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08" r:id="rId1"/>
    <p:sldMasterId id="2147484227" r:id="rId2"/>
  </p:sldMasterIdLst>
  <p:notesMasterIdLst>
    <p:notesMasterId r:id="rId45"/>
  </p:notesMasterIdLst>
  <p:handoutMasterIdLst>
    <p:handoutMasterId r:id="rId46"/>
  </p:handoutMasterIdLst>
  <p:sldIdLst>
    <p:sldId id="257" r:id="rId3"/>
    <p:sldId id="318" r:id="rId4"/>
    <p:sldId id="315" r:id="rId5"/>
    <p:sldId id="312" r:id="rId6"/>
    <p:sldId id="292" r:id="rId7"/>
    <p:sldId id="403" r:id="rId8"/>
    <p:sldId id="392" r:id="rId9"/>
    <p:sldId id="395" r:id="rId10"/>
    <p:sldId id="396" r:id="rId11"/>
    <p:sldId id="397" r:id="rId12"/>
    <p:sldId id="398" r:id="rId13"/>
    <p:sldId id="394" r:id="rId14"/>
    <p:sldId id="402" r:id="rId15"/>
    <p:sldId id="296" r:id="rId16"/>
    <p:sldId id="400" r:id="rId17"/>
    <p:sldId id="399" r:id="rId18"/>
    <p:sldId id="297" r:id="rId19"/>
    <p:sldId id="277" r:id="rId20"/>
    <p:sldId id="285" r:id="rId21"/>
    <p:sldId id="281" r:id="rId22"/>
    <p:sldId id="286" r:id="rId23"/>
    <p:sldId id="401" r:id="rId24"/>
    <p:sldId id="404" r:id="rId25"/>
    <p:sldId id="411" r:id="rId26"/>
    <p:sldId id="412" r:id="rId27"/>
    <p:sldId id="414" r:id="rId28"/>
    <p:sldId id="415" r:id="rId29"/>
    <p:sldId id="333" r:id="rId30"/>
    <p:sldId id="259" r:id="rId31"/>
    <p:sldId id="327" r:id="rId32"/>
    <p:sldId id="311" r:id="rId33"/>
    <p:sldId id="416" r:id="rId34"/>
    <p:sldId id="417" r:id="rId35"/>
    <p:sldId id="418" r:id="rId36"/>
    <p:sldId id="419" r:id="rId37"/>
    <p:sldId id="420" r:id="rId38"/>
    <p:sldId id="421" r:id="rId39"/>
    <p:sldId id="422" r:id="rId40"/>
    <p:sldId id="423" r:id="rId41"/>
    <p:sldId id="424" r:id="rId42"/>
    <p:sldId id="425" r:id="rId43"/>
    <p:sldId id="426" r:id="rId44"/>
  </p:sldIdLst>
  <p:sldSz cx="9144000" cy="6858000" type="screen4x3"/>
  <p:notesSz cx="6794500" cy="9906000"/>
  <p:defaultTextStyle>
    <a:defPPr>
      <a:defRPr lang="pl-PL"/>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6FB8F"/>
    <a:srgbClr val="BBDF57"/>
    <a:srgbClr val="A5FA76"/>
    <a:srgbClr val="AE3033"/>
    <a:srgbClr val="E68A8C"/>
    <a:srgbClr val="BF375B"/>
    <a:srgbClr val="F2C5AC"/>
    <a:srgbClr val="BD5F41"/>
    <a:srgbClr val="2E13F9"/>
    <a:srgbClr val="33CBF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248" autoAdjust="0"/>
    <p:restoredTop sz="92072" autoAdjust="0"/>
  </p:normalViewPr>
  <p:slideViewPr>
    <p:cSldViewPr>
      <p:cViewPr>
        <p:scale>
          <a:sx n="70" d="100"/>
          <a:sy n="70" d="100"/>
        </p:scale>
        <p:origin x="-580"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handoutMaster" Target="handoutMasters/handoutMaster1.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image" Target="../media/image88.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44813" cy="495300"/>
          </a:xfrm>
          <a:prstGeom prst="rect">
            <a:avLst/>
          </a:prstGeom>
        </p:spPr>
        <p:txBody>
          <a:bodyPr vert="horz" lIns="91440" tIns="45720" rIns="91440" bIns="45720" rtlCol="0"/>
          <a:lstStyle>
            <a:lvl1pPr algn="l">
              <a:defRPr sz="1200">
                <a:latin typeface="Arial" charset="0"/>
                <a:cs typeface="Arial" charset="0"/>
              </a:defRPr>
            </a:lvl1pPr>
          </a:lstStyle>
          <a:p>
            <a:pPr>
              <a:defRPr/>
            </a:pPr>
            <a:endParaRPr lang="pl-PL"/>
          </a:p>
        </p:txBody>
      </p:sp>
      <p:sp>
        <p:nvSpPr>
          <p:cNvPr id="3" name="Symbol zastępczy daty 2"/>
          <p:cNvSpPr>
            <a:spLocks noGrp="1"/>
          </p:cNvSpPr>
          <p:nvPr>
            <p:ph type="dt" sz="quarter" idx="1"/>
          </p:nvPr>
        </p:nvSpPr>
        <p:spPr>
          <a:xfrm>
            <a:off x="3848100" y="0"/>
            <a:ext cx="2944813" cy="495300"/>
          </a:xfrm>
          <a:prstGeom prst="rect">
            <a:avLst/>
          </a:prstGeom>
        </p:spPr>
        <p:txBody>
          <a:bodyPr vert="horz" lIns="91440" tIns="45720" rIns="91440" bIns="45720" rtlCol="0"/>
          <a:lstStyle>
            <a:lvl1pPr algn="r">
              <a:defRPr sz="1200">
                <a:latin typeface="Arial" charset="0"/>
                <a:cs typeface="Arial" charset="0"/>
              </a:defRPr>
            </a:lvl1pPr>
          </a:lstStyle>
          <a:p>
            <a:pPr>
              <a:defRPr/>
            </a:pPr>
            <a:fld id="{01742F80-F06D-4962-848B-6A6D3AACCE26}" type="datetimeFigureOut">
              <a:rPr lang="pl-PL"/>
              <a:pPr>
                <a:defRPr/>
              </a:pPr>
              <a:t>2015-07-14</a:t>
            </a:fld>
            <a:endParaRPr lang="pl-PL"/>
          </a:p>
        </p:txBody>
      </p:sp>
      <p:sp>
        <p:nvSpPr>
          <p:cNvPr id="4" name="Symbol zastępczy stopki 3"/>
          <p:cNvSpPr>
            <a:spLocks noGrp="1"/>
          </p:cNvSpPr>
          <p:nvPr>
            <p:ph type="ftr" sz="quarter" idx="2"/>
          </p:nvPr>
        </p:nvSpPr>
        <p:spPr>
          <a:xfrm>
            <a:off x="0" y="9409113"/>
            <a:ext cx="2944813" cy="495300"/>
          </a:xfrm>
          <a:prstGeom prst="rect">
            <a:avLst/>
          </a:prstGeom>
        </p:spPr>
        <p:txBody>
          <a:bodyPr vert="horz" lIns="91440" tIns="45720" rIns="91440" bIns="45720" rtlCol="0" anchor="b"/>
          <a:lstStyle>
            <a:lvl1pPr algn="l">
              <a:defRPr sz="1200">
                <a:latin typeface="Arial" charset="0"/>
                <a:cs typeface="Arial" charset="0"/>
              </a:defRPr>
            </a:lvl1pPr>
          </a:lstStyle>
          <a:p>
            <a:pPr>
              <a:defRPr/>
            </a:pPr>
            <a:endParaRPr lang="pl-PL"/>
          </a:p>
        </p:txBody>
      </p:sp>
      <p:sp>
        <p:nvSpPr>
          <p:cNvPr id="5" name="Symbol zastępczy numeru slajdu 4"/>
          <p:cNvSpPr>
            <a:spLocks noGrp="1"/>
          </p:cNvSpPr>
          <p:nvPr>
            <p:ph type="sldNum" sz="quarter" idx="3"/>
          </p:nvPr>
        </p:nvSpPr>
        <p:spPr>
          <a:xfrm>
            <a:off x="3848100" y="9409113"/>
            <a:ext cx="2944813" cy="495300"/>
          </a:xfrm>
          <a:prstGeom prst="rect">
            <a:avLst/>
          </a:prstGeom>
        </p:spPr>
        <p:txBody>
          <a:bodyPr vert="horz" lIns="91440" tIns="45720" rIns="91440" bIns="45720" rtlCol="0" anchor="b"/>
          <a:lstStyle>
            <a:lvl1pPr algn="r">
              <a:defRPr sz="1200">
                <a:latin typeface="Arial" charset="0"/>
                <a:cs typeface="Arial" charset="0"/>
              </a:defRPr>
            </a:lvl1pPr>
          </a:lstStyle>
          <a:p>
            <a:pPr>
              <a:defRPr/>
            </a:pPr>
            <a:fld id="{0DC7A37A-666F-4A87-AFAD-8DE3374C5C40}" type="slidenum">
              <a:rPr lang="pl-PL"/>
              <a:pPr>
                <a:defRPr/>
              </a:pPr>
              <a:t>‹#›</a:t>
            </a:fld>
            <a:endParaRPr lang="pl-PL"/>
          </a:p>
        </p:txBody>
      </p:sp>
    </p:spTree>
    <p:extLst>
      <p:ext uri="{BB962C8B-B14F-4D97-AF65-F5344CB8AC3E}">
        <p14:creationId xmlns:p14="http://schemas.microsoft.com/office/powerpoint/2010/main" val="25918640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44813" cy="495300"/>
          </a:xfrm>
          <a:prstGeom prst="rect">
            <a:avLst/>
          </a:prstGeom>
        </p:spPr>
        <p:txBody>
          <a:bodyPr vert="horz" lIns="91440" tIns="45720" rIns="91440" bIns="45720" rtlCol="0"/>
          <a:lstStyle>
            <a:lvl1pPr algn="l">
              <a:defRPr sz="1200">
                <a:latin typeface="Arial" charset="0"/>
                <a:cs typeface="Arial" charset="0"/>
              </a:defRPr>
            </a:lvl1pPr>
          </a:lstStyle>
          <a:p>
            <a:pPr>
              <a:defRPr/>
            </a:pPr>
            <a:endParaRPr lang="pl-PL"/>
          </a:p>
        </p:txBody>
      </p:sp>
      <p:sp>
        <p:nvSpPr>
          <p:cNvPr id="3" name="Symbol zastępczy daty 2"/>
          <p:cNvSpPr>
            <a:spLocks noGrp="1"/>
          </p:cNvSpPr>
          <p:nvPr>
            <p:ph type="dt" idx="1"/>
          </p:nvPr>
        </p:nvSpPr>
        <p:spPr>
          <a:xfrm>
            <a:off x="3848100" y="0"/>
            <a:ext cx="2944813" cy="495300"/>
          </a:xfrm>
          <a:prstGeom prst="rect">
            <a:avLst/>
          </a:prstGeom>
        </p:spPr>
        <p:txBody>
          <a:bodyPr vert="horz" lIns="91440" tIns="45720" rIns="91440" bIns="45720" rtlCol="0"/>
          <a:lstStyle>
            <a:lvl1pPr algn="r">
              <a:defRPr sz="1200">
                <a:latin typeface="Arial" charset="0"/>
                <a:cs typeface="Arial" charset="0"/>
              </a:defRPr>
            </a:lvl1pPr>
          </a:lstStyle>
          <a:p>
            <a:pPr>
              <a:defRPr/>
            </a:pPr>
            <a:fld id="{88D39B74-BC3E-4A2A-A6CC-065ADDC289F3}" type="datetimeFigureOut">
              <a:rPr lang="pl-PL"/>
              <a:pPr>
                <a:defRPr/>
              </a:pPr>
              <a:t>2015-07-14</a:t>
            </a:fld>
            <a:endParaRPr lang="pl-PL"/>
          </a:p>
        </p:txBody>
      </p:sp>
      <p:sp>
        <p:nvSpPr>
          <p:cNvPr id="4" name="Symbol zastępczy obrazu slajdu 3"/>
          <p:cNvSpPr>
            <a:spLocks noGrp="1" noRot="1" noChangeAspect="1"/>
          </p:cNvSpPr>
          <p:nvPr>
            <p:ph type="sldImg" idx="2"/>
          </p:nvPr>
        </p:nvSpPr>
        <p:spPr>
          <a:xfrm>
            <a:off x="920750" y="742950"/>
            <a:ext cx="4953000" cy="3714750"/>
          </a:xfrm>
          <a:prstGeom prst="rect">
            <a:avLst/>
          </a:prstGeom>
          <a:noFill/>
          <a:ln w="12700">
            <a:solidFill>
              <a:prstClr val="black"/>
            </a:solidFill>
          </a:ln>
        </p:spPr>
        <p:txBody>
          <a:bodyPr vert="horz" lIns="91440" tIns="45720" rIns="91440" bIns="45720" rtlCol="0" anchor="ctr"/>
          <a:lstStyle/>
          <a:p>
            <a:pPr lvl="0"/>
            <a:endParaRPr lang="pl-PL" noProof="0" smtClean="0"/>
          </a:p>
        </p:txBody>
      </p:sp>
      <p:sp>
        <p:nvSpPr>
          <p:cNvPr id="5" name="Symbol zastępczy notatek 4"/>
          <p:cNvSpPr>
            <a:spLocks noGrp="1"/>
          </p:cNvSpPr>
          <p:nvPr>
            <p:ph type="body" sz="quarter" idx="3"/>
          </p:nvPr>
        </p:nvSpPr>
        <p:spPr>
          <a:xfrm>
            <a:off x="679450" y="4705350"/>
            <a:ext cx="5435600" cy="4457700"/>
          </a:xfrm>
          <a:prstGeom prst="rect">
            <a:avLst/>
          </a:prstGeom>
        </p:spPr>
        <p:txBody>
          <a:bodyPr vert="horz" lIns="91440" tIns="45720" rIns="91440" bIns="45720" rtlCol="0"/>
          <a:lstStyle/>
          <a:p>
            <a:pPr lvl="0"/>
            <a:r>
              <a:rPr lang="pl-PL" noProof="0" smtClean="0"/>
              <a:t>Kliknij, aby edytować style wzorca tekstu</a:t>
            </a:r>
          </a:p>
          <a:p>
            <a:pPr lvl="1"/>
            <a:r>
              <a:rPr lang="pl-PL" noProof="0" smtClean="0"/>
              <a:t>Drugi poziom</a:t>
            </a:r>
          </a:p>
          <a:p>
            <a:pPr lvl="2"/>
            <a:r>
              <a:rPr lang="pl-PL" noProof="0" smtClean="0"/>
              <a:t>Trzeci poziom</a:t>
            </a:r>
          </a:p>
          <a:p>
            <a:pPr lvl="3"/>
            <a:r>
              <a:rPr lang="pl-PL" noProof="0" smtClean="0"/>
              <a:t>Czwarty poziom</a:t>
            </a:r>
          </a:p>
          <a:p>
            <a:pPr lvl="4"/>
            <a:r>
              <a:rPr lang="pl-PL" noProof="0" smtClean="0"/>
              <a:t>Piąty poziom</a:t>
            </a:r>
          </a:p>
        </p:txBody>
      </p:sp>
      <p:sp>
        <p:nvSpPr>
          <p:cNvPr id="6" name="Symbol zastępczy stopki 5"/>
          <p:cNvSpPr>
            <a:spLocks noGrp="1"/>
          </p:cNvSpPr>
          <p:nvPr>
            <p:ph type="ftr" sz="quarter" idx="4"/>
          </p:nvPr>
        </p:nvSpPr>
        <p:spPr>
          <a:xfrm>
            <a:off x="0" y="9409113"/>
            <a:ext cx="2944813" cy="495300"/>
          </a:xfrm>
          <a:prstGeom prst="rect">
            <a:avLst/>
          </a:prstGeom>
        </p:spPr>
        <p:txBody>
          <a:bodyPr vert="horz" lIns="91440" tIns="45720" rIns="91440" bIns="45720" rtlCol="0" anchor="b"/>
          <a:lstStyle>
            <a:lvl1pPr algn="l">
              <a:defRPr sz="1200">
                <a:latin typeface="Arial" charset="0"/>
                <a:cs typeface="Arial" charset="0"/>
              </a:defRPr>
            </a:lvl1pPr>
          </a:lstStyle>
          <a:p>
            <a:pPr>
              <a:defRPr/>
            </a:pPr>
            <a:endParaRPr lang="pl-PL"/>
          </a:p>
        </p:txBody>
      </p:sp>
      <p:sp>
        <p:nvSpPr>
          <p:cNvPr id="7" name="Symbol zastępczy numeru slajdu 6"/>
          <p:cNvSpPr>
            <a:spLocks noGrp="1"/>
          </p:cNvSpPr>
          <p:nvPr>
            <p:ph type="sldNum" sz="quarter" idx="5"/>
          </p:nvPr>
        </p:nvSpPr>
        <p:spPr>
          <a:xfrm>
            <a:off x="3848100" y="9409113"/>
            <a:ext cx="2944813" cy="495300"/>
          </a:xfrm>
          <a:prstGeom prst="rect">
            <a:avLst/>
          </a:prstGeom>
        </p:spPr>
        <p:txBody>
          <a:bodyPr vert="horz" lIns="91440" tIns="45720" rIns="91440" bIns="45720" rtlCol="0" anchor="b"/>
          <a:lstStyle>
            <a:lvl1pPr algn="r">
              <a:defRPr sz="1200">
                <a:latin typeface="Arial" charset="0"/>
                <a:cs typeface="Arial" charset="0"/>
              </a:defRPr>
            </a:lvl1pPr>
          </a:lstStyle>
          <a:p>
            <a:pPr>
              <a:defRPr/>
            </a:pPr>
            <a:fld id="{891594D2-4F32-4301-B95E-A2756BAB163B}" type="slidenum">
              <a:rPr lang="pl-PL"/>
              <a:pPr>
                <a:defRPr/>
              </a:pPr>
              <a:t>‹#›</a:t>
            </a:fld>
            <a:endParaRPr lang="pl-PL"/>
          </a:p>
        </p:txBody>
      </p:sp>
    </p:spTree>
    <p:extLst>
      <p:ext uri="{BB962C8B-B14F-4D97-AF65-F5344CB8AC3E}">
        <p14:creationId xmlns:p14="http://schemas.microsoft.com/office/powerpoint/2010/main" val="380240779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www.ncbi.nlm.nih.gov/pubmed/13798998" TargetMode="External"/><Relationship Id="rId2" Type="http://schemas.openxmlformats.org/officeDocument/2006/relationships/slide" Target="../slides/slide3.xml"/><Relationship Id="rId1" Type="http://schemas.openxmlformats.org/officeDocument/2006/relationships/notesMaster" Target="../notesMasters/notesMaster1.xml"/><Relationship Id="rId5" Type="http://schemas.openxmlformats.org/officeDocument/2006/relationships/hyperlink" Target="http://www.ncbi.nlm.nih.gov/pubmed/13198919" TargetMode="External"/><Relationship Id="rId4" Type="http://schemas.openxmlformats.org/officeDocument/2006/relationships/hyperlink" Target="http://www.ncbi.nlm.nih.gov/pubmed/13445185"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ymbol zastępczy obrazu slajdu 1"/>
          <p:cNvSpPr>
            <a:spLocks noGrp="1" noRot="1" noChangeAspect="1" noTextEdit="1"/>
          </p:cNvSpPr>
          <p:nvPr>
            <p:ph type="sldImg"/>
          </p:nvPr>
        </p:nvSpPr>
        <p:spPr bwMode="auto">
          <a:xfrm>
            <a:off x="920750" y="742950"/>
            <a:ext cx="4953000" cy="37147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Symbol zastępczy notatek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pl-PL" smtClean="0"/>
              <a:t>He wanted to seek a probe for the presence of</a:t>
            </a:r>
          </a:p>
          <a:p>
            <a:r>
              <a:rPr lang="en-US" altLang="pl-PL" smtClean="0"/>
              <a:t>these structures in globular proteins. As mentioned before, he had</a:t>
            </a:r>
          </a:p>
          <a:p>
            <a:r>
              <a:rPr lang="en-US" altLang="pl-PL" smtClean="0"/>
              <a:t>already made use of the gradient tube back in 1938 (Linderstram-</a:t>
            </a:r>
          </a:p>
          <a:p>
            <a:r>
              <a:rPr lang="en-US" altLang="pl-PL" smtClean="0"/>
              <a:t>Lang et al., 1938) to measure the deuterium content of water</a:t>
            </a:r>
          </a:p>
          <a:p>
            <a:r>
              <a:rPr lang="en-US" altLang="pl-PL" smtClean="0"/>
              <a:t>containing various D/H ratios, and he knew that hydrogen-deuterium</a:t>
            </a:r>
          </a:p>
          <a:p>
            <a:r>
              <a:rPr lang="en-US" altLang="pl-PL" smtClean="0"/>
              <a:t>exchange took place rapidly when the hydrogen was bonded to a</a:t>
            </a:r>
          </a:p>
          <a:p>
            <a:r>
              <a:rPr lang="en-US" altLang="pl-PL" smtClean="0"/>
              <a:t>strongly electronegative atom like N or 0. He reasoned that in</a:t>
            </a:r>
          </a:p>
          <a:p>
            <a:r>
              <a:rPr lang="en-US" altLang="pl-PL" smtClean="0"/>
              <a:t>proteins the peptide NH protons that were tied down by the hydrogen</a:t>
            </a:r>
          </a:p>
          <a:p>
            <a:r>
              <a:rPr lang="en-US" altLang="pl-PL" smtClean="0"/>
              <a:t>bonds of secondary structures would exchange very slowly,</a:t>
            </a:r>
          </a:p>
          <a:p>
            <a:r>
              <a:rPr lang="en-US" altLang="pl-PL" smtClean="0"/>
              <a:t>if at all. He had already introduced the concepts of the primary,</a:t>
            </a:r>
          </a:p>
          <a:p>
            <a:r>
              <a:rPr lang="en-US" altLang="pl-PL" smtClean="0"/>
              <a:t>secondary, and tertiary structure of proteins in the third Lane Lecture</a:t>
            </a:r>
          </a:p>
          <a:p>
            <a:r>
              <a:rPr lang="en-US" altLang="pl-PL" smtClean="0"/>
              <a:t>(Linderstram-Lang, 1952) to aid in classifying such mechanisms</a:t>
            </a:r>
          </a:p>
          <a:p>
            <a:endParaRPr lang="en-US" altLang="pl-PL" smtClean="0"/>
          </a:p>
          <a:p>
            <a:r>
              <a:rPr lang="pl-PL" altLang="pl-PL" smtClean="0"/>
              <a:t>BENSON EE, LINDERSTROM-LANG K. Deuterium exchange </a:t>
            </a:r>
            <a:endParaRPr lang="en-US" altLang="pl-PL" smtClean="0"/>
          </a:p>
          <a:p>
            <a:r>
              <a:rPr lang="pl-PL" altLang="pl-PL" smtClean="0"/>
              <a:t>between myoglobin and water. Biochim Biophys Acta. 1959 Apr;32:579–581. [</a:t>
            </a:r>
            <a:r>
              <a:rPr lang="pl-PL" altLang="pl-PL" smtClean="0">
                <a:hlinkClick r:id="rId3"/>
              </a:rPr>
              <a:t>PubMed</a:t>
            </a:r>
            <a:r>
              <a:rPr lang="pl-PL" altLang="pl-PL" smtClean="0"/>
              <a:t>]</a:t>
            </a:r>
          </a:p>
          <a:p>
            <a:r>
              <a:rPr lang="pl-PL" altLang="pl-PL" smtClean="0"/>
              <a:t>BERGER A, LINDERSTROM-LANG K. Deuterium exchange of </a:t>
            </a:r>
            <a:endParaRPr lang="en-US" altLang="pl-PL" smtClean="0"/>
          </a:p>
          <a:p>
            <a:r>
              <a:rPr lang="pl-PL" altLang="pl-PL" smtClean="0"/>
              <a:t>poly-DL-alanine in aqueous solution. Arch Biochem Biophys. 1957 Jul;69:106–118. [</a:t>
            </a:r>
            <a:r>
              <a:rPr lang="pl-PL" altLang="pl-PL" smtClean="0">
                <a:hlinkClick r:id="rId4"/>
              </a:rPr>
              <a:t>PubMed</a:t>
            </a:r>
            <a:r>
              <a:rPr lang="pl-PL" altLang="pl-PL" smtClean="0"/>
              <a:t>]</a:t>
            </a:r>
            <a:endParaRPr lang="en-US" altLang="pl-PL" smtClean="0"/>
          </a:p>
          <a:p>
            <a:r>
              <a:rPr lang="pl-PL" altLang="pl-PL" smtClean="0"/>
              <a:t>HVIDT A, LINDERSTRØM-LANG K. Exchange of hydrogen atoms in insulin with </a:t>
            </a:r>
            <a:endParaRPr lang="en-US" altLang="pl-PL" smtClean="0"/>
          </a:p>
          <a:p>
            <a:r>
              <a:rPr lang="pl-PL" altLang="pl-PL" smtClean="0"/>
              <a:t>deuterium atoms in aqueous solutions. Biochim Biophys Acta. 1954 Aug;14(4):574–575. [</a:t>
            </a:r>
            <a:r>
              <a:rPr lang="pl-PL" altLang="pl-PL" smtClean="0">
                <a:hlinkClick r:id="rId5"/>
              </a:rPr>
              <a:t>PubMed</a:t>
            </a:r>
            <a:endParaRPr lang="pl-PL" altLang="pl-PL" smtClean="0"/>
          </a:p>
        </p:txBody>
      </p:sp>
      <p:sp>
        <p:nvSpPr>
          <p:cNvPr id="41988" name="Symbol zastępczy numeru slajdu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85F55AA4-B6F5-4FFC-9DD4-9F9BFC8DBDF7}" type="slidenum">
              <a:rPr lang="pl-PL" altLang="pl-PL" smtClean="0">
                <a:latin typeface="Arial" pitchFamily="34" charset="0"/>
                <a:cs typeface="Arial" pitchFamily="34" charset="0"/>
              </a:rPr>
              <a:pPr eaLnBrk="1" hangingPunct="1">
                <a:spcBef>
                  <a:spcPct val="0"/>
                </a:spcBef>
              </a:pPr>
              <a:t>3</a:t>
            </a:fld>
            <a:endParaRPr lang="pl-PL" altLang="pl-PL" smtClean="0">
              <a:latin typeface="Arial" pitchFamily="34" charset="0"/>
              <a:cs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ymbol zastępczy obrazu slajdu 1"/>
          <p:cNvSpPr>
            <a:spLocks noGrp="1" noRot="1" noChangeAspect="1" noTextEdit="1"/>
          </p:cNvSpPr>
          <p:nvPr>
            <p:ph type="sldImg"/>
          </p:nvPr>
        </p:nvSpPr>
        <p:spPr bwMode="auto">
          <a:xfrm>
            <a:off x="920750" y="742950"/>
            <a:ext cx="4953000" cy="37147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Symbol zastępczy notatek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pl-PL" altLang="pl-PL" smtClean="0">
                <a:latin typeface="Arial" pitchFamily="34" charset="0"/>
              </a:rPr>
              <a:t>Interesujące było również  </a:t>
            </a:r>
            <a:r>
              <a:rPr lang="pl-PL" altLang="pl-PL" b="1" smtClean="0">
                <a:latin typeface="Arial" pitchFamily="34" charset="0"/>
              </a:rPr>
              <a:t>SKONFRONTOWANIE modeli</a:t>
            </a:r>
            <a:r>
              <a:rPr lang="pl-PL" altLang="pl-PL" smtClean="0">
                <a:latin typeface="Arial" pitchFamily="34" charset="0"/>
              </a:rPr>
              <a:t> poszczególnych fragmentów receptora RAGE z INFORMACJĄ NA TEMAT </a:t>
            </a:r>
            <a:r>
              <a:rPr lang="pl-PL" altLang="pl-PL" b="1" smtClean="0">
                <a:latin typeface="Arial" pitchFamily="34" charset="0"/>
              </a:rPr>
              <a:t>STRUKTURY PEŁNEJ ZEWNĄTRZKOMÓRKOWEJ części receptora</a:t>
            </a:r>
            <a:r>
              <a:rPr lang="pl-PL" altLang="pl-PL" smtClean="0">
                <a:latin typeface="Arial" pitchFamily="34" charset="0"/>
              </a:rPr>
              <a:t>. Udało mi się to osiągnąć dzięki zastosowaniu wymiany wodór-deuter sprzężonej ze spektrometrią mas. </a:t>
            </a:r>
          </a:p>
          <a:p>
            <a:pPr eaLnBrk="1" hangingPunct="1">
              <a:spcBef>
                <a:spcPct val="0"/>
              </a:spcBef>
            </a:pPr>
            <a:r>
              <a:rPr lang="pl-PL" altLang="pl-PL" smtClean="0"/>
              <a:t>Metoda ta jest OPARTA NA </a:t>
            </a:r>
            <a:r>
              <a:rPr lang="pl-PL" altLang="pl-PL" b="1" smtClean="0"/>
              <a:t>FIZYCZNYM ZJAWISKU</a:t>
            </a:r>
            <a:r>
              <a:rPr lang="pl-PL" altLang="pl-PL" smtClean="0"/>
              <a:t> wymiany wodorów zawartych w białku na deutery obecne w roztworze. </a:t>
            </a:r>
            <a:r>
              <a:rPr lang="pl-PL" altLang="pl-PL" smtClean="0">
                <a:latin typeface="Arial" pitchFamily="34" charset="0"/>
              </a:rPr>
              <a:t>Dzięki tej metodzie można </a:t>
            </a:r>
            <a:r>
              <a:rPr lang="pl-PL" altLang="pl-PL" smtClean="0"/>
              <a:t>WYZNACZYĆ</a:t>
            </a:r>
            <a:r>
              <a:rPr lang="pl-PL" altLang="pl-PL" smtClean="0">
                <a:latin typeface="Arial" pitchFamily="34" charset="0"/>
              </a:rPr>
              <a:t> OBSZARY BIAŁKA KTÓRE SĄ DOBRZE USTRUKTURYZOWANE ORAZ OBSZARY EKSPONOWANE DO ROZTWORU</a:t>
            </a:r>
            <a:r>
              <a:rPr lang="pl-PL" altLang="pl-PL" smtClean="0"/>
              <a:t>. </a:t>
            </a:r>
            <a:endParaRPr lang="pl-PL" altLang="pl-PL" smtClean="0">
              <a:latin typeface="Arial" pitchFamily="34" charset="0"/>
            </a:endParaRPr>
          </a:p>
          <a:p>
            <a:pPr eaLnBrk="1" hangingPunct="1">
              <a:spcBef>
                <a:spcPct val="0"/>
              </a:spcBef>
            </a:pPr>
            <a:r>
              <a:rPr lang="pl-PL" altLang="pl-PL" smtClean="0">
                <a:latin typeface="Arial" pitchFamily="34" charset="0"/>
              </a:rPr>
              <a:t>Po sprzężeniu wymiany wodór-deuter z proteolizą białka, HPLC oraz spektrometrią mas dane można zobrazować w postaci </a:t>
            </a:r>
            <a:r>
              <a:rPr lang="pl-PL" altLang="pl-PL" b="1" smtClean="0">
                <a:latin typeface="Arial" pitchFamily="34" charset="0"/>
              </a:rPr>
              <a:t>MAP PEPTYDOWYCH</a:t>
            </a:r>
            <a:r>
              <a:rPr lang="pl-PL" altLang="pl-PL" smtClean="0">
                <a:latin typeface="Arial" pitchFamily="34" charset="0"/>
              </a:rPr>
              <a:t>, w których każdy peptyd z białka scharakteryzowany jest za pomocą CZASU RETENCJI z kolumny HPLC oraz WARTOŚCI M/Z, która stanowi masę peptydu podzieloną przez jego ładunek.</a:t>
            </a:r>
          </a:p>
          <a:p>
            <a:pPr eaLnBrk="1" hangingPunct="1">
              <a:spcBef>
                <a:spcPct val="0"/>
              </a:spcBef>
            </a:pPr>
            <a:r>
              <a:rPr lang="pl-PL" altLang="pl-PL" smtClean="0">
                <a:latin typeface="Arial" pitchFamily="34" charset="0"/>
              </a:rPr>
              <a:t>Im bardziej dany peptyd jest wymieniony tym jego obwiednia jest BARDZIEJ PRZESUNIĘTA w stronę większego m/z. Stopień wymiany oblicza się dzięki OBLICZENIU ŚREDNIEJ MASY każdego peptydu po wymianie i porównaniu do maksymalnej wymiany na danym peptydzie. </a:t>
            </a:r>
          </a:p>
          <a:p>
            <a:pPr eaLnBrk="1" hangingPunct="1">
              <a:spcBef>
                <a:spcPct val="0"/>
              </a:spcBef>
            </a:pPr>
            <a:r>
              <a:rPr lang="pl-PL" altLang="pl-PL" smtClean="0">
                <a:latin typeface="Arial" pitchFamily="34" charset="0"/>
              </a:rPr>
              <a:t>Uzyskane dane możemy obrazować też w inny sposób</a:t>
            </a:r>
            <a:endParaRPr lang="en-US" altLang="pl-PL" smtClean="0">
              <a:latin typeface="Arial" pitchFamily="34" charset="0"/>
            </a:endParaRPr>
          </a:p>
        </p:txBody>
      </p:sp>
      <p:sp>
        <p:nvSpPr>
          <p:cNvPr id="43012" name="Symbol zastępczy numeru slajdu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025561F7-1ACB-47AD-9457-B2D0B2401EF6}" type="slidenum">
              <a:rPr lang="pl-PL" altLang="pl-PL" smtClean="0">
                <a:latin typeface="Arial" pitchFamily="34" charset="0"/>
                <a:cs typeface="Arial" pitchFamily="34" charset="0"/>
              </a:rPr>
              <a:pPr eaLnBrk="1" hangingPunct="1">
                <a:spcBef>
                  <a:spcPct val="0"/>
                </a:spcBef>
              </a:pPr>
              <a:t>4</a:t>
            </a:fld>
            <a:endParaRPr lang="pl-PL" altLang="pl-PL" smtClean="0">
              <a:latin typeface="Arial" pitchFamily="34" charset="0"/>
              <a:cs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ymbol zastępczy obrazu slajdu 1"/>
          <p:cNvSpPr>
            <a:spLocks noGrp="1" noRot="1" noChangeAspect="1" noTextEdit="1"/>
          </p:cNvSpPr>
          <p:nvPr>
            <p:ph type="sldImg"/>
          </p:nvPr>
        </p:nvSpPr>
        <p:spPr bwMode="auto">
          <a:xfrm>
            <a:off x="920750" y="742950"/>
            <a:ext cx="4953000" cy="37147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Symbol zastępczy notatek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pl-PL" smtClean="0"/>
              <a:t>Intermediate filaments (IFs) are assembled from a large family of structurally related but sequence-wise very different fibrous proteins. They constitute the principal cytoplasmic and nuclear filament system that is responsible for the plasticity of the cell. Correspondingly, they have been demonstrated to be crucial for buffering shear stress in the cell (1). In addition, IFs are also engaged in multiple signalling pathways involved in cell division, motility and other processes such as the topological organization of transmembrane channels (2, 3). Keratin filaments are hallmark IF structures of all epithelia. Moreover, keratins are associated with diseases as diverse as cancer, viral and bacterial infection or the chronic fatigue syndrome, as well as with a number of pathophysiological processes of the epidermis (4). At present, mutations in IF protein–encoding genes have been indicated as causative for nearly 100 human inherited diseases (5–8). Therefore, keratins are considered as potential drug targets and structural studies may provide important insight for drug design process. </a:t>
            </a:r>
            <a:endParaRPr lang="pl-PL" altLang="pl-PL" smtClean="0"/>
          </a:p>
          <a:p>
            <a:endParaRPr lang="pl-PL" altLang="pl-PL" smtClean="0"/>
          </a:p>
        </p:txBody>
      </p:sp>
      <p:sp>
        <p:nvSpPr>
          <p:cNvPr id="44036" name="Symbol zastępczy numeru slajdu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6E7DD512-DA96-486A-9DDA-41A3601562F9}" type="slidenum">
              <a:rPr lang="pl-PL" altLang="pl-PL" smtClean="0">
                <a:latin typeface="Arial" pitchFamily="34" charset="0"/>
                <a:cs typeface="Arial" pitchFamily="34" charset="0"/>
              </a:rPr>
              <a:pPr eaLnBrk="1" hangingPunct="1">
                <a:spcBef>
                  <a:spcPct val="0"/>
                </a:spcBef>
              </a:pPr>
              <a:t>7</a:t>
            </a:fld>
            <a:endParaRPr lang="pl-PL" altLang="pl-PL" smtClean="0">
              <a:latin typeface="Arial" pitchFamily="34" charset="0"/>
              <a:cs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ymbol zastępczy obrazu slajdu 1"/>
          <p:cNvSpPr>
            <a:spLocks noGrp="1" noRot="1" noChangeAspect="1" noTextEdit="1"/>
          </p:cNvSpPr>
          <p:nvPr>
            <p:ph type="sldImg"/>
          </p:nvPr>
        </p:nvSpPr>
        <p:spPr bwMode="auto">
          <a:xfrm>
            <a:off x="920750" y="742950"/>
            <a:ext cx="4953000" cy="37147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Symbol zastępczy notatek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pl-PL" smtClean="0"/>
              <a:t>Subassembly of budding yeast kinetochores</a:t>
            </a:r>
            <a:endParaRPr lang="pl-PL" altLang="pl-PL" smtClean="0"/>
          </a:p>
        </p:txBody>
      </p:sp>
      <p:sp>
        <p:nvSpPr>
          <p:cNvPr id="45060" name="Symbol zastępczy numeru slajdu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23FBDF7C-C78B-498E-9380-03CFC931B7DD}" type="slidenum">
              <a:rPr lang="pl-PL" altLang="pl-PL" smtClean="0">
                <a:latin typeface="Arial" pitchFamily="34" charset="0"/>
                <a:cs typeface="Arial" pitchFamily="34" charset="0"/>
              </a:rPr>
              <a:pPr eaLnBrk="1" hangingPunct="1">
                <a:spcBef>
                  <a:spcPct val="0"/>
                </a:spcBef>
              </a:pPr>
              <a:t>19</a:t>
            </a:fld>
            <a:endParaRPr lang="pl-PL" altLang="pl-PL" smtClean="0">
              <a:latin typeface="Arial" pitchFamily="34" charset="0"/>
              <a:cs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ymbol zastępczy obrazu slajdu 1"/>
          <p:cNvSpPr>
            <a:spLocks noGrp="1" noRot="1" noChangeAspect="1" noTextEdit="1"/>
          </p:cNvSpPr>
          <p:nvPr>
            <p:ph type="sldImg"/>
          </p:nvPr>
        </p:nvSpPr>
        <p:spPr bwMode="auto">
          <a:xfrm>
            <a:off x="920750" y="742950"/>
            <a:ext cx="4953000" cy="37147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Symbol zastępczy notatek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pl-PL" altLang="pl-PL" smtClean="0"/>
              <a:t>Helisa 6 </a:t>
            </a:r>
          </a:p>
        </p:txBody>
      </p:sp>
      <p:sp>
        <p:nvSpPr>
          <p:cNvPr id="46084" name="Symbol zastępczy numeru slajdu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F45916BA-9A37-4CCC-A335-1498A3E7F06C}" type="slidenum">
              <a:rPr lang="pl-PL" altLang="pl-PL" smtClean="0">
                <a:latin typeface="Arial" pitchFamily="34" charset="0"/>
                <a:cs typeface="Arial" pitchFamily="34" charset="0"/>
              </a:rPr>
              <a:pPr eaLnBrk="1" hangingPunct="1">
                <a:spcBef>
                  <a:spcPct val="0"/>
                </a:spcBef>
              </a:pPr>
              <a:t>20</a:t>
            </a:fld>
            <a:endParaRPr lang="pl-PL" altLang="pl-PL" smtClean="0">
              <a:latin typeface="Arial" pitchFamily="34" charset="0"/>
              <a:cs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pic>
        <p:nvPicPr>
          <p:cNvPr id="4" name="Picture 6" descr="horizon.png"/>
          <p:cNvPicPr>
            <a:picLocks noChangeAspect="1"/>
          </p:cNvPicPr>
          <p:nvPr/>
        </p:nvPicPr>
        <p:blipFill>
          <a:blip r:embed="rId2">
            <a:extLst>
              <a:ext uri="{28A0092B-C50C-407E-A947-70E740481C1C}">
                <a14:useLocalDpi xmlns:a14="http://schemas.microsoft.com/office/drawing/2010/main" val="0"/>
              </a:ext>
            </a:extLst>
          </a:blip>
          <a:srcRect t="33333"/>
          <a:stretch>
            <a:fillRect/>
          </a:stretch>
        </p:blipFill>
        <p:spPr bwMode="auto">
          <a:xfrm>
            <a:off x="0" y="0"/>
            <a:ext cx="91440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p:cNvSpPr>
            <a:spLocks noGrp="1"/>
          </p:cNvSpPr>
          <p:nvPr>
            <p:ph type="subTitle" idx="1"/>
          </p:nvPr>
        </p:nvSpPr>
        <p:spPr>
          <a:xfrm>
            <a:off x="1219200" y="3886200"/>
            <a:ext cx="6400800" cy="1752600"/>
          </a:xfrm>
        </p:spPr>
        <p:txBody>
          <a:bodyPr/>
          <a:lstStyle>
            <a:lvl1pPr marL="0" indent="0" algn="ctr">
              <a:buNone/>
              <a:defRPr sz="170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smtClean="0"/>
              <a:t>Kliknij, aby edytować styl wzorca podtytułu</a:t>
            </a:r>
            <a:endParaRPr lang="en-US" dirty="0"/>
          </a:p>
        </p:txBody>
      </p:sp>
      <p:sp>
        <p:nvSpPr>
          <p:cNvPr id="2" name="Title 1"/>
          <p:cNvSpPr>
            <a:spLocks noGrp="1"/>
          </p:cNvSpPr>
          <p:nvPr>
            <p:ph type="ctrTitle"/>
          </p:nvPr>
        </p:nvSpPr>
        <p:spPr>
          <a:xfrm>
            <a:off x="685800" y="2007890"/>
            <a:ext cx="7772400" cy="1470025"/>
          </a:xfrm>
        </p:spPr>
        <p:txBody>
          <a:bodyPr/>
          <a:lstStyle>
            <a:lvl1pPr algn="ctr">
              <a:defRPr sz="3200"/>
            </a:lvl1pPr>
          </a:lstStyle>
          <a:p>
            <a:r>
              <a:rPr lang="pl-PL" smtClean="0"/>
              <a:t>Kliknij, aby edytować styl</a:t>
            </a:r>
            <a:endParaRPr lang="en-US" dirty="0"/>
          </a:p>
        </p:txBody>
      </p:sp>
      <p:sp>
        <p:nvSpPr>
          <p:cNvPr id="5" name="Date Placeholder 3"/>
          <p:cNvSpPr>
            <a:spLocks noGrp="1"/>
          </p:cNvSpPr>
          <p:nvPr>
            <p:ph type="dt" sz="half" idx="10"/>
          </p:nvPr>
        </p:nvSpPr>
        <p:spPr/>
        <p:txBody>
          <a:bodyPr/>
          <a:lstStyle>
            <a:lvl1pPr>
              <a:defRPr/>
            </a:lvl1pPr>
          </a:lstStyle>
          <a:p>
            <a:pPr>
              <a:defRPr/>
            </a:pPr>
            <a:fld id="{CF923CF3-8B4B-4F0F-8832-A3FB00E98E79}" type="datetimeFigureOut">
              <a:rPr lang="pl-PL"/>
              <a:pPr>
                <a:defRPr/>
              </a:pPr>
              <a:t>2015-07-14</a:t>
            </a:fld>
            <a:endParaRPr lang="pl-PL"/>
          </a:p>
        </p:txBody>
      </p:sp>
      <p:sp>
        <p:nvSpPr>
          <p:cNvPr id="6" name="Footer Placeholder 4"/>
          <p:cNvSpPr>
            <a:spLocks noGrp="1"/>
          </p:cNvSpPr>
          <p:nvPr>
            <p:ph type="ftr" sz="quarter" idx="11"/>
          </p:nvPr>
        </p:nvSpPr>
        <p:spPr/>
        <p:txBody>
          <a:bodyPr/>
          <a:lstStyle>
            <a:lvl1pPr>
              <a:defRPr/>
            </a:lvl1pPr>
          </a:lstStyle>
          <a:p>
            <a:pPr>
              <a:defRPr/>
            </a:pPr>
            <a:endParaRPr lang="pl-PL"/>
          </a:p>
        </p:txBody>
      </p:sp>
      <p:sp>
        <p:nvSpPr>
          <p:cNvPr id="7" name="Slide Number Placeholder 5"/>
          <p:cNvSpPr>
            <a:spLocks noGrp="1"/>
          </p:cNvSpPr>
          <p:nvPr>
            <p:ph type="sldNum" sz="quarter" idx="12"/>
          </p:nvPr>
        </p:nvSpPr>
        <p:spPr/>
        <p:txBody>
          <a:bodyPr/>
          <a:lstStyle>
            <a:lvl1pPr>
              <a:defRPr/>
            </a:lvl1pPr>
          </a:lstStyle>
          <a:p>
            <a:pPr>
              <a:defRPr/>
            </a:pPr>
            <a:fld id="{C15023B8-FEE9-44FE-AAE8-D42D02277092}" type="slidenum">
              <a:rPr lang="pl-PL"/>
              <a:pPr>
                <a:defRPr/>
              </a:pPr>
              <a:t>‹#›</a:t>
            </a:fld>
            <a:endParaRPr lang="pl-PL"/>
          </a:p>
        </p:txBody>
      </p:sp>
    </p:spTree>
    <p:extLst>
      <p:ext uri="{BB962C8B-B14F-4D97-AF65-F5344CB8AC3E}">
        <p14:creationId xmlns:p14="http://schemas.microsoft.com/office/powerpoint/2010/main" val="42204553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pl-PL" smtClean="0"/>
              <a:t>Kliknij, aby edytować styl</a:t>
            </a:r>
            <a:endParaRPr lang="en-US" dirty="0"/>
          </a:p>
        </p:txBody>
      </p:sp>
      <p:sp>
        <p:nvSpPr>
          <p:cNvPr id="8" name="Content Placeholder 7"/>
          <p:cNvSpPr>
            <a:spLocks noGrp="1"/>
          </p:cNvSpPr>
          <p:nvPr>
            <p:ph sz="quarter" idx="13"/>
          </p:nvPr>
        </p:nvSpPr>
        <p:spPr>
          <a:xfrm>
            <a:off x="609600" y="1600200"/>
            <a:ext cx="7924800" cy="4114800"/>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4" name="Date Placeholder 3"/>
          <p:cNvSpPr>
            <a:spLocks noGrp="1"/>
          </p:cNvSpPr>
          <p:nvPr>
            <p:ph type="dt" sz="half" idx="14"/>
          </p:nvPr>
        </p:nvSpPr>
        <p:spPr/>
        <p:txBody>
          <a:bodyPr/>
          <a:lstStyle>
            <a:lvl1pPr>
              <a:defRPr/>
            </a:lvl1pPr>
          </a:lstStyle>
          <a:p>
            <a:pPr>
              <a:defRPr/>
            </a:pPr>
            <a:fld id="{BB475FF5-1AED-408E-A1EE-A2BA0B4E9B5B}" type="datetimeFigureOut">
              <a:rPr lang="pl-PL"/>
              <a:pPr>
                <a:defRPr/>
              </a:pPr>
              <a:t>2015-07-14</a:t>
            </a:fld>
            <a:endParaRPr lang="pl-PL"/>
          </a:p>
        </p:txBody>
      </p:sp>
      <p:sp>
        <p:nvSpPr>
          <p:cNvPr id="5" name="Footer Placeholder 4"/>
          <p:cNvSpPr>
            <a:spLocks noGrp="1"/>
          </p:cNvSpPr>
          <p:nvPr>
            <p:ph type="ftr" sz="quarter" idx="15"/>
          </p:nvPr>
        </p:nvSpPr>
        <p:spPr/>
        <p:txBody>
          <a:bodyPr/>
          <a:lstStyle>
            <a:lvl1pPr>
              <a:defRPr/>
            </a:lvl1pPr>
          </a:lstStyle>
          <a:p>
            <a:pPr>
              <a:defRPr/>
            </a:pPr>
            <a:endParaRPr lang="pl-PL"/>
          </a:p>
        </p:txBody>
      </p:sp>
      <p:sp>
        <p:nvSpPr>
          <p:cNvPr id="6" name="Slide Number Placeholder 5"/>
          <p:cNvSpPr>
            <a:spLocks noGrp="1"/>
          </p:cNvSpPr>
          <p:nvPr>
            <p:ph type="sldNum" sz="quarter" idx="16"/>
          </p:nvPr>
        </p:nvSpPr>
        <p:spPr/>
        <p:txBody>
          <a:bodyPr/>
          <a:lstStyle>
            <a:lvl1pPr>
              <a:defRPr/>
            </a:lvl1pPr>
          </a:lstStyle>
          <a:p>
            <a:pPr>
              <a:defRPr/>
            </a:pPr>
            <a:fld id="{F24E8AFC-EAF4-4170-A551-8C1400938367}" type="slidenum">
              <a:rPr lang="pl-PL"/>
              <a:pPr>
                <a:defRPr/>
              </a:pPr>
              <a:t>‹#›</a:t>
            </a:fld>
            <a:endParaRPr lang="pl-PL"/>
          </a:p>
        </p:txBody>
      </p:sp>
    </p:spTree>
    <p:extLst>
      <p:ext uri="{BB962C8B-B14F-4D97-AF65-F5344CB8AC3E}">
        <p14:creationId xmlns:p14="http://schemas.microsoft.com/office/powerpoint/2010/main" val="13712315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itle 1"/>
          <p:cNvSpPr>
            <a:spLocks noGrp="1"/>
          </p:cNvSpPr>
          <p:nvPr>
            <p:ph type="title"/>
          </p:nvPr>
        </p:nvSpPr>
        <p:spPr>
          <a:xfrm>
            <a:off x="609601" y="4962527"/>
            <a:ext cx="7885113" cy="1362075"/>
          </a:xfrm>
        </p:spPr>
        <p:txBody>
          <a:bodyPr anchor="t"/>
          <a:lstStyle>
            <a:lvl1pPr algn="l">
              <a:defRPr sz="3200" b="0" i="0" cap="all" baseline="0"/>
            </a:lvl1pPr>
          </a:lstStyle>
          <a:p>
            <a:r>
              <a:rPr lang="pl-PL" smtClean="0"/>
              <a:t>Kliknij, aby edytować styl</a:t>
            </a:r>
            <a:endParaRPr lang="en-US" dirty="0"/>
          </a:p>
        </p:txBody>
      </p:sp>
      <p:sp>
        <p:nvSpPr>
          <p:cNvPr id="3" name="Text Placeholder 2"/>
          <p:cNvSpPr>
            <a:spLocks noGrp="1"/>
          </p:cNvSpPr>
          <p:nvPr>
            <p:ph type="body" idx="1"/>
          </p:nvPr>
        </p:nvSpPr>
        <p:spPr>
          <a:xfrm>
            <a:off x="609601" y="3462340"/>
            <a:ext cx="7885113" cy="1500187"/>
          </a:xfrm>
        </p:spPr>
        <p:txBody>
          <a:bodyPr anchor="b"/>
          <a:lstStyle>
            <a:lvl1pPr marL="0" indent="0">
              <a:buNone/>
              <a:defRPr sz="1700"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smtClean="0"/>
              <a:t>Kliknij, aby edytować style wzorca tekstu</a:t>
            </a:r>
          </a:p>
        </p:txBody>
      </p:sp>
      <p:sp>
        <p:nvSpPr>
          <p:cNvPr id="4" name="Date Placeholder 3"/>
          <p:cNvSpPr>
            <a:spLocks noGrp="1"/>
          </p:cNvSpPr>
          <p:nvPr>
            <p:ph type="dt" sz="half" idx="10"/>
          </p:nvPr>
        </p:nvSpPr>
        <p:spPr/>
        <p:txBody>
          <a:bodyPr/>
          <a:lstStyle>
            <a:lvl1pPr>
              <a:defRPr/>
            </a:lvl1pPr>
          </a:lstStyle>
          <a:p>
            <a:pPr>
              <a:defRPr/>
            </a:pPr>
            <a:fld id="{75CB2F96-B3D3-469A-8752-CB61DA5FCC10}" type="datetimeFigureOut">
              <a:rPr lang="pl-PL"/>
              <a:pPr>
                <a:defRPr/>
              </a:pPr>
              <a:t>2015-07-14</a:t>
            </a:fld>
            <a:endParaRPr lang="pl-PL"/>
          </a:p>
        </p:txBody>
      </p:sp>
      <p:sp>
        <p:nvSpPr>
          <p:cNvPr id="5" name="Footer Placeholder 4"/>
          <p:cNvSpPr>
            <a:spLocks noGrp="1"/>
          </p:cNvSpPr>
          <p:nvPr>
            <p:ph type="ftr" sz="quarter" idx="11"/>
          </p:nvPr>
        </p:nvSpPr>
        <p:spPr/>
        <p:txBody>
          <a:bodyPr/>
          <a:lstStyle>
            <a:lvl1pPr>
              <a:defRPr/>
            </a:lvl1pPr>
          </a:lstStyle>
          <a:p>
            <a:pPr>
              <a:defRPr/>
            </a:pPr>
            <a:endParaRPr lang="pl-PL"/>
          </a:p>
        </p:txBody>
      </p:sp>
      <p:sp>
        <p:nvSpPr>
          <p:cNvPr id="6" name="Slide Number Placeholder 5"/>
          <p:cNvSpPr>
            <a:spLocks noGrp="1"/>
          </p:cNvSpPr>
          <p:nvPr>
            <p:ph type="sldNum" sz="quarter" idx="12"/>
          </p:nvPr>
        </p:nvSpPr>
        <p:spPr/>
        <p:txBody>
          <a:bodyPr/>
          <a:lstStyle>
            <a:lvl1pPr>
              <a:defRPr/>
            </a:lvl1pPr>
          </a:lstStyle>
          <a:p>
            <a:pPr>
              <a:defRPr/>
            </a:pPr>
            <a:fld id="{F4F16B11-7D24-4FDD-A946-DBCB5178CDB3}" type="slidenum">
              <a:rPr lang="pl-PL"/>
              <a:pPr>
                <a:defRPr/>
              </a:pPr>
              <a:t>‹#›</a:t>
            </a:fld>
            <a:endParaRPr lang="pl-PL"/>
          </a:p>
        </p:txBody>
      </p:sp>
    </p:spTree>
    <p:extLst>
      <p:ext uri="{BB962C8B-B14F-4D97-AF65-F5344CB8AC3E}">
        <p14:creationId xmlns:p14="http://schemas.microsoft.com/office/powerpoint/2010/main" val="39947574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11" name="Content Placeholder 10"/>
          <p:cNvSpPr>
            <a:spLocks noGrp="1"/>
          </p:cNvSpPr>
          <p:nvPr>
            <p:ph sz="quarter" idx="13"/>
          </p:nvPr>
        </p:nvSpPr>
        <p:spPr>
          <a:xfrm>
            <a:off x="609600" y="1600200"/>
            <a:ext cx="3733800" cy="4114800"/>
          </a:xfrm>
        </p:spPr>
        <p:txBody>
          <a:bodyPr/>
          <a:lstStyle>
            <a:lvl5pPr>
              <a:defRPr/>
            </a:lvl5pPr>
            <a:lvl6pPr>
              <a:buClr>
                <a:schemeClr val="tx2"/>
              </a:buClr>
              <a:buFont typeface="Arial" pitchFamily="34" charset="0"/>
              <a:buChar char="•"/>
              <a:defRPr/>
            </a:lvl6pPr>
            <a:lvl7pPr>
              <a:buClr>
                <a:schemeClr val="tx2"/>
              </a:buClr>
              <a:buFont typeface="Arial" pitchFamily="34" charset="0"/>
              <a:buChar char="•"/>
              <a:defRPr/>
            </a:lvl7pPr>
            <a:lvl8pPr>
              <a:buClr>
                <a:schemeClr val="tx2"/>
              </a:buClr>
              <a:buFont typeface="Arial" pitchFamily="34" charset="0"/>
              <a:buChar char="•"/>
              <a:defRPr/>
            </a:lvl8pPr>
            <a:lvl9pPr>
              <a:buClr>
                <a:schemeClr val="tx2"/>
              </a:buClr>
              <a:buFont typeface="Arial" pitchFamily="34" charset="0"/>
              <a:buChar char="•"/>
              <a:defRPr/>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smtClean="0"/>
          </a:p>
        </p:txBody>
      </p:sp>
      <p:sp>
        <p:nvSpPr>
          <p:cNvPr id="13" name="Content Placeholder 12"/>
          <p:cNvSpPr>
            <a:spLocks noGrp="1"/>
          </p:cNvSpPr>
          <p:nvPr>
            <p:ph sz="quarter" idx="14"/>
          </p:nvPr>
        </p:nvSpPr>
        <p:spPr>
          <a:xfrm>
            <a:off x="4800600" y="1600200"/>
            <a:ext cx="3733800" cy="41148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smtClean="0"/>
          </a:p>
        </p:txBody>
      </p:sp>
      <p:sp>
        <p:nvSpPr>
          <p:cNvPr id="2" name="Title 1"/>
          <p:cNvSpPr>
            <a:spLocks noGrp="1"/>
          </p:cNvSpPr>
          <p:nvPr>
            <p:ph type="title"/>
          </p:nvPr>
        </p:nvSpPr>
        <p:spPr>
          <a:xfrm>
            <a:off x="609600" y="274638"/>
            <a:ext cx="7924800" cy="1143000"/>
          </a:xfrm>
        </p:spPr>
        <p:txBody>
          <a:bodyPr/>
          <a:lstStyle/>
          <a:p>
            <a:r>
              <a:rPr lang="pl-PL" smtClean="0"/>
              <a:t>Kliknij, aby edytować styl</a:t>
            </a:r>
            <a:endParaRPr lang="en-US" dirty="0"/>
          </a:p>
        </p:txBody>
      </p:sp>
      <p:sp>
        <p:nvSpPr>
          <p:cNvPr id="5" name="Date Placeholder 3"/>
          <p:cNvSpPr>
            <a:spLocks noGrp="1"/>
          </p:cNvSpPr>
          <p:nvPr>
            <p:ph type="dt" sz="half" idx="15"/>
          </p:nvPr>
        </p:nvSpPr>
        <p:spPr/>
        <p:txBody>
          <a:bodyPr/>
          <a:lstStyle>
            <a:lvl1pPr>
              <a:defRPr/>
            </a:lvl1pPr>
          </a:lstStyle>
          <a:p>
            <a:pPr>
              <a:defRPr/>
            </a:pPr>
            <a:fld id="{F1DAA438-B7A0-45A2-A452-F2ED0D5925DB}" type="datetimeFigureOut">
              <a:rPr lang="pl-PL"/>
              <a:pPr>
                <a:defRPr/>
              </a:pPr>
              <a:t>2015-07-14</a:t>
            </a:fld>
            <a:endParaRPr lang="pl-PL"/>
          </a:p>
        </p:txBody>
      </p:sp>
      <p:sp>
        <p:nvSpPr>
          <p:cNvPr id="6" name="Footer Placeholder 4"/>
          <p:cNvSpPr>
            <a:spLocks noGrp="1"/>
          </p:cNvSpPr>
          <p:nvPr>
            <p:ph type="ftr" sz="quarter" idx="16"/>
          </p:nvPr>
        </p:nvSpPr>
        <p:spPr/>
        <p:txBody>
          <a:bodyPr/>
          <a:lstStyle>
            <a:lvl1pPr>
              <a:defRPr/>
            </a:lvl1pPr>
          </a:lstStyle>
          <a:p>
            <a:pPr>
              <a:defRPr/>
            </a:pPr>
            <a:endParaRPr lang="pl-PL"/>
          </a:p>
        </p:txBody>
      </p:sp>
      <p:sp>
        <p:nvSpPr>
          <p:cNvPr id="7" name="Slide Number Placeholder 5"/>
          <p:cNvSpPr>
            <a:spLocks noGrp="1"/>
          </p:cNvSpPr>
          <p:nvPr>
            <p:ph type="sldNum" sz="quarter" idx="17"/>
          </p:nvPr>
        </p:nvSpPr>
        <p:spPr/>
        <p:txBody>
          <a:bodyPr/>
          <a:lstStyle>
            <a:lvl1pPr>
              <a:defRPr/>
            </a:lvl1pPr>
          </a:lstStyle>
          <a:p>
            <a:pPr>
              <a:defRPr/>
            </a:pPr>
            <a:fld id="{4DCA297D-BD29-4B30-8426-C962F5860BA7}" type="slidenum">
              <a:rPr lang="pl-PL"/>
              <a:pPr>
                <a:defRPr/>
              </a:pPr>
              <a:t>‹#›</a:t>
            </a:fld>
            <a:endParaRPr lang="pl-PL"/>
          </a:p>
        </p:txBody>
      </p:sp>
    </p:spTree>
    <p:extLst>
      <p:ext uri="{BB962C8B-B14F-4D97-AF65-F5344CB8AC3E}">
        <p14:creationId xmlns:p14="http://schemas.microsoft.com/office/powerpoint/2010/main" val="11729506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13" name="Content Placeholder 12"/>
          <p:cNvSpPr>
            <a:spLocks noGrp="1"/>
          </p:cNvSpPr>
          <p:nvPr>
            <p:ph sz="quarter" idx="14"/>
          </p:nvPr>
        </p:nvSpPr>
        <p:spPr>
          <a:xfrm>
            <a:off x="4800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smtClean="0"/>
          </a:p>
        </p:txBody>
      </p:sp>
      <p:sp>
        <p:nvSpPr>
          <p:cNvPr id="11" name="Content Placeholder 10"/>
          <p:cNvSpPr>
            <a:spLocks noGrp="1"/>
          </p:cNvSpPr>
          <p:nvPr>
            <p:ph sz="quarter" idx="13"/>
          </p:nvPr>
        </p:nvSpPr>
        <p:spPr>
          <a:xfrm>
            <a:off x="609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smtClean="0"/>
          </a:p>
        </p:txBody>
      </p:sp>
      <p:sp>
        <p:nvSpPr>
          <p:cNvPr id="2" name="Title 1"/>
          <p:cNvSpPr>
            <a:spLocks noGrp="1"/>
          </p:cNvSpPr>
          <p:nvPr>
            <p:ph type="title"/>
          </p:nvPr>
        </p:nvSpPr>
        <p:spPr>
          <a:xfrm>
            <a:off x="609600" y="274638"/>
            <a:ext cx="7924800" cy="1143000"/>
          </a:xfrm>
        </p:spPr>
        <p:txBody>
          <a:bodyPr/>
          <a:lstStyle>
            <a:lvl1pPr>
              <a:defRPr/>
            </a:lvl1pPr>
          </a:lstStyle>
          <a:p>
            <a:r>
              <a:rPr lang="pl-PL" smtClean="0"/>
              <a:t>Kliknij, aby edytować styl</a:t>
            </a:r>
            <a:endParaRPr lang="en-US" dirty="0"/>
          </a:p>
        </p:txBody>
      </p:sp>
      <p:sp>
        <p:nvSpPr>
          <p:cNvPr id="3" name="Text Placeholder 2"/>
          <p:cNvSpPr>
            <a:spLocks noGrp="1"/>
          </p:cNvSpPr>
          <p:nvPr>
            <p:ph type="body" idx="1"/>
          </p:nvPr>
        </p:nvSpPr>
        <p:spPr>
          <a:xfrm>
            <a:off x="609600" y="1600200"/>
            <a:ext cx="3733800" cy="574675"/>
          </a:xfrm>
        </p:spPr>
        <p:txBody>
          <a:bodyPr anchor="b"/>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5" name="Text Placeholder 4"/>
          <p:cNvSpPr>
            <a:spLocks noGrp="1"/>
          </p:cNvSpPr>
          <p:nvPr>
            <p:ph type="body" sz="quarter" idx="3"/>
          </p:nvPr>
        </p:nvSpPr>
        <p:spPr>
          <a:xfrm>
            <a:off x="4800600" y="1600200"/>
            <a:ext cx="3733800" cy="574675"/>
          </a:xfrm>
        </p:spPr>
        <p:txBody>
          <a:bodyPr anchor="b"/>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7" name="Date Placeholder 3"/>
          <p:cNvSpPr>
            <a:spLocks noGrp="1"/>
          </p:cNvSpPr>
          <p:nvPr>
            <p:ph type="dt" sz="half" idx="15"/>
          </p:nvPr>
        </p:nvSpPr>
        <p:spPr/>
        <p:txBody>
          <a:bodyPr/>
          <a:lstStyle>
            <a:lvl1pPr>
              <a:defRPr/>
            </a:lvl1pPr>
          </a:lstStyle>
          <a:p>
            <a:pPr>
              <a:defRPr/>
            </a:pPr>
            <a:fld id="{C3B3CD82-97CF-4287-81A6-20C8987E50A6}" type="datetimeFigureOut">
              <a:rPr lang="pl-PL"/>
              <a:pPr>
                <a:defRPr/>
              </a:pPr>
              <a:t>2015-07-14</a:t>
            </a:fld>
            <a:endParaRPr lang="pl-PL"/>
          </a:p>
        </p:txBody>
      </p:sp>
      <p:sp>
        <p:nvSpPr>
          <p:cNvPr id="8" name="Footer Placeholder 4"/>
          <p:cNvSpPr>
            <a:spLocks noGrp="1"/>
          </p:cNvSpPr>
          <p:nvPr>
            <p:ph type="ftr" sz="quarter" idx="16"/>
          </p:nvPr>
        </p:nvSpPr>
        <p:spPr/>
        <p:txBody>
          <a:bodyPr/>
          <a:lstStyle>
            <a:lvl1pPr>
              <a:defRPr/>
            </a:lvl1pPr>
          </a:lstStyle>
          <a:p>
            <a:pPr>
              <a:defRPr/>
            </a:pPr>
            <a:endParaRPr lang="pl-PL"/>
          </a:p>
        </p:txBody>
      </p:sp>
      <p:sp>
        <p:nvSpPr>
          <p:cNvPr id="9" name="Slide Number Placeholder 5"/>
          <p:cNvSpPr>
            <a:spLocks noGrp="1"/>
          </p:cNvSpPr>
          <p:nvPr>
            <p:ph type="sldNum" sz="quarter" idx="17"/>
          </p:nvPr>
        </p:nvSpPr>
        <p:spPr/>
        <p:txBody>
          <a:bodyPr/>
          <a:lstStyle>
            <a:lvl1pPr>
              <a:defRPr/>
            </a:lvl1pPr>
          </a:lstStyle>
          <a:p>
            <a:pPr>
              <a:defRPr/>
            </a:pPr>
            <a:fld id="{BA088087-4029-4AB8-83B4-28C63D02714D}" type="slidenum">
              <a:rPr lang="pl-PL"/>
              <a:pPr>
                <a:defRPr/>
              </a:pPr>
              <a:t>‹#›</a:t>
            </a:fld>
            <a:endParaRPr lang="pl-PL"/>
          </a:p>
        </p:txBody>
      </p:sp>
    </p:spTree>
    <p:extLst>
      <p:ext uri="{BB962C8B-B14F-4D97-AF65-F5344CB8AC3E}">
        <p14:creationId xmlns:p14="http://schemas.microsoft.com/office/powerpoint/2010/main" val="28774699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pl-PL" smtClean="0"/>
              <a:t>Kliknij, aby edytować styl</a:t>
            </a:r>
            <a:endParaRPr lang="en-US" dirty="0"/>
          </a:p>
        </p:txBody>
      </p:sp>
      <p:sp>
        <p:nvSpPr>
          <p:cNvPr id="3" name="Date Placeholder 3"/>
          <p:cNvSpPr>
            <a:spLocks noGrp="1"/>
          </p:cNvSpPr>
          <p:nvPr>
            <p:ph type="dt" sz="half" idx="10"/>
          </p:nvPr>
        </p:nvSpPr>
        <p:spPr/>
        <p:txBody>
          <a:bodyPr/>
          <a:lstStyle>
            <a:lvl1pPr>
              <a:defRPr/>
            </a:lvl1pPr>
          </a:lstStyle>
          <a:p>
            <a:pPr>
              <a:defRPr/>
            </a:pPr>
            <a:fld id="{11D5DD62-4766-44FC-91AC-D35315983000}" type="datetimeFigureOut">
              <a:rPr lang="pl-PL"/>
              <a:pPr>
                <a:defRPr/>
              </a:pPr>
              <a:t>2015-07-14</a:t>
            </a:fld>
            <a:endParaRPr lang="pl-PL"/>
          </a:p>
        </p:txBody>
      </p:sp>
      <p:sp>
        <p:nvSpPr>
          <p:cNvPr id="4" name="Footer Placeholder 4"/>
          <p:cNvSpPr>
            <a:spLocks noGrp="1"/>
          </p:cNvSpPr>
          <p:nvPr>
            <p:ph type="ftr" sz="quarter" idx="11"/>
          </p:nvPr>
        </p:nvSpPr>
        <p:spPr/>
        <p:txBody>
          <a:bodyPr/>
          <a:lstStyle>
            <a:lvl1pPr>
              <a:defRPr/>
            </a:lvl1pPr>
          </a:lstStyle>
          <a:p>
            <a:pPr>
              <a:defRPr/>
            </a:pPr>
            <a:endParaRPr lang="pl-PL"/>
          </a:p>
        </p:txBody>
      </p:sp>
      <p:sp>
        <p:nvSpPr>
          <p:cNvPr id="5" name="Slide Number Placeholder 5"/>
          <p:cNvSpPr>
            <a:spLocks noGrp="1"/>
          </p:cNvSpPr>
          <p:nvPr>
            <p:ph type="sldNum" sz="quarter" idx="12"/>
          </p:nvPr>
        </p:nvSpPr>
        <p:spPr/>
        <p:txBody>
          <a:bodyPr/>
          <a:lstStyle>
            <a:lvl1pPr>
              <a:defRPr/>
            </a:lvl1pPr>
          </a:lstStyle>
          <a:p>
            <a:pPr>
              <a:defRPr/>
            </a:pPr>
            <a:fld id="{34BB9EF0-69D5-4CF4-85E8-330C22CD541A}" type="slidenum">
              <a:rPr lang="pl-PL"/>
              <a:pPr>
                <a:defRPr/>
              </a:pPr>
              <a:t>‹#›</a:t>
            </a:fld>
            <a:endParaRPr lang="pl-PL"/>
          </a:p>
        </p:txBody>
      </p:sp>
    </p:spTree>
    <p:extLst>
      <p:ext uri="{BB962C8B-B14F-4D97-AF65-F5344CB8AC3E}">
        <p14:creationId xmlns:p14="http://schemas.microsoft.com/office/powerpoint/2010/main" val="3058231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8EFB6583-3DE0-4EAE-B835-57E231E587E6}" type="datetimeFigureOut">
              <a:rPr lang="pl-PL"/>
              <a:pPr>
                <a:defRPr/>
              </a:pPr>
              <a:t>2015-07-14</a:t>
            </a:fld>
            <a:endParaRPr lang="pl-PL"/>
          </a:p>
        </p:txBody>
      </p:sp>
      <p:sp>
        <p:nvSpPr>
          <p:cNvPr id="3" name="Footer Placeholder 4"/>
          <p:cNvSpPr>
            <a:spLocks noGrp="1"/>
          </p:cNvSpPr>
          <p:nvPr>
            <p:ph type="ftr" sz="quarter" idx="11"/>
          </p:nvPr>
        </p:nvSpPr>
        <p:spPr/>
        <p:txBody>
          <a:bodyPr/>
          <a:lstStyle>
            <a:lvl1pPr>
              <a:defRPr/>
            </a:lvl1pPr>
          </a:lstStyle>
          <a:p>
            <a:pPr>
              <a:defRPr/>
            </a:pPr>
            <a:endParaRPr lang="pl-PL"/>
          </a:p>
        </p:txBody>
      </p:sp>
      <p:sp>
        <p:nvSpPr>
          <p:cNvPr id="4" name="Slide Number Placeholder 5"/>
          <p:cNvSpPr>
            <a:spLocks noGrp="1"/>
          </p:cNvSpPr>
          <p:nvPr>
            <p:ph type="sldNum" sz="quarter" idx="12"/>
          </p:nvPr>
        </p:nvSpPr>
        <p:spPr/>
        <p:txBody>
          <a:bodyPr/>
          <a:lstStyle>
            <a:lvl1pPr>
              <a:defRPr/>
            </a:lvl1pPr>
          </a:lstStyle>
          <a:p>
            <a:pPr>
              <a:defRPr/>
            </a:pPr>
            <a:fld id="{39119D86-3263-42C7-A1B4-1057AB2B3095}" type="slidenum">
              <a:rPr lang="pl-PL"/>
              <a:pPr>
                <a:defRPr/>
              </a:pPr>
              <a:t>‹#›</a:t>
            </a:fld>
            <a:endParaRPr lang="pl-PL"/>
          </a:p>
        </p:txBody>
      </p:sp>
    </p:spTree>
    <p:extLst>
      <p:ext uri="{BB962C8B-B14F-4D97-AF65-F5344CB8AC3E}">
        <p14:creationId xmlns:p14="http://schemas.microsoft.com/office/powerpoint/2010/main" val="41639440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9" name="Content Placeholder 8"/>
          <p:cNvSpPr>
            <a:spLocks noGrp="1"/>
          </p:cNvSpPr>
          <p:nvPr>
            <p:ph sz="quarter" idx="13"/>
          </p:nvPr>
        </p:nvSpPr>
        <p:spPr>
          <a:xfrm>
            <a:off x="3962400" y="1447800"/>
            <a:ext cx="4648200" cy="4267200"/>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2" name="Title 1"/>
          <p:cNvSpPr>
            <a:spLocks noGrp="1"/>
          </p:cNvSpPr>
          <p:nvPr>
            <p:ph type="title"/>
          </p:nvPr>
        </p:nvSpPr>
        <p:spPr>
          <a:xfrm>
            <a:off x="612648" y="1447800"/>
            <a:ext cx="2971800" cy="1097280"/>
          </a:xfrm>
        </p:spPr>
        <p:txBody>
          <a:bodyPr/>
          <a:lstStyle>
            <a:lvl1pPr algn="l">
              <a:defRPr sz="1800" b="0" i="0" cap="none" baseline="0">
                <a:solidFill>
                  <a:schemeClr val="tx2"/>
                </a:solidFill>
              </a:defRPr>
            </a:lvl1pPr>
          </a:lstStyle>
          <a:p>
            <a:r>
              <a:rPr lang="pl-PL" smtClean="0"/>
              <a:t>Kliknij, aby edytować styl</a:t>
            </a:r>
            <a:endParaRPr lang="en-US" dirty="0"/>
          </a:p>
        </p:txBody>
      </p:sp>
      <p:sp>
        <p:nvSpPr>
          <p:cNvPr id="4" name="Text Placeholder 3"/>
          <p:cNvSpPr>
            <a:spLocks noGrp="1"/>
          </p:cNvSpPr>
          <p:nvPr>
            <p:ph type="body" sz="half" idx="2"/>
          </p:nvPr>
        </p:nvSpPr>
        <p:spPr>
          <a:xfrm>
            <a:off x="612648" y="2547893"/>
            <a:ext cx="2971800" cy="3167109"/>
          </a:xfrm>
        </p:spPr>
        <p:txBody>
          <a:bodyPr tIns="9144"/>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Date Placeholder 3"/>
          <p:cNvSpPr>
            <a:spLocks noGrp="1"/>
          </p:cNvSpPr>
          <p:nvPr>
            <p:ph type="dt" sz="half" idx="14"/>
          </p:nvPr>
        </p:nvSpPr>
        <p:spPr/>
        <p:txBody>
          <a:bodyPr/>
          <a:lstStyle>
            <a:lvl1pPr>
              <a:defRPr/>
            </a:lvl1pPr>
          </a:lstStyle>
          <a:p>
            <a:pPr>
              <a:defRPr/>
            </a:pPr>
            <a:fld id="{E27B7440-1343-4319-ACA8-7D8F22C01002}" type="datetimeFigureOut">
              <a:rPr lang="pl-PL"/>
              <a:pPr>
                <a:defRPr/>
              </a:pPr>
              <a:t>2015-07-14</a:t>
            </a:fld>
            <a:endParaRPr lang="pl-PL"/>
          </a:p>
        </p:txBody>
      </p:sp>
      <p:sp>
        <p:nvSpPr>
          <p:cNvPr id="6" name="Footer Placeholder 4"/>
          <p:cNvSpPr>
            <a:spLocks noGrp="1"/>
          </p:cNvSpPr>
          <p:nvPr>
            <p:ph type="ftr" sz="quarter" idx="15"/>
          </p:nvPr>
        </p:nvSpPr>
        <p:spPr/>
        <p:txBody>
          <a:bodyPr/>
          <a:lstStyle>
            <a:lvl1pPr>
              <a:defRPr/>
            </a:lvl1pPr>
          </a:lstStyle>
          <a:p>
            <a:pPr>
              <a:defRPr/>
            </a:pPr>
            <a:endParaRPr lang="pl-PL"/>
          </a:p>
        </p:txBody>
      </p:sp>
      <p:sp>
        <p:nvSpPr>
          <p:cNvPr id="7" name="Slide Number Placeholder 5"/>
          <p:cNvSpPr>
            <a:spLocks noGrp="1"/>
          </p:cNvSpPr>
          <p:nvPr>
            <p:ph type="sldNum" sz="quarter" idx="16"/>
          </p:nvPr>
        </p:nvSpPr>
        <p:spPr/>
        <p:txBody>
          <a:bodyPr/>
          <a:lstStyle>
            <a:lvl1pPr>
              <a:defRPr/>
            </a:lvl1pPr>
          </a:lstStyle>
          <a:p>
            <a:pPr>
              <a:defRPr/>
            </a:pPr>
            <a:fld id="{F6949D69-2EB4-4E3D-8494-5A4986335DBB}" type="slidenum">
              <a:rPr lang="pl-PL"/>
              <a:pPr>
                <a:defRPr/>
              </a:pPr>
              <a:t>‹#›</a:t>
            </a:fld>
            <a:endParaRPr lang="pl-PL"/>
          </a:p>
        </p:txBody>
      </p:sp>
    </p:spTree>
    <p:extLst>
      <p:ext uri="{BB962C8B-B14F-4D97-AF65-F5344CB8AC3E}">
        <p14:creationId xmlns:p14="http://schemas.microsoft.com/office/powerpoint/2010/main" val="32588137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pic>
        <p:nvPicPr>
          <p:cNvPr id="5" name="Picture 10" descr="horizon.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609600" y="1447800"/>
            <a:ext cx="2971800" cy="1097280"/>
          </a:xfrm>
        </p:spPr>
        <p:txBody>
          <a:bodyPr/>
          <a:lstStyle>
            <a:lvl1pPr algn="l">
              <a:defRPr sz="1800" b="0" i="0" cap="none" baseline="0">
                <a:solidFill>
                  <a:schemeClr val="tx2"/>
                </a:solidFill>
              </a:defRPr>
            </a:lvl1pPr>
          </a:lstStyle>
          <a:p>
            <a:r>
              <a:rPr lang="pl-PL" smtClean="0"/>
              <a:t>Kliknij, aby edytować styl</a:t>
            </a:r>
            <a:endParaRPr lang="en-US" dirty="0"/>
          </a:p>
        </p:txBody>
      </p:sp>
      <p:sp>
        <p:nvSpPr>
          <p:cNvPr id="3" name="Picture Placeholder 2"/>
          <p:cNvSpPr>
            <a:spLocks noGrp="1"/>
          </p:cNvSpPr>
          <p:nvPr>
            <p:ph type="pic" idx="1"/>
          </p:nvPr>
        </p:nvSpPr>
        <p:spPr>
          <a:xfrm>
            <a:off x="4657344" y="1447800"/>
            <a:ext cx="3419856" cy="3474720"/>
          </a:xfrm>
          <a:custGeom>
            <a:avLst/>
            <a:gdLst>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74450 w 3419856"/>
              <a:gd name="connsiteY9" fmla="*/ 3429000 h 3429000"/>
              <a:gd name="connsiteX10" fmla="*/ 21806 w 3419856"/>
              <a:gd name="connsiteY10" fmla="*/ 3407194 h 3429000"/>
              <a:gd name="connsiteX11" fmla="*/ 0 w 3419856"/>
              <a:gd name="connsiteY11" fmla="*/ 3354550 h 3429000"/>
              <a:gd name="connsiteX12" fmla="*/ 0 w 3419856"/>
              <a:gd name="connsiteY12" fmla="*/ 74450 h 3429000"/>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21806 w 3419856"/>
              <a:gd name="connsiteY9" fmla="*/ 3407194 h 3429000"/>
              <a:gd name="connsiteX10" fmla="*/ 0 w 3419856"/>
              <a:gd name="connsiteY10" fmla="*/ 3354550 h 3429000"/>
              <a:gd name="connsiteX11" fmla="*/ 0 w 3419856"/>
              <a:gd name="connsiteY11" fmla="*/ 74450 h 3429000"/>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8026"/>
              <a:gd name="connsiteY0" fmla="*/ 74450 h 3910007"/>
              <a:gd name="connsiteX1" fmla="*/ 21806 w 3968026"/>
              <a:gd name="connsiteY1" fmla="*/ 21806 h 3910007"/>
              <a:gd name="connsiteX2" fmla="*/ 74450 w 3968026"/>
              <a:gd name="connsiteY2" fmla="*/ 0 h 3910007"/>
              <a:gd name="connsiteX3" fmla="*/ 3345406 w 3968026"/>
              <a:gd name="connsiteY3" fmla="*/ 0 h 3910007"/>
              <a:gd name="connsiteX4" fmla="*/ 3398050 w 3968026"/>
              <a:gd name="connsiteY4" fmla="*/ 21806 h 3910007"/>
              <a:gd name="connsiteX5" fmla="*/ 3419856 w 3968026"/>
              <a:gd name="connsiteY5" fmla="*/ 74450 h 3910007"/>
              <a:gd name="connsiteX6" fmla="*/ 3419856 w 3968026"/>
              <a:gd name="connsiteY6" fmla="*/ 3354550 h 3910007"/>
              <a:gd name="connsiteX7" fmla="*/ 3398050 w 3968026"/>
              <a:gd name="connsiteY7" fmla="*/ 3407194 h 3910007"/>
              <a:gd name="connsiteX8" fmla="*/ 0 w 3968026"/>
              <a:gd name="connsiteY8" fmla="*/ 3354550 h 3910007"/>
              <a:gd name="connsiteX9" fmla="*/ 0 w 3968026"/>
              <a:gd name="connsiteY9" fmla="*/ 74450 h 3910007"/>
              <a:gd name="connsiteX0" fmla="*/ 0 w 3419856"/>
              <a:gd name="connsiteY0" fmla="*/ 74450 h 3901233"/>
              <a:gd name="connsiteX1" fmla="*/ 21806 w 3419856"/>
              <a:gd name="connsiteY1" fmla="*/ 21806 h 3901233"/>
              <a:gd name="connsiteX2" fmla="*/ 74450 w 3419856"/>
              <a:gd name="connsiteY2" fmla="*/ 0 h 3901233"/>
              <a:gd name="connsiteX3" fmla="*/ 3345406 w 3419856"/>
              <a:gd name="connsiteY3" fmla="*/ 0 h 3901233"/>
              <a:gd name="connsiteX4" fmla="*/ 3398050 w 3419856"/>
              <a:gd name="connsiteY4" fmla="*/ 21806 h 3901233"/>
              <a:gd name="connsiteX5" fmla="*/ 3419856 w 3419856"/>
              <a:gd name="connsiteY5" fmla="*/ 74450 h 3901233"/>
              <a:gd name="connsiteX6" fmla="*/ 3419856 w 3419856"/>
              <a:gd name="connsiteY6" fmla="*/ 3354550 h 3901233"/>
              <a:gd name="connsiteX7" fmla="*/ 0 w 3419856"/>
              <a:gd name="connsiteY7" fmla="*/ 3354550 h 3901233"/>
              <a:gd name="connsiteX8" fmla="*/ 0 w 3419856"/>
              <a:gd name="connsiteY8" fmla="*/ 74450 h 3901233"/>
              <a:gd name="connsiteX0" fmla="*/ 0 w 3419856"/>
              <a:gd name="connsiteY0" fmla="*/ 74450 h 3354550"/>
              <a:gd name="connsiteX1" fmla="*/ 21806 w 3419856"/>
              <a:gd name="connsiteY1" fmla="*/ 21806 h 3354550"/>
              <a:gd name="connsiteX2" fmla="*/ 74450 w 3419856"/>
              <a:gd name="connsiteY2" fmla="*/ 0 h 3354550"/>
              <a:gd name="connsiteX3" fmla="*/ 3345406 w 3419856"/>
              <a:gd name="connsiteY3" fmla="*/ 0 h 3354550"/>
              <a:gd name="connsiteX4" fmla="*/ 3398050 w 3419856"/>
              <a:gd name="connsiteY4" fmla="*/ 21806 h 3354550"/>
              <a:gd name="connsiteX5" fmla="*/ 3419856 w 3419856"/>
              <a:gd name="connsiteY5" fmla="*/ 74450 h 3354550"/>
              <a:gd name="connsiteX6" fmla="*/ 3419856 w 3419856"/>
              <a:gd name="connsiteY6" fmla="*/ 3354550 h 3354550"/>
              <a:gd name="connsiteX7" fmla="*/ 0 w 3419856"/>
              <a:gd name="connsiteY7" fmla="*/ 3354550 h 3354550"/>
              <a:gd name="connsiteX8" fmla="*/ 0 w 3419856"/>
              <a:gd name="connsiteY8" fmla="*/ 74450 h 335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19856" h="3354550">
                <a:moveTo>
                  <a:pt x="0" y="74450"/>
                </a:moveTo>
                <a:cubicBezTo>
                  <a:pt x="0" y="54705"/>
                  <a:pt x="7844" y="35768"/>
                  <a:pt x="21806" y="21806"/>
                </a:cubicBezTo>
                <a:cubicBezTo>
                  <a:pt x="35768" y="7844"/>
                  <a:pt x="54705" y="0"/>
                  <a:pt x="74450" y="0"/>
                </a:cubicBezTo>
                <a:lnTo>
                  <a:pt x="3345406" y="0"/>
                </a:lnTo>
                <a:cubicBezTo>
                  <a:pt x="3365151" y="0"/>
                  <a:pt x="3384088" y="7844"/>
                  <a:pt x="3398050" y="21806"/>
                </a:cubicBezTo>
                <a:cubicBezTo>
                  <a:pt x="3412012" y="35768"/>
                  <a:pt x="3419856" y="54705"/>
                  <a:pt x="3419856" y="74450"/>
                </a:cubicBezTo>
                <a:lnTo>
                  <a:pt x="3419856" y="3354550"/>
                </a:lnTo>
                <a:lnTo>
                  <a:pt x="0" y="3354550"/>
                </a:lnTo>
                <a:lnTo>
                  <a:pt x="0" y="74450"/>
                </a:lnTo>
                <a:close/>
              </a:path>
            </a:pathLst>
          </a:custGeom>
        </p:spPr>
        <p:txBody>
          <a:bodyPr/>
          <a:lstStyle>
            <a:lvl1pPr marL="0" indent="0" algn="ctr">
              <a:buNone/>
              <a:defRPr sz="2000" baseline="0">
                <a:solidFill>
                  <a:schemeClr val="tx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pl-PL" noProof="0" smtClean="0"/>
              <a:t>Kliknij ikonę, aby dodać obraz</a:t>
            </a:r>
            <a:endParaRPr lang="en-US" noProof="0" dirty="0"/>
          </a:p>
        </p:txBody>
      </p:sp>
      <p:sp>
        <p:nvSpPr>
          <p:cNvPr id="4" name="Text Placeholder 3"/>
          <p:cNvSpPr>
            <a:spLocks noGrp="1"/>
          </p:cNvSpPr>
          <p:nvPr>
            <p:ph type="body" sz="half" idx="2"/>
          </p:nvPr>
        </p:nvSpPr>
        <p:spPr>
          <a:xfrm>
            <a:off x="609600" y="2547892"/>
            <a:ext cx="2971800" cy="2405109"/>
          </a:xfrm>
        </p:spPr>
        <p:txBody>
          <a:bodyPr tIns="9144"/>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6" name="Date Placeholder 4"/>
          <p:cNvSpPr>
            <a:spLocks noGrp="1"/>
          </p:cNvSpPr>
          <p:nvPr>
            <p:ph type="dt" sz="half" idx="10"/>
          </p:nvPr>
        </p:nvSpPr>
        <p:spPr/>
        <p:txBody>
          <a:bodyPr/>
          <a:lstStyle>
            <a:lvl1pPr>
              <a:defRPr/>
            </a:lvl1pPr>
          </a:lstStyle>
          <a:p>
            <a:pPr>
              <a:defRPr/>
            </a:pPr>
            <a:fld id="{9A3628C5-5914-4AE1-8E6E-4E46C7E7384B}" type="datetimeFigureOut">
              <a:rPr lang="pl-PL"/>
              <a:pPr>
                <a:defRPr/>
              </a:pPr>
              <a:t>2015-07-14</a:t>
            </a:fld>
            <a:endParaRPr lang="pl-PL"/>
          </a:p>
        </p:txBody>
      </p:sp>
      <p:sp>
        <p:nvSpPr>
          <p:cNvPr id="7" name="Footer Placeholder 5"/>
          <p:cNvSpPr>
            <a:spLocks noGrp="1"/>
          </p:cNvSpPr>
          <p:nvPr>
            <p:ph type="ftr" sz="quarter" idx="11"/>
          </p:nvPr>
        </p:nvSpPr>
        <p:spPr/>
        <p:txBody>
          <a:bodyPr/>
          <a:lstStyle>
            <a:lvl1pPr>
              <a:defRPr/>
            </a:lvl1pPr>
          </a:lstStyle>
          <a:p>
            <a:pPr>
              <a:defRPr/>
            </a:pPr>
            <a:endParaRPr lang="pl-PL"/>
          </a:p>
        </p:txBody>
      </p:sp>
      <p:sp>
        <p:nvSpPr>
          <p:cNvPr id="8" name="Slide Number Placeholder 6"/>
          <p:cNvSpPr>
            <a:spLocks noGrp="1"/>
          </p:cNvSpPr>
          <p:nvPr>
            <p:ph type="sldNum" sz="quarter" idx="12"/>
          </p:nvPr>
        </p:nvSpPr>
        <p:spPr/>
        <p:txBody>
          <a:bodyPr/>
          <a:lstStyle>
            <a:lvl1pPr>
              <a:defRPr/>
            </a:lvl1pPr>
          </a:lstStyle>
          <a:p>
            <a:pPr>
              <a:defRPr/>
            </a:pPr>
            <a:fld id="{42690CFE-356B-475E-9292-A5488B4B3314}" type="slidenum">
              <a:rPr lang="pl-PL"/>
              <a:pPr>
                <a:defRPr/>
              </a:pPr>
              <a:t>‹#›</a:t>
            </a:fld>
            <a:endParaRPr lang="pl-PL"/>
          </a:p>
        </p:txBody>
      </p:sp>
    </p:spTree>
    <p:extLst>
      <p:ext uri="{BB962C8B-B14F-4D97-AF65-F5344CB8AC3E}">
        <p14:creationId xmlns:p14="http://schemas.microsoft.com/office/powerpoint/2010/main" val="17360710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Kliknij, aby edytować styl</a:t>
            </a:r>
            <a:endParaRPr lang="en-US" dirty="0"/>
          </a:p>
        </p:txBody>
      </p:sp>
      <p:sp>
        <p:nvSpPr>
          <p:cNvPr id="3" name="Vertical Text Placeholder 2"/>
          <p:cNvSpPr>
            <a:spLocks noGrp="1"/>
          </p:cNvSpPr>
          <p:nvPr>
            <p:ph type="body" orient="vert" idx="1"/>
          </p:nvPr>
        </p:nvSpPr>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4" name="Date Placeholder 3"/>
          <p:cNvSpPr>
            <a:spLocks noGrp="1"/>
          </p:cNvSpPr>
          <p:nvPr>
            <p:ph type="dt" sz="half" idx="10"/>
          </p:nvPr>
        </p:nvSpPr>
        <p:spPr/>
        <p:txBody>
          <a:bodyPr/>
          <a:lstStyle>
            <a:lvl1pPr>
              <a:defRPr/>
            </a:lvl1pPr>
          </a:lstStyle>
          <a:p>
            <a:pPr>
              <a:defRPr/>
            </a:pPr>
            <a:fld id="{BC618ED6-3065-4B89-839A-0D40EA57FA54}" type="datetimeFigureOut">
              <a:rPr lang="pl-PL"/>
              <a:pPr>
                <a:defRPr/>
              </a:pPr>
              <a:t>2015-07-14</a:t>
            </a:fld>
            <a:endParaRPr lang="pl-PL"/>
          </a:p>
        </p:txBody>
      </p:sp>
      <p:sp>
        <p:nvSpPr>
          <p:cNvPr id="5" name="Footer Placeholder 4"/>
          <p:cNvSpPr>
            <a:spLocks noGrp="1"/>
          </p:cNvSpPr>
          <p:nvPr>
            <p:ph type="ftr" sz="quarter" idx="11"/>
          </p:nvPr>
        </p:nvSpPr>
        <p:spPr/>
        <p:txBody>
          <a:bodyPr/>
          <a:lstStyle>
            <a:lvl1pPr>
              <a:defRPr/>
            </a:lvl1pPr>
          </a:lstStyle>
          <a:p>
            <a:pPr>
              <a:defRPr/>
            </a:pPr>
            <a:endParaRPr lang="pl-PL"/>
          </a:p>
        </p:txBody>
      </p:sp>
      <p:sp>
        <p:nvSpPr>
          <p:cNvPr id="6" name="Slide Number Placeholder 5"/>
          <p:cNvSpPr>
            <a:spLocks noGrp="1"/>
          </p:cNvSpPr>
          <p:nvPr>
            <p:ph type="sldNum" sz="quarter" idx="12"/>
          </p:nvPr>
        </p:nvSpPr>
        <p:spPr/>
        <p:txBody>
          <a:bodyPr/>
          <a:lstStyle>
            <a:lvl1pPr>
              <a:defRPr/>
            </a:lvl1pPr>
          </a:lstStyle>
          <a:p>
            <a:pPr>
              <a:defRPr/>
            </a:pPr>
            <a:fld id="{8828D0FE-9597-4E82-9DBA-A7CD8EB0B1B0}" type="slidenum">
              <a:rPr lang="pl-PL"/>
              <a:pPr>
                <a:defRPr/>
              </a:pPr>
              <a:t>‹#›</a:t>
            </a:fld>
            <a:endParaRPr lang="pl-PL"/>
          </a:p>
        </p:txBody>
      </p:sp>
    </p:spTree>
    <p:extLst>
      <p:ext uri="{BB962C8B-B14F-4D97-AF65-F5344CB8AC3E}">
        <p14:creationId xmlns:p14="http://schemas.microsoft.com/office/powerpoint/2010/main" val="1997402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pl-PL" smtClean="0"/>
              <a:t>Kliknij, aby edytować styl</a:t>
            </a:r>
            <a:endParaRPr lang="en-US" dirty="0"/>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4" name="Date Placeholder 3"/>
          <p:cNvSpPr>
            <a:spLocks noGrp="1"/>
          </p:cNvSpPr>
          <p:nvPr>
            <p:ph type="dt" sz="half" idx="10"/>
          </p:nvPr>
        </p:nvSpPr>
        <p:spPr/>
        <p:txBody>
          <a:bodyPr/>
          <a:lstStyle>
            <a:lvl1pPr>
              <a:defRPr/>
            </a:lvl1pPr>
          </a:lstStyle>
          <a:p>
            <a:pPr>
              <a:defRPr/>
            </a:pPr>
            <a:fld id="{8D75631A-F419-49FC-B37E-74AF7B0B4BC7}" type="datetimeFigureOut">
              <a:rPr lang="pl-PL"/>
              <a:pPr>
                <a:defRPr/>
              </a:pPr>
              <a:t>2015-07-14</a:t>
            </a:fld>
            <a:endParaRPr lang="pl-PL"/>
          </a:p>
        </p:txBody>
      </p:sp>
      <p:sp>
        <p:nvSpPr>
          <p:cNvPr id="5" name="Footer Placeholder 4"/>
          <p:cNvSpPr>
            <a:spLocks noGrp="1"/>
          </p:cNvSpPr>
          <p:nvPr>
            <p:ph type="ftr" sz="quarter" idx="11"/>
          </p:nvPr>
        </p:nvSpPr>
        <p:spPr/>
        <p:txBody>
          <a:bodyPr/>
          <a:lstStyle>
            <a:lvl1pPr>
              <a:defRPr/>
            </a:lvl1pPr>
          </a:lstStyle>
          <a:p>
            <a:pPr>
              <a:defRPr/>
            </a:pPr>
            <a:endParaRPr lang="pl-PL"/>
          </a:p>
        </p:txBody>
      </p:sp>
      <p:sp>
        <p:nvSpPr>
          <p:cNvPr id="6" name="Slide Number Placeholder 5"/>
          <p:cNvSpPr>
            <a:spLocks noGrp="1"/>
          </p:cNvSpPr>
          <p:nvPr>
            <p:ph type="sldNum" sz="quarter" idx="12"/>
          </p:nvPr>
        </p:nvSpPr>
        <p:spPr/>
        <p:txBody>
          <a:bodyPr/>
          <a:lstStyle>
            <a:lvl1pPr>
              <a:defRPr/>
            </a:lvl1pPr>
          </a:lstStyle>
          <a:p>
            <a:pPr>
              <a:defRPr/>
            </a:pPr>
            <a:fld id="{CBFBA740-A697-4F19-A0A9-AB5BC9C6EFCD}" type="slidenum">
              <a:rPr lang="pl-PL"/>
              <a:pPr>
                <a:defRPr/>
              </a:pPr>
              <a:t>‹#›</a:t>
            </a:fld>
            <a:endParaRPr lang="pl-PL"/>
          </a:p>
        </p:txBody>
      </p:sp>
    </p:spTree>
    <p:extLst>
      <p:ext uri="{BB962C8B-B14F-4D97-AF65-F5344CB8AC3E}">
        <p14:creationId xmlns:p14="http://schemas.microsoft.com/office/powerpoint/2010/main" val="27182074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736F4CE-9213-4376-BAF9-D141CBAE3124}" type="datetimeFigureOut">
              <a:rPr lang="en-US" smtClean="0">
                <a:solidFill>
                  <a:prstClr val="black">
                    <a:tint val="75000"/>
                  </a:prstClr>
                </a:solidFill>
              </a:rPr>
              <a:pPr/>
              <a:t>7/14/2015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92105E4-1F28-4D59-AF04-020E1C59C81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091811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736F4CE-9213-4376-BAF9-D141CBAE3124}" type="datetimeFigureOut">
              <a:rPr lang="en-US" smtClean="0">
                <a:solidFill>
                  <a:prstClr val="black">
                    <a:tint val="75000"/>
                  </a:prstClr>
                </a:solidFill>
              </a:rPr>
              <a:pPr/>
              <a:t>7/14/2015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92105E4-1F28-4D59-AF04-020E1C59C81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00514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1"/>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6"/>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736F4CE-9213-4376-BAF9-D141CBAE3124}" type="datetimeFigureOut">
              <a:rPr lang="en-US" smtClean="0">
                <a:solidFill>
                  <a:prstClr val="black">
                    <a:tint val="75000"/>
                  </a:prstClr>
                </a:solidFill>
              </a:rPr>
              <a:pPr/>
              <a:t>7/14/2015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92105E4-1F28-4D59-AF04-020E1C59C81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328386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736F4CE-9213-4376-BAF9-D141CBAE3124}" type="datetimeFigureOut">
              <a:rPr lang="en-US" smtClean="0">
                <a:solidFill>
                  <a:prstClr val="black">
                    <a:tint val="75000"/>
                  </a:prstClr>
                </a:solidFill>
              </a:rPr>
              <a:pPr/>
              <a:t>7/14/2015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92105E4-1F28-4D59-AF04-020E1C59C81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765453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8"/>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1"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1"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736F4CE-9213-4376-BAF9-D141CBAE3124}" type="datetimeFigureOut">
              <a:rPr lang="en-US" smtClean="0">
                <a:solidFill>
                  <a:prstClr val="black">
                    <a:tint val="75000"/>
                  </a:prstClr>
                </a:solidFill>
              </a:rPr>
              <a:pPr/>
              <a:t>7/14/2015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92105E4-1F28-4D59-AF04-020E1C59C81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886445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736F4CE-9213-4376-BAF9-D141CBAE3124}" type="datetimeFigureOut">
              <a:rPr lang="en-US" smtClean="0">
                <a:solidFill>
                  <a:prstClr val="black">
                    <a:tint val="75000"/>
                  </a:prstClr>
                </a:solidFill>
              </a:rPr>
              <a:pPr/>
              <a:t>7/14/2015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92105E4-1F28-4D59-AF04-020E1C59C81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604093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736F4CE-9213-4376-BAF9-D141CBAE3124}" type="datetimeFigureOut">
              <a:rPr lang="en-US" smtClean="0">
                <a:solidFill>
                  <a:prstClr val="black">
                    <a:tint val="75000"/>
                  </a:prstClr>
                </a:solidFill>
              </a:rPr>
              <a:pPr/>
              <a:t>7/14/2015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92105E4-1F28-4D59-AF04-020E1C59C81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78221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391" y="987428"/>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736F4CE-9213-4376-BAF9-D141CBAE3124}" type="datetimeFigureOut">
              <a:rPr lang="en-US" smtClean="0">
                <a:solidFill>
                  <a:prstClr val="black">
                    <a:tint val="75000"/>
                  </a:prstClr>
                </a:solidFill>
              </a:rPr>
              <a:pPr/>
              <a:t>7/14/2015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92105E4-1F28-4D59-AF04-020E1C59C81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1983258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8"/>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736F4CE-9213-4376-BAF9-D141CBAE3124}" type="datetimeFigureOut">
              <a:rPr lang="en-US" smtClean="0">
                <a:solidFill>
                  <a:prstClr val="black">
                    <a:tint val="75000"/>
                  </a:prstClr>
                </a:solidFill>
              </a:rPr>
              <a:pPr/>
              <a:t>7/14/2015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92105E4-1F28-4D59-AF04-020E1C59C81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718116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736F4CE-9213-4376-BAF9-D141CBAE3124}" type="datetimeFigureOut">
              <a:rPr lang="en-US" smtClean="0">
                <a:solidFill>
                  <a:prstClr val="black">
                    <a:tint val="75000"/>
                  </a:prstClr>
                </a:solidFill>
              </a:rPr>
              <a:pPr/>
              <a:t>7/14/2015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92105E4-1F28-4D59-AF04-020E1C59C81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2863877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1"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736F4CE-9213-4376-BAF9-D141CBAE3124}" type="datetimeFigureOut">
              <a:rPr lang="en-US" smtClean="0">
                <a:solidFill>
                  <a:prstClr val="black">
                    <a:tint val="75000"/>
                  </a:prstClr>
                </a:solidFill>
              </a:rPr>
              <a:pPr/>
              <a:t>7/14/2015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92105E4-1F28-4D59-AF04-020E1C59C81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027535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FFFFFF">
                <a:alpha val="66000"/>
              </a:srgbClr>
            </a:gs>
            <a:gs pos="72000">
              <a:srgbClr val="FFFFFF"/>
            </a:gs>
            <a:gs pos="86000">
              <a:srgbClr val="B6FB8F"/>
            </a:gs>
            <a:gs pos="100000">
              <a:srgbClr val="BBDF57"/>
            </a:gs>
          </a:gsLst>
          <a:lin ang="3600000" scaled="0"/>
          <a:tileRect/>
        </a:gradFill>
        <a:effectLst/>
      </p:bgPr>
    </p:bg>
    <p:spTree>
      <p:nvGrpSpPr>
        <p:cNvPr id="1" name=""/>
        <p:cNvGrpSpPr/>
        <p:nvPr/>
      </p:nvGrpSpPr>
      <p:grpSpPr>
        <a:xfrm>
          <a:off x="0" y="0"/>
          <a:ext cx="0" cy="0"/>
          <a:chOff x="0" y="0"/>
          <a:chExt cx="0" cy="0"/>
        </a:xfrm>
      </p:grpSpPr>
      <p:pic>
        <p:nvPicPr>
          <p:cNvPr id="1026" name="Picture 6" descr="horizon.png"/>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Placeholder 1"/>
          <p:cNvSpPr>
            <a:spLocks noGrp="1"/>
          </p:cNvSpPr>
          <p:nvPr>
            <p:ph type="title"/>
          </p:nvPr>
        </p:nvSpPr>
        <p:spPr>
          <a:xfrm>
            <a:off x="609600" y="274638"/>
            <a:ext cx="7924800" cy="1143000"/>
          </a:xfrm>
          <a:prstGeom prst="rect">
            <a:avLst/>
          </a:prstGeom>
        </p:spPr>
        <p:txBody>
          <a:bodyPr vert="horz" lIns="91440" tIns="45720" rIns="91440" bIns="45720" rtlCol="0" anchor="b" anchorCtr="0">
            <a:noAutofit/>
          </a:bodyPr>
          <a:lstStyle/>
          <a:p>
            <a:r>
              <a:rPr lang="pl-PL" smtClean="0"/>
              <a:t>Kliknij, aby edytować styl</a:t>
            </a:r>
            <a:endParaRPr lang="en-US" dirty="0"/>
          </a:p>
        </p:txBody>
      </p:sp>
      <p:sp>
        <p:nvSpPr>
          <p:cNvPr id="3" name="Text Placeholder 2"/>
          <p:cNvSpPr>
            <a:spLocks noGrp="1"/>
          </p:cNvSpPr>
          <p:nvPr>
            <p:ph type="body" idx="1"/>
          </p:nvPr>
        </p:nvSpPr>
        <p:spPr>
          <a:xfrm>
            <a:off x="609600" y="1600202"/>
            <a:ext cx="7924800" cy="4525963"/>
          </a:xfrm>
          <a:prstGeom prst="rect">
            <a:avLst/>
          </a:prstGeom>
        </p:spPr>
        <p:txBody>
          <a:bodyPr vert="horz" lIns="91440" tIns="45720" rIns="91440" bIns="45720" rtlCol="0">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smtClean="0"/>
          </a:p>
        </p:txBody>
      </p:sp>
      <p:sp>
        <p:nvSpPr>
          <p:cNvPr id="4" name="Date Placeholder 3"/>
          <p:cNvSpPr>
            <a:spLocks noGrp="1"/>
          </p:cNvSpPr>
          <p:nvPr>
            <p:ph type="dt" sz="half" idx="2"/>
          </p:nvPr>
        </p:nvSpPr>
        <p:spPr>
          <a:xfrm>
            <a:off x="5715000" y="6356352"/>
            <a:ext cx="1524000" cy="365125"/>
          </a:xfrm>
          <a:prstGeom prst="rect">
            <a:avLst/>
          </a:prstGeom>
        </p:spPr>
        <p:txBody>
          <a:bodyPr vert="horz" lIns="91440" tIns="45720" rIns="91440" bIns="45720" rtlCol="0" anchor="ctr"/>
          <a:lstStyle>
            <a:lvl1pPr algn="r">
              <a:defRPr sz="1000" strike="noStrike" spc="60" baseline="0">
                <a:solidFill>
                  <a:schemeClr val="tx1"/>
                </a:solidFill>
              </a:defRPr>
            </a:lvl1pPr>
          </a:lstStyle>
          <a:p>
            <a:pPr>
              <a:defRPr/>
            </a:pPr>
            <a:fld id="{C2F6E2A3-35B1-4236-9560-DEF10BA83D8D}" type="datetimeFigureOut">
              <a:rPr lang="pl-PL"/>
              <a:pPr>
                <a:defRPr/>
              </a:pPr>
              <a:t>2015-07-14</a:t>
            </a:fld>
            <a:endParaRPr lang="pl-PL"/>
          </a:p>
        </p:txBody>
      </p:sp>
      <p:sp>
        <p:nvSpPr>
          <p:cNvPr id="5" name="Footer Placeholder 4"/>
          <p:cNvSpPr>
            <a:spLocks noGrp="1"/>
          </p:cNvSpPr>
          <p:nvPr>
            <p:ph type="ftr" sz="quarter" idx="3"/>
          </p:nvPr>
        </p:nvSpPr>
        <p:spPr>
          <a:xfrm>
            <a:off x="609600" y="6356352"/>
            <a:ext cx="2895600" cy="365125"/>
          </a:xfrm>
          <a:prstGeom prst="rect">
            <a:avLst/>
          </a:prstGeom>
        </p:spPr>
        <p:txBody>
          <a:bodyPr vert="horz" lIns="91440" tIns="45720" rIns="91440" bIns="45720" rtlCol="0" anchor="ctr"/>
          <a:lstStyle>
            <a:lvl1pPr algn="l">
              <a:defRPr sz="1000" cap="all" spc="60" baseline="0">
                <a:solidFill>
                  <a:schemeClr val="tx1"/>
                </a:solidFill>
              </a:defRPr>
            </a:lvl1pPr>
          </a:lstStyle>
          <a:p>
            <a:pPr>
              <a:defRPr/>
            </a:pPr>
            <a:endParaRPr lang="pl-PL"/>
          </a:p>
        </p:txBody>
      </p:sp>
      <p:sp>
        <p:nvSpPr>
          <p:cNvPr id="6" name="Slide Number Placeholder 5"/>
          <p:cNvSpPr>
            <a:spLocks noGrp="1"/>
          </p:cNvSpPr>
          <p:nvPr>
            <p:ph type="sldNum" sz="quarter" idx="4"/>
          </p:nvPr>
        </p:nvSpPr>
        <p:spPr>
          <a:xfrm>
            <a:off x="7543800" y="6356352"/>
            <a:ext cx="990600" cy="365125"/>
          </a:xfrm>
          <a:prstGeom prst="rect">
            <a:avLst/>
          </a:prstGeom>
        </p:spPr>
        <p:txBody>
          <a:bodyPr vert="horz" lIns="91440" tIns="45720" rIns="91440" bIns="45720" rtlCol="0" anchor="ctr"/>
          <a:lstStyle>
            <a:lvl1pPr algn="r">
              <a:defRPr sz="1100" baseline="0">
                <a:solidFill>
                  <a:schemeClr val="tx1"/>
                </a:solidFill>
              </a:defRPr>
            </a:lvl1pPr>
          </a:lstStyle>
          <a:p>
            <a:pPr>
              <a:defRPr/>
            </a:pPr>
            <a:fld id="{FF83ACAC-EF08-46DE-8956-85A75AE4F725}" type="slidenum">
              <a:rPr lang="pl-PL"/>
              <a:pPr>
                <a:defRPr/>
              </a:pPr>
              <a:t>‹#›</a:t>
            </a:fld>
            <a:endParaRPr lang="pl-PL"/>
          </a:p>
        </p:txBody>
      </p:sp>
    </p:spTree>
  </p:cSld>
  <p:clrMap bg1="dk1" tx1="lt1" bg2="dk2" tx2="lt2" accent1="accent1" accent2="accent2" accent3="accent3" accent4="accent4" accent5="accent5" accent6="accent6" hlink="hlink" folHlink="folHlink"/>
  <p:sldLayoutIdLst>
    <p:sldLayoutId id="2147484213" r:id="rId1"/>
    <p:sldLayoutId id="2147484204" r:id="rId2"/>
    <p:sldLayoutId id="2147484205" r:id="rId3"/>
    <p:sldLayoutId id="2147484206" r:id="rId4"/>
    <p:sldLayoutId id="2147484207" r:id="rId5"/>
    <p:sldLayoutId id="2147484208" r:id="rId6"/>
    <p:sldLayoutId id="2147484209" r:id="rId7"/>
    <p:sldLayoutId id="2147484210" r:id="rId8"/>
    <p:sldLayoutId id="2147484214" r:id="rId9"/>
    <p:sldLayoutId id="2147484211" r:id="rId10"/>
    <p:sldLayoutId id="2147484212" r:id="rId11"/>
  </p:sldLayoutIdLst>
  <p:txStyles>
    <p:titleStyle>
      <a:lvl1pPr algn="l" rtl="0" eaLnBrk="0" fontAlgn="base" hangingPunct="0">
        <a:spcBef>
          <a:spcPct val="0"/>
        </a:spcBef>
        <a:spcAft>
          <a:spcPct val="0"/>
        </a:spcAft>
        <a:defRPr sz="3000" kern="1200" cap="all" spc="50">
          <a:solidFill>
            <a:schemeClr val="tx1"/>
          </a:solidFill>
          <a:latin typeface="+mj-lt"/>
          <a:ea typeface="+mj-ea"/>
          <a:cs typeface="+mj-cs"/>
        </a:defRPr>
      </a:lvl1pPr>
      <a:lvl2pPr algn="l" rtl="0" eaLnBrk="0" fontAlgn="base" hangingPunct="0">
        <a:spcBef>
          <a:spcPct val="0"/>
        </a:spcBef>
        <a:spcAft>
          <a:spcPct val="0"/>
        </a:spcAft>
        <a:defRPr sz="3000">
          <a:solidFill>
            <a:schemeClr val="tx1"/>
          </a:solidFill>
          <a:latin typeface="Arial Narrow" pitchFamily="34" charset="0"/>
        </a:defRPr>
      </a:lvl2pPr>
      <a:lvl3pPr algn="l" rtl="0" eaLnBrk="0" fontAlgn="base" hangingPunct="0">
        <a:spcBef>
          <a:spcPct val="0"/>
        </a:spcBef>
        <a:spcAft>
          <a:spcPct val="0"/>
        </a:spcAft>
        <a:defRPr sz="3000">
          <a:solidFill>
            <a:schemeClr val="tx1"/>
          </a:solidFill>
          <a:latin typeface="Arial Narrow" pitchFamily="34" charset="0"/>
        </a:defRPr>
      </a:lvl3pPr>
      <a:lvl4pPr algn="l" rtl="0" eaLnBrk="0" fontAlgn="base" hangingPunct="0">
        <a:spcBef>
          <a:spcPct val="0"/>
        </a:spcBef>
        <a:spcAft>
          <a:spcPct val="0"/>
        </a:spcAft>
        <a:defRPr sz="3000">
          <a:solidFill>
            <a:schemeClr val="tx1"/>
          </a:solidFill>
          <a:latin typeface="Arial Narrow" pitchFamily="34" charset="0"/>
        </a:defRPr>
      </a:lvl4pPr>
      <a:lvl5pPr algn="l" rtl="0" eaLnBrk="0" fontAlgn="base" hangingPunct="0">
        <a:spcBef>
          <a:spcPct val="0"/>
        </a:spcBef>
        <a:spcAft>
          <a:spcPct val="0"/>
        </a:spcAft>
        <a:defRPr sz="3000">
          <a:solidFill>
            <a:schemeClr val="tx1"/>
          </a:solidFill>
          <a:latin typeface="Arial Narrow"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rtl="0" eaLnBrk="0" fontAlgn="base" hangingPunct="0">
        <a:spcBef>
          <a:spcPct val="20000"/>
        </a:spcBef>
        <a:spcAft>
          <a:spcPts val="600"/>
        </a:spcAft>
        <a:buClr>
          <a:schemeClr val="tx2"/>
        </a:buClr>
        <a:buFont typeface="Arial" pitchFamily="34" charset="0"/>
        <a:buChar char="•"/>
        <a:defRPr sz="1700" kern="1200" spc="30">
          <a:solidFill>
            <a:schemeClr val="tx1"/>
          </a:solidFill>
          <a:latin typeface="+mn-lt"/>
          <a:ea typeface="+mn-ea"/>
          <a:cs typeface="+mn-cs"/>
        </a:defRPr>
      </a:lvl1pPr>
      <a:lvl2pPr marL="742950" indent="-285750" algn="l" rtl="0" eaLnBrk="0" fontAlgn="base" hangingPunct="0">
        <a:spcBef>
          <a:spcPct val="20000"/>
        </a:spcBef>
        <a:spcAft>
          <a:spcPts val="600"/>
        </a:spcAft>
        <a:buClr>
          <a:schemeClr val="tx2"/>
        </a:buClr>
        <a:buFont typeface="Arial" pitchFamily="34" charset="0"/>
        <a:buChar char="•"/>
        <a:defRPr sz="1700" kern="1200" spc="30">
          <a:solidFill>
            <a:schemeClr val="tx1"/>
          </a:solidFill>
          <a:latin typeface="+mn-lt"/>
          <a:ea typeface="+mn-ea"/>
          <a:cs typeface="+mn-cs"/>
        </a:defRPr>
      </a:lvl2pPr>
      <a:lvl3pPr marL="1143000" indent="-228600" algn="l" rtl="0" eaLnBrk="0" fontAlgn="base" hangingPunct="0">
        <a:spcBef>
          <a:spcPct val="20000"/>
        </a:spcBef>
        <a:spcAft>
          <a:spcPts val="600"/>
        </a:spcAft>
        <a:buClr>
          <a:schemeClr val="tx2"/>
        </a:buClr>
        <a:buFont typeface="Arial" pitchFamily="34" charset="0"/>
        <a:buChar char="•"/>
        <a:defRPr sz="1700" kern="1200" spc="30">
          <a:solidFill>
            <a:schemeClr val="tx1"/>
          </a:solidFill>
          <a:latin typeface="+mn-lt"/>
          <a:ea typeface="+mn-ea"/>
          <a:cs typeface="+mn-cs"/>
        </a:defRPr>
      </a:lvl3pPr>
      <a:lvl4pPr marL="1600200" indent="-228600" algn="l" rtl="0" eaLnBrk="0" fontAlgn="base" hangingPunct="0">
        <a:spcBef>
          <a:spcPct val="20000"/>
        </a:spcBef>
        <a:spcAft>
          <a:spcPts val="600"/>
        </a:spcAft>
        <a:buClr>
          <a:schemeClr val="tx2"/>
        </a:buClr>
        <a:buFont typeface="Arial" pitchFamily="34" charset="0"/>
        <a:buChar char="•"/>
        <a:defRPr sz="1700" kern="1200" spc="30">
          <a:solidFill>
            <a:schemeClr val="tx1"/>
          </a:solidFill>
          <a:latin typeface="+mn-lt"/>
          <a:ea typeface="+mn-ea"/>
          <a:cs typeface="+mn-cs"/>
        </a:defRPr>
      </a:lvl4pPr>
      <a:lvl5pPr marL="2057400" indent="-228600" algn="l" rtl="0" eaLnBrk="0" fontAlgn="base" hangingPunct="0">
        <a:spcBef>
          <a:spcPct val="20000"/>
        </a:spcBef>
        <a:spcAft>
          <a:spcPts val="600"/>
        </a:spcAft>
        <a:buClr>
          <a:schemeClr val="tx2"/>
        </a:buClr>
        <a:buFont typeface="Arial" pitchFamily="34" charset="0"/>
        <a:buChar char="•"/>
        <a:defRPr sz="1700" kern="1200" spc="3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FFFFFF">
                <a:alpha val="66000"/>
              </a:srgbClr>
            </a:gs>
            <a:gs pos="72000">
              <a:srgbClr val="FFFFFF"/>
            </a:gs>
            <a:gs pos="86000">
              <a:srgbClr val="B6FB8F"/>
            </a:gs>
            <a:gs pos="100000">
              <a:srgbClr val="BBDF57"/>
            </a:gs>
          </a:gsLst>
          <a:lin ang="36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8"/>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3"/>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D736F4CE-9213-4376-BAF9-D141CBAE3124}" type="datetimeFigureOut">
              <a:rPr lang="en-US" smtClean="0">
                <a:solidFill>
                  <a:prstClr val="black">
                    <a:tint val="75000"/>
                  </a:prstClr>
                </a:solidFill>
                <a:latin typeface="Calibri" panose="020F0502020204030204"/>
              </a:rPr>
              <a:pPr fontAlgn="auto">
                <a:spcBef>
                  <a:spcPts val="0"/>
                </a:spcBef>
                <a:spcAft>
                  <a:spcPts val="0"/>
                </a:spcAft>
              </a:pPr>
              <a:t>7/14/2015</a:t>
            </a:fld>
            <a:endParaRPr lang="en-US">
              <a:solidFill>
                <a:prstClr val="black">
                  <a:tint val="75000"/>
                </a:prstClr>
              </a:solidFill>
              <a:latin typeface="Calibri" panose="020F0502020204030204"/>
            </a:endParaRPr>
          </a:p>
        </p:txBody>
      </p:sp>
      <p:sp>
        <p:nvSpPr>
          <p:cNvPr id="5" name="Footer Placeholder 4"/>
          <p:cNvSpPr>
            <a:spLocks noGrp="1"/>
          </p:cNvSpPr>
          <p:nvPr>
            <p:ph type="ftr" sz="quarter" idx="3"/>
          </p:nvPr>
        </p:nvSpPr>
        <p:spPr>
          <a:xfrm>
            <a:off x="3028950" y="6356353"/>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en-US">
              <a:solidFill>
                <a:prstClr val="black">
                  <a:tint val="75000"/>
                </a:prstClr>
              </a:solidFill>
              <a:latin typeface="Calibri" panose="020F0502020204030204"/>
            </a:endParaRPr>
          </a:p>
        </p:txBody>
      </p:sp>
      <p:sp>
        <p:nvSpPr>
          <p:cNvPr id="6" name="Slide Number Placeholder 5"/>
          <p:cNvSpPr>
            <a:spLocks noGrp="1"/>
          </p:cNvSpPr>
          <p:nvPr>
            <p:ph type="sldNum" sz="quarter" idx="4"/>
          </p:nvPr>
        </p:nvSpPr>
        <p:spPr>
          <a:xfrm>
            <a:off x="6457950" y="6356353"/>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492105E4-1F28-4D59-AF04-020E1C59C814}" type="slidenum">
              <a:rPr lang="en-US" smtClean="0">
                <a:solidFill>
                  <a:prstClr val="black">
                    <a:tint val="75000"/>
                  </a:prstClr>
                </a:solidFill>
                <a:latin typeface="Calibri" panose="020F0502020204030204"/>
              </a:rPr>
              <a:pPr fontAlgn="auto">
                <a:spcBef>
                  <a:spcPts val="0"/>
                </a:spcBef>
                <a:spcAft>
                  <a:spcPts val="0"/>
                </a:spcAft>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1536645477"/>
      </p:ext>
    </p:extLst>
  </p:cSld>
  <p:clrMap bg1="lt1" tx1="dk1" bg2="lt2" tx2="dk2" accent1="accent1" accent2="accent2" accent3="accent3" accent4="accent4" accent5="accent5" accent6="accent6" hlink="hlink" folHlink="folHlink"/>
  <p:sldLayoutIdLst>
    <p:sldLayoutId id="2147484228" r:id="rId1"/>
    <p:sldLayoutId id="2147484229" r:id="rId2"/>
    <p:sldLayoutId id="2147484230" r:id="rId3"/>
    <p:sldLayoutId id="2147484231" r:id="rId4"/>
    <p:sldLayoutId id="2147484232" r:id="rId5"/>
    <p:sldLayoutId id="2147484233" r:id="rId6"/>
    <p:sldLayoutId id="2147484234" r:id="rId7"/>
    <p:sldLayoutId id="2147484235" r:id="rId8"/>
    <p:sldLayoutId id="2147484236" r:id="rId9"/>
    <p:sldLayoutId id="2147484237" r:id="rId10"/>
    <p:sldLayoutId id="214748423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 Id="rId9" Type="http://schemas.openxmlformats.org/officeDocument/2006/relationships/image" Target="../media/image17.png"/></Relationships>
</file>

<file path=ppt/slides/_rels/slide6.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 Id="rId9" Type="http://schemas.openxmlformats.org/officeDocument/2006/relationships/image" Target="../media/image17.png"/></Relationships>
</file>

<file path=ppt/slides/_rels/slide7.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 Id="rId9" Type="http://schemas.openxmlformats.org/officeDocument/2006/relationships/image" Target="../media/image24.jpeg"/></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 Id="rId5" Type="http://schemas.openxmlformats.org/officeDocument/2006/relationships/image" Target="../media/image30.jpeg"/><Relationship Id="rId4" Type="http://schemas.openxmlformats.org/officeDocument/2006/relationships/image" Target="../media/image29.png"/></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1.png"/><Relationship Id="rId1" Type="http://schemas.openxmlformats.org/officeDocument/2006/relationships/slideLayout" Target="../slideLayouts/slideLayout7.xml"/><Relationship Id="rId6" Type="http://schemas.openxmlformats.org/officeDocument/2006/relationships/image" Target="../media/image32.jpeg"/><Relationship Id="rId5" Type="http://schemas.openxmlformats.org/officeDocument/2006/relationships/image" Target="../media/image23.png"/><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6.png"/><Relationship Id="rId1" Type="http://schemas.openxmlformats.org/officeDocument/2006/relationships/slideLayout" Target="../slideLayouts/slideLayout7.xml"/><Relationship Id="rId5" Type="http://schemas.openxmlformats.org/officeDocument/2006/relationships/image" Target="../media/image34.png"/><Relationship Id="rId4" Type="http://schemas.openxmlformats.org/officeDocument/2006/relationships/image" Target="../media/image31.png"/></Relationships>
</file>

<file path=ppt/slides/_rels/slide1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 Id="rId9" Type="http://schemas.openxmlformats.org/officeDocument/2006/relationships/image" Target="../media/image17.png"/></Relationships>
</file>

<file path=ppt/slides/_rels/slide1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39.gi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7.xml"/><Relationship Id="rId5" Type="http://schemas.openxmlformats.org/officeDocument/2006/relationships/image" Target="../media/image43.png"/><Relationship Id="rId4" Type="http://schemas.openxmlformats.org/officeDocument/2006/relationships/image" Target="../media/image42.png"/></Relationships>
</file>

<file path=ppt/slides/_rels/slide18.xml.rels><?xml version="1.0" encoding="UTF-8" standalone="yes"?>
<Relationships xmlns="http://schemas.openxmlformats.org/package/2006/relationships"><Relationship Id="rId2" Type="http://schemas.openxmlformats.org/officeDocument/2006/relationships/image" Target="../media/image39.gi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2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2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 Id="rId9" Type="http://schemas.openxmlformats.org/officeDocument/2006/relationships/image" Target="../media/image17.png"/></Relationships>
</file>

<file path=ppt/slides/_rels/slide2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49.emf"/><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6.xml"/><Relationship Id="rId4" Type="http://schemas.openxmlformats.org/officeDocument/2006/relationships/image" Target="../media/image56.png"/></Relationships>
</file>

<file path=ppt/slides/_rels/slide29.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png"/><Relationship Id="rId1" Type="http://schemas.openxmlformats.org/officeDocument/2006/relationships/slideLayout" Target="../slideLayouts/slideLayout6.xml"/><Relationship Id="rId5" Type="http://schemas.openxmlformats.org/officeDocument/2006/relationships/image" Target="../media/image4.png"/><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8" Type="http://schemas.openxmlformats.org/officeDocument/2006/relationships/image" Target="../media/image65.jpeg"/><Relationship Id="rId3" Type="http://schemas.openxmlformats.org/officeDocument/2006/relationships/image" Target="../media/image60.jpeg"/><Relationship Id="rId7" Type="http://schemas.openxmlformats.org/officeDocument/2006/relationships/image" Target="../media/image64.jpeg"/><Relationship Id="rId2" Type="http://schemas.openxmlformats.org/officeDocument/2006/relationships/image" Target="../media/image59.jpeg"/><Relationship Id="rId1" Type="http://schemas.openxmlformats.org/officeDocument/2006/relationships/slideLayout" Target="../slideLayouts/slideLayout6.xml"/><Relationship Id="rId6" Type="http://schemas.openxmlformats.org/officeDocument/2006/relationships/image" Target="../media/image63.jpeg"/><Relationship Id="rId5" Type="http://schemas.openxmlformats.org/officeDocument/2006/relationships/image" Target="../media/image62.jpeg"/><Relationship Id="rId10" Type="http://schemas.openxmlformats.org/officeDocument/2006/relationships/image" Target="../media/image4.png"/><Relationship Id="rId4" Type="http://schemas.openxmlformats.org/officeDocument/2006/relationships/image" Target="../media/image61.jpeg"/><Relationship Id="rId9" Type="http://schemas.openxmlformats.org/officeDocument/2006/relationships/image" Target="../media/image66.jpeg"/></Relationships>
</file>

<file path=ppt/slides/_rels/slide31.xml.rels><?xml version="1.0" encoding="UTF-8" standalone="yes"?>
<Relationships xmlns="http://schemas.openxmlformats.org/package/2006/relationships"><Relationship Id="rId3" Type="http://schemas.openxmlformats.org/officeDocument/2006/relationships/image" Target="../media/image68.jpeg"/><Relationship Id="rId7" Type="http://schemas.openxmlformats.org/officeDocument/2006/relationships/image" Target="../media/image72.png"/><Relationship Id="rId2" Type="http://schemas.openxmlformats.org/officeDocument/2006/relationships/image" Target="../media/image67.jpeg"/><Relationship Id="rId1" Type="http://schemas.openxmlformats.org/officeDocument/2006/relationships/slideLayout" Target="../slideLayouts/slideLayout7.xml"/><Relationship Id="rId6" Type="http://schemas.openxmlformats.org/officeDocument/2006/relationships/image" Target="../media/image71.jpeg"/><Relationship Id="rId5" Type="http://schemas.openxmlformats.org/officeDocument/2006/relationships/image" Target="../media/image70.jpeg"/><Relationship Id="rId4" Type="http://schemas.openxmlformats.org/officeDocument/2006/relationships/image" Target="../media/image69.jpeg"/></Relationships>
</file>

<file path=ppt/slides/_rels/slide32.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 Id="rId9" Type="http://schemas.openxmlformats.org/officeDocument/2006/relationships/image" Target="../media/image17.png"/></Relationships>
</file>

<file path=ppt/slides/_rels/slide33.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3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78.jpeg"/></Relationships>
</file>

<file path=ppt/slides/_rels/slide37.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2.xml"/><Relationship Id="rId5" Type="http://schemas.openxmlformats.org/officeDocument/2006/relationships/image" Target="../media/image87.png"/><Relationship Id="rId4" Type="http://schemas.openxmlformats.org/officeDocument/2006/relationships/image" Target="../media/image86.png"/></Relationships>
</file>

<file path=ppt/slides/_rels/slide41.xml.rels><?xml version="1.0" encoding="UTF-8" standalone="yes"?>
<Relationships xmlns="http://schemas.openxmlformats.org/package/2006/relationships"><Relationship Id="rId3" Type="http://schemas.openxmlformats.org/officeDocument/2006/relationships/oleObject" Target="../embeddings/oleObject1.bin"/><Relationship Id="rId7" Type="http://schemas.openxmlformats.org/officeDocument/2006/relationships/image" Target="../media/image90.jpeg"/><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89.png"/><Relationship Id="rId5" Type="http://schemas.openxmlformats.org/officeDocument/2006/relationships/oleObject" Target="../embeddings/oleObject2.bin"/><Relationship Id="rId4" Type="http://schemas.openxmlformats.org/officeDocument/2006/relationships/image" Target="../media/image88.png"/></Relationships>
</file>

<file path=ppt/slides/_rels/slide42.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pole tekstowe 3"/>
          <p:cNvSpPr txBox="1">
            <a:spLocks noChangeArrowheads="1"/>
          </p:cNvSpPr>
          <p:nvPr/>
        </p:nvSpPr>
        <p:spPr bwMode="auto">
          <a:xfrm>
            <a:off x="755651" y="1700214"/>
            <a:ext cx="6840538" cy="433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1pPr>
            <a:lvl2pPr marL="742950" indent="-28575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2pPr>
            <a:lvl3pPr marL="11430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3pPr>
            <a:lvl4pPr marL="16002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4pPr>
            <a:lvl5pPr marL="20574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5pPr>
            <a:lvl6pPr marL="25146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6pPr>
            <a:lvl7pPr marL="29718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7pPr>
            <a:lvl8pPr marL="34290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8pPr>
            <a:lvl9pPr marL="38862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9pPr>
          </a:lstStyle>
          <a:p>
            <a:pPr eaLnBrk="1" hangingPunct="1">
              <a:spcBef>
                <a:spcPct val="0"/>
              </a:spcBef>
              <a:spcAft>
                <a:spcPct val="0"/>
              </a:spcAft>
              <a:buClrTx/>
              <a:buFontTx/>
              <a:buNone/>
            </a:pPr>
            <a:r>
              <a:rPr lang="en-US" altLang="pl-PL" sz="2400" b="1" dirty="0">
                <a:solidFill>
                  <a:schemeClr val="bg1"/>
                </a:solidFill>
              </a:rPr>
              <a:t>Approach to structures of difficult protein targets by means of monitoring hydrogen-deuterium exchange with mass spectrometry </a:t>
            </a:r>
            <a:br>
              <a:rPr lang="en-US" altLang="pl-PL" sz="2400" b="1" dirty="0">
                <a:solidFill>
                  <a:schemeClr val="bg1"/>
                </a:solidFill>
              </a:rPr>
            </a:br>
            <a:r>
              <a:rPr lang="en-US" altLang="pl-PL" sz="2400" b="1" dirty="0">
                <a:solidFill>
                  <a:schemeClr val="bg1"/>
                </a:solidFill>
              </a:rPr>
              <a:t>– new clothes for the old emperor</a:t>
            </a:r>
          </a:p>
          <a:p>
            <a:pPr eaLnBrk="1" hangingPunct="1">
              <a:spcBef>
                <a:spcPct val="0"/>
              </a:spcBef>
              <a:spcAft>
                <a:spcPct val="0"/>
              </a:spcAft>
              <a:buClrTx/>
              <a:buFontTx/>
              <a:buNone/>
            </a:pPr>
            <a:endParaRPr lang="en-US" altLang="pl-PL" sz="2000" b="1" dirty="0">
              <a:solidFill>
                <a:schemeClr val="bg1"/>
              </a:solidFill>
            </a:endParaRPr>
          </a:p>
          <a:p>
            <a:pPr eaLnBrk="1" hangingPunct="1">
              <a:spcBef>
                <a:spcPct val="0"/>
              </a:spcBef>
              <a:spcAft>
                <a:spcPct val="0"/>
              </a:spcAft>
              <a:buClrTx/>
              <a:buFontTx/>
              <a:buNone/>
            </a:pPr>
            <a:endParaRPr lang="en-US" altLang="pl-PL" sz="2000" b="1" dirty="0">
              <a:solidFill>
                <a:schemeClr val="bg1"/>
              </a:solidFill>
            </a:endParaRPr>
          </a:p>
          <a:p>
            <a:pPr eaLnBrk="1" hangingPunct="1">
              <a:spcBef>
                <a:spcPct val="0"/>
              </a:spcBef>
              <a:spcAft>
                <a:spcPct val="0"/>
              </a:spcAft>
              <a:buClrTx/>
              <a:buFontTx/>
              <a:buNone/>
            </a:pPr>
            <a:r>
              <a:rPr lang="pl-PL" altLang="pl-PL" sz="2000" b="1" dirty="0" smtClean="0">
                <a:solidFill>
                  <a:schemeClr val="bg1"/>
                </a:solidFill>
              </a:rPr>
              <a:t>New Orleans</a:t>
            </a:r>
            <a:r>
              <a:rPr lang="en-US" altLang="pl-PL" sz="2000" b="1" dirty="0" smtClean="0">
                <a:solidFill>
                  <a:schemeClr val="bg1"/>
                </a:solidFill>
              </a:rPr>
              <a:t>, </a:t>
            </a:r>
            <a:r>
              <a:rPr lang="pl-PL" altLang="pl-PL" sz="2000" b="1" dirty="0" smtClean="0">
                <a:solidFill>
                  <a:schemeClr val="bg1"/>
                </a:solidFill>
              </a:rPr>
              <a:t>14</a:t>
            </a:r>
            <a:r>
              <a:rPr lang="en-US" altLang="pl-PL" sz="2000" b="1" dirty="0" smtClean="0">
                <a:solidFill>
                  <a:schemeClr val="bg1"/>
                </a:solidFill>
              </a:rPr>
              <a:t>.0</a:t>
            </a:r>
            <a:r>
              <a:rPr lang="pl-PL" altLang="pl-PL" sz="2000" b="1" dirty="0" smtClean="0">
                <a:solidFill>
                  <a:schemeClr val="bg1"/>
                </a:solidFill>
              </a:rPr>
              <a:t>7</a:t>
            </a:r>
            <a:r>
              <a:rPr lang="en-US" altLang="pl-PL" sz="2000" b="1" dirty="0" smtClean="0">
                <a:solidFill>
                  <a:schemeClr val="bg1"/>
                </a:solidFill>
              </a:rPr>
              <a:t>.2015</a:t>
            </a:r>
            <a:endParaRPr lang="en-US" altLang="pl-PL" sz="2000" b="1" dirty="0">
              <a:solidFill>
                <a:schemeClr val="bg1"/>
              </a:solidFill>
            </a:endParaRPr>
          </a:p>
          <a:p>
            <a:pPr eaLnBrk="1" hangingPunct="1">
              <a:spcBef>
                <a:spcPct val="0"/>
              </a:spcBef>
              <a:spcAft>
                <a:spcPct val="0"/>
              </a:spcAft>
              <a:buClrTx/>
              <a:buFontTx/>
              <a:buNone/>
            </a:pPr>
            <a:endParaRPr lang="en-US" altLang="pl-PL" sz="2000" b="1" dirty="0">
              <a:solidFill>
                <a:schemeClr val="bg1"/>
              </a:solidFill>
            </a:endParaRPr>
          </a:p>
          <a:p>
            <a:pPr eaLnBrk="1" hangingPunct="1">
              <a:spcBef>
                <a:spcPct val="0"/>
              </a:spcBef>
              <a:spcAft>
                <a:spcPct val="0"/>
              </a:spcAft>
              <a:buClrTx/>
              <a:buFontTx/>
              <a:buNone/>
            </a:pPr>
            <a:endParaRPr lang="en-US" altLang="pl-PL" sz="2000" b="1" dirty="0">
              <a:solidFill>
                <a:schemeClr val="bg1"/>
              </a:solidFill>
            </a:endParaRPr>
          </a:p>
          <a:p>
            <a:pPr eaLnBrk="1" hangingPunct="1">
              <a:spcBef>
                <a:spcPct val="0"/>
              </a:spcBef>
              <a:spcAft>
                <a:spcPct val="0"/>
              </a:spcAft>
              <a:buClrTx/>
              <a:buFontTx/>
              <a:buNone/>
            </a:pPr>
            <a:r>
              <a:rPr lang="pl-PL" altLang="pl-PL" sz="2000" b="1" dirty="0">
                <a:solidFill>
                  <a:schemeClr val="bg1"/>
                </a:solidFill>
              </a:rPr>
              <a:t>Michał </a:t>
            </a:r>
            <a:r>
              <a:rPr lang="pl-PL" altLang="pl-PL" sz="2000" b="1" dirty="0" err="1">
                <a:solidFill>
                  <a:schemeClr val="bg1"/>
                </a:solidFill>
              </a:rPr>
              <a:t>Dadlez</a:t>
            </a:r>
            <a:endParaRPr lang="en-US" altLang="pl-PL" sz="2000" b="1" dirty="0">
              <a:solidFill>
                <a:schemeClr val="bg1"/>
              </a:solidFill>
            </a:endParaRPr>
          </a:p>
          <a:p>
            <a:pPr eaLnBrk="1" hangingPunct="1">
              <a:spcBef>
                <a:spcPct val="0"/>
              </a:spcBef>
              <a:spcAft>
                <a:spcPct val="0"/>
              </a:spcAft>
              <a:buClrTx/>
              <a:buFontTx/>
              <a:buNone/>
            </a:pPr>
            <a:endParaRPr lang="en-US" altLang="pl-PL" sz="2000" b="1" dirty="0">
              <a:solidFill>
                <a:schemeClr val="bg1"/>
              </a:solidFill>
            </a:endParaRPr>
          </a:p>
          <a:p>
            <a:pPr eaLnBrk="1" hangingPunct="1">
              <a:spcBef>
                <a:spcPct val="0"/>
              </a:spcBef>
              <a:spcAft>
                <a:spcPct val="0"/>
              </a:spcAft>
              <a:buClrTx/>
              <a:buFontTx/>
              <a:buNone/>
            </a:pPr>
            <a:r>
              <a:rPr lang="en-US" altLang="pl-PL" sz="2000" b="1" dirty="0">
                <a:solidFill>
                  <a:schemeClr val="bg1"/>
                </a:solidFill>
              </a:rPr>
              <a:t>Mass Spectrometry Laboratory</a:t>
            </a:r>
          </a:p>
          <a:p>
            <a:pPr eaLnBrk="1" hangingPunct="1">
              <a:spcBef>
                <a:spcPct val="0"/>
              </a:spcBef>
              <a:spcAft>
                <a:spcPct val="0"/>
              </a:spcAft>
              <a:buClrTx/>
              <a:buFontTx/>
              <a:buNone/>
            </a:pPr>
            <a:r>
              <a:rPr lang="pl-PL" altLang="pl-PL" sz="2000" b="1" dirty="0" err="1">
                <a:solidFill>
                  <a:schemeClr val="bg1"/>
                </a:solidFill>
              </a:rPr>
              <a:t>Inst</a:t>
            </a:r>
            <a:r>
              <a:rPr lang="en-US" altLang="pl-PL" sz="2000" b="1" dirty="0" err="1">
                <a:solidFill>
                  <a:schemeClr val="bg1"/>
                </a:solidFill>
              </a:rPr>
              <a:t>itute</a:t>
            </a:r>
            <a:r>
              <a:rPr lang="en-US" altLang="pl-PL" sz="2000" b="1" dirty="0">
                <a:solidFill>
                  <a:schemeClr val="bg1"/>
                </a:solidFill>
              </a:rPr>
              <a:t> of </a:t>
            </a:r>
            <a:r>
              <a:rPr lang="pl-PL" altLang="pl-PL" sz="2000" b="1" dirty="0" err="1">
                <a:solidFill>
                  <a:schemeClr val="bg1"/>
                </a:solidFill>
              </a:rPr>
              <a:t>Bioch</a:t>
            </a:r>
            <a:r>
              <a:rPr lang="en-US" altLang="pl-PL" sz="2000" b="1" dirty="0" err="1">
                <a:solidFill>
                  <a:schemeClr val="bg1"/>
                </a:solidFill>
              </a:rPr>
              <a:t>emistry</a:t>
            </a:r>
            <a:r>
              <a:rPr lang="en-US" altLang="pl-PL" sz="2000" b="1" dirty="0">
                <a:solidFill>
                  <a:schemeClr val="bg1"/>
                </a:solidFill>
              </a:rPr>
              <a:t> and</a:t>
            </a:r>
            <a:r>
              <a:rPr lang="pl-PL" altLang="pl-PL" sz="2000" b="1" dirty="0">
                <a:solidFill>
                  <a:schemeClr val="bg1"/>
                </a:solidFill>
              </a:rPr>
              <a:t> </a:t>
            </a:r>
            <a:r>
              <a:rPr lang="pl-PL" altLang="pl-PL" sz="2000" b="1" dirty="0" err="1">
                <a:solidFill>
                  <a:schemeClr val="bg1"/>
                </a:solidFill>
              </a:rPr>
              <a:t>Bio</a:t>
            </a:r>
            <a:r>
              <a:rPr lang="en-US" altLang="pl-PL" sz="2000" b="1" dirty="0">
                <a:solidFill>
                  <a:schemeClr val="bg1"/>
                </a:solidFill>
              </a:rPr>
              <a:t>physics</a:t>
            </a:r>
            <a:r>
              <a:rPr lang="pl-PL" altLang="pl-PL" sz="2000" b="1" dirty="0">
                <a:solidFill>
                  <a:schemeClr val="bg1"/>
                </a:solidFill>
              </a:rPr>
              <a:t> P</a:t>
            </a:r>
            <a:r>
              <a:rPr lang="en-US" altLang="pl-PL" sz="2000" b="1" dirty="0" err="1">
                <a:solidFill>
                  <a:schemeClr val="bg1"/>
                </a:solidFill>
              </a:rPr>
              <a:t>ol</a:t>
            </a:r>
            <a:r>
              <a:rPr lang="en-US" altLang="pl-PL" sz="2000" b="1" dirty="0">
                <a:solidFill>
                  <a:schemeClr val="bg1"/>
                </a:solidFill>
              </a:rPr>
              <a:t>. </a:t>
            </a:r>
            <a:r>
              <a:rPr lang="pl-PL" altLang="pl-PL" sz="2000" b="1" dirty="0">
                <a:solidFill>
                  <a:schemeClr val="bg1"/>
                </a:solidFill>
              </a:rPr>
              <a:t>A</a:t>
            </a:r>
            <a:r>
              <a:rPr lang="en-US" altLang="pl-PL" sz="2000" b="1" dirty="0">
                <a:solidFill>
                  <a:schemeClr val="bg1"/>
                </a:solidFill>
              </a:rPr>
              <a:t>cad. Sci., Warsaw, </a:t>
            </a:r>
            <a:endParaRPr lang="pl-PL" altLang="pl-PL" sz="2000" b="1" dirty="0">
              <a:solidFill>
                <a:schemeClr val="bg1"/>
              </a:solidFill>
            </a:endParaRPr>
          </a:p>
        </p:txBody>
      </p:sp>
      <p:pic>
        <p:nvPicPr>
          <p:cNvPr id="5" name="Picture 5"/>
          <p:cNvPicPr>
            <a:picLocks noChangeAspect="1" noChangeArrowheads="1"/>
          </p:cNvPicPr>
          <p:nvPr/>
        </p:nvPicPr>
        <p:blipFill>
          <a:blip r:embed="rId2" cstate="print"/>
          <a:srcRect t="11812" r="54227" b="73422"/>
          <a:stretch>
            <a:fillRect/>
          </a:stretch>
        </p:blipFill>
        <p:spPr bwMode="auto">
          <a:xfrm>
            <a:off x="5436097" y="403675"/>
            <a:ext cx="2881313" cy="696913"/>
          </a:xfrm>
          <a:prstGeom prst="rect">
            <a:avLst/>
          </a:prstGeom>
          <a:noFill/>
          <a:ln w="9525">
            <a:noFill/>
            <a:miter lim="800000"/>
            <a:headEnd/>
            <a:tailEnd/>
          </a:ln>
          <a:effectLst>
            <a:glow rad="177800">
              <a:schemeClr val="accent1">
                <a:alpha val="40000"/>
              </a:schemeClr>
            </a:glow>
            <a:softEdge rad="25400"/>
          </a:effectLst>
        </p:spPr>
      </p:pic>
      <p:pic>
        <p:nvPicPr>
          <p:cNvPr id="6" name="Picture 8"/>
          <p:cNvPicPr>
            <a:picLocks noChangeAspect="1" noChangeArrowheads="1"/>
          </p:cNvPicPr>
          <p:nvPr/>
        </p:nvPicPr>
        <p:blipFill>
          <a:blip r:embed="rId3" cstate="print"/>
          <a:srcRect t="7875" r="78590" b="81297"/>
          <a:stretch>
            <a:fillRect/>
          </a:stretch>
        </p:blipFill>
        <p:spPr bwMode="auto">
          <a:xfrm>
            <a:off x="467545" y="404664"/>
            <a:ext cx="2087563" cy="792162"/>
          </a:xfrm>
          <a:prstGeom prst="rect">
            <a:avLst/>
          </a:prstGeom>
          <a:noFill/>
          <a:ln w="9525">
            <a:noFill/>
            <a:miter lim="800000"/>
            <a:headEnd/>
            <a:tailEnd/>
          </a:ln>
          <a:effectLst>
            <a:glow rad="228600">
              <a:schemeClr val="accent1">
                <a:alpha val="40000"/>
              </a:schemeClr>
            </a:glow>
            <a:softEdge rad="38100"/>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pole tekstowe 1"/>
          <p:cNvSpPr txBox="1">
            <a:spLocks noChangeArrowheads="1"/>
          </p:cNvSpPr>
          <p:nvPr/>
        </p:nvSpPr>
        <p:spPr bwMode="auto">
          <a:xfrm>
            <a:off x="496888" y="115889"/>
            <a:ext cx="61654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1pPr>
            <a:lvl2pPr marL="742950" indent="-28575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2pPr>
            <a:lvl3pPr marL="11430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3pPr>
            <a:lvl4pPr marL="16002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4pPr>
            <a:lvl5pPr marL="20574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5pPr>
            <a:lvl6pPr marL="25146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6pPr>
            <a:lvl7pPr marL="29718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7pPr>
            <a:lvl8pPr marL="34290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8pPr>
            <a:lvl9pPr marL="38862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9pPr>
          </a:lstStyle>
          <a:p>
            <a:pPr eaLnBrk="1" hangingPunct="1">
              <a:spcBef>
                <a:spcPct val="0"/>
              </a:spcBef>
              <a:spcAft>
                <a:spcPct val="0"/>
              </a:spcAft>
              <a:buClrTx/>
              <a:buFontTx/>
              <a:buNone/>
            </a:pPr>
            <a:r>
              <a:rPr lang="pl-PL" altLang="pl-PL" sz="2400" b="1">
                <a:solidFill>
                  <a:schemeClr val="bg1"/>
                </a:solidFill>
                <a:latin typeface="Calibri" panose="020F0502020204030204" pitchFamily="34" charset="0"/>
              </a:rPr>
              <a:t>Mass spectrometry in protein structure studies</a:t>
            </a:r>
          </a:p>
        </p:txBody>
      </p:sp>
      <p:sp>
        <p:nvSpPr>
          <p:cNvPr id="5123" name="pole tekstowe 1"/>
          <p:cNvSpPr txBox="1">
            <a:spLocks noChangeArrowheads="1"/>
          </p:cNvSpPr>
          <p:nvPr/>
        </p:nvSpPr>
        <p:spPr bwMode="auto">
          <a:xfrm>
            <a:off x="323851" y="765176"/>
            <a:ext cx="777716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1pPr>
            <a:lvl2pPr marL="742950" indent="-28575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2pPr>
            <a:lvl3pPr marL="11430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3pPr>
            <a:lvl4pPr marL="16002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4pPr>
            <a:lvl5pPr marL="20574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5pPr>
            <a:lvl6pPr marL="25146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6pPr>
            <a:lvl7pPr marL="29718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7pPr>
            <a:lvl8pPr marL="34290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8pPr>
            <a:lvl9pPr marL="38862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9pPr>
          </a:lstStyle>
          <a:p>
            <a:pPr eaLnBrk="1" hangingPunct="1">
              <a:spcBef>
                <a:spcPct val="0"/>
              </a:spcBef>
              <a:spcAft>
                <a:spcPct val="0"/>
              </a:spcAft>
              <a:buClrTx/>
              <a:buFontTx/>
              <a:buNone/>
            </a:pPr>
            <a:r>
              <a:rPr lang="en-US" altLang="pl-PL" sz="1600" b="1" dirty="0">
                <a:solidFill>
                  <a:schemeClr val="bg1"/>
                </a:solidFill>
                <a:latin typeface="Calibri" panose="020F0502020204030204" pitchFamily="34" charset="0"/>
              </a:rPr>
              <a:t>In many instances classic methods of protein structure  analysis (crystallography, NMR)</a:t>
            </a:r>
          </a:p>
          <a:p>
            <a:pPr eaLnBrk="1" hangingPunct="1">
              <a:spcBef>
                <a:spcPct val="0"/>
              </a:spcBef>
              <a:spcAft>
                <a:spcPct val="0"/>
              </a:spcAft>
              <a:buClrTx/>
              <a:buFontTx/>
              <a:buNone/>
            </a:pPr>
            <a:r>
              <a:rPr lang="en-US" altLang="pl-PL" sz="1600" b="1" dirty="0">
                <a:solidFill>
                  <a:schemeClr val="bg1"/>
                </a:solidFill>
                <a:latin typeface="Calibri" panose="020F0502020204030204" pitchFamily="34" charset="0"/>
              </a:rPr>
              <a:t>fail or cannot be used</a:t>
            </a:r>
            <a:r>
              <a:rPr lang="pl-PL" altLang="pl-PL" sz="1600" b="1" dirty="0">
                <a:solidFill>
                  <a:schemeClr val="bg1"/>
                </a:solidFill>
                <a:latin typeface="Calibri" panose="020F0502020204030204" pitchFamily="34" charset="0"/>
              </a:rPr>
              <a:t>. </a:t>
            </a:r>
          </a:p>
        </p:txBody>
      </p:sp>
      <p:sp>
        <p:nvSpPr>
          <p:cNvPr id="6150" name="pole tekstowe 2"/>
          <p:cNvSpPr txBox="1">
            <a:spLocks noChangeArrowheads="1"/>
          </p:cNvSpPr>
          <p:nvPr/>
        </p:nvSpPr>
        <p:spPr bwMode="auto">
          <a:xfrm>
            <a:off x="4427539" y="1289050"/>
            <a:ext cx="4452437" cy="3253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1pPr>
            <a:lvl2pPr marL="742950" indent="-28575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2pPr>
            <a:lvl3pPr marL="11430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3pPr>
            <a:lvl4pPr marL="16002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4pPr>
            <a:lvl5pPr marL="20574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5pPr>
            <a:lvl6pPr marL="25146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6pPr>
            <a:lvl7pPr marL="29718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7pPr>
            <a:lvl8pPr marL="34290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8pPr>
            <a:lvl9pPr marL="38862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9pPr>
          </a:lstStyle>
          <a:p>
            <a:pPr eaLnBrk="1" hangingPunct="1">
              <a:spcBef>
                <a:spcPct val="0"/>
              </a:spcBef>
              <a:spcAft>
                <a:spcPct val="0"/>
              </a:spcAft>
              <a:buClrTx/>
              <a:buFontTx/>
              <a:buNone/>
            </a:pPr>
            <a:r>
              <a:rPr lang="en-US" altLang="pl-PL" sz="1800" dirty="0">
                <a:solidFill>
                  <a:schemeClr val="bg1"/>
                </a:solidFill>
                <a:latin typeface="Calibri" panose="020F0502020204030204" pitchFamily="34" charset="0"/>
              </a:rPr>
              <a:t>Intrinsic disorder </a:t>
            </a:r>
            <a:br>
              <a:rPr lang="en-US" altLang="pl-PL" sz="1800" dirty="0">
                <a:solidFill>
                  <a:schemeClr val="bg1"/>
                </a:solidFill>
                <a:latin typeface="Calibri" panose="020F0502020204030204" pitchFamily="34" charset="0"/>
              </a:rPr>
            </a:br>
            <a:r>
              <a:rPr lang="en-US" altLang="pl-PL" sz="1800" dirty="0">
                <a:solidFill>
                  <a:schemeClr val="bg1"/>
                </a:solidFill>
                <a:latin typeface="Calibri" panose="020F0502020204030204" pitchFamily="34" charset="0"/>
              </a:rPr>
              <a:t>– “Exceptionally abundant exception”</a:t>
            </a:r>
          </a:p>
          <a:p>
            <a:pPr eaLnBrk="1" hangingPunct="1">
              <a:spcBef>
                <a:spcPct val="0"/>
              </a:spcBef>
              <a:spcAft>
                <a:spcPct val="0"/>
              </a:spcAft>
              <a:buClrTx/>
              <a:buFontTx/>
              <a:buNone/>
            </a:pPr>
            <a:endParaRPr lang="en-US" altLang="pl-PL" sz="1800" dirty="0">
              <a:solidFill>
                <a:schemeClr val="bg1"/>
              </a:solidFill>
              <a:latin typeface="Calibri" panose="020F0502020204030204" pitchFamily="34" charset="0"/>
            </a:endParaRPr>
          </a:p>
          <a:p>
            <a:pPr eaLnBrk="1" hangingPunct="1">
              <a:spcBef>
                <a:spcPct val="0"/>
              </a:spcBef>
              <a:spcAft>
                <a:spcPct val="0"/>
              </a:spcAft>
              <a:buClrTx/>
              <a:buFontTx/>
              <a:buNone/>
            </a:pPr>
            <a:r>
              <a:rPr lang="en-US" altLang="pl-PL" sz="1800" dirty="0">
                <a:solidFill>
                  <a:schemeClr val="bg1"/>
                </a:solidFill>
                <a:latin typeface="Calibri" panose="020F0502020204030204" pitchFamily="34" charset="0"/>
              </a:rPr>
              <a:t>It is estimated that 25–30% (!!) </a:t>
            </a:r>
            <a:br>
              <a:rPr lang="en-US" altLang="pl-PL" sz="1800" dirty="0">
                <a:solidFill>
                  <a:schemeClr val="bg1"/>
                </a:solidFill>
                <a:latin typeface="Calibri" panose="020F0502020204030204" pitchFamily="34" charset="0"/>
              </a:rPr>
            </a:br>
            <a:r>
              <a:rPr lang="en-US" altLang="pl-PL" sz="1800" dirty="0">
                <a:solidFill>
                  <a:schemeClr val="bg1"/>
                </a:solidFill>
                <a:latin typeface="Calibri" panose="020F0502020204030204" pitchFamily="34" charset="0"/>
              </a:rPr>
              <a:t>of eukaryotic proteins are mostly disordered. </a:t>
            </a:r>
            <a:br>
              <a:rPr lang="en-US" altLang="pl-PL" sz="1800" dirty="0">
                <a:solidFill>
                  <a:schemeClr val="bg1"/>
                </a:solidFill>
                <a:latin typeface="Calibri" panose="020F0502020204030204" pitchFamily="34" charset="0"/>
              </a:rPr>
            </a:br>
            <a:r>
              <a:rPr lang="en-US" altLang="pl-PL" sz="1800" dirty="0">
                <a:solidFill>
                  <a:schemeClr val="bg1"/>
                </a:solidFill>
                <a:latin typeface="Calibri" panose="020F0502020204030204" pitchFamily="34" charset="0"/>
              </a:rPr>
              <a:t>More than half of eukaryotic proteins (!!) </a:t>
            </a:r>
          </a:p>
          <a:p>
            <a:pPr eaLnBrk="1" hangingPunct="1">
              <a:spcBef>
                <a:spcPct val="0"/>
              </a:spcBef>
              <a:spcAft>
                <a:spcPct val="0"/>
              </a:spcAft>
              <a:buClrTx/>
              <a:buFontTx/>
              <a:buNone/>
            </a:pPr>
            <a:r>
              <a:rPr lang="en-US" altLang="pl-PL" sz="1800" dirty="0">
                <a:solidFill>
                  <a:schemeClr val="bg1"/>
                </a:solidFill>
                <a:latin typeface="Calibri" panose="020F0502020204030204" pitchFamily="34" charset="0"/>
              </a:rPr>
              <a:t>and more than 70% (!!) of signaling proteins</a:t>
            </a:r>
          </a:p>
          <a:p>
            <a:pPr eaLnBrk="1" hangingPunct="1">
              <a:spcBef>
                <a:spcPct val="0"/>
              </a:spcBef>
              <a:spcAft>
                <a:spcPct val="0"/>
              </a:spcAft>
              <a:buClrTx/>
              <a:buFontTx/>
              <a:buNone/>
            </a:pPr>
            <a:r>
              <a:rPr lang="en-US" altLang="pl-PL" sz="1800" dirty="0">
                <a:solidFill>
                  <a:schemeClr val="bg1"/>
                </a:solidFill>
                <a:latin typeface="Calibri" panose="020F0502020204030204" pitchFamily="34" charset="0"/>
              </a:rPr>
              <a:t>have long regions of disorder – IDRs.</a:t>
            </a:r>
          </a:p>
          <a:p>
            <a:pPr>
              <a:buFont typeface="Arial" pitchFamily="34" charset="0"/>
              <a:buNone/>
            </a:pPr>
            <a:r>
              <a:rPr lang="en-US" altLang="pl-PL" sz="1200" dirty="0">
                <a:solidFill>
                  <a:schemeClr val="bg1"/>
                </a:solidFill>
                <a:latin typeface="Calibri" panose="020F0502020204030204" pitchFamily="34" charset="0"/>
              </a:rPr>
              <a:t>Peng Z, et al. </a:t>
            </a:r>
            <a:r>
              <a:rPr lang="en-US" altLang="pl-PL" sz="1200" b="1" dirty="0">
                <a:solidFill>
                  <a:schemeClr val="bg1"/>
                </a:solidFill>
                <a:latin typeface="Calibri" panose="020F0502020204030204" pitchFamily="34" charset="0"/>
              </a:rPr>
              <a:t>Exceptionally abundant exceptions</a:t>
            </a:r>
            <a:r>
              <a:rPr lang="en-US" altLang="pl-PL" sz="1200" dirty="0">
                <a:solidFill>
                  <a:schemeClr val="bg1"/>
                </a:solidFill>
                <a:latin typeface="Calibri" panose="020F0502020204030204" pitchFamily="34" charset="0"/>
              </a:rPr>
              <a:t>: comprehensive </a:t>
            </a:r>
            <a:br>
              <a:rPr lang="en-US" altLang="pl-PL" sz="1200" dirty="0">
                <a:solidFill>
                  <a:schemeClr val="bg1"/>
                </a:solidFill>
                <a:latin typeface="Calibri" panose="020F0502020204030204" pitchFamily="34" charset="0"/>
              </a:rPr>
            </a:br>
            <a:r>
              <a:rPr lang="en-US" altLang="pl-PL" sz="1200" dirty="0">
                <a:solidFill>
                  <a:schemeClr val="bg1"/>
                </a:solidFill>
                <a:latin typeface="Calibri" panose="020F0502020204030204" pitchFamily="34" charset="0"/>
              </a:rPr>
              <a:t>characterization of intrinsic disorder in all domains of life.  </a:t>
            </a:r>
            <a:br>
              <a:rPr lang="en-US" altLang="pl-PL" sz="1200" dirty="0">
                <a:solidFill>
                  <a:schemeClr val="bg1"/>
                </a:solidFill>
                <a:latin typeface="Calibri" panose="020F0502020204030204" pitchFamily="34" charset="0"/>
              </a:rPr>
            </a:br>
            <a:r>
              <a:rPr lang="en-US" altLang="pl-PL" sz="1200" dirty="0">
                <a:solidFill>
                  <a:schemeClr val="bg1"/>
                </a:solidFill>
                <a:latin typeface="Calibri" panose="020F0502020204030204" pitchFamily="34" charset="0"/>
              </a:rPr>
              <a:t>Cell </a:t>
            </a:r>
            <a:r>
              <a:rPr lang="en-US" altLang="pl-PL" sz="1200" dirty="0" err="1">
                <a:solidFill>
                  <a:schemeClr val="bg1"/>
                </a:solidFill>
                <a:latin typeface="Calibri" panose="020F0502020204030204" pitchFamily="34" charset="0"/>
              </a:rPr>
              <a:t>Mol</a:t>
            </a:r>
            <a:r>
              <a:rPr lang="en-US" altLang="pl-PL" sz="1200" dirty="0">
                <a:solidFill>
                  <a:schemeClr val="bg1"/>
                </a:solidFill>
                <a:latin typeface="Calibri" panose="020F0502020204030204" pitchFamily="34" charset="0"/>
              </a:rPr>
              <a:t> Life </a:t>
            </a:r>
            <a:r>
              <a:rPr lang="en-US" altLang="pl-PL" sz="1200" dirty="0" err="1">
                <a:solidFill>
                  <a:schemeClr val="bg1"/>
                </a:solidFill>
                <a:latin typeface="Calibri" panose="020F0502020204030204" pitchFamily="34" charset="0"/>
              </a:rPr>
              <a:t>Sci</a:t>
            </a:r>
            <a:r>
              <a:rPr lang="en-US" altLang="pl-PL" sz="1200" dirty="0">
                <a:solidFill>
                  <a:schemeClr val="bg1"/>
                </a:solidFill>
                <a:latin typeface="Calibri" panose="020F0502020204030204" pitchFamily="34" charset="0"/>
              </a:rPr>
              <a:t> CMLS 2014. doi:10.1007/s00018-014-1661-9</a:t>
            </a:r>
            <a:endParaRPr lang="pl-PL" altLang="pl-PL" sz="1200" dirty="0">
              <a:solidFill>
                <a:schemeClr val="bg1"/>
              </a:solidFill>
              <a:latin typeface="Calibri" panose="020F0502020204030204" pitchFamily="34" charset="0"/>
            </a:endParaRPr>
          </a:p>
          <a:p>
            <a:pPr eaLnBrk="1" hangingPunct="1">
              <a:spcBef>
                <a:spcPct val="0"/>
              </a:spcBef>
              <a:spcAft>
                <a:spcPct val="0"/>
              </a:spcAft>
              <a:buClrTx/>
              <a:buFontTx/>
              <a:buNone/>
            </a:pPr>
            <a:endParaRPr lang="pl-PL" altLang="pl-PL" sz="1800" dirty="0">
              <a:solidFill>
                <a:schemeClr val="bg1"/>
              </a:solidFill>
              <a:latin typeface="Calibri" panose="020F0502020204030204" pitchFamily="34" charset="0"/>
            </a:endParaRPr>
          </a:p>
        </p:txBody>
      </p:sp>
      <p:sp>
        <p:nvSpPr>
          <p:cNvPr id="3" name="pole tekstowe 2"/>
          <p:cNvSpPr txBox="1"/>
          <p:nvPr/>
        </p:nvSpPr>
        <p:spPr>
          <a:xfrm>
            <a:off x="236539" y="4437112"/>
            <a:ext cx="7783512" cy="2030412"/>
          </a:xfrm>
          <a:prstGeom prst="rect">
            <a:avLst/>
          </a:prstGeom>
          <a:noFill/>
        </p:spPr>
        <p:txBody>
          <a:bodyPr>
            <a:spAutoFit/>
          </a:bodyPr>
          <a:lstStyle/>
          <a:p>
            <a:pPr>
              <a:defRPr/>
            </a:pPr>
            <a:r>
              <a:rPr lang="pl-PL" b="1" dirty="0" err="1">
                <a:solidFill>
                  <a:schemeClr val="bg1"/>
                </a:solidFill>
                <a:latin typeface="Calibri" panose="020F0502020204030204" pitchFamily="34" charset="0"/>
              </a:rPr>
              <a:t>Novel</a:t>
            </a:r>
            <a:r>
              <a:rPr lang="pl-PL" b="1" dirty="0">
                <a:solidFill>
                  <a:schemeClr val="bg1"/>
                </a:solidFill>
                <a:latin typeface="Calibri" panose="020F0502020204030204" pitchFamily="34" charset="0"/>
              </a:rPr>
              <a:t> </a:t>
            </a:r>
            <a:r>
              <a:rPr lang="en-US" b="1" dirty="0">
                <a:solidFill>
                  <a:schemeClr val="bg1"/>
                </a:solidFill>
                <a:latin typeface="Calibri" panose="020F0502020204030204" pitchFamily="34" charset="0"/>
              </a:rPr>
              <a:t>M</a:t>
            </a:r>
            <a:r>
              <a:rPr lang="pl-PL" b="1" dirty="0" err="1">
                <a:solidFill>
                  <a:schemeClr val="bg1"/>
                </a:solidFill>
                <a:latin typeface="Calibri" panose="020F0502020204030204" pitchFamily="34" charset="0"/>
              </a:rPr>
              <a:t>ass</a:t>
            </a:r>
            <a:r>
              <a:rPr lang="pl-PL" b="1" dirty="0">
                <a:solidFill>
                  <a:schemeClr val="bg1"/>
                </a:solidFill>
                <a:latin typeface="Calibri" panose="020F0502020204030204" pitchFamily="34" charset="0"/>
              </a:rPr>
              <a:t> </a:t>
            </a:r>
            <a:r>
              <a:rPr lang="en-US" b="1" dirty="0">
                <a:solidFill>
                  <a:schemeClr val="bg1"/>
                </a:solidFill>
                <a:latin typeface="Calibri" panose="020F0502020204030204" pitchFamily="34" charset="0"/>
              </a:rPr>
              <a:t>S</a:t>
            </a:r>
            <a:r>
              <a:rPr lang="pl-PL" b="1" dirty="0" err="1">
                <a:solidFill>
                  <a:schemeClr val="bg1"/>
                </a:solidFill>
                <a:latin typeface="Calibri" panose="020F0502020204030204" pitchFamily="34" charset="0"/>
              </a:rPr>
              <a:t>pectrometry</a:t>
            </a:r>
            <a:r>
              <a:rPr lang="en-US" b="1" dirty="0">
                <a:solidFill>
                  <a:schemeClr val="bg1"/>
                </a:solidFill>
                <a:latin typeface="Calibri" panose="020F0502020204030204" pitchFamily="34" charset="0"/>
              </a:rPr>
              <a:t>-based methods can help:</a:t>
            </a:r>
          </a:p>
          <a:p>
            <a:pPr marL="285750" indent="-285750">
              <a:buFontTx/>
              <a:buChar char="-"/>
              <a:defRPr/>
            </a:pPr>
            <a:r>
              <a:rPr lang="en-US" b="1" dirty="0">
                <a:solidFill>
                  <a:schemeClr val="bg1"/>
                </a:solidFill>
                <a:latin typeface="Calibri" panose="020F0502020204030204" pitchFamily="34" charset="0"/>
              </a:rPr>
              <a:t>Hydrogen- deuterium exchange (</a:t>
            </a:r>
            <a:r>
              <a:rPr lang="en-US" b="1" dirty="0" err="1">
                <a:solidFill>
                  <a:schemeClr val="bg1"/>
                </a:solidFill>
                <a:latin typeface="Calibri" panose="020F0502020204030204" pitchFamily="34" charset="0"/>
              </a:rPr>
              <a:t>HDex</a:t>
            </a:r>
            <a:r>
              <a:rPr lang="en-US" b="1" dirty="0">
                <a:solidFill>
                  <a:schemeClr val="bg1"/>
                </a:solidFill>
                <a:latin typeface="Calibri" panose="020F0502020204030204" pitchFamily="34" charset="0"/>
              </a:rPr>
              <a:t>)</a:t>
            </a:r>
          </a:p>
          <a:p>
            <a:pPr marL="285750" indent="-285750">
              <a:buFontTx/>
              <a:buChar char="-"/>
              <a:defRPr/>
            </a:pPr>
            <a:r>
              <a:rPr lang="en-US" b="1" dirty="0">
                <a:solidFill>
                  <a:schemeClr val="bg1"/>
                </a:solidFill>
                <a:latin typeface="Calibri" panose="020F0502020204030204" pitchFamily="34" charset="0"/>
              </a:rPr>
              <a:t>Ion Mobility based collisional cross-section</a:t>
            </a:r>
          </a:p>
          <a:p>
            <a:pPr marL="285750" indent="-285750">
              <a:buFontTx/>
              <a:buChar char="-"/>
              <a:defRPr/>
            </a:pPr>
            <a:r>
              <a:rPr lang="en-US" b="1" dirty="0">
                <a:solidFill>
                  <a:schemeClr val="bg1"/>
                </a:solidFill>
                <a:latin typeface="Calibri" panose="020F0502020204030204" pitchFamily="34" charset="0"/>
              </a:rPr>
              <a:t>Oxidative </a:t>
            </a:r>
            <a:r>
              <a:rPr lang="en-US" b="1" dirty="0" err="1">
                <a:solidFill>
                  <a:schemeClr val="bg1"/>
                </a:solidFill>
                <a:latin typeface="Calibri" panose="020F0502020204030204" pitchFamily="34" charset="0"/>
              </a:rPr>
              <a:t>footprinting</a:t>
            </a:r>
            <a:endParaRPr lang="en-US" b="1" dirty="0">
              <a:solidFill>
                <a:schemeClr val="bg1"/>
              </a:solidFill>
              <a:latin typeface="Calibri" panose="020F0502020204030204" pitchFamily="34" charset="0"/>
            </a:endParaRPr>
          </a:p>
          <a:p>
            <a:pPr marL="285750" indent="-285750">
              <a:buFontTx/>
              <a:buChar char="-"/>
              <a:defRPr/>
            </a:pPr>
            <a:r>
              <a:rPr lang="en-US" b="1" dirty="0">
                <a:solidFill>
                  <a:schemeClr val="bg1"/>
                </a:solidFill>
                <a:latin typeface="Calibri" panose="020F0502020204030204" pitchFamily="34" charset="0"/>
              </a:rPr>
              <a:t>Non-covalent complexes mass spectrometry</a:t>
            </a:r>
            <a:endParaRPr lang="pl-PL" b="1" dirty="0">
              <a:solidFill>
                <a:schemeClr val="bg1"/>
              </a:solidFill>
              <a:latin typeface="Calibri" panose="020F0502020204030204" pitchFamily="34" charset="0"/>
            </a:endParaRPr>
          </a:p>
          <a:p>
            <a:pPr marL="285750" indent="-285750">
              <a:buFontTx/>
              <a:buChar char="-"/>
              <a:defRPr/>
            </a:pPr>
            <a:r>
              <a:rPr lang="pl-PL" b="1" dirty="0">
                <a:solidFill>
                  <a:schemeClr val="bg1"/>
                </a:solidFill>
                <a:latin typeface="Calibri" panose="020F0502020204030204" pitchFamily="34" charset="0"/>
              </a:rPr>
              <a:t>Protein painting</a:t>
            </a:r>
            <a:endParaRPr lang="en-US" b="1" dirty="0">
              <a:solidFill>
                <a:schemeClr val="bg1"/>
              </a:solidFill>
              <a:latin typeface="Calibri" panose="020F0502020204030204" pitchFamily="34" charset="0"/>
            </a:endParaRPr>
          </a:p>
          <a:p>
            <a:pPr>
              <a:defRPr/>
            </a:pPr>
            <a:endParaRPr lang="pl-PL" dirty="0">
              <a:solidFill>
                <a:schemeClr val="bg1"/>
              </a:solidFill>
              <a:latin typeface="Calibri" panose="020F0502020204030204" pitchFamily="34" charset="0"/>
            </a:endParaRPr>
          </a:p>
        </p:txBody>
      </p:sp>
      <p:sp>
        <p:nvSpPr>
          <p:cNvPr id="4" name="pole tekstowe 3"/>
          <p:cNvSpPr txBox="1"/>
          <p:nvPr/>
        </p:nvSpPr>
        <p:spPr>
          <a:xfrm>
            <a:off x="236539" y="1339851"/>
            <a:ext cx="2751844" cy="2893100"/>
          </a:xfrm>
          <a:prstGeom prst="rect">
            <a:avLst/>
          </a:prstGeom>
          <a:noFill/>
        </p:spPr>
        <p:txBody>
          <a:bodyPr wrap="none">
            <a:spAutoFit/>
          </a:bodyPr>
          <a:lstStyle/>
          <a:p>
            <a:pPr>
              <a:defRPr/>
            </a:pPr>
            <a:endParaRPr lang="en-US" b="1" dirty="0">
              <a:solidFill>
                <a:schemeClr val="bg1"/>
              </a:solidFill>
              <a:latin typeface="Calibri" panose="020F0502020204030204" pitchFamily="34" charset="0"/>
            </a:endParaRPr>
          </a:p>
          <a:p>
            <a:pPr>
              <a:defRPr/>
            </a:pPr>
            <a:r>
              <a:rPr lang="en-US" b="1" dirty="0">
                <a:solidFill>
                  <a:schemeClr val="bg1"/>
                </a:solidFill>
                <a:latin typeface="Calibri" panose="020F0502020204030204" pitchFamily="34" charset="0"/>
              </a:rPr>
              <a:t>Difficult </a:t>
            </a:r>
            <a:r>
              <a:rPr lang="pl-PL" b="1" dirty="0" err="1">
                <a:solidFill>
                  <a:schemeClr val="bg1"/>
                </a:solidFill>
                <a:latin typeface="Calibri" panose="020F0502020204030204" pitchFamily="34" charset="0"/>
              </a:rPr>
              <a:t>Targets</a:t>
            </a:r>
            <a:r>
              <a:rPr lang="pl-PL" b="1" dirty="0">
                <a:solidFill>
                  <a:schemeClr val="bg1"/>
                </a:solidFill>
                <a:latin typeface="Calibri" panose="020F0502020204030204" pitchFamily="34" charset="0"/>
              </a:rPr>
              <a:t>:</a:t>
            </a:r>
            <a:endParaRPr lang="en-US" b="1" dirty="0">
              <a:solidFill>
                <a:schemeClr val="bg1"/>
              </a:solidFill>
              <a:latin typeface="Calibri" panose="020F0502020204030204" pitchFamily="34" charset="0"/>
            </a:endParaRPr>
          </a:p>
          <a:p>
            <a:pPr marL="285750" indent="-285750">
              <a:spcAft>
                <a:spcPts val="600"/>
              </a:spcAft>
              <a:buFontTx/>
              <a:buChar char="-"/>
              <a:defRPr/>
            </a:pPr>
            <a:r>
              <a:rPr lang="en-US" b="1" dirty="0">
                <a:solidFill>
                  <a:schemeClr val="bg1"/>
                </a:solidFill>
                <a:latin typeface="Calibri" panose="020F0502020204030204" pitchFamily="34" charset="0"/>
                <a:cs typeface="Arial" charset="0"/>
              </a:rPr>
              <a:t>Intrinsically disordered </a:t>
            </a:r>
            <a:br>
              <a:rPr lang="en-US" b="1" dirty="0">
                <a:solidFill>
                  <a:schemeClr val="bg1"/>
                </a:solidFill>
                <a:latin typeface="Calibri" panose="020F0502020204030204" pitchFamily="34" charset="0"/>
                <a:cs typeface="Arial" charset="0"/>
              </a:rPr>
            </a:br>
            <a:r>
              <a:rPr lang="en-US" b="1" dirty="0">
                <a:solidFill>
                  <a:schemeClr val="bg1"/>
                </a:solidFill>
                <a:latin typeface="Calibri" panose="020F0502020204030204" pitchFamily="34" charset="0"/>
                <a:cs typeface="Arial" charset="0"/>
              </a:rPr>
              <a:t>domains/proteins</a:t>
            </a:r>
          </a:p>
          <a:p>
            <a:pPr marL="285750" indent="-285750">
              <a:spcAft>
                <a:spcPts val="600"/>
              </a:spcAft>
              <a:buFontTx/>
              <a:buChar char="-"/>
              <a:defRPr/>
            </a:pPr>
            <a:r>
              <a:rPr lang="en-US" b="1" dirty="0">
                <a:solidFill>
                  <a:schemeClr val="bg1"/>
                </a:solidFill>
                <a:latin typeface="Calibri" panose="020F0502020204030204" pitchFamily="34" charset="0"/>
                <a:cs typeface="Arial" charset="0"/>
              </a:rPr>
              <a:t>O</a:t>
            </a:r>
            <a:r>
              <a:rPr lang="pl-PL" b="1" dirty="0" err="1">
                <a:solidFill>
                  <a:schemeClr val="bg1"/>
                </a:solidFill>
                <a:latin typeface="Calibri" panose="020F0502020204030204" pitchFamily="34" charset="0"/>
                <a:cs typeface="Arial" charset="0"/>
              </a:rPr>
              <a:t>ligomeri</a:t>
            </a:r>
            <a:r>
              <a:rPr lang="en-US" b="1" dirty="0">
                <a:solidFill>
                  <a:schemeClr val="bg1"/>
                </a:solidFill>
                <a:latin typeface="Calibri" panose="020F0502020204030204" pitchFamily="34" charset="0"/>
                <a:cs typeface="Arial" charset="0"/>
              </a:rPr>
              <a:t>s</a:t>
            </a:r>
            <a:r>
              <a:rPr lang="pl-PL" b="1" dirty="0" err="1">
                <a:solidFill>
                  <a:schemeClr val="bg1"/>
                </a:solidFill>
                <a:latin typeface="Calibri" panose="020F0502020204030204" pitchFamily="34" charset="0"/>
                <a:cs typeface="Arial" charset="0"/>
              </a:rPr>
              <a:t>ing</a:t>
            </a:r>
            <a:r>
              <a:rPr lang="pl-PL" b="1" dirty="0">
                <a:solidFill>
                  <a:schemeClr val="bg1"/>
                </a:solidFill>
                <a:latin typeface="Calibri" panose="020F0502020204030204" pitchFamily="34" charset="0"/>
                <a:cs typeface="Arial" charset="0"/>
              </a:rPr>
              <a:t> </a:t>
            </a:r>
            <a:r>
              <a:rPr lang="pl-PL" b="1" dirty="0" err="1">
                <a:solidFill>
                  <a:schemeClr val="bg1"/>
                </a:solidFill>
                <a:latin typeface="Calibri" panose="020F0502020204030204" pitchFamily="34" charset="0"/>
                <a:cs typeface="Arial" charset="0"/>
              </a:rPr>
              <a:t>proteins</a:t>
            </a:r>
            <a:endParaRPr lang="en-US" b="1" dirty="0">
              <a:solidFill>
                <a:schemeClr val="bg1"/>
              </a:solidFill>
              <a:latin typeface="Calibri" panose="020F0502020204030204" pitchFamily="34" charset="0"/>
              <a:cs typeface="Arial" charset="0"/>
            </a:endParaRPr>
          </a:p>
          <a:p>
            <a:pPr marL="285750" indent="-285750">
              <a:spcAft>
                <a:spcPts val="600"/>
              </a:spcAft>
              <a:buFontTx/>
              <a:buChar char="-"/>
              <a:defRPr/>
            </a:pPr>
            <a:r>
              <a:rPr lang="en-US" b="1" dirty="0">
                <a:solidFill>
                  <a:schemeClr val="bg1"/>
                </a:solidFill>
                <a:latin typeface="Calibri" panose="020F0502020204030204" pitchFamily="34" charset="0"/>
                <a:cs typeface="Arial" charset="0"/>
              </a:rPr>
              <a:t>Complex protein/</a:t>
            </a:r>
            <a:br>
              <a:rPr lang="en-US" b="1" dirty="0">
                <a:solidFill>
                  <a:schemeClr val="bg1"/>
                </a:solidFill>
                <a:latin typeface="Calibri" panose="020F0502020204030204" pitchFamily="34" charset="0"/>
                <a:cs typeface="Arial" charset="0"/>
              </a:rPr>
            </a:br>
            <a:r>
              <a:rPr lang="en-US" b="1" dirty="0">
                <a:solidFill>
                  <a:schemeClr val="bg1"/>
                </a:solidFill>
                <a:latin typeface="Calibri" panose="020F0502020204030204" pitchFamily="34" charset="0"/>
                <a:cs typeface="Arial" charset="0"/>
              </a:rPr>
              <a:t>DNA/RNA assemblies</a:t>
            </a:r>
            <a:endParaRPr lang="pl-PL" b="1" dirty="0">
              <a:solidFill>
                <a:schemeClr val="bg1"/>
              </a:solidFill>
              <a:latin typeface="Calibri" panose="020F0502020204030204" pitchFamily="34" charset="0"/>
              <a:cs typeface="Arial" charset="0"/>
            </a:endParaRPr>
          </a:p>
          <a:p>
            <a:pPr marL="285750" indent="-285750">
              <a:spcAft>
                <a:spcPts val="600"/>
              </a:spcAft>
              <a:buFontTx/>
              <a:buChar char="-"/>
              <a:defRPr/>
            </a:pPr>
            <a:r>
              <a:rPr lang="en-US" b="1" dirty="0">
                <a:solidFill>
                  <a:schemeClr val="bg1"/>
                </a:solidFill>
                <a:latin typeface="Calibri" panose="020F0502020204030204" pitchFamily="34" charset="0"/>
                <a:cs typeface="Arial" charset="0"/>
              </a:rPr>
              <a:t>Protein-lipid assemblies</a:t>
            </a:r>
            <a:endParaRPr lang="pl-PL" b="1" dirty="0">
              <a:solidFill>
                <a:schemeClr val="bg1"/>
              </a:solidFill>
              <a:latin typeface="Calibri" panose="020F0502020204030204" pitchFamily="34" charset="0"/>
              <a:cs typeface="Arial" charset="0"/>
            </a:endParaRPr>
          </a:p>
          <a:p>
            <a:pPr>
              <a:defRPr/>
            </a:pPr>
            <a:endParaRPr lang="pl-PL" dirty="0">
              <a:solidFill>
                <a:schemeClr val="bg1"/>
              </a:solidFill>
              <a:latin typeface="Calibri" panose="020F050202020403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accel="34000" decel="34000" fill="hold" grpId="0" nodeType="clickEffect">
                                  <p:stCondLst>
                                    <p:cond delay="0"/>
                                  </p:stCondLst>
                                  <p:childTnLst>
                                    <p:set>
                                      <p:cBhvr>
                                        <p:cTn id="6" dur="1" fill="hold">
                                          <p:stCondLst>
                                            <p:cond delay="0"/>
                                          </p:stCondLst>
                                        </p:cTn>
                                        <p:tgtEl>
                                          <p:spTgt spid="6150"/>
                                        </p:tgtEl>
                                        <p:attrNameLst>
                                          <p:attrName>style.visibility</p:attrName>
                                        </p:attrNameLst>
                                      </p:cBhvr>
                                      <p:to>
                                        <p:strVal val="visible"/>
                                      </p:to>
                                    </p:set>
                                    <p:anim calcmode="lin" valueType="num">
                                      <p:cBhvr additive="base">
                                        <p:cTn id="7" dur="2000" fill="hold"/>
                                        <p:tgtEl>
                                          <p:spTgt spid="6150"/>
                                        </p:tgtEl>
                                        <p:attrNameLst>
                                          <p:attrName>ppt_x</p:attrName>
                                        </p:attrNameLst>
                                      </p:cBhvr>
                                      <p:tavLst>
                                        <p:tav tm="0">
                                          <p:val>
                                            <p:strVal val="#ppt_x"/>
                                          </p:val>
                                        </p:tav>
                                        <p:tav tm="100000">
                                          <p:val>
                                            <p:strVal val="#ppt_x"/>
                                          </p:val>
                                        </p:tav>
                                      </p:tavLst>
                                    </p:anim>
                                    <p:anim calcmode="lin" valueType="num">
                                      <p:cBhvr additive="base">
                                        <p:cTn id="8" dur="2000" fill="hold"/>
                                        <p:tgtEl>
                                          <p:spTgt spid="6150"/>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accel="40000" decel="4000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2000" fill="hold"/>
                                        <p:tgtEl>
                                          <p:spTgt spid="3"/>
                                        </p:tgtEl>
                                        <p:attrNameLst>
                                          <p:attrName>ppt_x</p:attrName>
                                        </p:attrNameLst>
                                      </p:cBhvr>
                                      <p:tavLst>
                                        <p:tav tm="0">
                                          <p:val>
                                            <p:strVal val="#ppt_x"/>
                                          </p:val>
                                        </p:tav>
                                        <p:tav tm="100000">
                                          <p:val>
                                            <p:strVal val="#ppt_x"/>
                                          </p:val>
                                        </p:tav>
                                      </p:tavLst>
                                    </p:anim>
                                    <p:anim calcmode="lin" valueType="num">
                                      <p:cBhvr additive="base">
                                        <p:cTn id="14" dur="20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0" grpId="0"/>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pole tekstowe 2"/>
          <p:cNvSpPr txBox="1">
            <a:spLocks noChangeArrowheads="1"/>
          </p:cNvSpPr>
          <p:nvPr/>
        </p:nvSpPr>
        <p:spPr bwMode="auto">
          <a:xfrm>
            <a:off x="-3209925" y="441325"/>
            <a:ext cx="2487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1pPr>
            <a:lvl2pPr marL="742950" indent="-28575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2pPr>
            <a:lvl3pPr marL="11430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3pPr>
            <a:lvl4pPr marL="16002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4pPr>
            <a:lvl5pPr marL="20574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5pPr>
            <a:lvl6pPr marL="25146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6pPr>
            <a:lvl7pPr marL="29718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7pPr>
            <a:lvl8pPr marL="34290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8pPr>
            <a:lvl9pPr marL="38862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9pPr>
          </a:lstStyle>
          <a:p>
            <a:pPr eaLnBrk="1" hangingPunct="1">
              <a:spcBef>
                <a:spcPct val="0"/>
              </a:spcBef>
              <a:spcAft>
                <a:spcPct val="0"/>
              </a:spcAft>
              <a:buClrTx/>
              <a:buFontTx/>
              <a:buNone/>
            </a:pPr>
            <a:r>
              <a:rPr lang="pl-PL" altLang="pl-PL" sz="1800">
                <a:solidFill>
                  <a:schemeClr val="bg1"/>
                </a:solidFill>
                <a:latin typeface="Arial" pitchFamily="34" charset="0"/>
              </a:rPr>
              <a:t>]</a:t>
            </a:r>
          </a:p>
        </p:txBody>
      </p:sp>
      <p:sp>
        <p:nvSpPr>
          <p:cNvPr id="6148" name="pole tekstowe 4"/>
          <p:cNvSpPr txBox="1">
            <a:spLocks noChangeArrowheads="1"/>
          </p:cNvSpPr>
          <p:nvPr/>
        </p:nvSpPr>
        <p:spPr bwMode="auto">
          <a:xfrm>
            <a:off x="251520" y="980728"/>
            <a:ext cx="6551794"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1pPr>
            <a:lvl2pPr marL="742950" indent="-28575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2pPr>
            <a:lvl3pPr marL="11430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3pPr>
            <a:lvl4pPr marL="16002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4pPr>
            <a:lvl5pPr marL="20574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5pPr>
            <a:lvl6pPr marL="25146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6pPr>
            <a:lvl7pPr marL="29718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7pPr>
            <a:lvl8pPr marL="34290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8pPr>
            <a:lvl9pPr marL="38862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9pPr>
          </a:lstStyle>
          <a:p>
            <a:pPr eaLnBrk="1" hangingPunct="1">
              <a:spcBef>
                <a:spcPct val="0"/>
              </a:spcBef>
              <a:spcAft>
                <a:spcPct val="0"/>
              </a:spcAft>
              <a:buClrTx/>
              <a:buFontTx/>
              <a:buNone/>
            </a:pPr>
            <a:r>
              <a:rPr lang="en-US" altLang="pl-PL" sz="1600" b="1" dirty="0">
                <a:solidFill>
                  <a:schemeClr val="bg1"/>
                </a:solidFill>
                <a:latin typeface="Arial" pitchFamily="34" charset="0"/>
              </a:rPr>
              <a:t>Question: Inaccessible at first peptide bonds become accessible </a:t>
            </a:r>
            <a:br>
              <a:rPr lang="en-US" altLang="pl-PL" sz="1600" b="1" dirty="0">
                <a:solidFill>
                  <a:schemeClr val="bg1"/>
                </a:solidFill>
                <a:latin typeface="Arial" pitchFamily="34" charset="0"/>
              </a:rPr>
            </a:br>
            <a:r>
              <a:rPr lang="en-US" altLang="pl-PL" sz="1600" b="1" dirty="0">
                <a:solidFill>
                  <a:schemeClr val="bg1"/>
                </a:solidFill>
                <a:latin typeface="Arial" pitchFamily="34" charset="0"/>
              </a:rPr>
              <a:t>during the course of enzymatic proteolysis. Why?</a:t>
            </a:r>
          </a:p>
          <a:p>
            <a:pPr eaLnBrk="1" hangingPunct="1">
              <a:spcBef>
                <a:spcPct val="0"/>
              </a:spcBef>
              <a:spcAft>
                <a:spcPct val="0"/>
              </a:spcAft>
              <a:buClrTx/>
              <a:buFontTx/>
              <a:buNone/>
            </a:pPr>
            <a:endParaRPr lang="en-US" altLang="pl-PL" sz="1600" b="1" dirty="0">
              <a:solidFill>
                <a:schemeClr val="bg1"/>
              </a:solidFill>
              <a:latin typeface="Arial" pitchFamily="34" charset="0"/>
            </a:endParaRPr>
          </a:p>
          <a:p>
            <a:pPr eaLnBrk="1" hangingPunct="1">
              <a:spcBef>
                <a:spcPct val="0"/>
              </a:spcBef>
              <a:spcAft>
                <a:spcPct val="0"/>
              </a:spcAft>
              <a:buClrTx/>
              <a:buFontTx/>
              <a:buNone/>
            </a:pPr>
            <a:r>
              <a:rPr lang="en-US" altLang="pl-PL" sz="1600" b="1" dirty="0">
                <a:solidFill>
                  <a:schemeClr val="bg1"/>
                </a:solidFill>
                <a:latin typeface="Arial" pitchFamily="34" charset="0"/>
              </a:rPr>
              <a:t>Hypothesis: Linus Pauling suggested hydrogen bonds</a:t>
            </a:r>
          </a:p>
          <a:p>
            <a:pPr eaLnBrk="1" hangingPunct="1">
              <a:spcBef>
                <a:spcPct val="0"/>
              </a:spcBef>
              <a:spcAft>
                <a:spcPct val="0"/>
              </a:spcAft>
              <a:buClrTx/>
              <a:buFontTx/>
              <a:buNone/>
            </a:pPr>
            <a:r>
              <a:rPr lang="en-US" altLang="pl-PL" sz="1600" b="1" dirty="0">
                <a:solidFill>
                  <a:schemeClr val="bg1"/>
                </a:solidFill>
                <a:latin typeface="Arial" pitchFamily="34" charset="0"/>
              </a:rPr>
              <a:t>stabilize secondary structure, if so </a:t>
            </a:r>
            <a:r>
              <a:rPr lang="en-US" altLang="pl-PL" sz="1600" b="1" dirty="0" err="1">
                <a:solidFill>
                  <a:schemeClr val="bg1"/>
                </a:solidFill>
                <a:latin typeface="Arial" pitchFamily="34" charset="0"/>
              </a:rPr>
              <a:t>HDex</a:t>
            </a:r>
            <a:r>
              <a:rPr lang="en-US" altLang="pl-PL" sz="1600" b="1" dirty="0">
                <a:solidFill>
                  <a:schemeClr val="bg1"/>
                </a:solidFill>
                <a:latin typeface="Arial" pitchFamily="34" charset="0"/>
              </a:rPr>
              <a:t> should be retarded.</a:t>
            </a:r>
          </a:p>
          <a:p>
            <a:pPr eaLnBrk="1" hangingPunct="1">
              <a:spcBef>
                <a:spcPct val="0"/>
              </a:spcBef>
              <a:spcAft>
                <a:spcPct val="0"/>
              </a:spcAft>
              <a:buClrTx/>
              <a:buFontTx/>
              <a:buNone/>
            </a:pPr>
            <a:endParaRPr lang="en-US" altLang="pl-PL" sz="1600" b="1" dirty="0">
              <a:solidFill>
                <a:schemeClr val="bg1"/>
              </a:solidFill>
              <a:latin typeface="Arial" pitchFamily="34" charset="0"/>
            </a:endParaRPr>
          </a:p>
          <a:p>
            <a:pPr>
              <a:spcBef>
                <a:spcPts val="0"/>
              </a:spcBef>
              <a:spcAft>
                <a:spcPts val="0"/>
              </a:spcAft>
              <a:buNone/>
            </a:pPr>
            <a:r>
              <a:rPr lang="en-US" altLang="pl-PL" sz="1600" b="1" dirty="0" smtClean="0">
                <a:solidFill>
                  <a:schemeClr val="bg1"/>
                </a:solidFill>
                <a:latin typeface="Arial" pitchFamily="34" charset="0"/>
              </a:rPr>
              <a:t>Tool</a:t>
            </a:r>
            <a:r>
              <a:rPr lang="pl-PL" altLang="pl-PL" sz="1600" b="1" dirty="0" smtClean="0">
                <a:solidFill>
                  <a:schemeClr val="bg1"/>
                </a:solidFill>
                <a:latin typeface="Arial" pitchFamily="34" charset="0"/>
              </a:rPr>
              <a:t>: </a:t>
            </a:r>
            <a:r>
              <a:rPr lang="pl-PL" altLang="pl-PL" sz="1600" b="1" dirty="0" err="1" smtClean="0">
                <a:solidFill>
                  <a:schemeClr val="bg1"/>
                </a:solidFill>
                <a:latin typeface="Arial" pitchFamily="34" charset="0"/>
              </a:rPr>
              <a:t>use</a:t>
            </a:r>
            <a:r>
              <a:rPr lang="pl-PL" altLang="pl-PL" sz="1600" b="1" dirty="0" smtClean="0">
                <a:solidFill>
                  <a:schemeClr val="bg1"/>
                </a:solidFill>
                <a:latin typeface="Arial" pitchFamily="34" charset="0"/>
              </a:rPr>
              <a:t> 20 cm</a:t>
            </a:r>
            <a:r>
              <a:rPr lang="en-US" altLang="pl-PL" sz="1600" b="1" dirty="0" smtClean="0">
                <a:solidFill>
                  <a:schemeClr val="bg1"/>
                </a:solidFill>
                <a:latin typeface="Arial" pitchFamily="34" charset="0"/>
              </a:rPr>
              <a:t> </a:t>
            </a:r>
            <a:r>
              <a:rPr lang="en-US" altLang="pl-PL" sz="1600" b="1" dirty="0">
                <a:solidFill>
                  <a:schemeClr val="bg1"/>
                </a:solidFill>
                <a:latin typeface="Arial" pitchFamily="34" charset="0"/>
              </a:rPr>
              <a:t>glass column with gradient of organic liquids </a:t>
            </a:r>
            <a:endParaRPr lang="pl-PL" altLang="pl-PL" sz="1600" b="1" dirty="0" smtClean="0">
              <a:solidFill>
                <a:schemeClr val="bg1"/>
              </a:solidFill>
              <a:latin typeface="Arial" pitchFamily="34" charset="0"/>
            </a:endParaRPr>
          </a:p>
          <a:p>
            <a:pPr>
              <a:spcBef>
                <a:spcPts val="0"/>
              </a:spcBef>
              <a:spcAft>
                <a:spcPts val="0"/>
              </a:spcAft>
              <a:buNone/>
            </a:pPr>
            <a:r>
              <a:rPr lang="en-US" altLang="pl-PL" sz="1600" b="1" dirty="0" smtClean="0">
                <a:solidFill>
                  <a:schemeClr val="bg1"/>
                </a:solidFill>
                <a:latin typeface="Arial" pitchFamily="34" charset="0"/>
              </a:rPr>
              <a:t>of </a:t>
            </a:r>
            <a:r>
              <a:rPr lang="en-US" altLang="pl-PL" sz="1600" b="1" dirty="0">
                <a:solidFill>
                  <a:schemeClr val="bg1"/>
                </a:solidFill>
                <a:latin typeface="Arial" pitchFamily="34" charset="0"/>
              </a:rPr>
              <a:t>differing density </a:t>
            </a:r>
            <a:r>
              <a:rPr lang="en-US" altLang="pl-PL" sz="1600" b="1" dirty="0" smtClean="0">
                <a:solidFill>
                  <a:schemeClr val="bg1"/>
                </a:solidFill>
                <a:latin typeface="Arial" pitchFamily="34" charset="0"/>
              </a:rPr>
              <a:t>to </a:t>
            </a:r>
            <a:r>
              <a:rPr lang="en-US" altLang="pl-PL" sz="1600" b="1" dirty="0">
                <a:solidFill>
                  <a:schemeClr val="bg1"/>
                </a:solidFill>
                <a:latin typeface="Arial" pitchFamily="34" charset="0"/>
              </a:rPr>
              <a:t>measure protein solution density </a:t>
            </a:r>
            <a:endParaRPr lang="pl-PL" altLang="pl-PL" sz="1600" b="1" dirty="0" smtClean="0">
              <a:solidFill>
                <a:schemeClr val="bg1"/>
              </a:solidFill>
              <a:latin typeface="Arial" pitchFamily="34" charset="0"/>
            </a:endParaRPr>
          </a:p>
          <a:p>
            <a:pPr>
              <a:spcBef>
                <a:spcPts val="0"/>
              </a:spcBef>
              <a:spcAft>
                <a:spcPts val="0"/>
              </a:spcAft>
              <a:buNone/>
            </a:pPr>
            <a:r>
              <a:rPr lang="pl-PL" altLang="pl-PL" sz="1600" b="1" dirty="0" smtClean="0">
                <a:solidFill>
                  <a:schemeClr val="bg1"/>
                </a:solidFill>
                <a:latin typeface="Arial" pitchFamily="34" charset="0"/>
              </a:rPr>
              <a:t>(precision 1 </a:t>
            </a:r>
            <a:r>
              <a:rPr lang="pl-PL" altLang="pl-PL" sz="1600" b="1" dirty="0">
                <a:solidFill>
                  <a:schemeClr val="bg1"/>
                </a:solidFill>
                <a:latin typeface="Symbol" panose="05050102010706020507" pitchFamily="18" charset="2"/>
              </a:rPr>
              <a:t>m</a:t>
            </a:r>
            <a:r>
              <a:rPr lang="pl-PL" altLang="pl-PL" sz="1600" b="1" dirty="0" smtClean="0">
                <a:solidFill>
                  <a:schemeClr val="bg1"/>
                </a:solidFill>
                <a:latin typeface="Arial" pitchFamily="34" charset="0"/>
              </a:rPr>
              <a:t>g/</a:t>
            </a:r>
            <a:r>
              <a:rPr lang="pl-PL" altLang="pl-PL" sz="1600" b="1" dirty="0" err="1" smtClean="0">
                <a:solidFill>
                  <a:schemeClr val="bg1"/>
                </a:solidFill>
                <a:latin typeface="Arial" pitchFamily="34" charset="0"/>
              </a:rPr>
              <a:t>mL</a:t>
            </a:r>
            <a:r>
              <a:rPr lang="pl-PL" altLang="pl-PL" sz="1600" b="1" dirty="0" smtClean="0">
                <a:solidFill>
                  <a:schemeClr val="bg1"/>
                </a:solidFill>
                <a:latin typeface="Arial" pitchFamily="34" charset="0"/>
              </a:rPr>
              <a:t>) </a:t>
            </a:r>
            <a:r>
              <a:rPr lang="en-US" altLang="pl-PL" sz="1600" b="1" dirty="0" smtClean="0">
                <a:solidFill>
                  <a:schemeClr val="bg1"/>
                </a:solidFill>
                <a:latin typeface="Arial" pitchFamily="34" charset="0"/>
              </a:rPr>
              <a:t>after </a:t>
            </a:r>
            <a:r>
              <a:rPr lang="en-US" altLang="pl-PL" sz="1600" b="1" dirty="0">
                <a:solidFill>
                  <a:schemeClr val="bg1"/>
                </a:solidFill>
                <a:latin typeface="Arial" pitchFamily="34" charset="0"/>
              </a:rPr>
              <a:t>incubation in D</a:t>
            </a:r>
            <a:r>
              <a:rPr lang="en-US" altLang="pl-PL" sz="1600" b="1" baseline="-25000" dirty="0">
                <a:solidFill>
                  <a:schemeClr val="bg1"/>
                </a:solidFill>
                <a:latin typeface="Arial" pitchFamily="34" charset="0"/>
              </a:rPr>
              <a:t>2</a:t>
            </a:r>
            <a:r>
              <a:rPr lang="en-US" altLang="pl-PL" sz="1600" b="1" dirty="0">
                <a:solidFill>
                  <a:schemeClr val="bg1"/>
                </a:solidFill>
                <a:latin typeface="Arial" pitchFamily="34" charset="0"/>
              </a:rPr>
              <a:t>O</a:t>
            </a:r>
            <a:br>
              <a:rPr lang="en-US" altLang="pl-PL" sz="1600" b="1" dirty="0">
                <a:solidFill>
                  <a:schemeClr val="bg1"/>
                </a:solidFill>
                <a:latin typeface="Arial" pitchFamily="34" charset="0"/>
              </a:rPr>
            </a:br>
            <a:r>
              <a:rPr lang="en-US" altLang="pl-PL" sz="1600" b="1" dirty="0">
                <a:solidFill>
                  <a:schemeClr val="bg1"/>
                </a:solidFill>
                <a:latin typeface="Arial" pitchFamily="34" charset="0"/>
              </a:rPr>
              <a:t> – </a:t>
            </a:r>
            <a:r>
              <a:rPr lang="pl-PL" altLang="pl-PL" sz="1600" b="1" dirty="0" err="1" smtClean="0">
                <a:solidFill>
                  <a:schemeClr val="bg1"/>
                </a:solidFill>
                <a:latin typeface="Arial" pitchFamily="34" charset="0"/>
              </a:rPr>
              <a:t>retarded</a:t>
            </a:r>
            <a:r>
              <a:rPr lang="pl-PL" altLang="pl-PL" sz="1600" b="1" dirty="0" smtClean="0">
                <a:solidFill>
                  <a:schemeClr val="bg1"/>
                </a:solidFill>
                <a:latin typeface="Arial" pitchFamily="34" charset="0"/>
              </a:rPr>
              <a:t> </a:t>
            </a:r>
            <a:r>
              <a:rPr lang="en-US" altLang="pl-PL" sz="1600" b="1" dirty="0" smtClean="0">
                <a:solidFill>
                  <a:schemeClr val="bg1"/>
                </a:solidFill>
                <a:latin typeface="Arial" pitchFamily="34" charset="0"/>
              </a:rPr>
              <a:t>kinetics </a:t>
            </a:r>
            <a:r>
              <a:rPr lang="en-US" altLang="pl-PL" sz="1600" b="1" dirty="0">
                <a:solidFill>
                  <a:schemeClr val="bg1"/>
                </a:solidFill>
                <a:latin typeface="Arial" pitchFamily="34" charset="0"/>
              </a:rPr>
              <a:t>of exchange </a:t>
            </a:r>
            <a:r>
              <a:rPr lang="pl-PL" altLang="pl-PL" sz="1600" b="1" dirty="0" smtClean="0">
                <a:solidFill>
                  <a:schemeClr val="bg1"/>
                </a:solidFill>
                <a:latin typeface="Arial" pitchFamily="34" charset="0"/>
              </a:rPr>
              <a:t>in insulin </a:t>
            </a:r>
            <a:r>
              <a:rPr lang="en-US" altLang="pl-PL" sz="1600" b="1" dirty="0" smtClean="0">
                <a:solidFill>
                  <a:schemeClr val="bg1"/>
                </a:solidFill>
                <a:latin typeface="Arial" pitchFamily="34" charset="0"/>
              </a:rPr>
              <a:t>revealed</a:t>
            </a:r>
            <a:r>
              <a:rPr lang="pl-PL" altLang="pl-PL" sz="1600" b="1" dirty="0" smtClean="0">
                <a:solidFill>
                  <a:schemeClr val="bg1"/>
                </a:solidFill>
                <a:latin typeface="Arial" pitchFamily="34" charset="0"/>
              </a:rPr>
              <a:t> (1950’s)</a:t>
            </a:r>
            <a:endParaRPr lang="en-US" altLang="pl-PL" sz="1600" b="1" dirty="0">
              <a:solidFill>
                <a:schemeClr val="bg1"/>
              </a:solidFill>
              <a:latin typeface="Arial" pitchFamily="34" charset="0"/>
            </a:endParaRPr>
          </a:p>
        </p:txBody>
      </p:sp>
      <p:pic>
        <p:nvPicPr>
          <p:cNvPr id="52226" name="Picture 2" descr="Linderstrøm-Lang underholder med violinen under et selskab hos Charlotte Green (Forår 195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90645" y="1628800"/>
            <a:ext cx="2016224" cy="2880320"/>
          </a:xfrm>
          <a:prstGeom prst="rect">
            <a:avLst/>
          </a:prstGeom>
          <a:noFill/>
          <a:effectLst>
            <a:glow rad="38100">
              <a:schemeClr val="accent1">
                <a:alpha val="40000"/>
              </a:schemeClr>
            </a:glow>
            <a:softEdge rad="38100"/>
          </a:effectLst>
          <a:extLst>
            <a:ext uri="{909E8E84-426E-40DD-AFC4-6F175D3DCCD1}">
              <a14:hiddenFill xmlns:a14="http://schemas.microsoft.com/office/drawing/2010/main">
                <a:solidFill>
                  <a:srgbClr val="FFFFFF"/>
                </a:solidFill>
              </a14:hiddenFill>
            </a:ext>
          </a:extLst>
        </p:spPr>
      </p:pic>
      <p:sp>
        <p:nvSpPr>
          <p:cNvPr id="6151" name="pole tekstowe 1"/>
          <p:cNvSpPr txBox="1">
            <a:spLocks noChangeArrowheads="1"/>
          </p:cNvSpPr>
          <p:nvPr/>
        </p:nvSpPr>
        <p:spPr bwMode="auto">
          <a:xfrm>
            <a:off x="347663" y="441325"/>
            <a:ext cx="80169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1pPr>
            <a:lvl2pPr marL="742950" indent="-28575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2pPr>
            <a:lvl3pPr marL="11430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3pPr>
            <a:lvl4pPr marL="16002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4pPr>
            <a:lvl5pPr marL="20574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5pPr>
            <a:lvl6pPr marL="25146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6pPr>
            <a:lvl7pPr marL="29718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7pPr>
            <a:lvl8pPr marL="34290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8pPr>
            <a:lvl9pPr marL="38862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9pPr>
          </a:lstStyle>
          <a:p>
            <a:pPr eaLnBrk="1" hangingPunct="1">
              <a:spcBef>
                <a:spcPct val="0"/>
              </a:spcBef>
              <a:spcAft>
                <a:spcPct val="0"/>
              </a:spcAft>
              <a:buClrTx/>
              <a:buFontTx/>
              <a:buNone/>
            </a:pPr>
            <a:r>
              <a:rPr lang="en-US" altLang="pl-PL" sz="2000" b="1">
                <a:solidFill>
                  <a:schemeClr val="bg1"/>
                </a:solidFill>
                <a:latin typeface="Arial" pitchFamily="34" charset="0"/>
              </a:rPr>
              <a:t>Kaj Ulrik Linderstrom-Lang (1896-1959) - HDex comes into focus</a:t>
            </a:r>
            <a:endParaRPr lang="pl-PL" altLang="pl-PL" sz="2000" b="1">
              <a:solidFill>
                <a:schemeClr val="bg1"/>
              </a:solidFill>
              <a:latin typeface="Arial" pitchFamily="34" charset="0"/>
            </a:endParaRPr>
          </a:p>
        </p:txBody>
      </p:sp>
      <p:pic>
        <p:nvPicPr>
          <p:cNvPr id="2" name="Obraz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1994" y="3789040"/>
            <a:ext cx="3864137" cy="2926608"/>
          </a:xfrm>
          <a:prstGeom prst="rect">
            <a:avLst/>
          </a:prstGeom>
        </p:spPr>
      </p:pic>
      <p:sp>
        <p:nvSpPr>
          <p:cNvPr id="4" name="pole tekstowe 3"/>
          <p:cNvSpPr txBox="1">
            <a:spLocks noChangeArrowheads="1"/>
          </p:cNvSpPr>
          <p:nvPr/>
        </p:nvSpPr>
        <p:spPr bwMode="auto">
          <a:xfrm>
            <a:off x="3205281" y="5661248"/>
            <a:ext cx="5801588" cy="923330"/>
          </a:xfrm>
          <a:prstGeom prst="rect">
            <a:avLst/>
          </a:prstGeom>
          <a:solidFill>
            <a:schemeClr val="tx1"/>
          </a:solidFill>
          <a:ln>
            <a:noFill/>
          </a:ln>
          <a:extLst/>
        </p:spPr>
        <p:txBody>
          <a:bodyPr wrap="none">
            <a:spAutoFit/>
          </a:bodyPr>
          <a:lstStyle>
            <a:lvl1pPr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1pPr>
            <a:lvl2pPr marL="742950" indent="-28575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2pPr>
            <a:lvl3pPr marL="11430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3pPr>
            <a:lvl4pPr marL="16002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4pPr>
            <a:lvl5pPr marL="20574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5pPr>
            <a:lvl6pPr marL="25146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6pPr>
            <a:lvl7pPr marL="29718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7pPr>
            <a:lvl8pPr marL="34290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8pPr>
            <a:lvl9pPr marL="38862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9pPr>
          </a:lstStyle>
          <a:p>
            <a:pPr eaLnBrk="1" hangingPunct="1">
              <a:spcBef>
                <a:spcPct val="0"/>
              </a:spcBef>
              <a:spcAft>
                <a:spcPct val="0"/>
              </a:spcAft>
              <a:buClrTx/>
              <a:buFontTx/>
              <a:buNone/>
            </a:pPr>
            <a:r>
              <a:rPr lang="en-US" altLang="pl-PL" sz="1800" dirty="0">
                <a:solidFill>
                  <a:schemeClr val="bg1"/>
                </a:solidFill>
                <a:latin typeface="Arial" pitchFamily="34" charset="0"/>
              </a:rPr>
              <a:t>Carlsberg laboratories motto:</a:t>
            </a:r>
          </a:p>
          <a:p>
            <a:pPr eaLnBrk="1" hangingPunct="1">
              <a:spcBef>
                <a:spcPct val="0"/>
              </a:spcBef>
              <a:spcAft>
                <a:spcPct val="0"/>
              </a:spcAft>
              <a:buClrTx/>
              <a:buFontTx/>
              <a:buNone/>
            </a:pPr>
            <a:r>
              <a:rPr lang="en-US" altLang="pl-PL" sz="1800" dirty="0">
                <a:solidFill>
                  <a:schemeClr val="bg1"/>
                </a:solidFill>
                <a:latin typeface="Arial" pitchFamily="34" charset="0"/>
              </a:rPr>
              <a:t>“No result of the activities of the Institute that is </a:t>
            </a:r>
            <a:r>
              <a:rPr lang="en-US" altLang="pl-PL" sz="1800" dirty="0" smtClean="0">
                <a:solidFill>
                  <a:schemeClr val="bg1"/>
                </a:solidFill>
                <a:latin typeface="Arial" pitchFamily="34" charset="0"/>
              </a:rPr>
              <a:t>of</a:t>
            </a:r>
            <a:r>
              <a:rPr lang="pl-PL" altLang="pl-PL" sz="1800" dirty="0" smtClean="0">
                <a:solidFill>
                  <a:schemeClr val="bg1"/>
                </a:solidFill>
                <a:latin typeface="Arial" pitchFamily="34" charset="0"/>
              </a:rPr>
              <a:t> </a:t>
            </a:r>
            <a:r>
              <a:rPr lang="pl-PL" altLang="pl-PL" sz="1800" dirty="0" err="1" smtClean="0">
                <a:solidFill>
                  <a:schemeClr val="bg1"/>
                </a:solidFill>
                <a:latin typeface="Arial" pitchFamily="34" charset="0"/>
              </a:rPr>
              <a:t>any</a:t>
            </a:r>
            <a:endParaRPr lang="en-US" altLang="pl-PL" sz="1800" dirty="0">
              <a:solidFill>
                <a:schemeClr val="bg1"/>
              </a:solidFill>
              <a:latin typeface="Arial" pitchFamily="34" charset="0"/>
            </a:endParaRPr>
          </a:p>
          <a:p>
            <a:pPr eaLnBrk="1" hangingPunct="1">
              <a:spcBef>
                <a:spcPct val="0"/>
              </a:spcBef>
              <a:spcAft>
                <a:spcPct val="0"/>
              </a:spcAft>
              <a:buClrTx/>
              <a:buFontTx/>
              <a:buNone/>
            </a:pPr>
            <a:r>
              <a:rPr lang="en-US" altLang="pl-PL" sz="1800" dirty="0">
                <a:solidFill>
                  <a:schemeClr val="bg1"/>
                </a:solidFill>
                <a:latin typeface="Arial" pitchFamily="34" charset="0"/>
              </a:rPr>
              <a:t>theoretical or practical importance may be kept secret.”</a:t>
            </a:r>
            <a:endParaRPr lang="pl-PL" altLang="pl-PL" sz="1800" dirty="0">
              <a:solidFill>
                <a:schemeClr val="bg1"/>
              </a:solidFill>
              <a:latin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6" accel="30500" decel="3450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000" fill="hold"/>
                                        <p:tgtEl>
                                          <p:spTgt spid="4"/>
                                        </p:tgtEl>
                                        <p:attrNameLst>
                                          <p:attrName>ppt_x</p:attrName>
                                        </p:attrNameLst>
                                      </p:cBhvr>
                                      <p:tavLst>
                                        <p:tav tm="0">
                                          <p:val>
                                            <p:strVal val="1+#ppt_w/2"/>
                                          </p:val>
                                        </p:tav>
                                        <p:tav tm="100000">
                                          <p:val>
                                            <p:strVal val="#ppt_x"/>
                                          </p:val>
                                        </p:tav>
                                      </p:tavLst>
                                    </p:anim>
                                    <p:anim calcmode="lin" valueType="num">
                                      <p:cBhvr additive="base">
                                        <p:cTn id="8" dur="2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ytuł 1"/>
          <p:cNvSpPr>
            <a:spLocks noGrp="1"/>
          </p:cNvSpPr>
          <p:nvPr>
            <p:ph type="title"/>
          </p:nvPr>
        </p:nvSpPr>
        <p:spPr>
          <a:xfrm>
            <a:off x="179388" y="333375"/>
            <a:ext cx="8964612" cy="446088"/>
          </a:xfrm>
        </p:spPr>
        <p:txBody>
          <a:bodyPr/>
          <a:lstStyle/>
          <a:p>
            <a:pPr eaLnBrk="1" fontAlgn="auto" hangingPunct="1">
              <a:spcAft>
                <a:spcPts val="0"/>
              </a:spcAft>
              <a:defRPr/>
            </a:pPr>
            <a:r>
              <a:rPr lang="en-US" altLang="pl-PL" sz="2000" b="1" cap="none" dirty="0">
                <a:solidFill>
                  <a:schemeClr val="bg1"/>
                </a:solidFill>
                <a:latin typeface="Arial" panose="020B0604020202020204" pitchFamily="34" charset="0"/>
                <a:cs typeface="Arial" panose="020B0604020202020204" pitchFamily="34" charset="0"/>
              </a:rPr>
              <a:t>P</a:t>
            </a:r>
            <a:r>
              <a:rPr lang="en-US" altLang="pl-PL" sz="2000" b="1" cap="none" dirty="0" smtClean="0">
                <a:solidFill>
                  <a:schemeClr val="bg1"/>
                </a:solidFill>
                <a:latin typeface="Arial" panose="020B0604020202020204" pitchFamily="34" charset="0"/>
                <a:cs typeface="Arial" panose="020B0604020202020204" pitchFamily="34" charset="0"/>
              </a:rPr>
              <a:t>recise measurements of average mass during exchange are a must</a:t>
            </a:r>
            <a:endParaRPr lang="pl-PL" altLang="pl-PL" sz="2000" b="1" cap="none" dirty="0" smtClean="0">
              <a:solidFill>
                <a:schemeClr val="bg1"/>
              </a:solidFill>
              <a:latin typeface="Arial" panose="020B0604020202020204" pitchFamily="34" charset="0"/>
              <a:cs typeface="Arial" panose="020B0604020202020204" pitchFamily="34" charset="0"/>
            </a:endParaRPr>
          </a:p>
        </p:txBody>
      </p:sp>
      <p:pic>
        <p:nvPicPr>
          <p:cNvPr id="5734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33800" y="3862393"/>
            <a:ext cx="5410200" cy="2543175"/>
          </a:xfrm>
          <a:prstGeom prst="rect">
            <a:avLst/>
          </a:prstGeom>
          <a:noFill/>
          <a:ln>
            <a:noFill/>
          </a:ln>
          <a:effectLst>
            <a:glow rad="38100">
              <a:schemeClr val="accent1">
                <a:alpha val="40000"/>
              </a:schemeClr>
            </a:glow>
            <a:softEdge rad="381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48"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33800" y="1308103"/>
            <a:ext cx="5410200" cy="2554288"/>
          </a:xfrm>
          <a:prstGeom prst="rect">
            <a:avLst/>
          </a:prstGeom>
          <a:noFill/>
          <a:ln>
            <a:noFill/>
          </a:ln>
          <a:effectLst>
            <a:glow rad="38100">
              <a:schemeClr val="accent1">
                <a:alpha val="40000"/>
              </a:schemeClr>
            </a:glow>
            <a:softEdge rad="381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5"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1189" y="1308100"/>
            <a:ext cx="2328862"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6" name="Text Box 10"/>
          <p:cNvSpPr txBox="1">
            <a:spLocks noChangeArrowheads="1"/>
          </p:cNvSpPr>
          <p:nvPr/>
        </p:nvSpPr>
        <p:spPr bwMode="auto">
          <a:xfrm>
            <a:off x="5562600" y="5927727"/>
            <a:ext cx="16002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1pPr>
            <a:lvl2pPr marL="742950" indent="-28575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2pPr>
            <a:lvl3pPr marL="11430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3pPr>
            <a:lvl4pPr marL="16002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4pPr>
            <a:lvl5pPr marL="20574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5pPr>
            <a:lvl6pPr marL="25146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6pPr>
            <a:lvl7pPr marL="29718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7pPr>
            <a:lvl8pPr marL="34290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8pPr>
            <a:lvl9pPr marL="38862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9pPr>
          </a:lstStyle>
          <a:p>
            <a:pPr eaLnBrk="1" hangingPunct="1">
              <a:spcBef>
                <a:spcPct val="50000"/>
              </a:spcBef>
              <a:spcAft>
                <a:spcPct val="0"/>
              </a:spcAft>
              <a:buClrTx/>
              <a:buFontTx/>
              <a:buNone/>
            </a:pPr>
            <a:r>
              <a:rPr lang="pl-PL" altLang="pl-PL" sz="1000" b="1">
                <a:latin typeface="Georgia" pitchFamily="18" charset="0"/>
              </a:rPr>
              <a:t>Obwiednia peptydu po wymianie</a:t>
            </a:r>
            <a:endParaRPr lang="en-US" altLang="pl-PL" sz="1000" b="1">
              <a:latin typeface="Georgia" pitchFamily="18" charset="0"/>
            </a:endParaRPr>
          </a:p>
        </p:txBody>
      </p:sp>
      <p:sp>
        <p:nvSpPr>
          <p:cNvPr id="10247" name="Text Box 9"/>
          <p:cNvSpPr txBox="1">
            <a:spLocks noChangeArrowheads="1"/>
          </p:cNvSpPr>
          <p:nvPr/>
        </p:nvSpPr>
        <p:spPr bwMode="auto">
          <a:xfrm>
            <a:off x="5638800" y="2781300"/>
            <a:ext cx="1524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1pPr>
            <a:lvl2pPr marL="742950" indent="-28575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2pPr>
            <a:lvl3pPr marL="11430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3pPr>
            <a:lvl4pPr marL="16002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4pPr>
            <a:lvl5pPr marL="20574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5pPr>
            <a:lvl6pPr marL="25146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6pPr>
            <a:lvl7pPr marL="29718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7pPr>
            <a:lvl8pPr marL="34290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8pPr>
            <a:lvl9pPr marL="38862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9pPr>
          </a:lstStyle>
          <a:p>
            <a:pPr eaLnBrk="1" hangingPunct="1">
              <a:spcBef>
                <a:spcPct val="50000"/>
              </a:spcBef>
              <a:spcAft>
                <a:spcPct val="0"/>
              </a:spcAft>
              <a:buClrTx/>
              <a:buFontTx/>
              <a:buNone/>
            </a:pPr>
            <a:r>
              <a:rPr lang="en-US" altLang="pl-PL" sz="1000" b="1">
                <a:solidFill>
                  <a:schemeClr val="bg2"/>
                </a:solidFill>
                <a:latin typeface="Georgia" pitchFamily="18" charset="0"/>
              </a:rPr>
              <a:t>Unexchanged isotopic envelope</a:t>
            </a:r>
          </a:p>
        </p:txBody>
      </p:sp>
      <p:sp>
        <p:nvSpPr>
          <p:cNvPr id="10248" name="Text Box 9"/>
          <p:cNvSpPr txBox="1">
            <a:spLocks noChangeArrowheads="1"/>
          </p:cNvSpPr>
          <p:nvPr/>
        </p:nvSpPr>
        <p:spPr bwMode="auto">
          <a:xfrm>
            <a:off x="5676900" y="5381625"/>
            <a:ext cx="1524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1pPr>
            <a:lvl2pPr marL="742950" indent="-28575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2pPr>
            <a:lvl3pPr marL="11430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3pPr>
            <a:lvl4pPr marL="16002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4pPr>
            <a:lvl5pPr marL="20574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5pPr>
            <a:lvl6pPr marL="25146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6pPr>
            <a:lvl7pPr marL="29718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7pPr>
            <a:lvl8pPr marL="34290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8pPr>
            <a:lvl9pPr marL="38862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9pPr>
          </a:lstStyle>
          <a:p>
            <a:pPr eaLnBrk="1" hangingPunct="1">
              <a:spcBef>
                <a:spcPct val="50000"/>
              </a:spcBef>
              <a:spcAft>
                <a:spcPct val="0"/>
              </a:spcAft>
              <a:buClrTx/>
              <a:buFontTx/>
              <a:buNone/>
            </a:pPr>
            <a:r>
              <a:rPr lang="en-US" altLang="pl-PL" sz="1000" b="1">
                <a:solidFill>
                  <a:schemeClr val="bg2"/>
                </a:solidFill>
                <a:latin typeface="Georgia" pitchFamily="18" charset="0"/>
              </a:rPr>
              <a:t>Exchanged isotopic envelope</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rostokąt 3"/>
          <p:cNvSpPr/>
          <p:nvPr/>
        </p:nvSpPr>
        <p:spPr>
          <a:xfrm>
            <a:off x="107950" y="115890"/>
            <a:ext cx="10331450" cy="6770687"/>
          </a:xfrm>
          <a:prstGeom prst="rect">
            <a:avLst/>
          </a:prstGeom>
        </p:spPr>
        <p:txBody>
          <a:bodyPr>
            <a:spAutoFit/>
          </a:bodyPr>
          <a:lstStyle/>
          <a:p>
            <a:pPr>
              <a:defRPr/>
            </a:pPr>
            <a:r>
              <a:rPr lang="en-US" b="1" dirty="0">
                <a:solidFill>
                  <a:schemeClr val="bg1"/>
                </a:solidFill>
                <a:latin typeface="Arial" charset="0"/>
                <a:cs typeface="Arial" charset="0"/>
              </a:rPr>
              <a:t>Selected </a:t>
            </a:r>
            <a:r>
              <a:rPr lang="pl-PL" b="1" dirty="0" err="1">
                <a:solidFill>
                  <a:schemeClr val="bg1"/>
                </a:solidFill>
                <a:latin typeface="Arial" charset="0"/>
                <a:cs typeface="Arial" charset="0"/>
              </a:rPr>
              <a:t>HDex</a:t>
            </a:r>
            <a:r>
              <a:rPr lang="pl-PL" b="1" dirty="0">
                <a:solidFill>
                  <a:schemeClr val="bg1"/>
                </a:solidFill>
                <a:latin typeface="Arial" charset="0"/>
                <a:cs typeface="Arial" charset="0"/>
              </a:rPr>
              <a:t> </a:t>
            </a:r>
            <a:r>
              <a:rPr lang="pl-PL" b="1" dirty="0" err="1">
                <a:solidFill>
                  <a:schemeClr val="bg1"/>
                </a:solidFill>
                <a:latin typeface="Arial" charset="0"/>
                <a:cs typeface="Arial" charset="0"/>
              </a:rPr>
              <a:t>projects</a:t>
            </a:r>
            <a:r>
              <a:rPr lang="pl-PL" b="1" dirty="0">
                <a:solidFill>
                  <a:schemeClr val="bg1"/>
                </a:solidFill>
                <a:latin typeface="Arial" charset="0"/>
                <a:cs typeface="Arial" charset="0"/>
              </a:rPr>
              <a:t> </a:t>
            </a:r>
            <a:r>
              <a:rPr lang="en-US" b="1" dirty="0">
                <a:solidFill>
                  <a:schemeClr val="bg1"/>
                </a:solidFill>
                <a:latin typeface="Arial" charset="0"/>
                <a:cs typeface="Arial" charset="0"/>
              </a:rPr>
              <a:t> </a:t>
            </a:r>
          </a:p>
          <a:p>
            <a:pPr>
              <a:defRPr/>
            </a:pPr>
            <a:endParaRPr lang="pl-PL" sz="1200" b="1" dirty="0">
              <a:solidFill>
                <a:schemeClr val="bg1"/>
              </a:solidFill>
              <a:latin typeface="Arial" charset="0"/>
              <a:cs typeface="Arial" charset="0"/>
            </a:endParaRPr>
          </a:p>
          <a:p>
            <a:pPr>
              <a:defRPr/>
            </a:pPr>
            <a:endParaRPr lang="en-US" sz="1200" b="1" dirty="0">
              <a:solidFill>
                <a:schemeClr val="bg1"/>
              </a:solidFill>
              <a:latin typeface="Arial" charset="0"/>
              <a:cs typeface="Arial" charset="0"/>
            </a:endParaRPr>
          </a:p>
          <a:p>
            <a:pPr>
              <a:defRPr/>
            </a:pPr>
            <a:endParaRPr lang="en-US" sz="1200" b="1" dirty="0">
              <a:solidFill>
                <a:schemeClr val="bg1"/>
              </a:solidFill>
              <a:latin typeface="Arial" charset="0"/>
              <a:cs typeface="Arial" charset="0"/>
            </a:endParaRPr>
          </a:p>
          <a:p>
            <a:pPr>
              <a:defRPr/>
            </a:pPr>
            <a:r>
              <a:rPr lang="pl-PL" sz="1400" b="1" dirty="0">
                <a:solidFill>
                  <a:schemeClr val="bg1"/>
                </a:solidFill>
                <a:latin typeface="Arial" charset="0"/>
                <a:cs typeface="Arial" charset="0"/>
              </a:rPr>
              <a:t>1</a:t>
            </a:r>
            <a:r>
              <a:rPr lang="en-US" sz="1400" b="1" dirty="0">
                <a:solidFill>
                  <a:schemeClr val="bg1"/>
                </a:solidFill>
                <a:latin typeface="Arial" charset="0"/>
                <a:cs typeface="Arial" charset="0"/>
              </a:rPr>
              <a:t>. Difficult protein targets/natively unfolded proteins</a:t>
            </a:r>
            <a:r>
              <a:rPr lang="pl-PL" sz="1400" b="1" dirty="0">
                <a:solidFill>
                  <a:schemeClr val="bg1"/>
                </a:solidFill>
                <a:latin typeface="Arial" charset="0"/>
                <a:cs typeface="Arial" charset="0"/>
              </a:rPr>
              <a:t>/</a:t>
            </a:r>
            <a:r>
              <a:rPr lang="pl-PL" sz="1400" b="1" dirty="0" err="1">
                <a:solidFill>
                  <a:schemeClr val="bg1"/>
                </a:solidFill>
                <a:latin typeface="Arial" charset="0"/>
                <a:cs typeface="Arial" charset="0"/>
              </a:rPr>
              <a:t>oligomerising</a:t>
            </a:r>
            <a:r>
              <a:rPr lang="pl-PL" sz="1400" b="1" dirty="0">
                <a:solidFill>
                  <a:schemeClr val="bg1"/>
                </a:solidFill>
                <a:latin typeface="Arial" charset="0"/>
                <a:cs typeface="Arial" charset="0"/>
              </a:rPr>
              <a:t> </a:t>
            </a:r>
            <a:r>
              <a:rPr lang="pl-PL" sz="1400" b="1" dirty="0" err="1">
                <a:solidFill>
                  <a:schemeClr val="bg1"/>
                </a:solidFill>
                <a:latin typeface="Arial" charset="0"/>
                <a:cs typeface="Arial" charset="0"/>
              </a:rPr>
              <a:t>proteins</a:t>
            </a:r>
            <a:endParaRPr lang="pl-PL" sz="1400" b="1" dirty="0">
              <a:solidFill>
                <a:schemeClr val="bg1"/>
              </a:solidFill>
              <a:latin typeface="Arial" charset="0"/>
              <a:cs typeface="Arial" charset="0"/>
            </a:endParaRPr>
          </a:p>
          <a:p>
            <a:pPr>
              <a:defRPr/>
            </a:pPr>
            <a:endParaRPr lang="en-US" sz="1200" dirty="0">
              <a:solidFill>
                <a:schemeClr val="bg1"/>
              </a:solidFill>
              <a:latin typeface="Arial" charset="0"/>
              <a:cs typeface="Arial" charset="0"/>
            </a:endParaRPr>
          </a:p>
          <a:p>
            <a:pPr>
              <a:defRPr/>
            </a:pPr>
            <a:r>
              <a:rPr lang="en-US" sz="1600" b="1" dirty="0">
                <a:solidFill>
                  <a:schemeClr val="bg1"/>
                </a:solidFill>
                <a:latin typeface="Arial" charset="0"/>
                <a:cs typeface="Arial" charset="0"/>
              </a:rPr>
              <a:t>Intermediate filament oligomers and their interactors </a:t>
            </a:r>
            <a:r>
              <a:rPr lang="en-US" sz="1200" dirty="0">
                <a:solidFill>
                  <a:schemeClr val="bg1"/>
                </a:solidFill>
                <a:latin typeface="Arial" charset="0"/>
                <a:cs typeface="Arial" charset="0"/>
              </a:rPr>
              <a:t/>
            </a:r>
            <a:br>
              <a:rPr lang="en-US" sz="1200" dirty="0">
                <a:solidFill>
                  <a:schemeClr val="bg1"/>
                </a:solidFill>
                <a:latin typeface="Arial" charset="0"/>
                <a:cs typeface="Arial" charset="0"/>
              </a:rPr>
            </a:br>
            <a:r>
              <a:rPr lang="en-US" sz="1200" dirty="0">
                <a:solidFill>
                  <a:schemeClr val="bg1"/>
                </a:solidFill>
                <a:latin typeface="Arial" charset="0"/>
                <a:cs typeface="Arial" charset="0"/>
              </a:rPr>
              <a:t>(with </a:t>
            </a:r>
            <a:r>
              <a:rPr lang="en-US" sz="1200" b="1" dirty="0">
                <a:solidFill>
                  <a:schemeClr val="bg1"/>
                </a:solidFill>
                <a:latin typeface="Arial" charset="0"/>
                <a:cs typeface="Arial" charset="0"/>
              </a:rPr>
              <a:t>H. Herrmann, German Cancer Research Center, Heidelberg, Germany,  &amp; A. Edelman, </a:t>
            </a:r>
            <a:r>
              <a:rPr lang="en-US" sz="1200" b="1" dirty="0" err="1">
                <a:solidFill>
                  <a:schemeClr val="bg1"/>
                </a:solidFill>
                <a:latin typeface="Arial" charset="0"/>
                <a:cs typeface="Arial" charset="0"/>
              </a:rPr>
              <a:t>Institut</a:t>
            </a:r>
            <a:r>
              <a:rPr lang="en-US" sz="1200" b="1" dirty="0">
                <a:solidFill>
                  <a:schemeClr val="bg1"/>
                </a:solidFill>
                <a:latin typeface="Arial" charset="0"/>
                <a:cs typeface="Arial" charset="0"/>
              </a:rPr>
              <a:t> Necker, Paris)</a:t>
            </a:r>
            <a:endParaRPr lang="pl-PL" sz="1200" b="1" dirty="0">
              <a:solidFill>
                <a:schemeClr val="bg1"/>
              </a:solidFill>
              <a:latin typeface="Arial" charset="0"/>
              <a:cs typeface="Arial" charset="0"/>
            </a:endParaRPr>
          </a:p>
          <a:p>
            <a:pPr>
              <a:defRPr/>
            </a:pPr>
            <a:endParaRPr lang="pl-PL" sz="1200" dirty="0">
              <a:solidFill>
                <a:schemeClr val="bg1"/>
              </a:solidFill>
              <a:latin typeface="Arial" charset="0"/>
              <a:cs typeface="Arial" charset="0"/>
            </a:endParaRPr>
          </a:p>
          <a:p>
            <a:pPr>
              <a:defRPr/>
            </a:pPr>
            <a:endParaRPr lang="en-US" sz="1400" b="1" dirty="0">
              <a:solidFill>
                <a:schemeClr val="bg1"/>
              </a:solidFill>
              <a:latin typeface="Arial" charset="0"/>
              <a:cs typeface="Arial" charset="0"/>
            </a:endParaRPr>
          </a:p>
          <a:p>
            <a:pPr>
              <a:defRPr/>
            </a:pPr>
            <a:r>
              <a:rPr lang="pl-PL" sz="1400" b="1" dirty="0">
                <a:solidFill>
                  <a:schemeClr val="bg1"/>
                </a:solidFill>
                <a:latin typeface="Arial" charset="0"/>
                <a:cs typeface="Arial" charset="0"/>
              </a:rPr>
              <a:t>2</a:t>
            </a:r>
            <a:r>
              <a:rPr lang="en-US" sz="1400" b="1" dirty="0">
                <a:solidFill>
                  <a:schemeClr val="bg1"/>
                </a:solidFill>
                <a:latin typeface="Arial" charset="0"/>
                <a:cs typeface="Arial" charset="0"/>
              </a:rPr>
              <a:t>. Mapping interaction regions with protein partners and small ligands:</a:t>
            </a:r>
            <a:endParaRPr lang="pl-PL" sz="1400" b="1" dirty="0">
              <a:solidFill>
                <a:schemeClr val="bg1"/>
              </a:solidFill>
              <a:latin typeface="Arial" charset="0"/>
              <a:cs typeface="Arial" charset="0"/>
            </a:endParaRPr>
          </a:p>
          <a:p>
            <a:pPr indent="-457200">
              <a:defRPr/>
            </a:pPr>
            <a:endParaRPr lang="en-US" sz="1200" dirty="0">
              <a:solidFill>
                <a:schemeClr val="bg1"/>
              </a:solidFill>
              <a:latin typeface="Arial" charset="0"/>
              <a:cs typeface="Arial" charset="0"/>
            </a:endParaRPr>
          </a:p>
          <a:p>
            <a:pPr indent="-457200">
              <a:defRPr/>
            </a:pPr>
            <a:r>
              <a:rPr lang="en-US" sz="1600" b="1" dirty="0">
                <a:solidFill>
                  <a:schemeClr val="bg1"/>
                </a:solidFill>
                <a:latin typeface="Arial" charset="0"/>
                <a:cs typeface="Arial" charset="0"/>
              </a:rPr>
              <a:t>- Kinetochore complexes: </a:t>
            </a:r>
            <a:r>
              <a:rPr lang="en-US" sz="1200" dirty="0">
                <a:solidFill>
                  <a:schemeClr val="bg1"/>
                </a:solidFill>
                <a:latin typeface="Arial" charset="0"/>
                <a:cs typeface="Arial" charset="0"/>
              </a:rPr>
              <a:t/>
            </a:r>
            <a:br>
              <a:rPr lang="en-US" sz="1200" dirty="0">
                <a:solidFill>
                  <a:schemeClr val="bg1"/>
                </a:solidFill>
                <a:latin typeface="Arial" charset="0"/>
                <a:cs typeface="Arial" charset="0"/>
              </a:rPr>
            </a:br>
            <a:r>
              <a:rPr lang="en-US" sz="1200" dirty="0">
                <a:solidFill>
                  <a:schemeClr val="bg1"/>
                </a:solidFill>
                <a:latin typeface="Arial" charset="0"/>
                <a:cs typeface="Arial" charset="0"/>
              </a:rPr>
              <a:t>	COMA (</a:t>
            </a:r>
            <a:r>
              <a:rPr lang="en-US" sz="1200" i="1" dirty="0">
                <a:solidFill>
                  <a:schemeClr val="bg1"/>
                </a:solidFill>
                <a:latin typeface="Arial" charset="0"/>
                <a:cs typeface="Arial" charset="0"/>
              </a:rPr>
              <a:t>K. </a:t>
            </a:r>
            <a:r>
              <a:rPr lang="en-US" sz="1200" i="1" dirty="0" err="1">
                <a:solidFill>
                  <a:schemeClr val="bg1"/>
                </a:solidFill>
                <a:latin typeface="Arial" charset="0"/>
                <a:cs typeface="Arial" charset="0"/>
              </a:rPr>
              <a:t>lactis</a:t>
            </a:r>
            <a:r>
              <a:rPr lang="en-US" sz="1200" dirty="0">
                <a:solidFill>
                  <a:schemeClr val="bg1"/>
                </a:solidFill>
                <a:latin typeface="Arial" charset="0"/>
                <a:cs typeface="Arial" charset="0"/>
              </a:rPr>
              <a:t>)  -  with </a:t>
            </a:r>
            <a:r>
              <a:rPr lang="en-US" sz="1200" b="1" dirty="0">
                <a:solidFill>
                  <a:schemeClr val="bg1"/>
                </a:solidFill>
                <a:latin typeface="Arial" charset="0"/>
                <a:cs typeface="Arial" charset="0"/>
              </a:rPr>
              <a:t>F. </a:t>
            </a:r>
            <a:r>
              <a:rPr lang="en-US" sz="1200" b="1" dirty="0" err="1">
                <a:solidFill>
                  <a:schemeClr val="bg1"/>
                </a:solidFill>
                <a:latin typeface="Arial" charset="0"/>
                <a:cs typeface="Arial" charset="0"/>
              </a:rPr>
              <a:t>Schmitzberger</a:t>
            </a:r>
            <a:r>
              <a:rPr lang="en-US" sz="1200" b="1" dirty="0">
                <a:solidFill>
                  <a:schemeClr val="bg1"/>
                </a:solidFill>
                <a:latin typeface="Arial" charset="0"/>
                <a:cs typeface="Arial" charset="0"/>
              </a:rPr>
              <a:t> (S. Harrison group - Harvard Medical School, Boston, USA)</a:t>
            </a:r>
            <a:r>
              <a:rPr lang="pl-PL" sz="1200" b="1" dirty="0">
                <a:solidFill>
                  <a:schemeClr val="bg1"/>
                </a:solidFill>
                <a:latin typeface="Arial" charset="0"/>
                <a:cs typeface="Arial" charset="0"/>
              </a:rPr>
              <a:t> </a:t>
            </a:r>
          </a:p>
          <a:p>
            <a:pPr indent="-457200">
              <a:defRPr/>
            </a:pPr>
            <a:r>
              <a:rPr lang="pl-PL" sz="1200" dirty="0">
                <a:solidFill>
                  <a:schemeClr val="bg1"/>
                </a:solidFill>
                <a:latin typeface="Arial" charset="0"/>
                <a:cs typeface="Arial" charset="0"/>
              </a:rPr>
              <a:t>	&amp; </a:t>
            </a:r>
            <a:r>
              <a:rPr lang="en-US" sz="1200" dirty="0">
                <a:solidFill>
                  <a:schemeClr val="bg1"/>
                </a:solidFill>
                <a:latin typeface="Arial" charset="0"/>
                <a:cs typeface="Arial" charset="0"/>
              </a:rPr>
              <a:t> Mis12-CenpC (</a:t>
            </a:r>
            <a:r>
              <a:rPr lang="en-US" sz="1200" i="1" dirty="0">
                <a:solidFill>
                  <a:schemeClr val="bg1"/>
                </a:solidFill>
                <a:latin typeface="Arial" charset="0"/>
                <a:cs typeface="Arial" charset="0"/>
              </a:rPr>
              <a:t>D. melanogaster</a:t>
            </a:r>
            <a:r>
              <a:rPr lang="en-US" sz="1200" dirty="0">
                <a:solidFill>
                  <a:schemeClr val="bg1"/>
                </a:solidFill>
                <a:latin typeface="Arial" charset="0"/>
                <a:cs typeface="Arial" charset="0"/>
              </a:rPr>
              <a:t>)</a:t>
            </a:r>
            <a:r>
              <a:rPr lang="pl-PL" sz="1200" dirty="0">
                <a:solidFill>
                  <a:schemeClr val="bg1"/>
                </a:solidFill>
                <a:latin typeface="Arial" charset="0"/>
                <a:cs typeface="Arial" charset="0"/>
              </a:rPr>
              <a:t> </a:t>
            </a:r>
            <a:r>
              <a:rPr lang="en-US" sz="1200" dirty="0">
                <a:solidFill>
                  <a:schemeClr val="bg1"/>
                </a:solidFill>
                <a:latin typeface="Arial" charset="0"/>
                <a:cs typeface="Arial" charset="0"/>
              </a:rPr>
              <a:t>with </a:t>
            </a:r>
            <a:r>
              <a:rPr lang="en-US" sz="1200" b="1" dirty="0">
                <a:solidFill>
                  <a:schemeClr val="bg1"/>
                </a:solidFill>
                <a:latin typeface="Arial" charset="0"/>
                <a:cs typeface="Arial" charset="0"/>
              </a:rPr>
              <a:t>M. </a:t>
            </a:r>
            <a:r>
              <a:rPr lang="en-US" sz="1200" b="1" dirty="0" err="1">
                <a:solidFill>
                  <a:schemeClr val="bg1"/>
                </a:solidFill>
                <a:latin typeface="Arial" charset="0"/>
                <a:cs typeface="Arial" charset="0"/>
              </a:rPr>
              <a:t>Przewłoka</a:t>
            </a:r>
            <a:r>
              <a:rPr lang="en-US" sz="1200" b="1" dirty="0">
                <a:solidFill>
                  <a:schemeClr val="bg1"/>
                </a:solidFill>
                <a:latin typeface="Arial" charset="0"/>
                <a:cs typeface="Arial" charset="0"/>
              </a:rPr>
              <a:t> (D. Glover</a:t>
            </a:r>
            <a:r>
              <a:rPr lang="pl-PL" sz="1200" b="1" dirty="0">
                <a:solidFill>
                  <a:schemeClr val="bg1"/>
                </a:solidFill>
                <a:latin typeface="Arial" charset="0"/>
                <a:cs typeface="Arial" charset="0"/>
              </a:rPr>
              <a:t> </a:t>
            </a:r>
            <a:r>
              <a:rPr lang="en-US" sz="1200" b="1" dirty="0">
                <a:solidFill>
                  <a:schemeClr val="bg1"/>
                </a:solidFill>
                <a:latin typeface="Arial" charset="0"/>
                <a:cs typeface="Arial" charset="0"/>
              </a:rPr>
              <a:t>group -  Cambridge University, UK</a:t>
            </a:r>
            <a:r>
              <a:rPr lang="pl-PL" sz="1200" dirty="0">
                <a:solidFill>
                  <a:schemeClr val="bg1"/>
                </a:solidFill>
                <a:latin typeface="Arial" charset="0"/>
                <a:cs typeface="Arial" charset="0"/>
              </a:rPr>
              <a:t>)</a:t>
            </a:r>
          </a:p>
          <a:p>
            <a:pPr>
              <a:defRPr/>
            </a:pPr>
            <a:endParaRPr lang="en-US" sz="1200" dirty="0">
              <a:solidFill>
                <a:schemeClr val="bg1"/>
              </a:solidFill>
              <a:latin typeface="Arial" charset="0"/>
              <a:cs typeface="Arial" charset="0"/>
            </a:endParaRPr>
          </a:p>
          <a:p>
            <a:pPr>
              <a:defRPr/>
            </a:pPr>
            <a:r>
              <a:rPr lang="en-US" sz="1600" b="1" dirty="0">
                <a:solidFill>
                  <a:schemeClr val="bg1"/>
                </a:solidFill>
                <a:latin typeface="Arial" charset="0"/>
                <a:cs typeface="Arial" charset="0"/>
              </a:rPr>
              <a:t>- FLASH-Lsm11-Histone pre-mRNA Cleavage Complex</a:t>
            </a:r>
            <a:r>
              <a:rPr lang="en-US" sz="1200" dirty="0">
                <a:solidFill>
                  <a:schemeClr val="bg1"/>
                </a:solidFill>
                <a:latin typeface="Arial" charset="0"/>
                <a:cs typeface="Arial" charset="0"/>
              </a:rPr>
              <a:t> – </a:t>
            </a:r>
            <a:br>
              <a:rPr lang="en-US" sz="1200" dirty="0">
                <a:solidFill>
                  <a:schemeClr val="bg1"/>
                </a:solidFill>
                <a:latin typeface="Arial" charset="0"/>
                <a:cs typeface="Arial" charset="0"/>
              </a:rPr>
            </a:br>
            <a:r>
              <a:rPr lang="en-US" sz="1200" dirty="0">
                <a:solidFill>
                  <a:schemeClr val="bg1"/>
                </a:solidFill>
                <a:latin typeface="Arial" charset="0"/>
                <a:cs typeface="Arial" charset="0"/>
              </a:rPr>
              <a:t>	with </a:t>
            </a:r>
            <a:r>
              <a:rPr lang="en-US" sz="1200" b="1" dirty="0">
                <a:solidFill>
                  <a:schemeClr val="bg1"/>
                </a:solidFill>
                <a:latin typeface="Arial" charset="0"/>
                <a:cs typeface="Arial" charset="0"/>
              </a:rPr>
              <a:t>Z. </a:t>
            </a:r>
            <a:r>
              <a:rPr lang="en-US" sz="1200" b="1" dirty="0" err="1">
                <a:solidFill>
                  <a:schemeClr val="bg1"/>
                </a:solidFill>
                <a:latin typeface="Arial" charset="0"/>
                <a:cs typeface="Arial" charset="0"/>
              </a:rPr>
              <a:t>Domiński</a:t>
            </a:r>
            <a:r>
              <a:rPr lang="en-US" sz="1200" b="1" dirty="0">
                <a:solidFill>
                  <a:schemeClr val="bg1"/>
                </a:solidFill>
                <a:latin typeface="Arial" charset="0"/>
                <a:cs typeface="Arial" charset="0"/>
              </a:rPr>
              <a:t>, University of North Carolina at Chapel Hill, USA</a:t>
            </a:r>
            <a:endParaRPr lang="pl-PL" sz="1200" b="1" dirty="0">
              <a:solidFill>
                <a:schemeClr val="bg1"/>
              </a:solidFill>
              <a:latin typeface="Arial" charset="0"/>
              <a:cs typeface="Arial" charset="0"/>
            </a:endParaRPr>
          </a:p>
          <a:p>
            <a:pPr indent="-457200">
              <a:defRPr/>
            </a:pPr>
            <a:r>
              <a:rPr lang="en-US" sz="1200" dirty="0">
                <a:solidFill>
                  <a:schemeClr val="bg1"/>
                </a:solidFill>
                <a:latin typeface="Arial" charset="0"/>
                <a:cs typeface="Arial" charset="0"/>
              </a:rPr>
              <a:t>  </a:t>
            </a:r>
            <a:endParaRPr lang="pl-PL" sz="1200" dirty="0">
              <a:solidFill>
                <a:schemeClr val="bg1"/>
              </a:solidFill>
              <a:latin typeface="Arial" charset="0"/>
              <a:cs typeface="Arial" charset="0"/>
            </a:endParaRPr>
          </a:p>
          <a:p>
            <a:pPr>
              <a:defRPr/>
            </a:pPr>
            <a:endParaRPr lang="en-US" sz="1400" b="1" dirty="0">
              <a:solidFill>
                <a:schemeClr val="bg1"/>
              </a:solidFill>
              <a:latin typeface="Arial" charset="0"/>
              <a:cs typeface="Arial" charset="0"/>
            </a:endParaRPr>
          </a:p>
          <a:p>
            <a:pPr>
              <a:defRPr/>
            </a:pPr>
            <a:r>
              <a:rPr lang="en-US" sz="1400" b="1" dirty="0">
                <a:solidFill>
                  <a:schemeClr val="bg1"/>
                </a:solidFill>
                <a:latin typeface="Arial" charset="0"/>
                <a:cs typeface="Arial" charset="0"/>
              </a:rPr>
              <a:t>3. Protein-DNA assemblies</a:t>
            </a:r>
            <a:r>
              <a:rPr lang="pl-PL" sz="1400" b="1" dirty="0">
                <a:solidFill>
                  <a:schemeClr val="bg1"/>
                </a:solidFill>
                <a:latin typeface="Arial" charset="0"/>
                <a:cs typeface="Arial" charset="0"/>
              </a:rPr>
              <a:t>:</a:t>
            </a:r>
            <a:endParaRPr lang="en-US" sz="1400" b="1" dirty="0">
              <a:solidFill>
                <a:schemeClr val="bg1"/>
              </a:solidFill>
              <a:latin typeface="Arial" charset="0"/>
              <a:cs typeface="Arial" charset="0"/>
            </a:endParaRPr>
          </a:p>
          <a:p>
            <a:pPr>
              <a:defRPr/>
            </a:pPr>
            <a:endParaRPr lang="pl-PL" sz="1400" b="1" dirty="0">
              <a:solidFill>
                <a:schemeClr val="bg1"/>
              </a:solidFill>
              <a:latin typeface="Arial" charset="0"/>
              <a:cs typeface="Arial" charset="0"/>
            </a:endParaRPr>
          </a:p>
          <a:p>
            <a:pPr>
              <a:defRPr/>
            </a:pPr>
            <a:r>
              <a:rPr lang="en-US" sz="1600" b="1" dirty="0">
                <a:solidFill>
                  <a:schemeClr val="bg1"/>
                </a:solidFill>
                <a:latin typeface="Arial" charset="0"/>
                <a:cs typeface="Arial" charset="0"/>
              </a:rPr>
              <a:t> Structural cross-talk between two DNA-binding domains </a:t>
            </a:r>
            <a:br>
              <a:rPr lang="en-US" sz="1600" b="1" dirty="0">
                <a:solidFill>
                  <a:schemeClr val="bg1"/>
                </a:solidFill>
                <a:latin typeface="Arial" charset="0"/>
                <a:cs typeface="Arial" charset="0"/>
              </a:rPr>
            </a:br>
            <a:r>
              <a:rPr lang="en-US" sz="1600" b="1" dirty="0">
                <a:solidFill>
                  <a:schemeClr val="bg1"/>
                </a:solidFill>
                <a:latin typeface="Arial" charset="0"/>
                <a:cs typeface="Arial" charset="0"/>
              </a:rPr>
              <a:t>	in  </a:t>
            </a:r>
            <a:r>
              <a:rPr lang="en-US" sz="1600" b="1" dirty="0" err="1">
                <a:solidFill>
                  <a:schemeClr val="bg1"/>
                </a:solidFill>
                <a:latin typeface="Arial" charset="0"/>
                <a:cs typeface="Arial" charset="0"/>
              </a:rPr>
              <a:t>R.DpnI</a:t>
            </a:r>
            <a:r>
              <a:rPr lang="en-US" sz="1600" b="1" dirty="0">
                <a:solidFill>
                  <a:schemeClr val="bg1"/>
                </a:solidFill>
                <a:latin typeface="Arial" charset="0"/>
                <a:cs typeface="Arial" charset="0"/>
              </a:rPr>
              <a:t> restriction endonuclease,</a:t>
            </a:r>
            <a:r>
              <a:rPr lang="en-US" sz="1200" dirty="0">
                <a:solidFill>
                  <a:schemeClr val="bg1"/>
                </a:solidFill>
                <a:latin typeface="Arial" charset="0"/>
                <a:cs typeface="Arial" charset="0"/>
              </a:rPr>
              <a:t>  with </a:t>
            </a:r>
            <a:r>
              <a:rPr lang="en-US" sz="1200" b="1" dirty="0">
                <a:solidFill>
                  <a:schemeClr val="bg1"/>
                </a:solidFill>
                <a:latin typeface="Arial" charset="0"/>
                <a:cs typeface="Arial" charset="0"/>
              </a:rPr>
              <a:t>M. Bochtler, IIMCB, Warsaw</a:t>
            </a:r>
            <a:endParaRPr lang="pl-PL" sz="1200" b="1" dirty="0">
              <a:solidFill>
                <a:schemeClr val="bg1"/>
              </a:solidFill>
              <a:latin typeface="Arial" charset="0"/>
              <a:cs typeface="Arial" charset="0"/>
            </a:endParaRPr>
          </a:p>
          <a:p>
            <a:pPr>
              <a:defRPr/>
            </a:pPr>
            <a:r>
              <a:rPr lang="en-US" sz="1200" dirty="0">
                <a:solidFill>
                  <a:schemeClr val="bg1"/>
                </a:solidFill>
                <a:latin typeface="Arial" charset="0"/>
                <a:cs typeface="Arial" charset="0"/>
              </a:rPr>
              <a:t> </a:t>
            </a:r>
            <a:endParaRPr lang="en-US" sz="1200" b="1" dirty="0">
              <a:solidFill>
                <a:schemeClr val="bg1"/>
              </a:solidFill>
              <a:latin typeface="Arial" charset="0"/>
              <a:cs typeface="Arial" charset="0"/>
            </a:endParaRPr>
          </a:p>
          <a:p>
            <a:pPr>
              <a:defRPr/>
            </a:pPr>
            <a:r>
              <a:rPr lang="pl-PL" sz="1400" b="1" dirty="0">
                <a:solidFill>
                  <a:schemeClr val="bg1"/>
                </a:solidFill>
                <a:latin typeface="Arial" charset="0"/>
                <a:cs typeface="Arial" charset="0"/>
              </a:rPr>
              <a:t>4</a:t>
            </a:r>
            <a:r>
              <a:rPr lang="en-US" sz="1400" b="1" dirty="0">
                <a:solidFill>
                  <a:schemeClr val="bg1"/>
                </a:solidFill>
                <a:latin typeface="Arial" charset="0"/>
                <a:cs typeface="Arial" charset="0"/>
              </a:rPr>
              <a:t>. Protein-lipid assemblies</a:t>
            </a:r>
          </a:p>
          <a:p>
            <a:pPr>
              <a:defRPr/>
            </a:pPr>
            <a:endParaRPr lang="pl-PL" sz="1400" b="1" dirty="0">
              <a:solidFill>
                <a:schemeClr val="bg1"/>
              </a:solidFill>
              <a:latin typeface="Arial" charset="0"/>
              <a:cs typeface="Arial" charset="0"/>
            </a:endParaRPr>
          </a:p>
          <a:p>
            <a:pPr>
              <a:defRPr/>
            </a:pPr>
            <a:r>
              <a:rPr lang="en-US" sz="1600" b="1" dirty="0" err="1">
                <a:solidFill>
                  <a:schemeClr val="bg1"/>
                </a:solidFill>
                <a:latin typeface="Arial" charset="0"/>
                <a:cs typeface="Arial" charset="0"/>
              </a:rPr>
              <a:t>Perfringolysin</a:t>
            </a:r>
            <a:r>
              <a:rPr lang="en-US" sz="1600" b="1" dirty="0">
                <a:solidFill>
                  <a:schemeClr val="bg1"/>
                </a:solidFill>
                <a:latin typeface="Arial" charset="0"/>
                <a:cs typeface="Arial" charset="0"/>
              </a:rPr>
              <a:t> and its mutants  </a:t>
            </a:r>
            <a:r>
              <a:rPr lang="en-US" sz="1200" dirty="0">
                <a:solidFill>
                  <a:schemeClr val="bg1"/>
                </a:solidFill>
                <a:latin typeface="Arial" charset="0"/>
                <a:cs typeface="Arial" charset="0"/>
              </a:rPr>
              <a:t>- with </a:t>
            </a:r>
            <a:r>
              <a:rPr lang="en-US" sz="1200" b="1" dirty="0" err="1">
                <a:solidFill>
                  <a:schemeClr val="bg1"/>
                </a:solidFill>
                <a:latin typeface="Arial" charset="0"/>
                <a:cs typeface="Arial" charset="0"/>
              </a:rPr>
              <a:t>A.Sobota</a:t>
            </a:r>
            <a:r>
              <a:rPr lang="en-US" sz="1200" b="1" dirty="0">
                <a:solidFill>
                  <a:schemeClr val="bg1"/>
                </a:solidFill>
                <a:latin typeface="Arial" charset="0"/>
                <a:cs typeface="Arial" charset="0"/>
              </a:rPr>
              <a:t>, </a:t>
            </a:r>
            <a:r>
              <a:rPr lang="en-US" sz="1200" b="1" dirty="0" err="1">
                <a:solidFill>
                  <a:schemeClr val="bg1"/>
                </a:solidFill>
                <a:latin typeface="Arial" charset="0"/>
                <a:cs typeface="Arial" charset="0"/>
              </a:rPr>
              <a:t>Nencki</a:t>
            </a:r>
            <a:r>
              <a:rPr lang="en-US" sz="1200" b="1" dirty="0">
                <a:solidFill>
                  <a:schemeClr val="bg1"/>
                </a:solidFill>
                <a:latin typeface="Arial" charset="0"/>
                <a:cs typeface="Arial" charset="0"/>
              </a:rPr>
              <a:t> Institute, Warsaw</a:t>
            </a:r>
            <a:endParaRPr lang="pl-PL" sz="1200" b="1" dirty="0">
              <a:solidFill>
                <a:schemeClr val="bg1"/>
              </a:solidFill>
              <a:latin typeface="Arial" charset="0"/>
              <a:cs typeface="Arial" charset="0"/>
            </a:endParaRPr>
          </a:p>
          <a:p>
            <a:pPr>
              <a:defRPr/>
            </a:pPr>
            <a:r>
              <a:rPr lang="en-US" sz="1200" dirty="0">
                <a:solidFill>
                  <a:schemeClr val="bg1"/>
                </a:solidFill>
                <a:latin typeface="Arial" charset="0"/>
                <a:cs typeface="Arial" charset="0"/>
              </a:rPr>
              <a:t> </a:t>
            </a:r>
            <a:endParaRPr lang="pl-PL" sz="1200" dirty="0">
              <a:solidFill>
                <a:schemeClr val="bg1"/>
              </a:solidFill>
              <a:latin typeface="Arial" charset="0"/>
              <a:cs typeface="Arial" charset="0"/>
            </a:endParaRPr>
          </a:p>
          <a:p>
            <a:pPr>
              <a:defRPr/>
            </a:pPr>
            <a:r>
              <a:rPr lang="en-US" sz="1200" dirty="0">
                <a:solidFill>
                  <a:schemeClr val="bg1"/>
                </a:solidFill>
                <a:latin typeface="Arial" charset="0"/>
                <a:cs typeface="Arial" charset="0"/>
              </a:rPr>
              <a:t>Students involved: </a:t>
            </a:r>
          </a:p>
          <a:p>
            <a:pPr>
              <a:defRPr/>
            </a:pPr>
            <a:r>
              <a:rPr lang="en-US" sz="1400" b="1" dirty="0" err="1">
                <a:solidFill>
                  <a:schemeClr val="bg1"/>
                </a:solidFill>
                <a:latin typeface="Arial" charset="0"/>
                <a:cs typeface="Arial" charset="0"/>
              </a:rPr>
              <a:t>Ewa</a:t>
            </a:r>
            <a:r>
              <a:rPr lang="en-US" sz="1400" b="1" dirty="0">
                <a:solidFill>
                  <a:schemeClr val="bg1"/>
                </a:solidFill>
                <a:latin typeface="Arial" charset="0"/>
                <a:cs typeface="Arial" charset="0"/>
              </a:rPr>
              <a:t> </a:t>
            </a:r>
            <a:r>
              <a:rPr lang="en-US" sz="1400" b="1" dirty="0" err="1">
                <a:solidFill>
                  <a:schemeClr val="bg1"/>
                </a:solidFill>
                <a:latin typeface="Arial" charset="0"/>
                <a:cs typeface="Arial" charset="0"/>
              </a:rPr>
              <a:t>Sitkiewicz</a:t>
            </a:r>
            <a:r>
              <a:rPr lang="en-US" sz="1400" dirty="0">
                <a:solidFill>
                  <a:schemeClr val="bg1"/>
                </a:solidFill>
                <a:latin typeface="Arial" charset="0"/>
                <a:cs typeface="Arial" charset="0"/>
              </a:rPr>
              <a:t>, </a:t>
            </a:r>
            <a:r>
              <a:rPr lang="en-US" sz="1400" b="1" dirty="0">
                <a:solidFill>
                  <a:schemeClr val="bg1"/>
                </a:solidFill>
                <a:latin typeface="Arial" charset="0"/>
                <a:cs typeface="Arial" charset="0"/>
              </a:rPr>
              <a:t>Magda Richter, Aleksandra Skrajna, Krzysztof Tarnowski, </a:t>
            </a:r>
            <a:r>
              <a:rPr lang="en-US" sz="1400" b="1" dirty="0" err="1">
                <a:solidFill>
                  <a:schemeClr val="bg1"/>
                </a:solidFill>
                <a:latin typeface="Arial" charset="0"/>
                <a:cs typeface="Arial" charset="0"/>
              </a:rPr>
              <a:t>Aiswarya</a:t>
            </a:r>
            <a:r>
              <a:rPr lang="en-US" sz="1400" b="1" dirty="0">
                <a:solidFill>
                  <a:schemeClr val="bg1"/>
                </a:solidFill>
                <a:latin typeface="Arial" charset="0"/>
                <a:cs typeface="Arial" charset="0"/>
              </a:rPr>
              <a:t> </a:t>
            </a:r>
            <a:r>
              <a:rPr lang="en-US" sz="1400" b="1" dirty="0" err="1">
                <a:solidFill>
                  <a:schemeClr val="bg1"/>
                </a:solidFill>
                <a:latin typeface="Arial" charset="0"/>
                <a:cs typeface="Arial" charset="0"/>
              </a:rPr>
              <a:t>Premchandar</a:t>
            </a:r>
            <a:r>
              <a:rPr lang="en-US" sz="1400" b="1" dirty="0">
                <a:solidFill>
                  <a:schemeClr val="bg1"/>
                </a:solidFill>
                <a:latin typeface="Arial" charset="0"/>
                <a:cs typeface="Arial" charset="0"/>
              </a:rPr>
              <a:t>,</a:t>
            </a:r>
          </a:p>
          <a:p>
            <a:pPr>
              <a:defRPr/>
            </a:pPr>
            <a:r>
              <a:rPr lang="en-US" sz="1400" b="1" dirty="0">
                <a:solidFill>
                  <a:schemeClr val="bg1"/>
                </a:solidFill>
                <a:latin typeface="Arial" charset="0"/>
                <a:cs typeface="Arial" charset="0"/>
              </a:rPr>
              <a:t>Aleksandra </a:t>
            </a:r>
            <a:r>
              <a:rPr lang="en-US" sz="1400" b="1" dirty="0" err="1">
                <a:solidFill>
                  <a:schemeClr val="bg1"/>
                </a:solidFill>
                <a:latin typeface="Arial" charset="0"/>
                <a:cs typeface="Arial" charset="0"/>
              </a:rPr>
              <a:t>Kacprzyk</a:t>
            </a:r>
            <a:r>
              <a:rPr lang="en-US" sz="1400" b="1" dirty="0">
                <a:solidFill>
                  <a:schemeClr val="bg1"/>
                </a:solidFill>
                <a:latin typeface="Arial" charset="0"/>
                <a:cs typeface="Arial" charset="0"/>
              </a:rPr>
              <a:t>, Magda Kaus-Drobek, Magda Kulma</a:t>
            </a:r>
            <a:r>
              <a:rPr lang="pl-PL" sz="1400" b="1" dirty="0">
                <a:solidFill>
                  <a:schemeClr val="bg1"/>
                </a:solidFill>
                <a:latin typeface="Arial" charset="0"/>
                <a:cs typeface="Arial" charset="0"/>
              </a:rPr>
              <a:t>, Kaja Przygońska, Kinga </a:t>
            </a:r>
            <a:r>
              <a:rPr lang="pl-PL" sz="1400" b="1" dirty="0" err="1">
                <a:solidFill>
                  <a:schemeClr val="bg1"/>
                </a:solidFill>
                <a:latin typeface="Arial" charset="0"/>
                <a:cs typeface="Arial" charset="0"/>
              </a:rPr>
              <a:t>Fituch</a:t>
            </a:r>
            <a:endParaRPr lang="pl-PL" sz="1400" b="1" dirty="0">
              <a:solidFill>
                <a:schemeClr val="bg1"/>
              </a:solidFill>
              <a:latin typeface="Arial" charset="0"/>
              <a:cs typeface="Arial" charset="0"/>
            </a:endParaRPr>
          </a:p>
        </p:txBody>
      </p:sp>
      <p:pic>
        <p:nvPicPr>
          <p:cNvPr id="6149" name="Picture 7"/>
          <p:cNvPicPr>
            <a:picLocks noChangeAspect="1" noChangeArrowheads="1"/>
          </p:cNvPicPr>
          <p:nvPr/>
        </p:nvPicPr>
        <p:blipFill>
          <a:blip r:embed="rId2">
            <a:extLst>
              <a:ext uri="{28A0092B-C50C-407E-A947-70E740481C1C}">
                <a14:useLocalDpi xmlns:a14="http://schemas.microsoft.com/office/drawing/2010/main" val="0"/>
              </a:ext>
            </a:extLst>
          </a:blip>
          <a:srcRect l="2216" t="7875" r="76375" b="83266"/>
          <a:stretch>
            <a:fillRect/>
          </a:stretch>
        </p:blipFill>
        <p:spPr bwMode="auto">
          <a:xfrm>
            <a:off x="6051952" y="3242669"/>
            <a:ext cx="1668462" cy="517525"/>
          </a:xfrm>
          <a:prstGeom prst="rect">
            <a:avLst/>
          </a:prstGeom>
          <a:noFill/>
          <a:ln>
            <a:noFill/>
          </a:ln>
          <a:effectLst>
            <a:glow rad="38100">
              <a:schemeClr val="accent1">
                <a:alpha val="40000"/>
              </a:schemeClr>
            </a:glow>
            <a:softEdge rad="381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0" name="Picture 2" descr="http://annualgiving.com/wp-content/uploads/2014/02/Harvard-Medical-Schoo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06624" y="2040287"/>
            <a:ext cx="946150" cy="765175"/>
          </a:xfrm>
          <a:prstGeom prst="rect">
            <a:avLst/>
          </a:prstGeom>
          <a:noFill/>
          <a:ln>
            <a:noFill/>
          </a:ln>
          <a:effectLst>
            <a:glow rad="38100">
              <a:schemeClr val="accent1">
                <a:alpha val="40000"/>
              </a:schemeClr>
            </a:glow>
            <a:softEdge rad="381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1" name="Picture 2" descr="https://www.dkfz.de/global/img/dkfz_logo50_en.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9976" y="424768"/>
            <a:ext cx="1905000" cy="417513"/>
          </a:xfrm>
          <a:prstGeom prst="rect">
            <a:avLst/>
          </a:prstGeom>
          <a:noFill/>
          <a:ln>
            <a:noFill/>
          </a:ln>
          <a:effectLst>
            <a:glow rad="38100">
              <a:schemeClr val="accent1">
                <a:alpha val="40000"/>
              </a:schemeClr>
            </a:glow>
            <a:softEdge rad="381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8" name="Picture 4" descr="http://samoloty-moja-pasja.blog.pl/files/2013/02/333-Logo-Politechniki-Wroc%C5%82awskiej.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75663" y="500065"/>
            <a:ext cx="298450" cy="433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9" name="Picture 6" descr="http://www.ifpan.edu.pl/pics/instgrey1a.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185150" y="3840163"/>
            <a:ext cx="395288" cy="55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0" name="Picture 8" descr="http://www.institutnecker.fr/templates/jsn_epic_free/images/logo.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02439" y="1108077"/>
            <a:ext cx="1951037"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5" name="Obraz 10"/>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6366496" y="4143263"/>
            <a:ext cx="631825" cy="681038"/>
          </a:xfrm>
          <a:prstGeom prst="rect">
            <a:avLst/>
          </a:prstGeom>
          <a:noFill/>
          <a:ln>
            <a:noFill/>
          </a:ln>
          <a:effectLst>
            <a:glow rad="38100">
              <a:schemeClr val="accent1">
                <a:alpha val="40000"/>
              </a:schemeClr>
            </a:glow>
            <a:softEdge rad="381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6" name="Picture 12" descr="Instytut Biologii Do&amp;sacute;wiadczalnej im. Marcelego Nenckiego"/>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07129" y="5318879"/>
            <a:ext cx="1393825" cy="390525"/>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noFill/>
          </a:ln>
          <a:effectLst>
            <a:glow rad="38100">
              <a:schemeClr val="accent1">
                <a:alpha val="40000"/>
              </a:schemeClr>
            </a:glow>
            <a:softEdge rad="38100"/>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9" presetClass="emph" presetSubtype="0" fill="hold" nodeType="clickEffect">
                                  <p:stCondLst>
                                    <p:cond delay="0"/>
                                  </p:stCondLst>
                                  <p:childTnLst>
                                    <p:animClr clrSpc="rgb" dir="cw">
                                      <p:cBhvr override="childStyle">
                                        <p:cTn id="6" dur="500" fill="hold"/>
                                        <p:tgtEl>
                                          <p:spTgt spid="4">
                                            <p:txEl>
                                              <p:pRg st="4" end="4"/>
                                            </p:txEl>
                                          </p:spTgt>
                                        </p:tgtEl>
                                        <p:attrNameLst>
                                          <p:attrName>style.color</p:attrName>
                                        </p:attrNameLst>
                                      </p:cBhvr>
                                      <p:to>
                                        <a:srgbClr val="F1311D"/>
                                      </p:to>
                                    </p:animClr>
                                    <p:animClr clrSpc="rgb" dir="cw">
                                      <p:cBhvr>
                                        <p:cTn id="7" dur="500" fill="hold"/>
                                        <p:tgtEl>
                                          <p:spTgt spid="4">
                                            <p:txEl>
                                              <p:pRg st="4" end="4"/>
                                            </p:txEl>
                                          </p:spTgt>
                                        </p:tgtEl>
                                        <p:attrNameLst>
                                          <p:attrName>fillcolor</p:attrName>
                                        </p:attrNameLst>
                                      </p:cBhvr>
                                      <p:to>
                                        <a:srgbClr val="F1311D"/>
                                      </p:to>
                                    </p:animClr>
                                    <p:set>
                                      <p:cBhvr>
                                        <p:cTn id="8" dur="500" fill="hold"/>
                                        <p:tgtEl>
                                          <p:spTgt spid="4">
                                            <p:txEl>
                                              <p:pRg st="4" end="4"/>
                                            </p:txEl>
                                          </p:spTgt>
                                        </p:tgtEl>
                                        <p:attrNameLst>
                                          <p:attrName>fill.type</p:attrName>
                                        </p:attrNameLst>
                                      </p:cBhvr>
                                      <p:to>
                                        <p:strVal val="solid"/>
                                      </p:to>
                                    </p:set>
                                    <p:set>
                                      <p:cBhvr>
                                        <p:cTn id="9" dur="500" fill="hold"/>
                                        <p:tgtEl>
                                          <p:spTgt spid="4">
                                            <p:txEl>
                                              <p:pRg st="4" end="4"/>
                                            </p:txEl>
                                          </p:spTgt>
                                        </p:tgtEl>
                                        <p:attrNameLst>
                                          <p:attrName>fill.on</p:attrName>
                                        </p:attrNameLst>
                                      </p:cBhvr>
                                      <p:to>
                                        <p:strVal val="true"/>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19" presetClass="emph" presetSubtype="0" fill="hold" nodeType="clickEffect">
                                  <p:stCondLst>
                                    <p:cond delay="0"/>
                                  </p:stCondLst>
                                  <p:childTnLst>
                                    <p:animClr clrSpc="rgb" dir="cw">
                                      <p:cBhvr override="childStyle">
                                        <p:cTn id="13" dur="500" fill="hold"/>
                                        <p:tgtEl>
                                          <p:spTgt spid="4">
                                            <p:txEl>
                                              <p:pRg st="9" end="9"/>
                                            </p:txEl>
                                          </p:spTgt>
                                        </p:tgtEl>
                                        <p:attrNameLst>
                                          <p:attrName>style.color</p:attrName>
                                        </p:attrNameLst>
                                      </p:cBhvr>
                                      <p:to>
                                        <a:srgbClr val="F1311D"/>
                                      </p:to>
                                    </p:animClr>
                                    <p:animClr clrSpc="rgb" dir="cw">
                                      <p:cBhvr>
                                        <p:cTn id="14" dur="500" fill="hold"/>
                                        <p:tgtEl>
                                          <p:spTgt spid="4">
                                            <p:txEl>
                                              <p:pRg st="9" end="9"/>
                                            </p:txEl>
                                          </p:spTgt>
                                        </p:tgtEl>
                                        <p:attrNameLst>
                                          <p:attrName>fillcolor</p:attrName>
                                        </p:attrNameLst>
                                      </p:cBhvr>
                                      <p:to>
                                        <a:srgbClr val="F1311D"/>
                                      </p:to>
                                    </p:animClr>
                                    <p:set>
                                      <p:cBhvr>
                                        <p:cTn id="15" dur="500" fill="hold"/>
                                        <p:tgtEl>
                                          <p:spTgt spid="4">
                                            <p:txEl>
                                              <p:pRg st="9" end="9"/>
                                            </p:txEl>
                                          </p:spTgt>
                                        </p:tgtEl>
                                        <p:attrNameLst>
                                          <p:attrName>fill.type</p:attrName>
                                        </p:attrNameLst>
                                      </p:cBhvr>
                                      <p:to>
                                        <p:strVal val="solid"/>
                                      </p:to>
                                    </p:set>
                                    <p:set>
                                      <p:cBhvr>
                                        <p:cTn id="16" dur="500" fill="hold"/>
                                        <p:tgtEl>
                                          <p:spTgt spid="4">
                                            <p:txEl>
                                              <p:pRg st="9" end="9"/>
                                            </p:txEl>
                                          </p:spTgt>
                                        </p:tgtEl>
                                        <p:attrNameLst>
                                          <p:attrName>fill.on</p:attrName>
                                        </p:attrNameLst>
                                      </p:cBhvr>
                                      <p:to>
                                        <p:strVal val="tru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9" presetClass="emph" presetSubtype="0" fill="hold" nodeType="clickEffect">
                                  <p:stCondLst>
                                    <p:cond delay="0"/>
                                  </p:stCondLst>
                                  <p:childTnLst>
                                    <p:animClr clrSpc="rgb" dir="cw">
                                      <p:cBhvr override="childStyle">
                                        <p:cTn id="20" dur="500" fill="hold"/>
                                        <p:tgtEl>
                                          <p:spTgt spid="4">
                                            <p:txEl>
                                              <p:pRg st="17" end="17"/>
                                            </p:txEl>
                                          </p:spTgt>
                                        </p:tgtEl>
                                        <p:attrNameLst>
                                          <p:attrName>style.color</p:attrName>
                                        </p:attrNameLst>
                                      </p:cBhvr>
                                      <p:to>
                                        <a:srgbClr val="F1311D"/>
                                      </p:to>
                                    </p:animClr>
                                    <p:animClr clrSpc="rgb" dir="cw">
                                      <p:cBhvr>
                                        <p:cTn id="21" dur="500" fill="hold"/>
                                        <p:tgtEl>
                                          <p:spTgt spid="4">
                                            <p:txEl>
                                              <p:pRg st="17" end="17"/>
                                            </p:txEl>
                                          </p:spTgt>
                                        </p:tgtEl>
                                        <p:attrNameLst>
                                          <p:attrName>fillcolor</p:attrName>
                                        </p:attrNameLst>
                                      </p:cBhvr>
                                      <p:to>
                                        <a:srgbClr val="F1311D"/>
                                      </p:to>
                                    </p:animClr>
                                    <p:set>
                                      <p:cBhvr>
                                        <p:cTn id="22" dur="500" fill="hold"/>
                                        <p:tgtEl>
                                          <p:spTgt spid="4">
                                            <p:txEl>
                                              <p:pRg st="17" end="17"/>
                                            </p:txEl>
                                          </p:spTgt>
                                        </p:tgtEl>
                                        <p:attrNameLst>
                                          <p:attrName>fill.type</p:attrName>
                                        </p:attrNameLst>
                                      </p:cBhvr>
                                      <p:to>
                                        <p:strVal val="solid"/>
                                      </p:to>
                                    </p:set>
                                    <p:set>
                                      <p:cBhvr>
                                        <p:cTn id="23" dur="500" fill="hold"/>
                                        <p:tgtEl>
                                          <p:spTgt spid="4">
                                            <p:txEl>
                                              <p:pRg st="17" end="17"/>
                                            </p:txEl>
                                          </p:spTgt>
                                        </p:tgtEl>
                                        <p:attrNameLst>
                                          <p:attrName>fill.on</p:attrName>
                                        </p:attrNameLst>
                                      </p:cBhvr>
                                      <p:to>
                                        <p:strVal val="true"/>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19" presetClass="emph" presetSubtype="0" fill="hold" nodeType="clickEffect">
                                  <p:stCondLst>
                                    <p:cond delay="0"/>
                                  </p:stCondLst>
                                  <p:childTnLst>
                                    <p:animClr clrSpc="rgb" dir="cw">
                                      <p:cBhvr override="childStyle">
                                        <p:cTn id="27" dur="500" fill="hold"/>
                                        <p:tgtEl>
                                          <p:spTgt spid="4">
                                            <p:txEl>
                                              <p:pRg st="21" end="21"/>
                                            </p:txEl>
                                          </p:spTgt>
                                        </p:tgtEl>
                                        <p:attrNameLst>
                                          <p:attrName>style.color</p:attrName>
                                        </p:attrNameLst>
                                      </p:cBhvr>
                                      <p:to>
                                        <a:srgbClr val="F1311D"/>
                                      </p:to>
                                    </p:animClr>
                                    <p:animClr clrSpc="rgb" dir="cw">
                                      <p:cBhvr>
                                        <p:cTn id="28" dur="500" fill="hold"/>
                                        <p:tgtEl>
                                          <p:spTgt spid="4">
                                            <p:txEl>
                                              <p:pRg st="21" end="21"/>
                                            </p:txEl>
                                          </p:spTgt>
                                        </p:tgtEl>
                                        <p:attrNameLst>
                                          <p:attrName>fillcolor</p:attrName>
                                        </p:attrNameLst>
                                      </p:cBhvr>
                                      <p:to>
                                        <a:srgbClr val="F1311D"/>
                                      </p:to>
                                    </p:animClr>
                                    <p:set>
                                      <p:cBhvr>
                                        <p:cTn id="29" dur="500" fill="hold"/>
                                        <p:tgtEl>
                                          <p:spTgt spid="4">
                                            <p:txEl>
                                              <p:pRg st="21" end="21"/>
                                            </p:txEl>
                                          </p:spTgt>
                                        </p:tgtEl>
                                        <p:attrNameLst>
                                          <p:attrName>fill.type</p:attrName>
                                        </p:attrNameLst>
                                      </p:cBhvr>
                                      <p:to>
                                        <p:strVal val="solid"/>
                                      </p:to>
                                    </p:set>
                                    <p:set>
                                      <p:cBhvr>
                                        <p:cTn id="30" dur="500" fill="hold"/>
                                        <p:tgtEl>
                                          <p:spTgt spid="4">
                                            <p:txEl>
                                              <p:pRg st="21" end="21"/>
                                            </p:txEl>
                                          </p:spTgt>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rostokąt 3"/>
          <p:cNvSpPr/>
          <p:nvPr/>
        </p:nvSpPr>
        <p:spPr>
          <a:xfrm>
            <a:off x="107950" y="0"/>
            <a:ext cx="10331450" cy="6986528"/>
          </a:xfrm>
          <a:prstGeom prst="rect">
            <a:avLst/>
          </a:prstGeom>
        </p:spPr>
        <p:txBody>
          <a:bodyPr>
            <a:spAutoFit/>
          </a:bodyPr>
          <a:lstStyle/>
          <a:p>
            <a:pPr>
              <a:defRPr/>
            </a:pPr>
            <a:r>
              <a:rPr lang="en-US" sz="3200" b="1" dirty="0">
                <a:solidFill>
                  <a:schemeClr val="bg1"/>
                </a:solidFill>
                <a:latin typeface="Calibri" panose="020F0502020204030204" pitchFamily="34" charset="0"/>
                <a:cs typeface="Arial" charset="0"/>
              </a:rPr>
              <a:t>Selected </a:t>
            </a:r>
            <a:r>
              <a:rPr lang="pl-PL" sz="3200" b="1" dirty="0" err="1">
                <a:solidFill>
                  <a:schemeClr val="bg1"/>
                </a:solidFill>
                <a:latin typeface="Calibri" panose="020F0502020204030204" pitchFamily="34" charset="0"/>
                <a:cs typeface="Arial" charset="0"/>
              </a:rPr>
              <a:t>HDex</a:t>
            </a:r>
            <a:r>
              <a:rPr lang="pl-PL" sz="3200" b="1" dirty="0">
                <a:solidFill>
                  <a:schemeClr val="bg1"/>
                </a:solidFill>
                <a:latin typeface="Calibri" panose="020F0502020204030204" pitchFamily="34" charset="0"/>
                <a:cs typeface="Arial" charset="0"/>
              </a:rPr>
              <a:t> </a:t>
            </a:r>
            <a:r>
              <a:rPr lang="pl-PL" sz="3200" b="1" dirty="0" err="1">
                <a:solidFill>
                  <a:schemeClr val="bg1"/>
                </a:solidFill>
                <a:latin typeface="Calibri" panose="020F0502020204030204" pitchFamily="34" charset="0"/>
                <a:cs typeface="Arial" charset="0"/>
              </a:rPr>
              <a:t>projects</a:t>
            </a:r>
            <a:r>
              <a:rPr lang="pl-PL" sz="3200" b="1" dirty="0">
                <a:solidFill>
                  <a:schemeClr val="bg1"/>
                </a:solidFill>
                <a:latin typeface="Calibri" panose="020F0502020204030204" pitchFamily="34" charset="0"/>
                <a:cs typeface="Arial" charset="0"/>
              </a:rPr>
              <a:t> </a:t>
            </a:r>
            <a:r>
              <a:rPr lang="en-US" sz="3200" b="1" dirty="0">
                <a:solidFill>
                  <a:schemeClr val="bg1"/>
                </a:solidFill>
                <a:latin typeface="Calibri" panose="020F0502020204030204" pitchFamily="34" charset="0"/>
                <a:cs typeface="Arial" charset="0"/>
              </a:rPr>
              <a:t> </a:t>
            </a:r>
          </a:p>
          <a:p>
            <a:pPr>
              <a:defRPr/>
            </a:pPr>
            <a:endParaRPr lang="pl-PL" sz="1200" b="1" dirty="0">
              <a:solidFill>
                <a:schemeClr val="bg1"/>
              </a:solidFill>
              <a:latin typeface="Arial" charset="0"/>
              <a:cs typeface="Arial" charset="0"/>
            </a:endParaRPr>
          </a:p>
          <a:p>
            <a:pPr>
              <a:defRPr/>
            </a:pPr>
            <a:endParaRPr lang="en-US" sz="1200" b="1" dirty="0">
              <a:solidFill>
                <a:schemeClr val="bg1"/>
              </a:solidFill>
              <a:latin typeface="Arial" charset="0"/>
              <a:cs typeface="Arial" charset="0"/>
            </a:endParaRPr>
          </a:p>
          <a:p>
            <a:pPr>
              <a:defRPr/>
            </a:pPr>
            <a:r>
              <a:rPr lang="pl-PL" sz="1400" b="1" dirty="0">
                <a:solidFill>
                  <a:srgbClr val="FF0000"/>
                </a:solidFill>
                <a:latin typeface="Arial" charset="0"/>
                <a:cs typeface="Arial" charset="0"/>
              </a:rPr>
              <a:t>1</a:t>
            </a:r>
            <a:r>
              <a:rPr lang="en-US" sz="1400" b="1" dirty="0">
                <a:solidFill>
                  <a:srgbClr val="FF0000"/>
                </a:solidFill>
                <a:latin typeface="Arial" charset="0"/>
                <a:cs typeface="Arial" charset="0"/>
              </a:rPr>
              <a:t>. Difficult protein targets/natively unfolded proteins</a:t>
            </a:r>
            <a:r>
              <a:rPr lang="pl-PL" sz="1400" b="1" dirty="0">
                <a:solidFill>
                  <a:srgbClr val="FF0000"/>
                </a:solidFill>
                <a:latin typeface="Arial" charset="0"/>
                <a:cs typeface="Arial" charset="0"/>
              </a:rPr>
              <a:t>/</a:t>
            </a:r>
            <a:r>
              <a:rPr lang="pl-PL" sz="1400" b="1" dirty="0" err="1">
                <a:solidFill>
                  <a:srgbClr val="FF0000"/>
                </a:solidFill>
                <a:latin typeface="Arial" charset="0"/>
                <a:cs typeface="Arial" charset="0"/>
              </a:rPr>
              <a:t>oligomerising</a:t>
            </a:r>
            <a:r>
              <a:rPr lang="pl-PL" sz="1400" b="1" dirty="0">
                <a:solidFill>
                  <a:srgbClr val="FF0000"/>
                </a:solidFill>
                <a:latin typeface="Arial" charset="0"/>
                <a:cs typeface="Arial" charset="0"/>
              </a:rPr>
              <a:t> </a:t>
            </a:r>
            <a:r>
              <a:rPr lang="pl-PL" sz="1400" b="1" dirty="0" err="1">
                <a:solidFill>
                  <a:srgbClr val="FF0000"/>
                </a:solidFill>
                <a:latin typeface="Arial" charset="0"/>
                <a:cs typeface="Arial" charset="0"/>
              </a:rPr>
              <a:t>proteins</a:t>
            </a:r>
            <a:endParaRPr lang="pl-PL" sz="1400" b="1" dirty="0">
              <a:solidFill>
                <a:srgbClr val="FF0000"/>
              </a:solidFill>
              <a:latin typeface="Arial" charset="0"/>
              <a:cs typeface="Arial" charset="0"/>
            </a:endParaRPr>
          </a:p>
          <a:p>
            <a:pPr>
              <a:defRPr/>
            </a:pPr>
            <a:endParaRPr lang="en-US" sz="1200" dirty="0">
              <a:solidFill>
                <a:srgbClr val="FF0000"/>
              </a:solidFill>
              <a:latin typeface="Arial" charset="0"/>
              <a:cs typeface="Arial" charset="0"/>
            </a:endParaRPr>
          </a:p>
          <a:p>
            <a:pPr>
              <a:defRPr/>
            </a:pPr>
            <a:r>
              <a:rPr lang="en-US" sz="1600" b="1" dirty="0">
                <a:solidFill>
                  <a:srgbClr val="FF0000"/>
                </a:solidFill>
                <a:latin typeface="Arial" charset="0"/>
                <a:cs typeface="Arial" charset="0"/>
              </a:rPr>
              <a:t>Intermediate filament oligomers and their interactors </a:t>
            </a:r>
            <a:r>
              <a:rPr lang="en-US" sz="1200" dirty="0">
                <a:solidFill>
                  <a:srgbClr val="FF0000"/>
                </a:solidFill>
                <a:latin typeface="Arial" charset="0"/>
                <a:cs typeface="Arial" charset="0"/>
              </a:rPr>
              <a:t/>
            </a:r>
            <a:br>
              <a:rPr lang="en-US" sz="1200" dirty="0">
                <a:solidFill>
                  <a:srgbClr val="FF0000"/>
                </a:solidFill>
                <a:latin typeface="Arial" charset="0"/>
                <a:cs typeface="Arial" charset="0"/>
              </a:rPr>
            </a:br>
            <a:r>
              <a:rPr lang="en-US" sz="1200" dirty="0">
                <a:solidFill>
                  <a:srgbClr val="FF0000"/>
                </a:solidFill>
                <a:latin typeface="Arial" charset="0"/>
                <a:cs typeface="Arial" charset="0"/>
              </a:rPr>
              <a:t>(with </a:t>
            </a:r>
            <a:r>
              <a:rPr lang="en-US" sz="1200" b="1" dirty="0">
                <a:solidFill>
                  <a:srgbClr val="FF0000"/>
                </a:solidFill>
                <a:latin typeface="Arial" charset="0"/>
                <a:cs typeface="Arial" charset="0"/>
              </a:rPr>
              <a:t>H. Herrmann, German Cancer Research Center, Heidelberg, Germany,  &amp; A. Edelman, </a:t>
            </a:r>
            <a:r>
              <a:rPr lang="en-US" sz="1200" b="1" dirty="0" err="1">
                <a:solidFill>
                  <a:srgbClr val="FF0000"/>
                </a:solidFill>
                <a:latin typeface="Arial" charset="0"/>
                <a:cs typeface="Arial" charset="0"/>
              </a:rPr>
              <a:t>Institut</a:t>
            </a:r>
            <a:r>
              <a:rPr lang="en-US" sz="1200" b="1" dirty="0">
                <a:solidFill>
                  <a:srgbClr val="FF0000"/>
                </a:solidFill>
                <a:latin typeface="Arial" charset="0"/>
                <a:cs typeface="Arial" charset="0"/>
              </a:rPr>
              <a:t> Necker, Paris)</a:t>
            </a:r>
            <a:endParaRPr lang="pl-PL" sz="1200" b="1" dirty="0">
              <a:solidFill>
                <a:srgbClr val="FF0000"/>
              </a:solidFill>
              <a:latin typeface="Arial" charset="0"/>
              <a:cs typeface="Arial" charset="0"/>
            </a:endParaRPr>
          </a:p>
          <a:p>
            <a:pPr>
              <a:defRPr/>
            </a:pPr>
            <a:endParaRPr lang="pl-PL" sz="1200" dirty="0">
              <a:solidFill>
                <a:schemeClr val="bg1"/>
              </a:solidFill>
              <a:latin typeface="Arial" charset="0"/>
              <a:cs typeface="Arial" charset="0"/>
            </a:endParaRPr>
          </a:p>
          <a:p>
            <a:pPr>
              <a:defRPr/>
            </a:pPr>
            <a:endParaRPr lang="en-US" sz="1400" b="1" dirty="0">
              <a:solidFill>
                <a:schemeClr val="bg1"/>
              </a:solidFill>
              <a:latin typeface="Arial" charset="0"/>
              <a:cs typeface="Arial" charset="0"/>
            </a:endParaRPr>
          </a:p>
          <a:p>
            <a:pPr>
              <a:defRPr/>
            </a:pPr>
            <a:r>
              <a:rPr lang="pl-PL" sz="1400" b="1" dirty="0">
                <a:solidFill>
                  <a:schemeClr val="bg1"/>
                </a:solidFill>
                <a:latin typeface="Arial" charset="0"/>
                <a:cs typeface="Arial" charset="0"/>
              </a:rPr>
              <a:t>2</a:t>
            </a:r>
            <a:r>
              <a:rPr lang="en-US" sz="1400" b="1" dirty="0">
                <a:solidFill>
                  <a:schemeClr val="bg1"/>
                </a:solidFill>
                <a:latin typeface="Arial" charset="0"/>
                <a:cs typeface="Arial" charset="0"/>
              </a:rPr>
              <a:t>. Mapping interaction regions with protein partners and small ligands:</a:t>
            </a:r>
            <a:endParaRPr lang="pl-PL" sz="1400" b="1" dirty="0">
              <a:solidFill>
                <a:schemeClr val="bg1"/>
              </a:solidFill>
              <a:latin typeface="Arial" charset="0"/>
              <a:cs typeface="Arial" charset="0"/>
            </a:endParaRPr>
          </a:p>
          <a:p>
            <a:pPr indent="-457200">
              <a:defRPr/>
            </a:pPr>
            <a:endParaRPr lang="en-US" sz="1200" dirty="0">
              <a:solidFill>
                <a:schemeClr val="bg1"/>
              </a:solidFill>
              <a:latin typeface="Arial" charset="0"/>
              <a:cs typeface="Arial" charset="0"/>
            </a:endParaRPr>
          </a:p>
          <a:p>
            <a:pPr indent="-457200">
              <a:defRPr/>
            </a:pPr>
            <a:r>
              <a:rPr lang="en-US" sz="1600" b="1" dirty="0">
                <a:solidFill>
                  <a:schemeClr val="bg1"/>
                </a:solidFill>
                <a:latin typeface="Arial" charset="0"/>
                <a:cs typeface="Arial" charset="0"/>
              </a:rPr>
              <a:t>- Kinetochore complexes: </a:t>
            </a:r>
            <a:r>
              <a:rPr lang="en-US" sz="1200" dirty="0">
                <a:solidFill>
                  <a:schemeClr val="bg1"/>
                </a:solidFill>
                <a:latin typeface="Arial" charset="0"/>
                <a:cs typeface="Arial" charset="0"/>
              </a:rPr>
              <a:t/>
            </a:r>
            <a:br>
              <a:rPr lang="en-US" sz="1200" dirty="0">
                <a:solidFill>
                  <a:schemeClr val="bg1"/>
                </a:solidFill>
                <a:latin typeface="Arial" charset="0"/>
                <a:cs typeface="Arial" charset="0"/>
              </a:rPr>
            </a:br>
            <a:r>
              <a:rPr lang="en-US" sz="1200" dirty="0">
                <a:solidFill>
                  <a:schemeClr val="bg1"/>
                </a:solidFill>
                <a:latin typeface="Arial" charset="0"/>
                <a:cs typeface="Arial" charset="0"/>
              </a:rPr>
              <a:t>	COMA (</a:t>
            </a:r>
            <a:r>
              <a:rPr lang="en-US" sz="1200" i="1" dirty="0">
                <a:solidFill>
                  <a:schemeClr val="bg1"/>
                </a:solidFill>
                <a:latin typeface="Arial" charset="0"/>
                <a:cs typeface="Arial" charset="0"/>
              </a:rPr>
              <a:t>K. </a:t>
            </a:r>
            <a:r>
              <a:rPr lang="en-US" sz="1200" i="1" dirty="0" err="1">
                <a:solidFill>
                  <a:schemeClr val="bg1"/>
                </a:solidFill>
                <a:latin typeface="Arial" charset="0"/>
                <a:cs typeface="Arial" charset="0"/>
              </a:rPr>
              <a:t>lactis</a:t>
            </a:r>
            <a:r>
              <a:rPr lang="en-US" sz="1200" dirty="0">
                <a:solidFill>
                  <a:schemeClr val="bg1"/>
                </a:solidFill>
                <a:latin typeface="Arial" charset="0"/>
                <a:cs typeface="Arial" charset="0"/>
              </a:rPr>
              <a:t>)  -  with </a:t>
            </a:r>
            <a:r>
              <a:rPr lang="en-US" sz="1200" b="1" dirty="0">
                <a:solidFill>
                  <a:schemeClr val="bg1"/>
                </a:solidFill>
                <a:latin typeface="Arial" charset="0"/>
                <a:cs typeface="Arial" charset="0"/>
              </a:rPr>
              <a:t>F. </a:t>
            </a:r>
            <a:r>
              <a:rPr lang="en-US" sz="1200" b="1" dirty="0" err="1">
                <a:solidFill>
                  <a:schemeClr val="bg1"/>
                </a:solidFill>
                <a:latin typeface="Arial" charset="0"/>
                <a:cs typeface="Arial" charset="0"/>
              </a:rPr>
              <a:t>Schmitzberger</a:t>
            </a:r>
            <a:r>
              <a:rPr lang="en-US" sz="1200" b="1" dirty="0">
                <a:solidFill>
                  <a:schemeClr val="bg1"/>
                </a:solidFill>
                <a:latin typeface="Arial" charset="0"/>
                <a:cs typeface="Arial" charset="0"/>
              </a:rPr>
              <a:t> (S. Harrison group - Harvard Medical School, Boston, USA)</a:t>
            </a:r>
            <a:r>
              <a:rPr lang="pl-PL" sz="1200" b="1" dirty="0">
                <a:solidFill>
                  <a:schemeClr val="bg1"/>
                </a:solidFill>
                <a:latin typeface="Arial" charset="0"/>
                <a:cs typeface="Arial" charset="0"/>
              </a:rPr>
              <a:t> </a:t>
            </a:r>
          </a:p>
          <a:p>
            <a:pPr indent="-457200">
              <a:defRPr/>
            </a:pPr>
            <a:r>
              <a:rPr lang="pl-PL" sz="1200" dirty="0">
                <a:solidFill>
                  <a:schemeClr val="bg1"/>
                </a:solidFill>
                <a:latin typeface="Arial" charset="0"/>
                <a:cs typeface="Arial" charset="0"/>
              </a:rPr>
              <a:t>	&amp; </a:t>
            </a:r>
            <a:r>
              <a:rPr lang="en-US" sz="1200" dirty="0">
                <a:solidFill>
                  <a:schemeClr val="bg1"/>
                </a:solidFill>
                <a:latin typeface="Arial" charset="0"/>
                <a:cs typeface="Arial" charset="0"/>
              </a:rPr>
              <a:t> Mis12-CenpC (</a:t>
            </a:r>
            <a:r>
              <a:rPr lang="en-US" sz="1200" i="1" dirty="0">
                <a:solidFill>
                  <a:schemeClr val="bg1"/>
                </a:solidFill>
                <a:latin typeface="Arial" charset="0"/>
                <a:cs typeface="Arial" charset="0"/>
              </a:rPr>
              <a:t>D. melanogaster</a:t>
            </a:r>
            <a:r>
              <a:rPr lang="en-US" sz="1200" dirty="0">
                <a:solidFill>
                  <a:schemeClr val="bg1"/>
                </a:solidFill>
                <a:latin typeface="Arial" charset="0"/>
                <a:cs typeface="Arial" charset="0"/>
              </a:rPr>
              <a:t>)</a:t>
            </a:r>
            <a:r>
              <a:rPr lang="pl-PL" sz="1200" dirty="0">
                <a:solidFill>
                  <a:schemeClr val="bg1"/>
                </a:solidFill>
                <a:latin typeface="Arial" charset="0"/>
                <a:cs typeface="Arial" charset="0"/>
              </a:rPr>
              <a:t> </a:t>
            </a:r>
            <a:r>
              <a:rPr lang="en-US" sz="1200" dirty="0">
                <a:solidFill>
                  <a:schemeClr val="bg1"/>
                </a:solidFill>
                <a:latin typeface="Arial" charset="0"/>
                <a:cs typeface="Arial" charset="0"/>
              </a:rPr>
              <a:t>with </a:t>
            </a:r>
            <a:r>
              <a:rPr lang="en-US" sz="1200" b="1" dirty="0">
                <a:solidFill>
                  <a:schemeClr val="bg1"/>
                </a:solidFill>
                <a:latin typeface="Arial" charset="0"/>
                <a:cs typeface="Arial" charset="0"/>
              </a:rPr>
              <a:t>M. </a:t>
            </a:r>
            <a:r>
              <a:rPr lang="en-US" sz="1200" b="1" dirty="0" err="1">
                <a:solidFill>
                  <a:schemeClr val="bg1"/>
                </a:solidFill>
                <a:latin typeface="Arial" charset="0"/>
                <a:cs typeface="Arial" charset="0"/>
              </a:rPr>
              <a:t>Przewłoka</a:t>
            </a:r>
            <a:r>
              <a:rPr lang="en-US" sz="1200" b="1" dirty="0">
                <a:solidFill>
                  <a:schemeClr val="bg1"/>
                </a:solidFill>
                <a:latin typeface="Arial" charset="0"/>
                <a:cs typeface="Arial" charset="0"/>
              </a:rPr>
              <a:t> (D. Glover</a:t>
            </a:r>
            <a:r>
              <a:rPr lang="pl-PL" sz="1200" b="1" dirty="0">
                <a:solidFill>
                  <a:schemeClr val="bg1"/>
                </a:solidFill>
                <a:latin typeface="Arial" charset="0"/>
                <a:cs typeface="Arial" charset="0"/>
              </a:rPr>
              <a:t> </a:t>
            </a:r>
            <a:r>
              <a:rPr lang="en-US" sz="1200" b="1" dirty="0">
                <a:solidFill>
                  <a:schemeClr val="bg1"/>
                </a:solidFill>
                <a:latin typeface="Arial" charset="0"/>
                <a:cs typeface="Arial" charset="0"/>
              </a:rPr>
              <a:t>group -  Cambridge University, UK</a:t>
            </a:r>
            <a:r>
              <a:rPr lang="pl-PL" sz="1200" dirty="0">
                <a:solidFill>
                  <a:schemeClr val="bg1"/>
                </a:solidFill>
                <a:latin typeface="Arial" charset="0"/>
                <a:cs typeface="Arial" charset="0"/>
              </a:rPr>
              <a:t>)</a:t>
            </a:r>
          </a:p>
          <a:p>
            <a:pPr>
              <a:defRPr/>
            </a:pPr>
            <a:endParaRPr lang="en-US" sz="1200" dirty="0">
              <a:solidFill>
                <a:schemeClr val="bg1"/>
              </a:solidFill>
              <a:latin typeface="Arial" charset="0"/>
              <a:cs typeface="Arial" charset="0"/>
            </a:endParaRPr>
          </a:p>
          <a:p>
            <a:pPr>
              <a:defRPr/>
            </a:pPr>
            <a:r>
              <a:rPr lang="en-US" sz="1600" b="1" dirty="0">
                <a:solidFill>
                  <a:schemeClr val="bg1"/>
                </a:solidFill>
                <a:latin typeface="Arial" charset="0"/>
                <a:cs typeface="Arial" charset="0"/>
              </a:rPr>
              <a:t>- FLASH-Lsm11-Histone pre-mRNA Cleavage Complex</a:t>
            </a:r>
            <a:r>
              <a:rPr lang="en-US" sz="1200" dirty="0">
                <a:solidFill>
                  <a:schemeClr val="bg1"/>
                </a:solidFill>
                <a:latin typeface="Arial" charset="0"/>
                <a:cs typeface="Arial" charset="0"/>
              </a:rPr>
              <a:t> – </a:t>
            </a:r>
            <a:br>
              <a:rPr lang="en-US" sz="1200" dirty="0">
                <a:solidFill>
                  <a:schemeClr val="bg1"/>
                </a:solidFill>
                <a:latin typeface="Arial" charset="0"/>
                <a:cs typeface="Arial" charset="0"/>
              </a:rPr>
            </a:br>
            <a:r>
              <a:rPr lang="en-US" sz="1200" dirty="0">
                <a:solidFill>
                  <a:schemeClr val="bg1"/>
                </a:solidFill>
                <a:latin typeface="Arial" charset="0"/>
                <a:cs typeface="Arial" charset="0"/>
              </a:rPr>
              <a:t>	with </a:t>
            </a:r>
            <a:r>
              <a:rPr lang="en-US" sz="1200" b="1" dirty="0">
                <a:solidFill>
                  <a:schemeClr val="bg1"/>
                </a:solidFill>
                <a:latin typeface="Arial" charset="0"/>
                <a:cs typeface="Arial" charset="0"/>
              </a:rPr>
              <a:t>Z. </a:t>
            </a:r>
            <a:r>
              <a:rPr lang="en-US" sz="1200" b="1" dirty="0" err="1">
                <a:solidFill>
                  <a:schemeClr val="bg1"/>
                </a:solidFill>
                <a:latin typeface="Arial" charset="0"/>
                <a:cs typeface="Arial" charset="0"/>
              </a:rPr>
              <a:t>Domiński</a:t>
            </a:r>
            <a:r>
              <a:rPr lang="en-US" sz="1200" b="1" dirty="0">
                <a:solidFill>
                  <a:schemeClr val="bg1"/>
                </a:solidFill>
                <a:latin typeface="Arial" charset="0"/>
                <a:cs typeface="Arial" charset="0"/>
              </a:rPr>
              <a:t>, University of North Carolina at Chapel Hill, USA</a:t>
            </a:r>
            <a:endParaRPr lang="pl-PL" sz="1200" b="1" dirty="0">
              <a:solidFill>
                <a:schemeClr val="bg1"/>
              </a:solidFill>
              <a:latin typeface="Arial" charset="0"/>
              <a:cs typeface="Arial" charset="0"/>
            </a:endParaRPr>
          </a:p>
          <a:p>
            <a:pPr indent="-457200">
              <a:defRPr/>
            </a:pPr>
            <a:r>
              <a:rPr lang="en-US" sz="1200" dirty="0">
                <a:solidFill>
                  <a:schemeClr val="bg1"/>
                </a:solidFill>
                <a:latin typeface="Arial" charset="0"/>
                <a:cs typeface="Arial" charset="0"/>
              </a:rPr>
              <a:t>  </a:t>
            </a:r>
            <a:endParaRPr lang="pl-PL" sz="1200" dirty="0">
              <a:solidFill>
                <a:schemeClr val="bg1"/>
              </a:solidFill>
              <a:latin typeface="Arial" charset="0"/>
              <a:cs typeface="Arial" charset="0"/>
            </a:endParaRPr>
          </a:p>
          <a:p>
            <a:pPr>
              <a:defRPr/>
            </a:pPr>
            <a:endParaRPr lang="en-US" sz="1400" b="1" dirty="0">
              <a:solidFill>
                <a:schemeClr val="bg1"/>
              </a:solidFill>
              <a:latin typeface="Arial" charset="0"/>
              <a:cs typeface="Arial" charset="0"/>
            </a:endParaRPr>
          </a:p>
          <a:p>
            <a:pPr>
              <a:defRPr/>
            </a:pPr>
            <a:r>
              <a:rPr lang="en-US" sz="1400" b="1" dirty="0">
                <a:solidFill>
                  <a:schemeClr val="bg1"/>
                </a:solidFill>
                <a:latin typeface="Arial" charset="0"/>
                <a:cs typeface="Arial" charset="0"/>
              </a:rPr>
              <a:t>3. Protein-DNA assemblies</a:t>
            </a:r>
            <a:r>
              <a:rPr lang="pl-PL" sz="1400" b="1" dirty="0">
                <a:solidFill>
                  <a:schemeClr val="bg1"/>
                </a:solidFill>
                <a:latin typeface="Arial" charset="0"/>
                <a:cs typeface="Arial" charset="0"/>
              </a:rPr>
              <a:t>:</a:t>
            </a:r>
            <a:endParaRPr lang="en-US" sz="1400" b="1" dirty="0">
              <a:solidFill>
                <a:schemeClr val="bg1"/>
              </a:solidFill>
              <a:latin typeface="Arial" charset="0"/>
              <a:cs typeface="Arial" charset="0"/>
            </a:endParaRPr>
          </a:p>
          <a:p>
            <a:pPr>
              <a:defRPr/>
            </a:pPr>
            <a:endParaRPr lang="pl-PL" sz="1400" b="1" dirty="0">
              <a:solidFill>
                <a:schemeClr val="bg1"/>
              </a:solidFill>
              <a:latin typeface="Arial" charset="0"/>
              <a:cs typeface="Arial" charset="0"/>
            </a:endParaRPr>
          </a:p>
          <a:p>
            <a:pPr>
              <a:defRPr/>
            </a:pPr>
            <a:r>
              <a:rPr lang="en-US" sz="1600" b="1" dirty="0">
                <a:solidFill>
                  <a:schemeClr val="bg1"/>
                </a:solidFill>
                <a:latin typeface="Arial" charset="0"/>
                <a:cs typeface="Arial" charset="0"/>
              </a:rPr>
              <a:t> Structural cross-talk between two DNA-binding domains </a:t>
            </a:r>
            <a:br>
              <a:rPr lang="en-US" sz="1600" b="1" dirty="0">
                <a:solidFill>
                  <a:schemeClr val="bg1"/>
                </a:solidFill>
                <a:latin typeface="Arial" charset="0"/>
                <a:cs typeface="Arial" charset="0"/>
              </a:rPr>
            </a:br>
            <a:r>
              <a:rPr lang="en-US" sz="1600" b="1" dirty="0">
                <a:solidFill>
                  <a:schemeClr val="bg1"/>
                </a:solidFill>
                <a:latin typeface="Arial" charset="0"/>
                <a:cs typeface="Arial" charset="0"/>
              </a:rPr>
              <a:t>	in  </a:t>
            </a:r>
            <a:r>
              <a:rPr lang="en-US" sz="1600" b="1" dirty="0" err="1">
                <a:solidFill>
                  <a:schemeClr val="bg1"/>
                </a:solidFill>
                <a:latin typeface="Arial" charset="0"/>
                <a:cs typeface="Arial" charset="0"/>
              </a:rPr>
              <a:t>R.DpnI</a:t>
            </a:r>
            <a:r>
              <a:rPr lang="en-US" sz="1600" b="1" dirty="0">
                <a:solidFill>
                  <a:schemeClr val="bg1"/>
                </a:solidFill>
                <a:latin typeface="Arial" charset="0"/>
                <a:cs typeface="Arial" charset="0"/>
              </a:rPr>
              <a:t> restriction endonuclease,</a:t>
            </a:r>
            <a:r>
              <a:rPr lang="en-US" sz="1200" dirty="0">
                <a:solidFill>
                  <a:schemeClr val="bg1"/>
                </a:solidFill>
                <a:latin typeface="Arial" charset="0"/>
                <a:cs typeface="Arial" charset="0"/>
              </a:rPr>
              <a:t>  with </a:t>
            </a:r>
            <a:r>
              <a:rPr lang="en-US" sz="1200" b="1" dirty="0">
                <a:solidFill>
                  <a:schemeClr val="bg1"/>
                </a:solidFill>
                <a:latin typeface="Arial" charset="0"/>
                <a:cs typeface="Arial" charset="0"/>
              </a:rPr>
              <a:t>M. Bochtler, IIMCB, Warsaw</a:t>
            </a:r>
            <a:endParaRPr lang="pl-PL" sz="1200" b="1" dirty="0">
              <a:solidFill>
                <a:schemeClr val="bg1"/>
              </a:solidFill>
              <a:latin typeface="Arial" charset="0"/>
              <a:cs typeface="Arial" charset="0"/>
            </a:endParaRPr>
          </a:p>
          <a:p>
            <a:pPr>
              <a:defRPr/>
            </a:pPr>
            <a:r>
              <a:rPr lang="en-US" sz="1200" dirty="0">
                <a:solidFill>
                  <a:schemeClr val="bg1"/>
                </a:solidFill>
                <a:latin typeface="Arial" charset="0"/>
                <a:cs typeface="Arial" charset="0"/>
              </a:rPr>
              <a:t> </a:t>
            </a:r>
            <a:endParaRPr lang="en-US" sz="1200" b="1" dirty="0">
              <a:solidFill>
                <a:schemeClr val="bg1"/>
              </a:solidFill>
              <a:latin typeface="Arial" charset="0"/>
              <a:cs typeface="Arial" charset="0"/>
            </a:endParaRPr>
          </a:p>
          <a:p>
            <a:pPr>
              <a:defRPr/>
            </a:pPr>
            <a:r>
              <a:rPr lang="pl-PL" sz="1400" b="1" dirty="0">
                <a:solidFill>
                  <a:schemeClr val="bg1"/>
                </a:solidFill>
                <a:latin typeface="Arial" charset="0"/>
                <a:cs typeface="Arial" charset="0"/>
              </a:rPr>
              <a:t>4</a:t>
            </a:r>
            <a:r>
              <a:rPr lang="en-US" sz="1400" b="1" dirty="0">
                <a:solidFill>
                  <a:schemeClr val="bg1"/>
                </a:solidFill>
                <a:latin typeface="Arial" charset="0"/>
                <a:cs typeface="Arial" charset="0"/>
              </a:rPr>
              <a:t>. Protein-lipid assemblies</a:t>
            </a:r>
          </a:p>
          <a:p>
            <a:pPr>
              <a:defRPr/>
            </a:pPr>
            <a:endParaRPr lang="pl-PL" sz="1400" b="1" dirty="0">
              <a:solidFill>
                <a:schemeClr val="bg1"/>
              </a:solidFill>
              <a:latin typeface="Arial" charset="0"/>
              <a:cs typeface="Arial" charset="0"/>
            </a:endParaRPr>
          </a:p>
          <a:p>
            <a:pPr>
              <a:defRPr/>
            </a:pPr>
            <a:r>
              <a:rPr lang="en-US" sz="1600" b="1" dirty="0" err="1">
                <a:solidFill>
                  <a:schemeClr val="bg1"/>
                </a:solidFill>
                <a:latin typeface="Arial" charset="0"/>
                <a:cs typeface="Arial" charset="0"/>
              </a:rPr>
              <a:t>Perfringolysin</a:t>
            </a:r>
            <a:r>
              <a:rPr lang="en-US" sz="1600" b="1" dirty="0">
                <a:solidFill>
                  <a:schemeClr val="bg1"/>
                </a:solidFill>
                <a:latin typeface="Arial" charset="0"/>
                <a:cs typeface="Arial" charset="0"/>
              </a:rPr>
              <a:t> and its mutants  </a:t>
            </a:r>
            <a:r>
              <a:rPr lang="en-US" sz="1200" dirty="0">
                <a:solidFill>
                  <a:schemeClr val="bg1"/>
                </a:solidFill>
                <a:latin typeface="Arial" charset="0"/>
                <a:cs typeface="Arial" charset="0"/>
              </a:rPr>
              <a:t>- with </a:t>
            </a:r>
            <a:r>
              <a:rPr lang="en-US" sz="1200" b="1" dirty="0" err="1">
                <a:solidFill>
                  <a:schemeClr val="bg1"/>
                </a:solidFill>
                <a:latin typeface="Arial" charset="0"/>
                <a:cs typeface="Arial" charset="0"/>
              </a:rPr>
              <a:t>A.Sobota</a:t>
            </a:r>
            <a:r>
              <a:rPr lang="en-US" sz="1200" b="1" dirty="0">
                <a:solidFill>
                  <a:schemeClr val="bg1"/>
                </a:solidFill>
                <a:latin typeface="Arial" charset="0"/>
                <a:cs typeface="Arial" charset="0"/>
              </a:rPr>
              <a:t>, </a:t>
            </a:r>
            <a:r>
              <a:rPr lang="en-US" sz="1200" b="1" dirty="0" err="1">
                <a:solidFill>
                  <a:schemeClr val="bg1"/>
                </a:solidFill>
                <a:latin typeface="Arial" charset="0"/>
                <a:cs typeface="Arial" charset="0"/>
              </a:rPr>
              <a:t>Nencki</a:t>
            </a:r>
            <a:r>
              <a:rPr lang="en-US" sz="1200" b="1" dirty="0">
                <a:solidFill>
                  <a:schemeClr val="bg1"/>
                </a:solidFill>
                <a:latin typeface="Arial" charset="0"/>
                <a:cs typeface="Arial" charset="0"/>
              </a:rPr>
              <a:t> Institute, Warsaw</a:t>
            </a:r>
            <a:endParaRPr lang="pl-PL" sz="1200" b="1" dirty="0">
              <a:solidFill>
                <a:schemeClr val="bg1"/>
              </a:solidFill>
              <a:latin typeface="Arial" charset="0"/>
              <a:cs typeface="Arial" charset="0"/>
            </a:endParaRPr>
          </a:p>
          <a:p>
            <a:pPr>
              <a:defRPr/>
            </a:pPr>
            <a:r>
              <a:rPr lang="en-US" sz="1200" dirty="0">
                <a:solidFill>
                  <a:schemeClr val="bg1"/>
                </a:solidFill>
                <a:latin typeface="Arial" charset="0"/>
                <a:cs typeface="Arial" charset="0"/>
              </a:rPr>
              <a:t> </a:t>
            </a:r>
            <a:endParaRPr lang="pl-PL" sz="1200" dirty="0">
              <a:solidFill>
                <a:schemeClr val="bg1"/>
              </a:solidFill>
              <a:latin typeface="Arial" charset="0"/>
              <a:cs typeface="Arial" charset="0"/>
            </a:endParaRPr>
          </a:p>
          <a:p>
            <a:pPr>
              <a:defRPr/>
            </a:pPr>
            <a:r>
              <a:rPr lang="en-US" sz="1200" dirty="0">
                <a:solidFill>
                  <a:schemeClr val="bg1"/>
                </a:solidFill>
                <a:latin typeface="Arial" charset="0"/>
                <a:cs typeface="Arial" charset="0"/>
              </a:rPr>
              <a:t>Students involved: </a:t>
            </a:r>
          </a:p>
          <a:p>
            <a:pPr>
              <a:defRPr/>
            </a:pPr>
            <a:r>
              <a:rPr lang="en-US" sz="1400" b="1" dirty="0" err="1">
                <a:solidFill>
                  <a:schemeClr val="bg1"/>
                </a:solidFill>
                <a:latin typeface="Arial" charset="0"/>
                <a:cs typeface="Arial" charset="0"/>
              </a:rPr>
              <a:t>Ewa</a:t>
            </a:r>
            <a:r>
              <a:rPr lang="en-US" sz="1400" b="1" dirty="0">
                <a:solidFill>
                  <a:schemeClr val="bg1"/>
                </a:solidFill>
                <a:latin typeface="Arial" charset="0"/>
                <a:cs typeface="Arial" charset="0"/>
              </a:rPr>
              <a:t> </a:t>
            </a:r>
            <a:r>
              <a:rPr lang="en-US" sz="1400" b="1" dirty="0" err="1">
                <a:solidFill>
                  <a:schemeClr val="bg1"/>
                </a:solidFill>
                <a:latin typeface="Arial" charset="0"/>
                <a:cs typeface="Arial" charset="0"/>
              </a:rPr>
              <a:t>Sitkiewicz</a:t>
            </a:r>
            <a:r>
              <a:rPr lang="en-US" sz="1400" dirty="0">
                <a:solidFill>
                  <a:schemeClr val="bg1"/>
                </a:solidFill>
                <a:latin typeface="Arial" charset="0"/>
                <a:cs typeface="Arial" charset="0"/>
              </a:rPr>
              <a:t>, </a:t>
            </a:r>
            <a:r>
              <a:rPr lang="en-US" sz="1400" b="1" dirty="0">
                <a:solidFill>
                  <a:schemeClr val="bg1"/>
                </a:solidFill>
                <a:latin typeface="Arial" charset="0"/>
                <a:cs typeface="Arial" charset="0"/>
              </a:rPr>
              <a:t>Magda Richter, Aleksandra Skrajna, Krzysztof Tarnowski, </a:t>
            </a:r>
            <a:r>
              <a:rPr lang="en-US" sz="1400" b="1" dirty="0" err="1">
                <a:solidFill>
                  <a:schemeClr val="bg1"/>
                </a:solidFill>
                <a:latin typeface="Arial" charset="0"/>
                <a:cs typeface="Arial" charset="0"/>
              </a:rPr>
              <a:t>Aiswarya</a:t>
            </a:r>
            <a:r>
              <a:rPr lang="en-US" sz="1400" b="1" dirty="0">
                <a:solidFill>
                  <a:schemeClr val="bg1"/>
                </a:solidFill>
                <a:latin typeface="Arial" charset="0"/>
                <a:cs typeface="Arial" charset="0"/>
              </a:rPr>
              <a:t> </a:t>
            </a:r>
            <a:r>
              <a:rPr lang="en-US" sz="1400" b="1" dirty="0" err="1">
                <a:solidFill>
                  <a:schemeClr val="bg1"/>
                </a:solidFill>
                <a:latin typeface="Arial" charset="0"/>
                <a:cs typeface="Arial" charset="0"/>
              </a:rPr>
              <a:t>Premchandar</a:t>
            </a:r>
            <a:r>
              <a:rPr lang="en-US" sz="1400" b="1" dirty="0">
                <a:solidFill>
                  <a:schemeClr val="bg1"/>
                </a:solidFill>
                <a:latin typeface="Arial" charset="0"/>
                <a:cs typeface="Arial" charset="0"/>
              </a:rPr>
              <a:t>,</a:t>
            </a:r>
          </a:p>
          <a:p>
            <a:pPr>
              <a:defRPr/>
            </a:pPr>
            <a:r>
              <a:rPr lang="en-US" sz="1400" b="1" dirty="0">
                <a:solidFill>
                  <a:schemeClr val="bg1"/>
                </a:solidFill>
                <a:latin typeface="Arial" charset="0"/>
                <a:cs typeface="Arial" charset="0"/>
              </a:rPr>
              <a:t>Aleksandra </a:t>
            </a:r>
            <a:r>
              <a:rPr lang="en-US" sz="1400" b="1" dirty="0" err="1">
                <a:solidFill>
                  <a:schemeClr val="bg1"/>
                </a:solidFill>
                <a:latin typeface="Arial" charset="0"/>
                <a:cs typeface="Arial" charset="0"/>
              </a:rPr>
              <a:t>Kacprzyk</a:t>
            </a:r>
            <a:r>
              <a:rPr lang="en-US" sz="1400" b="1" dirty="0">
                <a:solidFill>
                  <a:schemeClr val="bg1"/>
                </a:solidFill>
                <a:latin typeface="Arial" charset="0"/>
                <a:cs typeface="Arial" charset="0"/>
              </a:rPr>
              <a:t>, Magda Kaus-Drobek, Magda Kulma</a:t>
            </a:r>
            <a:r>
              <a:rPr lang="pl-PL" sz="1400" b="1" dirty="0">
                <a:solidFill>
                  <a:schemeClr val="bg1"/>
                </a:solidFill>
                <a:latin typeface="Arial" charset="0"/>
                <a:cs typeface="Arial" charset="0"/>
              </a:rPr>
              <a:t>, Kaja Przygońska, Kinga </a:t>
            </a:r>
            <a:r>
              <a:rPr lang="pl-PL" sz="1400" b="1" dirty="0" err="1">
                <a:solidFill>
                  <a:schemeClr val="bg1"/>
                </a:solidFill>
                <a:latin typeface="Arial" charset="0"/>
                <a:cs typeface="Arial" charset="0"/>
              </a:rPr>
              <a:t>Fituch</a:t>
            </a:r>
            <a:endParaRPr lang="pl-PL" sz="1400" b="1" dirty="0">
              <a:solidFill>
                <a:schemeClr val="bg1"/>
              </a:solidFill>
              <a:latin typeface="Arial" charset="0"/>
              <a:cs typeface="Arial" charset="0"/>
            </a:endParaRPr>
          </a:p>
        </p:txBody>
      </p:sp>
      <p:pic>
        <p:nvPicPr>
          <p:cNvPr id="6149" name="Picture 7"/>
          <p:cNvPicPr>
            <a:picLocks noChangeAspect="1" noChangeArrowheads="1"/>
          </p:cNvPicPr>
          <p:nvPr/>
        </p:nvPicPr>
        <p:blipFill>
          <a:blip r:embed="rId2">
            <a:extLst>
              <a:ext uri="{28A0092B-C50C-407E-A947-70E740481C1C}">
                <a14:useLocalDpi xmlns:a14="http://schemas.microsoft.com/office/drawing/2010/main" val="0"/>
              </a:ext>
            </a:extLst>
          </a:blip>
          <a:srcRect l="2216" t="7875" r="76375" b="83266"/>
          <a:stretch>
            <a:fillRect/>
          </a:stretch>
        </p:blipFill>
        <p:spPr bwMode="auto">
          <a:xfrm>
            <a:off x="6051952" y="3242669"/>
            <a:ext cx="1668462" cy="517525"/>
          </a:xfrm>
          <a:prstGeom prst="rect">
            <a:avLst/>
          </a:prstGeom>
          <a:noFill/>
          <a:ln>
            <a:noFill/>
          </a:ln>
          <a:effectLst>
            <a:glow rad="38100">
              <a:schemeClr val="accent1">
                <a:alpha val="40000"/>
              </a:schemeClr>
            </a:glow>
            <a:softEdge rad="381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0" name="Picture 2" descr="http://annualgiving.com/wp-content/uploads/2014/02/Harvard-Medical-Schoo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70264" y="1916834"/>
            <a:ext cx="946150" cy="765175"/>
          </a:xfrm>
          <a:prstGeom prst="rect">
            <a:avLst/>
          </a:prstGeom>
          <a:noFill/>
          <a:ln>
            <a:noFill/>
          </a:ln>
          <a:effectLst>
            <a:glow rad="38100">
              <a:schemeClr val="accent1">
                <a:alpha val="40000"/>
              </a:schemeClr>
            </a:glow>
            <a:softEdge rad="381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1" name="Picture 2" descr="https://www.dkfz.de/global/img/dkfz_logo50_en.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9976" y="424768"/>
            <a:ext cx="1905000" cy="417513"/>
          </a:xfrm>
          <a:prstGeom prst="rect">
            <a:avLst/>
          </a:prstGeom>
          <a:noFill/>
          <a:ln>
            <a:noFill/>
          </a:ln>
          <a:effectLst>
            <a:glow rad="38100">
              <a:schemeClr val="accent1">
                <a:alpha val="40000"/>
              </a:schemeClr>
            </a:glow>
            <a:softEdge rad="381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8" name="Picture 4" descr="http://samoloty-moja-pasja.blog.pl/files/2013/02/333-Logo-Politechniki-Wroc%C5%82awskiej.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75663" y="500065"/>
            <a:ext cx="298450" cy="433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9" name="Picture 6" descr="http://www.ifpan.edu.pl/pics/instgrey1a.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185150" y="3840163"/>
            <a:ext cx="395288" cy="55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00" name="Picture 8" descr="http://www.institutnecker.fr/templates/jsn_epic_free/images/logo.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02439" y="1108077"/>
            <a:ext cx="1951037"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5" name="Obraz 10"/>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6366496" y="4143263"/>
            <a:ext cx="631825" cy="681038"/>
          </a:xfrm>
          <a:prstGeom prst="rect">
            <a:avLst/>
          </a:prstGeom>
          <a:noFill/>
          <a:ln>
            <a:noFill/>
          </a:ln>
          <a:effectLst>
            <a:glow rad="38100">
              <a:schemeClr val="accent1">
                <a:alpha val="40000"/>
              </a:schemeClr>
            </a:glow>
            <a:softEdge rad="381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6" name="Picture 12" descr="Instytut Biologii Do&amp;sacute;wiadczalnej im. Marcelego Nenckiego"/>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07129" y="5318879"/>
            <a:ext cx="1393825" cy="390525"/>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noFill/>
          </a:ln>
          <a:effectLst>
            <a:glow rad="38100">
              <a:schemeClr val="accent1">
                <a:alpha val="40000"/>
              </a:schemeClr>
            </a:glow>
            <a:softEdge rad="38100"/>
          </a:effectLst>
        </p:spPr>
      </p:pic>
    </p:spTree>
    <p:extLst>
      <p:ext uri="{BB962C8B-B14F-4D97-AF65-F5344CB8AC3E}">
        <p14:creationId xmlns:p14="http://schemas.microsoft.com/office/powerpoint/2010/main" val="181765481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539750" y="115888"/>
            <a:ext cx="7924800" cy="1143000"/>
          </a:xfrm>
        </p:spPr>
        <p:txBody>
          <a:bodyPr/>
          <a:lstStyle/>
          <a:p>
            <a:pPr>
              <a:defRPr/>
            </a:pPr>
            <a:r>
              <a:rPr lang="en-US" b="1" cap="none" dirty="0" smtClean="0">
                <a:solidFill>
                  <a:schemeClr val="bg1"/>
                </a:solidFill>
                <a:latin typeface="Arial" panose="020B0604020202020204" pitchFamily="34" charset="0"/>
                <a:cs typeface="Arial" panose="020B0604020202020204" pitchFamily="34" charset="0"/>
              </a:rPr>
              <a:t>General building plan of IF protein oligomers – </a:t>
            </a:r>
            <a:r>
              <a:rPr lang="en-US" b="1" cap="none" dirty="0" err="1" smtClean="0">
                <a:solidFill>
                  <a:schemeClr val="bg1"/>
                </a:solidFill>
                <a:latin typeface="Arial" panose="020B0604020202020204" pitchFamily="34" charset="0"/>
                <a:cs typeface="Arial" panose="020B0604020202020204" pitchFamily="34" charset="0"/>
              </a:rPr>
              <a:t>vimentin</a:t>
            </a:r>
            <a:r>
              <a:rPr lang="en-US" b="1" cap="none" dirty="0" smtClean="0">
                <a:solidFill>
                  <a:schemeClr val="bg1"/>
                </a:solidFill>
                <a:latin typeface="Arial" panose="020B0604020202020204" pitchFamily="34" charset="0"/>
                <a:cs typeface="Arial" panose="020B0604020202020204" pitchFamily="34" charset="0"/>
              </a:rPr>
              <a:t> is best studied</a:t>
            </a:r>
            <a:endParaRPr lang="pl-PL" b="1" cap="none" dirty="0">
              <a:solidFill>
                <a:schemeClr val="bg1"/>
              </a:solidFill>
              <a:latin typeface="Arial" panose="020B0604020202020204" pitchFamily="34" charset="0"/>
              <a:cs typeface="Arial" panose="020B0604020202020204" pitchFamily="34" charset="0"/>
            </a:endParaRPr>
          </a:p>
        </p:txBody>
      </p:sp>
      <p:pic>
        <p:nvPicPr>
          <p:cNvPr id="1536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4076" y="2486025"/>
            <a:ext cx="4029075" cy="590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364"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32139" y="1576390"/>
            <a:ext cx="4067175" cy="866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365"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68538" y="3860800"/>
            <a:ext cx="4324350" cy="1847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366" name="pole tekstowe 4"/>
          <p:cNvSpPr txBox="1">
            <a:spLocks noChangeArrowheads="1"/>
          </p:cNvSpPr>
          <p:nvPr/>
        </p:nvSpPr>
        <p:spPr bwMode="auto">
          <a:xfrm>
            <a:off x="468314" y="1773238"/>
            <a:ext cx="127470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1pPr>
            <a:lvl2pPr marL="742950" indent="-28575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2pPr>
            <a:lvl3pPr marL="11430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3pPr>
            <a:lvl4pPr marL="16002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4pPr>
            <a:lvl5pPr marL="20574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5pPr>
            <a:lvl6pPr marL="25146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6pPr>
            <a:lvl7pPr marL="29718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7pPr>
            <a:lvl8pPr marL="34290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8pPr>
            <a:lvl9pPr marL="38862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9pPr>
          </a:lstStyle>
          <a:p>
            <a:pPr eaLnBrk="1" hangingPunct="1">
              <a:spcBef>
                <a:spcPct val="0"/>
              </a:spcBef>
              <a:spcAft>
                <a:spcPct val="0"/>
              </a:spcAft>
              <a:buClrTx/>
              <a:buFontTx/>
              <a:buNone/>
            </a:pPr>
            <a:r>
              <a:rPr lang="en-US" altLang="pl-PL" sz="1800">
                <a:latin typeface="Arial" pitchFamily="34" charset="0"/>
              </a:rPr>
              <a:t>Monomers</a:t>
            </a:r>
            <a:endParaRPr lang="pl-PL" altLang="pl-PL" sz="1800">
              <a:latin typeface="Arial" pitchFamily="34" charset="0"/>
            </a:endParaRPr>
          </a:p>
        </p:txBody>
      </p:sp>
      <p:sp>
        <p:nvSpPr>
          <p:cNvPr id="15367" name="pole tekstowe 10"/>
          <p:cNvSpPr txBox="1">
            <a:spLocks noChangeArrowheads="1"/>
          </p:cNvSpPr>
          <p:nvPr/>
        </p:nvSpPr>
        <p:spPr bwMode="auto">
          <a:xfrm>
            <a:off x="500064" y="2505075"/>
            <a:ext cx="9156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1pPr>
            <a:lvl2pPr marL="742950" indent="-28575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2pPr>
            <a:lvl3pPr marL="11430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3pPr>
            <a:lvl4pPr marL="16002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4pPr>
            <a:lvl5pPr marL="20574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5pPr>
            <a:lvl6pPr marL="25146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6pPr>
            <a:lvl7pPr marL="29718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7pPr>
            <a:lvl8pPr marL="34290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8pPr>
            <a:lvl9pPr marL="38862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9pPr>
          </a:lstStyle>
          <a:p>
            <a:pPr eaLnBrk="1" hangingPunct="1">
              <a:spcBef>
                <a:spcPct val="0"/>
              </a:spcBef>
              <a:spcAft>
                <a:spcPct val="0"/>
              </a:spcAft>
              <a:buClrTx/>
              <a:buFontTx/>
              <a:buNone/>
            </a:pPr>
            <a:r>
              <a:rPr lang="en-US" altLang="pl-PL" sz="1800">
                <a:latin typeface="Arial" pitchFamily="34" charset="0"/>
              </a:rPr>
              <a:t>Dimers</a:t>
            </a:r>
            <a:endParaRPr lang="pl-PL" altLang="pl-PL" sz="1800">
              <a:latin typeface="Arial" pitchFamily="34" charset="0"/>
            </a:endParaRPr>
          </a:p>
        </p:txBody>
      </p:sp>
      <p:pic>
        <p:nvPicPr>
          <p:cNvPr id="15368"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97238" y="3109915"/>
            <a:ext cx="4133850" cy="638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369" name="pole tekstowe 11"/>
          <p:cNvSpPr txBox="1">
            <a:spLocks noChangeArrowheads="1"/>
          </p:cNvSpPr>
          <p:nvPr/>
        </p:nvSpPr>
        <p:spPr bwMode="auto">
          <a:xfrm>
            <a:off x="500063" y="3244850"/>
            <a:ext cx="12106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1pPr>
            <a:lvl2pPr marL="742950" indent="-28575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2pPr>
            <a:lvl3pPr marL="11430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3pPr>
            <a:lvl4pPr marL="16002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4pPr>
            <a:lvl5pPr marL="20574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5pPr>
            <a:lvl6pPr marL="25146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6pPr>
            <a:lvl7pPr marL="29718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7pPr>
            <a:lvl8pPr marL="34290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8pPr>
            <a:lvl9pPr marL="38862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9pPr>
          </a:lstStyle>
          <a:p>
            <a:pPr eaLnBrk="1" hangingPunct="1">
              <a:spcBef>
                <a:spcPct val="0"/>
              </a:spcBef>
              <a:spcAft>
                <a:spcPct val="0"/>
              </a:spcAft>
              <a:buClrTx/>
              <a:buFontTx/>
              <a:buNone/>
            </a:pPr>
            <a:r>
              <a:rPr lang="en-US" altLang="pl-PL" sz="1800">
                <a:latin typeface="Arial" pitchFamily="34" charset="0"/>
              </a:rPr>
              <a:t>Tetramers</a:t>
            </a:r>
            <a:endParaRPr lang="pl-PL" altLang="pl-PL" sz="1800">
              <a:latin typeface="Arial" pitchFamily="34" charset="0"/>
            </a:endParaRPr>
          </a:p>
        </p:txBody>
      </p:sp>
      <p:sp>
        <p:nvSpPr>
          <p:cNvPr id="15370" name="pole tekstowe 12"/>
          <p:cNvSpPr txBox="1">
            <a:spLocks noChangeArrowheads="1"/>
          </p:cNvSpPr>
          <p:nvPr/>
        </p:nvSpPr>
        <p:spPr bwMode="auto">
          <a:xfrm>
            <a:off x="879476" y="4322764"/>
            <a:ext cx="118494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1pPr>
            <a:lvl2pPr marL="742950" indent="-28575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2pPr>
            <a:lvl3pPr marL="11430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3pPr>
            <a:lvl4pPr marL="16002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4pPr>
            <a:lvl5pPr marL="20574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5pPr>
            <a:lvl6pPr marL="25146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6pPr>
            <a:lvl7pPr marL="29718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7pPr>
            <a:lvl8pPr marL="34290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8pPr>
            <a:lvl9pPr marL="38862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9pPr>
          </a:lstStyle>
          <a:p>
            <a:pPr eaLnBrk="1" hangingPunct="1">
              <a:spcBef>
                <a:spcPct val="0"/>
              </a:spcBef>
              <a:spcAft>
                <a:spcPct val="0"/>
              </a:spcAft>
              <a:buClrTx/>
              <a:buFontTx/>
              <a:buNone/>
            </a:pPr>
            <a:r>
              <a:rPr lang="en-US" altLang="pl-PL" sz="1800">
                <a:latin typeface="Arial" pitchFamily="34" charset="0"/>
              </a:rPr>
              <a:t>Unit</a:t>
            </a:r>
          </a:p>
          <a:p>
            <a:pPr eaLnBrk="1" hangingPunct="1">
              <a:spcBef>
                <a:spcPct val="0"/>
              </a:spcBef>
              <a:spcAft>
                <a:spcPct val="0"/>
              </a:spcAft>
              <a:buClrTx/>
              <a:buFontTx/>
              <a:buNone/>
            </a:pPr>
            <a:r>
              <a:rPr lang="en-US" altLang="pl-PL" sz="1800">
                <a:latin typeface="Arial" pitchFamily="34" charset="0"/>
              </a:rPr>
              <a:t>Length</a:t>
            </a:r>
          </a:p>
          <a:p>
            <a:pPr eaLnBrk="1" hangingPunct="1">
              <a:spcBef>
                <a:spcPct val="0"/>
              </a:spcBef>
              <a:spcAft>
                <a:spcPct val="0"/>
              </a:spcAft>
              <a:buClrTx/>
              <a:buFontTx/>
              <a:buNone/>
            </a:pPr>
            <a:r>
              <a:rPr lang="en-US" altLang="pl-PL" sz="1800">
                <a:latin typeface="Arial" pitchFamily="34" charset="0"/>
              </a:rPr>
              <a:t>Filaments</a:t>
            </a:r>
            <a:endParaRPr lang="pl-PL" altLang="pl-PL" sz="1800">
              <a:latin typeface="Arial" pitchFamily="34" charset="0"/>
            </a:endParaRPr>
          </a:p>
        </p:txBody>
      </p:sp>
      <p:grpSp>
        <p:nvGrpSpPr>
          <p:cNvPr id="6" name="Grupa 5"/>
          <p:cNvGrpSpPr/>
          <p:nvPr/>
        </p:nvGrpSpPr>
        <p:grpSpPr>
          <a:xfrm>
            <a:off x="-406172" y="3861050"/>
            <a:ext cx="11089232" cy="2436107"/>
            <a:chOff x="1043608" y="476672"/>
            <a:chExt cx="6696744" cy="1021274"/>
          </a:xfrm>
          <a:effectLst>
            <a:glow rad="203200">
              <a:schemeClr val="accent1">
                <a:alpha val="40000"/>
              </a:schemeClr>
            </a:glow>
          </a:effectLst>
        </p:grpSpPr>
        <p:pic>
          <p:nvPicPr>
            <p:cNvPr id="7" name="Obraz 4"/>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43608" y="476672"/>
              <a:ext cx="2952328" cy="1016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Obraz 4"/>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716016" y="476672"/>
              <a:ext cx="3024336" cy="1021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Obraz 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347865" y="476672"/>
              <a:ext cx="2088232" cy="1021274"/>
            </a:xfrm>
            <a:prstGeom prst="rect">
              <a:avLst/>
            </a:prstGeom>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6" accel="46000" decel="4400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2000" fill="hold"/>
                                        <p:tgtEl>
                                          <p:spTgt spid="6"/>
                                        </p:tgtEl>
                                        <p:attrNameLst>
                                          <p:attrName>ppt_x</p:attrName>
                                        </p:attrNameLst>
                                      </p:cBhvr>
                                      <p:tavLst>
                                        <p:tav tm="0">
                                          <p:val>
                                            <p:strVal val="1+#ppt_w/2"/>
                                          </p:val>
                                        </p:tav>
                                        <p:tav tm="100000">
                                          <p:val>
                                            <p:strVal val="#ppt_x"/>
                                          </p:val>
                                        </p:tav>
                                      </p:tavLst>
                                    </p:anim>
                                    <p:anim calcmode="lin" valueType="num">
                                      <p:cBhvr additive="base">
                                        <p:cTn id="8" dur="20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250" y="1341440"/>
            <a:ext cx="7772400" cy="17751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38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11638" y="123825"/>
            <a:ext cx="4267200" cy="704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388" name="pole tekstowe 3"/>
          <p:cNvSpPr txBox="1">
            <a:spLocks noChangeArrowheads="1"/>
          </p:cNvSpPr>
          <p:nvPr/>
        </p:nvSpPr>
        <p:spPr bwMode="auto">
          <a:xfrm>
            <a:off x="323528" y="290514"/>
            <a:ext cx="372403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1pPr>
            <a:lvl2pPr marL="742950" indent="-28575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2pPr>
            <a:lvl3pPr marL="11430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3pPr>
            <a:lvl4pPr marL="16002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4pPr>
            <a:lvl5pPr marL="20574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5pPr>
            <a:lvl6pPr marL="25146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6pPr>
            <a:lvl7pPr marL="29718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7pPr>
            <a:lvl8pPr marL="34290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8pPr>
            <a:lvl9pPr marL="38862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9pPr>
          </a:lstStyle>
          <a:p>
            <a:pPr eaLnBrk="1" hangingPunct="1">
              <a:spcBef>
                <a:spcPct val="0"/>
              </a:spcBef>
              <a:spcAft>
                <a:spcPct val="0"/>
              </a:spcAft>
              <a:buClrTx/>
              <a:buFontTx/>
              <a:buNone/>
            </a:pPr>
            <a:r>
              <a:rPr lang="en-US" altLang="pl-PL" sz="2400" b="1" dirty="0" err="1">
                <a:solidFill>
                  <a:schemeClr val="bg1"/>
                </a:solidFill>
                <a:latin typeface="Calibri" panose="020F0502020204030204" pitchFamily="34" charset="0"/>
              </a:rPr>
              <a:t>HDex</a:t>
            </a:r>
            <a:r>
              <a:rPr lang="en-US" altLang="pl-PL" sz="2400" b="1" dirty="0">
                <a:solidFill>
                  <a:schemeClr val="bg1"/>
                </a:solidFill>
                <a:latin typeface="Calibri" panose="020F0502020204030204" pitchFamily="34" charset="0"/>
              </a:rPr>
              <a:t> of </a:t>
            </a:r>
            <a:r>
              <a:rPr lang="en-US" altLang="pl-PL" sz="2400" b="1" dirty="0" err="1">
                <a:solidFill>
                  <a:schemeClr val="bg1"/>
                </a:solidFill>
                <a:latin typeface="Calibri" panose="020F0502020204030204" pitchFamily="34" charset="0"/>
              </a:rPr>
              <a:t>vimentin</a:t>
            </a:r>
            <a:r>
              <a:rPr lang="en-US" altLang="pl-PL" sz="2400" b="1" dirty="0">
                <a:solidFill>
                  <a:schemeClr val="bg1"/>
                </a:solidFill>
                <a:latin typeface="Calibri" panose="020F0502020204030204" pitchFamily="34" charset="0"/>
              </a:rPr>
              <a:t> tetramers</a:t>
            </a:r>
          </a:p>
          <a:p>
            <a:pPr eaLnBrk="1" hangingPunct="1">
              <a:spcBef>
                <a:spcPct val="0"/>
              </a:spcBef>
              <a:spcAft>
                <a:spcPct val="0"/>
              </a:spcAft>
              <a:buClrTx/>
              <a:buFontTx/>
              <a:buNone/>
            </a:pPr>
            <a:r>
              <a:rPr lang="en-US" altLang="pl-PL" sz="2400" b="1" dirty="0">
                <a:solidFill>
                  <a:schemeClr val="bg1"/>
                </a:solidFill>
                <a:latin typeface="Calibri" panose="020F0502020204030204" pitchFamily="34" charset="0"/>
              </a:rPr>
              <a:t>- low salt buffer</a:t>
            </a:r>
            <a:endParaRPr lang="pl-PL" altLang="pl-PL" sz="2400" b="1" dirty="0">
              <a:solidFill>
                <a:schemeClr val="bg1"/>
              </a:solidFill>
              <a:latin typeface="Calibri" panose="020F0502020204030204"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8175" y="982665"/>
            <a:ext cx="7315200" cy="6169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411" name="pole tekstowe 2"/>
          <p:cNvSpPr txBox="1">
            <a:spLocks noChangeArrowheads="1"/>
          </p:cNvSpPr>
          <p:nvPr/>
        </p:nvSpPr>
        <p:spPr bwMode="auto">
          <a:xfrm>
            <a:off x="107504" y="80079"/>
            <a:ext cx="374441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1pPr>
            <a:lvl2pPr marL="742950" indent="-28575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2pPr>
            <a:lvl3pPr marL="11430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3pPr>
            <a:lvl4pPr marL="16002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4pPr>
            <a:lvl5pPr marL="20574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5pPr>
            <a:lvl6pPr marL="25146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6pPr>
            <a:lvl7pPr marL="29718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7pPr>
            <a:lvl8pPr marL="34290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8pPr>
            <a:lvl9pPr marL="38862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9pPr>
          </a:lstStyle>
          <a:p>
            <a:pPr eaLnBrk="1" hangingPunct="1">
              <a:spcBef>
                <a:spcPct val="0"/>
              </a:spcBef>
              <a:spcAft>
                <a:spcPct val="0"/>
              </a:spcAft>
              <a:buClrTx/>
              <a:buFontTx/>
              <a:buNone/>
            </a:pPr>
            <a:r>
              <a:rPr lang="en-US" altLang="pl-PL" sz="2400" b="1" dirty="0" err="1">
                <a:solidFill>
                  <a:schemeClr val="bg1"/>
                </a:solidFill>
                <a:latin typeface="Calibri" panose="020F0502020204030204" pitchFamily="34" charset="0"/>
              </a:rPr>
              <a:t>HDex</a:t>
            </a:r>
            <a:r>
              <a:rPr lang="en-US" altLang="pl-PL" sz="2400" b="1" dirty="0">
                <a:solidFill>
                  <a:schemeClr val="bg1"/>
                </a:solidFill>
                <a:latin typeface="Calibri" panose="020F0502020204030204" pitchFamily="34" charset="0"/>
              </a:rPr>
              <a:t> of </a:t>
            </a:r>
            <a:r>
              <a:rPr lang="en-US" altLang="pl-PL" sz="2400" b="1" dirty="0" err="1">
                <a:solidFill>
                  <a:schemeClr val="bg1"/>
                </a:solidFill>
                <a:latin typeface="Calibri" panose="020F0502020204030204" pitchFamily="34" charset="0"/>
              </a:rPr>
              <a:t>vimentin</a:t>
            </a:r>
            <a:r>
              <a:rPr lang="en-US" altLang="pl-PL" sz="2400" b="1" dirty="0">
                <a:solidFill>
                  <a:schemeClr val="bg1"/>
                </a:solidFill>
                <a:latin typeface="Calibri" panose="020F0502020204030204" pitchFamily="34" charset="0"/>
              </a:rPr>
              <a:t> </a:t>
            </a:r>
            <a:r>
              <a:rPr lang="en-US" altLang="pl-PL" sz="2400" b="1" dirty="0" smtClean="0">
                <a:solidFill>
                  <a:schemeClr val="bg1"/>
                </a:solidFill>
                <a:latin typeface="Calibri" panose="020F0502020204030204" pitchFamily="34" charset="0"/>
              </a:rPr>
              <a:t>ULF’s </a:t>
            </a:r>
            <a:r>
              <a:rPr lang="en-US" altLang="pl-PL" sz="2400" b="1" dirty="0">
                <a:solidFill>
                  <a:schemeClr val="bg1"/>
                </a:solidFill>
                <a:latin typeface="Calibri" panose="020F0502020204030204" pitchFamily="34" charset="0"/>
              </a:rPr>
              <a:t>and </a:t>
            </a:r>
            <a:r>
              <a:rPr lang="en-US" altLang="pl-PL" sz="2400" b="1" dirty="0" smtClean="0">
                <a:solidFill>
                  <a:schemeClr val="bg1"/>
                </a:solidFill>
                <a:latin typeface="Calibri" panose="020F0502020204030204" pitchFamily="34" charset="0"/>
              </a:rPr>
              <a:t>filaments</a:t>
            </a:r>
            <a:r>
              <a:rPr lang="pl-PL" altLang="pl-PL" sz="2400" b="1" dirty="0" smtClean="0">
                <a:solidFill>
                  <a:schemeClr val="bg1"/>
                </a:solidFill>
                <a:latin typeface="Calibri" panose="020F0502020204030204" pitchFamily="34" charset="0"/>
              </a:rPr>
              <a:t> </a:t>
            </a:r>
            <a:r>
              <a:rPr lang="en-US" altLang="pl-PL" sz="2400" b="1" dirty="0" smtClean="0">
                <a:solidFill>
                  <a:schemeClr val="bg1"/>
                </a:solidFill>
                <a:latin typeface="Calibri" panose="020F0502020204030204" pitchFamily="34" charset="0"/>
              </a:rPr>
              <a:t>- </a:t>
            </a:r>
            <a:r>
              <a:rPr lang="en-US" altLang="pl-PL" sz="2400" b="1" dirty="0">
                <a:solidFill>
                  <a:schemeClr val="bg1"/>
                </a:solidFill>
                <a:latin typeface="Calibri" panose="020F0502020204030204" pitchFamily="34" charset="0"/>
              </a:rPr>
              <a:t>high salt buffer</a:t>
            </a:r>
            <a:endParaRPr lang="pl-PL" altLang="pl-PL" sz="2400" b="1" dirty="0">
              <a:solidFill>
                <a:schemeClr val="bg1"/>
              </a:solidFill>
              <a:latin typeface="Calibri" panose="020F0502020204030204" pitchFamily="34" charset="0"/>
            </a:endParaRPr>
          </a:p>
        </p:txBody>
      </p:sp>
      <p:grpSp>
        <p:nvGrpSpPr>
          <p:cNvPr id="17412" name="Grupa 11"/>
          <p:cNvGrpSpPr>
            <a:grpSpLocks/>
          </p:cNvGrpSpPr>
          <p:nvPr/>
        </p:nvGrpSpPr>
        <p:grpSpPr bwMode="auto">
          <a:xfrm>
            <a:off x="3978276" y="290513"/>
            <a:ext cx="4968875" cy="779462"/>
            <a:chOff x="1043608" y="476672"/>
            <a:chExt cx="6696744" cy="1021274"/>
          </a:xfrm>
        </p:grpSpPr>
        <p:pic>
          <p:nvPicPr>
            <p:cNvPr id="17413" name="Obraz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3608" y="476672"/>
              <a:ext cx="2952328" cy="1016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4" name="Obraz 4"/>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16016" y="476672"/>
              <a:ext cx="3024336" cy="1021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5" name="Obraz 10"/>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347865" y="476672"/>
              <a:ext cx="2088232" cy="1021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2989" y="765177"/>
            <a:ext cx="6985000" cy="5108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435" name="pole tekstowe 1"/>
          <p:cNvSpPr txBox="1">
            <a:spLocks noChangeArrowheads="1"/>
          </p:cNvSpPr>
          <p:nvPr/>
        </p:nvSpPr>
        <p:spPr bwMode="auto">
          <a:xfrm>
            <a:off x="827585" y="260648"/>
            <a:ext cx="778969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1pPr>
            <a:lvl2pPr marL="742950" indent="-28575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2pPr>
            <a:lvl3pPr marL="11430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3pPr>
            <a:lvl4pPr marL="16002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4pPr>
            <a:lvl5pPr marL="20574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5pPr>
            <a:lvl6pPr marL="25146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6pPr>
            <a:lvl7pPr marL="29718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7pPr>
            <a:lvl8pPr marL="34290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8pPr>
            <a:lvl9pPr marL="38862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9pPr>
          </a:lstStyle>
          <a:p>
            <a:pPr eaLnBrk="1" hangingPunct="1">
              <a:spcBef>
                <a:spcPct val="0"/>
              </a:spcBef>
              <a:spcAft>
                <a:spcPct val="0"/>
              </a:spcAft>
              <a:buClrTx/>
              <a:buFontTx/>
              <a:buNone/>
            </a:pPr>
            <a:r>
              <a:rPr lang="en-US" altLang="pl-PL" sz="2000" b="1" dirty="0">
                <a:solidFill>
                  <a:schemeClr val="bg1"/>
                </a:solidFill>
                <a:latin typeface="Calibri" panose="020F0502020204030204" pitchFamily="34" charset="0"/>
              </a:rPr>
              <a:t>Differential plot indicates contact sites in transition tetramers-filaments</a:t>
            </a:r>
            <a:endParaRPr lang="pl-PL" altLang="pl-PL" sz="2000" b="1" dirty="0">
              <a:solidFill>
                <a:schemeClr val="bg1"/>
              </a:solidFill>
              <a:latin typeface="Calibri" panose="020F0502020204030204" pitchFamily="34" charset="0"/>
            </a:endParaRPr>
          </a:p>
        </p:txBody>
      </p:sp>
      <p:pic>
        <p:nvPicPr>
          <p:cNvPr id="1843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5589" y="6092825"/>
            <a:ext cx="2959100" cy="488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5" name="Grupa 4"/>
          <p:cNvGrpSpPr/>
          <p:nvPr/>
        </p:nvGrpSpPr>
        <p:grpSpPr>
          <a:xfrm>
            <a:off x="4427985" y="6082158"/>
            <a:ext cx="4485397" cy="487749"/>
            <a:chOff x="1043608" y="476672"/>
            <a:chExt cx="6696744" cy="1021274"/>
          </a:xfrm>
          <a:effectLst>
            <a:glow rad="203200">
              <a:schemeClr val="accent1">
                <a:alpha val="40000"/>
              </a:schemeClr>
            </a:glow>
          </a:effectLst>
        </p:grpSpPr>
        <p:pic>
          <p:nvPicPr>
            <p:cNvPr id="6" name="Obraz 4"/>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43608" y="476672"/>
              <a:ext cx="2952328" cy="1016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Obraz 4"/>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16016" y="476672"/>
              <a:ext cx="3024336" cy="1021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Obraz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347865" y="476672"/>
              <a:ext cx="2088232" cy="1021274"/>
            </a:xfrm>
            <a:prstGeom prst="rect">
              <a:avLst/>
            </a:prstGeom>
          </p:spPr>
        </p:pic>
      </p:grpSp>
      <p:cxnSp>
        <p:nvCxnSpPr>
          <p:cNvPr id="9" name="Łącznik prosty ze strzałką 8"/>
          <p:cNvCxnSpPr/>
          <p:nvPr/>
        </p:nvCxnSpPr>
        <p:spPr>
          <a:xfrm flipV="1">
            <a:off x="3419476" y="6350000"/>
            <a:ext cx="792163" cy="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pole tekstowe 1"/>
          <p:cNvSpPr txBox="1">
            <a:spLocks noChangeArrowheads="1"/>
          </p:cNvSpPr>
          <p:nvPr/>
        </p:nvSpPr>
        <p:spPr bwMode="auto">
          <a:xfrm>
            <a:off x="939041" y="260648"/>
            <a:ext cx="754373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1pPr>
            <a:lvl2pPr marL="742950" indent="-28575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2pPr>
            <a:lvl3pPr marL="11430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3pPr>
            <a:lvl4pPr marL="16002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4pPr>
            <a:lvl5pPr marL="20574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5pPr>
            <a:lvl6pPr marL="25146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6pPr>
            <a:lvl7pPr marL="29718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7pPr>
            <a:lvl8pPr marL="34290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8pPr>
            <a:lvl9pPr marL="38862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9pPr>
          </a:lstStyle>
          <a:p>
            <a:pPr eaLnBrk="1" hangingPunct="1">
              <a:spcBef>
                <a:spcPct val="0"/>
              </a:spcBef>
              <a:spcAft>
                <a:spcPct val="0"/>
              </a:spcAft>
              <a:buClrTx/>
              <a:buFontTx/>
              <a:buNone/>
            </a:pPr>
            <a:r>
              <a:rPr lang="en-US" altLang="pl-PL" sz="2000" b="1" dirty="0">
                <a:solidFill>
                  <a:schemeClr val="bg1"/>
                </a:solidFill>
                <a:latin typeface="Calibri" panose="020F0502020204030204" pitchFamily="34" charset="0"/>
              </a:rPr>
              <a:t>Point mutant Y117L reveals contact sites in transition tetramers-ULF’s</a:t>
            </a:r>
            <a:endParaRPr lang="pl-PL" altLang="pl-PL" sz="2000" b="1" dirty="0">
              <a:solidFill>
                <a:schemeClr val="bg1"/>
              </a:solidFill>
              <a:latin typeface="Calibri" panose="020F0502020204030204" pitchFamily="34" charset="0"/>
            </a:endParaRPr>
          </a:p>
        </p:txBody>
      </p:sp>
      <p:pic>
        <p:nvPicPr>
          <p:cNvPr id="1945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9" y="4926013"/>
            <a:ext cx="2959100" cy="488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9" name="Łącznik prosty ze strzałką 8"/>
          <p:cNvCxnSpPr/>
          <p:nvPr/>
        </p:nvCxnSpPr>
        <p:spPr>
          <a:xfrm flipV="1">
            <a:off x="3175001" y="5170488"/>
            <a:ext cx="792163" cy="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1946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0976" y="4892677"/>
            <a:ext cx="1439863" cy="6143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92725" y="1773240"/>
            <a:ext cx="3838575" cy="28082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463"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338" y="950913"/>
            <a:ext cx="5021262" cy="38020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pole tekstowe 2"/>
          <p:cNvSpPr txBox="1">
            <a:spLocks noChangeArrowheads="1"/>
          </p:cNvSpPr>
          <p:nvPr/>
        </p:nvSpPr>
        <p:spPr bwMode="auto">
          <a:xfrm>
            <a:off x="7181850" y="4741070"/>
            <a:ext cx="11936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1pPr>
            <a:lvl2pPr marL="742950" indent="-28575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2pPr>
            <a:lvl3pPr marL="11430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3pPr>
            <a:lvl4pPr marL="16002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4pPr>
            <a:lvl5pPr marL="20574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5pPr>
            <a:lvl6pPr marL="25146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6pPr>
            <a:lvl7pPr marL="29718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7pPr>
            <a:lvl8pPr marL="34290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8pPr>
            <a:lvl9pPr marL="38862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9pPr>
          </a:lstStyle>
          <a:p>
            <a:pPr eaLnBrk="1" hangingPunct="1">
              <a:spcBef>
                <a:spcPct val="0"/>
              </a:spcBef>
              <a:spcAft>
                <a:spcPct val="0"/>
              </a:spcAft>
              <a:buClrTx/>
              <a:buFontTx/>
              <a:buNone/>
            </a:pPr>
            <a:r>
              <a:rPr lang="en-US" altLang="pl-PL" sz="1800" dirty="0">
                <a:solidFill>
                  <a:schemeClr val="bg1"/>
                </a:solidFill>
                <a:latin typeface="Arial" pitchFamily="34" charset="0"/>
              </a:rPr>
              <a:t>Wild Type</a:t>
            </a:r>
            <a:endParaRPr lang="pl-PL" altLang="pl-PL" sz="1800" dirty="0">
              <a:solidFill>
                <a:schemeClr val="bg1"/>
              </a:solidFill>
              <a:latin typeface="Arial" pitchFamily="34" charset="0"/>
            </a:endParaRPr>
          </a:p>
        </p:txBody>
      </p:sp>
      <p:sp>
        <p:nvSpPr>
          <p:cNvPr id="19465" name="pole tekstowe 10"/>
          <p:cNvSpPr txBox="1">
            <a:spLocks noChangeArrowheads="1"/>
          </p:cNvSpPr>
          <p:nvPr/>
        </p:nvSpPr>
        <p:spPr bwMode="auto">
          <a:xfrm>
            <a:off x="5148264" y="766763"/>
            <a:ext cx="15952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1pPr>
            <a:lvl2pPr marL="742950" indent="-28575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2pPr>
            <a:lvl3pPr marL="11430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3pPr>
            <a:lvl4pPr marL="16002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4pPr>
            <a:lvl5pPr marL="20574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5pPr>
            <a:lvl6pPr marL="25146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6pPr>
            <a:lvl7pPr marL="29718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7pPr>
            <a:lvl8pPr marL="34290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8pPr>
            <a:lvl9pPr marL="38862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9pPr>
          </a:lstStyle>
          <a:p>
            <a:pPr eaLnBrk="1" hangingPunct="1">
              <a:spcBef>
                <a:spcPct val="0"/>
              </a:spcBef>
              <a:spcAft>
                <a:spcPct val="0"/>
              </a:spcAft>
              <a:buClrTx/>
              <a:buFontTx/>
              <a:buNone/>
            </a:pPr>
            <a:r>
              <a:rPr lang="en-US" altLang="pl-PL" sz="1800">
                <a:latin typeface="Arial" pitchFamily="34" charset="0"/>
              </a:rPr>
              <a:t>Y117L mutant</a:t>
            </a:r>
            <a:endParaRPr lang="pl-PL" altLang="pl-PL" sz="1800">
              <a:latin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accel="49000" decel="5100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2000" fill="hold"/>
                                        <p:tgtEl>
                                          <p:spTgt spid="3"/>
                                        </p:tgtEl>
                                        <p:attrNameLst>
                                          <p:attrName>ppt_x</p:attrName>
                                        </p:attrNameLst>
                                      </p:cBhvr>
                                      <p:tavLst>
                                        <p:tav tm="0">
                                          <p:val>
                                            <p:strVal val="#ppt_x"/>
                                          </p:val>
                                        </p:tav>
                                        <p:tav tm="100000">
                                          <p:val>
                                            <p:strVal val="#ppt_x"/>
                                          </p:val>
                                        </p:tav>
                                      </p:tavLst>
                                    </p:anim>
                                    <p:anim calcmode="lin" valueType="num">
                                      <p:cBhvr additive="base">
                                        <p:cTn id="8" dur="20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accel="49000" decel="51000"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2000" fill="hold"/>
                                        <p:tgtEl>
                                          <p:spTgt spid="13"/>
                                        </p:tgtEl>
                                        <p:attrNameLst>
                                          <p:attrName>ppt_x</p:attrName>
                                        </p:attrNameLst>
                                      </p:cBhvr>
                                      <p:tavLst>
                                        <p:tav tm="0">
                                          <p:val>
                                            <p:strVal val="#ppt_x"/>
                                          </p:val>
                                        </p:tav>
                                        <p:tav tm="100000">
                                          <p:val>
                                            <p:strVal val="#ppt_x"/>
                                          </p:val>
                                        </p:tav>
                                      </p:tavLst>
                                    </p:anim>
                                    <p:anim calcmode="lin" valueType="num">
                                      <p:cBhvr additive="base">
                                        <p:cTn id="12" dur="20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6376" y="692152"/>
            <a:ext cx="6624638" cy="5870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483" name="pole tekstowe 1"/>
          <p:cNvSpPr txBox="1">
            <a:spLocks noChangeArrowheads="1"/>
          </p:cNvSpPr>
          <p:nvPr/>
        </p:nvSpPr>
        <p:spPr bwMode="auto">
          <a:xfrm>
            <a:off x="600076" y="220663"/>
            <a:ext cx="70711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1pPr>
            <a:lvl2pPr marL="742950" indent="-28575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2pPr>
            <a:lvl3pPr marL="11430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3pPr>
            <a:lvl4pPr marL="16002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4pPr>
            <a:lvl5pPr marL="20574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5pPr>
            <a:lvl6pPr marL="25146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6pPr>
            <a:lvl7pPr marL="29718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7pPr>
            <a:lvl8pPr marL="34290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8pPr>
            <a:lvl9pPr marL="38862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9pPr>
          </a:lstStyle>
          <a:p>
            <a:pPr eaLnBrk="1" hangingPunct="1">
              <a:spcBef>
                <a:spcPct val="0"/>
              </a:spcBef>
              <a:spcAft>
                <a:spcPct val="0"/>
              </a:spcAft>
              <a:buClrTx/>
              <a:buFontTx/>
              <a:buNone/>
            </a:pPr>
            <a:r>
              <a:rPr lang="en-US" altLang="pl-PL" sz="1800">
                <a:latin typeface="Arial" pitchFamily="34" charset="0"/>
              </a:rPr>
              <a:t>Based on Hdex a cross-coiling molecular model can be constructed</a:t>
            </a:r>
            <a:endParaRPr lang="pl-PL" altLang="pl-PL" sz="1800">
              <a:latin typeface="Arial" pitchFamily="34" charset="0"/>
            </a:endParaRPr>
          </a:p>
        </p:txBody>
      </p:sp>
      <p:sp>
        <p:nvSpPr>
          <p:cNvPr id="2" name="pole tekstowe 1"/>
          <p:cNvSpPr txBox="1"/>
          <p:nvPr/>
        </p:nvSpPr>
        <p:spPr>
          <a:xfrm>
            <a:off x="5508103" y="400069"/>
            <a:ext cx="2842509" cy="1200329"/>
          </a:xfrm>
          <a:prstGeom prst="rect">
            <a:avLst/>
          </a:prstGeom>
          <a:noFill/>
        </p:spPr>
        <p:txBody>
          <a:bodyPr wrap="none" rtlCol="0">
            <a:spAutoFit/>
          </a:bodyPr>
          <a:lstStyle/>
          <a:p>
            <a:r>
              <a:rPr lang="pl-PL" sz="2400" b="1" dirty="0" smtClean="0">
                <a:solidFill>
                  <a:schemeClr val="bg1"/>
                </a:solidFill>
                <a:latin typeface="Calibri" panose="020F0502020204030204" pitchFamily="34" charset="0"/>
              </a:rPr>
              <a:t>New </a:t>
            </a:r>
            <a:r>
              <a:rPr lang="pl-PL" sz="2400" b="1" dirty="0" err="1" smtClean="0">
                <a:solidFill>
                  <a:schemeClr val="bg1"/>
                </a:solidFill>
                <a:latin typeface="Calibri" panose="020F0502020204030204" pitchFamily="34" charset="0"/>
              </a:rPr>
              <a:t>molecular</a:t>
            </a:r>
            <a:r>
              <a:rPr lang="pl-PL" sz="2400" b="1" dirty="0" smtClean="0">
                <a:solidFill>
                  <a:schemeClr val="bg1"/>
                </a:solidFill>
                <a:latin typeface="Calibri" panose="020F0502020204030204" pitchFamily="34" charset="0"/>
              </a:rPr>
              <a:t/>
            </a:r>
            <a:br>
              <a:rPr lang="pl-PL" sz="2400" b="1" dirty="0" smtClean="0">
                <a:solidFill>
                  <a:schemeClr val="bg1"/>
                </a:solidFill>
                <a:latin typeface="Calibri" panose="020F0502020204030204" pitchFamily="34" charset="0"/>
              </a:rPr>
            </a:br>
            <a:r>
              <a:rPr lang="pl-PL" sz="2400" b="1" dirty="0" smtClean="0">
                <a:solidFill>
                  <a:schemeClr val="bg1"/>
                </a:solidFill>
                <a:latin typeface="Calibri" panose="020F0502020204030204" pitchFamily="34" charset="0"/>
              </a:rPr>
              <a:t>model for </a:t>
            </a:r>
            <a:r>
              <a:rPr lang="pl-PL" sz="2400" b="1" dirty="0" err="1" smtClean="0">
                <a:solidFill>
                  <a:schemeClr val="bg1"/>
                </a:solidFill>
                <a:latin typeface="Calibri" panose="020F0502020204030204" pitchFamily="34" charset="0"/>
              </a:rPr>
              <a:t>contact</a:t>
            </a:r>
            <a:endParaRPr lang="pl-PL" sz="2400" b="1" dirty="0" smtClean="0">
              <a:solidFill>
                <a:schemeClr val="bg1"/>
              </a:solidFill>
              <a:latin typeface="Calibri" panose="020F0502020204030204" pitchFamily="34" charset="0"/>
            </a:endParaRPr>
          </a:p>
          <a:p>
            <a:r>
              <a:rPr lang="pl-PL" sz="2400" b="1" dirty="0">
                <a:solidFill>
                  <a:schemeClr val="bg1"/>
                </a:solidFill>
                <a:latin typeface="Calibri" panose="020F0502020204030204" pitchFamily="34" charset="0"/>
              </a:rPr>
              <a:t>r</a:t>
            </a:r>
            <a:r>
              <a:rPr lang="pl-PL" sz="2400" b="1" dirty="0" smtClean="0">
                <a:solidFill>
                  <a:schemeClr val="bg1"/>
                </a:solidFill>
                <a:latin typeface="Calibri" panose="020F0502020204030204" pitchFamily="34" charset="0"/>
              </a:rPr>
              <a:t>egions in </a:t>
            </a:r>
            <a:r>
              <a:rPr lang="pl-PL" sz="2400" b="1" dirty="0" err="1" smtClean="0">
                <a:solidFill>
                  <a:schemeClr val="bg1"/>
                </a:solidFill>
                <a:latin typeface="Calibri" panose="020F0502020204030204" pitchFamily="34" charset="0"/>
              </a:rPr>
              <a:t>vimentin</a:t>
            </a:r>
            <a:r>
              <a:rPr lang="pl-PL" sz="2400" b="1" dirty="0" smtClean="0">
                <a:solidFill>
                  <a:schemeClr val="bg1"/>
                </a:solidFill>
                <a:latin typeface="Calibri" panose="020F0502020204030204" pitchFamily="34" charset="0"/>
              </a:rPr>
              <a:t>   </a:t>
            </a:r>
            <a:endParaRPr lang="pl-PL" sz="2400" b="1" dirty="0">
              <a:solidFill>
                <a:schemeClr val="bg1"/>
              </a:solidFill>
              <a:latin typeface="Calibri" panose="020F0502020204030204" pitchFamily="34" charset="0"/>
            </a:endParaRPr>
          </a:p>
        </p:txBody>
      </p:sp>
      <p:sp>
        <p:nvSpPr>
          <p:cNvPr id="3" name="pole tekstowe 2"/>
          <p:cNvSpPr txBox="1"/>
          <p:nvPr/>
        </p:nvSpPr>
        <p:spPr>
          <a:xfrm>
            <a:off x="5724128" y="6309320"/>
            <a:ext cx="2651175" cy="369332"/>
          </a:xfrm>
          <a:prstGeom prst="rect">
            <a:avLst/>
          </a:prstGeom>
          <a:noFill/>
        </p:spPr>
        <p:txBody>
          <a:bodyPr wrap="none" rtlCol="0">
            <a:spAutoFit/>
          </a:bodyPr>
          <a:lstStyle/>
          <a:p>
            <a:r>
              <a:rPr lang="pl-PL" b="1" dirty="0" err="1" smtClean="0">
                <a:solidFill>
                  <a:schemeClr val="bg1"/>
                </a:solidFill>
              </a:rPr>
              <a:t>Premchandar</a:t>
            </a:r>
            <a:r>
              <a:rPr lang="pl-PL" b="1" dirty="0" smtClean="0">
                <a:solidFill>
                  <a:schemeClr val="bg1"/>
                </a:solidFill>
              </a:rPr>
              <a:t>, A. et al. </a:t>
            </a:r>
            <a:endParaRPr lang="pl-PL" b="1" dirty="0">
              <a:solidFill>
                <a:schemeClr val="bg1"/>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rostokąt 3"/>
          <p:cNvSpPr/>
          <p:nvPr/>
        </p:nvSpPr>
        <p:spPr>
          <a:xfrm>
            <a:off x="107950" y="0"/>
            <a:ext cx="10331450" cy="6770688"/>
          </a:xfrm>
          <a:prstGeom prst="rect">
            <a:avLst/>
          </a:prstGeom>
        </p:spPr>
        <p:txBody>
          <a:bodyPr>
            <a:spAutoFit/>
          </a:bodyPr>
          <a:lstStyle/>
          <a:p>
            <a:pPr>
              <a:defRPr/>
            </a:pPr>
            <a:r>
              <a:rPr lang="en-US" b="1" dirty="0">
                <a:solidFill>
                  <a:schemeClr val="bg1"/>
                </a:solidFill>
                <a:latin typeface="Arial" charset="0"/>
                <a:cs typeface="Arial" charset="0"/>
              </a:rPr>
              <a:t>Selected </a:t>
            </a:r>
            <a:r>
              <a:rPr lang="pl-PL" b="1" dirty="0" err="1">
                <a:solidFill>
                  <a:schemeClr val="bg1"/>
                </a:solidFill>
                <a:latin typeface="Arial" charset="0"/>
                <a:cs typeface="Arial" charset="0"/>
              </a:rPr>
              <a:t>HDex</a:t>
            </a:r>
            <a:r>
              <a:rPr lang="pl-PL" b="1" dirty="0">
                <a:solidFill>
                  <a:schemeClr val="bg1"/>
                </a:solidFill>
                <a:latin typeface="Arial" charset="0"/>
                <a:cs typeface="Arial" charset="0"/>
              </a:rPr>
              <a:t> </a:t>
            </a:r>
            <a:r>
              <a:rPr lang="pl-PL" b="1" dirty="0" err="1">
                <a:solidFill>
                  <a:schemeClr val="bg1"/>
                </a:solidFill>
                <a:latin typeface="Arial" charset="0"/>
                <a:cs typeface="Arial" charset="0"/>
              </a:rPr>
              <a:t>projects</a:t>
            </a:r>
            <a:r>
              <a:rPr lang="pl-PL" b="1" dirty="0">
                <a:solidFill>
                  <a:schemeClr val="bg1"/>
                </a:solidFill>
                <a:latin typeface="Arial" charset="0"/>
                <a:cs typeface="Arial" charset="0"/>
              </a:rPr>
              <a:t> </a:t>
            </a:r>
            <a:r>
              <a:rPr lang="en-US" b="1" dirty="0">
                <a:solidFill>
                  <a:schemeClr val="bg1"/>
                </a:solidFill>
                <a:latin typeface="Arial" charset="0"/>
                <a:cs typeface="Arial" charset="0"/>
              </a:rPr>
              <a:t> </a:t>
            </a:r>
          </a:p>
          <a:p>
            <a:pPr>
              <a:defRPr/>
            </a:pPr>
            <a:endParaRPr lang="pl-PL" sz="1200" b="1" dirty="0">
              <a:solidFill>
                <a:schemeClr val="bg1"/>
              </a:solidFill>
              <a:latin typeface="Arial" charset="0"/>
              <a:cs typeface="Arial" charset="0"/>
            </a:endParaRPr>
          </a:p>
          <a:p>
            <a:pPr>
              <a:defRPr/>
            </a:pPr>
            <a:endParaRPr lang="en-US" sz="1200" b="1" dirty="0">
              <a:solidFill>
                <a:schemeClr val="bg1"/>
              </a:solidFill>
              <a:latin typeface="Arial" charset="0"/>
              <a:cs typeface="Arial" charset="0"/>
            </a:endParaRPr>
          </a:p>
          <a:p>
            <a:pPr>
              <a:defRPr/>
            </a:pPr>
            <a:endParaRPr lang="en-US" sz="1200" b="1" dirty="0">
              <a:solidFill>
                <a:schemeClr val="bg1"/>
              </a:solidFill>
              <a:latin typeface="Arial" charset="0"/>
              <a:cs typeface="Arial" charset="0"/>
            </a:endParaRPr>
          </a:p>
          <a:p>
            <a:pPr>
              <a:defRPr/>
            </a:pPr>
            <a:r>
              <a:rPr lang="pl-PL" sz="1400" b="1" dirty="0">
                <a:solidFill>
                  <a:schemeClr val="bg1"/>
                </a:solidFill>
                <a:latin typeface="Arial" charset="0"/>
                <a:cs typeface="Arial" charset="0"/>
              </a:rPr>
              <a:t>1</a:t>
            </a:r>
            <a:r>
              <a:rPr lang="en-US" sz="1400" b="1" dirty="0">
                <a:solidFill>
                  <a:schemeClr val="bg1"/>
                </a:solidFill>
                <a:latin typeface="Arial" charset="0"/>
                <a:cs typeface="Arial" charset="0"/>
              </a:rPr>
              <a:t>. Difficult protein targets/natively unfolded proteins</a:t>
            </a:r>
            <a:r>
              <a:rPr lang="pl-PL" sz="1400" b="1" dirty="0">
                <a:solidFill>
                  <a:schemeClr val="bg1"/>
                </a:solidFill>
                <a:latin typeface="Arial" charset="0"/>
                <a:cs typeface="Arial" charset="0"/>
              </a:rPr>
              <a:t>/</a:t>
            </a:r>
            <a:r>
              <a:rPr lang="pl-PL" sz="1400" b="1" dirty="0" err="1">
                <a:solidFill>
                  <a:schemeClr val="bg1"/>
                </a:solidFill>
                <a:latin typeface="Arial" charset="0"/>
                <a:cs typeface="Arial" charset="0"/>
              </a:rPr>
              <a:t>oligomerising</a:t>
            </a:r>
            <a:r>
              <a:rPr lang="pl-PL" sz="1400" b="1" dirty="0">
                <a:solidFill>
                  <a:schemeClr val="bg1"/>
                </a:solidFill>
                <a:latin typeface="Arial" charset="0"/>
                <a:cs typeface="Arial" charset="0"/>
              </a:rPr>
              <a:t> </a:t>
            </a:r>
            <a:r>
              <a:rPr lang="pl-PL" sz="1400" b="1" dirty="0" err="1">
                <a:solidFill>
                  <a:schemeClr val="bg1"/>
                </a:solidFill>
                <a:latin typeface="Arial" charset="0"/>
                <a:cs typeface="Arial" charset="0"/>
              </a:rPr>
              <a:t>proteins</a:t>
            </a:r>
            <a:endParaRPr lang="pl-PL" sz="1400" b="1" dirty="0">
              <a:solidFill>
                <a:schemeClr val="bg1"/>
              </a:solidFill>
              <a:latin typeface="Arial" charset="0"/>
              <a:cs typeface="Arial" charset="0"/>
            </a:endParaRPr>
          </a:p>
          <a:p>
            <a:pPr>
              <a:defRPr/>
            </a:pPr>
            <a:endParaRPr lang="en-US" sz="1200" dirty="0">
              <a:solidFill>
                <a:schemeClr val="bg1"/>
              </a:solidFill>
              <a:latin typeface="Arial" charset="0"/>
              <a:cs typeface="Arial" charset="0"/>
            </a:endParaRPr>
          </a:p>
          <a:p>
            <a:pPr>
              <a:defRPr/>
            </a:pPr>
            <a:r>
              <a:rPr lang="en-US" sz="1600" b="1" dirty="0">
                <a:solidFill>
                  <a:schemeClr val="bg1"/>
                </a:solidFill>
                <a:latin typeface="Arial" charset="0"/>
                <a:cs typeface="Arial" charset="0"/>
              </a:rPr>
              <a:t>Intermediate filament oligomers and their interactors </a:t>
            </a:r>
            <a:r>
              <a:rPr lang="en-US" sz="1200" dirty="0">
                <a:solidFill>
                  <a:schemeClr val="bg1"/>
                </a:solidFill>
                <a:latin typeface="Arial" charset="0"/>
                <a:cs typeface="Arial" charset="0"/>
              </a:rPr>
              <a:t/>
            </a:r>
            <a:br>
              <a:rPr lang="en-US" sz="1200" dirty="0">
                <a:solidFill>
                  <a:schemeClr val="bg1"/>
                </a:solidFill>
                <a:latin typeface="Arial" charset="0"/>
                <a:cs typeface="Arial" charset="0"/>
              </a:rPr>
            </a:br>
            <a:r>
              <a:rPr lang="en-US" sz="1200" dirty="0">
                <a:solidFill>
                  <a:schemeClr val="bg1"/>
                </a:solidFill>
                <a:latin typeface="Arial" charset="0"/>
                <a:cs typeface="Arial" charset="0"/>
              </a:rPr>
              <a:t>(with </a:t>
            </a:r>
            <a:r>
              <a:rPr lang="en-US" sz="1200" b="1" dirty="0">
                <a:solidFill>
                  <a:schemeClr val="bg1"/>
                </a:solidFill>
                <a:latin typeface="Arial" charset="0"/>
                <a:cs typeface="Arial" charset="0"/>
              </a:rPr>
              <a:t>H. Herrmann, German Cancer Research Center, Heidelberg, Germany,  &amp; A. Edelman, </a:t>
            </a:r>
            <a:r>
              <a:rPr lang="en-US" sz="1200" b="1" dirty="0" err="1">
                <a:solidFill>
                  <a:schemeClr val="bg1"/>
                </a:solidFill>
                <a:latin typeface="Arial" charset="0"/>
                <a:cs typeface="Arial" charset="0"/>
              </a:rPr>
              <a:t>Institut</a:t>
            </a:r>
            <a:r>
              <a:rPr lang="en-US" sz="1200" b="1" dirty="0">
                <a:solidFill>
                  <a:schemeClr val="bg1"/>
                </a:solidFill>
                <a:latin typeface="Arial" charset="0"/>
                <a:cs typeface="Arial" charset="0"/>
              </a:rPr>
              <a:t> Necker, Paris)</a:t>
            </a:r>
            <a:endParaRPr lang="pl-PL" sz="1200" b="1" dirty="0">
              <a:solidFill>
                <a:schemeClr val="bg1"/>
              </a:solidFill>
              <a:latin typeface="Arial" charset="0"/>
              <a:cs typeface="Arial" charset="0"/>
            </a:endParaRPr>
          </a:p>
          <a:p>
            <a:pPr>
              <a:defRPr/>
            </a:pPr>
            <a:endParaRPr lang="pl-PL" sz="1200" dirty="0">
              <a:solidFill>
                <a:schemeClr val="bg1"/>
              </a:solidFill>
              <a:latin typeface="Arial" charset="0"/>
              <a:cs typeface="Arial" charset="0"/>
            </a:endParaRPr>
          </a:p>
          <a:p>
            <a:pPr>
              <a:defRPr/>
            </a:pPr>
            <a:endParaRPr lang="en-US" sz="1400" b="1" dirty="0">
              <a:solidFill>
                <a:schemeClr val="bg1"/>
              </a:solidFill>
              <a:latin typeface="Arial" charset="0"/>
              <a:cs typeface="Arial" charset="0"/>
            </a:endParaRPr>
          </a:p>
          <a:p>
            <a:pPr>
              <a:defRPr/>
            </a:pPr>
            <a:r>
              <a:rPr lang="pl-PL" sz="1400" b="1" dirty="0">
                <a:solidFill>
                  <a:srgbClr val="FF0000"/>
                </a:solidFill>
                <a:latin typeface="Arial" charset="0"/>
                <a:cs typeface="Arial" charset="0"/>
              </a:rPr>
              <a:t>2</a:t>
            </a:r>
            <a:r>
              <a:rPr lang="en-US" sz="1400" b="1" dirty="0">
                <a:solidFill>
                  <a:srgbClr val="FF0000"/>
                </a:solidFill>
                <a:latin typeface="Arial" charset="0"/>
                <a:cs typeface="Arial" charset="0"/>
              </a:rPr>
              <a:t>. Mapping interaction regions with protein partners and small ligands:</a:t>
            </a:r>
            <a:endParaRPr lang="pl-PL" sz="1400" b="1" dirty="0">
              <a:solidFill>
                <a:srgbClr val="FF0000"/>
              </a:solidFill>
              <a:latin typeface="Arial" charset="0"/>
              <a:cs typeface="Arial" charset="0"/>
            </a:endParaRPr>
          </a:p>
          <a:p>
            <a:pPr indent="-457200">
              <a:defRPr/>
            </a:pPr>
            <a:endParaRPr lang="en-US" sz="1200" dirty="0">
              <a:solidFill>
                <a:srgbClr val="FF0000"/>
              </a:solidFill>
              <a:latin typeface="Arial" charset="0"/>
              <a:cs typeface="Arial" charset="0"/>
            </a:endParaRPr>
          </a:p>
          <a:p>
            <a:pPr indent="-457200">
              <a:defRPr/>
            </a:pPr>
            <a:r>
              <a:rPr lang="en-US" sz="1600" b="1" dirty="0">
                <a:solidFill>
                  <a:srgbClr val="FF0000"/>
                </a:solidFill>
                <a:latin typeface="Arial" charset="0"/>
                <a:cs typeface="Arial" charset="0"/>
              </a:rPr>
              <a:t>- Kinetochore complexes: </a:t>
            </a:r>
            <a:r>
              <a:rPr lang="en-US" sz="1200" dirty="0">
                <a:solidFill>
                  <a:srgbClr val="FF0000"/>
                </a:solidFill>
                <a:latin typeface="Arial" charset="0"/>
                <a:cs typeface="Arial" charset="0"/>
              </a:rPr>
              <a:t/>
            </a:r>
            <a:br>
              <a:rPr lang="en-US" sz="1200" dirty="0">
                <a:solidFill>
                  <a:srgbClr val="FF0000"/>
                </a:solidFill>
                <a:latin typeface="Arial" charset="0"/>
                <a:cs typeface="Arial" charset="0"/>
              </a:rPr>
            </a:br>
            <a:r>
              <a:rPr lang="en-US" sz="1200" dirty="0">
                <a:solidFill>
                  <a:srgbClr val="FF0000"/>
                </a:solidFill>
                <a:latin typeface="Arial" charset="0"/>
                <a:cs typeface="Arial" charset="0"/>
              </a:rPr>
              <a:t>	COMA (</a:t>
            </a:r>
            <a:r>
              <a:rPr lang="en-US" sz="1200" i="1" dirty="0">
                <a:solidFill>
                  <a:srgbClr val="FF0000"/>
                </a:solidFill>
                <a:latin typeface="Arial" charset="0"/>
                <a:cs typeface="Arial" charset="0"/>
              </a:rPr>
              <a:t>K. </a:t>
            </a:r>
            <a:r>
              <a:rPr lang="en-US" sz="1200" i="1" dirty="0" err="1">
                <a:solidFill>
                  <a:srgbClr val="FF0000"/>
                </a:solidFill>
                <a:latin typeface="Arial" charset="0"/>
                <a:cs typeface="Arial" charset="0"/>
              </a:rPr>
              <a:t>lactis</a:t>
            </a:r>
            <a:r>
              <a:rPr lang="en-US" sz="1200" dirty="0">
                <a:solidFill>
                  <a:srgbClr val="FF0000"/>
                </a:solidFill>
                <a:latin typeface="Arial" charset="0"/>
                <a:cs typeface="Arial" charset="0"/>
              </a:rPr>
              <a:t>)  -  with </a:t>
            </a:r>
            <a:r>
              <a:rPr lang="en-US" sz="1200" b="1" dirty="0">
                <a:solidFill>
                  <a:srgbClr val="FF0000"/>
                </a:solidFill>
                <a:latin typeface="Arial" charset="0"/>
                <a:cs typeface="Arial" charset="0"/>
              </a:rPr>
              <a:t>F. </a:t>
            </a:r>
            <a:r>
              <a:rPr lang="en-US" sz="1200" b="1" dirty="0" err="1">
                <a:solidFill>
                  <a:srgbClr val="FF0000"/>
                </a:solidFill>
                <a:latin typeface="Arial" charset="0"/>
                <a:cs typeface="Arial" charset="0"/>
              </a:rPr>
              <a:t>Schmitzberger</a:t>
            </a:r>
            <a:r>
              <a:rPr lang="en-US" sz="1200" b="1" dirty="0">
                <a:solidFill>
                  <a:srgbClr val="FF0000"/>
                </a:solidFill>
                <a:latin typeface="Arial" charset="0"/>
                <a:cs typeface="Arial" charset="0"/>
              </a:rPr>
              <a:t> (S. Harrison group - Harvard Medical School, Boston, USA)</a:t>
            </a:r>
            <a:r>
              <a:rPr lang="pl-PL" sz="1200" b="1" dirty="0">
                <a:solidFill>
                  <a:srgbClr val="FF0000"/>
                </a:solidFill>
                <a:latin typeface="Arial" charset="0"/>
                <a:cs typeface="Arial" charset="0"/>
              </a:rPr>
              <a:t> </a:t>
            </a:r>
          </a:p>
          <a:p>
            <a:pPr indent="-457200">
              <a:defRPr/>
            </a:pPr>
            <a:r>
              <a:rPr lang="pl-PL" sz="1200" dirty="0">
                <a:solidFill>
                  <a:srgbClr val="FF0000"/>
                </a:solidFill>
                <a:latin typeface="Arial" charset="0"/>
                <a:cs typeface="Arial" charset="0"/>
              </a:rPr>
              <a:t>	&amp; </a:t>
            </a:r>
            <a:r>
              <a:rPr lang="en-US" sz="1200" dirty="0">
                <a:solidFill>
                  <a:srgbClr val="FF0000"/>
                </a:solidFill>
                <a:latin typeface="Arial" charset="0"/>
                <a:cs typeface="Arial" charset="0"/>
              </a:rPr>
              <a:t> Mis12-CenpC (</a:t>
            </a:r>
            <a:r>
              <a:rPr lang="en-US" sz="1200" i="1" dirty="0">
                <a:solidFill>
                  <a:srgbClr val="FF0000"/>
                </a:solidFill>
                <a:latin typeface="Arial" charset="0"/>
                <a:cs typeface="Arial" charset="0"/>
              </a:rPr>
              <a:t>D. melanogaster</a:t>
            </a:r>
            <a:r>
              <a:rPr lang="en-US" sz="1200" dirty="0">
                <a:solidFill>
                  <a:srgbClr val="FF0000"/>
                </a:solidFill>
                <a:latin typeface="Arial" charset="0"/>
                <a:cs typeface="Arial" charset="0"/>
              </a:rPr>
              <a:t>)</a:t>
            </a:r>
            <a:r>
              <a:rPr lang="pl-PL" sz="1200" dirty="0">
                <a:solidFill>
                  <a:srgbClr val="FF0000"/>
                </a:solidFill>
                <a:latin typeface="Arial" charset="0"/>
                <a:cs typeface="Arial" charset="0"/>
              </a:rPr>
              <a:t> </a:t>
            </a:r>
            <a:r>
              <a:rPr lang="en-US" sz="1200" dirty="0">
                <a:solidFill>
                  <a:srgbClr val="FF0000"/>
                </a:solidFill>
                <a:latin typeface="Arial" charset="0"/>
                <a:cs typeface="Arial" charset="0"/>
              </a:rPr>
              <a:t>with </a:t>
            </a:r>
            <a:r>
              <a:rPr lang="en-US" sz="1200" b="1" dirty="0">
                <a:solidFill>
                  <a:srgbClr val="FF0000"/>
                </a:solidFill>
                <a:latin typeface="Arial" charset="0"/>
                <a:cs typeface="Arial" charset="0"/>
              </a:rPr>
              <a:t>M. </a:t>
            </a:r>
            <a:r>
              <a:rPr lang="en-US" sz="1200" b="1" dirty="0" err="1">
                <a:solidFill>
                  <a:srgbClr val="FF0000"/>
                </a:solidFill>
                <a:latin typeface="Arial" charset="0"/>
                <a:cs typeface="Arial" charset="0"/>
              </a:rPr>
              <a:t>Przewłoka</a:t>
            </a:r>
            <a:r>
              <a:rPr lang="en-US" sz="1200" b="1" dirty="0">
                <a:solidFill>
                  <a:srgbClr val="FF0000"/>
                </a:solidFill>
                <a:latin typeface="Arial" charset="0"/>
                <a:cs typeface="Arial" charset="0"/>
              </a:rPr>
              <a:t> (D. Glover</a:t>
            </a:r>
            <a:r>
              <a:rPr lang="pl-PL" sz="1200" b="1" dirty="0">
                <a:solidFill>
                  <a:srgbClr val="FF0000"/>
                </a:solidFill>
                <a:latin typeface="Arial" charset="0"/>
                <a:cs typeface="Arial" charset="0"/>
              </a:rPr>
              <a:t> </a:t>
            </a:r>
            <a:r>
              <a:rPr lang="en-US" sz="1200" b="1" dirty="0">
                <a:solidFill>
                  <a:srgbClr val="FF0000"/>
                </a:solidFill>
                <a:latin typeface="Arial" charset="0"/>
                <a:cs typeface="Arial" charset="0"/>
              </a:rPr>
              <a:t>group -  Cambridge University, UK</a:t>
            </a:r>
            <a:r>
              <a:rPr lang="pl-PL" sz="1200" dirty="0">
                <a:solidFill>
                  <a:srgbClr val="FF0000"/>
                </a:solidFill>
                <a:latin typeface="Arial" charset="0"/>
                <a:cs typeface="Arial" charset="0"/>
              </a:rPr>
              <a:t>)</a:t>
            </a:r>
          </a:p>
          <a:p>
            <a:pPr>
              <a:defRPr/>
            </a:pPr>
            <a:endParaRPr lang="en-US" sz="1200" dirty="0">
              <a:solidFill>
                <a:schemeClr val="bg1"/>
              </a:solidFill>
              <a:latin typeface="Arial" charset="0"/>
              <a:cs typeface="Arial" charset="0"/>
            </a:endParaRPr>
          </a:p>
          <a:p>
            <a:pPr>
              <a:defRPr/>
            </a:pPr>
            <a:r>
              <a:rPr lang="en-US" sz="1600" b="1" dirty="0">
                <a:solidFill>
                  <a:schemeClr val="bg1"/>
                </a:solidFill>
                <a:latin typeface="Arial" charset="0"/>
                <a:cs typeface="Arial" charset="0"/>
              </a:rPr>
              <a:t>- FLASH-Lsm11-Histone pre-mRNA Cleavage Complex</a:t>
            </a:r>
            <a:r>
              <a:rPr lang="en-US" sz="1200" dirty="0">
                <a:solidFill>
                  <a:schemeClr val="bg1"/>
                </a:solidFill>
                <a:latin typeface="Arial" charset="0"/>
                <a:cs typeface="Arial" charset="0"/>
              </a:rPr>
              <a:t> – </a:t>
            </a:r>
            <a:br>
              <a:rPr lang="en-US" sz="1200" dirty="0">
                <a:solidFill>
                  <a:schemeClr val="bg1"/>
                </a:solidFill>
                <a:latin typeface="Arial" charset="0"/>
                <a:cs typeface="Arial" charset="0"/>
              </a:rPr>
            </a:br>
            <a:r>
              <a:rPr lang="en-US" sz="1200" dirty="0">
                <a:solidFill>
                  <a:schemeClr val="bg1"/>
                </a:solidFill>
                <a:latin typeface="Arial" charset="0"/>
                <a:cs typeface="Arial" charset="0"/>
              </a:rPr>
              <a:t>	with </a:t>
            </a:r>
            <a:r>
              <a:rPr lang="en-US" sz="1200" b="1" dirty="0">
                <a:solidFill>
                  <a:schemeClr val="bg1"/>
                </a:solidFill>
                <a:latin typeface="Arial" charset="0"/>
                <a:cs typeface="Arial" charset="0"/>
              </a:rPr>
              <a:t>Z. </a:t>
            </a:r>
            <a:r>
              <a:rPr lang="en-US" sz="1200" b="1" dirty="0" err="1">
                <a:solidFill>
                  <a:schemeClr val="bg1"/>
                </a:solidFill>
                <a:latin typeface="Arial" charset="0"/>
                <a:cs typeface="Arial" charset="0"/>
              </a:rPr>
              <a:t>Domiński</a:t>
            </a:r>
            <a:r>
              <a:rPr lang="en-US" sz="1200" b="1" dirty="0">
                <a:solidFill>
                  <a:schemeClr val="bg1"/>
                </a:solidFill>
                <a:latin typeface="Arial" charset="0"/>
                <a:cs typeface="Arial" charset="0"/>
              </a:rPr>
              <a:t>, University of North Carolina at Chapel Hill, USA</a:t>
            </a:r>
            <a:endParaRPr lang="pl-PL" sz="1200" b="1" dirty="0">
              <a:solidFill>
                <a:schemeClr val="bg1"/>
              </a:solidFill>
              <a:latin typeface="Arial" charset="0"/>
              <a:cs typeface="Arial" charset="0"/>
            </a:endParaRPr>
          </a:p>
          <a:p>
            <a:pPr indent="-457200">
              <a:defRPr/>
            </a:pPr>
            <a:r>
              <a:rPr lang="en-US" sz="1200" dirty="0">
                <a:solidFill>
                  <a:schemeClr val="bg1"/>
                </a:solidFill>
                <a:latin typeface="Arial" charset="0"/>
                <a:cs typeface="Arial" charset="0"/>
              </a:rPr>
              <a:t>  </a:t>
            </a:r>
            <a:endParaRPr lang="pl-PL" sz="1200" dirty="0">
              <a:solidFill>
                <a:schemeClr val="bg1"/>
              </a:solidFill>
              <a:latin typeface="Arial" charset="0"/>
              <a:cs typeface="Arial" charset="0"/>
            </a:endParaRPr>
          </a:p>
          <a:p>
            <a:pPr>
              <a:defRPr/>
            </a:pPr>
            <a:endParaRPr lang="en-US" sz="1400" b="1" dirty="0">
              <a:solidFill>
                <a:schemeClr val="bg1"/>
              </a:solidFill>
              <a:latin typeface="Arial" charset="0"/>
              <a:cs typeface="Arial" charset="0"/>
            </a:endParaRPr>
          </a:p>
          <a:p>
            <a:pPr>
              <a:defRPr/>
            </a:pPr>
            <a:r>
              <a:rPr lang="en-US" sz="1400" b="1" dirty="0">
                <a:solidFill>
                  <a:schemeClr val="bg1"/>
                </a:solidFill>
                <a:latin typeface="Arial" charset="0"/>
                <a:cs typeface="Arial" charset="0"/>
              </a:rPr>
              <a:t>3. Protein-DNA assemblies</a:t>
            </a:r>
            <a:r>
              <a:rPr lang="pl-PL" sz="1400" b="1" dirty="0">
                <a:solidFill>
                  <a:schemeClr val="bg1"/>
                </a:solidFill>
                <a:latin typeface="Arial" charset="0"/>
                <a:cs typeface="Arial" charset="0"/>
              </a:rPr>
              <a:t>:</a:t>
            </a:r>
            <a:endParaRPr lang="en-US" sz="1400" b="1" dirty="0">
              <a:solidFill>
                <a:schemeClr val="bg1"/>
              </a:solidFill>
              <a:latin typeface="Arial" charset="0"/>
              <a:cs typeface="Arial" charset="0"/>
            </a:endParaRPr>
          </a:p>
          <a:p>
            <a:pPr>
              <a:defRPr/>
            </a:pPr>
            <a:endParaRPr lang="pl-PL" sz="1400" b="1" dirty="0">
              <a:solidFill>
                <a:schemeClr val="bg1"/>
              </a:solidFill>
              <a:latin typeface="Arial" charset="0"/>
              <a:cs typeface="Arial" charset="0"/>
            </a:endParaRPr>
          </a:p>
          <a:p>
            <a:pPr>
              <a:defRPr/>
            </a:pPr>
            <a:r>
              <a:rPr lang="en-US" sz="1600" b="1" dirty="0">
                <a:solidFill>
                  <a:schemeClr val="bg1"/>
                </a:solidFill>
                <a:latin typeface="Arial" charset="0"/>
                <a:cs typeface="Arial" charset="0"/>
              </a:rPr>
              <a:t> Structural cross-talk between two DNA-binding domains </a:t>
            </a:r>
            <a:br>
              <a:rPr lang="en-US" sz="1600" b="1" dirty="0">
                <a:solidFill>
                  <a:schemeClr val="bg1"/>
                </a:solidFill>
                <a:latin typeface="Arial" charset="0"/>
                <a:cs typeface="Arial" charset="0"/>
              </a:rPr>
            </a:br>
            <a:r>
              <a:rPr lang="en-US" sz="1600" b="1" dirty="0">
                <a:solidFill>
                  <a:schemeClr val="bg1"/>
                </a:solidFill>
                <a:latin typeface="Arial" charset="0"/>
                <a:cs typeface="Arial" charset="0"/>
              </a:rPr>
              <a:t>	in  </a:t>
            </a:r>
            <a:r>
              <a:rPr lang="en-US" sz="1600" b="1" dirty="0" err="1">
                <a:solidFill>
                  <a:schemeClr val="bg1"/>
                </a:solidFill>
                <a:latin typeface="Arial" charset="0"/>
                <a:cs typeface="Arial" charset="0"/>
              </a:rPr>
              <a:t>R.DpnI</a:t>
            </a:r>
            <a:r>
              <a:rPr lang="en-US" sz="1600" b="1" dirty="0">
                <a:solidFill>
                  <a:schemeClr val="bg1"/>
                </a:solidFill>
                <a:latin typeface="Arial" charset="0"/>
                <a:cs typeface="Arial" charset="0"/>
              </a:rPr>
              <a:t> restriction endonuclease,</a:t>
            </a:r>
            <a:r>
              <a:rPr lang="en-US" sz="1200" dirty="0">
                <a:solidFill>
                  <a:schemeClr val="bg1"/>
                </a:solidFill>
                <a:latin typeface="Arial" charset="0"/>
                <a:cs typeface="Arial" charset="0"/>
              </a:rPr>
              <a:t>  with </a:t>
            </a:r>
            <a:r>
              <a:rPr lang="en-US" sz="1200" b="1" dirty="0">
                <a:solidFill>
                  <a:schemeClr val="bg1"/>
                </a:solidFill>
                <a:latin typeface="Arial" charset="0"/>
                <a:cs typeface="Arial" charset="0"/>
              </a:rPr>
              <a:t>M. Bochtler, IIMCB, Warsaw</a:t>
            </a:r>
            <a:endParaRPr lang="pl-PL" sz="1200" b="1" dirty="0">
              <a:solidFill>
                <a:schemeClr val="bg1"/>
              </a:solidFill>
              <a:latin typeface="Arial" charset="0"/>
              <a:cs typeface="Arial" charset="0"/>
            </a:endParaRPr>
          </a:p>
          <a:p>
            <a:pPr>
              <a:defRPr/>
            </a:pPr>
            <a:r>
              <a:rPr lang="en-US" sz="1200" dirty="0">
                <a:solidFill>
                  <a:schemeClr val="bg1"/>
                </a:solidFill>
                <a:latin typeface="Arial" charset="0"/>
                <a:cs typeface="Arial" charset="0"/>
              </a:rPr>
              <a:t> </a:t>
            </a:r>
            <a:endParaRPr lang="en-US" sz="1200" b="1" dirty="0">
              <a:solidFill>
                <a:schemeClr val="bg1"/>
              </a:solidFill>
              <a:latin typeface="Arial" charset="0"/>
              <a:cs typeface="Arial" charset="0"/>
            </a:endParaRPr>
          </a:p>
          <a:p>
            <a:pPr>
              <a:defRPr/>
            </a:pPr>
            <a:r>
              <a:rPr lang="pl-PL" sz="1400" b="1" dirty="0">
                <a:solidFill>
                  <a:schemeClr val="bg1"/>
                </a:solidFill>
                <a:latin typeface="Arial" charset="0"/>
                <a:cs typeface="Arial" charset="0"/>
              </a:rPr>
              <a:t>4</a:t>
            </a:r>
            <a:r>
              <a:rPr lang="en-US" sz="1400" b="1" dirty="0">
                <a:solidFill>
                  <a:schemeClr val="bg1"/>
                </a:solidFill>
                <a:latin typeface="Arial" charset="0"/>
                <a:cs typeface="Arial" charset="0"/>
              </a:rPr>
              <a:t>. Protein-lipid assemblies</a:t>
            </a:r>
          </a:p>
          <a:p>
            <a:pPr>
              <a:defRPr/>
            </a:pPr>
            <a:endParaRPr lang="pl-PL" sz="1400" b="1" dirty="0">
              <a:solidFill>
                <a:schemeClr val="bg1"/>
              </a:solidFill>
              <a:latin typeface="Arial" charset="0"/>
              <a:cs typeface="Arial" charset="0"/>
            </a:endParaRPr>
          </a:p>
          <a:p>
            <a:pPr>
              <a:defRPr/>
            </a:pPr>
            <a:r>
              <a:rPr lang="en-US" sz="1600" b="1" dirty="0" err="1">
                <a:solidFill>
                  <a:schemeClr val="bg1"/>
                </a:solidFill>
                <a:latin typeface="Arial" charset="0"/>
                <a:cs typeface="Arial" charset="0"/>
              </a:rPr>
              <a:t>Perfringolysin</a:t>
            </a:r>
            <a:r>
              <a:rPr lang="en-US" sz="1600" b="1" dirty="0">
                <a:solidFill>
                  <a:schemeClr val="bg1"/>
                </a:solidFill>
                <a:latin typeface="Arial" charset="0"/>
                <a:cs typeface="Arial" charset="0"/>
              </a:rPr>
              <a:t> and its mutants  </a:t>
            </a:r>
            <a:r>
              <a:rPr lang="en-US" sz="1200" dirty="0">
                <a:solidFill>
                  <a:schemeClr val="bg1"/>
                </a:solidFill>
                <a:latin typeface="Arial" charset="0"/>
                <a:cs typeface="Arial" charset="0"/>
              </a:rPr>
              <a:t>- with </a:t>
            </a:r>
            <a:r>
              <a:rPr lang="en-US" sz="1200" b="1" dirty="0" err="1">
                <a:solidFill>
                  <a:schemeClr val="bg1"/>
                </a:solidFill>
                <a:latin typeface="Arial" charset="0"/>
                <a:cs typeface="Arial" charset="0"/>
              </a:rPr>
              <a:t>A.Sobota</a:t>
            </a:r>
            <a:r>
              <a:rPr lang="en-US" sz="1200" b="1" dirty="0">
                <a:solidFill>
                  <a:schemeClr val="bg1"/>
                </a:solidFill>
                <a:latin typeface="Arial" charset="0"/>
                <a:cs typeface="Arial" charset="0"/>
              </a:rPr>
              <a:t>, </a:t>
            </a:r>
            <a:r>
              <a:rPr lang="en-US" sz="1200" b="1" dirty="0" err="1">
                <a:solidFill>
                  <a:schemeClr val="bg1"/>
                </a:solidFill>
                <a:latin typeface="Arial" charset="0"/>
                <a:cs typeface="Arial" charset="0"/>
              </a:rPr>
              <a:t>Nencki</a:t>
            </a:r>
            <a:r>
              <a:rPr lang="en-US" sz="1200" b="1" dirty="0">
                <a:solidFill>
                  <a:schemeClr val="bg1"/>
                </a:solidFill>
                <a:latin typeface="Arial" charset="0"/>
                <a:cs typeface="Arial" charset="0"/>
              </a:rPr>
              <a:t> Institute, Warsaw</a:t>
            </a:r>
            <a:endParaRPr lang="pl-PL" sz="1200" b="1" dirty="0">
              <a:solidFill>
                <a:schemeClr val="bg1"/>
              </a:solidFill>
              <a:latin typeface="Arial" charset="0"/>
              <a:cs typeface="Arial" charset="0"/>
            </a:endParaRPr>
          </a:p>
          <a:p>
            <a:pPr>
              <a:defRPr/>
            </a:pPr>
            <a:r>
              <a:rPr lang="en-US" sz="1200" dirty="0">
                <a:solidFill>
                  <a:schemeClr val="bg1"/>
                </a:solidFill>
                <a:latin typeface="Arial" charset="0"/>
                <a:cs typeface="Arial" charset="0"/>
              </a:rPr>
              <a:t> </a:t>
            </a:r>
            <a:endParaRPr lang="pl-PL" sz="1200" dirty="0">
              <a:solidFill>
                <a:schemeClr val="bg1"/>
              </a:solidFill>
              <a:latin typeface="Arial" charset="0"/>
              <a:cs typeface="Arial" charset="0"/>
            </a:endParaRPr>
          </a:p>
          <a:p>
            <a:pPr>
              <a:defRPr/>
            </a:pPr>
            <a:r>
              <a:rPr lang="en-US" sz="1200" dirty="0">
                <a:solidFill>
                  <a:schemeClr val="bg1"/>
                </a:solidFill>
                <a:latin typeface="Arial" charset="0"/>
                <a:cs typeface="Arial" charset="0"/>
              </a:rPr>
              <a:t>Students involved: </a:t>
            </a:r>
          </a:p>
          <a:p>
            <a:pPr>
              <a:defRPr/>
            </a:pPr>
            <a:r>
              <a:rPr lang="en-US" sz="1400" b="1" dirty="0" err="1">
                <a:solidFill>
                  <a:schemeClr val="bg1"/>
                </a:solidFill>
                <a:latin typeface="Arial" charset="0"/>
                <a:cs typeface="Arial" charset="0"/>
              </a:rPr>
              <a:t>Ewa</a:t>
            </a:r>
            <a:r>
              <a:rPr lang="en-US" sz="1400" b="1" dirty="0">
                <a:solidFill>
                  <a:schemeClr val="bg1"/>
                </a:solidFill>
                <a:latin typeface="Arial" charset="0"/>
                <a:cs typeface="Arial" charset="0"/>
              </a:rPr>
              <a:t> </a:t>
            </a:r>
            <a:r>
              <a:rPr lang="en-US" sz="1400" b="1" dirty="0" err="1">
                <a:solidFill>
                  <a:schemeClr val="bg1"/>
                </a:solidFill>
                <a:latin typeface="Arial" charset="0"/>
                <a:cs typeface="Arial" charset="0"/>
              </a:rPr>
              <a:t>Sitkiewicz</a:t>
            </a:r>
            <a:r>
              <a:rPr lang="en-US" sz="1400" dirty="0">
                <a:solidFill>
                  <a:schemeClr val="bg1"/>
                </a:solidFill>
                <a:latin typeface="Arial" charset="0"/>
                <a:cs typeface="Arial" charset="0"/>
              </a:rPr>
              <a:t>, </a:t>
            </a:r>
            <a:r>
              <a:rPr lang="en-US" sz="1400" b="1" dirty="0">
                <a:solidFill>
                  <a:schemeClr val="bg1"/>
                </a:solidFill>
                <a:latin typeface="Arial" charset="0"/>
                <a:cs typeface="Arial" charset="0"/>
              </a:rPr>
              <a:t>Magda Richter, Aleksandra Skrajna, Krzysztof Tarnowski, </a:t>
            </a:r>
            <a:r>
              <a:rPr lang="en-US" sz="1400" b="1" dirty="0" err="1">
                <a:solidFill>
                  <a:schemeClr val="bg1"/>
                </a:solidFill>
                <a:latin typeface="Arial" charset="0"/>
                <a:cs typeface="Arial" charset="0"/>
              </a:rPr>
              <a:t>Aiswarya</a:t>
            </a:r>
            <a:r>
              <a:rPr lang="en-US" sz="1400" b="1" dirty="0">
                <a:solidFill>
                  <a:schemeClr val="bg1"/>
                </a:solidFill>
                <a:latin typeface="Arial" charset="0"/>
                <a:cs typeface="Arial" charset="0"/>
              </a:rPr>
              <a:t> </a:t>
            </a:r>
            <a:r>
              <a:rPr lang="en-US" sz="1400" b="1" dirty="0" err="1">
                <a:solidFill>
                  <a:schemeClr val="bg1"/>
                </a:solidFill>
                <a:latin typeface="Arial" charset="0"/>
                <a:cs typeface="Arial" charset="0"/>
              </a:rPr>
              <a:t>Premchandar</a:t>
            </a:r>
            <a:r>
              <a:rPr lang="en-US" sz="1400" b="1" dirty="0">
                <a:solidFill>
                  <a:schemeClr val="bg1"/>
                </a:solidFill>
                <a:latin typeface="Arial" charset="0"/>
                <a:cs typeface="Arial" charset="0"/>
              </a:rPr>
              <a:t>,</a:t>
            </a:r>
          </a:p>
          <a:p>
            <a:pPr>
              <a:defRPr/>
            </a:pPr>
            <a:r>
              <a:rPr lang="en-US" sz="1400" b="1" dirty="0">
                <a:solidFill>
                  <a:schemeClr val="bg1"/>
                </a:solidFill>
                <a:latin typeface="Arial" charset="0"/>
                <a:cs typeface="Arial" charset="0"/>
              </a:rPr>
              <a:t>Aleksandra </a:t>
            </a:r>
            <a:r>
              <a:rPr lang="en-US" sz="1400" b="1" dirty="0" err="1">
                <a:solidFill>
                  <a:schemeClr val="bg1"/>
                </a:solidFill>
                <a:latin typeface="Arial" charset="0"/>
                <a:cs typeface="Arial" charset="0"/>
              </a:rPr>
              <a:t>Kacprzyk</a:t>
            </a:r>
            <a:r>
              <a:rPr lang="en-US" sz="1400" b="1" dirty="0">
                <a:solidFill>
                  <a:schemeClr val="bg1"/>
                </a:solidFill>
                <a:latin typeface="Arial" charset="0"/>
                <a:cs typeface="Arial" charset="0"/>
              </a:rPr>
              <a:t>, Magda Kaus-Drobek, Magda Kulma</a:t>
            </a:r>
            <a:r>
              <a:rPr lang="pl-PL" sz="1400" b="1" dirty="0">
                <a:solidFill>
                  <a:schemeClr val="bg1"/>
                </a:solidFill>
                <a:latin typeface="Arial" charset="0"/>
                <a:cs typeface="Arial" charset="0"/>
              </a:rPr>
              <a:t>, Kaja Przygońska, Kinga </a:t>
            </a:r>
            <a:r>
              <a:rPr lang="pl-PL" sz="1400" b="1" dirty="0" err="1">
                <a:solidFill>
                  <a:schemeClr val="bg1"/>
                </a:solidFill>
                <a:latin typeface="Arial" charset="0"/>
                <a:cs typeface="Arial" charset="0"/>
              </a:rPr>
              <a:t>Fituch</a:t>
            </a:r>
            <a:endParaRPr lang="pl-PL" sz="1400" b="1" dirty="0">
              <a:solidFill>
                <a:schemeClr val="bg1"/>
              </a:solidFill>
              <a:latin typeface="Arial" charset="0"/>
              <a:cs typeface="Arial" charset="0"/>
            </a:endParaRPr>
          </a:p>
        </p:txBody>
      </p:sp>
      <p:pic>
        <p:nvPicPr>
          <p:cNvPr id="6149" name="Picture 7"/>
          <p:cNvPicPr>
            <a:picLocks noChangeAspect="1" noChangeArrowheads="1"/>
          </p:cNvPicPr>
          <p:nvPr/>
        </p:nvPicPr>
        <p:blipFill>
          <a:blip r:embed="rId2">
            <a:extLst>
              <a:ext uri="{28A0092B-C50C-407E-A947-70E740481C1C}">
                <a14:useLocalDpi xmlns:a14="http://schemas.microsoft.com/office/drawing/2010/main" val="0"/>
              </a:ext>
            </a:extLst>
          </a:blip>
          <a:srcRect l="2216" t="7875" r="76375" b="83266"/>
          <a:stretch>
            <a:fillRect/>
          </a:stretch>
        </p:blipFill>
        <p:spPr bwMode="auto">
          <a:xfrm>
            <a:off x="6051952" y="3242669"/>
            <a:ext cx="1668462" cy="517525"/>
          </a:xfrm>
          <a:prstGeom prst="rect">
            <a:avLst/>
          </a:prstGeom>
          <a:noFill/>
          <a:ln>
            <a:noFill/>
          </a:ln>
          <a:effectLst>
            <a:glow rad="38100">
              <a:schemeClr val="accent1">
                <a:alpha val="40000"/>
              </a:schemeClr>
            </a:glow>
            <a:softEdge rad="381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0" name="Picture 2" descr="http://annualgiving.com/wp-content/uploads/2014/02/Harvard-Medical-Schoo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06624" y="1916832"/>
            <a:ext cx="946150" cy="765175"/>
          </a:xfrm>
          <a:prstGeom prst="rect">
            <a:avLst/>
          </a:prstGeom>
          <a:noFill/>
          <a:ln>
            <a:noFill/>
          </a:ln>
          <a:effectLst>
            <a:glow rad="38100">
              <a:schemeClr val="accent1">
                <a:alpha val="40000"/>
              </a:schemeClr>
            </a:glow>
            <a:softEdge rad="381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1" name="Picture 2" descr="https://www.dkfz.de/global/img/dkfz_logo50_en.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9976" y="424768"/>
            <a:ext cx="1905000" cy="417513"/>
          </a:xfrm>
          <a:prstGeom prst="rect">
            <a:avLst/>
          </a:prstGeom>
          <a:noFill/>
          <a:ln>
            <a:noFill/>
          </a:ln>
          <a:effectLst>
            <a:glow rad="38100">
              <a:schemeClr val="accent1">
                <a:alpha val="40000"/>
              </a:schemeClr>
            </a:glow>
            <a:softEdge rad="381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8" name="Picture 4" descr="http://samoloty-moja-pasja.blog.pl/files/2013/02/333-Logo-Politechniki-Wroc%C5%82awskiej.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75663" y="500065"/>
            <a:ext cx="298450" cy="433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9" name="Picture 6" descr="http://www.ifpan.edu.pl/pics/instgrey1a.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185150" y="3840163"/>
            <a:ext cx="395288" cy="55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00" name="Picture 8" descr="http://www.institutnecker.fr/templates/jsn_epic_free/images/logo.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02439" y="1108077"/>
            <a:ext cx="1951037"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5" name="Obraz 10"/>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6366496" y="4143263"/>
            <a:ext cx="631825" cy="681038"/>
          </a:xfrm>
          <a:prstGeom prst="rect">
            <a:avLst/>
          </a:prstGeom>
          <a:noFill/>
          <a:ln>
            <a:noFill/>
          </a:ln>
          <a:effectLst>
            <a:glow rad="38100">
              <a:schemeClr val="accent1">
                <a:alpha val="40000"/>
              </a:schemeClr>
            </a:glow>
            <a:softEdge rad="381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6" name="Picture 12" descr="Instytut Biologii Do&amp;sacute;wiadczalnej im. Marcelego Nenckiego"/>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07129" y="5318879"/>
            <a:ext cx="1393825" cy="390525"/>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noFill/>
          </a:ln>
          <a:effectLst>
            <a:glow rad="38100">
              <a:schemeClr val="accent1">
                <a:alpha val="40000"/>
              </a:schemeClr>
            </a:glow>
            <a:softEdge rad="38100"/>
          </a:effectLst>
        </p:spPr>
      </p:pic>
    </p:spTree>
    <p:extLst>
      <p:ext uri="{BB962C8B-B14F-4D97-AF65-F5344CB8AC3E}">
        <p14:creationId xmlns:p14="http://schemas.microsoft.com/office/powerpoint/2010/main" val="181765481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530" name="Grupa 1"/>
          <p:cNvGrpSpPr>
            <a:grpSpLocks/>
          </p:cNvGrpSpPr>
          <p:nvPr/>
        </p:nvGrpSpPr>
        <p:grpSpPr bwMode="auto">
          <a:xfrm>
            <a:off x="144464" y="1931990"/>
            <a:ext cx="3455987" cy="3824287"/>
            <a:chOff x="144608" y="1932358"/>
            <a:chExt cx="3455142" cy="3823670"/>
          </a:xfrm>
        </p:grpSpPr>
        <p:sp>
          <p:nvSpPr>
            <p:cNvPr id="4" name="Prostokąt zaokrąglony 3"/>
            <p:cNvSpPr/>
            <p:nvPr/>
          </p:nvSpPr>
          <p:spPr bwMode="auto">
            <a:xfrm>
              <a:off x="1655538" y="1932358"/>
              <a:ext cx="284093" cy="1692002"/>
            </a:xfrm>
            <a:prstGeom prst="round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solidFill>
                  <a:schemeClr val="bg1"/>
                </a:solidFill>
              </a:endParaRPr>
            </a:p>
          </p:txBody>
        </p:sp>
        <p:sp>
          <p:nvSpPr>
            <p:cNvPr id="22559" name="pole tekstowe 120"/>
            <p:cNvSpPr txBox="1">
              <a:spLocks noChangeArrowheads="1"/>
            </p:cNvSpPr>
            <p:nvPr/>
          </p:nvSpPr>
          <p:spPr bwMode="auto">
            <a:xfrm>
              <a:off x="503557" y="5163986"/>
              <a:ext cx="112171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1pPr>
              <a:lvl2pPr marL="742950" indent="-28575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2pPr>
              <a:lvl3pPr marL="11430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3pPr>
              <a:lvl4pPr marL="16002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4pPr>
              <a:lvl5pPr marL="20574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5pPr>
              <a:lvl6pPr marL="25146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6pPr>
              <a:lvl7pPr marL="29718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7pPr>
              <a:lvl8pPr marL="34290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8pPr>
              <a:lvl9pPr marL="38862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9pPr>
            </a:lstStyle>
            <a:p>
              <a:pPr algn="ctr" eaLnBrk="1" hangingPunct="1">
                <a:spcBef>
                  <a:spcPct val="0"/>
                </a:spcBef>
                <a:spcAft>
                  <a:spcPct val="0"/>
                </a:spcAft>
                <a:buClrTx/>
                <a:buFontTx/>
                <a:buNone/>
              </a:pPr>
              <a:r>
                <a:rPr lang="pl-PL" altLang="pl-PL" sz="2000">
                  <a:solidFill>
                    <a:schemeClr val="bg1"/>
                  </a:solidFill>
                  <a:latin typeface="Freestyle Script" pitchFamily="66" charset="0"/>
                </a:rPr>
                <a:t>Chromosome</a:t>
              </a:r>
            </a:p>
          </p:txBody>
        </p:sp>
        <p:sp>
          <p:nvSpPr>
            <p:cNvPr id="22560" name="pole tekstowe 121"/>
            <p:cNvSpPr txBox="1">
              <a:spLocks noChangeArrowheads="1"/>
            </p:cNvSpPr>
            <p:nvPr/>
          </p:nvSpPr>
          <p:spPr bwMode="auto">
            <a:xfrm>
              <a:off x="862506" y="3193336"/>
              <a:ext cx="28488" cy="369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1pPr>
              <a:lvl2pPr marL="742950" indent="-28575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2pPr>
              <a:lvl3pPr marL="11430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3pPr>
              <a:lvl4pPr marL="16002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4pPr>
              <a:lvl5pPr marL="20574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5pPr>
              <a:lvl6pPr marL="25146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6pPr>
              <a:lvl7pPr marL="29718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7pPr>
              <a:lvl8pPr marL="34290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8pPr>
              <a:lvl9pPr marL="38862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9pPr>
            </a:lstStyle>
            <a:p>
              <a:pPr eaLnBrk="1" hangingPunct="1">
                <a:spcBef>
                  <a:spcPct val="0"/>
                </a:spcBef>
                <a:spcAft>
                  <a:spcPct val="0"/>
                </a:spcAft>
                <a:buClrTx/>
                <a:buFontTx/>
                <a:buNone/>
              </a:pPr>
              <a:endParaRPr lang="pl-PL" altLang="pl-PL" sz="1800">
                <a:solidFill>
                  <a:schemeClr val="bg1"/>
                </a:solidFill>
                <a:latin typeface="Arial" pitchFamily="34" charset="0"/>
              </a:endParaRPr>
            </a:p>
          </p:txBody>
        </p:sp>
        <p:sp>
          <p:nvSpPr>
            <p:cNvPr id="7" name="Prostokąt zaokrąglony 6"/>
            <p:cNvSpPr/>
            <p:nvPr/>
          </p:nvSpPr>
          <p:spPr bwMode="auto">
            <a:xfrm>
              <a:off x="2028509" y="1932358"/>
              <a:ext cx="284094" cy="1692002"/>
            </a:xfrm>
            <a:prstGeom prst="round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solidFill>
                  <a:schemeClr val="bg1"/>
                </a:solidFill>
              </a:endParaRPr>
            </a:p>
          </p:txBody>
        </p:sp>
        <p:sp>
          <p:nvSpPr>
            <p:cNvPr id="8" name="Prostokąt zaokrąglony 7"/>
            <p:cNvSpPr/>
            <p:nvPr/>
          </p:nvSpPr>
          <p:spPr bwMode="auto">
            <a:xfrm>
              <a:off x="1669822" y="4064026"/>
              <a:ext cx="284094" cy="1692002"/>
            </a:xfrm>
            <a:prstGeom prst="round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solidFill>
                  <a:schemeClr val="bg1"/>
                </a:solidFill>
              </a:endParaRPr>
            </a:p>
          </p:txBody>
        </p:sp>
        <p:sp>
          <p:nvSpPr>
            <p:cNvPr id="9" name="Prostokąt zaokrąglony 8"/>
            <p:cNvSpPr/>
            <p:nvPr/>
          </p:nvSpPr>
          <p:spPr bwMode="auto">
            <a:xfrm>
              <a:off x="2028509" y="4064026"/>
              <a:ext cx="284094" cy="1692002"/>
            </a:xfrm>
            <a:prstGeom prst="round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solidFill>
                  <a:schemeClr val="bg1"/>
                </a:solidFill>
              </a:endParaRPr>
            </a:p>
          </p:txBody>
        </p:sp>
        <p:sp>
          <p:nvSpPr>
            <p:cNvPr id="10" name="Prostokąt zaokrąglony 9"/>
            <p:cNvSpPr/>
            <p:nvPr/>
          </p:nvSpPr>
          <p:spPr bwMode="auto">
            <a:xfrm>
              <a:off x="2252293" y="3670390"/>
              <a:ext cx="179343" cy="358717"/>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solidFill>
                  <a:schemeClr val="bg1"/>
                </a:solidFill>
              </a:endParaRPr>
            </a:p>
          </p:txBody>
        </p:sp>
        <p:sp>
          <p:nvSpPr>
            <p:cNvPr id="11" name="Prostokąt zaokrąglony 10"/>
            <p:cNvSpPr/>
            <p:nvPr/>
          </p:nvSpPr>
          <p:spPr bwMode="auto">
            <a:xfrm>
              <a:off x="1557138" y="3654517"/>
              <a:ext cx="180931" cy="358717"/>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solidFill>
                  <a:schemeClr val="bg1"/>
                </a:solidFill>
              </a:endParaRPr>
            </a:p>
          </p:txBody>
        </p:sp>
        <p:sp>
          <p:nvSpPr>
            <p:cNvPr id="12" name="Prostokąt zaokrąglony 11"/>
            <p:cNvSpPr/>
            <p:nvPr/>
          </p:nvSpPr>
          <p:spPr bwMode="auto">
            <a:xfrm>
              <a:off x="1804727" y="3552933"/>
              <a:ext cx="358687" cy="563472"/>
            </a:xfrm>
            <a:prstGeom prst="round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solidFill>
                  <a:schemeClr val="bg1"/>
                </a:solidFill>
              </a:endParaRPr>
            </a:p>
          </p:txBody>
        </p:sp>
        <p:sp>
          <p:nvSpPr>
            <p:cNvPr id="22567" name="pole tekstowe 128"/>
            <p:cNvSpPr txBox="1">
              <a:spLocks noChangeArrowheads="1"/>
            </p:cNvSpPr>
            <p:nvPr/>
          </p:nvSpPr>
          <p:spPr bwMode="auto">
            <a:xfrm>
              <a:off x="544884" y="4064719"/>
              <a:ext cx="9906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1pPr>
              <a:lvl2pPr marL="742950" indent="-28575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2pPr>
              <a:lvl3pPr marL="11430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3pPr>
              <a:lvl4pPr marL="16002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4pPr>
              <a:lvl5pPr marL="20574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5pPr>
              <a:lvl6pPr marL="25146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6pPr>
              <a:lvl7pPr marL="29718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7pPr>
              <a:lvl8pPr marL="34290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8pPr>
              <a:lvl9pPr marL="38862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9pPr>
            </a:lstStyle>
            <a:p>
              <a:pPr eaLnBrk="1" hangingPunct="1">
                <a:spcBef>
                  <a:spcPct val="0"/>
                </a:spcBef>
                <a:spcAft>
                  <a:spcPct val="0"/>
                </a:spcAft>
                <a:buClrTx/>
                <a:buFontTx/>
                <a:buNone/>
              </a:pPr>
              <a:r>
                <a:rPr lang="pl-PL" altLang="pl-PL" sz="1600">
                  <a:solidFill>
                    <a:schemeClr val="bg1"/>
                  </a:solidFill>
                  <a:latin typeface="Freestyle Script" pitchFamily="66" charset="0"/>
                </a:rPr>
                <a:t>Kinetochore</a:t>
              </a:r>
            </a:p>
          </p:txBody>
        </p:sp>
        <p:cxnSp>
          <p:nvCxnSpPr>
            <p:cNvPr id="14" name="Łącznik prosty ze strzałką 13"/>
            <p:cNvCxnSpPr/>
            <p:nvPr/>
          </p:nvCxnSpPr>
          <p:spPr bwMode="auto">
            <a:xfrm flipV="1">
              <a:off x="1239715" y="4008473"/>
              <a:ext cx="269809" cy="15396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5" name="Prostokąt zaokrąglony 14"/>
            <p:cNvSpPr/>
            <p:nvPr/>
          </p:nvSpPr>
          <p:spPr bwMode="auto">
            <a:xfrm>
              <a:off x="2477662" y="3705309"/>
              <a:ext cx="1122088" cy="52380"/>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solidFill>
                  <a:schemeClr val="bg1"/>
                </a:solidFill>
              </a:endParaRPr>
            </a:p>
          </p:txBody>
        </p:sp>
        <p:sp>
          <p:nvSpPr>
            <p:cNvPr id="16" name="Prostokąt zaokrąglony 15"/>
            <p:cNvSpPr/>
            <p:nvPr/>
          </p:nvSpPr>
          <p:spPr bwMode="auto">
            <a:xfrm>
              <a:off x="2477662" y="3810067"/>
              <a:ext cx="1122088" cy="49205"/>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solidFill>
                  <a:schemeClr val="bg1"/>
                </a:solidFill>
              </a:endParaRPr>
            </a:p>
          </p:txBody>
        </p:sp>
        <p:sp>
          <p:nvSpPr>
            <p:cNvPr id="17" name="Prostokąt zaokrąglony 16"/>
            <p:cNvSpPr/>
            <p:nvPr/>
          </p:nvSpPr>
          <p:spPr bwMode="auto">
            <a:xfrm>
              <a:off x="2477662" y="3910064"/>
              <a:ext cx="1122088" cy="52379"/>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solidFill>
                  <a:schemeClr val="bg1"/>
                </a:solidFill>
              </a:endParaRPr>
            </a:p>
          </p:txBody>
        </p:sp>
        <p:sp>
          <p:nvSpPr>
            <p:cNvPr id="18" name="Prostokąt zaokrąglony 17"/>
            <p:cNvSpPr/>
            <p:nvPr/>
          </p:nvSpPr>
          <p:spPr bwMode="auto">
            <a:xfrm>
              <a:off x="458856" y="3705309"/>
              <a:ext cx="1044320" cy="52380"/>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solidFill>
                  <a:schemeClr val="bg1"/>
                </a:solidFill>
              </a:endParaRPr>
            </a:p>
          </p:txBody>
        </p:sp>
        <p:sp>
          <p:nvSpPr>
            <p:cNvPr id="19" name="Prostokąt zaokrąglony 18"/>
            <p:cNvSpPr/>
            <p:nvPr/>
          </p:nvSpPr>
          <p:spPr bwMode="auto">
            <a:xfrm>
              <a:off x="458856" y="3810067"/>
              <a:ext cx="1044320" cy="49205"/>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solidFill>
                  <a:schemeClr val="bg1"/>
                </a:solidFill>
              </a:endParaRPr>
            </a:p>
          </p:txBody>
        </p:sp>
        <p:sp>
          <p:nvSpPr>
            <p:cNvPr id="20" name="Prostokąt zaokrąglony 19"/>
            <p:cNvSpPr/>
            <p:nvPr/>
          </p:nvSpPr>
          <p:spPr bwMode="auto">
            <a:xfrm>
              <a:off x="458856" y="3910064"/>
              <a:ext cx="1044320" cy="52379"/>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solidFill>
                  <a:schemeClr val="bg1"/>
                </a:solidFill>
              </a:endParaRPr>
            </a:p>
          </p:txBody>
        </p:sp>
        <p:sp>
          <p:nvSpPr>
            <p:cNvPr id="22575" name="pole tekstowe 136"/>
            <p:cNvSpPr txBox="1">
              <a:spLocks noChangeArrowheads="1"/>
            </p:cNvSpPr>
            <p:nvPr/>
          </p:nvSpPr>
          <p:spPr bwMode="auto">
            <a:xfrm>
              <a:off x="144608" y="3274769"/>
              <a:ext cx="10319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1pPr>
              <a:lvl2pPr marL="742950" indent="-28575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2pPr>
              <a:lvl3pPr marL="11430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3pPr>
              <a:lvl4pPr marL="16002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4pPr>
              <a:lvl5pPr marL="20574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5pPr>
              <a:lvl6pPr marL="25146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6pPr>
              <a:lvl7pPr marL="29718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7pPr>
              <a:lvl8pPr marL="34290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8pPr>
              <a:lvl9pPr marL="38862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9pPr>
            </a:lstStyle>
            <a:p>
              <a:pPr eaLnBrk="1" hangingPunct="1">
                <a:spcBef>
                  <a:spcPct val="0"/>
                </a:spcBef>
                <a:spcAft>
                  <a:spcPct val="0"/>
                </a:spcAft>
                <a:buClrTx/>
                <a:buFontTx/>
                <a:buNone/>
              </a:pPr>
              <a:r>
                <a:rPr lang="pl-PL" altLang="pl-PL" sz="1400">
                  <a:solidFill>
                    <a:schemeClr val="bg1"/>
                  </a:solidFill>
                  <a:latin typeface="Freestyle Script" pitchFamily="66" charset="0"/>
                </a:rPr>
                <a:t>Microtubules</a:t>
              </a:r>
            </a:p>
          </p:txBody>
        </p:sp>
        <p:cxnSp>
          <p:nvCxnSpPr>
            <p:cNvPr id="22" name="Łącznik prosty ze strzałką 21"/>
            <p:cNvCxnSpPr/>
            <p:nvPr/>
          </p:nvCxnSpPr>
          <p:spPr bwMode="auto">
            <a:xfrm>
              <a:off x="863569" y="3449763"/>
              <a:ext cx="268222" cy="20475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2577" name="pole tekstowe 138"/>
            <p:cNvSpPr txBox="1">
              <a:spLocks noChangeArrowheads="1"/>
            </p:cNvSpPr>
            <p:nvPr/>
          </p:nvSpPr>
          <p:spPr bwMode="auto">
            <a:xfrm>
              <a:off x="503557" y="2885789"/>
              <a:ext cx="10319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1pPr>
              <a:lvl2pPr marL="742950" indent="-28575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2pPr>
              <a:lvl3pPr marL="11430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3pPr>
              <a:lvl4pPr marL="16002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4pPr>
              <a:lvl5pPr marL="20574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5pPr>
              <a:lvl6pPr marL="25146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6pPr>
              <a:lvl7pPr marL="29718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7pPr>
              <a:lvl8pPr marL="34290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8pPr>
              <a:lvl9pPr marL="38862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9pPr>
            </a:lstStyle>
            <a:p>
              <a:pPr eaLnBrk="1" hangingPunct="1">
                <a:spcBef>
                  <a:spcPct val="0"/>
                </a:spcBef>
                <a:spcAft>
                  <a:spcPct val="0"/>
                </a:spcAft>
                <a:buClrTx/>
                <a:buFontTx/>
                <a:buNone/>
              </a:pPr>
              <a:r>
                <a:rPr lang="pl-PL" altLang="pl-PL" sz="1400">
                  <a:solidFill>
                    <a:schemeClr val="bg1"/>
                  </a:solidFill>
                  <a:latin typeface="Freestyle Script" pitchFamily="66" charset="0"/>
                </a:rPr>
                <a:t>Centromere</a:t>
              </a:r>
            </a:p>
          </p:txBody>
        </p:sp>
        <p:cxnSp>
          <p:nvCxnSpPr>
            <p:cNvPr id="24" name="Łącznik prosty ze strzałką 23"/>
            <p:cNvCxnSpPr/>
            <p:nvPr/>
          </p:nvCxnSpPr>
          <p:spPr bwMode="auto">
            <a:xfrm>
              <a:off x="1131792" y="3038666"/>
              <a:ext cx="763400" cy="61585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sp>
        <p:nvSpPr>
          <p:cNvPr id="25" name="Elipsa 24"/>
          <p:cNvSpPr/>
          <p:nvPr/>
        </p:nvSpPr>
        <p:spPr bwMode="auto">
          <a:xfrm>
            <a:off x="1984376" y="3552825"/>
            <a:ext cx="403225" cy="511175"/>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p>
        </p:txBody>
      </p:sp>
      <p:grpSp>
        <p:nvGrpSpPr>
          <p:cNvPr id="26" name="Grupa 176"/>
          <p:cNvGrpSpPr>
            <a:grpSpLocks/>
          </p:cNvGrpSpPr>
          <p:nvPr/>
        </p:nvGrpSpPr>
        <p:grpSpPr bwMode="auto">
          <a:xfrm>
            <a:off x="4102101" y="1820865"/>
            <a:ext cx="4670425" cy="2998787"/>
            <a:chOff x="16226886" y="4293180"/>
            <a:chExt cx="10577136" cy="6490408"/>
          </a:xfrm>
        </p:grpSpPr>
        <p:sp>
          <p:nvSpPr>
            <p:cNvPr id="30" name="Elipsa 29"/>
            <p:cNvSpPr/>
            <p:nvPr/>
          </p:nvSpPr>
          <p:spPr>
            <a:xfrm>
              <a:off x="25081913" y="6382205"/>
              <a:ext cx="1438088" cy="1295332"/>
            </a:xfrm>
            <a:prstGeom prst="ellipse">
              <a:avLst/>
            </a:prstGeom>
            <a:solidFill>
              <a:srgbClr val="CFCFCF"/>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p>
          </p:txBody>
        </p:sp>
        <p:sp>
          <p:nvSpPr>
            <p:cNvPr id="31" name="Elipsa 30"/>
            <p:cNvSpPr/>
            <p:nvPr/>
          </p:nvSpPr>
          <p:spPr>
            <a:xfrm>
              <a:off x="25157411" y="5025025"/>
              <a:ext cx="1441684" cy="1295334"/>
            </a:xfrm>
            <a:prstGeom prst="ellipse">
              <a:avLst/>
            </a:prstGeom>
            <a:solidFill>
              <a:srgbClr val="CFCFCF"/>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p>
          </p:txBody>
        </p:sp>
        <p:sp>
          <p:nvSpPr>
            <p:cNvPr id="32" name="Elipsa 31"/>
            <p:cNvSpPr/>
            <p:nvPr/>
          </p:nvSpPr>
          <p:spPr>
            <a:xfrm>
              <a:off x="23568324" y="6670821"/>
              <a:ext cx="1441684" cy="1295332"/>
            </a:xfrm>
            <a:prstGeom prst="ellipse">
              <a:avLst/>
            </a:prstGeom>
            <a:solidFill>
              <a:srgbClr val="CFCFCF"/>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p>
          </p:txBody>
        </p:sp>
        <p:sp>
          <p:nvSpPr>
            <p:cNvPr id="33" name="Elipsa 32"/>
            <p:cNvSpPr/>
            <p:nvPr/>
          </p:nvSpPr>
          <p:spPr>
            <a:xfrm>
              <a:off x="17524761" y="4870411"/>
              <a:ext cx="1434491" cy="1298769"/>
            </a:xfrm>
            <a:prstGeom prst="ellipse">
              <a:avLst/>
            </a:prstGeom>
            <a:solidFill>
              <a:srgbClr val="CFCFCF"/>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p>
          </p:txBody>
        </p:sp>
        <p:sp>
          <p:nvSpPr>
            <p:cNvPr id="34" name="Elipsa 33"/>
            <p:cNvSpPr/>
            <p:nvPr/>
          </p:nvSpPr>
          <p:spPr>
            <a:xfrm>
              <a:off x="17161643" y="6237898"/>
              <a:ext cx="1441684" cy="1298769"/>
            </a:xfrm>
            <a:prstGeom prst="ellipse">
              <a:avLst/>
            </a:prstGeom>
            <a:solidFill>
              <a:srgbClr val="CFCFCF"/>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p>
          </p:txBody>
        </p:sp>
        <p:sp>
          <p:nvSpPr>
            <p:cNvPr id="35" name="Prostokąt zaokrąglony 34"/>
            <p:cNvSpPr/>
            <p:nvPr/>
          </p:nvSpPr>
          <p:spPr bwMode="auto">
            <a:xfrm>
              <a:off x="20041415" y="7172462"/>
              <a:ext cx="1589087" cy="669999"/>
            </a:xfrm>
            <a:prstGeom prst="roundRect">
              <a:avLst/>
            </a:prstGeom>
            <a:solidFill>
              <a:schemeClr val="accent4">
                <a:lumMod val="75000"/>
              </a:schemeClr>
            </a:solidFill>
            <a:ln w="6350">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pl-PL" sz="1400" dirty="0"/>
                <a:t>Mis12</a:t>
              </a:r>
            </a:p>
          </p:txBody>
        </p:sp>
        <p:sp>
          <p:nvSpPr>
            <p:cNvPr id="36" name="Prostokąt zaokrąglony 35"/>
            <p:cNvSpPr/>
            <p:nvPr/>
          </p:nvSpPr>
          <p:spPr bwMode="auto">
            <a:xfrm>
              <a:off x="21910929" y="7248051"/>
              <a:ext cx="1592681" cy="666564"/>
            </a:xfrm>
            <a:prstGeom prst="roundRect">
              <a:avLst/>
            </a:prstGeom>
            <a:solidFill>
              <a:schemeClr val="accent6">
                <a:lumMod val="75000"/>
              </a:schemeClr>
            </a:solidFill>
            <a:ln w="6350">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pl-PL" sz="1400" dirty="0"/>
                <a:t>Nnf1a</a:t>
              </a:r>
            </a:p>
          </p:txBody>
        </p:sp>
        <p:sp>
          <p:nvSpPr>
            <p:cNvPr id="37" name="Prostokąt zaokrąglony 36"/>
            <p:cNvSpPr/>
            <p:nvPr/>
          </p:nvSpPr>
          <p:spPr bwMode="auto">
            <a:xfrm rot="5400000">
              <a:off x="16309079" y="6513335"/>
              <a:ext cx="4397948" cy="672305"/>
            </a:xfrm>
            <a:prstGeom prst="roundRect">
              <a:avLst/>
            </a:prstGeom>
            <a:solidFill>
              <a:srgbClr val="99BA56"/>
            </a:solidFill>
            <a:ln w="6350">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pl-PL" sz="2300" dirty="0" err="1">
                  <a:solidFill>
                    <a:schemeClr val="bg1"/>
                  </a:solidFill>
                </a:rPr>
                <a:t>CenpC</a:t>
              </a:r>
              <a:endParaRPr lang="pl-PL" sz="2300" dirty="0">
                <a:solidFill>
                  <a:schemeClr val="bg1"/>
                </a:solidFill>
              </a:endParaRPr>
            </a:p>
          </p:txBody>
        </p:sp>
        <p:sp>
          <p:nvSpPr>
            <p:cNvPr id="38" name="Prostokąt zaokrąglony 37"/>
            <p:cNvSpPr/>
            <p:nvPr/>
          </p:nvSpPr>
          <p:spPr bwMode="auto">
            <a:xfrm>
              <a:off x="19998272" y="6261948"/>
              <a:ext cx="1589087" cy="673436"/>
            </a:xfrm>
            <a:prstGeom prst="roundRect">
              <a:avLst/>
            </a:prstGeom>
            <a:solidFill>
              <a:schemeClr val="accent2">
                <a:lumMod val="75000"/>
              </a:schemeClr>
            </a:solidFill>
            <a:ln w="6350">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pl-PL" sz="1600" dirty="0"/>
                <a:t>Nsl1</a:t>
              </a:r>
            </a:p>
          </p:txBody>
        </p:sp>
        <p:sp>
          <p:nvSpPr>
            <p:cNvPr id="39" name="Prostokąt zaokrąglony 38"/>
            <p:cNvSpPr/>
            <p:nvPr/>
          </p:nvSpPr>
          <p:spPr bwMode="auto">
            <a:xfrm>
              <a:off x="21907333" y="6138256"/>
              <a:ext cx="4896689" cy="673436"/>
            </a:xfrm>
            <a:prstGeom prst="roundRect">
              <a:avLst/>
            </a:prstGeom>
            <a:solidFill>
              <a:schemeClr val="accent1"/>
            </a:solidFill>
            <a:ln w="6350">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pl-PL" dirty="0"/>
                <a:t>Spc105</a:t>
              </a:r>
            </a:p>
          </p:txBody>
        </p:sp>
        <p:sp>
          <p:nvSpPr>
            <p:cNvPr id="40" name="Dowolny kształt 39"/>
            <p:cNvSpPr/>
            <p:nvPr/>
          </p:nvSpPr>
          <p:spPr>
            <a:xfrm>
              <a:off x="19678297" y="5849640"/>
              <a:ext cx="4091360" cy="2329538"/>
            </a:xfrm>
            <a:custGeom>
              <a:avLst/>
              <a:gdLst>
                <a:gd name="connsiteX0" fmla="*/ 0 w 4093029"/>
                <a:gd name="connsiteY0" fmla="*/ 21771 h 2329543"/>
                <a:gd name="connsiteX1" fmla="*/ 21772 w 4093029"/>
                <a:gd name="connsiteY1" fmla="*/ 2329543 h 2329543"/>
                <a:gd name="connsiteX2" fmla="*/ 4093029 w 4093029"/>
                <a:gd name="connsiteY2" fmla="*/ 2307771 h 2329543"/>
                <a:gd name="connsiteX3" fmla="*/ 4093029 w 4093029"/>
                <a:gd name="connsiteY3" fmla="*/ 1262743 h 2329543"/>
                <a:gd name="connsiteX4" fmla="*/ 2090057 w 4093029"/>
                <a:gd name="connsiteY4" fmla="*/ 1262743 h 2329543"/>
                <a:gd name="connsiteX5" fmla="*/ 2111829 w 4093029"/>
                <a:gd name="connsiteY5" fmla="*/ 0 h 2329543"/>
                <a:gd name="connsiteX6" fmla="*/ 0 w 4093029"/>
                <a:gd name="connsiteY6" fmla="*/ 21771 h 2329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93029" h="2329543">
                  <a:moveTo>
                    <a:pt x="0" y="21771"/>
                  </a:moveTo>
                  <a:lnTo>
                    <a:pt x="21772" y="2329543"/>
                  </a:lnTo>
                  <a:lnTo>
                    <a:pt x="4093029" y="2307771"/>
                  </a:lnTo>
                  <a:lnTo>
                    <a:pt x="4093029" y="1262743"/>
                  </a:lnTo>
                  <a:lnTo>
                    <a:pt x="2090057" y="1262743"/>
                  </a:lnTo>
                  <a:lnTo>
                    <a:pt x="2111829" y="0"/>
                  </a:lnTo>
                  <a:lnTo>
                    <a:pt x="0" y="21771"/>
                  </a:lnTo>
                  <a:close/>
                </a:path>
              </a:pathLst>
            </a:cu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p>
          </p:txBody>
        </p:sp>
        <p:sp>
          <p:nvSpPr>
            <p:cNvPr id="22550" name="pole tekstowe 156"/>
            <p:cNvSpPr txBox="1">
              <a:spLocks noChangeArrowheads="1"/>
            </p:cNvSpPr>
            <p:nvPr/>
          </p:nvSpPr>
          <p:spPr bwMode="auto">
            <a:xfrm>
              <a:off x="19672114" y="4912721"/>
              <a:ext cx="3431654" cy="865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1pPr>
              <a:lvl2pPr marL="742950" indent="-28575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2pPr>
              <a:lvl3pPr marL="11430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3pPr>
              <a:lvl4pPr marL="16002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4pPr>
              <a:lvl5pPr marL="20574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5pPr>
              <a:lvl6pPr marL="25146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6pPr>
              <a:lvl7pPr marL="29718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7pPr>
              <a:lvl8pPr marL="34290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8pPr>
              <a:lvl9pPr marL="38862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9pPr>
            </a:lstStyle>
            <a:p>
              <a:pPr eaLnBrk="1" hangingPunct="1">
                <a:spcBef>
                  <a:spcPct val="0"/>
                </a:spcBef>
                <a:spcAft>
                  <a:spcPct val="0"/>
                </a:spcAft>
                <a:buClrTx/>
                <a:buFontTx/>
                <a:buNone/>
              </a:pPr>
              <a:r>
                <a:rPr lang="pl-PL" altLang="pl-PL" sz="2000" dirty="0">
                  <a:solidFill>
                    <a:schemeClr val="bg1"/>
                  </a:solidFill>
                  <a:latin typeface="Freestyle Script" pitchFamily="66" charset="0"/>
                </a:rPr>
                <a:t>Mis 12 </a:t>
              </a:r>
              <a:r>
                <a:rPr lang="pl-PL" altLang="pl-PL" sz="2000" dirty="0" err="1">
                  <a:solidFill>
                    <a:schemeClr val="bg1"/>
                  </a:solidFill>
                  <a:latin typeface="Freestyle Script" pitchFamily="66" charset="0"/>
                </a:rPr>
                <a:t>Complex</a:t>
              </a:r>
              <a:endParaRPr lang="pl-PL" altLang="pl-PL" sz="2000" dirty="0">
                <a:solidFill>
                  <a:schemeClr val="bg1"/>
                </a:solidFill>
                <a:latin typeface="Freestyle Script" pitchFamily="66" charset="0"/>
              </a:endParaRPr>
            </a:p>
          </p:txBody>
        </p:sp>
        <p:sp>
          <p:nvSpPr>
            <p:cNvPr id="42" name="Dowolny kształt 41"/>
            <p:cNvSpPr/>
            <p:nvPr/>
          </p:nvSpPr>
          <p:spPr>
            <a:xfrm>
              <a:off x="17567904" y="4866974"/>
              <a:ext cx="1646611" cy="4727794"/>
            </a:xfrm>
            <a:custGeom>
              <a:avLst/>
              <a:gdLst>
                <a:gd name="connsiteX0" fmla="*/ 1611086 w 1649460"/>
                <a:gd name="connsiteY0" fmla="*/ 0 h 4724400"/>
                <a:gd name="connsiteX1" fmla="*/ 1611086 w 1649460"/>
                <a:gd name="connsiteY1" fmla="*/ 0 h 4724400"/>
                <a:gd name="connsiteX2" fmla="*/ 1632858 w 1649460"/>
                <a:gd name="connsiteY2" fmla="*/ 4724400 h 4724400"/>
                <a:gd name="connsiteX3" fmla="*/ 0 w 1649460"/>
                <a:gd name="connsiteY3" fmla="*/ 4724400 h 4724400"/>
                <a:gd name="connsiteX4" fmla="*/ 0 w 1649460"/>
                <a:gd name="connsiteY4" fmla="*/ 4724400 h 4724400"/>
                <a:gd name="connsiteX5" fmla="*/ 0 w 1649460"/>
                <a:gd name="connsiteY5" fmla="*/ 4724400 h 4724400"/>
                <a:gd name="connsiteX6" fmla="*/ 0 w 1649460"/>
                <a:gd name="connsiteY6" fmla="*/ 4724400 h 472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9460" h="4724400">
                  <a:moveTo>
                    <a:pt x="1611086" y="0"/>
                  </a:moveTo>
                  <a:lnTo>
                    <a:pt x="1611086" y="0"/>
                  </a:lnTo>
                  <a:cubicBezTo>
                    <a:pt x="1649460" y="2532617"/>
                    <a:pt x="1632858" y="957888"/>
                    <a:pt x="1632858" y="4724400"/>
                  </a:cubicBezTo>
                  <a:lnTo>
                    <a:pt x="0" y="4724400"/>
                  </a:lnTo>
                  <a:lnTo>
                    <a:pt x="0" y="4724400"/>
                  </a:lnTo>
                  <a:lnTo>
                    <a:pt x="0" y="4724400"/>
                  </a:lnTo>
                  <a:lnTo>
                    <a:pt x="0" y="4724400"/>
                  </a:lnTo>
                </a:path>
              </a:pathLst>
            </a:custGeom>
            <a:noFill/>
            <a:ln>
              <a:solidFill>
                <a:schemeClr val="tx2">
                  <a:lumMod val="7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pl-PL"/>
            </a:p>
          </p:txBody>
        </p:sp>
        <p:sp>
          <p:nvSpPr>
            <p:cNvPr id="22552" name="pole tekstowe 158"/>
            <p:cNvSpPr txBox="1">
              <a:spLocks noChangeArrowheads="1"/>
            </p:cNvSpPr>
            <p:nvPr/>
          </p:nvSpPr>
          <p:spPr bwMode="auto">
            <a:xfrm>
              <a:off x="17232785" y="9696202"/>
              <a:ext cx="1944978" cy="799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1pPr>
              <a:lvl2pPr marL="742950" indent="-28575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2pPr>
              <a:lvl3pPr marL="11430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3pPr>
              <a:lvl4pPr marL="16002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4pPr>
              <a:lvl5pPr marL="20574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5pPr>
              <a:lvl6pPr marL="25146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6pPr>
              <a:lvl7pPr marL="29718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7pPr>
              <a:lvl8pPr marL="34290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8pPr>
              <a:lvl9pPr marL="38862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9pPr>
            </a:lstStyle>
            <a:p>
              <a:pPr eaLnBrk="1" hangingPunct="1">
                <a:spcBef>
                  <a:spcPct val="0"/>
                </a:spcBef>
                <a:spcAft>
                  <a:spcPct val="0"/>
                </a:spcAft>
                <a:buClrTx/>
                <a:buFontTx/>
                <a:buNone/>
              </a:pPr>
              <a:r>
                <a:rPr lang="pl-PL" altLang="pl-PL" sz="1800">
                  <a:solidFill>
                    <a:schemeClr val="bg1"/>
                  </a:solidFill>
                  <a:latin typeface="Freestyle Script" pitchFamily="66" charset="0"/>
                </a:rPr>
                <a:t>Centromere</a:t>
              </a:r>
            </a:p>
          </p:txBody>
        </p:sp>
        <p:sp>
          <p:nvSpPr>
            <p:cNvPr id="44" name="Dowolny kształt 43"/>
            <p:cNvSpPr/>
            <p:nvPr/>
          </p:nvSpPr>
          <p:spPr>
            <a:xfrm>
              <a:off x="19469774" y="4413435"/>
              <a:ext cx="7050227" cy="5384051"/>
            </a:xfrm>
            <a:custGeom>
              <a:avLst/>
              <a:gdLst>
                <a:gd name="connsiteX0" fmla="*/ 65315 w 3679372"/>
                <a:gd name="connsiteY0" fmla="*/ 0 h 5377543"/>
                <a:gd name="connsiteX1" fmla="*/ 0 w 3679372"/>
                <a:gd name="connsiteY1" fmla="*/ 5377543 h 5377543"/>
                <a:gd name="connsiteX2" fmla="*/ 3679372 w 3679372"/>
                <a:gd name="connsiteY2" fmla="*/ 5377543 h 5377543"/>
                <a:gd name="connsiteX3" fmla="*/ 3679372 w 3679372"/>
                <a:gd name="connsiteY3" fmla="*/ 5377543 h 5377543"/>
                <a:gd name="connsiteX4" fmla="*/ 3679372 w 3679372"/>
                <a:gd name="connsiteY4" fmla="*/ 5377543 h 5377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79372" h="5377543">
                  <a:moveTo>
                    <a:pt x="65315" y="0"/>
                  </a:moveTo>
                  <a:lnTo>
                    <a:pt x="0" y="5377543"/>
                  </a:lnTo>
                  <a:lnTo>
                    <a:pt x="3679372" y="5377543"/>
                  </a:lnTo>
                  <a:lnTo>
                    <a:pt x="3679372" y="5377543"/>
                  </a:lnTo>
                  <a:lnTo>
                    <a:pt x="3679372" y="5377543"/>
                  </a:lnTo>
                </a:path>
              </a:pathLst>
            </a:custGeom>
            <a:ln>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pl-PL"/>
            </a:p>
          </p:txBody>
        </p:sp>
        <p:sp>
          <p:nvSpPr>
            <p:cNvPr id="22554" name="pole tekstowe 160"/>
            <p:cNvSpPr txBox="1">
              <a:spLocks noChangeArrowheads="1"/>
            </p:cNvSpPr>
            <p:nvPr/>
          </p:nvSpPr>
          <p:spPr bwMode="auto">
            <a:xfrm>
              <a:off x="20689931" y="9984235"/>
              <a:ext cx="2842754" cy="799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1pPr>
              <a:lvl2pPr marL="742950" indent="-28575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2pPr>
              <a:lvl3pPr marL="11430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3pPr>
              <a:lvl4pPr marL="16002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4pPr>
              <a:lvl5pPr marL="20574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5pPr>
              <a:lvl6pPr marL="25146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6pPr>
              <a:lvl7pPr marL="29718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7pPr>
              <a:lvl8pPr marL="34290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8pPr>
              <a:lvl9pPr marL="38862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9pPr>
            </a:lstStyle>
            <a:p>
              <a:pPr eaLnBrk="1" hangingPunct="1">
                <a:spcBef>
                  <a:spcPct val="0"/>
                </a:spcBef>
                <a:spcAft>
                  <a:spcPct val="0"/>
                </a:spcAft>
                <a:buClrTx/>
                <a:buFontTx/>
                <a:buNone/>
              </a:pPr>
              <a:r>
                <a:rPr lang="pl-PL" altLang="pl-PL" sz="1800" dirty="0" err="1">
                  <a:solidFill>
                    <a:schemeClr val="bg1"/>
                  </a:solidFill>
                  <a:latin typeface="Freestyle Script" pitchFamily="66" charset="0"/>
                </a:rPr>
                <a:t>Kinetochore</a:t>
              </a:r>
              <a:endParaRPr lang="pl-PL" altLang="pl-PL" sz="1800" dirty="0">
                <a:solidFill>
                  <a:schemeClr val="bg1"/>
                </a:solidFill>
                <a:latin typeface="Freestyle Script" pitchFamily="66" charset="0"/>
              </a:endParaRPr>
            </a:p>
          </p:txBody>
        </p:sp>
        <p:sp>
          <p:nvSpPr>
            <p:cNvPr id="46" name="Elipsa 45"/>
            <p:cNvSpPr/>
            <p:nvPr/>
          </p:nvSpPr>
          <p:spPr>
            <a:xfrm>
              <a:off x="16226886" y="4293180"/>
              <a:ext cx="1438088" cy="1298769"/>
            </a:xfrm>
            <a:prstGeom prst="ellipse">
              <a:avLst/>
            </a:prstGeom>
            <a:solidFill>
              <a:srgbClr val="CFCFCF"/>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p>
          </p:txBody>
        </p:sp>
        <p:sp>
          <p:nvSpPr>
            <p:cNvPr id="47" name="Elipsa 46"/>
            <p:cNvSpPr/>
            <p:nvPr/>
          </p:nvSpPr>
          <p:spPr>
            <a:xfrm>
              <a:off x="16226886" y="5444204"/>
              <a:ext cx="1438088" cy="1298769"/>
            </a:xfrm>
            <a:prstGeom prst="ellipse">
              <a:avLst/>
            </a:prstGeom>
            <a:solidFill>
              <a:srgbClr val="CFCFCF"/>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p>
          </p:txBody>
        </p:sp>
        <p:sp>
          <p:nvSpPr>
            <p:cNvPr id="48" name="Elipsa 47"/>
            <p:cNvSpPr/>
            <p:nvPr/>
          </p:nvSpPr>
          <p:spPr>
            <a:xfrm>
              <a:off x="24646890" y="7248051"/>
              <a:ext cx="1445278" cy="1291897"/>
            </a:xfrm>
            <a:prstGeom prst="ellipse">
              <a:avLst/>
            </a:prstGeom>
            <a:solidFill>
              <a:srgbClr val="CFCFCF"/>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p>
          </p:txBody>
        </p:sp>
      </p:grpSp>
      <p:cxnSp>
        <p:nvCxnSpPr>
          <p:cNvPr id="27" name="Łącznik prosty 142"/>
          <p:cNvCxnSpPr>
            <a:stCxn id="25" idx="0"/>
            <a:endCxn id="29" idx="1"/>
          </p:cNvCxnSpPr>
          <p:nvPr/>
        </p:nvCxnSpPr>
        <p:spPr bwMode="auto">
          <a:xfrm flipV="1">
            <a:off x="2185989" y="1257302"/>
            <a:ext cx="2293937" cy="2295525"/>
          </a:xfrm>
          <a:prstGeom prst="line">
            <a:avLst/>
          </a:prstGeom>
          <a:ln>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8" name="Łącznik prosty 143"/>
          <p:cNvCxnSpPr>
            <a:stCxn id="25" idx="4"/>
          </p:cNvCxnSpPr>
          <p:nvPr/>
        </p:nvCxnSpPr>
        <p:spPr bwMode="auto">
          <a:xfrm>
            <a:off x="2185989" y="4064000"/>
            <a:ext cx="3024187" cy="1500188"/>
          </a:xfrm>
          <a:prstGeom prst="line">
            <a:avLst/>
          </a:prstGeom>
          <a:ln>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9" name="Elipsa 28"/>
          <p:cNvSpPr/>
          <p:nvPr/>
        </p:nvSpPr>
        <p:spPr bwMode="auto">
          <a:xfrm>
            <a:off x="3735388" y="476252"/>
            <a:ext cx="5084762" cy="5332413"/>
          </a:xfrm>
          <a:prstGeom prst="ellipse">
            <a:avLst/>
          </a:prstGeom>
          <a:no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p>
        </p:txBody>
      </p:sp>
      <p:sp>
        <p:nvSpPr>
          <p:cNvPr id="22536" name="Symbol zastępczy numeru slajdu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1pPr>
            <a:lvl2pPr marL="742950" indent="-28575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2pPr>
            <a:lvl3pPr marL="11430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3pPr>
            <a:lvl4pPr marL="16002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4pPr>
            <a:lvl5pPr marL="20574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5pPr>
            <a:lvl6pPr marL="25146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6pPr>
            <a:lvl7pPr marL="29718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7pPr>
            <a:lvl8pPr marL="34290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8pPr>
            <a:lvl9pPr marL="38862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9pPr>
          </a:lstStyle>
          <a:p>
            <a:pPr eaLnBrk="1" hangingPunct="1">
              <a:spcBef>
                <a:spcPct val="0"/>
              </a:spcBef>
              <a:spcAft>
                <a:spcPct val="0"/>
              </a:spcAft>
              <a:buClrTx/>
              <a:buFontTx/>
              <a:buNone/>
            </a:pPr>
            <a:fld id="{F0BDC684-A383-45E0-A434-CDEDB2172FF1}" type="slidenum">
              <a:rPr lang="pl-PL" altLang="pl-PL" sz="1100" smtClean="0">
                <a:latin typeface="Arial" pitchFamily="34" charset="0"/>
              </a:rPr>
              <a:pPr eaLnBrk="1" hangingPunct="1">
                <a:spcBef>
                  <a:spcPct val="0"/>
                </a:spcBef>
                <a:spcAft>
                  <a:spcPct val="0"/>
                </a:spcAft>
                <a:buClrTx/>
                <a:buFontTx/>
                <a:buNone/>
              </a:pPr>
              <a:t>14</a:t>
            </a:fld>
            <a:endParaRPr lang="pl-PL" altLang="pl-PL" sz="1100" smtClean="0">
              <a:latin typeface="Arial" pitchFamily="34" charset="0"/>
            </a:endParaRPr>
          </a:p>
        </p:txBody>
      </p:sp>
      <p:sp>
        <p:nvSpPr>
          <p:cNvPr id="54" name="pole tekstowe 53"/>
          <p:cNvSpPr txBox="1">
            <a:spLocks noChangeArrowheads="1"/>
          </p:cNvSpPr>
          <p:nvPr/>
        </p:nvSpPr>
        <p:spPr bwMode="auto">
          <a:xfrm>
            <a:off x="4645025" y="2470150"/>
            <a:ext cx="280828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spAutoFit/>
          </a:bodyPr>
          <a:lstStyle>
            <a:lvl1pPr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1pPr>
            <a:lvl2pPr marL="742950" indent="-28575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2pPr>
            <a:lvl3pPr marL="11430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3pPr>
            <a:lvl4pPr marL="16002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4pPr>
            <a:lvl5pPr marL="20574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5pPr>
            <a:lvl6pPr marL="25146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6pPr>
            <a:lvl7pPr marL="29718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7pPr>
            <a:lvl8pPr marL="34290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8pPr>
            <a:lvl9pPr marL="38862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9pPr>
          </a:lstStyle>
          <a:p>
            <a:pPr eaLnBrk="1" hangingPunct="1">
              <a:spcBef>
                <a:spcPct val="0"/>
              </a:spcBef>
              <a:spcAft>
                <a:spcPct val="0"/>
              </a:spcAft>
              <a:buClrTx/>
              <a:buFontTx/>
              <a:buNone/>
            </a:pPr>
            <a:r>
              <a:rPr lang="en-US" altLang="pl-PL" sz="7200" b="1" dirty="0">
                <a:solidFill>
                  <a:srgbClr val="FF0000"/>
                </a:solidFill>
                <a:latin typeface="Arial" pitchFamily="34" charset="0"/>
              </a:rPr>
              <a:t>?</a:t>
            </a:r>
            <a:endParaRPr lang="pl-PL" altLang="pl-PL" sz="7200" b="1" dirty="0">
              <a:solidFill>
                <a:srgbClr val="FF0000"/>
              </a:solidFill>
              <a:latin typeface="Arial" pitchFamily="34" charset="0"/>
            </a:endParaRPr>
          </a:p>
        </p:txBody>
      </p:sp>
      <p:pic>
        <p:nvPicPr>
          <p:cNvPr id="2" name="Obraz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1546" y="793393"/>
            <a:ext cx="5160157" cy="5015272"/>
          </a:xfrm>
          <a:prstGeom prst="rect">
            <a:avLst/>
          </a:prstGeom>
          <a:solidFill>
            <a:schemeClr val="tx1"/>
          </a:solidFill>
        </p:spPr>
      </p:pic>
      <p:sp>
        <p:nvSpPr>
          <p:cNvPr id="22537" name="Tytuł 1"/>
          <p:cNvSpPr txBox="1">
            <a:spLocks/>
          </p:cNvSpPr>
          <p:nvPr/>
        </p:nvSpPr>
        <p:spPr bwMode="auto">
          <a:xfrm>
            <a:off x="3481389" y="75535"/>
            <a:ext cx="601345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1pPr>
            <a:lvl2pPr marL="742950" indent="-28575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2pPr>
            <a:lvl3pPr marL="11430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3pPr>
            <a:lvl4pPr marL="16002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4pPr>
            <a:lvl5pPr marL="20574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5pPr>
            <a:lvl6pPr marL="25146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6pPr>
            <a:lvl7pPr marL="29718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7pPr>
            <a:lvl8pPr marL="34290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8pPr>
            <a:lvl9pPr marL="38862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9pPr>
          </a:lstStyle>
          <a:p>
            <a:pPr eaLnBrk="1" hangingPunct="1">
              <a:spcBef>
                <a:spcPct val="0"/>
              </a:spcBef>
              <a:spcAft>
                <a:spcPct val="0"/>
              </a:spcAft>
              <a:buClrTx/>
              <a:buFontTx/>
              <a:buNone/>
            </a:pPr>
            <a:r>
              <a:rPr lang="en-US" altLang="pl-PL" sz="2000" b="1" i="1" dirty="0">
                <a:solidFill>
                  <a:schemeClr val="bg1"/>
                </a:solidFill>
                <a:latin typeface="Calibri" panose="020F0502020204030204" pitchFamily="34" charset="0"/>
                <a:ea typeface="Kozuka Gothic Pro H"/>
                <a:cs typeface="Kozuka Gothic Pro H"/>
              </a:rPr>
              <a:t>Drosophila</a:t>
            </a:r>
            <a:r>
              <a:rPr lang="en-US" altLang="pl-PL" sz="2000" b="1" dirty="0">
                <a:solidFill>
                  <a:schemeClr val="bg1"/>
                </a:solidFill>
                <a:latin typeface="Calibri" panose="020F0502020204030204" pitchFamily="34" charset="0"/>
                <a:ea typeface="Kozuka Gothic Pro H"/>
                <a:cs typeface="Kozuka Gothic Pro H"/>
              </a:rPr>
              <a:t> c</a:t>
            </a:r>
            <a:r>
              <a:rPr lang="pl-PL" altLang="pl-PL" sz="2000" b="1" dirty="0" err="1">
                <a:solidFill>
                  <a:schemeClr val="bg1"/>
                </a:solidFill>
                <a:latin typeface="Calibri" panose="020F0502020204030204" pitchFamily="34" charset="0"/>
                <a:ea typeface="Kozuka Gothic Pro H"/>
                <a:cs typeface="Kozuka Gothic Pro H"/>
              </a:rPr>
              <a:t>entromere</a:t>
            </a:r>
            <a:r>
              <a:rPr lang="pl-PL" altLang="pl-PL" sz="2000" b="1" dirty="0">
                <a:solidFill>
                  <a:schemeClr val="bg1"/>
                </a:solidFill>
                <a:latin typeface="Calibri" panose="020F0502020204030204" pitchFamily="34" charset="0"/>
                <a:ea typeface="Kozuka Gothic Pro H"/>
                <a:cs typeface="Kozuka Gothic Pro H"/>
              </a:rPr>
              <a:t> – </a:t>
            </a:r>
            <a:r>
              <a:rPr lang="pl-PL" altLang="pl-PL" sz="2000" b="1" dirty="0" err="1">
                <a:solidFill>
                  <a:schemeClr val="bg1"/>
                </a:solidFill>
                <a:latin typeface="Calibri" panose="020F0502020204030204" pitchFamily="34" charset="0"/>
                <a:ea typeface="Kozuka Gothic Pro H"/>
                <a:cs typeface="Kozuka Gothic Pro H"/>
              </a:rPr>
              <a:t>kinetochore</a:t>
            </a:r>
            <a:r>
              <a:rPr lang="pl-PL" altLang="pl-PL" sz="2000" b="1" dirty="0">
                <a:solidFill>
                  <a:schemeClr val="bg1"/>
                </a:solidFill>
                <a:latin typeface="Calibri" panose="020F0502020204030204" pitchFamily="34" charset="0"/>
                <a:ea typeface="Kozuka Gothic Pro H"/>
                <a:cs typeface="Kozuka Gothic Pro H"/>
              </a:rPr>
              <a:t> </a:t>
            </a:r>
            <a:r>
              <a:rPr lang="pl-PL" altLang="pl-PL" sz="2000" b="1" dirty="0" err="1">
                <a:solidFill>
                  <a:schemeClr val="bg1"/>
                </a:solidFill>
                <a:latin typeface="Calibri" panose="020F0502020204030204" pitchFamily="34" charset="0"/>
                <a:ea typeface="Kozuka Gothic Pro H"/>
                <a:cs typeface="Kozuka Gothic Pro H"/>
              </a:rPr>
              <a:t>junction</a:t>
            </a:r>
            <a:endParaRPr lang="pl-PL" altLang="pl-PL" sz="2000" b="1" dirty="0">
              <a:solidFill>
                <a:schemeClr val="bg1"/>
              </a:solidFill>
              <a:latin typeface="Calibri" panose="020F0502020204030204" pitchFamily="34" charset="0"/>
              <a:ea typeface="Kozuka Gothic Pro H"/>
              <a:cs typeface="Kozuka Gothic Pro H"/>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nodeType="clickEffect">
                                  <p:stCondLst>
                                    <p:cond delay="0"/>
                                  </p:stCondLst>
                                  <p:childTnLst>
                                    <p:animEffect transition="out" filter="fade">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29"/>
                                        </p:tgtEl>
                                        <p:attrNameLst>
                                          <p:attrName>style.visibility</p:attrName>
                                        </p:attrNameLst>
                                      </p:cBhvr>
                                      <p:to>
                                        <p:strVal val="visible"/>
                                      </p:to>
                                    </p:set>
                                    <p:anim calcmode="lin" valueType="num">
                                      <p:cBhvr>
                                        <p:cTn id="12" dur="500" fill="hold"/>
                                        <p:tgtEl>
                                          <p:spTgt spid="29"/>
                                        </p:tgtEl>
                                        <p:attrNameLst>
                                          <p:attrName>ppt_w</p:attrName>
                                        </p:attrNameLst>
                                      </p:cBhvr>
                                      <p:tavLst>
                                        <p:tav tm="0">
                                          <p:val>
                                            <p:fltVal val="0"/>
                                          </p:val>
                                        </p:tav>
                                        <p:tav tm="100000">
                                          <p:val>
                                            <p:strVal val="#ppt_w"/>
                                          </p:val>
                                        </p:tav>
                                      </p:tavLst>
                                    </p:anim>
                                    <p:anim calcmode="lin" valueType="num">
                                      <p:cBhvr>
                                        <p:cTn id="13" dur="500" fill="hold"/>
                                        <p:tgtEl>
                                          <p:spTgt spid="29"/>
                                        </p:tgtEl>
                                        <p:attrNameLst>
                                          <p:attrName>ppt_h</p:attrName>
                                        </p:attrNameLst>
                                      </p:cBhvr>
                                      <p:tavLst>
                                        <p:tav tm="0">
                                          <p:val>
                                            <p:fltVal val="0"/>
                                          </p:val>
                                        </p:tav>
                                        <p:tav tm="100000">
                                          <p:val>
                                            <p:strVal val="#ppt_h"/>
                                          </p:val>
                                        </p:tav>
                                      </p:tavLst>
                                    </p:anim>
                                    <p:animEffect transition="in" filter="fade">
                                      <p:cBhvr>
                                        <p:cTn id="14" dur="500"/>
                                        <p:tgtEl>
                                          <p:spTgt spid="29"/>
                                        </p:tgtEl>
                                      </p:cBhvr>
                                    </p:animEffect>
                                  </p:childTnLst>
                                </p:cTn>
                              </p:par>
                              <p:par>
                                <p:cTn id="15" presetID="53" presetClass="entr" presetSubtype="16" fill="hold" nodeType="with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p:cTn id="17" dur="500" fill="hold"/>
                                        <p:tgtEl>
                                          <p:spTgt spid="26"/>
                                        </p:tgtEl>
                                        <p:attrNameLst>
                                          <p:attrName>ppt_w</p:attrName>
                                        </p:attrNameLst>
                                      </p:cBhvr>
                                      <p:tavLst>
                                        <p:tav tm="0">
                                          <p:val>
                                            <p:fltVal val="0"/>
                                          </p:val>
                                        </p:tav>
                                        <p:tav tm="100000">
                                          <p:val>
                                            <p:strVal val="#ppt_w"/>
                                          </p:val>
                                        </p:tav>
                                      </p:tavLst>
                                    </p:anim>
                                    <p:anim calcmode="lin" valueType="num">
                                      <p:cBhvr>
                                        <p:cTn id="18" dur="500" fill="hold"/>
                                        <p:tgtEl>
                                          <p:spTgt spid="26"/>
                                        </p:tgtEl>
                                        <p:attrNameLst>
                                          <p:attrName>ppt_h</p:attrName>
                                        </p:attrNameLst>
                                      </p:cBhvr>
                                      <p:tavLst>
                                        <p:tav tm="0">
                                          <p:val>
                                            <p:fltVal val="0"/>
                                          </p:val>
                                        </p:tav>
                                        <p:tav tm="100000">
                                          <p:val>
                                            <p:strVal val="#ppt_h"/>
                                          </p:val>
                                        </p:tav>
                                      </p:tavLst>
                                    </p:anim>
                                    <p:animEffect transition="in" filter="fade">
                                      <p:cBhvr>
                                        <p:cTn id="19" dur="500"/>
                                        <p:tgtEl>
                                          <p:spTgt spid="26"/>
                                        </p:tgtEl>
                                      </p:cBhvr>
                                    </p:animEffect>
                                  </p:childTnLst>
                                </p:cTn>
                              </p:par>
                              <p:par>
                                <p:cTn id="20" presetID="53" presetClass="entr" presetSubtype="16" fill="hold" nodeType="with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p:cTn id="22" dur="500" fill="hold"/>
                                        <p:tgtEl>
                                          <p:spTgt spid="27"/>
                                        </p:tgtEl>
                                        <p:attrNameLst>
                                          <p:attrName>ppt_w</p:attrName>
                                        </p:attrNameLst>
                                      </p:cBhvr>
                                      <p:tavLst>
                                        <p:tav tm="0">
                                          <p:val>
                                            <p:fltVal val="0"/>
                                          </p:val>
                                        </p:tav>
                                        <p:tav tm="100000">
                                          <p:val>
                                            <p:strVal val="#ppt_w"/>
                                          </p:val>
                                        </p:tav>
                                      </p:tavLst>
                                    </p:anim>
                                    <p:anim calcmode="lin" valueType="num">
                                      <p:cBhvr>
                                        <p:cTn id="23" dur="500" fill="hold"/>
                                        <p:tgtEl>
                                          <p:spTgt spid="27"/>
                                        </p:tgtEl>
                                        <p:attrNameLst>
                                          <p:attrName>ppt_h</p:attrName>
                                        </p:attrNameLst>
                                      </p:cBhvr>
                                      <p:tavLst>
                                        <p:tav tm="0">
                                          <p:val>
                                            <p:fltVal val="0"/>
                                          </p:val>
                                        </p:tav>
                                        <p:tav tm="100000">
                                          <p:val>
                                            <p:strVal val="#ppt_h"/>
                                          </p:val>
                                        </p:tav>
                                      </p:tavLst>
                                    </p:anim>
                                    <p:animEffect transition="in" filter="fade">
                                      <p:cBhvr>
                                        <p:cTn id="24" dur="500"/>
                                        <p:tgtEl>
                                          <p:spTgt spid="27"/>
                                        </p:tgtEl>
                                      </p:cBhvr>
                                    </p:animEffect>
                                  </p:childTnLst>
                                </p:cTn>
                              </p:par>
                              <p:par>
                                <p:cTn id="25" presetID="53" presetClass="entr" presetSubtype="16" fill="hold" nodeType="withEffect">
                                  <p:stCondLst>
                                    <p:cond delay="0"/>
                                  </p:stCondLst>
                                  <p:childTnLst>
                                    <p:set>
                                      <p:cBhvr>
                                        <p:cTn id="26" dur="1" fill="hold">
                                          <p:stCondLst>
                                            <p:cond delay="0"/>
                                          </p:stCondLst>
                                        </p:cTn>
                                        <p:tgtEl>
                                          <p:spTgt spid="28"/>
                                        </p:tgtEl>
                                        <p:attrNameLst>
                                          <p:attrName>style.visibility</p:attrName>
                                        </p:attrNameLst>
                                      </p:cBhvr>
                                      <p:to>
                                        <p:strVal val="visible"/>
                                      </p:to>
                                    </p:set>
                                    <p:anim calcmode="lin" valueType="num">
                                      <p:cBhvr>
                                        <p:cTn id="27" dur="500" fill="hold"/>
                                        <p:tgtEl>
                                          <p:spTgt spid="28"/>
                                        </p:tgtEl>
                                        <p:attrNameLst>
                                          <p:attrName>ppt_w</p:attrName>
                                        </p:attrNameLst>
                                      </p:cBhvr>
                                      <p:tavLst>
                                        <p:tav tm="0">
                                          <p:val>
                                            <p:fltVal val="0"/>
                                          </p:val>
                                        </p:tav>
                                        <p:tav tm="100000">
                                          <p:val>
                                            <p:strVal val="#ppt_w"/>
                                          </p:val>
                                        </p:tav>
                                      </p:tavLst>
                                    </p:anim>
                                    <p:anim calcmode="lin" valueType="num">
                                      <p:cBhvr>
                                        <p:cTn id="28" dur="500" fill="hold"/>
                                        <p:tgtEl>
                                          <p:spTgt spid="28"/>
                                        </p:tgtEl>
                                        <p:attrNameLst>
                                          <p:attrName>ppt_h</p:attrName>
                                        </p:attrNameLst>
                                      </p:cBhvr>
                                      <p:tavLst>
                                        <p:tav tm="0">
                                          <p:val>
                                            <p:fltVal val="0"/>
                                          </p:val>
                                        </p:tav>
                                        <p:tav tm="100000">
                                          <p:val>
                                            <p:strVal val="#ppt_h"/>
                                          </p:val>
                                        </p:tav>
                                      </p:tavLst>
                                    </p:anim>
                                    <p:animEffect transition="in" filter="fade">
                                      <p:cBhvr>
                                        <p:cTn id="29" dur="500"/>
                                        <p:tgtEl>
                                          <p:spTgt spid="28"/>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25"/>
                                        </p:tgtEl>
                                        <p:attrNameLst>
                                          <p:attrName>style.visibility</p:attrName>
                                        </p:attrNameLst>
                                      </p:cBhvr>
                                      <p:to>
                                        <p:strVal val="visible"/>
                                      </p:to>
                                    </p:set>
                                    <p:anim calcmode="lin" valueType="num">
                                      <p:cBhvr>
                                        <p:cTn id="32" dur="500" fill="hold"/>
                                        <p:tgtEl>
                                          <p:spTgt spid="25"/>
                                        </p:tgtEl>
                                        <p:attrNameLst>
                                          <p:attrName>ppt_w</p:attrName>
                                        </p:attrNameLst>
                                      </p:cBhvr>
                                      <p:tavLst>
                                        <p:tav tm="0">
                                          <p:val>
                                            <p:fltVal val="0"/>
                                          </p:val>
                                        </p:tav>
                                        <p:tav tm="100000">
                                          <p:val>
                                            <p:strVal val="#ppt_w"/>
                                          </p:val>
                                        </p:tav>
                                      </p:tavLst>
                                    </p:anim>
                                    <p:anim calcmode="lin" valueType="num">
                                      <p:cBhvr>
                                        <p:cTn id="33" dur="500" fill="hold"/>
                                        <p:tgtEl>
                                          <p:spTgt spid="25"/>
                                        </p:tgtEl>
                                        <p:attrNameLst>
                                          <p:attrName>ppt_h</p:attrName>
                                        </p:attrNameLst>
                                      </p:cBhvr>
                                      <p:tavLst>
                                        <p:tav tm="0">
                                          <p:val>
                                            <p:fltVal val="0"/>
                                          </p:val>
                                        </p:tav>
                                        <p:tav tm="100000">
                                          <p:val>
                                            <p:strVal val="#ppt_h"/>
                                          </p:val>
                                        </p:tav>
                                      </p:tavLst>
                                    </p:anim>
                                    <p:animEffect transition="in" filter="fade">
                                      <p:cBhvr>
                                        <p:cTn id="34" dur="500"/>
                                        <p:tgtEl>
                                          <p:spTgt spid="25"/>
                                        </p:tgtEl>
                                      </p:cBhvr>
                                    </p:animEffect>
                                  </p:childTnLst>
                                </p:cTn>
                              </p:par>
                            </p:childTnLst>
                          </p:cTn>
                        </p:par>
                        <p:par>
                          <p:cTn id="35" fill="hold">
                            <p:stCondLst>
                              <p:cond delay="500"/>
                            </p:stCondLst>
                            <p:childTnLst>
                              <p:par>
                                <p:cTn id="36" presetID="2" presetClass="entr" presetSubtype="6" accel="44000" decel="56000" fill="hold" grpId="0" nodeType="afterEffect">
                                  <p:stCondLst>
                                    <p:cond delay="0"/>
                                  </p:stCondLst>
                                  <p:childTnLst>
                                    <p:set>
                                      <p:cBhvr>
                                        <p:cTn id="37" dur="1" fill="hold">
                                          <p:stCondLst>
                                            <p:cond delay="0"/>
                                          </p:stCondLst>
                                        </p:cTn>
                                        <p:tgtEl>
                                          <p:spTgt spid="54"/>
                                        </p:tgtEl>
                                        <p:attrNameLst>
                                          <p:attrName>style.visibility</p:attrName>
                                        </p:attrNameLst>
                                      </p:cBhvr>
                                      <p:to>
                                        <p:strVal val="visible"/>
                                      </p:to>
                                    </p:set>
                                    <p:anim calcmode="lin" valueType="num">
                                      <p:cBhvr additive="base">
                                        <p:cTn id="38" dur="2000" fill="hold"/>
                                        <p:tgtEl>
                                          <p:spTgt spid="54"/>
                                        </p:tgtEl>
                                        <p:attrNameLst>
                                          <p:attrName>ppt_x</p:attrName>
                                        </p:attrNameLst>
                                      </p:cBhvr>
                                      <p:tavLst>
                                        <p:tav tm="0">
                                          <p:val>
                                            <p:strVal val="1+#ppt_w/2"/>
                                          </p:val>
                                        </p:tav>
                                        <p:tav tm="100000">
                                          <p:val>
                                            <p:strVal val="#ppt_x"/>
                                          </p:val>
                                        </p:tav>
                                      </p:tavLst>
                                    </p:anim>
                                    <p:anim calcmode="lin" valueType="num">
                                      <p:cBhvr additive="base">
                                        <p:cTn id="39" dur="2000" fill="hold"/>
                                        <p:tgtEl>
                                          <p:spTgt spid="5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9" grpId="0" animBg="1"/>
      <p:bldP spid="5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Obraz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92100" y="1285877"/>
            <a:ext cx="4427538" cy="288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5" name="pole tekstowe 3"/>
          <p:cNvSpPr txBox="1">
            <a:spLocks noChangeArrowheads="1"/>
          </p:cNvSpPr>
          <p:nvPr/>
        </p:nvSpPr>
        <p:spPr bwMode="auto">
          <a:xfrm>
            <a:off x="684213" y="311150"/>
            <a:ext cx="59952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1pPr>
            <a:lvl2pPr marL="742950" indent="-28575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2pPr>
            <a:lvl3pPr marL="11430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3pPr>
            <a:lvl4pPr marL="16002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4pPr>
            <a:lvl5pPr marL="20574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5pPr>
            <a:lvl6pPr marL="25146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6pPr>
            <a:lvl7pPr marL="29718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7pPr>
            <a:lvl8pPr marL="34290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8pPr>
            <a:lvl9pPr marL="38862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9pPr>
          </a:lstStyle>
          <a:p>
            <a:pPr eaLnBrk="1" hangingPunct="1">
              <a:spcBef>
                <a:spcPct val="0"/>
              </a:spcBef>
              <a:spcAft>
                <a:spcPct val="0"/>
              </a:spcAft>
              <a:buClrTx/>
              <a:buFontTx/>
              <a:buNone/>
            </a:pPr>
            <a:r>
              <a:rPr lang="en-US" altLang="pl-PL" sz="2400" b="1" dirty="0">
                <a:solidFill>
                  <a:schemeClr val="bg1"/>
                </a:solidFill>
                <a:latin typeface="Calibri" panose="020F0502020204030204" pitchFamily="34" charset="0"/>
              </a:rPr>
              <a:t>Stage one: Mis12:Nnf1 dimer stability regions</a:t>
            </a:r>
            <a:endParaRPr lang="pl-PL" altLang="pl-PL" sz="2400" b="1" dirty="0">
              <a:solidFill>
                <a:schemeClr val="bg1"/>
              </a:solidFill>
              <a:latin typeface="Calibri" panose="020F0502020204030204" pitchFamily="34" charset="0"/>
            </a:endParaRPr>
          </a:p>
        </p:txBody>
      </p:sp>
      <p:pic>
        <p:nvPicPr>
          <p:cNvPr id="23556" name="Obraz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76601" y="3124200"/>
            <a:ext cx="5019675" cy="320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Elipsa 5"/>
          <p:cNvSpPr/>
          <p:nvPr/>
        </p:nvSpPr>
        <p:spPr>
          <a:xfrm>
            <a:off x="2506664" y="3124202"/>
            <a:ext cx="336550" cy="809625"/>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solidFill>
                <a:schemeClr val="bg1"/>
              </a:solidFill>
            </a:endParaRPr>
          </a:p>
        </p:txBody>
      </p:sp>
      <p:sp>
        <p:nvSpPr>
          <p:cNvPr id="8" name="Elipsa 7"/>
          <p:cNvSpPr/>
          <p:nvPr/>
        </p:nvSpPr>
        <p:spPr>
          <a:xfrm>
            <a:off x="900114" y="3108325"/>
            <a:ext cx="336550" cy="808038"/>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solidFill>
                <a:schemeClr val="bg1"/>
              </a:solidFill>
            </a:endParaRPr>
          </a:p>
        </p:txBody>
      </p:sp>
      <p:sp>
        <p:nvSpPr>
          <p:cNvPr id="9" name="Elipsa 8"/>
          <p:cNvSpPr/>
          <p:nvPr/>
        </p:nvSpPr>
        <p:spPr>
          <a:xfrm>
            <a:off x="4719639" y="5661025"/>
            <a:ext cx="338137" cy="808038"/>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solidFill>
                <a:schemeClr val="bg1"/>
              </a:solidFill>
            </a:endParaRPr>
          </a:p>
        </p:txBody>
      </p:sp>
      <p:sp>
        <p:nvSpPr>
          <p:cNvPr id="10" name="Elipsa 9"/>
          <p:cNvSpPr/>
          <p:nvPr/>
        </p:nvSpPr>
        <p:spPr>
          <a:xfrm>
            <a:off x="6011864" y="5521327"/>
            <a:ext cx="338137" cy="809625"/>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solidFill>
                <a:schemeClr val="bg1"/>
              </a:solidFill>
            </a:endParaRPr>
          </a:p>
        </p:txBody>
      </p:sp>
      <p:sp>
        <p:nvSpPr>
          <p:cNvPr id="23561" name="pole tekstowe 6"/>
          <p:cNvSpPr txBox="1">
            <a:spLocks noChangeArrowheads="1"/>
          </p:cNvSpPr>
          <p:nvPr/>
        </p:nvSpPr>
        <p:spPr bwMode="auto">
          <a:xfrm>
            <a:off x="4932364" y="1989138"/>
            <a:ext cx="8002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1pPr>
            <a:lvl2pPr marL="742950" indent="-28575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2pPr>
            <a:lvl3pPr marL="11430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3pPr>
            <a:lvl4pPr marL="16002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4pPr>
            <a:lvl5pPr marL="20574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5pPr>
            <a:lvl6pPr marL="25146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6pPr>
            <a:lvl7pPr marL="29718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7pPr>
            <a:lvl8pPr marL="34290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8pPr>
            <a:lvl9pPr marL="38862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9pPr>
          </a:lstStyle>
          <a:p>
            <a:pPr eaLnBrk="1" hangingPunct="1">
              <a:spcBef>
                <a:spcPct val="0"/>
              </a:spcBef>
              <a:spcAft>
                <a:spcPct val="0"/>
              </a:spcAft>
              <a:buClrTx/>
              <a:buFontTx/>
              <a:buNone/>
            </a:pPr>
            <a:r>
              <a:rPr lang="en-US" altLang="pl-PL" sz="1800">
                <a:solidFill>
                  <a:schemeClr val="bg1"/>
                </a:solidFill>
                <a:latin typeface="Arial" pitchFamily="34" charset="0"/>
              </a:rPr>
              <a:t>Mis12</a:t>
            </a:r>
            <a:endParaRPr lang="pl-PL" altLang="pl-PL" sz="1800">
              <a:solidFill>
                <a:schemeClr val="bg1"/>
              </a:solidFill>
              <a:latin typeface="Arial" pitchFamily="34" charset="0"/>
            </a:endParaRPr>
          </a:p>
        </p:txBody>
      </p:sp>
      <p:sp>
        <p:nvSpPr>
          <p:cNvPr id="23562" name="pole tekstowe 10"/>
          <p:cNvSpPr txBox="1">
            <a:spLocks noChangeArrowheads="1"/>
          </p:cNvSpPr>
          <p:nvPr/>
        </p:nvSpPr>
        <p:spPr bwMode="auto">
          <a:xfrm>
            <a:off x="2411413" y="5926139"/>
            <a:ext cx="6719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1pPr>
            <a:lvl2pPr marL="742950" indent="-28575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2pPr>
            <a:lvl3pPr marL="11430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3pPr>
            <a:lvl4pPr marL="16002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4pPr>
            <a:lvl5pPr marL="20574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5pPr>
            <a:lvl6pPr marL="25146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6pPr>
            <a:lvl7pPr marL="29718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7pPr>
            <a:lvl8pPr marL="34290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8pPr>
            <a:lvl9pPr marL="38862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9pPr>
          </a:lstStyle>
          <a:p>
            <a:pPr eaLnBrk="1" hangingPunct="1">
              <a:spcBef>
                <a:spcPct val="0"/>
              </a:spcBef>
              <a:spcAft>
                <a:spcPct val="0"/>
              </a:spcAft>
              <a:buClrTx/>
              <a:buFontTx/>
              <a:buNone/>
            </a:pPr>
            <a:r>
              <a:rPr lang="en-US" altLang="pl-PL" sz="1800">
                <a:solidFill>
                  <a:schemeClr val="bg1"/>
                </a:solidFill>
                <a:latin typeface="Arial" pitchFamily="34" charset="0"/>
              </a:rPr>
              <a:t>Nnf1</a:t>
            </a:r>
            <a:endParaRPr lang="pl-PL" altLang="pl-PL" sz="1800">
              <a:solidFill>
                <a:schemeClr val="bg1"/>
              </a:solidFill>
              <a:latin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2000" fill="hold"/>
                                        <p:tgtEl>
                                          <p:spTgt spid="10"/>
                                        </p:tgtEl>
                                        <p:attrNameLst>
                                          <p:attrName>ppt_x</p:attrName>
                                        </p:attrNameLst>
                                      </p:cBhvr>
                                      <p:tavLst>
                                        <p:tav tm="0">
                                          <p:val>
                                            <p:strVal val="#ppt_x"/>
                                          </p:val>
                                        </p:tav>
                                        <p:tav tm="100000">
                                          <p:val>
                                            <p:strVal val="#ppt_x"/>
                                          </p:val>
                                        </p:tav>
                                      </p:tavLst>
                                    </p:anim>
                                    <p:anim calcmode="lin" valueType="num">
                                      <p:cBhvr additive="base">
                                        <p:cTn id="8" dur="200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2000" fill="hold"/>
                                        <p:tgtEl>
                                          <p:spTgt spid="8"/>
                                        </p:tgtEl>
                                        <p:attrNameLst>
                                          <p:attrName>ppt_x</p:attrName>
                                        </p:attrNameLst>
                                      </p:cBhvr>
                                      <p:tavLst>
                                        <p:tav tm="0">
                                          <p:val>
                                            <p:strVal val="#ppt_x"/>
                                          </p:val>
                                        </p:tav>
                                        <p:tav tm="100000">
                                          <p:val>
                                            <p:strVal val="#ppt_x"/>
                                          </p:val>
                                        </p:tav>
                                      </p:tavLst>
                                    </p:anim>
                                    <p:anim calcmode="lin" valueType="num">
                                      <p:cBhvr additive="base">
                                        <p:cTn id="12" dur="200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2000" fill="hold"/>
                                        <p:tgtEl>
                                          <p:spTgt spid="6"/>
                                        </p:tgtEl>
                                        <p:attrNameLst>
                                          <p:attrName>ppt_x</p:attrName>
                                        </p:attrNameLst>
                                      </p:cBhvr>
                                      <p:tavLst>
                                        <p:tav tm="0">
                                          <p:val>
                                            <p:strVal val="#ppt_x"/>
                                          </p:val>
                                        </p:tav>
                                        <p:tav tm="100000">
                                          <p:val>
                                            <p:strVal val="#ppt_x"/>
                                          </p:val>
                                        </p:tav>
                                      </p:tavLst>
                                    </p:anim>
                                    <p:anim calcmode="lin" valueType="num">
                                      <p:cBhvr additive="base">
                                        <p:cTn id="16" dur="2000" fill="hold"/>
                                        <p:tgtEl>
                                          <p:spTgt spid="6"/>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2000" fill="hold"/>
                                        <p:tgtEl>
                                          <p:spTgt spid="9"/>
                                        </p:tgtEl>
                                        <p:attrNameLst>
                                          <p:attrName>ppt_x</p:attrName>
                                        </p:attrNameLst>
                                      </p:cBhvr>
                                      <p:tavLst>
                                        <p:tav tm="0">
                                          <p:val>
                                            <p:strVal val="#ppt_x"/>
                                          </p:val>
                                        </p:tav>
                                        <p:tav tm="100000">
                                          <p:val>
                                            <p:strVal val="#ppt_x"/>
                                          </p:val>
                                        </p:tav>
                                      </p:tavLst>
                                    </p:anim>
                                    <p:anim calcmode="lin" valueType="num">
                                      <p:cBhvr additive="base">
                                        <p:cTn id="20" dur="20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P spid="1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Obraz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22326" y="603250"/>
            <a:ext cx="765175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79" name="pole tekstowe 3"/>
          <p:cNvSpPr txBox="1">
            <a:spLocks noChangeArrowheads="1"/>
          </p:cNvSpPr>
          <p:nvPr/>
        </p:nvSpPr>
        <p:spPr bwMode="auto">
          <a:xfrm>
            <a:off x="395536" y="116632"/>
            <a:ext cx="85752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1pPr>
            <a:lvl2pPr marL="742950" indent="-28575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2pPr>
            <a:lvl3pPr marL="11430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3pPr>
            <a:lvl4pPr marL="16002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4pPr>
            <a:lvl5pPr marL="20574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5pPr>
            <a:lvl6pPr marL="25146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6pPr>
            <a:lvl7pPr marL="29718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7pPr>
            <a:lvl8pPr marL="34290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8pPr>
            <a:lvl9pPr marL="38862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9pPr>
          </a:lstStyle>
          <a:p>
            <a:pPr eaLnBrk="1" hangingPunct="1">
              <a:spcBef>
                <a:spcPct val="0"/>
              </a:spcBef>
              <a:spcAft>
                <a:spcPct val="0"/>
              </a:spcAft>
              <a:buClrTx/>
              <a:buFontTx/>
              <a:buNone/>
            </a:pPr>
            <a:r>
              <a:rPr lang="en-US" altLang="pl-PL" sz="2000" b="1" dirty="0" err="1">
                <a:solidFill>
                  <a:schemeClr val="bg1"/>
                </a:solidFill>
                <a:latin typeface="Calibri" panose="020F0502020204030204" pitchFamily="34" charset="0"/>
              </a:rPr>
              <a:t>HDex</a:t>
            </a:r>
            <a:r>
              <a:rPr lang="en-US" altLang="pl-PL" sz="2000" b="1" dirty="0">
                <a:solidFill>
                  <a:schemeClr val="bg1"/>
                </a:solidFill>
                <a:latin typeface="Calibri" panose="020F0502020204030204" pitchFamily="34" charset="0"/>
              </a:rPr>
              <a:t> allowed to construct a molecular model of Mis-12-Nnf1 coiled-coil dimer </a:t>
            </a:r>
            <a:endParaRPr lang="pl-PL" altLang="pl-PL" sz="2000" b="1" dirty="0">
              <a:solidFill>
                <a:schemeClr val="bg1"/>
              </a:solidFill>
              <a:latin typeface="Calibri" panose="020F0502020204030204"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602" name="Grupa 1"/>
          <p:cNvGrpSpPr>
            <a:grpSpLocks/>
          </p:cNvGrpSpPr>
          <p:nvPr/>
        </p:nvGrpSpPr>
        <p:grpSpPr bwMode="auto">
          <a:xfrm>
            <a:off x="336551" y="1298575"/>
            <a:ext cx="6499225" cy="3822700"/>
            <a:chOff x="304800" y="487363"/>
            <a:chExt cx="6499225" cy="3822700"/>
          </a:xfrm>
        </p:grpSpPr>
        <p:pic>
          <p:nvPicPr>
            <p:cNvPr id="25622" name="Obraz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4800" y="487363"/>
              <a:ext cx="3276600" cy="1843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23" name="Obraz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582863"/>
              <a:ext cx="3276600" cy="172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24" name="Obraz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51238" y="501650"/>
              <a:ext cx="325278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5603" name="Obraz 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597276" y="3394075"/>
            <a:ext cx="3070225" cy="172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Grupa 3"/>
          <p:cNvGrpSpPr>
            <a:grpSpLocks/>
          </p:cNvGrpSpPr>
          <p:nvPr/>
        </p:nvGrpSpPr>
        <p:grpSpPr bwMode="auto">
          <a:xfrm>
            <a:off x="111126" y="5988050"/>
            <a:ext cx="8651875" cy="839788"/>
            <a:chOff x="359372" y="4425147"/>
            <a:chExt cx="8651278" cy="839788"/>
          </a:xfrm>
        </p:grpSpPr>
        <p:sp>
          <p:nvSpPr>
            <p:cNvPr id="8" name="Prostokąt 7"/>
            <p:cNvSpPr/>
            <p:nvPr/>
          </p:nvSpPr>
          <p:spPr>
            <a:xfrm flipV="1">
              <a:off x="1838820" y="4702960"/>
              <a:ext cx="6771808" cy="460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pl-PL"/>
            </a:p>
          </p:txBody>
        </p:sp>
        <p:sp>
          <p:nvSpPr>
            <p:cNvPr id="25616" name="pole tekstowe 8"/>
            <p:cNvSpPr txBox="1">
              <a:spLocks noChangeArrowheads="1"/>
            </p:cNvSpPr>
            <p:nvPr/>
          </p:nvSpPr>
          <p:spPr bwMode="auto">
            <a:xfrm>
              <a:off x="1758797" y="4980773"/>
              <a:ext cx="4572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1pPr>
              <a:lvl2pPr marL="742950" indent="-28575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2pPr>
              <a:lvl3pPr marL="11430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3pPr>
              <a:lvl4pPr marL="16002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4pPr>
              <a:lvl5pPr marL="20574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5pPr>
              <a:lvl6pPr marL="25146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6pPr>
              <a:lvl7pPr marL="29718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7pPr>
              <a:lvl8pPr marL="34290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8pPr>
              <a:lvl9pPr marL="38862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9pPr>
            </a:lstStyle>
            <a:p>
              <a:pPr eaLnBrk="1" hangingPunct="1">
                <a:spcBef>
                  <a:spcPct val="0"/>
                </a:spcBef>
                <a:spcAft>
                  <a:spcPct val="0"/>
                </a:spcAft>
                <a:buClrTx/>
                <a:buFontTx/>
                <a:buNone/>
              </a:pPr>
              <a:r>
                <a:rPr lang="en-US" altLang="pl-PL" sz="1200">
                  <a:solidFill>
                    <a:schemeClr val="bg1"/>
                  </a:solidFill>
                  <a:latin typeface="Calibri" pitchFamily="34" charset="0"/>
                </a:rPr>
                <a:t>1</a:t>
              </a:r>
              <a:endParaRPr lang="pl-PL" altLang="pl-PL" sz="1200">
                <a:solidFill>
                  <a:schemeClr val="bg1"/>
                </a:solidFill>
                <a:latin typeface="Calibri" pitchFamily="34" charset="0"/>
              </a:endParaRPr>
            </a:p>
          </p:txBody>
        </p:sp>
        <p:sp>
          <p:nvSpPr>
            <p:cNvPr id="25617" name="pole tekstowe 9"/>
            <p:cNvSpPr txBox="1">
              <a:spLocks noChangeArrowheads="1"/>
            </p:cNvSpPr>
            <p:nvPr/>
          </p:nvSpPr>
          <p:spPr bwMode="auto">
            <a:xfrm>
              <a:off x="8553450" y="4987122"/>
              <a:ext cx="4572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1pPr>
              <a:lvl2pPr marL="742950" indent="-28575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2pPr>
              <a:lvl3pPr marL="11430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3pPr>
              <a:lvl4pPr marL="16002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4pPr>
              <a:lvl5pPr marL="20574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5pPr>
              <a:lvl6pPr marL="25146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6pPr>
              <a:lvl7pPr marL="29718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7pPr>
              <a:lvl8pPr marL="34290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8pPr>
              <a:lvl9pPr marL="38862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9pPr>
            </a:lstStyle>
            <a:p>
              <a:pPr eaLnBrk="1" hangingPunct="1">
                <a:spcBef>
                  <a:spcPct val="0"/>
                </a:spcBef>
                <a:spcAft>
                  <a:spcPct val="0"/>
                </a:spcAft>
                <a:buClrTx/>
                <a:buFontTx/>
                <a:buNone/>
              </a:pPr>
              <a:r>
                <a:rPr lang="en-US" altLang="pl-PL" sz="1200">
                  <a:latin typeface="Calibri" pitchFamily="34" charset="0"/>
                </a:rPr>
                <a:t>188</a:t>
              </a:r>
              <a:endParaRPr lang="pl-PL" altLang="pl-PL" sz="1200">
                <a:latin typeface="Calibri" pitchFamily="34" charset="0"/>
              </a:endParaRPr>
            </a:p>
          </p:txBody>
        </p:sp>
        <p:sp>
          <p:nvSpPr>
            <p:cNvPr id="11" name="Prostokąt 10"/>
            <p:cNvSpPr/>
            <p:nvPr/>
          </p:nvSpPr>
          <p:spPr>
            <a:xfrm>
              <a:off x="6045405" y="4596597"/>
              <a:ext cx="2057258" cy="3048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pl-PL"/>
            </a:p>
          </p:txBody>
        </p:sp>
        <p:sp>
          <p:nvSpPr>
            <p:cNvPr id="25619" name="pole tekstowe 11"/>
            <p:cNvSpPr txBox="1">
              <a:spLocks noChangeArrowheads="1"/>
            </p:cNvSpPr>
            <p:nvPr/>
          </p:nvSpPr>
          <p:spPr bwMode="auto">
            <a:xfrm>
              <a:off x="5715000" y="4982360"/>
              <a:ext cx="4572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1pPr>
              <a:lvl2pPr marL="742950" indent="-28575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2pPr>
              <a:lvl3pPr marL="11430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3pPr>
              <a:lvl4pPr marL="16002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4pPr>
              <a:lvl5pPr marL="20574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5pPr>
              <a:lvl6pPr marL="25146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6pPr>
              <a:lvl7pPr marL="29718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7pPr>
              <a:lvl8pPr marL="34290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8pPr>
              <a:lvl9pPr marL="38862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9pPr>
            </a:lstStyle>
            <a:p>
              <a:pPr eaLnBrk="1" hangingPunct="1">
                <a:spcBef>
                  <a:spcPct val="0"/>
                </a:spcBef>
                <a:spcAft>
                  <a:spcPct val="0"/>
                </a:spcAft>
                <a:buClrTx/>
                <a:buFontTx/>
                <a:buNone/>
              </a:pPr>
              <a:endParaRPr lang="pl-PL" altLang="pl-PL" sz="1200">
                <a:latin typeface="Calibri" pitchFamily="34" charset="0"/>
              </a:endParaRPr>
            </a:p>
          </p:txBody>
        </p:sp>
        <p:sp>
          <p:nvSpPr>
            <p:cNvPr id="25620" name="pole tekstowe 12"/>
            <p:cNvSpPr txBox="1">
              <a:spLocks noChangeArrowheads="1"/>
            </p:cNvSpPr>
            <p:nvPr/>
          </p:nvSpPr>
          <p:spPr bwMode="auto">
            <a:xfrm>
              <a:off x="7914290" y="4980773"/>
              <a:ext cx="45720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1pPr>
              <a:lvl2pPr marL="742950" indent="-28575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2pPr>
              <a:lvl3pPr marL="11430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3pPr>
              <a:lvl4pPr marL="16002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4pPr>
              <a:lvl5pPr marL="20574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5pPr>
              <a:lvl6pPr marL="25146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6pPr>
              <a:lvl7pPr marL="29718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7pPr>
              <a:lvl8pPr marL="34290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8pPr>
              <a:lvl9pPr marL="38862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9pPr>
            </a:lstStyle>
            <a:p>
              <a:pPr eaLnBrk="1" hangingPunct="1">
                <a:spcBef>
                  <a:spcPct val="0"/>
                </a:spcBef>
                <a:spcAft>
                  <a:spcPct val="0"/>
                </a:spcAft>
                <a:buClrTx/>
                <a:buFontTx/>
                <a:buNone/>
              </a:pPr>
              <a:endParaRPr lang="pl-PL" altLang="pl-PL" sz="1200">
                <a:latin typeface="Calibri" pitchFamily="34" charset="0"/>
              </a:endParaRPr>
            </a:p>
          </p:txBody>
        </p:sp>
        <p:sp>
          <p:nvSpPr>
            <p:cNvPr id="20" name="Prostokąt zaokrąglony 19"/>
            <p:cNvSpPr/>
            <p:nvPr/>
          </p:nvSpPr>
          <p:spPr>
            <a:xfrm>
              <a:off x="359372" y="4425147"/>
              <a:ext cx="1044503" cy="557213"/>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000" dirty="0"/>
                <a:t>Mis12</a:t>
              </a:r>
              <a:endParaRPr lang="pl-PL" sz="2000" dirty="0"/>
            </a:p>
          </p:txBody>
        </p:sp>
      </p:grpSp>
      <p:grpSp>
        <p:nvGrpSpPr>
          <p:cNvPr id="25605" name="Grupa 2"/>
          <p:cNvGrpSpPr>
            <a:grpSpLocks/>
          </p:cNvGrpSpPr>
          <p:nvPr/>
        </p:nvGrpSpPr>
        <p:grpSpPr bwMode="auto">
          <a:xfrm>
            <a:off x="7494588" y="2722563"/>
            <a:ext cx="1257300" cy="838200"/>
            <a:chOff x="7735888" y="1752600"/>
            <a:chExt cx="1257300" cy="838200"/>
          </a:xfrm>
        </p:grpSpPr>
        <p:cxnSp>
          <p:nvCxnSpPr>
            <p:cNvPr id="17" name="Łącznik prostoliniowy 16"/>
            <p:cNvCxnSpPr/>
            <p:nvPr/>
          </p:nvCxnSpPr>
          <p:spPr>
            <a:xfrm>
              <a:off x="7867650" y="1752600"/>
              <a:ext cx="914400" cy="0"/>
            </a:xfrm>
            <a:prstGeom prst="line">
              <a:avLst/>
            </a:prstGeom>
            <a:ln w="50800">
              <a:solidFill>
                <a:srgbClr val="0070C0"/>
              </a:solidFill>
            </a:ln>
          </p:spPr>
          <p:style>
            <a:lnRef idx="1">
              <a:schemeClr val="accent1"/>
            </a:lnRef>
            <a:fillRef idx="0">
              <a:schemeClr val="accent1"/>
            </a:fillRef>
            <a:effectRef idx="0">
              <a:schemeClr val="accent1"/>
            </a:effectRef>
            <a:fontRef idx="minor">
              <a:schemeClr val="tx1"/>
            </a:fontRef>
          </p:style>
        </p:cxnSp>
        <p:sp>
          <p:nvSpPr>
            <p:cNvPr id="21" name="Prostokąt zaokrąglony 20"/>
            <p:cNvSpPr/>
            <p:nvPr/>
          </p:nvSpPr>
          <p:spPr>
            <a:xfrm>
              <a:off x="7735888" y="1905000"/>
              <a:ext cx="609600" cy="304800"/>
            </a:xfrm>
            <a:prstGeom prst="round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050" dirty="0"/>
                <a:t>Mis12</a:t>
              </a:r>
              <a:endParaRPr lang="pl-PL" sz="1050" dirty="0"/>
            </a:p>
          </p:txBody>
        </p:sp>
        <p:sp>
          <p:nvSpPr>
            <p:cNvPr id="22" name="Prostokąt zaokrąglony 21"/>
            <p:cNvSpPr/>
            <p:nvPr/>
          </p:nvSpPr>
          <p:spPr>
            <a:xfrm>
              <a:off x="8383588" y="1889125"/>
              <a:ext cx="609600" cy="304800"/>
            </a:xfrm>
            <a:prstGeom prst="round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050" dirty="0"/>
                <a:t>Nnf1a</a:t>
              </a:r>
              <a:endParaRPr lang="pl-PL" sz="1050" dirty="0"/>
            </a:p>
          </p:txBody>
        </p:sp>
        <p:sp>
          <p:nvSpPr>
            <p:cNvPr id="23" name="Prostokąt zaokrąglony 22"/>
            <p:cNvSpPr/>
            <p:nvPr/>
          </p:nvSpPr>
          <p:spPr>
            <a:xfrm>
              <a:off x="8077200" y="2286000"/>
              <a:ext cx="609600" cy="304800"/>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050" dirty="0"/>
                <a:t>Nsl1</a:t>
              </a:r>
              <a:endParaRPr lang="pl-PL" sz="1050" dirty="0"/>
            </a:p>
          </p:txBody>
        </p:sp>
      </p:grpSp>
      <p:grpSp>
        <p:nvGrpSpPr>
          <p:cNvPr id="25606" name="Grupa 4"/>
          <p:cNvGrpSpPr>
            <a:grpSpLocks/>
          </p:cNvGrpSpPr>
          <p:nvPr/>
        </p:nvGrpSpPr>
        <p:grpSpPr bwMode="auto">
          <a:xfrm>
            <a:off x="7394576" y="1722438"/>
            <a:ext cx="1258888" cy="525462"/>
            <a:chOff x="7696200" y="616545"/>
            <a:chExt cx="1258888" cy="526455"/>
          </a:xfrm>
        </p:grpSpPr>
        <p:cxnSp>
          <p:nvCxnSpPr>
            <p:cNvPr id="16" name="Łącznik prostoliniowy 15"/>
            <p:cNvCxnSpPr/>
            <p:nvPr/>
          </p:nvCxnSpPr>
          <p:spPr>
            <a:xfrm>
              <a:off x="7888288" y="616545"/>
              <a:ext cx="914400"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18" name="Prostokąt zaokrąglony 17"/>
            <p:cNvSpPr/>
            <p:nvPr/>
          </p:nvSpPr>
          <p:spPr>
            <a:xfrm>
              <a:off x="7696200" y="837624"/>
              <a:ext cx="609600" cy="305376"/>
            </a:xfrm>
            <a:prstGeom prst="round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050" dirty="0"/>
                <a:t>Mis12</a:t>
              </a:r>
              <a:endParaRPr lang="pl-PL" sz="1050" dirty="0"/>
            </a:p>
          </p:txBody>
        </p:sp>
        <p:sp>
          <p:nvSpPr>
            <p:cNvPr id="19" name="Prostokąt zaokrąglony 18"/>
            <p:cNvSpPr/>
            <p:nvPr/>
          </p:nvSpPr>
          <p:spPr>
            <a:xfrm>
              <a:off x="8345488" y="821719"/>
              <a:ext cx="609600" cy="305376"/>
            </a:xfrm>
            <a:prstGeom prst="round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050" dirty="0"/>
                <a:t>Nnf1a</a:t>
              </a:r>
              <a:endParaRPr lang="pl-PL" sz="1050" dirty="0"/>
            </a:p>
          </p:txBody>
        </p:sp>
      </p:grpSp>
      <p:sp>
        <p:nvSpPr>
          <p:cNvPr id="25607" name="pole tekstowe 5"/>
          <p:cNvSpPr txBox="1">
            <a:spLocks noChangeArrowheads="1"/>
          </p:cNvSpPr>
          <p:nvPr/>
        </p:nvSpPr>
        <p:spPr bwMode="auto">
          <a:xfrm>
            <a:off x="315914" y="419100"/>
            <a:ext cx="74045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1pPr>
            <a:lvl2pPr marL="742950" indent="-28575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2pPr>
            <a:lvl3pPr marL="11430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3pPr>
            <a:lvl4pPr marL="16002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4pPr>
            <a:lvl5pPr marL="20574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5pPr>
            <a:lvl6pPr marL="25146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6pPr>
            <a:lvl7pPr marL="29718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7pPr>
            <a:lvl8pPr marL="34290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8pPr>
            <a:lvl9pPr marL="38862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9pPr>
          </a:lstStyle>
          <a:p>
            <a:pPr eaLnBrk="1" hangingPunct="1">
              <a:spcBef>
                <a:spcPct val="0"/>
              </a:spcBef>
              <a:spcAft>
                <a:spcPct val="0"/>
              </a:spcAft>
              <a:buClrTx/>
              <a:buFontTx/>
              <a:buNone/>
            </a:pPr>
            <a:r>
              <a:rPr lang="pl-PL" altLang="pl-PL" sz="1800">
                <a:solidFill>
                  <a:schemeClr val="bg1"/>
                </a:solidFill>
                <a:latin typeface="Arial" pitchFamily="34" charset="0"/>
              </a:rPr>
              <a:t>Nsl1 binding site to Mis12-Nnf1 complex is mapped to a defined region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6" accel="37000" decel="4300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1+#ppt_w/2"/>
                                          </p:val>
                                        </p:tav>
                                        <p:tav tm="100000">
                                          <p:val>
                                            <p:strVal val="#ppt_x"/>
                                          </p:val>
                                        </p:tav>
                                      </p:tavLst>
                                    </p:anim>
                                    <p:anim calcmode="lin" valueType="num">
                                      <p:cBhvr additive="base">
                                        <p:cTn id="8" dur="1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pole tekstowe 1"/>
          <p:cNvSpPr txBox="1">
            <a:spLocks noChangeArrowheads="1"/>
          </p:cNvSpPr>
          <p:nvPr/>
        </p:nvSpPr>
        <p:spPr bwMode="auto">
          <a:xfrm>
            <a:off x="577850" y="315913"/>
            <a:ext cx="78105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1pPr>
            <a:lvl2pPr marL="742950" indent="-28575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2pPr>
            <a:lvl3pPr marL="11430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3pPr>
            <a:lvl4pPr marL="16002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4pPr>
            <a:lvl5pPr marL="20574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5pPr>
            <a:lvl6pPr marL="25146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6pPr>
            <a:lvl7pPr marL="29718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7pPr>
            <a:lvl8pPr marL="34290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8pPr>
            <a:lvl9pPr marL="38862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9pPr>
          </a:lstStyle>
          <a:p>
            <a:pPr algn="ctr" eaLnBrk="1" hangingPunct="1">
              <a:spcBef>
                <a:spcPct val="0"/>
              </a:spcBef>
              <a:spcAft>
                <a:spcPct val="0"/>
              </a:spcAft>
              <a:buClrTx/>
              <a:buFontTx/>
              <a:buNone/>
            </a:pPr>
            <a:r>
              <a:rPr lang="en-US" altLang="pl-PL" sz="1800" b="1" dirty="0">
                <a:solidFill>
                  <a:schemeClr val="bg1"/>
                </a:solidFill>
                <a:latin typeface="Calibri" panose="020F0502020204030204" pitchFamily="34" charset="0"/>
              </a:rPr>
              <a:t>Interaction sites for </a:t>
            </a:r>
            <a:r>
              <a:rPr lang="en-US" altLang="pl-PL" sz="1800" b="1" dirty="0" err="1">
                <a:solidFill>
                  <a:schemeClr val="bg1"/>
                </a:solidFill>
                <a:latin typeface="Calibri" panose="020F0502020204030204" pitchFamily="34" charset="0"/>
              </a:rPr>
              <a:t>CenpC</a:t>
            </a:r>
            <a:r>
              <a:rPr lang="en-US" altLang="pl-PL" sz="1800" b="1" dirty="0">
                <a:solidFill>
                  <a:schemeClr val="bg1"/>
                </a:solidFill>
                <a:latin typeface="Calibri" panose="020F0502020204030204" pitchFamily="34" charset="0"/>
              </a:rPr>
              <a:t> and Nsl1 </a:t>
            </a:r>
            <a:r>
              <a:rPr lang="en-US" altLang="pl-PL" sz="1800" b="1" dirty="0" err="1">
                <a:solidFill>
                  <a:schemeClr val="bg1"/>
                </a:solidFill>
                <a:latin typeface="Calibri" panose="020F0502020204030204" pitchFamily="34" charset="0"/>
              </a:rPr>
              <a:t>localised</a:t>
            </a:r>
            <a:r>
              <a:rPr lang="en-US" altLang="pl-PL" sz="1800" b="1" dirty="0">
                <a:solidFill>
                  <a:schemeClr val="bg1"/>
                </a:solidFill>
                <a:latin typeface="Calibri" panose="020F0502020204030204" pitchFamily="34" charset="0"/>
              </a:rPr>
              <a:t> </a:t>
            </a:r>
            <a:r>
              <a:rPr lang="pl-PL" altLang="pl-PL" sz="1800" b="1" dirty="0" smtClean="0">
                <a:solidFill>
                  <a:schemeClr val="bg1"/>
                </a:solidFill>
                <a:latin typeface="Calibri" panose="020F0502020204030204" pitchFamily="34" charset="0"/>
              </a:rPr>
              <a:t/>
            </a:r>
            <a:br>
              <a:rPr lang="pl-PL" altLang="pl-PL" sz="1800" b="1" dirty="0" smtClean="0">
                <a:solidFill>
                  <a:schemeClr val="bg1"/>
                </a:solidFill>
                <a:latin typeface="Calibri" panose="020F0502020204030204" pitchFamily="34" charset="0"/>
              </a:rPr>
            </a:br>
            <a:r>
              <a:rPr lang="en-US" altLang="pl-PL" sz="1800" b="1" dirty="0" smtClean="0">
                <a:solidFill>
                  <a:schemeClr val="bg1"/>
                </a:solidFill>
                <a:latin typeface="Calibri" panose="020F0502020204030204" pitchFamily="34" charset="0"/>
              </a:rPr>
              <a:t>in </a:t>
            </a:r>
            <a:r>
              <a:rPr lang="en-US" altLang="pl-PL" sz="1800" b="1" dirty="0">
                <a:solidFill>
                  <a:schemeClr val="bg1"/>
                </a:solidFill>
                <a:latin typeface="Calibri" panose="020F0502020204030204" pitchFamily="34" charset="0"/>
              </a:rPr>
              <a:t>a new molecular model of Nnf1-Mis12 coiled coil</a:t>
            </a:r>
            <a:endParaRPr lang="pl-PL" altLang="pl-PL" sz="1800" b="1" dirty="0">
              <a:solidFill>
                <a:schemeClr val="bg1"/>
              </a:solidFill>
              <a:latin typeface="Calibri" panose="020F0502020204030204" pitchFamily="34" charset="0"/>
            </a:endParaRPr>
          </a:p>
        </p:txBody>
      </p:sp>
      <p:pic>
        <p:nvPicPr>
          <p:cNvPr id="26627" name="Obraz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8314" y="1268413"/>
            <a:ext cx="7864475" cy="462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Prostokąt zaokrąglony 5"/>
          <p:cNvSpPr/>
          <p:nvPr/>
        </p:nvSpPr>
        <p:spPr>
          <a:xfrm>
            <a:off x="5795964" y="2947990"/>
            <a:ext cx="1574800" cy="814387"/>
          </a:xfrm>
          <a:prstGeom prst="round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pl-PL" sz="2400" dirty="0">
                <a:solidFill>
                  <a:schemeClr val="bg1"/>
                </a:solidFill>
                <a:latin typeface="+mj-lt"/>
                <a:cs typeface="MV Boli" pitchFamily="2" charset="0"/>
              </a:rPr>
              <a:t>Nsl1</a:t>
            </a:r>
          </a:p>
        </p:txBody>
      </p:sp>
      <p:sp>
        <p:nvSpPr>
          <p:cNvPr id="45" name="Prostokąt zaokrąglony 44"/>
          <p:cNvSpPr/>
          <p:nvPr/>
        </p:nvSpPr>
        <p:spPr bwMode="auto">
          <a:xfrm rot="5400000">
            <a:off x="889000" y="2619375"/>
            <a:ext cx="2693988" cy="655638"/>
          </a:xfrm>
          <a:prstGeom prst="roundRect">
            <a:avLst/>
          </a:prstGeom>
          <a:solidFill>
            <a:srgbClr val="99BA56"/>
          </a:solidFill>
          <a:ln w="6350">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pl-PL" sz="2300" dirty="0" err="1">
                <a:solidFill>
                  <a:schemeClr val="bg1"/>
                </a:solidFill>
              </a:rPr>
              <a:t>CenpC</a:t>
            </a:r>
            <a:endParaRPr lang="pl-PL" sz="2300" dirty="0">
              <a:solidFill>
                <a:schemeClr val="bg1"/>
              </a:solidFill>
            </a:endParaRPr>
          </a:p>
        </p:txBody>
      </p:sp>
      <p:sp>
        <p:nvSpPr>
          <p:cNvPr id="2" name="pole tekstowe 1"/>
          <p:cNvSpPr txBox="1"/>
          <p:nvPr/>
        </p:nvSpPr>
        <p:spPr>
          <a:xfrm>
            <a:off x="468314" y="6340678"/>
            <a:ext cx="1824538" cy="369332"/>
          </a:xfrm>
          <a:prstGeom prst="rect">
            <a:avLst/>
          </a:prstGeom>
          <a:noFill/>
        </p:spPr>
        <p:txBody>
          <a:bodyPr wrap="none" rtlCol="0">
            <a:spAutoFit/>
          </a:bodyPr>
          <a:lstStyle/>
          <a:p>
            <a:r>
              <a:rPr lang="pl-PL" b="1" dirty="0" smtClean="0">
                <a:solidFill>
                  <a:schemeClr val="bg1"/>
                </a:solidFill>
                <a:latin typeface="Calibri" panose="020F0502020204030204" pitchFamily="34" charset="0"/>
              </a:rPr>
              <a:t>Richter, M. et al. </a:t>
            </a:r>
            <a:endParaRPr lang="pl-PL" b="1" dirty="0">
              <a:solidFill>
                <a:schemeClr val="bg1"/>
              </a:solidFill>
              <a:latin typeface="Calibri" panose="020F0502020204030204" pitchFamily="34" charset="0"/>
            </a:endParaRPr>
          </a:p>
        </p:txBody>
      </p:sp>
      <p:grpSp>
        <p:nvGrpSpPr>
          <p:cNvPr id="30" name="Grupa 176"/>
          <p:cNvGrpSpPr>
            <a:grpSpLocks/>
          </p:cNvGrpSpPr>
          <p:nvPr/>
        </p:nvGrpSpPr>
        <p:grpSpPr bwMode="auto">
          <a:xfrm>
            <a:off x="2065338" y="2098553"/>
            <a:ext cx="4670425" cy="2998787"/>
            <a:chOff x="16226886" y="4293180"/>
            <a:chExt cx="10577136" cy="6490408"/>
          </a:xfrm>
        </p:grpSpPr>
        <p:sp>
          <p:nvSpPr>
            <p:cNvPr id="31" name="Elipsa 30"/>
            <p:cNvSpPr/>
            <p:nvPr/>
          </p:nvSpPr>
          <p:spPr>
            <a:xfrm>
              <a:off x="25081913" y="6382205"/>
              <a:ext cx="1438088" cy="1295332"/>
            </a:xfrm>
            <a:prstGeom prst="ellipse">
              <a:avLst/>
            </a:prstGeom>
            <a:solidFill>
              <a:srgbClr val="CFCFCF"/>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p>
          </p:txBody>
        </p:sp>
        <p:sp>
          <p:nvSpPr>
            <p:cNvPr id="32" name="Elipsa 31"/>
            <p:cNvSpPr/>
            <p:nvPr/>
          </p:nvSpPr>
          <p:spPr>
            <a:xfrm>
              <a:off x="25157411" y="5025025"/>
              <a:ext cx="1441684" cy="1295334"/>
            </a:xfrm>
            <a:prstGeom prst="ellipse">
              <a:avLst/>
            </a:prstGeom>
            <a:solidFill>
              <a:srgbClr val="CFCFCF"/>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p>
          </p:txBody>
        </p:sp>
        <p:sp>
          <p:nvSpPr>
            <p:cNvPr id="33" name="Elipsa 32"/>
            <p:cNvSpPr/>
            <p:nvPr/>
          </p:nvSpPr>
          <p:spPr>
            <a:xfrm>
              <a:off x="23568324" y="6670821"/>
              <a:ext cx="1441684" cy="1295332"/>
            </a:xfrm>
            <a:prstGeom prst="ellipse">
              <a:avLst/>
            </a:prstGeom>
            <a:solidFill>
              <a:srgbClr val="CFCFCF"/>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p>
          </p:txBody>
        </p:sp>
        <p:sp>
          <p:nvSpPr>
            <p:cNvPr id="34" name="Elipsa 33"/>
            <p:cNvSpPr/>
            <p:nvPr/>
          </p:nvSpPr>
          <p:spPr>
            <a:xfrm>
              <a:off x="17524761" y="4870411"/>
              <a:ext cx="1434491" cy="1298769"/>
            </a:xfrm>
            <a:prstGeom prst="ellipse">
              <a:avLst/>
            </a:prstGeom>
            <a:solidFill>
              <a:srgbClr val="CFCFCF"/>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p>
          </p:txBody>
        </p:sp>
        <p:sp>
          <p:nvSpPr>
            <p:cNvPr id="35" name="Elipsa 34"/>
            <p:cNvSpPr/>
            <p:nvPr/>
          </p:nvSpPr>
          <p:spPr>
            <a:xfrm>
              <a:off x="17161643" y="6237898"/>
              <a:ext cx="1441684" cy="1298769"/>
            </a:xfrm>
            <a:prstGeom prst="ellipse">
              <a:avLst/>
            </a:prstGeom>
            <a:solidFill>
              <a:srgbClr val="CFCFCF"/>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p>
          </p:txBody>
        </p:sp>
        <p:sp>
          <p:nvSpPr>
            <p:cNvPr id="36" name="Prostokąt zaokrąglony 35"/>
            <p:cNvSpPr/>
            <p:nvPr/>
          </p:nvSpPr>
          <p:spPr bwMode="auto">
            <a:xfrm>
              <a:off x="20041415" y="7172462"/>
              <a:ext cx="1589087" cy="669999"/>
            </a:xfrm>
            <a:prstGeom prst="roundRect">
              <a:avLst/>
            </a:prstGeom>
            <a:solidFill>
              <a:schemeClr val="accent4">
                <a:lumMod val="75000"/>
              </a:schemeClr>
            </a:solidFill>
            <a:ln w="6350">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pl-PL" sz="1400" dirty="0"/>
                <a:t>Mis12</a:t>
              </a:r>
            </a:p>
          </p:txBody>
        </p:sp>
        <p:sp>
          <p:nvSpPr>
            <p:cNvPr id="37" name="Prostokąt zaokrąglony 36"/>
            <p:cNvSpPr/>
            <p:nvPr/>
          </p:nvSpPr>
          <p:spPr bwMode="auto">
            <a:xfrm>
              <a:off x="21910929" y="7248051"/>
              <a:ext cx="1592681" cy="666564"/>
            </a:xfrm>
            <a:prstGeom prst="roundRect">
              <a:avLst/>
            </a:prstGeom>
            <a:solidFill>
              <a:schemeClr val="accent6">
                <a:lumMod val="75000"/>
              </a:schemeClr>
            </a:solidFill>
            <a:ln w="6350">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pl-PL" sz="1400" dirty="0"/>
                <a:t>Nnf1a</a:t>
              </a:r>
            </a:p>
          </p:txBody>
        </p:sp>
        <p:sp>
          <p:nvSpPr>
            <p:cNvPr id="38" name="Prostokąt zaokrąglony 37"/>
            <p:cNvSpPr/>
            <p:nvPr/>
          </p:nvSpPr>
          <p:spPr bwMode="auto">
            <a:xfrm rot="5400000">
              <a:off x="16309079" y="6513335"/>
              <a:ext cx="4397948" cy="672305"/>
            </a:xfrm>
            <a:prstGeom prst="roundRect">
              <a:avLst/>
            </a:prstGeom>
            <a:solidFill>
              <a:srgbClr val="99BA56"/>
            </a:solidFill>
            <a:ln w="6350">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pl-PL" sz="2300" dirty="0" err="1">
                  <a:solidFill>
                    <a:schemeClr val="bg1"/>
                  </a:solidFill>
                </a:rPr>
                <a:t>CenpC</a:t>
              </a:r>
              <a:endParaRPr lang="pl-PL" sz="2300" dirty="0">
                <a:solidFill>
                  <a:schemeClr val="bg1"/>
                </a:solidFill>
              </a:endParaRPr>
            </a:p>
          </p:txBody>
        </p:sp>
        <p:sp>
          <p:nvSpPr>
            <p:cNvPr id="39" name="Prostokąt zaokrąglony 38"/>
            <p:cNvSpPr/>
            <p:nvPr/>
          </p:nvSpPr>
          <p:spPr bwMode="auto">
            <a:xfrm>
              <a:off x="19998272" y="6261948"/>
              <a:ext cx="1589087" cy="673436"/>
            </a:xfrm>
            <a:prstGeom prst="roundRect">
              <a:avLst/>
            </a:prstGeom>
            <a:solidFill>
              <a:schemeClr val="accent2">
                <a:lumMod val="75000"/>
              </a:schemeClr>
            </a:solidFill>
            <a:ln w="6350">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pl-PL" sz="1600" dirty="0"/>
                <a:t>Nsl1</a:t>
              </a:r>
            </a:p>
          </p:txBody>
        </p:sp>
        <p:sp>
          <p:nvSpPr>
            <p:cNvPr id="40" name="Prostokąt zaokrąglony 39"/>
            <p:cNvSpPr/>
            <p:nvPr/>
          </p:nvSpPr>
          <p:spPr bwMode="auto">
            <a:xfrm>
              <a:off x="21907333" y="6138256"/>
              <a:ext cx="4896689" cy="673436"/>
            </a:xfrm>
            <a:prstGeom prst="roundRect">
              <a:avLst/>
            </a:prstGeom>
            <a:solidFill>
              <a:schemeClr val="accent1"/>
            </a:solidFill>
            <a:ln w="6350">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pl-PL" dirty="0"/>
                <a:t>Spc105</a:t>
              </a:r>
            </a:p>
          </p:txBody>
        </p:sp>
        <p:sp>
          <p:nvSpPr>
            <p:cNvPr id="41" name="Dowolny kształt 40"/>
            <p:cNvSpPr/>
            <p:nvPr/>
          </p:nvSpPr>
          <p:spPr>
            <a:xfrm>
              <a:off x="19678297" y="5849640"/>
              <a:ext cx="4091360" cy="2329538"/>
            </a:xfrm>
            <a:custGeom>
              <a:avLst/>
              <a:gdLst>
                <a:gd name="connsiteX0" fmla="*/ 0 w 4093029"/>
                <a:gd name="connsiteY0" fmla="*/ 21771 h 2329543"/>
                <a:gd name="connsiteX1" fmla="*/ 21772 w 4093029"/>
                <a:gd name="connsiteY1" fmla="*/ 2329543 h 2329543"/>
                <a:gd name="connsiteX2" fmla="*/ 4093029 w 4093029"/>
                <a:gd name="connsiteY2" fmla="*/ 2307771 h 2329543"/>
                <a:gd name="connsiteX3" fmla="*/ 4093029 w 4093029"/>
                <a:gd name="connsiteY3" fmla="*/ 1262743 h 2329543"/>
                <a:gd name="connsiteX4" fmla="*/ 2090057 w 4093029"/>
                <a:gd name="connsiteY4" fmla="*/ 1262743 h 2329543"/>
                <a:gd name="connsiteX5" fmla="*/ 2111829 w 4093029"/>
                <a:gd name="connsiteY5" fmla="*/ 0 h 2329543"/>
                <a:gd name="connsiteX6" fmla="*/ 0 w 4093029"/>
                <a:gd name="connsiteY6" fmla="*/ 21771 h 2329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93029" h="2329543">
                  <a:moveTo>
                    <a:pt x="0" y="21771"/>
                  </a:moveTo>
                  <a:lnTo>
                    <a:pt x="21772" y="2329543"/>
                  </a:lnTo>
                  <a:lnTo>
                    <a:pt x="4093029" y="2307771"/>
                  </a:lnTo>
                  <a:lnTo>
                    <a:pt x="4093029" y="1262743"/>
                  </a:lnTo>
                  <a:lnTo>
                    <a:pt x="2090057" y="1262743"/>
                  </a:lnTo>
                  <a:lnTo>
                    <a:pt x="2111829" y="0"/>
                  </a:lnTo>
                  <a:lnTo>
                    <a:pt x="0" y="21771"/>
                  </a:lnTo>
                  <a:close/>
                </a:path>
              </a:pathLst>
            </a:cu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p>
          </p:txBody>
        </p:sp>
        <p:sp>
          <p:nvSpPr>
            <p:cNvPr id="42" name="pole tekstowe 156"/>
            <p:cNvSpPr txBox="1">
              <a:spLocks noChangeArrowheads="1"/>
            </p:cNvSpPr>
            <p:nvPr/>
          </p:nvSpPr>
          <p:spPr bwMode="auto">
            <a:xfrm>
              <a:off x="19672114" y="4912721"/>
              <a:ext cx="3431654" cy="865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1pPr>
              <a:lvl2pPr marL="742950" indent="-28575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2pPr>
              <a:lvl3pPr marL="11430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3pPr>
              <a:lvl4pPr marL="16002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4pPr>
              <a:lvl5pPr marL="20574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5pPr>
              <a:lvl6pPr marL="25146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6pPr>
              <a:lvl7pPr marL="29718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7pPr>
              <a:lvl8pPr marL="34290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8pPr>
              <a:lvl9pPr marL="38862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9pPr>
            </a:lstStyle>
            <a:p>
              <a:pPr eaLnBrk="1" hangingPunct="1">
                <a:spcBef>
                  <a:spcPct val="0"/>
                </a:spcBef>
                <a:spcAft>
                  <a:spcPct val="0"/>
                </a:spcAft>
                <a:buClrTx/>
                <a:buFontTx/>
                <a:buNone/>
              </a:pPr>
              <a:r>
                <a:rPr lang="pl-PL" altLang="pl-PL" sz="2000" dirty="0">
                  <a:solidFill>
                    <a:schemeClr val="bg1"/>
                  </a:solidFill>
                  <a:latin typeface="Freestyle Script" pitchFamily="66" charset="0"/>
                </a:rPr>
                <a:t>Mis 12 </a:t>
              </a:r>
              <a:r>
                <a:rPr lang="pl-PL" altLang="pl-PL" sz="2000" dirty="0" err="1">
                  <a:solidFill>
                    <a:schemeClr val="bg1"/>
                  </a:solidFill>
                  <a:latin typeface="Freestyle Script" pitchFamily="66" charset="0"/>
                </a:rPr>
                <a:t>Complex</a:t>
              </a:r>
              <a:endParaRPr lang="pl-PL" altLang="pl-PL" sz="2000" dirty="0">
                <a:solidFill>
                  <a:schemeClr val="bg1"/>
                </a:solidFill>
                <a:latin typeface="Freestyle Script" pitchFamily="66" charset="0"/>
              </a:endParaRPr>
            </a:p>
          </p:txBody>
        </p:sp>
        <p:sp>
          <p:nvSpPr>
            <p:cNvPr id="43" name="Dowolny kształt 42"/>
            <p:cNvSpPr/>
            <p:nvPr/>
          </p:nvSpPr>
          <p:spPr>
            <a:xfrm>
              <a:off x="17567904" y="4866974"/>
              <a:ext cx="1646611" cy="4727794"/>
            </a:xfrm>
            <a:custGeom>
              <a:avLst/>
              <a:gdLst>
                <a:gd name="connsiteX0" fmla="*/ 1611086 w 1649460"/>
                <a:gd name="connsiteY0" fmla="*/ 0 h 4724400"/>
                <a:gd name="connsiteX1" fmla="*/ 1611086 w 1649460"/>
                <a:gd name="connsiteY1" fmla="*/ 0 h 4724400"/>
                <a:gd name="connsiteX2" fmla="*/ 1632858 w 1649460"/>
                <a:gd name="connsiteY2" fmla="*/ 4724400 h 4724400"/>
                <a:gd name="connsiteX3" fmla="*/ 0 w 1649460"/>
                <a:gd name="connsiteY3" fmla="*/ 4724400 h 4724400"/>
                <a:gd name="connsiteX4" fmla="*/ 0 w 1649460"/>
                <a:gd name="connsiteY4" fmla="*/ 4724400 h 4724400"/>
                <a:gd name="connsiteX5" fmla="*/ 0 w 1649460"/>
                <a:gd name="connsiteY5" fmla="*/ 4724400 h 4724400"/>
                <a:gd name="connsiteX6" fmla="*/ 0 w 1649460"/>
                <a:gd name="connsiteY6" fmla="*/ 4724400 h 472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9460" h="4724400">
                  <a:moveTo>
                    <a:pt x="1611086" y="0"/>
                  </a:moveTo>
                  <a:lnTo>
                    <a:pt x="1611086" y="0"/>
                  </a:lnTo>
                  <a:cubicBezTo>
                    <a:pt x="1649460" y="2532617"/>
                    <a:pt x="1632858" y="957888"/>
                    <a:pt x="1632858" y="4724400"/>
                  </a:cubicBezTo>
                  <a:lnTo>
                    <a:pt x="0" y="4724400"/>
                  </a:lnTo>
                  <a:lnTo>
                    <a:pt x="0" y="4724400"/>
                  </a:lnTo>
                  <a:lnTo>
                    <a:pt x="0" y="4724400"/>
                  </a:lnTo>
                  <a:lnTo>
                    <a:pt x="0" y="4724400"/>
                  </a:lnTo>
                </a:path>
              </a:pathLst>
            </a:custGeom>
            <a:noFill/>
            <a:ln>
              <a:solidFill>
                <a:schemeClr val="tx2">
                  <a:lumMod val="7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pl-PL"/>
            </a:p>
          </p:txBody>
        </p:sp>
        <p:sp>
          <p:nvSpPr>
            <p:cNvPr id="44" name="pole tekstowe 158"/>
            <p:cNvSpPr txBox="1">
              <a:spLocks noChangeArrowheads="1"/>
            </p:cNvSpPr>
            <p:nvPr/>
          </p:nvSpPr>
          <p:spPr bwMode="auto">
            <a:xfrm>
              <a:off x="17232785" y="9696202"/>
              <a:ext cx="1944978" cy="799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1pPr>
              <a:lvl2pPr marL="742950" indent="-28575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2pPr>
              <a:lvl3pPr marL="11430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3pPr>
              <a:lvl4pPr marL="16002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4pPr>
              <a:lvl5pPr marL="20574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5pPr>
              <a:lvl6pPr marL="25146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6pPr>
              <a:lvl7pPr marL="29718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7pPr>
              <a:lvl8pPr marL="34290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8pPr>
              <a:lvl9pPr marL="38862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9pPr>
            </a:lstStyle>
            <a:p>
              <a:pPr eaLnBrk="1" hangingPunct="1">
                <a:spcBef>
                  <a:spcPct val="0"/>
                </a:spcBef>
                <a:spcAft>
                  <a:spcPct val="0"/>
                </a:spcAft>
                <a:buClrTx/>
                <a:buFontTx/>
                <a:buNone/>
              </a:pPr>
              <a:r>
                <a:rPr lang="pl-PL" altLang="pl-PL" sz="1800">
                  <a:solidFill>
                    <a:schemeClr val="bg1"/>
                  </a:solidFill>
                  <a:latin typeface="Freestyle Script" pitchFamily="66" charset="0"/>
                </a:rPr>
                <a:t>Centromere</a:t>
              </a:r>
            </a:p>
          </p:txBody>
        </p:sp>
        <p:sp>
          <p:nvSpPr>
            <p:cNvPr id="46" name="Dowolny kształt 45"/>
            <p:cNvSpPr/>
            <p:nvPr/>
          </p:nvSpPr>
          <p:spPr>
            <a:xfrm>
              <a:off x="19469774" y="4413435"/>
              <a:ext cx="7050227" cy="5384051"/>
            </a:xfrm>
            <a:custGeom>
              <a:avLst/>
              <a:gdLst>
                <a:gd name="connsiteX0" fmla="*/ 65315 w 3679372"/>
                <a:gd name="connsiteY0" fmla="*/ 0 h 5377543"/>
                <a:gd name="connsiteX1" fmla="*/ 0 w 3679372"/>
                <a:gd name="connsiteY1" fmla="*/ 5377543 h 5377543"/>
                <a:gd name="connsiteX2" fmla="*/ 3679372 w 3679372"/>
                <a:gd name="connsiteY2" fmla="*/ 5377543 h 5377543"/>
                <a:gd name="connsiteX3" fmla="*/ 3679372 w 3679372"/>
                <a:gd name="connsiteY3" fmla="*/ 5377543 h 5377543"/>
                <a:gd name="connsiteX4" fmla="*/ 3679372 w 3679372"/>
                <a:gd name="connsiteY4" fmla="*/ 5377543 h 5377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79372" h="5377543">
                  <a:moveTo>
                    <a:pt x="65315" y="0"/>
                  </a:moveTo>
                  <a:lnTo>
                    <a:pt x="0" y="5377543"/>
                  </a:lnTo>
                  <a:lnTo>
                    <a:pt x="3679372" y="5377543"/>
                  </a:lnTo>
                  <a:lnTo>
                    <a:pt x="3679372" y="5377543"/>
                  </a:lnTo>
                  <a:lnTo>
                    <a:pt x="3679372" y="5377543"/>
                  </a:lnTo>
                </a:path>
              </a:pathLst>
            </a:custGeom>
            <a:ln>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pl-PL"/>
            </a:p>
          </p:txBody>
        </p:sp>
        <p:sp>
          <p:nvSpPr>
            <p:cNvPr id="47" name="pole tekstowe 160"/>
            <p:cNvSpPr txBox="1">
              <a:spLocks noChangeArrowheads="1"/>
            </p:cNvSpPr>
            <p:nvPr/>
          </p:nvSpPr>
          <p:spPr bwMode="auto">
            <a:xfrm>
              <a:off x="20689931" y="9984235"/>
              <a:ext cx="2842754" cy="799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1pPr>
              <a:lvl2pPr marL="742950" indent="-28575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2pPr>
              <a:lvl3pPr marL="11430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3pPr>
              <a:lvl4pPr marL="16002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4pPr>
              <a:lvl5pPr marL="20574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5pPr>
              <a:lvl6pPr marL="25146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6pPr>
              <a:lvl7pPr marL="29718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7pPr>
              <a:lvl8pPr marL="34290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8pPr>
              <a:lvl9pPr marL="38862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9pPr>
            </a:lstStyle>
            <a:p>
              <a:pPr eaLnBrk="1" hangingPunct="1">
                <a:spcBef>
                  <a:spcPct val="0"/>
                </a:spcBef>
                <a:spcAft>
                  <a:spcPct val="0"/>
                </a:spcAft>
                <a:buClrTx/>
                <a:buFontTx/>
                <a:buNone/>
              </a:pPr>
              <a:r>
                <a:rPr lang="pl-PL" altLang="pl-PL" sz="1800" dirty="0" err="1">
                  <a:solidFill>
                    <a:schemeClr val="bg1"/>
                  </a:solidFill>
                  <a:latin typeface="Freestyle Script" pitchFamily="66" charset="0"/>
                </a:rPr>
                <a:t>Kinetochore</a:t>
              </a:r>
              <a:endParaRPr lang="pl-PL" altLang="pl-PL" sz="1800" dirty="0">
                <a:solidFill>
                  <a:schemeClr val="bg1"/>
                </a:solidFill>
                <a:latin typeface="Freestyle Script" pitchFamily="66" charset="0"/>
              </a:endParaRPr>
            </a:p>
          </p:txBody>
        </p:sp>
        <p:sp>
          <p:nvSpPr>
            <p:cNvPr id="48" name="Elipsa 47"/>
            <p:cNvSpPr/>
            <p:nvPr/>
          </p:nvSpPr>
          <p:spPr>
            <a:xfrm>
              <a:off x="16226886" y="4293180"/>
              <a:ext cx="1438088" cy="1298769"/>
            </a:xfrm>
            <a:prstGeom prst="ellipse">
              <a:avLst/>
            </a:prstGeom>
            <a:solidFill>
              <a:srgbClr val="CFCFCF"/>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p>
          </p:txBody>
        </p:sp>
        <p:sp>
          <p:nvSpPr>
            <p:cNvPr id="49" name="Elipsa 48"/>
            <p:cNvSpPr/>
            <p:nvPr/>
          </p:nvSpPr>
          <p:spPr>
            <a:xfrm>
              <a:off x="16226886" y="5444204"/>
              <a:ext cx="1438088" cy="1298769"/>
            </a:xfrm>
            <a:prstGeom prst="ellipse">
              <a:avLst/>
            </a:prstGeom>
            <a:solidFill>
              <a:srgbClr val="CFCFCF"/>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p>
          </p:txBody>
        </p:sp>
        <p:sp>
          <p:nvSpPr>
            <p:cNvPr id="50" name="Elipsa 49"/>
            <p:cNvSpPr/>
            <p:nvPr/>
          </p:nvSpPr>
          <p:spPr>
            <a:xfrm>
              <a:off x="24646890" y="7248051"/>
              <a:ext cx="1445278" cy="1291897"/>
            </a:xfrm>
            <a:prstGeom prst="ellipse">
              <a:avLst/>
            </a:prstGeom>
            <a:solidFill>
              <a:srgbClr val="CFCFCF"/>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p>
          </p:txBody>
        </p:sp>
      </p:grpSp>
      <p:sp>
        <p:nvSpPr>
          <p:cNvPr id="51" name="pole tekstowe 50"/>
          <p:cNvSpPr txBox="1">
            <a:spLocks noChangeArrowheads="1"/>
          </p:cNvSpPr>
          <p:nvPr/>
        </p:nvSpPr>
        <p:spPr bwMode="auto">
          <a:xfrm>
            <a:off x="2763644" y="2933368"/>
            <a:ext cx="280828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spAutoFit/>
          </a:bodyPr>
          <a:lstStyle>
            <a:lvl1pPr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1pPr>
            <a:lvl2pPr marL="742950" indent="-28575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2pPr>
            <a:lvl3pPr marL="11430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3pPr>
            <a:lvl4pPr marL="16002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4pPr>
            <a:lvl5pPr marL="20574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5pPr>
            <a:lvl6pPr marL="25146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6pPr>
            <a:lvl7pPr marL="29718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7pPr>
            <a:lvl8pPr marL="34290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8pPr>
            <a:lvl9pPr marL="38862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9pPr>
          </a:lstStyle>
          <a:p>
            <a:pPr eaLnBrk="1" hangingPunct="1">
              <a:spcBef>
                <a:spcPct val="0"/>
              </a:spcBef>
              <a:spcAft>
                <a:spcPct val="0"/>
              </a:spcAft>
              <a:buClrTx/>
              <a:buFontTx/>
              <a:buNone/>
            </a:pPr>
            <a:r>
              <a:rPr lang="en-US" altLang="pl-PL" sz="7200" b="1" dirty="0">
                <a:solidFill>
                  <a:srgbClr val="FF0000"/>
                </a:solidFill>
                <a:latin typeface="Arial" pitchFamily="34" charset="0"/>
              </a:rPr>
              <a:t>?</a:t>
            </a:r>
            <a:endParaRPr lang="pl-PL" altLang="pl-PL" sz="7200" b="1" dirty="0">
              <a:solidFill>
                <a:srgbClr val="FF0000"/>
              </a:solidFill>
              <a:latin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6"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2000" fill="hold"/>
                                        <p:tgtEl>
                                          <p:spTgt spid="23"/>
                                        </p:tgtEl>
                                        <p:attrNameLst>
                                          <p:attrName>ppt_x</p:attrName>
                                        </p:attrNameLst>
                                      </p:cBhvr>
                                      <p:tavLst>
                                        <p:tav tm="0">
                                          <p:val>
                                            <p:strVal val="1+#ppt_w/2"/>
                                          </p:val>
                                        </p:tav>
                                        <p:tav tm="100000">
                                          <p:val>
                                            <p:strVal val="#ppt_x"/>
                                          </p:val>
                                        </p:tav>
                                      </p:tavLst>
                                    </p:anim>
                                    <p:anim calcmode="lin" valueType="num">
                                      <p:cBhvr additive="base">
                                        <p:cTn id="8" dur="20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5"/>
                                        </p:tgtEl>
                                        <p:attrNameLst>
                                          <p:attrName>style.visibility</p:attrName>
                                        </p:attrNameLst>
                                      </p:cBhvr>
                                      <p:to>
                                        <p:strVal val="visible"/>
                                      </p:to>
                                    </p:set>
                                    <p:anim calcmode="lin" valueType="num">
                                      <p:cBhvr additive="base">
                                        <p:cTn id="13" dur="500" fill="hold"/>
                                        <p:tgtEl>
                                          <p:spTgt spid="45"/>
                                        </p:tgtEl>
                                        <p:attrNameLst>
                                          <p:attrName>ppt_x</p:attrName>
                                        </p:attrNameLst>
                                      </p:cBhvr>
                                      <p:tavLst>
                                        <p:tav tm="0">
                                          <p:val>
                                            <p:strVal val="#ppt_x"/>
                                          </p:val>
                                        </p:tav>
                                        <p:tav tm="100000">
                                          <p:val>
                                            <p:strVal val="#ppt_x"/>
                                          </p:val>
                                        </p:tav>
                                      </p:tavLst>
                                    </p:anim>
                                    <p:anim calcmode="lin" valueType="num">
                                      <p:cBhvr additive="base">
                                        <p:cTn id="14"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2" presetClass="exit" presetSubtype="4" fill="hold" grpId="1" nodeType="clickEffect">
                                  <p:stCondLst>
                                    <p:cond delay="0"/>
                                  </p:stCondLst>
                                  <p:childTnLst>
                                    <p:anim calcmode="lin" valueType="num">
                                      <p:cBhvr additive="base">
                                        <p:cTn id="18" dur="500"/>
                                        <p:tgtEl>
                                          <p:spTgt spid="23"/>
                                        </p:tgtEl>
                                        <p:attrNameLst>
                                          <p:attrName>ppt_y</p:attrName>
                                        </p:attrNameLst>
                                      </p:cBhvr>
                                      <p:tavLst>
                                        <p:tav tm="0">
                                          <p:val>
                                            <p:strVal val="#ppt_y"/>
                                          </p:val>
                                        </p:tav>
                                        <p:tav tm="100000">
                                          <p:val>
                                            <p:strVal val="#ppt_y+#ppt_h*1.125000"/>
                                          </p:val>
                                        </p:tav>
                                      </p:tavLst>
                                    </p:anim>
                                    <p:animEffect transition="out" filter="wipe(down)">
                                      <p:cBhvr>
                                        <p:cTn id="19" dur="500"/>
                                        <p:tgtEl>
                                          <p:spTgt spid="23"/>
                                        </p:tgtEl>
                                      </p:cBhvr>
                                    </p:animEffect>
                                    <p:set>
                                      <p:cBhvr>
                                        <p:cTn id="20" dur="1" fill="hold">
                                          <p:stCondLst>
                                            <p:cond delay="499"/>
                                          </p:stCondLst>
                                        </p:cTn>
                                        <p:tgtEl>
                                          <p:spTgt spid="23"/>
                                        </p:tgtEl>
                                        <p:attrNameLst>
                                          <p:attrName>style.visibility</p:attrName>
                                        </p:attrNameLst>
                                      </p:cBhvr>
                                      <p:to>
                                        <p:strVal val="hidden"/>
                                      </p:to>
                                    </p:set>
                                  </p:childTnLst>
                                </p:cTn>
                              </p:par>
                              <p:par>
                                <p:cTn id="21" presetID="12" presetClass="exit" presetSubtype="4" fill="hold" grpId="1" nodeType="withEffect">
                                  <p:stCondLst>
                                    <p:cond delay="0"/>
                                  </p:stCondLst>
                                  <p:childTnLst>
                                    <p:anim calcmode="lin" valueType="num">
                                      <p:cBhvr additive="base">
                                        <p:cTn id="22" dur="500"/>
                                        <p:tgtEl>
                                          <p:spTgt spid="45"/>
                                        </p:tgtEl>
                                        <p:attrNameLst>
                                          <p:attrName>ppt_y</p:attrName>
                                        </p:attrNameLst>
                                      </p:cBhvr>
                                      <p:tavLst>
                                        <p:tav tm="0">
                                          <p:val>
                                            <p:strVal val="#ppt_y"/>
                                          </p:val>
                                        </p:tav>
                                        <p:tav tm="100000">
                                          <p:val>
                                            <p:strVal val="#ppt_y+#ppt_h*1.125000"/>
                                          </p:val>
                                        </p:tav>
                                      </p:tavLst>
                                    </p:anim>
                                    <p:animEffect transition="out" filter="wipe(down)">
                                      <p:cBhvr>
                                        <p:cTn id="23" dur="500"/>
                                        <p:tgtEl>
                                          <p:spTgt spid="45"/>
                                        </p:tgtEl>
                                      </p:cBhvr>
                                    </p:animEffect>
                                    <p:set>
                                      <p:cBhvr>
                                        <p:cTn id="24" dur="1" fill="hold">
                                          <p:stCondLst>
                                            <p:cond delay="499"/>
                                          </p:stCondLst>
                                        </p:cTn>
                                        <p:tgtEl>
                                          <p:spTgt spid="45"/>
                                        </p:tgtEl>
                                        <p:attrNameLst>
                                          <p:attrName>style.visibility</p:attrName>
                                        </p:attrNameLst>
                                      </p:cBhvr>
                                      <p:to>
                                        <p:strVal val="hidden"/>
                                      </p:to>
                                    </p:set>
                                  </p:childTnLst>
                                </p:cTn>
                              </p:par>
                              <p:par>
                                <p:cTn id="25" presetID="12" presetClass="exit" presetSubtype="4" fill="hold" nodeType="withEffect">
                                  <p:stCondLst>
                                    <p:cond delay="0"/>
                                  </p:stCondLst>
                                  <p:childTnLst>
                                    <p:anim calcmode="lin" valueType="num">
                                      <p:cBhvr additive="base">
                                        <p:cTn id="26" dur="500"/>
                                        <p:tgtEl>
                                          <p:spTgt spid="26627"/>
                                        </p:tgtEl>
                                        <p:attrNameLst>
                                          <p:attrName>ppt_y</p:attrName>
                                        </p:attrNameLst>
                                      </p:cBhvr>
                                      <p:tavLst>
                                        <p:tav tm="0">
                                          <p:val>
                                            <p:strVal val="#ppt_y"/>
                                          </p:val>
                                        </p:tav>
                                        <p:tav tm="100000">
                                          <p:val>
                                            <p:strVal val="#ppt_y+#ppt_h*1.125000"/>
                                          </p:val>
                                        </p:tav>
                                      </p:tavLst>
                                    </p:anim>
                                    <p:animEffect transition="out" filter="wipe(down)">
                                      <p:cBhvr>
                                        <p:cTn id="27" dur="500"/>
                                        <p:tgtEl>
                                          <p:spTgt spid="26627"/>
                                        </p:tgtEl>
                                      </p:cBhvr>
                                    </p:animEffect>
                                    <p:set>
                                      <p:cBhvr>
                                        <p:cTn id="28" dur="1" fill="hold">
                                          <p:stCondLst>
                                            <p:cond delay="499"/>
                                          </p:stCondLst>
                                        </p:cTn>
                                        <p:tgtEl>
                                          <p:spTgt spid="26627"/>
                                        </p:tgtEl>
                                        <p:attrNameLst>
                                          <p:attrName>style.visibility</p:attrName>
                                        </p:attrNameLst>
                                      </p:cBhvr>
                                      <p:to>
                                        <p:strVal val="hidden"/>
                                      </p:to>
                                    </p:set>
                                  </p:childTnLst>
                                </p:cTn>
                              </p:par>
                            </p:childTnLst>
                          </p:cTn>
                        </p:par>
                        <p:par>
                          <p:cTn id="29" fill="hold">
                            <p:stCondLst>
                              <p:cond delay="500"/>
                            </p:stCondLst>
                            <p:childTnLst>
                              <p:par>
                                <p:cTn id="30" presetID="53" presetClass="entr" presetSubtype="16" fill="hold" nodeType="afterEffect">
                                  <p:stCondLst>
                                    <p:cond delay="0"/>
                                  </p:stCondLst>
                                  <p:childTnLst>
                                    <p:set>
                                      <p:cBhvr>
                                        <p:cTn id="31" dur="1" fill="hold">
                                          <p:stCondLst>
                                            <p:cond delay="0"/>
                                          </p:stCondLst>
                                        </p:cTn>
                                        <p:tgtEl>
                                          <p:spTgt spid="30"/>
                                        </p:tgtEl>
                                        <p:attrNameLst>
                                          <p:attrName>style.visibility</p:attrName>
                                        </p:attrNameLst>
                                      </p:cBhvr>
                                      <p:to>
                                        <p:strVal val="visible"/>
                                      </p:to>
                                    </p:set>
                                    <p:anim calcmode="lin" valueType="num">
                                      <p:cBhvr>
                                        <p:cTn id="32" dur="500" fill="hold"/>
                                        <p:tgtEl>
                                          <p:spTgt spid="30"/>
                                        </p:tgtEl>
                                        <p:attrNameLst>
                                          <p:attrName>ppt_w</p:attrName>
                                        </p:attrNameLst>
                                      </p:cBhvr>
                                      <p:tavLst>
                                        <p:tav tm="0">
                                          <p:val>
                                            <p:fltVal val="0"/>
                                          </p:val>
                                        </p:tav>
                                        <p:tav tm="100000">
                                          <p:val>
                                            <p:strVal val="#ppt_w"/>
                                          </p:val>
                                        </p:tav>
                                      </p:tavLst>
                                    </p:anim>
                                    <p:anim calcmode="lin" valueType="num">
                                      <p:cBhvr>
                                        <p:cTn id="33" dur="500" fill="hold"/>
                                        <p:tgtEl>
                                          <p:spTgt spid="30"/>
                                        </p:tgtEl>
                                        <p:attrNameLst>
                                          <p:attrName>ppt_h</p:attrName>
                                        </p:attrNameLst>
                                      </p:cBhvr>
                                      <p:tavLst>
                                        <p:tav tm="0">
                                          <p:val>
                                            <p:fltVal val="0"/>
                                          </p:val>
                                        </p:tav>
                                        <p:tav tm="100000">
                                          <p:val>
                                            <p:strVal val="#ppt_h"/>
                                          </p:val>
                                        </p:tav>
                                      </p:tavLst>
                                    </p:anim>
                                    <p:animEffect transition="in" filter="fade">
                                      <p:cBhvr>
                                        <p:cTn id="34" dur="500"/>
                                        <p:tgtEl>
                                          <p:spTgt spid="30"/>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51"/>
                                        </p:tgtEl>
                                        <p:attrNameLst>
                                          <p:attrName>style.visibility</p:attrName>
                                        </p:attrNameLst>
                                      </p:cBhvr>
                                      <p:to>
                                        <p:strVal val="visible"/>
                                      </p:to>
                                    </p:set>
                                    <p:anim calcmode="lin" valueType="num">
                                      <p:cBhvr>
                                        <p:cTn id="37" dur="500" fill="hold"/>
                                        <p:tgtEl>
                                          <p:spTgt spid="51"/>
                                        </p:tgtEl>
                                        <p:attrNameLst>
                                          <p:attrName>ppt_w</p:attrName>
                                        </p:attrNameLst>
                                      </p:cBhvr>
                                      <p:tavLst>
                                        <p:tav tm="0">
                                          <p:val>
                                            <p:fltVal val="0"/>
                                          </p:val>
                                        </p:tav>
                                        <p:tav tm="100000">
                                          <p:val>
                                            <p:strVal val="#ppt_w"/>
                                          </p:val>
                                        </p:tav>
                                      </p:tavLst>
                                    </p:anim>
                                    <p:anim calcmode="lin" valueType="num">
                                      <p:cBhvr>
                                        <p:cTn id="38" dur="500" fill="hold"/>
                                        <p:tgtEl>
                                          <p:spTgt spid="51"/>
                                        </p:tgtEl>
                                        <p:attrNameLst>
                                          <p:attrName>ppt_h</p:attrName>
                                        </p:attrNameLst>
                                      </p:cBhvr>
                                      <p:tavLst>
                                        <p:tav tm="0">
                                          <p:val>
                                            <p:fltVal val="0"/>
                                          </p:val>
                                        </p:tav>
                                        <p:tav tm="100000">
                                          <p:val>
                                            <p:strVal val="#ppt_h"/>
                                          </p:val>
                                        </p:tav>
                                      </p:tavLst>
                                    </p:anim>
                                    <p:animEffect transition="in" filter="fade">
                                      <p:cBhvr>
                                        <p:cTn id="39" dur="500"/>
                                        <p:tgtEl>
                                          <p:spTgt spid="51"/>
                                        </p:tgtEl>
                                      </p:cBhvr>
                                    </p:animEffect>
                                  </p:childTnLst>
                                </p:cTn>
                              </p:par>
                            </p:childTnLst>
                          </p:cTn>
                        </p:par>
                      </p:childTnLst>
                    </p:cTn>
                  </p:par>
                  <p:par>
                    <p:cTn id="40" fill="hold">
                      <p:stCondLst>
                        <p:cond delay="indefinite"/>
                      </p:stCondLst>
                      <p:childTnLst>
                        <p:par>
                          <p:cTn id="41" fill="hold">
                            <p:stCondLst>
                              <p:cond delay="0"/>
                            </p:stCondLst>
                            <p:childTnLst>
                              <p:par>
                                <p:cTn id="42" presetID="2" presetClass="exit" presetSubtype="4" fill="hold" grpId="1" nodeType="clickEffect">
                                  <p:stCondLst>
                                    <p:cond delay="0"/>
                                  </p:stCondLst>
                                  <p:childTnLst>
                                    <p:anim calcmode="lin" valueType="num">
                                      <p:cBhvr additive="base">
                                        <p:cTn id="43" dur="500"/>
                                        <p:tgtEl>
                                          <p:spTgt spid="51"/>
                                        </p:tgtEl>
                                        <p:attrNameLst>
                                          <p:attrName>ppt_x</p:attrName>
                                        </p:attrNameLst>
                                      </p:cBhvr>
                                      <p:tavLst>
                                        <p:tav tm="0">
                                          <p:val>
                                            <p:strVal val="ppt_x"/>
                                          </p:val>
                                        </p:tav>
                                        <p:tav tm="100000">
                                          <p:val>
                                            <p:strVal val="ppt_x"/>
                                          </p:val>
                                        </p:tav>
                                      </p:tavLst>
                                    </p:anim>
                                    <p:anim calcmode="lin" valueType="num">
                                      <p:cBhvr additive="base">
                                        <p:cTn id="44" dur="500"/>
                                        <p:tgtEl>
                                          <p:spTgt spid="51"/>
                                        </p:tgtEl>
                                        <p:attrNameLst>
                                          <p:attrName>ppt_y</p:attrName>
                                        </p:attrNameLst>
                                      </p:cBhvr>
                                      <p:tavLst>
                                        <p:tav tm="0">
                                          <p:val>
                                            <p:strVal val="ppt_y"/>
                                          </p:val>
                                        </p:tav>
                                        <p:tav tm="100000">
                                          <p:val>
                                            <p:strVal val="1+ppt_h/2"/>
                                          </p:val>
                                        </p:tav>
                                      </p:tavLst>
                                    </p:anim>
                                    <p:set>
                                      <p:cBhvr>
                                        <p:cTn id="45" dur="1" fill="hold">
                                          <p:stCondLst>
                                            <p:cond delay="499"/>
                                          </p:stCondLst>
                                        </p:cTn>
                                        <p:tgtEl>
                                          <p:spTgt spid="5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3" grpId="1" animBg="1"/>
      <p:bldP spid="45" grpId="0" animBg="1"/>
      <p:bldP spid="45" grpId="1" animBg="1"/>
      <p:bldP spid="51" grpId="0"/>
      <p:bldP spid="51" grpId="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650" name="Grupa 36"/>
          <p:cNvGrpSpPr>
            <a:grpSpLocks/>
          </p:cNvGrpSpPr>
          <p:nvPr/>
        </p:nvGrpSpPr>
        <p:grpSpPr bwMode="auto">
          <a:xfrm>
            <a:off x="684214" y="1543051"/>
            <a:ext cx="2325687" cy="949325"/>
            <a:chOff x="3348038" y="939800"/>
            <a:chExt cx="2325687" cy="949325"/>
          </a:xfrm>
        </p:grpSpPr>
        <p:sp>
          <p:nvSpPr>
            <p:cNvPr id="3" name="Rounded Rectangle 2"/>
            <p:cNvSpPr/>
            <p:nvPr/>
          </p:nvSpPr>
          <p:spPr>
            <a:xfrm>
              <a:off x="3348038" y="939800"/>
              <a:ext cx="1101725" cy="94932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2000" dirty="0"/>
                <a:t>Ctf19</a:t>
              </a:r>
            </a:p>
          </p:txBody>
        </p:sp>
        <p:sp>
          <p:nvSpPr>
            <p:cNvPr id="4" name="Rounded Rectangle 3"/>
            <p:cNvSpPr/>
            <p:nvPr/>
          </p:nvSpPr>
          <p:spPr>
            <a:xfrm>
              <a:off x="4449763" y="955675"/>
              <a:ext cx="1223962" cy="912813"/>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a:defRPr/>
              </a:pPr>
              <a:r>
                <a:rPr lang="en-GB" sz="2000" dirty="0"/>
                <a:t>Mcm21</a:t>
              </a:r>
            </a:p>
          </p:txBody>
        </p:sp>
      </p:grpSp>
      <p:grpSp>
        <p:nvGrpSpPr>
          <p:cNvPr id="21" name="Grupa 20"/>
          <p:cNvGrpSpPr>
            <a:grpSpLocks/>
          </p:cNvGrpSpPr>
          <p:nvPr/>
        </p:nvGrpSpPr>
        <p:grpSpPr bwMode="auto">
          <a:xfrm>
            <a:off x="684214" y="2492377"/>
            <a:ext cx="2325687" cy="912813"/>
            <a:chOff x="6362700" y="333375"/>
            <a:chExt cx="2325688" cy="912813"/>
          </a:xfrm>
        </p:grpSpPr>
        <p:sp>
          <p:nvSpPr>
            <p:cNvPr id="6" name="Rounded Rectangle 5"/>
            <p:cNvSpPr/>
            <p:nvPr/>
          </p:nvSpPr>
          <p:spPr>
            <a:xfrm>
              <a:off x="7494587" y="333375"/>
              <a:ext cx="1193801" cy="912813"/>
            </a:xfrm>
            <a:prstGeom prst="roundRect">
              <a:avLst/>
            </a:pr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r>
                <a:rPr lang="en-GB" sz="2000" dirty="0"/>
                <a:t>Ame1</a:t>
              </a:r>
            </a:p>
          </p:txBody>
        </p:sp>
        <p:sp>
          <p:nvSpPr>
            <p:cNvPr id="7" name="Rounded Rectangle 6"/>
            <p:cNvSpPr/>
            <p:nvPr/>
          </p:nvSpPr>
          <p:spPr>
            <a:xfrm>
              <a:off x="6362700" y="333375"/>
              <a:ext cx="1101725" cy="912813"/>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r>
                <a:rPr lang="en-GB" sz="2000" dirty="0"/>
                <a:t>Okp1</a:t>
              </a:r>
            </a:p>
          </p:txBody>
        </p:sp>
      </p:grpSp>
      <p:grpSp>
        <p:nvGrpSpPr>
          <p:cNvPr id="33" name="Grupa 32"/>
          <p:cNvGrpSpPr>
            <a:grpSpLocks/>
          </p:cNvGrpSpPr>
          <p:nvPr/>
        </p:nvGrpSpPr>
        <p:grpSpPr bwMode="auto">
          <a:xfrm>
            <a:off x="684214" y="3413127"/>
            <a:ext cx="2325687" cy="912813"/>
            <a:chOff x="415925" y="4416425"/>
            <a:chExt cx="2325688" cy="912813"/>
          </a:xfrm>
        </p:grpSpPr>
        <p:sp>
          <p:nvSpPr>
            <p:cNvPr id="19" name="Rounded Rectangle 18"/>
            <p:cNvSpPr/>
            <p:nvPr/>
          </p:nvSpPr>
          <p:spPr>
            <a:xfrm>
              <a:off x="1547812" y="4416425"/>
              <a:ext cx="1193801" cy="912813"/>
            </a:xfrm>
            <a:prstGeom prst="roundRect">
              <a:avLst/>
            </a:prstGeom>
            <a:ln>
              <a:solidFill>
                <a:schemeClr val="accent3">
                  <a:lumMod val="40000"/>
                  <a:lumOff val="60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r>
                <a:rPr lang="en-GB" sz="2000" dirty="0"/>
                <a:t>Nkp2</a:t>
              </a:r>
            </a:p>
          </p:txBody>
        </p:sp>
        <p:sp>
          <p:nvSpPr>
            <p:cNvPr id="20" name="Rounded Rectangle 19"/>
            <p:cNvSpPr/>
            <p:nvPr/>
          </p:nvSpPr>
          <p:spPr>
            <a:xfrm>
              <a:off x="415925" y="4416425"/>
              <a:ext cx="1101725" cy="912813"/>
            </a:xfrm>
            <a:prstGeom prst="roundRect">
              <a:avLst/>
            </a:prstGeom>
            <a:solidFill>
              <a:srgbClr val="FFC000"/>
            </a:solidFill>
            <a:ln>
              <a:solidFill>
                <a:schemeClr val="accent6">
                  <a:lumMod val="60000"/>
                  <a:lumOff val="40000"/>
                </a:schemeClr>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r>
                <a:rPr lang="en-GB" sz="2000" dirty="0"/>
                <a:t>Nkp1</a:t>
              </a:r>
            </a:p>
          </p:txBody>
        </p:sp>
      </p:grpSp>
      <p:pic>
        <p:nvPicPr>
          <p:cNvPr id="1331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476" y="960438"/>
            <a:ext cx="5607050" cy="3365500"/>
          </a:xfrm>
          <a:prstGeom prst="rect">
            <a:avLst/>
          </a:prstGeom>
          <a:noFill/>
          <a:ln>
            <a:noFill/>
          </a:ln>
          <a:effectLst>
            <a:glow rad="38100">
              <a:schemeClr val="accent1">
                <a:alpha val="40000"/>
              </a:schemeClr>
            </a:glow>
            <a:softEdge rad="381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7654" name="pole tekstowe 20"/>
          <p:cNvSpPr txBox="1">
            <a:spLocks noChangeArrowheads="1"/>
          </p:cNvSpPr>
          <p:nvPr/>
        </p:nvSpPr>
        <p:spPr bwMode="auto">
          <a:xfrm>
            <a:off x="273050" y="244477"/>
            <a:ext cx="525272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1pPr>
            <a:lvl2pPr marL="742950" indent="-28575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2pPr>
            <a:lvl3pPr marL="11430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3pPr>
            <a:lvl4pPr marL="16002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4pPr>
            <a:lvl5pPr marL="20574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5pPr>
            <a:lvl6pPr marL="25146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6pPr>
            <a:lvl7pPr marL="29718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7pPr>
            <a:lvl8pPr marL="34290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8pPr>
            <a:lvl9pPr marL="38862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9pPr>
          </a:lstStyle>
          <a:p>
            <a:pPr eaLnBrk="1" hangingPunct="1">
              <a:spcBef>
                <a:spcPct val="0"/>
              </a:spcBef>
              <a:spcAft>
                <a:spcPct val="0"/>
              </a:spcAft>
              <a:buClrTx/>
              <a:buFontTx/>
              <a:buNone/>
            </a:pPr>
            <a:r>
              <a:rPr lang="pl-PL" altLang="pl-PL" sz="2400" b="1" dirty="0">
                <a:solidFill>
                  <a:schemeClr val="bg1"/>
                </a:solidFill>
                <a:latin typeface="Calibri" panose="020F0502020204030204" pitchFamily="34" charset="0"/>
              </a:rPr>
              <a:t>COMA </a:t>
            </a:r>
            <a:r>
              <a:rPr lang="en-US" altLang="pl-PL" sz="2400" b="1" dirty="0">
                <a:solidFill>
                  <a:schemeClr val="bg1"/>
                </a:solidFill>
                <a:latin typeface="Calibri" panose="020F0502020204030204" pitchFamily="34" charset="0"/>
              </a:rPr>
              <a:t>complex – a postdoc</a:t>
            </a:r>
            <a:r>
              <a:rPr lang="pl-PL" altLang="pl-PL" sz="2400" b="1" dirty="0">
                <a:solidFill>
                  <a:schemeClr val="bg1"/>
                </a:solidFill>
                <a:latin typeface="Calibri" panose="020F0502020204030204" pitchFamily="34" charset="0"/>
              </a:rPr>
              <a:t>’s </a:t>
            </a:r>
            <a:r>
              <a:rPr lang="pl-PL" altLang="pl-PL" sz="2400" b="1" dirty="0" err="1">
                <a:solidFill>
                  <a:schemeClr val="bg1"/>
                </a:solidFill>
                <a:latin typeface="Calibri" panose="020F0502020204030204" pitchFamily="34" charset="0"/>
              </a:rPr>
              <a:t>nightmare</a:t>
            </a:r>
            <a:endParaRPr lang="pl-PL" altLang="pl-PL" sz="2400" b="1" dirty="0">
              <a:solidFill>
                <a:schemeClr val="bg1"/>
              </a:solidFill>
              <a:latin typeface="Calibri" panose="020F0502020204030204" pitchFamily="34" charset="0"/>
            </a:endParaRPr>
          </a:p>
        </p:txBody>
      </p:sp>
      <p:sp>
        <p:nvSpPr>
          <p:cNvPr id="27655" name="pole tekstowe 28"/>
          <p:cNvSpPr txBox="1">
            <a:spLocks noChangeArrowheads="1"/>
          </p:cNvSpPr>
          <p:nvPr/>
        </p:nvSpPr>
        <p:spPr bwMode="auto">
          <a:xfrm>
            <a:off x="4067176" y="4384677"/>
            <a:ext cx="27193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1pPr>
            <a:lvl2pPr marL="742950" indent="-28575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2pPr>
            <a:lvl3pPr marL="11430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3pPr>
            <a:lvl4pPr marL="16002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4pPr>
            <a:lvl5pPr marL="20574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5pPr>
            <a:lvl6pPr marL="25146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6pPr>
            <a:lvl7pPr marL="29718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7pPr>
            <a:lvl8pPr marL="34290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8pPr>
            <a:lvl9pPr marL="38862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9pPr>
          </a:lstStyle>
          <a:p>
            <a:pPr eaLnBrk="1" hangingPunct="1">
              <a:spcBef>
                <a:spcPct val="0"/>
              </a:spcBef>
              <a:spcAft>
                <a:spcPct val="0"/>
              </a:spcAft>
              <a:buClrTx/>
              <a:buFontTx/>
              <a:buNone/>
            </a:pPr>
            <a:r>
              <a:rPr lang="pl-PL" altLang="pl-PL" sz="1200" dirty="0" err="1">
                <a:solidFill>
                  <a:schemeClr val="bg1"/>
                </a:solidFill>
                <a:latin typeface="Arial" pitchFamily="34" charset="0"/>
              </a:rPr>
              <a:t>Schmitzberger</a:t>
            </a:r>
            <a:r>
              <a:rPr lang="pl-PL" altLang="pl-PL" sz="1200" dirty="0">
                <a:solidFill>
                  <a:schemeClr val="bg1"/>
                </a:solidFill>
                <a:latin typeface="Arial" pitchFamily="34" charset="0"/>
              </a:rPr>
              <a:t> et al., </a:t>
            </a:r>
            <a:r>
              <a:rPr lang="en-GB" altLang="pl-PL" sz="1200" dirty="0" err="1">
                <a:solidFill>
                  <a:schemeClr val="bg1"/>
                </a:solidFill>
                <a:latin typeface="Arial" pitchFamily="34" charset="0"/>
              </a:rPr>
              <a:t>Embo</a:t>
            </a:r>
            <a:r>
              <a:rPr lang="en-GB" altLang="pl-PL" sz="1200" dirty="0">
                <a:solidFill>
                  <a:schemeClr val="bg1"/>
                </a:solidFill>
                <a:latin typeface="Arial" pitchFamily="34" charset="0"/>
              </a:rPr>
              <a:t> J </a:t>
            </a:r>
            <a:r>
              <a:rPr lang="pl-PL" altLang="pl-PL" sz="1200" dirty="0">
                <a:solidFill>
                  <a:schemeClr val="bg1"/>
                </a:solidFill>
                <a:latin typeface="Arial" pitchFamily="34" charset="0"/>
              </a:rPr>
              <a:t>2012</a:t>
            </a:r>
          </a:p>
        </p:txBody>
      </p:sp>
      <p:pic>
        <p:nvPicPr>
          <p:cNvPr id="13320" name="Picture 2" descr="http://annualgiving.com/wp-content/uploads/2014/02/Harvard-Medical-Schoo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20273" y="4523581"/>
            <a:ext cx="1603375" cy="1295400"/>
          </a:xfrm>
          <a:prstGeom prst="rect">
            <a:avLst/>
          </a:prstGeom>
          <a:noFill/>
          <a:ln>
            <a:noFill/>
          </a:ln>
          <a:effectLst>
            <a:glow rad="38100">
              <a:schemeClr val="accent1">
                <a:alpha val="40000"/>
              </a:schemeClr>
            </a:glow>
            <a:softEdge rad="381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 name="pole tekstowe 39"/>
          <p:cNvSpPr txBox="1">
            <a:spLocks noChangeArrowheads="1"/>
          </p:cNvSpPr>
          <p:nvPr/>
        </p:nvSpPr>
        <p:spPr bwMode="auto">
          <a:xfrm>
            <a:off x="411164" y="2813050"/>
            <a:ext cx="2808287"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spAutoFit/>
          </a:bodyPr>
          <a:lstStyle>
            <a:lvl1pPr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1pPr>
            <a:lvl2pPr marL="742950" indent="-28575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2pPr>
            <a:lvl3pPr marL="11430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3pPr>
            <a:lvl4pPr marL="16002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4pPr>
            <a:lvl5pPr marL="20574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5pPr>
            <a:lvl6pPr marL="25146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6pPr>
            <a:lvl7pPr marL="29718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7pPr>
            <a:lvl8pPr marL="34290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8pPr>
            <a:lvl9pPr marL="38862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9pPr>
          </a:lstStyle>
          <a:p>
            <a:pPr eaLnBrk="1" hangingPunct="1">
              <a:spcBef>
                <a:spcPct val="0"/>
              </a:spcBef>
              <a:spcAft>
                <a:spcPct val="0"/>
              </a:spcAft>
              <a:buClrTx/>
              <a:buFontTx/>
              <a:buNone/>
            </a:pPr>
            <a:r>
              <a:rPr lang="en-US" altLang="pl-PL" sz="7200" b="1">
                <a:solidFill>
                  <a:srgbClr val="FF0000"/>
                </a:solidFill>
                <a:latin typeface="Arial" pitchFamily="34" charset="0"/>
              </a:rPr>
              <a:t>?</a:t>
            </a:r>
            <a:endParaRPr lang="pl-PL" altLang="pl-PL" sz="7200" b="1">
              <a:solidFill>
                <a:srgbClr val="FF0000"/>
              </a:solidFill>
              <a:latin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6" accel="48000" decel="48000" fill="hold" nodeType="afterEffect">
                                  <p:stCondLst>
                                    <p:cond delay="100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3000" fill="hold"/>
                                        <p:tgtEl>
                                          <p:spTgt spid="21"/>
                                        </p:tgtEl>
                                        <p:attrNameLst>
                                          <p:attrName>ppt_x</p:attrName>
                                        </p:attrNameLst>
                                      </p:cBhvr>
                                      <p:tavLst>
                                        <p:tav tm="0">
                                          <p:val>
                                            <p:strVal val="1+#ppt_w/2"/>
                                          </p:val>
                                        </p:tav>
                                        <p:tav tm="100000">
                                          <p:val>
                                            <p:strVal val="#ppt_x"/>
                                          </p:val>
                                        </p:tav>
                                      </p:tavLst>
                                    </p:anim>
                                    <p:anim calcmode="lin" valueType="num">
                                      <p:cBhvr additive="base">
                                        <p:cTn id="8" dur="3000" fill="hold"/>
                                        <p:tgtEl>
                                          <p:spTgt spid="21"/>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4000"/>
                            </p:stCondLst>
                            <p:childTnLst>
                              <p:par>
                                <p:cTn id="10" presetID="2" presetClass="entr" presetSubtype="6" accel="42000" decel="54000" fill="hold" nodeType="afterEffect">
                                  <p:stCondLst>
                                    <p:cond delay="1000"/>
                                  </p:stCondLst>
                                  <p:childTnLst>
                                    <p:set>
                                      <p:cBhvr>
                                        <p:cTn id="11" dur="1" fill="hold">
                                          <p:stCondLst>
                                            <p:cond delay="0"/>
                                          </p:stCondLst>
                                        </p:cTn>
                                        <p:tgtEl>
                                          <p:spTgt spid="33"/>
                                        </p:tgtEl>
                                        <p:attrNameLst>
                                          <p:attrName>style.visibility</p:attrName>
                                        </p:attrNameLst>
                                      </p:cBhvr>
                                      <p:to>
                                        <p:strVal val="visible"/>
                                      </p:to>
                                    </p:set>
                                    <p:anim calcmode="lin" valueType="num">
                                      <p:cBhvr additive="base">
                                        <p:cTn id="12" dur="3000" fill="hold"/>
                                        <p:tgtEl>
                                          <p:spTgt spid="33"/>
                                        </p:tgtEl>
                                        <p:attrNameLst>
                                          <p:attrName>ppt_x</p:attrName>
                                        </p:attrNameLst>
                                      </p:cBhvr>
                                      <p:tavLst>
                                        <p:tav tm="0">
                                          <p:val>
                                            <p:strVal val="1+#ppt_w/2"/>
                                          </p:val>
                                        </p:tav>
                                        <p:tav tm="100000">
                                          <p:val>
                                            <p:strVal val="#ppt_x"/>
                                          </p:val>
                                        </p:tav>
                                      </p:tavLst>
                                    </p:anim>
                                    <p:anim calcmode="lin" valueType="num">
                                      <p:cBhvr additive="base">
                                        <p:cTn id="13" dur="3000" fill="hold"/>
                                        <p:tgtEl>
                                          <p:spTgt spid="33"/>
                                        </p:tgtEl>
                                        <p:attrNameLst>
                                          <p:attrName>ppt_y</p:attrName>
                                        </p:attrNameLst>
                                      </p:cBhvr>
                                      <p:tavLst>
                                        <p:tav tm="0">
                                          <p:val>
                                            <p:strVal val="1+#ppt_h/2"/>
                                          </p:val>
                                        </p:tav>
                                        <p:tav tm="100000">
                                          <p:val>
                                            <p:strVal val="#ppt_y"/>
                                          </p:val>
                                        </p:tav>
                                      </p:tavLst>
                                    </p:anim>
                                  </p:childTnLst>
                                </p:cTn>
                              </p:par>
                            </p:childTnLst>
                          </p:cTn>
                        </p:par>
                        <p:par>
                          <p:cTn id="14" fill="hold" nodeType="afterGroup">
                            <p:stCondLst>
                              <p:cond delay="8000"/>
                            </p:stCondLst>
                            <p:childTnLst>
                              <p:par>
                                <p:cTn id="15" presetID="2" presetClass="entr" presetSubtype="6" fill="hold" grpId="0" nodeType="afterEffect">
                                  <p:stCondLst>
                                    <p:cond delay="1000"/>
                                  </p:stCondLst>
                                  <p:childTnLst>
                                    <p:set>
                                      <p:cBhvr>
                                        <p:cTn id="16" dur="1" fill="hold">
                                          <p:stCondLst>
                                            <p:cond delay="0"/>
                                          </p:stCondLst>
                                        </p:cTn>
                                        <p:tgtEl>
                                          <p:spTgt spid="40"/>
                                        </p:tgtEl>
                                        <p:attrNameLst>
                                          <p:attrName>style.visibility</p:attrName>
                                        </p:attrNameLst>
                                      </p:cBhvr>
                                      <p:to>
                                        <p:strVal val="visible"/>
                                      </p:to>
                                    </p:set>
                                    <p:anim calcmode="lin" valueType="num">
                                      <p:cBhvr additive="base">
                                        <p:cTn id="17" dur="3000" fill="hold"/>
                                        <p:tgtEl>
                                          <p:spTgt spid="40"/>
                                        </p:tgtEl>
                                        <p:attrNameLst>
                                          <p:attrName>ppt_x</p:attrName>
                                        </p:attrNameLst>
                                      </p:cBhvr>
                                      <p:tavLst>
                                        <p:tav tm="0">
                                          <p:val>
                                            <p:strVal val="1+#ppt_w/2"/>
                                          </p:val>
                                        </p:tav>
                                        <p:tav tm="100000">
                                          <p:val>
                                            <p:strVal val="#ppt_x"/>
                                          </p:val>
                                        </p:tav>
                                      </p:tavLst>
                                    </p:anim>
                                    <p:anim calcmode="lin" valueType="num">
                                      <p:cBhvr additive="base">
                                        <p:cTn id="18" dur="3000" fill="hold"/>
                                        <p:tgtEl>
                                          <p:spTgt spid="4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Obraz 13"/>
          <p:cNvPicPr>
            <a:picLocks noChangeAspect="1"/>
          </p:cNvPicPr>
          <p:nvPr/>
        </p:nvPicPr>
        <p:blipFill>
          <a:blip r:embed="rId3">
            <a:extLst>
              <a:ext uri="{28A0092B-C50C-407E-A947-70E740481C1C}">
                <a14:useLocalDpi xmlns:a14="http://schemas.microsoft.com/office/drawing/2010/main" val="0"/>
              </a:ext>
            </a:extLst>
          </a:blip>
          <a:srcRect l="24541" t="14348" r="24316" b="9474"/>
          <a:stretch>
            <a:fillRect/>
          </a:stretch>
        </p:blipFill>
        <p:spPr bwMode="auto">
          <a:xfrm>
            <a:off x="100014" y="2413002"/>
            <a:ext cx="3370262" cy="358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Obraz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716463" y="1470027"/>
            <a:ext cx="3867150" cy="2174875"/>
          </a:xfrm>
          <a:prstGeom prst="rect">
            <a:avLst/>
          </a:prstGeom>
          <a:noFill/>
          <a:ln>
            <a:noFill/>
          </a:ln>
          <a:effectLst>
            <a:glow rad="38100">
              <a:schemeClr val="accent1">
                <a:alpha val="40000"/>
              </a:schemeClr>
            </a:glow>
            <a:softEdge rad="381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Rounded Rectangle 7"/>
          <p:cNvSpPr/>
          <p:nvPr/>
        </p:nvSpPr>
        <p:spPr bwMode="auto">
          <a:xfrm>
            <a:off x="168276" y="549277"/>
            <a:ext cx="911225" cy="90487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600" dirty="0"/>
              <a:t>Ctf19</a:t>
            </a:r>
          </a:p>
        </p:txBody>
      </p:sp>
      <p:sp>
        <p:nvSpPr>
          <p:cNvPr id="26" name="Rounded Rectangle 8"/>
          <p:cNvSpPr/>
          <p:nvPr/>
        </p:nvSpPr>
        <p:spPr bwMode="auto">
          <a:xfrm>
            <a:off x="1079501" y="565150"/>
            <a:ext cx="1011238" cy="869950"/>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a:defRPr/>
            </a:pPr>
            <a:r>
              <a:rPr lang="en-GB" sz="1600" dirty="0"/>
              <a:t>Mcm21</a:t>
            </a:r>
          </a:p>
        </p:txBody>
      </p:sp>
      <p:grpSp>
        <p:nvGrpSpPr>
          <p:cNvPr id="5" name="Grupa 4"/>
          <p:cNvGrpSpPr>
            <a:grpSpLocks/>
          </p:cNvGrpSpPr>
          <p:nvPr/>
        </p:nvGrpSpPr>
        <p:grpSpPr bwMode="auto">
          <a:xfrm>
            <a:off x="2151064" y="565152"/>
            <a:ext cx="2338387" cy="1774825"/>
            <a:chOff x="2151063" y="565150"/>
            <a:chExt cx="2338387" cy="1774825"/>
          </a:xfrm>
        </p:grpSpPr>
        <p:sp>
          <p:nvSpPr>
            <p:cNvPr id="22" name="Rounded Rectangle 2"/>
            <p:cNvSpPr/>
            <p:nvPr/>
          </p:nvSpPr>
          <p:spPr bwMode="auto">
            <a:xfrm>
              <a:off x="2566988" y="565150"/>
              <a:ext cx="911225" cy="90487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600" dirty="0"/>
                <a:t>Ctf19</a:t>
              </a:r>
            </a:p>
          </p:txBody>
        </p:sp>
        <p:sp>
          <p:nvSpPr>
            <p:cNvPr id="23" name="Rounded Rectangle 3"/>
            <p:cNvSpPr/>
            <p:nvPr/>
          </p:nvSpPr>
          <p:spPr bwMode="auto">
            <a:xfrm>
              <a:off x="3478213" y="579438"/>
              <a:ext cx="1011237" cy="871537"/>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a:defRPr/>
              </a:pPr>
              <a:r>
                <a:rPr lang="en-GB" sz="1600" dirty="0"/>
                <a:t>Mcm21</a:t>
              </a:r>
            </a:p>
          </p:txBody>
        </p:sp>
        <p:grpSp>
          <p:nvGrpSpPr>
            <p:cNvPr id="28684" name="Grupa 3"/>
            <p:cNvGrpSpPr>
              <a:grpSpLocks/>
            </p:cNvGrpSpPr>
            <p:nvPr/>
          </p:nvGrpSpPr>
          <p:grpSpPr bwMode="auto">
            <a:xfrm>
              <a:off x="2151063" y="1290638"/>
              <a:ext cx="2338387" cy="1049337"/>
              <a:chOff x="2151063" y="1290638"/>
              <a:chExt cx="2338387" cy="1049337"/>
            </a:xfrm>
          </p:grpSpPr>
          <p:sp>
            <p:nvSpPr>
              <p:cNvPr id="21" name="Rounded Rectangle 1"/>
              <p:cNvSpPr/>
              <p:nvPr/>
            </p:nvSpPr>
            <p:spPr bwMode="auto">
              <a:xfrm>
                <a:off x="3502025" y="1470025"/>
                <a:ext cx="987425" cy="869950"/>
              </a:xfrm>
              <a:prstGeom prst="roundRect">
                <a:avLst/>
              </a:prstGeom>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r>
                  <a:rPr lang="en-GB" sz="1600" dirty="0"/>
                  <a:t>Ame1</a:t>
                </a:r>
              </a:p>
            </p:txBody>
          </p:sp>
          <p:sp>
            <p:nvSpPr>
              <p:cNvPr id="24" name="Rounded Rectangle 4"/>
              <p:cNvSpPr/>
              <p:nvPr/>
            </p:nvSpPr>
            <p:spPr bwMode="auto">
              <a:xfrm>
                <a:off x="2566988" y="1470025"/>
                <a:ext cx="911225" cy="869950"/>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r>
                  <a:rPr lang="en-GB" sz="1600" dirty="0"/>
                  <a:t>Okp1</a:t>
                </a:r>
              </a:p>
            </p:txBody>
          </p:sp>
          <p:cxnSp>
            <p:nvCxnSpPr>
              <p:cNvPr id="27" name="Straight Arrow Connector 21"/>
              <p:cNvCxnSpPr/>
              <p:nvPr/>
            </p:nvCxnSpPr>
            <p:spPr bwMode="auto">
              <a:xfrm flipH="1" flipV="1">
                <a:off x="2151063" y="1290638"/>
                <a:ext cx="355600" cy="179387"/>
              </a:xfrm>
              <a:prstGeom prst="straightConnector1">
                <a:avLst/>
              </a:prstGeom>
              <a:ln w="28575">
                <a:headEnd type="arrow"/>
                <a:tailEnd type="arrow"/>
              </a:ln>
            </p:spPr>
            <p:style>
              <a:lnRef idx="1">
                <a:schemeClr val="accent1"/>
              </a:lnRef>
              <a:fillRef idx="0">
                <a:schemeClr val="accent1"/>
              </a:fillRef>
              <a:effectRef idx="0">
                <a:schemeClr val="accent1"/>
              </a:effectRef>
              <a:fontRef idx="minor">
                <a:schemeClr val="tx1"/>
              </a:fontRef>
            </p:style>
          </p:cxnSp>
        </p:grpSp>
      </p:grpSp>
      <p:pic>
        <p:nvPicPr>
          <p:cNvPr id="11" name="Obraz 10"/>
          <p:cNvPicPr>
            <a:picLocks noChangeAspect="1"/>
          </p:cNvPicPr>
          <p:nvPr/>
        </p:nvPicPr>
        <p:blipFill>
          <a:blip r:embed="rId5">
            <a:extLst>
              <a:ext uri="{28A0092B-C50C-407E-A947-70E740481C1C}">
                <a14:useLocalDpi xmlns:a14="http://schemas.microsoft.com/office/drawing/2010/main" val="0"/>
              </a:ext>
            </a:extLst>
          </a:blip>
          <a:srcRect l="24615" t="14569" r="21175" b="9924"/>
          <a:stretch>
            <a:fillRect/>
          </a:stretch>
        </p:blipFill>
        <p:spPr bwMode="auto">
          <a:xfrm>
            <a:off x="100013" y="2413002"/>
            <a:ext cx="3676650" cy="3656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Obraz 9"/>
          <p:cNvPicPr>
            <a:picLocks noChangeAspect="1"/>
          </p:cNvPicPr>
          <p:nvPr/>
        </p:nvPicPr>
        <p:blipFill>
          <a:blip r:embed="rId6">
            <a:extLst>
              <a:ext uri="{28A0092B-C50C-407E-A947-70E740481C1C}">
                <a14:useLocalDpi xmlns:a14="http://schemas.microsoft.com/office/drawing/2010/main" val="0"/>
              </a:ext>
            </a:extLst>
          </a:blip>
          <a:srcRect l="24425" t="14247" r="21358" b="10246"/>
          <a:stretch>
            <a:fillRect/>
          </a:stretch>
        </p:blipFill>
        <p:spPr bwMode="auto">
          <a:xfrm>
            <a:off x="100013" y="2408240"/>
            <a:ext cx="3667125" cy="3646487"/>
          </a:xfrm>
          <a:prstGeom prst="rect">
            <a:avLst/>
          </a:prstGeom>
          <a:noFill/>
          <a:ln>
            <a:noFill/>
          </a:ln>
          <a:effectLst>
            <a:glow rad="38100">
              <a:schemeClr val="accent1">
                <a:alpha val="40000"/>
              </a:schemeClr>
            </a:glow>
            <a:softEdge rad="381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30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3000"/>
                                        <p:tgtEl>
                                          <p:spTgt spid="2"/>
                                        </p:tgtEl>
                                      </p:cBhvr>
                                    </p:animEffect>
                                  </p:childTnLst>
                                </p:cTn>
                              </p:par>
                              <p:par>
                                <p:cTn id="11" presetID="2" presetClass="entr" presetSubtype="6"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3000" fill="hold"/>
                                        <p:tgtEl>
                                          <p:spTgt spid="5"/>
                                        </p:tgtEl>
                                        <p:attrNameLst>
                                          <p:attrName>ppt_x</p:attrName>
                                        </p:attrNameLst>
                                      </p:cBhvr>
                                      <p:tavLst>
                                        <p:tav tm="0">
                                          <p:val>
                                            <p:strVal val="1+#ppt_w/2"/>
                                          </p:val>
                                        </p:tav>
                                        <p:tav tm="100000">
                                          <p:val>
                                            <p:strVal val="#ppt_x"/>
                                          </p:val>
                                        </p:tav>
                                      </p:tavLst>
                                    </p:anim>
                                    <p:anim calcmode="lin" valueType="num">
                                      <p:cBhvr additive="base">
                                        <p:cTn id="14" dur="30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6" accel="40000" decel="4000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3000" fill="hold"/>
                                        <p:tgtEl>
                                          <p:spTgt spid="10"/>
                                        </p:tgtEl>
                                        <p:attrNameLst>
                                          <p:attrName>ppt_x</p:attrName>
                                        </p:attrNameLst>
                                      </p:cBhvr>
                                      <p:tavLst>
                                        <p:tav tm="0">
                                          <p:val>
                                            <p:strVal val="1+#ppt_w/2"/>
                                          </p:val>
                                        </p:tav>
                                        <p:tav tm="100000">
                                          <p:val>
                                            <p:strVal val="#ppt_x"/>
                                          </p:val>
                                        </p:tav>
                                      </p:tavLst>
                                    </p:anim>
                                    <p:anim calcmode="lin" valueType="num">
                                      <p:cBhvr additive="base">
                                        <p:cTn id="20" dur="30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1" name="TextBox 127"/>
          <p:cNvSpPr txBox="1">
            <a:spLocks noChangeArrowheads="1"/>
          </p:cNvSpPr>
          <p:nvPr/>
        </p:nvSpPr>
        <p:spPr bwMode="auto">
          <a:xfrm>
            <a:off x="6768400" y="1402103"/>
            <a:ext cx="13469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1pPr>
            <a:lvl2pPr marL="742950" indent="-28575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2pPr>
            <a:lvl3pPr marL="11430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3pPr>
            <a:lvl4pPr marL="16002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4pPr>
            <a:lvl5pPr marL="20574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5pPr>
            <a:lvl6pPr marL="25146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6pPr>
            <a:lvl7pPr marL="29718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7pPr>
            <a:lvl8pPr marL="34290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8pPr>
            <a:lvl9pPr marL="38862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9pPr>
          </a:lstStyle>
          <a:p>
            <a:pPr eaLnBrk="1" hangingPunct="1">
              <a:spcBef>
                <a:spcPct val="0"/>
              </a:spcBef>
              <a:spcAft>
                <a:spcPct val="0"/>
              </a:spcAft>
              <a:buClrTx/>
              <a:buFontTx/>
              <a:buNone/>
            </a:pPr>
            <a:r>
              <a:rPr lang="en-GB" altLang="pl-PL" sz="1800">
                <a:solidFill>
                  <a:schemeClr val="bg1"/>
                </a:solidFill>
                <a:latin typeface="Arial" pitchFamily="34" charset="0"/>
              </a:rPr>
              <a:t>Mcm 21</a:t>
            </a:r>
          </a:p>
        </p:txBody>
      </p:sp>
      <p:sp>
        <p:nvSpPr>
          <p:cNvPr id="29702" name="TextBox 128"/>
          <p:cNvSpPr txBox="1">
            <a:spLocks noChangeArrowheads="1"/>
          </p:cNvSpPr>
          <p:nvPr/>
        </p:nvSpPr>
        <p:spPr bwMode="auto">
          <a:xfrm>
            <a:off x="6639653" y="2968563"/>
            <a:ext cx="13483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1pPr>
            <a:lvl2pPr marL="742950" indent="-28575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2pPr>
            <a:lvl3pPr marL="11430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3pPr>
            <a:lvl4pPr marL="16002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4pPr>
            <a:lvl5pPr marL="20574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5pPr>
            <a:lvl6pPr marL="25146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6pPr>
            <a:lvl7pPr marL="29718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7pPr>
            <a:lvl8pPr marL="34290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8pPr>
            <a:lvl9pPr marL="38862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9pPr>
          </a:lstStyle>
          <a:p>
            <a:pPr eaLnBrk="1" hangingPunct="1">
              <a:spcBef>
                <a:spcPct val="0"/>
              </a:spcBef>
              <a:spcAft>
                <a:spcPct val="0"/>
              </a:spcAft>
              <a:buClrTx/>
              <a:buFontTx/>
              <a:buNone/>
            </a:pPr>
            <a:r>
              <a:rPr lang="en-GB" altLang="pl-PL" sz="1800">
                <a:solidFill>
                  <a:schemeClr val="bg1"/>
                </a:solidFill>
                <a:latin typeface="Arial" pitchFamily="34" charset="0"/>
              </a:rPr>
              <a:t>Okp 1</a:t>
            </a:r>
          </a:p>
        </p:txBody>
      </p:sp>
      <p:grpSp>
        <p:nvGrpSpPr>
          <p:cNvPr id="29703" name="Grupa 2"/>
          <p:cNvGrpSpPr>
            <a:grpSpLocks/>
          </p:cNvGrpSpPr>
          <p:nvPr/>
        </p:nvGrpSpPr>
        <p:grpSpPr bwMode="auto">
          <a:xfrm>
            <a:off x="663576" y="1382713"/>
            <a:ext cx="5912410" cy="3651834"/>
            <a:chOff x="674785" y="1462088"/>
            <a:chExt cx="6634065" cy="4185700"/>
          </a:xfrm>
        </p:grpSpPr>
        <p:grpSp>
          <p:nvGrpSpPr>
            <p:cNvPr id="29704" name="Group 39"/>
            <p:cNvGrpSpPr>
              <a:grpSpLocks/>
            </p:cNvGrpSpPr>
            <p:nvPr/>
          </p:nvGrpSpPr>
          <p:grpSpPr bwMode="auto">
            <a:xfrm>
              <a:off x="3419475" y="4868863"/>
              <a:ext cx="2147888" cy="647700"/>
              <a:chOff x="3707234" y="3260439"/>
              <a:chExt cx="2148231" cy="648072"/>
            </a:xfrm>
          </p:grpSpPr>
          <p:sp>
            <p:nvSpPr>
              <p:cNvPr id="24" name="Rectangle 23"/>
              <p:cNvSpPr/>
              <p:nvPr/>
            </p:nvSpPr>
            <p:spPr>
              <a:xfrm>
                <a:off x="4119014" y="3259915"/>
                <a:ext cx="504180" cy="216654"/>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chemeClr val="bg1"/>
                  </a:solidFill>
                </a:endParaRPr>
              </a:p>
            </p:txBody>
          </p:sp>
          <p:sp>
            <p:nvSpPr>
              <p:cNvPr id="25" name="Rectangle 24"/>
              <p:cNvSpPr/>
              <p:nvPr/>
            </p:nvSpPr>
            <p:spPr>
              <a:xfrm>
                <a:off x="4931402" y="3259915"/>
                <a:ext cx="762504" cy="216654"/>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chemeClr val="bg1"/>
                  </a:solidFill>
                </a:endParaRPr>
              </a:p>
            </p:txBody>
          </p:sp>
          <p:cxnSp>
            <p:nvCxnSpPr>
              <p:cNvPr id="26" name="Straight Connector 25"/>
              <p:cNvCxnSpPr>
                <a:stCxn id="24" idx="1"/>
              </p:cNvCxnSpPr>
              <p:nvPr/>
            </p:nvCxnSpPr>
            <p:spPr>
              <a:xfrm flipH="1">
                <a:off x="3707476" y="3367331"/>
                <a:ext cx="411538"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a:stCxn id="25" idx="1"/>
                <a:endCxn id="24" idx="3"/>
              </p:cNvCxnSpPr>
              <p:nvPr/>
            </p:nvCxnSpPr>
            <p:spPr>
              <a:xfrm rot="5400000">
                <a:off x="4777298" y="3213227"/>
                <a:ext cx="0" cy="30820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a:stCxn id="25" idx="3"/>
              </p:cNvCxnSpPr>
              <p:nvPr/>
            </p:nvCxnSpPr>
            <p:spPr>
              <a:xfrm rot="5400000" flipV="1">
                <a:off x="5755369" y="3305867"/>
                <a:ext cx="0" cy="12292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Rectangle 28"/>
              <p:cNvSpPr/>
              <p:nvPr/>
            </p:nvSpPr>
            <p:spPr>
              <a:xfrm>
                <a:off x="4336363" y="3691402"/>
                <a:ext cx="502397" cy="21665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chemeClr val="bg1"/>
                  </a:solidFill>
                </a:endParaRPr>
              </a:p>
            </p:txBody>
          </p:sp>
          <p:sp>
            <p:nvSpPr>
              <p:cNvPr id="30" name="Rectangle 29"/>
              <p:cNvSpPr/>
              <p:nvPr/>
            </p:nvSpPr>
            <p:spPr>
              <a:xfrm>
                <a:off x="4940310" y="3685941"/>
                <a:ext cx="680553" cy="21665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chemeClr val="bg1"/>
                  </a:solidFill>
                </a:endParaRPr>
              </a:p>
            </p:txBody>
          </p:sp>
          <p:cxnSp>
            <p:nvCxnSpPr>
              <p:cNvPr id="31" name="Straight Connector 30"/>
              <p:cNvCxnSpPr>
                <a:stCxn id="29" idx="1"/>
              </p:cNvCxnSpPr>
              <p:nvPr/>
            </p:nvCxnSpPr>
            <p:spPr>
              <a:xfrm flipH="1">
                <a:off x="3923044" y="3800639"/>
                <a:ext cx="41332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a:stCxn id="30" idx="1"/>
                <a:endCxn id="29" idx="3"/>
              </p:cNvCxnSpPr>
              <p:nvPr/>
            </p:nvCxnSpPr>
            <p:spPr>
              <a:xfrm rot="5400000">
                <a:off x="4885894" y="3746224"/>
                <a:ext cx="7282" cy="101549"/>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a:stCxn id="30" idx="3"/>
              </p:cNvCxnSpPr>
              <p:nvPr/>
            </p:nvCxnSpPr>
            <p:spPr>
              <a:xfrm rot="5400000" flipV="1">
                <a:off x="5722411" y="3691808"/>
                <a:ext cx="0" cy="20309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9705" name="Group 55"/>
            <p:cNvGrpSpPr>
              <a:grpSpLocks/>
            </p:cNvGrpSpPr>
            <p:nvPr/>
          </p:nvGrpSpPr>
          <p:grpSpPr bwMode="auto">
            <a:xfrm>
              <a:off x="1547813" y="3294063"/>
              <a:ext cx="2409825" cy="287337"/>
              <a:chOff x="1226546" y="3284984"/>
              <a:chExt cx="2409350" cy="288032"/>
            </a:xfrm>
          </p:grpSpPr>
          <p:sp>
            <p:nvSpPr>
              <p:cNvPr id="57" name="Rectangle 56"/>
              <p:cNvSpPr/>
              <p:nvPr/>
            </p:nvSpPr>
            <p:spPr>
              <a:xfrm>
                <a:off x="2464075" y="3285325"/>
                <a:ext cx="1171842" cy="288188"/>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endParaRPr lang="en-GB">
                  <a:solidFill>
                    <a:schemeClr val="bg1"/>
                  </a:solidFill>
                </a:endParaRPr>
              </a:p>
            </p:txBody>
          </p:sp>
          <p:cxnSp>
            <p:nvCxnSpPr>
              <p:cNvPr id="59" name="Straight Connector 58"/>
              <p:cNvCxnSpPr/>
              <p:nvPr/>
            </p:nvCxnSpPr>
            <p:spPr>
              <a:xfrm>
                <a:off x="1226338" y="3409356"/>
                <a:ext cx="123595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9706" name="Group 78"/>
            <p:cNvGrpSpPr>
              <a:grpSpLocks/>
            </p:cNvGrpSpPr>
            <p:nvPr/>
          </p:nvGrpSpPr>
          <p:grpSpPr bwMode="auto">
            <a:xfrm>
              <a:off x="1744663" y="1484313"/>
              <a:ext cx="2179637" cy="296862"/>
              <a:chOff x="4788024" y="2132856"/>
              <a:chExt cx="2180167" cy="296416"/>
            </a:xfrm>
          </p:grpSpPr>
          <p:grpSp>
            <p:nvGrpSpPr>
              <p:cNvPr id="29734" name="Group 63"/>
              <p:cNvGrpSpPr>
                <a:grpSpLocks/>
              </p:cNvGrpSpPr>
              <p:nvPr/>
            </p:nvGrpSpPr>
            <p:grpSpPr bwMode="auto">
              <a:xfrm>
                <a:off x="4788024" y="2141240"/>
                <a:ext cx="2180167" cy="288032"/>
                <a:chOff x="1226546" y="3284984"/>
                <a:chExt cx="2180167" cy="288032"/>
              </a:xfrm>
            </p:grpSpPr>
            <p:sp>
              <p:nvSpPr>
                <p:cNvPr id="65" name="Rectangle 64"/>
                <p:cNvSpPr/>
                <p:nvPr/>
              </p:nvSpPr>
              <p:spPr>
                <a:xfrm>
                  <a:off x="2235652" y="3285294"/>
                  <a:ext cx="1170576" cy="28706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chemeClr val="bg1"/>
                    </a:solidFill>
                  </a:endParaRPr>
                </a:p>
              </p:txBody>
            </p:sp>
            <p:cxnSp>
              <p:nvCxnSpPr>
                <p:cNvPr id="66" name="Straight Connector 65"/>
                <p:cNvCxnSpPr>
                  <a:endCxn id="65" idx="1"/>
                </p:cNvCxnSpPr>
                <p:nvPr/>
              </p:nvCxnSpPr>
              <p:spPr>
                <a:xfrm>
                  <a:off x="1227210" y="3428825"/>
                  <a:ext cx="1008442"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67" name="Rectangle 66"/>
              <p:cNvSpPr/>
              <p:nvPr/>
            </p:nvSpPr>
            <p:spPr>
              <a:xfrm>
                <a:off x="5148592" y="2132467"/>
                <a:ext cx="258346" cy="28887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chemeClr val="bg1"/>
                  </a:solidFill>
                </a:endParaRPr>
              </a:p>
            </p:txBody>
          </p:sp>
        </p:grpSp>
        <p:grpSp>
          <p:nvGrpSpPr>
            <p:cNvPr id="29707" name="Group 79"/>
            <p:cNvGrpSpPr>
              <a:grpSpLocks/>
            </p:cNvGrpSpPr>
            <p:nvPr/>
          </p:nvGrpSpPr>
          <p:grpSpPr bwMode="auto">
            <a:xfrm>
              <a:off x="4926013" y="1493838"/>
              <a:ext cx="2181225" cy="287337"/>
              <a:chOff x="5796136" y="3284984"/>
              <a:chExt cx="2180167" cy="288032"/>
            </a:xfrm>
          </p:grpSpPr>
          <p:grpSp>
            <p:nvGrpSpPr>
              <p:cNvPr id="29730" name="Group 70"/>
              <p:cNvGrpSpPr>
                <a:grpSpLocks/>
              </p:cNvGrpSpPr>
              <p:nvPr/>
            </p:nvGrpSpPr>
            <p:grpSpPr bwMode="auto">
              <a:xfrm>
                <a:off x="5796136" y="3284984"/>
                <a:ext cx="2180167" cy="288032"/>
                <a:chOff x="1226546" y="3284984"/>
                <a:chExt cx="2180167" cy="288032"/>
              </a:xfrm>
            </p:grpSpPr>
            <p:sp>
              <p:nvSpPr>
                <p:cNvPr id="72" name="Rectangle 71"/>
                <p:cNvSpPr/>
                <p:nvPr/>
              </p:nvSpPr>
              <p:spPr>
                <a:xfrm>
                  <a:off x="2233128" y="3284165"/>
                  <a:ext cx="1173286" cy="288188"/>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a:defRPr/>
                  </a:pPr>
                  <a:endParaRPr lang="en-GB">
                    <a:solidFill>
                      <a:schemeClr val="bg1"/>
                    </a:solidFill>
                  </a:endParaRPr>
                </a:p>
              </p:txBody>
            </p:sp>
            <p:cxnSp>
              <p:nvCxnSpPr>
                <p:cNvPr id="73" name="Straight Connector 72"/>
                <p:cNvCxnSpPr>
                  <a:endCxn id="72" idx="1"/>
                </p:cNvCxnSpPr>
                <p:nvPr/>
              </p:nvCxnSpPr>
              <p:spPr>
                <a:xfrm>
                  <a:off x="1195154" y="3428259"/>
                  <a:ext cx="1037974"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74" name="Rectangle 73"/>
              <p:cNvSpPr/>
              <p:nvPr/>
            </p:nvSpPr>
            <p:spPr>
              <a:xfrm>
                <a:off x="6138628" y="3284165"/>
                <a:ext cx="290205" cy="288188"/>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a:defRPr/>
                </a:pPr>
                <a:endParaRPr lang="en-GB">
                  <a:solidFill>
                    <a:schemeClr val="bg1"/>
                  </a:solidFill>
                </a:endParaRPr>
              </a:p>
            </p:txBody>
          </p:sp>
        </p:grpSp>
        <p:grpSp>
          <p:nvGrpSpPr>
            <p:cNvPr id="29708" name="Group 74"/>
            <p:cNvGrpSpPr>
              <a:grpSpLocks/>
            </p:cNvGrpSpPr>
            <p:nvPr/>
          </p:nvGrpSpPr>
          <p:grpSpPr bwMode="auto">
            <a:xfrm>
              <a:off x="4926013" y="3332163"/>
              <a:ext cx="2265362" cy="288925"/>
              <a:chOff x="1226546" y="3284984"/>
              <a:chExt cx="2264893" cy="288032"/>
            </a:xfrm>
          </p:grpSpPr>
          <p:cxnSp>
            <p:nvCxnSpPr>
              <p:cNvPr id="77" name="Straight Connector 76"/>
              <p:cNvCxnSpPr/>
              <p:nvPr/>
            </p:nvCxnSpPr>
            <p:spPr>
              <a:xfrm>
                <a:off x="1195145" y="3410597"/>
                <a:ext cx="2295577" cy="1269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76" name="Rectangle 75"/>
              <p:cNvSpPr/>
              <p:nvPr/>
            </p:nvSpPr>
            <p:spPr>
              <a:xfrm>
                <a:off x="1948464" y="3285434"/>
                <a:ext cx="1542258" cy="288418"/>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en-GB">
                  <a:solidFill>
                    <a:schemeClr val="bg1"/>
                  </a:solidFill>
                </a:endParaRPr>
              </a:p>
            </p:txBody>
          </p:sp>
        </p:grpSp>
        <p:sp>
          <p:nvSpPr>
            <p:cNvPr id="81" name="Rectangle 80"/>
            <p:cNvSpPr/>
            <p:nvPr/>
          </p:nvSpPr>
          <p:spPr>
            <a:xfrm>
              <a:off x="3708283" y="1494840"/>
              <a:ext cx="122907" cy="296591"/>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chemeClr val="bg1"/>
                </a:solidFill>
              </a:endParaRPr>
            </a:p>
          </p:txBody>
        </p:sp>
        <p:cxnSp>
          <p:nvCxnSpPr>
            <p:cNvPr id="83" name="Straight Arrow Connector 82"/>
            <p:cNvCxnSpPr>
              <a:stCxn id="81" idx="2"/>
              <a:endCxn id="84" idx="0"/>
            </p:cNvCxnSpPr>
            <p:nvPr/>
          </p:nvCxnSpPr>
          <p:spPr>
            <a:xfrm>
              <a:off x="3770626" y="1791431"/>
              <a:ext cx="2949777" cy="1541183"/>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sp>
          <p:nvSpPr>
            <p:cNvPr id="84" name="Rectangle 83"/>
            <p:cNvSpPr/>
            <p:nvPr/>
          </p:nvSpPr>
          <p:spPr>
            <a:xfrm>
              <a:off x="6659841" y="3332615"/>
              <a:ext cx="122908" cy="296591"/>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chemeClr val="bg1"/>
                </a:solidFill>
              </a:endParaRPr>
            </a:p>
          </p:txBody>
        </p:sp>
        <p:cxnSp>
          <p:nvCxnSpPr>
            <p:cNvPr id="87" name="Straight Arrow Connector 86"/>
            <p:cNvCxnSpPr/>
            <p:nvPr/>
          </p:nvCxnSpPr>
          <p:spPr>
            <a:xfrm flipH="1">
              <a:off x="3626344" y="1791431"/>
              <a:ext cx="144282" cy="1502972"/>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sp>
          <p:nvSpPr>
            <p:cNvPr id="89" name="Rectangle 88"/>
            <p:cNvSpPr/>
            <p:nvPr/>
          </p:nvSpPr>
          <p:spPr>
            <a:xfrm>
              <a:off x="3563999" y="3288945"/>
              <a:ext cx="122908" cy="296591"/>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chemeClr val="bg1"/>
                </a:solidFill>
              </a:endParaRPr>
            </a:p>
          </p:txBody>
        </p:sp>
        <p:sp>
          <p:nvSpPr>
            <p:cNvPr id="90" name="Rectangle 89"/>
            <p:cNvSpPr/>
            <p:nvPr/>
          </p:nvSpPr>
          <p:spPr>
            <a:xfrm>
              <a:off x="5997209" y="1493020"/>
              <a:ext cx="122908" cy="296592"/>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chemeClr val="bg1"/>
                </a:solidFill>
              </a:endParaRPr>
            </a:p>
          </p:txBody>
        </p:sp>
        <p:cxnSp>
          <p:nvCxnSpPr>
            <p:cNvPr id="91" name="Straight Arrow Connector 90"/>
            <p:cNvCxnSpPr/>
            <p:nvPr/>
          </p:nvCxnSpPr>
          <p:spPr>
            <a:xfrm flipH="1">
              <a:off x="3626344" y="1773235"/>
              <a:ext cx="2433210" cy="1499333"/>
            </a:xfrm>
            <a:prstGeom prst="straightConnector1">
              <a:avLst/>
            </a:prstGeom>
            <a:ln>
              <a:prstDash val="dash"/>
              <a:headEnd type="arrow"/>
              <a:tailEnd type="arrow"/>
            </a:ln>
          </p:spPr>
          <p:style>
            <a:lnRef idx="1">
              <a:schemeClr val="accent1"/>
            </a:lnRef>
            <a:fillRef idx="0">
              <a:schemeClr val="accent1"/>
            </a:fillRef>
            <a:effectRef idx="0">
              <a:schemeClr val="accent1"/>
            </a:effectRef>
            <a:fontRef idx="minor">
              <a:schemeClr val="tx1"/>
            </a:fontRef>
          </p:style>
        </p:cxnSp>
        <p:cxnSp>
          <p:nvCxnSpPr>
            <p:cNvPr id="93" name="Straight Arrow Connector 92"/>
            <p:cNvCxnSpPr>
              <a:endCxn id="84" idx="0"/>
            </p:cNvCxnSpPr>
            <p:nvPr/>
          </p:nvCxnSpPr>
          <p:spPr>
            <a:xfrm>
              <a:off x="6059554" y="1802349"/>
              <a:ext cx="660849" cy="1530266"/>
            </a:xfrm>
            <a:prstGeom prst="straightConnector1">
              <a:avLst/>
            </a:prstGeom>
            <a:ln>
              <a:prstDash val="dash"/>
              <a:headEnd type="arrow"/>
              <a:tailEnd type="arrow"/>
            </a:ln>
          </p:spPr>
          <p:style>
            <a:lnRef idx="1">
              <a:schemeClr val="accent1"/>
            </a:lnRef>
            <a:fillRef idx="0">
              <a:schemeClr val="accent1"/>
            </a:fillRef>
            <a:effectRef idx="0">
              <a:schemeClr val="accent1"/>
            </a:effectRef>
            <a:fontRef idx="minor">
              <a:schemeClr val="tx1"/>
            </a:fontRef>
          </p:style>
        </p:cxnSp>
        <p:sp>
          <p:nvSpPr>
            <p:cNvPr id="97" name="Rectangle 96"/>
            <p:cNvSpPr/>
            <p:nvPr/>
          </p:nvSpPr>
          <p:spPr>
            <a:xfrm>
              <a:off x="6328525" y="3323516"/>
              <a:ext cx="122908" cy="296592"/>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chemeClr val="bg1"/>
                </a:solidFill>
              </a:endParaRPr>
            </a:p>
          </p:txBody>
        </p:sp>
        <p:cxnSp>
          <p:nvCxnSpPr>
            <p:cNvPr id="106" name="Curved Connector 105"/>
            <p:cNvCxnSpPr>
              <a:stCxn id="57" idx="1"/>
              <a:endCxn id="97" idx="2"/>
            </p:cNvCxnSpPr>
            <p:nvPr/>
          </p:nvCxnSpPr>
          <p:spPr>
            <a:xfrm rot="10800000" flipH="1" flipV="1">
              <a:off x="2783805" y="3436330"/>
              <a:ext cx="3607065" cy="183778"/>
            </a:xfrm>
            <a:prstGeom prst="curvedConnector4">
              <a:avLst>
                <a:gd name="adj1" fmla="val -6340"/>
                <a:gd name="adj2" fmla="val 335578"/>
              </a:avLst>
            </a:prstGeom>
            <a:ln>
              <a:headEnd type="arrow"/>
              <a:tailEnd type="arrow"/>
            </a:ln>
          </p:spPr>
          <p:style>
            <a:lnRef idx="1">
              <a:schemeClr val="accent1"/>
            </a:lnRef>
            <a:fillRef idx="0">
              <a:schemeClr val="accent1"/>
            </a:fillRef>
            <a:effectRef idx="0">
              <a:schemeClr val="accent1"/>
            </a:effectRef>
            <a:fontRef idx="minor">
              <a:schemeClr val="tx1"/>
            </a:fontRef>
          </p:style>
        </p:cxnSp>
        <p:sp>
          <p:nvSpPr>
            <p:cNvPr id="119" name="Rectangle 118"/>
            <p:cNvSpPr/>
            <p:nvPr/>
          </p:nvSpPr>
          <p:spPr>
            <a:xfrm>
              <a:off x="3800908" y="3298042"/>
              <a:ext cx="122907" cy="298411"/>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chemeClr val="bg1"/>
                </a:solidFill>
              </a:endParaRPr>
            </a:p>
          </p:txBody>
        </p:sp>
        <p:sp>
          <p:nvSpPr>
            <p:cNvPr id="120" name="Rectangle 119"/>
            <p:cNvSpPr/>
            <p:nvPr/>
          </p:nvSpPr>
          <p:spPr>
            <a:xfrm>
              <a:off x="7039251" y="3323516"/>
              <a:ext cx="122907" cy="296592"/>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chemeClr val="bg1"/>
                </a:solidFill>
              </a:endParaRPr>
            </a:p>
          </p:txBody>
        </p:sp>
        <p:cxnSp>
          <p:nvCxnSpPr>
            <p:cNvPr id="121" name="Straight Arrow Connector 120"/>
            <p:cNvCxnSpPr/>
            <p:nvPr/>
          </p:nvCxnSpPr>
          <p:spPr>
            <a:xfrm flipH="1">
              <a:off x="5249078" y="3600092"/>
              <a:ext cx="1807986" cy="1197283"/>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123" name="Straight Arrow Connector 122"/>
            <p:cNvCxnSpPr/>
            <p:nvPr/>
          </p:nvCxnSpPr>
          <p:spPr>
            <a:xfrm>
              <a:off x="3861471" y="3585535"/>
              <a:ext cx="1287855" cy="1211839"/>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sp>
          <p:nvSpPr>
            <p:cNvPr id="125" name="Rectangle 124"/>
            <p:cNvSpPr/>
            <p:nvPr/>
          </p:nvSpPr>
          <p:spPr>
            <a:xfrm>
              <a:off x="5161796" y="4868339"/>
              <a:ext cx="124689" cy="64777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chemeClr val="bg1"/>
                </a:solidFill>
              </a:endParaRPr>
            </a:p>
          </p:txBody>
        </p:sp>
        <p:sp>
          <p:nvSpPr>
            <p:cNvPr id="29724" name="TextBox 126"/>
            <p:cNvSpPr txBox="1">
              <a:spLocks noChangeArrowheads="1"/>
            </p:cNvSpPr>
            <p:nvPr/>
          </p:nvSpPr>
          <p:spPr bwMode="auto">
            <a:xfrm>
              <a:off x="674785" y="1462088"/>
              <a:ext cx="993678" cy="423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1pPr>
              <a:lvl2pPr marL="742950" indent="-28575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2pPr>
              <a:lvl3pPr marL="11430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3pPr>
              <a:lvl4pPr marL="16002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4pPr>
              <a:lvl5pPr marL="20574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5pPr>
              <a:lvl6pPr marL="25146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6pPr>
              <a:lvl7pPr marL="29718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7pPr>
              <a:lvl8pPr marL="34290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8pPr>
              <a:lvl9pPr marL="38862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9pPr>
            </a:lstStyle>
            <a:p>
              <a:pPr eaLnBrk="1" hangingPunct="1">
                <a:spcBef>
                  <a:spcPct val="0"/>
                </a:spcBef>
                <a:spcAft>
                  <a:spcPct val="0"/>
                </a:spcAft>
                <a:buClrTx/>
                <a:buFontTx/>
                <a:buNone/>
              </a:pPr>
              <a:r>
                <a:rPr lang="en-GB" altLang="pl-PL" sz="1800">
                  <a:solidFill>
                    <a:schemeClr val="bg1"/>
                  </a:solidFill>
                  <a:latin typeface="Arial" pitchFamily="34" charset="0"/>
                </a:rPr>
                <a:t>Ctf 19</a:t>
              </a:r>
            </a:p>
          </p:txBody>
        </p:sp>
        <p:sp>
          <p:nvSpPr>
            <p:cNvPr id="29725" name="TextBox 129"/>
            <p:cNvSpPr txBox="1">
              <a:spLocks noChangeArrowheads="1"/>
            </p:cNvSpPr>
            <p:nvPr/>
          </p:nvSpPr>
          <p:spPr bwMode="auto">
            <a:xfrm>
              <a:off x="755649" y="3213100"/>
              <a:ext cx="1512888" cy="42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1pPr>
              <a:lvl2pPr marL="742950" indent="-28575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2pPr>
              <a:lvl3pPr marL="11430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3pPr>
              <a:lvl4pPr marL="16002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4pPr>
              <a:lvl5pPr marL="20574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5pPr>
              <a:lvl6pPr marL="25146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6pPr>
              <a:lvl7pPr marL="29718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7pPr>
              <a:lvl8pPr marL="34290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8pPr>
              <a:lvl9pPr marL="38862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9pPr>
            </a:lstStyle>
            <a:p>
              <a:pPr eaLnBrk="1" hangingPunct="1">
                <a:spcBef>
                  <a:spcPct val="0"/>
                </a:spcBef>
                <a:spcAft>
                  <a:spcPct val="0"/>
                </a:spcAft>
                <a:buClrTx/>
                <a:buFontTx/>
                <a:buNone/>
              </a:pPr>
              <a:r>
                <a:rPr lang="en-GB" altLang="pl-PL" sz="1800">
                  <a:solidFill>
                    <a:schemeClr val="bg1"/>
                  </a:solidFill>
                  <a:latin typeface="Arial" pitchFamily="34" charset="0"/>
                </a:rPr>
                <a:t>Ame1</a:t>
              </a:r>
            </a:p>
          </p:txBody>
        </p:sp>
        <p:sp>
          <p:nvSpPr>
            <p:cNvPr id="29726" name="TextBox 130"/>
            <p:cNvSpPr txBox="1">
              <a:spLocks noChangeArrowheads="1"/>
            </p:cNvSpPr>
            <p:nvPr/>
          </p:nvSpPr>
          <p:spPr bwMode="auto">
            <a:xfrm>
              <a:off x="5764213" y="4792663"/>
              <a:ext cx="1512887" cy="42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1pPr>
              <a:lvl2pPr marL="742950" indent="-28575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2pPr>
              <a:lvl3pPr marL="11430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3pPr>
              <a:lvl4pPr marL="16002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4pPr>
              <a:lvl5pPr marL="20574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5pPr>
              <a:lvl6pPr marL="25146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6pPr>
              <a:lvl7pPr marL="29718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7pPr>
              <a:lvl8pPr marL="34290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8pPr>
              <a:lvl9pPr marL="38862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9pPr>
            </a:lstStyle>
            <a:p>
              <a:pPr eaLnBrk="1" hangingPunct="1">
                <a:spcBef>
                  <a:spcPct val="0"/>
                </a:spcBef>
                <a:spcAft>
                  <a:spcPct val="0"/>
                </a:spcAft>
                <a:buClrTx/>
                <a:buFontTx/>
                <a:buNone/>
              </a:pPr>
              <a:r>
                <a:rPr lang="en-GB" altLang="pl-PL" sz="1800">
                  <a:solidFill>
                    <a:schemeClr val="bg1"/>
                  </a:solidFill>
                  <a:latin typeface="Arial" pitchFamily="34" charset="0"/>
                </a:rPr>
                <a:t>Nkp1</a:t>
              </a:r>
            </a:p>
          </p:txBody>
        </p:sp>
        <p:sp>
          <p:nvSpPr>
            <p:cNvPr id="29727" name="TextBox 131"/>
            <p:cNvSpPr txBox="1">
              <a:spLocks noChangeArrowheads="1"/>
            </p:cNvSpPr>
            <p:nvPr/>
          </p:nvSpPr>
          <p:spPr bwMode="auto">
            <a:xfrm>
              <a:off x="5795963" y="5224463"/>
              <a:ext cx="1512887" cy="42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1pPr>
              <a:lvl2pPr marL="742950" indent="-28575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2pPr>
              <a:lvl3pPr marL="11430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3pPr>
              <a:lvl4pPr marL="16002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4pPr>
              <a:lvl5pPr marL="20574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5pPr>
              <a:lvl6pPr marL="25146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6pPr>
              <a:lvl7pPr marL="29718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7pPr>
              <a:lvl8pPr marL="34290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8pPr>
              <a:lvl9pPr marL="38862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9pPr>
            </a:lstStyle>
            <a:p>
              <a:pPr eaLnBrk="1" hangingPunct="1">
                <a:spcBef>
                  <a:spcPct val="0"/>
                </a:spcBef>
                <a:spcAft>
                  <a:spcPct val="0"/>
                </a:spcAft>
                <a:buClrTx/>
                <a:buFontTx/>
                <a:buNone/>
              </a:pPr>
              <a:r>
                <a:rPr lang="en-GB" altLang="pl-PL" sz="1800">
                  <a:solidFill>
                    <a:schemeClr val="bg1"/>
                  </a:solidFill>
                  <a:latin typeface="Arial" pitchFamily="34" charset="0"/>
                </a:rPr>
                <a:t>Nkp2</a:t>
              </a:r>
            </a:p>
          </p:txBody>
        </p:sp>
      </p:grpSp>
      <p:pic>
        <p:nvPicPr>
          <p:cNvPr id="15363" name="Picture 2" descr="http://annualgiving.com/wp-content/uploads/2014/02/Harvard-Medical-Schoo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27864" y="3938590"/>
            <a:ext cx="1446212" cy="1169987"/>
          </a:xfrm>
          <a:prstGeom prst="rect">
            <a:avLst/>
          </a:prstGeom>
          <a:noFill/>
          <a:ln>
            <a:noFill/>
          </a:ln>
          <a:effectLst>
            <a:glow rad="38100">
              <a:schemeClr val="accent1">
                <a:alpha val="40000"/>
              </a:schemeClr>
            </a:glow>
            <a:softEdge rad="381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0" name="pole tekstowe 1"/>
          <p:cNvSpPr txBox="1">
            <a:spLocks noChangeArrowheads="1"/>
          </p:cNvSpPr>
          <p:nvPr/>
        </p:nvSpPr>
        <p:spPr bwMode="auto">
          <a:xfrm>
            <a:off x="542926" y="290514"/>
            <a:ext cx="73790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1pPr>
            <a:lvl2pPr marL="742950" indent="-28575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2pPr>
            <a:lvl3pPr marL="11430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3pPr>
            <a:lvl4pPr marL="16002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4pPr>
            <a:lvl5pPr marL="20574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5pPr>
            <a:lvl6pPr marL="25146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6pPr>
            <a:lvl7pPr marL="29718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7pPr>
            <a:lvl8pPr marL="34290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8pPr>
            <a:lvl9pPr marL="38862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9pPr>
          </a:lstStyle>
          <a:p>
            <a:pPr eaLnBrk="1" hangingPunct="1">
              <a:spcBef>
                <a:spcPct val="0"/>
              </a:spcBef>
              <a:spcAft>
                <a:spcPct val="0"/>
              </a:spcAft>
              <a:buClrTx/>
              <a:buFontTx/>
              <a:buNone/>
            </a:pPr>
            <a:r>
              <a:rPr lang="en-US" altLang="pl-PL" sz="2000" b="1">
                <a:solidFill>
                  <a:schemeClr val="bg1"/>
                </a:solidFill>
                <a:latin typeface="Arial" pitchFamily="34" charset="0"/>
              </a:rPr>
              <a:t>Contact regions for all partners of COMA complex revealed</a:t>
            </a:r>
            <a:endParaRPr lang="pl-PL" altLang="pl-PL" sz="2000" b="1">
              <a:solidFill>
                <a:schemeClr val="bg1"/>
              </a:solidFill>
              <a:latin typeface="Arial" pitchFamily="34" charset="0"/>
            </a:endParaRPr>
          </a:p>
        </p:txBody>
      </p:sp>
      <p:sp>
        <p:nvSpPr>
          <p:cNvPr id="2" name="pole tekstowe 1"/>
          <p:cNvSpPr txBox="1"/>
          <p:nvPr/>
        </p:nvSpPr>
        <p:spPr>
          <a:xfrm>
            <a:off x="542926" y="6165304"/>
            <a:ext cx="2385397" cy="369332"/>
          </a:xfrm>
          <a:prstGeom prst="rect">
            <a:avLst/>
          </a:prstGeom>
          <a:noFill/>
        </p:spPr>
        <p:txBody>
          <a:bodyPr wrap="none" rtlCol="0">
            <a:spAutoFit/>
          </a:bodyPr>
          <a:lstStyle/>
          <a:p>
            <a:r>
              <a:rPr lang="pl-PL" b="1" dirty="0" err="1" smtClean="0">
                <a:solidFill>
                  <a:schemeClr val="bg1"/>
                </a:solidFill>
                <a:latin typeface="Calibri" panose="020F0502020204030204" pitchFamily="34" charset="0"/>
              </a:rPr>
              <a:t>Schmitzberger</a:t>
            </a:r>
            <a:r>
              <a:rPr lang="pl-PL" b="1" dirty="0" smtClean="0">
                <a:solidFill>
                  <a:schemeClr val="bg1"/>
                </a:solidFill>
                <a:latin typeface="Calibri" panose="020F0502020204030204" pitchFamily="34" charset="0"/>
              </a:rPr>
              <a:t>, F. et al.</a:t>
            </a:r>
            <a:endParaRPr lang="pl-PL" b="1" dirty="0">
              <a:solidFill>
                <a:schemeClr val="bg1"/>
              </a:solidFill>
              <a:latin typeface="Calibri" panose="020F0502020204030204"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rostokąt 3"/>
          <p:cNvSpPr/>
          <p:nvPr/>
        </p:nvSpPr>
        <p:spPr>
          <a:xfrm>
            <a:off x="107950" y="0"/>
            <a:ext cx="10331450" cy="6770688"/>
          </a:xfrm>
          <a:prstGeom prst="rect">
            <a:avLst/>
          </a:prstGeom>
        </p:spPr>
        <p:txBody>
          <a:bodyPr>
            <a:spAutoFit/>
          </a:bodyPr>
          <a:lstStyle/>
          <a:p>
            <a:pPr>
              <a:defRPr/>
            </a:pPr>
            <a:r>
              <a:rPr lang="en-US" b="1" dirty="0">
                <a:solidFill>
                  <a:schemeClr val="bg1"/>
                </a:solidFill>
                <a:latin typeface="Arial" charset="0"/>
                <a:cs typeface="Arial" charset="0"/>
              </a:rPr>
              <a:t>Selected </a:t>
            </a:r>
            <a:r>
              <a:rPr lang="pl-PL" b="1" dirty="0" err="1">
                <a:solidFill>
                  <a:schemeClr val="bg1"/>
                </a:solidFill>
                <a:latin typeface="Arial" charset="0"/>
                <a:cs typeface="Arial" charset="0"/>
              </a:rPr>
              <a:t>HDex</a:t>
            </a:r>
            <a:r>
              <a:rPr lang="pl-PL" b="1" dirty="0">
                <a:solidFill>
                  <a:schemeClr val="bg1"/>
                </a:solidFill>
                <a:latin typeface="Arial" charset="0"/>
                <a:cs typeface="Arial" charset="0"/>
              </a:rPr>
              <a:t> </a:t>
            </a:r>
            <a:r>
              <a:rPr lang="pl-PL" b="1" dirty="0" err="1">
                <a:solidFill>
                  <a:schemeClr val="bg1"/>
                </a:solidFill>
                <a:latin typeface="Arial" charset="0"/>
                <a:cs typeface="Arial" charset="0"/>
              </a:rPr>
              <a:t>projects</a:t>
            </a:r>
            <a:r>
              <a:rPr lang="pl-PL" b="1" dirty="0">
                <a:solidFill>
                  <a:schemeClr val="bg1"/>
                </a:solidFill>
                <a:latin typeface="Arial" charset="0"/>
                <a:cs typeface="Arial" charset="0"/>
              </a:rPr>
              <a:t> </a:t>
            </a:r>
            <a:r>
              <a:rPr lang="en-US" b="1" dirty="0">
                <a:solidFill>
                  <a:schemeClr val="bg1"/>
                </a:solidFill>
                <a:latin typeface="Arial" charset="0"/>
                <a:cs typeface="Arial" charset="0"/>
              </a:rPr>
              <a:t> </a:t>
            </a:r>
          </a:p>
          <a:p>
            <a:pPr>
              <a:defRPr/>
            </a:pPr>
            <a:endParaRPr lang="pl-PL" sz="1200" b="1" dirty="0">
              <a:solidFill>
                <a:schemeClr val="bg1"/>
              </a:solidFill>
              <a:latin typeface="Arial" charset="0"/>
              <a:cs typeface="Arial" charset="0"/>
            </a:endParaRPr>
          </a:p>
          <a:p>
            <a:pPr>
              <a:defRPr/>
            </a:pPr>
            <a:endParaRPr lang="en-US" sz="1200" b="1" dirty="0">
              <a:solidFill>
                <a:schemeClr val="bg1"/>
              </a:solidFill>
              <a:latin typeface="Arial" charset="0"/>
              <a:cs typeface="Arial" charset="0"/>
            </a:endParaRPr>
          </a:p>
          <a:p>
            <a:pPr>
              <a:defRPr/>
            </a:pPr>
            <a:endParaRPr lang="en-US" sz="1200" b="1" dirty="0">
              <a:solidFill>
                <a:schemeClr val="bg1"/>
              </a:solidFill>
              <a:latin typeface="Arial" charset="0"/>
              <a:cs typeface="Arial" charset="0"/>
            </a:endParaRPr>
          </a:p>
          <a:p>
            <a:pPr>
              <a:defRPr/>
            </a:pPr>
            <a:r>
              <a:rPr lang="pl-PL" sz="1400" b="1" dirty="0">
                <a:solidFill>
                  <a:schemeClr val="bg1"/>
                </a:solidFill>
                <a:latin typeface="Arial" charset="0"/>
                <a:cs typeface="Arial" charset="0"/>
              </a:rPr>
              <a:t>1</a:t>
            </a:r>
            <a:r>
              <a:rPr lang="en-US" sz="1400" b="1" dirty="0">
                <a:solidFill>
                  <a:schemeClr val="bg1"/>
                </a:solidFill>
                <a:latin typeface="Arial" charset="0"/>
                <a:cs typeface="Arial" charset="0"/>
              </a:rPr>
              <a:t>. Difficult protein targets/natively unfolded proteins</a:t>
            </a:r>
            <a:r>
              <a:rPr lang="pl-PL" sz="1400" b="1" dirty="0">
                <a:solidFill>
                  <a:schemeClr val="bg1"/>
                </a:solidFill>
                <a:latin typeface="Arial" charset="0"/>
                <a:cs typeface="Arial" charset="0"/>
              </a:rPr>
              <a:t>/</a:t>
            </a:r>
            <a:r>
              <a:rPr lang="pl-PL" sz="1400" b="1" dirty="0" err="1">
                <a:solidFill>
                  <a:schemeClr val="bg1"/>
                </a:solidFill>
                <a:latin typeface="Arial" charset="0"/>
                <a:cs typeface="Arial" charset="0"/>
              </a:rPr>
              <a:t>oligomerising</a:t>
            </a:r>
            <a:r>
              <a:rPr lang="pl-PL" sz="1400" b="1" dirty="0">
                <a:solidFill>
                  <a:schemeClr val="bg1"/>
                </a:solidFill>
                <a:latin typeface="Arial" charset="0"/>
                <a:cs typeface="Arial" charset="0"/>
              </a:rPr>
              <a:t> </a:t>
            </a:r>
            <a:r>
              <a:rPr lang="pl-PL" sz="1400" b="1" dirty="0" err="1">
                <a:solidFill>
                  <a:schemeClr val="bg1"/>
                </a:solidFill>
                <a:latin typeface="Arial" charset="0"/>
                <a:cs typeface="Arial" charset="0"/>
              </a:rPr>
              <a:t>proteins</a:t>
            </a:r>
            <a:endParaRPr lang="pl-PL" sz="1400" b="1" dirty="0">
              <a:solidFill>
                <a:schemeClr val="bg1"/>
              </a:solidFill>
              <a:latin typeface="Arial" charset="0"/>
              <a:cs typeface="Arial" charset="0"/>
            </a:endParaRPr>
          </a:p>
          <a:p>
            <a:pPr>
              <a:defRPr/>
            </a:pPr>
            <a:endParaRPr lang="en-US" sz="1200" dirty="0">
              <a:solidFill>
                <a:schemeClr val="bg1"/>
              </a:solidFill>
              <a:latin typeface="Arial" charset="0"/>
              <a:cs typeface="Arial" charset="0"/>
            </a:endParaRPr>
          </a:p>
          <a:p>
            <a:pPr>
              <a:defRPr/>
            </a:pPr>
            <a:r>
              <a:rPr lang="en-US" sz="1600" b="1" dirty="0">
                <a:solidFill>
                  <a:schemeClr val="bg1"/>
                </a:solidFill>
                <a:latin typeface="Arial" charset="0"/>
                <a:cs typeface="Arial" charset="0"/>
              </a:rPr>
              <a:t>Intermediate filament oligomers and their interactors </a:t>
            </a:r>
            <a:r>
              <a:rPr lang="en-US" sz="1200" dirty="0">
                <a:solidFill>
                  <a:schemeClr val="bg1"/>
                </a:solidFill>
                <a:latin typeface="Arial" charset="0"/>
                <a:cs typeface="Arial" charset="0"/>
              </a:rPr>
              <a:t/>
            </a:r>
            <a:br>
              <a:rPr lang="en-US" sz="1200" dirty="0">
                <a:solidFill>
                  <a:schemeClr val="bg1"/>
                </a:solidFill>
                <a:latin typeface="Arial" charset="0"/>
                <a:cs typeface="Arial" charset="0"/>
              </a:rPr>
            </a:br>
            <a:r>
              <a:rPr lang="en-US" sz="1200" dirty="0">
                <a:solidFill>
                  <a:schemeClr val="bg1"/>
                </a:solidFill>
                <a:latin typeface="Arial" charset="0"/>
                <a:cs typeface="Arial" charset="0"/>
              </a:rPr>
              <a:t>(with </a:t>
            </a:r>
            <a:r>
              <a:rPr lang="en-US" sz="1200" b="1" dirty="0">
                <a:solidFill>
                  <a:schemeClr val="bg1"/>
                </a:solidFill>
                <a:latin typeface="Arial" charset="0"/>
                <a:cs typeface="Arial" charset="0"/>
              </a:rPr>
              <a:t>H. Herrmann, German Cancer Research Center, Heidelberg, Germany,  &amp; A. Edelman, </a:t>
            </a:r>
            <a:r>
              <a:rPr lang="en-US" sz="1200" b="1" dirty="0" err="1">
                <a:solidFill>
                  <a:schemeClr val="bg1"/>
                </a:solidFill>
                <a:latin typeface="Arial" charset="0"/>
                <a:cs typeface="Arial" charset="0"/>
              </a:rPr>
              <a:t>Institut</a:t>
            </a:r>
            <a:r>
              <a:rPr lang="en-US" sz="1200" b="1" dirty="0">
                <a:solidFill>
                  <a:schemeClr val="bg1"/>
                </a:solidFill>
                <a:latin typeface="Arial" charset="0"/>
                <a:cs typeface="Arial" charset="0"/>
              </a:rPr>
              <a:t> Necker, Paris)</a:t>
            </a:r>
            <a:endParaRPr lang="pl-PL" sz="1200" b="1" dirty="0">
              <a:solidFill>
                <a:schemeClr val="bg1"/>
              </a:solidFill>
              <a:latin typeface="Arial" charset="0"/>
              <a:cs typeface="Arial" charset="0"/>
            </a:endParaRPr>
          </a:p>
          <a:p>
            <a:pPr>
              <a:defRPr/>
            </a:pPr>
            <a:endParaRPr lang="pl-PL" sz="1200" dirty="0">
              <a:solidFill>
                <a:schemeClr val="bg1"/>
              </a:solidFill>
              <a:latin typeface="Arial" charset="0"/>
              <a:cs typeface="Arial" charset="0"/>
            </a:endParaRPr>
          </a:p>
          <a:p>
            <a:pPr>
              <a:defRPr/>
            </a:pPr>
            <a:endParaRPr lang="en-US" sz="1400" b="1" dirty="0">
              <a:solidFill>
                <a:schemeClr val="bg1"/>
              </a:solidFill>
              <a:latin typeface="Arial" charset="0"/>
              <a:cs typeface="Arial" charset="0"/>
            </a:endParaRPr>
          </a:p>
          <a:p>
            <a:pPr>
              <a:defRPr/>
            </a:pPr>
            <a:r>
              <a:rPr lang="pl-PL" sz="1400" b="1" dirty="0">
                <a:solidFill>
                  <a:schemeClr val="bg1"/>
                </a:solidFill>
                <a:latin typeface="Arial" charset="0"/>
                <a:cs typeface="Arial" charset="0"/>
              </a:rPr>
              <a:t>2</a:t>
            </a:r>
            <a:r>
              <a:rPr lang="en-US" sz="1400" b="1" dirty="0">
                <a:solidFill>
                  <a:schemeClr val="bg1"/>
                </a:solidFill>
                <a:latin typeface="Arial" charset="0"/>
                <a:cs typeface="Arial" charset="0"/>
              </a:rPr>
              <a:t>. Mapping interaction regions with protein partners and small ligands:</a:t>
            </a:r>
            <a:endParaRPr lang="pl-PL" sz="1400" b="1" dirty="0">
              <a:solidFill>
                <a:schemeClr val="bg1"/>
              </a:solidFill>
              <a:latin typeface="Arial" charset="0"/>
              <a:cs typeface="Arial" charset="0"/>
            </a:endParaRPr>
          </a:p>
          <a:p>
            <a:pPr indent="-457200">
              <a:defRPr/>
            </a:pPr>
            <a:endParaRPr lang="en-US" sz="1200" dirty="0">
              <a:solidFill>
                <a:schemeClr val="bg1"/>
              </a:solidFill>
              <a:latin typeface="Arial" charset="0"/>
              <a:cs typeface="Arial" charset="0"/>
            </a:endParaRPr>
          </a:p>
          <a:p>
            <a:pPr indent="-457200">
              <a:defRPr/>
            </a:pPr>
            <a:r>
              <a:rPr lang="en-US" sz="1600" b="1" dirty="0">
                <a:solidFill>
                  <a:schemeClr val="bg1"/>
                </a:solidFill>
                <a:latin typeface="Arial" charset="0"/>
                <a:cs typeface="Arial" charset="0"/>
              </a:rPr>
              <a:t>- Kinetochore complexes: </a:t>
            </a:r>
            <a:r>
              <a:rPr lang="en-US" sz="1200" dirty="0">
                <a:solidFill>
                  <a:schemeClr val="bg1"/>
                </a:solidFill>
                <a:latin typeface="Arial" charset="0"/>
                <a:cs typeface="Arial" charset="0"/>
              </a:rPr>
              <a:t/>
            </a:r>
            <a:br>
              <a:rPr lang="en-US" sz="1200" dirty="0">
                <a:solidFill>
                  <a:schemeClr val="bg1"/>
                </a:solidFill>
                <a:latin typeface="Arial" charset="0"/>
                <a:cs typeface="Arial" charset="0"/>
              </a:rPr>
            </a:br>
            <a:r>
              <a:rPr lang="en-US" sz="1200" dirty="0">
                <a:solidFill>
                  <a:schemeClr val="bg1"/>
                </a:solidFill>
                <a:latin typeface="Arial" charset="0"/>
                <a:cs typeface="Arial" charset="0"/>
              </a:rPr>
              <a:t>	COMA (</a:t>
            </a:r>
            <a:r>
              <a:rPr lang="en-US" sz="1200" i="1" dirty="0">
                <a:solidFill>
                  <a:schemeClr val="bg1"/>
                </a:solidFill>
                <a:latin typeface="Arial" charset="0"/>
                <a:cs typeface="Arial" charset="0"/>
              </a:rPr>
              <a:t>K. </a:t>
            </a:r>
            <a:r>
              <a:rPr lang="en-US" sz="1200" i="1" dirty="0" err="1">
                <a:solidFill>
                  <a:schemeClr val="bg1"/>
                </a:solidFill>
                <a:latin typeface="Arial" charset="0"/>
                <a:cs typeface="Arial" charset="0"/>
              </a:rPr>
              <a:t>lactis</a:t>
            </a:r>
            <a:r>
              <a:rPr lang="en-US" sz="1200" dirty="0">
                <a:solidFill>
                  <a:schemeClr val="bg1"/>
                </a:solidFill>
                <a:latin typeface="Arial" charset="0"/>
                <a:cs typeface="Arial" charset="0"/>
              </a:rPr>
              <a:t>)  -  with </a:t>
            </a:r>
            <a:r>
              <a:rPr lang="en-US" sz="1200" b="1" dirty="0">
                <a:solidFill>
                  <a:schemeClr val="bg1"/>
                </a:solidFill>
                <a:latin typeface="Arial" charset="0"/>
                <a:cs typeface="Arial" charset="0"/>
              </a:rPr>
              <a:t>F. </a:t>
            </a:r>
            <a:r>
              <a:rPr lang="en-US" sz="1200" b="1" dirty="0" err="1">
                <a:solidFill>
                  <a:schemeClr val="bg1"/>
                </a:solidFill>
                <a:latin typeface="Arial" charset="0"/>
                <a:cs typeface="Arial" charset="0"/>
              </a:rPr>
              <a:t>Schmitzberger</a:t>
            </a:r>
            <a:r>
              <a:rPr lang="en-US" sz="1200" b="1" dirty="0">
                <a:solidFill>
                  <a:schemeClr val="bg1"/>
                </a:solidFill>
                <a:latin typeface="Arial" charset="0"/>
                <a:cs typeface="Arial" charset="0"/>
              </a:rPr>
              <a:t> (S. Harrison group - Harvard Medical School, Boston, USA)</a:t>
            </a:r>
            <a:r>
              <a:rPr lang="pl-PL" sz="1200" b="1" dirty="0">
                <a:solidFill>
                  <a:schemeClr val="bg1"/>
                </a:solidFill>
                <a:latin typeface="Arial" charset="0"/>
                <a:cs typeface="Arial" charset="0"/>
              </a:rPr>
              <a:t> </a:t>
            </a:r>
          </a:p>
          <a:p>
            <a:pPr indent="-457200">
              <a:defRPr/>
            </a:pPr>
            <a:r>
              <a:rPr lang="pl-PL" sz="1200" dirty="0">
                <a:solidFill>
                  <a:schemeClr val="bg1"/>
                </a:solidFill>
                <a:latin typeface="Arial" charset="0"/>
                <a:cs typeface="Arial" charset="0"/>
              </a:rPr>
              <a:t>	&amp; </a:t>
            </a:r>
            <a:r>
              <a:rPr lang="en-US" sz="1200" dirty="0">
                <a:solidFill>
                  <a:schemeClr val="bg1"/>
                </a:solidFill>
                <a:latin typeface="Arial" charset="0"/>
                <a:cs typeface="Arial" charset="0"/>
              </a:rPr>
              <a:t> Mis12-CenpC (</a:t>
            </a:r>
            <a:r>
              <a:rPr lang="en-US" sz="1200" i="1" dirty="0">
                <a:solidFill>
                  <a:schemeClr val="bg1"/>
                </a:solidFill>
                <a:latin typeface="Arial" charset="0"/>
                <a:cs typeface="Arial" charset="0"/>
              </a:rPr>
              <a:t>D. melanogaster</a:t>
            </a:r>
            <a:r>
              <a:rPr lang="en-US" sz="1200" dirty="0">
                <a:solidFill>
                  <a:schemeClr val="bg1"/>
                </a:solidFill>
                <a:latin typeface="Arial" charset="0"/>
                <a:cs typeface="Arial" charset="0"/>
              </a:rPr>
              <a:t>)</a:t>
            </a:r>
            <a:r>
              <a:rPr lang="pl-PL" sz="1200" dirty="0">
                <a:solidFill>
                  <a:schemeClr val="bg1"/>
                </a:solidFill>
                <a:latin typeface="Arial" charset="0"/>
                <a:cs typeface="Arial" charset="0"/>
              </a:rPr>
              <a:t> </a:t>
            </a:r>
            <a:r>
              <a:rPr lang="en-US" sz="1200" dirty="0">
                <a:solidFill>
                  <a:schemeClr val="bg1"/>
                </a:solidFill>
                <a:latin typeface="Arial" charset="0"/>
                <a:cs typeface="Arial" charset="0"/>
              </a:rPr>
              <a:t>with </a:t>
            </a:r>
            <a:r>
              <a:rPr lang="en-US" sz="1200" b="1" dirty="0">
                <a:solidFill>
                  <a:schemeClr val="bg1"/>
                </a:solidFill>
                <a:latin typeface="Arial" charset="0"/>
                <a:cs typeface="Arial" charset="0"/>
              </a:rPr>
              <a:t>M. </a:t>
            </a:r>
            <a:r>
              <a:rPr lang="en-US" sz="1200" b="1" dirty="0" err="1">
                <a:solidFill>
                  <a:schemeClr val="bg1"/>
                </a:solidFill>
                <a:latin typeface="Arial" charset="0"/>
                <a:cs typeface="Arial" charset="0"/>
              </a:rPr>
              <a:t>Przewłoka</a:t>
            </a:r>
            <a:r>
              <a:rPr lang="en-US" sz="1200" b="1" dirty="0">
                <a:solidFill>
                  <a:schemeClr val="bg1"/>
                </a:solidFill>
                <a:latin typeface="Arial" charset="0"/>
                <a:cs typeface="Arial" charset="0"/>
              </a:rPr>
              <a:t> (D. Glover</a:t>
            </a:r>
            <a:r>
              <a:rPr lang="pl-PL" sz="1200" b="1" dirty="0">
                <a:solidFill>
                  <a:schemeClr val="bg1"/>
                </a:solidFill>
                <a:latin typeface="Arial" charset="0"/>
                <a:cs typeface="Arial" charset="0"/>
              </a:rPr>
              <a:t> </a:t>
            </a:r>
            <a:r>
              <a:rPr lang="en-US" sz="1200" b="1" dirty="0">
                <a:solidFill>
                  <a:schemeClr val="bg1"/>
                </a:solidFill>
                <a:latin typeface="Arial" charset="0"/>
                <a:cs typeface="Arial" charset="0"/>
              </a:rPr>
              <a:t>group -  Cambridge University, UK</a:t>
            </a:r>
            <a:r>
              <a:rPr lang="pl-PL" sz="1200" dirty="0">
                <a:solidFill>
                  <a:schemeClr val="bg1"/>
                </a:solidFill>
                <a:latin typeface="Arial" charset="0"/>
                <a:cs typeface="Arial" charset="0"/>
              </a:rPr>
              <a:t>)</a:t>
            </a:r>
          </a:p>
          <a:p>
            <a:pPr>
              <a:defRPr/>
            </a:pPr>
            <a:endParaRPr lang="en-US" sz="1200" dirty="0">
              <a:solidFill>
                <a:schemeClr val="bg1"/>
              </a:solidFill>
              <a:latin typeface="Arial" charset="0"/>
              <a:cs typeface="Arial" charset="0"/>
            </a:endParaRPr>
          </a:p>
          <a:p>
            <a:pPr>
              <a:defRPr/>
            </a:pPr>
            <a:r>
              <a:rPr lang="en-US" sz="1600" b="1" dirty="0">
                <a:solidFill>
                  <a:srgbClr val="FF0000"/>
                </a:solidFill>
                <a:latin typeface="Arial" charset="0"/>
                <a:cs typeface="Arial" charset="0"/>
              </a:rPr>
              <a:t>- FLASH-Lsm11-Histone pre-mRNA Cleavage Complex</a:t>
            </a:r>
            <a:r>
              <a:rPr lang="en-US" sz="1200" dirty="0">
                <a:solidFill>
                  <a:srgbClr val="FF0000"/>
                </a:solidFill>
                <a:latin typeface="Arial" charset="0"/>
                <a:cs typeface="Arial" charset="0"/>
              </a:rPr>
              <a:t> – </a:t>
            </a:r>
            <a:br>
              <a:rPr lang="en-US" sz="1200" dirty="0">
                <a:solidFill>
                  <a:srgbClr val="FF0000"/>
                </a:solidFill>
                <a:latin typeface="Arial" charset="0"/>
                <a:cs typeface="Arial" charset="0"/>
              </a:rPr>
            </a:br>
            <a:r>
              <a:rPr lang="en-US" sz="1200" dirty="0">
                <a:solidFill>
                  <a:srgbClr val="FF0000"/>
                </a:solidFill>
                <a:latin typeface="Arial" charset="0"/>
                <a:cs typeface="Arial" charset="0"/>
              </a:rPr>
              <a:t>	with </a:t>
            </a:r>
            <a:r>
              <a:rPr lang="en-US" sz="1200" b="1" dirty="0">
                <a:solidFill>
                  <a:srgbClr val="FF0000"/>
                </a:solidFill>
                <a:latin typeface="Arial" charset="0"/>
                <a:cs typeface="Arial" charset="0"/>
              </a:rPr>
              <a:t>Z. </a:t>
            </a:r>
            <a:r>
              <a:rPr lang="en-US" sz="1200" b="1" dirty="0" err="1">
                <a:solidFill>
                  <a:srgbClr val="FF0000"/>
                </a:solidFill>
                <a:latin typeface="Arial" charset="0"/>
                <a:cs typeface="Arial" charset="0"/>
              </a:rPr>
              <a:t>Domiński</a:t>
            </a:r>
            <a:r>
              <a:rPr lang="en-US" sz="1200" b="1" dirty="0">
                <a:solidFill>
                  <a:srgbClr val="FF0000"/>
                </a:solidFill>
                <a:latin typeface="Arial" charset="0"/>
                <a:cs typeface="Arial" charset="0"/>
              </a:rPr>
              <a:t>, University of North Carolina at Chapel Hill, USA</a:t>
            </a:r>
            <a:endParaRPr lang="pl-PL" sz="1200" b="1" dirty="0">
              <a:solidFill>
                <a:srgbClr val="FF0000"/>
              </a:solidFill>
              <a:latin typeface="Arial" charset="0"/>
              <a:cs typeface="Arial" charset="0"/>
            </a:endParaRPr>
          </a:p>
          <a:p>
            <a:pPr indent="-457200">
              <a:defRPr/>
            </a:pPr>
            <a:r>
              <a:rPr lang="en-US" sz="1200" dirty="0">
                <a:solidFill>
                  <a:schemeClr val="bg1"/>
                </a:solidFill>
                <a:latin typeface="Arial" charset="0"/>
                <a:cs typeface="Arial" charset="0"/>
              </a:rPr>
              <a:t>  </a:t>
            </a:r>
            <a:endParaRPr lang="pl-PL" sz="1200" dirty="0">
              <a:solidFill>
                <a:schemeClr val="bg1"/>
              </a:solidFill>
              <a:latin typeface="Arial" charset="0"/>
              <a:cs typeface="Arial" charset="0"/>
            </a:endParaRPr>
          </a:p>
          <a:p>
            <a:pPr>
              <a:defRPr/>
            </a:pPr>
            <a:endParaRPr lang="en-US" sz="1400" b="1" dirty="0">
              <a:solidFill>
                <a:schemeClr val="bg1"/>
              </a:solidFill>
              <a:latin typeface="Arial" charset="0"/>
              <a:cs typeface="Arial" charset="0"/>
            </a:endParaRPr>
          </a:p>
          <a:p>
            <a:pPr>
              <a:defRPr/>
            </a:pPr>
            <a:r>
              <a:rPr lang="en-US" sz="1400" b="1" dirty="0">
                <a:solidFill>
                  <a:schemeClr val="bg1"/>
                </a:solidFill>
                <a:latin typeface="Arial" charset="0"/>
                <a:cs typeface="Arial" charset="0"/>
              </a:rPr>
              <a:t>3. Protein-DNA assemblies</a:t>
            </a:r>
            <a:r>
              <a:rPr lang="pl-PL" sz="1400" b="1" dirty="0">
                <a:solidFill>
                  <a:schemeClr val="bg1"/>
                </a:solidFill>
                <a:latin typeface="Arial" charset="0"/>
                <a:cs typeface="Arial" charset="0"/>
              </a:rPr>
              <a:t>:</a:t>
            </a:r>
            <a:endParaRPr lang="en-US" sz="1400" b="1" dirty="0">
              <a:solidFill>
                <a:schemeClr val="bg1"/>
              </a:solidFill>
              <a:latin typeface="Arial" charset="0"/>
              <a:cs typeface="Arial" charset="0"/>
            </a:endParaRPr>
          </a:p>
          <a:p>
            <a:pPr>
              <a:defRPr/>
            </a:pPr>
            <a:endParaRPr lang="pl-PL" sz="1400" b="1" dirty="0">
              <a:solidFill>
                <a:schemeClr val="bg1"/>
              </a:solidFill>
              <a:latin typeface="Arial" charset="0"/>
              <a:cs typeface="Arial" charset="0"/>
            </a:endParaRPr>
          </a:p>
          <a:p>
            <a:pPr>
              <a:defRPr/>
            </a:pPr>
            <a:r>
              <a:rPr lang="en-US" sz="1600" b="1" dirty="0">
                <a:solidFill>
                  <a:schemeClr val="bg1"/>
                </a:solidFill>
                <a:latin typeface="Arial" charset="0"/>
                <a:cs typeface="Arial" charset="0"/>
              </a:rPr>
              <a:t> Structural cross-talk between two DNA-binding domains </a:t>
            </a:r>
            <a:br>
              <a:rPr lang="en-US" sz="1600" b="1" dirty="0">
                <a:solidFill>
                  <a:schemeClr val="bg1"/>
                </a:solidFill>
                <a:latin typeface="Arial" charset="0"/>
                <a:cs typeface="Arial" charset="0"/>
              </a:rPr>
            </a:br>
            <a:r>
              <a:rPr lang="en-US" sz="1600" b="1" dirty="0">
                <a:solidFill>
                  <a:schemeClr val="bg1"/>
                </a:solidFill>
                <a:latin typeface="Arial" charset="0"/>
                <a:cs typeface="Arial" charset="0"/>
              </a:rPr>
              <a:t>	in  </a:t>
            </a:r>
            <a:r>
              <a:rPr lang="en-US" sz="1600" b="1" dirty="0" err="1">
                <a:solidFill>
                  <a:schemeClr val="bg1"/>
                </a:solidFill>
                <a:latin typeface="Arial" charset="0"/>
                <a:cs typeface="Arial" charset="0"/>
              </a:rPr>
              <a:t>R.DpnI</a:t>
            </a:r>
            <a:r>
              <a:rPr lang="en-US" sz="1600" b="1" dirty="0">
                <a:solidFill>
                  <a:schemeClr val="bg1"/>
                </a:solidFill>
                <a:latin typeface="Arial" charset="0"/>
                <a:cs typeface="Arial" charset="0"/>
              </a:rPr>
              <a:t> restriction endonuclease,</a:t>
            </a:r>
            <a:r>
              <a:rPr lang="en-US" sz="1200" dirty="0">
                <a:solidFill>
                  <a:schemeClr val="bg1"/>
                </a:solidFill>
                <a:latin typeface="Arial" charset="0"/>
                <a:cs typeface="Arial" charset="0"/>
              </a:rPr>
              <a:t>  with </a:t>
            </a:r>
            <a:r>
              <a:rPr lang="en-US" sz="1200" b="1" dirty="0">
                <a:solidFill>
                  <a:schemeClr val="bg1"/>
                </a:solidFill>
                <a:latin typeface="Arial" charset="0"/>
                <a:cs typeface="Arial" charset="0"/>
              </a:rPr>
              <a:t>M. Bochtler, IIMCB, Warsaw</a:t>
            </a:r>
            <a:endParaRPr lang="pl-PL" sz="1200" b="1" dirty="0">
              <a:solidFill>
                <a:schemeClr val="bg1"/>
              </a:solidFill>
              <a:latin typeface="Arial" charset="0"/>
              <a:cs typeface="Arial" charset="0"/>
            </a:endParaRPr>
          </a:p>
          <a:p>
            <a:pPr>
              <a:defRPr/>
            </a:pPr>
            <a:r>
              <a:rPr lang="en-US" sz="1200" dirty="0">
                <a:solidFill>
                  <a:schemeClr val="bg1"/>
                </a:solidFill>
                <a:latin typeface="Arial" charset="0"/>
                <a:cs typeface="Arial" charset="0"/>
              </a:rPr>
              <a:t> </a:t>
            </a:r>
            <a:endParaRPr lang="en-US" sz="1200" b="1" dirty="0">
              <a:solidFill>
                <a:schemeClr val="bg1"/>
              </a:solidFill>
              <a:latin typeface="Arial" charset="0"/>
              <a:cs typeface="Arial" charset="0"/>
            </a:endParaRPr>
          </a:p>
          <a:p>
            <a:pPr>
              <a:defRPr/>
            </a:pPr>
            <a:r>
              <a:rPr lang="pl-PL" sz="1400" b="1" dirty="0">
                <a:solidFill>
                  <a:schemeClr val="bg1"/>
                </a:solidFill>
                <a:latin typeface="Arial" charset="0"/>
                <a:cs typeface="Arial" charset="0"/>
              </a:rPr>
              <a:t>4</a:t>
            </a:r>
            <a:r>
              <a:rPr lang="en-US" sz="1400" b="1" dirty="0">
                <a:solidFill>
                  <a:schemeClr val="bg1"/>
                </a:solidFill>
                <a:latin typeface="Arial" charset="0"/>
                <a:cs typeface="Arial" charset="0"/>
              </a:rPr>
              <a:t>. Protein-lipid assemblies</a:t>
            </a:r>
          </a:p>
          <a:p>
            <a:pPr>
              <a:defRPr/>
            </a:pPr>
            <a:endParaRPr lang="pl-PL" sz="1400" b="1" dirty="0">
              <a:solidFill>
                <a:schemeClr val="bg1"/>
              </a:solidFill>
              <a:latin typeface="Arial" charset="0"/>
              <a:cs typeface="Arial" charset="0"/>
            </a:endParaRPr>
          </a:p>
          <a:p>
            <a:pPr>
              <a:defRPr/>
            </a:pPr>
            <a:r>
              <a:rPr lang="en-US" sz="1600" b="1" dirty="0" err="1">
                <a:solidFill>
                  <a:schemeClr val="bg1"/>
                </a:solidFill>
                <a:latin typeface="Arial" charset="0"/>
                <a:cs typeface="Arial" charset="0"/>
              </a:rPr>
              <a:t>Perfringolysin</a:t>
            </a:r>
            <a:r>
              <a:rPr lang="en-US" sz="1600" b="1" dirty="0">
                <a:solidFill>
                  <a:schemeClr val="bg1"/>
                </a:solidFill>
                <a:latin typeface="Arial" charset="0"/>
                <a:cs typeface="Arial" charset="0"/>
              </a:rPr>
              <a:t> and its mutants  </a:t>
            </a:r>
            <a:r>
              <a:rPr lang="en-US" sz="1200" dirty="0">
                <a:solidFill>
                  <a:schemeClr val="bg1"/>
                </a:solidFill>
                <a:latin typeface="Arial" charset="0"/>
                <a:cs typeface="Arial" charset="0"/>
              </a:rPr>
              <a:t>- with </a:t>
            </a:r>
            <a:r>
              <a:rPr lang="en-US" sz="1200" b="1" dirty="0" err="1">
                <a:solidFill>
                  <a:schemeClr val="bg1"/>
                </a:solidFill>
                <a:latin typeface="Arial" charset="0"/>
                <a:cs typeface="Arial" charset="0"/>
              </a:rPr>
              <a:t>A.Sobota</a:t>
            </a:r>
            <a:r>
              <a:rPr lang="en-US" sz="1200" b="1" dirty="0">
                <a:solidFill>
                  <a:schemeClr val="bg1"/>
                </a:solidFill>
                <a:latin typeface="Arial" charset="0"/>
                <a:cs typeface="Arial" charset="0"/>
              </a:rPr>
              <a:t>, </a:t>
            </a:r>
            <a:r>
              <a:rPr lang="en-US" sz="1200" b="1" dirty="0" err="1">
                <a:solidFill>
                  <a:schemeClr val="bg1"/>
                </a:solidFill>
                <a:latin typeface="Arial" charset="0"/>
                <a:cs typeface="Arial" charset="0"/>
              </a:rPr>
              <a:t>Nencki</a:t>
            </a:r>
            <a:r>
              <a:rPr lang="en-US" sz="1200" b="1" dirty="0">
                <a:solidFill>
                  <a:schemeClr val="bg1"/>
                </a:solidFill>
                <a:latin typeface="Arial" charset="0"/>
                <a:cs typeface="Arial" charset="0"/>
              </a:rPr>
              <a:t> Institute, Warsaw</a:t>
            </a:r>
            <a:endParaRPr lang="pl-PL" sz="1200" b="1" dirty="0">
              <a:solidFill>
                <a:schemeClr val="bg1"/>
              </a:solidFill>
              <a:latin typeface="Arial" charset="0"/>
              <a:cs typeface="Arial" charset="0"/>
            </a:endParaRPr>
          </a:p>
          <a:p>
            <a:pPr>
              <a:defRPr/>
            </a:pPr>
            <a:r>
              <a:rPr lang="en-US" sz="1200" dirty="0">
                <a:solidFill>
                  <a:schemeClr val="bg1"/>
                </a:solidFill>
                <a:latin typeface="Arial" charset="0"/>
                <a:cs typeface="Arial" charset="0"/>
              </a:rPr>
              <a:t> </a:t>
            </a:r>
            <a:endParaRPr lang="pl-PL" sz="1200" dirty="0">
              <a:solidFill>
                <a:schemeClr val="bg1"/>
              </a:solidFill>
              <a:latin typeface="Arial" charset="0"/>
              <a:cs typeface="Arial" charset="0"/>
            </a:endParaRPr>
          </a:p>
          <a:p>
            <a:pPr>
              <a:defRPr/>
            </a:pPr>
            <a:r>
              <a:rPr lang="en-US" sz="1200" dirty="0">
                <a:solidFill>
                  <a:schemeClr val="bg1"/>
                </a:solidFill>
                <a:latin typeface="Arial" charset="0"/>
                <a:cs typeface="Arial" charset="0"/>
              </a:rPr>
              <a:t>Students involved: </a:t>
            </a:r>
          </a:p>
          <a:p>
            <a:pPr>
              <a:defRPr/>
            </a:pPr>
            <a:r>
              <a:rPr lang="en-US" sz="1400" b="1" dirty="0" err="1">
                <a:solidFill>
                  <a:schemeClr val="bg1"/>
                </a:solidFill>
                <a:latin typeface="Arial" charset="0"/>
                <a:cs typeface="Arial" charset="0"/>
              </a:rPr>
              <a:t>Ewa</a:t>
            </a:r>
            <a:r>
              <a:rPr lang="en-US" sz="1400" b="1" dirty="0">
                <a:solidFill>
                  <a:schemeClr val="bg1"/>
                </a:solidFill>
                <a:latin typeface="Arial" charset="0"/>
                <a:cs typeface="Arial" charset="0"/>
              </a:rPr>
              <a:t> </a:t>
            </a:r>
            <a:r>
              <a:rPr lang="en-US" sz="1400" b="1" dirty="0" err="1">
                <a:solidFill>
                  <a:schemeClr val="bg1"/>
                </a:solidFill>
                <a:latin typeface="Arial" charset="0"/>
                <a:cs typeface="Arial" charset="0"/>
              </a:rPr>
              <a:t>Sitkiewicz</a:t>
            </a:r>
            <a:r>
              <a:rPr lang="en-US" sz="1400" dirty="0">
                <a:solidFill>
                  <a:schemeClr val="bg1"/>
                </a:solidFill>
                <a:latin typeface="Arial" charset="0"/>
                <a:cs typeface="Arial" charset="0"/>
              </a:rPr>
              <a:t>, </a:t>
            </a:r>
            <a:r>
              <a:rPr lang="en-US" sz="1400" b="1" dirty="0">
                <a:solidFill>
                  <a:schemeClr val="bg1"/>
                </a:solidFill>
                <a:latin typeface="Arial" charset="0"/>
                <a:cs typeface="Arial" charset="0"/>
              </a:rPr>
              <a:t>Magda Richter, Aleksandra Skrajna, Krzysztof Tarnowski, </a:t>
            </a:r>
            <a:r>
              <a:rPr lang="en-US" sz="1400" b="1" dirty="0" err="1">
                <a:solidFill>
                  <a:schemeClr val="bg1"/>
                </a:solidFill>
                <a:latin typeface="Arial" charset="0"/>
                <a:cs typeface="Arial" charset="0"/>
              </a:rPr>
              <a:t>Aiswarya</a:t>
            </a:r>
            <a:r>
              <a:rPr lang="en-US" sz="1400" b="1" dirty="0">
                <a:solidFill>
                  <a:schemeClr val="bg1"/>
                </a:solidFill>
                <a:latin typeface="Arial" charset="0"/>
                <a:cs typeface="Arial" charset="0"/>
              </a:rPr>
              <a:t> </a:t>
            </a:r>
            <a:r>
              <a:rPr lang="en-US" sz="1400" b="1" dirty="0" err="1">
                <a:solidFill>
                  <a:schemeClr val="bg1"/>
                </a:solidFill>
                <a:latin typeface="Arial" charset="0"/>
                <a:cs typeface="Arial" charset="0"/>
              </a:rPr>
              <a:t>Premchandar</a:t>
            </a:r>
            <a:r>
              <a:rPr lang="en-US" sz="1400" b="1" dirty="0">
                <a:solidFill>
                  <a:schemeClr val="bg1"/>
                </a:solidFill>
                <a:latin typeface="Arial" charset="0"/>
                <a:cs typeface="Arial" charset="0"/>
              </a:rPr>
              <a:t>,</a:t>
            </a:r>
          </a:p>
          <a:p>
            <a:pPr>
              <a:defRPr/>
            </a:pPr>
            <a:r>
              <a:rPr lang="en-US" sz="1400" b="1" dirty="0">
                <a:solidFill>
                  <a:schemeClr val="bg1"/>
                </a:solidFill>
                <a:latin typeface="Arial" charset="0"/>
                <a:cs typeface="Arial" charset="0"/>
              </a:rPr>
              <a:t>Aleksandra </a:t>
            </a:r>
            <a:r>
              <a:rPr lang="en-US" sz="1400" b="1" dirty="0" err="1">
                <a:solidFill>
                  <a:schemeClr val="bg1"/>
                </a:solidFill>
                <a:latin typeface="Arial" charset="0"/>
                <a:cs typeface="Arial" charset="0"/>
              </a:rPr>
              <a:t>Kacprzyk</a:t>
            </a:r>
            <a:r>
              <a:rPr lang="en-US" sz="1400" b="1" dirty="0">
                <a:solidFill>
                  <a:schemeClr val="bg1"/>
                </a:solidFill>
                <a:latin typeface="Arial" charset="0"/>
                <a:cs typeface="Arial" charset="0"/>
              </a:rPr>
              <a:t>, Magda Kaus-Drobek, Magda Kulma</a:t>
            </a:r>
            <a:r>
              <a:rPr lang="pl-PL" sz="1400" b="1" dirty="0">
                <a:solidFill>
                  <a:schemeClr val="bg1"/>
                </a:solidFill>
                <a:latin typeface="Arial" charset="0"/>
                <a:cs typeface="Arial" charset="0"/>
              </a:rPr>
              <a:t>, Kaja Przygońska, Kinga </a:t>
            </a:r>
            <a:r>
              <a:rPr lang="pl-PL" sz="1400" b="1" dirty="0" err="1">
                <a:solidFill>
                  <a:schemeClr val="bg1"/>
                </a:solidFill>
                <a:latin typeface="Arial" charset="0"/>
                <a:cs typeface="Arial" charset="0"/>
              </a:rPr>
              <a:t>Fituch</a:t>
            </a:r>
            <a:endParaRPr lang="pl-PL" sz="1400" b="1" dirty="0">
              <a:solidFill>
                <a:schemeClr val="bg1"/>
              </a:solidFill>
              <a:latin typeface="Arial" charset="0"/>
              <a:cs typeface="Arial" charset="0"/>
            </a:endParaRPr>
          </a:p>
        </p:txBody>
      </p:sp>
      <p:pic>
        <p:nvPicPr>
          <p:cNvPr id="6149" name="Picture 7"/>
          <p:cNvPicPr>
            <a:picLocks noChangeAspect="1" noChangeArrowheads="1"/>
          </p:cNvPicPr>
          <p:nvPr/>
        </p:nvPicPr>
        <p:blipFill>
          <a:blip r:embed="rId2">
            <a:extLst>
              <a:ext uri="{28A0092B-C50C-407E-A947-70E740481C1C}">
                <a14:useLocalDpi xmlns:a14="http://schemas.microsoft.com/office/drawing/2010/main" val="0"/>
              </a:ext>
            </a:extLst>
          </a:blip>
          <a:srcRect l="2216" t="7875" r="76375" b="83266"/>
          <a:stretch>
            <a:fillRect/>
          </a:stretch>
        </p:blipFill>
        <p:spPr bwMode="auto">
          <a:xfrm>
            <a:off x="6682407" y="3126583"/>
            <a:ext cx="1668462" cy="517525"/>
          </a:xfrm>
          <a:prstGeom prst="rect">
            <a:avLst/>
          </a:prstGeom>
          <a:noFill/>
          <a:ln>
            <a:noFill/>
          </a:ln>
          <a:effectLst>
            <a:glow rad="38100">
              <a:schemeClr val="accent1">
                <a:alpha val="40000"/>
              </a:schemeClr>
            </a:glow>
            <a:softEdge rad="381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0" name="Picture 2" descr="http://annualgiving.com/wp-content/uploads/2014/02/Harvard-Medical-Schoo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90474" y="1916834"/>
            <a:ext cx="946150" cy="765175"/>
          </a:xfrm>
          <a:prstGeom prst="rect">
            <a:avLst/>
          </a:prstGeom>
          <a:noFill/>
          <a:ln>
            <a:noFill/>
          </a:ln>
          <a:effectLst>
            <a:glow rad="38100">
              <a:schemeClr val="accent1">
                <a:alpha val="40000"/>
              </a:schemeClr>
            </a:glow>
            <a:softEdge rad="381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1" name="Picture 2" descr="https://www.dkfz.de/global/img/dkfz_logo50_en.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9976" y="424768"/>
            <a:ext cx="1905000" cy="417513"/>
          </a:xfrm>
          <a:prstGeom prst="rect">
            <a:avLst/>
          </a:prstGeom>
          <a:noFill/>
          <a:ln>
            <a:noFill/>
          </a:ln>
          <a:effectLst>
            <a:glow rad="38100">
              <a:schemeClr val="accent1">
                <a:alpha val="40000"/>
              </a:schemeClr>
            </a:glow>
            <a:softEdge rad="381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8" name="Picture 4" descr="http://samoloty-moja-pasja.blog.pl/files/2013/02/333-Logo-Politechniki-Wroc%C5%82awskiej.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75663" y="500065"/>
            <a:ext cx="298450" cy="433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9" name="Picture 6" descr="http://www.ifpan.edu.pl/pics/instgrey1a.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185150" y="3840163"/>
            <a:ext cx="395288" cy="55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00" name="Picture 8" descr="http://www.institutnecker.fr/templates/jsn_epic_free/images/logo.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02439" y="1108077"/>
            <a:ext cx="1951037"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5" name="Obraz 10"/>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6366496" y="4143263"/>
            <a:ext cx="631825" cy="681038"/>
          </a:xfrm>
          <a:prstGeom prst="rect">
            <a:avLst/>
          </a:prstGeom>
          <a:noFill/>
          <a:ln>
            <a:noFill/>
          </a:ln>
          <a:effectLst>
            <a:glow rad="38100">
              <a:schemeClr val="accent1">
                <a:alpha val="40000"/>
              </a:schemeClr>
            </a:glow>
            <a:softEdge rad="381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6" name="Picture 12" descr="Instytut Biologii Do&amp;sacute;wiadczalnej im. Marcelego Nenckiego"/>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07129" y="5318879"/>
            <a:ext cx="1393825" cy="390525"/>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noFill/>
          </a:ln>
          <a:effectLst>
            <a:glow rad="38100">
              <a:schemeClr val="accent1">
                <a:alpha val="40000"/>
              </a:schemeClr>
            </a:glow>
            <a:softEdge rad="38100"/>
          </a:effectLst>
        </p:spPr>
      </p:pic>
    </p:spTree>
    <p:extLst>
      <p:ext uri="{BB962C8B-B14F-4D97-AF65-F5344CB8AC3E}">
        <p14:creationId xmlns:p14="http://schemas.microsoft.com/office/powerpoint/2010/main" val="181765481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Grupa 46"/>
          <p:cNvGrpSpPr/>
          <p:nvPr/>
        </p:nvGrpSpPr>
        <p:grpSpPr>
          <a:xfrm>
            <a:off x="348235" y="636255"/>
            <a:ext cx="4407212" cy="5246888"/>
            <a:chOff x="1111315" y="380448"/>
            <a:chExt cx="6347448" cy="5223330"/>
          </a:xfrm>
        </p:grpSpPr>
        <p:sp>
          <p:nvSpPr>
            <p:cNvPr id="50" name="Arc 38"/>
            <p:cNvSpPr/>
            <p:nvPr/>
          </p:nvSpPr>
          <p:spPr bwMode="auto">
            <a:xfrm rot="4203838" flipV="1">
              <a:off x="3031000" y="2025198"/>
              <a:ext cx="1830411" cy="1511780"/>
            </a:xfrm>
            <a:prstGeom prst="arc">
              <a:avLst>
                <a:gd name="adj1" fmla="val 14784202"/>
                <a:gd name="adj2" fmla="val 21448111"/>
              </a:avLst>
            </a:prstGeom>
            <a:noFill/>
            <a:ln w="28575" cap="flat" cmpd="sng" algn="ctr">
              <a:solidFill>
                <a:sysClr val="windowText" lastClr="000000"/>
              </a:solidFill>
              <a:prstDash val="dash"/>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dirty="0" smtClean="0">
                <a:ln>
                  <a:noFill/>
                </a:ln>
                <a:solidFill>
                  <a:prstClr val="black"/>
                </a:solidFill>
                <a:effectLst/>
                <a:uLnTx/>
                <a:uFillTx/>
                <a:latin typeface="Arial" charset="0"/>
                <a:cs typeface="+mn-cs"/>
              </a:endParaRPr>
            </a:p>
          </p:txBody>
        </p:sp>
        <p:sp>
          <p:nvSpPr>
            <p:cNvPr id="51" name="Freeform 18"/>
            <p:cNvSpPr>
              <a:spLocks/>
            </p:cNvSpPr>
            <p:nvPr/>
          </p:nvSpPr>
          <p:spPr bwMode="auto">
            <a:xfrm flipV="1">
              <a:off x="2349835" y="1769599"/>
              <a:ext cx="4875337" cy="977700"/>
            </a:xfrm>
            <a:custGeom>
              <a:avLst/>
              <a:gdLst>
                <a:gd name="T0" fmla="*/ 2147483647 w 937"/>
                <a:gd name="T1" fmla="*/ 403224874 h 1441"/>
                <a:gd name="T2" fmla="*/ 2147483647 w 937"/>
                <a:gd name="T3" fmla="*/ 176410889 h 1441"/>
                <a:gd name="T4" fmla="*/ 2134572658 w 937"/>
                <a:gd name="T5" fmla="*/ 45362800 h 1441"/>
                <a:gd name="T6" fmla="*/ 1607859125 w 937"/>
                <a:gd name="T7" fmla="*/ 451108709 h 1441"/>
                <a:gd name="T8" fmla="*/ 1078626628 w 937"/>
                <a:gd name="T9" fmla="*/ 650200149 h 1441"/>
                <a:gd name="T10" fmla="*/ 771167551 w 937"/>
                <a:gd name="T11" fmla="*/ 945059258 h 1441"/>
                <a:gd name="T12" fmla="*/ 771167551 w 937"/>
                <a:gd name="T13" fmla="*/ 2147483647 h 1441"/>
                <a:gd name="T14" fmla="*/ 990422006 w 937"/>
                <a:gd name="T15" fmla="*/ 2147483647 h 1441"/>
                <a:gd name="T16" fmla="*/ 327620216 w 937"/>
                <a:gd name="T17" fmla="*/ 2147483647 h 1441"/>
                <a:gd name="T18" fmla="*/ 534273005 w 937"/>
                <a:gd name="T19" fmla="*/ 2147483647 h 1441"/>
                <a:gd name="T20" fmla="*/ 534273005 w 937"/>
                <a:gd name="T21" fmla="*/ 970260806 h 1441"/>
                <a:gd name="T22" fmla="*/ 0 w 937"/>
                <a:gd name="T23" fmla="*/ 519152097 h 144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937"/>
                <a:gd name="T37" fmla="*/ 0 h 1441"/>
                <a:gd name="T38" fmla="*/ 937 w 937"/>
                <a:gd name="T39" fmla="*/ 1441 h 1441"/>
                <a:gd name="connsiteX0" fmla="*/ 16363 w 16918"/>
                <a:gd name="connsiteY0" fmla="*/ 1110 h 10000"/>
                <a:gd name="connsiteX1" fmla="*/ 16918 w 16918"/>
                <a:gd name="connsiteY1" fmla="*/ 486 h 10000"/>
                <a:gd name="connsiteX2" fmla="*/ 15957 w 16918"/>
                <a:gd name="connsiteY2" fmla="*/ 125 h 10000"/>
                <a:gd name="connsiteX3" fmla="*/ 13727 w 16918"/>
                <a:gd name="connsiteY3" fmla="*/ 1242 h 10000"/>
                <a:gd name="connsiteX4" fmla="*/ 11486 w 16918"/>
                <a:gd name="connsiteY4" fmla="*/ 1790 h 10000"/>
                <a:gd name="connsiteX5" fmla="*/ 10184 w 16918"/>
                <a:gd name="connsiteY5" fmla="*/ 2602 h 10000"/>
                <a:gd name="connsiteX6" fmla="*/ 10184 w 16918"/>
                <a:gd name="connsiteY6" fmla="*/ 7960 h 10000"/>
                <a:gd name="connsiteX7" fmla="*/ 11112 w 16918"/>
                <a:gd name="connsiteY7" fmla="*/ 9375 h 10000"/>
                <a:gd name="connsiteX8" fmla="*/ 8305 w 16918"/>
                <a:gd name="connsiteY8" fmla="*/ 9389 h 10000"/>
                <a:gd name="connsiteX9" fmla="*/ 9181 w 16918"/>
                <a:gd name="connsiteY9" fmla="*/ 7981 h 10000"/>
                <a:gd name="connsiteX10" fmla="*/ 9181 w 16918"/>
                <a:gd name="connsiteY10" fmla="*/ 2672 h 10000"/>
                <a:gd name="connsiteX11" fmla="*/ 0 w 16918"/>
                <a:gd name="connsiteY11" fmla="*/ 1733 h 10000"/>
                <a:gd name="connsiteX0" fmla="*/ 16363 w 16918"/>
                <a:gd name="connsiteY0" fmla="*/ 1110 h 10000"/>
                <a:gd name="connsiteX1" fmla="*/ 16918 w 16918"/>
                <a:gd name="connsiteY1" fmla="*/ 486 h 10000"/>
                <a:gd name="connsiteX2" fmla="*/ 15957 w 16918"/>
                <a:gd name="connsiteY2" fmla="*/ 125 h 10000"/>
                <a:gd name="connsiteX3" fmla="*/ 13727 w 16918"/>
                <a:gd name="connsiteY3" fmla="*/ 1242 h 10000"/>
                <a:gd name="connsiteX4" fmla="*/ 10184 w 16918"/>
                <a:gd name="connsiteY4" fmla="*/ 2602 h 10000"/>
                <a:gd name="connsiteX5" fmla="*/ 10184 w 16918"/>
                <a:gd name="connsiteY5" fmla="*/ 7960 h 10000"/>
                <a:gd name="connsiteX6" fmla="*/ 11112 w 16918"/>
                <a:gd name="connsiteY6" fmla="*/ 9375 h 10000"/>
                <a:gd name="connsiteX7" fmla="*/ 8305 w 16918"/>
                <a:gd name="connsiteY7" fmla="*/ 9389 h 10000"/>
                <a:gd name="connsiteX8" fmla="*/ 9181 w 16918"/>
                <a:gd name="connsiteY8" fmla="*/ 7981 h 10000"/>
                <a:gd name="connsiteX9" fmla="*/ 9181 w 16918"/>
                <a:gd name="connsiteY9" fmla="*/ 2672 h 10000"/>
                <a:gd name="connsiteX10" fmla="*/ 0 w 16918"/>
                <a:gd name="connsiteY10" fmla="*/ 1733 h 10000"/>
                <a:gd name="connsiteX0" fmla="*/ 16363 w 17079"/>
                <a:gd name="connsiteY0" fmla="*/ 1338 h 10228"/>
                <a:gd name="connsiteX1" fmla="*/ 16918 w 17079"/>
                <a:gd name="connsiteY1" fmla="*/ 714 h 10228"/>
                <a:gd name="connsiteX2" fmla="*/ 15957 w 17079"/>
                <a:gd name="connsiteY2" fmla="*/ 353 h 10228"/>
                <a:gd name="connsiteX3" fmla="*/ 10184 w 17079"/>
                <a:gd name="connsiteY3" fmla="*/ 2830 h 10228"/>
                <a:gd name="connsiteX4" fmla="*/ 10184 w 17079"/>
                <a:gd name="connsiteY4" fmla="*/ 8188 h 10228"/>
                <a:gd name="connsiteX5" fmla="*/ 11112 w 17079"/>
                <a:gd name="connsiteY5" fmla="*/ 9603 h 10228"/>
                <a:gd name="connsiteX6" fmla="*/ 8305 w 17079"/>
                <a:gd name="connsiteY6" fmla="*/ 9617 h 10228"/>
                <a:gd name="connsiteX7" fmla="*/ 9181 w 17079"/>
                <a:gd name="connsiteY7" fmla="*/ 8209 h 10228"/>
                <a:gd name="connsiteX8" fmla="*/ 9181 w 17079"/>
                <a:gd name="connsiteY8" fmla="*/ 2900 h 10228"/>
                <a:gd name="connsiteX9" fmla="*/ 0 w 17079"/>
                <a:gd name="connsiteY9" fmla="*/ 1961 h 10228"/>
                <a:gd name="connsiteX0" fmla="*/ 16363 w 17948"/>
                <a:gd name="connsiteY0" fmla="*/ 873 h 9763"/>
                <a:gd name="connsiteX1" fmla="*/ 16918 w 17948"/>
                <a:gd name="connsiteY1" fmla="*/ 249 h 9763"/>
                <a:gd name="connsiteX2" fmla="*/ 10184 w 17948"/>
                <a:gd name="connsiteY2" fmla="*/ 2365 h 9763"/>
                <a:gd name="connsiteX3" fmla="*/ 10184 w 17948"/>
                <a:gd name="connsiteY3" fmla="*/ 7723 h 9763"/>
                <a:gd name="connsiteX4" fmla="*/ 11112 w 17948"/>
                <a:gd name="connsiteY4" fmla="*/ 9138 h 9763"/>
                <a:gd name="connsiteX5" fmla="*/ 8305 w 17948"/>
                <a:gd name="connsiteY5" fmla="*/ 9152 h 9763"/>
                <a:gd name="connsiteX6" fmla="*/ 9181 w 17948"/>
                <a:gd name="connsiteY6" fmla="*/ 7744 h 9763"/>
                <a:gd name="connsiteX7" fmla="*/ 9181 w 17948"/>
                <a:gd name="connsiteY7" fmla="*/ 2435 h 9763"/>
                <a:gd name="connsiteX8" fmla="*/ 0 w 17948"/>
                <a:gd name="connsiteY8" fmla="*/ 1496 h 9763"/>
                <a:gd name="connsiteX0" fmla="*/ 9117 w 9117"/>
                <a:gd name="connsiteY0" fmla="*/ 0 h 9106"/>
                <a:gd name="connsiteX1" fmla="*/ 5674 w 9117"/>
                <a:gd name="connsiteY1" fmla="*/ 1528 h 9106"/>
                <a:gd name="connsiteX2" fmla="*/ 5674 w 9117"/>
                <a:gd name="connsiteY2" fmla="*/ 7016 h 9106"/>
                <a:gd name="connsiteX3" fmla="*/ 6191 w 9117"/>
                <a:gd name="connsiteY3" fmla="*/ 8466 h 9106"/>
                <a:gd name="connsiteX4" fmla="*/ 4627 w 9117"/>
                <a:gd name="connsiteY4" fmla="*/ 8480 h 9106"/>
                <a:gd name="connsiteX5" fmla="*/ 5115 w 9117"/>
                <a:gd name="connsiteY5" fmla="*/ 7038 h 9106"/>
                <a:gd name="connsiteX6" fmla="*/ 5115 w 9117"/>
                <a:gd name="connsiteY6" fmla="*/ 1600 h 9106"/>
                <a:gd name="connsiteX7" fmla="*/ 0 w 9117"/>
                <a:gd name="connsiteY7" fmla="*/ 638 h 9106"/>
                <a:gd name="connsiteX0" fmla="*/ 10000 w 16303"/>
                <a:gd name="connsiteY0" fmla="*/ 1 h 10001"/>
                <a:gd name="connsiteX1" fmla="*/ 15674 w 16303"/>
                <a:gd name="connsiteY1" fmla="*/ 849 h 10001"/>
                <a:gd name="connsiteX2" fmla="*/ 6224 w 16303"/>
                <a:gd name="connsiteY2" fmla="*/ 1679 h 10001"/>
                <a:gd name="connsiteX3" fmla="*/ 6224 w 16303"/>
                <a:gd name="connsiteY3" fmla="*/ 7706 h 10001"/>
                <a:gd name="connsiteX4" fmla="*/ 6791 w 16303"/>
                <a:gd name="connsiteY4" fmla="*/ 9298 h 10001"/>
                <a:gd name="connsiteX5" fmla="*/ 5075 w 16303"/>
                <a:gd name="connsiteY5" fmla="*/ 9314 h 10001"/>
                <a:gd name="connsiteX6" fmla="*/ 5610 w 16303"/>
                <a:gd name="connsiteY6" fmla="*/ 7730 h 10001"/>
                <a:gd name="connsiteX7" fmla="*/ 5610 w 16303"/>
                <a:gd name="connsiteY7" fmla="*/ 1758 h 10001"/>
                <a:gd name="connsiteX8" fmla="*/ 0 w 16303"/>
                <a:gd name="connsiteY8" fmla="*/ 702 h 10001"/>
                <a:gd name="connsiteX0" fmla="*/ 10000 w 17210"/>
                <a:gd name="connsiteY0" fmla="*/ 2226 h 12226"/>
                <a:gd name="connsiteX1" fmla="*/ 15437 w 17210"/>
                <a:gd name="connsiteY1" fmla="*/ 141 h 12226"/>
                <a:gd name="connsiteX2" fmla="*/ 15674 w 17210"/>
                <a:gd name="connsiteY2" fmla="*/ 3074 h 12226"/>
                <a:gd name="connsiteX3" fmla="*/ 6224 w 17210"/>
                <a:gd name="connsiteY3" fmla="*/ 3904 h 12226"/>
                <a:gd name="connsiteX4" fmla="*/ 6224 w 17210"/>
                <a:gd name="connsiteY4" fmla="*/ 9931 h 12226"/>
                <a:gd name="connsiteX5" fmla="*/ 6791 w 17210"/>
                <a:gd name="connsiteY5" fmla="*/ 11523 h 12226"/>
                <a:gd name="connsiteX6" fmla="*/ 5075 w 17210"/>
                <a:gd name="connsiteY6" fmla="*/ 11539 h 12226"/>
                <a:gd name="connsiteX7" fmla="*/ 5610 w 17210"/>
                <a:gd name="connsiteY7" fmla="*/ 9955 h 12226"/>
                <a:gd name="connsiteX8" fmla="*/ 5610 w 17210"/>
                <a:gd name="connsiteY8" fmla="*/ 3983 h 12226"/>
                <a:gd name="connsiteX9" fmla="*/ 0 w 17210"/>
                <a:gd name="connsiteY9" fmla="*/ 2927 h 12226"/>
                <a:gd name="connsiteX0" fmla="*/ 10000 w 16303"/>
                <a:gd name="connsiteY0" fmla="*/ 0 h 10000"/>
                <a:gd name="connsiteX1" fmla="*/ 15674 w 16303"/>
                <a:gd name="connsiteY1" fmla="*/ 848 h 10000"/>
                <a:gd name="connsiteX2" fmla="*/ 6224 w 16303"/>
                <a:gd name="connsiteY2" fmla="*/ 1678 h 10000"/>
                <a:gd name="connsiteX3" fmla="*/ 6224 w 16303"/>
                <a:gd name="connsiteY3" fmla="*/ 7705 h 10000"/>
                <a:gd name="connsiteX4" fmla="*/ 6791 w 16303"/>
                <a:gd name="connsiteY4" fmla="*/ 9297 h 10000"/>
                <a:gd name="connsiteX5" fmla="*/ 5075 w 16303"/>
                <a:gd name="connsiteY5" fmla="*/ 9313 h 10000"/>
                <a:gd name="connsiteX6" fmla="*/ 5610 w 16303"/>
                <a:gd name="connsiteY6" fmla="*/ 7729 h 10000"/>
                <a:gd name="connsiteX7" fmla="*/ 5610 w 16303"/>
                <a:gd name="connsiteY7" fmla="*/ 1757 h 10000"/>
                <a:gd name="connsiteX8" fmla="*/ 0 w 16303"/>
                <a:gd name="connsiteY8" fmla="*/ 701 h 10000"/>
                <a:gd name="connsiteX0" fmla="*/ 10000 w 16768"/>
                <a:gd name="connsiteY0" fmla="*/ 1680 h 11680"/>
                <a:gd name="connsiteX1" fmla="*/ 15822 w 16768"/>
                <a:gd name="connsiteY1" fmla="*/ 141 h 11680"/>
                <a:gd name="connsiteX2" fmla="*/ 15674 w 16768"/>
                <a:gd name="connsiteY2" fmla="*/ 2528 h 11680"/>
                <a:gd name="connsiteX3" fmla="*/ 6224 w 16768"/>
                <a:gd name="connsiteY3" fmla="*/ 3358 h 11680"/>
                <a:gd name="connsiteX4" fmla="*/ 6224 w 16768"/>
                <a:gd name="connsiteY4" fmla="*/ 9385 h 11680"/>
                <a:gd name="connsiteX5" fmla="*/ 6791 w 16768"/>
                <a:gd name="connsiteY5" fmla="*/ 10977 h 11680"/>
                <a:gd name="connsiteX6" fmla="*/ 5075 w 16768"/>
                <a:gd name="connsiteY6" fmla="*/ 10993 h 11680"/>
                <a:gd name="connsiteX7" fmla="*/ 5610 w 16768"/>
                <a:gd name="connsiteY7" fmla="*/ 9409 h 11680"/>
                <a:gd name="connsiteX8" fmla="*/ 5610 w 16768"/>
                <a:gd name="connsiteY8" fmla="*/ 3437 h 11680"/>
                <a:gd name="connsiteX9" fmla="*/ 0 w 16768"/>
                <a:gd name="connsiteY9" fmla="*/ 2381 h 11680"/>
                <a:gd name="connsiteX0" fmla="*/ 19047 w 19071"/>
                <a:gd name="connsiteY0" fmla="*/ 3149 h 11648"/>
                <a:gd name="connsiteX1" fmla="*/ 15822 w 19071"/>
                <a:gd name="connsiteY1" fmla="*/ 109 h 11648"/>
                <a:gd name="connsiteX2" fmla="*/ 15674 w 19071"/>
                <a:gd name="connsiteY2" fmla="*/ 2496 h 11648"/>
                <a:gd name="connsiteX3" fmla="*/ 6224 w 19071"/>
                <a:gd name="connsiteY3" fmla="*/ 3326 h 11648"/>
                <a:gd name="connsiteX4" fmla="*/ 6224 w 19071"/>
                <a:gd name="connsiteY4" fmla="*/ 9353 h 11648"/>
                <a:gd name="connsiteX5" fmla="*/ 6791 w 19071"/>
                <a:gd name="connsiteY5" fmla="*/ 10945 h 11648"/>
                <a:gd name="connsiteX6" fmla="*/ 5075 w 19071"/>
                <a:gd name="connsiteY6" fmla="*/ 10961 h 11648"/>
                <a:gd name="connsiteX7" fmla="*/ 5610 w 19071"/>
                <a:gd name="connsiteY7" fmla="*/ 9377 h 11648"/>
                <a:gd name="connsiteX8" fmla="*/ 5610 w 19071"/>
                <a:gd name="connsiteY8" fmla="*/ 3405 h 11648"/>
                <a:gd name="connsiteX9" fmla="*/ 0 w 19071"/>
                <a:gd name="connsiteY9" fmla="*/ 2349 h 11648"/>
                <a:gd name="connsiteX0" fmla="*/ 19047 w 19071"/>
                <a:gd name="connsiteY0" fmla="*/ 3149 h 11648"/>
                <a:gd name="connsiteX1" fmla="*/ 15822 w 19071"/>
                <a:gd name="connsiteY1" fmla="*/ 109 h 11648"/>
                <a:gd name="connsiteX2" fmla="*/ 15674 w 19071"/>
                <a:gd name="connsiteY2" fmla="*/ 2496 h 11648"/>
                <a:gd name="connsiteX3" fmla="*/ 6224 w 19071"/>
                <a:gd name="connsiteY3" fmla="*/ 3326 h 11648"/>
                <a:gd name="connsiteX4" fmla="*/ 6224 w 19071"/>
                <a:gd name="connsiteY4" fmla="*/ 9353 h 11648"/>
                <a:gd name="connsiteX5" fmla="*/ 6791 w 19071"/>
                <a:gd name="connsiteY5" fmla="*/ 10945 h 11648"/>
                <a:gd name="connsiteX6" fmla="*/ 5075 w 19071"/>
                <a:gd name="connsiteY6" fmla="*/ 10961 h 11648"/>
                <a:gd name="connsiteX7" fmla="*/ 5610 w 19071"/>
                <a:gd name="connsiteY7" fmla="*/ 9377 h 11648"/>
                <a:gd name="connsiteX8" fmla="*/ 5610 w 19071"/>
                <a:gd name="connsiteY8" fmla="*/ 3405 h 11648"/>
                <a:gd name="connsiteX9" fmla="*/ 0 w 19071"/>
                <a:gd name="connsiteY9" fmla="*/ 2349 h 11648"/>
                <a:gd name="connsiteX0" fmla="*/ 19047 w 19071"/>
                <a:gd name="connsiteY0" fmla="*/ 3149 h 11648"/>
                <a:gd name="connsiteX1" fmla="*/ 15822 w 19071"/>
                <a:gd name="connsiteY1" fmla="*/ 109 h 11648"/>
                <a:gd name="connsiteX2" fmla="*/ 15674 w 19071"/>
                <a:gd name="connsiteY2" fmla="*/ 2496 h 11648"/>
                <a:gd name="connsiteX3" fmla="*/ 6224 w 19071"/>
                <a:gd name="connsiteY3" fmla="*/ 3326 h 11648"/>
                <a:gd name="connsiteX4" fmla="*/ 6224 w 19071"/>
                <a:gd name="connsiteY4" fmla="*/ 9353 h 11648"/>
                <a:gd name="connsiteX5" fmla="*/ 6791 w 19071"/>
                <a:gd name="connsiteY5" fmla="*/ 10945 h 11648"/>
                <a:gd name="connsiteX6" fmla="*/ 5075 w 19071"/>
                <a:gd name="connsiteY6" fmla="*/ 10961 h 11648"/>
                <a:gd name="connsiteX7" fmla="*/ 5610 w 19071"/>
                <a:gd name="connsiteY7" fmla="*/ 9377 h 11648"/>
                <a:gd name="connsiteX8" fmla="*/ 5610 w 19071"/>
                <a:gd name="connsiteY8" fmla="*/ 3405 h 11648"/>
                <a:gd name="connsiteX9" fmla="*/ 0 w 19071"/>
                <a:gd name="connsiteY9" fmla="*/ 2349 h 11648"/>
                <a:gd name="connsiteX0" fmla="*/ 19047 w 19071"/>
                <a:gd name="connsiteY0" fmla="*/ 3149 h 11648"/>
                <a:gd name="connsiteX1" fmla="*/ 15822 w 19071"/>
                <a:gd name="connsiteY1" fmla="*/ 109 h 11648"/>
                <a:gd name="connsiteX2" fmla="*/ 15674 w 19071"/>
                <a:gd name="connsiteY2" fmla="*/ 2496 h 11648"/>
                <a:gd name="connsiteX3" fmla="*/ 6224 w 19071"/>
                <a:gd name="connsiteY3" fmla="*/ 3326 h 11648"/>
                <a:gd name="connsiteX4" fmla="*/ 6224 w 19071"/>
                <a:gd name="connsiteY4" fmla="*/ 9353 h 11648"/>
                <a:gd name="connsiteX5" fmla="*/ 6791 w 19071"/>
                <a:gd name="connsiteY5" fmla="*/ 10945 h 11648"/>
                <a:gd name="connsiteX6" fmla="*/ 5075 w 19071"/>
                <a:gd name="connsiteY6" fmla="*/ 10961 h 11648"/>
                <a:gd name="connsiteX7" fmla="*/ 5610 w 19071"/>
                <a:gd name="connsiteY7" fmla="*/ 9377 h 11648"/>
                <a:gd name="connsiteX8" fmla="*/ 5633 w 19071"/>
                <a:gd name="connsiteY8" fmla="*/ 6208 h 11648"/>
                <a:gd name="connsiteX9" fmla="*/ 0 w 19071"/>
                <a:gd name="connsiteY9" fmla="*/ 2349 h 11648"/>
                <a:gd name="connsiteX0" fmla="*/ 19047 w 19071"/>
                <a:gd name="connsiteY0" fmla="*/ 3149 h 11648"/>
                <a:gd name="connsiteX1" fmla="*/ 15822 w 19071"/>
                <a:gd name="connsiteY1" fmla="*/ 109 h 11648"/>
                <a:gd name="connsiteX2" fmla="*/ 15674 w 19071"/>
                <a:gd name="connsiteY2" fmla="*/ 2496 h 11648"/>
                <a:gd name="connsiteX3" fmla="*/ 6224 w 19071"/>
                <a:gd name="connsiteY3" fmla="*/ 6076 h 11648"/>
                <a:gd name="connsiteX4" fmla="*/ 6224 w 19071"/>
                <a:gd name="connsiteY4" fmla="*/ 9353 h 11648"/>
                <a:gd name="connsiteX5" fmla="*/ 6791 w 19071"/>
                <a:gd name="connsiteY5" fmla="*/ 10945 h 11648"/>
                <a:gd name="connsiteX6" fmla="*/ 5075 w 19071"/>
                <a:gd name="connsiteY6" fmla="*/ 10961 h 11648"/>
                <a:gd name="connsiteX7" fmla="*/ 5610 w 19071"/>
                <a:gd name="connsiteY7" fmla="*/ 9377 h 11648"/>
                <a:gd name="connsiteX8" fmla="*/ 5633 w 19071"/>
                <a:gd name="connsiteY8" fmla="*/ 6208 h 11648"/>
                <a:gd name="connsiteX9" fmla="*/ 0 w 19071"/>
                <a:gd name="connsiteY9" fmla="*/ 2349 h 11648"/>
                <a:gd name="connsiteX0" fmla="*/ 19047 w 19071"/>
                <a:gd name="connsiteY0" fmla="*/ 3149 h 11648"/>
                <a:gd name="connsiteX1" fmla="*/ 15822 w 19071"/>
                <a:gd name="connsiteY1" fmla="*/ 109 h 11648"/>
                <a:gd name="connsiteX2" fmla="*/ 15674 w 19071"/>
                <a:gd name="connsiteY2" fmla="*/ 2496 h 11648"/>
                <a:gd name="connsiteX3" fmla="*/ 6293 w 19071"/>
                <a:gd name="connsiteY3" fmla="*/ 6156 h 11648"/>
                <a:gd name="connsiteX4" fmla="*/ 6224 w 19071"/>
                <a:gd name="connsiteY4" fmla="*/ 9353 h 11648"/>
                <a:gd name="connsiteX5" fmla="*/ 6791 w 19071"/>
                <a:gd name="connsiteY5" fmla="*/ 10945 h 11648"/>
                <a:gd name="connsiteX6" fmla="*/ 5075 w 19071"/>
                <a:gd name="connsiteY6" fmla="*/ 10961 h 11648"/>
                <a:gd name="connsiteX7" fmla="*/ 5610 w 19071"/>
                <a:gd name="connsiteY7" fmla="*/ 9377 h 11648"/>
                <a:gd name="connsiteX8" fmla="*/ 5633 w 19071"/>
                <a:gd name="connsiteY8" fmla="*/ 6208 h 11648"/>
                <a:gd name="connsiteX9" fmla="*/ 0 w 19071"/>
                <a:gd name="connsiteY9" fmla="*/ 2349 h 11648"/>
                <a:gd name="connsiteX0" fmla="*/ 19649 w 19673"/>
                <a:gd name="connsiteY0" fmla="*/ 3149 h 11648"/>
                <a:gd name="connsiteX1" fmla="*/ 16424 w 19673"/>
                <a:gd name="connsiteY1" fmla="*/ 109 h 11648"/>
                <a:gd name="connsiteX2" fmla="*/ 16276 w 19673"/>
                <a:gd name="connsiteY2" fmla="*/ 2496 h 11648"/>
                <a:gd name="connsiteX3" fmla="*/ 6895 w 19673"/>
                <a:gd name="connsiteY3" fmla="*/ 6156 h 11648"/>
                <a:gd name="connsiteX4" fmla="*/ 6826 w 19673"/>
                <a:gd name="connsiteY4" fmla="*/ 9353 h 11648"/>
                <a:gd name="connsiteX5" fmla="*/ 7393 w 19673"/>
                <a:gd name="connsiteY5" fmla="*/ 10945 h 11648"/>
                <a:gd name="connsiteX6" fmla="*/ 5677 w 19673"/>
                <a:gd name="connsiteY6" fmla="*/ 10961 h 11648"/>
                <a:gd name="connsiteX7" fmla="*/ 6212 w 19673"/>
                <a:gd name="connsiteY7" fmla="*/ 9377 h 11648"/>
                <a:gd name="connsiteX8" fmla="*/ 6235 w 19673"/>
                <a:gd name="connsiteY8" fmla="*/ 6208 h 11648"/>
                <a:gd name="connsiteX9" fmla="*/ 0 w 19673"/>
                <a:gd name="connsiteY9" fmla="*/ 6220 h 11648"/>
                <a:gd name="connsiteX0" fmla="*/ 19649 w 19649"/>
                <a:gd name="connsiteY0" fmla="*/ 1154 h 9653"/>
                <a:gd name="connsiteX1" fmla="*/ 16276 w 19649"/>
                <a:gd name="connsiteY1" fmla="*/ 501 h 9653"/>
                <a:gd name="connsiteX2" fmla="*/ 6895 w 19649"/>
                <a:gd name="connsiteY2" fmla="*/ 4161 h 9653"/>
                <a:gd name="connsiteX3" fmla="*/ 6826 w 19649"/>
                <a:gd name="connsiteY3" fmla="*/ 7358 h 9653"/>
                <a:gd name="connsiteX4" fmla="*/ 7393 w 19649"/>
                <a:gd name="connsiteY4" fmla="*/ 8950 h 9653"/>
                <a:gd name="connsiteX5" fmla="*/ 5677 w 19649"/>
                <a:gd name="connsiteY5" fmla="*/ 8966 h 9653"/>
                <a:gd name="connsiteX6" fmla="*/ 6212 w 19649"/>
                <a:gd name="connsiteY6" fmla="*/ 7382 h 9653"/>
                <a:gd name="connsiteX7" fmla="*/ 6235 w 19649"/>
                <a:gd name="connsiteY7" fmla="*/ 4213 h 9653"/>
                <a:gd name="connsiteX8" fmla="*/ 0 w 19649"/>
                <a:gd name="connsiteY8" fmla="*/ 4225 h 9653"/>
                <a:gd name="connsiteX0" fmla="*/ 10000 w 10000"/>
                <a:gd name="connsiteY0" fmla="*/ 0 h 8805"/>
                <a:gd name="connsiteX1" fmla="*/ 3509 w 10000"/>
                <a:gd name="connsiteY1" fmla="*/ 3116 h 8805"/>
                <a:gd name="connsiteX2" fmla="*/ 3474 w 10000"/>
                <a:gd name="connsiteY2" fmla="*/ 6428 h 8805"/>
                <a:gd name="connsiteX3" fmla="*/ 3763 w 10000"/>
                <a:gd name="connsiteY3" fmla="*/ 8077 h 8805"/>
                <a:gd name="connsiteX4" fmla="*/ 2889 w 10000"/>
                <a:gd name="connsiteY4" fmla="*/ 8093 h 8805"/>
                <a:gd name="connsiteX5" fmla="*/ 3161 w 10000"/>
                <a:gd name="connsiteY5" fmla="*/ 6452 h 8805"/>
                <a:gd name="connsiteX6" fmla="*/ 3173 w 10000"/>
                <a:gd name="connsiteY6" fmla="*/ 3169 h 8805"/>
                <a:gd name="connsiteX7" fmla="*/ 0 w 10000"/>
                <a:gd name="connsiteY7" fmla="*/ 3182 h 8805"/>
                <a:gd name="connsiteX0" fmla="*/ 10789 w 10789"/>
                <a:gd name="connsiteY0" fmla="*/ 473 h 7677"/>
                <a:gd name="connsiteX1" fmla="*/ 3509 w 10789"/>
                <a:gd name="connsiteY1" fmla="*/ 1216 h 7677"/>
                <a:gd name="connsiteX2" fmla="*/ 3474 w 10789"/>
                <a:gd name="connsiteY2" fmla="*/ 4977 h 7677"/>
                <a:gd name="connsiteX3" fmla="*/ 3763 w 10789"/>
                <a:gd name="connsiteY3" fmla="*/ 6850 h 7677"/>
                <a:gd name="connsiteX4" fmla="*/ 2889 w 10789"/>
                <a:gd name="connsiteY4" fmla="*/ 6868 h 7677"/>
                <a:gd name="connsiteX5" fmla="*/ 3161 w 10789"/>
                <a:gd name="connsiteY5" fmla="*/ 5005 h 7677"/>
                <a:gd name="connsiteX6" fmla="*/ 3173 w 10789"/>
                <a:gd name="connsiteY6" fmla="*/ 1276 h 7677"/>
                <a:gd name="connsiteX7" fmla="*/ 0 w 10789"/>
                <a:gd name="connsiteY7" fmla="*/ 1291 h 7677"/>
                <a:gd name="connsiteX0" fmla="*/ 10000 w 10000"/>
                <a:gd name="connsiteY0" fmla="*/ 616 h 10000"/>
                <a:gd name="connsiteX1" fmla="*/ 3252 w 10000"/>
                <a:gd name="connsiteY1" fmla="*/ 1584 h 10000"/>
                <a:gd name="connsiteX2" fmla="*/ 3220 w 10000"/>
                <a:gd name="connsiteY2" fmla="*/ 6483 h 10000"/>
                <a:gd name="connsiteX3" fmla="*/ 3488 w 10000"/>
                <a:gd name="connsiteY3" fmla="*/ 8923 h 10000"/>
                <a:gd name="connsiteX4" fmla="*/ 2678 w 10000"/>
                <a:gd name="connsiteY4" fmla="*/ 8946 h 10000"/>
                <a:gd name="connsiteX5" fmla="*/ 2930 w 10000"/>
                <a:gd name="connsiteY5" fmla="*/ 6519 h 10000"/>
                <a:gd name="connsiteX6" fmla="*/ 2941 w 10000"/>
                <a:gd name="connsiteY6" fmla="*/ 1662 h 10000"/>
                <a:gd name="connsiteX7" fmla="*/ 0 w 10000"/>
                <a:gd name="connsiteY7" fmla="*/ 1682 h 10000"/>
                <a:gd name="connsiteX0" fmla="*/ 10000 w 10000"/>
                <a:gd name="connsiteY0" fmla="*/ 616 h 10000"/>
                <a:gd name="connsiteX1" fmla="*/ 3252 w 10000"/>
                <a:gd name="connsiteY1" fmla="*/ 1584 h 10000"/>
                <a:gd name="connsiteX2" fmla="*/ 3220 w 10000"/>
                <a:gd name="connsiteY2" fmla="*/ 6483 h 10000"/>
                <a:gd name="connsiteX3" fmla="*/ 3488 w 10000"/>
                <a:gd name="connsiteY3" fmla="*/ 8923 h 10000"/>
                <a:gd name="connsiteX4" fmla="*/ 2678 w 10000"/>
                <a:gd name="connsiteY4" fmla="*/ 8946 h 10000"/>
                <a:gd name="connsiteX5" fmla="*/ 2930 w 10000"/>
                <a:gd name="connsiteY5" fmla="*/ 6519 h 10000"/>
                <a:gd name="connsiteX6" fmla="*/ 2941 w 10000"/>
                <a:gd name="connsiteY6" fmla="*/ 1662 h 10000"/>
                <a:gd name="connsiteX7" fmla="*/ 0 w 10000"/>
                <a:gd name="connsiteY7" fmla="*/ 1682 h 10000"/>
                <a:gd name="connsiteX0" fmla="*/ 10065 w 10065"/>
                <a:gd name="connsiteY0" fmla="*/ 821 h 10000"/>
                <a:gd name="connsiteX1" fmla="*/ 3252 w 10065"/>
                <a:gd name="connsiteY1" fmla="*/ 1584 h 10000"/>
                <a:gd name="connsiteX2" fmla="*/ 3220 w 10065"/>
                <a:gd name="connsiteY2" fmla="*/ 6483 h 10000"/>
                <a:gd name="connsiteX3" fmla="*/ 3488 w 10065"/>
                <a:gd name="connsiteY3" fmla="*/ 8923 h 10000"/>
                <a:gd name="connsiteX4" fmla="*/ 2678 w 10065"/>
                <a:gd name="connsiteY4" fmla="*/ 8946 h 10000"/>
                <a:gd name="connsiteX5" fmla="*/ 2930 w 10065"/>
                <a:gd name="connsiteY5" fmla="*/ 6519 h 10000"/>
                <a:gd name="connsiteX6" fmla="*/ 2941 w 10065"/>
                <a:gd name="connsiteY6" fmla="*/ 1662 h 10000"/>
                <a:gd name="connsiteX7" fmla="*/ 0 w 10065"/>
                <a:gd name="connsiteY7" fmla="*/ 1682 h 10000"/>
                <a:gd name="connsiteX0" fmla="*/ 10065 w 11237"/>
                <a:gd name="connsiteY0" fmla="*/ 189 h 9368"/>
                <a:gd name="connsiteX1" fmla="*/ 10102 w 11237"/>
                <a:gd name="connsiteY1" fmla="*/ 591 h 9368"/>
                <a:gd name="connsiteX2" fmla="*/ 3252 w 11237"/>
                <a:gd name="connsiteY2" fmla="*/ 952 h 9368"/>
                <a:gd name="connsiteX3" fmla="*/ 3220 w 11237"/>
                <a:gd name="connsiteY3" fmla="*/ 5851 h 9368"/>
                <a:gd name="connsiteX4" fmla="*/ 3488 w 11237"/>
                <a:gd name="connsiteY4" fmla="*/ 8291 h 9368"/>
                <a:gd name="connsiteX5" fmla="*/ 2678 w 11237"/>
                <a:gd name="connsiteY5" fmla="*/ 8314 h 9368"/>
                <a:gd name="connsiteX6" fmla="*/ 2930 w 11237"/>
                <a:gd name="connsiteY6" fmla="*/ 5887 h 9368"/>
                <a:gd name="connsiteX7" fmla="*/ 2941 w 11237"/>
                <a:gd name="connsiteY7" fmla="*/ 1030 h 9368"/>
                <a:gd name="connsiteX8" fmla="*/ 0 w 11237"/>
                <a:gd name="connsiteY8" fmla="*/ 1050 h 9368"/>
                <a:gd name="connsiteX0" fmla="*/ 9957 w 10167"/>
                <a:gd name="connsiteY0" fmla="*/ 639 h 10000"/>
                <a:gd name="connsiteX1" fmla="*/ 8990 w 10167"/>
                <a:gd name="connsiteY1" fmla="*/ 631 h 10000"/>
                <a:gd name="connsiteX2" fmla="*/ 2894 w 10167"/>
                <a:gd name="connsiteY2" fmla="*/ 1016 h 10000"/>
                <a:gd name="connsiteX3" fmla="*/ 2866 w 10167"/>
                <a:gd name="connsiteY3" fmla="*/ 6246 h 10000"/>
                <a:gd name="connsiteX4" fmla="*/ 3104 w 10167"/>
                <a:gd name="connsiteY4" fmla="*/ 8850 h 10000"/>
                <a:gd name="connsiteX5" fmla="*/ 2383 w 10167"/>
                <a:gd name="connsiteY5" fmla="*/ 8875 h 10000"/>
                <a:gd name="connsiteX6" fmla="*/ 2607 w 10167"/>
                <a:gd name="connsiteY6" fmla="*/ 6284 h 10000"/>
                <a:gd name="connsiteX7" fmla="*/ 2617 w 10167"/>
                <a:gd name="connsiteY7" fmla="*/ 1099 h 10000"/>
                <a:gd name="connsiteX8" fmla="*/ 0 w 10167"/>
                <a:gd name="connsiteY8" fmla="*/ 1121 h 10000"/>
                <a:gd name="connsiteX0" fmla="*/ 9957 w 9957"/>
                <a:gd name="connsiteY0" fmla="*/ 557 h 9918"/>
                <a:gd name="connsiteX1" fmla="*/ 2894 w 9957"/>
                <a:gd name="connsiteY1" fmla="*/ 934 h 9918"/>
                <a:gd name="connsiteX2" fmla="*/ 2866 w 9957"/>
                <a:gd name="connsiteY2" fmla="*/ 6164 h 9918"/>
                <a:gd name="connsiteX3" fmla="*/ 3104 w 9957"/>
                <a:gd name="connsiteY3" fmla="*/ 8768 h 9918"/>
                <a:gd name="connsiteX4" fmla="*/ 2383 w 9957"/>
                <a:gd name="connsiteY4" fmla="*/ 8793 h 9918"/>
                <a:gd name="connsiteX5" fmla="*/ 2607 w 9957"/>
                <a:gd name="connsiteY5" fmla="*/ 6202 h 9918"/>
                <a:gd name="connsiteX6" fmla="*/ 2617 w 9957"/>
                <a:gd name="connsiteY6" fmla="*/ 1017 h 9918"/>
                <a:gd name="connsiteX7" fmla="*/ 0 w 9957"/>
                <a:gd name="connsiteY7" fmla="*/ 1039 h 9918"/>
                <a:gd name="connsiteX0" fmla="*/ 10000 w 10000"/>
                <a:gd name="connsiteY0" fmla="*/ 738 h 10000"/>
                <a:gd name="connsiteX1" fmla="*/ 2906 w 10000"/>
                <a:gd name="connsiteY1" fmla="*/ 942 h 10000"/>
                <a:gd name="connsiteX2" fmla="*/ 2878 w 10000"/>
                <a:gd name="connsiteY2" fmla="*/ 6215 h 10000"/>
                <a:gd name="connsiteX3" fmla="*/ 3117 w 10000"/>
                <a:gd name="connsiteY3" fmla="*/ 8840 h 10000"/>
                <a:gd name="connsiteX4" fmla="*/ 2393 w 10000"/>
                <a:gd name="connsiteY4" fmla="*/ 8866 h 10000"/>
                <a:gd name="connsiteX5" fmla="*/ 2618 w 10000"/>
                <a:gd name="connsiteY5" fmla="*/ 6253 h 10000"/>
                <a:gd name="connsiteX6" fmla="*/ 2628 w 10000"/>
                <a:gd name="connsiteY6" fmla="*/ 1025 h 10000"/>
                <a:gd name="connsiteX7" fmla="*/ 0 w 10000"/>
                <a:gd name="connsiteY7" fmla="*/ 1048 h 10000"/>
                <a:gd name="connsiteX0" fmla="*/ 10000 w 10000"/>
                <a:gd name="connsiteY0" fmla="*/ 738 h 10000"/>
                <a:gd name="connsiteX1" fmla="*/ 2906 w 10000"/>
                <a:gd name="connsiteY1" fmla="*/ 942 h 10000"/>
                <a:gd name="connsiteX2" fmla="*/ 2878 w 10000"/>
                <a:gd name="connsiteY2" fmla="*/ 6215 h 10000"/>
                <a:gd name="connsiteX3" fmla="*/ 3117 w 10000"/>
                <a:gd name="connsiteY3" fmla="*/ 8840 h 10000"/>
                <a:gd name="connsiteX4" fmla="*/ 2393 w 10000"/>
                <a:gd name="connsiteY4" fmla="*/ 8866 h 10000"/>
                <a:gd name="connsiteX5" fmla="*/ 2618 w 10000"/>
                <a:gd name="connsiteY5" fmla="*/ 6253 h 10000"/>
                <a:gd name="connsiteX6" fmla="*/ 2628 w 10000"/>
                <a:gd name="connsiteY6" fmla="*/ 1025 h 10000"/>
                <a:gd name="connsiteX7" fmla="*/ 0 w 10000"/>
                <a:gd name="connsiteY7" fmla="*/ 1048 h 10000"/>
                <a:gd name="connsiteX0" fmla="*/ 10000 w 10000"/>
                <a:gd name="connsiteY0" fmla="*/ 738 h 10000"/>
                <a:gd name="connsiteX1" fmla="*/ 2906 w 10000"/>
                <a:gd name="connsiteY1" fmla="*/ 942 h 10000"/>
                <a:gd name="connsiteX2" fmla="*/ 2878 w 10000"/>
                <a:gd name="connsiteY2" fmla="*/ 6215 h 10000"/>
                <a:gd name="connsiteX3" fmla="*/ 3117 w 10000"/>
                <a:gd name="connsiteY3" fmla="*/ 8840 h 10000"/>
                <a:gd name="connsiteX4" fmla="*/ 2393 w 10000"/>
                <a:gd name="connsiteY4" fmla="*/ 8866 h 10000"/>
                <a:gd name="connsiteX5" fmla="*/ 2618 w 10000"/>
                <a:gd name="connsiteY5" fmla="*/ 6253 h 10000"/>
                <a:gd name="connsiteX6" fmla="*/ 2628 w 10000"/>
                <a:gd name="connsiteY6" fmla="*/ 1025 h 10000"/>
                <a:gd name="connsiteX7" fmla="*/ 0 w 10000"/>
                <a:gd name="connsiteY7" fmla="*/ 1048 h 10000"/>
                <a:gd name="connsiteX0" fmla="*/ 9990 w 9990"/>
                <a:gd name="connsiteY0" fmla="*/ 1002 h 10000"/>
                <a:gd name="connsiteX1" fmla="*/ 2906 w 9990"/>
                <a:gd name="connsiteY1" fmla="*/ 942 h 10000"/>
                <a:gd name="connsiteX2" fmla="*/ 2878 w 9990"/>
                <a:gd name="connsiteY2" fmla="*/ 6215 h 10000"/>
                <a:gd name="connsiteX3" fmla="*/ 3117 w 9990"/>
                <a:gd name="connsiteY3" fmla="*/ 8840 h 10000"/>
                <a:gd name="connsiteX4" fmla="*/ 2393 w 9990"/>
                <a:gd name="connsiteY4" fmla="*/ 8866 h 10000"/>
                <a:gd name="connsiteX5" fmla="*/ 2618 w 9990"/>
                <a:gd name="connsiteY5" fmla="*/ 6253 h 10000"/>
                <a:gd name="connsiteX6" fmla="*/ 2628 w 9990"/>
                <a:gd name="connsiteY6" fmla="*/ 1025 h 10000"/>
                <a:gd name="connsiteX7" fmla="*/ 0 w 9990"/>
                <a:gd name="connsiteY7" fmla="*/ 1048 h 10000"/>
                <a:gd name="connsiteX0" fmla="*/ 10000 w 10000"/>
                <a:gd name="connsiteY0" fmla="*/ 930 h 9928"/>
                <a:gd name="connsiteX1" fmla="*/ 8315 w 10000"/>
                <a:gd name="connsiteY1" fmla="*/ 922 h 9928"/>
                <a:gd name="connsiteX2" fmla="*/ 2909 w 10000"/>
                <a:gd name="connsiteY2" fmla="*/ 870 h 9928"/>
                <a:gd name="connsiteX3" fmla="*/ 2881 w 10000"/>
                <a:gd name="connsiteY3" fmla="*/ 6143 h 9928"/>
                <a:gd name="connsiteX4" fmla="*/ 3120 w 10000"/>
                <a:gd name="connsiteY4" fmla="*/ 8768 h 9928"/>
                <a:gd name="connsiteX5" fmla="*/ 2395 w 10000"/>
                <a:gd name="connsiteY5" fmla="*/ 8794 h 9928"/>
                <a:gd name="connsiteX6" fmla="*/ 2621 w 10000"/>
                <a:gd name="connsiteY6" fmla="*/ 6181 h 9928"/>
                <a:gd name="connsiteX7" fmla="*/ 2631 w 10000"/>
                <a:gd name="connsiteY7" fmla="*/ 953 h 9928"/>
                <a:gd name="connsiteX8" fmla="*/ 0 w 10000"/>
                <a:gd name="connsiteY8" fmla="*/ 976 h 9928"/>
                <a:gd name="connsiteX0" fmla="*/ 8315 w 8315"/>
                <a:gd name="connsiteY0" fmla="*/ 929 h 10000"/>
                <a:gd name="connsiteX1" fmla="*/ 2909 w 8315"/>
                <a:gd name="connsiteY1" fmla="*/ 876 h 10000"/>
                <a:gd name="connsiteX2" fmla="*/ 2881 w 8315"/>
                <a:gd name="connsiteY2" fmla="*/ 6188 h 10000"/>
                <a:gd name="connsiteX3" fmla="*/ 3120 w 8315"/>
                <a:gd name="connsiteY3" fmla="*/ 8832 h 10000"/>
                <a:gd name="connsiteX4" fmla="*/ 2395 w 8315"/>
                <a:gd name="connsiteY4" fmla="*/ 8858 h 10000"/>
                <a:gd name="connsiteX5" fmla="*/ 2621 w 8315"/>
                <a:gd name="connsiteY5" fmla="*/ 6226 h 10000"/>
                <a:gd name="connsiteX6" fmla="*/ 2631 w 8315"/>
                <a:gd name="connsiteY6" fmla="*/ 960 h 10000"/>
                <a:gd name="connsiteX7" fmla="*/ 0 w 8315"/>
                <a:gd name="connsiteY7" fmla="*/ 983 h 10000"/>
                <a:gd name="connsiteX0" fmla="*/ 10059 w 10059"/>
                <a:gd name="connsiteY0" fmla="*/ 1239 h 10000"/>
                <a:gd name="connsiteX1" fmla="*/ 3498 w 10059"/>
                <a:gd name="connsiteY1" fmla="*/ 876 h 10000"/>
                <a:gd name="connsiteX2" fmla="*/ 3465 w 10059"/>
                <a:gd name="connsiteY2" fmla="*/ 6188 h 10000"/>
                <a:gd name="connsiteX3" fmla="*/ 3752 w 10059"/>
                <a:gd name="connsiteY3" fmla="*/ 8832 h 10000"/>
                <a:gd name="connsiteX4" fmla="*/ 2880 w 10059"/>
                <a:gd name="connsiteY4" fmla="*/ 8858 h 10000"/>
                <a:gd name="connsiteX5" fmla="*/ 3152 w 10059"/>
                <a:gd name="connsiteY5" fmla="*/ 6226 h 10000"/>
                <a:gd name="connsiteX6" fmla="*/ 3164 w 10059"/>
                <a:gd name="connsiteY6" fmla="*/ 960 h 10000"/>
                <a:gd name="connsiteX7" fmla="*/ 0 w 10059"/>
                <a:gd name="connsiteY7" fmla="*/ 983 h 10000"/>
                <a:gd name="connsiteX0" fmla="*/ 10059 w 10059"/>
                <a:gd name="connsiteY0" fmla="*/ 363 h 9124"/>
                <a:gd name="connsiteX1" fmla="*/ 3498 w 10059"/>
                <a:gd name="connsiteY1" fmla="*/ 0 h 9124"/>
                <a:gd name="connsiteX2" fmla="*/ 3465 w 10059"/>
                <a:gd name="connsiteY2" fmla="*/ 5312 h 9124"/>
                <a:gd name="connsiteX3" fmla="*/ 3752 w 10059"/>
                <a:gd name="connsiteY3" fmla="*/ 7956 h 9124"/>
                <a:gd name="connsiteX4" fmla="*/ 2880 w 10059"/>
                <a:gd name="connsiteY4" fmla="*/ 7982 h 9124"/>
                <a:gd name="connsiteX5" fmla="*/ 3152 w 10059"/>
                <a:gd name="connsiteY5" fmla="*/ 5350 h 9124"/>
                <a:gd name="connsiteX6" fmla="*/ 3164 w 10059"/>
                <a:gd name="connsiteY6" fmla="*/ 84 h 9124"/>
                <a:gd name="connsiteX7" fmla="*/ 0 w 10059"/>
                <a:gd name="connsiteY7" fmla="*/ 107 h 9124"/>
                <a:gd name="connsiteX0" fmla="*/ 10023 w 10023"/>
                <a:gd name="connsiteY0" fmla="*/ 204 h 10000"/>
                <a:gd name="connsiteX1" fmla="*/ 3477 w 10023"/>
                <a:gd name="connsiteY1" fmla="*/ 0 h 10000"/>
                <a:gd name="connsiteX2" fmla="*/ 3445 w 10023"/>
                <a:gd name="connsiteY2" fmla="*/ 5822 h 10000"/>
                <a:gd name="connsiteX3" fmla="*/ 3730 w 10023"/>
                <a:gd name="connsiteY3" fmla="*/ 8720 h 10000"/>
                <a:gd name="connsiteX4" fmla="*/ 2863 w 10023"/>
                <a:gd name="connsiteY4" fmla="*/ 8748 h 10000"/>
                <a:gd name="connsiteX5" fmla="*/ 3134 w 10023"/>
                <a:gd name="connsiteY5" fmla="*/ 5864 h 10000"/>
                <a:gd name="connsiteX6" fmla="*/ 3145 w 10023"/>
                <a:gd name="connsiteY6" fmla="*/ 92 h 10000"/>
                <a:gd name="connsiteX7" fmla="*/ 0 w 10023"/>
                <a:gd name="connsiteY7" fmla="*/ 117 h 10000"/>
                <a:gd name="connsiteX0" fmla="*/ 10023 w 10023"/>
                <a:gd name="connsiteY0" fmla="*/ 107 h 10000"/>
                <a:gd name="connsiteX1" fmla="*/ 3477 w 10023"/>
                <a:gd name="connsiteY1" fmla="*/ 0 h 10000"/>
                <a:gd name="connsiteX2" fmla="*/ 3445 w 10023"/>
                <a:gd name="connsiteY2" fmla="*/ 5822 h 10000"/>
                <a:gd name="connsiteX3" fmla="*/ 3730 w 10023"/>
                <a:gd name="connsiteY3" fmla="*/ 8720 h 10000"/>
                <a:gd name="connsiteX4" fmla="*/ 2863 w 10023"/>
                <a:gd name="connsiteY4" fmla="*/ 8748 h 10000"/>
                <a:gd name="connsiteX5" fmla="*/ 3134 w 10023"/>
                <a:gd name="connsiteY5" fmla="*/ 5864 h 10000"/>
                <a:gd name="connsiteX6" fmla="*/ 3145 w 10023"/>
                <a:gd name="connsiteY6" fmla="*/ 92 h 10000"/>
                <a:gd name="connsiteX7" fmla="*/ 0 w 10023"/>
                <a:gd name="connsiteY7" fmla="*/ 117 h 10000"/>
                <a:gd name="connsiteX0" fmla="*/ 10011 w 10011"/>
                <a:gd name="connsiteY0" fmla="*/ 0 h 10087"/>
                <a:gd name="connsiteX1" fmla="*/ 3477 w 10011"/>
                <a:gd name="connsiteY1" fmla="*/ 87 h 10087"/>
                <a:gd name="connsiteX2" fmla="*/ 3445 w 10011"/>
                <a:gd name="connsiteY2" fmla="*/ 5909 h 10087"/>
                <a:gd name="connsiteX3" fmla="*/ 3730 w 10011"/>
                <a:gd name="connsiteY3" fmla="*/ 8807 h 10087"/>
                <a:gd name="connsiteX4" fmla="*/ 2863 w 10011"/>
                <a:gd name="connsiteY4" fmla="*/ 8835 h 10087"/>
                <a:gd name="connsiteX5" fmla="*/ 3134 w 10011"/>
                <a:gd name="connsiteY5" fmla="*/ 5951 h 10087"/>
                <a:gd name="connsiteX6" fmla="*/ 3145 w 10011"/>
                <a:gd name="connsiteY6" fmla="*/ 179 h 10087"/>
                <a:gd name="connsiteX7" fmla="*/ 0 w 10011"/>
                <a:gd name="connsiteY7" fmla="*/ 204 h 10087"/>
                <a:gd name="connsiteX0" fmla="*/ 10011 w 10191"/>
                <a:gd name="connsiteY0" fmla="*/ 17 h 10104"/>
                <a:gd name="connsiteX1" fmla="*/ 10187 w 10191"/>
                <a:gd name="connsiteY1" fmla="*/ 16 h 10104"/>
                <a:gd name="connsiteX2" fmla="*/ 3477 w 10191"/>
                <a:gd name="connsiteY2" fmla="*/ 104 h 10104"/>
                <a:gd name="connsiteX3" fmla="*/ 3445 w 10191"/>
                <a:gd name="connsiteY3" fmla="*/ 5926 h 10104"/>
                <a:gd name="connsiteX4" fmla="*/ 3730 w 10191"/>
                <a:gd name="connsiteY4" fmla="*/ 8824 h 10104"/>
                <a:gd name="connsiteX5" fmla="*/ 2863 w 10191"/>
                <a:gd name="connsiteY5" fmla="*/ 8852 h 10104"/>
                <a:gd name="connsiteX6" fmla="*/ 3134 w 10191"/>
                <a:gd name="connsiteY6" fmla="*/ 5968 h 10104"/>
                <a:gd name="connsiteX7" fmla="*/ 3145 w 10191"/>
                <a:gd name="connsiteY7" fmla="*/ 196 h 10104"/>
                <a:gd name="connsiteX8" fmla="*/ 0 w 10191"/>
                <a:gd name="connsiteY8" fmla="*/ 221 h 10104"/>
                <a:gd name="connsiteX0" fmla="*/ 10011 w 10191"/>
                <a:gd name="connsiteY0" fmla="*/ 1703 h 11790"/>
                <a:gd name="connsiteX1" fmla="*/ 10187 w 10191"/>
                <a:gd name="connsiteY1" fmla="*/ 1702 h 11790"/>
                <a:gd name="connsiteX2" fmla="*/ 9965 w 10191"/>
                <a:gd name="connsiteY2" fmla="*/ 0 h 11790"/>
                <a:gd name="connsiteX3" fmla="*/ 3477 w 10191"/>
                <a:gd name="connsiteY3" fmla="*/ 1790 h 11790"/>
                <a:gd name="connsiteX4" fmla="*/ 3445 w 10191"/>
                <a:gd name="connsiteY4" fmla="*/ 7612 h 11790"/>
                <a:gd name="connsiteX5" fmla="*/ 3730 w 10191"/>
                <a:gd name="connsiteY5" fmla="*/ 10510 h 11790"/>
                <a:gd name="connsiteX6" fmla="*/ 2863 w 10191"/>
                <a:gd name="connsiteY6" fmla="*/ 10538 h 11790"/>
                <a:gd name="connsiteX7" fmla="*/ 3134 w 10191"/>
                <a:gd name="connsiteY7" fmla="*/ 7654 h 11790"/>
                <a:gd name="connsiteX8" fmla="*/ 3145 w 10191"/>
                <a:gd name="connsiteY8" fmla="*/ 1882 h 11790"/>
                <a:gd name="connsiteX9" fmla="*/ 0 w 10191"/>
                <a:gd name="connsiteY9" fmla="*/ 1907 h 11790"/>
                <a:gd name="connsiteX0" fmla="*/ 10011 w 11054"/>
                <a:gd name="connsiteY0" fmla="*/ 1718 h 11805"/>
                <a:gd name="connsiteX1" fmla="*/ 9965 w 11054"/>
                <a:gd name="connsiteY1" fmla="*/ 15 h 11805"/>
                <a:gd name="connsiteX2" fmla="*/ 3477 w 11054"/>
                <a:gd name="connsiteY2" fmla="*/ 1805 h 11805"/>
                <a:gd name="connsiteX3" fmla="*/ 3445 w 11054"/>
                <a:gd name="connsiteY3" fmla="*/ 7627 h 11805"/>
                <a:gd name="connsiteX4" fmla="*/ 3730 w 11054"/>
                <a:gd name="connsiteY4" fmla="*/ 10525 h 11805"/>
                <a:gd name="connsiteX5" fmla="*/ 2863 w 11054"/>
                <a:gd name="connsiteY5" fmla="*/ 10553 h 11805"/>
                <a:gd name="connsiteX6" fmla="*/ 3134 w 11054"/>
                <a:gd name="connsiteY6" fmla="*/ 7669 h 11805"/>
                <a:gd name="connsiteX7" fmla="*/ 3145 w 11054"/>
                <a:gd name="connsiteY7" fmla="*/ 1897 h 11805"/>
                <a:gd name="connsiteX8" fmla="*/ 0 w 11054"/>
                <a:gd name="connsiteY8" fmla="*/ 1922 h 11805"/>
                <a:gd name="connsiteX0" fmla="*/ 9965 w 9965"/>
                <a:gd name="connsiteY0" fmla="*/ 0 h 11790"/>
                <a:gd name="connsiteX1" fmla="*/ 3477 w 9965"/>
                <a:gd name="connsiteY1" fmla="*/ 1790 h 11790"/>
                <a:gd name="connsiteX2" fmla="*/ 3445 w 9965"/>
                <a:gd name="connsiteY2" fmla="*/ 7612 h 11790"/>
                <a:gd name="connsiteX3" fmla="*/ 3730 w 9965"/>
                <a:gd name="connsiteY3" fmla="*/ 10510 h 11790"/>
                <a:gd name="connsiteX4" fmla="*/ 2863 w 9965"/>
                <a:gd name="connsiteY4" fmla="*/ 10538 h 11790"/>
                <a:gd name="connsiteX5" fmla="*/ 3134 w 9965"/>
                <a:gd name="connsiteY5" fmla="*/ 7654 h 11790"/>
                <a:gd name="connsiteX6" fmla="*/ 3145 w 9965"/>
                <a:gd name="connsiteY6" fmla="*/ 1882 h 11790"/>
                <a:gd name="connsiteX7" fmla="*/ 0 w 9965"/>
                <a:gd name="connsiteY7" fmla="*/ 1907 h 11790"/>
                <a:gd name="connsiteX0" fmla="*/ 10000 w 10000"/>
                <a:gd name="connsiteY0" fmla="*/ 0 h 9629"/>
                <a:gd name="connsiteX1" fmla="*/ 3489 w 10000"/>
                <a:gd name="connsiteY1" fmla="*/ 1147 h 9629"/>
                <a:gd name="connsiteX2" fmla="*/ 3457 w 10000"/>
                <a:gd name="connsiteY2" fmla="*/ 6085 h 9629"/>
                <a:gd name="connsiteX3" fmla="*/ 3743 w 10000"/>
                <a:gd name="connsiteY3" fmla="*/ 8543 h 9629"/>
                <a:gd name="connsiteX4" fmla="*/ 2873 w 10000"/>
                <a:gd name="connsiteY4" fmla="*/ 8567 h 9629"/>
                <a:gd name="connsiteX5" fmla="*/ 3145 w 10000"/>
                <a:gd name="connsiteY5" fmla="*/ 6121 h 9629"/>
                <a:gd name="connsiteX6" fmla="*/ 3156 w 10000"/>
                <a:gd name="connsiteY6" fmla="*/ 1225 h 9629"/>
                <a:gd name="connsiteX7" fmla="*/ 0 w 10000"/>
                <a:gd name="connsiteY7" fmla="*/ 1246 h 9629"/>
                <a:gd name="connsiteX0" fmla="*/ 10012 w 10012"/>
                <a:gd name="connsiteY0" fmla="*/ 0 h 9700"/>
                <a:gd name="connsiteX1" fmla="*/ 3489 w 10012"/>
                <a:gd name="connsiteY1" fmla="*/ 891 h 9700"/>
                <a:gd name="connsiteX2" fmla="*/ 3457 w 10012"/>
                <a:gd name="connsiteY2" fmla="*/ 6019 h 9700"/>
                <a:gd name="connsiteX3" fmla="*/ 3743 w 10012"/>
                <a:gd name="connsiteY3" fmla="*/ 8572 h 9700"/>
                <a:gd name="connsiteX4" fmla="*/ 2873 w 10012"/>
                <a:gd name="connsiteY4" fmla="*/ 8597 h 9700"/>
                <a:gd name="connsiteX5" fmla="*/ 3145 w 10012"/>
                <a:gd name="connsiteY5" fmla="*/ 6057 h 9700"/>
                <a:gd name="connsiteX6" fmla="*/ 3156 w 10012"/>
                <a:gd name="connsiteY6" fmla="*/ 972 h 9700"/>
                <a:gd name="connsiteX7" fmla="*/ 0 w 10012"/>
                <a:gd name="connsiteY7" fmla="*/ 994 h 9700"/>
                <a:gd name="connsiteX0" fmla="*/ 10012 w 10012"/>
                <a:gd name="connsiteY0" fmla="*/ 0 h 9691"/>
                <a:gd name="connsiteX1" fmla="*/ 3485 w 10012"/>
                <a:gd name="connsiteY1" fmla="*/ 610 h 9691"/>
                <a:gd name="connsiteX2" fmla="*/ 3453 w 10012"/>
                <a:gd name="connsiteY2" fmla="*/ 5896 h 9691"/>
                <a:gd name="connsiteX3" fmla="*/ 3739 w 10012"/>
                <a:gd name="connsiteY3" fmla="*/ 8528 h 9691"/>
                <a:gd name="connsiteX4" fmla="*/ 2870 w 10012"/>
                <a:gd name="connsiteY4" fmla="*/ 8554 h 9691"/>
                <a:gd name="connsiteX5" fmla="*/ 3141 w 10012"/>
                <a:gd name="connsiteY5" fmla="*/ 5935 h 9691"/>
                <a:gd name="connsiteX6" fmla="*/ 3152 w 10012"/>
                <a:gd name="connsiteY6" fmla="*/ 693 h 9691"/>
                <a:gd name="connsiteX7" fmla="*/ 0 w 10012"/>
                <a:gd name="connsiteY7" fmla="*/ 716 h 9691"/>
                <a:gd name="connsiteX0" fmla="*/ 10012 w 10012"/>
                <a:gd name="connsiteY0" fmla="*/ 0 h 9772"/>
                <a:gd name="connsiteX1" fmla="*/ 3481 w 10012"/>
                <a:gd name="connsiteY1" fmla="*/ 401 h 9772"/>
                <a:gd name="connsiteX2" fmla="*/ 3449 w 10012"/>
                <a:gd name="connsiteY2" fmla="*/ 5856 h 9772"/>
                <a:gd name="connsiteX3" fmla="*/ 3735 w 10012"/>
                <a:gd name="connsiteY3" fmla="*/ 8572 h 9772"/>
                <a:gd name="connsiteX4" fmla="*/ 2867 w 10012"/>
                <a:gd name="connsiteY4" fmla="*/ 8599 h 9772"/>
                <a:gd name="connsiteX5" fmla="*/ 3137 w 10012"/>
                <a:gd name="connsiteY5" fmla="*/ 5896 h 9772"/>
                <a:gd name="connsiteX6" fmla="*/ 3148 w 10012"/>
                <a:gd name="connsiteY6" fmla="*/ 487 h 9772"/>
                <a:gd name="connsiteX7" fmla="*/ 0 w 10012"/>
                <a:gd name="connsiteY7" fmla="*/ 511 h 9772"/>
                <a:gd name="connsiteX0" fmla="*/ 10012 w 10012"/>
                <a:gd name="connsiteY0" fmla="*/ 0 h 9720"/>
                <a:gd name="connsiteX1" fmla="*/ 3477 w 10012"/>
                <a:gd name="connsiteY1" fmla="*/ 130 h 9720"/>
                <a:gd name="connsiteX2" fmla="*/ 3445 w 10012"/>
                <a:gd name="connsiteY2" fmla="*/ 5713 h 9720"/>
                <a:gd name="connsiteX3" fmla="*/ 3731 w 10012"/>
                <a:gd name="connsiteY3" fmla="*/ 8492 h 9720"/>
                <a:gd name="connsiteX4" fmla="*/ 2864 w 10012"/>
                <a:gd name="connsiteY4" fmla="*/ 8520 h 9720"/>
                <a:gd name="connsiteX5" fmla="*/ 3133 w 10012"/>
                <a:gd name="connsiteY5" fmla="*/ 5754 h 9720"/>
                <a:gd name="connsiteX6" fmla="*/ 3144 w 10012"/>
                <a:gd name="connsiteY6" fmla="*/ 218 h 9720"/>
                <a:gd name="connsiteX7" fmla="*/ 0 w 10012"/>
                <a:gd name="connsiteY7" fmla="*/ 243 h 9720"/>
                <a:gd name="connsiteX0" fmla="*/ 10000 w 10000"/>
                <a:gd name="connsiteY0" fmla="*/ 8 h 9866"/>
                <a:gd name="connsiteX1" fmla="*/ 3473 w 10000"/>
                <a:gd name="connsiteY1" fmla="*/ 0 h 9866"/>
                <a:gd name="connsiteX2" fmla="*/ 3441 w 10000"/>
                <a:gd name="connsiteY2" fmla="*/ 5744 h 9866"/>
                <a:gd name="connsiteX3" fmla="*/ 3727 w 10000"/>
                <a:gd name="connsiteY3" fmla="*/ 8603 h 9866"/>
                <a:gd name="connsiteX4" fmla="*/ 2861 w 10000"/>
                <a:gd name="connsiteY4" fmla="*/ 8631 h 9866"/>
                <a:gd name="connsiteX5" fmla="*/ 3129 w 10000"/>
                <a:gd name="connsiteY5" fmla="*/ 5786 h 9866"/>
                <a:gd name="connsiteX6" fmla="*/ 3140 w 10000"/>
                <a:gd name="connsiteY6" fmla="*/ 90 h 9866"/>
                <a:gd name="connsiteX7" fmla="*/ 0 w 10000"/>
                <a:gd name="connsiteY7" fmla="*/ 116 h 9866"/>
                <a:gd name="connsiteX0" fmla="*/ 10000 w 11138"/>
                <a:gd name="connsiteY0" fmla="*/ 8 h 10000"/>
                <a:gd name="connsiteX1" fmla="*/ 11137 w 11138"/>
                <a:gd name="connsiteY1" fmla="*/ 21 h 10000"/>
                <a:gd name="connsiteX2" fmla="*/ 3473 w 11138"/>
                <a:gd name="connsiteY2" fmla="*/ 0 h 10000"/>
                <a:gd name="connsiteX3" fmla="*/ 3441 w 11138"/>
                <a:gd name="connsiteY3" fmla="*/ 5822 h 10000"/>
                <a:gd name="connsiteX4" fmla="*/ 3727 w 11138"/>
                <a:gd name="connsiteY4" fmla="*/ 8720 h 10000"/>
                <a:gd name="connsiteX5" fmla="*/ 2861 w 11138"/>
                <a:gd name="connsiteY5" fmla="*/ 8748 h 10000"/>
                <a:gd name="connsiteX6" fmla="*/ 3129 w 11138"/>
                <a:gd name="connsiteY6" fmla="*/ 5865 h 10000"/>
                <a:gd name="connsiteX7" fmla="*/ 3140 w 11138"/>
                <a:gd name="connsiteY7" fmla="*/ 91 h 10000"/>
                <a:gd name="connsiteX8" fmla="*/ 0 w 11138"/>
                <a:gd name="connsiteY8" fmla="*/ 118 h 10000"/>
                <a:gd name="connsiteX0" fmla="*/ 10000 w 14108"/>
                <a:gd name="connsiteY0" fmla="*/ 8 h 10000"/>
                <a:gd name="connsiteX1" fmla="*/ 14107 w 14108"/>
                <a:gd name="connsiteY1" fmla="*/ 77 h 10000"/>
                <a:gd name="connsiteX2" fmla="*/ 3473 w 14108"/>
                <a:gd name="connsiteY2" fmla="*/ 0 h 10000"/>
                <a:gd name="connsiteX3" fmla="*/ 3441 w 14108"/>
                <a:gd name="connsiteY3" fmla="*/ 5822 h 10000"/>
                <a:gd name="connsiteX4" fmla="*/ 3727 w 14108"/>
                <a:gd name="connsiteY4" fmla="*/ 8720 h 10000"/>
                <a:gd name="connsiteX5" fmla="*/ 2861 w 14108"/>
                <a:gd name="connsiteY5" fmla="*/ 8748 h 10000"/>
                <a:gd name="connsiteX6" fmla="*/ 3129 w 14108"/>
                <a:gd name="connsiteY6" fmla="*/ 5865 h 10000"/>
                <a:gd name="connsiteX7" fmla="*/ 3140 w 14108"/>
                <a:gd name="connsiteY7" fmla="*/ 91 h 10000"/>
                <a:gd name="connsiteX8" fmla="*/ 0 w 14108"/>
                <a:gd name="connsiteY8" fmla="*/ 118 h 10000"/>
                <a:gd name="connsiteX0" fmla="*/ 10000 w 14108"/>
                <a:gd name="connsiteY0" fmla="*/ 8 h 10000"/>
                <a:gd name="connsiteX1" fmla="*/ 14107 w 14108"/>
                <a:gd name="connsiteY1" fmla="*/ 189 h 10000"/>
                <a:gd name="connsiteX2" fmla="*/ 3473 w 14108"/>
                <a:gd name="connsiteY2" fmla="*/ 0 h 10000"/>
                <a:gd name="connsiteX3" fmla="*/ 3441 w 14108"/>
                <a:gd name="connsiteY3" fmla="*/ 5822 h 10000"/>
                <a:gd name="connsiteX4" fmla="*/ 3727 w 14108"/>
                <a:gd name="connsiteY4" fmla="*/ 8720 h 10000"/>
                <a:gd name="connsiteX5" fmla="*/ 2861 w 14108"/>
                <a:gd name="connsiteY5" fmla="*/ 8748 h 10000"/>
                <a:gd name="connsiteX6" fmla="*/ 3129 w 14108"/>
                <a:gd name="connsiteY6" fmla="*/ 5865 h 10000"/>
                <a:gd name="connsiteX7" fmla="*/ 3140 w 14108"/>
                <a:gd name="connsiteY7" fmla="*/ 91 h 10000"/>
                <a:gd name="connsiteX8" fmla="*/ 0 w 14108"/>
                <a:gd name="connsiteY8" fmla="*/ 118 h 10000"/>
                <a:gd name="connsiteX0" fmla="*/ 10000 w 14108"/>
                <a:gd name="connsiteY0" fmla="*/ 8 h 10000"/>
                <a:gd name="connsiteX1" fmla="*/ 14107 w 14108"/>
                <a:gd name="connsiteY1" fmla="*/ 105 h 10000"/>
                <a:gd name="connsiteX2" fmla="*/ 3473 w 14108"/>
                <a:gd name="connsiteY2" fmla="*/ 0 h 10000"/>
                <a:gd name="connsiteX3" fmla="*/ 3441 w 14108"/>
                <a:gd name="connsiteY3" fmla="*/ 5822 h 10000"/>
                <a:gd name="connsiteX4" fmla="*/ 3727 w 14108"/>
                <a:gd name="connsiteY4" fmla="*/ 8720 h 10000"/>
                <a:gd name="connsiteX5" fmla="*/ 2861 w 14108"/>
                <a:gd name="connsiteY5" fmla="*/ 8748 h 10000"/>
                <a:gd name="connsiteX6" fmla="*/ 3129 w 14108"/>
                <a:gd name="connsiteY6" fmla="*/ 5865 h 10000"/>
                <a:gd name="connsiteX7" fmla="*/ 3140 w 14108"/>
                <a:gd name="connsiteY7" fmla="*/ 91 h 10000"/>
                <a:gd name="connsiteX8" fmla="*/ 0 w 14108"/>
                <a:gd name="connsiteY8" fmla="*/ 118 h 10000"/>
                <a:gd name="connsiteX0" fmla="*/ 10000 w 14108"/>
                <a:gd name="connsiteY0" fmla="*/ 8 h 10000"/>
                <a:gd name="connsiteX1" fmla="*/ 14107 w 14108"/>
                <a:gd name="connsiteY1" fmla="*/ 21 h 10000"/>
                <a:gd name="connsiteX2" fmla="*/ 3473 w 14108"/>
                <a:gd name="connsiteY2" fmla="*/ 0 h 10000"/>
                <a:gd name="connsiteX3" fmla="*/ 3441 w 14108"/>
                <a:gd name="connsiteY3" fmla="*/ 5822 h 10000"/>
                <a:gd name="connsiteX4" fmla="*/ 3727 w 14108"/>
                <a:gd name="connsiteY4" fmla="*/ 8720 h 10000"/>
                <a:gd name="connsiteX5" fmla="*/ 2861 w 14108"/>
                <a:gd name="connsiteY5" fmla="*/ 8748 h 10000"/>
                <a:gd name="connsiteX6" fmla="*/ 3129 w 14108"/>
                <a:gd name="connsiteY6" fmla="*/ 5865 h 10000"/>
                <a:gd name="connsiteX7" fmla="*/ 3140 w 14108"/>
                <a:gd name="connsiteY7" fmla="*/ 91 h 10000"/>
                <a:gd name="connsiteX8" fmla="*/ 0 w 14108"/>
                <a:gd name="connsiteY8" fmla="*/ 118 h 10000"/>
                <a:gd name="connsiteX0" fmla="*/ 10000 w 14135"/>
                <a:gd name="connsiteY0" fmla="*/ 8 h 10000"/>
                <a:gd name="connsiteX1" fmla="*/ 14134 w 14135"/>
                <a:gd name="connsiteY1" fmla="*/ 77 h 10000"/>
                <a:gd name="connsiteX2" fmla="*/ 3473 w 14135"/>
                <a:gd name="connsiteY2" fmla="*/ 0 h 10000"/>
                <a:gd name="connsiteX3" fmla="*/ 3441 w 14135"/>
                <a:gd name="connsiteY3" fmla="*/ 5822 h 10000"/>
                <a:gd name="connsiteX4" fmla="*/ 3727 w 14135"/>
                <a:gd name="connsiteY4" fmla="*/ 8720 h 10000"/>
                <a:gd name="connsiteX5" fmla="*/ 2861 w 14135"/>
                <a:gd name="connsiteY5" fmla="*/ 8748 h 10000"/>
                <a:gd name="connsiteX6" fmla="*/ 3129 w 14135"/>
                <a:gd name="connsiteY6" fmla="*/ 5865 h 10000"/>
                <a:gd name="connsiteX7" fmla="*/ 3140 w 14135"/>
                <a:gd name="connsiteY7" fmla="*/ 91 h 10000"/>
                <a:gd name="connsiteX8" fmla="*/ 0 w 14135"/>
                <a:gd name="connsiteY8" fmla="*/ 118 h 10000"/>
                <a:gd name="connsiteX0" fmla="*/ 10000 w 14148"/>
                <a:gd name="connsiteY0" fmla="*/ 8 h 10000"/>
                <a:gd name="connsiteX1" fmla="*/ 14147 w 14148"/>
                <a:gd name="connsiteY1" fmla="*/ 161 h 10000"/>
                <a:gd name="connsiteX2" fmla="*/ 3473 w 14148"/>
                <a:gd name="connsiteY2" fmla="*/ 0 h 10000"/>
                <a:gd name="connsiteX3" fmla="*/ 3441 w 14148"/>
                <a:gd name="connsiteY3" fmla="*/ 5822 h 10000"/>
                <a:gd name="connsiteX4" fmla="*/ 3727 w 14148"/>
                <a:gd name="connsiteY4" fmla="*/ 8720 h 10000"/>
                <a:gd name="connsiteX5" fmla="*/ 2861 w 14148"/>
                <a:gd name="connsiteY5" fmla="*/ 8748 h 10000"/>
                <a:gd name="connsiteX6" fmla="*/ 3129 w 14148"/>
                <a:gd name="connsiteY6" fmla="*/ 5865 h 10000"/>
                <a:gd name="connsiteX7" fmla="*/ 3140 w 14148"/>
                <a:gd name="connsiteY7" fmla="*/ 91 h 10000"/>
                <a:gd name="connsiteX8" fmla="*/ 0 w 14148"/>
                <a:gd name="connsiteY8" fmla="*/ 118 h 10000"/>
                <a:gd name="connsiteX0" fmla="*/ 10000 w 14148"/>
                <a:gd name="connsiteY0" fmla="*/ 8 h 10000"/>
                <a:gd name="connsiteX1" fmla="*/ 14147 w 14148"/>
                <a:gd name="connsiteY1" fmla="*/ 49 h 10000"/>
                <a:gd name="connsiteX2" fmla="*/ 3473 w 14148"/>
                <a:gd name="connsiteY2" fmla="*/ 0 h 10000"/>
                <a:gd name="connsiteX3" fmla="*/ 3441 w 14148"/>
                <a:gd name="connsiteY3" fmla="*/ 5822 h 10000"/>
                <a:gd name="connsiteX4" fmla="*/ 3727 w 14148"/>
                <a:gd name="connsiteY4" fmla="*/ 8720 h 10000"/>
                <a:gd name="connsiteX5" fmla="*/ 2861 w 14148"/>
                <a:gd name="connsiteY5" fmla="*/ 8748 h 10000"/>
                <a:gd name="connsiteX6" fmla="*/ 3129 w 14148"/>
                <a:gd name="connsiteY6" fmla="*/ 5865 h 10000"/>
                <a:gd name="connsiteX7" fmla="*/ 3140 w 14148"/>
                <a:gd name="connsiteY7" fmla="*/ 91 h 10000"/>
                <a:gd name="connsiteX8" fmla="*/ 0 w 14148"/>
                <a:gd name="connsiteY8" fmla="*/ 118 h 10000"/>
                <a:gd name="connsiteX0" fmla="*/ 10000 w 14148"/>
                <a:gd name="connsiteY0" fmla="*/ 8 h 10000"/>
                <a:gd name="connsiteX1" fmla="*/ 14147 w 14148"/>
                <a:gd name="connsiteY1" fmla="*/ 21 h 10000"/>
                <a:gd name="connsiteX2" fmla="*/ 3473 w 14148"/>
                <a:gd name="connsiteY2" fmla="*/ 0 h 10000"/>
                <a:gd name="connsiteX3" fmla="*/ 3441 w 14148"/>
                <a:gd name="connsiteY3" fmla="*/ 5822 h 10000"/>
                <a:gd name="connsiteX4" fmla="*/ 3727 w 14148"/>
                <a:gd name="connsiteY4" fmla="*/ 8720 h 10000"/>
                <a:gd name="connsiteX5" fmla="*/ 2861 w 14148"/>
                <a:gd name="connsiteY5" fmla="*/ 8748 h 10000"/>
                <a:gd name="connsiteX6" fmla="*/ 3129 w 14148"/>
                <a:gd name="connsiteY6" fmla="*/ 5865 h 10000"/>
                <a:gd name="connsiteX7" fmla="*/ 3140 w 14148"/>
                <a:gd name="connsiteY7" fmla="*/ 91 h 10000"/>
                <a:gd name="connsiteX8" fmla="*/ 0 w 14148"/>
                <a:gd name="connsiteY8" fmla="*/ 118 h 10000"/>
                <a:gd name="connsiteX0" fmla="*/ 10000 w 14141"/>
                <a:gd name="connsiteY0" fmla="*/ 19 h 10011"/>
                <a:gd name="connsiteX1" fmla="*/ 14140 w 14141"/>
                <a:gd name="connsiteY1" fmla="*/ 4 h 10011"/>
                <a:gd name="connsiteX2" fmla="*/ 3473 w 14141"/>
                <a:gd name="connsiteY2" fmla="*/ 11 h 10011"/>
                <a:gd name="connsiteX3" fmla="*/ 3441 w 14141"/>
                <a:gd name="connsiteY3" fmla="*/ 5833 h 10011"/>
                <a:gd name="connsiteX4" fmla="*/ 3727 w 14141"/>
                <a:gd name="connsiteY4" fmla="*/ 8731 h 10011"/>
                <a:gd name="connsiteX5" fmla="*/ 2861 w 14141"/>
                <a:gd name="connsiteY5" fmla="*/ 8759 h 10011"/>
                <a:gd name="connsiteX6" fmla="*/ 3129 w 14141"/>
                <a:gd name="connsiteY6" fmla="*/ 5876 h 10011"/>
                <a:gd name="connsiteX7" fmla="*/ 3140 w 14141"/>
                <a:gd name="connsiteY7" fmla="*/ 102 h 10011"/>
                <a:gd name="connsiteX8" fmla="*/ 0 w 14141"/>
                <a:gd name="connsiteY8" fmla="*/ 129 h 10011"/>
                <a:gd name="connsiteX0" fmla="*/ 10000 w 14141"/>
                <a:gd name="connsiteY0" fmla="*/ 19 h 10011"/>
                <a:gd name="connsiteX1" fmla="*/ 14140 w 14141"/>
                <a:gd name="connsiteY1" fmla="*/ 4 h 10011"/>
                <a:gd name="connsiteX2" fmla="*/ 3473 w 14141"/>
                <a:gd name="connsiteY2" fmla="*/ 11 h 10011"/>
                <a:gd name="connsiteX3" fmla="*/ 3441 w 14141"/>
                <a:gd name="connsiteY3" fmla="*/ 5833 h 10011"/>
                <a:gd name="connsiteX4" fmla="*/ 3727 w 14141"/>
                <a:gd name="connsiteY4" fmla="*/ 8731 h 10011"/>
                <a:gd name="connsiteX5" fmla="*/ 2861 w 14141"/>
                <a:gd name="connsiteY5" fmla="*/ 8759 h 10011"/>
                <a:gd name="connsiteX6" fmla="*/ 3129 w 14141"/>
                <a:gd name="connsiteY6" fmla="*/ 5876 h 10011"/>
                <a:gd name="connsiteX7" fmla="*/ 3140 w 14141"/>
                <a:gd name="connsiteY7" fmla="*/ 102 h 10011"/>
                <a:gd name="connsiteX8" fmla="*/ 0 w 14141"/>
                <a:gd name="connsiteY8" fmla="*/ 45 h 10011"/>
                <a:gd name="connsiteX0" fmla="*/ 9906 w 14047"/>
                <a:gd name="connsiteY0" fmla="*/ 19 h 10011"/>
                <a:gd name="connsiteX1" fmla="*/ 14046 w 14047"/>
                <a:gd name="connsiteY1" fmla="*/ 4 h 10011"/>
                <a:gd name="connsiteX2" fmla="*/ 3379 w 14047"/>
                <a:gd name="connsiteY2" fmla="*/ 11 h 10011"/>
                <a:gd name="connsiteX3" fmla="*/ 3347 w 14047"/>
                <a:gd name="connsiteY3" fmla="*/ 5833 h 10011"/>
                <a:gd name="connsiteX4" fmla="*/ 3633 w 14047"/>
                <a:gd name="connsiteY4" fmla="*/ 8731 h 10011"/>
                <a:gd name="connsiteX5" fmla="*/ 2767 w 14047"/>
                <a:gd name="connsiteY5" fmla="*/ 8759 h 10011"/>
                <a:gd name="connsiteX6" fmla="*/ 3035 w 14047"/>
                <a:gd name="connsiteY6" fmla="*/ 5876 h 10011"/>
                <a:gd name="connsiteX7" fmla="*/ 3046 w 14047"/>
                <a:gd name="connsiteY7" fmla="*/ 102 h 10011"/>
                <a:gd name="connsiteX8" fmla="*/ 0 w 14047"/>
                <a:gd name="connsiteY8" fmla="*/ 17 h 10011"/>
                <a:gd name="connsiteX0" fmla="*/ 9906 w 14047"/>
                <a:gd name="connsiteY0" fmla="*/ 19 h 10011"/>
                <a:gd name="connsiteX1" fmla="*/ 14046 w 14047"/>
                <a:gd name="connsiteY1" fmla="*/ 4 h 10011"/>
                <a:gd name="connsiteX2" fmla="*/ 3379 w 14047"/>
                <a:gd name="connsiteY2" fmla="*/ 11 h 10011"/>
                <a:gd name="connsiteX3" fmla="*/ 3347 w 14047"/>
                <a:gd name="connsiteY3" fmla="*/ 5833 h 10011"/>
                <a:gd name="connsiteX4" fmla="*/ 3633 w 14047"/>
                <a:gd name="connsiteY4" fmla="*/ 8731 h 10011"/>
                <a:gd name="connsiteX5" fmla="*/ 2767 w 14047"/>
                <a:gd name="connsiteY5" fmla="*/ 8759 h 10011"/>
                <a:gd name="connsiteX6" fmla="*/ 3035 w 14047"/>
                <a:gd name="connsiteY6" fmla="*/ 5876 h 10011"/>
                <a:gd name="connsiteX7" fmla="*/ 3046 w 14047"/>
                <a:gd name="connsiteY7" fmla="*/ 102 h 10011"/>
                <a:gd name="connsiteX8" fmla="*/ 0 w 14047"/>
                <a:gd name="connsiteY8" fmla="*/ 17 h 10011"/>
                <a:gd name="connsiteX0" fmla="*/ 9899 w 14040"/>
                <a:gd name="connsiteY0" fmla="*/ 19 h 10011"/>
                <a:gd name="connsiteX1" fmla="*/ 14039 w 14040"/>
                <a:gd name="connsiteY1" fmla="*/ 4 h 10011"/>
                <a:gd name="connsiteX2" fmla="*/ 3372 w 14040"/>
                <a:gd name="connsiteY2" fmla="*/ 11 h 10011"/>
                <a:gd name="connsiteX3" fmla="*/ 3340 w 14040"/>
                <a:gd name="connsiteY3" fmla="*/ 5833 h 10011"/>
                <a:gd name="connsiteX4" fmla="*/ 3626 w 14040"/>
                <a:gd name="connsiteY4" fmla="*/ 8731 h 10011"/>
                <a:gd name="connsiteX5" fmla="*/ 2760 w 14040"/>
                <a:gd name="connsiteY5" fmla="*/ 8759 h 10011"/>
                <a:gd name="connsiteX6" fmla="*/ 3028 w 14040"/>
                <a:gd name="connsiteY6" fmla="*/ 5876 h 10011"/>
                <a:gd name="connsiteX7" fmla="*/ 3039 w 14040"/>
                <a:gd name="connsiteY7" fmla="*/ 102 h 10011"/>
                <a:gd name="connsiteX8" fmla="*/ 0 w 14040"/>
                <a:gd name="connsiteY8" fmla="*/ 73 h 10011"/>
                <a:gd name="connsiteX0" fmla="*/ 10033 w 14174"/>
                <a:gd name="connsiteY0" fmla="*/ 19 h 10011"/>
                <a:gd name="connsiteX1" fmla="*/ 14173 w 14174"/>
                <a:gd name="connsiteY1" fmla="*/ 4 h 10011"/>
                <a:gd name="connsiteX2" fmla="*/ 3506 w 14174"/>
                <a:gd name="connsiteY2" fmla="*/ 11 h 10011"/>
                <a:gd name="connsiteX3" fmla="*/ 3474 w 14174"/>
                <a:gd name="connsiteY3" fmla="*/ 5833 h 10011"/>
                <a:gd name="connsiteX4" fmla="*/ 3760 w 14174"/>
                <a:gd name="connsiteY4" fmla="*/ 8731 h 10011"/>
                <a:gd name="connsiteX5" fmla="*/ 2894 w 14174"/>
                <a:gd name="connsiteY5" fmla="*/ 8759 h 10011"/>
                <a:gd name="connsiteX6" fmla="*/ 3162 w 14174"/>
                <a:gd name="connsiteY6" fmla="*/ 5876 h 10011"/>
                <a:gd name="connsiteX7" fmla="*/ 3173 w 14174"/>
                <a:gd name="connsiteY7" fmla="*/ 102 h 10011"/>
                <a:gd name="connsiteX8" fmla="*/ 0 w 14174"/>
                <a:gd name="connsiteY8" fmla="*/ 45 h 10011"/>
                <a:gd name="connsiteX0" fmla="*/ 8498 w 12639"/>
                <a:gd name="connsiteY0" fmla="*/ 19 h 10011"/>
                <a:gd name="connsiteX1" fmla="*/ 12638 w 12639"/>
                <a:gd name="connsiteY1" fmla="*/ 4 h 10011"/>
                <a:gd name="connsiteX2" fmla="*/ 1971 w 12639"/>
                <a:gd name="connsiteY2" fmla="*/ 11 h 10011"/>
                <a:gd name="connsiteX3" fmla="*/ 1939 w 12639"/>
                <a:gd name="connsiteY3" fmla="*/ 5833 h 10011"/>
                <a:gd name="connsiteX4" fmla="*/ 2225 w 12639"/>
                <a:gd name="connsiteY4" fmla="*/ 8731 h 10011"/>
                <a:gd name="connsiteX5" fmla="*/ 1359 w 12639"/>
                <a:gd name="connsiteY5" fmla="*/ 8759 h 10011"/>
                <a:gd name="connsiteX6" fmla="*/ 1627 w 12639"/>
                <a:gd name="connsiteY6" fmla="*/ 5876 h 10011"/>
                <a:gd name="connsiteX7" fmla="*/ 1638 w 12639"/>
                <a:gd name="connsiteY7" fmla="*/ 102 h 10011"/>
                <a:gd name="connsiteX8" fmla="*/ 0 w 12639"/>
                <a:gd name="connsiteY8" fmla="*/ 73 h 10011"/>
                <a:gd name="connsiteX0" fmla="*/ 7373 w 11514"/>
                <a:gd name="connsiteY0" fmla="*/ 19 h 10011"/>
                <a:gd name="connsiteX1" fmla="*/ 11513 w 11514"/>
                <a:gd name="connsiteY1" fmla="*/ 4 h 10011"/>
                <a:gd name="connsiteX2" fmla="*/ 846 w 11514"/>
                <a:gd name="connsiteY2" fmla="*/ 11 h 10011"/>
                <a:gd name="connsiteX3" fmla="*/ 814 w 11514"/>
                <a:gd name="connsiteY3" fmla="*/ 5833 h 10011"/>
                <a:gd name="connsiteX4" fmla="*/ 1100 w 11514"/>
                <a:gd name="connsiteY4" fmla="*/ 8731 h 10011"/>
                <a:gd name="connsiteX5" fmla="*/ 234 w 11514"/>
                <a:gd name="connsiteY5" fmla="*/ 8759 h 10011"/>
                <a:gd name="connsiteX6" fmla="*/ 502 w 11514"/>
                <a:gd name="connsiteY6" fmla="*/ 5876 h 10011"/>
                <a:gd name="connsiteX7" fmla="*/ 513 w 11514"/>
                <a:gd name="connsiteY7" fmla="*/ 102 h 10011"/>
                <a:gd name="connsiteX8" fmla="*/ 115 w 11514"/>
                <a:gd name="connsiteY8" fmla="*/ 73 h 10011"/>
                <a:gd name="connsiteX0" fmla="*/ 9752 w 13893"/>
                <a:gd name="connsiteY0" fmla="*/ 19 h 10011"/>
                <a:gd name="connsiteX1" fmla="*/ 13892 w 13893"/>
                <a:gd name="connsiteY1" fmla="*/ 4 h 10011"/>
                <a:gd name="connsiteX2" fmla="*/ 3225 w 13893"/>
                <a:gd name="connsiteY2" fmla="*/ 11 h 10011"/>
                <a:gd name="connsiteX3" fmla="*/ 3193 w 13893"/>
                <a:gd name="connsiteY3" fmla="*/ 5833 h 10011"/>
                <a:gd name="connsiteX4" fmla="*/ 3479 w 13893"/>
                <a:gd name="connsiteY4" fmla="*/ 8731 h 10011"/>
                <a:gd name="connsiteX5" fmla="*/ 2613 w 13893"/>
                <a:gd name="connsiteY5" fmla="*/ 8759 h 10011"/>
                <a:gd name="connsiteX6" fmla="*/ 2881 w 13893"/>
                <a:gd name="connsiteY6" fmla="*/ 5876 h 10011"/>
                <a:gd name="connsiteX7" fmla="*/ 2892 w 13893"/>
                <a:gd name="connsiteY7" fmla="*/ 102 h 10011"/>
                <a:gd name="connsiteX8" fmla="*/ 0 w 13893"/>
                <a:gd name="connsiteY8" fmla="*/ 101 h 10011"/>
                <a:gd name="connsiteX0" fmla="*/ 9752 w 12935"/>
                <a:gd name="connsiteY0" fmla="*/ 19 h 10011"/>
                <a:gd name="connsiteX1" fmla="*/ 12934 w 12935"/>
                <a:gd name="connsiteY1" fmla="*/ 4 h 10011"/>
                <a:gd name="connsiteX2" fmla="*/ 3225 w 12935"/>
                <a:gd name="connsiteY2" fmla="*/ 11 h 10011"/>
                <a:gd name="connsiteX3" fmla="*/ 3193 w 12935"/>
                <a:gd name="connsiteY3" fmla="*/ 5833 h 10011"/>
                <a:gd name="connsiteX4" fmla="*/ 3479 w 12935"/>
                <a:gd name="connsiteY4" fmla="*/ 8731 h 10011"/>
                <a:gd name="connsiteX5" fmla="*/ 2613 w 12935"/>
                <a:gd name="connsiteY5" fmla="*/ 8759 h 10011"/>
                <a:gd name="connsiteX6" fmla="*/ 2881 w 12935"/>
                <a:gd name="connsiteY6" fmla="*/ 5876 h 10011"/>
                <a:gd name="connsiteX7" fmla="*/ 2892 w 12935"/>
                <a:gd name="connsiteY7" fmla="*/ 102 h 10011"/>
                <a:gd name="connsiteX8" fmla="*/ 0 w 12935"/>
                <a:gd name="connsiteY8" fmla="*/ 101 h 10011"/>
                <a:gd name="connsiteX0" fmla="*/ 9543 w 12726"/>
                <a:gd name="connsiteY0" fmla="*/ 19 h 10011"/>
                <a:gd name="connsiteX1" fmla="*/ 12725 w 12726"/>
                <a:gd name="connsiteY1" fmla="*/ 4 h 10011"/>
                <a:gd name="connsiteX2" fmla="*/ 3016 w 12726"/>
                <a:gd name="connsiteY2" fmla="*/ 11 h 10011"/>
                <a:gd name="connsiteX3" fmla="*/ 2984 w 12726"/>
                <a:gd name="connsiteY3" fmla="*/ 5833 h 10011"/>
                <a:gd name="connsiteX4" fmla="*/ 3270 w 12726"/>
                <a:gd name="connsiteY4" fmla="*/ 8731 h 10011"/>
                <a:gd name="connsiteX5" fmla="*/ 2404 w 12726"/>
                <a:gd name="connsiteY5" fmla="*/ 8759 h 10011"/>
                <a:gd name="connsiteX6" fmla="*/ 2672 w 12726"/>
                <a:gd name="connsiteY6" fmla="*/ 5876 h 10011"/>
                <a:gd name="connsiteX7" fmla="*/ 2683 w 12726"/>
                <a:gd name="connsiteY7" fmla="*/ 102 h 10011"/>
                <a:gd name="connsiteX8" fmla="*/ 0 w 12726"/>
                <a:gd name="connsiteY8" fmla="*/ 101 h 10011"/>
                <a:gd name="connsiteX0" fmla="*/ 9543 w 16424"/>
                <a:gd name="connsiteY0" fmla="*/ 23 h 10015"/>
                <a:gd name="connsiteX1" fmla="*/ 16423 w 16424"/>
                <a:gd name="connsiteY1" fmla="*/ 4 h 10015"/>
                <a:gd name="connsiteX2" fmla="*/ 3016 w 16424"/>
                <a:gd name="connsiteY2" fmla="*/ 15 h 10015"/>
                <a:gd name="connsiteX3" fmla="*/ 2984 w 16424"/>
                <a:gd name="connsiteY3" fmla="*/ 5837 h 10015"/>
                <a:gd name="connsiteX4" fmla="*/ 3270 w 16424"/>
                <a:gd name="connsiteY4" fmla="*/ 8735 h 10015"/>
                <a:gd name="connsiteX5" fmla="*/ 2404 w 16424"/>
                <a:gd name="connsiteY5" fmla="*/ 8763 h 10015"/>
                <a:gd name="connsiteX6" fmla="*/ 2672 w 16424"/>
                <a:gd name="connsiteY6" fmla="*/ 5880 h 10015"/>
                <a:gd name="connsiteX7" fmla="*/ 2683 w 16424"/>
                <a:gd name="connsiteY7" fmla="*/ 106 h 10015"/>
                <a:gd name="connsiteX8" fmla="*/ 0 w 16424"/>
                <a:gd name="connsiteY8" fmla="*/ 105 h 10015"/>
                <a:gd name="connsiteX0" fmla="*/ 9543 w 12803"/>
                <a:gd name="connsiteY0" fmla="*/ 27 h 10019"/>
                <a:gd name="connsiteX1" fmla="*/ 12802 w 12803"/>
                <a:gd name="connsiteY1" fmla="*/ 4 h 10019"/>
                <a:gd name="connsiteX2" fmla="*/ 3016 w 12803"/>
                <a:gd name="connsiteY2" fmla="*/ 19 h 10019"/>
                <a:gd name="connsiteX3" fmla="*/ 2984 w 12803"/>
                <a:gd name="connsiteY3" fmla="*/ 5841 h 10019"/>
                <a:gd name="connsiteX4" fmla="*/ 3270 w 12803"/>
                <a:gd name="connsiteY4" fmla="*/ 8739 h 10019"/>
                <a:gd name="connsiteX5" fmla="*/ 2404 w 12803"/>
                <a:gd name="connsiteY5" fmla="*/ 8767 h 10019"/>
                <a:gd name="connsiteX6" fmla="*/ 2672 w 12803"/>
                <a:gd name="connsiteY6" fmla="*/ 5884 h 10019"/>
                <a:gd name="connsiteX7" fmla="*/ 2683 w 12803"/>
                <a:gd name="connsiteY7" fmla="*/ 110 h 10019"/>
                <a:gd name="connsiteX8" fmla="*/ 0 w 12803"/>
                <a:gd name="connsiteY8" fmla="*/ 109 h 10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03" h="10019">
                  <a:moveTo>
                    <a:pt x="9543" y="27"/>
                  </a:moveTo>
                  <a:cubicBezTo>
                    <a:pt x="9542" y="31"/>
                    <a:pt x="12803" y="0"/>
                    <a:pt x="12802" y="4"/>
                  </a:cubicBezTo>
                  <a:lnTo>
                    <a:pt x="3016" y="19"/>
                  </a:lnTo>
                  <a:cubicBezTo>
                    <a:pt x="3005" y="1960"/>
                    <a:pt x="2995" y="3898"/>
                    <a:pt x="2984" y="5841"/>
                  </a:cubicBezTo>
                  <a:cubicBezTo>
                    <a:pt x="3279" y="6151"/>
                    <a:pt x="3450" y="7676"/>
                    <a:pt x="3270" y="8739"/>
                  </a:cubicBezTo>
                  <a:cubicBezTo>
                    <a:pt x="3089" y="9792"/>
                    <a:pt x="2634" y="10019"/>
                    <a:pt x="2404" y="8767"/>
                  </a:cubicBezTo>
                  <a:cubicBezTo>
                    <a:pt x="2170" y="7500"/>
                    <a:pt x="2434" y="6234"/>
                    <a:pt x="2672" y="5884"/>
                  </a:cubicBezTo>
                  <a:cubicBezTo>
                    <a:pt x="2676" y="3961"/>
                    <a:pt x="2680" y="2039"/>
                    <a:pt x="2683" y="110"/>
                  </a:cubicBezTo>
                  <a:lnTo>
                    <a:pt x="0" y="109"/>
                  </a:lnTo>
                </a:path>
              </a:pathLst>
            </a:custGeom>
            <a:noFill/>
            <a:ln w="69850">
              <a:solidFill>
                <a:sysClr val="windowText" lastClr="000000">
                  <a:lumMod val="75000"/>
                  <a:lumOff val="2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a:ln>
                  <a:noFill/>
                </a:ln>
                <a:solidFill>
                  <a:prstClr val="black"/>
                </a:solidFill>
                <a:effectLst/>
                <a:uLnTx/>
                <a:uFillTx/>
              </a:endParaRPr>
            </a:p>
          </p:txBody>
        </p:sp>
        <p:sp>
          <p:nvSpPr>
            <p:cNvPr id="52" name="Freeform 2"/>
            <p:cNvSpPr>
              <a:spLocks/>
            </p:cNvSpPr>
            <p:nvPr/>
          </p:nvSpPr>
          <p:spPr bwMode="auto">
            <a:xfrm>
              <a:off x="5493710" y="3015179"/>
              <a:ext cx="1916674" cy="524999"/>
            </a:xfrm>
            <a:custGeom>
              <a:avLst/>
              <a:gdLst>
                <a:gd name="T0" fmla="*/ 0 w 10000"/>
                <a:gd name="T1" fmla="*/ 65831747 h 10079"/>
                <a:gd name="T2" fmla="*/ 111146902 w 10000"/>
                <a:gd name="T3" fmla="*/ 103952070 h 10079"/>
                <a:gd name="T4" fmla="*/ 422003550 w 10000"/>
                <a:gd name="T5" fmla="*/ 15571006 h 10079"/>
                <a:gd name="T6" fmla="*/ 885631326 w 10000"/>
                <a:gd name="T7" fmla="*/ 9028200 h 10079"/>
                <a:gd name="T8" fmla="*/ 0 60000 65536"/>
                <a:gd name="T9" fmla="*/ 0 60000 65536"/>
                <a:gd name="T10" fmla="*/ 0 60000 65536"/>
                <a:gd name="T11" fmla="*/ 0 60000 65536"/>
                <a:gd name="T12" fmla="*/ 0 w 10000"/>
                <a:gd name="T13" fmla="*/ 0 h 10079"/>
                <a:gd name="T14" fmla="*/ 10000 w 10000"/>
                <a:gd name="T15" fmla="*/ 10079 h 10079"/>
                <a:gd name="connsiteX0" fmla="*/ 0 w 10000"/>
                <a:gd name="connsiteY0" fmla="*/ 6198 h 6198"/>
                <a:gd name="connsiteX1" fmla="*/ 4765 w 10000"/>
                <a:gd name="connsiteY1" fmla="*/ 1466 h 6198"/>
                <a:gd name="connsiteX2" fmla="*/ 10000 w 10000"/>
                <a:gd name="connsiteY2" fmla="*/ 850 h 6198"/>
                <a:gd name="connsiteX0" fmla="*/ 0 w 10000"/>
                <a:gd name="connsiteY0" fmla="*/ 10000 h 10000"/>
                <a:gd name="connsiteX1" fmla="*/ 4765 w 10000"/>
                <a:gd name="connsiteY1" fmla="*/ 2365 h 10000"/>
                <a:gd name="connsiteX2" fmla="*/ 10000 w 10000"/>
                <a:gd name="connsiteY2" fmla="*/ 1371 h 10000"/>
                <a:gd name="connsiteX0" fmla="*/ 0 w 10000"/>
                <a:gd name="connsiteY0" fmla="*/ 11043 h 11043"/>
                <a:gd name="connsiteX1" fmla="*/ 4678 w 10000"/>
                <a:gd name="connsiteY1" fmla="*/ 2365 h 11043"/>
                <a:gd name="connsiteX2" fmla="*/ 10000 w 10000"/>
                <a:gd name="connsiteY2" fmla="*/ 2414 h 11043"/>
                <a:gd name="connsiteX0" fmla="*/ 0 w 10066"/>
                <a:gd name="connsiteY0" fmla="*/ 11043 h 11043"/>
                <a:gd name="connsiteX1" fmla="*/ 4678 w 10066"/>
                <a:gd name="connsiteY1" fmla="*/ 2365 h 11043"/>
                <a:gd name="connsiteX2" fmla="*/ 10066 w 10066"/>
                <a:gd name="connsiteY2" fmla="*/ 1501 h 11043"/>
                <a:gd name="connsiteX0" fmla="*/ 0 w 10066"/>
                <a:gd name="connsiteY0" fmla="*/ 12608 h 12608"/>
                <a:gd name="connsiteX1" fmla="*/ 4918 w 10066"/>
                <a:gd name="connsiteY1" fmla="*/ 2365 h 12608"/>
                <a:gd name="connsiteX2" fmla="*/ 10066 w 10066"/>
                <a:gd name="connsiteY2" fmla="*/ 3066 h 12608"/>
                <a:gd name="connsiteX0" fmla="*/ 0 w 10110"/>
                <a:gd name="connsiteY0" fmla="*/ 12608 h 12608"/>
                <a:gd name="connsiteX1" fmla="*/ 4918 w 10110"/>
                <a:gd name="connsiteY1" fmla="*/ 2365 h 12608"/>
                <a:gd name="connsiteX2" fmla="*/ 10110 w 10110"/>
                <a:gd name="connsiteY2" fmla="*/ 2153 h 12608"/>
                <a:gd name="connsiteX0" fmla="*/ 0 w 10110"/>
                <a:gd name="connsiteY0" fmla="*/ 10455 h 10455"/>
                <a:gd name="connsiteX1" fmla="*/ 4918 w 10110"/>
                <a:gd name="connsiteY1" fmla="*/ 212 h 10455"/>
                <a:gd name="connsiteX2" fmla="*/ 10110 w 10110"/>
                <a:gd name="connsiteY2" fmla="*/ 0 h 10455"/>
                <a:gd name="connsiteX0" fmla="*/ 0 w 10132"/>
                <a:gd name="connsiteY0" fmla="*/ 10325 h 10325"/>
                <a:gd name="connsiteX1" fmla="*/ 4918 w 10132"/>
                <a:gd name="connsiteY1" fmla="*/ 82 h 10325"/>
                <a:gd name="connsiteX2" fmla="*/ 10132 w 10132"/>
                <a:gd name="connsiteY2" fmla="*/ 0 h 10325"/>
                <a:gd name="connsiteX0" fmla="*/ 0 w 10132"/>
                <a:gd name="connsiteY0" fmla="*/ 10243 h 10243"/>
                <a:gd name="connsiteX1" fmla="*/ 4918 w 10132"/>
                <a:gd name="connsiteY1" fmla="*/ 0 h 10243"/>
                <a:gd name="connsiteX2" fmla="*/ 10132 w 10132"/>
                <a:gd name="connsiteY2" fmla="*/ 48 h 10243"/>
                <a:gd name="connsiteX0" fmla="*/ 0 w 10124"/>
                <a:gd name="connsiteY0" fmla="*/ 10293 h 10293"/>
                <a:gd name="connsiteX1" fmla="*/ 4918 w 10124"/>
                <a:gd name="connsiteY1" fmla="*/ 50 h 10293"/>
                <a:gd name="connsiteX2" fmla="*/ 10124 w 10124"/>
                <a:gd name="connsiteY2" fmla="*/ 0 h 10293"/>
                <a:gd name="connsiteX0" fmla="*/ 0 w 10124"/>
                <a:gd name="connsiteY0" fmla="*/ 10243 h 10243"/>
                <a:gd name="connsiteX1" fmla="*/ 4918 w 10124"/>
                <a:gd name="connsiteY1" fmla="*/ 0 h 10243"/>
                <a:gd name="connsiteX2" fmla="*/ 10124 w 10124"/>
                <a:gd name="connsiteY2" fmla="*/ 97 h 10243"/>
                <a:gd name="connsiteX0" fmla="*/ 0 w 10124"/>
                <a:gd name="connsiteY0" fmla="*/ 10146 h 10146"/>
                <a:gd name="connsiteX1" fmla="*/ 4934 w 10124"/>
                <a:gd name="connsiteY1" fmla="*/ 50 h 10146"/>
                <a:gd name="connsiteX2" fmla="*/ 10124 w 10124"/>
                <a:gd name="connsiteY2" fmla="*/ 0 h 10146"/>
                <a:gd name="connsiteX0" fmla="*/ 0 w 10124"/>
                <a:gd name="connsiteY0" fmla="*/ 10146 h 10146"/>
                <a:gd name="connsiteX1" fmla="*/ 4934 w 10124"/>
                <a:gd name="connsiteY1" fmla="*/ 50 h 10146"/>
                <a:gd name="connsiteX2" fmla="*/ 10124 w 10124"/>
                <a:gd name="connsiteY2" fmla="*/ 0 h 10146"/>
                <a:gd name="connsiteX0" fmla="*/ 0 w 10206"/>
                <a:gd name="connsiteY0" fmla="*/ 9364 h 9364"/>
                <a:gd name="connsiteX1" fmla="*/ 5016 w 10206"/>
                <a:gd name="connsiteY1" fmla="*/ 50 h 9364"/>
                <a:gd name="connsiteX2" fmla="*/ 10206 w 10206"/>
                <a:gd name="connsiteY2" fmla="*/ 0 h 9364"/>
                <a:gd name="connsiteX0" fmla="*/ 0 w 10000"/>
                <a:gd name="connsiteY0" fmla="*/ 10000 h 10000"/>
                <a:gd name="connsiteX1" fmla="*/ 4915 w 10000"/>
                <a:gd name="connsiteY1" fmla="*/ 53 h 10000"/>
                <a:gd name="connsiteX2" fmla="*/ 10000 w 10000"/>
                <a:gd name="connsiteY2" fmla="*/ 0 h 10000"/>
                <a:gd name="connsiteX0" fmla="*/ 0 w 10000"/>
                <a:gd name="connsiteY0" fmla="*/ 10051 h 10051"/>
                <a:gd name="connsiteX1" fmla="*/ 4875 w 10000"/>
                <a:gd name="connsiteY1" fmla="*/ 0 h 10051"/>
                <a:gd name="connsiteX2" fmla="*/ 10000 w 10000"/>
                <a:gd name="connsiteY2" fmla="*/ 51 h 10051"/>
                <a:gd name="connsiteX0" fmla="*/ 0 w 9943"/>
                <a:gd name="connsiteY0" fmla="*/ 10051 h 10051"/>
                <a:gd name="connsiteX1" fmla="*/ 4875 w 9943"/>
                <a:gd name="connsiteY1" fmla="*/ 0 h 10051"/>
                <a:gd name="connsiteX2" fmla="*/ 9943 w 9943"/>
                <a:gd name="connsiteY2" fmla="*/ 297 h 10051"/>
                <a:gd name="connsiteX0" fmla="*/ 0 w 10019"/>
                <a:gd name="connsiteY0" fmla="*/ 10000 h 10000"/>
                <a:gd name="connsiteX1" fmla="*/ 4903 w 10019"/>
                <a:gd name="connsiteY1" fmla="*/ 0 h 10000"/>
                <a:gd name="connsiteX2" fmla="*/ 10019 w 10019"/>
                <a:gd name="connsiteY2" fmla="*/ 51 h 10000"/>
                <a:gd name="connsiteX0" fmla="*/ 0 w 10019"/>
                <a:gd name="connsiteY0" fmla="*/ 10071 h 10071"/>
                <a:gd name="connsiteX1" fmla="*/ 4903 w 10019"/>
                <a:gd name="connsiteY1" fmla="*/ 71 h 10071"/>
                <a:gd name="connsiteX2" fmla="*/ 10019 w 10019"/>
                <a:gd name="connsiteY2" fmla="*/ 0 h 10071"/>
                <a:gd name="connsiteX0" fmla="*/ 0 w 9115"/>
                <a:gd name="connsiteY0" fmla="*/ 10000 h 10000"/>
                <a:gd name="connsiteX1" fmla="*/ 4903 w 9115"/>
                <a:gd name="connsiteY1" fmla="*/ 0 h 10000"/>
                <a:gd name="connsiteX2" fmla="*/ 9115 w 9115"/>
                <a:gd name="connsiteY2" fmla="*/ 33 h 10000"/>
                <a:gd name="connsiteX0" fmla="*/ 0 w 10000"/>
                <a:gd name="connsiteY0" fmla="*/ 10000 h 10000"/>
                <a:gd name="connsiteX1" fmla="*/ 3954 w 10000"/>
                <a:gd name="connsiteY1" fmla="*/ 1899 h 10000"/>
                <a:gd name="connsiteX2" fmla="*/ 5379 w 10000"/>
                <a:gd name="connsiteY2" fmla="*/ 0 h 10000"/>
                <a:gd name="connsiteX3" fmla="*/ 10000 w 10000"/>
                <a:gd name="connsiteY3" fmla="*/ 33 h 10000"/>
                <a:gd name="connsiteX0" fmla="*/ 0 w 10000"/>
                <a:gd name="connsiteY0" fmla="*/ 10132 h 10132"/>
                <a:gd name="connsiteX1" fmla="*/ 3804 w 10000"/>
                <a:gd name="connsiteY1" fmla="*/ 1667 h 10132"/>
                <a:gd name="connsiteX2" fmla="*/ 5379 w 10000"/>
                <a:gd name="connsiteY2" fmla="*/ 132 h 10132"/>
                <a:gd name="connsiteX3" fmla="*/ 10000 w 10000"/>
                <a:gd name="connsiteY3" fmla="*/ 165 h 10132"/>
                <a:gd name="connsiteX0" fmla="*/ 0 w 10000"/>
                <a:gd name="connsiteY0" fmla="*/ 10000 h 10000"/>
                <a:gd name="connsiteX1" fmla="*/ 3804 w 10000"/>
                <a:gd name="connsiteY1" fmla="*/ 1535 h 10000"/>
                <a:gd name="connsiteX2" fmla="*/ 5379 w 10000"/>
                <a:gd name="connsiteY2" fmla="*/ 0 h 10000"/>
                <a:gd name="connsiteX3" fmla="*/ 10000 w 10000"/>
                <a:gd name="connsiteY3" fmla="*/ 33 h 10000"/>
                <a:gd name="connsiteX0" fmla="*/ 0 w 10000"/>
                <a:gd name="connsiteY0" fmla="*/ 10000 h 10000"/>
                <a:gd name="connsiteX1" fmla="*/ 3397 w 10000"/>
                <a:gd name="connsiteY1" fmla="*/ 5328 h 10000"/>
                <a:gd name="connsiteX2" fmla="*/ 5379 w 10000"/>
                <a:gd name="connsiteY2" fmla="*/ 0 h 10000"/>
                <a:gd name="connsiteX3" fmla="*/ 10000 w 10000"/>
                <a:gd name="connsiteY3" fmla="*/ 33 h 10000"/>
              </a:gdLst>
              <a:ahLst/>
              <a:cxnLst>
                <a:cxn ang="0">
                  <a:pos x="connsiteX0" y="connsiteY0"/>
                </a:cxn>
                <a:cxn ang="0">
                  <a:pos x="connsiteX1" y="connsiteY1"/>
                </a:cxn>
                <a:cxn ang="0">
                  <a:pos x="connsiteX2" y="connsiteY2"/>
                </a:cxn>
                <a:cxn ang="0">
                  <a:pos x="connsiteX3" y="connsiteY3"/>
                </a:cxn>
              </a:cxnLst>
              <a:rect l="l" t="t" r="r" b="b"/>
              <a:pathLst>
                <a:path w="10000" h="10000">
                  <a:moveTo>
                    <a:pt x="0" y="10000"/>
                  </a:moveTo>
                  <a:cubicBezTo>
                    <a:pt x="659" y="8650"/>
                    <a:pt x="2500" y="6995"/>
                    <a:pt x="3397" y="5328"/>
                  </a:cubicBezTo>
                  <a:cubicBezTo>
                    <a:pt x="4365" y="4129"/>
                    <a:pt x="4371" y="311"/>
                    <a:pt x="5379" y="0"/>
                  </a:cubicBezTo>
                  <a:lnTo>
                    <a:pt x="10000" y="33"/>
                  </a:lnTo>
                </a:path>
              </a:pathLst>
            </a:custGeom>
            <a:noFill/>
            <a:ln w="88900">
              <a:solidFill>
                <a:sysClr val="window" lastClr="FFFFFF">
                  <a:lumMod val="6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a:ln>
                  <a:noFill/>
                </a:ln>
                <a:solidFill>
                  <a:prstClr val="black"/>
                </a:solidFill>
                <a:effectLst/>
                <a:uLnTx/>
                <a:uFillTx/>
              </a:endParaRPr>
            </a:p>
          </p:txBody>
        </p:sp>
        <p:sp>
          <p:nvSpPr>
            <p:cNvPr id="53" name="Rectangle 5"/>
            <p:cNvSpPr>
              <a:spLocks noChangeArrowheads="1"/>
            </p:cNvSpPr>
            <p:nvPr/>
          </p:nvSpPr>
          <p:spPr bwMode="auto">
            <a:xfrm>
              <a:off x="4797565" y="4839058"/>
              <a:ext cx="1205148" cy="367674"/>
            </a:xfrm>
            <a:prstGeom prst="rect">
              <a:avLst/>
            </a:prstGeom>
            <a:noFill/>
            <a:ln w="9525">
              <a:noFill/>
              <a:miter lim="800000"/>
              <a:headEnd/>
              <a:tailEnd/>
            </a:ln>
          </p:spPr>
          <p:txBody>
            <a:bodyPr wrap="none" lIns="0" tIns="0" rIns="0" bIns="0">
              <a:spAutoFit/>
            </a:bodyPr>
            <a:lstStyle/>
            <a:p>
              <a:pPr marL="0" marR="0" lvl="0" indent="0" algn="ctr" defTabSz="706438" eaLnBrk="0" fontAlgn="auto" latinLnBrk="0" hangingPunct="0">
                <a:lnSpc>
                  <a:spcPct val="100000"/>
                </a:lnSpc>
                <a:spcBef>
                  <a:spcPts val="0"/>
                </a:spcBef>
                <a:spcAft>
                  <a:spcPts val="0"/>
                </a:spcAft>
                <a:buClrTx/>
                <a:buSzTx/>
                <a:buFontTx/>
                <a:buNone/>
                <a:tabLst/>
                <a:defRPr/>
              </a:pPr>
              <a:r>
                <a:rPr kumimoji="0" lang="en-US" sz="1200" b="1" i="0" u="none" strike="noStrike" kern="0" cap="none" spc="0" normalizeH="0" baseline="0" noProof="0" dirty="0" smtClean="0">
                  <a:ln>
                    <a:noFill/>
                  </a:ln>
                  <a:solidFill>
                    <a:srgbClr val="000000"/>
                  </a:solidFill>
                  <a:effectLst/>
                  <a:uLnTx/>
                  <a:uFillTx/>
                </a:rPr>
                <a:t>Mammalian</a:t>
              </a:r>
            </a:p>
            <a:p>
              <a:pPr marL="0" marR="0" lvl="0" indent="0" algn="ctr" defTabSz="706438" eaLnBrk="0" fontAlgn="auto" latinLnBrk="0" hangingPunct="0">
                <a:lnSpc>
                  <a:spcPct val="100000"/>
                </a:lnSpc>
                <a:spcBef>
                  <a:spcPts val="0"/>
                </a:spcBef>
                <a:spcAft>
                  <a:spcPts val="0"/>
                </a:spcAft>
                <a:buClrTx/>
                <a:buSzTx/>
                <a:buFontTx/>
                <a:buNone/>
                <a:tabLst/>
                <a:defRPr/>
              </a:pPr>
              <a:r>
                <a:rPr kumimoji="0" lang="en-US" sz="1200" b="1" i="0" u="none" strike="noStrike" kern="0" cap="none" spc="0" normalizeH="0" baseline="0" noProof="0" dirty="0" smtClean="0">
                  <a:ln>
                    <a:noFill/>
                  </a:ln>
                  <a:solidFill>
                    <a:srgbClr val="000000"/>
                  </a:solidFill>
                  <a:effectLst/>
                  <a:uLnTx/>
                  <a:uFillTx/>
                </a:rPr>
                <a:t>U7 </a:t>
              </a:r>
              <a:r>
                <a:rPr kumimoji="0" lang="en-US" sz="1200" b="1" i="0" u="none" strike="noStrike" kern="0" cap="none" spc="0" normalizeH="0" baseline="0" noProof="0" dirty="0" err="1" smtClean="0">
                  <a:ln>
                    <a:noFill/>
                  </a:ln>
                  <a:solidFill>
                    <a:srgbClr val="000000"/>
                  </a:solidFill>
                  <a:effectLst/>
                  <a:uLnTx/>
                  <a:uFillTx/>
                </a:rPr>
                <a:t>snRNP</a:t>
              </a:r>
              <a:endParaRPr kumimoji="0" lang="en-US" sz="1200" b="1" i="0" u="none" strike="noStrike" kern="0" cap="none" spc="0" normalizeH="0" baseline="0" noProof="0" dirty="0">
                <a:ln>
                  <a:noFill/>
                </a:ln>
                <a:solidFill>
                  <a:prstClr val="black"/>
                </a:solidFill>
                <a:effectLst/>
                <a:uLnTx/>
                <a:uFillTx/>
              </a:endParaRPr>
            </a:p>
          </p:txBody>
        </p:sp>
        <p:sp>
          <p:nvSpPr>
            <p:cNvPr id="54" name="Freeform 6"/>
            <p:cNvSpPr>
              <a:spLocks noChangeAspect="1"/>
            </p:cNvSpPr>
            <p:nvPr/>
          </p:nvSpPr>
          <p:spPr bwMode="auto">
            <a:xfrm rot="6613916">
              <a:off x="4197124" y="2853892"/>
              <a:ext cx="1472999" cy="1380437"/>
            </a:xfrm>
            <a:custGeom>
              <a:avLst/>
              <a:gdLst>
                <a:gd name="T0" fmla="*/ 13 w 381"/>
                <a:gd name="T1" fmla="*/ 313 h 464"/>
                <a:gd name="T2" fmla="*/ 245 w 381"/>
                <a:gd name="T3" fmla="*/ 33 h 464"/>
                <a:gd name="T4" fmla="*/ 349 w 381"/>
                <a:gd name="T5" fmla="*/ 177 h 464"/>
                <a:gd name="T6" fmla="*/ 325 w 381"/>
                <a:gd name="T7" fmla="*/ 441 h 464"/>
                <a:gd name="T8" fmla="*/ 13 w 381"/>
                <a:gd name="T9" fmla="*/ 313 h 464"/>
                <a:gd name="T10" fmla="*/ 0 60000 65536"/>
                <a:gd name="T11" fmla="*/ 0 60000 65536"/>
                <a:gd name="T12" fmla="*/ 0 60000 65536"/>
                <a:gd name="T13" fmla="*/ 0 60000 65536"/>
                <a:gd name="T14" fmla="*/ 0 60000 65536"/>
                <a:gd name="T15" fmla="*/ 0 w 381"/>
                <a:gd name="T16" fmla="*/ 0 h 464"/>
                <a:gd name="T17" fmla="*/ 381 w 381"/>
                <a:gd name="T18" fmla="*/ 464 h 464"/>
              </a:gdLst>
              <a:ahLst/>
              <a:cxnLst>
                <a:cxn ang="T10">
                  <a:pos x="T0" y="T1"/>
                </a:cxn>
                <a:cxn ang="T11">
                  <a:pos x="T2" y="T3"/>
                </a:cxn>
                <a:cxn ang="T12">
                  <a:pos x="T4" y="T5"/>
                </a:cxn>
                <a:cxn ang="T13">
                  <a:pos x="T6" y="T7"/>
                </a:cxn>
                <a:cxn ang="T14">
                  <a:pos x="T8" y="T9"/>
                </a:cxn>
              </a:cxnLst>
              <a:rect l="T15" t="T16" r="T17" b="T18"/>
              <a:pathLst>
                <a:path w="381" h="464">
                  <a:moveTo>
                    <a:pt x="13" y="313"/>
                  </a:moveTo>
                  <a:cubicBezTo>
                    <a:pt x="0" y="245"/>
                    <a:pt x="189" y="56"/>
                    <a:pt x="245" y="33"/>
                  </a:cubicBezTo>
                  <a:cubicBezTo>
                    <a:pt x="310" y="0"/>
                    <a:pt x="336" y="109"/>
                    <a:pt x="349" y="177"/>
                  </a:cubicBezTo>
                  <a:cubicBezTo>
                    <a:pt x="362" y="245"/>
                    <a:pt x="381" y="418"/>
                    <a:pt x="325" y="441"/>
                  </a:cubicBezTo>
                  <a:cubicBezTo>
                    <a:pt x="269" y="464"/>
                    <a:pt x="26" y="381"/>
                    <a:pt x="13" y="313"/>
                  </a:cubicBezTo>
                  <a:close/>
                </a:path>
              </a:pathLst>
            </a:custGeom>
            <a:solidFill>
              <a:sysClr val="windowText" lastClr="000000">
                <a:lumMod val="50000"/>
                <a:lumOff val="50000"/>
              </a:sysClr>
            </a:solidFill>
            <a:ln w="19050" cap="flat" cmpd="sng">
              <a:solidFill>
                <a:sysClr val="windowText" lastClr="000000"/>
              </a:solidFill>
              <a:prstDash val="solid"/>
              <a:round/>
              <a:headEnd type="none" w="med" len="med"/>
              <a:tailEnd type="none" w="med" len="med"/>
            </a:ln>
            <a:effectLst/>
          </p:spPr>
          <p:txBody>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a:ln>
                  <a:noFill/>
                </a:ln>
                <a:solidFill>
                  <a:prstClr val="black"/>
                </a:solidFill>
                <a:effectLst/>
                <a:uLnTx/>
                <a:uFillTx/>
              </a:endParaRPr>
            </a:p>
          </p:txBody>
        </p:sp>
        <p:sp>
          <p:nvSpPr>
            <p:cNvPr id="55" name="Freeform 7"/>
            <p:cNvSpPr>
              <a:spLocks/>
            </p:cNvSpPr>
            <p:nvPr/>
          </p:nvSpPr>
          <p:spPr bwMode="auto">
            <a:xfrm rot="10416795">
              <a:off x="5051892" y="2853381"/>
              <a:ext cx="755925" cy="932067"/>
            </a:xfrm>
            <a:custGeom>
              <a:avLst/>
              <a:gdLst>
                <a:gd name="T0" fmla="*/ 82337777 w 381"/>
                <a:gd name="T1" fmla="*/ 1654528769 h 464"/>
                <a:gd name="T2" fmla="*/ 1551734015 w 381"/>
                <a:gd name="T3" fmla="*/ 174440219 h 464"/>
                <a:gd name="T4" fmla="*/ 2147483647 w 381"/>
                <a:gd name="T5" fmla="*/ 935627325 h 464"/>
                <a:gd name="T6" fmla="*/ 2058424420 w 381"/>
                <a:gd name="T7" fmla="*/ 2147483647 h 464"/>
                <a:gd name="T8" fmla="*/ 82337777 w 381"/>
                <a:gd name="T9" fmla="*/ 1654528769 h 464"/>
                <a:gd name="T10" fmla="*/ 0 60000 65536"/>
                <a:gd name="T11" fmla="*/ 0 60000 65536"/>
                <a:gd name="T12" fmla="*/ 0 60000 65536"/>
                <a:gd name="T13" fmla="*/ 0 60000 65536"/>
                <a:gd name="T14" fmla="*/ 0 60000 65536"/>
                <a:gd name="T15" fmla="*/ 0 w 381"/>
                <a:gd name="T16" fmla="*/ 0 h 464"/>
                <a:gd name="T17" fmla="*/ 381 w 381"/>
                <a:gd name="T18" fmla="*/ 464 h 464"/>
              </a:gdLst>
              <a:ahLst/>
              <a:cxnLst>
                <a:cxn ang="T10">
                  <a:pos x="T0" y="T1"/>
                </a:cxn>
                <a:cxn ang="T11">
                  <a:pos x="T2" y="T3"/>
                </a:cxn>
                <a:cxn ang="T12">
                  <a:pos x="T4" y="T5"/>
                </a:cxn>
                <a:cxn ang="T13">
                  <a:pos x="T6" y="T7"/>
                </a:cxn>
                <a:cxn ang="T14">
                  <a:pos x="T8" y="T9"/>
                </a:cxn>
              </a:cxnLst>
              <a:rect l="T15" t="T16" r="T17" b="T18"/>
              <a:pathLst>
                <a:path w="381" h="464">
                  <a:moveTo>
                    <a:pt x="13" y="313"/>
                  </a:moveTo>
                  <a:cubicBezTo>
                    <a:pt x="0" y="245"/>
                    <a:pt x="189" y="56"/>
                    <a:pt x="245" y="33"/>
                  </a:cubicBezTo>
                  <a:cubicBezTo>
                    <a:pt x="310" y="0"/>
                    <a:pt x="336" y="109"/>
                    <a:pt x="349" y="177"/>
                  </a:cubicBezTo>
                  <a:cubicBezTo>
                    <a:pt x="362" y="245"/>
                    <a:pt x="381" y="418"/>
                    <a:pt x="325" y="441"/>
                  </a:cubicBezTo>
                  <a:cubicBezTo>
                    <a:pt x="269" y="464"/>
                    <a:pt x="26" y="381"/>
                    <a:pt x="13" y="313"/>
                  </a:cubicBezTo>
                  <a:close/>
                </a:path>
              </a:pathLst>
            </a:custGeom>
            <a:solidFill>
              <a:sysClr val="window" lastClr="FFFFFF"/>
            </a:solidFill>
            <a:ln w="19050" cap="flat" cmpd="sng">
              <a:solidFill>
                <a:sysClr val="windowText" lastClr="000000"/>
              </a:solidFill>
              <a:prstDash val="solid"/>
              <a:round/>
              <a:headEnd type="none" w="med" len="med"/>
              <a:tailEnd type="none" w="med" len="me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a:ln>
                  <a:noFill/>
                </a:ln>
                <a:solidFill>
                  <a:prstClr val="black"/>
                </a:solidFill>
                <a:effectLst/>
                <a:uLnTx/>
                <a:uFillTx/>
              </a:endParaRPr>
            </a:p>
          </p:txBody>
        </p:sp>
        <p:sp>
          <p:nvSpPr>
            <p:cNvPr id="56" name="Freeform 8"/>
            <p:cNvSpPr>
              <a:spLocks/>
            </p:cNvSpPr>
            <p:nvPr/>
          </p:nvSpPr>
          <p:spPr bwMode="auto">
            <a:xfrm rot="13101977">
              <a:off x="5292187" y="3094721"/>
              <a:ext cx="755925" cy="932067"/>
            </a:xfrm>
            <a:custGeom>
              <a:avLst/>
              <a:gdLst>
                <a:gd name="T0" fmla="*/ 82337777 w 381"/>
                <a:gd name="T1" fmla="*/ 1654528769 h 464"/>
                <a:gd name="T2" fmla="*/ 1551734015 w 381"/>
                <a:gd name="T3" fmla="*/ 174440219 h 464"/>
                <a:gd name="T4" fmla="*/ 2147483647 w 381"/>
                <a:gd name="T5" fmla="*/ 935627325 h 464"/>
                <a:gd name="T6" fmla="*/ 2058424420 w 381"/>
                <a:gd name="T7" fmla="*/ 2147483647 h 464"/>
                <a:gd name="T8" fmla="*/ 82337777 w 381"/>
                <a:gd name="T9" fmla="*/ 1654528769 h 464"/>
                <a:gd name="T10" fmla="*/ 0 60000 65536"/>
                <a:gd name="T11" fmla="*/ 0 60000 65536"/>
                <a:gd name="T12" fmla="*/ 0 60000 65536"/>
                <a:gd name="T13" fmla="*/ 0 60000 65536"/>
                <a:gd name="T14" fmla="*/ 0 60000 65536"/>
                <a:gd name="T15" fmla="*/ 0 w 381"/>
                <a:gd name="T16" fmla="*/ 0 h 464"/>
                <a:gd name="T17" fmla="*/ 381 w 381"/>
                <a:gd name="T18" fmla="*/ 464 h 464"/>
              </a:gdLst>
              <a:ahLst/>
              <a:cxnLst>
                <a:cxn ang="T10">
                  <a:pos x="T0" y="T1"/>
                </a:cxn>
                <a:cxn ang="T11">
                  <a:pos x="T2" y="T3"/>
                </a:cxn>
                <a:cxn ang="T12">
                  <a:pos x="T4" y="T5"/>
                </a:cxn>
                <a:cxn ang="T13">
                  <a:pos x="T6" y="T7"/>
                </a:cxn>
                <a:cxn ang="T14">
                  <a:pos x="T8" y="T9"/>
                </a:cxn>
              </a:cxnLst>
              <a:rect l="T15" t="T16" r="T17" b="T18"/>
              <a:pathLst>
                <a:path w="381" h="464">
                  <a:moveTo>
                    <a:pt x="13" y="313"/>
                  </a:moveTo>
                  <a:cubicBezTo>
                    <a:pt x="0" y="245"/>
                    <a:pt x="189" y="56"/>
                    <a:pt x="245" y="33"/>
                  </a:cubicBezTo>
                  <a:cubicBezTo>
                    <a:pt x="310" y="0"/>
                    <a:pt x="336" y="109"/>
                    <a:pt x="349" y="177"/>
                  </a:cubicBezTo>
                  <a:cubicBezTo>
                    <a:pt x="362" y="245"/>
                    <a:pt x="381" y="418"/>
                    <a:pt x="325" y="441"/>
                  </a:cubicBezTo>
                  <a:cubicBezTo>
                    <a:pt x="269" y="464"/>
                    <a:pt x="26" y="381"/>
                    <a:pt x="13" y="313"/>
                  </a:cubicBezTo>
                  <a:close/>
                </a:path>
              </a:pathLst>
            </a:custGeom>
            <a:solidFill>
              <a:sysClr val="window" lastClr="FFFFFF"/>
            </a:solidFill>
            <a:ln w="19050" cap="flat" cmpd="sng">
              <a:solidFill>
                <a:sysClr val="windowText" lastClr="000000"/>
              </a:solidFill>
              <a:prstDash val="solid"/>
              <a:round/>
              <a:headEnd type="none" w="med" len="med"/>
              <a:tailEnd type="none" w="med" len="me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a:ln>
                  <a:noFill/>
                </a:ln>
                <a:solidFill>
                  <a:prstClr val="black"/>
                </a:solidFill>
                <a:effectLst/>
                <a:uLnTx/>
                <a:uFillTx/>
              </a:endParaRPr>
            </a:p>
          </p:txBody>
        </p:sp>
        <p:sp>
          <p:nvSpPr>
            <p:cNvPr id="57" name="Freeform 9"/>
            <p:cNvSpPr>
              <a:spLocks/>
            </p:cNvSpPr>
            <p:nvPr/>
          </p:nvSpPr>
          <p:spPr bwMode="auto">
            <a:xfrm rot="15481479">
              <a:off x="5286084" y="3425168"/>
              <a:ext cx="765627" cy="921127"/>
            </a:xfrm>
            <a:custGeom>
              <a:avLst/>
              <a:gdLst>
                <a:gd name="T0" fmla="*/ 68769996 w 381"/>
                <a:gd name="T1" fmla="*/ 1984683630 h 464"/>
                <a:gd name="T2" fmla="*/ 1296050160 w 381"/>
                <a:gd name="T3" fmla="*/ 209246866 h 464"/>
                <a:gd name="T4" fmla="*/ 1846209983 w 381"/>
                <a:gd name="T5" fmla="*/ 1122328799 h 464"/>
                <a:gd name="T6" fmla="*/ 1719250024 w 381"/>
                <a:gd name="T7" fmla="*/ 2147483647 h 464"/>
                <a:gd name="T8" fmla="*/ 68769996 w 381"/>
                <a:gd name="T9" fmla="*/ 1984683630 h 464"/>
                <a:gd name="T10" fmla="*/ 0 60000 65536"/>
                <a:gd name="T11" fmla="*/ 0 60000 65536"/>
                <a:gd name="T12" fmla="*/ 0 60000 65536"/>
                <a:gd name="T13" fmla="*/ 0 60000 65536"/>
                <a:gd name="T14" fmla="*/ 0 60000 65536"/>
                <a:gd name="T15" fmla="*/ 0 w 381"/>
                <a:gd name="T16" fmla="*/ 0 h 464"/>
                <a:gd name="T17" fmla="*/ 381 w 381"/>
                <a:gd name="T18" fmla="*/ 464 h 464"/>
              </a:gdLst>
              <a:ahLst/>
              <a:cxnLst>
                <a:cxn ang="T10">
                  <a:pos x="T0" y="T1"/>
                </a:cxn>
                <a:cxn ang="T11">
                  <a:pos x="T2" y="T3"/>
                </a:cxn>
                <a:cxn ang="T12">
                  <a:pos x="T4" y="T5"/>
                </a:cxn>
                <a:cxn ang="T13">
                  <a:pos x="T6" y="T7"/>
                </a:cxn>
                <a:cxn ang="T14">
                  <a:pos x="T8" y="T9"/>
                </a:cxn>
              </a:cxnLst>
              <a:rect l="T15" t="T16" r="T17" b="T18"/>
              <a:pathLst>
                <a:path w="381" h="464">
                  <a:moveTo>
                    <a:pt x="13" y="313"/>
                  </a:moveTo>
                  <a:cubicBezTo>
                    <a:pt x="0" y="245"/>
                    <a:pt x="189" y="56"/>
                    <a:pt x="245" y="33"/>
                  </a:cubicBezTo>
                  <a:cubicBezTo>
                    <a:pt x="310" y="0"/>
                    <a:pt x="336" y="109"/>
                    <a:pt x="349" y="177"/>
                  </a:cubicBezTo>
                  <a:cubicBezTo>
                    <a:pt x="362" y="245"/>
                    <a:pt x="381" y="418"/>
                    <a:pt x="325" y="441"/>
                  </a:cubicBezTo>
                  <a:cubicBezTo>
                    <a:pt x="269" y="464"/>
                    <a:pt x="26" y="381"/>
                    <a:pt x="13" y="313"/>
                  </a:cubicBezTo>
                  <a:close/>
                </a:path>
              </a:pathLst>
            </a:custGeom>
            <a:solidFill>
              <a:sysClr val="window" lastClr="FFFFFF"/>
            </a:solidFill>
            <a:ln w="19050" cap="flat" cmpd="sng">
              <a:solidFill>
                <a:sysClr val="windowText" lastClr="000000"/>
              </a:solidFill>
              <a:prstDash val="solid"/>
              <a:round/>
              <a:headEnd type="none" w="med" len="med"/>
              <a:tailEnd type="none" w="med" len="me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a:ln>
                  <a:noFill/>
                </a:ln>
                <a:solidFill>
                  <a:prstClr val="black"/>
                </a:solidFill>
                <a:effectLst/>
                <a:uLnTx/>
                <a:uFillTx/>
              </a:endParaRPr>
            </a:p>
          </p:txBody>
        </p:sp>
        <p:sp>
          <p:nvSpPr>
            <p:cNvPr id="58" name="Freeform 10"/>
            <p:cNvSpPr>
              <a:spLocks/>
            </p:cNvSpPr>
            <p:nvPr/>
          </p:nvSpPr>
          <p:spPr bwMode="auto">
            <a:xfrm rot="17779329">
              <a:off x="5081460" y="3706937"/>
              <a:ext cx="765627" cy="919875"/>
            </a:xfrm>
            <a:custGeom>
              <a:avLst/>
              <a:gdLst>
                <a:gd name="T0" fmla="*/ 68769996 w 381"/>
                <a:gd name="T1" fmla="*/ 1979292977 h 464"/>
                <a:gd name="T2" fmla="*/ 1296050160 w 381"/>
                <a:gd name="T3" fmla="*/ 208678315 h 464"/>
                <a:gd name="T4" fmla="*/ 1846209983 w 381"/>
                <a:gd name="T5" fmla="*/ 1119282034 h 464"/>
                <a:gd name="T6" fmla="*/ 1719250024 w 381"/>
                <a:gd name="T7" fmla="*/ 2147483647 h 464"/>
                <a:gd name="T8" fmla="*/ 68769996 w 381"/>
                <a:gd name="T9" fmla="*/ 1979292977 h 464"/>
                <a:gd name="T10" fmla="*/ 0 60000 65536"/>
                <a:gd name="T11" fmla="*/ 0 60000 65536"/>
                <a:gd name="T12" fmla="*/ 0 60000 65536"/>
                <a:gd name="T13" fmla="*/ 0 60000 65536"/>
                <a:gd name="T14" fmla="*/ 0 60000 65536"/>
                <a:gd name="T15" fmla="*/ 0 w 381"/>
                <a:gd name="T16" fmla="*/ 0 h 464"/>
                <a:gd name="T17" fmla="*/ 381 w 381"/>
                <a:gd name="T18" fmla="*/ 464 h 464"/>
              </a:gdLst>
              <a:ahLst/>
              <a:cxnLst>
                <a:cxn ang="T10">
                  <a:pos x="T0" y="T1"/>
                </a:cxn>
                <a:cxn ang="T11">
                  <a:pos x="T2" y="T3"/>
                </a:cxn>
                <a:cxn ang="T12">
                  <a:pos x="T4" y="T5"/>
                </a:cxn>
                <a:cxn ang="T13">
                  <a:pos x="T6" y="T7"/>
                </a:cxn>
                <a:cxn ang="T14">
                  <a:pos x="T8" y="T9"/>
                </a:cxn>
              </a:cxnLst>
              <a:rect l="T15" t="T16" r="T17" b="T18"/>
              <a:pathLst>
                <a:path w="381" h="464">
                  <a:moveTo>
                    <a:pt x="13" y="313"/>
                  </a:moveTo>
                  <a:cubicBezTo>
                    <a:pt x="0" y="245"/>
                    <a:pt x="189" y="56"/>
                    <a:pt x="245" y="33"/>
                  </a:cubicBezTo>
                  <a:cubicBezTo>
                    <a:pt x="310" y="0"/>
                    <a:pt x="336" y="109"/>
                    <a:pt x="349" y="177"/>
                  </a:cubicBezTo>
                  <a:cubicBezTo>
                    <a:pt x="362" y="245"/>
                    <a:pt x="381" y="418"/>
                    <a:pt x="325" y="441"/>
                  </a:cubicBezTo>
                  <a:cubicBezTo>
                    <a:pt x="269" y="464"/>
                    <a:pt x="26" y="381"/>
                    <a:pt x="13" y="313"/>
                  </a:cubicBezTo>
                  <a:close/>
                </a:path>
              </a:pathLst>
            </a:custGeom>
            <a:solidFill>
              <a:sysClr val="window" lastClr="FFFFFF"/>
            </a:solidFill>
            <a:ln w="19050" cap="flat" cmpd="sng">
              <a:solidFill>
                <a:sysClr val="windowText" lastClr="000000"/>
              </a:solidFill>
              <a:prstDash val="solid"/>
              <a:round/>
              <a:headEnd type="none" w="med" len="med"/>
              <a:tailEnd type="none" w="med" len="me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a:ln>
                  <a:noFill/>
                </a:ln>
                <a:solidFill>
                  <a:prstClr val="black"/>
                </a:solidFill>
                <a:effectLst/>
                <a:uLnTx/>
                <a:uFillTx/>
              </a:endParaRPr>
            </a:p>
          </p:txBody>
        </p:sp>
        <p:sp>
          <p:nvSpPr>
            <p:cNvPr id="59" name="Freeform 11"/>
            <p:cNvSpPr>
              <a:spLocks/>
            </p:cNvSpPr>
            <p:nvPr/>
          </p:nvSpPr>
          <p:spPr bwMode="auto">
            <a:xfrm rot="20299310">
              <a:off x="4716483" y="3827059"/>
              <a:ext cx="755925" cy="932067"/>
            </a:xfrm>
            <a:custGeom>
              <a:avLst/>
              <a:gdLst>
                <a:gd name="T0" fmla="*/ 82337777 w 381"/>
                <a:gd name="T1" fmla="*/ 1654528769 h 464"/>
                <a:gd name="T2" fmla="*/ 1551734015 w 381"/>
                <a:gd name="T3" fmla="*/ 174440219 h 464"/>
                <a:gd name="T4" fmla="*/ 2147483647 w 381"/>
                <a:gd name="T5" fmla="*/ 935627325 h 464"/>
                <a:gd name="T6" fmla="*/ 2058424420 w 381"/>
                <a:gd name="T7" fmla="*/ 2147483647 h 464"/>
                <a:gd name="T8" fmla="*/ 82337777 w 381"/>
                <a:gd name="T9" fmla="*/ 1654528769 h 464"/>
                <a:gd name="T10" fmla="*/ 0 60000 65536"/>
                <a:gd name="T11" fmla="*/ 0 60000 65536"/>
                <a:gd name="T12" fmla="*/ 0 60000 65536"/>
                <a:gd name="T13" fmla="*/ 0 60000 65536"/>
                <a:gd name="T14" fmla="*/ 0 60000 65536"/>
                <a:gd name="T15" fmla="*/ 0 w 381"/>
                <a:gd name="T16" fmla="*/ 0 h 464"/>
                <a:gd name="T17" fmla="*/ 381 w 381"/>
                <a:gd name="T18" fmla="*/ 464 h 464"/>
              </a:gdLst>
              <a:ahLst/>
              <a:cxnLst>
                <a:cxn ang="T10">
                  <a:pos x="T0" y="T1"/>
                </a:cxn>
                <a:cxn ang="T11">
                  <a:pos x="T2" y="T3"/>
                </a:cxn>
                <a:cxn ang="T12">
                  <a:pos x="T4" y="T5"/>
                </a:cxn>
                <a:cxn ang="T13">
                  <a:pos x="T6" y="T7"/>
                </a:cxn>
                <a:cxn ang="T14">
                  <a:pos x="T8" y="T9"/>
                </a:cxn>
              </a:cxnLst>
              <a:rect l="T15" t="T16" r="T17" b="T18"/>
              <a:pathLst>
                <a:path w="381" h="464">
                  <a:moveTo>
                    <a:pt x="13" y="313"/>
                  </a:moveTo>
                  <a:cubicBezTo>
                    <a:pt x="0" y="245"/>
                    <a:pt x="189" y="56"/>
                    <a:pt x="245" y="33"/>
                  </a:cubicBezTo>
                  <a:cubicBezTo>
                    <a:pt x="310" y="0"/>
                    <a:pt x="336" y="109"/>
                    <a:pt x="349" y="177"/>
                  </a:cubicBezTo>
                  <a:cubicBezTo>
                    <a:pt x="362" y="245"/>
                    <a:pt x="381" y="418"/>
                    <a:pt x="325" y="441"/>
                  </a:cubicBezTo>
                  <a:cubicBezTo>
                    <a:pt x="269" y="464"/>
                    <a:pt x="26" y="381"/>
                    <a:pt x="13" y="313"/>
                  </a:cubicBezTo>
                  <a:close/>
                </a:path>
              </a:pathLst>
            </a:custGeom>
            <a:solidFill>
              <a:sysClr val="window" lastClr="FFFFFF"/>
            </a:solidFill>
            <a:ln w="19050" cap="flat" cmpd="sng">
              <a:solidFill>
                <a:sysClr val="windowText" lastClr="000000"/>
              </a:solidFill>
              <a:prstDash val="solid"/>
              <a:round/>
              <a:headEnd type="none" w="med" len="med"/>
              <a:tailEnd type="none" w="med" len="me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a:ln>
                  <a:noFill/>
                </a:ln>
                <a:solidFill>
                  <a:prstClr val="black"/>
                </a:solidFill>
                <a:effectLst/>
                <a:uLnTx/>
                <a:uFillTx/>
              </a:endParaRPr>
            </a:p>
          </p:txBody>
        </p:sp>
        <p:sp>
          <p:nvSpPr>
            <p:cNvPr id="60" name="Freeform 12"/>
            <p:cNvSpPr>
              <a:spLocks/>
            </p:cNvSpPr>
            <p:nvPr/>
          </p:nvSpPr>
          <p:spPr bwMode="auto">
            <a:xfrm rot="1567939">
              <a:off x="4394840" y="3628717"/>
              <a:ext cx="755925" cy="932067"/>
            </a:xfrm>
            <a:custGeom>
              <a:avLst/>
              <a:gdLst>
                <a:gd name="T0" fmla="*/ 82337777 w 381"/>
                <a:gd name="T1" fmla="*/ 1654528769 h 464"/>
                <a:gd name="T2" fmla="*/ 1551734015 w 381"/>
                <a:gd name="T3" fmla="*/ 174440219 h 464"/>
                <a:gd name="T4" fmla="*/ 2147483647 w 381"/>
                <a:gd name="T5" fmla="*/ 935627325 h 464"/>
                <a:gd name="T6" fmla="*/ 2058424420 w 381"/>
                <a:gd name="T7" fmla="*/ 2147483647 h 464"/>
                <a:gd name="T8" fmla="*/ 82337777 w 381"/>
                <a:gd name="T9" fmla="*/ 1654528769 h 464"/>
                <a:gd name="T10" fmla="*/ 0 60000 65536"/>
                <a:gd name="T11" fmla="*/ 0 60000 65536"/>
                <a:gd name="T12" fmla="*/ 0 60000 65536"/>
                <a:gd name="T13" fmla="*/ 0 60000 65536"/>
                <a:gd name="T14" fmla="*/ 0 60000 65536"/>
                <a:gd name="T15" fmla="*/ 0 w 381"/>
                <a:gd name="T16" fmla="*/ 0 h 464"/>
                <a:gd name="T17" fmla="*/ 381 w 381"/>
                <a:gd name="T18" fmla="*/ 464 h 464"/>
              </a:gdLst>
              <a:ahLst/>
              <a:cxnLst>
                <a:cxn ang="T10">
                  <a:pos x="T0" y="T1"/>
                </a:cxn>
                <a:cxn ang="T11">
                  <a:pos x="T2" y="T3"/>
                </a:cxn>
                <a:cxn ang="T12">
                  <a:pos x="T4" y="T5"/>
                </a:cxn>
                <a:cxn ang="T13">
                  <a:pos x="T6" y="T7"/>
                </a:cxn>
                <a:cxn ang="T14">
                  <a:pos x="T8" y="T9"/>
                </a:cxn>
              </a:cxnLst>
              <a:rect l="T15" t="T16" r="T17" b="T18"/>
              <a:pathLst>
                <a:path w="381" h="464">
                  <a:moveTo>
                    <a:pt x="13" y="313"/>
                  </a:moveTo>
                  <a:cubicBezTo>
                    <a:pt x="0" y="245"/>
                    <a:pt x="189" y="56"/>
                    <a:pt x="245" y="33"/>
                  </a:cubicBezTo>
                  <a:cubicBezTo>
                    <a:pt x="310" y="0"/>
                    <a:pt x="336" y="109"/>
                    <a:pt x="349" y="177"/>
                  </a:cubicBezTo>
                  <a:cubicBezTo>
                    <a:pt x="362" y="245"/>
                    <a:pt x="381" y="418"/>
                    <a:pt x="325" y="441"/>
                  </a:cubicBezTo>
                  <a:cubicBezTo>
                    <a:pt x="269" y="464"/>
                    <a:pt x="26" y="381"/>
                    <a:pt x="13" y="313"/>
                  </a:cubicBezTo>
                  <a:close/>
                </a:path>
              </a:pathLst>
            </a:custGeom>
            <a:solidFill>
              <a:sysClr val="window" lastClr="FFFFFF"/>
            </a:solidFill>
            <a:ln w="19050" cap="flat" cmpd="sng">
              <a:solidFill>
                <a:sysClr val="windowText" lastClr="000000"/>
              </a:solidFill>
              <a:prstDash val="solid"/>
              <a:round/>
              <a:headEnd type="none" w="med" len="med"/>
              <a:tailEnd type="none" w="med" len="me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a:ln>
                  <a:noFill/>
                </a:ln>
                <a:solidFill>
                  <a:prstClr val="black"/>
                </a:solidFill>
                <a:effectLst/>
                <a:uLnTx/>
                <a:uFillTx/>
              </a:endParaRPr>
            </a:p>
          </p:txBody>
        </p:sp>
        <p:sp>
          <p:nvSpPr>
            <p:cNvPr id="61" name="Oval 13"/>
            <p:cNvSpPr>
              <a:spLocks noChangeArrowheads="1"/>
            </p:cNvSpPr>
            <p:nvPr/>
          </p:nvSpPr>
          <p:spPr bwMode="auto">
            <a:xfrm>
              <a:off x="5051892" y="3634265"/>
              <a:ext cx="241545" cy="264919"/>
            </a:xfrm>
            <a:prstGeom prst="ellipse">
              <a:avLst/>
            </a:prstGeom>
            <a:solidFill>
              <a:sysClr val="window" lastClr="FFFFFF"/>
            </a:solidFill>
            <a:ln w="19050" algn="ctr">
              <a:solidFill>
                <a:sysClr val="windowText" lastClr="000000"/>
              </a:solidFill>
              <a:round/>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a:ln>
                  <a:noFill/>
                </a:ln>
                <a:solidFill>
                  <a:prstClr val="black"/>
                </a:solidFill>
                <a:effectLst/>
                <a:uLnTx/>
                <a:uFillTx/>
              </a:endParaRPr>
            </a:p>
          </p:txBody>
        </p:sp>
        <p:sp>
          <p:nvSpPr>
            <p:cNvPr id="62" name="Rectangle 14"/>
            <p:cNvSpPr>
              <a:spLocks noChangeArrowheads="1"/>
            </p:cNvSpPr>
            <p:nvPr/>
          </p:nvSpPr>
          <p:spPr bwMode="auto">
            <a:xfrm>
              <a:off x="4497394" y="3218365"/>
              <a:ext cx="454817" cy="367674"/>
            </a:xfrm>
            <a:prstGeom prst="rect">
              <a:avLst/>
            </a:prstGeom>
            <a:noFill/>
            <a:ln w="19050">
              <a:noFill/>
              <a:miter lim="800000"/>
              <a:headEnd/>
              <a:tailEnd/>
            </a:ln>
          </p:spPr>
          <p:txBody>
            <a:bodyPr wrap="none" lIns="0" tIns="0" rIns="0" bIns="0">
              <a:spAutoFit/>
            </a:bodyPr>
            <a:lstStyle/>
            <a:p>
              <a:pPr marL="0" marR="0" lvl="0" indent="0" algn="ctr" defTabSz="706438" eaLnBrk="0" fontAlgn="auto" latinLnBrk="0" hangingPunct="0">
                <a:lnSpc>
                  <a:spcPct val="100000"/>
                </a:lnSpc>
                <a:spcBef>
                  <a:spcPts val="0"/>
                </a:spcBef>
                <a:spcAft>
                  <a:spcPts val="0"/>
                </a:spcAft>
                <a:buClrTx/>
                <a:buSzTx/>
                <a:buFontTx/>
                <a:buNone/>
                <a:tabLst/>
                <a:defRPr/>
              </a:pPr>
              <a:r>
                <a:rPr kumimoji="0" lang="en-US" sz="1200" b="1" i="0" u="none" strike="noStrike" kern="0" cap="none" spc="0" normalizeH="0" baseline="0" noProof="0" dirty="0" err="1" smtClean="0">
                  <a:ln>
                    <a:noFill/>
                  </a:ln>
                  <a:solidFill>
                    <a:prstClr val="white"/>
                  </a:solidFill>
                  <a:effectLst/>
                  <a:uLnTx/>
                  <a:uFillTx/>
                </a:rPr>
                <a:t>Lsm</a:t>
              </a:r>
              <a:endParaRPr kumimoji="0" lang="en-US" sz="1200" b="1" i="0" u="none" strike="noStrike" kern="0" cap="none" spc="0" normalizeH="0" baseline="0" noProof="0" dirty="0">
                <a:ln>
                  <a:noFill/>
                </a:ln>
                <a:solidFill>
                  <a:prstClr val="white"/>
                </a:solidFill>
                <a:effectLst/>
                <a:uLnTx/>
                <a:uFillTx/>
              </a:endParaRPr>
            </a:p>
            <a:p>
              <a:pPr marL="0" marR="0" lvl="0" indent="0" algn="ctr" defTabSz="706438" eaLnBrk="0" fontAlgn="auto" latinLnBrk="0" hangingPunct="0">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prstClr val="white"/>
                  </a:solidFill>
                  <a:effectLst/>
                  <a:uLnTx/>
                  <a:uFillTx/>
                </a:rPr>
                <a:t>11</a:t>
              </a:r>
            </a:p>
          </p:txBody>
        </p:sp>
        <p:sp>
          <p:nvSpPr>
            <p:cNvPr id="63" name="Rectangle 15"/>
            <p:cNvSpPr>
              <a:spLocks noChangeArrowheads="1"/>
            </p:cNvSpPr>
            <p:nvPr/>
          </p:nvSpPr>
          <p:spPr bwMode="auto">
            <a:xfrm>
              <a:off x="5089292" y="2927783"/>
              <a:ext cx="454817" cy="367674"/>
            </a:xfrm>
            <a:prstGeom prst="rect">
              <a:avLst/>
            </a:prstGeom>
            <a:noFill/>
            <a:ln w="19050">
              <a:noFill/>
              <a:miter lim="800000"/>
              <a:headEnd/>
              <a:tailEnd/>
            </a:ln>
          </p:spPr>
          <p:txBody>
            <a:bodyPr wrap="none" lIns="0" tIns="0" rIns="0" bIns="0">
              <a:spAutoFit/>
            </a:bodyPr>
            <a:lstStyle/>
            <a:p>
              <a:pPr marL="0" marR="0" lvl="0" indent="0" algn="ctr" defTabSz="706438" eaLnBrk="0" fontAlgn="auto" latinLnBrk="0" hangingPunct="0">
                <a:lnSpc>
                  <a:spcPct val="100000"/>
                </a:lnSpc>
                <a:spcBef>
                  <a:spcPts val="0"/>
                </a:spcBef>
                <a:spcAft>
                  <a:spcPts val="0"/>
                </a:spcAft>
                <a:buClrTx/>
                <a:buSzTx/>
                <a:buFontTx/>
                <a:buNone/>
                <a:tabLst/>
                <a:defRPr/>
              </a:pPr>
              <a:r>
                <a:rPr kumimoji="0" lang="en-US" sz="1200" b="1" i="0" u="none" strike="noStrike" kern="0" cap="none" spc="0" normalizeH="0" baseline="0" noProof="0" dirty="0" err="1" smtClean="0">
                  <a:ln>
                    <a:noFill/>
                  </a:ln>
                  <a:solidFill>
                    <a:srgbClr val="000000"/>
                  </a:solidFill>
                  <a:effectLst/>
                  <a:uLnTx/>
                  <a:uFillTx/>
                </a:rPr>
                <a:t>Lsm</a:t>
              </a:r>
              <a:endParaRPr kumimoji="0" lang="en-US" sz="1200" b="1" i="0" u="none" strike="noStrike" kern="0" cap="none" spc="0" normalizeH="0" baseline="0" noProof="0" dirty="0">
                <a:ln>
                  <a:noFill/>
                </a:ln>
                <a:solidFill>
                  <a:srgbClr val="000000"/>
                </a:solidFill>
                <a:effectLst/>
                <a:uLnTx/>
                <a:uFillTx/>
              </a:endParaRPr>
            </a:p>
            <a:p>
              <a:pPr marL="0" marR="0" lvl="0" indent="0" algn="ctr" defTabSz="706438" eaLnBrk="0" fontAlgn="auto" latinLnBrk="0" hangingPunct="0">
                <a:lnSpc>
                  <a:spcPct val="100000"/>
                </a:lnSpc>
                <a:spcBef>
                  <a:spcPts val="0"/>
                </a:spcBef>
                <a:spcAft>
                  <a:spcPts val="0"/>
                </a:spcAft>
                <a:buClrTx/>
                <a:buSzTx/>
                <a:buFontTx/>
                <a:buNone/>
                <a:tabLst/>
                <a:defRPr/>
              </a:pPr>
              <a:r>
                <a:rPr kumimoji="0" lang="en-US" sz="1200" b="1" i="0" u="none" strike="noStrike" kern="0" cap="none" spc="0" normalizeH="0" baseline="0" noProof="0" dirty="0" smtClean="0">
                  <a:ln>
                    <a:noFill/>
                  </a:ln>
                  <a:solidFill>
                    <a:srgbClr val="000000"/>
                  </a:solidFill>
                  <a:effectLst/>
                  <a:uLnTx/>
                  <a:uFillTx/>
                </a:rPr>
                <a:t>10 </a:t>
              </a:r>
              <a:endParaRPr kumimoji="0" lang="en-US" sz="1200" b="1" i="0" u="none" strike="noStrike" kern="0" cap="none" spc="0" normalizeH="0" baseline="0" noProof="0" dirty="0">
                <a:ln>
                  <a:noFill/>
                </a:ln>
                <a:solidFill>
                  <a:prstClr val="black"/>
                </a:solidFill>
                <a:effectLst/>
                <a:uLnTx/>
                <a:uFillTx/>
              </a:endParaRPr>
            </a:p>
          </p:txBody>
        </p:sp>
        <p:sp>
          <p:nvSpPr>
            <p:cNvPr id="64" name="Rectangle 16"/>
            <p:cNvSpPr>
              <a:spLocks noChangeArrowheads="1"/>
            </p:cNvSpPr>
            <p:nvPr/>
          </p:nvSpPr>
          <p:spPr bwMode="auto">
            <a:xfrm>
              <a:off x="4815241" y="3991583"/>
              <a:ext cx="136215" cy="183837"/>
            </a:xfrm>
            <a:prstGeom prst="rect">
              <a:avLst/>
            </a:prstGeom>
            <a:noFill/>
            <a:ln w="19050">
              <a:noFill/>
              <a:miter lim="800000"/>
              <a:headEnd/>
              <a:tailEnd/>
            </a:ln>
          </p:spPr>
          <p:txBody>
            <a:bodyPr wrap="none" lIns="0" tIns="0" rIns="0" bIns="0">
              <a:spAutoFit/>
            </a:bodyPr>
            <a:lstStyle/>
            <a:p>
              <a:pPr marL="0" marR="0" lvl="0" indent="0" algn="ctr" defTabSz="706438" eaLnBrk="0" fontAlgn="auto" latinLnBrk="0" hangingPunct="0">
                <a:lnSpc>
                  <a:spcPct val="100000"/>
                </a:lnSpc>
                <a:spcBef>
                  <a:spcPts val="0"/>
                </a:spcBef>
                <a:spcAft>
                  <a:spcPts val="0"/>
                </a:spcAft>
                <a:buClrTx/>
                <a:buSzTx/>
                <a:buFontTx/>
                <a:buNone/>
                <a:tabLst/>
                <a:defRPr/>
              </a:pPr>
              <a:r>
                <a:rPr kumimoji="0" lang="en-US" sz="1200" b="1" i="0" u="none" strike="noStrike" kern="0" cap="none" spc="0" normalizeH="0" baseline="0" noProof="0" dirty="0" smtClean="0">
                  <a:ln>
                    <a:noFill/>
                  </a:ln>
                  <a:solidFill>
                    <a:srgbClr val="000000"/>
                  </a:solidFill>
                  <a:effectLst/>
                  <a:uLnTx/>
                  <a:uFillTx/>
                </a:rPr>
                <a:t>F</a:t>
              </a:r>
              <a:endParaRPr kumimoji="0" lang="en-US" sz="1200" b="1" i="0" u="none" strike="noStrike" kern="0" cap="none" spc="0" normalizeH="0" baseline="0" noProof="0" dirty="0">
                <a:ln>
                  <a:noFill/>
                </a:ln>
                <a:solidFill>
                  <a:prstClr val="black"/>
                </a:solidFill>
                <a:effectLst/>
                <a:uLnTx/>
                <a:uFillTx/>
              </a:endParaRPr>
            </a:p>
          </p:txBody>
        </p:sp>
        <p:sp>
          <p:nvSpPr>
            <p:cNvPr id="65" name="Rectangle 17"/>
            <p:cNvSpPr>
              <a:spLocks noChangeArrowheads="1"/>
            </p:cNvSpPr>
            <p:nvPr/>
          </p:nvSpPr>
          <p:spPr bwMode="auto">
            <a:xfrm>
              <a:off x="5508772" y="3263581"/>
              <a:ext cx="159302" cy="183837"/>
            </a:xfrm>
            <a:prstGeom prst="rect">
              <a:avLst/>
            </a:prstGeom>
            <a:noFill/>
            <a:ln w="19050">
              <a:noFill/>
              <a:miter lim="800000"/>
              <a:headEnd/>
              <a:tailEnd/>
            </a:ln>
          </p:spPr>
          <p:txBody>
            <a:bodyPr wrap="none" lIns="0" tIns="0" rIns="0" bIns="0">
              <a:spAutoFit/>
            </a:bodyPr>
            <a:lstStyle/>
            <a:p>
              <a:pPr marL="0" marR="0" lvl="0" indent="0" algn="ctr" defTabSz="706438" eaLnBrk="0" fontAlgn="auto" latinLnBrk="0" hangingPunct="0">
                <a:lnSpc>
                  <a:spcPct val="100000"/>
                </a:lnSpc>
                <a:spcBef>
                  <a:spcPts val="0"/>
                </a:spcBef>
                <a:spcAft>
                  <a:spcPts val="0"/>
                </a:spcAft>
                <a:buClrTx/>
                <a:buSzTx/>
                <a:buFontTx/>
                <a:buNone/>
                <a:tabLst/>
                <a:defRPr/>
              </a:pPr>
              <a:r>
                <a:rPr kumimoji="0" lang="en-US" sz="1200" b="1" i="0" u="none" strike="noStrike" kern="0" cap="none" spc="0" normalizeH="0" baseline="0" noProof="0" dirty="0" smtClean="0">
                  <a:ln>
                    <a:noFill/>
                  </a:ln>
                  <a:solidFill>
                    <a:srgbClr val="000000"/>
                  </a:solidFill>
                  <a:effectLst/>
                  <a:uLnTx/>
                  <a:uFillTx/>
                </a:rPr>
                <a:t>B</a:t>
              </a:r>
              <a:endParaRPr kumimoji="0" lang="en-US" sz="1200" b="1" i="0" u="none" strike="noStrike" kern="0" cap="none" spc="0" normalizeH="0" baseline="0" noProof="0" dirty="0">
                <a:ln>
                  <a:noFill/>
                </a:ln>
                <a:solidFill>
                  <a:prstClr val="black"/>
                </a:solidFill>
                <a:effectLst/>
                <a:uLnTx/>
                <a:uFillTx/>
              </a:endParaRPr>
            </a:p>
          </p:txBody>
        </p:sp>
        <p:sp>
          <p:nvSpPr>
            <p:cNvPr id="66" name="Rectangle 18"/>
            <p:cNvSpPr>
              <a:spLocks noChangeArrowheads="1"/>
            </p:cNvSpPr>
            <p:nvPr/>
          </p:nvSpPr>
          <p:spPr bwMode="auto">
            <a:xfrm>
              <a:off x="5554848" y="3609298"/>
              <a:ext cx="281662" cy="183837"/>
            </a:xfrm>
            <a:prstGeom prst="rect">
              <a:avLst/>
            </a:prstGeom>
            <a:noFill/>
            <a:ln w="19050">
              <a:noFill/>
              <a:miter lim="800000"/>
              <a:headEnd/>
              <a:tailEnd/>
            </a:ln>
          </p:spPr>
          <p:txBody>
            <a:bodyPr wrap="none" lIns="0" tIns="0" rIns="0" bIns="0">
              <a:spAutoFit/>
            </a:bodyPr>
            <a:lstStyle/>
            <a:p>
              <a:pPr marL="0" marR="0" lvl="0" indent="0" algn="ctr" defTabSz="706438" eaLnBrk="0" fontAlgn="auto" latinLnBrk="0" hangingPunct="0">
                <a:lnSpc>
                  <a:spcPct val="100000"/>
                </a:lnSpc>
                <a:spcBef>
                  <a:spcPts val="0"/>
                </a:spcBef>
                <a:spcAft>
                  <a:spcPts val="0"/>
                </a:spcAft>
                <a:buClrTx/>
                <a:buSzTx/>
                <a:buFontTx/>
                <a:buNone/>
                <a:tabLst/>
                <a:defRPr/>
              </a:pPr>
              <a:r>
                <a:rPr kumimoji="0" lang="en-US" sz="1200" b="1" i="0" u="none" strike="noStrike" kern="0" cap="none" spc="0" normalizeH="0" baseline="0" noProof="0" dirty="0" smtClean="0">
                  <a:ln>
                    <a:noFill/>
                  </a:ln>
                  <a:solidFill>
                    <a:srgbClr val="000000"/>
                  </a:solidFill>
                  <a:effectLst/>
                  <a:uLnTx/>
                  <a:uFillTx/>
                </a:rPr>
                <a:t>D3</a:t>
              </a:r>
              <a:endParaRPr kumimoji="0" lang="en-US" sz="1200" b="1" i="0" u="none" strike="noStrike" kern="0" cap="none" spc="0" normalizeH="0" baseline="0" noProof="0" dirty="0">
                <a:ln>
                  <a:noFill/>
                </a:ln>
                <a:solidFill>
                  <a:prstClr val="black"/>
                </a:solidFill>
                <a:effectLst/>
                <a:uLnTx/>
                <a:uFillTx/>
              </a:endParaRPr>
            </a:p>
          </p:txBody>
        </p:sp>
        <p:sp>
          <p:nvSpPr>
            <p:cNvPr id="67" name="Rectangle 19"/>
            <p:cNvSpPr>
              <a:spLocks noChangeArrowheads="1"/>
            </p:cNvSpPr>
            <p:nvPr/>
          </p:nvSpPr>
          <p:spPr bwMode="auto">
            <a:xfrm>
              <a:off x="5473810" y="3965760"/>
              <a:ext cx="173153" cy="183837"/>
            </a:xfrm>
            <a:prstGeom prst="rect">
              <a:avLst/>
            </a:prstGeom>
            <a:noFill/>
            <a:ln w="19050">
              <a:noFill/>
              <a:miter lim="800000"/>
              <a:headEnd/>
              <a:tailEnd/>
            </a:ln>
          </p:spPr>
          <p:txBody>
            <a:bodyPr wrap="none" lIns="0" tIns="0" rIns="0" bIns="0">
              <a:spAutoFit/>
            </a:bodyPr>
            <a:lstStyle/>
            <a:p>
              <a:pPr marL="0" marR="0" lvl="0" indent="0" algn="ctr" defTabSz="706438" eaLnBrk="0" fontAlgn="auto" latinLnBrk="0" hangingPunct="0">
                <a:lnSpc>
                  <a:spcPct val="100000"/>
                </a:lnSpc>
                <a:spcBef>
                  <a:spcPts val="0"/>
                </a:spcBef>
                <a:spcAft>
                  <a:spcPts val="0"/>
                </a:spcAft>
                <a:buClrTx/>
                <a:buSzTx/>
                <a:buFontTx/>
                <a:buNone/>
                <a:tabLst/>
                <a:defRPr/>
              </a:pPr>
              <a:r>
                <a:rPr kumimoji="0" lang="en-US" sz="1200" b="1" i="0" u="none" strike="noStrike" kern="0" cap="none" spc="0" normalizeH="0" baseline="0" noProof="0" dirty="0" smtClean="0">
                  <a:ln>
                    <a:noFill/>
                  </a:ln>
                  <a:solidFill>
                    <a:srgbClr val="000000"/>
                  </a:solidFill>
                  <a:effectLst/>
                  <a:uLnTx/>
                  <a:uFillTx/>
                </a:rPr>
                <a:t>G</a:t>
              </a:r>
              <a:endParaRPr kumimoji="0" lang="en-US" sz="1200" b="1" i="0" u="none" strike="noStrike" kern="0" cap="none" spc="0" normalizeH="0" baseline="0" noProof="0" dirty="0">
                <a:ln>
                  <a:noFill/>
                </a:ln>
                <a:solidFill>
                  <a:prstClr val="black"/>
                </a:solidFill>
                <a:effectLst/>
                <a:uLnTx/>
                <a:uFillTx/>
              </a:endParaRPr>
            </a:p>
          </p:txBody>
        </p:sp>
        <p:sp>
          <p:nvSpPr>
            <p:cNvPr id="68" name="Rectangle 20"/>
            <p:cNvSpPr>
              <a:spLocks noChangeArrowheads="1"/>
            </p:cNvSpPr>
            <p:nvPr/>
          </p:nvSpPr>
          <p:spPr bwMode="auto">
            <a:xfrm>
              <a:off x="5155733" y="4090590"/>
              <a:ext cx="147757" cy="183837"/>
            </a:xfrm>
            <a:prstGeom prst="rect">
              <a:avLst/>
            </a:prstGeom>
            <a:noFill/>
            <a:ln w="19050">
              <a:noFill/>
              <a:miter lim="800000"/>
              <a:headEnd/>
              <a:tailEnd/>
            </a:ln>
          </p:spPr>
          <p:txBody>
            <a:bodyPr wrap="none" lIns="0" tIns="0" rIns="0" bIns="0">
              <a:spAutoFit/>
            </a:bodyPr>
            <a:lstStyle/>
            <a:p>
              <a:pPr marL="0" marR="0" lvl="0" indent="0" algn="ctr" defTabSz="706438" eaLnBrk="0" fontAlgn="auto" latinLnBrk="0" hangingPunct="0">
                <a:lnSpc>
                  <a:spcPct val="100000"/>
                </a:lnSpc>
                <a:spcBef>
                  <a:spcPts val="0"/>
                </a:spcBef>
                <a:spcAft>
                  <a:spcPts val="0"/>
                </a:spcAft>
                <a:buClrTx/>
                <a:buSzTx/>
                <a:buFontTx/>
                <a:buNone/>
                <a:tabLst/>
                <a:defRPr/>
              </a:pPr>
              <a:r>
                <a:rPr kumimoji="0" lang="en-US" sz="1200" b="1" i="0" u="none" strike="noStrike" kern="0" cap="none" spc="0" normalizeH="0" baseline="0" noProof="0" dirty="0" smtClean="0">
                  <a:ln>
                    <a:noFill/>
                  </a:ln>
                  <a:solidFill>
                    <a:srgbClr val="000000"/>
                  </a:solidFill>
                  <a:effectLst/>
                  <a:uLnTx/>
                  <a:uFillTx/>
                </a:rPr>
                <a:t>E</a:t>
              </a:r>
              <a:endParaRPr kumimoji="0" lang="en-US" sz="1200" b="1" i="0" u="none" strike="noStrike" kern="0" cap="none" spc="0" normalizeH="0" baseline="0" noProof="0" dirty="0">
                <a:ln>
                  <a:noFill/>
                </a:ln>
                <a:solidFill>
                  <a:prstClr val="black"/>
                </a:solidFill>
                <a:effectLst/>
                <a:uLnTx/>
                <a:uFillTx/>
              </a:endParaRPr>
            </a:p>
          </p:txBody>
        </p:sp>
        <p:sp>
          <p:nvSpPr>
            <p:cNvPr id="69" name="Line 23"/>
            <p:cNvSpPr>
              <a:spLocks noChangeShapeType="1"/>
            </p:cNvSpPr>
            <p:nvPr/>
          </p:nvSpPr>
          <p:spPr bwMode="auto">
            <a:xfrm>
              <a:off x="6664055" y="2805384"/>
              <a:ext cx="0" cy="130927"/>
            </a:xfrm>
            <a:prstGeom prst="line">
              <a:avLst/>
            </a:prstGeom>
            <a:noFill/>
            <a:ln w="19050">
              <a:solidFill>
                <a:sysClr val="windowText" lastClr="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a:ln>
                  <a:noFill/>
                </a:ln>
                <a:solidFill>
                  <a:prstClr val="black"/>
                </a:solidFill>
                <a:effectLst/>
                <a:uLnTx/>
                <a:uFillTx/>
              </a:endParaRPr>
            </a:p>
          </p:txBody>
        </p:sp>
        <p:sp>
          <p:nvSpPr>
            <p:cNvPr id="70" name="Line 24"/>
            <p:cNvSpPr>
              <a:spLocks noChangeShapeType="1"/>
            </p:cNvSpPr>
            <p:nvPr/>
          </p:nvSpPr>
          <p:spPr bwMode="auto">
            <a:xfrm>
              <a:off x="6739147" y="2805384"/>
              <a:ext cx="0" cy="130927"/>
            </a:xfrm>
            <a:prstGeom prst="line">
              <a:avLst/>
            </a:prstGeom>
            <a:noFill/>
            <a:ln w="19050">
              <a:solidFill>
                <a:sysClr val="windowText" lastClr="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a:ln>
                  <a:noFill/>
                </a:ln>
                <a:solidFill>
                  <a:prstClr val="black"/>
                </a:solidFill>
                <a:effectLst/>
                <a:uLnTx/>
                <a:uFillTx/>
              </a:endParaRPr>
            </a:p>
          </p:txBody>
        </p:sp>
        <p:sp>
          <p:nvSpPr>
            <p:cNvPr id="71" name="Line 25"/>
            <p:cNvSpPr>
              <a:spLocks noChangeShapeType="1"/>
            </p:cNvSpPr>
            <p:nvPr/>
          </p:nvSpPr>
          <p:spPr bwMode="auto">
            <a:xfrm>
              <a:off x="6814240" y="2805384"/>
              <a:ext cx="0" cy="130927"/>
            </a:xfrm>
            <a:prstGeom prst="line">
              <a:avLst/>
            </a:prstGeom>
            <a:noFill/>
            <a:ln w="19050">
              <a:solidFill>
                <a:sysClr val="windowText" lastClr="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a:ln>
                  <a:noFill/>
                </a:ln>
                <a:solidFill>
                  <a:prstClr val="black"/>
                </a:solidFill>
                <a:effectLst/>
                <a:uLnTx/>
                <a:uFillTx/>
              </a:endParaRPr>
            </a:p>
          </p:txBody>
        </p:sp>
        <p:sp>
          <p:nvSpPr>
            <p:cNvPr id="72" name="Line 26"/>
            <p:cNvSpPr>
              <a:spLocks noChangeShapeType="1"/>
            </p:cNvSpPr>
            <p:nvPr/>
          </p:nvSpPr>
          <p:spPr bwMode="auto">
            <a:xfrm>
              <a:off x="6913111" y="2805384"/>
              <a:ext cx="0" cy="130927"/>
            </a:xfrm>
            <a:prstGeom prst="line">
              <a:avLst/>
            </a:prstGeom>
            <a:noFill/>
            <a:ln w="19050">
              <a:solidFill>
                <a:sysClr val="windowText" lastClr="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a:ln>
                  <a:noFill/>
                </a:ln>
                <a:solidFill>
                  <a:prstClr val="black"/>
                </a:solidFill>
                <a:effectLst/>
                <a:uLnTx/>
                <a:uFillTx/>
              </a:endParaRPr>
            </a:p>
          </p:txBody>
        </p:sp>
        <p:sp>
          <p:nvSpPr>
            <p:cNvPr id="73" name="Line 27"/>
            <p:cNvSpPr>
              <a:spLocks noChangeShapeType="1"/>
            </p:cNvSpPr>
            <p:nvPr/>
          </p:nvSpPr>
          <p:spPr bwMode="auto">
            <a:xfrm>
              <a:off x="6988202" y="2805384"/>
              <a:ext cx="0" cy="130927"/>
            </a:xfrm>
            <a:prstGeom prst="line">
              <a:avLst/>
            </a:prstGeom>
            <a:noFill/>
            <a:ln w="19050">
              <a:solidFill>
                <a:sysClr val="windowText" lastClr="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a:ln>
                  <a:noFill/>
                </a:ln>
                <a:solidFill>
                  <a:prstClr val="black"/>
                </a:solidFill>
                <a:effectLst/>
                <a:uLnTx/>
                <a:uFillTx/>
              </a:endParaRPr>
            </a:p>
          </p:txBody>
        </p:sp>
        <p:sp>
          <p:nvSpPr>
            <p:cNvPr id="74" name="Line 28"/>
            <p:cNvSpPr>
              <a:spLocks noChangeShapeType="1"/>
            </p:cNvSpPr>
            <p:nvPr/>
          </p:nvSpPr>
          <p:spPr bwMode="auto">
            <a:xfrm>
              <a:off x="7063294" y="2805384"/>
              <a:ext cx="0" cy="130927"/>
            </a:xfrm>
            <a:prstGeom prst="line">
              <a:avLst/>
            </a:prstGeom>
            <a:noFill/>
            <a:ln w="19050">
              <a:solidFill>
                <a:sysClr val="windowText" lastClr="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a:ln>
                  <a:noFill/>
                </a:ln>
                <a:solidFill>
                  <a:prstClr val="black"/>
                </a:solidFill>
                <a:effectLst/>
                <a:uLnTx/>
                <a:uFillTx/>
              </a:endParaRPr>
            </a:p>
          </p:txBody>
        </p:sp>
        <p:sp>
          <p:nvSpPr>
            <p:cNvPr id="75" name="Line 29"/>
            <p:cNvSpPr>
              <a:spLocks noChangeShapeType="1"/>
            </p:cNvSpPr>
            <p:nvPr/>
          </p:nvSpPr>
          <p:spPr bwMode="auto">
            <a:xfrm>
              <a:off x="7140889" y="2805384"/>
              <a:ext cx="0" cy="130927"/>
            </a:xfrm>
            <a:prstGeom prst="line">
              <a:avLst/>
            </a:prstGeom>
            <a:noFill/>
            <a:ln w="19050">
              <a:solidFill>
                <a:sysClr val="windowText" lastClr="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a:ln>
                  <a:noFill/>
                </a:ln>
                <a:solidFill>
                  <a:prstClr val="black"/>
                </a:solidFill>
                <a:effectLst/>
                <a:uLnTx/>
                <a:uFillTx/>
              </a:endParaRPr>
            </a:p>
          </p:txBody>
        </p:sp>
        <p:sp>
          <p:nvSpPr>
            <p:cNvPr id="76" name="Line 30"/>
            <p:cNvSpPr>
              <a:spLocks noChangeShapeType="1"/>
            </p:cNvSpPr>
            <p:nvPr/>
          </p:nvSpPr>
          <p:spPr bwMode="auto">
            <a:xfrm>
              <a:off x="6587712" y="2805384"/>
              <a:ext cx="0" cy="130927"/>
            </a:xfrm>
            <a:prstGeom prst="line">
              <a:avLst/>
            </a:prstGeom>
            <a:noFill/>
            <a:ln w="19050">
              <a:solidFill>
                <a:sysClr val="windowText" lastClr="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a:ln>
                  <a:noFill/>
                </a:ln>
                <a:solidFill>
                  <a:prstClr val="black"/>
                </a:solidFill>
                <a:effectLst/>
                <a:uLnTx/>
                <a:uFillTx/>
              </a:endParaRPr>
            </a:p>
          </p:txBody>
        </p:sp>
        <p:sp>
          <p:nvSpPr>
            <p:cNvPr id="77" name="Rectangle 31"/>
            <p:cNvSpPr>
              <a:spLocks noChangeArrowheads="1"/>
            </p:cNvSpPr>
            <p:nvPr/>
          </p:nvSpPr>
          <p:spPr bwMode="auto">
            <a:xfrm>
              <a:off x="1111315" y="2142838"/>
              <a:ext cx="1092020" cy="367674"/>
            </a:xfrm>
            <a:prstGeom prst="rect">
              <a:avLst/>
            </a:prstGeom>
            <a:noFill/>
            <a:ln w="9525">
              <a:noFill/>
              <a:miter lim="800000"/>
              <a:headEnd/>
              <a:tailEnd/>
            </a:ln>
          </p:spPr>
          <p:txBody>
            <a:bodyPr wrap="none" lIns="0" tIns="0" rIns="0" bIns="0">
              <a:spAutoFit/>
            </a:bodyPr>
            <a:lstStyle/>
            <a:p>
              <a:pPr marL="0" marR="0" lvl="0" indent="0" algn="ctr" defTabSz="706438" eaLnBrk="0" fontAlgn="auto" latinLnBrk="0" hangingPunct="0">
                <a:lnSpc>
                  <a:spcPct val="100000"/>
                </a:lnSpc>
                <a:spcBef>
                  <a:spcPts val="0"/>
                </a:spcBef>
                <a:spcAft>
                  <a:spcPts val="0"/>
                </a:spcAft>
                <a:buClrTx/>
                <a:buSzTx/>
                <a:buFontTx/>
                <a:buNone/>
                <a:tabLst/>
                <a:defRPr/>
              </a:pPr>
              <a:r>
                <a:rPr kumimoji="0" lang="en-US" sz="1200" b="1" i="0" u="none" strike="noStrike" kern="0" cap="none" spc="0" normalizeH="0" baseline="0" noProof="0" dirty="0" err="1" smtClean="0">
                  <a:ln>
                    <a:noFill/>
                  </a:ln>
                  <a:solidFill>
                    <a:srgbClr val="000000"/>
                  </a:solidFill>
                  <a:effectLst/>
                  <a:uLnTx/>
                  <a:uFillTx/>
                </a:rPr>
                <a:t>Histone</a:t>
              </a:r>
              <a:endParaRPr kumimoji="0" lang="en-US" sz="1200" b="1" i="0" u="none" strike="noStrike" kern="0" cap="none" spc="0" normalizeH="0" baseline="0" noProof="0" dirty="0">
                <a:ln>
                  <a:noFill/>
                </a:ln>
                <a:solidFill>
                  <a:srgbClr val="000000"/>
                </a:solidFill>
                <a:effectLst/>
                <a:uLnTx/>
                <a:uFillTx/>
              </a:endParaRPr>
            </a:p>
            <a:p>
              <a:pPr marL="0" marR="0" lvl="0" indent="0" algn="ctr" defTabSz="706438" eaLnBrk="0" fontAlgn="auto" latinLnBrk="0" hangingPunct="0">
                <a:lnSpc>
                  <a:spcPct val="100000"/>
                </a:lnSpc>
                <a:spcBef>
                  <a:spcPts val="0"/>
                </a:spcBef>
                <a:spcAft>
                  <a:spcPts val="0"/>
                </a:spcAft>
                <a:buClrTx/>
                <a:buSzTx/>
                <a:buFontTx/>
                <a:buNone/>
                <a:tabLst/>
                <a:defRPr/>
              </a:pPr>
              <a:r>
                <a:rPr kumimoji="0" lang="en-US" sz="1200" b="1" i="0" u="none" strike="noStrike" kern="0" cap="none" spc="0" normalizeH="0" baseline="0" noProof="0" dirty="0" smtClean="0">
                  <a:ln>
                    <a:noFill/>
                  </a:ln>
                  <a:solidFill>
                    <a:srgbClr val="000000"/>
                  </a:solidFill>
                  <a:effectLst/>
                  <a:uLnTx/>
                  <a:uFillTx/>
                </a:rPr>
                <a:t>pre-mRNA</a:t>
              </a:r>
              <a:endParaRPr kumimoji="0" lang="en-US" sz="1200" b="1" i="0" u="none" strike="noStrike" kern="0" cap="none" spc="0" normalizeH="0" baseline="0" noProof="0" dirty="0">
                <a:ln>
                  <a:noFill/>
                </a:ln>
                <a:solidFill>
                  <a:prstClr val="black"/>
                </a:solidFill>
                <a:effectLst/>
                <a:uLnTx/>
                <a:uFillTx/>
              </a:endParaRPr>
            </a:p>
          </p:txBody>
        </p:sp>
        <p:sp>
          <p:nvSpPr>
            <p:cNvPr id="78" name="AutoShape 61"/>
            <p:cNvSpPr>
              <a:spLocks noChangeAspect="1" noChangeArrowheads="1"/>
            </p:cNvSpPr>
            <p:nvPr/>
          </p:nvSpPr>
          <p:spPr bwMode="auto">
            <a:xfrm>
              <a:off x="2510186" y="1769599"/>
              <a:ext cx="751332" cy="927000"/>
            </a:xfrm>
            <a:prstGeom prst="roundRect">
              <a:avLst>
                <a:gd name="adj" fmla="val 16667"/>
              </a:avLst>
            </a:prstGeom>
            <a:solidFill>
              <a:srgbClr val="FFC000">
                <a:alpha val="85000"/>
              </a:srgbClr>
            </a:solidFill>
            <a:ln w="19050">
              <a:solidFill>
                <a:sysClr val="windowText" lastClr="000000">
                  <a:lumMod val="75000"/>
                  <a:lumOff val="25000"/>
                </a:sysClr>
              </a:solidFill>
              <a:round/>
              <a:headEnd/>
              <a:tailEnd/>
            </a:ln>
            <a:effectLst/>
          </p:spPr>
          <p:txBody>
            <a:bodyPr wrap="none" anchor="ctr"/>
            <a:lstStyle/>
            <a:p>
              <a:pPr marL="0" marR="0" lvl="0" indent="0" defTabSz="939800" eaLnBrk="1" fontAlgn="auto" latinLnBrk="0" hangingPunct="1">
                <a:lnSpc>
                  <a:spcPts val="900"/>
                </a:lnSpc>
                <a:spcBef>
                  <a:spcPts val="0"/>
                </a:spcBef>
                <a:spcAft>
                  <a:spcPts val="0"/>
                </a:spcAft>
                <a:buClrTx/>
                <a:buSzTx/>
                <a:buFontTx/>
                <a:buNone/>
                <a:tabLst/>
                <a:defRPr/>
              </a:pPr>
              <a:endParaRPr kumimoji="0" lang="en-US" sz="1200" b="1" i="0" u="none" strike="noStrike" kern="0" cap="none" spc="0" normalizeH="0" baseline="0" noProof="0" dirty="0" smtClean="0">
                <a:ln>
                  <a:noFill/>
                </a:ln>
                <a:solidFill>
                  <a:prstClr val="black"/>
                </a:solidFill>
                <a:effectLst/>
                <a:uLnTx/>
                <a:uFillTx/>
              </a:endParaRPr>
            </a:p>
            <a:p>
              <a:pPr marL="0" marR="0" lvl="0" indent="0" defTabSz="939800" eaLnBrk="1" fontAlgn="auto" latinLnBrk="0" hangingPunct="1">
                <a:lnSpc>
                  <a:spcPts val="900"/>
                </a:lnSpc>
                <a:spcBef>
                  <a:spcPts val="0"/>
                </a:spcBef>
                <a:spcAft>
                  <a:spcPts val="0"/>
                </a:spcAft>
                <a:buClrTx/>
                <a:buSzTx/>
                <a:buFontTx/>
                <a:buNone/>
                <a:tabLst/>
                <a:defRPr/>
              </a:pPr>
              <a:endParaRPr kumimoji="0" lang="en-US" sz="1200" b="1" i="0" u="none" strike="noStrike" kern="0" cap="none" spc="0" normalizeH="0" baseline="0" noProof="0" dirty="0" smtClean="0">
                <a:ln>
                  <a:noFill/>
                </a:ln>
                <a:solidFill>
                  <a:prstClr val="black"/>
                </a:solidFill>
                <a:effectLst/>
                <a:uLnTx/>
                <a:uFillTx/>
              </a:endParaRPr>
            </a:p>
            <a:p>
              <a:pPr marL="0" marR="0" lvl="0" indent="0" defTabSz="93980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dirty="0">
                <a:ln>
                  <a:noFill/>
                </a:ln>
                <a:solidFill>
                  <a:prstClr val="black"/>
                </a:solidFill>
                <a:effectLst/>
                <a:uLnTx/>
                <a:uFillTx/>
              </a:endParaRPr>
            </a:p>
            <a:p>
              <a:pPr marL="0" marR="0" lvl="0" indent="0" defTabSz="939800" eaLnBrk="1" fontAlgn="auto" latinLnBrk="0" hangingPunct="1">
                <a:lnSpc>
                  <a:spcPct val="100000"/>
                </a:lnSpc>
                <a:spcBef>
                  <a:spcPts val="0"/>
                </a:spcBef>
                <a:spcAft>
                  <a:spcPts val="0"/>
                </a:spcAft>
                <a:buClrTx/>
                <a:buSzTx/>
                <a:buFontTx/>
                <a:buNone/>
                <a:tabLst/>
                <a:defRPr/>
              </a:pPr>
              <a:r>
                <a:rPr kumimoji="0" lang="pl-PL" sz="1200" b="1" i="0" u="none" strike="noStrike" kern="0" cap="none" spc="0" normalizeH="0" baseline="0" noProof="0" dirty="0" smtClean="0">
                  <a:ln>
                    <a:noFill/>
                  </a:ln>
                  <a:solidFill>
                    <a:prstClr val="black"/>
                  </a:solidFill>
                  <a:effectLst/>
                  <a:uLnTx/>
                  <a:uFillTx/>
                </a:rPr>
                <a:t>SLBP</a:t>
              </a:r>
              <a:endParaRPr kumimoji="0" lang="en-US" sz="1200" b="1" i="0" u="none" strike="noStrike" kern="0" cap="none" spc="0" normalizeH="0" baseline="0" noProof="0" dirty="0">
                <a:ln>
                  <a:noFill/>
                </a:ln>
                <a:solidFill>
                  <a:prstClr val="black"/>
                </a:solidFill>
                <a:effectLst/>
                <a:uLnTx/>
                <a:uFillTx/>
              </a:endParaRPr>
            </a:p>
          </p:txBody>
        </p:sp>
        <p:sp>
          <p:nvSpPr>
            <p:cNvPr id="79" name="Rectangle 5"/>
            <p:cNvSpPr>
              <a:spLocks noChangeArrowheads="1"/>
            </p:cNvSpPr>
            <p:nvPr/>
          </p:nvSpPr>
          <p:spPr bwMode="auto">
            <a:xfrm>
              <a:off x="6378287" y="3169340"/>
              <a:ext cx="1080476" cy="183837"/>
            </a:xfrm>
            <a:prstGeom prst="rect">
              <a:avLst/>
            </a:prstGeom>
            <a:noFill/>
            <a:ln w="9525">
              <a:noFill/>
              <a:miter lim="800000"/>
              <a:headEnd/>
              <a:tailEnd/>
            </a:ln>
          </p:spPr>
          <p:txBody>
            <a:bodyPr wrap="none" lIns="0" tIns="0" rIns="0" bIns="0">
              <a:spAutoFit/>
            </a:bodyPr>
            <a:lstStyle/>
            <a:p>
              <a:pPr marL="0" marR="0" lvl="0" indent="0" algn="ctr" defTabSz="706438" eaLnBrk="0" fontAlgn="auto" latinLnBrk="0" hangingPunct="0">
                <a:lnSpc>
                  <a:spcPct val="100000"/>
                </a:lnSpc>
                <a:spcBef>
                  <a:spcPts val="0"/>
                </a:spcBef>
                <a:spcAft>
                  <a:spcPts val="0"/>
                </a:spcAft>
                <a:buClrTx/>
                <a:buSzTx/>
                <a:buFontTx/>
                <a:buNone/>
                <a:tabLst/>
                <a:defRPr/>
              </a:pPr>
              <a:r>
                <a:rPr kumimoji="0" lang="en-US" sz="1200" b="1" i="0" u="none" strike="noStrike" kern="0" cap="none" spc="0" normalizeH="0" baseline="0" noProof="0" dirty="0" smtClean="0">
                  <a:ln>
                    <a:noFill/>
                  </a:ln>
                  <a:solidFill>
                    <a:srgbClr val="000000"/>
                  </a:solidFill>
                  <a:effectLst/>
                  <a:uLnTx/>
                  <a:uFillTx/>
                </a:rPr>
                <a:t>U7 </a:t>
              </a:r>
              <a:r>
                <a:rPr kumimoji="0" lang="en-US" sz="1200" b="1" i="0" u="none" strike="noStrike" kern="0" cap="none" spc="0" normalizeH="0" baseline="0" noProof="0" dirty="0" err="1" smtClean="0">
                  <a:ln>
                    <a:noFill/>
                  </a:ln>
                  <a:solidFill>
                    <a:srgbClr val="000000"/>
                  </a:solidFill>
                  <a:effectLst/>
                  <a:uLnTx/>
                  <a:uFillTx/>
                </a:rPr>
                <a:t>snRNA</a:t>
              </a:r>
              <a:endParaRPr kumimoji="0" lang="en-US" sz="1200" b="1" i="0" u="none" strike="noStrike" kern="0" cap="none" spc="0" normalizeH="0" baseline="0" noProof="0" dirty="0">
                <a:ln>
                  <a:noFill/>
                </a:ln>
                <a:solidFill>
                  <a:prstClr val="black"/>
                </a:solidFill>
                <a:effectLst/>
                <a:uLnTx/>
                <a:uFillTx/>
              </a:endParaRPr>
            </a:p>
          </p:txBody>
        </p:sp>
        <p:sp>
          <p:nvSpPr>
            <p:cNvPr id="80" name="Freeform 18"/>
            <p:cNvSpPr>
              <a:spLocks/>
            </p:cNvSpPr>
            <p:nvPr/>
          </p:nvSpPr>
          <p:spPr bwMode="auto">
            <a:xfrm>
              <a:off x="3954028" y="3714084"/>
              <a:ext cx="1329338" cy="1889694"/>
            </a:xfrm>
            <a:custGeom>
              <a:avLst/>
              <a:gdLst>
                <a:gd name="T0" fmla="*/ 1404938 w 937"/>
                <a:gd name="T1" fmla="*/ 254000 h 1441"/>
                <a:gd name="T2" fmla="*/ 1487488 w 937"/>
                <a:gd name="T3" fmla="*/ 111125 h 1441"/>
                <a:gd name="T4" fmla="*/ 1344613 w 937"/>
                <a:gd name="T5" fmla="*/ 28575 h 1441"/>
                <a:gd name="T6" fmla="*/ 1012825 w 937"/>
                <a:gd name="T7" fmla="*/ 284163 h 1441"/>
                <a:gd name="T8" fmla="*/ 679450 w 937"/>
                <a:gd name="T9" fmla="*/ 409575 h 1441"/>
                <a:gd name="T10" fmla="*/ 485775 w 937"/>
                <a:gd name="T11" fmla="*/ 595313 h 1441"/>
                <a:gd name="T12" fmla="*/ 485775 w 937"/>
                <a:gd name="T13" fmla="*/ 1820863 h 1441"/>
                <a:gd name="T14" fmla="*/ 623888 w 937"/>
                <a:gd name="T15" fmla="*/ 2144713 h 1441"/>
                <a:gd name="T16" fmla="*/ 206375 w 937"/>
                <a:gd name="T17" fmla="*/ 2147888 h 1441"/>
                <a:gd name="T18" fmla="*/ 336550 w 937"/>
                <a:gd name="T19" fmla="*/ 1825626 h 1441"/>
                <a:gd name="T20" fmla="*/ 336550 w 937"/>
                <a:gd name="T21" fmla="*/ 611188 h 1441"/>
                <a:gd name="T22" fmla="*/ 0 w 937"/>
                <a:gd name="T23" fmla="*/ 327025 h 144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937"/>
                <a:gd name="T37" fmla="*/ 0 h 1441"/>
                <a:gd name="T38" fmla="*/ 937 w 937"/>
                <a:gd name="T39" fmla="*/ 1441 h 1441"/>
                <a:gd name="connsiteX0" fmla="*/ 9445 w 9478"/>
                <a:gd name="connsiteY0" fmla="*/ 1007 h 9897"/>
                <a:gd name="connsiteX1" fmla="*/ 9039 w 9478"/>
                <a:gd name="connsiteY1" fmla="*/ 22 h 9897"/>
                <a:gd name="connsiteX2" fmla="*/ 6809 w 9478"/>
                <a:gd name="connsiteY2" fmla="*/ 1139 h 9897"/>
                <a:gd name="connsiteX3" fmla="*/ 4568 w 9478"/>
                <a:gd name="connsiteY3" fmla="*/ 1687 h 9897"/>
                <a:gd name="connsiteX4" fmla="*/ 3266 w 9478"/>
                <a:gd name="connsiteY4" fmla="*/ 2499 h 9897"/>
                <a:gd name="connsiteX5" fmla="*/ 3266 w 9478"/>
                <a:gd name="connsiteY5" fmla="*/ 7857 h 9897"/>
                <a:gd name="connsiteX6" fmla="*/ 4194 w 9478"/>
                <a:gd name="connsiteY6" fmla="*/ 9272 h 9897"/>
                <a:gd name="connsiteX7" fmla="*/ 1387 w 9478"/>
                <a:gd name="connsiteY7" fmla="*/ 9286 h 9897"/>
                <a:gd name="connsiteX8" fmla="*/ 2263 w 9478"/>
                <a:gd name="connsiteY8" fmla="*/ 7878 h 9897"/>
                <a:gd name="connsiteX9" fmla="*/ 2263 w 9478"/>
                <a:gd name="connsiteY9" fmla="*/ 2569 h 9897"/>
                <a:gd name="connsiteX10" fmla="*/ 0 w 9478"/>
                <a:gd name="connsiteY10" fmla="*/ 1327 h 9897"/>
                <a:gd name="connsiteX0" fmla="*/ 9965 w 10922"/>
                <a:gd name="connsiteY0" fmla="*/ 1187 h 10170"/>
                <a:gd name="connsiteX1" fmla="*/ 10851 w 10922"/>
                <a:gd name="connsiteY1" fmla="*/ 170 h 10170"/>
                <a:gd name="connsiteX2" fmla="*/ 9537 w 10922"/>
                <a:gd name="connsiteY2" fmla="*/ 192 h 10170"/>
                <a:gd name="connsiteX3" fmla="*/ 7184 w 10922"/>
                <a:gd name="connsiteY3" fmla="*/ 1321 h 10170"/>
                <a:gd name="connsiteX4" fmla="*/ 4820 w 10922"/>
                <a:gd name="connsiteY4" fmla="*/ 1875 h 10170"/>
                <a:gd name="connsiteX5" fmla="*/ 3446 w 10922"/>
                <a:gd name="connsiteY5" fmla="*/ 2695 h 10170"/>
                <a:gd name="connsiteX6" fmla="*/ 3446 w 10922"/>
                <a:gd name="connsiteY6" fmla="*/ 8109 h 10170"/>
                <a:gd name="connsiteX7" fmla="*/ 4425 w 10922"/>
                <a:gd name="connsiteY7" fmla="*/ 9538 h 10170"/>
                <a:gd name="connsiteX8" fmla="*/ 1463 w 10922"/>
                <a:gd name="connsiteY8" fmla="*/ 9553 h 10170"/>
                <a:gd name="connsiteX9" fmla="*/ 2388 w 10922"/>
                <a:gd name="connsiteY9" fmla="*/ 8130 h 10170"/>
                <a:gd name="connsiteX10" fmla="*/ 2388 w 10922"/>
                <a:gd name="connsiteY10" fmla="*/ 2766 h 10170"/>
                <a:gd name="connsiteX11" fmla="*/ 0 w 10922"/>
                <a:gd name="connsiteY11" fmla="*/ 1511 h 10170"/>
                <a:gd name="connsiteX0" fmla="*/ 10851 w 10851"/>
                <a:gd name="connsiteY0" fmla="*/ 170 h 10170"/>
                <a:gd name="connsiteX1" fmla="*/ 9537 w 10851"/>
                <a:gd name="connsiteY1" fmla="*/ 192 h 10170"/>
                <a:gd name="connsiteX2" fmla="*/ 7184 w 10851"/>
                <a:gd name="connsiteY2" fmla="*/ 1321 h 10170"/>
                <a:gd name="connsiteX3" fmla="*/ 4820 w 10851"/>
                <a:gd name="connsiteY3" fmla="*/ 1875 h 10170"/>
                <a:gd name="connsiteX4" fmla="*/ 3446 w 10851"/>
                <a:gd name="connsiteY4" fmla="*/ 2695 h 10170"/>
                <a:gd name="connsiteX5" fmla="*/ 3446 w 10851"/>
                <a:gd name="connsiteY5" fmla="*/ 8109 h 10170"/>
                <a:gd name="connsiteX6" fmla="*/ 4425 w 10851"/>
                <a:gd name="connsiteY6" fmla="*/ 9538 h 10170"/>
                <a:gd name="connsiteX7" fmla="*/ 1463 w 10851"/>
                <a:gd name="connsiteY7" fmla="*/ 9553 h 10170"/>
                <a:gd name="connsiteX8" fmla="*/ 2388 w 10851"/>
                <a:gd name="connsiteY8" fmla="*/ 8130 h 10170"/>
                <a:gd name="connsiteX9" fmla="*/ 2388 w 10851"/>
                <a:gd name="connsiteY9" fmla="*/ 2766 h 10170"/>
                <a:gd name="connsiteX10" fmla="*/ 0 w 10851"/>
                <a:gd name="connsiteY10" fmla="*/ 1511 h 10170"/>
                <a:gd name="connsiteX0" fmla="*/ 10851 w 11900"/>
                <a:gd name="connsiteY0" fmla="*/ 753 h 10753"/>
                <a:gd name="connsiteX1" fmla="*/ 9537 w 11900"/>
                <a:gd name="connsiteY1" fmla="*/ 775 h 10753"/>
                <a:gd name="connsiteX2" fmla="*/ 7184 w 11900"/>
                <a:gd name="connsiteY2" fmla="*/ 1904 h 10753"/>
                <a:gd name="connsiteX3" fmla="*/ 4820 w 11900"/>
                <a:gd name="connsiteY3" fmla="*/ 2458 h 10753"/>
                <a:gd name="connsiteX4" fmla="*/ 3446 w 11900"/>
                <a:gd name="connsiteY4" fmla="*/ 3278 h 10753"/>
                <a:gd name="connsiteX5" fmla="*/ 3446 w 11900"/>
                <a:gd name="connsiteY5" fmla="*/ 8692 h 10753"/>
                <a:gd name="connsiteX6" fmla="*/ 4425 w 11900"/>
                <a:gd name="connsiteY6" fmla="*/ 10121 h 10753"/>
                <a:gd name="connsiteX7" fmla="*/ 1463 w 11900"/>
                <a:gd name="connsiteY7" fmla="*/ 10136 h 10753"/>
                <a:gd name="connsiteX8" fmla="*/ 2388 w 11900"/>
                <a:gd name="connsiteY8" fmla="*/ 8713 h 10753"/>
                <a:gd name="connsiteX9" fmla="*/ 2388 w 11900"/>
                <a:gd name="connsiteY9" fmla="*/ 3349 h 10753"/>
                <a:gd name="connsiteX10" fmla="*/ 0 w 11900"/>
                <a:gd name="connsiteY10" fmla="*/ 2094 h 10753"/>
                <a:gd name="connsiteX0" fmla="*/ 10851 w 10851"/>
                <a:gd name="connsiteY0" fmla="*/ 170 h 10170"/>
                <a:gd name="connsiteX1" fmla="*/ 9537 w 10851"/>
                <a:gd name="connsiteY1" fmla="*/ 192 h 10170"/>
                <a:gd name="connsiteX2" fmla="*/ 7184 w 10851"/>
                <a:gd name="connsiteY2" fmla="*/ 1321 h 10170"/>
                <a:gd name="connsiteX3" fmla="*/ 4820 w 10851"/>
                <a:gd name="connsiteY3" fmla="*/ 1875 h 10170"/>
                <a:gd name="connsiteX4" fmla="*/ 3446 w 10851"/>
                <a:gd name="connsiteY4" fmla="*/ 2695 h 10170"/>
                <a:gd name="connsiteX5" fmla="*/ 3446 w 10851"/>
                <a:gd name="connsiteY5" fmla="*/ 8109 h 10170"/>
                <a:gd name="connsiteX6" fmla="*/ 4425 w 10851"/>
                <a:gd name="connsiteY6" fmla="*/ 9538 h 10170"/>
                <a:gd name="connsiteX7" fmla="*/ 1463 w 10851"/>
                <a:gd name="connsiteY7" fmla="*/ 9553 h 10170"/>
                <a:gd name="connsiteX8" fmla="*/ 2388 w 10851"/>
                <a:gd name="connsiteY8" fmla="*/ 8130 h 10170"/>
                <a:gd name="connsiteX9" fmla="*/ 2388 w 10851"/>
                <a:gd name="connsiteY9" fmla="*/ 2766 h 10170"/>
                <a:gd name="connsiteX10" fmla="*/ 0 w 10851"/>
                <a:gd name="connsiteY10" fmla="*/ 1511 h 10170"/>
                <a:gd name="connsiteX0" fmla="*/ 10851 w 10851"/>
                <a:gd name="connsiteY0" fmla="*/ 362 h 10362"/>
                <a:gd name="connsiteX1" fmla="*/ 9586 w 10851"/>
                <a:gd name="connsiteY1" fmla="*/ 192 h 10362"/>
                <a:gd name="connsiteX2" fmla="*/ 7184 w 10851"/>
                <a:gd name="connsiteY2" fmla="*/ 1513 h 10362"/>
                <a:gd name="connsiteX3" fmla="*/ 4820 w 10851"/>
                <a:gd name="connsiteY3" fmla="*/ 2067 h 10362"/>
                <a:gd name="connsiteX4" fmla="*/ 3446 w 10851"/>
                <a:gd name="connsiteY4" fmla="*/ 2887 h 10362"/>
                <a:gd name="connsiteX5" fmla="*/ 3446 w 10851"/>
                <a:gd name="connsiteY5" fmla="*/ 8301 h 10362"/>
                <a:gd name="connsiteX6" fmla="*/ 4425 w 10851"/>
                <a:gd name="connsiteY6" fmla="*/ 9730 h 10362"/>
                <a:gd name="connsiteX7" fmla="*/ 1463 w 10851"/>
                <a:gd name="connsiteY7" fmla="*/ 9745 h 10362"/>
                <a:gd name="connsiteX8" fmla="*/ 2388 w 10851"/>
                <a:gd name="connsiteY8" fmla="*/ 8322 h 10362"/>
                <a:gd name="connsiteX9" fmla="*/ 2388 w 10851"/>
                <a:gd name="connsiteY9" fmla="*/ 2958 h 10362"/>
                <a:gd name="connsiteX10" fmla="*/ 0 w 10851"/>
                <a:gd name="connsiteY10" fmla="*/ 1703 h 10362"/>
                <a:gd name="connsiteX0" fmla="*/ 10851 w 10851"/>
                <a:gd name="connsiteY0" fmla="*/ 556 h 10556"/>
                <a:gd name="connsiteX1" fmla="*/ 9586 w 10851"/>
                <a:gd name="connsiteY1" fmla="*/ 386 h 10556"/>
                <a:gd name="connsiteX2" fmla="*/ 7184 w 10851"/>
                <a:gd name="connsiteY2" fmla="*/ 1707 h 10556"/>
                <a:gd name="connsiteX3" fmla="*/ 4820 w 10851"/>
                <a:gd name="connsiteY3" fmla="*/ 2261 h 10556"/>
                <a:gd name="connsiteX4" fmla="*/ 3446 w 10851"/>
                <a:gd name="connsiteY4" fmla="*/ 3081 h 10556"/>
                <a:gd name="connsiteX5" fmla="*/ 3446 w 10851"/>
                <a:gd name="connsiteY5" fmla="*/ 8495 h 10556"/>
                <a:gd name="connsiteX6" fmla="*/ 4425 w 10851"/>
                <a:gd name="connsiteY6" fmla="*/ 9924 h 10556"/>
                <a:gd name="connsiteX7" fmla="*/ 1463 w 10851"/>
                <a:gd name="connsiteY7" fmla="*/ 9939 h 10556"/>
                <a:gd name="connsiteX8" fmla="*/ 2388 w 10851"/>
                <a:gd name="connsiteY8" fmla="*/ 8516 h 10556"/>
                <a:gd name="connsiteX9" fmla="*/ 2388 w 10851"/>
                <a:gd name="connsiteY9" fmla="*/ 3152 h 10556"/>
                <a:gd name="connsiteX10" fmla="*/ 0 w 10851"/>
                <a:gd name="connsiteY10" fmla="*/ 1897 h 10556"/>
                <a:gd name="connsiteX0" fmla="*/ 10851 w 11462"/>
                <a:gd name="connsiteY0" fmla="*/ 556 h 10556"/>
                <a:gd name="connsiteX1" fmla="*/ 10851 w 11462"/>
                <a:gd name="connsiteY1" fmla="*/ 1157 h 10556"/>
                <a:gd name="connsiteX2" fmla="*/ 7184 w 11462"/>
                <a:gd name="connsiteY2" fmla="*/ 1707 h 10556"/>
                <a:gd name="connsiteX3" fmla="*/ 4820 w 11462"/>
                <a:gd name="connsiteY3" fmla="*/ 2261 h 10556"/>
                <a:gd name="connsiteX4" fmla="*/ 3446 w 11462"/>
                <a:gd name="connsiteY4" fmla="*/ 3081 h 10556"/>
                <a:gd name="connsiteX5" fmla="*/ 3446 w 11462"/>
                <a:gd name="connsiteY5" fmla="*/ 8495 h 10556"/>
                <a:gd name="connsiteX6" fmla="*/ 4425 w 11462"/>
                <a:gd name="connsiteY6" fmla="*/ 9924 h 10556"/>
                <a:gd name="connsiteX7" fmla="*/ 1463 w 11462"/>
                <a:gd name="connsiteY7" fmla="*/ 9939 h 10556"/>
                <a:gd name="connsiteX8" fmla="*/ 2388 w 11462"/>
                <a:gd name="connsiteY8" fmla="*/ 8516 h 10556"/>
                <a:gd name="connsiteX9" fmla="*/ 2388 w 11462"/>
                <a:gd name="connsiteY9" fmla="*/ 3152 h 10556"/>
                <a:gd name="connsiteX10" fmla="*/ 0 w 11462"/>
                <a:gd name="connsiteY10" fmla="*/ 1897 h 10556"/>
                <a:gd name="connsiteX0" fmla="*/ 10851 w 10851"/>
                <a:gd name="connsiteY0" fmla="*/ 556 h 10556"/>
                <a:gd name="connsiteX1" fmla="*/ 9842 w 10851"/>
                <a:gd name="connsiteY1" fmla="*/ 1157 h 10556"/>
                <a:gd name="connsiteX2" fmla="*/ 7184 w 10851"/>
                <a:gd name="connsiteY2" fmla="*/ 1707 h 10556"/>
                <a:gd name="connsiteX3" fmla="*/ 4820 w 10851"/>
                <a:gd name="connsiteY3" fmla="*/ 2261 h 10556"/>
                <a:gd name="connsiteX4" fmla="*/ 3446 w 10851"/>
                <a:gd name="connsiteY4" fmla="*/ 3081 h 10556"/>
                <a:gd name="connsiteX5" fmla="*/ 3446 w 10851"/>
                <a:gd name="connsiteY5" fmla="*/ 8495 h 10556"/>
                <a:gd name="connsiteX6" fmla="*/ 4425 w 10851"/>
                <a:gd name="connsiteY6" fmla="*/ 9924 h 10556"/>
                <a:gd name="connsiteX7" fmla="*/ 1463 w 10851"/>
                <a:gd name="connsiteY7" fmla="*/ 9939 h 10556"/>
                <a:gd name="connsiteX8" fmla="*/ 2388 w 10851"/>
                <a:gd name="connsiteY8" fmla="*/ 8516 h 10556"/>
                <a:gd name="connsiteX9" fmla="*/ 2388 w 10851"/>
                <a:gd name="connsiteY9" fmla="*/ 3152 h 10556"/>
                <a:gd name="connsiteX10" fmla="*/ 0 w 10851"/>
                <a:gd name="connsiteY10" fmla="*/ 1897 h 10556"/>
                <a:gd name="connsiteX0" fmla="*/ 9842 w 9842"/>
                <a:gd name="connsiteY0" fmla="*/ 0 h 9399"/>
                <a:gd name="connsiteX1" fmla="*/ 7184 w 9842"/>
                <a:gd name="connsiteY1" fmla="*/ 550 h 9399"/>
                <a:gd name="connsiteX2" fmla="*/ 4820 w 9842"/>
                <a:gd name="connsiteY2" fmla="*/ 1104 h 9399"/>
                <a:gd name="connsiteX3" fmla="*/ 3446 w 9842"/>
                <a:gd name="connsiteY3" fmla="*/ 1924 h 9399"/>
                <a:gd name="connsiteX4" fmla="*/ 3446 w 9842"/>
                <a:gd name="connsiteY4" fmla="*/ 7338 h 9399"/>
                <a:gd name="connsiteX5" fmla="*/ 4425 w 9842"/>
                <a:gd name="connsiteY5" fmla="*/ 8767 h 9399"/>
                <a:gd name="connsiteX6" fmla="*/ 1463 w 9842"/>
                <a:gd name="connsiteY6" fmla="*/ 8782 h 9399"/>
                <a:gd name="connsiteX7" fmla="*/ 2388 w 9842"/>
                <a:gd name="connsiteY7" fmla="*/ 7359 h 9399"/>
                <a:gd name="connsiteX8" fmla="*/ 2388 w 9842"/>
                <a:gd name="connsiteY8" fmla="*/ 1995 h 9399"/>
                <a:gd name="connsiteX9" fmla="*/ 0 w 9842"/>
                <a:gd name="connsiteY9" fmla="*/ 740 h 9399"/>
                <a:gd name="connsiteX0" fmla="*/ 11386 w 11386"/>
                <a:gd name="connsiteY0" fmla="*/ 0 h 10656"/>
                <a:gd name="connsiteX1" fmla="*/ 7299 w 11386"/>
                <a:gd name="connsiteY1" fmla="*/ 1241 h 10656"/>
                <a:gd name="connsiteX2" fmla="*/ 4897 w 11386"/>
                <a:gd name="connsiteY2" fmla="*/ 1831 h 10656"/>
                <a:gd name="connsiteX3" fmla="*/ 3501 w 11386"/>
                <a:gd name="connsiteY3" fmla="*/ 2703 h 10656"/>
                <a:gd name="connsiteX4" fmla="*/ 3501 w 11386"/>
                <a:gd name="connsiteY4" fmla="*/ 8463 h 10656"/>
                <a:gd name="connsiteX5" fmla="*/ 4496 w 11386"/>
                <a:gd name="connsiteY5" fmla="*/ 9984 h 10656"/>
                <a:gd name="connsiteX6" fmla="*/ 1486 w 11386"/>
                <a:gd name="connsiteY6" fmla="*/ 10000 h 10656"/>
                <a:gd name="connsiteX7" fmla="*/ 2426 w 11386"/>
                <a:gd name="connsiteY7" fmla="*/ 8486 h 10656"/>
                <a:gd name="connsiteX8" fmla="*/ 2426 w 11386"/>
                <a:gd name="connsiteY8" fmla="*/ 2779 h 10656"/>
                <a:gd name="connsiteX9" fmla="*/ 0 w 11386"/>
                <a:gd name="connsiteY9" fmla="*/ 1443 h 10656"/>
                <a:gd name="connsiteX0" fmla="*/ 11386 w 11386"/>
                <a:gd name="connsiteY0" fmla="*/ 0 h 10656"/>
                <a:gd name="connsiteX1" fmla="*/ 10413 w 11386"/>
                <a:gd name="connsiteY1" fmla="*/ 286 h 10656"/>
                <a:gd name="connsiteX2" fmla="*/ 7299 w 11386"/>
                <a:gd name="connsiteY2" fmla="*/ 1241 h 10656"/>
                <a:gd name="connsiteX3" fmla="*/ 4897 w 11386"/>
                <a:gd name="connsiteY3" fmla="*/ 1831 h 10656"/>
                <a:gd name="connsiteX4" fmla="*/ 3501 w 11386"/>
                <a:gd name="connsiteY4" fmla="*/ 2703 h 10656"/>
                <a:gd name="connsiteX5" fmla="*/ 3501 w 11386"/>
                <a:gd name="connsiteY5" fmla="*/ 8463 h 10656"/>
                <a:gd name="connsiteX6" fmla="*/ 4496 w 11386"/>
                <a:gd name="connsiteY6" fmla="*/ 9984 h 10656"/>
                <a:gd name="connsiteX7" fmla="*/ 1486 w 11386"/>
                <a:gd name="connsiteY7" fmla="*/ 10000 h 10656"/>
                <a:gd name="connsiteX8" fmla="*/ 2426 w 11386"/>
                <a:gd name="connsiteY8" fmla="*/ 8486 h 10656"/>
                <a:gd name="connsiteX9" fmla="*/ 2426 w 11386"/>
                <a:gd name="connsiteY9" fmla="*/ 2779 h 10656"/>
                <a:gd name="connsiteX10" fmla="*/ 0 w 11386"/>
                <a:gd name="connsiteY10" fmla="*/ 1443 h 10656"/>
                <a:gd name="connsiteX0" fmla="*/ 11332 w 11332"/>
                <a:gd name="connsiteY0" fmla="*/ 0 h 10801"/>
                <a:gd name="connsiteX1" fmla="*/ 10413 w 11332"/>
                <a:gd name="connsiteY1" fmla="*/ 431 h 10801"/>
                <a:gd name="connsiteX2" fmla="*/ 7299 w 11332"/>
                <a:gd name="connsiteY2" fmla="*/ 1386 h 10801"/>
                <a:gd name="connsiteX3" fmla="*/ 4897 w 11332"/>
                <a:gd name="connsiteY3" fmla="*/ 1976 h 10801"/>
                <a:gd name="connsiteX4" fmla="*/ 3501 w 11332"/>
                <a:gd name="connsiteY4" fmla="*/ 2848 h 10801"/>
                <a:gd name="connsiteX5" fmla="*/ 3501 w 11332"/>
                <a:gd name="connsiteY5" fmla="*/ 8608 h 10801"/>
                <a:gd name="connsiteX6" fmla="*/ 4496 w 11332"/>
                <a:gd name="connsiteY6" fmla="*/ 10129 h 10801"/>
                <a:gd name="connsiteX7" fmla="*/ 1486 w 11332"/>
                <a:gd name="connsiteY7" fmla="*/ 10145 h 10801"/>
                <a:gd name="connsiteX8" fmla="*/ 2426 w 11332"/>
                <a:gd name="connsiteY8" fmla="*/ 8631 h 10801"/>
                <a:gd name="connsiteX9" fmla="*/ 2426 w 11332"/>
                <a:gd name="connsiteY9" fmla="*/ 2924 h 10801"/>
                <a:gd name="connsiteX10" fmla="*/ 0 w 11332"/>
                <a:gd name="connsiteY10" fmla="*/ 1588 h 10801"/>
                <a:gd name="connsiteX0" fmla="*/ 11332 w 11332"/>
                <a:gd name="connsiteY0" fmla="*/ 0 h 10801"/>
                <a:gd name="connsiteX1" fmla="*/ 10307 w 11332"/>
                <a:gd name="connsiteY1" fmla="*/ 595 h 10801"/>
                <a:gd name="connsiteX2" fmla="*/ 7299 w 11332"/>
                <a:gd name="connsiteY2" fmla="*/ 1386 h 10801"/>
                <a:gd name="connsiteX3" fmla="*/ 4897 w 11332"/>
                <a:gd name="connsiteY3" fmla="*/ 1976 h 10801"/>
                <a:gd name="connsiteX4" fmla="*/ 3501 w 11332"/>
                <a:gd name="connsiteY4" fmla="*/ 2848 h 10801"/>
                <a:gd name="connsiteX5" fmla="*/ 3501 w 11332"/>
                <a:gd name="connsiteY5" fmla="*/ 8608 h 10801"/>
                <a:gd name="connsiteX6" fmla="*/ 4496 w 11332"/>
                <a:gd name="connsiteY6" fmla="*/ 10129 h 10801"/>
                <a:gd name="connsiteX7" fmla="*/ 1486 w 11332"/>
                <a:gd name="connsiteY7" fmla="*/ 10145 h 10801"/>
                <a:gd name="connsiteX8" fmla="*/ 2426 w 11332"/>
                <a:gd name="connsiteY8" fmla="*/ 8631 h 10801"/>
                <a:gd name="connsiteX9" fmla="*/ 2426 w 11332"/>
                <a:gd name="connsiteY9" fmla="*/ 2924 h 10801"/>
                <a:gd name="connsiteX10" fmla="*/ 0 w 11332"/>
                <a:gd name="connsiteY10" fmla="*/ 1588 h 10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332" h="10801">
                  <a:moveTo>
                    <a:pt x="11332" y="0"/>
                  </a:moveTo>
                  <a:cubicBezTo>
                    <a:pt x="11170" y="48"/>
                    <a:pt x="10979" y="364"/>
                    <a:pt x="10307" y="595"/>
                  </a:cubicBezTo>
                  <a:cubicBezTo>
                    <a:pt x="9635" y="826"/>
                    <a:pt x="8201" y="1156"/>
                    <a:pt x="7299" y="1386"/>
                  </a:cubicBezTo>
                  <a:cubicBezTo>
                    <a:pt x="6397" y="1616"/>
                    <a:pt x="5526" y="1729"/>
                    <a:pt x="4897" y="1976"/>
                  </a:cubicBezTo>
                  <a:cubicBezTo>
                    <a:pt x="4405" y="2147"/>
                    <a:pt x="3478" y="2446"/>
                    <a:pt x="3501" y="2848"/>
                  </a:cubicBezTo>
                  <a:lnTo>
                    <a:pt x="3501" y="8608"/>
                  </a:lnTo>
                  <a:cubicBezTo>
                    <a:pt x="4531" y="8771"/>
                    <a:pt x="5137" y="9570"/>
                    <a:pt x="4496" y="10129"/>
                  </a:cubicBezTo>
                  <a:cubicBezTo>
                    <a:pt x="3867" y="10682"/>
                    <a:pt x="2288" y="10801"/>
                    <a:pt x="1486" y="10145"/>
                  </a:cubicBezTo>
                  <a:cubicBezTo>
                    <a:pt x="676" y="9481"/>
                    <a:pt x="1590" y="8817"/>
                    <a:pt x="2426" y="8631"/>
                  </a:cubicBezTo>
                  <a:lnTo>
                    <a:pt x="2426" y="2924"/>
                  </a:lnTo>
                  <a:cubicBezTo>
                    <a:pt x="2231" y="1812"/>
                    <a:pt x="469" y="1863"/>
                    <a:pt x="0" y="1588"/>
                  </a:cubicBezTo>
                </a:path>
              </a:pathLst>
            </a:custGeom>
            <a:noFill/>
            <a:ln w="88900">
              <a:solidFill>
                <a:sysClr val="window" lastClr="FFFFFF">
                  <a:lumMod val="6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black"/>
                </a:solidFill>
                <a:effectLst/>
                <a:uLnTx/>
                <a:uFillTx/>
                <a:latin typeface="Calibri"/>
                <a:cs typeface="+mn-cs"/>
              </a:endParaRPr>
            </a:p>
          </p:txBody>
        </p:sp>
        <p:pic>
          <p:nvPicPr>
            <p:cNvPr id="81" name="Picture 10" descr="10258"/>
            <p:cNvPicPr>
              <a:picLocks noChangeAspect="1" noChangeArrowheads="1"/>
            </p:cNvPicPr>
            <p:nvPr/>
          </p:nvPicPr>
          <p:blipFill>
            <a:blip r:embed="rId2" cstate="print"/>
            <a:srcRect/>
            <a:stretch>
              <a:fillRect/>
            </a:stretch>
          </p:blipFill>
          <p:spPr bwMode="auto">
            <a:xfrm rot="5400000">
              <a:off x="3783735" y="2144473"/>
              <a:ext cx="904593" cy="564008"/>
            </a:xfrm>
            <a:prstGeom prst="rect">
              <a:avLst/>
            </a:prstGeom>
            <a:noFill/>
            <a:ln w="9525">
              <a:noFill/>
              <a:miter lim="800000"/>
              <a:headEnd/>
              <a:tailEnd/>
            </a:ln>
          </p:spPr>
        </p:pic>
        <p:sp>
          <p:nvSpPr>
            <p:cNvPr id="82" name="Rectangle 5"/>
            <p:cNvSpPr>
              <a:spLocks noChangeArrowheads="1"/>
            </p:cNvSpPr>
            <p:nvPr/>
          </p:nvSpPr>
          <p:spPr bwMode="auto">
            <a:xfrm>
              <a:off x="1741655" y="3714084"/>
              <a:ext cx="2493408" cy="551511"/>
            </a:xfrm>
            <a:prstGeom prst="rect">
              <a:avLst/>
            </a:prstGeom>
            <a:noFill/>
            <a:ln w="9525">
              <a:noFill/>
              <a:miter lim="800000"/>
              <a:headEnd/>
              <a:tailEnd/>
            </a:ln>
          </p:spPr>
          <p:txBody>
            <a:bodyPr wrap="none" lIns="0" tIns="0" rIns="0" bIns="0">
              <a:spAutoFit/>
            </a:bodyPr>
            <a:lstStyle/>
            <a:p>
              <a:pPr marL="0" marR="0" lvl="0" indent="0" defTabSz="706438" eaLnBrk="0" fontAlgn="auto" latinLnBrk="0" hangingPunct="0">
                <a:lnSpc>
                  <a:spcPct val="100000"/>
                </a:lnSpc>
                <a:spcBef>
                  <a:spcPts val="0"/>
                </a:spcBef>
                <a:spcAft>
                  <a:spcPts val="0"/>
                </a:spcAft>
                <a:buClrTx/>
                <a:buSzTx/>
                <a:buFontTx/>
                <a:buNone/>
                <a:tabLst/>
                <a:defRPr/>
              </a:pPr>
              <a:r>
                <a:rPr kumimoji="0" lang="en-US" sz="1200" b="1" i="0" u="none" strike="noStrike" kern="0" cap="none" spc="0" normalizeH="0" baseline="0" noProof="0" dirty="0" smtClean="0">
                  <a:ln>
                    <a:noFill/>
                  </a:ln>
                  <a:solidFill>
                    <a:srgbClr val="000000"/>
                  </a:solidFill>
                  <a:effectLst/>
                  <a:uLnTx/>
                  <a:uFillTx/>
                </a:rPr>
                <a:t>Enhancing the stability </a:t>
              </a:r>
            </a:p>
            <a:p>
              <a:pPr marL="0" marR="0" lvl="0" indent="0" defTabSz="706438" eaLnBrk="0" fontAlgn="auto" latinLnBrk="0" hangingPunct="0">
                <a:lnSpc>
                  <a:spcPct val="100000"/>
                </a:lnSpc>
                <a:spcBef>
                  <a:spcPts val="0"/>
                </a:spcBef>
                <a:spcAft>
                  <a:spcPts val="0"/>
                </a:spcAft>
                <a:buClrTx/>
                <a:buSzTx/>
                <a:buFontTx/>
                <a:buNone/>
                <a:tabLst/>
                <a:defRPr/>
              </a:pPr>
              <a:r>
                <a:rPr kumimoji="0" lang="en-US" sz="1200" b="1" i="0" u="none" strike="noStrike" kern="0" cap="none" spc="0" normalizeH="0" baseline="0" noProof="0" dirty="0" smtClean="0">
                  <a:ln>
                    <a:noFill/>
                  </a:ln>
                  <a:solidFill>
                    <a:srgbClr val="000000"/>
                  </a:solidFill>
                  <a:effectLst/>
                  <a:uLnTx/>
                  <a:uFillTx/>
                </a:rPr>
                <a:t>of the U7 </a:t>
              </a:r>
              <a:r>
                <a:rPr kumimoji="0" lang="en-US" sz="1200" b="1" i="0" u="none" strike="noStrike" kern="0" cap="none" spc="0" normalizeH="0" baseline="0" noProof="0" dirty="0" err="1" smtClean="0">
                  <a:ln>
                    <a:noFill/>
                  </a:ln>
                  <a:solidFill>
                    <a:srgbClr val="000000"/>
                  </a:solidFill>
                  <a:effectLst/>
                  <a:uLnTx/>
                  <a:uFillTx/>
                </a:rPr>
                <a:t>snRNP</a:t>
              </a:r>
              <a:r>
                <a:rPr kumimoji="0" lang="en-US" sz="1200" b="1" i="0" u="none" strike="noStrike" kern="0" cap="none" spc="0" normalizeH="0" baseline="0" noProof="0" dirty="0" smtClean="0">
                  <a:ln>
                    <a:noFill/>
                  </a:ln>
                  <a:solidFill>
                    <a:srgbClr val="000000"/>
                  </a:solidFill>
                  <a:effectLst/>
                  <a:uLnTx/>
                  <a:uFillTx/>
                </a:rPr>
                <a:t> on </a:t>
              </a:r>
            </a:p>
            <a:p>
              <a:pPr marL="0" marR="0" lvl="0" indent="0" algn="ctr" defTabSz="706438" eaLnBrk="0" fontAlgn="auto" latinLnBrk="0" hangingPunct="0">
                <a:lnSpc>
                  <a:spcPct val="100000"/>
                </a:lnSpc>
                <a:spcBef>
                  <a:spcPts val="0"/>
                </a:spcBef>
                <a:spcAft>
                  <a:spcPts val="0"/>
                </a:spcAft>
                <a:buClrTx/>
                <a:buSzTx/>
                <a:buFontTx/>
                <a:buNone/>
                <a:tabLst/>
                <a:defRPr/>
              </a:pPr>
              <a:r>
                <a:rPr kumimoji="0" lang="en-US" sz="1200" b="1" i="0" u="none" strike="noStrike" kern="0" cap="none" spc="0" normalizeH="0" baseline="0" noProof="0" dirty="0" err="1" smtClean="0">
                  <a:ln>
                    <a:noFill/>
                  </a:ln>
                  <a:solidFill>
                    <a:srgbClr val="000000"/>
                  </a:solidFill>
                  <a:effectLst/>
                  <a:uLnTx/>
                  <a:uFillTx/>
                </a:rPr>
                <a:t>histone</a:t>
              </a:r>
              <a:r>
                <a:rPr kumimoji="0" lang="en-US" sz="1200" b="1" i="0" u="none" strike="noStrike" kern="0" cap="none" spc="0" normalizeH="0" baseline="0" noProof="0" dirty="0" smtClean="0">
                  <a:ln>
                    <a:noFill/>
                  </a:ln>
                  <a:solidFill>
                    <a:srgbClr val="000000"/>
                  </a:solidFill>
                  <a:effectLst/>
                  <a:uLnTx/>
                  <a:uFillTx/>
                </a:rPr>
                <a:t> pre-mRNA</a:t>
              </a:r>
              <a:endParaRPr kumimoji="0" lang="en-US" sz="1200" b="1" i="0" u="none" strike="noStrike" kern="0" cap="none" spc="0" normalizeH="0" baseline="0" noProof="0" dirty="0">
                <a:ln>
                  <a:noFill/>
                </a:ln>
                <a:solidFill>
                  <a:prstClr val="black"/>
                </a:solidFill>
                <a:effectLst/>
                <a:uLnTx/>
                <a:uFillTx/>
              </a:endParaRPr>
            </a:p>
          </p:txBody>
        </p:sp>
        <p:sp>
          <p:nvSpPr>
            <p:cNvPr id="83" name="Oval 41"/>
            <p:cNvSpPr>
              <a:spLocks noChangeArrowheads="1"/>
            </p:cNvSpPr>
            <p:nvPr/>
          </p:nvSpPr>
          <p:spPr bwMode="auto">
            <a:xfrm>
              <a:off x="5617826" y="1394374"/>
              <a:ext cx="922337" cy="558801"/>
            </a:xfrm>
            <a:prstGeom prst="ellipse">
              <a:avLst/>
            </a:prstGeom>
            <a:solidFill>
              <a:srgbClr val="00B0F0"/>
            </a:solidFill>
            <a:ln w="12700">
              <a:solidFill>
                <a:sysClr val="window" lastClr="FFFFFF"/>
              </a:solidFill>
              <a:round/>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prstClr val="black"/>
                  </a:solidFill>
                  <a:effectLst/>
                  <a:uLnTx/>
                  <a:uFillTx/>
                  <a:latin typeface="Arial" charset="0"/>
                  <a:cs typeface="+mn-cs"/>
                </a:rPr>
                <a:t>Fip1</a:t>
              </a:r>
            </a:p>
          </p:txBody>
        </p:sp>
        <p:sp>
          <p:nvSpPr>
            <p:cNvPr id="84" name="Oval 42"/>
            <p:cNvSpPr>
              <a:spLocks noChangeArrowheads="1"/>
            </p:cNvSpPr>
            <p:nvPr/>
          </p:nvSpPr>
          <p:spPr bwMode="auto">
            <a:xfrm>
              <a:off x="3620199" y="380448"/>
              <a:ext cx="1216026" cy="677800"/>
            </a:xfrm>
            <a:prstGeom prst="ellipse">
              <a:avLst/>
            </a:prstGeom>
            <a:solidFill>
              <a:srgbClr val="00B0F0"/>
            </a:solidFill>
            <a:ln w="12700">
              <a:solidFill>
                <a:sysClr val="window" lastClr="FFFFFF"/>
              </a:solidFill>
              <a:round/>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smtClean="0">
                  <a:ln>
                    <a:noFill/>
                  </a:ln>
                  <a:solidFill>
                    <a:prstClr val="black"/>
                  </a:solidFill>
                  <a:effectLst/>
                  <a:uLnTx/>
                  <a:uFillTx/>
                  <a:latin typeface="Arial" charset="0"/>
                  <a:cs typeface="+mn-cs"/>
                </a:rPr>
                <a:t>CPSF</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smtClean="0">
                  <a:ln>
                    <a:noFill/>
                  </a:ln>
                  <a:solidFill>
                    <a:prstClr val="black"/>
                  </a:solidFill>
                  <a:effectLst/>
                  <a:uLnTx/>
                  <a:uFillTx/>
                  <a:latin typeface="Arial" charset="0"/>
                  <a:cs typeface="+mn-cs"/>
                </a:rPr>
                <a:t>160</a:t>
              </a:r>
              <a:endParaRPr kumimoji="0" lang="en-US" sz="1200" b="1" i="0" u="none" strike="noStrike" kern="0" cap="none" spc="0" normalizeH="0" baseline="0" noProof="0" dirty="0">
                <a:ln>
                  <a:noFill/>
                </a:ln>
                <a:solidFill>
                  <a:prstClr val="black"/>
                </a:solidFill>
                <a:effectLst/>
                <a:uLnTx/>
                <a:uFillTx/>
                <a:latin typeface="Arial" charset="0"/>
                <a:cs typeface="+mn-cs"/>
              </a:endParaRPr>
            </a:p>
          </p:txBody>
        </p:sp>
        <p:sp>
          <p:nvSpPr>
            <p:cNvPr id="85" name="Oval 43"/>
            <p:cNvSpPr>
              <a:spLocks noChangeArrowheads="1"/>
            </p:cNvSpPr>
            <p:nvPr/>
          </p:nvSpPr>
          <p:spPr bwMode="auto">
            <a:xfrm>
              <a:off x="5317392" y="455788"/>
              <a:ext cx="503238" cy="503238"/>
            </a:xfrm>
            <a:prstGeom prst="ellipse">
              <a:avLst/>
            </a:prstGeom>
            <a:solidFill>
              <a:srgbClr val="00B0F0"/>
            </a:solidFill>
            <a:ln w="12700">
              <a:solidFill>
                <a:sysClr val="window" lastClr="FFFFFF"/>
              </a:solidFill>
              <a:round/>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a:ln>
                    <a:noFill/>
                  </a:ln>
                  <a:solidFill>
                    <a:prstClr val="black"/>
                  </a:solidFill>
                  <a:effectLst/>
                  <a:uLnTx/>
                  <a:uFillTx/>
                  <a:latin typeface="Arial" charset="0"/>
                  <a:cs typeface="+mn-cs"/>
                </a:rPr>
                <a:t>30</a:t>
              </a:r>
            </a:p>
          </p:txBody>
        </p:sp>
        <p:sp>
          <p:nvSpPr>
            <p:cNvPr id="86" name="Oval 27"/>
            <p:cNvSpPr>
              <a:spLocks noChangeArrowheads="1"/>
            </p:cNvSpPr>
            <p:nvPr/>
          </p:nvSpPr>
          <p:spPr bwMode="auto">
            <a:xfrm>
              <a:off x="3724181" y="1264005"/>
              <a:ext cx="1008063" cy="710175"/>
            </a:xfrm>
            <a:prstGeom prst="ellipse">
              <a:avLst/>
            </a:prstGeom>
            <a:solidFill>
              <a:srgbClr val="00B0F0"/>
            </a:solidFill>
            <a:ln w="12700">
              <a:solidFill>
                <a:sysClr val="window" lastClr="FFFFFF"/>
              </a:solidFill>
              <a:round/>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prstClr val="black"/>
                  </a:solidFill>
                  <a:effectLst/>
                  <a:uLnTx/>
                  <a:uFillTx/>
                  <a:latin typeface="Arial" charset="0"/>
                  <a:cs typeface="+mn-cs"/>
                </a:rPr>
                <a:t>CPSF</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prstClr val="black"/>
                  </a:solidFill>
                  <a:effectLst/>
                  <a:uLnTx/>
                  <a:uFillTx/>
                  <a:latin typeface="Arial" charset="0"/>
                  <a:cs typeface="+mn-cs"/>
                </a:rPr>
                <a:t>73</a:t>
              </a:r>
            </a:p>
          </p:txBody>
        </p:sp>
        <p:sp>
          <p:nvSpPr>
            <p:cNvPr id="87" name="Oval 3"/>
            <p:cNvSpPr>
              <a:spLocks noChangeArrowheads="1"/>
            </p:cNvSpPr>
            <p:nvPr/>
          </p:nvSpPr>
          <p:spPr bwMode="auto">
            <a:xfrm>
              <a:off x="4481189" y="1755970"/>
              <a:ext cx="848257" cy="1204790"/>
            </a:xfrm>
            <a:prstGeom prst="ellipse">
              <a:avLst/>
            </a:prstGeom>
            <a:solidFill>
              <a:srgbClr val="FF9900">
                <a:alpha val="72156"/>
              </a:srgbClr>
            </a:solidFill>
            <a:ln w="22225" algn="ctr">
              <a:noFill/>
              <a:round/>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dirty="0">
                <a:ln>
                  <a:noFill/>
                </a:ln>
                <a:solidFill>
                  <a:prstClr val="black"/>
                </a:solidFill>
                <a:effectLst/>
                <a:uLnTx/>
                <a:uFillTx/>
                <a:latin typeface="Arial" charset="0"/>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dirty="0">
                <a:ln>
                  <a:noFill/>
                </a:ln>
                <a:solidFill>
                  <a:prstClr val="black"/>
                </a:solidFill>
                <a:effectLst/>
                <a:uLnTx/>
                <a:uFillTx/>
                <a:latin typeface="Arial" charset="0"/>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dirty="0">
                <a:ln>
                  <a:noFill/>
                </a:ln>
                <a:solidFill>
                  <a:prstClr val="black"/>
                </a:solidFill>
                <a:effectLst/>
                <a:uLnTx/>
                <a:uFillTx/>
                <a:latin typeface="Arial" charset="0"/>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smtClean="0">
                  <a:ln>
                    <a:noFill/>
                  </a:ln>
                  <a:solidFill>
                    <a:prstClr val="black"/>
                  </a:solidFill>
                  <a:effectLst/>
                  <a:uLnTx/>
                  <a:uFillTx/>
                  <a:latin typeface="Arial" charset="0"/>
                  <a:cs typeface="+mn-cs"/>
                </a:rPr>
                <a:t>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smtClean="0">
                  <a:ln>
                    <a:noFill/>
                  </a:ln>
                  <a:solidFill>
                    <a:prstClr val="black"/>
                  </a:solidFill>
                  <a:effectLst/>
                  <a:uLnTx/>
                  <a:uFillTx/>
                  <a:latin typeface="Arial" charset="0"/>
                  <a:cs typeface="+mn-cs"/>
                </a:rPr>
                <a:t>FLASH</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dirty="0" smtClean="0">
                <a:ln>
                  <a:noFill/>
                </a:ln>
                <a:solidFill>
                  <a:prstClr val="black"/>
                </a:solidFill>
                <a:effectLst/>
                <a:uLnTx/>
                <a:uFillTx/>
                <a:latin typeface="Arial" charset="0"/>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dirty="0">
                <a:ln>
                  <a:noFill/>
                </a:ln>
                <a:solidFill>
                  <a:prstClr val="black"/>
                </a:solidFill>
                <a:effectLst/>
                <a:uLnTx/>
                <a:uFillTx/>
                <a:latin typeface="Arial" charset="0"/>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dirty="0">
                <a:ln>
                  <a:noFill/>
                </a:ln>
                <a:solidFill>
                  <a:prstClr val="black"/>
                </a:solidFill>
                <a:effectLst/>
                <a:uLnTx/>
                <a:uFillTx/>
                <a:latin typeface="Arial" charset="0"/>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dirty="0">
                <a:ln>
                  <a:noFill/>
                </a:ln>
                <a:solidFill>
                  <a:prstClr val="black"/>
                </a:solidFill>
                <a:effectLst/>
                <a:uLnTx/>
                <a:uFillTx/>
                <a:latin typeface="Arial" charset="0"/>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dirty="0">
                <a:ln>
                  <a:noFill/>
                </a:ln>
                <a:solidFill>
                  <a:prstClr val="black"/>
                </a:solidFill>
                <a:effectLst/>
                <a:uLnTx/>
                <a:uFillTx/>
                <a:latin typeface="Arial" charset="0"/>
                <a:cs typeface="+mn-cs"/>
              </a:endParaRPr>
            </a:p>
          </p:txBody>
        </p:sp>
        <p:sp>
          <p:nvSpPr>
            <p:cNvPr id="88" name="AutoShape 110"/>
            <p:cNvSpPr>
              <a:spLocks noChangeArrowheads="1"/>
            </p:cNvSpPr>
            <p:nvPr/>
          </p:nvSpPr>
          <p:spPr bwMode="auto">
            <a:xfrm>
              <a:off x="5772158" y="626183"/>
              <a:ext cx="548222" cy="814845"/>
            </a:xfrm>
            <a:prstGeom prst="roundRect">
              <a:avLst>
                <a:gd name="adj" fmla="val 16667"/>
              </a:avLst>
            </a:prstGeom>
            <a:solidFill>
              <a:srgbClr val="008000"/>
            </a:solidFill>
            <a:ln w="12700" algn="ctr">
              <a:solidFill>
                <a:sysClr val="window" lastClr="FFFFFF"/>
              </a:solidFill>
              <a:round/>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err="1" smtClean="0">
                  <a:ln>
                    <a:noFill/>
                  </a:ln>
                  <a:solidFill>
                    <a:prstClr val="white"/>
                  </a:solidFill>
                  <a:effectLst/>
                  <a:uLnTx/>
                  <a:uFillTx/>
                  <a:latin typeface="Arial" charset="0"/>
                  <a:cs typeface="+mn-cs"/>
                </a:rPr>
                <a:t>CstF</a:t>
              </a:r>
              <a:endParaRPr kumimoji="0" lang="en-US" sz="1200" b="1" i="0" u="none" strike="noStrike" kern="0" cap="none" spc="0" normalizeH="0" baseline="0" noProof="0" dirty="0" smtClean="0">
                <a:ln>
                  <a:noFill/>
                </a:ln>
                <a:solidFill>
                  <a:prstClr val="white"/>
                </a:solidFill>
                <a:effectLst/>
                <a:uLnTx/>
                <a:uFillTx/>
                <a:latin typeface="Arial" charset="0"/>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smtClean="0">
                  <a:ln>
                    <a:noFill/>
                  </a:ln>
                  <a:solidFill>
                    <a:prstClr val="white"/>
                  </a:solidFill>
                  <a:effectLst/>
                  <a:uLnTx/>
                  <a:uFillTx/>
                  <a:latin typeface="Arial" charset="0"/>
                  <a:cs typeface="+mn-cs"/>
                </a:rPr>
                <a:t>64</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dirty="0">
                <a:ln>
                  <a:noFill/>
                </a:ln>
                <a:solidFill>
                  <a:prstClr val="white"/>
                </a:solidFill>
                <a:effectLst/>
                <a:uLnTx/>
                <a:uFillTx/>
                <a:latin typeface="Arial" charset="0"/>
                <a:cs typeface="+mn-cs"/>
              </a:endParaRPr>
            </a:p>
          </p:txBody>
        </p:sp>
        <p:sp>
          <p:nvSpPr>
            <p:cNvPr id="89" name="Oval 29"/>
            <p:cNvSpPr>
              <a:spLocks noChangeArrowheads="1"/>
            </p:cNvSpPr>
            <p:nvPr/>
          </p:nvSpPr>
          <p:spPr bwMode="auto">
            <a:xfrm>
              <a:off x="4566963" y="455788"/>
              <a:ext cx="870865" cy="580766"/>
            </a:xfrm>
            <a:prstGeom prst="ellipse">
              <a:avLst/>
            </a:prstGeom>
            <a:solidFill>
              <a:srgbClr val="00B0F0"/>
            </a:solidFill>
            <a:ln w="12700">
              <a:solidFill>
                <a:sysClr val="window" lastClr="FFFFFF"/>
              </a:solidFill>
              <a:round/>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smtClean="0">
                  <a:ln>
                    <a:noFill/>
                  </a:ln>
                  <a:solidFill>
                    <a:prstClr val="black"/>
                  </a:solidFill>
                  <a:effectLst/>
                  <a:uLnTx/>
                  <a:uFillTx/>
                  <a:latin typeface="Arial" charset="0"/>
                  <a:cs typeface="+mn-cs"/>
                </a:rPr>
                <a:t>WDR33</a:t>
              </a:r>
              <a:endParaRPr kumimoji="0" lang="en-US" sz="1200" b="1" i="0" u="none" strike="noStrike" kern="0" cap="none" spc="0" normalizeH="0" baseline="0" noProof="0" dirty="0">
                <a:ln>
                  <a:noFill/>
                </a:ln>
                <a:solidFill>
                  <a:prstClr val="black"/>
                </a:solidFill>
                <a:effectLst/>
                <a:uLnTx/>
                <a:uFillTx/>
                <a:latin typeface="Arial" charset="0"/>
                <a:cs typeface="+mn-cs"/>
              </a:endParaRPr>
            </a:p>
          </p:txBody>
        </p:sp>
        <p:sp>
          <p:nvSpPr>
            <p:cNvPr id="90" name="Oval 29"/>
            <p:cNvSpPr>
              <a:spLocks noChangeArrowheads="1"/>
            </p:cNvSpPr>
            <p:nvPr/>
          </p:nvSpPr>
          <p:spPr bwMode="auto">
            <a:xfrm>
              <a:off x="4590413" y="1182018"/>
              <a:ext cx="1097026" cy="792162"/>
            </a:xfrm>
            <a:prstGeom prst="ellipse">
              <a:avLst/>
            </a:prstGeom>
            <a:solidFill>
              <a:srgbClr val="00B0F0"/>
            </a:solidFill>
            <a:ln w="12700">
              <a:solidFill>
                <a:sysClr val="window" lastClr="FFFFFF"/>
              </a:solidFill>
              <a:round/>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smtClean="0">
                  <a:ln>
                    <a:noFill/>
                  </a:ln>
                  <a:solidFill>
                    <a:prstClr val="black"/>
                  </a:solidFill>
                  <a:effectLst/>
                  <a:uLnTx/>
                  <a:uFillTx/>
                  <a:latin typeface="Arial" charset="0"/>
                  <a:cs typeface="+mn-cs"/>
                </a:rPr>
                <a:t>CPSF100</a:t>
              </a:r>
              <a:endParaRPr kumimoji="0" lang="en-US" sz="1200" b="1" i="0" u="none" strike="noStrike" kern="0" cap="none" spc="0" normalizeH="0" baseline="0" noProof="0" dirty="0">
                <a:ln>
                  <a:noFill/>
                </a:ln>
                <a:solidFill>
                  <a:prstClr val="black"/>
                </a:solidFill>
                <a:effectLst/>
                <a:uLnTx/>
                <a:uFillTx/>
                <a:latin typeface="Arial" charset="0"/>
                <a:cs typeface="+mn-cs"/>
              </a:endParaRPr>
            </a:p>
          </p:txBody>
        </p:sp>
        <p:sp>
          <p:nvSpPr>
            <p:cNvPr id="91" name="AutoShape 24"/>
            <p:cNvSpPr>
              <a:spLocks noChangeArrowheads="1"/>
            </p:cNvSpPr>
            <p:nvPr/>
          </p:nvSpPr>
          <p:spPr bwMode="auto">
            <a:xfrm>
              <a:off x="3757916" y="938248"/>
              <a:ext cx="2078037" cy="456126"/>
            </a:xfrm>
            <a:prstGeom prst="roundRect">
              <a:avLst>
                <a:gd name="adj" fmla="val 16667"/>
              </a:avLst>
            </a:prstGeom>
            <a:solidFill>
              <a:srgbClr val="00B0F0"/>
            </a:solidFill>
            <a:ln w="12700" algn="ctr">
              <a:solidFill>
                <a:sysClr val="window" lastClr="FFFFFF"/>
              </a:solidFill>
              <a:round/>
              <a:headEnd type="none" w="lg" len="lg"/>
              <a:tailEnd type="none" w="lg" len="lg"/>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dirty="0">
                <a:ln>
                  <a:noFill/>
                </a:ln>
                <a:solidFill>
                  <a:prstClr val="black"/>
                </a:solidFill>
                <a:effectLst/>
                <a:uLnTx/>
                <a:uFillTx/>
                <a:latin typeface="Arial" charset="0"/>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smtClean="0">
                  <a:ln>
                    <a:noFill/>
                  </a:ln>
                  <a:solidFill>
                    <a:prstClr val="black"/>
                  </a:solidFill>
                  <a:effectLst/>
                  <a:uLnTx/>
                  <a:uFillTx/>
                  <a:latin typeface="Arial" charset="0"/>
                  <a:cs typeface="+mn-cs"/>
                </a:rPr>
                <a:t>                 </a:t>
              </a:r>
              <a:r>
                <a:rPr kumimoji="0" lang="en-US" sz="1200" b="1" i="0" u="none" strike="noStrike" kern="0" cap="none" spc="0" normalizeH="0" baseline="0" noProof="0" dirty="0" err="1" smtClean="0">
                  <a:ln>
                    <a:noFill/>
                  </a:ln>
                  <a:solidFill>
                    <a:prstClr val="black"/>
                  </a:solidFill>
                  <a:effectLst/>
                  <a:uLnTx/>
                  <a:uFillTx/>
                  <a:latin typeface="Arial" charset="0"/>
                  <a:cs typeface="+mn-cs"/>
                </a:rPr>
                <a:t>Symplekin</a:t>
              </a:r>
              <a:r>
                <a:rPr kumimoji="0" lang="en-US" sz="1200" b="1" i="0" u="none" strike="noStrike" kern="0" cap="none" spc="0" normalizeH="0" baseline="0" noProof="0" dirty="0" smtClean="0">
                  <a:ln>
                    <a:noFill/>
                  </a:ln>
                  <a:solidFill>
                    <a:prstClr val="black"/>
                  </a:solidFill>
                  <a:effectLst/>
                  <a:uLnTx/>
                  <a:uFillTx/>
                  <a:latin typeface="Arial" charset="0"/>
                  <a:cs typeface="+mn-cs"/>
                </a:rPr>
                <a:t>                </a:t>
              </a:r>
              <a:endParaRPr kumimoji="0" lang="en-US" sz="1200" b="1" i="0" u="none" strike="noStrike" kern="0" cap="none" spc="0" normalizeH="0" baseline="0" noProof="0" dirty="0">
                <a:ln>
                  <a:noFill/>
                </a:ln>
                <a:solidFill>
                  <a:prstClr val="black"/>
                </a:solidFill>
                <a:effectLst/>
                <a:uLnTx/>
                <a:uFillTx/>
                <a:latin typeface="Arial" charset="0"/>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dirty="0">
                <a:ln>
                  <a:noFill/>
                </a:ln>
                <a:solidFill>
                  <a:prstClr val="black"/>
                </a:solidFill>
                <a:effectLst/>
                <a:uLnTx/>
                <a:uFillTx/>
                <a:latin typeface="Arial" charset="0"/>
                <a:cs typeface="+mn-cs"/>
              </a:endParaRPr>
            </a:p>
          </p:txBody>
        </p:sp>
      </p:grpSp>
      <p:sp>
        <p:nvSpPr>
          <p:cNvPr id="92" name="Rectangle 46"/>
          <p:cNvSpPr>
            <a:spLocks noChangeArrowheads="1"/>
          </p:cNvSpPr>
          <p:nvPr/>
        </p:nvSpPr>
        <p:spPr bwMode="auto">
          <a:xfrm>
            <a:off x="3774712" y="2378429"/>
            <a:ext cx="1029689" cy="553998"/>
          </a:xfrm>
          <a:prstGeom prst="rect">
            <a:avLst/>
          </a:prstGeom>
          <a:noFill/>
          <a:ln w="9525">
            <a:noFill/>
            <a:miter lim="800000"/>
            <a:headEnd/>
            <a:tailEnd/>
          </a:ln>
        </p:spPr>
        <p:txBody>
          <a:bodyPr wrap="square" lIns="0" tIns="0" rIns="0" bIns="0">
            <a:spAutoFit/>
          </a:bodyPr>
          <a:lstStyle/>
          <a:p>
            <a:pPr marL="0" marR="0" lvl="0" indent="0" algn="ctr" defTabSz="706438" eaLnBrk="0" fontAlgn="auto" latinLnBrk="0" hangingPunct="0">
              <a:lnSpc>
                <a:spcPct val="100000"/>
              </a:lnSpc>
              <a:spcBef>
                <a:spcPts val="0"/>
              </a:spcBef>
              <a:spcAft>
                <a:spcPts val="0"/>
              </a:spcAft>
              <a:buClrTx/>
              <a:buSzTx/>
              <a:buFontTx/>
              <a:buNone/>
              <a:tabLst/>
              <a:defRPr/>
            </a:pPr>
            <a:r>
              <a:rPr kumimoji="0" lang="pl-PL" sz="1200" b="0" i="0" u="none" strike="noStrike" kern="0" cap="none" spc="0" normalizeH="0" baseline="0" noProof="0" dirty="0" err="1" smtClean="0">
                <a:ln>
                  <a:noFill/>
                </a:ln>
                <a:solidFill>
                  <a:srgbClr val="000000"/>
                </a:solidFill>
                <a:effectLst/>
                <a:uLnTx/>
                <a:uFillTx/>
              </a:rPr>
              <a:t>Histone</a:t>
            </a:r>
            <a:r>
              <a:rPr kumimoji="0" lang="pl-PL" sz="1200" b="0" i="0" u="none" strike="noStrike" kern="0" cap="none" spc="0" normalizeH="0" baseline="0" noProof="0" dirty="0" smtClean="0">
                <a:ln>
                  <a:noFill/>
                </a:ln>
                <a:solidFill>
                  <a:srgbClr val="000000"/>
                </a:solidFill>
                <a:effectLst/>
                <a:uLnTx/>
                <a:uFillTx/>
              </a:rPr>
              <a:t> </a:t>
            </a:r>
            <a:r>
              <a:rPr kumimoji="0" lang="pl-PL" sz="1200" b="0" i="0" u="none" strike="noStrike" kern="0" cap="none" spc="0" normalizeH="0" baseline="0" noProof="0" dirty="0" err="1" smtClean="0">
                <a:ln>
                  <a:noFill/>
                </a:ln>
                <a:solidFill>
                  <a:srgbClr val="000000"/>
                </a:solidFill>
                <a:effectLst/>
                <a:uLnTx/>
                <a:uFillTx/>
              </a:rPr>
              <a:t>Downstream</a:t>
            </a:r>
            <a:r>
              <a:rPr kumimoji="0" lang="pl-PL" sz="1200" b="0" i="0" u="none" strike="noStrike" kern="0" cap="none" spc="0" normalizeH="0" baseline="0" noProof="0" dirty="0" smtClean="0">
                <a:ln>
                  <a:noFill/>
                </a:ln>
                <a:solidFill>
                  <a:srgbClr val="000000"/>
                </a:solidFill>
                <a:effectLst/>
                <a:uLnTx/>
                <a:uFillTx/>
              </a:rPr>
              <a:t> Element (HDE)</a:t>
            </a:r>
            <a:endParaRPr kumimoji="0" lang="en-US" sz="1200" b="0" i="0" u="none" strike="noStrike" kern="0" cap="none" spc="0" normalizeH="0" baseline="0" noProof="0" dirty="0">
              <a:ln>
                <a:noFill/>
              </a:ln>
              <a:solidFill>
                <a:prstClr val="black"/>
              </a:solidFill>
              <a:effectLst/>
              <a:uLnTx/>
              <a:uFillTx/>
            </a:endParaRPr>
          </a:p>
        </p:txBody>
      </p:sp>
      <p:sp>
        <p:nvSpPr>
          <p:cNvPr id="93" name="Rectangle 51"/>
          <p:cNvSpPr/>
          <p:nvPr/>
        </p:nvSpPr>
        <p:spPr>
          <a:xfrm>
            <a:off x="5395455" y="403159"/>
            <a:ext cx="3244093" cy="1646605"/>
          </a:xfrm>
          <a:prstGeom prst="rect">
            <a:avLst/>
          </a:prstGeom>
        </p:spPr>
        <p:txBody>
          <a:bodyPr wrap="none">
            <a:spAutoFit/>
          </a:bodyPr>
          <a:lstStyle/>
          <a:p>
            <a:pPr fontAlgn="auto">
              <a:spcBef>
                <a:spcPts val="0"/>
              </a:spcBef>
              <a:spcAft>
                <a:spcPts val="600"/>
              </a:spcAft>
            </a:pPr>
            <a:r>
              <a:rPr lang="en-US" sz="1600" b="1" dirty="0">
                <a:solidFill>
                  <a:prstClr val="black"/>
                </a:solidFill>
                <a:latin typeface="Calibri"/>
              </a:rPr>
              <a:t>FLASH</a:t>
            </a:r>
            <a:r>
              <a:rPr lang="pl-PL" sz="1600" b="1" dirty="0">
                <a:solidFill>
                  <a:prstClr val="black"/>
                </a:solidFill>
                <a:latin typeface="Calibri"/>
              </a:rPr>
              <a:t> -</a:t>
            </a:r>
            <a:r>
              <a:rPr lang="en-US" sz="1600" b="1" dirty="0">
                <a:solidFill>
                  <a:prstClr val="black"/>
                </a:solidFill>
                <a:latin typeface="Calibri"/>
              </a:rPr>
              <a:t> </a:t>
            </a:r>
            <a:r>
              <a:rPr lang="en-US" sz="1600" b="1" dirty="0">
                <a:solidFill>
                  <a:srgbClr val="000000"/>
                </a:solidFill>
                <a:latin typeface="Calibri"/>
              </a:rPr>
              <a:t>CASP8-associated protein 2</a:t>
            </a:r>
            <a:endParaRPr lang="pl-PL" sz="1600" b="1" dirty="0">
              <a:solidFill>
                <a:srgbClr val="000000"/>
              </a:solidFill>
              <a:latin typeface="Calibri"/>
              <a:cs typeface="+mn-cs"/>
            </a:endParaRPr>
          </a:p>
          <a:p>
            <a:pPr marL="285750" indent="-285750" fontAlgn="auto">
              <a:spcBef>
                <a:spcPts val="0"/>
              </a:spcBef>
              <a:spcAft>
                <a:spcPts val="0"/>
              </a:spcAft>
              <a:buFont typeface="Arial" panose="020B0604020202020204" pitchFamily="34" charset="0"/>
              <a:buChar char="•"/>
            </a:pPr>
            <a:r>
              <a:rPr lang="pl-PL" sz="1600" b="1" dirty="0">
                <a:solidFill>
                  <a:srgbClr val="000000"/>
                </a:solidFill>
                <a:latin typeface="Calibri"/>
              </a:rPr>
              <a:t>1982 </a:t>
            </a:r>
            <a:r>
              <a:rPr lang="pl-PL" sz="1600" b="1" dirty="0" err="1">
                <a:solidFill>
                  <a:srgbClr val="000000"/>
                </a:solidFill>
                <a:latin typeface="Calibri"/>
              </a:rPr>
              <a:t>residues</a:t>
            </a:r>
            <a:r>
              <a:rPr lang="pl-PL" sz="1600" b="1" dirty="0">
                <a:solidFill>
                  <a:srgbClr val="000000"/>
                </a:solidFill>
                <a:latin typeface="Calibri"/>
              </a:rPr>
              <a:t>  - 222,658 </a:t>
            </a:r>
            <a:r>
              <a:rPr lang="pl-PL" sz="1600" b="1" dirty="0" err="1">
                <a:solidFill>
                  <a:srgbClr val="000000"/>
                </a:solidFill>
                <a:latin typeface="Calibri"/>
              </a:rPr>
              <a:t>kDa</a:t>
            </a:r>
            <a:endParaRPr lang="pl-PL" sz="1600" b="1" dirty="0">
              <a:solidFill>
                <a:srgbClr val="000000"/>
              </a:solidFill>
              <a:latin typeface="Calibri"/>
            </a:endParaRPr>
          </a:p>
          <a:p>
            <a:pPr marL="285750" indent="-285750" fontAlgn="auto">
              <a:spcBef>
                <a:spcPts val="0"/>
              </a:spcBef>
              <a:spcAft>
                <a:spcPts val="0"/>
              </a:spcAft>
              <a:buFont typeface="Arial" panose="020B0604020202020204" pitchFamily="34" charset="0"/>
              <a:buChar char="•"/>
            </a:pPr>
            <a:r>
              <a:rPr lang="pl-PL" sz="1600" b="1" dirty="0" err="1" smtClean="0">
                <a:solidFill>
                  <a:srgbClr val="000000"/>
                </a:solidFill>
                <a:latin typeface="Calibri"/>
              </a:rPr>
              <a:t>Last</a:t>
            </a:r>
            <a:r>
              <a:rPr lang="pl-PL" sz="1600" b="1" dirty="0" smtClean="0">
                <a:solidFill>
                  <a:srgbClr val="000000"/>
                </a:solidFill>
                <a:latin typeface="Calibri"/>
              </a:rPr>
              <a:t> 52 </a:t>
            </a:r>
            <a:r>
              <a:rPr lang="pl-PL" sz="1600" b="1" dirty="0" err="1" smtClean="0">
                <a:solidFill>
                  <a:srgbClr val="000000"/>
                </a:solidFill>
                <a:latin typeface="Calibri"/>
              </a:rPr>
              <a:t>residues</a:t>
            </a:r>
            <a:r>
              <a:rPr lang="pl-PL" sz="1600" b="1" dirty="0" smtClean="0">
                <a:solidFill>
                  <a:srgbClr val="000000"/>
                </a:solidFill>
                <a:latin typeface="Calibri"/>
              </a:rPr>
              <a:t> </a:t>
            </a:r>
            <a:r>
              <a:rPr lang="pl-PL" sz="1600" b="1" dirty="0">
                <a:solidFill>
                  <a:srgbClr val="000000"/>
                </a:solidFill>
                <a:latin typeface="Calibri"/>
              </a:rPr>
              <a:t>- </a:t>
            </a:r>
            <a:r>
              <a:rPr lang="pl-PL" sz="1600" b="1" dirty="0" smtClean="0">
                <a:solidFill>
                  <a:srgbClr val="000000"/>
                </a:solidFill>
                <a:latin typeface="Calibri"/>
              </a:rPr>
              <a:t>SANT DOMAIN</a:t>
            </a:r>
          </a:p>
          <a:p>
            <a:pPr marL="285750" indent="-285750" fontAlgn="auto">
              <a:spcBef>
                <a:spcPts val="0"/>
              </a:spcBef>
              <a:spcAft>
                <a:spcPts val="0"/>
              </a:spcAft>
              <a:buFont typeface="Arial" panose="020B0604020202020204" pitchFamily="34" charset="0"/>
              <a:buChar char="•"/>
            </a:pPr>
            <a:endParaRPr lang="pl-PL" sz="1600" b="1" dirty="0">
              <a:solidFill>
                <a:srgbClr val="000000"/>
              </a:solidFill>
              <a:latin typeface="Calibri"/>
            </a:endParaRPr>
          </a:p>
          <a:p>
            <a:pPr fontAlgn="auto">
              <a:spcBef>
                <a:spcPts val="0"/>
              </a:spcBef>
              <a:spcAft>
                <a:spcPts val="0"/>
              </a:spcAft>
            </a:pPr>
            <a:r>
              <a:rPr lang="pl-PL" sz="1600" b="1" dirty="0" err="1" smtClean="0">
                <a:solidFill>
                  <a:srgbClr val="000000"/>
                </a:solidFill>
                <a:latin typeface="Calibri"/>
              </a:rPr>
              <a:t>MiniFLASH</a:t>
            </a:r>
            <a:r>
              <a:rPr lang="pl-PL" sz="1600" b="1" dirty="0" smtClean="0">
                <a:solidFill>
                  <a:srgbClr val="000000"/>
                </a:solidFill>
                <a:latin typeface="Calibri"/>
              </a:rPr>
              <a:t> – </a:t>
            </a:r>
            <a:r>
              <a:rPr lang="pl-PL" sz="1600" b="1" dirty="0" err="1" smtClean="0">
                <a:solidFill>
                  <a:srgbClr val="000000"/>
                </a:solidFill>
                <a:latin typeface="Calibri"/>
              </a:rPr>
              <a:t>splicing</a:t>
            </a:r>
            <a:r>
              <a:rPr lang="pl-PL" sz="1600" b="1" dirty="0" smtClean="0">
                <a:solidFill>
                  <a:srgbClr val="000000"/>
                </a:solidFill>
                <a:latin typeface="Calibri"/>
              </a:rPr>
              <a:t> </a:t>
            </a:r>
            <a:r>
              <a:rPr lang="pl-PL" sz="1600" b="1" dirty="0" err="1" smtClean="0">
                <a:solidFill>
                  <a:srgbClr val="000000"/>
                </a:solidFill>
                <a:latin typeface="Calibri"/>
              </a:rPr>
              <a:t>variant</a:t>
            </a:r>
            <a:endParaRPr lang="pl-PL" sz="1600" b="1" dirty="0" smtClean="0">
              <a:solidFill>
                <a:srgbClr val="000000"/>
              </a:solidFill>
              <a:latin typeface="Calibri"/>
            </a:endParaRPr>
          </a:p>
          <a:p>
            <a:pPr fontAlgn="auto">
              <a:spcBef>
                <a:spcPts val="0"/>
              </a:spcBef>
              <a:spcAft>
                <a:spcPts val="0"/>
              </a:spcAft>
            </a:pPr>
            <a:r>
              <a:rPr lang="pl-PL" sz="1600" b="1" dirty="0" smtClean="0">
                <a:solidFill>
                  <a:srgbClr val="000000"/>
                </a:solidFill>
                <a:latin typeface="Calibri"/>
              </a:rPr>
              <a:t>First 138 </a:t>
            </a:r>
            <a:r>
              <a:rPr lang="pl-PL" sz="1600" b="1" dirty="0" err="1" smtClean="0">
                <a:solidFill>
                  <a:srgbClr val="000000"/>
                </a:solidFill>
                <a:latin typeface="Calibri"/>
              </a:rPr>
              <a:t>residues</a:t>
            </a:r>
            <a:r>
              <a:rPr lang="pl-PL" sz="1600" b="1" dirty="0" smtClean="0">
                <a:solidFill>
                  <a:srgbClr val="000000"/>
                </a:solidFill>
                <a:latin typeface="Calibri"/>
              </a:rPr>
              <a:t> plus SANT </a:t>
            </a:r>
            <a:endParaRPr lang="pl-PL" sz="1600" b="1" dirty="0">
              <a:solidFill>
                <a:srgbClr val="000000"/>
              </a:solidFill>
              <a:latin typeface="Calibri"/>
            </a:endParaRPr>
          </a:p>
        </p:txBody>
      </p:sp>
      <p:sp>
        <p:nvSpPr>
          <p:cNvPr id="94" name="Rectangle 52"/>
          <p:cNvSpPr/>
          <p:nvPr/>
        </p:nvSpPr>
        <p:spPr>
          <a:xfrm>
            <a:off x="5395453" y="2315744"/>
            <a:ext cx="3626198" cy="1154162"/>
          </a:xfrm>
          <a:prstGeom prst="rect">
            <a:avLst/>
          </a:prstGeom>
        </p:spPr>
        <p:txBody>
          <a:bodyPr wrap="square">
            <a:spAutoFit/>
          </a:bodyPr>
          <a:lstStyle/>
          <a:p>
            <a:pPr fontAlgn="auto">
              <a:spcBef>
                <a:spcPts val="0"/>
              </a:spcBef>
              <a:spcAft>
                <a:spcPts val="600"/>
              </a:spcAft>
            </a:pPr>
            <a:r>
              <a:rPr lang="pl-PL" sz="1600" b="1" dirty="0">
                <a:solidFill>
                  <a:prstClr val="black"/>
                </a:solidFill>
                <a:latin typeface="Calibri"/>
              </a:rPr>
              <a:t>LSM11 - </a:t>
            </a:r>
            <a:r>
              <a:rPr lang="en-US" sz="1600" b="1" dirty="0">
                <a:solidFill>
                  <a:prstClr val="black"/>
                </a:solidFill>
                <a:latin typeface="Calibri"/>
              </a:rPr>
              <a:t>U7 snRNA-associated Sm-like protein LS</a:t>
            </a:r>
            <a:r>
              <a:rPr lang="pl-PL" sz="1600" b="1" dirty="0">
                <a:solidFill>
                  <a:prstClr val="black"/>
                </a:solidFill>
                <a:latin typeface="Calibri"/>
              </a:rPr>
              <a:t>M</a:t>
            </a:r>
            <a:r>
              <a:rPr lang="en-US" sz="1600" b="1" dirty="0">
                <a:solidFill>
                  <a:prstClr val="black"/>
                </a:solidFill>
                <a:latin typeface="Calibri"/>
              </a:rPr>
              <a:t>11</a:t>
            </a:r>
            <a:endParaRPr lang="pl-PL" sz="1600" b="1" dirty="0">
              <a:solidFill>
                <a:srgbClr val="000000"/>
              </a:solidFill>
              <a:latin typeface="Calibri"/>
              <a:cs typeface="+mn-cs"/>
            </a:endParaRPr>
          </a:p>
          <a:p>
            <a:pPr marL="285750" indent="-285750" fontAlgn="auto">
              <a:spcBef>
                <a:spcPts val="0"/>
              </a:spcBef>
              <a:spcAft>
                <a:spcPts val="0"/>
              </a:spcAft>
              <a:buFont typeface="Arial" panose="020B0604020202020204" pitchFamily="34" charset="0"/>
              <a:buChar char="•"/>
            </a:pPr>
            <a:r>
              <a:rPr lang="pl-PL" sz="1600" b="1" dirty="0">
                <a:solidFill>
                  <a:srgbClr val="000000"/>
                </a:solidFill>
                <a:latin typeface="Calibri"/>
              </a:rPr>
              <a:t>360 </a:t>
            </a:r>
            <a:r>
              <a:rPr lang="pl-PL" sz="1600" b="1" dirty="0" err="1">
                <a:solidFill>
                  <a:srgbClr val="000000"/>
                </a:solidFill>
                <a:latin typeface="Calibri"/>
              </a:rPr>
              <a:t>residues</a:t>
            </a:r>
            <a:r>
              <a:rPr lang="pl-PL" sz="1600" b="1" dirty="0">
                <a:solidFill>
                  <a:srgbClr val="000000"/>
                </a:solidFill>
                <a:latin typeface="Calibri"/>
              </a:rPr>
              <a:t> - 39,500 </a:t>
            </a:r>
            <a:r>
              <a:rPr lang="pl-PL" sz="1600" b="1" dirty="0" err="1">
                <a:solidFill>
                  <a:srgbClr val="000000"/>
                </a:solidFill>
                <a:latin typeface="Calibri"/>
              </a:rPr>
              <a:t>kDa</a:t>
            </a:r>
            <a:endParaRPr lang="pl-PL" sz="1600" b="1" dirty="0">
              <a:solidFill>
                <a:srgbClr val="000000"/>
              </a:solidFill>
              <a:latin typeface="Calibri"/>
            </a:endParaRPr>
          </a:p>
          <a:p>
            <a:pPr marL="285750" indent="-285750" fontAlgn="auto">
              <a:spcBef>
                <a:spcPts val="0"/>
              </a:spcBef>
              <a:spcAft>
                <a:spcPts val="0"/>
              </a:spcAft>
              <a:buFont typeface="Arial" panose="020B0604020202020204" pitchFamily="34" charset="0"/>
              <a:buChar char="•"/>
            </a:pPr>
            <a:endParaRPr lang="pl-PL" sz="1600" b="1" dirty="0">
              <a:solidFill>
                <a:srgbClr val="000000"/>
              </a:solidFill>
              <a:latin typeface="Calibri"/>
            </a:endParaRPr>
          </a:p>
        </p:txBody>
      </p:sp>
      <p:sp>
        <p:nvSpPr>
          <p:cNvPr id="95" name="Rectangle 53"/>
          <p:cNvSpPr/>
          <p:nvPr/>
        </p:nvSpPr>
        <p:spPr>
          <a:xfrm>
            <a:off x="5391495" y="4198866"/>
            <a:ext cx="3626198" cy="1400383"/>
          </a:xfrm>
          <a:prstGeom prst="rect">
            <a:avLst/>
          </a:prstGeom>
        </p:spPr>
        <p:txBody>
          <a:bodyPr wrap="square">
            <a:spAutoFit/>
          </a:bodyPr>
          <a:lstStyle/>
          <a:p>
            <a:pPr fontAlgn="auto">
              <a:spcBef>
                <a:spcPts val="0"/>
              </a:spcBef>
              <a:spcAft>
                <a:spcPts val="600"/>
              </a:spcAft>
            </a:pPr>
            <a:r>
              <a:rPr lang="pl-PL" sz="1600" b="1" dirty="0">
                <a:solidFill>
                  <a:prstClr val="black"/>
                </a:solidFill>
                <a:latin typeface="Calibri"/>
              </a:rPr>
              <a:t>NPAT - </a:t>
            </a:r>
            <a:r>
              <a:rPr lang="en-US" sz="1600" b="1" dirty="0">
                <a:solidFill>
                  <a:prstClr val="black"/>
                </a:solidFill>
                <a:latin typeface="Calibri"/>
              </a:rPr>
              <a:t>Nuclear protein of the ataxia telangiectasia mutated locus</a:t>
            </a:r>
            <a:endParaRPr lang="pl-PL" sz="1600" b="1" dirty="0">
              <a:solidFill>
                <a:srgbClr val="000000"/>
              </a:solidFill>
              <a:latin typeface="Calibri"/>
              <a:cs typeface="+mn-cs"/>
            </a:endParaRPr>
          </a:p>
          <a:p>
            <a:pPr marL="285750" indent="-285750" fontAlgn="auto">
              <a:spcBef>
                <a:spcPts val="0"/>
              </a:spcBef>
              <a:spcAft>
                <a:spcPts val="0"/>
              </a:spcAft>
              <a:buFont typeface="Arial" panose="020B0604020202020204" pitchFamily="34" charset="0"/>
              <a:buChar char="•"/>
            </a:pPr>
            <a:r>
              <a:rPr lang="pl-PL" sz="1600" b="1" dirty="0">
                <a:solidFill>
                  <a:srgbClr val="000000"/>
                </a:solidFill>
                <a:latin typeface="Calibri"/>
              </a:rPr>
              <a:t>1427 </a:t>
            </a:r>
            <a:r>
              <a:rPr lang="pl-PL" sz="1600" b="1" dirty="0" err="1">
                <a:solidFill>
                  <a:srgbClr val="000000"/>
                </a:solidFill>
                <a:latin typeface="Calibri"/>
              </a:rPr>
              <a:t>residues</a:t>
            </a:r>
            <a:r>
              <a:rPr lang="pl-PL" sz="1600" b="1" dirty="0">
                <a:solidFill>
                  <a:srgbClr val="000000"/>
                </a:solidFill>
                <a:latin typeface="Calibri"/>
              </a:rPr>
              <a:t> - 154,290 </a:t>
            </a:r>
            <a:r>
              <a:rPr lang="pl-PL" sz="1600" b="1" dirty="0" err="1">
                <a:solidFill>
                  <a:srgbClr val="000000"/>
                </a:solidFill>
                <a:latin typeface="Calibri"/>
              </a:rPr>
              <a:t>kDa</a:t>
            </a:r>
            <a:endParaRPr lang="pl-PL" sz="1600" b="1" dirty="0">
              <a:solidFill>
                <a:srgbClr val="000000"/>
              </a:solidFill>
              <a:latin typeface="Calibri"/>
            </a:endParaRPr>
          </a:p>
          <a:p>
            <a:pPr marL="285750" indent="-285750" fontAlgn="auto">
              <a:spcBef>
                <a:spcPts val="0"/>
              </a:spcBef>
              <a:spcAft>
                <a:spcPts val="0"/>
              </a:spcAft>
              <a:buFont typeface="Arial" panose="020B0604020202020204" pitchFamily="34" charset="0"/>
              <a:buChar char="•"/>
            </a:pPr>
            <a:r>
              <a:rPr lang="en-US" sz="1600" b="1" dirty="0">
                <a:solidFill>
                  <a:prstClr val="black"/>
                </a:solidFill>
                <a:latin typeface="Calibri"/>
              </a:rPr>
              <a:t>universal transcriptional co-activator of all 5 classes of histone genes</a:t>
            </a:r>
            <a:endParaRPr lang="pl-PL" sz="1600" b="1" dirty="0">
              <a:solidFill>
                <a:srgbClr val="000000"/>
              </a:solidFill>
              <a:latin typeface="Calibri"/>
            </a:endParaRPr>
          </a:p>
        </p:txBody>
      </p:sp>
      <p:sp>
        <p:nvSpPr>
          <p:cNvPr id="2" name="pole tekstowe 1"/>
          <p:cNvSpPr txBox="1"/>
          <p:nvPr/>
        </p:nvSpPr>
        <p:spPr>
          <a:xfrm>
            <a:off x="400294" y="218493"/>
            <a:ext cx="3694794" cy="369332"/>
          </a:xfrm>
          <a:prstGeom prst="rect">
            <a:avLst/>
          </a:prstGeom>
          <a:noFill/>
        </p:spPr>
        <p:txBody>
          <a:bodyPr wrap="none" rtlCol="0">
            <a:spAutoFit/>
          </a:bodyPr>
          <a:lstStyle/>
          <a:p>
            <a:r>
              <a:rPr lang="pl-PL" b="1" dirty="0" err="1" smtClean="0">
                <a:solidFill>
                  <a:schemeClr val="bg1"/>
                </a:solidFill>
                <a:latin typeface="Calibri" panose="020F0502020204030204" pitchFamily="34" charset="0"/>
              </a:rPr>
              <a:t>Histone</a:t>
            </a:r>
            <a:r>
              <a:rPr lang="pl-PL" b="1" dirty="0" smtClean="0">
                <a:solidFill>
                  <a:schemeClr val="bg1"/>
                </a:solidFill>
                <a:latin typeface="Calibri" panose="020F0502020204030204" pitchFamily="34" charset="0"/>
              </a:rPr>
              <a:t> </a:t>
            </a:r>
            <a:r>
              <a:rPr lang="pl-PL" b="1" dirty="0" err="1" smtClean="0">
                <a:solidFill>
                  <a:schemeClr val="bg1"/>
                </a:solidFill>
                <a:latin typeface="Calibri" panose="020F0502020204030204" pitchFamily="34" charset="0"/>
              </a:rPr>
              <a:t>pre-mRNA</a:t>
            </a:r>
            <a:r>
              <a:rPr lang="pl-PL" b="1" dirty="0" smtClean="0">
                <a:solidFill>
                  <a:schemeClr val="bg1"/>
                </a:solidFill>
                <a:latin typeface="Calibri" panose="020F0502020204030204" pitchFamily="34" charset="0"/>
              </a:rPr>
              <a:t> </a:t>
            </a:r>
            <a:r>
              <a:rPr lang="pl-PL" b="1" dirty="0" err="1" smtClean="0">
                <a:solidFill>
                  <a:schemeClr val="bg1"/>
                </a:solidFill>
                <a:latin typeface="Calibri" panose="020F0502020204030204" pitchFamily="34" charset="0"/>
              </a:rPr>
              <a:t>cleavage</a:t>
            </a:r>
            <a:r>
              <a:rPr lang="pl-PL" b="1" dirty="0" smtClean="0">
                <a:solidFill>
                  <a:schemeClr val="bg1"/>
                </a:solidFill>
                <a:latin typeface="Calibri" panose="020F0502020204030204" pitchFamily="34" charset="0"/>
              </a:rPr>
              <a:t> </a:t>
            </a:r>
            <a:r>
              <a:rPr lang="pl-PL" b="1" dirty="0" err="1" smtClean="0">
                <a:solidFill>
                  <a:schemeClr val="bg1"/>
                </a:solidFill>
                <a:latin typeface="Calibri" panose="020F0502020204030204" pitchFamily="34" charset="0"/>
              </a:rPr>
              <a:t>complex</a:t>
            </a:r>
            <a:endParaRPr lang="pl-PL" b="1" dirty="0">
              <a:solidFill>
                <a:schemeClr val="bg1"/>
              </a:solidFill>
              <a:latin typeface="Calibri" panose="020F0502020204030204" pitchFamily="34" charset="0"/>
            </a:endParaRPr>
          </a:p>
        </p:txBody>
      </p:sp>
      <p:sp>
        <p:nvSpPr>
          <p:cNvPr id="3" name="Elipsa 2"/>
          <p:cNvSpPr/>
          <p:nvPr/>
        </p:nvSpPr>
        <p:spPr>
          <a:xfrm>
            <a:off x="2772123" y="2657797"/>
            <a:ext cx="460095" cy="848798"/>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96" name="Obraz 9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1546" y="636255"/>
            <a:ext cx="4988105" cy="4848051"/>
          </a:xfrm>
          <a:prstGeom prst="rect">
            <a:avLst/>
          </a:prstGeom>
          <a:solidFill>
            <a:schemeClr val="tx1"/>
          </a:solidFill>
        </p:spPr>
      </p:pic>
    </p:spTree>
    <p:extLst>
      <p:ext uri="{BB962C8B-B14F-4D97-AF65-F5344CB8AC3E}">
        <p14:creationId xmlns:p14="http://schemas.microsoft.com/office/powerpoint/2010/main" val="1855484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96"/>
                                        </p:tgtEl>
                                      </p:cBhvr>
                                    </p:animEffect>
                                    <p:set>
                                      <p:cBhvr>
                                        <p:cTn id="7" dur="1" fill="hold">
                                          <p:stCondLst>
                                            <p:cond delay="499"/>
                                          </p:stCondLst>
                                        </p:cTn>
                                        <p:tgtEl>
                                          <p:spTgt spid="9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5"/>
                                        </p:tgtEl>
                                        <p:attrNameLst>
                                          <p:attrName>style.visibility</p:attrName>
                                        </p:attrNameLst>
                                      </p:cBhvr>
                                      <p:to>
                                        <p:strVal val="visible"/>
                                      </p:to>
                                    </p:set>
                                    <p:animEffect transition="in" filter="fade">
                                      <p:cBhvr>
                                        <p:cTn id="12" dur="50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7078631" y="259941"/>
            <a:ext cx="1674710" cy="255344"/>
            <a:chOff x="8959650" y="2782238"/>
            <a:chExt cx="1853682" cy="143150"/>
          </a:xfrm>
        </p:grpSpPr>
        <p:sp>
          <p:nvSpPr>
            <p:cNvPr id="6" name="Rectangle 5"/>
            <p:cNvSpPr/>
            <p:nvPr/>
          </p:nvSpPr>
          <p:spPr bwMode="auto">
            <a:xfrm>
              <a:off x="10349898" y="2787715"/>
              <a:ext cx="117961" cy="137673"/>
            </a:xfrm>
            <a:prstGeom prst="rect">
              <a:avLst/>
            </a:prstGeom>
            <a:solidFill>
              <a:schemeClr val="tx1"/>
            </a:solidFill>
            <a:ln w="15875" algn="ctr">
              <a:solidFill>
                <a:schemeClr val="tx1"/>
              </a:solidFill>
              <a:round/>
              <a:headEnd/>
              <a:tailEnd/>
            </a:ln>
            <a:effectLst/>
          </p:spPr>
          <p:txBody>
            <a:bodyPr wrap="none" rtlCol="0" anchor="ctr"/>
            <a:lstStyle/>
            <a:p>
              <a:pPr algn="ctr" fontAlgn="auto">
                <a:lnSpc>
                  <a:spcPts val="1100"/>
                </a:lnSpc>
                <a:spcBef>
                  <a:spcPts val="0"/>
                </a:spcBef>
                <a:spcAft>
                  <a:spcPts val="0"/>
                </a:spcAft>
              </a:pPr>
              <a:endParaRPr lang="en-US" sz="1100" dirty="0">
                <a:solidFill>
                  <a:prstClr val="black"/>
                </a:solidFill>
                <a:latin typeface="Calibri" panose="020F0502020204030204"/>
              </a:endParaRPr>
            </a:p>
          </p:txBody>
        </p:sp>
        <p:sp>
          <p:nvSpPr>
            <p:cNvPr id="7" name="Rectangle 6"/>
            <p:cNvSpPr/>
            <p:nvPr/>
          </p:nvSpPr>
          <p:spPr bwMode="auto">
            <a:xfrm>
              <a:off x="9148748" y="2784500"/>
              <a:ext cx="82357" cy="137673"/>
            </a:xfrm>
            <a:prstGeom prst="rect">
              <a:avLst/>
            </a:prstGeom>
            <a:solidFill>
              <a:schemeClr val="bg1">
                <a:lumMod val="85000"/>
              </a:schemeClr>
            </a:solidFill>
            <a:ln w="15875" algn="ctr">
              <a:solidFill>
                <a:schemeClr val="tx1"/>
              </a:solidFill>
              <a:round/>
              <a:headEnd/>
              <a:tailEnd/>
            </a:ln>
            <a:effectLst/>
          </p:spPr>
          <p:txBody>
            <a:bodyPr wrap="none" rtlCol="0" anchor="ctr"/>
            <a:lstStyle/>
            <a:p>
              <a:pPr algn="ctr" fontAlgn="auto">
                <a:lnSpc>
                  <a:spcPts val="1100"/>
                </a:lnSpc>
                <a:spcBef>
                  <a:spcPts val="0"/>
                </a:spcBef>
                <a:spcAft>
                  <a:spcPts val="0"/>
                </a:spcAft>
              </a:pPr>
              <a:endParaRPr lang="en-US" sz="1100" dirty="0">
                <a:solidFill>
                  <a:prstClr val="black"/>
                </a:solidFill>
                <a:latin typeface="Calibri" panose="020F0502020204030204"/>
              </a:endParaRPr>
            </a:p>
          </p:txBody>
        </p:sp>
        <p:cxnSp>
          <p:nvCxnSpPr>
            <p:cNvPr id="8" name="Straight Connector 7"/>
            <p:cNvCxnSpPr/>
            <p:nvPr/>
          </p:nvCxnSpPr>
          <p:spPr bwMode="auto">
            <a:xfrm>
              <a:off x="9234813" y="2853336"/>
              <a:ext cx="140819" cy="0"/>
            </a:xfrm>
            <a:prstGeom prst="line">
              <a:avLst/>
            </a:prstGeom>
            <a:noFill/>
            <a:ln w="15875" cap="flat" cmpd="sng" algn="ctr">
              <a:solidFill>
                <a:schemeClr val="tx1"/>
              </a:solidFill>
              <a:prstDash val="solid"/>
              <a:round/>
              <a:headEnd type="none" w="med" len="med"/>
              <a:tailEnd type="none" w="med" len="med"/>
            </a:ln>
            <a:effectLst/>
          </p:spPr>
        </p:cxnSp>
        <p:sp>
          <p:nvSpPr>
            <p:cNvPr id="9" name="Rectangle 8"/>
            <p:cNvSpPr/>
            <p:nvPr/>
          </p:nvSpPr>
          <p:spPr bwMode="auto">
            <a:xfrm>
              <a:off x="9383274" y="2784500"/>
              <a:ext cx="82357" cy="137673"/>
            </a:xfrm>
            <a:prstGeom prst="rect">
              <a:avLst/>
            </a:prstGeom>
            <a:solidFill>
              <a:schemeClr val="bg1">
                <a:lumMod val="85000"/>
              </a:schemeClr>
            </a:solidFill>
            <a:ln w="15875" algn="ctr">
              <a:solidFill>
                <a:schemeClr val="tx1"/>
              </a:solidFill>
              <a:round/>
              <a:headEnd/>
              <a:tailEnd/>
            </a:ln>
            <a:effectLst/>
          </p:spPr>
          <p:txBody>
            <a:bodyPr wrap="none" rtlCol="0" anchor="ctr"/>
            <a:lstStyle/>
            <a:p>
              <a:pPr algn="ctr" fontAlgn="auto">
                <a:lnSpc>
                  <a:spcPts val="1100"/>
                </a:lnSpc>
                <a:spcBef>
                  <a:spcPts val="0"/>
                </a:spcBef>
                <a:spcAft>
                  <a:spcPts val="0"/>
                </a:spcAft>
              </a:pPr>
              <a:endParaRPr lang="en-US" sz="1100" dirty="0">
                <a:solidFill>
                  <a:prstClr val="black"/>
                </a:solidFill>
                <a:latin typeface="Calibri" panose="020F0502020204030204"/>
              </a:endParaRPr>
            </a:p>
          </p:txBody>
        </p:sp>
        <p:cxnSp>
          <p:nvCxnSpPr>
            <p:cNvPr id="10" name="Straight Connector 9"/>
            <p:cNvCxnSpPr/>
            <p:nvPr/>
          </p:nvCxnSpPr>
          <p:spPr bwMode="auto">
            <a:xfrm>
              <a:off x="9730288" y="2853336"/>
              <a:ext cx="140819" cy="0"/>
            </a:xfrm>
            <a:prstGeom prst="line">
              <a:avLst/>
            </a:prstGeom>
            <a:noFill/>
            <a:ln w="15875" cap="flat" cmpd="sng" algn="ctr">
              <a:solidFill>
                <a:schemeClr val="tx1"/>
              </a:solidFill>
              <a:prstDash val="solid"/>
              <a:round/>
              <a:headEnd type="none" w="med" len="med"/>
              <a:tailEnd type="none" w="med" len="med"/>
            </a:ln>
            <a:effectLst/>
          </p:spPr>
        </p:cxnSp>
        <p:sp>
          <p:nvSpPr>
            <p:cNvPr id="11" name="Rectangle 10"/>
            <p:cNvSpPr/>
            <p:nvPr/>
          </p:nvSpPr>
          <p:spPr bwMode="auto">
            <a:xfrm>
              <a:off x="9615673" y="2784500"/>
              <a:ext cx="111943" cy="137673"/>
            </a:xfrm>
            <a:prstGeom prst="rect">
              <a:avLst/>
            </a:prstGeom>
            <a:solidFill>
              <a:schemeClr val="bg1">
                <a:lumMod val="85000"/>
              </a:schemeClr>
            </a:solidFill>
            <a:ln w="15875" algn="ctr">
              <a:solidFill>
                <a:schemeClr val="tx1"/>
              </a:solidFill>
              <a:round/>
              <a:headEnd/>
              <a:tailEnd/>
            </a:ln>
            <a:effectLst/>
          </p:spPr>
          <p:txBody>
            <a:bodyPr wrap="none" rtlCol="0" anchor="ctr"/>
            <a:lstStyle/>
            <a:p>
              <a:pPr algn="ctr" fontAlgn="auto">
                <a:lnSpc>
                  <a:spcPts val="1100"/>
                </a:lnSpc>
                <a:spcBef>
                  <a:spcPts val="0"/>
                </a:spcBef>
                <a:spcAft>
                  <a:spcPts val="0"/>
                </a:spcAft>
              </a:pPr>
              <a:endParaRPr lang="en-US" sz="1100" dirty="0">
                <a:solidFill>
                  <a:prstClr val="black"/>
                </a:solidFill>
                <a:latin typeface="Calibri" panose="020F0502020204030204"/>
              </a:endParaRPr>
            </a:p>
          </p:txBody>
        </p:sp>
        <p:cxnSp>
          <p:nvCxnSpPr>
            <p:cNvPr id="12" name="Straight Connector 11"/>
            <p:cNvCxnSpPr/>
            <p:nvPr/>
          </p:nvCxnSpPr>
          <p:spPr bwMode="auto">
            <a:xfrm>
              <a:off x="9956981" y="2853336"/>
              <a:ext cx="140819" cy="0"/>
            </a:xfrm>
            <a:prstGeom prst="line">
              <a:avLst/>
            </a:prstGeom>
            <a:noFill/>
            <a:ln w="15875" cap="flat" cmpd="sng" algn="ctr">
              <a:solidFill>
                <a:schemeClr val="tx1"/>
              </a:solidFill>
              <a:prstDash val="solid"/>
              <a:round/>
              <a:headEnd type="none" w="med" len="med"/>
              <a:tailEnd type="none" w="med" len="med"/>
            </a:ln>
            <a:effectLst/>
          </p:spPr>
        </p:cxnSp>
        <p:sp>
          <p:nvSpPr>
            <p:cNvPr id="13" name="Rectangle 12"/>
            <p:cNvSpPr/>
            <p:nvPr/>
          </p:nvSpPr>
          <p:spPr bwMode="auto">
            <a:xfrm>
              <a:off x="9878130" y="2784500"/>
              <a:ext cx="82357" cy="137673"/>
            </a:xfrm>
            <a:prstGeom prst="rect">
              <a:avLst/>
            </a:prstGeom>
            <a:solidFill>
              <a:schemeClr val="bg1">
                <a:lumMod val="85000"/>
              </a:schemeClr>
            </a:solidFill>
            <a:ln w="15875" algn="ctr">
              <a:solidFill>
                <a:schemeClr val="tx1"/>
              </a:solidFill>
              <a:round/>
              <a:headEnd/>
              <a:tailEnd/>
            </a:ln>
            <a:effectLst/>
          </p:spPr>
          <p:txBody>
            <a:bodyPr wrap="none" rtlCol="0" anchor="ctr"/>
            <a:lstStyle/>
            <a:p>
              <a:pPr algn="ctr" fontAlgn="auto">
                <a:lnSpc>
                  <a:spcPts val="1100"/>
                </a:lnSpc>
                <a:spcBef>
                  <a:spcPts val="0"/>
                </a:spcBef>
                <a:spcAft>
                  <a:spcPts val="0"/>
                </a:spcAft>
              </a:pPr>
              <a:endParaRPr lang="en-US" sz="1100" dirty="0">
                <a:solidFill>
                  <a:prstClr val="black"/>
                </a:solidFill>
                <a:latin typeface="Calibri" panose="020F0502020204030204"/>
              </a:endParaRPr>
            </a:p>
          </p:txBody>
        </p:sp>
        <p:cxnSp>
          <p:nvCxnSpPr>
            <p:cNvPr id="14" name="Straight Connector 13"/>
            <p:cNvCxnSpPr/>
            <p:nvPr/>
          </p:nvCxnSpPr>
          <p:spPr bwMode="auto">
            <a:xfrm>
              <a:off x="10225872" y="2853336"/>
              <a:ext cx="140819" cy="0"/>
            </a:xfrm>
            <a:prstGeom prst="line">
              <a:avLst/>
            </a:prstGeom>
            <a:noFill/>
            <a:ln w="15875" cap="flat" cmpd="sng" algn="ctr">
              <a:solidFill>
                <a:schemeClr val="tx1"/>
              </a:solidFill>
              <a:prstDash val="solid"/>
              <a:round/>
              <a:headEnd type="none" w="med" len="med"/>
              <a:tailEnd type="none" w="med" len="med"/>
            </a:ln>
            <a:effectLst/>
          </p:spPr>
        </p:cxnSp>
        <p:sp>
          <p:nvSpPr>
            <p:cNvPr id="15" name="Rectangle 14"/>
            <p:cNvSpPr/>
            <p:nvPr/>
          </p:nvSpPr>
          <p:spPr bwMode="auto">
            <a:xfrm>
              <a:off x="10103783" y="2784500"/>
              <a:ext cx="117961" cy="137673"/>
            </a:xfrm>
            <a:prstGeom prst="rect">
              <a:avLst/>
            </a:prstGeom>
            <a:solidFill>
              <a:schemeClr val="bg1">
                <a:lumMod val="85000"/>
              </a:schemeClr>
            </a:solidFill>
            <a:ln w="15875" algn="ctr">
              <a:solidFill>
                <a:schemeClr val="tx1"/>
              </a:solidFill>
              <a:round/>
              <a:headEnd/>
              <a:tailEnd/>
            </a:ln>
            <a:effectLst/>
          </p:spPr>
          <p:txBody>
            <a:bodyPr wrap="none" rtlCol="0" anchor="ctr"/>
            <a:lstStyle/>
            <a:p>
              <a:pPr algn="ctr" fontAlgn="auto">
                <a:lnSpc>
                  <a:spcPts val="1100"/>
                </a:lnSpc>
                <a:spcBef>
                  <a:spcPts val="0"/>
                </a:spcBef>
                <a:spcAft>
                  <a:spcPts val="0"/>
                </a:spcAft>
              </a:pPr>
              <a:endParaRPr lang="en-US" sz="1100" dirty="0">
                <a:solidFill>
                  <a:prstClr val="black"/>
                </a:solidFill>
                <a:latin typeface="Calibri" panose="020F0502020204030204"/>
              </a:endParaRPr>
            </a:p>
          </p:txBody>
        </p:sp>
        <p:cxnSp>
          <p:nvCxnSpPr>
            <p:cNvPr id="16" name="Straight Connector 15"/>
            <p:cNvCxnSpPr/>
            <p:nvPr/>
          </p:nvCxnSpPr>
          <p:spPr bwMode="auto">
            <a:xfrm>
              <a:off x="9468030" y="2857208"/>
              <a:ext cx="140819" cy="0"/>
            </a:xfrm>
            <a:prstGeom prst="line">
              <a:avLst/>
            </a:prstGeom>
            <a:noFill/>
            <a:ln w="15875" cap="flat" cmpd="sng" algn="ctr">
              <a:solidFill>
                <a:schemeClr val="tx1"/>
              </a:solidFill>
              <a:prstDash val="solid"/>
              <a:round/>
              <a:headEnd type="none" w="med" len="med"/>
              <a:tailEnd type="none" w="med" len="med"/>
            </a:ln>
            <a:effectLst/>
          </p:spPr>
        </p:cxnSp>
        <p:sp>
          <p:nvSpPr>
            <p:cNvPr id="17" name="Rectangle 16"/>
            <p:cNvSpPr/>
            <p:nvPr/>
          </p:nvSpPr>
          <p:spPr>
            <a:xfrm>
              <a:off x="8959650" y="2782238"/>
              <a:ext cx="94039" cy="103527"/>
            </a:xfrm>
            <a:prstGeom prst="rect">
              <a:avLst/>
            </a:prstGeom>
          </p:spPr>
          <p:txBody>
            <a:bodyPr wrap="none" lIns="0" tIns="0" rIns="0" bIns="0">
              <a:spAutoFit/>
            </a:bodyPr>
            <a:lstStyle/>
            <a:p>
              <a:pPr fontAlgn="auto">
                <a:spcBef>
                  <a:spcPts val="0"/>
                </a:spcBef>
                <a:spcAft>
                  <a:spcPts val="0"/>
                </a:spcAft>
              </a:pPr>
              <a:r>
                <a:rPr lang="en-US" sz="1200" dirty="0">
                  <a:solidFill>
                    <a:srgbClr val="000000"/>
                  </a:solidFill>
                </a:rPr>
                <a:t>1</a:t>
              </a:r>
              <a:endParaRPr lang="en-US" sz="1200" dirty="0">
                <a:solidFill>
                  <a:prstClr val="black"/>
                </a:solidFill>
              </a:endParaRPr>
            </a:p>
          </p:txBody>
        </p:sp>
        <p:sp>
          <p:nvSpPr>
            <p:cNvPr id="18" name="Rectangle 17"/>
            <p:cNvSpPr/>
            <p:nvPr/>
          </p:nvSpPr>
          <p:spPr>
            <a:xfrm>
              <a:off x="10531216" y="2790679"/>
              <a:ext cx="282116" cy="103527"/>
            </a:xfrm>
            <a:prstGeom prst="rect">
              <a:avLst/>
            </a:prstGeom>
          </p:spPr>
          <p:txBody>
            <a:bodyPr wrap="none" lIns="0" tIns="0" rIns="0" bIns="0">
              <a:spAutoFit/>
            </a:bodyPr>
            <a:lstStyle/>
            <a:p>
              <a:pPr fontAlgn="auto">
                <a:spcBef>
                  <a:spcPts val="0"/>
                </a:spcBef>
                <a:spcAft>
                  <a:spcPts val="0"/>
                </a:spcAft>
              </a:pPr>
              <a:r>
                <a:rPr lang="en-US" sz="1200" dirty="0">
                  <a:solidFill>
                    <a:srgbClr val="000000"/>
                  </a:solidFill>
                </a:rPr>
                <a:t>159</a:t>
              </a:r>
              <a:endParaRPr lang="en-US" sz="1200" dirty="0">
                <a:solidFill>
                  <a:prstClr val="black"/>
                </a:solidFill>
              </a:endParaRPr>
            </a:p>
          </p:txBody>
        </p:sp>
      </p:grpSp>
      <p:sp>
        <p:nvSpPr>
          <p:cNvPr id="20" name="TextBox 19"/>
          <p:cNvSpPr txBox="1"/>
          <p:nvPr/>
        </p:nvSpPr>
        <p:spPr>
          <a:xfrm>
            <a:off x="6920549" y="2379786"/>
            <a:ext cx="1966279" cy="1077218"/>
          </a:xfrm>
          <a:prstGeom prst="rect">
            <a:avLst/>
          </a:prstGeom>
          <a:noFill/>
        </p:spPr>
        <p:txBody>
          <a:bodyPr wrap="square" rtlCol="0">
            <a:spAutoFit/>
          </a:bodyPr>
          <a:lstStyle/>
          <a:p>
            <a:pPr fontAlgn="auto">
              <a:spcBef>
                <a:spcPts val="0"/>
              </a:spcBef>
              <a:spcAft>
                <a:spcPts val="0"/>
              </a:spcAft>
            </a:pPr>
            <a:r>
              <a:rPr lang="en-US" sz="1600" b="1" dirty="0">
                <a:solidFill>
                  <a:prstClr val="black"/>
                </a:solidFill>
                <a:latin typeface="Calibri" panose="020F0502020204030204"/>
              </a:rPr>
              <a:t>The most stable region in </a:t>
            </a:r>
            <a:r>
              <a:rPr lang="en-US" sz="1600" b="1" dirty="0" err="1">
                <a:solidFill>
                  <a:prstClr val="black"/>
                </a:solidFill>
                <a:latin typeface="Calibri" panose="020F0502020204030204"/>
              </a:rPr>
              <a:t>apo</a:t>
            </a:r>
            <a:r>
              <a:rPr lang="en-US" sz="1600" b="1" dirty="0">
                <a:solidFill>
                  <a:prstClr val="black"/>
                </a:solidFill>
                <a:latin typeface="Calibri" panose="020F0502020204030204"/>
              </a:rPr>
              <a:t> state </a:t>
            </a:r>
            <a:r>
              <a:rPr lang="pl-PL" sz="1600" b="1" dirty="0">
                <a:solidFill>
                  <a:prstClr val="black"/>
                </a:solidFill>
                <a:latin typeface="Calibri" panose="020F0502020204030204"/>
              </a:rPr>
              <a:t>:</a:t>
            </a:r>
          </a:p>
          <a:p>
            <a:pPr marL="285750" indent="-285750" fontAlgn="auto">
              <a:spcBef>
                <a:spcPts val="0"/>
              </a:spcBef>
              <a:spcAft>
                <a:spcPts val="0"/>
              </a:spcAft>
              <a:buFont typeface="Arial" panose="020B0604020202020204" pitchFamily="34" charset="0"/>
              <a:buChar char="•"/>
            </a:pPr>
            <a:r>
              <a:rPr lang="en-US" sz="1600" b="1" dirty="0">
                <a:solidFill>
                  <a:prstClr val="black"/>
                </a:solidFill>
                <a:latin typeface="Calibri" panose="020F0502020204030204"/>
              </a:rPr>
              <a:t>89</a:t>
            </a:r>
            <a:r>
              <a:rPr lang="pl-PL" sz="1600" b="1" dirty="0">
                <a:solidFill>
                  <a:prstClr val="black"/>
                </a:solidFill>
                <a:latin typeface="Calibri" panose="020F0502020204030204"/>
              </a:rPr>
              <a:t> - 1</a:t>
            </a:r>
            <a:r>
              <a:rPr lang="en-US" sz="1600" b="1" dirty="0">
                <a:solidFill>
                  <a:prstClr val="black"/>
                </a:solidFill>
                <a:latin typeface="Calibri" panose="020F0502020204030204"/>
              </a:rPr>
              <a:t>20</a:t>
            </a:r>
            <a:endParaRPr lang="pl-PL" sz="1600" b="1" dirty="0">
              <a:solidFill>
                <a:prstClr val="black"/>
              </a:solidFill>
              <a:latin typeface="Calibri" panose="020F0502020204030204"/>
            </a:endParaRPr>
          </a:p>
          <a:p>
            <a:pPr marL="285750" indent="-285750" fontAlgn="auto">
              <a:spcBef>
                <a:spcPts val="0"/>
              </a:spcBef>
              <a:spcAft>
                <a:spcPts val="0"/>
              </a:spcAft>
              <a:buFont typeface="Arial" panose="020B0604020202020204" pitchFamily="34" charset="0"/>
              <a:buChar char="•"/>
            </a:pPr>
            <a:endParaRPr lang="en-US" sz="1600" b="1" dirty="0">
              <a:solidFill>
                <a:prstClr val="black"/>
              </a:solidFill>
              <a:latin typeface="Calibri" panose="020F0502020204030204"/>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7882" y="0"/>
            <a:ext cx="7072312" cy="6858000"/>
          </a:xfrm>
          <a:prstGeom prst="rect">
            <a:avLst/>
          </a:prstGeom>
        </p:spPr>
      </p:pic>
      <p:sp>
        <p:nvSpPr>
          <p:cNvPr id="21" name="TextBox 20"/>
          <p:cNvSpPr txBox="1"/>
          <p:nvPr/>
        </p:nvSpPr>
        <p:spPr>
          <a:xfrm>
            <a:off x="6920549" y="3513614"/>
            <a:ext cx="1661479" cy="1323439"/>
          </a:xfrm>
          <a:prstGeom prst="rect">
            <a:avLst/>
          </a:prstGeom>
          <a:noFill/>
        </p:spPr>
        <p:txBody>
          <a:bodyPr wrap="square" rtlCol="0">
            <a:spAutoFit/>
          </a:bodyPr>
          <a:lstStyle/>
          <a:p>
            <a:pPr fontAlgn="auto">
              <a:spcBef>
                <a:spcPts val="0"/>
              </a:spcBef>
              <a:spcAft>
                <a:spcPts val="0"/>
              </a:spcAft>
            </a:pPr>
            <a:r>
              <a:rPr lang="en-US" sz="1600" b="1" dirty="0">
                <a:solidFill>
                  <a:prstClr val="black"/>
                </a:solidFill>
                <a:latin typeface="Calibri" panose="020F0502020204030204"/>
              </a:rPr>
              <a:t>The most stable region upon binding</a:t>
            </a:r>
            <a:r>
              <a:rPr lang="pl-PL" sz="1600" b="1" dirty="0">
                <a:solidFill>
                  <a:prstClr val="black"/>
                </a:solidFill>
                <a:latin typeface="Calibri" panose="020F0502020204030204"/>
              </a:rPr>
              <a:t>:</a:t>
            </a:r>
          </a:p>
          <a:p>
            <a:pPr marL="285750" indent="-285750" fontAlgn="auto">
              <a:spcBef>
                <a:spcPts val="0"/>
              </a:spcBef>
              <a:spcAft>
                <a:spcPts val="0"/>
              </a:spcAft>
              <a:buFont typeface="Arial" panose="020B0604020202020204" pitchFamily="34" charset="0"/>
              <a:buChar char="•"/>
            </a:pPr>
            <a:r>
              <a:rPr lang="en-US" sz="1600" b="1" dirty="0">
                <a:solidFill>
                  <a:prstClr val="black"/>
                </a:solidFill>
                <a:latin typeface="Calibri" panose="020F0502020204030204"/>
              </a:rPr>
              <a:t>101</a:t>
            </a:r>
            <a:r>
              <a:rPr lang="pl-PL" sz="1600" b="1" dirty="0">
                <a:solidFill>
                  <a:prstClr val="black"/>
                </a:solidFill>
                <a:latin typeface="Calibri" panose="020F0502020204030204"/>
              </a:rPr>
              <a:t> - 1</a:t>
            </a:r>
            <a:r>
              <a:rPr lang="en-US" sz="1600" b="1" dirty="0">
                <a:solidFill>
                  <a:prstClr val="black"/>
                </a:solidFill>
                <a:latin typeface="Calibri" panose="020F0502020204030204"/>
              </a:rPr>
              <a:t>20</a:t>
            </a:r>
            <a:endParaRPr lang="pl-PL" sz="1600" b="1" dirty="0">
              <a:solidFill>
                <a:prstClr val="black"/>
              </a:solidFill>
              <a:latin typeface="Calibri" panose="020F0502020204030204"/>
            </a:endParaRPr>
          </a:p>
          <a:p>
            <a:pPr marL="285750" indent="-285750" fontAlgn="auto">
              <a:spcBef>
                <a:spcPts val="0"/>
              </a:spcBef>
              <a:spcAft>
                <a:spcPts val="0"/>
              </a:spcAft>
              <a:buFont typeface="Arial" panose="020B0604020202020204" pitchFamily="34" charset="0"/>
              <a:buChar char="•"/>
            </a:pPr>
            <a:endParaRPr lang="en-US" sz="1600" b="1" dirty="0">
              <a:solidFill>
                <a:prstClr val="black"/>
              </a:solidFill>
              <a:latin typeface="Calibri" panose="020F0502020204030204"/>
            </a:endParaRPr>
          </a:p>
        </p:txBody>
      </p:sp>
    </p:spTree>
    <p:extLst>
      <p:ext uri="{BB962C8B-B14F-4D97-AF65-F5344CB8AC3E}">
        <p14:creationId xmlns:p14="http://schemas.microsoft.com/office/powerpoint/2010/main" val="321160748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822" y="0"/>
            <a:ext cx="7072312" cy="6858000"/>
          </a:xfrm>
          <a:prstGeom prst="rect">
            <a:avLst/>
          </a:prstGeom>
        </p:spPr>
      </p:pic>
      <p:grpSp>
        <p:nvGrpSpPr>
          <p:cNvPr id="6" name="Group 5"/>
          <p:cNvGrpSpPr/>
          <p:nvPr/>
        </p:nvGrpSpPr>
        <p:grpSpPr>
          <a:xfrm>
            <a:off x="7159394" y="261757"/>
            <a:ext cx="1674710" cy="255344"/>
            <a:chOff x="8959650" y="2782238"/>
            <a:chExt cx="1853682" cy="143150"/>
          </a:xfrm>
        </p:grpSpPr>
        <p:sp>
          <p:nvSpPr>
            <p:cNvPr id="7" name="Rectangle 6"/>
            <p:cNvSpPr/>
            <p:nvPr/>
          </p:nvSpPr>
          <p:spPr bwMode="auto">
            <a:xfrm>
              <a:off x="10349898" y="2787715"/>
              <a:ext cx="117961" cy="137673"/>
            </a:xfrm>
            <a:prstGeom prst="rect">
              <a:avLst/>
            </a:prstGeom>
            <a:solidFill>
              <a:schemeClr val="tx1"/>
            </a:solidFill>
            <a:ln w="15875" algn="ctr">
              <a:solidFill>
                <a:schemeClr val="tx1"/>
              </a:solidFill>
              <a:round/>
              <a:headEnd/>
              <a:tailEnd/>
            </a:ln>
            <a:effectLst/>
          </p:spPr>
          <p:txBody>
            <a:bodyPr wrap="none" rtlCol="0" anchor="ctr"/>
            <a:lstStyle/>
            <a:p>
              <a:pPr algn="ctr" fontAlgn="auto">
                <a:lnSpc>
                  <a:spcPts val="1100"/>
                </a:lnSpc>
                <a:spcBef>
                  <a:spcPts val="0"/>
                </a:spcBef>
                <a:spcAft>
                  <a:spcPts val="0"/>
                </a:spcAft>
              </a:pPr>
              <a:endParaRPr lang="en-US" sz="1100" dirty="0">
                <a:solidFill>
                  <a:prstClr val="black"/>
                </a:solidFill>
                <a:latin typeface="Calibri" panose="020F0502020204030204"/>
              </a:endParaRPr>
            </a:p>
          </p:txBody>
        </p:sp>
        <p:sp>
          <p:nvSpPr>
            <p:cNvPr id="8" name="Rectangle 7"/>
            <p:cNvSpPr/>
            <p:nvPr/>
          </p:nvSpPr>
          <p:spPr bwMode="auto">
            <a:xfrm>
              <a:off x="9148748" y="2784500"/>
              <a:ext cx="82357" cy="137673"/>
            </a:xfrm>
            <a:prstGeom prst="rect">
              <a:avLst/>
            </a:prstGeom>
            <a:solidFill>
              <a:schemeClr val="bg1">
                <a:lumMod val="85000"/>
              </a:schemeClr>
            </a:solidFill>
            <a:ln w="15875" algn="ctr">
              <a:solidFill>
                <a:schemeClr val="tx1"/>
              </a:solidFill>
              <a:round/>
              <a:headEnd/>
              <a:tailEnd/>
            </a:ln>
            <a:effectLst/>
          </p:spPr>
          <p:txBody>
            <a:bodyPr wrap="none" rtlCol="0" anchor="ctr"/>
            <a:lstStyle/>
            <a:p>
              <a:pPr algn="ctr" fontAlgn="auto">
                <a:lnSpc>
                  <a:spcPts val="1100"/>
                </a:lnSpc>
                <a:spcBef>
                  <a:spcPts val="0"/>
                </a:spcBef>
                <a:spcAft>
                  <a:spcPts val="0"/>
                </a:spcAft>
              </a:pPr>
              <a:endParaRPr lang="en-US" sz="1100" dirty="0">
                <a:solidFill>
                  <a:prstClr val="black"/>
                </a:solidFill>
                <a:latin typeface="Calibri" panose="020F0502020204030204"/>
              </a:endParaRPr>
            </a:p>
          </p:txBody>
        </p:sp>
        <p:cxnSp>
          <p:nvCxnSpPr>
            <p:cNvPr id="9" name="Straight Connector 8"/>
            <p:cNvCxnSpPr/>
            <p:nvPr/>
          </p:nvCxnSpPr>
          <p:spPr bwMode="auto">
            <a:xfrm>
              <a:off x="9234813" y="2853336"/>
              <a:ext cx="140819" cy="0"/>
            </a:xfrm>
            <a:prstGeom prst="line">
              <a:avLst/>
            </a:prstGeom>
            <a:noFill/>
            <a:ln w="15875" cap="flat" cmpd="sng" algn="ctr">
              <a:solidFill>
                <a:schemeClr val="tx1"/>
              </a:solidFill>
              <a:prstDash val="solid"/>
              <a:round/>
              <a:headEnd type="none" w="med" len="med"/>
              <a:tailEnd type="none" w="med" len="med"/>
            </a:ln>
            <a:effectLst/>
          </p:spPr>
        </p:cxnSp>
        <p:sp>
          <p:nvSpPr>
            <p:cNvPr id="10" name="Rectangle 9"/>
            <p:cNvSpPr/>
            <p:nvPr/>
          </p:nvSpPr>
          <p:spPr bwMode="auto">
            <a:xfrm>
              <a:off x="9383274" y="2784500"/>
              <a:ext cx="82357" cy="137673"/>
            </a:xfrm>
            <a:prstGeom prst="rect">
              <a:avLst/>
            </a:prstGeom>
            <a:solidFill>
              <a:schemeClr val="bg1">
                <a:lumMod val="85000"/>
              </a:schemeClr>
            </a:solidFill>
            <a:ln w="15875" algn="ctr">
              <a:solidFill>
                <a:schemeClr val="tx1"/>
              </a:solidFill>
              <a:round/>
              <a:headEnd/>
              <a:tailEnd/>
            </a:ln>
            <a:effectLst/>
          </p:spPr>
          <p:txBody>
            <a:bodyPr wrap="none" rtlCol="0" anchor="ctr"/>
            <a:lstStyle/>
            <a:p>
              <a:pPr algn="ctr" fontAlgn="auto">
                <a:lnSpc>
                  <a:spcPts val="1100"/>
                </a:lnSpc>
                <a:spcBef>
                  <a:spcPts val="0"/>
                </a:spcBef>
                <a:spcAft>
                  <a:spcPts val="0"/>
                </a:spcAft>
              </a:pPr>
              <a:endParaRPr lang="en-US" sz="1100" dirty="0">
                <a:solidFill>
                  <a:prstClr val="black"/>
                </a:solidFill>
                <a:latin typeface="Calibri" panose="020F0502020204030204"/>
              </a:endParaRPr>
            </a:p>
          </p:txBody>
        </p:sp>
        <p:cxnSp>
          <p:nvCxnSpPr>
            <p:cNvPr id="11" name="Straight Connector 10"/>
            <p:cNvCxnSpPr/>
            <p:nvPr/>
          </p:nvCxnSpPr>
          <p:spPr bwMode="auto">
            <a:xfrm>
              <a:off x="9730288" y="2853336"/>
              <a:ext cx="140819" cy="0"/>
            </a:xfrm>
            <a:prstGeom prst="line">
              <a:avLst/>
            </a:prstGeom>
            <a:noFill/>
            <a:ln w="15875" cap="flat" cmpd="sng" algn="ctr">
              <a:solidFill>
                <a:schemeClr val="tx1"/>
              </a:solidFill>
              <a:prstDash val="solid"/>
              <a:round/>
              <a:headEnd type="none" w="med" len="med"/>
              <a:tailEnd type="none" w="med" len="med"/>
            </a:ln>
            <a:effectLst/>
          </p:spPr>
        </p:cxnSp>
        <p:sp>
          <p:nvSpPr>
            <p:cNvPr id="12" name="Rectangle 11"/>
            <p:cNvSpPr/>
            <p:nvPr/>
          </p:nvSpPr>
          <p:spPr bwMode="auto">
            <a:xfrm>
              <a:off x="9615673" y="2784500"/>
              <a:ext cx="111943" cy="137673"/>
            </a:xfrm>
            <a:prstGeom prst="rect">
              <a:avLst/>
            </a:prstGeom>
            <a:solidFill>
              <a:schemeClr val="bg1">
                <a:lumMod val="85000"/>
              </a:schemeClr>
            </a:solidFill>
            <a:ln w="15875" algn="ctr">
              <a:solidFill>
                <a:schemeClr val="tx1"/>
              </a:solidFill>
              <a:round/>
              <a:headEnd/>
              <a:tailEnd/>
            </a:ln>
            <a:effectLst/>
          </p:spPr>
          <p:txBody>
            <a:bodyPr wrap="none" rtlCol="0" anchor="ctr"/>
            <a:lstStyle/>
            <a:p>
              <a:pPr algn="ctr" fontAlgn="auto">
                <a:lnSpc>
                  <a:spcPts val="1100"/>
                </a:lnSpc>
                <a:spcBef>
                  <a:spcPts val="0"/>
                </a:spcBef>
                <a:spcAft>
                  <a:spcPts val="0"/>
                </a:spcAft>
              </a:pPr>
              <a:endParaRPr lang="en-US" sz="1100" dirty="0">
                <a:solidFill>
                  <a:prstClr val="black"/>
                </a:solidFill>
                <a:latin typeface="Calibri" panose="020F0502020204030204"/>
              </a:endParaRPr>
            </a:p>
          </p:txBody>
        </p:sp>
        <p:cxnSp>
          <p:nvCxnSpPr>
            <p:cNvPr id="13" name="Straight Connector 12"/>
            <p:cNvCxnSpPr/>
            <p:nvPr/>
          </p:nvCxnSpPr>
          <p:spPr bwMode="auto">
            <a:xfrm>
              <a:off x="9956981" y="2853336"/>
              <a:ext cx="140819" cy="0"/>
            </a:xfrm>
            <a:prstGeom prst="line">
              <a:avLst/>
            </a:prstGeom>
            <a:noFill/>
            <a:ln w="15875" cap="flat" cmpd="sng" algn="ctr">
              <a:solidFill>
                <a:schemeClr val="tx1"/>
              </a:solidFill>
              <a:prstDash val="solid"/>
              <a:round/>
              <a:headEnd type="none" w="med" len="med"/>
              <a:tailEnd type="none" w="med" len="med"/>
            </a:ln>
            <a:effectLst/>
          </p:spPr>
        </p:cxnSp>
        <p:sp>
          <p:nvSpPr>
            <p:cNvPr id="14" name="Rectangle 13"/>
            <p:cNvSpPr/>
            <p:nvPr/>
          </p:nvSpPr>
          <p:spPr bwMode="auto">
            <a:xfrm>
              <a:off x="9878130" y="2784500"/>
              <a:ext cx="82357" cy="137673"/>
            </a:xfrm>
            <a:prstGeom prst="rect">
              <a:avLst/>
            </a:prstGeom>
            <a:solidFill>
              <a:schemeClr val="bg1">
                <a:lumMod val="85000"/>
              </a:schemeClr>
            </a:solidFill>
            <a:ln w="15875" algn="ctr">
              <a:solidFill>
                <a:schemeClr val="tx1"/>
              </a:solidFill>
              <a:round/>
              <a:headEnd/>
              <a:tailEnd/>
            </a:ln>
            <a:effectLst/>
          </p:spPr>
          <p:txBody>
            <a:bodyPr wrap="none" rtlCol="0" anchor="ctr"/>
            <a:lstStyle/>
            <a:p>
              <a:pPr algn="ctr" fontAlgn="auto">
                <a:lnSpc>
                  <a:spcPts val="1100"/>
                </a:lnSpc>
                <a:spcBef>
                  <a:spcPts val="0"/>
                </a:spcBef>
                <a:spcAft>
                  <a:spcPts val="0"/>
                </a:spcAft>
              </a:pPr>
              <a:endParaRPr lang="en-US" sz="1100" dirty="0">
                <a:solidFill>
                  <a:prstClr val="black"/>
                </a:solidFill>
                <a:latin typeface="Calibri" panose="020F0502020204030204"/>
              </a:endParaRPr>
            </a:p>
          </p:txBody>
        </p:sp>
        <p:cxnSp>
          <p:nvCxnSpPr>
            <p:cNvPr id="15" name="Straight Connector 14"/>
            <p:cNvCxnSpPr/>
            <p:nvPr/>
          </p:nvCxnSpPr>
          <p:spPr bwMode="auto">
            <a:xfrm>
              <a:off x="10225872" y="2853336"/>
              <a:ext cx="140819" cy="0"/>
            </a:xfrm>
            <a:prstGeom prst="line">
              <a:avLst/>
            </a:prstGeom>
            <a:noFill/>
            <a:ln w="15875" cap="flat" cmpd="sng" algn="ctr">
              <a:solidFill>
                <a:schemeClr val="tx1"/>
              </a:solidFill>
              <a:prstDash val="solid"/>
              <a:round/>
              <a:headEnd type="none" w="med" len="med"/>
              <a:tailEnd type="none" w="med" len="med"/>
            </a:ln>
            <a:effectLst/>
          </p:spPr>
        </p:cxnSp>
        <p:sp>
          <p:nvSpPr>
            <p:cNvPr id="16" name="Rectangle 15"/>
            <p:cNvSpPr/>
            <p:nvPr/>
          </p:nvSpPr>
          <p:spPr bwMode="auto">
            <a:xfrm>
              <a:off x="10103783" y="2784500"/>
              <a:ext cx="117961" cy="137673"/>
            </a:xfrm>
            <a:prstGeom prst="rect">
              <a:avLst/>
            </a:prstGeom>
            <a:solidFill>
              <a:schemeClr val="bg1">
                <a:lumMod val="85000"/>
              </a:schemeClr>
            </a:solidFill>
            <a:ln w="15875" algn="ctr">
              <a:solidFill>
                <a:schemeClr val="tx1"/>
              </a:solidFill>
              <a:round/>
              <a:headEnd/>
              <a:tailEnd/>
            </a:ln>
            <a:effectLst/>
          </p:spPr>
          <p:txBody>
            <a:bodyPr wrap="none" rtlCol="0" anchor="ctr"/>
            <a:lstStyle/>
            <a:p>
              <a:pPr algn="ctr" fontAlgn="auto">
                <a:lnSpc>
                  <a:spcPts val="1100"/>
                </a:lnSpc>
                <a:spcBef>
                  <a:spcPts val="0"/>
                </a:spcBef>
                <a:spcAft>
                  <a:spcPts val="0"/>
                </a:spcAft>
              </a:pPr>
              <a:endParaRPr lang="en-US" sz="1100" dirty="0">
                <a:solidFill>
                  <a:prstClr val="black"/>
                </a:solidFill>
                <a:latin typeface="Calibri" panose="020F0502020204030204"/>
              </a:endParaRPr>
            </a:p>
          </p:txBody>
        </p:sp>
        <p:cxnSp>
          <p:nvCxnSpPr>
            <p:cNvPr id="17" name="Straight Connector 16"/>
            <p:cNvCxnSpPr/>
            <p:nvPr/>
          </p:nvCxnSpPr>
          <p:spPr bwMode="auto">
            <a:xfrm>
              <a:off x="9468030" y="2857208"/>
              <a:ext cx="140819" cy="0"/>
            </a:xfrm>
            <a:prstGeom prst="line">
              <a:avLst/>
            </a:prstGeom>
            <a:noFill/>
            <a:ln w="15875" cap="flat" cmpd="sng" algn="ctr">
              <a:solidFill>
                <a:schemeClr val="tx1"/>
              </a:solidFill>
              <a:prstDash val="solid"/>
              <a:round/>
              <a:headEnd type="none" w="med" len="med"/>
              <a:tailEnd type="none" w="med" len="med"/>
            </a:ln>
            <a:effectLst/>
          </p:spPr>
        </p:cxnSp>
        <p:sp>
          <p:nvSpPr>
            <p:cNvPr id="18" name="Rectangle 17"/>
            <p:cNvSpPr/>
            <p:nvPr/>
          </p:nvSpPr>
          <p:spPr>
            <a:xfrm>
              <a:off x="8959650" y="2782238"/>
              <a:ext cx="94039" cy="103527"/>
            </a:xfrm>
            <a:prstGeom prst="rect">
              <a:avLst/>
            </a:prstGeom>
          </p:spPr>
          <p:txBody>
            <a:bodyPr wrap="none" lIns="0" tIns="0" rIns="0" bIns="0">
              <a:spAutoFit/>
            </a:bodyPr>
            <a:lstStyle/>
            <a:p>
              <a:pPr fontAlgn="auto">
                <a:spcBef>
                  <a:spcPts val="0"/>
                </a:spcBef>
                <a:spcAft>
                  <a:spcPts val="0"/>
                </a:spcAft>
              </a:pPr>
              <a:r>
                <a:rPr lang="en-US" sz="1200" dirty="0">
                  <a:solidFill>
                    <a:srgbClr val="000000"/>
                  </a:solidFill>
                </a:rPr>
                <a:t>1</a:t>
              </a:r>
              <a:endParaRPr lang="en-US" sz="1200" dirty="0">
                <a:solidFill>
                  <a:prstClr val="black"/>
                </a:solidFill>
              </a:endParaRPr>
            </a:p>
          </p:txBody>
        </p:sp>
        <p:sp>
          <p:nvSpPr>
            <p:cNvPr id="19" name="Rectangle 18"/>
            <p:cNvSpPr/>
            <p:nvPr/>
          </p:nvSpPr>
          <p:spPr>
            <a:xfrm>
              <a:off x="10531216" y="2790679"/>
              <a:ext cx="282116" cy="103527"/>
            </a:xfrm>
            <a:prstGeom prst="rect">
              <a:avLst/>
            </a:prstGeom>
          </p:spPr>
          <p:txBody>
            <a:bodyPr wrap="none" lIns="0" tIns="0" rIns="0" bIns="0">
              <a:spAutoFit/>
            </a:bodyPr>
            <a:lstStyle/>
            <a:p>
              <a:pPr fontAlgn="auto">
                <a:spcBef>
                  <a:spcPts val="0"/>
                </a:spcBef>
                <a:spcAft>
                  <a:spcPts val="0"/>
                </a:spcAft>
              </a:pPr>
              <a:r>
                <a:rPr lang="en-US" sz="1200" dirty="0">
                  <a:solidFill>
                    <a:srgbClr val="000000"/>
                  </a:solidFill>
                </a:rPr>
                <a:t>159</a:t>
              </a:r>
              <a:endParaRPr lang="en-US" sz="1200" dirty="0">
                <a:solidFill>
                  <a:prstClr val="black"/>
                </a:solidFill>
              </a:endParaRPr>
            </a:p>
          </p:txBody>
        </p:sp>
      </p:grpSp>
      <p:sp>
        <p:nvSpPr>
          <p:cNvPr id="20" name="Up Arrow 19"/>
          <p:cNvSpPr/>
          <p:nvPr/>
        </p:nvSpPr>
        <p:spPr>
          <a:xfrm>
            <a:off x="6684502" y="670997"/>
            <a:ext cx="273501" cy="3787897"/>
          </a:xfrm>
          <a:prstGeom prst="up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1600" dirty="0" err="1" smtClean="0">
                <a:solidFill>
                  <a:prstClr val="white"/>
                </a:solidFill>
              </a:rPr>
              <a:t>Stabiliza</a:t>
            </a:r>
            <a:r>
              <a:rPr lang="pl-PL" sz="1600" dirty="0" smtClean="0">
                <a:solidFill>
                  <a:prstClr val="white"/>
                </a:solidFill>
              </a:rPr>
              <a:t>t</a:t>
            </a:r>
            <a:r>
              <a:rPr lang="en-US" sz="1600" dirty="0" smtClean="0">
                <a:solidFill>
                  <a:prstClr val="white"/>
                </a:solidFill>
              </a:rPr>
              <a:t>ion</a:t>
            </a:r>
            <a:endParaRPr lang="en-US" sz="1600" dirty="0">
              <a:solidFill>
                <a:prstClr val="white"/>
              </a:solidFill>
            </a:endParaRPr>
          </a:p>
        </p:txBody>
      </p:sp>
      <p:grpSp>
        <p:nvGrpSpPr>
          <p:cNvPr id="23" name="Group 22"/>
          <p:cNvGrpSpPr/>
          <p:nvPr/>
        </p:nvGrpSpPr>
        <p:grpSpPr>
          <a:xfrm>
            <a:off x="6651848" y="4536281"/>
            <a:ext cx="356703" cy="2800767"/>
            <a:chOff x="8425290" y="4718308"/>
            <a:chExt cx="349455" cy="2394614"/>
          </a:xfrm>
        </p:grpSpPr>
        <p:sp>
          <p:nvSpPr>
            <p:cNvPr id="24" name="Up Arrow 23"/>
            <p:cNvSpPr/>
            <p:nvPr/>
          </p:nvSpPr>
          <p:spPr>
            <a:xfrm flipV="1">
              <a:off x="8425290" y="4784466"/>
              <a:ext cx="344499" cy="1267083"/>
            </a:xfrm>
            <a:prstGeom prst="upArrow">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dirty="0">
                <a:solidFill>
                  <a:prstClr val="white"/>
                </a:solidFill>
              </a:endParaRPr>
            </a:p>
          </p:txBody>
        </p:sp>
        <p:sp>
          <p:nvSpPr>
            <p:cNvPr id="25" name="TextBox 24"/>
            <p:cNvSpPr txBox="1"/>
            <p:nvPr/>
          </p:nvSpPr>
          <p:spPr>
            <a:xfrm>
              <a:off x="8452746" y="4718308"/>
              <a:ext cx="321999" cy="2394614"/>
            </a:xfrm>
            <a:prstGeom prst="rect">
              <a:avLst/>
            </a:prstGeom>
            <a:noFill/>
          </p:spPr>
          <p:txBody>
            <a:bodyPr wrap="square" rtlCol="0">
              <a:spAutoFit/>
            </a:bodyPr>
            <a:lstStyle/>
            <a:p>
              <a:pPr fontAlgn="auto">
                <a:spcBef>
                  <a:spcPts val="0"/>
                </a:spcBef>
                <a:spcAft>
                  <a:spcPts val="0"/>
                </a:spcAft>
              </a:pPr>
              <a:r>
                <a:rPr lang="en-US" sz="1600" dirty="0" err="1">
                  <a:solidFill>
                    <a:prstClr val="white"/>
                  </a:solidFill>
                  <a:latin typeface="Calibri" panose="020F0502020204030204"/>
                </a:rPr>
                <a:t>DEstabilization</a:t>
              </a:r>
              <a:endParaRPr lang="en-US" sz="1000" dirty="0">
                <a:solidFill>
                  <a:prstClr val="white"/>
                </a:solidFill>
                <a:latin typeface="Calibri" panose="020F0502020204030204"/>
              </a:endParaRPr>
            </a:p>
          </p:txBody>
        </p:sp>
      </p:grpSp>
    </p:spTree>
    <p:extLst>
      <p:ext uri="{BB962C8B-B14F-4D97-AF65-F5344CB8AC3E}">
        <p14:creationId xmlns:p14="http://schemas.microsoft.com/office/powerpoint/2010/main" val="38711461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6488" y="0"/>
            <a:ext cx="7072312" cy="6858000"/>
          </a:xfrm>
          <a:prstGeom prst="rect">
            <a:avLst/>
          </a:prstGeom>
        </p:spPr>
      </p:pic>
      <p:grpSp>
        <p:nvGrpSpPr>
          <p:cNvPr id="6" name="Group 5"/>
          <p:cNvGrpSpPr/>
          <p:nvPr/>
        </p:nvGrpSpPr>
        <p:grpSpPr>
          <a:xfrm>
            <a:off x="6943391" y="190858"/>
            <a:ext cx="2089441" cy="624244"/>
            <a:chOff x="8340343" y="1851092"/>
            <a:chExt cx="2193184" cy="323006"/>
          </a:xfrm>
        </p:grpSpPr>
        <p:sp>
          <p:nvSpPr>
            <p:cNvPr id="7" name="Rectangle 6"/>
            <p:cNvSpPr/>
            <p:nvPr/>
          </p:nvSpPr>
          <p:spPr bwMode="auto">
            <a:xfrm>
              <a:off x="8556609" y="1853782"/>
              <a:ext cx="82357" cy="137673"/>
            </a:xfrm>
            <a:prstGeom prst="rect">
              <a:avLst/>
            </a:prstGeom>
            <a:solidFill>
              <a:schemeClr val="bg1">
                <a:lumMod val="85000"/>
              </a:schemeClr>
            </a:solidFill>
            <a:ln w="15875" algn="ctr">
              <a:solidFill>
                <a:schemeClr val="tx1"/>
              </a:solidFill>
              <a:round/>
              <a:headEnd/>
              <a:tailEnd/>
            </a:ln>
            <a:effectLst/>
          </p:spPr>
          <p:txBody>
            <a:bodyPr wrap="none" rtlCol="0" anchor="ctr"/>
            <a:lstStyle/>
            <a:p>
              <a:pPr algn="ctr" fontAlgn="auto">
                <a:lnSpc>
                  <a:spcPts val="1100"/>
                </a:lnSpc>
                <a:spcBef>
                  <a:spcPts val="0"/>
                </a:spcBef>
                <a:spcAft>
                  <a:spcPts val="0"/>
                </a:spcAft>
              </a:pPr>
              <a:endParaRPr lang="en-US" sz="1100" dirty="0">
                <a:solidFill>
                  <a:prstClr val="black"/>
                </a:solidFill>
                <a:latin typeface="Calibri" panose="020F0502020204030204"/>
              </a:endParaRPr>
            </a:p>
          </p:txBody>
        </p:sp>
        <p:cxnSp>
          <p:nvCxnSpPr>
            <p:cNvPr id="8" name="Straight Connector 7"/>
            <p:cNvCxnSpPr/>
            <p:nvPr/>
          </p:nvCxnSpPr>
          <p:spPr bwMode="auto">
            <a:xfrm>
              <a:off x="8642674" y="1922618"/>
              <a:ext cx="140819" cy="0"/>
            </a:xfrm>
            <a:prstGeom prst="line">
              <a:avLst/>
            </a:prstGeom>
            <a:noFill/>
            <a:ln w="15875" cap="flat" cmpd="sng" algn="ctr">
              <a:solidFill>
                <a:schemeClr val="tx1"/>
              </a:solidFill>
              <a:prstDash val="solid"/>
              <a:round/>
              <a:headEnd type="none" w="med" len="med"/>
              <a:tailEnd type="none" w="med" len="med"/>
            </a:ln>
            <a:effectLst/>
          </p:spPr>
        </p:cxnSp>
        <p:sp>
          <p:nvSpPr>
            <p:cNvPr id="9" name="Rectangle 8"/>
            <p:cNvSpPr/>
            <p:nvPr/>
          </p:nvSpPr>
          <p:spPr bwMode="auto">
            <a:xfrm>
              <a:off x="8791135" y="1853782"/>
              <a:ext cx="82357" cy="137673"/>
            </a:xfrm>
            <a:prstGeom prst="rect">
              <a:avLst/>
            </a:prstGeom>
            <a:solidFill>
              <a:schemeClr val="bg1">
                <a:lumMod val="85000"/>
              </a:schemeClr>
            </a:solidFill>
            <a:ln w="15875" algn="ctr">
              <a:solidFill>
                <a:schemeClr val="tx1"/>
              </a:solidFill>
              <a:round/>
              <a:headEnd/>
              <a:tailEnd/>
            </a:ln>
            <a:effectLst/>
          </p:spPr>
          <p:txBody>
            <a:bodyPr wrap="none" rtlCol="0" anchor="ctr"/>
            <a:lstStyle/>
            <a:p>
              <a:pPr algn="ctr" fontAlgn="auto">
                <a:lnSpc>
                  <a:spcPts val="1100"/>
                </a:lnSpc>
                <a:spcBef>
                  <a:spcPts val="0"/>
                </a:spcBef>
                <a:spcAft>
                  <a:spcPts val="0"/>
                </a:spcAft>
              </a:pPr>
              <a:endParaRPr lang="en-US" sz="1100" dirty="0">
                <a:solidFill>
                  <a:prstClr val="black"/>
                </a:solidFill>
                <a:latin typeface="Calibri" panose="020F0502020204030204"/>
              </a:endParaRPr>
            </a:p>
          </p:txBody>
        </p:sp>
        <p:cxnSp>
          <p:nvCxnSpPr>
            <p:cNvPr id="10" name="Straight Connector 9"/>
            <p:cNvCxnSpPr/>
            <p:nvPr/>
          </p:nvCxnSpPr>
          <p:spPr bwMode="auto">
            <a:xfrm>
              <a:off x="9138149" y="1922618"/>
              <a:ext cx="140819" cy="0"/>
            </a:xfrm>
            <a:prstGeom prst="line">
              <a:avLst/>
            </a:prstGeom>
            <a:noFill/>
            <a:ln w="15875" cap="flat" cmpd="sng" algn="ctr">
              <a:solidFill>
                <a:schemeClr val="tx1"/>
              </a:solidFill>
              <a:prstDash val="solid"/>
              <a:round/>
              <a:headEnd type="none" w="med" len="med"/>
              <a:tailEnd type="none" w="med" len="med"/>
            </a:ln>
            <a:effectLst/>
          </p:spPr>
        </p:cxnSp>
        <p:sp>
          <p:nvSpPr>
            <p:cNvPr id="11" name="Rectangle 10"/>
            <p:cNvSpPr/>
            <p:nvPr/>
          </p:nvSpPr>
          <p:spPr bwMode="auto">
            <a:xfrm>
              <a:off x="9023534" y="1853782"/>
              <a:ext cx="111943" cy="137673"/>
            </a:xfrm>
            <a:prstGeom prst="rect">
              <a:avLst/>
            </a:prstGeom>
            <a:solidFill>
              <a:schemeClr val="bg1">
                <a:lumMod val="85000"/>
              </a:schemeClr>
            </a:solidFill>
            <a:ln w="15875" algn="ctr">
              <a:solidFill>
                <a:schemeClr val="tx1"/>
              </a:solidFill>
              <a:round/>
              <a:headEnd/>
              <a:tailEnd/>
            </a:ln>
            <a:effectLst/>
          </p:spPr>
          <p:txBody>
            <a:bodyPr wrap="none" rtlCol="0" anchor="ctr"/>
            <a:lstStyle/>
            <a:p>
              <a:pPr algn="ctr" fontAlgn="auto">
                <a:lnSpc>
                  <a:spcPts val="1100"/>
                </a:lnSpc>
                <a:spcBef>
                  <a:spcPts val="0"/>
                </a:spcBef>
                <a:spcAft>
                  <a:spcPts val="0"/>
                </a:spcAft>
              </a:pPr>
              <a:endParaRPr lang="en-US" sz="1100" dirty="0">
                <a:solidFill>
                  <a:prstClr val="black"/>
                </a:solidFill>
                <a:latin typeface="Calibri" panose="020F0502020204030204"/>
              </a:endParaRPr>
            </a:p>
          </p:txBody>
        </p:sp>
        <p:cxnSp>
          <p:nvCxnSpPr>
            <p:cNvPr id="12" name="Straight Connector 11"/>
            <p:cNvCxnSpPr/>
            <p:nvPr/>
          </p:nvCxnSpPr>
          <p:spPr bwMode="auto">
            <a:xfrm>
              <a:off x="9364842" y="1922618"/>
              <a:ext cx="140819" cy="0"/>
            </a:xfrm>
            <a:prstGeom prst="line">
              <a:avLst/>
            </a:prstGeom>
            <a:noFill/>
            <a:ln w="15875" cap="flat" cmpd="sng" algn="ctr">
              <a:solidFill>
                <a:schemeClr val="tx1"/>
              </a:solidFill>
              <a:prstDash val="solid"/>
              <a:round/>
              <a:headEnd type="none" w="med" len="med"/>
              <a:tailEnd type="none" w="med" len="med"/>
            </a:ln>
            <a:effectLst/>
          </p:spPr>
        </p:cxnSp>
        <p:sp>
          <p:nvSpPr>
            <p:cNvPr id="13" name="Rectangle 12"/>
            <p:cNvSpPr/>
            <p:nvPr/>
          </p:nvSpPr>
          <p:spPr bwMode="auto">
            <a:xfrm>
              <a:off x="9285991" y="1853782"/>
              <a:ext cx="82357" cy="137673"/>
            </a:xfrm>
            <a:prstGeom prst="rect">
              <a:avLst/>
            </a:prstGeom>
            <a:solidFill>
              <a:schemeClr val="bg1">
                <a:lumMod val="85000"/>
              </a:schemeClr>
            </a:solidFill>
            <a:ln w="15875" algn="ctr">
              <a:solidFill>
                <a:schemeClr val="tx1"/>
              </a:solidFill>
              <a:round/>
              <a:headEnd/>
              <a:tailEnd/>
            </a:ln>
            <a:effectLst/>
          </p:spPr>
          <p:txBody>
            <a:bodyPr wrap="none" rtlCol="0" anchor="ctr"/>
            <a:lstStyle/>
            <a:p>
              <a:pPr algn="ctr" fontAlgn="auto">
                <a:lnSpc>
                  <a:spcPts val="1100"/>
                </a:lnSpc>
                <a:spcBef>
                  <a:spcPts val="0"/>
                </a:spcBef>
                <a:spcAft>
                  <a:spcPts val="0"/>
                </a:spcAft>
              </a:pPr>
              <a:endParaRPr lang="en-US" sz="1100" dirty="0">
                <a:solidFill>
                  <a:prstClr val="black"/>
                </a:solidFill>
                <a:latin typeface="Calibri" panose="020F0502020204030204"/>
              </a:endParaRPr>
            </a:p>
          </p:txBody>
        </p:sp>
        <p:cxnSp>
          <p:nvCxnSpPr>
            <p:cNvPr id="14" name="Straight Connector 13"/>
            <p:cNvCxnSpPr/>
            <p:nvPr/>
          </p:nvCxnSpPr>
          <p:spPr bwMode="auto">
            <a:xfrm>
              <a:off x="9633733" y="1922618"/>
              <a:ext cx="140819" cy="0"/>
            </a:xfrm>
            <a:prstGeom prst="line">
              <a:avLst/>
            </a:prstGeom>
            <a:noFill/>
            <a:ln w="15875" cap="flat" cmpd="sng" algn="ctr">
              <a:solidFill>
                <a:schemeClr val="tx1"/>
              </a:solidFill>
              <a:prstDash val="solid"/>
              <a:round/>
              <a:headEnd type="none" w="med" len="med"/>
              <a:tailEnd type="none" w="med" len="med"/>
            </a:ln>
            <a:effectLst/>
          </p:spPr>
        </p:cxnSp>
        <p:sp>
          <p:nvSpPr>
            <p:cNvPr id="15" name="Rectangle 14"/>
            <p:cNvSpPr/>
            <p:nvPr/>
          </p:nvSpPr>
          <p:spPr bwMode="auto">
            <a:xfrm>
              <a:off x="9511644" y="1853782"/>
              <a:ext cx="117961" cy="137673"/>
            </a:xfrm>
            <a:prstGeom prst="rect">
              <a:avLst/>
            </a:prstGeom>
            <a:solidFill>
              <a:schemeClr val="bg1">
                <a:lumMod val="85000"/>
              </a:schemeClr>
            </a:solidFill>
            <a:ln w="15875" algn="ctr">
              <a:solidFill>
                <a:schemeClr val="tx1"/>
              </a:solidFill>
              <a:round/>
              <a:headEnd/>
              <a:tailEnd/>
            </a:ln>
            <a:effectLst/>
          </p:spPr>
          <p:txBody>
            <a:bodyPr wrap="none" rtlCol="0" anchor="ctr"/>
            <a:lstStyle/>
            <a:p>
              <a:pPr algn="ctr" fontAlgn="auto">
                <a:lnSpc>
                  <a:spcPts val="1100"/>
                </a:lnSpc>
                <a:spcBef>
                  <a:spcPts val="0"/>
                </a:spcBef>
                <a:spcAft>
                  <a:spcPts val="0"/>
                </a:spcAft>
              </a:pPr>
              <a:endParaRPr lang="en-US" sz="1100" dirty="0">
                <a:solidFill>
                  <a:prstClr val="black"/>
                </a:solidFill>
                <a:latin typeface="Calibri" panose="020F0502020204030204"/>
              </a:endParaRPr>
            </a:p>
          </p:txBody>
        </p:sp>
        <p:cxnSp>
          <p:nvCxnSpPr>
            <p:cNvPr id="16" name="Straight Connector 15"/>
            <p:cNvCxnSpPr/>
            <p:nvPr/>
          </p:nvCxnSpPr>
          <p:spPr bwMode="auto">
            <a:xfrm>
              <a:off x="8541399" y="2068967"/>
              <a:ext cx="1109485" cy="0"/>
            </a:xfrm>
            <a:prstGeom prst="line">
              <a:avLst/>
            </a:prstGeom>
            <a:noFill/>
            <a:ln w="9525" cap="flat" cmpd="sng" algn="ctr">
              <a:solidFill>
                <a:schemeClr val="tx1"/>
              </a:solidFill>
              <a:prstDash val="solid"/>
              <a:round/>
              <a:headEnd type="triangle" w="med" len="med"/>
              <a:tailEnd type="triangle" w="med" len="med"/>
            </a:ln>
            <a:effectLst/>
          </p:spPr>
        </p:cxnSp>
        <p:cxnSp>
          <p:nvCxnSpPr>
            <p:cNvPr id="17" name="Straight Connector 16"/>
            <p:cNvCxnSpPr/>
            <p:nvPr/>
          </p:nvCxnSpPr>
          <p:spPr bwMode="auto">
            <a:xfrm>
              <a:off x="9890328" y="1920734"/>
              <a:ext cx="140819" cy="0"/>
            </a:xfrm>
            <a:prstGeom prst="line">
              <a:avLst/>
            </a:prstGeom>
            <a:noFill/>
            <a:ln w="15875" cap="flat" cmpd="sng" algn="ctr">
              <a:solidFill>
                <a:schemeClr val="tx1"/>
              </a:solidFill>
              <a:prstDash val="solid"/>
              <a:round/>
              <a:headEnd type="none" w="med" len="med"/>
              <a:tailEnd type="none" w="med" len="med"/>
            </a:ln>
            <a:effectLst/>
          </p:spPr>
        </p:cxnSp>
        <p:sp>
          <p:nvSpPr>
            <p:cNvPr id="18" name="Rectangle 17"/>
            <p:cNvSpPr/>
            <p:nvPr/>
          </p:nvSpPr>
          <p:spPr bwMode="auto">
            <a:xfrm>
              <a:off x="9784010" y="1851898"/>
              <a:ext cx="111943" cy="137673"/>
            </a:xfrm>
            <a:prstGeom prst="rect">
              <a:avLst/>
            </a:prstGeom>
            <a:solidFill>
              <a:schemeClr val="accent2">
                <a:lumMod val="60000"/>
                <a:lumOff val="40000"/>
              </a:schemeClr>
            </a:solidFill>
            <a:ln w="15875" algn="ctr">
              <a:solidFill>
                <a:schemeClr val="tx1"/>
              </a:solidFill>
              <a:round/>
              <a:headEnd/>
              <a:tailEnd/>
            </a:ln>
            <a:effectLst/>
          </p:spPr>
          <p:txBody>
            <a:bodyPr wrap="none" rtlCol="0" anchor="ctr"/>
            <a:lstStyle/>
            <a:p>
              <a:pPr algn="ctr" fontAlgn="auto">
                <a:lnSpc>
                  <a:spcPts val="1100"/>
                </a:lnSpc>
                <a:spcBef>
                  <a:spcPts val="0"/>
                </a:spcBef>
                <a:spcAft>
                  <a:spcPts val="0"/>
                </a:spcAft>
              </a:pPr>
              <a:endParaRPr lang="en-US" sz="1100" dirty="0">
                <a:solidFill>
                  <a:prstClr val="black"/>
                </a:solidFill>
                <a:latin typeface="Calibri" panose="020F0502020204030204"/>
              </a:endParaRPr>
            </a:p>
          </p:txBody>
        </p:sp>
        <p:sp>
          <p:nvSpPr>
            <p:cNvPr id="19" name="Rectangle 18"/>
            <p:cNvSpPr/>
            <p:nvPr/>
          </p:nvSpPr>
          <p:spPr bwMode="auto">
            <a:xfrm>
              <a:off x="10033495" y="1851898"/>
              <a:ext cx="82357" cy="137673"/>
            </a:xfrm>
            <a:prstGeom prst="rect">
              <a:avLst/>
            </a:prstGeom>
            <a:solidFill>
              <a:schemeClr val="accent2">
                <a:lumMod val="60000"/>
                <a:lumOff val="40000"/>
              </a:schemeClr>
            </a:solidFill>
            <a:ln w="15875" algn="ctr">
              <a:solidFill>
                <a:schemeClr val="tx1"/>
              </a:solidFill>
              <a:round/>
              <a:headEnd/>
              <a:tailEnd/>
            </a:ln>
            <a:effectLst/>
          </p:spPr>
          <p:txBody>
            <a:bodyPr wrap="none" rtlCol="0" anchor="ctr"/>
            <a:lstStyle/>
            <a:p>
              <a:pPr algn="ctr" fontAlgn="auto">
                <a:lnSpc>
                  <a:spcPts val="1100"/>
                </a:lnSpc>
                <a:spcBef>
                  <a:spcPts val="0"/>
                </a:spcBef>
                <a:spcAft>
                  <a:spcPts val="0"/>
                </a:spcAft>
              </a:pPr>
              <a:endParaRPr lang="en-US" sz="1100" dirty="0">
                <a:solidFill>
                  <a:prstClr val="black"/>
                </a:solidFill>
                <a:latin typeface="Calibri" panose="020F0502020204030204"/>
              </a:endParaRPr>
            </a:p>
          </p:txBody>
        </p:sp>
        <p:cxnSp>
          <p:nvCxnSpPr>
            <p:cNvPr id="20" name="Straight Connector 19"/>
            <p:cNvCxnSpPr/>
            <p:nvPr/>
          </p:nvCxnSpPr>
          <p:spPr bwMode="auto">
            <a:xfrm>
              <a:off x="9779205" y="2067083"/>
              <a:ext cx="355810" cy="0"/>
            </a:xfrm>
            <a:prstGeom prst="line">
              <a:avLst/>
            </a:prstGeom>
            <a:noFill/>
            <a:ln w="9525" cap="flat" cmpd="sng" algn="ctr">
              <a:solidFill>
                <a:schemeClr val="tx1"/>
              </a:solidFill>
              <a:prstDash val="solid"/>
              <a:round/>
              <a:headEnd type="triangle" w="med" len="med"/>
              <a:tailEnd type="triangle" w="med" len="med"/>
            </a:ln>
            <a:effectLst/>
          </p:spPr>
        </p:cxnSp>
        <p:sp>
          <p:nvSpPr>
            <p:cNvPr id="21" name="Rectangle 20"/>
            <p:cNvSpPr/>
            <p:nvPr/>
          </p:nvSpPr>
          <p:spPr>
            <a:xfrm>
              <a:off x="10176817" y="1851093"/>
              <a:ext cx="356710" cy="95553"/>
            </a:xfrm>
            <a:prstGeom prst="rect">
              <a:avLst/>
            </a:prstGeom>
          </p:spPr>
          <p:txBody>
            <a:bodyPr wrap="none" lIns="0" tIns="0" rIns="0" bIns="0">
              <a:spAutoFit/>
            </a:bodyPr>
            <a:lstStyle/>
            <a:p>
              <a:pPr fontAlgn="auto">
                <a:spcBef>
                  <a:spcPts val="0"/>
                </a:spcBef>
                <a:spcAft>
                  <a:spcPts val="0"/>
                </a:spcAft>
              </a:pPr>
              <a:r>
                <a:rPr lang="en-US" sz="1200" dirty="0">
                  <a:solidFill>
                    <a:srgbClr val="000000"/>
                  </a:solidFill>
                </a:rPr>
                <a:t>1982</a:t>
              </a:r>
              <a:endParaRPr lang="en-US" sz="1200" dirty="0">
                <a:solidFill>
                  <a:prstClr val="black"/>
                </a:solidFill>
              </a:endParaRPr>
            </a:p>
          </p:txBody>
        </p:sp>
        <p:sp>
          <p:nvSpPr>
            <p:cNvPr id="22" name="Rectangle 21"/>
            <p:cNvSpPr/>
            <p:nvPr/>
          </p:nvSpPr>
          <p:spPr>
            <a:xfrm>
              <a:off x="8960190" y="2097133"/>
              <a:ext cx="201911" cy="71664"/>
            </a:xfrm>
            <a:prstGeom prst="rect">
              <a:avLst/>
            </a:prstGeom>
          </p:spPr>
          <p:txBody>
            <a:bodyPr wrap="none" lIns="0" tIns="0" rIns="0" bIns="0">
              <a:spAutoFit/>
            </a:bodyPr>
            <a:lstStyle/>
            <a:p>
              <a:pPr fontAlgn="auto">
                <a:spcBef>
                  <a:spcPts val="0"/>
                </a:spcBef>
                <a:spcAft>
                  <a:spcPts val="0"/>
                </a:spcAft>
              </a:pPr>
              <a:r>
                <a:rPr lang="en-US" sz="900" dirty="0">
                  <a:solidFill>
                    <a:srgbClr val="000000"/>
                  </a:solidFill>
                </a:rPr>
                <a:t>138</a:t>
              </a:r>
              <a:endParaRPr lang="en-US" dirty="0">
                <a:solidFill>
                  <a:prstClr val="black"/>
                </a:solidFill>
              </a:endParaRPr>
            </a:p>
          </p:txBody>
        </p:sp>
        <p:cxnSp>
          <p:nvCxnSpPr>
            <p:cNvPr id="23" name="Straight Connector 22"/>
            <p:cNvCxnSpPr/>
            <p:nvPr/>
          </p:nvCxnSpPr>
          <p:spPr bwMode="auto">
            <a:xfrm>
              <a:off x="8875891" y="1926490"/>
              <a:ext cx="140819" cy="0"/>
            </a:xfrm>
            <a:prstGeom prst="line">
              <a:avLst/>
            </a:prstGeom>
            <a:noFill/>
            <a:ln w="15875" cap="flat" cmpd="sng" algn="ctr">
              <a:solidFill>
                <a:schemeClr val="tx1"/>
              </a:solidFill>
              <a:prstDash val="solid"/>
              <a:round/>
              <a:headEnd type="none" w="med" len="med"/>
              <a:tailEnd type="none" w="med" len="med"/>
            </a:ln>
            <a:effectLst/>
          </p:spPr>
        </p:cxnSp>
        <p:sp>
          <p:nvSpPr>
            <p:cNvPr id="24" name="Rectangle 23"/>
            <p:cNvSpPr/>
            <p:nvPr/>
          </p:nvSpPr>
          <p:spPr>
            <a:xfrm>
              <a:off x="8340343" y="1851092"/>
              <a:ext cx="89178" cy="95553"/>
            </a:xfrm>
            <a:prstGeom prst="rect">
              <a:avLst/>
            </a:prstGeom>
          </p:spPr>
          <p:txBody>
            <a:bodyPr wrap="none" lIns="0" tIns="0" rIns="0" bIns="0">
              <a:spAutoFit/>
            </a:bodyPr>
            <a:lstStyle/>
            <a:p>
              <a:pPr fontAlgn="auto">
                <a:spcBef>
                  <a:spcPts val="0"/>
                </a:spcBef>
                <a:spcAft>
                  <a:spcPts val="0"/>
                </a:spcAft>
              </a:pPr>
              <a:r>
                <a:rPr lang="en-US" sz="1200" dirty="0">
                  <a:solidFill>
                    <a:srgbClr val="000000"/>
                  </a:solidFill>
                </a:rPr>
                <a:t>1</a:t>
              </a:r>
              <a:endParaRPr lang="en-US" sz="1200" dirty="0">
                <a:solidFill>
                  <a:prstClr val="black"/>
                </a:solidFill>
              </a:endParaRPr>
            </a:p>
          </p:txBody>
        </p:sp>
        <p:sp>
          <p:nvSpPr>
            <p:cNvPr id="25" name="Rectangle 24"/>
            <p:cNvSpPr/>
            <p:nvPr/>
          </p:nvSpPr>
          <p:spPr>
            <a:xfrm>
              <a:off x="9906655" y="2102434"/>
              <a:ext cx="134607" cy="71664"/>
            </a:xfrm>
            <a:prstGeom prst="rect">
              <a:avLst/>
            </a:prstGeom>
          </p:spPr>
          <p:txBody>
            <a:bodyPr wrap="none" lIns="0" tIns="0" rIns="0" bIns="0">
              <a:spAutoFit/>
            </a:bodyPr>
            <a:lstStyle/>
            <a:p>
              <a:pPr fontAlgn="auto">
                <a:spcBef>
                  <a:spcPts val="0"/>
                </a:spcBef>
                <a:spcAft>
                  <a:spcPts val="0"/>
                </a:spcAft>
              </a:pPr>
              <a:r>
                <a:rPr lang="en-US" sz="900" dirty="0">
                  <a:solidFill>
                    <a:srgbClr val="000000"/>
                  </a:solidFill>
                </a:rPr>
                <a:t>52</a:t>
              </a:r>
              <a:endParaRPr lang="en-US" dirty="0">
                <a:solidFill>
                  <a:prstClr val="black"/>
                </a:solidFill>
              </a:endParaRPr>
            </a:p>
          </p:txBody>
        </p:sp>
      </p:grpSp>
      <p:sp>
        <p:nvSpPr>
          <p:cNvPr id="26" name="Up Arrow 25"/>
          <p:cNvSpPr/>
          <p:nvPr/>
        </p:nvSpPr>
        <p:spPr>
          <a:xfrm>
            <a:off x="6640373" y="666363"/>
            <a:ext cx="273501" cy="3787897"/>
          </a:xfrm>
          <a:prstGeom prst="up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1600" dirty="0" err="1" smtClean="0">
                <a:solidFill>
                  <a:prstClr val="white"/>
                </a:solidFill>
              </a:rPr>
              <a:t>Stabiliza</a:t>
            </a:r>
            <a:r>
              <a:rPr lang="pl-PL" sz="1600" dirty="0" smtClean="0">
                <a:solidFill>
                  <a:prstClr val="white"/>
                </a:solidFill>
              </a:rPr>
              <a:t>t</a:t>
            </a:r>
            <a:r>
              <a:rPr lang="en-US" sz="1600" dirty="0" smtClean="0">
                <a:solidFill>
                  <a:prstClr val="white"/>
                </a:solidFill>
              </a:rPr>
              <a:t>ion</a:t>
            </a:r>
            <a:endParaRPr lang="en-US" sz="1600" dirty="0">
              <a:solidFill>
                <a:prstClr val="white"/>
              </a:solidFill>
            </a:endParaRPr>
          </a:p>
        </p:txBody>
      </p:sp>
      <p:grpSp>
        <p:nvGrpSpPr>
          <p:cNvPr id="27" name="Group 26"/>
          <p:cNvGrpSpPr/>
          <p:nvPr/>
        </p:nvGrpSpPr>
        <p:grpSpPr>
          <a:xfrm>
            <a:off x="6601301" y="4497581"/>
            <a:ext cx="356703" cy="2800767"/>
            <a:chOff x="8425290" y="4718308"/>
            <a:chExt cx="349455" cy="2394614"/>
          </a:xfrm>
        </p:grpSpPr>
        <p:sp>
          <p:nvSpPr>
            <p:cNvPr id="28" name="Up Arrow 27"/>
            <p:cNvSpPr/>
            <p:nvPr/>
          </p:nvSpPr>
          <p:spPr>
            <a:xfrm flipV="1">
              <a:off x="8425290" y="4784466"/>
              <a:ext cx="344499" cy="1267083"/>
            </a:xfrm>
            <a:prstGeom prst="upArrow">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dirty="0">
                <a:solidFill>
                  <a:prstClr val="white"/>
                </a:solidFill>
              </a:endParaRPr>
            </a:p>
          </p:txBody>
        </p:sp>
        <p:sp>
          <p:nvSpPr>
            <p:cNvPr id="29" name="TextBox 28"/>
            <p:cNvSpPr txBox="1"/>
            <p:nvPr/>
          </p:nvSpPr>
          <p:spPr>
            <a:xfrm>
              <a:off x="8452746" y="4718308"/>
              <a:ext cx="321999" cy="2394614"/>
            </a:xfrm>
            <a:prstGeom prst="rect">
              <a:avLst/>
            </a:prstGeom>
            <a:noFill/>
          </p:spPr>
          <p:txBody>
            <a:bodyPr wrap="square" rtlCol="0">
              <a:spAutoFit/>
            </a:bodyPr>
            <a:lstStyle/>
            <a:p>
              <a:pPr fontAlgn="auto">
                <a:spcBef>
                  <a:spcPts val="0"/>
                </a:spcBef>
                <a:spcAft>
                  <a:spcPts val="0"/>
                </a:spcAft>
              </a:pPr>
              <a:r>
                <a:rPr lang="en-US" sz="1600" dirty="0" err="1">
                  <a:solidFill>
                    <a:prstClr val="white"/>
                  </a:solidFill>
                  <a:latin typeface="Calibri" panose="020F0502020204030204"/>
                </a:rPr>
                <a:t>DEstabilization</a:t>
              </a:r>
              <a:endParaRPr lang="en-US" sz="1000" dirty="0">
                <a:solidFill>
                  <a:prstClr val="white"/>
                </a:solidFill>
                <a:latin typeface="Calibri" panose="020F0502020204030204"/>
              </a:endParaRPr>
            </a:p>
          </p:txBody>
        </p:sp>
      </p:grpSp>
      <p:sp>
        <p:nvSpPr>
          <p:cNvPr id="32" name="Rectangle 31"/>
          <p:cNvSpPr/>
          <p:nvPr/>
        </p:nvSpPr>
        <p:spPr>
          <a:xfrm>
            <a:off x="5164050" y="676608"/>
            <a:ext cx="384491" cy="5307779"/>
          </a:xfrm>
          <a:prstGeom prst="rect">
            <a:avLst/>
          </a:prstGeom>
          <a:solidFill>
            <a:schemeClr val="accent2">
              <a:lumMod val="75000"/>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a:solidFill>
                <a:prstClr val="white"/>
              </a:solidFill>
            </a:endParaRPr>
          </a:p>
        </p:txBody>
      </p:sp>
      <p:sp>
        <p:nvSpPr>
          <p:cNvPr id="33" name="Rectangle 32"/>
          <p:cNvSpPr/>
          <p:nvPr/>
        </p:nvSpPr>
        <p:spPr>
          <a:xfrm>
            <a:off x="5676902" y="676608"/>
            <a:ext cx="412745" cy="5305097"/>
          </a:xfrm>
          <a:prstGeom prst="rect">
            <a:avLst/>
          </a:prstGeom>
          <a:solidFill>
            <a:schemeClr val="accent2">
              <a:lumMod val="75000"/>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a:solidFill>
                <a:prstClr val="white"/>
              </a:solidFill>
            </a:endParaRPr>
          </a:p>
        </p:txBody>
      </p:sp>
      <p:sp>
        <p:nvSpPr>
          <p:cNvPr id="34" name="Rectangle 33"/>
          <p:cNvSpPr/>
          <p:nvPr/>
        </p:nvSpPr>
        <p:spPr>
          <a:xfrm>
            <a:off x="6190060" y="676608"/>
            <a:ext cx="445196" cy="5305097"/>
          </a:xfrm>
          <a:prstGeom prst="rect">
            <a:avLst/>
          </a:prstGeom>
          <a:solidFill>
            <a:schemeClr val="accent2">
              <a:lumMod val="75000"/>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a:solidFill>
                <a:prstClr val="white"/>
              </a:solidFill>
            </a:endParaRPr>
          </a:p>
        </p:txBody>
      </p:sp>
      <p:pic>
        <p:nvPicPr>
          <p:cNvPr id="35" name="Picture 34"/>
          <p:cNvPicPr>
            <a:picLocks noChangeAspect="1"/>
          </p:cNvPicPr>
          <p:nvPr/>
        </p:nvPicPr>
        <p:blipFill>
          <a:blip r:embed="rId3"/>
          <a:stretch>
            <a:fillRect/>
          </a:stretch>
        </p:blipFill>
        <p:spPr>
          <a:xfrm>
            <a:off x="6891289" y="1196752"/>
            <a:ext cx="2064399" cy="2432703"/>
          </a:xfrm>
          <a:prstGeom prst="rect">
            <a:avLst/>
          </a:prstGeom>
        </p:spPr>
      </p:pic>
      <p:sp>
        <p:nvSpPr>
          <p:cNvPr id="2" name="Rectangle 1"/>
          <p:cNvSpPr/>
          <p:nvPr/>
        </p:nvSpPr>
        <p:spPr>
          <a:xfrm>
            <a:off x="5305398" y="190857"/>
            <a:ext cx="1701107" cy="369332"/>
          </a:xfrm>
          <a:prstGeom prst="rect">
            <a:avLst/>
          </a:prstGeom>
        </p:spPr>
        <p:txBody>
          <a:bodyPr wrap="none">
            <a:spAutoFit/>
          </a:bodyPr>
          <a:lstStyle/>
          <a:p>
            <a:pPr fontAlgn="auto">
              <a:spcBef>
                <a:spcPts val="0"/>
              </a:spcBef>
              <a:spcAft>
                <a:spcPts val="0"/>
              </a:spcAft>
            </a:pPr>
            <a:r>
              <a:rPr lang="en-US" dirty="0">
                <a:solidFill>
                  <a:prstClr val="black"/>
                </a:solidFill>
                <a:latin typeface="Courier New" pitchFamily="49" charset="0"/>
                <a:ea typeface="Calibri" pitchFamily="34" charset="0"/>
                <a:cs typeface="Courier New" pitchFamily="49" charset="0"/>
              </a:rPr>
              <a:t>SANT DOMAIN</a:t>
            </a:r>
            <a:endParaRPr lang="en-US" dirty="0">
              <a:solidFill>
                <a:prstClr val="black"/>
              </a:solidFill>
              <a:latin typeface="Calibri" panose="020F0502020204030204"/>
            </a:endParaRPr>
          </a:p>
        </p:txBody>
      </p:sp>
    </p:spTree>
    <p:extLst>
      <p:ext uri="{BB962C8B-B14F-4D97-AF65-F5344CB8AC3E}">
        <p14:creationId xmlns:p14="http://schemas.microsoft.com/office/powerpoint/2010/main" val="2212793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3"/>
                                        </p:tgtEl>
                                        <p:attrNameLst>
                                          <p:attrName>style.visibility</p:attrName>
                                        </p:attrNameLst>
                                      </p:cBhvr>
                                      <p:to>
                                        <p:strVal val="visible"/>
                                      </p:to>
                                    </p:set>
                                    <p:animEffect transition="in" filter="fade">
                                      <p:cBhvr>
                                        <p:cTn id="10" dur="500"/>
                                        <p:tgtEl>
                                          <p:spTgt spid="3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4"/>
                                        </p:tgtEl>
                                        <p:attrNameLst>
                                          <p:attrName>style.visibility</p:attrName>
                                        </p:attrNameLst>
                                      </p:cBhvr>
                                      <p:to>
                                        <p:strVal val="visible"/>
                                      </p:to>
                                    </p:set>
                                    <p:animEffect transition="in" filter="fade">
                                      <p:cBhvr>
                                        <p:cTn id="13" dur="500"/>
                                        <p:tgtEl>
                                          <p:spTgt spid="34"/>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5"/>
                                        </p:tgtEl>
                                        <p:attrNameLst>
                                          <p:attrName>style.visibility</p:attrName>
                                        </p:attrNameLst>
                                      </p:cBhvr>
                                      <p:to>
                                        <p:strVal val="visible"/>
                                      </p:to>
                                    </p:set>
                                    <p:animEffect transition="in" filter="fade">
                                      <p:cBhvr>
                                        <p:cTn id="18"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3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3850125" y="173266"/>
            <a:ext cx="4049486" cy="6590619"/>
            <a:chOff x="1820274" y="910839"/>
            <a:chExt cx="2888255" cy="4257623"/>
          </a:xfrm>
        </p:grpSpPr>
        <p:sp>
          <p:nvSpPr>
            <p:cNvPr id="5" name="AutoShape 61"/>
            <p:cNvSpPr>
              <a:spLocks noChangeAspect="1" noChangeArrowheads="1"/>
            </p:cNvSpPr>
            <p:nvPr/>
          </p:nvSpPr>
          <p:spPr bwMode="auto">
            <a:xfrm>
              <a:off x="2802440" y="2328087"/>
              <a:ext cx="1906089" cy="171468"/>
            </a:xfrm>
            <a:prstGeom prst="roundRect">
              <a:avLst>
                <a:gd name="adj" fmla="val 16667"/>
              </a:avLst>
            </a:prstGeom>
            <a:solidFill>
              <a:schemeClr val="bg1">
                <a:alpha val="85001"/>
              </a:schemeClr>
            </a:solidFill>
            <a:ln w="19050">
              <a:solidFill>
                <a:schemeClr val="tx1">
                  <a:lumMod val="75000"/>
                  <a:lumOff val="25000"/>
                </a:schemeClr>
              </a:solidFill>
              <a:round/>
              <a:headEnd/>
              <a:tailEnd/>
            </a:ln>
            <a:effectLst/>
          </p:spPr>
          <p:txBody>
            <a:bodyPr wrap="none" anchor="ctr"/>
            <a:lstStyle/>
            <a:p>
              <a:pPr defTabSz="939800" fontAlgn="auto">
                <a:lnSpc>
                  <a:spcPts val="900"/>
                </a:lnSpc>
                <a:spcBef>
                  <a:spcPts val="0"/>
                </a:spcBef>
                <a:spcAft>
                  <a:spcPts val="0"/>
                </a:spcAft>
              </a:pPr>
              <a:endParaRPr lang="en-US" sz="1400" dirty="0">
                <a:solidFill>
                  <a:prstClr val="black"/>
                </a:solidFill>
                <a:latin typeface="Calibri" panose="020F0502020204030204"/>
              </a:endParaRPr>
            </a:p>
            <a:p>
              <a:pPr defTabSz="939800" fontAlgn="auto">
                <a:lnSpc>
                  <a:spcPts val="900"/>
                </a:lnSpc>
                <a:spcBef>
                  <a:spcPts val="0"/>
                </a:spcBef>
                <a:spcAft>
                  <a:spcPts val="0"/>
                </a:spcAft>
              </a:pPr>
              <a:endParaRPr lang="en-US" sz="1400" dirty="0">
                <a:solidFill>
                  <a:prstClr val="black"/>
                </a:solidFill>
                <a:latin typeface="Calibri" panose="020F0502020204030204"/>
              </a:endParaRPr>
            </a:p>
            <a:p>
              <a:pPr defTabSz="939800" fontAlgn="auto">
                <a:lnSpc>
                  <a:spcPts val="900"/>
                </a:lnSpc>
                <a:spcBef>
                  <a:spcPts val="0"/>
                </a:spcBef>
                <a:spcAft>
                  <a:spcPts val="0"/>
                </a:spcAft>
              </a:pPr>
              <a:endParaRPr lang="en-US" sz="1400" dirty="0">
                <a:solidFill>
                  <a:prstClr val="black"/>
                </a:solidFill>
                <a:latin typeface="Calibri" panose="020F0502020204030204"/>
              </a:endParaRPr>
            </a:p>
            <a:p>
              <a:pPr defTabSz="939800" fontAlgn="auto">
                <a:lnSpc>
                  <a:spcPts val="900"/>
                </a:lnSpc>
                <a:spcBef>
                  <a:spcPts val="0"/>
                </a:spcBef>
                <a:spcAft>
                  <a:spcPts val="0"/>
                </a:spcAft>
              </a:pPr>
              <a:endParaRPr lang="en-US" sz="1400" dirty="0">
                <a:solidFill>
                  <a:prstClr val="black"/>
                </a:solidFill>
                <a:latin typeface="Calibri" panose="020F0502020204030204"/>
              </a:endParaRPr>
            </a:p>
            <a:p>
              <a:pPr defTabSz="939800" fontAlgn="auto">
                <a:lnSpc>
                  <a:spcPts val="900"/>
                </a:lnSpc>
                <a:spcBef>
                  <a:spcPts val="0"/>
                </a:spcBef>
                <a:spcAft>
                  <a:spcPts val="0"/>
                </a:spcAft>
              </a:pPr>
              <a:endParaRPr lang="en-US" sz="1400" dirty="0">
                <a:solidFill>
                  <a:prstClr val="black"/>
                </a:solidFill>
                <a:latin typeface="Calibri" panose="020F0502020204030204"/>
              </a:endParaRPr>
            </a:p>
            <a:p>
              <a:pPr defTabSz="939800" fontAlgn="auto">
                <a:lnSpc>
                  <a:spcPts val="900"/>
                </a:lnSpc>
                <a:spcBef>
                  <a:spcPts val="0"/>
                </a:spcBef>
                <a:spcAft>
                  <a:spcPts val="0"/>
                </a:spcAft>
              </a:pPr>
              <a:endParaRPr lang="en-US" sz="1400" dirty="0">
                <a:solidFill>
                  <a:prstClr val="black"/>
                </a:solidFill>
                <a:latin typeface="Calibri" panose="020F0502020204030204"/>
              </a:endParaRPr>
            </a:p>
            <a:p>
              <a:pPr defTabSz="939800" fontAlgn="auto">
                <a:lnSpc>
                  <a:spcPts val="900"/>
                </a:lnSpc>
                <a:spcBef>
                  <a:spcPts val="0"/>
                </a:spcBef>
                <a:spcAft>
                  <a:spcPts val="0"/>
                </a:spcAft>
              </a:pPr>
              <a:endParaRPr lang="en-US" sz="1400" dirty="0">
                <a:solidFill>
                  <a:prstClr val="black"/>
                </a:solidFill>
                <a:latin typeface="Calibri" panose="020F0502020204030204"/>
              </a:endParaRPr>
            </a:p>
            <a:p>
              <a:pPr defTabSz="939800" fontAlgn="auto">
                <a:spcBef>
                  <a:spcPts val="0"/>
                </a:spcBef>
                <a:spcAft>
                  <a:spcPts val="0"/>
                </a:spcAft>
              </a:pPr>
              <a:endParaRPr lang="en-US" sz="1400" dirty="0">
                <a:solidFill>
                  <a:prstClr val="black"/>
                </a:solidFill>
                <a:latin typeface="Calibri" panose="020F0502020204030204"/>
              </a:endParaRPr>
            </a:p>
            <a:p>
              <a:pPr defTabSz="939800" fontAlgn="auto">
                <a:spcBef>
                  <a:spcPts val="0"/>
                </a:spcBef>
                <a:spcAft>
                  <a:spcPts val="0"/>
                </a:spcAft>
              </a:pPr>
              <a:endParaRPr lang="en-US" sz="1400" dirty="0">
                <a:solidFill>
                  <a:prstClr val="black"/>
                </a:solidFill>
                <a:latin typeface="Calibri" panose="020F0502020204030204"/>
              </a:endParaRPr>
            </a:p>
          </p:txBody>
        </p:sp>
        <p:sp>
          <p:nvSpPr>
            <p:cNvPr id="6" name="Rectangle 5"/>
            <p:cNvSpPr>
              <a:spLocks noChangeArrowheads="1"/>
            </p:cNvSpPr>
            <p:nvPr/>
          </p:nvSpPr>
          <p:spPr bwMode="auto">
            <a:xfrm>
              <a:off x="4501018" y="2527414"/>
              <a:ext cx="85749" cy="139180"/>
            </a:xfrm>
            <a:prstGeom prst="rect">
              <a:avLst/>
            </a:prstGeom>
            <a:noFill/>
            <a:ln w="9525">
              <a:noFill/>
              <a:miter lim="800000"/>
              <a:headEnd/>
              <a:tailEnd/>
            </a:ln>
          </p:spPr>
          <p:txBody>
            <a:bodyPr wrap="none" lIns="0" tIns="0" rIns="0" bIns="0">
              <a:spAutoFit/>
            </a:bodyPr>
            <a:lstStyle/>
            <a:p>
              <a:pPr algn="ctr" defTabSz="706438" eaLnBrk="0" fontAlgn="auto" hangingPunct="0">
                <a:spcBef>
                  <a:spcPts val="0"/>
                </a:spcBef>
                <a:spcAft>
                  <a:spcPts val="0"/>
                </a:spcAft>
              </a:pPr>
              <a:r>
                <a:rPr lang="en-US" sz="1400" b="1" dirty="0">
                  <a:solidFill>
                    <a:srgbClr val="000000"/>
                  </a:solidFill>
                  <a:latin typeface="Arial" charset="0"/>
                </a:rPr>
                <a:t>P</a:t>
              </a:r>
              <a:endParaRPr lang="en-US" sz="1400" b="1" dirty="0">
                <a:solidFill>
                  <a:prstClr val="black"/>
                </a:solidFill>
                <a:latin typeface="Arial" charset="0"/>
              </a:endParaRPr>
            </a:p>
          </p:txBody>
        </p:sp>
        <p:sp>
          <p:nvSpPr>
            <p:cNvPr id="7" name="Rectangle 5"/>
            <p:cNvSpPr>
              <a:spLocks noChangeArrowheads="1"/>
            </p:cNvSpPr>
            <p:nvPr/>
          </p:nvSpPr>
          <p:spPr bwMode="auto">
            <a:xfrm>
              <a:off x="4102089" y="2527414"/>
              <a:ext cx="85749" cy="139180"/>
            </a:xfrm>
            <a:prstGeom prst="rect">
              <a:avLst/>
            </a:prstGeom>
            <a:noFill/>
            <a:ln w="9525">
              <a:noFill/>
              <a:miter lim="800000"/>
              <a:headEnd/>
              <a:tailEnd/>
            </a:ln>
          </p:spPr>
          <p:txBody>
            <a:bodyPr wrap="none" lIns="0" tIns="0" rIns="0" bIns="0">
              <a:spAutoFit/>
            </a:bodyPr>
            <a:lstStyle/>
            <a:p>
              <a:pPr algn="ctr" defTabSz="706438" eaLnBrk="0" fontAlgn="auto" hangingPunct="0">
                <a:spcBef>
                  <a:spcPts val="0"/>
                </a:spcBef>
                <a:spcAft>
                  <a:spcPts val="0"/>
                </a:spcAft>
              </a:pPr>
              <a:r>
                <a:rPr lang="en-US" sz="1400" b="1" dirty="0">
                  <a:solidFill>
                    <a:srgbClr val="000000"/>
                  </a:solidFill>
                  <a:latin typeface="Arial" charset="0"/>
                </a:rPr>
                <a:t>P</a:t>
              </a:r>
              <a:endParaRPr lang="en-US" sz="1400" b="1" dirty="0">
                <a:solidFill>
                  <a:prstClr val="black"/>
                </a:solidFill>
                <a:latin typeface="Arial" charset="0"/>
              </a:endParaRPr>
            </a:p>
          </p:txBody>
        </p:sp>
        <p:sp>
          <p:nvSpPr>
            <p:cNvPr id="8" name="Rectangle 5"/>
            <p:cNvSpPr>
              <a:spLocks noChangeArrowheads="1"/>
            </p:cNvSpPr>
            <p:nvPr/>
          </p:nvSpPr>
          <p:spPr bwMode="auto">
            <a:xfrm>
              <a:off x="2831277" y="2336877"/>
              <a:ext cx="92609" cy="139180"/>
            </a:xfrm>
            <a:prstGeom prst="rect">
              <a:avLst/>
            </a:prstGeom>
            <a:noFill/>
            <a:ln w="9525">
              <a:noFill/>
              <a:miter lim="800000"/>
              <a:headEnd/>
              <a:tailEnd/>
            </a:ln>
          </p:spPr>
          <p:txBody>
            <a:bodyPr wrap="none" lIns="0" tIns="0" rIns="0" bIns="0">
              <a:spAutoFit/>
            </a:bodyPr>
            <a:lstStyle/>
            <a:p>
              <a:pPr algn="ctr" defTabSz="706438" eaLnBrk="0" fontAlgn="auto" hangingPunct="0">
                <a:spcBef>
                  <a:spcPts val="0"/>
                </a:spcBef>
                <a:spcAft>
                  <a:spcPts val="0"/>
                </a:spcAft>
              </a:pPr>
              <a:r>
                <a:rPr lang="en-US" sz="1400" b="1" dirty="0">
                  <a:solidFill>
                    <a:srgbClr val="000000"/>
                  </a:solidFill>
                  <a:latin typeface="Arial" charset="0"/>
                </a:rPr>
                <a:t>N</a:t>
              </a:r>
              <a:endParaRPr lang="en-US" sz="1400" b="1" dirty="0">
                <a:solidFill>
                  <a:prstClr val="black"/>
                </a:solidFill>
                <a:latin typeface="Arial" charset="0"/>
              </a:endParaRPr>
            </a:p>
          </p:txBody>
        </p:sp>
        <p:sp>
          <p:nvSpPr>
            <p:cNvPr id="9" name="Rectangle 5"/>
            <p:cNvSpPr>
              <a:spLocks noChangeArrowheads="1"/>
            </p:cNvSpPr>
            <p:nvPr/>
          </p:nvSpPr>
          <p:spPr bwMode="auto">
            <a:xfrm>
              <a:off x="4600279" y="2336877"/>
              <a:ext cx="92609" cy="139180"/>
            </a:xfrm>
            <a:prstGeom prst="rect">
              <a:avLst/>
            </a:prstGeom>
            <a:noFill/>
            <a:ln w="9525">
              <a:noFill/>
              <a:miter lim="800000"/>
              <a:headEnd/>
              <a:tailEnd/>
            </a:ln>
          </p:spPr>
          <p:txBody>
            <a:bodyPr wrap="none" lIns="0" tIns="0" rIns="0" bIns="0">
              <a:spAutoFit/>
            </a:bodyPr>
            <a:lstStyle/>
            <a:p>
              <a:pPr algn="ctr" defTabSz="706438" eaLnBrk="0" fontAlgn="auto" hangingPunct="0">
                <a:spcBef>
                  <a:spcPts val="0"/>
                </a:spcBef>
                <a:spcAft>
                  <a:spcPts val="0"/>
                </a:spcAft>
              </a:pPr>
              <a:r>
                <a:rPr lang="en-US" sz="1400" b="1" dirty="0">
                  <a:solidFill>
                    <a:srgbClr val="000000"/>
                  </a:solidFill>
                  <a:latin typeface="Arial" charset="0"/>
                </a:rPr>
                <a:t>C</a:t>
              </a:r>
              <a:endParaRPr lang="en-US" sz="1400" b="1" dirty="0">
                <a:solidFill>
                  <a:prstClr val="black"/>
                </a:solidFill>
                <a:latin typeface="Arial" charset="0"/>
              </a:endParaRPr>
            </a:p>
          </p:txBody>
        </p:sp>
        <p:sp>
          <p:nvSpPr>
            <p:cNvPr id="10" name="Rectangle 5"/>
            <p:cNvSpPr>
              <a:spLocks noChangeArrowheads="1"/>
            </p:cNvSpPr>
            <p:nvPr/>
          </p:nvSpPr>
          <p:spPr bwMode="auto">
            <a:xfrm>
              <a:off x="4368042" y="2527414"/>
              <a:ext cx="85749" cy="139180"/>
            </a:xfrm>
            <a:prstGeom prst="rect">
              <a:avLst/>
            </a:prstGeom>
            <a:noFill/>
            <a:ln w="9525">
              <a:noFill/>
              <a:miter lim="800000"/>
              <a:headEnd/>
              <a:tailEnd/>
            </a:ln>
          </p:spPr>
          <p:txBody>
            <a:bodyPr wrap="none" lIns="0" tIns="0" rIns="0" bIns="0">
              <a:spAutoFit/>
            </a:bodyPr>
            <a:lstStyle/>
            <a:p>
              <a:pPr algn="ctr" defTabSz="706438" eaLnBrk="0" fontAlgn="auto" hangingPunct="0">
                <a:spcBef>
                  <a:spcPts val="0"/>
                </a:spcBef>
                <a:spcAft>
                  <a:spcPts val="0"/>
                </a:spcAft>
              </a:pPr>
              <a:r>
                <a:rPr lang="en-US" sz="1400" b="1" dirty="0">
                  <a:solidFill>
                    <a:srgbClr val="000000"/>
                  </a:solidFill>
                  <a:latin typeface="Arial" charset="0"/>
                </a:rPr>
                <a:t>P</a:t>
              </a:r>
              <a:endParaRPr lang="en-US" sz="1400" b="1" dirty="0">
                <a:solidFill>
                  <a:prstClr val="black"/>
                </a:solidFill>
                <a:latin typeface="Arial" charset="0"/>
              </a:endParaRPr>
            </a:p>
          </p:txBody>
        </p:sp>
        <p:sp>
          <p:nvSpPr>
            <p:cNvPr id="11" name="Rectangle 5"/>
            <p:cNvSpPr>
              <a:spLocks noChangeArrowheads="1"/>
            </p:cNvSpPr>
            <p:nvPr/>
          </p:nvSpPr>
          <p:spPr bwMode="auto">
            <a:xfrm>
              <a:off x="4235065" y="2527414"/>
              <a:ext cx="85749" cy="139180"/>
            </a:xfrm>
            <a:prstGeom prst="rect">
              <a:avLst/>
            </a:prstGeom>
            <a:noFill/>
            <a:ln w="9525">
              <a:noFill/>
              <a:miter lim="800000"/>
              <a:headEnd/>
              <a:tailEnd/>
            </a:ln>
          </p:spPr>
          <p:txBody>
            <a:bodyPr wrap="none" lIns="0" tIns="0" rIns="0" bIns="0">
              <a:spAutoFit/>
            </a:bodyPr>
            <a:lstStyle/>
            <a:p>
              <a:pPr algn="ctr" defTabSz="706438" eaLnBrk="0" fontAlgn="auto" hangingPunct="0">
                <a:spcBef>
                  <a:spcPts val="0"/>
                </a:spcBef>
                <a:spcAft>
                  <a:spcPts val="0"/>
                </a:spcAft>
              </a:pPr>
              <a:r>
                <a:rPr lang="en-US" sz="1400" b="1" dirty="0">
                  <a:solidFill>
                    <a:srgbClr val="000000"/>
                  </a:solidFill>
                  <a:latin typeface="Arial" charset="0"/>
                </a:rPr>
                <a:t>P</a:t>
              </a:r>
              <a:endParaRPr lang="en-US" sz="1400" b="1" dirty="0">
                <a:solidFill>
                  <a:prstClr val="black"/>
                </a:solidFill>
                <a:latin typeface="Arial" charset="0"/>
              </a:endParaRPr>
            </a:p>
          </p:txBody>
        </p:sp>
        <p:sp>
          <p:nvSpPr>
            <p:cNvPr id="12" name="Line 28"/>
            <p:cNvSpPr>
              <a:spLocks noChangeShapeType="1"/>
            </p:cNvSpPr>
            <p:nvPr/>
          </p:nvSpPr>
          <p:spPr bwMode="auto">
            <a:xfrm>
              <a:off x="4277263" y="2486216"/>
              <a:ext cx="0" cy="61220"/>
            </a:xfrm>
            <a:prstGeom prst="line">
              <a:avLst/>
            </a:prstGeom>
            <a:noFill/>
            <a:ln w="19050">
              <a:solidFill>
                <a:schemeClr val="tx1"/>
              </a:solidFill>
              <a:round/>
              <a:headEnd/>
              <a:tailEnd/>
            </a:ln>
          </p:spPr>
          <p:txBody>
            <a:bodyPr/>
            <a:lstStyle/>
            <a:p>
              <a:pPr fontAlgn="auto">
                <a:spcBef>
                  <a:spcPts val="0"/>
                </a:spcBef>
                <a:spcAft>
                  <a:spcPts val="0"/>
                </a:spcAft>
              </a:pPr>
              <a:endParaRPr lang="en-US" sz="1400">
                <a:solidFill>
                  <a:prstClr val="black"/>
                </a:solidFill>
                <a:latin typeface="Calibri" panose="020F0502020204030204"/>
              </a:endParaRPr>
            </a:p>
          </p:txBody>
        </p:sp>
        <p:sp>
          <p:nvSpPr>
            <p:cNvPr id="13" name="Line 28"/>
            <p:cNvSpPr>
              <a:spLocks noChangeShapeType="1"/>
            </p:cNvSpPr>
            <p:nvPr/>
          </p:nvSpPr>
          <p:spPr bwMode="auto">
            <a:xfrm>
              <a:off x="4410613" y="2486216"/>
              <a:ext cx="0" cy="61220"/>
            </a:xfrm>
            <a:prstGeom prst="line">
              <a:avLst/>
            </a:prstGeom>
            <a:noFill/>
            <a:ln w="19050">
              <a:solidFill>
                <a:schemeClr val="tx1"/>
              </a:solidFill>
              <a:round/>
              <a:headEnd/>
              <a:tailEnd/>
            </a:ln>
          </p:spPr>
          <p:txBody>
            <a:bodyPr/>
            <a:lstStyle/>
            <a:p>
              <a:pPr fontAlgn="auto">
                <a:spcBef>
                  <a:spcPts val="0"/>
                </a:spcBef>
                <a:spcAft>
                  <a:spcPts val="0"/>
                </a:spcAft>
              </a:pPr>
              <a:endParaRPr lang="en-US" sz="1400">
                <a:solidFill>
                  <a:prstClr val="black"/>
                </a:solidFill>
                <a:latin typeface="Calibri" panose="020F0502020204030204"/>
              </a:endParaRPr>
            </a:p>
          </p:txBody>
        </p:sp>
        <p:sp>
          <p:nvSpPr>
            <p:cNvPr id="14" name="Line 28"/>
            <p:cNvSpPr>
              <a:spLocks noChangeShapeType="1"/>
            </p:cNvSpPr>
            <p:nvPr/>
          </p:nvSpPr>
          <p:spPr bwMode="auto">
            <a:xfrm>
              <a:off x="4543893" y="2486216"/>
              <a:ext cx="0" cy="61220"/>
            </a:xfrm>
            <a:prstGeom prst="line">
              <a:avLst/>
            </a:prstGeom>
            <a:noFill/>
            <a:ln w="19050">
              <a:solidFill>
                <a:schemeClr val="tx1"/>
              </a:solidFill>
              <a:round/>
              <a:headEnd/>
              <a:tailEnd/>
            </a:ln>
          </p:spPr>
          <p:txBody>
            <a:bodyPr/>
            <a:lstStyle/>
            <a:p>
              <a:pPr fontAlgn="auto">
                <a:spcBef>
                  <a:spcPts val="0"/>
                </a:spcBef>
                <a:spcAft>
                  <a:spcPts val="0"/>
                </a:spcAft>
              </a:pPr>
              <a:endParaRPr lang="en-US" sz="1400">
                <a:solidFill>
                  <a:prstClr val="black"/>
                </a:solidFill>
                <a:latin typeface="Calibri" panose="020F0502020204030204"/>
              </a:endParaRPr>
            </a:p>
          </p:txBody>
        </p:sp>
        <p:sp>
          <p:nvSpPr>
            <p:cNvPr id="15" name="Line 28"/>
            <p:cNvSpPr>
              <a:spLocks noChangeShapeType="1"/>
            </p:cNvSpPr>
            <p:nvPr/>
          </p:nvSpPr>
          <p:spPr bwMode="auto">
            <a:xfrm>
              <a:off x="4144963" y="2486216"/>
              <a:ext cx="0" cy="61220"/>
            </a:xfrm>
            <a:prstGeom prst="line">
              <a:avLst/>
            </a:prstGeom>
            <a:noFill/>
            <a:ln w="19050">
              <a:solidFill>
                <a:schemeClr val="tx1"/>
              </a:solidFill>
              <a:round/>
              <a:headEnd/>
              <a:tailEnd/>
            </a:ln>
          </p:spPr>
          <p:txBody>
            <a:bodyPr/>
            <a:lstStyle/>
            <a:p>
              <a:pPr fontAlgn="auto">
                <a:spcBef>
                  <a:spcPts val="0"/>
                </a:spcBef>
                <a:spcAft>
                  <a:spcPts val="0"/>
                </a:spcAft>
              </a:pPr>
              <a:endParaRPr lang="en-US" sz="1400">
                <a:solidFill>
                  <a:prstClr val="black"/>
                </a:solidFill>
                <a:latin typeface="Calibri" panose="020F0502020204030204"/>
              </a:endParaRPr>
            </a:p>
          </p:txBody>
        </p:sp>
        <p:sp>
          <p:nvSpPr>
            <p:cNvPr id="16" name="AutoShape 61"/>
            <p:cNvSpPr>
              <a:spLocks noChangeAspect="1" noChangeArrowheads="1"/>
            </p:cNvSpPr>
            <p:nvPr/>
          </p:nvSpPr>
          <p:spPr bwMode="auto">
            <a:xfrm>
              <a:off x="2002715" y="2702323"/>
              <a:ext cx="1921602" cy="171468"/>
            </a:xfrm>
            <a:prstGeom prst="roundRect">
              <a:avLst>
                <a:gd name="adj" fmla="val 16667"/>
              </a:avLst>
            </a:prstGeom>
            <a:solidFill>
              <a:schemeClr val="bg2">
                <a:lumMod val="60000"/>
                <a:lumOff val="40000"/>
              </a:schemeClr>
            </a:solidFill>
            <a:ln w="19050">
              <a:solidFill>
                <a:schemeClr val="bg2">
                  <a:lumMod val="60000"/>
                  <a:lumOff val="40000"/>
                </a:schemeClr>
              </a:solidFill>
              <a:round/>
              <a:headEnd/>
              <a:tailEnd/>
            </a:ln>
            <a:effectLst/>
          </p:spPr>
          <p:txBody>
            <a:bodyPr wrap="none" anchor="ctr"/>
            <a:lstStyle/>
            <a:p>
              <a:pPr defTabSz="939800" fontAlgn="auto">
                <a:lnSpc>
                  <a:spcPts val="900"/>
                </a:lnSpc>
                <a:spcBef>
                  <a:spcPts val="0"/>
                </a:spcBef>
                <a:spcAft>
                  <a:spcPts val="0"/>
                </a:spcAft>
              </a:pPr>
              <a:endParaRPr lang="en-US" sz="1400" dirty="0">
                <a:solidFill>
                  <a:prstClr val="black"/>
                </a:solidFill>
                <a:latin typeface="Calibri" panose="020F0502020204030204"/>
              </a:endParaRPr>
            </a:p>
            <a:p>
              <a:pPr defTabSz="939800" fontAlgn="auto">
                <a:lnSpc>
                  <a:spcPts val="900"/>
                </a:lnSpc>
                <a:spcBef>
                  <a:spcPts val="0"/>
                </a:spcBef>
                <a:spcAft>
                  <a:spcPts val="0"/>
                </a:spcAft>
              </a:pPr>
              <a:endParaRPr lang="en-US" sz="1400" dirty="0">
                <a:solidFill>
                  <a:prstClr val="black"/>
                </a:solidFill>
                <a:latin typeface="Calibri" panose="020F0502020204030204"/>
              </a:endParaRPr>
            </a:p>
            <a:p>
              <a:pPr defTabSz="939800" fontAlgn="auto">
                <a:lnSpc>
                  <a:spcPts val="900"/>
                </a:lnSpc>
                <a:spcBef>
                  <a:spcPts val="0"/>
                </a:spcBef>
                <a:spcAft>
                  <a:spcPts val="0"/>
                </a:spcAft>
              </a:pPr>
              <a:endParaRPr lang="en-US" sz="1400" dirty="0">
                <a:solidFill>
                  <a:prstClr val="black"/>
                </a:solidFill>
                <a:latin typeface="Calibri" panose="020F0502020204030204"/>
              </a:endParaRPr>
            </a:p>
            <a:p>
              <a:pPr defTabSz="939800" fontAlgn="auto">
                <a:lnSpc>
                  <a:spcPts val="900"/>
                </a:lnSpc>
                <a:spcBef>
                  <a:spcPts val="0"/>
                </a:spcBef>
                <a:spcAft>
                  <a:spcPts val="0"/>
                </a:spcAft>
              </a:pPr>
              <a:endParaRPr lang="en-US" sz="1400" dirty="0">
                <a:solidFill>
                  <a:prstClr val="black"/>
                </a:solidFill>
                <a:latin typeface="Calibri" panose="020F0502020204030204"/>
              </a:endParaRPr>
            </a:p>
            <a:p>
              <a:pPr defTabSz="939800" fontAlgn="auto">
                <a:lnSpc>
                  <a:spcPts val="900"/>
                </a:lnSpc>
                <a:spcBef>
                  <a:spcPts val="0"/>
                </a:spcBef>
                <a:spcAft>
                  <a:spcPts val="0"/>
                </a:spcAft>
              </a:pPr>
              <a:endParaRPr lang="en-US" sz="1400" dirty="0">
                <a:solidFill>
                  <a:prstClr val="black"/>
                </a:solidFill>
                <a:latin typeface="Calibri" panose="020F0502020204030204"/>
              </a:endParaRPr>
            </a:p>
            <a:p>
              <a:pPr defTabSz="939800" fontAlgn="auto">
                <a:lnSpc>
                  <a:spcPts val="900"/>
                </a:lnSpc>
                <a:spcBef>
                  <a:spcPts val="0"/>
                </a:spcBef>
                <a:spcAft>
                  <a:spcPts val="0"/>
                </a:spcAft>
              </a:pPr>
              <a:endParaRPr lang="en-US" sz="1400" dirty="0">
                <a:solidFill>
                  <a:prstClr val="black"/>
                </a:solidFill>
                <a:latin typeface="Calibri" panose="020F0502020204030204"/>
              </a:endParaRPr>
            </a:p>
            <a:p>
              <a:pPr defTabSz="939800" fontAlgn="auto">
                <a:lnSpc>
                  <a:spcPts val="900"/>
                </a:lnSpc>
                <a:spcBef>
                  <a:spcPts val="0"/>
                </a:spcBef>
                <a:spcAft>
                  <a:spcPts val="0"/>
                </a:spcAft>
              </a:pPr>
              <a:endParaRPr lang="en-US" sz="1400" dirty="0">
                <a:solidFill>
                  <a:prstClr val="black"/>
                </a:solidFill>
                <a:latin typeface="Calibri" panose="020F0502020204030204"/>
              </a:endParaRPr>
            </a:p>
            <a:p>
              <a:pPr defTabSz="939800" fontAlgn="auto">
                <a:spcBef>
                  <a:spcPts val="0"/>
                </a:spcBef>
                <a:spcAft>
                  <a:spcPts val="0"/>
                </a:spcAft>
              </a:pPr>
              <a:endParaRPr lang="en-US" sz="1400" dirty="0">
                <a:solidFill>
                  <a:prstClr val="black"/>
                </a:solidFill>
                <a:latin typeface="Calibri" panose="020F0502020204030204"/>
              </a:endParaRPr>
            </a:p>
            <a:p>
              <a:pPr defTabSz="939800" fontAlgn="auto">
                <a:spcBef>
                  <a:spcPts val="0"/>
                </a:spcBef>
                <a:spcAft>
                  <a:spcPts val="0"/>
                </a:spcAft>
              </a:pPr>
              <a:endParaRPr lang="en-US" sz="1400" dirty="0">
                <a:solidFill>
                  <a:prstClr val="black"/>
                </a:solidFill>
                <a:latin typeface="Calibri" panose="020F0502020204030204"/>
              </a:endParaRPr>
            </a:p>
          </p:txBody>
        </p:sp>
        <p:sp>
          <p:nvSpPr>
            <p:cNvPr id="17" name="Rectangle 5"/>
            <p:cNvSpPr>
              <a:spLocks noChangeArrowheads="1"/>
            </p:cNvSpPr>
            <p:nvPr/>
          </p:nvSpPr>
          <p:spPr bwMode="auto">
            <a:xfrm>
              <a:off x="2031551" y="2711113"/>
              <a:ext cx="92609" cy="139180"/>
            </a:xfrm>
            <a:prstGeom prst="rect">
              <a:avLst/>
            </a:prstGeom>
            <a:noFill/>
            <a:ln w="9525">
              <a:noFill/>
              <a:miter lim="800000"/>
              <a:headEnd/>
              <a:tailEnd/>
            </a:ln>
          </p:spPr>
          <p:txBody>
            <a:bodyPr wrap="none" lIns="0" tIns="0" rIns="0" bIns="0">
              <a:spAutoFit/>
            </a:bodyPr>
            <a:lstStyle/>
            <a:p>
              <a:pPr algn="ctr" defTabSz="706438" eaLnBrk="0" fontAlgn="auto" hangingPunct="0">
                <a:spcBef>
                  <a:spcPts val="0"/>
                </a:spcBef>
                <a:spcAft>
                  <a:spcPts val="0"/>
                </a:spcAft>
              </a:pPr>
              <a:r>
                <a:rPr lang="en-US" sz="1400" b="1" dirty="0">
                  <a:solidFill>
                    <a:srgbClr val="000000"/>
                  </a:solidFill>
                  <a:latin typeface="Arial" charset="0"/>
                </a:rPr>
                <a:t>N</a:t>
              </a:r>
              <a:endParaRPr lang="en-US" sz="1400" b="1" dirty="0">
                <a:solidFill>
                  <a:prstClr val="black"/>
                </a:solidFill>
                <a:latin typeface="Arial" charset="0"/>
              </a:endParaRPr>
            </a:p>
          </p:txBody>
        </p:sp>
        <p:sp>
          <p:nvSpPr>
            <p:cNvPr id="18" name="Rectangle 5"/>
            <p:cNvSpPr>
              <a:spLocks noChangeArrowheads="1"/>
            </p:cNvSpPr>
            <p:nvPr/>
          </p:nvSpPr>
          <p:spPr bwMode="auto">
            <a:xfrm>
              <a:off x="3800555" y="2713170"/>
              <a:ext cx="92609" cy="139180"/>
            </a:xfrm>
            <a:prstGeom prst="rect">
              <a:avLst/>
            </a:prstGeom>
            <a:noFill/>
            <a:ln w="9525">
              <a:noFill/>
              <a:miter lim="800000"/>
              <a:headEnd/>
              <a:tailEnd/>
            </a:ln>
          </p:spPr>
          <p:txBody>
            <a:bodyPr wrap="none" lIns="0" tIns="0" rIns="0" bIns="0">
              <a:spAutoFit/>
            </a:bodyPr>
            <a:lstStyle/>
            <a:p>
              <a:pPr algn="ctr" defTabSz="706438" eaLnBrk="0" fontAlgn="auto" hangingPunct="0">
                <a:spcBef>
                  <a:spcPts val="0"/>
                </a:spcBef>
                <a:spcAft>
                  <a:spcPts val="0"/>
                </a:spcAft>
              </a:pPr>
              <a:r>
                <a:rPr lang="en-US" sz="1400" b="1" dirty="0">
                  <a:solidFill>
                    <a:srgbClr val="000000"/>
                  </a:solidFill>
                  <a:latin typeface="Arial" charset="0"/>
                </a:rPr>
                <a:t>C</a:t>
              </a:r>
              <a:endParaRPr lang="en-US" sz="1400" b="1" dirty="0">
                <a:solidFill>
                  <a:prstClr val="black"/>
                </a:solidFill>
                <a:latin typeface="Arial" charset="0"/>
              </a:endParaRPr>
            </a:p>
          </p:txBody>
        </p:sp>
        <p:sp>
          <p:nvSpPr>
            <p:cNvPr id="19" name="Down Arrow 18"/>
            <p:cNvSpPr/>
            <p:nvPr/>
          </p:nvSpPr>
          <p:spPr bwMode="auto">
            <a:xfrm>
              <a:off x="3339257" y="1781136"/>
              <a:ext cx="247620" cy="276489"/>
            </a:xfrm>
            <a:prstGeom prst="downArrow">
              <a:avLst/>
            </a:prstGeom>
            <a:noFill/>
            <a:ln w="19050">
              <a:solidFill>
                <a:schemeClr val="tx1"/>
              </a:solidFill>
              <a:round/>
              <a:headEnd/>
              <a:tailEnd/>
            </a:ln>
          </p:spPr>
          <p:txBody>
            <a:bodyPr rtlCol="0" anchor="ctr"/>
            <a:lstStyle/>
            <a:p>
              <a:pPr algn="ctr" fontAlgn="auto">
                <a:spcBef>
                  <a:spcPts val="0"/>
                </a:spcBef>
                <a:spcAft>
                  <a:spcPts val="0"/>
                </a:spcAft>
              </a:pPr>
              <a:endParaRPr lang="en-US" sz="1400">
                <a:solidFill>
                  <a:prstClr val="black"/>
                </a:solidFill>
                <a:latin typeface="Calibri" panose="020F0502020204030204"/>
              </a:endParaRPr>
            </a:p>
          </p:txBody>
        </p:sp>
        <p:sp>
          <p:nvSpPr>
            <p:cNvPr id="20" name="AutoShape 61"/>
            <p:cNvSpPr>
              <a:spLocks noChangeAspect="1" noChangeArrowheads="1"/>
            </p:cNvSpPr>
            <p:nvPr/>
          </p:nvSpPr>
          <p:spPr bwMode="auto">
            <a:xfrm>
              <a:off x="2502266" y="910839"/>
              <a:ext cx="1920240" cy="172741"/>
            </a:xfrm>
            <a:prstGeom prst="roundRect">
              <a:avLst>
                <a:gd name="adj" fmla="val 16667"/>
              </a:avLst>
            </a:prstGeom>
            <a:solidFill>
              <a:schemeClr val="bg1">
                <a:alpha val="85001"/>
              </a:schemeClr>
            </a:solidFill>
            <a:ln w="19050">
              <a:solidFill>
                <a:schemeClr val="tx1">
                  <a:lumMod val="75000"/>
                  <a:lumOff val="25000"/>
                </a:schemeClr>
              </a:solidFill>
              <a:round/>
              <a:headEnd/>
              <a:tailEnd/>
            </a:ln>
            <a:effectLst/>
          </p:spPr>
          <p:txBody>
            <a:bodyPr wrap="none" anchor="ctr"/>
            <a:lstStyle/>
            <a:p>
              <a:pPr defTabSz="939800" fontAlgn="auto">
                <a:lnSpc>
                  <a:spcPts val="900"/>
                </a:lnSpc>
                <a:spcBef>
                  <a:spcPts val="0"/>
                </a:spcBef>
                <a:spcAft>
                  <a:spcPts val="0"/>
                </a:spcAft>
              </a:pPr>
              <a:endParaRPr lang="en-US" sz="1400" dirty="0">
                <a:solidFill>
                  <a:prstClr val="black"/>
                </a:solidFill>
                <a:latin typeface="Calibri" panose="020F0502020204030204"/>
              </a:endParaRPr>
            </a:p>
            <a:p>
              <a:pPr defTabSz="939800" fontAlgn="auto">
                <a:lnSpc>
                  <a:spcPts val="900"/>
                </a:lnSpc>
                <a:spcBef>
                  <a:spcPts val="0"/>
                </a:spcBef>
                <a:spcAft>
                  <a:spcPts val="0"/>
                </a:spcAft>
              </a:pPr>
              <a:endParaRPr lang="en-US" sz="1400" dirty="0">
                <a:solidFill>
                  <a:prstClr val="black"/>
                </a:solidFill>
                <a:latin typeface="Calibri" panose="020F0502020204030204"/>
              </a:endParaRPr>
            </a:p>
            <a:p>
              <a:pPr defTabSz="939800" fontAlgn="auto">
                <a:lnSpc>
                  <a:spcPts val="900"/>
                </a:lnSpc>
                <a:spcBef>
                  <a:spcPts val="0"/>
                </a:spcBef>
                <a:spcAft>
                  <a:spcPts val="0"/>
                </a:spcAft>
              </a:pPr>
              <a:endParaRPr lang="en-US" sz="1400" dirty="0">
                <a:solidFill>
                  <a:prstClr val="black"/>
                </a:solidFill>
                <a:latin typeface="Calibri" panose="020F0502020204030204"/>
              </a:endParaRPr>
            </a:p>
            <a:p>
              <a:pPr defTabSz="939800" fontAlgn="auto">
                <a:lnSpc>
                  <a:spcPts val="900"/>
                </a:lnSpc>
                <a:spcBef>
                  <a:spcPts val="0"/>
                </a:spcBef>
                <a:spcAft>
                  <a:spcPts val="0"/>
                </a:spcAft>
              </a:pPr>
              <a:endParaRPr lang="en-US" sz="1400" dirty="0">
                <a:solidFill>
                  <a:prstClr val="black"/>
                </a:solidFill>
                <a:latin typeface="Calibri" panose="020F0502020204030204"/>
              </a:endParaRPr>
            </a:p>
            <a:p>
              <a:pPr defTabSz="939800" fontAlgn="auto">
                <a:lnSpc>
                  <a:spcPts val="900"/>
                </a:lnSpc>
                <a:spcBef>
                  <a:spcPts val="0"/>
                </a:spcBef>
                <a:spcAft>
                  <a:spcPts val="0"/>
                </a:spcAft>
              </a:pPr>
              <a:endParaRPr lang="en-US" sz="1400" dirty="0">
                <a:solidFill>
                  <a:prstClr val="black"/>
                </a:solidFill>
                <a:latin typeface="Calibri" panose="020F0502020204030204"/>
              </a:endParaRPr>
            </a:p>
            <a:p>
              <a:pPr defTabSz="939800" fontAlgn="auto">
                <a:lnSpc>
                  <a:spcPts val="900"/>
                </a:lnSpc>
                <a:spcBef>
                  <a:spcPts val="0"/>
                </a:spcBef>
                <a:spcAft>
                  <a:spcPts val="0"/>
                </a:spcAft>
              </a:pPr>
              <a:endParaRPr lang="en-US" sz="1400" dirty="0">
                <a:solidFill>
                  <a:prstClr val="black"/>
                </a:solidFill>
                <a:latin typeface="Calibri" panose="020F0502020204030204"/>
              </a:endParaRPr>
            </a:p>
            <a:p>
              <a:pPr defTabSz="939800" fontAlgn="auto">
                <a:lnSpc>
                  <a:spcPts val="900"/>
                </a:lnSpc>
                <a:spcBef>
                  <a:spcPts val="0"/>
                </a:spcBef>
                <a:spcAft>
                  <a:spcPts val="0"/>
                </a:spcAft>
              </a:pPr>
              <a:endParaRPr lang="en-US" sz="1400" dirty="0">
                <a:solidFill>
                  <a:prstClr val="black"/>
                </a:solidFill>
                <a:latin typeface="Calibri" panose="020F0502020204030204"/>
              </a:endParaRPr>
            </a:p>
            <a:p>
              <a:pPr defTabSz="939800" fontAlgn="auto">
                <a:spcBef>
                  <a:spcPts val="0"/>
                </a:spcBef>
                <a:spcAft>
                  <a:spcPts val="0"/>
                </a:spcAft>
              </a:pPr>
              <a:endParaRPr lang="en-US" sz="1400" dirty="0">
                <a:solidFill>
                  <a:prstClr val="black"/>
                </a:solidFill>
                <a:latin typeface="Calibri" panose="020F0502020204030204"/>
              </a:endParaRPr>
            </a:p>
            <a:p>
              <a:pPr defTabSz="939800" fontAlgn="auto">
                <a:spcBef>
                  <a:spcPts val="0"/>
                </a:spcBef>
                <a:spcAft>
                  <a:spcPts val="0"/>
                </a:spcAft>
              </a:pPr>
              <a:endParaRPr lang="en-US" sz="1400" dirty="0">
                <a:solidFill>
                  <a:prstClr val="black"/>
                </a:solidFill>
                <a:latin typeface="Calibri" panose="020F0502020204030204"/>
              </a:endParaRPr>
            </a:p>
          </p:txBody>
        </p:sp>
        <p:sp>
          <p:nvSpPr>
            <p:cNvPr id="21" name="Rectangle 5"/>
            <p:cNvSpPr>
              <a:spLocks noChangeArrowheads="1"/>
            </p:cNvSpPr>
            <p:nvPr/>
          </p:nvSpPr>
          <p:spPr bwMode="auto">
            <a:xfrm>
              <a:off x="2531103" y="919629"/>
              <a:ext cx="92609" cy="139180"/>
            </a:xfrm>
            <a:prstGeom prst="rect">
              <a:avLst/>
            </a:prstGeom>
            <a:noFill/>
            <a:ln w="9525">
              <a:noFill/>
              <a:miter lim="800000"/>
              <a:headEnd/>
              <a:tailEnd/>
            </a:ln>
          </p:spPr>
          <p:txBody>
            <a:bodyPr wrap="none" lIns="0" tIns="0" rIns="0" bIns="0">
              <a:spAutoFit/>
            </a:bodyPr>
            <a:lstStyle/>
            <a:p>
              <a:pPr algn="ctr" defTabSz="706438" eaLnBrk="0" fontAlgn="auto" hangingPunct="0">
                <a:spcBef>
                  <a:spcPts val="0"/>
                </a:spcBef>
                <a:spcAft>
                  <a:spcPts val="0"/>
                </a:spcAft>
              </a:pPr>
              <a:r>
                <a:rPr lang="en-US" sz="1400" b="1" dirty="0">
                  <a:solidFill>
                    <a:srgbClr val="000000"/>
                  </a:solidFill>
                  <a:latin typeface="Arial" charset="0"/>
                </a:rPr>
                <a:t>N</a:t>
              </a:r>
              <a:endParaRPr lang="en-US" sz="1400" b="1" dirty="0">
                <a:solidFill>
                  <a:prstClr val="black"/>
                </a:solidFill>
                <a:latin typeface="Arial" charset="0"/>
              </a:endParaRPr>
            </a:p>
          </p:txBody>
        </p:sp>
        <p:sp>
          <p:nvSpPr>
            <p:cNvPr id="22" name="Rectangle 5"/>
            <p:cNvSpPr>
              <a:spLocks noChangeArrowheads="1"/>
            </p:cNvSpPr>
            <p:nvPr/>
          </p:nvSpPr>
          <p:spPr bwMode="auto">
            <a:xfrm>
              <a:off x="4300104" y="919629"/>
              <a:ext cx="92609" cy="139180"/>
            </a:xfrm>
            <a:prstGeom prst="rect">
              <a:avLst/>
            </a:prstGeom>
            <a:noFill/>
            <a:ln w="9525">
              <a:noFill/>
              <a:miter lim="800000"/>
              <a:headEnd/>
              <a:tailEnd/>
            </a:ln>
          </p:spPr>
          <p:txBody>
            <a:bodyPr wrap="none" lIns="0" tIns="0" rIns="0" bIns="0">
              <a:spAutoFit/>
            </a:bodyPr>
            <a:lstStyle/>
            <a:p>
              <a:pPr algn="ctr" defTabSz="706438" eaLnBrk="0" fontAlgn="auto" hangingPunct="0">
                <a:spcBef>
                  <a:spcPts val="0"/>
                </a:spcBef>
                <a:spcAft>
                  <a:spcPts val="0"/>
                </a:spcAft>
              </a:pPr>
              <a:r>
                <a:rPr lang="en-US" sz="1400" b="1" dirty="0">
                  <a:solidFill>
                    <a:srgbClr val="000000"/>
                  </a:solidFill>
                  <a:latin typeface="Arial" charset="0"/>
                </a:rPr>
                <a:t>C</a:t>
              </a:r>
              <a:endParaRPr lang="en-US" sz="1400" b="1" dirty="0">
                <a:solidFill>
                  <a:prstClr val="black"/>
                </a:solidFill>
                <a:latin typeface="Arial" charset="0"/>
              </a:endParaRPr>
            </a:p>
          </p:txBody>
        </p:sp>
        <p:sp>
          <p:nvSpPr>
            <p:cNvPr id="23" name="AutoShape 61"/>
            <p:cNvSpPr>
              <a:spLocks noChangeAspect="1" noChangeArrowheads="1"/>
            </p:cNvSpPr>
            <p:nvPr/>
          </p:nvSpPr>
          <p:spPr bwMode="auto">
            <a:xfrm>
              <a:off x="2502266" y="1237128"/>
              <a:ext cx="1921602" cy="171468"/>
            </a:xfrm>
            <a:prstGeom prst="roundRect">
              <a:avLst>
                <a:gd name="adj" fmla="val 16667"/>
              </a:avLst>
            </a:prstGeom>
            <a:solidFill>
              <a:schemeClr val="bg2">
                <a:lumMod val="60000"/>
                <a:lumOff val="40000"/>
              </a:schemeClr>
            </a:solidFill>
            <a:ln w="19050">
              <a:solidFill>
                <a:schemeClr val="bg2">
                  <a:lumMod val="60000"/>
                  <a:lumOff val="40000"/>
                </a:schemeClr>
              </a:solidFill>
              <a:round/>
              <a:headEnd/>
              <a:tailEnd/>
            </a:ln>
            <a:effectLst/>
          </p:spPr>
          <p:txBody>
            <a:bodyPr wrap="none" anchor="ctr"/>
            <a:lstStyle/>
            <a:p>
              <a:pPr defTabSz="939800" fontAlgn="auto">
                <a:lnSpc>
                  <a:spcPts val="900"/>
                </a:lnSpc>
                <a:spcBef>
                  <a:spcPts val="0"/>
                </a:spcBef>
                <a:spcAft>
                  <a:spcPts val="0"/>
                </a:spcAft>
              </a:pPr>
              <a:endParaRPr lang="en-US" sz="1400" dirty="0">
                <a:solidFill>
                  <a:prstClr val="black"/>
                </a:solidFill>
                <a:latin typeface="Calibri" panose="020F0502020204030204"/>
              </a:endParaRPr>
            </a:p>
            <a:p>
              <a:pPr defTabSz="939800" fontAlgn="auto">
                <a:lnSpc>
                  <a:spcPts val="900"/>
                </a:lnSpc>
                <a:spcBef>
                  <a:spcPts val="0"/>
                </a:spcBef>
                <a:spcAft>
                  <a:spcPts val="0"/>
                </a:spcAft>
              </a:pPr>
              <a:endParaRPr lang="en-US" sz="1400" dirty="0">
                <a:solidFill>
                  <a:prstClr val="black"/>
                </a:solidFill>
                <a:latin typeface="Calibri" panose="020F0502020204030204"/>
              </a:endParaRPr>
            </a:p>
            <a:p>
              <a:pPr defTabSz="939800" fontAlgn="auto">
                <a:lnSpc>
                  <a:spcPts val="900"/>
                </a:lnSpc>
                <a:spcBef>
                  <a:spcPts val="0"/>
                </a:spcBef>
                <a:spcAft>
                  <a:spcPts val="0"/>
                </a:spcAft>
              </a:pPr>
              <a:endParaRPr lang="en-US" sz="1400" dirty="0">
                <a:solidFill>
                  <a:prstClr val="black"/>
                </a:solidFill>
                <a:latin typeface="Calibri" panose="020F0502020204030204"/>
              </a:endParaRPr>
            </a:p>
            <a:p>
              <a:pPr defTabSz="939800" fontAlgn="auto">
                <a:lnSpc>
                  <a:spcPts val="900"/>
                </a:lnSpc>
                <a:spcBef>
                  <a:spcPts val="0"/>
                </a:spcBef>
                <a:spcAft>
                  <a:spcPts val="0"/>
                </a:spcAft>
              </a:pPr>
              <a:endParaRPr lang="en-US" sz="1400" dirty="0">
                <a:solidFill>
                  <a:prstClr val="black"/>
                </a:solidFill>
                <a:latin typeface="Calibri" panose="020F0502020204030204"/>
              </a:endParaRPr>
            </a:p>
            <a:p>
              <a:pPr defTabSz="939800" fontAlgn="auto">
                <a:lnSpc>
                  <a:spcPts val="900"/>
                </a:lnSpc>
                <a:spcBef>
                  <a:spcPts val="0"/>
                </a:spcBef>
                <a:spcAft>
                  <a:spcPts val="0"/>
                </a:spcAft>
              </a:pPr>
              <a:endParaRPr lang="en-US" sz="1400" dirty="0">
                <a:solidFill>
                  <a:prstClr val="black"/>
                </a:solidFill>
                <a:latin typeface="Calibri" panose="020F0502020204030204"/>
              </a:endParaRPr>
            </a:p>
            <a:p>
              <a:pPr defTabSz="939800" fontAlgn="auto">
                <a:lnSpc>
                  <a:spcPts val="900"/>
                </a:lnSpc>
                <a:spcBef>
                  <a:spcPts val="0"/>
                </a:spcBef>
                <a:spcAft>
                  <a:spcPts val="0"/>
                </a:spcAft>
              </a:pPr>
              <a:endParaRPr lang="en-US" sz="1400" dirty="0">
                <a:solidFill>
                  <a:prstClr val="black"/>
                </a:solidFill>
                <a:latin typeface="Calibri" panose="020F0502020204030204"/>
              </a:endParaRPr>
            </a:p>
            <a:p>
              <a:pPr defTabSz="939800" fontAlgn="auto">
                <a:lnSpc>
                  <a:spcPts val="900"/>
                </a:lnSpc>
                <a:spcBef>
                  <a:spcPts val="0"/>
                </a:spcBef>
                <a:spcAft>
                  <a:spcPts val="0"/>
                </a:spcAft>
              </a:pPr>
              <a:endParaRPr lang="en-US" sz="1400" dirty="0">
                <a:solidFill>
                  <a:prstClr val="black"/>
                </a:solidFill>
                <a:latin typeface="Calibri" panose="020F0502020204030204"/>
              </a:endParaRPr>
            </a:p>
            <a:p>
              <a:pPr defTabSz="939800" fontAlgn="auto">
                <a:spcBef>
                  <a:spcPts val="0"/>
                </a:spcBef>
                <a:spcAft>
                  <a:spcPts val="0"/>
                </a:spcAft>
              </a:pPr>
              <a:endParaRPr lang="en-US" sz="1400" dirty="0">
                <a:solidFill>
                  <a:prstClr val="black"/>
                </a:solidFill>
                <a:latin typeface="Calibri" panose="020F0502020204030204"/>
              </a:endParaRPr>
            </a:p>
            <a:p>
              <a:pPr defTabSz="939800" fontAlgn="auto">
                <a:spcBef>
                  <a:spcPts val="0"/>
                </a:spcBef>
                <a:spcAft>
                  <a:spcPts val="0"/>
                </a:spcAft>
              </a:pPr>
              <a:endParaRPr lang="en-US" sz="1400" dirty="0">
                <a:solidFill>
                  <a:prstClr val="black"/>
                </a:solidFill>
                <a:latin typeface="Calibri" panose="020F0502020204030204"/>
              </a:endParaRPr>
            </a:p>
          </p:txBody>
        </p:sp>
        <p:sp>
          <p:nvSpPr>
            <p:cNvPr id="24" name="Rectangle 5"/>
            <p:cNvSpPr>
              <a:spLocks noChangeArrowheads="1"/>
            </p:cNvSpPr>
            <p:nvPr/>
          </p:nvSpPr>
          <p:spPr bwMode="auto">
            <a:xfrm>
              <a:off x="3249836" y="1245918"/>
              <a:ext cx="426461" cy="139180"/>
            </a:xfrm>
            <a:prstGeom prst="rect">
              <a:avLst/>
            </a:prstGeom>
            <a:noFill/>
            <a:ln w="9525">
              <a:noFill/>
              <a:miter lim="800000"/>
              <a:headEnd/>
              <a:tailEnd/>
            </a:ln>
          </p:spPr>
          <p:txBody>
            <a:bodyPr wrap="none" lIns="0" tIns="0" rIns="0" bIns="0">
              <a:spAutoFit/>
            </a:bodyPr>
            <a:lstStyle/>
            <a:p>
              <a:pPr algn="ctr" defTabSz="706438" eaLnBrk="0" fontAlgn="auto" hangingPunct="0">
                <a:spcBef>
                  <a:spcPts val="0"/>
                </a:spcBef>
                <a:spcAft>
                  <a:spcPts val="0"/>
                </a:spcAft>
              </a:pPr>
              <a:r>
                <a:rPr lang="en-US" sz="1400" b="1" dirty="0">
                  <a:solidFill>
                    <a:srgbClr val="000000"/>
                  </a:solidFill>
                  <a:latin typeface="Arial" charset="0"/>
                </a:rPr>
                <a:t>FLASH</a:t>
              </a:r>
              <a:endParaRPr lang="en-US" sz="1400" b="1" dirty="0">
                <a:solidFill>
                  <a:prstClr val="black"/>
                </a:solidFill>
                <a:latin typeface="Arial" charset="0"/>
              </a:endParaRPr>
            </a:p>
          </p:txBody>
        </p:sp>
        <p:sp>
          <p:nvSpPr>
            <p:cNvPr id="25" name="Rectangle 5"/>
            <p:cNvSpPr>
              <a:spLocks noChangeArrowheads="1"/>
            </p:cNvSpPr>
            <p:nvPr/>
          </p:nvSpPr>
          <p:spPr bwMode="auto">
            <a:xfrm>
              <a:off x="3297541" y="920265"/>
              <a:ext cx="329689" cy="139180"/>
            </a:xfrm>
            <a:prstGeom prst="rect">
              <a:avLst/>
            </a:prstGeom>
            <a:noFill/>
            <a:ln w="9525">
              <a:noFill/>
              <a:miter lim="800000"/>
              <a:headEnd/>
              <a:tailEnd/>
            </a:ln>
          </p:spPr>
          <p:txBody>
            <a:bodyPr wrap="none" lIns="0" tIns="0" rIns="0" bIns="0">
              <a:spAutoFit/>
            </a:bodyPr>
            <a:lstStyle/>
            <a:p>
              <a:pPr algn="ctr" defTabSz="706438" eaLnBrk="0" fontAlgn="auto" hangingPunct="0">
                <a:spcBef>
                  <a:spcPts val="0"/>
                </a:spcBef>
                <a:spcAft>
                  <a:spcPts val="0"/>
                </a:spcAft>
              </a:pPr>
              <a:r>
                <a:rPr lang="en-US" sz="1400" b="1" dirty="0">
                  <a:solidFill>
                    <a:srgbClr val="000000"/>
                  </a:solidFill>
                  <a:latin typeface="Arial" charset="0"/>
                </a:rPr>
                <a:t>NPAT</a:t>
              </a:r>
              <a:endParaRPr lang="en-US" sz="1400" b="1" dirty="0">
                <a:solidFill>
                  <a:prstClr val="black"/>
                </a:solidFill>
                <a:latin typeface="Arial" charset="0"/>
              </a:endParaRPr>
            </a:p>
          </p:txBody>
        </p:sp>
        <p:sp>
          <p:nvSpPr>
            <p:cNvPr id="26" name="Rectangle 5"/>
            <p:cNvSpPr>
              <a:spLocks noChangeArrowheads="1"/>
            </p:cNvSpPr>
            <p:nvPr/>
          </p:nvSpPr>
          <p:spPr bwMode="auto">
            <a:xfrm>
              <a:off x="2531103" y="1245918"/>
              <a:ext cx="92609" cy="139180"/>
            </a:xfrm>
            <a:prstGeom prst="rect">
              <a:avLst/>
            </a:prstGeom>
            <a:noFill/>
            <a:ln w="9525">
              <a:noFill/>
              <a:miter lim="800000"/>
              <a:headEnd/>
              <a:tailEnd/>
            </a:ln>
          </p:spPr>
          <p:txBody>
            <a:bodyPr wrap="none" lIns="0" tIns="0" rIns="0" bIns="0">
              <a:spAutoFit/>
            </a:bodyPr>
            <a:lstStyle/>
            <a:p>
              <a:pPr algn="ctr" defTabSz="706438" eaLnBrk="0" fontAlgn="auto" hangingPunct="0">
                <a:spcBef>
                  <a:spcPts val="0"/>
                </a:spcBef>
                <a:spcAft>
                  <a:spcPts val="0"/>
                </a:spcAft>
              </a:pPr>
              <a:r>
                <a:rPr lang="en-US" sz="1400" b="1" dirty="0">
                  <a:solidFill>
                    <a:srgbClr val="000000"/>
                  </a:solidFill>
                  <a:latin typeface="Arial" charset="0"/>
                </a:rPr>
                <a:t>N</a:t>
              </a:r>
              <a:endParaRPr lang="en-US" sz="1400" b="1" dirty="0">
                <a:solidFill>
                  <a:prstClr val="black"/>
                </a:solidFill>
                <a:latin typeface="Arial" charset="0"/>
              </a:endParaRPr>
            </a:p>
          </p:txBody>
        </p:sp>
        <p:sp>
          <p:nvSpPr>
            <p:cNvPr id="27" name="Rectangle 5"/>
            <p:cNvSpPr>
              <a:spLocks noChangeArrowheads="1"/>
            </p:cNvSpPr>
            <p:nvPr/>
          </p:nvSpPr>
          <p:spPr bwMode="auto">
            <a:xfrm>
              <a:off x="4300104" y="1247975"/>
              <a:ext cx="92609" cy="139180"/>
            </a:xfrm>
            <a:prstGeom prst="rect">
              <a:avLst/>
            </a:prstGeom>
            <a:noFill/>
            <a:ln w="9525">
              <a:noFill/>
              <a:miter lim="800000"/>
              <a:headEnd/>
              <a:tailEnd/>
            </a:ln>
          </p:spPr>
          <p:txBody>
            <a:bodyPr wrap="none" lIns="0" tIns="0" rIns="0" bIns="0">
              <a:spAutoFit/>
            </a:bodyPr>
            <a:lstStyle/>
            <a:p>
              <a:pPr algn="ctr" defTabSz="706438" eaLnBrk="0" fontAlgn="auto" hangingPunct="0">
                <a:spcBef>
                  <a:spcPts val="0"/>
                </a:spcBef>
                <a:spcAft>
                  <a:spcPts val="0"/>
                </a:spcAft>
              </a:pPr>
              <a:r>
                <a:rPr lang="en-US" sz="1400" b="1" dirty="0">
                  <a:solidFill>
                    <a:srgbClr val="000000"/>
                  </a:solidFill>
                  <a:latin typeface="Arial" charset="0"/>
                </a:rPr>
                <a:t>C</a:t>
              </a:r>
              <a:endParaRPr lang="en-US" sz="1400" b="1" dirty="0">
                <a:solidFill>
                  <a:prstClr val="black"/>
                </a:solidFill>
                <a:latin typeface="Arial" charset="0"/>
              </a:endParaRPr>
            </a:p>
          </p:txBody>
        </p:sp>
        <p:sp>
          <p:nvSpPr>
            <p:cNvPr id="28" name="Rectangle 5"/>
            <p:cNvSpPr>
              <a:spLocks noChangeArrowheads="1"/>
            </p:cNvSpPr>
            <p:nvPr/>
          </p:nvSpPr>
          <p:spPr bwMode="auto">
            <a:xfrm>
              <a:off x="3630035" y="1838923"/>
              <a:ext cx="469907" cy="139180"/>
            </a:xfrm>
            <a:prstGeom prst="rect">
              <a:avLst/>
            </a:prstGeom>
            <a:noFill/>
            <a:ln w="9525">
              <a:noFill/>
              <a:miter lim="800000"/>
              <a:headEnd/>
              <a:tailEnd/>
            </a:ln>
          </p:spPr>
          <p:txBody>
            <a:bodyPr wrap="none" lIns="0" tIns="0" rIns="0" bIns="0">
              <a:spAutoFit/>
            </a:bodyPr>
            <a:lstStyle/>
            <a:p>
              <a:pPr algn="ctr" defTabSz="706438" eaLnBrk="0" fontAlgn="auto" hangingPunct="0">
                <a:spcBef>
                  <a:spcPts val="0"/>
                </a:spcBef>
                <a:spcAft>
                  <a:spcPts val="0"/>
                </a:spcAft>
              </a:pPr>
              <a:r>
                <a:rPr lang="en-US" sz="1400" b="1" dirty="0">
                  <a:solidFill>
                    <a:srgbClr val="000000"/>
                  </a:solidFill>
                  <a:latin typeface="Arial" charset="0"/>
                </a:rPr>
                <a:t>E/CDK2</a:t>
              </a:r>
              <a:endParaRPr lang="en-US" sz="1400" b="1" dirty="0">
                <a:solidFill>
                  <a:prstClr val="black"/>
                </a:solidFill>
                <a:latin typeface="Arial" charset="0"/>
              </a:endParaRPr>
            </a:p>
          </p:txBody>
        </p:sp>
        <p:grpSp>
          <p:nvGrpSpPr>
            <p:cNvPr id="29" name="Group 28"/>
            <p:cNvGrpSpPr>
              <a:grpSpLocks noChangeAspect="1"/>
            </p:cNvGrpSpPr>
            <p:nvPr/>
          </p:nvGrpSpPr>
          <p:grpSpPr>
            <a:xfrm>
              <a:off x="2533330" y="1555191"/>
              <a:ext cx="142126" cy="142126"/>
              <a:chOff x="4757881" y="2956733"/>
              <a:chExt cx="177658" cy="177658"/>
            </a:xfrm>
          </p:grpSpPr>
          <p:sp>
            <p:nvSpPr>
              <p:cNvPr id="62" name="Line 29"/>
              <p:cNvSpPr>
                <a:spLocks noChangeShapeType="1"/>
              </p:cNvSpPr>
              <p:nvPr/>
            </p:nvSpPr>
            <p:spPr bwMode="auto">
              <a:xfrm rot="2700000">
                <a:off x="4846710" y="2956733"/>
                <a:ext cx="0" cy="177658"/>
              </a:xfrm>
              <a:prstGeom prst="line">
                <a:avLst/>
              </a:prstGeom>
              <a:noFill/>
              <a:ln w="12700">
                <a:solidFill>
                  <a:schemeClr val="tx1"/>
                </a:solidFill>
                <a:round/>
                <a:headEnd/>
                <a:tailEnd/>
              </a:ln>
            </p:spPr>
            <p:txBody>
              <a:bodyPr/>
              <a:lstStyle/>
              <a:p>
                <a:pPr fontAlgn="auto">
                  <a:spcBef>
                    <a:spcPts val="0"/>
                  </a:spcBef>
                  <a:spcAft>
                    <a:spcPts val="0"/>
                  </a:spcAft>
                </a:pPr>
                <a:endParaRPr lang="en-US" sz="1400">
                  <a:solidFill>
                    <a:prstClr val="black"/>
                  </a:solidFill>
                  <a:latin typeface="Calibri" panose="020F0502020204030204"/>
                </a:endParaRPr>
              </a:p>
            </p:txBody>
          </p:sp>
          <p:sp>
            <p:nvSpPr>
              <p:cNvPr id="63" name="Line 29"/>
              <p:cNvSpPr>
                <a:spLocks noChangeShapeType="1"/>
              </p:cNvSpPr>
              <p:nvPr/>
            </p:nvSpPr>
            <p:spPr bwMode="auto">
              <a:xfrm rot="18900000" flipH="1">
                <a:off x="4846710" y="2956733"/>
                <a:ext cx="0" cy="177658"/>
              </a:xfrm>
              <a:prstGeom prst="line">
                <a:avLst/>
              </a:prstGeom>
              <a:noFill/>
              <a:ln w="12700">
                <a:solidFill>
                  <a:schemeClr val="tx1"/>
                </a:solidFill>
                <a:round/>
                <a:headEnd/>
                <a:tailEnd/>
              </a:ln>
            </p:spPr>
            <p:txBody>
              <a:bodyPr/>
              <a:lstStyle/>
              <a:p>
                <a:pPr fontAlgn="auto">
                  <a:spcBef>
                    <a:spcPts val="0"/>
                  </a:spcBef>
                  <a:spcAft>
                    <a:spcPts val="0"/>
                  </a:spcAft>
                </a:pPr>
                <a:endParaRPr lang="en-US" sz="1400">
                  <a:solidFill>
                    <a:prstClr val="black"/>
                  </a:solidFill>
                  <a:latin typeface="Calibri" panose="020F0502020204030204"/>
                </a:endParaRPr>
              </a:p>
            </p:txBody>
          </p:sp>
        </p:grpSp>
        <p:sp>
          <p:nvSpPr>
            <p:cNvPr id="30" name="Down Arrow 29"/>
            <p:cNvSpPr/>
            <p:nvPr/>
          </p:nvSpPr>
          <p:spPr bwMode="auto">
            <a:xfrm>
              <a:off x="3339257" y="3083924"/>
              <a:ext cx="247620" cy="276489"/>
            </a:xfrm>
            <a:prstGeom prst="downArrow">
              <a:avLst/>
            </a:prstGeom>
            <a:noFill/>
            <a:ln w="19050">
              <a:solidFill>
                <a:schemeClr val="tx1"/>
              </a:solidFill>
              <a:round/>
              <a:headEnd/>
              <a:tailEnd/>
            </a:ln>
          </p:spPr>
          <p:txBody>
            <a:bodyPr rtlCol="0" anchor="ctr"/>
            <a:lstStyle/>
            <a:p>
              <a:pPr algn="ctr" fontAlgn="auto">
                <a:spcBef>
                  <a:spcPts val="0"/>
                </a:spcBef>
                <a:spcAft>
                  <a:spcPts val="0"/>
                </a:spcAft>
              </a:pPr>
              <a:endParaRPr lang="en-US" sz="1400">
                <a:solidFill>
                  <a:prstClr val="black"/>
                </a:solidFill>
                <a:latin typeface="Calibri" panose="020F0502020204030204"/>
              </a:endParaRPr>
            </a:p>
          </p:txBody>
        </p:sp>
        <p:sp>
          <p:nvSpPr>
            <p:cNvPr id="31" name="AutoShape 46"/>
            <p:cNvSpPr>
              <a:spLocks noChangeArrowheads="1"/>
            </p:cNvSpPr>
            <p:nvPr/>
          </p:nvSpPr>
          <p:spPr bwMode="auto">
            <a:xfrm>
              <a:off x="3119092" y="4384230"/>
              <a:ext cx="697816" cy="528955"/>
            </a:xfrm>
            <a:prstGeom prst="roundRect">
              <a:avLst>
                <a:gd name="adj" fmla="val 16667"/>
              </a:avLst>
            </a:prstGeom>
            <a:solidFill>
              <a:schemeClr val="bg1"/>
            </a:solidFill>
            <a:ln w="15875" algn="ctr">
              <a:solidFill>
                <a:schemeClr val="tx1"/>
              </a:solidFill>
              <a:round/>
              <a:headEnd/>
              <a:tailEnd/>
            </a:ln>
          </p:spPr>
          <p:txBody>
            <a:bodyPr wrap="none" anchor="ctr"/>
            <a:lstStyle/>
            <a:p>
              <a:pPr algn="ctr" fontAlgn="auto">
                <a:lnSpc>
                  <a:spcPts val="800"/>
                </a:lnSpc>
                <a:spcBef>
                  <a:spcPts val="0"/>
                </a:spcBef>
                <a:spcAft>
                  <a:spcPts val="0"/>
                </a:spcAft>
                <a:defRPr/>
              </a:pPr>
              <a:endParaRPr lang="en-US" sz="1400" dirty="0">
                <a:solidFill>
                  <a:prstClr val="black"/>
                </a:solidFill>
                <a:latin typeface="Calibri" panose="020F0502020204030204"/>
              </a:endParaRPr>
            </a:p>
            <a:p>
              <a:pPr algn="ctr" fontAlgn="auto">
                <a:lnSpc>
                  <a:spcPts val="800"/>
                </a:lnSpc>
                <a:spcBef>
                  <a:spcPts val="0"/>
                </a:spcBef>
                <a:spcAft>
                  <a:spcPts val="0"/>
                </a:spcAft>
                <a:defRPr/>
              </a:pPr>
              <a:endParaRPr lang="en-US" sz="1400" dirty="0">
                <a:solidFill>
                  <a:prstClr val="black"/>
                </a:solidFill>
                <a:latin typeface="Calibri" panose="020F0502020204030204"/>
              </a:endParaRPr>
            </a:p>
            <a:p>
              <a:pPr algn="ctr" fontAlgn="auto">
                <a:lnSpc>
                  <a:spcPts val="800"/>
                </a:lnSpc>
                <a:spcBef>
                  <a:spcPts val="0"/>
                </a:spcBef>
                <a:spcAft>
                  <a:spcPts val="0"/>
                </a:spcAft>
                <a:defRPr/>
              </a:pPr>
              <a:endParaRPr lang="en-US" sz="1400" dirty="0">
                <a:solidFill>
                  <a:prstClr val="black"/>
                </a:solidFill>
                <a:latin typeface="Calibri" panose="020F0502020204030204"/>
              </a:endParaRPr>
            </a:p>
            <a:p>
              <a:pPr algn="ctr" fontAlgn="auto">
                <a:lnSpc>
                  <a:spcPts val="800"/>
                </a:lnSpc>
                <a:spcBef>
                  <a:spcPts val="0"/>
                </a:spcBef>
                <a:spcAft>
                  <a:spcPts val="0"/>
                </a:spcAft>
                <a:defRPr/>
              </a:pPr>
              <a:endParaRPr lang="en-US" sz="1400" b="1" dirty="0">
                <a:solidFill>
                  <a:prstClr val="black"/>
                </a:solidFill>
                <a:latin typeface="Arial" charset="0"/>
              </a:endParaRPr>
            </a:p>
            <a:p>
              <a:pPr algn="ctr" fontAlgn="auto">
                <a:lnSpc>
                  <a:spcPts val="800"/>
                </a:lnSpc>
                <a:spcBef>
                  <a:spcPts val="0"/>
                </a:spcBef>
                <a:spcAft>
                  <a:spcPts val="0"/>
                </a:spcAft>
                <a:defRPr/>
              </a:pPr>
              <a:r>
                <a:rPr lang="en-US" sz="1400" b="1" dirty="0">
                  <a:solidFill>
                    <a:prstClr val="black"/>
                  </a:solidFill>
                  <a:latin typeface="Arial" charset="0"/>
                </a:rPr>
                <a:t>Lsm11</a:t>
              </a:r>
            </a:p>
            <a:p>
              <a:pPr algn="ctr" fontAlgn="auto">
                <a:lnSpc>
                  <a:spcPts val="800"/>
                </a:lnSpc>
                <a:spcBef>
                  <a:spcPts val="0"/>
                </a:spcBef>
                <a:spcAft>
                  <a:spcPts val="0"/>
                </a:spcAft>
                <a:defRPr/>
              </a:pPr>
              <a:endParaRPr lang="en-US" sz="1400" dirty="0">
                <a:solidFill>
                  <a:prstClr val="black"/>
                </a:solidFill>
                <a:latin typeface="Calibri" panose="020F0502020204030204"/>
              </a:endParaRPr>
            </a:p>
            <a:p>
              <a:pPr algn="ctr" fontAlgn="auto">
                <a:lnSpc>
                  <a:spcPts val="800"/>
                </a:lnSpc>
                <a:spcBef>
                  <a:spcPts val="0"/>
                </a:spcBef>
                <a:spcAft>
                  <a:spcPts val="0"/>
                </a:spcAft>
                <a:defRPr/>
              </a:pPr>
              <a:endParaRPr lang="en-US" sz="1400" b="1" dirty="0">
                <a:solidFill>
                  <a:prstClr val="black"/>
                </a:solidFill>
                <a:latin typeface="Arial" charset="0"/>
              </a:endParaRPr>
            </a:p>
            <a:p>
              <a:pPr algn="ctr" fontAlgn="auto">
                <a:lnSpc>
                  <a:spcPts val="800"/>
                </a:lnSpc>
                <a:spcBef>
                  <a:spcPts val="0"/>
                </a:spcBef>
                <a:spcAft>
                  <a:spcPts val="0"/>
                </a:spcAft>
                <a:defRPr/>
              </a:pPr>
              <a:endParaRPr lang="en-US" sz="1400" b="1" dirty="0">
                <a:solidFill>
                  <a:prstClr val="black"/>
                </a:solidFill>
                <a:latin typeface="Arial" charset="0"/>
              </a:endParaRPr>
            </a:p>
            <a:p>
              <a:pPr algn="ctr" fontAlgn="auto">
                <a:lnSpc>
                  <a:spcPts val="800"/>
                </a:lnSpc>
                <a:spcBef>
                  <a:spcPts val="0"/>
                </a:spcBef>
                <a:spcAft>
                  <a:spcPts val="0"/>
                </a:spcAft>
                <a:defRPr/>
              </a:pPr>
              <a:endParaRPr lang="en-US" sz="1400" b="1" dirty="0">
                <a:solidFill>
                  <a:prstClr val="black"/>
                </a:solidFill>
                <a:latin typeface="Arial" charset="0"/>
              </a:endParaRPr>
            </a:p>
            <a:p>
              <a:pPr algn="ctr" fontAlgn="auto">
                <a:lnSpc>
                  <a:spcPts val="800"/>
                </a:lnSpc>
                <a:spcBef>
                  <a:spcPts val="0"/>
                </a:spcBef>
                <a:spcAft>
                  <a:spcPts val="0"/>
                </a:spcAft>
                <a:defRPr/>
              </a:pPr>
              <a:endParaRPr lang="en-US" sz="1400" b="1" dirty="0">
                <a:solidFill>
                  <a:prstClr val="black"/>
                </a:solidFill>
                <a:latin typeface="Arial" charset="0"/>
              </a:endParaRPr>
            </a:p>
            <a:p>
              <a:pPr algn="ctr" fontAlgn="auto">
                <a:lnSpc>
                  <a:spcPts val="800"/>
                </a:lnSpc>
                <a:spcBef>
                  <a:spcPts val="0"/>
                </a:spcBef>
                <a:spcAft>
                  <a:spcPts val="0"/>
                </a:spcAft>
                <a:defRPr/>
              </a:pPr>
              <a:endParaRPr lang="en-US" sz="1400" dirty="0">
                <a:solidFill>
                  <a:prstClr val="black"/>
                </a:solidFill>
                <a:latin typeface="Calibri" panose="020F0502020204030204"/>
              </a:endParaRPr>
            </a:p>
          </p:txBody>
        </p:sp>
        <p:sp>
          <p:nvSpPr>
            <p:cNvPr id="32" name="Freeform 31"/>
            <p:cNvSpPr/>
            <p:nvPr/>
          </p:nvSpPr>
          <p:spPr bwMode="auto">
            <a:xfrm>
              <a:off x="3295571" y="3610604"/>
              <a:ext cx="434875" cy="673216"/>
            </a:xfrm>
            <a:custGeom>
              <a:avLst/>
              <a:gdLst>
                <a:gd name="connsiteX0" fmla="*/ 0 w 800100"/>
                <a:gd name="connsiteY0" fmla="*/ 1059656 h 1110456"/>
                <a:gd name="connsiteX1" fmla="*/ 195263 w 800100"/>
                <a:gd name="connsiteY1" fmla="*/ 1002506 h 1110456"/>
                <a:gd name="connsiteX2" fmla="*/ 171450 w 800100"/>
                <a:gd name="connsiteY2" fmla="*/ 692944 h 1110456"/>
                <a:gd name="connsiteX3" fmla="*/ 66675 w 800100"/>
                <a:gd name="connsiteY3" fmla="*/ 173831 h 1110456"/>
                <a:gd name="connsiteX4" fmla="*/ 357188 w 800100"/>
                <a:gd name="connsiteY4" fmla="*/ 7144 h 1110456"/>
                <a:gd name="connsiteX5" fmla="*/ 795338 w 800100"/>
                <a:gd name="connsiteY5" fmla="*/ 216694 h 1110456"/>
                <a:gd name="connsiteX6" fmla="*/ 385763 w 800100"/>
                <a:gd name="connsiteY6" fmla="*/ 969169 h 1110456"/>
                <a:gd name="connsiteX7" fmla="*/ 619125 w 800100"/>
                <a:gd name="connsiteY7" fmla="*/ 1064419 h 1110456"/>
                <a:gd name="connsiteX0" fmla="*/ 0 w 803480"/>
                <a:gd name="connsiteY0" fmla="*/ 1129606 h 1180406"/>
                <a:gd name="connsiteX1" fmla="*/ 195263 w 803480"/>
                <a:gd name="connsiteY1" fmla="*/ 1072456 h 1180406"/>
                <a:gd name="connsiteX2" fmla="*/ 171450 w 803480"/>
                <a:gd name="connsiteY2" fmla="*/ 762894 h 1180406"/>
                <a:gd name="connsiteX3" fmla="*/ 66675 w 803480"/>
                <a:gd name="connsiteY3" fmla="*/ 243781 h 1180406"/>
                <a:gd name="connsiteX4" fmla="*/ 434618 w 803480"/>
                <a:gd name="connsiteY4" fmla="*/ 7144 h 1180406"/>
                <a:gd name="connsiteX5" fmla="*/ 795338 w 803480"/>
                <a:gd name="connsiteY5" fmla="*/ 286644 h 1180406"/>
                <a:gd name="connsiteX6" fmla="*/ 385763 w 803480"/>
                <a:gd name="connsiteY6" fmla="*/ 1039119 h 1180406"/>
                <a:gd name="connsiteX7" fmla="*/ 619125 w 803480"/>
                <a:gd name="connsiteY7" fmla="*/ 1134369 h 1180406"/>
                <a:gd name="connsiteX0" fmla="*/ 0 w 777671"/>
                <a:gd name="connsiteY0" fmla="*/ 1139807 h 1180406"/>
                <a:gd name="connsiteX1" fmla="*/ 195263 w 777671"/>
                <a:gd name="connsiteY1" fmla="*/ 1082657 h 1180406"/>
                <a:gd name="connsiteX2" fmla="*/ 171450 w 777671"/>
                <a:gd name="connsiteY2" fmla="*/ 773095 h 1180406"/>
                <a:gd name="connsiteX3" fmla="*/ 66675 w 777671"/>
                <a:gd name="connsiteY3" fmla="*/ 253982 h 1180406"/>
                <a:gd name="connsiteX4" fmla="*/ 434618 w 777671"/>
                <a:gd name="connsiteY4" fmla="*/ 17345 h 1180406"/>
                <a:gd name="connsiteX5" fmla="*/ 769530 w 777671"/>
                <a:gd name="connsiteY5" fmla="*/ 358050 h 1180406"/>
                <a:gd name="connsiteX6" fmla="*/ 385763 w 777671"/>
                <a:gd name="connsiteY6" fmla="*/ 1049320 h 1180406"/>
                <a:gd name="connsiteX7" fmla="*/ 619125 w 777671"/>
                <a:gd name="connsiteY7" fmla="*/ 1144570 h 1180406"/>
                <a:gd name="connsiteX0" fmla="*/ 0 w 777673"/>
                <a:gd name="connsiteY0" fmla="*/ 1131062 h 1171663"/>
                <a:gd name="connsiteX1" fmla="*/ 195263 w 777673"/>
                <a:gd name="connsiteY1" fmla="*/ 1073912 h 1171663"/>
                <a:gd name="connsiteX2" fmla="*/ 171450 w 777673"/>
                <a:gd name="connsiteY2" fmla="*/ 764350 h 1171663"/>
                <a:gd name="connsiteX3" fmla="*/ 58072 w 777673"/>
                <a:gd name="connsiteY3" fmla="*/ 297699 h 1171663"/>
                <a:gd name="connsiteX4" fmla="*/ 434618 w 777673"/>
                <a:gd name="connsiteY4" fmla="*/ 8600 h 1171663"/>
                <a:gd name="connsiteX5" fmla="*/ 769530 w 777673"/>
                <a:gd name="connsiteY5" fmla="*/ 349305 h 1171663"/>
                <a:gd name="connsiteX6" fmla="*/ 385763 w 777673"/>
                <a:gd name="connsiteY6" fmla="*/ 1040575 h 1171663"/>
                <a:gd name="connsiteX7" fmla="*/ 619125 w 777673"/>
                <a:gd name="connsiteY7" fmla="*/ 1135825 h 1171663"/>
                <a:gd name="connsiteX0" fmla="*/ 0 w 777671"/>
                <a:gd name="connsiteY0" fmla="*/ 1131064 h 1171663"/>
                <a:gd name="connsiteX1" fmla="*/ 195263 w 777671"/>
                <a:gd name="connsiteY1" fmla="*/ 1073914 h 1171663"/>
                <a:gd name="connsiteX2" fmla="*/ 171450 w 777671"/>
                <a:gd name="connsiteY2" fmla="*/ 764352 h 1171663"/>
                <a:gd name="connsiteX3" fmla="*/ 58072 w 777671"/>
                <a:gd name="connsiteY3" fmla="*/ 297701 h 1171663"/>
                <a:gd name="connsiteX4" fmla="*/ 434618 w 777671"/>
                <a:gd name="connsiteY4" fmla="*/ 8602 h 1171663"/>
                <a:gd name="connsiteX5" fmla="*/ 769530 w 777671"/>
                <a:gd name="connsiteY5" fmla="*/ 349307 h 1171663"/>
                <a:gd name="connsiteX6" fmla="*/ 385763 w 777671"/>
                <a:gd name="connsiteY6" fmla="*/ 1040577 h 1171663"/>
                <a:gd name="connsiteX7" fmla="*/ 619125 w 777671"/>
                <a:gd name="connsiteY7" fmla="*/ 1135827 h 1171663"/>
                <a:gd name="connsiteX0" fmla="*/ 0 w 769529"/>
                <a:gd name="connsiteY0" fmla="*/ 1131062 h 1171663"/>
                <a:gd name="connsiteX1" fmla="*/ 195263 w 769529"/>
                <a:gd name="connsiteY1" fmla="*/ 1073912 h 1171663"/>
                <a:gd name="connsiteX2" fmla="*/ 171450 w 769529"/>
                <a:gd name="connsiteY2" fmla="*/ 764350 h 1171663"/>
                <a:gd name="connsiteX3" fmla="*/ 58072 w 769529"/>
                <a:gd name="connsiteY3" fmla="*/ 297699 h 1171663"/>
                <a:gd name="connsiteX4" fmla="*/ 434618 w 769529"/>
                <a:gd name="connsiteY4" fmla="*/ 8600 h 1171663"/>
                <a:gd name="connsiteX5" fmla="*/ 769530 w 769529"/>
                <a:gd name="connsiteY5" fmla="*/ 349305 h 1171663"/>
                <a:gd name="connsiteX6" fmla="*/ 385763 w 769529"/>
                <a:gd name="connsiteY6" fmla="*/ 1040575 h 1171663"/>
                <a:gd name="connsiteX7" fmla="*/ 619125 w 769529"/>
                <a:gd name="connsiteY7" fmla="*/ 1135825 h 1171663"/>
                <a:gd name="connsiteX0" fmla="*/ 0 w 769531"/>
                <a:gd name="connsiteY0" fmla="*/ 1157294 h 1197893"/>
                <a:gd name="connsiteX1" fmla="*/ 195263 w 769531"/>
                <a:gd name="connsiteY1" fmla="*/ 1100144 h 1197893"/>
                <a:gd name="connsiteX2" fmla="*/ 171450 w 769531"/>
                <a:gd name="connsiteY2" fmla="*/ 790582 h 1197893"/>
                <a:gd name="connsiteX3" fmla="*/ 58072 w 769531"/>
                <a:gd name="connsiteY3" fmla="*/ 323931 h 1197893"/>
                <a:gd name="connsiteX4" fmla="*/ 391603 w 769531"/>
                <a:gd name="connsiteY4" fmla="*/ 8600 h 1197893"/>
                <a:gd name="connsiteX5" fmla="*/ 769530 w 769531"/>
                <a:gd name="connsiteY5" fmla="*/ 375537 h 1197893"/>
                <a:gd name="connsiteX6" fmla="*/ 385763 w 769531"/>
                <a:gd name="connsiteY6" fmla="*/ 1066807 h 1197893"/>
                <a:gd name="connsiteX7" fmla="*/ 619125 w 769531"/>
                <a:gd name="connsiteY7" fmla="*/ 1162057 h 1197893"/>
                <a:gd name="connsiteX0" fmla="*/ 0 w 769529"/>
                <a:gd name="connsiteY0" fmla="*/ 1174783 h 1215384"/>
                <a:gd name="connsiteX1" fmla="*/ 195263 w 769529"/>
                <a:gd name="connsiteY1" fmla="*/ 1117633 h 1215384"/>
                <a:gd name="connsiteX2" fmla="*/ 171450 w 769529"/>
                <a:gd name="connsiteY2" fmla="*/ 808071 h 1215384"/>
                <a:gd name="connsiteX3" fmla="*/ 58072 w 769529"/>
                <a:gd name="connsiteY3" fmla="*/ 341420 h 1215384"/>
                <a:gd name="connsiteX4" fmla="*/ 426016 w 769529"/>
                <a:gd name="connsiteY4" fmla="*/ 8601 h 1215384"/>
                <a:gd name="connsiteX5" fmla="*/ 769530 w 769529"/>
                <a:gd name="connsiteY5" fmla="*/ 393026 h 1215384"/>
                <a:gd name="connsiteX6" fmla="*/ 385763 w 769529"/>
                <a:gd name="connsiteY6" fmla="*/ 1084296 h 1215384"/>
                <a:gd name="connsiteX7" fmla="*/ 619125 w 769529"/>
                <a:gd name="connsiteY7" fmla="*/ 1179546 h 1215384"/>
                <a:gd name="connsiteX0" fmla="*/ 0 w 769531"/>
                <a:gd name="connsiteY0" fmla="*/ 1174783 h 1202564"/>
                <a:gd name="connsiteX1" fmla="*/ 195263 w 769531"/>
                <a:gd name="connsiteY1" fmla="*/ 1117633 h 1202564"/>
                <a:gd name="connsiteX2" fmla="*/ 171450 w 769531"/>
                <a:gd name="connsiteY2" fmla="*/ 808071 h 1202564"/>
                <a:gd name="connsiteX3" fmla="*/ 58072 w 769531"/>
                <a:gd name="connsiteY3" fmla="*/ 341420 h 1202564"/>
                <a:gd name="connsiteX4" fmla="*/ 426016 w 769531"/>
                <a:gd name="connsiteY4" fmla="*/ 8601 h 1202564"/>
                <a:gd name="connsiteX5" fmla="*/ 769530 w 769531"/>
                <a:gd name="connsiteY5" fmla="*/ 393026 h 1202564"/>
                <a:gd name="connsiteX6" fmla="*/ 428778 w 769531"/>
                <a:gd name="connsiteY6" fmla="*/ 1023092 h 1202564"/>
                <a:gd name="connsiteX7" fmla="*/ 619125 w 769531"/>
                <a:gd name="connsiteY7" fmla="*/ 1179546 h 1202564"/>
                <a:gd name="connsiteX0" fmla="*/ 0 w 769529"/>
                <a:gd name="connsiteY0" fmla="*/ 1174783 h 1220051"/>
                <a:gd name="connsiteX1" fmla="*/ 195263 w 769529"/>
                <a:gd name="connsiteY1" fmla="*/ 1117633 h 1220051"/>
                <a:gd name="connsiteX2" fmla="*/ 171450 w 769529"/>
                <a:gd name="connsiteY2" fmla="*/ 808071 h 1220051"/>
                <a:gd name="connsiteX3" fmla="*/ 58072 w 769529"/>
                <a:gd name="connsiteY3" fmla="*/ 341420 h 1220051"/>
                <a:gd name="connsiteX4" fmla="*/ 426016 w 769529"/>
                <a:gd name="connsiteY4" fmla="*/ 8601 h 1220051"/>
                <a:gd name="connsiteX5" fmla="*/ 769530 w 769529"/>
                <a:gd name="connsiteY5" fmla="*/ 393026 h 1220051"/>
                <a:gd name="connsiteX6" fmla="*/ 428778 w 769529"/>
                <a:gd name="connsiteY6" fmla="*/ 1023092 h 1220051"/>
                <a:gd name="connsiteX7" fmla="*/ 662143 w 769529"/>
                <a:gd name="connsiteY7" fmla="*/ 1197034 h 1220051"/>
                <a:gd name="connsiteX0" fmla="*/ 0 w 821150"/>
                <a:gd name="connsiteY0" fmla="*/ 1209759 h 1220053"/>
                <a:gd name="connsiteX1" fmla="*/ 246882 w 821150"/>
                <a:gd name="connsiteY1" fmla="*/ 1117633 h 1220053"/>
                <a:gd name="connsiteX2" fmla="*/ 223069 w 821150"/>
                <a:gd name="connsiteY2" fmla="*/ 808071 h 1220053"/>
                <a:gd name="connsiteX3" fmla="*/ 109691 w 821150"/>
                <a:gd name="connsiteY3" fmla="*/ 341420 h 1220053"/>
                <a:gd name="connsiteX4" fmla="*/ 477635 w 821150"/>
                <a:gd name="connsiteY4" fmla="*/ 8601 h 1220053"/>
                <a:gd name="connsiteX5" fmla="*/ 821149 w 821150"/>
                <a:gd name="connsiteY5" fmla="*/ 393026 h 1220053"/>
                <a:gd name="connsiteX6" fmla="*/ 480397 w 821150"/>
                <a:gd name="connsiteY6" fmla="*/ 1023092 h 1220053"/>
                <a:gd name="connsiteX7" fmla="*/ 713762 w 821150"/>
                <a:gd name="connsiteY7" fmla="*/ 1197034 h 1220053"/>
                <a:gd name="connsiteX0" fmla="*/ 0 w 821148"/>
                <a:gd name="connsiteY0" fmla="*/ 1205388 h 1215680"/>
                <a:gd name="connsiteX1" fmla="*/ 246882 w 821148"/>
                <a:gd name="connsiteY1" fmla="*/ 1113262 h 1215680"/>
                <a:gd name="connsiteX2" fmla="*/ 223069 w 821148"/>
                <a:gd name="connsiteY2" fmla="*/ 803700 h 1215680"/>
                <a:gd name="connsiteX3" fmla="*/ 75278 w 821148"/>
                <a:gd name="connsiteY3" fmla="*/ 363280 h 1215680"/>
                <a:gd name="connsiteX4" fmla="*/ 477635 w 821148"/>
                <a:gd name="connsiteY4" fmla="*/ 4230 h 1215680"/>
                <a:gd name="connsiteX5" fmla="*/ 821149 w 821148"/>
                <a:gd name="connsiteY5" fmla="*/ 388655 h 1215680"/>
                <a:gd name="connsiteX6" fmla="*/ 480397 w 821148"/>
                <a:gd name="connsiteY6" fmla="*/ 1018721 h 1215680"/>
                <a:gd name="connsiteX7" fmla="*/ 713762 w 821148"/>
                <a:gd name="connsiteY7" fmla="*/ 1192663 h 1215680"/>
                <a:gd name="connsiteX0" fmla="*/ 0 w 821150"/>
                <a:gd name="connsiteY0" fmla="*/ 1205386 h 1215680"/>
                <a:gd name="connsiteX1" fmla="*/ 246882 w 821150"/>
                <a:gd name="connsiteY1" fmla="*/ 1113260 h 1215680"/>
                <a:gd name="connsiteX2" fmla="*/ 223069 w 821150"/>
                <a:gd name="connsiteY2" fmla="*/ 803698 h 1215680"/>
                <a:gd name="connsiteX3" fmla="*/ 75278 w 821150"/>
                <a:gd name="connsiteY3" fmla="*/ 363278 h 1215680"/>
                <a:gd name="connsiteX4" fmla="*/ 477635 w 821150"/>
                <a:gd name="connsiteY4" fmla="*/ 4228 h 1215680"/>
                <a:gd name="connsiteX5" fmla="*/ 821149 w 821150"/>
                <a:gd name="connsiteY5" fmla="*/ 388653 h 1215680"/>
                <a:gd name="connsiteX6" fmla="*/ 480397 w 821150"/>
                <a:gd name="connsiteY6" fmla="*/ 1018719 h 1215680"/>
                <a:gd name="connsiteX7" fmla="*/ 713762 w 821150"/>
                <a:gd name="connsiteY7" fmla="*/ 1192661 h 1215680"/>
                <a:gd name="connsiteX0" fmla="*/ 0 w 821148"/>
                <a:gd name="connsiteY0" fmla="*/ 1205388 h 1215680"/>
                <a:gd name="connsiteX1" fmla="*/ 246882 w 821148"/>
                <a:gd name="connsiteY1" fmla="*/ 1113262 h 1215680"/>
                <a:gd name="connsiteX2" fmla="*/ 223069 w 821148"/>
                <a:gd name="connsiteY2" fmla="*/ 803700 h 1215680"/>
                <a:gd name="connsiteX3" fmla="*/ 75278 w 821148"/>
                <a:gd name="connsiteY3" fmla="*/ 363280 h 1215680"/>
                <a:gd name="connsiteX4" fmla="*/ 477635 w 821148"/>
                <a:gd name="connsiteY4" fmla="*/ 4230 h 1215680"/>
                <a:gd name="connsiteX5" fmla="*/ 821149 w 821148"/>
                <a:gd name="connsiteY5" fmla="*/ 388655 h 1215680"/>
                <a:gd name="connsiteX6" fmla="*/ 480397 w 821148"/>
                <a:gd name="connsiteY6" fmla="*/ 1018721 h 1215680"/>
                <a:gd name="connsiteX7" fmla="*/ 713762 w 821148"/>
                <a:gd name="connsiteY7" fmla="*/ 1192663 h 1215680"/>
                <a:gd name="connsiteX0" fmla="*/ 0 w 821150"/>
                <a:gd name="connsiteY0" fmla="*/ 1231618 h 1241912"/>
                <a:gd name="connsiteX1" fmla="*/ 246882 w 821150"/>
                <a:gd name="connsiteY1" fmla="*/ 1139492 h 1241912"/>
                <a:gd name="connsiteX2" fmla="*/ 223069 w 821150"/>
                <a:gd name="connsiteY2" fmla="*/ 829930 h 1241912"/>
                <a:gd name="connsiteX3" fmla="*/ 75278 w 821150"/>
                <a:gd name="connsiteY3" fmla="*/ 389510 h 1241912"/>
                <a:gd name="connsiteX4" fmla="*/ 417413 w 821150"/>
                <a:gd name="connsiteY4" fmla="*/ 4228 h 1241912"/>
                <a:gd name="connsiteX5" fmla="*/ 821149 w 821150"/>
                <a:gd name="connsiteY5" fmla="*/ 414885 h 1241912"/>
                <a:gd name="connsiteX6" fmla="*/ 480397 w 821150"/>
                <a:gd name="connsiteY6" fmla="*/ 1044951 h 1241912"/>
                <a:gd name="connsiteX7" fmla="*/ 713762 w 821150"/>
                <a:gd name="connsiteY7" fmla="*/ 1218893 h 1241912"/>
                <a:gd name="connsiteX0" fmla="*/ 0 w 752324"/>
                <a:gd name="connsiteY0" fmla="*/ 1231620 h 1241912"/>
                <a:gd name="connsiteX1" fmla="*/ 246882 w 752324"/>
                <a:gd name="connsiteY1" fmla="*/ 1139494 h 1241912"/>
                <a:gd name="connsiteX2" fmla="*/ 223069 w 752324"/>
                <a:gd name="connsiteY2" fmla="*/ 829932 h 1241912"/>
                <a:gd name="connsiteX3" fmla="*/ 75278 w 752324"/>
                <a:gd name="connsiteY3" fmla="*/ 389512 h 1241912"/>
                <a:gd name="connsiteX4" fmla="*/ 417413 w 752324"/>
                <a:gd name="connsiteY4" fmla="*/ 4230 h 1241912"/>
                <a:gd name="connsiteX5" fmla="*/ 752324 w 752324"/>
                <a:gd name="connsiteY5" fmla="*/ 414887 h 1241912"/>
                <a:gd name="connsiteX6" fmla="*/ 480397 w 752324"/>
                <a:gd name="connsiteY6" fmla="*/ 1044953 h 1241912"/>
                <a:gd name="connsiteX7" fmla="*/ 713762 w 752324"/>
                <a:gd name="connsiteY7" fmla="*/ 1218895 h 1241912"/>
                <a:gd name="connsiteX0" fmla="*/ 0 w 752324"/>
                <a:gd name="connsiteY0" fmla="*/ 1227531 h 1237825"/>
                <a:gd name="connsiteX1" fmla="*/ 246882 w 752324"/>
                <a:gd name="connsiteY1" fmla="*/ 1135405 h 1237825"/>
                <a:gd name="connsiteX2" fmla="*/ 223069 w 752324"/>
                <a:gd name="connsiteY2" fmla="*/ 825843 h 1237825"/>
                <a:gd name="connsiteX3" fmla="*/ 49468 w 752324"/>
                <a:gd name="connsiteY3" fmla="*/ 411653 h 1237825"/>
                <a:gd name="connsiteX4" fmla="*/ 417413 w 752324"/>
                <a:gd name="connsiteY4" fmla="*/ 141 h 1237825"/>
                <a:gd name="connsiteX5" fmla="*/ 752324 w 752324"/>
                <a:gd name="connsiteY5" fmla="*/ 410798 h 1237825"/>
                <a:gd name="connsiteX6" fmla="*/ 480397 w 752324"/>
                <a:gd name="connsiteY6" fmla="*/ 1040864 h 1237825"/>
                <a:gd name="connsiteX7" fmla="*/ 713762 w 752324"/>
                <a:gd name="connsiteY7" fmla="*/ 1214806 h 1237825"/>
                <a:gd name="connsiteX0" fmla="*/ 11597 w 763921"/>
                <a:gd name="connsiteY0" fmla="*/ 1227533 h 1237825"/>
                <a:gd name="connsiteX1" fmla="*/ 258479 w 763921"/>
                <a:gd name="connsiteY1" fmla="*/ 1135407 h 1237825"/>
                <a:gd name="connsiteX2" fmla="*/ 234666 w 763921"/>
                <a:gd name="connsiteY2" fmla="*/ 825845 h 1237825"/>
                <a:gd name="connsiteX3" fmla="*/ 61065 w 763921"/>
                <a:gd name="connsiteY3" fmla="*/ 411655 h 1237825"/>
                <a:gd name="connsiteX4" fmla="*/ 429010 w 763921"/>
                <a:gd name="connsiteY4" fmla="*/ 143 h 1237825"/>
                <a:gd name="connsiteX5" fmla="*/ 763921 w 763921"/>
                <a:gd name="connsiteY5" fmla="*/ 410800 h 1237825"/>
                <a:gd name="connsiteX6" fmla="*/ 491994 w 763921"/>
                <a:gd name="connsiteY6" fmla="*/ 1040866 h 1237825"/>
                <a:gd name="connsiteX7" fmla="*/ 725359 w 763921"/>
                <a:gd name="connsiteY7" fmla="*/ 1214808 h 1237825"/>
                <a:gd name="connsiteX0" fmla="*/ 0 w 752324"/>
                <a:gd name="connsiteY0" fmla="*/ 1227531 h 1237825"/>
                <a:gd name="connsiteX1" fmla="*/ 246882 w 752324"/>
                <a:gd name="connsiteY1" fmla="*/ 1135405 h 1237825"/>
                <a:gd name="connsiteX2" fmla="*/ 223069 w 752324"/>
                <a:gd name="connsiteY2" fmla="*/ 825843 h 1237825"/>
                <a:gd name="connsiteX3" fmla="*/ 49468 w 752324"/>
                <a:gd name="connsiteY3" fmla="*/ 411653 h 1237825"/>
                <a:gd name="connsiteX4" fmla="*/ 417413 w 752324"/>
                <a:gd name="connsiteY4" fmla="*/ 141 h 1237825"/>
                <a:gd name="connsiteX5" fmla="*/ 752324 w 752324"/>
                <a:gd name="connsiteY5" fmla="*/ 410798 h 1237825"/>
                <a:gd name="connsiteX6" fmla="*/ 480397 w 752324"/>
                <a:gd name="connsiteY6" fmla="*/ 1040864 h 1237825"/>
                <a:gd name="connsiteX7" fmla="*/ 713762 w 752324"/>
                <a:gd name="connsiteY7" fmla="*/ 1214806 h 1237825"/>
                <a:gd name="connsiteX0" fmla="*/ 2993 w 755317"/>
                <a:gd name="connsiteY0" fmla="*/ 1228991 h 1239283"/>
                <a:gd name="connsiteX1" fmla="*/ 249875 w 755317"/>
                <a:gd name="connsiteY1" fmla="*/ 1136865 h 1239283"/>
                <a:gd name="connsiteX2" fmla="*/ 226062 w 755317"/>
                <a:gd name="connsiteY2" fmla="*/ 827303 h 1239283"/>
                <a:gd name="connsiteX3" fmla="*/ 18048 w 755317"/>
                <a:gd name="connsiteY3" fmla="*/ 421856 h 1239283"/>
                <a:gd name="connsiteX4" fmla="*/ 420406 w 755317"/>
                <a:gd name="connsiteY4" fmla="*/ 1601 h 1239283"/>
                <a:gd name="connsiteX5" fmla="*/ 755317 w 755317"/>
                <a:gd name="connsiteY5" fmla="*/ 412258 h 1239283"/>
                <a:gd name="connsiteX6" fmla="*/ 483390 w 755317"/>
                <a:gd name="connsiteY6" fmla="*/ 1042324 h 1239283"/>
                <a:gd name="connsiteX7" fmla="*/ 716755 w 755317"/>
                <a:gd name="connsiteY7" fmla="*/ 1216266 h 1239283"/>
                <a:gd name="connsiteX0" fmla="*/ 2993 w 755317"/>
                <a:gd name="connsiteY0" fmla="*/ 1235991 h 1246285"/>
                <a:gd name="connsiteX1" fmla="*/ 249875 w 755317"/>
                <a:gd name="connsiteY1" fmla="*/ 1143865 h 1246285"/>
                <a:gd name="connsiteX2" fmla="*/ 226062 w 755317"/>
                <a:gd name="connsiteY2" fmla="*/ 834303 h 1246285"/>
                <a:gd name="connsiteX3" fmla="*/ 18048 w 755317"/>
                <a:gd name="connsiteY3" fmla="*/ 428856 h 1246285"/>
                <a:gd name="connsiteX4" fmla="*/ 420406 w 755317"/>
                <a:gd name="connsiteY4" fmla="*/ 8601 h 1246285"/>
                <a:gd name="connsiteX5" fmla="*/ 755317 w 755317"/>
                <a:gd name="connsiteY5" fmla="*/ 480465 h 1246285"/>
                <a:gd name="connsiteX6" fmla="*/ 483390 w 755317"/>
                <a:gd name="connsiteY6" fmla="*/ 1049324 h 1246285"/>
                <a:gd name="connsiteX7" fmla="*/ 716755 w 755317"/>
                <a:gd name="connsiteY7" fmla="*/ 1223266 h 1246285"/>
                <a:gd name="connsiteX0" fmla="*/ 2993 w 772063"/>
                <a:gd name="connsiteY0" fmla="*/ 1235993 h 1246285"/>
                <a:gd name="connsiteX1" fmla="*/ 249875 w 772063"/>
                <a:gd name="connsiteY1" fmla="*/ 1143867 h 1246285"/>
                <a:gd name="connsiteX2" fmla="*/ 226062 w 772063"/>
                <a:gd name="connsiteY2" fmla="*/ 834305 h 1246285"/>
                <a:gd name="connsiteX3" fmla="*/ 18048 w 772063"/>
                <a:gd name="connsiteY3" fmla="*/ 428858 h 1246285"/>
                <a:gd name="connsiteX4" fmla="*/ 420406 w 772063"/>
                <a:gd name="connsiteY4" fmla="*/ 8603 h 1246285"/>
                <a:gd name="connsiteX5" fmla="*/ 755317 w 772063"/>
                <a:gd name="connsiteY5" fmla="*/ 480467 h 1246285"/>
                <a:gd name="connsiteX6" fmla="*/ 483390 w 772063"/>
                <a:gd name="connsiteY6" fmla="*/ 1049326 h 1246285"/>
                <a:gd name="connsiteX7" fmla="*/ 716755 w 772063"/>
                <a:gd name="connsiteY7" fmla="*/ 1223268 h 1246285"/>
                <a:gd name="connsiteX0" fmla="*/ 2993 w 772063"/>
                <a:gd name="connsiteY0" fmla="*/ 1235991 h 1246285"/>
                <a:gd name="connsiteX1" fmla="*/ 249875 w 772063"/>
                <a:gd name="connsiteY1" fmla="*/ 1143865 h 1246285"/>
                <a:gd name="connsiteX2" fmla="*/ 294889 w 772063"/>
                <a:gd name="connsiteY2" fmla="*/ 956715 h 1246285"/>
                <a:gd name="connsiteX3" fmla="*/ 18048 w 772063"/>
                <a:gd name="connsiteY3" fmla="*/ 428856 h 1246285"/>
                <a:gd name="connsiteX4" fmla="*/ 420406 w 772063"/>
                <a:gd name="connsiteY4" fmla="*/ 8601 h 1246285"/>
                <a:gd name="connsiteX5" fmla="*/ 755317 w 772063"/>
                <a:gd name="connsiteY5" fmla="*/ 480465 h 1246285"/>
                <a:gd name="connsiteX6" fmla="*/ 483390 w 772063"/>
                <a:gd name="connsiteY6" fmla="*/ 1049324 h 1246285"/>
                <a:gd name="connsiteX7" fmla="*/ 716755 w 772063"/>
                <a:gd name="connsiteY7" fmla="*/ 1223266 h 1246285"/>
                <a:gd name="connsiteX0" fmla="*/ 2993 w 772063"/>
                <a:gd name="connsiteY0" fmla="*/ 1235993 h 1246285"/>
                <a:gd name="connsiteX1" fmla="*/ 294889 w 772063"/>
                <a:gd name="connsiteY1" fmla="*/ 956717 h 1246285"/>
                <a:gd name="connsiteX2" fmla="*/ 18048 w 772063"/>
                <a:gd name="connsiteY2" fmla="*/ 428858 h 1246285"/>
                <a:gd name="connsiteX3" fmla="*/ 420406 w 772063"/>
                <a:gd name="connsiteY3" fmla="*/ 8603 h 1246285"/>
                <a:gd name="connsiteX4" fmla="*/ 755317 w 772063"/>
                <a:gd name="connsiteY4" fmla="*/ 480467 h 1246285"/>
                <a:gd name="connsiteX5" fmla="*/ 483390 w 772063"/>
                <a:gd name="connsiteY5" fmla="*/ 1049326 h 1246285"/>
                <a:gd name="connsiteX6" fmla="*/ 716755 w 772063"/>
                <a:gd name="connsiteY6" fmla="*/ 1223268 h 1246285"/>
                <a:gd name="connsiteX0" fmla="*/ 2993 w 772063"/>
                <a:gd name="connsiteY0" fmla="*/ 1235991 h 1246285"/>
                <a:gd name="connsiteX1" fmla="*/ 312095 w 772063"/>
                <a:gd name="connsiteY1" fmla="*/ 1035409 h 1246285"/>
                <a:gd name="connsiteX2" fmla="*/ 18048 w 772063"/>
                <a:gd name="connsiteY2" fmla="*/ 428856 h 1246285"/>
                <a:gd name="connsiteX3" fmla="*/ 420406 w 772063"/>
                <a:gd name="connsiteY3" fmla="*/ 8601 h 1246285"/>
                <a:gd name="connsiteX4" fmla="*/ 755317 w 772063"/>
                <a:gd name="connsiteY4" fmla="*/ 480465 h 1246285"/>
                <a:gd name="connsiteX5" fmla="*/ 483390 w 772063"/>
                <a:gd name="connsiteY5" fmla="*/ 1049324 h 1246285"/>
                <a:gd name="connsiteX6" fmla="*/ 716755 w 772063"/>
                <a:gd name="connsiteY6" fmla="*/ 1223266 h 1246285"/>
                <a:gd name="connsiteX0" fmla="*/ 2993 w 772063"/>
                <a:gd name="connsiteY0" fmla="*/ 1235993 h 1246285"/>
                <a:gd name="connsiteX1" fmla="*/ 320699 w 772063"/>
                <a:gd name="connsiteY1" fmla="*/ 1070386 h 1246285"/>
                <a:gd name="connsiteX2" fmla="*/ 18048 w 772063"/>
                <a:gd name="connsiteY2" fmla="*/ 428858 h 1246285"/>
                <a:gd name="connsiteX3" fmla="*/ 420406 w 772063"/>
                <a:gd name="connsiteY3" fmla="*/ 8603 h 1246285"/>
                <a:gd name="connsiteX4" fmla="*/ 755317 w 772063"/>
                <a:gd name="connsiteY4" fmla="*/ 480467 h 1246285"/>
                <a:gd name="connsiteX5" fmla="*/ 483390 w 772063"/>
                <a:gd name="connsiteY5" fmla="*/ 1049326 h 1246285"/>
                <a:gd name="connsiteX6" fmla="*/ 716755 w 772063"/>
                <a:gd name="connsiteY6" fmla="*/ 1223268 h 1246285"/>
                <a:gd name="connsiteX0" fmla="*/ 2993 w 785581"/>
                <a:gd name="connsiteY0" fmla="*/ 1235991 h 1255026"/>
                <a:gd name="connsiteX1" fmla="*/ 320699 w 785581"/>
                <a:gd name="connsiteY1" fmla="*/ 1070384 h 1255026"/>
                <a:gd name="connsiteX2" fmla="*/ 18048 w 785581"/>
                <a:gd name="connsiteY2" fmla="*/ 428856 h 1255026"/>
                <a:gd name="connsiteX3" fmla="*/ 420406 w 785581"/>
                <a:gd name="connsiteY3" fmla="*/ 8601 h 1255026"/>
                <a:gd name="connsiteX4" fmla="*/ 755317 w 785581"/>
                <a:gd name="connsiteY4" fmla="*/ 480465 h 1255026"/>
                <a:gd name="connsiteX5" fmla="*/ 483390 w 785581"/>
                <a:gd name="connsiteY5" fmla="*/ 1049324 h 1255026"/>
                <a:gd name="connsiteX6" fmla="*/ 785581 w 785581"/>
                <a:gd name="connsiteY6" fmla="*/ 1232008 h 1255026"/>
                <a:gd name="connsiteX0" fmla="*/ 2993 w 785581"/>
                <a:gd name="connsiteY0" fmla="*/ 1235993 h 1235993"/>
                <a:gd name="connsiteX1" fmla="*/ 320699 w 785581"/>
                <a:gd name="connsiteY1" fmla="*/ 1070386 h 1235993"/>
                <a:gd name="connsiteX2" fmla="*/ 18048 w 785581"/>
                <a:gd name="connsiteY2" fmla="*/ 428858 h 1235993"/>
                <a:gd name="connsiteX3" fmla="*/ 420406 w 785581"/>
                <a:gd name="connsiteY3" fmla="*/ 8603 h 1235993"/>
                <a:gd name="connsiteX4" fmla="*/ 755317 w 785581"/>
                <a:gd name="connsiteY4" fmla="*/ 480467 h 1235993"/>
                <a:gd name="connsiteX5" fmla="*/ 483390 w 785581"/>
                <a:gd name="connsiteY5" fmla="*/ 1049326 h 1235993"/>
                <a:gd name="connsiteX6" fmla="*/ 785581 w 785581"/>
                <a:gd name="connsiteY6" fmla="*/ 1232010 h 1235993"/>
                <a:gd name="connsiteX0" fmla="*/ 2993 w 785581"/>
                <a:gd name="connsiteY0" fmla="*/ 1235991 h 1235991"/>
                <a:gd name="connsiteX1" fmla="*/ 320699 w 785581"/>
                <a:gd name="connsiteY1" fmla="*/ 1070384 h 1235991"/>
                <a:gd name="connsiteX2" fmla="*/ 18048 w 785581"/>
                <a:gd name="connsiteY2" fmla="*/ 428856 h 1235991"/>
                <a:gd name="connsiteX3" fmla="*/ 420406 w 785581"/>
                <a:gd name="connsiteY3" fmla="*/ 8601 h 1235991"/>
                <a:gd name="connsiteX4" fmla="*/ 755317 w 785581"/>
                <a:gd name="connsiteY4" fmla="*/ 480465 h 1235991"/>
                <a:gd name="connsiteX5" fmla="*/ 483390 w 785581"/>
                <a:gd name="connsiteY5" fmla="*/ 1049324 h 1235991"/>
                <a:gd name="connsiteX6" fmla="*/ 785581 w 785581"/>
                <a:gd name="connsiteY6" fmla="*/ 1232008 h 1235991"/>
                <a:gd name="connsiteX0" fmla="*/ 2993 w 785581"/>
                <a:gd name="connsiteY0" fmla="*/ 1235993 h 1235993"/>
                <a:gd name="connsiteX1" fmla="*/ 320699 w 785581"/>
                <a:gd name="connsiteY1" fmla="*/ 1070386 h 1235993"/>
                <a:gd name="connsiteX2" fmla="*/ 18048 w 785581"/>
                <a:gd name="connsiteY2" fmla="*/ 428858 h 1235993"/>
                <a:gd name="connsiteX3" fmla="*/ 420406 w 785581"/>
                <a:gd name="connsiteY3" fmla="*/ 8603 h 1235993"/>
                <a:gd name="connsiteX4" fmla="*/ 755317 w 785581"/>
                <a:gd name="connsiteY4" fmla="*/ 480467 h 1235993"/>
                <a:gd name="connsiteX5" fmla="*/ 455860 w 785581"/>
                <a:gd name="connsiteY5" fmla="*/ 1095959 h 1235993"/>
                <a:gd name="connsiteX6" fmla="*/ 785581 w 785581"/>
                <a:gd name="connsiteY6" fmla="*/ 1232010 h 1235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5581" h="1235993">
                  <a:moveTo>
                    <a:pt x="2993" y="1235993"/>
                  </a:moveTo>
                  <a:cubicBezTo>
                    <a:pt x="89614" y="1204042"/>
                    <a:pt x="318190" y="1204908"/>
                    <a:pt x="320699" y="1070386"/>
                  </a:cubicBezTo>
                  <a:cubicBezTo>
                    <a:pt x="282061" y="951218"/>
                    <a:pt x="0" y="668483"/>
                    <a:pt x="18048" y="428858"/>
                  </a:cubicBezTo>
                  <a:cubicBezTo>
                    <a:pt x="70511" y="101792"/>
                    <a:pt x="297528" y="1"/>
                    <a:pt x="420406" y="8603"/>
                  </a:cubicBezTo>
                  <a:cubicBezTo>
                    <a:pt x="543284" y="17205"/>
                    <a:pt x="772063" y="186059"/>
                    <a:pt x="755317" y="480467"/>
                  </a:cubicBezTo>
                  <a:cubicBezTo>
                    <a:pt x="747175" y="652463"/>
                    <a:pt x="450816" y="970702"/>
                    <a:pt x="455860" y="1095959"/>
                  </a:cubicBezTo>
                  <a:cubicBezTo>
                    <a:pt x="460904" y="1221216"/>
                    <a:pt x="654216" y="1185078"/>
                    <a:pt x="785581" y="1232010"/>
                  </a:cubicBezTo>
                </a:path>
              </a:pathLst>
            </a:custGeom>
            <a:noFill/>
            <a:ln w="184150" cap="flat" cmpd="sng" algn="ctr">
              <a:solidFill>
                <a:schemeClr val="bg2">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endParaRPr lang="en-US" sz="1400" b="1">
                <a:solidFill>
                  <a:prstClr val="black"/>
                </a:solidFill>
                <a:latin typeface="Arial" charset="0"/>
              </a:endParaRPr>
            </a:p>
          </p:txBody>
        </p:sp>
        <p:sp>
          <p:nvSpPr>
            <p:cNvPr id="33" name="AutoShape 61"/>
            <p:cNvSpPr>
              <a:spLocks noChangeAspect="1" noChangeArrowheads="1"/>
            </p:cNvSpPr>
            <p:nvPr/>
          </p:nvSpPr>
          <p:spPr bwMode="auto">
            <a:xfrm>
              <a:off x="3033122" y="4188394"/>
              <a:ext cx="460932" cy="171468"/>
            </a:xfrm>
            <a:prstGeom prst="roundRect">
              <a:avLst>
                <a:gd name="adj" fmla="val 16667"/>
              </a:avLst>
            </a:prstGeom>
            <a:solidFill>
              <a:schemeClr val="bg2">
                <a:lumMod val="60000"/>
                <a:lumOff val="40000"/>
              </a:schemeClr>
            </a:solidFill>
            <a:ln w="19050">
              <a:solidFill>
                <a:schemeClr val="bg2">
                  <a:lumMod val="60000"/>
                  <a:lumOff val="40000"/>
                </a:schemeClr>
              </a:solidFill>
              <a:round/>
              <a:headEnd/>
              <a:tailEnd/>
            </a:ln>
            <a:effectLst/>
          </p:spPr>
          <p:txBody>
            <a:bodyPr wrap="none" anchor="ctr"/>
            <a:lstStyle/>
            <a:p>
              <a:pPr defTabSz="939800" fontAlgn="auto">
                <a:lnSpc>
                  <a:spcPts val="900"/>
                </a:lnSpc>
                <a:spcBef>
                  <a:spcPts val="0"/>
                </a:spcBef>
                <a:spcAft>
                  <a:spcPts val="0"/>
                </a:spcAft>
              </a:pPr>
              <a:endParaRPr lang="en-US" sz="1400" dirty="0">
                <a:solidFill>
                  <a:prstClr val="black"/>
                </a:solidFill>
                <a:latin typeface="Calibri" panose="020F0502020204030204"/>
              </a:endParaRPr>
            </a:p>
            <a:p>
              <a:pPr defTabSz="939800" fontAlgn="auto">
                <a:lnSpc>
                  <a:spcPts val="900"/>
                </a:lnSpc>
                <a:spcBef>
                  <a:spcPts val="0"/>
                </a:spcBef>
                <a:spcAft>
                  <a:spcPts val="0"/>
                </a:spcAft>
              </a:pPr>
              <a:endParaRPr lang="en-US" sz="1400" dirty="0">
                <a:solidFill>
                  <a:prstClr val="black"/>
                </a:solidFill>
                <a:latin typeface="Calibri" panose="020F0502020204030204"/>
              </a:endParaRPr>
            </a:p>
            <a:p>
              <a:pPr defTabSz="939800" fontAlgn="auto">
                <a:lnSpc>
                  <a:spcPts val="900"/>
                </a:lnSpc>
                <a:spcBef>
                  <a:spcPts val="0"/>
                </a:spcBef>
                <a:spcAft>
                  <a:spcPts val="0"/>
                </a:spcAft>
              </a:pPr>
              <a:endParaRPr lang="en-US" sz="1400" dirty="0">
                <a:solidFill>
                  <a:prstClr val="black"/>
                </a:solidFill>
                <a:latin typeface="Calibri" panose="020F0502020204030204"/>
              </a:endParaRPr>
            </a:p>
            <a:p>
              <a:pPr defTabSz="939800" fontAlgn="auto">
                <a:lnSpc>
                  <a:spcPts val="900"/>
                </a:lnSpc>
                <a:spcBef>
                  <a:spcPts val="0"/>
                </a:spcBef>
                <a:spcAft>
                  <a:spcPts val="0"/>
                </a:spcAft>
              </a:pPr>
              <a:endParaRPr lang="en-US" sz="1400" dirty="0">
                <a:solidFill>
                  <a:prstClr val="black"/>
                </a:solidFill>
                <a:latin typeface="Calibri" panose="020F0502020204030204"/>
              </a:endParaRPr>
            </a:p>
            <a:p>
              <a:pPr defTabSz="939800" fontAlgn="auto">
                <a:lnSpc>
                  <a:spcPts val="900"/>
                </a:lnSpc>
                <a:spcBef>
                  <a:spcPts val="0"/>
                </a:spcBef>
                <a:spcAft>
                  <a:spcPts val="0"/>
                </a:spcAft>
              </a:pPr>
              <a:endParaRPr lang="en-US" sz="1400" dirty="0">
                <a:solidFill>
                  <a:prstClr val="black"/>
                </a:solidFill>
                <a:latin typeface="Calibri" panose="020F0502020204030204"/>
              </a:endParaRPr>
            </a:p>
            <a:p>
              <a:pPr defTabSz="939800" fontAlgn="auto">
                <a:lnSpc>
                  <a:spcPts val="900"/>
                </a:lnSpc>
                <a:spcBef>
                  <a:spcPts val="0"/>
                </a:spcBef>
                <a:spcAft>
                  <a:spcPts val="0"/>
                </a:spcAft>
              </a:pPr>
              <a:r>
                <a:rPr lang="en-US" sz="1400" dirty="0">
                  <a:solidFill>
                    <a:prstClr val="black"/>
                  </a:solidFill>
                  <a:latin typeface="Calibri" panose="020F0502020204030204"/>
                </a:rPr>
                <a:t>    N</a:t>
              </a:r>
            </a:p>
            <a:p>
              <a:pPr defTabSz="939800" fontAlgn="auto">
                <a:lnSpc>
                  <a:spcPts val="900"/>
                </a:lnSpc>
                <a:spcBef>
                  <a:spcPts val="0"/>
                </a:spcBef>
                <a:spcAft>
                  <a:spcPts val="0"/>
                </a:spcAft>
              </a:pPr>
              <a:endParaRPr lang="en-US" sz="1400" dirty="0">
                <a:solidFill>
                  <a:prstClr val="black"/>
                </a:solidFill>
                <a:latin typeface="Calibri" panose="020F0502020204030204"/>
              </a:endParaRPr>
            </a:p>
            <a:p>
              <a:pPr defTabSz="939800" fontAlgn="auto">
                <a:lnSpc>
                  <a:spcPts val="900"/>
                </a:lnSpc>
                <a:spcBef>
                  <a:spcPts val="0"/>
                </a:spcBef>
                <a:spcAft>
                  <a:spcPts val="0"/>
                </a:spcAft>
              </a:pPr>
              <a:endParaRPr lang="en-US" sz="1400" dirty="0">
                <a:solidFill>
                  <a:prstClr val="black"/>
                </a:solidFill>
                <a:latin typeface="Calibri" panose="020F0502020204030204"/>
              </a:endParaRPr>
            </a:p>
            <a:p>
              <a:pPr defTabSz="939800" fontAlgn="auto">
                <a:spcBef>
                  <a:spcPts val="0"/>
                </a:spcBef>
                <a:spcAft>
                  <a:spcPts val="0"/>
                </a:spcAft>
              </a:pPr>
              <a:endParaRPr lang="en-US" sz="1400" dirty="0">
                <a:solidFill>
                  <a:prstClr val="black"/>
                </a:solidFill>
                <a:latin typeface="Calibri" panose="020F0502020204030204"/>
              </a:endParaRPr>
            </a:p>
            <a:p>
              <a:pPr defTabSz="939800" fontAlgn="auto">
                <a:spcBef>
                  <a:spcPts val="0"/>
                </a:spcBef>
                <a:spcAft>
                  <a:spcPts val="0"/>
                </a:spcAft>
              </a:pPr>
              <a:endParaRPr lang="en-US" sz="1400" dirty="0">
                <a:solidFill>
                  <a:prstClr val="black"/>
                </a:solidFill>
                <a:latin typeface="Calibri" panose="020F0502020204030204"/>
              </a:endParaRPr>
            </a:p>
          </p:txBody>
        </p:sp>
        <p:sp>
          <p:nvSpPr>
            <p:cNvPr id="34" name="AutoShape 61"/>
            <p:cNvSpPr>
              <a:spLocks noChangeAspect="1" noChangeArrowheads="1"/>
            </p:cNvSpPr>
            <p:nvPr/>
          </p:nvSpPr>
          <p:spPr bwMode="auto">
            <a:xfrm>
              <a:off x="3519629" y="4188394"/>
              <a:ext cx="346613" cy="171468"/>
            </a:xfrm>
            <a:prstGeom prst="roundRect">
              <a:avLst>
                <a:gd name="adj" fmla="val 16667"/>
              </a:avLst>
            </a:prstGeom>
            <a:solidFill>
              <a:schemeClr val="bg2">
                <a:lumMod val="60000"/>
                <a:lumOff val="40000"/>
              </a:schemeClr>
            </a:solidFill>
            <a:ln w="19050">
              <a:solidFill>
                <a:schemeClr val="bg2">
                  <a:lumMod val="60000"/>
                  <a:lumOff val="40000"/>
                </a:schemeClr>
              </a:solidFill>
              <a:round/>
              <a:headEnd/>
              <a:tailEnd/>
            </a:ln>
            <a:effectLst/>
          </p:spPr>
          <p:txBody>
            <a:bodyPr wrap="none" anchor="ctr"/>
            <a:lstStyle/>
            <a:p>
              <a:pPr defTabSz="939800" fontAlgn="auto">
                <a:lnSpc>
                  <a:spcPts val="900"/>
                </a:lnSpc>
                <a:spcBef>
                  <a:spcPts val="0"/>
                </a:spcBef>
                <a:spcAft>
                  <a:spcPts val="0"/>
                </a:spcAft>
              </a:pPr>
              <a:endParaRPr lang="en-US" sz="1400" dirty="0">
                <a:solidFill>
                  <a:prstClr val="black"/>
                </a:solidFill>
                <a:latin typeface="Calibri" panose="020F0502020204030204"/>
              </a:endParaRPr>
            </a:p>
            <a:p>
              <a:pPr defTabSz="939800" fontAlgn="auto">
                <a:lnSpc>
                  <a:spcPts val="900"/>
                </a:lnSpc>
                <a:spcBef>
                  <a:spcPts val="0"/>
                </a:spcBef>
                <a:spcAft>
                  <a:spcPts val="0"/>
                </a:spcAft>
              </a:pPr>
              <a:endParaRPr lang="en-US" sz="1400" dirty="0">
                <a:solidFill>
                  <a:prstClr val="black"/>
                </a:solidFill>
                <a:latin typeface="Calibri" panose="020F0502020204030204"/>
              </a:endParaRPr>
            </a:p>
            <a:p>
              <a:pPr defTabSz="939800" fontAlgn="auto">
                <a:lnSpc>
                  <a:spcPts val="900"/>
                </a:lnSpc>
                <a:spcBef>
                  <a:spcPts val="0"/>
                </a:spcBef>
                <a:spcAft>
                  <a:spcPts val="0"/>
                </a:spcAft>
              </a:pPr>
              <a:endParaRPr lang="en-US" sz="1400" dirty="0">
                <a:solidFill>
                  <a:prstClr val="black"/>
                </a:solidFill>
                <a:latin typeface="Calibri" panose="020F0502020204030204"/>
              </a:endParaRPr>
            </a:p>
            <a:p>
              <a:pPr defTabSz="939800" fontAlgn="auto">
                <a:lnSpc>
                  <a:spcPts val="900"/>
                </a:lnSpc>
                <a:spcBef>
                  <a:spcPts val="0"/>
                </a:spcBef>
                <a:spcAft>
                  <a:spcPts val="0"/>
                </a:spcAft>
              </a:pPr>
              <a:endParaRPr lang="en-US" sz="1400" dirty="0">
                <a:solidFill>
                  <a:prstClr val="black"/>
                </a:solidFill>
                <a:latin typeface="Calibri" panose="020F0502020204030204"/>
              </a:endParaRPr>
            </a:p>
            <a:p>
              <a:pPr defTabSz="939800" fontAlgn="auto">
                <a:lnSpc>
                  <a:spcPts val="900"/>
                </a:lnSpc>
                <a:spcBef>
                  <a:spcPts val="0"/>
                </a:spcBef>
                <a:spcAft>
                  <a:spcPts val="0"/>
                </a:spcAft>
              </a:pPr>
              <a:endParaRPr lang="en-US" sz="1400" dirty="0">
                <a:solidFill>
                  <a:prstClr val="black"/>
                </a:solidFill>
                <a:latin typeface="Calibri" panose="020F0502020204030204"/>
              </a:endParaRPr>
            </a:p>
            <a:p>
              <a:pPr defTabSz="939800" fontAlgn="auto">
                <a:lnSpc>
                  <a:spcPts val="900"/>
                </a:lnSpc>
                <a:spcBef>
                  <a:spcPts val="0"/>
                </a:spcBef>
                <a:spcAft>
                  <a:spcPts val="0"/>
                </a:spcAft>
              </a:pPr>
              <a:r>
                <a:rPr lang="en-US" sz="1400" dirty="0">
                  <a:solidFill>
                    <a:prstClr val="black"/>
                  </a:solidFill>
                  <a:latin typeface="Calibri" panose="020F0502020204030204"/>
                </a:rPr>
                <a:t>C</a:t>
              </a:r>
            </a:p>
            <a:p>
              <a:pPr defTabSz="939800" fontAlgn="auto">
                <a:lnSpc>
                  <a:spcPts val="900"/>
                </a:lnSpc>
                <a:spcBef>
                  <a:spcPts val="0"/>
                </a:spcBef>
                <a:spcAft>
                  <a:spcPts val="0"/>
                </a:spcAft>
              </a:pPr>
              <a:endParaRPr lang="en-US" sz="1400" dirty="0">
                <a:solidFill>
                  <a:prstClr val="black"/>
                </a:solidFill>
                <a:latin typeface="Calibri" panose="020F0502020204030204"/>
              </a:endParaRPr>
            </a:p>
            <a:p>
              <a:pPr defTabSz="939800" fontAlgn="auto">
                <a:lnSpc>
                  <a:spcPts val="900"/>
                </a:lnSpc>
                <a:spcBef>
                  <a:spcPts val="0"/>
                </a:spcBef>
                <a:spcAft>
                  <a:spcPts val="0"/>
                </a:spcAft>
              </a:pPr>
              <a:endParaRPr lang="en-US" sz="1400" dirty="0">
                <a:solidFill>
                  <a:prstClr val="black"/>
                </a:solidFill>
                <a:latin typeface="Calibri" panose="020F0502020204030204"/>
              </a:endParaRPr>
            </a:p>
            <a:p>
              <a:pPr defTabSz="939800" fontAlgn="auto">
                <a:spcBef>
                  <a:spcPts val="0"/>
                </a:spcBef>
                <a:spcAft>
                  <a:spcPts val="0"/>
                </a:spcAft>
              </a:pPr>
              <a:endParaRPr lang="en-US" sz="1400" dirty="0">
                <a:solidFill>
                  <a:prstClr val="black"/>
                </a:solidFill>
                <a:latin typeface="Calibri" panose="020F0502020204030204"/>
              </a:endParaRPr>
            </a:p>
            <a:p>
              <a:pPr defTabSz="939800" fontAlgn="auto">
                <a:spcBef>
                  <a:spcPts val="0"/>
                </a:spcBef>
                <a:spcAft>
                  <a:spcPts val="0"/>
                </a:spcAft>
              </a:pPr>
              <a:endParaRPr lang="en-US" sz="1400" dirty="0">
                <a:solidFill>
                  <a:prstClr val="black"/>
                </a:solidFill>
                <a:latin typeface="Calibri" panose="020F0502020204030204"/>
              </a:endParaRPr>
            </a:p>
          </p:txBody>
        </p:sp>
        <p:sp>
          <p:nvSpPr>
            <p:cNvPr id="35" name="Rectangle 5"/>
            <p:cNvSpPr>
              <a:spLocks noChangeArrowheads="1"/>
            </p:cNvSpPr>
            <p:nvPr/>
          </p:nvSpPr>
          <p:spPr bwMode="auto">
            <a:xfrm>
              <a:off x="3300710" y="3814849"/>
              <a:ext cx="426461" cy="139180"/>
            </a:xfrm>
            <a:prstGeom prst="rect">
              <a:avLst/>
            </a:prstGeom>
            <a:noFill/>
            <a:ln w="9525">
              <a:noFill/>
              <a:miter lim="800000"/>
              <a:headEnd/>
              <a:tailEnd/>
            </a:ln>
          </p:spPr>
          <p:txBody>
            <a:bodyPr wrap="none" lIns="0" tIns="0" rIns="0" bIns="0">
              <a:spAutoFit/>
            </a:bodyPr>
            <a:lstStyle/>
            <a:p>
              <a:pPr algn="ctr" defTabSz="706438" eaLnBrk="0" fontAlgn="auto" hangingPunct="0">
                <a:spcBef>
                  <a:spcPts val="0"/>
                </a:spcBef>
                <a:spcAft>
                  <a:spcPts val="0"/>
                </a:spcAft>
              </a:pPr>
              <a:r>
                <a:rPr lang="en-US" sz="1400" b="1" dirty="0">
                  <a:solidFill>
                    <a:srgbClr val="000000"/>
                  </a:solidFill>
                  <a:latin typeface="Arial" charset="0"/>
                </a:rPr>
                <a:t>FLASH</a:t>
              </a:r>
              <a:endParaRPr lang="en-US" sz="1400" b="1" dirty="0">
                <a:solidFill>
                  <a:prstClr val="black"/>
                </a:solidFill>
                <a:latin typeface="Arial" charset="0"/>
              </a:endParaRPr>
            </a:p>
          </p:txBody>
        </p:sp>
        <p:sp>
          <p:nvSpPr>
            <p:cNvPr id="36" name="Rectangle 5"/>
            <p:cNvSpPr>
              <a:spLocks noChangeArrowheads="1"/>
            </p:cNvSpPr>
            <p:nvPr/>
          </p:nvSpPr>
          <p:spPr bwMode="auto">
            <a:xfrm>
              <a:off x="4158059" y="4201242"/>
              <a:ext cx="329689" cy="139180"/>
            </a:xfrm>
            <a:prstGeom prst="rect">
              <a:avLst/>
            </a:prstGeom>
            <a:noFill/>
            <a:ln w="9525">
              <a:noFill/>
              <a:miter lim="800000"/>
              <a:headEnd/>
              <a:tailEnd/>
            </a:ln>
          </p:spPr>
          <p:txBody>
            <a:bodyPr wrap="none" lIns="0" tIns="0" rIns="0" bIns="0">
              <a:spAutoFit/>
            </a:bodyPr>
            <a:lstStyle/>
            <a:p>
              <a:pPr algn="ctr" defTabSz="706438" eaLnBrk="0" fontAlgn="auto" hangingPunct="0">
                <a:spcBef>
                  <a:spcPts val="0"/>
                </a:spcBef>
                <a:spcAft>
                  <a:spcPts val="0"/>
                </a:spcAft>
              </a:pPr>
              <a:r>
                <a:rPr lang="en-US" sz="1400" b="1" dirty="0">
                  <a:solidFill>
                    <a:srgbClr val="000000"/>
                  </a:solidFill>
                  <a:latin typeface="Arial" charset="0"/>
                </a:rPr>
                <a:t>NPAT</a:t>
              </a:r>
              <a:endParaRPr lang="en-US" sz="1400" b="1" dirty="0">
                <a:solidFill>
                  <a:prstClr val="black"/>
                </a:solidFill>
                <a:latin typeface="Arial" charset="0"/>
              </a:endParaRPr>
            </a:p>
          </p:txBody>
        </p:sp>
        <p:cxnSp>
          <p:nvCxnSpPr>
            <p:cNvPr id="37" name="Straight Connector 36"/>
            <p:cNvCxnSpPr/>
            <p:nvPr/>
          </p:nvCxnSpPr>
          <p:spPr bwMode="auto">
            <a:xfrm>
              <a:off x="2321111" y="5012719"/>
              <a:ext cx="1633728" cy="0"/>
            </a:xfrm>
            <a:prstGeom prst="line">
              <a:avLst/>
            </a:prstGeom>
            <a:noFill/>
            <a:ln w="63500" cap="flat" cmpd="sng" algn="ctr">
              <a:solidFill>
                <a:schemeClr val="accent2"/>
              </a:solidFill>
              <a:prstDash val="solid"/>
              <a:round/>
              <a:headEnd type="none" w="med" len="med"/>
              <a:tailEnd type="none" w="med" len="med"/>
            </a:ln>
            <a:effectLst/>
          </p:spPr>
        </p:cxnSp>
        <p:cxnSp>
          <p:nvCxnSpPr>
            <p:cNvPr id="38" name="Straight Arrow Connector 37"/>
            <p:cNvCxnSpPr/>
            <p:nvPr/>
          </p:nvCxnSpPr>
          <p:spPr bwMode="auto">
            <a:xfrm rot="16200000" flipV="1">
              <a:off x="3213569" y="4407023"/>
              <a:ext cx="91440" cy="0"/>
            </a:xfrm>
            <a:prstGeom prst="straightConnector1">
              <a:avLst/>
            </a:prstGeom>
            <a:noFill/>
            <a:ln w="15875" cap="flat" cmpd="sng" algn="ctr">
              <a:solidFill>
                <a:schemeClr val="tx1"/>
              </a:solidFill>
              <a:prstDash val="solid"/>
              <a:round/>
              <a:headEnd type="none" w="med" len="med"/>
              <a:tailEnd type="triangle" w="med" len="med"/>
            </a:ln>
            <a:effectLst/>
          </p:spPr>
        </p:cxnSp>
        <p:cxnSp>
          <p:nvCxnSpPr>
            <p:cNvPr id="39" name="Straight Arrow Connector 38"/>
            <p:cNvCxnSpPr/>
            <p:nvPr/>
          </p:nvCxnSpPr>
          <p:spPr bwMode="auto">
            <a:xfrm rot="16200000" flipV="1">
              <a:off x="3682491" y="4407023"/>
              <a:ext cx="91440" cy="0"/>
            </a:xfrm>
            <a:prstGeom prst="straightConnector1">
              <a:avLst/>
            </a:prstGeom>
            <a:noFill/>
            <a:ln w="15875" cap="flat" cmpd="sng" algn="ctr">
              <a:solidFill>
                <a:schemeClr val="tx1"/>
              </a:solidFill>
              <a:prstDash val="solid"/>
              <a:round/>
              <a:headEnd type="none" w="med" len="med"/>
              <a:tailEnd type="triangle" w="med" len="med"/>
            </a:ln>
            <a:effectLst/>
          </p:spPr>
        </p:cxnSp>
        <p:sp>
          <p:nvSpPr>
            <p:cNvPr id="40" name="AutoShape 46"/>
            <p:cNvSpPr>
              <a:spLocks noChangeArrowheads="1"/>
            </p:cNvSpPr>
            <p:nvPr/>
          </p:nvSpPr>
          <p:spPr bwMode="auto">
            <a:xfrm>
              <a:off x="2444373" y="4134340"/>
              <a:ext cx="651272" cy="778845"/>
            </a:xfrm>
            <a:prstGeom prst="roundRect">
              <a:avLst>
                <a:gd name="adj" fmla="val 16667"/>
              </a:avLst>
            </a:prstGeom>
            <a:solidFill>
              <a:schemeClr val="bg1"/>
            </a:solidFill>
            <a:ln w="15875" algn="ctr">
              <a:solidFill>
                <a:schemeClr val="tx1"/>
              </a:solidFill>
              <a:round/>
              <a:headEnd/>
              <a:tailEnd/>
            </a:ln>
          </p:spPr>
          <p:txBody>
            <a:bodyPr wrap="none" anchor="ctr"/>
            <a:lstStyle/>
            <a:p>
              <a:pPr algn="ctr" fontAlgn="auto">
                <a:spcBef>
                  <a:spcPts val="0"/>
                </a:spcBef>
                <a:spcAft>
                  <a:spcPts val="0"/>
                </a:spcAft>
                <a:defRPr/>
              </a:pPr>
              <a:r>
                <a:rPr lang="en-US" sz="1400" b="1" dirty="0">
                  <a:solidFill>
                    <a:prstClr val="black"/>
                  </a:solidFill>
                  <a:latin typeface="Arial" charset="0"/>
                </a:rPr>
                <a:t>Subunits</a:t>
              </a:r>
            </a:p>
            <a:p>
              <a:pPr algn="ctr" fontAlgn="auto">
                <a:spcBef>
                  <a:spcPts val="0"/>
                </a:spcBef>
                <a:spcAft>
                  <a:spcPts val="0"/>
                </a:spcAft>
                <a:defRPr/>
              </a:pPr>
              <a:r>
                <a:rPr lang="en-US" sz="1400" b="1" dirty="0">
                  <a:solidFill>
                    <a:prstClr val="black"/>
                  </a:solidFill>
                  <a:latin typeface="Arial" charset="0"/>
                </a:rPr>
                <a:t>of the HCC</a:t>
              </a:r>
            </a:p>
            <a:p>
              <a:pPr algn="ctr" fontAlgn="auto">
                <a:spcBef>
                  <a:spcPts val="0"/>
                </a:spcBef>
                <a:spcAft>
                  <a:spcPts val="0"/>
                </a:spcAft>
                <a:defRPr/>
              </a:pPr>
              <a:endParaRPr lang="en-US" sz="1400" b="1" dirty="0">
                <a:solidFill>
                  <a:prstClr val="black"/>
                </a:solidFill>
                <a:latin typeface="Arial" charset="0"/>
              </a:endParaRPr>
            </a:p>
            <a:p>
              <a:pPr algn="ctr" fontAlgn="auto">
                <a:spcBef>
                  <a:spcPts val="0"/>
                </a:spcBef>
                <a:spcAft>
                  <a:spcPts val="0"/>
                </a:spcAft>
                <a:defRPr/>
              </a:pPr>
              <a:endParaRPr lang="en-US" sz="1400" dirty="0">
                <a:solidFill>
                  <a:prstClr val="black"/>
                </a:solidFill>
                <a:latin typeface="Calibri" panose="020F0502020204030204"/>
              </a:endParaRPr>
            </a:p>
          </p:txBody>
        </p:sp>
        <p:cxnSp>
          <p:nvCxnSpPr>
            <p:cNvPr id="41" name="Straight Arrow Connector 40"/>
            <p:cNvCxnSpPr/>
            <p:nvPr/>
          </p:nvCxnSpPr>
          <p:spPr bwMode="auto">
            <a:xfrm rot="10800000">
              <a:off x="3078928" y="4271021"/>
              <a:ext cx="91440" cy="0"/>
            </a:xfrm>
            <a:prstGeom prst="straightConnector1">
              <a:avLst/>
            </a:prstGeom>
            <a:noFill/>
            <a:ln w="15875" cap="flat" cmpd="sng" algn="ctr">
              <a:solidFill>
                <a:schemeClr val="tx1"/>
              </a:solidFill>
              <a:prstDash val="solid"/>
              <a:round/>
              <a:headEnd type="none" w="med" len="med"/>
              <a:tailEnd type="triangle" w="med" len="med"/>
            </a:ln>
            <a:effectLst/>
          </p:spPr>
        </p:cxnSp>
        <p:cxnSp>
          <p:nvCxnSpPr>
            <p:cNvPr id="42" name="Straight Arrow Connector 41"/>
            <p:cNvCxnSpPr/>
            <p:nvPr/>
          </p:nvCxnSpPr>
          <p:spPr bwMode="auto">
            <a:xfrm rot="10800000">
              <a:off x="3078928" y="4548644"/>
              <a:ext cx="91440" cy="0"/>
            </a:xfrm>
            <a:prstGeom prst="straightConnector1">
              <a:avLst/>
            </a:prstGeom>
            <a:noFill/>
            <a:ln w="15875" cap="flat" cmpd="sng" algn="ctr">
              <a:solidFill>
                <a:schemeClr val="tx1"/>
              </a:solidFill>
              <a:prstDash val="solid"/>
              <a:round/>
              <a:headEnd type="none" w="med" len="med"/>
              <a:tailEnd type="triangle" w="med" len="med"/>
            </a:ln>
            <a:effectLst/>
          </p:spPr>
        </p:cxnSp>
        <p:sp>
          <p:nvSpPr>
            <p:cNvPr id="43" name="Rectangle 5"/>
            <p:cNvSpPr>
              <a:spLocks noChangeArrowheads="1"/>
            </p:cNvSpPr>
            <p:nvPr/>
          </p:nvSpPr>
          <p:spPr bwMode="auto">
            <a:xfrm>
              <a:off x="3158731" y="4748234"/>
              <a:ext cx="618539" cy="139180"/>
            </a:xfrm>
            <a:prstGeom prst="rect">
              <a:avLst/>
            </a:prstGeom>
            <a:noFill/>
            <a:ln w="9525">
              <a:noFill/>
              <a:miter lim="800000"/>
              <a:headEnd/>
              <a:tailEnd/>
            </a:ln>
          </p:spPr>
          <p:txBody>
            <a:bodyPr wrap="none" lIns="0" tIns="0" rIns="0" bIns="0">
              <a:spAutoFit/>
            </a:bodyPr>
            <a:lstStyle/>
            <a:p>
              <a:pPr algn="ctr" defTabSz="706438" eaLnBrk="0" fontAlgn="auto" hangingPunct="0">
                <a:spcBef>
                  <a:spcPts val="0"/>
                </a:spcBef>
                <a:spcAft>
                  <a:spcPts val="0"/>
                </a:spcAft>
              </a:pPr>
              <a:r>
                <a:rPr lang="en-US" sz="1400" b="1" dirty="0">
                  <a:solidFill>
                    <a:srgbClr val="000000"/>
                  </a:solidFill>
                  <a:latin typeface="Arial" charset="0"/>
                </a:rPr>
                <a:t>U7 </a:t>
              </a:r>
              <a:r>
                <a:rPr lang="en-US" sz="1400" b="1" dirty="0" err="1">
                  <a:solidFill>
                    <a:srgbClr val="000000"/>
                  </a:solidFill>
                  <a:latin typeface="Arial" charset="0"/>
                </a:rPr>
                <a:t>snRNP</a:t>
              </a:r>
              <a:endParaRPr lang="en-US" sz="1400" b="1" dirty="0">
                <a:solidFill>
                  <a:prstClr val="black"/>
                </a:solidFill>
                <a:latin typeface="Arial" charset="0"/>
              </a:endParaRPr>
            </a:p>
          </p:txBody>
        </p:sp>
        <p:sp>
          <p:nvSpPr>
            <p:cNvPr id="44" name="Isosceles Triangle 43"/>
            <p:cNvSpPr/>
            <p:nvPr/>
          </p:nvSpPr>
          <p:spPr bwMode="auto">
            <a:xfrm flipV="1">
              <a:off x="2707237" y="4940340"/>
              <a:ext cx="117021" cy="100693"/>
            </a:xfrm>
            <a:prstGeom prst="triangle">
              <a:avLst/>
            </a:prstGeom>
            <a:solidFill>
              <a:schemeClr val="bg1"/>
            </a:solidFill>
            <a:ln w="12700" algn="ctr">
              <a:noFill/>
              <a:round/>
              <a:headEnd/>
              <a:tailEnd/>
            </a:ln>
            <a:effectLst/>
          </p:spPr>
          <p:txBody>
            <a:bodyPr wrap="none" rtlCol="0" anchor="ctr"/>
            <a:lstStyle/>
            <a:p>
              <a:pPr algn="ctr" fontAlgn="auto">
                <a:lnSpc>
                  <a:spcPts val="1100"/>
                </a:lnSpc>
                <a:spcBef>
                  <a:spcPts val="0"/>
                </a:spcBef>
                <a:spcAft>
                  <a:spcPts val="0"/>
                </a:spcAft>
              </a:pPr>
              <a:endParaRPr lang="en-US" sz="1400" dirty="0">
                <a:solidFill>
                  <a:prstClr val="black"/>
                </a:solidFill>
                <a:latin typeface="Calibri" panose="020F0502020204030204"/>
              </a:endParaRPr>
            </a:p>
          </p:txBody>
        </p:sp>
        <p:cxnSp>
          <p:nvCxnSpPr>
            <p:cNvPr id="45" name="Straight Arrow Connector 44"/>
            <p:cNvCxnSpPr/>
            <p:nvPr/>
          </p:nvCxnSpPr>
          <p:spPr bwMode="auto">
            <a:xfrm rot="5400000">
              <a:off x="2696228" y="4938544"/>
              <a:ext cx="139038" cy="0"/>
            </a:xfrm>
            <a:prstGeom prst="straightConnector1">
              <a:avLst/>
            </a:prstGeom>
            <a:noFill/>
            <a:ln w="25400" cap="flat" cmpd="sng" algn="ctr">
              <a:solidFill>
                <a:schemeClr val="tx1"/>
              </a:solidFill>
              <a:prstDash val="solid"/>
              <a:round/>
              <a:headEnd type="none" w="med" len="med"/>
              <a:tailEnd type="triangle" w="lg" len="med"/>
            </a:ln>
            <a:effectLst/>
          </p:spPr>
        </p:cxnSp>
        <p:sp>
          <p:nvSpPr>
            <p:cNvPr id="46" name="Rectangle 5"/>
            <p:cNvSpPr>
              <a:spLocks noChangeArrowheads="1"/>
            </p:cNvSpPr>
            <p:nvPr/>
          </p:nvSpPr>
          <p:spPr bwMode="auto">
            <a:xfrm>
              <a:off x="2522801" y="4727655"/>
              <a:ext cx="483627" cy="139180"/>
            </a:xfrm>
            <a:prstGeom prst="rect">
              <a:avLst/>
            </a:prstGeom>
            <a:noFill/>
            <a:ln w="9525">
              <a:noFill/>
              <a:miter lim="800000"/>
              <a:headEnd/>
              <a:tailEnd/>
            </a:ln>
          </p:spPr>
          <p:txBody>
            <a:bodyPr wrap="none" lIns="0" tIns="0" rIns="0" bIns="0">
              <a:spAutoFit/>
            </a:bodyPr>
            <a:lstStyle/>
            <a:p>
              <a:pPr algn="ctr" defTabSz="706438" eaLnBrk="0" fontAlgn="auto" hangingPunct="0">
                <a:spcBef>
                  <a:spcPts val="0"/>
                </a:spcBef>
                <a:spcAft>
                  <a:spcPts val="0"/>
                </a:spcAft>
              </a:pPr>
              <a:r>
                <a:rPr lang="en-US" sz="1400" b="1" dirty="0">
                  <a:solidFill>
                    <a:srgbClr val="000000"/>
                  </a:solidFill>
                  <a:latin typeface="Arial" charset="0"/>
                </a:rPr>
                <a:t>CPSF73</a:t>
              </a:r>
              <a:endParaRPr lang="en-US" sz="1400" b="1" dirty="0">
                <a:solidFill>
                  <a:prstClr val="black"/>
                </a:solidFill>
                <a:latin typeface="Arial" charset="0"/>
              </a:endParaRPr>
            </a:p>
          </p:txBody>
        </p:sp>
        <p:sp>
          <p:nvSpPr>
            <p:cNvPr id="47" name="Line 28"/>
            <p:cNvSpPr>
              <a:spLocks noChangeShapeType="1"/>
            </p:cNvSpPr>
            <p:nvPr/>
          </p:nvSpPr>
          <p:spPr bwMode="auto">
            <a:xfrm>
              <a:off x="3507257" y="4927639"/>
              <a:ext cx="0" cy="45720"/>
            </a:xfrm>
            <a:prstGeom prst="line">
              <a:avLst/>
            </a:prstGeom>
            <a:noFill/>
            <a:ln w="19050">
              <a:solidFill>
                <a:schemeClr val="tx1"/>
              </a:solidFill>
              <a:round/>
              <a:headEnd/>
              <a:tailEnd/>
            </a:ln>
          </p:spPr>
          <p:txBody>
            <a:bodyPr/>
            <a:lstStyle/>
            <a:p>
              <a:pPr fontAlgn="auto">
                <a:spcBef>
                  <a:spcPts val="0"/>
                </a:spcBef>
                <a:spcAft>
                  <a:spcPts val="0"/>
                </a:spcAft>
              </a:pPr>
              <a:endParaRPr lang="en-US" sz="1400">
                <a:solidFill>
                  <a:prstClr val="black"/>
                </a:solidFill>
                <a:latin typeface="Calibri" panose="020F0502020204030204"/>
              </a:endParaRPr>
            </a:p>
          </p:txBody>
        </p:sp>
        <p:sp>
          <p:nvSpPr>
            <p:cNvPr id="48" name="Line 28"/>
            <p:cNvSpPr>
              <a:spLocks noChangeShapeType="1"/>
            </p:cNvSpPr>
            <p:nvPr/>
          </p:nvSpPr>
          <p:spPr bwMode="auto">
            <a:xfrm>
              <a:off x="3464056" y="4927639"/>
              <a:ext cx="0" cy="45720"/>
            </a:xfrm>
            <a:prstGeom prst="line">
              <a:avLst/>
            </a:prstGeom>
            <a:noFill/>
            <a:ln w="19050">
              <a:solidFill>
                <a:schemeClr val="tx1"/>
              </a:solidFill>
              <a:round/>
              <a:headEnd/>
              <a:tailEnd/>
            </a:ln>
          </p:spPr>
          <p:txBody>
            <a:bodyPr/>
            <a:lstStyle/>
            <a:p>
              <a:pPr fontAlgn="auto">
                <a:spcBef>
                  <a:spcPts val="0"/>
                </a:spcBef>
                <a:spcAft>
                  <a:spcPts val="0"/>
                </a:spcAft>
              </a:pPr>
              <a:endParaRPr lang="en-US" sz="1400">
                <a:solidFill>
                  <a:prstClr val="black"/>
                </a:solidFill>
                <a:latin typeface="Calibri" panose="020F0502020204030204"/>
              </a:endParaRPr>
            </a:p>
          </p:txBody>
        </p:sp>
        <p:sp>
          <p:nvSpPr>
            <p:cNvPr id="49" name="Line 28"/>
            <p:cNvSpPr>
              <a:spLocks noChangeShapeType="1"/>
            </p:cNvSpPr>
            <p:nvPr/>
          </p:nvSpPr>
          <p:spPr bwMode="auto">
            <a:xfrm>
              <a:off x="3377654" y="4927639"/>
              <a:ext cx="0" cy="45720"/>
            </a:xfrm>
            <a:prstGeom prst="line">
              <a:avLst/>
            </a:prstGeom>
            <a:noFill/>
            <a:ln w="19050">
              <a:solidFill>
                <a:schemeClr val="tx1"/>
              </a:solidFill>
              <a:round/>
              <a:headEnd/>
              <a:tailEnd/>
            </a:ln>
          </p:spPr>
          <p:txBody>
            <a:bodyPr/>
            <a:lstStyle/>
            <a:p>
              <a:pPr fontAlgn="auto">
                <a:spcBef>
                  <a:spcPts val="0"/>
                </a:spcBef>
                <a:spcAft>
                  <a:spcPts val="0"/>
                </a:spcAft>
              </a:pPr>
              <a:endParaRPr lang="en-US" sz="1400">
                <a:solidFill>
                  <a:prstClr val="black"/>
                </a:solidFill>
                <a:latin typeface="Calibri" panose="020F0502020204030204"/>
              </a:endParaRPr>
            </a:p>
          </p:txBody>
        </p:sp>
        <p:sp>
          <p:nvSpPr>
            <p:cNvPr id="50" name="Line 28"/>
            <p:cNvSpPr>
              <a:spLocks noChangeShapeType="1"/>
            </p:cNvSpPr>
            <p:nvPr/>
          </p:nvSpPr>
          <p:spPr bwMode="auto">
            <a:xfrm>
              <a:off x="3420855" y="4927639"/>
              <a:ext cx="0" cy="45720"/>
            </a:xfrm>
            <a:prstGeom prst="line">
              <a:avLst/>
            </a:prstGeom>
            <a:noFill/>
            <a:ln w="19050">
              <a:solidFill>
                <a:schemeClr val="tx1"/>
              </a:solidFill>
              <a:round/>
              <a:headEnd/>
              <a:tailEnd/>
            </a:ln>
          </p:spPr>
          <p:txBody>
            <a:bodyPr/>
            <a:lstStyle/>
            <a:p>
              <a:pPr fontAlgn="auto">
                <a:spcBef>
                  <a:spcPts val="0"/>
                </a:spcBef>
                <a:spcAft>
                  <a:spcPts val="0"/>
                </a:spcAft>
              </a:pPr>
              <a:endParaRPr lang="en-US" sz="1400">
                <a:solidFill>
                  <a:prstClr val="black"/>
                </a:solidFill>
                <a:latin typeface="Calibri" panose="020F0502020204030204"/>
              </a:endParaRPr>
            </a:p>
          </p:txBody>
        </p:sp>
        <p:sp>
          <p:nvSpPr>
            <p:cNvPr id="51" name="Rectangle 5"/>
            <p:cNvSpPr>
              <a:spLocks noChangeArrowheads="1"/>
            </p:cNvSpPr>
            <p:nvPr/>
          </p:nvSpPr>
          <p:spPr bwMode="auto">
            <a:xfrm>
              <a:off x="3983034" y="4750924"/>
              <a:ext cx="577081" cy="417538"/>
            </a:xfrm>
            <a:prstGeom prst="rect">
              <a:avLst/>
            </a:prstGeom>
            <a:noFill/>
            <a:ln w="9525">
              <a:noFill/>
              <a:miter lim="800000"/>
              <a:headEnd/>
              <a:tailEnd/>
            </a:ln>
          </p:spPr>
          <p:txBody>
            <a:bodyPr wrap="square" lIns="0" tIns="0" rIns="0" bIns="0">
              <a:spAutoFit/>
            </a:bodyPr>
            <a:lstStyle/>
            <a:p>
              <a:pPr algn="ctr" defTabSz="706438" eaLnBrk="0" fontAlgn="auto" hangingPunct="0">
                <a:spcBef>
                  <a:spcPts val="0"/>
                </a:spcBef>
                <a:spcAft>
                  <a:spcPts val="0"/>
                </a:spcAft>
              </a:pPr>
              <a:r>
                <a:rPr lang="en-US" sz="1400" dirty="0" err="1">
                  <a:solidFill>
                    <a:srgbClr val="000000"/>
                  </a:solidFill>
                  <a:latin typeface="Calibri" panose="020F0502020204030204"/>
                </a:rPr>
                <a:t>Histone</a:t>
              </a:r>
              <a:endParaRPr lang="en-US" sz="1400" dirty="0">
                <a:solidFill>
                  <a:srgbClr val="000000"/>
                </a:solidFill>
                <a:latin typeface="Calibri" panose="020F0502020204030204"/>
              </a:endParaRPr>
            </a:p>
            <a:p>
              <a:pPr algn="ctr" defTabSz="706438" eaLnBrk="0" fontAlgn="auto" hangingPunct="0">
                <a:spcBef>
                  <a:spcPts val="0"/>
                </a:spcBef>
                <a:spcAft>
                  <a:spcPts val="0"/>
                </a:spcAft>
              </a:pPr>
              <a:r>
                <a:rPr lang="en-US" sz="1400" b="1" dirty="0">
                  <a:solidFill>
                    <a:srgbClr val="000000"/>
                  </a:solidFill>
                  <a:latin typeface="Arial" charset="0"/>
                </a:rPr>
                <a:t>Pre-mRNA</a:t>
              </a:r>
              <a:endParaRPr lang="en-US" sz="1400" b="1" dirty="0">
                <a:solidFill>
                  <a:prstClr val="black"/>
                </a:solidFill>
                <a:latin typeface="Arial" charset="0"/>
              </a:endParaRPr>
            </a:p>
          </p:txBody>
        </p:sp>
        <p:sp>
          <p:nvSpPr>
            <p:cNvPr id="52" name="Rectangle 5"/>
            <p:cNvSpPr>
              <a:spLocks noChangeArrowheads="1"/>
            </p:cNvSpPr>
            <p:nvPr/>
          </p:nvSpPr>
          <p:spPr bwMode="auto">
            <a:xfrm>
              <a:off x="2286999" y="1671630"/>
              <a:ext cx="634789" cy="278358"/>
            </a:xfrm>
            <a:prstGeom prst="rect">
              <a:avLst/>
            </a:prstGeom>
            <a:noFill/>
            <a:ln w="9525">
              <a:noFill/>
              <a:miter lim="800000"/>
              <a:headEnd/>
              <a:tailEnd/>
            </a:ln>
          </p:spPr>
          <p:txBody>
            <a:bodyPr wrap="square" lIns="0" tIns="0" rIns="0" bIns="0">
              <a:spAutoFit/>
            </a:bodyPr>
            <a:lstStyle/>
            <a:p>
              <a:pPr algn="ctr" defTabSz="706438" eaLnBrk="0" fontAlgn="auto" hangingPunct="0">
                <a:spcBef>
                  <a:spcPts val="0"/>
                </a:spcBef>
                <a:spcAft>
                  <a:spcPts val="0"/>
                </a:spcAft>
              </a:pPr>
              <a:r>
                <a:rPr lang="en-US" sz="1400" b="1" dirty="0">
                  <a:solidFill>
                    <a:srgbClr val="000000"/>
                  </a:solidFill>
                  <a:latin typeface="Arial" charset="0"/>
                </a:rPr>
                <a:t>Lsm11</a:t>
              </a:r>
            </a:p>
            <a:p>
              <a:pPr algn="ctr" defTabSz="706438" eaLnBrk="0" fontAlgn="auto" hangingPunct="0">
                <a:spcBef>
                  <a:spcPts val="0"/>
                </a:spcBef>
                <a:spcAft>
                  <a:spcPts val="0"/>
                </a:spcAft>
              </a:pPr>
              <a:r>
                <a:rPr lang="en-US" sz="1400" dirty="0">
                  <a:solidFill>
                    <a:srgbClr val="000000"/>
                  </a:solidFill>
                  <a:latin typeface="Calibri" panose="020F0502020204030204"/>
                </a:rPr>
                <a:t>(U7 </a:t>
              </a:r>
              <a:r>
                <a:rPr lang="en-US" sz="1400" dirty="0" err="1">
                  <a:solidFill>
                    <a:srgbClr val="000000"/>
                  </a:solidFill>
                  <a:latin typeface="Calibri" panose="020F0502020204030204"/>
                </a:rPr>
                <a:t>snRNP</a:t>
              </a:r>
              <a:r>
                <a:rPr lang="en-US" sz="1400" dirty="0">
                  <a:solidFill>
                    <a:srgbClr val="000000"/>
                  </a:solidFill>
                  <a:latin typeface="Calibri" panose="020F0502020204030204"/>
                </a:rPr>
                <a:t>)</a:t>
              </a:r>
              <a:endParaRPr lang="en-US" sz="1400" b="1" dirty="0">
                <a:solidFill>
                  <a:prstClr val="black"/>
                </a:solidFill>
                <a:latin typeface="Arial" charset="0"/>
              </a:endParaRPr>
            </a:p>
          </p:txBody>
        </p:sp>
        <p:grpSp>
          <p:nvGrpSpPr>
            <p:cNvPr id="53" name="Group 52"/>
            <p:cNvGrpSpPr>
              <a:grpSpLocks noChangeAspect="1"/>
            </p:cNvGrpSpPr>
            <p:nvPr/>
          </p:nvGrpSpPr>
          <p:grpSpPr>
            <a:xfrm>
              <a:off x="4001627" y="4199428"/>
              <a:ext cx="142126" cy="142126"/>
              <a:chOff x="4757881" y="2956733"/>
              <a:chExt cx="177658" cy="177658"/>
            </a:xfrm>
          </p:grpSpPr>
          <p:sp>
            <p:nvSpPr>
              <p:cNvPr id="60" name="Line 29"/>
              <p:cNvSpPr>
                <a:spLocks noChangeShapeType="1"/>
              </p:cNvSpPr>
              <p:nvPr/>
            </p:nvSpPr>
            <p:spPr bwMode="auto">
              <a:xfrm rot="2700000">
                <a:off x="4846710" y="2956733"/>
                <a:ext cx="0" cy="177658"/>
              </a:xfrm>
              <a:prstGeom prst="line">
                <a:avLst/>
              </a:prstGeom>
              <a:noFill/>
              <a:ln w="12700">
                <a:solidFill>
                  <a:schemeClr val="tx1"/>
                </a:solidFill>
                <a:round/>
                <a:headEnd/>
                <a:tailEnd/>
              </a:ln>
            </p:spPr>
            <p:txBody>
              <a:bodyPr/>
              <a:lstStyle/>
              <a:p>
                <a:pPr fontAlgn="auto">
                  <a:spcBef>
                    <a:spcPts val="0"/>
                  </a:spcBef>
                  <a:spcAft>
                    <a:spcPts val="0"/>
                  </a:spcAft>
                </a:pPr>
                <a:endParaRPr lang="en-US" sz="1400">
                  <a:solidFill>
                    <a:prstClr val="black"/>
                  </a:solidFill>
                  <a:latin typeface="Calibri" panose="020F0502020204030204"/>
                </a:endParaRPr>
              </a:p>
            </p:txBody>
          </p:sp>
          <p:sp>
            <p:nvSpPr>
              <p:cNvPr id="61" name="Line 29"/>
              <p:cNvSpPr>
                <a:spLocks noChangeShapeType="1"/>
              </p:cNvSpPr>
              <p:nvPr/>
            </p:nvSpPr>
            <p:spPr bwMode="auto">
              <a:xfrm rot="18900000" flipH="1">
                <a:off x="4846710" y="2956733"/>
                <a:ext cx="0" cy="177658"/>
              </a:xfrm>
              <a:prstGeom prst="line">
                <a:avLst/>
              </a:prstGeom>
              <a:noFill/>
              <a:ln w="12700">
                <a:solidFill>
                  <a:schemeClr val="tx1"/>
                </a:solidFill>
                <a:round/>
                <a:headEnd/>
                <a:tailEnd/>
              </a:ln>
            </p:spPr>
            <p:txBody>
              <a:bodyPr/>
              <a:lstStyle/>
              <a:p>
                <a:pPr fontAlgn="auto">
                  <a:spcBef>
                    <a:spcPts val="0"/>
                  </a:spcBef>
                  <a:spcAft>
                    <a:spcPts val="0"/>
                  </a:spcAft>
                </a:pPr>
                <a:endParaRPr lang="en-US" sz="1400">
                  <a:solidFill>
                    <a:prstClr val="black"/>
                  </a:solidFill>
                  <a:latin typeface="Calibri" panose="020F0502020204030204"/>
                </a:endParaRPr>
              </a:p>
            </p:txBody>
          </p:sp>
        </p:grpSp>
        <p:cxnSp>
          <p:nvCxnSpPr>
            <p:cNvPr id="54" name="Straight Arrow Connector 53"/>
            <p:cNvCxnSpPr/>
            <p:nvPr/>
          </p:nvCxnSpPr>
          <p:spPr bwMode="auto">
            <a:xfrm rot="16200000" flipV="1">
              <a:off x="4175614" y="1150017"/>
              <a:ext cx="182880" cy="0"/>
            </a:xfrm>
            <a:prstGeom prst="straightConnector1">
              <a:avLst/>
            </a:prstGeom>
            <a:noFill/>
            <a:ln w="15875" cap="flat" cmpd="sng" algn="ctr">
              <a:solidFill>
                <a:schemeClr val="tx1"/>
              </a:solidFill>
              <a:prstDash val="solid"/>
              <a:round/>
              <a:headEnd type="triangle" w="med" len="med"/>
              <a:tailEnd type="triangle" w="med" len="med"/>
            </a:ln>
            <a:effectLst/>
          </p:spPr>
        </p:cxnSp>
        <p:cxnSp>
          <p:nvCxnSpPr>
            <p:cNvPr id="55" name="Straight Arrow Connector 54"/>
            <p:cNvCxnSpPr/>
            <p:nvPr/>
          </p:nvCxnSpPr>
          <p:spPr bwMode="auto">
            <a:xfrm rot="16200000" flipV="1">
              <a:off x="2512953" y="1577282"/>
              <a:ext cx="182880" cy="0"/>
            </a:xfrm>
            <a:prstGeom prst="straightConnector1">
              <a:avLst/>
            </a:prstGeom>
            <a:noFill/>
            <a:ln w="15875" cap="flat" cmpd="sng" algn="ctr">
              <a:solidFill>
                <a:schemeClr val="tx1"/>
              </a:solidFill>
              <a:prstDash val="solid"/>
              <a:round/>
              <a:headEnd type="none" w="med" len="med"/>
              <a:tailEnd type="triangle" w="med" len="med"/>
            </a:ln>
            <a:effectLst/>
          </p:spPr>
        </p:cxnSp>
        <p:cxnSp>
          <p:nvCxnSpPr>
            <p:cNvPr id="56" name="Straight Arrow Connector 55"/>
            <p:cNvCxnSpPr/>
            <p:nvPr/>
          </p:nvCxnSpPr>
          <p:spPr bwMode="auto">
            <a:xfrm rot="21600000" flipH="1">
              <a:off x="3919388" y="4270491"/>
              <a:ext cx="182880" cy="0"/>
            </a:xfrm>
            <a:prstGeom prst="straightConnector1">
              <a:avLst/>
            </a:prstGeom>
            <a:noFill/>
            <a:ln w="15875" cap="flat" cmpd="sng" algn="ctr">
              <a:solidFill>
                <a:schemeClr val="tx1"/>
              </a:solidFill>
              <a:prstDash val="solid"/>
              <a:round/>
              <a:headEnd type="none" w="med" len="med"/>
              <a:tailEnd type="triangle" w="med" len="med"/>
            </a:ln>
            <a:effectLst/>
          </p:spPr>
        </p:cxnSp>
        <p:sp>
          <p:nvSpPr>
            <p:cNvPr id="57" name="Rectangle 5"/>
            <p:cNvSpPr>
              <a:spLocks noChangeArrowheads="1"/>
            </p:cNvSpPr>
            <p:nvPr/>
          </p:nvSpPr>
          <p:spPr bwMode="auto">
            <a:xfrm>
              <a:off x="1820274" y="3071805"/>
              <a:ext cx="634789" cy="278358"/>
            </a:xfrm>
            <a:prstGeom prst="rect">
              <a:avLst/>
            </a:prstGeom>
            <a:noFill/>
            <a:ln w="9525">
              <a:noFill/>
              <a:miter lim="800000"/>
              <a:headEnd/>
              <a:tailEnd/>
            </a:ln>
          </p:spPr>
          <p:txBody>
            <a:bodyPr wrap="square" lIns="0" tIns="0" rIns="0" bIns="0">
              <a:spAutoFit/>
            </a:bodyPr>
            <a:lstStyle/>
            <a:p>
              <a:pPr algn="ctr" defTabSz="706438" eaLnBrk="0" fontAlgn="auto" hangingPunct="0">
                <a:spcBef>
                  <a:spcPts val="0"/>
                </a:spcBef>
                <a:spcAft>
                  <a:spcPts val="0"/>
                </a:spcAft>
              </a:pPr>
              <a:r>
                <a:rPr lang="en-US" sz="1400" b="1" dirty="0">
                  <a:solidFill>
                    <a:srgbClr val="000000"/>
                  </a:solidFill>
                  <a:latin typeface="Arial" charset="0"/>
                </a:rPr>
                <a:t>Lsm11</a:t>
              </a:r>
            </a:p>
            <a:p>
              <a:pPr algn="ctr" defTabSz="706438" eaLnBrk="0" fontAlgn="auto" hangingPunct="0">
                <a:spcBef>
                  <a:spcPts val="0"/>
                </a:spcBef>
                <a:spcAft>
                  <a:spcPts val="0"/>
                </a:spcAft>
              </a:pPr>
              <a:r>
                <a:rPr lang="en-US" sz="1400" dirty="0">
                  <a:solidFill>
                    <a:srgbClr val="000000"/>
                  </a:solidFill>
                  <a:latin typeface="Calibri" panose="020F0502020204030204"/>
                </a:rPr>
                <a:t>(U7 </a:t>
              </a:r>
              <a:r>
                <a:rPr lang="en-US" sz="1400" dirty="0" err="1">
                  <a:solidFill>
                    <a:srgbClr val="000000"/>
                  </a:solidFill>
                  <a:latin typeface="Calibri" panose="020F0502020204030204"/>
                </a:rPr>
                <a:t>snRNP</a:t>
              </a:r>
              <a:r>
                <a:rPr lang="en-US" sz="1400" dirty="0">
                  <a:solidFill>
                    <a:srgbClr val="000000"/>
                  </a:solidFill>
                  <a:latin typeface="Calibri" panose="020F0502020204030204"/>
                </a:rPr>
                <a:t>)</a:t>
              </a:r>
              <a:endParaRPr lang="en-US" sz="1400" b="1" dirty="0">
                <a:solidFill>
                  <a:prstClr val="black"/>
                </a:solidFill>
                <a:latin typeface="Arial" charset="0"/>
              </a:endParaRPr>
            </a:p>
          </p:txBody>
        </p:sp>
        <p:cxnSp>
          <p:nvCxnSpPr>
            <p:cNvPr id="58" name="Straight Arrow Connector 57"/>
            <p:cNvCxnSpPr/>
            <p:nvPr/>
          </p:nvCxnSpPr>
          <p:spPr bwMode="auto">
            <a:xfrm rot="16200000" flipV="1">
              <a:off x="2046228" y="2977457"/>
              <a:ext cx="182880" cy="0"/>
            </a:xfrm>
            <a:prstGeom prst="straightConnector1">
              <a:avLst/>
            </a:prstGeom>
            <a:noFill/>
            <a:ln w="15875" cap="flat" cmpd="sng" algn="ctr">
              <a:solidFill>
                <a:schemeClr val="tx1"/>
              </a:solidFill>
              <a:prstDash val="solid"/>
              <a:round/>
              <a:headEnd type="none" w="med" len="med"/>
              <a:tailEnd type="triangle" w="med" len="med"/>
            </a:ln>
            <a:effectLst/>
          </p:spPr>
        </p:cxnSp>
        <p:cxnSp>
          <p:nvCxnSpPr>
            <p:cNvPr id="59" name="Straight Arrow Connector 58"/>
            <p:cNvCxnSpPr/>
            <p:nvPr/>
          </p:nvCxnSpPr>
          <p:spPr bwMode="auto">
            <a:xfrm flipV="1">
              <a:off x="2193661" y="2974340"/>
              <a:ext cx="218069" cy="93176"/>
            </a:xfrm>
            <a:prstGeom prst="straightConnector1">
              <a:avLst/>
            </a:prstGeom>
            <a:noFill/>
            <a:ln w="15875" cap="flat" cmpd="sng" algn="ctr">
              <a:solidFill>
                <a:schemeClr val="tx1"/>
              </a:solidFill>
              <a:prstDash val="solid"/>
              <a:round/>
              <a:headEnd type="none" w="med" len="med"/>
              <a:tailEnd type="triangle" w="med" len="med"/>
            </a:ln>
            <a:effectLst/>
          </p:spPr>
        </p:cxnSp>
      </p:grpSp>
      <p:cxnSp>
        <p:nvCxnSpPr>
          <p:cNvPr id="3" name="Straight Connector 2"/>
          <p:cNvCxnSpPr/>
          <p:nvPr/>
        </p:nvCxnSpPr>
        <p:spPr>
          <a:xfrm flipH="1">
            <a:off x="3563888" y="82710"/>
            <a:ext cx="42225" cy="6858000"/>
          </a:xfrm>
          <a:prstGeom prst="line">
            <a:avLst/>
          </a:prstGeom>
        </p:spPr>
        <p:style>
          <a:lnRef idx="1">
            <a:schemeClr val="accent1"/>
          </a:lnRef>
          <a:fillRef idx="0">
            <a:schemeClr val="accent1"/>
          </a:fillRef>
          <a:effectRef idx="0">
            <a:schemeClr val="accent1"/>
          </a:effectRef>
          <a:fontRef idx="minor">
            <a:schemeClr val="tx1"/>
          </a:fontRef>
        </p:style>
      </p:cxnSp>
      <p:sp>
        <p:nvSpPr>
          <p:cNvPr id="64" name="pole tekstowe 63"/>
          <p:cNvSpPr txBox="1"/>
          <p:nvPr/>
        </p:nvSpPr>
        <p:spPr>
          <a:xfrm>
            <a:off x="179512" y="940078"/>
            <a:ext cx="3330784" cy="646331"/>
          </a:xfrm>
          <a:prstGeom prst="rect">
            <a:avLst/>
          </a:prstGeom>
          <a:noFill/>
        </p:spPr>
        <p:txBody>
          <a:bodyPr wrap="none" rtlCol="0">
            <a:spAutoFit/>
          </a:bodyPr>
          <a:lstStyle/>
          <a:p>
            <a:r>
              <a:rPr lang="pl-PL" b="1" dirty="0" smtClean="0"/>
              <a:t>New </a:t>
            </a:r>
            <a:r>
              <a:rPr lang="pl-PL" b="1" dirty="0" err="1" smtClean="0"/>
              <a:t>scheme</a:t>
            </a:r>
            <a:r>
              <a:rPr lang="pl-PL" b="1" dirty="0" smtClean="0"/>
              <a:t> of </a:t>
            </a:r>
            <a:r>
              <a:rPr lang="pl-PL" b="1" dirty="0" err="1" smtClean="0"/>
              <a:t>regulation</a:t>
            </a:r>
            <a:r>
              <a:rPr lang="pl-PL" b="1" dirty="0" smtClean="0"/>
              <a:t> of</a:t>
            </a:r>
          </a:p>
          <a:p>
            <a:r>
              <a:rPr lang="pl-PL" b="1" dirty="0" err="1" smtClean="0"/>
              <a:t>Histone</a:t>
            </a:r>
            <a:r>
              <a:rPr lang="pl-PL" b="1" dirty="0" smtClean="0"/>
              <a:t> </a:t>
            </a:r>
            <a:r>
              <a:rPr lang="pl-PL" b="1" dirty="0" err="1" smtClean="0"/>
              <a:t>pre-mRNA</a:t>
            </a:r>
            <a:r>
              <a:rPr lang="pl-PL" b="1" dirty="0" smtClean="0"/>
              <a:t> </a:t>
            </a:r>
            <a:r>
              <a:rPr lang="pl-PL" b="1" dirty="0" err="1" smtClean="0"/>
              <a:t>cleavage</a:t>
            </a:r>
            <a:r>
              <a:rPr lang="pl-PL" b="1" dirty="0" smtClean="0"/>
              <a:t> </a:t>
            </a:r>
            <a:endParaRPr lang="pl-PL" b="1" dirty="0"/>
          </a:p>
        </p:txBody>
      </p:sp>
      <p:sp>
        <p:nvSpPr>
          <p:cNvPr id="66" name="pole tekstowe 65"/>
          <p:cNvSpPr txBox="1"/>
          <p:nvPr/>
        </p:nvSpPr>
        <p:spPr>
          <a:xfrm>
            <a:off x="550044" y="6157463"/>
            <a:ext cx="2740879" cy="369332"/>
          </a:xfrm>
          <a:prstGeom prst="rect">
            <a:avLst/>
          </a:prstGeom>
          <a:noFill/>
        </p:spPr>
        <p:txBody>
          <a:bodyPr wrap="none" rtlCol="0">
            <a:spAutoFit/>
          </a:bodyPr>
          <a:lstStyle/>
          <a:p>
            <a:r>
              <a:rPr lang="pl-PL" b="1" dirty="0" smtClean="0"/>
              <a:t>From: Skrajna, A. et al. </a:t>
            </a:r>
          </a:p>
        </p:txBody>
      </p:sp>
    </p:spTree>
    <p:extLst>
      <p:ext uri="{BB962C8B-B14F-4D97-AF65-F5344CB8AC3E}">
        <p14:creationId xmlns:p14="http://schemas.microsoft.com/office/powerpoint/2010/main" val="22150803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09600" y="274640"/>
            <a:ext cx="7924800" cy="5386387"/>
          </a:xfrm>
        </p:spPr>
        <p:txBody>
          <a:bodyPr/>
          <a:lstStyle/>
          <a:p>
            <a:pPr>
              <a:defRPr/>
            </a:pPr>
            <a:r>
              <a:rPr lang="pl-PL" cap="none" dirty="0" err="1" smtClean="0">
                <a:solidFill>
                  <a:schemeClr val="bg1"/>
                </a:solidFill>
                <a:latin typeface="Arial" panose="020B0604020202020204" pitchFamily="34" charset="0"/>
                <a:cs typeface="Arial" panose="020B0604020202020204" pitchFamily="34" charset="0"/>
              </a:rPr>
              <a:t>HDex</a:t>
            </a:r>
            <a:r>
              <a:rPr lang="pl-PL" cap="none" dirty="0" smtClean="0">
                <a:solidFill>
                  <a:schemeClr val="bg1"/>
                </a:solidFill>
                <a:latin typeface="Arial" panose="020B0604020202020204" pitchFamily="34" charset="0"/>
                <a:cs typeface="Arial" panose="020B0604020202020204" pitchFamily="34" charset="0"/>
              </a:rPr>
              <a:t> for protein </a:t>
            </a:r>
            <a:r>
              <a:rPr lang="pl-PL" cap="none" dirty="0" err="1" smtClean="0">
                <a:solidFill>
                  <a:schemeClr val="bg1"/>
                </a:solidFill>
                <a:latin typeface="Arial" panose="020B0604020202020204" pitchFamily="34" charset="0"/>
                <a:cs typeface="Arial" panose="020B0604020202020204" pitchFamily="34" charset="0"/>
              </a:rPr>
              <a:t>structure</a:t>
            </a:r>
            <a:r>
              <a:rPr lang="pl-PL" cap="none" dirty="0" smtClean="0">
                <a:solidFill>
                  <a:schemeClr val="bg1"/>
                </a:solidFill>
                <a:latin typeface="Arial" panose="020B0604020202020204" pitchFamily="34" charset="0"/>
                <a:cs typeface="Arial" panose="020B0604020202020204" pitchFamily="34" charset="0"/>
              </a:rPr>
              <a:t> </a:t>
            </a:r>
            <a:r>
              <a:rPr lang="pl-PL" cap="none" dirty="0" err="1" smtClean="0">
                <a:solidFill>
                  <a:schemeClr val="bg1"/>
                </a:solidFill>
                <a:latin typeface="Arial" panose="020B0604020202020204" pitchFamily="34" charset="0"/>
                <a:cs typeface="Arial" panose="020B0604020202020204" pitchFamily="34" charset="0"/>
              </a:rPr>
              <a:t>studies</a:t>
            </a:r>
            <a:r>
              <a:rPr lang="pl-PL" cap="none" dirty="0" smtClean="0">
                <a:solidFill>
                  <a:schemeClr val="bg1"/>
                </a:solidFill>
                <a:latin typeface="Arial" panose="020B0604020202020204" pitchFamily="34" charset="0"/>
                <a:cs typeface="Arial" panose="020B0604020202020204" pitchFamily="34" charset="0"/>
              </a:rPr>
              <a:t/>
            </a:r>
            <a:br>
              <a:rPr lang="pl-PL" cap="none" dirty="0" smtClean="0">
                <a:solidFill>
                  <a:schemeClr val="bg1"/>
                </a:solidFill>
                <a:latin typeface="Arial" panose="020B0604020202020204" pitchFamily="34" charset="0"/>
                <a:cs typeface="Arial" panose="020B0604020202020204" pitchFamily="34" charset="0"/>
              </a:rPr>
            </a:br>
            <a:r>
              <a:rPr lang="pl-PL" cap="none" dirty="0" smtClean="0">
                <a:solidFill>
                  <a:schemeClr val="bg1"/>
                </a:solidFill>
                <a:latin typeface="Arial" panose="020B0604020202020204" pitchFamily="34" charset="0"/>
                <a:cs typeface="Arial" panose="020B0604020202020204" pitchFamily="34" charset="0"/>
              </a:rPr>
              <a:t/>
            </a:r>
            <a:br>
              <a:rPr lang="pl-PL" cap="none" dirty="0" smtClean="0">
                <a:solidFill>
                  <a:schemeClr val="bg1"/>
                </a:solidFill>
                <a:latin typeface="Arial" panose="020B0604020202020204" pitchFamily="34" charset="0"/>
                <a:cs typeface="Arial" panose="020B0604020202020204" pitchFamily="34" charset="0"/>
              </a:rPr>
            </a:br>
            <a:r>
              <a:rPr lang="pl-PL" cap="none" dirty="0" err="1" smtClean="0">
                <a:solidFill>
                  <a:schemeClr val="bg1"/>
                </a:solidFill>
                <a:latin typeface="Arial" panose="020B0604020202020204" pitchFamily="34" charset="0"/>
                <a:cs typeface="Arial" panose="020B0604020202020204" pitchFamily="34" charset="0"/>
              </a:rPr>
              <a:t>Advantages</a:t>
            </a:r>
            <a:r>
              <a:rPr lang="pl-PL" cap="none" dirty="0" smtClean="0">
                <a:solidFill>
                  <a:schemeClr val="bg1"/>
                </a:solidFill>
                <a:latin typeface="Arial" panose="020B0604020202020204" pitchFamily="34" charset="0"/>
                <a:cs typeface="Arial" panose="020B0604020202020204" pitchFamily="34" charset="0"/>
              </a:rPr>
              <a:t>:</a:t>
            </a:r>
            <a:br>
              <a:rPr lang="pl-PL" cap="none" dirty="0" smtClean="0">
                <a:solidFill>
                  <a:schemeClr val="bg1"/>
                </a:solidFill>
                <a:latin typeface="Arial" panose="020B0604020202020204" pitchFamily="34" charset="0"/>
                <a:cs typeface="Arial" panose="020B0604020202020204" pitchFamily="34" charset="0"/>
              </a:rPr>
            </a:br>
            <a:r>
              <a:rPr lang="pl-PL" cap="none" dirty="0">
                <a:solidFill>
                  <a:schemeClr val="bg1"/>
                </a:solidFill>
                <a:latin typeface="Arial" panose="020B0604020202020204" pitchFamily="34" charset="0"/>
                <a:cs typeface="Arial" panose="020B0604020202020204" pitchFamily="34" charset="0"/>
              </a:rPr>
              <a:t/>
            </a:r>
            <a:br>
              <a:rPr lang="pl-PL" cap="none" dirty="0">
                <a:solidFill>
                  <a:schemeClr val="bg1"/>
                </a:solidFill>
                <a:latin typeface="Arial" panose="020B0604020202020204" pitchFamily="34" charset="0"/>
                <a:cs typeface="Arial" panose="020B0604020202020204" pitchFamily="34" charset="0"/>
              </a:rPr>
            </a:br>
            <a:r>
              <a:rPr lang="pl-PL" sz="1800" b="1" cap="none" dirty="0" smtClean="0">
                <a:solidFill>
                  <a:schemeClr val="bg1"/>
                </a:solidFill>
                <a:latin typeface="Arial" panose="020B0604020202020204" pitchFamily="34" charset="0"/>
                <a:cs typeface="Arial" panose="020B0604020202020204" pitchFamily="34" charset="0"/>
              </a:rPr>
              <a:t>- </a:t>
            </a:r>
            <a:r>
              <a:rPr lang="pl-PL" sz="1800" b="1" cap="none" dirty="0" err="1" smtClean="0">
                <a:solidFill>
                  <a:schemeClr val="bg1"/>
                </a:solidFill>
                <a:latin typeface="Arial" panose="020B0604020202020204" pitchFamily="34" charset="0"/>
                <a:cs typeface="Arial" panose="020B0604020202020204" pitchFamily="34" charset="0"/>
              </a:rPr>
              <a:t>acces</a:t>
            </a:r>
            <a:r>
              <a:rPr lang="pl-PL" sz="1800" b="1" cap="none" dirty="0" smtClean="0">
                <a:solidFill>
                  <a:schemeClr val="bg1"/>
                </a:solidFill>
                <a:latin typeface="Arial" panose="020B0604020202020204" pitchFamily="34" charset="0"/>
                <a:cs typeface="Arial" panose="020B0604020202020204" pitchFamily="34" charset="0"/>
              </a:rPr>
              <a:t> to </a:t>
            </a:r>
            <a:r>
              <a:rPr lang="pl-PL" sz="1800" b="1" cap="none" dirty="0" err="1" smtClean="0">
                <a:solidFill>
                  <a:schemeClr val="bg1"/>
                </a:solidFill>
                <a:latin typeface="Arial" panose="020B0604020202020204" pitchFamily="34" charset="0"/>
                <a:cs typeface="Arial" panose="020B0604020202020204" pitchFamily="34" charset="0"/>
              </a:rPr>
              <a:t>structure</a:t>
            </a:r>
            <a:r>
              <a:rPr lang="pl-PL" sz="1800" b="1" cap="none" dirty="0" smtClean="0">
                <a:solidFill>
                  <a:schemeClr val="bg1"/>
                </a:solidFill>
                <a:latin typeface="Arial" panose="020B0604020202020204" pitchFamily="34" charset="0"/>
                <a:cs typeface="Arial" panose="020B0604020202020204" pitchFamily="34" charset="0"/>
              </a:rPr>
              <a:t> in </a:t>
            </a:r>
            <a:r>
              <a:rPr lang="pl-PL" sz="1800" b="1" cap="none" dirty="0" err="1" smtClean="0">
                <a:solidFill>
                  <a:schemeClr val="bg1"/>
                </a:solidFill>
                <a:latin typeface="Arial" panose="020B0604020202020204" pitchFamily="34" charset="0"/>
                <a:cs typeface="Arial" panose="020B0604020202020204" pitchFamily="34" charset="0"/>
              </a:rPr>
              <a:t>solution</a:t>
            </a:r>
            <a:r>
              <a:rPr lang="pl-PL" sz="1800" b="1" cap="none" dirty="0" smtClean="0">
                <a:solidFill>
                  <a:schemeClr val="bg1"/>
                </a:solidFill>
                <a:latin typeface="Arial" panose="020B0604020202020204" pitchFamily="34" charset="0"/>
                <a:cs typeface="Arial" panose="020B0604020202020204" pitchFamily="34" charset="0"/>
              </a:rPr>
              <a:t> in native </a:t>
            </a:r>
            <a:r>
              <a:rPr lang="pl-PL" sz="1800" b="1" cap="none" dirty="0" err="1" smtClean="0">
                <a:solidFill>
                  <a:schemeClr val="bg1"/>
                </a:solidFill>
                <a:latin typeface="Arial" panose="020B0604020202020204" pitchFamily="34" charset="0"/>
                <a:cs typeface="Arial" panose="020B0604020202020204" pitchFamily="34" charset="0"/>
              </a:rPr>
              <a:t>conditions</a:t>
            </a:r>
            <a:r>
              <a:rPr lang="pl-PL" sz="1800" b="1" cap="none" dirty="0" smtClean="0">
                <a:solidFill>
                  <a:schemeClr val="bg1"/>
                </a:solidFill>
                <a:latin typeface="Arial" panose="020B0604020202020204" pitchFamily="34" charset="0"/>
                <a:cs typeface="Arial" panose="020B0604020202020204" pitchFamily="34" charset="0"/>
              </a:rPr>
              <a:t> </a:t>
            </a:r>
            <a:br>
              <a:rPr lang="pl-PL" sz="1800" b="1" cap="none" dirty="0" smtClean="0">
                <a:solidFill>
                  <a:schemeClr val="bg1"/>
                </a:solidFill>
                <a:latin typeface="Arial" panose="020B0604020202020204" pitchFamily="34" charset="0"/>
                <a:cs typeface="Arial" panose="020B0604020202020204" pitchFamily="34" charset="0"/>
              </a:rPr>
            </a:br>
            <a:r>
              <a:rPr lang="pl-PL" sz="1800" b="1" cap="none" dirty="0" smtClean="0">
                <a:solidFill>
                  <a:schemeClr val="bg1"/>
                </a:solidFill>
                <a:latin typeface="Arial" panose="020B0604020202020204" pitchFamily="34" charset="0"/>
                <a:cs typeface="Arial" panose="020B0604020202020204" pitchFamily="34" charset="0"/>
              </a:rPr>
              <a:t>	</a:t>
            </a:r>
            <a:r>
              <a:rPr lang="pl-PL" sz="1800" b="1" cap="none" dirty="0" err="1" smtClean="0">
                <a:solidFill>
                  <a:schemeClr val="bg1"/>
                </a:solidFill>
                <a:latin typeface="Arial" panose="020B0604020202020204" pitchFamily="34" charset="0"/>
                <a:cs typeface="Arial" panose="020B0604020202020204" pitchFamily="34" charset="0"/>
              </a:rPr>
              <a:t>at</a:t>
            </a:r>
            <a:r>
              <a:rPr lang="pl-PL" sz="1800" b="1" cap="none" dirty="0" smtClean="0">
                <a:solidFill>
                  <a:schemeClr val="bg1"/>
                </a:solidFill>
                <a:latin typeface="Arial" panose="020B0604020202020204" pitchFamily="34" charset="0"/>
                <a:cs typeface="Arial" panose="020B0604020202020204" pitchFamily="34" charset="0"/>
              </a:rPr>
              <a:t> </a:t>
            </a:r>
            <a:r>
              <a:rPr lang="pl-PL" sz="1800" b="1" cap="none" dirty="0" err="1" smtClean="0">
                <a:solidFill>
                  <a:schemeClr val="bg1"/>
                </a:solidFill>
                <a:latin typeface="Arial" panose="020B0604020202020204" pitchFamily="34" charset="0"/>
                <a:cs typeface="Arial" panose="020B0604020202020204" pitchFamily="34" charset="0"/>
              </a:rPr>
              <a:t>low</a:t>
            </a:r>
            <a:r>
              <a:rPr lang="pl-PL" sz="1800" b="1" cap="none" dirty="0" smtClean="0">
                <a:solidFill>
                  <a:schemeClr val="bg1"/>
                </a:solidFill>
                <a:latin typeface="Arial" panose="020B0604020202020204" pitchFamily="34" charset="0"/>
                <a:cs typeface="Arial" panose="020B0604020202020204" pitchFamily="34" charset="0"/>
              </a:rPr>
              <a:t>, 	</a:t>
            </a:r>
            <a:r>
              <a:rPr lang="pl-PL" sz="1800" b="1" cap="none" dirty="0" err="1" smtClean="0">
                <a:solidFill>
                  <a:schemeClr val="bg1"/>
                </a:solidFill>
                <a:latin typeface="Arial" panose="020B0604020202020204" pitchFamily="34" charset="0"/>
                <a:cs typeface="Arial" panose="020B0604020202020204" pitchFamily="34" charset="0"/>
              </a:rPr>
              <a:t>micromolar</a:t>
            </a:r>
            <a:r>
              <a:rPr lang="pl-PL" sz="1800" b="1" cap="none" dirty="0" smtClean="0">
                <a:solidFill>
                  <a:schemeClr val="bg1"/>
                </a:solidFill>
                <a:latin typeface="Arial" panose="020B0604020202020204" pitchFamily="34" charset="0"/>
                <a:cs typeface="Arial" panose="020B0604020202020204" pitchFamily="34" charset="0"/>
              </a:rPr>
              <a:t> </a:t>
            </a:r>
            <a:r>
              <a:rPr lang="pl-PL" sz="1800" b="1" cap="none" dirty="0" err="1" smtClean="0">
                <a:solidFill>
                  <a:schemeClr val="bg1"/>
                </a:solidFill>
                <a:latin typeface="Arial" panose="020B0604020202020204" pitchFamily="34" charset="0"/>
                <a:cs typeface="Arial" panose="020B0604020202020204" pitchFamily="34" charset="0"/>
              </a:rPr>
              <a:t>concentration</a:t>
            </a:r>
            <a:r>
              <a:rPr lang="pl-PL" sz="1800" b="1" cap="none" dirty="0" smtClean="0">
                <a:solidFill>
                  <a:schemeClr val="bg1"/>
                </a:solidFill>
                <a:latin typeface="Arial" panose="020B0604020202020204" pitchFamily="34" charset="0"/>
                <a:cs typeface="Arial" panose="020B0604020202020204" pitchFamily="34" charset="0"/>
              </a:rPr>
              <a:t>, </a:t>
            </a:r>
            <a:br>
              <a:rPr lang="pl-PL" sz="1800" b="1" cap="none" dirty="0" smtClean="0">
                <a:solidFill>
                  <a:schemeClr val="bg1"/>
                </a:solidFill>
                <a:latin typeface="Arial" panose="020B0604020202020204" pitchFamily="34" charset="0"/>
                <a:cs typeface="Arial" panose="020B0604020202020204" pitchFamily="34" charset="0"/>
              </a:rPr>
            </a:br>
            <a:r>
              <a:rPr lang="pl-PL" sz="1800" b="1" cap="none" dirty="0" smtClean="0">
                <a:solidFill>
                  <a:schemeClr val="bg1"/>
                </a:solidFill>
                <a:latin typeface="Arial" panose="020B0604020202020204" pitchFamily="34" charset="0"/>
                <a:cs typeface="Arial" panose="020B0604020202020204" pitchFamily="34" charset="0"/>
              </a:rPr>
              <a:t>	</a:t>
            </a:r>
            <a:r>
              <a:rPr lang="pl-PL" sz="1800" b="1" cap="none" dirty="0" err="1" smtClean="0">
                <a:solidFill>
                  <a:schemeClr val="bg1"/>
                </a:solidFill>
                <a:latin typeface="Arial" panose="020B0604020202020204" pitchFamily="34" charset="0"/>
                <a:cs typeface="Arial" panose="020B0604020202020204" pitchFamily="34" charset="0"/>
              </a:rPr>
              <a:t>also</a:t>
            </a:r>
            <a:r>
              <a:rPr lang="pl-PL" sz="1800" b="1" cap="none" dirty="0" smtClean="0">
                <a:solidFill>
                  <a:schemeClr val="bg1"/>
                </a:solidFill>
                <a:latin typeface="Arial" panose="020B0604020202020204" pitchFamily="34" charset="0"/>
                <a:cs typeface="Arial" panose="020B0604020202020204" pitchFamily="34" charset="0"/>
              </a:rPr>
              <a:t> in the </a:t>
            </a:r>
            <a:r>
              <a:rPr lang="pl-PL" sz="1800" b="1" cap="none" dirty="0" err="1" smtClean="0">
                <a:solidFill>
                  <a:schemeClr val="bg1"/>
                </a:solidFill>
                <a:latin typeface="Arial" panose="020B0604020202020204" pitchFamily="34" charset="0"/>
                <a:cs typeface="Arial" panose="020B0604020202020204" pitchFamily="34" charset="0"/>
              </a:rPr>
              <a:t>presence</a:t>
            </a:r>
            <a:r>
              <a:rPr lang="pl-PL" sz="1800" b="1" cap="none" dirty="0" smtClean="0">
                <a:solidFill>
                  <a:schemeClr val="bg1"/>
                </a:solidFill>
                <a:latin typeface="Arial" panose="020B0604020202020204" pitchFamily="34" charset="0"/>
                <a:cs typeface="Arial" panose="020B0604020202020204" pitchFamily="34" charset="0"/>
              </a:rPr>
              <a:t> of </a:t>
            </a:r>
            <a:r>
              <a:rPr lang="pl-PL" sz="1800" b="1" cap="none" dirty="0" err="1" smtClean="0">
                <a:solidFill>
                  <a:schemeClr val="bg1"/>
                </a:solidFill>
                <a:latin typeface="Arial" panose="020B0604020202020204" pitchFamily="34" charset="0"/>
                <a:cs typeface="Arial" panose="020B0604020202020204" pitchFamily="34" charset="0"/>
              </a:rPr>
              <a:t>lipids</a:t>
            </a:r>
            <a:r>
              <a:rPr lang="pl-PL" sz="1800" b="1" cap="none" dirty="0" smtClean="0">
                <a:solidFill>
                  <a:schemeClr val="bg1"/>
                </a:solidFill>
                <a:latin typeface="Arial" panose="020B0604020202020204" pitchFamily="34" charset="0"/>
                <a:cs typeface="Arial" panose="020B0604020202020204" pitchFamily="34" charset="0"/>
              </a:rPr>
              <a:t> </a:t>
            </a:r>
            <a:r>
              <a:rPr lang="pl-PL" sz="1800" b="1" cap="none" dirty="0" err="1" smtClean="0">
                <a:solidFill>
                  <a:schemeClr val="bg1"/>
                </a:solidFill>
                <a:latin typeface="Arial" panose="020B0604020202020204" pitchFamily="34" charset="0"/>
                <a:cs typeface="Arial" panose="020B0604020202020204" pitchFamily="34" charset="0"/>
              </a:rPr>
              <a:t>or</a:t>
            </a:r>
            <a:r>
              <a:rPr lang="pl-PL" sz="1800" b="1" cap="none" dirty="0" smtClean="0">
                <a:solidFill>
                  <a:schemeClr val="bg1"/>
                </a:solidFill>
                <a:latin typeface="Arial" panose="020B0604020202020204" pitchFamily="34" charset="0"/>
                <a:cs typeface="Arial" panose="020B0604020202020204" pitchFamily="34" charset="0"/>
              </a:rPr>
              <a:t> </a:t>
            </a:r>
            <a:r>
              <a:rPr lang="pl-PL" sz="1800" b="1" cap="none" dirty="0" err="1" smtClean="0">
                <a:solidFill>
                  <a:schemeClr val="bg1"/>
                </a:solidFill>
                <a:latin typeface="Arial" panose="020B0604020202020204" pitchFamily="34" charset="0"/>
                <a:cs typeface="Arial" panose="020B0604020202020204" pitchFamily="34" charset="0"/>
              </a:rPr>
              <a:t>nucleic</a:t>
            </a:r>
            <a:r>
              <a:rPr lang="pl-PL" sz="1800" b="1" cap="none" dirty="0" smtClean="0">
                <a:solidFill>
                  <a:schemeClr val="bg1"/>
                </a:solidFill>
                <a:latin typeface="Arial" panose="020B0604020202020204" pitchFamily="34" charset="0"/>
                <a:cs typeface="Arial" panose="020B0604020202020204" pitchFamily="34" charset="0"/>
              </a:rPr>
              <a:t> </a:t>
            </a:r>
            <a:r>
              <a:rPr lang="pl-PL" sz="1800" b="1" cap="none" dirty="0" err="1" smtClean="0">
                <a:solidFill>
                  <a:schemeClr val="bg1"/>
                </a:solidFill>
                <a:latin typeface="Arial" panose="020B0604020202020204" pitchFamily="34" charset="0"/>
                <a:cs typeface="Arial" panose="020B0604020202020204" pitchFamily="34" charset="0"/>
              </a:rPr>
              <a:t>acids</a:t>
            </a:r>
            <a:r>
              <a:rPr lang="pl-PL" sz="1800" b="1" cap="none" dirty="0" smtClean="0">
                <a:solidFill>
                  <a:schemeClr val="bg1"/>
                </a:solidFill>
                <a:latin typeface="Arial" panose="020B0604020202020204" pitchFamily="34" charset="0"/>
                <a:cs typeface="Arial" panose="020B0604020202020204" pitchFamily="34" charset="0"/>
              </a:rPr>
              <a:t/>
            </a:r>
            <a:br>
              <a:rPr lang="pl-PL" sz="1800" b="1" cap="none" dirty="0" smtClean="0">
                <a:solidFill>
                  <a:schemeClr val="bg1"/>
                </a:solidFill>
                <a:latin typeface="Arial" panose="020B0604020202020204" pitchFamily="34" charset="0"/>
                <a:cs typeface="Arial" panose="020B0604020202020204" pitchFamily="34" charset="0"/>
              </a:rPr>
            </a:br>
            <a:r>
              <a:rPr lang="pl-PL" sz="1800" b="1" cap="none" dirty="0" smtClean="0">
                <a:solidFill>
                  <a:schemeClr val="bg1"/>
                </a:solidFill>
                <a:latin typeface="Arial" panose="020B0604020202020204" pitchFamily="34" charset="0"/>
                <a:cs typeface="Arial" panose="020B0604020202020204" pitchFamily="34" charset="0"/>
              </a:rPr>
              <a:t>- no mass limit</a:t>
            </a:r>
            <a:br>
              <a:rPr lang="pl-PL" sz="1800" b="1" cap="none" dirty="0" smtClean="0">
                <a:solidFill>
                  <a:schemeClr val="bg1"/>
                </a:solidFill>
                <a:latin typeface="Arial" panose="020B0604020202020204" pitchFamily="34" charset="0"/>
                <a:cs typeface="Arial" panose="020B0604020202020204" pitchFamily="34" charset="0"/>
              </a:rPr>
            </a:br>
            <a:r>
              <a:rPr lang="pl-PL" sz="1800" b="1" cap="none" dirty="0" smtClean="0">
                <a:solidFill>
                  <a:schemeClr val="bg1"/>
                </a:solidFill>
                <a:latin typeface="Arial" panose="020B0604020202020204" pitchFamily="34" charset="0"/>
                <a:cs typeface="Arial" panose="020B0604020202020204" pitchFamily="34" charset="0"/>
              </a:rPr>
              <a:t>- no </a:t>
            </a:r>
            <a:r>
              <a:rPr lang="pl-PL" sz="1800" b="1" cap="none" dirty="0" err="1" smtClean="0">
                <a:solidFill>
                  <a:schemeClr val="bg1"/>
                </a:solidFill>
                <a:latin typeface="Arial" panose="020B0604020202020204" pitchFamily="34" charset="0"/>
                <a:cs typeface="Arial" panose="020B0604020202020204" pitchFamily="34" charset="0"/>
              </a:rPr>
              <a:t>need</a:t>
            </a:r>
            <a:r>
              <a:rPr lang="pl-PL" sz="1800" b="1" cap="none" dirty="0" smtClean="0">
                <a:solidFill>
                  <a:schemeClr val="bg1"/>
                </a:solidFill>
                <a:latin typeface="Arial" panose="020B0604020202020204" pitchFamily="34" charset="0"/>
                <a:cs typeface="Arial" panose="020B0604020202020204" pitchFamily="34" charset="0"/>
              </a:rPr>
              <a:t> for </a:t>
            </a:r>
            <a:r>
              <a:rPr lang="pl-PL" sz="1800" b="1" cap="none" dirty="0" err="1" smtClean="0">
                <a:solidFill>
                  <a:schemeClr val="bg1"/>
                </a:solidFill>
                <a:latin typeface="Arial" panose="020B0604020202020204" pitchFamily="34" charset="0"/>
                <a:cs typeface="Arial" panose="020B0604020202020204" pitchFamily="34" charset="0"/>
              </a:rPr>
              <a:t>crystals</a:t>
            </a:r>
            <a:r>
              <a:rPr lang="en-US" sz="1800" b="1" cap="none" dirty="0" smtClean="0">
                <a:solidFill>
                  <a:schemeClr val="bg1"/>
                </a:solidFill>
                <a:latin typeface="Arial" panose="020B0604020202020204" pitchFamily="34" charset="0"/>
                <a:cs typeface="Arial" panose="020B0604020202020204" pitchFamily="34" charset="0"/>
              </a:rPr>
              <a:t/>
            </a:r>
            <a:br>
              <a:rPr lang="en-US" sz="1800" b="1" cap="none" dirty="0" smtClean="0">
                <a:solidFill>
                  <a:schemeClr val="bg1"/>
                </a:solidFill>
                <a:latin typeface="Arial" panose="020B0604020202020204" pitchFamily="34" charset="0"/>
                <a:cs typeface="Arial" panose="020B0604020202020204" pitchFamily="34" charset="0"/>
              </a:rPr>
            </a:br>
            <a:r>
              <a:rPr lang="en-US" sz="1800" b="1" cap="none" dirty="0" smtClean="0">
                <a:solidFill>
                  <a:schemeClr val="bg1"/>
                </a:solidFill>
                <a:latin typeface="Arial" panose="020B0604020202020204" pitchFamily="34" charset="0"/>
                <a:cs typeface="Arial" panose="020B0604020202020204" pitchFamily="34" charset="0"/>
              </a:rPr>
              <a:t>- no homogeneity requirement</a:t>
            </a:r>
            <a:r>
              <a:rPr lang="pl-PL" sz="1800" b="1" cap="none" dirty="0" smtClean="0">
                <a:solidFill>
                  <a:schemeClr val="bg1"/>
                </a:solidFill>
                <a:latin typeface="Arial" panose="020B0604020202020204" pitchFamily="34" charset="0"/>
                <a:cs typeface="Arial" panose="020B0604020202020204" pitchFamily="34" charset="0"/>
              </a:rPr>
              <a:t/>
            </a:r>
            <a:br>
              <a:rPr lang="pl-PL" sz="1800" b="1" cap="none" dirty="0" smtClean="0">
                <a:solidFill>
                  <a:schemeClr val="bg1"/>
                </a:solidFill>
                <a:latin typeface="Arial" panose="020B0604020202020204" pitchFamily="34" charset="0"/>
                <a:cs typeface="Arial" panose="020B0604020202020204" pitchFamily="34" charset="0"/>
              </a:rPr>
            </a:br>
            <a:r>
              <a:rPr lang="pl-PL" sz="1800" b="1" cap="none" dirty="0" smtClean="0">
                <a:solidFill>
                  <a:schemeClr val="bg1"/>
                </a:solidFill>
                <a:latin typeface="Arial" panose="020B0604020202020204" pitchFamily="34" charset="0"/>
                <a:cs typeface="Arial" panose="020B0604020202020204" pitchFamily="34" charset="0"/>
              </a:rPr>
              <a:t>- </a:t>
            </a:r>
            <a:r>
              <a:rPr lang="pl-PL" sz="1800" b="1" cap="none" dirty="0" err="1" smtClean="0">
                <a:solidFill>
                  <a:schemeClr val="bg1"/>
                </a:solidFill>
                <a:latin typeface="Arial" panose="020B0604020202020204" pitchFamily="34" charset="0"/>
                <a:cs typeface="Arial" panose="020B0604020202020204" pitchFamily="34" charset="0"/>
              </a:rPr>
              <a:t>efficient</a:t>
            </a:r>
            <a:r>
              <a:rPr lang="pl-PL" sz="1800" b="1" cap="none" dirty="0" smtClean="0">
                <a:solidFill>
                  <a:schemeClr val="bg1"/>
                </a:solidFill>
                <a:latin typeface="Arial" panose="020B0604020202020204" pitchFamily="34" charset="0"/>
                <a:cs typeface="Arial" panose="020B0604020202020204" pitchFamily="34" charset="0"/>
              </a:rPr>
              <a:t> in </a:t>
            </a:r>
            <a:r>
              <a:rPr lang="pl-PL" sz="1800" b="1" cap="none" dirty="0" err="1" smtClean="0">
                <a:solidFill>
                  <a:schemeClr val="bg1"/>
                </a:solidFill>
                <a:latin typeface="Arial" panose="020B0604020202020204" pitchFamily="34" charset="0"/>
                <a:cs typeface="Arial" panose="020B0604020202020204" pitchFamily="34" charset="0"/>
              </a:rPr>
              <a:t>terms</a:t>
            </a:r>
            <a:r>
              <a:rPr lang="pl-PL" sz="1800" b="1" cap="none" dirty="0" smtClean="0">
                <a:solidFill>
                  <a:schemeClr val="bg1"/>
                </a:solidFill>
                <a:latin typeface="Arial" panose="020B0604020202020204" pitchFamily="34" charset="0"/>
                <a:cs typeface="Arial" panose="020B0604020202020204" pitchFamily="34" charset="0"/>
              </a:rPr>
              <a:t> of </a:t>
            </a:r>
            <a:r>
              <a:rPr lang="pl-PL" sz="1800" b="1" cap="none" dirty="0" err="1" smtClean="0">
                <a:solidFill>
                  <a:schemeClr val="bg1"/>
                </a:solidFill>
                <a:latin typeface="Arial" panose="020B0604020202020204" pitchFamily="34" charset="0"/>
                <a:cs typeface="Arial" panose="020B0604020202020204" pitchFamily="34" charset="0"/>
              </a:rPr>
              <a:t>effort</a:t>
            </a:r>
            <a:r>
              <a:rPr lang="pl-PL" sz="1800" b="1" cap="none" dirty="0" smtClean="0">
                <a:solidFill>
                  <a:schemeClr val="bg1"/>
                </a:solidFill>
                <a:latin typeface="Arial" panose="020B0604020202020204" pitchFamily="34" charset="0"/>
                <a:cs typeface="Arial" panose="020B0604020202020204" pitchFamily="34" charset="0"/>
              </a:rPr>
              <a:t> </a:t>
            </a:r>
            <a:r>
              <a:rPr lang="pl-PL" sz="1800" b="1" cap="none" dirty="0" err="1" smtClean="0">
                <a:solidFill>
                  <a:schemeClr val="bg1"/>
                </a:solidFill>
                <a:latin typeface="Arial" panose="020B0604020202020204" pitchFamily="34" charset="0"/>
                <a:cs typeface="Arial" panose="020B0604020202020204" pitchFamily="34" charset="0"/>
              </a:rPr>
              <a:t>required</a:t>
            </a:r>
            <a:r>
              <a:rPr lang="pl-PL" sz="1600" b="1" cap="none" dirty="0" smtClean="0">
                <a:solidFill>
                  <a:schemeClr val="bg1"/>
                </a:solidFill>
                <a:latin typeface="Arial" panose="020B0604020202020204" pitchFamily="34" charset="0"/>
                <a:cs typeface="Arial" panose="020B0604020202020204" pitchFamily="34" charset="0"/>
              </a:rPr>
              <a:t/>
            </a:r>
            <a:br>
              <a:rPr lang="pl-PL" sz="1600" b="1" cap="none" dirty="0" smtClean="0">
                <a:solidFill>
                  <a:schemeClr val="bg1"/>
                </a:solidFill>
                <a:latin typeface="Arial" panose="020B0604020202020204" pitchFamily="34" charset="0"/>
                <a:cs typeface="Arial" panose="020B0604020202020204" pitchFamily="34" charset="0"/>
              </a:rPr>
            </a:br>
            <a:r>
              <a:rPr lang="pl-PL" sz="1600" b="1" cap="none" dirty="0" smtClean="0">
                <a:solidFill>
                  <a:schemeClr val="bg1"/>
                </a:solidFill>
                <a:latin typeface="Arial" panose="020B0604020202020204" pitchFamily="34" charset="0"/>
                <a:cs typeface="Arial" panose="020B0604020202020204" pitchFamily="34" charset="0"/>
              </a:rPr>
              <a:t/>
            </a:r>
            <a:br>
              <a:rPr lang="pl-PL" sz="1600" b="1" cap="none" dirty="0" smtClean="0">
                <a:solidFill>
                  <a:schemeClr val="bg1"/>
                </a:solidFill>
                <a:latin typeface="Arial" panose="020B0604020202020204" pitchFamily="34" charset="0"/>
                <a:cs typeface="Arial" panose="020B0604020202020204" pitchFamily="34" charset="0"/>
              </a:rPr>
            </a:br>
            <a:r>
              <a:rPr lang="pl-PL" sz="1600" b="1" cap="none" dirty="0" smtClean="0">
                <a:solidFill>
                  <a:schemeClr val="bg1"/>
                </a:solidFill>
                <a:latin typeface="Arial" panose="020B0604020202020204" pitchFamily="34" charset="0"/>
                <a:cs typeface="Arial" panose="020B0604020202020204" pitchFamily="34" charset="0"/>
              </a:rPr>
              <a:t/>
            </a:r>
            <a:br>
              <a:rPr lang="pl-PL" sz="1600" b="1" cap="none" dirty="0" smtClean="0">
                <a:solidFill>
                  <a:schemeClr val="bg1"/>
                </a:solidFill>
                <a:latin typeface="Arial" panose="020B0604020202020204" pitchFamily="34" charset="0"/>
                <a:cs typeface="Arial" panose="020B0604020202020204" pitchFamily="34" charset="0"/>
              </a:rPr>
            </a:br>
            <a:r>
              <a:rPr lang="pl-PL" sz="2800" i="1" cap="none" dirty="0" smtClean="0">
                <a:solidFill>
                  <a:schemeClr val="bg1"/>
                </a:solidFill>
                <a:latin typeface="Arial" panose="020B0604020202020204" pitchFamily="34" charset="0"/>
                <a:cs typeface="Arial" panose="020B0604020202020204" pitchFamily="34" charset="0"/>
              </a:rPr>
              <a:t>vs. </a:t>
            </a:r>
            <a:r>
              <a:rPr lang="pl-PL" sz="2800" cap="none" dirty="0" err="1" smtClean="0">
                <a:solidFill>
                  <a:schemeClr val="bg1"/>
                </a:solidFill>
                <a:latin typeface="Arial" panose="020B0604020202020204" pitchFamily="34" charset="0"/>
                <a:cs typeface="Arial" panose="020B0604020202020204" pitchFamily="34" charset="0"/>
              </a:rPr>
              <a:t>Disadvantages</a:t>
            </a:r>
            <a:r>
              <a:rPr lang="pl-PL" sz="2800" cap="none" dirty="0" smtClean="0">
                <a:solidFill>
                  <a:schemeClr val="bg1"/>
                </a:solidFill>
                <a:latin typeface="Arial" panose="020B0604020202020204" pitchFamily="34" charset="0"/>
                <a:cs typeface="Arial" panose="020B0604020202020204" pitchFamily="34" charset="0"/>
              </a:rPr>
              <a:t>:</a:t>
            </a:r>
            <a:r>
              <a:rPr lang="pl-PL" sz="1600" b="1" cap="none" dirty="0">
                <a:solidFill>
                  <a:schemeClr val="bg1"/>
                </a:solidFill>
                <a:latin typeface="Arial" panose="020B0604020202020204" pitchFamily="34" charset="0"/>
                <a:cs typeface="Arial" panose="020B0604020202020204" pitchFamily="34" charset="0"/>
              </a:rPr>
              <a:t/>
            </a:r>
            <a:br>
              <a:rPr lang="pl-PL" sz="1600" b="1" cap="none" dirty="0">
                <a:solidFill>
                  <a:schemeClr val="bg1"/>
                </a:solidFill>
                <a:latin typeface="Arial" panose="020B0604020202020204" pitchFamily="34" charset="0"/>
                <a:cs typeface="Arial" panose="020B0604020202020204" pitchFamily="34" charset="0"/>
              </a:rPr>
            </a:br>
            <a:r>
              <a:rPr lang="pl-PL" sz="1600" b="1" cap="none" dirty="0" smtClean="0">
                <a:solidFill>
                  <a:schemeClr val="bg1"/>
                </a:solidFill>
                <a:latin typeface="Arial" panose="020B0604020202020204" pitchFamily="34" charset="0"/>
                <a:cs typeface="Arial" panose="020B0604020202020204" pitchFamily="34" charset="0"/>
              </a:rPr>
              <a:t/>
            </a:r>
            <a:br>
              <a:rPr lang="pl-PL" sz="1600" b="1" cap="none" dirty="0" smtClean="0">
                <a:solidFill>
                  <a:schemeClr val="bg1"/>
                </a:solidFill>
                <a:latin typeface="Arial" panose="020B0604020202020204" pitchFamily="34" charset="0"/>
                <a:cs typeface="Arial" panose="020B0604020202020204" pitchFamily="34" charset="0"/>
              </a:rPr>
            </a:br>
            <a:r>
              <a:rPr lang="pl-PL" sz="1800" b="1" cap="none" dirty="0" smtClean="0">
                <a:solidFill>
                  <a:schemeClr val="bg1"/>
                </a:solidFill>
                <a:latin typeface="Arial" panose="020B0604020202020204" pitchFamily="34" charset="0"/>
                <a:cs typeface="Arial" panose="020B0604020202020204" pitchFamily="34" charset="0"/>
              </a:rPr>
              <a:t>- info </a:t>
            </a:r>
            <a:r>
              <a:rPr lang="pl-PL" sz="1800" b="1" cap="none" dirty="0" err="1" smtClean="0">
                <a:solidFill>
                  <a:schemeClr val="bg1"/>
                </a:solidFill>
                <a:latin typeface="Arial" panose="020B0604020202020204" pitchFamily="34" charset="0"/>
                <a:cs typeface="Arial" panose="020B0604020202020204" pitchFamily="34" charset="0"/>
              </a:rPr>
              <a:t>limited</a:t>
            </a:r>
            <a:r>
              <a:rPr lang="pl-PL" sz="1800" b="1" cap="none" dirty="0" smtClean="0">
                <a:solidFill>
                  <a:schemeClr val="bg1"/>
                </a:solidFill>
                <a:latin typeface="Arial" panose="020B0604020202020204" pitchFamily="34" charset="0"/>
                <a:cs typeface="Arial" panose="020B0604020202020204" pitchFamily="34" charset="0"/>
              </a:rPr>
              <a:t> to </a:t>
            </a:r>
            <a:r>
              <a:rPr lang="pl-PL" sz="1800" b="1" cap="none" dirty="0" err="1" smtClean="0">
                <a:solidFill>
                  <a:schemeClr val="bg1"/>
                </a:solidFill>
                <a:latin typeface="Arial" panose="020B0604020202020204" pitchFamily="34" charset="0"/>
                <a:cs typeface="Arial" panose="020B0604020202020204" pitchFamily="34" charset="0"/>
              </a:rPr>
              <a:t>amide</a:t>
            </a:r>
            <a:r>
              <a:rPr lang="pl-PL" sz="1800" b="1" cap="none" dirty="0" smtClean="0">
                <a:solidFill>
                  <a:schemeClr val="bg1"/>
                </a:solidFill>
                <a:latin typeface="Arial" panose="020B0604020202020204" pitchFamily="34" charset="0"/>
                <a:cs typeface="Arial" panose="020B0604020202020204" pitchFamily="34" charset="0"/>
              </a:rPr>
              <a:t> proton </a:t>
            </a:r>
            <a:r>
              <a:rPr lang="pl-PL" sz="1800" b="1" cap="none" dirty="0" err="1" smtClean="0">
                <a:solidFill>
                  <a:schemeClr val="bg1"/>
                </a:solidFill>
                <a:latin typeface="Arial" panose="020B0604020202020204" pitchFamily="34" charset="0"/>
                <a:cs typeface="Arial" panose="020B0604020202020204" pitchFamily="34" charset="0"/>
              </a:rPr>
              <a:t>susceptibility</a:t>
            </a:r>
            <a:r>
              <a:rPr lang="pl-PL" sz="1800" b="1" cap="none" dirty="0" smtClean="0">
                <a:solidFill>
                  <a:schemeClr val="bg1"/>
                </a:solidFill>
                <a:latin typeface="Arial" panose="020B0604020202020204" pitchFamily="34" charset="0"/>
                <a:cs typeface="Arial" panose="020B0604020202020204" pitchFamily="34" charset="0"/>
              </a:rPr>
              <a:t> to </a:t>
            </a:r>
            <a:r>
              <a:rPr lang="pl-PL" sz="1800" b="1" cap="none" dirty="0" err="1" smtClean="0">
                <a:solidFill>
                  <a:schemeClr val="bg1"/>
                </a:solidFill>
                <a:latin typeface="Arial" panose="020B0604020202020204" pitchFamily="34" charset="0"/>
                <a:cs typeface="Arial" panose="020B0604020202020204" pitchFamily="34" charset="0"/>
              </a:rPr>
              <a:t>exchage</a:t>
            </a:r>
            <a:r>
              <a:rPr lang="pl-PL" sz="1800" b="1" cap="none" dirty="0">
                <a:solidFill>
                  <a:schemeClr val="bg1"/>
                </a:solidFill>
                <a:latin typeface="Arial" panose="020B0604020202020204" pitchFamily="34" charset="0"/>
                <a:cs typeface="Arial" panose="020B0604020202020204" pitchFamily="34" charset="0"/>
              </a:rPr>
              <a:t/>
            </a:r>
            <a:br>
              <a:rPr lang="pl-PL" sz="1800" b="1" cap="none" dirty="0">
                <a:solidFill>
                  <a:schemeClr val="bg1"/>
                </a:solidFill>
                <a:latin typeface="Arial" panose="020B0604020202020204" pitchFamily="34" charset="0"/>
                <a:cs typeface="Arial" panose="020B0604020202020204" pitchFamily="34" charset="0"/>
              </a:rPr>
            </a:br>
            <a:r>
              <a:rPr lang="pl-PL" sz="1800" b="1" cap="none" dirty="0" smtClean="0">
                <a:solidFill>
                  <a:schemeClr val="bg1"/>
                </a:solidFill>
                <a:latin typeface="Arial" panose="020B0604020202020204" pitchFamily="34" charset="0"/>
                <a:cs typeface="Arial" panose="020B0604020202020204" pitchFamily="34" charset="0"/>
              </a:rPr>
              <a:t>- </a:t>
            </a:r>
            <a:r>
              <a:rPr lang="pl-PL" sz="1800" b="1" cap="none" dirty="0" err="1" smtClean="0">
                <a:solidFill>
                  <a:schemeClr val="bg1"/>
                </a:solidFill>
                <a:latin typeface="Arial" panose="020B0604020202020204" pitchFamily="34" charset="0"/>
                <a:cs typeface="Arial" panose="020B0604020202020204" pitchFamily="34" charset="0"/>
              </a:rPr>
              <a:t>peptic</a:t>
            </a:r>
            <a:r>
              <a:rPr lang="pl-PL" sz="1800" b="1" cap="none" dirty="0" smtClean="0">
                <a:solidFill>
                  <a:schemeClr val="bg1"/>
                </a:solidFill>
                <a:latin typeface="Arial" panose="020B0604020202020204" pitchFamily="34" charset="0"/>
                <a:cs typeface="Arial" panose="020B0604020202020204" pitchFamily="34" charset="0"/>
              </a:rPr>
              <a:t> </a:t>
            </a:r>
            <a:r>
              <a:rPr lang="pl-PL" sz="1800" b="1" cap="none" dirty="0" err="1" smtClean="0">
                <a:solidFill>
                  <a:schemeClr val="bg1"/>
                </a:solidFill>
                <a:latin typeface="Arial" panose="020B0604020202020204" pitchFamily="34" charset="0"/>
                <a:cs typeface="Arial" panose="020B0604020202020204" pitchFamily="34" charset="0"/>
              </a:rPr>
              <a:t>peptide</a:t>
            </a:r>
            <a:r>
              <a:rPr lang="pl-PL" sz="1800" b="1" cap="none" dirty="0" smtClean="0">
                <a:solidFill>
                  <a:schemeClr val="bg1"/>
                </a:solidFill>
                <a:latin typeface="Arial" panose="020B0604020202020204" pitchFamily="34" charset="0"/>
                <a:cs typeface="Arial" panose="020B0604020202020204" pitchFamily="34" charset="0"/>
              </a:rPr>
              <a:t> </a:t>
            </a:r>
            <a:r>
              <a:rPr lang="pl-PL" sz="1800" b="1" cap="none" dirty="0" err="1" smtClean="0">
                <a:solidFill>
                  <a:schemeClr val="bg1"/>
                </a:solidFill>
                <a:latin typeface="Arial" panose="020B0604020202020204" pitchFamily="34" charset="0"/>
                <a:cs typeface="Arial" panose="020B0604020202020204" pitchFamily="34" charset="0"/>
              </a:rPr>
              <a:t>level</a:t>
            </a:r>
            <a:r>
              <a:rPr lang="pl-PL" sz="1800" b="1" cap="none" dirty="0" smtClean="0">
                <a:solidFill>
                  <a:schemeClr val="bg1"/>
                </a:solidFill>
                <a:latin typeface="Arial" panose="020B0604020202020204" pitchFamily="34" charset="0"/>
                <a:cs typeface="Arial" panose="020B0604020202020204" pitchFamily="34" charset="0"/>
              </a:rPr>
              <a:t> resolution</a:t>
            </a:r>
            <a:r>
              <a:rPr lang="en-US" sz="1800" b="1" cap="none" dirty="0" smtClean="0">
                <a:solidFill>
                  <a:schemeClr val="bg1"/>
                </a:solidFill>
                <a:latin typeface="Arial" panose="020B0604020202020204" pitchFamily="34" charset="0"/>
                <a:cs typeface="Arial" panose="020B0604020202020204" pitchFamily="34" charset="0"/>
              </a:rPr>
              <a:t> (though ETD may change it)</a:t>
            </a:r>
            <a:endParaRPr lang="pl-PL" sz="1800" b="1" cap="none" dirty="0">
              <a:solidFill>
                <a:schemeClr val="bg1"/>
              </a:solidFill>
              <a:latin typeface="Arial" panose="020B0604020202020204" pitchFamily="34" charset="0"/>
              <a:cs typeface="Arial" panose="020B0604020202020204" pitchFamily="34" charset="0"/>
            </a:endParaRPr>
          </a:p>
        </p:txBody>
      </p:sp>
      <p:pic>
        <p:nvPicPr>
          <p:cNvPr id="3"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16576" y="3644902"/>
            <a:ext cx="2411413" cy="126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59564" y="620715"/>
            <a:ext cx="2319337"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54888" y="2276477"/>
            <a:ext cx="1439862"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par>
                                <p:cTn id="8" presetID="3" presetClass="entr" presetSubtype="1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linds(horizontal)">
                                      <p:cBhvr>
                                        <p:cTn id="10" dur="500"/>
                                        <p:tgtEl>
                                          <p:spTgt spid="5"/>
                                        </p:tgtEl>
                                      </p:cBhvr>
                                    </p:animEffect>
                                  </p:childTnLst>
                                </p:cTn>
                              </p:par>
                              <p:par>
                                <p:cTn id="11" presetID="3" presetClass="entr" presetSubtype="1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linds(horizontal)">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ole tekstowe 7"/>
          <p:cNvSpPr txBox="1"/>
          <p:nvPr/>
        </p:nvSpPr>
        <p:spPr>
          <a:xfrm>
            <a:off x="467544" y="404666"/>
            <a:ext cx="7364100" cy="4524315"/>
          </a:xfrm>
          <a:prstGeom prst="rect">
            <a:avLst/>
          </a:prstGeom>
          <a:noFill/>
        </p:spPr>
        <p:txBody>
          <a:bodyPr numCol="2">
            <a:spAutoFit/>
          </a:bodyPr>
          <a:lstStyle/>
          <a:p>
            <a:pPr>
              <a:defRPr/>
            </a:pPr>
            <a:r>
              <a:rPr lang="en-US" sz="1600" b="1" dirty="0">
                <a:solidFill>
                  <a:schemeClr val="bg1"/>
                </a:solidFill>
              </a:rPr>
              <a:t>The Team:</a:t>
            </a:r>
          </a:p>
          <a:p>
            <a:pPr>
              <a:defRPr/>
            </a:pPr>
            <a:endParaRPr lang="en-US" sz="1600" dirty="0">
              <a:solidFill>
                <a:schemeClr val="bg1"/>
              </a:solidFill>
            </a:endParaRPr>
          </a:p>
          <a:p>
            <a:pPr>
              <a:defRPr/>
            </a:pPr>
            <a:endParaRPr lang="en-US" sz="1600" dirty="0">
              <a:solidFill>
                <a:schemeClr val="bg1"/>
              </a:solidFill>
            </a:endParaRPr>
          </a:p>
          <a:p>
            <a:pPr>
              <a:defRPr/>
            </a:pPr>
            <a:r>
              <a:rPr lang="en-US" sz="1600" dirty="0">
                <a:solidFill>
                  <a:schemeClr val="bg1"/>
                </a:solidFill>
              </a:rPr>
              <a:t>Proteomics:</a:t>
            </a:r>
          </a:p>
          <a:p>
            <a:pPr>
              <a:defRPr/>
            </a:pPr>
            <a:r>
              <a:rPr lang="en-US" sz="1600" dirty="0" err="1">
                <a:solidFill>
                  <a:schemeClr val="bg1"/>
                </a:solidFill>
              </a:rPr>
              <a:t>Jacek</a:t>
            </a:r>
            <a:r>
              <a:rPr lang="en-US" sz="1600" dirty="0">
                <a:solidFill>
                  <a:schemeClr val="bg1"/>
                </a:solidFill>
              </a:rPr>
              <a:t> </a:t>
            </a:r>
            <a:r>
              <a:rPr lang="en-US" sz="1600" dirty="0" err="1">
                <a:solidFill>
                  <a:schemeClr val="bg1"/>
                </a:solidFill>
              </a:rPr>
              <a:t>Olędzki</a:t>
            </a:r>
            <a:endParaRPr lang="en-US" sz="1600" dirty="0">
              <a:solidFill>
                <a:schemeClr val="bg1"/>
              </a:solidFill>
            </a:endParaRPr>
          </a:p>
          <a:p>
            <a:pPr>
              <a:defRPr/>
            </a:pPr>
            <a:r>
              <a:rPr lang="en-US" sz="1600" dirty="0" err="1">
                <a:solidFill>
                  <a:schemeClr val="bg1"/>
                </a:solidFill>
              </a:rPr>
              <a:t>Agnieszka</a:t>
            </a:r>
            <a:r>
              <a:rPr lang="en-US" sz="1600" dirty="0">
                <a:solidFill>
                  <a:schemeClr val="bg1"/>
                </a:solidFill>
              </a:rPr>
              <a:t> </a:t>
            </a:r>
            <a:r>
              <a:rPr lang="en-US" sz="1600" dirty="0" err="1">
                <a:solidFill>
                  <a:schemeClr val="bg1"/>
                </a:solidFill>
              </a:rPr>
              <a:t>Fabijańska</a:t>
            </a:r>
            <a:endParaRPr lang="en-US" sz="1600" dirty="0">
              <a:solidFill>
                <a:schemeClr val="bg1"/>
              </a:solidFill>
            </a:endParaRPr>
          </a:p>
          <a:p>
            <a:pPr>
              <a:defRPr/>
            </a:pPr>
            <a:r>
              <a:rPr lang="en-US" sz="1600" dirty="0">
                <a:solidFill>
                  <a:schemeClr val="bg1"/>
                </a:solidFill>
              </a:rPr>
              <a:t>Piotr </a:t>
            </a:r>
            <a:r>
              <a:rPr lang="en-US" sz="1600" dirty="0" err="1">
                <a:solidFill>
                  <a:schemeClr val="bg1"/>
                </a:solidFill>
              </a:rPr>
              <a:t>Zarębski</a:t>
            </a:r>
            <a:endParaRPr lang="en-US" sz="1600" dirty="0">
              <a:solidFill>
                <a:schemeClr val="bg1"/>
              </a:solidFill>
            </a:endParaRPr>
          </a:p>
          <a:p>
            <a:pPr>
              <a:defRPr/>
            </a:pPr>
            <a:r>
              <a:rPr lang="en-US" sz="1600" dirty="0">
                <a:solidFill>
                  <a:schemeClr val="bg1"/>
                </a:solidFill>
              </a:rPr>
              <a:t>Magda </a:t>
            </a:r>
            <a:r>
              <a:rPr lang="en-US" sz="1600" dirty="0" err="1">
                <a:solidFill>
                  <a:schemeClr val="bg1"/>
                </a:solidFill>
              </a:rPr>
              <a:t>Bakun</a:t>
            </a:r>
            <a:endParaRPr lang="en-US" sz="1600" dirty="0">
              <a:solidFill>
                <a:schemeClr val="bg1"/>
              </a:solidFill>
            </a:endParaRPr>
          </a:p>
          <a:p>
            <a:pPr>
              <a:defRPr/>
            </a:pPr>
            <a:r>
              <a:rPr lang="en-US" sz="1600" dirty="0" err="1">
                <a:solidFill>
                  <a:schemeClr val="bg1"/>
                </a:solidFill>
              </a:rPr>
              <a:t>Agata</a:t>
            </a:r>
            <a:r>
              <a:rPr lang="en-US" sz="1600" dirty="0">
                <a:solidFill>
                  <a:schemeClr val="bg1"/>
                </a:solidFill>
              </a:rPr>
              <a:t> </a:t>
            </a:r>
            <a:r>
              <a:rPr lang="en-US" sz="1600" dirty="0" err="1">
                <a:solidFill>
                  <a:schemeClr val="bg1"/>
                </a:solidFill>
              </a:rPr>
              <a:t>Malinowska</a:t>
            </a:r>
            <a:endParaRPr lang="en-US" sz="1600" dirty="0">
              <a:solidFill>
                <a:schemeClr val="bg1"/>
              </a:solidFill>
            </a:endParaRPr>
          </a:p>
          <a:p>
            <a:pPr>
              <a:defRPr/>
            </a:pPr>
            <a:r>
              <a:rPr lang="en-US" sz="1600" dirty="0" err="1">
                <a:solidFill>
                  <a:schemeClr val="bg1"/>
                </a:solidFill>
              </a:rPr>
              <a:t>Janusz</a:t>
            </a:r>
            <a:r>
              <a:rPr lang="en-US" sz="1600" dirty="0">
                <a:solidFill>
                  <a:schemeClr val="bg1"/>
                </a:solidFill>
              </a:rPr>
              <a:t> </a:t>
            </a:r>
            <a:r>
              <a:rPr lang="en-US" sz="1600" dirty="0" err="1">
                <a:solidFill>
                  <a:schemeClr val="bg1"/>
                </a:solidFill>
              </a:rPr>
              <a:t>Dębski</a:t>
            </a:r>
            <a:endParaRPr lang="en-US" sz="1600" dirty="0">
              <a:solidFill>
                <a:schemeClr val="bg1"/>
              </a:solidFill>
            </a:endParaRPr>
          </a:p>
          <a:p>
            <a:pPr>
              <a:defRPr/>
            </a:pPr>
            <a:r>
              <a:rPr lang="en-US" sz="1600" dirty="0" err="1">
                <a:solidFill>
                  <a:schemeClr val="bg1"/>
                </a:solidFill>
              </a:rPr>
              <a:t>Ewa</a:t>
            </a:r>
            <a:r>
              <a:rPr lang="en-US" sz="1600" dirty="0">
                <a:solidFill>
                  <a:schemeClr val="bg1"/>
                </a:solidFill>
              </a:rPr>
              <a:t> </a:t>
            </a:r>
            <a:r>
              <a:rPr lang="en-US" sz="1600" dirty="0" err="1">
                <a:solidFill>
                  <a:schemeClr val="bg1"/>
                </a:solidFill>
              </a:rPr>
              <a:t>Sitkiewicz</a:t>
            </a:r>
            <a:endParaRPr lang="en-US" sz="1600" dirty="0">
              <a:solidFill>
                <a:schemeClr val="bg1"/>
              </a:solidFill>
            </a:endParaRPr>
          </a:p>
          <a:p>
            <a:pPr>
              <a:defRPr/>
            </a:pPr>
            <a:r>
              <a:rPr lang="en-US" sz="1600" dirty="0" err="1">
                <a:solidFill>
                  <a:schemeClr val="bg1"/>
                </a:solidFill>
              </a:rPr>
              <a:t>Kinga</a:t>
            </a:r>
            <a:r>
              <a:rPr lang="en-US" sz="1600" dirty="0">
                <a:solidFill>
                  <a:schemeClr val="bg1"/>
                </a:solidFill>
              </a:rPr>
              <a:t> </a:t>
            </a:r>
            <a:r>
              <a:rPr lang="en-US" sz="1600" dirty="0" err="1">
                <a:solidFill>
                  <a:schemeClr val="bg1"/>
                </a:solidFill>
              </a:rPr>
              <a:t>Fituch</a:t>
            </a:r>
            <a:endParaRPr lang="en-US" sz="1600" dirty="0">
              <a:solidFill>
                <a:schemeClr val="bg1"/>
              </a:solidFill>
            </a:endParaRPr>
          </a:p>
          <a:p>
            <a:pPr>
              <a:defRPr/>
            </a:pPr>
            <a:endParaRPr lang="en-US" sz="1600" dirty="0">
              <a:solidFill>
                <a:schemeClr val="bg1"/>
              </a:solidFill>
            </a:endParaRPr>
          </a:p>
          <a:p>
            <a:pPr>
              <a:defRPr/>
            </a:pPr>
            <a:r>
              <a:rPr lang="en-US" sz="1600" dirty="0">
                <a:solidFill>
                  <a:schemeClr val="bg1"/>
                </a:solidFill>
              </a:rPr>
              <a:t>Metabolomics</a:t>
            </a:r>
          </a:p>
          <a:p>
            <a:pPr>
              <a:defRPr/>
            </a:pPr>
            <a:r>
              <a:rPr lang="en-US" sz="1600" dirty="0" err="1">
                <a:solidFill>
                  <a:schemeClr val="bg1"/>
                </a:solidFill>
              </a:rPr>
              <a:t>Radosław</a:t>
            </a:r>
            <a:r>
              <a:rPr lang="en-US" sz="1600" dirty="0">
                <a:solidFill>
                  <a:schemeClr val="bg1"/>
                </a:solidFill>
              </a:rPr>
              <a:t> </a:t>
            </a:r>
            <a:r>
              <a:rPr lang="en-US" sz="1600" dirty="0" err="1">
                <a:solidFill>
                  <a:schemeClr val="bg1"/>
                </a:solidFill>
              </a:rPr>
              <a:t>Jaźwiec</a:t>
            </a:r>
            <a:endParaRPr lang="en-US" sz="1600" dirty="0">
              <a:solidFill>
                <a:schemeClr val="bg1"/>
              </a:solidFill>
            </a:endParaRPr>
          </a:p>
          <a:p>
            <a:pPr>
              <a:defRPr/>
            </a:pPr>
            <a:r>
              <a:rPr lang="en-US" sz="1600" dirty="0">
                <a:solidFill>
                  <a:schemeClr val="bg1"/>
                </a:solidFill>
              </a:rPr>
              <a:t>Emilia </a:t>
            </a:r>
            <a:r>
              <a:rPr lang="en-US" sz="1600" dirty="0" err="1">
                <a:solidFill>
                  <a:schemeClr val="bg1"/>
                </a:solidFill>
              </a:rPr>
              <a:t>Pawłowska</a:t>
            </a:r>
            <a:endParaRPr lang="en-US" sz="1600" dirty="0">
              <a:solidFill>
                <a:schemeClr val="bg1"/>
              </a:solidFill>
            </a:endParaRPr>
          </a:p>
          <a:p>
            <a:pPr>
              <a:defRPr/>
            </a:pPr>
            <a:endParaRPr lang="en-US" sz="1600" dirty="0">
              <a:solidFill>
                <a:schemeClr val="bg1"/>
              </a:solidFill>
            </a:endParaRPr>
          </a:p>
          <a:p>
            <a:pPr>
              <a:defRPr/>
            </a:pPr>
            <a:endParaRPr lang="pl-PL" sz="1600" dirty="0" smtClean="0">
              <a:solidFill>
                <a:schemeClr val="bg1"/>
              </a:solidFill>
            </a:endParaRPr>
          </a:p>
          <a:p>
            <a:pPr>
              <a:defRPr/>
            </a:pPr>
            <a:r>
              <a:rPr lang="en-US" sz="1600" dirty="0" err="1" smtClean="0">
                <a:solidFill>
                  <a:schemeClr val="bg1"/>
                </a:solidFill>
              </a:rPr>
              <a:t>Postd</a:t>
            </a:r>
            <a:r>
              <a:rPr lang="pl-PL" sz="1600" dirty="0" smtClean="0">
                <a:solidFill>
                  <a:schemeClr val="bg1"/>
                </a:solidFill>
              </a:rPr>
              <a:t>o</a:t>
            </a:r>
            <a:r>
              <a:rPr lang="en-US" sz="1600" dirty="0" err="1" smtClean="0">
                <a:solidFill>
                  <a:schemeClr val="bg1"/>
                </a:solidFill>
              </a:rPr>
              <a:t>cs</a:t>
            </a:r>
            <a:r>
              <a:rPr lang="en-US" sz="1600" dirty="0">
                <a:solidFill>
                  <a:schemeClr val="bg1"/>
                </a:solidFill>
              </a:rPr>
              <a:t>:</a:t>
            </a:r>
          </a:p>
          <a:p>
            <a:pPr>
              <a:defRPr/>
            </a:pPr>
            <a:r>
              <a:rPr lang="en-US" sz="1600" dirty="0">
                <a:solidFill>
                  <a:schemeClr val="bg1"/>
                </a:solidFill>
              </a:rPr>
              <a:t>Dominik </a:t>
            </a:r>
            <a:r>
              <a:rPr lang="en-US" sz="1600" dirty="0" err="1">
                <a:solidFill>
                  <a:schemeClr val="bg1"/>
                </a:solidFill>
              </a:rPr>
              <a:t>Domański</a:t>
            </a:r>
            <a:endParaRPr lang="en-US" sz="1600" dirty="0">
              <a:solidFill>
                <a:schemeClr val="bg1"/>
              </a:solidFill>
            </a:endParaRPr>
          </a:p>
          <a:p>
            <a:pPr>
              <a:defRPr/>
            </a:pPr>
            <a:r>
              <a:rPr lang="en-US" sz="1600" dirty="0" smtClean="0">
                <a:solidFill>
                  <a:schemeClr val="bg1"/>
                </a:solidFill>
              </a:rPr>
              <a:t>Magda </a:t>
            </a:r>
            <a:r>
              <a:rPr lang="en-US" sz="1600" dirty="0" err="1">
                <a:solidFill>
                  <a:schemeClr val="bg1"/>
                </a:solidFill>
              </a:rPr>
              <a:t>Kulma</a:t>
            </a:r>
            <a:endParaRPr lang="en-US" sz="1600" dirty="0">
              <a:solidFill>
                <a:schemeClr val="bg1"/>
              </a:solidFill>
            </a:endParaRPr>
          </a:p>
          <a:p>
            <a:pPr>
              <a:defRPr/>
            </a:pPr>
            <a:r>
              <a:rPr lang="en-US" sz="1600" b="1" dirty="0">
                <a:solidFill>
                  <a:schemeClr val="bg1"/>
                </a:solidFill>
              </a:rPr>
              <a:t>Magda </a:t>
            </a:r>
            <a:r>
              <a:rPr lang="en-US" sz="1600" b="1" dirty="0" err="1">
                <a:solidFill>
                  <a:schemeClr val="bg1"/>
                </a:solidFill>
              </a:rPr>
              <a:t>Kaus-Drobek</a:t>
            </a:r>
            <a:endParaRPr lang="en-US" sz="1600" b="1" dirty="0">
              <a:solidFill>
                <a:schemeClr val="bg1"/>
              </a:solidFill>
            </a:endParaRPr>
          </a:p>
          <a:p>
            <a:pPr>
              <a:defRPr/>
            </a:pPr>
            <a:r>
              <a:rPr lang="en-US" sz="1600" dirty="0">
                <a:solidFill>
                  <a:schemeClr val="bg1"/>
                </a:solidFill>
              </a:rPr>
              <a:t>Monika </a:t>
            </a:r>
            <a:r>
              <a:rPr lang="en-US" sz="1600" dirty="0" err="1">
                <a:solidFill>
                  <a:schemeClr val="bg1"/>
                </a:solidFill>
              </a:rPr>
              <a:t>Zaręba-Kozioł</a:t>
            </a:r>
            <a:endParaRPr lang="en-US" sz="1600" dirty="0">
              <a:solidFill>
                <a:schemeClr val="bg1"/>
              </a:solidFill>
            </a:endParaRPr>
          </a:p>
          <a:p>
            <a:pPr>
              <a:defRPr/>
            </a:pPr>
            <a:r>
              <a:rPr lang="en-US" sz="1600" dirty="0">
                <a:solidFill>
                  <a:schemeClr val="bg1"/>
                </a:solidFill>
              </a:rPr>
              <a:t>Krzysztof </a:t>
            </a:r>
            <a:r>
              <a:rPr lang="en-US" sz="1600" dirty="0" err="1">
                <a:solidFill>
                  <a:schemeClr val="bg1"/>
                </a:solidFill>
              </a:rPr>
              <a:t>Drabikowski</a:t>
            </a:r>
            <a:endParaRPr lang="en-US" sz="1600" dirty="0">
              <a:solidFill>
                <a:schemeClr val="bg1"/>
              </a:solidFill>
            </a:endParaRPr>
          </a:p>
          <a:p>
            <a:pPr>
              <a:defRPr/>
            </a:pPr>
            <a:endParaRPr lang="en-US" sz="1600" dirty="0">
              <a:solidFill>
                <a:schemeClr val="bg1"/>
              </a:solidFill>
            </a:endParaRPr>
          </a:p>
          <a:p>
            <a:pPr>
              <a:defRPr/>
            </a:pPr>
            <a:r>
              <a:rPr lang="en-US" sz="1600" dirty="0">
                <a:solidFill>
                  <a:schemeClr val="bg1"/>
                </a:solidFill>
              </a:rPr>
              <a:t>PhD Students:</a:t>
            </a:r>
          </a:p>
          <a:p>
            <a:pPr>
              <a:defRPr/>
            </a:pPr>
            <a:r>
              <a:rPr lang="en-US" sz="1600" b="1" dirty="0">
                <a:solidFill>
                  <a:schemeClr val="bg1"/>
                </a:solidFill>
              </a:rPr>
              <a:t>Krzysztof </a:t>
            </a:r>
            <a:r>
              <a:rPr lang="en-US" sz="1600" b="1" dirty="0" err="1">
                <a:solidFill>
                  <a:schemeClr val="bg1"/>
                </a:solidFill>
              </a:rPr>
              <a:t>Tarnowski</a:t>
            </a:r>
            <a:endParaRPr lang="en-US" sz="1600" b="1" dirty="0">
              <a:solidFill>
                <a:schemeClr val="bg1"/>
              </a:solidFill>
            </a:endParaRPr>
          </a:p>
          <a:p>
            <a:pPr>
              <a:defRPr/>
            </a:pPr>
            <a:r>
              <a:rPr lang="en-US" sz="1600" b="1" dirty="0" err="1">
                <a:solidFill>
                  <a:schemeClr val="bg1"/>
                </a:solidFill>
              </a:rPr>
              <a:t>Aiswarya</a:t>
            </a:r>
            <a:r>
              <a:rPr lang="en-US" sz="1600" b="1" dirty="0">
                <a:solidFill>
                  <a:schemeClr val="bg1"/>
                </a:solidFill>
              </a:rPr>
              <a:t> </a:t>
            </a:r>
            <a:r>
              <a:rPr lang="en-US" sz="1600" b="1" dirty="0" err="1">
                <a:solidFill>
                  <a:schemeClr val="bg1"/>
                </a:solidFill>
              </a:rPr>
              <a:t>Premchadar</a:t>
            </a:r>
            <a:endParaRPr lang="en-US" sz="1600" b="1" dirty="0">
              <a:solidFill>
                <a:schemeClr val="bg1"/>
              </a:solidFill>
            </a:endParaRPr>
          </a:p>
          <a:p>
            <a:pPr>
              <a:defRPr/>
            </a:pPr>
            <a:r>
              <a:rPr lang="en-US" sz="1600" b="1" dirty="0">
                <a:solidFill>
                  <a:schemeClr val="bg1"/>
                </a:solidFill>
              </a:rPr>
              <a:t>Aleksandra </a:t>
            </a:r>
            <a:r>
              <a:rPr lang="en-US" sz="1600" b="1" dirty="0" err="1">
                <a:solidFill>
                  <a:schemeClr val="bg1"/>
                </a:solidFill>
              </a:rPr>
              <a:t>Skrajna</a:t>
            </a:r>
            <a:endParaRPr lang="en-US" sz="1600" b="1" dirty="0">
              <a:solidFill>
                <a:schemeClr val="bg1"/>
              </a:solidFill>
            </a:endParaRPr>
          </a:p>
          <a:p>
            <a:pPr>
              <a:defRPr/>
            </a:pPr>
            <a:r>
              <a:rPr lang="en-US" sz="1600" dirty="0">
                <a:solidFill>
                  <a:schemeClr val="bg1"/>
                </a:solidFill>
              </a:rPr>
              <a:t>Aleksandra </a:t>
            </a:r>
            <a:r>
              <a:rPr lang="en-US" sz="1600" dirty="0" err="1">
                <a:solidFill>
                  <a:schemeClr val="bg1"/>
                </a:solidFill>
              </a:rPr>
              <a:t>Kacprzyk</a:t>
            </a:r>
            <a:endParaRPr lang="en-US" sz="1600" dirty="0">
              <a:solidFill>
                <a:schemeClr val="bg1"/>
              </a:solidFill>
            </a:endParaRPr>
          </a:p>
          <a:p>
            <a:pPr>
              <a:defRPr/>
            </a:pPr>
            <a:r>
              <a:rPr lang="en-US" sz="1600" dirty="0">
                <a:solidFill>
                  <a:schemeClr val="bg1"/>
                </a:solidFill>
              </a:rPr>
              <a:t>Anna </a:t>
            </a:r>
            <a:r>
              <a:rPr lang="en-US" sz="1600" dirty="0" err="1">
                <a:solidFill>
                  <a:schemeClr val="bg1"/>
                </a:solidFill>
              </a:rPr>
              <a:t>Perzanowska</a:t>
            </a:r>
            <a:endParaRPr lang="en-US" sz="1600" dirty="0">
              <a:solidFill>
                <a:schemeClr val="bg1"/>
              </a:solidFill>
            </a:endParaRPr>
          </a:p>
          <a:p>
            <a:pPr>
              <a:defRPr/>
            </a:pPr>
            <a:r>
              <a:rPr lang="en-US" sz="1600" dirty="0" err="1">
                <a:solidFill>
                  <a:schemeClr val="bg1"/>
                </a:solidFill>
              </a:rPr>
              <a:t>Kaja</a:t>
            </a:r>
            <a:r>
              <a:rPr lang="en-US" sz="1600" dirty="0">
                <a:solidFill>
                  <a:schemeClr val="bg1"/>
                </a:solidFill>
              </a:rPr>
              <a:t> </a:t>
            </a:r>
            <a:r>
              <a:rPr lang="en-US" sz="1600" dirty="0" err="1">
                <a:solidFill>
                  <a:schemeClr val="bg1"/>
                </a:solidFill>
              </a:rPr>
              <a:t>Przygońska</a:t>
            </a:r>
            <a:endParaRPr lang="en-US" sz="1600" dirty="0">
              <a:solidFill>
                <a:schemeClr val="bg1"/>
              </a:solidFill>
            </a:endParaRPr>
          </a:p>
          <a:p>
            <a:pPr>
              <a:defRPr/>
            </a:pPr>
            <a:r>
              <a:rPr lang="en-US" sz="1600" dirty="0" err="1">
                <a:solidFill>
                  <a:schemeClr val="bg1"/>
                </a:solidFill>
              </a:rPr>
              <a:t>Katarzyna</a:t>
            </a:r>
            <a:r>
              <a:rPr lang="en-US" sz="1600" dirty="0">
                <a:solidFill>
                  <a:schemeClr val="bg1"/>
                </a:solidFill>
              </a:rPr>
              <a:t> </a:t>
            </a:r>
            <a:r>
              <a:rPr lang="en-US" sz="1600" dirty="0" err="1">
                <a:solidFill>
                  <a:schemeClr val="bg1"/>
                </a:solidFill>
              </a:rPr>
              <a:t>Bucholc</a:t>
            </a:r>
            <a:endParaRPr lang="en-US" sz="1600" dirty="0">
              <a:solidFill>
                <a:schemeClr val="bg1"/>
              </a:solidFill>
            </a:endParaRPr>
          </a:p>
          <a:p>
            <a:pPr>
              <a:defRPr/>
            </a:pPr>
            <a:r>
              <a:rPr lang="en-US" sz="1600" b="1" dirty="0">
                <a:solidFill>
                  <a:schemeClr val="bg1"/>
                </a:solidFill>
              </a:rPr>
              <a:t>Magda Richter</a:t>
            </a:r>
          </a:p>
          <a:p>
            <a:pPr>
              <a:defRPr/>
            </a:pPr>
            <a:r>
              <a:rPr lang="en-US" sz="1600" dirty="0" err="1">
                <a:solidFill>
                  <a:schemeClr val="bg1"/>
                </a:solidFill>
              </a:rPr>
              <a:t>Agnieszka</a:t>
            </a:r>
            <a:r>
              <a:rPr lang="en-US" sz="1600" dirty="0">
                <a:solidFill>
                  <a:schemeClr val="bg1"/>
                </a:solidFill>
              </a:rPr>
              <a:t> </a:t>
            </a:r>
            <a:r>
              <a:rPr lang="en-US" sz="1600" dirty="0" err="1">
                <a:solidFill>
                  <a:schemeClr val="bg1"/>
                </a:solidFill>
              </a:rPr>
              <a:t>Fatalska</a:t>
            </a:r>
            <a:endParaRPr lang="en-US" sz="1600" dirty="0">
              <a:solidFill>
                <a:schemeClr val="bg1"/>
              </a:solidFill>
            </a:endParaRPr>
          </a:p>
          <a:p>
            <a:pPr>
              <a:defRPr/>
            </a:pPr>
            <a:endParaRPr lang="en-US" sz="1600" dirty="0">
              <a:solidFill>
                <a:schemeClr val="bg1"/>
              </a:solidFill>
            </a:endParaRPr>
          </a:p>
        </p:txBody>
      </p:sp>
      <p:pic>
        <p:nvPicPr>
          <p:cNvPr id="7" name="Obraz 20" descr="but-logo_fnp.gif"/>
          <p:cNvPicPr>
            <a:picLocks noChangeAspect="1"/>
          </p:cNvPicPr>
          <p:nvPr/>
        </p:nvPicPr>
        <p:blipFill>
          <a:blip r:embed="rId2">
            <a:extLst>
              <a:ext uri="{28A0092B-C50C-407E-A947-70E740481C1C}">
                <a14:useLocalDpi xmlns:a14="http://schemas.microsoft.com/office/drawing/2010/main" val="0"/>
              </a:ext>
            </a:extLst>
          </a:blip>
          <a:srcRect r="71223"/>
          <a:stretch>
            <a:fillRect/>
          </a:stretch>
        </p:blipFill>
        <p:spPr bwMode="auto">
          <a:xfrm>
            <a:off x="6948265" y="1556794"/>
            <a:ext cx="2082800" cy="1368425"/>
          </a:xfrm>
          <a:prstGeom prst="rect">
            <a:avLst/>
          </a:prstGeom>
          <a:noFill/>
          <a:ln>
            <a:noFill/>
          </a:ln>
          <a:effectLst>
            <a:glow rad="38100">
              <a:schemeClr val="accent1">
                <a:alpha val="40000"/>
              </a:schemeClr>
            </a:glow>
            <a:softEdge rad="38100"/>
          </a:effectLst>
          <a:extLst/>
        </p:spPr>
      </p:pic>
      <p:pic>
        <p:nvPicPr>
          <p:cNvPr id="38916" name="Picture 8" descr="C:\Users\annan\Documents\2009_NanoFun\promocja\plakaty\pasek P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5243515"/>
            <a:ext cx="9134475" cy="1614487"/>
          </a:xfrm>
          <a:prstGeom prst="rect">
            <a:avLst/>
          </a:prstGeom>
          <a:noFill/>
          <a:ln>
            <a:noFill/>
          </a:ln>
          <a:extLst/>
        </p:spPr>
      </p:pic>
      <p:pic>
        <p:nvPicPr>
          <p:cNvPr id="10" name="Picture 5"/>
          <p:cNvPicPr>
            <a:picLocks noChangeAspect="1" noChangeArrowheads="1"/>
          </p:cNvPicPr>
          <p:nvPr/>
        </p:nvPicPr>
        <p:blipFill>
          <a:blip r:embed="rId4" cstate="print"/>
          <a:srcRect t="11812" r="54227" b="73422"/>
          <a:stretch>
            <a:fillRect/>
          </a:stretch>
        </p:blipFill>
        <p:spPr bwMode="auto">
          <a:xfrm>
            <a:off x="5724129" y="4725146"/>
            <a:ext cx="2881313" cy="696913"/>
          </a:xfrm>
          <a:prstGeom prst="rect">
            <a:avLst/>
          </a:prstGeom>
          <a:noFill/>
          <a:ln w="9525">
            <a:noFill/>
            <a:miter lim="800000"/>
            <a:headEnd/>
            <a:tailEnd/>
          </a:ln>
          <a:effectLst>
            <a:glow rad="177800">
              <a:schemeClr val="accent1">
                <a:alpha val="40000"/>
              </a:schemeClr>
            </a:glow>
            <a:softEdge rad="25400"/>
          </a:effectLst>
        </p:spPr>
      </p:pic>
      <p:pic>
        <p:nvPicPr>
          <p:cNvPr id="11" name="Picture 8"/>
          <p:cNvPicPr>
            <a:picLocks noChangeAspect="1" noChangeArrowheads="1"/>
          </p:cNvPicPr>
          <p:nvPr/>
        </p:nvPicPr>
        <p:blipFill>
          <a:blip r:embed="rId5" cstate="print"/>
          <a:srcRect t="7875" r="78590" b="81297"/>
          <a:stretch>
            <a:fillRect/>
          </a:stretch>
        </p:blipFill>
        <p:spPr bwMode="auto">
          <a:xfrm>
            <a:off x="755577" y="4726135"/>
            <a:ext cx="2087563" cy="792162"/>
          </a:xfrm>
          <a:prstGeom prst="rect">
            <a:avLst/>
          </a:prstGeom>
          <a:noFill/>
          <a:ln w="9525">
            <a:noFill/>
            <a:miter lim="800000"/>
            <a:headEnd/>
            <a:tailEnd/>
          </a:ln>
          <a:effectLst>
            <a:glow rad="228600">
              <a:schemeClr val="accent1">
                <a:alpha val="40000"/>
              </a:schemeClr>
            </a:glow>
            <a:softEdge rad="38100"/>
          </a:effectLst>
        </p:spPr>
      </p:pic>
      <p:sp>
        <p:nvSpPr>
          <p:cNvPr id="38919" name="pole tekstowe 2"/>
          <p:cNvSpPr txBox="1">
            <a:spLocks noChangeArrowheads="1"/>
          </p:cNvSpPr>
          <p:nvPr/>
        </p:nvSpPr>
        <p:spPr bwMode="auto">
          <a:xfrm>
            <a:off x="6948488" y="981075"/>
            <a:ext cx="1223412" cy="369332"/>
          </a:xfrm>
          <a:prstGeom prst="rect">
            <a:avLst/>
          </a:prstGeom>
          <a:noFill/>
          <a:ln>
            <a:noFill/>
          </a:ln>
          <a:extLst/>
        </p:spPr>
        <p:txBody>
          <a:bodyPr wrap="none">
            <a:spAutoFit/>
          </a:bodyPr>
          <a:lstStyle>
            <a:lvl1pPr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1pPr>
            <a:lvl2pPr marL="742950" indent="-28575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2pPr>
            <a:lvl3pPr marL="11430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3pPr>
            <a:lvl4pPr marL="16002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4pPr>
            <a:lvl5pPr marL="20574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5pPr>
            <a:lvl6pPr marL="25146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6pPr>
            <a:lvl7pPr marL="29718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7pPr>
            <a:lvl8pPr marL="34290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8pPr>
            <a:lvl9pPr marL="38862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9pPr>
          </a:lstStyle>
          <a:p>
            <a:pPr eaLnBrk="1" hangingPunct="1">
              <a:spcBef>
                <a:spcPct val="0"/>
              </a:spcBef>
              <a:spcAft>
                <a:spcPct val="0"/>
              </a:spcAft>
              <a:buClrTx/>
              <a:buFontTx/>
              <a:buNone/>
            </a:pPr>
            <a:r>
              <a:rPr lang="en-US" altLang="pl-PL" sz="1800">
                <a:solidFill>
                  <a:schemeClr val="bg1"/>
                </a:solidFill>
                <a:latin typeface="Arial" pitchFamily="34" charset="0"/>
              </a:rPr>
              <a:t>Sponsors:</a:t>
            </a:r>
            <a:endParaRPr lang="pl-PL" altLang="pl-PL" sz="1800">
              <a:solidFill>
                <a:schemeClr val="bg1"/>
              </a:solidFill>
              <a:latin typeface="Arial" pitchFamily="34" charset="0"/>
            </a:endParaRPr>
          </a:p>
        </p:txBody>
      </p:sp>
      <p:sp>
        <p:nvSpPr>
          <p:cNvPr id="38920" name="pole tekstowe 3"/>
          <p:cNvSpPr txBox="1">
            <a:spLocks noChangeArrowheads="1"/>
          </p:cNvSpPr>
          <p:nvPr/>
        </p:nvSpPr>
        <p:spPr bwMode="auto">
          <a:xfrm>
            <a:off x="6838950" y="3284539"/>
            <a:ext cx="2185214" cy="1200329"/>
          </a:xfrm>
          <a:prstGeom prst="rect">
            <a:avLst/>
          </a:prstGeom>
          <a:noFill/>
          <a:ln>
            <a:noFill/>
          </a:ln>
          <a:extLst/>
        </p:spPr>
        <p:txBody>
          <a:bodyPr wrap="none">
            <a:spAutoFit/>
          </a:bodyPr>
          <a:lstStyle>
            <a:lvl1pPr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1pPr>
            <a:lvl2pPr marL="742950" indent="-28575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2pPr>
            <a:lvl3pPr marL="11430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3pPr>
            <a:lvl4pPr marL="16002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4pPr>
            <a:lvl5pPr marL="20574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5pPr>
            <a:lvl6pPr marL="25146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6pPr>
            <a:lvl7pPr marL="29718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7pPr>
            <a:lvl8pPr marL="34290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8pPr>
            <a:lvl9pPr marL="38862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9pPr>
          </a:lstStyle>
          <a:p>
            <a:pPr eaLnBrk="1" hangingPunct="1">
              <a:spcBef>
                <a:spcPct val="0"/>
              </a:spcBef>
              <a:spcAft>
                <a:spcPct val="0"/>
              </a:spcAft>
              <a:buClrTx/>
              <a:buFontTx/>
              <a:buNone/>
            </a:pPr>
            <a:r>
              <a:rPr lang="en-US" altLang="pl-PL" sz="1800">
                <a:solidFill>
                  <a:schemeClr val="bg1"/>
                </a:solidFill>
                <a:latin typeface="Arial" pitchFamily="34" charset="0"/>
              </a:rPr>
              <a:t>Ministry of Science </a:t>
            </a:r>
          </a:p>
          <a:p>
            <a:pPr eaLnBrk="1" hangingPunct="1">
              <a:spcBef>
                <a:spcPct val="0"/>
              </a:spcBef>
              <a:spcAft>
                <a:spcPct val="0"/>
              </a:spcAft>
              <a:buClrTx/>
              <a:buFontTx/>
              <a:buNone/>
            </a:pPr>
            <a:r>
              <a:rPr lang="en-US" altLang="pl-PL" sz="1800">
                <a:solidFill>
                  <a:schemeClr val="bg1"/>
                </a:solidFill>
                <a:latin typeface="Arial" pitchFamily="34" charset="0"/>
              </a:rPr>
              <a:t>and Education</a:t>
            </a:r>
          </a:p>
          <a:p>
            <a:pPr eaLnBrk="1" hangingPunct="1">
              <a:spcBef>
                <a:spcPct val="0"/>
              </a:spcBef>
              <a:spcAft>
                <a:spcPct val="0"/>
              </a:spcAft>
              <a:buClrTx/>
              <a:buFontTx/>
              <a:buNone/>
            </a:pPr>
            <a:endParaRPr lang="en-US" altLang="pl-PL" sz="1800">
              <a:solidFill>
                <a:schemeClr val="bg1"/>
              </a:solidFill>
              <a:latin typeface="Arial" pitchFamily="34" charset="0"/>
            </a:endParaRPr>
          </a:p>
          <a:p>
            <a:pPr eaLnBrk="1" hangingPunct="1">
              <a:spcBef>
                <a:spcPct val="0"/>
              </a:spcBef>
              <a:spcAft>
                <a:spcPct val="0"/>
              </a:spcAft>
              <a:buClrTx/>
              <a:buFontTx/>
              <a:buNone/>
            </a:pPr>
            <a:r>
              <a:rPr lang="en-US" altLang="pl-PL" sz="1800">
                <a:solidFill>
                  <a:schemeClr val="bg1"/>
                </a:solidFill>
                <a:latin typeface="Arial" pitchFamily="34" charset="0"/>
              </a:rPr>
              <a:t>CEPT EU program</a:t>
            </a:r>
            <a:endParaRPr lang="pl-PL" altLang="pl-PL" sz="1800">
              <a:solidFill>
                <a:schemeClr val="bg1"/>
              </a:solidFill>
              <a:latin typeface="Arial"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Obraz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3569" y="620689"/>
            <a:ext cx="7187959" cy="4783624"/>
          </a:xfrm>
          <a:prstGeom prst="rect">
            <a:avLst/>
          </a:prstGeom>
          <a:effectLst>
            <a:glow rad="368300">
              <a:schemeClr val="accent5">
                <a:lumMod val="40000"/>
                <a:lumOff val="60000"/>
                <a:alpha val="72000"/>
              </a:schemeClr>
            </a:glow>
          </a:effectLst>
        </p:spPr>
      </p:pic>
      <p:pic>
        <p:nvPicPr>
          <p:cNvPr id="7" name="Obraz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07258" y="1063006"/>
            <a:ext cx="2608959" cy="1736276"/>
          </a:xfrm>
          <a:prstGeom prst="rect">
            <a:avLst/>
          </a:prstGeom>
          <a:effectLst>
            <a:glow rad="279400">
              <a:schemeClr val="accent5">
                <a:lumMod val="40000"/>
                <a:lumOff val="60000"/>
                <a:alpha val="41000"/>
              </a:schemeClr>
            </a:glow>
            <a:softEdge rad="203200"/>
          </a:effectLst>
        </p:spPr>
      </p:pic>
      <p:pic>
        <p:nvPicPr>
          <p:cNvPr id="8" name="Obraz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59323" y="1896095"/>
            <a:ext cx="2899902" cy="1929900"/>
          </a:xfrm>
          <a:prstGeom prst="rect">
            <a:avLst/>
          </a:prstGeom>
          <a:effectLst>
            <a:glow rad="266700">
              <a:schemeClr val="accent5">
                <a:lumMod val="40000"/>
                <a:lumOff val="60000"/>
                <a:alpha val="67000"/>
              </a:schemeClr>
            </a:glow>
            <a:softEdge rad="177800"/>
          </a:effectLst>
        </p:spPr>
      </p:pic>
      <p:pic>
        <p:nvPicPr>
          <p:cNvPr id="10" name="Obraz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38982" y="3706688"/>
            <a:ext cx="2770292" cy="1843644"/>
          </a:xfrm>
          <a:prstGeom prst="rect">
            <a:avLst/>
          </a:prstGeom>
          <a:effectLst>
            <a:glow rad="381000">
              <a:schemeClr val="accent5">
                <a:lumMod val="40000"/>
                <a:lumOff val="60000"/>
                <a:alpha val="69000"/>
              </a:schemeClr>
            </a:glow>
            <a:softEdge rad="228600"/>
          </a:effectLst>
        </p:spPr>
      </p:pic>
      <p:pic>
        <p:nvPicPr>
          <p:cNvPr id="4" name="Obraz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067944" y="0"/>
            <a:ext cx="2014662" cy="1340768"/>
          </a:xfrm>
          <a:prstGeom prst="rect">
            <a:avLst/>
          </a:prstGeom>
          <a:effectLst>
            <a:glow rad="419100">
              <a:schemeClr val="accent5">
                <a:lumMod val="40000"/>
                <a:lumOff val="60000"/>
                <a:alpha val="40000"/>
              </a:schemeClr>
            </a:glow>
            <a:softEdge rad="88900"/>
          </a:effectLst>
        </p:spPr>
      </p:pic>
      <p:pic>
        <p:nvPicPr>
          <p:cNvPr id="5" name="Obraz 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580113" y="116632"/>
            <a:ext cx="2765365" cy="1840364"/>
          </a:xfrm>
          <a:prstGeom prst="rect">
            <a:avLst/>
          </a:prstGeom>
          <a:effectLst>
            <a:glow rad="406400">
              <a:schemeClr val="accent5">
                <a:lumMod val="40000"/>
                <a:lumOff val="60000"/>
                <a:alpha val="31000"/>
              </a:schemeClr>
            </a:glow>
            <a:softEdge rad="292100"/>
          </a:effectLst>
        </p:spPr>
      </p:pic>
      <p:pic>
        <p:nvPicPr>
          <p:cNvPr id="6" name="Obraz 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548519" y="994352"/>
            <a:ext cx="5381731" cy="4036298"/>
          </a:xfrm>
          <a:prstGeom prst="rect">
            <a:avLst/>
          </a:prstGeom>
          <a:effectLst>
            <a:glow rad="317500">
              <a:schemeClr val="accent5">
                <a:lumMod val="40000"/>
                <a:lumOff val="60000"/>
                <a:alpha val="40000"/>
              </a:schemeClr>
            </a:glow>
            <a:softEdge rad="279400"/>
          </a:effectLst>
        </p:spPr>
      </p:pic>
      <p:pic>
        <p:nvPicPr>
          <p:cNvPr id="3079" name="Picture 7" descr="SYNAPT HDMS Waters"/>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65424" y="504235"/>
            <a:ext cx="3681336" cy="4713620"/>
          </a:xfrm>
          <a:prstGeom prst="rect">
            <a:avLst/>
          </a:prstGeom>
          <a:noFill/>
          <a:effectLst>
            <a:glow rad="254000">
              <a:schemeClr val="accent5">
                <a:lumMod val="40000"/>
                <a:lumOff val="60000"/>
                <a:alpha val="70000"/>
              </a:schemeClr>
            </a:glow>
            <a:softEdge rad="254000"/>
          </a:effectLst>
          <a:extLst>
            <a:ext uri="{909E8E84-426E-40DD-AFC4-6F175D3DCCD1}">
              <a14:hiddenFill xmlns:a14="http://schemas.microsoft.com/office/drawing/2010/main">
                <a:solidFill>
                  <a:srgbClr val="FFFFFF"/>
                </a:solidFill>
              </a14:hiddenFill>
            </a:ext>
          </a:extLst>
        </p:spPr>
      </p:pic>
      <p:pic>
        <p:nvPicPr>
          <p:cNvPr id="12" name="Picture 8"/>
          <p:cNvPicPr>
            <a:picLocks noChangeAspect="1" noChangeArrowheads="1"/>
          </p:cNvPicPr>
          <p:nvPr/>
        </p:nvPicPr>
        <p:blipFill>
          <a:blip r:embed="rId10" cstate="print"/>
          <a:srcRect t="7875" r="78590" b="81297"/>
          <a:stretch>
            <a:fillRect/>
          </a:stretch>
        </p:blipFill>
        <p:spPr bwMode="auto">
          <a:xfrm>
            <a:off x="395536" y="270844"/>
            <a:ext cx="2087563" cy="792162"/>
          </a:xfrm>
          <a:prstGeom prst="rect">
            <a:avLst/>
          </a:prstGeom>
          <a:noFill/>
          <a:ln w="9525">
            <a:noFill/>
            <a:miter lim="800000"/>
            <a:headEnd/>
            <a:tailEnd/>
          </a:ln>
          <a:effectLst>
            <a:glow rad="228600">
              <a:schemeClr val="accent1">
                <a:alpha val="40000"/>
              </a:schemeClr>
            </a:glow>
            <a:softEdge rad="38100"/>
          </a:effec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nodeType="afterGroup">
                            <p:stCondLst>
                              <p:cond delay="500"/>
                            </p:stCondLst>
                            <p:childTnLst>
                              <p:par>
                                <p:cTn id="9" presetID="10" presetClass="entr" presetSubtype="0" fill="hold" nodeType="afterEffect">
                                  <p:stCondLst>
                                    <p:cond delay="200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nodeType="afterGroup">
                            <p:stCondLst>
                              <p:cond delay="3000"/>
                            </p:stCondLst>
                            <p:childTnLst>
                              <p:par>
                                <p:cTn id="13" presetID="10" presetClass="entr" presetSubtype="0" fill="hold" nodeType="afterEffect">
                                  <p:stCondLst>
                                    <p:cond delay="30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par>
                          <p:cTn id="16" fill="hold" nodeType="afterGroup">
                            <p:stCondLst>
                              <p:cond delay="3800"/>
                            </p:stCondLst>
                            <p:childTnLst>
                              <p:par>
                                <p:cTn id="17" presetID="10" presetClass="entr" presetSubtype="0" fill="hold" nodeType="afterEffect">
                                  <p:stCondLst>
                                    <p:cond delay="30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par>
                          <p:cTn id="20" fill="hold" nodeType="afterGroup">
                            <p:stCondLst>
                              <p:cond delay="4600"/>
                            </p:stCondLst>
                            <p:childTnLst>
                              <p:par>
                                <p:cTn id="21" presetID="10" presetClass="entr" presetSubtype="0" fill="hold" nodeType="afterEffect">
                                  <p:stCondLst>
                                    <p:cond delay="30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par>
                          <p:cTn id="24" fill="hold" nodeType="afterGroup">
                            <p:stCondLst>
                              <p:cond delay="5400"/>
                            </p:stCondLst>
                            <p:childTnLst>
                              <p:par>
                                <p:cTn id="25" presetID="10" presetClass="entr" presetSubtype="0" fill="hold" nodeType="afterEffect">
                                  <p:stCondLst>
                                    <p:cond delay="30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par>
                          <p:cTn id="28" fill="hold" nodeType="afterGroup">
                            <p:stCondLst>
                              <p:cond delay="6200"/>
                            </p:stCondLst>
                            <p:childTnLst>
                              <p:par>
                                <p:cTn id="29" presetID="10" presetClass="entr" presetSubtype="0" fill="hold" nodeType="afterEffect">
                                  <p:stCondLst>
                                    <p:cond delay="600"/>
                                  </p:stCondLst>
                                  <p:childTnLst>
                                    <p:set>
                                      <p:cBhvr>
                                        <p:cTn id="30" dur="1" fill="hold">
                                          <p:stCondLst>
                                            <p:cond delay="0"/>
                                          </p:stCondLst>
                                        </p:cTn>
                                        <p:tgtEl>
                                          <p:spTgt spid="3079"/>
                                        </p:tgtEl>
                                        <p:attrNameLst>
                                          <p:attrName>style.visibility</p:attrName>
                                        </p:attrNameLst>
                                      </p:cBhvr>
                                      <p:to>
                                        <p:strVal val="visible"/>
                                      </p:to>
                                    </p:set>
                                    <p:animEffect transition="in" filter="fade">
                                      <p:cBhvr>
                                        <p:cTn id="31" dur="500"/>
                                        <p:tgtEl>
                                          <p:spTgt spid="3079"/>
                                        </p:tgtEl>
                                      </p:cBhvr>
                                    </p:animEffect>
                                  </p:childTnLst>
                                </p:cTn>
                              </p:par>
                              <p:par>
                                <p:cTn id="32" presetID="10" presetClass="entr" presetSubtype="0" fill="hold" nodeType="withEffect">
                                  <p:stCondLst>
                                    <p:cond delay="180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DSC_0028"/>
          <p:cNvPicPr>
            <a:picLocks noChangeAspect="1" noChangeArrowheads="1"/>
          </p:cNvPicPr>
          <p:nvPr/>
        </p:nvPicPr>
        <p:blipFill>
          <a:blip r:embed="rId2"/>
          <a:srcRect/>
          <a:stretch>
            <a:fillRect/>
          </a:stretch>
        </p:blipFill>
        <p:spPr bwMode="auto">
          <a:xfrm>
            <a:off x="4473576" y="-171450"/>
            <a:ext cx="4670425" cy="7029450"/>
          </a:xfrm>
          <a:prstGeom prst="rect">
            <a:avLst/>
          </a:prstGeom>
          <a:solidFill>
            <a:schemeClr val="accent3"/>
          </a:solidFill>
          <a:ln w="9525">
            <a:noFill/>
            <a:miter lim="800000"/>
            <a:headEnd/>
            <a:tailEnd/>
          </a:ln>
        </p:spPr>
      </p:pic>
      <p:pic>
        <p:nvPicPr>
          <p:cNvPr id="39939" name="Picture 3" descr="DSC_002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0"/>
            <a:ext cx="45561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0" name="Picture 4" descr="logo_ib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1614" y="177800"/>
            <a:ext cx="4948237"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1" name="Picture 5" descr="wizy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02250" y="171452"/>
            <a:ext cx="2770188" cy="138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2" name="Text Box 6"/>
          <p:cNvSpPr txBox="1">
            <a:spLocks noChangeArrowheads="1"/>
          </p:cNvSpPr>
          <p:nvPr/>
        </p:nvSpPr>
        <p:spPr bwMode="auto">
          <a:xfrm>
            <a:off x="2522539" y="2644776"/>
            <a:ext cx="3658374" cy="830997"/>
          </a:xfrm>
          <a:prstGeom prst="rect">
            <a:avLst/>
          </a:prstGeom>
          <a:solidFill>
            <a:srgbClr val="969696">
              <a:alpha val="98822"/>
            </a:srgbClr>
          </a:solidFill>
          <a:ln w="9525">
            <a:solidFill>
              <a:schemeClr val="tx1"/>
            </a:solidFill>
            <a:miter lim="800000"/>
            <a:headEnd/>
            <a:tailEnd/>
          </a:ln>
        </p:spPr>
        <p:txBody>
          <a:bodyPr wrap="none">
            <a:spAutoFit/>
          </a:bodyPr>
          <a:lstStyle>
            <a:lvl1pPr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1pPr>
            <a:lvl2pPr marL="742950" indent="-28575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2pPr>
            <a:lvl3pPr marL="11430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3pPr>
            <a:lvl4pPr marL="16002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4pPr>
            <a:lvl5pPr marL="20574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5pPr>
            <a:lvl6pPr marL="25146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6pPr>
            <a:lvl7pPr marL="29718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7pPr>
            <a:lvl8pPr marL="34290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8pPr>
            <a:lvl9pPr marL="38862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9pPr>
          </a:lstStyle>
          <a:p>
            <a:pPr eaLnBrk="1" hangingPunct="1">
              <a:spcBef>
                <a:spcPct val="0"/>
              </a:spcBef>
              <a:spcAft>
                <a:spcPct val="0"/>
              </a:spcAft>
              <a:buClrTx/>
              <a:buFontTx/>
              <a:buNone/>
            </a:pPr>
            <a:r>
              <a:rPr lang="pl-PL" altLang="pl-PL" sz="2400" b="1">
                <a:latin typeface="Arial" pitchFamily="34" charset="0"/>
              </a:rPr>
              <a:t>Michał Dadlez</a:t>
            </a:r>
          </a:p>
          <a:p>
            <a:pPr eaLnBrk="1" hangingPunct="1">
              <a:spcBef>
                <a:spcPct val="0"/>
              </a:spcBef>
              <a:spcAft>
                <a:spcPct val="0"/>
              </a:spcAft>
              <a:buClrTx/>
              <a:buFontTx/>
              <a:buNone/>
            </a:pPr>
            <a:r>
              <a:rPr lang="pl-PL" altLang="pl-PL" sz="2400" b="1">
                <a:latin typeface="Arial" pitchFamily="34" charset="0"/>
              </a:rPr>
              <a:t>Mass Spectrometry Lab</a:t>
            </a:r>
          </a:p>
        </p:txBody>
      </p:sp>
      <p:pic>
        <p:nvPicPr>
          <p:cNvPr id="39943" name="Picture 7" descr="DSC_000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93826" y="2546352"/>
            <a:ext cx="2613025" cy="393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4" name="Picture 8" descr="DSC_002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17964" y="2554288"/>
            <a:ext cx="2611437" cy="3929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pole tekstowe 8"/>
          <p:cNvSpPr txBox="1"/>
          <p:nvPr/>
        </p:nvSpPr>
        <p:spPr>
          <a:xfrm>
            <a:off x="214313" y="2143126"/>
            <a:ext cx="9135834" cy="2585323"/>
          </a:xfrm>
          <a:prstGeom prst="rect">
            <a:avLst/>
          </a:prstGeom>
          <a:solidFill>
            <a:schemeClr val="accent3"/>
          </a:solidFill>
        </p:spPr>
        <p:txBody>
          <a:bodyPr wrap="none">
            <a:spAutoFit/>
          </a:bodyPr>
          <a:lstStyle/>
          <a:p>
            <a:pPr>
              <a:defRPr/>
            </a:pPr>
            <a:r>
              <a:rPr lang="pl-PL" b="1" dirty="0" err="1">
                <a:latin typeface="Arial" charset="0"/>
              </a:rPr>
              <a:t>Conclusions</a:t>
            </a:r>
            <a:r>
              <a:rPr lang="pl-PL" b="1" dirty="0">
                <a:latin typeface="Arial" charset="0"/>
              </a:rPr>
              <a:t>:</a:t>
            </a:r>
          </a:p>
          <a:p>
            <a:pPr>
              <a:defRPr/>
            </a:pPr>
            <a:endParaRPr lang="pl-PL" b="1" dirty="0">
              <a:latin typeface="Arial" charset="0"/>
            </a:endParaRPr>
          </a:p>
          <a:p>
            <a:pPr>
              <a:buFontTx/>
              <a:buChar char="-"/>
              <a:defRPr/>
            </a:pPr>
            <a:r>
              <a:rPr lang="pl-PL" b="1" dirty="0" err="1">
                <a:latin typeface="Arial" charset="0"/>
              </a:rPr>
              <a:t>Based</a:t>
            </a:r>
            <a:r>
              <a:rPr lang="pl-PL" b="1" dirty="0">
                <a:latin typeface="Arial" charset="0"/>
              </a:rPr>
              <a:t> on </a:t>
            </a:r>
            <a:r>
              <a:rPr lang="pl-PL" b="1" dirty="0" err="1">
                <a:latin typeface="Arial" charset="0"/>
              </a:rPr>
              <a:t>HDexMS</a:t>
            </a:r>
            <a:r>
              <a:rPr lang="pl-PL" b="1" dirty="0">
                <a:latin typeface="Arial" charset="0"/>
              </a:rPr>
              <a:t> a </a:t>
            </a:r>
            <a:r>
              <a:rPr lang="pl-PL" b="1" dirty="0" err="1">
                <a:latin typeface="Arial" charset="0"/>
              </a:rPr>
              <a:t>new</a:t>
            </a:r>
            <a:r>
              <a:rPr lang="pl-PL" b="1" dirty="0">
                <a:latin typeface="Arial" charset="0"/>
              </a:rPr>
              <a:t> model of RAGE oligomer was </a:t>
            </a:r>
            <a:r>
              <a:rPr lang="pl-PL" b="1" dirty="0" err="1">
                <a:latin typeface="Arial" charset="0"/>
              </a:rPr>
              <a:t>constructed</a:t>
            </a:r>
            <a:endParaRPr lang="pl-PL" b="1" dirty="0">
              <a:latin typeface="Arial" charset="0"/>
            </a:endParaRPr>
          </a:p>
          <a:p>
            <a:pPr>
              <a:buFontTx/>
              <a:buChar char="-"/>
              <a:defRPr/>
            </a:pPr>
            <a:endParaRPr lang="pl-PL" b="1" dirty="0">
              <a:latin typeface="Arial" charset="0"/>
            </a:endParaRPr>
          </a:p>
          <a:p>
            <a:pPr>
              <a:buFontTx/>
              <a:buChar char="-"/>
              <a:defRPr/>
            </a:pPr>
            <a:r>
              <a:rPr lang="pl-PL" b="1" dirty="0">
                <a:latin typeface="Arial" charset="0"/>
              </a:rPr>
              <a:t> </a:t>
            </a:r>
            <a:r>
              <a:rPr lang="pl-PL" b="1" dirty="0" err="1">
                <a:latin typeface="Arial" charset="0"/>
              </a:rPr>
              <a:t>HDexMS</a:t>
            </a:r>
            <a:r>
              <a:rPr lang="pl-PL" b="1" dirty="0">
                <a:latin typeface="Arial" charset="0"/>
              </a:rPr>
              <a:t> </a:t>
            </a:r>
            <a:r>
              <a:rPr lang="pl-PL" b="1" dirty="0" err="1">
                <a:latin typeface="Arial" charset="0"/>
              </a:rPr>
              <a:t>can</a:t>
            </a:r>
            <a:r>
              <a:rPr lang="pl-PL" b="1" dirty="0">
                <a:latin typeface="Arial" charset="0"/>
              </a:rPr>
              <a:t> </a:t>
            </a:r>
            <a:r>
              <a:rPr lang="pl-PL" b="1" dirty="0" err="1">
                <a:latin typeface="Arial" charset="0"/>
              </a:rPr>
              <a:t>provide</a:t>
            </a:r>
            <a:r>
              <a:rPr lang="pl-PL" b="1" dirty="0">
                <a:latin typeface="Arial" charset="0"/>
              </a:rPr>
              <a:t> </a:t>
            </a:r>
            <a:r>
              <a:rPr lang="pl-PL" b="1" dirty="0" err="1">
                <a:latin typeface="Arial" charset="0"/>
              </a:rPr>
              <a:t>useful</a:t>
            </a:r>
            <a:r>
              <a:rPr lang="pl-PL" b="1" dirty="0">
                <a:latin typeface="Arial" charset="0"/>
              </a:rPr>
              <a:t> protein </a:t>
            </a:r>
            <a:r>
              <a:rPr lang="pl-PL" b="1" dirty="0" err="1">
                <a:latin typeface="Arial" charset="0"/>
              </a:rPr>
              <a:t>structural</a:t>
            </a:r>
            <a:r>
              <a:rPr lang="pl-PL" b="1" dirty="0">
                <a:latin typeface="Arial" charset="0"/>
              </a:rPr>
              <a:t> </a:t>
            </a:r>
            <a:r>
              <a:rPr lang="pl-PL" b="1" dirty="0" err="1">
                <a:latin typeface="Arial" charset="0"/>
              </a:rPr>
              <a:t>constraints</a:t>
            </a:r>
            <a:r>
              <a:rPr lang="pl-PL" b="1" dirty="0">
                <a:latin typeface="Arial" charset="0"/>
              </a:rPr>
              <a:t> </a:t>
            </a:r>
            <a:r>
              <a:rPr lang="pl-PL" b="1" dirty="0" err="1">
                <a:latin typeface="Arial" charset="0"/>
              </a:rPr>
              <a:t>in</a:t>
            </a:r>
            <a:r>
              <a:rPr lang="pl-PL" b="1" dirty="0">
                <a:latin typeface="Arial" charset="0"/>
              </a:rPr>
              <a:t> a </a:t>
            </a:r>
            <a:r>
              <a:rPr lang="pl-PL" b="1" dirty="0" err="1">
                <a:latin typeface="Arial" charset="0"/>
              </a:rPr>
              <a:t>quick</a:t>
            </a:r>
            <a:r>
              <a:rPr lang="pl-PL" b="1" dirty="0">
                <a:latin typeface="Arial" charset="0"/>
              </a:rPr>
              <a:t> </a:t>
            </a:r>
            <a:r>
              <a:rPr lang="pl-PL" b="1" dirty="0" err="1">
                <a:latin typeface="Arial" charset="0"/>
              </a:rPr>
              <a:t>experiment</a:t>
            </a:r>
            <a:r>
              <a:rPr lang="pl-PL" b="1" dirty="0">
                <a:latin typeface="Arial" charset="0"/>
              </a:rPr>
              <a:t>,</a:t>
            </a:r>
          </a:p>
          <a:p>
            <a:pPr>
              <a:buFontTx/>
              <a:buChar char="-"/>
              <a:defRPr/>
            </a:pPr>
            <a:endParaRPr lang="pl-PL" b="1" dirty="0">
              <a:latin typeface="Arial" charset="0"/>
            </a:endParaRPr>
          </a:p>
          <a:p>
            <a:pPr>
              <a:buFontTx/>
              <a:buChar char="-"/>
              <a:defRPr/>
            </a:pPr>
            <a:r>
              <a:rPr lang="pl-PL" b="1" dirty="0">
                <a:latin typeface="Arial" charset="0"/>
              </a:rPr>
              <a:t> IMS </a:t>
            </a:r>
            <a:r>
              <a:rPr lang="pl-PL" b="1" dirty="0" err="1">
                <a:latin typeface="Arial" charset="0"/>
              </a:rPr>
              <a:t>is</a:t>
            </a:r>
            <a:r>
              <a:rPr lang="pl-PL" b="1" dirty="0">
                <a:latin typeface="Arial" charset="0"/>
              </a:rPr>
              <a:t> </a:t>
            </a:r>
            <a:r>
              <a:rPr lang="pl-PL" b="1" dirty="0" err="1">
                <a:latin typeface="Arial" charset="0"/>
              </a:rPr>
              <a:t>helpful</a:t>
            </a:r>
            <a:r>
              <a:rPr lang="pl-PL" b="1" dirty="0">
                <a:latin typeface="Arial" charset="0"/>
              </a:rPr>
              <a:t> to </a:t>
            </a:r>
            <a:r>
              <a:rPr lang="pl-PL" b="1" dirty="0" err="1">
                <a:latin typeface="Arial" charset="0"/>
              </a:rPr>
              <a:t>shift</a:t>
            </a:r>
            <a:r>
              <a:rPr lang="pl-PL" b="1" dirty="0">
                <a:latin typeface="Arial" charset="0"/>
              </a:rPr>
              <a:t> </a:t>
            </a:r>
            <a:r>
              <a:rPr lang="pl-PL" b="1" dirty="0" err="1">
                <a:latin typeface="Arial" charset="0"/>
              </a:rPr>
              <a:t>the</a:t>
            </a:r>
            <a:r>
              <a:rPr lang="pl-PL" b="1" dirty="0">
                <a:latin typeface="Arial" charset="0"/>
              </a:rPr>
              <a:t> </a:t>
            </a:r>
            <a:r>
              <a:rPr lang="pl-PL" b="1" dirty="0" err="1">
                <a:latin typeface="Arial" charset="0"/>
              </a:rPr>
              <a:t>accessible</a:t>
            </a:r>
            <a:r>
              <a:rPr lang="pl-PL" b="1" dirty="0">
                <a:latin typeface="Arial" charset="0"/>
              </a:rPr>
              <a:t> mass </a:t>
            </a:r>
            <a:r>
              <a:rPr lang="pl-PL" b="1" dirty="0" err="1">
                <a:latin typeface="Arial" charset="0"/>
              </a:rPr>
              <a:t>range</a:t>
            </a:r>
            <a:r>
              <a:rPr lang="pl-PL" b="1" dirty="0">
                <a:latin typeface="Arial" charset="0"/>
              </a:rPr>
              <a:t> to </a:t>
            </a:r>
            <a:r>
              <a:rPr lang="pl-PL" b="1" dirty="0" err="1">
                <a:latin typeface="Arial" charset="0"/>
              </a:rPr>
              <a:t>larger</a:t>
            </a:r>
            <a:r>
              <a:rPr lang="pl-PL" b="1" dirty="0">
                <a:latin typeface="Arial" charset="0"/>
              </a:rPr>
              <a:t> protein </a:t>
            </a:r>
            <a:r>
              <a:rPr lang="pl-PL" b="1" dirty="0" err="1">
                <a:latin typeface="Arial" charset="0"/>
              </a:rPr>
              <a:t>assemblies</a:t>
            </a:r>
            <a:endParaRPr lang="pl-PL" b="1" dirty="0">
              <a:latin typeface="Arial" charset="0"/>
            </a:endParaRPr>
          </a:p>
          <a:p>
            <a:pPr>
              <a:defRPr/>
            </a:pPr>
            <a:endParaRPr lang="pl-PL" b="1" dirty="0">
              <a:latin typeface="Arial" charset="0"/>
            </a:endParaRPr>
          </a:p>
          <a:p>
            <a:pPr>
              <a:buFontTx/>
              <a:buChar char="-"/>
              <a:defRPr/>
            </a:pPr>
            <a:r>
              <a:rPr lang="pl-PL" b="1" dirty="0">
                <a:latin typeface="Arial" charset="0"/>
              </a:rPr>
              <a:t> ETD </a:t>
            </a:r>
            <a:r>
              <a:rPr lang="pl-PL" b="1" dirty="0" err="1">
                <a:latin typeface="Arial" charset="0"/>
              </a:rPr>
              <a:t>may</a:t>
            </a:r>
            <a:r>
              <a:rPr lang="pl-PL" b="1" dirty="0">
                <a:latin typeface="Arial" charset="0"/>
              </a:rPr>
              <a:t> </a:t>
            </a:r>
            <a:r>
              <a:rPr lang="pl-PL" b="1" dirty="0" err="1">
                <a:latin typeface="Arial" charset="0"/>
              </a:rPr>
              <a:t>improve</a:t>
            </a:r>
            <a:r>
              <a:rPr lang="pl-PL" b="1" dirty="0">
                <a:latin typeface="Arial" charset="0"/>
              </a:rPr>
              <a:t> resolution of </a:t>
            </a:r>
            <a:r>
              <a:rPr lang="pl-PL" b="1" dirty="0" err="1">
                <a:latin typeface="Arial" charset="0"/>
              </a:rPr>
              <a:t>the</a:t>
            </a:r>
            <a:r>
              <a:rPr lang="pl-PL" b="1" dirty="0">
                <a:latin typeface="Arial" charset="0"/>
              </a:rPr>
              <a:t> </a:t>
            </a:r>
            <a:r>
              <a:rPr lang="pl-PL" b="1" dirty="0" err="1">
                <a:latin typeface="Arial" charset="0"/>
              </a:rPr>
              <a:t>method</a:t>
            </a:r>
            <a:r>
              <a:rPr lang="pl-PL" b="1" dirty="0">
                <a:latin typeface="Arial" charset="0"/>
              </a:rPr>
              <a:t> to single </a:t>
            </a:r>
            <a:r>
              <a:rPr lang="pl-PL" b="1" dirty="0" err="1">
                <a:latin typeface="Arial" charset="0"/>
              </a:rPr>
              <a:t>amide</a:t>
            </a:r>
            <a:r>
              <a:rPr lang="pl-PL" b="1" dirty="0">
                <a:latin typeface="Arial" charset="0"/>
              </a:rPr>
              <a:t> </a:t>
            </a:r>
            <a:r>
              <a:rPr lang="pl-PL" b="1" dirty="0" err="1">
                <a:latin typeface="Arial" charset="0"/>
              </a:rPr>
              <a:t>protons</a:t>
            </a:r>
            <a:endParaRPr lang="pl-PL" b="1" dirty="0">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rostokąt 3"/>
          <p:cNvSpPr/>
          <p:nvPr/>
        </p:nvSpPr>
        <p:spPr>
          <a:xfrm>
            <a:off x="107950" y="0"/>
            <a:ext cx="10331450" cy="6770688"/>
          </a:xfrm>
          <a:prstGeom prst="rect">
            <a:avLst/>
          </a:prstGeom>
        </p:spPr>
        <p:txBody>
          <a:bodyPr>
            <a:spAutoFit/>
          </a:bodyPr>
          <a:lstStyle/>
          <a:p>
            <a:pPr>
              <a:defRPr/>
            </a:pPr>
            <a:r>
              <a:rPr lang="en-US" b="1" dirty="0">
                <a:solidFill>
                  <a:schemeClr val="bg1"/>
                </a:solidFill>
                <a:latin typeface="Arial" charset="0"/>
                <a:cs typeface="Arial" charset="0"/>
              </a:rPr>
              <a:t>Selected </a:t>
            </a:r>
            <a:r>
              <a:rPr lang="pl-PL" b="1" dirty="0" err="1">
                <a:solidFill>
                  <a:schemeClr val="bg1"/>
                </a:solidFill>
                <a:latin typeface="Arial" charset="0"/>
                <a:cs typeface="Arial" charset="0"/>
              </a:rPr>
              <a:t>HDex</a:t>
            </a:r>
            <a:r>
              <a:rPr lang="pl-PL" b="1" dirty="0">
                <a:solidFill>
                  <a:schemeClr val="bg1"/>
                </a:solidFill>
                <a:latin typeface="Arial" charset="0"/>
                <a:cs typeface="Arial" charset="0"/>
              </a:rPr>
              <a:t> </a:t>
            </a:r>
            <a:r>
              <a:rPr lang="pl-PL" b="1" dirty="0" err="1">
                <a:solidFill>
                  <a:schemeClr val="bg1"/>
                </a:solidFill>
                <a:latin typeface="Arial" charset="0"/>
                <a:cs typeface="Arial" charset="0"/>
              </a:rPr>
              <a:t>projects</a:t>
            </a:r>
            <a:r>
              <a:rPr lang="pl-PL" b="1" dirty="0">
                <a:solidFill>
                  <a:schemeClr val="bg1"/>
                </a:solidFill>
                <a:latin typeface="Arial" charset="0"/>
                <a:cs typeface="Arial" charset="0"/>
              </a:rPr>
              <a:t> </a:t>
            </a:r>
            <a:r>
              <a:rPr lang="en-US" b="1" dirty="0">
                <a:solidFill>
                  <a:schemeClr val="bg1"/>
                </a:solidFill>
                <a:latin typeface="Arial" charset="0"/>
                <a:cs typeface="Arial" charset="0"/>
              </a:rPr>
              <a:t> </a:t>
            </a:r>
          </a:p>
          <a:p>
            <a:pPr>
              <a:defRPr/>
            </a:pPr>
            <a:endParaRPr lang="pl-PL" sz="1200" b="1" dirty="0">
              <a:solidFill>
                <a:schemeClr val="bg1"/>
              </a:solidFill>
              <a:latin typeface="Arial" charset="0"/>
              <a:cs typeface="Arial" charset="0"/>
            </a:endParaRPr>
          </a:p>
          <a:p>
            <a:pPr>
              <a:defRPr/>
            </a:pPr>
            <a:endParaRPr lang="en-US" sz="1200" b="1" dirty="0">
              <a:solidFill>
                <a:schemeClr val="bg1"/>
              </a:solidFill>
              <a:latin typeface="Arial" charset="0"/>
              <a:cs typeface="Arial" charset="0"/>
            </a:endParaRPr>
          </a:p>
          <a:p>
            <a:pPr>
              <a:defRPr/>
            </a:pPr>
            <a:endParaRPr lang="en-US" sz="1200" b="1" dirty="0">
              <a:solidFill>
                <a:schemeClr val="bg1"/>
              </a:solidFill>
              <a:latin typeface="Arial" charset="0"/>
              <a:cs typeface="Arial" charset="0"/>
            </a:endParaRPr>
          </a:p>
          <a:p>
            <a:pPr>
              <a:defRPr/>
            </a:pPr>
            <a:r>
              <a:rPr lang="pl-PL" sz="1400" b="1" dirty="0">
                <a:solidFill>
                  <a:schemeClr val="bg1"/>
                </a:solidFill>
                <a:latin typeface="Arial" charset="0"/>
                <a:cs typeface="Arial" charset="0"/>
              </a:rPr>
              <a:t>1</a:t>
            </a:r>
            <a:r>
              <a:rPr lang="en-US" sz="1400" b="1" dirty="0">
                <a:solidFill>
                  <a:schemeClr val="bg1"/>
                </a:solidFill>
                <a:latin typeface="Arial" charset="0"/>
                <a:cs typeface="Arial" charset="0"/>
              </a:rPr>
              <a:t>. Difficult protein targets/natively unfolded proteins</a:t>
            </a:r>
            <a:r>
              <a:rPr lang="pl-PL" sz="1400" b="1" dirty="0">
                <a:solidFill>
                  <a:schemeClr val="bg1"/>
                </a:solidFill>
                <a:latin typeface="Arial" charset="0"/>
                <a:cs typeface="Arial" charset="0"/>
              </a:rPr>
              <a:t>/</a:t>
            </a:r>
            <a:r>
              <a:rPr lang="pl-PL" sz="1400" b="1" dirty="0" err="1">
                <a:solidFill>
                  <a:schemeClr val="bg1"/>
                </a:solidFill>
                <a:latin typeface="Arial" charset="0"/>
                <a:cs typeface="Arial" charset="0"/>
              </a:rPr>
              <a:t>oligomerising</a:t>
            </a:r>
            <a:r>
              <a:rPr lang="pl-PL" sz="1400" b="1" dirty="0">
                <a:solidFill>
                  <a:schemeClr val="bg1"/>
                </a:solidFill>
                <a:latin typeface="Arial" charset="0"/>
                <a:cs typeface="Arial" charset="0"/>
              </a:rPr>
              <a:t> </a:t>
            </a:r>
            <a:r>
              <a:rPr lang="pl-PL" sz="1400" b="1" dirty="0" err="1">
                <a:solidFill>
                  <a:schemeClr val="bg1"/>
                </a:solidFill>
                <a:latin typeface="Arial" charset="0"/>
                <a:cs typeface="Arial" charset="0"/>
              </a:rPr>
              <a:t>proteins</a:t>
            </a:r>
            <a:endParaRPr lang="pl-PL" sz="1400" b="1" dirty="0">
              <a:solidFill>
                <a:schemeClr val="bg1"/>
              </a:solidFill>
              <a:latin typeface="Arial" charset="0"/>
              <a:cs typeface="Arial" charset="0"/>
            </a:endParaRPr>
          </a:p>
          <a:p>
            <a:pPr>
              <a:defRPr/>
            </a:pPr>
            <a:endParaRPr lang="en-US" sz="1200" dirty="0">
              <a:solidFill>
                <a:schemeClr val="bg1"/>
              </a:solidFill>
              <a:latin typeface="Arial" charset="0"/>
              <a:cs typeface="Arial" charset="0"/>
            </a:endParaRPr>
          </a:p>
          <a:p>
            <a:pPr>
              <a:defRPr/>
            </a:pPr>
            <a:r>
              <a:rPr lang="en-US" sz="1600" b="1" dirty="0">
                <a:solidFill>
                  <a:schemeClr val="bg1"/>
                </a:solidFill>
                <a:latin typeface="Arial" charset="0"/>
                <a:cs typeface="Arial" charset="0"/>
              </a:rPr>
              <a:t>Intermediate filament oligomers and their interactors </a:t>
            </a:r>
            <a:r>
              <a:rPr lang="en-US" sz="1200" dirty="0">
                <a:solidFill>
                  <a:schemeClr val="bg1"/>
                </a:solidFill>
                <a:latin typeface="Arial" charset="0"/>
                <a:cs typeface="Arial" charset="0"/>
              </a:rPr>
              <a:t/>
            </a:r>
            <a:br>
              <a:rPr lang="en-US" sz="1200" dirty="0">
                <a:solidFill>
                  <a:schemeClr val="bg1"/>
                </a:solidFill>
                <a:latin typeface="Arial" charset="0"/>
                <a:cs typeface="Arial" charset="0"/>
              </a:rPr>
            </a:br>
            <a:r>
              <a:rPr lang="en-US" sz="1200" dirty="0">
                <a:solidFill>
                  <a:schemeClr val="bg1"/>
                </a:solidFill>
                <a:latin typeface="Arial" charset="0"/>
                <a:cs typeface="Arial" charset="0"/>
              </a:rPr>
              <a:t>(with </a:t>
            </a:r>
            <a:r>
              <a:rPr lang="en-US" sz="1200" b="1" dirty="0">
                <a:solidFill>
                  <a:schemeClr val="bg1"/>
                </a:solidFill>
                <a:latin typeface="Arial" charset="0"/>
                <a:cs typeface="Arial" charset="0"/>
              </a:rPr>
              <a:t>H. Herrmann, German Cancer Research Center, Heidelberg, Germany,  &amp; A. Edelman, </a:t>
            </a:r>
            <a:r>
              <a:rPr lang="en-US" sz="1200" b="1" dirty="0" err="1">
                <a:solidFill>
                  <a:schemeClr val="bg1"/>
                </a:solidFill>
                <a:latin typeface="Arial" charset="0"/>
                <a:cs typeface="Arial" charset="0"/>
              </a:rPr>
              <a:t>Institut</a:t>
            </a:r>
            <a:r>
              <a:rPr lang="en-US" sz="1200" b="1" dirty="0">
                <a:solidFill>
                  <a:schemeClr val="bg1"/>
                </a:solidFill>
                <a:latin typeface="Arial" charset="0"/>
                <a:cs typeface="Arial" charset="0"/>
              </a:rPr>
              <a:t> Necker, Paris)</a:t>
            </a:r>
            <a:endParaRPr lang="pl-PL" sz="1200" b="1" dirty="0">
              <a:solidFill>
                <a:schemeClr val="bg1"/>
              </a:solidFill>
              <a:latin typeface="Arial" charset="0"/>
              <a:cs typeface="Arial" charset="0"/>
            </a:endParaRPr>
          </a:p>
          <a:p>
            <a:pPr>
              <a:defRPr/>
            </a:pPr>
            <a:endParaRPr lang="pl-PL" sz="1200" dirty="0">
              <a:solidFill>
                <a:schemeClr val="bg1"/>
              </a:solidFill>
              <a:latin typeface="Arial" charset="0"/>
              <a:cs typeface="Arial" charset="0"/>
            </a:endParaRPr>
          </a:p>
          <a:p>
            <a:pPr>
              <a:defRPr/>
            </a:pPr>
            <a:endParaRPr lang="en-US" sz="1400" b="1" dirty="0">
              <a:solidFill>
                <a:schemeClr val="bg1"/>
              </a:solidFill>
              <a:latin typeface="Arial" charset="0"/>
              <a:cs typeface="Arial" charset="0"/>
            </a:endParaRPr>
          </a:p>
          <a:p>
            <a:pPr>
              <a:defRPr/>
            </a:pPr>
            <a:r>
              <a:rPr lang="pl-PL" sz="1400" b="1" dirty="0">
                <a:solidFill>
                  <a:schemeClr val="bg1"/>
                </a:solidFill>
                <a:latin typeface="Arial" charset="0"/>
                <a:cs typeface="Arial" charset="0"/>
              </a:rPr>
              <a:t>2</a:t>
            </a:r>
            <a:r>
              <a:rPr lang="en-US" sz="1400" b="1" dirty="0">
                <a:solidFill>
                  <a:schemeClr val="bg1"/>
                </a:solidFill>
                <a:latin typeface="Arial" charset="0"/>
                <a:cs typeface="Arial" charset="0"/>
              </a:rPr>
              <a:t>. Mapping interaction regions with protein partners and small ligands:</a:t>
            </a:r>
            <a:endParaRPr lang="pl-PL" sz="1400" b="1" dirty="0">
              <a:solidFill>
                <a:schemeClr val="bg1"/>
              </a:solidFill>
              <a:latin typeface="Arial" charset="0"/>
              <a:cs typeface="Arial" charset="0"/>
            </a:endParaRPr>
          </a:p>
          <a:p>
            <a:pPr indent="-457200">
              <a:defRPr/>
            </a:pPr>
            <a:endParaRPr lang="en-US" sz="1200" dirty="0">
              <a:solidFill>
                <a:schemeClr val="bg1"/>
              </a:solidFill>
              <a:latin typeface="Arial" charset="0"/>
              <a:cs typeface="Arial" charset="0"/>
            </a:endParaRPr>
          </a:p>
          <a:p>
            <a:pPr indent="-457200">
              <a:defRPr/>
            </a:pPr>
            <a:r>
              <a:rPr lang="en-US" sz="1600" b="1" dirty="0">
                <a:solidFill>
                  <a:schemeClr val="bg1"/>
                </a:solidFill>
                <a:latin typeface="Arial" charset="0"/>
                <a:cs typeface="Arial" charset="0"/>
              </a:rPr>
              <a:t>- Kinetochore complexes: </a:t>
            </a:r>
            <a:r>
              <a:rPr lang="en-US" sz="1200" dirty="0">
                <a:solidFill>
                  <a:schemeClr val="bg1"/>
                </a:solidFill>
                <a:latin typeface="Arial" charset="0"/>
                <a:cs typeface="Arial" charset="0"/>
              </a:rPr>
              <a:t/>
            </a:r>
            <a:br>
              <a:rPr lang="en-US" sz="1200" dirty="0">
                <a:solidFill>
                  <a:schemeClr val="bg1"/>
                </a:solidFill>
                <a:latin typeface="Arial" charset="0"/>
                <a:cs typeface="Arial" charset="0"/>
              </a:rPr>
            </a:br>
            <a:r>
              <a:rPr lang="en-US" sz="1200" dirty="0">
                <a:solidFill>
                  <a:schemeClr val="bg1"/>
                </a:solidFill>
                <a:latin typeface="Arial" charset="0"/>
                <a:cs typeface="Arial" charset="0"/>
              </a:rPr>
              <a:t>	COMA (</a:t>
            </a:r>
            <a:r>
              <a:rPr lang="en-US" sz="1200" i="1" dirty="0">
                <a:solidFill>
                  <a:schemeClr val="bg1"/>
                </a:solidFill>
                <a:latin typeface="Arial" charset="0"/>
                <a:cs typeface="Arial" charset="0"/>
              </a:rPr>
              <a:t>K. </a:t>
            </a:r>
            <a:r>
              <a:rPr lang="en-US" sz="1200" i="1" dirty="0" err="1">
                <a:solidFill>
                  <a:schemeClr val="bg1"/>
                </a:solidFill>
                <a:latin typeface="Arial" charset="0"/>
                <a:cs typeface="Arial" charset="0"/>
              </a:rPr>
              <a:t>lactis</a:t>
            </a:r>
            <a:r>
              <a:rPr lang="en-US" sz="1200" dirty="0">
                <a:solidFill>
                  <a:schemeClr val="bg1"/>
                </a:solidFill>
                <a:latin typeface="Arial" charset="0"/>
                <a:cs typeface="Arial" charset="0"/>
              </a:rPr>
              <a:t>)  -  with </a:t>
            </a:r>
            <a:r>
              <a:rPr lang="en-US" sz="1200" b="1" dirty="0">
                <a:solidFill>
                  <a:schemeClr val="bg1"/>
                </a:solidFill>
                <a:latin typeface="Arial" charset="0"/>
                <a:cs typeface="Arial" charset="0"/>
              </a:rPr>
              <a:t>F. </a:t>
            </a:r>
            <a:r>
              <a:rPr lang="en-US" sz="1200" b="1" dirty="0" err="1">
                <a:solidFill>
                  <a:schemeClr val="bg1"/>
                </a:solidFill>
                <a:latin typeface="Arial" charset="0"/>
                <a:cs typeface="Arial" charset="0"/>
              </a:rPr>
              <a:t>Schmitzberger</a:t>
            </a:r>
            <a:r>
              <a:rPr lang="en-US" sz="1200" b="1" dirty="0">
                <a:solidFill>
                  <a:schemeClr val="bg1"/>
                </a:solidFill>
                <a:latin typeface="Arial" charset="0"/>
                <a:cs typeface="Arial" charset="0"/>
              </a:rPr>
              <a:t> (S. Harrison group - Harvard Medical School, Boston, USA)</a:t>
            </a:r>
            <a:r>
              <a:rPr lang="pl-PL" sz="1200" b="1" dirty="0">
                <a:solidFill>
                  <a:schemeClr val="bg1"/>
                </a:solidFill>
                <a:latin typeface="Arial" charset="0"/>
                <a:cs typeface="Arial" charset="0"/>
              </a:rPr>
              <a:t> </a:t>
            </a:r>
          </a:p>
          <a:p>
            <a:pPr indent="-457200">
              <a:defRPr/>
            </a:pPr>
            <a:r>
              <a:rPr lang="pl-PL" sz="1200" dirty="0">
                <a:solidFill>
                  <a:schemeClr val="bg1"/>
                </a:solidFill>
                <a:latin typeface="Arial" charset="0"/>
                <a:cs typeface="Arial" charset="0"/>
              </a:rPr>
              <a:t>	&amp; </a:t>
            </a:r>
            <a:r>
              <a:rPr lang="en-US" sz="1200" dirty="0">
                <a:solidFill>
                  <a:schemeClr val="bg1"/>
                </a:solidFill>
                <a:latin typeface="Arial" charset="0"/>
                <a:cs typeface="Arial" charset="0"/>
              </a:rPr>
              <a:t> Mis12-CenpC (</a:t>
            </a:r>
            <a:r>
              <a:rPr lang="en-US" sz="1200" i="1" dirty="0">
                <a:solidFill>
                  <a:schemeClr val="bg1"/>
                </a:solidFill>
                <a:latin typeface="Arial" charset="0"/>
                <a:cs typeface="Arial" charset="0"/>
              </a:rPr>
              <a:t>D. melanogaster</a:t>
            </a:r>
            <a:r>
              <a:rPr lang="en-US" sz="1200" dirty="0">
                <a:solidFill>
                  <a:schemeClr val="bg1"/>
                </a:solidFill>
                <a:latin typeface="Arial" charset="0"/>
                <a:cs typeface="Arial" charset="0"/>
              </a:rPr>
              <a:t>)</a:t>
            </a:r>
            <a:r>
              <a:rPr lang="pl-PL" sz="1200" dirty="0">
                <a:solidFill>
                  <a:schemeClr val="bg1"/>
                </a:solidFill>
                <a:latin typeface="Arial" charset="0"/>
                <a:cs typeface="Arial" charset="0"/>
              </a:rPr>
              <a:t> </a:t>
            </a:r>
            <a:r>
              <a:rPr lang="en-US" sz="1200" dirty="0">
                <a:solidFill>
                  <a:schemeClr val="bg1"/>
                </a:solidFill>
                <a:latin typeface="Arial" charset="0"/>
                <a:cs typeface="Arial" charset="0"/>
              </a:rPr>
              <a:t>with </a:t>
            </a:r>
            <a:r>
              <a:rPr lang="en-US" sz="1200" b="1" dirty="0">
                <a:solidFill>
                  <a:schemeClr val="bg1"/>
                </a:solidFill>
                <a:latin typeface="Arial" charset="0"/>
                <a:cs typeface="Arial" charset="0"/>
              </a:rPr>
              <a:t>M. </a:t>
            </a:r>
            <a:r>
              <a:rPr lang="en-US" sz="1200" b="1" dirty="0" err="1">
                <a:solidFill>
                  <a:schemeClr val="bg1"/>
                </a:solidFill>
                <a:latin typeface="Arial" charset="0"/>
                <a:cs typeface="Arial" charset="0"/>
              </a:rPr>
              <a:t>Przewłoka</a:t>
            </a:r>
            <a:r>
              <a:rPr lang="en-US" sz="1200" b="1" dirty="0">
                <a:solidFill>
                  <a:schemeClr val="bg1"/>
                </a:solidFill>
                <a:latin typeface="Arial" charset="0"/>
                <a:cs typeface="Arial" charset="0"/>
              </a:rPr>
              <a:t> (D. Glover</a:t>
            </a:r>
            <a:r>
              <a:rPr lang="pl-PL" sz="1200" b="1" dirty="0">
                <a:solidFill>
                  <a:schemeClr val="bg1"/>
                </a:solidFill>
                <a:latin typeface="Arial" charset="0"/>
                <a:cs typeface="Arial" charset="0"/>
              </a:rPr>
              <a:t> </a:t>
            </a:r>
            <a:r>
              <a:rPr lang="en-US" sz="1200" b="1" dirty="0">
                <a:solidFill>
                  <a:schemeClr val="bg1"/>
                </a:solidFill>
                <a:latin typeface="Arial" charset="0"/>
                <a:cs typeface="Arial" charset="0"/>
              </a:rPr>
              <a:t>group -  Cambridge University, UK</a:t>
            </a:r>
            <a:r>
              <a:rPr lang="pl-PL" sz="1200" dirty="0">
                <a:solidFill>
                  <a:schemeClr val="bg1"/>
                </a:solidFill>
                <a:latin typeface="Arial" charset="0"/>
                <a:cs typeface="Arial" charset="0"/>
              </a:rPr>
              <a:t>)</a:t>
            </a:r>
          </a:p>
          <a:p>
            <a:pPr>
              <a:defRPr/>
            </a:pPr>
            <a:endParaRPr lang="en-US" sz="1200" dirty="0">
              <a:solidFill>
                <a:schemeClr val="bg1"/>
              </a:solidFill>
              <a:latin typeface="Arial" charset="0"/>
              <a:cs typeface="Arial" charset="0"/>
            </a:endParaRPr>
          </a:p>
          <a:p>
            <a:pPr>
              <a:defRPr/>
            </a:pPr>
            <a:r>
              <a:rPr lang="en-US" sz="1600" b="1" dirty="0">
                <a:solidFill>
                  <a:schemeClr val="bg1"/>
                </a:solidFill>
                <a:latin typeface="Arial" charset="0"/>
                <a:cs typeface="Arial" charset="0"/>
              </a:rPr>
              <a:t>- FLASH-Lsm11-Histone pre-mRNA Cleavage Complex</a:t>
            </a:r>
            <a:r>
              <a:rPr lang="en-US" sz="1200" dirty="0">
                <a:solidFill>
                  <a:schemeClr val="bg1"/>
                </a:solidFill>
                <a:latin typeface="Arial" charset="0"/>
                <a:cs typeface="Arial" charset="0"/>
              </a:rPr>
              <a:t> – </a:t>
            </a:r>
            <a:br>
              <a:rPr lang="en-US" sz="1200" dirty="0">
                <a:solidFill>
                  <a:schemeClr val="bg1"/>
                </a:solidFill>
                <a:latin typeface="Arial" charset="0"/>
                <a:cs typeface="Arial" charset="0"/>
              </a:rPr>
            </a:br>
            <a:r>
              <a:rPr lang="en-US" sz="1200" dirty="0">
                <a:solidFill>
                  <a:schemeClr val="bg1"/>
                </a:solidFill>
                <a:latin typeface="Arial" charset="0"/>
                <a:cs typeface="Arial" charset="0"/>
              </a:rPr>
              <a:t>	with </a:t>
            </a:r>
            <a:r>
              <a:rPr lang="en-US" sz="1200" b="1" dirty="0">
                <a:solidFill>
                  <a:schemeClr val="bg1"/>
                </a:solidFill>
                <a:latin typeface="Arial" charset="0"/>
                <a:cs typeface="Arial" charset="0"/>
              </a:rPr>
              <a:t>Z. </a:t>
            </a:r>
            <a:r>
              <a:rPr lang="en-US" sz="1200" b="1" dirty="0" err="1">
                <a:solidFill>
                  <a:schemeClr val="bg1"/>
                </a:solidFill>
                <a:latin typeface="Arial" charset="0"/>
                <a:cs typeface="Arial" charset="0"/>
              </a:rPr>
              <a:t>Domiński</a:t>
            </a:r>
            <a:r>
              <a:rPr lang="en-US" sz="1200" b="1" dirty="0">
                <a:solidFill>
                  <a:schemeClr val="bg1"/>
                </a:solidFill>
                <a:latin typeface="Arial" charset="0"/>
                <a:cs typeface="Arial" charset="0"/>
              </a:rPr>
              <a:t>, University of North Carolina at Chapel Hill, USA</a:t>
            </a:r>
            <a:endParaRPr lang="pl-PL" sz="1200" b="1" dirty="0">
              <a:solidFill>
                <a:schemeClr val="bg1"/>
              </a:solidFill>
              <a:latin typeface="Arial" charset="0"/>
              <a:cs typeface="Arial" charset="0"/>
            </a:endParaRPr>
          </a:p>
          <a:p>
            <a:pPr indent="-457200">
              <a:defRPr/>
            </a:pPr>
            <a:r>
              <a:rPr lang="en-US" sz="1200" dirty="0">
                <a:solidFill>
                  <a:schemeClr val="bg1"/>
                </a:solidFill>
                <a:latin typeface="Arial" charset="0"/>
                <a:cs typeface="Arial" charset="0"/>
              </a:rPr>
              <a:t>  </a:t>
            </a:r>
            <a:endParaRPr lang="pl-PL" sz="1200" dirty="0">
              <a:solidFill>
                <a:schemeClr val="bg1"/>
              </a:solidFill>
              <a:latin typeface="Arial" charset="0"/>
              <a:cs typeface="Arial" charset="0"/>
            </a:endParaRPr>
          </a:p>
          <a:p>
            <a:pPr>
              <a:defRPr/>
            </a:pPr>
            <a:endParaRPr lang="en-US" sz="1400" b="1" dirty="0">
              <a:solidFill>
                <a:schemeClr val="bg1"/>
              </a:solidFill>
              <a:latin typeface="Arial" charset="0"/>
              <a:cs typeface="Arial" charset="0"/>
            </a:endParaRPr>
          </a:p>
          <a:p>
            <a:pPr>
              <a:defRPr/>
            </a:pPr>
            <a:r>
              <a:rPr lang="en-US" sz="1400" b="1" dirty="0">
                <a:solidFill>
                  <a:schemeClr val="bg1"/>
                </a:solidFill>
                <a:latin typeface="Arial" charset="0"/>
                <a:cs typeface="Arial" charset="0"/>
              </a:rPr>
              <a:t>3. Protein-DNA assemblies</a:t>
            </a:r>
            <a:r>
              <a:rPr lang="pl-PL" sz="1400" b="1" dirty="0">
                <a:solidFill>
                  <a:schemeClr val="bg1"/>
                </a:solidFill>
                <a:latin typeface="Arial" charset="0"/>
                <a:cs typeface="Arial" charset="0"/>
              </a:rPr>
              <a:t>:</a:t>
            </a:r>
            <a:endParaRPr lang="en-US" sz="1400" b="1" dirty="0">
              <a:solidFill>
                <a:schemeClr val="bg1"/>
              </a:solidFill>
              <a:latin typeface="Arial" charset="0"/>
              <a:cs typeface="Arial" charset="0"/>
            </a:endParaRPr>
          </a:p>
          <a:p>
            <a:pPr>
              <a:defRPr/>
            </a:pPr>
            <a:endParaRPr lang="pl-PL" sz="1400" b="1" dirty="0">
              <a:solidFill>
                <a:schemeClr val="bg1"/>
              </a:solidFill>
              <a:latin typeface="Arial" charset="0"/>
              <a:cs typeface="Arial" charset="0"/>
            </a:endParaRPr>
          </a:p>
          <a:p>
            <a:pPr>
              <a:defRPr/>
            </a:pPr>
            <a:r>
              <a:rPr lang="en-US" sz="1600" b="1" dirty="0">
                <a:solidFill>
                  <a:schemeClr val="bg1"/>
                </a:solidFill>
                <a:latin typeface="Arial" charset="0"/>
                <a:cs typeface="Arial" charset="0"/>
              </a:rPr>
              <a:t> Structural cross-talk between two DNA-binding domains </a:t>
            </a:r>
            <a:br>
              <a:rPr lang="en-US" sz="1600" b="1" dirty="0">
                <a:solidFill>
                  <a:schemeClr val="bg1"/>
                </a:solidFill>
                <a:latin typeface="Arial" charset="0"/>
                <a:cs typeface="Arial" charset="0"/>
              </a:rPr>
            </a:br>
            <a:r>
              <a:rPr lang="en-US" sz="1600" b="1" dirty="0">
                <a:solidFill>
                  <a:schemeClr val="bg1"/>
                </a:solidFill>
                <a:latin typeface="Arial" charset="0"/>
                <a:cs typeface="Arial" charset="0"/>
              </a:rPr>
              <a:t>	in  </a:t>
            </a:r>
            <a:r>
              <a:rPr lang="en-US" sz="1600" b="1" dirty="0" err="1">
                <a:solidFill>
                  <a:schemeClr val="bg1"/>
                </a:solidFill>
                <a:latin typeface="Arial" charset="0"/>
                <a:cs typeface="Arial" charset="0"/>
              </a:rPr>
              <a:t>R.DpnI</a:t>
            </a:r>
            <a:r>
              <a:rPr lang="en-US" sz="1600" b="1" dirty="0">
                <a:solidFill>
                  <a:schemeClr val="bg1"/>
                </a:solidFill>
                <a:latin typeface="Arial" charset="0"/>
                <a:cs typeface="Arial" charset="0"/>
              </a:rPr>
              <a:t> restriction endonuclease,</a:t>
            </a:r>
            <a:r>
              <a:rPr lang="en-US" sz="1200" dirty="0">
                <a:solidFill>
                  <a:schemeClr val="bg1"/>
                </a:solidFill>
                <a:latin typeface="Arial" charset="0"/>
                <a:cs typeface="Arial" charset="0"/>
              </a:rPr>
              <a:t>  with </a:t>
            </a:r>
            <a:r>
              <a:rPr lang="en-US" sz="1200" b="1" dirty="0">
                <a:solidFill>
                  <a:schemeClr val="bg1"/>
                </a:solidFill>
                <a:latin typeface="Arial" charset="0"/>
                <a:cs typeface="Arial" charset="0"/>
              </a:rPr>
              <a:t>M. Bochtler, IIMCB, Warsaw</a:t>
            </a:r>
            <a:endParaRPr lang="pl-PL" sz="1200" b="1" dirty="0">
              <a:solidFill>
                <a:schemeClr val="bg1"/>
              </a:solidFill>
              <a:latin typeface="Arial" charset="0"/>
              <a:cs typeface="Arial" charset="0"/>
            </a:endParaRPr>
          </a:p>
          <a:p>
            <a:pPr>
              <a:defRPr/>
            </a:pPr>
            <a:r>
              <a:rPr lang="en-US" sz="1200" dirty="0">
                <a:solidFill>
                  <a:schemeClr val="bg1"/>
                </a:solidFill>
                <a:latin typeface="Arial" charset="0"/>
                <a:cs typeface="Arial" charset="0"/>
              </a:rPr>
              <a:t> </a:t>
            </a:r>
            <a:endParaRPr lang="en-US" sz="1200" b="1" dirty="0">
              <a:solidFill>
                <a:schemeClr val="bg1"/>
              </a:solidFill>
              <a:latin typeface="Arial" charset="0"/>
              <a:cs typeface="Arial" charset="0"/>
            </a:endParaRPr>
          </a:p>
          <a:p>
            <a:pPr>
              <a:defRPr/>
            </a:pPr>
            <a:r>
              <a:rPr lang="pl-PL" sz="1400" b="1" dirty="0">
                <a:solidFill>
                  <a:srgbClr val="FF0000"/>
                </a:solidFill>
                <a:latin typeface="Arial" charset="0"/>
                <a:cs typeface="Arial" charset="0"/>
              </a:rPr>
              <a:t>4</a:t>
            </a:r>
            <a:r>
              <a:rPr lang="en-US" sz="1400" b="1" dirty="0">
                <a:solidFill>
                  <a:srgbClr val="FF0000"/>
                </a:solidFill>
                <a:latin typeface="Arial" charset="0"/>
                <a:cs typeface="Arial" charset="0"/>
              </a:rPr>
              <a:t>. Protein-lipid assemblies</a:t>
            </a:r>
          </a:p>
          <a:p>
            <a:pPr>
              <a:defRPr/>
            </a:pPr>
            <a:endParaRPr lang="pl-PL" sz="1400" b="1" dirty="0">
              <a:solidFill>
                <a:srgbClr val="FF0000"/>
              </a:solidFill>
              <a:latin typeface="Arial" charset="0"/>
              <a:cs typeface="Arial" charset="0"/>
            </a:endParaRPr>
          </a:p>
          <a:p>
            <a:pPr>
              <a:defRPr/>
            </a:pPr>
            <a:r>
              <a:rPr lang="en-US" sz="1600" b="1" dirty="0" err="1">
                <a:solidFill>
                  <a:srgbClr val="FF0000"/>
                </a:solidFill>
                <a:latin typeface="Arial" charset="0"/>
                <a:cs typeface="Arial" charset="0"/>
              </a:rPr>
              <a:t>Perfringolysin</a:t>
            </a:r>
            <a:r>
              <a:rPr lang="en-US" sz="1600" b="1" dirty="0">
                <a:solidFill>
                  <a:srgbClr val="FF0000"/>
                </a:solidFill>
                <a:latin typeface="Arial" charset="0"/>
                <a:cs typeface="Arial" charset="0"/>
              </a:rPr>
              <a:t> and its mutants  </a:t>
            </a:r>
            <a:r>
              <a:rPr lang="en-US" sz="1200" dirty="0">
                <a:solidFill>
                  <a:srgbClr val="FF0000"/>
                </a:solidFill>
                <a:latin typeface="Arial" charset="0"/>
                <a:cs typeface="Arial" charset="0"/>
              </a:rPr>
              <a:t>- with </a:t>
            </a:r>
            <a:r>
              <a:rPr lang="en-US" sz="1200" b="1" dirty="0" err="1">
                <a:solidFill>
                  <a:srgbClr val="FF0000"/>
                </a:solidFill>
                <a:latin typeface="Arial" charset="0"/>
                <a:cs typeface="Arial" charset="0"/>
              </a:rPr>
              <a:t>A.Sobota</a:t>
            </a:r>
            <a:r>
              <a:rPr lang="en-US" sz="1200" b="1" dirty="0">
                <a:solidFill>
                  <a:srgbClr val="FF0000"/>
                </a:solidFill>
                <a:latin typeface="Arial" charset="0"/>
                <a:cs typeface="Arial" charset="0"/>
              </a:rPr>
              <a:t>, </a:t>
            </a:r>
            <a:r>
              <a:rPr lang="en-US" sz="1200" b="1" dirty="0" err="1">
                <a:solidFill>
                  <a:srgbClr val="FF0000"/>
                </a:solidFill>
                <a:latin typeface="Arial" charset="0"/>
                <a:cs typeface="Arial" charset="0"/>
              </a:rPr>
              <a:t>Nencki</a:t>
            </a:r>
            <a:r>
              <a:rPr lang="en-US" sz="1200" b="1" dirty="0">
                <a:solidFill>
                  <a:srgbClr val="FF0000"/>
                </a:solidFill>
                <a:latin typeface="Arial" charset="0"/>
                <a:cs typeface="Arial" charset="0"/>
              </a:rPr>
              <a:t> Institute, Warsaw</a:t>
            </a:r>
            <a:endParaRPr lang="pl-PL" sz="1200" b="1" dirty="0">
              <a:solidFill>
                <a:srgbClr val="FF0000"/>
              </a:solidFill>
              <a:latin typeface="Arial" charset="0"/>
              <a:cs typeface="Arial" charset="0"/>
            </a:endParaRPr>
          </a:p>
          <a:p>
            <a:pPr>
              <a:defRPr/>
            </a:pPr>
            <a:r>
              <a:rPr lang="en-US" sz="1200" dirty="0">
                <a:solidFill>
                  <a:schemeClr val="bg1"/>
                </a:solidFill>
                <a:latin typeface="Arial" charset="0"/>
                <a:cs typeface="Arial" charset="0"/>
              </a:rPr>
              <a:t> </a:t>
            </a:r>
            <a:endParaRPr lang="pl-PL" sz="1200" dirty="0">
              <a:solidFill>
                <a:schemeClr val="bg1"/>
              </a:solidFill>
              <a:latin typeface="Arial" charset="0"/>
              <a:cs typeface="Arial" charset="0"/>
            </a:endParaRPr>
          </a:p>
          <a:p>
            <a:pPr>
              <a:defRPr/>
            </a:pPr>
            <a:r>
              <a:rPr lang="en-US" sz="1200" dirty="0">
                <a:solidFill>
                  <a:schemeClr val="bg1"/>
                </a:solidFill>
                <a:latin typeface="Arial" charset="0"/>
                <a:cs typeface="Arial" charset="0"/>
              </a:rPr>
              <a:t>Students involved: </a:t>
            </a:r>
          </a:p>
          <a:p>
            <a:pPr>
              <a:defRPr/>
            </a:pPr>
            <a:r>
              <a:rPr lang="en-US" sz="1400" b="1" dirty="0" err="1">
                <a:solidFill>
                  <a:schemeClr val="bg1"/>
                </a:solidFill>
                <a:latin typeface="Arial" charset="0"/>
                <a:cs typeface="Arial" charset="0"/>
              </a:rPr>
              <a:t>Ewa</a:t>
            </a:r>
            <a:r>
              <a:rPr lang="en-US" sz="1400" b="1" dirty="0">
                <a:solidFill>
                  <a:schemeClr val="bg1"/>
                </a:solidFill>
                <a:latin typeface="Arial" charset="0"/>
                <a:cs typeface="Arial" charset="0"/>
              </a:rPr>
              <a:t> </a:t>
            </a:r>
            <a:r>
              <a:rPr lang="en-US" sz="1400" b="1" dirty="0" err="1">
                <a:solidFill>
                  <a:schemeClr val="bg1"/>
                </a:solidFill>
                <a:latin typeface="Arial" charset="0"/>
                <a:cs typeface="Arial" charset="0"/>
              </a:rPr>
              <a:t>Sitkiewicz</a:t>
            </a:r>
            <a:r>
              <a:rPr lang="en-US" sz="1400" dirty="0">
                <a:solidFill>
                  <a:schemeClr val="bg1"/>
                </a:solidFill>
                <a:latin typeface="Arial" charset="0"/>
                <a:cs typeface="Arial" charset="0"/>
              </a:rPr>
              <a:t>, </a:t>
            </a:r>
            <a:r>
              <a:rPr lang="en-US" sz="1400" b="1" dirty="0">
                <a:solidFill>
                  <a:schemeClr val="bg1"/>
                </a:solidFill>
                <a:latin typeface="Arial" charset="0"/>
                <a:cs typeface="Arial" charset="0"/>
              </a:rPr>
              <a:t>Magda Richter, Aleksandra Skrajna, Krzysztof Tarnowski, </a:t>
            </a:r>
            <a:r>
              <a:rPr lang="en-US" sz="1400" b="1" dirty="0" err="1">
                <a:solidFill>
                  <a:schemeClr val="bg1"/>
                </a:solidFill>
                <a:latin typeface="Arial" charset="0"/>
                <a:cs typeface="Arial" charset="0"/>
              </a:rPr>
              <a:t>Aiswarya</a:t>
            </a:r>
            <a:r>
              <a:rPr lang="en-US" sz="1400" b="1" dirty="0">
                <a:solidFill>
                  <a:schemeClr val="bg1"/>
                </a:solidFill>
                <a:latin typeface="Arial" charset="0"/>
                <a:cs typeface="Arial" charset="0"/>
              </a:rPr>
              <a:t> </a:t>
            </a:r>
            <a:r>
              <a:rPr lang="en-US" sz="1400" b="1" dirty="0" err="1">
                <a:solidFill>
                  <a:schemeClr val="bg1"/>
                </a:solidFill>
                <a:latin typeface="Arial" charset="0"/>
                <a:cs typeface="Arial" charset="0"/>
              </a:rPr>
              <a:t>Premchandar</a:t>
            </a:r>
            <a:r>
              <a:rPr lang="en-US" sz="1400" b="1" dirty="0">
                <a:solidFill>
                  <a:schemeClr val="bg1"/>
                </a:solidFill>
                <a:latin typeface="Arial" charset="0"/>
                <a:cs typeface="Arial" charset="0"/>
              </a:rPr>
              <a:t>,</a:t>
            </a:r>
          </a:p>
          <a:p>
            <a:pPr>
              <a:defRPr/>
            </a:pPr>
            <a:r>
              <a:rPr lang="en-US" sz="1400" b="1" dirty="0">
                <a:solidFill>
                  <a:schemeClr val="bg1"/>
                </a:solidFill>
                <a:latin typeface="Arial" charset="0"/>
                <a:cs typeface="Arial" charset="0"/>
              </a:rPr>
              <a:t>Aleksandra </a:t>
            </a:r>
            <a:r>
              <a:rPr lang="en-US" sz="1400" b="1" dirty="0" err="1">
                <a:solidFill>
                  <a:schemeClr val="bg1"/>
                </a:solidFill>
                <a:latin typeface="Arial" charset="0"/>
                <a:cs typeface="Arial" charset="0"/>
              </a:rPr>
              <a:t>Kacprzyk</a:t>
            </a:r>
            <a:r>
              <a:rPr lang="en-US" sz="1400" b="1" dirty="0">
                <a:solidFill>
                  <a:schemeClr val="bg1"/>
                </a:solidFill>
                <a:latin typeface="Arial" charset="0"/>
                <a:cs typeface="Arial" charset="0"/>
              </a:rPr>
              <a:t>, Magda Kaus-Drobek, Magda Kulma</a:t>
            </a:r>
            <a:r>
              <a:rPr lang="pl-PL" sz="1400" b="1" dirty="0">
                <a:solidFill>
                  <a:schemeClr val="bg1"/>
                </a:solidFill>
                <a:latin typeface="Arial" charset="0"/>
                <a:cs typeface="Arial" charset="0"/>
              </a:rPr>
              <a:t>, Kaja Przygońska, Kinga </a:t>
            </a:r>
            <a:r>
              <a:rPr lang="pl-PL" sz="1400" b="1" dirty="0" err="1">
                <a:solidFill>
                  <a:schemeClr val="bg1"/>
                </a:solidFill>
                <a:latin typeface="Arial" charset="0"/>
                <a:cs typeface="Arial" charset="0"/>
              </a:rPr>
              <a:t>Fituch</a:t>
            </a:r>
            <a:endParaRPr lang="pl-PL" sz="1400" b="1" dirty="0">
              <a:solidFill>
                <a:schemeClr val="bg1"/>
              </a:solidFill>
              <a:latin typeface="Arial" charset="0"/>
              <a:cs typeface="Arial" charset="0"/>
            </a:endParaRPr>
          </a:p>
        </p:txBody>
      </p:sp>
      <p:pic>
        <p:nvPicPr>
          <p:cNvPr id="6149" name="Picture 7"/>
          <p:cNvPicPr>
            <a:picLocks noChangeAspect="1" noChangeArrowheads="1"/>
          </p:cNvPicPr>
          <p:nvPr/>
        </p:nvPicPr>
        <p:blipFill>
          <a:blip r:embed="rId2">
            <a:extLst>
              <a:ext uri="{28A0092B-C50C-407E-A947-70E740481C1C}">
                <a14:useLocalDpi xmlns:a14="http://schemas.microsoft.com/office/drawing/2010/main" val="0"/>
              </a:ext>
            </a:extLst>
          </a:blip>
          <a:srcRect l="2216" t="7875" r="76375" b="83266"/>
          <a:stretch>
            <a:fillRect/>
          </a:stretch>
        </p:blipFill>
        <p:spPr bwMode="auto">
          <a:xfrm>
            <a:off x="6051952" y="3242669"/>
            <a:ext cx="1668462" cy="517525"/>
          </a:xfrm>
          <a:prstGeom prst="rect">
            <a:avLst/>
          </a:prstGeom>
          <a:noFill/>
          <a:ln>
            <a:noFill/>
          </a:ln>
          <a:effectLst>
            <a:glow rad="38100">
              <a:schemeClr val="accent1">
                <a:alpha val="40000"/>
              </a:schemeClr>
            </a:glow>
            <a:softEdge rad="381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0" name="Picture 2" descr="http://annualgiving.com/wp-content/uploads/2014/02/Harvard-Medical-Schoo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06624" y="2040287"/>
            <a:ext cx="946150" cy="765175"/>
          </a:xfrm>
          <a:prstGeom prst="rect">
            <a:avLst/>
          </a:prstGeom>
          <a:noFill/>
          <a:ln>
            <a:noFill/>
          </a:ln>
          <a:effectLst>
            <a:glow rad="38100">
              <a:schemeClr val="accent1">
                <a:alpha val="40000"/>
              </a:schemeClr>
            </a:glow>
            <a:softEdge rad="381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1" name="Picture 2" descr="https://www.dkfz.de/global/img/dkfz_logo50_en.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9976" y="424768"/>
            <a:ext cx="1905000" cy="417513"/>
          </a:xfrm>
          <a:prstGeom prst="rect">
            <a:avLst/>
          </a:prstGeom>
          <a:noFill/>
          <a:ln>
            <a:noFill/>
          </a:ln>
          <a:effectLst>
            <a:glow rad="38100">
              <a:schemeClr val="accent1">
                <a:alpha val="40000"/>
              </a:schemeClr>
            </a:glow>
            <a:softEdge rad="381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8" name="Picture 4" descr="http://samoloty-moja-pasja.blog.pl/files/2013/02/333-Logo-Politechniki-Wroc%C5%82awskiej.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75663" y="500065"/>
            <a:ext cx="298450" cy="433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9" name="Picture 6" descr="http://www.ifpan.edu.pl/pics/instgrey1a.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185150" y="3840163"/>
            <a:ext cx="395288" cy="55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00" name="Picture 8" descr="http://www.institutnecker.fr/templates/jsn_epic_free/images/logo.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02439" y="1108077"/>
            <a:ext cx="1951037"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5" name="Obraz 10"/>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6366496" y="4143263"/>
            <a:ext cx="631825" cy="681038"/>
          </a:xfrm>
          <a:prstGeom prst="rect">
            <a:avLst/>
          </a:prstGeom>
          <a:noFill/>
          <a:ln>
            <a:noFill/>
          </a:ln>
          <a:effectLst>
            <a:glow rad="38100">
              <a:schemeClr val="accent1">
                <a:alpha val="40000"/>
              </a:schemeClr>
            </a:glow>
            <a:softEdge rad="381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6" name="Picture 12" descr="Instytut Biologii Do&amp;sacute;wiadczalnej im. Marcelego Nenckiego"/>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07129" y="5318879"/>
            <a:ext cx="1393825" cy="390525"/>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noFill/>
          </a:ln>
          <a:effectLst>
            <a:glow rad="38100">
              <a:schemeClr val="accent1">
                <a:alpha val="40000"/>
              </a:schemeClr>
            </a:glow>
            <a:softEdge rad="38100"/>
          </a:effectLst>
        </p:spPr>
      </p:pic>
    </p:spTree>
    <p:extLst>
      <p:ext uri="{BB962C8B-B14F-4D97-AF65-F5344CB8AC3E}">
        <p14:creationId xmlns:p14="http://schemas.microsoft.com/office/powerpoint/2010/main" val="135708459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ytuł 1"/>
          <p:cNvSpPr>
            <a:spLocks noGrp="1"/>
          </p:cNvSpPr>
          <p:nvPr>
            <p:ph type="title"/>
          </p:nvPr>
        </p:nvSpPr>
        <p:spPr>
          <a:xfrm>
            <a:off x="2751138" y="1989138"/>
            <a:ext cx="8229600" cy="1143000"/>
          </a:xfrm>
        </p:spPr>
        <p:txBody>
          <a:bodyPr/>
          <a:lstStyle/>
          <a:p>
            <a:pPr eaLnBrk="1" fontAlgn="auto" hangingPunct="1">
              <a:spcAft>
                <a:spcPts val="0"/>
              </a:spcAft>
              <a:defRPr/>
            </a:pPr>
            <a:r>
              <a:rPr lang="pl-PL" altLang="pl-PL" sz="3200" smtClean="0">
                <a:solidFill>
                  <a:schemeClr val="bg1"/>
                </a:solidFill>
                <a:latin typeface="Kozuka Gothic Pro H"/>
                <a:ea typeface="Kozuka Gothic Pro H"/>
                <a:cs typeface="Kozuka Gothic Pro H"/>
              </a:rPr>
              <a:t>COMA STORY</a:t>
            </a:r>
          </a:p>
        </p:txBody>
      </p:sp>
      <p:sp>
        <p:nvSpPr>
          <p:cNvPr id="31747" name="Tytuł 1"/>
          <p:cNvSpPr txBox="1">
            <a:spLocks/>
          </p:cNvSpPr>
          <p:nvPr/>
        </p:nvSpPr>
        <p:spPr bwMode="auto">
          <a:xfrm>
            <a:off x="830264" y="2214563"/>
            <a:ext cx="315595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1pPr>
            <a:lvl2pPr marL="742950" indent="-28575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2pPr>
            <a:lvl3pPr marL="11430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3pPr>
            <a:lvl4pPr marL="16002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4pPr>
            <a:lvl5pPr marL="20574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5pPr>
            <a:lvl6pPr marL="25146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6pPr>
            <a:lvl7pPr marL="29718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7pPr>
            <a:lvl8pPr marL="34290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8pPr>
            <a:lvl9pPr marL="38862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9pPr>
          </a:lstStyle>
          <a:p>
            <a:pPr algn="ctr" eaLnBrk="1" hangingPunct="1">
              <a:spcBef>
                <a:spcPct val="0"/>
              </a:spcBef>
              <a:spcAft>
                <a:spcPct val="0"/>
              </a:spcAft>
              <a:buClrTx/>
              <a:buFontTx/>
              <a:buNone/>
            </a:pPr>
            <a:r>
              <a:rPr lang="en-GB" altLang="pl-PL" sz="3200">
                <a:solidFill>
                  <a:schemeClr val="bg1"/>
                </a:solidFill>
                <a:latin typeface="Kozuka Gothic Pro H"/>
                <a:ea typeface="Kozuka Gothic Pro H"/>
                <a:cs typeface="Kozuka Gothic Pro H"/>
              </a:rPr>
              <a:t>Mis12C+CenpC</a:t>
            </a:r>
            <a:r>
              <a:rPr lang="pl-PL" altLang="pl-PL" sz="3200">
                <a:solidFill>
                  <a:schemeClr val="bg1"/>
                </a:solidFill>
                <a:latin typeface="Kozuka Gothic Pro H"/>
                <a:ea typeface="Kozuka Gothic Pro H"/>
                <a:cs typeface="Kozuka Gothic Pro H"/>
              </a:rPr>
              <a:t> </a:t>
            </a:r>
            <a:endParaRPr lang="en-GB" altLang="pl-PL" sz="3200">
              <a:solidFill>
                <a:schemeClr val="bg1"/>
              </a:solidFill>
              <a:latin typeface="Kozuka Gothic Pro H"/>
              <a:ea typeface="Kozuka Gothic Pro H"/>
              <a:cs typeface="Kozuka Gothic Pro H"/>
            </a:endParaRPr>
          </a:p>
          <a:p>
            <a:pPr algn="ctr" eaLnBrk="1" hangingPunct="1">
              <a:spcBef>
                <a:spcPct val="0"/>
              </a:spcBef>
              <a:spcAft>
                <a:spcPct val="0"/>
              </a:spcAft>
              <a:buClrTx/>
              <a:buFontTx/>
              <a:buNone/>
            </a:pPr>
            <a:r>
              <a:rPr lang="pl-PL" altLang="pl-PL" sz="3200">
                <a:solidFill>
                  <a:schemeClr val="bg1"/>
                </a:solidFill>
                <a:latin typeface="Kozuka Gothic Pro H"/>
                <a:ea typeface="Kozuka Gothic Pro H"/>
                <a:cs typeface="Kozuka Gothic Pro H"/>
              </a:rPr>
              <a:t>STORY</a:t>
            </a:r>
          </a:p>
        </p:txBody>
      </p:sp>
      <p:pic>
        <p:nvPicPr>
          <p:cNvPr id="31748" name="Obraz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1039" y="1196977"/>
            <a:ext cx="6670675" cy="377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9" name="Obraz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69988" y="5222877"/>
            <a:ext cx="1238250"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50" name="pole tekstowe 2"/>
          <p:cNvSpPr txBox="1">
            <a:spLocks noChangeArrowheads="1"/>
          </p:cNvSpPr>
          <p:nvPr/>
        </p:nvSpPr>
        <p:spPr bwMode="auto">
          <a:xfrm>
            <a:off x="547689" y="446089"/>
            <a:ext cx="64213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1pPr>
            <a:lvl2pPr marL="742950" indent="-28575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2pPr>
            <a:lvl3pPr marL="11430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3pPr>
            <a:lvl4pPr marL="16002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4pPr>
            <a:lvl5pPr marL="20574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5pPr>
            <a:lvl6pPr marL="25146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6pPr>
            <a:lvl7pPr marL="29718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7pPr>
            <a:lvl8pPr marL="34290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8pPr>
            <a:lvl9pPr marL="38862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9pPr>
          </a:lstStyle>
          <a:p>
            <a:pPr eaLnBrk="1" hangingPunct="1">
              <a:spcBef>
                <a:spcPct val="0"/>
              </a:spcBef>
              <a:spcAft>
                <a:spcPct val="0"/>
              </a:spcAft>
              <a:buClrTx/>
              <a:buFontTx/>
              <a:buNone/>
            </a:pPr>
            <a:r>
              <a:rPr lang="pl-PL" altLang="pl-PL" sz="1800" b="1">
                <a:latin typeface="Arial" pitchFamily="34" charset="0"/>
              </a:rPr>
              <a:t>Protein-DNA complex</a:t>
            </a:r>
            <a:r>
              <a:rPr lang="en-US" altLang="pl-PL" sz="1800" b="1">
                <a:latin typeface="Arial" pitchFamily="34" charset="0"/>
              </a:rPr>
              <a:t> HDex pattern – endonuclease DpnI</a:t>
            </a:r>
          </a:p>
        </p:txBody>
      </p:sp>
      <p:sp>
        <p:nvSpPr>
          <p:cNvPr id="31751" name="pole tekstowe 1"/>
          <p:cNvSpPr txBox="1">
            <a:spLocks noChangeArrowheads="1"/>
          </p:cNvSpPr>
          <p:nvPr/>
        </p:nvSpPr>
        <p:spPr bwMode="auto">
          <a:xfrm>
            <a:off x="6372225" y="5029201"/>
            <a:ext cx="240001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1pPr>
            <a:lvl2pPr marL="742950" indent="-28575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2pPr>
            <a:lvl3pPr marL="11430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3pPr>
            <a:lvl4pPr marL="16002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4pPr>
            <a:lvl5pPr marL="20574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5pPr>
            <a:lvl6pPr marL="25146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6pPr>
            <a:lvl7pPr marL="29718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7pPr>
            <a:lvl8pPr marL="34290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8pPr>
            <a:lvl9pPr marL="38862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9pPr>
          </a:lstStyle>
          <a:p>
            <a:pPr eaLnBrk="1" hangingPunct="1">
              <a:spcBef>
                <a:spcPct val="0"/>
              </a:spcBef>
              <a:spcAft>
                <a:spcPct val="0"/>
              </a:spcAft>
              <a:buClrTx/>
              <a:buFontTx/>
              <a:buNone/>
            </a:pPr>
            <a:r>
              <a:rPr lang="en-US" altLang="pl-PL" sz="1400" b="1">
                <a:latin typeface="Arial" pitchFamily="34" charset="0"/>
              </a:rPr>
              <a:t>Upon binding of DNA:</a:t>
            </a:r>
          </a:p>
          <a:p>
            <a:pPr eaLnBrk="1" hangingPunct="1">
              <a:spcBef>
                <a:spcPct val="0"/>
              </a:spcBef>
              <a:spcAft>
                <a:spcPct val="0"/>
              </a:spcAft>
              <a:buClrTx/>
              <a:buFontTx/>
              <a:buNone/>
            </a:pPr>
            <a:r>
              <a:rPr lang="en-US" altLang="pl-PL" sz="1400" b="1">
                <a:solidFill>
                  <a:srgbClr val="FF0000"/>
                </a:solidFill>
                <a:latin typeface="Arial" pitchFamily="34" charset="0"/>
              </a:rPr>
              <a:t>Red</a:t>
            </a:r>
            <a:r>
              <a:rPr lang="en-US" altLang="pl-PL" sz="1400" b="1">
                <a:latin typeface="Arial" pitchFamily="34" charset="0"/>
              </a:rPr>
              <a:t> - region stabilized </a:t>
            </a:r>
          </a:p>
          <a:p>
            <a:pPr eaLnBrk="1" hangingPunct="1">
              <a:spcBef>
                <a:spcPct val="0"/>
              </a:spcBef>
              <a:spcAft>
                <a:spcPct val="0"/>
              </a:spcAft>
              <a:buClrTx/>
              <a:buFontTx/>
              <a:buNone/>
            </a:pPr>
            <a:r>
              <a:rPr lang="en-US" altLang="pl-PL" sz="1400" b="1">
                <a:solidFill>
                  <a:srgbClr val="2E13F9"/>
                </a:solidFill>
                <a:latin typeface="Arial" pitchFamily="34" charset="0"/>
              </a:rPr>
              <a:t>Blue</a:t>
            </a:r>
            <a:r>
              <a:rPr lang="en-US" altLang="pl-PL" sz="1400" b="1">
                <a:latin typeface="Arial" pitchFamily="34" charset="0"/>
              </a:rPr>
              <a:t> - region destabilized </a:t>
            </a:r>
            <a:endParaRPr lang="pl-PL" altLang="pl-PL" sz="1400" b="1">
              <a:latin typeface="Arial" pitchFamily="34" charset="0"/>
            </a:endParaRPr>
          </a:p>
        </p:txBody>
      </p:sp>
      <p:pic>
        <p:nvPicPr>
          <p:cNvPr id="31752" name="Obraz 10"/>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773989" y="1341439"/>
            <a:ext cx="968375" cy="104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485687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ytuł 1"/>
          <p:cNvSpPr>
            <a:spLocks noGrp="1"/>
          </p:cNvSpPr>
          <p:nvPr>
            <p:ph type="title"/>
          </p:nvPr>
        </p:nvSpPr>
        <p:spPr>
          <a:xfrm>
            <a:off x="2751138" y="1989138"/>
            <a:ext cx="8229600" cy="1143000"/>
          </a:xfrm>
        </p:spPr>
        <p:txBody>
          <a:bodyPr/>
          <a:lstStyle/>
          <a:p>
            <a:pPr eaLnBrk="1" fontAlgn="auto" hangingPunct="1">
              <a:spcAft>
                <a:spcPts val="0"/>
              </a:spcAft>
              <a:defRPr/>
            </a:pPr>
            <a:r>
              <a:rPr lang="pl-PL" altLang="pl-PL" sz="3200" dirty="0" smtClean="0">
                <a:solidFill>
                  <a:schemeClr val="bg1"/>
                </a:solidFill>
                <a:latin typeface="Kozuka Gothic Pro H"/>
                <a:ea typeface="Kozuka Gothic Pro H"/>
                <a:cs typeface="Kozuka Gothic Pro H"/>
              </a:rPr>
              <a:t>COMA STORY</a:t>
            </a:r>
          </a:p>
        </p:txBody>
      </p:sp>
      <p:sp>
        <p:nvSpPr>
          <p:cNvPr id="32771" name="Tytuł 1"/>
          <p:cNvSpPr txBox="1">
            <a:spLocks/>
          </p:cNvSpPr>
          <p:nvPr/>
        </p:nvSpPr>
        <p:spPr bwMode="auto">
          <a:xfrm>
            <a:off x="830264" y="2214563"/>
            <a:ext cx="315595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1pPr>
            <a:lvl2pPr marL="742950" indent="-28575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2pPr>
            <a:lvl3pPr marL="11430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3pPr>
            <a:lvl4pPr marL="16002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4pPr>
            <a:lvl5pPr marL="20574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5pPr>
            <a:lvl6pPr marL="25146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6pPr>
            <a:lvl7pPr marL="29718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7pPr>
            <a:lvl8pPr marL="34290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8pPr>
            <a:lvl9pPr marL="38862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9pPr>
          </a:lstStyle>
          <a:p>
            <a:pPr algn="ctr" eaLnBrk="1" hangingPunct="1">
              <a:spcBef>
                <a:spcPct val="0"/>
              </a:spcBef>
              <a:spcAft>
                <a:spcPct val="0"/>
              </a:spcAft>
              <a:buClrTx/>
              <a:buFontTx/>
              <a:buNone/>
            </a:pPr>
            <a:r>
              <a:rPr lang="en-GB" altLang="pl-PL" sz="3200">
                <a:solidFill>
                  <a:schemeClr val="bg1"/>
                </a:solidFill>
                <a:latin typeface="Kozuka Gothic Pro H"/>
                <a:ea typeface="Kozuka Gothic Pro H"/>
                <a:cs typeface="Kozuka Gothic Pro H"/>
              </a:rPr>
              <a:t>Mis12C+CenpC</a:t>
            </a:r>
            <a:r>
              <a:rPr lang="pl-PL" altLang="pl-PL" sz="3200">
                <a:solidFill>
                  <a:schemeClr val="bg1"/>
                </a:solidFill>
                <a:latin typeface="Kozuka Gothic Pro H"/>
                <a:ea typeface="Kozuka Gothic Pro H"/>
                <a:cs typeface="Kozuka Gothic Pro H"/>
              </a:rPr>
              <a:t> </a:t>
            </a:r>
            <a:endParaRPr lang="en-GB" altLang="pl-PL" sz="3200">
              <a:solidFill>
                <a:schemeClr val="bg1"/>
              </a:solidFill>
              <a:latin typeface="Kozuka Gothic Pro H"/>
              <a:ea typeface="Kozuka Gothic Pro H"/>
              <a:cs typeface="Kozuka Gothic Pro H"/>
            </a:endParaRPr>
          </a:p>
          <a:p>
            <a:pPr algn="ctr" eaLnBrk="1" hangingPunct="1">
              <a:spcBef>
                <a:spcPct val="0"/>
              </a:spcBef>
              <a:spcAft>
                <a:spcPct val="0"/>
              </a:spcAft>
              <a:buClrTx/>
              <a:buFontTx/>
              <a:buNone/>
            </a:pPr>
            <a:r>
              <a:rPr lang="pl-PL" altLang="pl-PL" sz="3200">
                <a:solidFill>
                  <a:schemeClr val="bg1"/>
                </a:solidFill>
                <a:latin typeface="Kozuka Gothic Pro H"/>
                <a:ea typeface="Kozuka Gothic Pro H"/>
                <a:cs typeface="Kozuka Gothic Pro H"/>
              </a:rPr>
              <a:t>STORY</a:t>
            </a:r>
          </a:p>
        </p:txBody>
      </p:sp>
      <p:pic>
        <p:nvPicPr>
          <p:cNvPr id="18437"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57582" y="1796557"/>
            <a:ext cx="6335712" cy="3905250"/>
          </a:xfrm>
          <a:prstGeom prst="rect">
            <a:avLst/>
          </a:prstGeom>
          <a:noFill/>
          <a:ln>
            <a:noFill/>
          </a:ln>
          <a:effectLst>
            <a:glow rad="38100">
              <a:schemeClr val="accent1">
                <a:alpha val="40000"/>
              </a:schemeClr>
            </a:glow>
            <a:softEdge rad="381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3" name="pole tekstowe 2"/>
          <p:cNvSpPr txBox="1">
            <a:spLocks noChangeArrowheads="1"/>
          </p:cNvSpPr>
          <p:nvPr/>
        </p:nvSpPr>
        <p:spPr bwMode="auto">
          <a:xfrm>
            <a:off x="395289" y="314326"/>
            <a:ext cx="8524898"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1pPr>
            <a:lvl2pPr marL="742950" indent="-28575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2pPr>
            <a:lvl3pPr marL="11430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3pPr>
            <a:lvl4pPr marL="16002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4pPr>
            <a:lvl5pPr marL="20574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5pPr>
            <a:lvl6pPr marL="25146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6pPr>
            <a:lvl7pPr marL="29718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7pPr>
            <a:lvl8pPr marL="34290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8pPr>
            <a:lvl9pPr marL="38862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9pPr>
          </a:lstStyle>
          <a:p>
            <a:pPr eaLnBrk="1" hangingPunct="1">
              <a:spcBef>
                <a:spcPct val="0"/>
              </a:spcBef>
              <a:spcAft>
                <a:spcPct val="0"/>
              </a:spcAft>
              <a:buClrTx/>
              <a:buFontTx/>
              <a:buNone/>
            </a:pPr>
            <a:r>
              <a:rPr lang="en-US" altLang="pl-PL" sz="1800">
                <a:latin typeface="Arial" pitchFamily="34" charset="0"/>
              </a:rPr>
              <a:t>Both domains cooperate in binding DNA</a:t>
            </a:r>
          </a:p>
          <a:p>
            <a:pPr eaLnBrk="1" hangingPunct="1">
              <a:spcBef>
                <a:spcPct val="0"/>
              </a:spcBef>
              <a:spcAft>
                <a:spcPct val="0"/>
              </a:spcAft>
              <a:buClrTx/>
              <a:buFontTx/>
              <a:buNone/>
            </a:pPr>
            <a:endParaRPr lang="en-US" altLang="pl-PL" sz="1800">
              <a:latin typeface="Arial" pitchFamily="34" charset="0"/>
            </a:endParaRPr>
          </a:p>
          <a:p>
            <a:pPr eaLnBrk="1" hangingPunct="1">
              <a:spcBef>
                <a:spcPct val="0"/>
              </a:spcBef>
              <a:spcAft>
                <a:spcPct val="0"/>
              </a:spcAft>
              <a:buClrTx/>
              <a:buFontTx/>
              <a:buNone/>
            </a:pPr>
            <a:r>
              <a:rPr lang="pl-PL" altLang="pl-PL" sz="1800">
                <a:solidFill>
                  <a:srgbClr val="FFFF00"/>
                </a:solidFill>
                <a:latin typeface="Arial" pitchFamily="34" charset="0"/>
              </a:rPr>
              <a:t>Yellow</a:t>
            </a:r>
            <a:r>
              <a:rPr lang="pl-PL" altLang="pl-PL" sz="1800">
                <a:latin typeface="Arial" pitchFamily="34" charset="0"/>
              </a:rPr>
              <a:t> </a:t>
            </a:r>
            <a:r>
              <a:rPr lang="pl-PL" altLang="pl-PL" sz="1800">
                <a:solidFill>
                  <a:srgbClr val="FFFF00"/>
                </a:solidFill>
                <a:latin typeface="Arial" pitchFamily="34" charset="0"/>
              </a:rPr>
              <a:t>domain</a:t>
            </a:r>
            <a:r>
              <a:rPr lang="pl-PL" altLang="pl-PL" sz="1800">
                <a:latin typeface="Arial" pitchFamily="34" charset="0"/>
              </a:rPr>
              <a:t> is the same in </a:t>
            </a:r>
            <a:r>
              <a:rPr lang="en-US" altLang="pl-PL" sz="1800">
                <a:latin typeface="Arial" pitchFamily="34" charset="0"/>
              </a:rPr>
              <a:t>the </a:t>
            </a:r>
            <a:r>
              <a:rPr lang="pl-PL" altLang="pl-PL" sz="1800">
                <a:solidFill>
                  <a:srgbClr val="00B050"/>
                </a:solidFill>
                <a:latin typeface="Arial" pitchFamily="34" charset="0"/>
              </a:rPr>
              <a:t>green</a:t>
            </a:r>
            <a:r>
              <a:rPr lang="pl-PL" altLang="pl-PL" sz="1800">
                <a:latin typeface="Arial" pitchFamily="34" charset="0"/>
              </a:rPr>
              <a:t> </a:t>
            </a:r>
            <a:r>
              <a:rPr lang="pl-PL" altLang="pl-PL" sz="1800">
                <a:solidFill>
                  <a:srgbClr val="00B050"/>
                </a:solidFill>
                <a:latin typeface="Arial" pitchFamily="34" charset="0"/>
              </a:rPr>
              <a:t>domain mutants </a:t>
            </a:r>
            <a:r>
              <a:rPr lang="pl-PL" altLang="pl-PL" sz="1800">
                <a:latin typeface="Arial" pitchFamily="34" charset="0"/>
              </a:rPr>
              <a:t>R231A and K229/R231A </a:t>
            </a:r>
          </a:p>
          <a:p>
            <a:pPr eaLnBrk="1" hangingPunct="1">
              <a:spcBef>
                <a:spcPct val="0"/>
              </a:spcBef>
              <a:spcAft>
                <a:spcPct val="0"/>
              </a:spcAft>
              <a:buClrTx/>
              <a:buFontTx/>
              <a:buNone/>
            </a:pPr>
            <a:r>
              <a:rPr lang="pl-PL" altLang="pl-PL" sz="1800">
                <a:latin typeface="Arial" pitchFamily="34" charset="0"/>
              </a:rPr>
              <a:t>but binding to </a:t>
            </a:r>
            <a:r>
              <a:rPr lang="pl-PL" altLang="pl-PL" sz="1800">
                <a:solidFill>
                  <a:srgbClr val="FFFF00"/>
                </a:solidFill>
                <a:latin typeface="Arial" pitchFamily="34" charset="0"/>
              </a:rPr>
              <a:t>yellow domain </a:t>
            </a:r>
            <a:r>
              <a:rPr lang="pl-PL" altLang="pl-PL" sz="1800">
                <a:latin typeface="Arial" pitchFamily="34" charset="0"/>
              </a:rPr>
              <a:t>is severly compromised</a:t>
            </a:r>
          </a:p>
        </p:txBody>
      </p:sp>
      <p:pic>
        <p:nvPicPr>
          <p:cNvPr id="32774" name="Obraz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212139" y="1455739"/>
            <a:ext cx="631825" cy="68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352438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az 3"/>
          <p:cNvPicPr>
            <a:picLocks noChangeAspect="1"/>
          </p:cNvPicPr>
          <p:nvPr/>
        </p:nvPicPr>
        <p:blipFill>
          <a:blip r:embed="rId2">
            <a:lum/>
            <a:alphaModFix/>
          </a:blip>
          <a:srcRect/>
          <a:stretch>
            <a:fillRect/>
          </a:stretch>
        </p:blipFill>
        <p:spPr>
          <a:xfrm>
            <a:off x="323529" y="1844824"/>
            <a:ext cx="8624540" cy="3384376"/>
          </a:xfrm>
          <a:prstGeom prst="rect">
            <a:avLst/>
          </a:prstGeom>
          <a:noFill/>
          <a:ln>
            <a:noFill/>
          </a:ln>
          <a:effectLst>
            <a:glow rad="38100">
              <a:schemeClr val="accent1">
                <a:alpha val="40000"/>
              </a:schemeClr>
            </a:glow>
            <a:softEdge rad="38100"/>
          </a:effectLst>
        </p:spPr>
      </p:pic>
      <p:sp>
        <p:nvSpPr>
          <p:cNvPr id="34819" name="pole tekstowe 5"/>
          <p:cNvSpPr txBox="1">
            <a:spLocks noChangeArrowheads="1"/>
          </p:cNvSpPr>
          <p:nvPr/>
        </p:nvSpPr>
        <p:spPr bwMode="auto">
          <a:xfrm>
            <a:off x="755651" y="723900"/>
            <a:ext cx="76161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1pPr>
            <a:lvl2pPr marL="742950" indent="-28575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2pPr>
            <a:lvl3pPr marL="11430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3pPr>
            <a:lvl4pPr marL="16002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4pPr>
            <a:lvl5pPr marL="20574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5pPr>
            <a:lvl6pPr marL="25146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6pPr>
            <a:lvl7pPr marL="29718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7pPr>
            <a:lvl8pPr marL="34290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8pPr>
            <a:lvl9pPr marL="38862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9pPr>
          </a:lstStyle>
          <a:p>
            <a:pPr eaLnBrk="1" hangingPunct="1">
              <a:spcBef>
                <a:spcPct val="0"/>
              </a:spcBef>
              <a:spcAft>
                <a:spcPct val="0"/>
              </a:spcAft>
              <a:buClrTx/>
              <a:buFontTx/>
              <a:buNone/>
            </a:pPr>
            <a:r>
              <a:rPr lang="en-US" altLang="pl-PL" sz="2000" b="1">
                <a:latin typeface="Arial" pitchFamily="34" charset="0"/>
              </a:rPr>
              <a:t>HDex experiment is possible also for protein-lipid complexes</a:t>
            </a:r>
            <a:endParaRPr lang="pl-PL" altLang="pl-PL" sz="2000" b="1">
              <a:latin typeface="Arial" pitchFamily="34" charset="0"/>
            </a:endParaRPr>
          </a:p>
        </p:txBody>
      </p:sp>
    </p:spTree>
    <p:extLst>
      <p:ext uri="{BB962C8B-B14F-4D97-AF65-F5344CB8AC3E}">
        <p14:creationId xmlns:p14="http://schemas.microsoft.com/office/powerpoint/2010/main" val="252240599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12" descr="Instytut Biologii Do&amp;sacute;wiadczalnej im. Marcelego Nenckiego"/>
          <p:cNvPicPr>
            <a:picLocks noChangeAspect="1" noChangeArrowheads="1"/>
          </p:cNvPicPr>
          <p:nvPr/>
        </p:nvPicPr>
        <p:blipFill>
          <a:blip r:embed="rId2"/>
          <a:srcRect/>
          <a:stretch>
            <a:fillRect/>
          </a:stretch>
        </p:blipFill>
        <p:spPr bwMode="auto">
          <a:xfrm>
            <a:off x="6875464" y="4879977"/>
            <a:ext cx="1982787" cy="555625"/>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noFill/>
          </a:ln>
        </p:spPr>
      </p:pic>
      <p:sp>
        <p:nvSpPr>
          <p:cNvPr id="20483" name="Tytuł 1"/>
          <p:cNvSpPr>
            <a:spLocks noGrp="1"/>
          </p:cNvSpPr>
          <p:nvPr>
            <p:ph type="title"/>
          </p:nvPr>
        </p:nvSpPr>
        <p:spPr>
          <a:xfrm>
            <a:off x="2751138" y="1989138"/>
            <a:ext cx="8229600" cy="1143000"/>
          </a:xfrm>
        </p:spPr>
        <p:txBody>
          <a:bodyPr/>
          <a:lstStyle/>
          <a:p>
            <a:pPr eaLnBrk="1" fontAlgn="auto" hangingPunct="1">
              <a:spcAft>
                <a:spcPts val="0"/>
              </a:spcAft>
              <a:defRPr/>
            </a:pPr>
            <a:r>
              <a:rPr lang="pl-PL" altLang="pl-PL" sz="3200" smtClean="0">
                <a:solidFill>
                  <a:schemeClr val="bg1"/>
                </a:solidFill>
                <a:latin typeface="Kozuka Gothic Pro H"/>
                <a:ea typeface="Kozuka Gothic Pro H"/>
                <a:cs typeface="Kozuka Gothic Pro H"/>
              </a:rPr>
              <a:t>COMA STORY</a:t>
            </a:r>
          </a:p>
        </p:txBody>
      </p:sp>
      <p:sp>
        <p:nvSpPr>
          <p:cNvPr id="35844" name="Tytuł 1"/>
          <p:cNvSpPr txBox="1">
            <a:spLocks/>
          </p:cNvSpPr>
          <p:nvPr/>
        </p:nvSpPr>
        <p:spPr bwMode="auto">
          <a:xfrm>
            <a:off x="830264" y="2214563"/>
            <a:ext cx="315595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1pPr>
            <a:lvl2pPr marL="742950" indent="-28575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2pPr>
            <a:lvl3pPr marL="11430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3pPr>
            <a:lvl4pPr marL="16002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4pPr>
            <a:lvl5pPr marL="20574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5pPr>
            <a:lvl6pPr marL="25146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6pPr>
            <a:lvl7pPr marL="29718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7pPr>
            <a:lvl8pPr marL="34290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8pPr>
            <a:lvl9pPr marL="38862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9pPr>
          </a:lstStyle>
          <a:p>
            <a:pPr algn="ctr" eaLnBrk="1" hangingPunct="1">
              <a:spcBef>
                <a:spcPct val="0"/>
              </a:spcBef>
              <a:spcAft>
                <a:spcPct val="0"/>
              </a:spcAft>
              <a:buClrTx/>
              <a:buFontTx/>
              <a:buNone/>
            </a:pPr>
            <a:r>
              <a:rPr lang="en-GB" altLang="pl-PL" sz="3200">
                <a:solidFill>
                  <a:schemeClr val="bg1"/>
                </a:solidFill>
                <a:latin typeface="Kozuka Gothic Pro H"/>
                <a:ea typeface="Kozuka Gothic Pro H"/>
                <a:cs typeface="Kozuka Gothic Pro H"/>
              </a:rPr>
              <a:t>Mis12C+CenpC</a:t>
            </a:r>
            <a:r>
              <a:rPr lang="pl-PL" altLang="pl-PL" sz="3200">
                <a:solidFill>
                  <a:schemeClr val="bg1"/>
                </a:solidFill>
                <a:latin typeface="Kozuka Gothic Pro H"/>
                <a:ea typeface="Kozuka Gothic Pro H"/>
                <a:cs typeface="Kozuka Gothic Pro H"/>
              </a:rPr>
              <a:t> </a:t>
            </a:r>
            <a:endParaRPr lang="en-GB" altLang="pl-PL" sz="3200">
              <a:solidFill>
                <a:schemeClr val="bg1"/>
              </a:solidFill>
              <a:latin typeface="Kozuka Gothic Pro H"/>
              <a:ea typeface="Kozuka Gothic Pro H"/>
              <a:cs typeface="Kozuka Gothic Pro H"/>
            </a:endParaRPr>
          </a:p>
          <a:p>
            <a:pPr algn="ctr" eaLnBrk="1" hangingPunct="1">
              <a:spcBef>
                <a:spcPct val="0"/>
              </a:spcBef>
              <a:spcAft>
                <a:spcPct val="0"/>
              </a:spcAft>
              <a:buClrTx/>
              <a:buFontTx/>
              <a:buNone/>
            </a:pPr>
            <a:r>
              <a:rPr lang="pl-PL" altLang="pl-PL" sz="3200">
                <a:solidFill>
                  <a:schemeClr val="bg1"/>
                </a:solidFill>
                <a:latin typeface="Kozuka Gothic Pro H"/>
                <a:ea typeface="Kozuka Gothic Pro H"/>
                <a:cs typeface="Kozuka Gothic Pro H"/>
              </a:rPr>
              <a:t>STORY</a:t>
            </a:r>
          </a:p>
        </p:txBody>
      </p:sp>
      <p:pic>
        <p:nvPicPr>
          <p:cNvPr id="20486" name="Obraz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46151" y="733427"/>
            <a:ext cx="5281613" cy="4994275"/>
          </a:xfrm>
          <a:prstGeom prst="rect">
            <a:avLst/>
          </a:prstGeom>
          <a:noFill/>
          <a:ln>
            <a:noFill/>
          </a:ln>
          <a:effectLst>
            <a:glow rad="38100">
              <a:schemeClr val="accent1">
                <a:alpha val="40000"/>
              </a:schemeClr>
            </a:glow>
            <a:softEdge rad="381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6" name="pole tekstowe 4"/>
          <p:cNvSpPr txBox="1">
            <a:spLocks noChangeArrowheads="1"/>
          </p:cNvSpPr>
          <p:nvPr/>
        </p:nvSpPr>
        <p:spPr bwMode="auto">
          <a:xfrm>
            <a:off x="525464" y="220663"/>
            <a:ext cx="61221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1pPr>
            <a:lvl2pPr marL="742950" indent="-28575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2pPr>
            <a:lvl3pPr marL="11430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3pPr>
            <a:lvl4pPr marL="16002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4pPr>
            <a:lvl5pPr marL="20574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5pPr>
            <a:lvl6pPr marL="25146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6pPr>
            <a:lvl7pPr marL="29718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7pPr>
            <a:lvl8pPr marL="34290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8pPr>
            <a:lvl9pPr marL="38862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9pPr>
          </a:lstStyle>
          <a:p>
            <a:pPr eaLnBrk="1" hangingPunct="1">
              <a:spcBef>
                <a:spcPct val="0"/>
              </a:spcBef>
              <a:spcAft>
                <a:spcPct val="0"/>
              </a:spcAft>
              <a:buClrTx/>
              <a:buFontTx/>
              <a:buNone/>
            </a:pPr>
            <a:r>
              <a:rPr lang="en-US" altLang="pl-PL" sz="1800">
                <a:latin typeface="Arial" pitchFamily="34" charset="0"/>
              </a:rPr>
              <a:t>Perfringolysin regions stabilised in contact with membrane</a:t>
            </a:r>
            <a:endParaRPr lang="pl-PL" altLang="pl-PL" sz="1800">
              <a:latin typeface="Arial" pitchFamily="34" charset="0"/>
            </a:endParaRPr>
          </a:p>
        </p:txBody>
      </p:sp>
      <p:pic>
        <p:nvPicPr>
          <p:cNvPr id="19461" name="Obraz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408239" y="733427"/>
            <a:ext cx="6245225" cy="4424363"/>
          </a:xfrm>
          <a:prstGeom prst="rect">
            <a:avLst/>
          </a:prstGeom>
          <a:noFill/>
          <a:ln>
            <a:noFill/>
          </a:ln>
          <a:effectLst>
            <a:glow rad="38100">
              <a:schemeClr val="accent1">
                <a:alpha val="40000"/>
              </a:schemeClr>
            </a:glow>
            <a:softEdge rad="381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233951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6" accel="35000" decel="40000" fill="hold" nodeType="clickEffect">
                                  <p:stCondLst>
                                    <p:cond delay="0"/>
                                  </p:stCondLst>
                                  <p:childTnLst>
                                    <p:set>
                                      <p:cBhvr>
                                        <p:cTn id="6" dur="1" fill="hold">
                                          <p:stCondLst>
                                            <p:cond delay="0"/>
                                          </p:stCondLst>
                                        </p:cTn>
                                        <p:tgtEl>
                                          <p:spTgt spid="19461"/>
                                        </p:tgtEl>
                                        <p:attrNameLst>
                                          <p:attrName>style.visibility</p:attrName>
                                        </p:attrNameLst>
                                      </p:cBhvr>
                                      <p:to>
                                        <p:strVal val="visible"/>
                                      </p:to>
                                    </p:set>
                                    <p:anim calcmode="lin" valueType="num">
                                      <p:cBhvr additive="base">
                                        <p:cTn id="7" dur="2000" fill="hold"/>
                                        <p:tgtEl>
                                          <p:spTgt spid="19461"/>
                                        </p:tgtEl>
                                        <p:attrNameLst>
                                          <p:attrName>ppt_x</p:attrName>
                                        </p:attrNameLst>
                                      </p:cBhvr>
                                      <p:tavLst>
                                        <p:tav tm="0">
                                          <p:val>
                                            <p:strVal val="1+#ppt_w/2"/>
                                          </p:val>
                                        </p:tav>
                                        <p:tav tm="100000">
                                          <p:val>
                                            <p:strVal val="#ppt_x"/>
                                          </p:val>
                                        </p:tav>
                                      </p:tavLst>
                                    </p:anim>
                                    <p:anim calcmode="lin" valueType="num">
                                      <p:cBhvr additive="base">
                                        <p:cTn id="8" dur="2000" fill="hold"/>
                                        <p:tgtEl>
                                          <p:spTgt spid="1946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wodory w bialkac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9789" y="1398588"/>
            <a:ext cx="3400425" cy="2303462"/>
          </a:xfrm>
          <a:prstGeom prst="rect">
            <a:avLst/>
          </a:prstGeom>
          <a:noFill/>
          <a:ln>
            <a:noFill/>
          </a:ln>
          <a:effectLst>
            <a:glow rad="38100">
              <a:schemeClr val="accent1">
                <a:alpha val="40000"/>
              </a:schemeClr>
            </a:glow>
            <a:softEdge rad="381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1" name="Text Box 3"/>
          <p:cNvSpPr txBox="1">
            <a:spLocks noChangeArrowheads="1"/>
          </p:cNvSpPr>
          <p:nvPr/>
        </p:nvSpPr>
        <p:spPr bwMode="auto">
          <a:xfrm>
            <a:off x="1187451" y="4149725"/>
            <a:ext cx="318388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1pPr>
            <a:lvl2pPr marL="742950" indent="-28575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2pPr>
            <a:lvl3pPr marL="11430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3pPr>
            <a:lvl4pPr marL="16002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4pPr>
            <a:lvl5pPr marL="20574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5pPr>
            <a:lvl6pPr marL="25146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6pPr>
            <a:lvl7pPr marL="29718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7pPr>
            <a:lvl8pPr marL="34290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8pPr>
            <a:lvl9pPr marL="38862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9pPr>
          </a:lstStyle>
          <a:p>
            <a:pPr eaLnBrk="1" hangingPunct="1">
              <a:spcBef>
                <a:spcPct val="0"/>
              </a:spcBef>
              <a:spcAft>
                <a:spcPct val="0"/>
              </a:spcAft>
              <a:buClrTx/>
              <a:buFontTx/>
              <a:buNone/>
            </a:pPr>
            <a:r>
              <a:rPr lang="pl-PL" altLang="pl-PL" sz="1400" b="1" dirty="0">
                <a:solidFill>
                  <a:srgbClr val="2E13F9"/>
                </a:solidFill>
                <a:latin typeface="Arial" pitchFamily="34" charset="0"/>
              </a:rPr>
              <a:t>Blue</a:t>
            </a:r>
            <a:r>
              <a:rPr lang="pl-PL" altLang="pl-PL" sz="1400" b="1" dirty="0">
                <a:latin typeface="Arial" pitchFamily="34" charset="0"/>
              </a:rPr>
              <a:t> </a:t>
            </a:r>
            <a:r>
              <a:rPr lang="pl-PL" altLang="pl-PL" sz="1400" b="1" dirty="0">
                <a:solidFill>
                  <a:schemeClr val="bg1"/>
                </a:solidFill>
                <a:latin typeface="Arial" pitchFamily="34" charset="0"/>
              </a:rPr>
              <a:t>– fast exchange </a:t>
            </a:r>
            <a:r>
              <a:rPr lang="pl-PL" altLang="pl-PL" sz="1400" b="1" dirty="0" err="1">
                <a:solidFill>
                  <a:schemeClr val="bg1"/>
                </a:solidFill>
                <a:latin typeface="Arial" pitchFamily="34" charset="0"/>
              </a:rPr>
              <a:t>rate</a:t>
            </a:r>
            <a:endParaRPr lang="pl-PL" altLang="pl-PL" sz="1400" b="1" dirty="0">
              <a:solidFill>
                <a:schemeClr val="bg1"/>
              </a:solidFill>
              <a:latin typeface="Arial" pitchFamily="34" charset="0"/>
            </a:endParaRPr>
          </a:p>
          <a:p>
            <a:pPr eaLnBrk="1" hangingPunct="1">
              <a:spcBef>
                <a:spcPct val="0"/>
              </a:spcBef>
              <a:spcAft>
                <a:spcPct val="0"/>
              </a:spcAft>
              <a:buClrTx/>
              <a:buFontTx/>
              <a:buNone/>
            </a:pPr>
            <a:r>
              <a:rPr lang="pl-PL" altLang="pl-PL" sz="1400" b="1" dirty="0">
                <a:solidFill>
                  <a:srgbClr val="FF0000"/>
                </a:solidFill>
                <a:latin typeface="Arial" pitchFamily="34" charset="0"/>
              </a:rPr>
              <a:t>Red</a:t>
            </a:r>
            <a:r>
              <a:rPr lang="pl-PL" altLang="pl-PL" sz="1400" b="1" dirty="0">
                <a:latin typeface="Arial" pitchFamily="34" charset="0"/>
              </a:rPr>
              <a:t> </a:t>
            </a:r>
            <a:r>
              <a:rPr lang="pl-PL" altLang="pl-PL" sz="1400" b="1" dirty="0">
                <a:solidFill>
                  <a:schemeClr val="bg1"/>
                </a:solidFill>
                <a:latin typeface="Arial" pitchFamily="34" charset="0"/>
              </a:rPr>
              <a:t>– </a:t>
            </a:r>
            <a:r>
              <a:rPr lang="pl-PL" altLang="pl-PL" sz="1400" b="1" dirty="0" err="1">
                <a:solidFill>
                  <a:schemeClr val="bg1"/>
                </a:solidFill>
                <a:latin typeface="Arial" pitchFamily="34" charset="0"/>
              </a:rPr>
              <a:t>intermediate</a:t>
            </a:r>
            <a:r>
              <a:rPr lang="pl-PL" altLang="pl-PL" sz="1400" b="1" dirty="0">
                <a:solidFill>
                  <a:schemeClr val="bg1"/>
                </a:solidFill>
                <a:latin typeface="Arial" pitchFamily="34" charset="0"/>
              </a:rPr>
              <a:t> exchange </a:t>
            </a:r>
            <a:r>
              <a:rPr lang="pl-PL" altLang="pl-PL" sz="1400" b="1" dirty="0" err="1">
                <a:solidFill>
                  <a:schemeClr val="bg1"/>
                </a:solidFill>
                <a:latin typeface="Arial" pitchFamily="34" charset="0"/>
              </a:rPr>
              <a:t>rate</a:t>
            </a:r>
            <a:endParaRPr lang="pl-PL" altLang="pl-PL" sz="1400" b="1" dirty="0">
              <a:solidFill>
                <a:schemeClr val="bg1"/>
              </a:solidFill>
              <a:latin typeface="Arial" pitchFamily="34" charset="0"/>
            </a:endParaRPr>
          </a:p>
          <a:p>
            <a:pPr eaLnBrk="1" hangingPunct="1">
              <a:spcBef>
                <a:spcPct val="0"/>
              </a:spcBef>
              <a:spcAft>
                <a:spcPct val="0"/>
              </a:spcAft>
              <a:buClrTx/>
              <a:buFontTx/>
              <a:buNone/>
            </a:pPr>
            <a:r>
              <a:rPr lang="pl-PL" altLang="pl-PL" sz="1400" b="1" dirty="0">
                <a:solidFill>
                  <a:srgbClr val="008000"/>
                </a:solidFill>
                <a:latin typeface="Arial" pitchFamily="34" charset="0"/>
              </a:rPr>
              <a:t>Green</a:t>
            </a:r>
            <a:r>
              <a:rPr lang="pl-PL" altLang="pl-PL" sz="1400" b="1" dirty="0">
                <a:latin typeface="Arial" pitchFamily="34" charset="0"/>
              </a:rPr>
              <a:t> </a:t>
            </a:r>
            <a:r>
              <a:rPr lang="pl-PL" altLang="pl-PL" sz="1400" b="1" dirty="0">
                <a:solidFill>
                  <a:schemeClr val="bg1"/>
                </a:solidFill>
                <a:latin typeface="Arial" pitchFamily="34" charset="0"/>
              </a:rPr>
              <a:t>– non-</a:t>
            </a:r>
            <a:r>
              <a:rPr lang="pl-PL" altLang="pl-PL" sz="1400" b="1" dirty="0" err="1">
                <a:solidFill>
                  <a:schemeClr val="bg1"/>
                </a:solidFill>
                <a:latin typeface="Arial" pitchFamily="34" charset="0"/>
              </a:rPr>
              <a:t>exchangeable</a:t>
            </a:r>
            <a:r>
              <a:rPr lang="pl-PL" altLang="pl-PL" sz="1400" b="1" dirty="0">
                <a:solidFill>
                  <a:schemeClr val="bg1"/>
                </a:solidFill>
                <a:latin typeface="Arial" pitchFamily="34" charset="0"/>
              </a:rPr>
              <a:t> </a:t>
            </a:r>
            <a:r>
              <a:rPr lang="pl-PL" altLang="pl-PL" sz="1400" b="1" dirty="0" err="1">
                <a:solidFill>
                  <a:schemeClr val="bg1"/>
                </a:solidFill>
                <a:latin typeface="Arial" pitchFamily="34" charset="0"/>
              </a:rPr>
              <a:t>protons</a:t>
            </a:r>
            <a:endParaRPr lang="pl-PL" altLang="pl-PL" sz="1400" b="1" dirty="0">
              <a:solidFill>
                <a:schemeClr val="bg1"/>
              </a:solidFill>
              <a:latin typeface="Arial" pitchFamily="34" charset="0"/>
            </a:endParaRPr>
          </a:p>
        </p:txBody>
      </p:sp>
      <p:sp>
        <p:nvSpPr>
          <p:cNvPr id="7172" name="Text Box 5"/>
          <p:cNvSpPr txBox="1">
            <a:spLocks noChangeArrowheads="1"/>
          </p:cNvSpPr>
          <p:nvPr/>
        </p:nvSpPr>
        <p:spPr bwMode="auto">
          <a:xfrm>
            <a:off x="395289" y="5229225"/>
            <a:ext cx="8579593"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1pPr>
            <a:lvl2pPr marL="742950" indent="-28575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2pPr>
            <a:lvl3pPr marL="11430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3pPr>
            <a:lvl4pPr marL="16002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4pPr>
            <a:lvl5pPr marL="20574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5pPr>
            <a:lvl6pPr marL="25146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6pPr>
            <a:lvl7pPr marL="29718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7pPr>
            <a:lvl8pPr marL="34290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8pPr>
            <a:lvl9pPr marL="38862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9pPr>
          </a:lstStyle>
          <a:p>
            <a:pPr eaLnBrk="1" hangingPunct="1">
              <a:spcBef>
                <a:spcPct val="0"/>
              </a:spcBef>
              <a:spcAft>
                <a:spcPct val="0"/>
              </a:spcAft>
              <a:buClrTx/>
              <a:buFontTx/>
              <a:buNone/>
            </a:pPr>
            <a:r>
              <a:rPr lang="pl-PL" altLang="pl-PL" sz="1600" b="1">
                <a:solidFill>
                  <a:schemeClr val="bg1"/>
                </a:solidFill>
                <a:latin typeface="Arial" pitchFamily="34" charset="0"/>
              </a:rPr>
              <a:t>Intrinsic (unfolded peptide) exchange rate constants of amide protons of different </a:t>
            </a:r>
            <a:br>
              <a:rPr lang="pl-PL" altLang="pl-PL" sz="1600" b="1">
                <a:solidFill>
                  <a:schemeClr val="bg1"/>
                </a:solidFill>
                <a:latin typeface="Arial" pitchFamily="34" charset="0"/>
              </a:rPr>
            </a:br>
            <a:r>
              <a:rPr lang="pl-PL" altLang="pl-PL" sz="1600" b="1">
                <a:solidFill>
                  <a:schemeClr val="bg1"/>
                </a:solidFill>
                <a:latin typeface="Arial" pitchFamily="34" charset="0"/>
              </a:rPr>
              <a:t>amino acids depend on pH, temperature and sidechains (also of the nearest neighbor)</a:t>
            </a:r>
          </a:p>
          <a:p>
            <a:pPr eaLnBrk="1" hangingPunct="1">
              <a:spcBef>
                <a:spcPct val="0"/>
              </a:spcBef>
              <a:spcAft>
                <a:spcPct val="0"/>
              </a:spcAft>
              <a:buClrTx/>
              <a:buFontTx/>
              <a:buNone/>
            </a:pPr>
            <a:endParaRPr lang="pl-PL" altLang="pl-PL" sz="1600" b="1">
              <a:solidFill>
                <a:schemeClr val="bg1"/>
              </a:solidFill>
              <a:latin typeface="Arial" pitchFamily="34" charset="0"/>
            </a:endParaRPr>
          </a:p>
          <a:p>
            <a:pPr eaLnBrk="1" hangingPunct="1">
              <a:spcBef>
                <a:spcPct val="0"/>
              </a:spcBef>
              <a:spcAft>
                <a:spcPct val="0"/>
              </a:spcAft>
              <a:buClrTx/>
              <a:buFontTx/>
              <a:buNone/>
            </a:pPr>
            <a:r>
              <a:rPr lang="pl-PL" altLang="pl-PL" sz="1000" b="1">
                <a:solidFill>
                  <a:schemeClr val="bg1"/>
                </a:solidFill>
                <a:latin typeface="Arial" pitchFamily="34" charset="0"/>
              </a:rPr>
              <a:t>Bai, Y. et al. (1995). "Thermodynamic parameters from hydrogen exchange measurements." </a:t>
            </a:r>
            <a:r>
              <a:rPr lang="pl-PL" altLang="pl-PL" sz="1000" b="1" i="1">
                <a:solidFill>
                  <a:schemeClr val="bg1"/>
                </a:solidFill>
                <a:latin typeface="Arial" pitchFamily="34" charset="0"/>
              </a:rPr>
              <a:t>MethodsEnzymol. </a:t>
            </a:r>
            <a:r>
              <a:rPr lang="pl-PL" altLang="pl-PL" sz="1000" b="1">
                <a:solidFill>
                  <a:schemeClr val="bg1"/>
                </a:solidFill>
                <a:latin typeface="Arial" pitchFamily="34" charset="0"/>
              </a:rPr>
              <a:t>259: 344-356.</a:t>
            </a:r>
          </a:p>
          <a:p>
            <a:pPr eaLnBrk="1" hangingPunct="1">
              <a:spcBef>
                <a:spcPct val="0"/>
              </a:spcBef>
              <a:spcAft>
                <a:spcPct val="0"/>
              </a:spcAft>
              <a:buClrTx/>
              <a:buFontTx/>
              <a:buNone/>
            </a:pPr>
            <a:r>
              <a:rPr lang="pl-PL" altLang="pl-PL" sz="1000" b="1">
                <a:solidFill>
                  <a:schemeClr val="bg1"/>
                </a:solidFill>
                <a:latin typeface="Arial" pitchFamily="34" charset="0"/>
              </a:rPr>
              <a:t>Bai, Y. et al. (1993). "Primary structure effects on peptide group hydrogen exchange." </a:t>
            </a:r>
            <a:r>
              <a:rPr lang="pl-PL" altLang="pl-PL" sz="1000" b="1" i="1">
                <a:solidFill>
                  <a:schemeClr val="bg1"/>
                </a:solidFill>
                <a:latin typeface="Arial" pitchFamily="34" charset="0"/>
              </a:rPr>
              <a:t>Proteins:Struct.Funct. Genet.</a:t>
            </a:r>
            <a:r>
              <a:rPr lang="pl-PL" altLang="pl-PL" sz="1000" b="1">
                <a:solidFill>
                  <a:schemeClr val="bg1"/>
                </a:solidFill>
                <a:latin typeface="Arial" pitchFamily="34" charset="0"/>
              </a:rPr>
              <a:t>17: 75-86.</a:t>
            </a:r>
          </a:p>
          <a:p>
            <a:pPr eaLnBrk="1" hangingPunct="1">
              <a:spcBef>
                <a:spcPct val="0"/>
              </a:spcBef>
              <a:spcAft>
                <a:spcPct val="0"/>
              </a:spcAft>
              <a:buClrTx/>
              <a:buFontTx/>
              <a:buNone/>
            </a:pPr>
            <a:endParaRPr lang="pl-PL" altLang="pl-PL" sz="1000" b="1">
              <a:solidFill>
                <a:schemeClr val="bg1"/>
              </a:solidFill>
              <a:latin typeface="Arial" pitchFamily="34" charset="0"/>
            </a:endParaRPr>
          </a:p>
          <a:p>
            <a:pPr eaLnBrk="1" hangingPunct="1">
              <a:spcBef>
                <a:spcPct val="0"/>
              </a:spcBef>
              <a:spcAft>
                <a:spcPct val="0"/>
              </a:spcAft>
              <a:buClrTx/>
              <a:buFontTx/>
              <a:buNone/>
            </a:pPr>
            <a:endParaRPr lang="pl-PL" altLang="pl-PL" sz="1000" b="1">
              <a:solidFill>
                <a:schemeClr val="bg1"/>
              </a:solidFill>
              <a:latin typeface="Arial" pitchFamily="34" charset="0"/>
            </a:endParaRPr>
          </a:p>
        </p:txBody>
      </p:sp>
      <p:sp>
        <p:nvSpPr>
          <p:cNvPr id="7173" name="Text Box 6"/>
          <p:cNvSpPr txBox="1">
            <a:spLocks noChangeArrowheads="1"/>
          </p:cNvSpPr>
          <p:nvPr/>
        </p:nvSpPr>
        <p:spPr bwMode="auto">
          <a:xfrm>
            <a:off x="539750" y="476251"/>
            <a:ext cx="79576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1pPr>
            <a:lvl2pPr marL="742950" indent="-28575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2pPr>
            <a:lvl3pPr marL="11430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3pPr>
            <a:lvl4pPr marL="16002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4pPr>
            <a:lvl5pPr marL="20574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5pPr>
            <a:lvl6pPr marL="25146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6pPr>
            <a:lvl7pPr marL="29718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7pPr>
            <a:lvl8pPr marL="34290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8pPr>
            <a:lvl9pPr marL="38862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9pPr>
          </a:lstStyle>
          <a:p>
            <a:pPr eaLnBrk="1" hangingPunct="1">
              <a:spcBef>
                <a:spcPct val="0"/>
              </a:spcBef>
              <a:spcAft>
                <a:spcPct val="0"/>
              </a:spcAft>
              <a:buClrTx/>
              <a:buFontTx/>
              <a:buNone/>
            </a:pPr>
            <a:r>
              <a:rPr lang="pl-PL" altLang="pl-PL" sz="2000" b="1">
                <a:solidFill>
                  <a:schemeClr val="bg1"/>
                </a:solidFill>
                <a:latin typeface="Arial" pitchFamily="34" charset="0"/>
              </a:rPr>
              <a:t>Different protein protons exchange with different rate constants</a:t>
            </a:r>
          </a:p>
        </p:txBody>
      </p:sp>
      <p:pic>
        <p:nvPicPr>
          <p:cNvPr id="8" name="Picture 5"/>
          <p:cNvPicPr>
            <a:picLocks noChangeAspect="1" noChangeArrowheads="1"/>
          </p:cNvPicPr>
          <p:nvPr/>
        </p:nvPicPr>
        <p:blipFill>
          <a:blip r:embed="rId3" cstate="print"/>
          <a:srcRect/>
          <a:stretch>
            <a:fillRect/>
          </a:stretch>
        </p:blipFill>
        <p:spPr bwMode="auto">
          <a:xfrm>
            <a:off x="4484448" y="1556794"/>
            <a:ext cx="4104456" cy="3414141"/>
          </a:xfrm>
          <a:prstGeom prst="rect">
            <a:avLst/>
          </a:prstGeom>
          <a:noFill/>
          <a:ln w="9525">
            <a:noFill/>
            <a:miter lim="800000"/>
            <a:headEnd/>
            <a:tailEnd/>
          </a:ln>
          <a:effectLst>
            <a:glow rad="203200">
              <a:schemeClr val="accent1">
                <a:alpha val="40000"/>
              </a:schemeClr>
            </a:glow>
          </a:effectLst>
        </p:spPr>
      </p:pic>
    </p:spTree>
    <p:extLst>
      <p:ext uri="{BB962C8B-B14F-4D97-AF65-F5344CB8AC3E}">
        <p14:creationId xmlns:p14="http://schemas.microsoft.com/office/powerpoint/2010/main" val="368379328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922339" y="115890"/>
            <a:ext cx="7488237" cy="1152525"/>
          </a:xfrm>
        </p:spPr>
        <p:txBody>
          <a:bodyPr>
            <a:normAutofit/>
          </a:bodyPr>
          <a:lstStyle/>
          <a:p>
            <a:pPr fontAlgn="auto">
              <a:spcAft>
                <a:spcPts val="0"/>
              </a:spcAft>
              <a:defRPr/>
            </a:pPr>
            <a:r>
              <a:rPr lang="pl-PL" sz="2800" b="1" cap="none" dirty="0" smtClean="0">
                <a:solidFill>
                  <a:schemeClr val="bg1"/>
                </a:solidFill>
              </a:rPr>
              <a:t>F</a:t>
            </a:r>
            <a:r>
              <a:rPr lang="en-US" sz="2800" b="1" cap="none" dirty="0" smtClean="0">
                <a:solidFill>
                  <a:schemeClr val="bg1"/>
                </a:solidFill>
              </a:rPr>
              <a:t>actors</a:t>
            </a:r>
            <a:r>
              <a:rPr lang="pl-PL" sz="2800" b="1" cap="none" dirty="0" smtClean="0">
                <a:solidFill>
                  <a:schemeClr val="bg1"/>
                </a:solidFill>
              </a:rPr>
              <a:t> </a:t>
            </a:r>
            <a:r>
              <a:rPr lang="pl-PL" sz="2800" b="1" cap="none" dirty="0" err="1" smtClean="0">
                <a:solidFill>
                  <a:schemeClr val="bg1"/>
                </a:solidFill>
              </a:rPr>
              <a:t>affecting</a:t>
            </a:r>
            <a:r>
              <a:rPr lang="pl-PL" sz="2800" b="1" cap="none" dirty="0" smtClean="0">
                <a:solidFill>
                  <a:schemeClr val="bg1"/>
                </a:solidFill>
              </a:rPr>
              <a:t> H/D exchange </a:t>
            </a:r>
            <a:r>
              <a:rPr lang="pl-PL" sz="2800" b="1" cap="none" dirty="0" err="1" smtClean="0">
                <a:solidFill>
                  <a:schemeClr val="bg1"/>
                </a:solidFill>
              </a:rPr>
              <a:t>rate</a:t>
            </a:r>
            <a:r>
              <a:rPr lang="pl-PL" sz="2800" b="1" cap="none" dirty="0" smtClean="0">
                <a:solidFill>
                  <a:schemeClr val="bg1"/>
                </a:solidFill>
              </a:rPr>
              <a:t> </a:t>
            </a:r>
            <a:r>
              <a:rPr lang="pl-PL" sz="2800" b="1" cap="none" dirty="0" err="1" smtClean="0">
                <a:solidFill>
                  <a:schemeClr val="bg1"/>
                </a:solidFill>
              </a:rPr>
              <a:t>which</a:t>
            </a:r>
            <a:r>
              <a:rPr lang="pl-PL" sz="2800" b="1" cap="none" dirty="0" smtClean="0">
                <a:solidFill>
                  <a:schemeClr val="bg1"/>
                </a:solidFill>
              </a:rPr>
              <a:t> </a:t>
            </a:r>
            <a:r>
              <a:rPr lang="pl-PL" sz="2800" b="1" cap="none" dirty="0" err="1" smtClean="0">
                <a:solidFill>
                  <a:schemeClr val="bg1"/>
                </a:solidFill>
              </a:rPr>
              <a:t>depend</a:t>
            </a:r>
            <a:r>
              <a:rPr lang="pl-PL" sz="2800" b="1" cap="none" dirty="0" smtClean="0">
                <a:solidFill>
                  <a:schemeClr val="bg1"/>
                </a:solidFill>
              </a:rPr>
              <a:t> on  protein </a:t>
            </a:r>
            <a:r>
              <a:rPr lang="pl-PL" sz="2800" b="1" cap="none" dirty="0" err="1" smtClean="0">
                <a:solidFill>
                  <a:schemeClr val="bg1"/>
                </a:solidFill>
              </a:rPr>
              <a:t>structure</a:t>
            </a:r>
            <a:r>
              <a:rPr lang="pl-PL" sz="2800" b="1" cap="none" dirty="0" smtClean="0">
                <a:solidFill>
                  <a:schemeClr val="bg1"/>
                </a:solidFill>
              </a:rPr>
              <a:t> and dynamics</a:t>
            </a:r>
            <a:endParaRPr lang="en-US" sz="2800" b="1" cap="none" dirty="0">
              <a:solidFill>
                <a:schemeClr val="bg1"/>
              </a:solidFill>
            </a:endParaRPr>
          </a:p>
        </p:txBody>
      </p:sp>
      <p:pic>
        <p:nvPicPr>
          <p:cNvPr id="819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35601" y="1628775"/>
            <a:ext cx="2973388"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7814" y="1628775"/>
            <a:ext cx="3384550" cy="351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1" name="Symbol zastępczy zawartości 7"/>
          <p:cNvSpPr>
            <a:spLocks noGrp="1"/>
          </p:cNvSpPr>
          <p:nvPr>
            <p:ph idx="4294967295"/>
          </p:nvPr>
        </p:nvSpPr>
        <p:spPr>
          <a:xfrm>
            <a:off x="395289" y="5251450"/>
            <a:ext cx="4608512" cy="368300"/>
          </a:xfrm>
        </p:spPr>
        <p:txBody>
          <a:bodyPr wrap="square">
            <a:spAutoFit/>
          </a:bodyPr>
          <a:lstStyle/>
          <a:p>
            <a:pPr marL="0" indent="0">
              <a:buFont typeface="Arial" pitchFamily="34" charset="0"/>
              <a:buNone/>
              <a:defRPr/>
            </a:pPr>
            <a:r>
              <a:rPr lang="pl-PL" altLang="pl-PL" sz="1800" b="1" dirty="0" smtClean="0">
                <a:solidFill>
                  <a:schemeClr val="bg1"/>
                </a:solidFill>
                <a:latin typeface="Arial" panose="020B0604020202020204" pitchFamily="34" charset="0"/>
                <a:cs typeface="Arial" panose="020B0604020202020204" pitchFamily="34" charset="0"/>
              </a:rPr>
              <a:t>Intra-/</a:t>
            </a:r>
            <a:r>
              <a:rPr lang="pl-PL" altLang="pl-PL" sz="1800" b="1" dirty="0" err="1" smtClean="0">
                <a:solidFill>
                  <a:schemeClr val="bg1"/>
                </a:solidFill>
                <a:latin typeface="Arial" panose="020B0604020202020204" pitchFamily="34" charset="0"/>
                <a:cs typeface="Arial" panose="020B0604020202020204" pitchFamily="34" charset="0"/>
              </a:rPr>
              <a:t>Intermolecular</a:t>
            </a:r>
            <a:r>
              <a:rPr lang="pl-PL" altLang="pl-PL" sz="1800" b="1" dirty="0" smtClean="0">
                <a:solidFill>
                  <a:schemeClr val="bg1"/>
                </a:solidFill>
                <a:latin typeface="Arial" panose="020B0604020202020204" pitchFamily="34" charset="0"/>
                <a:cs typeface="Arial" panose="020B0604020202020204" pitchFamily="34" charset="0"/>
              </a:rPr>
              <a:t> </a:t>
            </a:r>
            <a:r>
              <a:rPr lang="pl-PL" altLang="pl-PL" sz="1800" b="1" dirty="0" err="1" smtClean="0">
                <a:solidFill>
                  <a:schemeClr val="bg1"/>
                </a:solidFill>
                <a:latin typeface="Arial" panose="020B0604020202020204" pitchFamily="34" charset="0"/>
                <a:cs typeface="Arial" panose="020B0604020202020204" pitchFamily="34" charset="0"/>
              </a:rPr>
              <a:t>hydrogen</a:t>
            </a:r>
            <a:r>
              <a:rPr lang="pl-PL" altLang="pl-PL" sz="1800" b="1" dirty="0" smtClean="0">
                <a:solidFill>
                  <a:schemeClr val="bg1"/>
                </a:solidFill>
                <a:latin typeface="Arial" panose="020B0604020202020204" pitchFamily="34" charset="0"/>
                <a:cs typeface="Arial" panose="020B0604020202020204" pitchFamily="34" charset="0"/>
              </a:rPr>
              <a:t> </a:t>
            </a:r>
            <a:r>
              <a:rPr lang="pl-PL" altLang="pl-PL" sz="1800" b="1" dirty="0" err="1" smtClean="0">
                <a:solidFill>
                  <a:schemeClr val="bg1"/>
                </a:solidFill>
                <a:latin typeface="Arial" panose="020B0604020202020204" pitchFamily="34" charset="0"/>
                <a:cs typeface="Arial" panose="020B0604020202020204" pitchFamily="34" charset="0"/>
              </a:rPr>
              <a:t>bonding</a:t>
            </a:r>
            <a:endParaRPr lang="en-US" altLang="pl-PL" sz="1800" b="1" dirty="0" smtClean="0">
              <a:solidFill>
                <a:schemeClr val="bg1"/>
              </a:solidFill>
              <a:latin typeface="Arial" panose="020B0604020202020204" pitchFamily="34" charset="0"/>
              <a:cs typeface="Arial" panose="020B0604020202020204" pitchFamily="34" charset="0"/>
            </a:endParaRPr>
          </a:p>
        </p:txBody>
      </p:sp>
      <p:sp>
        <p:nvSpPr>
          <p:cNvPr id="8198" name="Symbol zastępczy zawartości 7"/>
          <p:cNvSpPr txBox="1">
            <a:spLocks/>
          </p:cNvSpPr>
          <p:nvPr/>
        </p:nvSpPr>
        <p:spPr bwMode="auto">
          <a:xfrm>
            <a:off x="5364164" y="5233990"/>
            <a:ext cx="36718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8255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1pPr>
            <a:lvl2pPr marL="742950" indent="-28575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2pPr>
            <a:lvl3pPr marL="11430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3pPr>
            <a:lvl4pPr marL="16002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4pPr>
            <a:lvl5pPr marL="20574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5pPr>
            <a:lvl6pPr marL="25146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6pPr>
            <a:lvl7pPr marL="29718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7pPr>
            <a:lvl8pPr marL="34290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8pPr>
            <a:lvl9pPr marL="38862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9pPr>
          </a:lstStyle>
          <a:p>
            <a:pPr eaLnBrk="1" hangingPunct="1">
              <a:spcBef>
                <a:spcPts val="600"/>
              </a:spcBef>
              <a:spcAft>
                <a:spcPct val="0"/>
              </a:spcAft>
              <a:buClr>
                <a:schemeClr val="accent1"/>
              </a:buClr>
              <a:buSzPct val="80000"/>
              <a:buFontTx/>
              <a:buNone/>
            </a:pPr>
            <a:r>
              <a:rPr lang="pl-PL" altLang="pl-PL" sz="1800" b="1" dirty="0" err="1">
                <a:solidFill>
                  <a:schemeClr val="bg1"/>
                </a:solidFill>
                <a:latin typeface="Arial" pitchFamily="34" charset="0"/>
              </a:rPr>
              <a:t>Solvent</a:t>
            </a:r>
            <a:r>
              <a:rPr lang="pl-PL" altLang="pl-PL" sz="1800" b="1" dirty="0">
                <a:solidFill>
                  <a:schemeClr val="bg1"/>
                </a:solidFill>
                <a:latin typeface="Arial" pitchFamily="34" charset="0"/>
              </a:rPr>
              <a:t> </a:t>
            </a:r>
            <a:r>
              <a:rPr lang="pl-PL" altLang="pl-PL" sz="1800" b="1" dirty="0" err="1">
                <a:solidFill>
                  <a:schemeClr val="bg1"/>
                </a:solidFill>
                <a:latin typeface="Arial" pitchFamily="34" charset="0"/>
              </a:rPr>
              <a:t>accessibility</a:t>
            </a:r>
            <a:endParaRPr lang="pl-PL" altLang="pl-PL" sz="1800" b="1" dirty="0">
              <a:solidFill>
                <a:schemeClr val="bg1"/>
              </a:solidFill>
              <a:latin typeface="Arial" pitchFamily="34" charset="0"/>
            </a:endParaRPr>
          </a:p>
        </p:txBody>
      </p:sp>
    </p:spTree>
    <p:extLst>
      <p:ext uri="{BB962C8B-B14F-4D97-AF65-F5344CB8AC3E}">
        <p14:creationId xmlns:p14="http://schemas.microsoft.com/office/powerpoint/2010/main" val="128447246"/>
      </p:ext>
    </p:extLst>
  </p:cSld>
  <p:clrMapOvr>
    <a:masterClrMapping/>
  </p:clrMapOvr>
  <p:transition spd="slow"/>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mvsc.ku.edu/sites/mvsc.drupal.ku.edu/files/images/general/HD-exchange-schematic_0.jpg"/>
          <p:cNvPicPr>
            <a:picLocks noChangeAspect="1" noChangeArrowheads="1"/>
          </p:cNvPicPr>
          <p:nvPr/>
        </p:nvPicPr>
        <p:blipFill>
          <a:blip r:embed="rId2">
            <a:extLst>
              <a:ext uri="{28A0092B-C50C-407E-A947-70E740481C1C}">
                <a14:useLocalDpi xmlns:a14="http://schemas.microsoft.com/office/drawing/2010/main" val="0"/>
              </a:ext>
            </a:extLst>
          </a:blip>
          <a:srcRect b="52919"/>
          <a:stretch>
            <a:fillRect/>
          </a:stretch>
        </p:blipFill>
        <p:spPr bwMode="auto">
          <a:xfrm>
            <a:off x="807478" y="1124744"/>
            <a:ext cx="7531100" cy="2122488"/>
          </a:xfrm>
          <a:prstGeom prst="rect">
            <a:avLst/>
          </a:prstGeom>
          <a:noFill/>
          <a:ln>
            <a:noFill/>
          </a:ln>
          <a:effectLst>
            <a:glow rad="38100">
              <a:schemeClr val="accent1">
                <a:alpha val="40000"/>
              </a:schemeClr>
            </a:glow>
            <a:softEdge rad="381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2" descr="http://mvsc.ku.edu/sites/mvsc.drupal.ku.edu/files/images/general/HD-exchange-schematic_0.jpg"/>
          <p:cNvPicPr>
            <a:picLocks noChangeAspect="1" noChangeArrowheads="1"/>
          </p:cNvPicPr>
          <p:nvPr/>
        </p:nvPicPr>
        <p:blipFill>
          <a:blip r:embed="rId2">
            <a:extLst>
              <a:ext uri="{28A0092B-C50C-407E-A947-70E740481C1C}">
                <a14:useLocalDpi xmlns:a14="http://schemas.microsoft.com/office/drawing/2010/main" val="0"/>
              </a:ext>
            </a:extLst>
          </a:blip>
          <a:srcRect t="50000"/>
          <a:stretch>
            <a:fillRect/>
          </a:stretch>
        </p:blipFill>
        <p:spPr bwMode="auto">
          <a:xfrm>
            <a:off x="807478" y="3645024"/>
            <a:ext cx="7532688" cy="2254250"/>
          </a:xfrm>
          <a:prstGeom prst="rect">
            <a:avLst/>
          </a:prstGeom>
          <a:noFill/>
          <a:ln>
            <a:noFill/>
          </a:ln>
          <a:effectLst>
            <a:glow rad="38100">
              <a:schemeClr val="accent1">
                <a:alpha val="40000"/>
              </a:schemeClr>
            </a:glow>
            <a:softEdge rad="381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0" name="pole tekstowe 1"/>
          <p:cNvSpPr txBox="1">
            <a:spLocks noChangeArrowheads="1"/>
          </p:cNvSpPr>
          <p:nvPr/>
        </p:nvSpPr>
        <p:spPr bwMode="auto">
          <a:xfrm>
            <a:off x="303213" y="404814"/>
            <a:ext cx="84561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1pPr>
            <a:lvl2pPr marL="742950" indent="-28575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2pPr>
            <a:lvl3pPr marL="11430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3pPr>
            <a:lvl4pPr marL="16002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4pPr>
            <a:lvl5pPr marL="20574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5pPr>
            <a:lvl6pPr marL="25146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6pPr>
            <a:lvl7pPr marL="29718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7pPr>
            <a:lvl8pPr marL="34290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8pPr>
            <a:lvl9pPr marL="38862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9pPr>
          </a:lstStyle>
          <a:p>
            <a:pPr eaLnBrk="1" hangingPunct="1">
              <a:spcBef>
                <a:spcPct val="0"/>
              </a:spcBef>
              <a:spcAft>
                <a:spcPct val="0"/>
              </a:spcAft>
              <a:buClrTx/>
              <a:buFontTx/>
              <a:buNone/>
            </a:pPr>
            <a:r>
              <a:rPr lang="en-US" altLang="pl-PL" sz="1600" b="1" dirty="0" err="1">
                <a:solidFill>
                  <a:schemeClr val="bg1"/>
                </a:solidFill>
                <a:latin typeface="Arial" pitchFamily="34" charset="0"/>
              </a:rPr>
              <a:t>HDex</a:t>
            </a:r>
            <a:r>
              <a:rPr lang="en-US" altLang="pl-PL" sz="1600" b="1" dirty="0">
                <a:solidFill>
                  <a:schemeClr val="bg1"/>
                </a:solidFill>
                <a:latin typeface="Arial" pitchFamily="34" charset="0"/>
              </a:rPr>
              <a:t> is retarded for amide protons involved in H-bonding or </a:t>
            </a:r>
            <a:r>
              <a:rPr lang="pl-PL" altLang="pl-PL" sz="1600" b="1" dirty="0" err="1">
                <a:solidFill>
                  <a:schemeClr val="bg1"/>
                </a:solidFill>
                <a:latin typeface="Arial" pitchFamily="34" charset="0"/>
              </a:rPr>
              <a:t>inaccessible</a:t>
            </a:r>
            <a:r>
              <a:rPr lang="pl-PL" altLang="pl-PL" sz="1600" b="1" dirty="0">
                <a:solidFill>
                  <a:schemeClr val="bg1"/>
                </a:solidFill>
                <a:latin typeface="Arial" pitchFamily="34" charset="0"/>
              </a:rPr>
              <a:t> to </a:t>
            </a:r>
            <a:r>
              <a:rPr lang="pl-PL" altLang="pl-PL" sz="1600" b="1" dirty="0" err="1">
                <a:solidFill>
                  <a:schemeClr val="bg1"/>
                </a:solidFill>
                <a:latin typeface="Arial" pitchFamily="34" charset="0"/>
              </a:rPr>
              <a:t>solvent</a:t>
            </a:r>
            <a:r>
              <a:rPr lang="en-US" altLang="pl-PL" sz="1600" b="1" dirty="0">
                <a:solidFill>
                  <a:schemeClr val="bg1"/>
                </a:solidFill>
                <a:latin typeface="Arial" pitchFamily="34" charset="0"/>
              </a:rPr>
              <a:t>.</a:t>
            </a:r>
            <a:endParaRPr lang="pl-PL" altLang="pl-PL" sz="1600" b="1" dirty="0">
              <a:solidFill>
                <a:schemeClr val="bg1"/>
              </a:solidFill>
              <a:latin typeface="Arial" pitchFamily="34" charset="0"/>
            </a:endParaRPr>
          </a:p>
        </p:txBody>
      </p:sp>
      <p:sp>
        <p:nvSpPr>
          <p:cNvPr id="2" name="pole tekstowe 1"/>
          <p:cNvSpPr txBox="1">
            <a:spLocks noChangeArrowheads="1"/>
          </p:cNvSpPr>
          <p:nvPr/>
        </p:nvSpPr>
        <p:spPr bwMode="auto">
          <a:xfrm>
            <a:off x="900114" y="6165850"/>
            <a:ext cx="72347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1pPr>
            <a:lvl2pPr marL="742950" indent="-28575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2pPr>
            <a:lvl3pPr marL="11430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3pPr>
            <a:lvl4pPr marL="16002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4pPr>
            <a:lvl5pPr marL="20574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5pPr>
            <a:lvl6pPr marL="25146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6pPr>
            <a:lvl7pPr marL="29718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7pPr>
            <a:lvl8pPr marL="34290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8pPr>
            <a:lvl9pPr marL="38862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9pPr>
          </a:lstStyle>
          <a:p>
            <a:pPr eaLnBrk="1" hangingPunct="1">
              <a:spcBef>
                <a:spcPct val="0"/>
              </a:spcBef>
              <a:spcAft>
                <a:spcPct val="0"/>
              </a:spcAft>
              <a:buClrTx/>
              <a:buFontTx/>
              <a:buNone/>
            </a:pPr>
            <a:r>
              <a:rPr lang="en-US" altLang="pl-PL" sz="2000" b="1" dirty="0">
                <a:solidFill>
                  <a:schemeClr val="bg1"/>
                </a:solidFill>
                <a:latin typeface="Calibri" panose="020F0502020204030204" pitchFamily="34" charset="0"/>
              </a:rPr>
              <a:t>UPLC-MS follows (</a:t>
            </a:r>
            <a:r>
              <a:rPr lang="en-GB" altLang="pl-PL" sz="2000" b="1" dirty="0">
                <a:solidFill>
                  <a:schemeClr val="bg1"/>
                </a:solidFill>
                <a:latin typeface="Calibri" panose="020F0502020204030204" pitchFamily="34" charset="0"/>
              </a:rPr>
              <a:t>SYNAPT G2 HDMS equipped with HDX </a:t>
            </a:r>
            <a:r>
              <a:rPr lang="en-GB" altLang="pl-PL" sz="2000" b="1" dirty="0" smtClean="0">
                <a:solidFill>
                  <a:schemeClr val="bg1"/>
                </a:solidFill>
                <a:latin typeface="Calibri" panose="020F0502020204030204" pitchFamily="34" charset="0"/>
              </a:rPr>
              <a:t>manager</a:t>
            </a:r>
            <a:r>
              <a:rPr lang="en-US" altLang="pl-PL" sz="2000" b="1" dirty="0" smtClean="0">
                <a:solidFill>
                  <a:schemeClr val="bg1"/>
                </a:solidFill>
                <a:latin typeface="Calibri" panose="020F0502020204030204" pitchFamily="34" charset="0"/>
              </a:rPr>
              <a:t>)</a:t>
            </a:r>
            <a:endParaRPr lang="pl-PL" altLang="pl-PL" sz="2000" b="1" dirty="0">
              <a:solidFill>
                <a:schemeClr val="bg1"/>
              </a:solidFill>
              <a:latin typeface="Calibri" panose="020F0502020204030204" pitchFamily="34" charset="0"/>
            </a:endParaRPr>
          </a:p>
        </p:txBody>
      </p:sp>
    </p:spTree>
    <p:extLst>
      <p:ext uri="{BB962C8B-B14F-4D97-AF65-F5344CB8AC3E}">
        <p14:creationId xmlns:p14="http://schemas.microsoft.com/office/powerpoint/2010/main" val="67071909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6" accel="46000" decel="4000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3000" fill="hold"/>
                                        <p:tgtEl>
                                          <p:spTgt spid="4"/>
                                        </p:tgtEl>
                                        <p:attrNameLst>
                                          <p:attrName>ppt_x</p:attrName>
                                        </p:attrNameLst>
                                      </p:cBhvr>
                                      <p:tavLst>
                                        <p:tav tm="0">
                                          <p:val>
                                            <p:strVal val="1+#ppt_w/2"/>
                                          </p:val>
                                        </p:tav>
                                        <p:tav tm="100000">
                                          <p:val>
                                            <p:strVal val="#ppt_x"/>
                                          </p:val>
                                        </p:tav>
                                      </p:tavLst>
                                    </p:anim>
                                    <p:anim calcmode="lin" valueType="num">
                                      <p:cBhvr additive="base">
                                        <p:cTn id="8" dur="30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6" accel="34000" decel="36000" fill="hold" grpId="0" nodeType="withEffect">
                                  <p:stCondLst>
                                    <p:cond delay="500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000" fill="hold"/>
                                        <p:tgtEl>
                                          <p:spTgt spid="2"/>
                                        </p:tgtEl>
                                        <p:attrNameLst>
                                          <p:attrName>ppt_x</p:attrName>
                                        </p:attrNameLst>
                                      </p:cBhvr>
                                      <p:tavLst>
                                        <p:tav tm="0">
                                          <p:val>
                                            <p:strVal val="1+#ppt_w/2"/>
                                          </p:val>
                                        </p:tav>
                                        <p:tav tm="100000">
                                          <p:val>
                                            <p:strVal val="#ppt_x"/>
                                          </p:val>
                                        </p:tav>
                                      </p:tavLst>
                                    </p:anim>
                                    <p:anim calcmode="lin" valueType="num">
                                      <p:cBhvr additive="base">
                                        <p:cTn id="12" dur="20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chor="t"/>
          <a:lstStyle/>
          <a:p>
            <a:pPr eaLnBrk="1" fontAlgn="auto" hangingPunct="1">
              <a:spcAft>
                <a:spcPts val="0"/>
              </a:spcAft>
              <a:defRPr/>
            </a:pPr>
            <a:r>
              <a:rPr lang="en-US" sz="3600" b="1" cap="none" dirty="0" smtClean="0">
                <a:solidFill>
                  <a:schemeClr val="bg1"/>
                </a:solidFill>
                <a:latin typeface="Calibri" panose="020F0502020204030204" pitchFamily="34" charset="0"/>
                <a:cs typeface="Arial" panose="020B0604020202020204" pitchFamily="34" charset="0"/>
              </a:rPr>
              <a:t>Progress in HDX MS – quite recent</a:t>
            </a:r>
            <a:endParaRPr lang="en-US" sz="3600" b="1" cap="none" dirty="0">
              <a:solidFill>
                <a:schemeClr val="bg1"/>
              </a:solidFill>
              <a:latin typeface="Calibri" panose="020F0502020204030204" pitchFamily="34" charset="0"/>
              <a:cs typeface="Arial" panose="020B0604020202020204" pitchFamily="34" charset="0"/>
            </a:endParaRPr>
          </a:p>
        </p:txBody>
      </p:sp>
      <p:pic>
        <p:nvPicPr>
          <p:cNvPr id="18435" name="Picture 3"/>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bwMode="auto">
          <a:xfrm>
            <a:off x="468313" y="1628775"/>
            <a:ext cx="2735262" cy="3384550"/>
          </a:xfrm>
        </p:spPr>
      </p:pic>
      <p:pic>
        <p:nvPicPr>
          <p:cNvPr id="18436"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3576" y="1628777"/>
            <a:ext cx="2089150" cy="337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7"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92725" y="1628777"/>
            <a:ext cx="2057400" cy="337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8"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21426" y="1333502"/>
            <a:ext cx="2679700" cy="3960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301991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8435"/>
                                        </p:tgtEl>
                                        <p:attrNameLst>
                                          <p:attrName>style.visibility</p:attrName>
                                        </p:attrNameLst>
                                      </p:cBhvr>
                                      <p:to>
                                        <p:strVal val="visible"/>
                                      </p:to>
                                    </p:set>
                                    <p:animEffect transition="in" filter="blinds(horizontal)">
                                      <p:cBhvr>
                                        <p:cTn id="7" dur="500"/>
                                        <p:tgtEl>
                                          <p:spTgt spid="1843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18436"/>
                                        </p:tgtEl>
                                        <p:attrNameLst>
                                          <p:attrName>style.visibility</p:attrName>
                                        </p:attrNameLst>
                                      </p:cBhvr>
                                      <p:to>
                                        <p:strVal val="visible"/>
                                      </p:to>
                                    </p:set>
                                    <p:animEffect transition="in" filter="blinds(horizontal)">
                                      <p:cBhvr>
                                        <p:cTn id="12" dur="500"/>
                                        <p:tgtEl>
                                          <p:spTgt spid="1843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18437"/>
                                        </p:tgtEl>
                                        <p:attrNameLst>
                                          <p:attrName>style.visibility</p:attrName>
                                        </p:attrNameLst>
                                      </p:cBhvr>
                                      <p:to>
                                        <p:strVal val="visible"/>
                                      </p:to>
                                    </p:set>
                                    <p:animEffect transition="in" filter="blinds(horizontal)">
                                      <p:cBhvr>
                                        <p:cTn id="17" dur="500"/>
                                        <p:tgtEl>
                                          <p:spTgt spid="1843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18438"/>
                                        </p:tgtEl>
                                        <p:attrNameLst>
                                          <p:attrName>style.visibility</p:attrName>
                                        </p:attrNameLst>
                                      </p:cBhvr>
                                      <p:to>
                                        <p:strVal val="visible"/>
                                      </p:to>
                                    </p:set>
                                    <p:animEffect transition="in" filter="blinds(horizontal)">
                                      <p:cBhvr>
                                        <p:cTn id="22" dur="500"/>
                                        <p:tgtEl>
                                          <p:spTgt spid="184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rostokąt 102"/>
          <p:cNvSpPr/>
          <p:nvPr/>
        </p:nvSpPr>
        <p:spPr>
          <a:xfrm>
            <a:off x="0" y="5732465"/>
            <a:ext cx="9144000" cy="11525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fontAlgn="auto">
              <a:spcBef>
                <a:spcPts val="0"/>
              </a:spcBef>
              <a:spcAft>
                <a:spcPts val="0"/>
              </a:spcAft>
              <a:defRPr/>
            </a:pPr>
            <a:r>
              <a:rPr lang="en-GB" sz="2400" dirty="0">
                <a:solidFill>
                  <a:schemeClr val="tx1"/>
                </a:solidFill>
              </a:rPr>
              <a:t>Life is not always </a:t>
            </a:r>
          </a:p>
          <a:p>
            <a:pPr algn="r" fontAlgn="auto">
              <a:spcBef>
                <a:spcPts val="0"/>
              </a:spcBef>
              <a:spcAft>
                <a:spcPts val="0"/>
              </a:spcAft>
              <a:defRPr/>
            </a:pPr>
            <a:r>
              <a:rPr lang="en-GB" sz="2400" dirty="0">
                <a:solidFill>
                  <a:schemeClr val="tx1"/>
                </a:solidFill>
              </a:rPr>
              <a:t>that easy..</a:t>
            </a:r>
            <a:endParaRPr lang="pl-PL" sz="2400" b="1" dirty="0">
              <a:solidFill>
                <a:schemeClr val="tx1"/>
              </a:solidFill>
              <a:latin typeface="Calibri Light" pitchFamily="34" charset="0"/>
            </a:endParaRPr>
          </a:p>
        </p:txBody>
      </p:sp>
      <p:sp>
        <p:nvSpPr>
          <p:cNvPr id="12291" name="Text Box 2"/>
          <p:cNvSpPr txBox="1">
            <a:spLocks noChangeArrowheads="1"/>
          </p:cNvSpPr>
          <p:nvPr/>
        </p:nvSpPr>
        <p:spPr bwMode="auto">
          <a:xfrm>
            <a:off x="1295400" y="609600"/>
            <a:ext cx="6324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1pPr>
            <a:lvl2pPr marL="742950" indent="-28575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2pPr>
            <a:lvl3pPr marL="11430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3pPr>
            <a:lvl4pPr marL="16002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4pPr>
            <a:lvl5pPr marL="20574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5pPr>
            <a:lvl6pPr marL="25146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6pPr>
            <a:lvl7pPr marL="29718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7pPr>
            <a:lvl8pPr marL="34290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8pPr>
            <a:lvl9pPr marL="38862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9pPr>
          </a:lstStyle>
          <a:p>
            <a:pPr eaLnBrk="1" hangingPunct="1">
              <a:spcBef>
                <a:spcPct val="50000"/>
              </a:spcBef>
              <a:spcAft>
                <a:spcPct val="0"/>
              </a:spcAft>
              <a:buClrTx/>
              <a:buFontTx/>
              <a:buNone/>
            </a:pPr>
            <a:endParaRPr lang="pl-PL" altLang="pl-PL" sz="2400" noProof="1">
              <a:latin typeface="Times New Roman" pitchFamily="18" charset="0"/>
            </a:endParaRPr>
          </a:p>
        </p:txBody>
      </p:sp>
      <p:sp>
        <p:nvSpPr>
          <p:cNvPr id="12292" name="Text Box 5"/>
          <p:cNvSpPr txBox="1">
            <a:spLocks noChangeArrowheads="1"/>
          </p:cNvSpPr>
          <p:nvPr/>
        </p:nvSpPr>
        <p:spPr bwMode="auto">
          <a:xfrm>
            <a:off x="481014" y="333377"/>
            <a:ext cx="775885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1pPr>
            <a:lvl2pPr marL="742950" indent="-28575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2pPr>
            <a:lvl3pPr marL="11430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3pPr>
            <a:lvl4pPr marL="16002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4pPr>
            <a:lvl5pPr marL="2057400" indent="-228600" eaLnBrk="0"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5pPr>
            <a:lvl6pPr marL="25146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6pPr>
            <a:lvl7pPr marL="29718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7pPr>
            <a:lvl8pPr marL="34290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8pPr>
            <a:lvl9pPr marL="3886200" indent="-228600" eaLnBrk="0" fontAlgn="base" hangingPunct="0">
              <a:spcBef>
                <a:spcPct val="20000"/>
              </a:spcBef>
              <a:spcAft>
                <a:spcPts val="600"/>
              </a:spcAft>
              <a:buClr>
                <a:schemeClr val="tx2"/>
              </a:buClr>
              <a:buFont typeface="Arial" pitchFamily="34" charset="0"/>
              <a:buChar char="•"/>
              <a:defRPr sz="1700">
                <a:solidFill>
                  <a:schemeClr val="tx1"/>
                </a:solidFill>
                <a:latin typeface="Arial Narrow" pitchFamily="34" charset="0"/>
              </a:defRPr>
            </a:lvl9pPr>
          </a:lstStyle>
          <a:p>
            <a:pPr eaLnBrk="1" hangingPunct="1">
              <a:spcBef>
                <a:spcPct val="0"/>
              </a:spcBef>
              <a:spcAft>
                <a:spcPct val="0"/>
              </a:spcAft>
              <a:buClrTx/>
              <a:buFontTx/>
              <a:buNone/>
            </a:pPr>
            <a:r>
              <a:rPr lang="en-US" altLang="pl-PL" sz="2400" b="1">
                <a:solidFill>
                  <a:schemeClr val="bg1"/>
                </a:solidFill>
                <a:latin typeface="Arial" pitchFamily="34" charset="0"/>
              </a:rPr>
              <a:t>Differential experiments may reveal binding regions</a:t>
            </a:r>
            <a:endParaRPr lang="pl-PL" altLang="pl-PL" sz="2400" b="1">
              <a:solidFill>
                <a:schemeClr val="bg1"/>
              </a:solidFill>
              <a:latin typeface="Arial" pitchFamily="34" charset="0"/>
            </a:endParaRPr>
          </a:p>
        </p:txBody>
      </p:sp>
      <p:graphicFrame>
        <p:nvGraphicFramePr>
          <p:cNvPr id="12293" name="Object 6"/>
          <p:cNvGraphicFramePr>
            <a:graphicFrameLocks noChangeAspect="1"/>
          </p:cNvGraphicFramePr>
          <p:nvPr/>
        </p:nvGraphicFramePr>
        <p:xfrm>
          <a:off x="558800" y="1628775"/>
          <a:ext cx="7275513" cy="1295400"/>
        </p:xfrm>
        <a:graphic>
          <a:graphicData uri="http://schemas.openxmlformats.org/presentationml/2006/ole">
            <mc:AlternateContent xmlns:mc="http://schemas.openxmlformats.org/markup-compatibility/2006">
              <mc:Choice xmlns:v="urn:schemas-microsoft-com:vml" Requires="v">
                <p:oleObj spid="_x0000_s13330" name="Obraz - mapa bitowa" r:id="rId3" imgW="7276190" imgH="1295238" progId="Paint.Picture">
                  <p:embed/>
                </p:oleObj>
              </mc:Choice>
              <mc:Fallback>
                <p:oleObj name="Obraz - mapa bitowa" r:id="rId3" imgW="7276190" imgH="1295238"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8800" y="1628775"/>
                        <a:ext cx="7275513" cy="1295400"/>
                      </a:xfrm>
                      <a:prstGeom prst="rect">
                        <a:avLst/>
                      </a:prstGeom>
                      <a:noFill/>
                      <a:ln w="38100">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294" name="Object 7"/>
          <p:cNvGraphicFramePr>
            <a:graphicFrameLocks noChangeAspect="1"/>
          </p:cNvGraphicFramePr>
          <p:nvPr/>
        </p:nvGraphicFramePr>
        <p:xfrm>
          <a:off x="539750" y="3284538"/>
          <a:ext cx="7256463" cy="1924050"/>
        </p:xfrm>
        <a:graphic>
          <a:graphicData uri="http://schemas.openxmlformats.org/presentationml/2006/ole">
            <mc:AlternateContent xmlns:mc="http://schemas.openxmlformats.org/markup-compatibility/2006">
              <mc:Choice xmlns:v="urn:schemas-microsoft-com:vml" Requires="v">
                <p:oleObj spid="_x0000_s13331" name="Bitmap Image" r:id="rId5" imgW="7257143" imgH="1924319" progId="Paint.Picture">
                  <p:embed/>
                </p:oleObj>
              </mc:Choice>
              <mc:Fallback>
                <p:oleObj name="Bitmap Image" r:id="rId5" imgW="7257143" imgH="1924319" progId="Paint.Picture">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9750" y="3284538"/>
                        <a:ext cx="7256463" cy="1924050"/>
                      </a:xfrm>
                      <a:prstGeom prst="rect">
                        <a:avLst/>
                      </a:prstGeom>
                      <a:noFill/>
                      <a:ln w="38100">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6" name="Picture 2" descr="http://www.teknoscienze.com/Contents/Articoli/Images/2013/CO1_2013/engen/Engen_fig2.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19251" y="1219200"/>
            <a:ext cx="4968875" cy="549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042476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9814" y="0"/>
            <a:ext cx="7072312" cy="6858000"/>
          </a:xfrm>
          <a:prstGeom prst="rect">
            <a:avLst/>
          </a:prstGeom>
        </p:spPr>
      </p:pic>
      <p:grpSp>
        <p:nvGrpSpPr>
          <p:cNvPr id="9" name="Group 8"/>
          <p:cNvGrpSpPr/>
          <p:nvPr/>
        </p:nvGrpSpPr>
        <p:grpSpPr>
          <a:xfrm>
            <a:off x="6800489" y="219886"/>
            <a:ext cx="2089441" cy="624244"/>
            <a:chOff x="8340343" y="1851092"/>
            <a:chExt cx="2193184" cy="323006"/>
          </a:xfrm>
        </p:grpSpPr>
        <p:sp>
          <p:nvSpPr>
            <p:cNvPr id="10" name="Rectangle 9"/>
            <p:cNvSpPr/>
            <p:nvPr/>
          </p:nvSpPr>
          <p:spPr bwMode="auto">
            <a:xfrm>
              <a:off x="8556609" y="1853782"/>
              <a:ext cx="82357" cy="137673"/>
            </a:xfrm>
            <a:prstGeom prst="rect">
              <a:avLst/>
            </a:prstGeom>
            <a:solidFill>
              <a:schemeClr val="bg1">
                <a:lumMod val="85000"/>
              </a:schemeClr>
            </a:solidFill>
            <a:ln w="15875" algn="ctr">
              <a:solidFill>
                <a:schemeClr val="tx1"/>
              </a:solidFill>
              <a:round/>
              <a:headEnd/>
              <a:tailEnd/>
            </a:ln>
            <a:effectLst/>
          </p:spPr>
          <p:txBody>
            <a:bodyPr wrap="none" rtlCol="0" anchor="ctr"/>
            <a:lstStyle/>
            <a:p>
              <a:pPr algn="ctr" fontAlgn="auto">
                <a:lnSpc>
                  <a:spcPts val="1100"/>
                </a:lnSpc>
                <a:spcBef>
                  <a:spcPts val="0"/>
                </a:spcBef>
                <a:spcAft>
                  <a:spcPts val="0"/>
                </a:spcAft>
              </a:pPr>
              <a:endParaRPr lang="en-US" sz="1100" dirty="0">
                <a:solidFill>
                  <a:prstClr val="black"/>
                </a:solidFill>
                <a:latin typeface="Calibri" panose="020F0502020204030204"/>
              </a:endParaRPr>
            </a:p>
          </p:txBody>
        </p:sp>
        <p:cxnSp>
          <p:nvCxnSpPr>
            <p:cNvPr id="11" name="Straight Connector 10"/>
            <p:cNvCxnSpPr/>
            <p:nvPr/>
          </p:nvCxnSpPr>
          <p:spPr bwMode="auto">
            <a:xfrm>
              <a:off x="8642674" y="1922618"/>
              <a:ext cx="140819" cy="0"/>
            </a:xfrm>
            <a:prstGeom prst="line">
              <a:avLst/>
            </a:prstGeom>
            <a:noFill/>
            <a:ln w="15875" cap="flat" cmpd="sng" algn="ctr">
              <a:solidFill>
                <a:schemeClr val="tx1"/>
              </a:solidFill>
              <a:prstDash val="solid"/>
              <a:round/>
              <a:headEnd type="none" w="med" len="med"/>
              <a:tailEnd type="none" w="med" len="med"/>
            </a:ln>
            <a:effectLst/>
          </p:spPr>
        </p:cxnSp>
        <p:sp>
          <p:nvSpPr>
            <p:cNvPr id="12" name="Rectangle 11"/>
            <p:cNvSpPr/>
            <p:nvPr/>
          </p:nvSpPr>
          <p:spPr bwMode="auto">
            <a:xfrm>
              <a:off x="8791135" y="1853782"/>
              <a:ext cx="82357" cy="137673"/>
            </a:xfrm>
            <a:prstGeom prst="rect">
              <a:avLst/>
            </a:prstGeom>
            <a:solidFill>
              <a:schemeClr val="bg1">
                <a:lumMod val="85000"/>
              </a:schemeClr>
            </a:solidFill>
            <a:ln w="15875" algn="ctr">
              <a:solidFill>
                <a:schemeClr val="tx1"/>
              </a:solidFill>
              <a:round/>
              <a:headEnd/>
              <a:tailEnd/>
            </a:ln>
            <a:effectLst/>
          </p:spPr>
          <p:txBody>
            <a:bodyPr wrap="none" rtlCol="0" anchor="ctr"/>
            <a:lstStyle/>
            <a:p>
              <a:pPr algn="ctr" fontAlgn="auto">
                <a:lnSpc>
                  <a:spcPts val="1100"/>
                </a:lnSpc>
                <a:spcBef>
                  <a:spcPts val="0"/>
                </a:spcBef>
                <a:spcAft>
                  <a:spcPts val="0"/>
                </a:spcAft>
              </a:pPr>
              <a:endParaRPr lang="en-US" sz="1100" dirty="0">
                <a:solidFill>
                  <a:prstClr val="black"/>
                </a:solidFill>
                <a:latin typeface="Calibri" panose="020F0502020204030204"/>
              </a:endParaRPr>
            </a:p>
          </p:txBody>
        </p:sp>
        <p:cxnSp>
          <p:nvCxnSpPr>
            <p:cNvPr id="13" name="Straight Connector 12"/>
            <p:cNvCxnSpPr/>
            <p:nvPr/>
          </p:nvCxnSpPr>
          <p:spPr bwMode="auto">
            <a:xfrm>
              <a:off x="9138149" y="1922618"/>
              <a:ext cx="140819" cy="0"/>
            </a:xfrm>
            <a:prstGeom prst="line">
              <a:avLst/>
            </a:prstGeom>
            <a:noFill/>
            <a:ln w="15875" cap="flat" cmpd="sng" algn="ctr">
              <a:solidFill>
                <a:schemeClr val="tx1"/>
              </a:solidFill>
              <a:prstDash val="solid"/>
              <a:round/>
              <a:headEnd type="none" w="med" len="med"/>
              <a:tailEnd type="none" w="med" len="med"/>
            </a:ln>
            <a:effectLst/>
          </p:spPr>
        </p:cxnSp>
        <p:sp>
          <p:nvSpPr>
            <p:cNvPr id="14" name="Rectangle 13"/>
            <p:cNvSpPr/>
            <p:nvPr/>
          </p:nvSpPr>
          <p:spPr bwMode="auto">
            <a:xfrm>
              <a:off x="9023534" y="1853782"/>
              <a:ext cx="111943" cy="137673"/>
            </a:xfrm>
            <a:prstGeom prst="rect">
              <a:avLst/>
            </a:prstGeom>
            <a:solidFill>
              <a:schemeClr val="bg1">
                <a:lumMod val="85000"/>
              </a:schemeClr>
            </a:solidFill>
            <a:ln w="15875" algn="ctr">
              <a:solidFill>
                <a:schemeClr val="tx1"/>
              </a:solidFill>
              <a:round/>
              <a:headEnd/>
              <a:tailEnd/>
            </a:ln>
            <a:effectLst/>
          </p:spPr>
          <p:txBody>
            <a:bodyPr wrap="none" rtlCol="0" anchor="ctr"/>
            <a:lstStyle/>
            <a:p>
              <a:pPr algn="ctr" fontAlgn="auto">
                <a:lnSpc>
                  <a:spcPts val="1100"/>
                </a:lnSpc>
                <a:spcBef>
                  <a:spcPts val="0"/>
                </a:spcBef>
                <a:spcAft>
                  <a:spcPts val="0"/>
                </a:spcAft>
              </a:pPr>
              <a:endParaRPr lang="en-US" sz="1100" dirty="0">
                <a:solidFill>
                  <a:prstClr val="black"/>
                </a:solidFill>
                <a:latin typeface="Calibri" panose="020F0502020204030204"/>
              </a:endParaRPr>
            </a:p>
          </p:txBody>
        </p:sp>
        <p:cxnSp>
          <p:nvCxnSpPr>
            <p:cNvPr id="15" name="Straight Connector 14"/>
            <p:cNvCxnSpPr/>
            <p:nvPr/>
          </p:nvCxnSpPr>
          <p:spPr bwMode="auto">
            <a:xfrm>
              <a:off x="9364842" y="1922618"/>
              <a:ext cx="140819" cy="0"/>
            </a:xfrm>
            <a:prstGeom prst="line">
              <a:avLst/>
            </a:prstGeom>
            <a:noFill/>
            <a:ln w="15875" cap="flat" cmpd="sng" algn="ctr">
              <a:solidFill>
                <a:schemeClr val="tx1"/>
              </a:solidFill>
              <a:prstDash val="solid"/>
              <a:round/>
              <a:headEnd type="none" w="med" len="med"/>
              <a:tailEnd type="none" w="med" len="med"/>
            </a:ln>
            <a:effectLst/>
          </p:spPr>
        </p:cxnSp>
        <p:sp>
          <p:nvSpPr>
            <p:cNvPr id="16" name="Rectangle 15"/>
            <p:cNvSpPr/>
            <p:nvPr/>
          </p:nvSpPr>
          <p:spPr bwMode="auto">
            <a:xfrm>
              <a:off x="9285991" y="1853782"/>
              <a:ext cx="82357" cy="137673"/>
            </a:xfrm>
            <a:prstGeom prst="rect">
              <a:avLst/>
            </a:prstGeom>
            <a:solidFill>
              <a:schemeClr val="bg1">
                <a:lumMod val="85000"/>
              </a:schemeClr>
            </a:solidFill>
            <a:ln w="15875" algn="ctr">
              <a:solidFill>
                <a:schemeClr val="tx1"/>
              </a:solidFill>
              <a:round/>
              <a:headEnd/>
              <a:tailEnd/>
            </a:ln>
            <a:effectLst/>
          </p:spPr>
          <p:txBody>
            <a:bodyPr wrap="none" rtlCol="0" anchor="ctr"/>
            <a:lstStyle/>
            <a:p>
              <a:pPr algn="ctr" fontAlgn="auto">
                <a:lnSpc>
                  <a:spcPts val="1100"/>
                </a:lnSpc>
                <a:spcBef>
                  <a:spcPts val="0"/>
                </a:spcBef>
                <a:spcAft>
                  <a:spcPts val="0"/>
                </a:spcAft>
              </a:pPr>
              <a:endParaRPr lang="en-US" sz="1100" dirty="0">
                <a:solidFill>
                  <a:prstClr val="black"/>
                </a:solidFill>
                <a:latin typeface="Calibri" panose="020F0502020204030204"/>
              </a:endParaRPr>
            </a:p>
          </p:txBody>
        </p:sp>
        <p:cxnSp>
          <p:nvCxnSpPr>
            <p:cNvPr id="17" name="Straight Connector 16"/>
            <p:cNvCxnSpPr/>
            <p:nvPr/>
          </p:nvCxnSpPr>
          <p:spPr bwMode="auto">
            <a:xfrm>
              <a:off x="9633733" y="1922618"/>
              <a:ext cx="140819" cy="0"/>
            </a:xfrm>
            <a:prstGeom prst="line">
              <a:avLst/>
            </a:prstGeom>
            <a:noFill/>
            <a:ln w="15875" cap="flat" cmpd="sng" algn="ctr">
              <a:solidFill>
                <a:schemeClr val="tx1"/>
              </a:solidFill>
              <a:prstDash val="solid"/>
              <a:round/>
              <a:headEnd type="none" w="med" len="med"/>
              <a:tailEnd type="none" w="med" len="med"/>
            </a:ln>
            <a:effectLst/>
          </p:spPr>
        </p:cxnSp>
        <p:sp>
          <p:nvSpPr>
            <p:cNvPr id="18" name="Rectangle 17"/>
            <p:cNvSpPr/>
            <p:nvPr/>
          </p:nvSpPr>
          <p:spPr bwMode="auto">
            <a:xfrm>
              <a:off x="9511644" y="1853782"/>
              <a:ext cx="117961" cy="137673"/>
            </a:xfrm>
            <a:prstGeom prst="rect">
              <a:avLst/>
            </a:prstGeom>
            <a:solidFill>
              <a:schemeClr val="bg1">
                <a:lumMod val="85000"/>
              </a:schemeClr>
            </a:solidFill>
            <a:ln w="15875" algn="ctr">
              <a:solidFill>
                <a:schemeClr val="tx1"/>
              </a:solidFill>
              <a:round/>
              <a:headEnd/>
              <a:tailEnd/>
            </a:ln>
            <a:effectLst/>
          </p:spPr>
          <p:txBody>
            <a:bodyPr wrap="none" rtlCol="0" anchor="ctr"/>
            <a:lstStyle/>
            <a:p>
              <a:pPr algn="ctr" fontAlgn="auto">
                <a:lnSpc>
                  <a:spcPts val="1100"/>
                </a:lnSpc>
                <a:spcBef>
                  <a:spcPts val="0"/>
                </a:spcBef>
                <a:spcAft>
                  <a:spcPts val="0"/>
                </a:spcAft>
              </a:pPr>
              <a:endParaRPr lang="en-US" sz="1100" dirty="0">
                <a:solidFill>
                  <a:prstClr val="black"/>
                </a:solidFill>
                <a:latin typeface="Calibri" panose="020F0502020204030204"/>
              </a:endParaRPr>
            </a:p>
          </p:txBody>
        </p:sp>
        <p:cxnSp>
          <p:nvCxnSpPr>
            <p:cNvPr id="19" name="Straight Connector 18"/>
            <p:cNvCxnSpPr/>
            <p:nvPr/>
          </p:nvCxnSpPr>
          <p:spPr bwMode="auto">
            <a:xfrm>
              <a:off x="8541399" y="2068967"/>
              <a:ext cx="1109485" cy="0"/>
            </a:xfrm>
            <a:prstGeom prst="line">
              <a:avLst/>
            </a:prstGeom>
            <a:noFill/>
            <a:ln w="9525" cap="flat" cmpd="sng" algn="ctr">
              <a:solidFill>
                <a:schemeClr val="tx1"/>
              </a:solidFill>
              <a:prstDash val="solid"/>
              <a:round/>
              <a:headEnd type="triangle" w="med" len="med"/>
              <a:tailEnd type="triangle" w="med" len="med"/>
            </a:ln>
            <a:effectLst/>
          </p:spPr>
        </p:cxnSp>
        <p:cxnSp>
          <p:nvCxnSpPr>
            <p:cNvPr id="20" name="Straight Connector 19"/>
            <p:cNvCxnSpPr/>
            <p:nvPr/>
          </p:nvCxnSpPr>
          <p:spPr bwMode="auto">
            <a:xfrm>
              <a:off x="9890328" y="1920734"/>
              <a:ext cx="140819" cy="0"/>
            </a:xfrm>
            <a:prstGeom prst="line">
              <a:avLst/>
            </a:prstGeom>
            <a:noFill/>
            <a:ln w="15875" cap="flat" cmpd="sng" algn="ctr">
              <a:solidFill>
                <a:schemeClr val="tx1"/>
              </a:solidFill>
              <a:prstDash val="solid"/>
              <a:round/>
              <a:headEnd type="none" w="med" len="med"/>
              <a:tailEnd type="none" w="med" len="med"/>
            </a:ln>
            <a:effectLst/>
          </p:spPr>
        </p:cxnSp>
        <p:sp>
          <p:nvSpPr>
            <p:cNvPr id="21" name="Rectangle 20"/>
            <p:cNvSpPr/>
            <p:nvPr/>
          </p:nvSpPr>
          <p:spPr bwMode="auto">
            <a:xfrm>
              <a:off x="9784010" y="1851898"/>
              <a:ext cx="111943" cy="137673"/>
            </a:xfrm>
            <a:prstGeom prst="rect">
              <a:avLst/>
            </a:prstGeom>
            <a:solidFill>
              <a:schemeClr val="accent2">
                <a:lumMod val="60000"/>
                <a:lumOff val="40000"/>
              </a:schemeClr>
            </a:solidFill>
            <a:ln w="15875" algn="ctr">
              <a:solidFill>
                <a:schemeClr val="tx1"/>
              </a:solidFill>
              <a:round/>
              <a:headEnd/>
              <a:tailEnd/>
            </a:ln>
            <a:effectLst/>
          </p:spPr>
          <p:txBody>
            <a:bodyPr wrap="none" rtlCol="0" anchor="ctr"/>
            <a:lstStyle/>
            <a:p>
              <a:pPr algn="ctr" fontAlgn="auto">
                <a:lnSpc>
                  <a:spcPts val="1100"/>
                </a:lnSpc>
                <a:spcBef>
                  <a:spcPts val="0"/>
                </a:spcBef>
                <a:spcAft>
                  <a:spcPts val="0"/>
                </a:spcAft>
              </a:pPr>
              <a:endParaRPr lang="en-US" sz="1100" dirty="0">
                <a:solidFill>
                  <a:prstClr val="black"/>
                </a:solidFill>
                <a:latin typeface="Calibri" panose="020F0502020204030204"/>
              </a:endParaRPr>
            </a:p>
          </p:txBody>
        </p:sp>
        <p:sp>
          <p:nvSpPr>
            <p:cNvPr id="22" name="Rectangle 21"/>
            <p:cNvSpPr/>
            <p:nvPr/>
          </p:nvSpPr>
          <p:spPr bwMode="auto">
            <a:xfrm>
              <a:off x="10033495" y="1851898"/>
              <a:ext cx="82357" cy="137673"/>
            </a:xfrm>
            <a:prstGeom prst="rect">
              <a:avLst/>
            </a:prstGeom>
            <a:solidFill>
              <a:schemeClr val="accent2">
                <a:lumMod val="60000"/>
                <a:lumOff val="40000"/>
              </a:schemeClr>
            </a:solidFill>
            <a:ln w="15875" algn="ctr">
              <a:solidFill>
                <a:schemeClr val="tx1"/>
              </a:solidFill>
              <a:round/>
              <a:headEnd/>
              <a:tailEnd/>
            </a:ln>
            <a:effectLst/>
          </p:spPr>
          <p:txBody>
            <a:bodyPr wrap="none" rtlCol="0" anchor="ctr"/>
            <a:lstStyle/>
            <a:p>
              <a:pPr algn="ctr" fontAlgn="auto">
                <a:lnSpc>
                  <a:spcPts val="1100"/>
                </a:lnSpc>
                <a:spcBef>
                  <a:spcPts val="0"/>
                </a:spcBef>
                <a:spcAft>
                  <a:spcPts val="0"/>
                </a:spcAft>
              </a:pPr>
              <a:endParaRPr lang="en-US" sz="1100" dirty="0">
                <a:solidFill>
                  <a:prstClr val="black"/>
                </a:solidFill>
                <a:latin typeface="Calibri" panose="020F0502020204030204"/>
              </a:endParaRPr>
            </a:p>
          </p:txBody>
        </p:sp>
        <p:cxnSp>
          <p:nvCxnSpPr>
            <p:cNvPr id="23" name="Straight Connector 22"/>
            <p:cNvCxnSpPr/>
            <p:nvPr/>
          </p:nvCxnSpPr>
          <p:spPr bwMode="auto">
            <a:xfrm>
              <a:off x="9779205" y="2067083"/>
              <a:ext cx="355810" cy="0"/>
            </a:xfrm>
            <a:prstGeom prst="line">
              <a:avLst/>
            </a:prstGeom>
            <a:noFill/>
            <a:ln w="9525" cap="flat" cmpd="sng" algn="ctr">
              <a:solidFill>
                <a:schemeClr val="tx1"/>
              </a:solidFill>
              <a:prstDash val="solid"/>
              <a:round/>
              <a:headEnd type="triangle" w="med" len="med"/>
              <a:tailEnd type="triangle" w="med" len="med"/>
            </a:ln>
            <a:effectLst/>
          </p:spPr>
        </p:cxnSp>
        <p:sp>
          <p:nvSpPr>
            <p:cNvPr id="24" name="Rectangle 23"/>
            <p:cNvSpPr/>
            <p:nvPr/>
          </p:nvSpPr>
          <p:spPr>
            <a:xfrm>
              <a:off x="10176817" y="1851093"/>
              <a:ext cx="356710" cy="95553"/>
            </a:xfrm>
            <a:prstGeom prst="rect">
              <a:avLst/>
            </a:prstGeom>
          </p:spPr>
          <p:txBody>
            <a:bodyPr wrap="none" lIns="0" tIns="0" rIns="0" bIns="0">
              <a:spAutoFit/>
            </a:bodyPr>
            <a:lstStyle/>
            <a:p>
              <a:pPr fontAlgn="auto">
                <a:spcBef>
                  <a:spcPts val="0"/>
                </a:spcBef>
                <a:spcAft>
                  <a:spcPts val="0"/>
                </a:spcAft>
              </a:pPr>
              <a:r>
                <a:rPr lang="en-US" sz="1200" dirty="0">
                  <a:solidFill>
                    <a:srgbClr val="000000"/>
                  </a:solidFill>
                </a:rPr>
                <a:t>1982</a:t>
              </a:r>
              <a:endParaRPr lang="en-US" sz="1200" dirty="0">
                <a:solidFill>
                  <a:prstClr val="black"/>
                </a:solidFill>
              </a:endParaRPr>
            </a:p>
          </p:txBody>
        </p:sp>
        <p:sp>
          <p:nvSpPr>
            <p:cNvPr id="25" name="Rectangle 24"/>
            <p:cNvSpPr/>
            <p:nvPr/>
          </p:nvSpPr>
          <p:spPr>
            <a:xfrm>
              <a:off x="8960190" y="2097133"/>
              <a:ext cx="201911" cy="71664"/>
            </a:xfrm>
            <a:prstGeom prst="rect">
              <a:avLst/>
            </a:prstGeom>
          </p:spPr>
          <p:txBody>
            <a:bodyPr wrap="none" lIns="0" tIns="0" rIns="0" bIns="0">
              <a:spAutoFit/>
            </a:bodyPr>
            <a:lstStyle/>
            <a:p>
              <a:pPr fontAlgn="auto">
                <a:spcBef>
                  <a:spcPts val="0"/>
                </a:spcBef>
                <a:spcAft>
                  <a:spcPts val="0"/>
                </a:spcAft>
              </a:pPr>
              <a:r>
                <a:rPr lang="en-US" sz="900" dirty="0">
                  <a:solidFill>
                    <a:srgbClr val="000000"/>
                  </a:solidFill>
                </a:rPr>
                <a:t>138</a:t>
              </a:r>
              <a:endParaRPr lang="en-US" dirty="0">
                <a:solidFill>
                  <a:prstClr val="black"/>
                </a:solidFill>
              </a:endParaRPr>
            </a:p>
          </p:txBody>
        </p:sp>
        <p:cxnSp>
          <p:nvCxnSpPr>
            <p:cNvPr id="26" name="Straight Connector 25"/>
            <p:cNvCxnSpPr/>
            <p:nvPr/>
          </p:nvCxnSpPr>
          <p:spPr bwMode="auto">
            <a:xfrm>
              <a:off x="8875891" y="1926490"/>
              <a:ext cx="140819" cy="0"/>
            </a:xfrm>
            <a:prstGeom prst="line">
              <a:avLst/>
            </a:prstGeom>
            <a:noFill/>
            <a:ln w="15875" cap="flat" cmpd="sng" algn="ctr">
              <a:solidFill>
                <a:schemeClr val="tx1"/>
              </a:solidFill>
              <a:prstDash val="solid"/>
              <a:round/>
              <a:headEnd type="none" w="med" len="med"/>
              <a:tailEnd type="none" w="med" len="med"/>
            </a:ln>
            <a:effectLst/>
          </p:spPr>
        </p:cxnSp>
        <p:sp>
          <p:nvSpPr>
            <p:cNvPr id="27" name="Rectangle 26"/>
            <p:cNvSpPr/>
            <p:nvPr/>
          </p:nvSpPr>
          <p:spPr>
            <a:xfrm>
              <a:off x="8340343" y="1851092"/>
              <a:ext cx="89178" cy="95553"/>
            </a:xfrm>
            <a:prstGeom prst="rect">
              <a:avLst/>
            </a:prstGeom>
          </p:spPr>
          <p:txBody>
            <a:bodyPr wrap="none" lIns="0" tIns="0" rIns="0" bIns="0">
              <a:spAutoFit/>
            </a:bodyPr>
            <a:lstStyle/>
            <a:p>
              <a:pPr fontAlgn="auto">
                <a:spcBef>
                  <a:spcPts val="0"/>
                </a:spcBef>
                <a:spcAft>
                  <a:spcPts val="0"/>
                </a:spcAft>
              </a:pPr>
              <a:r>
                <a:rPr lang="en-US" sz="1200" dirty="0">
                  <a:solidFill>
                    <a:srgbClr val="000000"/>
                  </a:solidFill>
                </a:rPr>
                <a:t>1</a:t>
              </a:r>
              <a:endParaRPr lang="en-US" sz="1200" dirty="0">
                <a:solidFill>
                  <a:prstClr val="black"/>
                </a:solidFill>
              </a:endParaRPr>
            </a:p>
          </p:txBody>
        </p:sp>
        <p:sp>
          <p:nvSpPr>
            <p:cNvPr id="28" name="Rectangle 27"/>
            <p:cNvSpPr/>
            <p:nvPr/>
          </p:nvSpPr>
          <p:spPr>
            <a:xfrm>
              <a:off x="9906655" y="2102434"/>
              <a:ext cx="134607" cy="71664"/>
            </a:xfrm>
            <a:prstGeom prst="rect">
              <a:avLst/>
            </a:prstGeom>
          </p:spPr>
          <p:txBody>
            <a:bodyPr wrap="none" lIns="0" tIns="0" rIns="0" bIns="0">
              <a:spAutoFit/>
            </a:bodyPr>
            <a:lstStyle/>
            <a:p>
              <a:pPr fontAlgn="auto">
                <a:spcBef>
                  <a:spcPts val="0"/>
                </a:spcBef>
                <a:spcAft>
                  <a:spcPts val="0"/>
                </a:spcAft>
              </a:pPr>
              <a:r>
                <a:rPr lang="en-US" sz="900" dirty="0">
                  <a:solidFill>
                    <a:srgbClr val="000000"/>
                  </a:solidFill>
                </a:rPr>
                <a:t>52</a:t>
              </a:r>
              <a:endParaRPr lang="en-US" dirty="0">
                <a:solidFill>
                  <a:prstClr val="black"/>
                </a:solidFill>
              </a:endParaRPr>
            </a:p>
          </p:txBody>
        </p:sp>
      </p:grpSp>
      <p:sp>
        <p:nvSpPr>
          <p:cNvPr id="32" name="TextBox 31"/>
          <p:cNvSpPr txBox="1"/>
          <p:nvPr/>
        </p:nvSpPr>
        <p:spPr>
          <a:xfrm>
            <a:off x="6875484" y="1637366"/>
            <a:ext cx="2089004" cy="1077218"/>
          </a:xfrm>
          <a:prstGeom prst="rect">
            <a:avLst/>
          </a:prstGeom>
          <a:noFill/>
        </p:spPr>
        <p:txBody>
          <a:bodyPr wrap="square" rtlCol="0">
            <a:spAutoFit/>
          </a:bodyPr>
          <a:lstStyle/>
          <a:p>
            <a:pPr fontAlgn="auto">
              <a:spcBef>
                <a:spcPts val="0"/>
              </a:spcBef>
              <a:spcAft>
                <a:spcPts val="0"/>
              </a:spcAft>
            </a:pPr>
            <a:r>
              <a:rPr lang="en-US" sz="1600" b="1" dirty="0">
                <a:solidFill>
                  <a:prstClr val="black"/>
                </a:solidFill>
                <a:latin typeface="Calibri" panose="020F0502020204030204"/>
              </a:rPr>
              <a:t>The binding surface on N-terminal end remains the same.</a:t>
            </a:r>
            <a:endParaRPr lang="pl-PL" sz="1600" b="1" dirty="0">
              <a:solidFill>
                <a:prstClr val="black"/>
              </a:solidFill>
              <a:latin typeface="Calibri" panose="020F0502020204030204"/>
            </a:endParaRPr>
          </a:p>
          <a:p>
            <a:pPr marL="285750" indent="-285750" fontAlgn="auto">
              <a:spcBef>
                <a:spcPts val="0"/>
              </a:spcBef>
              <a:spcAft>
                <a:spcPts val="0"/>
              </a:spcAft>
              <a:buFont typeface="Arial" panose="020B0604020202020204" pitchFamily="34" charset="0"/>
              <a:buChar char="•"/>
            </a:pPr>
            <a:endParaRPr lang="en-US" sz="1600" b="1" dirty="0">
              <a:solidFill>
                <a:prstClr val="black"/>
              </a:solidFill>
              <a:latin typeface="Calibri" panose="020F0502020204030204"/>
            </a:endParaRPr>
          </a:p>
        </p:txBody>
      </p:sp>
      <p:sp>
        <p:nvSpPr>
          <p:cNvPr id="33" name="TextBox 32"/>
          <p:cNvSpPr txBox="1"/>
          <p:nvPr/>
        </p:nvSpPr>
        <p:spPr>
          <a:xfrm>
            <a:off x="6856734" y="2738651"/>
            <a:ext cx="2132048" cy="1323439"/>
          </a:xfrm>
          <a:prstGeom prst="rect">
            <a:avLst/>
          </a:prstGeom>
          <a:noFill/>
        </p:spPr>
        <p:txBody>
          <a:bodyPr wrap="square" rtlCol="0">
            <a:spAutoFit/>
          </a:bodyPr>
          <a:lstStyle/>
          <a:p>
            <a:pPr fontAlgn="auto">
              <a:spcBef>
                <a:spcPts val="0"/>
              </a:spcBef>
              <a:spcAft>
                <a:spcPts val="0"/>
              </a:spcAft>
            </a:pPr>
            <a:r>
              <a:rPr lang="en-US" sz="1600" b="1" dirty="0">
                <a:solidFill>
                  <a:prstClr val="black"/>
                </a:solidFill>
                <a:latin typeface="Calibri" panose="020F0502020204030204"/>
              </a:rPr>
              <a:t>C-terminal fragment destabilizes N-terminal region between </a:t>
            </a:r>
            <a:r>
              <a:rPr lang="en-US" sz="1600" b="1" dirty="0" err="1">
                <a:solidFill>
                  <a:prstClr val="black"/>
                </a:solidFill>
                <a:latin typeface="Calibri" panose="020F0502020204030204"/>
              </a:rPr>
              <a:t>aminoacids</a:t>
            </a:r>
            <a:r>
              <a:rPr lang="en-US" sz="1600" b="1" dirty="0">
                <a:solidFill>
                  <a:prstClr val="black"/>
                </a:solidFill>
                <a:latin typeface="Calibri" panose="020F0502020204030204"/>
              </a:rPr>
              <a:t>: 118-136</a:t>
            </a:r>
            <a:endParaRPr lang="pl-PL" sz="1600" b="1" dirty="0">
              <a:solidFill>
                <a:prstClr val="black"/>
              </a:solidFill>
              <a:latin typeface="Calibri" panose="020F0502020204030204"/>
            </a:endParaRPr>
          </a:p>
          <a:p>
            <a:pPr marL="285750" indent="-285750" fontAlgn="auto">
              <a:spcBef>
                <a:spcPts val="0"/>
              </a:spcBef>
              <a:spcAft>
                <a:spcPts val="0"/>
              </a:spcAft>
              <a:buFont typeface="Arial" panose="020B0604020202020204" pitchFamily="34" charset="0"/>
              <a:buChar char="•"/>
            </a:pPr>
            <a:endParaRPr lang="en-US" sz="1600" b="1" dirty="0">
              <a:solidFill>
                <a:prstClr val="black"/>
              </a:solidFill>
              <a:latin typeface="Calibri" panose="020F0502020204030204"/>
            </a:endParaRPr>
          </a:p>
        </p:txBody>
      </p:sp>
      <p:sp>
        <p:nvSpPr>
          <p:cNvPr id="34" name="TextBox 33"/>
          <p:cNvSpPr txBox="1"/>
          <p:nvPr/>
        </p:nvSpPr>
        <p:spPr>
          <a:xfrm>
            <a:off x="6875484" y="4116940"/>
            <a:ext cx="2132048" cy="1077218"/>
          </a:xfrm>
          <a:prstGeom prst="rect">
            <a:avLst/>
          </a:prstGeom>
          <a:noFill/>
        </p:spPr>
        <p:txBody>
          <a:bodyPr wrap="square" rtlCol="0">
            <a:spAutoFit/>
          </a:bodyPr>
          <a:lstStyle/>
          <a:p>
            <a:pPr fontAlgn="auto">
              <a:spcBef>
                <a:spcPts val="0"/>
              </a:spcBef>
              <a:spcAft>
                <a:spcPts val="0"/>
              </a:spcAft>
            </a:pPr>
            <a:r>
              <a:rPr lang="en-US" sz="1600" b="1" dirty="0">
                <a:solidFill>
                  <a:prstClr val="black"/>
                </a:solidFill>
                <a:latin typeface="Calibri" panose="020F0502020204030204"/>
              </a:rPr>
              <a:t>C-terminal fragment destabilizes upon binding to LSM11 </a:t>
            </a:r>
            <a:endParaRPr lang="pl-PL" sz="1600" b="1" dirty="0">
              <a:solidFill>
                <a:prstClr val="black"/>
              </a:solidFill>
              <a:latin typeface="Calibri" panose="020F0502020204030204"/>
            </a:endParaRPr>
          </a:p>
          <a:p>
            <a:pPr marL="285750" indent="-285750" fontAlgn="auto">
              <a:spcBef>
                <a:spcPts val="0"/>
              </a:spcBef>
              <a:spcAft>
                <a:spcPts val="0"/>
              </a:spcAft>
              <a:buFont typeface="Arial" panose="020B0604020202020204" pitchFamily="34" charset="0"/>
              <a:buChar char="•"/>
            </a:pPr>
            <a:endParaRPr lang="en-US" sz="1600" b="1" dirty="0">
              <a:solidFill>
                <a:prstClr val="black"/>
              </a:solidFill>
              <a:latin typeface="Calibri" panose="020F0502020204030204"/>
            </a:endParaRPr>
          </a:p>
        </p:txBody>
      </p:sp>
    </p:spTree>
    <p:extLst>
      <p:ext uri="{BB962C8B-B14F-4D97-AF65-F5344CB8AC3E}">
        <p14:creationId xmlns:p14="http://schemas.microsoft.com/office/powerpoint/2010/main" val="3799099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Lst>
  </p:timing>
</p:sld>
</file>

<file path=ppt/theme/theme1.xml><?xml version="1.0" encoding="utf-8"?>
<a:theme xmlns:a="http://schemas.openxmlformats.org/drawingml/2006/main" name="Horyzont">
  <a:themeElements>
    <a:clrScheme name="Horyzont">
      <a:dk1>
        <a:srgbClr val="000000"/>
      </a:dk1>
      <a:lt1>
        <a:srgbClr val="FFFFFF"/>
      </a:lt1>
      <a:dk2>
        <a:srgbClr val="1F2123"/>
      </a:dk2>
      <a:lt2>
        <a:srgbClr val="DC9E1F"/>
      </a:lt2>
      <a:accent1>
        <a:srgbClr val="7E97AD"/>
      </a:accent1>
      <a:accent2>
        <a:srgbClr val="CC8E60"/>
      </a:accent2>
      <a:accent3>
        <a:srgbClr val="7A6A60"/>
      </a:accent3>
      <a:accent4>
        <a:srgbClr val="B4936D"/>
      </a:accent4>
      <a:accent5>
        <a:srgbClr val="67787B"/>
      </a:accent5>
      <a:accent6>
        <a:srgbClr val="9D936F"/>
      </a:accent6>
      <a:hlink>
        <a:srgbClr val="646464"/>
      </a:hlink>
      <a:folHlink>
        <a:srgbClr val="969696"/>
      </a:folHlink>
    </a:clrScheme>
    <a:fontScheme name="Horyzont">
      <a:maj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Horyzont">
      <a:fillStyleLst>
        <a:solidFill>
          <a:schemeClr val="phClr"/>
        </a:solidFill>
        <a:gradFill rotWithShape="1">
          <a:gsLst>
            <a:gs pos="0">
              <a:schemeClr val="phClr">
                <a:tint val="83000"/>
                <a:shade val="100000"/>
                <a:satMod val="100000"/>
              </a:schemeClr>
            </a:gs>
            <a:gs pos="100000">
              <a:schemeClr val="phClr">
                <a:tint val="61000"/>
                <a:alpha val="100000"/>
                <a:satMod val="200000"/>
              </a:schemeClr>
            </a:gs>
          </a:gsLst>
          <a:path path="circle">
            <a:fillToRect l="100000" t="100000" r="100000" b="100000"/>
          </a:path>
        </a:gradFill>
        <a:gradFill rotWithShape="1">
          <a:gsLst>
            <a:gs pos="0">
              <a:schemeClr val="phClr">
                <a:shade val="85000"/>
              </a:schemeClr>
            </a:gs>
            <a:gs pos="100000">
              <a:schemeClr val="phClr">
                <a:tint val="90000"/>
                <a:alpha val="100000"/>
                <a:satMod val="20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2924" dir="5400000" rotWithShape="0">
              <a:srgbClr val="000000">
                <a:alpha val="40000"/>
              </a:srgbClr>
            </a:outerShdw>
          </a:effectLst>
        </a:effectStyle>
        <a:effectStyle>
          <a:effectLst>
            <a:outerShdw blurRad="50800" dist="25400" dir="5400000" rotWithShape="0">
              <a:srgbClr val="000000">
                <a:alpha val="40000"/>
              </a:srgbClr>
            </a:outerShdw>
          </a:effectLst>
          <a:scene3d>
            <a:camera prst="orthographicFront">
              <a:rot lat="0" lon="0" rev="0"/>
            </a:camera>
            <a:lightRig rig="flat" dir="t">
              <a:rot lat="0" lon="0" rev="3600000"/>
            </a:lightRig>
          </a:scene3d>
          <a:sp3d prstMaterial="flat">
            <a:bevelT w="34925" h="47625" prst="coolSlant"/>
          </a:sp3d>
        </a:effectStyle>
      </a:effectStyleLst>
      <a:bgFillStyleLst>
        <a:solidFill>
          <a:schemeClr val="phClr"/>
        </a:solidFill>
        <a:gradFill rotWithShape="1">
          <a:gsLst>
            <a:gs pos="0">
              <a:schemeClr val="phClr">
                <a:tint val="96000"/>
                <a:shade val="100000"/>
                <a:alpha val="100000"/>
                <a:satMod val="140000"/>
              </a:schemeClr>
            </a:gs>
            <a:gs pos="31000">
              <a:schemeClr val="phClr">
                <a:tint val="100000"/>
                <a:shade val="90000"/>
                <a:alpha val="100000"/>
              </a:schemeClr>
            </a:gs>
            <a:gs pos="100000">
              <a:schemeClr val="phClr">
                <a:tint val="100000"/>
                <a:shade val="80000"/>
                <a:alpha val="100000"/>
              </a:schemeClr>
            </a:gs>
          </a:gsLst>
          <a:lin ang="5400000" scaled="0"/>
        </a:gradFill>
        <a:gradFill rotWithShape="1">
          <a:gsLst>
            <a:gs pos="0">
              <a:schemeClr val="phClr">
                <a:tint val="96000"/>
                <a:shade val="100000"/>
                <a:alpha val="100000"/>
                <a:satMod val="180000"/>
              </a:schemeClr>
            </a:gs>
            <a:gs pos="41000">
              <a:schemeClr val="phClr">
                <a:tint val="100000"/>
                <a:shade val="100000"/>
                <a:alpha val="100000"/>
                <a:satMod val="150000"/>
              </a:schemeClr>
            </a:gs>
            <a:gs pos="100000">
              <a:schemeClr val="phClr">
                <a:tint val="100000"/>
                <a:shade val="65000"/>
                <a:alpha val="100000"/>
              </a:schemeClr>
            </a:gs>
          </a:gsLst>
          <a:path path="circle">
            <a:fillToRect l="50000" t="80000" r="100000" b="10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Horizon</Template>
  <TotalTime>29161</TotalTime>
  <Words>1573</Words>
  <Application>Microsoft Office PowerPoint</Application>
  <PresentationFormat>Pokaz na ekranie (4:3)</PresentationFormat>
  <Paragraphs>550</Paragraphs>
  <Slides>42</Slides>
  <Notes>5</Notes>
  <HiddenSlides>1</HiddenSlides>
  <MMClips>0</MMClips>
  <ScaleCrop>false</ScaleCrop>
  <HeadingPairs>
    <vt:vector size="6" baseType="variant">
      <vt:variant>
        <vt:lpstr>Motyw</vt:lpstr>
      </vt:variant>
      <vt:variant>
        <vt:i4>2</vt:i4>
      </vt:variant>
      <vt:variant>
        <vt:lpstr>Osadzone serwery OLE</vt:lpstr>
      </vt:variant>
      <vt:variant>
        <vt:i4>2</vt:i4>
      </vt:variant>
      <vt:variant>
        <vt:lpstr>Tytuły slajdów</vt:lpstr>
      </vt:variant>
      <vt:variant>
        <vt:i4>42</vt:i4>
      </vt:variant>
    </vt:vector>
  </HeadingPairs>
  <TitlesOfParts>
    <vt:vector size="46" baseType="lpstr">
      <vt:lpstr>Horyzont</vt:lpstr>
      <vt:lpstr>Office Theme</vt:lpstr>
      <vt:lpstr>Obraz - mapa bitowa</vt:lpstr>
      <vt:lpstr>Bitmap Image</vt:lpstr>
      <vt:lpstr>Prezentacja programu PowerPoint</vt:lpstr>
      <vt:lpstr>Prezentacja programu PowerPoint</vt:lpstr>
      <vt:lpstr>Prezentacja programu PowerPoint</vt:lpstr>
      <vt:lpstr>Precise measurements of average mass during exchange are a must</vt:lpstr>
      <vt:lpstr>Prezentacja programu PowerPoint</vt:lpstr>
      <vt:lpstr>Prezentacja programu PowerPoint</vt:lpstr>
      <vt:lpstr>General building plan of IF protein oligomers – vimentin is best studied</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HDex for protein structure studies  Advantages:  - acces to structure in solution in native conditions   at low,  micromolar concentration,   also in the presence of lipids or nucleic acids - no mass limit - no need for crystals - no homogeneity requirement - efficient in terms of effort required   vs. Disadvantages:  - info limited to amide proton susceptibility to exchage - peptic peptide level resolution (though ETD may change it)</vt:lpstr>
      <vt:lpstr>Prezentacja programu PowerPoint</vt:lpstr>
      <vt:lpstr>Prezentacja programu PowerPoint</vt:lpstr>
      <vt:lpstr>Prezentacja programu PowerPoint</vt:lpstr>
      <vt:lpstr>Prezentacja programu PowerPoint</vt:lpstr>
      <vt:lpstr>COMA STORY</vt:lpstr>
      <vt:lpstr>COMA STORY</vt:lpstr>
      <vt:lpstr>Prezentacja programu PowerPoint</vt:lpstr>
      <vt:lpstr>COMA STORY</vt:lpstr>
      <vt:lpstr>Prezentacja programu PowerPoint</vt:lpstr>
      <vt:lpstr>Factors affecting H/D exchange rate which depend on  protein structure and dynamics</vt:lpstr>
      <vt:lpstr>Prezentacja programu PowerPoint</vt:lpstr>
      <vt:lpstr>Progress in HDX MS – quite recent</vt:lpstr>
      <vt:lpstr>Prezentacja programu PowerPoint</vt:lpstr>
      <vt:lpstr>Prezentacja programu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Slajd 1</dc:title>
  <dc:creator>Maciej Zajaczkowski</dc:creator>
  <cp:lastModifiedBy>Michał Dadlez</cp:lastModifiedBy>
  <cp:revision>457</cp:revision>
  <dcterms:created xsi:type="dcterms:W3CDTF">2011-03-03T13:55:35Z</dcterms:created>
  <dcterms:modified xsi:type="dcterms:W3CDTF">2015-07-14T12:15:06Z</dcterms:modified>
</cp:coreProperties>
</file>