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77" r:id="rId9"/>
    <p:sldId id="276" r:id="rId10"/>
    <p:sldId id="263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8757" autoAdjust="0"/>
  </p:normalViewPr>
  <p:slideViewPr>
    <p:cSldViewPr>
      <p:cViewPr>
        <p:scale>
          <a:sx n="80" d="100"/>
          <a:sy n="80" d="100"/>
        </p:scale>
        <p:origin x="-100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7093E-6A43-454C-9014-C2EE63D050E6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94B8D-65D0-4364-9222-19A412ABC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9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320mm diameter die with a rectangular aperture for extrusion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cracks at aperture corners are observed, growing at 45° angles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 plastic deformation can be observed at the middle of the aperture length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Initial hardness had an average value of 43 HRC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polished die surface a grid with 20x20mm was traced and at each intersection four HRC measurements were performed, whenever possible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use, on the back side a 44HRC mean value was found - the back side of the die did not show any damage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hardness for heat treated Inconel 718 ranging from 32 to 37HRC and a 42HRC value is normal for forged, annealed 1065°C/1h/air cooled and aged 760°C/20h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face of the die maximum hardness, 42HRC was found near the edge of the die, far from the aperture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minimum value was found at 25HRC, a severe dropdown of 17HRC units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HRC distribution reveals that the left side of figure has an overall lower hardness while for the right side it is higher. Such unequal distribution could be obtained by a non uniform loading of the die during extrusion producing a shear.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crack is intergranular, it extends on grain boundary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grain size is uniform; the grains are small and did not coarsen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main crack many secondary cracks split, grow on grain boundary and the re-intersect with the main crack the result being isolated grains or groups of grains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microstructure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normal for Inconel 718 with polyhedral twinned grains. No microstructure change was observed.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grain boundary, especially at higher magnification the presence of a phase which gives the serrated aspect was found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upon morphology and location, this phase was assumed to be the delta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grain boundary, especially at higher magnification the presence of a phase which gives the serrated aspect was found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upon morphology and location, this phase was assumed to be the delta phase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Inconel 718 the main hardening precipitate is γ’’ with same chemical composition as δ (Ni3Nb). Near precipitated δ a region with low volume fraction of γ’’ and this zone will have lower mechanical characteristics.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alloyed austenitic nickel matrix can be distinguished and grain boundary phases, due to their size, cannot be detected. Still, a small region could be captured in which a high niobium and nickel concentration was present, while other alloying elements were absent. This aspect strengthened our assumption that this phase would be the Ni3Nb delta phase.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crack originates at aperture corner and extends at a 45° angle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crack grows at grain boundary and it has a saw-tooth appearance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can be seen how the crack splits and propagates at grain boundary, surrounds a grain or a group of grain, and the re-intersects with the main crack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crack which occurred in the proximity of the main crack can be observed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 growth direction is nearly parallel to the main one, but no contact with the exterior environment was made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its path the crack interacts with carbides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crack is deflected and forced to propagate around these hard phases and then re-intersect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detail of an isolated grain can be observed. Cracks at grain boundary split and begin to propagate also on grain boundary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crack aspect, at higher magnification, appears jagged suggesting that it was deflected by grain boundary precipitated phases – in Inconel 718 the most important being the delta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an elemental map was performed titanium and niobium carbides were found embedded in an alloyed austenitic matrix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fine detail regarding small spacing between the carbides was found, the path on which the crack propagated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Mainly strong peaks from the nickel austenite phase were observed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closer inspection of the pattern multiple phase presence could be inferred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were unable to determine precise phase concentration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analysis revealed the possibility of Ni3(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Al,Ti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gamma prime and Ni3Nb delta phase peaks but no phase quantification was possible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mean Vickers microhardness was at 513 with a 23 standard deviation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94B8D-65D0-4364-9222-19A412ABC79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2EB5881-CDD5-422C-A8F1-3B76CA1D69EC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545181-FCDD-4A67-8C4B-227B35F308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976" y="3643314"/>
            <a:ext cx="7072362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Failure of an Inconel 718 die used in production of hot copper direct extrusion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M. Schwartz, D. Gheorghe, R. </a:t>
            </a:r>
            <a:r>
              <a:rPr lang="en-US" dirty="0" err="1" smtClean="0"/>
              <a:t>Ciocoiu</a:t>
            </a:r>
            <a:r>
              <a:rPr lang="en-US" dirty="0" smtClean="0"/>
              <a:t>, I. </a:t>
            </a:r>
            <a:r>
              <a:rPr lang="en-US" dirty="0" err="1" smtClean="0"/>
              <a:t>Ciuca</a:t>
            </a:r>
            <a:r>
              <a:rPr lang="en-US" dirty="0" smtClean="0"/>
              <a:t>, G. </a:t>
            </a:r>
            <a:r>
              <a:rPr lang="en-US" dirty="0" err="1" smtClean="0"/>
              <a:t>Jula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214414" y="1214422"/>
            <a:ext cx="7072362" cy="1285884"/>
          </a:xfrm>
          <a:prstGeom prst="rect">
            <a:avLst/>
          </a:prstGeom>
        </p:spPr>
        <p:txBody>
          <a:bodyPr vert="horz" anchor="t" anchorCtr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en-US" sz="20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International Conference and Exhibition on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Materials Science</a:t>
            </a:r>
            <a:r>
              <a:rPr lang="en-US" sz="3200" b="1" baseline="0" dirty="0" smtClean="0">
                <a:latin typeface="+mj-lt"/>
                <a:ea typeface="+mj-ea"/>
                <a:cs typeface="+mj-cs"/>
              </a:rPr>
              <a:t>&amp;Engineering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285852" y="2357430"/>
            <a:ext cx="6858000" cy="71438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September 14-16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lang="en-US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2015 Florida, USA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Steel dies used in hot copper direct extrusion usually fail </a:t>
            </a:r>
            <a:r>
              <a:rPr lang="en-US" b="1" dirty="0" smtClean="0">
                <a:solidFill>
                  <a:srgbClr val="FF0000"/>
                </a:solidFill>
              </a:rPr>
              <a:t>after</a:t>
            </a:r>
            <a:r>
              <a:rPr lang="en-US" dirty="0" smtClean="0"/>
              <a:t> only </a:t>
            </a:r>
            <a:r>
              <a:rPr lang="en-US" i="1" dirty="0" smtClean="0"/>
              <a:t>2-5 tons </a:t>
            </a:r>
            <a:r>
              <a:rPr lang="en-US" dirty="0" smtClean="0"/>
              <a:t>of extruded copper</a:t>
            </a:r>
          </a:p>
          <a:p>
            <a:r>
              <a:rPr lang="en-US" b="1" dirty="0" smtClean="0"/>
              <a:t>Failure modes</a:t>
            </a:r>
            <a:r>
              <a:rPr lang="en-US" dirty="0" smtClean="0"/>
              <a:t> – mainly plastic deformation and cracks</a:t>
            </a:r>
          </a:p>
          <a:p>
            <a:r>
              <a:rPr lang="en-US" b="1" dirty="0" smtClean="0"/>
              <a:t>Cause</a:t>
            </a:r>
            <a:r>
              <a:rPr lang="en-US" dirty="0" smtClean="0"/>
              <a:t> – severe working conditions stresses and temperatures cause structural changes in the steel</a:t>
            </a:r>
          </a:p>
          <a:p>
            <a:r>
              <a:rPr lang="en-US" b="1" dirty="0" smtClean="0"/>
              <a:t>Solution</a:t>
            </a:r>
            <a:r>
              <a:rPr lang="en-US" dirty="0" smtClean="0"/>
              <a:t> – most convenient solution for S.C. LAROMET S.A. would be to use a die made of a better heat resisting material – the first trial was </a:t>
            </a:r>
            <a:r>
              <a:rPr lang="en-US" b="1" dirty="0" smtClean="0"/>
              <a:t>Inconel 718 </a:t>
            </a:r>
          </a:p>
          <a:p>
            <a:r>
              <a:rPr lang="en-US" b="1" dirty="0" smtClean="0"/>
              <a:t>Performance</a:t>
            </a:r>
            <a:r>
              <a:rPr lang="en-US" dirty="0" smtClean="0"/>
              <a:t> – with an Inconel 718 die </a:t>
            </a:r>
            <a:r>
              <a:rPr lang="en-US" i="1" dirty="0" smtClean="0"/>
              <a:t>40 tons </a:t>
            </a:r>
            <a:r>
              <a:rPr lang="en-US" dirty="0" smtClean="0"/>
              <a:t>of copper was extruded and the die discarded for study (although the die could be used longer in service)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Inconel 718 die used for direct hot copper extrusion – 40 tons of extruded material and discarded for study</a:t>
            </a:r>
          </a:p>
          <a:p>
            <a:r>
              <a:rPr lang="en-US" dirty="0" smtClean="0"/>
              <a:t>Macroscopic examination</a:t>
            </a:r>
          </a:p>
          <a:p>
            <a:r>
              <a:rPr lang="en-US" dirty="0" smtClean="0"/>
              <a:t>Hardness mapping</a:t>
            </a:r>
          </a:p>
          <a:p>
            <a:r>
              <a:rPr lang="en-US" dirty="0" smtClean="0"/>
              <a:t>Optic and scanning electron microscopy</a:t>
            </a:r>
          </a:p>
          <a:p>
            <a:r>
              <a:rPr lang="en-US" dirty="0" smtClean="0"/>
              <a:t>X-Ray diffraction analysis</a:t>
            </a:r>
          </a:p>
          <a:p>
            <a:r>
              <a:rPr lang="en-US" dirty="0" smtClean="0"/>
              <a:t>Vickers microhardness tests</a:t>
            </a:r>
          </a:p>
          <a:p>
            <a:r>
              <a:rPr lang="en-US" dirty="0" smtClean="0"/>
              <a:t>Results and discussion</a:t>
            </a:r>
          </a:p>
          <a:p>
            <a:r>
              <a:rPr lang="en-US" dirty="0" smtClean="0"/>
              <a:t>Current results and future trials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Macroscopic aspects of the die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 descr="C:\Documents and Settings\Robert\Desktop\Laromet_Conf\IMG_0915.jpg"/>
          <p:cNvPicPr/>
          <p:nvPr/>
        </p:nvPicPr>
        <p:blipFill>
          <a:blip r:embed="rId5" cstate="print"/>
          <a:srcRect l="27710" t="10018" r="20669" b="20572"/>
          <a:stretch>
            <a:fillRect/>
          </a:stretch>
        </p:blipFill>
        <p:spPr bwMode="auto">
          <a:xfrm>
            <a:off x="480364" y="1214422"/>
            <a:ext cx="2520000" cy="2543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E:\GoogleDrive\LAROMET3\113___09\IMG_0921.JPG"/>
          <p:cNvPicPr>
            <a:picLocks noChangeAspect="1"/>
          </p:cNvPicPr>
          <p:nvPr/>
        </p:nvPicPr>
        <p:blipFill>
          <a:blip r:embed="rId6" cstate="print"/>
          <a:srcRect t="30672" b="18908"/>
          <a:stretch>
            <a:fillRect/>
          </a:stretch>
        </p:blipFill>
        <p:spPr bwMode="auto">
          <a:xfrm>
            <a:off x="1224732" y="3786190"/>
            <a:ext cx="6347664" cy="2405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E:\GoogleDrive\LAROMET3\113___09\IMG_093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500694" y="1214422"/>
            <a:ext cx="323496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>
            <a:endCxn id="16" idx="2"/>
          </p:cNvCxnSpPr>
          <p:nvPr/>
        </p:nvCxnSpPr>
        <p:spPr>
          <a:xfrm flipV="1">
            <a:off x="1643042" y="1583754"/>
            <a:ext cx="2347016" cy="10594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16" idx="2"/>
          </p:cNvCxnSpPr>
          <p:nvPr/>
        </p:nvCxnSpPr>
        <p:spPr>
          <a:xfrm rot="16200000" flipV="1">
            <a:off x="2429712" y="3144100"/>
            <a:ext cx="3559758" cy="4390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00364" y="1214422"/>
            <a:ext cx="197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Plastic deformation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429124" y="2000240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Cracks</a:t>
            </a:r>
            <a:endParaRPr lang="en-US" dirty="0"/>
          </a:p>
        </p:txBody>
      </p:sp>
      <p:cxnSp>
        <p:nvCxnSpPr>
          <p:cNvPr id="20" name="Straight Arrow Connector 19"/>
          <p:cNvCxnSpPr>
            <a:endCxn id="19" idx="2"/>
          </p:cNvCxnSpPr>
          <p:nvPr/>
        </p:nvCxnSpPr>
        <p:spPr>
          <a:xfrm rot="5400000" flipH="1" flipV="1">
            <a:off x="2537046" y="2475700"/>
            <a:ext cx="2416750" cy="220449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9" idx="2"/>
          </p:cNvCxnSpPr>
          <p:nvPr/>
        </p:nvCxnSpPr>
        <p:spPr>
          <a:xfrm rot="16200000" flipV="1">
            <a:off x="4501592" y="2715649"/>
            <a:ext cx="2488188" cy="179603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9" idx="2"/>
          </p:cNvCxnSpPr>
          <p:nvPr/>
        </p:nvCxnSpPr>
        <p:spPr>
          <a:xfrm rot="10800000" flipV="1">
            <a:off x="4847670" y="2214554"/>
            <a:ext cx="1724595" cy="15501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9" idx="2"/>
          </p:cNvCxnSpPr>
          <p:nvPr/>
        </p:nvCxnSpPr>
        <p:spPr>
          <a:xfrm flipV="1">
            <a:off x="1000100" y="2369572"/>
            <a:ext cx="3847569" cy="27361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Hardness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14414" y="5643578"/>
            <a:ext cx="6329378" cy="65625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HRC map on the die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rcRect l="4842" t="9662" r="16978" b="8937"/>
          <a:stretch>
            <a:fillRect/>
          </a:stretch>
        </p:blipFill>
        <p:spPr bwMode="auto">
          <a:xfrm>
            <a:off x="1785918" y="1071546"/>
            <a:ext cx="560904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 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14414" y="5857892"/>
            <a:ext cx="6357982" cy="500066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Inconel 718 optic micrograph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 descr="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29551" y="1142984"/>
            <a:ext cx="6099969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electron 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4857760"/>
            <a:ext cx="8429684" cy="72769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 smtClean="0"/>
              <a:t>SEM image showing the normal structure in the median region of the die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7" name="Picture 6" descr="E:\GoogleDrive\LAROMET3\SEM\Inconel 40 tone\continuare\proba nefisurata_23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142984"/>
            <a:ext cx="3960000" cy="36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E:\GoogleDrive\LAROMET3\SEM\Inconel 40 tone\continuare\proba nefisurata_13.t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966" y="1142984"/>
            <a:ext cx="3960000" cy="36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electron 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4929198"/>
            <a:ext cx="8229600" cy="727696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SEM image detailing serrated grain boundaries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 descr="E:\GoogleDrive\LAROMET3\SEM\Inconel 40 tone\continuare\proba nefisurata_31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142984"/>
            <a:ext cx="3960000" cy="36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E:\GoogleDrive\LAROMET3\SEM\Inconel 40 tone\continuare\proba nefisurata_32.t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1142984"/>
            <a:ext cx="3960000" cy="36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electron 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572140"/>
            <a:ext cx="8229600" cy="58482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Elemental mapping on grain boundary phases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 descr="E:\GoogleDrive\LAROMET3\SEM\Inconel 40 tone\ian 2015 edax\proba nefisurata Zona 3MAP ALL.bmp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1142984"/>
            <a:ext cx="5113035" cy="436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electron 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929198"/>
            <a:ext cx="8229600" cy="78581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SEM image of cracks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 descr="E:\GoogleDrive\LAROMET3\SEM\Inconel 40 tone\ian 2015 sem\proba fisurata_1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142984"/>
            <a:ext cx="3960000" cy="36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E:\GoogleDrive\LAROMET3\SEM\Inconel 40 tone\ian 2015 sem\proba fisurata_46.t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966" y="1142984"/>
            <a:ext cx="3960000" cy="36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electron 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5000636"/>
            <a:ext cx="8358246" cy="65625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SEM image showing crack details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7" name="Picture 6" descr="E:\GoogleDrive\LAROMET3\SEM\Inconel 40 tone\ian 2015 sem\proba fisurata_16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142984"/>
            <a:ext cx="3960000" cy="36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E:\GoogleDrive\LAROMET3\SEM\Inconel 40 tone\ian 2015 sem\proba fisurata_20.t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966" y="1142984"/>
            <a:ext cx="3960000" cy="3646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electron 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286388"/>
            <a:ext cx="8229600" cy="870572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SEM image showing an isolated grain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 descr="E:\GoogleDrive\LAROMET3\SEM\Inconel 40 tone\ian 2015 sem\proba fisurata_49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1142983"/>
            <a:ext cx="4500594" cy="414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 electron 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572140"/>
            <a:ext cx="8229600" cy="58482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Elemental mapping on hard phases near crack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 descr="E:\GoogleDrive\LAROMET3\SEM\Inconel 40 tone\ian 2015 edax\proba fisurata Zona 1Map all.bmp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918" y="1142984"/>
            <a:ext cx="5684539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X-Ray diffraction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500702"/>
            <a:ext cx="8229600" cy="6562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Inconel 718 XRD pattern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rcRect l="5599" t="9512" r="13538" b="8483"/>
          <a:stretch>
            <a:fillRect/>
          </a:stretch>
        </p:blipFill>
        <p:spPr bwMode="auto">
          <a:xfrm>
            <a:off x="1571604" y="1142984"/>
            <a:ext cx="6072230" cy="432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Vickers microhardness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500702"/>
            <a:ext cx="8229600" cy="65625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Microhardness imprints in the matrix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pic>
        <p:nvPicPr>
          <p:cNvPr id="6" name="Picture 5" descr="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1142984"/>
            <a:ext cx="5786478" cy="429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and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extruded copper quantity was increased (8 times) when the Inconel 718 die was used</a:t>
            </a:r>
          </a:p>
          <a:p>
            <a:r>
              <a:rPr lang="en-US" dirty="0" smtClean="0"/>
              <a:t>Failure modes of Inconel 718 die resembled those of steel: plastic deformation and cracks</a:t>
            </a:r>
          </a:p>
          <a:p>
            <a:r>
              <a:rPr lang="en-US" dirty="0" smtClean="0"/>
              <a:t>A significant hardness drop was observed near die aperture</a:t>
            </a:r>
          </a:p>
          <a:p>
            <a:r>
              <a:rPr lang="en-US" dirty="0" smtClean="0"/>
              <a:t>The grains did not coarsen, but precipitated phases on grain boundary had an almost film like appearance</a:t>
            </a:r>
          </a:p>
          <a:p>
            <a:r>
              <a:rPr lang="en-US" dirty="0" smtClean="0"/>
              <a:t>Delta phase content increase favors crack growth and high temperature stress rupture in Inconel 718</a:t>
            </a:r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and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cracks appeared as intergranular, saw-tooth like, specific for high temperature working conditions</a:t>
            </a:r>
          </a:p>
          <a:p>
            <a:r>
              <a:rPr lang="en-US" dirty="0" smtClean="0"/>
              <a:t>High temperature oxidation enhances damage effects – local changes in chemical composition and microstructure occur</a:t>
            </a:r>
          </a:p>
          <a:p>
            <a:r>
              <a:rPr lang="en-US" dirty="0" smtClean="0"/>
              <a:t>Near precipitated delta phase a depleted gamma prime volume is expected – this zone has lower mechanical properties</a:t>
            </a:r>
          </a:p>
          <a:p>
            <a:r>
              <a:rPr lang="en-US" dirty="0" smtClean="0"/>
              <a:t>The microstructure was not strongly affected by working conditions, only local changes, mainly on grain boundary are the culprits for die failure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results and future trials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use of Inconel 718 as die material for direct copper hot extrusion increased the production/die</a:t>
            </a:r>
          </a:p>
          <a:p>
            <a:r>
              <a:rPr lang="en-US" dirty="0" smtClean="0"/>
              <a:t>These results are found acceptable for S.C. LAROMET S.A.</a:t>
            </a:r>
          </a:p>
          <a:p>
            <a:r>
              <a:rPr lang="en-US" dirty="0" smtClean="0"/>
              <a:t>Another superalloy, Rene 41, is in research stage since the working temperature limit for Inconel 718 is bellow that of the copper billet</a:t>
            </a:r>
          </a:p>
          <a:p>
            <a:r>
              <a:rPr lang="en-US" dirty="0" smtClean="0"/>
              <a:t>With Rene 41 only chromium carbide precipitation is expected</a:t>
            </a:r>
          </a:p>
          <a:p>
            <a:r>
              <a:rPr lang="en-US" dirty="0" smtClean="0"/>
              <a:t>When the research with Rene 41 will be complete a comparison will be made and a final decision made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Acknowledgment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These research results are obtained within the project entitled ‘</a:t>
            </a:r>
            <a:r>
              <a:rPr lang="en-US" dirty="0" err="1" smtClean="0"/>
              <a:t>Materiale</a:t>
            </a:r>
            <a:r>
              <a:rPr lang="en-US" dirty="0" smtClean="0"/>
              <a:t> special </a:t>
            </a:r>
            <a:r>
              <a:rPr lang="en-US" dirty="0" err="1" smtClean="0"/>
              <a:t>destinate</a:t>
            </a:r>
            <a:r>
              <a:rPr lang="en-US" dirty="0" smtClean="0"/>
              <a:t> </a:t>
            </a:r>
            <a:r>
              <a:rPr lang="en-US" dirty="0" err="1" smtClean="0"/>
              <a:t>confectionarii</a:t>
            </a:r>
            <a:r>
              <a:rPr lang="en-US" dirty="0" smtClean="0"/>
              <a:t> </a:t>
            </a:r>
            <a:r>
              <a:rPr lang="en-US" dirty="0" err="1" smtClean="0"/>
              <a:t>matritelor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extrudarea</a:t>
            </a:r>
            <a:r>
              <a:rPr lang="en-US" dirty="0" smtClean="0"/>
              <a:t> la </a:t>
            </a:r>
            <a:r>
              <a:rPr lang="en-US" dirty="0" err="1" smtClean="0"/>
              <a:t>cald</a:t>
            </a:r>
            <a:r>
              <a:rPr lang="en-US" dirty="0" smtClean="0"/>
              <a:t> a </a:t>
            </a:r>
            <a:r>
              <a:rPr lang="en-US" dirty="0" err="1" smtClean="0"/>
              <a:t>cuprului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alamelor’ (Special materials for hot extrusion dies for copper and brass), an effort from </a:t>
            </a:r>
            <a:r>
              <a:rPr lang="en-US" dirty="0" err="1" smtClean="0"/>
              <a:t>Politehnica</a:t>
            </a:r>
            <a:r>
              <a:rPr lang="en-US" dirty="0" smtClean="0"/>
              <a:t> University of Bucharest and LAROMET S.A.</a:t>
            </a:r>
            <a:endParaRPr lang="en-US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785926"/>
            <a:ext cx="8229600" cy="3786214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THANK YOU!</a:t>
            </a:r>
            <a:br>
              <a:rPr lang="en-US" sz="5400" dirty="0" smtClean="0"/>
            </a:br>
            <a:r>
              <a:rPr lang="en-US" sz="5400" dirty="0" smtClean="0"/>
              <a:t>QUESTIONS?</a:t>
            </a:r>
            <a:endParaRPr lang="en-US" sz="5400" dirty="0"/>
          </a:p>
        </p:txBody>
      </p:sp>
      <p:pic>
        <p:nvPicPr>
          <p:cNvPr id="4" name="Picture 2" descr="http://www.upb.ro/i/content/Sigla_UPB_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78000"/>
            <a:ext cx="1080000" cy="1080000"/>
          </a:xfrm>
          <a:prstGeom prst="rect">
            <a:avLst/>
          </a:prstGeom>
          <a:noFill/>
        </p:spPr>
      </p:pic>
      <p:pic>
        <p:nvPicPr>
          <p:cNvPr id="5" name="Picture 2" descr="laromet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1687" y="5778000"/>
            <a:ext cx="1672313" cy="108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6357958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M. Schwartz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100</TotalTime>
  <Words>1357</Words>
  <Application>Microsoft Office PowerPoint</Application>
  <PresentationFormat>‫הצגה על המסך (4:3)</PresentationFormat>
  <Paragraphs>131</Paragraphs>
  <Slides>20</Slides>
  <Notes>12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1" baseType="lpstr">
      <vt:lpstr>Origin</vt:lpstr>
      <vt:lpstr>Failure of an Inconel 718 die used in production of hot copper direct extrusion</vt:lpstr>
      <vt:lpstr>Research motivation</vt:lpstr>
      <vt:lpstr>Research program</vt:lpstr>
      <vt:lpstr>Macroscopic aspects of the die</vt:lpstr>
      <vt:lpstr>Hardness mapping</vt:lpstr>
      <vt:lpstr>Optic microscopy</vt:lpstr>
      <vt:lpstr>Scanning electron microscopy</vt:lpstr>
      <vt:lpstr>Scanning electron microscopy</vt:lpstr>
      <vt:lpstr>Scanning electron microscopy</vt:lpstr>
      <vt:lpstr>Scanning electron microscopy</vt:lpstr>
      <vt:lpstr>Scanning electron microscopy</vt:lpstr>
      <vt:lpstr>Scanning electron microscopy</vt:lpstr>
      <vt:lpstr>Scanning electron microscopy</vt:lpstr>
      <vt:lpstr>X-Ray diffraction</vt:lpstr>
      <vt:lpstr>Vickers microhardness</vt:lpstr>
      <vt:lpstr>Results and discussion</vt:lpstr>
      <vt:lpstr>Results and discussion</vt:lpstr>
      <vt:lpstr>Current results and future trials</vt:lpstr>
      <vt:lpstr>Acknowledgment</vt:lpstr>
      <vt:lpstr>THANK YOU! QUESTIONS?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Failure of an Inconel 718 die used in production of hot copper direct extrusion</dc:title>
  <dc:creator>Lenovo3000N500</dc:creator>
  <cp:lastModifiedBy>Israel</cp:lastModifiedBy>
  <cp:revision>14</cp:revision>
  <dcterms:created xsi:type="dcterms:W3CDTF">2015-08-24T10:46:03Z</dcterms:created>
  <dcterms:modified xsi:type="dcterms:W3CDTF">2015-08-30T19:00:18Z</dcterms:modified>
</cp:coreProperties>
</file>