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2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79" r:id="rId3"/>
    <p:sldId id="258" r:id="rId4"/>
    <p:sldId id="275" r:id="rId5"/>
    <p:sldId id="287" r:id="rId6"/>
    <p:sldId id="277" r:id="rId7"/>
    <p:sldId id="280" r:id="rId8"/>
    <p:sldId id="281" r:id="rId9"/>
    <p:sldId id="282" r:id="rId10"/>
    <p:sldId id="284" r:id="rId11"/>
    <p:sldId id="285" r:id="rId12"/>
    <p:sldId id="286" r:id="rId13"/>
    <p:sldId id="266" r:id="rId14"/>
    <p:sldId id="290" r:id="rId15"/>
    <p:sldId id="288" r:id="rId16"/>
    <p:sldId id="296" r:id="rId17"/>
    <p:sldId id="300" r:id="rId18"/>
    <p:sldId id="292" r:id="rId19"/>
    <p:sldId id="293" r:id="rId20"/>
    <p:sldId id="297" r:id="rId21"/>
    <p:sldId id="298" r:id="rId22"/>
    <p:sldId id="29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sa Misa" initials="" lastIdx="2" clrIdx="0"/>
  <p:cmAuthor id="1" name="Fousova Michaela" initials="FM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1E158"/>
    <a:srgbClr val="3C0000"/>
    <a:srgbClr val="4D4D4D"/>
    <a:srgbClr val="7101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>
        <p:scale>
          <a:sx n="90" d="100"/>
          <a:sy n="90" d="100"/>
        </p:scale>
        <p:origin x="-732" y="480"/>
      </p:cViewPr>
      <p:guideLst>
        <p:guide orient="horz" pos="3292"/>
        <p:guide pos="266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6-a55\users\Skup%20PGS\fousovam\konference\Biomaterials2017\povrch_3Dtisk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6-a55\users\Skup%20PGS\fousovam\konference\Biomaterials2017\jadr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2812554680665"/>
          <c:y val="3.8888524351122798E-2"/>
          <c:w val="0.82484667541557299"/>
          <c:h val="0.82246937882764704"/>
        </c:manualLayout>
      </c:layout>
      <c:barChart>
        <c:barDir val="col"/>
        <c:grouping val="clustered"/>
        <c:varyColors val="0"/>
        <c:ser>
          <c:idx val="0"/>
          <c:order val="0"/>
          <c:tx>
            <c:v>commercial production</c:v>
          </c:tx>
          <c:spPr>
            <a:pattFill prst="ltDnDiag">
              <a:fgClr>
                <a:prstClr val="black"/>
              </a:fgClr>
              <a:bgClr>
                <a:prstClr val="white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Sheet1!$A$18:$A$20</c:f>
              <c:strCache>
                <c:ptCount val="3"/>
                <c:pt idx="0">
                  <c:v>Ti</c:v>
                </c:pt>
                <c:pt idx="1">
                  <c:v>Al</c:v>
                </c:pt>
                <c:pt idx="2">
                  <c:v>V</c:v>
                </c:pt>
              </c:strCache>
            </c:strRef>
          </c:cat>
          <c:val>
            <c:numRef>
              <c:f>Sheet1!$B$18:$B$20</c:f>
              <c:numCache>
                <c:formatCode>General</c:formatCode>
                <c:ptCount val="3"/>
                <c:pt idx="0">
                  <c:v>84.5</c:v>
                </c:pt>
                <c:pt idx="1">
                  <c:v>13.6</c:v>
                </c:pt>
                <c:pt idx="2">
                  <c:v>1.9</c:v>
                </c:pt>
              </c:numCache>
            </c:numRef>
          </c:val>
        </c:ser>
        <c:ser>
          <c:idx val="1"/>
          <c:order val="1"/>
          <c:tx>
            <c:v>SLM</c:v>
          </c:tx>
          <c:spPr>
            <a:solidFill>
              <a:srgbClr val="FF0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Sheet1!$A$18:$A$20</c:f>
              <c:strCache>
                <c:ptCount val="3"/>
                <c:pt idx="0">
                  <c:v>Ti</c:v>
                </c:pt>
                <c:pt idx="1">
                  <c:v>Al</c:v>
                </c:pt>
                <c:pt idx="2">
                  <c:v>V</c:v>
                </c:pt>
              </c:strCache>
            </c:strRef>
          </c:cat>
          <c:val>
            <c:numRef>
              <c:f>Sheet1!$C$18:$C$20</c:f>
              <c:numCache>
                <c:formatCode>General</c:formatCode>
                <c:ptCount val="3"/>
                <c:pt idx="0">
                  <c:v>77.8</c:v>
                </c:pt>
                <c:pt idx="1">
                  <c:v>22.2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v>EBM</c:v>
          </c:tx>
          <c:spPr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Sheet1!$A$18:$A$20</c:f>
              <c:strCache>
                <c:ptCount val="3"/>
                <c:pt idx="0">
                  <c:v>Ti</c:v>
                </c:pt>
                <c:pt idx="1">
                  <c:v>Al</c:v>
                </c:pt>
                <c:pt idx="2">
                  <c:v>V</c:v>
                </c:pt>
              </c:strCache>
            </c:strRef>
          </c:cat>
          <c:val>
            <c:numRef>
              <c:f>Sheet1!$D$18:$D$20</c:f>
              <c:numCache>
                <c:formatCode>General</c:formatCode>
                <c:ptCount val="3"/>
                <c:pt idx="0">
                  <c:v>78.599999999999994</c:v>
                </c:pt>
                <c:pt idx="1">
                  <c:v>17.3</c:v>
                </c:pt>
                <c:pt idx="2">
                  <c:v>4.0999999999999996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1396352"/>
        <c:axId val="91402240"/>
      </c:barChart>
      <c:catAx>
        <c:axId val="913963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cs-CZ"/>
          </a:p>
        </c:txPr>
        <c:crossAx val="91402240"/>
        <c:crosses val="autoZero"/>
        <c:auto val="1"/>
        <c:lblAlgn val="ctr"/>
        <c:lblOffset val="100"/>
        <c:noMultiLvlLbl val="0"/>
      </c:catAx>
      <c:valAx>
        <c:axId val="9140224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wt. %</a:t>
                </a:r>
              </a:p>
            </c:rich>
          </c:tx>
          <c:layout>
            <c:manualLayout>
              <c:xMode val="edge"/>
              <c:yMode val="edge"/>
              <c:x val="0"/>
              <c:y val="0.3626235783027120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s-CZ"/>
          </a:p>
        </c:txPr>
        <c:crossAx val="9139635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1600" kern="600"/>
            </a:pPr>
            <a:endParaRPr lang="cs-CZ"/>
          </a:p>
        </c:txPr>
      </c:legendEntry>
      <c:legendEntry>
        <c:idx val="1"/>
        <c:txPr>
          <a:bodyPr/>
          <a:lstStyle/>
          <a:p>
            <a:pPr>
              <a:defRPr sz="1600" kern="600"/>
            </a:pPr>
            <a:endParaRPr lang="cs-CZ"/>
          </a:p>
        </c:txPr>
      </c:legendEntry>
      <c:layout>
        <c:manualLayout>
          <c:xMode val="edge"/>
          <c:yMode val="edge"/>
          <c:x val="0.47483987395391575"/>
          <c:y val="0.14153027901215318"/>
          <c:w val="0.50041220340774561"/>
          <c:h val="0.28575314224335818"/>
        </c:manualLayout>
      </c:layout>
      <c:overlay val="0"/>
      <c:txPr>
        <a:bodyPr/>
        <a:lstStyle/>
        <a:p>
          <a:pPr>
            <a:defRPr sz="1600" kern="600"/>
          </a:pPr>
          <a:endParaRPr lang="cs-CZ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3D-printed</c:v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List1!$B$11:$C$11</c:f>
              <c:strCache>
                <c:ptCount val="2"/>
                <c:pt idx="0">
                  <c:v>SLM</c:v>
                </c:pt>
                <c:pt idx="1">
                  <c:v>EBM</c:v>
                </c:pt>
              </c:strCache>
            </c:strRef>
          </c:cat>
          <c:val>
            <c:numRef>
              <c:f>List1!$B$12:$C$12</c:f>
              <c:numCache>
                <c:formatCode>General</c:formatCode>
                <c:ptCount val="2"/>
                <c:pt idx="0">
                  <c:v>26</c:v>
                </c:pt>
                <c:pt idx="1">
                  <c:v>23</c:v>
                </c:pt>
              </c:numCache>
            </c:numRef>
          </c:val>
        </c:ser>
        <c:ser>
          <c:idx val="2"/>
          <c:order val="1"/>
          <c:tx>
            <c:v>cell culture dish</c:v>
          </c:tx>
          <c:spPr>
            <a:pattFill prst="pct30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List1!$B$11:$C$11</c:f>
              <c:strCache>
                <c:ptCount val="2"/>
                <c:pt idx="0">
                  <c:v>SLM</c:v>
                </c:pt>
                <c:pt idx="1">
                  <c:v>EBM</c:v>
                </c:pt>
              </c:strCache>
            </c:strRef>
          </c:cat>
          <c:val>
            <c:numRef>
              <c:f>List1!$B$14:$C$14</c:f>
              <c:numCache>
                <c:formatCode>General</c:formatCode>
                <c:ptCount val="2"/>
                <c:pt idx="0">
                  <c:v>30</c:v>
                </c:pt>
                <c:pt idx="1">
                  <c:v>24</c:v>
                </c:pt>
              </c:numCache>
            </c:numRef>
          </c:val>
        </c:ser>
        <c:ser>
          <c:idx val="1"/>
          <c:order val="2"/>
          <c:tx>
            <c:v>commercialy produced</c:v>
          </c:tx>
          <c:spPr>
            <a:pattFill prst="dk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List1!$B$11:$C$11</c:f>
              <c:strCache>
                <c:ptCount val="2"/>
                <c:pt idx="0">
                  <c:v>SLM</c:v>
                </c:pt>
                <c:pt idx="1">
                  <c:v>EBM</c:v>
                </c:pt>
              </c:strCache>
            </c:strRef>
          </c:cat>
          <c:val>
            <c:numRef>
              <c:f>List1!$B$13:$C$13</c:f>
              <c:numCache>
                <c:formatCode>General</c:formatCode>
                <c:ptCount val="2"/>
                <c:pt idx="0">
                  <c:v>44</c:v>
                </c:pt>
                <c:pt idx="1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5553920"/>
        <c:axId val="25555712"/>
      </c:barChart>
      <c:catAx>
        <c:axId val="25553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1"/>
            </a:pPr>
            <a:endParaRPr lang="cs-CZ"/>
          </a:p>
        </c:txPr>
        <c:crossAx val="25555712"/>
        <c:crosses val="autoZero"/>
        <c:auto val="1"/>
        <c:lblAlgn val="ctr"/>
        <c:lblOffset val="100"/>
        <c:noMultiLvlLbl val="0"/>
      </c:catAx>
      <c:valAx>
        <c:axId val="2555571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cs-CZ" sz="1600"/>
                  <a:t>cell density (10</a:t>
                </a:r>
                <a:r>
                  <a:rPr lang="cs-CZ" sz="1600" baseline="30000"/>
                  <a:t>3</a:t>
                </a:r>
                <a:r>
                  <a:rPr lang="cs-CZ" sz="1600"/>
                  <a:t> cm</a:t>
                </a:r>
                <a:r>
                  <a:rPr lang="cs-CZ" sz="1600" baseline="30000"/>
                  <a:t>-2</a:t>
                </a:r>
                <a:r>
                  <a:rPr lang="cs-CZ" sz="1600" baseline="0"/>
                  <a:t>)</a:t>
                </a:r>
              </a:p>
            </c:rich>
          </c:tx>
          <c:layout>
            <c:manualLayout>
              <c:xMode val="edge"/>
              <c:yMode val="edge"/>
              <c:x val="2.2222222222222223E-2"/>
              <c:y val="0.111986730825313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cs-CZ"/>
          </a:p>
        </c:txPr>
        <c:crossAx val="255539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1992165507549615"/>
          <c:y val="3.9752415141809695E-2"/>
          <c:w val="0.47703433945756779"/>
          <c:h val="0.29138937647136975"/>
        </c:manualLayout>
      </c:layout>
      <c:overlay val="1"/>
      <c:txPr>
        <a:bodyPr/>
        <a:lstStyle/>
        <a:p>
          <a:pPr>
            <a:defRPr sz="1600"/>
          </a:pPr>
          <a:endParaRPr lang="cs-CZ"/>
        </a:p>
      </c:txPr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AB99E-849F-7B46-A9F6-5C85BA7B98B6}" type="datetime1">
              <a:rPr lang="cs-CZ" smtClean="0"/>
              <a:t>21.3.2017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43C3E-5235-0148-AEB7-C2B492D72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550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B6EC1-D095-4445-A25E-882F811AE99D}" type="datetime1">
              <a:rPr lang="cs-CZ" smtClean="0"/>
              <a:t>21.3.2017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F4D91-4993-C642-84BE-A1211E6BAE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6795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4F4D91-4993-C642-84BE-A1211E6BAE5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695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8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70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817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15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01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584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74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841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57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42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33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AF16DE-A0D5-4438-950F-5B1E159C2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19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9.tiff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20.tif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338" y="2898775"/>
            <a:ext cx="8156695" cy="2169516"/>
          </a:xfrm>
        </p:spPr>
        <p:txBody>
          <a:bodyPr>
            <a:normAutofit/>
          </a:bodyPr>
          <a:lstStyle/>
          <a:p>
            <a:r>
              <a:rPr lang="en-US" b="1" dirty="0"/>
              <a:t>Metallic 3D-printing for orthopedic surgery: question of surface and cell compatibility</a:t>
            </a:r>
            <a:endParaRPr lang="cs-CZ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481" y="5068291"/>
            <a:ext cx="7967574" cy="78392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Michaela </a:t>
            </a:r>
            <a:r>
              <a:rPr lang="en-US" sz="2800" dirty="0" err="1" smtClean="0"/>
              <a:t>Fousová</a:t>
            </a:r>
            <a:r>
              <a:rPr lang="en-US" sz="2800" dirty="0" smtClean="0"/>
              <a:t>,</a:t>
            </a:r>
            <a:r>
              <a:rPr lang="cs-CZ" sz="2800" dirty="0" smtClean="0"/>
              <a:t> </a:t>
            </a:r>
            <a:r>
              <a:rPr lang="en-US" sz="2800" dirty="0" smtClean="0"/>
              <a:t>Dalibor </a:t>
            </a:r>
            <a:r>
              <a:rPr lang="en-US" sz="2800" dirty="0" err="1" smtClean="0"/>
              <a:t>Vojtěch</a:t>
            </a:r>
            <a:r>
              <a:rPr lang="cs-CZ" sz="2800" dirty="0" smtClean="0"/>
              <a:t>,</a:t>
            </a:r>
            <a:br>
              <a:rPr lang="cs-CZ" sz="2800" dirty="0" smtClean="0"/>
            </a:br>
            <a:r>
              <a:rPr lang="cs-CZ" sz="2800" dirty="0" smtClean="0"/>
              <a:t>Eva </a:t>
            </a:r>
            <a:r>
              <a:rPr lang="cs-CZ" sz="2800" dirty="0" err="1" smtClean="0"/>
              <a:t>Jablonská</a:t>
            </a:r>
            <a:r>
              <a:rPr lang="cs-CZ" sz="2800" dirty="0" smtClean="0"/>
              <a:t>, Jaroslav Fojt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94" y="218794"/>
            <a:ext cx="4534830" cy="1135934"/>
          </a:xfrm>
          <a:prstGeom prst="rect">
            <a:avLst/>
          </a:prstGeom>
        </p:spPr>
      </p:pic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0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13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sp>
        <p:nvSpPr>
          <p:cNvPr id="14" name="Obdélník 13"/>
          <p:cNvSpPr/>
          <p:nvPr/>
        </p:nvSpPr>
        <p:spPr>
          <a:xfrm>
            <a:off x="591077" y="1529255"/>
            <a:ext cx="7920000" cy="1353754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-2476500" ty="0" sx="100000" sy="100000" flip="x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047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872868" y="6356350"/>
            <a:ext cx="3429000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</a:t>
            </a:fld>
            <a:endParaRPr lang="en-US" dirty="0"/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457200" y="1391178"/>
            <a:ext cx="8173833" cy="4708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 err="1" smtClean="0">
                <a:solidFill>
                  <a:srgbClr val="FF0000"/>
                </a:solidFill>
              </a:rPr>
              <a:t>Introduction</a:t>
            </a:r>
            <a:endParaRPr lang="cs-CZ" dirty="0" smtClean="0">
              <a:solidFill>
                <a:srgbClr val="FF0000"/>
              </a:solidFill>
            </a:endParaRPr>
          </a:p>
          <a:p>
            <a:r>
              <a:rPr lang="cs-CZ" dirty="0" err="1" smtClean="0">
                <a:solidFill>
                  <a:srgbClr val="FF0000"/>
                </a:solidFill>
              </a:rPr>
              <a:t>Metallic</a:t>
            </a:r>
            <a:r>
              <a:rPr lang="cs-CZ" dirty="0" smtClean="0">
                <a:solidFill>
                  <a:srgbClr val="FF0000"/>
                </a:solidFill>
              </a:rPr>
              <a:t> 3D </a:t>
            </a:r>
            <a:r>
              <a:rPr lang="cs-CZ" dirty="0" err="1" smtClean="0">
                <a:solidFill>
                  <a:srgbClr val="FF0000"/>
                </a:solidFill>
              </a:rPr>
              <a:t>printing</a:t>
            </a:r>
            <a:r>
              <a:rPr lang="cs-CZ" dirty="0">
                <a:solidFill>
                  <a:srgbClr val="FF0000"/>
                </a:solidFill>
              </a:rPr>
              <a:t/>
            </a:r>
            <a:br>
              <a:rPr lang="cs-CZ" dirty="0">
                <a:solidFill>
                  <a:srgbClr val="FF0000"/>
                </a:solidFill>
              </a:rPr>
            </a:br>
            <a:r>
              <a:rPr lang="cs-CZ" sz="2800" dirty="0" err="1" smtClean="0"/>
              <a:t>principle</a:t>
            </a:r>
            <a:r>
              <a:rPr lang="cs-CZ" sz="2800" dirty="0" smtClean="0"/>
              <a:t> </a:t>
            </a:r>
            <a:r>
              <a:rPr lang="cs-CZ" sz="2800" dirty="0" err="1"/>
              <a:t>of</a:t>
            </a:r>
            <a:r>
              <a:rPr lang="cs-CZ" sz="2800" dirty="0"/>
              <a:t> </a:t>
            </a:r>
            <a:r>
              <a:rPr lang="cs-CZ" sz="2800" dirty="0" err="1"/>
              <a:t>powder-bed</a:t>
            </a:r>
            <a:r>
              <a:rPr lang="cs-CZ" sz="2800" dirty="0"/>
              <a:t> </a:t>
            </a:r>
            <a:r>
              <a:rPr lang="cs-CZ" sz="2800" dirty="0" err="1"/>
              <a:t>techniques</a:t>
            </a:r>
            <a:endParaRPr lang="cs-CZ" sz="2800" dirty="0"/>
          </a:p>
          <a:p>
            <a:r>
              <a:rPr lang="cs-CZ" dirty="0" err="1" smtClean="0">
                <a:solidFill>
                  <a:srgbClr val="FF0000"/>
                </a:solidFill>
              </a:rPr>
              <a:t>Experimental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 err="1" smtClean="0">
                <a:solidFill>
                  <a:srgbClr val="FF0000"/>
                </a:solidFill>
              </a:rPr>
              <a:t>setup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/>
              <a:t/>
            </a:r>
            <a:br>
              <a:rPr lang="cs-CZ" dirty="0"/>
            </a:br>
            <a:r>
              <a:rPr lang="cs-CZ" sz="2800" dirty="0" smtClean="0"/>
              <a:t>SLM and EBM technology</a:t>
            </a:r>
            <a:endParaRPr lang="cs-CZ" dirty="0" smtClean="0"/>
          </a:p>
          <a:p>
            <a:r>
              <a:rPr lang="cs-CZ" dirty="0" err="1" smtClean="0">
                <a:solidFill>
                  <a:srgbClr val="FF0000"/>
                </a:solidFill>
              </a:rPr>
              <a:t>Results</a:t>
            </a:r>
            <a:r>
              <a:rPr lang="cs-CZ" dirty="0">
                <a:solidFill>
                  <a:srgbClr val="FF0000"/>
                </a:solidFill>
              </a:rPr>
              <a:t/>
            </a:r>
            <a:br>
              <a:rPr lang="cs-CZ" dirty="0">
                <a:solidFill>
                  <a:srgbClr val="FF0000"/>
                </a:solidFill>
              </a:rPr>
            </a:br>
            <a:r>
              <a:rPr lang="cs-CZ" sz="2800" dirty="0" err="1" smtClean="0"/>
              <a:t>surface</a:t>
            </a:r>
            <a:r>
              <a:rPr lang="cs-CZ" sz="2800" dirty="0" smtClean="0"/>
              <a:t> </a:t>
            </a:r>
            <a:r>
              <a:rPr lang="cs-CZ" sz="2800" dirty="0" err="1" smtClean="0"/>
              <a:t>morphology</a:t>
            </a:r>
            <a:r>
              <a:rPr lang="cs-CZ" sz="2800" dirty="0" smtClean="0"/>
              <a:t> and </a:t>
            </a:r>
            <a:r>
              <a:rPr lang="cs-CZ" sz="2800" dirty="0" err="1" smtClean="0"/>
              <a:t>chemistry</a:t>
            </a:r>
            <a:r>
              <a:rPr lang="cs-CZ" sz="2800" dirty="0" smtClean="0"/>
              <a:t>, cell </a:t>
            </a:r>
            <a:r>
              <a:rPr lang="cs-CZ" sz="2800" dirty="0" err="1" smtClean="0"/>
              <a:t>compatibility</a:t>
            </a:r>
            <a:endParaRPr lang="cs-CZ" sz="2800" dirty="0" smtClean="0">
              <a:solidFill>
                <a:srgbClr val="FF0000"/>
              </a:solidFill>
            </a:endParaRPr>
          </a:p>
          <a:p>
            <a:r>
              <a:rPr lang="cs-CZ" dirty="0" err="1" smtClean="0">
                <a:solidFill>
                  <a:srgbClr val="FF0000"/>
                </a:solidFill>
              </a:rPr>
              <a:t>Conlusions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</a:t>
            </a:r>
            <a:endParaRPr lang="en-US" dirty="0" smtClean="0"/>
          </a:p>
        </p:txBody>
      </p:sp>
      <p:cxnSp>
        <p:nvCxnSpPr>
          <p:cNvPr id="14" name="Přímá spojnice 13"/>
          <p:cNvCxnSpPr/>
          <p:nvPr/>
        </p:nvCxnSpPr>
        <p:spPr>
          <a:xfrm>
            <a:off x="591077" y="1354728"/>
            <a:ext cx="8039956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Outline</a:t>
            </a:r>
            <a:endParaRPr lang="en-US" b="1" dirty="0"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2686510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872868" y="6356350"/>
            <a:ext cx="3429000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3</a:t>
            </a:fld>
            <a:endParaRPr lang="en-US" dirty="0"/>
          </a:p>
        </p:txBody>
      </p:sp>
      <p:sp>
        <p:nvSpPr>
          <p:cNvPr id="13" name="Content Placeholder 4"/>
          <p:cNvSpPr txBox="1">
            <a:spLocks/>
          </p:cNvSpPr>
          <p:nvPr/>
        </p:nvSpPr>
        <p:spPr>
          <a:xfrm>
            <a:off x="457200" y="1391178"/>
            <a:ext cx="8173833" cy="47085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FF0000"/>
                </a:solidFill>
              </a:rPr>
              <a:t>University of Chemistry and Technology Prague, Czech Republic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Department of Metals and Corrosion Engineering</a:t>
            </a:r>
            <a:endParaRPr lang="en-US" dirty="0" smtClean="0"/>
          </a:p>
        </p:txBody>
      </p:sp>
      <p:pic>
        <p:nvPicPr>
          <p:cNvPr id="4" name="Picture 3" descr="Prospon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117" y="3600987"/>
            <a:ext cx="2540000" cy="1905000"/>
          </a:xfrm>
          <a:prstGeom prst="rect">
            <a:avLst/>
          </a:prstGeom>
        </p:spPr>
      </p:pic>
      <p:pic>
        <p:nvPicPr>
          <p:cNvPr id="6" name="Picture 5" descr="vscht-praha-668x31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34" y="2873279"/>
            <a:ext cx="7315200" cy="3224875"/>
          </a:xfrm>
          <a:prstGeom prst="rect">
            <a:avLst/>
          </a:prstGeom>
        </p:spPr>
      </p:pic>
      <p:cxnSp>
        <p:nvCxnSpPr>
          <p:cNvPr id="14" name="Přímá spojnice 13"/>
          <p:cNvCxnSpPr/>
          <p:nvPr/>
        </p:nvCxnSpPr>
        <p:spPr>
          <a:xfrm>
            <a:off x="591077" y="1354728"/>
            <a:ext cx="8039956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b="1" dirty="0" smtClean="0">
                <a:cs typeface="Geneva"/>
              </a:rPr>
              <a:t>Introduction</a:t>
            </a:r>
            <a:endParaRPr lang="en-US" b="1" dirty="0"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49451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dirty="0" smtClean="0"/>
              <a:t>3 main categories of manufacturing process: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Powder bed systems</a:t>
            </a:r>
          </a:p>
          <a:p>
            <a:pPr lvl="1"/>
            <a:r>
              <a:rPr lang="en-US" sz="2600" dirty="0" smtClean="0"/>
              <a:t>raking powder across the building plate to form successive layers</a:t>
            </a:r>
          </a:p>
          <a:p>
            <a:pPr lvl="1"/>
            <a:r>
              <a:rPr lang="en-US" sz="2600" dirty="0" smtClean="0"/>
              <a:t>an energy source (electron or laser beam) selectively melts the powder to form desired shape</a:t>
            </a:r>
          </a:p>
          <a:p>
            <a:pPr lvl="1"/>
            <a:r>
              <a:rPr lang="en-US" sz="2600" dirty="0" smtClean="0"/>
              <a:t>advantage: high resolution, dimensional control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Powder feed systems</a:t>
            </a:r>
          </a:p>
          <a:p>
            <a:pPr lvl="1"/>
            <a:r>
              <a:rPr lang="en-US" sz="2600" dirty="0" smtClean="0"/>
              <a:t>powders are conveyed through a nozzle onto the building plate</a:t>
            </a:r>
          </a:p>
          <a:p>
            <a:pPr lvl="1"/>
            <a:r>
              <a:rPr lang="en-US" sz="2600" dirty="0" smtClean="0"/>
              <a:t>a laser is used to melt a monolayer or more of the powder into the shape desired</a:t>
            </a:r>
          </a:p>
          <a:p>
            <a:pPr lvl="1"/>
            <a:r>
              <a:rPr lang="en-US" sz="2600" dirty="0" smtClean="0"/>
              <a:t>advantage: larger build volume, reparation of damaged components</a:t>
            </a:r>
          </a:p>
          <a:p>
            <a:r>
              <a:rPr lang="en-US" sz="2800" b="1" dirty="0" smtClean="0">
                <a:solidFill>
                  <a:srgbClr val="FF0000"/>
                </a:solidFill>
              </a:rPr>
              <a:t>Wire feed systems</a:t>
            </a:r>
          </a:p>
          <a:p>
            <a:pPr lvl="1"/>
            <a:r>
              <a:rPr lang="en-US" sz="2600" dirty="0"/>
              <a:t>feed stock is wire which is deposited onto the building plate</a:t>
            </a:r>
          </a:p>
          <a:p>
            <a:pPr lvl="1"/>
            <a:r>
              <a:rPr lang="en-US" sz="2600" dirty="0"/>
              <a:t>upon subsequent passes  a 3D structure is built up</a:t>
            </a:r>
            <a:endParaRPr lang="cs-CZ" sz="2600" dirty="0"/>
          </a:p>
          <a:p>
            <a:pPr lvl="1"/>
            <a:r>
              <a:rPr lang="cs-CZ" sz="2600" dirty="0" err="1"/>
              <a:t>welding</a:t>
            </a:r>
            <a:r>
              <a:rPr lang="cs-CZ" sz="2600" dirty="0"/>
              <a:t> by laser, </a:t>
            </a:r>
            <a:r>
              <a:rPr lang="cs-CZ" sz="2600" dirty="0" err="1"/>
              <a:t>electron</a:t>
            </a:r>
            <a:r>
              <a:rPr lang="cs-CZ" sz="2600" dirty="0"/>
              <a:t> </a:t>
            </a:r>
            <a:r>
              <a:rPr lang="cs-CZ" sz="2600" dirty="0" err="1"/>
              <a:t>beam</a:t>
            </a:r>
            <a:r>
              <a:rPr lang="cs-CZ" sz="2600" dirty="0"/>
              <a:t> </a:t>
            </a:r>
            <a:r>
              <a:rPr lang="cs-CZ" sz="2600" dirty="0" err="1"/>
              <a:t>or</a:t>
            </a:r>
            <a:r>
              <a:rPr lang="cs-CZ" sz="2600" dirty="0"/>
              <a:t> plasma </a:t>
            </a:r>
            <a:r>
              <a:rPr lang="cs-CZ" sz="2600" dirty="0" err="1"/>
              <a:t>arc</a:t>
            </a:r>
            <a:endParaRPr lang="cs-CZ" sz="2600" dirty="0"/>
          </a:p>
          <a:p>
            <a:pPr lvl="1"/>
            <a:r>
              <a:rPr lang="cs-CZ" sz="2600" dirty="0" err="1"/>
              <a:t>Advantage</a:t>
            </a:r>
            <a:r>
              <a:rPr lang="cs-CZ" sz="2600" dirty="0"/>
              <a:t>: </a:t>
            </a:r>
            <a:r>
              <a:rPr lang="cs-CZ" sz="2600" dirty="0" err="1"/>
              <a:t>high</a:t>
            </a:r>
            <a:r>
              <a:rPr lang="cs-CZ" sz="2600" dirty="0"/>
              <a:t> </a:t>
            </a:r>
            <a:r>
              <a:rPr lang="cs-CZ" sz="2600" dirty="0" err="1"/>
              <a:t>deposition</a:t>
            </a:r>
            <a:r>
              <a:rPr lang="cs-CZ" sz="2600" dirty="0"/>
              <a:t> </a:t>
            </a:r>
            <a:r>
              <a:rPr lang="cs-CZ" sz="2600" dirty="0" err="1"/>
              <a:t>rate</a:t>
            </a:r>
            <a:endParaRPr lang="en-US" sz="2600" dirty="0"/>
          </a:p>
          <a:p>
            <a:pPr lvl="1"/>
            <a:endParaRPr lang="en-US" sz="240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Metallic</a:t>
            </a:r>
            <a:r>
              <a:rPr lang="cs-CZ" b="1" dirty="0" smtClean="0">
                <a:cs typeface="Geneva"/>
              </a:rPr>
              <a:t> 3D </a:t>
            </a:r>
            <a:r>
              <a:rPr lang="cs-CZ" b="1" dirty="0" err="1" smtClean="0">
                <a:cs typeface="Geneva"/>
              </a:rPr>
              <a:t>printing</a:t>
            </a:r>
            <a:endParaRPr lang="en-US" b="1" dirty="0">
              <a:cs typeface="Geneva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80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Powder bed systems</a:t>
            </a:r>
          </a:p>
          <a:p>
            <a:pPr marL="0" indent="0">
              <a:buNone/>
            </a:pPr>
            <a:r>
              <a:rPr lang="cs-CZ" sz="2400" dirty="0" err="1" smtClean="0"/>
              <a:t>Selective</a:t>
            </a:r>
            <a:r>
              <a:rPr lang="cs-CZ" sz="2400" dirty="0" smtClean="0"/>
              <a:t> Laser </a:t>
            </a:r>
            <a:r>
              <a:rPr lang="cs-CZ" sz="2400" dirty="0" err="1" smtClean="0"/>
              <a:t>Melting</a:t>
            </a:r>
            <a:r>
              <a:rPr lang="cs-CZ" sz="2400" dirty="0" smtClean="0"/>
              <a:t> (SLM) and </a:t>
            </a:r>
            <a:r>
              <a:rPr lang="cs-CZ" sz="2400" dirty="0" err="1" smtClean="0"/>
              <a:t>Electron</a:t>
            </a:r>
            <a:r>
              <a:rPr lang="cs-CZ" sz="2400" dirty="0" smtClean="0"/>
              <a:t> </a:t>
            </a:r>
            <a:r>
              <a:rPr lang="cs-CZ" sz="2400" dirty="0" err="1" smtClean="0"/>
              <a:t>Beam</a:t>
            </a:r>
            <a:r>
              <a:rPr lang="cs-CZ" sz="2400" dirty="0" smtClean="0"/>
              <a:t> </a:t>
            </a:r>
            <a:r>
              <a:rPr lang="cs-CZ" sz="2400" dirty="0" err="1"/>
              <a:t>M</a:t>
            </a:r>
            <a:r>
              <a:rPr lang="cs-CZ" sz="2400" dirty="0" err="1" smtClean="0"/>
              <a:t>elting</a:t>
            </a:r>
            <a:r>
              <a:rPr lang="cs-CZ" sz="2400" dirty="0" smtClean="0"/>
              <a:t> (EBM)</a:t>
            </a:r>
            <a:endParaRPr lang="en-US" sz="2400" dirty="0" smtClean="0"/>
          </a:p>
          <a:p>
            <a:pPr lvl="1"/>
            <a:endParaRPr lang="en-US" sz="240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Metallic</a:t>
            </a:r>
            <a:r>
              <a:rPr lang="cs-CZ" b="1" dirty="0" smtClean="0">
                <a:cs typeface="Geneva"/>
              </a:rPr>
              <a:t> 3D </a:t>
            </a:r>
            <a:r>
              <a:rPr lang="cs-CZ" b="1" dirty="0" err="1" smtClean="0">
                <a:cs typeface="Geneva"/>
              </a:rPr>
              <a:t>printing</a:t>
            </a:r>
            <a:endParaRPr lang="en-US" b="1" dirty="0">
              <a:cs typeface="Geneva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5</a:t>
            </a:fld>
            <a:endParaRPr lang="en-US"/>
          </a:p>
        </p:txBody>
      </p:sp>
      <p:pic>
        <p:nvPicPr>
          <p:cNvPr id="10" name="Picture 3" descr="SLM_schema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78" t="12926" r="16239" b="26694"/>
          <a:stretch/>
        </p:blipFill>
        <p:spPr>
          <a:xfrm>
            <a:off x="2324125" y="2869317"/>
            <a:ext cx="4164841" cy="306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4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SLM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/>
          </a:bodyPr>
          <a:lstStyle/>
          <a:p>
            <a:r>
              <a:rPr lang="en-US" dirty="0" smtClean="0"/>
              <a:t>laser beam, 200 W</a:t>
            </a:r>
          </a:p>
          <a:p>
            <a:r>
              <a:rPr lang="en-US" dirty="0" smtClean="0"/>
              <a:t>argon atmosphere</a:t>
            </a:r>
          </a:p>
          <a:p>
            <a:r>
              <a:rPr lang="en-US" dirty="0" smtClean="0"/>
              <a:t>Input Ti6Al4V powder:</a:t>
            </a: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smtClean="0">
                <a:solidFill>
                  <a:srgbClr val="000000"/>
                </a:solidFill>
              </a:rPr>
              <a:t> 15-45 </a:t>
            </a:r>
            <a:r>
              <a:rPr lang="en-US" dirty="0" err="1" smtClean="0">
                <a:solidFill>
                  <a:srgbClr val="000000"/>
                </a:solidFill>
              </a:rPr>
              <a:t>μm</a:t>
            </a:r>
            <a:endParaRPr lang="en-US" dirty="0" smtClean="0"/>
          </a:p>
          <a:p>
            <a:r>
              <a:rPr lang="en-US" dirty="0" smtClean="0"/>
              <a:t>Layer thickness: 30 µm</a:t>
            </a:r>
          </a:p>
          <a:p>
            <a:r>
              <a:rPr lang="en-US" dirty="0" smtClean="0"/>
              <a:t>no preheating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heat treatment necessary</a:t>
            </a:r>
            <a:endParaRPr lang="en-US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EBM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600" dirty="0" smtClean="0"/>
              <a:t>electron beam, 60 kV</a:t>
            </a:r>
          </a:p>
          <a:p>
            <a:r>
              <a:rPr lang="en-US" sz="2600" dirty="0" smtClean="0"/>
              <a:t>vacuum</a:t>
            </a:r>
          </a:p>
          <a:p>
            <a:r>
              <a:rPr lang="en-US" sz="2600" dirty="0" smtClean="0"/>
              <a:t>Input Ti6Al4V powder:</a:t>
            </a:r>
          </a:p>
          <a:p>
            <a:pPr marL="0" indent="0">
              <a:buNone/>
            </a:pPr>
            <a:r>
              <a:rPr lang="en-US" sz="2600" dirty="0" smtClean="0"/>
              <a:t>		45-105 µm</a:t>
            </a:r>
          </a:p>
          <a:p>
            <a:r>
              <a:rPr lang="en-US" sz="2600" dirty="0" smtClean="0"/>
              <a:t>Layer thickness: </a:t>
            </a:r>
            <a:r>
              <a:rPr lang="cs-CZ" sz="2600" dirty="0"/>
              <a:t>5</a:t>
            </a:r>
            <a:r>
              <a:rPr lang="en-US" sz="2600" dirty="0" smtClean="0"/>
              <a:t>0 </a:t>
            </a:r>
            <a:r>
              <a:rPr lang="en-US" sz="2600" dirty="0"/>
              <a:t>µm</a:t>
            </a:r>
          </a:p>
          <a:p>
            <a:r>
              <a:rPr lang="en-US" sz="2600" dirty="0" smtClean="0"/>
              <a:t>preheating every layer at 7</a:t>
            </a:r>
            <a:r>
              <a:rPr lang="cs-CZ" sz="2600" dirty="0" smtClean="0"/>
              <a:t>4</a:t>
            </a:r>
            <a:r>
              <a:rPr lang="en-US" sz="2600" dirty="0" smtClean="0"/>
              <a:t>0 °C</a:t>
            </a:r>
            <a:endParaRPr lang="cs-CZ" sz="2600" dirty="0"/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sz="2600" dirty="0" smtClean="0"/>
              <a:t>heat treatment not necessary</a:t>
            </a:r>
          </a:p>
          <a:p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6</a:t>
            </a:fld>
            <a:endParaRPr lang="en-US"/>
          </a:p>
        </p:txBody>
      </p:sp>
      <p:cxnSp>
        <p:nvCxnSpPr>
          <p:cNvPr id="10" name="Přímá spojnice 9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>
                <a:cs typeface="Geneva"/>
              </a:rPr>
              <a:t>Metallic</a:t>
            </a:r>
            <a:r>
              <a:rPr lang="cs-CZ" b="1" dirty="0">
                <a:cs typeface="Geneva"/>
              </a:rPr>
              <a:t> 3D </a:t>
            </a:r>
            <a:r>
              <a:rPr lang="cs-CZ" b="1" dirty="0" err="1">
                <a:cs typeface="Geneva"/>
              </a:rPr>
              <a:t>printing</a:t>
            </a:r>
            <a:endParaRPr lang="en-US" b="1" dirty="0">
              <a:cs typeface="Geneva"/>
            </a:endParaRPr>
          </a:p>
        </p:txBody>
      </p:sp>
    </p:spTree>
    <p:extLst>
      <p:ext uri="{BB962C8B-B14F-4D97-AF65-F5344CB8AC3E}">
        <p14:creationId xmlns:p14="http://schemas.microsoft.com/office/powerpoint/2010/main" val="33484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SLM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>
            <a:normAutofit lnSpcReduction="10000"/>
          </a:bodyPr>
          <a:lstStyle/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pPr marL="0" indent="0" algn="ctr">
              <a:buNone/>
            </a:pPr>
            <a:r>
              <a:rPr lang="cs-CZ" sz="2300" dirty="0" err="1" smtClean="0"/>
              <a:t>ProSpon</a:t>
            </a:r>
            <a:r>
              <a:rPr lang="cs-CZ" sz="2300" dirty="0" smtClean="0"/>
              <a:t> spol. s r.o.,</a:t>
            </a:r>
            <a:br>
              <a:rPr lang="cs-CZ" sz="2300" dirty="0" smtClean="0"/>
            </a:br>
            <a:r>
              <a:rPr lang="cs-CZ" sz="2300" dirty="0" smtClean="0"/>
              <a:t>Czech Republic</a:t>
            </a:r>
          </a:p>
          <a:p>
            <a:r>
              <a:rPr lang="en-US" sz="2200" i="1" dirty="0" smtClean="0"/>
              <a:t>development</a:t>
            </a:r>
            <a:r>
              <a:rPr lang="en-US" sz="2200" i="1" dirty="0"/>
              <a:t>, manufacture and distribution of </a:t>
            </a:r>
            <a:r>
              <a:rPr lang="en-US" sz="2200" i="1" dirty="0" smtClean="0"/>
              <a:t>medical </a:t>
            </a:r>
            <a:r>
              <a:rPr lang="en-US" sz="2200" i="1" dirty="0"/>
              <a:t>implants and instruments for orthopedics,  </a:t>
            </a:r>
            <a:r>
              <a:rPr lang="en-US" sz="2200" i="1" dirty="0" smtClean="0"/>
              <a:t>traumatology </a:t>
            </a:r>
            <a:r>
              <a:rPr lang="en-US" sz="2200" i="1" dirty="0"/>
              <a:t>and surgery</a:t>
            </a:r>
          </a:p>
          <a:p>
            <a:endParaRPr lang="en-US" dirty="0" smtClean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 smtClean="0">
                <a:solidFill>
                  <a:srgbClr val="FF0000"/>
                </a:solidFill>
              </a:rPr>
              <a:t>EBM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3775266"/>
            <a:ext cx="4041775" cy="258108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300" dirty="0"/>
              <a:t>Metal </a:t>
            </a:r>
            <a:r>
              <a:rPr lang="cs-CZ" sz="2300" dirty="0" err="1"/>
              <a:t>Industries</a:t>
            </a:r>
            <a:r>
              <a:rPr lang="cs-CZ" sz="2300" dirty="0"/>
              <a:t> </a:t>
            </a:r>
            <a:r>
              <a:rPr lang="cs-CZ" sz="2300" dirty="0" err="1"/>
              <a:t>Research</a:t>
            </a:r>
            <a:r>
              <a:rPr lang="cs-CZ" sz="2300" dirty="0"/>
              <a:t> &amp; </a:t>
            </a:r>
            <a:r>
              <a:rPr lang="cs-CZ" sz="2300" dirty="0" err="1"/>
              <a:t>Development</a:t>
            </a:r>
            <a:r>
              <a:rPr lang="cs-CZ" sz="2300" dirty="0"/>
              <a:t> centre, </a:t>
            </a:r>
            <a:r>
              <a:rPr lang="cs-CZ" sz="2300" dirty="0" err="1"/>
              <a:t>Taiwan</a:t>
            </a:r>
            <a:endParaRPr lang="cs-CZ" sz="2300" dirty="0"/>
          </a:p>
          <a:p>
            <a:r>
              <a:rPr lang="cs-CZ" sz="2200" i="1" dirty="0" err="1" smtClean="0"/>
              <a:t>research</a:t>
            </a:r>
            <a:r>
              <a:rPr lang="cs-CZ" sz="2200" i="1" dirty="0" smtClean="0"/>
              <a:t> </a:t>
            </a:r>
            <a:r>
              <a:rPr lang="cs-CZ" sz="2200" i="1" dirty="0"/>
              <a:t>&amp; d</a:t>
            </a:r>
            <a:r>
              <a:rPr lang="en-US" sz="2200" i="1" dirty="0" err="1"/>
              <a:t>evelopment</a:t>
            </a:r>
            <a:r>
              <a:rPr lang="cs-CZ" sz="2200" i="1" dirty="0"/>
              <a:t> </a:t>
            </a:r>
            <a:r>
              <a:rPr lang="cs-CZ" sz="2200" i="1" dirty="0" err="1"/>
              <a:t>of</a:t>
            </a:r>
            <a:r>
              <a:rPr lang="en-US" sz="2200" i="1" dirty="0"/>
              <a:t> the leading technology of metal and its related industries in Taiwan</a:t>
            </a:r>
            <a:endParaRPr lang="cs-CZ" sz="2200" i="1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 smtClean="0"/>
              <a:t>Biomaterials 2017</a:t>
            </a:r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7</a:t>
            </a:fld>
            <a:endParaRPr lang="en-US"/>
          </a:p>
        </p:txBody>
      </p:sp>
      <p:cxnSp>
        <p:nvCxnSpPr>
          <p:cNvPr id="10" name="Přímá spojnice 9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>
                <a:cs typeface="Geneva"/>
              </a:rPr>
              <a:t>Metallic</a:t>
            </a:r>
            <a:r>
              <a:rPr lang="cs-CZ" b="1" dirty="0">
                <a:cs typeface="Geneva"/>
              </a:rPr>
              <a:t> 3D </a:t>
            </a:r>
            <a:r>
              <a:rPr lang="cs-CZ" b="1" dirty="0" err="1">
                <a:cs typeface="Geneva"/>
              </a:rPr>
              <a:t>printing</a:t>
            </a:r>
            <a:endParaRPr lang="en-US" b="1" dirty="0">
              <a:cs typeface="Geneva"/>
            </a:endParaRPr>
          </a:p>
        </p:txBody>
      </p:sp>
      <p:pic>
        <p:nvPicPr>
          <p:cNvPr id="12" name="Picture 3" descr="Prospon.g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8" r="4687" b="14685"/>
          <a:stretch/>
        </p:blipFill>
        <p:spPr>
          <a:xfrm>
            <a:off x="1007408" y="2238140"/>
            <a:ext cx="2420951" cy="142677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12"/>
          <a:stretch/>
        </p:blipFill>
        <p:spPr>
          <a:xfrm>
            <a:off x="4857671" y="2462972"/>
            <a:ext cx="3391057" cy="131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15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357188" algn="l"/>
              </a:tabLst>
            </a:pPr>
            <a:r>
              <a:rPr lang="en-US" sz="2800" dirty="0"/>
              <a:t>high mechanical </a:t>
            </a:r>
            <a:r>
              <a:rPr lang="en-US" sz="2800" dirty="0" smtClean="0"/>
              <a:t>properties</a:t>
            </a:r>
            <a:endParaRPr lang="cs-CZ" sz="2800" dirty="0" smtClean="0"/>
          </a:p>
          <a:p>
            <a:pPr>
              <a:tabLst>
                <a:tab pos="357188" algn="l"/>
              </a:tabLst>
            </a:pPr>
            <a:r>
              <a:rPr lang="en-US" sz="2800" dirty="0" smtClean="0"/>
              <a:t>excellent corrosion resistance</a:t>
            </a:r>
          </a:p>
          <a:p>
            <a:pPr>
              <a:tabLst>
                <a:tab pos="357188" algn="l"/>
              </a:tabLst>
            </a:pPr>
            <a:r>
              <a:rPr lang="cs-CZ" sz="2800" dirty="0" smtClean="0"/>
              <a:t>b</a:t>
            </a:r>
            <a:r>
              <a:rPr lang="en-US" sz="2800" dirty="0" err="1" smtClean="0"/>
              <a:t>iocompatibility</a:t>
            </a:r>
            <a:endParaRPr lang="cs-CZ" sz="2800" dirty="0" smtClean="0"/>
          </a:p>
          <a:p>
            <a:pPr>
              <a:tabLst>
                <a:tab pos="357188" algn="l"/>
              </a:tabLst>
            </a:pPr>
            <a:endParaRPr lang="en-US" sz="2800" dirty="0" smtClean="0"/>
          </a:p>
          <a:p>
            <a:pPr>
              <a:tabLst>
                <a:tab pos="357188" algn="l"/>
              </a:tabLst>
            </a:pPr>
            <a:r>
              <a:rPr lang="en-US" sz="2800" dirty="0" smtClean="0"/>
              <a:t>much higher stiffness over bone</a:t>
            </a:r>
          </a:p>
          <a:p>
            <a:pPr>
              <a:tabLst>
                <a:tab pos="357188" algn="l"/>
              </a:tabLst>
            </a:pPr>
            <a:r>
              <a:rPr lang="en-US" sz="2800" dirty="0" err="1" smtClean="0"/>
              <a:t>bioinert</a:t>
            </a:r>
            <a:r>
              <a:rPr lang="en-US" sz="2800" dirty="0" smtClean="0"/>
              <a:t> - no biological fixation</a:t>
            </a:r>
            <a:endParaRPr lang="en-US" sz="280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smtClean="0">
                <a:cs typeface="Geneva"/>
              </a:rPr>
              <a:t>Ti6Al4V </a:t>
            </a:r>
            <a:r>
              <a:rPr lang="cs-CZ" b="1" dirty="0" err="1" smtClean="0">
                <a:cs typeface="Geneva"/>
              </a:rPr>
              <a:t>alloy</a:t>
            </a:r>
            <a:endParaRPr lang="en-US" b="1" dirty="0">
              <a:cs typeface="Geneva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8</a:t>
            </a:fld>
            <a:endParaRPr lang="en-US"/>
          </a:p>
        </p:txBody>
      </p:sp>
      <p:pic>
        <p:nvPicPr>
          <p:cNvPr id="10" name="Picture 6" descr="scaff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33" y="4499308"/>
            <a:ext cx="2340000" cy="162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807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SLM machine M2 </a:t>
            </a:r>
            <a:r>
              <a:rPr lang="en-US" dirty="0" err="1">
                <a:solidFill>
                  <a:srgbClr val="FF0000"/>
                </a:solidFill>
              </a:rPr>
              <a:t>Cusing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ConceptLaser</a:t>
            </a:r>
            <a:endParaRPr lang="en-US" sz="24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200W </a:t>
            </a:r>
            <a:r>
              <a:rPr lang="en-US" sz="2400" dirty="0" err="1">
                <a:solidFill>
                  <a:srgbClr val="000000"/>
                </a:solidFill>
              </a:rPr>
              <a:t>Yb:YAG</a:t>
            </a:r>
            <a:r>
              <a:rPr lang="en-US" sz="2400" dirty="0">
                <a:solidFill>
                  <a:srgbClr val="000000"/>
                </a:solidFill>
              </a:rPr>
              <a:t> fiber laser</a:t>
            </a:r>
          </a:p>
          <a:p>
            <a:pPr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protective argon </a:t>
            </a:r>
            <a:r>
              <a:rPr lang="en-US" sz="2400" dirty="0" smtClean="0">
                <a:solidFill>
                  <a:srgbClr val="000000"/>
                </a:solidFill>
              </a:rPr>
              <a:t>atmosphere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Input material: gas-atomized Ti-6Al-4V powder</a:t>
            </a:r>
          </a:p>
          <a:p>
            <a:pPr marL="0" lvl="4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				     (</a:t>
            </a:r>
            <a:r>
              <a:rPr lang="en-US" sz="2400" dirty="0" err="1">
                <a:solidFill>
                  <a:srgbClr val="000000"/>
                </a:solidFill>
              </a:rPr>
              <a:t>rematitan</a:t>
            </a:r>
            <a:r>
              <a:rPr lang="en-US" sz="2400" dirty="0">
                <a:solidFill>
                  <a:srgbClr val="000000"/>
                </a:solidFill>
              </a:rPr>
              <a:t>® CL, </a:t>
            </a:r>
            <a:r>
              <a:rPr lang="en-US" sz="2400" dirty="0" err="1">
                <a:solidFill>
                  <a:srgbClr val="000000"/>
                </a:solidFill>
              </a:rPr>
              <a:t>Dentaurum</a:t>
            </a:r>
            <a:r>
              <a:rPr lang="en-US" sz="2400" dirty="0">
                <a:solidFill>
                  <a:srgbClr val="000000"/>
                </a:solidFill>
              </a:rPr>
              <a:t>, 15-45 </a:t>
            </a:r>
            <a:r>
              <a:rPr lang="en-US" sz="2400" dirty="0" err="1">
                <a:solidFill>
                  <a:srgbClr val="000000"/>
                </a:solidFill>
              </a:rPr>
              <a:t>μm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  <a:p>
            <a:pPr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Post-production heat treatment: 820 °C, 1.5 </a:t>
            </a:r>
            <a:r>
              <a:rPr lang="en-US" sz="2400" dirty="0" smtClean="0">
                <a:solidFill>
                  <a:srgbClr val="000000"/>
                </a:solidFill>
              </a:rPr>
              <a:t>h</a:t>
            </a:r>
            <a:endParaRPr lang="cs-CZ" sz="2400" dirty="0" smtClean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endParaRPr lang="cs-CZ" sz="2400" dirty="0">
              <a:solidFill>
                <a:srgbClr val="00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cs-CZ" dirty="0">
                <a:solidFill>
                  <a:srgbClr val="FF0000"/>
                </a:solidFill>
              </a:rPr>
              <a:t>400 </a:t>
            </a:r>
            <a:r>
              <a:rPr lang="cs-CZ" dirty="0" err="1">
                <a:solidFill>
                  <a:srgbClr val="FF0000"/>
                </a:solidFill>
              </a:rPr>
              <a:t>Arcam</a:t>
            </a:r>
            <a:r>
              <a:rPr lang="en-US" dirty="0">
                <a:solidFill>
                  <a:srgbClr val="FF0000"/>
                </a:solidFill>
              </a:rPr>
              <a:t> machine</a:t>
            </a:r>
            <a:endParaRPr lang="cs-CZ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cs-CZ" sz="2400" dirty="0" err="1">
                <a:solidFill>
                  <a:srgbClr val="000000"/>
                </a:solidFill>
              </a:rPr>
              <a:t>electron</a:t>
            </a:r>
            <a:r>
              <a:rPr lang="cs-CZ" sz="2400" dirty="0">
                <a:solidFill>
                  <a:srgbClr val="000000"/>
                </a:solidFill>
              </a:rPr>
              <a:t> </a:t>
            </a:r>
            <a:r>
              <a:rPr lang="cs-CZ" sz="2400" dirty="0" err="1">
                <a:solidFill>
                  <a:srgbClr val="000000"/>
                </a:solidFill>
              </a:rPr>
              <a:t>beam</a:t>
            </a:r>
            <a:r>
              <a:rPr lang="cs-CZ" sz="2400" dirty="0">
                <a:solidFill>
                  <a:srgbClr val="000000"/>
                </a:solidFill>
              </a:rPr>
              <a:t>, 60 </a:t>
            </a:r>
            <a:r>
              <a:rPr lang="cs-CZ" sz="2400" dirty="0" err="1">
                <a:solidFill>
                  <a:srgbClr val="000000"/>
                </a:solidFill>
              </a:rPr>
              <a:t>kV</a:t>
            </a:r>
            <a:endParaRPr lang="cs-CZ" sz="24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cs-CZ" sz="2400" dirty="0" err="1">
                <a:solidFill>
                  <a:srgbClr val="000000"/>
                </a:solidFill>
              </a:rPr>
              <a:t>vacuum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buFontTx/>
              <a:buChar char="-"/>
            </a:pPr>
            <a:r>
              <a:rPr lang="en-US" sz="2400" dirty="0">
                <a:solidFill>
                  <a:srgbClr val="000000"/>
                </a:solidFill>
              </a:rPr>
              <a:t>Input material: gas-atomized Ti-6Al-4V powder</a:t>
            </a:r>
          </a:p>
          <a:p>
            <a:pPr marL="0" lvl="4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				     (</a:t>
            </a:r>
            <a:r>
              <a:rPr lang="cs-CZ" sz="2400" dirty="0" err="1">
                <a:solidFill>
                  <a:srgbClr val="000000"/>
                </a:solidFill>
              </a:rPr>
              <a:t>Arcam</a:t>
            </a:r>
            <a:r>
              <a:rPr lang="en-US" sz="2400" dirty="0">
                <a:solidFill>
                  <a:srgbClr val="000000"/>
                </a:solidFill>
              </a:rPr>
              <a:t>, 45</a:t>
            </a:r>
            <a:r>
              <a:rPr lang="cs-CZ" sz="2400" dirty="0">
                <a:solidFill>
                  <a:srgbClr val="000000"/>
                </a:solidFill>
              </a:rPr>
              <a:t>-105</a:t>
            </a:r>
            <a:r>
              <a:rPr lang="en-US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μm</a:t>
            </a:r>
            <a:r>
              <a:rPr lang="en-US" sz="2400" dirty="0">
                <a:solidFill>
                  <a:srgbClr val="000000"/>
                </a:solidFill>
              </a:rPr>
              <a:t>)</a:t>
            </a:r>
          </a:p>
          <a:p>
            <a:pPr marL="0" indent="0"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>
              <a:tabLst>
                <a:tab pos="357188" algn="l"/>
              </a:tabLst>
            </a:pPr>
            <a:endParaRPr lang="en-US" sz="280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Experimental</a:t>
            </a:r>
            <a:endParaRPr lang="en-US" b="1" dirty="0">
              <a:cs typeface="Geneva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69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357188" algn="l"/>
              </a:tabLst>
            </a:pPr>
            <a:r>
              <a:rPr lang="cs-CZ" sz="2800" dirty="0" err="1" smtClean="0"/>
              <a:t>Process</a:t>
            </a:r>
            <a:r>
              <a:rPr lang="cs-CZ" sz="2800" dirty="0" smtClean="0"/>
              <a:t> </a:t>
            </a:r>
            <a:r>
              <a:rPr lang="cs-CZ" sz="2800" dirty="0" err="1" smtClean="0"/>
              <a:t>parameters</a:t>
            </a:r>
            <a:r>
              <a:rPr lang="cs-CZ" sz="2800" dirty="0" smtClean="0"/>
              <a:t>:</a:t>
            </a:r>
          </a:p>
          <a:p>
            <a:pPr marL="0" indent="0">
              <a:buNone/>
              <a:tabLst>
                <a:tab pos="357188" algn="l"/>
              </a:tabLst>
            </a:pPr>
            <a:endParaRPr lang="cs-CZ" sz="2800" dirty="0"/>
          </a:p>
          <a:p>
            <a:pPr marL="0" indent="0">
              <a:buNone/>
              <a:tabLst>
                <a:tab pos="357188" algn="l"/>
              </a:tabLst>
            </a:pPr>
            <a:endParaRPr lang="cs-CZ" sz="2800" dirty="0" smtClean="0"/>
          </a:p>
          <a:p>
            <a:pPr marL="0" indent="0">
              <a:buNone/>
              <a:tabLst>
                <a:tab pos="357188" algn="l"/>
              </a:tabLst>
            </a:pPr>
            <a:endParaRPr lang="cs-CZ" sz="2800" dirty="0"/>
          </a:p>
          <a:p>
            <a:pPr marL="0" indent="0">
              <a:buNone/>
              <a:tabLst>
                <a:tab pos="357188" algn="l"/>
              </a:tabLst>
            </a:pPr>
            <a:r>
              <a:rPr lang="cs-CZ" sz="2800" dirty="0" smtClean="0"/>
              <a:t>	</a:t>
            </a:r>
            <a:r>
              <a:rPr lang="cs-CZ" sz="2400" dirty="0" smtClean="0"/>
              <a:t>SLM – </a:t>
            </a:r>
            <a:r>
              <a:rPr lang="cs-CZ" sz="2400" dirty="0" err="1" smtClean="0"/>
              <a:t>island</a:t>
            </a:r>
            <a:r>
              <a:rPr lang="cs-CZ" sz="2400" dirty="0" smtClean="0"/>
              <a:t> </a:t>
            </a:r>
            <a:r>
              <a:rPr lang="cs-CZ" sz="2400" dirty="0" err="1" smtClean="0"/>
              <a:t>scanning</a:t>
            </a:r>
            <a:r>
              <a:rPr lang="cs-CZ" sz="2400" dirty="0" smtClean="0"/>
              <a:t> </a:t>
            </a:r>
            <a:r>
              <a:rPr lang="cs-CZ" sz="2400" dirty="0" err="1" smtClean="0"/>
              <a:t>strategy</a:t>
            </a:r>
            <a:r>
              <a:rPr lang="cs-CZ" sz="2400" dirty="0" smtClean="0"/>
              <a:t>, EBM – </a:t>
            </a:r>
            <a:r>
              <a:rPr lang="cs-CZ" sz="2400" dirty="0" err="1" smtClean="0"/>
              <a:t>continuous</a:t>
            </a:r>
            <a:r>
              <a:rPr lang="cs-CZ" sz="2400" dirty="0" smtClean="0"/>
              <a:t> </a:t>
            </a:r>
            <a:r>
              <a:rPr lang="cs-CZ" sz="2400" dirty="0" err="1" smtClean="0"/>
              <a:t>scanning</a:t>
            </a:r>
            <a:endParaRPr lang="cs-CZ" sz="2400" dirty="0"/>
          </a:p>
          <a:p>
            <a:pPr marL="0" indent="0">
              <a:buNone/>
              <a:tabLst>
                <a:tab pos="357188" algn="l"/>
              </a:tabLst>
            </a:pPr>
            <a:endParaRPr lang="cs-CZ" sz="2400" dirty="0" smtClean="0"/>
          </a:p>
          <a:p>
            <a:pPr marL="0" indent="0">
              <a:buNone/>
              <a:tabLst>
                <a:tab pos="357188" algn="l"/>
              </a:tabLst>
            </a:pPr>
            <a:r>
              <a:rPr lang="cs-CZ" sz="2800" dirty="0" err="1" smtClean="0"/>
              <a:t>Specimens</a:t>
            </a:r>
            <a:r>
              <a:rPr lang="cs-CZ" sz="2800" dirty="0" smtClean="0"/>
              <a:t>:</a:t>
            </a:r>
          </a:p>
          <a:p>
            <a:pPr marL="0" indent="0">
              <a:buNone/>
              <a:tabLst>
                <a:tab pos="357188" algn="l"/>
              </a:tabLst>
            </a:pPr>
            <a:r>
              <a:rPr lang="cs-CZ" sz="2600" dirty="0" err="1" smtClean="0"/>
              <a:t>blocks</a:t>
            </a:r>
            <a:r>
              <a:rPr lang="cs-CZ" sz="2600" dirty="0" smtClean="0"/>
              <a:t> </a:t>
            </a:r>
            <a:r>
              <a:rPr lang="cs-CZ" sz="2600" dirty="0" err="1" smtClean="0"/>
              <a:t>of</a:t>
            </a:r>
            <a:r>
              <a:rPr lang="cs-CZ" sz="2600" dirty="0" smtClean="0"/>
              <a:t> </a:t>
            </a:r>
            <a:r>
              <a:rPr lang="cs-CZ" sz="2600" dirty="0" err="1" smtClean="0"/>
              <a:t>which</a:t>
            </a:r>
            <a:r>
              <a:rPr lang="cs-CZ" sz="2600" dirty="0" smtClean="0"/>
              <a:t> </a:t>
            </a:r>
            <a:r>
              <a:rPr lang="cs-CZ" sz="2600" dirty="0" err="1" smtClean="0"/>
              <a:t>specimens</a:t>
            </a:r>
            <a:r>
              <a:rPr lang="cs-CZ" sz="2600" dirty="0" smtClean="0"/>
              <a:t> </a:t>
            </a:r>
            <a:r>
              <a:rPr lang="cs-CZ" sz="2600" dirty="0" err="1" smtClean="0"/>
              <a:t>of</a:t>
            </a:r>
            <a:r>
              <a:rPr lang="cs-CZ" sz="2600" dirty="0" smtClean="0"/>
              <a:t> 8x8x3 mm</a:t>
            </a:r>
            <a:r>
              <a:rPr lang="cs-CZ" sz="2600" baseline="30000" dirty="0" smtClean="0"/>
              <a:t>3</a:t>
            </a:r>
            <a:r>
              <a:rPr lang="cs-CZ" sz="2600" dirty="0" smtClean="0"/>
              <a:t> </a:t>
            </a:r>
            <a:r>
              <a:rPr lang="cs-CZ" sz="2600" dirty="0" err="1" smtClean="0"/>
              <a:t>were</a:t>
            </a:r>
            <a:r>
              <a:rPr lang="cs-CZ" sz="2600" dirty="0" smtClean="0"/>
              <a:t> </a:t>
            </a:r>
            <a:r>
              <a:rPr lang="cs-CZ" sz="2600" dirty="0" err="1" smtClean="0"/>
              <a:t>cut</a:t>
            </a:r>
            <a:r>
              <a:rPr lang="cs-CZ" sz="2600" dirty="0" smtClean="0"/>
              <a:t> </a:t>
            </a:r>
            <a:r>
              <a:rPr lang="cs-CZ" sz="2600" dirty="0" err="1" smtClean="0"/>
              <a:t>off</a:t>
            </a:r>
            <a:endParaRPr lang="en-US" sz="260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Experimental</a:t>
            </a:r>
            <a:endParaRPr lang="en-US" b="1" dirty="0">
              <a:cs typeface="Geneva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10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658456"/>
              </p:ext>
            </p:extLst>
          </p:nvPr>
        </p:nvGraphicFramePr>
        <p:xfrm>
          <a:off x="854418" y="2239280"/>
          <a:ext cx="7375182" cy="13817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246111"/>
                <a:gridCol w="1246111"/>
                <a:gridCol w="1524905"/>
                <a:gridCol w="1773723"/>
                <a:gridCol w="1584332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aseline="0" dirty="0" smtClean="0"/>
                        <a:t>P</a:t>
                      </a:r>
                      <a:r>
                        <a:rPr lang="en-US" baseline="0" dirty="0" err="1" smtClean="0"/>
                        <a:t>ower</a:t>
                      </a:r>
                      <a:r>
                        <a:rPr lang="en-US" dirty="0" smtClean="0"/>
                        <a:t> (W)</a:t>
                      </a:r>
                      <a:endParaRPr 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Scanning</a:t>
                      </a:r>
                      <a:r>
                        <a:rPr lang="en-US" baseline="0" dirty="0" smtClean="0"/>
                        <a:t> speed</a:t>
                      </a:r>
                      <a:r>
                        <a:rPr lang="en-US" dirty="0" smtClean="0"/>
                        <a:t> (mm/s)</a:t>
                      </a:r>
                      <a:endParaRPr 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Hatching</a:t>
                      </a:r>
                      <a:r>
                        <a:rPr lang="en-US" baseline="0" dirty="0" smtClean="0"/>
                        <a:t> distance</a:t>
                      </a:r>
                      <a:r>
                        <a:rPr lang="en-US" dirty="0" smtClean="0"/>
                        <a:t> (</a:t>
                      </a:r>
                      <a:r>
                        <a:rPr lang="en-US" dirty="0" err="1" smtClean="0"/>
                        <a:t>μm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Layer thickness (</a:t>
                      </a:r>
                      <a:r>
                        <a:rPr lang="en-US" dirty="0" err="1" smtClean="0"/>
                        <a:t>μm</a:t>
                      </a:r>
                      <a:r>
                        <a:rPr lang="en-US" dirty="0" smtClean="0"/>
                        <a:t>)</a:t>
                      </a:r>
                      <a:endParaRPr lang="en-US" dirty="0"/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b="1" dirty="0" smtClean="0"/>
                        <a:t>SLM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cs-CZ" b="1" dirty="0" smtClean="0"/>
                        <a:t>EBM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900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4530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200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924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357188" algn="l"/>
              </a:tabLst>
            </a:pPr>
            <a:r>
              <a:rPr lang="cs-CZ" dirty="0" err="1" smtClean="0">
                <a:solidFill>
                  <a:srgbClr val="FF0000"/>
                </a:solidFill>
              </a:rPr>
              <a:t>Characterization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 err="1" smtClean="0">
                <a:solidFill>
                  <a:srgbClr val="FF0000"/>
                </a:solidFill>
              </a:rPr>
              <a:t>of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 err="1" smtClean="0">
                <a:solidFill>
                  <a:srgbClr val="FF0000"/>
                </a:solidFill>
              </a:rPr>
              <a:t>surface</a:t>
            </a:r>
            <a:endParaRPr lang="cs-CZ" dirty="0" smtClean="0">
              <a:solidFill>
                <a:srgbClr val="FF0000"/>
              </a:solidFill>
            </a:endParaRPr>
          </a:p>
          <a:p>
            <a:pPr>
              <a:tabLst>
                <a:tab pos="357188" algn="l"/>
              </a:tabLst>
            </a:pPr>
            <a:r>
              <a:rPr lang="cs-CZ" sz="2800" dirty="0" err="1" smtClean="0"/>
              <a:t>Morphology</a:t>
            </a:r>
            <a:r>
              <a:rPr lang="cs-CZ" sz="2800" dirty="0" smtClean="0"/>
              <a:t> – SEM (</a:t>
            </a:r>
            <a:r>
              <a:rPr lang="cs-CZ" sz="2800" dirty="0" err="1" smtClean="0"/>
              <a:t>Tescan</a:t>
            </a:r>
            <a:r>
              <a:rPr lang="cs-CZ" sz="2800" dirty="0" smtClean="0"/>
              <a:t> Vega-3 LMU)</a:t>
            </a:r>
          </a:p>
          <a:p>
            <a:pPr>
              <a:tabLst>
                <a:tab pos="357188" algn="l"/>
              </a:tabLst>
            </a:pPr>
            <a:r>
              <a:rPr lang="cs-CZ" sz="2800" dirty="0" err="1" smtClean="0"/>
              <a:t>Analysis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chemical</a:t>
            </a:r>
            <a:r>
              <a:rPr lang="cs-CZ" sz="2800" dirty="0" smtClean="0"/>
              <a:t> </a:t>
            </a:r>
            <a:r>
              <a:rPr lang="cs-CZ" sz="2800" dirty="0" err="1" smtClean="0"/>
              <a:t>composition</a:t>
            </a:r>
            <a:r>
              <a:rPr lang="cs-CZ" sz="2800" dirty="0" smtClean="0"/>
              <a:t> – XPS (</a:t>
            </a:r>
            <a:r>
              <a:rPr lang="cs-CZ" sz="2800" dirty="0" err="1" smtClean="0"/>
              <a:t>ESCAprobe</a:t>
            </a:r>
            <a:r>
              <a:rPr lang="cs-CZ" sz="2800" dirty="0" smtClean="0"/>
              <a:t> P, </a:t>
            </a:r>
            <a:r>
              <a:rPr lang="cs-CZ" sz="2800" dirty="0" err="1" smtClean="0"/>
              <a:t>Omicron</a:t>
            </a:r>
            <a:r>
              <a:rPr lang="cs-CZ" sz="2800" dirty="0" smtClean="0"/>
              <a:t> </a:t>
            </a:r>
            <a:r>
              <a:rPr lang="cs-CZ" sz="2800" dirty="0" err="1"/>
              <a:t>Nanotechnology</a:t>
            </a:r>
            <a:r>
              <a:rPr lang="cs-CZ" sz="2800" dirty="0"/>
              <a:t> Ltd.) </a:t>
            </a:r>
            <a:endParaRPr lang="cs-CZ" sz="2800" dirty="0" smtClean="0"/>
          </a:p>
          <a:p>
            <a:pPr marL="0" indent="0">
              <a:buNone/>
              <a:tabLst>
                <a:tab pos="357188" algn="l"/>
              </a:tabLst>
            </a:pPr>
            <a:endParaRPr lang="cs-CZ" sz="2800" dirty="0">
              <a:solidFill>
                <a:srgbClr val="3C0000"/>
              </a:solidFill>
            </a:endParaRPr>
          </a:p>
          <a:p>
            <a:pPr marL="0" indent="0">
              <a:buNone/>
              <a:tabLst>
                <a:tab pos="357188" algn="l"/>
              </a:tabLst>
            </a:pPr>
            <a:endParaRPr lang="cs-CZ" sz="2800" dirty="0" smtClean="0"/>
          </a:p>
          <a:p>
            <a:pPr marL="0" indent="0">
              <a:buNone/>
              <a:tabLst>
                <a:tab pos="357188" algn="l"/>
              </a:tabLst>
            </a:pPr>
            <a:endParaRPr lang="cs-CZ" sz="2800" dirty="0"/>
          </a:p>
          <a:p>
            <a:pPr marL="0" indent="0">
              <a:buNone/>
              <a:tabLst>
                <a:tab pos="357188" algn="l"/>
              </a:tabLst>
            </a:pPr>
            <a:endParaRPr lang="cs-CZ" sz="2800" dirty="0" smtClean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Experimental</a:t>
            </a:r>
            <a:endParaRPr lang="en-US" b="1" dirty="0">
              <a:cs typeface="Geneva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9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tabLst>
                <a:tab pos="357188" algn="l"/>
              </a:tabLst>
            </a:pPr>
            <a:r>
              <a:rPr lang="en-US" dirty="0" smtClean="0">
                <a:solidFill>
                  <a:srgbClr val="FF0000"/>
                </a:solidFill>
              </a:rPr>
              <a:t>In vitro contact tests</a:t>
            </a:r>
          </a:p>
          <a:p>
            <a:pPr>
              <a:tabLst>
                <a:tab pos="357188" algn="l"/>
              </a:tabLst>
            </a:pPr>
            <a:r>
              <a:rPr lang="en-US" sz="3000" dirty="0" smtClean="0">
                <a:solidFill>
                  <a:srgbClr val="3C0000"/>
                </a:solidFill>
              </a:rPr>
              <a:t>U-2 OS cells, seeding density 24.000 cells/cm</a:t>
            </a:r>
            <a:r>
              <a:rPr lang="en-US" sz="3000" baseline="30000" dirty="0" smtClean="0">
                <a:solidFill>
                  <a:srgbClr val="3C0000"/>
                </a:solidFill>
              </a:rPr>
              <a:t>2</a:t>
            </a:r>
          </a:p>
          <a:p>
            <a:pPr>
              <a:tabLst>
                <a:tab pos="357188" algn="l"/>
              </a:tabLst>
            </a:pPr>
            <a:r>
              <a:rPr lang="en-US" sz="3000" dirty="0" smtClean="0">
                <a:solidFill>
                  <a:srgbClr val="3C0000"/>
                </a:solidFill>
              </a:rPr>
              <a:t>DAPI/</a:t>
            </a:r>
            <a:r>
              <a:rPr lang="en-US" sz="3000" dirty="0" err="1" smtClean="0">
                <a:solidFill>
                  <a:srgbClr val="3C0000"/>
                </a:solidFill>
              </a:rPr>
              <a:t>phalloidin</a:t>
            </a:r>
            <a:r>
              <a:rPr lang="en-US" sz="3000" dirty="0" smtClean="0">
                <a:solidFill>
                  <a:srgbClr val="3C0000"/>
                </a:solidFill>
              </a:rPr>
              <a:t>-TRITC staining (Sigma)</a:t>
            </a:r>
          </a:p>
          <a:p>
            <a:pPr>
              <a:tabLst>
                <a:tab pos="357188" algn="l"/>
              </a:tabLst>
            </a:pPr>
            <a:r>
              <a:rPr lang="en-US" sz="3000" dirty="0" smtClean="0">
                <a:solidFill>
                  <a:srgbClr val="3C0000"/>
                </a:solidFill>
              </a:rPr>
              <a:t>LIVE/DEAD® Viability/Cytotoxicity Assay (</a:t>
            </a:r>
            <a:r>
              <a:rPr lang="en-US" sz="3000" dirty="0" err="1" smtClean="0">
                <a:solidFill>
                  <a:srgbClr val="3C0000"/>
                </a:solidFill>
              </a:rPr>
              <a:t>Thermo</a:t>
            </a:r>
            <a:r>
              <a:rPr lang="en-US" sz="3000" dirty="0" smtClean="0">
                <a:solidFill>
                  <a:srgbClr val="3C0000"/>
                </a:solidFill>
              </a:rPr>
              <a:t> Scientific)</a:t>
            </a:r>
          </a:p>
          <a:p>
            <a:pPr>
              <a:tabLst>
                <a:tab pos="357188" algn="l"/>
              </a:tabLst>
            </a:pPr>
            <a:r>
              <a:rPr lang="en-US" sz="3000" dirty="0" smtClean="0">
                <a:solidFill>
                  <a:srgbClr val="3C0000"/>
                </a:solidFill>
              </a:rPr>
              <a:t>fixation for SEM observation</a:t>
            </a:r>
          </a:p>
          <a:p>
            <a:pPr>
              <a:tabLst>
                <a:tab pos="357188" algn="l"/>
              </a:tabLst>
            </a:pPr>
            <a:endParaRPr lang="en-US" sz="3000" dirty="0" smtClean="0">
              <a:solidFill>
                <a:srgbClr val="3C0000"/>
              </a:solidFill>
            </a:endParaRPr>
          </a:p>
          <a:p>
            <a:pPr>
              <a:tabLst>
                <a:tab pos="357188" algn="l"/>
              </a:tabLst>
            </a:pPr>
            <a:r>
              <a:rPr lang="en-US" sz="3000" dirty="0" smtClean="0">
                <a:solidFill>
                  <a:srgbClr val="3C0000"/>
                </a:solidFill>
              </a:rPr>
              <a:t>Fluorescence microscopy – fluorescence confocal microscope </a:t>
            </a:r>
            <a:r>
              <a:rPr lang="en-US" sz="3000" dirty="0" smtClean="0"/>
              <a:t>Olympus IX81 </a:t>
            </a:r>
            <a:endParaRPr lang="en-US" sz="3000" dirty="0" smtClean="0">
              <a:solidFill>
                <a:srgbClr val="3C0000"/>
              </a:solidFill>
            </a:endParaRPr>
          </a:p>
          <a:p>
            <a:pPr marL="0" indent="0">
              <a:buNone/>
              <a:tabLst>
                <a:tab pos="357188" algn="l"/>
              </a:tabLst>
            </a:pPr>
            <a:endParaRPr lang="cs-CZ" sz="2800" dirty="0">
              <a:solidFill>
                <a:srgbClr val="3C0000"/>
              </a:solidFill>
            </a:endParaRPr>
          </a:p>
          <a:p>
            <a:pPr marL="0" indent="0">
              <a:buNone/>
              <a:tabLst>
                <a:tab pos="357188" algn="l"/>
              </a:tabLst>
            </a:pPr>
            <a:endParaRPr lang="cs-CZ" sz="2800" dirty="0" smtClean="0"/>
          </a:p>
          <a:p>
            <a:pPr marL="0" indent="0">
              <a:buNone/>
              <a:tabLst>
                <a:tab pos="357188" algn="l"/>
              </a:tabLst>
            </a:pPr>
            <a:endParaRPr lang="cs-CZ" sz="2800" dirty="0"/>
          </a:p>
          <a:p>
            <a:pPr marL="0" indent="0">
              <a:buNone/>
              <a:tabLst>
                <a:tab pos="357188" algn="l"/>
              </a:tabLst>
            </a:pPr>
            <a:endParaRPr lang="cs-CZ" sz="2800" dirty="0" smtClean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Experimental</a:t>
            </a:r>
            <a:endParaRPr lang="en-US" b="1" dirty="0">
              <a:cs typeface="Geneva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95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Results</a:t>
            </a:r>
            <a:endParaRPr lang="en-US" b="1" dirty="0">
              <a:cs typeface="Genev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78692" y="6356350"/>
            <a:ext cx="3198884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13</a:t>
            </a:fld>
            <a:endParaRPr lang="en-US" dirty="0"/>
          </a:p>
        </p:txBody>
      </p:sp>
      <p:cxnSp>
        <p:nvCxnSpPr>
          <p:cNvPr id="21" name="Přímá spojnice 20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Obrázek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83" y="3715637"/>
            <a:ext cx="252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35" y="1113145"/>
            <a:ext cx="252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869" y="3722831"/>
            <a:ext cx="252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791" y="1105675"/>
            <a:ext cx="252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Obdélník 19"/>
          <p:cNvSpPr/>
          <p:nvPr/>
        </p:nvSpPr>
        <p:spPr>
          <a:xfrm>
            <a:off x="2114914" y="2137721"/>
            <a:ext cx="846162" cy="47084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SLM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2067616" y="4586170"/>
            <a:ext cx="846162" cy="47084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EBM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4114801" y="677915"/>
            <a:ext cx="32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err="1" smtClean="0">
                <a:solidFill>
                  <a:srgbClr val="FF0000"/>
                </a:solidFill>
              </a:rPr>
              <a:t>Surface</a:t>
            </a:r>
            <a:r>
              <a:rPr lang="cs-CZ" sz="2400" b="1" dirty="0" smtClean="0">
                <a:solidFill>
                  <a:srgbClr val="FF0000"/>
                </a:solidFill>
              </a:rPr>
              <a:t> </a:t>
            </a:r>
            <a:r>
              <a:rPr lang="cs-CZ" sz="2400" b="1" dirty="0" err="1" smtClean="0">
                <a:solidFill>
                  <a:srgbClr val="FF0000"/>
                </a:solidFill>
              </a:rPr>
              <a:t>morphology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591076" y="5116697"/>
            <a:ext cx="2387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dirty="0" smtClean="0"/>
              <a:t>av. particle size</a:t>
            </a:r>
            <a:br>
              <a:rPr lang="en-US" dirty="0" smtClean="0"/>
            </a:br>
            <a:r>
              <a:rPr lang="en-US" dirty="0" smtClean="0"/>
              <a:t>~ 75 µm</a:t>
            </a:r>
          </a:p>
          <a:p>
            <a:pPr algn="r"/>
            <a:r>
              <a:rPr lang="en-US" dirty="0" smtClean="0"/>
              <a:t>→ higher roughness</a:t>
            </a:r>
            <a:endParaRPr lang="en-US" dirty="0"/>
          </a:p>
        </p:txBody>
      </p:sp>
      <p:sp>
        <p:nvSpPr>
          <p:cNvPr id="4" name="TextovéPole 3"/>
          <p:cNvSpPr txBox="1"/>
          <p:nvPr/>
        </p:nvSpPr>
        <p:spPr>
          <a:xfrm>
            <a:off x="389547" y="2774861"/>
            <a:ext cx="461665" cy="2621359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Adhering powder particles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3" name="TextovéPole 22"/>
          <p:cNvSpPr txBox="1"/>
          <p:nvPr/>
        </p:nvSpPr>
        <p:spPr>
          <a:xfrm>
            <a:off x="620893" y="2629465"/>
            <a:ext cx="2387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en-US" dirty="0" smtClean="0"/>
              <a:t>av. particle size</a:t>
            </a:r>
            <a:br>
              <a:rPr lang="en-US" dirty="0" smtClean="0"/>
            </a:br>
            <a:r>
              <a:rPr lang="en-US" dirty="0" smtClean="0"/>
              <a:t>~ 30 µm</a:t>
            </a:r>
          </a:p>
          <a:p>
            <a:pPr algn="r"/>
            <a:r>
              <a:rPr lang="en-US" dirty="0" smtClean="0"/>
              <a:t>→lower roughness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00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Results</a:t>
            </a:r>
            <a:endParaRPr lang="en-US" b="1" dirty="0">
              <a:cs typeface="Genev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78692" y="6356350"/>
            <a:ext cx="3198884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14</a:t>
            </a:fld>
            <a:endParaRPr lang="en-US" dirty="0"/>
          </a:p>
        </p:txBody>
      </p:sp>
      <p:cxnSp>
        <p:nvCxnSpPr>
          <p:cNvPr id="21" name="Přímá spojnice 20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ovéPole 1"/>
          <p:cNvSpPr txBox="1"/>
          <p:nvPr/>
        </p:nvSpPr>
        <p:spPr>
          <a:xfrm>
            <a:off x="4114801" y="677915"/>
            <a:ext cx="32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err="1" smtClean="0">
                <a:solidFill>
                  <a:srgbClr val="FF0000"/>
                </a:solidFill>
              </a:rPr>
              <a:t>Surface</a:t>
            </a:r>
            <a:r>
              <a:rPr lang="cs-CZ" sz="2400" b="1" dirty="0" smtClean="0">
                <a:solidFill>
                  <a:srgbClr val="FF0000"/>
                </a:solidFill>
              </a:rPr>
              <a:t> </a:t>
            </a:r>
            <a:r>
              <a:rPr lang="cs-CZ" sz="2400" b="1" dirty="0" err="1" smtClean="0">
                <a:solidFill>
                  <a:srgbClr val="FF0000"/>
                </a:solidFill>
              </a:rPr>
              <a:t>morphology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19" name="Obrázek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829" y="1105675"/>
            <a:ext cx="5129962" cy="512996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6" name="Přímá spojnice se šipkou 5"/>
          <p:cNvCxnSpPr/>
          <p:nvPr/>
        </p:nvCxnSpPr>
        <p:spPr>
          <a:xfrm>
            <a:off x="5407572" y="2137721"/>
            <a:ext cx="0" cy="6371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 flipH="1">
            <a:off x="6337738" y="3846786"/>
            <a:ext cx="15765" cy="53602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nice se šipkou 13"/>
          <p:cNvCxnSpPr/>
          <p:nvPr/>
        </p:nvCxnSpPr>
        <p:spPr>
          <a:xfrm>
            <a:off x="5533697" y="4586170"/>
            <a:ext cx="15765" cy="67951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/>
          <p:cNvCxnSpPr/>
          <p:nvPr/>
        </p:nvCxnSpPr>
        <p:spPr>
          <a:xfrm>
            <a:off x="6177576" y="2629465"/>
            <a:ext cx="0" cy="46166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/>
          <p:cNvCxnSpPr/>
          <p:nvPr/>
        </p:nvCxnSpPr>
        <p:spPr>
          <a:xfrm>
            <a:off x="8087710" y="3263462"/>
            <a:ext cx="0" cy="5833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nice se šipkou 29"/>
          <p:cNvCxnSpPr/>
          <p:nvPr/>
        </p:nvCxnSpPr>
        <p:spPr>
          <a:xfrm flipV="1">
            <a:off x="8495311" y="1639614"/>
            <a:ext cx="0" cy="4611789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ovéPole 30"/>
          <p:cNvSpPr txBox="1"/>
          <p:nvPr/>
        </p:nvSpPr>
        <p:spPr>
          <a:xfrm>
            <a:off x="620893" y="2188017"/>
            <a:ext cx="238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 err="1" smtClean="0">
                <a:solidFill>
                  <a:srgbClr val="FF0000"/>
                </a:solidFill>
              </a:rPr>
              <a:t>Arcs</a:t>
            </a:r>
            <a:r>
              <a:rPr lang="cs-CZ" b="1" dirty="0" smtClean="0">
                <a:solidFill>
                  <a:srgbClr val="FF0000"/>
                </a:solidFill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</a:rPr>
              <a:t>of</a:t>
            </a:r>
            <a:r>
              <a:rPr lang="cs-CZ" b="1" dirty="0" smtClean="0">
                <a:solidFill>
                  <a:srgbClr val="FF0000"/>
                </a:solidFill>
              </a:rPr>
              <a:t> </a:t>
            </a:r>
            <a:r>
              <a:rPr lang="cs-CZ" b="1" dirty="0" err="1" smtClean="0">
                <a:solidFill>
                  <a:srgbClr val="FF0000"/>
                </a:solidFill>
              </a:rPr>
              <a:t>solidified</a:t>
            </a:r>
            <a:r>
              <a:rPr lang="cs-CZ" b="1" dirty="0" smtClean="0">
                <a:solidFill>
                  <a:srgbClr val="FF0000"/>
                </a:solidFill>
              </a:rPr>
              <a:t> melt</a:t>
            </a:r>
          </a:p>
          <a:p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Results</a:t>
            </a:r>
            <a:endParaRPr lang="en-US" b="1" dirty="0">
              <a:cs typeface="Genev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78692" y="6356350"/>
            <a:ext cx="3198884" cy="365125"/>
          </a:xfrm>
        </p:spPr>
        <p:txBody>
          <a:bodyPr/>
          <a:lstStyle/>
          <a:p>
            <a:r>
              <a:rPr lang="pt-BR" dirty="0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15</a:t>
            </a:fld>
            <a:endParaRPr lang="en-US" dirty="0"/>
          </a:p>
        </p:txBody>
      </p:sp>
      <p:cxnSp>
        <p:nvCxnSpPr>
          <p:cNvPr id="21" name="Přímá spojnice 20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6"/>
          <p:cNvSpPr txBox="1"/>
          <p:nvPr/>
        </p:nvSpPr>
        <p:spPr>
          <a:xfrm>
            <a:off x="591077" y="1532014"/>
            <a:ext cx="362628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Significant changes</a:t>
            </a:r>
          </a:p>
          <a:p>
            <a:pPr marL="285750" indent="-285750">
              <a:buFontTx/>
              <a:buChar char="-"/>
            </a:pPr>
            <a:r>
              <a:rPr lang="cs-CZ" b="1" dirty="0"/>
              <a:t>S</a:t>
            </a:r>
            <a:r>
              <a:rPr lang="cs-CZ" b="1" dirty="0" smtClean="0"/>
              <a:t>LM</a:t>
            </a:r>
          </a:p>
          <a:p>
            <a:pPr marL="742950" lvl="1" indent="-285750">
              <a:buFontTx/>
              <a:buChar char="-"/>
            </a:pPr>
            <a:r>
              <a:rPr lang="cs-CZ" dirty="0" smtClean="0"/>
              <a:t>2fold </a:t>
            </a:r>
            <a:r>
              <a:rPr lang="en-US" dirty="0" smtClean="0"/>
              <a:t>increase in Al</a:t>
            </a:r>
          </a:p>
          <a:p>
            <a:pPr marL="742950" lvl="1" indent="-285750">
              <a:buFontTx/>
              <a:buChar char="-"/>
            </a:pPr>
            <a:r>
              <a:rPr lang="en-US" dirty="0"/>
              <a:t>n</a:t>
            </a:r>
            <a:r>
              <a:rPr lang="en-US" dirty="0" smtClean="0"/>
              <a:t>o V</a:t>
            </a:r>
            <a:endParaRPr lang="cs-CZ" dirty="0"/>
          </a:p>
          <a:p>
            <a:pPr marL="742950" lvl="1" indent="-285750">
              <a:buFontTx/>
              <a:buChar char="-"/>
            </a:pPr>
            <a:r>
              <a:rPr lang="en-US" dirty="0" smtClean="0"/>
              <a:t>except of </a:t>
            </a:r>
            <a:r>
              <a:rPr lang="en-US" dirty="0" err="1" smtClean="0"/>
              <a:t>Ti</a:t>
            </a:r>
            <a:r>
              <a:rPr lang="en-US" dirty="0" smtClean="0"/>
              <a:t> </a:t>
            </a:r>
            <a:r>
              <a:rPr lang="cs-CZ" dirty="0" smtClean="0"/>
              <a:t>and Al </a:t>
            </a:r>
            <a:r>
              <a:rPr lang="en-US" dirty="0" smtClean="0"/>
              <a:t>oxides</a:t>
            </a:r>
            <a:r>
              <a:rPr lang="en-US" dirty="0" smtClean="0"/>
              <a:t>, also Ti carbide detected</a:t>
            </a:r>
          </a:p>
          <a:p>
            <a:pPr marL="742950" lvl="1" indent="-285750">
              <a:buFontTx/>
              <a:buChar char="-"/>
            </a:pPr>
            <a:r>
              <a:rPr lang="cs-CZ" dirty="0" smtClean="0"/>
              <a:t>C</a:t>
            </a:r>
            <a:r>
              <a:rPr lang="en-US" dirty="0" err="1" smtClean="0"/>
              <a:t>ause</a:t>
            </a:r>
            <a:r>
              <a:rPr lang="en-US" dirty="0" smtClean="0"/>
              <a:t>: residual oxygen in the argon atmosphere, high temperature of laser beam</a:t>
            </a:r>
          </a:p>
          <a:p>
            <a:pPr marL="742950" lvl="1" indent="-285750">
              <a:buFontTx/>
              <a:buChar char="-"/>
            </a:pPr>
            <a:r>
              <a:rPr lang="en-US" dirty="0" err="1" smtClean="0"/>
              <a:t>termodynamical</a:t>
            </a:r>
            <a:r>
              <a:rPr lang="en-US" dirty="0" smtClean="0"/>
              <a:t> explanation</a:t>
            </a:r>
          </a:p>
          <a:p>
            <a:pPr marL="285750" lvl="1" indent="-285750">
              <a:buFontTx/>
              <a:buChar char="-"/>
            </a:pPr>
            <a:r>
              <a:rPr lang="en-US" b="1" dirty="0" smtClean="0"/>
              <a:t>EBM</a:t>
            </a:r>
          </a:p>
          <a:p>
            <a:pPr marL="742950" lvl="1" indent="-285750">
              <a:buFontTx/>
              <a:buChar char="-"/>
            </a:pPr>
            <a:r>
              <a:rPr lang="en-US" dirty="0" smtClean="0"/>
              <a:t>increase in </a:t>
            </a:r>
            <a:r>
              <a:rPr lang="en-US" dirty="0" smtClean="0"/>
              <a:t>Al</a:t>
            </a:r>
            <a:r>
              <a:rPr lang="cs-CZ" dirty="0" smtClean="0"/>
              <a:t>, </a:t>
            </a:r>
            <a:r>
              <a:rPr lang="en-US" dirty="0" smtClean="0"/>
              <a:t>but </a:t>
            </a:r>
            <a:r>
              <a:rPr lang="en-US" dirty="0" smtClean="0"/>
              <a:t>also in V</a:t>
            </a:r>
            <a:endParaRPr lang="cs-CZ" dirty="0" smtClean="0"/>
          </a:p>
          <a:p>
            <a:pPr marL="742950" lvl="1" indent="-285750">
              <a:buFontTx/>
              <a:buChar char="-"/>
            </a:pPr>
            <a:r>
              <a:rPr lang="cs-CZ" dirty="0" smtClean="0"/>
              <a:t>Cause</a:t>
            </a:r>
            <a:r>
              <a:rPr lang="cs-CZ" dirty="0" smtClean="0"/>
              <a:t>: </a:t>
            </a:r>
            <a:r>
              <a:rPr lang="cs-CZ" dirty="0" err="1" smtClean="0"/>
              <a:t>moisture</a:t>
            </a:r>
            <a:r>
              <a:rPr lang="cs-CZ" dirty="0" smtClean="0"/>
              <a:t> in </a:t>
            </a:r>
            <a:r>
              <a:rPr lang="cs-CZ" dirty="0" err="1" smtClean="0"/>
              <a:t>powder-bed</a:t>
            </a:r>
            <a:endParaRPr lang="en-US" dirty="0" smtClean="0"/>
          </a:p>
          <a:p>
            <a:pPr marL="742950" lvl="1" indent="-285750">
              <a:buFontTx/>
              <a:buChar char="-"/>
            </a:pPr>
            <a:r>
              <a:rPr lang="en-US" dirty="0" err="1" smtClean="0"/>
              <a:t>TiO</a:t>
            </a:r>
            <a:r>
              <a:rPr lang="en-US" dirty="0" smtClean="0"/>
              <a:t>, TiO</a:t>
            </a:r>
            <a:r>
              <a:rPr lang="en-US" baseline="-25000" dirty="0" smtClean="0"/>
              <a:t>2</a:t>
            </a:r>
            <a:r>
              <a:rPr lang="en-US" dirty="0" smtClean="0"/>
              <a:t>, Ti</a:t>
            </a:r>
            <a:r>
              <a:rPr lang="en-US" baseline="-25000" dirty="0" smtClean="0"/>
              <a:t>2</a:t>
            </a:r>
            <a:r>
              <a:rPr lang="en-US" dirty="0" smtClean="0"/>
              <a:t>O</a:t>
            </a:r>
            <a:r>
              <a:rPr lang="en-US" baseline="-25000" dirty="0" smtClean="0"/>
              <a:t>3</a:t>
            </a:r>
            <a:r>
              <a:rPr lang="en-US" dirty="0" smtClean="0"/>
              <a:t>, but also elemental </a:t>
            </a:r>
            <a:r>
              <a:rPr lang="en-US" dirty="0" err="1" smtClean="0"/>
              <a:t>Ti</a:t>
            </a:r>
            <a:r>
              <a:rPr lang="en-US" dirty="0" smtClean="0"/>
              <a:t> → </a:t>
            </a:r>
            <a:r>
              <a:rPr lang="en-US" dirty="0" err="1" smtClean="0"/>
              <a:t>oxidic</a:t>
            </a:r>
            <a:r>
              <a:rPr lang="en-US" dirty="0" smtClean="0"/>
              <a:t> layer thinner</a:t>
            </a:r>
          </a:p>
          <a:p>
            <a:pPr marL="742950" lvl="1" indent="-285750">
              <a:buFontTx/>
              <a:buChar char="-"/>
            </a:pPr>
            <a:endParaRPr lang="cs-CZ" dirty="0"/>
          </a:p>
          <a:p>
            <a:endParaRPr lang="en-US" b="1" dirty="0">
              <a:solidFill>
                <a:srgbClr val="FF0000"/>
              </a:solidFill>
            </a:endParaRPr>
          </a:p>
          <a:p>
            <a:pPr marL="742950" lvl="1" indent="-285750">
              <a:buFontTx/>
              <a:buChar char="-"/>
            </a:pPr>
            <a:endParaRPr lang="cs-CZ" dirty="0" smtClean="0"/>
          </a:p>
          <a:p>
            <a:pPr marL="742950" lvl="1" indent="-285750">
              <a:buFontTx/>
              <a:buChar char="-"/>
            </a:pPr>
            <a:endParaRPr lang="cs-CZ" dirty="0"/>
          </a:p>
          <a:p>
            <a:pPr marL="742950" lvl="1" indent="-285750">
              <a:buFontTx/>
              <a:buChar char="-"/>
            </a:pPr>
            <a:endParaRPr lang="en-US" dirty="0" smtClean="0"/>
          </a:p>
        </p:txBody>
      </p:sp>
      <p:sp>
        <p:nvSpPr>
          <p:cNvPr id="23" name="TextovéPole 22"/>
          <p:cNvSpPr txBox="1"/>
          <p:nvPr/>
        </p:nvSpPr>
        <p:spPr>
          <a:xfrm>
            <a:off x="4114801" y="804043"/>
            <a:ext cx="32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err="1" smtClean="0">
                <a:solidFill>
                  <a:srgbClr val="FF0000"/>
                </a:solidFill>
              </a:rPr>
              <a:t>Surface</a:t>
            </a:r>
            <a:r>
              <a:rPr lang="cs-CZ" sz="2400" b="1" dirty="0" smtClean="0">
                <a:solidFill>
                  <a:srgbClr val="FF0000"/>
                </a:solidFill>
              </a:rPr>
              <a:t> </a:t>
            </a:r>
            <a:r>
              <a:rPr lang="cs-CZ" sz="2400" b="1" dirty="0" err="1" smtClean="0">
                <a:solidFill>
                  <a:srgbClr val="FF0000"/>
                </a:solidFill>
              </a:rPr>
              <a:t>chemistry</a:t>
            </a:r>
            <a:endParaRPr lang="cs-CZ" b="1" dirty="0">
              <a:solidFill>
                <a:srgbClr val="FF0000"/>
              </a:solidFill>
            </a:endParaRPr>
          </a:p>
        </p:txBody>
      </p:sp>
      <p:graphicFrame>
        <p:nvGraphicFramePr>
          <p:cNvPr id="12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9434281"/>
              </p:ext>
            </p:extLst>
          </p:nvPr>
        </p:nvGraphicFramePr>
        <p:xfrm>
          <a:off x="4217364" y="1944805"/>
          <a:ext cx="4389823" cy="2886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ovéPole 1"/>
          <p:cNvSpPr txBox="1"/>
          <p:nvPr/>
        </p:nvSpPr>
        <p:spPr>
          <a:xfrm>
            <a:off x="4872250" y="5183316"/>
            <a:ext cx="3514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Biocompatibility preserved</a:t>
            </a:r>
            <a:endParaRPr lang="cs-CZ" b="1" dirty="0">
              <a:solidFill>
                <a:srgbClr val="FF0000"/>
              </a:solidFill>
            </a:endParaRPr>
          </a:p>
          <a:p>
            <a:pPr marL="742950" lvl="1" indent="-285750">
              <a:buFontTx/>
              <a:buChar char="-"/>
            </a:pPr>
            <a:r>
              <a:rPr lang="en-US" dirty="0"/>
              <a:t>Al in the form of inert Al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endParaRPr lang="cs-CZ" baseline="-25000" dirty="0"/>
          </a:p>
          <a:p>
            <a:pPr marL="742950" lvl="1" indent="-285750">
              <a:buFontTx/>
              <a:buChar char="-"/>
            </a:pPr>
            <a:r>
              <a:rPr lang="cs-CZ" dirty="0"/>
              <a:t>V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form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V</a:t>
            </a:r>
            <a:r>
              <a:rPr lang="cs-CZ" baseline="-25000" dirty="0"/>
              <a:t>2</a:t>
            </a:r>
            <a:r>
              <a:rPr lang="cs-CZ" dirty="0"/>
              <a:t>O</a:t>
            </a:r>
            <a:r>
              <a:rPr lang="cs-CZ" baseline="-25000" dirty="0"/>
              <a:t>5</a:t>
            </a:r>
            <a:endParaRPr lang="en-US" baseline="-25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8709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Results</a:t>
            </a:r>
            <a:endParaRPr lang="en-US" b="1" dirty="0">
              <a:cs typeface="Genev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78692" y="6356350"/>
            <a:ext cx="3198884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16</a:t>
            </a:fld>
            <a:endParaRPr lang="en-US" dirty="0"/>
          </a:p>
        </p:txBody>
      </p:sp>
      <p:cxnSp>
        <p:nvCxnSpPr>
          <p:cNvPr id="21" name="Přímá spojnice 20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2"/>
          <p:cNvSpPr txBox="1"/>
          <p:nvPr/>
        </p:nvSpPr>
        <p:spPr>
          <a:xfrm>
            <a:off x="916447" y="1855072"/>
            <a:ext cx="461665" cy="204066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 smtClean="0"/>
              <a:t>24 hours</a:t>
            </a:r>
            <a:endParaRPr lang="en-US" b="1" dirty="0"/>
          </a:p>
        </p:txBody>
      </p:sp>
      <p:sp>
        <p:nvSpPr>
          <p:cNvPr id="23" name="TextBox 13"/>
          <p:cNvSpPr txBox="1"/>
          <p:nvPr/>
        </p:nvSpPr>
        <p:spPr>
          <a:xfrm>
            <a:off x="929331" y="3959372"/>
            <a:ext cx="461665" cy="204066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 smtClean="0"/>
              <a:t>72 hours</a:t>
            </a:r>
            <a:endParaRPr lang="en-US" b="1" dirty="0"/>
          </a:p>
        </p:txBody>
      </p:sp>
      <p:sp>
        <p:nvSpPr>
          <p:cNvPr id="24" name="TextovéPole 23"/>
          <p:cNvSpPr txBox="1"/>
          <p:nvPr/>
        </p:nvSpPr>
        <p:spPr>
          <a:xfrm>
            <a:off x="4114801" y="804043"/>
            <a:ext cx="32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err="1" smtClean="0">
                <a:solidFill>
                  <a:srgbClr val="FF0000"/>
                </a:solidFill>
              </a:rPr>
              <a:t>Cytocompatibility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13" name="TextovéPole 12"/>
          <p:cNvSpPr txBox="1"/>
          <p:nvPr/>
        </p:nvSpPr>
        <p:spPr>
          <a:xfrm>
            <a:off x="2102054" y="1444805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SLM</a:t>
            </a:r>
            <a:endParaRPr lang="cs-CZ" b="1" dirty="0"/>
          </a:p>
        </p:txBody>
      </p:sp>
      <p:sp>
        <p:nvSpPr>
          <p:cNvPr id="25" name="TextovéPole 24"/>
          <p:cNvSpPr txBox="1"/>
          <p:nvPr/>
        </p:nvSpPr>
        <p:spPr>
          <a:xfrm>
            <a:off x="4361989" y="1444805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EBM</a:t>
            </a:r>
            <a:endParaRPr lang="cs-CZ" b="1" dirty="0"/>
          </a:p>
        </p:txBody>
      </p:sp>
      <p:sp>
        <p:nvSpPr>
          <p:cNvPr id="26" name="TextovéPole 25"/>
          <p:cNvSpPr txBox="1"/>
          <p:nvPr/>
        </p:nvSpPr>
        <p:spPr>
          <a:xfrm>
            <a:off x="6367123" y="1444805"/>
            <a:ext cx="863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err="1" smtClean="0"/>
              <a:t>control</a:t>
            </a:r>
            <a:endParaRPr lang="cs-CZ" b="1" dirty="0"/>
          </a:p>
        </p:txBody>
      </p:sp>
      <p:pic>
        <p:nvPicPr>
          <p:cNvPr id="16" name="Obrázek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530" y="1805952"/>
            <a:ext cx="6498336" cy="432206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910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Results</a:t>
            </a:r>
            <a:endParaRPr lang="en-US" b="1" dirty="0">
              <a:cs typeface="Genev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78692" y="6356350"/>
            <a:ext cx="3198884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17</a:t>
            </a:fld>
            <a:endParaRPr lang="en-US" dirty="0"/>
          </a:p>
        </p:txBody>
      </p:sp>
      <p:cxnSp>
        <p:nvCxnSpPr>
          <p:cNvPr id="21" name="Přímá spojnice 20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6"/>
          <p:cNvSpPr txBox="1"/>
          <p:nvPr/>
        </p:nvSpPr>
        <p:spPr>
          <a:xfrm>
            <a:off x="591077" y="1750382"/>
            <a:ext cx="334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3C0000"/>
                </a:solidFill>
              </a:rPr>
              <a:t>Only comparative chart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3C0000"/>
                </a:solidFill>
              </a:rPr>
              <a:t>Difficulty to assess </a:t>
            </a:r>
            <a:r>
              <a:rPr lang="cs-CZ" dirty="0" err="1" smtClean="0">
                <a:solidFill>
                  <a:srgbClr val="3C0000"/>
                </a:solidFill>
              </a:rPr>
              <a:t>real</a:t>
            </a:r>
            <a:r>
              <a:rPr lang="cs-CZ" dirty="0" smtClean="0">
                <a:solidFill>
                  <a:srgbClr val="3C0000"/>
                </a:solidFill>
              </a:rPr>
              <a:t> </a:t>
            </a:r>
            <a:r>
              <a:rPr lang="en-US" dirty="0" smtClean="0">
                <a:solidFill>
                  <a:srgbClr val="3C0000"/>
                </a:solidFill>
              </a:rPr>
              <a:t>number of cells due to high roughness of 3D-printed surface</a:t>
            </a:r>
            <a:r>
              <a:rPr lang="cs-CZ" dirty="0" smtClean="0">
                <a:solidFill>
                  <a:srgbClr val="3C0000"/>
                </a:solidFill>
              </a:rPr>
              <a:t>s</a:t>
            </a:r>
            <a:endParaRPr lang="en-US" dirty="0" smtClean="0">
              <a:solidFill>
                <a:srgbClr val="3C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 smtClean="0">
              <a:solidFill>
                <a:srgbClr val="3C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3C0000"/>
                </a:solidFill>
              </a:rPr>
              <a:t>87 and 96 % of positive control (cell culture dish) for SLM an</a:t>
            </a:r>
            <a:r>
              <a:rPr lang="cs-CZ" dirty="0" smtClean="0">
                <a:solidFill>
                  <a:srgbClr val="3C0000"/>
                </a:solidFill>
              </a:rPr>
              <a:t>d</a:t>
            </a:r>
            <a:r>
              <a:rPr lang="en-US" dirty="0" smtClean="0">
                <a:solidFill>
                  <a:srgbClr val="3C0000"/>
                </a:solidFill>
              </a:rPr>
              <a:t> EBM, respectively</a:t>
            </a:r>
          </a:p>
          <a:p>
            <a:pPr marL="285750" indent="-285750">
              <a:buFont typeface="Arial"/>
              <a:buChar char="•"/>
            </a:pPr>
            <a:endParaRPr lang="en-US" b="1" dirty="0" smtClean="0">
              <a:solidFill>
                <a:srgbClr val="3C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rgbClr val="3C0000"/>
                </a:solidFill>
              </a:rPr>
              <a:t>60 a 74 % of commercially produced Ti6Al4V with smooth surface</a:t>
            </a:r>
          </a:p>
          <a:p>
            <a:pPr marL="742950" lvl="1" indent="-285750">
              <a:buFontTx/>
              <a:buChar char="-"/>
            </a:pPr>
            <a:endParaRPr lang="cs-CZ" dirty="0" smtClean="0"/>
          </a:p>
          <a:p>
            <a:pPr marL="742950" lvl="1" indent="-285750">
              <a:buFontTx/>
              <a:buChar char="-"/>
            </a:pPr>
            <a:endParaRPr lang="cs-CZ" dirty="0"/>
          </a:p>
          <a:p>
            <a:pPr marL="742950" lvl="1" indent="-285750">
              <a:buFontTx/>
              <a:buChar char="-"/>
            </a:pPr>
            <a:endParaRPr lang="en-US" dirty="0" smtClean="0"/>
          </a:p>
        </p:txBody>
      </p:sp>
      <p:sp>
        <p:nvSpPr>
          <p:cNvPr id="15" name="TextovéPole 14"/>
          <p:cNvSpPr txBox="1"/>
          <p:nvPr/>
        </p:nvSpPr>
        <p:spPr>
          <a:xfrm>
            <a:off x="4114801" y="804043"/>
            <a:ext cx="32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err="1" smtClean="0">
                <a:solidFill>
                  <a:srgbClr val="FF0000"/>
                </a:solidFill>
              </a:rPr>
              <a:t>Cytocompatibility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531054" y="1731441"/>
            <a:ext cx="39954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>
                <a:solidFill>
                  <a:srgbClr val="3C0000"/>
                </a:solidFill>
              </a:rPr>
              <a:t>Cell </a:t>
            </a:r>
            <a:r>
              <a:rPr lang="cs-CZ" b="1" dirty="0" err="1" smtClean="0">
                <a:solidFill>
                  <a:srgbClr val="3C0000"/>
                </a:solidFill>
              </a:rPr>
              <a:t>density</a:t>
            </a:r>
            <a:r>
              <a:rPr lang="cs-CZ" b="1" dirty="0" smtClean="0">
                <a:solidFill>
                  <a:srgbClr val="3C0000"/>
                </a:solidFill>
              </a:rPr>
              <a:t> </a:t>
            </a:r>
            <a:r>
              <a:rPr lang="cs-CZ" b="1" dirty="0" err="1" smtClean="0">
                <a:solidFill>
                  <a:srgbClr val="3C0000"/>
                </a:solidFill>
              </a:rPr>
              <a:t>after</a:t>
            </a:r>
            <a:r>
              <a:rPr lang="cs-CZ" b="1" dirty="0" smtClean="0">
                <a:solidFill>
                  <a:srgbClr val="3C0000"/>
                </a:solidFill>
              </a:rPr>
              <a:t> 24 </a:t>
            </a:r>
            <a:r>
              <a:rPr lang="cs-CZ" b="1" dirty="0" err="1" smtClean="0">
                <a:solidFill>
                  <a:srgbClr val="3C0000"/>
                </a:solidFill>
              </a:rPr>
              <a:t>hours</a:t>
            </a:r>
            <a:r>
              <a:rPr lang="cs-CZ" b="1" dirty="0" smtClean="0">
                <a:solidFill>
                  <a:srgbClr val="3C0000"/>
                </a:solidFill>
              </a:rPr>
              <a:t> </a:t>
            </a:r>
            <a:r>
              <a:rPr lang="cs-CZ" b="1" dirty="0" err="1" smtClean="0">
                <a:solidFill>
                  <a:srgbClr val="3C0000"/>
                </a:solidFill>
              </a:rPr>
              <a:t>of</a:t>
            </a:r>
            <a:r>
              <a:rPr lang="cs-CZ" b="1" dirty="0" smtClean="0">
                <a:solidFill>
                  <a:srgbClr val="3C0000"/>
                </a:solidFill>
              </a:rPr>
              <a:t> </a:t>
            </a:r>
            <a:r>
              <a:rPr lang="cs-CZ" b="1" dirty="0" err="1" smtClean="0">
                <a:solidFill>
                  <a:srgbClr val="3C0000"/>
                </a:solidFill>
              </a:rPr>
              <a:t>cultivation</a:t>
            </a:r>
            <a:endParaRPr lang="en-US" b="1" dirty="0">
              <a:solidFill>
                <a:srgbClr val="3C0000"/>
              </a:solidFill>
            </a:endParaRPr>
          </a:p>
          <a:p>
            <a:endParaRPr lang="cs-CZ" dirty="0">
              <a:solidFill>
                <a:srgbClr val="3C0000"/>
              </a:solidFill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591077" y="5533746"/>
            <a:ext cx="792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/>
              <a:t>After 1</a:t>
            </a:r>
            <a:r>
              <a:rPr lang="en-US" baseline="30000" dirty="0" smtClean="0"/>
              <a:t>st</a:t>
            </a:r>
            <a:r>
              <a:rPr lang="en-US" dirty="0" smtClean="0"/>
              <a:t> day, cells grew preferentially on smooth surface in between adhering powder particles representing too large obstacles. Later, whole surface overgrown.</a:t>
            </a:r>
            <a:endParaRPr lang="en-US" dirty="0"/>
          </a:p>
        </p:txBody>
      </p:sp>
      <p:graphicFrame>
        <p:nvGraphicFramePr>
          <p:cNvPr id="12" name="Graf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3492661"/>
              </p:ext>
            </p:extLst>
          </p:nvPr>
        </p:nvGraphicFramePr>
        <p:xfrm>
          <a:off x="3939077" y="2054606"/>
          <a:ext cx="4747723" cy="2875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6455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Results</a:t>
            </a:r>
            <a:endParaRPr lang="en-US" b="1" dirty="0">
              <a:cs typeface="Genev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78692" y="6356350"/>
            <a:ext cx="3198884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18</a:t>
            </a:fld>
            <a:endParaRPr lang="en-US" dirty="0"/>
          </a:p>
        </p:txBody>
      </p:sp>
      <p:cxnSp>
        <p:nvCxnSpPr>
          <p:cNvPr id="21" name="Přímá spojnice 20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bdélník 19"/>
          <p:cNvSpPr/>
          <p:nvPr/>
        </p:nvSpPr>
        <p:spPr>
          <a:xfrm>
            <a:off x="2323595" y="1587765"/>
            <a:ext cx="846162" cy="47084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EBM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4114801" y="804043"/>
            <a:ext cx="32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err="1" smtClean="0">
                <a:solidFill>
                  <a:srgbClr val="FF0000"/>
                </a:solidFill>
              </a:rPr>
              <a:t>Cytocompatibility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308" y="2122007"/>
            <a:ext cx="3602736" cy="36027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361" y="2122007"/>
            <a:ext cx="3602736" cy="36027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6" name="Obdélník 15"/>
          <p:cNvSpPr/>
          <p:nvPr/>
        </p:nvSpPr>
        <p:spPr>
          <a:xfrm>
            <a:off x="5933311" y="1577309"/>
            <a:ext cx="1066836" cy="47084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err="1" smtClean="0">
                <a:solidFill>
                  <a:srgbClr val="FF0000"/>
                </a:solidFill>
              </a:rPr>
              <a:t>control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3404709" y="5752108"/>
            <a:ext cx="2471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err="1" smtClean="0"/>
              <a:t>healthy</a:t>
            </a:r>
            <a:r>
              <a:rPr lang="cs-CZ" b="1" dirty="0" smtClean="0"/>
              <a:t> cell </a:t>
            </a:r>
            <a:r>
              <a:rPr lang="cs-CZ" b="1" dirty="0" err="1" smtClean="0"/>
              <a:t>morphology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18806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Results</a:t>
            </a:r>
            <a:endParaRPr lang="en-US" b="1" dirty="0">
              <a:cs typeface="Genev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78692" y="6356350"/>
            <a:ext cx="3198884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19</a:t>
            </a:fld>
            <a:endParaRPr lang="en-US" dirty="0"/>
          </a:p>
        </p:txBody>
      </p:sp>
      <p:cxnSp>
        <p:nvCxnSpPr>
          <p:cNvPr id="21" name="Přímá spojnice 20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bdélník 19"/>
          <p:cNvSpPr/>
          <p:nvPr/>
        </p:nvSpPr>
        <p:spPr>
          <a:xfrm>
            <a:off x="6647996" y="4523204"/>
            <a:ext cx="846162" cy="470847"/>
          </a:xfrm>
          <a:prstGeom prst="rect">
            <a:avLst/>
          </a:prstGeom>
          <a:solidFill>
            <a:srgbClr val="51E158"/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EBM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4114801" y="804043"/>
            <a:ext cx="3247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 err="1" smtClean="0">
                <a:solidFill>
                  <a:srgbClr val="FF0000"/>
                </a:solidFill>
              </a:rPr>
              <a:t>Cytocompatibility</a:t>
            </a:r>
            <a:endParaRPr lang="cs-CZ" b="1" dirty="0">
              <a:solidFill>
                <a:srgbClr val="FF0000"/>
              </a:solidFill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1077" y="1587766"/>
            <a:ext cx="2880000" cy="28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876" y="3452209"/>
            <a:ext cx="2880000" cy="288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077" y="1587766"/>
            <a:ext cx="2880000" cy="28901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Obdélník 11"/>
          <p:cNvSpPr/>
          <p:nvPr/>
        </p:nvSpPr>
        <p:spPr>
          <a:xfrm>
            <a:off x="1607996" y="4536851"/>
            <a:ext cx="846162" cy="470847"/>
          </a:xfrm>
          <a:prstGeom prst="rect">
            <a:avLst/>
          </a:prstGeom>
          <a:solidFill>
            <a:srgbClr val="51E158"/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SLM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4022907" y="2933910"/>
            <a:ext cx="985820" cy="470847"/>
          </a:xfrm>
          <a:prstGeom prst="rect">
            <a:avLst/>
          </a:prstGeom>
          <a:solidFill>
            <a:srgbClr val="51E158"/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err="1" smtClean="0">
                <a:solidFill>
                  <a:srgbClr val="FF0000"/>
                </a:solidFill>
              </a:rPr>
              <a:t>control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6303078" y="5949229"/>
            <a:ext cx="2286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 smtClean="0"/>
              <a:t>72 </a:t>
            </a:r>
            <a:r>
              <a:rPr lang="cs-CZ" dirty="0" err="1" smtClean="0"/>
              <a:t>hours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cultivation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983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Results</a:t>
            </a:r>
            <a:endParaRPr lang="en-US" b="1" dirty="0">
              <a:cs typeface="Geneva"/>
            </a:endParaRP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978692" y="6356350"/>
            <a:ext cx="3198884" cy="365125"/>
          </a:xfrm>
        </p:spPr>
        <p:txBody>
          <a:bodyPr/>
          <a:lstStyle/>
          <a:p>
            <a:r>
              <a:rPr lang="pt-BR" smtClean="0"/>
              <a:t>Biomaterials 2017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20</a:t>
            </a:fld>
            <a:endParaRPr lang="en-US" dirty="0"/>
          </a:p>
        </p:txBody>
      </p:sp>
      <p:cxnSp>
        <p:nvCxnSpPr>
          <p:cNvPr id="21" name="Přímá spojnice 20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Obrázek 1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983" y="3715637"/>
            <a:ext cx="252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Obrázek 1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635" y="1113145"/>
            <a:ext cx="252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Obrázek 16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869" y="3722831"/>
            <a:ext cx="252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Obrázek 17"/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791" y="1105675"/>
            <a:ext cx="2520000" cy="252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Obdélník 19"/>
          <p:cNvSpPr/>
          <p:nvPr/>
        </p:nvSpPr>
        <p:spPr>
          <a:xfrm>
            <a:off x="2747895" y="3425017"/>
            <a:ext cx="846162" cy="47084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SLM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13" name="Obdélník 12"/>
          <p:cNvSpPr/>
          <p:nvPr/>
        </p:nvSpPr>
        <p:spPr>
          <a:xfrm>
            <a:off x="7896358" y="4645850"/>
            <a:ext cx="846162" cy="47084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rgbClr val="FF0000"/>
                </a:solidFill>
              </a:rPr>
              <a:t>EBM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4114801" y="677915"/>
            <a:ext cx="3247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err="1" smtClean="0">
                <a:solidFill>
                  <a:srgbClr val="FF0000"/>
                </a:solidFill>
              </a:rPr>
              <a:t>Cytocompatibility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674875" y="2482329"/>
            <a:ext cx="2387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cs-CZ" dirty="0" err="1" smtClean="0"/>
              <a:t>preferentially</a:t>
            </a:r>
            <a:r>
              <a:rPr lang="cs-CZ" dirty="0" smtClean="0"/>
              <a:t> on </a:t>
            </a:r>
            <a:r>
              <a:rPr lang="cs-CZ" dirty="0" err="1" smtClean="0"/>
              <a:t>smooth</a:t>
            </a:r>
            <a:r>
              <a:rPr lang="cs-CZ" dirty="0" smtClean="0"/>
              <a:t> </a:t>
            </a:r>
            <a:r>
              <a:rPr lang="cs-CZ" dirty="0" err="1" smtClean="0"/>
              <a:t>melted</a:t>
            </a:r>
            <a:r>
              <a:rPr lang="cs-CZ" dirty="0" smtClean="0"/>
              <a:t> </a:t>
            </a:r>
            <a:r>
              <a:rPr lang="cs-CZ" dirty="0" err="1" smtClean="0"/>
              <a:t>surface</a:t>
            </a:r>
            <a:endParaRPr lang="en-US" dirty="0"/>
          </a:p>
        </p:txBody>
      </p:sp>
      <p:sp>
        <p:nvSpPr>
          <p:cNvPr id="23" name="TextovéPole 22"/>
          <p:cNvSpPr txBox="1"/>
          <p:nvPr/>
        </p:nvSpPr>
        <p:spPr>
          <a:xfrm>
            <a:off x="511792" y="1422519"/>
            <a:ext cx="27137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SEM images of cells</a:t>
            </a:r>
          </a:p>
          <a:p>
            <a:pPr algn="ctr"/>
            <a:r>
              <a:rPr lang="en-US" dirty="0" smtClean="0"/>
              <a:t>24 hours of cultivation</a:t>
            </a:r>
          </a:p>
          <a:p>
            <a:pPr algn="ctr"/>
            <a:r>
              <a:rPr lang="en-US" dirty="0" smtClean="0"/>
              <a:t>on tested materials</a:t>
            </a:r>
            <a:endParaRPr lang="en-US" dirty="0"/>
          </a:p>
        </p:txBody>
      </p:sp>
      <p:sp>
        <p:nvSpPr>
          <p:cNvPr id="19" name="Obdélník 18"/>
          <p:cNvSpPr/>
          <p:nvPr/>
        </p:nvSpPr>
        <p:spPr>
          <a:xfrm>
            <a:off x="7869062" y="2011482"/>
            <a:ext cx="903669" cy="47084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err="1" smtClean="0">
                <a:solidFill>
                  <a:srgbClr val="FF0000"/>
                </a:solidFill>
              </a:rPr>
              <a:t>control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24" name="TextovéPole 23"/>
          <p:cNvSpPr txBox="1"/>
          <p:nvPr/>
        </p:nvSpPr>
        <p:spPr>
          <a:xfrm>
            <a:off x="674875" y="4052307"/>
            <a:ext cx="2387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cs-CZ" dirty="0" err="1" smtClean="0"/>
              <a:t>small</a:t>
            </a:r>
            <a:r>
              <a:rPr lang="cs-CZ" dirty="0" smtClean="0"/>
              <a:t> </a:t>
            </a:r>
            <a:r>
              <a:rPr lang="cs-CZ" dirty="0" err="1" smtClean="0"/>
              <a:t>adhering</a:t>
            </a:r>
            <a:r>
              <a:rPr lang="cs-CZ" dirty="0" smtClean="0"/>
              <a:t> </a:t>
            </a:r>
            <a:r>
              <a:rPr lang="cs-CZ" dirty="0" err="1" smtClean="0"/>
              <a:t>powder</a:t>
            </a:r>
            <a:r>
              <a:rPr lang="cs-CZ" dirty="0" smtClean="0"/>
              <a:t> </a:t>
            </a:r>
            <a:r>
              <a:rPr lang="cs-CZ" dirty="0" err="1" smtClean="0"/>
              <a:t>particles</a:t>
            </a:r>
            <a:r>
              <a:rPr lang="cs-CZ" dirty="0" smtClean="0"/>
              <a:t> </a:t>
            </a:r>
            <a:r>
              <a:rPr lang="cs-CZ" dirty="0" err="1" smtClean="0"/>
              <a:t>already</a:t>
            </a:r>
            <a:r>
              <a:rPr lang="cs-CZ" dirty="0" smtClean="0"/>
              <a:t> </a:t>
            </a:r>
            <a:r>
              <a:rPr lang="cs-CZ" dirty="0" err="1" smtClean="0"/>
              <a:t>overgrown</a:t>
            </a:r>
            <a:endParaRPr lang="en-US" dirty="0"/>
          </a:p>
        </p:txBody>
      </p:sp>
      <p:sp>
        <p:nvSpPr>
          <p:cNvPr id="25" name="TextovéPole 24"/>
          <p:cNvSpPr txBox="1"/>
          <p:nvPr/>
        </p:nvSpPr>
        <p:spPr>
          <a:xfrm>
            <a:off x="671836" y="5311094"/>
            <a:ext cx="2387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cs-CZ" dirty="0" err="1" smtClean="0"/>
              <a:t>healthy</a:t>
            </a:r>
            <a:r>
              <a:rPr lang="cs-CZ" dirty="0" smtClean="0"/>
              <a:t> </a:t>
            </a:r>
            <a:r>
              <a:rPr lang="cs-CZ" dirty="0" err="1" smtClean="0"/>
              <a:t>polyhedral</a:t>
            </a:r>
            <a:r>
              <a:rPr lang="cs-CZ" dirty="0" smtClean="0"/>
              <a:t> </a:t>
            </a:r>
            <a:r>
              <a:rPr lang="cs-CZ" dirty="0" err="1" smtClean="0"/>
              <a:t>shape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71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Powder bed technologies finish in product with surface covered with adhering powder particles.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EBM yields surface of higher roughness than SLM.</a:t>
            </a:r>
          </a:p>
          <a:p>
            <a:r>
              <a:rPr lang="en-US" dirty="0" smtClean="0"/>
              <a:t>Surface chemistry is changed by 3D printing process.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Biocompatibility of Ti6Al4V is retained.</a:t>
            </a:r>
          </a:p>
          <a:p>
            <a:r>
              <a:rPr lang="en-US" dirty="0" smtClean="0"/>
              <a:t>Difficulty to simply assess </a:t>
            </a:r>
            <a:r>
              <a:rPr lang="en-US" dirty="0" err="1" smtClean="0"/>
              <a:t>cytocompatibility</a:t>
            </a:r>
            <a:r>
              <a:rPr lang="en-US" dirty="0" smtClean="0"/>
              <a:t> quantitatively – need of advanced techniques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Risk of particles release – need of surface treatment</a:t>
            </a:r>
            <a:endParaRPr lang="cs-CZ" dirty="0" smtClean="0">
              <a:solidFill>
                <a:srgbClr val="FF0000"/>
              </a:solidFill>
            </a:endParaRPr>
          </a:p>
          <a:p>
            <a:r>
              <a:rPr lang="cs-CZ" dirty="0" smtClean="0"/>
              <a:t>3D-printed </a:t>
            </a:r>
            <a:r>
              <a:rPr lang="cs-CZ" dirty="0" err="1" smtClean="0"/>
              <a:t>surface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</a:t>
            </a:r>
            <a:r>
              <a:rPr lang="cs-CZ" dirty="0" err="1" smtClean="0"/>
              <a:t>suitable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orthopaedic</a:t>
            </a:r>
            <a:r>
              <a:rPr lang="cs-CZ" dirty="0" smtClean="0"/>
              <a:t> </a:t>
            </a:r>
            <a:r>
              <a:rPr lang="cs-CZ" dirty="0" err="1" smtClean="0"/>
              <a:t>applications</a:t>
            </a:r>
            <a:r>
              <a:rPr lang="cs-CZ" dirty="0" smtClean="0"/>
              <a:t>, but </a:t>
            </a:r>
            <a:r>
              <a:rPr lang="cs-CZ" dirty="0" err="1" smtClean="0"/>
              <a:t>needs</a:t>
            </a:r>
            <a:r>
              <a:rPr lang="cs-CZ" dirty="0" smtClean="0"/>
              <a:t> to </a:t>
            </a:r>
            <a:r>
              <a:rPr lang="cs-CZ" dirty="0" err="1" smtClean="0"/>
              <a:t>be</a:t>
            </a:r>
            <a:r>
              <a:rPr lang="cs-CZ" dirty="0" smtClean="0"/>
              <a:t> </a:t>
            </a:r>
            <a:r>
              <a:rPr lang="cs-CZ" dirty="0" err="1" smtClean="0"/>
              <a:t>improved</a:t>
            </a:r>
            <a:r>
              <a:rPr lang="cs-CZ" dirty="0" smtClean="0"/>
              <a:t>.</a:t>
            </a:r>
            <a:endParaRPr lang="en-US" dirty="0" smtClean="0"/>
          </a:p>
          <a:p>
            <a:pPr>
              <a:tabLst>
                <a:tab pos="357188" algn="l"/>
              </a:tabLst>
            </a:pPr>
            <a:endParaRPr lang="en-US" sz="280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>
            <a:spLocks/>
          </p:cNvSpPr>
          <p:nvPr/>
        </p:nvSpPr>
        <p:spPr>
          <a:xfrm>
            <a:off x="457200" y="463138"/>
            <a:ext cx="8229600" cy="9856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cs-CZ" b="1" dirty="0" err="1" smtClean="0">
                <a:cs typeface="Geneva"/>
              </a:rPr>
              <a:t>Conclusions</a:t>
            </a:r>
            <a:endParaRPr lang="en-US" b="1" dirty="0">
              <a:cs typeface="Geneva"/>
            </a:endParaRP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AF16DE-A0D5-4438-950F-5B1E159C2C2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4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4338" y="2543927"/>
            <a:ext cx="8156695" cy="2169516"/>
          </a:xfrm>
        </p:spPr>
        <p:txBody>
          <a:bodyPr>
            <a:normAutofit/>
          </a:bodyPr>
          <a:lstStyle/>
          <a:p>
            <a:r>
              <a:rPr lang="en-US" b="1" dirty="0" smtClean="0"/>
              <a:t>Thank you for your attention!</a:t>
            </a:r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894" y="218794"/>
            <a:ext cx="4534830" cy="1135934"/>
          </a:xfrm>
          <a:prstGeom prst="rect">
            <a:avLst/>
          </a:prstGeom>
        </p:spPr>
      </p:pic>
      <p:cxnSp>
        <p:nvCxnSpPr>
          <p:cNvPr id="5" name="Přímá spojnice 4"/>
          <p:cNvCxnSpPr/>
          <p:nvPr/>
        </p:nvCxnSpPr>
        <p:spPr>
          <a:xfrm>
            <a:off x="591077" y="1354728"/>
            <a:ext cx="7920000" cy="0"/>
          </a:xfrm>
          <a:prstGeom prst="line">
            <a:avLst/>
          </a:prstGeom>
          <a:ln w="889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bdélník 13"/>
          <p:cNvSpPr/>
          <p:nvPr/>
        </p:nvSpPr>
        <p:spPr>
          <a:xfrm>
            <a:off x="591077" y="1529255"/>
            <a:ext cx="7920000" cy="1353754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-2476500" ty="0" sx="100000" sy="100000" flip="x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bdélník 10"/>
          <p:cNvSpPr/>
          <p:nvPr/>
        </p:nvSpPr>
        <p:spPr>
          <a:xfrm>
            <a:off x="591077" y="4377766"/>
            <a:ext cx="7920000" cy="1353754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-2476500" ty="0" sx="100000" sy="100000" flip="x" algn="tl"/>
          </a:blip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Date Placeholder 10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r>
              <a:rPr lang="cs-CZ" dirty="0" smtClean="0"/>
              <a:t>27. - 28. 3. 2017 Madrid</a:t>
            </a:r>
            <a:endParaRPr lang="en-US" dirty="0"/>
          </a:p>
        </p:txBody>
      </p:sp>
      <p:sp>
        <p:nvSpPr>
          <p:cNvPr id="1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r>
              <a:rPr lang="cs-CZ" dirty="0" err="1" smtClean="0"/>
              <a:t>Biomaterials</a:t>
            </a:r>
            <a:r>
              <a:rPr lang="cs-CZ" dirty="0" smtClean="0"/>
              <a:t> </a:t>
            </a:r>
            <a:r>
              <a:rPr lang="pt-BR" dirty="0" smtClean="0"/>
              <a:t>201</a:t>
            </a:r>
            <a:r>
              <a:rPr lang="cs-CZ" dirty="0" smtClean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1681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4878</TotalTime>
  <Words>1004</Words>
  <Application>Microsoft Office PowerPoint</Application>
  <PresentationFormat>Předvádění na obrazovce (4:3)</PresentationFormat>
  <Paragraphs>285</Paragraphs>
  <Slides>22</Slides>
  <Notes>20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Office Theme</vt:lpstr>
      <vt:lpstr>Metallic 3D-printing for orthopedic surgery: question of surface and cell compatibility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Thank you for your attention!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Mikroskopické hodnocení povrchu a charakteristické mikrostruktury 3D-tištěných materiálů</dc:title>
  <dc:creator>Misa Misa</dc:creator>
  <cp:lastModifiedBy>Fousova Michaela</cp:lastModifiedBy>
  <cp:revision>255</cp:revision>
  <dcterms:created xsi:type="dcterms:W3CDTF">2016-10-11T07:59:48Z</dcterms:created>
  <dcterms:modified xsi:type="dcterms:W3CDTF">2017-03-21T12:19:32Z</dcterms:modified>
</cp:coreProperties>
</file>