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64" r:id="rId3"/>
    <p:sldId id="258" r:id="rId4"/>
    <p:sldId id="262" r:id="rId5"/>
    <p:sldId id="259" r:id="rId6"/>
    <p:sldId id="266" r:id="rId7"/>
    <p:sldId id="260" r:id="rId8"/>
    <p:sldId id="261" r:id="rId9"/>
  </p:sldIdLst>
  <p:sldSz cx="9144000" cy="6858000" type="screen4x3"/>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56063E2E-74E8-468F-A75D-FE23C12A73AD}">
          <p14:sldIdLst>
            <p14:sldId id="256"/>
            <p14:sldId id="264"/>
            <p14:sldId id="258"/>
            <p14:sldId id="262"/>
            <p14:sldId id="259"/>
            <p14:sldId id="266"/>
            <p14:sldId id="260"/>
            <p14:sldId id="26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832" y="3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E564353B-B03C-47ED-A3E5-9AC4631F6B50}" type="datetimeFigureOut">
              <a:rPr lang="en-GB" smtClean="0"/>
              <a:t>14/03/2016</a:t>
            </a:fld>
            <a:endParaRPr lang="en-GB"/>
          </a:p>
        </p:txBody>
      </p:sp>
      <p:sp>
        <p:nvSpPr>
          <p:cNvPr id="4" name="Slide Image Placeholder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6616" tIns="48308" rIns="96616" bIns="48308" rtlCol="0" anchor="ctr"/>
          <a:lstStyle/>
          <a:p>
            <a:endParaRPr lang="en-GB"/>
          </a:p>
        </p:txBody>
      </p:sp>
      <p:sp>
        <p:nvSpPr>
          <p:cNvPr id="5" name="Notes Placeholder 4"/>
          <p:cNvSpPr>
            <a:spLocks noGrp="1"/>
          </p:cNvSpPr>
          <p:nvPr>
            <p:ph type="body" sz="quarter" idx="3"/>
          </p:nvPr>
        </p:nvSpPr>
        <p:spPr>
          <a:xfrm>
            <a:off x="688817" y="4759643"/>
            <a:ext cx="5510530" cy="4509135"/>
          </a:xfrm>
          <a:prstGeom prst="rect">
            <a:avLst/>
          </a:prstGeom>
        </p:spPr>
        <p:txBody>
          <a:bodyPr vert="horz" lIns="96616" tIns="48308" rIns="96616" bIns="4830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en-GB"/>
          </a:p>
        </p:txBody>
      </p:sp>
      <p:sp>
        <p:nvSpPr>
          <p:cNvPr id="7" name="Slide Number Placeholder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25D32E7B-7E36-44C2-AA3D-4F984A62FAE7}" type="slidenum">
              <a:rPr lang="en-GB" smtClean="0"/>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700" dirty="0">
                <a:latin typeface="Times New Roman" panose="02020603050405020304" pitchFamily="18" charset="0"/>
                <a:cs typeface="Times New Roman" panose="02020603050405020304" pitchFamily="18" charset="0"/>
              </a:rPr>
              <a:t>Oscillating hydrogen bonds accelerate protons along minion tunnels. When they collide with nuclei composed of concentric polyhedrons (as particles appear to be according to the </a:t>
            </a:r>
            <a:r>
              <a:rPr lang="en-GB" sz="1700" i="1" dirty="0" err="1">
                <a:latin typeface="Times New Roman" panose="02020603050405020304" pitchFamily="18" charset="0"/>
                <a:cs typeface="Times New Roman" panose="02020603050405020304" pitchFamily="18" charset="0"/>
              </a:rPr>
              <a:t>Tyger</a:t>
            </a:r>
            <a:r>
              <a:rPr lang="en-GB" sz="1700" dirty="0">
                <a:latin typeface="Times New Roman" panose="02020603050405020304" pitchFamily="18" charset="0"/>
                <a:cs typeface="Times New Roman" panose="02020603050405020304" pitchFamily="18" charset="0"/>
              </a:rPr>
              <a:t> equation), they drive the carbon nitrogen cycle.</a:t>
            </a:r>
          </a:p>
        </p:txBody>
      </p:sp>
      <p:sp>
        <p:nvSpPr>
          <p:cNvPr id="4" name="Slide Number Placeholder 3"/>
          <p:cNvSpPr>
            <a:spLocks noGrp="1"/>
          </p:cNvSpPr>
          <p:nvPr>
            <p:ph type="sldNum" sz="quarter" idx="10"/>
          </p:nvPr>
        </p:nvSpPr>
        <p:spPr/>
        <p:txBody>
          <a:bodyPr/>
          <a:lstStyle/>
          <a:p>
            <a:fld id="{25D32E7B-7E36-44C2-AA3D-4F984A62FAE7}" type="slidenum">
              <a:rPr lang="en-GB" smtClean="0"/>
              <a:t>7</a:t>
            </a:fld>
            <a:endParaRPr lang="en-GB"/>
          </a:p>
        </p:txBody>
      </p:sp>
    </p:spTree>
    <p:extLst>
      <p:ext uri="{BB962C8B-B14F-4D97-AF65-F5344CB8AC3E}">
        <p14:creationId xmlns:p14="http://schemas.microsoft.com/office/powerpoint/2010/main" val="3540003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5D32E7B-7E36-44C2-AA3D-4F984A62FAE7}" type="slidenum">
              <a:rPr lang="en-GB" smtClean="0"/>
              <a:t>8</a:t>
            </a:fld>
            <a:endParaRPr lang="en-GB"/>
          </a:p>
        </p:txBody>
      </p:sp>
    </p:spTree>
    <p:extLst>
      <p:ext uri="{BB962C8B-B14F-4D97-AF65-F5344CB8AC3E}">
        <p14:creationId xmlns:p14="http://schemas.microsoft.com/office/powerpoint/2010/main" val="1754786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11F8193-7A7B-4B3F-AEDB-6F926A255278}" type="datetimeFigureOut">
              <a:rPr lang="en-GB" smtClean="0"/>
              <a:t>14/03/2016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F372B6-B925-45BF-AFF8-B8236B4B85C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11F8193-7A7B-4B3F-AEDB-6F926A255278}" type="datetimeFigureOut">
              <a:rPr lang="en-GB" smtClean="0"/>
              <a:t>14/03/2016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F372B6-B925-45BF-AFF8-B8236B4B85C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1F8193-7A7B-4B3F-AEDB-6F926A255278}" type="datetimeFigureOut">
              <a:rPr lang="en-GB" smtClean="0"/>
              <a:t>14/03/2016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F372B6-B925-45BF-AFF8-B8236B4B85C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11F8193-7A7B-4B3F-AEDB-6F926A255278}" type="datetimeFigureOut">
              <a:rPr lang="en-GB" smtClean="0"/>
              <a:t>14/03/2016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F372B6-B925-45BF-AFF8-B8236B4B85C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11F8193-7A7B-4B3F-AEDB-6F926A255278}" type="datetimeFigureOut">
              <a:rPr lang="en-GB" smtClean="0"/>
              <a:t>14/03/2016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3F372B6-B925-45BF-AFF8-B8236B4B85C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11F8193-7A7B-4B3F-AEDB-6F926A255278}" type="datetimeFigureOut">
              <a:rPr lang="en-GB" smtClean="0"/>
              <a:t>14/03/2016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3F372B6-B925-45BF-AFF8-B8236B4B85C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1F8193-7A7B-4B3F-AEDB-6F926A255278}" type="datetimeFigureOut">
              <a:rPr lang="en-GB" smtClean="0"/>
              <a:t>14/03/2016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3F372B6-B925-45BF-AFF8-B8236B4B85C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11F8193-7A7B-4B3F-AEDB-6F926A255278}" type="datetimeFigureOut">
              <a:rPr lang="en-GB" smtClean="0"/>
              <a:t>14/03/2016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F372B6-B925-45BF-AFF8-B8236B4B85C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11F8193-7A7B-4B3F-AEDB-6F926A255278}" type="datetimeFigureOut">
              <a:rPr lang="en-GB" smtClean="0"/>
              <a:t>14/03/2016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F372B6-B925-45BF-AFF8-B8236B4B85C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11F8193-7A7B-4B3F-AEDB-6F926A255278}" type="datetimeFigureOut">
              <a:rPr lang="en-GB" smtClean="0"/>
              <a:t>14/03/2016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F372B6-B925-45BF-AFF8-B8236B4B85C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11F8193-7A7B-4B3F-AEDB-6F926A255278}" type="datetimeFigureOut">
              <a:rPr lang="en-GB" smtClean="0"/>
              <a:t>14/03/2016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F372B6-B925-45BF-AFF8-B8236B4B85C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1F8193-7A7B-4B3F-AEDB-6F926A255278}" type="datetimeFigureOut">
              <a:rPr lang="en-GB" smtClean="0"/>
              <a:t>14/03/2016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F372B6-B925-45BF-AFF8-B8236B4B85C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GB" sz="6000" dirty="0">
                <a:latin typeface="Lucida Calligraphy" pitchFamily="66" charset="0"/>
              </a:rPr>
              <a:t>Quantum weirdness</a:t>
            </a:r>
          </a:p>
        </p:txBody>
      </p:sp>
      <p:sp>
        <p:nvSpPr>
          <p:cNvPr id="3" name="Subtitle 2"/>
          <p:cNvSpPr>
            <a:spLocks noGrp="1"/>
          </p:cNvSpPr>
          <p:nvPr>
            <p:ph type="subTitle" idx="1"/>
          </p:nvPr>
        </p:nvSpPr>
        <p:spPr/>
        <p:txBody>
          <a:bodyPr/>
          <a:lstStyle/>
          <a:p>
            <a:r>
              <a:rPr lang="en-GB" dirty="0">
                <a:solidFill>
                  <a:srgbClr val="FF0000"/>
                </a:solidFill>
                <a:latin typeface="Lucida Calligraphy" pitchFamily="66" charset="0"/>
              </a:rPr>
              <a:t>How imagination differs from reality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32841" y="260648"/>
            <a:ext cx="8784976" cy="6617196"/>
          </a:xfrm>
          <a:prstGeom prst="rect">
            <a:avLst/>
          </a:prstGeom>
          <a:noFill/>
        </p:spPr>
        <p:txBody>
          <a:bodyPr wrap="square" rtlCol="0">
            <a:spAutoFit/>
          </a:bodyPr>
          <a:lstStyle/>
          <a:p>
            <a:pPr algn="ctr"/>
            <a:r>
              <a:rPr lang="en-GB" sz="2400" dirty="0">
                <a:latin typeface="Times New Roman" panose="02020603050405020304" pitchFamily="18" charset="0"/>
                <a:cs typeface="Times New Roman" panose="02020603050405020304" pitchFamily="18" charset="0"/>
              </a:rPr>
              <a:t>Ice, the ordering force</a:t>
            </a:r>
          </a:p>
          <a:p>
            <a:r>
              <a:rPr lang="en-GB" sz="2000" dirty="0">
                <a:latin typeface="Times New Roman" panose="02020603050405020304" pitchFamily="18" charset="0"/>
                <a:cs typeface="Times New Roman" panose="02020603050405020304" pitchFamily="18" charset="0"/>
              </a:rPr>
              <a:t>Using:</a:t>
            </a:r>
          </a:p>
          <a:p>
            <a:r>
              <a:rPr lang="en-US" sz="2000" dirty="0">
                <a:latin typeface="Times New Roman" panose="02020603050405020304" pitchFamily="18" charset="0"/>
                <a:cs typeface="Times New Roman" panose="02020603050405020304" pitchFamily="18" charset="0"/>
              </a:rPr>
              <a:t>H-bond length	   h = 1.75 Å  	Dipole moment        	μ  = 1.27 * 10</a:t>
            </a:r>
            <a:r>
              <a:rPr lang="en-US" sz="2000" baseline="30000" dirty="0">
                <a:latin typeface="Times New Roman" panose="02020603050405020304" pitchFamily="18" charset="0"/>
                <a:cs typeface="Times New Roman" panose="02020603050405020304" pitchFamily="18" charset="0"/>
              </a:rPr>
              <a:t>-29 </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OH-bond length      b = 1.01 Å  	Dielectric constant  	ε  = 3.1</a:t>
            </a:r>
          </a:p>
          <a:p>
            <a:r>
              <a:rPr lang="en-US" sz="2000" dirty="0">
                <a:latin typeface="Times New Roman" panose="02020603050405020304" pitchFamily="18" charset="0"/>
                <a:cs typeface="Times New Roman" panose="02020603050405020304" pitchFamily="18" charset="0"/>
              </a:rPr>
              <a:t>Tetrahedral angle     </a:t>
            </a:r>
            <a:r>
              <a:rPr lang="en-US" sz="2000" dirty="0" err="1">
                <a:latin typeface="Times New Roman" panose="02020603050405020304" pitchFamily="18" charset="0"/>
                <a:cs typeface="Times New Roman" panose="02020603050405020304" pitchFamily="18" charset="0"/>
              </a:rPr>
              <a:t>θ</a:t>
            </a:r>
            <a:r>
              <a:rPr lang="en-US" sz="2000" baseline="-25000" dirty="0" err="1">
                <a:latin typeface="Times New Roman" panose="02020603050405020304" pitchFamily="18" charset="0"/>
                <a:cs typeface="Times New Roman" panose="02020603050405020304" pitchFamily="18" charset="0"/>
              </a:rPr>
              <a:t>a</a:t>
            </a:r>
            <a:r>
              <a:rPr lang="en-US" sz="2000" dirty="0">
                <a:latin typeface="Times New Roman" panose="02020603050405020304" pitchFamily="18" charset="0"/>
                <a:cs typeface="Times New Roman" panose="02020603050405020304" pitchFamily="18" charset="0"/>
              </a:rPr>
              <a:t> = 104.5º 	Space  dielectric constant  	</a:t>
            </a:r>
            <a:r>
              <a:rPr lang="en-US" sz="2000" dirty="0" err="1">
                <a:latin typeface="Times New Roman" panose="02020603050405020304" pitchFamily="18" charset="0"/>
                <a:cs typeface="Times New Roman" panose="02020603050405020304" pitchFamily="18" charset="0"/>
              </a:rPr>
              <a:t>Ε</a:t>
            </a:r>
            <a:r>
              <a:rPr lang="en-US" sz="2000" baseline="-25000" dirty="0" err="1">
                <a:latin typeface="Times New Roman" panose="02020603050405020304" pitchFamily="18" charset="0"/>
                <a:cs typeface="Times New Roman" panose="02020603050405020304" pitchFamily="18" charset="0"/>
              </a:rPr>
              <a:t>0</a:t>
            </a:r>
            <a:r>
              <a:rPr lang="en-US" sz="2000" dirty="0">
                <a:latin typeface="Times New Roman" panose="02020603050405020304" pitchFamily="18" charset="0"/>
                <a:cs typeface="Times New Roman" panose="02020603050405020304" pitchFamily="18" charset="0"/>
              </a:rPr>
              <a:t> = 8.85 * 10</a:t>
            </a:r>
            <a:r>
              <a:rPr lang="en-US" sz="2000" baseline="30000" dirty="0">
                <a:latin typeface="Times New Roman" panose="02020603050405020304" pitchFamily="18" charset="0"/>
                <a:cs typeface="Times New Roman" panose="02020603050405020304" pitchFamily="18" charset="0"/>
              </a:rPr>
              <a:t>-12</a:t>
            </a:r>
          </a:p>
          <a:p>
            <a:r>
              <a:rPr lang="en-US" sz="2000" dirty="0">
                <a:latin typeface="Times New Roman" panose="02020603050405020304" pitchFamily="18" charset="0"/>
                <a:cs typeface="Times New Roman" panose="02020603050405020304" pitchFamily="18" charset="0"/>
              </a:rPr>
              <a:t>H-O-H bond angle   </a:t>
            </a:r>
            <a:r>
              <a:rPr lang="en-US" sz="2000" dirty="0" err="1">
                <a:latin typeface="Times New Roman" panose="02020603050405020304" pitchFamily="18" charset="0"/>
                <a:cs typeface="Times New Roman" panose="02020603050405020304" pitchFamily="18" charset="0"/>
              </a:rPr>
              <a:t>θ</a:t>
            </a:r>
            <a:r>
              <a:rPr lang="en-US" sz="2000" baseline="-25000" dirty="0" err="1">
                <a:latin typeface="Times New Roman" panose="02020603050405020304" pitchFamily="18" charset="0"/>
                <a:cs typeface="Times New Roman" panose="02020603050405020304" pitchFamily="18" charset="0"/>
              </a:rPr>
              <a:t>b</a:t>
            </a:r>
            <a:r>
              <a:rPr lang="en-US" sz="2000" dirty="0">
                <a:latin typeface="Times New Roman" panose="02020603050405020304" pitchFamily="18" charset="0"/>
                <a:cs typeface="Times New Roman" panose="02020603050405020304" pitchFamily="18" charset="0"/>
              </a:rPr>
              <a:t> = 109.5º  	Planck’s constant  	N = 6.02 * 10</a:t>
            </a:r>
            <a:r>
              <a:rPr lang="en-US" sz="2000" baseline="30000" dirty="0">
                <a:latin typeface="Times New Roman" panose="02020603050405020304" pitchFamily="18" charset="0"/>
                <a:cs typeface="Times New Roman" panose="02020603050405020304" pitchFamily="18" charset="0"/>
              </a:rPr>
              <a:t>23 </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Charge cloud angle  </a:t>
            </a:r>
            <a:r>
              <a:rPr lang="en-US" sz="2000" dirty="0" err="1">
                <a:latin typeface="Times New Roman" panose="02020603050405020304" pitchFamily="18" charset="0"/>
                <a:cs typeface="Times New Roman" panose="02020603050405020304" pitchFamily="18" charset="0"/>
              </a:rPr>
              <a:t>θ</a:t>
            </a:r>
            <a:r>
              <a:rPr lang="en-US" sz="2000" baseline="-25000" dirty="0" err="1">
                <a:latin typeface="Times New Roman" panose="02020603050405020304" pitchFamily="18" charset="0"/>
                <a:cs typeface="Times New Roman" panose="02020603050405020304" pitchFamily="18" charset="0"/>
              </a:rPr>
              <a:t>c</a:t>
            </a:r>
            <a:r>
              <a:rPr lang="en-US" sz="2000" dirty="0">
                <a:latin typeface="Times New Roman" panose="02020603050405020304" pitchFamily="18" charset="0"/>
                <a:cs typeface="Times New Roman" panose="02020603050405020304" pitchFamily="18" charset="0"/>
              </a:rPr>
              <a:t> = 120º	Velocity of light      	c  = 3 * 10</a:t>
            </a:r>
            <a:r>
              <a:rPr lang="en-US" sz="2000" baseline="30000" dirty="0">
                <a:latin typeface="Times New Roman" panose="02020603050405020304" pitchFamily="18" charset="0"/>
                <a:cs typeface="Times New Roman" panose="02020603050405020304" pitchFamily="18" charset="0"/>
              </a:rPr>
              <a:t>8 </a:t>
            </a:r>
            <a:endParaRPr lang="en-GB"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Molecular coordinates of water in	</a:t>
            </a:r>
          </a:p>
          <a:p>
            <a:r>
              <a:rPr lang="en-US" sz="2000" dirty="0">
                <a:latin typeface="Times New Roman" panose="02020603050405020304" pitchFamily="18" charset="0"/>
                <a:cs typeface="Times New Roman" panose="02020603050405020304" pitchFamily="18" charset="0"/>
              </a:rPr>
              <a:t>Ice </a:t>
            </a:r>
            <a:r>
              <a:rPr lang="en-US" sz="2000" dirty="0" err="1">
                <a:latin typeface="Times New Roman" panose="02020603050405020304" pitchFamily="18" charset="0"/>
                <a:cs typeface="Times New Roman" panose="02020603050405020304" pitchFamily="18" charset="0"/>
              </a:rPr>
              <a:t>Ic</a:t>
            </a:r>
            <a:r>
              <a:rPr lang="en-US" sz="2000" dirty="0">
                <a:latin typeface="Times New Roman" panose="02020603050405020304" pitchFamily="18" charset="0"/>
                <a:cs typeface="Times New Roman" panose="02020603050405020304" pitchFamily="18" charset="0"/>
              </a:rPr>
              <a:t>: ∆x=∆y= 2.26 Å, ∆z = 1.6 Å</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Ice It:  ∆x=∆y= 2.32 Å, ∆z = 1.5 Å</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 </a:t>
            </a:r>
            <a:endParaRPr lang="en-GB"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Latent energy of ferroelectric transition</a:t>
            </a:r>
          </a:p>
          <a:p>
            <a:r>
              <a:rPr lang="en-US" sz="2000" dirty="0">
                <a:latin typeface="Times New Roman" panose="02020603050405020304" pitchFamily="18" charset="0"/>
                <a:cs typeface="Times New Roman" panose="02020603050405020304" pitchFamily="18" charset="0"/>
              </a:rPr>
              <a:t>between ice </a:t>
            </a:r>
            <a:r>
              <a:rPr lang="en-US" sz="2000" dirty="0" err="1">
                <a:latin typeface="Times New Roman" panose="02020603050405020304" pitchFamily="18" charset="0"/>
                <a:cs typeface="Times New Roman" panose="02020603050405020304" pitchFamily="18" charset="0"/>
              </a:rPr>
              <a:t>Ic</a:t>
            </a:r>
            <a:r>
              <a:rPr lang="en-US" sz="2000" dirty="0">
                <a:latin typeface="Times New Roman" panose="02020603050405020304" pitchFamily="18" charset="0"/>
                <a:cs typeface="Times New Roman" panose="02020603050405020304" pitchFamily="18" charset="0"/>
              </a:rPr>
              <a:t> and ice It ≈ 22.3 kJ/</a:t>
            </a:r>
            <a:r>
              <a:rPr lang="en-US" sz="2000" dirty="0" err="1">
                <a:latin typeface="Times New Roman" panose="02020603050405020304" pitchFamily="18" charset="0"/>
                <a:cs typeface="Times New Roman" panose="02020603050405020304" pitchFamily="18" charset="0"/>
              </a:rPr>
              <a:t>mol</a:t>
            </a:r>
            <a:r>
              <a:rPr lang="en-US" sz="2000" dirty="0">
                <a:latin typeface="Times New Roman" panose="02020603050405020304" pitchFamily="18" charset="0"/>
                <a:cs typeface="Times New Roman" panose="02020603050405020304" pitchFamily="18" charset="0"/>
              </a:rPr>
              <a:t>, </a:t>
            </a:r>
          </a:p>
          <a:p>
            <a:r>
              <a:rPr lang="en-US" sz="2000" dirty="0">
                <a:latin typeface="Times New Roman" panose="02020603050405020304" pitchFamily="18" charset="0"/>
                <a:cs typeface="Times New Roman" panose="02020603050405020304" pitchFamily="18" charset="0"/>
              </a:rPr>
              <a:t>≈ phosphodiester bond energy of ATP</a:t>
            </a:r>
          </a:p>
          <a:p>
            <a:r>
              <a:rPr lang="en-US" sz="2000" dirty="0">
                <a:latin typeface="Times New Roman" panose="02020603050405020304" pitchFamily="18" charset="0"/>
                <a:cs typeface="Times New Roman" panose="02020603050405020304" pitchFamily="18" charset="0"/>
              </a:rPr>
              <a:t>with wavelength ≈ 4 μ.</a:t>
            </a:r>
          </a:p>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Transition temperatures:</a:t>
            </a:r>
          </a:p>
          <a:p>
            <a:r>
              <a:rPr lang="en-US" sz="2000" dirty="0" err="1">
                <a:latin typeface="Times New Roman" panose="02020603050405020304" pitchFamily="18" charset="0"/>
                <a:cs typeface="Times New Roman" panose="02020603050405020304" pitchFamily="18" charset="0"/>
              </a:rPr>
              <a:t>Hexagoal</a:t>
            </a:r>
            <a:r>
              <a:rPr lang="en-US" sz="2000" dirty="0">
                <a:latin typeface="Times New Roman" panose="02020603050405020304" pitchFamily="18" charset="0"/>
                <a:cs typeface="Times New Roman" panose="02020603050405020304" pitchFamily="18" charset="0"/>
              </a:rPr>
              <a:t>/cubic 130 K  Nitrogen boils 77 K</a:t>
            </a:r>
          </a:p>
          <a:p>
            <a:r>
              <a:rPr lang="en-US" sz="2000" dirty="0">
                <a:latin typeface="Times New Roman" panose="02020603050405020304" pitchFamily="18" charset="0"/>
                <a:cs typeface="Times New Roman" panose="02020603050405020304" pitchFamily="18" charset="0"/>
              </a:rPr>
              <a:t>Cubic/vitreous 110 K    Ferroelectric 72 K</a:t>
            </a:r>
            <a:endParaRPr lang="en-GB" sz="2000" dirty="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sp>
        <p:nvSpPr>
          <p:cNvPr id="5" name="TextBox 4"/>
          <p:cNvSpPr txBox="1"/>
          <p:nvPr/>
        </p:nvSpPr>
        <p:spPr>
          <a:xfrm>
            <a:off x="4788024" y="1196752"/>
            <a:ext cx="4536504" cy="1584176"/>
          </a:xfrm>
          <a:prstGeom prst="rect">
            <a:avLst/>
          </a:prstGeom>
          <a:noFill/>
        </p:spPr>
        <p:txBody>
          <a:bodyPr wrap="square" rtlCol="0">
            <a:spAutoFit/>
          </a:bodyPr>
          <a:lstStyle/>
          <a:p>
            <a:endParaRPr lang="en-GB" dirty="0"/>
          </a:p>
        </p:txBody>
      </p:sp>
      <p:pic>
        <p:nvPicPr>
          <p:cNvPr id="8" name="Picture 7"/>
          <p:cNvPicPr>
            <a:picLocks noChangeAspect="1"/>
          </p:cNvPicPr>
          <p:nvPr/>
        </p:nvPicPr>
        <p:blipFill rotWithShape="1">
          <a:blip r:embed="rId2"/>
          <a:srcRect l="859" r="2924"/>
          <a:stretch/>
        </p:blipFill>
        <p:spPr>
          <a:xfrm>
            <a:off x="4788000" y="2556000"/>
            <a:ext cx="4032448" cy="3876675"/>
          </a:xfrm>
          <a:prstGeom prst="rect">
            <a:avLst/>
          </a:prstGeom>
        </p:spPr>
      </p:pic>
    </p:spTree>
    <p:extLst>
      <p:ext uri="{BB962C8B-B14F-4D97-AF65-F5344CB8AC3E}">
        <p14:creationId xmlns:p14="http://schemas.microsoft.com/office/powerpoint/2010/main" val="2762737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23928" y="3861048"/>
            <a:ext cx="1368152" cy="288032"/>
          </a:xfrm>
        </p:spPr>
        <p:txBody>
          <a:bodyPr>
            <a:normAutofit fontScale="90000"/>
          </a:bodyPr>
          <a:lstStyle/>
          <a:p>
            <a:r>
              <a:rPr lang="en-GB" dirty="0"/>
              <a:t>Origin of life</a:t>
            </a:r>
          </a:p>
        </p:txBody>
      </p:sp>
      <p:sp>
        <p:nvSpPr>
          <p:cNvPr id="4" name="Text Placeholder 3"/>
          <p:cNvSpPr>
            <a:spLocks noGrp="1"/>
          </p:cNvSpPr>
          <p:nvPr>
            <p:ph type="body" sz="half" idx="2"/>
          </p:nvPr>
        </p:nvSpPr>
        <p:spPr>
          <a:xfrm>
            <a:off x="179512" y="4149080"/>
            <a:ext cx="8784976" cy="2592288"/>
          </a:xfrm>
        </p:spPr>
        <p:txBody>
          <a:bodyPr>
            <a:normAutofit/>
          </a:bodyPr>
          <a:lstStyle/>
          <a:p>
            <a:r>
              <a:rPr lang="en-GB" sz="2000" dirty="0">
                <a:latin typeface="Times New Roman" pitchFamily="18" charset="0"/>
                <a:cs typeface="Times New Roman" pitchFamily="18" charset="0"/>
              </a:rPr>
              <a:t>In the mind’s eye,</a:t>
            </a:r>
            <a:r>
              <a:rPr lang="en-GB" sz="2000" baseline="0" dirty="0">
                <a:latin typeface="Times New Roman" pitchFamily="18" charset="0"/>
                <a:cs typeface="Times New Roman" pitchFamily="18" charset="0"/>
              </a:rPr>
              <a:t> to quote Joan Baez’ Daybreak, </a:t>
            </a:r>
            <a:r>
              <a:rPr lang="en-GB" sz="2000" i="1" baseline="0" dirty="0">
                <a:latin typeface="Times New Roman" pitchFamily="18" charset="0"/>
                <a:cs typeface="Times New Roman" pitchFamily="18" charset="0"/>
              </a:rPr>
              <a:t>My life’s like a crystal teardrop. </a:t>
            </a:r>
            <a:r>
              <a:rPr lang="en-GB" sz="2000" i="0" baseline="0" dirty="0">
                <a:latin typeface="Times New Roman" pitchFamily="18" charset="0"/>
                <a:cs typeface="Times New Roman" pitchFamily="18" charset="0"/>
              </a:rPr>
              <a:t>Life started during a primordial ice age when ice crystallizing in pools of liquid nitrogen on Earth’s poles morphed from cubic to tetragonal, releasing latent energy as ~4</a:t>
            </a:r>
            <a:r>
              <a:rPr lang="el-GR" sz="2000" dirty="0">
                <a:latin typeface="Times New Roman" pitchFamily="18" charset="0"/>
                <a:cs typeface="Times New Roman" pitchFamily="18" charset="0"/>
              </a:rPr>
              <a:t>μ</a:t>
            </a:r>
            <a:r>
              <a:rPr lang="en-GB" sz="2000" dirty="0">
                <a:latin typeface="Times New Roman" pitchFamily="18" charset="0"/>
                <a:cs typeface="Times New Roman" pitchFamily="18" charset="0"/>
              </a:rPr>
              <a:t> infrared laser light. Polarized by reflection by ice in clouds and on Earth’s surface, it shone on Darwin’s warm equatorial waters, selectively activating nucleotides. They polymerized, creating a noodle soup of DNA – some formed analogues of transfer RNA, ‘transport DNA’s which fed </a:t>
            </a:r>
            <a:r>
              <a:rPr lang="en-GB" sz="2000" dirty="0" err="1">
                <a:latin typeface="Times New Roman" pitchFamily="18" charset="0"/>
                <a:cs typeface="Times New Roman" pitchFamily="18" charset="0"/>
              </a:rPr>
              <a:t>Oparin’s</a:t>
            </a:r>
            <a:r>
              <a:rPr lang="en-GB" sz="2000" i="1" dirty="0">
                <a:latin typeface="Times New Roman" pitchFamily="18" charset="0"/>
                <a:cs typeface="Times New Roman" pitchFamily="18" charset="0"/>
              </a:rPr>
              <a:t> </a:t>
            </a:r>
            <a:r>
              <a:rPr lang="en-GB" sz="2000" i="1" dirty="0" err="1">
                <a:latin typeface="Times New Roman" pitchFamily="18" charset="0"/>
                <a:cs typeface="Times New Roman" pitchFamily="18" charset="0"/>
              </a:rPr>
              <a:t>coacervates</a:t>
            </a:r>
            <a:r>
              <a:rPr lang="en-GB" sz="2000" dirty="0">
                <a:latin typeface="Times New Roman" pitchFamily="18" charset="0"/>
                <a:cs typeface="Times New Roman" pitchFamily="18" charset="0"/>
              </a:rPr>
              <a:t> with life’s prerequisites. See my recently published book ‘Science Uncoiled’.</a:t>
            </a:r>
          </a:p>
        </p:txBody>
      </p:sp>
      <p:pic>
        <p:nvPicPr>
          <p:cNvPr id="7" name="Picture Placeholder 6"/>
          <p:cNvPicPr>
            <a:picLocks noGrp="1"/>
          </p:cNvPicPr>
          <p:nvPr>
            <p:ph type="pic" idx="1"/>
          </p:nvPr>
        </p:nvPicPr>
        <p:blipFill>
          <a:blip r:embed="rId2" cstate="print"/>
          <a:srcRect l="1844" t="2834" r="1844" b="4417"/>
          <a:stretch>
            <a:fillRect/>
          </a:stretch>
        </p:blipFill>
        <p:spPr bwMode="auto">
          <a:xfrm>
            <a:off x="1098041" y="0"/>
            <a:ext cx="7019925" cy="3816424"/>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9099" y="160337"/>
            <a:ext cx="8496944" cy="1631216"/>
          </a:xfrm>
          <a:prstGeom prst="rect">
            <a:avLst/>
          </a:prstGeom>
          <a:noFill/>
        </p:spPr>
        <p:txBody>
          <a:bodyPr wrap="square" rtlCol="0">
            <a:spAutoFit/>
          </a:bodyPr>
          <a:lstStyle/>
          <a:p>
            <a:r>
              <a:rPr lang="en-GB" sz="2000" dirty="0">
                <a:latin typeface="Times New Roman" panose="02020603050405020304" pitchFamily="18" charset="0"/>
                <a:cs typeface="Times New Roman" panose="02020603050405020304" pitchFamily="18" charset="0"/>
              </a:rPr>
              <a:t>Early life used transfer RNA analogues, ‘transport DNA’s to feed </a:t>
            </a:r>
            <a:r>
              <a:rPr lang="en-GB" sz="2000" dirty="0" err="1">
                <a:latin typeface="Times New Roman" panose="02020603050405020304" pitchFamily="18" charset="0"/>
                <a:cs typeface="Times New Roman" panose="02020603050405020304" pitchFamily="18" charset="0"/>
              </a:rPr>
              <a:t>Oparin’s</a:t>
            </a:r>
            <a:r>
              <a:rPr lang="en-GB" sz="2000" dirty="0">
                <a:latin typeface="Times New Roman" panose="02020603050405020304" pitchFamily="18" charset="0"/>
                <a:cs typeface="Times New Roman" panose="02020603050405020304" pitchFamily="18" charset="0"/>
              </a:rPr>
              <a:t> </a:t>
            </a:r>
            <a:r>
              <a:rPr lang="en-GB" sz="2000" i="1" dirty="0" err="1">
                <a:latin typeface="Times New Roman" panose="02020603050405020304" pitchFamily="18" charset="0"/>
                <a:cs typeface="Times New Roman" panose="02020603050405020304" pitchFamily="18" charset="0"/>
              </a:rPr>
              <a:t>coacervate</a:t>
            </a:r>
            <a:r>
              <a:rPr lang="en-GB" sz="2000" dirty="0">
                <a:latin typeface="Times New Roman" panose="02020603050405020304" pitchFamily="18" charset="0"/>
                <a:cs typeface="Times New Roman" panose="02020603050405020304" pitchFamily="18" charset="0"/>
              </a:rPr>
              <a:t> protocells with substrates, deploying trace element ions as carriers:</a:t>
            </a:r>
          </a:p>
          <a:p>
            <a:endParaRPr lang="en-GB" sz="2000" dirty="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sp>
        <p:nvSpPr>
          <p:cNvPr id="9" name="AutoShape 2" descr="Image result for apatite chemical formul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AutoShape 4" descr="Image result for apatite chemical formul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AutoShape 6" descr="Image result for apatite chemical formul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5" name="Picture 14"/>
          <p:cNvPicPr>
            <a:picLocks noChangeAspect="1"/>
          </p:cNvPicPr>
          <p:nvPr/>
        </p:nvPicPr>
        <p:blipFill>
          <a:blip r:embed="rId2"/>
          <a:stretch>
            <a:fillRect/>
          </a:stretch>
        </p:blipFill>
        <p:spPr>
          <a:xfrm>
            <a:off x="419099" y="836712"/>
            <a:ext cx="8305800" cy="5743575"/>
          </a:xfrm>
          <a:prstGeom prst="rect">
            <a:avLst/>
          </a:prstGeom>
        </p:spPr>
      </p:pic>
    </p:spTree>
    <p:extLst>
      <p:ext uri="{BB962C8B-B14F-4D97-AF65-F5344CB8AC3E}">
        <p14:creationId xmlns:p14="http://schemas.microsoft.com/office/powerpoint/2010/main" val="3182466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stretch>
            <a:fillRect/>
          </a:stretch>
        </p:blipFill>
        <p:spPr>
          <a:xfrm>
            <a:off x="4211960" y="243233"/>
            <a:ext cx="4651614" cy="6405891"/>
          </a:xfrm>
          <a:prstGeom prst="rect">
            <a:avLst/>
          </a:prstGeom>
        </p:spPr>
      </p:pic>
      <p:sp>
        <p:nvSpPr>
          <p:cNvPr id="3" name="Title 2"/>
          <p:cNvSpPr>
            <a:spLocks noGrp="1"/>
          </p:cNvSpPr>
          <p:nvPr>
            <p:ph type="title"/>
          </p:nvPr>
        </p:nvSpPr>
        <p:spPr>
          <a:xfrm>
            <a:off x="107504" y="116632"/>
            <a:ext cx="4104456" cy="6532492"/>
          </a:xfrm>
        </p:spPr>
        <p:txBody>
          <a:bodyPr>
            <a:noAutofit/>
          </a:bodyPr>
          <a:lstStyle/>
          <a:p>
            <a:pPr>
              <a:spcBef>
                <a:spcPts val="0"/>
              </a:spcBef>
            </a:pPr>
            <a:r>
              <a:rPr lang="en-US" b="0" dirty="0">
                <a:latin typeface="Times New Roman" pitchFamily="18" charset="0"/>
                <a:cs typeface="Times New Roman" pitchFamily="18" charset="0"/>
              </a:rPr>
              <a:t>Minions comprise 1701 DNA base pairs, uncoiled but retaining B-helical base-pair spacing and overlap. Anti-parallel β-pleated protein hairpins with alternate neutral (Ala, </a:t>
            </a:r>
            <a:r>
              <a:rPr lang="en-US" b="0" dirty="0" err="1">
                <a:latin typeface="Times New Roman" pitchFamily="18" charset="0"/>
                <a:cs typeface="Times New Roman" pitchFamily="18" charset="0"/>
              </a:rPr>
              <a:t>Leu</a:t>
            </a:r>
            <a:r>
              <a:rPr lang="en-US" b="0" dirty="0">
                <a:latin typeface="Times New Roman" pitchFamily="18" charset="0"/>
                <a:cs typeface="Times New Roman" pitchFamily="18" charset="0"/>
              </a:rPr>
              <a:t>, Ile &amp; Val) and basic (</a:t>
            </a:r>
            <a:r>
              <a:rPr lang="en-US" b="0" dirty="0" err="1">
                <a:latin typeface="Times New Roman" pitchFamily="18" charset="0"/>
                <a:cs typeface="Times New Roman" pitchFamily="18" charset="0"/>
              </a:rPr>
              <a:t>Arg</a:t>
            </a:r>
            <a:r>
              <a:rPr lang="en-US" b="0" dirty="0">
                <a:latin typeface="Times New Roman" pitchFamily="18" charset="0"/>
                <a:cs typeface="Times New Roman" pitchFamily="18" charset="0"/>
              </a:rPr>
              <a:t> &amp; Lys) and Pro forming a U-bend hold them flat, Gramicidin S is analogous. 21 hairpin units complete a coil and 9 coils a </a:t>
            </a:r>
            <a:br>
              <a:rPr lang="en-US" b="0" dirty="0">
                <a:latin typeface="Times New Roman" pitchFamily="18" charset="0"/>
                <a:cs typeface="Times New Roman" pitchFamily="18" charset="0"/>
              </a:rPr>
            </a:br>
            <a:r>
              <a:rPr lang="en-US" b="0" dirty="0">
                <a:latin typeface="Times New Roman" pitchFamily="18" charset="0"/>
                <a:cs typeface="Times New Roman" pitchFamily="18" charset="0"/>
              </a:rPr>
              <a:t>minion. Minions evolved to pack chromosomes and ensure accurate copying.  </a:t>
            </a:r>
            <a:br>
              <a:rPr lang="en-GB" b="0" dirty="0">
                <a:latin typeface="Times New Roman" pitchFamily="18" charset="0"/>
                <a:cs typeface="Times New Roman" pitchFamily="18" charset="0"/>
              </a:rPr>
            </a:br>
            <a:r>
              <a:rPr lang="en-US" b="0" dirty="0">
                <a:latin typeface="Times New Roman" pitchFamily="18" charset="0"/>
                <a:cs typeface="Times New Roman" pitchFamily="18" charset="0"/>
              </a:rPr>
              <a:t>One H-bond on each coil surface is reversed, storing a letter of an 18 character word using a 64-character alphabet. Memory recall involves resonance with minions holding similar words. Axons and dendrites serve as optic cables, communicating with other nuclei. </a:t>
            </a:r>
            <a:br>
              <a:rPr lang="en-GB" b="0" dirty="0">
                <a:latin typeface="Times New Roman" pitchFamily="18" charset="0"/>
                <a:cs typeface="Times New Roman" pitchFamily="18" charset="0"/>
              </a:rPr>
            </a:br>
            <a:endParaRPr lang="en-GB" b="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7504" y="0"/>
            <a:ext cx="8928992" cy="6647974"/>
          </a:xfrm>
          <a:prstGeom prst="rect">
            <a:avLst/>
          </a:prstGeom>
        </p:spPr>
        <p:txBody>
          <a:bodyPr wrap="square">
            <a:spAutoFit/>
          </a:bodyPr>
          <a:lstStyle/>
          <a:p>
            <a:pPr algn="ctr">
              <a:tabLst>
                <a:tab pos="431800" algn="l"/>
                <a:tab pos="1398905" algn="l"/>
                <a:tab pos="2260600" algn="l"/>
                <a:tab pos="3168015" algn="l"/>
                <a:tab pos="4180840" algn="l"/>
              </a:tabLst>
            </a:pPr>
            <a:r>
              <a:rPr lang="en-US" sz="2800" dirty="0">
                <a:latin typeface="Times New Roman" panose="02020603050405020304" pitchFamily="18" charset="0"/>
                <a:cs typeface="Times New Roman" panose="02020603050405020304" pitchFamily="18" charset="0"/>
              </a:rPr>
              <a:t>Mental associations with minion</a:t>
            </a:r>
            <a:r>
              <a:rPr lang="en-US" sz="2800" spc="-145"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coils</a:t>
            </a:r>
            <a:endParaRPr lang="en-GB" sz="2800" dirty="0">
              <a:latin typeface="Times New Roman" panose="02020603050405020304" pitchFamily="18" charset="0"/>
              <a:cs typeface="Times New Roman" panose="02020603050405020304" pitchFamily="18" charset="0"/>
            </a:endParaRPr>
          </a:p>
          <a:p>
            <a:pPr>
              <a:tabLst>
                <a:tab pos="431800" algn="l"/>
                <a:tab pos="1398905" algn="l"/>
                <a:tab pos="2260600" algn="l"/>
                <a:tab pos="3168015" algn="l"/>
                <a:tab pos="4180840" algn="l"/>
              </a:tabLst>
            </a:pPr>
            <a:endParaRPr lang="en-US" dirty="0">
              <a:latin typeface="Times New Roman" panose="02020603050405020304" pitchFamily="18" charset="0"/>
            </a:endParaRPr>
          </a:p>
          <a:p>
            <a:pPr>
              <a:tabLst>
                <a:tab pos="431800" algn="l"/>
                <a:tab pos="1398905" algn="l"/>
                <a:tab pos="2260600" algn="l"/>
                <a:tab pos="3168015" algn="l"/>
                <a:tab pos="4180840" algn="l"/>
              </a:tabLst>
            </a:pPr>
            <a:r>
              <a:rPr lang="en-US" sz="2000" u="sng" dirty="0">
                <a:latin typeface="Times New Roman" panose="02020603050405020304" pitchFamily="18" charset="0"/>
              </a:rPr>
              <a:t> # Period</a:t>
            </a:r>
            <a:r>
              <a:rPr lang="en-US" sz="2000" u="sng" dirty="0">
                <a:latin typeface="Times New Roman" panose="02020603050405020304" pitchFamily="18" charset="0"/>
                <a:ea typeface="Times New Roman" panose="02020603050405020304" pitchFamily="18" charset="0"/>
              </a:rPr>
              <a:t>  </a:t>
            </a:r>
            <a:r>
              <a:rPr lang="en-US" sz="2000" u="sng" dirty="0">
                <a:latin typeface="Times New Roman" panose="02020603050405020304" pitchFamily="18" charset="0"/>
              </a:rPr>
              <a:t>Mass    Discipline  Quality  </a:t>
            </a:r>
            <a:r>
              <a:rPr lang="en-US" sz="2000" u="sng" dirty="0" err="1">
                <a:latin typeface="Times New Roman" panose="02020603050405020304" pitchFamily="18" charset="0"/>
              </a:rPr>
              <a:t>Colour</a:t>
            </a:r>
            <a:r>
              <a:rPr lang="en-US" sz="2000" u="sng" dirty="0">
                <a:latin typeface="Times New Roman" panose="02020603050405020304" pitchFamily="18" charset="0"/>
              </a:rPr>
              <a:t>    #     Period</a:t>
            </a:r>
            <a:r>
              <a:rPr lang="en-US" sz="2000" u="sng" dirty="0">
                <a:latin typeface="Times New Roman" panose="02020603050405020304" pitchFamily="18" charset="0"/>
                <a:ea typeface="Times New Roman" panose="02020603050405020304" pitchFamily="18" charset="0"/>
              </a:rPr>
              <a:t>        </a:t>
            </a:r>
            <a:r>
              <a:rPr lang="en-US" sz="2000" u="sng" dirty="0">
                <a:latin typeface="Times New Roman" panose="02020603050405020304" pitchFamily="18" charset="0"/>
              </a:rPr>
              <a:t>Mass    Discipline</a:t>
            </a:r>
            <a:endParaRPr lang="en-GB" sz="2000" u="sng" dirty="0"/>
          </a:p>
          <a:p>
            <a:pPr>
              <a:tabLst>
                <a:tab pos="431800" algn="l"/>
                <a:tab pos="1398905" algn="l"/>
                <a:tab pos="2260600" algn="l"/>
                <a:tab pos="3168015" algn="l"/>
                <a:tab pos="4180840" algn="l"/>
              </a:tabLst>
            </a:pPr>
            <a:r>
              <a:rPr lang="en-US" sz="2000" dirty="0">
                <a:latin typeface="Times New Roman" panose="02020603050405020304" pitchFamily="18" charset="0"/>
              </a:rPr>
              <a:t>-9  8.7</a:t>
            </a:r>
            <a:r>
              <a:rPr lang="en-US" sz="2000" spc="-45" dirty="0">
                <a:latin typeface="Times New Roman" panose="02020603050405020304" pitchFamily="18" charset="0"/>
              </a:rPr>
              <a:t> </a:t>
            </a:r>
            <a:r>
              <a:rPr lang="en-US" sz="2000" dirty="0">
                <a:latin typeface="Times New Roman" panose="02020603050405020304" pitchFamily="18" charset="0"/>
              </a:rPr>
              <a:t>fs  m</a:t>
            </a:r>
            <a:r>
              <a:rPr lang="en-US" sz="2000" baseline="-25000" dirty="0">
                <a:latin typeface="Times New Roman" panose="02020603050405020304" pitchFamily="18" charset="0"/>
              </a:rPr>
              <a:t>e</a:t>
            </a:r>
            <a:r>
              <a:rPr lang="en-US" sz="2000" dirty="0">
                <a:latin typeface="Times New Roman" panose="02020603050405020304" pitchFamily="18" charset="0"/>
              </a:rPr>
              <a:t>/7     QM	           unity       red       +9     11 </a:t>
            </a:r>
            <a:r>
              <a:rPr lang="en-US" sz="2000" dirty="0" err="1">
                <a:latin typeface="Times New Roman" panose="02020603050405020304" pitchFamily="18" charset="0"/>
              </a:rPr>
              <a:t>Byr</a:t>
            </a:r>
            <a:r>
              <a:rPr lang="en-US" sz="2000" dirty="0">
                <a:latin typeface="Times New Roman" panose="02020603050405020304" pitchFamily="18" charset="0"/>
              </a:rPr>
              <a:t>*       Sun     cosmology</a:t>
            </a:r>
            <a:endParaRPr lang="en-GB" sz="2000" dirty="0"/>
          </a:p>
          <a:p>
            <a:pPr>
              <a:tabLst>
                <a:tab pos="431800" algn="l"/>
                <a:tab pos="1398905" algn="l"/>
                <a:tab pos="2260600" algn="l"/>
                <a:tab pos="3168015" algn="l"/>
                <a:tab pos="4180840" algn="l"/>
              </a:tabLst>
            </a:pPr>
            <a:r>
              <a:rPr lang="en-US" sz="2000" dirty="0">
                <a:latin typeface="Times New Roman" panose="02020603050405020304" pitchFamily="18" charset="0"/>
              </a:rPr>
              <a:t>-8  5.5</a:t>
            </a:r>
            <a:r>
              <a:rPr lang="en-US" sz="2000" spc="20" dirty="0">
                <a:latin typeface="Times New Roman" panose="02020603050405020304" pitchFamily="18" charset="0"/>
              </a:rPr>
              <a:t> </a:t>
            </a:r>
            <a:r>
              <a:rPr lang="en-US" sz="2000" spc="-15" dirty="0" err="1">
                <a:latin typeface="Times New Roman" panose="02020603050405020304" pitchFamily="18" charset="0"/>
              </a:rPr>
              <a:t>ps</a:t>
            </a:r>
            <a:r>
              <a:rPr lang="en-US" sz="2000" dirty="0">
                <a:latin typeface="Times New Roman" panose="02020603050405020304" pitchFamily="18" charset="0"/>
                <a:ea typeface="Times New Roman" panose="02020603050405020304" pitchFamily="18" charset="0"/>
              </a:rPr>
              <a:t>  </a:t>
            </a:r>
            <a:r>
              <a:rPr lang="en-US" sz="2000" dirty="0" err="1">
                <a:latin typeface="Times New Roman" panose="02020603050405020304" pitchFamily="18" charset="0"/>
              </a:rPr>
              <a:t>m</a:t>
            </a:r>
            <a:r>
              <a:rPr lang="en-US" sz="2000" baseline="-25000" dirty="0" err="1">
                <a:latin typeface="Times New Roman" panose="02020603050405020304" pitchFamily="18" charset="0"/>
              </a:rPr>
              <a:t>p</a:t>
            </a:r>
            <a:r>
              <a:rPr lang="en-US" sz="2000" dirty="0">
                <a:latin typeface="Times New Roman" panose="02020603050405020304" pitchFamily="18" charset="0"/>
              </a:rPr>
              <a:t>/7    physics      justice     silver   +8   170</a:t>
            </a:r>
            <a:r>
              <a:rPr lang="en-US" sz="2000" spc="-20" dirty="0">
                <a:latin typeface="Times New Roman" panose="02020603050405020304" pitchFamily="18" charset="0"/>
              </a:rPr>
              <a:t> </a:t>
            </a:r>
            <a:r>
              <a:rPr lang="en-US" sz="2000" dirty="0" err="1">
                <a:latin typeface="Times New Roman" panose="02020603050405020304" pitchFamily="18" charset="0"/>
              </a:rPr>
              <a:t>Myr</a:t>
            </a:r>
            <a:r>
              <a:rPr lang="en-US" sz="2000" dirty="0">
                <a:latin typeface="Times New Roman" panose="02020603050405020304" pitchFamily="18" charset="0"/>
              </a:rPr>
              <a:t>   84</a:t>
            </a:r>
            <a:r>
              <a:rPr lang="en-US" sz="2000" spc="-15" dirty="0">
                <a:latin typeface="Times New Roman" panose="02020603050405020304" pitchFamily="18" charset="0"/>
              </a:rPr>
              <a:t> </a:t>
            </a:r>
            <a:r>
              <a:rPr lang="en-US" sz="2000" dirty="0">
                <a:latin typeface="Times New Roman" panose="02020603050405020304" pitchFamily="18" charset="0"/>
              </a:rPr>
              <a:t>Earths  astronomy</a:t>
            </a:r>
            <a:endParaRPr lang="en-GB" sz="2000" dirty="0"/>
          </a:p>
          <a:p>
            <a:pPr>
              <a:tabLst>
                <a:tab pos="431800" algn="l"/>
                <a:tab pos="1398905" algn="l"/>
                <a:tab pos="2260600" algn="l"/>
                <a:tab pos="3168015" algn="l"/>
                <a:tab pos="4180840" algn="l"/>
              </a:tabLst>
            </a:pPr>
            <a:r>
              <a:rPr lang="en-US" sz="2000" dirty="0">
                <a:latin typeface="Times New Roman" panose="02020603050405020304" pitchFamily="18" charset="0"/>
              </a:rPr>
              <a:t>-7 350</a:t>
            </a:r>
            <a:r>
              <a:rPr lang="en-US" sz="2000" spc="10" dirty="0">
                <a:latin typeface="Times New Roman" panose="02020603050405020304" pitchFamily="18" charset="0"/>
              </a:rPr>
              <a:t> </a:t>
            </a:r>
            <a:r>
              <a:rPr lang="en-US" sz="2000" spc="-15" dirty="0" err="1">
                <a:latin typeface="Times New Roman" panose="02020603050405020304" pitchFamily="18" charset="0"/>
              </a:rPr>
              <a:t>ps</a:t>
            </a:r>
            <a:r>
              <a:rPr lang="en-US" sz="2000" dirty="0">
                <a:latin typeface="Times New Roman" panose="02020603050405020304" pitchFamily="18" charset="0"/>
              </a:rPr>
              <a:t>  2 </a:t>
            </a:r>
            <a:r>
              <a:rPr lang="en-US" sz="2000" dirty="0" err="1">
                <a:latin typeface="Times New Roman" panose="02020603050405020304" pitchFamily="18" charset="0"/>
              </a:rPr>
              <a:t>bp</a:t>
            </a:r>
            <a:r>
              <a:rPr lang="en-US" sz="2000" dirty="0">
                <a:latin typeface="Times New Roman" panose="02020603050405020304" pitchFamily="18" charset="0"/>
              </a:rPr>
              <a:t>     chemistry  stability   </a:t>
            </a:r>
            <a:r>
              <a:rPr lang="en-US" sz="2000" dirty="0">
                <a:latin typeface="Times New Roman" panose="02020603050405020304" pitchFamily="18" charset="0"/>
                <a:ea typeface="Times New Roman" panose="02020603050405020304" pitchFamily="18" charset="0"/>
              </a:rPr>
              <a:t>blue     </a:t>
            </a:r>
            <a:r>
              <a:rPr lang="en-US" sz="2000" dirty="0">
                <a:latin typeface="Times New Roman" panose="02020603050405020304" pitchFamily="18" charset="0"/>
              </a:rPr>
              <a:t>+7    2.7</a:t>
            </a:r>
            <a:r>
              <a:rPr lang="en-US" sz="2000" spc="-10" dirty="0">
                <a:latin typeface="Times New Roman" panose="02020603050405020304" pitchFamily="18" charset="0"/>
              </a:rPr>
              <a:t> </a:t>
            </a:r>
            <a:r>
              <a:rPr lang="en-US" sz="2000" dirty="0" err="1">
                <a:latin typeface="Times New Roman" panose="02020603050405020304" pitchFamily="18" charset="0"/>
              </a:rPr>
              <a:t>Myr</a:t>
            </a:r>
            <a:r>
              <a:rPr lang="en-US" sz="2000" dirty="0">
                <a:latin typeface="Times New Roman" panose="02020603050405020304" pitchFamily="18" charset="0"/>
              </a:rPr>
              <a:t> 1.8</a:t>
            </a:r>
            <a:r>
              <a:rPr lang="en-US" sz="2000" spc="-35" dirty="0">
                <a:latin typeface="Times New Roman" panose="02020603050405020304" pitchFamily="18" charset="0"/>
              </a:rPr>
              <a:t> </a:t>
            </a:r>
            <a:r>
              <a:rPr lang="en-US" sz="2000" dirty="0">
                <a:latin typeface="Times New Roman" panose="02020603050405020304" pitchFamily="18" charset="0"/>
              </a:rPr>
              <a:t>Moons </a:t>
            </a:r>
            <a:r>
              <a:rPr lang="en-US" sz="2000" dirty="0" err="1">
                <a:latin typeface="Times New Roman" panose="02020603050405020304" pitchFamily="18" charset="0"/>
              </a:rPr>
              <a:t>palaeontology</a:t>
            </a:r>
            <a:endParaRPr lang="en-GB" sz="2000" dirty="0"/>
          </a:p>
          <a:p>
            <a:pPr>
              <a:tabLst>
                <a:tab pos="431800" algn="l"/>
                <a:tab pos="1398905" algn="l"/>
                <a:tab pos="2260600" algn="l"/>
                <a:tab pos="3168015" algn="l"/>
                <a:tab pos="4180840" algn="l"/>
              </a:tabLst>
            </a:pPr>
            <a:r>
              <a:rPr lang="en-US" sz="2000" dirty="0">
                <a:latin typeface="Times New Roman" panose="02020603050405020304" pitchFamily="18" charset="0"/>
              </a:rPr>
              <a:t>-6</a:t>
            </a:r>
            <a:r>
              <a:rPr lang="en-US" sz="2000" dirty="0">
                <a:latin typeface="Times New Roman" panose="02020603050405020304" pitchFamily="18" charset="0"/>
                <a:ea typeface="Times New Roman" panose="02020603050405020304" pitchFamily="18" charset="0"/>
              </a:rPr>
              <a:t>   </a:t>
            </a:r>
            <a:r>
              <a:rPr lang="en-US" sz="2000" dirty="0">
                <a:latin typeface="Times New Roman" panose="02020603050405020304" pitchFamily="18" charset="0"/>
              </a:rPr>
              <a:t>22</a:t>
            </a:r>
            <a:r>
              <a:rPr lang="en-US" sz="2000" spc="10" dirty="0">
                <a:latin typeface="Times New Roman" panose="02020603050405020304" pitchFamily="18" charset="0"/>
              </a:rPr>
              <a:t> </a:t>
            </a:r>
            <a:r>
              <a:rPr lang="en-US" sz="2000" spc="-15" dirty="0">
                <a:latin typeface="Times New Roman" panose="02020603050405020304" pitchFamily="18" charset="0"/>
              </a:rPr>
              <a:t>ns</a:t>
            </a:r>
            <a:r>
              <a:rPr lang="en-US" sz="2000" dirty="0">
                <a:latin typeface="Times New Roman" panose="02020603050405020304" pitchFamily="18" charset="0"/>
              </a:rPr>
              <a:t>  </a:t>
            </a:r>
            <a:r>
              <a:rPr lang="en-US" sz="2000" dirty="0" err="1">
                <a:latin typeface="Times New Roman" panose="02020603050405020304" pitchFamily="18" charset="0"/>
              </a:rPr>
              <a:t>8.3ng</a:t>
            </a:r>
            <a:r>
              <a:rPr lang="en-US" sz="2000" dirty="0">
                <a:latin typeface="Times New Roman" panose="02020603050405020304" pitchFamily="18" charset="0"/>
              </a:rPr>
              <a:t>   computing progress  violet</a:t>
            </a:r>
            <a:r>
              <a:rPr lang="en-US" sz="2000" dirty="0">
                <a:latin typeface="Times New Roman" panose="02020603050405020304" pitchFamily="18" charset="0"/>
                <a:ea typeface="Times New Roman" panose="02020603050405020304" pitchFamily="18" charset="0"/>
              </a:rPr>
              <a:t>	  +6     </a:t>
            </a:r>
            <a:r>
              <a:rPr lang="en-US" sz="2000" dirty="0">
                <a:latin typeface="Times New Roman" panose="02020603050405020304" pitchFamily="18" charset="0"/>
              </a:rPr>
              <a:t>43</a:t>
            </a:r>
            <a:r>
              <a:rPr lang="en-US" sz="2000" spc="15" dirty="0">
                <a:latin typeface="Times New Roman" panose="02020603050405020304" pitchFamily="18" charset="0"/>
              </a:rPr>
              <a:t> </a:t>
            </a:r>
            <a:r>
              <a:rPr lang="en-US" sz="2000" spc="15" dirty="0" err="1">
                <a:latin typeface="Times New Roman" panose="02020603050405020304" pitchFamily="18" charset="0"/>
              </a:rPr>
              <a:t>k</a:t>
            </a:r>
            <a:r>
              <a:rPr lang="en-US" sz="2000" spc="-20" dirty="0" err="1">
                <a:latin typeface="Times New Roman" panose="02020603050405020304" pitchFamily="18" charset="0"/>
              </a:rPr>
              <a:t>yr</a:t>
            </a:r>
            <a:r>
              <a:rPr lang="en-US" sz="2000" dirty="0">
                <a:latin typeface="Times New Roman" panose="02020603050405020304" pitchFamily="18" charset="0"/>
              </a:rPr>
              <a:t>     31</a:t>
            </a:r>
            <a:r>
              <a:rPr lang="en-US" sz="2000" spc="10" dirty="0">
                <a:latin typeface="Times New Roman" panose="02020603050405020304" pitchFamily="18" charset="0"/>
              </a:rPr>
              <a:t> </a:t>
            </a:r>
            <a:r>
              <a:rPr lang="en-US" sz="2000" spc="-15" dirty="0" err="1">
                <a:latin typeface="Times New Roman" panose="02020603050405020304" pitchFamily="18" charset="0"/>
              </a:rPr>
              <a:t>Pton</a:t>
            </a:r>
            <a:r>
              <a:rPr lang="en-US" sz="2000" dirty="0">
                <a:latin typeface="Times New Roman" panose="02020603050405020304" pitchFamily="18" charset="0"/>
              </a:rPr>
              <a:t>    archaeology</a:t>
            </a:r>
            <a:endParaRPr lang="en-GB" sz="2000" dirty="0"/>
          </a:p>
          <a:p>
            <a:pPr>
              <a:tabLst>
                <a:tab pos="431800" algn="l"/>
                <a:tab pos="1398905" algn="l"/>
                <a:tab pos="2260600" algn="l"/>
                <a:tab pos="3168015" algn="l"/>
                <a:tab pos="4180840" algn="l"/>
              </a:tabLst>
            </a:pPr>
            <a:r>
              <a:rPr lang="en-US" sz="2000" dirty="0">
                <a:latin typeface="Times New Roman" panose="02020603050405020304" pitchFamily="18" charset="0"/>
              </a:rPr>
              <a:t>-5  1.4</a:t>
            </a:r>
            <a:r>
              <a:rPr lang="en-US" sz="2000" spc="20" dirty="0">
                <a:latin typeface="Times New Roman" panose="02020603050405020304" pitchFamily="18" charset="0"/>
              </a:rPr>
              <a:t> </a:t>
            </a:r>
            <a:r>
              <a:rPr lang="en-US" sz="2000" spc="-15" dirty="0" err="1">
                <a:latin typeface="Times New Roman" panose="02020603050405020304" pitchFamily="18" charset="0"/>
              </a:rPr>
              <a:t>μs</a:t>
            </a:r>
            <a:r>
              <a:rPr lang="en-US" sz="2000" dirty="0">
                <a:latin typeface="Times New Roman" panose="02020603050405020304" pitchFamily="18" charset="0"/>
              </a:rPr>
              <a:t> </a:t>
            </a:r>
            <a:r>
              <a:rPr lang="en-US" sz="2000" dirty="0" err="1">
                <a:latin typeface="Times New Roman" panose="02020603050405020304" pitchFamily="18" charset="0"/>
              </a:rPr>
              <a:t>33</a:t>
            </a:r>
            <a:r>
              <a:rPr lang="en-US" sz="2000" spc="10" dirty="0" err="1">
                <a:latin typeface="Times New Roman" panose="02020603050405020304" pitchFamily="18" charset="0"/>
              </a:rPr>
              <a:t>a</a:t>
            </a:r>
            <a:r>
              <a:rPr lang="en-US" sz="2000" dirty="0" err="1">
                <a:latin typeface="Times New Roman" panose="02020603050405020304" pitchFamily="18" charset="0"/>
              </a:rPr>
              <a:t>g</a:t>
            </a:r>
            <a:r>
              <a:rPr lang="en-US" sz="2000" dirty="0">
                <a:latin typeface="Times New Roman" panose="02020603050405020304" pitchFamily="18" charset="0"/>
              </a:rPr>
              <a:t>     </a:t>
            </a:r>
            <a:r>
              <a:rPr lang="en-US" sz="2000" dirty="0" err="1">
                <a:latin typeface="Times New Roman" panose="02020603050405020304" pitchFamily="18" charset="0"/>
              </a:rPr>
              <a:t>biochem</a:t>
            </a:r>
            <a:r>
              <a:rPr lang="en-US" sz="2000" dirty="0">
                <a:latin typeface="Times New Roman" panose="02020603050405020304" pitchFamily="18" charset="0"/>
              </a:rPr>
              <a:t>    love         bronze +5   685</a:t>
            </a:r>
            <a:r>
              <a:rPr lang="en-US" sz="2000" spc="30" dirty="0">
                <a:latin typeface="Times New Roman" panose="02020603050405020304" pitchFamily="18" charset="0"/>
              </a:rPr>
              <a:t> </a:t>
            </a:r>
            <a:r>
              <a:rPr lang="en-US" sz="2000" spc="-25" dirty="0" err="1">
                <a:latin typeface="Times New Roman" panose="02020603050405020304" pitchFamily="18" charset="0"/>
              </a:rPr>
              <a:t>yr</a:t>
            </a:r>
            <a:r>
              <a:rPr lang="en-US" sz="2000" dirty="0">
                <a:latin typeface="Times New Roman" panose="02020603050405020304" pitchFamily="18" charset="0"/>
                <a:ea typeface="Times New Roman" panose="02020603050405020304" pitchFamily="18" charset="0"/>
              </a:rPr>
              <a:t>         </a:t>
            </a:r>
            <a:r>
              <a:rPr lang="en-US" sz="2000" dirty="0">
                <a:latin typeface="Times New Roman" panose="02020603050405020304" pitchFamily="18" charset="0"/>
              </a:rPr>
              <a:t>8</a:t>
            </a:r>
            <a:r>
              <a:rPr lang="en-US" sz="2000" spc="40" dirty="0">
                <a:latin typeface="Times New Roman" panose="02020603050405020304" pitchFamily="18" charset="0"/>
              </a:rPr>
              <a:t> </a:t>
            </a:r>
            <a:r>
              <a:rPr lang="en-US" sz="2000" spc="-20" dirty="0" err="1">
                <a:latin typeface="Times New Roman" panose="02020603050405020304" pitchFamily="18" charset="0"/>
              </a:rPr>
              <a:t>Gton</a:t>
            </a:r>
            <a:r>
              <a:rPr lang="en-US" sz="2000" dirty="0">
                <a:latin typeface="Times New Roman" panose="02020603050405020304" pitchFamily="18" charset="0"/>
              </a:rPr>
              <a:t>   history</a:t>
            </a:r>
            <a:endParaRPr lang="en-GB" sz="2000" dirty="0"/>
          </a:p>
          <a:p>
            <a:pPr>
              <a:tabLst>
                <a:tab pos="431800" algn="l"/>
                <a:tab pos="1398905" algn="l"/>
                <a:tab pos="2260600" algn="l"/>
                <a:tab pos="3168015" algn="l"/>
                <a:tab pos="4180840" algn="l"/>
              </a:tabLst>
            </a:pPr>
            <a:r>
              <a:rPr lang="en-US" sz="2000" dirty="0">
                <a:latin typeface="Times New Roman" panose="02020603050405020304" pitchFamily="18" charset="0"/>
              </a:rPr>
              <a:t>-4   87</a:t>
            </a:r>
            <a:r>
              <a:rPr lang="en-US" sz="2000" spc="15" dirty="0">
                <a:latin typeface="Times New Roman" panose="02020603050405020304" pitchFamily="18" charset="0"/>
              </a:rPr>
              <a:t> </a:t>
            </a:r>
            <a:r>
              <a:rPr lang="en-US" sz="2000" spc="-15" dirty="0" err="1">
                <a:latin typeface="Times New Roman" panose="02020603050405020304" pitchFamily="18" charset="0"/>
              </a:rPr>
              <a:t>μs</a:t>
            </a:r>
            <a:r>
              <a:rPr lang="en-US" sz="2000" dirty="0">
                <a:latin typeface="Times New Roman" panose="02020603050405020304" pitchFamily="18" charset="0"/>
                <a:ea typeface="Times New Roman" panose="02020603050405020304" pitchFamily="18" charset="0"/>
              </a:rPr>
              <a:t> </a:t>
            </a:r>
            <a:r>
              <a:rPr lang="en-US" sz="2000" dirty="0" err="1">
                <a:latin typeface="Times New Roman" panose="02020603050405020304" pitchFamily="18" charset="0"/>
              </a:rPr>
              <a:t>130pg</a:t>
            </a:r>
            <a:r>
              <a:rPr lang="en-US" sz="2000" dirty="0">
                <a:latin typeface="Times New Roman" panose="02020603050405020304" pitchFamily="18" charset="0"/>
              </a:rPr>
              <a:t>   genetics     peace      yellow  +4    11</a:t>
            </a:r>
            <a:r>
              <a:rPr lang="en-US" sz="2000" spc="35" dirty="0">
                <a:latin typeface="Times New Roman" panose="02020603050405020304" pitchFamily="18" charset="0"/>
              </a:rPr>
              <a:t> </a:t>
            </a:r>
            <a:r>
              <a:rPr lang="en-US" sz="2000" spc="-15" dirty="0" err="1">
                <a:latin typeface="Times New Roman" panose="02020603050405020304" pitchFamily="18" charset="0"/>
              </a:rPr>
              <a:t>yr</a:t>
            </a:r>
            <a:r>
              <a:rPr lang="en-US" sz="2000" spc="-15" dirty="0">
                <a:latin typeface="Times New Roman" panose="02020603050405020304" pitchFamily="18" charset="0"/>
              </a:rPr>
              <a:t>*</a:t>
            </a:r>
            <a:r>
              <a:rPr lang="en-US" sz="2000" dirty="0">
                <a:latin typeface="Times New Roman" panose="02020603050405020304" pitchFamily="18" charset="0"/>
              </a:rPr>
              <a:t>       2</a:t>
            </a:r>
            <a:r>
              <a:rPr lang="en-US" sz="2000" spc="15" dirty="0">
                <a:latin typeface="Times New Roman" panose="02020603050405020304" pitchFamily="18" charset="0"/>
              </a:rPr>
              <a:t> </a:t>
            </a:r>
            <a:r>
              <a:rPr lang="en-US" sz="2000" spc="-15" dirty="0" err="1">
                <a:latin typeface="Times New Roman" panose="02020603050405020304" pitchFamily="18" charset="0"/>
              </a:rPr>
              <a:t>Bton</a:t>
            </a:r>
            <a:r>
              <a:rPr lang="en-US" sz="2000" spc="-15" dirty="0">
                <a:latin typeface="Times New Roman" panose="02020603050405020304" pitchFamily="18" charset="0"/>
              </a:rPr>
              <a:t>    </a:t>
            </a:r>
            <a:r>
              <a:rPr lang="en-US" sz="2000" dirty="0">
                <a:latin typeface="Times New Roman" panose="02020603050405020304" pitchFamily="18" charset="0"/>
              </a:rPr>
              <a:t>politics</a:t>
            </a:r>
            <a:endParaRPr lang="en-GB" sz="2000" dirty="0"/>
          </a:p>
          <a:p>
            <a:pPr>
              <a:tabLst>
                <a:tab pos="431800" algn="l"/>
                <a:tab pos="1398905" algn="l"/>
                <a:tab pos="2260600" algn="l"/>
                <a:tab pos="3168015" algn="l"/>
                <a:tab pos="4180840" algn="l"/>
              </a:tabLst>
            </a:pPr>
            <a:r>
              <a:rPr lang="en-US" sz="2000" dirty="0">
                <a:latin typeface="Times New Roman" panose="02020603050405020304" pitchFamily="18" charset="0"/>
              </a:rPr>
              <a:t>-3</a:t>
            </a:r>
            <a:r>
              <a:rPr lang="en-US" sz="2000" dirty="0">
                <a:latin typeface="Times New Roman" panose="02020603050405020304" pitchFamily="18" charset="0"/>
                <a:ea typeface="Times New Roman" panose="02020603050405020304" pitchFamily="18" charset="0"/>
              </a:rPr>
              <a:t>  </a:t>
            </a:r>
            <a:r>
              <a:rPr lang="en-US" sz="2000" dirty="0">
                <a:latin typeface="Times New Roman" panose="02020603050405020304" pitchFamily="18" charset="0"/>
              </a:rPr>
              <a:t>5.5</a:t>
            </a:r>
            <a:r>
              <a:rPr lang="en-US" sz="2000" spc="10" dirty="0">
                <a:latin typeface="Times New Roman" panose="02020603050405020304" pitchFamily="18" charset="0"/>
              </a:rPr>
              <a:t> </a:t>
            </a:r>
            <a:r>
              <a:rPr lang="en-US" sz="2000" spc="-15" dirty="0" err="1">
                <a:latin typeface="Times New Roman" panose="02020603050405020304" pitchFamily="18" charset="0"/>
              </a:rPr>
              <a:t>ms</a:t>
            </a:r>
            <a:r>
              <a:rPr lang="en-US" sz="2000" dirty="0">
                <a:latin typeface="Times New Roman" panose="02020603050405020304" pitchFamily="18" charset="0"/>
                <a:ea typeface="Times New Roman" panose="02020603050405020304" pitchFamily="18" charset="0"/>
              </a:rPr>
              <a:t> </a:t>
            </a:r>
            <a:r>
              <a:rPr lang="en-US" sz="2000" dirty="0" err="1">
                <a:latin typeface="Times New Roman" panose="02020603050405020304" pitchFamily="18" charset="0"/>
              </a:rPr>
              <a:t>0.51µg</a:t>
            </a:r>
            <a:r>
              <a:rPr lang="en-US" sz="2000" dirty="0">
                <a:latin typeface="Times New Roman" panose="02020603050405020304" pitchFamily="18" charset="0"/>
              </a:rPr>
              <a:t> biology      beauty     pied     +3      9</a:t>
            </a:r>
            <a:r>
              <a:rPr lang="en-US" sz="2000" spc="10" dirty="0">
                <a:latin typeface="Times New Roman" panose="02020603050405020304" pitchFamily="18" charset="0"/>
              </a:rPr>
              <a:t> </a:t>
            </a:r>
            <a:r>
              <a:rPr lang="en-US" sz="2000" dirty="0" err="1">
                <a:latin typeface="Times New Roman" panose="02020603050405020304" pitchFamily="18" charset="0"/>
              </a:rPr>
              <a:t>wk</a:t>
            </a:r>
            <a:r>
              <a:rPr lang="en-US" sz="2000" dirty="0">
                <a:latin typeface="Times New Roman" panose="02020603050405020304" pitchFamily="18" charset="0"/>
              </a:rPr>
              <a:t>     0.5</a:t>
            </a:r>
            <a:r>
              <a:rPr lang="en-US" sz="2000" spc="20" dirty="0">
                <a:latin typeface="Times New Roman" panose="02020603050405020304" pitchFamily="18" charset="0"/>
              </a:rPr>
              <a:t> </a:t>
            </a:r>
            <a:r>
              <a:rPr lang="en-US" sz="2000" spc="-15" dirty="0" err="1">
                <a:latin typeface="Times New Roman" panose="02020603050405020304" pitchFamily="18" charset="0"/>
              </a:rPr>
              <a:t>Mton</a:t>
            </a:r>
            <a:r>
              <a:rPr lang="en-US" sz="2000" dirty="0">
                <a:latin typeface="Times New Roman" panose="02020603050405020304" pitchFamily="18" charset="0"/>
              </a:rPr>
              <a:t>  sociology</a:t>
            </a:r>
            <a:endParaRPr lang="en-GB" sz="2000" dirty="0"/>
          </a:p>
          <a:p>
            <a:pPr>
              <a:tabLst>
                <a:tab pos="431800" algn="l"/>
                <a:tab pos="1398905" algn="l"/>
                <a:tab pos="2260600" algn="l"/>
                <a:tab pos="3168015" algn="l"/>
                <a:tab pos="4180840" algn="l"/>
              </a:tabLst>
            </a:pPr>
            <a:r>
              <a:rPr lang="en-US" sz="2000" dirty="0">
                <a:latin typeface="Times New Roman" panose="02020603050405020304" pitchFamily="18" charset="0"/>
              </a:rPr>
              <a:t>-2</a:t>
            </a:r>
            <a:r>
              <a:rPr lang="en-US" sz="2000" dirty="0">
                <a:latin typeface="Times New Roman" panose="02020603050405020304" pitchFamily="18" charset="0"/>
                <a:ea typeface="Times New Roman" panose="02020603050405020304" pitchFamily="18" charset="0"/>
              </a:rPr>
              <a:t> </a:t>
            </a:r>
            <a:r>
              <a:rPr lang="en-US" sz="2000" dirty="0">
                <a:latin typeface="Times New Roman" panose="02020603050405020304" pitchFamily="18" charset="0"/>
              </a:rPr>
              <a:t>350</a:t>
            </a:r>
            <a:r>
              <a:rPr lang="en-US" sz="2000" spc="5" dirty="0">
                <a:latin typeface="Times New Roman" panose="02020603050405020304" pitchFamily="18" charset="0"/>
              </a:rPr>
              <a:t> </a:t>
            </a:r>
            <a:r>
              <a:rPr lang="en-US" sz="2000" spc="-15" dirty="0" err="1">
                <a:latin typeface="Times New Roman" panose="02020603050405020304" pitchFamily="18" charset="0"/>
              </a:rPr>
              <a:t>ms</a:t>
            </a:r>
            <a:r>
              <a:rPr lang="en-US" sz="2000" dirty="0">
                <a:latin typeface="Times New Roman" panose="02020603050405020304" pitchFamily="18" charset="0"/>
                <a:ea typeface="Times New Roman" panose="02020603050405020304" pitchFamily="18" charset="0"/>
              </a:rPr>
              <a:t> </a:t>
            </a:r>
            <a:r>
              <a:rPr lang="en-US" sz="2000" dirty="0">
                <a:latin typeface="Times New Roman" panose="02020603050405020304" pitchFamily="18" charset="0"/>
              </a:rPr>
              <a:t>2</a:t>
            </a:r>
            <a:r>
              <a:rPr lang="en-US" sz="2000" spc="-5" dirty="0">
                <a:latin typeface="Times New Roman" panose="02020603050405020304" pitchFamily="18" charset="0"/>
              </a:rPr>
              <a:t> </a:t>
            </a:r>
            <a:r>
              <a:rPr lang="en-US" sz="2000" dirty="0">
                <a:latin typeface="Times New Roman" panose="02020603050405020304" pitchFamily="18" charset="0"/>
              </a:rPr>
              <a:t>mg    </a:t>
            </a:r>
            <a:r>
              <a:rPr lang="en-US" sz="2000" dirty="0" err="1">
                <a:latin typeface="Times New Roman" panose="02020603050405020304" pitchFamily="18" charset="0"/>
              </a:rPr>
              <a:t>eng</a:t>
            </a:r>
            <a:r>
              <a:rPr lang="en-US" sz="2000" dirty="0">
                <a:latin typeface="Times New Roman" panose="02020603050405020304" pitchFamily="18" charset="0"/>
              </a:rPr>
              <a:t>	            truth        gold     +2      1 day* 130</a:t>
            </a:r>
            <a:r>
              <a:rPr lang="en-US" sz="2000" spc="15" dirty="0">
                <a:latin typeface="Times New Roman" panose="02020603050405020304" pitchFamily="18" charset="0"/>
              </a:rPr>
              <a:t> </a:t>
            </a:r>
            <a:r>
              <a:rPr lang="en-US" sz="2000" spc="-20" dirty="0">
                <a:latin typeface="Times New Roman" panose="02020603050405020304" pitchFamily="18" charset="0"/>
              </a:rPr>
              <a:t>ton      </a:t>
            </a:r>
            <a:r>
              <a:rPr lang="en-US" sz="2000" dirty="0">
                <a:latin typeface="Times New Roman" panose="02020603050405020304" pitchFamily="18" charset="0"/>
              </a:rPr>
              <a:t>management</a:t>
            </a:r>
            <a:endParaRPr lang="en-GB" sz="2000" dirty="0"/>
          </a:p>
          <a:p>
            <a:pPr>
              <a:tabLst>
                <a:tab pos="431800" algn="l"/>
                <a:tab pos="1398905" algn="l"/>
                <a:tab pos="2260600" algn="l"/>
                <a:tab pos="3168015" algn="l"/>
                <a:tab pos="4180840" algn="l"/>
              </a:tabLst>
            </a:pPr>
            <a:r>
              <a:rPr lang="en-US" sz="2000" dirty="0">
                <a:latin typeface="Times New Roman" panose="02020603050405020304" pitchFamily="18" charset="0"/>
              </a:rPr>
              <a:t>-1</a:t>
            </a:r>
            <a:r>
              <a:rPr lang="en-US" sz="2000" dirty="0">
                <a:latin typeface="Times New Roman" panose="02020603050405020304" pitchFamily="18" charset="0"/>
                <a:ea typeface="Times New Roman" panose="02020603050405020304" pitchFamily="18" charset="0"/>
              </a:rPr>
              <a:t>   </a:t>
            </a:r>
            <a:r>
              <a:rPr lang="en-US" sz="2000" dirty="0">
                <a:latin typeface="Times New Roman" panose="02020603050405020304" pitchFamily="18" charset="0"/>
              </a:rPr>
              <a:t>22</a:t>
            </a:r>
            <a:r>
              <a:rPr lang="en-US" sz="2000" spc="10" dirty="0">
                <a:latin typeface="Times New Roman" panose="02020603050405020304" pitchFamily="18" charset="0"/>
              </a:rPr>
              <a:t> </a:t>
            </a:r>
            <a:r>
              <a:rPr lang="en-US" sz="2000" spc="-20" dirty="0">
                <a:latin typeface="Times New Roman" panose="02020603050405020304" pitchFamily="18" charset="0"/>
              </a:rPr>
              <a:t>s</a:t>
            </a:r>
            <a:r>
              <a:rPr lang="en-US" sz="2000" dirty="0">
                <a:latin typeface="Times New Roman" panose="02020603050405020304" pitchFamily="18" charset="0"/>
                <a:ea typeface="Times New Roman" panose="02020603050405020304" pitchFamily="18" charset="0"/>
              </a:rPr>
              <a:t>    </a:t>
            </a:r>
            <a:r>
              <a:rPr lang="en-US" sz="2000" dirty="0">
                <a:latin typeface="Times New Roman" panose="02020603050405020304" pitchFamily="18" charset="0"/>
              </a:rPr>
              <a:t>8.1</a:t>
            </a:r>
            <a:r>
              <a:rPr lang="en-US" sz="2000" spc="10" dirty="0">
                <a:latin typeface="Times New Roman" panose="02020603050405020304" pitchFamily="18" charset="0"/>
              </a:rPr>
              <a:t> </a:t>
            </a:r>
            <a:r>
              <a:rPr lang="en-US" sz="2000" dirty="0">
                <a:latin typeface="Times New Roman" panose="02020603050405020304" pitchFamily="18" charset="0"/>
              </a:rPr>
              <a:t>g    </a:t>
            </a:r>
            <a:r>
              <a:rPr lang="en-US" sz="2000" dirty="0" err="1">
                <a:latin typeface="Times New Roman" panose="02020603050405020304" pitchFamily="18" charset="0"/>
              </a:rPr>
              <a:t>psychol</a:t>
            </a:r>
            <a:r>
              <a:rPr lang="en-US" sz="2000" dirty="0">
                <a:latin typeface="Times New Roman" panose="02020603050405020304" pitchFamily="18" charset="0"/>
              </a:rPr>
              <a:t>      goodness green    +1    23</a:t>
            </a:r>
            <a:r>
              <a:rPr lang="en-US" sz="2000" spc="-15" dirty="0">
                <a:latin typeface="Times New Roman" panose="02020603050405020304" pitchFamily="18" charset="0"/>
              </a:rPr>
              <a:t> </a:t>
            </a:r>
            <a:r>
              <a:rPr lang="en-US" sz="2000" dirty="0">
                <a:latin typeface="Times New Roman" panose="02020603050405020304" pitchFamily="18" charset="0"/>
              </a:rPr>
              <a:t>min    32</a:t>
            </a:r>
            <a:r>
              <a:rPr lang="en-US" sz="2000" spc="5" dirty="0">
                <a:latin typeface="Times New Roman" panose="02020603050405020304" pitchFamily="18" charset="0"/>
              </a:rPr>
              <a:t> </a:t>
            </a:r>
            <a:r>
              <a:rPr lang="en-US" sz="2000" dirty="0">
                <a:latin typeface="Times New Roman" panose="02020603050405020304" pitchFamily="18" charset="0"/>
              </a:rPr>
              <a:t>kg       psychiatry</a:t>
            </a:r>
          </a:p>
          <a:p>
            <a:pPr>
              <a:tabLst>
                <a:tab pos="431800" algn="l"/>
                <a:tab pos="1398905" algn="l"/>
                <a:tab pos="2260600" algn="l"/>
                <a:tab pos="3168015" algn="l"/>
                <a:tab pos="4180840" algn="l"/>
              </a:tabLst>
            </a:pPr>
            <a:endParaRPr lang="en-US" sz="2000" dirty="0">
              <a:latin typeface="Times New Roman" panose="02020603050405020304" pitchFamily="18" charset="0"/>
            </a:endParaRPr>
          </a:p>
          <a:p>
            <a:pPr>
              <a:tabLst>
                <a:tab pos="431800" algn="l"/>
                <a:tab pos="1398905" algn="l"/>
                <a:tab pos="2260600" algn="l"/>
                <a:tab pos="3168015" algn="l"/>
                <a:tab pos="4180840" algn="l"/>
              </a:tabLst>
            </a:pPr>
            <a:r>
              <a:rPr lang="en-US" sz="2000" dirty="0">
                <a:latin typeface="Times New Roman" panose="02020603050405020304" pitchFamily="18" charset="0"/>
                <a:cs typeface="Times New Roman" panose="02020603050405020304" pitchFamily="18" charset="0"/>
              </a:rPr>
              <a:t>The numbers label inner and outer coil surfaces,  * connotes approximation.</a:t>
            </a:r>
          </a:p>
          <a:p>
            <a:pPr>
              <a:tabLst>
                <a:tab pos="431800" algn="l"/>
                <a:tab pos="1398905" algn="l"/>
                <a:tab pos="2260600" algn="l"/>
                <a:tab pos="3168015" algn="l"/>
                <a:tab pos="4180840" algn="l"/>
              </a:tabLst>
            </a:pPr>
            <a:r>
              <a:rPr lang="en-US" sz="2000" dirty="0">
                <a:latin typeface="Times New Roman" panose="02020603050405020304" pitchFamily="18" charset="0"/>
                <a:cs typeface="Times New Roman" panose="02020603050405020304" pitchFamily="18" charset="0"/>
              </a:rPr>
              <a:t>Periods = </a:t>
            </a:r>
            <a:r>
              <a:rPr lang="en-US" sz="2000" dirty="0" err="1">
                <a:latin typeface="Times New Roman" panose="02020603050405020304" pitchFamily="18" charset="0"/>
                <a:cs typeface="Times New Roman" panose="02020603050405020304" pitchFamily="18" charset="0"/>
              </a:rPr>
              <a:t>63</a:t>
            </a:r>
            <a:r>
              <a:rPr lang="en-US" sz="2000" baseline="30000" dirty="0" err="1">
                <a:latin typeface="Times New Roman" panose="02020603050405020304" pitchFamily="18" charset="0"/>
                <a:cs typeface="Times New Roman" panose="02020603050405020304" pitchFamily="18" charset="0"/>
              </a:rPr>
              <a:t>N</a:t>
            </a:r>
            <a:r>
              <a:rPr lang="en-US" sz="2000" baseline="3000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τ, </a:t>
            </a:r>
            <a:r>
              <a:rPr lang="en-US" sz="2000" dirty="0" err="1">
                <a:latin typeface="Times New Roman" panose="02020603050405020304" pitchFamily="18" charset="0"/>
                <a:cs typeface="Times New Roman" panose="02020603050405020304" pitchFamily="18" charset="0"/>
              </a:rPr>
              <a:t>colours</a:t>
            </a:r>
            <a:r>
              <a:rPr lang="en-US" sz="2000" dirty="0">
                <a:latin typeface="Times New Roman" panose="02020603050405020304" pitchFamily="18" charset="0"/>
                <a:cs typeface="Times New Roman" panose="02020603050405020304" pitchFamily="18" charset="0"/>
              </a:rPr>
              <a:t> feature in metaphors, adverts, flags</a:t>
            </a:r>
            <a:r>
              <a:rPr lang="en-US" sz="2000" spc="-160"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and politics,</a:t>
            </a:r>
          </a:p>
          <a:p>
            <a:pPr>
              <a:tabLst>
                <a:tab pos="431800" algn="l"/>
                <a:tab pos="1398905" algn="l"/>
                <a:tab pos="2260600" algn="l"/>
                <a:tab pos="3168015" algn="l"/>
                <a:tab pos="4180840" algn="l"/>
              </a:tabLst>
            </a:pPr>
            <a:r>
              <a:rPr lang="en-US" sz="2000" dirty="0">
                <a:latin typeface="Times New Roman" panose="02020603050405020304" pitchFamily="18" charset="0"/>
                <a:cs typeface="Times New Roman" panose="02020603050405020304" pitchFamily="18" charset="0"/>
              </a:rPr>
              <a:t>Masses are in ratio 63</a:t>
            </a:r>
            <a:r>
              <a:rPr lang="en-US" sz="2000" baseline="30000" dirty="0">
                <a:latin typeface="Times New Roman" panose="02020603050405020304" pitchFamily="18" charset="0"/>
                <a:cs typeface="Times New Roman" panose="02020603050405020304" pitchFamily="18" charset="0"/>
              </a:rPr>
              <a:t>2</a:t>
            </a:r>
            <a:r>
              <a:rPr lang="en-US" sz="2000" dirty="0">
                <a:latin typeface="Times New Roman" panose="02020603050405020304" pitchFamily="18" charset="0"/>
                <a:cs typeface="Times New Roman" panose="02020603050405020304" pitchFamily="18" charset="0"/>
              </a:rPr>
              <a:t>, m</a:t>
            </a:r>
            <a:r>
              <a:rPr lang="en-US" sz="2000" baseline="-25000" dirty="0">
                <a:latin typeface="Times New Roman" panose="02020603050405020304" pitchFamily="18" charset="0"/>
                <a:cs typeface="Times New Roman" panose="02020603050405020304" pitchFamily="18" charset="0"/>
              </a:rPr>
              <a:t>e</a:t>
            </a:r>
            <a:r>
              <a:rPr lang="en-US" sz="2000" dirty="0">
                <a:latin typeface="Times New Roman" panose="02020603050405020304" pitchFamily="18" charset="0"/>
                <a:cs typeface="Times New Roman" panose="02020603050405020304" pitchFamily="18" charset="0"/>
              </a:rPr>
              <a:t> and </a:t>
            </a:r>
            <a:r>
              <a:rPr lang="en-US" sz="2000" dirty="0" err="1">
                <a:latin typeface="Times New Roman" panose="02020603050405020304" pitchFamily="18" charset="0"/>
                <a:cs typeface="Times New Roman" panose="02020603050405020304" pitchFamily="18" charset="0"/>
              </a:rPr>
              <a:t>m</a:t>
            </a:r>
            <a:r>
              <a:rPr lang="en-US" sz="2000" baseline="-25000" dirty="0" err="1">
                <a:latin typeface="Times New Roman" panose="02020603050405020304" pitchFamily="18" charset="0"/>
                <a:cs typeface="Times New Roman" panose="02020603050405020304" pitchFamily="18" charset="0"/>
              </a:rPr>
              <a:t>p</a:t>
            </a:r>
            <a:r>
              <a:rPr lang="en-US" sz="2000" dirty="0">
                <a:latin typeface="Times New Roman" panose="02020603050405020304" pitchFamily="18" charset="0"/>
                <a:cs typeface="Times New Roman" panose="02020603050405020304" pitchFamily="18" charset="0"/>
              </a:rPr>
              <a:t> = electron and </a:t>
            </a:r>
            <a:r>
              <a:rPr lang="en-US" sz="2000" spc="-10" dirty="0">
                <a:latin typeface="Times New Roman" panose="02020603050405020304" pitchFamily="18" charset="0"/>
                <a:cs typeface="Times New Roman" panose="02020603050405020304" pitchFamily="18" charset="0"/>
              </a:rPr>
              <a:t>proton </a:t>
            </a:r>
            <a:r>
              <a:rPr lang="en-US" sz="2000" dirty="0">
                <a:latin typeface="Times New Roman" panose="02020603050405020304" pitchFamily="18" charset="0"/>
                <a:cs typeface="Times New Roman" panose="02020603050405020304" pitchFamily="18" charset="0"/>
              </a:rPr>
              <a:t>masses,</a:t>
            </a:r>
          </a:p>
          <a:p>
            <a:pPr>
              <a:tabLst>
                <a:tab pos="431800" algn="l"/>
                <a:tab pos="1398905" algn="l"/>
                <a:tab pos="2260600" algn="l"/>
                <a:tab pos="3168015" algn="l"/>
                <a:tab pos="4180840" algn="l"/>
              </a:tabLst>
            </a:pPr>
            <a:r>
              <a:rPr lang="en-US" sz="2000" dirty="0">
                <a:latin typeface="Times New Roman" panose="02020603050405020304" pitchFamily="18" charset="0"/>
                <a:cs typeface="Times New Roman" panose="02020603050405020304" pitchFamily="18" charset="0"/>
              </a:rPr>
              <a:t>a, f, p, n, µ, M, P, G &amp; P  = 10</a:t>
            </a:r>
            <a:r>
              <a:rPr lang="en-US" sz="2000" baseline="30000" dirty="0">
                <a:latin typeface="Times New Roman" panose="02020603050405020304" pitchFamily="18" charset="0"/>
                <a:cs typeface="Times New Roman" panose="02020603050405020304" pitchFamily="18" charset="0"/>
              </a:rPr>
              <a:t>-18</a:t>
            </a:r>
            <a:r>
              <a:rPr lang="en-US" sz="2000" dirty="0">
                <a:latin typeface="Times New Roman" panose="02020603050405020304" pitchFamily="18" charset="0"/>
                <a:cs typeface="Times New Roman" panose="02020603050405020304" pitchFamily="18" charset="0"/>
              </a:rPr>
              <a:t>, 10</a:t>
            </a:r>
            <a:r>
              <a:rPr lang="en-US" sz="2000" baseline="30000" dirty="0">
                <a:latin typeface="Times New Roman" panose="02020603050405020304" pitchFamily="18" charset="0"/>
                <a:cs typeface="Times New Roman" panose="02020603050405020304" pitchFamily="18" charset="0"/>
              </a:rPr>
              <a:t>-15</a:t>
            </a:r>
            <a:r>
              <a:rPr lang="en-US" sz="2000" dirty="0">
                <a:latin typeface="Times New Roman" panose="02020603050405020304" pitchFamily="18" charset="0"/>
                <a:cs typeface="Times New Roman" panose="02020603050405020304" pitchFamily="18" charset="0"/>
              </a:rPr>
              <a:t>, 10</a:t>
            </a:r>
            <a:r>
              <a:rPr lang="en-US" sz="2000" baseline="30000" dirty="0">
                <a:latin typeface="Times New Roman" panose="02020603050405020304" pitchFamily="18" charset="0"/>
                <a:cs typeface="Times New Roman" panose="02020603050405020304" pitchFamily="18" charset="0"/>
              </a:rPr>
              <a:t>-12</a:t>
            </a:r>
            <a:r>
              <a:rPr lang="en-US" sz="2000" dirty="0">
                <a:latin typeface="Times New Roman" panose="02020603050405020304" pitchFamily="18" charset="0"/>
                <a:cs typeface="Times New Roman" panose="02020603050405020304" pitchFamily="18" charset="0"/>
              </a:rPr>
              <a:t>, 10</a:t>
            </a:r>
            <a:r>
              <a:rPr lang="en-US" sz="2000" baseline="30000" dirty="0">
                <a:latin typeface="Times New Roman" panose="02020603050405020304" pitchFamily="18" charset="0"/>
                <a:cs typeface="Times New Roman" panose="02020603050405020304" pitchFamily="18" charset="0"/>
              </a:rPr>
              <a:t>-9</a:t>
            </a:r>
            <a:r>
              <a:rPr lang="en-US" sz="2000" dirty="0">
                <a:latin typeface="Times New Roman" panose="02020603050405020304" pitchFamily="18" charset="0"/>
                <a:cs typeface="Times New Roman" panose="02020603050405020304" pitchFamily="18" charset="0"/>
              </a:rPr>
              <a:t>, 10</a:t>
            </a:r>
            <a:r>
              <a:rPr lang="en-US" sz="2000" baseline="30000" dirty="0">
                <a:latin typeface="Times New Roman" panose="02020603050405020304" pitchFamily="18" charset="0"/>
                <a:cs typeface="Times New Roman" panose="02020603050405020304" pitchFamily="18" charset="0"/>
              </a:rPr>
              <a:t>-6</a:t>
            </a:r>
            <a:r>
              <a:rPr lang="en-US" sz="2000" dirty="0">
                <a:latin typeface="Times New Roman" panose="02020603050405020304" pitchFamily="18" charset="0"/>
                <a:cs typeface="Times New Roman" panose="02020603050405020304" pitchFamily="18" charset="0"/>
              </a:rPr>
              <a:t>, 10</a:t>
            </a:r>
            <a:r>
              <a:rPr lang="en-US" sz="2000" baseline="30000" dirty="0">
                <a:latin typeface="Times New Roman" panose="02020603050405020304" pitchFamily="18" charset="0"/>
                <a:cs typeface="Times New Roman" panose="02020603050405020304" pitchFamily="18" charset="0"/>
              </a:rPr>
              <a:t>6</a:t>
            </a:r>
            <a:r>
              <a:rPr lang="en-US" sz="2000" dirty="0">
                <a:latin typeface="Times New Roman" panose="02020603050405020304" pitchFamily="18" charset="0"/>
                <a:cs typeface="Times New Roman" panose="02020603050405020304" pitchFamily="18" charset="0"/>
              </a:rPr>
              <a:t>, 10</a:t>
            </a:r>
            <a:r>
              <a:rPr lang="en-US" sz="2000" baseline="30000" dirty="0">
                <a:latin typeface="Times New Roman" panose="02020603050405020304" pitchFamily="18" charset="0"/>
                <a:cs typeface="Times New Roman" panose="02020603050405020304" pitchFamily="18" charset="0"/>
              </a:rPr>
              <a:t>9</a:t>
            </a:r>
            <a:r>
              <a:rPr lang="en-US" sz="2000" dirty="0">
                <a:latin typeface="Times New Roman" panose="02020603050405020304" pitchFamily="18" charset="0"/>
                <a:cs typeface="Times New Roman" panose="02020603050405020304" pitchFamily="18" charset="0"/>
              </a:rPr>
              <a:t>, 10</a:t>
            </a:r>
            <a:r>
              <a:rPr lang="en-US" sz="2000" baseline="30000" dirty="0">
                <a:latin typeface="Times New Roman" panose="02020603050405020304" pitchFamily="18" charset="0"/>
                <a:cs typeface="Times New Roman" panose="02020603050405020304" pitchFamily="18" charset="0"/>
              </a:rPr>
              <a:t>12</a:t>
            </a:r>
            <a:r>
              <a:rPr lang="en-US" sz="2000" dirty="0">
                <a:latin typeface="Times New Roman" panose="02020603050405020304" pitchFamily="18" charset="0"/>
                <a:cs typeface="Times New Roman" panose="02020603050405020304" pitchFamily="18" charset="0"/>
              </a:rPr>
              <a:t> &amp; 10</a:t>
            </a:r>
            <a:r>
              <a:rPr lang="en-US" sz="2000" baseline="30000" dirty="0">
                <a:latin typeface="Times New Roman" panose="02020603050405020304" pitchFamily="18" charset="0"/>
                <a:cs typeface="Times New Roman" panose="02020603050405020304" pitchFamily="18" charset="0"/>
              </a:rPr>
              <a:t>15</a:t>
            </a:r>
            <a:r>
              <a:rPr lang="en-US" sz="2000" dirty="0">
                <a:latin typeface="Times New Roman" panose="02020603050405020304" pitchFamily="18" charset="0"/>
                <a:cs typeface="Times New Roman" panose="02020603050405020304" pitchFamily="18" charset="0"/>
              </a:rPr>
              <a:t>. </a:t>
            </a:r>
          </a:p>
          <a:p>
            <a:pPr>
              <a:tabLst>
                <a:tab pos="431800" algn="l"/>
                <a:tab pos="1398905" algn="l"/>
                <a:tab pos="2260600" algn="l"/>
                <a:tab pos="3168015" algn="l"/>
                <a:tab pos="4180840" algn="l"/>
              </a:tabLst>
            </a:pPr>
            <a:r>
              <a:rPr lang="en-US" sz="2000" dirty="0">
                <a:latin typeface="Times New Roman" panose="02020603050405020304" pitchFamily="18" charset="0"/>
                <a:cs typeface="Times New Roman" panose="02020603050405020304" pitchFamily="18" charset="0"/>
              </a:rPr>
              <a:t>Minion logic </a:t>
            </a:r>
            <a:r>
              <a:rPr lang="en-US" sz="2000" dirty="0" err="1">
                <a:latin typeface="Times New Roman" panose="02020603050405020304" pitchFamily="18" charset="0"/>
                <a:cs typeface="Times New Roman" panose="02020603050405020304" pitchFamily="18" charset="0"/>
              </a:rPr>
              <a:t>favours</a:t>
            </a:r>
            <a:r>
              <a:rPr lang="en-US" sz="2000" dirty="0">
                <a:latin typeface="Times New Roman" panose="02020603050405020304" pitchFamily="18" charset="0"/>
                <a:cs typeface="Times New Roman" panose="02020603050405020304" pitchFamily="18" charset="0"/>
              </a:rPr>
              <a:t> using µ = √M for measuring mass, E = </a:t>
            </a:r>
            <a:r>
              <a:rPr lang="en-US" sz="2000" dirty="0" err="1">
                <a:latin typeface="Times New Roman" panose="02020603050405020304" pitchFamily="18" charset="0"/>
                <a:cs typeface="Times New Roman" panose="02020603050405020304" pitchFamily="18" charset="0"/>
              </a:rPr>
              <a:t>Mc</a:t>
            </a:r>
            <a:r>
              <a:rPr lang="en-US" sz="2000" baseline="30000" dirty="0" err="1">
                <a:latin typeface="Times New Roman" panose="02020603050405020304" pitchFamily="18" charset="0"/>
                <a:cs typeface="Times New Roman" panose="02020603050405020304" pitchFamily="18" charset="0"/>
              </a:rPr>
              <a:t>2</a:t>
            </a:r>
            <a:r>
              <a:rPr lang="en-US" sz="2000" dirty="0">
                <a:latin typeface="Times New Roman" panose="02020603050405020304" pitchFamily="18" charset="0"/>
                <a:cs typeface="Times New Roman" panose="02020603050405020304" pitchFamily="18" charset="0"/>
              </a:rPr>
              <a:t> becomes: E =</a:t>
            </a:r>
            <a:r>
              <a:rPr lang="en-US" sz="2000" spc="-130" dirty="0">
                <a:latin typeface="Times New Roman" panose="02020603050405020304" pitchFamily="18" charset="0"/>
                <a:cs typeface="Times New Roman" panose="02020603050405020304" pitchFamily="18" charset="0"/>
              </a:rPr>
              <a:t> </a:t>
            </a:r>
            <a:r>
              <a:rPr lang="en-US" sz="2000" spc="-30" dirty="0">
                <a:latin typeface="Times New Roman" panose="02020603050405020304" pitchFamily="18" charset="0"/>
                <a:cs typeface="Times New Roman" panose="02020603050405020304" pitchFamily="18" charset="0"/>
              </a:rPr>
              <a:t>µ</a:t>
            </a:r>
            <a:r>
              <a:rPr lang="en-US" sz="2000" baseline="30000" dirty="0" err="1">
                <a:latin typeface="Times New Roman" panose="02020603050405020304" pitchFamily="18" charset="0"/>
                <a:cs typeface="Times New Roman" panose="02020603050405020304" pitchFamily="18" charset="0"/>
              </a:rPr>
              <a:t>2</a:t>
            </a:r>
            <a:r>
              <a:rPr lang="en-US" sz="2000" spc="-30" dirty="0" err="1">
                <a:latin typeface="Times New Roman" panose="02020603050405020304" pitchFamily="18" charset="0"/>
                <a:cs typeface="Times New Roman" panose="02020603050405020304" pitchFamily="18" charset="0"/>
              </a:rPr>
              <a:t>c</a:t>
            </a:r>
            <a:r>
              <a:rPr lang="en-US" sz="2000" baseline="30000" dirty="0" err="1">
                <a:latin typeface="Times New Roman" panose="02020603050405020304" pitchFamily="18" charset="0"/>
                <a:cs typeface="Times New Roman" panose="02020603050405020304" pitchFamily="18" charset="0"/>
              </a:rPr>
              <a:t>2</a:t>
            </a:r>
            <a:r>
              <a:rPr lang="en-US" sz="2000" spc="-30" dirty="0">
                <a:latin typeface="Times New Roman" panose="02020603050405020304" pitchFamily="18" charset="0"/>
                <a:cs typeface="Times New Roman" panose="02020603050405020304" pitchFamily="18" charset="0"/>
              </a:rPr>
              <a:t>.</a:t>
            </a:r>
            <a:endParaRPr lang="en-GB" sz="2000" dirty="0">
              <a:latin typeface="Times New Roman" panose="02020603050405020304" pitchFamily="18" charset="0"/>
              <a:cs typeface="Times New Roman" panose="02020603050405020304" pitchFamily="18" charset="0"/>
            </a:endParaRPr>
          </a:p>
          <a:p>
            <a:pPr>
              <a:tabLst>
                <a:tab pos="431800" algn="l"/>
                <a:tab pos="1398905" algn="l"/>
                <a:tab pos="2260600" algn="l"/>
                <a:tab pos="3168015" algn="l"/>
                <a:tab pos="4180840" algn="l"/>
              </a:tabLst>
            </a:pPr>
            <a:endParaRPr lang="en-US" sz="2000" dirty="0">
              <a:latin typeface="Times New Roman" panose="02020603050405020304" pitchFamily="18" charset="0"/>
            </a:endParaRPr>
          </a:p>
          <a:p>
            <a:pPr>
              <a:tabLst>
                <a:tab pos="431800" algn="l"/>
                <a:tab pos="1398905" algn="l"/>
                <a:tab pos="2260600" algn="l"/>
                <a:tab pos="3168015" algn="l"/>
                <a:tab pos="4180840" algn="l"/>
              </a:tabLst>
            </a:pPr>
            <a:endParaRPr lang="en-US" sz="2000" dirty="0">
              <a:latin typeface="Times New Roman" panose="02020603050405020304" pitchFamily="18" charset="0"/>
            </a:endParaRPr>
          </a:p>
          <a:p>
            <a:pPr>
              <a:tabLst>
                <a:tab pos="431800" algn="l"/>
                <a:tab pos="1398905" algn="l"/>
                <a:tab pos="2260600" algn="l"/>
                <a:tab pos="3168015" algn="l"/>
                <a:tab pos="4180840" algn="l"/>
              </a:tabLst>
            </a:pPr>
            <a:endParaRPr lang="en-GB" sz="2000" dirty="0"/>
          </a:p>
        </p:txBody>
      </p:sp>
    </p:spTree>
    <p:extLst>
      <p:ext uri="{BB962C8B-B14F-4D97-AF65-F5344CB8AC3E}">
        <p14:creationId xmlns:p14="http://schemas.microsoft.com/office/powerpoint/2010/main" val="2556868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512" y="0"/>
            <a:ext cx="3240360" cy="6586418"/>
          </a:xfrm>
          <a:prstGeom prst="rect">
            <a:avLst/>
          </a:prstGeom>
          <a:noFill/>
        </p:spPr>
        <p:txBody>
          <a:bodyPr wrap="square" rtlCol="0">
            <a:spAutoFit/>
          </a:bodyPr>
          <a:lstStyle/>
          <a:p>
            <a:r>
              <a:rPr lang="en-GB" sz="2400" u="sng" dirty="0">
                <a:latin typeface="Times New Roman" panose="02020603050405020304" pitchFamily="18" charset="0"/>
                <a:cs typeface="Times New Roman" panose="02020603050405020304" pitchFamily="18" charset="0"/>
              </a:rPr>
              <a:t>Biological cold fusion</a:t>
            </a:r>
          </a:p>
          <a:p>
            <a:r>
              <a:rPr lang="en-GB" sz="2000" dirty="0">
                <a:latin typeface="Times New Roman" panose="02020603050405020304" pitchFamily="18" charset="0"/>
                <a:cs typeface="Times New Roman" panose="02020603050405020304" pitchFamily="18" charset="0"/>
              </a:rPr>
              <a:t>Protons are accelerated by oscillating H-bonds along minion tunnels. According to the </a:t>
            </a:r>
            <a:r>
              <a:rPr lang="en-GB" sz="2000" i="1" dirty="0" err="1">
                <a:latin typeface="Times New Roman" panose="02020603050405020304" pitchFamily="18" charset="0"/>
                <a:cs typeface="Times New Roman" panose="02020603050405020304" pitchFamily="18" charset="0"/>
              </a:rPr>
              <a:t>Tyger</a:t>
            </a:r>
            <a:r>
              <a:rPr lang="en-GB" sz="2000" dirty="0">
                <a:latin typeface="Times New Roman" panose="02020603050405020304" pitchFamily="18" charset="0"/>
                <a:cs typeface="Times New Roman" panose="02020603050405020304" pitchFamily="18" charset="0"/>
              </a:rPr>
              <a:t> equation (using polar coordinates </a:t>
            </a:r>
            <a:r>
              <a:rPr lang="el-GR" sz="2000" dirty="0">
                <a:latin typeface="Times New Roman" panose="02020603050405020304" pitchFamily="18" charset="0"/>
                <a:cs typeface="Times New Roman" panose="02020603050405020304" pitchFamily="18" charset="0"/>
              </a:rPr>
              <a:t>ϴ</a:t>
            </a:r>
            <a:r>
              <a:rPr lang="en-GB" sz="2000" dirty="0">
                <a:latin typeface="Times New Roman" panose="02020603050405020304" pitchFamily="18" charset="0"/>
                <a:cs typeface="Times New Roman" panose="02020603050405020304" pitchFamily="18" charset="0"/>
              </a:rPr>
              <a:t> and </a:t>
            </a:r>
            <a:r>
              <a:rPr lang="az-Cyrl-AZ" sz="2000" dirty="0">
                <a:latin typeface="Times New Roman" panose="02020603050405020304" pitchFamily="18" charset="0"/>
                <a:cs typeface="Times New Roman" panose="02020603050405020304" pitchFamily="18" charset="0"/>
              </a:rPr>
              <a:t>Ф</a:t>
            </a:r>
            <a:r>
              <a:rPr lang="en-GB" sz="2000" dirty="0">
                <a:latin typeface="Times New Roman" panose="02020603050405020304" pitchFamily="18" charset="0"/>
                <a:cs typeface="Times New Roman" panose="02020603050405020304" pitchFamily="18" charset="0"/>
              </a:rPr>
              <a:t>, β=63</a:t>
            </a:r>
            <a:r>
              <a:rPr lang="en-GB" sz="2000" baseline="30000" dirty="0">
                <a:latin typeface="Times New Roman" panose="02020603050405020304" pitchFamily="18" charset="0"/>
                <a:cs typeface="Times New Roman" panose="02020603050405020304" pitchFamily="18" charset="0"/>
              </a:rPr>
              <a:t>-9</a:t>
            </a:r>
            <a:r>
              <a:rPr lang="en-GB" sz="2000" dirty="0">
                <a:latin typeface="Times New Roman" panose="02020603050405020304" pitchFamily="18" charset="0"/>
                <a:cs typeface="Times New Roman" panose="02020603050405020304" pitchFamily="18" charset="0"/>
              </a:rPr>
              <a:t> and τ ≈1.4 </a:t>
            </a:r>
            <a:r>
              <a:rPr lang="en-GB" sz="2000" dirty="0" err="1">
                <a:latin typeface="Times New Roman" panose="02020603050405020304" pitchFamily="18" charset="0"/>
                <a:cs typeface="Times New Roman" panose="02020603050405020304" pitchFamily="18" charset="0"/>
              </a:rPr>
              <a:t>fsecs</a:t>
            </a:r>
            <a:r>
              <a:rPr lang="en-GB" sz="2000" dirty="0">
                <a:latin typeface="Times New Roman" panose="02020603050405020304" pitchFamily="18" charset="0"/>
                <a:cs typeface="Times New Roman" panose="02020603050405020304" pitchFamily="18" charset="0"/>
              </a:rPr>
              <a:t>), protons and neutrons appear to be planes. Substituting concentric polyhedrons for electron orbitals affords new insights to Mendeleev’s periodic table of elements. When protons collide with nuclei blocking their paths, they fuse, driving the carbon nitrogen cycle. The </a:t>
            </a:r>
            <a:r>
              <a:rPr lang="el-GR" sz="2000" dirty="0">
                <a:latin typeface="Times New Roman" panose="02020603050405020304" pitchFamily="18" charset="0"/>
                <a:cs typeface="Times New Roman" panose="02020603050405020304" pitchFamily="18" charset="0"/>
              </a:rPr>
              <a:t>γ</a:t>
            </a:r>
            <a:r>
              <a:rPr lang="en-GB" sz="2000" dirty="0">
                <a:latin typeface="Times New Roman" panose="02020603050405020304" pitchFamily="18" charset="0"/>
                <a:cs typeface="Times New Roman" panose="02020603050405020304" pitchFamily="18" charset="0"/>
              </a:rPr>
              <a:t>-rays released follow </a:t>
            </a:r>
            <a:r>
              <a:rPr lang="en-GB" sz="2000" i="1" dirty="0" err="1">
                <a:latin typeface="Times New Roman" panose="02020603050405020304" pitchFamily="18" charset="0"/>
                <a:cs typeface="Times New Roman" panose="02020603050405020304" pitchFamily="18" charset="0"/>
              </a:rPr>
              <a:t>Tyger</a:t>
            </a:r>
            <a:r>
              <a:rPr lang="en-GB" sz="2000" i="1" dirty="0">
                <a:latin typeface="Times New Roman" panose="02020603050405020304" pitchFamily="18" charset="0"/>
                <a:cs typeface="Times New Roman" panose="02020603050405020304" pitchFamily="18" charset="0"/>
              </a:rPr>
              <a:t> </a:t>
            </a:r>
            <a:r>
              <a:rPr lang="en-GB" sz="2000" dirty="0">
                <a:latin typeface="Times New Roman" panose="02020603050405020304" pitchFamily="18" charset="0"/>
                <a:cs typeface="Times New Roman" panose="02020603050405020304" pitchFamily="18" charset="0"/>
              </a:rPr>
              <a:t>paths, returning as pulsars with the same periods &amp; frequencies.</a:t>
            </a:r>
          </a:p>
          <a:p>
            <a:endParaRPr lang="en-GB"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a:stretch>
            <a:fillRect/>
          </a:stretch>
        </p:blipFill>
        <p:spPr>
          <a:xfrm>
            <a:off x="3275856" y="160972"/>
            <a:ext cx="5600700" cy="6572250"/>
          </a:xfrm>
          <a:prstGeom prst="rect">
            <a:avLst/>
          </a:prstGeom>
        </p:spPr>
      </p:pic>
    </p:spTree>
    <p:extLst>
      <p:ext uri="{BB962C8B-B14F-4D97-AF65-F5344CB8AC3E}">
        <p14:creationId xmlns:p14="http://schemas.microsoft.com/office/powerpoint/2010/main" val="235392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332656"/>
            <a:ext cx="5400600" cy="4832092"/>
          </a:xfrm>
          <a:prstGeom prst="rect">
            <a:avLst/>
          </a:prstGeom>
          <a:noFill/>
        </p:spPr>
        <p:txBody>
          <a:bodyPr wrap="square" rtlCol="0">
            <a:spAutoFit/>
          </a:bodyPr>
          <a:lstStyle/>
          <a:p>
            <a:pPr algn="ctr"/>
            <a:r>
              <a:rPr lang="en-GB" sz="2800" dirty="0">
                <a:latin typeface="Times New Roman" panose="02020603050405020304" pitchFamily="18" charset="0"/>
                <a:cs typeface="Times New Roman" panose="02020603050405020304" pitchFamily="18" charset="0"/>
              </a:rPr>
              <a:t>Future prospects</a:t>
            </a:r>
          </a:p>
          <a:p>
            <a:r>
              <a:rPr lang="en-GB" sz="2000" dirty="0">
                <a:latin typeface="Times New Roman" panose="02020603050405020304" pitchFamily="18" charset="0"/>
                <a:cs typeface="Times New Roman" panose="02020603050405020304" pitchFamily="18" charset="0"/>
              </a:rPr>
              <a:t>The cytochrome chain resembles a ping-pong ball bouncing on spring balances, mitochondria are ½-wave resonant cavities for </a:t>
            </a:r>
            <a:r>
              <a:rPr lang="el-GR" sz="2000" dirty="0">
                <a:latin typeface="Calibri" panose="020F0502020204030204" pitchFamily="34" charset="0"/>
                <a:cs typeface="Times New Roman" panose="02020603050405020304" pitchFamily="18" charset="0"/>
              </a:rPr>
              <a:t>λ</a:t>
            </a:r>
            <a:r>
              <a:rPr lang="en-GB" sz="2000" dirty="0">
                <a:latin typeface="Calibri" panose="020F0502020204030204" pitchFamily="34" charset="0"/>
                <a:cs typeface="Times New Roman" panose="02020603050405020304" pitchFamily="18" charset="0"/>
              </a:rPr>
              <a:t> </a:t>
            </a:r>
            <a:r>
              <a:rPr lang="en-GB" sz="2000" dirty="0">
                <a:latin typeface="Times New Roman" panose="02020603050405020304" pitchFamily="18" charset="0"/>
                <a:cs typeface="Times New Roman" panose="02020603050405020304" pitchFamily="18" charset="0"/>
              </a:rPr>
              <a:t>~ 4</a:t>
            </a:r>
            <a:r>
              <a:rPr lang="el-GR" sz="2000" dirty="0">
                <a:latin typeface="Calibri" panose="020F0502020204030204" pitchFamily="34" charset="0"/>
                <a:cs typeface="Times New Roman" panose="02020603050405020304" pitchFamily="18" charset="0"/>
              </a:rPr>
              <a:t>μ</a:t>
            </a:r>
            <a:r>
              <a:rPr lang="en-GB" sz="2000" dirty="0">
                <a:latin typeface="Times New Roman" panose="02020603050405020304" pitchFamily="18" charset="0"/>
                <a:cs typeface="Times New Roman" panose="02020603050405020304" pitchFamily="18" charset="0"/>
              </a:rPr>
              <a:t>, trapping energy. Zeolites might serve to capture </a:t>
            </a:r>
            <a:r>
              <a:rPr lang="el-GR" sz="2000" dirty="0">
                <a:latin typeface="Times New Roman" panose="02020603050405020304" pitchFamily="18" charset="0"/>
                <a:cs typeface="Times New Roman" panose="02020603050405020304" pitchFamily="18" charset="0"/>
              </a:rPr>
              <a:t>γ</a:t>
            </a:r>
            <a:r>
              <a:rPr lang="en-GB" sz="2000" dirty="0">
                <a:latin typeface="Times New Roman" panose="02020603050405020304" pitchFamily="18" charset="0"/>
                <a:cs typeface="Times New Roman" panose="02020603050405020304" pitchFamily="18" charset="0"/>
              </a:rPr>
              <a:t>-rays to harness simulated minion nuclear fusion to address climate change. Fleischmann and Pons bred scepticism (a palladium crystal’s adsorbed water is analogous to minion tunnels).</a:t>
            </a:r>
          </a:p>
          <a:p>
            <a:r>
              <a:rPr lang="en-GB" sz="2000" dirty="0">
                <a:latin typeface="Times New Roman" panose="02020603050405020304" pitchFamily="18" charset="0"/>
                <a:cs typeface="Times New Roman" panose="02020603050405020304" pitchFamily="18" charset="0"/>
              </a:rPr>
              <a:t>If you’re persuaded that Einstein’s doubts were valid, please establish an empirical foundation enabling other twenty-first century scientists to resolve malnutrition, ignorance and environmental problems. </a:t>
            </a:r>
          </a:p>
          <a:p>
            <a:r>
              <a:rPr lang="en-GB" sz="2000" dirty="0">
                <a:latin typeface="Times New Roman" panose="02020603050405020304" pitchFamily="18" charset="0"/>
                <a:cs typeface="Times New Roman" panose="02020603050405020304" pitchFamily="18" charset="0"/>
              </a:rPr>
              <a:t>Any questions? </a:t>
            </a:r>
          </a:p>
        </p:txBody>
      </p:sp>
      <p:pic>
        <p:nvPicPr>
          <p:cNvPr id="4" name="Picture 3"/>
          <p:cNvPicPr>
            <a:picLocks noChangeAspect="1"/>
          </p:cNvPicPr>
          <p:nvPr/>
        </p:nvPicPr>
        <p:blipFill>
          <a:blip r:embed="rId3"/>
          <a:stretch>
            <a:fillRect/>
          </a:stretch>
        </p:blipFill>
        <p:spPr>
          <a:xfrm>
            <a:off x="5796136" y="116632"/>
            <a:ext cx="2990850" cy="6591300"/>
          </a:xfrm>
          <a:prstGeom prst="rect">
            <a:avLst/>
          </a:prstGeom>
        </p:spPr>
      </p:pic>
    </p:spTree>
    <p:extLst>
      <p:ext uri="{BB962C8B-B14F-4D97-AF65-F5344CB8AC3E}">
        <p14:creationId xmlns:p14="http://schemas.microsoft.com/office/powerpoint/2010/main" val="32833095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1557</TotalTime>
  <Words>471</Words>
  <Application>Microsoft Office PowerPoint</Application>
  <PresentationFormat>On-screen Show (4:3)</PresentationFormat>
  <Paragraphs>55</Paragraphs>
  <Slides>8</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Lucida Calligraphy</vt:lpstr>
      <vt:lpstr>Times New Roman</vt:lpstr>
      <vt:lpstr>Office Theme</vt:lpstr>
      <vt:lpstr>Quantum weirdness</vt:lpstr>
      <vt:lpstr>PowerPoint Presentation</vt:lpstr>
      <vt:lpstr>Origin of life</vt:lpstr>
      <vt:lpstr>PowerPoint Presentation</vt:lpstr>
      <vt:lpstr>Minions comprise 1701 DNA base pairs, uncoiled but retaining B-helical base-pair spacing and overlap. Anti-parallel β-pleated protein hairpins with alternate neutral (Ala, Leu, Ile &amp; Val) and basic (Arg &amp; Lys) and Pro forming a U-bend hold them flat, Gramicidin S is analogous. 21 hairpin units complete a coil and 9 coils a  minion. Minions evolved to pack chromosomes and ensure accurate copying.   One H-bond on each coil surface is reversed, storing a letter of an 18 character word using a 64-character alphabet. Memory recall involves resonance with minions holding similar words. Axons and dendrites serve as optic cables, communicating with other nuclei.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Quantum weirdness</dc:title>
  <dc:creator>Michael T Deans</dc:creator>
  <cp:lastModifiedBy>Michael T Deans</cp:lastModifiedBy>
  <cp:revision>14</cp:revision>
  <cp:lastPrinted>2016-02-27T22:09:43Z</cp:lastPrinted>
  <dcterms:created xsi:type="dcterms:W3CDTF">2016-02-19T20:32:02Z</dcterms:created>
  <dcterms:modified xsi:type="dcterms:W3CDTF">2016-03-14T23:48:54Z</dcterms:modified>
</cp:coreProperties>
</file>