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36" r:id="rId2"/>
    <p:sldId id="256" r:id="rId3"/>
    <p:sldId id="300" r:id="rId4"/>
    <p:sldId id="333" r:id="rId5"/>
    <p:sldId id="299" r:id="rId6"/>
    <p:sldId id="301" r:id="rId7"/>
    <p:sldId id="337" r:id="rId8"/>
    <p:sldId id="339" r:id="rId9"/>
    <p:sldId id="290" r:id="rId10"/>
    <p:sldId id="283" r:id="rId11"/>
    <p:sldId id="275" r:id="rId12"/>
    <p:sldId id="280" r:id="rId13"/>
    <p:sldId id="291" r:id="rId14"/>
    <p:sldId id="293" r:id="rId15"/>
    <p:sldId id="295" r:id="rId16"/>
    <p:sldId id="308" r:id="rId17"/>
    <p:sldId id="335" r:id="rId18"/>
    <p:sldId id="311" r:id="rId19"/>
    <p:sldId id="296" r:id="rId20"/>
    <p:sldId id="312" r:id="rId21"/>
    <p:sldId id="314" r:id="rId22"/>
    <p:sldId id="315" r:id="rId23"/>
    <p:sldId id="271" r:id="rId24"/>
    <p:sldId id="316" r:id="rId25"/>
    <p:sldId id="317" r:id="rId26"/>
    <p:sldId id="318" r:id="rId27"/>
    <p:sldId id="332" r:id="rId28"/>
    <p:sldId id="338" r:id="rId29"/>
    <p:sldId id="274" r:id="rId30"/>
    <p:sldId id="306" r:id="rId31"/>
    <p:sldId id="307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41005F"/>
    <a:srgbClr val="450055"/>
    <a:srgbClr val="3D0046"/>
    <a:srgbClr val="3D0050"/>
    <a:srgbClr val="330066"/>
    <a:srgbClr val="070026"/>
    <a:srgbClr val="11015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1545" autoAdjust="0"/>
  </p:normalViewPr>
  <p:slideViewPr>
    <p:cSldViewPr>
      <p:cViewPr varScale="1">
        <p:scale>
          <a:sx n="129" d="100"/>
          <a:sy n="129" d="100"/>
        </p:scale>
        <p:origin x="-1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ADAB6CE-B7EC-466C-9E8D-D8EB18FB5FDD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BD1558-84D6-4247-96A5-B75F5221D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47030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96F067-F42E-419B-9C59-9F0435E338AD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5F0212-C800-42C9-83D1-2B90E11A6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49129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36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37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</a:t>
            </a:r>
            <a:r>
              <a:rPr lang="en-US" baseline="0" dirty="0" smtClean="0"/>
              <a:t> Worldwide case 35+ million</a:t>
            </a:r>
          </a:p>
          <a:p>
            <a:r>
              <a:rPr lang="en-US" baseline="0" dirty="0" smtClean="0"/>
              <a:t>Expected to triple by 2050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889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wouldn’t it be great to see AD before it shows up. Can we find biomarkers for AD?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31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do we know about neurodegeneration?</a:t>
            </a:r>
          </a:p>
          <a:p>
            <a:r>
              <a:rPr lang="en-US" dirty="0" smtClean="0"/>
              <a:t>Triggers lead to responses. Protein aggregates in the pathologies.</a:t>
            </a:r>
          </a:p>
          <a:p>
            <a:r>
              <a:rPr lang="en-US" dirty="0" smtClean="0"/>
              <a:t>All affect the same cellu</a:t>
            </a:r>
            <a:r>
              <a:rPr lang="en-US" baseline="0" dirty="0" smtClean="0"/>
              <a:t>lar mechanisms.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3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pathways can have some link</a:t>
            </a:r>
            <a:r>
              <a:rPr lang="en-US" baseline="0" dirty="0" smtClean="0"/>
              <a:t> to neurodegenerative pathologies – protein aggregation</a:t>
            </a:r>
          </a:p>
          <a:p>
            <a:r>
              <a:rPr lang="en-US" baseline="0" dirty="0" err="1" smtClean="0"/>
              <a:t>Im</a:t>
            </a:r>
            <a:r>
              <a:rPr lang="en-US" baseline="0" dirty="0" smtClean="0"/>
              <a:t> interested in the garbage mechanisms – especially as they relate to defective mitochondria and the role p62 plays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73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Mitochondrial</a:t>
            </a:r>
            <a:r>
              <a:rPr lang="en-US" baseline="0" dirty="0" smtClean="0"/>
              <a:t> dysfunction may give rise to neurodegenerative disease cascades.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0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84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90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mitochondria, structure can dictate function. When I looked at mitochondrial functionality in the</a:t>
            </a:r>
            <a:r>
              <a:rPr lang="en-US" baseline="0" dirty="0" smtClean="0"/>
              <a:t> presence or absence of p62……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39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mito</a:t>
            </a:r>
            <a:r>
              <a:rPr lang="en-US" dirty="0" smtClean="0"/>
              <a:t> dynamics maintain mtDNA levels/fragmentation</a:t>
            </a:r>
            <a:r>
              <a:rPr lang="en-US" baseline="0" dirty="0" smtClean="0"/>
              <a:t> decreases mtDNA</a:t>
            </a:r>
            <a:endParaRPr lang="en-US" dirty="0" smtClean="0"/>
          </a:p>
          <a:p>
            <a:r>
              <a:rPr lang="en-US" dirty="0" smtClean="0"/>
              <a:t>Levels of mtDNA are known</a:t>
            </a:r>
            <a:r>
              <a:rPr lang="en-US" baseline="0" dirty="0" smtClean="0"/>
              <a:t> to be different between AD and normal patients……</a:t>
            </a:r>
          </a:p>
          <a:p>
            <a:r>
              <a:rPr lang="en-US" baseline="0" dirty="0" smtClean="0"/>
              <a:t>Mito Genome supported and protected by import of TFAM – promotes replication and transcription and also repairs damaged mtDNA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11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90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31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does p62KO</a:t>
            </a:r>
            <a:r>
              <a:rPr lang="en-US" baseline="0" dirty="0" smtClean="0"/>
              <a:t> relate to AD behaviors…comparison symptoms to AD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81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307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89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71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behaviors indicative of depression and anxiety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53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95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418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58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21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17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85 </a:t>
            </a:r>
            <a:r>
              <a:rPr lang="en-US" dirty="0" err="1" smtClean="0"/>
              <a:t>decibals</a:t>
            </a:r>
            <a:r>
              <a:rPr lang="en-US" dirty="0" smtClean="0"/>
              <a:t> (give a comparison) 2000 lux (give comparison)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796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978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0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434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525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151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44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9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6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0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9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1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2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7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25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3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4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3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1B28F-3118-4455-B213-F4F962BF876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5114-691B-48F9-93D2-00DBCD36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9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3.jpeg"/><Relationship Id="rId5" Type="http://schemas.openxmlformats.org/officeDocument/2006/relationships/image" Target="../media/image6.gif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community.frontiersin.org/people/ChengwuZhang/8704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rontiersin.org/Community/WhosWhoActivity.aspx?sname=Kah-LeongLim&amp;UID=66447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10" Type="http://schemas.openxmlformats.org/officeDocument/2006/relationships/image" Target="../media/image3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10" Type="http://schemas.openxmlformats.org/officeDocument/2006/relationships/image" Target="../media/image40.jpg"/><Relationship Id="rId4" Type="http://schemas.openxmlformats.org/officeDocument/2006/relationships/image" Target="../media/image3.jpeg"/><Relationship Id="rId9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1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3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6.jpeg"/><Relationship Id="rId11" Type="http://schemas.openxmlformats.org/officeDocument/2006/relationships/image" Target="../media/image57.jpeg"/><Relationship Id="rId5" Type="http://schemas.openxmlformats.org/officeDocument/2006/relationships/image" Target="../media/image3.jpeg"/><Relationship Id="rId10" Type="http://schemas.openxmlformats.org/officeDocument/2006/relationships/image" Target="../media/image55.png"/><Relationship Id="rId4" Type="http://schemas.openxmlformats.org/officeDocument/2006/relationships/image" Target="../media/image1.png"/><Relationship Id="rId9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72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219200" y="21336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Behavioral Effects of SQSTM1/p62 Overexpression in Mice: Support for a Mitochondrial Role in Depression and Anxiety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613666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Michael Lamar Seibenhener, Ph.D.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4038600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Department of Biological Sciences, Auburn University</a:t>
            </a:r>
            <a:endParaRPr lang="en-US" sz="1600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" y="304799"/>
            <a:ext cx="8386763" cy="70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86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533400"/>
            <a:ext cx="7377112" cy="488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rot="21050061">
            <a:off x="2441752" y="1446814"/>
            <a:ext cx="419858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Alzheimer’s</a:t>
            </a:r>
          </a:p>
          <a:p>
            <a:pPr algn="ctr"/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Disease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 rot="21050061">
            <a:off x="1828889" y="1600940"/>
            <a:ext cx="526297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Dementia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6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458" name="Picture 2" descr="http://www.alz.org/images/2012_banner/logo_al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50" y="5913234"/>
            <a:ext cx="2743200" cy="56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1258" y="399871"/>
            <a:ext cx="6665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erlin Sans FB Demi" pitchFamily="34" charset="0"/>
              </a:rPr>
              <a:t>Quick Facts about Alzheimer’s Disease and Dementia: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  <a:latin typeface="Berlin Sans FB Demi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022950" y="2302119"/>
            <a:ext cx="1600200" cy="2023468"/>
            <a:chOff x="1022950" y="2302119"/>
            <a:chExt cx="1600200" cy="2023468"/>
          </a:xfrm>
        </p:grpSpPr>
        <p:pic>
          <p:nvPicPr>
            <p:cNvPr id="19460" name="Picture 4" descr="http://www.alz.org/images_custom/factsandfigures/quickfacts-6th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7750" y="2302119"/>
              <a:ext cx="1143000" cy="100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022950" y="3402257"/>
              <a:ext cx="1600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Leading cause of death in the United States</a:t>
              </a:r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15907" y="2143824"/>
            <a:ext cx="1752600" cy="3338556"/>
            <a:chOff x="3615907" y="2143824"/>
            <a:chExt cx="1752600" cy="3338556"/>
          </a:xfrm>
        </p:grpSpPr>
        <p:pic>
          <p:nvPicPr>
            <p:cNvPr id="19462" name="Picture 6" descr="http://www.alz.org/images_custom/factsandfigures/quickfacts-5mill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391" y="2143824"/>
              <a:ext cx="1270418" cy="1258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615907" y="3451055"/>
              <a:ext cx="17526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Currently more than 5 million people in the United States are living with Alzheimer’s Disease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019800" y="2182785"/>
            <a:ext cx="1752600" cy="2803645"/>
            <a:chOff x="6019800" y="2182785"/>
            <a:chExt cx="1752600" cy="2803645"/>
          </a:xfrm>
        </p:grpSpPr>
        <p:pic>
          <p:nvPicPr>
            <p:cNvPr id="19464" name="Picture 8" descr="http://www.alz.org/images_custom/factsandfigures/quickfacts-woman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9837" y="2182785"/>
              <a:ext cx="1152525" cy="1141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019800" y="3509102"/>
              <a:ext cx="17526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 in 3 elderly people will die with Alzheimer’s or another form of dementia</a:t>
              </a:r>
              <a:endParaRPr lang="en-US" dirty="0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941823"/>
            <a:ext cx="4720318" cy="384419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889" y="2331427"/>
            <a:ext cx="3375644" cy="272128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89558" y="1712937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2014 Costs of Dementia</a:t>
            </a:r>
          </a:p>
          <a:p>
            <a:pPr algn="ctr"/>
            <a:r>
              <a:rPr lang="en-US" sz="3200" b="1" dirty="0" smtClean="0"/>
              <a:t>$603 BILLION</a:t>
            </a:r>
            <a:endParaRPr lang="en-US" sz="32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4419600" y="2910520"/>
            <a:ext cx="3429000" cy="1305348"/>
            <a:chOff x="517585" y="4031629"/>
            <a:chExt cx="3429000" cy="1305348"/>
          </a:xfrm>
        </p:grpSpPr>
        <p:sp>
          <p:nvSpPr>
            <p:cNvPr id="20" name="TextBox 19"/>
            <p:cNvSpPr txBox="1"/>
            <p:nvPr/>
          </p:nvSpPr>
          <p:spPr>
            <a:xfrm>
              <a:off x="517585" y="4031629"/>
              <a:ext cx="3429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2050 </a:t>
              </a:r>
              <a:r>
                <a:rPr lang="en-US" sz="2400" dirty="0" smtClean="0"/>
                <a:t>Costs of Dementia 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$3.9 TRILLION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2562" y="5029200"/>
              <a:ext cx="13589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(current dollars)</a:t>
              </a:r>
              <a:endParaRPr lang="en-US" sz="14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39075" y="3247464"/>
            <a:ext cx="3663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2050</a:t>
            </a:r>
            <a:r>
              <a:rPr lang="en-US" dirty="0" smtClean="0"/>
              <a:t> Worldwide Cases of Dementia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150 MILLION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" name="AutoShape 2" descr="Image result for world health organiz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39075" y="1944400"/>
            <a:ext cx="3663350" cy="3366459"/>
            <a:chOff x="639075" y="1944400"/>
            <a:chExt cx="3663350" cy="3366459"/>
          </a:xfrm>
        </p:grpSpPr>
        <p:sp>
          <p:nvSpPr>
            <p:cNvPr id="22" name="TextBox 21"/>
            <p:cNvSpPr txBox="1"/>
            <p:nvPr/>
          </p:nvSpPr>
          <p:spPr>
            <a:xfrm>
              <a:off x="639075" y="1944400"/>
              <a:ext cx="36633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2015 Worldwide Cases of Dementia</a:t>
              </a:r>
            </a:p>
            <a:p>
              <a:pPr algn="ctr"/>
              <a:r>
                <a:rPr lang="en-US" sz="3200" b="1" dirty="0" smtClean="0"/>
                <a:t>47.5 MILLION</a:t>
              </a:r>
              <a:endParaRPr lang="en-US" sz="3200" b="1" dirty="0"/>
            </a:p>
          </p:txBody>
        </p:sp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507" y="4466717"/>
              <a:ext cx="2763884" cy="844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234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://www.redorbit.com/media/uploads/2013/05/AlzheimersCompound_0103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0" y="685800"/>
            <a:ext cx="4162001" cy="280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6250" y="4053671"/>
            <a:ext cx="3962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 </a:t>
            </a:r>
            <a:r>
              <a:rPr lang="en-US" sz="2000" b="1" dirty="0"/>
              <a:t>biomarker</a:t>
            </a:r>
            <a:r>
              <a:rPr lang="en-US" dirty="0"/>
              <a:t>, or </a:t>
            </a:r>
            <a:r>
              <a:rPr lang="en-US" sz="2000" b="1" dirty="0"/>
              <a:t>biological marker</a:t>
            </a:r>
            <a:r>
              <a:rPr lang="en-US" dirty="0"/>
              <a:t>, generally refers to a measured characteristic which may be used as an indicator of some biological state or </a:t>
            </a:r>
            <a:r>
              <a:rPr lang="en-US" dirty="0" smtClean="0"/>
              <a:t>condition.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11" name="Rectangle 10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 descr="Biological Science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/>
          <p:cNvGrpSpPr/>
          <p:nvPr/>
        </p:nvGrpSpPr>
        <p:grpSpPr>
          <a:xfrm>
            <a:off x="4747284" y="2044183"/>
            <a:ext cx="2228111" cy="2348882"/>
            <a:chOff x="4747284" y="2044183"/>
            <a:chExt cx="2228111" cy="2348882"/>
          </a:xfrm>
        </p:grpSpPr>
        <p:pic>
          <p:nvPicPr>
            <p:cNvPr id="13316" name="Picture 4" descr="http://jnm.snmjournals.org/content/53/3/378/F2.large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7284" y="2380802"/>
              <a:ext cx="2228111" cy="2012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850678" y="2044183"/>
              <a:ext cx="1947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Imaging/PET Scans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18408" y="4536643"/>
            <a:ext cx="2301592" cy="1864157"/>
            <a:chOff x="5824599" y="4393065"/>
            <a:chExt cx="2301592" cy="1864157"/>
          </a:xfrm>
        </p:grpSpPr>
        <p:pic>
          <p:nvPicPr>
            <p:cNvPr id="13314" name="Picture 2" descr="http://www.mccare.com/images/biomarker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4779894"/>
              <a:ext cx="2215991" cy="1477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824599" y="4393065"/>
              <a:ext cx="2301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Biological/Biochemical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52975" y="381000"/>
            <a:ext cx="3985246" cy="1581151"/>
            <a:chOff x="4352975" y="381000"/>
            <a:chExt cx="3985246" cy="1581151"/>
          </a:xfrm>
        </p:grpSpPr>
        <p:pic>
          <p:nvPicPr>
            <p:cNvPr id="13320" name="Picture 8" descr="http://upload.wikimedia.org/wikipedia/commons/thumb/a/a7/Alzheimer_dementia_%283%29_presenile_onset.jpg/220px-Alzheimer_dementia_%283%29_presenile_onset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2721" y="381000"/>
              <a:ext cx="2095500" cy="1581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352975" y="848409"/>
              <a:ext cx="1738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Histochemical</a:t>
              </a:r>
              <a:endParaRPr lang="en-US" dirty="0" smtClean="0"/>
            </a:p>
            <a:p>
              <a:r>
                <a:rPr lang="en-US" dirty="0" smtClean="0"/>
                <a:t>Amyloid plaques</a:t>
              </a:r>
              <a:endParaRPr lang="en-US" dirty="0"/>
            </a:p>
          </p:txBody>
        </p:sp>
      </p:grpSp>
      <p:pic>
        <p:nvPicPr>
          <p:cNvPr id="16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896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24" name="Rectangle 23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228600" y="1402870"/>
            <a:ext cx="6188789" cy="3664432"/>
            <a:chOff x="384303" y="1150459"/>
            <a:chExt cx="6188789" cy="3664432"/>
          </a:xfrm>
        </p:grpSpPr>
        <p:sp>
          <p:nvSpPr>
            <p:cNvPr id="9" name="TextBox 8"/>
            <p:cNvSpPr txBox="1"/>
            <p:nvPr/>
          </p:nvSpPr>
          <p:spPr>
            <a:xfrm>
              <a:off x="571584" y="4126532"/>
              <a:ext cx="1221812" cy="2615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Oxidative Stress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84303" y="1150459"/>
              <a:ext cx="6188789" cy="3411405"/>
              <a:chOff x="1149530" y="785799"/>
              <a:chExt cx="6983846" cy="4014801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1149530" y="1143000"/>
                <a:ext cx="6983846" cy="3657600"/>
                <a:chOff x="1360870" y="1143000"/>
                <a:chExt cx="6983846" cy="3657600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0374" y="1143000"/>
                  <a:ext cx="5274342" cy="3657600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1993864" y="2340350"/>
                  <a:ext cx="95712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Mutations</a:t>
                  </a:r>
                  <a:endParaRPr lang="en-US" sz="1400" b="1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536239" y="2778679"/>
                  <a:ext cx="141474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UPS Dysfunction</a:t>
                  </a:r>
                  <a:endParaRPr lang="en-US" sz="1400" b="1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2091775" y="3733800"/>
                  <a:ext cx="6924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Ageing</a:t>
                  </a:r>
                  <a:endParaRPr lang="en-US" sz="1400" b="1" dirty="0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1360870" y="3256239"/>
                  <a:ext cx="15901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/>
                    <a:t>Prion Transmission</a:t>
                  </a:r>
                  <a:endParaRPr lang="en-US" sz="1400" b="1" dirty="0"/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1782524" y="785799"/>
                <a:ext cx="10290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/>
                  <a:t>TRIGGERS</a:t>
                </a:r>
                <a:endParaRPr lang="en-US" sz="160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03460" y="785799"/>
                <a:ext cx="19245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/>
                  <a:t>PRIMARY RESPONSE</a:t>
                </a:r>
                <a:endParaRPr lang="en-US" sz="1600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916055" y="785799"/>
                <a:ext cx="12173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/>
                  <a:t>PATHOLOGY</a:t>
                </a:r>
                <a:endParaRPr lang="en-US" sz="1600" b="1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229980" y="4605675"/>
              <a:ext cx="2335609" cy="209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 smtClean="0"/>
                <a:t>Ciechanover</a:t>
              </a:r>
              <a:r>
                <a:rPr lang="en-US" sz="1000" dirty="0" smtClean="0"/>
                <a:t> and </a:t>
              </a:r>
              <a:r>
                <a:rPr lang="en-US" sz="1000" dirty="0" err="1" smtClean="0"/>
                <a:t>Brundin</a:t>
              </a:r>
              <a:r>
                <a:rPr lang="en-US" sz="1000" dirty="0" smtClean="0"/>
                <a:t>, 2003 Neuron 40:427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743200" y="5360541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SQSTM1/p62 is a component of </a:t>
            </a:r>
            <a:r>
              <a:rPr lang="en-US" sz="2000" b="1" u="sng" dirty="0" smtClean="0">
                <a:solidFill>
                  <a:srgbClr val="FF0000"/>
                </a:solidFill>
              </a:rPr>
              <a:t>ALL</a:t>
            </a:r>
            <a:r>
              <a:rPr lang="en-US" sz="2000" b="1" dirty="0" smtClean="0">
                <a:solidFill>
                  <a:srgbClr val="FF0000"/>
                </a:solidFill>
              </a:rPr>
              <a:t> aggregates/inclusions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23574"/>
            <a:ext cx="1143000" cy="55448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28600" y="452264"/>
            <a:ext cx="3556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Pathogenesis of Neurodegeneration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63613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" y="459433"/>
            <a:ext cx="6684264" cy="2944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05600" y="459433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Adapted from: </a:t>
            </a:r>
            <a:r>
              <a:rPr lang="en-US" sz="900" dirty="0" err="1" smtClean="0"/>
              <a:t>Salminen</a:t>
            </a:r>
            <a:r>
              <a:rPr lang="en-US" sz="900" dirty="0" smtClean="0"/>
              <a:t>, et.al. 2012. </a:t>
            </a:r>
            <a:r>
              <a:rPr lang="en-US" sz="900" i="1" dirty="0" smtClean="0"/>
              <a:t>Progress in Neurobiology </a:t>
            </a:r>
            <a:r>
              <a:rPr lang="en-US" sz="900" dirty="0" smtClean="0"/>
              <a:t>96:87-95</a:t>
            </a:r>
            <a:endParaRPr 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228600"/>
            <a:ext cx="1832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SQSTM1/p62</a:t>
            </a:r>
            <a:endParaRPr lang="en-US" sz="2400" u="sng" dirty="0"/>
          </a:p>
        </p:txBody>
      </p:sp>
      <p:grpSp>
        <p:nvGrpSpPr>
          <p:cNvPr id="9" name="Group 8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10" name="Rectangle 9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2" descr="Biological Science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1288947" y="3733800"/>
            <a:ext cx="6411683" cy="2079486"/>
            <a:chOff x="1356287" y="3581400"/>
            <a:chExt cx="6411683" cy="2079486"/>
          </a:xfrm>
        </p:grpSpPr>
        <p:sp>
          <p:nvSpPr>
            <p:cNvPr id="3" name="Rectangle 2"/>
            <p:cNvSpPr/>
            <p:nvPr/>
          </p:nvSpPr>
          <p:spPr>
            <a:xfrm>
              <a:off x="1356287" y="3581400"/>
              <a:ext cx="594500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Neurodegenerative Pathologies</a:t>
              </a:r>
            </a:p>
            <a:p>
              <a:r>
                <a:rPr lang="en-US" sz="2000" b="1" dirty="0" smtClean="0"/>
                <a:t>     </a:t>
              </a:r>
              <a:r>
                <a:rPr lang="en-US" b="1" i="1" dirty="0" smtClean="0">
                  <a:solidFill>
                    <a:srgbClr val="7030A0"/>
                  </a:solidFill>
                </a:rPr>
                <a:t>component </a:t>
              </a:r>
              <a:r>
                <a:rPr lang="en-US" b="1" i="1" dirty="0">
                  <a:solidFill>
                    <a:srgbClr val="7030A0"/>
                  </a:solidFill>
                </a:rPr>
                <a:t>of specific pathological protein aggregates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1822964" y="4289286"/>
              <a:ext cx="594500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Ubiquitin – Proteasome Degradation</a:t>
              </a:r>
            </a:p>
            <a:p>
              <a:r>
                <a:rPr lang="en-US" b="1" i="1" dirty="0" smtClean="0">
                  <a:solidFill>
                    <a:srgbClr val="7030A0"/>
                  </a:solidFill>
                </a:rPr>
                <a:t>     removal </a:t>
              </a:r>
              <a:r>
                <a:rPr lang="en-US" b="1" i="1" dirty="0">
                  <a:solidFill>
                    <a:srgbClr val="7030A0"/>
                  </a:solidFill>
                </a:rPr>
                <a:t>of misfolded or damaged proteins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6634" y="4953000"/>
              <a:ext cx="553476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Mitophagy/Autophagy</a:t>
              </a:r>
              <a:r>
                <a:rPr lang="en-US" sz="2000" b="1" dirty="0" smtClean="0"/>
                <a:t> </a:t>
              </a:r>
              <a:endParaRPr lang="en-US" sz="2000" b="1" dirty="0"/>
            </a:p>
            <a:p>
              <a:r>
                <a:rPr lang="en-US" sz="2000" b="1" dirty="0" smtClean="0"/>
                <a:t>     </a:t>
              </a:r>
              <a:r>
                <a:rPr lang="en-US" b="1" i="1" dirty="0" smtClean="0">
                  <a:solidFill>
                    <a:srgbClr val="7030A0"/>
                  </a:solidFill>
                </a:rPr>
                <a:t>removal </a:t>
              </a:r>
              <a:r>
                <a:rPr lang="en-US" b="1" i="1" dirty="0">
                  <a:solidFill>
                    <a:srgbClr val="7030A0"/>
                  </a:solidFill>
                </a:rPr>
                <a:t>of defective </a:t>
              </a:r>
              <a:r>
                <a:rPr lang="en-US" b="1" i="1" dirty="0" smtClean="0">
                  <a:solidFill>
                    <a:srgbClr val="7030A0"/>
                  </a:solidFill>
                </a:rPr>
                <a:t>mitochondria and proteins</a:t>
              </a:r>
              <a:endParaRPr lang="en-US" b="1" i="1" dirty="0">
                <a:solidFill>
                  <a:srgbClr val="7030A0"/>
                </a:solidFill>
              </a:endParaRPr>
            </a:p>
          </p:txBody>
        </p:sp>
      </p:grpSp>
      <p:pic>
        <p:nvPicPr>
          <p:cNvPr id="14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846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2" y="381000"/>
            <a:ext cx="675322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11797" y="5638800"/>
            <a:ext cx="739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p62 shows the potential to be used as a  </a:t>
            </a:r>
            <a:r>
              <a:rPr lang="en-US" sz="2000" b="1" dirty="0" smtClean="0">
                <a:solidFill>
                  <a:srgbClr val="FF0000"/>
                </a:solidFill>
              </a:rPr>
              <a:t>biomarker for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Neurodegenerative Disease.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92565" y="5294013"/>
            <a:ext cx="39597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i="1" dirty="0" err="1">
                <a:hlinkClick r:id="rId6"/>
              </a:rPr>
              <a:t>Kah</a:t>
            </a:r>
            <a:r>
              <a:rPr lang="en-US" sz="1100" b="1" i="1" dirty="0">
                <a:hlinkClick r:id="rId6"/>
              </a:rPr>
              <a:t>-Leong </a:t>
            </a:r>
            <a:r>
              <a:rPr lang="en-US" sz="1100" b="1" i="1" dirty="0" smtClean="0">
                <a:hlinkClick r:id="rId6"/>
              </a:rPr>
              <a:t>Lim</a:t>
            </a:r>
            <a:r>
              <a:rPr lang="en-US" sz="1100" b="1" i="1" baseline="30000" dirty="0"/>
              <a:t> </a:t>
            </a:r>
            <a:r>
              <a:rPr lang="en-US" sz="1100" b="1" i="1" dirty="0" smtClean="0"/>
              <a:t>and</a:t>
            </a:r>
            <a:r>
              <a:rPr lang="en-US" sz="1100" b="1" i="1" dirty="0"/>
              <a:t> </a:t>
            </a:r>
            <a:r>
              <a:rPr lang="en-US" sz="1100" b="1" i="1" dirty="0">
                <a:hlinkClick r:id="rId7"/>
              </a:rPr>
              <a:t>Cheng-Wu </a:t>
            </a:r>
            <a:r>
              <a:rPr lang="en-US" sz="1100" b="1" i="1" dirty="0" smtClean="0">
                <a:hlinkClick r:id="rId7"/>
              </a:rPr>
              <a:t>Zhang</a:t>
            </a:r>
            <a:r>
              <a:rPr lang="en-US" sz="1100" b="1" i="1" baseline="30000" dirty="0"/>
              <a:t> </a:t>
            </a:r>
            <a:r>
              <a:rPr lang="en-US" sz="1100" i="1" dirty="0" smtClean="0"/>
              <a:t>Front</a:t>
            </a:r>
            <a:r>
              <a:rPr lang="en-US" sz="1100" i="1" dirty="0"/>
              <a:t>. Neurol., 08 April 2013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352801" y="302913"/>
            <a:ext cx="4569889" cy="3278487"/>
            <a:chOff x="3352801" y="302913"/>
            <a:chExt cx="4569889" cy="3278487"/>
          </a:xfrm>
        </p:grpSpPr>
        <p:sp>
          <p:nvSpPr>
            <p:cNvPr id="10" name="TextBox 9"/>
            <p:cNvSpPr txBox="1"/>
            <p:nvPr/>
          </p:nvSpPr>
          <p:spPr>
            <a:xfrm>
              <a:off x="6527563" y="302913"/>
              <a:ext cx="139512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3333FF"/>
                  </a:solidFill>
                </a:rPr>
                <a:t>SQSTM1/</a:t>
              </a:r>
            </a:p>
            <a:p>
              <a:pPr algn="ctr"/>
              <a:r>
                <a:rPr lang="en-US" sz="2400" b="1" dirty="0" smtClean="0">
                  <a:solidFill>
                    <a:srgbClr val="3333FF"/>
                  </a:solidFill>
                </a:rPr>
                <a:t>p62</a:t>
              </a:r>
              <a:endParaRPr lang="en-US" sz="2400" b="1" dirty="0">
                <a:solidFill>
                  <a:srgbClr val="3333FF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3352801" y="838200"/>
              <a:ext cx="3429283" cy="1676400"/>
            </a:xfrm>
            <a:prstGeom prst="straightConnector1">
              <a:avLst/>
            </a:prstGeom>
            <a:ln w="38100">
              <a:solidFill>
                <a:srgbClr val="3333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5295900" y="914400"/>
              <a:ext cx="1486184" cy="1371600"/>
            </a:xfrm>
            <a:prstGeom prst="straightConnector1">
              <a:avLst/>
            </a:prstGeom>
            <a:ln w="38100">
              <a:solidFill>
                <a:srgbClr val="3333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6072434" y="914400"/>
              <a:ext cx="785566" cy="2667000"/>
            </a:xfrm>
            <a:prstGeom prst="straightConnector1">
              <a:avLst/>
            </a:prstGeom>
            <a:ln w="38100">
              <a:solidFill>
                <a:srgbClr val="3333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338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6803" y="2066835"/>
            <a:ext cx="67719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Examine the relationship between SQSTM1/p62 </a:t>
            </a:r>
          </a:p>
          <a:p>
            <a:r>
              <a:rPr lang="en-US" sz="2400" b="1" dirty="0" smtClean="0"/>
              <a:t>and mitochondrial functionality under physiological</a:t>
            </a:r>
          </a:p>
          <a:p>
            <a:r>
              <a:rPr lang="en-US" sz="2400" b="1" dirty="0" smtClean="0"/>
              <a:t>conditions</a:t>
            </a:r>
            <a:endParaRPr lang="en-US" sz="24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85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7604" y="457200"/>
            <a:ext cx="4427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prstClr val="black"/>
                </a:solidFill>
              </a:rPr>
              <a:t>p62 Regulation of Mitochondrial Morphology</a:t>
            </a:r>
            <a:endParaRPr lang="en-US" u="sng" dirty="0">
              <a:solidFill>
                <a:prstClr val="black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44" y="1000006"/>
            <a:ext cx="2024837" cy="12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44" y="2546866"/>
            <a:ext cx="2024837" cy="12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06444" y="1127876"/>
            <a:ext cx="1290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WT MEF Cells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2292" y="2647978"/>
            <a:ext cx="1240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KO MEF Cells</a:t>
            </a:r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62292" y="4146040"/>
            <a:ext cx="3522642" cy="1410120"/>
            <a:chOff x="1162292" y="4146040"/>
            <a:chExt cx="3522642" cy="1410120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644" y="4146040"/>
              <a:ext cx="1978290" cy="1410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162292" y="4220395"/>
              <a:ext cx="124083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prstClr val="black"/>
                  </a:solidFill>
                </a:rPr>
                <a:t>KO MEF Cells</a:t>
              </a:r>
            </a:p>
            <a:p>
              <a:r>
                <a:rPr lang="en-US" dirty="0" smtClean="0">
                  <a:solidFill>
                    <a:prstClr val="black"/>
                  </a:solidFill>
                </a:rPr>
                <a:t>+ myc-p62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445896" y="5556160"/>
            <a:ext cx="25463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Mitochondria stained with MitoTracker Red</a:t>
            </a:r>
            <a:endParaRPr lang="en-US" sz="1000" dirty="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178660" y="762000"/>
            <a:ext cx="2023783" cy="5122626"/>
            <a:chOff x="5178660" y="762000"/>
            <a:chExt cx="2023783" cy="5122626"/>
          </a:xfrm>
        </p:grpSpPr>
        <p:sp>
          <p:nvSpPr>
            <p:cNvPr id="17" name="Rectangle 16"/>
            <p:cNvSpPr/>
            <p:nvPr/>
          </p:nvSpPr>
          <p:spPr>
            <a:xfrm>
              <a:off x="5178660" y="762000"/>
              <a:ext cx="2023783" cy="166005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178660" y="4164175"/>
              <a:ext cx="2023783" cy="172045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7126" y="5844116"/>
            <a:ext cx="4027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p62 plays a role in regulating mitochondrial morphology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23" name="Rectangle 2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24" name="Picture 2" descr="Biological Sciences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5297444" y="805934"/>
            <a:ext cx="1821935" cy="5019794"/>
            <a:chOff x="5297444" y="805934"/>
            <a:chExt cx="1821935" cy="501979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444" y="805934"/>
              <a:ext cx="1813468" cy="157081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444" y="4254916"/>
              <a:ext cx="1813468" cy="157081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444" y="2537502"/>
              <a:ext cx="1821935" cy="1563827"/>
            </a:xfrm>
            <a:prstGeom prst="rect">
              <a:avLst/>
            </a:prstGeom>
          </p:spPr>
        </p:pic>
      </p:grpSp>
      <p:pic>
        <p:nvPicPr>
          <p:cNvPr id="25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007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04" y="1066800"/>
            <a:ext cx="4016971" cy="19929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7604" y="457200"/>
            <a:ext cx="360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prstClr val="black"/>
                </a:solidFill>
              </a:rPr>
              <a:t>p62 and Mitochondrial Functionality</a:t>
            </a:r>
            <a:endParaRPr lang="en-US" u="sng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4572000"/>
            <a:ext cx="3129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p62 not only regulates morphology but also affects mitochondrial metabolism and energy production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44" y="686239"/>
            <a:ext cx="2770919" cy="2172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44" y="686239"/>
            <a:ext cx="3024065" cy="2350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294888" cy="18958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029456" cy="1895856"/>
          </a:xfrm>
          <a:prstGeom prst="rect">
            <a:avLst/>
          </a:prstGeom>
        </p:spPr>
      </p:pic>
      <p:pic>
        <p:nvPicPr>
          <p:cNvPr id="13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57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77334"/>
            <a:ext cx="3553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prstClr val="black"/>
                </a:solidFill>
              </a:rPr>
              <a:t>p62 and the Mitochondrial Genome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1740" y="4687561"/>
            <a:ext cx="342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p62 protects mitochondrial genome integrity by a TFAM import related process.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10" name="Rectangle 9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1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533400" y="3704104"/>
            <a:ext cx="1950916" cy="322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Dr. Yifeng Du, Wooten Lab</a:t>
            </a:r>
            <a:endParaRPr lang="en-US" sz="1000" dirty="0">
              <a:solidFill>
                <a:prstClr val="black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95" y="1559111"/>
            <a:ext cx="2717051" cy="183433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95" y="1559111"/>
            <a:ext cx="2717051" cy="21821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358" y="628057"/>
            <a:ext cx="3115056" cy="526977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358" y="628057"/>
            <a:ext cx="3115056" cy="526977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687312" y="1526454"/>
            <a:ext cx="3657425" cy="4180682"/>
            <a:chOff x="2687312" y="1526454"/>
            <a:chExt cx="3657425" cy="4180682"/>
          </a:xfrm>
        </p:grpSpPr>
        <p:sp>
          <p:nvSpPr>
            <p:cNvPr id="2" name="Rectangle 1"/>
            <p:cNvSpPr/>
            <p:nvPr/>
          </p:nvSpPr>
          <p:spPr>
            <a:xfrm>
              <a:off x="2687312" y="1526454"/>
              <a:ext cx="1074924" cy="228354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791200" y="3857592"/>
              <a:ext cx="553537" cy="184954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238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39174" y="1905000"/>
            <a:ext cx="69309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p62 plays an active role in affecting mitochondrial morphology and functionality.</a:t>
            </a:r>
          </a:p>
          <a:p>
            <a:endParaRPr lang="en-US" sz="20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Reintroduction of p62 to a null-background restores mitochondrial function.</a:t>
            </a:r>
          </a:p>
          <a:p>
            <a:endParaRPr lang="en-US" sz="20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u="sng" dirty="0">
                <a:solidFill>
                  <a:srgbClr val="FF0000"/>
                </a:solidFill>
              </a:rPr>
              <a:t>O</a:t>
            </a:r>
            <a:r>
              <a:rPr lang="en-US" sz="2400" b="1" u="sng" dirty="0" smtClean="0">
                <a:solidFill>
                  <a:srgbClr val="FF0000"/>
                </a:solidFill>
              </a:rPr>
              <a:t>verexpression</a:t>
            </a:r>
            <a:r>
              <a:rPr lang="en-US" sz="2400" b="1" dirty="0" smtClean="0">
                <a:solidFill>
                  <a:srgbClr val="FF0000"/>
                </a:solidFill>
              </a:rPr>
              <a:t> of p62 improves mitochondrial functionality above what is seen in WT.</a:t>
            </a:r>
            <a:endParaRPr lang="en-US" sz="2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7" name="Rectangle 6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11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1447800"/>
            <a:ext cx="5937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Overexpress SQSTM1/p62 in a mouse model.</a:t>
            </a:r>
            <a:endParaRPr lang="en-US" sz="24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7" name="Rectangle 6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860869" y="2120795"/>
            <a:ext cx="547047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examine </a:t>
            </a:r>
            <a:r>
              <a:rPr lang="en-US" sz="2000" b="1" dirty="0"/>
              <a:t>its effects on mitochondrial dynamics </a:t>
            </a:r>
            <a:endParaRPr lang="en-US" sz="2000" b="1" dirty="0" smtClean="0"/>
          </a:p>
          <a:p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mitochondrial </a:t>
            </a:r>
            <a:r>
              <a:rPr lang="en-US" sz="2000" b="1" dirty="0"/>
              <a:t>relationship to </a:t>
            </a:r>
            <a:r>
              <a:rPr lang="en-US" sz="2000" b="1" dirty="0" smtClean="0"/>
              <a:t>mouse behavior </a:t>
            </a:r>
          </a:p>
          <a:p>
            <a:r>
              <a:rPr lang="en-US" sz="2000" b="1" dirty="0"/>
              <a:t>	</a:t>
            </a:r>
            <a:r>
              <a:rPr lang="en-US" sz="2000" b="1" i="1" dirty="0" smtClean="0"/>
              <a:t>anxiolytic </a:t>
            </a:r>
            <a:r>
              <a:rPr lang="en-US" sz="2000" b="1" i="1" dirty="0"/>
              <a:t>behaviors and</a:t>
            </a:r>
          </a:p>
          <a:p>
            <a:r>
              <a:rPr lang="en-US" sz="2000" b="1" i="1" dirty="0" smtClean="0"/>
              <a:t>	learning </a:t>
            </a:r>
            <a:r>
              <a:rPr lang="en-US" sz="2000" b="1" i="1" dirty="0"/>
              <a:t>and memory</a:t>
            </a:r>
          </a:p>
        </p:txBody>
      </p:sp>
      <p:pic>
        <p:nvPicPr>
          <p:cNvPr id="9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62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381000" y="1263453"/>
            <a:ext cx="3736934" cy="2406520"/>
            <a:chOff x="4800600" y="1066800"/>
            <a:chExt cx="3305422" cy="205740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1066800"/>
              <a:ext cx="3305422" cy="2057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433435" y="2438400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2417767"/>
              <a:ext cx="8141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p62KO</a:t>
              </a:r>
              <a:endParaRPr lang="en-US" b="1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65110" y="361343"/>
            <a:ext cx="3257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Mitochondrial Function and</a:t>
            </a:r>
          </a:p>
          <a:p>
            <a:r>
              <a:rPr lang="en-US" u="sng" dirty="0" smtClean="0"/>
              <a:t>Behavior Patterns in p62KO Mice</a:t>
            </a:r>
            <a:endParaRPr lang="en-US" u="sng" dirty="0"/>
          </a:p>
        </p:txBody>
      </p:sp>
      <p:sp>
        <p:nvSpPr>
          <p:cNvPr id="22" name="TextBox 21"/>
          <p:cNvSpPr txBox="1"/>
          <p:nvPr/>
        </p:nvSpPr>
        <p:spPr>
          <a:xfrm>
            <a:off x="464592" y="4419600"/>
            <a:ext cx="3642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p62KO mice exhibit significant levels of mitochondrial dysfunction.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5110" y="5311799"/>
            <a:ext cx="3642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Loss of p62 results in behavior patterns similar to those seen in Alzheimer’s Disease.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748785" y="362898"/>
            <a:ext cx="2583224" cy="2123234"/>
            <a:chOff x="753034" y="1063823"/>
            <a:chExt cx="3217479" cy="2669977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034" y="1371600"/>
              <a:ext cx="3217479" cy="236220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1530723" y="1063823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WT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48000" y="1063823"/>
              <a:ext cx="3877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KO</a:t>
              </a:r>
              <a:endParaRPr lang="en-US" sz="14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194924" y="2793490"/>
            <a:ext cx="3119391" cy="3467410"/>
            <a:chOff x="4895003" y="2765840"/>
            <a:chExt cx="3119391" cy="3467410"/>
          </a:xfrm>
        </p:grpSpPr>
        <p:grpSp>
          <p:nvGrpSpPr>
            <p:cNvPr id="30" name="Group 29"/>
            <p:cNvGrpSpPr/>
            <p:nvPr/>
          </p:nvGrpSpPr>
          <p:grpSpPr>
            <a:xfrm>
              <a:off x="5579168" y="4664281"/>
              <a:ext cx="2435226" cy="1568969"/>
              <a:chOff x="5415042" y="1432061"/>
              <a:chExt cx="2667000" cy="1703572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5042" y="1432061"/>
                <a:ext cx="2667000" cy="1703572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6019800" y="1447800"/>
                <a:ext cx="481518" cy="3007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ROS</a:t>
                </a:r>
                <a:endParaRPr lang="en-US" sz="1200" dirty="0"/>
              </a:p>
            </p:txBody>
          </p:sp>
        </p:grp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1609" y="2765840"/>
              <a:ext cx="2153824" cy="1691082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 rot="16200000">
              <a:off x="4046341" y="4287645"/>
              <a:ext cx="20358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Hippocampal Neurons</a:t>
              </a:r>
              <a:endParaRPr lang="en-US" sz="1600" dirty="0"/>
            </a:p>
          </p:txBody>
        </p:sp>
      </p:grpSp>
      <p:sp>
        <p:nvSpPr>
          <p:cNvPr id="39" name="Rectangle 38"/>
          <p:cNvSpPr/>
          <p:nvPr/>
        </p:nvSpPr>
        <p:spPr>
          <a:xfrm>
            <a:off x="7028212" y="1007674"/>
            <a:ext cx="1676400" cy="8778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Change in mitochondrial morphology in p62KO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008994" y="2793490"/>
            <a:ext cx="1676400" cy="8778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Decrease ATP production in p62KO neurons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239000" y="4624246"/>
            <a:ext cx="1676400" cy="71835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Increase ROS in p62KO neurons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800600" y="3337718"/>
            <a:ext cx="2941320" cy="2941935"/>
            <a:chOff x="4869262" y="3337718"/>
            <a:chExt cx="2941320" cy="294193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9262" y="3768101"/>
              <a:ext cx="2941320" cy="2511552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029551" y="3337718"/>
              <a:ext cx="27122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Forced Swim Test - Depression</a:t>
              </a:r>
              <a:endParaRPr lang="en-US" sz="1600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7576152" y="3657692"/>
            <a:ext cx="1173594" cy="165997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Increased depression like behavior in </a:t>
            </a:r>
          </a:p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p62KO mice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848585" y="356497"/>
            <a:ext cx="2923815" cy="2487168"/>
            <a:chOff x="5208637" y="356497"/>
            <a:chExt cx="2923815" cy="248716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8637" y="356497"/>
              <a:ext cx="2831592" cy="248716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573482" y="388299"/>
              <a:ext cx="25589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Elevated Plus Maze - Anxiety</a:t>
              </a:r>
              <a:endParaRPr lang="en-US" sz="1600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7324749" y="1107987"/>
            <a:ext cx="1676400" cy="6771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rgbClr val="FF0000"/>
                </a:solidFill>
              </a:rPr>
              <a:t>Increased anxiety in p62KO mice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7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20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482221" y="316468"/>
            <a:ext cx="391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Expression of EGFP-p62 in Mouse Tissue</a:t>
            </a:r>
            <a:endParaRPr lang="en-US" u="sng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19200"/>
            <a:ext cx="4338107" cy="2819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21916" y="4783723"/>
            <a:ext cx="464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EGFP-p62 was effectively expressed in mouse brain.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81200"/>
            <a:ext cx="3203181" cy="2971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53" y="2341759"/>
            <a:ext cx="3984405" cy="1696841"/>
          </a:xfrm>
          <a:prstGeom prst="rect">
            <a:avLst/>
          </a:prstGeom>
        </p:spPr>
      </p:pic>
      <p:pic>
        <p:nvPicPr>
          <p:cNvPr id="10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087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0.27952 -0.216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108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339012" y="414821"/>
            <a:ext cx="5153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Mitochondrial Metabolism in OEp62 in Hippocampus</a:t>
            </a:r>
            <a:endParaRPr lang="en-US" u="sng" dirty="0"/>
          </a:p>
        </p:txBody>
      </p:sp>
      <p:sp>
        <p:nvSpPr>
          <p:cNvPr id="23" name="AutoShape 2" descr="data:image/jpeg;base64,/9j/4AAQSkZJRgABAQAAAQABAAD/2wCEAAkGBg8SEBIPEBASFRUQFhUQFRUREhQQFBcQFREVFRQVEhUXHCYfGR4jGRQSHzIgJigpLC0sGB40NTAsNSYrLCkBCQoKDgwOGg8PGjUkHSE1NTA1NTUtLDUrLCstKTUwLCk1LTUsLyw1KikxNTU1MDU1KSwsNTU1KS0wMDQvNTUsKf/AABEIAKkBKgMBIgACEQEDEQH/xAAbAAEAAwADAQAAAAAAAAAAAAAABAUGAQIDB//EAEoQAAIBAwMCAwMGCQgIBwAAAAECAwAEEQUSIRMxBiJBFFFhMkJScYGRBxUWIzNDYnKCJFNzkpShsdFUVWNkg7PB0iU1RISTsvD/xAAZAQEBAAMBAAAAAAAAAAAAAAAAAwIEBQH/xAAzEQEAAgEBBAcGBQUAAAAAAAAAAQIRAwQhMYESEyJRYXGhQcHR0uHwFDJSkbEFI1OSov/aAAwDAQACEQMRAD8A+40pSgUpSgUpSgUpSgUpSgUpSgUpSgUpSgUpTNApXVnA7kD6+K6idPpL94oPSlcZrnNApSlApSlApSlApSlApSlApSlApSlApSlApSlApSlApSlApSlApSlApUa+1GGFOpNIiKOMuwUZPYDPcn3Dk1W/ja5m4tbcqp/XXe6FfrSH9I31MIx7jQXdVl34jtY3MZlDSDvFEGnl+2OMMw+sivD8nTJzd3Es2e6KTbwfV04zlh8HZ65vNV0+wQI7wQKfkRqFUsf9nEg3Mf3QaB+N7p/0NkwH0rqVbcY+CoJH+wqtPYtQf5d1FED6W8G5h/xJWYH+oKg3Xi2dp57azsWme2KCRpZ4rWMF4xIgUnc7ZU99gHxqdYeKYZNP/GWGWMRPOykZZRGGMi4Hcgqw+OKDn8nM8y3d5J/xzAPutxHXH5IWR+XD1P6Z5J/v6jNVNeeL7+O2a4ksY4w6QmFvaOsgknnjhRLkbVKkdVXO3cCFYbgcZrvEfiTUbRbi3aaJ5Vihuop0g2AIbyOGdJIi7A4DAggg4J9Rmg1q+E9PHaytf7PF/wBtc/ktp/8AoVr/AGeL/trJard3sD3dmL9mJjs54pLgxQODNdSQzQrLHFtTeI1VWKHaz142GuzLLBbNLcoy6hFFKlzJFMViksZ5ViE6E9VWZFYbsMCQD6UGwbwhp3pZ24PvSFEP3qAaDwrbj5DXEf8AR3dyo/q9Tb/dWUPiC6mlMNvdberqslqrqscm21g0/qSogYEHzo3Jzgn17Usdf1JDE8lxHLGdRfTArQKskkYneMyvIhCh12NwqBSE7c8BqvxNcr+iv5ePSeOGZcfwqjn+tT2jUY/lQwTgesMjQOR8Ipdy/fIKpdN8c3DrBPLbRi2urlrSKRJmMuGmkjgkaIpja21QcPnnOMV66J42kuMDpLGZLuS2iWYspe3hDdV0ZN6u6mOXsQvAGc9wth4pgU4uBJbnt/KU6aZ9wmGYifgHNWyOCAQQQeQRyCPga6JKjg4ZWGSpwQwz6g/5VWP4XhUlrZntmPObchUJ97QkGJj8SufjQXFKpPbryD9PCJ0/nbVSHA9727Ek/wADOT9EVY6fqcM674ZFcA7TtPKt6q4PKsPccEUEqlKUClKUClKUClKUClKUClKUClKUClKUClKqL3XDvNvap1plxu822KLPI68mDtOMHYAXORwB5gFjeXkcSGSV1RF5LOwVR9ZNVPt91ccW6dGM/rrhDvI98NucH+KQr+6wr2tNAG8T3L9eZeVLLtjjP+7xZIT3biS59WI4q2oKyx0CGN+q26WXt1pz1JOe4Q4AjH7KBR8Ks6UoMh4v1+9t7u3W3CPGILi6miYANIkMkCsI5DwrBZiwzwSuD3qlmi0+JbHXNPVOn1tlxIpJZ7e6IidpnbLExy9I4J8uGHFabxB4VS6vbOaaKKSK2S4DJKN+Xk6BjIQghsGNu/bip0Hhe0RrgrEu27KmaM+aFmAxu6R8gJGMkDnAz2oM/rXhjq6sjuLjoXds0cwgklhQzW75i9oaIgkFJpVAJwdtaoaVAIPZRGoh2GHpgYXpFdpUAemCRUulBjz4Ogij/l9200EMTWsaXHTiRIZNiHqOoBkfCoockY9OTmutrHoiLKr3UU3XVYpGurs3LNEpJWPdIxIUEk4HqcnJrVXtlHKhjlRXRsZVwGU4ORkH4gGvnl/oFpeXws7W3ijhtTvupY0Ckt6Qqw+0H7fo8x1LWr+V0di0NHWz1szGN8zGMRHxmd0cmxS70y6dkDWszyJ02X83KzQgltjDnKgknHbmpC+G7IQm2FpbiFjuMXRj6ZbjzFMYJ4HPwriw8N2cLiSG2iRgCNyIFOD3Gas6pXOO009Xq+l/azjxxn0QrfRbWMoY7eFOmSybI0TazIEYrgcEoAv1DFQtS8PRdDEES74HluoBuZVF46y4dj8Wmc85HOccCrqlZJMdoPgFoY7SOS6lkSyVXihZYzGlz0ypcsFDOFLOVUnjPrgYo77wZfxWiKu1jaWZtl9nZjI7zXSG8kj3AEO1vHx67pGA9CfptKD5ddXaQyPNpVsYFaAafHmB7QTahPMi2/5qRFL9FVlZnI7MwycGtX4e1G79rnsriWKcW8MEpmjiMBEkhkHTkXewJKxh8jHDdu1aKSBGKllUlDuUkAlWwRuXPY4Zhn4mo2n6THC0zpu3XMhnkLHcS+xUAB9AFRQB6YoJtVuoaDFK3VG6KYDAmhISTA7BjgiRf2XDL8KsqUFF+N57bi9UGMcC5iUhAPfcR8mL94Fk9SU7VdxyBgGUghgCCDkEHkEH1Fdqo5NGkgJksdoB8z2zHbC5zkmI/qXPfIG0nOVydwC8pUHTNXjnDBQyvHgSRSDbJGx7B1ye/OGBKsOQSOanUClKUClKUClKUClKUClKUCuskgUFmIAAJJJwABySTXaqH2OS8bdcKUt1OUgcYaUg8SXI9F4ysR+t+cKoce0zXn6Fmitj3mHllmH+75+Qh/ne5+ZgYerexsIoUEUSBEXsFGByckn3knJJPJJyakUoFKUoFKUoFKUoFKVC1jVYraF7iU4WMZPvJ9FX4k4H215M43yyrWbzFaxmZU3jTxA8KJbW3muro9OID5oPDSH3Ae/3/Uan+GPDyWdusK8t8qR/V5T8pj/gPgBVN4M0qWR31S7H565H5tD+qt/mqPcSP7vrNbCpUjpT055eX1b202jSp+GpPDfae+3d5V4R45kpSlWc8pSlApSlApSlApSlApSlBXaroyykSIxjmjBEcyDLAHko47OhPdDx6jBAYeemauzP7PcKI51G7AyY5UHBkgY/KXkZU+ZSQDwVZrWoeqaXHOmx8gqd6Oh2yRyDOHjb0YZPwIJBBBIITKVhbb8IyLqFvpMjxSTOzo8sTKUKrEzRkgE9ORmG0oexHHBFbqgUpSgUpSgUpSgUqrm8SWyXkdgz4nlQyquDgoN3duwJ2OQP2T7qq5PwhWyyCE29/vIZwvsFzuKKQGZRt5ALKM/tD30GopWbuPHtskkkfSvGMO0SGOznlVC0ay4copwQjqSO4q9sr2OaNJomDJKokRh2ZGGQR9hoPelKUClKUCldJZNoLe4E/cKgeH9bS7t0uUVlWTdgPjI2sVOcEj0rzMZwzilprN8bo3c54fwsqUpmvWDgmsKf/Fb3HeysW/hnuR/io/w/e43EkasCrDIYEEHsQRgg1H03TIbeNYYECIucKM+pyeTyeTU716WI9jb2fXjRi1ojt8Inuzxnz9kc5SgK5rjNc1RqFK85ZlUFmIAHck4Fdwa8z7DLmlKV6FKZpQKUrBaD476moSq9zC0EwuOgitGXi9jcJIz7fNiUdSQbuwTig3tKwsvjyUSQXEsMkNq9tdXnJjkaSKNYWjJA5jfDk7M/PHOQQPaH8JUZWQdENIns5EdvcwXO5bi5W3Ub1barK7rlTxyMEjkBtKVmbbxkestvPbmJ+uLR8SLIiu9t7RCdwAyHAK9hhsD1BqBb+N3eWSZI2aEWonjjzGm7N5NCsxkfAVWREfJOAvPeg2tKw35fyymEW8MTH2xLSbZcJNGVe3MwMMqgA8Y9BgqRjkGpek/hFt57iOFQu24d4oWE8TuWjV2zJADvjVljcqTn0yFJAoLy/wDDlnM6SS28TPEyyJJsAkV1YMpVxhhyB61ZVF1TUoreGS4mbakKmRjgnyqM8Ack/D1qBP4ttVs47/LtFN09nTjZ3YysFRRGBu3FmAx3zQXNKpdJ8WW9xKYFE0coXqCO5t5bZ2jBALIJFG4AkA4zjIzUCy/CPZSCN9tykcxVUmltJ44CzsFT86V2jLEAEnGTQamlKUCuCa5pQfJbqO/lS41qKKFkFwt9ETJKtwbSyDxKiR7NuJIvaDjdz1zWweZZNXspUOUexumVh2KtPZlT9orVUoMFp+k3ct7qpgvWt19pjBCwRSkn2G28yu4OD6dscVsNH0qO2t4raLOyBFiXccnaoxlj6k96m0oMxqOs6ssrrDpySRg4RzcIhZfeVJ4qN+Ptb/1VH/ao/wDOthSpTpz+qfT4N6u1acREdTWf9vmY/wDH2t/6qj/tUf8AnT8fa3/quP8AtUf+dbClOrn9U+nwe/i9P/DX/v52Ln13WtrZ0uMDByfao+2PrqV+DH/yuD65P+c9aadMqyj1BH3jFVHg/RZLSzitpGUsm/JTJXzOzDGQD2PurGKTF4nOd0+5S+06d9ltSKxWelWd2d8Yt3zPDLHfhK1QyXIgiaYPYRe3J0Yppg1/vBto5OkjbRsSbO7A/OivHxBrYbULDU4WPSjs0umGTg2s1zHDLuA+gk2/4dOvo1lpUUTzSICGuHEsjElizhFjHc8AKigAcCq638E2KKVWLymGW12l3K+zzSmWRACeBuJx7hwOKu5jAarcPLe6jd722Pp+qW8Izx0rQwRFxj3zG5Ofdipvhvw+5bTpbXTpLMp05Z7hpocTQdAho+nHKxfexU+YDGM962Y8HWKxrEI8JHbS2IG9xi2l29RSc8k7FO7v355q2tIESNI4/kIqovOfIqgLz68AUHyXwrcyTx2Fpeq8dlI06xncCt3dpcO6xzsDlUxu2ocbzGc8YB+lavrgtxgRsT6HG1P63/QV0bwlZm0FiYz0Qdyje+5W6hkDLJncGDnIIORVt0ht2nkYx5ucj4++pa1b2pMadsT34ylq1vasxScT34ywU2tySSo8vmVGDbF8q8c//ia1b6/Glm97INqRo8rDOTtTJOD7zt/vqNd+GwrrNB5WUhth+SeeQPdxn4VY6npMNxEYJl3RkoxXJUHY6uAcdxlRkdj2Ncz+nbPtGje/XWzn18c8d3c52wbPr6V79bbOfXxzx5PnXgPVGSaWCVpt2oW7Xz9aKaELfgt7THF1VXICSQ425GIz9sHwvfSrpKaVvbqXYtFhbOW9l1CHqTMD38my/wDq2LX1PUNHhmaJ5Fy1uzPGQSpDNG0bdjyCrsCDx91Q7XwjZxvbSpFh7OH2aFizErDt27Tk+bjIyefMfea7DrPmGjWySnSlksnvF/FbP0leIFW9piAkJlkQHAJHfPm+ut/4Ptns7SZrvEEXVlmjjkmEgt7U7dsbSZK8EO2ASBvwDxVlpnha1t2iaFCpghNpHl3bEBdXKnJ58yLyeatsUGTsfwhabeJOsV4kaqTCsrOkLFynLwrJzhdy4YjBOeCBzHeDQ+lbQpd2yCzMZRkmhDFUjMZSQ/OV0Z1b37j2PNafTtEt7cyGCNY+s3UdU8qGTABfaOASAMkDnAzU3FB8+TTNJKrHNqyyxxwS2ccb3FsoS3lVFI3IoZmAjQByc8D1yTKjGnEETaukpLwOCZraMD2edZ0ASNQuWZRubGSOBjAqBYeK5jFfQcn2VdTndpmmR5FW7uVjS1YEHam1Qzg+TKKOeVnSeLLxVmlVIOjaSWkTBjK0sizw2zvtbdhSvX4JDbsc47kI3imSxliuVgvYDJfSwMX9qgQW7QhAsyc5O0Rg7Rkk8cAkiRqFpo0i7RfwxhYbe3QJPAVRbacTQna4IbDAAg5BAxivdfGM/tiRYjeKS4ltAI4rjymOOVgxumxEzboSDGo8uT5jtNQo/wAIFykUrXEcYlEcbLb9K6glSaS4jgCEMG9ojDSpmWL7F8woO6WumbjIdYVnaaG63ma04mhiMXlULgK0ZC7ccYBHOSZnh+zsEnjS31ESKhcw2ySwELuDEjKDfIqgttViQPjgEWHhfW552mjmjP5rpssot7m0SRZA+VEdwNwZShzgkEMvbkDQ4oMf48aeaS00+3VGaWQXcglLLH7Pasr4kKqxAaUwjtzg1l7q4ktree0uxHH7NqFleqYyzRLaXF+kx2MygkJItwDxxxX1ilBiX1eC/wBRsGsmEq2ZnmmmQN00R7doli34wWZnU7R6Rkn0qp8EeE57nS7JZ71/Zyscht1giTIjk3rG0uC+3cq57E++vplKBSlKBSlKBSlKBSlfNLKy1K01G6lku7hdOSbKrhJQokjSUk9RWKQKzlCU+Tj0UMyh9LpXCsCMg5B5491c0ClKUClKUClKUHV0BBBGQeCD7qqrZjbyCBv0bn80x+af5s/9Puq3rwvLRZEKOOD94PoR7iKjq6czi1fzR948p+qWpSZ7VeMfeOb2Brmq3TbtgxglP5xBkH6cfow+PvqyrLTvF65j78GVLxeMwUpSqMylKUClKUClKUFRN4Us3UK0IwDcEedwf5VuNwMhskOXYkds4IxtGPU+HLUpJH0vLM0buNz+ZoljSM5zkYWGIcfR+JqypQUY8GWXUEux8rK1wo682xJXZmkaOPftXcWfcAMNuYEYJrrB4HsFVk6TMrR9ALLNNKEhyrdOEO56QyiHy4+Qv0Ri+pQQNK0OC33mMMWlILvLJJNI20YXdJISxAHAGcDJ95qfSlApVXqGrkSLbwKJJmwxBOEiiJx1JmHYHBCr3YjjgMy2goFKUoFKUoFKUoFKUoFMUpQZ820lkd0KtJanloUBZ4Pe1uo5aP1MQ5HzPoVdWt3HKiyRuro43KyEMpB9QRXtVLc6TJE7T2e0M53ywOdsUrerA/qpP2wCG+cDwyhdUqBpmsRzbgNyyR4EkUg2yxk9t65PBwcMCVOOCan0ClKUClKUClKUELUrHqAFTtkQ7kb3H3H4HsRXbTr/AKinI2uh2up7q3+XqDUrFVuo2zKwuIhll4dR+sjHp+8PStbUidO3WV5x7/OPWOTXvE0nrK8/j5x6xyWdKqbrXUxDsIPXZQPgm4Bif8Pr+qrUVSmrS8zFZzj3qU1a3mYrOce9zSlKqoUpSgUpSgUpSgUpUa/1KKBOpK4VchRnJJY9lRRyzH0UAk+goJNUlzqskzNBZ4ypKS3BG6KIjhlQfrZR9Hsvzj2VunQubv8ASb7e3P6sHbcSj/asp/Mqfoqdx9SvK1c21skaLHGioqAKqoAqhR2CgcAUHhpmlxwJsTJLHe7ud0kkh7vI3zmOB9QAAwAAJlKUClKUClKUClKUClKUClKUClKUEDU9GjmKsdySR52SxHZKme4VsEEHjKsCpxyDUIavNb+W9UFB2uYlPTx77iPkxfvcp6kr2q8pQdIpVZQykEMAwKkEEHsQR3Fd6ppfD2wl7OT2didxQLvt3J7l4MgAn1ZCjH1Jrj8fSRcXkDRgfrosz25+LMBvj/jUKPpGguqV5W10kih43V1bkMjBlI+BHBr1oFecNyj52OrYODtYNg+44rNeP3JitbbcVS8u4bWYqSp6DB3ZNw5G8xrH/Hj1rrdaBp9rPDcW6xW0saTN0oBFAbmBIvPGy5VWCkxsGPySByATQauq3U5LofoEjPxZju+xTgf31movwk5juC0C74LZr0C3uYbxDEhAYO6lQjKSCR2IB2k4qwg8d26QxNdCSORoUuJkEE7iFWyC0xRWEablfBYjhc++p6lOnXo5mPLiw1KdOvRzMeTP3BkSXdIpVg2/BXbznPA7fdX0WNwQGHYgH7DWUvvGdh7RPaXbwosawMjO+d4mUsW7eRR5PPnHmHIqyuPEdjaslvLcojYXAduQhO1C7dlBIwC2AcVz9h2G2y3v2sxb98tHY9jts1rdrMW/fK7pWbTxSTdPA3SQR3Ys/N1GZw9gLmPZtGFbcT8rjCnnJFdYvHKPG80VrdNGIpZ4pemBFMsQJwjBiU3Y8u8Lu9M11HRaalYVPFGp3MkMMMdtbi6t2voJJC90WhUxgRPGNgVz1YmJDMACQMnmtN4Y1j2uzt7rAUzRq7KPmyYxInPuYMPsoLSlKiahqsEADTSomeF3EAsfci92PwAJoJddJplRS7sFVRksxCgAdySeAKqDqt1NxbW5Rf567DRD60gH5xvqbp/XXaHw2jESXUjXDg7h1QBEjDsY4B5Bj0Y7m/aoOh1uWfiyjDKf/UTBlgx74l4ab7Nqn6de+n6CiP1pGaabGOrLglQe6wqBtiX4KBnAyWPNWlKBSlKBSlKBSlKBSlKBSlKBSlKBSlKBSlKBSlKBSlKCquPDVuzGSMNDI3Jkt2MLMffIB5ZP41avPpajF8l4bhfdKDbS4+LoGRj/AAJVzSgzmp38M0TQX9lcKjgbgYjcJkHIIe2LlcEAhjtIwDxVQfDuj3EU0MV1ulnRYupJdG6nVEkWRUCzsxCb1UlCMNjnNbqo93p8Mo2yxRyD3SIrj7mBoMZefg/uGS+/lMTPe2i2gPs4t1Qq8jHAjJ8rCQg5y2R3xgVF8V+G9UuPa1C7xPAEgEd/LbQwt7PtkR4lC9YmQsQzcEEA7QDWtPhGy7pAI/6Bntv+Uy0PhiL5s14v1Xlw39zuaDLXGm3qNqCpp7Ot/BBBGerAAhW06TLcAvkIrM3Khs4bA5Gej+H7y3ivrOO2NwL6CKFJw8SorLYx2jC5DsGCgxmTyhshyMZ76r8mz/pl5/8AMD/itc/kyvzrq8b/ANy6f/TFBnF8FXImLKysEuNNuFdmwW9nhEFwSMEgmMce/NdLfwcYLpLmT2G3SKSSRpYN8DzxsrgRTRHESjzgsctkrxtzxpz4Utj8ozv8JLu6kH2hpCK9bfwxYxnclpbhh84RJu/rYzQZzSvxdElkiXEly+nq8cTWyPcHpumzZJ0VYYChByRygNWthNMidK008xJl3/lMqQrukdnYhY+o/LMxwQvf0rQYrmgpvxVdyfp7sqPoWiCAY9zSOXf7VKVKsNCtoSXjiAdvlSMTJK378rku32mp9KBSlKBSlKBSlKBSlKBSlKBSlKBSlKBSlKBSlKBSlKBSlKBSlKBSlKBSlKBSlKBSlKBSlKBSlKBSlKBSlKBSlKBSlKBSlKBSlKBSlK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4" descr="data:image/jpeg;base64,/9j/4AAQSkZJRgABAQAAAQABAAD/2wCEAAkGBg8SEBIPEBASFRUQFhUQFRUREhQQFBcQFREVFRQVEhUXHCYfGR4jGRQSHzIgJigpLC0sGB40NTAsNSYrLCkBCQoKDgwOGg8PGjUkHSE1NTA1NTUtLDUrLCstKTUwLCk1LTUsLyw1KikxNTU1MDU1KSwsNTU1KS0wMDQvNTUsKf/AABEIAKkBKgMBIgACEQEDEQH/xAAbAAEAAwADAQAAAAAAAAAAAAAABAUGAQIDB//EAEoQAAIBAwMCAwMGCQgIBwAAAAECAwAEEQUSIRMxBiJBFFFhMkJScYGRBxUWIzNDYnKCJFNzkpShsdFUVWNkg7PB0iU1RISTsvD/xAAZAQEBAAMBAAAAAAAAAAAAAAAAAwIEBQH/xAAzEQEAAgEBBAcGBQUAAAAAAAAAAQIRAwQhMYESEyJRYXGhQcHR0uHwFDJSkbEFI1OSov/aAAwDAQACEQMRAD8A+40pSgUpSgUpSgUpSgUpSgUpSgUpSgUpSgUpTNApXVnA7kD6+K6idPpL94oPSlcZrnNApSlApSlApSlApSlApSlApSlApSlApSlApSlApSlApSlApSlApSlApUa+1GGFOpNIiKOMuwUZPYDPcn3Dk1W/ja5m4tbcqp/XXe6FfrSH9I31MIx7jQXdVl34jtY3MZlDSDvFEGnl+2OMMw+sivD8nTJzd3Es2e6KTbwfV04zlh8HZ65vNV0+wQI7wQKfkRqFUsf9nEg3Mf3QaB+N7p/0NkwH0rqVbcY+CoJH+wqtPYtQf5d1FED6W8G5h/xJWYH+oKg3Xi2dp57azsWme2KCRpZ4rWMF4xIgUnc7ZU99gHxqdYeKYZNP/GWGWMRPOykZZRGGMi4Hcgqw+OKDn8nM8y3d5J/xzAPutxHXH5IWR+XD1P6Z5J/v6jNVNeeL7+O2a4ksY4w6QmFvaOsgknnjhRLkbVKkdVXO3cCFYbgcZrvEfiTUbRbi3aaJ5Vihuop0g2AIbyOGdJIi7A4DAggg4J9Rmg1q+E9PHaytf7PF/wBtc/ktp/8AoVr/AGeL/trJard3sD3dmL9mJjs54pLgxQODNdSQzQrLHFtTeI1VWKHaz142GuzLLBbNLcoy6hFFKlzJFMViksZ5ViE6E9VWZFYbsMCQD6UGwbwhp3pZ24PvSFEP3qAaDwrbj5DXEf8AR3dyo/q9Tb/dWUPiC6mlMNvdberqslqrqscm21g0/qSogYEHzo3Jzgn17Usdf1JDE8lxHLGdRfTArQKskkYneMyvIhCh12NwqBSE7c8BqvxNcr+iv5ePSeOGZcfwqjn+tT2jUY/lQwTgesMjQOR8Ipdy/fIKpdN8c3DrBPLbRi2urlrSKRJmMuGmkjgkaIpja21QcPnnOMV66J42kuMDpLGZLuS2iWYspe3hDdV0ZN6u6mOXsQvAGc9wth4pgU4uBJbnt/KU6aZ9wmGYifgHNWyOCAQQQeQRyCPga6JKjg4ZWGSpwQwz6g/5VWP4XhUlrZntmPObchUJ97QkGJj8SufjQXFKpPbryD9PCJ0/nbVSHA9727Ek/wADOT9EVY6fqcM674ZFcA7TtPKt6q4PKsPccEUEqlKUClKUClKUClKUClKUClKUClKUClKUClKqL3XDvNvap1plxu822KLPI68mDtOMHYAXORwB5gFjeXkcSGSV1RF5LOwVR9ZNVPt91ccW6dGM/rrhDvI98NucH+KQr+6wr2tNAG8T3L9eZeVLLtjjP+7xZIT3biS59WI4q2oKyx0CGN+q26WXt1pz1JOe4Q4AjH7KBR8Ks6UoMh4v1+9t7u3W3CPGILi6miYANIkMkCsI5DwrBZiwzwSuD3qlmi0+JbHXNPVOn1tlxIpJZ7e6IidpnbLExy9I4J8uGHFabxB4VS6vbOaaKKSK2S4DJKN+Xk6BjIQghsGNu/bip0Hhe0RrgrEu27KmaM+aFmAxu6R8gJGMkDnAz2oM/rXhjq6sjuLjoXds0cwgklhQzW75i9oaIgkFJpVAJwdtaoaVAIPZRGoh2GHpgYXpFdpUAemCRUulBjz4Ogij/l9200EMTWsaXHTiRIZNiHqOoBkfCoockY9OTmutrHoiLKr3UU3XVYpGurs3LNEpJWPdIxIUEk4HqcnJrVXtlHKhjlRXRsZVwGU4ORkH4gGvnl/oFpeXws7W3ijhtTvupY0Ckt6Qqw+0H7fo8x1LWr+V0di0NHWz1szGN8zGMRHxmd0cmxS70y6dkDWszyJ02X83KzQgltjDnKgknHbmpC+G7IQm2FpbiFjuMXRj6ZbjzFMYJ4HPwriw8N2cLiSG2iRgCNyIFOD3Gas6pXOO009Xq+l/azjxxn0QrfRbWMoY7eFOmSybI0TazIEYrgcEoAv1DFQtS8PRdDEES74HluoBuZVF46y4dj8Wmc85HOccCrqlZJMdoPgFoY7SOS6lkSyVXihZYzGlz0ypcsFDOFLOVUnjPrgYo77wZfxWiKu1jaWZtl9nZjI7zXSG8kj3AEO1vHx67pGA9CfptKD5ddXaQyPNpVsYFaAafHmB7QTahPMi2/5qRFL9FVlZnI7MwycGtX4e1G79rnsriWKcW8MEpmjiMBEkhkHTkXewJKxh8jHDdu1aKSBGKllUlDuUkAlWwRuXPY4Zhn4mo2n6THC0zpu3XMhnkLHcS+xUAB9AFRQB6YoJtVuoaDFK3VG6KYDAmhISTA7BjgiRf2XDL8KsqUFF+N57bi9UGMcC5iUhAPfcR8mL94Fk9SU7VdxyBgGUghgCCDkEHkEH1Fdqo5NGkgJksdoB8z2zHbC5zkmI/qXPfIG0nOVydwC8pUHTNXjnDBQyvHgSRSDbJGx7B1ye/OGBKsOQSOanUClKUClKUClKUClKUClKUCuskgUFmIAAJJJwABySTXaqH2OS8bdcKUt1OUgcYaUg8SXI9F4ysR+t+cKoce0zXn6Fmitj3mHllmH+75+Qh/ne5+ZgYerexsIoUEUSBEXsFGByckn3knJJPJJyakUoFKUoFKUoFKUoFKVC1jVYraF7iU4WMZPvJ9FX4k4H215M43yyrWbzFaxmZU3jTxA8KJbW3muro9OID5oPDSH3Ae/3/Uan+GPDyWdusK8t8qR/V5T8pj/gPgBVN4M0qWR31S7H565H5tD+qt/mqPcSP7vrNbCpUjpT055eX1b202jSp+GpPDfae+3d5V4R45kpSlWc8pSlApSlApSlApSlApSlBXaroyykSIxjmjBEcyDLAHko47OhPdDx6jBAYeemauzP7PcKI51G7AyY5UHBkgY/KXkZU+ZSQDwVZrWoeqaXHOmx8gqd6Oh2yRyDOHjb0YZPwIJBBBIITKVhbb8IyLqFvpMjxSTOzo8sTKUKrEzRkgE9ORmG0oexHHBFbqgUpSgUpSgUpSgUqrm8SWyXkdgz4nlQyquDgoN3duwJ2OQP2T7qq5PwhWyyCE29/vIZwvsFzuKKQGZRt5ALKM/tD30GopWbuPHtskkkfSvGMO0SGOznlVC0ay4copwQjqSO4q9sr2OaNJomDJKokRh2ZGGQR9hoPelKUClKUCldJZNoLe4E/cKgeH9bS7t0uUVlWTdgPjI2sVOcEj0rzMZwzilprN8bo3c54fwsqUpmvWDgmsKf/Fb3HeysW/hnuR/io/w/e43EkasCrDIYEEHsQRgg1H03TIbeNYYECIucKM+pyeTyeTU716WI9jb2fXjRi1ojt8Inuzxnz9kc5SgK5rjNc1RqFK85ZlUFmIAHck4Fdwa8z7DLmlKV6FKZpQKUrBaD476moSq9zC0EwuOgitGXi9jcJIz7fNiUdSQbuwTig3tKwsvjyUSQXEsMkNq9tdXnJjkaSKNYWjJA5jfDk7M/PHOQQPaH8JUZWQdENIns5EdvcwXO5bi5W3Ub1barK7rlTxyMEjkBtKVmbbxkestvPbmJ+uLR8SLIiu9t7RCdwAyHAK9hhsD1BqBb+N3eWSZI2aEWonjjzGm7N5NCsxkfAVWREfJOAvPeg2tKw35fyymEW8MTH2xLSbZcJNGVe3MwMMqgA8Y9BgqRjkGpek/hFt57iOFQu24d4oWE8TuWjV2zJADvjVljcqTn0yFJAoLy/wDDlnM6SS28TPEyyJJsAkV1YMpVxhhyB61ZVF1TUoreGS4mbakKmRjgnyqM8Ack/D1qBP4ttVs47/LtFN09nTjZ3YysFRRGBu3FmAx3zQXNKpdJ8WW9xKYFE0coXqCO5t5bZ2jBALIJFG4AkA4zjIzUCy/CPZSCN9tykcxVUmltJ44CzsFT86V2jLEAEnGTQamlKUCuCa5pQfJbqO/lS41qKKFkFwt9ETJKtwbSyDxKiR7NuJIvaDjdz1zWweZZNXspUOUexumVh2KtPZlT9orVUoMFp+k3ct7qpgvWt19pjBCwRSkn2G28yu4OD6dscVsNH0qO2t4raLOyBFiXccnaoxlj6k96m0oMxqOs6ssrrDpySRg4RzcIhZfeVJ4qN+Ptb/1VH/ao/wDOthSpTpz+qfT4N6u1acREdTWf9vmY/wDH2t/6qj/tUf8AnT8fa3/quP8AtUf+dbClOrn9U+nwe/i9P/DX/v52Ln13WtrZ0uMDByfao+2PrqV+DH/yuD65P+c9aadMqyj1BH3jFVHg/RZLSzitpGUsm/JTJXzOzDGQD2PurGKTF4nOd0+5S+06d9ltSKxWelWd2d8Yt3zPDLHfhK1QyXIgiaYPYRe3J0Yppg1/vBto5OkjbRsSbO7A/OivHxBrYbULDU4WPSjs0umGTg2s1zHDLuA+gk2/4dOvo1lpUUTzSICGuHEsjElizhFjHc8AKigAcCq638E2KKVWLymGW12l3K+zzSmWRACeBuJx7hwOKu5jAarcPLe6jd722Pp+qW8Izx0rQwRFxj3zG5Ofdipvhvw+5bTpbXTpLMp05Z7hpocTQdAho+nHKxfexU+YDGM962Y8HWKxrEI8JHbS2IG9xi2l29RSc8k7FO7v355q2tIESNI4/kIqovOfIqgLz68AUHyXwrcyTx2Fpeq8dlI06xncCt3dpcO6xzsDlUxu2ocbzGc8YB+lavrgtxgRsT6HG1P63/QV0bwlZm0FiYz0Qdyje+5W6hkDLJncGDnIIORVt0ht2nkYx5ucj4++pa1b2pMadsT34ylq1vasxScT34ywU2tySSo8vmVGDbF8q8c//ia1b6/Glm97INqRo8rDOTtTJOD7zt/vqNd+GwrrNB5WUhth+SeeQPdxn4VY6npMNxEYJl3RkoxXJUHY6uAcdxlRkdj2Ncz+nbPtGje/XWzn18c8d3c52wbPr6V79bbOfXxzx5PnXgPVGSaWCVpt2oW7Xz9aKaELfgt7THF1VXICSQ425GIz9sHwvfSrpKaVvbqXYtFhbOW9l1CHqTMD38my/wDq2LX1PUNHhmaJ5Fy1uzPGQSpDNG0bdjyCrsCDx91Q7XwjZxvbSpFh7OH2aFizErDt27Tk+bjIyefMfea7DrPmGjWySnSlksnvF/FbP0leIFW9piAkJlkQHAJHfPm+ut/4Ptns7SZrvEEXVlmjjkmEgt7U7dsbSZK8EO2ASBvwDxVlpnha1t2iaFCpghNpHl3bEBdXKnJ58yLyeatsUGTsfwhabeJOsV4kaqTCsrOkLFynLwrJzhdy4YjBOeCBzHeDQ+lbQpd2yCzMZRkmhDFUjMZSQ/OV0Z1b37j2PNafTtEt7cyGCNY+s3UdU8qGTABfaOASAMkDnAzU3FB8+TTNJKrHNqyyxxwS2ccb3FsoS3lVFI3IoZmAjQByc8D1yTKjGnEETaukpLwOCZraMD2edZ0ASNQuWZRubGSOBjAqBYeK5jFfQcn2VdTndpmmR5FW7uVjS1YEHam1Qzg+TKKOeVnSeLLxVmlVIOjaSWkTBjK0sizw2zvtbdhSvX4JDbsc47kI3imSxliuVgvYDJfSwMX9qgQW7QhAsyc5O0Rg7Rkk8cAkiRqFpo0i7RfwxhYbe3QJPAVRbacTQna4IbDAAg5BAxivdfGM/tiRYjeKS4ltAI4rjymOOVgxumxEzboSDGo8uT5jtNQo/wAIFykUrXEcYlEcbLb9K6glSaS4jgCEMG9ojDSpmWL7F8woO6WumbjIdYVnaaG63ma04mhiMXlULgK0ZC7ccYBHOSZnh+zsEnjS31ESKhcw2ySwELuDEjKDfIqgttViQPjgEWHhfW552mjmjP5rpssot7m0SRZA+VEdwNwZShzgkEMvbkDQ4oMf48aeaS00+3VGaWQXcglLLH7Pasr4kKqxAaUwjtzg1l7q4ktree0uxHH7NqFleqYyzRLaXF+kx2MygkJItwDxxxX1ilBiX1eC/wBRsGsmEq2ZnmmmQN00R7doli34wWZnU7R6Rkn0qp8EeE57nS7JZ71/Zyscht1giTIjk3rG0uC+3cq57E++vplKBSlKBSlKBSlKBSlfNLKy1K01G6lku7hdOSbKrhJQokjSUk9RWKQKzlCU+Tj0UMyh9LpXCsCMg5B5491c0ClKUClKUClKUHV0BBBGQeCD7qqrZjbyCBv0bn80x+af5s/9Puq3rwvLRZEKOOD94PoR7iKjq6czi1fzR948p+qWpSZ7VeMfeOb2Brmq3TbtgxglP5xBkH6cfow+PvqyrLTvF65j78GVLxeMwUpSqMylKUClKUClKUFRN4Us3UK0IwDcEedwf5VuNwMhskOXYkds4IxtGPU+HLUpJH0vLM0buNz+ZoljSM5zkYWGIcfR+JqypQUY8GWXUEux8rK1wo682xJXZmkaOPftXcWfcAMNuYEYJrrB4HsFVk6TMrR9ALLNNKEhyrdOEO56QyiHy4+Qv0Ri+pQQNK0OC33mMMWlILvLJJNI20YXdJISxAHAGcDJ95qfSlApVXqGrkSLbwKJJmwxBOEiiJx1JmHYHBCr3YjjgMy2goFKUoFKUoFKUoFKUoFMUpQZ820lkd0KtJanloUBZ4Pe1uo5aP1MQ5HzPoVdWt3HKiyRuro43KyEMpB9QRXtVLc6TJE7T2e0M53ywOdsUrerA/qpP2wCG+cDwyhdUqBpmsRzbgNyyR4EkUg2yxk9t65PBwcMCVOOCan0ClKUClKUClKUELUrHqAFTtkQ7kb3H3H4HsRXbTr/AKinI2uh2up7q3+XqDUrFVuo2zKwuIhll4dR+sjHp+8PStbUidO3WV5x7/OPWOTXvE0nrK8/j5x6xyWdKqbrXUxDsIPXZQPgm4Bif8Pr+qrUVSmrS8zFZzj3qU1a3mYrOce9zSlKqoUpSgUpSgUpSgUpUa/1KKBOpK4VchRnJJY9lRRyzH0UAk+goJNUlzqskzNBZ4ypKS3BG6KIjhlQfrZR9Hsvzj2VunQubv8ASb7e3P6sHbcSj/asp/Mqfoqdx9SvK1c21skaLHGioqAKqoAqhR2CgcAUHhpmlxwJsTJLHe7ud0kkh7vI3zmOB9QAAwAAJlKUClKUClKUClKUClKUClKUClKUEDU9GjmKsdySR52SxHZKme4VsEEHjKsCpxyDUIavNb+W9UFB2uYlPTx77iPkxfvcp6kr2q8pQdIpVZQykEMAwKkEEHsQR3Fd6ppfD2wl7OT2didxQLvt3J7l4MgAn1ZCjH1Jrj8fSRcXkDRgfrosz25+LMBvj/jUKPpGguqV5W10kih43V1bkMjBlI+BHBr1oFecNyj52OrYODtYNg+44rNeP3JitbbcVS8u4bWYqSp6DB3ZNw5G8xrH/Hj1rrdaBp9rPDcW6xW0saTN0oBFAbmBIvPGy5VWCkxsGPySByATQauq3U5LofoEjPxZju+xTgf31movwk5juC0C74LZr0C3uYbxDEhAYO6lQjKSCR2IB2k4qwg8d26QxNdCSORoUuJkEE7iFWyC0xRWEablfBYjhc++p6lOnXo5mPLiw1KdOvRzMeTP3BkSXdIpVg2/BXbznPA7fdX0WNwQGHYgH7DWUvvGdh7RPaXbwosawMjO+d4mUsW7eRR5PPnHmHIqyuPEdjaslvLcojYXAduQhO1C7dlBIwC2AcVz9h2G2y3v2sxb98tHY9jts1rdrMW/fK7pWbTxSTdPA3SQR3Ys/N1GZw9gLmPZtGFbcT8rjCnnJFdYvHKPG80VrdNGIpZ4pemBFMsQJwjBiU3Y8u8Lu9M11HRaalYVPFGp3MkMMMdtbi6t2voJJC90WhUxgRPGNgVz1YmJDMACQMnmtN4Y1j2uzt7rAUzRq7KPmyYxInPuYMPsoLSlKiahqsEADTSomeF3EAsfci92PwAJoJddJplRS7sFVRksxCgAdySeAKqDqt1NxbW5Rf567DRD60gH5xvqbp/XXaHw2jESXUjXDg7h1QBEjDsY4B5Bj0Y7m/aoOh1uWfiyjDKf/UTBlgx74l4ab7Nqn6de+n6CiP1pGaabGOrLglQe6wqBtiX4KBnAyWPNWlKBSlKBSlKBSlKBSlKBSlKBSlKBSlKBSlKBSlKBSlKCquPDVuzGSMNDI3Jkt2MLMffIB5ZP41avPpajF8l4bhfdKDbS4+LoGRj/AAJVzSgzmp38M0TQX9lcKjgbgYjcJkHIIe2LlcEAhjtIwDxVQfDuj3EU0MV1ulnRYupJdG6nVEkWRUCzsxCb1UlCMNjnNbqo93p8Mo2yxRyD3SIrj7mBoMZefg/uGS+/lMTPe2i2gPs4t1Qq8jHAjJ8rCQg5y2R3xgVF8V+G9UuPa1C7xPAEgEd/LbQwt7PtkR4lC9YmQsQzcEEA7QDWtPhGy7pAI/6Bntv+Uy0PhiL5s14v1Xlw39zuaDLXGm3qNqCpp7Ot/BBBGerAAhW06TLcAvkIrM3Khs4bA5Gej+H7y3ivrOO2NwL6CKFJw8SorLYx2jC5DsGCgxmTyhshyMZ76r8mz/pl5/8AMD/itc/kyvzrq8b/ANy6f/TFBnF8FXImLKysEuNNuFdmwW9nhEFwSMEgmMce/NdLfwcYLpLmT2G3SKSSRpYN8DzxsrgRTRHESjzgsctkrxtzxpz4Utj8ozv8JLu6kH2hpCK9bfwxYxnclpbhh84RJu/rYzQZzSvxdElkiXEly+nq8cTWyPcHpumzZJ0VYYChByRygNWthNMidK008xJl3/lMqQrukdnYhY+o/LMxwQvf0rQYrmgpvxVdyfp7sqPoWiCAY9zSOXf7VKVKsNCtoSXjiAdvlSMTJK378rku32mp9KBSlKBSlKBSlKBSlKBSlKBSlKBSlKBSlKBSlKBSlKBSlKBSlKBSlKBSlKBSlKBSlKBSlKBSlKBSlKBSlKBSlKBSlKBSlKBSlKBSlKD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251122" y="5358825"/>
            <a:ext cx="3831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p62 overexpression affects mitochondrial morphology and function.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7" y="990600"/>
            <a:ext cx="3349625" cy="204856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10836"/>
            <a:ext cx="2842432" cy="252660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715000" y="599487"/>
            <a:ext cx="2438399" cy="4571396"/>
            <a:chOff x="4038600" y="947162"/>
            <a:chExt cx="2438399" cy="457139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211" y="947162"/>
              <a:ext cx="1949178" cy="231898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3345956"/>
              <a:ext cx="2438399" cy="2172602"/>
            </a:xfrm>
            <a:prstGeom prst="rect">
              <a:avLst/>
            </a:prstGeom>
          </p:spPr>
        </p:pic>
      </p:grpSp>
      <p:pic>
        <p:nvPicPr>
          <p:cNvPr id="14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93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016" y="914400"/>
            <a:ext cx="4332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Mitochondrial Functionality</a:t>
            </a:r>
            <a:endParaRPr lang="en-US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915180"/>
            <a:ext cx="6324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SQSTM1/p62 was effectively expressed in the brain, predominantly in the hippocampus, generating an </a:t>
            </a:r>
            <a:r>
              <a:rPr lang="en-US" sz="2400" b="1" u="sng" dirty="0" smtClean="0">
                <a:solidFill>
                  <a:srgbClr val="FF0000"/>
                </a:solidFill>
              </a:rPr>
              <a:t>overexpressing mouse model</a:t>
            </a:r>
            <a:r>
              <a:rPr lang="en-US" sz="2000" b="1" dirty="0" smtClean="0"/>
              <a:t>.</a:t>
            </a:r>
          </a:p>
          <a:p>
            <a:endParaRPr lang="en-US" sz="20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Mitochondrial structure and metabolism improved in the presence of excess SQSTM1/p62.</a:t>
            </a:r>
          </a:p>
          <a:p>
            <a:endParaRPr lang="en-US" sz="2000" b="1" dirty="0" smtClean="0"/>
          </a:p>
          <a:p>
            <a:endParaRPr lang="en-US" sz="20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447800" y="4443547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3333FF"/>
                </a:solidFill>
              </a:rPr>
              <a:t>Does improved mitochondrial function correlate with positive changes in behaviors associated with neurodegenerative disease??</a:t>
            </a:r>
            <a:endParaRPr lang="en-US" sz="2400" b="1" dirty="0">
              <a:solidFill>
                <a:srgbClr val="3333FF"/>
              </a:solidFill>
            </a:endParaRPr>
          </a:p>
        </p:txBody>
      </p:sp>
      <p:pic>
        <p:nvPicPr>
          <p:cNvPr id="8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748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2038842" y="1233876"/>
            <a:ext cx="1980248" cy="2057400"/>
            <a:chOff x="609601" y="685800"/>
            <a:chExt cx="1980248" cy="2057400"/>
          </a:xfrm>
        </p:grpSpPr>
        <p:pic>
          <p:nvPicPr>
            <p:cNvPr id="10242" name="Picture 2" descr="12 signs you have an anxiety disorder -- Excessive worr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1" y="685800"/>
              <a:ext cx="1980248" cy="205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85800" y="767350"/>
              <a:ext cx="9747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Excessive</a:t>
              </a:r>
            </a:p>
            <a:p>
              <a:r>
                <a:rPr lang="en-US" sz="1600" b="1" dirty="0" smtClean="0"/>
                <a:t>worry</a:t>
              </a:r>
              <a:endParaRPr lang="en-US" sz="16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60998" y="3338325"/>
            <a:ext cx="2968978" cy="1981200"/>
            <a:chOff x="652193" y="3004066"/>
            <a:chExt cx="2968978" cy="1981200"/>
          </a:xfrm>
        </p:grpSpPr>
        <p:pic>
          <p:nvPicPr>
            <p:cNvPr id="10244" name="Picture 4" descr="12 signs you have an anxiety disorder -- slee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193" y="3004066"/>
              <a:ext cx="2968978" cy="19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39548" y="3124200"/>
              <a:ext cx="14982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</a:rPr>
                <a:t>Sleep problems</a:t>
              </a:r>
              <a:endParaRPr lang="en-US" sz="16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25329" y="2773787"/>
            <a:ext cx="2708909" cy="2743200"/>
            <a:chOff x="4419600" y="2698004"/>
            <a:chExt cx="2708909" cy="2743200"/>
          </a:xfrm>
        </p:grpSpPr>
        <p:pic>
          <p:nvPicPr>
            <p:cNvPr id="10248" name="Picture 8" descr="12 signs you have an anxiety disorder -- pani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2698004"/>
              <a:ext cx="2708909" cy="274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80531" y="2841944"/>
              <a:ext cx="12850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Panic attacks</a:t>
              </a:r>
              <a:endParaRPr lang="en-US" sz="16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591355" y="3947925"/>
            <a:ext cx="2294004" cy="1721596"/>
            <a:chOff x="2334538" y="4267200"/>
            <a:chExt cx="2294004" cy="1721596"/>
          </a:xfrm>
        </p:grpSpPr>
        <p:pic>
          <p:nvPicPr>
            <p:cNvPr id="10250" name="Picture 10" descr="12 signs you may have an anxiety disorder -- compulsive behavior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34538" y="4267200"/>
              <a:ext cx="2294004" cy="1721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340634" y="4302496"/>
              <a:ext cx="11717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Compulsive</a:t>
              </a:r>
            </a:p>
            <a:p>
              <a:r>
                <a:rPr lang="en-US" sz="1600" b="1" dirty="0" smtClean="0">
                  <a:solidFill>
                    <a:schemeClr val="bg1"/>
                  </a:solidFill>
                </a:rPr>
                <a:t>behaviors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22126" y="390968"/>
            <a:ext cx="4383603" cy="2444961"/>
            <a:chOff x="2819401" y="253043"/>
            <a:chExt cx="4383603" cy="2444961"/>
          </a:xfrm>
        </p:grpSpPr>
        <p:pic>
          <p:nvPicPr>
            <p:cNvPr id="10246" name="Picture 6" descr="12 signs you have an anxiety disorder -- fears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1" y="623011"/>
              <a:ext cx="2805600" cy="1815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2" name="Picture 12" descr="https://sphotos-b.xx.fbcdn.net/hphotos-ash4/1151061_487099708041786_623104863_n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0827" y="253043"/>
              <a:ext cx="1752177" cy="2444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454900" y="639142"/>
              <a:ext cx="14385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00"/>
                  </a:solidFill>
                </a:rPr>
                <a:t>Irrational fears</a:t>
              </a:r>
              <a:endParaRPr lang="en-US" sz="16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50454" y="390968"/>
            <a:ext cx="2626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Behaviors Associated with</a:t>
            </a:r>
          </a:p>
          <a:p>
            <a:r>
              <a:rPr lang="en-US" u="sng" dirty="0" smtClean="0"/>
              <a:t>Alzheimer’s Disease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16526" y="5733081"/>
            <a:ext cx="57634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Affective Spectrum Disorders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18914332">
            <a:off x="133945" y="2003978"/>
            <a:ext cx="2369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Anxiety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 rot="18914332">
            <a:off x="5119894" y="3813944"/>
            <a:ext cx="3392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Depression</a:t>
            </a:r>
            <a:endParaRPr lang="en-US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527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  <p:pic>
        <p:nvPicPr>
          <p:cNvPr id="7" name="Picture 5" descr="DCP_068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87" y="1549255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30729" y="365058"/>
            <a:ext cx="1760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Open Field Maze</a:t>
            </a:r>
            <a:endParaRPr lang="en-US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609600" y="774412"/>
            <a:ext cx="3180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Used to measure general locomotor</a:t>
            </a:r>
          </a:p>
          <a:p>
            <a:r>
              <a:rPr lang="en-US" sz="1600" dirty="0" smtClean="0"/>
              <a:t>activity and anxiety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271712" y="2895600"/>
            <a:ext cx="614363" cy="38100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594724" y="2895600"/>
            <a:ext cx="614363" cy="39110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9565118">
            <a:off x="2388740" y="3032738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50cm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 rot="1964009">
            <a:off x="1493800" y="313282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50cm</a:t>
            </a:r>
            <a:endParaRPr 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335568" y="4579284"/>
            <a:ext cx="3886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Distance traveled in the OFM was the same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for overexpressing mice compared to WT.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39112" y="5250233"/>
            <a:ext cx="40577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However, overexpressing mice spent more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time in the inner area of the maze       reflecting decreased anxiogenic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behavior.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45418" y="5882750"/>
            <a:ext cx="2492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measure activity for 10 minutes</a:t>
            </a:r>
            <a:endParaRPr lang="en-US" sz="14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531485" y="4110084"/>
            <a:ext cx="3438526" cy="1689763"/>
            <a:chOff x="504824" y="4127416"/>
            <a:chExt cx="3438526" cy="1689763"/>
          </a:xfrm>
        </p:grpSpPr>
        <p:grpSp>
          <p:nvGrpSpPr>
            <p:cNvPr id="12" name="Group 11"/>
            <p:cNvGrpSpPr/>
            <p:nvPr/>
          </p:nvGrpSpPr>
          <p:grpSpPr>
            <a:xfrm>
              <a:off x="2271712" y="4138421"/>
              <a:ext cx="1671638" cy="1678758"/>
              <a:chOff x="368300" y="3792538"/>
              <a:chExt cx="2128838" cy="2024062"/>
            </a:xfrm>
          </p:grpSpPr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368300" y="3792538"/>
                <a:ext cx="2128838" cy="2024062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11" name="Object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930010"/>
                  </p:ext>
                </p:extLst>
              </p:nvPr>
            </p:nvGraphicFramePr>
            <p:xfrm>
              <a:off x="425450" y="3854450"/>
              <a:ext cx="2016125" cy="189230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84" name="PHOTO-PAINT" r:id="rId7" imgW="6400000" imgH="6006349" progId="CorelPHOTOPAINT.Image.14">
                      <p:embed/>
                    </p:oleObj>
                  </mc:Choice>
                  <mc:Fallback>
                    <p:oleObj name="PHOTO-PAINT" r:id="rId7" imgW="6400000" imgH="6006349" progId="CorelPHOTOPAINT.Image.1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5450" y="3854450"/>
                            <a:ext cx="2016125" cy="189230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" name="Group 12"/>
            <p:cNvGrpSpPr/>
            <p:nvPr/>
          </p:nvGrpSpPr>
          <p:grpSpPr>
            <a:xfrm>
              <a:off x="504824" y="4127416"/>
              <a:ext cx="1671637" cy="1678758"/>
              <a:chOff x="2484438" y="4545013"/>
              <a:chExt cx="2128837" cy="2024062"/>
            </a:xfrm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2484438" y="4545013"/>
                <a:ext cx="2128837" cy="2024062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10" name="Object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9648131"/>
                  </p:ext>
                </p:extLst>
              </p:nvPr>
            </p:nvGraphicFramePr>
            <p:xfrm>
              <a:off x="2524125" y="4616450"/>
              <a:ext cx="2008188" cy="1892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85" name="PHOTO-PAINT" r:id="rId9" imgW="6400000" imgH="6031746" progId="CorelPHOTOPAINT.Image.14">
                      <p:embed/>
                    </p:oleObj>
                  </mc:Choice>
                  <mc:Fallback>
                    <p:oleObj name="PHOTO-PAINT" r:id="rId9" imgW="6400000" imgH="6031746" progId="CorelPHOTOPAINT.Image.1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24125" y="4616450"/>
                            <a:ext cx="2008188" cy="18923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6" name="TextBox 15"/>
            <p:cNvSpPr txBox="1"/>
            <p:nvPr/>
          </p:nvSpPr>
          <p:spPr>
            <a:xfrm>
              <a:off x="1524839" y="4285619"/>
              <a:ext cx="4667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WT</a:t>
              </a:r>
              <a:endParaRPr lang="en-US" sz="16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07531" y="4300073"/>
              <a:ext cx="7377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OEp62</a:t>
              </a:r>
              <a:endParaRPr lang="en-US" sz="1600" dirty="0"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383" y="228600"/>
            <a:ext cx="2641015" cy="214821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26948"/>
            <a:ext cx="3133819" cy="2075331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1330658" y="4333827"/>
            <a:ext cx="1765212" cy="1253573"/>
            <a:chOff x="1307767" y="4333827"/>
            <a:chExt cx="1765212" cy="1253573"/>
          </a:xfrm>
        </p:grpSpPr>
        <p:sp>
          <p:nvSpPr>
            <p:cNvPr id="23" name="Rectangle 22"/>
            <p:cNvSpPr/>
            <p:nvPr/>
          </p:nvSpPr>
          <p:spPr>
            <a:xfrm>
              <a:off x="2476842" y="4333827"/>
              <a:ext cx="596137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629243" y="4486227"/>
              <a:ext cx="298068" cy="304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307767" y="4977800"/>
              <a:ext cx="596137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460168" y="5130200"/>
              <a:ext cx="298068" cy="304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403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http://1boringoldman.com/images/forced-swi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1646385"/>
            <a:ext cx="2086558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0729" y="365058"/>
            <a:ext cx="1804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Forced Swim Test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753668" y="784286"/>
            <a:ext cx="3017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Modification of the </a:t>
            </a:r>
            <a:r>
              <a:rPr lang="en-US" sz="1600" dirty="0" err="1" smtClean="0"/>
              <a:t>Porsalt</a:t>
            </a:r>
            <a:r>
              <a:rPr lang="en-US" sz="1600" dirty="0" smtClean="0"/>
              <a:t> Swim</a:t>
            </a:r>
          </a:p>
          <a:p>
            <a:r>
              <a:rPr lang="en-US" sz="1600" dirty="0" smtClean="0"/>
              <a:t>test used to measure despair and </a:t>
            </a:r>
          </a:p>
          <a:p>
            <a:r>
              <a:rPr lang="en-US" sz="1600" dirty="0" smtClean="0"/>
              <a:t>depression.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85800" y="4733185"/>
            <a:ext cx="3403585" cy="1570746"/>
            <a:chOff x="1016014" y="4769431"/>
            <a:chExt cx="3403585" cy="1570746"/>
          </a:xfrm>
        </p:grpSpPr>
        <p:sp>
          <p:nvSpPr>
            <p:cNvPr id="11" name="TextBox 10"/>
            <p:cNvSpPr txBox="1"/>
            <p:nvPr/>
          </p:nvSpPr>
          <p:spPr>
            <a:xfrm>
              <a:off x="1016014" y="4769431"/>
              <a:ext cx="24624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measure activity for 6 minutes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37785" y="5098845"/>
              <a:ext cx="2579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record behavior every 5 seconds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198" y="5401458"/>
              <a:ext cx="320040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100" b="1" dirty="0" smtClean="0"/>
                <a:t>Immobile</a:t>
              </a:r>
              <a:r>
                <a:rPr lang="en-US" sz="1100" dirty="0" smtClean="0"/>
                <a:t> – floating with no or limited movement</a:t>
              </a:r>
            </a:p>
            <a:p>
              <a:pPr marL="342900" indent="-342900">
                <a:buAutoNum type="arabicPeriod"/>
              </a:pPr>
              <a:r>
                <a:rPr lang="en-US" sz="1100" b="1" dirty="0" smtClean="0"/>
                <a:t>Swimming</a:t>
              </a:r>
              <a:r>
                <a:rPr lang="en-US" sz="1100" dirty="0" smtClean="0"/>
                <a:t> – active movement around beaker</a:t>
              </a:r>
            </a:p>
            <a:p>
              <a:pPr marL="342900" indent="-342900">
                <a:buAutoNum type="arabicPeriod"/>
              </a:pPr>
              <a:r>
                <a:rPr lang="en-US" sz="1100" b="1" dirty="0" smtClean="0"/>
                <a:t>Climbing</a:t>
              </a:r>
              <a:r>
                <a:rPr lang="en-US" sz="1100" dirty="0" smtClean="0"/>
                <a:t> – actively trying to escape by climbing walls of beaker</a:t>
              </a:r>
              <a:endParaRPr lang="en-US" sz="11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089385" y="4748574"/>
            <a:ext cx="3950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There is no measurable difference in immobility time between genotypes.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89918" y="5419072"/>
            <a:ext cx="3950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However, recorded behaviors during the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test did show significant improvement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in depression like behaviors.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712" y="228600"/>
            <a:ext cx="2090928" cy="1844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58686"/>
            <a:ext cx="2709672" cy="2429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58686"/>
            <a:ext cx="2709672" cy="2429256"/>
          </a:xfrm>
          <a:prstGeom prst="rect">
            <a:avLst/>
          </a:prstGeom>
        </p:spPr>
      </p:pic>
      <p:pic>
        <p:nvPicPr>
          <p:cNvPr id="1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582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990600" y="1219200"/>
            <a:ext cx="5064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Affective Spectrum Disorder Behaviors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1981199"/>
            <a:ext cx="6553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Improvement in anxiety related behaviors.</a:t>
            </a:r>
          </a:p>
          <a:p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Distinguishing specific behaviors during the FST show overexpressing mice exhibit decreased depression/despair.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Overall improvement in affective spectrum disorder behavior patterns in SQSTM1/p62 overexpressing mice.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240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457200" y="457200"/>
            <a:ext cx="2258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Learning and Memory</a:t>
            </a:r>
            <a:endParaRPr lang="en-US" u="sng" dirty="0"/>
          </a:p>
        </p:txBody>
      </p:sp>
      <p:pic>
        <p:nvPicPr>
          <p:cNvPr id="6" name="Picture 2" descr="https://encrypted-tbn3.gstatic.com/images?q=tbn:ANd9GcS6AEMsFkTs_45Jy0LRsqmZj3Vq-LkcC74pot_K8Qikdar0AAA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29" y="3750906"/>
            <a:ext cx="286893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encrypted-tbn0.gstatic.com/images?q=tbn:ANd9GcQ3Dx_KsNt7qDDyj9Rn6ENYGQm6RoQ65C2l4s2yMdNf1Ag9-iC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6" y="1600200"/>
            <a:ext cx="450165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813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07" y="1981200"/>
            <a:ext cx="1920593" cy="13933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0729" y="365058"/>
            <a:ext cx="2369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Long Term Potentiation</a:t>
            </a:r>
            <a:endParaRPr lang="en-US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841486"/>
            <a:ext cx="32887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The long term enhancement of signal</a:t>
            </a:r>
          </a:p>
          <a:p>
            <a:r>
              <a:rPr lang="en-US" sz="1600" dirty="0" smtClean="0"/>
              <a:t>transmission between neurons.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5985" y="54102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Overexpressing mice show improved LTP compared to WT.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52" y="1203261"/>
            <a:ext cx="4417267" cy="40319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133" y="1196593"/>
            <a:ext cx="4417267" cy="4038600"/>
          </a:xfrm>
          <a:prstGeom prst="rect">
            <a:avLst/>
          </a:prstGeom>
        </p:spPr>
      </p:pic>
      <p:pic>
        <p:nvPicPr>
          <p:cNvPr id="11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006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http://www.physiology.unimelb.edu.au/lab-molneuro/ratmaz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30" y="1447800"/>
            <a:ext cx="2745871" cy="199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0729" y="365058"/>
            <a:ext cx="138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Barnes Maze</a:t>
            </a:r>
            <a:endParaRPr lang="en-US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734390"/>
            <a:ext cx="3538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Noninvasive test for hippocampal</a:t>
            </a:r>
          </a:p>
          <a:p>
            <a:r>
              <a:rPr lang="en-US" sz="1600" dirty="0" smtClean="0"/>
              <a:t>dependent spatial learning and memory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7869" y="3661922"/>
            <a:ext cx="3733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ADAPTATION (Day 1) – 4 trials/day; max – 3 min</a:t>
            </a:r>
          </a:p>
          <a:p>
            <a:endParaRPr lang="en-US" sz="1400" dirty="0"/>
          </a:p>
          <a:p>
            <a:r>
              <a:rPr lang="en-US" sz="1400" dirty="0" smtClean="0"/>
              <a:t>SPATIAL ACQUISITION (Day 2-5) – 4 trials/day;</a:t>
            </a:r>
          </a:p>
          <a:p>
            <a:r>
              <a:rPr lang="en-US" sz="1400" dirty="0" smtClean="0"/>
              <a:t>Max – 3 min</a:t>
            </a:r>
          </a:p>
          <a:p>
            <a:endParaRPr lang="en-US" sz="1400" dirty="0"/>
          </a:p>
          <a:p>
            <a:r>
              <a:rPr lang="en-US" sz="1400" dirty="0" smtClean="0"/>
              <a:t>PROBE TRIAL 1 (short term memory) (Day 5) –</a:t>
            </a:r>
          </a:p>
          <a:p>
            <a:r>
              <a:rPr lang="en-US" sz="1400" dirty="0" smtClean="0"/>
              <a:t>2 hours post last acquisition trial; 90 second observation</a:t>
            </a:r>
          </a:p>
          <a:p>
            <a:endParaRPr lang="en-US" sz="1400" dirty="0"/>
          </a:p>
          <a:p>
            <a:r>
              <a:rPr lang="en-US" sz="1400" dirty="0" smtClean="0"/>
              <a:t>PROBE TRIAL 2 (long term memory) (Day 12) –</a:t>
            </a:r>
          </a:p>
          <a:p>
            <a:r>
              <a:rPr lang="en-US" sz="1400" dirty="0" smtClean="0"/>
              <a:t>90 second observation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172338" y="4800600"/>
            <a:ext cx="4503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Overexpressing mice showed slight improvement to latency in hidden box search times.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81669" y="5486400"/>
            <a:ext cx="4177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No difference in short term memory was observed, however, long term memory 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was improved in overexpressing mice.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52400"/>
            <a:ext cx="3227832" cy="22280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514600"/>
            <a:ext cx="2276856" cy="22341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514600"/>
            <a:ext cx="2276856" cy="2234184"/>
          </a:xfrm>
          <a:prstGeom prst="rect">
            <a:avLst/>
          </a:prstGeom>
        </p:spPr>
      </p:pic>
      <p:pic>
        <p:nvPicPr>
          <p:cNvPr id="14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690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990600" y="1219200"/>
            <a:ext cx="2999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Learning and Memory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1988566"/>
            <a:ext cx="6477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Overexpression of SQSTM1/p62 shows enhanced LTP compared to WT.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Spatial learning is slightly improved with overexpression of SQSTM1/p62.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Spatial long term memory is strengthened with overexpression of SQSTM1/p62.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Overall, learning and memory are improved with overexpression of SQSTM1/p62 in the brain.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71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6" name="Rectangle 5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762000" y="533400"/>
            <a:ext cx="1949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Conclusions</a:t>
            </a:r>
            <a:endParaRPr lang="en-US" sz="2800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1028700" y="2691003"/>
            <a:ext cx="7341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SQSTM1/p62 appears to be a prime candidate for a protein that changes mitochondrial functionality and also affects behavior making it a potential </a:t>
            </a:r>
            <a:r>
              <a:rPr lang="en-US" sz="2000" b="1" i="1" dirty="0" smtClean="0">
                <a:solidFill>
                  <a:srgbClr val="FF0000"/>
                </a:solidFill>
              </a:rPr>
              <a:t>biomarker for neurodegenerative diseases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28700" y="4010561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/>
              <a:t>SQSTM1/p62 could be a </a:t>
            </a:r>
            <a:r>
              <a:rPr lang="en-US" sz="2000" b="1" i="1" dirty="0" smtClean="0">
                <a:solidFill>
                  <a:srgbClr val="FF0000"/>
                </a:solidFill>
              </a:rPr>
              <a:t>novel target for potential drug discovery</a:t>
            </a:r>
            <a:r>
              <a:rPr lang="en-US" sz="2000" b="1" dirty="0" smtClean="0"/>
              <a:t> to treat anxiety and affective spectrum disorders as well as, improve cognitive function associated with neurodegenerative diseases.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28700" y="1395603"/>
            <a:ext cx="7124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3333FF"/>
                </a:solidFill>
              </a:rPr>
              <a:t>SQSTM1/p62 levels affect mitochondrial functionality as well as behavior patterns associated with neurodegenerative diseases.</a:t>
            </a:r>
            <a:endParaRPr lang="en-US" sz="2000" b="1" dirty="0">
              <a:solidFill>
                <a:srgbClr val="3333FF"/>
              </a:solidFill>
            </a:endParaRPr>
          </a:p>
        </p:txBody>
      </p:sp>
      <p:pic>
        <p:nvPicPr>
          <p:cNvPr id="12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400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5" name="Rectangle 4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448173" y="363959"/>
            <a:ext cx="2662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prstClr val="black"/>
                </a:solidFill>
              </a:rPr>
              <a:t>Generation of p62OE mice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05000"/>
            <a:ext cx="4457701" cy="2971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9200" y="49530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C57BL/6-Tg(Thy1-SQSTM1)02MCWo/J</a:t>
            </a:r>
            <a:r>
              <a:rPr lang="en-US" sz="2000" dirty="0" smtClean="0"/>
              <a:t> </a:t>
            </a:r>
            <a:r>
              <a:rPr lang="en-US" sz="2000" dirty="0"/>
              <a:t>(Stock# 27258)</a:t>
            </a:r>
          </a:p>
        </p:txBody>
      </p:sp>
      <p:sp>
        <p:nvSpPr>
          <p:cNvPr id="4" name="AutoShape 2" descr="Image result for jackson lab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838200"/>
            <a:ext cx="2462349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554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5518558"/>
            <a:ext cx="8695873" cy="1235892"/>
            <a:chOff x="304800" y="5518558"/>
            <a:chExt cx="8695873" cy="1235892"/>
          </a:xfrm>
        </p:grpSpPr>
        <p:sp>
          <p:nvSpPr>
            <p:cNvPr id="3" name="Rectangle 2"/>
            <p:cNvSpPr/>
            <p:nvPr/>
          </p:nvSpPr>
          <p:spPr>
            <a:xfrm>
              <a:off x="304800" y="6477000"/>
              <a:ext cx="8229600" cy="27745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8000">
                  <a:schemeClr val="accent1">
                    <a:tint val="44500"/>
                    <a:satMod val="160000"/>
                  </a:schemeClr>
                </a:gs>
                <a:gs pos="66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Biological Scien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0116" y="5518558"/>
              <a:ext cx="630557" cy="12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14" descr="J:\PRESENTATIONS\10-2010 MW Biomarker for Alzheimers Disease Poster\cosam_col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7755" y="5410200"/>
            <a:ext cx="1227606" cy="13674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6641" y="839567"/>
            <a:ext cx="2102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Wish to Thank:</a:t>
            </a:r>
            <a:endParaRPr lang="en-US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786340" y="1461832"/>
            <a:ext cx="2558714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u="sng" dirty="0" smtClean="0"/>
              <a:t>Wooten Lab Members:</a:t>
            </a:r>
          </a:p>
          <a:p>
            <a:endParaRPr lang="en-US" sz="2000" i="1" u="sng" dirty="0" smtClean="0"/>
          </a:p>
          <a:p>
            <a:r>
              <a:rPr lang="en-US" i="1" dirty="0" smtClean="0"/>
              <a:t>     Michael C. Wooten</a:t>
            </a:r>
          </a:p>
          <a:p>
            <a:r>
              <a:rPr lang="en-US" i="1" dirty="0" smtClean="0"/>
              <a:t>     Yifeng Du</a:t>
            </a:r>
          </a:p>
          <a:p>
            <a:r>
              <a:rPr lang="en-US" i="1" dirty="0" smtClean="0"/>
              <a:t>     Luis Calderilla Barbosa</a:t>
            </a:r>
          </a:p>
          <a:p>
            <a:r>
              <a:rPr lang="en-US" i="1" dirty="0" smtClean="0"/>
              <a:t>     Jin Yan</a:t>
            </a:r>
          </a:p>
          <a:p>
            <a:r>
              <a:rPr lang="en-US" i="1" dirty="0" smtClean="0"/>
              <a:t>     Denise Landers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1461832"/>
            <a:ext cx="329346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u="sng" dirty="0" smtClean="0"/>
              <a:t>Others:</a:t>
            </a:r>
          </a:p>
          <a:p>
            <a:endParaRPr lang="en-US" i="1" u="sng" dirty="0" smtClean="0"/>
          </a:p>
          <a:p>
            <a:r>
              <a:rPr lang="en-US" i="1" dirty="0"/>
              <a:t> </a:t>
            </a:r>
            <a:r>
              <a:rPr lang="en-US" i="1" dirty="0" smtClean="0"/>
              <a:t>     Jorge </a:t>
            </a:r>
            <a:r>
              <a:rPr lang="en-US" i="1" dirty="0" err="1" smtClean="0"/>
              <a:t>Moscat</a:t>
            </a:r>
            <a:endParaRPr lang="en-US" i="1" dirty="0" smtClean="0"/>
          </a:p>
          <a:p>
            <a:r>
              <a:rPr lang="en-US" i="1" dirty="0" smtClean="0"/>
              <a:t>     Maria-Theresa Diaz-</a:t>
            </a:r>
            <a:r>
              <a:rPr lang="en-US" i="1" dirty="0" err="1" smtClean="0"/>
              <a:t>Meco</a:t>
            </a:r>
            <a:endParaRPr lang="en-US" i="1" dirty="0" smtClean="0"/>
          </a:p>
          <a:p>
            <a:endParaRPr lang="en-US" dirty="0" smtClean="0"/>
          </a:p>
          <a:p>
            <a:r>
              <a:rPr lang="en-US" i="1" dirty="0"/>
              <a:t>     </a:t>
            </a:r>
            <a:r>
              <a:rPr lang="en-US" i="1" dirty="0" smtClean="0"/>
              <a:t>Mike </a:t>
            </a:r>
            <a:r>
              <a:rPr lang="en-US" i="1" dirty="0"/>
              <a:t>Irwin</a:t>
            </a:r>
          </a:p>
          <a:p>
            <a:r>
              <a:rPr lang="en-US" i="1" dirty="0"/>
              <a:t>     Carl </a:t>
            </a:r>
            <a:r>
              <a:rPr lang="en-US" i="1" dirty="0" err="1" smtClean="0"/>
              <a:t>Pinkert</a:t>
            </a:r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     Vishnu Suppiramaniam</a:t>
            </a:r>
          </a:p>
          <a:p>
            <a:r>
              <a:rPr lang="en-US" i="1" dirty="0"/>
              <a:t>     </a:t>
            </a:r>
            <a:r>
              <a:rPr lang="en-US" i="1" dirty="0" err="1"/>
              <a:t>Kodeeswaran</a:t>
            </a:r>
            <a:r>
              <a:rPr lang="en-US" i="1" dirty="0"/>
              <a:t> </a:t>
            </a:r>
            <a:r>
              <a:rPr lang="en-US" i="1" dirty="0" err="1" smtClean="0"/>
              <a:t>Parameshwaran</a:t>
            </a:r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0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93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gsbs.uthscsa.edu/images/uploads/Ran_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4454064" cy="24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00" y="3245516"/>
            <a:ext cx="2457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/>
              <a:t>Qitao</a:t>
            </a:r>
            <a:r>
              <a:rPr lang="en-US" sz="1200" i="1" dirty="0" smtClean="0"/>
              <a:t> Ran, UT Health Science Center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70077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47077</TotalTime>
  <Words>1195</Words>
  <Application>Microsoft Office PowerPoint</Application>
  <PresentationFormat>On-screen Show (4:3)</PresentationFormat>
  <Paragraphs>216</Paragraphs>
  <Slides>31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PHOTO-PAINT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Lamar Seibenhener</dc:creator>
  <cp:lastModifiedBy>Lamar Seibenhener</cp:lastModifiedBy>
  <cp:revision>189</cp:revision>
  <cp:lastPrinted>2015-07-17T19:17:30Z</cp:lastPrinted>
  <dcterms:created xsi:type="dcterms:W3CDTF">2013-08-06T13:54:52Z</dcterms:created>
  <dcterms:modified xsi:type="dcterms:W3CDTF">2015-07-20T14:34:55Z</dcterms:modified>
</cp:coreProperties>
</file>