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1"/>
  </p:notesMasterIdLst>
  <p:handoutMasterIdLst>
    <p:handoutMasterId r:id="rId42"/>
  </p:handoutMasterIdLst>
  <p:sldIdLst>
    <p:sldId id="266" r:id="rId2"/>
    <p:sldId id="283" r:id="rId3"/>
    <p:sldId id="480" r:id="rId4"/>
    <p:sldId id="506" r:id="rId5"/>
    <p:sldId id="482" r:id="rId6"/>
    <p:sldId id="483" r:id="rId7"/>
    <p:sldId id="517" r:id="rId8"/>
    <p:sldId id="518" r:id="rId9"/>
    <p:sldId id="486" r:id="rId10"/>
    <p:sldId id="519" r:id="rId11"/>
    <p:sldId id="520" r:id="rId12"/>
    <p:sldId id="487" r:id="rId13"/>
    <p:sldId id="484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98" r:id="rId22"/>
    <p:sldId id="499" r:id="rId23"/>
    <p:sldId id="500" r:id="rId24"/>
    <p:sldId id="501" r:id="rId25"/>
    <p:sldId id="496" r:id="rId26"/>
    <p:sldId id="495" r:id="rId27"/>
    <p:sldId id="497" r:id="rId28"/>
    <p:sldId id="502" r:id="rId29"/>
    <p:sldId id="503" r:id="rId30"/>
    <p:sldId id="505" r:id="rId31"/>
    <p:sldId id="508" r:id="rId32"/>
    <p:sldId id="511" r:id="rId33"/>
    <p:sldId id="509" r:id="rId34"/>
    <p:sldId id="512" r:id="rId35"/>
    <p:sldId id="515" r:id="rId36"/>
    <p:sldId id="429" r:id="rId37"/>
    <p:sldId id="516" r:id="rId38"/>
    <p:sldId id="513" r:id="rId39"/>
    <p:sldId id="514" r:id="rId4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9">
          <p15:clr>
            <a:srgbClr val="A4A3A4"/>
          </p15:clr>
        </p15:guide>
        <p15:guide id="2" orient="horz" pos="1023">
          <p15:clr>
            <a:srgbClr val="A4A3A4"/>
          </p15:clr>
        </p15:guide>
        <p15:guide id="3" orient="horz" pos="632">
          <p15:clr>
            <a:srgbClr val="A4A3A4"/>
          </p15:clr>
        </p15:guide>
        <p15:guide id="4" orient="horz" pos="226">
          <p15:clr>
            <a:srgbClr val="A4A3A4"/>
          </p15:clr>
        </p15:guide>
        <p15:guide id="5" orient="horz" pos="4108">
          <p15:clr>
            <a:srgbClr val="A4A3A4"/>
          </p15:clr>
        </p15:guide>
        <p15:guide id="6" orient="horz" pos="1999">
          <p15:clr>
            <a:srgbClr val="A4A3A4"/>
          </p15:clr>
        </p15:guide>
        <p15:guide id="7" pos="3137">
          <p15:clr>
            <a:srgbClr val="A4A3A4"/>
          </p15:clr>
        </p15:guide>
        <p15:guide id="8" pos="216">
          <p15:clr>
            <a:srgbClr val="A4A3A4"/>
          </p15:clr>
        </p15:guide>
        <p15:guide id="9" pos="4621">
          <p15:clr>
            <a:srgbClr val="A4A3A4"/>
          </p15:clr>
        </p15:guide>
        <p15:guide id="10" pos="7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00B0F0"/>
    <a:srgbClr val="76D6FF"/>
    <a:srgbClr val="F1F5E9"/>
    <a:srgbClr val="333399"/>
    <a:srgbClr val="000066"/>
    <a:srgbClr val="003399"/>
    <a:srgbClr val="DDE1E7"/>
    <a:srgbClr val="898989"/>
    <a:srgbClr val="D2D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2178" autoAdjust="0"/>
  </p:normalViewPr>
  <p:slideViewPr>
    <p:cSldViewPr snapToGrid="0">
      <p:cViewPr varScale="1">
        <p:scale>
          <a:sx n="99" d="100"/>
          <a:sy n="99" d="100"/>
        </p:scale>
        <p:origin x="704" y="176"/>
      </p:cViewPr>
      <p:guideLst>
        <p:guide orient="horz" pos="3829"/>
        <p:guide orient="horz" pos="1023"/>
        <p:guide orient="horz" pos="632"/>
        <p:guide orient="horz" pos="226"/>
        <p:guide orient="horz" pos="4108"/>
        <p:guide orient="horz" pos="1999"/>
        <p:guide pos="3137"/>
        <p:guide pos="216"/>
        <p:guide pos="4621"/>
        <p:guide pos="7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-Arbeitsblatt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Microsoft_Excel-Arbeitsblatt6.xlsx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package" Target="../embeddings/Microsoft_Excel-Arbeitsblatt7.xlsx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package" Target="../embeddings/Microsoft_Excel-Arbeitsblatt8.xlsx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package" Target="../embeddings/Microsoft_Excel-Arbeitsblatt9.xlsx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Microsoft_Excel-Arbeitsblatt10.xlsx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package" Target="../embeddings/Microsoft_Excel-Arbeitsblatt11.xlsx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package" Target="../embeddings/Microsoft_Excel-Arbeitsblat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50.2</c:v>
                </c:pt>
                <c:pt idx="1">
                  <c:v>51.5</c:v>
                </c:pt>
                <c:pt idx="2">
                  <c:v>68.1</c:v>
                </c:pt>
                <c:pt idx="3">
                  <c:v>85.7</c:v>
                </c:pt>
                <c:pt idx="4">
                  <c:v>83.7</c:v>
                </c:pt>
                <c:pt idx="5">
                  <c:v>73.9</c:v>
                </c:pt>
                <c:pt idx="6">
                  <c:v>88.8</c:v>
                </c:pt>
                <c:pt idx="7">
                  <c:v>79.1</c:v>
                </c:pt>
                <c:pt idx="8">
                  <c:v>63.2</c:v>
                </c:pt>
                <c:pt idx="9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Stoma pts.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10.4</c:v>
                  </c:pt>
                  <c:pt idx="1">
                    <c:v>10.7</c:v>
                  </c:pt>
                  <c:pt idx="2">
                    <c:v>22.6</c:v>
                  </c:pt>
                  <c:pt idx="3">
                    <c:v>22.9</c:v>
                  </c:pt>
                  <c:pt idx="4">
                    <c:v>43.2</c:v>
                  </c:pt>
                  <c:pt idx="5">
                    <c:v>38.7</c:v>
                  </c:pt>
                  <c:pt idx="6">
                    <c:v>24.9</c:v>
                  </c:pt>
                  <c:pt idx="7">
                    <c:v>29.3</c:v>
                  </c:pt>
                  <c:pt idx="8">
                    <c:v>20.7</c:v>
                  </c:pt>
                  <c:pt idx="9">
                    <c:v>18.8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10.4</c:v>
                  </c:pt>
                  <c:pt idx="1">
                    <c:v>10.7</c:v>
                  </c:pt>
                  <c:pt idx="2">
                    <c:v>22.6</c:v>
                  </c:pt>
                  <c:pt idx="3">
                    <c:v>22.9</c:v>
                  </c:pt>
                  <c:pt idx="4">
                    <c:v>43.2</c:v>
                  </c:pt>
                  <c:pt idx="5">
                    <c:v>38.7</c:v>
                  </c:pt>
                  <c:pt idx="6">
                    <c:v>24.9</c:v>
                  </c:pt>
                  <c:pt idx="7">
                    <c:v>29.3</c:v>
                  </c:pt>
                  <c:pt idx="8">
                    <c:v>20.7</c:v>
                  </c:pt>
                  <c:pt idx="9">
                    <c:v>18.8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44.6</c:v>
                </c:pt>
                <c:pt idx="1">
                  <c:v>47.5</c:v>
                </c:pt>
                <c:pt idx="2">
                  <c:v>54.5</c:v>
                </c:pt>
                <c:pt idx="3">
                  <c:v>72.2</c:v>
                </c:pt>
                <c:pt idx="4">
                  <c:v>56.6</c:v>
                </c:pt>
                <c:pt idx="5">
                  <c:v>69.4</c:v>
                </c:pt>
                <c:pt idx="6">
                  <c:v>70.8</c:v>
                </c:pt>
                <c:pt idx="7">
                  <c:v>67.5</c:v>
                </c:pt>
                <c:pt idx="8">
                  <c:v>55.8</c:v>
                </c:pt>
                <c:pt idx="9">
                  <c:v>66.9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Tabelle1!$E$2:$E$11</c:f>
              <c:numCache>
                <c:formatCode>General</c:formatCode>
                <c:ptCount val="10"/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Tabelle1!$F$2:$F$11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128704"/>
        <c:axId val="425133328"/>
      </c:barChart>
      <c:catAx>
        <c:axId val="4251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133328"/>
        <c:crosses val="autoZero"/>
        <c:auto val="1"/>
        <c:lblAlgn val="ctr"/>
        <c:lblOffset val="100"/>
        <c:noMultiLvlLbl val="0"/>
      </c:catAx>
      <c:valAx>
        <c:axId val="42513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12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204000107672"/>
          <c:y val="0.924865545368223"/>
          <c:w val="0.457864625379784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50.2</c:v>
                </c:pt>
                <c:pt idx="1">
                  <c:v>51.5</c:v>
                </c:pt>
                <c:pt idx="2">
                  <c:v>68.1</c:v>
                </c:pt>
                <c:pt idx="3">
                  <c:v>85.7</c:v>
                </c:pt>
                <c:pt idx="4">
                  <c:v>83.7</c:v>
                </c:pt>
                <c:pt idx="5">
                  <c:v>73.9</c:v>
                </c:pt>
                <c:pt idx="6">
                  <c:v>88.8</c:v>
                </c:pt>
                <c:pt idx="7">
                  <c:v>79.1</c:v>
                </c:pt>
                <c:pt idx="8">
                  <c:v>63.2</c:v>
                </c:pt>
                <c:pt idx="9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47.8</c:v>
                </c:pt>
                <c:pt idx="1">
                  <c:v>49.2</c:v>
                </c:pt>
                <c:pt idx="2">
                  <c:v>60.9</c:v>
                </c:pt>
                <c:pt idx="3">
                  <c:v>78.5</c:v>
                </c:pt>
                <c:pt idx="4">
                  <c:v>68.4</c:v>
                </c:pt>
                <c:pt idx="5">
                  <c:v>76.6</c:v>
                </c:pt>
                <c:pt idx="6">
                  <c:v>77.8</c:v>
                </c:pt>
                <c:pt idx="7">
                  <c:v>76.2</c:v>
                </c:pt>
                <c:pt idx="8">
                  <c:v>60.7</c:v>
                </c:pt>
                <c:pt idx="9">
                  <c:v>70.2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Tabelle1!$E$2:$E$11</c:f>
              <c:numCache>
                <c:formatCode>General</c:formatCode>
                <c:ptCount val="10"/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Tabelle1!$F$2:$F$11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274128"/>
        <c:axId val="425278880"/>
      </c:barChart>
      <c:catAx>
        <c:axId val="42527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278880"/>
        <c:crosses val="autoZero"/>
        <c:auto val="1"/>
        <c:lblAlgn val="ctr"/>
        <c:lblOffset val="100"/>
        <c:noMultiLvlLbl val="0"/>
      </c:catAx>
      <c:valAx>
        <c:axId val="42527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27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204000107672"/>
          <c:y val="0.924865545368223"/>
          <c:w val="0.457864625379784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50.2</c:v>
                </c:pt>
                <c:pt idx="1">
                  <c:v>51.5</c:v>
                </c:pt>
                <c:pt idx="2">
                  <c:v>68.1</c:v>
                </c:pt>
                <c:pt idx="3">
                  <c:v>85.7</c:v>
                </c:pt>
                <c:pt idx="4">
                  <c:v>83.7</c:v>
                </c:pt>
                <c:pt idx="5">
                  <c:v>73.9</c:v>
                </c:pt>
                <c:pt idx="6">
                  <c:v>88.8</c:v>
                </c:pt>
                <c:pt idx="7">
                  <c:v>79.1</c:v>
                </c:pt>
                <c:pt idx="8">
                  <c:v>63.2</c:v>
                </c:pt>
                <c:pt idx="9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47.8</c:v>
                </c:pt>
                <c:pt idx="1">
                  <c:v>49.2</c:v>
                </c:pt>
                <c:pt idx="2">
                  <c:v>60.9</c:v>
                </c:pt>
                <c:pt idx="3">
                  <c:v>78.5</c:v>
                </c:pt>
                <c:pt idx="4">
                  <c:v>68.4</c:v>
                </c:pt>
                <c:pt idx="5">
                  <c:v>76.6</c:v>
                </c:pt>
                <c:pt idx="6">
                  <c:v>77.8</c:v>
                </c:pt>
                <c:pt idx="7">
                  <c:v>76.2</c:v>
                </c:pt>
                <c:pt idx="8">
                  <c:v>60.7</c:v>
                </c:pt>
                <c:pt idx="9">
                  <c:v>70.2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Problems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11.2</c:v>
                  </c:pt>
                  <c:pt idx="2">
                    <c:v>22.5</c:v>
                  </c:pt>
                  <c:pt idx="3">
                    <c:v>23.5</c:v>
                  </c:pt>
                  <c:pt idx="4">
                    <c:v>43.6</c:v>
                  </c:pt>
                  <c:pt idx="5">
                    <c:v>40.0</c:v>
                  </c:pt>
                  <c:pt idx="6">
                    <c:v>26.4</c:v>
                  </c:pt>
                  <c:pt idx="7">
                    <c:v>29.6</c:v>
                  </c:pt>
                  <c:pt idx="8">
                    <c:v>20.9</c:v>
                  </c:pt>
                  <c:pt idx="9">
                    <c:v>19.5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11.2</c:v>
                  </c:pt>
                  <c:pt idx="2">
                    <c:v>22.5</c:v>
                  </c:pt>
                  <c:pt idx="3">
                    <c:v>23.5</c:v>
                  </c:pt>
                  <c:pt idx="4">
                    <c:v>43.6</c:v>
                  </c:pt>
                  <c:pt idx="5">
                    <c:v>40.0</c:v>
                  </c:pt>
                  <c:pt idx="6">
                    <c:v>26.4</c:v>
                  </c:pt>
                  <c:pt idx="7">
                    <c:v>29.6</c:v>
                  </c:pt>
                  <c:pt idx="8">
                    <c:v>20.9</c:v>
                  </c:pt>
                  <c:pt idx="9">
                    <c:v>19.5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  <c:pt idx="0">
                  <c:v>42.6</c:v>
                </c:pt>
                <c:pt idx="1">
                  <c:v>46.5</c:v>
                </c:pt>
                <c:pt idx="2">
                  <c:v>50.7</c:v>
                </c:pt>
                <c:pt idx="3">
                  <c:v>68.3</c:v>
                </c:pt>
                <c:pt idx="4">
                  <c:v>49.5</c:v>
                </c:pt>
                <c:pt idx="5">
                  <c:v>65.0</c:v>
                </c:pt>
                <c:pt idx="6">
                  <c:v>66.7</c:v>
                </c:pt>
                <c:pt idx="7">
                  <c:v>62.3</c:v>
                </c:pt>
                <c:pt idx="8">
                  <c:v>52.8</c:v>
                </c:pt>
                <c:pt idx="9">
                  <c:v>64.9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Tabelle1!$E$2:$E$11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408144"/>
        <c:axId val="425412896"/>
      </c:barChart>
      <c:catAx>
        <c:axId val="42540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412896"/>
        <c:crosses val="autoZero"/>
        <c:auto val="1"/>
        <c:lblAlgn val="ctr"/>
        <c:lblOffset val="100"/>
        <c:noMultiLvlLbl val="0"/>
      </c:catAx>
      <c:valAx>
        <c:axId val="42541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40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159835775171854"/>
          <c:y val="0.924865545368223"/>
          <c:w val="0.620387856680909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50.2</c:v>
                </c:pt>
                <c:pt idx="1">
                  <c:v>51.5</c:v>
                </c:pt>
                <c:pt idx="2">
                  <c:v>68.1</c:v>
                </c:pt>
                <c:pt idx="3">
                  <c:v>85.7</c:v>
                </c:pt>
                <c:pt idx="4">
                  <c:v>83.7</c:v>
                </c:pt>
                <c:pt idx="5">
                  <c:v>73.9</c:v>
                </c:pt>
                <c:pt idx="6">
                  <c:v>88.8</c:v>
                </c:pt>
                <c:pt idx="7">
                  <c:v>79.1</c:v>
                </c:pt>
                <c:pt idx="8">
                  <c:v>63.2</c:v>
                </c:pt>
                <c:pt idx="9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9.2</c:v>
                  </c:pt>
                  <c:pt idx="1">
                    <c:v>9.5</c:v>
                  </c:pt>
                  <c:pt idx="2">
                    <c:v>21.4</c:v>
                  </c:pt>
                  <c:pt idx="3">
                    <c:v>20.3</c:v>
                  </c:pt>
                  <c:pt idx="4">
                    <c:v>39.9</c:v>
                  </c:pt>
                  <c:pt idx="5">
                    <c:v>35.5</c:v>
                  </c:pt>
                  <c:pt idx="6">
                    <c:v>23.5</c:v>
                  </c:pt>
                  <c:pt idx="7">
                    <c:v>26.7</c:v>
                  </c:pt>
                  <c:pt idx="8">
                    <c:v>19.3</c:v>
                  </c:pt>
                  <c:pt idx="9">
                    <c:v>17.1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47.8</c:v>
                </c:pt>
                <c:pt idx="1">
                  <c:v>49.2</c:v>
                </c:pt>
                <c:pt idx="2">
                  <c:v>60.9</c:v>
                </c:pt>
                <c:pt idx="3">
                  <c:v>78.5</c:v>
                </c:pt>
                <c:pt idx="4">
                  <c:v>68.4</c:v>
                </c:pt>
                <c:pt idx="5">
                  <c:v>76.6</c:v>
                </c:pt>
                <c:pt idx="6">
                  <c:v>77.8</c:v>
                </c:pt>
                <c:pt idx="7">
                  <c:v>76.2</c:v>
                </c:pt>
                <c:pt idx="8">
                  <c:v>60.7</c:v>
                </c:pt>
                <c:pt idx="9">
                  <c:v>70.2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Problems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11.2</c:v>
                  </c:pt>
                  <c:pt idx="2">
                    <c:v>22.5</c:v>
                  </c:pt>
                  <c:pt idx="3">
                    <c:v>23.5</c:v>
                  </c:pt>
                  <c:pt idx="4">
                    <c:v>43.6</c:v>
                  </c:pt>
                  <c:pt idx="5">
                    <c:v>40.0</c:v>
                  </c:pt>
                  <c:pt idx="6">
                    <c:v>26.4</c:v>
                  </c:pt>
                  <c:pt idx="7">
                    <c:v>29.6</c:v>
                  </c:pt>
                  <c:pt idx="8">
                    <c:v>20.9</c:v>
                  </c:pt>
                  <c:pt idx="9">
                    <c:v>19.5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11.2</c:v>
                  </c:pt>
                  <c:pt idx="2">
                    <c:v>22.5</c:v>
                  </c:pt>
                  <c:pt idx="3">
                    <c:v>23.5</c:v>
                  </c:pt>
                  <c:pt idx="4">
                    <c:v>43.6</c:v>
                  </c:pt>
                  <c:pt idx="5">
                    <c:v>40.0</c:v>
                  </c:pt>
                  <c:pt idx="6">
                    <c:v>26.4</c:v>
                  </c:pt>
                  <c:pt idx="7">
                    <c:v>29.6</c:v>
                  </c:pt>
                  <c:pt idx="8">
                    <c:v>20.9</c:v>
                  </c:pt>
                  <c:pt idx="9">
                    <c:v>19.5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  <c:pt idx="0">
                  <c:v>42.6</c:v>
                </c:pt>
                <c:pt idx="1">
                  <c:v>46.5</c:v>
                </c:pt>
                <c:pt idx="2">
                  <c:v>50.7</c:v>
                </c:pt>
                <c:pt idx="3">
                  <c:v>68.3</c:v>
                </c:pt>
                <c:pt idx="4">
                  <c:v>49.5</c:v>
                </c:pt>
                <c:pt idx="5">
                  <c:v>65.0</c:v>
                </c:pt>
                <c:pt idx="6">
                  <c:v>66.7</c:v>
                </c:pt>
                <c:pt idx="7">
                  <c:v>62.3</c:v>
                </c:pt>
                <c:pt idx="8">
                  <c:v>52.8</c:v>
                </c:pt>
                <c:pt idx="9">
                  <c:v>64.9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Stoma care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Tabelle1!$J$2:$J$11</c:f>
                <c:numCache>
                  <c:formatCode>General</c:formatCode>
                  <c:ptCount val="10"/>
                  <c:pt idx="0">
                    <c:v>10.5</c:v>
                  </c:pt>
                  <c:pt idx="1">
                    <c:v>11.4</c:v>
                  </c:pt>
                  <c:pt idx="2">
                    <c:v>21.6</c:v>
                  </c:pt>
                  <c:pt idx="3">
                    <c:v>23.4</c:v>
                  </c:pt>
                  <c:pt idx="4">
                    <c:v>42.1</c:v>
                  </c:pt>
                  <c:pt idx="5">
                    <c:v>41.7</c:v>
                  </c:pt>
                  <c:pt idx="6">
                    <c:v>27.6</c:v>
                  </c:pt>
                  <c:pt idx="7">
                    <c:v>29.4</c:v>
                  </c:pt>
                  <c:pt idx="8">
                    <c:v>20.5</c:v>
                  </c:pt>
                  <c:pt idx="9">
                    <c:v>19.0</c:v>
                  </c:pt>
                </c:numCache>
              </c:numRef>
            </c:plus>
            <c:minus>
              <c:numRef>
                <c:f>Tabelle1!$J$2:$J$11</c:f>
                <c:numCache>
                  <c:formatCode>General</c:formatCode>
                  <c:ptCount val="10"/>
                  <c:pt idx="0">
                    <c:v>10.5</c:v>
                  </c:pt>
                  <c:pt idx="1">
                    <c:v>11.4</c:v>
                  </c:pt>
                  <c:pt idx="2">
                    <c:v>21.6</c:v>
                  </c:pt>
                  <c:pt idx="3">
                    <c:v>23.4</c:v>
                  </c:pt>
                  <c:pt idx="4">
                    <c:v>42.1</c:v>
                  </c:pt>
                  <c:pt idx="5">
                    <c:v>41.7</c:v>
                  </c:pt>
                  <c:pt idx="6">
                    <c:v>27.6</c:v>
                  </c:pt>
                  <c:pt idx="7">
                    <c:v>29.4</c:v>
                  </c:pt>
                  <c:pt idx="8">
                    <c:v>20.5</c:v>
                  </c:pt>
                  <c:pt idx="9">
                    <c:v>19.0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Tabelle1!$E$2:$E$11</c:f>
              <c:numCache>
                <c:formatCode>General</c:formatCode>
                <c:ptCount val="10"/>
                <c:pt idx="0">
                  <c:v>40.4</c:v>
                </c:pt>
                <c:pt idx="1">
                  <c:v>45.0</c:v>
                </c:pt>
                <c:pt idx="2">
                  <c:v>48.1</c:v>
                </c:pt>
                <c:pt idx="3">
                  <c:v>64.0</c:v>
                </c:pt>
                <c:pt idx="4">
                  <c:v>38.6</c:v>
                </c:pt>
                <c:pt idx="5">
                  <c:v>57.3</c:v>
                </c:pt>
                <c:pt idx="6">
                  <c:v>61.5</c:v>
                </c:pt>
                <c:pt idx="7">
                  <c:v>58.2</c:v>
                </c:pt>
                <c:pt idx="8">
                  <c:v>49.2</c:v>
                </c:pt>
                <c:pt idx="9">
                  <c:v>62.1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780176"/>
        <c:axId val="425784928"/>
      </c:barChart>
      <c:catAx>
        <c:axId val="42578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784928"/>
        <c:crosses val="autoZero"/>
        <c:auto val="1"/>
        <c:lblAlgn val="ctr"/>
        <c:lblOffset val="100"/>
        <c:noMultiLvlLbl val="0"/>
      </c:catAx>
      <c:valAx>
        <c:axId val="4257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78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835775171854"/>
          <c:y val="0.924865545368223"/>
          <c:w val="0.620387856680909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126.0</c:v>
                </c:pt>
                <c:pt idx="1">
                  <c:v>67.0</c:v>
                </c:pt>
                <c:pt idx="2">
                  <c:v>17.0</c:v>
                </c:pt>
                <c:pt idx="3">
                  <c:v>23.0</c:v>
                </c:pt>
                <c:pt idx="4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Stoma pts.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16.4</c:v>
                  </c:pt>
                  <c:pt idx="1">
                    <c:v>9.7</c:v>
                  </c:pt>
                  <c:pt idx="2">
                    <c:v>2.7</c:v>
                  </c:pt>
                  <c:pt idx="3">
                    <c:v>5.9</c:v>
                  </c:pt>
                  <c:pt idx="4">
                    <c:v>2.5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16.4</c:v>
                  </c:pt>
                  <c:pt idx="1">
                    <c:v>9.7</c:v>
                  </c:pt>
                  <c:pt idx="2">
                    <c:v>2.7</c:v>
                  </c:pt>
                  <c:pt idx="3">
                    <c:v>5.9</c:v>
                  </c:pt>
                  <c:pt idx="4">
                    <c:v>2.5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94.3</c:v>
                </c:pt>
                <c:pt idx="1">
                  <c:v>57.0</c:v>
                </c:pt>
                <c:pt idx="2">
                  <c:v>11.2</c:v>
                </c:pt>
                <c:pt idx="3">
                  <c:v>15.4</c:v>
                </c:pt>
                <c:pt idx="4">
                  <c:v>7.4</c:v>
                </c:pt>
                <c:pt idx="5">
                  <c:v>3.2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Tabelle1!$D$2:$D$7</c:f>
              <c:numCache>
                <c:formatCode>General</c:formatCode>
                <c:ptCount val="6"/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Tabelle1!$E$2:$E$7</c:f>
              <c:numCache>
                <c:formatCode>General</c:formatCode>
                <c:ptCount val="6"/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Tabelle1!$F$2:$F$7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514880"/>
        <c:axId val="425519616"/>
      </c:barChart>
      <c:catAx>
        <c:axId val="4255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519616"/>
        <c:crosses val="autoZero"/>
        <c:auto val="1"/>
        <c:lblAlgn val="ctr"/>
        <c:lblOffset val="100"/>
        <c:noMultiLvlLbl val="0"/>
      </c:catAx>
      <c:valAx>
        <c:axId val="42551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51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204000107672"/>
          <c:y val="0.924865545368223"/>
          <c:w val="0.457864625379784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126.0</c:v>
                </c:pt>
                <c:pt idx="1">
                  <c:v>67.0</c:v>
                </c:pt>
                <c:pt idx="2">
                  <c:v>17.0</c:v>
                </c:pt>
                <c:pt idx="3">
                  <c:v>23.0</c:v>
                </c:pt>
                <c:pt idx="4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100.7</c:v>
                </c:pt>
                <c:pt idx="1">
                  <c:v>60.7</c:v>
                </c:pt>
                <c:pt idx="2">
                  <c:v>11.6</c:v>
                </c:pt>
                <c:pt idx="3">
                  <c:v>17.3</c:v>
                </c:pt>
                <c:pt idx="4">
                  <c:v>7.3</c:v>
                </c:pt>
                <c:pt idx="5">
                  <c:v>3.5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Tabelle1!$D$2:$D$7</c:f>
              <c:numCache>
                <c:formatCode>General</c:formatCode>
                <c:ptCount val="6"/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Tabelle1!$E$2:$E$7</c:f>
              <c:numCache>
                <c:formatCode>General</c:formatCode>
                <c:ptCount val="6"/>
              </c:numCache>
            </c:numRef>
          </c:val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SD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Tabelle1!$F$2:$F$7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698944"/>
        <c:axId val="425703680"/>
      </c:barChart>
      <c:catAx>
        <c:axId val="4256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703680"/>
        <c:crosses val="autoZero"/>
        <c:auto val="1"/>
        <c:lblAlgn val="ctr"/>
        <c:lblOffset val="100"/>
        <c:noMultiLvlLbl val="0"/>
      </c:catAx>
      <c:valAx>
        <c:axId val="42570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69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204000107672"/>
          <c:y val="0.924865545368223"/>
          <c:w val="0.457864625379784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126.0</c:v>
                </c:pt>
                <c:pt idx="1">
                  <c:v>67.0</c:v>
                </c:pt>
                <c:pt idx="2">
                  <c:v>17.0</c:v>
                </c:pt>
                <c:pt idx="3">
                  <c:v>23.0</c:v>
                </c:pt>
                <c:pt idx="4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100.7</c:v>
                </c:pt>
                <c:pt idx="1">
                  <c:v>60.7</c:v>
                </c:pt>
                <c:pt idx="2">
                  <c:v>11.6</c:v>
                </c:pt>
                <c:pt idx="3">
                  <c:v>17.3</c:v>
                </c:pt>
                <c:pt idx="4">
                  <c:v>7.3</c:v>
                </c:pt>
                <c:pt idx="5">
                  <c:v>3.5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Problems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16.5</c:v>
                  </c:pt>
                  <c:pt idx="1">
                    <c:v>10.1</c:v>
                  </c:pt>
                  <c:pt idx="2">
                    <c:v>2.9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16.5</c:v>
                  </c:pt>
                  <c:pt idx="1">
                    <c:v>10.1</c:v>
                  </c:pt>
                  <c:pt idx="2">
                    <c:v>2.9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Tabelle1!$D$2:$D$7</c:f>
              <c:numCache>
                <c:formatCode>General</c:formatCode>
                <c:ptCount val="6"/>
                <c:pt idx="0">
                  <c:v>90.6</c:v>
                </c:pt>
                <c:pt idx="1">
                  <c:v>54.8</c:v>
                </c:pt>
                <c:pt idx="2">
                  <c:v>11.0</c:v>
                </c:pt>
                <c:pt idx="3">
                  <c:v>14.2</c:v>
                </c:pt>
                <c:pt idx="4">
                  <c:v>7.5</c:v>
                </c:pt>
                <c:pt idx="5">
                  <c:v>3.1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Datenreihe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Tabelle1!$E$2:$E$7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6897344"/>
        <c:axId val="426902080"/>
      </c:barChart>
      <c:catAx>
        <c:axId val="42689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6902080"/>
        <c:crosses val="autoZero"/>
        <c:auto val="1"/>
        <c:lblAlgn val="ctr"/>
        <c:lblOffset val="100"/>
        <c:noMultiLvlLbl val="0"/>
      </c:catAx>
      <c:valAx>
        <c:axId val="42690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689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159835775171854"/>
          <c:y val="0.924865545368223"/>
          <c:w val="0.620387856680909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126.0</c:v>
                </c:pt>
                <c:pt idx="1">
                  <c:v>67.0</c:v>
                </c:pt>
                <c:pt idx="2">
                  <c:v>17.0</c:v>
                </c:pt>
                <c:pt idx="3">
                  <c:v>23.0</c:v>
                </c:pt>
                <c:pt idx="4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14.1</c:v>
                  </c:pt>
                  <c:pt idx="1">
                    <c:v>7.6</c:v>
                  </c:pt>
                  <c:pt idx="2">
                    <c:v>2.3</c:v>
                  </c:pt>
                  <c:pt idx="3">
                    <c:v>6.0</c:v>
                  </c:pt>
                  <c:pt idx="4">
                    <c:v>2.2</c:v>
                  </c:pt>
                  <c:pt idx="5">
                    <c:v>0.9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100.7</c:v>
                </c:pt>
                <c:pt idx="1">
                  <c:v>60.7</c:v>
                </c:pt>
                <c:pt idx="2">
                  <c:v>11.6</c:v>
                </c:pt>
                <c:pt idx="3">
                  <c:v>17.3</c:v>
                </c:pt>
                <c:pt idx="4">
                  <c:v>7.3</c:v>
                </c:pt>
                <c:pt idx="5">
                  <c:v>3.5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Problems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16.5</c:v>
                  </c:pt>
                  <c:pt idx="1">
                    <c:v>10.1</c:v>
                  </c:pt>
                  <c:pt idx="2">
                    <c:v>2.9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16.5</c:v>
                  </c:pt>
                  <c:pt idx="1">
                    <c:v>10.1</c:v>
                  </c:pt>
                  <c:pt idx="2">
                    <c:v>2.9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Tabelle1!$D$2:$D$7</c:f>
              <c:numCache>
                <c:formatCode>General</c:formatCode>
                <c:ptCount val="6"/>
                <c:pt idx="0">
                  <c:v>90.6</c:v>
                </c:pt>
                <c:pt idx="1">
                  <c:v>54.8</c:v>
                </c:pt>
                <c:pt idx="2">
                  <c:v>11.0</c:v>
                </c:pt>
                <c:pt idx="3">
                  <c:v>14.2</c:v>
                </c:pt>
                <c:pt idx="4">
                  <c:v>7.5</c:v>
                </c:pt>
                <c:pt idx="5">
                  <c:v>3.1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Stoma care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Tabelle1!$J$2:$J$11</c:f>
                <c:numCache>
                  <c:formatCode>General</c:formatCode>
                  <c:ptCount val="10"/>
                  <c:pt idx="0">
                    <c:v>16.8</c:v>
                  </c:pt>
                  <c:pt idx="1">
                    <c:v>9.9</c:v>
                  </c:pt>
                  <c:pt idx="2">
                    <c:v>2.7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Tabelle1!$J$2:$J$11</c:f>
                <c:numCache>
                  <c:formatCode>General</c:formatCode>
                  <c:ptCount val="10"/>
                  <c:pt idx="0">
                    <c:v>16.8</c:v>
                  </c:pt>
                  <c:pt idx="1">
                    <c:v>9.9</c:v>
                  </c:pt>
                  <c:pt idx="2">
                    <c:v>2.7</c:v>
                  </c:pt>
                  <c:pt idx="3">
                    <c:v>5.5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Tabelle1!$E$2:$E$7</c:f>
              <c:numCache>
                <c:formatCode>General</c:formatCode>
                <c:ptCount val="6"/>
                <c:pt idx="0">
                  <c:v>87.1</c:v>
                </c:pt>
                <c:pt idx="1">
                  <c:v>53.1</c:v>
                </c:pt>
                <c:pt idx="2">
                  <c:v>10.5</c:v>
                </c:pt>
                <c:pt idx="3">
                  <c:v>13.3</c:v>
                </c:pt>
                <c:pt idx="4">
                  <c:v>7.5</c:v>
                </c:pt>
                <c:pt idx="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7044576"/>
        <c:axId val="427049312"/>
      </c:barChart>
      <c:catAx>
        <c:axId val="4270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7049312"/>
        <c:crosses val="autoZero"/>
        <c:auto val="1"/>
        <c:lblAlgn val="ctr"/>
        <c:lblOffset val="100"/>
        <c:noMultiLvlLbl val="0"/>
      </c:catAx>
      <c:valAx>
        <c:axId val="42704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704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835775171854"/>
          <c:y val="0.924865545368223"/>
          <c:w val="0.620387856680909"/>
          <c:h val="0.05536514842546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  <c:pt idx="0">
                    <c:v>10.2</c:v>
                  </c:pt>
                  <c:pt idx="1">
                    <c:v>8.1</c:v>
                  </c:pt>
                  <c:pt idx="2">
                    <c:v>20.2</c:v>
                  </c:pt>
                  <c:pt idx="3">
                    <c:v>22.1</c:v>
                  </c:pt>
                  <c:pt idx="4">
                    <c:v>31.7</c:v>
                  </c:pt>
                  <c:pt idx="5">
                    <c:v>16.4</c:v>
                  </c:pt>
                  <c:pt idx="6">
                    <c:v>18.4</c:v>
                  </c:pt>
                  <c:pt idx="7">
                    <c:v>27.3</c:v>
                  </c:pt>
                  <c:pt idx="8">
                    <c:v>18.5</c:v>
                  </c:pt>
                  <c:pt idx="9">
                    <c:v>25.6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50.2</c:v>
                </c:pt>
                <c:pt idx="1">
                  <c:v>51.5</c:v>
                </c:pt>
                <c:pt idx="2">
                  <c:v>68.1</c:v>
                </c:pt>
                <c:pt idx="3">
                  <c:v>85.7</c:v>
                </c:pt>
                <c:pt idx="4">
                  <c:v>83.7</c:v>
                </c:pt>
                <c:pt idx="5">
                  <c:v>73.9</c:v>
                </c:pt>
                <c:pt idx="6">
                  <c:v>88.8</c:v>
                </c:pt>
                <c:pt idx="7">
                  <c:v>79.1</c:v>
                </c:pt>
                <c:pt idx="8">
                  <c:v>63.2</c:v>
                </c:pt>
                <c:pt idx="9">
                  <c:v>90.4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deficiency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10.1</c:v>
                  </c:pt>
                  <c:pt idx="1">
                    <c:v>10.5</c:v>
                  </c:pt>
                  <c:pt idx="2">
                    <c:v>21.5</c:v>
                  </c:pt>
                  <c:pt idx="3">
                    <c:v>21.9</c:v>
                  </c:pt>
                  <c:pt idx="4">
                    <c:v>42.0</c:v>
                  </c:pt>
                  <c:pt idx="5">
                    <c:v>36.5</c:v>
                  </c:pt>
                  <c:pt idx="6">
                    <c:v>24.4</c:v>
                  </c:pt>
                  <c:pt idx="7">
                    <c:v>28.1</c:v>
                  </c:pt>
                  <c:pt idx="8">
                    <c:v>20.2</c:v>
                  </c:pt>
                  <c:pt idx="9">
                    <c:v>18.8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10.1</c:v>
                  </c:pt>
                  <c:pt idx="1">
                    <c:v>10.5</c:v>
                  </c:pt>
                  <c:pt idx="2">
                    <c:v>21.5</c:v>
                  </c:pt>
                  <c:pt idx="3">
                    <c:v>21.9</c:v>
                  </c:pt>
                  <c:pt idx="4">
                    <c:v>42.0</c:v>
                  </c:pt>
                  <c:pt idx="5">
                    <c:v>36.5</c:v>
                  </c:pt>
                  <c:pt idx="6">
                    <c:v>24.4</c:v>
                  </c:pt>
                  <c:pt idx="7">
                    <c:v>28.1</c:v>
                  </c:pt>
                  <c:pt idx="8">
                    <c:v>20.2</c:v>
                  </c:pt>
                  <c:pt idx="9">
                    <c:v>18.8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45.9</c:v>
                </c:pt>
                <c:pt idx="1">
                  <c:v>49.3</c:v>
                </c:pt>
                <c:pt idx="2">
                  <c:v>58.2</c:v>
                </c:pt>
                <c:pt idx="3">
                  <c:v>74.7</c:v>
                </c:pt>
                <c:pt idx="4">
                  <c:v>62.4</c:v>
                </c:pt>
                <c:pt idx="5">
                  <c:v>74.8</c:v>
                </c:pt>
                <c:pt idx="6">
                  <c:v>74.4</c:v>
                </c:pt>
                <c:pt idx="7">
                  <c:v>71.1</c:v>
                </c:pt>
                <c:pt idx="8">
                  <c:v>59.5</c:v>
                </c:pt>
                <c:pt idx="9">
                  <c:v>69.3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Any deficiency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10.6</c:v>
                  </c:pt>
                  <c:pt idx="2">
                    <c:v>23.0</c:v>
                  </c:pt>
                  <c:pt idx="3">
                    <c:v>23.6</c:v>
                  </c:pt>
                  <c:pt idx="4">
                    <c:v>43.7</c:v>
                  </c:pt>
                  <c:pt idx="5">
                    <c:v>40.3</c:v>
                  </c:pt>
                  <c:pt idx="6">
                    <c:v>26.9</c:v>
                  </c:pt>
                  <c:pt idx="7">
                    <c:v>30.1</c:v>
                  </c:pt>
                  <c:pt idx="8">
                    <c:v>20.5</c:v>
                  </c:pt>
                  <c:pt idx="9">
                    <c:v>18.5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10.6</c:v>
                  </c:pt>
                  <c:pt idx="1">
                    <c:v>10.6</c:v>
                  </c:pt>
                  <c:pt idx="2">
                    <c:v>23.0</c:v>
                  </c:pt>
                  <c:pt idx="3">
                    <c:v>23.6</c:v>
                  </c:pt>
                  <c:pt idx="4">
                    <c:v>43.7</c:v>
                  </c:pt>
                  <c:pt idx="5">
                    <c:v>40.3</c:v>
                  </c:pt>
                  <c:pt idx="6">
                    <c:v>26.9</c:v>
                  </c:pt>
                  <c:pt idx="7">
                    <c:v>30.1</c:v>
                  </c:pt>
                  <c:pt idx="8">
                    <c:v>20.5</c:v>
                  </c:pt>
                  <c:pt idx="9">
                    <c:v>18.5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  <c:pt idx="0">
                  <c:v>43.1</c:v>
                </c:pt>
                <c:pt idx="1">
                  <c:v>45.7</c:v>
                </c:pt>
                <c:pt idx="2">
                  <c:v>50.5</c:v>
                </c:pt>
                <c:pt idx="3">
                  <c:v>69.4</c:v>
                </c:pt>
                <c:pt idx="4">
                  <c:v>50.0</c:v>
                </c:pt>
                <c:pt idx="5">
                  <c:v>63.6</c:v>
                </c:pt>
                <c:pt idx="6">
                  <c:v>68.0</c:v>
                </c:pt>
                <c:pt idx="7">
                  <c:v>63.6</c:v>
                </c:pt>
                <c:pt idx="8">
                  <c:v>51.8</c:v>
                </c:pt>
                <c:pt idx="9">
                  <c:v>64.3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Vit. B12 deficiency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Tabelle1!$J$2:$J$11</c:f>
                <c:numCache>
                  <c:formatCode>General</c:formatCode>
                  <c:ptCount val="10"/>
                  <c:pt idx="0">
                    <c:v>11.0</c:v>
                  </c:pt>
                  <c:pt idx="1">
                    <c:v>11.0</c:v>
                  </c:pt>
                  <c:pt idx="2">
                    <c:v>23.2</c:v>
                  </c:pt>
                  <c:pt idx="3">
                    <c:v>24.0</c:v>
                  </c:pt>
                  <c:pt idx="4">
                    <c:v>44.5</c:v>
                  </c:pt>
                  <c:pt idx="5">
                    <c:v>41.8</c:v>
                  </c:pt>
                  <c:pt idx="6">
                    <c:v>28.4</c:v>
                  </c:pt>
                  <c:pt idx="7">
                    <c:v>31.0</c:v>
                  </c:pt>
                  <c:pt idx="8">
                    <c:v>21.1</c:v>
                  </c:pt>
                  <c:pt idx="9">
                    <c:v>18.8</c:v>
                  </c:pt>
                </c:numCache>
              </c:numRef>
            </c:plus>
            <c:minus>
              <c:numRef>
                <c:f>Tabelle1!$J$2:$J$11</c:f>
                <c:numCache>
                  <c:formatCode>General</c:formatCode>
                  <c:ptCount val="10"/>
                  <c:pt idx="0">
                    <c:v>11.0</c:v>
                  </c:pt>
                  <c:pt idx="1">
                    <c:v>11.0</c:v>
                  </c:pt>
                  <c:pt idx="2">
                    <c:v>23.2</c:v>
                  </c:pt>
                  <c:pt idx="3">
                    <c:v>24.0</c:v>
                  </c:pt>
                  <c:pt idx="4">
                    <c:v>44.5</c:v>
                  </c:pt>
                  <c:pt idx="5">
                    <c:v>41.8</c:v>
                  </c:pt>
                  <c:pt idx="6">
                    <c:v>28.4</c:v>
                  </c:pt>
                  <c:pt idx="7">
                    <c:v>31.0</c:v>
                  </c:pt>
                  <c:pt idx="8">
                    <c:v>21.1</c:v>
                  </c:pt>
                  <c:pt idx="9">
                    <c:v>18.8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Tabelle1!$A$2:$A$11</c:f>
              <c:strCache>
                <c:ptCount val="10"/>
                <c:pt idx="0">
                  <c:v>PCS</c:v>
                </c:pt>
                <c:pt idx="1">
                  <c:v>MCS</c:v>
                </c:pt>
                <c:pt idx="2">
                  <c:v>General health</c:v>
                </c:pt>
                <c:pt idx="3">
                  <c:v>Physical functioning</c:v>
                </c:pt>
                <c:pt idx="4">
                  <c:v>Physical role</c:v>
                </c:pt>
                <c:pt idx="5">
                  <c:v>Emotional role</c:v>
                </c:pt>
                <c:pt idx="6">
                  <c:v>Social functioning</c:v>
                </c:pt>
                <c:pt idx="7">
                  <c:v>Bodily pain</c:v>
                </c:pt>
                <c:pt idx="8">
                  <c:v>Vitality</c:v>
                </c:pt>
                <c:pt idx="9">
                  <c:v>Mental health</c:v>
                </c:pt>
              </c:strCache>
            </c:strRef>
          </c:cat>
          <c:val>
            <c:numRef>
              <c:f>Tabelle1!$E$2:$E$11</c:f>
              <c:numCache>
                <c:formatCode>General</c:formatCode>
                <c:ptCount val="10"/>
                <c:pt idx="0">
                  <c:v>42.1</c:v>
                </c:pt>
                <c:pt idx="1">
                  <c:v>44.9</c:v>
                </c:pt>
                <c:pt idx="2">
                  <c:v>48.6</c:v>
                </c:pt>
                <c:pt idx="3">
                  <c:v>67.4</c:v>
                </c:pt>
                <c:pt idx="4">
                  <c:v>45.8</c:v>
                </c:pt>
                <c:pt idx="5">
                  <c:v>59.3</c:v>
                </c:pt>
                <c:pt idx="6">
                  <c:v>64.5</c:v>
                </c:pt>
                <c:pt idx="7">
                  <c:v>61.4</c:v>
                </c:pt>
                <c:pt idx="8">
                  <c:v>50.1</c:v>
                </c:pt>
                <c:pt idx="9">
                  <c:v>63.2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5958032"/>
        <c:axId val="425962784"/>
      </c:barChart>
      <c:catAx>
        <c:axId val="42595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962784"/>
        <c:crosses val="autoZero"/>
        <c:auto val="1"/>
        <c:lblAlgn val="ctr"/>
        <c:lblOffset val="100"/>
        <c:noMultiLvlLbl val="0"/>
      </c:catAx>
      <c:valAx>
        <c:axId val="42596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595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394481554744493"/>
          <c:y val="0.924865545368223"/>
          <c:w val="0.918347215431986"/>
          <c:h val="0.05280769702450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Controls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Tabelle1!$G$2:$G$11</c:f>
                <c:numCache>
                  <c:formatCode>General</c:formatCode>
                  <c:ptCount val="10"/>
                </c:numCache>
              </c:numRef>
            </c:plus>
            <c:minus>
              <c:numRef>
                <c:f>Tabelle1!$G$2:$G$11</c:f>
                <c:numCache>
                  <c:formatCode>General</c:formatCode>
                  <c:ptCount val="10"/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126.0</c:v>
                </c:pt>
                <c:pt idx="1">
                  <c:v>67.0</c:v>
                </c:pt>
                <c:pt idx="2">
                  <c:v>17.0</c:v>
                </c:pt>
                <c:pt idx="3">
                  <c:v>23.0</c:v>
                </c:pt>
                <c:pt idx="4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 deficiency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Tabelle1!$H$2:$H$11</c:f>
                <c:numCache>
                  <c:formatCode>General</c:formatCode>
                  <c:ptCount val="10"/>
                  <c:pt idx="0">
                    <c:v>15.4</c:v>
                  </c:pt>
                  <c:pt idx="1">
                    <c:v>8.8</c:v>
                  </c:pt>
                  <c:pt idx="2">
                    <c:v>2.7</c:v>
                  </c:pt>
                  <c:pt idx="3">
                    <c:v>5.8</c:v>
                  </c:pt>
                  <c:pt idx="4">
                    <c:v>0.5</c:v>
                  </c:pt>
                  <c:pt idx="5">
                    <c:v>1.0</c:v>
                  </c:pt>
                </c:numCache>
              </c:numRef>
            </c:plus>
            <c:minus>
              <c:numRef>
                <c:f>Tabelle1!$H$2:$H$11</c:f>
                <c:numCache>
                  <c:formatCode>General</c:formatCode>
                  <c:ptCount val="10"/>
                  <c:pt idx="0">
                    <c:v>15.4</c:v>
                  </c:pt>
                  <c:pt idx="1">
                    <c:v>8.8</c:v>
                  </c:pt>
                  <c:pt idx="2">
                    <c:v>2.7</c:v>
                  </c:pt>
                  <c:pt idx="3">
                    <c:v>5.8</c:v>
                  </c:pt>
                  <c:pt idx="4">
                    <c:v>0.5</c:v>
                  </c:pt>
                  <c:pt idx="5">
                    <c:v>1.0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97.4</c:v>
                </c:pt>
                <c:pt idx="1">
                  <c:v>58.8</c:v>
                </c:pt>
                <c:pt idx="2">
                  <c:v>11.3</c:v>
                </c:pt>
                <c:pt idx="3">
                  <c:v>16.6</c:v>
                </c:pt>
                <c:pt idx="4">
                  <c:v>7.3</c:v>
                </c:pt>
                <c:pt idx="5">
                  <c:v>3.4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Any deficiency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Tabelle1!$I$2:$I$11</c:f>
                <c:numCache>
                  <c:formatCode>General</c:formatCode>
                  <c:ptCount val="10"/>
                  <c:pt idx="0">
                    <c:v>16.8</c:v>
                  </c:pt>
                  <c:pt idx="1">
                    <c:v>10.3</c:v>
                  </c:pt>
                  <c:pt idx="2">
                    <c:v>2.8</c:v>
                  </c:pt>
                  <c:pt idx="3">
                    <c:v>5.6</c:v>
                  </c:pt>
                  <c:pt idx="4">
                    <c:v>2.5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Tabelle1!$I$2:$I$11</c:f>
                <c:numCache>
                  <c:formatCode>General</c:formatCode>
                  <c:ptCount val="10"/>
                  <c:pt idx="0">
                    <c:v>16.8</c:v>
                  </c:pt>
                  <c:pt idx="1">
                    <c:v>10.3</c:v>
                  </c:pt>
                  <c:pt idx="2">
                    <c:v>2.8</c:v>
                  </c:pt>
                  <c:pt idx="3">
                    <c:v>5.6</c:v>
                  </c:pt>
                  <c:pt idx="4">
                    <c:v>2.5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Tabelle1!$D$2:$D$7</c:f>
              <c:numCache>
                <c:formatCode>General</c:formatCode>
                <c:ptCount val="6"/>
                <c:pt idx="0">
                  <c:v>91.1</c:v>
                </c:pt>
                <c:pt idx="1">
                  <c:v>55.1</c:v>
                </c:pt>
                <c:pt idx="2">
                  <c:v>11.2</c:v>
                </c:pt>
                <c:pt idx="3">
                  <c:v>14.0</c:v>
                </c:pt>
                <c:pt idx="4">
                  <c:v>7.6</c:v>
                </c:pt>
                <c:pt idx="5">
                  <c:v>3.1</c:v>
                </c:pt>
              </c:numCache>
            </c:numRef>
          </c:val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Vit. B12 deficiency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Tabelle1!$J$2:$J$11</c:f>
                <c:numCache>
                  <c:formatCode>General</c:formatCode>
                  <c:ptCount val="10"/>
                  <c:pt idx="0">
                    <c:v>17.0</c:v>
                  </c:pt>
                  <c:pt idx="1">
                    <c:v>10.4</c:v>
                  </c:pt>
                  <c:pt idx="2">
                    <c:v>2.8</c:v>
                  </c:pt>
                  <c:pt idx="3">
                    <c:v>5.7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plus>
            <c:minus>
              <c:numRef>
                <c:f>Tabelle1!$J$2:$J$11</c:f>
                <c:numCache>
                  <c:formatCode>General</c:formatCode>
                  <c:ptCount val="10"/>
                  <c:pt idx="0">
                    <c:v>17.0</c:v>
                  </c:pt>
                  <c:pt idx="1">
                    <c:v>10.4</c:v>
                  </c:pt>
                  <c:pt idx="2">
                    <c:v>2.8</c:v>
                  </c:pt>
                  <c:pt idx="3">
                    <c:v>5.7</c:v>
                  </c:pt>
                  <c:pt idx="4">
                    <c:v>2.6</c:v>
                  </c:pt>
                  <c:pt idx="5">
                    <c:v>1.1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Tabelle1!$A$2:$A$7</c:f>
              <c:strCache>
                <c:ptCount val="6"/>
                <c:pt idx="0">
                  <c:v>GIQLI</c:v>
                </c:pt>
                <c:pt idx="1">
                  <c:v>GI symptoms</c:v>
                </c:pt>
                <c:pt idx="2">
                  <c:v>Emotional status</c:v>
                </c:pt>
                <c:pt idx="3">
                  <c:v>Physical function</c:v>
                </c:pt>
                <c:pt idx="4">
                  <c:v>Social function</c:v>
                </c:pt>
                <c:pt idx="5">
                  <c:v>Distress med. treatment</c:v>
                </c:pt>
              </c:strCache>
            </c:strRef>
          </c:cat>
          <c:val>
            <c:numRef>
              <c:f>Tabelle1!$E$2:$E$7</c:f>
              <c:numCache>
                <c:formatCode>General</c:formatCode>
                <c:ptCount val="6"/>
                <c:pt idx="0">
                  <c:v>89.9</c:v>
                </c:pt>
                <c:pt idx="1">
                  <c:v>54.6</c:v>
                </c:pt>
                <c:pt idx="2">
                  <c:v>11.2</c:v>
                </c:pt>
                <c:pt idx="3">
                  <c:v>13.5</c:v>
                </c:pt>
                <c:pt idx="4">
                  <c:v>7.6</c:v>
                </c:pt>
                <c:pt idx="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7323136"/>
        <c:axId val="427327872"/>
      </c:barChart>
      <c:catAx>
        <c:axId val="42732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7327872"/>
        <c:crosses val="autoZero"/>
        <c:auto val="1"/>
        <c:lblAlgn val="ctr"/>
        <c:lblOffset val="100"/>
        <c:noMultiLvlLbl val="0"/>
      </c:catAx>
      <c:valAx>
        <c:axId val="42732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732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710499056450181"/>
          <c:y val="0.924865545368223"/>
          <c:w val="0.928950094354982"/>
          <c:h val="0.0635395591545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PCS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Tabelle1!$G$2:$K$2</c:f>
                <c:numCache>
                  <c:formatCode>General</c:formatCode>
                  <c:ptCount val="5"/>
                  <c:pt idx="0">
                    <c:v>10.2</c:v>
                  </c:pt>
                  <c:pt idx="1">
                    <c:v>10.2</c:v>
                  </c:pt>
                  <c:pt idx="2">
                    <c:v>10.5</c:v>
                  </c:pt>
                  <c:pt idx="3">
                    <c:v>9.9</c:v>
                  </c:pt>
                  <c:pt idx="4">
                    <c:v>9.6</c:v>
                  </c:pt>
                </c:numCache>
              </c:numRef>
            </c:plus>
            <c:minus>
              <c:numRef>
                <c:f>Tabelle1!$G$2:$K$2</c:f>
                <c:numCache>
                  <c:formatCode>General</c:formatCode>
                  <c:ptCount val="5"/>
                  <c:pt idx="0">
                    <c:v>10.2</c:v>
                  </c:pt>
                  <c:pt idx="1">
                    <c:v>10.2</c:v>
                  </c:pt>
                  <c:pt idx="2">
                    <c:v>10.5</c:v>
                  </c:pt>
                  <c:pt idx="3">
                    <c:v>9.9</c:v>
                  </c:pt>
                  <c:pt idx="4">
                    <c:v>9.6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Tabelle1!$B$1:$F$1</c:f>
              <c:strCache>
                <c:ptCount val="5"/>
                <c:pt idx="0">
                  <c:v>Controls</c:v>
                </c:pt>
                <c:pt idx="1">
                  <c:v>Ulcerative colitis</c:v>
                </c:pt>
                <c:pt idx="2">
                  <c:v>Crohn´s disease</c:v>
                </c:pt>
                <c:pt idx="3">
                  <c:v>FAP</c:v>
                </c:pt>
                <c:pt idx="4">
                  <c:v>CRC</c:v>
                </c:pt>
              </c:strCache>
            </c:strRef>
          </c:cat>
          <c:val>
            <c:numRef>
              <c:f>Tabelle1!$B$2:$F$2</c:f>
              <c:numCache>
                <c:formatCode>General</c:formatCode>
                <c:ptCount val="5"/>
                <c:pt idx="0">
                  <c:v>50.2</c:v>
                </c:pt>
                <c:pt idx="1">
                  <c:v>46.2</c:v>
                </c:pt>
                <c:pt idx="2">
                  <c:v>44.1</c:v>
                </c:pt>
                <c:pt idx="3">
                  <c:v>44.3</c:v>
                </c:pt>
                <c:pt idx="4">
                  <c:v>40.9</c:v>
                </c:pt>
              </c:numCache>
            </c:numRef>
          </c:val>
        </c:ser>
        <c:ser>
          <c:idx val="1"/>
          <c:order val="1"/>
          <c:tx>
            <c:strRef>
              <c:f>Tabelle1!$A$3</c:f>
              <c:strCache>
                <c:ptCount val="1"/>
                <c:pt idx="0">
                  <c:v>MCS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Tabelle1!$G$3:$K$3</c:f>
                <c:numCache>
                  <c:formatCode>General</c:formatCode>
                  <c:ptCount val="5"/>
                  <c:pt idx="0">
                    <c:v>8.1</c:v>
                  </c:pt>
                  <c:pt idx="1">
                    <c:v>10.1</c:v>
                  </c:pt>
                  <c:pt idx="2">
                    <c:v>1.3</c:v>
                  </c:pt>
                  <c:pt idx="3">
                    <c:v>7.8</c:v>
                  </c:pt>
                  <c:pt idx="4">
                    <c:v>9.1</c:v>
                  </c:pt>
                </c:numCache>
              </c:numRef>
            </c:plus>
            <c:minus>
              <c:numRef>
                <c:f>Tabelle1!$G$3:$K$3</c:f>
                <c:numCache>
                  <c:formatCode>General</c:formatCode>
                  <c:ptCount val="5"/>
                  <c:pt idx="0">
                    <c:v>8.1</c:v>
                  </c:pt>
                  <c:pt idx="1">
                    <c:v>10.1</c:v>
                  </c:pt>
                  <c:pt idx="2">
                    <c:v>1.3</c:v>
                  </c:pt>
                  <c:pt idx="3">
                    <c:v>7.8</c:v>
                  </c:pt>
                  <c:pt idx="4">
                    <c:v>9.1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Tabelle1!$B$1:$F$1</c:f>
              <c:strCache>
                <c:ptCount val="5"/>
                <c:pt idx="0">
                  <c:v>Controls</c:v>
                </c:pt>
                <c:pt idx="1">
                  <c:v>Ulcerative colitis</c:v>
                </c:pt>
                <c:pt idx="2">
                  <c:v>Crohn´s disease</c:v>
                </c:pt>
                <c:pt idx="3">
                  <c:v>FAP</c:v>
                </c:pt>
                <c:pt idx="4">
                  <c:v>CRC</c:v>
                </c:pt>
              </c:strCache>
            </c:strRef>
          </c:cat>
          <c:val>
            <c:numRef>
              <c:f>Tabelle1!$B$3:$F$3</c:f>
              <c:numCache>
                <c:formatCode>General</c:formatCode>
                <c:ptCount val="5"/>
                <c:pt idx="0">
                  <c:v>51.5</c:v>
                </c:pt>
                <c:pt idx="1">
                  <c:v>48.5</c:v>
                </c:pt>
                <c:pt idx="2">
                  <c:v>46.7</c:v>
                </c:pt>
                <c:pt idx="3">
                  <c:v>48.5</c:v>
                </c:pt>
                <c:pt idx="4">
                  <c:v>46.7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72327904"/>
        <c:axId val="372314272"/>
      </c:barChart>
      <c:catAx>
        <c:axId val="37232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72314272"/>
        <c:crosses val="autoZero"/>
        <c:auto val="1"/>
        <c:lblAlgn val="ctr"/>
        <c:lblOffset val="100"/>
        <c:noMultiLvlLbl val="0"/>
      </c:catAx>
      <c:valAx>
        <c:axId val="37231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7232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GIQLI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Tabelle1!$G$2:$K$2</c:f>
                <c:numCache>
                  <c:formatCode>General</c:formatCode>
                  <c:ptCount val="5"/>
                  <c:pt idx="1">
                    <c:v>15.8</c:v>
                  </c:pt>
                  <c:pt idx="2">
                    <c:v>16.44</c:v>
                  </c:pt>
                  <c:pt idx="3">
                    <c:v>15.9</c:v>
                  </c:pt>
                  <c:pt idx="4">
                    <c:v>16.7</c:v>
                  </c:pt>
                </c:numCache>
              </c:numRef>
            </c:plus>
            <c:minus>
              <c:numRef>
                <c:f>Tabelle1!$G$2:$K$2</c:f>
                <c:numCache>
                  <c:formatCode>General</c:formatCode>
                  <c:ptCount val="5"/>
                  <c:pt idx="1">
                    <c:v>15.8</c:v>
                  </c:pt>
                  <c:pt idx="2">
                    <c:v>16.44</c:v>
                  </c:pt>
                  <c:pt idx="3">
                    <c:v>15.9</c:v>
                  </c:pt>
                  <c:pt idx="4">
                    <c:v>16.7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Tabelle1!$B$1:$F$1</c:f>
              <c:strCache>
                <c:ptCount val="5"/>
                <c:pt idx="0">
                  <c:v>Controls</c:v>
                </c:pt>
                <c:pt idx="1">
                  <c:v>Ulcerative colitis</c:v>
                </c:pt>
                <c:pt idx="2">
                  <c:v>Crohn´s disease</c:v>
                </c:pt>
                <c:pt idx="3">
                  <c:v>FAP</c:v>
                </c:pt>
                <c:pt idx="4">
                  <c:v>CRC</c:v>
                </c:pt>
              </c:strCache>
            </c:strRef>
          </c:cat>
          <c:val>
            <c:numRef>
              <c:f>Tabelle1!$B$2:$F$2</c:f>
              <c:numCache>
                <c:formatCode>General</c:formatCode>
                <c:ptCount val="5"/>
                <c:pt idx="0">
                  <c:v>126.0</c:v>
                </c:pt>
                <c:pt idx="1">
                  <c:v>97.2</c:v>
                </c:pt>
                <c:pt idx="2">
                  <c:v>93.5</c:v>
                </c:pt>
                <c:pt idx="3">
                  <c:v>94.3</c:v>
                </c:pt>
                <c:pt idx="4">
                  <c:v>88.7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6149456"/>
        <c:axId val="426154192"/>
      </c:barChart>
      <c:catAx>
        <c:axId val="42614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6154192"/>
        <c:crosses val="autoZero"/>
        <c:auto val="1"/>
        <c:lblAlgn val="ctr"/>
        <c:lblOffset val="100"/>
        <c:noMultiLvlLbl val="0"/>
      </c:catAx>
      <c:valAx>
        <c:axId val="42615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614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D143F-1C54-4D7B-A8F9-76F0401127BF}" type="datetimeFigureOut">
              <a:rPr lang="de-DE" smtClean="0"/>
              <a:pPr/>
              <a:t>07.12.17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8B45C-04C9-4E16-BACC-8AFC1FFAA41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58228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DB21E-FC41-4845-BEAF-0B76D0986408}" type="datetimeFigureOut">
              <a:rPr lang="de-DE" smtClean="0"/>
              <a:pPr/>
              <a:t>07.12.17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C8E8A-C9DE-4D00-8801-65AF13270B6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600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62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81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241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...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might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manipulated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order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prevent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impaired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restore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good</a:t>
            </a:r>
            <a:r>
              <a:rPr lang="de-DE" baseline="0" dirty="0" smtClean="0"/>
              <a:t> QOL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591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695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2149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9%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female</a:t>
            </a:r>
            <a:r>
              <a:rPr lang="de-DE" dirty="0" smtClean="0"/>
              <a:t> </a:t>
            </a:r>
            <a:r>
              <a:rPr lang="de-DE" dirty="0" err="1" smtClean="0"/>
              <a:t>patients</a:t>
            </a:r>
            <a:r>
              <a:rPr lang="de-DE" dirty="0" smtClean="0"/>
              <a:t> </a:t>
            </a:r>
            <a:r>
              <a:rPr lang="de-DE" dirty="0" err="1" smtClean="0"/>
              <a:t>became</a:t>
            </a:r>
            <a:r>
              <a:rPr lang="de-DE" dirty="0" smtClean="0"/>
              <a:t> </a:t>
            </a:r>
            <a:r>
              <a:rPr lang="de-DE" dirty="0" err="1" smtClean="0"/>
              <a:t>pregnent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PEI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gave</a:t>
            </a:r>
            <a:r>
              <a:rPr lang="de-DE" dirty="0" smtClean="0"/>
              <a:t> </a:t>
            </a:r>
            <a:r>
              <a:rPr lang="de-DE" dirty="0" err="1" smtClean="0"/>
              <a:t>birth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62 </a:t>
            </a:r>
            <a:r>
              <a:rPr lang="de-DE" dirty="0" err="1" smtClean="0"/>
              <a:t>baby</a:t>
            </a:r>
            <a:r>
              <a:rPr lang="de-DE" dirty="0" smtClean="0"/>
              <a:t>.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delivered</a:t>
            </a:r>
            <a:r>
              <a:rPr lang="de-DE" dirty="0" smtClean="0"/>
              <a:t> </a:t>
            </a:r>
            <a:r>
              <a:rPr lang="de-DE" dirty="0" err="1" smtClean="0"/>
              <a:t>vaginally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baseline="0" dirty="0" smtClean="0"/>
              <a:t> half bei </a:t>
            </a:r>
            <a:r>
              <a:rPr lang="de-DE" baseline="0" dirty="0" err="1" smtClean="0"/>
              <a:t>cesaerian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section</a:t>
            </a:r>
            <a:r>
              <a:rPr lang="de-DE" baseline="0" dirty="0" smtClean="0"/>
              <a:t>. </a:t>
            </a:r>
            <a:endParaRPr lang="de-DE" dirty="0" smtClean="0"/>
          </a:p>
          <a:p>
            <a:r>
              <a:rPr lang="de-DE" dirty="0" smtClean="0"/>
              <a:t>Short </a:t>
            </a:r>
            <a:r>
              <a:rPr lang="de-DE" dirty="0" err="1" smtClean="0"/>
              <a:t>bowel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in </a:t>
            </a:r>
            <a:r>
              <a:rPr lang="de-DE" dirty="0" err="1" smtClean="0"/>
              <a:t>Crohn´s</a:t>
            </a:r>
            <a:r>
              <a:rPr lang="de-DE" dirty="0" smtClean="0"/>
              <a:t> </a:t>
            </a:r>
            <a:r>
              <a:rPr lang="de-DE" dirty="0" err="1" smtClean="0"/>
              <a:t>patients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24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9%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female</a:t>
            </a:r>
            <a:r>
              <a:rPr lang="de-DE" dirty="0" smtClean="0"/>
              <a:t> </a:t>
            </a:r>
            <a:r>
              <a:rPr lang="de-DE" dirty="0" err="1" smtClean="0"/>
              <a:t>patients</a:t>
            </a:r>
            <a:r>
              <a:rPr lang="de-DE" dirty="0" smtClean="0"/>
              <a:t> </a:t>
            </a:r>
            <a:r>
              <a:rPr lang="de-DE" dirty="0" err="1" smtClean="0"/>
              <a:t>became</a:t>
            </a:r>
            <a:r>
              <a:rPr lang="de-DE" dirty="0" smtClean="0"/>
              <a:t> </a:t>
            </a:r>
            <a:r>
              <a:rPr lang="de-DE" dirty="0" err="1" smtClean="0"/>
              <a:t>pregnent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PEI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gave</a:t>
            </a:r>
            <a:r>
              <a:rPr lang="de-DE" dirty="0" smtClean="0"/>
              <a:t> </a:t>
            </a:r>
            <a:r>
              <a:rPr lang="de-DE" dirty="0" err="1" smtClean="0"/>
              <a:t>birth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62 </a:t>
            </a:r>
            <a:r>
              <a:rPr lang="de-DE" dirty="0" err="1" smtClean="0"/>
              <a:t>baby</a:t>
            </a:r>
            <a:r>
              <a:rPr lang="de-DE" dirty="0" smtClean="0"/>
              <a:t>. </a:t>
            </a:r>
            <a:r>
              <a:rPr lang="de-DE" dirty="0" smtClean="0"/>
              <a:t>Half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delivered</a:t>
            </a:r>
            <a:r>
              <a:rPr lang="de-DE" dirty="0" smtClean="0"/>
              <a:t> </a:t>
            </a:r>
            <a:r>
              <a:rPr lang="de-DE" dirty="0" err="1" smtClean="0"/>
              <a:t>vaginally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baseline="0" dirty="0" smtClean="0"/>
              <a:t> half bei </a:t>
            </a:r>
            <a:r>
              <a:rPr lang="de-DE" baseline="0" dirty="0" err="1" smtClean="0"/>
              <a:t>cesaerian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section</a:t>
            </a:r>
            <a:r>
              <a:rPr lang="de-DE" baseline="0" dirty="0" smtClean="0"/>
              <a:t>. </a:t>
            </a:r>
            <a:endParaRPr lang="de-DE" dirty="0" smtClean="0"/>
          </a:p>
          <a:p>
            <a:r>
              <a:rPr lang="de-DE" dirty="0" smtClean="0"/>
              <a:t>Short </a:t>
            </a:r>
            <a:r>
              <a:rPr lang="de-DE" dirty="0" err="1" smtClean="0"/>
              <a:t>bowel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in </a:t>
            </a:r>
            <a:r>
              <a:rPr lang="de-DE" dirty="0" err="1" smtClean="0"/>
              <a:t>Crohn´s</a:t>
            </a:r>
            <a:r>
              <a:rPr lang="de-DE" dirty="0" smtClean="0"/>
              <a:t> </a:t>
            </a:r>
            <a:r>
              <a:rPr lang="de-DE" dirty="0" err="1" smtClean="0"/>
              <a:t>patients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957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672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0032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068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845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0973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414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491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63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627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47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essecially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same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CGQL</a:t>
            </a:r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606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essecially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same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CGQL</a:t>
            </a:r>
          </a:p>
          <a:p>
            <a:endParaRPr lang="de-DE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4360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Iron, Zink, </a:t>
            </a:r>
            <a:r>
              <a:rPr lang="de-DE" dirty="0" err="1" smtClean="0"/>
              <a:t>Vit</a:t>
            </a:r>
            <a:r>
              <a:rPr lang="de-DE" dirty="0" smtClean="0"/>
              <a:t> B12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996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447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essecially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same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CGQL</a:t>
            </a:r>
          </a:p>
          <a:p>
            <a:endParaRPr lang="de-DE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50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Vit</a:t>
            </a:r>
            <a:r>
              <a:rPr lang="de-DE" baseline="0" dirty="0" smtClean="0"/>
              <a:t> B12 </a:t>
            </a:r>
            <a:r>
              <a:rPr lang="de-DE" baseline="0" dirty="0" err="1" smtClean="0"/>
              <a:t>deficiency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common</a:t>
            </a:r>
            <a:r>
              <a:rPr lang="de-DE" baseline="0" dirty="0" smtClean="0"/>
              <a:t> in 244 </a:t>
            </a:r>
            <a:r>
              <a:rPr lang="de-DE" baseline="0" dirty="0" err="1" smtClean="0"/>
              <a:t>patients</a:t>
            </a:r>
            <a:r>
              <a:rPr lang="de-DE" baseline="0" dirty="0" smtClean="0"/>
              <a:t> (=31%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cohort</a:t>
            </a:r>
            <a:r>
              <a:rPr lang="de-DE" baseline="0" dirty="0" smtClean="0"/>
              <a:t>)</a:t>
            </a:r>
            <a:endParaRPr lang="de-DE" dirty="0" smtClean="0"/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8417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483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07407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Improvement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baseline="0" dirty="0" smtClean="0"/>
              <a:t> 1.3 score </a:t>
            </a:r>
            <a:r>
              <a:rPr lang="de-DE" baseline="0" dirty="0" err="1" smtClean="0"/>
              <a:t>points</a:t>
            </a:r>
            <a:r>
              <a:rPr lang="de-DE" baseline="0" dirty="0" smtClean="0"/>
              <a:t> per </a:t>
            </a:r>
            <a:r>
              <a:rPr lang="de-DE" baseline="0" dirty="0" err="1" smtClean="0"/>
              <a:t>ten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years</a:t>
            </a:r>
            <a:r>
              <a:rPr lang="de-DE" baseline="0" dirty="0" smtClean="0"/>
              <a:t>. Not </a:t>
            </a:r>
            <a:r>
              <a:rPr lang="de-DE" baseline="0" dirty="0" err="1" smtClean="0"/>
              <a:t>significant</a:t>
            </a:r>
            <a:r>
              <a:rPr lang="de-DE" baseline="0" dirty="0" smtClean="0"/>
              <a:t>. Large interindividual </a:t>
            </a:r>
            <a:r>
              <a:rPr lang="de-DE" baseline="0" dirty="0" err="1" smtClean="0"/>
              <a:t>variation</a:t>
            </a: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488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Improvement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baseline="0" dirty="0" smtClean="0"/>
              <a:t> 1.3 score </a:t>
            </a:r>
            <a:r>
              <a:rPr lang="de-DE" baseline="0" dirty="0" err="1" smtClean="0"/>
              <a:t>points</a:t>
            </a:r>
            <a:r>
              <a:rPr lang="de-DE" baseline="0" dirty="0" smtClean="0"/>
              <a:t> per </a:t>
            </a:r>
            <a:r>
              <a:rPr lang="de-DE" baseline="0" dirty="0" err="1" smtClean="0"/>
              <a:t>ten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years</a:t>
            </a:r>
            <a:r>
              <a:rPr lang="de-DE" baseline="0" dirty="0" smtClean="0"/>
              <a:t>. Not </a:t>
            </a:r>
            <a:r>
              <a:rPr lang="de-DE" baseline="0" dirty="0" err="1" smtClean="0"/>
              <a:t>significant</a:t>
            </a:r>
            <a:r>
              <a:rPr lang="de-DE" baseline="0" dirty="0" smtClean="0"/>
              <a:t>. Large interindividual </a:t>
            </a:r>
            <a:r>
              <a:rPr lang="de-DE" baseline="0" dirty="0" err="1" smtClean="0"/>
              <a:t>variation</a:t>
            </a: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0912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9457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2373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7807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5709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91005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61288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52504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0447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0763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C8E8A-C9DE-4D00-8801-65AF13270B65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18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emf"/><Relationship Id="rId7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0300" y="1430276"/>
            <a:ext cx="6192000" cy="864000"/>
          </a:xfrm>
        </p:spPr>
        <p:txBody>
          <a:bodyPr anchor="ctr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0300" y="2426444"/>
            <a:ext cx="6192000" cy="576000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130300" y="3134613"/>
            <a:ext cx="2240369" cy="288000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de-DE" sz="1400" smtClean="0"/>
            </a:lvl1pPr>
          </a:lstStyle>
          <a:p>
            <a:pPr>
              <a:lnSpc>
                <a:spcPct val="120000"/>
              </a:lnSpc>
              <a:spcBef>
                <a:spcPts val="600"/>
              </a:spcBef>
              <a:buSzPct val="140000"/>
              <a:buFont typeface="Wingdings" pitchFamily="2" charset="2"/>
              <a:buNone/>
            </a:pPr>
            <a:fld id="{C3AF649B-532A-4F5A-8327-4A66D786E2BB}" type="datetime1">
              <a:rPr lang="de-DE" smtClean="0"/>
              <a:pPr>
                <a:lnSpc>
                  <a:spcPct val="120000"/>
                </a:lnSpc>
                <a:spcBef>
                  <a:spcPts val="600"/>
                </a:spcBef>
                <a:buSzPct val="140000"/>
                <a:buFont typeface="Wingdings" pitchFamily="2" charset="2"/>
                <a:buNone/>
              </a:pPr>
              <a:t>07.12.17</a:t>
            </a:fld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501877" y="353178"/>
            <a:ext cx="4878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0" y="1190846"/>
            <a:ext cx="9144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49" name="Rechteck 48"/>
          <p:cNvSpPr>
            <a:spLocks noChangeAspect="1"/>
          </p:cNvSpPr>
          <p:nvPr/>
        </p:nvSpPr>
        <p:spPr>
          <a:xfrm>
            <a:off x="0" y="3779086"/>
            <a:ext cx="1440000" cy="1440000"/>
          </a:xfrm>
          <a:prstGeom prst="rect">
            <a:avLst/>
          </a:prstGeom>
          <a:solidFill>
            <a:srgbClr val="B9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0" name="Rechteck 49"/>
          <p:cNvSpPr>
            <a:spLocks noChangeAspect="1"/>
          </p:cNvSpPr>
          <p:nvPr/>
        </p:nvSpPr>
        <p:spPr>
          <a:xfrm>
            <a:off x="1540800" y="3779086"/>
            <a:ext cx="1440000" cy="1440000"/>
          </a:xfrm>
          <a:prstGeom prst="rect">
            <a:avLst/>
          </a:prstGeom>
          <a:solidFill>
            <a:srgbClr val="83AB1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1" name="Rechteck 50"/>
          <p:cNvSpPr>
            <a:spLocks noChangeAspect="1"/>
          </p:cNvSpPr>
          <p:nvPr/>
        </p:nvSpPr>
        <p:spPr>
          <a:xfrm>
            <a:off x="6163200" y="3779086"/>
            <a:ext cx="1440000" cy="1440000"/>
          </a:xfrm>
          <a:prstGeom prst="rect">
            <a:avLst/>
          </a:prstGeom>
          <a:solidFill>
            <a:srgbClr val="649E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52" name="Grafik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0" y="3779086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fik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600" y="3779086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fik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00" y="3779086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hteck 54"/>
          <p:cNvSpPr>
            <a:spLocks noChangeAspect="1"/>
          </p:cNvSpPr>
          <p:nvPr/>
        </p:nvSpPr>
        <p:spPr>
          <a:xfrm>
            <a:off x="1540800" y="5311670"/>
            <a:ext cx="1440000" cy="14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6" name="Rechteck 55"/>
          <p:cNvSpPr>
            <a:spLocks noChangeAspect="1"/>
          </p:cNvSpPr>
          <p:nvPr/>
        </p:nvSpPr>
        <p:spPr>
          <a:xfrm>
            <a:off x="3081600" y="5311670"/>
            <a:ext cx="1440000" cy="1440000"/>
          </a:xfrm>
          <a:prstGeom prst="rect">
            <a:avLst/>
          </a:prstGeom>
          <a:solidFill>
            <a:srgbClr val="CDD9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7" name="Rechteck 56"/>
          <p:cNvSpPr>
            <a:spLocks noChangeAspect="1"/>
          </p:cNvSpPr>
          <p:nvPr/>
        </p:nvSpPr>
        <p:spPr>
          <a:xfrm>
            <a:off x="6163200" y="5311670"/>
            <a:ext cx="1440000" cy="1440000"/>
          </a:xfrm>
          <a:prstGeom prst="rect">
            <a:avLst/>
          </a:prstGeom>
          <a:solidFill>
            <a:srgbClr val="C0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58" name="Grafik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0" y="5311670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fik 5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1670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Rechteck 59"/>
          <p:cNvSpPr>
            <a:spLocks noChangeAspect="1"/>
          </p:cNvSpPr>
          <p:nvPr/>
        </p:nvSpPr>
        <p:spPr>
          <a:xfrm>
            <a:off x="4622400" y="5311670"/>
            <a:ext cx="1440000" cy="1440000"/>
          </a:xfrm>
          <a:prstGeom prst="rect">
            <a:avLst/>
          </a:prstGeom>
          <a:solidFill>
            <a:srgbClr val="9B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Rechteck 17"/>
          <p:cNvSpPr>
            <a:spLocks noChangeAspect="1"/>
          </p:cNvSpPr>
          <p:nvPr/>
        </p:nvSpPr>
        <p:spPr>
          <a:xfrm rot="246524" flipH="1">
            <a:off x="7753818" y="2216859"/>
            <a:ext cx="1444580" cy="14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152690 w 1440000"/>
              <a:gd name="connsiteY0" fmla="*/ 1419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152690 w 1440000"/>
              <a:gd name="connsiteY4" fmla="*/ 1419 h 1440000"/>
              <a:gd name="connsiteX0" fmla="*/ 97891 w 1385201"/>
              <a:gd name="connsiteY0" fmla="*/ 1419 h 1441548"/>
              <a:gd name="connsiteX1" fmla="*/ 1385201 w 1385201"/>
              <a:gd name="connsiteY1" fmla="*/ 0 h 1441548"/>
              <a:gd name="connsiteX2" fmla="*/ 1385201 w 1385201"/>
              <a:gd name="connsiteY2" fmla="*/ 1440000 h 1441548"/>
              <a:gd name="connsiteX3" fmla="*/ 0 w 1385201"/>
              <a:gd name="connsiteY3" fmla="*/ 1441548 h 1441548"/>
              <a:gd name="connsiteX4" fmla="*/ 97891 w 1385201"/>
              <a:gd name="connsiteY4" fmla="*/ 1419 h 1441548"/>
              <a:gd name="connsiteX0" fmla="*/ 102642 w 1389952"/>
              <a:gd name="connsiteY0" fmla="*/ 1419 h 1441207"/>
              <a:gd name="connsiteX1" fmla="*/ 1389952 w 1389952"/>
              <a:gd name="connsiteY1" fmla="*/ 0 h 1441207"/>
              <a:gd name="connsiteX2" fmla="*/ 1389952 w 1389952"/>
              <a:gd name="connsiteY2" fmla="*/ 1440000 h 1441207"/>
              <a:gd name="connsiteX3" fmla="*/ 0 w 1389952"/>
              <a:gd name="connsiteY3" fmla="*/ 1441207 h 1441207"/>
              <a:gd name="connsiteX4" fmla="*/ 102642 w 1389952"/>
              <a:gd name="connsiteY4" fmla="*/ 1419 h 1441207"/>
              <a:gd name="connsiteX0" fmla="*/ 157270 w 1444580"/>
              <a:gd name="connsiteY0" fmla="*/ 1419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57270 w 1444580"/>
              <a:gd name="connsiteY4" fmla="*/ 1419 h 1440000"/>
              <a:gd name="connsiteX0" fmla="*/ 109426 w 1444580"/>
              <a:gd name="connsiteY0" fmla="*/ 2756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09426 w 1444580"/>
              <a:gd name="connsiteY4" fmla="*/ 2756 h 1440000"/>
              <a:gd name="connsiteX0" fmla="*/ 104506 w 1444580"/>
              <a:gd name="connsiteY0" fmla="*/ 4790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04506 w 1444580"/>
              <a:gd name="connsiteY4" fmla="*/ 479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4580" h="1440000">
                <a:moveTo>
                  <a:pt x="104506" y="4790"/>
                </a:moveTo>
                <a:lnTo>
                  <a:pt x="1444580" y="0"/>
                </a:lnTo>
                <a:lnTo>
                  <a:pt x="1444580" y="1440000"/>
                </a:lnTo>
                <a:lnTo>
                  <a:pt x="0" y="1437283"/>
                </a:lnTo>
                <a:lnTo>
                  <a:pt x="104506" y="4790"/>
                </a:lnTo>
                <a:close/>
              </a:path>
            </a:pathLst>
          </a:custGeom>
          <a:solidFill>
            <a:srgbClr val="9B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7449982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345205" y="353178"/>
            <a:ext cx="7092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1130887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9" y="598664"/>
            <a:ext cx="1995679" cy="410400"/>
          </a:xfrm>
          <a:prstGeom prst="rect">
            <a:avLst/>
          </a:prstGeom>
        </p:spPr>
      </p:pic>
      <p:sp>
        <p:nvSpPr>
          <p:cNvPr id="27" name="Textfeld 26"/>
          <p:cNvSpPr txBox="1"/>
          <p:nvPr/>
        </p:nvSpPr>
        <p:spPr>
          <a:xfrm>
            <a:off x="2531270" y="579191"/>
            <a:ext cx="1054135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700"/>
              </a:lnSpc>
              <a:spcBef>
                <a:spcPts val="100"/>
              </a:spcBef>
            </a:pPr>
            <a:r>
              <a:rPr lang="de-DE" sz="600" cap="all" spc="4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Campus grosshadern</a:t>
            </a:r>
          </a:p>
          <a:p>
            <a:pPr>
              <a:lnSpc>
                <a:spcPts val="700"/>
              </a:lnSpc>
              <a:spcBef>
                <a:spcPts val="100"/>
              </a:spcBef>
            </a:pPr>
            <a:r>
              <a:rPr lang="de-DE" sz="600" cap="all" spc="40" baseline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Campus innenstadt </a:t>
            </a:r>
            <a:endParaRPr lang="de-DE" sz="600" cap="all" spc="4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2531271" y="929243"/>
            <a:ext cx="4140557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lang="de-DE" sz="6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 für Allgemeine, Viszeral-, Transplantations-, </a:t>
            </a:r>
            <a:r>
              <a:rPr lang="de-DE" sz="6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GefäSS</a:t>
            </a:r>
            <a:r>
              <a:rPr lang="de-DE" sz="6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und </a:t>
            </a:r>
            <a:r>
              <a:rPr lang="de-DE" sz="6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Thoraxchirurgie</a:t>
            </a:r>
            <a:endParaRPr lang="de-DE" sz="600" cap="all" spc="4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hteck 28"/>
          <p:cNvSpPr/>
          <p:nvPr userDrawn="1"/>
        </p:nvSpPr>
        <p:spPr>
          <a:xfrm>
            <a:off x="2501877" y="353178"/>
            <a:ext cx="4878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/>
          <p:cNvSpPr/>
          <p:nvPr userDrawn="1"/>
        </p:nvSpPr>
        <p:spPr>
          <a:xfrm>
            <a:off x="7449982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Rechteck 63"/>
          <p:cNvSpPr/>
          <p:nvPr userDrawn="1"/>
        </p:nvSpPr>
        <p:spPr>
          <a:xfrm>
            <a:off x="345205" y="353178"/>
            <a:ext cx="7092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Rechteck 64"/>
          <p:cNvSpPr/>
          <p:nvPr userDrawn="1"/>
        </p:nvSpPr>
        <p:spPr>
          <a:xfrm>
            <a:off x="1130887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032" y="393247"/>
            <a:ext cx="12065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40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ausw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0300" y="1430276"/>
            <a:ext cx="6192000" cy="864000"/>
          </a:xfrm>
        </p:spPr>
        <p:txBody>
          <a:bodyPr anchor="ctr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30300" y="2426444"/>
            <a:ext cx="6192000" cy="576000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130300" y="3134613"/>
            <a:ext cx="2240369" cy="288000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de-DE" sz="1400" smtClean="0"/>
            </a:lvl1pPr>
          </a:lstStyle>
          <a:p>
            <a:pPr>
              <a:lnSpc>
                <a:spcPct val="120000"/>
              </a:lnSpc>
              <a:spcBef>
                <a:spcPts val="600"/>
              </a:spcBef>
              <a:buSzPct val="140000"/>
              <a:buFont typeface="Wingdings" pitchFamily="2" charset="2"/>
              <a:buNone/>
            </a:pPr>
            <a:fld id="{C3AF649B-532A-4F5A-8327-4A66D786E2BB}" type="datetime1">
              <a:rPr lang="de-DE" smtClean="0"/>
              <a:pPr>
                <a:lnSpc>
                  <a:spcPct val="120000"/>
                </a:lnSpc>
                <a:spcBef>
                  <a:spcPts val="600"/>
                </a:spcBef>
                <a:buSzPct val="140000"/>
                <a:buFont typeface="Wingdings" pitchFamily="2" charset="2"/>
                <a:buNone/>
              </a:pPr>
              <a:t>07.12.17</a:t>
            </a:fld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0" y="1190846"/>
            <a:ext cx="91440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49" name="Rechteck 48"/>
          <p:cNvSpPr>
            <a:spLocks noChangeAspect="1"/>
          </p:cNvSpPr>
          <p:nvPr/>
        </p:nvSpPr>
        <p:spPr>
          <a:xfrm>
            <a:off x="0" y="3779086"/>
            <a:ext cx="1440000" cy="1440000"/>
          </a:xfrm>
          <a:prstGeom prst="rect">
            <a:avLst/>
          </a:prstGeom>
          <a:solidFill>
            <a:srgbClr val="B9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0" name="Rechteck 49"/>
          <p:cNvSpPr>
            <a:spLocks noChangeAspect="1"/>
          </p:cNvSpPr>
          <p:nvPr userDrawn="1"/>
        </p:nvSpPr>
        <p:spPr>
          <a:xfrm>
            <a:off x="1540800" y="3779086"/>
            <a:ext cx="1440000" cy="1440000"/>
          </a:xfrm>
          <a:prstGeom prst="rect">
            <a:avLst/>
          </a:prstGeom>
          <a:solidFill>
            <a:srgbClr val="83AB1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1" name="Rechteck 50"/>
          <p:cNvSpPr>
            <a:spLocks noChangeAspect="1"/>
          </p:cNvSpPr>
          <p:nvPr/>
        </p:nvSpPr>
        <p:spPr>
          <a:xfrm>
            <a:off x="6163200" y="3779086"/>
            <a:ext cx="1440000" cy="1440000"/>
          </a:xfrm>
          <a:prstGeom prst="rect">
            <a:avLst/>
          </a:prstGeom>
          <a:solidFill>
            <a:srgbClr val="649E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54" name="Grafik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00" y="3779086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chteck 54"/>
          <p:cNvSpPr>
            <a:spLocks noChangeAspect="1"/>
          </p:cNvSpPr>
          <p:nvPr/>
        </p:nvSpPr>
        <p:spPr>
          <a:xfrm>
            <a:off x="1540800" y="5311670"/>
            <a:ext cx="1440000" cy="14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6" name="Rechteck 55"/>
          <p:cNvSpPr>
            <a:spLocks noChangeAspect="1"/>
          </p:cNvSpPr>
          <p:nvPr/>
        </p:nvSpPr>
        <p:spPr>
          <a:xfrm>
            <a:off x="3081600" y="5311670"/>
            <a:ext cx="1440000" cy="1440000"/>
          </a:xfrm>
          <a:prstGeom prst="rect">
            <a:avLst/>
          </a:prstGeom>
          <a:solidFill>
            <a:srgbClr val="CDD9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57" name="Rechteck 56"/>
          <p:cNvSpPr>
            <a:spLocks noChangeAspect="1"/>
          </p:cNvSpPr>
          <p:nvPr/>
        </p:nvSpPr>
        <p:spPr>
          <a:xfrm>
            <a:off x="6163200" y="5311670"/>
            <a:ext cx="1440000" cy="1440000"/>
          </a:xfrm>
          <a:prstGeom prst="rect">
            <a:avLst/>
          </a:prstGeom>
          <a:solidFill>
            <a:srgbClr val="C0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58" name="Grafik 5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0" y="5311670"/>
            <a:ext cx="1440000" cy="14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Rechteck 59"/>
          <p:cNvSpPr>
            <a:spLocks noChangeAspect="1"/>
          </p:cNvSpPr>
          <p:nvPr/>
        </p:nvSpPr>
        <p:spPr>
          <a:xfrm>
            <a:off x="4622400" y="5311670"/>
            <a:ext cx="1440000" cy="1440000"/>
          </a:xfrm>
          <a:prstGeom prst="rect">
            <a:avLst/>
          </a:prstGeom>
          <a:solidFill>
            <a:srgbClr val="9B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Rechteck 17"/>
          <p:cNvSpPr>
            <a:spLocks noChangeAspect="1"/>
          </p:cNvSpPr>
          <p:nvPr userDrawn="1"/>
        </p:nvSpPr>
        <p:spPr>
          <a:xfrm rot="246524" flipH="1">
            <a:off x="7753818" y="2216859"/>
            <a:ext cx="1444580" cy="1440000"/>
          </a:xfrm>
          <a:custGeom>
            <a:avLst/>
            <a:gdLst>
              <a:gd name="connsiteX0" fmla="*/ 0 w 1440000"/>
              <a:gd name="connsiteY0" fmla="*/ 0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0 w 1440000"/>
              <a:gd name="connsiteY4" fmla="*/ 0 h 1440000"/>
              <a:gd name="connsiteX0" fmla="*/ 152690 w 1440000"/>
              <a:gd name="connsiteY0" fmla="*/ 1419 h 1440000"/>
              <a:gd name="connsiteX1" fmla="*/ 144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4" fmla="*/ 152690 w 1440000"/>
              <a:gd name="connsiteY4" fmla="*/ 1419 h 1440000"/>
              <a:gd name="connsiteX0" fmla="*/ 97891 w 1385201"/>
              <a:gd name="connsiteY0" fmla="*/ 1419 h 1441548"/>
              <a:gd name="connsiteX1" fmla="*/ 1385201 w 1385201"/>
              <a:gd name="connsiteY1" fmla="*/ 0 h 1441548"/>
              <a:gd name="connsiteX2" fmla="*/ 1385201 w 1385201"/>
              <a:gd name="connsiteY2" fmla="*/ 1440000 h 1441548"/>
              <a:gd name="connsiteX3" fmla="*/ 0 w 1385201"/>
              <a:gd name="connsiteY3" fmla="*/ 1441548 h 1441548"/>
              <a:gd name="connsiteX4" fmla="*/ 97891 w 1385201"/>
              <a:gd name="connsiteY4" fmla="*/ 1419 h 1441548"/>
              <a:gd name="connsiteX0" fmla="*/ 102642 w 1389952"/>
              <a:gd name="connsiteY0" fmla="*/ 1419 h 1441207"/>
              <a:gd name="connsiteX1" fmla="*/ 1389952 w 1389952"/>
              <a:gd name="connsiteY1" fmla="*/ 0 h 1441207"/>
              <a:gd name="connsiteX2" fmla="*/ 1389952 w 1389952"/>
              <a:gd name="connsiteY2" fmla="*/ 1440000 h 1441207"/>
              <a:gd name="connsiteX3" fmla="*/ 0 w 1389952"/>
              <a:gd name="connsiteY3" fmla="*/ 1441207 h 1441207"/>
              <a:gd name="connsiteX4" fmla="*/ 102642 w 1389952"/>
              <a:gd name="connsiteY4" fmla="*/ 1419 h 1441207"/>
              <a:gd name="connsiteX0" fmla="*/ 157270 w 1444580"/>
              <a:gd name="connsiteY0" fmla="*/ 1419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57270 w 1444580"/>
              <a:gd name="connsiteY4" fmla="*/ 1419 h 1440000"/>
              <a:gd name="connsiteX0" fmla="*/ 109426 w 1444580"/>
              <a:gd name="connsiteY0" fmla="*/ 2756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09426 w 1444580"/>
              <a:gd name="connsiteY4" fmla="*/ 2756 h 1440000"/>
              <a:gd name="connsiteX0" fmla="*/ 104506 w 1444580"/>
              <a:gd name="connsiteY0" fmla="*/ 4790 h 1440000"/>
              <a:gd name="connsiteX1" fmla="*/ 1444580 w 1444580"/>
              <a:gd name="connsiteY1" fmla="*/ 0 h 1440000"/>
              <a:gd name="connsiteX2" fmla="*/ 1444580 w 1444580"/>
              <a:gd name="connsiteY2" fmla="*/ 1440000 h 1440000"/>
              <a:gd name="connsiteX3" fmla="*/ 0 w 1444580"/>
              <a:gd name="connsiteY3" fmla="*/ 1437283 h 1440000"/>
              <a:gd name="connsiteX4" fmla="*/ 104506 w 1444580"/>
              <a:gd name="connsiteY4" fmla="*/ 479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4580" h="1440000">
                <a:moveTo>
                  <a:pt x="104506" y="4790"/>
                </a:moveTo>
                <a:lnTo>
                  <a:pt x="1444580" y="0"/>
                </a:lnTo>
                <a:lnTo>
                  <a:pt x="1444580" y="1440000"/>
                </a:lnTo>
                <a:lnTo>
                  <a:pt x="0" y="1437283"/>
                </a:lnTo>
                <a:lnTo>
                  <a:pt x="104506" y="4790"/>
                </a:lnTo>
                <a:close/>
              </a:path>
            </a:pathLst>
          </a:custGeom>
          <a:solidFill>
            <a:srgbClr val="9BD0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8" name="Bildplatzhalter 5"/>
          <p:cNvSpPr>
            <a:spLocks noGrp="1"/>
          </p:cNvSpPr>
          <p:nvPr>
            <p:ph type="pic" sz="quarter" idx="11"/>
          </p:nvPr>
        </p:nvSpPr>
        <p:spPr>
          <a:xfrm>
            <a:off x="3081600" y="3779086"/>
            <a:ext cx="1439862" cy="14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4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5311670"/>
            <a:ext cx="1439862" cy="14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5" name="Bildplatzhalter 5"/>
          <p:cNvSpPr>
            <a:spLocks noGrp="1"/>
          </p:cNvSpPr>
          <p:nvPr>
            <p:ph type="pic" sz="quarter" idx="13"/>
          </p:nvPr>
        </p:nvSpPr>
        <p:spPr>
          <a:xfrm>
            <a:off x="7704138" y="3779086"/>
            <a:ext cx="1439862" cy="14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2501877" y="353178"/>
            <a:ext cx="4878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Rechteck 42"/>
          <p:cNvSpPr/>
          <p:nvPr/>
        </p:nvSpPr>
        <p:spPr>
          <a:xfrm>
            <a:off x="7449982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/>
          <p:cNvSpPr/>
          <p:nvPr/>
        </p:nvSpPr>
        <p:spPr>
          <a:xfrm>
            <a:off x="345205" y="353178"/>
            <a:ext cx="7092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/>
          <p:cNvSpPr/>
          <p:nvPr/>
        </p:nvSpPr>
        <p:spPr>
          <a:xfrm>
            <a:off x="1130887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6" name="Grafik 4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9" y="598664"/>
            <a:ext cx="1995679" cy="410400"/>
          </a:xfrm>
          <a:prstGeom prst="rect">
            <a:avLst/>
          </a:prstGeom>
        </p:spPr>
      </p:pic>
      <p:sp>
        <p:nvSpPr>
          <p:cNvPr id="27" name="Textfeld 26"/>
          <p:cNvSpPr txBox="1"/>
          <p:nvPr userDrawn="1"/>
        </p:nvSpPr>
        <p:spPr>
          <a:xfrm>
            <a:off x="2531270" y="579191"/>
            <a:ext cx="1054135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700"/>
              </a:lnSpc>
              <a:spcBef>
                <a:spcPts val="100"/>
              </a:spcBef>
            </a:pPr>
            <a:r>
              <a:rPr lang="de-DE" sz="600" cap="all" spc="4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Campus grosshadern</a:t>
            </a:r>
          </a:p>
          <a:p>
            <a:pPr>
              <a:lnSpc>
                <a:spcPts val="700"/>
              </a:lnSpc>
              <a:spcBef>
                <a:spcPts val="100"/>
              </a:spcBef>
            </a:pPr>
            <a:r>
              <a:rPr lang="de-DE" sz="600" cap="all" spc="40" baseline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Campus innenstadt </a:t>
            </a:r>
            <a:endParaRPr lang="de-DE" sz="600" cap="all" spc="4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Textfeld 28"/>
          <p:cNvSpPr txBox="1"/>
          <p:nvPr userDrawn="1"/>
        </p:nvSpPr>
        <p:spPr>
          <a:xfrm>
            <a:off x="2531271" y="929243"/>
            <a:ext cx="42033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lang="de-DE" sz="6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 für Allgemeine, Viszeral-, Transplantations-, </a:t>
            </a:r>
            <a:r>
              <a:rPr lang="de-DE" sz="6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GefäSS</a:t>
            </a:r>
            <a:r>
              <a:rPr lang="de-DE" sz="6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und </a:t>
            </a:r>
            <a:r>
              <a:rPr lang="de-DE" sz="6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Thoraxchirurgie</a:t>
            </a:r>
            <a:r>
              <a:rPr lang="de-DE" sz="6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53" name="Rechteck 52"/>
          <p:cNvSpPr/>
          <p:nvPr userDrawn="1"/>
        </p:nvSpPr>
        <p:spPr>
          <a:xfrm>
            <a:off x="2501877" y="353178"/>
            <a:ext cx="4878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Rechteck 60"/>
          <p:cNvSpPr/>
          <p:nvPr userDrawn="1"/>
        </p:nvSpPr>
        <p:spPr>
          <a:xfrm>
            <a:off x="7449982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 61"/>
          <p:cNvSpPr/>
          <p:nvPr userDrawn="1"/>
        </p:nvSpPr>
        <p:spPr>
          <a:xfrm>
            <a:off x="345205" y="353178"/>
            <a:ext cx="7092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 62"/>
          <p:cNvSpPr/>
          <p:nvPr userDrawn="1"/>
        </p:nvSpPr>
        <p:spPr>
          <a:xfrm>
            <a:off x="1130887" y="353178"/>
            <a:ext cx="1296000" cy="7092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032" y="393247"/>
            <a:ext cx="12065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545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1880-EEE0-44C8-A447-814A50A8AFEF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27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249C6-6B9C-4CF6-B2C9-1B181E9F958E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3522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0400" y="1503631"/>
            <a:ext cx="6192000" cy="1512000"/>
          </a:xfrm>
        </p:spPr>
        <p:txBody>
          <a:bodyPr vert="horz" lIns="0" tIns="0" rIns="0" bIns="0" rtlCol="0" anchor="t">
            <a:noAutofit/>
          </a:bodyPr>
          <a:lstStyle>
            <a:lvl1pPr>
              <a:defRPr lang="de-DE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E9AF-24B5-4DD1-84A3-4B651A8AE08B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extfeld 14"/>
          <p:cNvSpPr txBox="1"/>
          <p:nvPr userDrawn="1"/>
        </p:nvSpPr>
        <p:spPr>
          <a:xfrm>
            <a:off x="4959433" y="6388823"/>
            <a:ext cx="4117892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 für Allgemeine, Viszeral-, Transplantations-,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GefäSS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und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Thoraxchirurgie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de-DE" sz="1000" cap="all" spc="4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0" y="6236426"/>
            <a:ext cx="9144000" cy="4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 userDrawn="1"/>
        </p:nvSpPr>
        <p:spPr>
          <a:xfrm>
            <a:off x="4888184" y="6164706"/>
            <a:ext cx="2808000" cy="1902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72000" tIns="18000" rIns="72000" bIns="18000" rtlCol="0">
            <a:spAutoFit/>
          </a:bodyPr>
          <a:lstStyle/>
          <a:p>
            <a:r>
              <a:rPr lang="de-DE" sz="1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KLINIKUM DER UNIVERSITÄT MÜNCHEN</a:t>
            </a:r>
            <a:r>
              <a:rPr lang="de-DE" sz="1000" baseline="30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®</a:t>
            </a:r>
            <a:endParaRPr lang="de-DE" sz="1000" baseline="3000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68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2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548000"/>
            <a:ext cx="3960000" cy="4500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C5C78-2809-468F-8C6B-6D23D96FB61D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15200" y="1548000"/>
            <a:ext cx="3960000" cy="4500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31200" y="504000"/>
            <a:ext cx="8244000" cy="792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870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,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548000"/>
            <a:ext cx="3960000" cy="4500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6184-0242-4246-8C9E-29B7A91B3327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615200" y="1620000"/>
            <a:ext cx="3960000" cy="44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31200" y="504000"/>
            <a:ext cx="8244000" cy="792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4782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-Bild Foli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BF9FB-702F-4F95-ADBD-E57BAF799220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331200" y="1620000"/>
            <a:ext cx="3960000" cy="280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331200" y="4608000"/>
            <a:ext cx="3960000" cy="144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600" smtClean="0"/>
            </a:lvl1pPr>
            <a:lvl2pPr>
              <a:defRPr lang="de-DE" sz="1600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5"/>
          </p:nvPr>
        </p:nvSpPr>
        <p:spPr>
          <a:xfrm>
            <a:off x="4615200" y="1620000"/>
            <a:ext cx="3960000" cy="280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4615200" y="4608000"/>
            <a:ext cx="3960000" cy="144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600" smtClean="0"/>
            </a:lvl1pPr>
            <a:lvl2pPr>
              <a:defRPr lang="de-DE" sz="1600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943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-Bild Folie Quer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DF879-85D6-4F1A-BFFC-DE54EA314AEC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331200" y="1620000"/>
            <a:ext cx="8244000" cy="280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331200" y="4608000"/>
            <a:ext cx="8244000" cy="144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600" smtClean="0"/>
            </a:lvl1pPr>
            <a:lvl2pPr>
              <a:defRPr lang="de-DE" sz="1600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22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D849-547B-40E6-9E22-DB5ECD4BBBCD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331200" y="1620000"/>
            <a:ext cx="8244000" cy="442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4524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1F49-51ED-464F-8B00-DFCF3EE20C50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abellenplatzhalter 6"/>
          <p:cNvSpPr>
            <a:spLocks noGrp="1"/>
          </p:cNvSpPr>
          <p:nvPr>
            <p:ph type="tbl" sz="quarter" idx="13"/>
          </p:nvPr>
        </p:nvSpPr>
        <p:spPr>
          <a:xfrm>
            <a:off x="331200" y="1620000"/>
            <a:ext cx="8244000" cy="4464000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smtClean="0"/>
              <a:t>Tabelle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912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52E94-3BF6-4857-B3BA-CE4DB27542AD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9699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74421-B21A-4C2E-972D-66CA7001BA65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Titel der Präsentation und Name des Redners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85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bb5d72c2-1f58-4f76-a7ca-e5b4066f5a47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0400" y="1503631"/>
            <a:ext cx="6192000" cy="1116000"/>
          </a:xfrm>
        </p:spPr>
        <p:txBody>
          <a:bodyPr vert="horz" lIns="0" tIns="0" rIns="0" bIns="0" rtlCol="0" anchor="t">
            <a:noAutofit/>
          </a:bodyPr>
          <a:lstStyle>
            <a:lvl1pPr>
              <a:defRPr lang="de-DE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E9AF-24B5-4DD1-84A3-4B651A8AE08B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1150938" y="2731324"/>
            <a:ext cx="6184900" cy="3328163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0" y="6236426"/>
            <a:ext cx="9144000" cy="4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 userDrawn="1"/>
        </p:nvSpPr>
        <p:spPr>
          <a:xfrm>
            <a:off x="4888184" y="6164706"/>
            <a:ext cx="2808000" cy="1902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lIns="72000" tIns="18000" rIns="72000" bIns="18000" rtlCol="0">
            <a:spAutoFit/>
          </a:bodyPr>
          <a:lstStyle/>
          <a:p>
            <a:r>
              <a:rPr lang="de-DE" sz="1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KLINIKUM DER UNIVERSITÄT MÜNCHEN</a:t>
            </a:r>
            <a:r>
              <a:rPr lang="de-DE" sz="1000" baseline="30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®</a:t>
            </a:r>
            <a:endParaRPr lang="de-DE" sz="1000" baseline="3000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4959434" y="6388823"/>
            <a:ext cx="407026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 für Allgemeine, Viszeral-, Transplantations-,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GefäSS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und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Thoraxchirurgie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de-DE" sz="1000" cap="all" spc="4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1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bb5d72c2-1f58-4f76-a7ca-e5b4066f5a47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1" b="10500"/>
          <a:stretch/>
        </p:blipFill>
        <p:spPr bwMode="auto">
          <a:xfrm>
            <a:off x="6911159" y="4280395"/>
            <a:ext cx="2232841" cy="257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244000" cy="79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1200" y="1548000"/>
            <a:ext cx="824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19441" y="6380100"/>
            <a:ext cx="21336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0E41880-EEE0-44C8-A447-814A50A8AFEF}" type="datetime1">
              <a:rPr lang="de-DE" smtClean="0"/>
              <a:pPr/>
              <a:t>07.12.17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1200" y="180000"/>
            <a:ext cx="8244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e-DE" dirty="0" smtClean="0"/>
              <a:t>Titel der Präsentation und Name des Redners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1200" y="6380100"/>
            <a:ext cx="324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1F6506E-0993-4BAE-BE4D-13CC12FCAAF0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0" y="6236426"/>
            <a:ext cx="9144000" cy="4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4959432" y="6388823"/>
            <a:ext cx="4032168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 für Allgemeine, Viszeral-, Transplantations-,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GefäSS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und </a:t>
            </a:r>
            <a:r>
              <a:rPr lang="de-DE" sz="1000" cap="all" spc="40" dirty="0" err="1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Thoraxchirurgie</a:t>
            </a:r>
            <a:r>
              <a:rPr lang="de-DE" sz="1000" cap="all" spc="40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de-DE" sz="1000" cap="all" spc="40" dirty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888184" y="6164706"/>
            <a:ext cx="2808000" cy="190240"/>
          </a:xfrm>
          <a:prstGeom prst="rect">
            <a:avLst/>
          </a:prstGeom>
          <a:solidFill>
            <a:schemeClr val="bg1"/>
          </a:solidFill>
        </p:spPr>
        <p:txBody>
          <a:bodyPr wrap="none" lIns="72000" tIns="18000" rIns="72000" bIns="18000" rtlCol="0">
            <a:spAutoFit/>
          </a:bodyPr>
          <a:lstStyle/>
          <a:p>
            <a:r>
              <a:rPr lang="de-DE" sz="1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KLINIKUM DER UNIVERSITÄT MÜNCHEN</a:t>
            </a:r>
            <a:r>
              <a:rPr lang="de-DE" sz="1000" baseline="3000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®</a:t>
            </a:r>
            <a:endParaRPr lang="de-DE" sz="1000" baseline="3000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10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kern="1200" cap="all" baseline="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40000"/>
        <a:buFont typeface="Wingdings" pitchFamily="2" charset="2"/>
        <a:buChar char="§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600"/>
        </a:spcBef>
        <a:buClr>
          <a:schemeClr val="bg2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openxmlformats.org/officeDocument/2006/relationships/image" Target="../media/image9.jpeg"/><Relationship Id="rId6" Type="http://schemas.openxmlformats.org/officeDocument/2006/relationships/image" Target="../media/image10.emf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openxmlformats.org/officeDocument/2006/relationships/image" Target="../media/image12.pn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3.emf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4.emf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4.emf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4.emf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4.emf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5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6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9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10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1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chart" Target="../charts/chart1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openxmlformats.org/officeDocument/2006/relationships/image" Target="../media/image12.pn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openxmlformats.org/officeDocument/2006/relationships/image" Target="../media/image12.png"/><Relationship Id="rId6" Type="http://schemas.openxmlformats.org/officeDocument/2006/relationships/image" Target="../media/image9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image" Target="../media/image9.jpeg"/><Relationship Id="rId6" Type="http://schemas.openxmlformats.org/officeDocument/2006/relationships/image" Target="../media/image11.png"/><Relationship Id="rId7" Type="http://schemas.openxmlformats.org/officeDocument/2006/relationships/image" Target="../media/image21.png"/><Relationship Id="rId8" Type="http://schemas.openxmlformats.org/officeDocument/2006/relationships/image" Target="../media/image8.png"/><Relationship Id="rId9" Type="http://schemas.microsoft.com/office/2007/relationships/hdphoto" Target="../media/hdphoto1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11.png"/><Relationship Id="rId7" Type="http://schemas.openxmlformats.org/officeDocument/2006/relationships/image" Target="../media/image22.png"/><Relationship Id="rId8" Type="http://schemas.openxmlformats.org/officeDocument/2006/relationships/image" Target="../media/image9.jpeg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microsoft.com/office/2007/relationships/hdphoto" Target="../media/hdphoto1.wdp"/><Relationship Id="rId6" Type="http://schemas.openxmlformats.org/officeDocument/2006/relationships/image" Target="../media/image9.jpeg"/><Relationship Id="rId7" Type="http://schemas.openxmlformats.org/officeDocument/2006/relationships/image" Target="../media/image23.pn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9.jpeg"/><Relationship Id="rId5" Type="http://schemas.openxmlformats.org/officeDocument/2006/relationships/image" Target="../media/image11.png"/><Relationship Id="rId6" Type="http://schemas.openxmlformats.org/officeDocument/2006/relationships/image" Target="../media/image8.png"/><Relationship Id="rId7" Type="http://schemas.microsoft.com/office/2007/relationships/hdphoto" Target="../media/hdphoto1.wdp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Long-term Quality of Life of Patients With Permanent End Ileostomy: Results of a Nationwide Cross-Sectional Survey</a:t>
            </a:r>
            <a:endParaRPr lang="de-DE" sz="2800" dirty="0">
              <a:solidFill>
                <a:srgbClr val="002060"/>
              </a:solidFill>
            </a:endParaRPr>
          </a:p>
        </p:txBody>
      </p:sp>
      <p:sp>
        <p:nvSpPr>
          <p:cNvPr id="10" name="Untertitel 9"/>
          <p:cNvSpPr>
            <a:spLocks noGrp="1"/>
          </p:cNvSpPr>
          <p:nvPr>
            <p:ph type="subTitle" idx="4294967295"/>
          </p:nvPr>
        </p:nvSpPr>
        <p:spPr>
          <a:xfrm>
            <a:off x="425003" y="2763569"/>
            <a:ext cx="8319751" cy="5762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de-DE" dirty="0" smtClean="0"/>
              <a:t>TS Schiergens, V Hoffmann, TN Schobel, GH Englert, ME Kreis, </a:t>
            </a:r>
            <a:br>
              <a:rPr lang="de-DE" dirty="0" smtClean="0"/>
            </a:br>
            <a:r>
              <a:rPr lang="de-DE" dirty="0" smtClean="0"/>
              <a:t>WE </a:t>
            </a:r>
            <a:r>
              <a:rPr lang="de-DE" dirty="0" err="1" smtClean="0"/>
              <a:t>Thasler</a:t>
            </a:r>
            <a:r>
              <a:rPr lang="de-DE" dirty="0" smtClean="0"/>
              <a:t>, J Werner, </a:t>
            </a:r>
            <a:r>
              <a:rPr lang="de-DE" u="sng" dirty="0" smtClean="0"/>
              <a:t>MS Kasparek</a:t>
            </a:r>
            <a:r>
              <a:rPr lang="de-DE" baseline="30000" dirty="0" smtClean="0"/>
              <a:t> 1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de-DE" i="1" dirty="0" smtClean="0"/>
              <a:t>Dis Colon </a:t>
            </a:r>
            <a:r>
              <a:rPr lang="de-DE" i="1" dirty="0" err="1" smtClean="0"/>
              <a:t>Rectum</a:t>
            </a:r>
            <a:r>
              <a:rPr lang="de-DE" i="1" dirty="0" smtClean="0"/>
              <a:t> 2017; 60: 51 - 60</a:t>
            </a:r>
            <a:endParaRPr lang="de-DE" sz="16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de-DE" sz="1600" dirty="0" smtClean="0">
                <a:solidFill>
                  <a:schemeClr val="tx1"/>
                </a:solidFill>
              </a:rPr>
              <a:t/>
            </a:r>
            <a:br>
              <a:rPr lang="de-DE" sz="1600" dirty="0" smtClean="0">
                <a:solidFill>
                  <a:schemeClr val="tx1"/>
                </a:solidFill>
              </a:rPr>
            </a:br>
            <a:endParaRPr lang="de-DE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de-DE" sz="1600" dirty="0" smtClean="0"/>
              <a:t>Department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Surgery</a:t>
            </a:r>
            <a:r>
              <a:rPr lang="de-DE" sz="1600" dirty="0"/>
              <a:t>, Ludwig-Maximilians-University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Munich</a:t>
            </a:r>
            <a:r>
              <a:rPr lang="de-DE" sz="1600" dirty="0" smtClean="0"/>
              <a:t>, Germany</a:t>
            </a:r>
          </a:p>
          <a:p>
            <a:pPr marL="0" indent="0" algn="ctr">
              <a:buNone/>
            </a:pPr>
            <a:r>
              <a:rPr lang="de-DE" sz="1600" dirty="0" err="1"/>
              <a:t>a</a:t>
            </a:r>
            <a:r>
              <a:rPr lang="de-DE" sz="1600" dirty="0" err="1" smtClean="0"/>
              <a:t>nd</a:t>
            </a:r>
            <a:endParaRPr lang="de-DE" sz="1600" dirty="0" smtClean="0"/>
          </a:p>
          <a:p>
            <a:pPr marL="0" indent="0" algn="ctr">
              <a:buNone/>
            </a:pPr>
            <a:r>
              <a:rPr lang="de-DE" sz="1600" dirty="0" smtClean="0"/>
              <a:t> </a:t>
            </a:r>
            <a:r>
              <a:rPr lang="de-DE" sz="1600" baseline="30000" dirty="0"/>
              <a:t>1 </a:t>
            </a:r>
            <a:r>
              <a:rPr lang="de-DE" sz="1600" dirty="0" smtClean="0"/>
              <a:t>Head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smtClean="0"/>
              <a:t>Department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Surgery</a:t>
            </a:r>
            <a:r>
              <a:rPr lang="de-DE" sz="1600" dirty="0" smtClean="0"/>
              <a:t>, Klinik </a:t>
            </a:r>
            <a:r>
              <a:rPr lang="de-DE" sz="1600" dirty="0" err="1" smtClean="0"/>
              <a:t>Josephinum</a:t>
            </a:r>
            <a:r>
              <a:rPr lang="de-DE" sz="1600" dirty="0" smtClean="0"/>
              <a:t>, </a:t>
            </a:r>
            <a:r>
              <a:rPr lang="de-DE" sz="1600" dirty="0" err="1" smtClean="0"/>
              <a:t>Munich</a:t>
            </a:r>
            <a:r>
              <a:rPr lang="de-DE" sz="1600" dirty="0" smtClean="0"/>
              <a:t>, Germany</a:t>
            </a:r>
            <a:endParaRPr lang="de-DE" sz="1600" dirty="0"/>
          </a:p>
          <a:p>
            <a:pPr marL="0" indent="0" algn="ctr">
              <a:buNone/>
            </a:pPr>
            <a:endParaRPr lang="de-DE" sz="1600" dirty="0"/>
          </a:p>
          <a:p>
            <a:pPr marL="0" indent="0" algn="ctr">
              <a:buNone/>
            </a:pPr>
            <a:endParaRPr lang="de-DE" sz="16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de-DE" sz="1600" baseline="30000" dirty="0">
              <a:solidFill>
                <a:schemeClr val="tx1"/>
              </a:solidFill>
            </a:endParaRPr>
          </a:p>
        </p:txBody>
      </p:sp>
      <p:pic>
        <p:nvPicPr>
          <p:cNvPr id="11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5719" y="5994400"/>
            <a:ext cx="4162951" cy="812800"/>
          </a:xfrm>
          <a:prstGeom prst="rect">
            <a:avLst/>
          </a:prstGeom>
        </p:spPr>
      </p:pic>
      <p:pic>
        <p:nvPicPr>
          <p:cNvPr id="2" name="Bild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37" y="4078537"/>
            <a:ext cx="2088881" cy="39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4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Disclosures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Inhaltsplatzhalter 2"/>
          <p:cNvSpPr txBox="1">
            <a:spLocks/>
          </p:cNvSpPr>
          <p:nvPr/>
        </p:nvSpPr>
        <p:spPr>
          <a:xfrm>
            <a:off x="483600" y="1700400"/>
            <a:ext cx="824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4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de-DE" smtClean="0"/>
              <a:t>Funding Sources – Deutsche Forschungsgemeinschaft</a:t>
            </a:r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de-DE" smtClean="0"/>
              <a:t>Financial Interests – None</a:t>
            </a:r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de-DE" smtClean="0"/>
              <a:t>Conflict of Interests – None</a:t>
            </a:r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10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Background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83600" y="1700400"/>
            <a:ext cx="824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4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sz="2400" dirty="0" err="1" smtClean="0"/>
              <a:t>Many</a:t>
            </a:r>
            <a:r>
              <a:rPr lang="de-DE" sz="2400" dirty="0" smtClean="0"/>
              <a:t> </a:t>
            </a:r>
            <a:r>
              <a:rPr lang="de-DE" sz="2400" dirty="0" err="1" smtClean="0"/>
              <a:t>sudies</a:t>
            </a:r>
            <a:r>
              <a:rPr lang="de-DE" sz="2400" dirty="0" smtClean="0"/>
              <a:t> </a:t>
            </a:r>
            <a:r>
              <a:rPr lang="de-DE" sz="2400" dirty="0" err="1" smtClean="0"/>
              <a:t>repor</a:t>
            </a:r>
            <a:r>
              <a:rPr lang="de-DE" sz="2400" dirty="0" err="1" smtClean="0"/>
              <a:t>ted</a:t>
            </a:r>
            <a:r>
              <a:rPr lang="de-DE" sz="2400" dirty="0" smtClean="0"/>
              <a:t> </a:t>
            </a:r>
            <a:r>
              <a:rPr lang="de-DE" sz="2400" dirty="0" err="1" smtClean="0"/>
              <a:t>impaired</a:t>
            </a:r>
            <a:r>
              <a:rPr lang="de-DE" sz="2400" dirty="0" smtClean="0"/>
              <a:t> </a:t>
            </a:r>
            <a:r>
              <a:rPr lang="de-DE" sz="2400" dirty="0" err="1" smtClean="0"/>
              <a:t>quality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life</a:t>
            </a:r>
            <a:r>
              <a:rPr lang="de-DE" sz="2400" dirty="0" smtClean="0"/>
              <a:t> (QOL) in </a:t>
            </a:r>
            <a:r>
              <a:rPr lang="de-DE" sz="2400" dirty="0" err="1" smtClean="0"/>
              <a:t>ostomy</a:t>
            </a:r>
            <a:r>
              <a:rPr lang="de-DE" sz="2400" dirty="0" smtClean="0"/>
              <a:t> </a:t>
            </a:r>
            <a:r>
              <a:rPr lang="de-DE" sz="2400" dirty="0" err="1" smtClean="0"/>
              <a:t>patients</a:t>
            </a:r>
            <a:endParaRPr lang="de-DE" sz="2400" dirty="0" smtClean="0"/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sz="2400" dirty="0" err="1" smtClean="0"/>
              <a:t>Significant</a:t>
            </a:r>
            <a:r>
              <a:rPr lang="de-DE" sz="2400" dirty="0" smtClean="0"/>
              <a:t> interindividual </a:t>
            </a:r>
            <a:r>
              <a:rPr lang="de-DE" sz="2400" dirty="0" err="1" smtClean="0"/>
              <a:t>variation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impact</a:t>
            </a:r>
            <a:r>
              <a:rPr lang="de-DE" sz="2400" dirty="0" smtClean="0"/>
              <a:t> on QOL</a:t>
            </a:r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sz="2400" dirty="0" err="1" smtClean="0"/>
              <a:t>Lacking</a:t>
            </a:r>
            <a:r>
              <a:rPr lang="de-DE" sz="2400" dirty="0" smtClean="0"/>
              <a:t> </a:t>
            </a:r>
            <a:r>
              <a:rPr lang="de-DE" sz="2400" dirty="0" err="1" smtClean="0"/>
              <a:t>data</a:t>
            </a:r>
            <a:r>
              <a:rPr lang="de-DE" sz="2400" dirty="0" smtClean="0"/>
              <a:t> on </a:t>
            </a:r>
            <a:r>
              <a:rPr lang="de-DE" sz="2400" dirty="0" err="1" smtClean="0"/>
              <a:t>long</a:t>
            </a:r>
            <a:r>
              <a:rPr lang="de-DE" sz="2400" dirty="0" smtClean="0"/>
              <a:t>-term </a:t>
            </a:r>
            <a:r>
              <a:rPr lang="de-DE" sz="2400" dirty="0" err="1" smtClean="0"/>
              <a:t>effects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permanent end </a:t>
            </a:r>
            <a:r>
              <a:rPr lang="de-DE" sz="2400" dirty="0" err="1" smtClean="0"/>
              <a:t>ileostomy</a:t>
            </a:r>
            <a:r>
              <a:rPr lang="de-DE" sz="2400" dirty="0" smtClean="0"/>
              <a:t> (PEI) on QOL</a:t>
            </a: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684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aim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483600" y="1700400"/>
            <a:ext cx="8244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4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/>
              <a:tabLst>
                <a:tab pos="6996113" algn="r"/>
              </a:tabLst>
            </a:pPr>
            <a:r>
              <a:rPr lang="de-DE" sz="2400" dirty="0" err="1"/>
              <a:t>D</a:t>
            </a:r>
            <a:r>
              <a:rPr lang="de-DE" sz="2400" dirty="0" err="1" smtClean="0"/>
              <a:t>etermine</a:t>
            </a:r>
            <a:r>
              <a:rPr lang="de-DE" sz="2400" dirty="0" smtClean="0"/>
              <a:t> </a:t>
            </a:r>
            <a:r>
              <a:rPr lang="de-DE" sz="2400" dirty="0" err="1" smtClean="0"/>
              <a:t>long</a:t>
            </a:r>
            <a:r>
              <a:rPr lang="de-DE" sz="2400" dirty="0" smtClean="0"/>
              <a:t>-term QOL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patients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PEI</a:t>
            </a:r>
          </a:p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/>
              <a:tabLst>
                <a:tab pos="6996113" algn="r"/>
              </a:tabLst>
            </a:pPr>
            <a:endParaRPr lang="de-DE" sz="2400" dirty="0"/>
          </a:p>
          <a:p>
            <a:pPr marL="342900" indent="-342900">
              <a:buClr>
                <a:srgbClr val="002060"/>
              </a:buClr>
              <a:buSzPct val="100000"/>
              <a:buFont typeface="+mj-lt"/>
              <a:buAutoNum type="arabicPeriod"/>
              <a:tabLst>
                <a:tab pos="6996113" algn="r"/>
              </a:tabLst>
            </a:pPr>
            <a:r>
              <a:rPr lang="de-DE" sz="2400" dirty="0" err="1"/>
              <a:t>I</a:t>
            </a:r>
            <a:r>
              <a:rPr lang="de-DE" sz="2400" dirty="0" err="1" smtClean="0"/>
              <a:t>dentify</a:t>
            </a:r>
            <a:r>
              <a:rPr lang="de-DE" sz="2400" dirty="0" smtClean="0"/>
              <a:t> </a:t>
            </a:r>
            <a:r>
              <a:rPr lang="de-DE" sz="2400" dirty="0" err="1" smtClean="0"/>
              <a:t>risk</a:t>
            </a:r>
            <a:r>
              <a:rPr lang="de-DE" sz="2400" dirty="0" smtClean="0"/>
              <a:t> </a:t>
            </a:r>
            <a:r>
              <a:rPr lang="de-DE" sz="2400" dirty="0" err="1" smtClean="0"/>
              <a:t>factors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</a:t>
            </a:r>
            <a:r>
              <a:rPr lang="de-DE" sz="2400" dirty="0" err="1" smtClean="0"/>
              <a:t>impaired</a:t>
            </a:r>
            <a:r>
              <a:rPr lang="de-DE" sz="2400" dirty="0" smtClean="0"/>
              <a:t> QOL</a:t>
            </a:r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291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Patients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and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Methods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092090"/>
            <a:ext cx="8244000" cy="4955910"/>
          </a:xfrm>
        </p:spPr>
        <p:txBody>
          <a:bodyPr/>
          <a:lstStyle/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dirty="0" err="1" smtClean="0"/>
              <a:t>Patients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PEI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identified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database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German </a:t>
            </a:r>
            <a:r>
              <a:rPr lang="de-DE" dirty="0" err="1" smtClean="0"/>
              <a:t>self-help</a:t>
            </a:r>
            <a:r>
              <a:rPr lang="de-DE" dirty="0" smtClean="0"/>
              <a:t> </a:t>
            </a:r>
            <a:r>
              <a:rPr lang="de-DE" dirty="0" err="1" smtClean="0"/>
              <a:t>organization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/>
              <a:t>stoma</a:t>
            </a:r>
            <a:r>
              <a:rPr lang="de-DE" dirty="0"/>
              <a:t>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smtClean="0"/>
              <a:t>ILCO e.V.)</a:t>
            </a:r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dirty="0"/>
              <a:t>C</a:t>
            </a:r>
            <a:r>
              <a:rPr lang="de-DE" dirty="0" smtClean="0"/>
              <a:t>ustom-made </a:t>
            </a:r>
            <a:r>
              <a:rPr lang="de-DE" dirty="0" err="1" smtClean="0"/>
              <a:t>questionnaire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3 QOL </a:t>
            </a:r>
            <a:r>
              <a:rPr lang="de-DE" dirty="0" err="1" smtClean="0"/>
              <a:t>instruments</a:t>
            </a:r>
            <a:r>
              <a:rPr lang="de-DE" dirty="0" smtClean="0"/>
              <a:t> werde </a:t>
            </a:r>
            <a:r>
              <a:rPr lang="de-DE" dirty="0" err="1" smtClean="0"/>
              <a:t>mailed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1434 </a:t>
            </a:r>
            <a:r>
              <a:rPr lang="de-DE" dirty="0" err="1" smtClean="0"/>
              <a:t>patients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PEI</a:t>
            </a:r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dirty="0" smtClean="0"/>
              <a:t>QOL-instruments:</a:t>
            </a:r>
          </a:p>
          <a:p>
            <a:pPr marL="742950" lvl="1" indent="-28575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de-DE" dirty="0" smtClean="0"/>
              <a:t>Short form 36 (SF-36; </a:t>
            </a:r>
            <a:r>
              <a:rPr lang="de-DE" dirty="0" err="1" smtClean="0"/>
              <a:t>generic</a:t>
            </a:r>
            <a:r>
              <a:rPr lang="de-DE" dirty="0" smtClean="0"/>
              <a:t> QOL):</a:t>
            </a:r>
            <a:br>
              <a:rPr lang="de-DE" dirty="0" smtClean="0"/>
            </a:br>
            <a:r>
              <a:rPr lang="de-DE" dirty="0" smtClean="0"/>
              <a:t>36 </a:t>
            </a:r>
            <a:r>
              <a:rPr lang="de-DE" dirty="0" err="1" smtClean="0"/>
              <a:t>questions</a:t>
            </a:r>
            <a:r>
              <a:rPr lang="de-DE" dirty="0" smtClean="0"/>
              <a:t>, 8 </a:t>
            </a:r>
            <a:r>
              <a:rPr lang="de-DE" dirty="0" err="1" smtClean="0"/>
              <a:t>subscales</a:t>
            </a:r>
            <a:r>
              <a:rPr lang="de-DE" dirty="0" smtClean="0"/>
              <a:t>, 2 </a:t>
            </a:r>
            <a:r>
              <a:rPr lang="de-DE" dirty="0" err="1" smtClean="0"/>
              <a:t>component-scores</a:t>
            </a:r>
            <a:r>
              <a:rPr lang="de-DE" dirty="0" smtClean="0"/>
              <a:t> (PCS &amp; MCS)</a:t>
            </a:r>
          </a:p>
          <a:p>
            <a:pPr marL="742950" lvl="1" indent="-28575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de-DE" dirty="0" smtClean="0"/>
              <a:t>Gastrointestinal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life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(GIQLI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Eypasch</a:t>
            </a:r>
            <a:r>
              <a:rPr lang="de-DE" dirty="0" smtClean="0"/>
              <a:t>-score; </a:t>
            </a:r>
            <a:r>
              <a:rPr lang="de-DE" dirty="0" err="1" smtClean="0"/>
              <a:t>health-related</a:t>
            </a:r>
            <a:r>
              <a:rPr lang="de-DE" dirty="0" smtClean="0"/>
              <a:t> QOL):</a:t>
            </a:r>
            <a:br>
              <a:rPr lang="de-DE" dirty="0" smtClean="0"/>
            </a:br>
            <a:r>
              <a:rPr lang="de-DE" dirty="0"/>
              <a:t>36 </a:t>
            </a:r>
            <a:r>
              <a:rPr lang="de-DE" dirty="0" err="1"/>
              <a:t>questions</a:t>
            </a:r>
            <a:r>
              <a:rPr lang="de-DE" dirty="0"/>
              <a:t>, </a:t>
            </a:r>
            <a:r>
              <a:rPr lang="de-DE" dirty="0" smtClean="0"/>
              <a:t>5 </a:t>
            </a:r>
            <a:r>
              <a:rPr lang="de-DE" dirty="0" err="1"/>
              <a:t>subscales</a:t>
            </a:r>
            <a:r>
              <a:rPr lang="de-DE" dirty="0"/>
              <a:t>, </a:t>
            </a:r>
            <a:r>
              <a:rPr lang="de-DE" dirty="0" smtClean="0"/>
              <a:t>1 </a:t>
            </a:r>
            <a:r>
              <a:rPr lang="de-DE" dirty="0" err="1" smtClean="0"/>
              <a:t>summary</a:t>
            </a:r>
            <a:r>
              <a:rPr lang="de-DE" dirty="0" smtClean="0"/>
              <a:t>-score</a:t>
            </a:r>
          </a:p>
          <a:p>
            <a:pPr marL="742950" lvl="1" indent="-28575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de-DE" dirty="0" smtClean="0"/>
              <a:t>Cleveland global QOL Index (CGQL; </a:t>
            </a:r>
            <a:r>
              <a:rPr lang="de-DE" dirty="0" err="1" smtClean="0"/>
              <a:t>health-related</a:t>
            </a:r>
            <a:r>
              <a:rPr lang="de-DE" dirty="0" smtClean="0"/>
              <a:t> QOL):</a:t>
            </a:r>
            <a:br>
              <a:rPr lang="de-DE" dirty="0" smtClean="0"/>
            </a:br>
            <a:r>
              <a:rPr lang="de-DE" dirty="0" smtClean="0"/>
              <a:t>3 </a:t>
            </a:r>
            <a:r>
              <a:rPr lang="de-DE" dirty="0" err="1" smtClean="0"/>
              <a:t>questions</a:t>
            </a:r>
            <a:r>
              <a:rPr lang="de-DE" dirty="0" smtClean="0"/>
              <a:t> / </a:t>
            </a:r>
            <a:r>
              <a:rPr lang="de-DE" dirty="0" err="1" smtClean="0"/>
              <a:t>subscales</a:t>
            </a:r>
            <a:r>
              <a:rPr lang="de-DE" dirty="0" smtClean="0"/>
              <a:t>, 1 </a:t>
            </a:r>
            <a:r>
              <a:rPr lang="de-DE" dirty="0" err="1" smtClean="0"/>
              <a:t>summary</a:t>
            </a:r>
            <a:r>
              <a:rPr lang="de-DE" dirty="0" smtClean="0"/>
              <a:t>-score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de-DE" dirty="0" err="1" smtClean="0"/>
              <a:t>Healthy</a:t>
            </a:r>
            <a:r>
              <a:rPr lang="de-DE" dirty="0" smtClean="0"/>
              <a:t> </a:t>
            </a:r>
            <a:r>
              <a:rPr lang="de-DE" dirty="0" err="1" smtClean="0"/>
              <a:t>controls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literature</a:t>
            </a:r>
            <a:endParaRPr lang="de-DE" dirty="0" smtClean="0"/>
          </a:p>
          <a:p>
            <a:pPr marL="7429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8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5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responders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vs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nonresponders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de-DE" sz="2400" dirty="0" smtClean="0"/>
              <a:t>Response-rate: 55% (783 / 1434)</a:t>
            </a:r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241" y="1905057"/>
            <a:ext cx="7713090" cy="3533886"/>
          </a:xfrm>
          <a:prstGeom prst="rect">
            <a:avLst/>
          </a:prstGeom>
        </p:spPr>
      </p:pic>
      <p:pic>
        <p:nvPicPr>
          <p:cNvPr id="9" name="Grafik 3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2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6"/>
          <a:srcRect b="84965"/>
          <a:stretch/>
        </p:blipFill>
        <p:spPr>
          <a:xfrm>
            <a:off x="1131192" y="993914"/>
            <a:ext cx="7003977" cy="2431866"/>
          </a:xfrm>
          <a:prstGeom prst="rect">
            <a:avLst/>
          </a:prstGeom>
        </p:spPr>
      </p:pic>
      <p:pic>
        <p:nvPicPr>
          <p:cNvPr id="14" name="Grafik 3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feld 15"/>
          <p:cNvSpPr txBox="1"/>
          <p:nvPr/>
        </p:nvSpPr>
        <p:spPr>
          <a:xfrm>
            <a:off x="1589055" y="4025770"/>
            <a:ext cx="4618562" cy="14863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50000"/>
              </a:lnSpc>
              <a:buClr>
                <a:schemeClr val="bg2"/>
              </a:buClr>
              <a:buSzPct val="140000"/>
            </a:pPr>
            <a:r>
              <a:rPr lang="de-DE" sz="2000" dirty="0">
                <a:solidFill>
                  <a:srgbClr val="FF0000"/>
                </a:solidFill>
              </a:rPr>
              <a:t>40 </a:t>
            </a:r>
            <a:r>
              <a:rPr lang="de-DE" sz="2000" dirty="0" err="1" smtClean="0">
                <a:solidFill>
                  <a:srgbClr val="FF0000"/>
                </a:solidFill>
              </a:rPr>
              <a:t>female</a:t>
            </a:r>
            <a:r>
              <a:rPr lang="de-DE" sz="2000" dirty="0" smtClean="0">
                <a:solidFill>
                  <a:srgbClr val="FF0000"/>
                </a:solidFill>
              </a:rPr>
              <a:t> </a:t>
            </a:r>
            <a:r>
              <a:rPr lang="de-DE" sz="2000" dirty="0" err="1" smtClean="0">
                <a:solidFill>
                  <a:srgbClr val="FF0000"/>
                </a:solidFill>
              </a:rPr>
              <a:t>patients</a:t>
            </a:r>
            <a:r>
              <a:rPr lang="de-DE" sz="2000" dirty="0" smtClean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p</a:t>
            </a:r>
            <a:r>
              <a:rPr lang="de-DE" sz="2000" dirty="0" err="1" smtClean="0">
                <a:solidFill>
                  <a:srgbClr val="FF0000"/>
                </a:solidFill>
              </a:rPr>
              <a:t>regnant</a:t>
            </a:r>
            <a:r>
              <a:rPr lang="de-DE" sz="2000" dirty="0" smtClean="0">
                <a:solidFill>
                  <a:srgbClr val="FF0000"/>
                </a:solidFill>
              </a:rPr>
              <a:t> </a:t>
            </a:r>
            <a:r>
              <a:rPr lang="de-DE" sz="2000" dirty="0">
                <a:solidFill>
                  <a:srgbClr val="FF0000"/>
                </a:solidFill>
              </a:rPr>
              <a:t>(9</a:t>
            </a:r>
            <a:r>
              <a:rPr lang="de-DE" sz="2000" dirty="0" smtClean="0">
                <a:solidFill>
                  <a:srgbClr val="FF0000"/>
                </a:solidFill>
              </a:rPr>
              <a:t>%)</a:t>
            </a:r>
            <a:r>
              <a:rPr lang="de-DE" sz="2000" dirty="0" smtClean="0">
                <a:solidFill>
                  <a:srgbClr val="FF0000"/>
                </a:solidFill>
              </a:rPr>
              <a:t/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62 </a:t>
            </a:r>
            <a:r>
              <a:rPr lang="de-DE" sz="2000" dirty="0" err="1" smtClean="0">
                <a:solidFill>
                  <a:srgbClr val="FF0000"/>
                </a:solidFill>
              </a:rPr>
              <a:t>babys</a:t>
            </a:r>
            <a:r>
              <a:rPr lang="de-DE" sz="2000" dirty="0" smtClean="0">
                <a:solidFill>
                  <a:srgbClr val="FF0000"/>
                </a:solidFill>
              </a:rPr>
              <a:t/>
            </a:r>
            <a:br>
              <a:rPr lang="de-DE" sz="2000" dirty="0" smtClean="0">
                <a:solidFill>
                  <a:srgbClr val="FF0000"/>
                </a:solidFill>
              </a:rPr>
            </a:br>
            <a:r>
              <a:rPr lang="de-DE" sz="2000" dirty="0" smtClean="0">
                <a:solidFill>
                  <a:srgbClr val="FF0000"/>
                </a:solidFill>
              </a:rPr>
              <a:t>50% </a:t>
            </a:r>
            <a:r>
              <a:rPr lang="de-DE" sz="2000" dirty="0" smtClean="0">
                <a:solidFill>
                  <a:srgbClr val="FF0000"/>
                </a:solidFill>
              </a:rPr>
              <a:t>vaginal </a:t>
            </a:r>
            <a:r>
              <a:rPr lang="de-DE" sz="2000" dirty="0" err="1" smtClean="0">
                <a:solidFill>
                  <a:srgbClr val="FF0000"/>
                </a:solidFill>
              </a:rPr>
              <a:t>deliveries</a:t>
            </a:r>
            <a:endParaRPr lang="de-DE" sz="2000" dirty="0">
              <a:solidFill>
                <a:srgbClr val="FF0000"/>
              </a:solidFill>
            </a:endParaRPr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 rotWithShape="1">
          <a:blip r:embed="rId6"/>
          <a:srcRect t="18210" b="79973"/>
          <a:stretch/>
        </p:blipFill>
        <p:spPr>
          <a:xfrm>
            <a:off x="1129044" y="3409054"/>
            <a:ext cx="7003977" cy="29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262015" y="4944619"/>
            <a:ext cx="1661375" cy="417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err="1" smtClean="0">
                <a:solidFill>
                  <a:srgbClr val="FF0000"/>
                </a:solidFill>
              </a:rPr>
              <a:t>n</a:t>
            </a:r>
            <a:r>
              <a:rPr lang="de-DE" sz="1600" dirty="0" smtClean="0">
                <a:solidFill>
                  <a:srgbClr val="FF0000"/>
                </a:solidFill>
              </a:rPr>
              <a:t>=55 (69%) CD</a:t>
            </a:r>
          </a:p>
        </p:txBody>
      </p:sp>
      <p:pic>
        <p:nvPicPr>
          <p:cNvPr id="14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ung 3"/>
          <p:cNvGrpSpPr/>
          <p:nvPr/>
        </p:nvGrpSpPr>
        <p:grpSpPr>
          <a:xfrm>
            <a:off x="1319204" y="908720"/>
            <a:ext cx="6060390" cy="5055019"/>
            <a:chOff x="2611650" y="861364"/>
            <a:chExt cx="4765661" cy="3873068"/>
          </a:xfrm>
        </p:grpSpPr>
        <p:grpSp>
          <p:nvGrpSpPr>
            <p:cNvPr id="3" name="Gruppierung 2"/>
            <p:cNvGrpSpPr/>
            <p:nvPr/>
          </p:nvGrpSpPr>
          <p:grpSpPr>
            <a:xfrm>
              <a:off x="2611650" y="861364"/>
              <a:ext cx="4765240" cy="2923236"/>
              <a:chOff x="2611650" y="861364"/>
              <a:chExt cx="4765240" cy="2923236"/>
            </a:xfrm>
          </p:grpSpPr>
          <p:pic>
            <p:nvPicPr>
              <p:cNvPr id="6" name="Bild 5"/>
              <p:cNvPicPr>
                <a:picLocks noChangeAspect="1"/>
              </p:cNvPicPr>
              <p:nvPr/>
            </p:nvPicPr>
            <p:blipFill rotWithShape="1">
              <a:blip r:embed="rId7"/>
              <a:srcRect b="91677"/>
              <a:stretch/>
            </p:blipFill>
            <p:spPr>
              <a:xfrm>
                <a:off x="2611651" y="861364"/>
                <a:ext cx="4765239" cy="915922"/>
              </a:xfrm>
              <a:prstGeom prst="rect">
                <a:avLst/>
              </a:prstGeom>
            </p:spPr>
          </p:pic>
          <p:pic>
            <p:nvPicPr>
              <p:cNvPr id="10" name="Bild 9"/>
              <p:cNvPicPr>
                <a:picLocks noChangeAspect="1"/>
              </p:cNvPicPr>
              <p:nvPr/>
            </p:nvPicPr>
            <p:blipFill rotWithShape="1">
              <a:blip r:embed="rId7"/>
              <a:srcRect t="20154" b="61603"/>
              <a:stretch/>
            </p:blipFill>
            <p:spPr>
              <a:xfrm>
                <a:off x="2611650" y="1777287"/>
                <a:ext cx="4765239" cy="2007313"/>
              </a:xfrm>
              <a:prstGeom prst="rect">
                <a:avLst/>
              </a:prstGeom>
            </p:spPr>
          </p:pic>
        </p:grpSp>
        <p:pic>
          <p:nvPicPr>
            <p:cNvPr id="13" name="Bild 12"/>
            <p:cNvPicPr>
              <a:picLocks noChangeAspect="1"/>
            </p:cNvPicPr>
            <p:nvPr/>
          </p:nvPicPr>
          <p:blipFill rotWithShape="1">
            <a:blip r:embed="rId7"/>
            <a:srcRect t="41530" b="50120"/>
            <a:stretch/>
          </p:blipFill>
          <p:spPr>
            <a:xfrm>
              <a:off x="2612072" y="3815548"/>
              <a:ext cx="4765239" cy="9188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142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Stoma-</a:t>
            </a:r>
            <a:r>
              <a:rPr lang="de-DE" dirty="0" err="1" smtClean="0">
                <a:solidFill>
                  <a:srgbClr val="002060"/>
                </a:solidFill>
              </a:rPr>
              <a:t>related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problems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6"/>
          <a:srcRect b="91559"/>
          <a:stretch/>
        </p:blipFill>
        <p:spPr>
          <a:xfrm>
            <a:off x="952974" y="861363"/>
            <a:ext cx="7320280" cy="1426841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 rotWithShape="1">
          <a:blip r:embed="rId6"/>
          <a:srcRect l="938" t="49536" r="-938" b="33550"/>
          <a:stretch/>
        </p:blipFill>
        <p:spPr>
          <a:xfrm>
            <a:off x="997158" y="2189407"/>
            <a:ext cx="7320280" cy="2859111"/>
          </a:xfrm>
          <a:prstGeom prst="rect">
            <a:avLst/>
          </a:prstGeom>
        </p:spPr>
      </p:pic>
      <p:pic>
        <p:nvPicPr>
          <p:cNvPr id="14" name="Grafik 3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14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Stoma-</a:t>
            </a:r>
            <a:r>
              <a:rPr lang="de-DE" dirty="0" err="1" smtClean="0">
                <a:solidFill>
                  <a:srgbClr val="002060"/>
                </a:solidFill>
              </a:rPr>
              <a:t>related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6"/>
          <a:srcRect b="91559"/>
          <a:stretch/>
        </p:blipFill>
        <p:spPr>
          <a:xfrm>
            <a:off x="952974" y="861363"/>
            <a:ext cx="7320280" cy="1426841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 rotWithShape="1">
          <a:blip r:embed="rId6"/>
          <a:srcRect l="938" t="66450" r="-938" b="12292"/>
          <a:stretch/>
        </p:blipFill>
        <p:spPr>
          <a:xfrm>
            <a:off x="997158" y="2215162"/>
            <a:ext cx="7320280" cy="3593207"/>
          </a:xfrm>
          <a:prstGeom prst="rect">
            <a:avLst/>
          </a:prstGeom>
        </p:spPr>
      </p:pic>
      <p:pic>
        <p:nvPicPr>
          <p:cNvPr id="14" name="Grafik 3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94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Stoma-</a:t>
            </a:r>
            <a:r>
              <a:rPr lang="de-DE" dirty="0" err="1" smtClean="0">
                <a:solidFill>
                  <a:srgbClr val="002060"/>
                </a:solidFill>
              </a:rPr>
              <a:t>related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6"/>
          <a:srcRect b="91559"/>
          <a:stretch/>
        </p:blipFill>
        <p:spPr>
          <a:xfrm>
            <a:off x="952974" y="861363"/>
            <a:ext cx="7320280" cy="1426841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 rotWithShape="1">
          <a:blip r:embed="rId6"/>
          <a:srcRect l="938" t="87784" r="-938" b="4420"/>
          <a:stretch/>
        </p:blipFill>
        <p:spPr>
          <a:xfrm>
            <a:off x="1007375" y="2289946"/>
            <a:ext cx="7320280" cy="1317918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1734177" y="4055179"/>
            <a:ext cx="6508305" cy="11962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dirty="0" smtClean="0">
                <a:solidFill>
                  <a:srgbClr val="FF0000"/>
                </a:solidFill>
              </a:rPr>
              <a:t>More </a:t>
            </a:r>
            <a:r>
              <a:rPr lang="de-DE" dirty="0" err="1" smtClean="0">
                <a:solidFill>
                  <a:srgbClr val="FF0000"/>
                </a:solidFill>
              </a:rPr>
              <a:t>common</a:t>
            </a:r>
            <a:r>
              <a:rPr lang="de-DE" dirty="0" smtClean="0">
                <a:solidFill>
                  <a:srgbClr val="FF0000"/>
                </a:solidFill>
              </a:rPr>
              <a:t> in </a:t>
            </a:r>
            <a:r>
              <a:rPr lang="de-DE" dirty="0" err="1" smtClean="0">
                <a:solidFill>
                  <a:srgbClr val="FF0000"/>
                </a:solidFill>
              </a:rPr>
              <a:t>patients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with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short-bowel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syndrome</a:t>
            </a:r>
            <a:endParaRPr lang="de-DE" dirty="0" smtClean="0">
              <a:solidFill>
                <a:srgbClr val="FF0000"/>
              </a:solidFill>
            </a:endParaRPr>
          </a:p>
        </p:txBody>
      </p:sp>
      <p:pic>
        <p:nvPicPr>
          <p:cNvPr id="14" name="Grafik 3"/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0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SF-36 (</a:t>
            </a:r>
            <a:r>
              <a:rPr lang="de-DE" dirty="0" err="1" smtClean="0">
                <a:solidFill>
                  <a:srgbClr val="002060"/>
                </a:solidFill>
              </a:rPr>
              <a:t>generic</a:t>
            </a:r>
            <a:r>
              <a:rPr lang="de-DE" dirty="0" smtClean="0">
                <a:solidFill>
                  <a:srgbClr val="002060"/>
                </a:solidFill>
              </a:rPr>
              <a:t> QOL)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664595535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360607" y="2045307"/>
            <a:ext cx="1674253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6138329" y="5596545"/>
            <a:ext cx="3142445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</a:t>
            </a:r>
            <a:r>
              <a:rPr lang="de-DE" sz="1600" dirty="0">
                <a:solidFill>
                  <a:srgbClr val="FF0000"/>
                </a:solidFill>
              </a:rPr>
              <a:t>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controls</a:t>
            </a:r>
            <a:endParaRPr lang="de-DE" sz="1600" dirty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problems</a:t>
            </a:r>
            <a:r>
              <a:rPr lang="de-DE" dirty="0" smtClean="0">
                <a:solidFill>
                  <a:srgbClr val="002060"/>
                </a:solidFill>
              </a:rPr>
              <a:t> (SF-36)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758180874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360607" y="2045307"/>
            <a:ext cx="1674253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</p:spTree>
    <p:extLst>
      <p:ext uri="{BB962C8B-B14F-4D97-AF65-F5344CB8AC3E}">
        <p14:creationId xmlns:p14="http://schemas.microsoft.com/office/powerpoint/2010/main" val="58664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r>
              <a:rPr lang="de-DE" dirty="0">
                <a:solidFill>
                  <a:srgbClr val="002060"/>
                </a:solidFill>
              </a:rPr>
              <a:t> (SF-36)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247434361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360607" y="2045307"/>
            <a:ext cx="1674253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6709893" y="5596545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problems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21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r>
              <a:rPr lang="de-DE" dirty="0">
                <a:solidFill>
                  <a:srgbClr val="002060"/>
                </a:solidFill>
              </a:rPr>
              <a:t> (SF-36)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559549179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360607" y="2045307"/>
            <a:ext cx="1674253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5138670" y="1377580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 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care </a:t>
            </a:r>
            <a:r>
              <a:rPr lang="de-DE" sz="1600" dirty="0" err="1" smtClean="0">
                <a:solidFill>
                  <a:srgbClr val="FF0000"/>
                </a:solidFill>
              </a:rPr>
              <a:t>required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009218" y="5535421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574115" y="5535421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problems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69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GIQLI (</a:t>
            </a:r>
            <a:r>
              <a:rPr lang="de-DE" dirty="0" err="1" smtClean="0">
                <a:solidFill>
                  <a:srgbClr val="002060"/>
                </a:solidFill>
              </a:rPr>
              <a:t>health-related</a:t>
            </a:r>
            <a:r>
              <a:rPr lang="de-DE" dirty="0" smtClean="0">
                <a:solidFill>
                  <a:srgbClr val="002060"/>
                </a:solidFill>
              </a:rPr>
              <a:t> QOL)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094703475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552220" y="2269368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138329" y="5596545"/>
            <a:ext cx="3142445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</a:t>
            </a:r>
            <a:r>
              <a:rPr lang="de-DE" sz="1600" dirty="0">
                <a:solidFill>
                  <a:srgbClr val="FF0000"/>
                </a:solidFill>
              </a:rPr>
              <a:t>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controls</a:t>
            </a:r>
            <a:endParaRPr lang="de-DE" sz="1600" dirty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194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problems</a:t>
            </a:r>
            <a:r>
              <a:rPr lang="de-DE" dirty="0" smtClean="0">
                <a:solidFill>
                  <a:srgbClr val="002060"/>
                </a:solidFill>
              </a:rPr>
              <a:t> (GIQLI)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209704741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feld 12"/>
          <p:cNvSpPr txBox="1"/>
          <p:nvPr/>
        </p:nvSpPr>
        <p:spPr>
          <a:xfrm rot="16200000">
            <a:off x="-552220" y="2269368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993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smtClean="0">
                <a:solidFill>
                  <a:srgbClr val="002060"/>
                </a:solidFill>
              </a:rPr>
              <a:t>(GIQLI)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174939195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2997878" y="3038663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problems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16200000">
            <a:off x="-552220" y="2269368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673801" y="1911040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568759" y="4251512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147164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problems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smtClean="0">
                <a:solidFill>
                  <a:srgbClr val="002060"/>
                </a:solidFill>
              </a:rPr>
              <a:t>(GIQLI)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818301722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5138670" y="1532128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 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care </a:t>
            </a:r>
            <a:r>
              <a:rPr lang="de-DE" sz="1600" dirty="0" err="1" smtClean="0">
                <a:solidFill>
                  <a:srgbClr val="FF0000"/>
                </a:solidFill>
              </a:rPr>
              <a:t>required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714078" y="4306150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-552220" y="2269368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123643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problems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997878" y="3038663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673801" y="1911040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568759" y="4251512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154880" y="3115434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1856561" y="1967569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152782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problems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3719" y="942820"/>
            <a:ext cx="7111481" cy="581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4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Deficiencies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>
                <a:solidFill>
                  <a:srgbClr val="002060"/>
                </a:solidFill>
              </a:rPr>
              <a:t>(SF-36)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465145028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360607" y="2045307"/>
            <a:ext cx="1674253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4546240" y="1377580"/>
            <a:ext cx="4441430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 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Vit</a:t>
            </a:r>
            <a:r>
              <a:rPr lang="de-DE" sz="1600" dirty="0" smtClean="0">
                <a:solidFill>
                  <a:srgbClr val="FF0000"/>
                </a:solidFill>
              </a:rPr>
              <a:t>. B12 </a:t>
            </a:r>
            <a:r>
              <a:rPr lang="de-DE" sz="1600" dirty="0" err="1" smtClean="0">
                <a:solidFill>
                  <a:srgbClr val="FF0000"/>
                </a:solidFill>
              </a:rPr>
              <a:t>deficiency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8212932" y="5535421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883109" y="5545805"/>
            <a:ext cx="2570881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531214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deficiency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18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Deficiencies</a:t>
            </a:r>
            <a:r>
              <a:rPr lang="de-DE" dirty="0" smtClean="0">
                <a:solidFill>
                  <a:srgbClr val="002060"/>
                </a:solidFill>
              </a:rPr>
              <a:t> (GIQLI)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053349277"/>
              </p:ext>
            </p:extLst>
          </p:nvPr>
        </p:nvGraphicFramePr>
        <p:xfrm>
          <a:off x="476519" y="1082133"/>
          <a:ext cx="8439406" cy="496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1687133" y="1903578"/>
            <a:ext cx="488233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-552220" y="2269368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4546240" y="1377580"/>
            <a:ext cx="4441430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Vit</a:t>
            </a:r>
            <a:r>
              <a:rPr lang="de-DE" sz="1600" dirty="0" smtClean="0">
                <a:solidFill>
                  <a:srgbClr val="FF0000"/>
                </a:solidFill>
              </a:rPr>
              <a:t>. B12 </a:t>
            </a:r>
            <a:r>
              <a:rPr lang="de-DE" sz="1600" dirty="0" err="1" smtClean="0">
                <a:solidFill>
                  <a:srgbClr val="FF0000"/>
                </a:solidFill>
              </a:rPr>
              <a:t>deficiency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531214" y="989066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 smtClean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n</a:t>
            </a:r>
            <a:r>
              <a:rPr lang="de-DE" sz="1600" dirty="0" err="1" smtClean="0">
                <a:solidFill>
                  <a:srgbClr val="FF0000"/>
                </a:solidFill>
              </a:rPr>
              <a:t>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deficiency</a:t>
            </a: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998632" y="2965780"/>
            <a:ext cx="488233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559381" y="4251521"/>
            <a:ext cx="488233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1843279" y="1931128"/>
            <a:ext cx="1004899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5715527" y="4271394"/>
            <a:ext cx="1004899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154778" y="3052487"/>
            <a:ext cx="1004899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185810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any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Deficiencies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 rotWithShape="1">
          <a:blip r:embed="rId7"/>
          <a:srcRect l="-433" t="-1529" r="896" b="48226"/>
          <a:stretch/>
        </p:blipFill>
        <p:spPr>
          <a:xfrm>
            <a:off x="821201" y="839585"/>
            <a:ext cx="6803092" cy="550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Vitamin B12 </a:t>
            </a:r>
            <a:r>
              <a:rPr lang="de-DE" dirty="0" err="1" smtClean="0">
                <a:solidFill>
                  <a:srgbClr val="002060"/>
                </a:solidFill>
              </a:rPr>
              <a:t>Deficiency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/>
          <p:cNvPicPr>
            <a:picLocks noChangeAspect="1"/>
          </p:cNvPicPr>
          <p:nvPr/>
        </p:nvPicPr>
        <p:blipFill rotWithShape="1">
          <a:blip r:embed="rId7"/>
          <a:srcRect l="-1187" t="48720" r="1650" b="-2023"/>
          <a:stretch/>
        </p:blipFill>
        <p:spPr>
          <a:xfrm>
            <a:off x="769685" y="826705"/>
            <a:ext cx="6803092" cy="565136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433510" y="6189621"/>
            <a:ext cx="5226693" cy="411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Vitamin B12 </a:t>
            </a:r>
            <a:r>
              <a:rPr lang="de-DE" sz="1600" dirty="0" err="1" smtClean="0"/>
              <a:t>deficiency</a:t>
            </a:r>
            <a:r>
              <a:rPr lang="de-DE" sz="1600" dirty="0" smtClean="0"/>
              <a:t> in 244 </a:t>
            </a:r>
            <a:r>
              <a:rPr lang="de-DE" sz="1600" dirty="0" err="1" smtClean="0"/>
              <a:t>patients</a:t>
            </a:r>
            <a:r>
              <a:rPr lang="de-DE" sz="1600" dirty="0" smtClean="0"/>
              <a:t> (31%)</a:t>
            </a:r>
          </a:p>
        </p:txBody>
      </p:sp>
    </p:spTree>
    <p:extLst>
      <p:ext uri="{BB962C8B-B14F-4D97-AF65-F5344CB8AC3E}">
        <p14:creationId xmlns:p14="http://schemas.microsoft.com/office/powerpoint/2010/main" val="174070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underlying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disease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637363469"/>
              </p:ext>
            </p:extLst>
          </p:nvPr>
        </p:nvGraphicFramePr>
        <p:xfrm>
          <a:off x="476519" y="1572136"/>
          <a:ext cx="8216720" cy="44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638722" y="2652951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%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maximum</a:t>
            </a:r>
            <a:endParaRPr lang="de-DE" sz="16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3966693" y="1052720"/>
            <a:ext cx="1828800" cy="503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3200" dirty="0" smtClean="0"/>
              <a:t>SF-36</a:t>
            </a:r>
            <a:endParaRPr lang="de-DE" sz="1600" dirty="0" smtClean="0"/>
          </a:p>
        </p:txBody>
      </p:sp>
      <p:sp>
        <p:nvSpPr>
          <p:cNvPr id="13" name="Textfeld 12"/>
          <p:cNvSpPr txBox="1"/>
          <p:nvPr/>
        </p:nvSpPr>
        <p:spPr>
          <a:xfrm>
            <a:off x="5901635" y="1398723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c</a:t>
            </a:r>
            <a:r>
              <a:rPr lang="de-DE" sz="1600" dirty="0" err="1" smtClean="0">
                <a:solidFill>
                  <a:srgbClr val="FF0000"/>
                </a:solidFill>
              </a:rPr>
              <a:t>ontrols</a:t>
            </a:r>
            <a:endParaRPr lang="de-DE" sz="1600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p&lt;0.05 vs. all </a:t>
            </a:r>
            <a:r>
              <a:rPr lang="de-DE" sz="1600" dirty="0" err="1" smtClean="0">
                <a:solidFill>
                  <a:srgbClr val="FF0000"/>
                </a:solidFill>
              </a:rPr>
              <a:t>others</a:t>
            </a:r>
            <a:endParaRPr lang="de-DE" sz="1600" dirty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520355" y="2316425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7893285" y="2165072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76010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Effect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underlying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disease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594881522"/>
              </p:ext>
            </p:extLst>
          </p:nvPr>
        </p:nvGraphicFramePr>
        <p:xfrm>
          <a:off x="476519" y="1572136"/>
          <a:ext cx="8216720" cy="44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feld 7"/>
          <p:cNvSpPr txBox="1"/>
          <p:nvPr/>
        </p:nvSpPr>
        <p:spPr>
          <a:xfrm rot="16200000">
            <a:off x="-638722" y="2652951"/>
            <a:ext cx="2230481" cy="4636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/>
              <a:t> score (</a:t>
            </a:r>
            <a:r>
              <a:rPr lang="de-DE" sz="1600" dirty="0" err="1" smtClean="0"/>
              <a:t>n</a:t>
            </a:r>
            <a:r>
              <a:rPr lang="de-DE" sz="1600" dirty="0" smtClean="0"/>
              <a:t>)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966693" y="1052720"/>
            <a:ext cx="1828800" cy="503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3200" dirty="0" smtClean="0"/>
              <a:t>GIQLI</a:t>
            </a:r>
            <a:endParaRPr lang="de-DE" sz="1600" dirty="0" smtClean="0"/>
          </a:p>
        </p:txBody>
      </p:sp>
      <p:sp>
        <p:nvSpPr>
          <p:cNvPr id="15" name="Textfeld 14"/>
          <p:cNvSpPr txBox="1"/>
          <p:nvPr/>
        </p:nvSpPr>
        <p:spPr>
          <a:xfrm>
            <a:off x="7702230" y="2421431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054035" y="1422333"/>
            <a:ext cx="3678464" cy="3995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all </a:t>
            </a:r>
            <a:r>
              <a:rPr lang="de-DE" sz="1600" dirty="0" smtClean="0">
                <a:solidFill>
                  <a:srgbClr val="FF0000"/>
                </a:solidFill>
              </a:rPr>
              <a:t>p&lt;0.001 </a:t>
            </a:r>
            <a:r>
              <a:rPr lang="de-DE" sz="1600" dirty="0">
                <a:solidFill>
                  <a:srgbClr val="FF0000"/>
                </a:solidFill>
              </a:rPr>
              <a:t>vs. </a:t>
            </a:r>
            <a:r>
              <a:rPr lang="de-DE" sz="1600" dirty="0" err="1">
                <a:solidFill>
                  <a:srgbClr val="FF0000"/>
                </a:solidFill>
              </a:rPr>
              <a:t>c</a:t>
            </a:r>
            <a:r>
              <a:rPr lang="de-DE" sz="1600" dirty="0" err="1" smtClean="0">
                <a:solidFill>
                  <a:srgbClr val="FF0000"/>
                </a:solidFill>
              </a:rPr>
              <a:t>ontrols</a:t>
            </a:r>
            <a:endParaRPr lang="de-DE" sz="1600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r>
              <a:rPr lang="de-DE" sz="1600" dirty="0" smtClean="0">
                <a:solidFill>
                  <a:srgbClr val="FF0000"/>
                </a:solidFill>
              </a:rPr>
              <a:t>* p&lt;0.05 vs. all </a:t>
            </a:r>
            <a:r>
              <a:rPr lang="de-DE" sz="1600" dirty="0" err="1" smtClean="0">
                <a:solidFill>
                  <a:srgbClr val="FF0000"/>
                </a:solidFill>
              </a:rPr>
              <a:t>others</a:t>
            </a:r>
            <a:endParaRPr lang="de-DE" sz="1600" dirty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4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Adaption </a:t>
            </a:r>
            <a:r>
              <a:rPr lang="de-DE" dirty="0" err="1" smtClean="0">
                <a:solidFill>
                  <a:srgbClr val="002060"/>
                </a:solidFill>
              </a:rPr>
              <a:t>to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the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stoma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4865" y="809750"/>
            <a:ext cx="4346844" cy="5919483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6053074" y="3074394"/>
            <a:ext cx="3006310" cy="10583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b="1" dirty="0" smtClean="0">
                <a:solidFill>
                  <a:srgbClr val="FF0000"/>
                </a:solidFill>
              </a:rPr>
              <a:t>+1.3 </a:t>
            </a:r>
            <a:r>
              <a:rPr lang="de-DE" b="1" dirty="0" err="1" smtClean="0">
                <a:solidFill>
                  <a:srgbClr val="FF0000"/>
                </a:solidFill>
              </a:rPr>
              <a:t>points</a:t>
            </a:r>
            <a:r>
              <a:rPr lang="de-DE" b="1" dirty="0" smtClean="0">
                <a:solidFill>
                  <a:srgbClr val="FF0000"/>
                </a:solidFill>
              </a:rPr>
              <a:t> / 10 </a:t>
            </a:r>
            <a:r>
              <a:rPr lang="de-DE" b="1" dirty="0" err="1" smtClean="0">
                <a:solidFill>
                  <a:srgbClr val="FF0000"/>
                </a:solidFill>
              </a:rPr>
              <a:t>years</a:t>
            </a:r>
            <a:endParaRPr lang="de-DE" b="1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b="1" dirty="0" smtClean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r>
              <a:rPr lang="de-DE" b="1" dirty="0" smtClean="0">
                <a:solidFill>
                  <a:srgbClr val="FF0000"/>
                </a:solidFill>
              </a:rPr>
              <a:t>But: all </a:t>
            </a:r>
            <a:r>
              <a:rPr lang="de-DE" b="1" dirty="0" err="1" smtClean="0">
                <a:solidFill>
                  <a:srgbClr val="FF0000"/>
                </a:solidFill>
              </a:rPr>
              <a:t>ns</a:t>
            </a:r>
            <a:endParaRPr lang="de-DE" b="1" dirty="0">
              <a:solidFill>
                <a:srgbClr val="FF0000"/>
              </a:solidFill>
            </a:endParaRPr>
          </a:p>
          <a:p>
            <a:pPr>
              <a:buClr>
                <a:schemeClr val="bg2"/>
              </a:buClr>
              <a:buSzPct val="140000"/>
            </a:pPr>
            <a:endParaRPr lang="de-DE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40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Results</a:t>
            </a:r>
            <a:r>
              <a:rPr lang="de-DE" dirty="0" smtClean="0">
                <a:solidFill>
                  <a:srgbClr val="002060"/>
                </a:solidFill>
              </a:rPr>
              <a:t>: </a:t>
            </a:r>
            <a:r>
              <a:rPr lang="de-DE" dirty="0" err="1" smtClean="0">
                <a:solidFill>
                  <a:srgbClr val="002060"/>
                </a:solidFill>
              </a:rPr>
              <a:t>Risk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Factors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for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impaired</a:t>
            </a:r>
            <a:r>
              <a:rPr lang="de-DE" dirty="0" smtClean="0">
                <a:solidFill>
                  <a:srgbClr val="002060"/>
                </a:solidFill>
              </a:rPr>
              <a:t> QOL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sz="2400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331199" y="1297421"/>
            <a:ext cx="8244001" cy="503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2000" dirty="0" smtClean="0"/>
              <a:t>Multivariate </a:t>
            </a:r>
            <a:r>
              <a:rPr lang="de-DE" sz="2000" dirty="0" err="1" smtClean="0"/>
              <a:t>analysis</a:t>
            </a:r>
            <a:endParaRPr lang="de-DE" sz="1100" dirty="0" smtClean="0"/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33" y="1889730"/>
            <a:ext cx="9006729" cy="3390564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331199" y="2775407"/>
            <a:ext cx="8440968" cy="1805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31199" y="3270958"/>
            <a:ext cx="8440968" cy="1805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31199" y="3817640"/>
            <a:ext cx="8440968" cy="647737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31199" y="4672649"/>
            <a:ext cx="8440968" cy="508236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3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Summary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 marL="342900" indent="-34290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QOL is markedly impaired in patients with PEI</a:t>
            </a:r>
          </a:p>
          <a:p>
            <a:pPr marL="342900" indent="-34290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Factors associated with impaired QOL: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sz="2400" dirty="0" smtClean="0"/>
              <a:t>Stoma care problems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sz="2400" dirty="0" smtClean="0"/>
              <a:t>Deficiencies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sz="2400" dirty="0" smtClean="0"/>
              <a:t>Female gender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sz="2400" dirty="0" smtClean="0"/>
              <a:t>Colorectal cancer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These factors have to be anticipated, prevented, and / or treated aggressively if possible</a:t>
            </a:r>
            <a:endParaRPr lang="de-DE" altLang="de-DE" sz="2200" b="1" dirty="0"/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31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Summary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en-US" sz="2400" dirty="0" smtClean="0"/>
              <a:t>How???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err="1" smtClean="0"/>
              <a:t>Preop</a:t>
            </a:r>
            <a:r>
              <a:rPr lang="en-US" sz="2400" dirty="0" smtClean="0"/>
              <a:t>. counseling of stoma therapist 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err="1" smtClean="0"/>
              <a:t>Preop</a:t>
            </a:r>
            <a:r>
              <a:rPr lang="en-US" sz="2400" dirty="0" smtClean="0"/>
              <a:t>. marking of stoma site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Technically “perfect” stoma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Find optimal / adjust</a:t>
            </a:r>
            <a:br>
              <a:rPr lang="en-US" sz="2400" dirty="0" smtClean="0"/>
            </a:br>
            <a:r>
              <a:rPr lang="en-US" sz="2400" dirty="0" smtClean="0"/>
              <a:t>stoma care and appliances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Screen for problems or deficiencies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sz="2400" dirty="0" smtClean="0"/>
              <a:t>Treat problems (e.g. hernia) and deficiencies</a:t>
            </a:r>
            <a:endParaRPr lang="de-DE" altLang="de-DE" sz="2200" b="1" dirty="0"/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F:\1_Stoma\Schmid A22.9.39,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1" t="11198" r="4878" b="10753"/>
          <a:stretch>
            <a:fillRect/>
          </a:stretch>
        </p:blipFill>
        <p:spPr bwMode="auto">
          <a:xfrm>
            <a:off x="5925413" y="2101759"/>
            <a:ext cx="2771017" cy="221789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35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Summary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1184856"/>
            <a:ext cx="8244000" cy="4863144"/>
          </a:xfrm>
        </p:spPr>
        <p:txBody>
          <a:bodyPr/>
          <a:lstStyle/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en-US" sz="2400" dirty="0" smtClean="0"/>
              <a:t>However:</a:t>
            </a:r>
          </a:p>
          <a:p>
            <a:pPr marL="342900" indent="-34290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altLang="de-DE" sz="2400" dirty="0"/>
              <a:t>Limitations: 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altLang="de-DE" sz="2400" dirty="0"/>
              <a:t>Selection-bias and 45% </a:t>
            </a:r>
            <a:r>
              <a:rPr lang="en-US" altLang="de-DE" sz="2400" dirty="0" err="1"/>
              <a:t>nonresponders</a:t>
            </a:r>
            <a:endParaRPr lang="en-US" altLang="de-DE" sz="2400" dirty="0"/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altLang="de-DE" sz="2400" dirty="0"/>
              <a:t>Diverse cohort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altLang="de-DE" sz="2400" dirty="0"/>
              <a:t>Intercultural </a:t>
            </a:r>
            <a:r>
              <a:rPr lang="en-US" altLang="de-DE" sz="2400" dirty="0" smtClean="0"/>
              <a:t>differences</a:t>
            </a:r>
          </a:p>
          <a:p>
            <a:pPr marL="342900" indent="-34290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r>
              <a:rPr lang="en-US" altLang="de-DE" sz="2400" dirty="0" smtClean="0"/>
              <a:t>Not all patients with a stoma experience impaired </a:t>
            </a:r>
            <a:r>
              <a:rPr lang="en-US" altLang="de-DE" sz="2400" dirty="0" smtClean="0"/>
              <a:t>QOL, e.g.:</a:t>
            </a:r>
            <a:endParaRPr lang="en-US" altLang="de-DE" sz="2400" dirty="0" smtClean="0"/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altLang="de-DE" sz="2400" dirty="0"/>
              <a:t>P</a:t>
            </a:r>
            <a:r>
              <a:rPr lang="en-US" altLang="de-DE" sz="2400" dirty="0" smtClean="0"/>
              <a:t>erianal </a:t>
            </a:r>
            <a:r>
              <a:rPr lang="en-US" altLang="de-DE" sz="2400" dirty="0" err="1" smtClean="0"/>
              <a:t>fistuals</a:t>
            </a:r>
            <a:r>
              <a:rPr lang="en-US" altLang="de-DE" sz="2400" dirty="0" smtClean="0"/>
              <a:t> in CD</a:t>
            </a:r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r>
              <a:rPr lang="en-US" altLang="de-DE" sz="2400" dirty="0"/>
              <a:t>Low-rectal </a:t>
            </a:r>
            <a:r>
              <a:rPr lang="en-US" altLang="de-DE" sz="2400" dirty="0" smtClean="0"/>
              <a:t>resection</a:t>
            </a:r>
            <a:endParaRPr lang="en-US" altLang="de-DE" sz="2400" dirty="0" smtClean="0"/>
          </a:p>
          <a:p>
            <a:pPr marL="800100" lvl="1" indent="-342900">
              <a:buClr>
                <a:srgbClr val="002060"/>
              </a:buClr>
              <a:buSzPct val="100000"/>
              <a:buFont typeface="Symbol" charset="2"/>
              <a:buChar char="-"/>
              <a:tabLst>
                <a:tab pos="6996113" algn="r"/>
              </a:tabLst>
            </a:pPr>
            <a:endParaRPr lang="en-US" altLang="de-DE" sz="2400" dirty="0" smtClean="0"/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8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46" y="2547746"/>
            <a:ext cx="6410574" cy="4086347"/>
          </a:xfr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Crohn´s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patients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with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perinal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fistulas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0" name="Grafik 3"/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81" y="1511576"/>
            <a:ext cx="1676399" cy="314904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9" y="1005933"/>
            <a:ext cx="6977081" cy="14502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3547800" y="2553389"/>
            <a:ext cx="7520961" cy="444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400" i="1" dirty="0" smtClean="0"/>
              <a:t>Kasparek MS, et al.; </a:t>
            </a:r>
            <a:r>
              <a:rPr lang="pt-BR" sz="1400" i="1" dirty="0" err="1"/>
              <a:t>Dis</a:t>
            </a:r>
            <a:r>
              <a:rPr lang="pt-BR" sz="1400" i="1" dirty="0"/>
              <a:t> </a:t>
            </a:r>
            <a:r>
              <a:rPr lang="pt-BR" sz="1400" i="1" dirty="0" err="1"/>
              <a:t>Colon</a:t>
            </a:r>
            <a:r>
              <a:rPr lang="pt-BR" sz="1400" i="1" dirty="0"/>
              <a:t> </a:t>
            </a:r>
            <a:r>
              <a:rPr lang="pt-BR" sz="1400" i="1" dirty="0" err="1"/>
              <a:t>Rectum</a:t>
            </a:r>
            <a:r>
              <a:rPr lang="pt-BR" sz="1400" i="1" dirty="0"/>
              <a:t> 2007; 50: 2067–2074</a:t>
            </a:r>
            <a:endParaRPr lang="de-DE" sz="1400" i="1" dirty="0" smtClean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2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Crohn´s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patients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with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perinal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fistulas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81" y="1511576"/>
            <a:ext cx="1676399" cy="314904"/>
          </a:xfrm>
          <a:prstGeom prst="rect">
            <a:avLst/>
          </a:prstGeom>
        </p:spPr>
      </p:pic>
      <p:pic>
        <p:nvPicPr>
          <p:cNvPr id="15" name="Inhaltsplatzhalter 1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18" y="2528158"/>
            <a:ext cx="6181681" cy="4084521"/>
          </a:xfrm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9" y="1005933"/>
            <a:ext cx="6977081" cy="14502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3547800" y="2553389"/>
            <a:ext cx="7520961" cy="444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400" i="1" dirty="0" smtClean="0"/>
              <a:t>Kasparek MS, et al.; </a:t>
            </a:r>
            <a:r>
              <a:rPr lang="pt-BR" sz="1400" i="1" dirty="0" err="1"/>
              <a:t>Dis</a:t>
            </a:r>
            <a:r>
              <a:rPr lang="pt-BR" sz="1400" i="1" dirty="0"/>
              <a:t> </a:t>
            </a:r>
            <a:r>
              <a:rPr lang="pt-BR" sz="1400" i="1" dirty="0" err="1"/>
              <a:t>Colon</a:t>
            </a:r>
            <a:r>
              <a:rPr lang="pt-BR" sz="1400" i="1" dirty="0"/>
              <a:t> </a:t>
            </a:r>
            <a:r>
              <a:rPr lang="pt-BR" sz="1400" i="1" dirty="0" err="1"/>
              <a:t>Rectum</a:t>
            </a:r>
            <a:r>
              <a:rPr lang="pt-BR" sz="1400" i="1" dirty="0"/>
              <a:t> 2007; 50: 2067–2074</a:t>
            </a:r>
            <a:endParaRPr lang="de-DE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12212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Low </a:t>
            </a:r>
            <a:r>
              <a:rPr lang="de-DE" dirty="0" err="1" smtClean="0">
                <a:solidFill>
                  <a:srgbClr val="002060"/>
                </a:solidFill>
              </a:rPr>
              <a:t>rectal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resection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204808" y="1040021"/>
            <a:ext cx="8699500" cy="1100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3471600" y="1854889"/>
            <a:ext cx="7520961" cy="444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400" i="1" dirty="0" smtClean="0"/>
              <a:t>Kasparek MS, et al.; </a:t>
            </a:r>
            <a:r>
              <a:rPr lang="pt-BR" sz="1400" i="1" dirty="0" err="1" smtClean="0"/>
              <a:t>Colorectal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Disease</a:t>
            </a:r>
            <a:r>
              <a:rPr lang="pt-BR" sz="1400" i="1" dirty="0" smtClean="0"/>
              <a:t> 2011; </a:t>
            </a:r>
            <a:r>
              <a:rPr lang="fi-FI" sz="1400" i="1" dirty="0"/>
              <a:t>13, 872–877</a:t>
            </a:r>
            <a:endParaRPr lang="de-DE" sz="1400" i="1" dirty="0" smtClean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0" b="46454"/>
          <a:stretch/>
        </p:blipFill>
        <p:spPr>
          <a:xfrm>
            <a:off x="545509" y="2606353"/>
            <a:ext cx="4140791" cy="3547582"/>
          </a:xfrm>
        </p:spPr>
      </p:pic>
      <p:grpSp>
        <p:nvGrpSpPr>
          <p:cNvPr id="14" name="Gruppierung 13"/>
          <p:cNvGrpSpPr/>
          <p:nvPr/>
        </p:nvGrpSpPr>
        <p:grpSpPr>
          <a:xfrm>
            <a:off x="4797328" y="2602374"/>
            <a:ext cx="4047097" cy="3551561"/>
            <a:chOff x="3914832" y="2682655"/>
            <a:chExt cx="2317958" cy="1727285"/>
          </a:xfrm>
        </p:grpSpPr>
        <p:pic>
          <p:nvPicPr>
            <p:cNvPr id="17" name="Inhaltsplatzhalter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546" b="15879"/>
            <a:stretch/>
          </p:blipFill>
          <p:spPr>
            <a:xfrm>
              <a:off x="3914832" y="3033901"/>
              <a:ext cx="2317958" cy="1376039"/>
            </a:xfrm>
            <a:prstGeom prst="rect">
              <a:avLst/>
            </a:prstGeom>
          </p:spPr>
        </p:pic>
        <p:pic>
          <p:nvPicPr>
            <p:cNvPr id="18" name="Inhaltsplatzhalter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0" b="87176"/>
            <a:stretch/>
          </p:blipFill>
          <p:spPr>
            <a:xfrm>
              <a:off x="3914832" y="2682655"/>
              <a:ext cx="2317958" cy="351246"/>
            </a:xfrm>
            <a:prstGeom prst="rect">
              <a:avLst/>
            </a:prstGeom>
          </p:spPr>
        </p:pic>
      </p:grpSp>
      <p:sp>
        <p:nvSpPr>
          <p:cNvPr id="4" name="Textfeld 3"/>
          <p:cNvSpPr txBox="1"/>
          <p:nvPr/>
        </p:nvSpPr>
        <p:spPr>
          <a:xfrm>
            <a:off x="1481070" y="2273631"/>
            <a:ext cx="2369713" cy="289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tabLst/>
              <a:defRPr/>
            </a:pPr>
            <a:r>
              <a:rPr lang="de-DE" sz="2000" b="1" dirty="0" err="1" smtClean="0"/>
              <a:t>Generic</a:t>
            </a:r>
            <a:endParaRPr lang="de-DE" sz="2000" b="1" dirty="0" smtClean="0"/>
          </a:p>
        </p:txBody>
      </p:sp>
      <p:sp>
        <p:nvSpPr>
          <p:cNvPr id="15" name="Textfeld 14"/>
          <p:cNvSpPr txBox="1"/>
          <p:nvPr/>
        </p:nvSpPr>
        <p:spPr>
          <a:xfrm>
            <a:off x="5636019" y="2272180"/>
            <a:ext cx="2369713" cy="2892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tabLst/>
              <a:defRPr/>
            </a:pPr>
            <a:r>
              <a:rPr lang="de-DE" sz="2000" b="1" dirty="0" err="1" smtClean="0"/>
              <a:t>Disease-specific</a:t>
            </a:r>
            <a:endParaRPr lang="de-DE" sz="2000" b="1" dirty="0" smtClean="0"/>
          </a:p>
        </p:txBody>
      </p:sp>
      <p:cxnSp>
        <p:nvCxnSpPr>
          <p:cNvPr id="8" name="Gerade Verbindung 7"/>
          <p:cNvCxnSpPr/>
          <p:nvPr/>
        </p:nvCxnSpPr>
        <p:spPr>
          <a:xfrm>
            <a:off x="759853" y="3837905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737870" y="4739262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737870" y="5794161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737870" y="5097888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4942841" y="3771364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4963251" y="4028941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4942841" y="5381223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4911736" y="5136525"/>
            <a:ext cx="37560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421096" y="3364481"/>
            <a:ext cx="4700788" cy="838966"/>
          </a:xfrm>
          <a:prstGeom prst="rect">
            <a:avLst/>
          </a:prstGeom>
          <a:solidFill>
            <a:srgbClr val="F1F5E9"/>
          </a:solidFill>
        </p:spPr>
        <p:txBody>
          <a:bodyPr vert="horz" wrap="square" lIns="0" tIns="0" rIns="0" bIns="0" rtlCol="0">
            <a:noAutofit/>
          </a:bodyPr>
          <a:lstStyle/>
          <a:p>
            <a:pPr algn="ctr">
              <a:buClr>
                <a:schemeClr val="bg2"/>
              </a:buClr>
              <a:buSzPct val="140000"/>
            </a:pPr>
            <a:r>
              <a:rPr lang="de-DE" sz="2000" b="1" dirty="0" err="1" smtClean="0"/>
              <a:t>Worst</a:t>
            </a:r>
            <a:r>
              <a:rPr lang="de-DE" sz="2000" b="1" dirty="0" smtClean="0"/>
              <a:t> QOL in </a:t>
            </a:r>
            <a:r>
              <a:rPr lang="de-DE" sz="2000" b="1" dirty="0" err="1" smtClean="0"/>
              <a:t>patients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who</a:t>
            </a:r>
            <a:r>
              <a:rPr lang="de-DE" sz="2000" b="1" dirty="0" smtClean="0"/>
              <a:t> lost </a:t>
            </a:r>
            <a:r>
              <a:rPr lang="de-DE" sz="2000" b="1" dirty="0" err="1" smtClean="0"/>
              <a:t>continuity</a:t>
            </a:r>
            <a:r>
              <a:rPr lang="de-DE" sz="2000" b="1" dirty="0" smtClean="0"/>
              <a:t> after CAA!!!</a:t>
            </a:r>
            <a:endParaRPr lang="de-DE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09317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Summary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1200" y="2253802"/>
            <a:ext cx="8244000" cy="3794197"/>
          </a:xfrm>
        </p:spPr>
        <p:txBody>
          <a:bodyPr/>
          <a:lstStyle/>
          <a:p>
            <a:pPr algn="ctr">
              <a:buClr>
                <a:srgbClr val="002060"/>
              </a:buClr>
              <a:buSzPct val="100000"/>
              <a:tabLst>
                <a:tab pos="6996113" algn="r"/>
              </a:tabLst>
            </a:pPr>
            <a:r>
              <a:rPr lang="en-US" altLang="de-DE" sz="2400" dirty="0" smtClean="0"/>
              <a:t>It´s not all bad news for patients with a stoma!!!</a:t>
            </a:r>
          </a:p>
          <a:p>
            <a:pPr marL="298450" lvl="1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>
              <a:buClr>
                <a:srgbClr val="002060"/>
              </a:buClr>
              <a:buSzPct val="100000"/>
              <a:tabLst>
                <a:tab pos="6996113" algn="r"/>
              </a:tabLst>
            </a:pPr>
            <a:endParaRPr lang="en-US" dirty="0" smtClean="0"/>
          </a:p>
          <a:p>
            <a:pPr marL="285750" indent="-285750">
              <a:buClr>
                <a:srgbClr val="002060"/>
              </a:buClr>
              <a:buSzPct val="100000"/>
              <a:buFont typeface="Wingdings" charset="2"/>
              <a:buChar char="Ø"/>
              <a:tabLst>
                <a:tab pos="6996113" algn="r"/>
              </a:tabLst>
            </a:pP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6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nhaltsplatzhalter 2"/>
          <p:cNvSpPr txBox="1">
            <a:spLocks/>
          </p:cNvSpPr>
          <p:nvPr/>
        </p:nvSpPr>
        <p:spPr>
          <a:xfrm>
            <a:off x="483600" y="1026942"/>
            <a:ext cx="8615852" cy="51734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4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636000" y="1179342"/>
            <a:ext cx="8615852" cy="51734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4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bg2"/>
              </a:buClr>
              <a:buSzPct val="120000"/>
              <a:buFontTx/>
              <a:buNone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 smtClean="0">
                <a:solidFill>
                  <a:srgbClr val="002060"/>
                </a:solidFill>
              </a:rPr>
              <a:t>Thank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you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for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your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attention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71" y="984738"/>
            <a:ext cx="7728720" cy="5149260"/>
          </a:xfrm>
          <a:prstGeom prst="rect">
            <a:avLst/>
          </a:prstGeom>
        </p:spPr>
      </p:pic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68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39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Low </a:t>
            </a:r>
            <a:r>
              <a:rPr lang="de-DE" dirty="0" err="1">
                <a:solidFill>
                  <a:srgbClr val="002060"/>
                </a:solidFill>
              </a:rPr>
              <a:t>rectal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resections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204808" y="1040021"/>
            <a:ext cx="8699500" cy="1100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3471600" y="1854889"/>
            <a:ext cx="7520961" cy="444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buClr>
                <a:schemeClr val="bg2"/>
              </a:buClr>
              <a:buSzPct val="140000"/>
            </a:pPr>
            <a:r>
              <a:rPr lang="de-DE" sz="1400" i="1" dirty="0" smtClean="0"/>
              <a:t>Kasparek MS, et al.; </a:t>
            </a:r>
            <a:r>
              <a:rPr lang="pt-BR" sz="1400" i="1" dirty="0" err="1" smtClean="0"/>
              <a:t>Colorectal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Disease</a:t>
            </a:r>
            <a:r>
              <a:rPr lang="pt-BR" sz="1400" i="1" dirty="0" smtClean="0"/>
              <a:t> 2011; </a:t>
            </a:r>
            <a:r>
              <a:rPr lang="fi-FI" sz="1400" i="1" dirty="0"/>
              <a:t>13, 872–877</a:t>
            </a:r>
            <a:endParaRPr lang="de-DE" sz="1400" i="1" dirty="0" smtClean="0"/>
          </a:p>
        </p:txBody>
      </p:sp>
      <p:pic>
        <p:nvPicPr>
          <p:cNvPr id="13" name="Bild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" b="44350"/>
          <a:stretch/>
        </p:blipFill>
        <p:spPr>
          <a:xfrm>
            <a:off x="571481" y="2359511"/>
            <a:ext cx="3516422" cy="3723054"/>
          </a:xfrm>
          <a:prstGeom prst="rect">
            <a:avLst/>
          </a:prstGeom>
        </p:spPr>
      </p:pic>
      <p:grpSp>
        <p:nvGrpSpPr>
          <p:cNvPr id="8" name="Gruppierung 7"/>
          <p:cNvGrpSpPr/>
          <p:nvPr/>
        </p:nvGrpSpPr>
        <p:grpSpPr>
          <a:xfrm>
            <a:off x="4745612" y="2373407"/>
            <a:ext cx="3621871" cy="3709158"/>
            <a:chOff x="4745612" y="2373407"/>
            <a:chExt cx="2658687" cy="2121560"/>
          </a:xfrm>
        </p:grpSpPr>
        <p:pic>
          <p:nvPicPr>
            <p:cNvPr id="15" name="Bild 14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4" b="84632"/>
            <a:stretch/>
          </p:blipFill>
          <p:spPr>
            <a:xfrm>
              <a:off x="4745612" y="2373407"/>
              <a:ext cx="2658687" cy="548720"/>
            </a:xfrm>
            <a:prstGeom prst="rect">
              <a:avLst/>
            </a:prstGeom>
          </p:spPr>
        </p:pic>
        <p:pic>
          <p:nvPicPr>
            <p:cNvPr id="16" name="Bild 1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288" b="16731"/>
            <a:stretch/>
          </p:blipFill>
          <p:spPr>
            <a:xfrm>
              <a:off x="4745612" y="2920839"/>
              <a:ext cx="2658687" cy="1574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84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90"/>
            <a:ext cx="9163050" cy="90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200" y="504000"/>
            <a:ext cx="8689544" cy="792000"/>
          </a:xfrm>
        </p:spPr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IPAA in UC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31199" y="182880"/>
            <a:ext cx="8475175" cy="177120"/>
          </a:xfrm>
        </p:spPr>
        <p:txBody>
          <a:bodyPr/>
          <a:lstStyle/>
          <a:p>
            <a:r>
              <a:rPr lang="en-US" dirty="0" smtClean="0"/>
              <a:t>Quality of life with Ileostomy		</a:t>
            </a:r>
            <a:r>
              <a:rPr lang="de-DE" dirty="0" smtClean="0"/>
              <a:t>			              Michael S. </a:t>
            </a:r>
            <a:r>
              <a:rPr lang="de-DE" dirty="0" err="1" smtClean="0"/>
              <a:t>Kasparek</a:t>
            </a:r>
            <a:endParaRPr lang="de-DE" dirty="0"/>
          </a:p>
        </p:txBody>
      </p:sp>
      <p:pic>
        <p:nvPicPr>
          <p:cNvPr id="10" name="Grafik 3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7" y="6221413"/>
            <a:ext cx="2663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80" y="1062237"/>
            <a:ext cx="1676399" cy="31490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284400" y="1976316"/>
            <a:ext cx="7520961" cy="444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de-DE" sz="1400" i="1" dirty="0" err="1" smtClean="0"/>
              <a:t>Kuruvilla</a:t>
            </a:r>
            <a:r>
              <a:rPr lang="de-DE" sz="1400" i="1" dirty="0" smtClean="0"/>
              <a:t> K, et al.; </a:t>
            </a:r>
            <a:r>
              <a:rPr lang="de-DE" sz="1400" i="1" dirty="0"/>
              <a:t>Dis Colon </a:t>
            </a:r>
            <a:r>
              <a:rPr lang="de-DE" sz="1400" i="1" dirty="0" err="1"/>
              <a:t>Rectum</a:t>
            </a:r>
            <a:r>
              <a:rPr lang="de-DE" sz="1400" i="1" dirty="0"/>
              <a:t> 2012; </a:t>
            </a:r>
            <a:r>
              <a:rPr lang="de-DE" sz="1400" i="1" dirty="0" smtClean="0"/>
              <a:t>55: 1131</a:t>
            </a:r>
            <a:endParaRPr lang="de-DE" sz="1400" i="1" dirty="0"/>
          </a:p>
        </p:txBody>
      </p:sp>
      <p:pic>
        <p:nvPicPr>
          <p:cNvPr id="11" name="Picture 2" descr="C:\1Daten\1 Michael Kasparek\LMU\Logos\Siegel_dunkelgra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2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212" y="4543864"/>
            <a:ext cx="2504887" cy="2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9" y="1041290"/>
            <a:ext cx="6985000" cy="832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nhaltsplatzhalter 13"/>
          <p:cNvPicPr>
            <a:picLocks noGrp="1" noChangeAspect="1"/>
          </p:cNvPicPr>
          <p:nvPr>
            <p:ph idx="1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85"/>
          <a:stretch/>
        </p:blipFill>
        <p:spPr>
          <a:xfrm>
            <a:off x="931232" y="2420816"/>
            <a:ext cx="3343945" cy="3594222"/>
          </a:xfrm>
        </p:spPr>
      </p:pic>
      <p:pic>
        <p:nvPicPr>
          <p:cNvPr id="15" name="Inhaltsplatzhalter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5" b="7311"/>
          <a:stretch/>
        </p:blipFill>
        <p:spPr>
          <a:xfrm>
            <a:off x="4461817" y="2907458"/>
            <a:ext cx="2909499" cy="3831920"/>
          </a:xfrm>
          <a:prstGeom prst="rect">
            <a:avLst/>
          </a:prstGeom>
        </p:spPr>
      </p:pic>
      <p:pic>
        <p:nvPicPr>
          <p:cNvPr id="16" name="Inhaltsplatzhalter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73"/>
          <a:stretch/>
        </p:blipFill>
        <p:spPr>
          <a:xfrm>
            <a:off x="4384040" y="2407779"/>
            <a:ext cx="3343945" cy="5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M Template">
  <a:themeElements>
    <a:clrScheme name="KUM Farbpalette">
      <a:dk1>
        <a:sysClr val="windowText" lastClr="000000"/>
      </a:dk1>
      <a:lt1>
        <a:sysClr val="window" lastClr="FFFFFF"/>
      </a:lt1>
      <a:dk2>
        <a:srgbClr val="009440"/>
      </a:dk2>
      <a:lt2>
        <a:srgbClr val="A8C855"/>
      </a:lt2>
      <a:accent1>
        <a:srgbClr val="A8C855"/>
      </a:accent1>
      <a:accent2>
        <a:srgbClr val="005278"/>
      </a:accent2>
      <a:accent3>
        <a:srgbClr val="72859D"/>
      </a:accent3>
      <a:accent4>
        <a:srgbClr val="B6CAC8"/>
      </a:accent4>
      <a:accent5>
        <a:srgbClr val="CF8700"/>
      </a:accent5>
      <a:accent6>
        <a:srgbClr val="9F3C20"/>
      </a:accent6>
      <a:hlink>
        <a:srgbClr val="0000FF"/>
      </a:hlink>
      <a:folHlink>
        <a:srgbClr val="800080"/>
      </a:folHlink>
    </a:clrScheme>
    <a:fontScheme name="KUM Schriftar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>
          <a:defRPr>
            <a:latin typeface="Verdana" pitchFamily="34" charset="0"/>
            <a:ea typeface="Verdana" pitchFamily="34" charset="0"/>
            <a:cs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0" rIns="0" bIns="0" rtlCol="0">
        <a:noAutofit/>
      </a:bodyPr>
      <a:lstStyle>
        <a:defPPr marL="285750" indent="-285750">
          <a:buClr>
            <a:schemeClr val="bg2"/>
          </a:buClr>
          <a:buSzPct val="140000"/>
          <a:buFont typeface="Wingdings" pitchFamily="2" charset="2"/>
          <a:buChar char="§"/>
          <a:defRPr sz="16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KUM Template</Template>
  <TotalTime>0</TotalTime>
  <Words>1121</Words>
  <Application>Microsoft Macintosh PowerPoint</Application>
  <PresentationFormat>Bildschirmpräsentation (4:3)</PresentationFormat>
  <Paragraphs>326</Paragraphs>
  <Slides>39</Slides>
  <Notes>38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5" baseType="lpstr">
      <vt:lpstr>Calibri</vt:lpstr>
      <vt:lpstr>Symbol</vt:lpstr>
      <vt:lpstr>Verdana</vt:lpstr>
      <vt:lpstr>Wingdings</vt:lpstr>
      <vt:lpstr>Arial</vt:lpstr>
      <vt:lpstr>KUM Template</vt:lpstr>
      <vt:lpstr>Long-term Quality of Life of Patients With Permanent End Ileostomy: Results of a Nationwide Cross-Sectional Survey</vt:lpstr>
      <vt:lpstr>Disclosures</vt:lpstr>
      <vt:lpstr>Background</vt:lpstr>
      <vt:lpstr>aim</vt:lpstr>
      <vt:lpstr>Patients and Methods</vt:lpstr>
      <vt:lpstr>Results: responders vs nonresponders</vt:lpstr>
      <vt:lpstr>Results</vt:lpstr>
      <vt:lpstr>Results</vt:lpstr>
      <vt:lpstr>Results: Stoma-related problems</vt:lpstr>
      <vt:lpstr>Results: Stoma-related problems</vt:lpstr>
      <vt:lpstr>Results: Stoma-related problems</vt:lpstr>
      <vt:lpstr>Results: SF-36 (generic QOL)</vt:lpstr>
      <vt:lpstr>Results: Effect of stoma problems (SF-36)</vt:lpstr>
      <vt:lpstr>Results: Effect of stoma problems (SF-36)</vt:lpstr>
      <vt:lpstr>Results: Effect of stoma problems (SF-36)</vt:lpstr>
      <vt:lpstr>Results: GIQLI (health-related QOL)</vt:lpstr>
      <vt:lpstr>Results: Effect of stoma problems (GIQLI)</vt:lpstr>
      <vt:lpstr>Results: Effect of stoma problems (GIQLI)</vt:lpstr>
      <vt:lpstr>Results: Effect of stoma problems (GIQLI)</vt:lpstr>
      <vt:lpstr>Results: Effect of stoma problems</vt:lpstr>
      <vt:lpstr>Results: Effect of Deficiencies (SF-36)</vt:lpstr>
      <vt:lpstr>Results: Effect of Deficiencies (GIQLI)</vt:lpstr>
      <vt:lpstr>Results: Effect of any Deficiencies</vt:lpstr>
      <vt:lpstr>Results: Effect of Vitamin B12 Deficiency</vt:lpstr>
      <vt:lpstr>Results: Effect of underlying disease</vt:lpstr>
      <vt:lpstr>Results: Effect of underlying disease</vt:lpstr>
      <vt:lpstr>Results: Adaption to the stoma</vt:lpstr>
      <vt:lpstr>Results: Risk Factors for impaired QOL</vt:lpstr>
      <vt:lpstr>Summary</vt:lpstr>
      <vt:lpstr>Summary</vt:lpstr>
      <vt:lpstr>Summary</vt:lpstr>
      <vt:lpstr>Crohn´s patients with perinal fistulas</vt:lpstr>
      <vt:lpstr>Crohn´s patients with perinal fistulas</vt:lpstr>
      <vt:lpstr>Low rectal resection</vt:lpstr>
      <vt:lpstr>Summary</vt:lpstr>
      <vt:lpstr>Thank you for your attention</vt:lpstr>
      <vt:lpstr>PowerPoint-Präsentation</vt:lpstr>
      <vt:lpstr>Low rectal resections</vt:lpstr>
      <vt:lpstr>IPAA in UC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Michael Kasparek</cp:lastModifiedBy>
  <cp:revision>358</cp:revision>
  <dcterms:created xsi:type="dcterms:W3CDTF">2011-10-05T13:05:46Z</dcterms:created>
  <dcterms:modified xsi:type="dcterms:W3CDTF">2017-12-12T19:26:06Z</dcterms:modified>
</cp:coreProperties>
</file>