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15"/>
  </p:notesMasterIdLst>
  <p:sldIdLst>
    <p:sldId id="257" r:id="rId2"/>
    <p:sldId id="292" r:id="rId3"/>
    <p:sldId id="300" r:id="rId4"/>
    <p:sldId id="305" r:id="rId5"/>
    <p:sldId id="308" r:id="rId6"/>
    <p:sldId id="309" r:id="rId7"/>
    <p:sldId id="310" r:id="rId8"/>
    <p:sldId id="311" r:id="rId9"/>
    <p:sldId id="312" r:id="rId10"/>
    <p:sldId id="313" r:id="rId11"/>
    <p:sldId id="314" r:id="rId12"/>
    <p:sldId id="315" r:id="rId13"/>
    <p:sldId id="274" r:id="rId14"/>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74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18603FDC-E32A-4AB5-989C-0864C3EAD2B8}" styleName="Στυλ με θέμα 2 - Έμφαση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Σκούρο στυλ 1 - Έμφαση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diagrams/_rels/drawing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FD98C8-6024-4C4B-BA20-89091DD8CA86}" type="doc">
      <dgm:prSet loTypeId="urn:microsoft.com/office/officeart/2005/8/layout/vList2" loCatId="list" qsTypeId="urn:microsoft.com/office/officeart/2005/8/quickstyle/3d1" qsCatId="3D" csTypeId="urn:microsoft.com/office/officeart/2005/8/colors/accent2_3" csCatId="accent2" phldr="1"/>
      <dgm:spPr/>
      <dgm:t>
        <a:bodyPr/>
        <a:lstStyle/>
        <a:p>
          <a:endParaRPr lang="el-GR"/>
        </a:p>
      </dgm:t>
    </dgm:pt>
    <dgm:pt modelId="{1E91403C-CC08-44BA-ADD5-74B39A307F5F}">
      <dgm:prSet custT="1"/>
      <dgm:spPr/>
      <dgm:t>
        <a:bodyPr/>
        <a:lstStyle/>
        <a:p>
          <a:pPr algn="l" rtl="0"/>
          <a:r>
            <a:rPr lang="en-US" sz="1400" b="1" dirty="0" smtClean="0">
              <a:latin typeface="Comic Sans MS" panose="030F0702030302020204" pitchFamily="66" charset="0"/>
            </a:rPr>
            <a:t>A fully integrated poultry farming company situated in the Greek island of Euboea.</a:t>
          </a:r>
          <a:endParaRPr lang="el-GR" sz="1400" b="1" dirty="0">
            <a:latin typeface="Comic Sans MS" panose="030F0702030302020204" pitchFamily="66" charset="0"/>
          </a:endParaRPr>
        </a:p>
      </dgm:t>
    </dgm:pt>
    <dgm:pt modelId="{5E3B908B-9267-43B6-8F22-0371774D2F2E}" type="parTrans" cxnId="{BED65F58-536E-47E9-891E-598F3A81D5AF}">
      <dgm:prSet/>
      <dgm:spPr/>
      <dgm:t>
        <a:bodyPr/>
        <a:lstStyle/>
        <a:p>
          <a:endParaRPr lang="el-GR"/>
        </a:p>
      </dgm:t>
    </dgm:pt>
    <dgm:pt modelId="{B051EE46-46E7-4E06-A214-0DFD1C4C09E0}" type="sibTrans" cxnId="{BED65F58-536E-47E9-891E-598F3A81D5AF}">
      <dgm:prSet/>
      <dgm:spPr/>
      <dgm:t>
        <a:bodyPr/>
        <a:lstStyle/>
        <a:p>
          <a:endParaRPr lang="el-GR"/>
        </a:p>
      </dgm:t>
    </dgm:pt>
    <dgm:pt modelId="{77C9D477-20F1-4E82-84A0-1A7E96435557}">
      <dgm:prSet custT="1"/>
      <dgm:spPr/>
      <dgm:t>
        <a:bodyPr/>
        <a:lstStyle/>
        <a:p>
          <a:pPr algn="l" rtl="0"/>
          <a:r>
            <a:rPr lang="en-US" sz="1400" b="1" dirty="0" smtClean="0">
              <a:latin typeface="Comic Sans MS" panose="030F0702030302020204" pitchFamily="66" charset="0"/>
            </a:rPr>
            <a:t>It produces exclusively</a:t>
          </a:r>
          <a:r>
            <a:rPr lang="el-GR" sz="1400" b="1" dirty="0" smtClean="0">
              <a:latin typeface="Comic Sans MS" panose="030F0702030302020204" pitchFamily="66" charset="0"/>
            </a:rPr>
            <a:t> </a:t>
          </a:r>
          <a:r>
            <a:rPr lang="en-US" sz="1400" b="1" dirty="0" smtClean="0">
              <a:latin typeface="Comic Sans MS" panose="030F0702030302020204" pitchFamily="66" charset="0"/>
            </a:rPr>
            <a:t>naturally fed broilers.</a:t>
          </a:r>
          <a:endParaRPr lang="el-GR" sz="1400" b="1" dirty="0">
            <a:latin typeface="Comic Sans MS" panose="030F0702030302020204" pitchFamily="66" charset="0"/>
          </a:endParaRPr>
        </a:p>
      </dgm:t>
    </dgm:pt>
    <dgm:pt modelId="{D9D95381-047B-47B5-B559-CBADA3E7B4C7}" type="parTrans" cxnId="{0933352F-8D87-4869-A8DC-8A5C86FFF892}">
      <dgm:prSet/>
      <dgm:spPr/>
      <dgm:t>
        <a:bodyPr/>
        <a:lstStyle/>
        <a:p>
          <a:endParaRPr lang="el-GR"/>
        </a:p>
      </dgm:t>
    </dgm:pt>
    <dgm:pt modelId="{98E36D45-7C8A-477C-AC10-56C5CFA78C88}" type="sibTrans" cxnId="{0933352F-8D87-4869-A8DC-8A5C86FFF892}">
      <dgm:prSet/>
      <dgm:spPr/>
      <dgm:t>
        <a:bodyPr/>
        <a:lstStyle/>
        <a:p>
          <a:endParaRPr lang="el-GR"/>
        </a:p>
      </dgm:t>
    </dgm:pt>
    <dgm:pt modelId="{BB927A71-0F74-4B5D-AC1E-E1D3D4F016E4}">
      <dgm:prSet custT="1"/>
      <dgm:spPr/>
      <dgm:t>
        <a:bodyPr/>
        <a:lstStyle/>
        <a:p>
          <a:pPr algn="l" rtl="0"/>
          <a:r>
            <a:rPr lang="en-US" sz="1400" b="1" dirty="0" smtClean="0">
              <a:latin typeface="Comic Sans MS" panose="030F0702030302020204" pitchFamily="66" charset="0"/>
            </a:rPr>
            <a:t>Our company takes under consideration the Greek tradition and we adapt it into the current trends.</a:t>
          </a:r>
          <a:endParaRPr lang="el-GR" sz="1400" b="1" dirty="0">
            <a:latin typeface="Comic Sans MS" panose="030F0702030302020204" pitchFamily="66" charset="0"/>
          </a:endParaRPr>
        </a:p>
      </dgm:t>
    </dgm:pt>
    <dgm:pt modelId="{9F52BB97-DD63-4992-B761-17D74F09FEDB}" type="parTrans" cxnId="{A857E874-5FB3-4E48-86A8-1A7A58CB3B69}">
      <dgm:prSet/>
      <dgm:spPr/>
      <dgm:t>
        <a:bodyPr/>
        <a:lstStyle/>
        <a:p>
          <a:endParaRPr lang="el-GR"/>
        </a:p>
      </dgm:t>
    </dgm:pt>
    <dgm:pt modelId="{B869AF12-A0A2-45A7-879E-E1EBD39A8FDB}" type="sibTrans" cxnId="{A857E874-5FB3-4E48-86A8-1A7A58CB3B69}">
      <dgm:prSet/>
      <dgm:spPr/>
      <dgm:t>
        <a:bodyPr/>
        <a:lstStyle/>
        <a:p>
          <a:endParaRPr lang="el-GR"/>
        </a:p>
      </dgm:t>
    </dgm:pt>
    <dgm:pt modelId="{ED87192F-7B9E-42A5-B39C-5E08E2C98519}">
      <dgm:prSet custT="1"/>
      <dgm:spPr/>
      <dgm:t>
        <a:bodyPr/>
        <a:lstStyle/>
        <a:p>
          <a:pPr algn="l" rtl="0"/>
          <a:r>
            <a:rPr lang="en-US" sz="1400" b="1" dirty="0" smtClean="0">
              <a:latin typeface="Comic Sans MS" panose="030F0702030302020204" pitchFamily="66" charset="0"/>
            </a:rPr>
            <a:t>Therefore, we are constantly introducing revolutionary products, based on traditional recipes and natural ingredients. </a:t>
          </a:r>
          <a:endParaRPr lang="el-GR" sz="1400" b="1" dirty="0">
            <a:latin typeface="Comic Sans MS" panose="030F0702030302020204" pitchFamily="66" charset="0"/>
          </a:endParaRPr>
        </a:p>
      </dgm:t>
    </dgm:pt>
    <dgm:pt modelId="{269A278C-EDA0-41FA-A481-B2F86627FF38}" type="parTrans" cxnId="{7D27F7C9-D63A-466A-BC41-6C61E2E285B3}">
      <dgm:prSet/>
      <dgm:spPr/>
      <dgm:t>
        <a:bodyPr/>
        <a:lstStyle/>
        <a:p>
          <a:endParaRPr lang="el-GR"/>
        </a:p>
      </dgm:t>
    </dgm:pt>
    <dgm:pt modelId="{321A6EE0-5BC0-4DE3-BBD1-0DF125BC9300}" type="sibTrans" cxnId="{7D27F7C9-D63A-466A-BC41-6C61E2E285B3}">
      <dgm:prSet/>
      <dgm:spPr/>
      <dgm:t>
        <a:bodyPr/>
        <a:lstStyle/>
        <a:p>
          <a:endParaRPr lang="el-GR"/>
        </a:p>
      </dgm:t>
    </dgm:pt>
    <dgm:pt modelId="{0CDF55CE-16FB-44CE-B479-DFB0E376A337}" type="pres">
      <dgm:prSet presAssocID="{ADFD98C8-6024-4C4B-BA20-89091DD8CA86}" presName="linear" presStyleCnt="0">
        <dgm:presLayoutVars>
          <dgm:animLvl val="lvl"/>
          <dgm:resizeHandles val="exact"/>
        </dgm:presLayoutVars>
      </dgm:prSet>
      <dgm:spPr/>
      <dgm:t>
        <a:bodyPr/>
        <a:lstStyle/>
        <a:p>
          <a:endParaRPr lang="el-GR"/>
        </a:p>
      </dgm:t>
    </dgm:pt>
    <dgm:pt modelId="{AA5CE69B-E034-4583-BCA1-9452414CD313}" type="pres">
      <dgm:prSet presAssocID="{1E91403C-CC08-44BA-ADD5-74B39A307F5F}" presName="parentText" presStyleLbl="node1" presStyleIdx="0" presStyleCnt="4">
        <dgm:presLayoutVars>
          <dgm:chMax val="0"/>
          <dgm:bulletEnabled val="1"/>
        </dgm:presLayoutVars>
      </dgm:prSet>
      <dgm:spPr/>
      <dgm:t>
        <a:bodyPr/>
        <a:lstStyle/>
        <a:p>
          <a:endParaRPr lang="el-GR"/>
        </a:p>
      </dgm:t>
    </dgm:pt>
    <dgm:pt modelId="{EAB37D86-430C-4BD5-B036-CA1F87AEC5BC}" type="pres">
      <dgm:prSet presAssocID="{B051EE46-46E7-4E06-A214-0DFD1C4C09E0}" presName="spacer" presStyleCnt="0"/>
      <dgm:spPr/>
    </dgm:pt>
    <dgm:pt modelId="{C9920E5F-97D1-48AD-9D0D-C2D23868B04F}" type="pres">
      <dgm:prSet presAssocID="{77C9D477-20F1-4E82-84A0-1A7E96435557}" presName="parentText" presStyleLbl="node1" presStyleIdx="1" presStyleCnt="4">
        <dgm:presLayoutVars>
          <dgm:chMax val="0"/>
          <dgm:bulletEnabled val="1"/>
        </dgm:presLayoutVars>
      </dgm:prSet>
      <dgm:spPr/>
      <dgm:t>
        <a:bodyPr/>
        <a:lstStyle/>
        <a:p>
          <a:endParaRPr lang="el-GR"/>
        </a:p>
      </dgm:t>
    </dgm:pt>
    <dgm:pt modelId="{BDAD0EED-43F6-4903-87B3-751727A0C6DE}" type="pres">
      <dgm:prSet presAssocID="{98E36D45-7C8A-477C-AC10-56C5CFA78C88}" presName="spacer" presStyleCnt="0"/>
      <dgm:spPr/>
    </dgm:pt>
    <dgm:pt modelId="{11A80103-E710-46F3-A016-13CBAF7F5B52}" type="pres">
      <dgm:prSet presAssocID="{BB927A71-0F74-4B5D-AC1E-E1D3D4F016E4}" presName="parentText" presStyleLbl="node1" presStyleIdx="2" presStyleCnt="4">
        <dgm:presLayoutVars>
          <dgm:chMax val="0"/>
          <dgm:bulletEnabled val="1"/>
        </dgm:presLayoutVars>
      </dgm:prSet>
      <dgm:spPr/>
      <dgm:t>
        <a:bodyPr/>
        <a:lstStyle/>
        <a:p>
          <a:endParaRPr lang="el-GR"/>
        </a:p>
      </dgm:t>
    </dgm:pt>
    <dgm:pt modelId="{651DB9A4-5A1C-4FB6-93F5-5476C0007166}" type="pres">
      <dgm:prSet presAssocID="{B869AF12-A0A2-45A7-879E-E1EBD39A8FDB}" presName="spacer" presStyleCnt="0"/>
      <dgm:spPr/>
    </dgm:pt>
    <dgm:pt modelId="{9713F4CB-53D1-4096-B5DA-CD100596A833}" type="pres">
      <dgm:prSet presAssocID="{ED87192F-7B9E-42A5-B39C-5E08E2C98519}" presName="parentText" presStyleLbl="node1" presStyleIdx="3" presStyleCnt="4">
        <dgm:presLayoutVars>
          <dgm:chMax val="0"/>
          <dgm:bulletEnabled val="1"/>
        </dgm:presLayoutVars>
      </dgm:prSet>
      <dgm:spPr/>
      <dgm:t>
        <a:bodyPr/>
        <a:lstStyle/>
        <a:p>
          <a:endParaRPr lang="el-GR"/>
        </a:p>
      </dgm:t>
    </dgm:pt>
  </dgm:ptLst>
  <dgm:cxnLst>
    <dgm:cxn modelId="{CB59E13C-F03A-4085-A614-977D0BF9946D}" type="presOf" srcId="{BB927A71-0F74-4B5D-AC1E-E1D3D4F016E4}" destId="{11A80103-E710-46F3-A016-13CBAF7F5B52}" srcOrd="0" destOrd="0" presId="urn:microsoft.com/office/officeart/2005/8/layout/vList2"/>
    <dgm:cxn modelId="{65521E6F-6243-4DD7-8251-930C1C3D80F6}" type="presOf" srcId="{ED87192F-7B9E-42A5-B39C-5E08E2C98519}" destId="{9713F4CB-53D1-4096-B5DA-CD100596A833}" srcOrd="0" destOrd="0" presId="urn:microsoft.com/office/officeart/2005/8/layout/vList2"/>
    <dgm:cxn modelId="{BED65F58-536E-47E9-891E-598F3A81D5AF}" srcId="{ADFD98C8-6024-4C4B-BA20-89091DD8CA86}" destId="{1E91403C-CC08-44BA-ADD5-74B39A307F5F}" srcOrd="0" destOrd="0" parTransId="{5E3B908B-9267-43B6-8F22-0371774D2F2E}" sibTransId="{B051EE46-46E7-4E06-A214-0DFD1C4C09E0}"/>
    <dgm:cxn modelId="{7D27F7C9-D63A-466A-BC41-6C61E2E285B3}" srcId="{ADFD98C8-6024-4C4B-BA20-89091DD8CA86}" destId="{ED87192F-7B9E-42A5-B39C-5E08E2C98519}" srcOrd="3" destOrd="0" parTransId="{269A278C-EDA0-41FA-A481-B2F86627FF38}" sibTransId="{321A6EE0-5BC0-4DE3-BBD1-0DF125BC9300}"/>
    <dgm:cxn modelId="{2EE90BC2-CE89-497D-A913-3A30004A3B01}" type="presOf" srcId="{77C9D477-20F1-4E82-84A0-1A7E96435557}" destId="{C9920E5F-97D1-48AD-9D0D-C2D23868B04F}" srcOrd="0" destOrd="0" presId="urn:microsoft.com/office/officeart/2005/8/layout/vList2"/>
    <dgm:cxn modelId="{0933352F-8D87-4869-A8DC-8A5C86FFF892}" srcId="{ADFD98C8-6024-4C4B-BA20-89091DD8CA86}" destId="{77C9D477-20F1-4E82-84A0-1A7E96435557}" srcOrd="1" destOrd="0" parTransId="{D9D95381-047B-47B5-B559-CBADA3E7B4C7}" sibTransId="{98E36D45-7C8A-477C-AC10-56C5CFA78C88}"/>
    <dgm:cxn modelId="{D96E2B87-7780-475B-A5E4-45E8CA2847B2}" type="presOf" srcId="{1E91403C-CC08-44BA-ADD5-74B39A307F5F}" destId="{AA5CE69B-E034-4583-BCA1-9452414CD313}" srcOrd="0" destOrd="0" presId="urn:microsoft.com/office/officeart/2005/8/layout/vList2"/>
    <dgm:cxn modelId="{A857E874-5FB3-4E48-86A8-1A7A58CB3B69}" srcId="{ADFD98C8-6024-4C4B-BA20-89091DD8CA86}" destId="{BB927A71-0F74-4B5D-AC1E-E1D3D4F016E4}" srcOrd="2" destOrd="0" parTransId="{9F52BB97-DD63-4992-B761-17D74F09FEDB}" sibTransId="{B869AF12-A0A2-45A7-879E-E1EBD39A8FDB}"/>
    <dgm:cxn modelId="{547003E6-40FB-4596-A825-87BAA0997C26}" type="presOf" srcId="{ADFD98C8-6024-4C4B-BA20-89091DD8CA86}" destId="{0CDF55CE-16FB-44CE-B479-DFB0E376A337}" srcOrd="0" destOrd="0" presId="urn:microsoft.com/office/officeart/2005/8/layout/vList2"/>
    <dgm:cxn modelId="{B1594B34-57B1-4ED1-AAA1-5C6B56B4D802}" type="presParOf" srcId="{0CDF55CE-16FB-44CE-B479-DFB0E376A337}" destId="{AA5CE69B-E034-4583-BCA1-9452414CD313}" srcOrd="0" destOrd="0" presId="urn:microsoft.com/office/officeart/2005/8/layout/vList2"/>
    <dgm:cxn modelId="{716E48BC-DE8D-45DF-91FE-50853846EABF}" type="presParOf" srcId="{0CDF55CE-16FB-44CE-B479-DFB0E376A337}" destId="{EAB37D86-430C-4BD5-B036-CA1F87AEC5BC}" srcOrd="1" destOrd="0" presId="urn:microsoft.com/office/officeart/2005/8/layout/vList2"/>
    <dgm:cxn modelId="{B5A00E53-24D0-4EE8-8F40-262D5FE5CD3A}" type="presParOf" srcId="{0CDF55CE-16FB-44CE-B479-DFB0E376A337}" destId="{C9920E5F-97D1-48AD-9D0D-C2D23868B04F}" srcOrd="2" destOrd="0" presId="urn:microsoft.com/office/officeart/2005/8/layout/vList2"/>
    <dgm:cxn modelId="{8A1932E5-A839-4891-8D20-D1FAA3D7F9F6}" type="presParOf" srcId="{0CDF55CE-16FB-44CE-B479-DFB0E376A337}" destId="{BDAD0EED-43F6-4903-87B3-751727A0C6DE}" srcOrd="3" destOrd="0" presId="urn:microsoft.com/office/officeart/2005/8/layout/vList2"/>
    <dgm:cxn modelId="{84C85865-9927-4139-8292-9F73AC5BA254}" type="presParOf" srcId="{0CDF55CE-16FB-44CE-B479-DFB0E376A337}" destId="{11A80103-E710-46F3-A016-13CBAF7F5B52}" srcOrd="4" destOrd="0" presId="urn:microsoft.com/office/officeart/2005/8/layout/vList2"/>
    <dgm:cxn modelId="{5EA52788-C6FE-4C42-8CC9-8251BB36FB3B}" type="presParOf" srcId="{0CDF55CE-16FB-44CE-B479-DFB0E376A337}" destId="{651DB9A4-5A1C-4FB6-93F5-5476C0007166}" srcOrd="5" destOrd="0" presId="urn:microsoft.com/office/officeart/2005/8/layout/vList2"/>
    <dgm:cxn modelId="{391EE0E5-0E3F-480D-9773-B2C58C879643}" type="presParOf" srcId="{0CDF55CE-16FB-44CE-B479-DFB0E376A337}" destId="{9713F4CB-53D1-4096-B5DA-CD100596A833}"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DFD98C8-6024-4C4B-BA20-89091DD8CA86}" type="doc">
      <dgm:prSet loTypeId="urn:microsoft.com/office/officeart/2005/8/layout/vList2" loCatId="list" qsTypeId="urn:microsoft.com/office/officeart/2005/8/quickstyle/3d1" qsCatId="3D" csTypeId="urn:microsoft.com/office/officeart/2005/8/colors/accent2_3" csCatId="accent2" phldr="1"/>
      <dgm:spPr/>
      <dgm:t>
        <a:bodyPr/>
        <a:lstStyle/>
        <a:p>
          <a:endParaRPr lang="el-GR"/>
        </a:p>
      </dgm:t>
    </dgm:pt>
    <dgm:pt modelId="{1E91403C-CC08-44BA-ADD5-74B39A307F5F}">
      <dgm:prSet custT="1"/>
      <dgm:spPr/>
      <dgm:t>
        <a:bodyPr/>
        <a:lstStyle/>
        <a:p>
          <a:pPr algn="l" rtl="0"/>
          <a:r>
            <a:rPr lang="en-US" sz="1400" b="1" dirty="0" smtClean="0">
              <a:latin typeface="Comic Sans MS" panose="030F0702030302020204" pitchFamily="66" charset="0"/>
            </a:rPr>
            <a:t>Poultry farms with an annual capacity of 4 million birds.</a:t>
          </a:r>
          <a:endParaRPr lang="el-GR" sz="1400" b="1" dirty="0">
            <a:latin typeface="Comic Sans MS" panose="030F0702030302020204" pitchFamily="66" charset="0"/>
          </a:endParaRPr>
        </a:p>
      </dgm:t>
    </dgm:pt>
    <dgm:pt modelId="{5E3B908B-9267-43B6-8F22-0371774D2F2E}" type="parTrans" cxnId="{BED65F58-536E-47E9-891E-598F3A81D5AF}">
      <dgm:prSet/>
      <dgm:spPr/>
      <dgm:t>
        <a:bodyPr/>
        <a:lstStyle/>
        <a:p>
          <a:endParaRPr lang="el-GR"/>
        </a:p>
      </dgm:t>
    </dgm:pt>
    <dgm:pt modelId="{B051EE46-46E7-4E06-A214-0DFD1C4C09E0}" type="sibTrans" cxnId="{BED65F58-536E-47E9-891E-598F3A81D5AF}">
      <dgm:prSet/>
      <dgm:spPr/>
      <dgm:t>
        <a:bodyPr/>
        <a:lstStyle/>
        <a:p>
          <a:endParaRPr lang="el-GR"/>
        </a:p>
      </dgm:t>
    </dgm:pt>
    <dgm:pt modelId="{77C9D477-20F1-4E82-84A0-1A7E96435557}">
      <dgm:prSet custT="1"/>
      <dgm:spPr/>
      <dgm:t>
        <a:bodyPr/>
        <a:lstStyle/>
        <a:p>
          <a:pPr algn="l" rtl="0"/>
          <a:r>
            <a:rPr lang="en-US" sz="1400" b="1" dirty="0" smtClean="0">
              <a:latin typeface="Comic Sans MS" panose="030F0702030302020204" pitchFamily="66" charset="0"/>
            </a:rPr>
            <a:t>Feed mill plant, where we produce our OWN strictly-vegetable animal feed.</a:t>
          </a:r>
          <a:endParaRPr lang="el-GR" sz="1400" b="1" dirty="0">
            <a:latin typeface="Comic Sans MS" panose="030F0702030302020204" pitchFamily="66" charset="0"/>
          </a:endParaRPr>
        </a:p>
      </dgm:t>
    </dgm:pt>
    <dgm:pt modelId="{D9D95381-047B-47B5-B559-CBADA3E7B4C7}" type="parTrans" cxnId="{0933352F-8D87-4869-A8DC-8A5C86FFF892}">
      <dgm:prSet/>
      <dgm:spPr/>
      <dgm:t>
        <a:bodyPr/>
        <a:lstStyle/>
        <a:p>
          <a:endParaRPr lang="el-GR"/>
        </a:p>
      </dgm:t>
    </dgm:pt>
    <dgm:pt modelId="{98E36D45-7C8A-477C-AC10-56C5CFA78C88}" type="sibTrans" cxnId="{0933352F-8D87-4869-A8DC-8A5C86FFF892}">
      <dgm:prSet/>
      <dgm:spPr/>
      <dgm:t>
        <a:bodyPr/>
        <a:lstStyle/>
        <a:p>
          <a:endParaRPr lang="el-GR"/>
        </a:p>
      </dgm:t>
    </dgm:pt>
    <dgm:pt modelId="{BB927A71-0F74-4B5D-AC1E-E1D3D4F016E4}">
      <dgm:prSet custT="1"/>
      <dgm:spPr/>
      <dgm:t>
        <a:bodyPr/>
        <a:lstStyle/>
        <a:p>
          <a:pPr algn="l" rtl="0"/>
          <a:r>
            <a:rPr lang="en-US" sz="1400" b="1" dirty="0" smtClean="0">
              <a:latin typeface="Comic Sans MS" panose="030F0702030302020204" pitchFamily="66" charset="0"/>
            </a:rPr>
            <a:t>Fully-equipped slaughter house with three rooms of chicken air-cooling, an automatic slicing unit, cutting room and packaging area. </a:t>
          </a:r>
          <a:endParaRPr lang="el-GR" sz="1400" b="1" dirty="0">
            <a:latin typeface="Comic Sans MS" panose="030F0702030302020204" pitchFamily="66" charset="0"/>
          </a:endParaRPr>
        </a:p>
      </dgm:t>
    </dgm:pt>
    <dgm:pt modelId="{9F52BB97-DD63-4992-B761-17D74F09FEDB}" type="parTrans" cxnId="{A857E874-5FB3-4E48-86A8-1A7A58CB3B69}">
      <dgm:prSet/>
      <dgm:spPr/>
      <dgm:t>
        <a:bodyPr/>
        <a:lstStyle/>
        <a:p>
          <a:endParaRPr lang="el-GR"/>
        </a:p>
      </dgm:t>
    </dgm:pt>
    <dgm:pt modelId="{B869AF12-A0A2-45A7-879E-E1EBD39A8FDB}" type="sibTrans" cxnId="{A857E874-5FB3-4E48-86A8-1A7A58CB3B69}">
      <dgm:prSet/>
      <dgm:spPr/>
      <dgm:t>
        <a:bodyPr/>
        <a:lstStyle/>
        <a:p>
          <a:endParaRPr lang="el-GR"/>
        </a:p>
      </dgm:t>
    </dgm:pt>
    <dgm:pt modelId="{ED87192F-7B9E-42A5-B39C-5E08E2C98519}">
      <dgm:prSet custT="1"/>
      <dgm:spPr/>
      <dgm:t>
        <a:bodyPr/>
        <a:lstStyle/>
        <a:p>
          <a:pPr algn="l" rtl="0"/>
          <a:r>
            <a:rPr lang="en-US" sz="1400" b="1" dirty="0" smtClean="0">
              <a:latin typeface="Comic Sans MS" panose="030F0702030302020204" pitchFamily="66" charset="0"/>
            </a:rPr>
            <a:t>Aggelakis SA owns a fully-equipped transportation for its products (lorries with automatic temperature recorders).</a:t>
          </a:r>
          <a:endParaRPr lang="el-GR" sz="1400" b="1" dirty="0">
            <a:latin typeface="Comic Sans MS" panose="030F0702030302020204" pitchFamily="66" charset="0"/>
          </a:endParaRPr>
        </a:p>
      </dgm:t>
    </dgm:pt>
    <dgm:pt modelId="{269A278C-EDA0-41FA-A481-B2F86627FF38}" type="parTrans" cxnId="{7D27F7C9-D63A-466A-BC41-6C61E2E285B3}">
      <dgm:prSet/>
      <dgm:spPr/>
      <dgm:t>
        <a:bodyPr/>
        <a:lstStyle/>
        <a:p>
          <a:endParaRPr lang="el-GR"/>
        </a:p>
      </dgm:t>
    </dgm:pt>
    <dgm:pt modelId="{321A6EE0-5BC0-4DE3-BBD1-0DF125BC9300}" type="sibTrans" cxnId="{7D27F7C9-D63A-466A-BC41-6C61E2E285B3}">
      <dgm:prSet/>
      <dgm:spPr/>
      <dgm:t>
        <a:bodyPr/>
        <a:lstStyle/>
        <a:p>
          <a:endParaRPr lang="el-GR"/>
        </a:p>
      </dgm:t>
    </dgm:pt>
    <dgm:pt modelId="{0CDF55CE-16FB-44CE-B479-DFB0E376A337}" type="pres">
      <dgm:prSet presAssocID="{ADFD98C8-6024-4C4B-BA20-89091DD8CA86}" presName="linear" presStyleCnt="0">
        <dgm:presLayoutVars>
          <dgm:animLvl val="lvl"/>
          <dgm:resizeHandles val="exact"/>
        </dgm:presLayoutVars>
      </dgm:prSet>
      <dgm:spPr/>
      <dgm:t>
        <a:bodyPr/>
        <a:lstStyle/>
        <a:p>
          <a:endParaRPr lang="el-GR"/>
        </a:p>
      </dgm:t>
    </dgm:pt>
    <dgm:pt modelId="{AA5CE69B-E034-4583-BCA1-9452414CD313}" type="pres">
      <dgm:prSet presAssocID="{1E91403C-CC08-44BA-ADD5-74B39A307F5F}" presName="parentText" presStyleLbl="node1" presStyleIdx="0" presStyleCnt="4">
        <dgm:presLayoutVars>
          <dgm:chMax val="0"/>
          <dgm:bulletEnabled val="1"/>
        </dgm:presLayoutVars>
      </dgm:prSet>
      <dgm:spPr/>
      <dgm:t>
        <a:bodyPr/>
        <a:lstStyle/>
        <a:p>
          <a:endParaRPr lang="el-GR"/>
        </a:p>
      </dgm:t>
    </dgm:pt>
    <dgm:pt modelId="{EAB37D86-430C-4BD5-B036-CA1F87AEC5BC}" type="pres">
      <dgm:prSet presAssocID="{B051EE46-46E7-4E06-A214-0DFD1C4C09E0}" presName="spacer" presStyleCnt="0"/>
      <dgm:spPr/>
    </dgm:pt>
    <dgm:pt modelId="{C9920E5F-97D1-48AD-9D0D-C2D23868B04F}" type="pres">
      <dgm:prSet presAssocID="{77C9D477-20F1-4E82-84A0-1A7E96435557}" presName="parentText" presStyleLbl="node1" presStyleIdx="1" presStyleCnt="4">
        <dgm:presLayoutVars>
          <dgm:chMax val="0"/>
          <dgm:bulletEnabled val="1"/>
        </dgm:presLayoutVars>
      </dgm:prSet>
      <dgm:spPr/>
      <dgm:t>
        <a:bodyPr/>
        <a:lstStyle/>
        <a:p>
          <a:endParaRPr lang="el-GR"/>
        </a:p>
      </dgm:t>
    </dgm:pt>
    <dgm:pt modelId="{BDAD0EED-43F6-4903-87B3-751727A0C6DE}" type="pres">
      <dgm:prSet presAssocID="{98E36D45-7C8A-477C-AC10-56C5CFA78C88}" presName="spacer" presStyleCnt="0"/>
      <dgm:spPr/>
    </dgm:pt>
    <dgm:pt modelId="{11A80103-E710-46F3-A016-13CBAF7F5B52}" type="pres">
      <dgm:prSet presAssocID="{BB927A71-0F74-4B5D-AC1E-E1D3D4F016E4}" presName="parentText" presStyleLbl="node1" presStyleIdx="2" presStyleCnt="4">
        <dgm:presLayoutVars>
          <dgm:chMax val="0"/>
          <dgm:bulletEnabled val="1"/>
        </dgm:presLayoutVars>
      </dgm:prSet>
      <dgm:spPr/>
      <dgm:t>
        <a:bodyPr/>
        <a:lstStyle/>
        <a:p>
          <a:endParaRPr lang="el-GR"/>
        </a:p>
      </dgm:t>
    </dgm:pt>
    <dgm:pt modelId="{651DB9A4-5A1C-4FB6-93F5-5476C0007166}" type="pres">
      <dgm:prSet presAssocID="{B869AF12-A0A2-45A7-879E-E1EBD39A8FDB}" presName="spacer" presStyleCnt="0"/>
      <dgm:spPr/>
    </dgm:pt>
    <dgm:pt modelId="{9713F4CB-53D1-4096-B5DA-CD100596A833}" type="pres">
      <dgm:prSet presAssocID="{ED87192F-7B9E-42A5-B39C-5E08E2C98519}" presName="parentText" presStyleLbl="node1" presStyleIdx="3" presStyleCnt="4">
        <dgm:presLayoutVars>
          <dgm:chMax val="0"/>
          <dgm:bulletEnabled val="1"/>
        </dgm:presLayoutVars>
      </dgm:prSet>
      <dgm:spPr/>
      <dgm:t>
        <a:bodyPr/>
        <a:lstStyle/>
        <a:p>
          <a:endParaRPr lang="el-GR"/>
        </a:p>
      </dgm:t>
    </dgm:pt>
  </dgm:ptLst>
  <dgm:cxnLst>
    <dgm:cxn modelId="{204D8633-DDAC-4E7F-8658-EDF56F987691}" type="presOf" srcId="{1E91403C-CC08-44BA-ADD5-74B39A307F5F}" destId="{AA5CE69B-E034-4583-BCA1-9452414CD313}" srcOrd="0" destOrd="0" presId="urn:microsoft.com/office/officeart/2005/8/layout/vList2"/>
    <dgm:cxn modelId="{BED65F58-536E-47E9-891E-598F3A81D5AF}" srcId="{ADFD98C8-6024-4C4B-BA20-89091DD8CA86}" destId="{1E91403C-CC08-44BA-ADD5-74B39A307F5F}" srcOrd="0" destOrd="0" parTransId="{5E3B908B-9267-43B6-8F22-0371774D2F2E}" sibTransId="{B051EE46-46E7-4E06-A214-0DFD1C4C09E0}"/>
    <dgm:cxn modelId="{7D27F7C9-D63A-466A-BC41-6C61E2E285B3}" srcId="{ADFD98C8-6024-4C4B-BA20-89091DD8CA86}" destId="{ED87192F-7B9E-42A5-B39C-5E08E2C98519}" srcOrd="3" destOrd="0" parTransId="{269A278C-EDA0-41FA-A481-B2F86627FF38}" sibTransId="{321A6EE0-5BC0-4DE3-BBD1-0DF125BC9300}"/>
    <dgm:cxn modelId="{75B88DF1-014D-4385-A003-708599530440}" type="presOf" srcId="{BB927A71-0F74-4B5D-AC1E-E1D3D4F016E4}" destId="{11A80103-E710-46F3-A016-13CBAF7F5B52}" srcOrd="0" destOrd="0" presId="urn:microsoft.com/office/officeart/2005/8/layout/vList2"/>
    <dgm:cxn modelId="{B23ABA86-1D08-4D12-A218-6A388627897F}" type="presOf" srcId="{ADFD98C8-6024-4C4B-BA20-89091DD8CA86}" destId="{0CDF55CE-16FB-44CE-B479-DFB0E376A337}" srcOrd="0" destOrd="0" presId="urn:microsoft.com/office/officeart/2005/8/layout/vList2"/>
    <dgm:cxn modelId="{0933352F-8D87-4869-A8DC-8A5C86FFF892}" srcId="{ADFD98C8-6024-4C4B-BA20-89091DD8CA86}" destId="{77C9D477-20F1-4E82-84A0-1A7E96435557}" srcOrd="1" destOrd="0" parTransId="{D9D95381-047B-47B5-B559-CBADA3E7B4C7}" sibTransId="{98E36D45-7C8A-477C-AC10-56C5CFA78C88}"/>
    <dgm:cxn modelId="{EB1DE7DC-6996-4BA0-A780-F7C049EF17D8}" type="presOf" srcId="{ED87192F-7B9E-42A5-B39C-5E08E2C98519}" destId="{9713F4CB-53D1-4096-B5DA-CD100596A833}" srcOrd="0" destOrd="0" presId="urn:microsoft.com/office/officeart/2005/8/layout/vList2"/>
    <dgm:cxn modelId="{A857E874-5FB3-4E48-86A8-1A7A58CB3B69}" srcId="{ADFD98C8-6024-4C4B-BA20-89091DD8CA86}" destId="{BB927A71-0F74-4B5D-AC1E-E1D3D4F016E4}" srcOrd="2" destOrd="0" parTransId="{9F52BB97-DD63-4992-B761-17D74F09FEDB}" sibTransId="{B869AF12-A0A2-45A7-879E-E1EBD39A8FDB}"/>
    <dgm:cxn modelId="{83613885-C3E3-4ECA-9B71-8E0FABD153EB}" type="presOf" srcId="{77C9D477-20F1-4E82-84A0-1A7E96435557}" destId="{C9920E5F-97D1-48AD-9D0D-C2D23868B04F}" srcOrd="0" destOrd="0" presId="urn:microsoft.com/office/officeart/2005/8/layout/vList2"/>
    <dgm:cxn modelId="{7CD907D0-0BD6-4004-9F5D-86205272D454}" type="presParOf" srcId="{0CDF55CE-16FB-44CE-B479-DFB0E376A337}" destId="{AA5CE69B-E034-4583-BCA1-9452414CD313}" srcOrd="0" destOrd="0" presId="urn:microsoft.com/office/officeart/2005/8/layout/vList2"/>
    <dgm:cxn modelId="{DB26528A-5DEA-423E-82F6-7E63200301EF}" type="presParOf" srcId="{0CDF55CE-16FB-44CE-B479-DFB0E376A337}" destId="{EAB37D86-430C-4BD5-B036-CA1F87AEC5BC}" srcOrd="1" destOrd="0" presId="urn:microsoft.com/office/officeart/2005/8/layout/vList2"/>
    <dgm:cxn modelId="{443DAE49-CE38-4153-BE64-B0E3F5CA8757}" type="presParOf" srcId="{0CDF55CE-16FB-44CE-B479-DFB0E376A337}" destId="{C9920E5F-97D1-48AD-9D0D-C2D23868B04F}" srcOrd="2" destOrd="0" presId="urn:microsoft.com/office/officeart/2005/8/layout/vList2"/>
    <dgm:cxn modelId="{1D357CB2-4F7C-4A03-B9A2-AE8F2F77202F}" type="presParOf" srcId="{0CDF55CE-16FB-44CE-B479-DFB0E376A337}" destId="{BDAD0EED-43F6-4903-87B3-751727A0C6DE}" srcOrd="3" destOrd="0" presId="urn:microsoft.com/office/officeart/2005/8/layout/vList2"/>
    <dgm:cxn modelId="{2D3C4552-C89A-4B2D-AB6A-0EEC0108CC66}" type="presParOf" srcId="{0CDF55CE-16FB-44CE-B479-DFB0E376A337}" destId="{11A80103-E710-46F3-A016-13CBAF7F5B52}" srcOrd="4" destOrd="0" presId="urn:microsoft.com/office/officeart/2005/8/layout/vList2"/>
    <dgm:cxn modelId="{E9749FBF-7449-481C-8ED1-219C12127300}" type="presParOf" srcId="{0CDF55CE-16FB-44CE-B479-DFB0E376A337}" destId="{651DB9A4-5A1C-4FB6-93F5-5476C0007166}" srcOrd="5" destOrd="0" presId="urn:microsoft.com/office/officeart/2005/8/layout/vList2"/>
    <dgm:cxn modelId="{D5AFFAEB-E20D-4429-B420-A22095E75179}" type="presParOf" srcId="{0CDF55CE-16FB-44CE-B479-DFB0E376A337}" destId="{9713F4CB-53D1-4096-B5DA-CD100596A833}"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F1306D2-E6D8-4B70-B310-556DED115149}" type="doc">
      <dgm:prSet loTypeId="urn:microsoft.com/office/officeart/2005/8/layout/pList2" loCatId="list" qsTypeId="urn:microsoft.com/office/officeart/2005/8/quickstyle/3d1" qsCatId="3D" csTypeId="urn:microsoft.com/office/officeart/2005/8/colors/accent1_3" csCatId="accent1" phldr="1"/>
      <dgm:spPr/>
      <dgm:t>
        <a:bodyPr/>
        <a:lstStyle/>
        <a:p>
          <a:endParaRPr lang="el-GR"/>
        </a:p>
      </dgm:t>
    </dgm:pt>
    <dgm:pt modelId="{B5B0D574-3097-48CC-9F60-36F694AD292C}">
      <dgm:prSet phldrT="[Κείμενο]" custT="1"/>
      <dgm:spPr/>
      <dgm:t>
        <a:bodyPr/>
        <a:lstStyle/>
        <a:p>
          <a:pPr algn="ctr"/>
          <a:r>
            <a:rPr lang="en-US" sz="2000" b="1" dirty="0" smtClean="0">
              <a:solidFill>
                <a:schemeClr val="tx1"/>
              </a:solidFill>
              <a:latin typeface="Comic Sans MS" panose="030F0702030302020204" pitchFamily="66" charset="0"/>
            </a:rPr>
            <a:t>Secret Recipes </a:t>
          </a:r>
          <a:r>
            <a:rPr lang="en-US" sz="1200" b="1" dirty="0" smtClean="0">
              <a:solidFill>
                <a:schemeClr val="tx1"/>
              </a:solidFill>
              <a:latin typeface="Comic Sans MS" panose="030F0702030302020204" pitchFamily="66" charset="0"/>
            </a:rPr>
            <a:t>by Aggelakis Family</a:t>
          </a:r>
        </a:p>
      </dgm:t>
    </dgm:pt>
    <dgm:pt modelId="{B336A40C-3ADE-4D7B-84C2-B273074C7A87}" type="sibTrans" cxnId="{735CCAEC-5F7F-42F3-928F-7B54509C65C2}">
      <dgm:prSet/>
      <dgm:spPr/>
      <dgm:t>
        <a:bodyPr/>
        <a:lstStyle/>
        <a:p>
          <a:endParaRPr lang="el-GR"/>
        </a:p>
      </dgm:t>
    </dgm:pt>
    <dgm:pt modelId="{345D892C-D2BF-44A1-BD16-42E6E6ADFD85}" type="parTrans" cxnId="{735CCAEC-5F7F-42F3-928F-7B54509C65C2}">
      <dgm:prSet/>
      <dgm:spPr/>
      <dgm:t>
        <a:bodyPr/>
        <a:lstStyle/>
        <a:p>
          <a:endParaRPr lang="el-GR"/>
        </a:p>
      </dgm:t>
    </dgm:pt>
    <dgm:pt modelId="{379E8FD9-F904-4803-ADE0-3EE0C45F629A}">
      <dgm:prSet phldrT="[Κείμενο]" custT="1"/>
      <dgm:spPr/>
      <dgm:t>
        <a:bodyPr/>
        <a:lstStyle/>
        <a:p>
          <a:pPr algn="ctr"/>
          <a:r>
            <a:rPr lang="en-US" sz="2000" b="1" dirty="0" smtClean="0">
              <a:solidFill>
                <a:schemeClr val="tx1"/>
              </a:solidFill>
              <a:latin typeface="Comic Sans MS" panose="030F0702030302020204" pitchFamily="66" charset="0"/>
            </a:rPr>
            <a:t>Aggelakis Poultry Products</a:t>
          </a:r>
          <a:endParaRPr lang="el-GR" sz="2000" b="1" dirty="0">
            <a:solidFill>
              <a:schemeClr val="tx1"/>
            </a:solidFill>
            <a:latin typeface="Comic Sans MS" panose="030F0702030302020204" pitchFamily="66" charset="0"/>
          </a:endParaRPr>
        </a:p>
      </dgm:t>
    </dgm:pt>
    <dgm:pt modelId="{BF2EB915-DD1D-4B7D-AC3B-C0A3D966D643}" type="sibTrans" cxnId="{C823C0E4-DB65-4204-BDB1-0C778EFD03F4}">
      <dgm:prSet/>
      <dgm:spPr/>
      <dgm:t>
        <a:bodyPr/>
        <a:lstStyle/>
        <a:p>
          <a:endParaRPr lang="el-GR"/>
        </a:p>
      </dgm:t>
    </dgm:pt>
    <dgm:pt modelId="{53B2C824-7C6A-40AF-BA45-FFB5FC8AD186}" type="parTrans" cxnId="{C823C0E4-DB65-4204-BDB1-0C778EFD03F4}">
      <dgm:prSet/>
      <dgm:spPr/>
      <dgm:t>
        <a:bodyPr/>
        <a:lstStyle/>
        <a:p>
          <a:endParaRPr lang="el-GR"/>
        </a:p>
      </dgm:t>
    </dgm:pt>
    <dgm:pt modelId="{649A4806-F3B3-454D-A839-61B79BDE553F}">
      <dgm:prSet phldrT="[Κείμενο]" custT="1"/>
      <dgm:spPr/>
      <dgm:t>
        <a:bodyPr/>
        <a:lstStyle/>
        <a:p>
          <a:pPr algn="just"/>
          <a:r>
            <a:rPr lang="en-US" sz="1200" b="1" dirty="0" smtClean="0">
              <a:solidFill>
                <a:schemeClr val="bg1"/>
              </a:solidFill>
              <a:latin typeface="Comic Sans MS" panose="030F0702030302020204" pitchFamily="66" charset="0"/>
            </a:rPr>
            <a:t>Conventional Aggelakis Chicken</a:t>
          </a:r>
          <a:endParaRPr lang="el-GR" sz="1200" b="1" dirty="0">
            <a:solidFill>
              <a:schemeClr val="bg1"/>
            </a:solidFill>
            <a:latin typeface="Comic Sans MS" panose="030F0702030302020204" pitchFamily="66" charset="0"/>
          </a:endParaRPr>
        </a:p>
      </dgm:t>
    </dgm:pt>
    <dgm:pt modelId="{EBAB41AA-0254-47E6-8222-FC83E1D5189B}" type="parTrans" cxnId="{0A9B8C0D-854F-40AB-BDCC-D368FE8A5874}">
      <dgm:prSet/>
      <dgm:spPr/>
      <dgm:t>
        <a:bodyPr/>
        <a:lstStyle/>
        <a:p>
          <a:endParaRPr lang="el-GR"/>
        </a:p>
      </dgm:t>
    </dgm:pt>
    <dgm:pt modelId="{D26CC6D8-89B4-47D1-AD24-6B1463CB5EA5}" type="sibTrans" cxnId="{0A9B8C0D-854F-40AB-BDCC-D368FE8A5874}">
      <dgm:prSet/>
      <dgm:spPr/>
      <dgm:t>
        <a:bodyPr/>
        <a:lstStyle/>
        <a:p>
          <a:endParaRPr lang="el-GR"/>
        </a:p>
      </dgm:t>
    </dgm:pt>
    <dgm:pt modelId="{6B93BBA0-FB46-49CF-B620-46DEAE15BC82}">
      <dgm:prSet phldrT="[Κείμενο]" custT="1"/>
      <dgm:spPr/>
      <dgm:t>
        <a:bodyPr/>
        <a:lstStyle/>
        <a:p>
          <a:pPr algn="just"/>
          <a:r>
            <a:rPr lang="en-US" sz="1200" b="1" dirty="0" smtClean="0">
              <a:solidFill>
                <a:schemeClr val="bg1"/>
              </a:solidFill>
              <a:latin typeface="Comic Sans MS" panose="030F0702030302020204" pitchFamily="66" charset="0"/>
            </a:rPr>
            <a:t>Only vegetable fed broilers</a:t>
          </a:r>
          <a:endParaRPr lang="el-GR" sz="1200" b="1" dirty="0">
            <a:solidFill>
              <a:schemeClr val="bg1"/>
            </a:solidFill>
            <a:latin typeface="Comic Sans MS" panose="030F0702030302020204" pitchFamily="66" charset="0"/>
          </a:endParaRPr>
        </a:p>
      </dgm:t>
    </dgm:pt>
    <dgm:pt modelId="{73B87C27-3564-4572-8F53-3021E125B0CB}" type="parTrans" cxnId="{E168B68C-4F54-4C8B-B1B4-C3C74CAE5895}">
      <dgm:prSet/>
      <dgm:spPr/>
      <dgm:t>
        <a:bodyPr/>
        <a:lstStyle/>
        <a:p>
          <a:endParaRPr lang="el-GR"/>
        </a:p>
      </dgm:t>
    </dgm:pt>
    <dgm:pt modelId="{9D80D753-F9EF-4F13-AC36-C9DD5BA61995}" type="sibTrans" cxnId="{E168B68C-4F54-4C8B-B1B4-C3C74CAE5895}">
      <dgm:prSet/>
      <dgm:spPr/>
      <dgm:t>
        <a:bodyPr/>
        <a:lstStyle/>
        <a:p>
          <a:endParaRPr lang="el-GR"/>
        </a:p>
      </dgm:t>
    </dgm:pt>
    <dgm:pt modelId="{0092C593-BAE8-4344-A7D9-EDC7E1C571DA}">
      <dgm:prSet phldrT="[Κείμενο]" custT="1"/>
      <dgm:spPr/>
      <dgm:t>
        <a:bodyPr/>
        <a:lstStyle/>
        <a:p>
          <a:pPr algn="just"/>
          <a:r>
            <a:rPr lang="en-US" sz="1200" b="1" dirty="0" smtClean="0">
              <a:solidFill>
                <a:schemeClr val="bg1"/>
              </a:solidFill>
              <a:latin typeface="Comic Sans MS" panose="030F0702030302020204" pitchFamily="66" charset="0"/>
            </a:rPr>
            <a:t>This series is comprised of whole chicken, chicken cuts, giblets, deboned and no-skin chicken pieces, chicken souvlaki and chicken roll with Greek bacon &amp; Gouda cheese</a:t>
          </a:r>
          <a:endParaRPr lang="el-GR" sz="1400" b="1" dirty="0">
            <a:solidFill>
              <a:schemeClr val="bg1"/>
            </a:solidFill>
            <a:latin typeface="Comic Sans MS" panose="030F0702030302020204" pitchFamily="66" charset="0"/>
          </a:endParaRPr>
        </a:p>
      </dgm:t>
    </dgm:pt>
    <dgm:pt modelId="{3B826872-D197-4325-91DE-447E8E00C550}" type="parTrans" cxnId="{3FD1B81E-FBB9-49A5-8908-6193F41568C5}">
      <dgm:prSet/>
      <dgm:spPr/>
      <dgm:t>
        <a:bodyPr/>
        <a:lstStyle/>
        <a:p>
          <a:endParaRPr lang="el-GR"/>
        </a:p>
      </dgm:t>
    </dgm:pt>
    <dgm:pt modelId="{7837929D-102B-4488-97D4-750C63148102}" type="sibTrans" cxnId="{3FD1B81E-FBB9-49A5-8908-6193F41568C5}">
      <dgm:prSet/>
      <dgm:spPr/>
      <dgm:t>
        <a:bodyPr/>
        <a:lstStyle/>
        <a:p>
          <a:endParaRPr lang="el-GR"/>
        </a:p>
      </dgm:t>
    </dgm:pt>
    <dgm:pt modelId="{1E213B60-E17A-4B07-A62B-1DB38A7D0E63}">
      <dgm:prSet phldrT="[Κείμενο]" custT="1"/>
      <dgm:spPr/>
      <dgm:t>
        <a:bodyPr/>
        <a:lstStyle/>
        <a:p>
          <a:pPr algn="just"/>
          <a:r>
            <a:rPr lang="en-US" sz="1200" b="1" dirty="0" smtClean="0">
              <a:solidFill>
                <a:schemeClr val="bg1"/>
              </a:solidFill>
              <a:latin typeface="Comic Sans MS" panose="030F0702030302020204" pitchFamily="66" charset="0"/>
            </a:rPr>
            <a:t>50 years of Aggelakis experience are incorporated into Secret Recipes</a:t>
          </a:r>
        </a:p>
      </dgm:t>
    </dgm:pt>
    <dgm:pt modelId="{1371EC19-D523-4F4D-8432-0C895FF9990C}" type="parTrans" cxnId="{F8655D3C-09C9-4DFD-9B3F-38736B36C3C0}">
      <dgm:prSet/>
      <dgm:spPr/>
      <dgm:t>
        <a:bodyPr/>
        <a:lstStyle/>
        <a:p>
          <a:endParaRPr lang="el-GR"/>
        </a:p>
      </dgm:t>
    </dgm:pt>
    <dgm:pt modelId="{F8CC82C2-3BE5-4C69-B9FF-C27AFEDCF738}" type="sibTrans" cxnId="{F8655D3C-09C9-4DFD-9B3F-38736B36C3C0}">
      <dgm:prSet/>
      <dgm:spPr/>
      <dgm:t>
        <a:bodyPr/>
        <a:lstStyle/>
        <a:p>
          <a:endParaRPr lang="el-GR"/>
        </a:p>
      </dgm:t>
    </dgm:pt>
    <dgm:pt modelId="{B9D57EEF-F6A8-46C6-88DB-2BE55558289D}">
      <dgm:prSet phldrT="[Κείμενο]" custT="1"/>
      <dgm:spPr/>
      <dgm:t>
        <a:bodyPr/>
        <a:lstStyle/>
        <a:p>
          <a:pPr algn="just"/>
          <a:r>
            <a:rPr lang="en-US" sz="1200" b="1" dirty="0" smtClean="0">
              <a:solidFill>
                <a:schemeClr val="bg1"/>
              </a:solidFill>
              <a:latin typeface="Comic Sans MS" panose="030F0702030302020204" pitchFamily="66" charset="0"/>
            </a:rPr>
            <a:t>In this series, four innovative products are included: Marinated Chicken in an Oven Bag, Ready-To-Cook, Chicken Burgers, Chicken Meatballs, which are pre-heated (not pre-fried) and Mediterranean chicken roll with Greek Feta cheese and turkey ham</a:t>
          </a:r>
        </a:p>
      </dgm:t>
    </dgm:pt>
    <dgm:pt modelId="{BC742126-9232-4790-B6E4-BF72C698285F}" type="parTrans" cxnId="{E1A0FABC-E8D1-4547-841A-A34771FA1718}">
      <dgm:prSet/>
      <dgm:spPr/>
      <dgm:t>
        <a:bodyPr/>
        <a:lstStyle/>
        <a:p>
          <a:endParaRPr lang="el-GR"/>
        </a:p>
      </dgm:t>
    </dgm:pt>
    <dgm:pt modelId="{83FC081C-363C-4D2D-AA8C-FD1AD0301BFD}" type="sibTrans" cxnId="{E1A0FABC-E8D1-4547-841A-A34771FA1718}">
      <dgm:prSet/>
      <dgm:spPr/>
      <dgm:t>
        <a:bodyPr/>
        <a:lstStyle/>
        <a:p>
          <a:endParaRPr lang="el-GR"/>
        </a:p>
      </dgm:t>
    </dgm:pt>
    <dgm:pt modelId="{8962C8D7-5847-411F-B5AA-74E7F4A2DC28}">
      <dgm:prSet phldrT="[Κείμενο]" custT="1"/>
      <dgm:spPr/>
      <dgm:t>
        <a:bodyPr/>
        <a:lstStyle/>
        <a:p>
          <a:pPr algn="ctr"/>
          <a:r>
            <a:rPr lang="fr-FR" sz="2000" b="1" dirty="0" smtClean="0">
              <a:solidFill>
                <a:schemeClr val="tx1"/>
              </a:solidFill>
              <a:latin typeface="Comic Sans MS" panose="030F0702030302020204" pitchFamily="66" charset="0"/>
            </a:rPr>
            <a:t>OliVchicken</a:t>
          </a:r>
          <a:endParaRPr lang="en-US" sz="2000" b="1" dirty="0" smtClean="0">
            <a:solidFill>
              <a:schemeClr val="tx1"/>
            </a:solidFill>
            <a:latin typeface="Comic Sans MS" panose="030F0702030302020204" pitchFamily="66" charset="0"/>
          </a:endParaRPr>
        </a:p>
      </dgm:t>
    </dgm:pt>
    <dgm:pt modelId="{2CEEEF02-734A-4753-8108-A6638CB12E37}" type="parTrans" cxnId="{873A8DA7-7B51-4C5F-B75C-0030A021E4DB}">
      <dgm:prSet/>
      <dgm:spPr/>
      <dgm:t>
        <a:bodyPr/>
        <a:lstStyle/>
        <a:p>
          <a:endParaRPr lang="el-GR"/>
        </a:p>
      </dgm:t>
    </dgm:pt>
    <dgm:pt modelId="{3471D304-982B-4B00-A496-EF3561FE61EB}" type="sibTrans" cxnId="{873A8DA7-7B51-4C5F-B75C-0030A021E4DB}">
      <dgm:prSet/>
      <dgm:spPr/>
      <dgm:t>
        <a:bodyPr/>
        <a:lstStyle/>
        <a:p>
          <a:endParaRPr lang="el-GR"/>
        </a:p>
      </dgm:t>
    </dgm:pt>
    <dgm:pt modelId="{38EC24CB-B3CF-4F8B-93A7-A0C2FB460EA7}">
      <dgm:prSet custT="1"/>
      <dgm:spPr/>
      <dgm:t>
        <a:bodyPr/>
        <a:lstStyle/>
        <a:p>
          <a:pPr algn="l"/>
          <a:r>
            <a:rPr lang="en-US" sz="1200" b="1" dirty="0" smtClean="0">
              <a:solidFill>
                <a:schemeClr val="bg1"/>
              </a:solidFill>
              <a:latin typeface="Comic Sans MS" panose="030F0702030302020204" pitchFamily="66" charset="0"/>
            </a:rPr>
            <a:t>The first functional chicken in the global market, patented globally</a:t>
          </a:r>
          <a:endParaRPr lang="el-GR" sz="1200" b="1" dirty="0" smtClean="0">
            <a:solidFill>
              <a:schemeClr val="bg1"/>
            </a:solidFill>
            <a:latin typeface="Comic Sans MS" panose="030F0702030302020204" pitchFamily="66" charset="0"/>
          </a:endParaRPr>
        </a:p>
      </dgm:t>
    </dgm:pt>
    <dgm:pt modelId="{B4344684-F89A-44FE-8247-5902422BECCC}" type="parTrans" cxnId="{EB40F70E-E104-4140-9EF4-9C884AF1EF8C}">
      <dgm:prSet/>
      <dgm:spPr/>
      <dgm:t>
        <a:bodyPr/>
        <a:lstStyle/>
        <a:p>
          <a:endParaRPr lang="el-GR"/>
        </a:p>
      </dgm:t>
    </dgm:pt>
    <dgm:pt modelId="{11DC9E83-F6E3-41E0-95E7-A3FDADD4DCD5}" type="sibTrans" cxnId="{EB40F70E-E104-4140-9EF4-9C884AF1EF8C}">
      <dgm:prSet/>
      <dgm:spPr/>
      <dgm:t>
        <a:bodyPr/>
        <a:lstStyle/>
        <a:p>
          <a:endParaRPr lang="el-GR"/>
        </a:p>
      </dgm:t>
    </dgm:pt>
    <dgm:pt modelId="{44B88A05-BC4B-4726-9172-9CD05917DAEB}">
      <dgm:prSet custT="1"/>
      <dgm:spPr/>
      <dgm:t>
        <a:bodyPr/>
        <a:lstStyle/>
        <a:p>
          <a:pPr algn="l"/>
          <a:r>
            <a:rPr lang="en-US" sz="1200" b="1" dirty="0" smtClean="0">
              <a:solidFill>
                <a:schemeClr val="bg1"/>
              </a:solidFill>
              <a:latin typeface="Comic Sans MS" panose="030F0702030302020204" pitchFamily="66" charset="0"/>
            </a:rPr>
            <a:t>Rich in oleic acid and selenium</a:t>
          </a:r>
          <a:endParaRPr lang="el-GR" sz="1200" b="1" dirty="0" smtClean="0">
            <a:solidFill>
              <a:schemeClr val="bg1"/>
            </a:solidFill>
            <a:latin typeface="Comic Sans MS" panose="030F0702030302020204" pitchFamily="66" charset="0"/>
          </a:endParaRPr>
        </a:p>
      </dgm:t>
    </dgm:pt>
    <dgm:pt modelId="{E2E2C4D2-EE1F-43B0-9902-D2E58EA22E22}" type="parTrans" cxnId="{121EFBC2-8125-407C-A4F7-B2C12975712A}">
      <dgm:prSet/>
      <dgm:spPr/>
      <dgm:t>
        <a:bodyPr/>
        <a:lstStyle/>
        <a:p>
          <a:endParaRPr lang="el-GR"/>
        </a:p>
      </dgm:t>
    </dgm:pt>
    <dgm:pt modelId="{B8C44F61-EED5-4B74-A41E-915863712B7B}" type="sibTrans" cxnId="{121EFBC2-8125-407C-A4F7-B2C12975712A}">
      <dgm:prSet/>
      <dgm:spPr/>
      <dgm:t>
        <a:bodyPr/>
        <a:lstStyle/>
        <a:p>
          <a:endParaRPr lang="el-GR"/>
        </a:p>
      </dgm:t>
    </dgm:pt>
    <dgm:pt modelId="{CBCE1AC5-BFBF-4141-AA5F-23E11D7DF88C}">
      <dgm:prSet custT="1"/>
      <dgm:spPr/>
      <dgm:t>
        <a:bodyPr/>
        <a:lstStyle/>
        <a:p>
          <a:pPr algn="l"/>
          <a:r>
            <a:rPr lang="en-US" sz="1200" b="1" dirty="0" smtClean="0">
              <a:solidFill>
                <a:schemeClr val="bg1"/>
              </a:solidFill>
              <a:latin typeface="Comic Sans MS" panose="030F0702030302020204" pitchFamily="66" charset="0"/>
            </a:rPr>
            <a:t>2% of the broilers feed is consisted of natural Greek olive oil</a:t>
          </a:r>
          <a:endParaRPr lang="el-GR" sz="1200" b="1" dirty="0" smtClean="0">
            <a:solidFill>
              <a:schemeClr val="bg1"/>
            </a:solidFill>
            <a:latin typeface="Comic Sans MS" panose="030F0702030302020204" pitchFamily="66" charset="0"/>
          </a:endParaRPr>
        </a:p>
      </dgm:t>
    </dgm:pt>
    <dgm:pt modelId="{97E50828-EF47-4A11-B191-062EA2E54B5B}" type="parTrans" cxnId="{2E37AD87-C2EE-42D7-BB54-7C3CBBC5F8A1}">
      <dgm:prSet/>
      <dgm:spPr/>
      <dgm:t>
        <a:bodyPr/>
        <a:lstStyle/>
        <a:p>
          <a:endParaRPr lang="el-GR"/>
        </a:p>
      </dgm:t>
    </dgm:pt>
    <dgm:pt modelId="{9C40DD7A-A41E-4CB6-B693-F51DFFD0370D}" type="sibTrans" cxnId="{2E37AD87-C2EE-42D7-BB54-7C3CBBC5F8A1}">
      <dgm:prSet/>
      <dgm:spPr/>
      <dgm:t>
        <a:bodyPr/>
        <a:lstStyle/>
        <a:p>
          <a:endParaRPr lang="el-GR"/>
        </a:p>
      </dgm:t>
    </dgm:pt>
    <dgm:pt modelId="{61D0A804-D833-4341-A7FA-1F2F69203A27}">
      <dgm:prSet custT="1"/>
      <dgm:spPr/>
      <dgm:t>
        <a:bodyPr/>
        <a:lstStyle/>
        <a:p>
          <a:pPr algn="l"/>
          <a:r>
            <a:rPr lang="en-US" sz="1200" b="1" dirty="0" smtClean="0">
              <a:solidFill>
                <a:schemeClr val="bg1"/>
              </a:solidFill>
              <a:latin typeface="Comic Sans MS" panose="030F0702030302020204" pitchFamily="66" charset="0"/>
            </a:rPr>
            <a:t>The President of the International Pediatric Association suggests only OliVchicken for the right </a:t>
          </a:r>
          <a:r>
            <a:rPr lang="en-US" sz="1200" b="1" smtClean="0">
              <a:solidFill>
                <a:schemeClr val="bg1"/>
              </a:solidFill>
              <a:latin typeface="Comic Sans MS" panose="030F0702030302020204" pitchFamily="66" charset="0"/>
            </a:rPr>
            <a:t>children’s diet</a:t>
          </a:r>
          <a:endParaRPr lang="el-GR" sz="1200" b="1" dirty="0" smtClean="0">
            <a:solidFill>
              <a:schemeClr val="bg1"/>
            </a:solidFill>
            <a:latin typeface="Comic Sans MS" panose="030F0702030302020204" pitchFamily="66" charset="0"/>
          </a:endParaRPr>
        </a:p>
      </dgm:t>
    </dgm:pt>
    <dgm:pt modelId="{40D2889B-DF37-411A-967D-657040B86BB3}" type="parTrans" cxnId="{68522EFE-B13C-42FA-9ED0-9BA651DCFE81}">
      <dgm:prSet/>
      <dgm:spPr/>
      <dgm:t>
        <a:bodyPr/>
        <a:lstStyle/>
        <a:p>
          <a:endParaRPr lang="el-GR"/>
        </a:p>
      </dgm:t>
    </dgm:pt>
    <dgm:pt modelId="{C8057277-658B-4003-BE88-31A4D5E29AD6}" type="sibTrans" cxnId="{68522EFE-B13C-42FA-9ED0-9BA651DCFE81}">
      <dgm:prSet/>
      <dgm:spPr/>
      <dgm:t>
        <a:bodyPr/>
        <a:lstStyle/>
        <a:p>
          <a:endParaRPr lang="el-GR"/>
        </a:p>
      </dgm:t>
    </dgm:pt>
    <dgm:pt modelId="{0AFC13BD-C5CE-48F8-8FCD-3D9A73D6E97D}" type="pres">
      <dgm:prSet presAssocID="{0F1306D2-E6D8-4B70-B310-556DED115149}" presName="Name0" presStyleCnt="0">
        <dgm:presLayoutVars>
          <dgm:dir/>
          <dgm:resizeHandles val="exact"/>
        </dgm:presLayoutVars>
      </dgm:prSet>
      <dgm:spPr/>
      <dgm:t>
        <a:bodyPr/>
        <a:lstStyle/>
        <a:p>
          <a:endParaRPr lang="el-GR"/>
        </a:p>
      </dgm:t>
    </dgm:pt>
    <dgm:pt modelId="{84F79F7B-5191-4CE1-A88E-926F421F0FAE}" type="pres">
      <dgm:prSet presAssocID="{0F1306D2-E6D8-4B70-B310-556DED115149}" presName="bkgdShp" presStyleLbl="alignAccFollowNode1" presStyleIdx="0" presStyleCnt="1"/>
      <dgm:spPr/>
    </dgm:pt>
    <dgm:pt modelId="{458C0170-969E-448C-84A7-BF481990F82A}" type="pres">
      <dgm:prSet presAssocID="{0F1306D2-E6D8-4B70-B310-556DED115149}" presName="linComp" presStyleCnt="0"/>
      <dgm:spPr/>
    </dgm:pt>
    <dgm:pt modelId="{02CF0B5F-A63F-41C9-97B5-A62D3C552872}" type="pres">
      <dgm:prSet presAssocID="{379E8FD9-F904-4803-ADE0-3EE0C45F629A}" presName="compNode" presStyleCnt="0"/>
      <dgm:spPr/>
    </dgm:pt>
    <dgm:pt modelId="{B18A9855-13F3-4BE0-B125-029DC3A46E70}" type="pres">
      <dgm:prSet presAssocID="{379E8FD9-F904-4803-ADE0-3EE0C45F629A}" presName="node" presStyleLbl="node1" presStyleIdx="0" presStyleCnt="3">
        <dgm:presLayoutVars>
          <dgm:bulletEnabled val="1"/>
        </dgm:presLayoutVars>
      </dgm:prSet>
      <dgm:spPr/>
      <dgm:t>
        <a:bodyPr/>
        <a:lstStyle/>
        <a:p>
          <a:endParaRPr lang="el-GR"/>
        </a:p>
      </dgm:t>
    </dgm:pt>
    <dgm:pt modelId="{C56504CC-65DC-41F0-B753-1F8BDA8575E1}" type="pres">
      <dgm:prSet presAssocID="{379E8FD9-F904-4803-ADE0-3EE0C45F629A}" presName="invisiNode" presStyleLbl="node1" presStyleIdx="0" presStyleCnt="3"/>
      <dgm:spPr/>
    </dgm:pt>
    <dgm:pt modelId="{0946763E-5EDB-4AE5-A489-508FDF8AB1C6}" type="pres">
      <dgm:prSet presAssocID="{379E8FD9-F904-4803-ADE0-3EE0C45F629A}" presName="imagNode" presStyleLbl="fgImgPlace1" presStyleIdx="0" presStyleCnt="3"/>
      <dgm:spPr>
        <a:blipFill rotWithShape="1">
          <a:blip xmlns:r="http://schemas.openxmlformats.org/officeDocument/2006/relationships" r:embed="rId1"/>
          <a:stretch>
            <a:fillRect/>
          </a:stretch>
        </a:blipFill>
      </dgm:spPr>
      <dgm:t>
        <a:bodyPr/>
        <a:lstStyle/>
        <a:p>
          <a:endParaRPr lang="el-GR"/>
        </a:p>
      </dgm:t>
    </dgm:pt>
    <dgm:pt modelId="{B52ABD5B-8F09-4128-9D8D-4FED46BA0479}" type="pres">
      <dgm:prSet presAssocID="{BF2EB915-DD1D-4B7D-AC3B-C0A3D966D643}" presName="sibTrans" presStyleLbl="sibTrans2D1" presStyleIdx="0" presStyleCnt="0"/>
      <dgm:spPr/>
      <dgm:t>
        <a:bodyPr/>
        <a:lstStyle/>
        <a:p>
          <a:endParaRPr lang="el-GR"/>
        </a:p>
      </dgm:t>
    </dgm:pt>
    <dgm:pt modelId="{97943665-A3E2-4D62-B6CB-5046723AF30C}" type="pres">
      <dgm:prSet presAssocID="{B5B0D574-3097-48CC-9F60-36F694AD292C}" presName="compNode" presStyleCnt="0"/>
      <dgm:spPr/>
    </dgm:pt>
    <dgm:pt modelId="{F626DC2C-F51C-4C9B-903F-74788C8DADAD}" type="pres">
      <dgm:prSet presAssocID="{B5B0D574-3097-48CC-9F60-36F694AD292C}" presName="node" presStyleLbl="node1" presStyleIdx="1" presStyleCnt="3">
        <dgm:presLayoutVars>
          <dgm:bulletEnabled val="1"/>
        </dgm:presLayoutVars>
      </dgm:prSet>
      <dgm:spPr/>
      <dgm:t>
        <a:bodyPr/>
        <a:lstStyle/>
        <a:p>
          <a:endParaRPr lang="el-GR"/>
        </a:p>
      </dgm:t>
    </dgm:pt>
    <dgm:pt modelId="{A96A0B11-DC08-433D-939C-F6FA7BAE4792}" type="pres">
      <dgm:prSet presAssocID="{B5B0D574-3097-48CC-9F60-36F694AD292C}" presName="invisiNode" presStyleLbl="node1" presStyleIdx="1" presStyleCnt="3"/>
      <dgm:spPr/>
    </dgm:pt>
    <dgm:pt modelId="{3E4F1B54-072F-4468-9FC3-BA098184F5AA}" type="pres">
      <dgm:prSet presAssocID="{B5B0D574-3097-48CC-9F60-36F694AD292C}" presName="imagNode" presStyleLbl="fgImgPlace1" presStyleIdx="1" presStyleCnt="3"/>
      <dgm:spPr>
        <a:blipFill rotWithShape="1">
          <a:blip xmlns:r="http://schemas.openxmlformats.org/officeDocument/2006/relationships" r:embed="rId2"/>
          <a:stretch>
            <a:fillRect/>
          </a:stretch>
        </a:blipFill>
      </dgm:spPr>
      <dgm:t>
        <a:bodyPr/>
        <a:lstStyle/>
        <a:p>
          <a:endParaRPr lang="el-GR"/>
        </a:p>
      </dgm:t>
    </dgm:pt>
    <dgm:pt modelId="{A05EAAEE-2E26-4332-97ED-048BF8A72A64}" type="pres">
      <dgm:prSet presAssocID="{B336A40C-3ADE-4D7B-84C2-B273074C7A87}" presName="sibTrans" presStyleLbl="sibTrans2D1" presStyleIdx="0" presStyleCnt="0"/>
      <dgm:spPr/>
      <dgm:t>
        <a:bodyPr/>
        <a:lstStyle/>
        <a:p>
          <a:endParaRPr lang="el-GR"/>
        </a:p>
      </dgm:t>
    </dgm:pt>
    <dgm:pt modelId="{366B8ECB-5347-471A-AC03-4EA7BCE4AC84}" type="pres">
      <dgm:prSet presAssocID="{8962C8D7-5847-411F-B5AA-74E7F4A2DC28}" presName="compNode" presStyleCnt="0"/>
      <dgm:spPr/>
    </dgm:pt>
    <dgm:pt modelId="{4504B900-D6C9-48FD-ACD3-0B8C02F066B8}" type="pres">
      <dgm:prSet presAssocID="{8962C8D7-5847-411F-B5AA-74E7F4A2DC28}" presName="node" presStyleLbl="node1" presStyleIdx="2" presStyleCnt="3">
        <dgm:presLayoutVars>
          <dgm:bulletEnabled val="1"/>
        </dgm:presLayoutVars>
      </dgm:prSet>
      <dgm:spPr/>
      <dgm:t>
        <a:bodyPr/>
        <a:lstStyle/>
        <a:p>
          <a:endParaRPr lang="el-GR"/>
        </a:p>
      </dgm:t>
    </dgm:pt>
    <dgm:pt modelId="{10EE9A96-840B-451E-BC6D-701A9CF4B10C}" type="pres">
      <dgm:prSet presAssocID="{8962C8D7-5847-411F-B5AA-74E7F4A2DC28}" presName="invisiNode" presStyleLbl="node1" presStyleIdx="2" presStyleCnt="3"/>
      <dgm:spPr/>
    </dgm:pt>
    <dgm:pt modelId="{04BD2A0C-C8F4-473D-BBBB-CB8249750EC1}" type="pres">
      <dgm:prSet presAssocID="{8962C8D7-5847-411F-B5AA-74E7F4A2DC28}" presName="imagNode" presStyleLbl="fgImgPlace1" presStyleIdx="2" presStyleCnt="3"/>
      <dgm:spPr>
        <a:blipFill rotWithShape="1">
          <a:blip xmlns:r="http://schemas.openxmlformats.org/officeDocument/2006/relationships" r:embed="rId3"/>
          <a:stretch>
            <a:fillRect/>
          </a:stretch>
        </a:blipFill>
      </dgm:spPr>
      <dgm:t>
        <a:bodyPr/>
        <a:lstStyle/>
        <a:p>
          <a:endParaRPr lang="el-GR"/>
        </a:p>
      </dgm:t>
    </dgm:pt>
  </dgm:ptLst>
  <dgm:cxnLst>
    <dgm:cxn modelId="{68522EFE-B13C-42FA-9ED0-9BA651DCFE81}" srcId="{8962C8D7-5847-411F-B5AA-74E7F4A2DC28}" destId="{61D0A804-D833-4341-A7FA-1F2F69203A27}" srcOrd="3" destOrd="0" parTransId="{40D2889B-DF37-411A-967D-657040B86BB3}" sibTransId="{C8057277-658B-4003-BE88-31A4D5E29AD6}"/>
    <dgm:cxn modelId="{EB40F70E-E104-4140-9EF4-9C884AF1EF8C}" srcId="{8962C8D7-5847-411F-B5AA-74E7F4A2DC28}" destId="{38EC24CB-B3CF-4F8B-93A7-A0C2FB460EA7}" srcOrd="0" destOrd="0" parTransId="{B4344684-F89A-44FE-8247-5902422BECCC}" sibTransId="{11DC9E83-F6E3-41E0-95E7-A3FDADD4DCD5}"/>
    <dgm:cxn modelId="{BED2CC92-2CBA-4389-B968-84EECCE8E43D}" type="presOf" srcId="{61D0A804-D833-4341-A7FA-1F2F69203A27}" destId="{4504B900-D6C9-48FD-ACD3-0B8C02F066B8}" srcOrd="0" destOrd="4" presId="urn:microsoft.com/office/officeart/2005/8/layout/pList2"/>
    <dgm:cxn modelId="{DEF5559E-F6FF-4573-A5F9-5BF5C031FCFF}" type="presOf" srcId="{38EC24CB-B3CF-4F8B-93A7-A0C2FB460EA7}" destId="{4504B900-D6C9-48FD-ACD3-0B8C02F066B8}" srcOrd="0" destOrd="1" presId="urn:microsoft.com/office/officeart/2005/8/layout/pList2"/>
    <dgm:cxn modelId="{3CFA2C89-0F25-4B8B-99AC-405907352F76}" type="presOf" srcId="{CBCE1AC5-BFBF-4141-AA5F-23E11D7DF88C}" destId="{4504B900-D6C9-48FD-ACD3-0B8C02F066B8}" srcOrd="0" destOrd="3" presId="urn:microsoft.com/office/officeart/2005/8/layout/pList2"/>
    <dgm:cxn modelId="{0E1471B7-AF50-4473-A6B5-E2FDE985DFFB}" type="presOf" srcId="{1E213B60-E17A-4B07-A62B-1DB38A7D0E63}" destId="{F626DC2C-F51C-4C9B-903F-74788C8DADAD}" srcOrd="0" destOrd="1" presId="urn:microsoft.com/office/officeart/2005/8/layout/pList2"/>
    <dgm:cxn modelId="{735CCAEC-5F7F-42F3-928F-7B54509C65C2}" srcId="{0F1306D2-E6D8-4B70-B310-556DED115149}" destId="{B5B0D574-3097-48CC-9F60-36F694AD292C}" srcOrd="1" destOrd="0" parTransId="{345D892C-D2BF-44A1-BD16-42E6E6ADFD85}" sibTransId="{B336A40C-3ADE-4D7B-84C2-B273074C7A87}"/>
    <dgm:cxn modelId="{121EFBC2-8125-407C-A4F7-B2C12975712A}" srcId="{8962C8D7-5847-411F-B5AA-74E7F4A2DC28}" destId="{44B88A05-BC4B-4726-9172-9CD05917DAEB}" srcOrd="1" destOrd="0" parTransId="{E2E2C4D2-EE1F-43B0-9902-D2E58EA22E22}" sibTransId="{B8C44F61-EED5-4B74-A41E-915863712B7B}"/>
    <dgm:cxn modelId="{F8655D3C-09C9-4DFD-9B3F-38736B36C3C0}" srcId="{B5B0D574-3097-48CC-9F60-36F694AD292C}" destId="{1E213B60-E17A-4B07-A62B-1DB38A7D0E63}" srcOrd="0" destOrd="0" parTransId="{1371EC19-D523-4F4D-8432-0C895FF9990C}" sibTransId="{F8CC82C2-3BE5-4C69-B9FF-C27AFEDCF738}"/>
    <dgm:cxn modelId="{0A9B8C0D-854F-40AB-BDCC-D368FE8A5874}" srcId="{379E8FD9-F904-4803-ADE0-3EE0C45F629A}" destId="{649A4806-F3B3-454D-A839-61B79BDE553F}" srcOrd="0" destOrd="0" parTransId="{EBAB41AA-0254-47E6-8222-FC83E1D5189B}" sibTransId="{D26CC6D8-89B4-47D1-AD24-6B1463CB5EA5}"/>
    <dgm:cxn modelId="{C823C0E4-DB65-4204-BDB1-0C778EFD03F4}" srcId="{0F1306D2-E6D8-4B70-B310-556DED115149}" destId="{379E8FD9-F904-4803-ADE0-3EE0C45F629A}" srcOrd="0" destOrd="0" parTransId="{53B2C824-7C6A-40AF-BA45-FFB5FC8AD186}" sibTransId="{BF2EB915-DD1D-4B7D-AC3B-C0A3D966D643}"/>
    <dgm:cxn modelId="{93DE048E-7E4C-4043-970E-C44850FE6832}" type="presOf" srcId="{B5B0D574-3097-48CC-9F60-36F694AD292C}" destId="{F626DC2C-F51C-4C9B-903F-74788C8DADAD}" srcOrd="0" destOrd="0" presId="urn:microsoft.com/office/officeart/2005/8/layout/pList2"/>
    <dgm:cxn modelId="{3741FEEB-D138-439F-A7B0-EDD6D4F1163F}" type="presOf" srcId="{44B88A05-BC4B-4726-9172-9CD05917DAEB}" destId="{4504B900-D6C9-48FD-ACD3-0B8C02F066B8}" srcOrd="0" destOrd="2" presId="urn:microsoft.com/office/officeart/2005/8/layout/pList2"/>
    <dgm:cxn modelId="{279F501D-A188-4194-8A1A-06B20400F43F}" type="presOf" srcId="{649A4806-F3B3-454D-A839-61B79BDE553F}" destId="{B18A9855-13F3-4BE0-B125-029DC3A46E70}" srcOrd="0" destOrd="1" presId="urn:microsoft.com/office/officeart/2005/8/layout/pList2"/>
    <dgm:cxn modelId="{F8581036-90AB-437C-9607-5689C4EF02AA}" type="presOf" srcId="{0092C593-BAE8-4344-A7D9-EDC7E1C571DA}" destId="{B18A9855-13F3-4BE0-B125-029DC3A46E70}" srcOrd="0" destOrd="3" presId="urn:microsoft.com/office/officeart/2005/8/layout/pList2"/>
    <dgm:cxn modelId="{33044F0F-6872-4121-B5BF-212103D75178}" type="presOf" srcId="{6B93BBA0-FB46-49CF-B620-46DEAE15BC82}" destId="{B18A9855-13F3-4BE0-B125-029DC3A46E70}" srcOrd="0" destOrd="2" presId="urn:microsoft.com/office/officeart/2005/8/layout/pList2"/>
    <dgm:cxn modelId="{76CBF079-CC13-4279-A1DD-4D41E0AD0C77}" type="presOf" srcId="{379E8FD9-F904-4803-ADE0-3EE0C45F629A}" destId="{B18A9855-13F3-4BE0-B125-029DC3A46E70}" srcOrd="0" destOrd="0" presId="urn:microsoft.com/office/officeart/2005/8/layout/pList2"/>
    <dgm:cxn modelId="{873A8DA7-7B51-4C5F-B75C-0030A021E4DB}" srcId="{0F1306D2-E6D8-4B70-B310-556DED115149}" destId="{8962C8D7-5847-411F-B5AA-74E7F4A2DC28}" srcOrd="2" destOrd="0" parTransId="{2CEEEF02-734A-4753-8108-A6638CB12E37}" sibTransId="{3471D304-982B-4B00-A496-EF3561FE61EB}"/>
    <dgm:cxn modelId="{E168B68C-4F54-4C8B-B1B4-C3C74CAE5895}" srcId="{379E8FD9-F904-4803-ADE0-3EE0C45F629A}" destId="{6B93BBA0-FB46-49CF-B620-46DEAE15BC82}" srcOrd="1" destOrd="0" parTransId="{73B87C27-3564-4572-8F53-3021E125B0CB}" sibTransId="{9D80D753-F9EF-4F13-AC36-C9DD5BA61995}"/>
    <dgm:cxn modelId="{77AE5FAC-DD5D-491D-86DA-86ECCF6F1AE6}" type="presOf" srcId="{B336A40C-3ADE-4D7B-84C2-B273074C7A87}" destId="{A05EAAEE-2E26-4332-97ED-048BF8A72A64}" srcOrd="0" destOrd="0" presId="urn:microsoft.com/office/officeart/2005/8/layout/pList2"/>
    <dgm:cxn modelId="{513CD889-48BC-40C2-AF25-72B916F3CD2E}" type="presOf" srcId="{8962C8D7-5847-411F-B5AA-74E7F4A2DC28}" destId="{4504B900-D6C9-48FD-ACD3-0B8C02F066B8}" srcOrd="0" destOrd="0" presId="urn:microsoft.com/office/officeart/2005/8/layout/pList2"/>
    <dgm:cxn modelId="{2E37AD87-C2EE-42D7-BB54-7C3CBBC5F8A1}" srcId="{8962C8D7-5847-411F-B5AA-74E7F4A2DC28}" destId="{CBCE1AC5-BFBF-4141-AA5F-23E11D7DF88C}" srcOrd="2" destOrd="0" parTransId="{97E50828-EF47-4A11-B191-062EA2E54B5B}" sibTransId="{9C40DD7A-A41E-4CB6-B693-F51DFFD0370D}"/>
    <dgm:cxn modelId="{79D73195-CEF2-4747-B69F-F09379B2F456}" type="presOf" srcId="{B9D57EEF-F6A8-46C6-88DB-2BE55558289D}" destId="{F626DC2C-F51C-4C9B-903F-74788C8DADAD}" srcOrd="0" destOrd="2" presId="urn:microsoft.com/office/officeart/2005/8/layout/pList2"/>
    <dgm:cxn modelId="{E1A0FABC-E8D1-4547-841A-A34771FA1718}" srcId="{B5B0D574-3097-48CC-9F60-36F694AD292C}" destId="{B9D57EEF-F6A8-46C6-88DB-2BE55558289D}" srcOrd="1" destOrd="0" parTransId="{BC742126-9232-4790-B6E4-BF72C698285F}" sibTransId="{83FC081C-363C-4D2D-AA8C-FD1AD0301BFD}"/>
    <dgm:cxn modelId="{E82A32BD-8986-47D2-9319-0E893BEE8E54}" type="presOf" srcId="{0F1306D2-E6D8-4B70-B310-556DED115149}" destId="{0AFC13BD-C5CE-48F8-8FCD-3D9A73D6E97D}" srcOrd="0" destOrd="0" presId="urn:microsoft.com/office/officeart/2005/8/layout/pList2"/>
    <dgm:cxn modelId="{3FD1B81E-FBB9-49A5-8908-6193F41568C5}" srcId="{379E8FD9-F904-4803-ADE0-3EE0C45F629A}" destId="{0092C593-BAE8-4344-A7D9-EDC7E1C571DA}" srcOrd="2" destOrd="0" parTransId="{3B826872-D197-4325-91DE-447E8E00C550}" sibTransId="{7837929D-102B-4488-97D4-750C63148102}"/>
    <dgm:cxn modelId="{33099D52-8568-48AE-8C88-4179471A8C33}" type="presOf" srcId="{BF2EB915-DD1D-4B7D-AC3B-C0A3D966D643}" destId="{B52ABD5B-8F09-4128-9D8D-4FED46BA0479}" srcOrd="0" destOrd="0" presId="urn:microsoft.com/office/officeart/2005/8/layout/pList2"/>
    <dgm:cxn modelId="{95399EFA-7294-4494-A8AB-22660167A64D}" type="presParOf" srcId="{0AFC13BD-C5CE-48F8-8FCD-3D9A73D6E97D}" destId="{84F79F7B-5191-4CE1-A88E-926F421F0FAE}" srcOrd="0" destOrd="0" presId="urn:microsoft.com/office/officeart/2005/8/layout/pList2"/>
    <dgm:cxn modelId="{6B07648D-F41D-404A-B939-D2A97D99037A}" type="presParOf" srcId="{0AFC13BD-C5CE-48F8-8FCD-3D9A73D6E97D}" destId="{458C0170-969E-448C-84A7-BF481990F82A}" srcOrd="1" destOrd="0" presId="urn:microsoft.com/office/officeart/2005/8/layout/pList2"/>
    <dgm:cxn modelId="{75E8350E-9797-462B-B151-B3DDEB2BD325}" type="presParOf" srcId="{458C0170-969E-448C-84A7-BF481990F82A}" destId="{02CF0B5F-A63F-41C9-97B5-A62D3C552872}" srcOrd="0" destOrd="0" presId="urn:microsoft.com/office/officeart/2005/8/layout/pList2"/>
    <dgm:cxn modelId="{91AA2F4F-6E19-45AF-A69A-7C2541339124}" type="presParOf" srcId="{02CF0B5F-A63F-41C9-97B5-A62D3C552872}" destId="{B18A9855-13F3-4BE0-B125-029DC3A46E70}" srcOrd="0" destOrd="0" presId="urn:microsoft.com/office/officeart/2005/8/layout/pList2"/>
    <dgm:cxn modelId="{F37E2F9D-1E64-4E1D-B151-7515E48D66D7}" type="presParOf" srcId="{02CF0B5F-A63F-41C9-97B5-A62D3C552872}" destId="{C56504CC-65DC-41F0-B753-1F8BDA8575E1}" srcOrd="1" destOrd="0" presId="urn:microsoft.com/office/officeart/2005/8/layout/pList2"/>
    <dgm:cxn modelId="{5545428E-C741-463F-822D-78093E316393}" type="presParOf" srcId="{02CF0B5F-A63F-41C9-97B5-A62D3C552872}" destId="{0946763E-5EDB-4AE5-A489-508FDF8AB1C6}" srcOrd="2" destOrd="0" presId="urn:microsoft.com/office/officeart/2005/8/layout/pList2"/>
    <dgm:cxn modelId="{0E39586F-C22C-46CC-B9F1-3891A44E6ED3}" type="presParOf" srcId="{458C0170-969E-448C-84A7-BF481990F82A}" destId="{B52ABD5B-8F09-4128-9D8D-4FED46BA0479}" srcOrd="1" destOrd="0" presId="urn:microsoft.com/office/officeart/2005/8/layout/pList2"/>
    <dgm:cxn modelId="{51C747EF-B20D-48BB-BD86-EBBFA637DC0D}" type="presParOf" srcId="{458C0170-969E-448C-84A7-BF481990F82A}" destId="{97943665-A3E2-4D62-B6CB-5046723AF30C}" srcOrd="2" destOrd="0" presId="urn:microsoft.com/office/officeart/2005/8/layout/pList2"/>
    <dgm:cxn modelId="{5A7CCC90-8ABA-4DB1-9BCC-F9F5C37CC870}" type="presParOf" srcId="{97943665-A3E2-4D62-B6CB-5046723AF30C}" destId="{F626DC2C-F51C-4C9B-903F-74788C8DADAD}" srcOrd="0" destOrd="0" presId="urn:microsoft.com/office/officeart/2005/8/layout/pList2"/>
    <dgm:cxn modelId="{1B735AED-0BA8-4750-B490-A0A424DA95FD}" type="presParOf" srcId="{97943665-A3E2-4D62-B6CB-5046723AF30C}" destId="{A96A0B11-DC08-433D-939C-F6FA7BAE4792}" srcOrd="1" destOrd="0" presId="urn:microsoft.com/office/officeart/2005/8/layout/pList2"/>
    <dgm:cxn modelId="{24CFD91B-9B4D-4E6A-B211-C8B008E3C176}" type="presParOf" srcId="{97943665-A3E2-4D62-B6CB-5046723AF30C}" destId="{3E4F1B54-072F-4468-9FC3-BA098184F5AA}" srcOrd="2" destOrd="0" presId="urn:microsoft.com/office/officeart/2005/8/layout/pList2"/>
    <dgm:cxn modelId="{0404B86B-9CE4-45E2-99D2-DFD95E315E8B}" type="presParOf" srcId="{458C0170-969E-448C-84A7-BF481990F82A}" destId="{A05EAAEE-2E26-4332-97ED-048BF8A72A64}" srcOrd="3" destOrd="0" presId="urn:microsoft.com/office/officeart/2005/8/layout/pList2"/>
    <dgm:cxn modelId="{472BDA7D-D8E1-470D-AC90-C18031394E72}" type="presParOf" srcId="{458C0170-969E-448C-84A7-BF481990F82A}" destId="{366B8ECB-5347-471A-AC03-4EA7BCE4AC84}" srcOrd="4" destOrd="0" presId="urn:microsoft.com/office/officeart/2005/8/layout/pList2"/>
    <dgm:cxn modelId="{BF4203E1-8476-4016-BCDA-75021F3BB921}" type="presParOf" srcId="{366B8ECB-5347-471A-AC03-4EA7BCE4AC84}" destId="{4504B900-D6C9-48FD-ACD3-0B8C02F066B8}" srcOrd="0" destOrd="0" presId="urn:microsoft.com/office/officeart/2005/8/layout/pList2"/>
    <dgm:cxn modelId="{247984C1-9FA2-4C67-89F8-EA2AE6748C53}" type="presParOf" srcId="{366B8ECB-5347-471A-AC03-4EA7BCE4AC84}" destId="{10EE9A96-840B-451E-BC6D-701A9CF4B10C}" srcOrd="1" destOrd="0" presId="urn:microsoft.com/office/officeart/2005/8/layout/pList2"/>
    <dgm:cxn modelId="{F39BBC78-31E0-41D5-BD0A-66F5052FA197}" type="presParOf" srcId="{366B8ECB-5347-471A-AC03-4EA7BCE4AC84}" destId="{04BD2A0C-C8F4-473D-BBBB-CB8249750EC1}"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A542632-17D4-437A-BFF8-FDBF1B551009}" type="doc">
      <dgm:prSet loTypeId="urn:microsoft.com/office/officeart/2005/8/layout/vList2" loCatId="list" qsTypeId="urn:microsoft.com/office/officeart/2005/8/quickstyle/3d1" qsCatId="3D" csTypeId="urn:microsoft.com/office/officeart/2005/8/colors/accent1_3" csCatId="accent1" phldr="1"/>
      <dgm:spPr/>
      <dgm:t>
        <a:bodyPr/>
        <a:lstStyle/>
        <a:p>
          <a:endParaRPr lang="el-GR"/>
        </a:p>
      </dgm:t>
    </dgm:pt>
    <dgm:pt modelId="{798B0640-E584-40A0-B12C-27D40089420A}">
      <dgm:prSet phldrT="[Κείμενο]"/>
      <dgm:spPr/>
      <dgm:t>
        <a:bodyPr/>
        <a:lstStyle/>
        <a:p>
          <a:pPr algn="ctr"/>
          <a:r>
            <a:rPr lang="en-US" b="1" dirty="0" smtClean="0">
              <a:latin typeface="Comic Sans MS" panose="030F0702030302020204" pitchFamily="66" charset="0"/>
            </a:rPr>
            <a:t>Ross 308 of Aviagen broilers are used.</a:t>
          </a:r>
          <a:endParaRPr lang="el-GR" b="1" dirty="0">
            <a:latin typeface="Comic Sans MS" panose="030F0702030302020204" pitchFamily="66" charset="0"/>
          </a:endParaRPr>
        </a:p>
      </dgm:t>
    </dgm:pt>
    <dgm:pt modelId="{6D03B62C-D4D0-41B6-B865-4ADDEAC358AF}" type="parTrans" cxnId="{7C33E4AC-0E8B-4F81-93CB-7838A04A244A}">
      <dgm:prSet/>
      <dgm:spPr/>
      <dgm:t>
        <a:bodyPr/>
        <a:lstStyle/>
        <a:p>
          <a:endParaRPr lang="el-GR"/>
        </a:p>
      </dgm:t>
    </dgm:pt>
    <dgm:pt modelId="{B5A5C0E9-A61F-4E50-9008-8D6EBD618B91}" type="sibTrans" cxnId="{7C33E4AC-0E8B-4F81-93CB-7838A04A244A}">
      <dgm:prSet/>
      <dgm:spPr/>
      <dgm:t>
        <a:bodyPr/>
        <a:lstStyle/>
        <a:p>
          <a:endParaRPr lang="el-GR"/>
        </a:p>
      </dgm:t>
    </dgm:pt>
    <dgm:pt modelId="{B5FF36DE-C1EE-452A-9AAD-D1649E4D1DD9}">
      <dgm:prSet phldrT="[Κείμενο]"/>
      <dgm:spPr/>
      <dgm:t>
        <a:bodyPr/>
        <a:lstStyle/>
        <a:p>
          <a:pPr algn="ctr"/>
          <a:r>
            <a:rPr lang="en-US" b="1" dirty="0" smtClean="0">
              <a:latin typeface="Comic Sans MS" panose="030F0702030302020204" pitchFamily="66" charset="0"/>
            </a:rPr>
            <a:t>The two first periods (1</a:t>
          </a:r>
          <a:r>
            <a:rPr lang="en-US" b="1" baseline="30000" dirty="0" smtClean="0">
              <a:latin typeface="Comic Sans MS" panose="030F0702030302020204" pitchFamily="66" charset="0"/>
            </a:rPr>
            <a:t>st</a:t>
          </a:r>
          <a:r>
            <a:rPr lang="en-US" b="1" dirty="0" smtClean="0">
              <a:latin typeface="Comic Sans MS" panose="030F0702030302020204" pitchFamily="66" charset="0"/>
            </a:rPr>
            <a:t>-27</a:t>
          </a:r>
          <a:r>
            <a:rPr lang="en-US" b="1" baseline="30000" dirty="0" smtClean="0">
              <a:latin typeface="Comic Sans MS" panose="030F0702030302020204" pitchFamily="66" charset="0"/>
            </a:rPr>
            <a:t>th</a:t>
          </a:r>
          <a:r>
            <a:rPr lang="en-US" b="1" dirty="0" smtClean="0">
              <a:latin typeface="Comic Sans MS" panose="030F0702030302020204" pitchFamily="66" charset="0"/>
            </a:rPr>
            <a:t> day) of their rearing, an 100% </a:t>
          </a:r>
          <a:r>
            <a:rPr lang="en-US" b="1" dirty="0" smtClean="0">
              <a:latin typeface="Comic Sans MS" panose="030F0702030302020204" pitchFamily="66" charset="0"/>
            </a:rPr>
            <a:t>vegetable-feed </a:t>
          </a:r>
          <a:r>
            <a:rPr lang="en-US" b="1" dirty="0" smtClean="0">
              <a:latin typeface="Comic Sans MS" panose="030F0702030302020204" pitchFamily="66" charset="0"/>
            </a:rPr>
            <a:t>is used, which is produced in our feed mill.</a:t>
          </a:r>
          <a:endParaRPr lang="el-GR" b="1" dirty="0">
            <a:latin typeface="Comic Sans MS" panose="030F0702030302020204" pitchFamily="66" charset="0"/>
          </a:endParaRPr>
        </a:p>
      </dgm:t>
    </dgm:pt>
    <dgm:pt modelId="{3EDC7239-537F-4EC4-99DB-E5A0E82CC380}" type="parTrans" cxnId="{A71E45D3-D7D0-4992-B857-4428029B5300}">
      <dgm:prSet/>
      <dgm:spPr/>
      <dgm:t>
        <a:bodyPr/>
        <a:lstStyle/>
        <a:p>
          <a:endParaRPr lang="el-GR"/>
        </a:p>
      </dgm:t>
    </dgm:pt>
    <dgm:pt modelId="{D9D2FF04-74B4-4BFA-B8F7-814187B72719}" type="sibTrans" cxnId="{A71E45D3-D7D0-4992-B857-4428029B5300}">
      <dgm:prSet/>
      <dgm:spPr/>
      <dgm:t>
        <a:bodyPr/>
        <a:lstStyle/>
        <a:p>
          <a:endParaRPr lang="el-GR"/>
        </a:p>
      </dgm:t>
    </dgm:pt>
    <dgm:pt modelId="{9E1CACFB-D115-427C-B529-A420F8007A31}">
      <dgm:prSet phldrT="[Κείμενο]"/>
      <dgm:spPr/>
      <dgm:t>
        <a:bodyPr/>
        <a:lstStyle/>
        <a:p>
          <a:pPr algn="ctr"/>
          <a:r>
            <a:rPr lang="en-US" b="1" dirty="0" smtClean="0">
              <a:latin typeface="Comic Sans MS" panose="030F0702030302020204" pitchFamily="66" charset="0"/>
            </a:rPr>
            <a:t>The third (28</a:t>
          </a:r>
          <a:r>
            <a:rPr lang="en-US" b="1" baseline="30000" dirty="0" smtClean="0">
              <a:latin typeface="Comic Sans MS" panose="030F0702030302020204" pitchFamily="66" charset="0"/>
            </a:rPr>
            <a:t>th</a:t>
          </a:r>
          <a:r>
            <a:rPr lang="en-US" b="1" dirty="0" smtClean="0">
              <a:latin typeface="Comic Sans MS" panose="030F0702030302020204" pitchFamily="66" charset="0"/>
            </a:rPr>
            <a:t>-40</a:t>
          </a:r>
          <a:r>
            <a:rPr lang="en-US" b="1" baseline="30000" dirty="0" smtClean="0">
              <a:latin typeface="Comic Sans MS" panose="030F0702030302020204" pitchFamily="66" charset="0"/>
            </a:rPr>
            <a:t>th</a:t>
          </a:r>
          <a:r>
            <a:rPr lang="en-US" b="1" dirty="0" smtClean="0">
              <a:latin typeface="Comic Sans MS" panose="030F0702030302020204" pitchFamily="66" charset="0"/>
            </a:rPr>
            <a:t> day) and the fourth period (40</a:t>
          </a:r>
          <a:r>
            <a:rPr lang="en-US" b="1" baseline="30000" dirty="0" smtClean="0">
              <a:latin typeface="Comic Sans MS" panose="030F0702030302020204" pitchFamily="66" charset="0"/>
            </a:rPr>
            <a:t>th</a:t>
          </a:r>
          <a:r>
            <a:rPr lang="en-US" b="1" baseline="0" dirty="0" smtClean="0">
              <a:latin typeface="Comic Sans MS" panose="030F0702030302020204" pitchFamily="66" charset="0"/>
            </a:rPr>
            <a:t>-</a:t>
          </a:r>
          <a:r>
            <a:rPr lang="en-US" b="1" dirty="0" smtClean="0">
              <a:latin typeface="Comic Sans MS" panose="030F0702030302020204" pitchFamily="66" charset="0"/>
            </a:rPr>
            <a:t>end) of their rearing, a fortified feed program is applied.</a:t>
          </a:r>
          <a:endParaRPr lang="el-GR" b="1" dirty="0">
            <a:latin typeface="Comic Sans MS" panose="030F0702030302020204" pitchFamily="66" charset="0"/>
          </a:endParaRPr>
        </a:p>
      </dgm:t>
    </dgm:pt>
    <dgm:pt modelId="{FD67BB9E-5DFB-4B82-B21D-3255F0EA83F0}" type="parTrans" cxnId="{32A1D42C-307E-4046-BC56-D79DF1EFDFB0}">
      <dgm:prSet/>
      <dgm:spPr/>
      <dgm:t>
        <a:bodyPr/>
        <a:lstStyle/>
        <a:p>
          <a:endParaRPr lang="el-GR"/>
        </a:p>
      </dgm:t>
    </dgm:pt>
    <dgm:pt modelId="{0609F0DB-E2A5-4A3D-8D53-FF82B16DFFE4}" type="sibTrans" cxnId="{32A1D42C-307E-4046-BC56-D79DF1EFDFB0}">
      <dgm:prSet/>
      <dgm:spPr/>
      <dgm:t>
        <a:bodyPr/>
        <a:lstStyle/>
        <a:p>
          <a:endParaRPr lang="el-GR"/>
        </a:p>
      </dgm:t>
    </dgm:pt>
    <dgm:pt modelId="{70E8BA9B-F4A1-4582-9F60-78F579E01847}">
      <dgm:prSet phldrT="[Κείμενο]"/>
      <dgm:spPr/>
      <dgm:t>
        <a:bodyPr/>
        <a:lstStyle/>
        <a:p>
          <a:pPr algn="ctr"/>
          <a:r>
            <a:rPr lang="en-US" b="1" dirty="0" smtClean="0">
              <a:latin typeface="Comic Sans MS" panose="030F0702030302020204" pitchFamily="66" charset="0"/>
            </a:rPr>
            <a:t>In this feed, 0.015% w/w is organic selenium and 2.2% w/w is pure olive oil.</a:t>
          </a:r>
          <a:endParaRPr lang="el-GR" b="1" dirty="0">
            <a:latin typeface="Comic Sans MS" panose="030F0702030302020204" pitchFamily="66" charset="0"/>
          </a:endParaRPr>
        </a:p>
      </dgm:t>
    </dgm:pt>
    <dgm:pt modelId="{845222EF-FA57-4187-AC63-2B7F46B0BA2F}" type="parTrans" cxnId="{B5E782B6-870F-43B1-8CAC-12BF583F4095}">
      <dgm:prSet/>
      <dgm:spPr/>
      <dgm:t>
        <a:bodyPr/>
        <a:lstStyle/>
        <a:p>
          <a:endParaRPr lang="el-GR"/>
        </a:p>
      </dgm:t>
    </dgm:pt>
    <dgm:pt modelId="{70DBA256-B631-4DDF-8211-6A04579FC9AF}" type="sibTrans" cxnId="{B5E782B6-870F-43B1-8CAC-12BF583F4095}">
      <dgm:prSet/>
      <dgm:spPr/>
      <dgm:t>
        <a:bodyPr/>
        <a:lstStyle/>
        <a:p>
          <a:endParaRPr lang="el-GR"/>
        </a:p>
      </dgm:t>
    </dgm:pt>
    <dgm:pt modelId="{68CD65E6-AABE-47FC-8791-F8AB136D61C9}" type="pres">
      <dgm:prSet presAssocID="{2A542632-17D4-437A-BFF8-FDBF1B551009}" presName="linear" presStyleCnt="0">
        <dgm:presLayoutVars>
          <dgm:animLvl val="lvl"/>
          <dgm:resizeHandles val="exact"/>
        </dgm:presLayoutVars>
      </dgm:prSet>
      <dgm:spPr/>
      <dgm:t>
        <a:bodyPr/>
        <a:lstStyle/>
        <a:p>
          <a:endParaRPr lang="el-GR"/>
        </a:p>
      </dgm:t>
    </dgm:pt>
    <dgm:pt modelId="{7364A220-B197-41B0-959F-05B1326E57A8}" type="pres">
      <dgm:prSet presAssocID="{798B0640-E584-40A0-B12C-27D40089420A}" presName="parentText" presStyleLbl="node1" presStyleIdx="0" presStyleCnt="4">
        <dgm:presLayoutVars>
          <dgm:chMax val="0"/>
          <dgm:bulletEnabled val="1"/>
        </dgm:presLayoutVars>
      </dgm:prSet>
      <dgm:spPr/>
      <dgm:t>
        <a:bodyPr/>
        <a:lstStyle/>
        <a:p>
          <a:endParaRPr lang="el-GR"/>
        </a:p>
      </dgm:t>
    </dgm:pt>
    <dgm:pt modelId="{25759E9A-52BC-43BE-9295-409DDA997023}" type="pres">
      <dgm:prSet presAssocID="{B5A5C0E9-A61F-4E50-9008-8D6EBD618B91}" presName="spacer" presStyleCnt="0"/>
      <dgm:spPr/>
    </dgm:pt>
    <dgm:pt modelId="{4627B251-E472-4864-A135-44CC381B6236}" type="pres">
      <dgm:prSet presAssocID="{B5FF36DE-C1EE-452A-9AAD-D1649E4D1DD9}" presName="parentText" presStyleLbl="node1" presStyleIdx="1" presStyleCnt="4">
        <dgm:presLayoutVars>
          <dgm:chMax val="0"/>
          <dgm:bulletEnabled val="1"/>
        </dgm:presLayoutVars>
      </dgm:prSet>
      <dgm:spPr/>
      <dgm:t>
        <a:bodyPr/>
        <a:lstStyle/>
        <a:p>
          <a:endParaRPr lang="el-GR"/>
        </a:p>
      </dgm:t>
    </dgm:pt>
    <dgm:pt modelId="{86286DEB-20EA-4960-8266-9A3B4CACC820}" type="pres">
      <dgm:prSet presAssocID="{D9D2FF04-74B4-4BFA-B8F7-814187B72719}" presName="spacer" presStyleCnt="0"/>
      <dgm:spPr/>
    </dgm:pt>
    <dgm:pt modelId="{9A15AAD6-2955-4D85-B532-79A42F6AB52A}" type="pres">
      <dgm:prSet presAssocID="{9E1CACFB-D115-427C-B529-A420F8007A31}" presName="parentText" presStyleLbl="node1" presStyleIdx="2" presStyleCnt="4">
        <dgm:presLayoutVars>
          <dgm:chMax val="0"/>
          <dgm:bulletEnabled val="1"/>
        </dgm:presLayoutVars>
      </dgm:prSet>
      <dgm:spPr/>
      <dgm:t>
        <a:bodyPr/>
        <a:lstStyle/>
        <a:p>
          <a:endParaRPr lang="el-GR"/>
        </a:p>
      </dgm:t>
    </dgm:pt>
    <dgm:pt modelId="{AFBDF936-B1DB-47FE-9763-0B7EE577FDF8}" type="pres">
      <dgm:prSet presAssocID="{0609F0DB-E2A5-4A3D-8D53-FF82B16DFFE4}" presName="spacer" presStyleCnt="0"/>
      <dgm:spPr/>
    </dgm:pt>
    <dgm:pt modelId="{FC23EF17-8F1C-412D-A940-E5589DB5860A}" type="pres">
      <dgm:prSet presAssocID="{70E8BA9B-F4A1-4582-9F60-78F579E01847}" presName="parentText" presStyleLbl="node1" presStyleIdx="3" presStyleCnt="4">
        <dgm:presLayoutVars>
          <dgm:chMax val="0"/>
          <dgm:bulletEnabled val="1"/>
        </dgm:presLayoutVars>
      </dgm:prSet>
      <dgm:spPr/>
      <dgm:t>
        <a:bodyPr/>
        <a:lstStyle/>
        <a:p>
          <a:endParaRPr lang="el-GR"/>
        </a:p>
      </dgm:t>
    </dgm:pt>
  </dgm:ptLst>
  <dgm:cxnLst>
    <dgm:cxn modelId="{7C33E4AC-0E8B-4F81-93CB-7838A04A244A}" srcId="{2A542632-17D4-437A-BFF8-FDBF1B551009}" destId="{798B0640-E584-40A0-B12C-27D40089420A}" srcOrd="0" destOrd="0" parTransId="{6D03B62C-D4D0-41B6-B865-4ADDEAC358AF}" sibTransId="{B5A5C0E9-A61F-4E50-9008-8D6EBD618B91}"/>
    <dgm:cxn modelId="{32A1D42C-307E-4046-BC56-D79DF1EFDFB0}" srcId="{2A542632-17D4-437A-BFF8-FDBF1B551009}" destId="{9E1CACFB-D115-427C-B529-A420F8007A31}" srcOrd="2" destOrd="0" parTransId="{FD67BB9E-5DFB-4B82-B21D-3255F0EA83F0}" sibTransId="{0609F0DB-E2A5-4A3D-8D53-FF82B16DFFE4}"/>
    <dgm:cxn modelId="{CFBDA728-69C4-4DD7-AD36-6C2BA4332CD4}" type="presOf" srcId="{9E1CACFB-D115-427C-B529-A420F8007A31}" destId="{9A15AAD6-2955-4D85-B532-79A42F6AB52A}" srcOrd="0" destOrd="0" presId="urn:microsoft.com/office/officeart/2005/8/layout/vList2"/>
    <dgm:cxn modelId="{A71E45D3-D7D0-4992-B857-4428029B5300}" srcId="{2A542632-17D4-437A-BFF8-FDBF1B551009}" destId="{B5FF36DE-C1EE-452A-9AAD-D1649E4D1DD9}" srcOrd="1" destOrd="0" parTransId="{3EDC7239-537F-4EC4-99DB-E5A0E82CC380}" sibTransId="{D9D2FF04-74B4-4BFA-B8F7-814187B72719}"/>
    <dgm:cxn modelId="{49FC36EF-C866-4DF9-A4A8-DEF5B20C7213}" type="presOf" srcId="{2A542632-17D4-437A-BFF8-FDBF1B551009}" destId="{68CD65E6-AABE-47FC-8791-F8AB136D61C9}" srcOrd="0" destOrd="0" presId="urn:microsoft.com/office/officeart/2005/8/layout/vList2"/>
    <dgm:cxn modelId="{4EF688D6-87B3-46CC-A01D-F62344AFCCE4}" type="presOf" srcId="{70E8BA9B-F4A1-4582-9F60-78F579E01847}" destId="{FC23EF17-8F1C-412D-A940-E5589DB5860A}" srcOrd="0" destOrd="0" presId="urn:microsoft.com/office/officeart/2005/8/layout/vList2"/>
    <dgm:cxn modelId="{B5E782B6-870F-43B1-8CAC-12BF583F4095}" srcId="{2A542632-17D4-437A-BFF8-FDBF1B551009}" destId="{70E8BA9B-F4A1-4582-9F60-78F579E01847}" srcOrd="3" destOrd="0" parTransId="{845222EF-FA57-4187-AC63-2B7F46B0BA2F}" sibTransId="{70DBA256-B631-4DDF-8211-6A04579FC9AF}"/>
    <dgm:cxn modelId="{EE7CF456-4625-46ED-A839-8987A5A093DB}" type="presOf" srcId="{798B0640-E584-40A0-B12C-27D40089420A}" destId="{7364A220-B197-41B0-959F-05B1326E57A8}" srcOrd="0" destOrd="0" presId="urn:microsoft.com/office/officeart/2005/8/layout/vList2"/>
    <dgm:cxn modelId="{37B902C8-0CE2-4D54-9DE2-227841A3DC17}" type="presOf" srcId="{B5FF36DE-C1EE-452A-9AAD-D1649E4D1DD9}" destId="{4627B251-E472-4864-A135-44CC381B6236}" srcOrd="0" destOrd="0" presId="urn:microsoft.com/office/officeart/2005/8/layout/vList2"/>
    <dgm:cxn modelId="{DEDE6175-5008-4C1D-A10F-E328D9ED9052}" type="presParOf" srcId="{68CD65E6-AABE-47FC-8791-F8AB136D61C9}" destId="{7364A220-B197-41B0-959F-05B1326E57A8}" srcOrd="0" destOrd="0" presId="urn:microsoft.com/office/officeart/2005/8/layout/vList2"/>
    <dgm:cxn modelId="{FC9F3660-767B-46D6-9410-0CA291C257BB}" type="presParOf" srcId="{68CD65E6-AABE-47FC-8791-F8AB136D61C9}" destId="{25759E9A-52BC-43BE-9295-409DDA997023}" srcOrd="1" destOrd="0" presId="urn:microsoft.com/office/officeart/2005/8/layout/vList2"/>
    <dgm:cxn modelId="{3ABF2C08-4B3E-49C0-9594-23D560167A35}" type="presParOf" srcId="{68CD65E6-AABE-47FC-8791-F8AB136D61C9}" destId="{4627B251-E472-4864-A135-44CC381B6236}" srcOrd="2" destOrd="0" presId="urn:microsoft.com/office/officeart/2005/8/layout/vList2"/>
    <dgm:cxn modelId="{691C1FF7-7003-4FE3-BA84-4211085270DB}" type="presParOf" srcId="{68CD65E6-AABE-47FC-8791-F8AB136D61C9}" destId="{86286DEB-20EA-4960-8266-9A3B4CACC820}" srcOrd="3" destOrd="0" presId="urn:microsoft.com/office/officeart/2005/8/layout/vList2"/>
    <dgm:cxn modelId="{5B01033D-1CF9-4C69-A867-257FA3C522A7}" type="presParOf" srcId="{68CD65E6-AABE-47FC-8791-F8AB136D61C9}" destId="{9A15AAD6-2955-4D85-B532-79A42F6AB52A}" srcOrd="4" destOrd="0" presId="urn:microsoft.com/office/officeart/2005/8/layout/vList2"/>
    <dgm:cxn modelId="{7619E6D9-2C81-489E-AE06-C53E1BB8998A}" type="presParOf" srcId="{68CD65E6-AABE-47FC-8791-F8AB136D61C9}" destId="{AFBDF936-B1DB-47FE-9763-0B7EE577FDF8}" srcOrd="5" destOrd="0" presId="urn:microsoft.com/office/officeart/2005/8/layout/vList2"/>
    <dgm:cxn modelId="{475C8A7A-F9AC-4263-BA1E-C71D0FA34D69}" type="presParOf" srcId="{68CD65E6-AABE-47FC-8791-F8AB136D61C9}" destId="{FC23EF17-8F1C-412D-A940-E5589DB5860A}"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A542632-17D4-437A-BFF8-FDBF1B551009}" type="doc">
      <dgm:prSet loTypeId="urn:microsoft.com/office/officeart/2005/8/layout/vList2" loCatId="list" qsTypeId="urn:microsoft.com/office/officeart/2005/8/quickstyle/3d1" qsCatId="3D" csTypeId="urn:microsoft.com/office/officeart/2005/8/colors/accent1_3" csCatId="accent1" phldr="1"/>
      <dgm:spPr/>
      <dgm:t>
        <a:bodyPr/>
        <a:lstStyle/>
        <a:p>
          <a:endParaRPr lang="el-GR"/>
        </a:p>
      </dgm:t>
    </dgm:pt>
    <dgm:pt modelId="{798B0640-E584-40A0-B12C-27D40089420A}">
      <dgm:prSet phldrT="[Κείμενο]" custT="1"/>
      <dgm:spPr/>
      <dgm:t>
        <a:bodyPr/>
        <a:lstStyle/>
        <a:p>
          <a:pPr algn="ctr"/>
          <a:r>
            <a:rPr lang="en-US" sz="1800" b="1" dirty="0" smtClean="0">
              <a:latin typeface="Comic Sans MS" panose="030F0702030302020204" pitchFamily="66" charset="0"/>
            </a:rPr>
            <a:t>44% of their rearing period is based upon this feed mixture.</a:t>
          </a:r>
          <a:endParaRPr lang="el-GR" sz="1800" b="1" dirty="0">
            <a:latin typeface="Comic Sans MS" panose="030F0702030302020204" pitchFamily="66" charset="0"/>
          </a:endParaRPr>
        </a:p>
      </dgm:t>
    </dgm:pt>
    <dgm:pt modelId="{6D03B62C-D4D0-41B6-B865-4ADDEAC358AF}" type="parTrans" cxnId="{7C33E4AC-0E8B-4F81-93CB-7838A04A244A}">
      <dgm:prSet/>
      <dgm:spPr/>
      <dgm:t>
        <a:bodyPr/>
        <a:lstStyle/>
        <a:p>
          <a:endParaRPr lang="el-GR"/>
        </a:p>
      </dgm:t>
    </dgm:pt>
    <dgm:pt modelId="{B5A5C0E9-A61F-4E50-9008-8D6EBD618B91}" type="sibTrans" cxnId="{7C33E4AC-0E8B-4F81-93CB-7838A04A244A}">
      <dgm:prSet/>
      <dgm:spPr/>
      <dgm:t>
        <a:bodyPr/>
        <a:lstStyle/>
        <a:p>
          <a:endParaRPr lang="el-GR"/>
        </a:p>
      </dgm:t>
    </dgm:pt>
    <dgm:pt modelId="{B5FF36DE-C1EE-452A-9AAD-D1649E4D1DD9}">
      <dgm:prSet phldrT="[Κείμενο]" custT="1"/>
      <dgm:spPr/>
      <dgm:t>
        <a:bodyPr/>
        <a:lstStyle/>
        <a:p>
          <a:pPr algn="ctr"/>
          <a:r>
            <a:rPr lang="en-US" sz="1800" b="1" dirty="0" smtClean="0">
              <a:latin typeface="Comic Sans MS" panose="030F0702030302020204" pitchFamily="66" charset="0"/>
            </a:rPr>
            <a:t>This fortified feed is used for 18 days and it weighs 2.78kg/broiler. 59% of their total feed.</a:t>
          </a:r>
          <a:endParaRPr lang="el-GR" sz="1800" b="1" dirty="0">
            <a:latin typeface="Comic Sans MS" panose="030F0702030302020204" pitchFamily="66" charset="0"/>
          </a:endParaRPr>
        </a:p>
      </dgm:t>
    </dgm:pt>
    <dgm:pt modelId="{3EDC7239-537F-4EC4-99DB-E5A0E82CC380}" type="parTrans" cxnId="{A71E45D3-D7D0-4992-B857-4428029B5300}">
      <dgm:prSet/>
      <dgm:spPr/>
      <dgm:t>
        <a:bodyPr/>
        <a:lstStyle/>
        <a:p>
          <a:endParaRPr lang="el-GR"/>
        </a:p>
      </dgm:t>
    </dgm:pt>
    <dgm:pt modelId="{D9D2FF04-74B4-4BFA-B8F7-814187B72719}" type="sibTrans" cxnId="{A71E45D3-D7D0-4992-B857-4428029B5300}">
      <dgm:prSet/>
      <dgm:spPr/>
      <dgm:t>
        <a:bodyPr/>
        <a:lstStyle/>
        <a:p>
          <a:endParaRPr lang="el-GR"/>
        </a:p>
      </dgm:t>
    </dgm:pt>
    <dgm:pt modelId="{9E1CACFB-D115-427C-B529-A420F8007A31}">
      <dgm:prSet phldrT="[Κείμενο]" custT="1"/>
      <dgm:spPr/>
      <dgm:t>
        <a:bodyPr/>
        <a:lstStyle/>
        <a:p>
          <a:pPr algn="ctr"/>
          <a:r>
            <a:rPr lang="en-US" sz="1800" b="1" dirty="0" smtClean="0">
              <a:latin typeface="Comic Sans MS" panose="030F0702030302020204" pitchFamily="66" charset="0"/>
            </a:rPr>
            <a:t>50% of their body mass is acquired in this period.</a:t>
          </a:r>
        </a:p>
      </dgm:t>
    </dgm:pt>
    <dgm:pt modelId="{FD67BB9E-5DFB-4B82-B21D-3255F0EA83F0}" type="parTrans" cxnId="{32A1D42C-307E-4046-BC56-D79DF1EFDFB0}">
      <dgm:prSet/>
      <dgm:spPr/>
      <dgm:t>
        <a:bodyPr/>
        <a:lstStyle/>
        <a:p>
          <a:endParaRPr lang="el-GR"/>
        </a:p>
      </dgm:t>
    </dgm:pt>
    <dgm:pt modelId="{0609F0DB-E2A5-4A3D-8D53-FF82B16DFFE4}" type="sibTrans" cxnId="{32A1D42C-307E-4046-BC56-D79DF1EFDFB0}">
      <dgm:prSet/>
      <dgm:spPr/>
      <dgm:t>
        <a:bodyPr/>
        <a:lstStyle/>
        <a:p>
          <a:endParaRPr lang="el-GR"/>
        </a:p>
      </dgm:t>
    </dgm:pt>
    <dgm:pt modelId="{70E8BA9B-F4A1-4582-9F60-78F579E01847}">
      <dgm:prSet phldrT="[Κείμενο]" custT="1"/>
      <dgm:spPr/>
      <dgm:t>
        <a:bodyPr/>
        <a:lstStyle/>
        <a:p>
          <a:pPr algn="ctr"/>
          <a:r>
            <a:rPr lang="en-US" sz="1800" b="1" dirty="0" smtClean="0">
              <a:latin typeface="Comic Sans MS" panose="030F0702030302020204" pitchFamily="66" charset="0"/>
            </a:rPr>
            <a:t>In the end of their total breeding, their average net weight is 1.85kg/broiler. 0.925kg/broiler have been acquired in this fortified period.</a:t>
          </a:r>
          <a:endParaRPr lang="el-GR" sz="1800" b="1" dirty="0">
            <a:latin typeface="Comic Sans MS" panose="030F0702030302020204" pitchFamily="66" charset="0"/>
          </a:endParaRPr>
        </a:p>
      </dgm:t>
    </dgm:pt>
    <dgm:pt modelId="{845222EF-FA57-4187-AC63-2B7F46B0BA2F}" type="parTrans" cxnId="{B5E782B6-870F-43B1-8CAC-12BF583F4095}">
      <dgm:prSet/>
      <dgm:spPr/>
      <dgm:t>
        <a:bodyPr/>
        <a:lstStyle/>
        <a:p>
          <a:endParaRPr lang="el-GR"/>
        </a:p>
      </dgm:t>
    </dgm:pt>
    <dgm:pt modelId="{70DBA256-B631-4DDF-8211-6A04579FC9AF}" type="sibTrans" cxnId="{B5E782B6-870F-43B1-8CAC-12BF583F4095}">
      <dgm:prSet/>
      <dgm:spPr/>
      <dgm:t>
        <a:bodyPr/>
        <a:lstStyle/>
        <a:p>
          <a:endParaRPr lang="el-GR"/>
        </a:p>
      </dgm:t>
    </dgm:pt>
    <dgm:pt modelId="{68CD65E6-AABE-47FC-8791-F8AB136D61C9}" type="pres">
      <dgm:prSet presAssocID="{2A542632-17D4-437A-BFF8-FDBF1B551009}" presName="linear" presStyleCnt="0">
        <dgm:presLayoutVars>
          <dgm:animLvl val="lvl"/>
          <dgm:resizeHandles val="exact"/>
        </dgm:presLayoutVars>
      </dgm:prSet>
      <dgm:spPr/>
      <dgm:t>
        <a:bodyPr/>
        <a:lstStyle/>
        <a:p>
          <a:endParaRPr lang="el-GR"/>
        </a:p>
      </dgm:t>
    </dgm:pt>
    <dgm:pt modelId="{7364A220-B197-41B0-959F-05B1326E57A8}" type="pres">
      <dgm:prSet presAssocID="{798B0640-E584-40A0-B12C-27D40089420A}" presName="parentText" presStyleLbl="node1" presStyleIdx="0" presStyleCnt="4">
        <dgm:presLayoutVars>
          <dgm:chMax val="0"/>
          <dgm:bulletEnabled val="1"/>
        </dgm:presLayoutVars>
      </dgm:prSet>
      <dgm:spPr/>
      <dgm:t>
        <a:bodyPr/>
        <a:lstStyle/>
        <a:p>
          <a:endParaRPr lang="el-GR"/>
        </a:p>
      </dgm:t>
    </dgm:pt>
    <dgm:pt modelId="{25759E9A-52BC-43BE-9295-409DDA997023}" type="pres">
      <dgm:prSet presAssocID="{B5A5C0E9-A61F-4E50-9008-8D6EBD618B91}" presName="spacer" presStyleCnt="0"/>
      <dgm:spPr/>
    </dgm:pt>
    <dgm:pt modelId="{4627B251-E472-4864-A135-44CC381B6236}" type="pres">
      <dgm:prSet presAssocID="{B5FF36DE-C1EE-452A-9AAD-D1649E4D1DD9}" presName="parentText" presStyleLbl="node1" presStyleIdx="1" presStyleCnt="4">
        <dgm:presLayoutVars>
          <dgm:chMax val="0"/>
          <dgm:bulletEnabled val="1"/>
        </dgm:presLayoutVars>
      </dgm:prSet>
      <dgm:spPr/>
      <dgm:t>
        <a:bodyPr/>
        <a:lstStyle/>
        <a:p>
          <a:endParaRPr lang="el-GR"/>
        </a:p>
      </dgm:t>
    </dgm:pt>
    <dgm:pt modelId="{86286DEB-20EA-4960-8266-9A3B4CACC820}" type="pres">
      <dgm:prSet presAssocID="{D9D2FF04-74B4-4BFA-B8F7-814187B72719}" presName="spacer" presStyleCnt="0"/>
      <dgm:spPr/>
    </dgm:pt>
    <dgm:pt modelId="{9A15AAD6-2955-4D85-B532-79A42F6AB52A}" type="pres">
      <dgm:prSet presAssocID="{9E1CACFB-D115-427C-B529-A420F8007A31}" presName="parentText" presStyleLbl="node1" presStyleIdx="2" presStyleCnt="4">
        <dgm:presLayoutVars>
          <dgm:chMax val="0"/>
          <dgm:bulletEnabled val="1"/>
        </dgm:presLayoutVars>
      </dgm:prSet>
      <dgm:spPr/>
      <dgm:t>
        <a:bodyPr/>
        <a:lstStyle/>
        <a:p>
          <a:endParaRPr lang="el-GR"/>
        </a:p>
      </dgm:t>
    </dgm:pt>
    <dgm:pt modelId="{AFBDF936-B1DB-47FE-9763-0B7EE577FDF8}" type="pres">
      <dgm:prSet presAssocID="{0609F0DB-E2A5-4A3D-8D53-FF82B16DFFE4}" presName="spacer" presStyleCnt="0"/>
      <dgm:spPr/>
    </dgm:pt>
    <dgm:pt modelId="{FC23EF17-8F1C-412D-A940-E5589DB5860A}" type="pres">
      <dgm:prSet presAssocID="{70E8BA9B-F4A1-4582-9F60-78F579E01847}" presName="parentText" presStyleLbl="node1" presStyleIdx="3" presStyleCnt="4">
        <dgm:presLayoutVars>
          <dgm:chMax val="0"/>
          <dgm:bulletEnabled val="1"/>
        </dgm:presLayoutVars>
      </dgm:prSet>
      <dgm:spPr/>
      <dgm:t>
        <a:bodyPr/>
        <a:lstStyle/>
        <a:p>
          <a:endParaRPr lang="el-GR"/>
        </a:p>
      </dgm:t>
    </dgm:pt>
  </dgm:ptLst>
  <dgm:cxnLst>
    <dgm:cxn modelId="{7C33E4AC-0E8B-4F81-93CB-7838A04A244A}" srcId="{2A542632-17D4-437A-BFF8-FDBF1B551009}" destId="{798B0640-E584-40A0-B12C-27D40089420A}" srcOrd="0" destOrd="0" parTransId="{6D03B62C-D4D0-41B6-B865-4ADDEAC358AF}" sibTransId="{B5A5C0E9-A61F-4E50-9008-8D6EBD618B91}"/>
    <dgm:cxn modelId="{96827A6A-3D24-4EE7-82D9-AA774FD02568}" type="presOf" srcId="{B5FF36DE-C1EE-452A-9AAD-D1649E4D1DD9}" destId="{4627B251-E472-4864-A135-44CC381B6236}" srcOrd="0" destOrd="0" presId="urn:microsoft.com/office/officeart/2005/8/layout/vList2"/>
    <dgm:cxn modelId="{32A1D42C-307E-4046-BC56-D79DF1EFDFB0}" srcId="{2A542632-17D4-437A-BFF8-FDBF1B551009}" destId="{9E1CACFB-D115-427C-B529-A420F8007A31}" srcOrd="2" destOrd="0" parTransId="{FD67BB9E-5DFB-4B82-B21D-3255F0EA83F0}" sibTransId="{0609F0DB-E2A5-4A3D-8D53-FF82B16DFFE4}"/>
    <dgm:cxn modelId="{A71E45D3-D7D0-4992-B857-4428029B5300}" srcId="{2A542632-17D4-437A-BFF8-FDBF1B551009}" destId="{B5FF36DE-C1EE-452A-9AAD-D1649E4D1DD9}" srcOrd="1" destOrd="0" parTransId="{3EDC7239-537F-4EC4-99DB-E5A0E82CC380}" sibTransId="{D9D2FF04-74B4-4BFA-B8F7-814187B72719}"/>
    <dgm:cxn modelId="{3A7AAD02-549F-42F1-8E56-2EA1AF350A87}" type="presOf" srcId="{9E1CACFB-D115-427C-B529-A420F8007A31}" destId="{9A15AAD6-2955-4D85-B532-79A42F6AB52A}" srcOrd="0" destOrd="0" presId="urn:microsoft.com/office/officeart/2005/8/layout/vList2"/>
    <dgm:cxn modelId="{0AEB0E83-B0C8-4F4D-8D18-1FBE3E9437D6}" type="presOf" srcId="{70E8BA9B-F4A1-4582-9F60-78F579E01847}" destId="{FC23EF17-8F1C-412D-A940-E5589DB5860A}" srcOrd="0" destOrd="0" presId="urn:microsoft.com/office/officeart/2005/8/layout/vList2"/>
    <dgm:cxn modelId="{B5E782B6-870F-43B1-8CAC-12BF583F4095}" srcId="{2A542632-17D4-437A-BFF8-FDBF1B551009}" destId="{70E8BA9B-F4A1-4582-9F60-78F579E01847}" srcOrd="3" destOrd="0" parTransId="{845222EF-FA57-4187-AC63-2B7F46B0BA2F}" sibTransId="{70DBA256-B631-4DDF-8211-6A04579FC9AF}"/>
    <dgm:cxn modelId="{64D86007-A5A5-4D98-BA13-7B17ABC063A5}" type="presOf" srcId="{2A542632-17D4-437A-BFF8-FDBF1B551009}" destId="{68CD65E6-AABE-47FC-8791-F8AB136D61C9}" srcOrd="0" destOrd="0" presId="urn:microsoft.com/office/officeart/2005/8/layout/vList2"/>
    <dgm:cxn modelId="{088A6846-AB7B-495D-B3F1-936CA319EB41}" type="presOf" srcId="{798B0640-E584-40A0-B12C-27D40089420A}" destId="{7364A220-B197-41B0-959F-05B1326E57A8}" srcOrd="0" destOrd="0" presId="urn:microsoft.com/office/officeart/2005/8/layout/vList2"/>
    <dgm:cxn modelId="{CDC04884-38CB-4E04-ABBC-06F1B0F6EDF6}" type="presParOf" srcId="{68CD65E6-AABE-47FC-8791-F8AB136D61C9}" destId="{7364A220-B197-41B0-959F-05B1326E57A8}" srcOrd="0" destOrd="0" presId="urn:microsoft.com/office/officeart/2005/8/layout/vList2"/>
    <dgm:cxn modelId="{3B85571F-20FE-4BBD-8BFA-E94EFC3EFD7C}" type="presParOf" srcId="{68CD65E6-AABE-47FC-8791-F8AB136D61C9}" destId="{25759E9A-52BC-43BE-9295-409DDA997023}" srcOrd="1" destOrd="0" presId="urn:microsoft.com/office/officeart/2005/8/layout/vList2"/>
    <dgm:cxn modelId="{7CFF5E49-089D-41E9-A4F7-60794E0503F6}" type="presParOf" srcId="{68CD65E6-AABE-47FC-8791-F8AB136D61C9}" destId="{4627B251-E472-4864-A135-44CC381B6236}" srcOrd="2" destOrd="0" presId="urn:microsoft.com/office/officeart/2005/8/layout/vList2"/>
    <dgm:cxn modelId="{9437B5EC-5C2B-4D62-B384-BAD3347E9E0A}" type="presParOf" srcId="{68CD65E6-AABE-47FC-8791-F8AB136D61C9}" destId="{86286DEB-20EA-4960-8266-9A3B4CACC820}" srcOrd="3" destOrd="0" presId="urn:microsoft.com/office/officeart/2005/8/layout/vList2"/>
    <dgm:cxn modelId="{82225E84-5D7F-46BB-BEF3-FDD579D4EE19}" type="presParOf" srcId="{68CD65E6-AABE-47FC-8791-F8AB136D61C9}" destId="{9A15AAD6-2955-4D85-B532-79A42F6AB52A}" srcOrd="4" destOrd="0" presId="urn:microsoft.com/office/officeart/2005/8/layout/vList2"/>
    <dgm:cxn modelId="{4CC6BE75-5641-44AE-80CD-D7983C97132A}" type="presParOf" srcId="{68CD65E6-AABE-47FC-8791-F8AB136D61C9}" destId="{AFBDF936-B1DB-47FE-9763-0B7EE577FDF8}" srcOrd="5" destOrd="0" presId="urn:microsoft.com/office/officeart/2005/8/layout/vList2"/>
    <dgm:cxn modelId="{692C8A1C-F57A-4C59-B09F-675A4C11B2DA}" type="presParOf" srcId="{68CD65E6-AABE-47FC-8791-F8AB136D61C9}" destId="{FC23EF17-8F1C-412D-A940-E5589DB5860A}"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A542632-17D4-437A-BFF8-FDBF1B551009}" type="doc">
      <dgm:prSet loTypeId="urn:microsoft.com/office/officeart/2005/8/layout/default" loCatId="list" qsTypeId="urn:microsoft.com/office/officeart/2005/8/quickstyle/3d1" qsCatId="3D" csTypeId="urn:microsoft.com/office/officeart/2005/8/colors/accent1_3" csCatId="accent1" phldr="1"/>
      <dgm:spPr/>
      <dgm:t>
        <a:bodyPr/>
        <a:lstStyle/>
        <a:p>
          <a:endParaRPr lang="el-GR"/>
        </a:p>
      </dgm:t>
    </dgm:pt>
    <dgm:pt modelId="{798B0640-E584-40A0-B12C-27D40089420A}">
      <dgm:prSet phldrT="[Κείμενο]"/>
      <dgm:spPr/>
      <dgm:t>
        <a:bodyPr/>
        <a:lstStyle/>
        <a:p>
          <a:pPr algn="ctr"/>
          <a:r>
            <a:rPr lang="en-US" b="1" dirty="0" smtClean="0">
              <a:latin typeface="Comic Sans MS" panose="030F0702030302020204" pitchFamily="66" charset="0"/>
            </a:rPr>
            <a:t>Total Fats in 100gr of OliVchicken are 6.9gr, when the conventional ones contain 14gr fats per 100gr.</a:t>
          </a:r>
          <a:endParaRPr lang="el-GR" b="1" dirty="0">
            <a:latin typeface="Comic Sans MS" panose="030F0702030302020204" pitchFamily="66" charset="0"/>
          </a:endParaRPr>
        </a:p>
      </dgm:t>
    </dgm:pt>
    <dgm:pt modelId="{6D03B62C-D4D0-41B6-B865-4ADDEAC358AF}" type="parTrans" cxnId="{7C33E4AC-0E8B-4F81-93CB-7838A04A244A}">
      <dgm:prSet/>
      <dgm:spPr/>
      <dgm:t>
        <a:bodyPr/>
        <a:lstStyle/>
        <a:p>
          <a:endParaRPr lang="el-GR"/>
        </a:p>
      </dgm:t>
    </dgm:pt>
    <dgm:pt modelId="{B5A5C0E9-A61F-4E50-9008-8D6EBD618B91}" type="sibTrans" cxnId="{7C33E4AC-0E8B-4F81-93CB-7838A04A244A}">
      <dgm:prSet/>
      <dgm:spPr/>
      <dgm:t>
        <a:bodyPr/>
        <a:lstStyle/>
        <a:p>
          <a:endParaRPr lang="el-GR"/>
        </a:p>
      </dgm:t>
    </dgm:pt>
    <dgm:pt modelId="{B5FF36DE-C1EE-452A-9AAD-D1649E4D1DD9}">
      <dgm:prSet phldrT="[Κείμενο]"/>
      <dgm:spPr/>
      <dgm:t>
        <a:bodyPr/>
        <a:lstStyle/>
        <a:p>
          <a:pPr algn="ctr"/>
          <a:r>
            <a:rPr lang="en-US" b="1" dirty="0" smtClean="0">
              <a:latin typeface="Comic Sans MS" panose="030F0702030302020204" pitchFamily="66" charset="0"/>
            </a:rPr>
            <a:t>40% of Total Fats (2.8gr/100gr cooked product) is Oleic Acid </a:t>
          </a:r>
        </a:p>
        <a:p>
          <a:pPr algn="ctr"/>
          <a:r>
            <a:rPr lang="en-US" b="1" dirty="0" smtClean="0">
              <a:latin typeface="Comic Sans MS" panose="030F0702030302020204" pitchFamily="66" charset="0"/>
            </a:rPr>
            <a:t>(</a:t>
          </a:r>
          <a:r>
            <a:rPr lang="fr-FR" b="1" dirty="0" smtClean="0">
              <a:latin typeface="Comic Sans MS" panose="030F0702030302020204" pitchFamily="66" charset="0"/>
            </a:rPr>
            <a:t>monounsaturated omega-9 fatty acids).</a:t>
          </a:r>
          <a:endParaRPr lang="el-GR" b="1" dirty="0">
            <a:latin typeface="Comic Sans MS" panose="030F0702030302020204" pitchFamily="66" charset="0"/>
          </a:endParaRPr>
        </a:p>
      </dgm:t>
    </dgm:pt>
    <dgm:pt modelId="{3EDC7239-537F-4EC4-99DB-E5A0E82CC380}" type="parTrans" cxnId="{A71E45D3-D7D0-4992-B857-4428029B5300}">
      <dgm:prSet/>
      <dgm:spPr/>
      <dgm:t>
        <a:bodyPr/>
        <a:lstStyle/>
        <a:p>
          <a:endParaRPr lang="el-GR"/>
        </a:p>
      </dgm:t>
    </dgm:pt>
    <dgm:pt modelId="{D9D2FF04-74B4-4BFA-B8F7-814187B72719}" type="sibTrans" cxnId="{A71E45D3-D7D0-4992-B857-4428029B5300}">
      <dgm:prSet/>
      <dgm:spPr/>
      <dgm:t>
        <a:bodyPr/>
        <a:lstStyle/>
        <a:p>
          <a:endParaRPr lang="el-GR"/>
        </a:p>
      </dgm:t>
    </dgm:pt>
    <dgm:pt modelId="{9E1CACFB-D115-427C-B529-A420F8007A31}">
      <dgm:prSet phldrT="[Κείμενο]"/>
      <dgm:spPr/>
      <dgm:t>
        <a:bodyPr/>
        <a:lstStyle/>
        <a:p>
          <a:pPr algn="ctr"/>
          <a:r>
            <a:rPr lang="en-US" b="1" dirty="0" smtClean="0">
              <a:latin typeface="Comic Sans MS" panose="030F0702030302020204" pitchFamily="66" charset="0"/>
            </a:rPr>
            <a:t>Saturated Fats in 100gr of OliVchicken are 2.2gr, when the conventional ones contain 3-4gr per 100gr.</a:t>
          </a:r>
          <a:endParaRPr lang="el-GR" b="1" dirty="0">
            <a:latin typeface="Comic Sans MS" panose="030F0702030302020204" pitchFamily="66" charset="0"/>
          </a:endParaRPr>
        </a:p>
      </dgm:t>
    </dgm:pt>
    <dgm:pt modelId="{FD67BB9E-5DFB-4B82-B21D-3255F0EA83F0}" type="parTrans" cxnId="{32A1D42C-307E-4046-BC56-D79DF1EFDFB0}">
      <dgm:prSet/>
      <dgm:spPr/>
      <dgm:t>
        <a:bodyPr/>
        <a:lstStyle/>
        <a:p>
          <a:endParaRPr lang="el-GR"/>
        </a:p>
      </dgm:t>
    </dgm:pt>
    <dgm:pt modelId="{0609F0DB-E2A5-4A3D-8D53-FF82B16DFFE4}" type="sibTrans" cxnId="{32A1D42C-307E-4046-BC56-D79DF1EFDFB0}">
      <dgm:prSet/>
      <dgm:spPr/>
      <dgm:t>
        <a:bodyPr/>
        <a:lstStyle/>
        <a:p>
          <a:endParaRPr lang="el-GR"/>
        </a:p>
      </dgm:t>
    </dgm:pt>
    <dgm:pt modelId="{7299F908-28CF-435D-8754-DA973F803758}">
      <dgm:prSet phldrT="[Κείμενο]"/>
      <dgm:spPr/>
      <dgm:t>
        <a:bodyPr/>
        <a:lstStyle/>
        <a:p>
          <a:pPr algn="ctr"/>
          <a:r>
            <a:rPr lang="en-US" b="1" dirty="0" smtClean="0">
              <a:latin typeface="Comic Sans MS" panose="030F0702030302020204" pitchFamily="66" charset="0"/>
            </a:rPr>
            <a:t>100gr of cooked OliVchicken contains 22</a:t>
          </a:r>
          <a:r>
            <a:rPr lang="el-GR" b="1" dirty="0" smtClean="0">
              <a:latin typeface="Comic Sans MS" panose="030F0702030302020204" pitchFamily="66" charset="0"/>
            </a:rPr>
            <a:t>μ</a:t>
          </a:r>
          <a:r>
            <a:rPr lang="en-US" b="1" dirty="0" smtClean="0">
              <a:latin typeface="Comic Sans MS" panose="030F0702030302020204" pitchFamily="66" charset="0"/>
            </a:rPr>
            <a:t>g Selenium, when a conventional one contains only 10-14</a:t>
          </a:r>
          <a:r>
            <a:rPr lang="el-GR" b="1" dirty="0" smtClean="0">
              <a:latin typeface="Comic Sans MS" panose="030F0702030302020204" pitchFamily="66" charset="0"/>
            </a:rPr>
            <a:t>μ</a:t>
          </a:r>
          <a:r>
            <a:rPr lang="en-US" b="1" dirty="0" smtClean="0">
              <a:latin typeface="Comic Sans MS" panose="030F0702030302020204" pitchFamily="66" charset="0"/>
            </a:rPr>
            <a:t>g Selenium.</a:t>
          </a:r>
          <a:endParaRPr lang="el-GR" b="1" dirty="0">
            <a:latin typeface="Comic Sans MS" panose="030F0702030302020204" pitchFamily="66" charset="0"/>
          </a:endParaRPr>
        </a:p>
      </dgm:t>
    </dgm:pt>
    <dgm:pt modelId="{D8557E5C-80BE-4754-9A43-4C84519A3C24}" type="parTrans" cxnId="{36EFB4DC-64D7-4ED3-9E8D-1E0B7F383877}">
      <dgm:prSet/>
      <dgm:spPr/>
      <dgm:t>
        <a:bodyPr/>
        <a:lstStyle/>
        <a:p>
          <a:endParaRPr lang="el-GR"/>
        </a:p>
      </dgm:t>
    </dgm:pt>
    <dgm:pt modelId="{A6806F2D-D66E-46B4-9E78-BE4AEB28DA69}" type="sibTrans" cxnId="{36EFB4DC-64D7-4ED3-9E8D-1E0B7F383877}">
      <dgm:prSet/>
      <dgm:spPr/>
      <dgm:t>
        <a:bodyPr/>
        <a:lstStyle/>
        <a:p>
          <a:endParaRPr lang="el-GR"/>
        </a:p>
      </dgm:t>
    </dgm:pt>
    <dgm:pt modelId="{016614F9-C927-466B-AEAA-14DF88E34C67}" type="pres">
      <dgm:prSet presAssocID="{2A542632-17D4-437A-BFF8-FDBF1B551009}" presName="diagram" presStyleCnt="0">
        <dgm:presLayoutVars>
          <dgm:dir/>
          <dgm:resizeHandles val="exact"/>
        </dgm:presLayoutVars>
      </dgm:prSet>
      <dgm:spPr/>
      <dgm:t>
        <a:bodyPr/>
        <a:lstStyle/>
        <a:p>
          <a:endParaRPr lang="el-GR"/>
        </a:p>
      </dgm:t>
    </dgm:pt>
    <dgm:pt modelId="{6E5AA818-8C48-4836-B171-A63CAE1104C4}" type="pres">
      <dgm:prSet presAssocID="{798B0640-E584-40A0-B12C-27D40089420A}" presName="node" presStyleLbl="node1" presStyleIdx="0" presStyleCnt="4">
        <dgm:presLayoutVars>
          <dgm:bulletEnabled val="1"/>
        </dgm:presLayoutVars>
      </dgm:prSet>
      <dgm:spPr/>
      <dgm:t>
        <a:bodyPr/>
        <a:lstStyle/>
        <a:p>
          <a:endParaRPr lang="el-GR"/>
        </a:p>
      </dgm:t>
    </dgm:pt>
    <dgm:pt modelId="{D634514C-7D20-409B-9544-4EFEA693C209}" type="pres">
      <dgm:prSet presAssocID="{B5A5C0E9-A61F-4E50-9008-8D6EBD618B91}" presName="sibTrans" presStyleCnt="0"/>
      <dgm:spPr/>
    </dgm:pt>
    <dgm:pt modelId="{F9DAFAF5-CE1F-4AB9-A6B9-982C42977CE3}" type="pres">
      <dgm:prSet presAssocID="{B5FF36DE-C1EE-452A-9AAD-D1649E4D1DD9}" presName="node" presStyleLbl="node1" presStyleIdx="1" presStyleCnt="4">
        <dgm:presLayoutVars>
          <dgm:bulletEnabled val="1"/>
        </dgm:presLayoutVars>
      </dgm:prSet>
      <dgm:spPr/>
      <dgm:t>
        <a:bodyPr/>
        <a:lstStyle/>
        <a:p>
          <a:endParaRPr lang="el-GR"/>
        </a:p>
      </dgm:t>
    </dgm:pt>
    <dgm:pt modelId="{C1942D3D-8BB0-4489-8125-283B92438A3D}" type="pres">
      <dgm:prSet presAssocID="{D9D2FF04-74B4-4BFA-B8F7-814187B72719}" presName="sibTrans" presStyleCnt="0"/>
      <dgm:spPr/>
    </dgm:pt>
    <dgm:pt modelId="{2E999492-98B1-4D43-B16E-D78EB3601D54}" type="pres">
      <dgm:prSet presAssocID="{9E1CACFB-D115-427C-B529-A420F8007A31}" presName="node" presStyleLbl="node1" presStyleIdx="2" presStyleCnt="4">
        <dgm:presLayoutVars>
          <dgm:bulletEnabled val="1"/>
        </dgm:presLayoutVars>
      </dgm:prSet>
      <dgm:spPr/>
      <dgm:t>
        <a:bodyPr/>
        <a:lstStyle/>
        <a:p>
          <a:endParaRPr lang="el-GR"/>
        </a:p>
      </dgm:t>
    </dgm:pt>
    <dgm:pt modelId="{A4424991-4277-49D8-B901-66B27E4038C2}" type="pres">
      <dgm:prSet presAssocID="{0609F0DB-E2A5-4A3D-8D53-FF82B16DFFE4}" presName="sibTrans" presStyleCnt="0"/>
      <dgm:spPr/>
    </dgm:pt>
    <dgm:pt modelId="{37247853-0E7C-489F-B53B-A9D998B795EF}" type="pres">
      <dgm:prSet presAssocID="{7299F908-28CF-435D-8754-DA973F803758}" presName="node" presStyleLbl="node1" presStyleIdx="3" presStyleCnt="4">
        <dgm:presLayoutVars>
          <dgm:bulletEnabled val="1"/>
        </dgm:presLayoutVars>
      </dgm:prSet>
      <dgm:spPr/>
      <dgm:t>
        <a:bodyPr/>
        <a:lstStyle/>
        <a:p>
          <a:endParaRPr lang="el-GR"/>
        </a:p>
      </dgm:t>
    </dgm:pt>
  </dgm:ptLst>
  <dgm:cxnLst>
    <dgm:cxn modelId="{152AD528-A89C-49DC-B380-2C98F252D362}" type="presOf" srcId="{B5FF36DE-C1EE-452A-9AAD-D1649E4D1DD9}" destId="{F9DAFAF5-CE1F-4AB9-A6B9-982C42977CE3}" srcOrd="0" destOrd="0" presId="urn:microsoft.com/office/officeart/2005/8/layout/default"/>
    <dgm:cxn modelId="{7C33E4AC-0E8B-4F81-93CB-7838A04A244A}" srcId="{2A542632-17D4-437A-BFF8-FDBF1B551009}" destId="{798B0640-E584-40A0-B12C-27D40089420A}" srcOrd="0" destOrd="0" parTransId="{6D03B62C-D4D0-41B6-B865-4ADDEAC358AF}" sibTransId="{B5A5C0E9-A61F-4E50-9008-8D6EBD618B91}"/>
    <dgm:cxn modelId="{B77A01FF-77A6-4010-A163-6E1EDBD9C8AE}" type="presOf" srcId="{2A542632-17D4-437A-BFF8-FDBF1B551009}" destId="{016614F9-C927-466B-AEAA-14DF88E34C67}" srcOrd="0" destOrd="0" presId="urn:microsoft.com/office/officeart/2005/8/layout/default"/>
    <dgm:cxn modelId="{A71E45D3-D7D0-4992-B857-4428029B5300}" srcId="{2A542632-17D4-437A-BFF8-FDBF1B551009}" destId="{B5FF36DE-C1EE-452A-9AAD-D1649E4D1DD9}" srcOrd="1" destOrd="0" parTransId="{3EDC7239-537F-4EC4-99DB-E5A0E82CC380}" sibTransId="{D9D2FF04-74B4-4BFA-B8F7-814187B72719}"/>
    <dgm:cxn modelId="{173B726F-0228-4C18-BC5A-850FDDE99A2B}" type="presOf" srcId="{7299F908-28CF-435D-8754-DA973F803758}" destId="{37247853-0E7C-489F-B53B-A9D998B795EF}" srcOrd="0" destOrd="0" presId="urn:microsoft.com/office/officeart/2005/8/layout/default"/>
    <dgm:cxn modelId="{116413EE-57AB-41F1-BF4F-CFC3E7079BDC}" type="presOf" srcId="{9E1CACFB-D115-427C-B529-A420F8007A31}" destId="{2E999492-98B1-4D43-B16E-D78EB3601D54}" srcOrd="0" destOrd="0" presId="urn:microsoft.com/office/officeart/2005/8/layout/default"/>
    <dgm:cxn modelId="{32A1D42C-307E-4046-BC56-D79DF1EFDFB0}" srcId="{2A542632-17D4-437A-BFF8-FDBF1B551009}" destId="{9E1CACFB-D115-427C-B529-A420F8007A31}" srcOrd="2" destOrd="0" parTransId="{FD67BB9E-5DFB-4B82-B21D-3255F0EA83F0}" sibTransId="{0609F0DB-E2A5-4A3D-8D53-FF82B16DFFE4}"/>
    <dgm:cxn modelId="{0EEFCF26-8D6E-48FA-B748-9FB073F94BAA}" type="presOf" srcId="{798B0640-E584-40A0-B12C-27D40089420A}" destId="{6E5AA818-8C48-4836-B171-A63CAE1104C4}" srcOrd="0" destOrd="0" presId="urn:microsoft.com/office/officeart/2005/8/layout/default"/>
    <dgm:cxn modelId="{36EFB4DC-64D7-4ED3-9E8D-1E0B7F383877}" srcId="{2A542632-17D4-437A-BFF8-FDBF1B551009}" destId="{7299F908-28CF-435D-8754-DA973F803758}" srcOrd="3" destOrd="0" parTransId="{D8557E5C-80BE-4754-9A43-4C84519A3C24}" sibTransId="{A6806F2D-D66E-46B4-9E78-BE4AEB28DA69}"/>
    <dgm:cxn modelId="{D3219C70-D591-4CCF-866A-18881387EE1C}" type="presParOf" srcId="{016614F9-C927-466B-AEAA-14DF88E34C67}" destId="{6E5AA818-8C48-4836-B171-A63CAE1104C4}" srcOrd="0" destOrd="0" presId="urn:microsoft.com/office/officeart/2005/8/layout/default"/>
    <dgm:cxn modelId="{3F827447-7F04-4920-8233-3B4E91792A47}" type="presParOf" srcId="{016614F9-C927-466B-AEAA-14DF88E34C67}" destId="{D634514C-7D20-409B-9544-4EFEA693C209}" srcOrd="1" destOrd="0" presId="urn:microsoft.com/office/officeart/2005/8/layout/default"/>
    <dgm:cxn modelId="{86CFF34F-1381-497D-9CF6-B9C4C56F676E}" type="presParOf" srcId="{016614F9-C927-466B-AEAA-14DF88E34C67}" destId="{F9DAFAF5-CE1F-4AB9-A6B9-982C42977CE3}" srcOrd="2" destOrd="0" presId="urn:microsoft.com/office/officeart/2005/8/layout/default"/>
    <dgm:cxn modelId="{DB8A951E-F73B-43D6-8801-7C0FDE3AE989}" type="presParOf" srcId="{016614F9-C927-466B-AEAA-14DF88E34C67}" destId="{C1942D3D-8BB0-4489-8125-283B92438A3D}" srcOrd="3" destOrd="0" presId="urn:microsoft.com/office/officeart/2005/8/layout/default"/>
    <dgm:cxn modelId="{F553841F-6AFE-4D66-BF68-636CBFA1794B}" type="presParOf" srcId="{016614F9-C927-466B-AEAA-14DF88E34C67}" destId="{2E999492-98B1-4D43-B16E-D78EB3601D54}" srcOrd="4" destOrd="0" presId="urn:microsoft.com/office/officeart/2005/8/layout/default"/>
    <dgm:cxn modelId="{2E9CCB71-EA09-49B3-8D18-78DC271846E9}" type="presParOf" srcId="{016614F9-C927-466B-AEAA-14DF88E34C67}" destId="{A4424991-4277-49D8-B901-66B27E4038C2}" srcOrd="5" destOrd="0" presId="urn:microsoft.com/office/officeart/2005/8/layout/default"/>
    <dgm:cxn modelId="{D422F780-B848-4123-A757-BAA16F7E4F8A}" type="presParOf" srcId="{016614F9-C927-466B-AEAA-14DF88E34C67}" destId="{37247853-0E7C-489F-B53B-A9D998B795EF}" srcOrd="6"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A542632-17D4-437A-BFF8-FDBF1B551009}" type="doc">
      <dgm:prSet loTypeId="urn:microsoft.com/office/officeart/2005/8/layout/vList2" loCatId="list" qsTypeId="urn:microsoft.com/office/officeart/2005/8/quickstyle/3d1" qsCatId="3D" csTypeId="urn:microsoft.com/office/officeart/2005/8/colors/accent1_4" csCatId="accent1" phldr="1"/>
      <dgm:spPr/>
      <dgm:t>
        <a:bodyPr/>
        <a:lstStyle/>
        <a:p>
          <a:endParaRPr lang="el-GR"/>
        </a:p>
      </dgm:t>
    </dgm:pt>
    <dgm:pt modelId="{798B0640-E584-40A0-B12C-27D40089420A}">
      <dgm:prSet phldrT="[Κείμενο]"/>
      <dgm:spPr/>
      <dgm:t>
        <a:bodyPr/>
        <a:lstStyle/>
        <a:p>
          <a:pPr algn="ctr"/>
          <a:r>
            <a:rPr lang="en-US" b="1" dirty="0" smtClean="0">
              <a:latin typeface="Comic Sans MS" panose="030F0702030302020204" pitchFamily="66" charset="0"/>
            </a:rPr>
            <a:t>Europeans (except Greece, Spain, Italy, Portugal, Luxembourg &amp; Cyprus) consume extremely low quantities of olive oil</a:t>
          </a:r>
          <a:r>
            <a:rPr lang="en-US" b="1" baseline="30000" dirty="0" smtClean="0">
              <a:solidFill>
                <a:schemeClr val="tx1"/>
              </a:solidFill>
              <a:latin typeface="Comic Sans MS" panose="030F0702030302020204" pitchFamily="66" charset="0"/>
            </a:rPr>
            <a:t>1</a:t>
          </a:r>
          <a:r>
            <a:rPr lang="en-US" b="1" dirty="0" smtClean="0">
              <a:latin typeface="Comic Sans MS" panose="030F0702030302020204" pitchFamily="66" charset="0"/>
            </a:rPr>
            <a:t>.</a:t>
          </a:r>
          <a:endParaRPr lang="el-GR" b="1" dirty="0">
            <a:latin typeface="Comic Sans MS" panose="030F0702030302020204" pitchFamily="66" charset="0"/>
          </a:endParaRPr>
        </a:p>
      </dgm:t>
    </dgm:pt>
    <dgm:pt modelId="{6D03B62C-D4D0-41B6-B865-4ADDEAC358AF}" type="parTrans" cxnId="{7C33E4AC-0E8B-4F81-93CB-7838A04A244A}">
      <dgm:prSet/>
      <dgm:spPr/>
      <dgm:t>
        <a:bodyPr/>
        <a:lstStyle/>
        <a:p>
          <a:endParaRPr lang="el-GR"/>
        </a:p>
      </dgm:t>
    </dgm:pt>
    <dgm:pt modelId="{B5A5C0E9-A61F-4E50-9008-8D6EBD618B91}" type="sibTrans" cxnId="{7C33E4AC-0E8B-4F81-93CB-7838A04A244A}">
      <dgm:prSet/>
      <dgm:spPr/>
      <dgm:t>
        <a:bodyPr/>
        <a:lstStyle/>
        <a:p>
          <a:endParaRPr lang="el-GR"/>
        </a:p>
      </dgm:t>
    </dgm:pt>
    <dgm:pt modelId="{B5FF36DE-C1EE-452A-9AAD-D1649E4D1DD9}">
      <dgm:prSet phldrT="[Κείμενο]"/>
      <dgm:spPr/>
      <dgm:t>
        <a:bodyPr/>
        <a:lstStyle/>
        <a:p>
          <a:pPr algn="ctr"/>
          <a:r>
            <a:rPr lang="en-US" b="1" dirty="0" smtClean="0">
              <a:latin typeface="Comic Sans MS" panose="030F0702030302020204" pitchFamily="66" charset="0"/>
            </a:rPr>
            <a:t>Specifically, a British consumes 1kg of olive oil per year, when a Greek consumes 16.3kg olive oil per year. </a:t>
          </a:r>
          <a:endParaRPr lang="el-GR" b="1" dirty="0">
            <a:latin typeface="Comic Sans MS" panose="030F0702030302020204" pitchFamily="66" charset="0"/>
          </a:endParaRPr>
        </a:p>
      </dgm:t>
    </dgm:pt>
    <dgm:pt modelId="{3EDC7239-537F-4EC4-99DB-E5A0E82CC380}" type="parTrans" cxnId="{A71E45D3-D7D0-4992-B857-4428029B5300}">
      <dgm:prSet/>
      <dgm:spPr/>
      <dgm:t>
        <a:bodyPr/>
        <a:lstStyle/>
        <a:p>
          <a:endParaRPr lang="el-GR"/>
        </a:p>
      </dgm:t>
    </dgm:pt>
    <dgm:pt modelId="{D9D2FF04-74B4-4BFA-B8F7-814187B72719}" type="sibTrans" cxnId="{A71E45D3-D7D0-4992-B857-4428029B5300}">
      <dgm:prSet/>
      <dgm:spPr/>
      <dgm:t>
        <a:bodyPr/>
        <a:lstStyle/>
        <a:p>
          <a:endParaRPr lang="el-GR"/>
        </a:p>
      </dgm:t>
    </dgm:pt>
    <dgm:pt modelId="{9E1CACFB-D115-427C-B529-A420F8007A31}">
      <dgm:prSet phldrT="[Κείμενο]"/>
      <dgm:spPr/>
      <dgm:t>
        <a:bodyPr/>
        <a:lstStyle/>
        <a:p>
          <a:pPr algn="ctr"/>
          <a:r>
            <a:rPr lang="en-US" b="1" dirty="0" smtClean="0">
              <a:latin typeface="Comic Sans MS" panose="030F0702030302020204" pitchFamily="66" charset="0"/>
            </a:rPr>
            <a:t>Consumption of olive oil can reduce strokes by 40%. This happens due to oleic acid, mostly</a:t>
          </a:r>
          <a:r>
            <a:rPr lang="en-US" b="1" baseline="30000" dirty="0" smtClean="0">
              <a:solidFill>
                <a:schemeClr val="tx1"/>
              </a:solidFill>
              <a:latin typeface="Comic Sans MS" panose="030F0702030302020204" pitchFamily="66" charset="0"/>
            </a:rPr>
            <a:t>2</a:t>
          </a:r>
          <a:r>
            <a:rPr lang="en-US" b="1" dirty="0" smtClean="0">
              <a:latin typeface="Comic Sans MS" panose="030F0702030302020204" pitchFamily="66" charset="0"/>
            </a:rPr>
            <a:t>.</a:t>
          </a:r>
        </a:p>
      </dgm:t>
    </dgm:pt>
    <dgm:pt modelId="{FD67BB9E-5DFB-4B82-B21D-3255F0EA83F0}" type="parTrans" cxnId="{32A1D42C-307E-4046-BC56-D79DF1EFDFB0}">
      <dgm:prSet/>
      <dgm:spPr/>
      <dgm:t>
        <a:bodyPr/>
        <a:lstStyle/>
        <a:p>
          <a:endParaRPr lang="el-GR"/>
        </a:p>
      </dgm:t>
    </dgm:pt>
    <dgm:pt modelId="{0609F0DB-E2A5-4A3D-8D53-FF82B16DFFE4}" type="sibTrans" cxnId="{32A1D42C-307E-4046-BC56-D79DF1EFDFB0}">
      <dgm:prSet/>
      <dgm:spPr/>
      <dgm:t>
        <a:bodyPr/>
        <a:lstStyle/>
        <a:p>
          <a:endParaRPr lang="el-GR"/>
        </a:p>
      </dgm:t>
    </dgm:pt>
    <dgm:pt modelId="{7299F908-28CF-435D-8754-DA973F803758}">
      <dgm:prSet phldrT="[Κείμενο]"/>
      <dgm:spPr/>
      <dgm:t>
        <a:bodyPr/>
        <a:lstStyle/>
        <a:p>
          <a:pPr algn="ctr"/>
          <a:r>
            <a:rPr lang="en-US" b="1" dirty="0" smtClean="0">
              <a:latin typeface="Comic Sans MS" panose="030F0702030302020204" pitchFamily="66" charset="0"/>
            </a:rPr>
            <a:t>Europeans can add to their diets the OliVchicken, which is high in oleic acid (3.2gr/100 cooked product).</a:t>
          </a:r>
          <a:endParaRPr lang="el-GR" b="1" dirty="0">
            <a:latin typeface="Comic Sans MS" panose="030F0702030302020204" pitchFamily="66" charset="0"/>
          </a:endParaRPr>
        </a:p>
      </dgm:t>
    </dgm:pt>
    <dgm:pt modelId="{D8557E5C-80BE-4754-9A43-4C84519A3C24}" type="parTrans" cxnId="{36EFB4DC-64D7-4ED3-9E8D-1E0B7F383877}">
      <dgm:prSet/>
      <dgm:spPr/>
      <dgm:t>
        <a:bodyPr/>
        <a:lstStyle/>
        <a:p>
          <a:endParaRPr lang="el-GR"/>
        </a:p>
      </dgm:t>
    </dgm:pt>
    <dgm:pt modelId="{A6806F2D-D66E-46B4-9E78-BE4AEB28DA69}" type="sibTrans" cxnId="{36EFB4DC-64D7-4ED3-9E8D-1E0B7F383877}">
      <dgm:prSet/>
      <dgm:spPr/>
      <dgm:t>
        <a:bodyPr/>
        <a:lstStyle/>
        <a:p>
          <a:endParaRPr lang="el-GR"/>
        </a:p>
      </dgm:t>
    </dgm:pt>
    <dgm:pt modelId="{F214B3B7-6360-43B6-9AE5-94B7B6535114}">
      <dgm:prSet phldrT="[Κείμενο]"/>
      <dgm:spPr/>
      <dgm:t>
        <a:bodyPr/>
        <a:lstStyle/>
        <a:p>
          <a:pPr algn="ctr"/>
          <a:r>
            <a:rPr lang="en-US" b="1" dirty="0" smtClean="0">
              <a:latin typeface="Comic Sans MS" panose="030F0702030302020204" pitchFamily="66" charset="0"/>
            </a:rPr>
            <a:t>Specifically, a British can benefit more, when he/she consumes 24kg of chicken per year</a:t>
          </a:r>
          <a:r>
            <a:rPr lang="en-US" b="1" baseline="30000" dirty="0" smtClean="0">
              <a:solidFill>
                <a:schemeClr val="tx1"/>
              </a:solidFill>
              <a:latin typeface="Comic Sans MS" panose="030F0702030302020204" pitchFamily="66" charset="0"/>
            </a:rPr>
            <a:t>3</a:t>
          </a:r>
          <a:r>
            <a:rPr lang="en-US" b="1" dirty="0" smtClean="0">
              <a:latin typeface="Comic Sans MS" panose="030F0702030302020204" pitchFamily="66" charset="0"/>
            </a:rPr>
            <a:t>.</a:t>
          </a:r>
          <a:endParaRPr lang="el-GR" b="1" dirty="0">
            <a:latin typeface="Comic Sans MS" panose="030F0702030302020204" pitchFamily="66" charset="0"/>
          </a:endParaRPr>
        </a:p>
      </dgm:t>
    </dgm:pt>
    <dgm:pt modelId="{56A1DA43-620C-46DA-8E6E-3ADC5174140F}" type="parTrans" cxnId="{3DCD8797-AFB8-4BC3-818F-3BBD0E37D0B2}">
      <dgm:prSet/>
      <dgm:spPr/>
      <dgm:t>
        <a:bodyPr/>
        <a:lstStyle/>
        <a:p>
          <a:endParaRPr lang="el-GR"/>
        </a:p>
      </dgm:t>
    </dgm:pt>
    <dgm:pt modelId="{708D5A87-AE00-4E8C-BF5E-C8275048F281}" type="sibTrans" cxnId="{3DCD8797-AFB8-4BC3-818F-3BBD0E37D0B2}">
      <dgm:prSet/>
      <dgm:spPr/>
      <dgm:t>
        <a:bodyPr/>
        <a:lstStyle/>
        <a:p>
          <a:endParaRPr lang="el-GR"/>
        </a:p>
      </dgm:t>
    </dgm:pt>
    <dgm:pt modelId="{68CD65E6-AABE-47FC-8791-F8AB136D61C9}" type="pres">
      <dgm:prSet presAssocID="{2A542632-17D4-437A-BFF8-FDBF1B551009}" presName="linear" presStyleCnt="0">
        <dgm:presLayoutVars>
          <dgm:animLvl val="lvl"/>
          <dgm:resizeHandles val="exact"/>
        </dgm:presLayoutVars>
      </dgm:prSet>
      <dgm:spPr/>
      <dgm:t>
        <a:bodyPr/>
        <a:lstStyle/>
        <a:p>
          <a:endParaRPr lang="el-GR"/>
        </a:p>
      </dgm:t>
    </dgm:pt>
    <dgm:pt modelId="{7364A220-B197-41B0-959F-05B1326E57A8}" type="pres">
      <dgm:prSet presAssocID="{798B0640-E584-40A0-B12C-27D40089420A}" presName="parentText" presStyleLbl="node1" presStyleIdx="0" presStyleCnt="5">
        <dgm:presLayoutVars>
          <dgm:chMax val="0"/>
          <dgm:bulletEnabled val="1"/>
        </dgm:presLayoutVars>
      </dgm:prSet>
      <dgm:spPr/>
      <dgm:t>
        <a:bodyPr/>
        <a:lstStyle/>
        <a:p>
          <a:endParaRPr lang="el-GR"/>
        </a:p>
      </dgm:t>
    </dgm:pt>
    <dgm:pt modelId="{25759E9A-52BC-43BE-9295-409DDA997023}" type="pres">
      <dgm:prSet presAssocID="{B5A5C0E9-A61F-4E50-9008-8D6EBD618B91}" presName="spacer" presStyleCnt="0"/>
      <dgm:spPr/>
    </dgm:pt>
    <dgm:pt modelId="{4627B251-E472-4864-A135-44CC381B6236}" type="pres">
      <dgm:prSet presAssocID="{B5FF36DE-C1EE-452A-9AAD-D1649E4D1DD9}" presName="parentText" presStyleLbl="node1" presStyleIdx="1" presStyleCnt="5">
        <dgm:presLayoutVars>
          <dgm:chMax val="0"/>
          <dgm:bulletEnabled val="1"/>
        </dgm:presLayoutVars>
      </dgm:prSet>
      <dgm:spPr/>
      <dgm:t>
        <a:bodyPr/>
        <a:lstStyle/>
        <a:p>
          <a:endParaRPr lang="el-GR"/>
        </a:p>
      </dgm:t>
    </dgm:pt>
    <dgm:pt modelId="{86286DEB-20EA-4960-8266-9A3B4CACC820}" type="pres">
      <dgm:prSet presAssocID="{D9D2FF04-74B4-4BFA-B8F7-814187B72719}" presName="spacer" presStyleCnt="0"/>
      <dgm:spPr/>
    </dgm:pt>
    <dgm:pt modelId="{9A15AAD6-2955-4D85-B532-79A42F6AB52A}" type="pres">
      <dgm:prSet presAssocID="{9E1CACFB-D115-427C-B529-A420F8007A31}" presName="parentText" presStyleLbl="node1" presStyleIdx="2" presStyleCnt="5">
        <dgm:presLayoutVars>
          <dgm:chMax val="0"/>
          <dgm:bulletEnabled val="1"/>
        </dgm:presLayoutVars>
      </dgm:prSet>
      <dgm:spPr/>
      <dgm:t>
        <a:bodyPr/>
        <a:lstStyle/>
        <a:p>
          <a:endParaRPr lang="el-GR"/>
        </a:p>
      </dgm:t>
    </dgm:pt>
    <dgm:pt modelId="{AFBDF936-B1DB-47FE-9763-0B7EE577FDF8}" type="pres">
      <dgm:prSet presAssocID="{0609F0DB-E2A5-4A3D-8D53-FF82B16DFFE4}" presName="spacer" presStyleCnt="0"/>
      <dgm:spPr/>
    </dgm:pt>
    <dgm:pt modelId="{114D7401-98AB-4CBB-8D3C-70793008198A}" type="pres">
      <dgm:prSet presAssocID="{7299F908-28CF-435D-8754-DA973F803758}" presName="parentText" presStyleLbl="node1" presStyleIdx="3" presStyleCnt="5">
        <dgm:presLayoutVars>
          <dgm:chMax val="0"/>
          <dgm:bulletEnabled val="1"/>
        </dgm:presLayoutVars>
      </dgm:prSet>
      <dgm:spPr/>
      <dgm:t>
        <a:bodyPr/>
        <a:lstStyle/>
        <a:p>
          <a:endParaRPr lang="el-GR"/>
        </a:p>
      </dgm:t>
    </dgm:pt>
    <dgm:pt modelId="{4ED1D45D-2ED3-42D7-A7CE-B27175853D7C}" type="pres">
      <dgm:prSet presAssocID="{A6806F2D-D66E-46B4-9E78-BE4AEB28DA69}" presName="spacer" presStyleCnt="0"/>
      <dgm:spPr/>
    </dgm:pt>
    <dgm:pt modelId="{B1707CAA-86CA-4A23-A8E0-CBE15AFF01DB}" type="pres">
      <dgm:prSet presAssocID="{F214B3B7-6360-43B6-9AE5-94B7B6535114}" presName="parentText" presStyleLbl="node1" presStyleIdx="4" presStyleCnt="5">
        <dgm:presLayoutVars>
          <dgm:chMax val="0"/>
          <dgm:bulletEnabled val="1"/>
        </dgm:presLayoutVars>
      </dgm:prSet>
      <dgm:spPr/>
      <dgm:t>
        <a:bodyPr/>
        <a:lstStyle/>
        <a:p>
          <a:endParaRPr lang="el-GR"/>
        </a:p>
      </dgm:t>
    </dgm:pt>
  </dgm:ptLst>
  <dgm:cxnLst>
    <dgm:cxn modelId="{7C33E4AC-0E8B-4F81-93CB-7838A04A244A}" srcId="{2A542632-17D4-437A-BFF8-FDBF1B551009}" destId="{798B0640-E584-40A0-B12C-27D40089420A}" srcOrd="0" destOrd="0" parTransId="{6D03B62C-D4D0-41B6-B865-4ADDEAC358AF}" sibTransId="{B5A5C0E9-A61F-4E50-9008-8D6EBD618B91}"/>
    <dgm:cxn modelId="{70FDFF16-9B59-4CE6-800F-34F2EA3C81B6}" type="presOf" srcId="{9E1CACFB-D115-427C-B529-A420F8007A31}" destId="{9A15AAD6-2955-4D85-B532-79A42F6AB52A}" srcOrd="0" destOrd="0" presId="urn:microsoft.com/office/officeart/2005/8/layout/vList2"/>
    <dgm:cxn modelId="{A71E45D3-D7D0-4992-B857-4428029B5300}" srcId="{2A542632-17D4-437A-BFF8-FDBF1B551009}" destId="{B5FF36DE-C1EE-452A-9AAD-D1649E4D1DD9}" srcOrd="1" destOrd="0" parTransId="{3EDC7239-537F-4EC4-99DB-E5A0E82CC380}" sibTransId="{D9D2FF04-74B4-4BFA-B8F7-814187B72719}"/>
    <dgm:cxn modelId="{11AC70A8-7789-44A6-B459-5AB2CC7D7810}" type="presOf" srcId="{F214B3B7-6360-43B6-9AE5-94B7B6535114}" destId="{B1707CAA-86CA-4A23-A8E0-CBE15AFF01DB}" srcOrd="0" destOrd="0" presId="urn:microsoft.com/office/officeart/2005/8/layout/vList2"/>
    <dgm:cxn modelId="{4E64A8F1-3EF0-45EA-99B1-FFCB3F1E2C69}" type="presOf" srcId="{2A542632-17D4-437A-BFF8-FDBF1B551009}" destId="{68CD65E6-AABE-47FC-8791-F8AB136D61C9}" srcOrd="0" destOrd="0" presId="urn:microsoft.com/office/officeart/2005/8/layout/vList2"/>
    <dgm:cxn modelId="{65F31041-E40B-4B09-9201-6A80A4F7454E}" type="presOf" srcId="{B5FF36DE-C1EE-452A-9AAD-D1649E4D1DD9}" destId="{4627B251-E472-4864-A135-44CC381B6236}" srcOrd="0" destOrd="0" presId="urn:microsoft.com/office/officeart/2005/8/layout/vList2"/>
    <dgm:cxn modelId="{2FD861FB-7DEE-4991-A05F-D31F0C65F3FE}" type="presOf" srcId="{7299F908-28CF-435D-8754-DA973F803758}" destId="{114D7401-98AB-4CBB-8D3C-70793008198A}" srcOrd="0" destOrd="0" presId="urn:microsoft.com/office/officeart/2005/8/layout/vList2"/>
    <dgm:cxn modelId="{0B81203A-B590-495E-8239-7201694D3CF4}" type="presOf" srcId="{798B0640-E584-40A0-B12C-27D40089420A}" destId="{7364A220-B197-41B0-959F-05B1326E57A8}" srcOrd="0" destOrd="0" presId="urn:microsoft.com/office/officeart/2005/8/layout/vList2"/>
    <dgm:cxn modelId="{32A1D42C-307E-4046-BC56-D79DF1EFDFB0}" srcId="{2A542632-17D4-437A-BFF8-FDBF1B551009}" destId="{9E1CACFB-D115-427C-B529-A420F8007A31}" srcOrd="2" destOrd="0" parTransId="{FD67BB9E-5DFB-4B82-B21D-3255F0EA83F0}" sibTransId="{0609F0DB-E2A5-4A3D-8D53-FF82B16DFFE4}"/>
    <dgm:cxn modelId="{36EFB4DC-64D7-4ED3-9E8D-1E0B7F383877}" srcId="{2A542632-17D4-437A-BFF8-FDBF1B551009}" destId="{7299F908-28CF-435D-8754-DA973F803758}" srcOrd="3" destOrd="0" parTransId="{D8557E5C-80BE-4754-9A43-4C84519A3C24}" sibTransId="{A6806F2D-D66E-46B4-9E78-BE4AEB28DA69}"/>
    <dgm:cxn modelId="{3DCD8797-AFB8-4BC3-818F-3BBD0E37D0B2}" srcId="{2A542632-17D4-437A-BFF8-FDBF1B551009}" destId="{F214B3B7-6360-43B6-9AE5-94B7B6535114}" srcOrd="4" destOrd="0" parTransId="{56A1DA43-620C-46DA-8E6E-3ADC5174140F}" sibTransId="{708D5A87-AE00-4E8C-BF5E-C8275048F281}"/>
    <dgm:cxn modelId="{521C1A71-C33A-4E12-875D-FE8F2F32BE7A}" type="presParOf" srcId="{68CD65E6-AABE-47FC-8791-F8AB136D61C9}" destId="{7364A220-B197-41B0-959F-05B1326E57A8}" srcOrd="0" destOrd="0" presId="urn:microsoft.com/office/officeart/2005/8/layout/vList2"/>
    <dgm:cxn modelId="{2281C1DB-123E-4909-8C6E-8A23206562E9}" type="presParOf" srcId="{68CD65E6-AABE-47FC-8791-F8AB136D61C9}" destId="{25759E9A-52BC-43BE-9295-409DDA997023}" srcOrd="1" destOrd="0" presId="urn:microsoft.com/office/officeart/2005/8/layout/vList2"/>
    <dgm:cxn modelId="{C4262F43-179A-4070-8F65-BCD78712A44F}" type="presParOf" srcId="{68CD65E6-AABE-47FC-8791-F8AB136D61C9}" destId="{4627B251-E472-4864-A135-44CC381B6236}" srcOrd="2" destOrd="0" presId="urn:microsoft.com/office/officeart/2005/8/layout/vList2"/>
    <dgm:cxn modelId="{5C86549A-9BCA-4758-9780-AED4F6D1280D}" type="presParOf" srcId="{68CD65E6-AABE-47FC-8791-F8AB136D61C9}" destId="{86286DEB-20EA-4960-8266-9A3B4CACC820}" srcOrd="3" destOrd="0" presId="urn:microsoft.com/office/officeart/2005/8/layout/vList2"/>
    <dgm:cxn modelId="{5063E6C7-DF17-4E30-91F2-22E7CBB4878D}" type="presParOf" srcId="{68CD65E6-AABE-47FC-8791-F8AB136D61C9}" destId="{9A15AAD6-2955-4D85-B532-79A42F6AB52A}" srcOrd="4" destOrd="0" presId="urn:microsoft.com/office/officeart/2005/8/layout/vList2"/>
    <dgm:cxn modelId="{EE82CB25-9C6A-4469-9D0D-EB1E74865191}" type="presParOf" srcId="{68CD65E6-AABE-47FC-8791-F8AB136D61C9}" destId="{AFBDF936-B1DB-47FE-9763-0B7EE577FDF8}" srcOrd="5" destOrd="0" presId="urn:microsoft.com/office/officeart/2005/8/layout/vList2"/>
    <dgm:cxn modelId="{91889838-AD9A-4D75-B5EC-C178BA15536E}" type="presParOf" srcId="{68CD65E6-AABE-47FC-8791-F8AB136D61C9}" destId="{114D7401-98AB-4CBB-8D3C-70793008198A}" srcOrd="6" destOrd="0" presId="urn:microsoft.com/office/officeart/2005/8/layout/vList2"/>
    <dgm:cxn modelId="{742822AC-AF00-4BEB-8656-DC9AD09F710E}" type="presParOf" srcId="{68CD65E6-AABE-47FC-8791-F8AB136D61C9}" destId="{4ED1D45D-2ED3-42D7-A7CE-B27175853D7C}" srcOrd="7" destOrd="0" presId="urn:microsoft.com/office/officeart/2005/8/layout/vList2"/>
    <dgm:cxn modelId="{7C13072C-C0A6-4396-871E-F5EBD90DE7F7}" type="presParOf" srcId="{68CD65E6-AABE-47FC-8791-F8AB136D61C9}" destId="{B1707CAA-86CA-4A23-A8E0-CBE15AFF01DB}"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A542632-17D4-437A-BFF8-FDBF1B551009}" type="doc">
      <dgm:prSet loTypeId="urn:microsoft.com/office/officeart/2005/8/layout/vList2" loCatId="list" qsTypeId="urn:microsoft.com/office/officeart/2005/8/quickstyle/3d1" qsCatId="3D" csTypeId="urn:microsoft.com/office/officeart/2005/8/colors/accent1_4" csCatId="accent1" phldr="1"/>
      <dgm:spPr/>
      <dgm:t>
        <a:bodyPr/>
        <a:lstStyle/>
        <a:p>
          <a:endParaRPr lang="el-GR"/>
        </a:p>
      </dgm:t>
    </dgm:pt>
    <dgm:pt modelId="{798B0640-E584-40A0-B12C-27D40089420A}">
      <dgm:prSet phldrT="[Κείμενο]"/>
      <dgm:spPr/>
      <dgm:t>
        <a:bodyPr/>
        <a:lstStyle/>
        <a:p>
          <a:pPr algn="ctr"/>
          <a:r>
            <a:rPr lang="en-US" b="1" dirty="0" smtClean="0">
              <a:latin typeface="Comic Sans MS" panose="030F0702030302020204" pitchFamily="66" charset="0"/>
            </a:rPr>
            <a:t>Selenium is a very important micronutrient for humans’ well-being</a:t>
          </a:r>
          <a:r>
            <a:rPr lang="en-US" b="1" baseline="30000" dirty="0" smtClean="0">
              <a:solidFill>
                <a:schemeClr val="tx1"/>
              </a:solidFill>
              <a:latin typeface="Comic Sans MS" panose="030F0702030302020204" pitchFamily="66" charset="0"/>
            </a:rPr>
            <a:t>4</a:t>
          </a:r>
          <a:r>
            <a:rPr lang="en-US" b="1" dirty="0" smtClean="0">
              <a:latin typeface="Comic Sans MS" panose="030F0702030302020204" pitchFamily="66" charset="0"/>
            </a:rPr>
            <a:t>.</a:t>
          </a:r>
          <a:endParaRPr lang="el-GR" b="1" dirty="0">
            <a:latin typeface="Comic Sans MS" panose="030F0702030302020204" pitchFamily="66" charset="0"/>
          </a:endParaRPr>
        </a:p>
      </dgm:t>
    </dgm:pt>
    <dgm:pt modelId="{6D03B62C-D4D0-41B6-B865-4ADDEAC358AF}" type="parTrans" cxnId="{7C33E4AC-0E8B-4F81-93CB-7838A04A244A}">
      <dgm:prSet/>
      <dgm:spPr/>
      <dgm:t>
        <a:bodyPr/>
        <a:lstStyle/>
        <a:p>
          <a:endParaRPr lang="el-GR"/>
        </a:p>
      </dgm:t>
    </dgm:pt>
    <dgm:pt modelId="{B5A5C0E9-A61F-4E50-9008-8D6EBD618B91}" type="sibTrans" cxnId="{7C33E4AC-0E8B-4F81-93CB-7838A04A244A}">
      <dgm:prSet/>
      <dgm:spPr/>
      <dgm:t>
        <a:bodyPr/>
        <a:lstStyle/>
        <a:p>
          <a:endParaRPr lang="el-GR"/>
        </a:p>
      </dgm:t>
    </dgm:pt>
    <dgm:pt modelId="{B5FF36DE-C1EE-452A-9AAD-D1649E4D1DD9}">
      <dgm:prSet phldrT="[Κείμενο]"/>
      <dgm:spPr/>
      <dgm:t>
        <a:bodyPr/>
        <a:lstStyle/>
        <a:p>
          <a:pPr algn="ctr"/>
          <a:r>
            <a:rPr lang="en-US" b="1" dirty="0" smtClean="0">
              <a:latin typeface="Comic Sans MS" panose="030F0702030302020204" pitchFamily="66" charset="0"/>
            </a:rPr>
            <a:t>Selenium deficiency is very common among the European nations, because the European soils are poor in selenium</a:t>
          </a:r>
          <a:r>
            <a:rPr lang="el-GR" b="1" baseline="30000" dirty="0" smtClean="0">
              <a:solidFill>
                <a:schemeClr val="tx1"/>
              </a:solidFill>
              <a:latin typeface="Comic Sans MS" panose="030F0702030302020204" pitchFamily="66" charset="0"/>
            </a:rPr>
            <a:t>5</a:t>
          </a:r>
          <a:r>
            <a:rPr lang="en-US" b="1" dirty="0" smtClean="0">
              <a:latin typeface="Comic Sans MS" panose="030F0702030302020204" pitchFamily="66" charset="0"/>
            </a:rPr>
            <a:t>. </a:t>
          </a:r>
          <a:endParaRPr lang="el-GR" b="1" dirty="0">
            <a:latin typeface="Comic Sans MS" panose="030F0702030302020204" pitchFamily="66" charset="0"/>
          </a:endParaRPr>
        </a:p>
      </dgm:t>
    </dgm:pt>
    <dgm:pt modelId="{3EDC7239-537F-4EC4-99DB-E5A0E82CC380}" type="parTrans" cxnId="{A71E45D3-D7D0-4992-B857-4428029B5300}">
      <dgm:prSet/>
      <dgm:spPr/>
      <dgm:t>
        <a:bodyPr/>
        <a:lstStyle/>
        <a:p>
          <a:endParaRPr lang="el-GR"/>
        </a:p>
      </dgm:t>
    </dgm:pt>
    <dgm:pt modelId="{D9D2FF04-74B4-4BFA-B8F7-814187B72719}" type="sibTrans" cxnId="{A71E45D3-D7D0-4992-B857-4428029B5300}">
      <dgm:prSet/>
      <dgm:spPr/>
      <dgm:t>
        <a:bodyPr/>
        <a:lstStyle/>
        <a:p>
          <a:endParaRPr lang="el-GR"/>
        </a:p>
      </dgm:t>
    </dgm:pt>
    <dgm:pt modelId="{9E1CACFB-D115-427C-B529-A420F8007A31}">
      <dgm:prSet phldrT="[Κείμενο]"/>
      <dgm:spPr/>
      <dgm:t>
        <a:bodyPr/>
        <a:lstStyle/>
        <a:p>
          <a:pPr algn="ctr"/>
          <a:r>
            <a:rPr lang="en-US" b="1" dirty="0" smtClean="0">
              <a:latin typeface="Comic Sans MS" panose="030F0702030302020204" pitchFamily="66" charset="0"/>
            </a:rPr>
            <a:t>According to NHS, the Recommended Daily Intake of selenium is 60μg for women and 75μg for men. Nowadays, the average selenium daily intake in the United Kingdom is about 40μg per day</a:t>
          </a:r>
          <a:r>
            <a:rPr lang="el-GR" b="1" baseline="30000" dirty="0" smtClean="0">
              <a:solidFill>
                <a:schemeClr val="tx1"/>
              </a:solidFill>
              <a:latin typeface="Comic Sans MS" panose="030F0702030302020204" pitchFamily="66" charset="0"/>
            </a:rPr>
            <a:t>6, 7</a:t>
          </a:r>
          <a:r>
            <a:rPr lang="en-US" b="1" dirty="0" smtClean="0">
              <a:latin typeface="Comic Sans MS" panose="030F0702030302020204" pitchFamily="66" charset="0"/>
            </a:rPr>
            <a:t>.</a:t>
          </a:r>
        </a:p>
      </dgm:t>
    </dgm:pt>
    <dgm:pt modelId="{FD67BB9E-5DFB-4B82-B21D-3255F0EA83F0}" type="parTrans" cxnId="{32A1D42C-307E-4046-BC56-D79DF1EFDFB0}">
      <dgm:prSet/>
      <dgm:spPr/>
      <dgm:t>
        <a:bodyPr/>
        <a:lstStyle/>
        <a:p>
          <a:endParaRPr lang="el-GR"/>
        </a:p>
      </dgm:t>
    </dgm:pt>
    <dgm:pt modelId="{0609F0DB-E2A5-4A3D-8D53-FF82B16DFFE4}" type="sibTrans" cxnId="{32A1D42C-307E-4046-BC56-D79DF1EFDFB0}">
      <dgm:prSet/>
      <dgm:spPr/>
      <dgm:t>
        <a:bodyPr/>
        <a:lstStyle/>
        <a:p>
          <a:endParaRPr lang="el-GR"/>
        </a:p>
      </dgm:t>
    </dgm:pt>
    <dgm:pt modelId="{7299F908-28CF-435D-8754-DA973F803758}">
      <dgm:prSet phldrT="[Κείμενο]"/>
      <dgm:spPr/>
      <dgm:t>
        <a:bodyPr/>
        <a:lstStyle/>
        <a:p>
          <a:pPr algn="ctr"/>
          <a:r>
            <a:rPr lang="en-US" b="1" dirty="0" smtClean="0">
              <a:latin typeface="Comic Sans MS" panose="030F0702030302020204" pitchFamily="66" charset="0"/>
            </a:rPr>
            <a:t>Europeans can add to their diets the OliVchicken, which is high in selenium (22</a:t>
          </a:r>
          <a:r>
            <a:rPr lang="el-GR" b="1" dirty="0" smtClean="0">
              <a:latin typeface="Comic Sans MS" panose="030F0702030302020204" pitchFamily="66" charset="0"/>
            </a:rPr>
            <a:t>μ</a:t>
          </a:r>
          <a:r>
            <a:rPr lang="en-US" b="1" dirty="0" smtClean="0">
              <a:latin typeface="Comic Sans MS" panose="030F0702030302020204" pitchFamily="66" charset="0"/>
            </a:rPr>
            <a:t>g/100gr cooked product).</a:t>
          </a:r>
          <a:endParaRPr lang="el-GR" b="1" dirty="0">
            <a:latin typeface="Comic Sans MS" panose="030F0702030302020204" pitchFamily="66" charset="0"/>
          </a:endParaRPr>
        </a:p>
      </dgm:t>
    </dgm:pt>
    <dgm:pt modelId="{D8557E5C-80BE-4754-9A43-4C84519A3C24}" type="parTrans" cxnId="{36EFB4DC-64D7-4ED3-9E8D-1E0B7F383877}">
      <dgm:prSet/>
      <dgm:spPr/>
      <dgm:t>
        <a:bodyPr/>
        <a:lstStyle/>
        <a:p>
          <a:endParaRPr lang="el-GR"/>
        </a:p>
      </dgm:t>
    </dgm:pt>
    <dgm:pt modelId="{A6806F2D-D66E-46B4-9E78-BE4AEB28DA69}" type="sibTrans" cxnId="{36EFB4DC-64D7-4ED3-9E8D-1E0B7F383877}">
      <dgm:prSet/>
      <dgm:spPr/>
      <dgm:t>
        <a:bodyPr/>
        <a:lstStyle/>
        <a:p>
          <a:endParaRPr lang="el-GR"/>
        </a:p>
      </dgm:t>
    </dgm:pt>
    <dgm:pt modelId="{F214B3B7-6360-43B6-9AE5-94B7B6535114}">
      <dgm:prSet phldrT="[Κείμενο]"/>
      <dgm:spPr/>
      <dgm:t>
        <a:bodyPr/>
        <a:lstStyle/>
        <a:p>
          <a:pPr algn="ctr"/>
          <a:r>
            <a:rPr lang="en-US" b="1" dirty="0" smtClean="0">
              <a:latin typeface="Comic Sans MS" panose="030F0702030302020204" pitchFamily="66" charset="0"/>
            </a:rPr>
            <a:t>Specifically, regarding British people, if they replace the chicken which consume with OliVchicken, 20% of their RDA of selenium will be completed annually.</a:t>
          </a:r>
          <a:endParaRPr lang="el-GR" b="1" dirty="0">
            <a:latin typeface="Comic Sans MS" panose="030F0702030302020204" pitchFamily="66" charset="0"/>
          </a:endParaRPr>
        </a:p>
      </dgm:t>
    </dgm:pt>
    <dgm:pt modelId="{56A1DA43-620C-46DA-8E6E-3ADC5174140F}" type="parTrans" cxnId="{3DCD8797-AFB8-4BC3-818F-3BBD0E37D0B2}">
      <dgm:prSet/>
      <dgm:spPr/>
      <dgm:t>
        <a:bodyPr/>
        <a:lstStyle/>
        <a:p>
          <a:endParaRPr lang="el-GR"/>
        </a:p>
      </dgm:t>
    </dgm:pt>
    <dgm:pt modelId="{708D5A87-AE00-4E8C-BF5E-C8275048F281}" type="sibTrans" cxnId="{3DCD8797-AFB8-4BC3-818F-3BBD0E37D0B2}">
      <dgm:prSet/>
      <dgm:spPr/>
      <dgm:t>
        <a:bodyPr/>
        <a:lstStyle/>
        <a:p>
          <a:endParaRPr lang="el-GR"/>
        </a:p>
      </dgm:t>
    </dgm:pt>
    <dgm:pt modelId="{68CD65E6-AABE-47FC-8791-F8AB136D61C9}" type="pres">
      <dgm:prSet presAssocID="{2A542632-17D4-437A-BFF8-FDBF1B551009}" presName="linear" presStyleCnt="0">
        <dgm:presLayoutVars>
          <dgm:animLvl val="lvl"/>
          <dgm:resizeHandles val="exact"/>
        </dgm:presLayoutVars>
      </dgm:prSet>
      <dgm:spPr/>
      <dgm:t>
        <a:bodyPr/>
        <a:lstStyle/>
        <a:p>
          <a:endParaRPr lang="el-GR"/>
        </a:p>
      </dgm:t>
    </dgm:pt>
    <dgm:pt modelId="{7364A220-B197-41B0-959F-05B1326E57A8}" type="pres">
      <dgm:prSet presAssocID="{798B0640-E584-40A0-B12C-27D40089420A}" presName="parentText" presStyleLbl="node1" presStyleIdx="0" presStyleCnt="5">
        <dgm:presLayoutVars>
          <dgm:chMax val="0"/>
          <dgm:bulletEnabled val="1"/>
        </dgm:presLayoutVars>
      </dgm:prSet>
      <dgm:spPr/>
      <dgm:t>
        <a:bodyPr/>
        <a:lstStyle/>
        <a:p>
          <a:endParaRPr lang="el-GR"/>
        </a:p>
      </dgm:t>
    </dgm:pt>
    <dgm:pt modelId="{25759E9A-52BC-43BE-9295-409DDA997023}" type="pres">
      <dgm:prSet presAssocID="{B5A5C0E9-A61F-4E50-9008-8D6EBD618B91}" presName="spacer" presStyleCnt="0"/>
      <dgm:spPr/>
    </dgm:pt>
    <dgm:pt modelId="{4627B251-E472-4864-A135-44CC381B6236}" type="pres">
      <dgm:prSet presAssocID="{B5FF36DE-C1EE-452A-9AAD-D1649E4D1DD9}" presName="parentText" presStyleLbl="node1" presStyleIdx="1" presStyleCnt="5">
        <dgm:presLayoutVars>
          <dgm:chMax val="0"/>
          <dgm:bulletEnabled val="1"/>
        </dgm:presLayoutVars>
      </dgm:prSet>
      <dgm:spPr/>
      <dgm:t>
        <a:bodyPr/>
        <a:lstStyle/>
        <a:p>
          <a:endParaRPr lang="el-GR"/>
        </a:p>
      </dgm:t>
    </dgm:pt>
    <dgm:pt modelId="{86286DEB-20EA-4960-8266-9A3B4CACC820}" type="pres">
      <dgm:prSet presAssocID="{D9D2FF04-74B4-4BFA-B8F7-814187B72719}" presName="spacer" presStyleCnt="0"/>
      <dgm:spPr/>
    </dgm:pt>
    <dgm:pt modelId="{9A15AAD6-2955-4D85-B532-79A42F6AB52A}" type="pres">
      <dgm:prSet presAssocID="{9E1CACFB-D115-427C-B529-A420F8007A31}" presName="parentText" presStyleLbl="node1" presStyleIdx="2" presStyleCnt="5">
        <dgm:presLayoutVars>
          <dgm:chMax val="0"/>
          <dgm:bulletEnabled val="1"/>
        </dgm:presLayoutVars>
      </dgm:prSet>
      <dgm:spPr/>
      <dgm:t>
        <a:bodyPr/>
        <a:lstStyle/>
        <a:p>
          <a:endParaRPr lang="el-GR"/>
        </a:p>
      </dgm:t>
    </dgm:pt>
    <dgm:pt modelId="{AFBDF936-B1DB-47FE-9763-0B7EE577FDF8}" type="pres">
      <dgm:prSet presAssocID="{0609F0DB-E2A5-4A3D-8D53-FF82B16DFFE4}" presName="spacer" presStyleCnt="0"/>
      <dgm:spPr/>
    </dgm:pt>
    <dgm:pt modelId="{114D7401-98AB-4CBB-8D3C-70793008198A}" type="pres">
      <dgm:prSet presAssocID="{7299F908-28CF-435D-8754-DA973F803758}" presName="parentText" presStyleLbl="node1" presStyleIdx="3" presStyleCnt="5">
        <dgm:presLayoutVars>
          <dgm:chMax val="0"/>
          <dgm:bulletEnabled val="1"/>
        </dgm:presLayoutVars>
      </dgm:prSet>
      <dgm:spPr/>
      <dgm:t>
        <a:bodyPr/>
        <a:lstStyle/>
        <a:p>
          <a:endParaRPr lang="el-GR"/>
        </a:p>
      </dgm:t>
    </dgm:pt>
    <dgm:pt modelId="{4ED1D45D-2ED3-42D7-A7CE-B27175853D7C}" type="pres">
      <dgm:prSet presAssocID="{A6806F2D-D66E-46B4-9E78-BE4AEB28DA69}" presName="spacer" presStyleCnt="0"/>
      <dgm:spPr/>
    </dgm:pt>
    <dgm:pt modelId="{B1707CAA-86CA-4A23-A8E0-CBE15AFF01DB}" type="pres">
      <dgm:prSet presAssocID="{F214B3B7-6360-43B6-9AE5-94B7B6535114}" presName="parentText" presStyleLbl="node1" presStyleIdx="4" presStyleCnt="5">
        <dgm:presLayoutVars>
          <dgm:chMax val="0"/>
          <dgm:bulletEnabled val="1"/>
        </dgm:presLayoutVars>
      </dgm:prSet>
      <dgm:spPr/>
      <dgm:t>
        <a:bodyPr/>
        <a:lstStyle/>
        <a:p>
          <a:endParaRPr lang="el-GR"/>
        </a:p>
      </dgm:t>
    </dgm:pt>
  </dgm:ptLst>
  <dgm:cxnLst>
    <dgm:cxn modelId="{7C33E4AC-0E8B-4F81-93CB-7838A04A244A}" srcId="{2A542632-17D4-437A-BFF8-FDBF1B551009}" destId="{798B0640-E584-40A0-B12C-27D40089420A}" srcOrd="0" destOrd="0" parTransId="{6D03B62C-D4D0-41B6-B865-4ADDEAC358AF}" sibTransId="{B5A5C0E9-A61F-4E50-9008-8D6EBD618B91}"/>
    <dgm:cxn modelId="{E85F044B-9B97-41D5-B9F5-579442485EF9}" type="presOf" srcId="{798B0640-E584-40A0-B12C-27D40089420A}" destId="{7364A220-B197-41B0-959F-05B1326E57A8}" srcOrd="0" destOrd="0" presId="urn:microsoft.com/office/officeart/2005/8/layout/vList2"/>
    <dgm:cxn modelId="{B54AE9A8-F444-4A20-8288-33481344CB8C}" type="presOf" srcId="{F214B3B7-6360-43B6-9AE5-94B7B6535114}" destId="{B1707CAA-86CA-4A23-A8E0-CBE15AFF01DB}" srcOrd="0" destOrd="0" presId="urn:microsoft.com/office/officeart/2005/8/layout/vList2"/>
    <dgm:cxn modelId="{B5CC6DDB-C56D-435D-9452-401728C81330}" type="presOf" srcId="{7299F908-28CF-435D-8754-DA973F803758}" destId="{114D7401-98AB-4CBB-8D3C-70793008198A}" srcOrd="0" destOrd="0" presId="urn:microsoft.com/office/officeart/2005/8/layout/vList2"/>
    <dgm:cxn modelId="{A71E45D3-D7D0-4992-B857-4428029B5300}" srcId="{2A542632-17D4-437A-BFF8-FDBF1B551009}" destId="{B5FF36DE-C1EE-452A-9AAD-D1649E4D1DD9}" srcOrd="1" destOrd="0" parTransId="{3EDC7239-537F-4EC4-99DB-E5A0E82CC380}" sibTransId="{D9D2FF04-74B4-4BFA-B8F7-814187B72719}"/>
    <dgm:cxn modelId="{B4F8FF54-39B5-48E3-9B21-3606165232E5}" type="presOf" srcId="{2A542632-17D4-437A-BFF8-FDBF1B551009}" destId="{68CD65E6-AABE-47FC-8791-F8AB136D61C9}" srcOrd="0" destOrd="0" presId="urn:microsoft.com/office/officeart/2005/8/layout/vList2"/>
    <dgm:cxn modelId="{22E215D8-1E47-453F-B1FC-49FF20791A87}" type="presOf" srcId="{B5FF36DE-C1EE-452A-9AAD-D1649E4D1DD9}" destId="{4627B251-E472-4864-A135-44CC381B6236}" srcOrd="0" destOrd="0" presId="urn:microsoft.com/office/officeart/2005/8/layout/vList2"/>
    <dgm:cxn modelId="{32A1D42C-307E-4046-BC56-D79DF1EFDFB0}" srcId="{2A542632-17D4-437A-BFF8-FDBF1B551009}" destId="{9E1CACFB-D115-427C-B529-A420F8007A31}" srcOrd="2" destOrd="0" parTransId="{FD67BB9E-5DFB-4B82-B21D-3255F0EA83F0}" sibTransId="{0609F0DB-E2A5-4A3D-8D53-FF82B16DFFE4}"/>
    <dgm:cxn modelId="{1E3C0ABB-8E95-4EFA-8BD6-B2963E5A74C9}" type="presOf" srcId="{9E1CACFB-D115-427C-B529-A420F8007A31}" destId="{9A15AAD6-2955-4D85-B532-79A42F6AB52A}" srcOrd="0" destOrd="0" presId="urn:microsoft.com/office/officeart/2005/8/layout/vList2"/>
    <dgm:cxn modelId="{36EFB4DC-64D7-4ED3-9E8D-1E0B7F383877}" srcId="{2A542632-17D4-437A-BFF8-FDBF1B551009}" destId="{7299F908-28CF-435D-8754-DA973F803758}" srcOrd="3" destOrd="0" parTransId="{D8557E5C-80BE-4754-9A43-4C84519A3C24}" sibTransId="{A6806F2D-D66E-46B4-9E78-BE4AEB28DA69}"/>
    <dgm:cxn modelId="{3DCD8797-AFB8-4BC3-818F-3BBD0E37D0B2}" srcId="{2A542632-17D4-437A-BFF8-FDBF1B551009}" destId="{F214B3B7-6360-43B6-9AE5-94B7B6535114}" srcOrd="4" destOrd="0" parTransId="{56A1DA43-620C-46DA-8E6E-3ADC5174140F}" sibTransId="{708D5A87-AE00-4E8C-BF5E-C8275048F281}"/>
    <dgm:cxn modelId="{EC49A08D-EF01-43B5-A6DE-5A76D8F23957}" type="presParOf" srcId="{68CD65E6-AABE-47FC-8791-F8AB136D61C9}" destId="{7364A220-B197-41B0-959F-05B1326E57A8}" srcOrd="0" destOrd="0" presId="urn:microsoft.com/office/officeart/2005/8/layout/vList2"/>
    <dgm:cxn modelId="{2E5B5C9A-66CA-4316-995E-70276DFA3B39}" type="presParOf" srcId="{68CD65E6-AABE-47FC-8791-F8AB136D61C9}" destId="{25759E9A-52BC-43BE-9295-409DDA997023}" srcOrd="1" destOrd="0" presId="urn:microsoft.com/office/officeart/2005/8/layout/vList2"/>
    <dgm:cxn modelId="{E6FA647E-3585-4174-8072-34A47049C61E}" type="presParOf" srcId="{68CD65E6-AABE-47FC-8791-F8AB136D61C9}" destId="{4627B251-E472-4864-A135-44CC381B6236}" srcOrd="2" destOrd="0" presId="urn:microsoft.com/office/officeart/2005/8/layout/vList2"/>
    <dgm:cxn modelId="{370CC260-3887-47E4-8CA6-9836753F16BE}" type="presParOf" srcId="{68CD65E6-AABE-47FC-8791-F8AB136D61C9}" destId="{86286DEB-20EA-4960-8266-9A3B4CACC820}" srcOrd="3" destOrd="0" presId="urn:microsoft.com/office/officeart/2005/8/layout/vList2"/>
    <dgm:cxn modelId="{1AD47489-11CE-4376-80C4-C7E9D3EB2A92}" type="presParOf" srcId="{68CD65E6-AABE-47FC-8791-F8AB136D61C9}" destId="{9A15AAD6-2955-4D85-B532-79A42F6AB52A}" srcOrd="4" destOrd="0" presId="urn:microsoft.com/office/officeart/2005/8/layout/vList2"/>
    <dgm:cxn modelId="{BA4B1898-CA91-44CC-976F-3EB0568E32F7}" type="presParOf" srcId="{68CD65E6-AABE-47FC-8791-F8AB136D61C9}" destId="{AFBDF936-B1DB-47FE-9763-0B7EE577FDF8}" srcOrd="5" destOrd="0" presId="urn:microsoft.com/office/officeart/2005/8/layout/vList2"/>
    <dgm:cxn modelId="{4406B337-3FE8-48C4-8901-EC4B48A14C82}" type="presParOf" srcId="{68CD65E6-AABE-47FC-8791-F8AB136D61C9}" destId="{114D7401-98AB-4CBB-8D3C-70793008198A}" srcOrd="6" destOrd="0" presId="urn:microsoft.com/office/officeart/2005/8/layout/vList2"/>
    <dgm:cxn modelId="{13F0CD36-9447-4338-9799-0D851A1686BB}" type="presParOf" srcId="{68CD65E6-AABE-47FC-8791-F8AB136D61C9}" destId="{4ED1D45D-2ED3-42D7-A7CE-B27175853D7C}" srcOrd="7" destOrd="0" presId="urn:microsoft.com/office/officeart/2005/8/layout/vList2"/>
    <dgm:cxn modelId="{631E32F3-65F4-4AA6-895C-D0232A9D3E69}" type="presParOf" srcId="{68CD65E6-AABE-47FC-8791-F8AB136D61C9}" destId="{B1707CAA-86CA-4A23-A8E0-CBE15AFF01DB}"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A542632-17D4-437A-BFF8-FDBF1B551009}" type="doc">
      <dgm:prSet loTypeId="urn:microsoft.com/office/officeart/2005/8/layout/vList2" loCatId="list" qsTypeId="urn:microsoft.com/office/officeart/2005/8/quickstyle/3d1" qsCatId="3D" csTypeId="urn:microsoft.com/office/officeart/2005/8/colors/accent1_4" csCatId="accent1" phldr="1"/>
      <dgm:spPr/>
      <dgm:t>
        <a:bodyPr/>
        <a:lstStyle/>
        <a:p>
          <a:endParaRPr lang="el-GR"/>
        </a:p>
      </dgm:t>
    </dgm:pt>
    <dgm:pt modelId="{798B0640-E584-40A0-B12C-27D40089420A}">
      <dgm:prSet phldrT="[Κείμενο]" custT="1"/>
      <dgm:spPr/>
      <dgm:t>
        <a:bodyPr/>
        <a:lstStyle/>
        <a:p>
          <a:pPr algn="ctr"/>
          <a:r>
            <a:rPr lang="en-US" sz="1400" b="1" dirty="0" smtClean="0">
              <a:latin typeface="Comic Sans MS" panose="030F0702030302020204" pitchFamily="66" charset="0"/>
            </a:rPr>
            <a:t>Rich in oleic acid and selenium.</a:t>
          </a:r>
          <a:endParaRPr lang="el-GR" sz="1400" b="1" dirty="0">
            <a:latin typeface="Comic Sans MS" panose="030F0702030302020204" pitchFamily="66" charset="0"/>
          </a:endParaRPr>
        </a:p>
      </dgm:t>
    </dgm:pt>
    <dgm:pt modelId="{6D03B62C-D4D0-41B6-B865-4ADDEAC358AF}" type="parTrans" cxnId="{7C33E4AC-0E8B-4F81-93CB-7838A04A244A}">
      <dgm:prSet/>
      <dgm:spPr/>
      <dgm:t>
        <a:bodyPr/>
        <a:lstStyle/>
        <a:p>
          <a:endParaRPr lang="el-GR"/>
        </a:p>
      </dgm:t>
    </dgm:pt>
    <dgm:pt modelId="{B5A5C0E9-A61F-4E50-9008-8D6EBD618B91}" type="sibTrans" cxnId="{7C33E4AC-0E8B-4F81-93CB-7838A04A244A}">
      <dgm:prSet/>
      <dgm:spPr/>
      <dgm:t>
        <a:bodyPr/>
        <a:lstStyle/>
        <a:p>
          <a:endParaRPr lang="el-GR"/>
        </a:p>
      </dgm:t>
    </dgm:pt>
    <dgm:pt modelId="{B5FF36DE-C1EE-452A-9AAD-D1649E4D1DD9}">
      <dgm:prSet phldrT="[Κείμενο]" custT="1"/>
      <dgm:spPr/>
      <dgm:t>
        <a:bodyPr/>
        <a:lstStyle/>
        <a:p>
          <a:pPr algn="ctr"/>
          <a:r>
            <a:rPr lang="en-US" sz="1400" b="1" dirty="0" smtClean="0">
              <a:latin typeface="Comic Sans MS" panose="030F0702030302020204" pitchFamily="66" charset="0"/>
            </a:rPr>
            <a:t>Certified by ISO 9001:2008, ISO 22000:2005, FSSC 22000:2013, AGROCERT for Special Poultry Farming and it is about to be certified by Animal Global Partnership for Animal Production of Step 1.</a:t>
          </a:r>
          <a:endParaRPr lang="el-GR" sz="1400" b="1" dirty="0">
            <a:latin typeface="Comic Sans MS" panose="030F0702030302020204" pitchFamily="66" charset="0"/>
          </a:endParaRPr>
        </a:p>
      </dgm:t>
    </dgm:pt>
    <dgm:pt modelId="{3EDC7239-537F-4EC4-99DB-E5A0E82CC380}" type="parTrans" cxnId="{A71E45D3-D7D0-4992-B857-4428029B5300}">
      <dgm:prSet/>
      <dgm:spPr/>
      <dgm:t>
        <a:bodyPr/>
        <a:lstStyle/>
        <a:p>
          <a:endParaRPr lang="el-GR"/>
        </a:p>
      </dgm:t>
    </dgm:pt>
    <dgm:pt modelId="{D9D2FF04-74B4-4BFA-B8F7-814187B72719}" type="sibTrans" cxnId="{A71E45D3-D7D0-4992-B857-4428029B5300}">
      <dgm:prSet/>
      <dgm:spPr/>
      <dgm:t>
        <a:bodyPr/>
        <a:lstStyle/>
        <a:p>
          <a:endParaRPr lang="el-GR"/>
        </a:p>
      </dgm:t>
    </dgm:pt>
    <dgm:pt modelId="{9E1CACFB-D115-427C-B529-A420F8007A31}">
      <dgm:prSet phldrT="[Κείμενο]" custT="1"/>
      <dgm:spPr/>
      <dgm:t>
        <a:bodyPr/>
        <a:lstStyle/>
        <a:p>
          <a:pPr algn="ctr"/>
          <a:r>
            <a:rPr lang="en-US" sz="1400" b="1" dirty="0" smtClean="0">
              <a:latin typeface="Comic Sans MS" panose="030F0702030302020204" pitchFamily="66" charset="0"/>
            </a:rPr>
            <a:t>Free from Listeria, Campylobacter &amp; Salmonella.</a:t>
          </a:r>
        </a:p>
      </dgm:t>
    </dgm:pt>
    <dgm:pt modelId="{FD67BB9E-5DFB-4B82-B21D-3255F0EA83F0}" type="parTrans" cxnId="{32A1D42C-307E-4046-BC56-D79DF1EFDFB0}">
      <dgm:prSet/>
      <dgm:spPr/>
      <dgm:t>
        <a:bodyPr/>
        <a:lstStyle/>
        <a:p>
          <a:endParaRPr lang="el-GR"/>
        </a:p>
      </dgm:t>
    </dgm:pt>
    <dgm:pt modelId="{0609F0DB-E2A5-4A3D-8D53-FF82B16DFFE4}" type="sibTrans" cxnId="{32A1D42C-307E-4046-BC56-D79DF1EFDFB0}">
      <dgm:prSet/>
      <dgm:spPr/>
      <dgm:t>
        <a:bodyPr/>
        <a:lstStyle/>
        <a:p>
          <a:endParaRPr lang="el-GR"/>
        </a:p>
      </dgm:t>
    </dgm:pt>
    <dgm:pt modelId="{7299F908-28CF-435D-8754-DA973F803758}">
      <dgm:prSet phldrT="[Κείμενο]" custT="1"/>
      <dgm:spPr/>
      <dgm:t>
        <a:bodyPr/>
        <a:lstStyle/>
        <a:p>
          <a:pPr algn="ctr"/>
          <a:r>
            <a:rPr lang="en-US" sz="1400" b="1" dirty="0" smtClean="0">
              <a:latin typeface="Comic Sans MS" panose="030F0702030302020204" pitchFamily="66" charset="0"/>
            </a:rPr>
            <a:t>Free from any mysterious odors and bad taste, because of the 100% vegetable poultry feed. </a:t>
          </a:r>
          <a:endParaRPr lang="el-GR" sz="1400" b="1" dirty="0">
            <a:latin typeface="Comic Sans MS" panose="030F0702030302020204" pitchFamily="66" charset="0"/>
          </a:endParaRPr>
        </a:p>
      </dgm:t>
    </dgm:pt>
    <dgm:pt modelId="{D8557E5C-80BE-4754-9A43-4C84519A3C24}" type="parTrans" cxnId="{36EFB4DC-64D7-4ED3-9E8D-1E0B7F383877}">
      <dgm:prSet/>
      <dgm:spPr/>
      <dgm:t>
        <a:bodyPr/>
        <a:lstStyle/>
        <a:p>
          <a:endParaRPr lang="el-GR"/>
        </a:p>
      </dgm:t>
    </dgm:pt>
    <dgm:pt modelId="{A6806F2D-D66E-46B4-9E78-BE4AEB28DA69}" type="sibTrans" cxnId="{36EFB4DC-64D7-4ED3-9E8D-1E0B7F383877}">
      <dgm:prSet/>
      <dgm:spPr/>
      <dgm:t>
        <a:bodyPr/>
        <a:lstStyle/>
        <a:p>
          <a:endParaRPr lang="el-GR"/>
        </a:p>
      </dgm:t>
    </dgm:pt>
    <dgm:pt modelId="{F214B3B7-6360-43B6-9AE5-94B7B6535114}">
      <dgm:prSet phldrT="[Κείμενο]" custT="1"/>
      <dgm:spPr/>
      <dgm:t>
        <a:bodyPr/>
        <a:lstStyle/>
        <a:p>
          <a:pPr algn="ctr"/>
          <a:r>
            <a:rPr lang="en-US" sz="1400" b="1" dirty="0" smtClean="0">
              <a:latin typeface="Comic Sans MS" panose="030F0702030302020204" pitchFamily="66" charset="0"/>
            </a:rPr>
            <a:t>Tasteful and tender.</a:t>
          </a:r>
          <a:endParaRPr lang="el-GR" sz="1400" b="1" dirty="0">
            <a:latin typeface="Comic Sans MS" panose="030F0702030302020204" pitchFamily="66" charset="0"/>
          </a:endParaRPr>
        </a:p>
      </dgm:t>
    </dgm:pt>
    <dgm:pt modelId="{56A1DA43-620C-46DA-8E6E-3ADC5174140F}" type="parTrans" cxnId="{3DCD8797-AFB8-4BC3-818F-3BBD0E37D0B2}">
      <dgm:prSet/>
      <dgm:spPr/>
      <dgm:t>
        <a:bodyPr/>
        <a:lstStyle/>
        <a:p>
          <a:endParaRPr lang="el-GR"/>
        </a:p>
      </dgm:t>
    </dgm:pt>
    <dgm:pt modelId="{708D5A87-AE00-4E8C-BF5E-C8275048F281}" type="sibTrans" cxnId="{3DCD8797-AFB8-4BC3-818F-3BBD0E37D0B2}">
      <dgm:prSet/>
      <dgm:spPr/>
      <dgm:t>
        <a:bodyPr/>
        <a:lstStyle/>
        <a:p>
          <a:endParaRPr lang="el-GR"/>
        </a:p>
      </dgm:t>
    </dgm:pt>
    <dgm:pt modelId="{68CD65E6-AABE-47FC-8791-F8AB136D61C9}" type="pres">
      <dgm:prSet presAssocID="{2A542632-17D4-437A-BFF8-FDBF1B551009}" presName="linear" presStyleCnt="0">
        <dgm:presLayoutVars>
          <dgm:animLvl val="lvl"/>
          <dgm:resizeHandles val="exact"/>
        </dgm:presLayoutVars>
      </dgm:prSet>
      <dgm:spPr/>
      <dgm:t>
        <a:bodyPr/>
        <a:lstStyle/>
        <a:p>
          <a:endParaRPr lang="el-GR"/>
        </a:p>
      </dgm:t>
    </dgm:pt>
    <dgm:pt modelId="{7364A220-B197-41B0-959F-05B1326E57A8}" type="pres">
      <dgm:prSet presAssocID="{798B0640-E584-40A0-B12C-27D40089420A}" presName="parentText" presStyleLbl="node1" presStyleIdx="0" presStyleCnt="5">
        <dgm:presLayoutVars>
          <dgm:chMax val="0"/>
          <dgm:bulletEnabled val="1"/>
        </dgm:presLayoutVars>
      </dgm:prSet>
      <dgm:spPr/>
      <dgm:t>
        <a:bodyPr/>
        <a:lstStyle/>
        <a:p>
          <a:endParaRPr lang="el-GR"/>
        </a:p>
      </dgm:t>
    </dgm:pt>
    <dgm:pt modelId="{25759E9A-52BC-43BE-9295-409DDA997023}" type="pres">
      <dgm:prSet presAssocID="{B5A5C0E9-A61F-4E50-9008-8D6EBD618B91}" presName="spacer" presStyleCnt="0"/>
      <dgm:spPr/>
    </dgm:pt>
    <dgm:pt modelId="{4627B251-E472-4864-A135-44CC381B6236}" type="pres">
      <dgm:prSet presAssocID="{B5FF36DE-C1EE-452A-9AAD-D1649E4D1DD9}" presName="parentText" presStyleLbl="node1" presStyleIdx="1" presStyleCnt="5">
        <dgm:presLayoutVars>
          <dgm:chMax val="0"/>
          <dgm:bulletEnabled val="1"/>
        </dgm:presLayoutVars>
      </dgm:prSet>
      <dgm:spPr/>
      <dgm:t>
        <a:bodyPr/>
        <a:lstStyle/>
        <a:p>
          <a:endParaRPr lang="el-GR"/>
        </a:p>
      </dgm:t>
    </dgm:pt>
    <dgm:pt modelId="{86286DEB-20EA-4960-8266-9A3B4CACC820}" type="pres">
      <dgm:prSet presAssocID="{D9D2FF04-74B4-4BFA-B8F7-814187B72719}" presName="spacer" presStyleCnt="0"/>
      <dgm:spPr/>
    </dgm:pt>
    <dgm:pt modelId="{9A15AAD6-2955-4D85-B532-79A42F6AB52A}" type="pres">
      <dgm:prSet presAssocID="{9E1CACFB-D115-427C-B529-A420F8007A31}" presName="parentText" presStyleLbl="node1" presStyleIdx="2" presStyleCnt="5">
        <dgm:presLayoutVars>
          <dgm:chMax val="0"/>
          <dgm:bulletEnabled val="1"/>
        </dgm:presLayoutVars>
      </dgm:prSet>
      <dgm:spPr/>
      <dgm:t>
        <a:bodyPr/>
        <a:lstStyle/>
        <a:p>
          <a:endParaRPr lang="el-GR"/>
        </a:p>
      </dgm:t>
    </dgm:pt>
    <dgm:pt modelId="{AFBDF936-B1DB-47FE-9763-0B7EE577FDF8}" type="pres">
      <dgm:prSet presAssocID="{0609F0DB-E2A5-4A3D-8D53-FF82B16DFFE4}" presName="spacer" presStyleCnt="0"/>
      <dgm:spPr/>
    </dgm:pt>
    <dgm:pt modelId="{114D7401-98AB-4CBB-8D3C-70793008198A}" type="pres">
      <dgm:prSet presAssocID="{7299F908-28CF-435D-8754-DA973F803758}" presName="parentText" presStyleLbl="node1" presStyleIdx="3" presStyleCnt="5">
        <dgm:presLayoutVars>
          <dgm:chMax val="0"/>
          <dgm:bulletEnabled val="1"/>
        </dgm:presLayoutVars>
      </dgm:prSet>
      <dgm:spPr/>
      <dgm:t>
        <a:bodyPr/>
        <a:lstStyle/>
        <a:p>
          <a:endParaRPr lang="el-GR"/>
        </a:p>
      </dgm:t>
    </dgm:pt>
    <dgm:pt modelId="{4ED1D45D-2ED3-42D7-A7CE-B27175853D7C}" type="pres">
      <dgm:prSet presAssocID="{A6806F2D-D66E-46B4-9E78-BE4AEB28DA69}" presName="spacer" presStyleCnt="0"/>
      <dgm:spPr/>
    </dgm:pt>
    <dgm:pt modelId="{B1707CAA-86CA-4A23-A8E0-CBE15AFF01DB}" type="pres">
      <dgm:prSet presAssocID="{F214B3B7-6360-43B6-9AE5-94B7B6535114}" presName="parentText" presStyleLbl="node1" presStyleIdx="4" presStyleCnt="5">
        <dgm:presLayoutVars>
          <dgm:chMax val="0"/>
          <dgm:bulletEnabled val="1"/>
        </dgm:presLayoutVars>
      </dgm:prSet>
      <dgm:spPr/>
      <dgm:t>
        <a:bodyPr/>
        <a:lstStyle/>
        <a:p>
          <a:endParaRPr lang="el-GR"/>
        </a:p>
      </dgm:t>
    </dgm:pt>
  </dgm:ptLst>
  <dgm:cxnLst>
    <dgm:cxn modelId="{7C33E4AC-0E8B-4F81-93CB-7838A04A244A}" srcId="{2A542632-17D4-437A-BFF8-FDBF1B551009}" destId="{798B0640-E584-40A0-B12C-27D40089420A}" srcOrd="0" destOrd="0" parTransId="{6D03B62C-D4D0-41B6-B865-4ADDEAC358AF}" sibTransId="{B5A5C0E9-A61F-4E50-9008-8D6EBD618B91}"/>
    <dgm:cxn modelId="{C9DF052B-04D6-45AB-9E66-F9911BC4BFED}" type="presOf" srcId="{2A542632-17D4-437A-BFF8-FDBF1B551009}" destId="{68CD65E6-AABE-47FC-8791-F8AB136D61C9}" srcOrd="0" destOrd="0" presId="urn:microsoft.com/office/officeart/2005/8/layout/vList2"/>
    <dgm:cxn modelId="{A71E45D3-D7D0-4992-B857-4428029B5300}" srcId="{2A542632-17D4-437A-BFF8-FDBF1B551009}" destId="{B5FF36DE-C1EE-452A-9AAD-D1649E4D1DD9}" srcOrd="1" destOrd="0" parTransId="{3EDC7239-537F-4EC4-99DB-E5A0E82CC380}" sibTransId="{D9D2FF04-74B4-4BFA-B8F7-814187B72719}"/>
    <dgm:cxn modelId="{32B91E80-7EE4-4512-882F-AD0007CACE3A}" type="presOf" srcId="{7299F908-28CF-435D-8754-DA973F803758}" destId="{114D7401-98AB-4CBB-8D3C-70793008198A}" srcOrd="0" destOrd="0" presId="urn:microsoft.com/office/officeart/2005/8/layout/vList2"/>
    <dgm:cxn modelId="{2D6D11F0-1933-4413-8739-7EA865A6E107}" type="presOf" srcId="{798B0640-E584-40A0-B12C-27D40089420A}" destId="{7364A220-B197-41B0-959F-05B1326E57A8}" srcOrd="0" destOrd="0" presId="urn:microsoft.com/office/officeart/2005/8/layout/vList2"/>
    <dgm:cxn modelId="{669BEEE0-441F-4C14-BFBF-CA93873B13C5}" type="presOf" srcId="{9E1CACFB-D115-427C-B529-A420F8007A31}" destId="{9A15AAD6-2955-4D85-B532-79A42F6AB52A}" srcOrd="0" destOrd="0" presId="urn:microsoft.com/office/officeart/2005/8/layout/vList2"/>
    <dgm:cxn modelId="{3C82638F-3A30-4D1E-9661-5DEBD0C83CDD}" type="presOf" srcId="{F214B3B7-6360-43B6-9AE5-94B7B6535114}" destId="{B1707CAA-86CA-4A23-A8E0-CBE15AFF01DB}" srcOrd="0" destOrd="0" presId="urn:microsoft.com/office/officeart/2005/8/layout/vList2"/>
    <dgm:cxn modelId="{32A1D42C-307E-4046-BC56-D79DF1EFDFB0}" srcId="{2A542632-17D4-437A-BFF8-FDBF1B551009}" destId="{9E1CACFB-D115-427C-B529-A420F8007A31}" srcOrd="2" destOrd="0" parTransId="{FD67BB9E-5DFB-4B82-B21D-3255F0EA83F0}" sibTransId="{0609F0DB-E2A5-4A3D-8D53-FF82B16DFFE4}"/>
    <dgm:cxn modelId="{36EFB4DC-64D7-4ED3-9E8D-1E0B7F383877}" srcId="{2A542632-17D4-437A-BFF8-FDBF1B551009}" destId="{7299F908-28CF-435D-8754-DA973F803758}" srcOrd="3" destOrd="0" parTransId="{D8557E5C-80BE-4754-9A43-4C84519A3C24}" sibTransId="{A6806F2D-D66E-46B4-9E78-BE4AEB28DA69}"/>
    <dgm:cxn modelId="{3DCD8797-AFB8-4BC3-818F-3BBD0E37D0B2}" srcId="{2A542632-17D4-437A-BFF8-FDBF1B551009}" destId="{F214B3B7-6360-43B6-9AE5-94B7B6535114}" srcOrd="4" destOrd="0" parTransId="{56A1DA43-620C-46DA-8E6E-3ADC5174140F}" sibTransId="{708D5A87-AE00-4E8C-BF5E-C8275048F281}"/>
    <dgm:cxn modelId="{D913BEE9-BB65-4222-805D-D7B66CB9530C}" type="presOf" srcId="{B5FF36DE-C1EE-452A-9AAD-D1649E4D1DD9}" destId="{4627B251-E472-4864-A135-44CC381B6236}" srcOrd="0" destOrd="0" presId="urn:microsoft.com/office/officeart/2005/8/layout/vList2"/>
    <dgm:cxn modelId="{82525694-0637-4B94-8E04-C91865E84B64}" type="presParOf" srcId="{68CD65E6-AABE-47FC-8791-F8AB136D61C9}" destId="{7364A220-B197-41B0-959F-05B1326E57A8}" srcOrd="0" destOrd="0" presId="urn:microsoft.com/office/officeart/2005/8/layout/vList2"/>
    <dgm:cxn modelId="{A01DD837-99EF-47E1-8B38-051A8F251734}" type="presParOf" srcId="{68CD65E6-AABE-47FC-8791-F8AB136D61C9}" destId="{25759E9A-52BC-43BE-9295-409DDA997023}" srcOrd="1" destOrd="0" presId="urn:microsoft.com/office/officeart/2005/8/layout/vList2"/>
    <dgm:cxn modelId="{D9CE8BC3-7730-4FA8-A536-7B3A14EF4EB6}" type="presParOf" srcId="{68CD65E6-AABE-47FC-8791-F8AB136D61C9}" destId="{4627B251-E472-4864-A135-44CC381B6236}" srcOrd="2" destOrd="0" presId="urn:microsoft.com/office/officeart/2005/8/layout/vList2"/>
    <dgm:cxn modelId="{B1BEE25B-911A-4CF5-98D3-FA016A2CB239}" type="presParOf" srcId="{68CD65E6-AABE-47FC-8791-F8AB136D61C9}" destId="{86286DEB-20EA-4960-8266-9A3B4CACC820}" srcOrd="3" destOrd="0" presId="urn:microsoft.com/office/officeart/2005/8/layout/vList2"/>
    <dgm:cxn modelId="{7BBF09D9-77B1-43BE-A39D-A8490E3992E2}" type="presParOf" srcId="{68CD65E6-AABE-47FC-8791-F8AB136D61C9}" destId="{9A15AAD6-2955-4D85-B532-79A42F6AB52A}" srcOrd="4" destOrd="0" presId="urn:microsoft.com/office/officeart/2005/8/layout/vList2"/>
    <dgm:cxn modelId="{373CCB20-13F8-4229-BC41-5223CA19878E}" type="presParOf" srcId="{68CD65E6-AABE-47FC-8791-F8AB136D61C9}" destId="{AFBDF936-B1DB-47FE-9763-0B7EE577FDF8}" srcOrd="5" destOrd="0" presId="urn:microsoft.com/office/officeart/2005/8/layout/vList2"/>
    <dgm:cxn modelId="{A47EB23D-537C-451E-9E35-C6D1E72D134F}" type="presParOf" srcId="{68CD65E6-AABE-47FC-8791-F8AB136D61C9}" destId="{114D7401-98AB-4CBB-8D3C-70793008198A}" srcOrd="6" destOrd="0" presId="urn:microsoft.com/office/officeart/2005/8/layout/vList2"/>
    <dgm:cxn modelId="{8706CFE8-DA39-4D26-BE79-AABB5C36DD1C}" type="presParOf" srcId="{68CD65E6-AABE-47FC-8791-F8AB136D61C9}" destId="{4ED1D45D-2ED3-42D7-A7CE-B27175853D7C}" srcOrd="7" destOrd="0" presId="urn:microsoft.com/office/officeart/2005/8/layout/vList2"/>
    <dgm:cxn modelId="{DDE93557-563C-4841-A8F7-AA7877282CD7}" type="presParOf" srcId="{68CD65E6-AABE-47FC-8791-F8AB136D61C9}" destId="{B1707CAA-86CA-4A23-A8E0-CBE15AFF01DB}"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A542632-17D4-437A-BFF8-FDBF1B551009}" type="doc">
      <dgm:prSet loTypeId="urn:microsoft.com/office/officeart/2005/8/layout/vList2" loCatId="list" qsTypeId="urn:microsoft.com/office/officeart/2005/8/quickstyle/3d1" qsCatId="3D" csTypeId="urn:microsoft.com/office/officeart/2005/8/colors/accent1_4" csCatId="accent1" phldr="1"/>
      <dgm:spPr/>
      <dgm:t>
        <a:bodyPr/>
        <a:lstStyle/>
        <a:p>
          <a:endParaRPr lang="el-GR"/>
        </a:p>
      </dgm:t>
    </dgm:pt>
    <dgm:pt modelId="{9E1CACFB-D115-427C-B529-A420F8007A31}">
      <dgm:prSet phldrT="[Κείμενο]" custT="1"/>
      <dgm:spPr/>
      <dgm:t>
        <a:bodyPr/>
        <a:lstStyle/>
        <a:p>
          <a:pPr algn="l"/>
          <a:r>
            <a:rPr lang="en-US" sz="1400" b="1" dirty="0" smtClean="0">
              <a:solidFill>
                <a:schemeClr val="tx1"/>
              </a:solidFill>
              <a:latin typeface="Comic Sans MS" panose="030F0702030302020204" pitchFamily="66" charset="0"/>
            </a:rPr>
            <a:t>3. </a:t>
          </a:r>
          <a:r>
            <a:rPr lang="en-US" sz="1400" b="1" dirty="0" smtClean="0">
              <a:latin typeface="Comic Sans MS" panose="030F0702030302020204" pitchFamily="66" charset="0"/>
            </a:rPr>
            <a:t>Anon, (2015). [online] Available at: http://www.internationalpoultrycouncil.org/documents/TopChickenPerCapita.pdf [Accessed 9 Aug. 2015].</a:t>
          </a:r>
        </a:p>
      </dgm:t>
    </dgm:pt>
    <dgm:pt modelId="{FD67BB9E-5DFB-4B82-B21D-3255F0EA83F0}" type="parTrans" cxnId="{32A1D42C-307E-4046-BC56-D79DF1EFDFB0}">
      <dgm:prSet/>
      <dgm:spPr/>
      <dgm:t>
        <a:bodyPr/>
        <a:lstStyle/>
        <a:p>
          <a:endParaRPr lang="el-GR"/>
        </a:p>
      </dgm:t>
    </dgm:pt>
    <dgm:pt modelId="{0609F0DB-E2A5-4A3D-8D53-FF82B16DFFE4}" type="sibTrans" cxnId="{32A1D42C-307E-4046-BC56-D79DF1EFDFB0}">
      <dgm:prSet/>
      <dgm:spPr/>
      <dgm:t>
        <a:bodyPr/>
        <a:lstStyle/>
        <a:p>
          <a:endParaRPr lang="el-GR"/>
        </a:p>
      </dgm:t>
    </dgm:pt>
    <dgm:pt modelId="{7299F908-28CF-435D-8754-DA973F803758}">
      <dgm:prSet phldrT="[Κείμενο]" custT="1"/>
      <dgm:spPr/>
      <dgm:t>
        <a:bodyPr/>
        <a:lstStyle/>
        <a:p>
          <a:pPr algn="l"/>
          <a:r>
            <a:rPr lang="en-US" sz="1400" b="1" dirty="0" smtClean="0">
              <a:solidFill>
                <a:schemeClr val="tx1"/>
              </a:solidFill>
              <a:latin typeface="Comic Sans MS" panose="030F0702030302020204" pitchFamily="66" charset="0"/>
            </a:rPr>
            <a:t>4. </a:t>
          </a:r>
          <a:r>
            <a:rPr lang="en-US" sz="1400" b="1" dirty="0" err="1" smtClean="0">
              <a:latin typeface="Comic Sans MS" panose="030F0702030302020204" pitchFamily="66" charset="0"/>
            </a:rPr>
            <a:t>Rocourt</a:t>
          </a:r>
          <a:r>
            <a:rPr lang="en-US" sz="1400" b="1" dirty="0" smtClean="0">
              <a:latin typeface="Comic Sans MS" panose="030F0702030302020204" pitchFamily="66" charset="0"/>
            </a:rPr>
            <a:t>, C. and Cheng, W. (2013). Selenium </a:t>
          </a:r>
          <a:r>
            <a:rPr lang="en-US" sz="1400" b="1" dirty="0" err="1" smtClean="0">
              <a:latin typeface="Comic Sans MS" panose="030F0702030302020204" pitchFamily="66" charset="0"/>
            </a:rPr>
            <a:t>Supranutrition</a:t>
          </a:r>
          <a:r>
            <a:rPr lang="en-US" sz="1400" b="1" dirty="0" smtClean="0">
              <a:latin typeface="Comic Sans MS" panose="030F0702030302020204" pitchFamily="66" charset="0"/>
            </a:rPr>
            <a:t>: Are the Potential Benefits of Chemoprevention Outweighed by the Promotion of Diabetes and Insulin Resistance?. Nutrients, 5(4), pp.1349-1365.</a:t>
          </a:r>
          <a:endParaRPr lang="el-GR" sz="1400" b="1" dirty="0">
            <a:latin typeface="Comic Sans MS" panose="030F0702030302020204" pitchFamily="66" charset="0"/>
          </a:endParaRPr>
        </a:p>
      </dgm:t>
    </dgm:pt>
    <dgm:pt modelId="{D8557E5C-80BE-4754-9A43-4C84519A3C24}" type="parTrans" cxnId="{36EFB4DC-64D7-4ED3-9E8D-1E0B7F383877}">
      <dgm:prSet/>
      <dgm:spPr/>
      <dgm:t>
        <a:bodyPr/>
        <a:lstStyle/>
        <a:p>
          <a:endParaRPr lang="el-GR"/>
        </a:p>
      </dgm:t>
    </dgm:pt>
    <dgm:pt modelId="{A6806F2D-D66E-46B4-9E78-BE4AEB28DA69}" type="sibTrans" cxnId="{36EFB4DC-64D7-4ED3-9E8D-1E0B7F383877}">
      <dgm:prSet/>
      <dgm:spPr/>
      <dgm:t>
        <a:bodyPr/>
        <a:lstStyle/>
        <a:p>
          <a:endParaRPr lang="el-GR"/>
        </a:p>
      </dgm:t>
    </dgm:pt>
    <dgm:pt modelId="{F214B3B7-6360-43B6-9AE5-94B7B6535114}">
      <dgm:prSet phldrT="[Κείμενο]" custT="1"/>
      <dgm:spPr/>
      <dgm:t>
        <a:bodyPr/>
        <a:lstStyle/>
        <a:p>
          <a:pPr algn="l"/>
          <a:r>
            <a:rPr lang="el-GR" sz="1400" b="1" dirty="0" smtClean="0">
              <a:solidFill>
                <a:schemeClr val="tx1"/>
              </a:solidFill>
              <a:latin typeface="Comic Sans MS" panose="030F0702030302020204" pitchFamily="66" charset="0"/>
            </a:rPr>
            <a:t>5. </a:t>
          </a:r>
          <a:r>
            <a:rPr lang="fr-FR" sz="1400" b="1" dirty="0" smtClean="0">
              <a:latin typeface="Comic Sans MS" panose="030F0702030302020204" pitchFamily="66" charset="0"/>
            </a:rPr>
            <a:t>Draper, D. (2015). </a:t>
          </a:r>
          <a:r>
            <a:rPr lang="fr-FR" sz="1400" b="1" dirty="0" err="1" smtClean="0">
              <a:latin typeface="Comic Sans MS" panose="030F0702030302020204" pitchFamily="66" charset="0"/>
            </a:rPr>
            <a:t>Selenium</a:t>
          </a:r>
          <a:r>
            <a:rPr lang="fr-FR" sz="1400" b="1" dirty="0" smtClean="0">
              <a:latin typeface="Comic Sans MS" panose="030F0702030302020204" pitchFamily="66" charset="0"/>
            </a:rPr>
            <a:t> | </a:t>
          </a:r>
          <a:r>
            <a:rPr lang="fr-FR" sz="1400" b="1" dirty="0" err="1" smtClean="0">
              <a:latin typeface="Comic Sans MS" panose="030F0702030302020204" pitchFamily="66" charset="0"/>
            </a:rPr>
            <a:t>Doctor</a:t>
          </a:r>
          <a:r>
            <a:rPr lang="fr-FR" sz="1400" b="1" dirty="0" smtClean="0">
              <a:latin typeface="Comic Sans MS" panose="030F0702030302020204" pitchFamily="66" charset="0"/>
            </a:rPr>
            <a:t> | Patient. [online] Patient. </a:t>
          </a:r>
          <a:r>
            <a:rPr lang="fr-FR" sz="1400" b="1" dirty="0" err="1" smtClean="0">
              <a:latin typeface="Comic Sans MS" panose="030F0702030302020204" pitchFamily="66" charset="0"/>
            </a:rPr>
            <a:t>Available</a:t>
          </a:r>
          <a:r>
            <a:rPr lang="fr-FR" sz="1400" b="1" dirty="0" smtClean="0">
              <a:latin typeface="Comic Sans MS" panose="030F0702030302020204" pitchFamily="66" charset="0"/>
            </a:rPr>
            <a:t> at: http://patient.info/doctor/Selenium.htm [</a:t>
          </a:r>
          <a:r>
            <a:rPr lang="fr-FR" sz="1400" b="1" dirty="0" err="1" smtClean="0">
              <a:latin typeface="Comic Sans MS" panose="030F0702030302020204" pitchFamily="66" charset="0"/>
            </a:rPr>
            <a:t>Accessed</a:t>
          </a:r>
          <a:r>
            <a:rPr lang="fr-FR" sz="1400" b="1" dirty="0" smtClean="0">
              <a:latin typeface="Comic Sans MS" panose="030F0702030302020204" pitchFamily="66" charset="0"/>
            </a:rPr>
            <a:t> 9 </a:t>
          </a:r>
          <a:r>
            <a:rPr lang="fr-FR" sz="1400" b="1" dirty="0" err="1" smtClean="0">
              <a:latin typeface="Comic Sans MS" panose="030F0702030302020204" pitchFamily="66" charset="0"/>
            </a:rPr>
            <a:t>Aug</a:t>
          </a:r>
          <a:r>
            <a:rPr lang="fr-FR" sz="1400" b="1" dirty="0" smtClean="0">
              <a:latin typeface="Comic Sans MS" panose="030F0702030302020204" pitchFamily="66" charset="0"/>
            </a:rPr>
            <a:t>. 2015].</a:t>
          </a:r>
          <a:endParaRPr lang="el-GR" sz="1400" b="1" dirty="0">
            <a:latin typeface="Comic Sans MS" panose="030F0702030302020204" pitchFamily="66" charset="0"/>
          </a:endParaRPr>
        </a:p>
      </dgm:t>
    </dgm:pt>
    <dgm:pt modelId="{56A1DA43-620C-46DA-8E6E-3ADC5174140F}" type="parTrans" cxnId="{3DCD8797-AFB8-4BC3-818F-3BBD0E37D0B2}">
      <dgm:prSet/>
      <dgm:spPr/>
      <dgm:t>
        <a:bodyPr/>
        <a:lstStyle/>
        <a:p>
          <a:endParaRPr lang="el-GR"/>
        </a:p>
      </dgm:t>
    </dgm:pt>
    <dgm:pt modelId="{708D5A87-AE00-4E8C-BF5E-C8275048F281}" type="sibTrans" cxnId="{3DCD8797-AFB8-4BC3-818F-3BBD0E37D0B2}">
      <dgm:prSet/>
      <dgm:spPr/>
      <dgm:t>
        <a:bodyPr/>
        <a:lstStyle/>
        <a:p>
          <a:endParaRPr lang="el-GR"/>
        </a:p>
      </dgm:t>
    </dgm:pt>
    <dgm:pt modelId="{8F49515E-9275-440F-811C-C1AD24E2E70F}">
      <dgm:prSet phldrT="[Κείμενο]" custT="1"/>
      <dgm:spPr/>
      <dgm:t>
        <a:bodyPr/>
        <a:lstStyle/>
        <a:p>
          <a:pPr algn="l"/>
          <a:r>
            <a:rPr lang="en-US" sz="1400" b="1" dirty="0" smtClean="0">
              <a:solidFill>
                <a:schemeClr val="tx1"/>
              </a:solidFill>
              <a:latin typeface="Comic Sans MS" panose="030F0702030302020204" pitchFamily="66" charset="0"/>
            </a:rPr>
            <a:t>1. </a:t>
          </a:r>
          <a:r>
            <a:rPr lang="en-US" sz="1400" b="1" dirty="0" err="1" smtClean="0">
              <a:latin typeface="Comic Sans MS" panose="030F0702030302020204" pitchFamily="66" charset="0"/>
            </a:rPr>
            <a:t>oliveoil</a:t>
          </a:r>
          <a:r>
            <a:rPr lang="en-US" sz="1400" b="1" dirty="0" smtClean="0">
              <a:latin typeface="Comic Sans MS" panose="030F0702030302020204" pitchFamily="66" charset="0"/>
            </a:rPr>
            <a:t>, (2015). Trends in world olive oil consumption – IOC report | Olive Oil Market. [online] Olive Oil Market. Available at: http://www.oliveoilmarket.eu/trends-in-world-olive-oil-consumption-ioc-report/ [Accessed 9 Aug. 2015].</a:t>
          </a:r>
          <a:endParaRPr lang="el-GR" sz="1400" b="1" dirty="0">
            <a:latin typeface="Comic Sans MS" panose="030F0702030302020204" pitchFamily="66" charset="0"/>
          </a:endParaRPr>
        </a:p>
      </dgm:t>
    </dgm:pt>
    <dgm:pt modelId="{38A6924E-79DF-49B4-9865-14FA713EEB22}" type="parTrans" cxnId="{3DF9B32C-4614-4DAE-AAA3-540976FC205B}">
      <dgm:prSet/>
      <dgm:spPr/>
      <dgm:t>
        <a:bodyPr/>
        <a:lstStyle/>
        <a:p>
          <a:endParaRPr lang="el-GR"/>
        </a:p>
      </dgm:t>
    </dgm:pt>
    <dgm:pt modelId="{CA640706-DE01-4013-B699-929B3B168C1C}" type="sibTrans" cxnId="{3DF9B32C-4614-4DAE-AAA3-540976FC205B}">
      <dgm:prSet/>
      <dgm:spPr/>
      <dgm:t>
        <a:bodyPr/>
        <a:lstStyle/>
        <a:p>
          <a:endParaRPr lang="el-GR"/>
        </a:p>
      </dgm:t>
    </dgm:pt>
    <dgm:pt modelId="{E147E81A-2899-451F-BB99-07DBB9EA08B2}">
      <dgm:prSet phldrT="[Κείμενο]" custT="1"/>
      <dgm:spPr/>
      <dgm:t>
        <a:bodyPr/>
        <a:lstStyle/>
        <a:p>
          <a:pPr algn="l"/>
          <a:r>
            <a:rPr lang="en-US" sz="1400" b="1" dirty="0" smtClean="0">
              <a:solidFill>
                <a:schemeClr val="tx1"/>
              </a:solidFill>
              <a:latin typeface="Comic Sans MS" panose="030F0702030302020204" pitchFamily="66" charset="0"/>
            </a:rPr>
            <a:t>2. </a:t>
          </a:r>
          <a:r>
            <a:rPr lang="fr-FR" sz="1400" b="1" dirty="0" err="1" smtClean="0">
              <a:latin typeface="Comic Sans MS" panose="030F0702030302020204" pitchFamily="66" charset="0"/>
            </a:rPr>
            <a:t>Samieri</a:t>
          </a:r>
          <a:r>
            <a:rPr lang="fr-FR" sz="1400" b="1" dirty="0" smtClean="0">
              <a:latin typeface="Comic Sans MS" panose="030F0702030302020204" pitchFamily="66" charset="0"/>
            </a:rPr>
            <a:t>, C., </a:t>
          </a:r>
          <a:r>
            <a:rPr lang="fr-FR" sz="1400" b="1" dirty="0" err="1" smtClean="0">
              <a:latin typeface="Comic Sans MS" panose="030F0702030302020204" pitchFamily="66" charset="0"/>
            </a:rPr>
            <a:t>Feart</a:t>
          </a:r>
          <a:r>
            <a:rPr lang="fr-FR" sz="1400" b="1" dirty="0" smtClean="0">
              <a:latin typeface="Comic Sans MS" panose="030F0702030302020204" pitchFamily="66" charset="0"/>
            </a:rPr>
            <a:t>, C., Proust-Lima, C., </a:t>
          </a:r>
          <a:r>
            <a:rPr lang="fr-FR" sz="1400" b="1" dirty="0" err="1" smtClean="0">
              <a:latin typeface="Comic Sans MS" panose="030F0702030302020204" pitchFamily="66" charset="0"/>
            </a:rPr>
            <a:t>Peuchant</a:t>
          </a:r>
          <a:r>
            <a:rPr lang="fr-FR" sz="1400" b="1" dirty="0" smtClean="0">
              <a:latin typeface="Comic Sans MS" panose="030F0702030302020204" pitchFamily="66" charset="0"/>
            </a:rPr>
            <a:t>, E., </a:t>
          </a:r>
          <a:r>
            <a:rPr lang="fr-FR" sz="1400" b="1" dirty="0" err="1" smtClean="0">
              <a:latin typeface="Comic Sans MS" panose="030F0702030302020204" pitchFamily="66" charset="0"/>
            </a:rPr>
            <a:t>Tzourio</a:t>
          </a:r>
          <a:r>
            <a:rPr lang="fr-FR" sz="1400" b="1" dirty="0" smtClean="0">
              <a:latin typeface="Comic Sans MS" panose="030F0702030302020204" pitchFamily="66" charset="0"/>
            </a:rPr>
            <a:t>, C., </a:t>
          </a:r>
          <a:r>
            <a:rPr lang="fr-FR" sz="1400" b="1" dirty="0" err="1" smtClean="0">
              <a:latin typeface="Comic Sans MS" panose="030F0702030302020204" pitchFamily="66" charset="0"/>
            </a:rPr>
            <a:t>Stapf</a:t>
          </a:r>
          <a:r>
            <a:rPr lang="fr-FR" sz="1400" b="1" dirty="0" smtClean="0">
              <a:latin typeface="Comic Sans MS" panose="030F0702030302020204" pitchFamily="66" charset="0"/>
            </a:rPr>
            <a:t>, C., Berr, C. and </a:t>
          </a:r>
          <a:r>
            <a:rPr lang="fr-FR" sz="1400" b="1" dirty="0" err="1" smtClean="0">
              <a:latin typeface="Comic Sans MS" panose="030F0702030302020204" pitchFamily="66" charset="0"/>
            </a:rPr>
            <a:t>Barberger-Gateau</a:t>
          </a:r>
          <a:r>
            <a:rPr lang="fr-FR" sz="1400" b="1" dirty="0" smtClean="0">
              <a:latin typeface="Comic Sans MS" panose="030F0702030302020204" pitchFamily="66" charset="0"/>
            </a:rPr>
            <a:t>, P. (2011). Olive </a:t>
          </a:r>
          <a:r>
            <a:rPr lang="fr-FR" sz="1400" b="1" dirty="0" err="1" smtClean="0">
              <a:latin typeface="Comic Sans MS" panose="030F0702030302020204" pitchFamily="66" charset="0"/>
            </a:rPr>
            <a:t>oil</a:t>
          </a:r>
          <a:r>
            <a:rPr lang="fr-FR" sz="1400" b="1" dirty="0" smtClean="0">
              <a:latin typeface="Comic Sans MS" panose="030F0702030302020204" pitchFamily="66" charset="0"/>
            </a:rPr>
            <a:t> </a:t>
          </a:r>
          <a:r>
            <a:rPr lang="fr-FR" sz="1400" b="1" dirty="0" err="1" smtClean="0">
              <a:latin typeface="Comic Sans MS" panose="030F0702030302020204" pitchFamily="66" charset="0"/>
            </a:rPr>
            <a:t>consumption</a:t>
          </a:r>
          <a:r>
            <a:rPr lang="fr-FR" sz="1400" b="1" dirty="0" smtClean="0">
              <a:latin typeface="Comic Sans MS" panose="030F0702030302020204" pitchFamily="66" charset="0"/>
            </a:rPr>
            <a:t>, plasma </a:t>
          </a:r>
          <a:r>
            <a:rPr lang="fr-FR" sz="1400" b="1" dirty="0" err="1" smtClean="0">
              <a:latin typeface="Comic Sans MS" panose="030F0702030302020204" pitchFamily="66" charset="0"/>
            </a:rPr>
            <a:t>oleic</a:t>
          </a:r>
          <a:r>
            <a:rPr lang="fr-FR" sz="1400" b="1" dirty="0" smtClean="0">
              <a:latin typeface="Comic Sans MS" panose="030F0702030302020204" pitchFamily="66" charset="0"/>
            </a:rPr>
            <a:t> </a:t>
          </a:r>
          <a:r>
            <a:rPr lang="fr-FR" sz="1400" b="1" dirty="0" err="1" smtClean="0">
              <a:latin typeface="Comic Sans MS" panose="030F0702030302020204" pitchFamily="66" charset="0"/>
            </a:rPr>
            <a:t>acid</a:t>
          </a:r>
          <a:r>
            <a:rPr lang="fr-FR" sz="1400" b="1" dirty="0" smtClean="0">
              <a:latin typeface="Comic Sans MS" panose="030F0702030302020204" pitchFamily="66" charset="0"/>
            </a:rPr>
            <a:t>, and stroke incidence: The </a:t>
          </a:r>
          <a:r>
            <a:rPr lang="fr-FR" sz="1400" b="1" dirty="0" err="1" smtClean="0">
              <a:latin typeface="Comic Sans MS" panose="030F0702030302020204" pitchFamily="66" charset="0"/>
            </a:rPr>
            <a:t>Three</a:t>
          </a:r>
          <a:r>
            <a:rPr lang="fr-FR" sz="1400" b="1" dirty="0" smtClean="0">
              <a:latin typeface="Comic Sans MS" panose="030F0702030302020204" pitchFamily="66" charset="0"/>
            </a:rPr>
            <a:t>-City </a:t>
          </a:r>
          <a:r>
            <a:rPr lang="fr-FR" sz="1400" b="1" dirty="0" err="1" smtClean="0">
              <a:latin typeface="Comic Sans MS" panose="030F0702030302020204" pitchFamily="66" charset="0"/>
            </a:rPr>
            <a:t>Study</a:t>
          </a:r>
          <a:r>
            <a:rPr lang="fr-FR" sz="1400" b="1" dirty="0" smtClean="0">
              <a:latin typeface="Comic Sans MS" panose="030F0702030302020204" pitchFamily="66" charset="0"/>
            </a:rPr>
            <a:t>. </a:t>
          </a:r>
          <a:r>
            <a:rPr lang="fr-FR" sz="1400" b="1" i="1" dirty="0" err="1" smtClean="0">
              <a:latin typeface="Comic Sans MS" panose="030F0702030302020204" pitchFamily="66" charset="0"/>
            </a:rPr>
            <a:t>Neurology</a:t>
          </a:r>
          <a:r>
            <a:rPr lang="fr-FR" sz="1400" b="1" dirty="0" smtClean="0">
              <a:latin typeface="Comic Sans MS" panose="030F0702030302020204" pitchFamily="66" charset="0"/>
            </a:rPr>
            <a:t>, 77(5), pp.418-425.</a:t>
          </a:r>
          <a:endParaRPr lang="el-GR" sz="1400" b="1" dirty="0">
            <a:latin typeface="Comic Sans MS" panose="030F0702030302020204" pitchFamily="66" charset="0"/>
          </a:endParaRPr>
        </a:p>
      </dgm:t>
    </dgm:pt>
    <dgm:pt modelId="{306B481B-DDAD-4DBC-B22D-9D1718404D42}" type="parTrans" cxnId="{94009217-92D9-4904-850F-F06F1A212F42}">
      <dgm:prSet/>
      <dgm:spPr/>
      <dgm:t>
        <a:bodyPr/>
        <a:lstStyle/>
        <a:p>
          <a:endParaRPr lang="el-GR"/>
        </a:p>
      </dgm:t>
    </dgm:pt>
    <dgm:pt modelId="{77D1293A-C4A1-47C7-A973-F0A156733E9D}" type="sibTrans" cxnId="{94009217-92D9-4904-850F-F06F1A212F42}">
      <dgm:prSet/>
      <dgm:spPr/>
      <dgm:t>
        <a:bodyPr/>
        <a:lstStyle/>
        <a:p>
          <a:endParaRPr lang="el-GR"/>
        </a:p>
      </dgm:t>
    </dgm:pt>
    <dgm:pt modelId="{ECD17E95-8595-4220-9DE7-D8AC3211B3D0}">
      <dgm:prSet phldrT="[Κείμενο]" custT="1"/>
      <dgm:spPr/>
      <dgm:t>
        <a:bodyPr/>
        <a:lstStyle/>
        <a:p>
          <a:pPr algn="l"/>
          <a:r>
            <a:rPr lang="en-US" sz="1400" b="1" dirty="0" smtClean="0">
              <a:solidFill>
                <a:schemeClr val="tx1"/>
              </a:solidFill>
              <a:latin typeface="Comic Sans MS" panose="030F0702030302020204" pitchFamily="66" charset="0"/>
            </a:rPr>
            <a:t>6. </a:t>
          </a:r>
          <a:r>
            <a:rPr lang="en-US" sz="1400" b="1" dirty="0" smtClean="0">
              <a:latin typeface="Comic Sans MS" panose="030F0702030302020204" pitchFamily="66" charset="0"/>
            </a:rPr>
            <a:t>Nhs.uk, (2015). Vitamins and minerals - Others - NHS Choices. [online] Available at: http://www.nhs.uk/Conditions/vitamins-minerals/Pages/Other-vitamins-minerals.aspx#selenium [Accessed 9 Aug. 2015].</a:t>
          </a:r>
          <a:endParaRPr lang="el-GR" sz="1400" b="1" dirty="0">
            <a:latin typeface="Comic Sans MS" panose="030F0702030302020204" pitchFamily="66" charset="0"/>
          </a:endParaRPr>
        </a:p>
      </dgm:t>
    </dgm:pt>
    <dgm:pt modelId="{A79C5107-F8BE-4DEB-A405-C46B2E90F225}" type="parTrans" cxnId="{D170ECB1-5FFD-405D-923D-C4005CC66C0A}">
      <dgm:prSet/>
      <dgm:spPr/>
      <dgm:t>
        <a:bodyPr/>
        <a:lstStyle/>
        <a:p>
          <a:endParaRPr lang="el-GR"/>
        </a:p>
      </dgm:t>
    </dgm:pt>
    <dgm:pt modelId="{D469FD14-1D0E-4317-B546-C9336AC4B546}" type="sibTrans" cxnId="{D170ECB1-5FFD-405D-923D-C4005CC66C0A}">
      <dgm:prSet/>
      <dgm:spPr/>
      <dgm:t>
        <a:bodyPr/>
        <a:lstStyle/>
        <a:p>
          <a:endParaRPr lang="el-GR"/>
        </a:p>
      </dgm:t>
    </dgm:pt>
    <dgm:pt modelId="{A1D1FF3D-03F1-442E-B34D-A77AA11DB8E6}">
      <dgm:prSet phldrT="[Κείμενο]" custT="1"/>
      <dgm:spPr/>
      <dgm:t>
        <a:bodyPr/>
        <a:lstStyle/>
        <a:p>
          <a:pPr algn="l"/>
          <a:r>
            <a:rPr lang="en-US" sz="1400" b="1" dirty="0" smtClean="0">
              <a:solidFill>
                <a:schemeClr val="tx1"/>
              </a:solidFill>
              <a:latin typeface="Comic Sans MS" panose="030F0702030302020204" pitchFamily="66" charset="0"/>
            </a:rPr>
            <a:t>7. </a:t>
          </a:r>
          <a:r>
            <a:rPr lang="en-US" sz="1400" b="1" dirty="0" smtClean="0">
              <a:latin typeface="Comic Sans MS" panose="030F0702030302020204" pitchFamily="66" charset="0"/>
            </a:rPr>
            <a:t>Jackson, M., Broome, C. and </a:t>
          </a:r>
          <a:r>
            <a:rPr lang="en-US" sz="1400" b="1" dirty="0" err="1" smtClean="0">
              <a:latin typeface="Comic Sans MS" panose="030F0702030302020204" pitchFamily="66" charset="0"/>
            </a:rPr>
            <a:t>McArdle</a:t>
          </a:r>
          <a:r>
            <a:rPr lang="en-US" sz="1400" b="1" dirty="0" smtClean="0">
              <a:latin typeface="Comic Sans MS" panose="030F0702030302020204" pitchFamily="66" charset="0"/>
            </a:rPr>
            <a:t>, F. (2003). Marginal dietary selenium intakes in the UK: are there functional consequences?. The Journal of Nutrition, 133(5), pp.1557S-1559S.</a:t>
          </a:r>
          <a:endParaRPr lang="el-GR" sz="1400" b="1" dirty="0">
            <a:latin typeface="Comic Sans MS" panose="030F0702030302020204" pitchFamily="66" charset="0"/>
          </a:endParaRPr>
        </a:p>
      </dgm:t>
    </dgm:pt>
    <dgm:pt modelId="{7F71097A-089C-429F-A1BF-EEE72B5EB6BD}" type="parTrans" cxnId="{095F969C-BE4A-4F08-960F-EF84F0B2424A}">
      <dgm:prSet/>
      <dgm:spPr/>
      <dgm:t>
        <a:bodyPr/>
        <a:lstStyle/>
        <a:p>
          <a:endParaRPr lang="el-GR"/>
        </a:p>
      </dgm:t>
    </dgm:pt>
    <dgm:pt modelId="{A982A970-1925-489B-A08E-CAB91F1AF081}" type="sibTrans" cxnId="{095F969C-BE4A-4F08-960F-EF84F0B2424A}">
      <dgm:prSet/>
      <dgm:spPr/>
      <dgm:t>
        <a:bodyPr/>
        <a:lstStyle/>
        <a:p>
          <a:endParaRPr lang="el-GR"/>
        </a:p>
      </dgm:t>
    </dgm:pt>
    <dgm:pt modelId="{68CD65E6-AABE-47FC-8791-F8AB136D61C9}" type="pres">
      <dgm:prSet presAssocID="{2A542632-17D4-437A-BFF8-FDBF1B551009}" presName="linear" presStyleCnt="0">
        <dgm:presLayoutVars>
          <dgm:animLvl val="lvl"/>
          <dgm:resizeHandles val="exact"/>
        </dgm:presLayoutVars>
      </dgm:prSet>
      <dgm:spPr/>
      <dgm:t>
        <a:bodyPr/>
        <a:lstStyle/>
        <a:p>
          <a:endParaRPr lang="el-GR"/>
        </a:p>
      </dgm:t>
    </dgm:pt>
    <dgm:pt modelId="{F6F39911-EBC7-4324-8127-D48529459BF7}" type="pres">
      <dgm:prSet presAssocID="{8F49515E-9275-440F-811C-C1AD24E2E70F}" presName="parentText" presStyleLbl="node1" presStyleIdx="0" presStyleCnt="7">
        <dgm:presLayoutVars>
          <dgm:chMax val="0"/>
          <dgm:bulletEnabled val="1"/>
        </dgm:presLayoutVars>
      </dgm:prSet>
      <dgm:spPr/>
      <dgm:t>
        <a:bodyPr/>
        <a:lstStyle/>
        <a:p>
          <a:endParaRPr lang="el-GR"/>
        </a:p>
      </dgm:t>
    </dgm:pt>
    <dgm:pt modelId="{BB88247B-7302-4DA3-9A8B-924B2469BD66}" type="pres">
      <dgm:prSet presAssocID="{CA640706-DE01-4013-B699-929B3B168C1C}" presName="spacer" presStyleCnt="0"/>
      <dgm:spPr/>
    </dgm:pt>
    <dgm:pt modelId="{CB14D712-22D9-4ACC-B8C3-1A3F5879C6D4}" type="pres">
      <dgm:prSet presAssocID="{E147E81A-2899-451F-BB99-07DBB9EA08B2}" presName="parentText" presStyleLbl="node1" presStyleIdx="1" presStyleCnt="7">
        <dgm:presLayoutVars>
          <dgm:chMax val="0"/>
          <dgm:bulletEnabled val="1"/>
        </dgm:presLayoutVars>
      </dgm:prSet>
      <dgm:spPr/>
      <dgm:t>
        <a:bodyPr/>
        <a:lstStyle/>
        <a:p>
          <a:endParaRPr lang="el-GR"/>
        </a:p>
      </dgm:t>
    </dgm:pt>
    <dgm:pt modelId="{6CE5DA89-5C6D-48A7-9068-0DBAF7DDEDD1}" type="pres">
      <dgm:prSet presAssocID="{77D1293A-C4A1-47C7-A973-F0A156733E9D}" presName="spacer" presStyleCnt="0"/>
      <dgm:spPr/>
    </dgm:pt>
    <dgm:pt modelId="{9A15AAD6-2955-4D85-B532-79A42F6AB52A}" type="pres">
      <dgm:prSet presAssocID="{9E1CACFB-D115-427C-B529-A420F8007A31}" presName="parentText" presStyleLbl="node1" presStyleIdx="2" presStyleCnt="7">
        <dgm:presLayoutVars>
          <dgm:chMax val="0"/>
          <dgm:bulletEnabled val="1"/>
        </dgm:presLayoutVars>
      </dgm:prSet>
      <dgm:spPr/>
      <dgm:t>
        <a:bodyPr/>
        <a:lstStyle/>
        <a:p>
          <a:endParaRPr lang="el-GR"/>
        </a:p>
      </dgm:t>
    </dgm:pt>
    <dgm:pt modelId="{AFBDF936-B1DB-47FE-9763-0B7EE577FDF8}" type="pres">
      <dgm:prSet presAssocID="{0609F0DB-E2A5-4A3D-8D53-FF82B16DFFE4}" presName="spacer" presStyleCnt="0"/>
      <dgm:spPr/>
    </dgm:pt>
    <dgm:pt modelId="{114D7401-98AB-4CBB-8D3C-70793008198A}" type="pres">
      <dgm:prSet presAssocID="{7299F908-28CF-435D-8754-DA973F803758}" presName="parentText" presStyleLbl="node1" presStyleIdx="3" presStyleCnt="7">
        <dgm:presLayoutVars>
          <dgm:chMax val="0"/>
          <dgm:bulletEnabled val="1"/>
        </dgm:presLayoutVars>
      </dgm:prSet>
      <dgm:spPr/>
      <dgm:t>
        <a:bodyPr/>
        <a:lstStyle/>
        <a:p>
          <a:endParaRPr lang="el-GR"/>
        </a:p>
      </dgm:t>
    </dgm:pt>
    <dgm:pt modelId="{4ED1D45D-2ED3-42D7-A7CE-B27175853D7C}" type="pres">
      <dgm:prSet presAssocID="{A6806F2D-D66E-46B4-9E78-BE4AEB28DA69}" presName="spacer" presStyleCnt="0"/>
      <dgm:spPr/>
    </dgm:pt>
    <dgm:pt modelId="{B1707CAA-86CA-4A23-A8E0-CBE15AFF01DB}" type="pres">
      <dgm:prSet presAssocID="{F214B3B7-6360-43B6-9AE5-94B7B6535114}" presName="parentText" presStyleLbl="node1" presStyleIdx="4" presStyleCnt="7">
        <dgm:presLayoutVars>
          <dgm:chMax val="0"/>
          <dgm:bulletEnabled val="1"/>
        </dgm:presLayoutVars>
      </dgm:prSet>
      <dgm:spPr/>
      <dgm:t>
        <a:bodyPr/>
        <a:lstStyle/>
        <a:p>
          <a:endParaRPr lang="el-GR"/>
        </a:p>
      </dgm:t>
    </dgm:pt>
    <dgm:pt modelId="{21F3A60A-6863-4D87-8A3A-D845B67BE01B}" type="pres">
      <dgm:prSet presAssocID="{708D5A87-AE00-4E8C-BF5E-C8275048F281}" presName="spacer" presStyleCnt="0"/>
      <dgm:spPr/>
    </dgm:pt>
    <dgm:pt modelId="{BA9890C2-D4C3-4601-BA8E-D4C8C5FA43DA}" type="pres">
      <dgm:prSet presAssocID="{ECD17E95-8595-4220-9DE7-D8AC3211B3D0}" presName="parentText" presStyleLbl="node1" presStyleIdx="5" presStyleCnt="7">
        <dgm:presLayoutVars>
          <dgm:chMax val="0"/>
          <dgm:bulletEnabled val="1"/>
        </dgm:presLayoutVars>
      </dgm:prSet>
      <dgm:spPr/>
      <dgm:t>
        <a:bodyPr/>
        <a:lstStyle/>
        <a:p>
          <a:endParaRPr lang="el-GR"/>
        </a:p>
      </dgm:t>
    </dgm:pt>
    <dgm:pt modelId="{F85D196B-1876-44E3-925F-A5C8758ACF19}" type="pres">
      <dgm:prSet presAssocID="{D469FD14-1D0E-4317-B546-C9336AC4B546}" presName="spacer" presStyleCnt="0"/>
      <dgm:spPr/>
    </dgm:pt>
    <dgm:pt modelId="{42398A4F-E94D-4830-9C5F-FF8D5A0A73B1}" type="pres">
      <dgm:prSet presAssocID="{A1D1FF3D-03F1-442E-B34D-A77AA11DB8E6}" presName="parentText" presStyleLbl="node1" presStyleIdx="6" presStyleCnt="7">
        <dgm:presLayoutVars>
          <dgm:chMax val="0"/>
          <dgm:bulletEnabled val="1"/>
        </dgm:presLayoutVars>
      </dgm:prSet>
      <dgm:spPr/>
      <dgm:t>
        <a:bodyPr/>
        <a:lstStyle/>
        <a:p>
          <a:endParaRPr lang="el-GR"/>
        </a:p>
      </dgm:t>
    </dgm:pt>
  </dgm:ptLst>
  <dgm:cxnLst>
    <dgm:cxn modelId="{1C5C630E-055C-4C10-ADAC-F2BFCB7C3670}" type="presOf" srcId="{2A542632-17D4-437A-BFF8-FDBF1B551009}" destId="{68CD65E6-AABE-47FC-8791-F8AB136D61C9}" srcOrd="0" destOrd="0" presId="urn:microsoft.com/office/officeart/2005/8/layout/vList2"/>
    <dgm:cxn modelId="{94009217-92D9-4904-850F-F06F1A212F42}" srcId="{2A542632-17D4-437A-BFF8-FDBF1B551009}" destId="{E147E81A-2899-451F-BB99-07DBB9EA08B2}" srcOrd="1" destOrd="0" parTransId="{306B481B-DDAD-4DBC-B22D-9D1718404D42}" sibTransId="{77D1293A-C4A1-47C7-A973-F0A156733E9D}"/>
    <dgm:cxn modelId="{C0A528A1-CCD9-4167-84B9-D51A490362DC}" type="presOf" srcId="{8F49515E-9275-440F-811C-C1AD24E2E70F}" destId="{F6F39911-EBC7-4324-8127-D48529459BF7}" srcOrd="0" destOrd="0" presId="urn:microsoft.com/office/officeart/2005/8/layout/vList2"/>
    <dgm:cxn modelId="{3DF9B32C-4614-4DAE-AAA3-540976FC205B}" srcId="{2A542632-17D4-437A-BFF8-FDBF1B551009}" destId="{8F49515E-9275-440F-811C-C1AD24E2E70F}" srcOrd="0" destOrd="0" parTransId="{38A6924E-79DF-49B4-9865-14FA713EEB22}" sibTransId="{CA640706-DE01-4013-B699-929B3B168C1C}"/>
    <dgm:cxn modelId="{DC0DA656-F20E-4BF2-B32A-0A346A7CEF7E}" type="presOf" srcId="{A1D1FF3D-03F1-442E-B34D-A77AA11DB8E6}" destId="{42398A4F-E94D-4830-9C5F-FF8D5A0A73B1}" srcOrd="0" destOrd="0" presId="urn:microsoft.com/office/officeart/2005/8/layout/vList2"/>
    <dgm:cxn modelId="{D170ECB1-5FFD-405D-923D-C4005CC66C0A}" srcId="{2A542632-17D4-437A-BFF8-FDBF1B551009}" destId="{ECD17E95-8595-4220-9DE7-D8AC3211B3D0}" srcOrd="5" destOrd="0" parTransId="{A79C5107-F8BE-4DEB-A405-C46B2E90F225}" sibTransId="{D469FD14-1D0E-4317-B546-C9336AC4B546}"/>
    <dgm:cxn modelId="{6C821649-11AA-4387-A32C-95A563C14D78}" type="presOf" srcId="{F214B3B7-6360-43B6-9AE5-94B7B6535114}" destId="{B1707CAA-86CA-4A23-A8E0-CBE15AFF01DB}" srcOrd="0" destOrd="0" presId="urn:microsoft.com/office/officeart/2005/8/layout/vList2"/>
    <dgm:cxn modelId="{14E376A3-6EBC-4BEE-A7E2-64569F1CFAED}" type="presOf" srcId="{9E1CACFB-D115-427C-B529-A420F8007A31}" destId="{9A15AAD6-2955-4D85-B532-79A42F6AB52A}" srcOrd="0" destOrd="0" presId="urn:microsoft.com/office/officeart/2005/8/layout/vList2"/>
    <dgm:cxn modelId="{25E5DF1D-3DAA-40CA-A669-A1BF93494EF1}" type="presOf" srcId="{E147E81A-2899-451F-BB99-07DBB9EA08B2}" destId="{CB14D712-22D9-4ACC-B8C3-1A3F5879C6D4}" srcOrd="0" destOrd="0" presId="urn:microsoft.com/office/officeart/2005/8/layout/vList2"/>
    <dgm:cxn modelId="{095F969C-BE4A-4F08-960F-EF84F0B2424A}" srcId="{2A542632-17D4-437A-BFF8-FDBF1B551009}" destId="{A1D1FF3D-03F1-442E-B34D-A77AA11DB8E6}" srcOrd="6" destOrd="0" parTransId="{7F71097A-089C-429F-A1BF-EEE72B5EB6BD}" sibTransId="{A982A970-1925-489B-A08E-CAB91F1AF081}"/>
    <dgm:cxn modelId="{32A1D42C-307E-4046-BC56-D79DF1EFDFB0}" srcId="{2A542632-17D4-437A-BFF8-FDBF1B551009}" destId="{9E1CACFB-D115-427C-B529-A420F8007A31}" srcOrd="2" destOrd="0" parTransId="{FD67BB9E-5DFB-4B82-B21D-3255F0EA83F0}" sibTransId="{0609F0DB-E2A5-4A3D-8D53-FF82B16DFFE4}"/>
    <dgm:cxn modelId="{9F13A1E1-03FA-4594-88F3-A0B20641FE9D}" type="presOf" srcId="{ECD17E95-8595-4220-9DE7-D8AC3211B3D0}" destId="{BA9890C2-D4C3-4601-BA8E-D4C8C5FA43DA}" srcOrd="0" destOrd="0" presId="urn:microsoft.com/office/officeart/2005/8/layout/vList2"/>
    <dgm:cxn modelId="{36EFB4DC-64D7-4ED3-9E8D-1E0B7F383877}" srcId="{2A542632-17D4-437A-BFF8-FDBF1B551009}" destId="{7299F908-28CF-435D-8754-DA973F803758}" srcOrd="3" destOrd="0" parTransId="{D8557E5C-80BE-4754-9A43-4C84519A3C24}" sibTransId="{A6806F2D-D66E-46B4-9E78-BE4AEB28DA69}"/>
    <dgm:cxn modelId="{3DCD8797-AFB8-4BC3-818F-3BBD0E37D0B2}" srcId="{2A542632-17D4-437A-BFF8-FDBF1B551009}" destId="{F214B3B7-6360-43B6-9AE5-94B7B6535114}" srcOrd="4" destOrd="0" parTransId="{56A1DA43-620C-46DA-8E6E-3ADC5174140F}" sibTransId="{708D5A87-AE00-4E8C-BF5E-C8275048F281}"/>
    <dgm:cxn modelId="{293FA695-5150-40E6-B073-FF6F0BBACDA6}" type="presOf" srcId="{7299F908-28CF-435D-8754-DA973F803758}" destId="{114D7401-98AB-4CBB-8D3C-70793008198A}" srcOrd="0" destOrd="0" presId="urn:microsoft.com/office/officeart/2005/8/layout/vList2"/>
    <dgm:cxn modelId="{25B7C787-FC3A-42B8-ACDD-5B03255A5DAC}" type="presParOf" srcId="{68CD65E6-AABE-47FC-8791-F8AB136D61C9}" destId="{F6F39911-EBC7-4324-8127-D48529459BF7}" srcOrd="0" destOrd="0" presId="urn:microsoft.com/office/officeart/2005/8/layout/vList2"/>
    <dgm:cxn modelId="{96132493-E8FA-4B39-B868-F6997BEA8501}" type="presParOf" srcId="{68CD65E6-AABE-47FC-8791-F8AB136D61C9}" destId="{BB88247B-7302-4DA3-9A8B-924B2469BD66}" srcOrd="1" destOrd="0" presId="urn:microsoft.com/office/officeart/2005/8/layout/vList2"/>
    <dgm:cxn modelId="{67FA310A-86A0-4C85-B6E3-5A96FA418935}" type="presParOf" srcId="{68CD65E6-AABE-47FC-8791-F8AB136D61C9}" destId="{CB14D712-22D9-4ACC-B8C3-1A3F5879C6D4}" srcOrd="2" destOrd="0" presId="urn:microsoft.com/office/officeart/2005/8/layout/vList2"/>
    <dgm:cxn modelId="{7288F05F-C621-4601-A69F-EBD92F834540}" type="presParOf" srcId="{68CD65E6-AABE-47FC-8791-F8AB136D61C9}" destId="{6CE5DA89-5C6D-48A7-9068-0DBAF7DDEDD1}" srcOrd="3" destOrd="0" presId="urn:microsoft.com/office/officeart/2005/8/layout/vList2"/>
    <dgm:cxn modelId="{80B463B4-03A2-48B3-98E7-316770FFBF79}" type="presParOf" srcId="{68CD65E6-AABE-47FC-8791-F8AB136D61C9}" destId="{9A15AAD6-2955-4D85-B532-79A42F6AB52A}" srcOrd="4" destOrd="0" presId="urn:microsoft.com/office/officeart/2005/8/layout/vList2"/>
    <dgm:cxn modelId="{C4D462E5-88A0-44A7-8A65-4935E9C641C7}" type="presParOf" srcId="{68CD65E6-AABE-47FC-8791-F8AB136D61C9}" destId="{AFBDF936-B1DB-47FE-9763-0B7EE577FDF8}" srcOrd="5" destOrd="0" presId="urn:microsoft.com/office/officeart/2005/8/layout/vList2"/>
    <dgm:cxn modelId="{73EFCC0F-8155-4136-AADB-1F5CF6034AF8}" type="presParOf" srcId="{68CD65E6-AABE-47FC-8791-F8AB136D61C9}" destId="{114D7401-98AB-4CBB-8D3C-70793008198A}" srcOrd="6" destOrd="0" presId="urn:microsoft.com/office/officeart/2005/8/layout/vList2"/>
    <dgm:cxn modelId="{B3857FE2-C4DA-4748-90ED-E18C22B505C2}" type="presParOf" srcId="{68CD65E6-AABE-47FC-8791-F8AB136D61C9}" destId="{4ED1D45D-2ED3-42D7-A7CE-B27175853D7C}" srcOrd="7" destOrd="0" presId="urn:microsoft.com/office/officeart/2005/8/layout/vList2"/>
    <dgm:cxn modelId="{0CC8B734-F2CF-43D6-8FF0-4ABA64B6DABC}" type="presParOf" srcId="{68CD65E6-AABE-47FC-8791-F8AB136D61C9}" destId="{B1707CAA-86CA-4A23-A8E0-CBE15AFF01DB}" srcOrd="8" destOrd="0" presId="urn:microsoft.com/office/officeart/2005/8/layout/vList2"/>
    <dgm:cxn modelId="{4FC1873E-D680-4535-A2F5-4C1A199261A0}" type="presParOf" srcId="{68CD65E6-AABE-47FC-8791-F8AB136D61C9}" destId="{21F3A60A-6863-4D87-8A3A-D845B67BE01B}" srcOrd="9" destOrd="0" presId="urn:microsoft.com/office/officeart/2005/8/layout/vList2"/>
    <dgm:cxn modelId="{BC5DBA3E-7FBA-456C-B1F9-90D7331A62EE}" type="presParOf" srcId="{68CD65E6-AABE-47FC-8791-F8AB136D61C9}" destId="{BA9890C2-D4C3-4601-BA8E-D4C8C5FA43DA}" srcOrd="10" destOrd="0" presId="urn:microsoft.com/office/officeart/2005/8/layout/vList2"/>
    <dgm:cxn modelId="{7C85ABC0-B364-4DF8-B769-84F44DAA2277}" type="presParOf" srcId="{68CD65E6-AABE-47FC-8791-F8AB136D61C9}" destId="{F85D196B-1876-44E3-925F-A5C8758ACF19}" srcOrd="11" destOrd="0" presId="urn:microsoft.com/office/officeart/2005/8/layout/vList2"/>
    <dgm:cxn modelId="{98911E60-A35B-4497-B671-D39963365757}" type="presParOf" srcId="{68CD65E6-AABE-47FC-8791-F8AB136D61C9}" destId="{42398A4F-E94D-4830-9C5F-FF8D5A0A73B1}"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5CE69B-E034-4583-BCA1-9452414CD313}">
      <dsp:nvSpPr>
        <dsp:cNvPr id="0" name=""/>
        <dsp:cNvSpPr/>
      </dsp:nvSpPr>
      <dsp:spPr>
        <a:xfrm>
          <a:off x="0" y="13260"/>
          <a:ext cx="10588776" cy="366795"/>
        </a:xfrm>
        <a:prstGeom prst="roundRect">
          <a:avLst/>
        </a:prstGeom>
        <a:gradFill rotWithShape="0">
          <a:gsLst>
            <a:gs pos="0">
              <a:schemeClr val="accent2">
                <a:shade val="80000"/>
                <a:hueOff val="0"/>
                <a:satOff val="0"/>
                <a:lumOff val="0"/>
                <a:alphaOff val="0"/>
              </a:schemeClr>
            </a:gs>
            <a:gs pos="90000">
              <a:schemeClr val="accent2">
                <a:shade val="80000"/>
                <a:hueOff val="0"/>
                <a:satOff val="0"/>
                <a:lumOff val="0"/>
                <a:alphaOff val="0"/>
                <a:shade val="100000"/>
                <a:satMod val="105000"/>
              </a:schemeClr>
            </a:gs>
            <a:gs pos="100000">
              <a:schemeClr val="accent2">
                <a:shade val="80000"/>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b="1" kern="1200" dirty="0" smtClean="0">
              <a:latin typeface="Comic Sans MS" panose="030F0702030302020204" pitchFamily="66" charset="0"/>
            </a:rPr>
            <a:t>A fully integrated poultry farming company situated in the Greek island of Euboea.</a:t>
          </a:r>
          <a:endParaRPr lang="el-GR" sz="1400" b="1" kern="1200" dirty="0">
            <a:latin typeface="Comic Sans MS" panose="030F0702030302020204" pitchFamily="66" charset="0"/>
          </a:endParaRPr>
        </a:p>
      </dsp:txBody>
      <dsp:txXfrm>
        <a:off x="17905" y="31165"/>
        <a:ext cx="10552966" cy="330985"/>
      </dsp:txXfrm>
    </dsp:sp>
    <dsp:sp modelId="{C9920E5F-97D1-48AD-9D0D-C2D23868B04F}">
      <dsp:nvSpPr>
        <dsp:cNvPr id="0" name=""/>
        <dsp:cNvSpPr/>
      </dsp:nvSpPr>
      <dsp:spPr>
        <a:xfrm>
          <a:off x="0" y="434775"/>
          <a:ext cx="10588776" cy="366795"/>
        </a:xfrm>
        <a:prstGeom prst="roundRect">
          <a:avLst/>
        </a:prstGeom>
        <a:gradFill rotWithShape="0">
          <a:gsLst>
            <a:gs pos="0">
              <a:schemeClr val="accent2">
                <a:shade val="80000"/>
                <a:hueOff val="-142078"/>
                <a:satOff val="-1967"/>
                <a:lumOff val="9739"/>
                <a:alphaOff val="0"/>
              </a:schemeClr>
            </a:gs>
            <a:gs pos="90000">
              <a:schemeClr val="accent2">
                <a:shade val="80000"/>
                <a:hueOff val="-142078"/>
                <a:satOff val="-1967"/>
                <a:lumOff val="9739"/>
                <a:alphaOff val="0"/>
                <a:shade val="100000"/>
                <a:satMod val="105000"/>
              </a:schemeClr>
            </a:gs>
            <a:gs pos="100000">
              <a:schemeClr val="accent2">
                <a:shade val="80000"/>
                <a:hueOff val="-142078"/>
                <a:satOff val="-1967"/>
                <a:lumOff val="9739"/>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b="1" kern="1200" dirty="0" smtClean="0">
              <a:latin typeface="Comic Sans MS" panose="030F0702030302020204" pitchFamily="66" charset="0"/>
            </a:rPr>
            <a:t>It produces exclusively</a:t>
          </a:r>
          <a:r>
            <a:rPr lang="el-GR" sz="1400" b="1" kern="1200" dirty="0" smtClean="0">
              <a:latin typeface="Comic Sans MS" panose="030F0702030302020204" pitchFamily="66" charset="0"/>
            </a:rPr>
            <a:t> </a:t>
          </a:r>
          <a:r>
            <a:rPr lang="en-US" sz="1400" b="1" kern="1200" dirty="0" smtClean="0">
              <a:latin typeface="Comic Sans MS" panose="030F0702030302020204" pitchFamily="66" charset="0"/>
            </a:rPr>
            <a:t>naturally fed broilers.</a:t>
          </a:r>
          <a:endParaRPr lang="el-GR" sz="1400" b="1" kern="1200" dirty="0">
            <a:latin typeface="Comic Sans MS" panose="030F0702030302020204" pitchFamily="66" charset="0"/>
          </a:endParaRPr>
        </a:p>
      </dsp:txBody>
      <dsp:txXfrm>
        <a:off x="17905" y="452680"/>
        <a:ext cx="10552966" cy="330985"/>
      </dsp:txXfrm>
    </dsp:sp>
    <dsp:sp modelId="{11A80103-E710-46F3-A016-13CBAF7F5B52}">
      <dsp:nvSpPr>
        <dsp:cNvPr id="0" name=""/>
        <dsp:cNvSpPr/>
      </dsp:nvSpPr>
      <dsp:spPr>
        <a:xfrm>
          <a:off x="0" y="856290"/>
          <a:ext cx="10588776" cy="366795"/>
        </a:xfrm>
        <a:prstGeom prst="roundRect">
          <a:avLst/>
        </a:prstGeom>
        <a:gradFill rotWithShape="0">
          <a:gsLst>
            <a:gs pos="0">
              <a:schemeClr val="accent2">
                <a:shade val="80000"/>
                <a:hueOff val="-284157"/>
                <a:satOff val="-3934"/>
                <a:lumOff val="19479"/>
                <a:alphaOff val="0"/>
              </a:schemeClr>
            </a:gs>
            <a:gs pos="90000">
              <a:schemeClr val="accent2">
                <a:shade val="80000"/>
                <a:hueOff val="-284157"/>
                <a:satOff val="-3934"/>
                <a:lumOff val="19479"/>
                <a:alphaOff val="0"/>
                <a:shade val="100000"/>
                <a:satMod val="105000"/>
              </a:schemeClr>
            </a:gs>
            <a:gs pos="100000">
              <a:schemeClr val="accent2">
                <a:shade val="80000"/>
                <a:hueOff val="-284157"/>
                <a:satOff val="-3934"/>
                <a:lumOff val="19479"/>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b="1" kern="1200" dirty="0" smtClean="0">
              <a:latin typeface="Comic Sans MS" panose="030F0702030302020204" pitchFamily="66" charset="0"/>
            </a:rPr>
            <a:t>Our company takes under consideration the Greek tradition and we adapt it into the current trends.</a:t>
          </a:r>
          <a:endParaRPr lang="el-GR" sz="1400" b="1" kern="1200" dirty="0">
            <a:latin typeface="Comic Sans MS" panose="030F0702030302020204" pitchFamily="66" charset="0"/>
          </a:endParaRPr>
        </a:p>
      </dsp:txBody>
      <dsp:txXfrm>
        <a:off x="17905" y="874195"/>
        <a:ext cx="10552966" cy="330985"/>
      </dsp:txXfrm>
    </dsp:sp>
    <dsp:sp modelId="{9713F4CB-53D1-4096-B5DA-CD100596A833}">
      <dsp:nvSpPr>
        <dsp:cNvPr id="0" name=""/>
        <dsp:cNvSpPr/>
      </dsp:nvSpPr>
      <dsp:spPr>
        <a:xfrm>
          <a:off x="0" y="1277805"/>
          <a:ext cx="10588776" cy="366795"/>
        </a:xfrm>
        <a:prstGeom prst="roundRect">
          <a:avLst/>
        </a:prstGeom>
        <a:gradFill rotWithShape="0">
          <a:gsLst>
            <a:gs pos="0">
              <a:schemeClr val="accent2">
                <a:shade val="80000"/>
                <a:hueOff val="-426235"/>
                <a:satOff val="-5901"/>
                <a:lumOff val="29218"/>
                <a:alphaOff val="0"/>
              </a:schemeClr>
            </a:gs>
            <a:gs pos="90000">
              <a:schemeClr val="accent2">
                <a:shade val="80000"/>
                <a:hueOff val="-426235"/>
                <a:satOff val="-5901"/>
                <a:lumOff val="29218"/>
                <a:alphaOff val="0"/>
                <a:shade val="100000"/>
                <a:satMod val="105000"/>
              </a:schemeClr>
            </a:gs>
            <a:gs pos="100000">
              <a:schemeClr val="accent2">
                <a:shade val="80000"/>
                <a:hueOff val="-426235"/>
                <a:satOff val="-5901"/>
                <a:lumOff val="29218"/>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b="1" kern="1200" dirty="0" smtClean="0">
              <a:latin typeface="Comic Sans MS" panose="030F0702030302020204" pitchFamily="66" charset="0"/>
            </a:rPr>
            <a:t>Therefore, we are constantly introducing revolutionary products, based on traditional recipes and natural ingredients. </a:t>
          </a:r>
          <a:endParaRPr lang="el-GR" sz="1400" b="1" kern="1200" dirty="0">
            <a:latin typeface="Comic Sans MS" panose="030F0702030302020204" pitchFamily="66" charset="0"/>
          </a:endParaRPr>
        </a:p>
      </dsp:txBody>
      <dsp:txXfrm>
        <a:off x="17905" y="1295710"/>
        <a:ext cx="10552966" cy="3309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5CE69B-E034-4583-BCA1-9452414CD313}">
      <dsp:nvSpPr>
        <dsp:cNvPr id="0" name=""/>
        <dsp:cNvSpPr/>
      </dsp:nvSpPr>
      <dsp:spPr>
        <a:xfrm>
          <a:off x="0" y="13260"/>
          <a:ext cx="11623964" cy="366795"/>
        </a:xfrm>
        <a:prstGeom prst="roundRect">
          <a:avLst/>
        </a:prstGeom>
        <a:gradFill rotWithShape="0">
          <a:gsLst>
            <a:gs pos="0">
              <a:schemeClr val="accent2">
                <a:shade val="80000"/>
                <a:hueOff val="0"/>
                <a:satOff val="0"/>
                <a:lumOff val="0"/>
                <a:alphaOff val="0"/>
              </a:schemeClr>
            </a:gs>
            <a:gs pos="90000">
              <a:schemeClr val="accent2">
                <a:shade val="80000"/>
                <a:hueOff val="0"/>
                <a:satOff val="0"/>
                <a:lumOff val="0"/>
                <a:alphaOff val="0"/>
                <a:shade val="100000"/>
                <a:satMod val="105000"/>
              </a:schemeClr>
            </a:gs>
            <a:gs pos="100000">
              <a:schemeClr val="accent2">
                <a:shade val="80000"/>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b="1" kern="1200" dirty="0" smtClean="0">
              <a:latin typeface="Comic Sans MS" panose="030F0702030302020204" pitchFamily="66" charset="0"/>
            </a:rPr>
            <a:t>Poultry farms with an annual capacity of 4 million birds.</a:t>
          </a:r>
          <a:endParaRPr lang="el-GR" sz="1400" b="1" kern="1200" dirty="0">
            <a:latin typeface="Comic Sans MS" panose="030F0702030302020204" pitchFamily="66" charset="0"/>
          </a:endParaRPr>
        </a:p>
      </dsp:txBody>
      <dsp:txXfrm>
        <a:off x="17905" y="31165"/>
        <a:ext cx="11588154" cy="330985"/>
      </dsp:txXfrm>
    </dsp:sp>
    <dsp:sp modelId="{C9920E5F-97D1-48AD-9D0D-C2D23868B04F}">
      <dsp:nvSpPr>
        <dsp:cNvPr id="0" name=""/>
        <dsp:cNvSpPr/>
      </dsp:nvSpPr>
      <dsp:spPr>
        <a:xfrm>
          <a:off x="0" y="434775"/>
          <a:ext cx="11623964" cy="366795"/>
        </a:xfrm>
        <a:prstGeom prst="roundRect">
          <a:avLst/>
        </a:prstGeom>
        <a:gradFill rotWithShape="0">
          <a:gsLst>
            <a:gs pos="0">
              <a:schemeClr val="accent2">
                <a:shade val="80000"/>
                <a:hueOff val="-142078"/>
                <a:satOff val="-1967"/>
                <a:lumOff val="9739"/>
                <a:alphaOff val="0"/>
              </a:schemeClr>
            </a:gs>
            <a:gs pos="90000">
              <a:schemeClr val="accent2">
                <a:shade val="80000"/>
                <a:hueOff val="-142078"/>
                <a:satOff val="-1967"/>
                <a:lumOff val="9739"/>
                <a:alphaOff val="0"/>
                <a:shade val="100000"/>
                <a:satMod val="105000"/>
              </a:schemeClr>
            </a:gs>
            <a:gs pos="100000">
              <a:schemeClr val="accent2">
                <a:shade val="80000"/>
                <a:hueOff val="-142078"/>
                <a:satOff val="-1967"/>
                <a:lumOff val="9739"/>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b="1" kern="1200" dirty="0" smtClean="0">
              <a:latin typeface="Comic Sans MS" panose="030F0702030302020204" pitchFamily="66" charset="0"/>
            </a:rPr>
            <a:t>Feed mill plant, where we produce our OWN strictly-vegetable animal feed.</a:t>
          </a:r>
          <a:endParaRPr lang="el-GR" sz="1400" b="1" kern="1200" dirty="0">
            <a:latin typeface="Comic Sans MS" panose="030F0702030302020204" pitchFamily="66" charset="0"/>
          </a:endParaRPr>
        </a:p>
      </dsp:txBody>
      <dsp:txXfrm>
        <a:off x="17905" y="452680"/>
        <a:ext cx="11588154" cy="330985"/>
      </dsp:txXfrm>
    </dsp:sp>
    <dsp:sp modelId="{11A80103-E710-46F3-A016-13CBAF7F5B52}">
      <dsp:nvSpPr>
        <dsp:cNvPr id="0" name=""/>
        <dsp:cNvSpPr/>
      </dsp:nvSpPr>
      <dsp:spPr>
        <a:xfrm>
          <a:off x="0" y="856290"/>
          <a:ext cx="11623964" cy="366795"/>
        </a:xfrm>
        <a:prstGeom prst="roundRect">
          <a:avLst/>
        </a:prstGeom>
        <a:gradFill rotWithShape="0">
          <a:gsLst>
            <a:gs pos="0">
              <a:schemeClr val="accent2">
                <a:shade val="80000"/>
                <a:hueOff val="-284157"/>
                <a:satOff val="-3934"/>
                <a:lumOff val="19479"/>
                <a:alphaOff val="0"/>
              </a:schemeClr>
            </a:gs>
            <a:gs pos="90000">
              <a:schemeClr val="accent2">
                <a:shade val="80000"/>
                <a:hueOff val="-284157"/>
                <a:satOff val="-3934"/>
                <a:lumOff val="19479"/>
                <a:alphaOff val="0"/>
                <a:shade val="100000"/>
                <a:satMod val="105000"/>
              </a:schemeClr>
            </a:gs>
            <a:gs pos="100000">
              <a:schemeClr val="accent2">
                <a:shade val="80000"/>
                <a:hueOff val="-284157"/>
                <a:satOff val="-3934"/>
                <a:lumOff val="19479"/>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b="1" kern="1200" dirty="0" smtClean="0">
              <a:latin typeface="Comic Sans MS" panose="030F0702030302020204" pitchFamily="66" charset="0"/>
            </a:rPr>
            <a:t>Fully-equipped slaughter house with three rooms of chicken air-cooling, an automatic slicing unit, cutting room and packaging area. </a:t>
          </a:r>
          <a:endParaRPr lang="el-GR" sz="1400" b="1" kern="1200" dirty="0">
            <a:latin typeface="Comic Sans MS" panose="030F0702030302020204" pitchFamily="66" charset="0"/>
          </a:endParaRPr>
        </a:p>
      </dsp:txBody>
      <dsp:txXfrm>
        <a:off x="17905" y="874195"/>
        <a:ext cx="11588154" cy="330985"/>
      </dsp:txXfrm>
    </dsp:sp>
    <dsp:sp modelId="{9713F4CB-53D1-4096-B5DA-CD100596A833}">
      <dsp:nvSpPr>
        <dsp:cNvPr id="0" name=""/>
        <dsp:cNvSpPr/>
      </dsp:nvSpPr>
      <dsp:spPr>
        <a:xfrm>
          <a:off x="0" y="1277805"/>
          <a:ext cx="11623964" cy="366795"/>
        </a:xfrm>
        <a:prstGeom prst="roundRect">
          <a:avLst/>
        </a:prstGeom>
        <a:gradFill rotWithShape="0">
          <a:gsLst>
            <a:gs pos="0">
              <a:schemeClr val="accent2">
                <a:shade val="80000"/>
                <a:hueOff val="-426235"/>
                <a:satOff val="-5901"/>
                <a:lumOff val="29218"/>
                <a:alphaOff val="0"/>
              </a:schemeClr>
            </a:gs>
            <a:gs pos="90000">
              <a:schemeClr val="accent2">
                <a:shade val="80000"/>
                <a:hueOff val="-426235"/>
                <a:satOff val="-5901"/>
                <a:lumOff val="29218"/>
                <a:alphaOff val="0"/>
                <a:shade val="100000"/>
                <a:satMod val="105000"/>
              </a:schemeClr>
            </a:gs>
            <a:gs pos="100000">
              <a:schemeClr val="accent2">
                <a:shade val="80000"/>
                <a:hueOff val="-426235"/>
                <a:satOff val="-5901"/>
                <a:lumOff val="29218"/>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b="1" kern="1200" dirty="0" smtClean="0">
              <a:latin typeface="Comic Sans MS" panose="030F0702030302020204" pitchFamily="66" charset="0"/>
            </a:rPr>
            <a:t>Aggelakis SA owns a fully-equipped transportation for its products (lorries with automatic temperature recorders).</a:t>
          </a:r>
          <a:endParaRPr lang="el-GR" sz="1400" b="1" kern="1200" dirty="0">
            <a:latin typeface="Comic Sans MS" panose="030F0702030302020204" pitchFamily="66" charset="0"/>
          </a:endParaRPr>
        </a:p>
      </dsp:txBody>
      <dsp:txXfrm>
        <a:off x="17905" y="1295710"/>
        <a:ext cx="11588154" cy="3309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F79F7B-5191-4CE1-A88E-926F421F0FAE}">
      <dsp:nvSpPr>
        <dsp:cNvPr id="0" name=""/>
        <dsp:cNvSpPr/>
      </dsp:nvSpPr>
      <dsp:spPr>
        <a:xfrm>
          <a:off x="0" y="0"/>
          <a:ext cx="11610108" cy="2188671"/>
        </a:xfrm>
        <a:prstGeom prst="roundRect">
          <a:avLst>
            <a:gd name="adj" fmla="val 10000"/>
          </a:avLst>
        </a:prstGeom>
        <a:solidFill>
          <a:schemeClr val="accent1">
            <a:alpha val="90000"/>
            <a:tint val="40000"/>
            <a:hueOff val="0"/>
            <a:satOff val="0"/>
            <a:lumOff val="0"/>
            <a:alphaOff val="0"/>
          </a:schemeClr>
        </a:solidFill>
        <a:ln w="10000" cap="flat" cmpd="sng" algn="ctr">
          <a:solidFill>
            <a:schemeClr val="accent1">
              <a:alpha val="90000"/>
              <a:tint val="40000"/>
              <a:hueOff val="0"/>
              <a:satOff val="0"/>
              <a:lumOff val="0"/>
              <a:alphaOff val="0"/>
            </a:schemeClr>
          </a:solidFill>
          <a:prstDash val="solid"/>
        </a:ln>
        <a:effectLst>
          <a:outerShdw blurRad="38100" dist="25400" dir="5400000" rotWithShape="0">
            <a:srgbClr val="000000">
              <a:alpha val="4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0946763E-5EDB-4AE5-A489-508FDF8AB1C6}">
      <dsp:nvSpPr>
        <dsp:cNvPr id="0" name=""/>
        <dsp:cNvSpPr/>
      </dsp:nvSpPr>
      <dsp:spPr>
        <a:xfrm>
          <a:off x="348303" y="291822"/>
          <a:ext cx="3410469" cy="1605025"/>
        </a:xfrm>
        <a:prstGeom prst="roundRect">
          <a:avLst>
            <a:gd name="adj" fmla="val 10000"/>
          </a:avLst>
        </a:prstGeom>
        <a:blipFill rotWithShape="1">
          <a:blip xmlns:r="http://schemas.openxmlformats.org/officeDocument/2006/relationships" r:embed="rId1"/>
          <a:stretch>
            <a:fillRect/>
          </a:stretch>
        </a:blipFill>
        <a:ln>
          <a:noFill/>
        </a:ln>
        <a:effectLst>
          <a:outerShdw blurRad="38100" dist="25400" dir="5400000" rotWithShape="0">
            <a:srgbClr val="000000">
              <a:alpha val="4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B18A9855-13F3-4BE0-B125-029DC3A46E70}">
      <dsp:nvSpPr>
        <dsp:cNvPr id="0" name=""/>
        <dsp:cNvSpPr/>
      </dsp:nvSpPr>
      <dsp:spPr>
        <a:xfrm rot="10800000">
          <a:off x="348303" y="2188671"/>
          <a:ext cx="3410469" cy="2675043"/>
        </a:xfrm>
        <a:prstGeom prst="round2SameRect">
          <a:avLst>
            <a:gd name="adj1" fmla="val 10500"/>
            <a:gd name="adj2" fmla="val 0"/>
          </a:avLst>
        </a:prstGeom>
        <a:gradFill rotWithShape="0">
          <a:gsLst>
            <a:gs pos="0">
              <a:schemeClr val="accent1">
                <a:shade val="80000"/>
                <a:hueOff val="0"/>
                <a:satOff val="0"/>
                <a:lumOff val="0"/>
                <a:alphaOff val="0"/>
              </a:schemeClr>
            </a:gs>
            <a:gs pos="90000">
              <a:schemeClr val="accent1">
                <a:shade val="80000"/>
                <a:hueOff val="0"/>
                <a:satOff val="0"/>
                <a:lumOff val="0"/>
                <a:alphaOff val="0"/>
                <a:shade val="100000"/>
                <a:satMod val="105000"/>
              </a:schemeClr>
            </a:gs>
            <a:gs pos="100000">
              <a:schemeClr val="accent1">
                <a:shade val="80000"/>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Comic Sans MS" panose="030F0702030302020204" pitchFamily="66" charset="0"/>
            </a:rPr>
            <a:t>Aggelakis Poultry Products</a:t>
          </a:r>
          <a:endParaRPr lang="el-GR" sz="2000" b="1" kern="1200" dirty="0">
            <a:solidFill>
              <a:schemeClr val="tx1"/>
            </a:solidFill>
            <a:latin typeface="Comic Sans MS" panose="030F0702030302020204" pitchFamily="66" charset="0"/>
          </a:endParaRPr>
        </a:p>
        <a:p>
          <a:pPr marL="114300" lvl="1" indent="-114300" algn="just" defTabSz="533400">
            <a:lnSpc>
              <a:spcPct val="90000"/>
            </a:lnSpc>
            <a:spcBef>
              <a:spcPct val="0"/>
            </a:spcBef>
            <a:spcAft>
              <a:spcPct val="15000"/>
            </a:spcAft>
            <a:buChar char="••"/>
          </a:pPr>
          <a:r>
            <a:rPr lang="en-US" sz="1200" b="1" kern="1200" dirty="0" smtClean="0">
              <a:solidFill>
                <a:schemeClr val="bg1"/>
              </a:solidFill>
              <a:latin typeface="Comic Sans MS" panose="030F0702030302020204" pitchFamily="66" charset="0"/>
            </a:rPr>
            <a:t>Conventional Aggelakis Chicken</a:t>
          </a:r>
          <a:endParaRPr lang="el-GR" sz="1200" b="1" kern="1200" dirty="0">
            <a:solidFill>
              <a:schemeClr val="bg1"/>
            </a:solidFill>
            <a:latin typeface="Comic Sans MS" panose="030F0702030302020204" pitchFamily="66" charset="0"/>
          </a:endParaRPr>
        </a:p>
        <a:p>
          <a:pPr marL="114300" lvl="1" indent="-114300" algn="just" defTabSz="533400">
            <a:lnSpc>
              <a:spcPct val="90000"/>
            </a:lnSpc>
            <a:spcBef>
              <a:spcPct val="0"/>
            </a:spcBef>
            <a:spcAft>
              <a:spcPct val="15000"/>
            </a:spcAft>
            <a:buChar char="••"/>
          </a:pPr>
          <a:r>
            <a:rPr lang="en-US" sz="1200" b="1" kern="1200" dirty="0" smtClean="0">
              <a:solidFill>
                <a:schemeClr val="bg1"/>
              </a:solidFill>
              <a:latin typeface="Comic Sans MS" panose="030F0702030302020204" pitchFamily="66" charset="0"/>
            </a:rPr>
            <a:t>Only vegetable fed broilers</a:t>
          </a:r>
          <a:endParaRPr lang="el-GR" sz="1200" b="1" kern="1200" dirty="0">
            <a:solidFill>
              <a:schemeClr val="bg1"/>
            </a:solidFill>
            <a:latin typeface="Comic Sans MS" panose="030F0702030302020204" pitchFamily="66" charset="0"/>
          </a:endParaRPr>
        </a:p>
        <a:p>
          <a:pPr marL="114300" lvl="1" indent="-114300" algn="just" defTabSz="533400">
            <a:lnSpc>
              <a:spcPct val="90000"/>
            </a:lnSpc>
            <a:spcBef>
              <a:spcPct val="0"/>
            </a:spcBef>
            <a:spcAft>
              <a:spcPct val="15000"/>
            </a:spcAft>
            <a:buChar char="••"/>
          </a:pPr>
          <a:r>
            <a:rPr lang="en-US" sz="1200" b="1" kern="1200" dirty="0" smtClean="0">
              <a:solidFill>
                <a:schemeClr val="bg1"/>
              </a:solidFill>
              <a:latin typeface="Comic Sans MS" panose="030F0702030302020204" pitchFamily="66" charset="0"/>
            </a:rPr>
            <a:t>This series is comprised of whole chicken, chicken cuts, giblets, deboned and no-skin chicken pieces, chicken souvlaki and chicken roll with Greek bacon &amp; Gouda cheese</a:t>
          </a:r>
          <a:endParaRPr lang="el-GR" sz="1400" b="1" kern="1200" dirty="0">
            <a:solidFill>
              <a:schemeClr val="bg1"/>
            </a:solidFill>
            <a:latin typeface="Comic Sans MS" panose="030F0702030302020204" pitchFamily="66" charset="0"/>
          </a:endParaRPr>
        </a:p>
      </dsp:txBody>
      <dsp:txXfrm rot="10800000">
        <a:off x="430570" y="2188671"/>
        <a:ext cx="3245935" cy="2592776"/>
      </dsp:txXfrm>
    </dsp:sp>
    <dsp:sp modelId="{3E4F1B54-072F-4468-9FC3-BA098184F5AA}">
      <dsp:nvSpPr>
        <dsp:cNvPr id="0" name=""/>
        <dsp:cNvSpPr/>
      </dsp:nvSpPr>
      <dsp:spPr>
        <a:xfrm>
          <a:off x="4099819" y="291822"/>
          <a:ext cx="3410469" cy="1605025"/>
        </a:xfrm>
        <a:prstGeom prst="roundRect">
          <a:avLst>
            <a:gd name="adj" fmla="val 10000"/>
          </a:avLst>
        </a:prstGeom>
        <a:blipFill rotWithShape="1">
          <a:blip xmlns:r="http://schemas.openxmlformats.org/officeDocument/2006/relationships" r:embed="rId2"/>
          <a:stretch>
            <a:fillRect/>
          </a:stretch>
        </a:blipFill>
        <a:ln>
          <a:noFill/>
        </a:ln>
        <a:effectLst>
          <a:outerShdw blurRad="38100" dist="25400" dir="5400000" rotWithShape="0">
            <a:srgbClr val="000000">
              <a:alpha val="4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626DC2C-F51C-4C9B-903F-74788C8DADAD}">
      <dsp:nvSpPr>
        <dsp:cNvPr id="0" name=""/>
        <dsp:cNvSpPr/>
      </dsp:nvSpPr>
      <dsp:spPr>
        <a:xfrm rot="10800000">
          <a:off x="4099819" y="2188671"/>
          <a:ext cx="3410469" cy="2675043"/>
        </a:xfrm>
        <a:prstGeom prst="round2SameRect">
          <a:avLst>
            <a:gd name="adj1" fmla="val 10500"/>
            <a:gd name="adj2" fmla="val 0"/>
          </a:avLst>
        </a:prstGeom>
        <a:gradFill rotWithShape="0">
          <a:gsLst>
            <a:gs pos="0">
              <a:schemeClr val="accent1">
                <a:shade val="80000"/>
                <a:hueOff val="100833"/>
                <a:satOff val="-14132"/>
                <a:lumOff val="15721"/>
                <a:alphaOff val="0"/>
              </a:schemeClr>
            </a:gs>
            <a:gs pos="90000">
              <a:schemeClr val="accent1">
                <a:shade val="80000"/>
                <a:hueOff val="100833"/>
                <a:satOff val="-14132"/>
                <a:lumOff val="15721"/>
                <a:alphaOff val="0"/>
                <a:shade val="100000"/>
                <a:satMod val="105000"/>
              </a:schemeClr>
            </a:gs>
            <a:gs pos="100000">
              <a:schemeClr val="accent1">
                <a:shade val="80000"/>
                <a:hueOff val="100833"/>
                <a:satOff val="-14132"/>
                <a:lumOff val="15721"/>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Comic Sans MS" panose="030F0702030302020204" pitchFamily="66" charset="0"/>
            </a:rPr>
            <a:t>Secret Recipes </a:t>
          </a:r>
          <a:r>
            <a:rPr lang="en-US" sz="1200" b="1" kern="1200" dirty="0" smtClean="0">
              <a:solidFill>
                <a:schemeClr val="tx1"/>
              </a:solidFill>
              <a:latin typeface="Comic Sans MS" panose="030F0702030302020204" pitchFamily="66" charset="0"/>
            </a:rPr>
            <a:t>by Aggelakis Family</a:t>
          </a:r>
        </a:p>
        <a:p>
          <a:pPr marL="114300" lvl="1" indent="-114300" algn="just" defTabSz="533400">
            <a:lnSpc>
              <a:spcPct val="90000"/>
            </a:lnSpc>
            <a:spcBef>
              <a:spcPct val="0"/>
            </a:spcBef>
            <a:spcAft>
              <a:spcPct val="15000"/>
            </a:spcAft>
            <a:buChar char="••"/>
          </a:pPr>
          <a:r>
            <a:rPr lang="en-US" sz="1200" b="1" kern="1200" dirty="0" smtClean="0">
              <a:solidFill>
                <a:schemeClr val="bg1"/>
              </a:solidFill>
              <a:latin typeface="Comic Sans MS" panose="030F0702030302020204" pitchFamily="66" charset="0"/>
            </a:rPr>
            <a:t>50 years of Aggelakis experience are incorporated into Secret Recipes</a:t>
          </a:r>
        </a:p>
        <a:p>
          <a:pPr marL="114300" lvl="1" indent="-114300" algn="just" defTabSz="533400">
            <a:lnSpc>
              <a:spcPct val="90000"/>
            </a:lnSpc>
            <a:spcBef>
              <a:spcPct val="0"/>
            </a:spcBef>
            <a:spcAft>
              <a:spcPct val="15000"/>
            </a:spcAft>
            <a:buChar char="••"/>
          </a:pPr>
          <a:r>
            <a:rPr lang="en-US" sz="1200" b="1" kern="1200" dirty="0" smtClean="0">
              <a:solidFill>
                <a:schemeClr val="bg1"/>
              </a:solidFill>
              <a:latin typeface="Comic Sans MS" panose="030F0702030302020204" pitchFamily="66" charset="0"/>
            </a:rPr>
            <a:t>In this series, four innovative products are included: Marinated Chicken in an Oven Bag, Ready-To-Cook, Chicken Burgers, Chicken Meatballs, which are pre-heated (not pre-fried) and Mediterranean chicken roll with Greek Feta cheese and turkey ham</a:t>
          </a:r>
        </a:p>
      </dsp:txBody>
      <dsp:txXfrm rot="10800000">
        <a:off x="4182086" y="2188671"/>
        <a:ext cx="3245935" cy="2592776"/>
      </dsp:txXfrm>
    </dsp:sp>
    <dsp:sp modelId="{04BD2A0C-C8F4-473D-BBBB-CB8249750EC1}">
      <dsp:nvSpPr>
        <dsp:cNvPr id="0" name=""/>
        <dsp:cNvSpPr/>
      </dsp:nvSpPr>
      <dsp:spPr>
        <a:xfrm>
          <a:off x="7851335" y="291822"/>
          <a:ext cx="3410469" cy="1605025"/>
        </a:xfrm>
        <a:prstGeom prst="roundRect">
          <a:avLst>
            <a:gd name="adj" fmla="val 10000"/>
          </a:avLst>
        </a:prstGeom>
        <a:blipFill rotWithShape="1">
          <a:blip xmlns:r="http://schemas.openxmlformats.org/officeDocument/2006/relationships" r:embed="rId3"/>
          <a:stretch>
            <a:fillRect/>
          </a:stretch>
        </a:blipFill>
        <a:ln>
          <a:noFill/>
        </a:ln>
        <a:effectLst>
          <a:outerShdw blurRad="38100" dist="25400" dir="5400000" rotWithShape="0">
            <a:srgbClr val="000000">
              <a:alpha val="4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504B900-D6C9-48FD-ACD3-0B8C02F066B8}">
      <dsp:nvSpPr>
        <dsp:cNvPr id="0" name=""/>
        <dsp:cNvSpPr/>
      </dsp:nvSpPr>
      <dsp:spPr>
        <a:xfrm rot="10800000">
          <a:off x="7851335" y="2188671"/>
          <a:ext cx="3410469" cy="2675043"/>
        </a:xfrm>
        <a:prstGeom prst="round2SameRect">
          <a:avLst>
            <a:gd name="adj1" fmla="val 10500"/>
            <a:gd name="adj2" fmla="val 0"/>
          </a:avLst>
        </a:prstGeom>
        <a:gradFill rotWithShape="0">
          <a:gsLst>
            <a:gs pos="0">
              <a:schemeClr val="accent1">
                <a:shade val="80000"/>
                <a:hueOff val="201665"/>
                <a:satOff val="-28264"/>
                <a:lumOff val="31442"/>
                <a:alphaOff val="0"/>
              </a:schemeClr>
            </a:gs>
            <a:gs pos="90000">
              <a:schemeClr val="accent1">
                <a:shade val="80000"/>
                <a:hueOff val="201665"/>
                <a:satOff val="-28264"/>
                <a:lumOff val="31442"/>
                <a:alphaOff val="0"/>
                <a:shade val="100000"/>
                <a:satMod val="105000"/>
              </a:schemeClr>
            </a:gs>
            <a:gs pos="100000">
              <a:schemeClr val="accent1">
                <a:shade val="80000"/>
                <a:hueOff val="201665"/>
                <a:satOff val="-28264"/>
                <a:lumOff val="31442"/>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r>
            <a:rPr lang="fr-FR" sz="2000" b="1" kern="1200" dirty="0" smtClean="0">
              <a:solidFill>
                <a:schemeClr val="tx1"/>
              </a:solidFill>
              <a:latin typeface="Comic Sans MS" panose="030F0702030302020204" pitchFamily="66" charset="0"/>
            </a:rPr>
            <a:t>OliVchicken</a:t>
          </a:r>
          <a:endParaRPr lang="en-US" sz="2000" b="1" kern="1200" dirty="0" smtClean="0">
            <a:solidFill>
              <a:schemeClr val="tx1"/>
            </a:solidFill>
            <a:latin typeface="Comic Sans MS" panose="030F0702030302020204" pitchFamily="66" charset="0"/>
          </a:endParaRPr>
        </a:p>
        <a:p>
          <a:pPr marL="114300" lvl="1" indent="-114300" algn="l" defTabSz="533400">
            <a:lnSpc>
              <a:spcPct val="90000"/>
            </a:lnSpc>
            <a:spcBef>
              <a:spcPct val="0"/>
            </a:spcBef>
            <a:spcAft>
              <a:spcPct val="15000"/>
            </a:spcAft>
            <a:buChar char="••"/>
          </a:pPr>
          <a:r>
            <a:rPr lang="en-US" sz="1200" b="1" kern="1200" dirty="0" smtClean="0">
              <a:solidFill>
                <a:schemeClr val="bg1"/>
              </a:solidFill>
              <a:latin typeface="Comic Sans MS" panose="030F0702030302020204" pitchFamily="66" charset="0"/>
            </a:rPr>
            <a:t>The first functional chicken in the global market, patented globally</a:t>
          </a:r>
          <a:endParaRPr lang="el-GR" sz="1200" b="1" kern="1200" dirty="0" smtClean="0">
            <a:solidFill>
              <a:schemeClr val="bg1"/>
            </a:solidFill>
            <a:latin typeface="Comic Sans MS" panose="030F0702030302020204" pitchFamily="66" charset="0"/>
          </a:endParaRPr>
        </a:p>
        <a:p>
          <a:pPr marL="114300" lvl="1" indent="-114300" algn="l" defTabSz="533400">
            <a:lnSpc>
              <a:spcPct val="90000"/>
            </a:lnSpc>
            <a:spcBef>
              <a:spcPct val="0"/>
            </a:spcBef>
            <a:spcAft>
              <a:spcPct val="15000"/>
            </a:spcAft>
            <a:buChar char="••"/>
          </a:pPr>
          <a:r>
            <a:rPr lang="en-US" sz="1200" b="1" kern="1200" dirty="0" smtClean="0">
              <a:solidFill>
                <a:schemeClr val="bg1"/>
              </a:solidFill>
              <a:latin typeface="Comic Sans MS" panose="030F0702030302020204" pitchFamily="66" charset="0"/>
            </a:rPr>
            <a:t>Rich in oleic acid and selenium</a:t>
          </a:r>
          <a:endParaRPr lang="el-GR" sz="1200" b="1" kern="1200" dirty="0" smtClean="0">
            <a:solidFill>
              <a:schemeClr val="bg1"/>
            </a:solidFill>
            <a:latin typeface="Comic Sans MS" panose="030F0702030302020204" pitchFamily="66" charset="0"/>
          </a:endParaRPr>
        </a:p>
        <a:p>
          <a:pPr marL="114300" lvl="1" indent="-114300" algn="l" defTabSz="533400">
            <a:lnSpc>
              <a:spcPct val="90000"/>
            </a:lnSpc>
            <a:spcBef>
              <a:spcPct val="0"/>
            </a:spcBef>
            <a:spcAft>
              <a:spcPct val="15000"/>
            </a:spcAft>
            <a:buChar char="••"/>
          </a:pPr>
          <a:r>
            <a:rPr lang="en-US" sz="1200" b="1" kern="1200" dirty="0" smtClean="0">
              <a:solidFill>
                <a:schemeClr val="bg1"/>
              </a:solidFill>
              <a:latin typeface="Comic Sans MS" panose="030F0702030302020204" pitchFamily="66" charset="0"/>
            </a:rPr>
            <a:t>2% of the broilers feed is consisted of natural Greek olive oil</a:t>
          </a:r>
          <a:endParaRPr lang="el-GR" sz="1200" b="1" kern="1200" dirty="0" smtClean="0">
            <a:solidFill>
              <a:schemeClr val="bg1"/>
            </a:solidFill>
            <a:latin typeface="Comic Sans MS" panose="030F0702030302020204" pitchFamily="66" charset="0"/>
          </a:endParaRPr>
        </a:p>
        <a:p>
          <a:pPr marL="114300" lvl="1" indent="-114300" algn="l" defTabSz="533400">
            <a:lnSpc>
              <a:spcPct val="90000"/>
            </a:lnSpc>
            <a:spcBef>
              <a:spcPct val="0"/>
            </a:spcBef>
            <a:spcAft>
              <a:spcPct val="15000"/>
            </a:spcAft>
            <a:buChar char="••"/>
          </a:pPr>
          <a:r>
            <a:rPr lang="en-US" sz="1200" b="1" kern="1200" dirty="0" smtClean="0">
              <a:solidFill>
                <a:schemeClr val="bg1"/>
              </a:solidFill>
              <a:latin typeface="Comic Sans MS" panose="030F0702030302020204" pitchFamily="66" charset="0"/>
            </a:rPr>
            <a:t>The President of the International Pediatric Association suggests only OliVchicken for the right </a:t>
          </a:r>
          <a:r>
            <a:rPr lang="en-US" sz="1200" b="1" kern="1200" smtClean="0">
              <a:solidFill>
                <a:schemeClr val="bg1"/>
              </a:solidFill>
              <a:latin typeface="Comic Sans MS" panose="030F0702030302020204" pitchFamily="66" charset="0"/>
            </a:rPr>
            <a:t>children’s diet</a:t>
          </a:r>
          <a:endParaRPr lang="el-GR" sz="1200" b="1" kern="1200" dirty="0" smtClean="0">
            <a:solidFill>
              <a:schemeClr val="bg1"/>
            </a:solidFill>
            <a:latin typeface="Comic Sans MS" panose="030F0702030302020204" pitchFamily="66" charset="0"/>
          </a:endParaRPr>
        </a:p>
      </dsp:txBody>
      <dsp:txXfrm rot="10800000">
        <a:off x="7933602" y="2188671"/>
        <a:ext cx="3245935" cy="259277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64A220-B197-41B0-959F-05B1326E57A8}">
      <dsp:nvSpPr>
        <dsp:cNvPr id="0" name=""/>
        <dsp:cNvSpPr/>
      </dsp:nvSpPr>
      <dsp:spPr>
        <a:xfrm>
          <a:off x="0" y="110236"/>
          <a:ext cx="5888182" cy="1125393"/>
        </a:xfrm>
        <a:prstGeom prst="roundRect">
          <a:avLst/>
        </a:prstGeom>
        <a:gradFill rotWithShape="0">
          <a:gsLst>
            <a:gs pos="0">
              <a:schemeClr val="accent1">
                <a:shade val="80000"/>
                <a:hueOff val="0"/>
                <a:satOff val="0"/>
                <a:lumOff val="0"/>
                <a:alphaOff val="0"/>
              </a:schemeClr>
            </a:gs>
            <a:gs pos="90000">
              <a:schemeClr val="accent1">
                <a:shade val="80000"/>
                <a:hueOff val="0"/>
                <a:satOff val="0"/>
                <a:lumOff val="0"/>
                <a:alphaOff val="0"/>
                <a:shade val="100000"/>
                <a:satMod val="105000"/>
              </a:schemeClr>
            </a:gs>
            <a:gs pos="100000">
              <a:schemeClr val="accent1">
                <a:shade val="80000"/>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latin typeface="Comic Sans MS" panose="030F0702030302020204" pitchFamily="66" charset="0"/>
            </a:rPr>
            <a:t>Ross 308 of Aviagen broilers are used.</a:t>
          </a:r>
          <a:endParaRPr lang="el-GR" sz="1800" b="1" kern="1200" dirty="0">
            <a:latin typeface="Comic Sans MS" panose="030F0702030302020204" pitchFamily="66" charset="0"/>
          </a:endParaRPr>
        </a:p>
      </dsp:txBody>
      <dsp:txXfrm>
        <a:off x="54937" y="165173"/>
        <a:ext cx="5778308" cy="1015519"/>
      </dsp:txXfrm>
    </dsp:sp>
    <dsp:sp modelId="{4627B251-E472-4864-A135-44CC381B6236}">
      <dsp:nvSpPr>
        <dsp:cNvPr id="0" name=""/>
        <dsp:cNvSpPr/>
      </dsp:nvSpPr>
      <dsp:spPr>
        <a:xfrm>
          <a:off x="0" y="1287470"/>
          <a:ext cx="5888182" cy="1125393"/>
        </a:xfrm>
        <a:prstGeom prst="roundRect">
          <a:avLst/>
        </a:prstGeom>
        <a:gradFill rotWithShape="0">
          <a:gsLst>
            <a:gs pos="0">
              <a:schemeClr val="accent1">
                <a:shade val="80000"/>
                <a:hueOff val="67222"/>
                <a:satOff val="-9421"/>
                <a:lumOff val="10481"/>
                <a:alphaOff val="0"/>
              </a:schemeClr>
            </a:gs>
            <a:gs pos="90000">
              <a:schemeClr val="accent1">
                <a:shade val="80000"/>
                <a:hueOff val="67222"/>
                <a:satOff val="-9421"/>
                <a:lumOff val="10481"/>
                <a:alphaOff val="0"/>
                <a:shade val="100000"/>
                <a:satMod val="105000"/>
              </a:schemeClr>
            </a:gs>
            <a:gs pos="100000">
              <a:schemeClr val="accent1">
                <a:shade val="80000"/>
                <a:hueOff val="67222"/>
                <a:satOff val="-9421"/>
                <a:lumOff val="10481"/>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latin typeface="Comic Sans MS" panose="030F0702030302020204" pitchFamily="66" charset="0"/>
            </a:rPr>
            <a:t>The two first periods (1</a:t>
          </a:r>
          <a:r>
            <a:rPr lang="en-US" sz="1800" b="1" kern="1200" baseline="30000" dirty="0" smtClean="0">
              <a:latin typeface="Comic Sans MS" panose="030F0702030302020204" pitchFamily="66" charset="0"/>
            </a:rPr>
            <a:t>st</a:t>
          </a:r>
          <a:r>
            <a:rPr lang="en-US" sz="1800" b="1" kern="1200" dirty="0" smtClean="0">
              <a:latin typeface="Comic Sans MS" panose="030F0702030302020204" pitchFamily="66" charset="0"/>
            </a:rPr>
            <a:t>-27</a:t>
          </a:r>
          <a:r>
            <a:rPr lang="en-US" sz="1800" b="1" kern="1200" baseline="30000" dirty="0" smtClean="0">
              <a:latin typeface="Comic Sans MS" panose="030F0702030302020204" pitchFamily="66" charset="0"/>
            </a:rPr>
            <a:t>th</a:t>
          </a:r>
          <a:r>
            <a:rPr lang="en-US" sz="1800" b="1" kern="1200" dirty="0" smtClean="0">
              <a:latin typeface="Comic Sans MS" panose="030F0702030302020204" pitchFamily="66" charset="0"/>
            </a:rPr>
            <a:t> day) of their rearing, an 100% </a:t>
          </a:r>
          <a:r>
            <a:rPr lang="en-US" sz="1800" b="1" kern="1200" dirty="0" smtClean="0">
              <a:latin typeface="Comic Sans MS" panose="030F0702030302020204" pitchFamily="66" charset="0"/>
            </a:rPr>
            <a:t>vegetable-feed </a:t>
          </a:r>
          <a:r>
            <a:rPr lang="en-US" sz="1800" b="1" kern="1200" dirty="0" smtClean="0">
              <a:latin typeface="Comic Sans MS" panose="030F0702030302020204" pitchFamily="66" charset="0"/>
            </a:rPr>
            <a:t>is used, which is produced in our feed mill.</a:t>
          </a:r>
          <a:endParaRPr lang="el-GR" sz="1800" b="1" kern="1200" dirty="0">
            <a:latin typeface="Comic Sans MS" panose="030F0702030302020204" pitchFamily="66" charset="0"/>
          </a:endParaRPr>
        </a:p>
      </dsp:txBody>
      <dsp:txXfrm>
        <a:off x="54937" y="1342407"/>
        <a:ext cx="5778308" cy="1015519"/>
      </dsp:txXfrm>
    </dsp:sp>
    <dsp:sp modelId="{9A15AAD6-2955-4D85-B532-79A42F6AB52A}">
      <dsp:nvSpPr>
        <dsp:cNvPr id="0" name=""/>
        <dsp:cNvSpPr/>
      </dsp:nvSpPr>
      <dsp:spPr>
        <a:xfrm>
          <a:off x="0" y="2464704"/>
          <a:ext cx="5888182" cy="1125393"/>
        </a:xfrm>
        <a:prstGeom prst="roundRect">
          <a:avLst/>
        </a:prstGeom>
        <a:gradFill rotWithShape="0">
          <a:gsLst>
            <a:gs pos="0">
              <a:schemeClr val="accent1">
                <a:shade val="80000"/>
                <a:hueOff val="134443"/>
                <a:satOff val="-18843"/>
                <a:lumOff val="20961"/>
                <a:alphaOff val="0"/>
              </a:schemeClr>
            </a:gs>
            <a:gs pos="90000">
              <a:schemeClr val="accent1">
                <a:shade val="80000"/>
                <a:hueOff val="134443"/>
                <a:satOff val="-18843"/>
                <a:lumOff val="20961"/>
                <a:alphaOff val="0"/>
                <a:shade val="100000"/>
                <a:satMod val="105000"/>
              </a:schemeClr>
            </a:gs>
            <a:gs pos="100000">
              <a:schemeClr val="accent1">
                <a:shade val="80000"/>
                <a:hueOff val="134443"/>
                <a:satOff val="-18843"/>
                <a:lumOff val="20961"/>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latin typeface="Comic Sans MS" panose="030F0702030302020204" pitchFamily="66" charset="0"/>
            </a:rPr>
            <a:t>The third (28</a:t>
          </a:r>
          <a:r>
            <a:rPr lang="en-US" sz="1800" b="1" kern="1200" baseline="30000" dirty="0" smtClean="0">
              <a:latin typeface="Comic Sans MS" panose="030F0702030302020204" pitchFamily="66" charset="0"/>
            </a:rPr>
            <a:t>th</a:t>
          </a:r>
          <a:r>
            <a:rPr lang="en-US" sz="1800" b="1" kern="1200" dirty="0" smtClean="0">
              <a:latin typeface="Comic Sans MS" panose="030F0702030302020204" pitchFamily="66" charset="0"/>
            </a:rPr>
            <a:t>-40</a:t>
          </a:r>
          <a:r>
            <a:rPr lang="en-US" sz="1800" b="1" kern="1200" baseline="30000" dirty="0" smtClean="0">
              <a:latin typeface="Comic Sans MS" panose="030F0702030302020204" pitchFamily="66" charset="0"/>
            </a:rPr>
            <a:t>th</a:t>
          </a:r>
          <a:r>
            <a:rPr lang="en-US" sz="1800" b="1" kern="1200" dirty="0" smtClean="0">
              <a:latin typeface="Comic Sans MS" panose="030F0702030302020204" pitchFamily="66" charset="0"/>
            </a:rPr>
            <a:t> day) and the fourth period (40</a:t>
          </a:r>
          <a:r>
            <a:rPr lang="en-US" sz="1800" b="1" kern="1200" baseline="30000" dirty="0" smtClean="0">
              <a:latin typeface="Comic Sans MS" panose="030F0702030302020204" pitchFamily="66" charset="0"/>
            </a:rPr>
            <a:t>th</a:t>
          </a:r>
          <a:r>
            <a:rPr lang="en-US" sz="1800" b="1" kern="1200" baseline="0" dirty="0" smtClean="0">
              <a:latin typeface="Comic Sans MS" panose="030F0702030302020204" pitchFamily="66" charset="0"/>
            </a:rPr>
            <a:t>-</a:t>
          </a:r>
          <a:r>
            <a:rPr lang="en-US" sz="1800" b="1" kern="1200" dirty="0" smtClean="0">
              <a:latin typeface="Comic Sans MS" panose="030F0702030302020204" pitchFamily="66" charset="0"/>
            </a:rPr>
            <a:t>end) of their rearing, a fortified feed program is applied.</a:t>
          </a:r>
          <a:endParaRPr lang="el-GR" sz="1800" b="1" kern="1200" dirty="0">
            <a:latin typeface="Comic Sans MS" panose="030F0702030302020204" pitchFamily="66" charset="0"/>
          </a:endParaRPr>
        </a:p>
      </dsp:txBody>
      <dsp:txXfrm>
        <a:off x="54937" y="2519641"/>
        <a:ext cx="5778308" cy="1015519"/>
      </dsp:txXfrm>
    </dsp:sp>
    <dsp:sp modelId="{FC23EF17-8F1C-412D-A940-E5589DB5860A}">
      <dsp:nvSpPr>
        <dsp:cNvPr id="0" name=""/>
        <dsp:cNvSpPr/>
      </dsp:nvSpPr>
      <dsp:spPr>
        <a:xfrm>
          <a:off x="0" y="3641938"/>
          <a:ext cx="5888182" cy="1125393"/>
        </a:xfrm>
        <a:prstGeom prst="roundRect">
          <a:avLst/>
        </a:prstGeom>
        <a:gradFill rotWithShape="0">
          <a:gsLst>
            <a:gs pos="0">
              <a:schemeClr val="accent1">
                <a:shade val="80000"/>
                <a:hueOff val="201665"/>
                <a:satOff val="-28264"/>
                <a:lumOff val="31442"/>
                <a:alphaOff val="0"/>
              </a:schemeClr>
            </a:gs>
            <a:gs pos="90000">
              <a:schemeClr val="accent1">
                <a:shade val="80000"/>
                <a:hueOff val="201665"/>
                <a:satOff val="-28264"/>
                <a:lumOff val="31442"/>
                <a:alphaOff val="0"/>
                <a:shade val="100000"/>
                <a:satMod val="105000"/>
              </a:schemeClr>
            </a:gs>
            <a:gs pos="100000">
              <a:schemeClr val="accent1">
                <a:shade val="80000"/>
                <a:hueOff val="201665"/>
                <a:satOff val="-28264"/>
                <a:lumOff val="31442"/>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latin typeface="Comic Sans MS" panose="030F0702030302020204" pitchFamily="66" charset="0"/>
            </a:rPr>
            <a:t>In this feed, 0.015% w/w is organic selenium and 2.2% w/w is pure olive oil.</a:t>
          </a:r>
          <a:endParaRPr lang="el-GR" sz="1800" b="1" kern="1200" dirty="0">
            <a:latin typeface="Comic Sans MS" panose="030F0702030302020204" pitchFamily="66" charset="0"/>
          </a:endParaRPr>
        </a:p>
      </dsp:txBody>
      <dsp:txXfrm>
        <a:off x="54937" y="3696875"/>
        <a:ext cx="5778308" cy="101551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64A220-B197-41B0-959F-05B1326E57A8}">
      <dsp:nvSpPr>
        <dsp:cNvPr id="0" name=""/>
        <dsp:cNvSpPr/>
      </dsp:nvSpPr>
      <dsp:spPr>
        <a:xfrm>
          <a:off x="0" y="33084"/>
          <a:ext cx="5888182" cy="1105650"/>
        </a:xfrm>
        <a:prstGeom prst="roundRect">
          <a:avLst/>
        </a:prstGeom>
        <a:gradFill rotWithShape="0">
          <a:gsLst>
            <a:gs pos="0">
              <a:schemeClr val="accent1">
                <a:shade val="80000"/>
                <a:hueOff val="0"/>
                <a:satOff val="0"/>
                <a:lumOff val="0"/>
                <a:alphaOff val="0"/>
              </a:schemeClr>
            </a:gs>
            <a:gs pos="90000">
              <a:schemeClr val="accent1">
                <a:shade val="80000"/>
                <a:hueOff val="0"/>
                <a:satOff val="0"/>
                <a:lumOff val="0"/>
                <a:alphaOff val="0"/>
                <a:shade val="100000"/>
                <a:satMod val="105000"/>
              </a:schemeClr>
            </a:gs>
            <a:gs pos="100000">
              <a:schemeClr val="accent1">
                <a:shade val="80000"/>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latin typeface="Comic Sans MS" panose="030F0702030302020204" pitchFamily="66" charset="0"/>
            </a:rPr>
            <a:t>44% of their rearing period is based upon this feed mixture.</a:t>
          </a:r>
          <a:endParaRPr lang="el-GR" sz="1800" b="1" kern="1200" dirty="0">
            <a:latin typeface="Comic Sans MS" panose="030F0702030302020204" pitchFamily="66" charset="0"/>
          </a:endParaRPr>
        </a:p>
      </dsp:txBody>
      <dsp:txXfrm>
        <a:off x="53973" y="87057"/>
        <a:ext cx="5780236" cy="997704"/>
      </dsp:txXfrm>
    </dsp:sp>
    <dsp:sp modelId="{4627B251-E472-4864-A135-44CC381B6236}">
      <dsp:nvSpPr>
        <dsp:cNvPr id="0" name=""/>
        <dsp:cNvSpPr/>
      </dsp:nvSpPr>
      <dsp:spPr>
        <a:xfrm>
          <a:off x="0" y="1268334"/>
          <a:ext cx="5888182" cy="1105650"/>
        </a:xfrm>
        <a:prstGeom prst="roundRect">
          <a:avLst/>
        </a:prstGeom>
        <a:gradFill rotWithShape="0">
          <a:gsLst>
            <a:gs pos="0">
              <a:schemeClr val="accent1">
                <a:shade val="80000"/>
                <a:hueOff val="67222"/>
                <a:satOff val="-9421"/>
                <a:lumOff val="10481"/>
                <a:alphaOff val="0"/>
              </a:schemeClr>
            </a:gs>
            <a:gs pos="90000">
              <a:schemeClr val="accent1">
                <a:shade val="80000"/>
                <a:hueOff val="67222"/>
                <a:satOff val="-9421"/>
                <a:lumOff val="10481"/>
                <a:alphaOff val="0"/>
                <a:shade val="100000"/>
                <a:satMod val="105000"/>
              </a:schemeClr>
            </a:gs>
            <a:gs pos="100000">
              <a:schemeClr val="accent1">
                <a:shade val="80000"/>
                <a:hueOff val="67222"/>
                <a:satOff val="-9421"/>
                <a:lumOff val="10481"/>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latin typeface="Comic Sans MS" panose="030F0702030302020204" pitchFamily="66" charset="0"/>
            </a:rPr>
            <a:t>This fortified feed is used for 18 days and it weighs 2.78kg/broiler. 59% of their total feed.</a:t>
          </a:r>
          <a:endParaRPr lang="el-GR" sz="1800" b="1" kern="1200" dirty="0">
            <a:latin typeface="Comic Sans MS" panose="030F0702030302020204" pitchFamily="66" charset="0"/>
          </a:endParaRPr>
        </a:p>
      </dsp:txBody>
      <dsp:txXfrm>
        <a:off x="53973" y="1322307"/>
        <a:ext cx="5780236" cy="997704"/>
      </dsp:txXfrm>
    </dsp:sp>
    <dsp:sp modelId="{9A15AAD6-2955-4D85-B532-79A42F6AB52A}">
      <dsp:nvSpPr>
        <dsp:cNvPr id="0" name=""/>
        <dsp:cNvSpPr/>
      </dsp:nvSpPr>
      <dsp:spPr>
        <a:xfrm>
          <a:off x="0" y="2503584"/>
          <a:ext cx="5888182" cy="1105650"/>
        </a:xfrm>
        <a:prstGeom prst="roundRect">
          <a:avLst/>
        </a:prstGeom>
        <a:gradFill rotWithShape="0">
          <a:gsLst>
            <a:gs pos="0">
              <a:schemeClr val="accent1">
                <a:shade val="80000"/>
                <a:hueOff val="134443"/>
                <a:satOff val="-18843"/>
                <a:lumOff val="20961"/>
                <a:alphaOff val="0"/>
              </a:schemeClr>
            </a:gs>
            <a:gs pos="90000">
              <a:schemeClr val="accent1">
                <a:shade val="80000"/>
                <a:hueOff val="134443"/>
                <a:satOff val="-18843"/>
                <a:lumOff val="20961"/>
                <a:alphaOff val="0"/>
                <a:shade val="100000"/>
                <a:satMod val="105000"/>
              </a:schemeClr>
            </a:gs>
            <a:gs pos="100000">
              <a:schemeClr val="accent1">
                <a:shade val="80000"/>
                <a:hueOff val="134443"/>
                <a:satOff val="-18843"/>
                <a:lumOff val="20961"/>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latin typeface="Comic Sans MS" panose="030F0702030302020204" pitchFamily="66" charset="0"/>
            </a:rPr>
            <a:t>50% of their body mass is acquired in this period.</a:t>
          </a:r>
        </a:p>
      </dsp:txBody>
      <dsp:txXfrm>
        <a:off x="53973" y="2557557"/>
        <a:ext cx="5780236" cy="997704"/>
      </dsp:txXfrm>
    </dsp:sp>
    <dsp:sp modelId="{FC23EF17-8F1C-412D-A940-E5589DB5860A}">
      <dsp:nvSpPr>
        <dsp:cNvPr id="0" name=""/>
        <dsp:cNvSpPr/>
      </dsp:nvSpPr>
      <dsp:spPr>
        <a:xfrm>
          <a:off x="0" y="3738834"/>
          <a:ext cx="5888182" cy="1105650"/>
        </a:xfrm>
        <a:prstGeom prst="roundRect">
          <a:avLst/>
        </a:prstGeom>
        <a:gradFill rotWithShape="0">
          <a:gsLst>
            <a:gs pos="0">
              <a:schemeClr val="accent1">
                <a:shade val="80000"/>
                <a:hueOff val="201665"/>
                <a:satOff val="-28264"/>
                <a:lumOff val="31442"/>
                <a:alphaOff val="0"/>
              </a:schemeClr>
            </a:gs>
            <a:gs pos="90000">
              <a:schemeClr val="accent1">
                <a:shade val="80000"/>
                <a:hueOff val="201665"/>
                <a:satOff val="-28264"/>
                <a:lumOff val="31442"/>
                <a:alphaOff val="0"/>
                <a:shade val="100000"/>
                <a:satMod val="105000"/>
              </a:schemeClr>
            </a:gs>
            <a:gs pos="100000">
              <a:schemeClr val="accent1">
                <a:shade val="80000"/>
                <a:hueOff val="201665"/>
                <a:satOff val="-28264"/>
                <a:lumOff val="31442"/>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latin typeface="Comic Sans MS" panose="030F0702030302020204" pitchFamily="66" charset="0"/>
            </a:rPr>
            <a:t>In the end of their total breeding, their average net weight is 1.85kg/broiler. 0.925kg/broiler have been acquired in this fortified period.</a:t>
          </a:r>
          <a:endParaRPr lang="el-GR" sz="1800" b="1" kern="1200" dirty="0">
            <a:latin typeface="Comic Sans MS" panose="030F0702030302020204" pitchFamily="66" charset="0"/>
          </a:endParaRPr>
        </a:p>
      </dsp:txBody>
      <dsp:txXfrm>
        <a:off x="53973" y="3792807"/>
        <a:ext cx="5780236" cy="99770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5AA818-8C48-4836-B171-A63CAE1104C4}">
      <dsp:nvSpPr>
        <dsp:cNvPr id="0" name=""/>
        <dsp:cNvSpPr/>
      </dsp:nvSpPr>
      <dsp:spPr>
        <a:xfrm>
          <a:off x="3401" y="811833"/>
          <a:ext cx="2698443" cy="1619066"/>
        </a:xfrm>
        <a:prstGeom prst="rect">
          <a:avLst/>
        </a:prstGeom>
        <a:gradFill rotWithShape="0">
          <a:gsLst>
            <a:gs pos="0">
              <a:schemeClr val="accent1">
                <a:shade val="80000"/>
                <a:hueOff val="0"/>
                <a:satOff val="0"/>
                <a:lumOff val="0"/>
                <a:alphaOff val="0"/>
              </a:schemeClr>
            </a:gs>
            <a:gs pos="90000">
              <a:schemeClr val="accent1">
                <a:shade val="80000"/>
                <a:hueOff val="0"/>
                <a:satOff val="0"/>
                <a:lumOff val="0"/>
                <a:alphaOff val="0"/>
                <a:shade val="100000"/>
                <a:satMod val="105000"/>
              </a:schemeClr>
            </a:gs>
            <a:gs pos="100000">
              <a:schemeClr val="accent1">
                <a:shade val="80000"/>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latin typeface="Comic Sans MS" panose="030F0702030302020204" pitchFamily="66" charset="0"/>
            </a:rPr>
            <a:t>Total Fats in 100gr of OliVchicken are 6.9gr, when the conventional ones contain 14gr fats per 100gr.</a:t>
          </a:r>
          <a:endParaRPr lang="el-GR" sz="1600" b="1" kern="1200" dirty="0">
            <a:latin typeface="Comic Sans MS" panose="030F0702030302020204" pitchFamily="66" charset="0"/>
          </a:endParaRPr>
        </a:p>
      </dsp:txBody>
      <dsp:txXfrm>
        <a:off x="3401" y="811833"/>
        <a:ext cx="2698443" cy="1619066"/>
      </dsp:txXfrm>
    </dsp:sp>
    <dsp:sp modelId="{F9DAFAF5-CE1F-4AB9-A6B9-982C42977CE3}">
      <dsp:nvSpPr>
        <dsp:cNvPr id="0" name=""/>
        <dsp:cNvSpPr/>
      </dsp:nvSpPr>
      <dsp:spPr>
        <a:xfrm>
          <a:off x="2971689" y="811833"/>
          <a:ext cx="2698443" cy="1619066"/>
        </a:xfrm>
        <a:prstGeom prst="rect">
          <a:avLst/>
        </a:prstGeom>
        <a:gradFill rotWithShape="0">
          <a:gsLst>
            <a:gs pos="0">
              <a:schemeClr val="accent1">
                <a:shade val="80000"/>
                <a:hueOff val="67222"/>
                <a:satOff val="-9421"/>
                <a:lumOff val="10481"/>
                <a:alphaOff val="0"/>
              </a:schemeClr>
            </a:gs>
            <a:gs pos="90000">
              <a:schemeClr val="accent1">
                <a:shade val="80000"/>
                <a:hueOff val="67222"/>
                <a:satOff val="-9421"/>
                <a:lumOff val="10481"/>
                <a:alphaOff val="0"/>
                <a:shade val="100000"/>
                <a:satMod val="105000"/>
              </a:schemeClr>
            </a:gs>
            <a:gs pos="100000">
              <a:schemeClr val="accent1">
                <a:shade val="80000"/>
                <a:hueOff val="67222"/>
                <a:satOff val="-9421"/>
                <a:lumOff val="10481"/>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latin typeface="Comic Sans MS" panose="030F0702030302020204" pitchFamily="66" charset="0"/>
            </a:rPr>
            <a:t>40% of Total Fats (2.8gr/100gr cooked product) is Oleic Acid </a:t>
          </a:r>
        </a:p>
        <a:p>
          <a:pPr lvl="0" algn="ctr" defTabSz="711200">
            <a:lnSpc>
              <a:spcPct val="90000"/>
            </a:lnSpc>
            <a:spcBef>
              <a:spcPct val="0"/>
            </a:spcBef>
            <a:spcAft>
              <a:spcPct val="35000"/>
            </a:spcAft>
          </a:pPr>
          <a:r>
            <a:rPr lang="en-US" sz="1600" b="1" kern="1200" dirty="0" smtClean="0">
              <a:latin typeface="Comic Sans MS" panose="030F0702030302020204" pitchFamily="66" charset="0"/>
            </a:rPr>
            <a:t>(</a:t>
          </a:r>
          <a:r>
            <a:rPr lang="fr-FR" sz="1600" b="1" kern="1200" dirty="0" smtClean="0">
              <a:latin typeface="Comic Sans MS" panose="030F0702030302020204" pitchFamily="66" charset="0"/>
            </a:rPr>
            <a:t>monounsaturated omega-9 fatty acids).</a:t>
          </a:r>
          <a:endParaRPr lang="el-GR" sz="1600" b="1" kern="1200" dirty="0">
            <a:latin typeface="Comic Sans MS" panose="030F0702030302020204" pitchFamily="66" charset="0"/>
          </a:endParaRPr>
        </a:p>
      </dsp:txBody>
      <dsp:txXfrm>
        <a:off x="2971689" y="811833"/>
        <a:ext cx="2698443" cy="1619066"/>
      </dsp:txXfrm>
    </dsp:sp>
    <dsp:sp modelId="{2E999492-98B1-4D43-B16E-D78EB3601D54}">
      <dsp:nvSpPr>
        <dsp:cNvPr id="0" name=""/>
        <dsp:cNvSpPr/>
      </dsp:nvSpPr>
      <dsp:spPr>
        <a:xfrm>
          <a:off x="5939977" y="811833"/>
          <a:ext cx="2698443" cy="1619066"/>
        </a:xfrm>
        <a:prstGeom prst="rect">
          <a:avLst/>
        </a:prstGeom>
        <a:gradFill rotWithShape="0">
          <a:gsLst>
            <a:gs pos="0">
              <a:schemeClr val="accent1">
                <a:shade val="80000"/>
                <a:hueOff val="134443"/>
                <a:satOff val="-18843"/>
                <a:lumOff val="20961"/>
                <a:alphaOff val="0"/>
              </a:schemeClr>
            </a:gs>
            <a:gs pos="90000">
              <a:schemeClr val="accent1">
                <a:shade val="80000"/>
                <a:hueOff val="134443"/>
                <a:satOff val="-18843"/>
                <a:lumOff val="20961"/>
                <a:alphaOff val="0"/>
                <a:shade val="100000"/>
                <a:satMod val="105000"/>
              </a:schemeClr>
            </a:gs>
            <a:gs pos="100000">
              <a:schemeClr val="accent1">
                <a:shade val="80000"/>
                <a:hueOff val="134443"/>
                <a:satOff val="-18843"/>
                <a:lumOff val="20961"/>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latin typeface="Comic Sans MS" panose="030F0702030302020204" pitchFamily="66" charset="0"/>
            </a:rPr>
            <a:t>Saturated Fats in 100gr of OliVchicken are 2.2gr, when the conventional ones contain 3-4gr per 100gr.</a:t>
          </a:r>
          <a:endParaRPr lang="el-GR" sz="1600" b="1" kern="1200" dirty="0">
            <a:latin typeface="Comic Sans MS" panose="030F0702030302020204" pitchFamily="66" charset="0"/>
          </a:endParaRPr>
        </a:p>
      </dsp:txBody>
      <dsp:txXfrm>
        <a:off x="5939977" y="811833"/>
        <a:ext cx="2698443" cy="1619066"/>
      </dsp:txXfrm>
    </dsp:sp>
    <dsp:sp modelId="{37247853-0E7C-489F-B53B-A9D998B795EF}">
      <dsp:nvSpPr>
        <dsp:cNvPr id="0" name=""/>
        <dsp:cNvSpPr/>
      </dsp:nvSpPr>
      <dsp:spPr>
        <a:xfrm>
          <a:off x="8908265" y="811833"/>
          <a:ext cx="2698443" cy="1619066"/>
        </a:xfrm>
        <a:prstGeom prst="rect">
          <a:avLst/>
        </a:prstGeom>
        <a:gradFill rotWithShape="0">
          <a:gsLst>
            <a:gs pos="0">
              <a:schemeClr val="accent1">
                <a:shade val="80000"/>
                <a:hueOff val="201665"/>
                <a:satOff val="-28264"/>
                <a:lumOff val="31442"/>
                <a:alphaOff val="0"/>
              </a:schemeClr>
            </a:gs>
            <a:gs pos="90000">
              <a:schemeClr val="accent1">
                <a:shade val="80000"/>
                <a:hueOff val="201665"/>
                <a:satOff val="-28264"/>
                <a:lumOff val="31442"/>
                <a:alphaOff val="0"/>
                <a:shade val="100000"/>
                <a:satMod val="105000"/>
              </a:schemeClr>
            </a:gs>
            <a:gs pos="100000">
              <a:schemeClr val="accent1">
                <a:shade val="80000"/>
                <a:hueOff val="201665"/>
                <a:satOff val="-28264"/>
                <a:lumOff val="31442"/>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latin typeface="Comic Sans MS" panose="030F0702030302020204" pitchFamily="66" charset="0"/>
            </a:rPr>
            <a:t>100gr of cooked OliVchicken contains 22</a:t>
          </a:r>
          <a:r>
            <a:rPr lang="el-GR" sz="1600" b="1" kern="1200" dirty="0" smtClean="0">
              <a:latin typeface="Comic Sans MS" panose="030F0702030302020204" pitchFamily="66" charset="0"/>
            </a:rPr>
            <a:t>μ</a:t>
          </a:r>
          <a:r>
            <a:rPr lang="en-US" sz="1600" b="1" kern="1200" dirty="0" smtClean="0">
              <a:latin typeface="Comic Sans MS" panose="030F0702030302020204" pitchFamily="66" charset="0"/>
            </a:rPr>
            <a:t>g Selenium, when a conventional one contains only 10-14</a:t>
          </a:r>
          <a:r>
            <a:rPr lang="el-GR" sz="1600" b="1" kern="1200" dirty="0" smtClean="0">
              <a:latin typeface="Comic Sans MS" panose="030F0702030302020204" pitchFamily="66" charset="0"/>
            </a:rPr>
            <a:t>μ</a:t>
          </a:r>
          <a:r>
            <a:rPr lang="en-US" sz="1600" b="1" kern="1200" dirty="0" smtClean="0">
              <a:latin typeface="Comic Sans MS" panose="030F0702030302020204" pitchFamily="66" charset="0"/>
            </a:rPr>
            <a:t>g Selenium.</a:t>
          </a:r>
          <a:endParaRPr lang="el-GR" sz="1600" b="1" kern="1200" dirty="0">
            <a:latin typeface="Comic Sans MS" panose="030F0702030302020204" pitchFamily="66" charset="0"/>
          </a:endParaRPr>
        </a:p>
      </dsp:txBody>
      <dsp:txXfrm>
        <a:off x="8908265" y="811833"/>
        <a:ext cx="2698443" cy="161906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64A220-B197-41B0-959F-05B1326E57A8}">
      <dsp:nvSpPr>
        <dsp:cNvPr id="0" name=""/>
        <dsp:cNvSpPr/>
      </dsp:nvSpPr>
      <dsp:spPr>
        <a:xfrm>
          <a:off x="0" y="43094"/>
          <a:ext cx="4719206" cy="992160"/>
        </a:xfrm>
        <a:prstGeom prst="roundRect">
          <a:avLst/>
        </a:prstGeom>
        <a:gradFill rotWithShape="0">
          <a:gsLst>
            <a:gs pos="0">
              <a:schemeClr val="accent1">
                <a:shade val="50000"/>
                <a:hueOff val="0"/>
                <a:satOff val="0"/>
                <a:lumOff val="0"/>
                <a:alphaOff val="0"/>
              </a:schemeClr>
            </a:gs>
            <a:gs pos="90000">
              <a:schemeClr val="accent1">
                <a:shade val="50000"/>
                <a:hueOff val="0"/>
                <a:satOff val="0"/>
                <a:lumOff val="0"/>
                <a:alphaOff val="0"/>
                <a:shade val="100000"/>
                <a:satMod val="105000"/>
              </a:schemeClr>
            </a:gs>
            <a:gs pos="100000">
              <a:schemeClr val="accent1">
                <a:shade val="50000"/>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latin typeface="Comic Sans MS" panose="030F0702030302020204" pitchFamily="66" charset="0"/>
            </a:rPr>
            <a:t>Europeans (except Greece, Spain, Italy, Portugal, Luxembourg &amp; Cyprus) consume extremely low quantities of olive oil</a:t>
          </a:r>
          <a:r>
            <a:rPr lang="en-US" sz="1600" b="1" kern="1200" baseline="30000" dirty="0" smtClean="0">
              <a:solidFill>
                <a:schemeClr val="tx1"/>
              </a:solidFill>
              <a:latin typeface="Comic Sans MS" panose="030F0702030302020204" pitchFamily="66" charset="0"/>
            </a:rPr>
            <a:t>1</a:t>
          </a:r>
          <a:r>
            <a:rPr lang="en-US" sz="1600" b="1" kern="1200" dirty="0" smtClean="0">
              <a:latin typeface="Comic Sans MS" panose="030F0702030302020204" pitchFamily="66" charset="0"/>
            </a:rPr>
            <a:t>.</a:t>
          </a:r>
          <a:endParaRPr lang="el-GR" sz="1600" b="1" kern="1200" dirty="0">
            <a:latin typeface="Comic Sans MS" panose="030F0702030302020204" pitchFamily="66" charset="0"/>
          </a:endParaRPr>
        </a:p>
      </dsp:txBody>
      <dsp:txXfrm>
        <a:off x="48433" y="91527"/>
        <a:ext cx="4622340" cy="895294"/>
      </dsp:txXfrm>
    </dsp:sp>
    <dsp:sp modelId="{4627B251-E472-4864-A135-44CC381B6236}">
      <dsp:nvSpPr>
        <dsp:cNvPr id="0" name=""/>
        <dsp:cNvSpPr/>
      </dsp:nvSpPr>
      <dsp:spPr>
        <a:xfrm>
          <a:off x="0" y="1081334"/>
          <a:ext cx="4719206" cy="992160"/>
        </a:xfrm>
        <a:prstGeom prst="roundRect">
          <a:avLst/>
        </a:prstGeom>
        <a:gradFill rotWithShape="0">
          <a:gsLst>
            <a:gs pos="0">
              <a:schemeClr val="accent1">
                <a:shade val="50000"/>
                <a:hueOff val="95561"/>
                <a:satOff val="-13093"/>
                <a:lumOff val="18889"/>
                <a:alphaOff val="0"/>
              </a:schemeClr>
            </a:gs>
            <a:gs pos="90000">
              <a:schemeClr val="accent1">
                <a:shade val="50000"/>
                <a:hueOff val="95561"/>
                <a:satOff val="-13093"/>
                <a:lumOff val="18889"/>
                <a:alphaOff val="0"/>
                <a:shade val="100000"/>
                <a:satMod val="105000"/>
              </a:schemeClr>
            </a:gs>
            <a:gs pos="100000">
              <a:schemeClr val="accent1">
                <a:shade val="50000"/>
                <a:hueOff val="95561"/>
                <a:satOff val="-13093"/>
                <a:lumOff val="18889"/>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latin typeface="Comic Sans MS" panose="030F0702030302020204" pitchFamily="66" charset="0"/>
            </a:rPr>
            <a:t>Specifically, a British consumes 1kg of olive oil per year, when a Greek consumes 16.3kg olive oil per year. </a:t>
          </a:r>
          <a:endParaRPr lang="el-GR" sz="1600" b="1" kern="1200" dirty="0">
            <a:latin typeface="Comic Sans MS" panose="030F0702030302020204" pitchFamily="66" charset="0"/>
          </a:endParaRPr>
        </a:p>
      </dsp:txBody>
      <dsp:txXfrm>
        <a:off x="48433" y="1129767"/>
        <a:ext cx="4622340" cy="895294"/>
      </dsp:txXfrm>
    </dsp:sp>
    <dsp:sp modelId="{9A15AAD6-2955-4D85-B532-79A42F6AB52A}">
      <dsp:nvSpPr>
        <dsp:cNvPr id="0" name=""/>
        <dsp:cNvSpPr/>
      </dsp:nvSpPr>
      <dsp:spPr>
        <a:xfrm>
          <a:off x="0" y="2119574"/>
          <a:ext cx="4719206" cy="992160"/>
        </a:xfrm>
        <a:prstGeom prst="roundRect">
          <a:avLst/>
        </a:prstGeom>
        <a:gradFill rotWithShape="0">
          <a:gsLst>
            <a:gs pos="0">
              <a:schemeClr val="accent1">
                <a:shade val="50000"/>
                <a:hueOff val="191122"/>
                <a:satOff val="-26186"/>
                <a:lumOff val="37778"/>
                <a:alphaOff val="0"/>
              </a:schemeClr>
            </a:gs>
            <a:gs pos="90000">
              <a:schemeClr val="accent1">
                <a:shade val="50000"/>
                <a:hueOff val="191122"/>
                <a:satOff val="-26186"/>
                <a:lumOff val="37778"/>
                <a:alphaOff val="0"/>
                <a:shade val="100000"/>
                <a:satMod val="105000"/>
              </a:schemeClr>
            </a:gs>
            <a:gs pos="100000">
              <a:schemeClr val="accent1">
                <a:shade val="50000"/>
                <a:hueOff val="191122"/>
                <a:satOff val="-26186"/>
                <a:lumOff val="37778"/>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latin typeface="Comic Sans MS" panose="030F0702030302020204" pitchFamily="66" charset="0"/>
            </a:rPr>
            <a:t>Consumption of olive oil can reduce strokes by 40%. This happens due to oleic acid, mostly</a:t>
          </a:r>
          <a:r>
            <a:rPr lang="en-US" sz="1600" b="1" kern="1200" baseline="30000" dirty="0" smtClean="0">
              <a:solidFill>
                <a:schemeClr val="tx1"/>
              </a:solidFill>
              <a:latin typeface="Comic Sans MS" panose="030F0702030302020204" pitchFamily="66" charset="0"/>
            </a:rPr>
            <a:t>2</a:t>
          </a:r>
          <a:r>
            <a:rPr lang="en-US" sz="1600" b="1" kern="1200" dirty="0" smtClean="0">
              <a:latin typeface="Comic Sans MS" panose="030F0702030302020204" pitchFamily="66" charset="0"/>
            </a:rPr>
            <a:t>.</a:t>
          </a:r>
        </a:p>
      </dsp:txBody>
      <dsp:txXfrm>
        <a:off x="48433" y="2168007"/>
        <a:ext cx="4622340" cy="895294"/>
      </dsp:txXfrm>
    </dsp:sp>
    <dsp:sp modelId="{114D7401-98AB-4CBB-8D3C-70793008198A}">
      <dsp:nvSpPr>
        <dsp:cNvPr id="0" name=""/>
        <dsp:cNvSpPr/>
      </dsp:nvSpPr>
      <dsp:spPr>
        <a:xfrm>
          <a:off x="0" y="3157814"/>
          <a:ext cx="4719206" cy="992160"/>
        </a:xfrm>
        <a:prstGeom prst="roundRect">
          <a:avLst/>
        </a:prstGeom>
        <a:gradFill rotWithShape="0">
          <a:gsLst>
            <a:gs pos="0">
              <a:schemeClr val="accent1">
                <a:shade val="50000"/>
                <a:hueOff val="191122"/>
                <a:satOff val="-26186"/>
                <a:lumOff val="37778"/>
                <a:alphaOff val="0"/>
              </a:schemeClr>
            </a:gs>
            <a:gs pos="90000">
              <a:schemeClr val="accent1">
                <a:shade val="50000"/>
                <a:hueOff val="191122"/>
                <a:satOff val="-26186"/>
                <a:lumOff val="37778"/>
                <a:alphaOff val="0"/>
                <a:shade val="100000"/>
                <a:satMod val="105000"/>
              </a:schemeClr>
            </a:gs>
            <a:gs pos="100000">
              <a:schemeClr val="accent1">
                <a:shade val="50000"/>
                <a:hueOff val="191122"/>
                <a:satOff val="-26186"/>
                <a:lumOff val="37778"/>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latin typeface="Comic Sans MS" panose="030F0702030302020204" pitchFamily="66" charset="0"/>
            </a:rPr>
            <a:t>Europeans can add to their diets the OliVchicken, which is high in oleic acid (3.2gr/100 cooked product).</a:t>
          </a:r>
          <a:endParaRPr lang="el-GR" sz="1600" b="1" kern="1200" dirty="0">
            <a:latin typeface="Comic Sans MS" panose="030F0702030302020204" pitchFamily="66" charset="0"/>
          </a:endParaRPr>
        </a:p>
      </dsp:txBody>
      <dsp:txXfrm>
        <a:off x="48433" y="3206247"/>
        <a:ext cx="4622340" cy="895294"/>
      </dsp:txXfrm>
    </dsp:sp>
    <dsp:sp modelId="{B1707CAA-86CA-4A23-A8E0-CBE15AFF01DB}">
      <dsp:nvSpPr>
        <dsp:cNvPr id="0" name=""/>
        <dsp:cNvSpPr/>
      </dsp:nvSpPr>
      <dsp:spPr>
        <a:xfrm>
          <a:off x="0" y="4196054"/>
          <a:ext cx="4719206" cy="992160"/>
        </a:xfrm>
        <a:prstGeom prst="roundRect">
          <a:avLst/>
        </a:prstGeom>
        <a:gradFill rotWithShape="0">
          <a:gsLst>
            <a:gs pos="0">
              <a:schemeClr val="accent1">
                <a:shade val="50000"/>
                <a:hueOff val="95561"/>
                <a:satOff val="-13093"/>
                <a:lumOff val="18889"/>
                <a:alphaOff val="0"/>
              </a:schemeClr>
            </a:gs>
            <a:gs pos="90000">
              <a:schemeClr val="accent1">
                <a:shade val="50000"/>
                <a:hueOff val="95561"/>
                <a:satOff val="-13093"/>
                <a:lumOff val="18889"/>
                <a:alphaOff val="0"/>
                <a:shade val="100000"/>
                <a:satMod val="105000"/>
              </a:schemeClr>
            </a:gs>
            <a:gs pos="100000">
              <a:schemeClr val="accent1">
                <a:shade val="50000"/>
                <a:hueOff val="95561"/>
                <a:satOff val="-13093"/>
                <a:lumOff val="18889"/>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latin typeface="Comic Sans MS" panose="030F0702030302020204" pitchFamily="66" charset="0"/>
            </a:rPr>
            <a:t>Specifically, a British can benefit more, when he/she consumes 24kg of chicken per year</a:t>
          </a:r>
          <a:r>
            <a:rPr lang="en-US" sz="1600" b="1" kern="1200" baseline="30000" dirty="0" smtClean="0">
              <a:solidFill>
                <a:schemeClr val="tx1"/>
              </a:solidFill>
              <a:latin typeface="Comic Sans MS" panose="030F0702030302020204" pitchFamily="66" charset="0"/>
            </a:rPr>
            <a:t>3</a:t>
          </a:r>
          <a:r>
            <a:rPr lang="en-US" sz="1600" b="1" kern="1200" dirty="0" smtClean="0">
              <a:latin typeface="Comic Sans MS" panose="030F0702030302020204" pitchFamily="66" charset="0"/>
            </a:rPr>
            <a:t>.</a:t>
          </a:r>
          <a:endParaRPr lang="el-GR" sz="1600" b="1" kern="1200" dirty="0">
            <a:latin typeface="Comic Sans MS" panose="030F0702030302020204" pitchFamily="66" charset="0"/>
          </a:endParaRPr>
        </a:p>
      </dsp:txBody>
      <dsp:txXfrm>
        <a:off x="48433" y="4244487"/>
        <a:ext cx="4622340" cy="89529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64A220-B197-41B0-959F-05B1326E57A8}">
      <dsp:nvSpPr>
        <dsp:cNvPr id="0" name=""/>
        <dsp:cNvSpPr/>
      </dsp:nvSpPr>
      <dsp:spPr>
        <a:xfrm>
          <a:off x="0" y="170702"/>
          <a:ext cx="4719206" cy="950332"/>
        </a:xfrm>
        <a:prstGeom prst="roundRect">
          <a:avLst/>
        </a:prstGeom>
        <a:gradFill rotWithShape="0">
          <a:gsLst>
            <a:gs pos="0">
              <a:schemeClr val="accent1">
                <a:shade val="50000"/>
                <a:hueOff val="0"/>
                <a:satOff val="0"/>
                <a:lumOff val="0"/>
                <a:alphaOff val="0"/>
              </a:schemeClr>
            </a:gs>
            <a:gs pos="90000">
              <a:schemeClr val="accent1">
                <a:shade val="50000"/>
                <a:hueOff val="0"/>
                <a:satOff val="0"/>
                <a:lumOff val="0"/>
                <a:alphaOff val="0"/>
                <a:shade val="100000"/>
                <a:satMod val="105000"/>
              </a:schemeClr>
            </a:gs>
            <a:gs pos="100000">
              <a:schemeClr val="accent1">
                <a:shade val="50000"/>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latin typeface="Comic Sans MS" panose="030F0702030302020204" pitchFamily="66" charset="0"/>
            </a:rPr>
            <a:t>Selenium is a very important micronutrient for humans’ well-being</a:t>
          </a:r>
          <a:r>
            <a:rPr lang="en-US" sz="1200" b="1" kern="1200" baseline="30000" dirty="0" smtClean="0">
              <a:solidFill>
                <a:schemeClr val="tx1"/>
              </a:solidFill>
              <a:latin typeface="Comic Sans MS" panose="030F0702030302020204" pitchFamily="66" charset="0"/>
            </a:rPr>
            <a:t>4</a:t>
          </a:r>
          <a:r>
            <a:rPr lang="en-US" sz="1200" b="1" kern="1200" dirty="0" smtClean="0">
              <a:latin typeface="Comic Sans MS" panose="030F0702030302020204" pitchFamily="66" charset="0"/>
            </a:rPr>
            <a:t>.</a:t>
          </a:r>
          <a:endParaRPr lang="el-GR" sz="1200" b="1" kern="1200" dirty="0">
            <a:latin typeface="Comic Sans MS" panose="030F0702030302020204" pitchFamily="66" charset="0"/>
          </a:endParaRPr>
        </a:p>
      </dsp:txBody>
      <dsp:txXfrm>
        <a:off x="46391" y="217093"/>
        <a:ext cx="4626424" cy="857550"/>
      </dsp:txXfrm>
    </dsp:sp>
    <dsp:sp modelId="{4627B251-E472-4864-A135-44CC381B6236}">
      <dsp:nvSpPr>
        <dsp:cNvPr id="0" name=""/>
        <dsp:cNvSpPr/>
      </dsp:nvSpPr>
      <dsp:spPr>
        <a:xfrm>
          <a:off x="0" y="1155595"/>
          <a:ext cx="4719206" cy="950332"/>
        </a:xfrm>
        <a:prstGeom prst="roundRect">
          <a:avLst/>
        </a:prstGeom>
        <a:gradFill rotWithShape="0">
          <a:gsLst>
            <a:gs pos="0">
              <a:schemeClr val="accent1">
                <a:shade val="50000"/>
                <a:hueOff val="95561"/>
                <a:satOff val="-13093"/>
                <a:lumOff val="18889"/>
                <a:alphaOff val="0"/>
              </a:schemeClr>
            </a:gs>
            <a:gs pos="90000">
              <a:schemeClr val="accent1">
                <a:shade val="50000"/>
                <a:hueOff val="95561"/>
                <a:satOff val="-13093"/>
                <a:lumOff val="18889"/>
                <a:alphaOff val="0"/>
                <a:shade val="100000"/>
                <a:satMod val="105000"/>
              </a:schemeClr>
            </a:gs>
            <a:gs pos="100000">
              <a:schemeClr val="accent1">
                <a:shade val="50000"/>
                <a:hueOff val="95561"/>
                <a:satOff val="-13093"/>
                <a:lumOff val="18889"/>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latin typeface="Comic Sans MS" panose="030F0702030302020204" pitchFamily="66" charset="0"/>
            </a:rPr>
            <a:t>Selenium deficiency is very common among the European nations, because the European soils are poor in selenium</a:t>
          </a:r>
          <a:r>
            <a:rPr lang="el-GR" sz="1200" b="1" kern="1200" baseline="30000" dirty="0" smtClean="0">
              <a:solidFill>
                <a:schemeClr val="tx1"/>
              </a:solidFill>
              <a:latin typeface="Comic Sans MS" panose="030F0702030302020204" pitchFamily="66" charset="0"/>
            </a:rPr>
            <a:t>5</a:t>
          </a:r>
          <a:r>
            <a:rPr lang="en-US" sz="1200" b="1" kern="1200" dirty="0" smtClean="0">
              <a:latin typeface="Comic Sans MS" panose="030F0702030302020204" pitchFamily="66" charset="0"/>
            </a:rPr>
            <a:t>. </a:t>
          </a:r>
          <a:endParaRPr lang="el-GR" sz="1200" b="1" kern="1200" dirty="0">
            <a:latin typeface="Comic Sans MS" panose="030F0702030302020204" pitchFamily="66" charset="0"/>
          </a:endParaRPr>
        </a:p>
      </dsp:txBody>
      <dsp:txXfrm>
        <a:off x="46391" y="1201986"/>
        <a:ext cx="4626424" cy="857550"/>
      </dsp:txXfrm>
    </dsp:sp>
    <dsp:sp modelId="{9A15AAD6-2955-4D85-B532-79A42F6AB52A}">
      <dsp:nvSpPr>
        <dsp:cNvPr id="0" name=""/>
        <dsp:cNvSpPr/>
      </dsp:nvSpPr>
      <dsp:spPr>
        <a:xfrm>
          <a:off x="0" y="2140487"/>
          <a:ext cx="4719206" cy="950332"/>
        </a:xfrm>
        <a:prstGeom prst="roundRect">
          <a:avLst/>
        </a:prstGeom>
        <a:gradFill rotWithShape="0">
          <a:gsLst>
            <a:gs pos="0">
              <a:schemeClr val="accent1">
                <a:shade val="50000"/>
                <a:hueOff val="191122"/>
                <a:satOff val="-26186"/>
                <a:lumOff val="37778"/>
                <a:alphaOff val="0"/>
              </a:schemeClr>
            </a:gs>
            <a:gs pos="90000">
              <a:schemeClr val="accent1">
                <a:shade val="50000"/>
                <a:hueOff val="191122"/>
                <a:satOff val="-26186"/>
                <a:lumOff val="37778"/>
                <a:alphaOff val="0"/>
                <a:shade val="100000"/>
                <a:satMod val="105000"/>
              </a:schemeClr>
            </a:gs>
            <a:gs pos="100000">
              <a:schemeClr val="accent1">
                <a:shade val="50000"/>
                <a:hueOff val="191122"/>
                <a:satOff val="-26186"/>
                <a:lumOff val="37778"/>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latin typeface="Comic Sans MS" panose="030F0702030302020204" pitchFamily="66" charset="0"/>
            </a:rPr>
            <a:t>According to NHS, the Recommended Daily Intake of selenium is 60μg for women and 75μg for men. Nowadays, the average selenium daily intake in the United Kingdom is about 40μg per day</a:t>
          </a:r>
          <a:r>
            <a:rPr lang="el-GR" sz="1200" b="1" kern="1200" baseline="30000" dirty="0" smtClean="0">
              <a:solidFill>
                <a:schemeClr val="tx1"/>
              </a:solidFill>
              <a:latin typeface="Comic Sans MS" panose="030F0702030302020204" pitchFamily="66" charset="0"/>
            </a:rPr>
            <a:t>6, 7</a:t>
          </a:r>
          <a:r>
            <a:rPr lang="en-US" sz="1200" b="1" kern="1200" dirty="0" smtClean="0">
              <a:latin typeface="Comic Sans MS" panose="030F0702030302020204" pitchFamily="66" charset="0"/>
            </a:rPr>
            <a:t>.</a:t>
          </a:r>
        </a:p>
      </dsp:txBody>
      <dsp:txXfrm>
        <a:off x="46391" y="2186878"/>
        <a:ext cx="4626424" cy="857550"/>
      </dsp:txXfrm>
    </dsp:sp>
    <dsp:sp modelId="{114D7401-98AB-4CBB-8D3C-70793008198A}">
      <dsp:nvSpPr>
        <dsp:cNvPr id="0" name=""/>
        <dsp:cNvSpPr/>
      </dsp:nvSpPr>
      <dsp:spPr>
        <a:xfrm>
          <a:off x="0" y="3125380"/>
          <a:ext cx="4719206" cy="950332"/>
        </a:xfrm>
        <a:prstGeom prst="roundRect">
          <a:avLst/>
        </a:prstGeom>
        <a:gradFill rotWithShape="0">
          <a:gsLst>
            <a:gs pos="0">
              <a:schemeClr val="accent1">
                <a:shade val="50000"/>
                <a:hueOff val="191122"/>
                <a:satOff val="-26186"/>
                <a:lumOff val="37778"/>
                <a:alphaOff val="0"/>
              </a:schemeClr>
            </a:gs>
            <a:gs pos="90000">
              <a:schemeClr val="accent1">
                <a:shade val="50000"/>
                <a:hueOff val="191122"/>
                <a:satOff val="-26186"/>
                <a:lumOff val="37778"/>
                <a:alphaOff val="0"/>
                <a:shade val="100000"/>
                <a:satMod val="105000"/>
              </a:schemeClr>
            </a:gs>
            <a:gs pos="100000">
              <a:schemeClr val="accent1">
                <a:shade val="50000"/>
                <a:hueOff val="191122"/>
                <a:satOff val="-26186"/>
                <a:lumOff val="37778"/>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latin typeface="Comic Sans MS" panose="030F0702030302020204" pitchFamily="66" charset="0"/>
            </a:rPr>
            <a:t>Europeans can add to their diets the OliVchicken, which is high in selenium (22</a:t>
          </a:r>
          <a:r>
            <a:rPr lang="el-GR" sz="1200" b="1" kern="1200" dirty="0" smtClean="0">
              <a:latin typeface="Comic Sans MS" panose="030F0702030302020204" pitchFamily="66" charset="0"/>
            </a:rPr>
            <a:t>μ</a:t>
          </a:r>
          <a:r>
            <a:rPr lang="en-US" sz="1200" b="1" kern="1200" dirty="0" smtClean="0">
              <a:latin typeface="Comic Sans MS" panose="030F0702030302020204" pitchFamily="66" charset="0"/>
            </a:rPr>
            <a:t>g/100gr cooked product).</a:t>
          </a:r>
          <a:endParaRPr lang="el-GR" sz="1200" b="1" kern="1200" dirty="0">
            <a:latin typeface="Comic Sans MS" panose="030F0702030302020204" pitchFamily="66" charset="0"/>
          </a:endParaRPr>
        </a:p>
      </dsp:txBody>
      <dsp:txXfrm>
        <a:off x="46391" y="3171771"/>
        <a:ext cx="4626424" cy="857550"/>
      </dsp:txXfrm>
    </dsp:sp>
    <dsp:sp modelId="{B1707CAA-86CA-4A23-A8E0-CBE15AFF01DB}">
      <dsp:nvSpPr>
        <dsp:cNvPr id="0" name=""/>
        <dsp:cNvSpPr/>
      </dsp:nvSpPr>
      <dsp:spPr>
        <a:xfrm>
          <a:off x="0" y="4110272"/>
          <a:ext cx="4719206" cy="950332"/>
        </a:xfrm>
        <a:prstGeom prst="roundRect">
          <a:avLst/>
        </a:prstGeom>
        <a:gradFill rotWithShape="0">
          <a:gsLst>
            <a:gs pos="0">
              <a:schemeClr val="accent1">
                <a:shade val="50000"/>
                <a:hueOff val="95561"/>
                <a:satOff val="-13093"/>
                <a:lumOff val="18889"/>
                <a:alphaOff val="0"/>
              </a:schemeClr>
            </a:gs>
            <a:gs pos="90000">
              <a:schemeClr val="accent1">
                <a:shade val="50000"/>
                <a:hueOff val="95561"/>
                <a:satOff val="-13093"/>
                <a:lumOff val="18889"/>
                <a:alphaOff val="0"/>
                <a:shade val="100000"/>
                <a:satMod val="105000"/>
              </a:schemeClr>
            </a:gs>
            <a:gs pos="100000">
              <a:schemeClr val="accent1">
                <a:shade val="50000"/>
                <a:hueOff val="95561"/>
                <a:satOff val="-13093"/>
                <a:lumOff val="18889"/>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latin typeface="Comic Sans MS" panose="030F0702030302020204" pitchFamily="66" charset="0"/>
            </a:rPr>
            <a:t>Specifically, regarding British people, if they replace the chicken which consume with OliVchicken, 20% of their RDA of selenium will be completed annually.</a:t>
          </a:r>
          <a:endParaRPr lang="el-GR" sz="1200" b="1" kern="1200" dirty="0">
            <a:latin typeface="Comic Sans MS" panose="030F0702030302020204" pitchFamily="66" charset="0"/>
          </a:endParaRPr>
        </a:p>
      </dsp:txBody>
      <dsp:txXfrm>
        <a:off x="46391" y="4156663"/>
        <a:ext cx="4626424" cy="85755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64A220-B197-41B0-959F-05B1326E57A8}">
      <dsp:nvSpPr>
        <dsp:cNvPr id="0" name=""/>
        <dsp:cNvSpPr/>
      </dsp:nvSpPr>
      <dsp:spPr>
        <a:xfrm>
          <a:off x="0" y="604"/>
          <a:ext cx="4719206" cy="1034522"/>
        </a:xfrm>
        <a:prstGeom prst="roundRect">
          <a:avLst/>
        </a:prstGeom>
        <a:gradFill rotWithShape="0">
          <a:gsLst>
            <a:gs pos="0">
              <a:schemeClr val="accent1">
                <a:shade val="50000"/>
                <a:hueOff val="0"/>
                <a:satOff val="0"/>
                <a:lumOff val="0"/>
                <a:alphaOff val="0"/>
              </a:schemeClr>
            </a:gs>
            <a:gs pos="90000">
              <a:schemeClr val="accent1">
                <a:shade val="50000"/>
                <a:hueOff val="0"/>
                <a:satOff val="0"/>
                <a:lumOff val="0"/>
                <a:alphaOff val="0"/>
                <a:shade val="100000"/>
                <a:satMod val="105000"/>
              </a:schemeClr>
            </a:gs>
            <a:gs pos="100000">
              <a:schemeClr val="accent1">
                <a:shade val="50000"/>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latin typeface="Comic Sans MS" panose="030F0702030302020204" pitchFamily="66" charset="0"/>
            </a:rPr>
            <a:t>Rich in oleic acid and selenium.</a:t>
          </a:r>
          <a:endParaRPr lang="el-GR" sz="1400" b="1" kern="1200" dirty="0">
            <a:latin typeface="Comic Sans MS" panose="030F0702030302020204" pitchFamily="66" charset="0"/>
          </a:endParaRPr>
        </a:p>
      </dsp:txBody>
      <dsp:txXfrm>
        <a:off x="50501" y="51105"/>
        <a:ext cx="4618204" cy="933520"/>
      </dsp:txXfrm>
    </dsp:sp>
    <dsp:sp modelId="{4627B251-E472-4864-A135-44CC381B6236}">
      <dsp:nvSpPr>
        <dsp:cNvPr id="0" name=""/>
        <dsp:cNvSpPr/>
      </dsp:nvSpPr>
      <dsp:spPr>
        <a:xfrm>
          <a:off x="0" y="1049498"/>
          <a:ext cx="4719206" cy="1034522"/>
        </a:xfrm>
        <a:prstGeom prst="roundRect">
          <a:avLst/>
        </a:prstGeom>
        <a:gradFill rotWithShape="0">
          <a:gsLst>
            <a:gs pos="0">
              <a:schemeClr val="accent1">
                <a:shade val="50000"/>
                <a:hueOff val="95561"/>
                <a:satOff val="-13093"/>
                <a:lumOff val="18889"/>
                <a:alphaOff val="0"/>
              </a:schemeClr>
            </a:gs>
            <a:gs pos="90000">
              <a:schemeClr val="accent1">
                <a:shade val="50000"/>
                <a:hueOff val="95561"/>
                <a:satOff val="-13093"/>
                <a:lumOff val="18889"/>
                <a:alphaOff val="0"/>
                <a:shade val="100000"/>
                <a:satMod val="105000"/>
              </a:schemeClr>
            </a:gs>
            <a:gs pos="100000">
              <a:schemeClr val="accent1">
                <a:shade val="50000"/>
                <a:hueOff val="95561"/>
                <a:satOff val="-13093"/>
                <a:lumOff val="18889"/>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latin typeface="Comic Sans MS" panose="030F0702030302020204" pitchFamily="66" charset="0"/>
            </a:rPr>
            <a:t>Certified by ISO 9001:2008, ISO 22000:2005, FSSC 22000:2013, AGROCERT for Special Poultry Farming and it is about to be certified by Animal Global Partnership for Animal Production of Step 1.</a:t>
          </a:r>
          <a:endParaRPr lang="el-GR" sz="1400" b="1" kern="1200" dirty="0">
            <a:latin typeface="Comic Sans MS" panose="030F0702030302020204" pitchFamily="66" charset="0"/>
          </a:endParaRPr>
        </a:p>
      </dsp:txBody>
      <dsp:txXfrm>
        <a:off x="50501" y="1099999"/>
        <a:ext cx="4618204" cy="933520"/>
      </dsp:txXfrm>
    </dsp:sp>
    <dsp:sp modelId="{9A15AAD6-2955-4D85-B532-79A42F6AB52A}">
      <dsp:nvSpPr>
        <dsp:cNvPr id="0" name=""/>
        <dsp:cNvSpPr/>
      </dsp:nvSpPr>
      <dsp:spPr>
        <a:xfrm>
          <a:off x="0" y="2098392"/>
          <a:ext cx="4719206" cy="1034522"/>
        </a:xfrm>
        <a:prstGeom prst="roundRect">
          <a:avLst/>
        </a:prstGeom>
        <a:gradFill rotWithShape="0">
          <a:gsLst>
            <a:gs pos="0">
              <a:schemeClr val="accent1">
                <a:shade val="50000"/>
                <a:hueOff val="191122"/>
                <a:satOff val="-26186"/>
                <a:lumOff val="37778"/>
                <a:alphaOff val="0"/>
              </a:schemeClr>
            </a:gs>
            <a:gs pos="90000">
              <a:schemeClr val="accent1">
                <a:shade val="50000"/>
                <a:hueOff val="191122"/>
                <a:satOff val="-26186"/>
                <a:lumOff val="37778"/>
                <a:alphaOff val="0"/>
                <a:shade val="100000"/>
                <a:satMod val="105000"/>
              </a:schemeClr>
            </a:gs>
            <a:gs pos="100000">
              <a:schemeClr val="accent1">
                <a:shade val="50000"/>
                <a:hueOff val="191122"/>
                <a:satOff val="-26186"/>
                <a:lumOff val="37778"/>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latin typeface="Comic Sans MS" panose="030F0702030302020204" pitchFamily="66" charset="0"/>
            </a:rPr>
            <a:t>Free from Listeria, Campylobacter &amp; Salmonella.</a:t>
          </a:r>
        </a:p>
      </dsp:txBody>
      <dsp:txXfrm>
        <a:off x="50501" y="2148893"/>
        <a:ext cx="4618204" cy="933520"/>
      </dsp:txXfrm>
    </dsp:sp>
    <dsp:sp modelId="{114D7401-98AB-4CBB-8D3C-70793008198A}">
      <dsp:nvSpPr>
        <dsp:cNvPr id="0" name=""/>
        <dsp:cNvSpPr/>
      </dsp:nvSpPr>
      <dsp:spPr>
        <a:xfrm>
          <a:off x="0" y="3147287"/>
          <a:ext cx="4719206" cy="1034522"/>
        </a:xfrm>
        <a:prstGeom prst="roundRect">
          <a:avLst/>
        </a:prstGeom>
        <a:gradFill rotWithShape="0">
          <a:gsLst>
            <a:gs pos="0">
              <a:schemeClr val="accent1">
                <a:shade val="50000"/>
                <a:hueOff val="191122"/>
                <a:satOff val="-26186"/>
                <a:lumOff val="37778"/>
                <a:alphaOff val="0"/>
              </a:schemeClr>
            </a:gs>
            <a:gs pos="90000">
              <a:schemeClr val="accent1">
                <a:shade val="50000"/>
                <a:hueOff val="191122"/>
                <a:satOff val="-26186"/>
                <a:lumOff val="37778"/>
                <a:alphaOff val="0"/>
                <a:shade val="100000"/>
                <a:satMod val="105000"/>
              </a:schemeClr>
            </a:gs>
            <a:gs pos="100000">
              <a:schemeClr val="accent1">
                <a:shade val="50000"/>
                <a:hueOff val="191122"/>
                <a:satOff val="-26186"/>
                <a:lumOff val="37778"/>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latin typeface="Comic Sans MS" panose="030F0702030302020204" pitchFamily="66" charset="0"/>
            </a:rPr>
            <a:t>Free from any mysterious odors and bad taste, because of the 100% vegetable poultry feed. </a:t>
          </a:r>
          <a:endParaRPr lang="el-GR" sz="1400" b="1" kern="1200" dirty="0">
            <a:latin typeface="Comic Sans MS" panose="030F0702030302020204" pitchFamily="66" charset="0"/>
          </a:endParaRPr>
        </a:p>
      </dsp:txBody>
      <dsp:txXfrm>
        <a:off x="50501" y="3197788"/>
        <a:ext cx="4618204" cy="933520"/>
      </dsp:txXfrm>
    </dsp:sp>
    <dsp:sp modelId="{B1707CAA-86CA-4A23-A8E0-CBE15AFF01DB}">
      <dsp:nvSpPr>
        <dsp:cNvPr id="0" name=""/>
        <dsp:cNvSpPr/>
      </dsp:nvSpPr>
      <dsp:spPr>
        <a:xfrm>
          <a:off x="0" y="4196181"/>
          <a:ext cx="4719206" cy="1034522"/>
        </a:xfrm>
        <a:prstGeom prst="roundRect">
          <a:avLst/>
        </a:prstGeom>
        <a:gradFill rotWithShape="0">
          <a:gsLst>
            <a:gs pos="0">
              <a:schemeClr val="accent1">
                <a:shade val="50000"/>
                <a:hueOff val="95561"/>
                <a:satOff val="-13093"/>
                <a:lumOff val="18889"/>
                <a:alphaOff val="0"/>
              </a:schemeClr>
            </a:gs>
            <a:gs pos="90000">
              <a:schemeClr val="accent1">
                <a:shade val="50000"/>
                <a:hueOff val="95561"/>
                <a:satOff val="-13093"/>
                <a:lumOff val="18889"/>
                <a:alphaOff val="0"/>
                <a:shade val="100000"/>
                <a:satMod val="105000"/>
              </a:schemeClr>
            </a:gs>
            <a:gs pos="100000">
              <a:schemeClr val="accent1">
                <a:shade val="50000"/>
                <a:hueOff val="95561"/>
                <a:satOff val="-13093"/>
                <a:lumOff val="18889"/>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latin typeface="Comic Sans MS" panose="030F0702030302020204" pitchFamily="66" charset="0"/>
            </a:rPr>
            <a:t>Tasteful and tender.</a:t>
          </a:r>
          <a:endParaRPr lang="el-GR" sz="1400" b="1" kern="1200" dirty="0">
            <a:latin typeface="Comic Sans MS" panose="030F0702030302020204" pitchFamily="66" charset="0"/>
          </a:endParaRPr>
        </a:p>
      </dsp:txBody>
      <dsp:txXfrm>
        <a:off x="50501" y="4246682"/>
        <a:ext cx="4618204" cy="93352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F39911-EBC7-4324-8127-D48529459BF7}">
      <dsp:nvSpPr>
        <dsp:cNvPr id="0" name=""/>
        <dsp:cNvSpPr/>
      </dsp:nvSpPr>
      <dsp:spPr>
        <a:xfrm>
          <a:off x="0" y="20054"/>
          <a:ext cx="11596256" cy="655200"/>
        </a:xfrm>
        <a:prstGeom prst="roundRect">
          <a:avLst/>
        </a:prstGeom>
        <a:gradFill rotWithShape="0">
          <a:gsLst>
            <a:gs pos="0">
              <a:schemeClr val="accent1">
                <a:shade val="50000"/>
                <a:hueOff val="0"/>
                <a:satOff val="0"/>
                <a:lumOff val="0"/>
                <a:alphaOff val="0"/>
              </a:schemeClr>
            </a:gs>
            <a:gs pos="90000">
              <a:schemeClr val="accent1">
                <a:shade val="50000"/>
                <a:hueOff val="0"/>
                <a:satOff val="0"/>
                <a:lumOff val="0"/>
                <a:alphaOff val="0"/>
                <a:shade val="100000"/>
                <a:satMod val="105000"/>
              </a:schemeClr>
            </a:gs>
            <a:gs pos="100000">
              <a:schemeClr val="accent1">
                <a:shade val="50000"/>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sz="1400" b="1" kern="1200" dirty="0" smtClean="0">
              <a:solidFill>
                <a:schemeClr val="tx1"/>
              </a:solidFill>
              <a:latin typeface="Comic Sans MS" panose="030F0702030302020204" pitchFamily="66" charset="0"/>
            </a:rPr>
            <a:t>1. </a:t>
          </a:r>
          <a:r>
            <a:rPr lang="en-US" sz="1400" b="1" kern="1200" dirty="0" err="1" smtClean="0">
              <a:latin typeface="Comic Sans MS" panose="030F0702030302020204" pitchFamily="66" charset="0"/>
            </a:rPr>
            <a:t>oliveoil</a:t>
          </a:r>
          <a:r>
            <a:rPr lang="en-US" sz="1400" b="1" kern="1200" dirty="0" smtClean="0">
              <a:latin typeface="Comic Sans MS" panose="030F0702030302020204" pitchFamily="66" charset="0"/>
            </a:rPr>
            <a:t>, (2015). Trends in world olive oil consumption – IOC report | Olive Oil Market. [online] Olive Oil Market. Available at: http://www.oliveoilmarket.eu/trends-in-world-olive-oil-consumption-ioc-report/ [Accessed 9 Aug. 2015].</a:t>
          </a:r>
          <a:endParaRPr lang="el-GR" sz="1400" b="1" kern="1200" dirty="0">
            <a:latin typeface="Comic Sans MS" panose="030F0702030302020204" pitchFamily="66" charset="0"/>
          </a:endParaRPr>
        </a:p>
      </dsp:txBody>
      <dsp:txXfrm>
        <a:off x="31984" y="52038"/>
        <a:ext cx="11532288" cy="591232"/>
      </dsp:txXfrm>
    </dsp:sp>
    <dsp:sp modelId="{CB14D712-22D9-4ACC-B8C3-1A3F5879C6D4}">
      <dsp:nvSpPr>
        <dsp:cNvPr id="0" name=""/>
        <dsp:cNvSpPr/>
      </dsp:nvSpPr>
      <dsp:spPr>
        <a:xfrm>
          <a:off x="0" y="776054"/>
          <a:ext cx="11596256" cy="655200"/>
        </a:xfrm>
        <a:prstGeom prst="roundRect">
          <a:avLst/>
        </a:prstGeom>
        <a:gradFill rotWithShape="0">
          <a:gsLst>
            <a:gs pos="0">
              <a:schemeClr val="accent1">
                <a:shade val="50000"/>
                <a:hueOff val="68258"/>
                <a:satOff val="-9352"/>
                <a:lumOff val="13492"/>
                <a:alphaOff val="0"/>
              </a:schemeClr>
            </a:gs>
            <a:gs pos="90000">
              <a:schemeClr val="accent1">
                <a:shade val="50000"/>
                <a:hueOff val="68258"/>
                <a:satOff val="-9352"/>
                <a:lumOff val="13492"/>
                <a:alphaOff val="0"/>
                <a:shade val="100000"/>
                <a:satMod val="105000"/>
              </a:schemeClr>
            </a:gs>
            <a:gs pos="100000">
              <a:schemeClr val="accent1">
                <a:shade val="50000"/>
                <a:hueOff val="68258"/>
                <a:satOff val="-9352"/>
                <a:lumOff val="13492"/>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sz="1400" b="1" kern="1200" dirty="0" smtClean="0">
              <a:solidFill>
                <a:schemeClr val="tx1"/>
              </a:solidFill>
              <a:latin typeface="Comic Sans MS" panose="030F0702030302020204" pitchFamily="66" charset="0"/>
            </a:rPr>
            <a:t>2. </a:t>
          </a:r>
          <a:r>
            <a:rPr lang="fr-FR" sz="1400" b="1" kern="1200" dirty="0" err="1" smtClean="0">
              <a:latin typeface="Comic Sans MS" panose="030F0702030302020204" pitchFamily="66" charset="0"/>
            </a:rPr>
            <a:t>Samieri</a:t>
          </a:r>
          <a:r>
            <a:rPr lang="fr-FR" sz="1400" b="1" kern="1200" dirty="0" smtClean="0">
              <a:latin typeface="Comic Sans MS" panose="030F0702030302020204" pitchFamily="66" charset="0"/>
            </a:rPr>
            <a:t>, C., </a:t>
          </a:r>
          <a:r>
            <a:rPr lang="fr-FR" sz="1400" b="1" kern="1200" dirty="0" err="1" smtClean="0">
              <a:latin typeface="Comic Sans MS" panose="030F0702030302020204" pitchFamily="66" charset="0"/>
            </a:rPr>
            <a:t>Feart</a:t>
          </a:r>
          <a:r>
            <a:rPr lang="fr-FR" sz="1400" b="1" kern="1200" dirty="0" smtClean="0">
              <a:latin typeface="Comic Sans MS" panose="030F0702030302020204" pitchFamily="66" charset="0"/>
            </a:rPr>
            <a:t>, C., Proust-Lima, C., </a:t>
          </a:r>
          <a:r>
            <a:rPr lang="fr-FR" sz="1400" b="1" kern="1200" dirty="0" err="1" smtClean="0">
              <a:latin typeface="Comic Sans MS" panose="030F0702030302020204" pitchFamily="66" charset="0"/>
            </a:rPr>
            <a:t>Peuchant</a:t>
          </a:r>
          <a:r>
            <a:rPr lang="fr-FR" sz="1400" b="1" kern="1200" dirty="0" smtClean="0">
              <a:latin typeface="Comic Sans MS" panose="030F0702030302020204" pitchFamily="66" charset="0"/>
            </a:rPr>
            <a:t>, E., </a:t>
          </a:r>
          <a:r>
            <a:rPr lang="fr-FR" sz="1400" b="1" kern="1200" dirty="0" err="1" smtClean="0">
              <a:latin typeface="Comic Sans MS" panose="030F0702030302020204" pitchFamily="66" charset="0"/>
            </a:rPr>
            <a:t>Tzourio</a:t>
          </a:r>
          <a:r>
            <a:rPr lang="fr-FR" sz="1400" b="1" kern="1200" dirty="0" smtClean="0">
              <a:latin typeface="Comic Sans MS" panose="030F0702030302020204" pitchFamily="66" charset="0"/>
            </a:rPr>
            <a:t>, C., </a:t>
          </a:r>
          <a:r>
            <a:rPr lang="fr-FR" sz="1400" b="1" kern="1200" dirty="0" err="1" smtClean="0">
              <a:latin typeface="Comic Sans MS" panose="030F0702030302020204" pitchFamily="66" charset="0"/>
            </a:rPr>
            <a:t>Stapf</a:t>
          </a:r>
          <a:r>
            <a:rPr lang="fr-FR" sz="1400" b="1" kern="1200" dirty="0" smtClean="0">
              <a:latin typeface="Comic Sans MS" panose="030F0702030302020204" pitchFamily="66" charset="0"/>
            </a:rPr>
            <a:t>, C., Berr, C. and </a:t>
          </a:r>
          <a:r>
            <a:rPr lang="fr-FR" sz="1400" b="1" kern="1200" dirty="0" err="1" smtClean="0">
              <a:latin typeface="Comic Sans MS" panose="030F0702030302020204" pitchFamily="66" charset="0"/>
            </a:rPr>
            <a:t>Barberger-Gateau</a:t>
          </a:r>
          <a:r>
            <a:rPr lang="fr-FR" sz="1400" b="1" kern="1200" dirty="0" smtClean="0">
              <a:latin typeface="Comic Sans MS" panose="030F0702030302020204" pitchFamily="66" charset="0"/>
            </a:rPr>
            <a:t>, P. (2011). Olive </a:t>
          </a:r>
          <a:r>
            <a:rPr lang="fr-FR" sz="1400" b="1" kern="1200" dirty="0" err="1" smtClean="0">
              <a:latin typeface="Comic Sans MS" panose="030F0702030302020204" pitchFamily="66" charset="0"/>
            </a:rPr>
            <a:t>oil</a:t>
          </a:r>
          <a:r>
            <a:rPr lang="fr-FR" sz="1400" b="1" kern="1200" dirty="0" smtClean="0">
              <a:latin typeface="Comic Sans MS" panose="030F0702030302020204" pitchFamily="66" charset="0"/>
            </a:rPr>
            <a:t> </a:t>
          </a:r>
          <a:r>
            <a:rPr lang="fr-FR" sz="1400" b="1" kern="1200" dirty="0" err="1" smtClean="0">
              <a:latin typeface="Comic Sans MS" panose="030F0702030302020204" pitchFamily="66" charset="0"/>
            </a:rPr>
            <a:t>consumption</a:t>
          </a:r>
          <a:r>
            <a:rPr lang="fr-FR" sz="1400" b="1" kern="1200" dirty="0" smtClean="0">
              <a:latin typeface="Comic Sans MS" panose="030F0702030302020204" pitchFamily="66" charset="0"/>
            </a:rPr>
            <a:t>, plasma </a:t>
          </a:r>
          <a:r>
            <a:rPr lang="fr-FR" sz="1400" b="1" kern="1200" dirty="0" err="1" smtClean="0">
              <a:latin typeface="Comic Sans MS" panose="030F0702030302020204" pitchFamily="66" charset="0"/>
            </a:rPr>
            <a:t>oleic</a:t>
          </a:r>
          <a:r>
            <a:rPr lang="fr-FR" sz="1400" b="1" kern="1200" dirty="0" smtClean="0">
              <a:latin typeface="Comic Sans MS" panose="030F0702030302020204" pitchFamily="66" charset="0"/>
            </a:rPr>
            <a:t> </a:t>
          </a:r>
          <a:r>
            <a:rPr lang="fr-FR" sz="1400" b="1" kern="1200" dirty="0" err="1" smtClean="0">
              <a:latin typeface="Comic Sans MS" panose="030F0702030302020204" pitchFamily="66" charset="0"/>
            </a:rPr>
            <a:t>acid</a:t>
          </a:r>
          <a:r>
            <a:rPr lang="fr-FR" sz="1400" b="1" kern="1200" dirty="0" smtClean="0">
              <a:latin typeface="Comic Sans MS" panose="030F0702030302020204" pitchFamily="66" charset="0"/>
            </a:rPr>
            <a:t>, and stroke incidence: The </a:t>
          </a:r>
          <a:r>
            <a:rPr lang="fr-FR" sz="1400" b="1" kern="1200" dirty="0" err="1" smtClean="0">
              <a:latin typeface="Comic Sans MS" panose="030F0702030302020204" pitchFamily="66" charset="0"/>
            </a:rPr>
            <a:t>Three</a:t>
          </a:r>
          <a:r>
            <a:rPr lang="fr-FR" sz="1400" b="1" kern="1200" dirty="0" smtClean="0">
              <a:latin typeface="Comic Sans MS" panose="030F0702030302020204" pitchFamily="66" charset="0"/>
            </a:rPr>
            <a:t>-City </a:t>
          </a:r>
          <a:r>
            <a:rPr lang="fr-FR" sz="1400" b="1" kern="1200" dirty="0" err="1" smtClean="0">
              <a:latin typeface="Comic Sans MS" panose="030F0702030302020204" pitchFamily="66" charset="0"/>
            </a:rPr>
            <a:t>Study</a:t>
          </a:r>
          <a:r>
            <a:rPr lang="fr-FR" sz="1400" b="1" kern="1200" dirty="0" smtClean="0">
              <a:latin typeface="Comic Sans MS" panose="030F0702030302020204" pitchFamily="66" charset="0"/>
            </a:rPr>
            <a:t>. </a:t>
          </a:r>
          <a:r>
            <a:rPr lang="fr-FR" sz="1400" b="1" i="1" kern="1200" dirty="0" err="1" smtClean="0">
              <a:latin typeface="Comic Sans MS" panose="030F0702030302020204" pitchFamily="66" charset="0"/>
            </a:rPr>
            <a:t>Neurology</a:t>
          </a:r>
          <a:r>
            <a:rPr lang="fr-FR" sz="1400" b="1" kern="1200" dirty="0" smtClean="0">
              <a:latin typeface="Comic Sans MS" panose="030F0702030302020204" pitchFamily="66" charset="0"/>
            </a:rPr>
            <a:t>, 77(5), pp.418-425.</a:t>
          </a:r>
          <a:endParaRPr lang="el-GR" sz="1400" b="1" kern="1200" dirty="0">
            <a:latin typeface="Comic Sans MS" panose="030F0702030302020204" pitchFamily="66" charset="0"/>
          </a:endParaRPr>
        </a:p>
      </dsp:txBody>
      <dsp:txXfrm>
        <a:off x="31984" y="808038"/>
        <a:ext cx="11532288" cy="591232"/>
      </dsp:txXfrm>
    </dsp:sp>
    <dsp:sp modelId="{9A15AAD6-2955-4D85-B532-79A42F6AB52A}">
      <dsp:nvSpPr>
        <dsp:cNvPr id="0" name=""/>
        <dsp:cNvSpPr/>
      </dsp:nvSpPr>
      <dsp:spPr>
        <a:xfrm>
          <a:off x="0" y="1532054"/>
          <a:ext cx="11596256" cy="655200"/>
        </a:xfrm>
        <a:prstGeom prst="roundRect">
          <a:avLst/>
        </a:prstGeom>
        <a:gradFill rotWithShape="0">
          <a:gsLst>
            <a:gs pos="0">
              <a:schemeClr val="accent1">
                <a:shade val="50000"/>
                <a:hueOff val="136516"/>
                <a:satOff val="-18704"/>
                <a:lumOff val="26985"/>
                <a:alphaOff val="0"/>
              </a:schemeClr>
            </a:gs>
            <a:gs pos="90000">
              <a:schemeClr val="accent1">
                <a:shade val="50000"/>
                <a:hueOff val="136516"/>
                <a:satOff val="-18704"/>
                <a:lumOff val="26985"/>
                <a:alphaOff val="0"/>
                <a:shade val="100000"/>
                <a:satMod val="105000"/>
              </a:schemeClr>
            </a:gs>
            <a:gs pos="100000">
              <a:schemeClr val="accent1">
                <a:shade val="50000"/>
                <a:hueOff val="136516"/>
                <a:satOff val="-18704"/>
                <a:lumOff val="26985"/>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sz="1400" b="1" kern="1200" dirty="0" smtClean="0">
              <a:solidFill>
                <a:schemeClr val="tx1"/>
              </a:solidFill>
              <a:latin typeface="Comic Sans MS" panose="030F0702030302020204" pitchFamily="66" charset="0"/>
            </a:rPr>
            <a:t>3. </a:t>
          </a:r>
          <a:r>
            <a:rPr lang="en-US" sz="1400" b="1" kern="1200" dirty="0" smtClean="0">
              <a:latin typeface="Comic Sans MS" panose="030F0702030302020204" pitchFamily="66" charset="0"/>
            </a:rPr>
            <a:t>Anon, (2015). [online] Available at: http://www.internationalpoultrycouncil.org/documents/TopChickenPerCapita.pdf [Accessed 9 Aug. 2015].</a:t>
          </a:r>
        </a:p>
      </dsp:txBody>
      <dsp:txXfrm>
        <a:off x="31984" y="1564038"/>
        <a:ext cx="11532288" cy="591232"/>
      </dsp:txXfrm>
    </dsp:sp>
    <dsp:sp modelId="{114D7401-98AB-4CBB-8D3C-70793008198A}">
      <dsp:nvSpPr>
        <dsp:cNvPr id="0" name=""/>
        <dsp:cNvSpPr/>
      </dsp:nvSpPr>
      <dsp:spPr>
        <a:xfrm>
          <a:off x="0" y="2288054"/>
          <a:ext cx="11596256" cy="655200"/>
        </a:xfrm>
        <a:prstGeom prst="roundRect">
          <a:avLst/>
        </a:prstGeom>
        <a:gradFill rotWithShape="0">
          <a:gsLst>
            <a:gs pos="0">
              <a:schemeClr val="accent1">
                <a:shade val="50000"/>
                <a:hueOff val="204774"/>
                <a:satOff val="-28056"/>
                <a:lumOff val="40477"/>
                <a:alphaOff val="0"/>
              </a:schemeClr>
            </a:gs>
            <a:gs pos="90000">
              <a:schemeClr val="accent1">
                <a:shade val="50000"/>
                <a:hueOff val="204774"/>
                <a:satOff val="-28056"/>
                <a:lumOff val="40477"/>
                <a:alphaOff val="0"/>
                <a:shade val="100000"/>
                <a:satMod val="105000"/>
              </a:schemeClr>
            </a:gs>
            <a:gs pos="100000">
              <a:schemeClr val="accent1">
                <a:shade val="50000"/>
                <a:hueOff val="204774"/>
                <a:satOff val="-28056"/>
                <a:lumOff val="40477"/>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sz="1400" b="1" kern="1200" dirty="0" smtClean="0">
              <a:solidFill>
                <a:schemeClr val="tx1"/>
              </a:solidFill>
              <a:latin typeface="Comic Sans MS" panose="030F0702030302020204" pitchFamily="66" charset="0"/>
            </a:rPr>
            <a:t>4. </a:t>
          </a:r>
          <a:r>
            <a:rPr lang="en-US" sz="1400" b="1" kern="1200" dirty="0" err="1" smtClean="0">
              <a:latin typeface="Comic Sans MS" panose="030F0702030302020204" pitchFamily="66" charset="0"/>
            </a:rPr>
            <a:t>Rocourt</a:t>
          </a:r>
          <a:r>
            <a:rPr lang="en-US" sz="1400" b="1" kern="1200" dirty="0" smtClean="0">
              <a:latin typeface="Comic Sans MS" panose="030F0702030302020204" pitchFamily="66" charset="0"/>
            </a:rPr>
            <a:t>, C. and Cheng, W. (2013). Selenium </a:t>
          </a:r>
          <a:r>
            <a:rPr lang="en-US" sz="1400" b="1" kern="1200" dirty="0" err="1" smtClean="0">
              <a:latin typeface="Comic Sans MS" panose="030F0702030302020204" pitchFamily="66" charset="0"/>
            </a:rPr>
            <a:t>Supranutrition</a:t>
          </a:r>
          <a:r>
            <a:rPr lang="en-US" sz="1400" b="1" kern="1200" dirty="0" smtClean="0">
              <a:latin typeface="Comic Sans MS" panose="030F0702030302020204" pitchFamily="66" charset="0"/>
            </a:rPr>
            <a:t>: Are the Potential Benefits of Chemoprevention Outweighed by the Promotion of Diabetes and Insulin Resistance?. Nutrients, 5(4), pp.1349-1365.</a:t>
          </a:r>
          <a:endParaRPr lang="el-GR" sz="1400" b="1" kern="1200" dirty="0">
            <a:latin typeface="Comic Sans MS" panose="030F0702030302020204" pitchFamily="66" charset="0"/>
          </a:endParaRPr>
        </a:p>
      </dsp:txBody>
      <dsp:txXfrm>
        <a:off x="31984" y="2320038"/>
        <a:ext cx="11532288" cy="591232"/>
      </dsp:txXfrm>
    </dsp:sp>
    <dsp:sp modelId="{B1707CAA-86CA-4A23-A8E0-CBE15AFF01DB}">
      <dsp:nvSpPr>
        <dsp:cNvPr id="0" name=""/>
        <dsp:cNvSpPr/>
      </dsp:nvSpPr>
      <dsp:spPr>
        <a:xfrm>
          <a:off x="0" y="3044054"/>
          <a:ext cx="11596256" cy="655200"/>
        </a:xfrm>
        <a:prstGeom prst="roundRect">
          <a:avLst/>
        </a:prstGeom>
        <a:gradFill rotWithShape="0">
          <a:gsLst>
            <a:gs pos="0">
              <a:schemeClr val="accent1">
                <a:shade val="50000"/>
                <a:hueOff val="204774"/>
                <a:satOff val="-28056"/>
                <a:lumOff val="40477"/>
                <a:alphaOff val="0"/>
              </a:schemeClr>
            </a:gs>
            <a:gs pos="90000">
              <a:schemeClr val="accent1">
                <a:shade val="50000"/>
                <a:hueOff val="204774"/>
                <a:satOff val="-28056"/>
                <a:lumOff val="40477"/>
                <a:alphaOff val="0"/>
                <a:shade val="100000"/>
                <a:satMod val="105000"/>
              </a:schemeClr>
            </a:gs>
            <a:gs pos="100000">
              <a:schemeClr val="accent1">
                <a:shade val="50000"/>
                <a:hueOff val="204774"/>
                <a:satOff val="-28056"/>
                <a:lumOff val="40477"/>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l-GR" sz="1400" b="1" kern="1200" dirty="0" smtClean="0">
              <a:solidFill>
                <a:schemeClr val="tx1"/>
              </a:solidFill>
              <a:latin typeface="Comic Sans MS" panose="030F0702030302020204" pitchFamily="66" charset="0"/>
            </a:rPr>
            <a:t>5. </a:t>
          </a:r>
          <a:r>
            <a:rPr lang="fr-FR" sz="1400" b="1" kern="1200" dirty="0" smtClean="0">
              <a:latin typeface="Comic Sans MS" panose="030F0702030302020204" pitchFamily="66" charset="0"/>
            </a:rPr>
            <a:t>Draper, D. (2015). </a:t>
          </a:r>
          <a:r>
            <a:rPr lang="fr-FR" sz="1400" b="1" kern="1200" dirty="0" err="1" smtClean="0">
              <a:latin typeface="Comic Sans MS" panose="030F0702030302020204" pitchFamily="66" charset="0"/>
            </a:rPr>
            <a:t>Selenium</a:t>
          </a:r>
          <a:r>
            <a:rPr lang="fr-FR" sz="1400" b="1" kern="1200" dirty="0" smtClean="0">
              <a:latin typeface="Comic Sans MS" panose="030F0702030302020204" pitchFamily="66" charset="0"/>
            </a:rPr>
            <a:t> | </a:t>
          </a:r>
          <a:r>
            <a:rPr lang="fr-FR" sz="1400" b="1" kern="1200" dirty="0" err="1" smtClean="0">
              <a:latin typeface="Comic Sans MS" panose="030F0702030302020204" pitchFamily="66" charset="0"/>
            </a:rPr>
            <a:t>Doctor</a:t>
          </a:r>
          <a:r>
            <a:rPr lang="fr-FR" sz="1400" b="1" kern="1200" dirty="0" smtClean="0">
              <a:latin typeface="Comic Sans MS" panose="030F0702030302020204" pitchFamily="66" charset="0"/>
            </a:rPr>
            <a:t> | Patient. [online] Patient. </a:t>
          </a:r>
          <a:r>
            <a:rPr lang="fr-FR" sz="1400" b="1" kern="1200" dirty="0" err="1" smtClean="0">
              <a:latin typeface="Comic Sans MS" panose="030F0702030302020204" pitchFamily="66" charset="0"/>
            </a:rPr>
            <a:t>Available</a:t>
          </a:r>
          <a:r>
            <a:rPr lang="fr-FR" sz="1400" b="1" kern="1200" dirty="0" smtClean="0">
              <a:latin typeface="Comic Sans MS" panose="030F0702030302020204" pitchFamily="66" charset="0"/>
            </a:rPr>
            <a:t> at: http://patient.info/doctor/Selenium.htm [</a:t>
          </a:r>
          <a:r>
            <a:rPr lang="fr-FR" sz="1400" b="1" kern="1200" dirty="0" err="1" smtClean="0">
              <a:latin typeface="Comic Sans MS" panose="030F0702030302020204" pitchFamily="66" charset="0"/>
            </a:rPr>
            <a:t>Accessed</a:t>
          </a:r>
          <a:r>
            <a:rPr lang="fr-FR" sz="1400" b="1" kern="1200" dirty="0" smtClean="0">
              <a:latin typeface="Comic Sans MS" panose="030F0702030302020204" pitchFamily="66" charset="0"/>
            </a:rPr>
            <a:t> 9 </a:t>
          </a:r>
          <a:r>
            <a:rPr lang="fr-FR" sz="1400" b="1" kern="1200" dirty="0" err="1" smtClean="0">
              <a:latin typeface="Comic Sans MS" panose="030F0702030302020204" pitchFamily="66" charset="0"/>
            </a:rPr>
            <a:t>Aug</a:t>
          </a:r>
          <a:r>
            <a:rPr lang="fr-FR" sz="1400" b="1" kern="1200" dirty="0" smtClean="0">
              <a:latin typeface="Comic Sans MS" panose="030F0702030302020204" pitchFamily="66" charset="0"/>
            </a:rPr>
            <a:t>. 2015].</a:t>
          </a:r>
          <a:endParaRPr lang="el-GR" sz="1400" b="1" kern="1200" dirty="0">
            <a:latin typeface="Comic Sans MS" panose="030F0702030302020204" pitchFamily="66" charset="0"/>
          </a:endParaRPr>
        </a:p>
      </dsp:txBody>
      <dsp:txXfrm>
        <a:off x="31984" y="3076038"/>
        <a:ext cx="11532288" cy="591232"/>
      </dsp:txXfrm>
    </dsp:sp>
    <dsp:sp modelId="{BA9890C2-D4C3-4601-BA8E-D4C8C5FA43DA}">
      <dsp:nvSpPr>
        <dsp:cNvPr id="0" name=""/>
        <dsp:cNvSpPr/>
      </dsp:nvSpPr>
      <dsp:spPr>
        <a:xfrm>
          <a:off x="0" y="3800054"/>
          <a:ext cx="11596256" cy="655200"/>
        </a:xfrm>
        <a:prstGeom prst="roundRect">
          <a:avLst/>
        </a:prstGeom>
        <a:gradFill rotWithShape="0">
          <a:gsLst>
            <a:gs pos="0">
              <a:schemeClr val="accent1">
                <a:shade val="50000"/>
                <a:hueOff val="136516"/>
                <a:satOff val="-18704"/>
                <a:lumOff val="26985"/>
                <a:alphaOff val="0"/>
              </a:schemeClr>
            </a:gs>
            <a:gs pos="90000">
              <a:schemeClr val="accent1">
                <a:shade val="50000"/>
                <a:hueOff val="136516"/>
                <a:satOff val="-18704"/>
                <a:lumOff val="26985"/>
                <a:alphaOff val="0"/>
                <a:shade val="100000"/>
                <a:satMod val="105000"/>
              </a:schemeClr>
            </a:gs>
            <a:gs pos="100000">
              <a:schemeClr val="accent1">
                <a:shade val="50000"/>
                <a:hueOff val="136516"/>
                <a:satOff val="-18704"/>
                <a:lumOff val="26985"/>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sz="1400" b="1" kern="1200" dirty="0" smtClean="0">
              <a:solidFill>
                <a:schemeClr val="tx1"/>
              </a:solidFill>
              <a:latin typeface="Comic Sans MS" panose="030F0702030302020204" pitchFamily="66" charset="0"/>
            </a:rPr>
            <a:t>6. </a:t>
          </a:r>
          <a:r>
            <a:rPr lang="en-US" sz="1400" b="1" kern="1200" dirty="0" smtClean="0">
              <a:latin typeface="Comic Sans MS" panose="030F0702030302020204" pitchFamily="66" charset="0"/>
            </a:rPr>
            <a:t>Nhs.uk, (2015). Vitamins and minerals - Others - NHS Choices. [online] Available at: http://www.nhs.uk/Conditions/vitamins-minerals/Pages/Other-vitamins-minerals.aspx#selenium [Accessed 9 Aug. 2015].</a:t>
          </a:r>
          <a:endParaRPr lang="el-GR" sz="1400" b="1" kern="1200" dirty="0">
            <a:latin typeface="Comic Sans MS" panose="030F0702030302020204" pitchFamily="66" charset="0"/>
          </a:endParaRPr>
        </a:p>
      </dsp:txBody>
      <dsp:txXfrm>
        <a:off x="31984" y="3832038"/>
        <a:ext cx="11532288" cy="591232"/>
      </dsp:txXfrm>
    </dsp:sp>
    <dsp:sp modelId="{42398A4F-E94D-4830-9C5F-FF8D5A0A73B1}">
      <dsp:nvSpPr>
        <dsp:cNvPr id="0" name=""/>
        <dsp:cNvSpPr/>
      </dsp:nvSpPr>
      <dsp:spPr>
        <a:xfrm>
          <a:off x="0" y="4556054"/>
          <a:ext cx="11596256" cy="655200"/>
        </a:xfrm>
        <a:prstGeom prst="roundRect">
          <a:avLst/>
        </a:prstGeom>
        <a:gradFill rotWithShape="0">
          <a:gsLst>
            <a:gs pos="0">
              <a:schemeClr val="accent1">
                <a:shade val="50000"/>
                <a:hueOff val="68258"/>
                <a:satOff val="-9352"/>
                <a:lumOff val="13492"/>
                <a:alphaOff val="0"/>
              </a:schemeClr>
            </a:gs>
            <a:gs pos="90000">
              <a:schemeClr val="accent1">
                <a:shade val="50000"/>
                <a:hueOff val="68258"/>
                <a:satOff val="-9352"/>
                <a:lumOff val="13492"/>
                <a:alphaOff val="0"/>
                <a:shade val="100000"/>
                <a:satMod val="105000"/>
              </a:schemeClr>
            </a:gs>
            <a:gs pos="100000">
              <a:schemeClr val="accent1">
                <a:shade val="50000"/>
                <a:hueOff val="68258"/>
                <a:satOff val="-9352"/>
                <a:lumOff val="13492"/>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sz="1400" b="1" kern="1200" dirty="0" smtClean="0">
              <a:solidFill>
                <a:schemeClr val="tx1"/>
              </a:solidFill>
              <a:latin typeface="Comic Sans MS" panose="030F0702030302020204" pitchFamily="66" charset="0"/>
            </a:rPr>
            <a:t>7. </a:t>
          </a:r>
          <a:r>
            <a:rPr lang="en-US" sz="1400" b="1" kern="1200" dirty="0" smtClean="0">
              <a:latin typeface="Comic Sans MS" panose="030F0702030302020204" pitchFamily="66" charset="0"/>
            </a:rPr>
            <a:t>Jackson, M., Broome, C. and </a:t>
          </a:r>
          <a:r>
            <a:rPr lang="en-US" sz="1400" b="1" kern="1200" dirty="0" err="1" smtClean="0">
              <a:latin typeface="Comic Sans MS" panose="030F0702030302020204" pitchFamily="66" charset="0"/>
            </a:rPr>
            <a:t>McArdle</a:t>
          </a:r>
          <a:r>
            <a:rPr lang="en-US" sz="1400" b="1" kern="1200" dirty="0" smtClean="0">
              <a:latin typeface="Comic Sans MS" panose="030F0702030302020204" pitchFamily="66" charset="0"/>
            </a:rPr>
            <a:t>, F. (2003). Marginal dietary selenium intakes in the UK: are there functional consequences?. The Journal of Nutrition, 133(5), pp.1557S-1559S.</a:t>
          </a:r>
          <a:endParaRPr lang="el-GR" sz="1400" b="1" kern="1200" dirty="0">
            <a:latin typeface="Comic Sans MS" panose="030F0702030302020204" pitchFamily="66" charset="0"/>
          </a:endParaRPr>
        </a:p>
      </dsp:txBody>
      <dsp:txXfrm>
        <a:off x="31984" y="4588038"/>
        <a:ext cx="11532288" cy="59123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B33C13-4BAB-40CD-9A8A-75FF9C6516EC}" type="datetimeFigureOut">
              <a:rPr lang="el-GR" smtClean="0"/>
              <a:t>11/8/2015</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2D946A-7D66-4B26-A9EE-A62831454AED}" type="slidenum">
              <a:rPr lang="el-GR" smtClean="0"/>
              <a:t>‹#›</a:t>
            </a:fld>
            <a:endParaRPr lang="el-GR"/>
          </a:p>
        </p:txBody>
      </p:sp>
    </p:spTree>
    <p:extLst>
      <p:ext uri="{BB962C8B-B14F-4D97-AF65-F5344CB8AC3E}">
        <p14:creationId xmlns:p14="http://schemas.microsoft.com/office/powerpoint/2010/main" val="4160352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l-GR" smtClean="0"/>
              <a:t>Στυλ κύριου τίτλου</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l-GR" smtClean="0"/>
              <a:t>Στυλ κύριου υπότιτλου</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endParaRPr lang="en-US">
              <a:solidFill>
                <a:prstClr val="black"/>
              </a:solidFill>
            </a:endParaRPr>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solidFill>
                <a:prstClr val="black"/>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F6EA3C3-0A54-493D-B6CE-4689806FEC45}" type="slidenum">
              <a:rPr lang="en-US" smtClean="0">
                <a:solidFill>
                  <a:prstClr val="black"/>
                </a:solidFill>
              </a:rPr>
              <a:pPr/>
              <a:t>‹#›</a:t>
            </a:fld>
            <a:endParaRPr lang="en-US">
              <a:solidFill>
                <a:prstClr val="black"/>
              </a:solidFill>
            </a:endParaRPr>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54968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C92F7CBA-A432-4669-B471-F53AE5990AF2}"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680625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l-GR" smtClean="0"/>
              <a:t>Στυλ κύριου τίτλου</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33CBE2E5-EAF4-42B3-86DD-14DF55988490}" type="slidenum">
              <a:rPr lang="en-US" smtClean="0">
                <a:solidFill>
                  <a:prstClr val="black"/>
                </a:solidFill>
              </a:rPr>
              <a:pPr/>
              <a:t>‹#›</a:t>
            </a:fld>
            <a:endParaRPr lang="en-US">
              <a:solidFill>
                <a:prstClr val="black"/>
              </a:solidFill>
            </a:endParaRPr>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5615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4"/>
          <p:cNvSpPr>
            <a:spLocks noGrp="1"/>
          </p:cNvSpPr>
          <p:nvPr>
            <p:ph type="dt" sz="half" idx="10"/>
          </p:nvPr>
        </p:nvSpPr>
        <p:spPr/>
        <p:txBody>
          <a:bodyPr/>
          <a:lstStyle/>
          <a:p>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01DF849D-ACE6-4F3E-A8D9-5B13CB0D5BAE}"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501192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l-GR" smtClean="0"/>
              <a:t>Στυλ κύριου τίτλου</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Date Placeholder 6"/>
          <p:cNvSpPr>
            <a:spLocks noGrp="1"/>
          </p:cNvSpPr>
          <p:nvPr>
            <p:ph type="dt" sz="half" idx="10"/>
          </p:nvPr>
        </p:nvSpPr>
        <p:spPr/>
        <p:txBody>
          <a:bodyPr/>
          <a:lstStyle/>
          <a:p>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026954B4-426D-43D9-9553-8E869D05F35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464908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Date Placeholder 2"/>
          <p:cNvSpPr>
            <a:spLocks noGrp="1"/>
          </p:cNvSpPr>
          <p:nvPr>
            <p:ph type="dt" sz="half" idx="10"/>
          </p:nvPr>
        </p:nvSpPr>
        <p:spPr/>
        <p:txBody>
          <a:bodyPr/>
          <a:lstStyle/>
          <a:p>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06436681-AE9C-4942-B0D4-BB43CA6FEF09}"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299476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solidFill>
            </a:endParaRPr>
          </a:p>
        </p:txBody>
      </p:sp>
      <p:sp>
        <p:nvSpPr>
          <p:cNvPr id="3" name="Footer Placeholder 2"/>
          <p:cNvSpPr>
            <a:spLocks noGrp="1"/>
          </p:cNvSpPr>
          <p:nvPr>
            <p:ph type="ftr" sz="quarter" idx="11"/>
          </p:nvPr>
        </p:nvSpPr>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1CB201D0-92F7-4D17-BD18-7E27228A195D}"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020870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l-GR" smtClean="0"/>
              <a:t>Στυλ κύριου τίτλου</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FFB3D066-25D0-408F-8E94-9836C1E0521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242889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5549445B-FBC5-4B0D-A90D-C5380FF6BE4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799360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Vertical Text Placeholder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7B51C7B1-3CE9-486F-8025-B724A0C9719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508753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5547C410-021B-40FF-BF30-040DE7B6218D}"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071295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l-GR" smtClean="0"/>
              <a:t>Στυλ κύριου τίτλου</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pPr fontAlgn="base">
              <a:spcBef>
                <a:spcPct val="0"/>
              </a:spcBef>
              <a:spcAft>
                <a:spcPct val="0"/>
              </a:spcAft>
            </a:pPr>
            <a:endParaRPr lang="en-US">
              <a:solidFill>
                <a:prstClr val="black"/>
              </a:solidFill>
            </a:endParaRPr>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pPr fontAlgn="base">
              <a:spcBef>
                <a:spcPct val="0"/>
              </a:spcBef>
              <a:spcAft>
                <a:spcPct val="0"/>
              </a:spcAft>
            </a:pPr>
            <a:endParaRPr lang="en-US">
              <a:solidFill>
                <a:prstClr val="black"/>
              </a:solidFill>
            </a:endParaRPr>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pPr fontAlgn="base">
              <a:spcBef>
                <a:spcPct val="0"/>
              </a:spcBef>
              <a:spcAft>
                <a:spcPct val="0"/>
              </a:spcAft>
            </a:pPr>
            <a:fld id="{2C089B9F-0CA7-436B-9371-C02526F61172}" type="slidenum">
              <a:rPr lang="en-US" smtClean="0">
                <a:solidFill>
                  <a:prstClr val="black"/>
                </a:solidFill>
              </a:rPr>
              <a:pPr fontAlgn="base">
                <a:spcBef>
                  <a:spcPct val="0"/>
                </a:spcBef>
                <a:spcAft>
                  <a:spcPct val="0"/>
                </a:spcAft>
              </a:pPr>
              <a:t>‹#›</a:t>
            </a:fld>
            <a:endParaRPr lang="en-US">
              <a:solidFill>
                <a:prstClr val="black"/>
              </a:solidFill>
            </a:endParaRPr>
          </a:p>
        </p:txBody>
      </p:sp>
    </p:spTree>
    <p:extLst>
      <p:ext uri="{BB962C8B-B14F-4D97-AF65-F5344CB8AC3E}">
        <p14:creationId xmlns:p14="http://schemas.microsoft.com/office/powerpoint/2010/main" val="425428517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jpeg"/><Relationship Id="rId7" Type="http://schemas.openxmlformats.org/officeDocument/2006/relationships/diagramColors" Target="../diagrams/colors1.xml"/><Relationship Id="rId2" Type="http://schemas.openxmlformats.org/officeDocument/2006/relationships/image" Target="../media/image5.jpeg"/><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8.png"/><Relationship Id="rId4" Type="http://schemas.openxmlformats.org/officeDocument/2006/relationships/diagramData" Target="../diagrams/data1.xml"/><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2.xml"/><Relationship Id="rId7" Type="http://schemas.openxmlformats.org/officeDocument/2006/relationships/image" Target="../media/image7.png"/><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10" Type="http://schemas.openxmlformats.org/officeDocument/2006/relationships/image" Target="../media/image11.png"/><Relationship Id="rId4" Type="http://schemas.openxmlformats.org/officeDocument/2006/relationships/diagramQuickStyle" Target="../diagrams/quickStyle2.xml"/><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8.png"/><Relationship Id="rId7" Type="http://schemas.openxmlformats.org/officeDocument/2006/relationships/diagramColors" Target="../diagrams/colors6.xml"/><Relationship Id="rId2"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diagramColors" Target="../diagrams/colors7.xml"/><Relationship Id="rId11" Type="http://schemas.openxmlformats.org/officeDocument/2006/relationships/image" Target="../media/image22.png"/><Relationship Id="rId5" Type="http://schemas.openxmlformats.org/officeDocument/2006/relationships/diagramQuickStyle" Target="../diagrams/quickStyle7.xml"/><Relationship Id="rId10" Type="http://schemas.openxmlformats.org/officeDocument/2006/relationships/image" Target="../media/image21.png"/><Relationship Id="rId4" Type="http://schemas.openxmlformats.org/officeDocument/2006/relationships/diagramLayout" Target="../diagrams/layout7.xml"/><Relationship Id="rId9" Type="http://schemas.openxmlformats.org/officeDocument/2006/relationships/image" Target="../media/image20.png"/></Relationships>
</file>

<file path=ppt/slides/_rels/slide10.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diagramColors" Target="../diagrams/colors8.xml"/><Relationship Id="rId11" Type="http://schemas.openxmlformats.org/officeDocument/2006/relationships/image" Target="../media/image26.png"/><Relationship Id="rId5" Type="http://schemas.openxmlformats.org/officeDocument/2006/relationships/diagramQuickStyle" Target="../diagrams/quickStyle8.xml"/><Relationship Id="rId10" Type="http://schemas.openxmlformats.org/officeDocument/2006/relationships/image" Target="../media/image25.png"/><Relationship Id="rId4" Type="http://schemas.openxmlformats.org/officeDocument/2006/relationships/diagramLayout" Target="../diagrams/layout8.xml"/><Relationship Id="rId9" Type="http://schemas.openxmlformats.org/officeDocument/2006/relationships/image" Target="../media/image24.png"/></Relationships>
</file>

<file path=ppt/slides/_rels/slide11.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18" Type="http://schemas.openxmlformats.org/officeDocument/2006/relationships/image" Target="../media/image36.png"/><Relationship Id="rId3" Type="http://schemas.openxmlformats.org/officeDocument/2006/relationships/diagramData" Target="../diagrams/data9.xml"/><Relationship Id="rId7" Type="http://schemas.microsoft.com/office/2007/relationships/diagramDrawing" Target="../diagrams/drawing9.xml"/><Relationship Id="rId12" Type="http://schemas.openxmlformats.org/officeDocument/2006/relationships/image" Target="../media/image31.png"/><Relationship Id="rId17" Type="http://schemas.openxmlformats.org/officeDocument/2006/relationships/image" Target="../media/image35.tiff"/><Relationship Id="rId2" Type="http://schemas.openxmlformats.org/officeDocument/2006/relationships/image" Target="../media/image7.png"/><Relationship Id="rId16" Type="http://schemas.openxmlformats.org/officeDocument/2006/relationships/image" Target="../media/image14.png"/><Relationship Id="rId1" Type="http://schemas.openxmlformats.org/officeDocument/2006/relationships/slideLayout" Target="../slideLayouts/slideLayout4.xml"/><Relationship Id="rId6" Type="http://schemas.openxmlformats.org/officeDocument/2006/relationships/diagramColors" Target="../diagrams/colors9.xml"/><Relationship Id="rId11" Type="http://schemas.openxmlformats.org/officeDocument/2006/relationships/image" Target="../media/image30.png"/><Relationship Id="rId5" Type="http://schemas.openxmlformats.org/officeDocument/2006/relationships/diagramQuickStyle" Target="../diagrams/quickStyle9.xml"/><Relationship Id="rId15" Type="http://schemas.openxmlformats.org/officeDocument/2006/relationships/image" Target="../media/image34.png"/><Relationship Id="rId10" Type="http://schemas.openxmlformats.org/officeDocument/2006/relationships/image" Target="../media/image29.png"/><Relationship Id="rId4" Type="http://schemas.openxmlformats.org/officeDocument/2006/relationships/diagramLayout" Target="../diagrams/layout9.xml"/><Relationship Id="rId9" Type="http://schemas.openxmlformats.org/officeDocument/2006/relationships/image" Target="../media/image28.png"/><Relationship Id="rId14"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a:xfrm>
            <a:off x="643944" y="4145478"/>
            <a:ext cx="10903292" cy="533400"/>
          </a:xfrm>
          <a:ln/>
        </p:spPr>
        <p:style>
          <a:lnRef idx="0">
            <a:schemeClr val="accent3"/>
          </a:lnRef>
          <a:fillRef idx="3">
            <a:schemeClr val="accent3"/>
          </a:fillRef>
          <a:effectRef idx="3">
            <a:schemeClr val="accent3"/>
          </a:effectRef>
          <a:fontRef idx="minor">
            <a:schemeClr val="lt1"/>
          </a:fontRef>
        </p:style>
        <p:txBody>
          <a:bodyPr>
            <a:noAutofit/>
          </a:bodyPr>
          <a:lstStyle/>
          <a:p>
            <a:r>
              <a:rPr lang="en-US" sz="3000" b="1" dirty="0" smtClean="0">
                <a:solidFill>
                  <a:schemeClr val="accent1">
                    <a:lumMod val="50000"/>
                  </a:schemeClr>
                </a:solidFill>
                <a:effectLst>
                  <a:outerShdw blurRad="38100" dist="38100" dir="2700000" algn="tl">
                    <a:srgbClr val="000000">
                      <a:alpha val="43137"/>
                    </a:srgbClr>
                  </a:outerShdw>
                </a:effectLst>
                <a:latin typeface="Chiller" panose="04020404031007020602" pitchFamily="82" charset="0"/>
              </a:rPr>
              <a:t>OliVchicken</a:t>
            </a:r>
            <a:r>
              <a:rPr lang="en-US" sz="3000" b="1" dirty="0">
                <a:solidFill>
                  <a:schemeClr val="accent1">
                    <a:lumMod val="50000"/>
                  </a:schemeClr>
                </a:solidFill>
                <a:effectLst>
                  <a:outerShdw blurRad="38100" dist="38100" dir="2700000" algn="tl">
                    <a:srgbClr val="000000">
                      <a:alpha val="43137"/>
                    </a:srgbClr>
                  </a:outerShdw>
                </a:effectLst>
                <a:latin typeface="Chiller" panose="04020404031007020602" pitchFamily="82" charset="0"/>
              </a:rPr>
              <a:t>: A functional chicken, enriched with olive oil fatty acids and organic selenium.</a:t>
            </a:r>
          </a:p>
        </p:txBody>
      </p:sp>
      <p:sp>
        <p:nvSpPr>
          <p:cNvPr id="7" name="Rectangle 3"/>
          <p:cNvSpPr txBox="1">
            <a:spLocks noChangeArrowheads="1"/>
          </p:cNvSpPr>
          <p:nvPr/>
        </p:nvSpPr>
        <p:spPr bwMode="auto">
          <a:xfrm>
            <a:off x="6591568" y="5498551"/>
            <a:ext cx="5290518" cy="1026940"/>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Tx/>
              <a:buNone/>
              <a:defRPr sz="1800" b="1">
                <a:solidFill>
                  <a:schemeClr val="accent2">
                    <a:lumMod val="50000"/>
                  </a:schemeClr>
                </a:solidFill>
                <a:latin typeface="+mj-lt"/>
                <a:ea typeface="+mn-ea"/>
                <a:cs typeface="+mn-cs"/>
              </a:defRPr>
            </a:lvl1pPr>
            <a:lvl2pPr marL="742950" indent="-285750" algn="l" rtl="0" eaLnBrk="1" fontAlgn="base" hangingPunct="1">
              <a:spcBef>
                <a:spcPct val="20000"/>
              </a:spcBef>
              <a:spcAft>
                <a:spcPct val="0"/>
              </a:spcAft>
              <a:buChar char="–"/>
              <a:defRPr sz="2000">
                <a:solidFill>
                  <a:schemeClr val="accent2"/>
                </a:solidFill>
                <a:latin typeface="+mj-lt"/>
              </a:defRPr>
            </a:lvl2pPr>
            <a:lvl3pPr marL="1143000" indent="-228600" algn="l" rtl="0" eaLnBrk="1" fontAlgn="base" hangingPunct="1">
              <a:spcBef>
                <a:spcPct val="20000"/>
              </a:spcBef>
              <a:spcAft>
                <a:spcPct val="0"/>
              </a:spcAft>
              <a:buChar char="•"/>
              <a:defRPr>
                <a:solidFill>
                  <a:schemeClr val="accent2"/>
                </a:solidFill>
                <a:latin typeface="+mj-lt"/>
              </a:defRPr>
            </a:lvl3pPr>
            <a:lvl4pPr marL="1600200" indent="-228600" algn="l" rtl="0" eaLnBrk="1" fontAlgn="base" hangingPunct="1">
              <a:spcBef>
                <a:spcPct val="20000"/>
              </a:spcBef>
              <a:spcAft>
                <a:spcPct val="0"/>
              </a:spcAft>
              <a:buChar char="–"/>
              <a:defRPr sz="1600">
                <a:solidFill>
                  <a:schemeClr val="accent2"/>
                </a:solidFill>
                <a:latin typeface="+mj-lt"/>
              </a:defRPr>
            </a:lvl4pPr>
            <a:lvl5pPr marL="2057400" indent="-228600" algn="l" rtl="0" eaLnBrk="1" fontAlgn="base" hangingPunct="1">
              <a:spcBef>
                <a:spcPct val="20000"/>
              </a:spcBef>
              <a:spcAft>
                <a:spcPct val="0"/>
              </a:spcAft>
              <a:buChar char="»"/>
              <a:defRPr sz="1600">
                <a:solidFill>
                  <a:schemeClr val="accent2"/>
                </a:solidFill>
                <a:latin typeface="+mj-lt"/>
              </a:defRPr>
            </a:lvl5pPr>
            <a:lvl6pPr marL="2514600" indent="-228600" algn="l" rtl="0" eaLnBrk="1" fontAlgn="base" hangingPunct="1">
              <a:spcBef>
                <a:spcPct val="20000"/>
              </a:spcBef>
              <a:spcAft>
                <a:spcPct val="0"/>
              </a:spcAft>
              <a:buChar char="»"/>
              <a:defRPr sz="1600">
                <a:solidFill>
                  <a:srgbClr val="990000"/>
                </a:solidFill>
                <a:latin typeface="+mn-lt"/>
              </a:defRPr>
            </a:lvl6pPr>
            <a:lvl7pPr marL="2971800" indent="-228600" algn="l" rtl="0" eaLnBrk="1" fontAlgn="base" hangingPunct="1">
              <a:spcBef>
                <a:spcPct val="20000"/>
              </a:spcBef>
              <a:spcAft>
                <a:spcPct val="0"/>
              </a:spcAft>
              <a:buChar char="»"/>
              <a:defRPr sz="1600">
                <a:solidFill>
                  <a:srgbClr val="990000"/>
                </a:solidFill>
                <a:latin typeface="+mn-lt"/>
              </a:defRPr>
            </a:lvl7pPr>
            <a:lvl8pPr marL="3429000" indent="-228600" algn="l" rtl="0" eaLnBrk="1" fontAlgn="base" hangingPunct="1">
              <a:spcBef>
                <a:spcPct val="20000"/>
              </a:spcBef>
              <a:spcAft>
                <a:spcPct val="0"/>
              </a:spcAft>
              <a:buChar char="»"/>
              <a:defRPr sz="1600">
                <a:solidFill>
                  <a:srgbClr val="990000"/>
                </a:solidFill>
                <a:latin typeface="+mn-lt"/>
              </a:defRPr>
            </a:lvl8pPr>
            <a:lvl9pPr marL="3886200" indent="-228600" algn="l" rtl="0" eaLnBrk="1" fontAlgn="base" hangingPunct="1">
              <a:spcBef>
                <a:spcPct val="20000"/>
              </a:spcBef>
              <a:spcAft>
                <a:spcPct val="0"/>
              </a:spcAft>
              <a:buChar char="»"/>
              <a:defRPr sz="1600">
                <a:solidFill>
                  <a:srgbClr val="990000"/>
                </a:solidFill>
                <a:latin typeface="+mn-lt"/>
              </a:defRPr>
            </a:lvl9pPr>
          </a:lstStyle>
          <a:p>
            <a:pPr algn="r"/>
            <a:r>
              <a:rPr lang="en-US" sz="1100" kern="0" dirty="0" smtClean="0">
                <a:solidFill>
                  <a:schemeClr val="bg1"/>
                </a:solidFill>
                <a:latin typeface="Comic Sans MS" panose="030F0702030302020204" pitchFamily="66" charset="0"/>
              </a:rPr>
              <a:t>Michael Nikolaou</a:t>
            </a:r>
            <a:endParaRPr lang="el-GR" sz="1100" kern="0" dirty="0" smtClean="0">
              <a:solidFill>
                <a:schemeClr val="bg1"/>
              </a:solidFill>
              <a:latin typeface="Comic Sans MS" panose="030F0702030302020204" pitchFamily="66" charset="0"/>
            </a:endParaRPr>
          </a:p>
          <a:p>
            <a:pPr algn="r"/>
            <a:r>
              <a:rPr lang="en-US" sz="1100" kern="0" dirty="0" smtClean="0">
                <a:solidFill>
                  <a:schemeClr val="bg1"/>
                </a:solidFill>
                <a:latin typeface="Comic Sans MS" panose="030F0702030302020204" pitchFamily="66" charset="0"/>
              </a:rPr>
              <a:t>Export Manager</a:t>
            </a:r>
          </a:p>
          <a:p>
            <a:pPr algn="r"/>
            <a:r>
              <a:rPr lang="en-US" sz="1100" kern="0" dirty="0" smtClean="0">
                <a:solidFill>
                  <a:schemeClr val="bg1"/>
                </a:solidFill>
                <a:latin typeface="Comic Sans MS" panose="030F0702030302020204" pitchFamily="66" charset="0"/>
              </a:rPr>
              <a:t>Quality Assurance &amp; Control Manager</a:t>
            </a:r>
            <a:endParaRPr lang="el-GR" sz="1100" kern="0" dirty="0" smtClean="0">
              <a:solidFill>
                <a:schemeClr val="bg1"/>
              </a:solidFill>
              <a:latin typeface="Comic Sans MS" panose="030F0702030302020204" pitchFamily="66" charset="0"/>
            </a:endParaRPr>
          </a:p>
          <a:p>
            <a:pPr algn="r"/>
            <a:r>
              <a:rPr lang="en-US" sz="1100" kern="0" dirty="0" smtClean="0">
                <a:solidFill>
                  <a:schemeClr val="bg1"/>
                </a:solidFill>
                <a:latin typeface="Comic Sans MS" panose="030F0702030302020204" pitchFamily="66" charset="0"/>
              </a:rPr>
              <a:t>4</a:t>
            </a:r>
            <a:r>
              <a:rPr lang="en-US" sz="1100" kern="0" baseline="30000" dirty="0" smtClean="0">
                <a:solidFill>
                  <a:schemeClr val="bg1"/>
                </a:solidFill>
                <a:latin typeface="Comic Sans MS" panose="030F0702030302020204" pitchFamily="66" charset="0"/>
              </a:rPr>
              <a:t>th</a:t>
            </a:r>
            <a:r>
              <a:rPr lang="en-US" sz="1100" kern="0" dirty="0" smtClean="0">
                <a:solidFill>
                  <a:schemeClr val="bg1"/>
                </a:solidFill>
                <a:latin typeface="Comic Sans MS" panose="030F0702030302020204" pitchFamily="66" charset="0"/>
              </a:rPr>
              <a:t> International Conference &amp; Exhibition o</a:t>
            </a:r>
            <a:r>
              <a:rPr lang="en-US" sz="1100" kern="0" dirty="0">
                <a:solidFill>
                  <a:schemeClr val="bg1"/>
                </a:solidFill>
                <a:latin typeface="Comic Sans MS" panose="030F0702030302020204" pitchFamily="66" charset="0"/>
              </a:rPr>
              <a:t>n</a:t>
            </a:r>
            <a:r>
              <a:rPr lang="en-US" sz="1100" kern="0" dirty="0" smtClean="0">
                <a:solidFill>
                  <a:schemeClr val="bg1"/>
                </a:solidFill>
                <a:latin typeface="Comic Sans MS" panose="030F0702030302020204" pitchFamily="66" charset="0"/>
              </a:rPr>
              <a:t> Food Processing &amp; Technology</a:t>
            </a:r>
          </a:p>
          <a:p>
            <a:pPr algn="r"/>
            <a:r>
              <a:rPr lang="en-US" sz="1100" kern="0" dirty="0" smtClean="0">
                <a:solidFill>
                  <a:schemeClr val="bg1"/>
                </a:solidFill>
                <a:latin typeface="Comic Sans MS" panose="030F0702030302020204" pitchFamily="66" charset="0"/>
              </a:rPr>
              <a:t>London, 11/8/2015</a:t>
            </a:r>
            <a:endParaRPr lang="en-US" sz="1100" kern="0" dirty="0">
              <a:solidFill>
                <a:schemeClr val="bg1"/>
              </a:solidFill>
              <a:latin typeface="Comic Sans MS" panose="030F0702030302020204" pitchFamily="66" charset="0"/>
            </a:endParaRPr>
          </a:p>
        </p:txBody>
      </p:sp>
      <p:pic>
        <p:nvPicPr>
          <p:cNvPr id="5" name="Εικόνα 4"/>
          <p:cNvPicPr>
            <a:picLocks noChangeAspect="1"/>
          </p:cNvPicPr>
          <p:nvPr/>
        </p:nvPicPr>
        <p:blipFill>
          <a:blip r:embed="rId2"/>
          <a:stretch>
            <a:fillRect/>
          </a:stretch>
        </p:blipFill>
        <p:spPr>
          <a:xfrm>
            <a:off x="6591568" y="425002"/>
            <a:ext cx="3619500" cy="3076575"/>
          </a:xfrm>
          <a:prstGeom prst="rect">
            <a:avLst/>
          </a:prstGeom>
          <a:ln>
            <a:noFill/>
          </a:ln>
          <a:effectLst>
            <a:reflection blurRad="12700" stA="30000" endPos="30000" dist="5000" dir="5400000" sy="-100000" algn="bl" rotWithShape="0"/>
          </a:effectLst>
          <a:scene3d>
            <a:camera prst="perspectiveContrastingLeftFacing">
              <a:rot lat="300000" lon="1800000" rev="0"/>
            </a:camera>
            <a:lightRig rig="threePt" dir="t">
              <a:rot lat="0" lon="0" rev="2700000"/>
            </a:lightRig>
          </a:scene3d>
          <a:sp3d>
            <a:bevelT w="63500" h="50800"/>
          </a:sp3d>
        </p:spPr>
      </p:pic>
      <p:pic>
        <p:nvPicPr>
          <p:cNvPr id="9" name="Εικόνα 8"/>
          <p:cNvPicPr>
            <a:picLocks noChangeAspect="1"/>
          </p:cNvPicPr>
          <p:nvPr/>
        </p:nvPicPr>
        <p:blipFill>
          <a:blip r:embed="rId3"/>
          <a:stretch>
            <a:fillRect/>
          </a:stretch>
        </p:blipFill>
        <p:spPr>
          <a:xfrm>
            <a:off x="2007696" y="425002"/>
            <a:ext cx="3520969" cy="307657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1" name="Εικόνα 10"/>
          <p:cNvPicPr>
            <a:picLocks noChangeAspect="1"/>
          </p:cNvPicPr>
          <p:nvPr/>
        </p:nvPicPr>
        <p:blipFill>
          <a:blip r:embed="rId4"/>
          <a:stretch>
            <a:fillRect/>
          </a:stretch>
        </p:blipFill>
        <p:spPr>
          <a:xfrm>
            <a:off x="267676" y="224259"/>
            <a:ext cx="1081960" cy="66144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2" name="Εικόνα 11"/>
          <p:cNvPicPr>
            <a:picLocks noChangeAspect="1"/>
          </p:cNvPicPr>
          <p:nvPr/>
        </p:nvPicPr>
        <p:blipFill>
          <a:blip r:embed="rId5"/>
          <a:stretch>
            <a:fillRect/>
          </a:stretch>
        </p:blipFill>
        <p:spPr>
          <a:xfrm>
            <a:off x="267676" y="5498551"/>
            <a:ext cx="3974636" cy="10269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3" name="Αριστερό-δεξιό βέλος 12"/>
          <p:cNvSpPr/>
          <p:nvPr/>
        </p:nvSpPr>
        <p:spPr>
          <a:xfrm>
            <a:off x="5420068" y="1590495"/>
            <a:ext cx="1280098" cy="745587"/>
          </a:xfrm>
          <a:prstGeom prst="lef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7251627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2051">
                                            <p:txEl>
                                              <p:pRg st="0" end="0"/>
                                            </p:txEl>
                                          </p:spTgt>
                                        </p:tgtEl>
                                        <p:attrNameLst>
                                          <p:attrName>style.visibility</p:attrName>
                                        </p:attrNameLst>
                                      </p:cBhvr>
                                      <p:to>
                                        <p:strVal val="visible"/>
                                      </p:to>
                                    </p:set>
                                    <p:anim calcmode="lin" valueType="num">
                                      <p:cBhvr>
                                        <p:cTn id="7" dur="1000" fill="hold"/>
                                        <p:tgtEl>
                                          <p:spTgt spid="2051">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051">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051">
                                            <p:txEl>
                                              <p:pRg st="0" end="0"/>
                                            </p:txEl>
                                          </p:spTgt>
                                        </p:tgtEl>
                                      </p:cBhvr>
                                    </p:animEffect>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0"/>
                                          </p:stCondLst>
                                        </p:cTn>
                                        <p:tgtEl>
                                          <p:spTgt spid="2051">
                                            <p:bg/>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uiExpand="1"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64970" y="1138594"/>
            <a:ext cx="2368690" cy="3627775"/>
          </a:xfrm>
          <a:prstGeom prst="rect">
            <a:avLst/>
          </a:prstGeom>
        </p:spPr>
      </p:pic>
      <p:pic>
        <p:nvPicPr>
          <p:cNvPr id="3" name="Εικόνα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236" y="1247085"/>
            <a:ext cx="3025666" cy="341079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4098" name="4 - Τίτλος"/>
          <p:cNvSpPr>
            <a:spLocks noGrp="1"/>
          </p:cNvSpPr>
          <p:nvPr>
            <p:ph type="title"/>
          </p:nvPr>
        </p:nvSpPr>
        <p:spPr>
          <a:xfrm>
            <a:off x="2639616" y="342275"/>
            <a:ext cx="7084640" cy="739551"/>
          </a:xfrm>
          <a:ln/>
        </p:spPr>
        <p:style>
          <a:lnRef idx="0">
            <a:schemeClr val="accent3"/>
          </a:lnRef>
          <a:fillRef idx="3">
            <a:schemeClr val="accent3"/>
          </a:fillRef>
          <a:effectRef idx="3">
            <a:schemeClr val="accent3"/>
          </a:effectRef>
          <a:fontRef idx="minor">
            <a:schemeClr val="lt1"/>
          </a:fontRef>
        </p:style>
        <p:txBody>
          <a:bodyPr>
            <a:noAutofit/>
          </a:bodyPr>
          <a:lstStyle/>
          <a:p>
            <a:pPr marL="54864" fontAlgn="auto">
              <a:spcAft>
                <a:spcPts val="0"/>
              </a:spcAft>
              <a:defRPr/>
            </a:pPr>
            <a:r>
              <a:rPr lang="en-US" sz="4000" b="1" u="sng" dirty="0" smtClean="0">
                <a:solidFill>
                  <a:schemeClr val="accent1">
                    <a:lumMod val="50000"/>
                  </a:schemeClr>
                </a:solidFill>
                <a:effectLst>
                  <a:outerShdw blurRad="38100" dist="38100" dir="2700000" algn="tl">
                    <a:srgbClr val="000000">
                      <a:alpha val="43137"/>
                    </a:srgbClr>
                  </a:outerShdw>
                </a:effectLst>
                <a:latin typeface="Chiller" panose="04020404031007020602" pitchFamily="82" charset="0"/>
              </a:rPr>
              <a:t>Aggelakis SA</a:t>
            </a:r>
            <a:r>
              <a:rPr lang="en-US" sz="4000" b="1" dirty="0" smtClean="0">
                <a:solidFill>
                  <a:schemeClr val="accent1">
                    <a:lumMod val="50000"/>
                  </a:schemeClr>
                </a:solidFill>
                <a:effectLst>
                  <a:outerShdw blurRad="38100" dist="38100" dir="2700000" algn="tl">
                    <a:srgbClr val="000000">
                      <a:alpha val="43137"/>
                    </a:srgbClr>
                  </a:outerShdw>
                </a:effectLst>
                <a:latin typeface="Chiller" panose="04020404031007020602" pitchFamily="82" charset="0"/>
              </a:rPr>
              <a:t>: The Company</a:t>
            </a:r>
            <a:endParaRPr lang="el-GR" sz="1000" b="1" dirty="0">
              <a:solidFill>
                <a:schemeClr val="accent1">
                  <a:lumMod val="50000"/>
                </a:schemeClr>
              </a:solidFill>
              <a:effectLst>
                <a:outerShdw blurRad="38100" dist="38100" dir="2700000" algn="tl">
                  <a:srgbClr val="000000">
                    <a:alpha val="43137"/>
                  </a:srgbClr>
                </a:outerShdw>
              </a:effectLst>
              <a:latin typeface="Mistral" panose="03090702030407020403" pitchFamily="66" charset="0"/>
            </a:endParaRPr>
          </a:p>
        </p:txBody>
      </p:sp>
      <p:graphicFrame>
        <p:nvGraphicFramePr>
          <p:cNvPr id="2" name="Θέση περιεχομένου 1"/>
          <p:cNvGraphicFramePr>
            <a:graphicFrameLocks noGrp="1"/>
          </p:cNvGraphicFramePr>
          <p:nvPr>
            <p:ph sz="half" idx="1"/>
            <p:extLst>
              <p:ext uri="{D42A27DB-BD31-4B8C-83A1-F6EECF244321}">
                <p14:modId xmlns:p14="http://schemas.microsoft.com/office/powerpoint/2010/main" val="2560768572"/>
              </p:ext>
            </p:extLst>
          </p:nvPr>
        </p:nvGraphicFramePr>
        <p:xfrm>
          <a:off x="887548" y="4923244"/>
          <a:ext cx="10588776" cy="165786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Εικόνα 6"/>
          <p:cNvPicPr>
            <a:picLocks noChangeAspect="1"/>
          </p:cNvPicPr>
          <p:nvPr/>
        </p:nvPicPr>
        <p:blipFill>
          <a:blip r:embed="rId9"/>
          <a:stretch>
            <a:fillRect/>
          </a:stretch>
        </p:blipFill>
        <p:spPr>
          <a:xfrm>
            <a:off x="1487970" y="428782"/>
            <a:ext cx="1061494" cy="5665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Εικόνα 5"/>
          <p:cNvPicPr>
            <a:picLocks noChangeAspect="1"/>
          </p:cNvPicPr>
          <p:nvPr/>
        </p:nvPicPr>
        <p:blipFill>
          <a:blip r:embed="rId10"/>
          <a:stretch>
            <a:fillRect/>
          </a:stretch>
        </p:blipFill>
        <p:spPr>
          <a:xfrm>
            <a:off x="3438520" y="1313002"/>
            <a:ext cx="5486832" cy="327895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351722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1000"/>
                                        <p:tgtEl>
                                          <p:spTgt spid="3"/>
                                        </p:tgtEl>
                                      </p:cBhvr>
                                    </p:animEffect>
                                  </p:childTnLst>
                                </p:cTn>
                              </p:par>
                            </p:childTnLst>
                          </p:cTn>
                        </p:par>
                        <p:par>
                          <p:cTn id="12" fill="hold">
                            <p:stCondLst>
                              <p:cond delay="20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1000"/>
                                        <p:tgtEl>
                                          <p:spTgt spid="6"/>
                                        </p:tgtEl>
                                      </p:cBhvr>
                                    </p:animEffect>
                                  </p:childTnLst>
                                </p:cTn>
                              </p:par>
                            </p:childTnLst>
                          </p:cTn>
                        </p:par>
                        <p:par>
                          <p:cTn id="16" fill="hold">
                            <p:stCondLst>
                              <p:cond delay="3000"/>
                            </p:stCondLst>
                            <p:childTnLst>
                              <p:par>
                                <p:cTn id="17" presetID="22" presetClass="entr" presetSubtype="1"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up)">
                                      <p:cBhvr>
                                        <p:cTn id="19" dur="1000"/>
                                        <p:tgtEl>
                                          <p:spTgt spid="4"/>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2">
                                            <p:graphicEl>
                                              <a:dgm id="{AA5CE69B-E034-4583-BCA1-9452414CD313}"/>
                                            </p:graphicEl>
                                          </p:spTgt>
                                        </p:tgtEl>
                                        <p:attrNameLst>
                                          <p:attrName>style.visibility</p:attrName>
                                        </p:attrNameLst>
                                      </p:cBhvr>
                                      <p:to>
                                        <p:strVal val="visible"/>
                                      </p:to>
                                    </p:set>
                                    <p:animEffect transition="in" filter="fade">
                                      <p:cBhvr>
                                        <p:cTn id="23" dur="1000"/>
                                        <p:tgtEl>
                                          <p:spTgt spid="2">
                                            <p:graphicEl>
                                              <a:dgm id="{AA5CE69B-E034-4583-BCA1-9452414CD313}"/>
                                            </p:graphicEl>
                                          </p:spTgt>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2">
                                            <p:graphicEl>
                                              <a:dgm id="{C9920E5F-97D1-48AD-9D0D-C2D23868B04F}"/>
                                            </p:graphicEl>
                                          </p:spTgt>
                                        </p:tgtEl>
                                        <p:attrNameLst>
                                          <p:attrName>style.visibility</p:attrName>
                                        </p:attrNameLst>
                                      </p:cBhvr>
                                      <p:to>
                                        <p:strVal val="visible"/>
                                      </p:to>
                                    </p:set>
                                    <p:animEffect transition="in" filter="fade">
                                      <p:cBhvr>
                                        <p:cTn id="27" dur="1000"/>
                                        <p:tgtEl>
                                          <p:spTgt spid="2">
                                            <p:graphicEl>
                                              <a:dgm id="{C9920E5F-97D1-48AD-9D0D-C2D23868B04F}"/>
                                            </p:graphicEl>
                                          </p:spTgt>
                                        </p:tgtEl>
                                      </p:cBhvr>
                                    </p:animEffect>
                                  </p:childTnLst>
                                </p:cTn>
                              </p:par>
                            </p:childTnLst>
                          </p:cTn>
                        </p:par>
                        <p:par>
                          <p:cTn id="28" fill="hold">
                            <p:stCondLst>
                              <p:cond delay="6000"/>
                            </p:stCondLst>
                            <p:childTnLst>
                              <p:par>
                                <p:cTn id="29" presetID="10" presetClass="entr" presetSubtype="0" fill="hold" grpId="0" nodeType="afterEffect">
                                  <p:stCondLst>
                                    <p:cond delay="0"/>
                                  </p:stCondLst>
                                  <p:childTnLst>
                                    <p:set>
                                      <p:cBhvr>
                                        <p:cTn id="30" dur="1" fill="hold">
                                          <p:stCondLst>
                                            <p:cond delay="0"/>
                                          </p:stCondLst>
                                        </p:cTn>
                                        <p:tgtEl>
                                          <p:spTgt spid="2">
                                            <p:graphicEl>
                                              <a:dgm id="{11A80103-E710-46F3-A016-13CBAF7F5B52}"/>
                                            </p:graphicEl>
                                          </p:spTgt>
                                        </p:tgtEl>
                                        <p:attrNameLst>
                                          <p:attrName>style.visibility</p:attrName>
                                        </p:attrNameLst>
                                      </p:cBhvr>
                                      <p:to>
                                        <p:strVal val="visible"/>
                                      </p:to>
                                    </p:set>
                                    <p:animEffect transition="in" filter="fade">
                                      <p:cBhvr>
                                        <p:cTn id="31" dur="1000"/>
                                        <p:tgtEl>
                                          <p:spTgt spid="2">
                                            <p:graphicEl>
                                              <a:dgm id="{11A80103-E710-46F3-A016-13CBAF7F5B52}"/>
                                            </p:graphicEl>
                                          </p:spTgt>
                                        </p:tgtEl>
                                      </p:cBhvr>
                                    </p:animEffect>
                                  </p:childTnLst>
                                </p:cTn>
                              </p:par>
                            </p:childTnLst>
                          </p:cTn>
                        </p:par>
                        <p:par>
                          <p:cTn id="32" fill="hold">
                            <p:stCondLst>
                              <p:cond delay="7000"/>
                            </p:stCondLst>
                            <p:childTnLst>
                              <p:par>
                                <p:cTn id="33" presetID="10" presetClass="entr" presetSubtype="0" fill="hold" grpId="0" nodeType="afterEffect">
                                  <p:stCondLst>
                                    <p:cond delay="0"/>
                                  </p:stCondLst>
                                  <p:childTnLst>
                                    <p:set>
                                      <p:cBhvr>
                                        <p:cTn id="34" dur="1" fill="hold">
                                          <p:stCondLst>
                                            <p:cond delay="0"/>
                                          </p:stCondLst>
                                        </p:cTn>
                                        <p:tgtEl>
                                          <p:spTgt spid="2">
                                            <p:graphicEl>
                                              <a:dgm id="{9713F4CB-53D1-4096-B5DA-CD100596A833}"/>
                                            </p:graphicEl>
                                          </p:spTgt>
                                        </p:tgtEl>
                                        <p:attrNameLst>
                                          <p:attrName>style.visibility</p:attrName>
                                        </p:attrNameLst>
                                      </p:cBhvr>
                                      <p:to>
                                        <p:strVal val="visible"/>
                                      </p:to>
                                    </p:set>
                                    <p:animEffect transition="in" filter="fade">
                                      <p:cBhvr>
                                        <p:cTn id="35" dur="1000"/>
                                        <p:tgtEl>
                                          <p:spTgt spid="2">
                                            <p:graphicEl>
                                              <a:dgm id="{9713F4CB-53D1-4096-B5DA-CD100596A833}"/>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nimBg="1"/>
      <p:bldGraphic spid="2" grpId="0">
        <p:bldSub>
          <a:bldDgm bld="one"/>
        </p:bldSub>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4 - Τίτλος"/>
          <p:cNvSpPr>
            <a:spLocks noGrp="1"/>
          </p:cNvSpPr>
          <p:nvPr>
            <p:ph type="title"/>
          </p:nvPr>
        </p:nvSpPr>
        <p:spPr>
          <a:xfrm>
            <a:off x="2639616" y="342275"/>
            <a:ext cx="7084640" cy="739551"/>
          </a:xfrm>
          <a:ln/>
        </p:spPr>
        <p:style>
          <a:lnRef idx="0">
            <a:schemeClr val="accent3"/>
          </a:lnRef>
          <a:fillRef idx="3">
            <a:schemeClr val="accent3"/>
          </a:fillRef>
          <a:effectRef idx="3">
            <a:schemeClr val="accent3"/>
          </a:effectRef>
          <a:fontRef idx="minor">
            <a:schemeClr val="lt1"/>
          </a:fontRef>
        </p:style>
        <p:txBody>
          <a:bodyPr>
            <a:noAutofit/>
          </a:bodyPr>
          <a:lstStyle/>
          <a:p>
            <a:pPr marL="54864" fontAlgn="auto">
              <a:spcAft>
                <a:spcPts val="0"/>
              </a:spcAft>
              <a:defRPr/>
            </a:pPr>
            <a:r>
              <a:rPr lang="en-US" sz="4000" b="1" u="sng" dirty="0" smtClean="0">
                <a:solidFill>
                  <a:schemeClr val="accent1">
                    <a:lumMod val="50000"/>
                  </a:schemeClr>
                </a:solidFill>
                <a:effectLst>
                  <a:outerShdw blurRad="38100" dist="38100" dir="2700000" algn="tl">
                    <a:srgbClr val="000000">
                      <a:alpha val="43137"/>
                    </a:srgbClr>
                  </a:outerShdw>
                </a:effectLst>
                <a:latin typeface="Chiller" panose="04020404031007020602" pitchFamily="82" charset="0"/>
              </a:rPr>
              <a:t>Aggelakis SA</a:t>
            </a:r>
            <a:r>
              <a:rPr lang="en-US" sz="4000" b="1" dirty="0" smtClean="0">
                <a:solidFill>
                  <a:schemeClr val="accent1">
                    <a:lumMod val="50000"/>
                  </a:schemeClr>
                </a:solidFill>
                <a:effectLst>
                  <a:outerShdw blurRad="38100" dist="38100" dir="2700000" algn="tl">
                    <a:srgbClr val="000000">
                      <a:alpha val="43137"/>
                    </a:srgbClr>
                  </a:outerShdw>
                </a:effectLst>
                <a:latin typeface="Chiller" panose="04020404031007020602" pitchFamily="82" charset="0"/>
              </a:rPr>
              <a:t>: Facilities</a:t>
            </a:r>
            <a:endParaRPr lang="el-GR" sz="4000" b="1" dirty="0">
              <a:solidFill>
                <a:schemeClr val="accent1">
                  <a:lumMod val="50000"/>
                </a:schemeClr>
              </a:solidFill>
              <a:effectLst>
                <a:outerShdw blurRad="38100" dist="38100" dir="2700000" algn="tl">
                  <a:srgbClr val="000000">
                    <a:alpha val="43137"/>
                  </a:srgbClr>
                </a:outerShdw>
              </a:effectLst>
              <a:latin typeface="Mistral" panose="03090702030407020403" pitchFamily="66" charset="0"/>
            </a:endParaRPr>
          </a:p>
        </p:txBody>
      </p:sp>
      <p:graphicFrame>
        <p:nvGraphicFramePr>
          <p:cNvPr id="2" name="Θέση περιεχομένου 1"/>
          <p:cNvGraphicFramePr>
            <a:graphicFrameLocks noGrp="1"/>
          </p:cNvGraphicFramePr>
          <p:nvPr>
            <p:ph sz="half" idx="1"/>
            <p:extLst>
              <p:ext uri="{D42A27DB-BD31-4B8C-83A1-F6EECF244321}">
                <p14:modId xmlns:p14="http://schemas.microsoft.com/office/powerpoint/2010/main" val="3965886544"/>
              </p:ext>
            </p:extLst>
          </p:nvPr>
        </p:nvGraphicFramePr>
        <p:xfrm>
          <a:off x="263237" y="4923244"/>
          <a:ext cx="11623964" cy="16578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Εικόνα 6"/>
          <p:cNvPicPr>
            <a:picLocks noChangeAspect="1"/>
          </p:cNvPicPr>
          <p:nvPr/>
        </p:nvPicPr>
        <p:blipFill>
          <a:blip r:embed="rId7"/>
          <a:stretch>
            <a:fillRect/>
          </a:stretch>
        </p:blipFill>
        <p:spPr>
          <a:xfrm>
            <a:off x="1487970" y="428782"/>
            <a:ext cx="1061494" cy="5665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Εικόνα 4"/>
          <p:cNvPicPr>
            <a:picLocks noChangeAspect="1"/>
          </p:cNvPicPr>
          <p:nvPr/>
        </p:nvPicPr>
        <p:blipFill>
          <a:blip r:embed="rId8"/>
          <a:stretch>
            <a:fillRect/>
          </a:stretch>
        </p:blipFill>
        <p:spPr>
          <a:xfrm>
            <a:off x="4689686" y="1676400"/>
            <a:ext cx="4474408" cy="26739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Εικόνα 7"/>
          <p:cNvPicPr>
            <a:picLocks noChangeAspect="1"/>
          </p:cNvPicPr>
          <p:nvPr/>
        </p:nvPicPr>
        <p:blipFill>
          <a:blip r:embed="rId9"/>
          <a:stretch>
            <a:fillRect/>
          </a:stretch>
        </p:blipFill>
        <p:spPr>
          <a:xfrm>
            <a:off x="215278" y="1676400"/>
            <a:ext cx="4474408" cy="26739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Εικόνα 8"/>
          <p:cNvPicPr>
            <a:picLocks noChangeAspect="1"/>
          </p:cNvPicPr>
          <p:nvPr/>
        </p:nvPicPr>
        <p:blipFill>
          <a:blip r:embed="rId10"/>
          <a:stretch>
            <a:fillRect/>
          </a:stretch>
        </p:blipFill>
        <p:spPr>
          <a:xfrm>
            <a:off x="7487051" y="1676400"/>
            <a:ext cx="4474409" cy="26739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87780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1000"/>
                                        <p:tgtEl>
                                          <p:spTgt spid="8"/>
                                        </p:tgtEl>
                                      </p:cBhvr>
                                    </p:animEffect>
                                  </p:childTnLst>
                                </p:cTn>
                              </p:par>
                            </p:childTnLst>
                          </p:cTn>
                        </p:par>
                        <p:par>
                          <p:cTn id="12" fill="hold">
                            <p:stCondLst>
                              <p:cond delay="2000"/>
                            </p:stCondLst>
                            <p:childTnLst>
                              <p:par>
                                <p:cTn id="13" presetID="2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1000"/>
                                        <p:tgtEl>
                                          <p:spTgt spid="5"/>
                                        </p:tgtEl>
                                      </p:cBhvr>
                                    </p:animEffect>
                                  </p:childTnLst>
                                </p:cTn>
                              </p:par>
                            </p:childTnLst>
                          </p:cTn>
                        </p:par>
                        <p:par>
                          <p:cTn id="16" fill="hold">
                            <p:stCondLst>
                              <p:cond delay="3000"/>
                            </p:stCondLst>
                            <p:childTnLst>
                              <p:par>
                                <p:cTn id="17" presetID="22" presetClass="entr" presetSubtype="1"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up)">
                                      <p:cBhvr>
                                        <p:cTn id="19" dur="1000"/>
                                        <p:tgtEl>
                                          <p:spTgt spid="9"/>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2">
                                            <p:graphicEl>
                                              <a:dgm id="{AA5CE69B-E034-4583-BCA1-9452414CD313}"/>
                                            </p:graphicEl>
                                          </p:spTgt>
                                        </p:tgtEl>
                                        <p:attrNameLst>
                                          <p:attrName>style.visibility</p:attrName>
                                        </p:attrNameLst>
                                      </p:cBhvr>
                                      <p:to>
                                        <p:strVal val="visible"/>
                                      </p:to>
                                    </p:set>
                                    <p:animEffect transition="in" filter="fade">
                                      <p:cBhvr>
                                        <p:cTn id="23" dur="1000"/>
                                        <p:tgtEl>
                                          <p:spTgt spid="2">
                                            <p:graphicEl>
                                              <a:dgm id="{AA5CE69B-E034-4583-BCA1-9452414CD313}"/>
                                            </p:graphicEl>
                                          </p:spTgt>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2">
                                            <p:graphicEl>
                                              <a:dgm id="{C9920E5F-97D1-48AD-9D0D-C2D23868B04F}"/>
                                            </p:graphicEl>
                                          </p:spTgt>
                                        </p:tgtEl>
                                        <p:attrNameLst>
                                          <p:attrName>style.visibility</p:attrName>
                                        </p:attrNameLst>
                                      </p:cBhvr>
                                      <p:to>
                                        <p:strVal val="visible"/>
                                      </p:to>
                                    </p:set>
                                    <p:animEffect transition="in" filter="fade">
                                      <p:cBhvr>
                                        <p:cTn id="27" dur="1000"/>
                                        <p:tgtEl>
                                          <p:spTgt spid="2">
                                            <p:graphicEl>
                                              <a:dgm id="{C9920E5F-97D1-48AD-9D0D-C2D23868B04F}"/>
                                            </p:graphicEl>
                                          </p:spTgt>
                                        </p:tgtEl>
                                      </p:cBhvr>
                                    </p:animEffect>
                                  </p:childTnLst>
                                </p:cTn>
                              </p:par>
                            </p:childTnLst>
                          </p:cTn>
                        </p:par>
                        <p:par>
                          <p:cTn id="28" fill="hold">
                            <p:stCondLst>
                              <p:cond delay="6000"/>
                            </p:stCondLst>
                            <p:childTnLst>
                              <p:par>
                                <p:cTn id="29" presetID="10" presetClass="entr" presetSubtype="0" fill="hold" grpId="0" nodeType="afterEffect">
                                  <p:stCondLst>
                                    <p:cond delay="0"/>
                                  </p:stCondLst>
                                  <p:childTnLst>
                                    <p:set>
                                      <p:cBhvr>
                                        <p:cTn id="30" dur="1" fill="hold">
                                          <p:stCondLst>
                                            <p:cond delay="0"/>
                                          </p:stCondLst>
                                        </p:cTn>
                                        <p:tgtEl>
                                          <p:spTgt spid="2">
                                            <p:graphicEl>
                                              <a:dgm id="{11A80103-E710-46F3-A016-13CBAF7F5B52}"/>
                                            </p:graphicEl>
                                          </p:spTgt>
                                        </p:tgtEl>
                                        <p:attrNameLst>
                                          <p:attrName>style.visibility</p:attrName>
                                        </p:attrNameLst>
                                      </p:cBhvr>
                                      <p:to>
                                        <p:strVal val="visible"/>
                                      </p:to>
                                    </p:set>
                                    <p:animEffect transition="in" filter="fade">
                                      <p:cBhvr>
                                        <p:cTn id="31" dur="1000"/>
                                        <p:tgtEl>
                                          <p:spTgt spid="2">
                                            <p:graphicEl>
                                              <a:dgm id="{11A80103-E710-46F3-A016-13CBAF7F5B52}"/>
                                            </p:graphicEl>
                                          </p:spTgt>
                                        </p:tgtEl>
                                      </p:cBhvr>
                                    </p:animEffect>
                                  </p:childTnLst>
                                </p:cTn>
                              </p:par>
                            </p:childTnLst>
                          </p:cTn>
                        </p:par>
                        <p:par>
                          <p:cTn id="32" fill="hold">
                            <p:stCondLst>
                              <p:cond delay="7000"/>
                            </p:stCondLst>
                            <p:childTnLst>
                              <p:par>
                                <p:cTn id="33" presetID="10" presetClass="entr" presetSubtype="0" fill="hold" grpId="0" nodeType="afterEffect">
                                  <p:stCondLst>
                                    <p:cond delay="0"/>
                                  </p:stCondLst>
                                  <p:childTnLst>
                                    <p:set>
                                      <p:cBhvr>
                                        <p:cTn id="34" dur="1" fill="hold">
                                          <p:stCondLst>
                                            <p:cond delay="0"/>
                                          </p:stCondLst>
                                        </p:cTn>
                                        <p:tgtEl>
                                          <p:spTgt spid="2">
                                            <p:graphicEl>
                                              <a:dgm id="{9713F4CB-53D1-4096-B5DA-CD100596A833}"/>
                                            </p:graphicEl>
                                          </p:spTgt>
                                        </p:tgtEl>
                                        <p:attrNameLst>
                                          <p:attrName>style.visibility</p:attrName>
                                        </p:attrNameLst>
                                      </p:cBhvr>
                                      <p:to>
                                        <p:strVal val="visible"/>
                                      </p:to>
                                    </p:set>
                                    <p:animEffect transition="in" filter="fade">
                                      <p:cBhvr>
                                        <p:cTn id="35" dur="1000"/>
                                        <p:tgtEl>
                                          <p:spTgt spid="2">
                                            <p:graphicEl>
                                              <a:dgm id="{9713F4CB-53D1-4096-B5DA-CD100596A833}"/>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nimBg="1"/>
      <p:bldGraphic spid="2" grpId="0" uiExpand="1">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4 - Τίτλος"/>
          <p:cNvSpPr>
            <a:spLocks noGrp="1"/>
          </p:cNvSpPr>
          <p:nvPr>
            <p:ph type="title"/>
          </p:nvPr>
        </p:nvSpPr>
        <p:spPr>
          <a:xfrm>
            <a:off x="2639616" y="342275"/>
            <a:ext cx="7084640" cy="739551"/>
          </a:xfrm>
          <a:ln/>
        </p:spPr>
        <p:style>
          <a:lnRef idx="0">
            <a:schemeClr val="accent3"/>
          </a:lnRef>
          <a:fillRef idx="3">
            <a:schemeClr val="accent3"/>
          </a:fillRef>
          <a:effectRef idx="3">
            <a:schemeClr val="accent3"/>
          </a:effectRef>
          <a:fontRef idx="minor">
            <a:schemeClr val="lt1"/>
          </a:fontRef>
        </p:style>
        <p:txBody>
          <a:bodyPr>
            <a:noAutofit/>
          </a:bodyPr>
          <a:lstStyle/>
          <a:p>
            <a:pPr marL="54864" fontAlgn="auto">
              <a:spcAft>
                <a:spcPts val="0"/>
              </a:spcAft>
              <a:defRPr/>
            </a:pPr>
            <a:r>
              <a:rPr lang="en-US" sz="4000" b="1" u="sng" dirty="0" smtClean="0">
                <a:solidFill>
                  <a:schemeClr val="accent1">
                    <a:lumMod val="50000"/>
                  </a:schemeClr>
                </a:solidFill>
                <a:effectLst>
                  <a:outerShdw blurRad="38100" dist="38100" dir="2700000" algn="tl">
                    <a:srgbClr val="000000">
                      <a:alpha val="43137"/>
                    </a:srgbClr>
                  </a:outerShdw>
                </a:effectLst>
                <a:latin typeface="Chiller" panose="04020404031007020602" pitchFamily="82" charset="0"/>
              </a:rPr>
              <a:t>Aggelakis SA</a:t>
            </a:r>
            <a:r>
              <a:rPr lang="en-US" sz="4000" b="1" dirty="0" smtClean="0">
                <a:solidFill>
                  <a:schemeClr val="accent1">
                    <a:lumMod val="50000"/>
                  </a:schemeClr>
                </a:solidFill>
                <a:effectLst>
                  <a:outerShdw blurRad="38100" dist="38100" dir="2700000" algn="tl">
                    <a:srgbClr val="000000">
                      <a:alpha val="43137"/>
                    </a:srgbClr>
                  </a:outerShdw>
                </a:effectLst>
                <a:latin typeface="Chiller" panose="04020404031007020602" pitchFamily="82" charset="0"/>
              </a:rPr>
              <a:t>: Product Series</a:t>
            </a:r>
            <a:endParaRPr lang="el-GR" sz="4000" b="1" dirty="0">
              <a:solidFill>
                <a:schemeClr val="accent1">
                  <a:lumMod val="50000"/>
                </a:schemeClr>
              </a:solidFill>
              <a:effectLst>
                <a:outerShdw blurRad="38100" dist="38100" dir="2700000" algn="tl">
                  <a:srgbClr val="000000">
                    <a:alpha val="43137"/>
                  </a:srgbClr>
                </a:outerShdw>
              </a:effectLst>
              <a:latin typeface="Mistral" panose="03090702030407020403" pitchFamily="66" charset="0"/>
            </a:endParaRPr>
          </a:p>
        </p:txBody>
      </p:sp>
      <p:pic>
        <p:nvPicPr>
          <p:cNvPr id="7" name="Εικόνα 6"/>
          <p:cNvPicPr>
            <a:picLocks noChangeAspect="1"/>
          </p:cNvPicPr>
          <p:nvPr/>
        </p:nvPicPr>
        <p:blipFill>
          <a:blip r:embed="rId2"/>
          <a:stretch>
            <a:fillRect/>
          </a:stretch>
        </p:blipFill>
        <p:spPr>
          <a:xfrm>
            <a:off x="1487970" y="428782"/>
            <a:ext cx="1061494" cy="5665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2" name="Διάγραμμα 1"/>
          <p:cNvGraphicFramePr/>
          <p:nvPr>
            <p:extLst>
              <p:ext uri="{D42A27DB-BD31-4B8C-83A1-F6EECF244321}">
                <p14:modId xmlns:p14="http://schemas.microsoft.com/office/powerpoint/2010/main" val="3372795112"/>
              </p:ext>
            </p:extLst>
          </p:nvPr>
        </p:nvGraphicFramePr>
        <p:xfrm>
          <a:off x="263237" y="1274618"/>
          <a:ext cx="11610108" cy="48637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95015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graphicEl>
                                              <a:dgm id="{84F79F7B-5191-4CE1-A88E-926F421F0FAE}"/>
                                            </p:graphicEl>
                                          </p:spTgt>
                                        </p:tgtEl>
                                        <p:attrNameLst>
                                          <p:attrName>style.visibility</p:attrName>
                                        </p:attrNameLst>
                                      </p:cBhvr>
                                      <p:to>
                                        <p:strVal val="visible"/>
                                      </p:to>
                                    </p:set>
                                    <p:animEffect transition="in" filter="fade">
                                      <p:cBhvr>
                                        <p:cTn id="11" dur="1000"/>
                                        <p:tgtEl>
                                          <p:spTgt spid="2">
                                            <p:graphicEl>
                                              <a:dgm id="{84F79F7B-5191-4CE1-A88E-926F421F0FAE}"/>
                                            </p:graphic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
                                            <p:graphicEl>
                                              <a:dgm id="{0946763E-5EDB-4AE5-A489-508FDF8AB1C6}"/>
                                            </p:graphicEl>
                                          </p:spTgt>
                                        </p:tgtEl>
                                        <p:attrNameLst>
                                          <p:attrName>style.visibility</p:attrName>
                                        </p:attrNameLst>
                                      </p:cBhvr>
                                      <p:to>
                                        <p:strVal val="visible"/>
                                      </p:to>
                                    </p:set>
                                    <p:animEffect transition="in" filter="fade">
                                      <p:cBhvr>
                                        <p:cTn id="15" dur="1000"/>
                                        <p:tgtEl>
                                          <p:spTgt spid="2">
                                            <p:graphicEl>
                                              <a:dgm id="{0946763E-5EDB-4AE5-A489-508FDF8AB1C6}"/>
                                            </p:graphic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2">
                                            <p:graphicEl>
                                              <a:dgm id="{B18A9855-13F3-4BE0-B125-029DC3A46E70}"/>
                                            </p:graphicEl>
                                          </p:spTgt>
                                        </p:tgtEl>
                                        <p:attrNameLst>
                                          <p:attrName>style.visibility</p:attrName>
                                        </p:attrNameLst>
                                      </p:cBhvr>
                                      <p:to>
                                        <p:strVal val="visible"/>
                                      </p:to>
                                    </p:set>
                                    <p:animEffect transition="in" filter="fade">
                                      <p:cBhvr>
                                        <p:cTn id="19" dur="1000"/>
                                        <p:tgtEl>
                                          <p:spTgt spid="2">
                                            <p:graphicEl>
                                              <a:dgm id="{B18A9855-13F3-4BE0-B125-029DC3A46E70}"/>
                                            </p:graphic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
                                            <p:graphicEl>
                                              <a:dgm id="{3E4F1B54-072F-4468-9FC3-BA098184F5AA}"/>
                                            </p:graphicEl>
                                          </p:spTgt>
                                        </p:tgtEl>
                                        <p:attrNameLst>
                                          <p:attrName>style.visibility</p:attrName>
                                        </p:attrNameLst>
                                      </p:cBhvr>
                                      <p:to>
                                        <p:strVal val="visible"/>
                                      </p:to>
                                    </p:set>
                                    <p:animEffect transition="in" filter="fade">
                                      <p:cBhvr>
                                        <p:cTn id="24" dur="1000"/>
                                        <p:tgtEl>
                                          <p:spTgt spid="2">
                                            <p:graphicEl>
                                              <a:dgm id="{3E4F1B54-072F-4468-9FC3-BA098184F5AA}"/>
                                            </p:graphicEl>
                                          </p:spTgt>
                                        </p:tgtEl>
                                      </p:cBhvr>
                                    </p:animEffec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2">
                                            <p:graphicEl>
                                              <a:dgm id="{F626DC2C-F51C-4C9B-903F-74788C8DADAD}"/>
                                            </p:graphicEl>
                                          </p:spTgt>
                                        </p:tgtEl>
                                        <p:attrNameLst>
                                          <p:attrName>style.visibility</p:attrName>
                                        </p:attrNameLst>
                                      </p:cBhvr>
                                      <p:to>
                                        <p:strVal val="visible"/>
                                      </p:to>
                                    </p:set>
                                    <p:animEffect transition="in" filter="fade">
                                      <p:cBhvr>
                                        <p:cTn id="28" dur="1000"/>
                                        <p:tgtEl>
                                          <p:spTgt spid="2">
                                            <p:graphicEl>
                                              <a:dgm id="{F626DC2C-F51C-4C9B-903F-74788C8DADAD}"/>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
                                            <p:graphicEl>
                                              <a:dgm id="{04BD2A0C-C8F4-473D-BBBB-CB8249750EC1}"/>
                                            </p:graphicEl>
                                          </p:spTgt>
                                        </p:tgtEl>
                                        <p:attrNameLst>
                                          <p:attrName>style.visibility</p:attrName>
                                        </p:attrNameLst>
                                      </p:cBhvr>
                                      <p:to>
                                        <p:strVal val="visible"/>
                                      </p:to>
                                    </p:set>
                                    <p:animEffect transition="in" filter="fade">
                                      <p:cBhvr>
                                        <p:cTn id="33" dur="1000"/>
                                        <p:tgtEl>
                                          <p:spTgt spid="2">
                                            <p:graphicEl>
                                              <a:dgm id="{04BD2A0C-C8F4-473D-BBBB-CB8249750EC1}"/>
                                            </p:graphicEl>
                                          </p:spTgt>
                                        </p:tgtEl>
                                      </p:cBhvr>
                                    </p:animEffect>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2">
                                            <p:graphicEl>
                                              <a:dgm id="{4504B900-D6C9-48FD-ACD3-0B8C02F066B8}"/>
                                            </p:graphicEl>
                                          </p:spTgt>
                                        </p:tgtEl>
                                        <p:attrNameLst>
                                          <p:attrName>style.visibility</p:attrName>
                                        </p:attrNameLst>
                                      </p:cBhvr>
                                      <p:to>
                                        <p:strVal val="visible"/>
                                      </p:to>
                                    </p:set>
                                    <p:animEffect transition="in" filter="fade">
                                      <p:cBhvr>
                                        <p:cTn id="37" dur="1000"/>
                                        <p:tgtEl>
                                          <p:spTgt spid="2">
                                            <p:graphicEl>
                                              <a:dgm id="{4504B900-D6C9-48FD-ACD3-0B8C02F066B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nimBg="1"/>
      <p:bldGraphic spid="2" grpId="0" uiExpand="1">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4 - Τίτλος"/>
          <p:cNvSpPr>
            <a:spLocks noGrp="1"/>
          </p:cNvSpPr>
          <p:nvPr>
            <p:ph type="title"/>
          </p:nvPr>
        </p:nvSpPr>
        <p:spPr>
          <a:xfrm>
            <a:off x="2639616" y="342275"/>
            <a:ext cx="7084640" cy="739551"/>
          </a:xfrm>
          <a:ln/>
        </p:spPr>
        <p:style>
          <a:lnRef idx="0">
            <a:schemeClr val="accent3"/>
          </a:lnRef>
          <a:fillRef idx="3">
            <a:schemeClr val="accent3"/>
          </a:fillRef>
          <a:effectRef idx="3">
            <a:schemeClr val="accent3"/>
          </a:effectRef>
          <a:fontRef idx="minor">
            <a:schemeClr val="lt1"/>
          </a:fontRef>
        </p:style>
        <p:txBody>
          <a:bodyPr>
            <a:noAutofit/>
          </a:bodyPr>
          <a:lstStyle/>
          <a:p>
            <a:pPr marL="54864" fontAlgn="auto">
              <a:spcAft>
                <a:spcPts val="0"/>
              </a:spcAft>
              <a:defRPr/>
            </a:pPr>
            <a:r>
              <a:rPr lang="en-US" sz="4000" b="1" u="sng" dirty="0" smtClean="0">
                <a:solidFill>
                  <a:schemeClr val="accent1">
                    <a:lumMod val="50000"/>
                  </a:schemeClr>
                </a:solidFill>
                <a:effectLst>
                  <a:outerShdw blurRad="38100" dist="38100" dir="2700000" algn="tl">
                    <a:srgbClr val="000000">
                      <a:alpha val="43137"/>
                    </a:srgbClr>
                  </a:outerShdw>
                </a:effectLst>
                <a:latin typeface="Chiller" panose="04020404031007020602" pitchFamily="82" charset="0"/>
              </a:rPr>
              <a:t>Aggelakis SA</a:t>
            </a:r>
            <a:r>
              <a:rPr lang="en-US" sz="4000" b="1" dirty="0" smtClean="0">
                <a:solidFill>
                  <a:schemeClr val="accent1">
                    <a:lumMod val="50000"/>
                  </a:schemeClr>
                </a:solidFill>
                <a:effectLst>
                  <a:outerShdw blurRad="38100" dist="38100" dir="2700000" algn="tl">
                    <a:srgbClr val="000000">
                      <a:alpha val="43137"/>
                    </a:srgbClr>
                  </a:outerShdw>
                </a:effectLst>
                <a:latin typeface="Chiller" panose="04020404031007020602" pitchFamily="82" charset="0"/>
              </a:rPr>
              <a:t>: OliVchicken</a:t>
            </a:r>
            <a:endParaRPr lang="el-GR" sz="4000" b="1" dirty="0">
              <a:solidFill>
                <a:schemeClr val="accent1">
                  <a:lumMod val="50000"/>
                </a:schemeClr>
              </a:solidFill>
              <a:effectLst>
                <a:outerShdw blurRad="38100" dist="38100" dir="2700000" algn="tl">
                  <a:srgbClr val="000000">
                    <a:alpha val="43137"/>
                  </a:srgbClr>
                </a:outerShdw>
              </a:effectLst>
              <a:latin typeface="Mistral" panose="03090702030407020403" pitchFamily="66" charset="0"/>
            </a:endParaRPr>
          </a:p>
        </p:txBody>
      </p:sp>
      <p:pic>
        <p:nvPicPr>
          <p:cNvPr id="7" name="Εικόνα 6"/>
          <p:cNvPicPr>
            <a:picLocks noChangeAspect="1"/>
          </p:cNvPicPr>
          <p:nvPr/>
        </p:nvPicPr>
        <p:blipFill>
          <a:blip r:embed="rId2"/>
          <a:stretch>
            <a:fillRect/>
          </a:stretch>
        </p:blipFill>
        <p:spPr>
          <a:xfrm>
            <a:off x="1487970" y="428782"/>
            <a:ext cx="1061494" cy="5665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Εικόνα 4"/>
          <p:cNvPicPr>
            <a:picLocks noChangeAspect="1"/>
          </p:cNvPicPr>
          <p:nvPr/>
        </p:nvPicPr>
        <p:blipFill>
          <a:blip r:embed="rId3"/>
          <a:stretch>
            <a:fillRect/>
          </a:stretch>
        </p:blipFill>
        <p:spPr>
          <a:xfrm>
            <a:off x="3753061" y="1188027"/>
            <a:ext cx="4857750" cy="5420226"/>
          </a:xfrm>
          <a:prstGeom prst="rect">
            <a:avLst/>
          </a:prstGeom>
        </p:spPr>
      </p:pic>
    </p:spTree>
    <p:extLst>
      <p:ext uri="{BB962C8B-B14F-4D97-AF65-F5344CB8AC3E}">
        <p14:creationId xmlns:p14="http://schemas.microsoft.com/office/powerpoint/2010/main" val="282134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4 - Τίτλος"/>
          <p:cNvSpPr>
            <a:spLocks noGrp="1"/>
          </p:cNvSpPr>
          <p:nvPr>
            <p:ph type="title"/>
          </p:nvPr>
        </p:nvSpPr>
        <p:spPr>
          <a:xfrm>
            <a:off x="2639616" y="342275"/>
            <a:ext cx="7084640" cy="739551"/>
          </a:xfrm>
          <a:ln/>
        </p:spPr>
        <p:style>
          <a:lnRef idx="0">
            <a:schemeClr val="accent3"/>
          </a:lnRef>
          <a:fillRef idx="3">
            <a:schemeClr val="accent3"/>
          </a:fillRef>
          <a:effectRef idx="3">
            <a:schemeClr val="accent3"/>
          </a:effectRef>
          <a:fontRef idx="minor">
            <a:schemeClr val="lt1"/>
          </a:fontRef>
        </p:style>
        <p:txBody>
          <a:bodyPr>
            <a:noAutofit/>
          </a:bodyPr>
          <a:lstStyle/>
          <a:p>
            <a:pPr marL="54864" fontAlgn="auto">
              <a:spcAft>
                <a:spcPts val="0"/>
              </a:spcAft>
              <a:defRPr/>
            </a:pPr>
            <a:r>
              <a:rPr lang="en-US" sz="4000" b="1" u="sng" dirty="0" smtClean="0">
                <a:solidFill>
                  <a:schemeClr val="accent1">
                    <a:lumMod val="50000"/>
                  </a:schemeClr>
                </a:solidFill>
                <a:effectLst>
                  <a:outerShdw blurRad="38100" dist="38100" dir="2700000" algn="tl">
                    <a:srgbClr val="000000">
                      <a:alpha val="43137"/>
                    </a:srgbClr>
                  </a:outerShdw>
                </a:effectLst>
                <a:latin typeface="Chiller" panose="04020404031007020602" pitchFamily="82" charset="0"/>
              </a:rPr>
              <a:t>OliVchicken</a:t>
            </a:r>
            <a:r>
              <a:rPr lang="en-US" sz="4000" b="1" dirty="0" smtClean="0">
                <a:solidFill>
                  <a:schemeClr val="accent1">
                    <a:lumMod val="50000"/>
                  </a:schemeClr>
                </a:solidFill>
                <a:effectLst>
                  <a:outerShdw blurRad="38100" dist="38100" dir="2700000" algn="tl">
                    <a:srgbClr val="000000">
                      <a:alpha val="43137"/>
                    </a:srgbClr>
                  </a:outerShdw>
                </a:effectLst>
                <a:latin typeface="Chiller" panose="04020404031007020602" pitchFamily="82" charset="0"/>
              </a:rPr>
              <a:t>: The Method</a:t>
            </a:r>
            <a:endParaRPr lang="el-GR" sz="4000" b="1" dirty="0">
              <a:solidFill>
                <a:schemeClr val="accent1">
                  <a:lumMod val="50000"/>
                </a:schemeClr>
              </a:solidFill>
              <a:effectLst>
                <a:outerShdw blurRad="38100" dist="38100" dir="2700000" algn="tl">
                  <a:srgbClr val="000000">
                    <a:alpha val="43137"/>
                  </a:srgbClr>
                </a:outerShdw>
              </a:effectLst>
              <a:latin typeface="Mistral" panose="03090702030407020403" pitchFamily="66" charset="0"/>
            </a:endParaRPr>
          </a:p>
        </p:txBody>
      </p:sp>
      <p:pic>
        <p:nvPicPr>
          <p:cNvPr id="7" name="Εικόνα 6"/>
          <p:cNvPicPr>
            <a:picLocks noChangeAspect="1"/>
          </p:cNvPicPr>
          <p:nvPr/>
        </p:nvPicPr>
        <p:blipFill>
          <a:blip r:embed="rId2"/>
          <a:stretch>
            <a:fillRect/>
          </a:stretch>
        </p:blipFill>
        <p:spPr>
          <a:xfrm>
            <a:off x="1487970" y="428782"/>
            <a:ext cx="1061494" cy="5665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2" name="Διάγραμμα 1"/>
          <p:cNvGraphicFramePr/>
          <p:nvPr>
            <p:extLst>
              <p:ext uri="{D42A27DB-BD31-4B8C-83A1-F6EECF244321}">
                <p14:modId xmlns:p14="http://schemas.microsoft.com/office/powerpoint/2010/main" val="79149202"/>
              </p:ext>
            </p:extLst>
          </p:nvPr>
        </p:nvGraphicFramePr>
        <p:xfrm>
          <a:off x="293754" y="1371600"/>
          <a:ext cx="5888182" cy="48775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Εικόνα 2"/>
          <p:cNvPicPr>
            <a:picLocks noChangeAspect="1"/>
          </p:cNvPicPr>
          <p:nvPr/>
        </p:nvPicPr>
        <p:blipFill>
          <a:blip r:embed="rId8"/>
          <a:stretch>
            <a:fillRect/>
          </a:stretch>
        </p:blipFill>
        <p:spPr>
          <a:xfrm>
            <a:off x="7497908" y="1707574"/>
            <a:ext cx="3751984" cy="4335626"/>
          </a:xfrm>
          <a:prstGeom prst="rect">
            <a:avLst/>
          </a:prstGeom>
        </p:spPr>
      </p:pic>
      <p:pic>
        <p:nvPicPr>
          <p:cNvPr id="8" name="Εικόνα 7"/>
          <p:cNvPicPr>
            <a:picLocks noChangeAspect="1"/>
          </p:cNvPicPr>
          <p:nvPr/>
        </p:nvPicPr>
        <p:blipFill>
          <a:blip r:embed="rId9"/>
          <a:stretch>
            <a:fillRect/>
          </a:stretch>
        </p:blipFill>
        <p:spPr>
          <a:xfrm>
            <a:off x="6877318" y="1166662"/>
            <a:ext cx="4444369" cy="5425910"/>
          </a:xfrm>
          <a:prstGeom prst="rect">
            <a:avLst/>
          </a:prstGeom>
        </p:spPr>
      </p:pic>
      <p:sp>
        <p:nvSpPr>
          <p:cNvPr id="6" name="Ορθογώνιο 5"/>
          <p:cNvSpPr/>
          <p:nvPr/>
        </p:nvSpPr>
        <p:spPr>
          <a:xfrm>
            <a:off x="6877318" y="2086377"/>
            <a:ext cx="4372574" cy="30909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Ορθογώνιο 8"/>
          <p:cNvSpPr/>
          <p:nvPr/>
        </p:nvSpPr>
        <p:spPr>
          <a:xfrm>
            <a:off x="6877318" y="5355465"/>
            <a:ext cx="4372574" cy="30909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373240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2">
                                            <p:graphicEl>
                                              <a:dgm id="{7364A220-B197-41B0-959F-05B1326E57A8}"/>
                                            </p:graphicEl>
                                          </p:spTgt>
                                        </p:tgtEl>
                                        <p:attrNameLst>
                                          <p:attrName>style.visibility</p:attrName>
                                        </p:attrNameLst>
                                      </p:cBhvr>
                                      <p:to>
                                        <p:strVal val="visible"/>
                                      </p:to>
                                    </p:set>
                                    <p:animEffect transition="in" filter="wipe(left)">
                                      <p:cBhvr>
                                        <p:cTn id="11" dur="1000"/>
                                        <p:tgtEl>
                                          <p:spTgt spid="2">
                                            <p:graphicEl>
                                              <a:dgm id="{7364A220-B197-41B0-959F-05B1326E57A8}"/>
                                            </p:graphicEl>
                                          </p:spTgt>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20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
                                            <p:graphicEl>
                                              <a:dgm id="{4627B251-E472-4864-A135-44CC381B6236}"/>
                                            </p:graphicEl>
                                          </p:spTgt>
                                        </p:tgtEl>
                                        <p:attrNameLst>
                                          <p:attrName>style.visibility</p:attrName>
                                        </p:attrNameLst>
                                      </p:cBhvr>
                                      <p:to>
                                        <p:strVal val="visible"/>
                                      </p:to>
                                    </p:set>
                                    <p:animEffect transition="in" filter="wipe(left)">
                                      <p:cBhvr>
                                        <p:cTn id="20" dur="1000"/>
                                        <p:tgtEl>
                                          <p:spTgt spid="2">
                                            <p:graphicEl>
                                              <a:dgm id="{4627B251-E472-4864-A135-44CC381B6236}"/>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2">
                                            <p:graphicEl>
                                              <a:dgm id="{9A15AAD6-2955-4D85-B532-79A42F6AB52A}"/>
                                            </p:graphicEl>
                                          </p:spTgt>
                                        </p:tgtEl>
                                        <p:attrNameLst>
                                          <p:attrName>style.visibility</p:attrName>
                                        </p:attrNameLst>
                                      </p:cBhvr>
                                      <p:to>
                                        <p:strVal val="visible"/>
                                      </p:to>
                                    </p:set>
                                    <p:animEffect transition="in" filter="wipe(left)">
                                      <p:cBhvr>
                                        <p:cTn id="25" dur="1000"/>
                                        <p:tgtEl>
                                          <p:spTgt spid="2">
                                            <p:graphicEl>
                                              <a:dgm id="{9A15AAD6-2955-4D85-B532-79A42F6AB52A}"/>
                                            </p:graphicEl>
                                          </p:spTgt>
                                        </p:tgtEl>
                                      </p:cBhvr>
                                    </p:animEffect>
                                  </p:childTnLst>
                                </p:cTn>
                              </p:par>
                            </p:childTnLst>
                          </p:cTn>
                        </p:par>
                        <p:par>
                          <p:cTn id="26" fill="hold">
                            <p:stCondLst>
                              <p:cond delay="1000"/>
                            </p:stCondLst>
                            <p:childTnLst>
                              <p:par>
                                <p:cTn id="27" presetID="10" presetClass="exit" presetSubtype="0" fill="hold" nodeType="afterEffect">
                                  <p:stCondLst>
                                    <p:cond delay="0"/>
                                  </p:stCondLst>
                                  <p:childTnLst>
                                    <p:animEffect transition="out" filter="fade">
                                      <p:cBhvr>
                                        <p:cTn id="28" dur="1000"/>
                                        <p:tgtEl>
                                          <p:spTgt spid="3"/>
                                        </p:tgtEl>
                                      </p:cBhvr>
                                    </p:animEffect>
                                    <p:set>
                                      <p:cBhvr>
                                        <p:cTn id="29" dur="1" fill="hold">
                                          <p:stCondLst>
                                            <p:cond delay="999"/>
                                          </p:stCondLst>
                                        </p:cTn>
                                        <p:tgtEl>
                                          <p:spTgt spid="3"/>
                                        </p:tgtEl>
                                        <p:attrNameLst>
                                          <p:attrName>style.visibility</p:attrName>
                                        </p:attrNameLst>
                                      </p:cBhvr>
                                      <p:to>
                                        <p:strVal val="hidden"/>
                                      </p:to>
                                    </p:set>
                                  </p:childTnLst>
                                </p:cTn>
                              </p:par>
                            </p:childTnLst>
                          </p:cTn>
                        </p:par>
                        <p:par>
                          <p:cTn id="30" fill="hold">
                            <p:stCondLst>
                              <p:cond delay="2000"/>
                            </p:stCondLst>
                            <p:childTnLst>
                              <p:par>
                                <p:cTn id="31" presetID="10" presetClass="entr" presetSubtype="0"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2">
                                            <p:graphicEl>
                                              <a:dgm id="{FC23EF17-8F1C-412D-A940-E5589DB5860A}"/>
                                            </p:graphicEl>
                                          </p:spTgt>
                                        </p:tgtEl>
                                        <p:attrNameLst>
                                          <p:attrName>style.visibility</p:attrName>
                                        </p:attrNameLst>
                                      </p:cBhvr>
                                      <p:to>
                                        <p:strVal val="visible"/>
                                      </p:to>
                                    </p:set>
                                    <p:animEffect transition="in" filter="wipe(left)">
                                      <p:cBhvr>
                                        <p:cTn id="38" dur="1000"/>
                                        <p:tgtEl>
                                          <p:spTgt spid="2">
                                            <p:graphicEl>
                                              <a:dgm id="{FC23EF17-8F1C-412D-A940-E5589DB5860A}"/>
                                            </p:graphicEl>
                                          </p:spTgt>
                                        </p:tgtEl>
                                      </p:cBhvr>
                                    </p:animEffect>
                                  </p:childTnLst>
                                </p:cTn>
                              </p:par>
                            </p:childTnLst>
                          </p:cTn>
                        </p:par>
                        <p:par>
                          <p:cTn id="39" fill="hold">
                            <p:stCondLst>
                              <p:cond delay="1000"/>
                            </p:stCondLst>
                            <p:childTnLst>
                              <p:par>
                                <p:cTn id="40" presetID="1" presetClass="entr" presetSubtype="0"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childTnLst>
                                </p:cTn>
                              </p:par>
                            </p:childTnLst>
                          </p:cTn>
                        </p:par>
                        <p:par>
                          <p:cTn id="42" fill="hold">
                            <p:stCondLst>
                              <p:cond delay="1000"/>
                            </p:stCondLst>
                            <p:childTnLst>
                              <p:par>
                                <p:cTn id="43" presetID="1" presetClass="entr" presetSubtype="0"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nimBg="1"/>
      <p:bldGraphic spid="2" grpId="0" uiExpand="1">
        <p:bldSub>
          <a:bldDgm bld="one"/>
        </p:bldSub>
      </p:bldGraphic>
      <p:bldP spid="6"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4 - Τίτλος"/>
          <p:cNvSpPr>
            <a:spLocks noGrp="1"/>
          </p:cNvSpPr>
          <p:nvPr>
            <p:ph type="title"/>
          </p:nvPr>
        </p:nvSpPr>
        <p:spPr>
          <a:xfrm>
            <a:off x="2639616" y="342275"/>
            <a:ext cx="7084640" cy="739551"/>
          </a:xfrm>
          <a:ln/>
        </p:spPr>
        <p:style>
          <a:lnRef idx="0">
            <a:schemeClr val="accent3"/>
          </a:lnRef>
          <a:fillRef idx="3">
            <a:schemeClr val="accent3"/>
          </a:fillRef>
          <a:effectRef idx="3">
            <a:schemeClr val="accent3"/>
          </a:effectRef>
          <a:fontRef idx="minor">
            <a:schemeClr val="lt1"/>
          </a:fontRef>
        </p:style>
        <p:txBody>
          <a:bodyPr>
            <a:noAutofit/>
          </a:bodyPr>
          <a:lstStyle/>
          <a:p>
            <a:pPr marL="54864" fontAlgn="auto">
              <a:spcAft>
                <a:spcPts val="0"/>
              </a:spcAft>
              <a:defRPr/>
            </a:pPr>
            <a:r>
              <a:rPr lang="en-US" sz="4000" b="1" u="sng" dirty="0" smtClean="0">
                <a:solidFill>
                  <a:schemeClr val="accent1">
                    <a:lumMod val="50000"/>
                  </a:schemeClr>
                </a:solidFill>
                <a:effectLst>
                  <a:outerShdw blurRad="38100" dist="38100" dir="2700000" algn="tl">
                    <a:srgbClr val="000000">
                      <a:alpha val="43137"/>
                    </a:srgbClr>
                  </a:outerShdw>
                </a:effectLst>
                <a:latin typeface="Chiller" panose="04020404031007020602" pitchFamily="82" charset="0"/>
              </a:rPr>
              <a:t>OliVchicken</a:t>
            </a:r>
            <a:r>
              <a:rPr lang="en-US" sz="4000" b="1" dirty="0" smtClean="0">
                <a:solidFill>
                  <a:schemeClr val="accent1">
                    <a:lumMod val="50000"/>
                  </a:schemeClr>
                </a:solidFill>
                <a:effectLst>
                  <a:outerShdw blurRad="38100" dist="38100" dir="2700000" algn="tl">
                    <a:srgbClr val="000000">
                      <a:alpha val="43137"/>
                    </a:srgbClr>
                  </a:outerShdw>
                </a:effectLst>
                <a:latin typeface="Chiller" panose="04020404031007020602" pitchFamily="82" charset="0"/>
              </a:rPr>
              <a:t>: The Method</a:t>
            </a:r>
            <a:endParaRPr lang="el-GR" sz="4000" b="1" dirty="0">
              <a:solidFill>
                <a:schemeClr val="accent1">
                  <a:lumMod val="50000"/>
                </a:schemeClr>
              </a:solidFill>
              <a:effectLst>
                <a:outerShdw blurRad="38100" dist="38100" dir="2700000" algn="tl">
                  <a:srgbClr val="000000">
                    <a:alpha val="43137"/>
                  </a:srgbClr>
                </a:outerShdw>
              </a:effectLst>
              <a:latin typeface="Mistral" panose="03090702030407020403" pitchFamily="66" charset="0"/>
            </a:endParaRPr>
          </a:p>
        </p:txBody>
      </p:sp>
      <p:pic>
        <p:nvPicPr>
          <p:cNvPr id="7" name="Εικόνα 6"/>
          <p:cNvPicPr>
            <a:picLocks noChangeAspect="1"/>
          </p:cNvPicPr>
          <p:nvPr/>
        </p:nvPicPr>
        <p:blipFill>
          <a:blip r:embed="rId2"/>
          <a:stretch>
            <a:fillRect/>
          </a:stretch>
        </p:blipFill>
        <p:spPr>
          <a:xfrm>
            <a:off x="1487970" y="428782"/>
            <a:ext cx="1061494" cy="5665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2" name="Διάγραμμα 1"/>
          <p:cNvGraphicFramePr/>
          <p:nvPr>
            <p:extLst>
              <p:ext uri="{D42A27DB-BD31-4B8C-83A1-F6EECF244321}">
                <p14:modId xmlns:p14="http://schemas.microsoft.com/office/powerpoint/2010/main" val="1465714386"/>
              </p:ext>
            </p:extLst>
          </p:nvPr>
        </p:nvGraphicFramePr>
        <p:xfrm>
          <a:off x="293754" y="1371600"/>
          <a:ext cx="5888182" cy="48775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Εικόνα 9"/>
          <p:cNvPicPr>
            <a:picLocks noChangeAspect="1"/>
          </p:cNvPicPr>
          <p:nvPr/>
        </p:nvPicPr>
        <p:blipFill>
          <a:blip r:embed="rId8"/>
          <a:stretch>
            <a:fillRect/>
          </a:stretch>
        </p:blipFill>
        <p:spPr>
          <a:xfrm>
            <a:off x="6877318" y="1166662"/>
            <a:ext cx="4444369" cy="5425910"/>
          </a:xfrm>
          <a:prstGeom prst="rect">
            <a:avLst/>
          </a:prstGeom>
        </p:spPr>
      </p:pic>
      <p:sp>
        <p:nvSpPr>
          <p:cNvPr id="11" name="Ορθογώνιο 10"/>
          <p:cNvSpPr/>
          <p:nvPr/>
        </p:nvSpPr>
        <p:spPr>
          <a:xfrm>
            <a:off x="6877318" y="2086377"/>
            <a:ext cx="4372574" cy="30909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Ορθογώνιο 11"/>
          <p:cNvSpPr/>
          <p:nvPr/>
        </p:nvSpPr>
        <p:spPr>
          <a:xfrm>
            <a:off x="6877318" y="5355465"/>
            <a:ext cx="4372574" cy="30909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4037636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graphicEl>
                                              <a:dgm id="{7364A220-B197-41B0-959F-05B1326E57A8}"/>
                                            </p:graphicEl>
                                          </p:spTgt>
                                        </p:tgtEl>
                                        <p:attrNameLst>
                                          <p:attrName>style.visibility</p:attrName>
                                        </p:attrNameLst>
                                      </p:cBhvr>
                                      <p:to>
                                        <p:strVal val="visible"/>
                                      </p:to>
                                    </p:set>
                                    <p:animEffect transition="in" filter="wipe(left)">
                                      <p:cBhvr>
                                        <p:cTn id="7" dur="1000"/>
                                        <p:tgtEl>
                                          <p:spTgt spid="2">
                                            <p:graphicEl>
                                              <a:dgm id="{7364A220-B197-41B0-959F-05B1326E57A8}"/>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graphicEl>
                                              <a:dgm id="{4627B251-E472-4864-A135-44CC381B6236}"/>
                                            </p:graphicEl>
                                          </p:spTgt>
                                        </p:tgtEl>
                                        <p:attrNameLst>
                                          <p:attrName>style.visibility</p:attrName>
                                        </p:attrNameLst>
                                      </p:cBhvr>
                                      <p:to>
                                        <p:strVal val="visible"/>
                                      </p:to>
                                    </p:set>
                                    <p:animEffect transition="in" filter="wipe(left)">
                                      <p:cBhvr>
                                        <p:cTn id="12" dur="1000"/>
                                        <p:tgtEl>
                                          <p:spTgt spid="2">
                                            <p:graphicEl>
                                              <a:dgm id="{4627B251-E472-4864-A135-44CC381B6236}"/>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
                                            <p:graphicEl>
                                              <a:dgm id="{9A15AAD6-2955-4D85-B532-79A42F6AB52A}"/>
                                            </p:graphicEl>
                                          </p:spTgt>
                                        </p:tgtEl>
                                        <p:attrNameLst>
                                          <p:attrName>style.visibility</p:attrName>
                                        </p:attrNameLst>
                                      </p:cBhvr>
                                      <p:to>
                                        <p:strVal val="visible"/>
                                      </p:to>
                                    </p:set>
                                    <p:animEffect transition="in" filter="wipe(left)">
                                      <p:cBhvr>
                                        <p:cTn id="17" dur="1000"/>
                                        <p:tgtEl>
                                          <p:spTgt spid="2">
                                            <p:graphicEl>
                                              <a:dgm id="{9A15AAD6-2955-4D85-B532-79A42F6AB52A}"/>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
                                            <p:graphicEl>
                                              <a:dgm id="{FC23EF17-8F1C-412D-A940-E5589DB5860A}"/>
                                            </p:graphicEl>
                                          </p:spTgt>
                                        </p:tgtEl>
                                        <p:attrNameLst>
                                          <p:attrName>style.visibility</p:attrName>
                                        </p:attrNameLst>
                                      </p:cBhvr>
                                      <p:to>
                                        <p:strVal val="visible"/>
                                      </p:to>
                                    </p:set>
                                    <p:animEffect transition="in" filter="wipe(left)">
                                      <p:cBhvr>
                                        <p:cTn id="22" dur="1000"/>
                                        <p:tgtEl>
                                          <p:spTgt spid="2">
                                            <p:graphicEl>
                                              <a:dgm id="{FC23EF17-8F1C-412D-A940-E5589DB5860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4 - Τίτλος"/>
          <p:cNvSpPr>
            <a:spLocks noGrp="1"/>
          </p:cNvSpPr>
          <p:nvPr>
            <p:ph type="title"/>
          </p:nvPr>
        </p:nvSpPr>
        <p:spPr>
          <a:xfrm>
            <a:off x="2639616" y="342275"/>
            <a:ext cx="7084640" cy="739551"/>
          </a:xfrm>
          <a:ln/>
        </p:spPr>
        <p:style>
          <a:lnRef idx="0">
            <a:schemeClr val="accent3"/>
          </a:lnRef>
          <a:fillRef idx="3">
            <a:schemeClr val="accent3"/>
          </a:fillRef>
          <a:effectRef idx="3">
            <a:schemeClr val="accent3"/>
          </a:effectRef>
          <a:fontRef idx="minor">
            <a:schemeClr val="lt1"/>
          </a:fontRef>
        </p:style>
        <p:txBody>
          <a:bodyPr>
            <a:noAutofit/>
          </a:bodyPr>
          <a:lstStyle/>
          <a:p>
            <a:pPr marL="54864" fontAlgn="auto">
              <a:spcAft>
                <a:spcPts val="0"/>
              </a:spcAft>
              <a:defRPr/>
            </a:pPr>
            <a:r>
              <a:rPr lang="en-US" sz="4000" b="1" u="sng" dirty="0" smtClean="0">
                <a:solidFill>
                  <a:schemeClr val="accent1">
                    <a:lumMod val="50000"/>
                  </a:schemeClr>
                </a:solidFill>
                <a:effectLst>
                  <a:outerShdw blurRad="38100" dist="38100" dir="2700000" algn="tl">
                    <a:srgbClr val="000000">
                      <a:alpha val="43137"/>
                    </a:srgbClr>
                  </a:outerShdw>
                </a:effectLst>
                <a:latin typeface="Chiller" panose="04020404031007020602" pitchFamily="82" charset="0"/>
              </a:rPr>
              <a:t>OliVchicken</a:t>
            </a:r>
            <a:r>
              <a:rPr lang="en-US" sz="4000" b="1" dirty="0" smtClean="0">
                <a:solidFill>
                  <a:schemeClr val="accent1">
                    <a:lumMod val="50000"/>
                  </a:schemeClr>
                </a:solidFill>
                <a:effectLst>
                  <a:outerShdw blurRad="38100" dist="38100" dir="2700000" algn="tl">
                    <a:srgbClr val="000000">
                      <a:alpha val="43137"/>
                    </a:srgbClr>
                  </a:outerShdw>
                </a:effectLst>
                <a:latin typeface="Chiller" panose="04020404031007020602" pitchFamily="82" charset="0"/>
              </a:rPr>
              <a:t>: The Outcome</a:t>
            </a:r>
            <a:endParaRPr lang="el-GR" sz="4000" b="1" dirty="0">
              <a:solidFill>
                <a:schemeClr val="accent1">
                  <a:lumMod val="50000"/>
                </a:schemeClr>
              </a:solidFill>
              <a:effectLst>
                <a:outerShdw blurRad="38100" dist="38100" dir="2700000" algn="tl">
                  <a:srgbClr val="000000">
                    <a:alpha val="43137"/>
                  </a:srgbClr>
                </a:outerShdw>
              </a:effectLst>
              <a:latin typeface="Mistral" panose="03090702030407020403" pitchFamily="66" charset="0"/>
            </a:endParaRPr>
          </a:p>
        </p:txBody>
      </p:sp>
      <p:pic>
        <p:nvPicPr>
          <p:cNvPr id="7" name="Εικόνα 6"/>
          <p:cNvPicPr>
            <a:picLocks noChangeAspect="1"/>
          </p:cNvPicPr>
          <p:nvPr/>
        </p:nvPicPr>
        <p:blipFill>
          <a:blip r:embed="rId2"/>
          <a:stretch>
            <a:fillRect/>
          </a:stretch>
        </p:blipFill>
        <p:spPr>
          <a:xfrm>
            <a:off x="1487970" y="428782"/>
            <a:ext cx="1061494" cy="5665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Εικόνα 2"/>
          <p:cNvPicPr>
            <a:picLocks noChangeAspect="1"/>
          </p:cNvPicPr>
          <p:nvPr/>
        </p:nvPicPr>
        <p:blipFill>
          <a:blip r:embed="rId3"/>
          <a:stretch>
            <a:fillRect/>
          </a:stretch>
        </p:blipFill>
        <p:spPr>
          <a:xfrm>
            <a:off x="2018717" y="1717964"/>
            <a:ext cx="8324850" cy="1114425"/>
          </a:xfrm>
          <a:prstGeom prst="rect">
            <a:avLst/>
          </a:prstGeom>
          <a:ln w="228600" cap="sq" cmpd="thickThin">
            <a:solidFill>
              <a:srgbClr val="000000"/>
            </a:solidFill>
            <a:prstDash val="solid"/>
            <a:miter lim="800000"/>
          </a:ln>
          <a:effectLst>
            <a:innerShdw blurRad="76200">
              <a:srgbClr val="000000"/>
            </a:innerShdw>
          </a:effectLst>
        </p:spPr>
      </p:pic>
      <p:graphicFrame>
        <p:nvGraphicFramePr>
          <p:cNvPr id="11" name="Διάγραμμα 10"/>
          <p:cNvGraphicFramePr/>
          <p:nvPr>
            <p:extLst>
              <p:ext uri="{D42A27DB-BD31-4B8C-83A1-F6EECF244321}">
                <p14:modId xmlns:p14="http://schemas.microsoft.com/office/powerpoint/2010/main" val="2824647352"/>
              </p:ext>
            </p:extLst>
          </p:nvPr>
        </p:nvGraphicFramePr>
        <p:xfrm>
          <a:off x="290944" y="3006435"/>
          <a:ext cx="11610111" cy="324273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TextBox 9"/>
          <p:cNvSpPr txBox="1"/>
          <p:nvPr/>
        </p:nvSpPr>
        <p:spPr>
          <a:xfrm>
            <a:off x="3241964" y="1717964"/>
            <a:ext cx="6054436" cy="311203"/>
          </a:xfrm>
          <a:prstGeom prst="rect">
            <a:avLst/>
          </a:prstGeom>
          <a:solidFill>
            <a:srgbClr val="4E7427"/>
          </a:solidFill>
          <a:ln>
            <a:solidFill>
              <a:schemeClr val="bg1"/>
            </a:solidFill>
          </a:ln>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n-US" sz="1400" b="1" dirty="0" smtClean="0">
                <a:latin typeface="Calibri" panose="020F0502020204030204" pitchFamily="34" charset="0"/>
              </a:rPr>
              <a:t>100gr serving contains (cooked and roasted breast and drumstick, skin on)</a:t>
            </a:r>
            <a:endParaRPr lang="el-GR" sz="1400" b="1" dirty="0">
              <a:latin typeface="Calibri" panose="020F0502020204030204" pitchFamily="34" charset="0"/>
            </a:endParaRPr>
          </a:p>
        </p:txBody>
      </p:sp>
      <p:sp>
        <p:nvSpPr>
          <p:cNvPr id="12" name="Ορθογώνιο 11"/>
          <p:cNvSpPr/>
          <p:nvPr/>
        </p:nvSpPr>
        <p:spPr>
          <a:xfrm>
            <a:off x="8465129" y="2050472"/>
            <a:ext cx="1759526" cy="623455"/>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Ορθογώνιο 7"/>
          <p:cNvSpPr/>
          <p:nvPr/>
        </p:nvSpPr>
        <p:spPr>
          <a:xfrm>
            <a:off x="5403274" y="2050473"/>
            <a:ext cx="526472" cy="623455"/>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Ορθογώνιο 8"/>
          <p:cNvSpPr/>
          <p:nvPr/>
        </p:nvSpPr>
        <p:spPr>
          <a:xfrm>
            <a:off x="5929746" y="2050472"/>
            <a:ext cx="817418" cy="623455"/>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753140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graphicEl>
                                              <a:dgm id="{6E5AA818-8C48-4836-B171-A63CAE1104C4}"/>
                                            </p:graphicEl>
                                          </p:spTgt>
                                        </p:tgtEl>
                                        <p:attrNameLst>
                                          <p:attrName>style.visibility</p:attrName>
                                        </p:attrNameLst>
                                      </p:cBhvr>
                                      <p:to>
                                        <p:strVal val="visible"/>
                                      </p:to>
                                    </p:set>
                                    <p:animEffect transition="in" filter="wipe(left)">
                                      <p:cBhvr>
                                        <p:cTn id="19" dur="1000"/>
                                        <p:tgtEl>
                                          <p:spTgt spid="11">
                                            <p:graphicEl>
                                              <a:dgm id="{6E5AA818-8C48-4836-B171-A63CAE1104C4}"/>
                                            </p:graphicEl>
                                          </p:spTgt>
                                        </p:tgtEl>
                                      </p:cBhvr>
                                    </p:animEffect>
                                  </p:childTnLst>
                                </p:cTn>
                              </p:par>
                            </p:childTnLst>
                          </p:cTn>
                        </p:par>
                        <p:par>
                          <p:cTn id="20" fill="hold">
                            <p:stCondLst>
                              <p:cond delay="1000"/>
                            </p:stCondLst>
                            <p:childTnLst>
                              <p:par>
                                <p:cTn id="21" presetID="1"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1">
                                            <p:graphicEl>
                                              <a:dgm id="{F9DAFAF5-CE1F-4AB9-A6B9-982C42977CE3}"/>
                                            </p:graphicEl>
                                          </p:spTgt>
                                        </p:tgtEl>
                                        <p:attrNameLst>
                                          <p:attrName>style.visibility</p:attrName>
                                        </p:attrNameLst>
                                      </p:cBhvr>
                                      <p:to>
                                        <p:strVal val="visible"/>
                                      </p:to>
                                    </p:set>
                                    <p:animEffect transition="in" filter="wipe(left)">
                                      <p:cBhvr>
                                        <p:cTn id="27" dur="1000"/>
                                        <p:tgtEl>
                                          <p:spTgt spid="11">
                                            <p:graphicEl>
                                              <a:dgm id="{F9DAFAF5-CE1F-4AB9-A6B9-982C42977CE3}"/>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1">
                                            <p:graphicEl>
                                              <a:dgm id="{2E999492-98B1-4D43-B16E-D78EB3601D54}"/>
                                            </p:graphicEl>
                                          </p:spTgt>
                                        </p:tgtEl>
                                        <p:attrNameLst>
                                          <p:attrName>style.visibility</p:attrName>
                                        </p:attrNameLst>
                                      </p:cBhvr>
                                      <p:to>
                                        <p:strVal val="visible"/>
                                      </p:to>
                                    </p:set>
                                    <p:animEffect transition="in" filter="wipe(left)">
                                      <p:cBhvr>
                                        <p:cTn id="32" dur="1000"/>
                                        <p:tgtEl>
                                          <p:spTgt spid="11">
                                            <p:graphicEl>
                                              <a:dgm id="{2E999492-98B1-4D43-B16E-D78EB3601D54}"/>
                                            </p:graphicEl>
                                          </p:spTgt>
                                        </p:tgtEl>
                                      </p:cBhvr>
                                    </p:animEffect>
                                  </p:childTnLst>
                                </p:cTn>
                              </p:par>
                              <p:par>
                                <p:cTn id="33" presetID="1" presetClass="exit" presetSubtype="0" fill="hold" grpId="1" nodeType="withEffect">
                                  <p:stCondLst>
                                    <p:cond delay="0"/>
                                  </p:stCondLst>
                                  <p:childTnLst>
                                    <p:set>
                                      <p:cBhvr>
                                        <p:cTn id="34" dur="1" fill="hold">
                                          <p:stCondLst>
                                            <p:cond delay="0"/>
                                          </p:stCondLst>
                                        </p:cTn>
                                        <p:tgtEl>
                                          <p:spTgt spid="8"/>
                                        </p:tgtEl>
                                        <p:attrNameLst>
                                          <p:attrName>style.visibility</p:attrName>
                                        </p:attrNameLst>
                                      </p:cBhvr>
                                      <p:to>
                                        <p:strVal val="hidden"/>
                                      </p:to>
                                    </p:set>
                                  </p:childTnLst>
                                </p:cTn>
                              </p:par>
                            </p:childTnLst>
                          </p:cTn>
                        </p:par>
                        <p:par>
                          <p:cTn id="35" fill="hold">
                            <p:stCondLst>
                              <p:cond delay="1000"/>
                            </p:stCondLst>
                            <p:childTnLst>
                              <p:par>
                                <p:cTn id="36" presetID="1" presetClass="entr" presetSubtype="0"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xit" presetSubtype="0" fill="hold" grpId="1" nodeType="clickEffect">
                                  <p:stCondLst>
                                    <p:cond delay="0"/>
                                  </p:stCondLst>
                                  <p:childTnLst>
                                    <p:set>
                                      <p:cBhvr>
                                        <p:cTn id="41" dur="1" fill="hold">
                                          <p:stCondLst>
                                            <p:cond delay="0"/>
                                          </p:stCondLst>
                                        </p:cTn>
                                        <p:tgtEl>
                                          <p:spTgt spid="9"/>
                                        </p:tgtEl>
                                        <p:attrNameLst>
                                          <p:attrName>style.visibility</p:attrName>
                                        </p:attrNameLst>
                                      </p:cBhvr>
                                      <p:to>
                                        <p:strVal val="hidden"/>
                                      </p:to>
                                    </p:set>
                                  </p:childTnLst>
                                </p:cTn>
                              </p:par>
                              <p:par>
                                <p:cTn id="42" presetID="22" presetClass="entr" presetSubtype="8" fill="hold" grpId="0" nodeType="withEffect">
                                  <p:stCondLst>
                                    <p:cond delay="0"/>
                                  </p:stCondLst>
                                  <p:childTnLst>
                                    <p:set>
                                      <p:cBhvr>
                                        <p:cTn id="43" dur="1" fill="hold">
                                          <p:stCondLst>
                                            <p:cond delay="0"/>
                                          </p:stCondLst>
                                        </p:cTn>
                                        <p:tgtEl>
                                          <p:spTgt spid="11">
                                            <p:graphicEl>
                                              <a:dgm id="{37247853-0E7C-489F-B53B-A9D998B795EF}"/>
                                            </p:graphicEl>
                                          </p:spTgt>
                                        </p:tgtEl>
                                        <p:attrNameLst>
                                          <p:attrName>style.visibility</p:attrName>
                                        </p:attrNameLst>
                                      </p:cBhvr>
                                      <p:to>
                                        <p:strVal val="visible"/>
                                      </p:to>
                                    </p:set>
                                    <p:animEffect transition="in" filter="wipe(left)">
                                      <p:cBhvr>
                                        <p:cTn id="44" dur="1000"/>
                                        <p:tgtEl>
                                          <p:spTgt spid="11">
                                            <p:graphicEl>
                                              <a:dgm id="{37247853-0E7C-489F-B53B-A9D998B795EF}"/>
                                            </p:graphicEl>
                                          </p:spTgt>
                                        </p:tgtEl>
                                      </p:cBhvr>
                                    </p:animEffect>
                                  </p:childTnLst>
                                </p:cTn>
                              </p:par>
                            </p:childTnLst>
                          </p:cTn>
                        </p:par>
                        <p:par>
                          <p:cTn id="45" fill="hold">
                            <p:stCondLst>
                              <p:cond delay="1000"/>
                            </p:stCondLst>
                            <p:childTnLst>
                              <p:par>
                                <p:cTn id="46" presetID="1" presetClass="entr" presetSubtype="0"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nimBg="1"/>
      <p:bldGraphic spid="11" grpId="0" uiExpand="1">
        <p:bldSub>
          <a:bldDgm bld="one"/>
        </p:bldSub>
      </p:bldGraphic>
      <p:bldP spid="10" grpId="0" animBg="1"/>
      <p:bldP spid="12" grpId="0" animBg="1"/>
      <p:bldP spid="8" grpId="0" animBg="1"/>
      <p:bldP spid="8" grpId="1" animBg="1"/>
      <p:bldP spid="9" grpId="0" animBg="1"/>
      <p:bldP spid="9"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4 - Τίτλος"/>
          <p:cNvSpPr>
            <a:spLocks noGrp="1"/>
          </p:cNvSpPr>
          <p:nvPr>
            <p:ph type="title"/>
          </p:nvPr>
        </p:nvSpPr>
        <p:spPr>
          <a:xfrm>
            <a:off x="2639616" y="342275"/>
            <a:ext cx="7084640" cy="739551"/>
          </a:xfrm>
          <a:ln/>
        </p:spPr>
        <p:style>
          <a:lnRef idx="0">
            <a:schemeClr val="accent3"/>
          </a:lnRef>
          <a:fillRef idx="3">
            <a:schemeClr val="accent3"/>
          </a:fillRef>
          <a:effectRef idx="3">
            <a:schemeClr val="accent3"/>
          </a:effectRef>
          <a:fontRef idx="minor">
            <a:schemeClr val="lt1"/>
          </a:fontRef>
        </p:style>
        <p:txBody>
          <a:bodyPr>
            <a:noAutofit/>
          </a:bodyPr>
          <a:lstStyle/>
          <a:p>
            <a:pPr marL="54864" fontAlgn="auto">
              <a:spcAft>
                <a:spcPts val="0"/>
              </a:spcAft>
              <a:defRPr/>
            </a:pPr>
            <a:r>
              <a:rPr lang="en-US" sz="4000" b="1" u="sng" dirty="0" smtClean="0">
                <a:solidFill>
                  <a:schemeClr val="accent1">
                    <a:lumMod val="50000"/>
                  </a:schemeClr>
                </a:solidFill>
                <a:effectLst>
                  <a:outerShdw blurRad="38100" dist="38100" dir="2700000" algn="tl">
                    <a:srgbClr val="000000">
                      <a:alpha val="43137"/>
                    </a:srgbClr>
                  </a:outerShdw>
                </a:effectLst>
                <a:latin typeface="Chiller" panose="04020404031007020602" pitchFamily="82" charset="0"/>
              </a:rPr>
              <a:t>OliVchicken</a:t>
            </a:r>
            <a:r>
              <a:rPr lang="en-US" sz="4000" b="1" dirty="0" smtClean="0">
                <a:solidFill>
                  <a:schemeClr val="accent1">
                    <a:lumMod val="50000"/>
                  </a:schemeClr>
                </a:solidFill>
                <a:effectLst>
                  <a:outerShdw blurRad="38100" dist="38100" dir="2700000" algn="tl">
                    <a:srgbClr val="000000">
                      <a:alpha val="43137"/>
                    </a:srgbClr>
                  </a:outerShdw>
                </a:effectLst>
                <a:latin typeface="Chiller" panose="04020404031007020602" pitchFamily="82" charset="0"/>
              </a:rPr>
              <a:t>: Its significance</a:t>
            </a:r>
            <a:endParaRPr lang="el-GR" sz="4000" b="1" dirty="0">
              <a:solidFill>
                <a:schemeClr val="accent1">
                  <a:lumMod val="50000"/>
                </a:schemeClr>
              </a:solidFill>
              <a:effectLst>
                <a:outerShdw blurRad="38100" dist="38100" dir="2700000" algn="tl">
                  <a:srgbClr val="000000">
                    <a:alpha val="43137"/>
                  </a:srgbClr>
                </a:outerShdw>
              </a:effectLst>
              <a:latin typeface="Mistral" panose="03090702030407020403" pitchFamily="66" charset="0"/>
            </a:endParaRPr>
          </a:p>
        </p:txBody>
      </p:sp>
      <p:pic>
        <p:nvPicPr>
          <p:cNvPr id="7" name="Εικόνα 6"/>
          <p:cNvPicPr>
            <a:picLocks noChangeAspect="1"/>
          </p:cNvPicPr>
          <p:nvPr/>
        </p:nvPicPr>
        <p:blipFill>
          <a:blip r:embed="rId2"/>
          <a:stretch>
            <a:fillRect/>
          </a:stretch>
        </p:blipFill>
        <p:spPr>
          <a:xfrm>
            <a:off x="1487970" y="428782"/>
            <a:ext cx="1061494" cy="5665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11" name="Διάγραμμα 10"/>
          <p:cNvGraphicFramePr/>
          <p:nvPr>
            <p:extLst>
              <p:ext uri="{D42A27DB-BD31-4B8C-83A1-F6EECF244321}">
                <p14:modId xmlns:p14="http://schemas.microsoft.com/office/powerpoint/2010/main" val="2898620607"/>
              </p:ext>
            </p:extLst>
          </p:nvPr>
        </p:nvGraphicFramePr>
        <p:xfrm>
          <a:off x="290944" y="1335747"/>
          <a:ext cx="4719206" cy="52313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Εικόνα 1"/>
          <p:cNvPicPr>
            <a:picLocks noChangeAspect="1"/>
          </p:cNvPicPr>
          <p:nvPr/>
        </p:nvPicPr>
        <p:blipFill>
          <a:blip r:embed="rId8"/>
          <a:stretch>
            <a:fillRect/>
          </a:stretch>
        </p:blipFill>
        <p:spPr>
          <a:xfrm>
            <a:off x="5093277" y="2044827"/>
            <a:ext cx="6771185" cy="4175863"/>
          </a:xfrm>
          <a:prstGeom prst="rect">
            <a:avLst/>
          </a:prstGeom>
          <a:ln w="88900" cap="sq" cmpd="thickThin">
            <a:solidFill>
              <a:srgbClr val="000000"/>
            </a:solidFill>
            <a:prstDash val="solid"/>
            <a:miter lim="800000"/>
          </a:ln>
          <a:effectLst>
            <a:innerShdw blurRad="76200">
              <a:srgbClr val="000000"/>
            </a:innerShdw>
          </a:effectLst>
        </p:spPr>
      </p:pic>
      <p:pic>
        <p:nvPicPr>
          <p:cNvPr id="4" name="Εικόνα 3"/>
          <p:cNvPicPr>
            <a:picLocks noChangeAspect="1"/>
          </p:cNvPicPr>
          <p:nvPr/>
        </p:nvPicPr>
        <p:blipFill>
          <a:blip r:embed="rId9"/>
          <a:stretch>
            <a:fillRect/>
          </a:stretch>
        </p:blipFill>
        <p:spPr>
          <a:xfrm>
            <a:off x="5349906" y="2599233"/>
            <a:ext cx="6257925" cy="3067050"/>
          </a:xfrm>
          <a:prstGeom prst="rect">
            <a:avLst/>
          </a:prstGeom>
          <a:ln w="228600" cap="sq" cmpd="thickThin">
            <a:solidFill>
              <a:srgbClr val="000000"/>
            </a:solidFill>
            <a:prstDash val="solid"/>
            <a:miter lim="800000"/>
          </a:ln>
          <a:effectLst>
            <a:innerShdw blurRad="76200">
              <a:srgbClr val="000000"/>
            </a:innerShdw>
          </a:effectLst>
        </p:spPr>
      </p:pic>
      <p:pic>
        <p:nvPicPr>
          <p:cNvPr id="5" name="Εικόνα 4"/>
          <p:cNvPicPr>
            <a:picLocks noChangeAspect="1"/>
          </p:cNvPicPr>
          <p:nvPr/>
        </p:nvPicPr>
        <p:blipFill>
          <a:blip r:embed="rId10"/>
          <a:stretch>
            <a:fillRect/>
          </a:stretch>
        </p:blipFill>
        <p:spPr>
          <a:xfrm>
            <a:off x="5093277" y="2599233"/>
            <a:ext cx="6868341" cy="3297603"/>
          </a:xfrm>
          <a:prstGeom prst="rect">
            <a:avLst/>
          </a:prstGeom>
          <a:ln w="88900" cap="sq" cmpd="thickThin">
            <a:solidFill>
              <a:srgbClr val="000000"/>
            </a:solidFill>
            <a:prstDash val="solid"/>
            <a:miter lim="800000"/>
          </a:ln>
          <a:effectLst>
            <a:innerShdw blurRad="76200">
              <a:srgbClr val="000000"/>
            </a:innerShdw>
          </a:effectLst>
        </p:spPr>
      </p:pic>
      <p:pic>
        <p:nvPicPr>
          <p:cNvPr id="6" name="Εικόνα 5"/>
          <p:cNvPicPr>
            <a:picLocks noChangeAspect="1"/>
          </p:cNvPicPr>
          <p:nvPr/>
        </p:nvPicPr>
        <p:blipFill>
          <a:blip r:embed="rId11"/>
          <a:stretch>
            <a:fillRect/>
          </a:stretch>
        </p:blipFill>
        <p:spPr>
          <a:xfrm>
            <a:off x="9814408" y="342275"/>
            <a:ext cx="2147209" cy="1471999"/>
          </a:xfrm>
          <a:prstGeom prst="rect">
            <a:avLst/>
          </a:prstGeom>
        </p:spPr>
      </p:pic>
    </p:spTree>
    <p:extLst>
      <p:ext uri="{BB962C8B-B14F-4D97-AF65-F5344CB8AC3E}">
        <p14:creationId xmlns:p14="http://schemas.microsoft.com/office/powerpoint/2010/main" val="1155547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11">
                                            <p:graphicEl>
                                              <a:dgm id="{7364A220-B197-41B0-959F-05B1326E57A8}"/>
                                            </p:graphicEl>
                                          </p:spTgt>
                                        </p:tgtEl>
                                        <p:attrNameLst>
                                          <p:attrName>style.visibility</p:attrName>
                                        </p:attrNameLst>
                                      </p:cBhvr>
                                      <p:to>
                                        <p:strVal val="visible"/>
                                      </p:to>
                                    </p:set>
                                    <p:animEffect transition="in" filter="wipe(left)">
                                      <p:cBhvr>
                                        <p:cTn id="15" dur="1000"/>
                                        <p:tgtEl>
                                          <p:spTgt spid="11">
                                            <p:graphicEl>
                                              <a:dgm id="{7364A220-B197-41B0-959F-05B1326E57A8}"/>
                                            </p:graphicEl>
                                          </p:spTgt>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1">
                                            <p:graphicEl>
                                              <a:dgm id="{4627B251-E472-4864-A135-44CC381B6236}"/>
                                            </p:graphicEl>
                                          </p:spTgt>
                                        </p:tgtEl>
                                        <p:attrNameLst>
                                          <p:attrName>style.visibility</p:attrName>
                                        </p:attrNameLst>
                                      </p:cBhvr>
                                      <p:to>
                                        <p:strVal val="visible"/>
                                      </p:to>
                                    </p:set>
                                    <p:animEffect transition="in" filter="wipe(left)">
                                      <p:cBhvr>
                                        <p:cTn id="24" dur="1000"/>
                                        <p:tgtEl>
                                          <p:spTgt spid="11">
                                            <p:graphicEl>
                                              <a:dgm id="{4627B251-E472-4864-A135-44CC381B6236}"/>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nodeType="clickEffect">
                                  <p:stCondLst>
                                    <p:cond delay="0"/>
                                  </p:stCondLst>
                                  <p:childTnLst>
                                    <p:animEffect transition="out" filter="fade">
                                      <p:cBhvr>
                                        <p:cTn id="28" dur="1000"/>
                                        <p:tgtEl>
                                          <p:spTgt spid="2"/>
                                        </p:tgtEl>
                                      </p:cBhvr>
                                    </p:animEffect>
                                    <p:set>
                                      <p:cBhvr>
                                        <p:cTn id="29" dur="1" fill="hold">
                                          <p:stCondLst>
                                            <p:cond delay="999"/>
                                          </p:stCondLst>
                                        </p:cTn>
                                        <p:tgtEl>
                                          <p:spTgt spid="2"/>
                                        </p:tgtEl>
                                        <p:attrNameLst>
                                          <p:attrName>style.visibility</p:attrName>
                                        </p:attrNameLst>
                                      </p:cBhvr>
                                      <p:to>
                                        <p:strVal val="hidden"/>
                                      </p:to>
                                    </p:set>
                                  </p:childTnLst>
                                </p:cTn>
                              </p:par>
                              <p:par>
                                <p:cTn id="30" presetID="22" presetClass="entr" presetSubtype="8" fill="hold" grpId="0" nodeType="withEffect">
                                  <p:stCondLst>
                                    <p:cond delay="0"/>
                                  </p:stCondLst>
                                  <p:childTnLst>
                                    <p:set>
                                      <p:cBhvr>
                                        <p:cTn id="31" dur="1" fill="hold">
                                          <p:stCondLst>
                                            <p:cond delay="0"/>
                                          </p:stCondLst>
                                        </p:cTn>
                                        <p:tgtEl>
                                          <p:spTgt spid="11">
                                            <p:graphicEl>
                                              <a:dgm id="{9A15AAD6-2955-4D85-B532-79A42F6AB52A}"/>
                                            </p:graphicEl>
                                          </p:spTgt>
                                        </p:tgtEl>
                                        <p:attrNameLst>
                                          <p:attrName>style.visibility</p:attrName>
                                        </p:attrNameLst>
                                      </p:cBhvr>
                                      <p:to>
                                        <p:strVal val="visible"/>
                                      </p:to>
                                    </p:set>
                                    <p:animEffect transition="in" filter="wipe(left)">
                                      <p:cBhvr>
                                        <p:cTn id="32" dur="1000"/>
                                        <p:tgtEl>
                                          <p:spTgt spid="11">
                                            <p:graphicEl>
                                              <a:dgm id="{9A15AAD6-2955-4D85-B532-79A42F6AB52A}"/>
                                            </p:graphicEl>
                                          </p:spTgt>
                                        </p:tgtEl>
                                      </p:cBhvr>
                                    </p:animEffect>
                                  </p:childTnLst>
                                </p:cTn>
                              </p:par>
                            </p:childTnLst>
                          </p:cTn>
                        </p:par>
                        <p:par>
                          <p:cTn id="33" fill="hold">
                            <p:stCondLst>
                              <p:cond delay="1000"/>
                            </p:stCondLst>
                            <p:childTnLst>
                              <p:par>
                                <p:cTn id="34" presetID="10" presetClass="entr" presetSubtype="0"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1000"/>
                                        <p:tgtEl>
                                          <p:spTgt spid="4"/>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1">
                                            <p:graphicEl>
                                              <a:dgm id="{114D7401-98AB-4CBB-8D3C-70793008198A}"/>
                                            </p:graphicEl>
                                          </p:spTgt>
                                        </p:tgtEl>
                                        <p:attrNameLst>
                                          <p:attrName>style.visibility</p:attrName>
                                        </p:attrNameLst>
                                      </p:cBhvr>
                                      <p:to>
                                        <p:strVal val="visible"/>
                                      </p:to>
                                    </p:set>
                                    <p:animEffect transition="in" filter="wipe(left)">
                                      <p:cBhvr>
                                        <p:cTn id="41" dur="1000"/>
                                        <p:tgtEl>
                                          <p:spTgt spid="11">
                                            <p:graphicEl>
                                              <a:dgm id="{114D7401-98AB-4CBB-8D3C-70793008198A}"/>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xit" presetSubtype="0" fill="hold" nodeType="clickEffect">
                                  <p:stCondLst>
                                    <p:cond delay="0"/>
                                  </p:stCondLst>
                                  <p:childTnLst>
                                    <p:animEffect transition="out" filter="fade">
                                      <p:cBhvr>
                                        <p:cTn id="45" dur="1000"/>
                                        <p:tgtEl>
                                          <p:spTgt spid="4"/>
                                        </p:tgtEl>
                                      </p:cBhvr>
                                    </p:animEffect>
                                    <p:set>
                                      <p:cBhvr>
                                        <p:cTn id="46" dur="1" fill="hold">
                                          <p:stCondLst>
                                            <p:cond delay="999"/>
                                          </p:stCondLst>
                                        </p:cTn>
                                        <p:tgtEl>
                                          <p:spTgt spid="4"/>
                                        </p:tgtEl>
                                        <p:attrNameLst>
                                          <p:attrName>style.visibility</p:attrName>
                                        </p:attrNameLst>
                                      </p:cBhvr>
                                      <p:to>
                                        <p:strVal val="hidden"/>
                                      </p:to>
                                    </p:set>
                                  </p:childTnLst>
                                </p:cTn>
                              </p:par>
                              <p:par>
                                <p:cTn id="47" presetID="22" presetClass="entr" presetSubtype="8" fill="hold" grpId="0" nodeType="withEffect">
                                  <p:stCondLst>
                                    <p:cond delay="0"/>
                                  </p:stCondLst>
                                  <p:childTnLst>
                                    <p:set>
                                      <p:cBhvr>
                                        <p:cTn id="48" dur="1" fill="hold">
                                          <p:stCondLst>
                                            <p:cond delay="0"/>
                                          </p:stCondLst>
                                        </p:cTn>
                                        <p:tgtEl>
                                          <p:spTgt spid="11">
                                            <p:graphicEl>
                                              <a:dgm id="{B1707CAA-86CA-4A23-A8E0-CBE15AFF01DB}"/>
                                            </p:graphicEl>
                                          </p:spTgt>
                                        </p:tgtEl>
                                        <p:attrNameLst>
                                          <p:attrName>style.visibility</p:attrName>
                                        </p:attrNameLst>
                                      </p:cBhvr>
                                      <p:to>
                                        <p:strVal val="visible"/>
                                      </p:to>
                                    </p:set>
                                    <p:animEffect transition="in" filter="wipe(left)">
                                      <p:cBhvr>
                                        <p:cTn id="49" dur="1000"/>
                                        <p:tgtEl>
                                          <p:spTgt spid="11">
                                            <p:graphicEl>
                                              <a:dgm id="{B1707CAA-86CA-4A23-A8E0-CBE15AFF01DB}"/>
                                            </p:graphicEl>
                                          </p:spTgt>
                                        </p:tgtEl>
                                      </p:cBhvr>
                                    </p:animEffect>
                                  </p:childTnLst>
                                </p:cTn>
                              </p:par>
                            </p:childTnLst>
                          </p:cTn>
                        </p:par>
                        <p:par>
                          <p:cTn id="50" fill="hold">
                            <p:stCondLst>
                              <p:cond delay="1000"/>
                            </p:stCondLst>
                            <p:childTnLst>
                              <p:par>
                                <p:cTn id="51" presetID="10" presetClass="entr" presetSubtype="0" fill="hold" nodeType="after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fade">
                                      <p:cBhvr>
                                        <p:cTn id="5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nimBg="1"/>
      <p:bldGraphic spid="11"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4 - Τίτλος"/>
          <p:cNvSpPr>
            <a:spLocks noGrp="1"/>
          </p:cNvSpPr>
          <p:nvPr>
            <p:ph type="title"/>
          </p:nvPr>
        </p:nvSpPr>
        <p:spPr>
          <a:xfrm>
            <a:off x="2639616" y="342275"/>
            <a:ext cx="7084640" cy="739551"/>
          </a:xfrm>
          <a:ln/>
        </p:spPr>
        <p:style>
          <a:lnRef idx="0">
            <a:schemeClr val="accent3"/>
          </a:lnRef>
          <a:fillRef idx="3">
            <a:schemeClr val="accent3"/>
          </a:fillRef>
          <a:effectRef idx="3">
            <a:schemeClr val="accent3"/>
          </a:effectRef>
          <a:fontRef idx="minor">
            <a:schemeClr val="lt1"/>
          </a:fontRef>
        </p:style>
        <p:txBody>
          <a:bodyPr>
            <a:noAutofit/>
          </a:bodyPr>
          <a:lstStyle/>
          <a:p>
            <a:pPr marL="54864" fontAlgn="auto">
              <a:spcAft>
                <a:spcPts val="0"/>
              </a:spcAft>
              <a:defRPr/>
            </a:pPr>
            <a:r>
              <a:rPr lang="en-US" sz="4000" b="1" u="sng" dirty="0" smtClean="0">
                <a:solidFill>
                  <a:schemeClr val="accent1">
                    <a:lumMod val="50000"/>
                  </a:schemeClr>
                </a:solidFill>
                <a:effectLst>
                  <a:outerShdw blurRad="38100" dist="38100" dir="2700000" algn="tl">
                    <a:srgbClr val="000000">
                      <a:alpha val="43137"/>
                    </a:srgbClr>
                  </a:outerShdw>
                </a:effectLst>
                <a:latin typeface="Chiller" panose="04020404031007020602" pitchFamily="82" charset="0"/>
              </a:rPr>
              <a:t>OliVchicken</a:t>
            </a:r>
            <a:r>
              <a:rPr lang="en-US" sz="4000" b="1" dirty="0" smtClean="0">
                <a:solidFill>
                  <a:schemeClr val="accent1">
                    <a:lumMod val="50000"/>
                  </a:schemeClr>
                </a:solidFill>
                <a:effectLst>
                  <a:outerShdw blurRad="38100" dist="38100" dir="2700000" algn="tl">
                    <a:srgbClr val="000000">
                      <a:alpha val="43137"/>
                    </a:srgbClr>
                  </a:outerShdw>
                </a:effectLst>
                <a:latin typeface="Chiller" panose="04020404031007020602" pitchFamily="82" charset="0"/>
              </a:rPr>
              <a:t>: Its significance</a:t>
            </a:r>
            <a:endParaRPr lang="el-GR" sz="4000" b="1" dirty="0">
              <a:solidFill>
                <a:schemeClr val="accent1">
                  <a:lumMod val="50000"/>
                </a:schemeClr>
              </a:solidFill>
              <a:effectLst>
                <a:outerShdw blurRad="38100" dist="38100" dir="2700000" algn="tl">
                  <a:srgbClr val="000000">
                    <a:alpha val="43137"/>
                  </a:srgbClr>
                </a:outerShdw>
              </a:effectLst>
              <a:latin typeface="Mistral" panose="03090702030407020403" pitchFamily="66" charset="0"/>
            </a:endParaRPr>
          </a:p>
        </p:txBody>
      </p:sp>
      <p:pic>
        <p:nvPicPr>
          <p:cNvPr id="7" name="Εικόνα 6"/>
          <p:cNvPicPr>
            <a:picLocks noChangeAspect="1"/>
          </p:cNvPicPr>
          <p:nvPr/>
        </p:nvPicPr>
        <p:blipFill>
          <a:blip r:embed="rId2"/>
          <a:stretch>
            <a:fillRect/>
          </a:stretch>
        </p:blipFill>
        <p:spPr>
          <a:xfrm>
            <a:off x="1487970" y="428782"/>
            <a:ext cx="1061494" cy="5665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11" name="Διάγραμμα 10"/>
          <p:cNvGraphicFramePr/>
          <p:nvPr>
            <p:extLst>
              <p:ext uri="{D42A27DB-BD31-4B8C-83A1-F6EECF244321}">
                <p14:modId xmlns:p14="http://schemas.microsoft.com/office/powerpoint/2010/main" val="1784599200"/>
              </p:ext>
            </p:extLst>
          </p:nvPr>
        </p:nvGraphicFramePr>
        <p:xfrm>
          <a:off x="290944" y="1335747"/>
          <a:ext cx="4719206" cy="52313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050" name="Picture 2" descr="http://www.eating42.com/wp-content/uploads/2013/03/Selenium.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67219" y="248118"/>
            <a:ext cx="1494399" cy="1494399"/>
          </a:xfrm>
          <a:prstGeom prst="rect">
            <a:avLst/>
          </a:prstGeom>
          <a:noFill/>
          <a:extLst>
            <a:ext uri="{909E8E84-426E-40DD-AFC4-6F175D3DCCD1}">
              <a14:hiddenFill xmlns:a14="http://schemas.microsoft.com/office/drawing/2010/main">
                <a:solidFill>
                  <a:srgbClr val="FFFFFF"/>
                </a:solidFill>
              </a14:hiddenFill>
            </a:ext>
          </a:extLst>
        </p:spPr>
      </p:pic>
      <p:pic>
        <p:nvPicPr>
          <p:cNvPr id="3" name="Εικόνα 2"/>
          <p:cNvPicPr>
            <a:picLocks noChangeAspect="1"/>
          </p:cNvPicPr>
          <p:nvPr/>
        </p:nvPicPr>
        <p:blipFill>
          <a:blip r:embed="rId9"/>
          <a:stretch>
            <a:fillRect/>
          </a:stretch>
        </p:blipFill>
        <p:spPr>
          <a:xfrm>
            <a:off x="5145823" y="2105890"/>
            <a:ext cx="6658251" cy="3740727"/>
          </a:xfrm>
          <a:prstGeom prst="rect">
            <a:avLst/>
          </a:prstGeom>
          <a:ln w="88900" cap="sq" cmpd="thickThin">
            <a:solidFill>
              <a:srgbClr val="000000"/>
            </a:solidFill>
            <a:prstDash val="solid"/>
            <a:miter lim="800000"/>
          </a:ln>
          <a:effectLst>
            <a:innerShdw blurRad="76200">
              <a:srgbClr val="000000"/>
            </a:innerShdw>
          </a:effectLst>
        </p:spPr>
      </p:pic>
      <p:pic>
        <p:nvPicPr>
          <p:cNvPr id="8" name="Εικόνα 7"/>
          <p:cNvPicPr>
            <a:picLocks noChangeAspect="1"/>
          </p:cNvPicPr>
          <p:nvPr/>
        </p:nvPicPr>
        <p:blipFill>
          <a:blip r:embed="rId10"/>
          <a:stretch>
            <a:fillRect/>
          </a:stretch>
        </p:blipFill>
        <p:spPr>
          <a:xfrm>
            <a:off x="5268079" y="1742517"/>
            <a:ext cx="6413737" cy="4796828"/>
          </a:xfrm>
          <a:prstGeom prst="rect">
            <a:avLst/>
          </a:prstGeom>
          <a:ln w="88900" cap="sq" cmpd="thickThin">
            <a:solidFill>
              <a:srgbClr val="000000"/>
            </a:solidFill>
            <a:prstDash val="solid"/>
            <a:miter lim="800000"/>
          </a:ln>
          <a:effectLst>
            <a:innerShdw blurRad="76200">
              <a:srgbClr val="000000"/>
            </a:innerShdw>
          </a:effectLst>
        </p:spPr>
      </p:pic>
      <p:pic>
        <p:nvPicPr>
          <p:cNvPr id="9" name="Εικόνα 8"/>
          <p:cNvPicPr>
            <a:picLocks noChangeAspect="1"/>
          </p:cNvPicPr>
          <p:nvPr/>
        </p:nvPicPr>
        <p:blipFill>
          <a:blip r:embed="rId11"/>
          <a:stretch>
            <a:fillRect/>
          </a:stretch>
        </p:blipFill>
        <p:spPr>
          <a:xfrm>
            <a:off x="5653357" y="3236916"/>
            <a:ext cx="5643180" cy="1168659"/>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892402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050"/>
                                        </p:tgtEl>
                                        <p:attrNameLst>
                                          <p:attrName>style.visibility</p:attrName>
                                        </p:attrNameLst>
                                      </p:cBhvr>
                                      <p:to>
                                        <p:strVal val="visible"/>
                                      </p:to>
                                    </p:set>
                                    <p:animEffect transition="in" filter="fade">
                                      <p:cBhvr>
                                        <p:cTn id="11" dur="1000"/>
                                        <p:tgtEl>
                                          <p:spTgt spid="2050"/>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11">
                                            <p:graphicEl>
                                              <a:dgm id="{7364A220-B197-41B0-959F-05B1326E57A8}"/>
                                            </p:graphicEl>
                                          </p:spTgt>
                                        </p:tgtEl>
                                        <p:attrNameLst>
                                          <p:attrName>style.visibility</p:attrName>
                                        </p:attrNameLst>
                                      </p:cBhvr>
                                      <p:to>
                                        <p:strVal val="visible"/>
                                      </p:to>
                                    </p:set>
                                    <p:animEffect transition="in" filter="wipe(left)">
                                      <p:cBhvr>
                                        <p:cTn id="15" dur="1000"/>
                                        <p:tgtEl>
                                          <p:spTgt spid="11">
                                            <p:graphicEl>
                                              <a:dgm id="{7364A220-B197-41B0-959F-05B1326E57A8}"/>
                                            </p:graphicEl>
                                          </p:spTgt>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1">
                                            <p:graphicEl>
                                              <a:dgm id="{4627B251-E472-4864-A135-44CC381B6236}"/>
                                            </p:graphicEl>
                                          </p:spTgt>
                                        </p:tgtEl>
                                        <p:attrNameLst>
                                          <p:attrName>style.visibility</p:attrName>
                                        </p:attrNameLst>
                                      </p:cBhvr>
                                      <p:to>
                                        <p:strVal val="visible"/>
                                      </p:to>
                                    </p:set>
                                    <p:animEffect transition="in" filter="wipe(left)">
                                      <p:cBhvr>
                                        <p:cTn id="24" dur="1000"/>
                                        <p:tgtEl>
                                          <p:spTgt spid="11">
                                            <p:graphicEl>
                                              <a:dgm id="{4627B251-E472-4864-A135-44CC381B6236}"/>
                                            </p:graphicEl>
                                          </p:spTgt>
                                        </p:tgtEl>
                                      </p:cBhvr>
                                    </p:animEffect>
                                  </p:childTnLst>
                                </p:cTn>
                              </p:par>
                              <p:par>
                                <p:cTn id="25" presetID="10" presetClass="exit" presetSubtype="0" fill="hold" nodeType="withEffect">
                                  <p:stCondLst>
                                    <p:cond delay="0"/>
                                  </p:stCondLst>
                                  <p:childTnLst>
                                    <p:animEffect transition="out" filter="fade">
                                      <p:cBhvr>
                                        <p:cTn id="26" dur="1000"/>
                                        <p:tgtEl>
                                          <p:spTgt spid="3"/>
                                        </p:tgtEl>
                                      </p:cBhvr>
                                    </p:animEffect>
                                    <p:set>
                                      <p:cBhvr>
                                        <p:cTn id="27" dur="1" fill="hold">
                                          <p:stCondLst>
                                            <p:cond delay="999"/>
                                          </p:stCondLst>
                                        </p:cTn>
                                        <p:tgtEl>
                                          <p:spTgt spid="3"/>
                                        </p:tgtEl>
                                        <p:attrNameLst>
                                          <p:attrName>style.visibility</p:attrName>
                                        </p:attrNameLst>
                                      </p:cBhvr>
                                      <p:to>
                                        <p:strVal val="hidden"/>
                                      </p:to>
                                    </p:set>
                                  </p:childTnLst>
                                </p:cTn>
                              </p:par>
                            </p:childTnLst>
                          </p:cTn>
                        </p:par>
                        <p:par>
                          <p:cTn id="28" fill="hold">
                            <p:stCondLst>
                              <p:cond delay="1000"/>
                            </p:stCondLst>
                            <p:childTnLst>
                              <p:par>
                                <p:cTn id="29" presetID="10" presetClass="entr" presetSubtype="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1">
                                            <p:graphicEl>
                                              <a:dgm id="{9A15AAD6-2955-4D85-B532-79A42F6AB52A}"/>
                                            </p:graphicEl>
                                          </p:spTgt>
                                        </p:tgtEl>
                                        <p:attrNameLst>
                                          <p:attrName>style.visibility</p:attrName>
                                        </p:attrNameLst>
                                      </p:cBhvr>
                                      <p:to>
                                        <p:strVal val="visible"/>
                                      </p:to>
                                    </p:set>
                                    <p:animEffect transition="in" filter="wipe(left)">
                                      <p:cBhvr>
                                        <p:cTn id="36" dur="1000"/>
                                        <p:tgtEl>
                                          <p:spTgt spid="11">
                                            <p:graphicEl>
                                              <a:dgm id="{9A15AAD6-2955-4D85-B532-79A42F6AB52A}"/>
                                            </p:graphicEl>
                                          </p:spTgt>
                                        </p:tgtEl>
                                      </p:cBhvr>
                                    </p:animEffect>
                                  </p:childTnLst>
                                </p:cTn>
                              </p:par>
                            </p:childTnLst>
                          </p:cTn>
                        </p:par>
                        <p:par>
                          <p:cTn id="37" fill="hold">
                            <p:stCondLst>
                              <p:cond delay="1000"/>
                            </p:stCondLst>
                            <p:childTnLst>
                              <p:par>
                                <p:cTn id="38" presetID="10" presetClass="entr" presetSubtype="0"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1">
                                            <p:graphicEl>
                                              <a:dgm id="{114D7401-98AB-4CBB-8D3C-70793008198A}"/>
                                            </p:graphicEl>
                                          </p:spTgt>
                                        </p:tgtEl>
                                        <p:attrNameLst>
                                          <p:attrName>style.visibility</p:attrName>
                                        </p:attrNameLst>
                                      </p:cBhvr>
                                      <p:to>
                                        <p:strVal val="visible"/>
                                      </p:to>
                                    </p:set>
                                    <p:animEffect transition="in" filter="wipe(left)">
                                      <p:cBhvr>
                                        <p:cTn id="45" dur="1000"/>
                                        <p:tgtEl>
                                          <p:spTgt spid="11">
                                            <p:graphicEl>
                                              <a:dgm id="{114D7401-98AB-4CBB-8D3C-70793008198A}"/>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1">
                                            <p:graphicEl>
                                              <a:dgm id="{B1707CAA-86CA-4A23-A8E0-CBE15AFF01DB}"/>
                                            </p:graphicEl>
                                          </p:spTgt>
                                        </p:tgtEl>
                                        <p:attrNameLst>
                                          <p:attrName>style.visibility</p:attrName>
                                        </p:attrNameLst>
                                      </p:cBhvr>
                                      <p:to>
                                        <p:strVal val="visible"/>
                                      </p:to>
                                    </p:set>
                                    <p:animEffect transition="in" filter="wipe(left)">
                                      <p:cBhvr>
                                        <p:cTn id="50" dur="1000"/>
                                        <p:tgtEl>
                                          <p:spTgt spid="11">
                                            <p:graphicEl>
                                              <a:dgm id="{B1707CAA-86CA-4A23-A8E0-CBE15AFF01D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nimBg="1"/>
      <p:bldGraphic spid="11" grpId="0" uiExpand="1">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4 - Τίτλος"/>
          <p:cNvSpPr>
            <a:spLocks noGrp="1"/>
          </p:cNvSpPr>
          <p:nvPr>
            <p:ph type="title"/>
          </p:nvPr>
        </p:nvSpPr>
        <p:spPr>
          <a:xfrm>
            <a:off x="2639616" y="342275"/>
            <a:ext cx="7084640" cy="739551"/>
          </a:xfrm>
          <a:ln/>
        </p:spPr>
        <p:style>
          <a:lnRef idx="0">
            <a:schemeClr val="accent3"/>
          </a:lnRef>
          <a:fillRef idx="3">
            <a:schemeClr val="accent3"/>
          </a:fillRef>
          <a:effectRef idx="3">
            <a:schemeClr val="accent3"/>
          </a:effectRef>
          <a:fontRef idx="minor">
            <a:schemeClr val="lt1"/>
          </a:fontRef>
        </p:style>
        <p:txBody>
          <a:bodyPr>
            <a:noAutofit/>
          </a:bodyPr>
          <a:lstStyle/>
          <a:p>
            <a:pPr marL="54864" algn="ctr" fontAlgn="auto">
              <a:spcAft>
                <a:spcPts val="0"/>
              </a:spcAft>
              <a:defRPr/>
            </a:pPr>
            <a:r>
              <a:rPr lang="en-US" sz="4000" b="1" dirty="0" smtClean="0">
                <a:solidFill>
                  <a:schemeClr val="accent1">
                    <a:lumMod val="50000"/>
                  </a:schemeClr>
                </a:solidFill>
                <a:effectLst>
                  <a:outerShdw blurRad="38100" dist="38100" dir="2700000" algn="tl">
                    <a:srgbClr val="000000">
                      <a:alpha val="43137"/>
                    </a:srgbClr>
                  </a:outerShdw>
                </a:effectLst>
                <a:latin typeface="Chiller" panose="04020404031007020602" pitchFamily="82" charset="0"/>
              </a:rPr>
              <a:t>Why Aggelakis’ OliVchicken?</a:t>
            </a:r>
            <a:endParaRPr lang="el-GR" sz="4000" b="1" dirty="0">
              <a:solidFill>
                <a:schemeClr val="accent1">
                  <a:lumMod val="50000"/>
                </a:schemeClr>
              </a:solidFill>
              <a:effectLst>
                <a:outerShdw blurRad="38100" dist="38100" dir="2700000" algn="tl">
                  <a:srgbClr val="000000">
                    <a:alpha val="43137"/>
                  </a:srgbClr>
                </a:outerShdw>
              </a:effectLst>
              <a:latin typeface="Mistral" panose="03090702030407020403" pitchFamily="66" charset="0"/>
            </a:endParaRPr>
          </a:p>
        </p:txBody>
      </p:sp>
      <p:pic>
        <p:nvPicPr>
          <p:cNvPr id="7" name="Εικόνα 6"/>
          <p:cNvPicPr>
            <a:picLocks noChangeAspect="1"/>
          </p:cNvPicPr>
          <p:nvPr/>
        </p:nvPicPr>
        <p:blipFill>
          <a:blip r:embed="rId2"/>
          <a:stretch>
            <a:fillRect/>
          </a:stretch>
        </p:blipFill>
        <p:spPr>
          <a:xfrm>
            <a:off x="1487970" y="428782"/>
            <a:ext cx="1061494" cy="5665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11" name="Διάγραμμα 10"/>
          <p:cNvGraphicFramePr/>
          <p:nvPr>
            <p:extLst>
              <p:ext uri="{D42A27DB-BD31-4B8C-83A1-F6EECF244321}">
                <p14:modId xmlns:p14="http://schemas.microsoft.com/office/powerpoint/2010/main" val="2946317228"/>
              </p:ext>
            </p:extLst>
          </p:nvPr>
        </p:nvGraphicFramePr>
        <p:xfrm>
          <a:off x="290944" y="1335747"/>
          <a:ext cx="4719206" cy="52313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Εικόνα 1"/>
          <p:cNvPicPr>
            <a:picLocks noChangeAspect="1"/>
          </p:cNvPicPr>
          <p:nvPr/>
        </p:nvPicPr>
        <p:blipFill>
          <a:blip r:embed="rId8"/>
          <a:stretch>
            <a:fillRect/>
          </a:stretch>
        </p:blipFill>
        <p:spPr>
          <a:xfrm>
            <a:off x="5456958" y="1362940"/>
            <a:ext cx="2857500" cy="2857500"/>
          </a:xfrm>
          <a:prstGeom prst="rect">
            <a:avLst/>
          </a:prstGeom>
        </p:spPr>
      </p:pic>
      <p:pic>
        <p:nvPicPr>
          <p:cNvPr id="4" name="Εικόνα 3"/>
          <p:cNvPicPr>
            <a:picLocks noChangeAspect="1"/>
          </p:cNvPicPr>
          <p:nvPr/>
        </p:nvPicPr>
        <p:blipFill>
          <a:blip r:embed="rId9"/>
          <a:stretch>
            <a:fillRect/>
          </a:stretch>
        </p:blipFill>
        <p:spPr>
          <a:xfrm>
            <a:off x="6885708" y="4896715"/>
            <a:ext cx="4657725" cy="1276350"/>
          </a:xfrm>
          <a:prstGeom prst="rect">
            <a:avLst/>
          </a:prstGeom>
        </p:spPr>
      </p:pic>
      <p:pic>
        <p:nvPicPr>
          <p:cNvPr id="12" name="Εικόνα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115917" y="3364055"/>
            <a:ext cx="3582706" cy="1499415"/>
          </a:xfrm>
          <a:prstGeom prst="rect">
            <a:avLst/>
          </a:prstGeom>
        </p:spPr>
      </p:pic>
      <p:pic>
        <p:nvPicPr>
          <p:cNvPr id="13" name="Εικόνα 12"/>
          <p:cNvPicPr>
            <a:picLocks noChangeAspect="1"/>
          </p:cNvPicPr>
          <p:nvPr/>
        </p:nvPicPr>
        <p:blipFill>
          <a:blip r:embed="rId11"/>
          <a:stretch>
            <a:fillRect/>
          </a:stretch>
        </p:blipFill>
        <p:spPr>
          <a:xfrm>
            <a:off x="5072793" y="1362940"/>
            <a:ext cx="3625830" cy="150018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Εικόνα 13"/>
          <p:cNvPicPr>
            <a:picLocks noChangeAspect="1"/>
          </p:cNvPicPr>
          <p:nvPr/>
        </p:nvPicPr>
        <p:blipFill>
          <a:blip r:embed="rId12"/>
          <a:stretch>
            <a:fillRect/>
          </a:stretch>
        </p:blipFill>
        <p:spPr>
          <a:xfrm>
            <a:off x="9209840" y="1362940"/>
            <a:ext cx="2616480" cy="149941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Εικόνα 14"/>
          <p:cNvPicPr>
            <a:picLocks noChangeAspect="1"/>
          </p:cNvPicPr>
          <p:nvPr/>
        </p:nvPicPr>
        <p:blipFill>
          <a:blip r:embed="rId13"/>
          <a:stretch>
            <a:fillRect/>
          </a:stretch>
        </p:blipFill>
        <p:spPr>
          <a:xfrm>
            <a:off x="9209840" y="3364055"/>
            <a:ext cx="2616480" cy="15318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Εικόνα 15"/>
          <p:cNvPicPr>
            <a:picLocks noChangeAspect="1"/>
          </p:cNvPicPr>
          <p:nvPr/>
        </p:nvPicPr>
        <p:blipFill>
          <a:blip r:embed="rId14"/>
          <a:stretch>
            <a:fillRect/>
          </a:stretch>
        </p:blipFill>
        <p:spPr>
          <a:xfrm>
            <a:off x="8118228" y="4929188"/>
            <a:ext cx="1501453" cy="183851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7" name="Εικόνα 16"/>
          <p:cNvPicPr>
            <a:picLocks noChangeAspect="1"/>
          </p:cNvPicPr>
          <p:nvPr/>
        </p:nvPicPr>
        <p:blipFill>
          <a:blip r:embed="rId15"/>
          <a:stretch>
            <a:fillRect/>
          </a:stretch>
        </p:blipFill>
        <p:spPr>
          <a:xfrm>
            <a:off x="5115917" y="2551640"/>
            <a:ext cx="6710404" cy="2876731"/>
          </a:xfrm>
          <a:prstGeom prst="rect">
            <a:avLst/>
          </a:prstGeom>
          <a:ln w="88900" cap="sq" cmpd="thickThin">
            <a:solidFill>
              <a:srgbClr val="000000"/>
            </a:solidFill>
            <a:prstDash val="solid"/>
            <a:miter lim="800000"/>
          </a:ln>
          <a:effectLst>
            <a:innerShdw blurRad="76200">
              <a:srgbClr val="000000"/>
            </a:innerShdw>
          </a:effectLst>
        </p:spPr>
      </p:pic>
      <p:pic>
        <p:nvPicPr>
          <p:cNvPr id="18" name="Εικόνα 17"/>
          <p:cNvPicPr>
            <a:picLocks noChangeAspect="1"/>
          </p:cNvPicPr>
          <p:nvPr/>
        </p:nvPicPr>
        <p:blipFill>
          <a:blip r:embed="rId16"/>
          <a:stretch>
            <a:fillRect/>
          </a:stretch>
        </p:blipFill>
        <p:spPr>
          <a:xfrm>
            <a:off x="5072792" y="1360107"/>
            <a:ext cx="2385959" cy="3239602"/>
          </a:xfrm>
          <a:prstGeom prst="rect">
            <a:avLst/>
          </a:prstGeom>
          <a:ln>
            <a:noFill/>
          </a:ln>
          <a:effectLst>
            <a:softEdge rad="112500"/>
          </a:effectLst>
        </p:spPr>
      </p:pic>
      <p:pic>
        <p:nvPicPr>
          <p:cNvPr id="19" name="Εικόνα 1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309324" y="3560993"/>
            <a:ext cx="4709080" cy="3139386"/>
          </a:xfrm>
          <a:prstGeom prst="rect">
            <a:avLst/>
          </a:prstGeom>
          <a:ln>
            <a:noFill/>
          </a:ln>
          <a:effectLst>
            <a:softEdge rad="112500"/>
          </a:effectLst>
        </p:spPr>
      </p:pic>
      <p:pic>
        <p:nvPicPr>
          <p:cNvPr id="3" name="Εικόνα 2"/>
          <p:cNvPicPr>
            <a:picLocks noChangeAspect="1"/>
          </p:cNvPicPr>
          <p:nvPr/>
        </p:nvPicPr>
        <p:blipFill>
          <a:blip r:embed="rId18"/>
          <a:stretch>
            <a:fillRect/>
          </a:stretch>
        </p:blipFill>
        <p:spPr>
          <a:xfrm>
            <a:off x="6410737" y="1143180"/>
            <a:ext cx="4444369" cy="5425910"/>
          </a:xfrm>
          <a:prstGeom prst="rect">
            <a:avLst/>
          </a:prstGeom>
        </p:spPr>
      </p:pic>
    </p:spTree>
    <p:extLst>
      <p:ext uri="{BB962C8B-B14F-4D97-AF65-F5344CB8AC3E}">
        <p14:creationId xmlns:p14="http://schemas.microsoft.com/office/powerpoint/2010/main" val="3868515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11">
                                            <p:graphicEl>
                                              <a:dgm id="{7364A220-B197-41B0-959F-05B1326E57A8}"/>
                                            </p:graphicEl>
                                          </p:spTgt>
                                        </p:tgtEl>
                                        <p:attrNameLst>
                                          <p:attrName>style.visibility</p:attrName>
                                        </p:attrNameLst>
                                      </p:cBhvr>
                                      <p:to>
                                        <p:strVal val="visible"/>
                                      </p:to>
                                    </p:set>
                                    <p:animEffect transition="in" filter="wipe(left)">
                                      <p:cBhvr>
                                        <p:cTn id="11" dur="1000"/>
                                        <p:tgtEl>
                                          <p:spTgt spid="11">
                                            <p:graphicEl>
                                              <a:dgm id="{7364A220-B197-41B0-959F-05B1326E57A8}"/>
                                            </p:graphicEl>
                                          </p:spTgt>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1">
                                            <p:graphicEl>
                                              <a:dgm id="{4627B251-E472-4864-A135-44CC381B6236}"/>
                                            </p:graphicEl>
                                          </p:spTgt>
                                        </p:tgtEl>
                                        <p:attrNameLst>
                                          <p:attrName>style.visibility</p:attrName>
                                        </p:attrNameLst>
                                      </p:cBhvr>
                                      <p:to>
                                        <p:strVal val="visible"/>
                                      </p:to>
                                    </p:set>
                                    <p:animEffect transition="in" filter="wipe(left)">
                                      <p:cBhvr>
                                        <p:cTn id="23" dur="1000"/>
                                        <p:tgtEl>
                                          <p:spTgt spid="11">
                                            <p:graphicEl>
                                              <a:dgm id="{4627B251-E472-4864-A135-44CC381B6236}"/>
                                            </p:graphicEl>
                                          </p:spTgt>
                                        </p:tgtEl>
                                      </p:cBhvr>
                                    </p:animEffect>
                                  </p:childTnLst>
                                </p:cTn>
                              </p:par>
                              <p:par>
                                <p:cTn id="24" presetID="10" presetClass="exit" presetSubtype="0" fill="hold" nodeType="withEffect">
                                  <p:stCondLst>
                                    <p:cond delay="0"/>
                                  </p:stCondLst>
                                  <p:childTnLst>
                                    <p:animEffect transition="out" filter="fade">
                                      <p:cBhvr>
                                        <p:cTn id="25" dur="500"/>
                                        <p:tgtEl>
                                          <p:spTgt spid="2"/>
                                        </p:tgtEl>
                                      </p:cBhvr>
                                    </p:animEffect>
                                    <p:set>
                                      <p:cBhvr>
                                        <p:cTn id="26" dur="1" fill="hold">
                                          <p:stCondLst>
                                            <p:cond delay="499"/>
                                          </p:stCondLst>
                                        </p:cTn>
                                        <p:tgtEl>
                                          <p:spTgt spid="2"/>
                                        </p:tgtEl>
                                        <p:attrNameLst>
                                          <p:attrName>style.visibility</p:attrName>
                                        </p:attrNameLst>
                                      </p:cBhvr>
                                      <p:to>
                                        <p:strVal val="hidden"/>
                                      </p:to>
                                    </p:set>
                                  </p:childTnLst>
                                </p:cTn>
                              </p:par>
                              <p:par>
                                <p:cTn id="27" presetID="10" presetClass="exit" presetSubtype="0" fill="hold" nodeType="withEffect">
                                  <p:stCondLst>
                                    <p:cond delay="0"/>
                                  </p:stCondLst>
                                  <p:childTnLst>
                                    <p:animEffect transition="out" filter="fade">
                                      <p:cBhvr>
                                        <p:cTn id="28" dur="500"/>
                                        <p:tgtEl>
                                          <p:spTgt spid="4"/>
                                        </p:tgtEl>
                                      </p:cBhvr>
                                    </p:animEffect>
                                    <p:set>
                                      <p:cBhvr>
                                        <p:cTn id="29" dur="1" fill="hold">
                                          <p:stCondLst>
                                            <p:cond delay="499"/>
                                          </p:stCondLst>
                                        </p:cTn>
                                        <p:tgtEl>
                                          <p:spTgt spid="4"/>
                                        </p:tgtEl>
                                        <p:attrNameLst>
                                          <p:attrName>style.visibility</p:attrName>
                                        </p:attrNameLst>
                                      </p:cBhvr>
                                      <p:to>
                                        <p:strVal val="hidden"/>
                                      </p:to>
                                    </p:set>
                                  </p:childTnLst>
                                </p:cTn>
                              </p:par>
                            </p:childTnLst>
                          </p:cTn>
                        </p:par>
                        <p:par>
                          <p:cTn id="30" fill="hold">
                            <p:stCondLst>
                              <p:cond delay="1000"/>
                            </p:stCondLst>
                            <p:childTnLst>
                              <p:par>
                                <p:cTn id="31" presetID="10" presetClass="entr" presetSubtype="0"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childTnLst>
                          </p:cTn>
                        </p:par>
                        <p:par>
                          <p:cTn id="34" fill="hold">
                            <p:stCondLst>
                              <p:cond delay="1500"/>
                            </p:stCondLst>
                            <p:childTnLst>
                              <p:par>
                                <p:cTn id="35" presetID="10" presetClass="entr" presetSubtype="0"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par>
                          <p:cTn id="38" fill="hold">
                            <p:stCondLst>
                              <p:cond delay="2000"/>
                            </p:stCondLst>
                            <p:childTnLst>
                              <p:par>
                                <p:cTn id="39" presetID="10" presetClass="entr" presetSubtype="0" fill="hold"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childTnLst>
                          </p:cTn>
                        </p:par>
                        <p:par>
                          <p:cTn id="42" fill="hold">
                            <p:stCondLst>
                              <p:cond delay="2500"/>
                            </p:stCondLst>
                            <p:childTnLst>
                              <p:par>
                                <p:cTn id="43" presetID="10" presetClass="entr" presetSubtype="0" fill="hold"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childTnLst>
                          </p:cTn>
                        </p:par>
                        <p:par>
                          <p:cTn id="46" fill="hold">
                            <p:stCondLst>
                              <p:cond delay="3000"/>
                            </p:stCondLst>
                            <p:childTnLst>
                              <p:par>
                                <p:cTn id="47" presetID="10" presetClass="entr" presetSubtype="0" fill="hold"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11">
                                            <p:graphicEl>
                                              <a:dgm id="{9A15AAD6-2955-4D85-B532-79A42F6AB52A}"/>
                                            </p:graphicEl>
                                          </p:spTgt>
                                        </p:tgtEl>
                                        <p:attrNameLst>
                                          <p:attrName>style.visibility</p:attrName>
                                        </p:attrNameLst>
                                      </p:cBhvr>
                                      <p:to>
                                        <p:strVal val="visible"/>
                                      </p:to>
                                    </p:set>
                                    <p:animEffect transition="in" filter="wipe(left)">
                                      <p:cBhvr>
                                        <p:cTn id="54" dur="1000"/>
                                        <p:tgtEl>
                                          <p:spTgt spid="11">
                                            <p:graphicEl>
                                              <a:dgm id="{9A15AAD6-2955-4D85-B532-79A42F6AB52A}"/>
                                            </p:graphicEl>
                                          </p:spTgt>
                                        </p:tgtEl>
                                      </p:cBhvr>
                                    </p:animEffect>
                                  </p:childTnLst>
                                </p:cTn>
                              </p:par>
                              <p:par>
                                <p:cTn id="55" presetID="10" presetClass="exit" presetSubtype="0" fill="hold" nodeType="withEffect">
                                  <p:stCondLst>
                                    <p:cond delay="0"/>
                                  </p:stCondLst>
                                  <p:childTnLst>
                                    <p:animEffect transition="out" filter="fade">
                                      <p:cBhvr>
                                        <p:cTn id="56" dur="500"/>
                                        <p:tgtEl>
                                          <p:spTgt spid="13"/>
                                        </p:tgtEl>
                                      </p:cBhvr>
                                    </p:animEffect>
                                    <p:set>
                                      <p:cBhvr>
                                        <p:cTn id="57" dur="1" fill="hold">
                                          <p:stCondLst>
                                            <p:cond delay="499"/>
                                          </p:stCondLst>
                                        </p:cTn>
                                        <p:tgtEl>
                                          <p:spTgt spid="13"/>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14"/>
                                        </p:tgtEl>
                                      </p:cBhvr>
                                    </p:animEffect>
                                    <p:set>
                                      <p:cBhvr>
                                        <p:cTn id="60" dur="1" fill="hold">
                                          <p:stCondLst>
                                            <p:cond delay="499"/>
                                          </p:stCondLst>
                                        </p:cTn>
                                        <p:tgtEl>
                                          <p:spTgt spid="14"/>
                                        </p:tgtEl>
                                        <p:attrNameLst>
                                          <p:attrName>style.visibility</p:attrName>
                                        </p:attrNameLst>
                                      </p:cBhvr>
                                      <p:to>
                                        <p:strVal val="hidden"/>
                                      </p:to>
                                    </p:set>
                                  </p:childTnLst>
                                </p:cTn>
                              </p:par>
                              <p:par>
                                <p:cTn id="61" presetID="10" presetClass="exit" presetSubtype="0" fill="hold" nodeType="withEffect">
                                  <p:stCondLst>
                                    <p:cond delay="0"/>
                                  </p:stCondLst>
                                  <p:childTnLst>
                                    <p:animEffect transition="out" filter="fade">
                                      <p:cBhvr>
                                        <p:cTn id="62" dur="500"/>
                                        <p:tgtEl>
                                          <p:spTgt spid="12"/>
                                        </p:tgtEl>
                                      </p:cBhvr>
                                    </p:animEffect>
                                    <p:set>
                                      <p:cBhvr>
                                        <p:cTn id="63" dur="1" fill="hold">
                                          <p:stCondLst>
                                            <p:cond delay="499"/>
                                          </p:stCondLst>
                                        </p:cTn>
                                        <p:tgtEl>
                                          <p:spTgt spid="12"/>
                                        </p:tgtEl>
                                        <p:attrNameLst>
                                          <p:attrName>style.visibility</p:attrName>
                                        </p:attrNameLst>
                                      </p:cBhvr>
                                      <p:to>
                                        <p:strVal val="hidden"/>
                                      </p:to>
                                    </p:set>
                                  </p:childTnLst>
                                </p:cTn>
                              </p:par>
                              <p:par>
                                <p:cTn id="64" presetID="10" presetClass="exit" presetSubtype="0" fill="hold" nodeType="withEffect">
                                  <p:stCondLst>
                                    <p:cond delay="0"/>
                                  </p:stCondLst>
                                  <p:childTnLst>
                                    <p:animEffect transition="out" filter="fade">
                                      <p:cBhvr>
                                        <p:cTn id="65" dur="500"/>
                                        <p:tgtEl>
                                          <p:spTgt spid="15"/>
                                        </p:tgtEl>
                                      </p:cBhvr>
                                    </p:animEffect>
                                    <p:set>
                                      <p:cBhvr>
                                        <p:cTn id="66" dur="1" fill="hold">
                                          <p:stCondLst>
                                            <p:cond delay="499"/>
                                          </p:stCondLst>
                                        </p:cTn>
                                        <p:tgtEl>
                                          <p:spTgt spid="15"/>
                                        </p:tgtEl>
                                        <p:attrNameLst>
                                          <p:attrName>style.visibility</p:attrName>
                                        </p:attrNameLst>
                                      </p:cBhvr>
                                      <p:to>
                                        <p:strVal val="hidden"/>
                                      </p:to>
                                    </p:set>
                                  </p:childTnLst>
                                </p:cTn>
                              </p:par>
                              <p:par>
                                <p:cTn id="67" presetID="10" presetClass="exit" presetSubtype="0" fill="hold" nodeType="withEffect">
                                  <p:stCondLst>
                                    <p:cond delay="0"/>
                                  </p:stCondLst>
                                  <p:childTnLst>
                                    <p:animEffect transition="out" filter="fade">
                                      <p:cBhvr>
                                        <p:cTn id="68" dur="500"/>
                                        <p:tgtEl>
                                          <p:spTgt spid="16"/>
                                        </p:tgtEl>
                                      </p:cBhvr>
                                    </p:animEffect>
                                    <p:set>
                                      <p:cBhvr>
                                        <p:cTn id="69" dur="1" fill="hold">
                                          <p:stCondLst>
                                            <p:cond delay="499"/>
                                          </p:stCondLst>
                                        </p:cTn>
                                        <p:tgtEl>
                                          <p:spTgt spid="16"/>
                                        </p:tgtEl>
                                        <p:attrNameLst>
                                          <p:attrName>style.visibility</p:attrName>
                                        </p:attrNameLst>
                                      </p:cBhvr>
                                      <p:to>
                                        <p:strVal val="hidden"/>
                                      </p:to>
                                    </p:set>
                                  </p:childTnLst>
                                </p:cTn>
                              </p:par>
                            </p:childTnLst>
                          </p:cTn>
                        </p:par>
                        <p:par>
                          <p:cTn id="70" fill="hold">
                            <p:stCondLst>
                              <p:cond delay="1000"/>
                            </p:stCondLst>
                            <p:childTnLst>
                              <p:par>
                                <p:cTn id="71" presetID="10" presetClass="entr" presetSubtype="0" fill="hold" nodeType="after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fade">
                                      <p:cBhvr>
                                        <p:cTn id="73" dur="1000"/>
                                        <p:tgtEl>
                                          <p:spTgt spid="17"/>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8" fill="hold" grpId="0" nodeType="clickEffect">
                                  <p:stCondLst>
                                    <p:cond delay="0"/>
                                  </p:stCondLst>
                                  <p:childTnLst>
                                    <p:set>
                                      <p:cBhvr>
                                        <p:cTn id="77" dur="1" fill="hold">
                                          <p:stCondLst>
                                            <p:cond delay="0"/>
                                          </p:stCondLst>
                                        </p:cTn>
                                        <p:tgtEl>
                                          <p:spTgt spid="11">
                                            <p:graphicEl>
                                              <a:dgm id="{114D7401-98AB-4CBB-8D3C-70793008198A}"/>
                                            </p:graphicEl>
                                          </p:spTgt>
                                        </p:tgtEl>
                                        <p:attrNameLst>
                                          <p:attrName>style.visibility</p:attrName>
                                        </p:attrNameLst>
                                      </p:cBhvr>
                                      <p:to>
                                        <p:strVal val="visible"/>
                                      </p:to>
                                    </p:set>
                                    <p:animEffect transition="in" filter="wipe(left)">
                                      <p:cBhvr>
                                        <p:cTn id="78" dur="1000"/>
                                        <p:tgtEl>
                                          <p:spTgt spid="11">
                                            <p:graphicEl>
                                              <a:dgm id="{114D7401-98AB-4CBB-8D3C-70793008198A}"/>
                                            </p:graphicEl>
                                          </p:spTgt>
                                        </p:tgtEl>
                                      </p:cBhvr>
                                    </p:animEffect>
                                  </p:childTnLst>
                                </p:cTn>
                              </p:par>
                              <p:par>
                                <p:cTn id="79" presetID="10" presetClass="exit" presetSubtype="0" fill="hold" nodeType="withEffect">
                                  <p:stCondLst>
                                    <p:cond delay="0"/>
                                  </p:stCondLst>
                                  <p:childTnLst>
                                    <p:animEffect transition="out" filter="fade">
                                      <p:cBhvr>
                                        <p:cTn id="80" dur="1000"/>
                                        <p:tgtEl>
                                          <p:spTgt spid="17"/>
                                        </p:tgtEl>
                                      </p:cBhvr>
                                    </p:animEffect>
                                    <p:set>
                                      <p:cBhvr>
                                        <p:cTn id="81" dur="1" fill="hold">
                                          <p:stCondLst>
                                            <p:cond delay="999"/>
                                          </p:stCondLst>
                                        </p:cTn>
                                        <p:tgtEl>
                                          <p:spTgt spid="17"/>
                                        </p:tgtEl>
                                        <p:attrNameLst>
                                          <p:attrName>style.visibility</p:attrName>
                                        </p:attrNameLst>
                                      </p:cBhvr>
                                      <p:to>
                                        <p:strVal val="hidden"/>
                                      </p:to>
                                    </p:set>
                                  </p:childTnLst>
                                </p:cTn>
                              </p:par>
                            </p:childTnLst>
                          </p:cTn>
                        </p:par>
                        <p:par>
                          <p:cTn id="82" fill="hold">
                            <p:stCondLst>
                              <p:cond delay="1000"/>
                            </p:stCondLst>
                            <p:childTnLst>
                              <p:par>
                                <p:cTn id="83" presetID="10" presetClass="entr" presetSubtype="0" fill="hold" nodeType="afterEffect">
                                  <p:stCondLst>
                                    <p:cond delay="0"/>
                                  </p:stCondLst>
                                  <p:childTnLst>
                                    <p:set>
                                      <p:cBhvr>
                                        <p:cTn id="84" dur="1" fill="hold">
                                          <p:stCondLst>
                                            <p:cond delay="0"/>
                                          </p:stCondLst>
                                        </p:cTn>
                                        <p:tgtEl>
                                          <p:spTgt spid="3"/>
                                        </p:tgtEl>
                                        <p:attrNameLst>
                                          <p:attrName>style.visibility</p:attrName>
                                        </p:attrNameLst>
                                      </p:cBhvr>
                                      <p:to>
                                        <p:strVal val="visible"/>
                                      </p:to>
                                    </p:set>
                                    <p:animEffect transition="in" filter="fade">
                                      <p:cBhvr>
                                        <p:cTn id="85" dur="1000"/>
                                        <p:tgtEl>
                                          <p:spTgt spid="3"/>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8" fill="hold" grpId="0" nodeType="clickEffect">
                                  <p:stCondLst>
                                    <p:cond delay="0"/>
                                  </p:stCondLst>
                                  <p:childTnLst>
                                    <p:set>
                                      <p:cBhvr>
                                        <p:cTn id="89" dur="1" fill="hold">
                                          <p:stCondLst>
                                            <p:cond delay="0"/>
                                          </p:stCondLst>
                                        </p:cTn>
                                        <p:tgtEl>
                                          <p:spTgt spid="11">
                                            <p:graphicEl>
                                              <a:dgm id="{B1707CAA-86CA-4A23-A8E0-CBE15AFF01DB}"/>
                                            </p:graphicEl>
                                          </p:spTgt>
                                        </p:tgtEl>
                                        <p:attrNameLst>
                                          <p:attrName>style.visibility</p:attrName>
                                        </p:attrNameLst>
                                      </p:cBhvr>
                                      <p:to>
                                        <p:strVal val="visible"/>
                                      </p:to>
                                    </p:set>
                                    <p:animEffect transition="in" filter="wipe(left)">
                                      <p:cBhvr>
                                        <p:cTn id="90" dur="1000"/>
                                        <p:tgtEl>
                                          <p:spTgt spid="11">
                                            <p:graphicEl>
                                              <a:dgm id="{B1707CAA-86CA-4A23-A8E0-CBE15AFF01DB}"/>
                                            </p:graphicEl>
                                          </p:spTgt>
                                        </p:tgtEl>
                                      </p:cBhvr>
                                    </p:animEffect>
                                  </p:childTnLst>
                                </p:cTn>
                              </p:par>
                              <p:par>
                                <p:cTn id="91" presetID="10" presetClass="exit" presetSubtype="0" fill="hold" nodeType="withEffect">
                                  <p:stCondLst>
                                    <p:cond delay="0"/>
                                  </p:stCondLst>
                                  <p:childTnLst>
                                    <p:animEffect transition="out" filter="fade">
                                      <p:cBhvr>
                                        <p:cTn id="92" dur="1000"/>
                                        <p:tgtEl>
                                          <p:spTgt spid="3"/>
                                        </p:tgtEl>
                                      </p:cBhvr>
                                    </p:animEffect>
                                    <p:set>
                                      <p:cBhvr>
                                        <p:cTn id="93" dur="1" fill="hold">
                                          <p:stCondLst>
                                            <p:cond delay="999"/>
                                          </p:stCondLst>
                                        </p:cTn>
                                        <p:tgtEl>
                                          <p:spTgt spid="3"/>
                                        </p:tgtEl>
                                        <p:attrNameLst>
                                          <p:attrName>style.visibility</p:attrName>
                                        </p:attrNameLst>
                                      </p:cBhvr>
                                      <p:to>
                                        <p:strVal val="hidden"/>
                                      </p:to>
                                    </p:set>
                                  </p:childTnLst>
                                </p:cTn>
                              </p:par>
                            </p:childTnLst>
                          </p:cTn>
                        </p:par>
                        <p:par>
                          <p:cTn id="94" fill="hold">
                            <p:stCondLst>
                              <p:cond delay="1000"/>
                            </p:stCondLst>
                            <p:childTnLst>
                              <p:par>
                                <p:cTn id="95" presetID="10" presetClass="entr" presetSubtype="0" fill="hold" nodeType="afterEffect">
                                  <p:stCondLst>
                                    <p:cond delay="0"/>
                                  </p:stCondLst>
                                  <p:childTnLst>
                                    <p:set>
                                      <p:cBhvr>
                                        <p:cTn id="96" dur="1" fill="hold">
                                          <p:stCondLst>
                                            <p:cond delay="0"/>
                                          </p:stCondLst>
                                        </p:cTn>
                                        <p:tgtEl>
                                          <p:spTgt spid="18"/>
                                        </p:tgtEl>
                                        <p:attrNameLst>
                                          <p:attrName>style.visibility</p:attrName>
                                        </p:attrNameLst>
                                      </p:cBhvr>
                                      <p:to>
                                        <p:strVal val="visible"/>
                                      </p:to>
                                    </p:set>
                                    <p:animEffect transition="in" filter="fade">
                                      <p:cBhvr>
                                        <p:cTn id="97" dur="1000"/>
                                        <p:tgtEl>
                                          <p:spTgt spid="18"/>
                                        </p:tgtEl>
                                      </p:cBhvr>
                                    </p:animEffect>
                                  </p:childTnLst>
                                </p:cTn>
                              </p:par>
                            </p:childTnLst>
                          </p:cTn>
                        </p:par>
                        <p:par>
                          <p:cTn id="98" fill="hold">
                            <p:stCondLst>
                              <p:cond delay="2000"/>
                            </p:stCondLst>
                            <p:childTnLst>
                              <p:par>
                                <p:cTn id="99" presetID="10" presetClass="entr" presetSubtype="0" fill="hold" nodeType="afterEffect">
                                  <p:stCondLst>
                                    <p:cond delay="0"/>
                                  </p:stCondLst>
                                  <p:childTnLst>
                                    <p:set>
                                      <p:cBhvr>
                                        <p:cTn id="100" dur="1" fill="hold">
                                          <p:stCondLst>
                                            <p:cond delay="0"/>
                                          </p:stCondLst>
                                        </p:cTn>
                                        <p:tgtEl>
                                          <p:spTgt spid="19"/>
                                        </p:tgtEl>
                                        <p:attrNameLst>
                                          <p:attrName>style.visibility</p:attrName>
                                        </p:attrNameLst>
                                      </p:cBhvr>
                                      <p:to>
                                        <p:strVal val="visible"/>
                                      </p:to>
                                    </p:set>
                                    <p:animEffect transition="in" filter="fade">
                                      <p:cBhvr>
                                        <p:cTn id="101"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nimBg="1"/>
      <p:bldGraphic spid="11" grpId="0" uiExpand="1">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4 - Τίτλος"/>
          <p:cNvSpPr>
            <a:spLocks noGrp="1"/>
          </p:cNvSpPr>
          <p:nvPr>
            <p:ph type="title"/>
          </p:nvPr>
        </p:nvSpPr>
        <p:spPr>
          <a:xfrm>
            <a:off x="2639616" y="342275"/>
            <a:ext cx="7084640" cy="739551"/>
          </a:xfrm>
          <a:ln/>
        </p:spPr>
        <p:style>
          <a:lnRef idx="0">
            <a:schemeClr val="accent3"/>
          </a:lnRef>
          <a:fillRef idx="3">
            <a:schemeClr val="accent3"/>
          </a:fillRef>
          <a:effectRef idx="3">
            <a:schemeClr val="accent3"/>
          </a:effectRef>
          <a:fontRef idx="minor">
            <a:schemeClr val="lt1"/>
          </a:fontRef>
        </p:style>
        <p:txBody>
          <a:bodyPr>
            <a:noAutofit/>
          </a:bodyPr>
          <a:lstStyle/>
          <a:p>
            <a:pPr marL="54864" algn="ctr" fontAlgn="auto">
              <a:spcAft>
                <a:spcPts val="0"/>
              </a:spcAft>
              <a:defRPr/>
            </a:pPr>
            <a:r>
              <a:rPr lang="en-US" sz="4000" b="1" u="sng" dirty="0" smtClean="0">
                <a:solidFill>
                  <a:schemeClr val="accent1">
                    <a:lumMod val="50000"/>
                  </a:schemeClr>
                </a:solidFill>
                <a:effectLst>
                  <a:outerShdw blurRad="38100" dist="38100" dir="2700000" algn="tl">
                    <a:srgbClr val="000000">
                      <a:alpha val="43137"/>
                    </a:srgbClr>
                  </a:outerShdw>
                </a:effectLst>
                <a:latin typeface="Chiller" panose="04020404031007020602" pitchFamily="82" charset="0"/>
              </a:rPr>
              <a:t>Reference List</a:t>
            </a:r>
            <a:endParaRPr lang="el-GR" sz="4000" b="1" u="sng" dirty="0">
              <a:solidFill>
                <a:schemeClr val="accent1">
                  <a:lumMod val="50000"/>
                </a:schemeClr>
              </a:solidFill>
              <a:effectLst>
                <a:outerShdw blurRad="38100" dist="38100" dir="2700000" algn="tl">
                  <a:srgbClr val="000000">
                    <a:alpha val="43137"/>
                  </a:srgbClr>
                </a:outerShdw>
              </a:effectLst>
              <a:latin typeface="Mistral" panose="03090702030407020403" pitchFamily="66" charset="0"/>
            </a:endParaRPr>
          </a:p>
        </p:txBody>
      </p:sp>
      <p:pic>
        <p:nvPicPr>
          <p:cNvPr id="7" name="Εικόνα 6"/>
          <p:cNvPicPr>
            <a:picLocks noChangeAspect="1"/>
          </p:cNvPicPr>
          <p:nvPr/>
        </p:nvPicPr>
        <p:blipFill>
          <a:blip r:embed="rId2"/>
          <a:stretch>
            <a:fillRect/>
          </a:stretch>
        </p:blipFill>
        <p:spPr>
          <a:xfrm>
            <a:off x="1487970" y="428782"/>
            <a:ext cx="1061494" cy="5665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20" name="Διάγραμμα 19"/>
          <p:cNvGraphicFramePr/>
          <p:nvPr>
            <p:extLst>
              <p:ext uri="{D42A27DB-BD31-4B8C-83A1-F6EECF244321}">
                <p14:modId xmlns:p14="http://schemas.microsoft.com/office/powerpoint/2010/main" val="4002694394"/>
              </p:ext>
            </p:extLst>
          </p:nvPr>
        </p:nvGraphicFramePr>
        <p:xfrm>
          <a:off x="290944" y="1335747"/>
          <a:ext cx="11596256" cy="52313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77587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nimBg="1"/>
      <p:bldGraphic spid="20"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083632" cy="6858000"/>
          </a:xfrm>
          <a:prstGeom prst="rect">
            <a:avLst/>
          </a:prstGeom>
        </p:spPr>
      </p:pic>
      <p:pic>
        <p:nvPicPr>
          <p:cNvPr id="9" name="Εικόνα 8"/>
          <p:cNvPicPr>
            <a:picLocks noChangeAspect="1"/>
          </p:cNvPicPr>
          <p:nvPr/>
        </p:nvPicPr>
        <p:blipFill>
          <a:blip r:embed="rId3"/>
          <a:stretch>
            <a:fillRect/>
          </a:stretch>
        </p:blipFill>
        <p:spPr>
          <a:xfrm>
            <a:off x="6083632" y="0"/>
            <a:ext cx="6108368" cy="6858000"/>
          </a:xfrm>
          <a:prstGeom prst="rect">
            <a:avLst/>
          </a:prstGeom>
        </p:spPr>
      </p:pic>
      <p:sp>
        <p:nvSpPr>
          <p:cNvPr id="12" name="4 - Τίτλος"/>
          <p:cNvSpPr>
            <a:spLocks noGrp="1"/>
          </p:cNvSpPr>
          <p:nvPr>
            <p:ph type="title"/>
          </p:nvPr>
        </p:nvSpPr>
        <p:spPr>
          <a:xfrm>
            <a:off x="2639616" y="342275"/>
            <a:ext cx="7084640" cy="739551"/>
          </a:xfrm>
          <a:ln/>
        </p:spPr>
        <p:style>
          <a:lnRef idx="0">
            <a:schemeClr val="accent3"/>
          </a:lnRef>
          <a:fillRef idx="3">
            <a:schemeClr val="accent3"/>
          </a:fillRef>
          <a:effectRef idx="3">
            <a:schemeClr val="accent3"/>
          </a:effectRef>
          <a:fontRef idx="minor">
            <a:schemeClr val="lt1"/>
          </a:fontRef>
        </p:style>
        <p:txBody>
          <a:bodyPr>
            <a:noAutofit/>
          </a:bodyPr>
          <a:lstStyle/>
          <a:p>
            <a:pPr marL="54864" algn="ctr" fontAlgn="auto">
              <a:spcAft>
                <a:spcPts val="0"/>
              </a:spcAft>
              <a:defRPr/>
            </a:pPr>
            <a:r>
              <a:rPr lang="en-US" sz="4000" b="1" dirty="0" smtClean="0">
                <a:solidFill>
                  <a:schemeClr val="accent1">
                    <a:lumMod val="50000"/>
                  </a:schemeClr>
                </a:solidFill>
                <a:effectLst>
                  <a:outerShdw blurRad="38100" dist="38100" dir="2700000" algn="tl">
                    <a:srgbClr val="000000">
                      <a:alpha val="43137"/>
                    </a:srgbClr>
                  </a:outerShdw>
                </a:effectLst>
                <a:latin typeface="Chiller" panose="04020404031007020602" pitchFamily="82" charset="0"/>
              </a:rPr>
              <a:t>Thank you for your attention!</a:t>
            </a:r>
            <a:endParaRPr lang="el-GR" sz="4000" b="1" dirty="0">
              <a:solidFill>
                <a:schemeClr val="accent1">
                  <a:lumMod val="50000"/>
                </a:schemeClr>
              </a:solidFill>
              <a:effectLst>
                <a:outerShdw blurRad="38100" dist="38100" dir="2700000" algn="tl">
                  <a:srgbClr val="000000">
                    <a:alpha val="43137"/>
                  </a:srgbClr>
                </a:outerShdw>
              </a:effectLst>
              <a:latin typeface="Mistral" panose="03090702030407020403" pitchFamily="66" charset="0"/>
            </a:endParaRPr>
          </a:p>
        </p:txBody>
      </p:sp>
    </p:spTree>
    <p:extLst>
      <p:ext uri="{BB962C8B-B14F-4D97-AF65-F5344CB8AC3E}">
        <p14:creationId xmlns:p14="http://schemas.microsoft.com/office/powerpoint/2010/main" val="3741744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0" fill="hold"/>
                                        <p:tgtEl>
                                          <p:spTgt spid="12"/>
                                        </p:tgtEl>
                                        <p:attrNameLst>
                                          <p:attrName>ppt_x</p:attrName>
                                        </p:attrNameLst>
                                      </p:cBhvr>
                                      <p:tavLst>
                                        <p:tav tm="0">
                                          <p:val>
                                            <p:strVal val="1+#ppt_w/2"/>
                                          </p:val>
                                        </p:tav>
                                        <p:tav tm="100000">
                                          <p:val>
                                            <p:strVal val="#ppt_x"/>
                                          </p:val>
                                        </p:tav>
                                      </p:tavLst>
                                    </p:anim>
                                    <p:anim calcmode="lin" valueType="num">
                                      <p:cBhvr additive="base">
                                        <p:cTn id="8" dur="30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3000"/>
                            </p:stCondLst>
                            <p:childTnLst>
                              <p:par>
                                <p:cTn id="10" presetID="2" presetClass="exit" presetSubtype="8" fill="hold" grpId="1" nodeType="afterEffect">
                                  <p:stCondLst>
                                    <p:cond delay="0"/>
                                  </p:stCondLst>
                                  <p:childTnLst>
                                    <p:anim calcmode="lin" valueType="num">
                                      <p:cBhvr additive="base">
                                        <p:cTn id="11" dur="3000"/>
                                        <p:tgtEl>
                                          <p:spTgt spid="12"/>
                                        </p:tgtEl>
                                        <p:attrNameLst>
                                          <p:attrName>ppt_x</p:attrName>
                                        </p:attrNameLst>
                                      </p:cBhvr>
                                      <p:tavLst>
                                        <p:tav tm="0">
                                          <p:val>
                                            <p:strVal val="ppt_x"/>
                                          </p:val>
                                        </p:tav>
                                        <p:tav tm="100000">
                                          <p:val>
                                            <p:strVal val="0-ppt_w/2"/>
                                          </p:val>
                                        </p:tav>
                                      </p:tavLst>
                                    </p:anim>
                                    <p:anim calcmode="lin" valueType="num">
                                      <p:cBhvr additive="base">
                                        <p:cTn id="12" dur="3000"/>
                                        <p:tgtEl>
                                          <p:spTgt spid="12"/>
                                        </p:tgtEl>
                                        <p:attrNameLst>
                                          <p:attrName>ppt_y</p:attrName>
                                        </p:attrNameLst>
                                      </p:cBhvr>
                                      <p:tavLst>
                                        <p:tav tm="0">
                                          <p:val>
                                            <p:strVal val="ppt_y"/>
                                          </p:val>
                                        </p:tav>
                                        <p:tav tm="100000">
                                          <p:val>
                                            <p:strVal val="ppt_y"/>
                                          </p:val>
                                        </p:tav>
                                      </p:tavLst>
                                    </p:anim>
                                    <p:set>
                                      <p:cBhvr>
                                        <p:cTn id="13" dur="1" fill="hold">
                                          <p:stCondLst>
                                            <p:cond delay="29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Lst>
  </p:timing>
</p:sld>
</file>

<file path=ppt/theme/theme1.xml><?xml version="1.0" encoding="utf-8"?>
<a:theme xmlns:a="http://schemas.openxmlformats.org/drawingml/2006/main" name="Βάση">
  <a:themeElements>
    <a:clrScheme name="Βάση">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Βάση">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Βάση">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TM03457444[[fn=Βάση]]</Template>
  <TotalTime>4258</TotalTime>
  <Words>1147</Words>
  <Application>Microsoft Office PowerPoint</Application>
  <PresentationFormat>Ευρεία οθόνη</PresentationFormat>
  <Paragraphs>74</Paragraphs>
  <Slides>13</Slides>
  <Notes>0</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13</vt:i4>
      </vt:variant>
    </vt:vector>
  </HeadingPairs>
  <TitlesOfParts>
    <vt:vector size="19" baseType="lpstr">
      <vt:lpstr>Calibri</vt:lpstr>
      <vt:lpstr>Chiller</vt:lpstr>
      <vt:lpstr>Comic Sans MS</vt:lpstr>
      <vt:lpstr>Corbel</vt:lpstr>
      <vt:lpstr>Mistral</vt:lpstr>
      <vt:lpstr>Βάση</vt:lpstr>
      <vt:lpstr>Παρουσίαση του PowerPoint</vt:lpstr>
      <vt:lpstr>Aggelakis SA: The Company</vt:lpstr>
      <vt:lpstr>Aggelakis SA: Facilities</vt:lpstr>
      <vt:lpstr>Aggelakis SA: Product Series</vt:lpstr>
      <vt:lpstr>Aggelakis SA: OliVchicken</vt:lpstr>
      <vt:lpstr>OliVchicken: The Method</vt:lpstr>
      <vt:lpstr>OliVchicken: The Method</vt:lpstr>
      <vt:lpstr>OliVchicken: The Outcome</vt:lpstr>
      <vt:lpstr>OliVchicken: Its significance</vt:lpstr>
      <vt:lpstr>OliVchicken: Its significance</vt:lpstr>
      <vt:lpstr>Why Aggelakis’ OliVchicken?</vt:lpstr>
      <vt:lpstr>Reference List</vt:lpstr>
      <vt:lpstr>Thank you for your attention!</vt:lpstr>
    </vt:vector>
  </TitlesOfParts>
  <Company>TBD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Κοτόπουλο Αγγελάκης</dc:title>
  <dc:creator>Michael Nikolaou</dc:creator>
  <cp:lastModifiedBy>Michael Nikolaou</cp:lastModifiedBy>
  <cp:revision>175</cp:revision>
  <dcterms:created xsi:type="dcterms:W3CDTF">2015-02-05T11:38:03Z</dcterms:created>
  <dcterms:modified xsi:type="dcterms:W3CDTF">2015-08-10T23:09:54Z</dcterms:modified>
</cp:coreProperties>
</file>