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4091" r:id="rId1"/>
  </p:sldMasterIdLst>
  <p:notesMasterIdLst>
    <p:notesMasterId r:id="rId31"/>
  </p:notesMasterIdLst>
  <p:sldIdLst>
    <p:sldId id="256" r:id="rId2"/>
    <p:sldId id="275" r:id="rId3"/>
    <p:sldId id="276" r:id="rId4"/>
    <p:sldId id="277" r:id="rId5"/>
    <p:sldId id="279" r:id="rId6"/>
    <p:sldId id="298" r:id="rId7"/>
    <p:sldId id="295" r:id="rId8"/>
    <p:sldId id="280" r:id="rId9"/>
    <p:sldId id="281" r:id="rId10"/>
    <p:sldId id="282" r:id="rId11"/>
    <p:sldId id="283" r:id="rId12"/>
    <p:sldId id="284" r:id="rId13"/>
    <p:sldId id="285" r:id="rId14"/>
    <p:sldId id="286" r:id="rId15"/>
    <p:sldId id="293" r:id="rId16"/>
    <p:sldId id="287" r:id="rId17"/>
    <p:sldId id="303" r:id="rId18"/>
    <p:sldId id="300" r:id="rId19"/>
    <p:sldId id="301" r:id="rId20"/>
    <p:sldId id="289" r:id="rId21"/>
    <p:sldId id="304" r:id="rId22"/>
    <p:sldId id="290" r:id="rId23"/>
    <p:sldId id="291" r:id="rId24"/>
    <p:sldId id="292" r:id="rId25"/>
    <p:sldId id="299" r:id="rId26"/>
    <p:sldId id="305" r:id="rId27"/>
    <p:sldId id="306" r:id="rId28"/>
    <p:sldId id="297" r:id="rId29"/>
    <p:sldId id="302" r:id="rId30"/>
  </p:sldIdLst>
  <p:sldSz cx="9144000" cy="6858000" type="screen4x3"/>
  <p:notesSz cx="6858000" cy="9144000"/>
  <p:defaultTex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D69AF9-70D3-40EF-8A47-A45580B8BAA8}"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de-DE"/>
        </a:p>
      </dgm:t>
    </dgm:pt>
    <dgm:pt modelId="{473D6A32-95E7-4A2D-9A27-E5B2A12DD367}">
      <dgm:prSet phldrT="[Text]"/>
      <dgm:spPr/>
      <dgm:t>
        <a:bodyPr/>
        <a:lstStyle/>
        <a:p>
          <a:r>
            <a:rPr lang="de-DE" b="0" dirty="0"/>
            <a:t>Cheng et al., 2000</a:t>
          </a:r>
        </a:p>
        <a:p>
          <a:r>
            <a:rPr lang="de-DE" b="0" dirty="0"/>
            <a:t>Cheng et al., 2001</a:t>
          </a:r>
        </a:p>
        <a:p>
          <a:r>
            <a:rPr lang="de-DE" dirty="0"/>
            <a:t>- Home </a:t>
          </a:r>
          <a:r>
            <a:rPr lang="de-DE" dirty="0" err="1"/>
            <a:t>positioning</a:t>
          </a:r>
          <a:endParaRPr lang="de-DE" dirty="0"/>
        </a:p>
        <a:p>
          <a:r>
            <a:rPr lang="de-DE" dirty="0"/>
            <a:t>- Stimulation </a:t>
          </a:r>
          <a:r>
            <a:rPr lang="de-DE" dirty="0" err="1"/>
            <a:t>program</a:t>
          </a:r>
          <a:endParaRPr lang="de-DE" dirty="0"/>
        </a:p>
        <a:p>
          <a:r>
            <a:rPr lang="de-DE" dirty="0"/>
            <a:t>-Manual </a:t>
          </a:r>
          <a:r>
            <a:rPr lang="de-DE" dirty="0" err="1"/>
            <a:t>stretching</a:t>
          </a:r>
          <a:endParaRPr lang="de-DE" dirty="0"/>
        </a:p>
      </dgm:t>
    </dgm:pt>
    <dgm:pt modelId="{048640D9-76B7-4FB6-9D08-A536D8D1086B}" type="parTrans" cxnId="{57806FBD-0EC0-4128-879E-0B3A463C3F71}">
      <dgm:prSet/>
      <dgm:spPr/>
      <dgm:t>
        <a:bodyPr/>
        <a:lstStyle/>
        <a:p>
          <a:endParaRPr lang="de-DE"/>
        </a:p>
      </dgm:t>
    </dgm:pt>
    <dgm:pt modelId="{0107A782-6411-4975-80C5-14432D663D81}" type="sibTrans" cxnId="{57806FBD-0EC0-4128-879E-0B3A463C3F71}">
      <dgm:prSet custT="1"/>
      <dgm:spPr/>
      <dgm:t>
        <a:bodyPr/>
        <a:lstStyle/>
        <a:p>
          <a:r>
            <a:rPr lang="de-DE" sz="1200" dirty="0" err="1"/>
            <a:t>Öhmann</a:t>
          </a:r>
          <a:r>
            <a:rPr lang="de-DE" sz="1200" dirty="0"/>
            <a:t>, 2012</a:t>
          </a:r>
        </a:p>
        <a:p>
          <a:r>
            <a:rPr lang="de-DE" sz="1200" dirty="0"/>
            <a:t>- Kinesio-tape</a:t>
          </a:r>
        </a:p>
      </dgm:t>
    </dgm:pt>
    <dgm:pt modelId="{535CB81E-5779-4576-ABB7-5441D9E423FD}">
      <dgm:prSet phldrT="[Text]"/>
      <dgm:spPr/>
      <dgm:t>
        <a:bodyPr/>
        <a:lstStyle/>
        <a:p>
          <a:r>
            <a:rPr lang="de-DE" dirty="0" err="1"/>
            <a:t>Öhmann</a:t>
          </a:r>
          <a:r>
            <a:rPr lang="de-DE" dirty="0"/>
            <a:t>, Nilsson &amp; </a:t>
          </a:r>
          <a:r>
            <a:rPr lang="de-DE" dirty="0" err="1"/>
            <a:t>Beckung</a:t>
          </a:r>
          <a:r>
            <a:rPr lang="de-DE" dirty="0"/>
            <a:t>, 2010</a:t>
          </a:r>
        </a:p>
        <a:p>
          <a:r>
            <a:rPr lang="de-DE" dirty="0"/>
            <a:t>-Stretching </a:t>
          </a:r>
          <a:r>
            <a:rPr lang="de-DE" dirty="0" err="1"/>
            <a:t>by</a:t>
          </a:r>
          <a:r>
            <a:rPr lang="de-DE" dirty="0"/>
            <a:t> </a:t>
          </a:r>
          <a:r>
            <a:rPr lang="de-DE" dirty="0" err="1"/>
            <a:t>parents</a:t>
          </a:r>
          <a:r>
            <a:rPr lang="de-DE" dirty="0"/>
            <a:t> vs. Stretching </a:t>
          </a:r>
          <a:r>
            <a:rPr lang="de-DE" dirty="0" err="1"/>
            <a:t>by</a:t>
          </a:r>
          <a:r>
            <a:rPr lang="de-DE" dirty="0"/>
            <a:t>  </a:t>
          </a:r>
          <a:r>
            <a:rPr lang="de-DE" dirty="0" err="1"/>
            <a:t>physiotherapist</a:t>
          </a:r>
          <a:endParaRPr lang="de-DE" dirty="0"/>
        </a:p>
      </dgm:t>
    </dgm:pt>
    <dgm:pt modelId="{3EAB96FA-6FD7-4C77-8C4C-667808AEBEDA}" type="parTrans" cxnId="{B04E9DD2-72BC-430E-B891-AB99B2A3BB81}">
      <dgm:prSet/>
      <dgm:spPr/>
      <dgm:t>
        <a:bodyPr/>
        <a:lstStyle/>
        <a:p>
          <a:endParaRPr lang="de-DE"/>
        </a:p>
      </dgm:t>
    </dgm:pt>
    <dgm:pt modelId="{AEB53EC1-14D6-476D-AF4A-461A5897FBCA}" type="sibTrans" cxnId="{B04E9DD2-72BC-430E-B891-AB99B2A3BB81}">
      <dgm:prSet/>
      <dgm:spPr/>
      <dgm:t>
        <a:bodyPr/>
        <a:lstStyle/>
        <a:p>
          <a:r>
            <a:rPr lang="de-DE" dirty="0"/>
            <a:t>Kaplan, </a:t>
          </a:r>
          <a:r>
            <a:rPr lang="de-DE" dirty="0" err="1"/>
            <a:t>Coulter</a:t>
          </a:r>
          <a:r>
            <a:rPr lang="de-DE" dirty="0"/>
            <a:t> &amp; </a:t>
          </a:r>
          <a:r>
            <a:rPr lang="de-DE" dirty="0" err="1"/>
            <a:t>Fetters</a:t>
          </a:r>
          <a:r>
            <a:rPr lang="de-DE" dirty="0"/>
            <a:t>, 2013</a:t>
          </a:r>
        </a:p>
        <a:p>
          <a:r>
            <a:rPr lang="de-DE" dirty="0"/>
            <a:t>- </a:t>
          </a:r>
          <a:r>
            <a:rPr lang="de-DE" dirty="0" err="1"/>
            <a:t>Evidence-based</a:t>
          </a:r>
          <a:r>
            <a:rPr lang="de-DE" dirty="0"/>
            <a:t> </a:t>
          </a:r>
          <a:r>
            <a:rPr lang="de-DE" dirty="0" err="1"/>
            <a:t>clinical</a:t>
          </a:r>
          <a:r>
            <a:rPr lang="de-DE" dirty="0"/>
            <a:t> </a:t>
          </a:r>
          <a:r>
            <a:rPr lang="de-DE" dirty="0" err="1"/>
            <a:t>practice</a:t>
          </a:r>
          <a:r>
            <a:rPr lang="de-DE" dirty="0"/>
            <a:t> </a:t>
          </a:r>
          <a:r>
            <a:rPr lang="de-DE" dirty="0" err="1"/>
            <a:t>guideline</a:t>
          </a:r>
          <a:endParaRPr lang="de-DE" dirty="0"/>
        </a:p>
      </dgm:t>
    </dgm:pt>
    <dgm:pt modelId="{4B495C1B-34C3-433F-AD50-DB99AAAF9D4C}">
      <dgm:prSet custT="1"/>
      <dgm:spPr/>
      <dgm:t>
        <a:bodyPr/>
        <a:lstStyle/>
        <a:p>
          <a:r>
            <a:rPr lang="de-DE" sz="1100" dirty="0"/>
            <a:t>Philippi et al., 2006</a:t>
          </a:r>
        </a:p>
        <a:p>
          <a:r>
            <a:rPr lang="de-DE" sz="1100" dirty="0"/>
            <a:t>-</a:t>
          </a:r>
          <a:r>
            <a:rPr lang="de-DE" sz="1100" dirty="0" err="1"/>
            <a:t>Osteopathy</a:t>
          </a:r>
          <a:r>
            <a:rPr lang="de-DE" sz="1100" dirty="0"/>
            <a:t> vs. Sham </a:t>
          </a:r>
          <a:r>
            <a:rPr lang="de-DE" sz="1100" dirty="0" err="1"/>
            <a:t>treatment</a:t>
          </a:r>
          <a:endParaRPr lang="de-DE" sz="1100" dirty="0"/>
        </a:p>
      </dgm:t>
    </dgm:pt>
    <dgm:pt modelId="{E2359240-92B7-484B-A64B-6FE4C57085BE}" type="parTrans" cxnId="{7D53D608-46E5-46A5-BAB3-7B240C527FBB}">
      <dgm:prSet/>
      <dgm:spPr/>
      <dgm:t>
        <a:bodyPr/>
        <a:lstStyle/>
        <a:p>
          <a:endParaRPr lang="de-DE"/>
        </a:p>
      </dgm:t>
    </dgm:pt>
    <dgm:pt modelId="{E9F9994E-510E-4FB7-8535-DD40CE4FDB27}" type="sibTrans" cxnId="{7D53D608-46E5-46A5-BAB3-7B240C527FBB}">
      <dgm:prSet custT="1"/>
      <dgm:spPr/>
      <dgm:t>
        <a:bodyPr/>
        <a:lstStyle/>
        <a:p>
          <a:r>
            <a:rPr lang="de-DE" sz="1200" dirty="0" err="1"/>
            <a:t>Celayir</a:t>
          </a:r>
          <a:r>
            <a:rPr lang="de-DE" sz="1200" dirty="0"/>
            <a:t>, 2000</a:t>
          </a:r>
        </a:p>
        <a:p>
          <a:r>
            <a:rPr lang="de-DE" sz="1200" dirty="0"/>
            <a:t>- Passiv </a:t>
          </a:r>
          <a:r>
            <a:rPr lang="de-DE" sz="1200" dirty="0" err="1"/>
            <a:t>stretching</a:t>
          </a:r>
          <a:r>
            <a:rPr lang="de-DE" sz="1200" dirty="0"/>
            <a:t> </a:t>
          </a:r>
          <a:r>
            <a:rPr lang="de-DE" sz="1200" dirty="0" err="1"/>
            <a:t>exercise</a:t>
          </a:r>
          <a:endParaRPr lang="de-DE" sz="1200" dirty="0"/>
        </a:p>
        <a:p>
          <a:endParaRPr lang="de-DE" sz="1300" dirty="0"/>
        </a:p>
      </dgm:t>
    </dgm:pt>
    <dgm:pt modelId="{10115F0B-FACA-43CB-885E-C61182EB2D33}" type="pres">
      <dgm:prSet presAssocID="{90D69AF9-70D3-40EF-8A47-A45580B8BAA8}" presName="Name0" presStyleCnt="0">
        <dgm:presLayoutVars>
          <dgm:chMax/>
          <dgm:chPref/>
          <dgm:dir/>
          <dgm:animLvl val="lvl"/>
        </dgm:presLayoutVars>
      </dgm:prSet>
      <dgm:spPr/>
      <dgm:t>
        <a:bodyPr/>
        <a:lstStyle/>
        <a:p>
          <a:endParaRPr lang="de-DE"/>
        </a:p>
      </dgm:t>
    </dgm:pt>
    <dgm:pt modelId="{DD60768B-AFAE-446A-9561-FCA1DB3C4E5F}" type="pres">
      <dgm:prSet presAssocID="{473D6A32-95E7-4A2D-9A27-E5B2A12DD367}" presName="composite" presStyleCnt="0"/>
      <dgm:spPr/>
    </dgm:pt>
    <dgm:pt modelId="{EEDEFF51-1B08-450C-9C39-BE8834814580}" type="pres">
      <dgm:prSet presAssocID="{473D6A32-95E7-4A2D-9A27-E5B2A12DD367}" presName="Parent1" presStyleLbl="node1" presStyleIdx="0" presStyleCnt="6" custScaleX="123891" custScaleY="114267">
        <dgm:presLayoutVars>
          <dgm:chMax val="1"/>
          <dgm:chPref val="1"/>
          <dgm:bulletEnabled val="1"/>
        </dgm:presLayoutVars>
      </dgm:prSet>
      <dgm:spPr/>
      <dgm:t>
        <a:bodyPr/>
        <a:lstStyle/>
        <a:p>
          <a:endParaRPr lang="de-DE"/>
        </a:p>
      </dgm:t>
    </dgm:pt>
    <dgm:pt modelId="{BBB442BE-FE5D-412C-8A3E-264CC2C2997C}" type="pres">
      <dgm:prSet presAssocID="{473D6A32-95E7-4A2D-9A27-E5B2A12DD367}" presName="Childtext1" presStyleLbl="revTx" presStyleIdx="0" presStyleCnt="3">
        <dgm:presLayoutVars>
          <dgm:chMax val="0"/>
          <dgm:chPref val="0"/>
          <dgm:bulletEnabled val="1"/>
        </dgm:presLayoutVars>
      </dgm:prSet>
      <dgm:spPr/>
    </dgm:pt>
    <dgm:pt modelId="{2F9991BE-EBE4-45BC-9D4D-C7BF09009D21}" type="pres">
      <dgm:prSet presAssocID="{473D6A32-95E7-4A2D-9A27-E5B2A12DD367}" presName="BalanceSpacing" presStyleCnt="0"/>
      <dgm:spPr/>
    </dgm:pt>
    <dgm:pt modelId="{2D29F48B-9EC1-48DE-9CD9-466F5B195EB0}" type="pres">
      <dgm:prSet presAssocID="{473D6A32-95E7-4A2D-9A27-E5B2A12DD367}" presName="BalanceSpacing1" presStyleCnt="0"/>
      <dgm:spPr/>
    </dgm:pt>
    <dgm:pt modelId="{A8366275-9879-43DF-A117-3C90951BE87E}" type="pres">
      <dgm:prSet presAssocID="{0107A782-6411-4975-80C5-14432D663D81}" presName="Accent1Text" presStyleLbl="node1" presStyleIdx="1" presStyleCnt="6" custLinFactNeighborX="-4800"/>
      <dgm:spPr/>
      <dgm:t>
        <a:bodyPr/>
        <a:lstStyle/>
        <a:p>
          <a:endParaRPr lang="de-DE"/>
        </a:p>
      </dgm:t>
    </dgm:pt>
    <dgm:pt modelId="{55DE72E6-A61F-4707-AADB-CA8CAE77E084}" type="pres">
      <dgm:prSet presAssocID="{0107A782-6411-4975-80C5-14432D663D81}" presName="spaceBetweenRectangles" presStyleCnt="0"/>
      <dgm:spPr/>
    </dgm:pt>
    <dgm:pt modelId="{B65ADFDD-CE35-42BF-83F2-569A48D19520}" type="pres">
      <dgm:prSet presAssocID="{4B495C1B-34C3-433F-AD50-DB99AAAF9D4C}" presName="composite" presStyleCnt="0"/>
      <dgm:spPr/>
    </dgm:pt>
    <dgm:pt modelId="{DF89FFB5-3BA5-4EDC-9EB1-A856DD6789CF}" type="pres">
      <dgm:prSet presAssocID="{4B495C1B-34C3-433F-AD50-DB99AAAF9D4C}" presName="Parent1" presStyleLbl="node1" presStyleIdx="2" presStyleCnt="6" custScaleX="104508">
        <dgm:presLayoutVars>
          <dgm:chMax val="1"/>
          <dgm:chPref val="1"/>
          <dgm:bulletEnabled val="1"/>
        </dgm:presLayoutVars>
      </dgm:prSet>
      <dgm:spPr/>
      <dgm:t>
        <a:bodyPr/>
        <a:lstStyle/>
        <a:p>
          <a:endParaRPr lang="de-DE"/>
        </a:p>
      </dgm:t>
    </dgm:pt>
    <dgm:pt modelId="{C236E9F9-B403-4AA8-8ED4-BB22CF927E50}" type="pres">
      <dgm:prSet presAssocID="{4B495C1B-34C3-433F-AD50-DB99AAAF9D4C}" presName="Childtext1" presStyleLbl="revTx" presStyleIdx="1" presStyleCnt="3">
        <dgm:presLayoutVars>
          <dgm:chMax val="0"/>
          <dgm:chPref val="0"/>
          <dgm:bulletEnabled val="1"/>
        </dgm:presLayoutVars>
      </dgm:prSet>
      <dgm:spPr/>
    </dgm:pt>
    <dgm:pt modelId="{638CECC0-F308-4C7E-B9FE-40CA8A9830B4}" type="pres">
      <dgm:prSet presAssocID="{4B495C1B-34C3-433F-AD50-DB99AAAF9D4C}" presName="BalanceSpacing" presStyleCnt="0"/>
      <dgm:spPr/>
    </dgm:pt>
    <dgm:pt modelId="{7A18A42A-FEFA-4F22-A5BA-E6B8FFB083D0}" type="pres">
      <dgm:prSet presAssocID="{4B495C1B-34C3-433F-AD50-DB99AAAF9D4C}" presName="BalanceSpacing1" presStyleCnt="0"/>
      <dgm:spPr/>
    </dgm:pt>
    <dgm:pt modelId="{D6940F37-0234-41DA-A7A7-D5F581DD90E2}" type="pres">
      <dgm:prSet presAssocID="{E9F9994E-510E-4FB7-8535-DD40CE4FDB27}" presName="Accent1Text" presStyleLbl="node1" presStyleIdx="3" presStyleCnt="6"/>
      <dgm:spPr/>
      <dgm:t>
        <a:bodyPr/>
        <a:lstStyle/>
        <a:p>
          <a:endParaRPr lang="de-DE"/>
        </a:p>
      </dgm:t>
    </dgm:pt>
    <dgm:pt modelId="{84EFB5AC-EC56-4A3E-804C-6FA9C7AB82E8}" type="pres">
      <dgm:prSet presAssocID="{E9F9994E-510E-4FB7-8535-DD40CE4FDB27}" presName="spaceBetweenRectangles" presStyleCnt="0"/>
      <dgm:spPr/>
    </dgm:pt>
    <dgm:pt modelId="{4AB935FB-A63D-468A-ABE6-6B99407E988C}" type="pres">
      <dgm:prSet presAssocID="{535CB81E-5779-4576-ABB7-5441D9E423FD}" presName="composite" presStyleCnt="0"/>
      <dgm:spPr/>
    </dgm:pt>
    <dgm:pt modelId="{BB878743-0EB2-44A4-B16C-BF4B20E7FA48}" type="pres">
      <dgm:prSet presAssocID="{535CB81E-5779-4576-ABB7-5441D9E423FD}" presName="Parent1" presStyleLbl="node1" presStyleIdx="4" presStyleCnt="6" custScaleX="115432" custScaleY="109280">
        <dgm:presLayoutVars>
          <dgm:chMax val="1"/>
          <dgm:chPref val="1"/>
          <dgm:bulletEnabled val="1"/>
        </dgm:presLayoutVars>
      </dgm:prSet>
      <dgm:spPr/>
      <dgm:t>
        <a:bodyPr/>
        <a:lstStyle/>
        <a:p>
          <a:endParaRPr lang="de-DE"/>
        </a:p>
      </dgm:t>
    </dgm:pt>
    <dgm:pt modelId="{C88EF196-D6AC-4DBE-8FF0-C79977147C3E}" type="pres">
      <dgm:prSet presAssocID="{535CB81E-5779-4576-ABB7-5441D9E423FD}" presName="Childtext1" presStyleLbl="revTx" presStyleIdx="2" presStyleCnt="3">
        <dgm:presLayoutVars>
          <dgm:chMax val="0"/>
          <dgm:chPref val="0"/>
          <dgm:bulletEnabled val="1"/>
        </dgm:presLayoutVars>
      </dgm:prSet>
      <dgm:spPr/>
    </dgm:pt>
    <dgm:pt modelId="{0B90D220-FD55-43EB-8AF8-9206A3051E0A}" type="pres">
      <dgm:prSet presAssocID="{535CB81E-5779-4576-ABB7-5441D9E423FD}" presName="BalanceSpacing" presStyleCnt="0"/>
      <dgm:spPr/>
    </dgm:pt>
    <dgm:pt modelId="{ABAEAC93-BBF5-48A1-AA51-B7DC2D96ACC9}" type="pres">
      <dgm:prSet presAssocID="{535CB81E-5779-4576-ABB7-5441D9E423FD}" presName="BalanceSpacing1" presStyleCnt="0"/>
      <dgm:spPr/>
    </dgm:pt>
    <dgm:pt modelId="{2CAB65F1-AC24-402D-9A41-37E4437A6F66}" type="pres">
      <dgm:prSet presAssocID="{AEB53EC1-14D6-476D-AF4A-461A5897FBCA}" presName="Accent1Text" presStyleLbl="node1" presStyleIdx="5" presStyleCnt="6"/>
      <dgm:spPr/>
      <dgm:t>
        <a:bodyPr/>
        <a:lstStyle/>
        <a:p>
          <a:endParaRPr lang="de-DE"/>
        </a:p>
      </dgm:t>
    </dgm:pt>
  </dgm:ptLst>
  <dgm:cxnLst>
    <dgm:cxn modelId="{C39FFC01-B604-47A5-A41F-82F2DB0457B1}" type="presOf" srcId="{473D6A32-95E7-4A2D-9A27-E5B2A12DD367}" destId="{EEDEFF51-1B08-450C-9C39-BE8834814580}" srcOrd="0" destOrd="0" presId="urn:microsoft.com/office/officeart/2008/layout/AlternatingHexagons"/>
    <dgm:cxn modelId="{38D8F4F6-D005-4B94-8424-87485E2B894D}" type="presOf" srcId="{AEB53EC1-14D6-476D-AF4A-461A5897FBCA}" destId="{2CAB65F1-AC24-402D-9A41-37E4437A6F66}" srcOrd="0" destOrd="0" presId="urn:microsoft.com/office/officeart/2008/layout/AlternatingHexagons"/>
    <dgm:cxn modelId="{390B9700-6D65-4D08-93AA-47F25252938D}" type="presOf" srcId="{90D69AF9-70D3-40EF-8A47-A45580B8BAA8}" destId="{10115F0B-FACA-43CB-885E-C61182EB2D33}" srcOrd="0" destOrd="0" presId="urn:microsoft.com/office/officeart/2008/layout/AlternatingHexagons"/>
    <dgm:cxn modelId="{7D53D608-46E5-46A5-BAB3-7B240C527FBB}" srcId="{90D69AF9-70D3-40EF-8A47-A45580B8BAA8}" destId="{4B495C1B-34C3-433F-AD50-DB99AAAF9D4C}" srcOrd="1" destOrd="0" parTransId="{E2359240-92B7-484B-A64B-6FE4C57085BE}" sibTransId="{E9F9994E-510E-4FB7-8535-DD40CE4FDB27}"/>
    <dgm:cxn modelId="{6B2B1923-09FC-495B-B0C4-1FB6D399F02A}" type="presOf" srcId="{0107A782-6411-4975-80C5-14432D663D81}" destId="{A8366275-9879-43DF-A117-3C90951BE87E}" srcOrd="0" destOrd="0" presId="urn:microsoft.com/office/officeart/2008/layout/AlternatingHexagons"/>
    <dgm:cxn modelId="{8FD553CE-5F63-4B6C-8964-107429003828}" type="presOf" srcId="{4B495C1B-34C3-433F-AD50-DB99AAAF9D4C}" destId="{DF89FFB5-3BA5-4EDC-9EB1-A856DD6789CF}" srcOrd="0" destOrd="0" presId="urn:microsoft.com/office/officeart/2008/layout/AlternatingHexagons"/>
    <dgm:cxn modelId="{57806FBD-0EC0-4128-879E-0B3A463C3F71}" srcId="{90D69AF9-70D3-40EF-8A47-A45580B8BAA8}" destId="{473D6A32-95E7-4A2D-9A27-E5B2A12DD367}" srcOrd="0" destOrd="0" parTransId="{048640D9-76B7-4FB6-9D08-A536D8D1086B}" sibTransId="{0107A782-6411-4975-80C5-14432D663D81}"/>
    <dgm:cxn modelId="{B04E9DD2-72BC-430E-B891-AB99B2A3BB81}" srcId="{90D69AF9-70D3-40EF-8A47-A45580B8BAA8}" destId="{535CB81E-5779-4576-ABB7-5441D9E423FD}" srcOrd="2" destOrd="0" parTransId="{3EAB96FA-6FD7-4C77-8C4C-667808AEBEDA}" sibTransId="{AEB53EC1-14D6-476D-AF4A-461A5897FBCA}"/>
    <dgm:cxn modelId="{6A2C80E4-66B5-4164-929B-A3F94595507F}" type="presOf" srcId="{E9F9994E-510E-4FB7-8535-DD40CE4FDB27}" destId="{D6940F37-0234-41DA-A7A7-D5F581DD90E2}" srcOrd="0" destOrd="0" presId="urn:microsoft.com/office/officeart/2008/layout/AlternatingHexagons"/>
    <dgm:cxn modelId="{D2B8F000-26DE-4C8B-B6F7-E401D9E1469A}" type="presOf" srcId="{535CB81E-5779-4576-ABB7-5441D9E423FD}" destId="{BB878743-0EB2-44A4-B16C-BF4B20E7FA48}" srcOrd="0" destOrd="0" presId="urn:microsoft.com/office/officeart/2008/layout/AlternatingHexagons"/>
    <dgm:cxn modelId="{45C4D125-D3A1-4292-B8AD-34C10121C6D3}" type="presParOf" srcId="{10115F0B-FACA-43CB-885E-C61182EB2D33}" destId="{DD60768B-AFAE-446A-9561-FCA1DB3C4E5F}" srcOrd="0" destOrd="0" presId="urn:microsoft.com/office/officeart/2008/layout/AlternatingHexagons"/>
    <dgm:cxn modelId="{F04F5752-524B-4DB3-9FB0-29A5EB04A611}" type="presParOf" srcId="{DD60768B-AFAE-446A-9561-FCA1DB3C4E5F}" destId="{EEDEFF51-1B08-450C-9C39-BE8834814580}" srcOrd="0" destOrd="0" presId="urn:microsoft.com/office/officeart/2008/layout/AlternatingHexagons"/>
    <dgm:cxn modelId="{24FA9E32-C19E-4854-BB24-ADCA5302609F}" type="presParOf" srcId="{DD60768B-AFAE-446A-9561-FCA1DB3C4E5F}" destId="{BBB442BE-FE5D-412C-8A3E-264CC2C2997C}" srcOrd="1" destOrd="0" presId="urn:microsoft.com/office/officeart/2008/layout/AlternatingHexagons"/>
    <dgm:cxn modelId="{9A9DA26D-509B-49E4-9119-8B59283C841A}" type="presParOf" srcId="{DD60768B-AFAE-446A-9561-FCA1DB3C4E5F}" destId="{2F9991BE-EBE4-45BC-9D4D-C7BF09009D21}" srcOrd="2" destOrd="0" presId="urn:microsoft.com/office/officeart/2008/layout/AlternatingHexagons"/>
    <dgm:cxn modelId="{6E475E37-7053-4349-97E8-60296FC67E30}" type="presParOf" srcId="{DD60768B-AFAE-446A-9561-FCA1DB3C4E5F}" destId="{2D29F48B-9EC1-48DE-9CD9-466F5B195EB0}" srcOrd="3" destOrd="0" presId="urn:microsoft.com/office/officeart/2008/layout/AlternatingHexagons"/>
    <dgm:cxn modelId="{290EE8FF-F775-4DCB-A58B-F9C3E54DE0DB}" type="presParOf" srcId="{DD60768B-AFAE-446A-9561-FCA1DB3C4E5F}" destId="{A8366275-9879-43DF-A117-3C90951BE87E}" srcOrd="4" destOrd="0" presId="urn:microsoft.com/office/officeart/2008/layout/AlternatingHexagons"/>
    <dgm:cxn modelId="{547FD00E-0A1F-4544-9A7A-A6585B88C003}" type="presParOf" srcId="{10115F0B-FACA-43CB-885E-C61182EB2D33}" destId="{55DE72E6-A61F-4707-AADB-CA8CAE77E084}" srcOrd="1" destOrd="0" presId="urn:microsoft.com/office/officeart/2008/layout/AlternatingHexagons"/>
    <dgm:cxn modelId="{499CFED0-8153-4F84-95CC-7A73F1B2BA4A}" type="presParOf" srcId="{10115F0B-FACA-43CB-885E-C61182EB2D33}" destId="{B65ADFDD-CE35-42BF-83F2-569A48D19520}" srcOrd="2" destOrd="0" presId="urn:microsoft.com/office/officeart/2008/layout/AlternatingHexagons"/>
    <dgm:cxn modelId="{63FF71F6-717E-4174-8366-CB1A51F82E21}" type="presParOf" srcId="{B65ADFDD-CE35-42BF-83F2-569A48D19520}" destId="{DF89FFB5-3BA5-4EDC-9EB1-A856DD6789CF}" srcOrd="0" destOrd="0" presId="urn:microsoft.com/office/officeart/2008/layout/AlternatingHexagons"/>
    <dgm:cxn modelId="{3B5D0A03-DFAF-4672-B0F3-A71D7B45175C}" type="presParOf" srcId="{B65ADFDD-CE35-42BF-83F2-569A48D19520}" destId="{C236E9F9-B403-4AA8-8ED4-BB22CF927E50}" srcOrd="1" destOrd="0" presId="urn:microsoft.com/office/officeart/2008/layout/AlternatingHexagons"/>
    <dgm:cxn modelId="{398192D4-F7C7-4DFD-A21E-32D080B5B9B2}" type="presParOf" srcId="{B65ADFDD-CE35-42BF-83F2-569A48D19520}" destId="{638CECC0-F308-4C7E-B9FE-40CA8A9830B4}" srcOrd="2" destOrd="0" presId="urn:microsoft.com/office/officeart/2008/layout/AlternatingHexagons"/>
    <dgm:cxn modelId="{729EAD3D-E23C-4860-A2B2-841E39A236D5}" type="presParOf" srcId="{B65ADFDD-CE35-42BF-83F2-569A48D19520}" destId="{7A18A42A-FEFA-4F22-A5BA-E6B8FFB083D0}" srcOrd="3" destOrd="0" presId="urn:microsoft.com/office/officeart/2008/layout/AlternatingHexagons"/>
    <dgm:cxn modelId="{C8E4CBFE-2D2A-41B4-BE8A-587D7293B558}" type="presParOf" srcId="{B65ADFDD-CE35-42BF-83F2-569A48D19520}" destId="{D6940F37-0234-41DA-A7A7-D5F581DD90E2}" srcOrd="4" destOrd="0" presId="urn:microsoft.com/office/officeart/2008/layout/AlternatingHexagons"/>
    <dgm:cxn modelId="{AD81DC41-6742-4BBD-B026-B3109499E02B}" type="presParOf" srcId="{10115F0B-FACA-43CB-885E-C61182EB2D33}" destId="{84EFB5AC-EC56-4A3E-804C-6FA9C7AB82E8}" srcOrd="3" destOrd="0" presId="urn:microsoft.com/office/officeart/2008/layout/AlternatingHexagons"/>
    <dgm:cxn modelId="{A00B70F3-B4C9-48B3-A2F1-246F6FF32054}" type="presParOf" srcId="{10115F0B-FACA-43CB-885E-C61182EB2D33}" destId="{4AB935FB-A63D-468A-ABE6-6B99407E988C}" srcOrd="4" destOrd="0" presId="urn:microsoft.com/office/officeart/2008/layout/AlternatingHexagons"/>
    <dgm:cxn modelId="{10198F52-A3C9-425A-96E0-22D3F45989BF}" type="presParOf" srcId="{4AB935FB-A63D-468A-ABE6-6B99407E988C}" destId="{BB878743-0EB2-44A4-B16C-BF4B20E7FA48}" srcOrd="0" destOrd="0" presId="urn:microsoft.com/office/officeart/2008/layout/AlternatingHexagons"/>
    <dgm:cxn modelId="{7EE42A83-0A80-431B-93FA-12452502B27C}" type="presParOf" srcId="{4AB935FB-A63D-468A-ABE6-6B99407E988C}" destId="{C88EF196-D6AC-4DBE-8FF0-C79977147C3E}" srcOrd="1" destOrd="0" presId="urn:microsoft.com/office/officeart/2008/layout/AlternatingHexagons"/>
    <dgm:cxn modelId="{76252B18-F20B-4AB2-8F10-4CDC449C74BE}" type="presParOf" srcId="{4AB935FB-A63D-468A-ABE6-6B99407E988C}" destId="{0B90D220-FD55-43EB-8AF8-9206A3051E0A}" srcOrd="2" destOrd="0" presId="urn:microsoft.com/office/officeart/2008/layout/AlternatingHexagons"/>
    <dgm:cxn modelId="{131CE265-0F73-4C36-B555-33992A13E683}" type="presParOf" srcId="{4AB935FB-A63D-468A-ABE6-6B99407E988C}" destId="{ABAEAC93-BBF5-48A1-AA51-B7DC2D96ACC9}" srcOrd="3" destOrd="0" presId="urn:microsoft.com/office/officeart/2008/layout/AlternatingHexagons"/>
    <dgm:cxn modelId="{F9FA572E-9EAF-4845-BB9E-E72E6B29A141}" type="presParOf" srcId="{4AB935FB-A63D-468A-ABE6-6B99407E988C}" destId="{2CAB65F1-AC24-402D-9A41-37E4437A6F6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EFF51-1B08-450C-9C39-BE8834814580}">
      <dsp:nvSpPr>
        <dsp:cNvPr id="0" name=""/>
        <dsp:cNvSpPr/>
      </dsp:nvSpPr>
      <dsp:spPr>
        <a:xfrm rot="5400000">
          <a:off x="3615996" y="52841"/>
          <a:ext cx="1853558" cy="1748414"/>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b="0" kern="1200" dirty="0"/>
            <a:t>Cheng et al., 2000</a:t>
          </a:r>
        </a:p>
        <a:p>
          <a:pPr lvl="0" algn="ctr" defTabSz="444500">
            <a:lnSpc>
              <a:spcPct val="90000"/>
            </a:lnSpc>
            <a:spcBef>
              <a:spcPct val="0"/>
            </a:spcBef>
            <a:spcAft>
              <a:spcPct val="35000"/>
            </a:spcAft>
          </a:pPr>
          <a:r>
            <a:rPr lang="de-DE" sz="1000" b="0" kern="1200" dirty="0"/>
            <a:t>Cheng et al., 2001</a:t>
          </a:r>
        </a:p>
        <a:p>
          <a:pPr lvl="0" algn="ctr" defTabSz="444500">
            <a:lnSpc>
              <a:spcPct val="90000"/>
            </a:lnSpc>
            <a:spcBef>
              <a:spcPct val="0"/>
            </a:spcBef>
            <a:spcAft>
              <a:spcPct val="35000"/>
            </a:spcAft>
          </a:pPr>
          <a:r>
            <a:rPr lang="de-DE" sz="1000" kern="1200" dirty="0"/>
            <a:t>- Home </a:t>
          </a:r>
          <a:r>
            <a:rPr lang="de-DE" sz="1000" kern="1200" dirty="0" err="1"/>
            <a:t>positioning</a:t>
          </a:r>
          <a:endParaRPr lang="de-DE" sz="1000" kern="1200" dirty="0"/>
        </a:p>
        <a:p>
          <a:pPr lvl="0" algn="ctr" defTabSz="444500">
            <a:lnSpc>
              <a:spcPct val="90000"/>
            </a:lnSpc>
            <a:spcBef>
              <a:spcPct val="0"/>
            </a:spcBef>
            <a:spcAft>
              <a:spcPct val="35000"/>
            </a:spcAft>
          </a:pPr>
          <a:r>
            <a:rPr lang="de-DE" sz="1000" kern="1200" dirty="0"/>
            <a:t>- Stimulation </a:t>
          </a:r>
          <a:r>
            <a:rPr lang="de-DE" sz="1000" kern="1200" dirty="0" err="1"/>
            <a:t>program</a:t>
          </a:r>
          <a:endParaRPr lang="de-DE" sz="1000" kern="1200" dirty="0"/>
        </a:p>
        <a:p>
          <a:pPr lvl="0" algn="ctr" defTabSz="444500">
            <a:lnSpc>
              <a:spcPct val="90000"/>
            </a:lnSpc>
            <a:spcBef>
              <a:spcPct val="0"/>
            </a:spcBef>
            <a:spcAft>
              <a:spcPct val="35000"/>
            </a:spcAft>
          </a:pPr>
          <a:r>
            <a:rPr lang="de-DE" sz="1000" kern="1200" dirty="0"/>
            <a:t>-Manual </a:t>
          </a:r>
          <a:r>
            <a:rPr lang="de-DE" sz="1000" kern="1200" dirty="0" err="1"/>
            <a:t>stretching</a:t>
          </a:r>
          <a:endParaRPr lang="de-DE" sz="1000" kern="1200" dirty="0"/>
        </a:p>
      </dsp:txBody>
      <dsp:txXfrm rot="-5400000">
        <a:off x="3951705" y="300433"/>
        <a:ext cx="1182140" cy="1253230"/>
      </dsp:txXfrm>
    </dsp:sp>
    <dsp:sp modelId="{BBB442BE-FE5D-412C-8A3E-264CC2C2997C}">
      <dsp:nvSpPr>
        <dsp:cNvPr id="0" name=""/>
        <dsp:cNvSpPr/>
      </dsp:nvSpPr>
      <dsp:spPr>
        <a:xfrm>
          <a:off x="5291225" y="440410"/>
          <a:ext cx="1810295" cy="973277"/>
        </a:xfrm>
        <a:prstGeom prst="rect">
          <a:avLst/>
        </a:prstGeom>
        <a:noFill/>
        <a:ln>
          <a:noFill/>
        </a:ln>
        <a:effectLst/>
      </dsp:spPr>
      <dsp:style>
        <a:lnRef idx="0">
          <a:scrgbClr r="0" g="0" b="0"/>
        </a:lnRef>
        <a:fillRef idx="0">
          <a:scrgbClr r="0" g="0" b="0"/>
        </a:fillRef>
        <a:effectRef idx="0">
          <a:scrgbClr r="0" g="0" b="0"/>
        </a:effectRef>
        <a:fontRef idx="minor"/>
      </dsp:style>
    </dsp:sp>
    <dsp:sp modelId="{A8366275-9879-43DF-A117-3C90951BE87E}">
      <dsp:nvSpPr>
        <dsp:cNvPr id="0" name=""/>
        <dsp:cNvSpPr/>
      </dsp:nvSpPr>
      <dsp:spPr>
        <a:xfrm rot="5400000">
          <a:off x="2139818" y="221422"/>
          <a:ext cx="1622128" cy="141125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de-DE" sz="1200" kern="1200" dirty="0" err="1"/>
            <a:t>Öhmann</a:t>
          </a:r>
          <a:r>
            <a:rPr lang="de-DE" sz="1200" kern="1200" dirty="0"/>
            <a:t>, 2012</a:t>
          </a:r>
        </a:p>
        <a:p>
          <a:pPr lvl="0" algn="ctr" defTabSz="533400">
            <a:lnSpc>
              <a:spcPct val="90000"/>
            </a:lnSpc>
            <a:spcBef>
              <a:spcPct val="0"/>
            </a:spcBef>
            <a:spcAft>
              <a:spcPct val="35000"/>
            </a:spcAft>
          </a:pPr>
          <a:r>
            <a:rPr lang="de-DE" sz="1200" kern="1200" dirty="0"/>
            <a:t>- Kinesio-tape</a:t>
          </a:r>
        </a:p>
      </dsp:txBody>
      <dsp:txXfrm rot="-5400000">
        <a:off x="2465176" y="368766"/>
        <a:ext cx="971412" cy="1116564"/>
      </dsp:txXfrm>
    </dsp:sp>
    <dsp:sp modelId="{DF89FFB5-3BA5-4EDC-9EB1-A856DD6789CF}">
      <dsp:nvSpPr>
        <dsp:cNvPr id="0" name=""/>
        <dsp:cNvSpPr/>
      </dsp:nvSpPr>
      <dsp:spPr>
        <a:xfrm rot="5400000">
          <a:off x="2966714" y="1682190"/>
          <a:ext cx="1622128" cy="1474871"/>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de-DE" sz="1100" kern="1200" dirty="0"/>
            <a:t>Philippi et al., 2006</a:t>
          </a:r>
        </a:p>
        <a:p>
          <a:pPr lvl="0" algn="ctr" defTabSz="488950">
            <a:lnSpc>
              <a:spcPct val="90000"/>
            </a:lnSpc>
            <a:spcBef>
              <a:spcPct val="0"/>
            </a:spcBef>
            <a:spcAft>
              <a:spcPct val="35000"/>
            </a:spcAft>
          </a:pPr>
          <a:r>
            <a:rPr lang="de-DE" sz="1100" kern="1200" dirty="0"/>
            <a:t>-</a:t>
          </a:r>
          <a:r>
            <a:rPr lang="de-DE" sz="1100" kern="1200" dirty="0" err="1"/>
            <a:t>Osteopathy</a:t>
          </a:r>
          <a:r>
            <a:rPr lang="de-DE" sz="1100" kern="1200" dirty="0"/>
            <a:t> vs. Sham </a:t>
          </a:r>
          <a:r>
            <a:rPr lang="de-DE" sz="1100" kern="1200" dirty="0" err="1"/>
            <a:t>treatment</a:t>
          </a:r>
          <a:endParaRPr lang="de-DE" sz="1100" kern="1200" dirty="0"/>
        </a:p>
      </dsp:txBody>
      <dsp:txXfrm rot="-5400000">
        <a:off x="3274996" y="1866645"/>
        <a:ext cx="1005563" cy="1105962"/>
      </dsp:txXfrm>
    </dsp:sp>
    <dsp:sp modelId="{C236E9F9-B403-4AA8-8ED4-BB22CF927E50}">
      <dsp:nvSpPr>
        <dsp:cNvPr id="0" name=""/>
        <dsp:cNvSpPr/>
      </dsp:nvSpPr>
      <dsp:spPr>
        <a:xfrm>
          <a:off x="1261857" y="1932987"/>
          <a:ext cx="1751899" cy="973277"/>
        </a:xfrm>
        <a:prstGeom prst="rect">
          <a:avLst/>
        </a:prstGeom>
        <a:noFill/>
        <a:ln>
          <a:noFill/>
        </a:ln>
        <a:effectLst/>
      </dsp:spPr>
      <dsp:style>
        <a:lnRef idx="0">
          <a:scrgbClr r="0" g="0" b="0"/>
        </a:lnRef>
        <a:fillRef idx="0">
          <a:scrgbClr r="0" g="0" b="0"/>
        </a:fillRef>
        <a:effectRef idx="0">
          <a:scrgbClr r="0" g="0" b="0"/>
        </a:effectRef>
        <a:fontRef idx="minor"/>
      </dsp:style>
    </dsp:sp>
    <dsp:sp modelId="{D6940F37-0234-41DA-A7A7-D5F581DD90E2}">
      <dsp:nvSpPr>
        <dsp:cNvPr id="0" name=""/>
        <dsp:cNvSpPr/>
      </dsp:nvSpPr>
      <dsp:spPr>
        <a:xfrm rot="5400000">
          <a:off x="4490867" y="1714000"/>
          <a:ext cx="1622128" cy="141125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de-DE" sz="1200" kern="1200" dirty="0" err="1"/>
            <a:t>Celayir</a:t>
          </a:r>
          <a:r>
            <a:rPr lang="de-DE" sz="1200" kern="1200" dirty="0"/>
            <a:t>, 2000</a:t>
          </a:r>
        </a:p>
        <a:p>
          <a:pPr lvl="0" algn="ctr" defTabSz="533400">
            <a:lnSpc>
              <a:spcPct val="90000"/>
            </a:lnSpc>
            <a:spcBef>
              <a:spcPct val="0"/>
            </a:spcBef>
            <a:spcAft>
              <a:spcPct val="35000"/>
            </a:spcAft>
          </a:pPr>
          <a:r>
            <a:rPr lang="de-DE" sz="1200" kern="1200" dirty="0"/>
            <a:t>- Passiv </a:t>
          </a:r>
          <a:r>
            <a:rPr lang="de-DE" sz="1200" kern="1200" dirty="0" err="1"/>
            <a:t>stretching</a:t>
          </a:r>
          <a:r>
            <a:rPr lang="de-DE" sz="1200" kern="1200" dirty="0"/>
            <a:t> </a:t>
          </a:r>
          <a:r>
            <a:rPr lang="de-DE" sz="1200" kern="1200" dirty="0" err="1"/>
            <a:t>exercise</a:t>
          </a:r>
          <a:endParaRPr lang="de-DE" sz="1200" kern="1200" dirty="0"/>
        </a:p>
        <a:p>
          <a:pPr lvl="0" algn="ctr" defTabSz="533400">
            <a:lnSpc>
              <a:spcPct val="90000"/>
            </a:lnSpc>
            <a:spcBef>
              <a:spcPct val="0"/>
            </a:spcBef>
            <a:spcAft>
              <a:spcPct val="35000"/>
            </a:spcAft>
          </a:pPr>
          <a:endParaRPr lang="de-DE" sz="1300" kern="1200" dirty="0"/>
        </a:p>
      </dsp:txBody>
      <dsp:txXfrm rot="-5400000">
        <a:off x="4816225" y="1861344"/>
        <a:ext cx="971412" cy="1116564"/>
      </dsp:txXfrm>
    </dsp:sp>
    <dsp:sp modelId="{BB878743-0EB2-44A4-B16C-BF4B20E7FA48}">
      <dsp:nvSpPr>
        <dsp:cNvPr id="0" name=""/>
        <dsp:cNvSpPr/>
      </dsp:nvSpPr>
      <dsp:spPr>
        <a:xfrm rot="5400000">
          <a:off x="3656444" y="3057237"/>
          <a:ext cx="1772662" cy="162903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de-DE" sz="1000" kern="1200" dirty="0" err="1"/>
            <a:t>Öhmann</a:t>
          </a:r>
          <a:r>
            <a:rPr lang="de-DE" sz="1000" kern="1200" dirty="0"/>
            <a:t>, Nilsson &amp; </a:t>
          </a:r>
          <a:r>
            <a:rPr lang="de-DE" sz="1000" kern="1200" dirty="0" err="1"/>
            <a:t>Beckung</a:t>
          </a:r>
          <a:r>
            <a:rPr lang="de-DE" sz="1000" kern="1200" dirty="0"/>
            <a:t>, 2010</a:t>
          </a:r>
        </a:p>
        <a:p>
          <a:pPr lvl="0" algn="ctr" defTabSz="444500">
            <a:lnSpc>
              <a:spcPct val="90000"/>
            </a:lnSpc>
            <a:spcBef>
              <a:spcPct val="0"/>
            </a:spcBef>
            <a:spcAft>
              <a:spcPct val="35000"/>
            </a:spcAft>
          </a:pPr>
          <a:r>
            <a:rPr lang="de-DE" sz="1000" kern="1200" dirty="0"/>
            <a:t>-Stretching </a:t>
          </a:r>
          <a:r>
            <a:rPr lang="de-DE" sz="1000" kern="1200" dirty="0" err="1"/>
            <a:t>by</a:t>
          </a:r>
          <a:r>
            <a:rPr lang="de-DE" sz="1000" kern="1200" dirty="0"/>
            <a:t> </a:t>
          </a:r>
          <a:r>
            <a:rPr lang="de-DE" sz="1000" kern="1200" dirty="0" err="1"/>
            <a:t>parents</a:t>
          </a:r>
          <a:r>
            <a:rPr lang="de-DE" sz="1000" kern="1200" dirty="0"/>
            <a:t> vs. Stretching </a:t>
          </a:r>
          <a:r>
            <a:rPr lang="de-DE" sz="1000" kern="1200" dirty="0" err="1"/>
            <a:t>by</a:t>
          </a:r>
          <a:r>
            <a:rPr lang="de-DE" sz="1000" kern="1200" dirty="0"/>
            <a:t>  </a:t>
          </a:r>
          <a:r>
            <a:rPr lang="de-DE" sz="1000" kern="1200" dirty="0" err="1"/>
            <a:t>physiotherapist</a:t>
          </a:r>
          <a:endParaRPr lang="de-DE" sz="1000" kern="1200" dirty="0"/>
        </a:p>
      </dsp:txBody>
      <dsp:txXfrm rot="-5400000">
        <a:off x="3988764" y="3268899"/>
        <a:ext cx="1108022" cy="1205712"/>
      </dsp:txXfrm>
    </dsp:sp>
    <dsp:sp modelId="{C88EF196-D6AC-4DBE-8FF0-C79977147C3E}">
      <dsp:nvSpPr>
        <dsp:cNvPr id="0" name=""/>
        <dsp:cNvSpPr/>
      </dsp:nvSpPr>
      <dsp:spPr>
        <a:xfrm>
          <a:off x="5291225" y="3385117"/>
          <a:ext cx="1810295" cy="973277"/>
        </a:xfrm>
        <a:prstGeom prst="rect">
          <a:avLst/>
        </a:prstGeom>
        <a:noFill/>
        <a:ln>
          <a:noFill/>
        </a:ln>
        <a:effectLst/>
      </dsp:spPr>
      <dsp:style>
        <a:lnRef idx="0">
          <a:scrgbClr r="0" g="0" b="0"/>
        </a:lnRef>
        <a:fillRef idx="0">
          <a:scrgbClr r="0" g="0" b="0"/>
        </a:fillRef>
        <a:effectRef idx="0">
          <a:scrgbClr r="0" g="0" b="0"/>
        </a:effectRef>
        <a:fontRef idx="minor"/>
      </dsp:style>
    </dsp:sp>
    <dsp:sp modelId="{2CAB65F1-AC24-402D-9A41-37E4437A6F66}">
      <dsp:nvSpPr>
        <dsp:cNvPr id="0" name=""/>
        <dsp:cNvSpPr/>
      </dsp:nvSpPr>
      <dsp:spPr>
        <a:xfrm rot="5400000">
          <a:off x="2207558" y="3166130"/>
          <a:ext cx="1622128" cy="141125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de-DE" sz="1200" kern="1200" dirty="0"/>
            <a:t>Kaplan, </a:t>
          </a:r>
          <a:r>
            <a:rPr lang="de-DE" sz="1200" kern="1200" dirty="0" err="1"/>
            <a:t>Coulter</a:t>
          </a:r>
          <a:r>
            <a:rPr lang="de-DE" sz="1200" kern="1200" dirty="0"/>
            <a:t> &amp; </a:t>
          </a:r>
          <a:r>
            <a:rPr lang="de-DE" sz="1200" kern="1200" dirty="0" err="1"/>
            <a:t>Fetters</a:t>
          </a:r>
          <a:r>
            <a:rPr lang="de-DE" sz="1200" kern="1200" dirty="0"/>
            <a:t>, 2013</a:t>
          </a:r>
        </a:p>
        <a:p>
          <a:pPr lvl="0" algn="ctr" defTabSz="533400">
            <a:lnSpc>
              <a:spcPct val="90000"/>
            </a:lnSpc>
            <a:spcBef>
              <a:spcPct val="0"/>
            </a:spcBef>
            <a:spcAft>
              <a:spcPct val="35000"/>
            </a:spcAft>
          </a:pPr>
          <a:r>
            <a:rPr lang="de-DE" sz="1200" kern="1200" dirty="0"/>
            <a:t>- </a:t>
          </a:r>
          <a:r>
            <a:rPr lang="de-DE" sz="1200" kern="1200" dirty="0" err="1"/>
            <a:t>Evidence-based</a:t>
          </a:r>
          <a:r>
            <a:rPr lang="de-DE" sz="1200" kern="1200" dirty="0"/>
            <a:t> </a:t>
          </a:r>
          <a:r>
            <a:rPr lang="de-DE" sz="1200" kern="1200" dirty="0" err="1"/>
            <a:t>clinical</a:t>
          </a:r>
          <a:r>
            <a:rPr lang="de-DE" sz="1200" kern="1200" dirty="0"/>
            <a:t> </a:t>
          </a:r>
          <a:r>
            <a:rPr lang="de-DE" sz="1200" kern="1200" dirty="0" err="1"/>
            <a:t>practice</a:t>
          </a:r>
          <a:r>
            <a:rPr lang="de-DE" sz="1200" kern="1200" dirty="0"/>
            <a:t> </a:t>
          </a:r>
          <a:r>
            <a:rPr lang="de-DE" sz="1200" kern="1200" dirty="0" err="1"/>
            <a:t>guideline</a:t>
          </a:r>
          <a:endParaRPr lang="de-DE" sz="1200" kern="1200" dirty="0"/>
        </a:p>
      </dsp:txBody>
      <dsp:txXfrm rot="-5400000">
        <a:off x="2532916" y="3313474"/>
        <a:ext cx="971412" cy="1116564"/>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C7A621-D3A3-9141-A180-AE53B68D0047}" type="datetimeFigureOut">
              <a:rPr lang="de-DE" smtClean="0"/>
              <a:t>24.11.2017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58384D-67B2-2E47-80D1-66FBF06792A0}" type="slidenum">
              <a:rPr lang="de-DE" smtClean="0"/>
              <a:t>‹Nr.›</a:t>
            </a:fld>
            <a:endParaRPr lang="de-DE"/>
          </a:p>
        </p:txBody>
      </p:sp>
    </p:spTree>
    <p:extLst>
      <p:ext uri="{BB962C8B-B14F-4D97-AF65-F5344CB8AC3E}">
        <p14:creationId xmlns:p14="http://schemas.microsoft.com/office/powerpoint/2010/main" val="1284913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233387-D2CA-4874-A1C1-2AD1EE4C17A8}" type="slidenum">
              <a:rPr lang="de-DE"/>
              <a:pPr/>
              <a:t>5</a:t>
            </a:fld>
            <a:endParaRPr lang="de-DE"/>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pPr>
              <a:buFontTx/>
              <a:buChar char="•"/>
            </a:pPr>
            <a:r>
              <a:rPr lang="de-DE" b="1" dirty="0"/>
              <a:t>Layout-Hilfslinien</a:t>
            </a:r>
            <a:r>
              <a:rPr lang="de-DE" dirty="0"/>
              <a:t> lassen sich anzeigen über: Ansicht &gt; Führungslinien</a:t>
            </a:r>
          </a:p>
          <a:p>
            <a:pPr>
              <a:buFontTx/>
              <a:buChar char="•"/>
            </a:pPr>
            <a:r>
              <a:rPr lang="de-DE" dirty="0"/>
              <a:t>Eingefügte </a:t>
            </a:r>
            <a:r>
              <a:rPr lang="de-DE" b="1" dirty="0"/>
              <a:t>Grafiken und Textrahmen</a:t>
            </a:r>
            <a:r>
              <a:rPr lang="de-DE" dirty="0"/>
              <a:t> bitte an den Layout-Hilfslinien ausrichten bzw. beschneiden!</a:t>
            </a:r>
          </a:p>
          <a:p>
            <a:pPr>
              <a:buFontTx/>
              <a:buChar char="•"/>
            </a:pPr>
            <a:r>
              <a:rPr lang="de-DE" b="1" dirty="0"/>
              <a:t>Schriftarten und –</a:t>
            </a:r>
            <a:r>
              <a:rPr lang="de-DE" b="1" dirty="0" err="1"/>
              <a:t>größen</a:t>
            </a:r>
            <a:r>
              <a:rPr lang="de-DE" dirty="0"/>
              <a:t> bitte ausschließlich wie in den Musterfolien beschrieben einsetzen!</a:t>
            </a:r>
          </a:p>
          <a:p>
            <a:pPr>
              <a:buFontTx/>
              <a:buChar char="•"/>
            </a:pPr>
            <a:r>
              <a:rPr lang="de-DE" dirty="0"/>
              <a:t>Den </a:t>
            </a:r>
            <a:r>
              <a:rPr lang="de-DE" b="1" dirty="0"/>
              <a:t>Zeilenabstand</a:t>
            </a:r>
            <a:r>
              <a:rPr lang="de-DE" dirty="0"/>
              <a:t> stellt man ein unter: Format &gt; Zeilenabstand...</a:t>
            </a:r>
            <a:br>
              <a:rPr lang="de-DE" dirty="0"/>
            </a:br>
            <a:r>
              <a:rPr lang="de-DE" dirty="0"/>
              <a:t>Im Menü unter Zeilenabstand den angegebenen Wert mit der Einstellung „Punkte“ angeben.</a:t>
            </a:r>
            <a:br>
              <a:rPr lang="de-DE" dirty="0"/>
            </a:br>
            <a:r>
              <a:rPr lang="de-DE" dirty="0"/>
              <a:t>Im Feld „Vor einem Absatz“ </a:t>
            </a:r>
            <a:r>
              <a:rPr lang="de-DE" dirty="0" err="1"/>
              <a:t>muß</a:t>
            </a:r>
            <a:r>
              <a:rPr lang="de-DE" dirty="0"/>
              <a:t> i.d.R. „0 Punkte“ eingetragen sein. </a:t>
            </a:r>
          </a:p>
          <a:p>
            <a:pPr>
              <a:buFontTx/>
              <a:buChar char="•"/>
            </a:pPr>
            <a:r>
              <a:rPr lang="de-DE" b="1" dirty="0"/>
              <a:t>Bilder</a:t>
            </a:r>
            <a:r>
              <a:rPr lang="de-DE" dirty="0"/>
              <a:t> lassen sich einsetzen über: Einfügen &gt; Grafik &gt; Aus Datei...</a:t>
            </a:r>
            <a:br>
              <a:rPr lang="de-DE" dirty="0"/>
            </a:br>
            <a:r>
              <a:rPr lang="de-DE" dirty="0"/>
              <a:t>Die hier eingesetzten Bilder sind nur Beispiele und sollten vollständig ersetzt werden!</a:t>
            </a:r>
            <a:br>
              <a:rPr lang="de-DE" dirty="0"/>
            </a:br>
            <a:r>
              <a:rPr lang="de-DE" dirty="0"/>
              <a:t>Die Größe verändert man durch ziehen an den weißen Eckpunkten des angewählten Bildes.</a:t>
            </a:r>
            <a:br>
              <a:rPr lang="de-DE" dirty="0"/>
            </a:br>
            <a:r>
              <a:rPr lang="de-DE" dirty="0"/>
              <a:t>Beschneiden kann man Bilder mit dem „Zuschneiden“-Werkzeug aus der „Grafik“-Symbolleiste.</a:t>
            </a:r>
          </a:p>
          <a:p>
            <a:pPr>
              <a:buFontTx/>
              <a:buChar char="•"/>
            </a:pPr>
            <a:r>
              <a:rPr lang="de-DE" dirty="0"/>
              <a:t>Änderungen in der </a:t>
            </a:r>
            <a:r>
              <a:rPr lang="de-DE" b="1" dirty="0"/>
              <a:t>Fußzeile</a:t>
            </a:r>
            <a:r>
              <a:rPr lang="de-DE" dirty="0"/>
              <a:t> lassen sich einstellen über: Ansicht &gt; Master &gt; Folienmaster</a:t>
            </a:r>
            <a:br>
              <a:rPr lang="de-DE" dirty="0"/>
            </a:br>
            <a:r>
              <a:rPr lang="de-DE" dirty="0"/>
              <a:t>Diese gelten dann für alle Inhaltsseiten im Dokument.</a:t>
            </a:r>
            <a:br>
              <a:rPr lang="de-DE" dirty="0"/>
            </a:br>
            <a:r>
              <a:rPr lang="de-DE" dirty="0"/>
              <a:t>Bitte ändern Sie hier nur den Textblock „Autor/Thema“ in der Mitte der Fußzeile!</a:t>
            </a:r>
          </a:p>
          <a:p>
            <a:pPr>
              <a:buFontTx/>
              <a:buChar char="•"/>
            </a:pPr>
            <a:r>
              <a:rPr lang="de-DE" dirty="0"/>
              <a:t>Den </a:t>
            </a:r>
            <a:r>
              <a:rPr lang="de-DE" b="1" dirty="0"/>
              <a:t>Hintergrund</a:t>
            </a:r>
            <a:r>
              <a:rPr lang="de-DE" dirty="0"/>
              <a:t> wechselt man unter: Format &gt; Hintergrund, dann im unteren </a:t>
            </a:r>
            <a:r>
              <a:rPr lang="de-DE" dirty="0" err="1"/>
              <a:t>Pulldown</a:t>
            </a:r>
            <a:r>
              <a:rPr lang="de-DE" dirty="0"/>
              <a:t>-Menü „Fülleffekte“ wählen, dann „Grafik auswählen“ klicken.</a:t>
            </a:r>
            <a:br>
              <a:rPr lang="de-DE" dirty="0"/>
            </a:br>
            <a:r>
              <a:rPr lang="de-DE" dirty="0"/>
              <a:t>Bei Inhaltsfolien bitte nur </a:t>
            </a:r>
            <a:r>
              <a:rPr lang="de-DE" dirty="0" err="1"/>
              <a:t>Hintergründbilder</a:t>
            </a:r>
            <a:r>
              <a:rPr lang="de-DE" dirty="0"/>
              <a:t> aus dem Baukasten wählen, deren Name mit „Inhalt“ beginnt!</a:t>
            </a:r>
            <a:br>
              <a:rPr lang="de-DE" dirty="0"/>
            </a:br>
            <a:r>
              <a:rPr lang="de-DE" dirty="0"/>
              <a:t>Es gibt drei Standard-Varianten: Pastell mit weißem Balken, vollflächig Pastell und kein Hintergrund (vollflächig Weiß)</a:t>
            </a:r>
          </a:p>
          <a:p>
            <a:pPr>
              <a:buFontTx/>
              <a:buChar char="•"/>
            </a:pPr>
            <a:r>
              <a:rPr lang="de-DE" dirty="0"/>
              <a:t>Sollten Hilfslinien oder feste </a:t>
            </a:r>
            <a:r>
              <a:rPr lang="de-DE" dirty="0" err="1"/>
              <a:t>Layoutelemente</a:t>
            </a:r>
            <a:r>
              <a:rPr lang="de-DE" dirty="0"/>
              <a:t> versehentlich verrutscht sein, können diese mit der Datei</a:t>
            </a:r>
            <a:br>
              <a:rPr lang="de-DE" dirty="0"/>
            </a:br>
            <a:r>
              <a:rPr lang="de-DE" b="1" dirty="0"/>
              <a:t>Hilfslinien Hintergrund</a:t>
            </a:r>
            <a:r>
              <a:rPr lang="de-DE" dirty="0"/>
              <a:t>.jpg wieder an Ort und Stelle gebracht werden: Einfach diese Datei wie oben beschrieben als Hintergrund der Folie definieren,</a:t>
            </a:r>
            <a:br>
              <a:rPr lang="de-DE" dirty="0"/>
            </a:br>
            <a:r>
              <a:rPr lang="de-DE" dirty="0"/>
              <a:t>die verrutschten Elemente auf der Vorlage positionieren und dann den ursprünglichen Hintergrund wiederherstellen.</a:t>
            </a:r>
          </a:p>
          <a:p>
            <a:endParaRPr lang="de-DE" dirty="0"/>
          </a:p>
        </p:txBody>
      </p:sp>
    </p:spTree>
    <p:extLst>
      <p:ext uri="{BB962C8B-B14F-4D97-AF65-F5344CB8AC3E}">
        <p14:creationId xmlns:p14="http://schemas.microsoft.com/office/powerpoint/2010/main" val="361944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21DAD-8154-4EDC-95FB-177519795679}" type="slidenum">
              <a:rPr lang="de-DE"/>
              <a:pPr/>
              <a:t>20</a:t>
            </a:fld>
            <a:endParaRPr lang="de-DE"/>
          </a:p>
        </p:txBody>
      </p:sp>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buFontTx/>
              <a:buChar char="•"/>
            </a:pPr>
            <a:r>
              <a:rPr lang="de-DE" b="1"/>
              <a:t>Layout-Hilfslinien</a:t>
            </a:r>
            <a:r>
              <a:rPr lang="de-DE"/>
              <a:t> lassen sich anzeigen über: Ansicht &gt; Führungslinien</a:t>
            </a:r>
          </a:p>
          <a:p>
            <a:pPr>
              <a:buFontTx/>
              <a:buChar char="•"/>
            </a:pPr>
            <a:r>
              <a:rPr lang="de-DE"/>
              <a:t>Eingefügte </a:t>
            </a:r>
            <a:r>
              <a:rPr lang="de-DE" b="1"/>
              <a:t>Grafiken und Textrahmen</a:t>
            </a:r>
            <a:r>
              <a:rPr lang="de-DE"/>
              <a:t> bitte an den Layout-Hilfslinien ausrichten bzw. beschneiden!</a:t>
            </a:r>
          </a:p>
          <a:p>
            <a:pPr>
              <a:buFontTx/>
              <a:buChar char="•"/>
            </a:pPr>
            <a:r>
              <a:rPr lang="de-DE" b="1"/>
              <a:t>Schriftarten und –größen</a:t>
            </a:r>
            <a:r>
              <a:rPr lang="de-DE"/>
              <a:t> bitte ausschließlich wie in den Musterfolien beschrieben einsetzen!</a:t>
            </a:r>
          </a:p>
          <a:p>
            <a:pPr>
              <a:buFontTx/>
              <a:buChar char="•"/>
            </a:pPr>
            <a:r>
              <a:rPr lang="de-DE"/>
              <a:t>Den </a:t>
            </a:r>
            <a:r>
              <a:rPr lang="de-DE" b="1"/>
              <a:t>Zeilenabstand</a:t>
            </a:r>
            <a:r>
              <a:rPr lang="de-DE"/>
              <a:t> stellt man ein unter: Format &gt; Zeilenabstand...</a:t>
            </a:r>
            <a:br>
              <a:rPr lang="de-DE"/>
            </a:br>
            <a:r>
              <a:rPr lang="de-DE"/>
              <a:t>Im Menü unter Zeilenabstand den angegebenen Wert mit der Einstellung „Punkte“ angeben.</a:t>
            </a:r>
            <a:br>
              <a:rPr lang="de-DE"/>
            </a:br>
            <a:r>
              <a:rPr lang="de-DE"/>
              <a:t>Im Feld „Vor einem Absatz“ muß i.d.R. „0 Punkte“ eingetragen sein. </a:t>
            </a:r>
          </a:p>
          <a:p>
            <a:pPr>
              <a:buFontTx/>
              <a:buChar char="•"/>
            </a:pPr>
            <a:r>
              <a:rPr lang="de-DE" b="1"/>
              <a:t>Bilder</a:t>
            </a:r>
            <a:r>
              <a:rPr lang="de-DE"/>
              <a:t> lassen sich einsetzen über: Einfügen &gt; Grafik &gt; Aus Datei...</a:t>
            </a:r>
            <a:br>
              <a:rPr lang="de-DE"/>
            </a:br>
            <a:r>
              <a:rPr lang="de-DE"/>
              <a:t>Die hier eingesetzten Bilder sind nur Beispiele und sollten vollständig ersetzt werden!</a:t>
            </a:r>
            <a:br>
              <a:rPr lang="de-DE"/>
            </a:br>
            <a:r>
              <a:rPr lang="de-DE"/>
              <a:t>Die Größe verändert man durch ziehen an den weißen Eckpunkten des angewählten Bildes.</a:t>
            </a:r>
            <a:br>
              <a:rPr lang="de-DE"/>
            </a:br>
            <a:r>
              <a:rPr lang="de-DE"/>
              <a:t>Beschneiden kann man Bilder mit dem „Zuschneiden“-Werkzeug aus der „Grafik“-Symbolleiste.</a:t>
            </a:r>
          </a:p>
          <a:p>
            <a:pPr>
              <a:buFontTx/>
              <a:buChar char="•"/>
            </a:pPr>
            <a:r>
              <a:rPr lang="de-DE"/>
              <a:t>Änderungen in der </a:t>
            </a:r>
            <a:r>
              <a:rPr lang="de-DE" b="1"/>
              <a:t>Fußzeile</a:t>
            </a:r>
            <a:r>
              <a:rPr lang="de-DE"/>
              <a:t> lassen sich einstellen über: Ansicht &gt; Master &gt; Folienmaster</a:t>
            </a:r>
            <a:br>
              <a:rPr lang="de-DE"/>
            </a:br>
            <a:r>
              <a:rPr lang="de-DE"/>
              <a:t>Diese gelten dann für alle Inhaltsseiten im Dokument.</a:t>
            </a:r>
            <a:br>
              <a:rPr lang="de-DE"/>
            </a:br>
            <a:r>
              <a:rPr lang="de-DE"/>
              <a:t>Bitte ändern Sie hier nur den Textblock „Autor/Thema“ in der Mitte der Fußzeile!</a:t>
            </a:r>
          </a:p>
          <a:p>
            <a:pPr>
              <a:buFontTx/>
              <a:buChar char="•"/>
            </a:pPr>
            <a:r>
              <a:rPr lang="de-DE"/>
              <a:t>Den </a:t>
            </a:r>
            <a:r>
              <a:rPr lang="de-DE" b="1"/>
              <a:t>Hintergrund</a:t>
            </a:r>
            <a:r>
              <a:rPr lang="de-DE"/>
              <a:t> wechselt man unter: Format &gt; Hintergrund, dann im unteren Pulldown-Menü „Fülleffekte“ wählen, dann „Grafik auswählen“ klicken.</a:t>
            </a:r>
            <a:br>
              <a:rPr lang="de-DE"/>
            </a:br>
            <a:r>
              <a:rPr lang="de-DE"/>
              <a:t>Bei Inhaltsfolien bitte nur Hintergründbilder aus dem Baukasten wählen, deren Name mit „Inhalt“ beginnt!</a:t>
            </a:r>
            <a:br>
              <a:rPr lang="de-DE"/>
            </a:br>
            <a:r>
              <a:rPr lang="de-DE"/>
              <a:t>Es gibt drei Standard-Varianten: Pastell mit weißem Balken, vollflächig Pastell und kein Hintergrund (vollflächig Weiß)</a:t>
            </a:r>
          </a:p>
          <a:p>
            <a:pPr>
              <a:buFontTx/>
              <a:buChar char="•"/>
            </a:pPr>
            <a:r>
              <a:rPr lang="de-DE"/>
              <a:t>Sollten Hilfslinien oder feste Layoutelemente versehentlich verrutscht sein, können diese mit der Datei</a:t>
            </a:r>
            <a:br>
              <a:rPr lang="de-DE"/>
            </a:br>
            <a:r>
              <a:rPr lang="de-DE" b="1"/>
              <a:t>Hilfslinien Hintergrund</a:t>
            </a:r>
            <a:r>
              <a:rPr lang="de-DE"/>
              <a:t>.jpg wieder an Ort und Stelle gebracht werden: Einfach diese Datei wie oben beschrieben als Hintergrund der Folie definieren,</a:t>
            </a:r>
            <a:br>
              <a:rPr lang="de-DE"/>
            </a:br>
            <a:r>
              <a:rPr lang="de-DE"/>
              <a:t>die verrutschten Elemente auf der Vorlage positionieren und dann den ursprünglichen Hintergrund wiederherstellen.</a:t>
            </a:r>
          </a:p>
          <a:p>
            <a:endParaRPr lang="de-DE"/>
          </a:p>
        </p:txBody>
      </p:sp>
    </p:spTree>
    <p:extLst>
      <p:ext uri="{BB962C8B-B14F-4D97-AF65-F5344CB8AC3E}">
        <p14:creationId xmlns:p14="http://schemas.microsoft.com/office/powerpoint/2010/main" val="2195911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21DAD-8154-4EDC-95FB-177519795679}" type="slidenum">
              <a:rPr lang="de-DE"/>
              <a:pPr/>
              <a:t>22</a:t>
            </a:fld>
            <a:endParaRPr lang="de-DE"/>
          </a:p>
        </p:txBody>
      </p:sp>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buFontTx/>
              <a:buChar char="•"/>
            </a:pPr>
            <a:r>
              <a:rPr lang="de-DE" b="1" dirty="0"/>
              <a:t>Layout-Hilfslinien</a:t>
            </a:r>
            <a:r>
              <a:rPr lang="de-DE" dirty="0"/>
              <a:t> lassen sich anzeigen über: Ansicht &gt; Führungslinien</a:t>
            </a:r>
          </a:p>
          <a:p>
            <a:pPr>
              <a:buFontTx/>
              <a:buChar char="•"/>
            </a:pPr>
            <a:r>
              <a:rPr lang="de-DE" dirty="0"/>
              <a:t>Eingefügte </a:t>
            </a:r>
            <a:r>
              <a:rPr lang="de-DE" b="1" dirty="0"/>
              <a:t>Grafiken und Textrahmen</a:t>
            </a:r>
            <a:r>
              <a:rPr lang="de-DE" dirty="0"/>
              <a:t> bitte an den Layout-Hilfslinien ausrichten bzw. beschneiden!</a:t>
            </a:r>
          </a:p>
          <a:p>
            <a:pPr>
              <a:buFontTx/>
              <a:buChar char="•"/>
            </a:pPr>
            <a:r>
              <a:rPr lang="de-DE" b="1" dirty="0"/>
              <a:t>Schriftarten und –</a:t>
            </a:r>
            <a:r>
              <a:rPr lang="de-DE" b="1" dirty="0" err="1"/>
              <a:t>größen</a:t>
            </a:r>
            <a:r>
              <a:rPr lang="de-DE" dirty="0"/>
              <a:t> bitte ausschließlich wie in den Musterfolien beschrieben einsetzen!</a:t>
            </a:r>
          </a:p>
          <a:p>
            <a:pPr>
              <a:buFontTx/>
              <a:buChar char="•"/>
            </a:pPr>
            <a:r>
              <a:rPr lang="de-DE" dirty="0"/>
              <a:t>Den </a:t>
            </a:r>
            <a:r>
              <a:rPr lang="de-DE" b="1" dirty="0"/>
              <a:t>Zeilenabstand</a:t>
            </a:r>
            <a:r>
              <a:rPr lang="de-DE" dirty="0"/>
              <a:t> stellt man ein unter: Format &gt; Zeilenabstand...</a:t>
            </a:r>
            <a:br>
              <a:rPr lang="de-DE" dirty="0"/>
            </a:br>
            <a:r>
              <a:rPr lang="de-DE" dirty="0"/>
              <a:t>Im Menü unter Zeilenabstand den angegebenen Wert mit der Einstellung „Punkte“ angeben.</a:t>
            </a:r>
            <a:br>
              <a:rPr lang="de-DE" dirty="0"/>
            </a:br>
            <a:r>
              <a:rPr lang="de-DE" dirty="0"/>
              <a:t>Im Feld „Vor einem Absatz“ </a:t>
            </a:r>
            <a:r>
              <a:rPr lang="de-DE" dirty="0" err="1"/>
              <a:t>muß</a:t>
            </a:r>
            <a:r>
              <a:rPr lang="de-DE" dirty="0"/>
              <a:t> i.d.R. „0 Punkte“ eingetragen sein. </a:t>
            </a:r>
          </a:p>
          <a:p>
            <a:pPr>
              <a:buFontTx/>
              <a:buChar char="•"/>
            </a:pPr>
            <a:r>
              <a:rPr lang="de-DE" b="1" dirty="0"/>
              <a:t>Bilder</a:t>
            </a:r>
            <a:r>
              <a:rPr lang="de-DE" dirty="0"/>
              <a:t> lassen sich einsetzen über: Einfügen &gt; Grafik &gt; Aus Datei...</a:t>
            </a:r>
            <a:br>
              <a:rPr lang="de-DE" dirty="0"/>
            </a:br>
            <a:r>
              <a:rPr lang="de-DE" dirty="0"/>
              <a:t>Die hier eingesetzten Bilder sind nur Beispiele und sollten vollständig ersetzt werden!</a:t>
            </a:r>
            <a:br>
              <a:rPr lang="de-DE" dirty="0"/>
            </a:br>
            <a:r>
              <a:rPr lang="de-DE" dirty="0"/>
              <a:t>Die Größe verändert man durch ziehen an den weißen Eckpunkten des angewählten Bildes.</a:t>
            </a:r>
            <a:br>
              <a:rPr lang="de-DE" dirty="0"/>
            </a:br>
            <a:r>
              <a:rPr lang="de-DE" dirty="0"/>
              <a:t>Beschneiden kann man Bilder mit dem „Zuschneiden“-Werkzeug aus der „Grafik“-Symbolleiste.</a:t>
            </a:r>
          </a:p>
          <a:p>
            <a:pPr>
              <a:buFontTx/>
              <a:buChar char="•"/>
            </a:pPr>
            <a:r>
              <a:rPr lang="de-DE" dirty="0"/>
              <a:t>Änderungen in der </a:t>
            </a:r>
            <a:r>
              <a:rPr lang="de-DE" b="1" dirty="0"/>
              <a:t>Fußzeile</a:t>
            </a:r>
            <a:r>
              <a:rPr lang="de-DE" dirty="0"/>
              <a:t> lassen sich einstellen über: Ansicht &gt; Master &gt; Folienmaster</a:t>
            </a:r>
            <a:br>
              <a:rPr lang="de-DE" dirty="0"/>
            </a:br>
            <a:r>
              <a:rPr lang="de-DE" dirty="0"/>
              <a:t>Diese gelten dann für alle Inhaltsseiten im Dokument.</a:t>
            </a:r>
            <a:br>
              <a:rPr lang="de-DE" dirty="0"/>
            </a:br>
            <a:r>
              <a:rPr lang="de-DE" dirty="0"/>
              <a:t>Bitte ändern Sie hier nur den Textblock „Autor/Thema“ in der Mitte der Fußzeile!</a:t>
            </a:r>
          </a:p>
          <a:p>
            <a:pPr>
              <a:buFontTx/>
              <a:buChar char="•"/>
            </a:pPr>
            <a:r>
              <a:rPr lang="de-DE" dirty="0"/>
              <a:t>Den </a:t>
            </a:r>
            <a:r>
              <a:rPr lang="de-DE" b="1" dirty="0"/>
              <a:t>Hintergrund</a:t>
            </a:r>
            <a:r>
              <a:rPr lang="de-DE" dirty="0"/>
              <a:t> wechselt man unter: Format &gt; Hintergrund, dann im unteren </a:t>
            </a:r>
            <a:r>
              <a:rPr lang="de-DE" dirty="0" err="1"/>
              <a:t>Pulldown</a:t>
            </a:r>
            <a:r>
              <a:rPr lang="de-DE" dirty="0"/>
              <a:t>-Menü „Fülleffekte“ wählen, dann „Grafik auswählen“ klicken.</a:t>
            </a:r>
            <a:br>
              <a:rPr lang="de-DE" dirty="0"/>
            </a:br>
            <a:r>
              <a:rPr lang="de-DE" dirty="0"/>
              <a:t>Bei Inhaltsfolien bitte nur </a:t>
            </a:r>
            <a:r>
              <a:rPr lang="de-DE" dirty="0" err="1"/>
              <a:t>Hintergründbilder</a:t>
            </a:r>
            <a:r>
              <a:rPr lang="de-DE" dirty="0"/>
              <a:t> aus dem Baukasten wählen, deren Name mit „Inhalt“ beginnt!</a:t>
            </a:r>
            <a:br>
              <a:rPr lang="de-DE" dirty="0"/>
            </a:br>
            <a:r>
              <a:rPr lang="de-DE" dirty="0"/>
              <a:t>Es gibt drei Standard-Varianten: Pastell mit weißem Balken, vollflächig Pastell und kein Hintergrund (vollflächig Weiß)</a:t>
            </a:r>
          </a:p>
          <a:p>
            <a:pPr>
              <a:buFontTx/>
              <a:buChar char="•"/>
            </a:pPr>
            <a:r>
              <a:rPr lang="de-DE" dirty="0"/>
              <a:t>Sollten Hilfslinien oder feste </a:t>
            </a:r>
            <a:r>
              <a:rPr lang="de-DE" dirty="0" err="1"/>
              <a:t>Layoutelemente</a:t>
            </a:r>
            <a:r>
              <a:rPr lang="de-DE" dirty="0"/>
              <a:t> versehentlich verrutscht sein, können diese mit der Datei</a:t>
            </a:r>
            <a:br>
              <a:rPr lang="de-DE" dirty="0"/>
            </a:br>
            <a:r>
              <a:rPr lang="de-DE" b="1" dirty="0"/>
              <a:t>Hilfslinien Hintergrund</a:t>
            </a:r>
            <a:r>
              <a:rPr lang="de-DE" dirty="0"/>
              <a:t>.jpg wieder an Ort und Stelle gebracht werden: Einfach diese Datei wie oben beschrieben als Hintergrund der Folie definieren,</a:t>
            </a:r>
            <a:br>
              <a:rPr lang="de-DE" dirty="0"/>
            </a:br>
            <a:r>
              <a:rPr lang="de-DE" dirty="0"/>
              <a:t>die verrutschten Elemente auf der Vorlage positionieren und dann den ursprünglichen Hintergrund wiederherstellen.</a:t>
            </a:r>
          </a:p>
          <a:p>
            <a:endParaRPr lang="de-DE" dirty="0"/>
          </a:p>
        </p:txBody>
      </p:sp>
    </p:spTree>
    <p:extLst>
      <p:ext uri="{BB962C8B-B14F-4D97-AF65-F5344CB8AC3E}">
        <p14:creationId xmlns:p14="http://schemas.microsoft.com/office/powerpoint/2010/main" val="1846975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21DAD-8154-4EDC-95FB-177519795679}" type="slidenum">
              <a:rPr lang="de-DE"/>
              <a:pPr/>
              <a:t>23</a:t>
            </a:fld>
            <a:endParaRPr lang="de-DE"/>
          </a:p>
        </p:txBody>
      </p:sp>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buFontTx/>
              <a:buChar char="•"/>
            </a:pPr>
            <a:r>
              <a:rPr lang="de-DE" b="1"/>
              <a:t>Layout-Hilfslinien</a:t>
            </a:r>
            <a:r>
              <a:rPr lang="de-DE"/>
              <a:t> lassen sich anzeigen über: Ansicht &gt; Führungslinien</a:t>
            </a:r>
          </a:p>
          <a:p>
            <a:pPr>
              <a:buFontTx/>
              <a:buChar char="•"/>
            </a:pPr>
            <a:r>
              <a:rPr lang="de-DE"/>
              <a:t>Eingefügte </a:t>
            </a:r>
            <a:r>
              <a:rPr lang="de-DE" b="1"/>
              <a:t>Grafiken und Textrahmen</a:t>
            </a:r>
            <a:r>
              <a:rPr lang="de-DE"/>
              <a:t> bitte an den Layout-Hilfslinien ausrichten bzw. beschneiden!</a:t>
            </a:r>
          </a:p>
          <a:p>
            <a:pPr>
              <a:buFontTx/>
              <a:buChar char="•"/>
            </a:pPr>
            <a:r>
              <a:rPr lang="de-DE" b="1"/>
              <a:t>Schriftarten und –größen</a:t>
            </a:r>
            <a:r>
              <a:rPr lang="de-DE"/>
              <a:t> bitte ausschließlich wie in den Musterfolien beschrieben einsetzen!</a:t>
            </a:r>
          </a:p>
          <a:p>
            <a:pPr>
              <a:buFontTx/>
              <a:buChar char="•"/>
            </a:pPr>
            <a:r>
              <a:rPr lang="de-DE"/>
              <a:t>Den </a:t>
            </a:r>
            <a:r>
              <a:rPr lang="de-DE" b="1"/>
              <a:t>Zeilenabstand</a:t>
            </a:r>
            <a:r>
              <a:rPr lang="de-DE"/>
              <a:t> stellt man ein unter: Format &gt; Zeilenabstand...</a:t>
            </a:r>
            <a:br>
              <a:rPr lang="de-DE"/>
            </a:br>
            <a:r>
              <a:rPr lang="de-DE"/>
              <a:t>Im Menü unter Zeilenabstand den angegebenen Wert mit der Einstellung „Punkte“ angeben.</a:t>
            </a:r>
            <a:br>
              <a:rPr lang="de-DE"/>
            </a:br>
            <a:r>
              <a:rPr lang="de-DE"/>
              <a:t>Im Feld „Vor einem Absatz“ muß i.d.R. „0 Punkte“ eingetragen sein. </a:t>
            </a:r>
          </a:p>
          <a:p>
            <a:pPr>
              <a:buFontTx/>
              <a:buChar char="•"/>
            </a:pPr>
            <a:r>
              <a:rPr lang="de-DE" b="1"/>
              <a:t>Bilder</a:t>
            </a:r>
            <a:r>
              <a:rPr lang="de-DE"/>
              <a:t> lassen sich einsetzen über: Einfügen &gt; Grafik &gt; Aus Datei...</a:t>
            </a:r>
            <a:br>
              <a:rPr lang="de-DE"/>
            </a:br>
            <a:r>
              <a:rPr lang="de-DE"/>
              <a:t>Die hier eingesetzten Bilder sind nur Beispiele und sollten vollständig ersetzt werden!</a:t>
            </a:r>
            <a:br>
              <a:rPr lang="de-DE"/>
            </a:br>
            <a:r>
              <a:rPr lang="de-DE"/>
              <a:t>Die Größe verändert man durch ziehen an den weißen Eckpunkten des angewählten Bildes.</a:t>
            </a:r>
            <a:br>
              <a:rPr lang="de-DE"/>
            </a:br>
            <a:r>
              <a:rPr lang="de-DE"/>
              <a:t>Beschneiden kann man Bilder mit dem „Zuschneiden“-Werkzeug aus der „Grafik“-Symbolleiste.</a:t>
            </a:r>
          </a:p>
          <a:p>
            <a:pPr>
              <a:buFontTx/>
              <a:buChar char="•"/>
            </a:pPr>
            <a:r>
              <a:rPr lang="de-DE"/>
              <a:t>Änderungen in der </a:t>
            </a:r>
            <a:r>
              <a:rPr lang="de-DE" b="1"/>
              <a:t>Fußzeile</a:t>
            </a:r>
            <a:r>
              <a:rPr lang="de-DE"/>
              <a:t> lassen sich einstellen über: Ansicht &gt; Master &gt; Folienmaster</a:t>
            </a:r>
            <a:br>
              <a:rPr lang="de-DE"/>
            </a:br>
            <a:r>
              <a:rPr lang="de-DE"/>
              <a:t>Diese gelten dann für alle Inhaltsseiten im Dokument.</a:t>
            </a:r>
            <a:br>
              <a:rPr lang="de-DE"/>
            </a:br>
            <a:r>
              <a:rPr lang="de-DE"/>
              <a:t>Bitte ändern Sie hier nur den Textblock „Autor/Thema“ in der Mitte der Fußzeile!</a:t>
            </a:r>
          </a:p>
          <a:p>
            <a:pPr>
              <a:buFontTx/>
              <a:buChar char="•"/>
            </a:pPr>
            <a:r>
              <a:rPr lang="de-DE"/>
              <a:t>Den </a:t>
            </a:r>
            <a:r>
              <a:rPr lang="de-DE" b="1"/>
              <a:t>Hintergrund</a:t>
            </a:r>
            <a:r>
              <a:rPr lang="de-DE"/>
              <a:t> wechselt man unter: Format &gt; Hintergrund, dann im unteren Pulldown-Menü „Fülleffekte“ wählen, dann „Grafik auswählen“ klicken.</a:t>
            </a:r>
            <a:br>
              <a:rPr lang="de-DE"/>
            </a:br>
            <a:r>
              <a:rPr lang="de-DE"/>
              <a:t>Bei Inhaltsfolien bitte nur Hintergründbilder aus dem Baukasten wählen, deren Name mit „Inhalt“ beginnt!</a:t>
            </a:r>
            <a:br>
              <a:rPr lang="de-DE"/>
            </a:br>
            <a:r>
              <a:rPr lang="de-DE"/>
              <a:t>Es gibt drei Standard-Varianten: Pastell mit weißem Balken, vollflächig Pastell und kein Hintergrund (vollflächig Weiß)</a:t>
            </a:r>
          </a:p>
          <a:p>
            <a:pPr>
              <a:buFontTx/>
              <a:buChar char="•"/>
            </a:pPr>
            <a:r>
              <a:rPr lang="de-DE"/>
              <a:t>Sollten Hilfslinien oder feste Layoutelemente versehentlich verrutscht sein, können diese mit der Datei</a:t>
            </a:r>
            <a:br>
              <a:rPr lang="de-DE"/>
            </a:br>
            <a:r>
              <a:rPr lang="de-DE" b="1"/>
              <a:t>Hilfslinien Hintergrund</a:t>
            </a:r>
            <a:r>
              <a:rPr lang="de-DE"/>
              <a:t>.jpg wieder an Ort und Stelle gebracht werden: Einfach diese Datei wie oben beschrieben als Hintergrund der Folie definieren,</a:t>
            </a:r>
            <a:br>
              <a:rPr lang="de-DE"/>
            </a:br>
            <a:r>
              <a:rPr lang="de-DE"/>
              <a:t>die verrutschten Elemente auf der Vorlage positionieren und dann den ursprünglichen Hintergrund wiederherstellen.</a:t>
            </a:r>
          </a:p>
          <a:p>
            <a:endParaRPr lang="de-DE"/>
          </a:p>
        </p:txBody>
      </p:sp>
    </p:spTree>
    <p:extLst>
      <p:ext uri="{BB962C8B-B14F-4D97-AF65-F5344CB8AC3E}">
        <p14:creationId xmlns:p14="http://schemas.microsoft.com/office/powerpoint/2010/main" val="99432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21DAD-8154-4EDC-95FB-177519795679}" type="slidenum">
              <a:rPr lang="de-DE"/>
              <a:pPr/>
              <a:t>24</a:t>
            </a:fld>
            <a:endParaRPr lang="de-DE"/>
          </a:p>
        </p:txBody>
      </p:sp>
      <p:sp>
        <p:nvSpPr>
          <p:cNvPr id="6041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buFontTx/>
              <a:buChar char="•"/>
            </a:pPr>
            <a:r>
              <a:rPr lang="de-DE" b="1"/>
              <a:t>Layout-Hilfslinien</a:t>
            </a:r>
            <a:r>
              <a:rPr lang="de-DE"/>
              <a:t> lassen sich anzeigen über: Ansicht &gt; Führungslinien</a:t>
            </a:r>
          </a:p>
          <a:p>
            <a:pPr>
              <a:buFontTx/>
              <a:buChar char="•"/>
            </a:pPr>
            <a:r>
              <a:rPr lang="de-DE"/>
              <a:t>Eingefügte </a:t>
            </a:r>
            <a:r>
              <a:rPr lang="de-DE" b="1"/>
              <a:t>Grafiken und Textrahmen</a:t>
            </a:r>
            <a:r>
              <a:rPr lang="de-DE"/>
              <a:t> bitte an den Layout-Hilfslinien ausrichten bzw. beschneiden!</a:t>
            </a:r>
          </a:p>
          <a:p>
            <a:pPr>
              <a:buFontTx/>
              <a:buChar char="•"/>
            </a:pPr>
            <a:r>
              <a:rPr lang="de-DE" b="1"/>
              <a:t>Schriftarten und –größen</a:t>
            </a:r>
            <a:r>
              <a:rPr lang="de-DE"/>
              <a:t> bitte ausschließlich wie in den Musterfolien beschrieben einsetzen!</a:t>
            </a:r>
          </a:p>
          <a:p>
            <a:pPr>
              <a:buFontTx/>
              <a:buChar char="•"/>
            </a:pPr>
            <a:r>
              <a:rPr lang="de-DE"/>
              <a:t>Den </a:t>
            </a:r>
            <a:r>
              <a:rPr lang="de-DE" b="1"/>
              <a:t>Zeilenabstand</a:t>
            </a:r>
            <a:r>
              <a:rPr lang="de-DE"/>
              <a:t> stellt man ein unter: Format &gt; Zeilenabstand...</a:t>
            </a:r>
            <a:br>
              <a:rPr lang="de-DE"/>
            </a:br>
            <a:r>
              <a:rPr lang="de-DE"/>
              <a:t>Im Menü unter Zeilenabstand den angegebenen Wert mit der Einstellung „Punkte“ angeben.</a:t>
            </a:r>
            <a:br>
              <a:rPr lang="de-DE"/>
            </a:br>
            <a:r>
              <a:rPr lang="de-DE"/>
              <a:t>Im Feld „Vor einem Absatz“ muß i.d.R. „0 Punkte“ eingetragen sein. </a:t>
            </a:r>
          </a:p>
          <a:p>
            <a:pPr>
              <a:buFontTx/>
              <a:buChar char="•"/>
            </a:pPr>
            <a:r>
              <a:rPr lang="de-DE" b="1"/>
              <a:t>Bilder</a:t>
            </a:r>
            <a:r>
              <a:rPr lang="de-DE"/>
              <a:t> lassen sich einsetzen über: Einfügen &gt; Grafik &gt; Aus Datei...</a:t>
            </a:r>
            <a:br>
              <a:rPr lang="de-DE"/>
            </a:br>
            <a:r>
              <a:rPr lang="de-DE"/>
              <a:t>Die hier eingesetzten Bilder sind nur Beispiele und sollten vollständig ersetzt werden!</a:t>
            </a:r>
            <a:br>
              <a:rPr lang="de-DE"/>
            </a:br>
            <a:r>
              <a:rPr lang="de-DE"/>
              <a:t>Die Größe verändert man durch ziehen an den weißen Eckpunkten des angewählten Bildes.</a:t>
            </a:r>
            <a:br>
              <a:rPr lang="de-DE"/>
            </a:br>
            <a:r>
              <a:rPr lang="de-DE"/>
              <a:t>Beschneiden kann man Bilder mit dem „Zuschneiden“-Werkzeug aus der „Grafik“-Symbolleiste.</a:t>
            </a:r>
          </a:p>
          <a:p>
            <a:pPr>
              <a:buFontTx/>
              <a:buChar char="•"/>
            </a:pPr>
            <a:r>
              <a:rPr lang="de-DE"/>
              <a:t>Änderungen in der </a:t>
            </a:r>
            <a:r>
              <a:rPr lang="de-DE" b="1"/>
              <a:t>Fußzeile</a:t>
            </a:r>
            <a:r>
              <a:rPr lang="de-DE"/>
              <a:t> lassen sich einstellen über: Ansicht &gt; Master &gt; Folienmaster</a:t>
            </a:r>
            <a:br>
              <a:rPr lang="de-DE"/>
            </a:br>
            <a:r>
              <a:rPr lang="de-DE"/>
              <a:t>Diese gelten dann für alle Inhaltsseiten im Dokument.</a:t>
            </a:r>
            <a:br>
              <a:rPr lang="de-DE"/>
            </a:br>
            <a:r>
              <a:rPr lang="de-DE"/>
              <a:t>Bitte ändern Sie hier nur den Textblock „Autor/Thema“ in der Mitte der Fußzeile!</a:t>
            </a:r>
          </a:p>
          <a:p>
            <a:pPr>
              <a:buFontTx/>
              <a:buChar char="•"/>
            </a:pPr>
            <a:r>
              <a:rPr lang="de-DE"/>
              <a:t>Den </a:t>
            </a:r>
            <a:r>
              <a:rPr lang="de-DE" b="1"/>
              <a:t>Hintergrund</a:t>
            </a:r>
            <a:r>
              <a:rPr lang="de-DE"/>
              <a:t> wechselt man unter: Format &gt; Hintergrund, dann im unteren Pulldown-Menü „Fülleffekte“ wählen, dann „Grafik auswählen“ klicken.</a:t>
            </a:r>
            <a:br>
              <a:rPr lang="de-DE"/>
            </a:br>
            <a:r>
              <a:rPr lang="de-DE"/>
              <a:t>Bei Inhaltsfolien bitte nur Hintergründbilder aus dem Baukasten wählen, deren Name mit „Inhalt“ beginnt!</a:t>
            </a:r>
            <a:br>
              <a:rPr lang="de-DE"/>
            </a:br>
            <a:r>
              <a:rPr lang="de-DE"/>
              <a:t>Es gibt drei Standard-Varianten: Pastell mit weißem Balken, vollflächig Pastell und kein Hintergrund (vollflächig Weiß)</a:t>
            </a:r>
          </a:p>
          <a:p>
            <a:pPr>
              <a:buFontTx/>
              <a:buChar char="•"/>
            </a:pPr>
            <a:r>
              <a:rPr lang="de-DE"/>
              <a:t>Sollten Hilfslinien oder feste Layoutelemente versehentlich verrutscht sein, können diese mit der Datei</a:t>
            </a:r>
            <a:br>
              <a:rPr lang="de-DE"/>
            </a:br>
            <a:r>
              <a:rPr lang="de-DE" b="1"/>
              <a:t>Hilfslinien Hintergrund</a:t>
            </a:r>
            <a:r>
              <a:rPr lang="de-DE"/>
              <a:t>.jpg wieder an Ort und Stelle gebracht werden: Einfach diese Datei wie oben beschrieben als Hintergrund der Folie definieren,</a:t>
            </a:r>
            <a:br>
              <a:rPr lang="de-DE"/>
            </a:br>
            <a:r>
              <a:rPr lang="de-DE"/>
              <a:t>die verrutschten Elemente auf der Vorlage positionieren und dann den ursprünglichen Hintergrund wiederherstellen.</a:t>
            </a:r>
          </a:p>
          <a:p>
            <a:endParaRPr lang="de-DE"/>
          </a:p>
        </p:txBody>
      </p:sp>
    </p:spTree>
    <p:extLst>
      <p:ext uri="{BB962C8B-B14F-4D97-AF65-F5344CB8AC3E}">
        <p14:creationId xmlns:p14="http://schemas.microsoft.com/office/powerpoint/2010/main" val="1833989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454919"/>
            <a:ext cx="7772400" cy="1470025"/>
          </a:xfrm>
          <a:prstGeom prst="rect">
            <a:avLst/>
          </a:prstGeom>
        </p:spPr>
        <p:txBody>
          <a:bodyPr>
            <a:normAutofit/>
          </a:bodyPr>
          <a:lstStyle>
            <a:lvl1pPr algn="ctr">
              <a:defRPr sz="3600" b="1">
                <a:solidFill>
                  <a:srgbClr val="CC2D30"/>
                </a:solidFill>
              </a:defRPr>
            </a:lvl1pPr>
          </a:lstStyle>
          <a:p>
            <a:r>
              <a:rPr lang="de-DE"/>
              <a:t>Mastertitelformat bearbeiten</a:t>
            </a:r>
            <a:endParaRPr lang="de-DE" dirty="0"/>
          </a:p>
        </p:txBody>
      </p:sp>
      <p:sp>
        <p:nvSpPr>
          <p:cNvPr id="3" name="Untertitel 2"/>
          <p:cNvSpPr>
            <a:spLocks noGrp="1"/>
          </p:cNvSpPr>
          <p:nvPr>
            <p:ph type="subTitle" idx="1"/>
          </p:nvPr>
        </p:nvSpPr>
        <p:spPr>
          <a:xfrm>
            <a:off x="1371600" y="3284984"/>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
        <p:nvSpPr>
          <p:cNvPr id="4"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spTree>
    <p:extLst>
      <p:ext uri="{BB962C8B-B14F-4D97-AF65-F5344CB8AC3E}">
        <p14:creationId xmlns:p14="http://schemas.microsoft.com/office/powerpoint/2010/main" val="3056078175"/>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251520" y="476672"/>
            <a:ext cx="6491064" cy="562074"/>
          </a:xfrm>
          <a:prstGeom prst="rect">
            <a:avLst/>
          </a:prstGeom>
        </p:spPr>
        <p:txBody>
          <a:bodyPr>
            <a:normAutofit/>
          </a:bodyPr>
          <a:lstStyle>
            <a:lvl1pPr algn="l">
              <a:defRPr sz="2400" b="1">
                <a:solidFill>
                  <a:srgbClr val="CC2D30"/>
                </a:solidFill>
                <a:latin typeface="Arial" pitchFamily="34" charset="0"/>
                <a:cs typeface="Arial" pitchFamily="34" charset="0"/>
              </a:defRPr>
            </a:lvl1pPr>
          </a:lstStyle>
          <a:p>
            <a:r>
              <a:rPr lang="de-DE"/>
              <a:t>Mastertitelformat bearbeiten</a:t>
            </a:r>
            <a:endParaRPr lang="de-DE" dirty="0"/>
          </a:p>
        </p:txBody>
      </p:sp>
      <p:sp>
        <p:nvSpPr>
          <p:cNvPr id="3"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spTree>
    <p:extLst>
      <p:ext uri="{BB962C8B-B14F-4D97-AF65-F5344CB8AC3E}">
        <p14:creationId xmlns:p14="http://schemas.microsoft.com/office/powerpoint/2010/main" val="1719370935"/>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51520" y="404665"/>
            <a:ext cx="6480720" cy="504056"/>
          </a:xfrm>
          <a:prstGeom prst="rect">
            <a:avLst/>
          </a:prstGeom>
        </p:spPr>
        <p:txBody>
          <a:bodyPr>
            <a:normAutofit/>
          </a:bodyPr>
          <a:lstStyle>
            <a:lvl1pPr algn="l">
              <a:defRPr sz="2400" b="1">
                <a:solidFill>
                  <a:srgbClr val="CC2D30"/>
                </a:solidFill>
                <a:latin typeface="Arial" pitchFamily="34" charset="0"/>
                <a:cs typeface="Arial" pitchFamily="34" charset="0"/>
              </a:defRPr>
            </a:lvl1pPr>
          </a:lstStyle>
          <a:p>
            <a:r>
              <a:rPr lang="de-DE"/>
              <a:t>Mastertitelformat bearbeiten</a:t>
            </a:r>
            <a:endParaRPr lang="de-DE" dirty="0"/>
          </a:p>
        </p:txBody>
      </p:sp>
      <p:sp>
        <p:nvSpPr>
          <p:cNvPr id="3" name="Untertitel 2"/>
          <p:cNvSpPr>
            <a:spLocks noGrp="1"/>
          </p:cNvSpPr>
          <p:nvPr>
            <p:ph type="subTitle" idx="1"/>
          </p:nvPr>
        </p:nvSpPr>
        <p:spPr>
          <a:xfrm>
            <a:off x="251520" y="908720"/>
            <a:ext cx="6400800" cy="456456"/>
          </a:xfrm>
          <a:prstGeom prst="rect">
            <a:avLst/>
          </a:prstGeom>
        </p:spPr>
        <p:txBody>
          <a:bodyPr>
            <a:normAutofit/>
          </a:bodyPr>
          <a:lstStyle>
            <a:lvl1pPr marL="0" indent="0" algn="l">
              <a:buNone/>
              <a:defRPr sz="1200" b="0">
                <a:solidFill>
                  <a:schemeClr val="tx1">
                    <a:lumMod val="50000"/>
                    <a:lumOff val="50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de-DE" dirty="0"/>
          </a:p>
        </p:txBody>
      </p:sp>
      <p:sp>
        <p:nvSpPr>
          <p:cNvPr id="7" name="Inhaltsplatzhalter 2"/>
          <p:cNvSpPr>
            <a:spLocks noGrp="1"/>
          </p:cNvSpPr>
          <p:nvPr>
            <p:ph sz="half" idx="13"/>
          </p:nvPr>
        </p:nvSpPr>
        <p:spPr>
          <a:xfrm>
            <a:off x="251520" y="1772816"/>
            <a:ext cx="4176464" cy="3960440"/>
          </a:xfrm>
          <a:prstGeom prst="rect">
            <a:avLst/>
          </a:prstGeom>
        </p:spPr>
        <p:txBody>
          <a:bodyPr>
            <a:normAutofit/>
          </a:bodyPr>
          <a:lstStyle>
            <a:lvl1pPr marL="0" indent="0">
              <a:buNone/>
              <a:defRPr sz="1400">
                <a:solidFill>
                  <a:schemeClr val="tx1">
                    <a:lumMod val="50000"/>
                    <a:lumOff val="50000"/>
                  </a:schemeClr>
                </a:solidFill>
                <a:latin typeface="Arial" pitchFamily="34" charset="0"/>
                <a:cs typeface="Arial"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p:txBody>
      </p:sp>
      <p:sp>
        <p:nvSpPr>
          <p:cNvPr id="9" name="Inhaltsplatzhalter 2"/>
          <p:cNvSpPr>
            <a:spLocks noGrp="1"/>
          </p:cNvSpPr>
          <p:nvPr>
            <p:ph sz="half" idx="14"/>
          </p:nvPr>
        </p:nvSpPr>
        <p:spPr>
          <a:xfrm>
            <a:off x="4716016" y="1772816"/>
            <a:ext cx="4176464" cy="3960440"/>
          </a:xfrm>
          <a:prstGeom prst="rect">
            <a:avLst/>
          </a:prstGeom>
        </p:spPr>
        <p:txBody>
          <a:bodyPr>
            <a:normAutofit/>
          </a:bodyPr>
          <a:lstStyle>
            <a:lvl1pPr marL="0" indent="0">
              <a:buNone/>
              <a:defRPr sz="1400">
                <a:solidFill>
                  <a:schemeClr val="tx1">
                    <a:lumMod val="50000"/>
                    <a:lumOff val="50000"/>
                  </a:schemeClr>
                </a:solidFill>
                <a:latin typeface="Arial" pitchFamily="34" charset="0"/>
                <a:cs typeface="Arial"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p:txBody>
      </p:sp>
      <p:sp>
        <p:nvSpPr>
          <p:cNvPr id="6"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spTree>
    <p:extLst>
      <p:ext uri="{BB962C8B-B14F-4D97-AF65-F5344CB8AC3E}">
        <p14:creationId xmlns:p14="http://schemas.microsoft.com/office/powerpoint/2010/main" val="1942633071"/>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51520" y="418654"/>
            <a:ext cx="6491064" cy="706090"/>
          </a:xfrm>
          <a:prstGeom prst="rect">
            <a:avLst/>
          </a:prstGeom>
        </p:spPr>
        <p:txBody>
          <a:bodyPr>
            <a:normAutofit/>
          </a:bodyPr>
          <a:lstStyle>
            <a:lvl1pPr algn="l">
              <a:defRPr sz="2400" b="1">
                <a:solidFill>
                  <a:srgbClr val="CC2D30"/>
                </a:solidFill>
                <a:latin typeface="Arial" pitchFamily="34" charset="0"/>
                <a:cs typeface="Arial" pitchFamily="34" charset="0"/>
              </a:defRPr>
            </a:lvl1pPr>
          </a:lstStyle>
          <a:p>
            <a:r>
              <a:rPr lang="de-DE"/>
              <a:t>Mastertitelformat bearbeiten</a:t>
            </a:r>
            <a:endParaRPr lang="de-DE" dirty="0"/>
          </a:p>
        </p:txBody>
      </p:sp>
      <p:sp>
        <p:nvSpPr>
          <p:cNvPr id="3" name="Inhaltsplatzhalter 2"/>
          <p:cNvSpPr>
            <a:spLocks noGrp="1"/>
          </p:cNvSpPr>
          <p:nvPr>
            <p:ph sz="half" idx="1"/>
          </p:nvPr>
        </p:nvSpPr>
        <p:spPr>
          <a:xfrm>
            <a:off x="251520" y="1556793"/>
            <a:ext cx="4038600" cy="4104456"/>
          </a:xfrm>
          <a:prstGeom prst="rect">
            <a:avLst/>
          </a:prstGeom>
        </p:spPr>
        <p:txBody>
          <a:bodyPr>
            <a:normAutofit/>
          </a:bodyPr>
          <a:lstStyle>
            <a:lvl1pPr marL="342900" indent="-3429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1pPr>
            <a:lvl2pPr marL="742950" indent="-285750">
              <a:buClr>
                <a:srgbClr val="CC2D30"/>
              </a:buClr>
              <a:buFont typeface="Arial"/>
              <a:buChar char="•"/>
              <a:defRPr sz="1400">
                <a:solidFill>
                  <a:schemeClr val="tx1">
                    <a:lumMod val="50000"/>
                    <a:lumOff val="50000"/>
                  </a:schemeClr>
                </a:solidFill>
                <a:latin typeface="Arial" pitchFamily="34" charset="0"/>
                <a:cs typeface="Arial" pitchFamily="34" charset="0"/>
              </a:defRPr>
            </a:lvl2pPr>
            <a:lvl3pPr marL="1200150" indent="-285750">
              <a:buClr>
                <a:srgbClr val="CC2D30"/>
              </a:buClr>
              <a:buFont typeface="Arial"/>
              <a:buChar char="•"/>
              <a:defRPr sz="1400">
                <a:solidFill>
                  <a:schemeClr val="tx1">
                    <a:lumMod val="50000"/>
                    <a:lumOff val="50000"/>
                  </a:schemeClr>
                </a:solidFill>
                <a:latin typeface="Arial" pitchFamily="34" charset="0"/>
                <a:cs typeface="Arial" pitchFamily="34" charset="0"/>
              </a:defRPr>
            </a:lvl3pPr>
            <a:lvl4pPr marL="1657350" indent="-285750">
              <a:buClr>
                <a:srgbClr val="CC2D30"/>
              </a:buClr>
              <a:buFont typeface="Arial"/>
              <a:buChar char="•"/>
              <a:defRPr sz="1400">
                <a:solidFill>
                  <a:schemeClr val="tx1">
                    <a:lumMod val="50000"/>
                    <a:lumOff val="50000"/>
                  </a:schemeClr>
                </a:solidFill>
                <a:latin typeface="Arial" pitchFamily="34" charset="0"/>
                <a:cs typeface="Arial" pitchFamily="34" charset="0"/>
              </a:defRPr>
            </a:lvl4pPr>
            <a:lvl5pPr marL="2114550" indent="-285750">
              <a:buClr>
                <a:srgbClr val="CC2D30"/>
              </a:buClr>
              <a:buFont typeface="Arial"/>
              <a:buChar char="•"/>
              <a:defRPr sz="14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4442520" y="1556793"/>
            <a:ext cx="4038600" cy="4104456"/>
          </a:xfrm>
          <a:prstGeom prst="rect">
            <a:avLst/>
          </a:prstGeom>
        </p:spPr>
        <p:txBody>
          <a:bodyPr>
            <a:normAutofit/>
          </a:bodyPr>
          <a:lstStyle>
            <a:lvl1pPr>
              <a:buClr>
                <a:srgbClr val="CC2D30"/>
              </a:buClr>
              <a:defRPr sz="1400">
                <a:solidFill>
                  <a:schemeClr val="tx1">
                    <a:lumMod val="50000"/>
                    <a:lumOff val="50000"/>
                  </a:schemeClr>
                </a:solidFill>
                <a:latin typeface="Arial" pitchFamily="34" charset="0"/>
                <a:cs typeface="Arial" pitchFamily="34" charset="0"/>
              </a:defRPr>
            </a:lvl1pPr>
            <a:lvl2pPr>
              <a:buClr>
                <a:srgbClr val="CC2D30"/>
              </a:buClr>
              <a:defRPr sz="1400">
                <a:solidFill>
                  <a:schemeClr val="tx1">
                    <a:lumMod val="50000"/>
                    <a:lumOff val="50000"/>
                  </a:schemeClr>
                </a:solidFill>
                <a:latin typeface="Arial" pitchFamily="34" charset="0"/>
                <a:cs typeface="Arial" pitchFamily="34" charset="0"/>
              </a:defRPr>
            </a:lvl2pPr>
            <a:lvl3pPr marL="1143000" indent="-2286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3pPr>
            <a:lvl4pPr marL="1600200" indent="-2286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4pPr>
            <a:lvl5pPr marL="2057400" indent="-2286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spTree>
    <p:extLst>
      <p:ext uri="{BB962C8B-B14F-4D97-AF65-F5344CB8AC3E}">
        <p14:creationId xmlns:p14="http://schemas.microsoft.com/office/powerpoint/2010/main" val="3984942484"/>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51520" y="418654"/>
            <a:ext cx="6491064" cy="706090"/>
          </a:xfrm>
          <a:prstGeom prst="rect">
            <a:avLst/>
          </a:prstGeom>
        </p:spPr>
        <p:txBody>
          <a:bodyPr>
            <a:normAutofit/>
          </a:bodyPr>
          <a:lstStyle>
            <a:lvl1pPr algn="l">
              <a:defRPr sz="2400" b="1">
                <a:solidFill>
                  <a:srgbClr val="CC2D30"/>
                </a:solidFill>
                <a:latin typeface="Arial" pitchFamily="34" charset="0"/>
                <a:cs typeface="Arial" pitchFamily="34" charset="0"/>
              </a:defRPr>
            </a:lvl1pPr>
          </a:lstStyle>
          <a:p>
            <a:r>
              <a:rPr lang="de-DE"/>
              <a:t>Mastertitelformat bearbeiten</a:t>
            </a:r>
            <a:endParaRPr lang="de-DE" dirty="0"/>
          </a:p>
        </p:txBody>
      </p:sp>
      <p:sp>
        <p:nvSpPr>
          <p:cNvPr id="3" name="Inhaltsplatzhalter 2"/>
          <p:cNvSpPr>
            <a:spLocks noGrp="1"/>
          </p:cNvSpPr>
          <p:nvPr>
            <p:ph sz="half" idx="1"/>
          </p:nvPr>
        </p:nvSpPr>
        <p:spPr>
          <a:xfrm>
            <a:off x="251520" y="1556793"/>
            <a:ext cx="2664296" cy="1440159"/>
          </a:xfrm>
          <a:prstGeom prst="rect">
            <a:avLst/>
          </a:prstGeom>
        </p:spPr>
        <p:txBody>
          <a:bodyPr>
            <a:normAutofit/>
          </a:bodyPr>
          <a:lstStyle>
            <a:lvl1pPr marL="342900" indent="-3429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1pPr>
            <a:lvl2pPr marL="742950" indent="-285750">
              <a:buClr>
                <a:srgbClr val="00B0F0"/>
              </a:buClr>
              <a:buFont typeface="Symbol" pitchFamily="18" charset="2"/>
              <a:buChar char="-"/>
              <a:defRPr sz="1400">
                <a:solidFill>
                  <a:schemeClr val="tx1">
                    <a:lumMod val="50000"/>
                    <a:lumOff val="50000"/>
                  </a:schemeClr>
                </a:solidFill>
                <a:latin typeface="Arial" pitchFamily="34" charset="0"/>
                <a:cs typeface="Arial" pitchFamily="34" charset="0"/>
              </a:defRPr>
            </a:lvl2pPr>
            <a:lvl3pPr marL="11430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3pPr>
            <a:lvl4pPr marL="16002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4pPr>
            <a:lvl5pPr marL="20574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p:txBody>
      </p:sp>
      <p:sp>
        <p:nvSpPr>
          <p:cNvPr id="4" name="Inhaltsplatzhalter 3"/>
          <p:cNvSpPr>
            <a:spLocks noGrp="1"/>
          </p:cNvSpPr>
          <p:nvPr>
            <p:ph sz="half" idx="2"/>
          </p:nvPr>
        </p:nvSpPr>
        <p:spPr>
          <a:xfrm>
            <a:off x="3125688" y="1556792"/>
            <a:ext cx="4038600" cy="1440160"/>
          </a:xfrm>
          <a:prstGeom prst="rect">
            <a:avLst/>
          </a:prstGeom>
        </p:spPr>
        <p:txBody>
          <a:bodyPr>
            <a:normAutofit/>
          </a:bodyPr>
          <a:lstStyle>
            <a:lvl1pPr marL="0" indent="0">
              <a:buClr>
                <a:srgbClr val="00B0F0"/>
              </a:buClr>
              <a:buNone/>
              <a:defRPr sz="1400" b="1">
                <a:solidFill>
                  <a:schemeClr val="tx1">
                    <a:lumMod val="50000"/>
                    <a:lumOff val="50000"/>
                  </a:schemeClr>
                </a:solidFill>
                <a:latin typeface="Arial" pitchFamily="34" charset="0"/>
                <a:cs typeface="Arial" pitchFamily="34" charset="0"/>
              </a:defRPr>
            </a:lvl1pPr>
            <a:lvl2pPr marL="742950" indent="-285750">
              <a:buClr>
                <a:srgbClr val="CC2D30"/>
              </a:buClr>
              <a:buFont typeface="Arial" pitchFamily="34" charset="0"/>
              <a:buChar char="•"/>
              <a:defRPr sz="1200">
                <a:solidFill>
                  <a:schemeClr val="tx1">
                    <a:lumMod val="50000"/>
                    <a:lumOff val="50000"/>
                  </a:schemeClr>
                </a:solidFill>
                <a:latin typeface="Arial" pitchFamily="34" charset="0"/>
                <a:cs typeface="Arial" pitchFamily="34" charset="0"/>
              </a:defRPr>
            </a:lvl2pPr>
            <a:lvl3pPr marL="11430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3pPr>
            <a:lvl4pPr marL="16002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4pPr>
            <a:lvl5pPr marL="20574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13" name="Inhaltsplatzhalter 2"/>
          <p:cNvSpPr>
            <a:spLocks noGrp="1"/>
          </p:cNvSpPr>
          <p:nvPr>
            <p:ph sz="half" idx="14"/>
          </p:nvPr>
        </p:nvSpPr>
        <p:spPr>
          <a:xfrm>
            <a:off x="251520" y="3212976"/>
            <a:ext cx="2664296" cy="1440159"/>
          </a:xfrm>
          <a:prstGeom prst="rect">
            <a:avLst/>
          </a:prstGeom>
        </p:spPr>
        <p:txBody>
          <a:bodyPr>
            <a:normAutofit/>
          </a:bodyPr>
          <a:lstStyle>
            <a:lvl1pPr marL="342900" indent="-342900">
              <a:buClr>
                <a:srgbClr val="CC2D30"/>
              </a:buClr>
              <a:buFont typeface="Arial" pitchFamily="34" charset="0"/>
              <a:buChar char="•"/>
              <a:defRPr sz="1400">
                <a:solidFill>
                  <a:schemeClr val="tx1">
                    <a:lumMod val="50000"/>
                    <a:lumOff val="50000"/>
                  </a:schemeClr>
                </a:solidFill>
                <a:latin typeface="Arial" pitchFamily="34" charset="0"/>
                <a:cs typeface="Arial" pitchFamily="34" charset="0"/>
              </a:defRPr>
            </a:lvl1pPr>
            <a:lvl2pPr marL="742950" indent="-285750">
              <a:buClr>
                <a:srgbClr val="00B0F0"/>
              </a:buClr>
              <a:buFont typeface="Symbol" pitchFamily="18" charset="2"/>
              <a:buChar char="-"/>
              <a:defRPr sz="1400">
                <a:solidFill>
                  <a:schemeClr val="tx1">
                    <a:lumMod val="50000"/>
                    <a:lumOff val="50000"/>
                  </a:schemeClr>
                </a:solidFill>
                <a:latin typeface="Arial" pitchFamily="34" charset="0"/>
                <a:cs typeface="Arial" pitchFamily="34" charset="0"/>
              </a:defRPr>
            </a:lvl2pPr>
            <a:lvl3pPr marL="11430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3pPr>
            <a:lvl4pPr marL="16002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4pPr>
            <a:lvl5pPr marL="2057400" indent="-228600">
              <a:buClr>
                <a:srgbClr val="00B0F0"/>
              </a:buClr>
              <a:buFont typeface="Arial" pitchFamily="34" charset="0"/>
              <a:buChar char="•"/>
              <a:defRPr sz="14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p:txBody>
      </p:sp>
      <p:sp>
        <p:nvSpPr>
          <p:cNvPr id="15" name="Inhaltsplatzhalter 3"/>
          <p:cNvSpPr>
            <a:spLocks noGrp="1"/>
          </p:cNvSpPr>
          <p:nvPr>
            <p:ph sz="half" idx="16"/>
          </p:nvPr>
        </p:nvSpPr>
        <p:spPr>
          <a:xfrm>
            <a:off x="3131840" y="3212976"/>
            <a:ext cx="4038600" cy="1440160"/>
          </a:xfrm>
          <a:prstGeom prst="rect">
            <a:avLst/>
          </a:prstGeom>
        </p:spPr>
        <p:txBody>
          <a:bodyPr>
            <a:normAutofit/>
          </a:bodyPr>
          <a:lstStyle>
            <a:lvl1pPr marL="0" indent="0">
              <a:buClr>
                <a:srgbClr val="00B0F0"/>
              </a:buClr>
              <a:buNone/>
              <a:defRPr sz="1400" b="1">
                <a:solidFill>
                  <a:schemeClr val="tx1">
                    <a:lumMod val="50000"/>
                    <a:lumOff val="50000"/>
                  </a:schemeClr>
                </a:solidFill>
                <a:latin typeface="Arial" pitchFamily="34" charset="0"/>
                <a:cs typeface="Arial" pitchFamily="34" charset="0"/>
              </a:defRPr>
            </a:lvl1pPr>
            <a:lvl2pPr marL="742950" indent="-285750">
              <a:buClr>
                <a:srgbClr val="CC2D30"/>
              </a:buClr>
              <a:buFont typeface="Arial" pitchFamily="34" charset="0"/>
              <a:buChar char="•"/>
              <a:defRPr sz="1200">
                <a:solidFill>
                  <a:schemeClr val="tx1">
                    <a:lumMod val="50000"/>
                    <a:lumOff val="50000"/>
                  </a:schemeClr>
                </a:solidFill>
                <a:latin typeface="Arial" pitchFamily="34" charset="0"/>
                <a:cs typeface="Arial" pitchFamily="34" charset="0"/>
              </a:defRPr>
            </a:lvl2pPr>
            <a:lvl3pPr marL="11430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3pPr>
            <a:lvl4pPr marL="16002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4pPr>
            <a:lvl5pPr marL="2057400" indent="-228600">
              <a:buClr>
                <a:srgbClr val="00B0F0"/>
              </a:buClr>
              <a:buFont typeface="Arial" pitchFamily="34" charset="0"/>
              <a:buChar char="•"/>
              <a:defRPr sz="1200">
                <a:solidFill>
                  <a:schemeClr val="tx1">
                    <a:lumMod val="50000"/>
                    <a:lumOff val="50000"/>
                  </a:schemeClr>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7"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spTree>
    <p:extLst>
      <p:ext uri="{BB962C8B-B14F-4D97-AF65-F5344CB8AC3E}">
        <p14:creationId xmlns:p14="http://schemas.microsoft.com/office/powerpoint/2010/main" val="1002300147"/>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hteck 1"/>
          <p:cNvSpPr/>
          <p:nvPr/>
        </p:nvSpPr>
        <p:spPr>
          <a:xfrm>
            <a:off x="-19050" y="6167438"/>
            <a:ext cx="9163050" cy="6905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 name="Rechteck 2"/>
          <p:cNvSpPr/>
          <p:nvPr/>
        </p:nvSpPr>
        <p:spPr>
          <a:xfrm>
            <a:off x="611188" y="5951538"/>
            <a:ext cx="7931150" cy="43021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028" name="Textfeld 3"/>
          <p:cNvSpPr txBox="1">
            <a:spLocks noChangeArrowheads="1"/>
          </p:cNvSpPr>
          <p:nvPr/>
        </p:nvSpPr>
        <p:spPr bwMode="auto">
          <a:xfrm>
            <a:off x="611188" y="6021388"/>
            <a:ext cx="79311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r>
              <a:rPr lang="de-DE" sz="1300" dirty="0">
                <a:solidFill>
                  <a:srgbClr val="5C6670"/>
                </a:solidFill>
                <a:ea typeface="Verdana" charset="0"/>
              </a:rPr>
              <a:t>Idstein | Köln | Hamburg | Düsseldorf | München | Frankfurt am Main | Berlin | Zwickau | New York</a:t>
            </a:r>
          </a:p>
        </p:txBody>
      </p:sp>
      <p:sp>
        <p:nvSpPr>
          <p:cNvPr id="5" name="Foliennummernplatzhalter 6"/>
          <p:cNvSpPr>
            <a:spLocks noGrp="1"/>
          </p:cNvSpPr>
          <p:nvPr>
            <p:ph type="sldNum" sz="quarter" idx="4"/>
          </p:nvPr>
        </p:nvSpPr>
        <p:spPr>
          <a:xfrm>
            <a:off x="6804025" y="5732463"/>
            <a:ext cx="2133600" cy="365125"/>
          </a:xfrm>
          <a:prstGeom prst="rect">
            <a:avLst/>
          </a:prstGeom>
        </p:spPr>
        <p:txBody>
          <a:bodyPr vert="horz" wrap="square" lIns="91440" tIns="45720" rIns="91440" bIns="45720" numCol="1" anchor="t" anchorCtr="0" compatLnSpc="1">
            <a:prstTxWarp prst="textNoShape">
              <a:avLst/>
            </a:prstTxWarp>
          </a:bodyPr>
          <a:lstStyle>
            <a:lvl1pPr algn="r">
              <a:defRPr sz="1100">
                <a:solidFill>
                  <a:srgbClr val="7F7F7F"/>
                </a:solidFill>
                <a:cs typeface="Arial" charset="0"/>
              </a:defRPr>
            </a:lvl1pPr>
          </a:lstStyle>
          <a:p>
            <a:pPr>
              <a:defRPr/>
            </a:pPr>
            <a:fld id="{1057638A-6503-BD4B-880C-30F42B92AB8E}" type="slidenum">
              <a:rPr lang="de-DE"/>
              <a:pPr>
                <a:defRPr/>
              </a:pPr>
              <a:t>‹Nr.›</a:t>
            </a:fld>
            <a:endParaRPr lang="de-DE" dirty="0"/>
          </a:p>
        </p:txBody>
      </p:sp>
      <p:pic>
        <p:nvPicPr>
          <p:cNvPr id="103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5463" y="231775"/>
            <a:ext cx="207327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4254" r:id="rId4"/>
    <p:sldLayoutId id="2147484255" r:id="rId5"/>
  </p:sldLayoutIdLst>
  <p:transition spd="slow">
    <p:cover/>
  </p:transition>
  <p:hf hdr="0" ftr="0" dt="0"/>
  <p:txStyles>
    <p:titleStyle>
      <a:lvl1pPr algn="l" rtl="0" eaLnBrk="1" fontAlgn="base" hangingPunct="1">
        <a:spcBef>
          <a:spcPct val="0"/>
        </a:spcBef>
        <a:spcAft>
          <a:spcPct val="0"/>
        </a:spcAft>
        <a:defRPr sz="2400" b="1" kern="1200">
          <a:solidFill>
            <a:srgbClr val="00B0F0"/>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00B0F0"/>
          </a:solidFill>
          <a:latin typeface="Arial" pitchFamily="34" charset="0"/>
          <a:ea typeface="ＭＳ Ｐゴシック" charset="0"/>
          <a:cs typeface="Arial" pitchFamily="34" charset="0"/>
        </a:defRPr>
      </a:lvl2pPr>
      <a:lvl3pPr algn="l" rtl="0" eaLnBrk="1" fontAlgn="base" hangingPunct="1">
        <a:spcBef>
          <a:spcPct val="0"/>
        </a:spcBef>
        <a:spcAft>
          <a:spcPct val="0"/>
        </a:spcAft>
        <a:defRPr sz="2400" b="1">
          <a:solidFill>
            <a:srgbClr val="00B0F0"/>
          </a:solidFill>
          <a:latin typeface="Arial" pitchFamily="34" charset="0"/>
          <a:ea typeface="ＭＳ Ｐゴシック" charset="0"/>
          <a:cs typeface="Arial" pitchFamily="34" charset="0"/>
        </a:defRPr>
      </a:lvl3pPr>
      <a:lvl4pPr algn="l" rtl="0" eaLnBrk="1" fontAlgn="base" hangingPunct="1">
        <a:spcBef>
          <a:spcPct val="0"/>
        </a:spcBef>
        <a:spcAft>
          <a:spcPct val="0"/>
        </a:spcAft>
        <a:defRPr sz="2400" b="1">
          <a:solidFill>
            <a:srgbClr val="00B0F0"/>
          </a:solidFill>
          <a:latin typeface="Arial" pitchFamily="34" charset="0"/>
          <a:ea typeface="ＭＳ Ｐゴシック" charset="0"/>
          <a:cs typeface="Arial" pitchFamily="34" charset="0"/>
        </a:defRPr>
      </a:lvl4pPr>
      <a:lvl5pPr algn="l" rtl="0" eaLnBrk="1" fontAlgn="base" hangingPunct="1">
        <a:spcBef>
          <a:spcPct val="0"/>
        </a:spcBef>
        <a:spcAft>
          <a:spcPct val="0"/>
        </a:spcAft>
        <a:defRPr sz="2400" b="1">
          <a:solidFill>
            <a:srgbClr val="00B0F0"/>
          </a:solidFill>
          <a:latin typeface="Arial" pitchFamily="34" charset="0"/>
          <a:ea typeface="ＭＳ Ｐゴシック" charset="0"/>
          <a:cs typeface="Arial" pitchFamily="34" charset="0"/>
        </a:defRPr>
      </a:lvl5pPr>
      <a:lvl6pPr marL="457200" algn="l" rtl="0" eaLnBrk="1" fontAlgn="base" hangingPunct="1">
        <a:spcBef>
          <a:spcPct val="0"/>
        </a:spcBef>
        <a:spcAft>
          <a:spcPct val="0"/>
        </a:spcAft>
        <a:defRPr sz="2400" b="1">
          <a:solidFill>
            <a:srgbClr val="00B0F0"/>
          </a:solidFill>
          <a:latin typeface="Arial" pitchFamily="34" charset="0"/>
          <a:cs typeface="Arial" pitchFamily="34" charset="0"/>
        </a:defRPr>
      </a:lvl6pPr>
      <a:lvl7pPr marL="914400" algn="l" rtl="0" eaLnBrk="1" fontAlgn="base" hangingPunct="1">
        <a:spcBef>
          <a:spcPct val="0"/>
        </a:spcBef>
        <a:spcAft>
          <a:spcPct val="0"/>
        </a:spcAft>
        <a:defRPr sz="2400" b="1">
          <a:solidFill>
            <a:srgbClr val="00B0F0"/>
          </a:solidFill>
          <a:latin typeface="Arial" pitchFamily="34" charset="0"/>
          <a:cs typeface="Arial" pitchFamily="34" charset="0"/>
        </a:defRPr>
      </a:lvl7pPr>
      <a:lvl8pPr marL="1371600" algn="l" rtl="0" eaLnBrk="1" fontAlgn="base" hangingPunct="1">
        <a:spcBef>
          <a:spcPct val="0"/>
        </a:spcBef>
        <a:spcAft>
          <a:spcPct val="0"/>
        </a:spcAft>
        <a:defRPr sz="2400" b="1">
          <a:solidFill>
            <a:srgbClr val="00B0F0"/>
          </a:solidFill>
          <a:latin typeface="Arial" pitchFamily="34" charset="0"/>
          <a:cs typeface="Arial" pitchFamily="34" charset="0"/>
        </a:defRPr>
      </a:lvl8pPr>
      <a:lvl9pPr marL="1828800" algn="l" rtl="0" eaLnBrk="1" fontAlgn="base" hangingPunct="1">
        <a:spcBef>
          <a:spcPct val="0"/>
        </a:spcBef>
        <a:spcAft>
          <a:spcPct val="0"/>
        </a:spcAft>
        <a:defRPr sz="2400" b="1">
          <a:solidFill>
            <a:srgbClr val="00B0F0"/>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Font typeface="Arial" charset="0"/>
        <a:buChar char="•"/>
        <a:defRPr sz="1400" kern="1200">
          <a:solidFill>
            <a:srgbClr val="7F7F7F"/>
          </a:solidFill>
          <a:latin typeface="Arial" pitchFamily="34" charset="0"/>
          <a:ea typeface="ＭＳ Ｐゴシック" charset="0"/>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Arial" charset="0"/>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Arial"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Arial" charset="0"/>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vojta.com/"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45754" y="1010069"/>
            <a:ext cx="7772400" cy="1830065"/>
          </a:xfrm>
        </p:spPr>
        <p:txBody>
          <a:bodyPr>
            <a:noAutofit/>
          </a:bodyPr>
          <a:lstStyle/>
          <a:p>
            <a:r>
              <a:rPr lang="en-US" dirty="0"/>
              <a:t>„Infantile postural asymmetry and physical therapy </a:t>
            </a:r>
            <a:br>
              <a:rPr lang="en-US" dirty="0"/>
            </a:br>
            <a:r>
              <a:rPr lang="en-US" dirty="0"/>
              <a:t>- a randomized controlled trial“</a:t>
            </a:r>
            <a:endParaRPr lang="de-DE" dirty="0"/>
          </a:p>
        </p:txBody>
      </p:sp>
      <p:sp>
        <p:nvSpPr>
          <p:cNvPr id="3" name="Untertitel 2"/>
          <p:cNvSpPr>
            <a:spLocks noGrp="1"/>
          </p:cNvSpPr>
          <p:nvPr>
            <p:ph type="subTitle" idx="1"/>
          </p:nvPr>
        </p:nvSpPr>
        <p:spPr>
          <a:xfrm>
            <a:off x="1371600" y="3009206"/>
            <a:ext cx="6400800" cy="2757279"/>
          </a:xfrm>
        </p:spPr>
        <p:txBody>
          <a:bodyPr/>
          <a:lstStyle/>
          <a:p>
            <a:r>
              <a:rPr lang="de-DE" sz="2400" dirty="0">
                <a:solidFill>
                  <a:schemeClr val="tx1"/>
                </a:solidFill>
              </a:rPr>
              <a:t>Prof. Dr. </a:t>
            </a:r>
            <a:r>
              <a:rPr lang="de-DE" sz="2400" dirty="0" err="1">
                <a:solidFill>
                  <a:schemeClr val="tx1"/>
                </a:solidFill>
              </a:rPr>
              <a:t>rer</a:t>
            </a:r>
            <a:r>
              <a:rPr lang="de-DE" sz="2400" dirty="0">
                <a:solidFill>
                  <a:schemeClr val="tx1"/>
                </a:solidFill>
              </a:rPr>
              <a:t>. </a:t>
            </a:r>
            <a:r>
              <a:rPr lang="de-DE" sz="2400" dirty="0" err="1">
                <a:solidFill>
                  <a:schemeClr val="tx1"/>
                </a:solidFill>
              </a:rPr>
              <a:t>medic</a:t>
            </a:r>
            <a:r>
              <a:rPr lang="de-DE" sz="2400" dirty="0">
                <a:solidFill>
                  <a:schemeClr val="tx1"/>
                </a:solidFill>
              </a:rPr>
              <a:t>. Michael Wilhelm Jung</a:t>
            </a:r>
          </a:p>
          <a:p>
            <a:endParaRPr lang="de-DE" sz="1200" dirty="0">
              <a:solidFill>
                <a:schemeClr val="tx1"/>
              </a:solidFill>
            </a:endParaRPr>
          </a:p>
          <a:p>
            <a:r>
              <a:rPr lang="de-DE" sz="1800" dirty="0" err="1">
                <a:solidFill>
                  <a:schemeClr val="tx1"/>
                </a:solidFill>
              </a:rPr>
              <a:t>PhD</a:t>
            </a:r>
            <a:r>
              <a:rPr lang="de-DE" sz="1800" dirty="0">
                <a:solidFill>
                  <a:schemeClr val="tx1"/>
                </a:solidFill>
              </a:rPr>
              <a:t>; </a:t>
            </a:r>
            <a:r>
              <a:rPr lang="de-DE" sz="1800" dirty="0" err="1">
                <a:solidFill>
                  <a:schemeClr val="tx1"/>
                </a:solidFill>
              </a:rPr>
              <a:t>M.Sc</a:t>
            </a:r>
            <a:r>
              <a:rPr lang="de-DE" sz="1800" dirty="0">
                <a:solidFill>
                  <a:schemeClr val="tx1"/>
                </a:solidFill>
              </a:rPr>
              <a:t> </a:t>
            </a:r>
            <a:r>
              <a:rPr lang="de-DE" sz="1800" dirty="0" err="1">
                <a:solidFill>
                  <a:schemeClr val="tx1"/>
                </a:solidFill>
              </a:rPr>
              <a:t>Health</a:t>
            </a:r>
            <a:r>
              <a:rPr lang="de-DE" sz="1800" dirty="0">
                <a:solidFill>
                  <a:schemeClr val="tx1"/>
                </a:solidFill>
              </a:rPr>
              <a:t> </a:t>
            </a:r>
            <a:r>
              <a:rPr lang="de-DE" sz="1800" dirty="0" err="1">
                <a:solidFill>
                  <a:schemeClr val="tx1"/>
                </a:solidFill>
              </a:rPr>
              <a:t>sciences</a:t>
            </a:r>
            <a:r>
              <a:rPr lang="de-DE" sz="1800" dirty="0">
                <a:solidFill>
                  <a:schemeClr val="tx1"/>
                </a:solidFill>
              </a:rPr>
              <a:t>; </a:t>
            </a:r>
            <a:r>
              <a:rPr lang="de-DE" sz="1800" dirty="0" err="1">
                <a:solidFill>
                  <a:schemeClr val="tx1"/>
                </a:solidFill>
              </a:rPr>
              <a:t>Physical</a:t>
            </a:r>
            <a:r>
              <a:rPr lang="de-DE" sz="1800" dirty="0">
                <a:solidFill>
                  <a:schemeClr val="tx1"/>
                </a:solidFill>
              </a:rPr>
              <a:t> </a:t>
            </a:r>
            <a:r>
              <a:rPr lang="de-DE" sz="1800" dirty="0" err="1">
                <a:solidFill>
                  <a:schemeClr val="tx1"/>
                </a:solidFill>
              </a:rPr>
              <a:t>therapist</a:t>
            </a:r>
            <a:endParaRPr lang="de-DE" sz="1800" dirty="0">
              <a:solidFill>
                <a:schemeClr val="tx1"/>
              </a:solidFill>
            </a:endParaRPr>
          </a:p>
          <a:p>
            <a:endParaRPr lang="de-DE" sz="900" dirty="0">
              <a:solidFill>
                <a:schemeClr val="tx1"/>
              </a:solidFill>
            </a:endParaRPr>
          </a:p>
          <a:p>
            <a:r>
              <a:rPr lang="de-DE" dirty="0">
                <a:solidFill>
                  <a:schemeClr val="tx1"/>
                </a:solidFill>
              </a:rPr>
              <a:t>Fresenius University </a:t>
            </a:r>
            <a:r>
              <a:rPr lang="de-DE" dirty="0" err="1">
                <a:solidFill>
                  <a:schemeClr val="tx1"/>
                </a:solidFill>
              </a:rPr>
              <a:t>of</a:t>
            </a:r>
            <a:r>
              <a:rPr lang="de-DE" dirty="0">
                <a:solidFill>
                  <a:schemeClr val="tx1"/>
                </a:solidFill>
              </a:rPr>
              <a:t> Applied Sciences</a:t>
            </a:r>
          </a:p>
          <a:p>
            <a:r>
              <a:rPr lang="de-DE" dirty="0">
                <a:solidFill>
                  <a:schemeClr val="tx1"/>
                </a:solidFill>
              </a:rPr>
              <a:t>Frankfurt (Main), Germany</a:t>
            </a:r>
          </a:p>
          <a:p>
            <a:endParaRPr lang="de-DE" dirty="0">
              <a:solidFill>
                <a:schemeClr val="tx1"/>
              </a:solidFill>
            </a:endParaRPr>
          </a:p>
          <a:p>
            <a:r>
              <a:rPr lang="en-US" sz="1600" b="1" dirty="0">
                <a:solidFill>
                  <a:schemeClr val="tx1"/>
                </a:solidFill>
              </a:rPr>
              <a:t>5th International Conference on Physiotherapy</a:t>
            </a:r>
          </a:p>
          <a:p>
            <a:r>
              <a:rPr lang="en-US" sz="1600" b="1" dirty="0">
                <a:solidFill>
                  <a:schemeClr val="tx1"/>
                </a:solidFill>
              </a:rPr>
              <a:t>November 27-29, 2017 - Dubai, UAE</a:t>
            </a:r>
            <a:endParaRPr lang="de-DE" sz="1600" b="1" dirty="0">
              <a:solidFill>
                <a:schemeClr val="tx1"/>
              </a:solidFill>
            </a:endParaRPr>
          </a:p>
        </p:txBody>
      </p:sp>
    </p:spTree>
    <p:extLst>
      <p:ext uri="{BB962C8B-B14F-4D97-AF65-F5344CB8AC3E}">
        <p14:creationId xmlns:p14="http://schemas.microsoft.com/office/powerpoint/2010/main" val="17649128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xmlns="" id="{398E539B-31C3-45C9-BB0F-23638137D7E0}"/>
              </a:ext>
            </a:extLst>
          </p:cNvPr>
          <p:cNvSpPr>
            <a:spLocks noGrp="1"/>
          </p:cNvSpPr>
          <p:nvPr>
            <p:ph type="title"/>
          </p:nvPr>
        </p:nvSpPr>
        <p:spPr>
          <a:xfrm>
            <a:off x="724027" y="418654"/>
            <a:ext cx="6491064" cy="706090"/>
          </a:xfrm>
        </p:spPr>
        <p:txBody>
          <a:bodyPr>
            <a:normAutofit/>
          </a:bodyPr>
          <a:lstStyle/>
          <a:p>
            <a:r>
              <a:rPr lang="de-DE" sz="3600" dirty="0"/>
              <a:t>Agenda</a:t>
            </a:r>
          </a:p>
        </p:txBody>
      </p:sp>
      <p:sp>
        <p:nvSpPr>
          <p:cNvPr id="5" name="Inhaltsplatzhalter 4">
            <a:extLst>
              <a:ext uri="{FF2B5EF4-FFF2-40B4-BE49-F238E27FC236}">
                <a16:creationId xmlns:a16="http://schemas.microsoft.com/office/drawing/2014/main" xmlns="" id="{81620E60-1AE7-45B0-BE43-0A30C6B98338}"/>
              </a:ext>
            </a:extLst>
          </p:cNvPr>
          <p:cNvSpPr>
            <a:spLocks noGrp="1"/>
          </p:cNvSpPr>
          <p:nvPr>
            <p:ph sz="half" idx="1"/>
          </p:nvPr>
        </p:nvSpPr>
        <p:spPr>
          <a:xfrm>
            <a:off x="724027" y="1545088"/>
            <a:ext cx="7484533" cy="3984850"/>
          </a:xfrm>
        </p:spPr>
        <p:txBody>
          <a:bodyPr>
            <a:normAutofit/>
          </a:bodyPr>
          <a:lstStyle/>
          <a:p>
            <a:r>
              <a:rPr lang="en-US" sz="2400" dirty="0">
                <a:solidFill>
                  <a:schemeClr val="tx1"/>
                </a:solidFill>
              </a:rPr>
              <a:t>Introduction</a:t>
            </a:r>
          </a:p>
          <a:p>
            <a:r>
              <a:rPr lang="en-US" sz="2400" dirty="0">
                <a:solidFill>
                  <a:schemeClr val="tx1"/>
                </a:solidFill>
              </a:rPr>
              <a:t>State of the art</a:t>
            </a:r>
          </a:p>
          <a:p>
            <a:r>
              <a:rPr lang="en-US" sz="2400" dirty="0">
                <a:solidFill>
                  <a:schemeClr val="tx1"/>
                </a:solidFill>
              </a:rPr>
              <a:t>Objectives</a:t>
            </a:r>
          </a:p>
          <a:p>
            <a:r>
              <a:rPr lang="en-US" sz="2400" dirty="0">
                <a:solidFill>
                  <a:schemeClr val="tx1"/>
                </a:solidFill>
              </a:rPr>
              <a:t>Methods</a:t>
            </a:r>
          </a:p>
          <a:p>
            <a:r>
              <a:rPr lang="en-US" sz="2400" dirty="0">
                <a:solidFill>
                  <a:schemeClr val="tx1"/>
                </a:solidFill>
              </a:rPr>
              <a:t>Results</a:t>
            </a:r>
          </a:p>
          <a:p>
            <a:r>
              <a:rPr lang="en-US" sz="2400" dirty="0">
                <a:solidFill>
                  <a:schemeClr val="tx1"/>
                </a:solidFill>
              </a:rPr>
              <a:t>Discussion</a:t>
            </a:r>
          </a:p>
          <a:p>
            <a:r>
              <a:rPr lang="en-US" sz="2400" dirty="0">
                <a:solidFill>
                  <a:schemeClr val="tx1"/>
                </a:solidFill>
              </a:rPr>
              <a:t>Conclusion</a:t>
            </a:r>
          </a:p>
          <a:p>
            <a:r>
              <a:rPr lang="en-US" sz="2400" dirty="0">
                <a:solidFill>
                  <a:schemeClr val="tx1"/>
                </a:solidFill>
              </a:rPr>
              <a:t>References</a:t>
            </a:r>
          </a:p>
          <a:p>
            <a:endParaRPr lang="de-DE" sz="2400" dirty="0">
              <a:solidFill>
                <a:schemeClr val="tx1"/>
              </a:solidFill>
            </a:endParaRPr>
          </a:p>
        </p:txBody>
      </p:sp>
      <p:sp>
        <p:nvSpPr>
          <p:cNvPr id="3" name="Foliennummernplatzhalter 2">
            <a:extLst>
              <a:ext uri="{FF2B5EF4-FFF2-40B4-BE49-F238E27FC236}">
                <a16:creationId xmlns:a16="http://schemas.microsoft.com/office/drawing/2014/main" xmlns="" id="{5945221C-5E17-4530-AB7B-14158DA41560}"/>
              </a:ext>
            </a:extLst>
          </p:cNvPr>
          <p:cNvSpPr>
            <a:spLocks noGrp="1"/>
          </p:cNvSpPr>
          <p:nvPr>
            <p:ph type="sldNum" sz="quarter" idx="4"/>
          </p:nvPr>
        </p:nvSpPr>
        <p:spPr/>
        <p:txBody>
          <a:bodyPr/>
          <a:lstStyle/>
          <a:p>
            <a:pPr>
              <a:defRPr/>
            </a:pPr>
            <a:fld id="{1057638A-6503-BD4B-880C-30F42B92AB8E}" type="slidenum">
              <a:rPr lang="de-DE" smtClean="0"/>
              <a:pPr>
                <a:defRPr/>
              </a:pPr>
              <a:t>2</a:t>
            </a:fld>
            <a:endParaRPr lang="de-DE" dirty="0"/>
          </a:p>
        </p:txBody>
      </p:sp>
    </p:spTree>
    <p:extLst>
      <p:ext uri="{BB962C8B-B14F-4D97-AF65-F5344CB8AC3E}">
        <p14:creationId xmlns:p14="http://schemas.microsoft.com/office/powerpoint/2010/main" val="34446852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862376A-B1C2-4369-9530-C7456133165D}"/>
              </a:ext>
            </a:extLst>
          </p:cNvPr>
          <p:cNvSpPr>
            <a:spLocks noGrp="1"/>
          </p:cNvSpPr>
          <p:nvPr>
            <p:ph type="title"/>
          </p:nvPr>
        </p:nvSpPr>
        <p:spPr>
          <a:xfrm>
            <a:off x="382236" y="315460"/>
            <a:ext cx="6491064" cy="706090"/>
          </a:xfrm>
        </p:spPr>
        <p:txBody>
          <a:bodyPr>
            <a:noAutofit/>
          </a:bodyPr>
          <a:lstStyle/>
          <a:p>
            <a:r>
              <a:rPr lang="de-DE" sz="3600" dirty="0"/>
              <a:t>Introduction</a:t>
            </a:r>
          </a:p>
        </p:txBody>
      </p:sp>
      <p:sp>
        <p:nvSpPr>
          <p:cNvPr id="3" name="Inhaltsplatzhalter 2">
            <a:extLst>
              <a:ext uri="{FF2B5EF4-FFF2-40B4-BE49-F238E27FC236}">
                <a16:creationId xmlns:a16="http://schemas.microsoft.com/office/drawing/2014/main" xmlns="" id="{AB57F3D6-39C1-484E-BAC6-0ABA8A103486}"/>
              </a:ext>
            </a:extLst>
          </p:cNvPr>
          <p:cNvSpPr>
            <a:spLocks noGrp="1"/>
          </p:cNvSpPr>
          <p:nvPr>
            <p:ph sz="half" idx="1"/>
          </p:nvPr>
        </p:nvSpPr>
        <p:spPr>
          <a:xfrm>
            <a:off x="473193" y="1279703"/>
            <a:ext cx="4583716" cy="4622334"/>
          </a:xfrm>
        </p:spPr>
        <p:txBody>
          <a:bodyPr>
            <a:noAutofit/>
          </a:bodyPr>
          <a:lstStyle/>
          <a:p>
            <a:pPr marL="0" indent="0">
              <a:buNone/>
            </a:pPr>
            <a:r>
              <a:rPr lang="en-US" sz="2400" b="1" dirty="0">
                <a:solidFill>
                  <a:schemeClr val="tx1"/>
                </a:solidFill>
              </a:rPr>
              <a:t>Infantile postural asymmetry </a:t>
            </a:r>
            <a:r>
              <a:rPr lang="en-US" sz="2400" dirty="0">
                <a:solidFill>
                  <a:schemeClr val="tx1"/>
                </a:solidFill>
              </a:rPr>
              <a:t>(better known as </a:t>
            </a:r>
            <a:r>
              <a:rPr lang="en-US" sz="2400" b="1" i="1" dirty="0">
                <a:solidFill>
                  <a:schemeClr val="tx1"/>
                </a:solidFill>
              </a:rPr>
              <a:t>Congenital muscular torticollis</a:t>
            </a:r>
            <a:r>
              <a:rPr lang="en-US" sz="2400" dirty="0">
                <a:solidFill>
                  <a:schemeClr val="tx1"/>
                </a:solidFill>
              </a:rPr>
              <a:t>) is characterized by asymmetric movement patterns, such as trunk convexity and unilateral restriction in head turn.</a:t>
            </a:r>
            <a:r>
              <a:rPr lang="en-US" sz="2400" baseline="30000" dirty="0">
                <a:solidFill>
                  <a:schemeClr val="tx1"/>
                </a:solidFill>
              </a:rPr>
              <a:t>1-3</a:t>
            </a:r>
          </a:p>
          <a:p>
            <a:pPr marL="0" indent="0">
              <a:buNone/>
            </a:pPr>
            <a:endParaRPr lang="en-US" sz="1200" dirty="0">
              <a:solidFill>
                <a:schemeClr val="tx1"/>
              </a:solidFill>
            </a:endParaRPr>
          </a:p>
          <a:p>
            <a:pPr marL="0" indent="0">
              <a:buNone/>
            </a:pPr>
            <a:r>
              <a:rPr lang="en-US" sz="2400" dirty="0">
                <a:solidFill>
                  <a:schemeClr val="tx1"/>
                </a:solidFill>
              </a:rPr>
              <a:t>To direct the focus on the trunk, the designation Infantile postural asymmetry is used hereafter. </a:t>
            </a:r>
          </a:p>
        </p:txBody>
      </p:sp>
      <p:pic>
        <p:nvPicPr>
          <p:cNvPr id="6" name="Inhaltsplatzhalt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0494" y="1138597"/>
            <a:ext cx="2662682" cy="4221734"/>
          </a:xfrm>
        </p:spPr>
      </p:pic>
      <p:sp>
        <p:nvSpPr>
          <p:cNvPr id="5" name="Foliennummernplatzhalter 4">
            <a:extLst>
              <a:ext uri="{FF2B5EF4-FFF2-40B4-BE49-F238E27FC236}">
                <a16:creationId xmlns:a16="http://schemas.microsoft.com/office/drawing/2014/main" xmlns="" id="{E4A4B5F3-A1F9-4736-A63D-9AB08484BC39}"/>
              </a:ext>
            </a:extLst>
          </p:cNvPr>
          <p:cNvSpPr>
            <a:spLocks noGrp="1"/>
          </p:cNvSpPr>
          <p:nvPr>
            <p:ph type="sldNum" sz="quarter" idx="4"/>
          </p:nvPr>
        </p:nvSpPr>
        <p:spPr/>
        <p:txBody>
          <a:bodyPr/>
          <a:lstStyle/>
          <a:p>
            <a:pPr>
              <a:defRPr/>
            </a:pPr>
            <a:fld id="{1057638A-6503-BD4B-880C-30F42B92AB8E}" type="slidenum">
              <a:rPr lang="de-DE" smtClean="0"/>
              <a:pPr>
                <a:defRPr/>
              </a:pPr>
              <a:t>3</a:t>
            </a:fld>
            <a:endParaRPr lang="de-DE" dirty="0"/>
          </a:p>
        </p:txBody>
      </p:sp>
      <p:sp>
        <p:nvSpPr>
          <p:cNvPr id="9" name="Bogen 8"/>
          <p:cNvSpPr/>
          <p:nvPr/>
        </p:nvSpPr>
        <p:spPr>
          <a:xfrm rot="13579190">
            <a:off x="6314445" y="2371413"/>
            <a:ext cx="1298855" cy="1260946"/>
          </a:xfrm>
          <a:prstGeom prst="arc">
            <a:avLst/>
          </a:prstGeom>
          <a:ln w="666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0" name="Nach rechts gekrümmter Pfeil 9"/>
          <p:cNvSpPr/>
          <p:nvPr/>
        </p:nvSpPr>
        <p:spPr>
          <a:xfrm>
            <a:off x="6059394" y="1016466"/>
            <a:ext cx="540000" cy="756000"/>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800" dirty="0">
              <a:solidFill>
                <a:schemeClr val="tx1"/>
              </a:solidFill>
            </a:endParaRPr>
          </a:p>
        </p:txBody>
      </p:sp>
      <p:sp>
        <p:nvSpPr>
          <p:cNvPr id="11" name="Textfeld 10"/>
          <p:cNvSpPr txBox="1"/>
          <p:nvPr/>
        </p:nvSpPr>
        <p:spPr>
          <a:xfrm>
            <a:off x="6282866" y="5455372"/>
            <a:ext cx="944489" cy="276999"/>
          </a:xfrm>
          <a:prstGeom prst="rect">
            <a:avLst/>
          </a:prstGeom>
          <a:noFill/>
        </p:spPr>
        <p:txBody>
          <a:bodyPr wrap="none" rtlCol="0">
            <a:spAutoFit/>
          </a:bodyPr>
          <a:lstStyle/>
          <a:p>
            <a:r>
              <a:rPr lang="de-DE" sz="1200" dirty="0"/>
              <a:t>Fig.1: Jung</a:t>
            </a:r>
          </a:p>
        </p:txBody>
      </p:sp>
      <p:cxnSp>
        <p:nvCxnSpPr>
          <p:cNvPr id="13" name="Gerade Verbindung 12"/>
          <p:cNvCxnSpPr/>
          <p:nvPr/>
        </p:nvCxnSpPr>
        <p:spPr>
          <a:xfrm>
            <a:off x="6585539" y="3740728"/>
            <a:ext cx="204631" cy="374073"/>
          </a:xfrm>
          <a:prstGeom prst="line">
            <a:avLst/>
          </a:prstGeom>
          <a:ln w="4572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643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5378AFA-DE12-4DDC-9DF7-876187BF182B}"/>
              </a:ext>
            </a:extLst>
          </p:cNvPr>
          <p:cNvSpPr>
            <a:spLocks noGrp="1"/>
          </p:cNvSpPr>
          <p:nvPr>
            <p:ph type="title"/>
          </p:nvPr>
        </p:nvSpPr>
        <p:spPr>
          <a:xfrm>
            <a:off x="354072" y="418654"/>
            <a:ext cx="6491064" cy="706090"/>
          </a:xfrm>
        </p:spPr>
        <p:txBody>
          <a:bodyPr>
            <a:normAutofit/>
          </a:bodyPr>
          <a:lstStyle/>
          <a:p>
            <a:r>
              <a:rPr lang="de-DE" sz="3600" dirty="0"/>
              <a:t>Introduction</a:t>
            </a:r>
          </a:p>
        </p:txBody>
      </p:sp>
      <p:sp>
        <p:nvSpPr>
          <p:cNvPr id="3" name="Inhaltsplatzhalter 2">
            <a:extLst>
              <a:ext uri="{FF2B5EF4-FFF2-40B4-BE49-F238E27FC236}">
                <a16:creationId xmlns:a16="http://schemas.microsoft.com/office/drawing/2014/main" xmlns="" id="{36D7C0CC-DF28-4BCD-B048-70C6000C65A9}"/>
              </a:ext>
            </a:extLst>
          </p:cNvPr>
          <p:cNvSpPr>
            <a:spLocks noGrp="1"/>
          </p:cNvSpPr>
          <p:nvPr>
            <p:ph sz="half" idx="1"/>
          </p:nvPr>
        </p:nvSpPr>
        <p:spPr>
          <a:xfrm>
            <a:off x="422439" y="1428603"/>
            <a:ext cx="8413917" cy="4104456"/>
          </a:xfrm>
        </p:spPr>
        <p:txBody>
          <a:bodyPr>
            <a:normAutofit/>
          </a:bodyPr>
          <a:lstStyle/>
          <a:p>
            <a:pPr marL="0" indent="0">
              <a:buNone/>
            </a:pPr>
            <a:r>
              <a:rPr lang="en-US" sz="2400" dirty="0">
                <a:solidFill>
                  <a:schemeClr val="tx1"/>
                </a:solidFill>
              </a:rPr>
              <a:t>An </a:t>
            </a:r>
            <a:r>
              <a:rPr lang="en-US" sz="2400" b="1" dirty="0">
                <a:solidFill>
                  <a:schemeClr val="tx1"/>
                </a:solidFill>
              </a:rPr>
              <a:t>incidence</a:t>
            </a:r>
            <a:r>
              <a:rPr lang="en-US" sz="2400" dirty="0">
                <a:solidFill>
                  <a:schemeClr val="tx1"/>
                </a:solidFill>
              </a:rPr>
              <a:t> of 0.4 –1.3% for European countries is published.</a:t>
            </a:r>
            <a:r>
              <a:rPr lang="en-US" sz="2400" baseline="30000" dirty="0">
                <a:solidFill>
                  <a:schemeClr val="tx1"/>
                </a:solidFill>
              </a:rPr>
              <a:t>3</a:t>
            </a:r>
          </a:p>
          <a:p>
            <a:pPr marL="0" indent="0">
              <a:buNone/>
            </a:pPr>
            <a:r>
              <a:rPr lang="en-US" sz="2400" dirty="0">
                <a:solidFill>
                  <a:schemeClr val="tx1"/>
                </a:solidFill>
              </a:rPr>
              <a:t>The </a:t>
            </a:r>
            <a:r>
              <a:rPr lang="en-US" sz="2400" b="1" dirty="0">
                <a:solidFill>
                  <a:schemeClr val="tx1"/>
                </a:solidFill>
              </a:rPr>
              <a:t>prevalence</a:t>
            </a:r>
            <a:r>
              <a:rPr lang="en-US" sz="2400" dirty="0">
                <a:solidFill>
                  <a:schemeClr val="tx1"/>
                </a:solidFill>
              </a:rPr>
              <a:t> of this idiopathic form of infantile postural asymmetry is estimated to be 15-25%.</a:t>
            </a:r>
            <a:r>
              <a:rPr lang="en-US" sz="2400" baseline="30000" dirty="0">
                <a:solidFill>
                  <a:schemeClr val="tx1"/>
                </a:solidFill>
              </a:rPr>
              <a:t>4</a:t>
            </a:r>
          </a:p>
          <a:p>
            <a:pPr marL="0" indent="0">
              <a:buNone/>
            </a:pPr>
            <a:endParaRPr lang="en-US" sz="2400" dirty="0">
              <a:solidFill>
                <a:schemeClr val="tx1"/>
              </a:solidFill>
            </a:endParaRPr>
          </a:p>
          <a:p>
            <a:pPr marL="0" indent="0">
              <a:buNone/>
            </a:pPr>
            <a:r>
              <a:rPr lang="en-US" sz="2400" dirty="0">
                <a:solidFill>
                  <a:schemeClr val="tx1"/>
                </a:solidFill>
              </a:rPr>
              <a:t>Since 1992 infantile postural asymmetry (R29.3) and plagiocephaly have become more frequent </a:t>
            </a:r>
            <a:r>
              <a:rPr lang="en-US" sz="2400" baseline="30000" dirty="0">
                <a:solidFill>
                  <a:schemeClr val="tx1"/>
                </a:solidFill>
              </a:rPr>
              <a:t>2</a:t>
            </a:r>
            <a:r>
              <a:rPr lang="en-US" sz="2400" dirty="0">
                <a:solidFill>
                  <a:schemeClr val="tx1"/>
                </a:solidFill>
              </a:rPr>
              <a:t> due to the launch of the back to sleep campaign to reduce the risk of sudden infant death. </a:t>
            </a:r>
          </a:p>
          <a:p>
            <a:pPr marL="0" indent="0">
              <a:buNone/>
            </a:pPr>
            <a:endParaRPr lang="en-US" sz="2400" dirty="0">
              <a:solidFill>
                <a:schemeClr val="tx1"/>
              </a:solidFill>
            </a:endParaRPr>
          </a:p>
        </p:txBody>
      </p:sp>
      <p:sp>
        <p:nvSpPr>
          <p:cNvPr id="5" name="Foliennummernplatzhalter 4">
            <a:extLst>
              <a:ext uri="{FF2B5EF4-FFF2-40B4-BE49-F238E27FC236}">
                <a16:creationId xmlns:a16="http://schemas.microsoft.com/office/drawing/2014/main" xmlns="" id="{2056A29E-389B-45CE-B460-A7B7628D638A}"/>
              </a:ext>
            </a:extLst>
          </p:cNvPr>
          <p:cNvSpPr>
            <a:spLocks noGrp="1"/>
          </p:cNvSpPr>
          <p:nvPr>
            <p:ph type="sldNum" sz="quarter" idx="4"/>
          </p:nvPr>
        </p:nvSpPr>
        <p:spPr/>
        <p:txBody>
          <a:bodyPr/>
          <a:lstStyle/>
          <a:p>
            <a:pPr>
              <a:defRPr/>
            </a:pPr>
            <a:fld id="{1057638A-6503-BD4B-880C-30F42B92AB8E}" type="slidenum">
              <a:rPr lang="de-DE" smtClean="0"/>
              <a:pPr>
                <a:defRPr/>
              </a:pPr>
              <a:t>4</a:t>
            </a:fld>
            <a:endParaRPr lang="de-DE" dirty="0"/>
          </a:p>
        </p:txBody>
      </p:sp>
    </p:spTree>
    <p:extLst>
      <p:ext uri="{BB962C8B-B14F-4D97-AF65-F5344CB8AC3E}">
        <p14:creationId xmlns:p14="http://schemas.microsoft.com/office/powerpoint/2010/main" val="765334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65720" y="381000"/>
            <a:ext cx="7086600" cy="838200"/>
          </a:xfrm>
        </p:spPr>
        <p:txBody>
          <a:bodyPr/>
          <a:lstStyle/>
          <a:p>
            <a:r>
              <a:rPr lang="de-DE" sz="3600" dirty="0"/>
              <a:t>Introduction</a:t>
            </a:r>
          </a:p>
        </p:txBody>
      </p:sp>
      <p:sp>
        <p:nvSpPr>
          <p:cNvPr id="38915" name="Rectangle 3"/>
          <p:cNvSpPr>
            <a:spLocks noGrp="1" noChangeArrowheads="1"/>
          </p:cNvSpPr>
          <p:nvPr>
            <p:ph type="body" sz="half" idx="1"/>
          </p:nvPr>
        </p:nvSpPr>
        <p:spPr>
          <a:xfrm>
            <a:off x="434995" y="1296988"/>
            <a:ext cx="8388247" cy="4800600"/>
          </a:xfrm>
        </p:spPr>
        <p:txBody>
          <a:bodyPr>
            <a:noAutofit/>
          </a:bodyPr>
          <a:lstStyle/>
          <a:p>
            <a:pPr marL="0" indent="0">
              <a:buNone/>
            </a:pPr>
            <a:r>
              <a:rPr lang="de-DE" sz="2400" dirty="0">
                <a:solidFill>
                  <a:schemeClr val="tx1"/>
                </a:solidFill>
              </a:rPr>
              <a:t>In </a:t>
            </a:r>
            <a:r>
              <a:rPr lang="de-DE" sz="2400" b="1" dirty="0">
                <a:solidFill>
                  <a:schemeClr val="tx1"/>
                </a:solidFill>
              </a:rPr>
              <a:t>Germany</a:t>
            </a:r>
            <a:r>
              <a:rPr lang="de-DE" sz="2400" dirty="0">
                <a:solidFill>
                  <a:schemeClr val="tx1"/>
                </a:solidFill>
              </a:rPr>
              <a:t> </a:t>
            </a:r>
            <a:r>
              <a:rPr lang="de-DE" sz="2400" dirty="0" err="1">
                <a:solidFill>
                  <a:schemeClr val="tx1"/>
                </a:solidFill>
              </a:rPr>
              <a:t>we</a:t>
            </a:r>
            <a:r>
              <a:rPr lang="de-DE" sz="2400" dirty="0">
                <a:solidFill>
                  <a:schemeClr val="tx1"/>
                </a:solidFill>
              </a:rPr>
              <a:t> </a:t>
            </a:r>
            <a:r>
              <a:rPr lang="de-DE" sz="2400" dirty="0" err="1">
                <a:solidFill>
                  <a:schemeClr val="tx1"/>
                </a:solidFill>
              </a:rPr>
              <a:t>have</a:t>
            </a:r>
            <a:r>
              <a:rPr lang="de-DE" sz="2400" dirty="0">
                <a:solidFill>
                  <a:schemeClr val="tx1"/>
                </a:solidFill>
              </a:rPr>
              <a:t> an </a:t>
            </a:r>
            <a:r>
              <a:rPr lang="de-DE" sz="2400" dirty="0" err="1">
                <a:solidFill>
                  <a:schemeClr val="tx1"/>
                </a:solidFill>
              </a:rPr>
              <a:t>incidence</a:t>
            </a:r>
            <a:r>
              <a:rPr lang="de-DE" sz="2400" dirty="0">
                <a:solidFill>
                  <a:schemeClr val="tx1"/>
                </a:solidFill>
              </a:rPr>
              <a:t> </a:t>
            </a:r>
            <a:r>
              <a:rPr lang="de-DE" sz="2400" dirty="0" err="1">
                <a:solidFill>
                  <a:schemeClr val="tx1"/>
                </a:solidFill>
              </a:rPr>
              <a:t>for</a:t>
            </a:r>
            <a:r>
              <a:rPr lang="de-DE" sz="2400" dirty="0">
                <a:solidFill>
                  <a:schemeClr val="tx1"/>
                </a:solidFill>
              </a:rPr>
              <a:t> Infantile postural </a:t>
            </a:r>
            <a:r>
              <a:rPr lang="de-DE" sz="2400" dirty="0" err="1">
                <a:solidFill>
                  <a:schemeClr val="tx1"/>
                </a:solidFill>
              </a:rPr>
              <a:t>asymmetry</a:t>
            </a:r>
            <a:r>
              <a:rPr lang="de-DE" sz="2400" dirty="0">
                <a:solidFill>
                  <a:schemeClr val="tx1"/>
                </a:solidFill>
              </a:rPr>
              <a:t> of 4-10% of all </a:t>
            </a:r>
            <a:r>
              <a:rPr lang="de-DE" sz="2400" dirty="0" err="1">
                <a:solidFill>
                  <a:schemeClr val="tx1"/>
                </a:solidFill>
              </a:rPr>
              <a:t>newborn</a:t>
            </a:r>
            <a:r>
              <a:rPr lang="de-DE" sz="2400" dirty="0">
                <a:solidFill>
                  <a:schemeClr val="tx1"/>
                </a:solidFill>
              </a:rPr>
              <a:t> </a:t>
            </a:r>
            <a:r>
              <a:rPr lang="de-DE" sz="2400" baseline="30000" dirty="0">
                <a:solidFill>
                  <a:schemeClr val="tx1"/>
                </a:solidFill>
              </a:rPr>
              <a:t>5</a:t>
            </a:r>
            <a:r>
              <a:rPr lang="de-DE" sz="2400" dirty="0">
                <a:solidFill>
                  <a:schemeClr val="tx1"/>
                </a:solidFill>
              </a:rPr>
              <a:t> </a:t>
            </a:r>
            <a:r>
              <a:rPr lang="de-DE" sz="2400" dirty="0" err="1">
                <a:solidFill>
                  <a:schemeClr val="tx1"/>
                </a:solidFill>
              </a:rPr>
              <a:t>which</a:t>
            </a:r>
            <a:r>
              <a:rPr lang="de-DE" sz="2400" dirty="0">
                <a:solidFill>
                  <a:schemeClr val="tx1"/>
                </a:solidFill>
              </a:rPr>
              <a:t> </a:t>
            </a:r>
            <a:r>
              <a:rPr lang="de-DE" sz="2400" dirty="0" err="1">
                <a:solidFill>
                  <a:schemeClr val="tx1"/>
                </a:solidFill>
              </a:rPr>
              <a:t>means</a:t>
            </a:r>
            <a:r>
              <a:rPr lang="de-DE" sz="2400" dirty="0">
                <a:solidFill>
                  <a:schemeClr val="tx1"/>
                </a:solidFill>
              </a:rPr>
              <a:t> </a:t>
            </a:r>
            <a:r>
              <a:rPr lang="de-DE" sz="2400" dirty="0" err="1">
                <a:solidFill>
                  <a:schemeClr val="tx1"/>
                </a:solidFill>
              </a:rPr>
              <a:t>this</a:t>
            </a:r>
            <a:r>
              <a:rPr lang="de-DE" sz="2400" dirty="0">
                <a:solidFill>
                  <a:schemeClr val="tx1"/>
                </a:solidFill>
              </a:rPr>
              <a:t> </a:t>
            </a:r>
            <a:r>
              <a:rPr lang="de-DE" sz="2400" dirty="0" err="1">
                <a:solidFill>
                  <a:schemeClr val="tx1"/>
                </a:solidFill>
              </a:rPr>
              <a:t>is</a:t>
            </a:r>
            <a:r>
              <a:rPr lang="de-DE" sz="2400" dirty="0">
                <a:solidFill>
                  <a:schemeClr val="tx1"/>
                </a:solidFill>
              </a:rPr>
              <a:t> </a:t>
            </a:r>
            <a:r>
              <a:rPr lang="de-DE" sz="2400" dirty="0" err="1">
                <a:solidFill>
                  <a:schemeClr val="tx1"/>
                </a:solidFill>
              </a:rPr>
              <a:t>the</a:t>
            </a:r>
            <a:r>
              <a:rPr lang="de-DE" sz="2400" dirty="0">
                <a:solidFill>
                  <a:schemeClr val="tx1"/>
                </a:solidFill>
              </a:rPr>
              <a:t> </a:t>
            </a:r>
            <a:r>
              <a:rPr lang="de-DE" sz="2400" dirty="0" err="1">
                <a:solidFill>
                  <a:schemeClr val="tx1"/>
                </a:solidFill>
              </a:rPr>
              <a:t>third</a:t>
            </a:r>
            <a:r>
              <a:rPr lang="de-DE" sz="2400" dirty="0">
                <a:solidFill>
                  <a:schemeClr val="tx1"/>
                </a:solidFill>
              </a:rPr>
              <a:t> </a:t>
            </a:r>
            <a:r>
              <a:rPr lang="de-DE" sz="2400" dirty="0" err="1">
                <a:solidFill>
                  <a:schemeClr val="tx1"/>
                </a:solidFill>
              </a:rPr>
              <a:t>place</a:t>
            </a:r>
            <a:r>
              <a:rPr lang="de-DE" sz="2400" dirty="0">
                <a:solidFill>
                  <a:schemeClr val="tx1"/>
                </a:solidFill>
              </a:rPr>
              <a:t> of </a:t>
            </a:r>
            <a:r>
              <a:rPr lang="de-DE" sz="2400" dirty="0" err="1">
                <a:solidFill>
                  <a:schemeClr val="tx1"/>
                </a:solidFill>
              </a:rPr>
              <a:t>newborn</a:t>
            </a:r>
            <a:r>
              <a:rPr lang="de-DE" sz="2400" dirty="0">
                <a:solidFill>
                  <a:schemeClr val="tx1"/>
                </a:solidFill>
              </a:rPr>
              <a:t> problems.</a:t>
            </a:r>
            <a:r>
              <a:rPr lang="de-DE" sz="2400" baseline="30000" dirty="0">
                <a:solidFill>
                  <a:schemeClr val="tx1"/>
                </a:solidFill>
              </a:rPr>
              <a:t>6</a:t>
            </a:r>
          </a:p>
          <a:p>
            <a:pPr marL="0" indent="0">
              <a:buNone/>
            </a:pPr>
            <a:r>
              <a:rPr lang="de-DE" sz="2400" dirty="0">
                <a:solidFill>
                  <a:schemeClr val="tx1"/>
                </a:solidFill>
              </a:rPr>
              <a:t>The German </a:t>
            </a:r>
            <a:r>
              <a:rPr lang="de-DE" sz="2400" dirty="0" err="1">
                <a:solidFill>
                  <a:schemeClr val="tx1"/>
                </a:solidFill>
              </a:rPr>
              <a:t>Children</a:t>
            </a:r>
            <a:r>
              <a:rPr lang="de-DE" sz="2400" dirty="0">
                <a:solidFill>
                  <a:schemeClr val="tx1"/>
                </a:solidFill>
              </a:rPr>
              <a:t> </a:t>
            </a:r>
            <a:r>
              <a:rPr lang="de-DE" sz="2400" dirty="0" err="1">
                <a:solidFill>
                  <a:schemeClr val="tx1"/>
                </a:solidFill>
              </a:rPr>
              <a:t>and</a:t>
            </a:r>
            <a:r>
              <a:rPr lang="de-DE" sz="2400" dirty="0">
                <a:solidFill>
                  <a:schemeClr val="tx1"/>
                </a:solidFill>
              </a:rPr>
              <a:t> Youth </a:t>
            </a:r>
            <a:r>
              <a:rPr lang="de-DE" sz="2400" dirty="0" err="1">
                <a:solidFill>
                  <a:schemeClr val="tx1"/>
                </a:solidFill>
              </a:rPr>
              <a:t>health</a:t>
            </a:r>
            <a:r>
              <a:rPr lang="de-DE" sz="2400" dirty="0">
                <a:solidFill>
                  <a:schemeClr val="tx1"/>
                </a:solidFill>
              </a:rPr>
              <a:t> </a:t>
            </a:r>
            <a:r>
              <a:rPr lang="de-DE" sz="2400" dirty="0" err="1">
                <a:solidFill>
                  <a:schemeClr val="tx1"/>
                </a:solidFill>
              </a:rPr>
              <a:t>survey</a:t>
            </a:r>
            <a:r>
              <a:rPr lang="de-DE" sz="2400" dirty="0">
                <a:solidFill>
                  <a:schemeClr val="tx1"/>
                </a:solidFill>
              </a:rPr>
              <a:t> 2002-2006 (KiGGS) </a:t>
            </a:r>
            <a:r>
              <a:rPr lang="de-DE" sz="2400" dirty="0" err="1">
                <a:solidFill>
                  <a:schemeClr val="tx1"/>
                </a:solidFill>
              </a:rPr>
              <a:t>revealed</a:t>
            </a:r>
            <a:r>
              <a:rPr lang="de-DE" sz="2400" dirty="0">
                <a:solidFill>
                  <a:schemeClr val="tx1"/>
                </a:solidFill>
              </a:rPr>
              <a:t> </a:t>
            </a:r>
            <a:r>
              <a:rPr lang="de-DE" sz="2400" dirty="0" err="1">
                <a:solidFill>
                  <a:schemeClr val="tx1"/>
                </a:solidFill>
              </a:rPr>
              <a:t>that</a:t>
            </a:r>
            <a:r>
              <a:rPr lang="de-DE" sz="2400" dirty="0">
                <a:solidFill>
                  <a:schemeClr val="tx1"/>
                </a:solidFill>
              </a:rPr>
              <a:t> 5,2% of </a:t>
            </a:r>
            <a:r>
              <a:rPr lang="de-DE" sz="2400" dirty="0" err="1">
                <a:solidFill>
                  <a:schemeClr val="tx1"/>
                </a:solidFill>
              </a:rPr>
              <a:t>the</a:t>
            </a:r>
            <a:r>
              <a:rPr lang="de-DE" sz="2400" dirty="0">
                <a:solidFill>
                  <a:schemeClr val="tx1"/>
                </a:solidFill>
              </a:rPr>
              <a:t> </a:t>
            </a:r>
            <a:r>
              <a:rPr lang="de-DE" sz="2400" dirty="0" err="1">
                <a:solidFill>
                  <a:schemeClr val="tx1"/>
                </a:solidFill>
              </a:rPr>
              <a:t>german</a:t>
            </a:r>
            <a:r>
              <a:rPr lang="de-DE" sz="2400" dirty="0">
                <a:solidFill>
                  <a:schemeClr val="tx1"/>
                </a:solidFill>
              </a:rPr>
              <a:t> </a:t>
            </a:r>
            <a:r>
              <a:rPr lang="de-DE" sz="2400" dirty="0" err="1">
                <a:solidFill>
                  <a:schemeClr val="tx1"/>
                </a:solidFill>
              </a:rPr>
              <a:t>children</a:t>
            </a:r>
            <a:r>
              <a:rPr lang="de-DE" sz="2400" dirty="0">
                <a:solidFill>
                  <a:schemeClr val="tx1"/>
                </a:solidFill>
              </a:rPr>
              <a:t> </a:t>
            </a:r>
            <a:r>
              <a:rPr lang="de-DE" sz="2400" dirty="0" err="1">
                <a:solidFill>
                  <a:schemeClr val="tx1"/>
                </a:solidFill>
              </a:rPr>
              <a:t>have</a:t>
            </a:r>
            <a:r>
              <a:rPr lang="de-DE" sz="2400" dirty="0">
                <a:solidFill>
                  <a:schemeClr val="tx1"/>
                </a:solidFill>
              </a:rPr>
              <a:t> </a:t>
            </a:r>
            <a:r>
              <a:rPr lang="de-DE" sz="2400" dirty="0" err="1">
                <a:solidFill>
                  <a:schemeClr val="tx1"/>
                </a:solidFill>
              </a:rPr>
              <a:t>scoliosis</a:t>
            </a:r>
            <a:r>
              <a:rPr lang="de-DE" sz="2400" dirty="0">
                <a:solidFill>
                  <a:schemeClr val="tx1"/>
                </a:solidFill>
              </a:rPr>
              <a:t>.</a:t>
            </a:r>
          </a:p>
          <a:p>
            <a:pPr marL="0" indent="0">
              <a:buNone/>
            </a:pPr>
            <a:r>
              <a:rPr lang="de-DE" sz="2400" dirty="0" err="1">
                <a:solidFill>
                  <a:schemeClr val="tx1"/>
                </a:solidFill>
              </a:rPr>
              <a:t>We</a:t>
            </a:r>
            <a:r>
              <a:rPr lang="de-DE" sz="2400" dirty="0">
                <a:solidFill>
                  <a:schemeClr val="tx1"/>
                </a:solidFill>
              </a:rPr>
              <a:t> </a:t>
            </a:r>
            <a:r>
              <a:rPr lang="de-DE" sz="2400" dirty="0" err="1">
                <a:solidFill>
                  <a:schemeClr val="tx1"/>
                </a:solidFill>
              </a:rPr>
              <a:t>have</a:t>
            </a:r>
            <a:r>
              <a:rPr lang="de-DE" sz="2400" dirty="0">
                <a:solidFill>
                  <a:schemeClr val="tx1"/>
                </a:solidFill>
              </a:rPr>
              <a:t> 17 Mrd. € </a:t>
            </a:r>
            <a:r>
              <a:rPr lang="de-DE" sz="2400" dirty="0" err="1">
                <a:solidFill>
                  <a:schemeClr val="tx1"/>
                </a:solidFill>
              </a:rPr>
              <a:t>health</a:t>
            </a:r>
            <a:r>
              <a:rPr lang="de-DE" sz="2400" dirty="0">
                <a:solidFill>
                  <a:schemeClr val="tx1"/>
                </a:solidFill>
              </a:rPr>
              <a:t> </a:t>
            </a:r>
            <a:r>
              <a:rPr lang="de-DE" sz="2400" dirty="0" err="1">
                <a:solidFill>
                  <a:schemeClr val="tx1"/>
                </a:solidFill>
              </a:rPr>
              <a:t>spending</a:t>
            </a:r>
            <a:r>
              <a:rPr lang="de-DE" sz="2400" dirty="0">
                <a:solidFill>
                  <a:schemeClr val="tx1"/>
                </a:solidFill>
              </a:rPr>
              <a:t> </a:t>
            </a:r>
            <a:r>
              <a:rPr lang="de-DE" sz="2400" dirty="0" err="1">
                <a:solidFill>
                  <a:schemeClr val="tx1"/>
                </a:solidFill>
              </a:rPr>
              <a:t>for</a:t>
            </a:r>
            <a:r>
              <a:rPr lang="de-DE" sz="2400" dirty="0">
                <a:solidFill>
                  <a:schemeClr val="tx1"/>
                </a:solidFill>
              </a:rPr>
              <a:t> </a:t>
            </a:r>
            <a:r>
              <a:rPr lang="de-DE" sz="2400" dirty="0" err="1">
                <a:solidFill>
                  <a:schemeClr val="tx1"/>
                </a:solidFill>
              </a:rPr>
              <a:t>musculoskeletal</a:t>
            </a:r>
            <a:r>
              <a:rPr lang="de-DE" sz="2400" dirty="0">
                <a:solidFill>
                  <a:schemeClr val="tx1"/>
                </a:solidFill>
              </a:rPr>
              <a:t> disorders.</a:t>
            </a:r>
            <a:r>
              <a:rPr lang="de-DE" sz="2400" baseline="30000" dirty="0">
                <a:solidFill>
                  <a:schemeClr val="tx1"/>
                </a:solidFill>
              </a:rPr>
              <a:t>7</a:t>
            </a:r>
          </a:p>
        </p:txBody>
      </p:sp>
      <p:sp>
        <p:nvSpPr>
          <p:cNvPr id="2" name="Foliennummernplatzhalter 1">
            <a:extLst>
              <a:ext uri="{FF2B5EF4-FFF2-40B4-BE49-F238E27FC236}">
                <a16:creationId xmlns:a16="http://schemas.microsoft.com/office/drawing/2014/main" xmlns="" id="{849486BF-776C-4288-A946-CF9647FA72EC}"/>
              </a:ext>
            </a:extLst>
          </p:cNvPr>
          <p:cNvSpPr>
            <a:spLocks noGrp="1"/>
          </p:cNvSpPr>
          <p:nvPr>
            <p:ph type="sldNum" sz="quarter" idx="4"/>
          </p:nvPr>
        </p:nvSpPr>
        <p:spPr/>
        <p:txBody>
          <a:bodyPr/>
          <a:lstStyle/>
          <a:p>
            <a:pPr>
              <a:defRPr/>
            </a:pPr>
            <a:fld id="{1057638A-6503-BD4B-880C-30F42B92AB8E}" type="slidenum">
              <a:rPr lang="de-DE" smtClean="0"/>
              <a:pPr>
                <a:defRPr/>
              </a:pPr>
              <a:t>5</a:t>
            </a:fld>
            <a:endParaRPr lang="de-DE" dirty="0"/>
          </a:p>
        </p:txBody>
      </p:sp>
    </p:spTree>
    <p:extLst>
      <p:ext uri="{BB962C8B-B14F-4D97-AF65-F5344CB8AC3E}">
        <p14:creationId xmlns:p14="http://schemas.microsoft.com/office/powerpoint/2010/main" val="6413614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3900" y="349379"/>
            <a:ext cx="6491064" cy="706090"/>
          </a:xfrm>
        </p:spPr>
        <p:txBody>
          <a:bodyPr/>
          <a:lstStyle/>
          <a:p>
            <a:r>
              <a:rPr lang="de-DE" sz="3600" dirty="0" err="1"/>
              <a:t>Introduction</a:t>
            </a:r>
            <a:endParaRPr lang="de-DE" sz="3600" dirty="0"/>
          </a:p>
        </p:txBody>
      </p:sp>
      <p:sp>
        <p:nvSpPr>
          <p:cNvPr id="3" name="Inhaltsplatzhalter 2"/>
          <p:cNvSpPr>
            <a:spLocks noGrp="1"/>
          </p:cNvSpPr>
          <p:nvPr>
            <p:ph sz="half" idx="1"/>
          </p:nvPr>
        </p:nvSpPr>
        <p:spPr>
          <a:xfrm>
            <a:off x="401782" y="1330036"/>
            <a:ext cx="8271163" cy="4402427"/>
          </a:xfrm>
        </p:spPr>
        <p:txBody>
          <a:bodyPr>
            <a:normAutofit/>
          </a:bodyPr>
          <a:lstStyle/>
          <a:p>
            <a:pPr marL="0" indent="0">
              <a:buNone/>
            </a:pPr>
            <a:r>
              <a:rPr lang="en-US" sz="2400" dirty="0" err="1">
                <a:solidFill>
                  <a:schemeClr val="tx1"/>
                </a:solidFill>
              </a:rPr>
              <a:t>Canale</a:t>
            </a:r>
            <a:r>
              <a:rPr lang="en-US" sz="2400" dirty="0">
                <a:solidFill>
                  <a:schemeClr val="tx1"/>
                </a:solidFill>
              </a:rPr>
              <a:t>, Griffin &amp; Hubbard (n=57 children with a follow up of 18.9 years) as well as Binder et al. (n=85 children with a follow up13 years) reported in their studies that in connate torticollis </a:t>
            </a:r>
            <a:r>
              <a:rPr lang="en-US" sz="2400" b="1" dirty="0">
                <a:solidFill>
                  <a:schemeClr val="tx1"/>
                </a:solidFill>
              </a:rPr>
              <a:t>scoliosis</a:t>
            </a:r>
            <a:r>
              <a:rPr lang="en-US" sz="2400" dirty="0">
                <a:solidFill>
                  <a:schemeClr val="tx1"/>
                </a:solidFill>
              </a:rPr>
              <a:t> has a prevalence of 12% and 30% </a:t>
            </a:r>
            <a:r>
              <a:rPr lang="en-US" sz="2400" baseline="30000" dirty="0">
                <a:solidFill>
                  <a:schemeClr val="tx1"/>
                </a:solidFill>
              </a:rPr>
              <a:t>2,5</a:t>
            </a:r>
            <a:r>
              <a:rPr lang="en-US" sz="2400" dirty="0">
                <a:solidFill>
                  <a:schemeClr val="tx1"/>
                </a:solidFill>
              </a:rPr>
              <a:t> within which participants received physical therapy or surgery treatments.</a:t>
            </a:r>
          </a:p>
          <a:p>
            <a:pPr marL="0" indent="0">
              <a:buNone/>
            </a:pPr>
            <a:r>
              <a:rPr lang="en-US" sz="2400" dirty="0">
                <a:solidFill>
                  <a:schemeClr val="tx1"/>
                </a:solidFill>
              </a:rPr>
              <a:t>Another retrospective study from 1994 (n=624 children with a follow up of 7 years) reported a </a:t>
            </a:r>
            <a:r>
              <a:rPr lang="en-US" sz="2400" b="1" dirty="0">
                <a:solidFill>
                  <a:schemeClr val="tx1"/>
                </a:solidFill>
              </a:rPr>
              <a:t>scoliosis prevalence </a:t>
            </a:r>
            <a:r>
              <a:rPr lang="en-US" sz="2400" dirty="0">
                <a:solidFill>
                  <a:schemeClr val="tx1"/>
                </a:solidFill>
              </a:rPr>
              <a:t>of only 3% if the physical therapy started within the first months of life. </a:t>
            </a:r>
            <a:r>
              <a:rPr lang="en-US" sz="2400" baseline="30000" dirty="0">
                <a:solidFill>
                  <a:schemeClr val="tx1"/>
                </a:solidFill>
              </a:rPr>
              <a:t>8</a:t>
            </a:r>
            <a:endParaRPr lang="de-DE" sz="2400" baseline="30000" dirty="0">
              <a:solidFill>
                <a:schemeClr val="tx1"/>
              </a:solidFill>
            </a:endParaRPr>
          </a:p>
        </p:txBody>
      </p:sp>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6</a:t>
            </a:fld>
            <a:endParaRPr lang="de-DE" dirty="0"/>
          </a:p>
        </p:txBody>
      </p:sp>
    </p:spTree>
    <p:extLst>
      <p:ext uri="{BB962C8B-B14F-4D97-AF65-F5344CB8AC3E}">
        <p14:creationId xmlns:p14="http://schemas.microsoft.com/office/powerpoint/2010/main" val="3100877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25140"/>
            <a:ext cx="6491064" cy="706090"/>
          </a:xfrm>
        </p:spPr>
        <p:txBody>
          <a:bodyPr>
            <a:normAutofit/>
          </a:bodyPr>
          <a:lstStyle/>
          <a:p>
            <a:r>
              <a:rPr lang="de-DE" sz="3600" dirty="0"/>
              <a:t>State of </a:t>
            </a:r>
            <a:r>
              <a:rPr lang="de-DE" sz="3600" dirty="0" err="1"/>
              <a:t>the</a:t>
            </a:r>
            <a:r>
              <a:rPr lang="de-DE" sz="3600" dirty="0"/>
              <a:t> </a:t>
            </a:r>
            <a:r>
              <a:rPr lang="de-DE" sz="3600" dirty="0" err="1"/>
              <a:t>art</a:t>
            </a:r>
            <a:endParaRPr lang="de-DE" sz="3600" dirty="0"/>
          </a:p>
        </p:txBody>
      </p:sp>
      <p:graphicFrame>
        <p:nvGraphicFramePr>
          <p:cNvPr id="6" name="Inhaltsplatzhalter 5"/>
          <p:cNvGraphicFramePr>
            <a:graphicFrameLocks noGrp="1"/>
          </p:cNvGraphicFramePr>
          <p:nvPr>
            <p:ph sz="half" idx="2"/>
            <p:extLst>
              <p:ext uri="{D42A27DB-BD31-4B8C-83A1-F6EECF244321}">
                <p14:modId xmlns:p14="http://schemas.microsoft.com/office/powerpoint/2010/main" val="1565092481"/>
              </p:ext>
            </p:extLst>
          </p:nvPr>
        </p:nvGraphicFramePr>
        <p:xfrm>
          <a:off x="475821" y="902668"/>
          <a:ext cx="8363379" cy="4758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7</a:t>
            </a:fld>
            <a:endParaRPr lang="de-DE" dirty="0"/>
          </a:p>
        </p:txBody>
      </p:sp>
      <p:sp>
        <p:nvSpPr>
          <p:cNvPr id="7" name="Textfeld 6"/>
          <p:cNvSpPr txBox="1"/>
          <p:nvPr/>
        </p:nvSpPr>
        <p:spPr>
          <a:xfrm>
            <a:off x="1516655" y="2804792"/>
            <a:ext cx="1632247" cy="954107"/>
          </a:xfrm>
          <a:prstGeom prst="rect">
            <a:avLst/>
          </a:prstGeom>
          <a:solidFill>
            <a:schemeClr val="accent1">
              <a:lumMod val="60000"/>
              <a:lumOff val="40000"/>
            </a:schemeClr>
          </a:solidFill>
          <a:ln>
            <a:solidFill>
              <a:schemeClr val="accent1"/>
            </a:solidFill>
          </a:ln>
        </p:spPr>
        <p:txBody>
          <a:bodyPr wrap="square" rtlCol="0">
            <a:spAutoFit/>
          </a:bodyPr>
          <a:lstStyle/>
          <a:p>
            <a:r>
              <a:rPr lang="de-DE" sz="1400" dirty="0" err="1"/>
              <a:t>Many</a:t>
            </a:r>
            <a:r>
              <a:rPr lang="de-DE" sz="1400" dirty="0"/>
              <a:t> </a:t>
            </a:r>
            <a:r>
              <a:rPr lang="de-DE" sz="1400" dirty="0" err="1"/>
              <a:t>publications</a:t>
            </a:r>
            <a:r>
              <a:rPr lang="de-DE" sz="1400" dirty="0"/>
              <a:t> </a:t>
            </a:r>
            <a:r>
              <a:rPr lang="de-DE" sz="1400" dirty="0" err="1"/>
              <a:t>about</a:t>
            </a:r>
            <a:r>
              <a:rPr lang="de-DE" sz="1400" dirty="0"/>
              <a:t> </a:t>
            </a:r>
            <a:r>
              <a:rPr lang="de-DE" sz="1400" dirty="0" err="1"/>
              <a:t>surgical</a:t>
            </a:r>
            <a:r>
              <a:rPr lang="de-DE" sz="1400" dirty="0"/>
              <a:t> </a:t>
            </a:r>
            <a:r>
              <a:rPr lang="de-DE" sz="1400" dirty="0" err="1"/>
              <a:t>treatment</a:t>
            </a:r>
            <a:r>
              <a:rPr lang="de-DE" sz="1400" dirty="0"/>
              <a:t> </a:t>
            </a:r>
            <a:r>
              <a:rPr lang="de-DE" sz="1400" dirty="0" err="1"/>
              <a:t>are</a:t>
            </a:r>
            <a:r>
              <a:rPr lang="de-DE" sz="1400" dirty="0"/>
              <a:t> </a:t>
            </a:r>
            <a:r>
              <a:rPr lang="de-DE" sz="1400" dirty="0" err="1"/>
              <a:t>available</a:t>
            </a:r>
            <a:endParaRPr lang="de-DE" sz="1400" dirty="0"/>
          </a:p>
        </p:txBody>
      </p:sp>
      <p:sp>
        <p:nvSpPr>
          <p:cNvPr id="3" name="Textfeld 2"/>
          <p:cNvSpPr txBox="1"/>
          <p:nvPr/>
        </p:nvSpPr>
        <p:spPr>
          <a:xfrm>
            <a:off x="6112693" y="4294463"/>
            <a:ext cx="1607128" cy="923330"/>
          </a:xfrm>
          <a:prstGeom prst="rect">
            <a:avLst/>
          </a:prstGeom>
          <a:solidFill>
            <a:schemeClr val="accent1">
              <a:lumMod val="40000"/>
              <a:lumOff val="60000"/>
            </a:schemeClr>
          </a:solidFill>
        </p:spPr>
        <p:txBody>
          <a:bodyPr wrap="square" rtlCol="0">
            <a:spAutoFit/>
          </a:bodyPr>
          <a:lstStyle/>
          <a:p>
            <a:r>
              <a:rPr lang="de-DE" sz="1800" dirty="0" err="1"/>
              <a:t>Our</a:t>
            </a:r>
            <a:r>
              <a:rPr lang="de-DE" sz="1800" dirty="0"/>
              <a:t> </a:t>
            </a:r>
            <a:r>
              <a:rPr lang="de-DE" sz="1800" dirty="0" err="1"/>
              <a:t>question</a:t>
            </a:r>
            <a:r>
              <a:rPr lang="de-DE" sz="1800" dirty="0"/>
              <a:t>:</a:t>
            </a:r>
          </a:p>
          <a:p>
            <a:r>
              <a:rPr lang="de-DE" sz="1800" dirty="0"/>
              <a:t>Vojta </a:t>
            </a:r>
            <a:r>
              <a:rPr lang="de-DE" sz="1800" dirty="0" err="1"/>
              <a:t>therapy</a:t>
            </a:r>
            <a:r>
              <a:rPr lang="de-DE" sz="1800" dirty="0"/>
              <a:t> vs. NDT ?</a:t>
            </a:r>
          </a:p>
        </p:txBody>
      </p:sp>
    </p:spTree>
    <p:extLst>
      <p:ext uri="{BB962C8B-B14F-4D97-AF65-F5344CB8AC3E}">
        <p14:creationId xmlns:p14="http://schemas.microsoft.com/office/powerpoint/2010/main" val="1176764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FBC425B-E0AD-46A6-B4C7-DE1509828C16}"/>
              </a:ext>
            </a:extLst>
          </p:cNvPr>
          <p:cNvSpPr>
            <a:spLocks noGrp="1"/>
          </p:cNvSpPr>
          <p:nvPr>
            <p:ph type="title"/>
          </p:nvPr>
        </p:nvSpPr>
        <p:spPr>
          <a:xfrm>
            <a:off x="359558" y="283841"/>
            <a:ext cx="6491064" cy="838378"/>
          </a:xfrm>
        </p:spPr>
        <p:txBody>
          <a:bodyPr>
            <a:noAutofit/>
          </a:bodyPr>
          <a:lstStyle/>
          <a:p>
            <a:r>
              <a:rPr lang="en-US" sz="3600" dirty="0"/>
              <a:t>Objectives</a:t>
            </a:r>
            <a:endParaRPr lang="de-DE" sz="3600" dirty="0"/>
          </a:p>
        </p:txBody>
      </p:sp>
      <p:sp>
        <p:nvSpPr>
          <p:cNvPr id="3" name="Inhaltsplatzhalter 2">
            <a:extLst>
              <a:ext uri="{FF2B5EF4-FFF2-40B4-BE49-F238E27FC236}">
                <a16:creationId xmlns:a16="http://schemas.microsoft.com/office/drawing/2014/main" xmlns="" id="{3E0C4E17-77DE-488A-9F7D-A0416AC071B1}"/>
              </a:ext>
            </a:extLst>
          </p:cNvPr>
          <p:cNvSpPr>
            <a:spLocks noGrp="1"/>
          </p:cNvSpPr>
          <p:nvPr>
            <p:ph sz="half" idx="1"/>
          </p:nvPr>
        </p:nvSpPr>
        <p:spPr>
          <a:xfrm>
            <a:off x="426646" y="1460541"/>
            <a:ext cx="8510979" cy="3685693"/>
          </a:xfrm>
        </p:spPr>
        <p:txBody>
          <a:bodyPr>
            <a:normAutofit/>
          </a:bodyPr>
          <a:lstStyle/>
          <a:p>
            <a:pPr marL="0" indent="0">
              <a:buNone/>
            </a:pPr>
            <a:r>
              <a:rPr lang="en-US" sz="2400" dirty="0">
                <a:solidFill>
                  <a:schemeClr val="tx1"/>
                </a:solidFill>
              </a:rPr>
              <a:t>The aim of this study was to evaluate the efficacy of Vojta therapy versus Neurodevelopmental treatment (NDT) in infants with postural asymmetry.</a:t>
            </a:r>
          </a:p>
          <a:p>
            <a:pPr marL="0" indent="0">
              <a:buNone/>
            </a:pPr>
            <a:endParaRPr lang="en-US" sz="2400" dirty="0">
              <a:solidFill>
                <a:schemeClr val="tx1"/>
              </a:solidFill>
            </a:endParaRPr>
          </a:p>
          <a:p>
            <a:r>
              <a:rPr lang="en-US" sz="2400" b="1" dirty="0">
                <a:solidFill>
                  <a:schemeClr val="tx1"/>
                </a:solidFill>
              </a:rPr>
              <a:t>Main research question: </a:t>
            </a:r>
            <a:r>
              <a:rPr lang="en-US" sz="2400" i="1" dirty="0">
                <a:solidFill>
                  <a:schemeClr val="tx1"/>
                </a:solidFill>
              </a:rPr>
              <a:t>Does Vojta therapy result in a greater change in the four primary outcome measures than a control treatment in this pre-post comparison after an </a:t>
            </a:r>
          </a:p>
          <a:p>
            <a:pPr marL="0" indent="0">
              <a:buNone/>
            </a:pPr>
            <a:r>
              <a:rPr lang="en-US" sz="2400" i="1" dirty="0">
                <a:solidFill>
                  <a:schemeClr val="tx1"/>
                </a:solidFill>
              </a:rPr>
              <a:t>    8-week treatment period?</a:t>
            </a:r>
            <a:endParaRPr lang="de-DE" sz="2400" i="1" dirty="0">
              <a:solidFill>
                <a:schemeClr val="tx1"/>
              </a:solidFill>
            </a:endParaRPr>
          </a:p>
        </p:txBody>
      </p:sp>
      <p:sp>
        <p:nvSpPr>
          <p:cNvPr id="5" name="Foliennummernplatzhalter 4">
            <a:extLst>
              <a:ext uri="{FF2B5EF4-FFF2-40B4-BE49-F238E27FC236}">
                <a16:creationId xmlns:a16="http://schemas.microsoft.com/office/drawing/2014/main" xmlns="" id="{BC72DC23-6CBA-4E77-8B85-15F63010BDFF}"/>
              </a:ext>
            </a:extLst>
          </p:cNvPr>
          <p:cNvSpPr>
            <a:spLocks noGrp="1"/>
          </p:cNvSpPr>
          <p:nvPr>
            <p:ph type="sldNum" sz="quarter" idx="4"/>
          </p:nvPr>
        </p:nvSpPr>
        <p:spPr/>
        <p:txBody>
          <a:bodyPr/>
          <a:lstStyle/>
          <a:p>
            <a:pPr>
              <a:defRPr/>
            </a:pPr>
            <a:fld id="{1057638A-6503-BD4B-880C-30F42B92AB8E}" type="slidenum">
              <a:rPr lang="de-DE" smtClean="0"/>
              <a:pPr>
                <a:defRPr/>
              </a:pPr>
              <a:t>8</a:t>
            </a:fld>
            <a:endParaRPr lang="de-DE" dirty="0"/>
          </a:p>
        </p:txBody>
      </p:sp>
    </p:spTree>
    <p:extLst>
      <p:ext uri="{BB962C8B-B14F-4D97-AF65-F5344CB8AC3E}">
        <p14:creationId xmlns:p14="http://schemas.microsoft.com/office/powerpoint/2010/main" val="37881142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E10D1A3-6153-4C60-86A5-E285452A1C90}"/>
              </a:ext>
            </a:extLst>
          </p:cNvPr>
          <p:cNvSpPr>
            <a:spLocks noGrp="1"/>
          </p:cNvSpPr>
          <p:nvPr>
            <p:ph type="title"/>
          </p:nvPr>
        </p:nvSpPr>
        <p:spPr>
          <a:xfrm>
            <a:off x="507890" y="351196"/>
            <a:ext cx="6491064" cy="909569"/>
          </a:xfrm>
        </p:spPr>
        <p:txBody>
          <a:bodyPr>
            <a:noAutofit/>
          </a:bodyPr>
          <a:lstStyle/>
          <a:p>
            <a:r>
              <a:rPr lang="en-US" sz="3600" dirty="0"/>
              <a:t>Objectives</a:t>
            </a:r>
            <a:endParaRPr lang="de-DE" sz="3600" dirty="0"/>
          </a:p>
        </p:txBody>
      </p:sp>
      <p:sp>
        <p:nvSpPr>
          <p:cNvPr id="3" name="Inhaltsplatzhalter 2">
            <a:extLst>
              <a:ext uri="{FF2B5EF4-FFF2-40B4-BE49-F238E27FC236}">
                <a16:creationId xmlns:a16="http://schemas.microsoft.com/office/drawing/2014/main" xmlns="" id="{F0BE4656-62B9-4B99-AEDD-1E1860B8048A}"/>
              </a:ext>
            </a:extLst>
          </p:cNvPr>
          <p:cNvSpPr>
            <a:spLocks noGrp="1"/>
          </p:cNvSpPr>
          <p:nvPr>
            <p:ph sz="half" idx="1"/>
          </p:nvPr>
        </p:nvSpPr>
        <p:spPr>
          <a:xfrm>
            <a:off x="670266" y="1537854"/>
            <a:ext cx="8123360" cy="3244163"/>
          </a:xfrm>
        </p:spPr>
        <p:txBody>
          <a:bodyPr>
            <a:normAutofit/>
          </a:bodyPr>
          <a:lstStyle/>
          <a:p>
            <a:pPr marL="0" indent="0">
              <a:buNone/>
            </a:pPr>
            <a:r>
              <a:rPr lang="en-US" sz="2400" dirty="0">
                <a:solidFill>
                  <a:schemeClr val="tx1"/>
                </a:solidFill>
              </a:rPr>
              <a:t>The change in infantile postural asymmetry was based </a:t>
            </a:r>
          </a:p>
          <a:p>
            <a:pPr marL="0" indent="0">
              <a:buNone/>
            </a:pPr>
            <a:r>
              <a:rPr lang="en-US" sz="2400" dirty="0">
                <a:solidFill>
                  <a:schemeClr val="tx1"/>
                </a:solidFill>
              </a:rPr>
              <a:t>on the four items:</a:t>
            </a:r>
          </a:p>
          <a:p>
            <a:pPr marL="0" indent="0">
              <a:buNone/>
            </a:pPr>
            <a:endParaRPr lang="en-US" sz="2400" dirty="0">
              <a:solidFill>
                <a:schemeClr val="tx1"/>
              </a:solidFill>
            </a:endParaRPr>
          </a:p>
          <a:p>
            <a:r>
              <a:rPr lang="en-US" sz="2400" dirty="0">
                <a:solidFill>
                  <a:schemeClr val="tx1"/>
                </a:solidFill>
              </a:rPr>
              <a:t>Head turn in prone position, </a:t>
            </a:r>
          </a:p>
          <a:p>
            <a:r>
              <a:rPr lang="en-US" sz="2400" dirty="0">
                <a:solidFill>
                  <a:schemeClr val="tx1"/>
                </a:solidFill>
              </a:rPr>
              <a:t>Spinal convexity in prone position, </a:t>
            </a:r>
          </a:p>
          <a:p>
            <a:r>
              <a:rPr lang="en-US" sz="2400" dirty="0">
                <a:solidFill>
                  <a:schemeClr val="tx1"/>
                </a:solidFill>
              </a:rPr>
              <a:t>Head turn in supine position, </a:t>
            </a:r>
          </a:p>
          <a:p>
            <a:r>
              <a:rPr lang="en-US" sz="2400" dirty="0">
                <a:solidFill>
                  <a:schemeClr val="tx1"/>
                </a:solidFill>
              </a:rPr>
              <a:t>Spinal convexity in supine position.</a:t>
            </a:r>
          </a:p>
        </p:txBody>
      </p:sp>
      <p:sp>
        <p:nvSpPr>
          <p:cNvPr id="5" name="Foliennummernplatzhalter 4">
            <a:extLst>
              <a:ext uri="{FF2B5EF4-FFF2-40B4-BE49-F238E27FC236}">
                <a16:creationId xmlns:a16="http://schemas.microsoft.com/office/drawing/2014/main" xmlns="" id="{E6542537-ABA1-46C2-A96A-F7858060C5DB}"/>
              </a:ext>
            </a:extLst>
          </p:cNvPr>
          <p:cNvSpPr>
            <a:spLocks noGrp="1"/>
          </p:cNvSpPr>
          <p:nvPr>
            <p:ph type="sldNum" sz="quarter" idx="4"/>
          </p:nvPr>
        </p:nvSpPr>
        <p:spPr/>
        <p:txBody>
          <a:bodyPr/>
          <a:lstStyle/>
          <a:p>
            <a:pPr>
              <a:defRPr/>
            </a:pPr>
            <a:fld id="{1057638A-6503-BD4B-880C-30F42B92AB8E}" type="slidenum">
              <a:rPr lang="de-DE" smtClean="0"/>
              <a:pPr>
                <a:defRPr/>
              </a:pPr>
              <a:t>9</a:t>
            </a:fld>
            <a:endParaRPr lang="de-DE" dirty="0"/>
          </a:p>
        </p:txBody>
      </p:sp>
    </p:spTree>
    <p:extLst>
      <p:ext uri="{BB962C8B-B14F-4D97-AF65-F5344CB8AC3E}">
        <p14:creationId xmlns:p14="http://schemas.microsoft.com/office/powerpoint/2010/main" val="955823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7890B61-FB94-428A-9AB2-DDA18304AEF9}"/>
              </a:ext>
            </a:extLst>
          </p:cNvPr>
          <p:cNvSpPr>
            <a:spLocks noGrp="1"/>
          </p:cNvSpPr>
          <p:nvPr>
            <p:ph type="title"/>
          </p:nvPr>
        </p:nvSpPr>
        <p:spPr>
          <a:xfrm>
            <a:off x="348505" y="418654"/>
            <a:ext cx="6491064" cy="706090"/>
          </a:xfrm>
        </p:spPr>
        <p:txBody>
          <a:bodyPr>
            <a:noAutofit/>
          </a:bodyPr>
          <a:lstStyle/>
          <a:p>
            <a:r>
              <a:rPr lang="en-US" sz="3600" dirty="0"/>
              <a:t>Objectives</a:t>
            </a:r>
            <a:endParaRPr lang="de-DE" sz="3600" dirty="0"/>
          </a:p>
        </p:txBody>
      </p:sp>
      <p:sp>
        <p:nvSpPr>
          <p:cNvPr id="3" name="Inhaltsplatzhalter 2">
            <a:extLst>
              <a:ext uri="{FF2B5EF4-FFF2-40B4-BE49-F238E27FC236}">
                <a16:creationId xmlns:a16="http://schemas.microsoft.com/office/drawing/2014/main" xmlns="" id="{E084FC6D-BE86-47E0-8EEA-3C8E33EA3E9A}"/>
              </a:ext>
            </a:extLst>
          </p:cNvPr>
          <p:cNvSpPr>
            <a:spLocks noGrp="1"/>
          </p:cNvSpPr>
          <p:nvPr>
            <p:ph sz="half" idx="1"/>
          </p:nvPr>
        </p:nvSpPr>
        <p:spPr>
          <a:xfrm>
            <a:off x="433767" y="1584501"/>
            <a:ext cx="8047353" cy="1643607"/>
          </a:xfrm>
        </p:spPr>
        <p:txBody>
          <a:bodyPr>
            <a:noAutofit/>
          </a:bodyPr>
          <a:lstStyle/>
          <a:p>
            <a:r>
              <a:rPr lang="de-DE" sz="2400" b="1" dirty="0" err="1">
                <a:solidFill>
                  <a:schemeClr val="tx1"/>
                </a:solidFill>
              </a:rPr>
              <a:t>Secundary</a:t>
            </a:r>
            <a:r>
              <a:rPr lang="de-DE" sz="2400" b="1" dirty="0">
                <a:solidFill>
                  <a:schemeClr val="tx1"/>
                </a:solidFill>
              </a:rPr>
              <a:t> </a:t>
            </a:r>
            <a:r>
              <a:rPr lang="de-DE" sz="2400" b="1" dirty="0" err="1">
                <a:solidFill>
                  <a:schemeClr val="tx1"/>
                </a:solidFill>
              </a:rPr>
              <a:t>research</a:t>
            </a:r>
            <a:r>
              <a:rPr lang="de-DE" sz="2400" b="1" dirty="0">
                <a:solidFill>
                  <a:schemeClr val="tx1"/>
                </a:solidFill>
              </a:rPr>
              <a:t> </a:t>
            </a:r>
            <a:r>
              <a:rPr lang="de-DE" sz="2400" b="1" dirty="0" err="1">
                <a:solidFill>
                  <a:schemeClr val="tx1"/>
                </a:solidFill>
              </a:rPr>
              <a:t>question</a:t>
            </a:r>
            <a:r>
              <a:rPr lang="de-DE" sz="2400" b="1" dirty="0">
                <a:solidFill>
                  <a:schemeClr val="tx1"/>
                </a:solidFill>
              </a:rPr>
              <a:t> 1: </a:t>
            </a:r>
            <a:r>
              <a:rPr lang="en-US" sz="2400" dirty="0">
                <a:solidFill>
                  <a:schemeClr val="tx1"/>
                </a:solidFill>
              </a:rPr>
              <a:t>Has the incidence of crying changed in the Vojta group, depending on the daily duration of treatment since the beginning of the study?</a:t>
            </a:r>
          </a:p>
        </p:txBody>
      </p:sp>
      <p:sp>
        <p:nvSpPr>
          <p:cNvPr id="4" name="Inhaltsplatzhalter 3"/>
          <p:cNvSpPr>
            <a:spLocks noGrp="1"/>
          </p:cNvSpPr>
          <p:nvPr>
            <p:ph sz="half" idx="2"/>
          </p:nvPr>
        </p:nvSpPr>
        <p:spPr>
          <a:xfrm>
            <a:off x="433767" y="3463636"/>
            <a:ext cx="8047353" cy="1690254"/>
          </a:xfrm>
        </p:spPr>
        <p:txBody>
          <a:bodyPr>
            <a:normAutofit/>
          </a:bodyPr>
          <a:lstStyle/>
          <a:p>
            <a:r>
              <a:rPr lang="en-US" sz="2400" b="1" dirty="0" err="1">
                <a:solidFill>
                  <a:schemeClr val="tx1"/>
                </a:solidFill>
              </a:rPr>
              <a:t>Secundary</a:t>
            </a:r>
            <a:r>
              <a:rPr lang="en-US" sz="2400" b="1" dirty="0">
                <a:solidFill>
                  <a:schemeClr val="tx1"/>
                </a:solidFill>
              </a:rPr>
              <a:t> research question 2: </a:t>
            </a:r>
            <a:r>
              <a:rPr lang="en-US" sz="2400" dirty="0" smtClean="0">
                <a:solidFill>
                  <a:schemeClr val="tx1"/>
                </a:solidFill>
              </a:rPr>
              <a:t>Are </a:t>
            </a:r>
            <a:r>
              <a:rPr lang="en-US" sz="2400" dirty="0">
                <a:solidFill>
                  <a:schemeClr val="tx1"/>
                </a:solidFill>
              </a:rPr>
              <a:t>the babies of the Vojta </a:t>
            </a:r>
            <a:r>
              <a:rPr lang="en-US" sz="2400" dirty="0" smtClean="0">
                <a:solidFill>
                  <a:schemeClr val="tx1"/>
                </a:solidFill>
              </a:rPr>
              <a:t>group more difficult to calm than </a:t>
            </a:r>
            <a:r>
              <a:rPr lang="en-US" sz="2400" dirty="0">
                <a:solidFill>
                  <a:schemeClr val="tx1"/>
                </a:solidFill>
              </a:rPr>
              <a:t>before the start of the study?</a:t>
            </a:r>
          </a:p>
        </p:txBody>
      </p:sp>
      <p:sp>
        <p:nvSpPr>
          <p:cNvPr id="5" name="Foliennummernplatzhalter 4">
            <a:extLst>
              <a:ext uri="{FF2B5EF4-FFF2-40B4-BE49-F238E27FC236}">
                <a16:creationId xmlns:a16="http://schemas.microsoft.com/office/drawing/2014/main" xmlns="" id="{D88DEFE1-75CD-4E18-8ED6-DEA424AEBCA8}"/>
              </a:ext>
            </a:extLst>
          </p:cNvPr>
          <p:cNvSpPr>
            <a:spLocks noGrp="1"/>
          </p:cNvSpPr>
          <p:nvPr>
            <p:ph type="sldNum" sz="quarter" idx="4"/>
          </p:nvPr>
        </p:nvSpPr>
        <p:spPr/>
        <p:txBody>
          <a:bodyPr/>
          <a:lstStyle/>
          <a:p>
            <a:pPr>
              <a:defRPr/>
            </a:pPr>
            <a:fld id="{1057638A-6503-BD4B-880C-30F42B92AB8E}" type="slidenum">
              <a:rPr lang="de-DE" smtClean="0"/>
              <a:pPr>
                <a:defRPr/>
              </a:pPr>
              <a:t>10</a:t>
            </a:fld>
            <a:endParaRPr lang="de-DE" dirty="0"/>
          </a:p>
        </p:txBody>
      </p:sp>
    </p:spTree>
    <p:extLst>
      <p:ext uri="{BB962C8B-B14F-4D97-AF65-F5344CB8AC3E}">
        <p14:creationId xmlns:p14="http://schemas.microsoft.com/office/powerpoint/2010/main" val="27388934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113208F-5704-499A-8F80-923C63BAB9E7}"/>
              </a:ext>
            </a:extLst>
          </p:cNvPr>
          <p:cNvSpPr>
            <a:spLocks noGrp="1"/>
          </p:cNvSpPr>
          <p:nvPr>
            <p:ph type="title"/>
          </p:nvPr>
        </p:nvSpPr>
        <p:spPr>
          <a:xfrm>
            <a:off x="473711" y="350288"/>
            <a:ext cx="6491064" cy="706090"/>
          </a:xfrm>
        </p:spPr>
        <p:txBody>
          <a:bodyPr>
            <a:normAutofit/>
          </a:bodyPr>
          <a:lstStyle/>
          <a:p>
            <a:r>
              <a:rPr lang="de-DE" sz="3600" dirty="0"/>
              <a:t>Methods</a:t>
            </a:r>
          </a:p>
        </p:txBody>
      </p:sp>
      <p:sp>
        <p:nvSpPr>
          <p:cNvPr id="3" name="Inhaltsplatzhalter 2">
            <a:extLst>
              <a:ext uri="{FF2B5EF4-FFF2-40B4-BE49-F238E27FC236}">
                <a16:creationId xmlns:a16="http://schemas.microsoft.com/office/drawing/2014/main" xmlns="" id="{2B4E5B34-6F22-4154-BC36-F2A6B1A81FE0}"/>
              </a:ext>
            </a:extLst>
          </p:cNvPr>
          <p:cNvSpPr>
            <a:spLocks noGrp="1"/>
          </p:cNvSpPr>
          <p:nvPr>
            <p:ph sz="half" idx="1"/>
          </p:nvPr>
        </p:nvSpPr>
        <p:spPr>
          <a:xfrm>
            <a:off x="559166" y="1254218"/>
            <a:ext cx="7798619" cy="4360372"/>
          </a:xfrm>
        </p:spPr>
        <p:txBody>
          <a:bodyPr>
            <a:noAutofit/>
          </a:bodyPr>
          <a:lstStyle/>
          <a:p>
            <a:pPr marL="0" indent="0">
              <a:buNone/>
            </a:pPr>
            <a:r>
              <a:rPr lang="en-US" sz="2400" dirty="0">
                <a:solidFill>
                  <a:schemeClr val="tx1"/>
                </a:solidFill>
              </a:rPr>
              <a:t>A power calculation before the start of the study with the following assumptions</a:t>
            </a:r>
          </a:p>
          <a:p>
            <a:pPr marL="0" indent="0">
              <a:buNone/>
            </a:pPr>
            <a:endParaRPr lang="en-US" sz="1100" dirty="0">
              <a:solidFill>
                <a:schemeClr val="tx1"/>
              </a:solidFill>
            </a:endParaRPr>
          </a:p>
          <a:p>
            <a:r>
              <a:rPr lang="en-US" sz="2400" dirty="0">
                <a:solidFill>
                  <a:schemeClr val="tx1"/>
                </a:solidFill>
              </a:rPr>
              <a:t>Implementation with a power of 80% </a:t>
            </a:r>
          </a:p>
          <a:p>
            <a:r>
              <a:rPr lang="en-US" sz="2400" dirty="0">
                <a:solidFill>
                  <a:schemeClr val="tx1"/>
                </a:solidFill>
              </a:rPr>
              <a:t>Significance level of 5% </a:t>
            </a:r>
          </a:p>
          <a:p>
            <a:r>
              <a:rPr lang="en-US" sz="2400" dirty="0">
                <a:solidFill>
                  <a:schemeClr val="tx1"/>
                </a:solidFill>
              </a:rPr>
              <a:t>Asymmetry reduction between groups of at least four points as the smallest clinically relevant difference</a:t>
            </a:r>
          </a:p>
          <a:p>
            <a:r>
              <a:rPr lang="en-US" sz="2400" dirty="0">
                <a:solidFill>
                  <a:schemeClr val="tx1"/>
                </a:solidFill>
              </a:rPr>
              <a:t>Standard deviation 3.5 points </a:t>
            </a:r>
          </a:p>
          <a:p>
            <a:pPr marL="0" indent="0">
              <a:buNone/>
            </a:pPr>
            <a:endParaRPr lang="en-US" dirty="0">
              <a:solidFill>
                <a:schemeClr val="tx1"/>
              </a:solidFill>
            </a:endParaRPr>
          </a:p>
          <a:p>
            <a:pPr marL="0" indent="0">
              <a:buNone/>
            </a:pPr>
            <a:r>
              <a:rPr lang="en-US" sz="2400" dirty="0">
                <a:solidFill>
                  <a:schemeClr val="tx1"/>
                </a:solidFill>
              </a:rPr>
              <a:t>revealed =&gt; 15 infants in each group.</a:t>
            </a:r>
            <a:endParaRPr lang="de-DE" sz="2400" dirty="0">
              <a:solidFill>
                <a:schemeClr val="tx1"/>
              </a:solidFill>
            </a:endParaRPr>
          </a:p>
        </p:txBody>
      </p:sp>
      <p:sp>
        <p:nvSpPr>
          <p:cNvPr id="5" name="Foliennummernplatzhalter 4">
            <a:extLst>
              <a:ext uri="{FF2B5EF4-FFF2-40B4-BE49-F238E27FC236}">
                <a16:creationId xmlns:a16="http://schemas.microsoft.com/office/drawing/2014/main" xmlns="" id="{5DE9AC36-1C01-47C1-9B4C-5AF0AA09928A}"/>
              </a:ext>
            </a:extLst>
          </p:cNvPr>
          <p:cNvSpPr>
            <a:spLocks noGrp="1"/>
          </p:cNvSpPr>
          <p:nvPr>
            <p:ph type="sldNum" sz="quarter" idx="4"/>
          </p:nvPr>
        </p:nvSpPr>
        <p:spPr/>
        <p:txBody>
          <a:bodyPr/>
          <a:lstStyle/>
          <a:p>
            <a:pPr>
              <a:defRPr/>
            </a:pPr>
            <a:fld id="{1057638A-6503-BD4B-880C-30F42B92AB8E}" type="slidenum">
              <a:rPr lang="de-DE" smtClean="0"/>
              <a:pPr>
                <a:defRPr/>
              </a:pPr>
              <a:t>11</a:t>
            </a:fld>
            <a:endParaRPr lang="de-DE" dirty="0"/>
          </a:p>
        </p:txBody>
      </p:sp>
    </p:spTree>
    <p:extLst>
      <p:ext uri="{BB962C8B-B14F-4D97-AF65-F5344CB8AC3E}">
        <p14:creationId xmlns:p14="http://schemas.microsoft.com/office/powerpoint/2010/main" val="21823526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77353DA-EECB-4CEA-BD26-0D63B507A504}"/>
              </a:ext>
            </a:extLst>
          </p:cNvPr>
          <p:cNvSpPr>
            <a:spLocks noGrp="1"/>
          </p:cNvSpPr>
          <p:nvPr>
            <p:ph type="title"/>
          </p:nvPr>
        </p:nvSpPr>
        <p:spPr>
          <a:xfrm>
            <a:off x="203304" y="134322"/>
            <a:ext cx="6491064" cy="706090"/>
          </a:xfrm>
        </p:spPr>
        <p:txBody>
          <a:bodyPr>
            <a:normAutofit/>
          </a:bodyPr>
          <a:lstStyle/>
          <a:p>
            <a:r>
              <a:rPr lang="de-DE" sz="3600" dirty="0"/>
              <a:t>Methods</a:t>
            </a:r>
          </a:p>
        </p:txBody>
      </p:sp>
      <p:sp>
        <p:nvSpPr>
          <p:cNvPr id="5" name="Foliennummernplatzhalter 4">
            <a:extLst>
              <a:ext uri="{FF2B5EF4-FFF2-40B4-BE49-F238E27FC236}">
                <a16:creationId xmlns:a16="http://schemas.microsoft.com/office/drawing/2014/main" xmlns="" id="{79A77FB2-F8AD-4071-9981-91B7EAD5DF5A}"/>
              </a:ext>
            </a:extLst>
          </p:cNvPr>
          <p:cNvSpPr>
            <a:spLocks noGrp="1"/>
          </p:cNvSpPr>
          <p:nvPr>
            <p:ph type="sldNum" sz="quarter" idx="4"/>
          </p:nvPr>
        </p:nvSpPr>
        <p:spPr/>
        <p:txBody>
          <a:bodyPr/>
          <a:lstStyle/>
          <a:p>
            <a:pPr>
              <a:defRPr/>
            </a:pPr>
            <a:fld id="{1057638A-6503-BD4B-880C-30F42B92AB8E}" type="slidenum">
              <a:rPr lang="de-DE" smtClean="0"/>
              <a:pPr>
                <a:defRPr/>
              </a:pPr>
              <a:t>12</a:t>
            </a:fld>
            <a:endParaRPr lang="de-DE" dirty="0"/>
          </a:p>
        </p:txBody>
      </p:sp>
      <p:graphicFrame>
        <p:nvGraphicFramePr>
          <p:cNvPr id="8" name="Tabelle 7">
            <a:extLst>
              <a:ext uri="{FF2B5EF4-FFF2-40B4-BE49-F238E27FC236}">
                <a16:creationId xmlns:a16="http://schemas.microsoft.com/office/drawing/2014/main" xmlns="" id="{3273E59D-0FD3-4868-8F41-E20D5F8A5417}"/>
              </a:ext>
            </a:extLst>
          </p:cNvPr>
          <p:cNvGraphicFramePr>
            <a:graphicFrameLocks noGrp="1"/>
          </p:cNvGraphicFramePr>
          <p:nvPr>
            <p:extLst>
              <p:ext uri="{D42A27DB-BD31-4B8C-83A1-F6EECF244321}">
                <p14:modId xmlns:p14="http://schemas.microsoft.com/office/powerpoint/2010/main" val="3910163501"/>
              </p:ext>
            </p:extLst>
          </p:nvPr>
        </p:nvGraphicFramePr>
        <p:xfrm>
          <a:off x="284964" y="942659"/>
          <a:ext cx="8376356" cy="5536565"/>
        </p:xfrm>
        <a:graphic>
          <a:graphicData uri="http://schemas.openxmlformats.org/drawingml/2006/table">
            <a:tbl>
              <a:tblPr firstRow="1" bandRow="1">
                <a:tableStyleId>{5C22544A-7EE6-4342-B048-85BDC9FD1C3A}</a:tableStyleId>
              </a:tblPr>
              <a:tblGrid>
                <a:gridCol w="4046054">
                  <a:extLst>
                    <a:ext uri="{9D8B030D-6E8A-4147-A177-3AD203B41FA5}">
                      <a16:colId xmlns:a16="http://schemas.microsoft.com/office/drawing/2014/main" xmlns="" val="1169762287"/>
                    </a:ext>
                  </a:extLst>
                </a:gridCol>
                <a:gridCol w="4330302">
                  <a:extLst>
                    <a:ext uri="{9D8B030D-6E8A-4147-A177-3AD203B41FA5}">
                      <a16:colId xmlns:a16="http://schemas.microsoft.com/office/drawing/2014/main" xmlns="" val="2862090444"/>
                    </a:ext>
                  </a:extLst>
                </a:gridCol>
              </a:tblGrid>
              <a:tr h="475186">
                <a:tc>
                  <a:txBody>
                    <a:bodyPr/>
                    <a:lstStyle/>
                    <a:p>
                      <a:r>
                        <a:rPr lang="de-DE" sz="2400" dirty="0" err="1"/>
                        <a:t>Inclusion</a:t>
                      </a:r>
                      <a:r>
                        <a:rPr lang="de-DE" sz="2400" dirty="0"/>
                        <a:t> </a:t>
                      </a:r>
                      <a:r>
                        <a:rPr lang="de-DE" sz="2400" dirty="0" err="1"/>
                        <a:t>criteria</a:t>
                      </a:r>
                      <a:endParaRPr lang="de-DE" sz="2400" dirty="0"/>
                    </a:p>
                  </a:txBody>
                  <a:tcPr/>
                </a:tc>
                <a:tc>
                  <a:txBody>
                    <a:bodyPr/>
                    <a:lstStyle/>
                    <a:p>
                      <a:r>
                        <a:rPr lang="de-DE" sz="2400" dirty="0" err="1"/>
                        <a:t>Exclusion</a:t>
                      </a:r>
                      <a:r>
                        <a:rPr lang="de-DE" sz="2400" dirty="0"/>
                        <a:t> </a:t>
                      </a:r>
                      <a:r>
                        <a:rPr lang="de-DE" sz="2400" dirty="0" err="1"/>
                        <a:t>criteria</a:t>
                      </a:r>
                      <a:endParaRPr lang="de-DE" sz="2400" dirty="0"/>
                    </a:p>
                  </a:txBody>
                  <a:tcPr/>
                </a:tc>
                <a:extLst>
                  <a:ext uri="{0D108BD9-81ED-4DB2-BD59-A6C34878D82A}">
                    <a16:rowId xmlns:a16="http://schemas.microsoft.com/office/drawing/2014/main" xmlns="" val="1991804621"/>
                  </a:ext>
                </a:extLst>
              </a:tr>
              <a:tr h="855335">
                <a:tc>
                  <a:txBody>
                    <a:bodyPr/>
                    <a:lstStyle/>
                    <a:p>
                      <a:r>
                        <a:rPr lang="de-DE" sz="2400" dirty="0"/>
                        <a:t>Infantile postural </a:t>
                      </a:r>
                      <a:r>
                        <a:rPr lang="de-DE" sz="2400" dirty="0" err="1"/>
                        <a:t>asymmetry</a:t>
                      </a:r>
                      <a:r>
                        <a:rPr lang="de-DE" sz="2400" dirty="0"/>
                        <a:t> diagnosed </a:t>
                      </a:r>
                      <a:r>
                        <a:rPr lang="de-DE" sz="2400" dirty="0" err="1"/>
                        <a:t>by</a:t>
                      </a:r>
                      <a:r>
                        <a:rPr lang="de-DE" sz="2400" dirty="0"/>
                        <a:t> </a:t>
                      </a:r>
                      <a:r>
                        <a:rPr lang="de-DE" sz="2400" dirty="0" err="1"/>
                        <a:t>paediatrician</a:t>
                      </a:r>
                      <a:endParaRPr lang="de-DE" sz="2400" dirty="0"/>
                    </a:p>
                  </a:txBody>
                  <a:tcPr/>
                </a:tc>
                <a:tc>
                  <a:txBody>
                    <a:bodyPr/>
                    <a:lstStyle/>
                    <a:p>
                      <a:r>
                        <a:rPr lang="de-DE" sz="2400" dirty="0" err="1"/>
                        <a:t>Significant</a:t>
                      </a:r>
                      <a:r>
                        <a:rPr lang="de-DE" sz="2400" dirty="0"/>
                        <a:t> </a:t>
                      </a:r>
                      <a:r>
                        <a:rPr lang="de-DE" sz="2400" dirty="0" err="1"/>
                        <a:t>underlying</a:t>
                      </a:r>
                      <a:r>
                        <a:rPr lang="de-DE" sz="2400" dirty="0"/>
                        <a:t> </a:t>
                      </a:r>
                      <a:r>
                        <a:rPr lang="de-DE" sz="2400" dirty="0" err="1"/>
                        <a:t>disease</a:t>
                      </a:r>
                      <a:endParaRPr lang="de-DE" sz="2400" dirty="0"/>
                    </a:p>
                  </a:txBody>
                  <a:tcPr/>
                </a:tc>
                <a:extLst>
                  <a:ext uri="{0D108BD9-81ED-4DB2-BD59-A6C34878D82A}">
                    <a16:rowId xmlns:a16="http://schemas.microsoft.com/office/drawing/2014/main" xmlns="" val="590368712"/>
                  </a:ext>
                </a:extLst>
              </a:tr>
              <a:tr h="855335">
                <a:tc>
                  <a:txBody>
                    <a:bodyPr/>
                    <a:lstStyle/>
                    <a:p>
                      <a:r>
                        <a:rPr lang="en-US" sz="2400" dirty="0"/>
                        <a:t>Minimal 12/24 points in the pre video score</a:t>
                      </a:r>
                    </a:p>
                  </a:txBody>
                  <a:tcPr/>
                </a:tc>
                <a:tc>
                  <a:txBody>
                    <a:bodyPr/>
                    <a:lstStyle/>
                    <a:p>
                      <a:r>
                        <a:rPr lang="en-US" sz="2400" dirty="0"/>
                        <a:t>A treatment before or during the study according to other concepts</a:t>
                      </a:r>
                      <a:endParaRPr lang="de-DE" sz="2400" dirty="0"/>
                    </a:p>
                  </a:txBody>
                  <a:tcPr/>
                </a:tc>
                <a:extLst>
                  <a:ext uri="{0D108BD9-81ED-4DB2-BD59-A6C34878D82A}">
                    <a16:rowId xmlns:a16="http://schemas.microsoft.com/office/drawing/2014/main" xmlns="" val="1720710747"/>
                  </a:ext>
                </a:extLst>
              </a:tr>
              <a:tr h="1306654">
                <a:tc>
                  <a:txBody>
                    <a:bodyPr/>
                    <a:lstStyle/>
                    <a:p>
                      <a:r>
                        <a:rPr lang="en-US" sz="2400" dirty="0"/>
                        <a:t>Age of 6 to 8 weeks (post-term age)</a:t>
                      </a:r>
                    </a:p>
                  </a:txBody>
                  <a:tcPr/>
                </a:tc>
                <a:tc>
                  <a:txBody>
                    <a:bodyPr/>
                    <a:lstStyle/>
                    <a:p>
                      <a:r>
                        <a:rPr lang="de-DE" sz="2400" dirty="0"/>
                        <a:t>Extreme </a:t>
                      </a:r>
                      <a:r>
                        <a:rPr lang="de-DE" sz="2400" dirty="0" err="1"/>
                        <a:t>pelvic</a:t>
                      </a:r>
                      <a:r>
                        <a:rPr lang="de-DE" sz="2400" dirty="0"/>
                        <a:t> </a:t>
                      </a:r>
                      <a:r>
                        <a:rPr lang="de-DE" sz="2400" dirty="0" err="1"/>
                        <a:t>obliquity</a:t>
                      </a:r>
                      <a:r>
                        <a:rPr lang="de-DE" sz="2400" dirty="0"/>
                        <a:t> (ICD-10 M.95.5) </a:t>
                      </a:r>
                      <a:r>
                        <a:rPr lang="de-DE" sz="2400" dirty="0" err="1"/>
                        <a:t>makes</a:t>
                      </a:r>
                      <a:r>
                        <a:rPr lang="de-DE" sz="2400" dirty="0"/>
                        <a:t> </a:t>
                      </a:r>
                      <a:r>
                        <a:rPr lang="de-DE" sz="2400" dirty="0" err="1"/>
                        <a:t>video</a:t>
                      </a:r>
                      <a:r>
                        <a:rPr lang="de-DE" sz="2400" dirty="0"/>
                        <a:t> </a:t>
                      </a:r>
                      <a:r>
                        <a:rPr lang="de-DE" sz="2400" dirty="0" err="1"/>
                        <a:t>analysis</a:t>
                      </a:r>
                      <a:r>
                        <a:rPr lang="de-DE" sz="2400" dirty="0"/>
                        <a:t> </a:t>
                      </a:r>
                      <a:r>
                        <a:rPr lang="de-DE" sz="2400" dirty="0" err="1"/>
                        <a:t>impossible</a:t>
                      </a:r>
                      <a:endParaRPr lang="de-DE" sz="2400" dirty="0"/>
                    </a:p>
                  </a:txBody>
                  <a:tcPr/>
                </a:tc>
                <a:extLst>
                  <a:ext uri="{0D108BD9-81ED-4DB2-BD59-A6C34878D82A}">
                    <a16:rowId xmlns:a16="http://schemas.microsoft.com/office/drawing/2014/main" xmlns="" val="790089683"/>
                  </a:ext>
                </a:extLst>
              </a:tr>
              <a:tr h="855335">
                <a:tc>
                  <a:txBody>
                    <a:bodyPr/>
                    <a:lstStyle/>
                    <a:p>
                      <a:r>
                        <a:rPr lang="en-US" sz="2400" dirty="0"/>
                        <a:t>Parents must be familiar with the German language </a:t>
                      </a:r>
                    </a:p>
                  </a:txBody>
                  <a:tcPr/>
                </a:tc>
                <a:tc>
                  <a:txBody>
                    <a:bodyPr/>
                    <a:lstStyle/>
                    <a:p>
                      <a:r>
                        <a:rPr lang="en-US" sz="2400" dirty="0"/>
                        <a:t>Gestational age below 32 weeks</a:t>
                      </a:r>
                    </a:p>
                  </a:txBody>
                  <a:tcPr/>
                </a:tc>
                <a:extLst>
                  <a:ext uri="{0D108BD9-81ED-4DB2-BD59-A6C34878D82A}">
                    <a16:rowId xmlns:a16="http://schemas.microsoft.com/office/drawing/2014/main" xmlns="" val="715601374"/>
                  </a:ext>
                </a:extLst>
              </a:tr>
              <a:tr h="855335">
                <a:tc>
                  <a:txBody>
                    <a:bodyPr/>
                    <a:lstStyle/>
                    <a:p>
                      <a:r>
                        <a:rPr lang="en-US" sz="2400" dirty="0"/>
                        <a:t>Written informed consent was obtained</a:t>
                      </a:r>
                    </a:p>
                  </a:txBody>
                  <a:tcPr/>
                </a:tc>
                <a:tc>
                  <a:txBody>
                    <a:bodyPr/>
                    <a:lstStyle/>
                    <a:p>
                      <a:endParaRPr lang="en-US" sz="2400" dirty="0"/>
                    </a:p>
                  </a:txBody>
                  <a:tcPr/>
                </a:tc>
                <a:extLst>
                  <a:ext uri="{0D108BD9-81ED-4DB2-BD59-A6C34878D82A}">
                    <a16:rowId xmlns:a16="http://schemas.microsoft.com/office/drawing/2014/main" xmlns="" val="3380258546"/>
                  </a:ext>
                </a:extLst>
              </a:tr>
            </a:tbl>
          </a:graphicData>
        </a:graphic>
      </p:graphicFrame>
    </p:spTree>
    <p:extLst>
      <p:ext uri="{BB962C8B-B14F-4D97-AF65-F5344CB8AC3E}">
        <p14:creationId xmlns:p14="http://schemas.microsoft.com/office/powerpoint/2010/main" val="37576786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5EDB861-C236-4062-850F-7806C00DE39C}"/>
              </a:ext>
            </a:extLst>
          </p:cNvPr>
          <p:cNvSpPr>
            <a:spLocks noGrp="1"/>
          </p:cNvSpPr>
          <p:nvPr>
            <p:ph type="title"/>
          </p:nvPr>
        </p:nvSpPr>
        <p:spPr>
          <a:xfrm>
            <a:off x="311342" y="100110"/>
            <a:ext cx="6491064" cy="706090"/>
          </a:xfrm>
        </p:spPr>
        <p:txBody>
          <a:bodyPr>
            <a:normAutofit/>
          </a:bodyPr>
          <a:lstStyle/>
          <a:p>
            <a:r>
              <a:rPr lang="de-DE" sz="3600" dirty="0"/>
              <a:t>Methods</a:t>
            </a:r>
          </a:p>
        </p:txBody>
      </p:sp>
      <p:sp>
        <p:nvSpPr>
          <p:cNvPr id="5" name="Foliennummernplatzhalter 4">
            <a:extLst>
              <a:ext uri="{FF2B5EF4-FFF2-40B4-BE49-F238E27FC236}">
                <a16:creationId xmlns:a16="http://schemas.microsoft.com/office/drawing/2014/main" xmlns="" id="{A5F1A60B-FAE0-4A31-9AD4-F63091DA7055}"/>
              </a:ext>
            </a:extLst>
          </p:cNvPr>
          <p:cNvSpPr>
            <a:spLocks noGrp="1"/>
          </p:cNvSpPr>
          <p:nvPr>
            <p:ph type="sldNum" sz="quarter" idx="4"/>
          </p:nvPr>
        </p:nvSpPr>
        <p:spPr/>
        <p:txBody>
          <a:bodyPr/>
          <a:lstStyle/>
          <a:p>
            <a:pPr>
              <a:defRPr/>
            </a:pPr>
            <a:fld id="{1057638A-6503-BD4B-880C-30F42B92AB8E}" type="slidenum">
              <a:rPr lang="de-DE" smtClean="0"/>
              <a:pPr>
                <a:defRPr/>
              </a:pPr>
              <a:t>13</a:t>
            </a:fld>
            <a:endParaRPr lang="de-DE" dirty="0"/>
          </a:p>
        </p:txBody>
      </p:sp>
      <p:pic>
        <p:nvPicPr>
          <p:cNvPr id="9" name="Inhaltsplatzhalter 8">
            <a:extLst>
              <a:ext uri="{FF2B5EF4-FFF2-40B4-BE49-F238E27FC236}">
                <a16:creationId xmlns:a16="http://schemas.microsoft.com/office/drawing/2014/main" xmlns="" id="{1118D17A-B659-4FBC-9EC3-E936A2E5FF8B}"/>
              </a:ext>
            </a:extLst>
          </p:cNvPr>
          <p:cNvPicPr>
            <a:picLocks noGrp="1" noChangeAspect="1"/>
          </p:cNvPicPr>
          <p:nvPr>
            <p:ph sz="half" idx="1"/>
          </p:nvPr>
        </p:nvPicPr>
        <p:blipFill>
          <a:blip r:embed="rId2"/>
          <a:stretch>
            <a:fillRect/>
          </a:stretch>
        </p:blipFill>
        <p:spPr>
          <a:xfrm>
            <a:off x="287253" y="734774"/>
            <a:ext cx="7079540" cy="5337176"/>
          </a:xfrm>
          <a:prstGeom prst="rect">
            <a:avLst/>
          </a:prstGeom>
        </p:spPr>
      </p:pic>
      <p:sp>
        <p:nvSpPr>
          <p:cNvPr id="3" name="Zwölfeck 2"/>
          <p:cNvSpPr/>
          <p:nvPr/>
        </p:nvSpPr>
        <p:spPr>
          <a:xfrm>
            <a:off x="449891" y="1233050"/>
            <a:ext cx="2667385" cy="1634837"/>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No protocol violations, such as dropouts or change of group affiliation!</a:t>
            </a:r>
            <a:endParaRPr lang="de-DE" sz="1600" dirty="0"/>
          </a:p>
        </p:txBody>
      </p:sp>
    </p:spTree>
    <p:extLst>
      <p:ext uri="{BB962C8B-B14F-4D97-AF65-F5344CB8AC3E}">
        <p14:creationId xmlns:p14="http://schemas.microsoft.com/office/powerpoint/2010/main" val="16936382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D6F46DF-8635-4E32-A4A2-02F738512EBF}"/>
              </a:ext>
            </a:extLst>
          </p:cNvPr>
          <p:cNvSpPr>
            <a:spLocks noGrp="1"/>
          </p:cNvSpPr>
          <p:nvPr>
            <p:ph type="title"/>
          </p:nvPr>
        </p:nvSpPr>
        <p:spPr>
          <a:xfrm>
            <a:off x="336980" y="281350"/>
            <a:ext cx="6491064" cy="706090"/>
          </a:xfrm>
        </p:spPr>
        <p:txBody>
          <a:bodyPr>
            <a:normAutofit/>
          </a:bodyPr>
          <a:lstStyle/>
          <a:p>
            <a:r>
              <a:rPr lang="de-DE" sz="3600" dirty="0"/>
              <a:t>Methods</a:t>
            </a:r>
          </a:p>
        </p:txBody>
      </p:sp>
      <p:sp>
        <p:nvSpPr>
          <p:cNvPr id="3" name="Inhaltsplatzhalter 2">
            <a:extLst>
              <a:ext uri="{FF2B5EF4-FFF2-40B4-BE49-F238E27FC236}">
                <a16:creationId xmlns:a16="http://schemas.microsoft.com/office/drawing/2014/main" xmlns="" id="{8C003F13-3029-4DC3-B61D-7A3561BC15AD}"/>
              </a:ext>
            </a:extLst>
          </p:cNvPr>
          <p:cNvSpPr>
            <a:spLocks noGrp="1"/>
          </p:cNvSpPr>
          <p:nvPr>
            <p:ph sz="half" idx="1"/>
          </p:nvPr>
        </p:nvSpPr>
        <p:spPr>
          <a:xfrm>
            <a:off x="419063" y="1274960"/>
            <a:ext cx="4990428" cy="4588805"/>
          </a:xfrm>
        </p:spPr>
        <p:txBody>
          <a:bodyPr>
            <a:normAutofit/>
          </a:bodyPr>
          <a:lstStyle/>
          <a:p>
            <a:pPr marL="0" indent="0">
              <a:buNone/>
            </a:pPr>
            <a:r>
              <a:rPr lang="en-US" sz="2400" dirty="0">
                <a:solidFill>
                  <a:schemeClr val="tx1"/>
                </a:solidFill>
              </a:rPr>
              <a:t>Before and eight weeks after intervention, postural asymmetry was quantified using a standardized video-based asymmetry scale developed by Philippi et al.</a:t>
            </a:r>
            <a:r>
              <a:rPr lang="en-US" sz="2400" baseline="30000" dirty="0">
                <a:solidFill>
                  <a:schemeClr val="tx1"/>
                </a:solidFill>
              </a:rPr>
              <a:t>2</a:t>
            </a:r>
            <a:endParaRPr lang="en-US" sz="2400" dirty="0">
              <a:solidFill>
                <a:schemeClr val="tx1"/>
              </a:solidFill>
            </a:endParaRPr>
          </a:p>
          <a:p>
            <a:pPr marL="0" indent="0">
              <a:buNone/>
            </a:pPr>
            <a:endParaRPr lang="en-US" sz="1600" dirty="0">
              <a:solidFill>
                <a:schemeClr val="tx1"/>
              </a:solidFill>
            </a:endParaRPr>
          </a:p>
          <a:p>
            <a:pPr marL="0" indent="0">
              <a:buNone/>
            </a:pPr>
            <a:r>
              <a:rPr lang="en-US" sz="2400" dirty="0">
                <a:solidFill>
                  <a:schemeClr val="tx1"/>
                </a:solidFill>
              </a:rPr>
              <a:t>Therefore a tripod with the video camera was set up at the end of a treatment mat, exactly two meters above the infants.</a:t>
            </a:r>
            <a:endParaRPr lang="de-DE" sz="2400" dirty="0">
              <a:solidFill>
                <a:schemeClr val="tx1"/>
              </a:solidFill>
            </a:endParaRPr>
          </a:p>
        </p:txBody>
      </p:sp>
      <p:pic>
        <p:nvPicPr>
          <p:cNvPr id="7" name="Inhaltsplatzhalter 6">
            <a:extLst>
              <a:ext uri="{FF2B5EF4-FFF2-40B4-BE49-F238E27FC236}">
                <a16:creationId xmlns:a16="http://schemas.microsoft.com/office/drawing/2014/main" xmlns="" id="{0A14AD6C-59B8-4A31-B7E1-36E5C19549F3}"/>
              </a:ext>
            </a:extLst>
          </p:cNvPr>
          <p:cNvPicPr>
            <a:picLocks noGrp="1" noChangeAspect="1"/>
          </p:cNvPicPr>
          <p:nvPr>
            <p:ph sz="half" idx="2"/>
          </p:nvPr>
        </p:nvPicPr>
        <p:blipFill>
          <a:blip r:embed="rId2"/>
          <a:stretch>
            <a:fillRect/>
          </a:stretch>
        </p:blipFill>
        <p:spPr>
          <a:xfrm>
            <a:off x="5277662" y="1170771"/>
            <a:ext cx="3837014" cy="2644276"/>
          </a:xfrm>
        </p:spPr>
      </p:pic>
      <p:sp>
        <p:nvSpPr>
          <p:cNvPr id="5" name="Foliennummernplatzhalter 4">
            <a:extLst>
              <a:ext uri="{FF2B5EF4-FFF2-40B4-BE49-F238E27FC236}">
                <a16:creationId xmlns:a16="http://schemas.microsoft.com/office/drawing/2014/main" xmlns="" id="{4361AFCC-EABA-4D63-B1ED-589B27D29733}"/>
              </a:ext>
            </a:extLst>
          </p:cNvPr>
          <p:cNvSpPr>
            <a:spLocks noGrp="1"/>
          </p:cNvSpPr>
          <p:nvPr>
            <p:ph type="sldNum" sz="quarter" idx="4"/>
          </p:nvPr>
        </p:nvSpPr>
        <p:spPr/>
        <p:txBody>
          <a:bodyPr/>
          <a:lstStyle/>
          <a:p>
            <a:pPr>
              <a:defRPr/>
            </a:pPr>
            <a:fld id="{1057638A-6503-BD4B-880C-30F42B92AB8E}" type="slidenum">
              <a:rPr lang="de-DE" smtClean="0"/>
              <a:pPr>
                <a:defRPr/>
              </a:pPr>
              <a:t>14</a:t>
            </a:fld>
            <a:endParaRPr lang="de-DE" dirty="0"/>
          </a:p>
        </p:txBody>
      </p:sp>
      <p:sp>
        <p:nvSpPr>
          <p:cNvPr id="8" name="Textfeld 7">
            <a:extLst>
              <a:ext uri="{FF2B5EF4-FFF2-40B4-BE49-F238E27FC236}">
                <a16:creationId xmlns:a16="http://schemas.microsoft.com/office/drawing/2014/main" xmlns="" id="{FBA109EE-D51A-41FF-B271-49703EB6B038}"/>
              </a:ext>
            </a:extLst>
          </p:cNvPr>
          <p:cNvSpPr txBox="1"/>
          <p:nvPr/>
        </p:nvSpPr>
        <p:spPr>
          <a:xfrm>
            <a:off x="6623006" y="3815047"/>
            <a:ext cx="2491670" cy="276999"/>
          </a:xfrm>
          <a:prstGeom prst="rect">
            <a:avLst/>
          </a:prstGeom>
          <a:noFill/>
        </p:spPr>
        <p:txBody>
          <a:bodyPr wrap="square" rtlCol="0">
            <a:spAutoFit/>
          </a:bodyPr>
          <a:lstStyle/>
          <a:p>
            <a:r>
              <a:rPr lang="de-DE" sz="1200" dirty="0"/>
              <a:t>Fig.2: Philippi et al., 2004:83</a:t>
            </a:r>
          </a:p>
        </p:txBody>
      </p:sp>
    </p:spTree>
    <p:extLst>
      <p:ext uri="{BB962C8B-B14F-4D97-AF65-F5344CB8AC3E}">
        <p14:creationId xmlns:p14="http://schemas.microsoft.com/office/powerpoint/2010/main" val="30307387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0BC003B-67D1-4FF8-85F6-ED7C0A2A8A1E}"/>
              </a:ext>
            </a:extLst>
          </p:cNvPr>
          <p:cNvSpPr>
            <a:spLocks noGrp="1"/>
          </p:cNvSpPr>
          <p:nvPr>
            <p:ph type="title"/>
          </p:nvPr>
        </p:nvSpPr>
        <p:spPr>
          <a:xfrm>
            <a:off x="239914" y="288672"/>
            <a:ext cx="6491064" cy="706090"/>
          </a:xfrm>
        </p:spPr>
        <p:txBody>
          <a:bodyPr>
            <a:normAutofit/>
          </a:bodyPr>
          <a:lstStyle/>
          <a:p>
            <a:r>
              <a:rPr lang="de-DE" sz="3600" dirty="0"/>
              <a:t>Methods</a:t>
            </a:r>
          </a:p>
        </p:txBody>
      </p:sp>
      <p:pic>
        <p:nvPicPr>
          <p:cNvPr id="6" name="Inhaltsplatzhalter 5">
            <a:extLst>
              <a:ext uri="{FF2B5EF4-FFF2-40B4-BE49-F238E27FC236}">
                <a16:creationId xmlns:a16="http://schemas.microsoft.com/office/drawing/2014/main" xmlns="" id="{834C0714-5F0D-4A26-B2E8-B541ACD37E6E}"/>
              </a:ext>
            </a:extLst>
          </p:cNvPr>
          <p:cNvPicPr>
            <a:picLocks noGrp="1" noChangeAspect="1"/>
          </p:cNvPicPr>
          <p:nvPr>
            <p:ph sz="half" idx="1"/>
          </p:nvPr>
        </p:nvPicPr>
        <p:blipFill>
          <a:blip r:embed="rId2"/>
          <a:stretch>
            <a:fillRect/>
          </a:stretch>
        </p:blipFill>
        <p:spPr>
          <a:xfrm>
            <a:off x="623005" y="2112484"/>
            <a:ext cx="3237795" cy="2993395"/>
          </a:xfrm>
          <a:prstGeom prst="rect">
            <a:avLst/>
          </a:prstGeom>
        </p:spPr>
      </p:pic>
      <p:pic>
        <p:nvPicPr>
          <p:cNvPr id="7" name="Inhaltsplatzhalter 6">
            <a:extLst>
              <a:ext uri="{FF2B5EF4-FFF2-40B4-BE49-F238E27FC236}">
                <a16:creationId xmlns:a16="http://schemas.microsoft.com/office/drawing/2014/main" xmlns="" id="{77880694-2287-497D-A711-A5CAD6BB5400}"/>
              </a:ext>
            </a:extLst>
          </p:cNvPr>
          <p:cNvPicPr>
            <a:picLocks noGrp="1" noChangeAspect="1"/>
          </p:cNvPicPr>
          <p:nvPr>
            <p:ph sz="half" idx="2"/>
          </p:nvPr>
        </p:nvPicPr>
        <p:blipFill>
          <a:blip r:embed="rId3"/>
          <a:stretch>
            <a:fillRect/>
          </a:stretch>
        </p:blipFill>
        <p:spPr>
          <a:xfrm>
            <a:off x="4910667" y="2112484"/>
            <a:ext cx="2952659" cy="3072650"/>
          </a:xfrm>
          <a:prstGeom prst="rect">
            <a:avLst/>
          </a:prstGeom>
        </p:spPr>
      </p:pic>
      <p:sp>
        <p:nvSpPr>
          <p:cNvPr id="5" name="Foliennummernplatzhalter 4">
            <a:extLst>
              <a:ext uri="{FF2B5EF4-FFF2-40B4-BE49-F238E27FC236}">
                <a16:creationId xmlns:a16="http://schemas.microsoft.com/office/drawing/2014/main" xmlns="" id="{7E9AABC0-C036-4FA5-B2EB-70083E689978}"/>
              </a:ext>
            </a:extLst>
          </p:cNvPr>
          <p:cNvSpPr>
            <a:spLocks noGrp="1"/>
          </p:cNvSpPr>
          <p:nvPr>
            <p:ph type="sldNum" sz="quarter" idx="4"/>
          </p:nvPr>
        </p:nvSpPr>
        <p:spPr/>
        <p:txBody>
          <a:bodyPr/>
          <a:lstStyle/>
          <a:p>
            <a:pPr>
              <a:defRPr/>
            </a:pPr>
            <a:fld id="{1057638A-6503-BD4B-880C-30F42B92AB8E}" type="slidenum">
              <a:rPr lang="de-DE" smtClean="0"/>
              <a:pPr>
                <a:defRPr/>
              </a:pPr>
              <a:t>15</a:t>
            </a:fld>
            <a:endParaRPr lang="de-DE" dirty="0"/>
          </a:p>
        </p:txBody>
      </p:sp>
      <p:sp>
        <p:nvSpPr>
          <p:cNvPr id="8" name="Textfeld 7">
            <a:extLst>
              <a:ext uri="{FF2B5EF4-FFF2-40B4-BE49-F238E27FC236}">
                <a16:creationId xmlns:a16="http://schemas.microsoft.com/office/drawing/2014/main" xmlns="" id="{CE9145B3-4AB8-4B3D-898F-C45E27792AE4}"/>
              </a:ext>
            </a:extLst>
          </p:cNvPr>
          <p:cNvSpPr txBox="1"/>
          <p:nvPr/>
        </p:nvSpPr>
        <p:spPr>
          <a:xfrm>
            <a:off x="557000" y="5303485"/>
            <a:ext cx="8078999" cy="461665"/>
          </a:xfrm>
          <a:prstGeom prst="rect">
            <a:avLst/>
          </a:prstGeom>
          <a:noFill/>
        </p:spPr>
        <p:txBody>
          <a:bodyPr wrap="square" rtlCol="0">
            <a:spAutoFit/>
          </a:bodyPr>
          <a:lstStyle/>
          <a:p>
            <a:r>
              <a:rPr lang="de-DE" dirty="0"/>
              <a:t>Assessment of </a:t>
            </a:r>
            <a:r>
              <a:rPr lang="de-DE" dirty="0" err="1"/>
              <a:t>supine</a:t>
            </a:r>
            <a:r>
              <a:rPr lang="de-DE" dirty="0"/>
              <a:t> and </a:t>
            </a:r>
            <a:r>
              <a:rPr lang="de-DE" dirty="0" err="1"/>
              <a:t>prone</a:t>
            </a:r>
            <a:r>
              <a:rPr lang="de-DE" dirty="0"/>
              <a:t> </a:t>
            </a:r>
            <a:r>
              <a:rPr lang="de-DE" dirty="0" err="1"/>
              <a:t>position</a:t>
            </a:r>
            <a:r>
              <a:rPr lang="de-DE" dirty="0"/>
              <a:t>        </a:t>
            </a:r>
            <a:r>
              <a:rPr lang="de-DE" sz="1200" dirty="0"/>
              <a:t>Fig.3 &amp; 4: Jung</a:t>
            </a:r>
          </a:p>
        </p:txBody>
      </p:sp>
      <p:sp>
        <p:nvSpPr>
          <p:cNvPr id="9" name="Textfeld 8">
            <a:extLst>
              <a:ext uri="{FF2B5EF4-FFF2-40B4-BE49-F238E27FC236}">
                <a16:creationId xmlns:a16="http://schemas.microsoft.com/office/drawing/2014/main" xmlns="" id="{E11E5453-27A5-422F-A84F-B96FFB8914EA}"/>
              </a:ext>
            </a:extLst>
          </p:cNvPr>
          <p:cNvSpPr txBox="1"/>
          <p:nvPr/>
        </p:nvSpPr>
        <p:spPr>
          <a:xfrm>
            <a:off x="285387" y="1090877"/>
            <a:ext cx="8686105" cy="830997"/>
          </a:xfrm>
          <a:prstGeom prst="rect">
            <a:avLst/>
          </a:prstGeom>
          <a:noFill/>
        </p:spPr>
        <p:txBody>
          <a:bodyPr wrap="square" rtlCol="0">
            <a:spAutoFit/>
          </a:bodyPr>
          <a:lstStyle/>
          <a:p>
            <a:r>
              <a:rPr lang="en-US" dirty="0"/>
              <a:t>On the treatment mat, a cross was painted, in order to assess the longitudinal (spine) and horizontal axis (shoulder girdle).</a:t>
            </a:r>
            <a:endParaRPr lang="de-DE" dirty="0"/>
          </a:p>
        </p:txBody>
      </p:sp>
    </p:spTree>
    <p:extLst>
      <p:ext uri="{BB962C8B-B14F-4D97-AF65-F5344CB8AC3E}">
        <p14:creationId xmlns:p14="http://schemas.microsoft.com/office/powerpoint/2010/main" val="3322093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EEDA796-BAD4-487D-94BD-1FE3B9582300}"/>
              </a:ext>
            </a:extLst>
          </p:cNvPr>
          <p:cNvSpPr>
            <a:spLocks noGrp="1"/>
          </p:cNvSpPr>
          <p:nvPr>
            <p:ph type="title"/>
          </p:nvPr>
        </p:nvSpPr>
        <p:spPr>
          <a:xfrm>
            <a:off x="251520" y="294475"/>
            <a:ext cx="6491064" cy="706090"/>
          </a:xfrm>
        </p:spPr>
        <p:txBody>
          <a:bodyPr>
            <a:normAutofit/>
          </a:bodyPr>
          <a:lstStyle/>
          <a:p>
            <a:r>
              <a:rPr lang="de-DE" sz="3600" dirty="0"/>
              <a:t>Methods</a:t>
            </a:r>
          </a:p>
        </p:txBody>
      </p:sp>
      <p:sp>
        <p:nvSpPr>
          <p:cNvPr id="3" name="Inhaltsplatzhalter 2">
            <a:extLst>
              <a:ext uri="{FF2B5EF4-FFF2-40B4-BE49-F238E27FC236}">
                <a16:creationId xmlns:a16="http://schemas.microsoft.com/office/drawing/2014/main" xmlns="" id="{F3FFE64F-9CD7-4DFD-A588-DD48429EB5F5}"/>
              </a:ext>
            </a:extLst>
          </p:cNvPr>
          <p:cNvSpPr>
            <a:spLocks noGrp="1"/>
          </p:cNvSpPr>
          <p:nvPr>
            <p:ph sz="half" idx="1"/>
          </p:nvPr>
        </p:nvSpPr>
        <p:spPr>
          <a:xfrm>
            <a:off x="251519" y="1151467"/>
            <a:ext cx="8802169" cy="4509782"/>
          </a:xfrm>
        </p:spPr>
        <p:txBody>
          <a:bodyPr>
            <a:noAutofit/>
          </a:bodyPr>
          <a:lstStyle/>
          <a:p>
            <a:pPr marL="0" indent="0">
              <a:buNone/>
            </a:pPr>
            <a:r>
              <a:rPr lang="en-US" sz="2400" dirty="0">
                <a:solidFill>
                  <a:schemeClr val="tx1"/>
                </a:solidFill>
              </a:rPr>
              <a:t>A head turn was then induced by presenting noises, toys or the physiotherapist’s face, and moving them from one side to the other.</a:t>
            </a:r>
          </a:p>
          <a:p>
            <a:pPr marL="0" indent="0">
              <a:buNone/>
            </a:pPr>
            <a:r>
              <a:rPr lang="en-US" sz="2400" dirty="0">
                <a:solidFill>
                  <a:schemeClr val="tx1"/>
                </a:solidFill>
              </a:rPr>
              <a:t>The range of the scale is set with a maximum of </a:t>
            </a:r>
          </a:p>
          <a:p>
            <a:pPr marL="0" indent="0">
              <a:buNone/>
            </a:pPr>
            <a:r>
              <a:rPr lang="en-US" sz="2400" dirty="0">
                <a:solidFill>
                  <a:schemeClr val="tx1"/>
                </a:solidFill>
              </a:rPr>
              <a:t>4 x 6 = </a:t>
            </a:r>
            <a:r>
              <a:rPr lang="en-US" sz="2400" b="1" dirty="0">
                <a:solidFill>
                  <a:schemeClr val="tx1"/>
                </a:solidFill>
              </a:rPr>
              <a:t>24 points for maximum asymmetry </a:t>
            </a:r>
            <a:r>
              <a:rPr lang="en-US" sz="2400" dirty="0">
                <a:solidFill>
                  <a:schemeClr val="tx1"/>
                </a:solidFill>
              </a:rPr>
              <a:t>and a minimum of </a:t>
            </a:r>
          </a:p>
          <a:p>
            <a:pPr marL="0" indent="0">
              <a:buNone/>
            </a:pPr>
            <a:r>
              <a:rPr lang="en-US" sz="2400" dirty="0">
                <a:solidFill>
                  <a:schemeClr val="tx1"/>
                </a:solidFill>
              </a:rPr>
              <a:t>4 x 1= </a:t>
            </a:r>
            <a:r>
              <a:rPr lang="en-US" sz="2400" b="1" dirty="0">
                <a:solidFill>
                  <a:schemeClr val="tx1"/>
                </a:solidFill>
              </a:rPr>
              <a:t>4 points for symmetry</a:t>
            </a:r>
            <a:r>
              <a:rPr lang="en-US" sz="2400" dirty="0">
                <a:solidFill>
                  <a:schemeClr val="tx1"/>
                </a:solidFill>
              </a:rPr>
              <a:t>.</a:t>
            </a:r>
          </a:p>
          <a:p>
            <a:pPr marL="0" indent="0">
              <a:buNone/>
            </a:pPr>
            <a:r>
              <a:rPr lang="en-US" sz="2400" dirty="0">
                <a:solidFill>
                  <a:schemeClr val="tx1"/>
                </a:solidFill>
              </a:rPr>
              <a:t>For each infant, this procedure was videotaped and analyzed by three experienced and trained physical therapists, who were blinded to the therapeutic method used (= </a:t>
            </a:r>
            <a:r>
              <a:rPr lang="en-US" sz="2400" b="1" dirty="0">
                <a:solidFill>
                  <a:schemeClr val="tx1"/>
                </a:solidFill>
              </a:rPr>
              <a:t>blinded scorer</a:t>
            </a:r>
            <a:r>
              <a:rPr lang="en-US" sz="2400" dirty="0">
                <a:solidFill>
                  <a:schemeClr val="tx1"/>
                </a:solidFill>
              </a:rPr>
              <a:t>)</a:t>
            </a:r>
          </a:p>
        </p:txBody>
      </p:sp>
      <p:sp>
        <p:nvSpPr>
          <p:cNvPr id="5" name="Foliennummernplatzhalter 4">
            <a:extLst>
              <a:ext uri="{FF2B5EF4-FFF2-40B4-BE49-F238E27FC236}">
                <a16:creationId xmlns:a16="http://schemas.microsoft.com/office/drawing/2014/main" xmlns="" id="{5C6398D1-638A-4200-9728-775B5BAE1257}"/>
              </a:ext>
            </a:extLst>
          </p:cNvPr>
          <p:cNvSpPr>
            <a:spLocks noGrp="1"/>
          </p:cNvSpPr>
          <p:nvPr>
            <p:ph type="sldNum" sz="quarter" idx="4"/>
          </p:nvPr>
        </p:nvSpPr>
        <p:spPr/>
        <p:txBody>
          <a:bodyPr/>
          <a:lstStyle/>
          <a:p>
            <a:pPr>
              <a:defRPr/>
            </a:pPr>
            <a:fld id="{1057638A-6503-BD4B-880C-30F42B92AB8E}" type="slidenum">
              <a:rPr lang="de-DE" smtClean="0"/>
              <a:pPr>
                <a:defRPr/>
              </a:pPr>
              <a:t>16</a:t>
            </a:fld>
            <a:endParaRPr lang="de-DE" dirty="0"/>
          </a:p>
        </p:txBody>
      </p:sp>
    </p:spTree>
    <p:extLst>
      <p:ext uri="{BB962C8B-B14F-4D97-AF65-F5344CB8AC3E}">
        <p14:creationId xmlns:p14="http://schemas.microsoft.com/office/powerpoint/2010/main" val="14855133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C4E5A3B-41E3-4004-B791-3C407ED8DBBC}"/>
              </a:ext>
            </a:extLst>
          </p:cNvPr>
          <p:cNvSpPr>
            <a:spLocks noGrp="1"/>
          </p:cNvSpPr>
          <p:nvPr>
            <p:ph type="title"/>
          </p:nvPr>
        </p:nvSpPr>
        <p:spPr>
          <a:xfrm>
            <a:off x="420853" y="457906"/>
            <a:ext cx="6491064" cy="706090"/>
          </a:xfrm>
        </p:spPr>
        <p:txBody>
          <a:bodyPr>
            <a:normAutofit/>
          </a:bodyPr>
          <a:lstStyle/>
          <a:p>
            <a:r>
              <a:rPr lang="de-DE" sz="3600" dirty="0"/>
              <a:t>Methods</a:t>
            </a:r>
          </a:p>
        </p:txBody>
      </p:sp>
      <p:sp>
        <p:nvSpPr>
          <p:cNvPr id="3" name="Inhaltsplatzhalter 2">
            <a:extLst>
              <a:ext uri="{FF2B5EF4-FFF2-40B4-BE49-F238E27FC236}">
                <a16:creationId xmlns:a16="http://schemas.microsoft.com/office/drawing/2014/main" xmlns="" id="{5415676C-4C25-42A6-87FB-4086387EDECF}"/>
              </a:ext>
            </a:extLst>
          </p:cNvPr>
          <p:cNvSpPr>
            <a:spLocks noGrp="1"/>
          </p:cNvSpPr>
          <p:nvPr>
            <p:ph sz="half" idx="1"/>
          </p:nvPr>
        </p:nvSpPr>
        <p:spPr>
          <a:xfrm>
            <a:off x="587022" y="1556793"/>
            <a:ext cx="8105421" cy="4104456"/>
          </a:xfrm>
        </p:spPr>
        <p:txBody>
          <a:bodyPr/>
          <a:lstStyle/>
          <a:p>
            <a:pPr marL="0" indent="0">
              <a:buNone/>
            </a:pPr>
            <a:r>
              <a:rPr lang="en-US" sz="2400" dirty="0">
                <a:solidFill>
                  <a:schemeClr val="tx1"/>
                </a:solidFill>
              </a:rPr>
              <a:t>Both groups were treated for 45 minutes twice a week for eight weeks at the Centre of Developmental Neurology Frankfurt, Germany by experienced and certified Vojta and NDT physiotherapists. </a:t>
            </a:r>
          </a:p>
          <a:p>
            <a:pPr marL="0" indent="0">
              <a:buNone/>
            </a:pPr>
            <a:endParaRPr lang="en-US" sz="1200" dirty="0">
              <a:solidFill>
                <a:schemeClr val="tx1"/>
              </a:solidFill>
            </a:endParaRPr>
          </a:p>
          <a:p>
            <a:pPr marL="0" indent="0">
              <a:buNone/>
            </a:pPr>
            <a:r>
              <a:rPr lang="en-US" sz="2400" dirty="0">
                <a:solidFill>
                  <a:schemeClr val="tx1"/>
                </a:solidFill>
              </a:rPr>
              <a:t>The parents were trained to treat their children at home. The home treatment recommended was for 20 minutes four times a day.</a:t>
            </a:r>
          </a:p>
          <a:p>
            <a:endParaRPr lang="de-DE" dirty="0"/>
          </a:p>
        </p:txBody>
      </p:sp>
      <p:sp>
        <p:nvSpPr>
          <p:cNvPr id="5" name="Foliennummernplatzhalter 4">
            <a:extLst>
              <a:ext uri="{FF2B5EF4-FFF2-40B4-BE49-F238E27FC236}">
                <a16:creationId xmlns:a16="http://schemas.microsoft.com/office/drawing/2014/main" xmlns="" id="{DCF1CA81-B733-42AF-BE99-4F23933DC0BB}"/>
              </a:ext>
            </a:extLst>
          </p:cNvPr>
          <p:cNvSpPr>
            <a:spLocks noGrp="1"/>
          </p:cNvSpPr>
          <p:nvPr>
            <p:ph type="sldNum" sz="quarter" idx="4"/>
          </p:nvPr>
        </p:nvSpPr>
        <p:spPr/>
        <p:txBody>
          <a:bodyPr/>
          <a:lstStyle/>
          <a:p>
            <a:pPr>
              <a:defRPr/>
            </a:pPr>
            <a:fld id="{1057638A-6503-BD4B-880C-30F42B92AB8E}" type="slidenum">
              <a:rPr lang="de-DE" smtClean="0"/>
              <a:pPr>
                <a:defRPr/>
              </a:pPr>
              <a:t>17</a:t>
            </a:fld>
            <a:endParaRPr lang="de-DE" dirty="0"/>
          </a:p>
        </p:txBody>
      </p:sp>
    </p:spTree>
    <p:extLst>
      <p:ext uri="{BB962C8B-B14F-4D97-AF65-F5344CB8AC3E}">
        <p14:creationId xmlns:p14="http://schemas.microsoft.com/office/powerpoint/2010/main" val="2409429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12704"/>
            <a:ext cx="6491064" cy="706090"/>
          </a:xfrm>
        </p:spPr>
        <p:txBody>
          <a:bodyPr/>
          <a:lstStyle/>
          <a:p>
            <a:r>
              <a:rPr lang="de-DE" sz="3600" dirty="0" err="1"/>
              <a:t>Methods</a:t>
            </a:r>
            <a:endParaRPr lang="de-DE" sz="3600" dirty="0"/>
          </a:p>
        </p:txBody>
      </p:sp>
      <p:sp>
        <p:nvSpPr>
          <p:cNvPr id="4" name="Inhaltsplatzhalter 3"/>
          <p:cNvSpPr>
            <a:spLocks noGrp="1"/>
          </p:cNvSpPr>
          <p:nvPr>
            <p:ph sz="half" idx="2"/>
          </p:nvPr>
        </p:nvSpPr>
        <p:spPr>
          <a:xfrm>
            <a:off x="3691770" y="956634"/>
            <a:ext cx="5189410" cy="5161946"/>
          </a:xfrm>
        </p:spPr>
        <p:txBody>
          <a:bodyPr>
            <a:noAutofit/>
          </a:bodyPr>
          <a:lstStyle/>
          <a:p>
            <a:pPr marL="0" indent="0">
              <a:buNone/>
            </a:pPr>
            <a:r>
              <a:rPr lang="en-US" sz="2400" dirty="0">
                <a:solidFill>
                  <a:schemeClr val="tx1"/>
                </a:solidFill>
              </a:rPr>
              <a:t>“In </a:t>
            </a:r>
            <a:r>
              <a:rPr lang="en-US" sz="2400" b="1" dirty="0">
                <a:solidFill>
                  <a:schemeClr val="tx1"/>
                </a:solidFill>
              </a:rPr>
              <a:t>Vojta Therapy</a:t>
            </a:r>
            <a:r>
              <a:rPr lang="en-US" sz="2400" dirty="0">
                <a:solidFill>
                  <a:schemeClr val="tx1"/>
                </a:solidFill>
              </a:rPr>
              <a:t>, the therapist administers goal-directed pressure to defined zones on the body in a patient who is in a prone, supine or side lying position. In everyone […] such stimuli lead automatically and involuntarily, i.e. without actively willed cooperation on the part of the person concerned, to two movement complexes: </a:t>
            </a:r>
            <a:r>
              <a:rPr lang="en-US" sz="2400" b="1" dirty="0">
                <a:solidFill>
                  <a:schemeClr val="tx1"/>
                </a:solidFill>
              </a:rPr>
              <a:t>Reflex creeping </a:t>
            </a:r>
            <a:r>
              <a:rPr lang="en-US" sz="2400" dirty="0">
                <a:solidFill>
                  <a:schemeClr val="tx1"/>
                </a:solidFill>
              </a:rPr>
              <a:t>in a prone lying position and </a:t>
            </a:r>
            <a:r>
              <a:rPr lang="en-US" sz="2400" b="1" dirty="0">
                <a:solidFill>
                  <a:schemeClr val="tx1"/>
                </a:solidFill>
              </a:rPr>
              <a:t>reflex rolling  </a:t>
            </a:r>
            <a:r>
              <a:rPr lang="en-US" sz="2400" dirty="0">
                <a:solidFill>
                  <a:schemeClr val="tx1"/>
                </a:solidFill>
              </a:rPr>
              <a:t>from a supine and side lying position”. (</a:t>
            </a:r>
            <a:r>
              <a:rPr lang="en-US" sz="2400" dirty="0">
                <a:solidFill>
                  <a:schemeClr val="tx1"/>
                </a:solidFill>
                <a:hlinkClick r:id="rId2"/>
              </a:rPr>
              <a:t>www.vojta.com</a:t>
            </a:r>
            <a:r>
              <a:rPr lang="en-US" sz="2400" dirty="0">
                <a:solidFill>
                  <a:schemeClr val="tx1"/>
                </a:solidFill>
              </a:rPr>
              <a:t> 23.11.17)</a:t>
            </a:r>
          </a:p>
        </p:txBody>
      </p:sp>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18</a:t>
            </a:fld>
            <a:endParaRPr lang="de-DE" dirty="0"/>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41440" y="1124744"/>
            <a:ext cx="3060786" cy="201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440" y="3477156"/>
            <a:ext cx="3060786" cy="2010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0806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177" y="155042"/>
            <a:ext cx="6491064" cy="706090"/>
          </a:xfrm>
        </p:spPr>
        <p:txBody>
          <a:bodyPr/>
          <a:lstStyle/>
          <a:p>
            <a:r>
              <a:rPr lang="de-DE" sz="3600" dirty="0" err="1"/>
              <a:t>Methods</a:t>
            </a:r>
            <a:endParaRPr lang="de-DE" sz="3600" dirty="0"/>
          </a:p>
        </p:txBody>
      </p:sp>
      <p:sp>
        <p:nvSpPr>
          <p:cNvPr id="3" name="Inhaltsplatzhalter 2"/>
          <p:cNvSpPr>
            <a:spLocks noGrp="1"/>
          </p:cNvSpPr>
          <p:nvPr>
            <p:ph sz="half" idx="1"/>
          </p:nvPr>
        </p:nvSpPr>
        <p:spPr>
          <a:xfrm>
            <a:off x="285399" y="981217"/>
            <a:ext cx="5404202" cy="5117285"/>
          </a:xfrm>
        </p:spPr>
        <p:txBody>
          <a:bodyPr>
            <a:noAutofit/>
          </a:bodyPr>
          <a:lstStyle/>
          <a:p>
            <a:pPr marL="0" indent="0">
              <a:buNone/>
            </a:pPr>
            <a:r>
              <a:rPr lang="de-DE" sz="2400" dirty="0">
                <a:solidFill>
                  <a:schemeClr val="tx1"/>
                </a:solidFill>
              </a:rPr>
              <a:t>NDT </a:t>
            </a:r>
            <a:r>
              <a:rPr lang="de-DE" sz="2400" dirty="0" smtClean="0">
                <a:solidFill>
                  <a:schemeClr val="tx1"/>
                </a:solidFill>
              </a:rPr>
              <a:t>was </a:t>
            </a:r>
            <a:r>
              <a:rPr lang="de-DE" sz="2400" dirty="0" err="1">
                <a:solidFill>
                  <a:schemeClr val="tx1"/>
                </a:solidFill>
              </a:rPr>
              <a:t>administered</a:t>
            </a:r>
            <a:r>
              <a:rPr lang="de-DE" sz="2400" dirty="0">
                <a:solidFill>
                  <a:schemeClr val="tx1"/>
                </a:solidFill>
              </a:rPr>
              <a:t> </a:t>
            </a:r>
            <a:r>
              <a:rPr lang="de-DE" sz="2400" dirty="0" err="1">
                <a:solidFill>
                  <a:schemeClr val="tx1"/>
                </a:solidFill>
              </a:rPr>
              <a:t>based</a:t>
            </a:r>
            <a:r>
              <a:rPr lang="de-DE" sz="2400" dirty="0">
                <a:solidFill>
                  <a:schemeClr val="tx1"/>
                </a:solidFill>
              </a:rPr>
              <a:t> on </a:t>
            </a:r>
            <a:r>
              <a:rPr lang="de-DE" sz="2400" dirty="0" err="1">
                <a:solidFill>
                  <a:schemeClr val="tx1"/>
                </a:solidFill>
              </a:rPr>
              <a:t>the</a:t>
            </a:r>
            <a:r>
              <a:rPr lang="de-DE" sz="2400" dirty="0">
                <a:solidFill>
                  <a:schemeClr val="tx1"/>
                </a:solidFill>
              </a:rPr>
              <a:t> </a:t>
            </a:r>
            <a:r>
              <a:rPr lang="de-DE" sz="2400" b="1" dirty="0">
                <a:solidFill>
                  <a:schemeClr val="tx1"/>
                </a:solidFill>
              </a:rPr>
              <a:t>Baby Treatment</a:t>
            </a:r>
            <a:r>
              <a:rPr lang="de-DE" sz="2400" dirty="0">
                <a:solidFill>
                  <a:schemeClr val="tx1"/>
                </a:solidFill>
              </a:rPr>
              <a:t> </a:t>
            </a:r>
            <a:r>
              <a:rPr lang="de-DE" sz="2400" dirty="0" err="1">
                <a:solidFill>
                  <a:schemeClr val="tx1"/>
                </a:solidFill>
              </a:rPr>
              <a:t>described</a:t>
            </a:r>
            <a:r>
              <a:rPr lang="de-DE" sz="2400" dirty="0">
                <a:solidFill>
                  <a:schemeClr val="tx1"/>
                </a:solidFill>
              </a:rPr>
              <a:t> </a:t>
            </a:r>
            <a:r>
              <a:rPr lang="de-DE" sz="2400" dirty="0" err="1">
                <a:solidFill>
                  <a:schemeClr val="tx1"/>
                </a:solidFill>
              </a:rPr>
              <a:t>by</a:t>
            </a:r>
            <a:r>
              <a:rPr lang="de-DE" sz="2400" dirty="0">
                <a:solidFill>
                  <a:schemeClr val="tx1"/>
                </a:solidFill>
              </a:rPr>
              <a:t> Lois Bly (1999). </a:t>
            </a:r>
            <a:r>
              <a:rPr lang="en-US" sz="2400" dirty="0">
                <a:solidFill>
                  <a:schemeClr val="tx1"/>
                </a:solidFill>
              </a:rPr>
              <a:t>The infants received techniques opposing their preferred posture with the aim of activating synergistic muscles. Further exercises comprised </a:t>
            </a:r>
            <a:r>
              <a:rPr lang="en-US" sz="2400" b="1" dirty="0">
                <a:solidFill>
                  <a:schemeClr val="tx1"/>
                </a:solidFill>
              </a:rPr>
              <a:t>Handling</a:t>
            </a:r>
            <a:r>
              <a:rPr lang="en-US" sz="2400" dirty="0">
                <a:solidFill>
                  <a:schemeClr val="tx1"/>
                </a:solidFill>
              </a:rPr>
              <a:t> with a specific positioning of the infant during everyday procedures, in addition to the accommodation of the baby and the parental carrying. Parents were shown how to initiate special </a:t>
            </a:r>
            <a:r>
              <a:rPr lang="en-US" sz="2400" b="1" dirty="0">
                <a:solidFill>
                  <a:schemeClr val="tx1"/>
                </a:solidFill>
              </a:rPr>
              <a:t>positioning</a:t>
            </a:r>
            <a:r>
              <a:rPr lang="en-US" sz="2400" dirty="0">
                <a:solidFill>
                  <a:schemeClr val="tx1"/>
                </a:solidFill>
              </a:rPr>
              <a:t> during sleep. </a:t>
            </a:r>
            <a:r>
              <a:rPr lang="en-US" sz="2400" baseline="30000" dirty="0">
                <a:solidFill>
                  <a:schemeClr val="tx1"/>
                </a:solidFill>
              </a:rPr>
              <a:t>9</a:t>
            </a:r>
            <a:endParaRPr lang="de-DE" sz="2400" baseline="30000" dirty="0">
              <a:solidFill>
                <a:schemeClr val="tx1"/>
              </a:solidFill>
            </a:endParaRPr>
          </a:p>
        </p:txBody>
      </p:sp>
      <p:pic>
        <p:nvPicPr>
          <p:cNvPr id="7" name="Inhaltsplatzhalt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58249" y="1013255"/>
            <a:ext cx="3286468" cy="2190979"/>
          </a:xfrm>
        </p:spPr>
      </p:pic>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19</a:t>
            </a:fld>
            <a:endParaRPr lang="de-DE" dirty="0"/>
          </a:p>
        </p:txBody>
      </p:sp>
      <p:pic>
        <p:nvPicPr>
          <p:cNvPr id="2051" name="Picture 3" descr="F:\Therapie-Fotos\Bobath-Konzept\Handling\IMG_61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392" y="3467850"/>
            <a:ext cx="3287325" cy="219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000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4720" y="204163"/>
            <a:ext cx="6491064" cy="706090"/>
          </a:xfrm>
        </p:spPr>
        <p:txBody>
          <a:bodyPr>
            <a:normAutofit/>
          </a:bodyPr>
          <a:lstStyle/>
          <a:p>
            <a:r>
              <a:rPr lang="de-DE" sz="3600" dirty="0" err="1"/>
              <a:t>Results</a:t>
            </a:r>
            <a:endParaRPr lang="de-DE" sz="3600" dirty="0"/>
          </a:p>
        </p:txBody>
      </p:sp>
      <p:sp>
        <p:nvSpPr>
          <p:cNvPr id="10" name="Inhaltsplatzhalter 9"/>
          <p:cNvSpPr>
            <a:spLocks noGrp="1"/>
          </p:cNvSpPr>
          <p:nvPr>
            <p:ph sz="half" idx="2"/>
          </p:nvPr>
        </p:nvSpPr>
        <p:spPr>
          <a:xfrm>
            <a:off x="575733" y="5112120"/>
            <a:ext cx="8405383" cy="803262"/>
          </a:xfrm>
        </p:spPr>
        <p:txBody>
          <a:bodyPr>
            <a:noAutofit/>
          </a:bodyPr>
          <a:lstStyle/>
          <a:p>
            <a:pPr marL="0" indent="0">
              <a:buNone/>
            </a:pPr>
            <a:r>
              <a:rPr lang="de-DE" sz="2000" dirty="0">
                <a:solidFill>
                  <a:schemeClr val="tx1"/>
                </a:solidFill>
              </a:rPr>
              <a:t>MANOVA: Group </a:t>
            </a:r>
            <a:r>
              <a:rPr lang="de-DE" sz="2000" dirty="0" err="1">
                <a:solidFill>
                  <a:schemeClr val="tx1"/>
                </a:solidFill>
              </a:rPr>
              <a:t>comparison</a:t>
            </a:r>
            <a:r>
              <a:rPr lang="de-DE" sz="2000" dirty="0">
                <a:solidFill>
                  <a:schemeClr val="tx1"/>
                </a:solidFill>
              </a:rPr>
              <a:t> </a:t>
            </a:r>
            <a:r>
              <a:rPr lang="de-DE" sz="2000" dirty="0" err="1">
                <a:solidFill>
                  <a:schemeClr val="tx1"/>
                </a:solidFill>
              </a:rPr>
              <a:t>mean</a:t>
            </a:r>
            <a:r>
              <a:rPr lang="de-DE" sz="2000" dirty="0">
                <a:solidFill>
                  <a:schemeClr val="tx1"/>
                </a:solidFill>
              </a:rPr>
              <a:t> </a:t>
            </a:r>
            <a:r>
              <a:rPr lang="de-DE" sz="2000" dirty="0" err="1">
                <a:solidFill>
                  <a:schemeClr val="tx1"/>
                </a:solidFill>
              </a:rPr>
              <a:t>difference</a:t>
            </a:r>
            <a:r>
              <a:rPr lang="de-DE" sz="2000" dirty="0">
                <a:solidFill>
                  <a:schemeClr val="tx1"/>
                </a:solidFill>
              </a:rPr>
              <a:t> –2,96 </a:t>
            </a:r>
            <a:r>
              <a:rPr lang="de-DE" sz="2000" dirty="0" err="1">
                <a:solidFill>
                  <a:schemeClr val="tx1"/>
                </a:solidFill>
              </a:rPr>
              <a:t>points</a:t>
            </a:r>
            <a:r>
              <a:rPr lang="de-DE" sz="2000" dirty="0">
                <a:solidFill>
                  <a:schemeClr val="tx1"/>
                </a:solidFill>
              </a:rPr>
              <a:t> (95% CI </a:t>
            </a:r>
          </a:p>
          <a:p>
            <a:pPr marL="0" indent="0">
              <a:buNone/>
            </a:pPr>
            <a:r>
              <a:rPr lang="de-DE" sz="2000" dirty="0">
                <a:solidFill>
                  <a:schemeClr val="tx1"/>
                </a:solidFill>
              </a:rPr>
              <a:t>[-5,01; -,91]) =&gt; Vojta </a:t>
            </a:r>
            <a:r>
              <a:rPr lang="de-DE" sz="2000" dirty="0" err="1">
                <a:solidFill>
                  <a:schemeClr val="tx1"/>
                </a:solidFill>
              </a:rPr>
              <a:t>therapy</a:t>
            </a:r>
            <a:r>
              <a:rPr lang="de-DE" sz="2000" dirty="0">
                <a:solidFill>
                  <a:schemeClr val="tx1"/>
                </a:solidFill>
              </a:rPr>
              <a:t> </a:t>
            </a:r>
            <a:r>
              <a:rPr lang="de-DE" sz="2000" dirty="0" err="1">
                <a:solidFill>
                  <a:schemeClr val="tx1"/>
                </a:solidFill>
              </a:rPr>
              <a:t>is</a:t>
            </a:r>
            <a:r>
              <a:rPr lang="de-DE" sz="2000" dirty="0">
                <a:solidFill>
                  <a:schemeClr val="tx1"/>
                </a:solidFill>
              </a:rPr>
              <a:t> </a:t>
            </a:r>
            <a:r>
              <a:rPr lang="de-DE" sz="2000" dirty="0" err="1">
                <a:solidFill>
                  <a:schemeClr val="tx1"/>
                </a:solidFill>
              </a:rPr>
              <a:t>significantly</a:t>
            </a:r>
            <a:r>
              <a:rPr lang="de-DE" sz="2000" dirty="0">
                <a:solidFill>
                  <a:schemeClr val="tx1"/>
                </a:solidFill>
              </a:rPr>
              <a:t> </a:t>
            </a:r>
            <a:r>
              <a:rPr lang="de-DE" sz="2000" dirty="0" err="1">
                <a:solidFill>
                  <a:schemeClr val="tx1"/>
                </a:solidFill>
              </a:rPr>
              <a:t>better</a:t>
            </a:r>
            <a:r>
              <a:rPr lang="de-DE" sz="2000" dirty="0">
                <a:solidFill>
                  <a:schemeClr val="tx1"/>
                </a:solidFill>
              </a:rPr>
              <a:t> </a:t>
            </a:r>
            <a:r>
              <a:rPr lang="de-DE" sz="2000" dirty="0" err="1">
                <a:solidFill>
                  <a:schemeClr val="tx1"/>
                </a:solidFill>
              </a:rPr>
              <a:t>than</a:t>
            </a:r>
            <a:r>
              <a:rPr lang="de-DE" sz="2000" dirty="0">
                <a:solidFill>
                  <a:schemeClr val="tx1"/>
                </a:solidFill>
              </a:rPr>
              <a:t> NDT (p = .025)</a:t>
            </a:r>
          </a:p>
        </p:txBody>
      </p:sp>
      <p:sp>
        <p:nvSpPr>
          <p:cNvPr id="2" name="Foliennummernplatzhalter 1">
            <a:extLst>
              <a:ext uri="{FF2B5EF4-FFF2-40B4-BE49-F238E27FC236}">
                <a16:creationId xmlns:a16="http://schemas.microsoft.com/office/drawing/2014/main" xmlns="" id="{154BE8E3-2BD5-43EC-801E-10B1729BE7F5}"/>
              </a:ext>
            </a:extLst>
          </p:cNvPr>
          <p:cNvSpPr>
            <a:spLocks noGrp="1"/>
          </p:cNvSpPr>
          <p:nvPr>
            <p:ph type="sldNum" sz="quarter" idx="4"/>
          </p:nvPr>
        </p:nvSpPr>
        <p:spPr/>
        <p:txBody>
          <a:bodyPr/>
          <a:lstStyle/>
          <a:p>
            <a:pPr>
              <a:defRPr/>
            </a:pPr>
            <a:fld id="{1057638A-6503-BD4B-880C-30F42B92AB8E}" type="slidenum">
              <a:rPr lang="de-DE" smtClean="0"/>
              <a:pPr>
                <a:defRPr/>
              </a:pPr>
              <a:t>20</a:t>
            </a:fld>
            <a:endParaRPr lang="de-DE" dirty="0"/>
          </a:p>
        </p:txBody>
      </p:sp>
      <p:sp>
        <p:nvSpPr>
          <p:cNvPr id="7" name="Rechteck 6"/>
          <p:cNvSpPr/>
          <p:nvPr/>
        </p:nvSpPr>
        <p:spPr>
          <a:xfrm>
            <a:off x="5707748" y="644522"/>
            <a:ext cx="301167" cy="286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Inhaltsplatzhalter 22">
            <a:extLst>
              <a:ext uri="{FF2B5EF4-FFF2-40B4-BE49-F238E27FC236}">
                <a16:creationId xmlns:a16="http://schemas.microsoft.com/office/drawing/2014/main" xmlns="" id="{6F77E97D-351F-4C8B-BB40-652A306CC4F4}"/>
              </a:ext>
            </a:extLst>
          </p:cNvPr>
          <p:cNvPicPr>
            <a:picLocks noGrp="1" noChangeAspect="1"/>
          </p:cNvPicPr>
          <p:nvPr>
            <p:ph sz="half" idx="2"/>
          </p:nvPr>
        </p:nvPicPr>
        <p:blipFill>
          <a:blip r:embed="rId3"/>
          <a:stretch>
            <a:fillRect/>
          </a:stretch>
        </p:blipFill>
        <p:spPr>
          <a:xfrm>
            <a:off x="699912" y="910254"/>
            <a:ext cx="6576035" cy="4129690"/>
          </a:xfrm>
          <a:prstGeom prst="rect">
            <a:avLst/>
          </a:prstGeom>
        </p:spPr>
      </p:pic>
    </p:spTree>
    <p:extLst>
      <p:ext uri="{BB962C8B-B14F-4D97-AF65-F5344CB8AC3E}">
        <p14:creationId xmlns:p14="http://schemas.microsoft.com/office/powerpoint/2010/main" val="1149521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2E67DFD-7F03-4E9F-87B0-57C752C75D77}"/>
              </a:ext>
            </a:extLst>
          </p:cNvPr>
          <p:cNvSpPr>
            <a:spLocks noGrp="1"/>
          </p:cNvSpPr>
          <p:nvPr>
            <p:ph type="title"/>
          </p:nvPr>
        </p:nvSpPr>
        <p:spPr>
          <a:xfrm>
            <a:off x="251520" y="215452"/>
            <a:ext cx="6491064" cy="706090"/>
          </a:xfrm>
        </p:spPr>
        <p:txBody>
          <a:bodyPr>
            <a:normAutofit/>
          </a:bodyPr>
          <a:lstStyle/>
          <a:p>
            <a:r>
              <a:rPr lang="de-DE" sz="3600" dirty="0" err="1"/>
              <a:t>Results</a:t>
            </a:r>
            <a:endParaRPr lang="de-DE" sz="3600" dirty="0"/>
          </a:p>
        </p:txBody>
      </p:sp>
      <p:pic>
        <p:nvPicPr>
          <p:cNvPr id="7" name="Inhaltsplatzhalter 6" descr="Ein Bild, das Objekt enthält.&#10;&#10;Mit hoher Zuverlässigkeit generierte Beschreibung">
            <a:extLst>
              <a:ext uri="{FF2B5EF4-FFF2-40B4-BE49-F238E27FC236}">
                <a16:creationId xmlns:a16="http://schemas.microsoft.com/office/drawing/2014/main" xmlns="" id="{B5D6832B-EE6A-4475-9883-A4520EA67749}"/>
              </a:ext>
            </a:extLst>
          </p:cNvPr>
          <p:cNvPicPr>
            <a:picLocks noGrp="1" noChangeAspect="1"/>
          </p:cNvPicPr>
          <p:nvPr>
            <p:ph sz="half" idx="1"/>
          </p:nvPr>
        </p:nvPicPr>
        <p:blipFill>
          <a:blip r:embed="rId2"/>
          <a:stretch>
            <a:fillRect/>
          </a:stretch>
        </p:blipFill>
        <p:spPr>
          <a:xfrm>
            <a:off x="194379" y="1162083"/>
            <a:ext cx="5295593" cy="4671981"/>
          </a:xfrm>
        </p:spPr>
      </p:pic>
      <p:sp>
        <p:nvSpPr>
          <p:cNvPr id="8" name="Inhaltsplatzhalter 7">
            <a:extLst>
              <a:ext uri="{FF2B5EF4-FFF2-40B4-BE49-F238E27FC236}">
                <a16:creationId xmlns:a16="http://schemas.microsoft.com/office/drawing/2014/main" xmlns="" id="{FFF70016-5E04-42B4-AF25-FBEDD367724B}"/>
              </a:ext>
            </a:extLst>
          </p:cNvPr>
          <p:cNvSpPr>
            <a:spLocks noGrp="1"/>
          </p:cNvSpPr>
          <p:nvPr>
            <p:ph sz="half" idx="2"/>
          </p:nvPr>
        </p:nvSpPr>
        <p:spPr>
          <a:xfrm>
            <a:off x="5596819" y="1376772"/>
            <a:ext cx="3265653" cy="4104456"/>
          </a:xfrm>
        </p:spPr>
        <p:txBody>
          <a:bodyPr>
            <a:normAutofit/>
          </a:bodyPr>
          <a:lstStyle/>
          <a:p>
            <a:pPr marL="0" indent="0">
              <a:buNone/>
            </a:pPr>
            <a:r>
              <a:rPr lang="en-US" sz="2000" b="1" dirty="0">
                <a:solidFill>
                  <a:schemeClr val="tx1"/>
                </a:solidFill>
              </a:rPr>
              <a:t>Vojta group: </a:t>
            </a:r>
            <a:r>
              <a:rPr lang="en-US" sz="2000" dirty="0">
                <a:solidFill>
                  <a:schemeClr val="tx1"/>
                </a:solidFill>
              </a:rPr>
              <a:t>the score dropped from </a:t>
            </a:r>
            <a:r>
              <a:rPr lang="en-US" sz="2000" b="1" dirty="0">
                <a:solidFill>
                  <a:schemeClr val="tx1"/>
                </a:solidFill>
              </a:rPr>
              <a:t>18.47</a:t>
            </a:r>
            <a:r>
              <a:rPr lang="en-US" sz="2000" dirty="0">
                <a:solidFill>
                  <a:schemeClr val="tx1"/>
                </a:solidFill>
              </a:rPr>
              <a:t> points (SD 1.72) to </a:t>
            </a:r>
            <a:r>
              <a:rPr lang="en-US" sz="2000" b="1" dirty="0">
                <a:solidFill>
                  <a:schemeClr val="tx1"/>
                </a:solidFill>
              </a:rPr>
              <a:t>10.72</a:t>
            </a:r>
            <a:r>
              <a:rPr lang="en-US" sz="2000" dirty="0">
                <a:solidFill>
                  <a:schemeClr val="tx1"/>
                </a:solidFill>
              </a:rPr>
              <a:t> points (SD 2.77) (-7.75 points 95%CI [-6.43; -9.08]).</a:t>
            </a:r>
          </a:p>
          <a:p>
            <a:pPr marL="0" indent="0">
              <a:buNone/>
            </a:pPr>
            <a:endParaRPr lang="en-US" sz="1050" dirty="0">
              <a:solidFill>
                <a:schemeClr val="tx1"/>
              </a:solidFill>
            </a:endParaRPr>
          </a:p>
          <a:p>
            <a:pPr marL="0" indent="0">
              <a:buNone/>
            </a:pPr>
            <a:r>
              <a:rPr lang="en-US" sz="2000" b="1" dirty="0">
                <a:solidFill>
                  <a:schemeClr val="tx1"/>
                </a:solidFill>
              </a:rPr>
              <a:t>NDT group: </a:t>
            </a:r>
            <a:r>
              <a:rPr lang="en-US" sz="2000" dirty="0">
                <a:solidFill>
                  <a:schemeClr val="tx1"/>
                </a:solidFill>
              </a:rPr>
              <a:t>the score dropped from </a:t>
            </a:r>
            <a:r>
              <a:rPr lang="en-US" sz="2000" b="1" dirty="0">
                <a:solidFill>
                  <a:schemeClr val="tx1"/>
                </a:solidFill>
              </a:rPr>
              <a:t>18.35</a:t>
            </a:r>
            <a:r>
              <a:rPr lang="en-US" sz="2000" dirty="0">
                <a:solidFill>
                  <a:schemeClr val="tx1"/>
                </a:solidFill>
              </a:rPr>
              <a:t> points (SD 2.06) to </a:t>
            </a:r>
            <a:r>
              <a:rPr lang="en-US" sz="2000" b="1" dirty="0">
                <a:solidFill>
                  <a:schemeClr val="tx1"/>
                </a:solidFill>
              </a:rPr>
              <a:t>13.56</a:t>
            </a:r>
            <a:r>
              <a:rPr lang="en-US" sz="2000" dirty="0">
                <a:solidFill>
                  <a:schemeClr val="tx1"/>
                </a:solidFill>
              </a:rPr>
              <a:t> points (SD 3.53) (-4.79 points 95%CI [-3.12; -6.47]).</a:t>
            </a:r>
          </a:p>
        </p:txBody>
      </p:sp>
      <p:sp>
        <p:nvSpPr>
          <p:cNvPr id="5" name="Foliennummernplatzhalter 4">
            <a:extLst>
              <a:ext uri="{FF2B5EF4-FFF2-40B4-BE49-F238E27FC236}">
                <a16:creationId xmlns:a16="http://schemas.microsoft.com/office/drawing/2014/main" xmlns="" id="{BBD83643-EDD6-4ECB-AFD6-8552CDA17C21}"/>
              </a:ext>
            </a:extLst>
          </p:cNvPr>
          <p:cNvSpPr>
            <a:spLocks noGrp="1"/>
          </p:cNvSpPr>
          <p:nvPr>
            <p:ph type="sldNum" sz="quarter" idx="4"/>
          </p:nvPr>
        </p:nvSpPr>
        <p:spPr/>
        <p:txBody>
          <a:bodyPr/>
          <a:lstStyle/>
          <a:p>
            <a:pPr>
              <a:defRPr/>
            </a:pPr>
            <a:fld id="{1057638A-6503-BD4B-880C-30F42B92AB8E}" type="slidenum">
              <a:rPr lang="de-DE" smtClean="0"/>
              <a:pPr>
                <a:defRPr/>
              </a:pPr>
              <a:t>21</a:t>
            </a:fld>
            <a:endParaRPr lang="de-DE" dirty="0"/>
          </a:p>
        </p:txBody>
      </p:sp>
    </p:spTree>
    <p:extLst>
      <p:ext uri="{BB962C8B-B14F-4D97-AF65-F5344CB8AC3E}">
        <p14:creationId xmlns:p14="http://schemas.microsoft.com/office/powerpoint/2010/main" val="1794544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03953" y="59796"/>
            <a:ext cx="6491064" cy="706090"/>
          </a:xfrm>
        </p:spPr>
        <p:txBody>
          <a:bodyPr>
            <a:normAutofit/>
          </a:bodyPr>
          <a:lstStyle/>
          <a:p>
            <a:r>
              <a:rPr lang="de-DE" sz="3600" dirty="0" err="1"/>
              <a:t>Results</a:t>
            </a:r>
            <a:endParaRPr lang="de-DE" sz="3600" dirty="0"/>
          </a:p>
        </p:txBody>
      </p:sp>
      <p:pic>
        <p:nvPicPr>
          <p:cNvPr id="8" name="Picture 3"/>
          <p:cNvPicPr>
            <a:picLocks noGrp="1" noChangeAspect="1" noChangeArrowheads="1"/>
          </p:cNvPicPr>
          <p:nvPr>
            <p:ph sz="half" idx="2"/>
          </p:nvPr>
        </p:nvPicPr>
        <p:blipFill>
          <a:blip r:embed="rId3" cstate="print"/>
          <a:srcRect/>
          <a:stretch>
            <a:fillRect/>
          </a:stretch>
        </p:blipFill>
        <p:spPr>
          <a:xfrm>
            <a:off x="260398" y="1041400"/>
            <a:ext cx="4135923" cy="3530600"/>
          </a:xfrm>
          <a:noFill/>
        </p:spPr>
      </p:pic>
      <p:pic>
        <p:nvPicPr>
          <p:cNvPr id="9" name="Picture 2"/>
          <p:cNvPicPr>
            <a:picLocks noGrp="1" noChangeAspect="1" noChangeArrowheads="1"/>
          </p:cNvPicPr>
          <p:nvPr>
            <p:ph sz="half" idx="2"/>
          </p:nvPr>
        </p:nvPicPr>
        <p:blipFill>
          <a:blip r:embed="rId4" cstate="print"/>
          <a:srcRect/>
          <a:stretch>
            <a:fillRect/>
          </a:stretch>
        </p:blipFill>
        <p:spPr>
          <a:xfrm>
            <a:off x="4844168" y="1021497"/>
            <a:ext cx="4040188" cy="3637992"/>
          </a:xfrm>
          <a:noFill/>
        </p:spPr>
      </p:pic>
      <p:sp>
        <p:nvSpPr>
          <p:cNvPr id="6" name="Rechteck 5"/>
          <p:cNvSpPr/>
          <p:nvPr/>
        </p:nvSpPr>
        <p:spPr>
          <a:xfrm>
            <a:off x="541080" y="4882451"/>
            <a:ext cx="7969201" cy="707886"/>
          </a:xfrm>
          <a:prstGeom prst="rect">
            <a:avLst/>
          </a:prstGeom>
        </p:spPr>
        <p:txBody>
          <a:bodyPr wrap="square">
            <a:spAutoFit/>
          </a:bodyPr>
          <a:lstStyle/>
          <a:p>
            <a:r>
              <a:rPr lang="de-DE" sz="2000" dirty="0"/>
              <a:t>The </a:t>
            </a:r>
            <a:r>
              <a:rPr lang="de-DE" sz="2000" dirty="0" err="1"/>
              <a:t>mean</a:t>
            </a:r>
            <a:r>
              <a:rPr lang="de-DE" sz="2000" dirty="0"/>
              <a:t> </a:t>
            </a:r>
            <a:r>
              <a:rPr lang="de-DE" sz="2000" dirty="0" err="1"/>
              <a:t>changes</a:t>
            </a:r>
            <a:r>
              <a:rPr lang="de-DE" sz="2000" dirty="0"/>
              <a:t> in </a:t>
            </a:r>
            <a:r>
              <a:rPr lang="de-DE" sz="2000" dirty="0" err="1"/>
              <a:t>head</a:t>
            </a:r>
            <a:r>
              <a:rPr lang="de-DE" sz="2000" dirty="0"/>
              <a:t> </a:t>
            </a:r>
            <a:r>
              <a:rPr lang="de-DE" sz="2000" dirty="0" err="1"/>
              <a:t>rotation</a:t>
            </a:r>
            <a:r>
              <a:rPr lang="de-DE" sz="2000" dirty="0"/>
              <a:t> (p= .094; 95% CI [-,107; -,744]) and spinal </a:t>
            </a:r>
            <a:r>
              <a:rPr lang="de-DE" sz="2000" dirty="0" err="1"/>
              <a:t>convexity</a:t>
            </a:r>
            <a:r>
              <a:rPr lang="de-DE" sz="2000" dirty="0"/>
              <a:t> (p= .230; 95% CI [-,105; -,610]).</a:t>
            </a:r>
          </a:p>
        </p:txBody>
      </p:sp>
      <p:sp>
        <p:nvSpPr>
          <p:cNvPr id="2" name="Textfeld 1">
            <a:extLst>
              <a:ext uri="{FF2B5EF4-FFF2-40B4-BE49-F238E27FC236}">
                <a16:creationId xmlns:a16="http://schemas.microsoft.com/office/drawing/2014/main" xmlns="" id="{B47B7DBD-49EB-4FB7-85AE-5D7BA599E564}"/>
              </a:ext>
            </a:extLst>
          </p:cNvPr>
          <p:cNvSpPr txBox="1"/>
          <p:nvPr/>
        </p:nvSpPr>
        <p:spPr>
          <a:xfrm rot="16200000">
            <a:off x="-706980" y="2502856"/>
            <a:ext cx="2214068" cy="307777"/>
          </a:xfrm>
          <a:prstGeom prst="rect">
            <a:avLst/>
          </a:prstGeom>
          <a:solidFill>
            <a:schemeClr val="bg1">
              <a:lumMod val="75000"/>
            </a:schemeClr>
          </a:solidFill>
        </p:spPr>
        <p:txBody>
          <a:bodyPr wrap="none" rtlCol="0">
            <a:spAutoFit/>
          </a:bodyPr>
          <a:lstStyle/>
          <a:p>
            <a:r>
              <a:rPr lang="de-DE" sz="1400" dirty="0" err="1">
                <a:highlight>
                  <a:srgbClr val="C0C0C0"/>
                </a:highlight>
              </a:rPr>
              <a:t>Asymmetry</a:t>
            </a:r>
            <a:r>
              <a:rPr lang="de-DE" sz="1400" dirty="0">
                <a:highlight>
                  <a:srgbClr val="C0C0C0"/>
                </a:highlight>
              </a:rPr>
              <a:t> score (</a:t>
            </a:r>
            <a:r>
              <a:rPr lang="de-DE" sz="1400" dirty="0" err="1">
                <a:highlight>
                  <a:srgbClr val="C0C0C0"/>
                </a:highlight>
              </a:rPr>
              <a:t>points</a:t>
            </a:r>
            <a:r>
              <a:rPr lang="de-DE" sz="1400" dirty="0">
                <a:highlight>
                  <a:srgbClr val="C0C0C0"/>
                </a:highlight>
              </a:rPr>
              <a:t>)</a:t>
            </a:r>
          </a:p>
        </p:txBody>
      </p:sp>
      <p:sp>
        <p:nvSpPr>
          <p:cNvPr id="5" name="Textfeld 4">
            <a:extLst>
              <a:ext uri="{FF2B5EF4-FFF2-40B4-BE49-F238E27FC236}">
                <a16:creationId xmlns:a16="http://schemas.microsoft.com/office/drawing/2014/main" xmlns="" id="{74071D74-3FE7-412A-9632-6DAD93D4B1EF}"/>
              </a:ext>
            </a:extLst>
          </p:cNvPr>
          <p:cNvSpPr txBox="1"/>
          <p:nvPr/>
        </p:nvSpPr>
        <p:spPr>
          <a:xfrm>
            <a:off x="1535087" y="4268380"/>
            <a:ext cx="1226361" cy="307777"/>
          </a:xfrm>
          <a:prstGeom prst="rect">
            <a:avLst/>
          </a:prstGeom>
          <a:solidFill>
            <a:schemeClr val="bg1">
              <a:lumMod val="75000"/>
            </a:schemeClr>
          </a:solidFill>
        </p:spPr>
        <p:txBody>
          <a:bodyPr wrap="none" rtlCol="0">
            <a:spAutoFit/>
          </a:bodyPr>
          <a:lstStyle/>
          <a:p>
            <a:r>
              <a:rPr lang="de-DE" sz="1400" dirty="0">
                <a:highlight>
                  <a:srgbClr val="C0C0C0"/>
                </a:highlight>
              </a:rPr>
              <a:t>Time  (t</a:t>
            </a:r>
            <a:r>
              <a:rPr lang="de-DE" sz="1400" baseline="-25000" dirty="0">
                <a:highlight>
                  <a:srgbClr val="C0C0C0"/>
                </a:highlight>
              </a:rPr>
              <a:t>1</a:t>
            </a:r>
            <a:r>
              <a:rPr lang="de-DE" sz="1400" dirty="0">
                <a:highlight>
                  <a:srgbClr val="C0C0C0"/>
                </a:highlight>
              </a:rPr>
              <a:t> – t</a:t>
            </a:r>
            <a:r>
              <a:rPr lang="de-DE" sz="1400" baseline="-25000" dirty="0">
                <a:highlight>
                  <a:srgbClr val="C0C0C0"/>
                </a:highlight>
              </a:rPr>
              <a:t>2</a:t>
            </a:r>
            <a:r>
              <a:rPr lang="de-DE" sz="1400" dirty="0">
                <a:highlight>
                  <a:srgbClr val="C0C0C0"/>
                </a:highlight>
              </a:rPr>
              <a:t>)</a:t>
            </a:r>
          </a:p>
        </p:txBody>
      </p:sp>
      <p:sp>
        <p:nvSpPr>
          <p:cNvPr id="10" name="Textfeld 9">
            <a:extLst>
              <a:ext uri="{FF2B5EF4-FFF2-40B4-BE49-F238E27FC236}">
                <a16:creationId xmlns:a16="http://schemas.microsoft.com/office/drawing/2014/main" xmlns="" id="{12907632-9004-4D7F-8F25-6E0216B89B45}"/>
              </a:ext>
            </a:extLst>
          </p:cNvPr>
          <p:cNvSpPr txBox="1"/>
          <p:nvPr/>
        </p:nvSpPr>
        <p:spPr>
          <a:xfrm>
            <a:off x="3486439" y="1270743"/>
            <a:ext cx="1066071" cy="769441"/>
          </a:xfrm>
          <a:prstGeom prst="rect">
            <a:avLst/>
          </a:prstGeom>
          <a:solidFill>
            <a:schemeClr val="bg1"/>
          </a:solidFill>
        </p:spPr>
        <p:txBody>
          <a:bodyPr wrap="square" rtlCol="0">
            <a:spAutoFit/>
          </a:bodyPr>
          <a:lstStyle/>
          <a:p>
            <a:endParaRPr lang="de-DE" sz="1100" dirty="0"/>
          </a:p>
          <a:p>
            <a:r>
              <a:rPr lang="de-DE" sz="1100" dirty="0"/>
              <a:t>Vojta </a:t>
            </a:r>
            <a:r>
              <a:rPr lang="de-DE" sz="1100" dirty="0" err="1"/>
              <a:t>group</a:t>
            </a:r>
            <a:endParaRPr lang="de-DE" sz="1100" dirty="0"/>
          </a:p>
          <a:p>
            <a:r>
              <a:rPr lang="de-DE" sz="1100" dirty="0"/>
              <a:t>Control </a:t>
            </a:r>
            <a:r>
              <a:rPr lang="de-DE" sz="1100" dirty="0" err="1"/>
              <a:t>group</a:t>
            </a:r>
            <a:endParaRPr lang="de-DE" sz="1100" dirty="0"/>
          </a:p>
          <a:p>
            <a:endParaRPr lang="de-DE" sz="1100" dirty="0"/>
          </a:p>
        </p:txBody>
      </p:sp>
      <p:pic>
        <p:nvPicPr>
          <p:cNvPr id="11" name="Grafik 10">
            <a:extLst>
              <a:ext uri="{FF2B5EF4-FFF2-40B4-BE49-F238E27FC236}">
                <a16:creationId xmlns:a16="http://schemas.microsoft.com/office/drawing/2014/main" xmlns="" id="{21085C23-A2F6-4EF8-88A4-CEF52D1312DD}"/>
              </a:ext>
            </a:extLst>
          </p:cNvPr>
          <p:cNvPicPr>
            <a:picLocks noChangeAspect="1"/>
          </p:cNvPicPr>
          <p:nvPr/>
        </p:nvPicPr>
        <p:blipFill>
          <a:blip r:embed="rId5"/>
          <a:stretch>
            <a:fillRect/>
          </a:stretch>
        </p:blipFill>
        <p:spPr>
          <a:xfrm>
            <a:off x="7938644" y="1263496"/>
            <a:ext cx="1066892" cy="774259"/>
          </a:xfrm>
          <a:prstGeom prst="rect">
            <a:avLst/>
          </a:prstGeom>
        </p:spPr>
      </p:pic>
      <p:sp>
        <p:nvSpPr>
          <p:cNvPr id="12" name="Textfeld 11">
            <a:extLst>
              <a:ext uri="{FF2B5EF4-FFF2-40B4-BE49-F238E27FC236}">
                <a16:creationId xmlns:a16="http://schemas.microsoft.com/office/drawing/2014/main" xmlns="" id="{8B44D364-FC9B-4665-B583-7F15CC904293}"/>
              </a:ext>
            </a:extLst>
          </p:cNvPr>
          <p:cNvSpPr txBox="1"/>
          <p:nvPr/>
        </p:nvSpPr>
        <p:spPr>
          <a:xfrm>
            <a:off x="893308" y="961770"/>
            <a:ext cx="2344999" cy="279797"/>
          </a:xfrm>
          <a:prstGeom prst="rect">
            <a:avLst/>
          </a:prstGeom>
          <a:solidFill>
            <a:schemeClr val="bg1">
              <a:lumMod val="75000"/>
            </a:schemeClr>
          </a:solidFill>
        </p:spPr>
        <p:txBody>
          <a:bodyPr wrap="square" rtlCol="0">
            <a:spAutoFit/>
          </a:bodyPr>
          <a:lstStyle/>
          <a:p>
            <a:r>
              <a:rPr lang="de-DE" sz="1400" dirty="0">
                <a:highlight>
                  <a:srgbClr val="C0C0C0"/>
                </a:highlight>
              </a:rPr>
              <a:t>Head </a:t>
            </a:r>
            <a:r>
              <a:rPr lang="de-DE" sz="1400" dirty="0" err="1">
                <a:highlight>
                  <a:srgbClr val="C0C0C0"/>
                </a:highlight>
              </a:rPr>
              <a:t>rotation</a:t>
            </a:r>
            <a:r>
              <a:rPr lang="de-DE" sz="1400" dirty="0">
                <a:highlight>
                  <a:srgbClr val="C0C0C0"/>
                </a:highlight>
              </a:rPr>
              <a:t> in </a:t>
            </a:r>
            <a:r>
              <a:rPr lang="de-DE" sz="1400" dirty="0" err="1">
                <a:highlight>
                  <a:srgbClr val="C0C0C0"/>
                </a:highlight>
              </a:rPr>
              <a:t>prone</a:t>
            </a:r>
            <a:r>
              <a:rPr lang="de-DE" sz="1400" dirty="0">
                <a:highlight>
                  <a:srgbClr val="C0C0C0"/>
                </a:highlight>
              </a:rPr>
              <a:t>  </a:t>
            </a:r>
          </a:p>
        </p:txBody>
      </p:sp>
      <p:sp>
        <p:nvSpPr>
          <p:cNvPr id="14" name="Textfeld 13">
            <a:extLst>
              <a:ext uri="{FF2B5EF4-FFF2-40B4-BE49-F238E27FC236}">
                <a16:creationId xmlns:a16="http://schemas.microsoft.com/office/drawing/2014/main" xmlns="" id="{8D9A1414-D83C-4D06-BBF8-210BBD486E1A}"/>
              </a:ext>
            </a:extLst>
          </p:cNvPr>
          <p:cNvSpPr txBox="1"/>
          <p:nvPr/>
        </p:nvSpPr>
        <p:spPr>
          <a:xfrm>
            <a:off x="5438025" y="933230"/>
            <a:ext cx="2344999" cy="279797"/>
          </a:xfrm>
          <a:prstGeom prst="rect">
            <a:avLst/>
          </a:prstGeom>
          <a:solidFill>
            <a:schemeClr val="bg1">
              <a:lumMod val="75000"/>
            </a:schemeClr>
          </a:solidFill>
        </p:spPr>
        <p:txBody>
          <a:bodyPr wrap="square" rtlCol="0">
            <a:spAutoFit/>
          </a:bodyPr>
          <a:lstStyle/>
          <a:p>
            <a:r>
              <a:rPr lang="de-DE" sz="1400" dirty="0">
                <a:highlight>
                  <a:srgbClr val="C0C0C0"/>
                </a:highlight>
              </a:rPr>
              <a:t>Spinal </a:t>
            </a:r>
            <a:r>
              <a:rPr lang="de-DE" sz="1400" dirty="0" err="1">
                <a:highlight>
                  <a:srgbClr val="C0C0C0"/>
                </a:highlight>
              </a:rPr>
              <a:t>convexity</a:t>
            </a:r>
            <a:r>
              <a:rPr lang="de-DE" sz="1400" dirty="0">
                <a:solidFill>
                  <a:schemeClr val="bg1">
                    <a:lumMod val="75000"/>
                  </a:schemeClr>
                </a:solidFill>
                <a:highlight>
                  <a:srgbClr val="C0C0C0"/>
                </a:highlight>
              </a:rPr>
              <a:t> </a:t>
            </a:r>
            <a:r>
              <a:rPr lang="de-DE" sz="1400" dirty="0">
                <a:highlight>
                  <a:srgbClr val="C0C0C0"/>
                </a:highlight>
              </a:rPr>
              <a:t>in </a:t>
            </a:r>
            <a:r>
              <a:rPr lang="de-DE" sz="1400" dirty="0" err="1">
                <a:highlight>
                  <a:srgbClr val="C0C0C0"/>
                </a:highlight>
              </a:rPr>
              <a:t>prone</a:t>
            </a:r>
            <a:endParaRPr lang="de-DE" sz="1400" dirty="0">
              <a:highlight>
                <a:srgbClr val="C0C0C0"/>
              </a:highlight>
            </a:endParaRPr>
          </a:p>
        </p:txBody>
      </p:sp>
      <p:sp>
        <p:nvSpPr>
          <p:cNvPr id="15" name="Foliennummernplatzhalter 14">
            <a:extLst>
              <a:ext uri="{FF2B5EF4-FFF2-40B4-BE49-F238E27FC236}">
                <a16:creationId xmlns:a16="http://schemas.microsoft.com/office/drawing/2014/main" xmlns="" id="{2F2C152B-4C06-4511-A7DF-DEA786D46770}"/>
              </a:ext>
            </a:extLst>
          </p:cNvPr>
          <p:cNvSpPr>
            <a:spLocks noGrp="1"/>
          </p:cNvSpPr>
          <p:nvPr>
            <p:ph type="sldNum" sz="quarter" idx="4"/>
          </p:nvPr>
        </p:nvSpPr>
        <p:spPr/>
        <p:txBody>
          <a:bodyPr/>
          <a:lstStyle/>
          <a:p>
            <a:pPr>
              <a:defRPr/>
            </a:pPr>
            <a:fld id="{1057638A-6503-BD4B-880C-30F42B92AB8E}" type="slidenum">
              <a:rPr lang="de-DE" smtClean="0"/>
              <a:pPr>
                <a:defRPr/>
              </a:pPr>
              <a:t>22</a:t>
            </a:fld>
            <a:endParaRPr lang="de-DE" dirty="0"/>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7160" y="4268380"/>
            <a:ext cx="12557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7738" y="1519999"/>
            <a:ext cx="3714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6062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17653" y="125140"/>
            <a:ext cx="6491064" cy="706090"/>
          </a:xfrm>
        </p:spPr>
        <p:txBody>
          <a:bodyPr>
            <a:normAutofit/>
          </a:bodyPr>
          <a:lstStyle/>
          <a:p>
            <a:r>
              <a:rPr lang="de-DE" sz="3600" dirty="0" err="1"/>
              <a:t>Results</a:t>
            </a:r>
            <a:endParaRPr lang="de-DE" sz="3600" dirty="0"/>
          </a:p>
        </p:txBody>
      </p:sp>
      <p:pic>
        <p:nvPicPr>
          <p:cNvPr id="5" name="Picture 6"/>
          <p:cNvPicPr>
            <a:picLocks noGrp="1" noChangeAspect="1" noChangeArrowheads="1"/>
          </p:cNvPicPr>
          <p:nvPr>
            <p:ph sz="half" idx="2"/>
          </p:nvPr>
        </p:nvPicPr>
        <p:blipFill>
          <a:blip r:embed="rId3" cstate="print"/>
          <a:srcRect/>
          <a:stretch>
            <a:fillRect/>
          </a:stretch>
        </p:blipFill>
        <p:spPr>
          <a:xfrm>
            <a:off x="335118" y="1070249"/>
            <a:ext cx="4123994" cy="3490851"/>
          </a:xfrm>
          <a:noFill/>
        </p:spPr>
      </p:pic>
      <p:pic>
        <p:nvPicPr>
          <p:cNvPr id="6" name="Picture 3"/>
          <p:cNvPicPr>
            <a:picLocks noGrp="1" noChangeAspect="1" noChangeArrowheads="1"/>
          </p:cNvPicPr>
          <p:nvPr>
            <p:ph sz="quarter" idx="4294967295"/>
          </p:nvPr>
        </p:nvPicPr>
        <p:blipFill>
          <a:blip r:embed="rId4" cstate="print"/>
          <a:srcRect/>
          <a:stretch>
            <a:fillRect/>
          </a:stretch>
        </p:blipFill>
        <p:spPr>
          <a:xfrm>
            <a:off x="4788023" y="1017942"/>
            <a:ext cx="4335617" cy="3621791"/>
          </a:xfrm>
          <a:prstGeom prst="rect">
            <a:avLst/>
          </a:prstGeom>
          <a:noFill/>
        </p:spPr>
      </p:pic>
      <p:sp>
        <p:nvSpPr>
          <p:cNvPr id="7" name="Rechteck 6"/>
          <p:cNvSpPr/>
          <p:nvPr/>
        </p:nvSpPr>
        <p:spPr>
          <a:xfrm>
            <a:off x="659560" y="4818756"/>
            <a:ext cx="7886127" cy="707886"/>
          </a:xfrm>
          <a:prstGeom prst="rect">
            <a:avLst/>
          </a:prstGeom>
        </p:spPr>
        <p:txBody>
          <a:bodyPr wrap="square">
            <a:spAutoFit/>
          </a:bodyPr>
          <a:lstStyle/>
          <a:p>
            <a:r>
              <a:rPr lang="de-DE" sz="2000" dirty="0"/>
              <a:t> </a:t>
            </a:r>
            <a:r>
              <a:rPr lang="en-US" sz="2000" dirty="0"/>
              <a:t>The mean changes in head rotation </a:t>
            </a:r>
            <a:r>
              <a:rPr lang="de-DE" sz="2000" dirty="0"/>
              <a:t>(p= .001; 95% CI [-,082; -,840]) and spinal </a:t>
            </a:r>
            <a:r>
              <a:rPr lang="de-DE" sz="2000" dirty="0" err="1"/>
              <a:t>convexity</a:t>
            </a:r>
            <a:r>
              <a:rPr lang="de-DE" sz="2000" dirty="0"/>
              <a:t> (p= .011; 95% CI [-105; -,921]).</a:t>
            </a:r>
          </a:p>
        </p:txBody>
      </p:sp>
      <p:pic>
        <p:nvPicPr>
          <p:cNvPr id="4" name="Grafik 3">
            <a:extLst>
              <a:ext uri="{FF2B5EF4-FFF2-40B4-BE49-F238E27FC236}">
                <a16:creationId xmlns:a16="http://schemas.microsoft.com/office/drawing/2014/main" xmlns="" id="{8723E0D6-AF1F-42E4-B266-FB5B9004EE0B}"/>
              </a:ext>
            </a:extLst>
          </p:cNvPr>
          <p:cNvPicPr>
            <a:picLocks noChangeAspect="1"/>
          </p:cNvPicPr>
          <p:nvPr/>
        </p:nvPicPr>
        <p:blipFill>
          <a:blip r:embed="rId5"/>
          <a:stretch>
            <a:fillRect/>
          </a:stretch>
        </p:blipFill>
        <p:spPr>
          <a:xfrm>
            <a:off x="317480" y="1303756"/>
            <a:ext cx="377985" cy="2237426"/>
          </a:xfrm>
          <a:prstGeom prst="rect">
            <a:avLst/>
          </a:prstGeom>
        </p:spPr>
      </p:pic>
      <p:pic>
        <p:nvPicPr>
          <p:cNvPr id="8" name="Grafik 7">
            <a:extLst>
              <a:ext uri="{FF2B5EF4-FFF2-40B4-BE49-F238E27FC236}">
                <a16:creationId xmlns:a16="http://schemas.microsoft.com/office/drawing/2014/main" xmlns="" id="{4F32B3E4-DE50-402F-BD37-A349C4C6A068}"/>
              </a:ext>
            </a:extLst>
          </p:cNvPr>
          <p:cNvPicPr>
            <a:picLocks noChangeAspect="1"/>
          </p:cNvPicPr>
          <p:nvPr/>
        </p:nvPicPr>
        <p:blipFill>
          <a:blip r:embed="rId5"/>
          <a:stretch>
            <a:fillRect/>
          </a:stretch>
        </p:blipFill>
        <p:spPr>
          <a:xfrm>
            <a:off x="4795490" y="1431752"/>
            <a:ext cx="377985" cy="2237426"/>
          </a:xfrm>
          <a:prstGeom prst="rect">
            <a:avLst/>
          </a:prstGeom>
        </p:spPr>
      </p:pic>
      <p:pic>
        <p:nvPicPr>
          <p:cNvPr id="11" name="Grafik 10">
            <a:extLst>
              <a:ext uri="{FF2B5EF4-FFF2-40B4-BE49-F238E27FC236}">
                <a16:creationId xmlns:a16="http://schemas.microsoft.com/office/drawing/2014/main" xmlns="" id="{459F95A5-2D71-4C03-8533-2FDC5B0E0A48}"/>
              </a:ext>
            </a:extLst>
          </p:cNvPr>
          <p:cNvPicPr>
            <a:picLocks noChangeAspect="1"/>
          </p:cNvPicPr>
          <p:nvPr/>
        </p:nvPicPr>
        <p:blipFill>
          <a:blip r:embed="rId6"/>
          <a:stretch>
            <a:fillRect/>
          </a:stretch>
        </p:blipFill>
        <p:spPr>
          <a:xfrm>
            <a:off x="3497052" y="1358724"/>
            <a:ext cx="1066892" cy="774259"/>
          </a:xfrm>
          <a:prstGeom prst="rect">
            <a:avLst/>
          </a:prstGeom>
        </p:spPr>
      </p:pic>
      <p:pic>
        <p:nvPicPr>
          <p:cNvPr id="12" name="Grafik 11">
            <a:extLst>
              <a:ext uri="{FF2B5EF4-FFF2-40B4-BE49-F238E27FC236}">
                <a16:creationId xmlns:a16="http://schemas.microsoft.com/office/drawing/2014/main" xmlns="" id="{C80C976B-A7F8-42D9-8168-C1E3D442A847}"/>
              </a:ext>
            </a:extLst>
          </p:cNvPr>
          <p:cNvPicPr>
            <a:picLocks noChangeAspect="1"/>
          </p:cNvPicPr>
          <p:nvPr/>
        </p:nvPicPr>
        <p:blipFill>
          <a:blip r:embed="rId6"/>
          <a:stretch>
            <a:fillRect/>
          </a:stretch>
        </p:blipFill>
        <p:spPr>
          <a:xfrm>
            <a:off x="8162880" y="1239711"/>
            <a:ext cx="1066892" cy="774259"/>
          </a:xfrm>
          <a:prstGeom prst="rect">
            <a:avLst/>
          </a:prstGeom>
        </p:spPr>
      </p:pic>
      <p:sp>
        <p:nvSpPr>
          <p:cNvPr id="13" name="Textfeld 12">
            <a:extLst>
              <a:ext uri="{FF2B5EF4-FFF2-40B4-BE49-F238E27FC236}">
                <a16:creationId xmlns:a16="http://schemas.microsoft.com/office/drawing/2014/main" xmlns="" id="{B41ED290-0A54-4774-B524-653D6C7F96A1}"/>
              </a:ext>
            </a:extLst>
          </p:cNvPr>
          <p:cNvSpPr txBox="1"/>
          <p:nvPr/>
        </p:nvSpPr>
        <p:spPr>
          <a:xfrm>
            <a:off x="998279" y="1020670"/>
            <a:ext cx="2024913" cy="307777"/>
          </a:xfrm>
          <a:prstGeom prst="rect">
            <a:avLst/>
          </a:prstGeom>
          <a:solidFill>
            <a:schemeClr val="bg1">
              <a:lumMod val="75000"/>
            </a:schemeClr>
          </a:solidFill>
        </p:spPr>
        <p:txBody>
          <a:bodyPr wrap="none" rtlCol="0">
            <a:spAutoFit/>
          </a:bodyPr>
          <a:lstStyle/>
          <a:p>
            <a:r>
              <a:rPr lang="de-DE" sz="1400" dirty="0">
                <a:highlight>
                  <a:srgbClr val="C0C0C0"/>
                </a:highlight>
              </a:rPr>
              <a:t>Head </a:t>
            </a:r>
            <a:r>
              <a:rPr lang="de-DE" sz="1400" dirty="0" err="1">
                <a:highlight>
                  <a:srgbClr val="C0C0C0"/>
                </a:highlight>
              </a:rPr>
              <a:t>rotation</a:t>
            </a:r>
            <a:r>
              <a:rPr lang="de-DE" sz="1400" dirty="0">
                <a:highlight>
                  <a:srgbClr val="C0C0C0"/>
                </a:highlight>
              </a:rPr>
              <a:t> in </a:t>
            </a:r>
            <a:r>
              <a:rPr lang="de-DE" sz="1400" dirty="0" err="1">
                <a:highlight>
                  <a:srgbClr val="C0C0C0"/>
                </a:highlight>
              </a:rPr>
              <a:t>supine</a:t>
            </a:r>
            <a:endParaRPr lang="de-DE" sz="1400" dirty="0">
              <a:highlight>
                <a:srgbClr val="C0C0C0"/>
              </a:highlight>
            </a:endParaRPr>
          </a:p>
        </p:txBody>
      </p:sp>
      <p:sp>
        <p:nvSpPr>
          <p:cNvPr id="14" name="Textfeld 13">
            <a:extLst>
              <a:ext uri="{FF2B5EF4-FFF2-40B4-BE49-F238E27FC236}">
                <a16:creationId xmlns:a16="http://schemas.microsoft.com/office/drawing/2014/main" xmlns="" id="{7806F629-0CE7-4937-B91A-2E630DCBFB5E}"/>
              </a:ext>
            </a:extLst>
          </p:cNvPr>
          <p:cNvSpPr txBox="1"/>
          <p:nvPr/>
        </p:nvSpPr>
        <p:spPr>
          <a:xfrm>
            <a:off x="5450789" y="905753"/>
            <a:ext cx="2436415" cy="307777"/>
          </a:xfrm>
          <a:prstGeom prst="rect">
            <a:avLst/>
          </a:prstGeom>
          <a:solidFill>
            <a:schemeClr val="bg1">
              <a:lumMod val="75000"/>
            </a:schemeClr>
          </a:solidFill>
        </p:spPr>
        <p:txBody>
          <a:bodyPr wrap="square" rtlCol="0">
            <a:spAutoFit/>
          </a:bodyPr>
          <a:lstStyle/>
          <a:p>
            <a:r>
              <a:rPr lang="de-DE" sz="1400" dirty="0">
                <a:highlight>
                  <a:srgbClr val="C0C0C0"/>
                </a:highlight>
              </a:rPr>
              <a:t>Spinal </a:t>
            </a:r>
            <a:r>
              <a:rPr lang="de-DE" sz="1400" dirty="0" err="1">
                <a:highlight>
                  <a:srgbClr val="C0C0C0"/>
                </a:highlight>
              </a:rPr>
              <a:t>convexity</a:t>
            </a:r>
            <a:r>
              <a:rPr lang="de-DE" sz="1400" dirty="0">
                <a:highlight>
                  <a:srgbClr val="C0C0C0"/>
                </a:highlight>
              </a:rPr>
              <a:t> in </a:t>
            </a:r>
            <a:r>
              <a:rPr lang="de-DE" sz="1400" dirty="0" err="1">
                <a:highlight>
                  <a:srgbClr val="C0C0C0"/>
                </a:highlight>
              </a:rPr>
              <a:t>supine</a:t>
            </a:r>
            <a:endParaRPr lang="de-DE" sz="1400" dirty="0">
              <a:highlight>
                <a:srgbClr val="C0C0C0"/>
              </a:highlight>
            </a:endParaRPr>
          </a:p>
        </p:txBody>
      </p:sp>
      <p:sp>
        <p:nvSpPr>
          <p:cNvPr id="15" name="Foliennummernplatzhalter 14">
            <a:extLst>
              <a:ext uri="{FF2B5EF4-FFF2-40B4-BE49-F238E27FC236}">
                <a16:creationId xmlns:a16="http://schemas.microsoft.com/office/drawing/2014/main" xmlns="" id="{BBAAC3BA-44D0-429C-B390-E6E759AC2B83}"/>
              </a:ext>
            </a:extLst>
          </p:cNvPr>
          <p:cNvSpPr>
            <a:spLocks noGrp="1"/>
          </p:cNvSpPr>
          <p:nvPr>
            <p:ph type="sldNum" sz="quarter" idx="4"/>
          </p:nvPr>
        </p:nvSpPr>
        <p:spPr/>
        <p:txBody>
          <a:bodyPr/>
          <a:lstStyle/>
          <a:p>
            <a:pPr>
              <a:defRPr/>
            </a:pPr>
            <a:fld id="{1057638A-6503-BD4B-880C-30F42B92AB8E}" type="slidenum">
              <a:rPr lang="de-DE" smtClean="0"/>
              <a:pPr>
                <a:defRPr/>
              </a:pPr>
              <a:t>23</a:t>
            </a:fld>
            <a:endParaRPr lang="de-DE" dirty="0"/>
          </a:p>
        </p:txBody>
      </p:sp>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5268" y="3794592"/>
            <a:ext cx="12557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3406" y="4267954"/>
            <a:ext cx="12557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hteck 1"/>
          <p:cNvSpPr/>
          <p:nvPr/>
        </p:nvSpPr>
        <p:spPr>
          <a:xfrm>
            <a:off x="3023192" y="1017942"/>
            <a:ext cx="300579" cy="2858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5722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3861" y="140655"/>
            <a:ext cx="3691466" cy="706090"/>
          </a:xfrm>
        </p:spPr>
        <p:txBody>
          <a:bodyPr>
            <a:normAutofit/>
          </a:bodyPr>
          <a:lstStyle/>
          <a:p>
            <a:r>
              <a:rPr lang="de-DE" sz="3600" dirty="0" err="1">
                <a:solidFill>
                  <a:srgbClr val="C00000"/>
                </a:solidFill>
              </a:rPr>
              <a:t>Results</a:t>
            </a:r>
            <a:endParaRPr lang="de-DE" sz="3600" dirty="0">
              <a:solidFill>
                <a:srgbClr val="C00000"/>
              </a:solidFill>
            </a:endParaRPr>
          </a:p>
        </p:txBody>
      </p:sp>
      <p:pic>
        <p:nvPicPr>
          <p:cNvPr id="13" name="Picture 6"/>
          <p:cNvPicPr>
            <a:picLocks noGrp="1" noChangeAspect="1" noChangeArrowheads="1"/>
          </p:cNvPicPr>
          <p:nvPr>
            <p:ph sz="half" idx="2"/>
          </p:nvPr>
        </p:nvPicPr>
        <p:blipFill>
          <a:blip r:embed="rId3" cstate="print"/>
          <a:srcRect/>
          <a:stretch>
            <a:fillRect/>
          </a:stretch>
        </p:blipFill>
        <p:spPr>
          <a:xfrm>
            <a:off x="1051257" y="926572"/>
            <a:ext cx="6336704" cy="5076863"/>
          </a:xfrm>
          <a:noFill/>
        </p:spPr>
      </p:pic>
      <p:cxnSp>
        <p:nvCxnSpPr>
          <p:cNvPr id="16" name="Gerade Verbindung 15"/>
          <p:cNvCxnSpPr/>
          <p:nvPr/>
        </p:nvCxnSpPr>
        <p:spPr bwMode="auto">
          <a:xfrm>
            <a:off x="3563888" y="3212976"/>
            <a:ext cx="1584176" cy="504056"/>
          </a:xfrm>
          <a:prstGeom prst="line">
            <a:avLst/>
          </a:prstGeom>
          <a:noFill/>
          <a:ln w="9525" cap="flat" cmpd="sng" algn="ctr">
            <a:noFill/>
            <a:prstDash val="solid"/>
            <a:round/>
            <a:headEnd type="none" w="med" len="med"/>
            <a:tailEnd type="none" w="med" len="med"/>
          </a:ln>
          <a:effectLst/>
        </p:spPr>
      </p:cxnSp>
      <p:cxnSp>
        <p:nvCxnSpPr>
          <p:cNvPr id="18" name="Gerade Verbindung 17"/>
          <p:cNvCxnSpPr/>
          <p:nvPr/>
        </p:nvCxnSpPr>
        <p:spPr bwMode="auto">
          <a:xfrm>
            <a:off x="2852686" y="3498056"/>
            <a:ext cx="1771598" cy="601714"/>
          </a:xfrm>
          <a:prstGeom prst="line">
            <a:avLst/>
          </a:prstGeom>
          <a:noFill/>
          <a:ln w="25400" cap="flat" cmpd="sng" algn="ctr">
            <a:solidFill>
              <a:srgbClr val="FF0000"/>
            </a:solidFill>
            <a:prstDash val="solid"/>
            <a:round/>
            <a:headEnd type="oval" w="med" len="med"/>
            <a:tailEnd type="oval" w="med" len="med"/>
          </a:ln>
          <a:effectLst/>
        </p:spPr>
      </p:cxnSp>
      <p:cxnSp>
        <p:nvCxnSpPr>
          <p:cNvPr id="23" name="Gerade Verbindung 22"/>
          <p:cNvCxnSpPr/>
          <p:nvPr/>
        </p:nvCxnSpPr>
        <p:spPr bwMode="auto">
          <a:xfrm>
            <a:off x="5724128" y="1916832"/>
            <a:ext cx="216024" cy="0"/>
          </a:xfrm>
          <a:prstGeom prst="line">
            <a:avLst/>
          </a:prstGeom>
          <a:noFill/>
          <a:ln w="9525" cap="flat" cmpd="sng" algn="ctr">
            <a:noFill/>
            <a:prstDash val="solid"/>
            <a:round/>
            <a:headEnd type="none" w="med" len="med"/>
            <a:tailEnd type="none" w="med" len="med"/>
          </a:ln>
          <a:effectLst/>
        </p:spPr>
      </p:cxnSp>
      <p:cxnSp>
        <p:nvCxnSpPr>
          <p:cNvPr id="26" name="Gerade Verbindung 25"/>
          <p:cNvCxnSpPr/>
          <p:nvPr/>
        </p:nvCxnSpPr>
        <p:spPr bwMode="auto">
          <a:xfrm>
            <a:off x="5782184" y="1960374"/>
            <a:ext cx="144016" cy="0"/>
          </a:xfrm>
          <a:prstGeom prst="line">
            <a:avLst/>
          </a:prstGeom>
          <a:noFill/>
          <a:ln w="31750" cap="flat" cmpd="sng" algn="ctr">
            <a:solidFill>
              <a:srgbClr val="FF0000"/>
            </a:solidFill>
            <a:prstDash val="solid"/>
            <a:round/>
            <a:headEnd type="none" w="med" len="med"/>
            <a:tailEnd type="none" w="med" len="med"/>
          </a:ln>
          <a:effectLst/>
        </p:spPr>
      </p:cxnSp>
      <p:sp>
        <p:nvSpPr>
          <p:cNvPr id="29" name="Textfeld 28"/>
          <p:cNvSpPr txBox="1"/>
          <p:nvPr/>
        </p:nvSpPr>
        <p:spPr>
          <a:xfrm>
            <a:off x="5950909" y="1821874"/>
            <a:ext cx="1644019" cy="430887"/>
          </a:xfrm>
          <a:prstGeom prst="rect">
            <a:avLst/>
          </a:prstGeom>
          <a:noFill/>
        </p:spPr>
        <p:txBody>
          <a:bodyPr wrap="square" rtlCol="0">
            <a:spAutoFit/>
          </a:bodyPr>
          <a:lstStyle/>
          <a:p>
            <a:r>
              <a:rPr lang="de-DE" sz="1100" dirty="0"/>
              <a:t>Sham </a:t>
            </a:r>
            <a:r>
              <a:rPr lang="de-DE" sz="1100" dirty="0" err="1"/>
              <a:t>treatment</a:t>
            </a:r>
            <a:endParaRPr lang="de-DE" sz="1100" dirty="0"/>
          </a:p>
          <a:p>
            <a:r>
              <a:rPr lang="de-DE" sz="1100" dirty="0"/>
              <a:t>(Philippi et al., 2006)</a:t>
            </a:r>
          </a:p>
        </p:txBody>
      </p:sp>
      <p:pic>
        <p:nvPicPr>
          <p:cNvPr id="2" name="Grafik 1">
            <a:extLst>
              <a:ext uri="{FF2B5EF4-FFF2-40B4-BE49-F238E27FC236}">
                <a16:creationId xmlns:a16="http://schemas.microsoft.com/office/drawing/2014/main" xmlns="" id="{F2DEA370-A762-4EA6-9A75-2243216F799C}"/>
              </a:ext>
            </a:extLst>
          </p:cNvPr>
          <p:cNvPicPr>
            <a:picLocks noChangeAspect="1"/>
          </p:cNvPicPr>
          <p:nvPr/>
        </p:nvPicPr>
        <p:blipFill>
          <a:blip r:embed="rId4"/>
          <a:stretch>
            <a:fillRect/>
          </a:stretch>
        </p:blipFill>
        <p:spPr>
          <a:xfrm>
            <a:off x="1015998" y="1974888"/>
            <a:ext cx="480877" cy="2497124"/>
          </a:xfrm>
          <a:prstGeom prst="rect">
            <a:avLst/>
          </a:prstGeom>
        </p:spPr>
      </p:pic>
      <p:sp>
        <p:nvSpPr>
          <p:cNvPr id="6" name="Foliennummernplatzhalter 5">
            <a:extLst>
              <a:ext uri="{FF2B5EF4-FFF2-40B4-BE49-F238E27FC236}">
                <a16:creationId xmlns:a16="http://schemas.microsoft.com/office/drawing/2014/main" xmlns="" id="{4897CADE-A7EB-4247-BA69-8CB1D7AF7262}"/>
              </a:ext>
            </a:extLst>
          </p:cNvPr>
          <p:cNvSpPr>
            <a:spLocks noGrp="1"/>
          </p:cNvSpPr>
          <p:nvPr>
            <p:ph type="sldNum" sz="quarter" idx="4"/>
          </p:nvPr>
        </p:nvSpPr>
        <p:spPr/>
        <p:txBody>
          <a:bodyPr/>
          <a:lstStyle/>
          <a:p>
            <a:pPr>
              <a:defRPr/>
            </a:pPr>
            <a:fld id="{1057638A-6503-BD4B-880C-30F42B92AB8E}" type="slidenum">
              <a:rPr lang="de-DE" smtClean="0"/>
              <a:pPr>
                <a:defRPr/>
              </a:pPr>
              <a:t>24</a:t>
            </a:fld>
            <a:endParaRPr lang="de-DE" dirty="0"/>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3544" y="5631961"/>
            <a:ext cx="2423886" cy="35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5940152" y="1119309"/>
            <a:ext cx="1320990" cy="769441"/>
          </a:xfrm>
          <a:prstGeom prst="rect">
            <a:avLst/>
          </a:prstGeom>
          <a:solidFill>
            <a:schemeClr val="bg1"/>
          </a:solidFill>
        </p:spPr>
        <p:txBody>
          <a:bodyPr wrap="square" rtlCol="0">
            <a:spAutoFit/>
          </a:bodyPr>
          <a:lstStyle/>
          <a:p>
            <a:endParaRPr lang="de-DE" sz="1100" dirty="0"/>
          </a:p>
          <a:p>
            <a:endParaRPr lang="de-DE" sz="1100" dirty="0"/>
          </a:p>
          <a:p>
            <a:r>
              <a:rPr lang="de-DE" sz="1100" dirty="0"/>
              <a:t>Vojta </a:t>
            </a:r>
            <a:r>
              <a:rPr lang="de-DE" sz="1100" dirty="0" err="1"/>
              <a:t>group</a:t>
            </a:r>
            <a:endParaRPr lang="de-DE" sz="1100" dirty="0"/>
          </a:p>
          <a:p>
            <a:r>
              <a:rPr lang="de-DE" sz="1100" dirty="0"/>
              <a:t>Control </a:t>
            </a:r>
            <a:r>
              <a:rPr lang="de-DE" sz="1100" dirty="0" err="1"/>
              <a:t>group</a:t>
            </a:r>
            <a:endParaRPr lang="de-DE" sz="1100" dirty="0"/>
          </a:p>
        </p:txBody>
      </p:sp>
      <p:sp>
        <p:nvSpPr>
          <p:cNvPr id="8" name="Textfeld 7"/>
          <p:cNvSpPr txBox="1"/>
          <p:nvPr/>
        </p:nvSpPr>
        <p:spPr>
          <a:xfrm>
            <a:off x="2090067" y="854002"/>
            <a:ext cx="3590519" cy="338554"/>
          </a:xfrm>
          <a:prstGeom prst="rect">
            <a:avLst/>
          </a:prstGeom>
          <a:solidFill>
            <a:schemeClr val="bg1">
              <a:lumMod val="75000"/>
            </a:schemeClr>
          </a:solidFill>
        </p:spPr>
        <p:txBody>
          <a:bodyPr wrap="square" rtlCol="0">
            <a:spAutoFit/>
          </a:bodyPr>
          <a:lstStyle/>
          <a:p>
            <a:r>
              <a:rPr lang="de-DE" sz="1600" dirty="0"/>
              <a:t>Group </a:t>
            </a:r>
            <a:r>
              <a:rPr lang="de-DE" sz="1600" dirty="0" err="1"/>
              <a:t>comparison</a:t>
            </a:r>
            <a:r>
              <a:rPr lang="de-DE" sz="1600" dirty="0"/>
              <a:t>: </a:t>
            </a:r>
            <a:r>
              <a:rPr lang="de-DE" sz="1600" dirty="0" err="1"/>
              <a:t>mean</a:t>
            </a:r>
            <a:r>
              <a:rPr lang="de-DE" sz="1600" dirty="0"/>
              <a:t> </a:t>
            </a:r>
            <a:r>
              <a:rPr lang="de-DE" sz="1600" dirty="0" err="1"/>
              <a:t>difference</a:t>
            </a:r>
            <a:endParaRPr lang="de-DE" sz="1600" dirty="0"/>
          </a:p>
        </p:txBody>
      </p:sp>
      <p:sp>
        <p:nvSpPr>
          <p:cNvPr id="9" name="Rechteck 8"/>
          <p:cNvSpPr/>
          <p:nvPr/>
        </p:nvSpPr>
        <p:spPr>
          <a:xfrm>
            <a:off x="5680586" y="839488"/>
            <a:ext cx="589585" cy="338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38025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0839A04-CA69-4D38-BE99-F82652F6BF5C}"/>
              </a:ext>
            </a:extLst>
          </p:cNvPr>
          <p:cNvSpPr>
            <a:spLocks noGrp="1"/>
          </p:cNvSpPr>
          <p:nvPr>
            <p:ph type="title"/>
          </p:nvPr>
        </p:nvSpPr>
        <p:spPr>
          <a:xfrm>
            <a:off x="540953" y="221803"/>
            <a:ext cx="6491064" cy="706090"/>
          </a:xfrm>
        </p:spPr>
        <p:txBody>
          <a:bodyPr>
            <a:normAutofit/>
          </a:bodyPr>
          <a:lstStyle/>
          <a:p>
            <a:r>
              <a:rPr lang="de-DE" sz="3600" dirty="0" err="1"/>
              <a:t>Results</a:t>
            </a:r>
            <a:endParaRPr lang="de-DE" sz="3600" dirty="0"/>
          </a:p>
        </p:txBody>
      </p:sp>
      <p:graphicFrame>
        <p:nvGraphicFramePr>
          <p:cNvPr id="7" name="Inhaltsplatzhalter 6">
            <a:extLst>
              <a:ext uri="{FF2B5EF4-FFF2-40B4-BE49-F238E27FC236}">
                <a16:creationId xmlns:a16="http://schemas.microsoft.com/office/drawing/2014/main" xmlns="" id="{7D1F664B-A76B-4DF7-A996-77685846ED4C}"/>
              </a:ext>
            </a:extLst>
          </p:cNvPr>
          <p:cNvGraphicFramePr>
            <a:graphicFrameLocks noGrp="1"/>
          </p:cNvGraphicFramePr>
          <p:nvPr>
            <p:ph sz="half" idx="2"/>
            <p:extLst>
              <p:ext uri="{D42A27DB-BD31-4B8C-83A1-F6EECF244321}">
                <p14:modId xmlns:p14="http://schemas.microsoft.com/office/powerpoint/2010/main" val="1643020221"/>
              </p:ext>
            </p:extLst>
          </p:nvPr>
        </p:nvGraphicFramePr>
        <p:xfrm>
          <a:off x="664864" y="1486812"/>
          <a:ext cx="6911160" cy="1920240"/>
        </p:xfrm>
        <a:graphic>
          <a:graphicData uri="http://schemas.openxmlformats.org/drawingml/2006/table">
            <a:tbl>
              <a:tblPr firstRow="1" bandRow="1">
                <a:tableStyleId>{5C22544A-7EE6-4342-B048-85BDC9FD1C3A}</a:tableStyleId>
              </a:tblPr>
              <a:tblGrid>
                <a:gridCol w="1872981">
                  <a:extLst>
                    <a:ext uri="{9D8B030D-6E8A-4147-A177-3AD203B41FA5}">
                      <a16:colId xmlns:a16="http://schemas.microsoft.com/office/drawing/2014/main" xmlns="" val="1964799260"/>
                    </a:ext>
                  </a:extLst>
                </a:gridCol>
                <a:gridCol w="1221621">
                  <a:extLst>
                    <a:ext uri="{9D8B030D-6E8A-4147-A177-3AD203B41FA5}">
                      <a16:colId xmlns:a16="http://schemas.microsoft.com/office/drawing/2014/main" xmlns="" val="3557625781"/>
                    </a:ext>
                  </a:extLst>
                </a:gridCol>
                <a:gridCol w="1193494">
                  <a:extLst>
                    <a:ext uri="{9D8B030D-6E8A-4147-A177-3AD203B41FA5}">
                      <a16:colId xmlns:a16="http://schemas.microsoft.com/office/drawing/2014/main" xmlns="" val="2707290483"/>
                    </a:ext>
                  </a:extLst>
                </a:gridCol>
                <a:gridCol w="1240832">
                  <a:extLst>
                    <a:ext uri="{9D8B030D-6E8A-4147-A177-3AD203B41FA5}">
                      <a16:colId xmlns:a16="http://schemas.microsoft.com/office/drawing/2014/main" xmlns="" val="1540157021"/>
                    </a:ext>
                  </a:extLst>
                </a:gridCol>
                <a:gridCol w="1382232">
                  <a:extLst>
                    <a:ext uri="{9D8B030D-6E8A-4147-A177-3AD203B41FA5}">
                      <a16:colId xmlns:a16="http://schemas.microsoft.com/office/drawing/2014/main" xmlns="" val="3385205680"/>
                    </a:ext>
                  </a:extLst>
                </a:gridCol>
              </a:tblGrid>
              <a:tr h="370840">
                <a:tc>
                  <a:txBody>
                    <a:bodyPr/>
                    <a:lstStyle/>
                    <a:p>
                      <a:r>
                        <a:rPr lang="de-DE" dirty="0"/>
                        <a:t>After </a:t>
                      </a:r>
                      <a:r>
                        <a:rPr lang="de-DE" dirty="0" err="1"/>
                        <a:t>two</a:t>
                      </a:r>
                      <a:r>
                        <a:rPr lang="de-DE" dirty="0"/>
                        <a:t> </a:t>
                      </a:r>
                      <a:r>
                        <a:rPr lang="de-DE" dirty="0" err="1"/>
                        <a:t>weeks</a:t>
                      </a:r>
                      <a:r>
                        <a:rPr lang="de-DE" dirty="0"/>
                        <a:t> </a:t>
                      </a:r>
                      <a:r>
                        <a:rPr lang="de-DE" dirty="0" err="1"/>
                        <a:t>therapy</a:t>
                      </a:r>
                      <a:endParaRPr lang="de-DE" dirty="0"/>
                    </a:p>
                  </a:txBody>
                  <a:tcPr/>
                </a:tc>
                <a:tc>
                  <a:txBody>
                    <a:bodyPr/>
                    <a:lstStyle/>
                    <a:p>
                      <a:r>
                        <a:rPr lang="de-DE" dirty="0"/>
                        <a:t>„</a:t>
                      </a:r>
                      <a:r>
                        <a:rPr lang="de-DE" dirty="0" err="1"/>
                        <a:t>better</a:t>
                      </a:r>
                      <a:r>
                        <a:rPr lang="de-DE" dirty="0"/>
                        <a:t>“</a:t>
                      </a:r>
                    </a:p>
                  </a:txBody>
                  <a:tcPr/>
                </a:tc>
                <a:tc>
                  <a:txBody>
                    <a:bodyPr/>
                    <a:lstStyle/>
                    <a:p>
                      <a:r>
                        <a:rPr lang="de-DE" dirty="0"/>
                        <a:t>„</a:t>
                      </a:r>
                      <a:r>
                        <a:rPr lang="de-DE" dirty="0" err="1"/>
                        <a:t>equaly</a:t>
                      </a:r>
                      <a:r>
                        <a:rPr lang="de-DE" dirty="0"/>
                        <a:t>“</a:t>
                      </a:r>
                    </a:p>
                  </a:txBody>
                  <a:tcPr/>
                </a:tc>
                <a:tc>
                  <a:txBody>
                    <a:bodyPr/>
                    <a:lstStyle/>
                    <a:p>
                      <a:r>
                        <a:rPr lang="de-DE" dirty="0"/>
                        <a:t>„</a:t>
                      </a:r>
                      <a:r>
                        <a:rPr lang="de-DE" dirty="0" err="1"/>
                        <a:t>worse</a:t>
                      </a:r>
                      <a:r>
                        <a:rPr lang="de-DE" dirty="0"/>
                        <a:t>“</a:t>
                      </a:r>
                    </a:p>
                  </a:txBody>
                  <a:tcPr/>
                </a:tc>
                <a:tc>
                  <a:txBody>
                    <a:bodyPr/>
                    <a:lstStyle/>
                    <a:p>
                      <a:r>
                        <a:rPr lang="de-DE" dirty="0" err="1"/>
                        <a:t>Correlation</a:t>
                      </a:r>
                      <a:r>
                        <a:rPr lang="de-DE" dirty="0"/>
                        <a:t>*</a:t>
                      </a:r>
                    </a:p>
                  </a:txBody>
                  <a:tcPr/>
                </a:tc>
                <a:extLst>
                  <a:ext uri="{0D108BD9-81ED-4DB2-BD59-A6C34878D82A}">
                    <a16:rowId xmlns:a16="http://schemas.microsoft.com/office/drawing/2014/main" xmlns="" val="151144343"/>
                  </a:ext>
                </a:extLst>
              </a:tr>
              <a:tr h="370840">
                <a:tc>
                  <a:txBody>
                    <a:bodyPr/>
                    <a:lstStyle/>
                    <a:p>
                      <a:r>
                        <a:rPr lang="de-DE" dirty="0"/>
                        <a:t>„Change in </a:t>
                      </a:r>
                      <a:r>
                        <a:rPr lang="de-DE" dirty="0" err="1"/>
                        <a:t>the</a:t>
                      </a:r>
                      <a:r>
                        <a:rPr lang="de-DE" dirty="0"/>
                        <a:t> </a:t>
                      </a:r>
                      <a:r>
                        <a:rPr lang="de-DE" dirty="0" err="1"/>
                        <a:t>crying</a:t>
                      </a:r>
                      <a:r>
                        <a:rPr lang="de-DE" dirty="0"/>
                        <a:t> </a:t>
                      </a:r>
                      <a:r>
                        <a:rPr lang="de-DE" dirty="0" err="1"/>
                        <a:t>behavior</a:t>
                      </a:r>
                      <a:r>
                        <a:rPr lang="de-DE" dirty="0"/>
                        <a:t>“</a:t>
                      </a:r>
                    </a:p>
                  </a:txBody>
                  <a:tcPr/>
                </a:tc>
                <a:tc>
                  <a:txBody>
                    <a:bodyPr/>
                    <a:lstStyle/>
                    <a:p>
                      <a:r>
                        <a:rPr lang="de-DE" dirty="0"/>
                        <a:t>21,2%</a:t>
                      </a:r>
                    </a:p>
                    <a:p>
                      <a:r>
                        <a:rPr lang="de-DE" dirty="0"/>
                        <a:t>(4/19)</a:t>
                      </a:r>
                    </a:p>
                  </a:txBody>
                  <a:tcPr/>
                </a:tc>
                <a:tc>
                  <a:txBody>
                    <a:bodyPr/>
                    <a:lstStyle/>
                    <a:p>
                      <a:r>
                        <a:rPr lang="de-DE" dirty="0"/>
                        <a:t>68,4%</a:t>
                      </a:r>
                    </a:p>
                    <a:p>
                      <a:r>
                        <a:rPr lang="de-DE" dirty="0"/>
                        <a:t>(13/19)</a:t>
                      </a:r>
                    </a:p>
                  </a:txBody>
                  <a:tcPr/>
                </a:tc>
                <a:tc>
                  <a:txBody>
                    <a:bodyPr/>
                    <a:lstStyle/>
                    <a:p>
                      <a:r>
                        <a:rPr lang="de-DE" dirty="0"/>
                        <a:t>10,5%</a:t>
                      </a:r>
                    </a:p>
                    <a:p>
                      <a:r>
                        <a:rPr lang="de-DE" dirty="0"/>
                        <a:t>(2/19)</a:t>
                      </a:r>
                    </a:p>
                  </a:txBody>
                  <a:tcPr/>
                </a:tc>
                <a:tc>
                  <a:txBody>
                    <a:bodyPr/>
                    <a:lstStyle/>
                    <a:p>
                      <a:r>
                        <a:rPr lang="de-DE" dirty="0"/>
                        <a:t>p = 0,08</a:t>
                      </a:r>
                    </a:p>
                  </a:txBody>
                  <a:tcPr/>
                </a:tc>
                <a:extLst>
                  <a:ext uri="{0D108BD9-81ED-4DB2-BD59-A6C34878D82A}">
                    <a16:rowId xmlns:a16="http://schemas.microsoft.com/office/drawing/2014/main" xmlns="" val="2436327284"/>
                  </a:ext>
                </a:extLst>
              </a:tr>
              <a:tr h="370840">
                <a:tc>
                  <a:txBody>
                    <a:bodyPr/>
                    <a:lstStyle/>
                    <a:p>
                      <a:r>
                        <a:rPr lang="de-DE" dirty="0"/>
                        <a:t>„Change in </a:t>
                      </a:r>
                      <a:r>
                        <a:rPr lang="de-DE" dirty="0" err="1"/>
                        <a:t>the</a:t>
                      </a:r>
                      <a:r>
                        <a:rPr lang="de-DE" dirty="0"/>
                        <a:t> </a:t>
                      </a:r>
                      <a:r>
                        <a:rPr lang="de-DE" dirty="0" err="1"/>
                        <a:t>calming</a:t>
                      </a:r>
                      <a:r>
                        <a:rPr lang="de-DE" dirty="0"/>
                        <a:t> </a:t>
                      </a:r>
                      <a:r>
                        <a:rPr lang="de-DE" dirty="0" err="1"/>
                        <a:t>behavior</a:t>
                      </a:r>
                      <a:r>
                        <a:rPr lang="de-DE" dirty="0"/>
                        <a:t>“</a:t>
                      </a:r>
                    </a:p>
                  </a:txBody>
                  <a:tcPr/>
                </a:tc>
                <a:tc>
                  <a:txBody>
                    <a:bodyPr/>
                    <a:lstStyle/>
                    <a:p>
                      <a:endParaRPr lang="de-DE" dirty="0"/>
                    </a:p>
                  </a:txBody>
                  <a:tcPr/>
                </a:tc>
                <a:tc>
                  <a:txBody>
                    <a:bodyPr/>
                    <a:lstStyle/>
                    <a:p>
                      <a:r>
                        <a:rPr lang="de-DE" dirty="0"/>
                        <a:t>94,7%</a:t>
                      </a:r>
                    </a:p>
                    <a:p>
                      <a:r>
                        <a:rPr lang="de-DE" dirty="0"/>
                        <a:t>(18/19)</a:t>
                      </a:r>
                    </a:p>
                  </a:txBody>
                  <a:tcPr/>
                </a:tc>
                <a:tc>
                  <a:txBody>
                    <a:bodyPr/>
                    <a:lstStyle/>
                    <a:p>
                      <a:r>
                        <a:rPr lang="de-DE" dirty="0"/>
                        <a:t>5,3%</a:t>
                      </a:r>
                    </a:p>
                    <a:p>
                      <a:r>
                        <a:rPr lang="de-DE" dirty="0"/>
                        <a:t>(1/19)</a:t>
                      </a:r>
                    </a:p>
                  </a:txBody>
                  <a:tcPr/>
                </a:tc>
                <a:tc>
                  <a:txBody>
                    <a:bodyPr/>
                    <a:lstStyle/>
                    <a:p>
                      <a:r>
                        <a:rPr lang="de-DE" dirty="0"/>
                        <a:t>p = 0,62</a:t>
                      </a:r>
                    </a:p>
                  </a:txBody>
                  <a:tcPr/>
                </a:tc>
                <a:extLst>
                  <a:ext uri="{0D108BD9-81ED-4DB2-BD59-A6C34878D82A}">
                    <a16:rowId xmlns:a16="http://schemas.microsoft.com/office/drawing/2014/main" xmlns="" val="2385528154"/>
                  </a:ext>
                </a:extLst>
              </a:tr>
            </a:tbl>
          </a:graphicData>
        </a:graphic>
      </p:graphicFrame>
      <p:sp>
        <p:nvSpPr>
          <p:cNvPr id="5" name="Foliennummernplatzhalter 4">
            <a:extLst>
              <a:ext uri="{FF2B5EF4-FFF2-40B4-BE49-F238E27FC236}">
                <a16:creationId xmlns:a16="http://schemas.microsoft.com/office/drawing/2014/main" xmlns="" id="{DAAA3096-105D-4F76-AADD-A1671B183D60}"/>
              </a:ext>
            </a:extLst>
          </p:cNvPr>
          <p:cNvSpPr>
            <a:spLocks noGrp="1"/>
          </p:cNvSpPr>
          <p:nvPr>
            <p:ph type="sldNum" sz="quarter" idx="4"/>
          </p:nvPr>
        </p:nvSpPr>
        <p:spPr/>
        <p:txBody>
          <a:bodyPr/>
          <a:lstStyle/>
          <a:p>
            <a:pPr>
              <a:defRPr/>
            </a:pPr>
            <a:fld id="{1057638A-6503-BD4B-880C-30F42B92AB8E}" type="slidenum">
              <a:rPr lang="de-DE" smtClean="0"/>
              <a:pPr>
                <a:defRPr/>
              </a:pPr>
              <a:t>25</a:t>
            </a:fld>
            <a:endParaRPr lang="de-DE" dirty="0"/>
          </a:p>
        </p:txBody>
      </p:sp>
      <p:sp>
        <p:nvSpPr>
          <p:cNvPr id="9" name="Inhaltsplatzhalter 8">
            <a:extLst>
              <a:ext uri="{FF2B5EF4-FFF2-40B4-BE49-F238E27FC236}">
                <a16:creationId xmlns:a16="http://schemas.microsoft.com/office/drawing/2014/main" xmlns="" id="{F412C19D-FCDF-43AB-9098-ABB6D4D5BDD1}"/>
              </a:ext>
            </a:extLst>
          </p:cNvPr>
          <p:cNvSpPr>
            <a:spLocks noGrp="1"/>
          </p:cNvSpPr>
          <p:nvPr>
            <p:ph sz="half" idx="1"/>
          </p:nvPr>
        </p:nvSpPr>
        <p:spPr>
          <a:xfrm>
            <a:off x="664864" y="3616719"/>
            <a:ext cx="6911161" cy="2115743"/>
          </a:xfrm>
        </p:spPr>
        <p:txBody>
          <a:bodyPr>
            <a:normAutofit/>
          </a:bodyPr>
          <a:lstStyle/>
          <a:p>
            <a:pPr marL="0" indent="0">
              <a:buNone/>
            </a:pPr>
            <a:r>
              <a:rPr lang="en-US" sz="2400" dirty="0">
                <a:solidFill>
                  <a:schemeClr val="tx1"/>
                </a:solidFill>
              </a:rPr>
              <a:t>Changes in infant behavior were evaluated via parent questionnaires (every two weeks).</a:t>
            </a:r>
          </a:p>
          <a:p>
            <a:pPr marL="0" indent="0">
              <a:buNone/>
            </a:pPr>
            <a:endParaRPr lang="en-US" sz="1100" dirty="0">
              <a:solidFill>
                <a:schemeClr val="tx1"/>
              </a:solidFill>
            </a:endParaRPr>
          </a:p>
          <a:p>
            <a:pPr marL="0" indent="0">
              <a:buNone/>
            </a:pPr>
            <a:r>
              <a:rPr lang="en-US" sz="2400" dirty="0">
                <a:solidFill>
                  <a:schemeClr val="tx1"/>
                </a:solidFill>
              </a:rPr>
              <a:t>*Correlations in the cross tables were calculated using Pearson Chi² tests.</a:t>
            </a:r>
            <a:endParaRPr lang="de-DE" sz="2400" dirty="0">
              <a:solidFill>
                <a:schemeClr val="tx1"/>
              </a:solidFill>
            </a:endParaRPr>
          </a:p>
        </p:txBody>
      </p:sp>
      <p:sp>
        <p:nvSpPr>
          <p:cNvPr id="10" name="Textfeld 9">
            <a:extLst>
              <a:ext uri="{FF2B5EF4-FFF2-40B4-BE49-F238E27FC236}">
                <a16:creationId xmlns:a16="http://schemas.microsoft.com/office/drawing/2014/main" xmlns="" id="{E5B64144-0E7D-4D52-B39F-FC949828BA3B}"/>
              </a:ext>
            </a:extLst>
          </p:cNvPr>
          <p:cNvSpPr txBox="1"/>
          <p:nvPr/>
        </p:nvSpPr>
        <p:spPr>
          <a:xfrm>
            <a:off x="597130" y="1077616"/>
            <a:ext cx="4684889" cy="400110"/>
          </a:xfrm>
          <a:prstGeom prst="rect">
            <a:avLst/>
          </a:prstGeom>
          <a:noFill/>
        </p:spPr>
        <p:txBody>
          <a:bodyPr wrap="square" rtlCol="0">
            <a:spAutoFit/>
          </a:bodyPr>
          <a:lstStyle/>
          <a:p>
            <a:r>
              <a:rPr lang="de-DE" sz="2000" dirty="0" err="1"/>
              <a:t>Parenting</a:t>
            </a:r>
            <a:r>
              <a:rPr lang="de-DE" sz="2000" dirty="0"/>
              <a:t> </a:t>
            </a:r>
            <a:r>
              <a:rPr lang="de-DE" sz="2000" dirty="0" err="1"/>
              <a:t>information</a:t>
            </a:r>
            <a:r>
              <a:rPr lang="de-DE" sz="2000" dirty="0"/>
              <a:t> </a:t>
            </a:r>
            <a:r>
              <a:rPr lang="de-DE" sz="2000" dirty="0" err="1"/>
              <a:t>about</a:t>
            </a:r>
            <a:r>
              <a:rPr lang="de-DE" sz="2000" dirty="0"/>
              <a:t> </a:t>
            </a:r>
            <a:r>
              <a:rPr lang="de-DE" sz="2000" dirty="0" err="1"/>
              <a:t>their</a:t>
            </a:r>
            <a:r>
              <a:rPr lang="de-DE" sz="2000" dirty="0"/>
              <a:t> </a:t>
            </a:r>
            <a:r>
              <a:rPr lang="de-DE" sz="2000" dirty="0" err="1"/>
              <a:t>baby</a:t>
            </a:r>
            <a:endParaRPr lang="de-DE" sz="2000" dirty="0"/>
          </a:p>
        </p:txBody>
      </p:sp>
    </p:spTree>
    <p:extLst>
      <p:ext uri="{BB962C8B-B14F-4D97-AF65-F5344CB8AC3E}">
        <p14:creationId xmlns:p14="http://schemas.microsoft.com/office/powerpoint/2010/main" val="2090999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err="1" smtClean="0"/>
              <a:t>Discussion</a:t>
            </a:r>
            <a:endParaRPr lang="de-DE" sz="3600" dirty="0"/>
          </a:p>
        </p:txBody>
      </p:sp>
      <p:sp>
        <p:nvSpPr>
          <p:cNvPr id="3" name="Inhaltsplatzhalter 2"/>
          <p:cNvSpPr>
            <a:spLocks noGrp="1"/>
          </p:cNvSpPr>
          <p:nvPr>
            <p:ph sz="half" idx="1"/>
          </p:nvPr>
        </p:nvSpPr>
        <p:spPr>
          <a:xfrm>
            <a:off x="363800" y="1556793"/>
            <a:ext cx="8532262" cy="4104456"/>
          </a:xfrm>
        </p:spPr>
        <p:txBody>
          <a:bodyPr>
            <a:normAutofit/>
          </a:bodyPr>
          <a:lstStyle/>
          <a:p>
            <a:pPr marL="0" indent="0">
              <a:buNone/>
            </a:pPr>
            <a:r>
              <a:rPr lang="en-US" sz="2400" dirty="0">
                <a:solidFill>
                  <a:schemeClr val="tx1"/>
                </a:solidFill>
              </a:rPr>
              <a:t>The significant effect achieved through Vojta therapy compared to NDT may be explained by its more intensive muscle activation due to relatively precisely guided movement responses to triggered reflexes. </a:t>
            </a:r>
            <a:endParaRPr lang="en-US" sz="2400" dirty="0" smtClean="0">
              <a:solidFill>
                <a:schemeClr val="tx1"/>
              </a:solidFill>
            </a:endParaRPr>
          </a:p>
          <a:p>
            <a:pPr marL="0" indent="0">
              <a:buNone/>
            </a:pPr>
            <a:r>
              <a:rPr lang="en-US" sz="2400" dirty="0" smtClean="0">
                <a:solidFill>
                  <a:schemeClr val="tx1"/>
                </a:solidFill>
              </a:rPr>
              <a:t>Although </a:t>
            </a:r>
            <a:r>
              <a:rPr lang="en-US" sz="2400" dirty="0">
                <a:solidFill>
                  <a:schemeClr val="tx1"/>
                </a:solidFill>
              </a:rPr>
              <a:t>infants cry during Vojta treatment, the acceptance of the parents in this study was good and did  not influence compliance. It is assumed that crying during Vojta therapy is more likely an expression of the infant’s unwillingness to activate weak muscles rather than an expression of </a:t>
            </a:r>
            <a:r>
              <a:rPr lang="en-US" sz="2400" dirty="0" smtClean="0">
                <a:solidFill>
                  <a:schemeClr val="tx1"/>
                </a:solidFill>
              </a:rPr>
              <a:t>pain.</a:t>
            </a:r>
            <a:endParaRPr lang="de-DE" sz="2400" dirty="0">
              <a:solidFill>
                <a:schemeClr val="tx1"/>
              </a:solidFill>
            </a:endParaRPr>
          </a:p>
        </p:txBody>
      </p:sp>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26</a:t>
            </a:fld>
            <a:endParaRPr lang="de-DE" dirty="0"/>
          </a:p>
        </p:txBody>
      </p:sp>
    </p:spTree>
    <p:extLst>
      <p:ext uri="{BB962C8B-B14F-4D97-AF65-F5344CB8AC3E}">
        <p14:creationId xmlns:p14="http://schemas.microsoft.com/office/powerpoint/2010/main" val="815792020"/>
      </p:ext>
    </p:extLst>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269256"/>
            <a:ext cx="6491064" cy="706090"/>
          </a:xfrm>
        </p:spPr>
        <p:txBody>
          <a:bodyPr/>
          <a:lstStyle/>
          <a:p>
            <a:r>
              <a:rPr lang="de-DE" sz="3600" dirty="0" err="1" smtClean="0"/>
              <a:t>Discussion</a:t>
            </a:r>
            <a:endParaRPr lang="de-DE" sz="3600" dirty="0"/>
          </a:p>
        </p:txBody>
      </p:sp>
      <p:sp>
        <p:nvSpPr>
          <p:cNvPr id="3" name="Inhaltsplatzhalter 2"/>
          <p:cNvSpPr>
            <a:spLocks noGrp="1"/>
          </p:cNvSpPr>
          <p:nvPr>
            <p:ph sz="half" idx="1"/>
          </p:nvPr>
        </p:nvSpPr>
        <p:spPr>
          <a:xfrm>
            <a:off x="362359" y="975346"/>
            <a:ext cx="8686105" cy="5122242"/>
          </a:xfrm>
        </p:spPr>
        <p:txBody>
          <a:bodyPr>
            <a:noAutofit/>
          </a:bodyPr>
          <a:lstStyle/>
          <a:p>
            <a:pPr marL="0" indent="0">
              <a:buNone/>
            </a:pPr>
            <a:r>
              <a:rPr lang="en-US" sz="2400" dirty="0">
                <a:solidFill>
                  <a:schemeClr val="tx1"/>
                </a:solidFill>
              </a:rPr>
              <a:t>A further limitation is the missing placebo group, which could not be implemented for ethical reasons. A</a:t>
            </a:r>
            <a:r>
              <a:rPr lang="en-US" sz="2400" dirty="0" smtClean="0">
                <a:solidFill>
                  <a:schemeClr val="tx1"/>
                </a:solidFill>
              </a:rPr>
              <a:t> </a:t>
            </a:r>
            <a:r>
              <a:rPr lang="en-US" sz="2400" dirty="0">
                <a:solidFill>
                  <a:schemeClr val="tx1"/>
                </a:solidFill>
              </a:rPr>
              <a:t>historical study </a:t>
            </a:r>
            <a:r>
              <a:rPr lang="en-US" sz="2400" dirty="0" smtClean="0">
                <a:solidFill>
                  <a:schemeClr val="tx1"/>
                </a:solidFill>
              </a:rPr>
              <a:t>in infants with postural asymmetry </a:t>
            </a:r>
            <a:r>
              <a:rPr lang="en-US" sz="2400" dirty="0">
                <a:solidFill>
                  <a:schemeClr val="tx1"/>
                </a:solidFill>
              </a:rPr>
              <a:t>(</a:t>
            </a:r>
            <a:r>
              <a:rPr lang="en-US" sz="2400" dirty="0" smtClean="0">
                <a:solidFill>
                  <a:schemeClr val="tx1"/>
                </a:solidFill>
              </a:rPr>
              <a:t>n= 16) who </a:t>
            </a:r>
            <a:r>
              <a:rPr lang="en-US" sz="2400" dirty="0">
                <a:solidFill>
                  <a:schemeClr val="tx1"/>
                </a:solidFill>
              </a:rPr>
              <a:t>were not be treated for 4 weeks at the age of 6-12 weeks, we know that there was a minimal change of their postural asymmetry score (±1 point on average</a:t>
            </a:r>
            <a:r>
              <a:rPr lang="en-US" sz="2400" dirty="0" smtClean="0">
                <a:solidFill>
                  <a:schemeClr val="tx1"/>
                </a:solidFill>
              </a:rPr>
              <a:t>). </a:t>
            </a:r>
          </a:p>
          <a:p>
            <a:pPr marL="0" indent="0">
              <a:buNone/>
            </a:pPr>
            <a:r>
              <a:rPr lang="en-US" sz="2400" dirty="0" smtClean="0">
                <a:solidFill>
                  <a:schemeClr val="tx1"/>
                </a:solidFill>
              </a:rPr>
              <a:t>This </a:t>
            </a:r>
            <a:r>
              <a:rPr lang="en-US" sz="2400" dirty="0">
                <a:solidFill>
                  <a:schemeClr val="tx1"/>
                </a:solidFill>
              </a:rPr>
              <a:t>may indicate that initiating physiotherapy is more beneficial than waiting. In the treat-or-not-to-treat debate, there are two further important clinical aspects which might offer a good argument to treat those infants early. Infants with fixed movement restriction in cervical rotation are limited in their age-related participation because they cannot explore the environment as they would like to and need to</a:t>
            </a:r>
            <a:r>
              <a:rPr lang="en-US" sz="2400" dirty="0" smtClean="0">
                <a:solidFill>
                  <a:schemeClr val="tx1"/>
                </a:solidFill>
              </a:rPr>
              <a:t>.</a:t>
            </a:r>
            <a:endParaRPr lang="de-DE" sz="2400" dirty="0">
              <a:solidFill>
                <a:schemeClr val="tx1"/>
              </a:solidFill>
            </a:endParaRPr>
          </a:p>
        </p:txBody>
      </p:sp>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27</a:t>
            </a:fld>
            <a:endParaRPr lang="de-DE" dirty="0"/>
          </a:p>
        </p:txBody>
      </p:sp>
    </p:spTree>
    <p:extLst>
      <p:ext uri="{BB962C8B-B14F-4D97-AF65-F5344CB8AC3E}">
        <p14:creationId xmlns:p14="http://schemas.microsoft.com/office/powerpoint/2010/main" val="1108995923"/>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600" dirty="0" err="1"/>
              <a:t>Conclusion</a:t>
            </a:r>
            <a:endParaRPr lang="de-DE" sz="3600" dirty="0"/>
          </a:p>
        </p:txBody>
      </p:sp>
      <p:sp>
        <p:nvSpPr>
          <p:cNvPr id="2" name="Inhaltsplatzhalter 1"/>
          <p:cNvSpPr>
            <a:spLocks noGrp="1"/>
          </p:cNvSpPr>
          <p:nvPr>
            <p:ph sz="half" idx="1"/>
          </p:nvPr>
        </p:nvSpPr>
        <p:spPr>
          <a:xfrm>
            <a:off x="429491" y="1556793"/>
            <a:ext cx="8229599" cy="4104456"/>
          </a:xfrm>
        </p:spPr>
        <p:txBody>
          <a:bodyPr>
            <a:normAutofit/>
          </a:bodyPr>
          <a:lstStyle/>
          <a:p>
            <a:pPr marL="0" indent="0">
              <a:buNone/>
            </a:pPr>
            <a:r>
              <a:rPr lang="en-US" sz="2400" dirty="0">
                <a:solidFill>
                  <a:schemeClr val="tx1"/>
                </a:solidFill>
              </a:rPr>
              <a:t>This study proved the efficacy of Vojta therapy in infantile postural asymmetry. It also showed that the screaming of the infants within the Vojta therapy was not as burdensome for the parents as previously expected. </a:t>
            </a:r>
            <a:endParaRPr lang="en-US" sz="2400" dirty="0" smtClean="0">
              <a:solidFill>
                <a:schemeClr val="tx1"/>
              </a:solidFill>
            </a:endParaRPr>
          </a:p>
          <a:p>
            <a:pPr marL="0" indent="0">
              <a:buNone/>
            </a:pPr>
            <a:r>
              <a:rPr lang="en-US" sz="2400" dirty="0" smtClean="0">
                <a:solidFill>
                  <a:schemeClr val="tx1"/>
                </a:solidFill>
              </a:rPr>
              <a:t>The </a:t>
            </a:r>
            <a:r>
              <a:rPr lang="en-US" sz="2400" dirty="0">
                <a:solidFill>
                  <a:schemeClr val="tx1"/>
                </a:solidFill>
              </a:rPr>
              <a:t>comparison with the Placebo group as shown by Philippi is not valid. </a:t>
            </a:r>
            <a:endParaRPr lang="en-US" sz="2400" dirty="0" smtClean="0">
              <a:solidFill>
                <a:schemeClr val="tx1"/>
              </a:solidFill>
            </a:endParaRPr>
          </a:p>
          <a:p>
            <a:pPr marL="0" indent="0">
              <a:buNone/>
            </a:pPr>
            <a:r>
              <a:rPr lang="en-US" sz="2400" dirty="0" smtClean="0">
                <a:solidFill>
                  <a:schemeClr val="tx1"/>
                </a:solidFill>
              </a:rPr>
              <a:t>The </a:t>
            </a:r>
            <a:r>
              <a:rPr lang="en-US" sz="2400" dirty="0">
                <a:solidFill>
                  <a:schemeClr val="tx1"/>
                </a:solidFill>
              </a:rPr>
              <a:t>data of this study might indicate advantages for early interventions within the first four months of life</a:t>
            </a:r>
            <a:r>
              <a:rPr lang="en-US" sz="2400" dirty="0" smtClean="0">
                <a:solidFill>
                  <a:schemeClr val="tx1"/>
                </a:solidFill>
              </a:rPr>
              <a:t>.</a:t>
            </a:r>
            <a:endParaRPr lang="en-US" sz="2400" dirty="0">
              <a:solidFill>
                <a:schemeClr val="tx1"/>
              </a:solidFill>
            </a:endParaRPr>
          </a:p>
        </p:txBody>
      </p:sp>
      <p:sp>
        <p:nvSpPr>
          <p:cNvPr id="3" name="Foliennummernplatzhalter 2"/>
          <p:cNvSpPr>
            <a:spLocks noGrp="1"/>
          </p:cNvSpPr>
          <p:nvPr>
            <p:ph type="sldNum" sz="quarter" idx="4"/>
          </p:nvPr>
        </p:nvSpPr>
        <p:spPr/>
        <p:txBody>
          <a:bodyPr/>
          <a:lstStyle/>
          <a:p>
            <a:pPr>
              <a:defRPr/>
            </a:pPr>
            <a:fld id="{1057638A-6503-BD4B-880C-30F42B92AB8E}" type="slidenum">
              <a:rPr lang="de-DE" smtClean="0"/>
              <a:pPr>
                <a:defRPr/>
              </a:pPr>
              <a:t>28</a:t>
            </a:fld>
            <a:endParaRPr lang="de-DE" dirty="0"/>
          </a:p>
        </p:txBody>
      </p:sp>
    </p:spTree>
    <p:extLst>
      <p:ext uri="{BB962C8B-B14F-4D97-AF65-F5344CB8AC3E}">
        <p14:creationId xmlns:p14="http://schemas.microsoft.com/office/powerpoint/2010/main" val="1846564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79999"/>
            <a:ext cx="6491064" cy="706090"/>
          </a:xfrm>
        </p:spPr>
        <p:txBody>
          <a:bodyPr>
            <a:normAutofit/>
          </a:bodyPr>
          <a:lstStyle/>
          <a:p>
            <a:r>
              <a:rPr lang="de-DE" sz="3200" dirty="0"/>
              <a:t>References</a:t>
            </a:r>
          </a:p>
        </p:txBody>
      </p:sp>
      <p:sp>
        <p:nvSpPr>
          <p:cNvPr id="3" name="Inhaltsplatzhalter 2"/>
          <p:cNvSpPr>
            <a:spLocks noGrp="1"/>
          </p:cNvSpPr>
          <p:nvPr>
            <p:ph sz="half" idx="1"/>
          </p:nvPr>
        </p:nvSpPr>
        <p:spPr>
          <a:xfrm>
            <a:off x="341831" y="818355"/>
            <a:ext cx="8595794" cy="5435689"/>
          </a:xfrm>
        </p:spPr>
        <p:txBody>
          <a:bodyPr>
            <a:normAutofit fontScale="55000" lnSpcReduction="20000"/>
          </a:bodyPr>
          <a:lstStyle/>
          <a:p>
            <a:pPr marL="0" indent="0">
              <a:lnSpc>
                <a:spcPct val="170000"/>
              </a:lnSpc>
              <a:buNone/>
            </a:pPr>
            <a:r>
              <a:rPr lang="de-DE" sz="2100" baseline="30000" dirty="0">
                <a:solidFill>
                  <a:schemeClr val="tx1"/>
                </a:solidFill>
              </a:rPr>
              <a:t>1 </a:t>
            </a:r>
            <a:r>
              <a:rPr lang="de-DE" sz="2300" b="1" dirty="0">
                <a:solidFill>
                  <a:schemeClr val="tx1"/>
                </a:solidFill>
              </a:rPr>
              <a:t>von </a:t>
            </a:r>
            <a:r>
              <a:rPr lang="de-DE" sz="2300" b="1" dirty="0" err="1">
                <a:solidFill>
                  <a:schemeClr val="tx1"/>
                </a:solidFill>
              </a:rPr>
              <a:t>Aufschnaiter</a:t>
            </a:r>
            <a:r>
              <a:rPr lang="de-DE" sz="2300" b="1" dirty="0">
                <a:solidFill>
                  <a:schemeClr val="tx1"/>
                </a:solidFill>
              </a:rPr>
              <a:t> </a:t>
            </a:r>
            <a:r>
              <a:rPr lang="de-DE" sz="2300" dirty="0">
                <a:solidFill>
                  <a:schemeClr val="tx1"/>
                </a:solidFill>
              </a:rPr>
              <a:t>D: Physiotherapie bei so genannter Säuglingsskoliose. In: Hüter-Becker A, </a:t>
            </a:r>
            <a:r>
              <a:rPr lang="de-DE" sz="2300" dirty="0" err="1">
                <a:solidFill>
                  <a:schemeClr val="tx1"/>
                </a:solidFill>
              </a:rPr>
              <a:t>Dölken</a:t>
            </a:r>
            <a:r>
              <a:rPr lang="de-DE" sz="2300" dirty="0">
                <a:solidFill>
                  <a:schemeClr val="tx1"/>
                </a:solidFill>
              </a:rPr>
              <a:t> M, </a:t>
            </a:r>
            <a:r>
              <a:rPr lang="de-DE" sz="2300" dirty="0" err="1">
                <a:solidFill>
                  <a:schemeClr val="tx1"/>
                </a:solidFill>
              </a:rPr>
              <a:t>editors</a:t>
            </a:r>
            <a:r>
              <a:rPr lang="de-DE" sz="2300" dirty="0">
                <a:solidFill>
                  <a:schemeClr val="tx1"/>
                </a:solidFill>
              </a:rPr>
              <a:t>. Physiotherapie in der Pädiatrie. 2nd </a:t>
            </a:r>
            <a:r>
              <a:rPr lang="de-DE" sz="2300" dirty="0" err="1">
                <a:solidFill>
                  <a:schemeClr val="tx1"/>
                </a:solidFill>
              </a:rPr>
              <a:t>edn</a:t>
            </a:r>
            <a:r>
              <a:rPr lang="de-DE" sz="2300" dirty="0">
                <a:solidFill>
                  <a:schemeClr val="tx1"/>
                </a:solidFill>
              </a:rPr>
              <a:t>. Stuttgart: Thieme, 2010, pp 451-456. </a:t>
            </a:r>
          </a:p>
          <a:p>
            <a:pPr marL="0" indent="0">
              <a:lnSpc>
                <a:spcPct val="170000"/>
              </a:lnSpc>
              <a:buNone/>
            </a:pPr>
            <a:r>
              <a:rPr lang="de-DE" sz="2300" baseline="30000" dirty="0">
                <a:solidFill>
                  <a:schemeClr val="tx1"/>
                </a:solidFill>
              </a:rPr>
              <a:t>2</a:t>
            </a:r>
            <a:r>
              <a:rPr lang="de-DE" sz="2300" dirty="0">
                <a:solidFill>
                  <a:schemeClr val="tx1"/>
                </a:solidFill>
              </a:rPr>
              <a:t> </a:t>
            </a:r>
            <a:r>
              <a:rPr lang="de-DE" sz="2300" b="1" dirty="0">
                <a:solidFill>
                  <a:schemeClr val="tx1"/>
                </a:solidFill>
              </a:rPr>
              <a:t>Philippi H</a:t>
            </a:r>
            <a:r>
              <a:rPr lang="de-DE" sz="2300" dirty="0">
                <a:solidFill>
                  <a:schemeClr val="tx1"/>
                </a:solidFill>
              </a:rPr>
              <a:t>, </a:t>
            </a:r>
            <a:r>
              <a:rPr lang="de-DE" sz="2300" dirty="0" err="1">
                <a:solidFill>
                  <a:schemeClr val="tx1"/>
                </a:solidFill>
              </a:rPr>
              <a:t>Faldum</a:t>
            </a:r>
            <a:r>
              <a:rPr lang="de-DE" sz="2300" dirty="0">
                <a:solidFill>
                  <a:schemeClr val="tx1"/>
                </a:solidFill>
              </a:rPr>
              <a:t> A, Jung T, Bergmann H, Bauer K, Gross D, Spranger J (2006). Patterns </a:t>
            </a:r>
            <a:r>
              <a:rPr lang="de-DE" sz="2300" dirty="0" err="1">
                <a:solidFill>
                  <a:schemeClr val="tx1"/>
                </a:solidFill>
              </a:rPr>
              <a:t>of</a:t>
            </a:r>
            <a:r>
              <a:rPr lang="de-DE" sz="2300" dirty="0">
                <a:solidFill>
                  <a:schemeClr val="tx1"/>
                </a:solidFill>
              </a:rPr>
              <a:t> postural </a:t>
            </a:r>
            <a:r>
              <a:rPr lang="de-DE" sz="2300" dirty="0" err="1">
                <a:solidFill>
                  <a:schemeClr val="tx1"/>
                </a:solidFill>
              </a:rPr>
              <a:t>asymmetry</a:t>
            </a:r>
            <a:r>
              <a:rPr lang="de-DE" sz="2300" dirty="0">
                <a:solidFill>
                  <a:schemeClr val="tx1"/>
                </a:solidFill>
              </a:rPr>
              <a:t> in </a:t>
            </a:r>
            <a:r>
              <a:rPr lang="de-DE" sz="2300" dirty="0" err="1">
                <a:solidFill>
                  <a:schemeClr val="tx1"/>
                </a:solidFill>
              </a:rPr>
              <a:t>infants</a:t>
            </a:r>
            <a:r>
              <a:rPr lang="de-DE" sz="2300" dirty="0">
                <a:solidFill>
                  <a:schemeClr val="tx1"/>
                </a:solidFill>
              </a:rPr>
              <a:t>: a </a:t>
            </a:r>
            <a:r>
              <a:rPr lang="de-DE" sz="2300" dirty="0" err="1">
                <a:solidFill>
                  <a:schemeClr val="tx1"/>
                </a:solidFill>
              </a:rPr>
              <a:t>standardized</a:t>
            </a:r>
            <a:r>
              <a:rPr lang="de-DE" sz="2300" dirty="0">
                <a:solidFill>
                  <a:schemeClr val="tx1"/>
                </a:solidFill>
              </a:rPr>
              <a:t> video-</a:t>
            </a:r>
            <a:r>
              <a:rPr lang="de-DE" sz="2300" dirty="0" err="1">
                <a:solidFill>
                  <a:schemeClr val="tx1"/>
                </a:solidFill>
              </a:rPr>
              <a:t>based</a:t>
            </a:r>
            <a:r>
              <a:rPr lang="de-DE" sz="2300" dirty="0">
                <a:solidFill>
                  <a:schemeClr val="tx1"/>
                </a:solidFill>
              </a:rPr>
              <a:t> </a:t>
            </a:r>
            <a:r>
              <a:rPr lang="de-DE" sz="2300" dirty="0" err="1">
                <a:solidFill>
                  <a:schemeClr val="tx1"/>
                </a:solidFill>
              </a:rPr>
              <a:t>analysis</a:t>
            </a:r>
            <a:r>
              <a:rPr lang="de-DE" sz="2300" dirty="0">
                <a:solidFill>
                  <a:schemeClr val="tx1"/>
                </a:solidFill>
              </a:rPr>
              <a:t>. </a:t>
            </a:r>
            <a:r>
              <a:rPr lang="de-DE" sz="2300" dirty="0" err="1">
                <a:solidFill>
                  <a:schemeClr val="tx1"/>
                </a:solidFill>
              </a:rPr>
              <a:t>Eur</a:t>
            </a:r>
            <a:r>
              <a:rPr lang="de-DE" sz="2300" dirty="0">
                <a:solidFill>
                  <a:schemeClr val="tx1"/>
                </a:solidFill>
              </a:rPr>
              <a:t> J </a:t>
            </a:r>
            <a:r>
              <a:rPr lang="de-DE" sz="2300" dirty="0" err="1">
                <a:solidFill>
                  <a:schemeClr val="tx1"/>
                </a:solidFill>
              </a:rPr>
              <a:t>Pediatr</a:t>
            </a:r>
            <a:r>
              <a:rPr lang="de-DE" sz="2300" dirty="0">
                <a:solidFill>
                  <a:schemeClr val="tx1"/>
                </a:solidFill>
              </a:rPr>
              <a:t> 3:158-164</a:t>
            </a:r>
          </a:p>
          <a:p>
            <a:pPr marL="0" indent="0">
              <a:lnSpc>
                <a:spcPct val="170000"/>
              </a:lnSpc>
              <a:buNone/>
            </a:pPr>
            <a:r>
              <a:rPr lang="de-DE" sz="2300" baseline="30000" dirty="0">
                <a:solidFill>
                  <a:schemeClr val="tx1"/>
                </a:solidFill>
              </a:rPr>
              <a:t>3 </a:t>
            </a:r>
            <a:r>
              <a:rPr lang="de-DE" sz="2300" b="1" dirty="0">
                <a:solidFill>
                  <a:schemeClr val="tx1"/>
                </a:solidFill>
              </a:rPr>
              <a:t>Tatli B</a:t>
            </a:r>
            <a:r>
              <a:rPr lang="de-DE" sz="2300" dirty="0">
                <a:solidFill>
                  <a:schemeClr val="tx1"/>
                </a:solidFill>
              </a:rPr>
              <a:t>, </a:t>
            </a:r>
            <a:r>
              <a:rPr lang="de-DE" sz="2300" dirty="0" err="1">
                <a:solidFill>
                  <a:schemeClr val="tx1"/>
                </a:solidFill>
              </a:rPr>
              <a:t>Aydinli</a:t>
            </a:r>
            <a:r>
              <a:rPr lang="de-DE" sz="2300" dirty="0">
                <a:solidFill>
                  <a:schemeClr val="tx1"/>
                </a:solidFill>
              </a:rPr>
              <a:t> N, Caliskan M, et al.: Congenital </a:t>
            </a:r>
            <a:r>
              <a:rPr lang="de-DE" sz="2300" dirty="0" err="1">
                <a:solidFill>
                  <a:schemeClr val="tx1"/>
                </a:solidFill>
              </a:rPr>
              <a:t>muscular</a:t>
            </a:r>
            <a:r>
              <a:rPr lang="de-DE" sz="2300" dirty="0">
                <a:solidFill>
                  <a:schemeClr val="tx1"/>
                </a:solidFill>
              </a:rPr>
              <a:t> </a:t>
            </a:r>
            <a:r>
              <a:rPr lang="de-DE" sz="2300" dirty="0" err="1">
                <a:solidFill>
                  <a:schemeClr val="tx1"/>
                </a:solidFill>
              </a:rPr>
              <a:t>torticollis</a:t>
            </a:r>
            <a:r>
              <a:rPr lang="de-DE" sz="2300" dirty="0">
                <a:solidFill>
                  <a:schemeClr val="tx1"/>
                </a:solidFill>
              </a:rPr>
              <a:t>: </a:t>
            </a:r>
            <a:r>
              <a:rPr lang="de-DE" sz="2300" dirty="0" err="1">
                <a:solidFill>
                  <a:schemeClr val="tx1"/>
                </a:solidFill>
              </a:rPr>
              <a:t>evaluation</a:t>
            </a:r>
            <a:r>
              <a:rPr lang="de-DE" sz="2300" dirty="0">
                <a:solidFill>
                  <a:schemeClr val="tx1"/>
                </a:solidFill>
              </a:rPr>
              <a:t> and </a:t>
            </a:r>
            <a:r>
              <a:rPr lang="de-DE" sz="2300" dirty="0" err="1">
                <a:solidFill>
                  <a:schemeClr val="tx1"/>
                </a:solidFill>
              </a:rPr>
              <a:t>classification</a:t>
            </a:r>
            <a:r>
              <a:rPr lang="de-DE" sz="2300" dirty="0">
                <a:solidFill>
                  <a:schemeClr val="tx1"/>
                </a:solidFill>
              </a:rPr>
              <a:t>. </a:t>
            </a:r>
            <a:r>
              <a:rPr lang="de-DE" sz="2300" dirty="0" err="1">
                <a:solidFill>
                  <a:schemeClr val="tx1"/>
                </a:solidFill>
              </a:rPr>
              <a:t>Pediatr</a:t>
            </a:r>
            <a:r>
              <a:rPr lang="de-DE" sz="2300" dirty="0">
                <a:solidFill>
                  <a:schemeClr val="tx1"/>
                </a:solidFill>
              </a:rPr>
              <a:t> </a:t>
            </a:r>
            <a:r>
              <a:rPr lang="de-DE" sz="2300" dirty="0" err="1">
                <a:solidFill>
                  <a:schemeClr val="tx1"/>
                </a:solidFill>
              </a:rPr>
              <a:t>Neurol</a:t>
            </a:r>
            <a:r>
              <a:rPr lang="de-DE" sz="2300" dirty="0">
                <a:solidFill>
                  <a:schemeClr val="tx1"/>
                </a:solidFill>
              </a:rPr>
              <a:t>, 2006, 1: 41-44.</a:t>
            </a:r>
          </a:p>
          <a:p>
            <a:pPr marL="0" indent="0">
              <a:lnSpc>
                <a:spcPct val="170000"/>
              </a:lnSpc>
              <a:buNone/>
            </a:pPr>
            <a:r>
              <a:rPr lang="de-DE" sz="2300" baseline="30000" dirty="0">
                <a:solidFill>
                  <a:schemeClr val="tx1"/>
                </a:solidFill>
              </a:rPr>
              <a:t>4 </a:t>
            </a:r>
            <a:r>
              <a:rPr lang="de-DE" sz="2300" b="1" dirty="0" err="1">
                <a:solidFill>
                  <a:schemeClr val="tx1"/>
                </a:solidFill>
              </a:rPr>
              <a:t>Öhmann</a:t>
            </a:r>
            <a:r>
              <a:rPr lang="de-DE" sz="2300" b="1" dirty="0">
                <a:solidFill>
                  <a:schemeClr val="tx1"/>
                </a:solidFill>
              </a:rPr>
              <a:t> A</a:t>
            </a:r>
            <a:r>
              <a:rPr lang="de-DE" sz="2300" dirty="0">
                <a:solidFill>
                  <a:schemeClr val="tx1"/>
                </a:solidFill>
              </a:rPr>
              <a:t>, Nilsson S, </a:t>
            </a:r>
            <a:r>
              <a:rPr lang="de-DE" sz="2300" dirty="0" err="1">
                <a:solidFill>
                  <a:schemeClr val="tx1"/>
                </a:solidFill>
              </a:rPr>
              <a:t>Beckung</a:t>
            </a:r>
            <a:r>
              <a:rPr lang="de-DE" sz="2300" dirty="0">
                <a:solidFill>
                  <a:schemeClr val="tx1"/>
                </a:solidFill>
              </a:rPr>
              <a:t> E: Stretching Treatment </a:t>
            </a:r>
            <a:r>
              <a:rPr lang="de-DE" sz="2300" dirty="0" err="1">
                <a:solidFill>
                  <a:schemeClr val="tx1"/>
                </a:solidFill>
              </a:rPr>
              <a:t>for</a:t>
            </a:r>
            <a:r>
              <a:rPr lang="de-DE" sz="2300" dirty="0">
                <a:solidFill>
                  <a:schemeClr val="tx1"/>
                </a:solidFill>
              </a:rPr>
              <a:t> </a:t>
            </a:r>
            <a:r>
              <a:rPr lang="de-DE" sz="2300" dirty="0" err="1">
                <a:solidFill>
                  <a:schemeClr val="tx1"/>
                </a:solidFill>
              </a:rPr>
              <a:t>Infants</a:t>
            </a:r>
            <a:r>
              <a:rPr lang="de-DE" sz="2300" dirty="0">
                <a:solidFill>
                  <a:schemeClr val="tx1"/>
                </a:solidFill>
              </a:rPr>
              <a:t> </a:t>
            </a:r>
            <a:r>
              <a:rPr lang="de-DE" sz="2300" dirty="0" err="1">
                <a:solidFill>
                  <a:schemeClr val="tx1"/>
                </a:solidFill>
              </a:rPr>
              <a:t>with</a:t>
            </a:r>
            <a:r>
              <a:rPr lang="de-DE" sz="2300" dirty="0">
                <a:solidFill>
                  <a:schemeClr val="tx1"/>
                </a:solidFill>
              </a:rPr>
              <a:t> Congenital Muscular Torticollis: </a:t>
            </a:r>
            <a:r>
              <a:rPr lang="de-DE" sz="2300" dirty="0" err="1">
                <a:solidFill>
                  <a:schemeClr val="tx1"/>
                </a:solidFill>
              </a:rPr>
              <a:t>Physiotherapist</a:t>
            </a:r>
            <a:r>
              <a:rPr lang="de-DE" sz="2300" dirty="0">
                <a:solidFill>
                  <a:schemeClr val="tx1"/>
                </a:solidFill>
              </a:rPr>
              <a:t> </a:t>
            </a:r>
            <a:r>
              <a:rPr lang="de-DE" sz="2300" dirty="0" err="1">
                <a:solidFill>
                  <a:schemeClr val="tx1"/>
                </a:solidFill>
              </a:rPr>
              <a:t>or</a:t>
            </a:r>
            <a:r>
              <a:rPr lang="de-DE" sz="2300" dirty="0">
                <a:solidFill>
                  <a:schemeClr val="tx1"/>
                </a:solidFill>
              </a:rPr>
              <a:t> </a:t>
            </a:r>
            <a:r>
              <a:rPr lang="de-DE" sz="2300" dirty="0" err="1">
                <a:solidFill>
                  <a:schemeClr val="tx1"/>
                </a:solidFill>
              </a:rPr>
              <a:t>Parents</a:t>
            </a:r>
            <a:r>
              <a:rPr lang="de-DE" sz="2300" dirty="0">
                <a:solidFill>
                  <a:schemeClr val="tx1"/>
                </a:solidFill>
              </a:rPr>
              <a:t>? A </a:t>
            </a:r>
            <a:r>
              <a:rPr lang="de-DE" sz="2300" dirty="0" err="1">
                <a:solidFill>
                  <a:schemeClr val="tx1"/>
                </a:solidFill>
              </a:rPr>
              <a:t>Randomized</a:t>
            </a:r>
            <a:r>
              <a:rPr lang="de-DE" sz="2300" dirty="0">
                <a:solidFill>
                  <a:schemeClr val="tx1"/>
                </a:solidFill>
              </a:rPr>
              <a:t> Pilot Study. PM&amp;R, 2010, 2: 1073-1079.</a:t>
            </a:r>
          </a:p>
          <a:p>
            <a:pPr marL="0" indent="0">
              <a:lnSpc>
                <a:spcPct val="170000"/>
              </a:lnSpc>
              <a:buNone/>
            </a:pPr>
            <a:r>
              <a:rPr lang="de-DE" sz="2300" baseline="30000" dirty="0">
                <a:solidFill>
                  <a:schemeClr val="tx1"/>
                </a:solidFill>
              </a:rPr>
              <a:t>5</a:t>
            </a:r>
            <a:r>
              <a:rPr lang="de-DE" sz="2300" dirty="0">
                <a:solidFill>
                  <a:schemeClr val="tx1"/>
                </a:solidFill>
              </a:rPr>
              <a:t> </a:t>
            </a:r>
            <a:r>
              <a:rPr lang="de-DE" sz="2300" b="1" dirty="0">
                <a:solidFill>
                  <a:schemeClr val="tx1"/>
                </a:solidFill>
              </a:rPr>
              <a:t>Riedel, M </a:t>
            </a:r>
            <a:r>
              <a:rPr lang="de-DE" sz="2300" dirty="0">
                <a:solidFill>
                  <a:schemeClr val="tx1"/>
                </a:solidFill>
              </a:rPr>
              <a:t>(2009). Der „schiefe“ Säugling. Die muskuläre </a:t>
            </a:r>
            <a:r>
              <a:rPr lang="de-DE" sz="2300" dirty="0" err="1">
                <a:solidFill>
                  <a:schemeClr val="tx1"/>
                </a:solidFill>
              </a:rPr>
              <a:t>Tonusasymmetrie</a:t>
            </a:r>
            <a:r>
              <a:rPr lang="de-DE" sz="2300" dirty="0">
                <a:solidFill>
                  <a:schemeClr val="tx1"/>
                </a:solidFill>
              </a:rPr>
              <a:t> bei Säuglingen. Praxis der Kinder-Reha 4:86-90</a:t>
            </a:r>
          </a:p>
          <a:p>
            <a:pPr marL="0" indent="0">
              <a:lnSpc>
                <a:spcPct val="170000"/>
              </a:lnSpc>
              <a:buNone/>
            </a:pPr>
            <a:r>
              <a:rPr lang="de-DE" sz="2300" baseline="30000" dirty="0">
                <a:solidFill>
                  <a:schemeClr val="tx1"/>
                </a:solidFill>
              </a:rPr>
              <a:t>6 </a:t>
            </a:r>
            <a:r>
              <a:rPr lang="de-DE" sz="2300" b="1" dirty="0">
                <a:solidFill>
                  <a:schemeClr val="tx1"/>
                </a:solidFill>
              </a:rPr>
              <a:t>Rubio AS</a:t>
            </a:r>
            <a:r>
              <a:rPr lang="de-DE" sz="2300" dirty="0">
                <a:solidFill>
                  <a:schemeClr val="tx1"/>
                </a:solidFill>
              </a:rPr>
              <a:t>, Griffet JR, </a:t>
            </a:r>
            <a:r>
              <a:rPr lang="de-DE" sz="2300" dirty="0" err="1">
                <a:solidFill>
                  <a:schemeClr val="tx1"/>
                </a:solidFill>
              </a:rPr>
              <a:t>Caci</a:t>
            </a:r>
            <a:r>
              <a:rPr lang="de-DE" sz="2300" dirty="0">
                <a:solidFill>
                  <a:schemeClr val="tx1"/>
                </a:solidFill>
              </a:rPr>
              <a:t> H, </a:t>
            </a:r>
            <a:r>
              <a:rPr lang="de-DE" sz="2300" dirty="0" err="1">
                <a:solidFill>
                  <a:schemeClr val="tx1"/>
                </a:solidFill>
              </a:rPr>
              <a:t>Bérard</a:t>
            </a:r>
            <a:r>
              <a:rPr lang="de-DE" sz="2300" dirty="0">
                <a:solidFill>
                  <a:schemeClr val="tx1"/>
                </a:solidFill>
              </a:rPr>
              <a:t> E, El Hayek T, </a:t>
            </a:r>
            <a:r>
              <a:rPr lang="de-DE" sz="2300" dirty="0" err="1">
                <a:solidFill>
                  <a:schemeClr val="tx1"/>
                </a:solidFill>
              </a:rPr>
              <a:t>Boutté</a:t>
            </a:r>
            <a:r>
              <a:rPr lang="de-DE" sz="2300" dirty="0">
                <a:solidFill>
                  <a:schemeClr val="tx1"/>
                </a:solidFill>
              </a:rPr>
              <a:t> P (2009). The </a:t>
            </a:r>
            <a:r>
              <a:rPr lang="de-DE" sz="2300" dirty="0" err="1">
                <a:solidFill>
                  <a:schemeClr val="tx1"/>
                </a:solidFill>
              </a:rPr>
              <a:t>moulded</a:t>
            </a:r>
            <a:r>
              <a:rPr lang="de-DE" sz="2300" dirty="0">
                <a:solidFill>
                  <a:schemeClr val="tx1"/>
                </a:solidFill>
              </a:rPr>
              <a:t> </a:t>
            </a:r>
            <a:r>
              <a:rPr lang="de-DE" sz="2300" dirty="0" err="1">
                <a:solidFill>
                  <a:schemeClr val="tx1"/>
                </a:solidFill>
              </a:rPr>
              <a:t>baby</a:t>
            </a:r>
            <a:r>
              <a:rPr lang="de-DE" sz="2300" dirty="0">
                <a:solidFill>
                  <a:schemeClr val="tx1"/>
                </a:solidFill>
              </a:rPr>
              <a:t> </a:t>
            </a:r>
            <a:r>
              <a:rPr lang="de-DE" sz="2300" dirty="0" err="1">
                <a:solidFill>
                  <a:schemeClr val="tx1"/>
                </a:solidFill>
              </a:rPr>
              <a:t>syndrome</a:t>
            </a:r>
            <a:r>
              <a:rPr lang="de-DE" sz="2300" dirty="0">
                <a:solidFill>
                  <a:schemeClr val="tx1"/>
                </a:solidFill>
              </a:rPr>
              <a:t>: </a:t>
            </a:r>
            <a:r>
              <a:rPr lang="de-DE" sz="2300" dirty="0" err="1">
                <a:solidFill>
                  <a:schemeClr val="tx1"/>
                </a:solidFill>
              </a:rPr>
              <a:t>incidence</a:t>
            </a:r>
            <a:r>
              <a:rPr lang="de-DE" sz="2300" dirty="0">
                <a:solidFill>
                  <a:schemeClr val="tx1"/>
                </a:solidFill>
              </a:rPr>
              <a:t> and </a:t>
            </a:r>
            <a:r>
              <a:rPr lang="de-DE" sz="2300" dirty="0" err="1">
                <a:solidFill>
                  <a:schemeClr val="tx1"/>
                </a:solidFill>
              </a:rPr>
              <a:t>risk</a:t>
            </a:r>
            <a:r>
              <a:rPr lang="de-DE" sz="2300" dirty="0">
                <a:solidFill>
                  <a:schemeClr val="tx1"/>
                </a:solidFill>
              </a:rPr>
              <a:t> </a:t>
            </a:r>
            <a:r>
              <a:rPr lang="de-DE" sz="2300" dirty="0" err="1">
                <a:solidFill>
                  <a:schemeClr val="tx1"/>
                </a:solidFill>
              </a:rPr>
              <a:t>factors</a:t>
            </a:r>
            <a:r>
              <a:rPr lang="de-DE" sz="2300" dirty="0">
                <a:solidFill>
                  <a:schemeClr val="tx1"/>
                </a:solidFill>
              </a:rPr>
              <a:t> </a:t>
            </a:r>
            <a:r>
              <a:rPr lang="de-DE" sz="2300" dirty="0" err="1">
                <a:solidFill>
                  <a:schemeClr val="tx1"/>
                </a:solidFill>
              </a:rPr>
              <a:t>regarding</a:t>
            </a:r>
            <a:r>
              <a:rPr lang="de-DE" sz="2300" dirty="0">
                <a:solidFill>
                  <a:schemeClr val="tx1"/>
                </a:solidFill>
              </a:rPr>
              <a:t> 1001 </a:t>
            </a:r>
            <a:r>
              <a:rPr lang="de-DE" sz="2300" dirty="0" err="1">
                <a:solidFill>
                  <a:schemeClr val="tx1"/>
                </a:solidFill>
              </a:rPr>
              <a:t>neonates</a:t>
            </a:r>
            <a:r>
              <a:rPr lang="de-DE" sz="2300" dirty="0">
                <a:solidFill>
                  <a:schemeClr val="tx1"/>
                </a:solidFill>
              </a:rPr>
              <a:t>. </a:t>
            </a:r>
            <a:r>
              <a:rPr lang="de-DE" sz="2300" dirty="0" err="1">
                <a:solidFill>
                  <a:schemeClr val="tx1"/>
                </a:solidFill>
              </a:rPr>
              <a:t>Eur</a:t>
            </a:r>
            <a:r>
              <a:rPr lang="de-DE" sz="2300" dirty="0">
                <a:solidFill>
                  <a:schemeClr val="tx1"/>
                </a:solidFill>
              </a:rPr>
              <a:t> J </a:t>
            </a:r>
            <a:r>
              <a:rPr lang="de-DE" sz="2300" dirty="0" err="1">
                <a:solidFill>
                  <a:schemeClr val="tx1"/>
                </a:solidFill>
              </a:rPr>
              <a:t>Pediatr</a:t>
            </a:r>
            <a:r>
              <a:rPr lang="de-DE" sz="2300" dirty="0">
                <a:solidFill>
                  <a:schemeClr val="tx1"/>
                </a:solidFill>
              </a:rPr>
              <a:t> 5:605-611</a:t>
            </a:r>
          </a:p>
          <a:p>
            <a:pPr marL="0" indent="0">
              <a:lnSpc>
                <a:spcPct val="170000"/>
              </a:lnSpc>
              <a:buNone/>
            </a:pPr>
            <a:r>
              <a:rPr lang="de-DE" sz="2300" baseline="30000" dirty="0">
                <a:solidFill>
                  <a:schemeClr val="tx1"/>
                </a:solidFill>
              </a:rPr>
              <a:t>7</a:t>
            </a:r>
            <a:r>
              <a:rPr lang="de-DE" sz="2300" dirty="0">
                <a:solidFill>
                  <a:schemeClr val="tx1"/>
                </a:solidFill>
              </a:rPr>
              <a:t> </a:t>
            </a:r>
            <a:r>
              <a:rPr lang="de-DE" sz="2300" b="1" dirty="0">
                <a:solidFill>
                  <a:schemeClr val="tx1"/>
                </a:solidFill>
              </a:rPr>
              <a:t>Gritz, K </a:t>
            </a:r>
            <a:r>
              <a:rPr lang="de-DE" sz="2300" dirty="0">
                <a:solidFill>
                  <a:schemeClr val="tx1"/>
                </a:solidFill>
              </a:rPr>
              <a:t>(2002). Bewegungsarmut: Ärzte warnen vor den Folgen. Deutsches Ärzteblatt 46:3058</a:t>
            </a:r>
          </a:p>
          <a:p>
            <a:pPr marL="0" indent="0">
              <a:lnSpc>
                <a:spcPct val="170000"/>
              </a:lnSpc>
              <a:buNone/>
            </a:pPr>
            <a:r>
              <a:rPr lang="de-DE" sz="2300" baseline="30000" dirty="0">
                <a:solidFill>
                  <a:schemeClr val="tx1"/>
                </a:solidFill>
              </a:rPr>
              <a:t>8</a:t>
            </a:r>
            <a:r>
              <a:rPr lang="de-DE" sz="2300" dirty="0">
                <a:solidFill>
                  <a:schemeClr val="tx1"/>
                </a:solidFill>
              </a:rPr>
              <a:t> </a:t>
            </a:r>
            <a:r>
              <a:rPr lang="de-DE" sz="2300" b="1" dirty="0" err="1">
                <a:solidFill>
                  <a:schemeClr val="tx1"/>
                </a:solidFill>
              </a:rPr>
              <a:t>Petronic</a:t>
            </a:r>
            <a:r>
              <a:rPr lang="de-DE" sz="2300" b="1" dirty="0">
                <a:solidFill>
                  <a:schemeClr val="tx1"/>
                </a:solidFill>
              </a:rPr>
              <a:t> I</a:t>
            </a:r>
            <a:r>
              <a:rPr lang="de-DE" sz="2300" dirty="0">
                <a:solidFill>
                  <a:schemeClr val="tx1"/>
                </a:solidFill>
              </a:rPr>
              <a:t>, </a:t>
            </a:r>
            <a:r>
              <a:rPr lang="de-DE" sz="2300" dirty="0" err="1">
                <a:solidFill>
                  <a:schemeClr val="tx1"/>
                </a:solidFill>
              </a:rPr>
              <a:t>Brdar</a:t>
            </a:r>
            <a:r>
              <a:rPr lang="de-DE" sz="2300" dirty="0">
                <a:solidFill>
                  <a:schemeClr val="tx1"/>
                </a:solidFill>
              </a:rPr>
              <a:t> R, </a:t>
            </a:r>
            <a:r>
              <a:rPr lang="de-DE" sz="2300" dirty="0" err="1">
                <a:solidFill>
                  <a:schemeClr val="tx1"/>
                </a:solidFill>
              </a:rPr>
              <a:t>Cirovic</a:t>
            </a:r>
            <a:r>
              <a:rPr lang="de-DE" sz="2300" dirty="0">
                <a:solidFill>
                  <a:schemeClr val="tx1"/>
                </a:solidFill>
              </a:rPr>
              <a:t> D, et al.: Congenital </a:t>
            </a:r>
            <a:r>
              <a:rPr lang="de-DE" sz="2300" dirty="0" err="1">
                <a:solidFill>
                  <a:schemeClr val="tx1"/>
                </a:solidFill>
              </a:rPr>
              <a:t>muscular</a:t>
            </a:r>
            <a:r>
              <a:rPr lang="de-DE" sz="2300" dirty="0">
                <a:solidFill>
                  <a:schemeClr val="tx1"/>
                </a:solidFill>
              </a:rPr>
              <a:t> </a:t>
            </a:r>
            <a:r>
              <a:rPr lang="de-DE" sz="2300" dirty="0" err="1">
                <a:solidFill>
                  <a:schemeClr val="tx1"/>
                </a:solidFill>
              </a:rPr>
              <a:t>torticollis</a:t>
            </a:r>
            <a:r>
              <a:rPr lang="de-DE" sz="2300" dirty="0">
                <a:solidFill>
                  <a:schemeClr val="tx1"/>
                </a:solidFill>
              </a:rPr>
              <a:t> in </a:t>
            </a:r>
            <a:r>
              <a:rPr lang="de-DE" sz="2300" dirty="0" err="1">
                <a:solidFill>
                  <a:schemeClr val="tx1"/>
                </a:solidFill>
              </a:rPr>
              <a:t>children</a:t>
            </a:r>
            <a:r>
              <a:rPr lang="de-DE" sz="2300" dirty="0">
                <a:solidFill>
                  <a:schemeClr val="tx1"/>
                </a:solidFill>
              </a:rPr>
              <a:t>: </a:t>
            </a:r>
            <a:r>
              <a:rPr lang="de-DE" sz="2300" dirty="0" err="1">
                <a:solidFill>
                  <a:schemeClr val="tx1"/>
                </a:solidFill>
              </a:rPr>
              <a:t>distribution</a:t>
            </a:r>
            <a:r>
              <a:rPr lang="de-DE" sz="2300" dirty="0">
                <a:solidFill>
                  <a:schemeClr val="tx1"/>
                </a:solidFill>
              </a:rPr>
              <a:t>, </a:t>
            </a:r>
            <a:r>
              <a:rPr lang="de-DE" sz="2300" dirty="0" err="1">
                <a:solidFill>
                  <a:schemeClr val="tx1"/>
                </a:solidFill>
              </a:rPr>
              <a:t>treatment</a:t>
            </a:r>
            <a:r>
              <a:rPr lang="de-DE" sz="2300" dirty="0">
                <a:solidFill>
                  <a:schemeClr val="tx1"/>
                </a:solidFill>
              </a:rPr>
              <a:t> </a:t>
            </a:r>
            <a:r>
              <a:rPr lang="de-DE" sz="2300" dirty="0" err="1">
                <a:solidFill>
                  <a:schemeClr val="tx1"/>
                </a:solidFill>
              </a:rPr>
              <a:t>duration</a:t>
            </a:r>
            <a:r>
              <a:rPr lang="de-DE" sz="2300" dirty="0">
                <a:solidFill>
                  <a:schemeClr val="tx1"/>
                </a:solidFill>
              </a:rPr>
              <a:t> and </a:t>
            </a:r>
            <a:r>
              <a:rPr lang="de-DE" sz="2300" dirty="0" err="1">
                <a:solidFill>
                  <a:schemeClr val="tx1"/>
                </a:solidFill>
              </a:rPr>
              <a:t>outcome</a:t>
            </a:r>
            <a:r>
              <a:rPr lang="de-DE" sz="2300" dirty="0">
                <a:solidFill>
                  <a:schemeClr val="tx1"/>
                </a:solidFill>
              </a:rPr>
              <a:t>. </a:t>
            </a:r>
            <a:r>
              <a:rPr lang="de-DE" sz="2300" dirty="0" err="1">
                <a:solidFill>
                  <a:schemeClr val="tx1"/>
                </a:solidFill>
              </a:rPr>
              <a:t>Eur</a:t>
            </a:r>
            <a:r>
              <a:rPr lang="de-DE" sz="2300" dirty="0">
                <a:solidFill>
                  <a:schemeClr val="tx1"/>
                </a:solidFill>
              </a:rPr>
              <a:t> J </a:t>
            </a:r>
            <a:r>
              <a:rPr lang="de-DE" sz="2300" dirty="0" err="1">
                <a:solidFill>
                  <a:schemeClr val="tx1"/>
                </a:solidFill>
              </a:rPr>
              <a:t>Phys</a:t>
            </a:r>
            <a:r>
              <a:rPr lang="de-DE" sz="2300" dirty="0">
                <a:solidFill>
                  <a:schemeClr val="tx1"/>
                </a:solidFill>
              </a:rPr>
              <a:t> </a:t>
            </a:r>
            <a:r>
              <a:rPr lang="de-DE" sz="2300" dirty="0" err="1">
                <a:solidFill>
                  <a:schemeClr val="tx1"/>
                </a:solidFill>
              </a:rPr>
              <a:t>Rehabil</a:t>
            </a:r>
            <a:r>
              <a:rPr lang="de-DE" sz="2300" dirty="0">
                <a:solidFill>
                  <a:schemeClr val="tx1"/>
                </a:solidFill>
              </a:rPr>
              <a:t> </a:t>
            </a:r>
            <a:r>
              <a:rPr lang="de-DE" sz="2300" dirty="0" err="1">
                <a:solidFill>
                  <a:schemeClr val="tx1"/>
                </a:solidFill>
              </a:rPr>
              <a:t>Med</a:t>
            </a:r>
            <a:r>
              <a:rPr lang="de-DE" sz="2300" dirty="0">
                <a:solidFill>
                  <a:schemeClr val="tx1"/>
                </a:solidFill>
              </a:rPr>
              <a:t>, 2010, 46: 153-158.</a:t>
            </a:r>
          </a:p>
          <a:p>
            <a:pPr marL="0" indent="0">
              <a:lnSpc>
                <a:spcPct val="170000"/>
              </a:lnSpc>
              <a:buNone/>
            </a:pPr>
            <a:r>
              <a:rPr lang="en-US" sz="2300" baseline="30000" dirty="0">
                <a:solidFill>
                  <a:schemeClr val="tx1"/>
                </a:solidFill>
              </a:rPr>
              <a:t>9 </a:t>
            </a:r>
            <a:r>
              <a:rPr lang="en-US" sz="2300" b="1" dirty="0">
                <a:solidFill>
                  <a:schemeClr val="tx1"/>
                </a:solidFill>
              </a:rPr>
              <a:t>Bly, L</a:t>
            </a:r>
            <a:r>
              <a:rPr lang="en-US" sz="2300" dirty="0">
                <a:solidFill>
                  <a:schemeClr val="tx1"/>
                </a:solidFill>
              </a:rPr>
              <a:t>. Baby Treatment Based On NDT Principles. San Francisco, New York: Therapy Skill Builders, 1999</a:t>
            </a:r>
            <a:endParaRPr lang="de-DE" sz="2300" dirty="0">
              <a:solidFill>
                <a:schemeClr val="tx1"/>
              </a:solidFill>
            </a:endParaRPr>
          </a:p>
        </p:txBody>
      </p:sp>
      <p:sp>
        <p:nvSpPr>
          <p:cNvPr id="5" name="Foliennummernplatzhalter 4"/>
          <p:cNvSpPr>
            <a:spLocks noGrp="1"/>
          </p:cNvSpPr>
          <p:nvPr>
            <p:ph type="sldNum" sz="quarter" idx="4"/>
          </p:nvPr>
        </p:nvSpPr>
        <p:spPr/>
        <p:txBody>
          <a:bodyPr/>
          <a:lstStyle/>
          <a:p>
            <a:pPr>
              <a:defRPr/>
            </a:pPr>
            <a:fld id="{1057638A-6503-BD4B-880C-30F42B92AB8E}" type="slidenum">
              <a:rPr lang="de-DE" smtClean="0"/>
              <a:pPr>
                <a:defRPr/>
              </a:pPr>
              <a:t>29</a:t>
            </a:fld>
            <a:endParaRPr lang="de-DE" dirty="0"/>
          </a:p>
        </p:txBody>
      </p:sp>
    </p:spTree>
    <p:extLst>
      <p:ext uri="{BB962C8B-B14F-4D97-AF65-F5344CB8AC3E}">
        <p14:creationId xmlns:p14="http://schemas.microsoft.com/office/powerpoint/2010/main" val="3474050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resenius">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Fresenius.thmx</Template>
  <TotalTime>0</TotalTime>
  <Words>2262</Words>
  <Application>Microsoft Office PowerPoint</Application>
  <PresentationFormat>Bildschirmpräsentation (4:3)</PresentationFormat>
  <Paragraphs>261</Paragraphs>
  <Slides>29</Slides>
  <Notes>5</Notes>
  <HiddenSlides>0</HiddenSlides>
  <MMClips>0</MMClips>
  <ScaleCrop>false</ScaleCrop>
  <HeadingPairs>
    <vt:vector size="4" baseType="variant">
      <vt:variant>
        <vt:lpstr>Design</vt:lpstr>
      </vt:variant>
      <vt:variant>
        <vt:i4>1</vt:i4>
      </vt:variant>
      <vt:variant>
        <vt:lpstr>Folientitel</vt:lpstr>
      </vt:variant>
      <vt:variant>
        <vt:i4>29</vt:i4>
      </vt:variant>
    </vt:vector>
  </HeadingPairs>
  <TitlesOfParts>
    <vt:vector size="30" baseType="lpstr">
      <vt:lpstr>Fresenius</vt:lpstr>
      <vt:lpstr>„Infantile postural asymmetry and physical therapy  - a randomized controlled trial“</vt:lpstr>
      <vt:lpstr>Agenda</vt:lpstr>
      <vt:lpstr>Introduction</vt:lpstr>
      <vt:lpstr>Introduction</vt:lpstr>
      <vt:lpstr>Introduction</vt:lpstr>
      <vt:lpstr>Introduction</vt:lpstr>
      <vt:lpstr>State of the art</vt:lpstr>
      <vt:lpstr>Objectives</vt:lpstr>
      <vt:lpstr>Objectives</vt:lpstr>
      <vt:lpstr>Objectives</vt:lpstr>
      <vt:lpstr>Methods</vt:lpstr>
      <vt:lpstr>Methods</vt:lpstr>
      <vt:lpstr>Methods</vt:lpstr>
      <vt:lpstr>Methods</vt:lpstr>
      <vt:lpstr>Methods</vt:lpstr>
      <vt:lpstr>Methods</vt:lpstr>
      <vt:lpstr>Methods</vt:lpstr>
      <vt:lpstr>Methods</vt:lpstr>
      <vt:lpstr>Methods</vt:lpstr>
      <vt:lpstr>Results</vt:lpstr>
      <vt:lpstr>Results</vt:lpstr>
      <vt:lpstr>Results</vt:lpstr>
      <vt:lpstr>Results</vt:lpstr>
      <vt:lpstr>Results</vt:lpstr>
      <vt:lpstr>Results</vt:lpstr>
      <vt:lpstr>Discussion</vt:lpstr>
      <vt:lpstr>Discussion</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„Therapy accompanying use of VR-glasses in hemiparetic children and adolescents“</dc:title>
  <dc:creator>Jennifer Hoening</dc:creator>
  <cp:lastModifiedBy>Michael Jung2</cp:lastModifiedBy>
  <cp:revision>133</cp:revision>
  <dcterms:created xsi:type="dcterms:W3CDTF">2017-08-29T12:58:13Z</dcterms:created>
  <dcterms:modified xsi:type="dcterms:W3CDTF">2017-11-24T20:28:14Z</dcterms:modified>
</cp:coreProperties>
</file>