
<file path=[Content_Types].xml><?xml version="1.0" encoding="utf-8"?>
<Types xmlns="http://schemas.openxmlformats.org/package/2006/content-types">
  <Default Extension="png" ContentType="image/png"/>
  <Default Extension="bin" ContentType="application/vnd.openxmlformats-officedocument.oleObject"/>
  <Default Extension="wmf" ContentType="image/x-wmf"/>
  <Default Extension="jpeg" ContentType="image/jpeg"/>
  <Default Extension="emf" ContentType="image/x-emf"/>
  <Default Extension="rels" ContentType="application/vnd.openxmlformats-package.relationships+xml"/>
  <Default Extension="xml" ContentType="application/xml"/>
  <Default Extension="vml" ContentType="application/vnd.openxmlformats-officedocument.vmlDrawi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theme/theme2.xml" ContentType="application/vnd.openxmlformats-officedocument.theme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theme/theme3.xml" ContentType="application/vnd.openxmlformats-officedocument.theme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theme/theme4.xml" ContentType="application/vnd.openxmlformats-officedocument.theme+xml"/>
  <Override PartName="/ppt/theme/theme5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674" r:id="rId2"/>
    <p:sldMasterId id="2147483688" r:id="rId3"/>
    <p:sldMasterId id="2147483700" r:id="rId4"/>
  </p:sldMasterIdLst>
  <p:notesMasterIdLst>
    <p:notesMasterId r:id="rId33"/>
  </p:notesMasterIdLst>
  <p:sldIdLst>
    <p:sldId id="257" r:id="rId5"/>
    <p:sldId id="302" r:id="rId6"/>
    <p:sldId id="307" r:id="rId7"/>
    <p:sldId id="292" r:id="rId8"/>
    <p:sldId id="263" r:id="rId9"/>
    <p:sldId id="305" r:id="rId10"/>
    <p:sldId id="291" r:id="rId11"/>
    <p:sldId id="290" r:id="rId12"/>
    <p:sldId id="306" r:id="rId13"/>
    <p:sldId id="308" r:id="rId14"/>
    <p:sldId id="275" r:id="rId15"/>
    <p:sldId id="265" r:id="rId16"/>
    <p:sldId id="309" r:id="rId17"/>
    <p:sldId id="276" r:id="rId18"/>
    <p:sldId id="316" r:id="rId19"/>
    <p:sldId id="310" r:id="rId20"/>
    <p:sldId id="260" r:id="rId21"/>
    <p:sldId id="288" r:id="rId22"/>
    <p:sldId id="266" r:id="rId23"/>
    <p:sldId id="311" r:id="rId24"/>
    <p:sldId id="313" r:id="rId25"/>
    <p:sldId id="314" r:id="rId26"/>
    <p:sldId id="315" r:id="rId27"/>
    <p:sldId id="312" r:id="rId28"/>
    <p:sldId id="274" r:id="rId29"/>
    <p:sldId id="287" r:id="rId30"/>
    <p:sldId id="264" r:id="rId31"/>
    <p:sldId id="303" r:id="rId32"/>
  </p:sldIdLst>
  <p:sldSz cx="9144000" cy="6858000" type="screen4x3"/>
  <p:notesSz cx="6858000" cy="9144000"/>
  <p:defaultTextStyle>
    <a:defPPr>
      <a:defRPr lang="de-DE"/>
    </a:defPPr>
    <a:lvl1pPr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1pPr>
    <a:lvl2pPr marL="4572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2pPr>
    <a:lvl3pPr marL="9144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3pPr>
    <a:lvl4pPr marL="13716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4pPr>
    <a:lvl5pPr marL="18288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0000"/>
    <a:srgbClr val="CCECFF"/>
    <a:srgbClr val="FFFFC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00" autoAdjust="0"/>
    <p:restoredTop sz="94660"/>
  </p:normalViewPr>
  <p:slideViewPr>
    <p:cSldViewPr>
      <p:cViewPr varScale="1">
        <p:scale>
          <a:sx n="86" d="100"/>
          <a:sy n="86" d="100"/>
        </p:scale>
        <p:origin x="756" y="8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 varScale="1">
      <p:scale>
        <a:sx n="1" d="1"/>
        <a:sy n="1" d="1"/>
      </p:scale>
      <p:origin x="0" y="-6018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slide" Target="slides/slide22.xml"/><Relationship Id="rId3" Type="http://schemas.openxmlformats.org/officeDocument/2006/relationships/slideMaster" Target="slideMasters/slideMaster3.xml"/><Relationship Id="rId21" Type="http://schemas.openxmlformats.org/officeDocument/2006/relationships/slide" Target="slides/slide17.xml"/><Relationship Id="rId34" Type="http://schemas.openxmlformats.org/officeDocument/2006/relationships/presProps" Target="presProps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slide" Target="slides/slide21.xml"/><Relationship Id="rId33" Type="http://schemas.openxmlformats.org/officeDocument/2006/relationships/notesMaster" Target="notesMasters/notesMaster1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2.xml"/><Relationship Id="rId20" Type="http://schemas.openxmlformats.org/officeDocument/2006/relationships/slide" Target="slides/slide16.xml"/><Relationship Id="rId29" Type="http://schemas.openxmlformats.org/officeDocument/2006/relationships/slide" Target="slides/slide25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slide" Target="slides/slide20.xml"/><Relationship Id="rId32" Type="http://schemas.openxmlformats.org/officeDocument/2006/relationships/slide" Target="slides/slide28.xml"/><Relationship Id="rId37" Type="http://schemas.openxmlformats.org/officeDocument/2006/relationships/tableStyles" Target="tableStyles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slide" Target="slides/slide19.xml"/><Relationship Id="rId28" Type="http://schemas.openxmlformats.org/officeDocument/2006/relationships/slide" Target="slides/slide24.xml"/><Relationship Id="rId36" Type="http://schemas.openxmlformats.org/officeDocument/2006/relationships/theme" Target="theme/theme1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31" Type="http://schemas.openxmlformats.org/officeDocument/2006/relationships/slide" Target="slides/slide27.xml"/><Relationship Id="rId4" Type="http://schemas.openxmlformats.org/officeDocument/2006/relationships/slideMaster" Target="slideMasters/slideMaster4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slide" Target="slides/slide23.xml"/><Relationship Id="rId30" Type="http://schemas.openxmlformats.org/officeDocument/2006/relationships/slide" Target="slides/slide26.xml"/><Relationship Id="rId35" Type="http://schemas.openxmlformats.org/officeDocument/2006/relationships/viewProps" Target="viewProps.xml"/></Relationships>
</file>

<file path=ppt/drawings/_rels/vmlDrawing1.vml.rels><?xml version="1.0" encoding="UTF-8" standalone="yes"?>
<Relationships xmlns="http://schemas.openxmlformats.org/package/2006/relationships"><Relationship Id="rId2" Type="http://schemas.openxmlformats.org/officeDocument/2006/relationships/image" Target="../media/image14.wmf"/><Relationship Id="rId1" Type="http://schemas.openxmlformats.org/officeDocument/2006/relationships/image" Target="../media/image13.wmf"/></Relationships>
</file>

<file path=ppt/drawings/_rels/vmlDrawing2.vml.rels><?xml version="1.0" encoding="UTF-8" standalone="yes"?>
<Relationships xmlns="http://schemas.openxmlformats.org/package/2006/relationships"><Relationship Id="rId1" Type="http://schemas.openxmlformats.org/officeDocument/2006/relationships/image" Target="../media/image16.wmf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5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200"/>
            </a:lvl1pPr>
          </a:lstStyle>
          <a:p>
            <a:pPr>
              <a:defRPr/>
            </a:pPr>
            <a:endParaRPr lang="de-DE" altLang="de-DE"/>
          </a:p>
        </p:txBody>
      </p:sp>
      <p:sp>
        <p:nvSpPr>
          <p:cNvPr id="22531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84613" y="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200"/>
            </a:lvl1pPr>
          </a:lstStyle>
          <a:p>
            <a:pPr>
              <a:defRPr/>
            </a:pPr>
            <a:endParaRPr lang="de-DE" altLang="de-DE"/>
          </a:p>
        </p:txBody>
      </p:sp>
      <p:sp>
        <p:nvSpPr>
          <p:cNvPr id="2052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  <a:ext uri="{53640926-AAD7-44D8-BBD7-CCE9431645EC}">
              <a14:shadowObscured xmlns:a14="http://schemas.microsoft.com/office/drawing/2010/main" val="1"/>
            </a:ext>
          </a:extLst>
        </p:spPr>
      </p:sp>
      <p:sp>
        <p:nvSpPr>
          <p:cNvPr id="22533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de-DE" altLang="de-DE" noProof="0" smtClean="0"/>
              <a:t>Textmasterformate durch Klicken bearbeiten</a:t>
            </a:r>
          </a:p>
          <a:p>
            <a:pPr lvl="1"/>
            <a:r>
              <a:rPr lang="de-DE" altLang="de-DE" noProof="0" smtClean="0"/>
              <a:t>Zweite Ebene</a:t>
            </a:r>
          </a:p>
          <a:p>
            <a:pPr lvl="2"/>
            <a:r>
              <a:rPr lang="de-DE" altLang="de-DE" noProof="0" smtClean="0"/>
              <a:t>Dritte Ebene</a:t>
            </a:r>
          </a:p>
          <a:p>
            <a:pPr lvl="3"/>
            <a:r>
              <a:rPr lang="de-DE" altLang="de-DE" noProof="0" smtClean="0"/>
              <a:t>Vierte Ebene</a:t>
            </a:r>
          </a:p>
          <a:p>
            <a:pPr lvl="4"/>
            <a:r>
              <a:rPr lang="de-DE" altLang="de-DE" noProof="0" smtClean="0"/>
              <a:t>Fünfte Ebene</a:t>
            </a:r>
          </a:p>
        </p:txBody>
      </p:sp>
      <p:sp>
        <p:nvSpPr>
          <p:cNvPr id="22534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685213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eaLnBrk="1" hangingPunct="1">
              <a:defRPr sz="1200"/>
            </a:lvl1pPr>
          </a:lstStyle>
          <a:p>
            <a:pPr>
              <a:defRPr/>
            </a:pPr>
            <a:endParaRPr lang="de-DE" altLang="de-DE"/>
          </a:p>
        </p:txBody>
      </p:sp>
      <p:sp>
        <p:nvSpPr>
          <p:cNvPr id="22535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1200"/>
            </a:lvl1pPr>
          </a:lstStyle>
          <a:p>
            <a:pPr>
              <a:defRPr/>
            </a:pPr>
            <a:fld id="{C077ACD1-31D5-4247-A3A8-DEF47EFA1093}" type="slidenum">
              <a:rPr lang="de-DE" altLang="de-DE"/>
              <a:pPr>
                <a:defRPr/>
              </a:pPr>
              <a:t>‹Nr.›</a:t>
            </a:fld>
            <a:endParaRPr lang="de-DE" altLang="de-DE"/>
          </a:p>
        </p:txBody>
      </p:sp>
    </p:spTree>
    <p:extLst>
      <p:ext uri="{BB962C8B-B14F-4D97-AF65-F5344CB8AC3E}">
        <p14:creationId xmlns:p14="http://schemas.microsoft.com/office/powerpoint/2010/main" val="2512782792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DE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C077ACD1-31D5-4247-A3A8-DEF47EFA1093}" type="slidenum">
              <a:rPr lang="de-DE" altLang="de-DE" smtClean="0"/>
              <a:pPr>
                <a:defRPr/>
              </a:pPr>
              <a:t>7</a:t>
            </a:fld>
            <a:endParaRPr lang="de-DE" altLang="de-DE"/>
          </a:p>
        </p:txBody>
      </p:sp>
    </p:spTree>
    <p:extLst>
      <p:ext uri="{BB962C8B-B14F-4D97-AF65-F5344CB8AC3E}">
        <p14:creationId xmlns:p14="http://schemas.microsoft.com/office/powerpoint/2010/main" val="333825056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Folienbildplatzhalt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28675" name="Notizenplatzhalter 2"/>
          <p:cNvSpPr>
            <a:spLocks noGrp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de-DE" altLang="de-DE" smtClean="0"/>
          </a:p>
        </p:txBody>
      </p:sp>
      <p:sp>
        <p:nvSpPr>
          <p:cNvPr id="28676" name="Foliennummernplatzhalt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fld id="{EAA49D90-1885-4C93-8ADB-BF9CC2B02C8B}" type="slidenum">
              <a:rPr lang="de-DE" altLang="de-DE" smtClean="0"/>
              <a:pPr/>
              <a:t>25</a:t>
            </a:fld>
            <a:endParaRPr lang="de-DE" altLang="de-DE" smtClean="0"/>
          </a:p>
        </p:txBody>
      </p:sp>
    </p:spTree>
    <p:extLst>
      <p:ext uri="{BB962C8B-B14F-4D97-AF65-F5344CB8AC3E}">
        <p14:creationId xmlns:p14="http://schemas.microsoft.com/office/powerpoint/2010/main" val="104566342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>
          <a:xfrm>
            <a:off x="1143000" y="1122363"/>
            <a:ext cx="6858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Untertitel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de-DE" smtClean="0"/>
              <a:t>Formatvorlage des Untertitelmasters durch Klicken bearbeiten</a:t>
            </a:r>
            <a:endParaRPr lang="de-DE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 altLang="de-DE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 altLang="de-DE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784214F-DE79-4AD9-B35B-12AB4304A920}" type="slidenum">
              <a:rPr lang="de-DE" altLang="de-DE"/>
              <a:pPr>
                <a:defRPr/>
              </a:pPr>
              <a:t>‹Nr.›</a:t>
            </a:fld>
            <a:endParaRPr lang="de-DE" altLang="de-DE"/>
          </a:p>
        </p:txBody>
      </p:sp>
    </p:spTree>
    <p:extLst>
      <p:ext uri="{BB962C8B-B14F-4D97-AF65-F5344CB8AC3E}">
        <p14:creationId xmlns:p14="http://schemas.microsoft.com/office/powerpoint/2010/main" val="75792108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 altLang="de-DE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 altLang="de-DE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5266C0A-0275-4AB5-86AE-8E6FC761608C}" type="slidenum">
              <a:rPr lang="de-DE" altLang="de-DE"/>
              <a:pPr>
                <a:defRPr/>
              </a:pPr>
              <a:t>‹Nr.›</a:t>
            </a:fld>
            <a:endParaRPr lang="de-DE" altLang="de-DE"/>
          </a:p>
        </p:txBody>
      </p:sp>
    </p:spTree>
    <p:extLst>
      <p:ext uri="{BB962C8B-B14F-4D97-AF65-F5344CB8AC3E}">
        <p14:creationId xmlns:p14="http://schemas.microsoft.com/office/powerpoint/2010/main" val="4024510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-&#10;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623888" y="1709738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623888" y="4589463"/>
            <a:ext cx="7886700" cy="1500187"/>
          </a:xfrm>
        </p:spPr>
        <p:txBody>
          <a:bodyPr/>
          <a:lstStyle>
            <a:lvl1pPr marL="0" indent="0">
              <a:buNone/>
              <a:defRPr sz="2400"/>
            </a:lvl1pPr>
            <a:lvl2pPr marL="457200" indent="0">
              <a:buNone/>
              <a:defRPr sz="2000"/>
            </a:lvl2pPr>
            <a:lvl3pPr marL="914400" indent="0">
              <a:buNone/>
              <a:defRPr sz="18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 altLang="de-DE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 altLang="de-DE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C74B73B-5689-4151-9EFE-66B84DD6B03B}" type="slidenum">
              <a:rPr lang="de-DE" altLang="de-DE"/>
              <a:pPr>
                <a:defRPr/>
              </a:pPr>
              <a:t>‹Nr.›</a:t>
            </a:fld>
            <a:endParaRPr lang="de-DE" altLang="de-DE"/>
          </a:p>
        </p:txBody>
      </p:sp>
    </p:spTree>
    <p:extLst>
      <p:ext uri="{BB962C8B-B14F-4D97-AF65-F5344CB8AC3E}">
        <p14:creationId xmlns:p14="http://schemas.microsoft.com/office/powerpoint/2010/main" val="214395667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 altLang="de-DE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 altLang="de-DE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31A883C-7CD8-4E03-826C-6C043F22A9D6}" type="slidenum">
              <a:rPr lang="de-DE" altLang="de-DE"/>
              <a:pPr>
                <a:defRPr/>
              </a:pPr>
              <a:t>‹Nr.›</a:t>
            </a:fld>
            <a:endParaRPr lang="de-DE" altLang="de-DE"/>
          </a:p>
        </p:txBody>
      </p:sp>
    </p:spTree>
    <p:extLst>
      <p:ext uri="{BB962C8B-B14F-4D97-AF65-F5344CB8AC3E}">
        <p14:creationId xmlns:p14="http://schemas.microsoft.com/office/powerpoint/2010/main" val="97135578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630238" y="365125"/>
            <a:ext cx="7886700" cy="1325563"/>
          </a:xfrm>
        </p:spPr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630238" y="1681163"/>
            <a:ext cx="386873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630238" y="2505075"/>
            <a:ext cx="3868737" cy="3684588"/>
          </a:xfrm>
        </p:spPr>
        <p:txBody>
          <a:bodyPr/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7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788" cy="3684588"/>
          </a:xfrm>
        </p:spPr>
        <p:txBody>
          <a:bodyPr/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 altLang="de-DE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 altLang="de-DE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6CDC902-3E44-4D2C-94D6-395D3F0F9A35}" type="slidenum">
              <a:rPr lang="de-DE" altLang="de-DE"/>
              <a:pPr>
                <a:defRPr/>
              </a:pPr>
              <a:t>‹Nr.›</a:t>
            </a:fld>
            <a:endParaRPr lang="de-DE" altLang="de-DE"/>
          </a:p>
        </p:txBody>
      </p:sp>
    </p:spTree>
    <p:extLst>
      <p:ext uri="{BB962C8B-B14F-4D97-AF65-F5344CB8AC3E}">
        <p14:creationId xmlns:p14="http://schemas.microsoft.com/office/powerpoint/2010/main" val="255024643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 altLang="de-DE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 altLang="de-DE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0BE2510-7C18-4787-97D1-17CA9BA90471}" type="slidenum">
              <a:rPr lang="de-DE" altLang="de-DE"/>
              <a:pPr>
                <a:defRPr/>
              </a:pPr>
              <a:t>‹Nr.›</a:t>
            </a:fld>
            <a:endParaRPr lang="de-DE" altLang="de-DE"/>
          </a:p>
        </p:txBody>
      </p:sp>
    </p:spTree>
    <p:extLst>
      <p:ext uri="{BB962C8B-B14F-4D97-AF65-F5344CB8AC3E}">
        <p14:creationId xmlns:p14="http://schemas.microsoft.com/office/powerpoint/2010/main" val="391016543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 altLang="de-DE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 altLang="de-DE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03D6629-F8AB-432C-B82E-85B1963A004E}" type="slidenum">
              <a:rPr lang="de-DE" altLang="de-DE"/>
              <a:pPr>
                <a:defRPr/>
              </a:pPr>
              <a:t>‹Nr.›</a:t>
            </a:fld>
            <a:endParaRPr lang="de-DE" altLang="de-DE"/>
          </a:p>
        </p:txBody>
      </p:sp>
    </p:spTree>
    <p:extLst>
      <p:ext uri="{BB962C8B-B14F-4D97-AF65-F5344CB8AC3E}">
        <p14:creationId xmlns:p14="http://schemas.microsoft.com/office/powerpoint/2010/main" val="253721489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887788" y="987425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 altLang="de-DE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 altLang="de-DE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FE67623-49DD-4CB0-9743-2B6AA2243D48}" type="slidenum">
              <a:rPr lang="de-DE" altLang="de-DE"/>
              <a:pPr>
                <a:defRPr/>
              </a:pPr>
              <a:t>‹Nr.›</a:t>
            </a:fld>
            <a:endParaRPr lang="de-DE" altLang="de-DE"/>
          </a:p>
        </p:txBody>
      </p:sp>
    </p:spTree>
    <p:extLst>
      <p:ext uri="{BB962C8B-B14F-4D97-AF65-F5344CB8AC3E}">
        <p14:creationId xmlns:p14="http://schemas.microsoft.com/office/powerpoint/2010/main" val="380101904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3887788" y="987425"/>
            <a:ext cx="462915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de-DE" noProof="0" smtClean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 altLang="de-DE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 altLang="de-DE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13BF079-8C58-4A13-B85F-DC8101FBEC78}" type="slidenum">
              <a:rPr lang="de-DE" altLang="de-DE"/>
              <a:pPr>
                <a:defRPr/>
              </a:pPr>
              <a:t>‹Nr.›</a:t>
            </a:fld>
            <a:endParaRPr lang="de-DE" altLang="de-DE"/>
          </a:p>
        </p:txBody>
      </p:sp>
    </p:spTree>
    <p:extLst>
      <p:ext uri="{BB962C8B-B14F-4D97-AF65-F5344CB8AC3E}">
        <p14:creationId xmlns:p14="http://schemas.microsoft.com/office/powerpoint/2010/main" val="331124489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 altLang="de-DE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 altLang="de-DE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3705EA0-5366-418C-ACA7-FB1F576AB2A0}" type="slidenum">
              <a:rPr lang="de-DE" altLang="de-DE"/>
              <a:pPr>
                <a:defRPr/>
              </a:pPr>
              <a:t>‹Nr.›</a:t>
            </a:fld>
            <a:endParaRPr lang="de-DE" altLang="de-DE"/>
          </a:p>
        </p:txBody>
      </p:sp>
    </p:spTree>
    <p:extLst>
      <p:ext uri="{BB962C8B-B14F-4D97-AF65-F5344CB8AC3E}">
        <p14:creationId xmlns:p14="http://schemas.microsoft.com/office/powerpoint/2010/main" val="96426392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 altLang="de-DE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 altLang="de-DE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B2100DE-6589-4333-AD46-B708A8ECCC40}" type="slidenum">
              <a:rPr lang="de-DE" altLang="de-DE"/>
              <a:pPr>
                <a:defRPr/>
              </a:pPr>
              <a:t>‹Nr.›</a:t>
            </a:fld>
            <a:endParaRPr lang="de-DE" altLang="de-DE"/>
          </a:p>
        </p:txBody>
      </p:sp>
    </p:spTree>
    <p:extLst>
      <p:ext uri="{BB962C8B-B14F-4D97-AF65-F5344CB8AC3E}">
        <p14:creationId xmlns:p14="http://schemas.microsoft.com/office/powerpoint/2010/main" val="792944163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Titelmasterformat durch Klicken bearbeiten</a:t>
            </a:r>
            <a:endParaRPr lang="de-DE"/>
          </a:p>
        </p:txBody>
      </p:sp>
      <p:sp>
        <p:nvSpPr>
          <p:cNvPr id="3" name="Untertitel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/>
              <a:t>Formatvorlage des Untertitelmasters durch Klicken bearbeiten</a:t>
            </a:r>
            <a:endParaRPr lang="de-DE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2634A32-C72B-4576-B935-C29DC75BBF06}" type="slidenum">
              <a:rPr lang="de-DE">
                <a:solidFill>
                  <a:srgbClr val="000000"/>
                </a:solidFill>
              </a:rPr>
              <a:pPr>
                <a:defRPr/>
              </a:pPr>
              <a:t>‹Nr.›</a:t>
            </a:fld>
            <a:endParaRPr lang="de-DE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79161984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Titelmasterformat durch Klicken bearbeiten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Textmasterformate durch Klicken bearbeiten</a:t>
            </a:r>
          </a:p>
          <a:p>
            <a:pPr lvl="1"/>
            <a:r>
              <a:rPr lang="en-US"/>
              <a:t>Zweite Ebene</a:t>
            </a:r>
          </a:p>
          <a:p>
            <a:pPr lvl="2"/>
            <a:r>
              <a:rPr lang="en-US"/>
              <a:t>Dritte Ebene</a:t>
            </a:r>
          </a:p>
          <a:p>
            <a:pPr lvl="3"/>
            <a:r>
              <a:rPr lang="en-US"/>
              <a:t>Vierte Ebene</a:t>
            </a:r>
          </a:p>
          <a:p>
            <a:pPr lvl="4"/>
            <a:r>
              <a:rPr lang="en-US"/>
              <a:t>Fünfte Ebene</a:t>
            </a:r>
            <a:endParaRPr lang="de-DE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0B18AB3-E45C-40F2-8C83-00E406151D4D}" type="slidenum">
              <a:rPr lang="de-DE">
                <a:solidFill>
                  <a:srgbClr val="000000"/>
                </a:solidFill>
              </a:rPr>
              <a:pPr>
                <a:defRPr/>
              </a:pPr>
              <a:t>‹Nr.›</a:t>
            </a:fld>
            <a:endParaRPr lang="de-DE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56124541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Titelmasterformat durch Klicken bearbeiten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/>
              <a:t>Textmasterformate durch Klicken bearbeiten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996267E-2C8A-48E9-845A-587A8AEA2BD5}" type="slidenum">
              <a:rPr lang="de-DE">
                <a:solidFill>
                  <a:srgbClr val="000000"/>
                </a:solidFill>
              </a:rPr>
              <a:pPr>
                <a:defRPr/>
              </a:pPr>
              <a:t>‹Nr.›</a:t>
            </a:fld>
            <a:endParaRPr lang="de-DE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58195407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Titelmasterformat durch Klicken bearbeiten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Textmasterformate durch Klicken bearbeiten</a:t>
            </a:r>
          </a:p>
          <a:p>
            <a:pPr lvl="1"/>
            <a:r>
              <a:rPr lang="en-US"/>
              <a:t>Zweite Ebene</a:t>
            </a:r>
          </a:p>
          <a:p>
            <a:pPr lvl="2"/>
            <a:r>
              <a:rPr lang="en-US"/>
              <a:t>Dritte Ebene</a:t>
            </a:r>
          </a:p>
          <a:p>
            <a:pPr lvl="3"/>
            <a:r>
              <a:rPr lang="en-US"/>
              <a:t>Vierte Ebene</a:t>
            </a:r>
          </a:p>
          <a:p>
            <a:pPr lvl="4"/>
            <a:r>
              <a:rPr lang="en-US"/>
              <a:t>Fünfte Ebene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Textmasterformate durch Klicken bearbeiten</a:t>
            </a:r>
          </a:p>
          <a:p>
            <a:pPr lvl="1"/>
            <a:r>
              <a:rPr lang="en-US"/>
              <a:t>Zweite Ebene</a:t>
            </a:r>
          </a:p>
          <a:p>
            <a:pPr lvl="2"/>
            <a:r>
              <a:rPr lang="en-US"/>
              <a:t>Dritte Ebene</a:t>
            </a:r>
          </a:p>
          <a:p>
            <a:pPr lvl="3"/>
            <a:r>
              <a:rPr lang="en-US"/>
              <a:t>Vierte Ebene</a:t>
            </a:r>
          </a:p>
          <a:p>
            <a:pPr lvl="4"/>
            <a:r>
              <a:rPr lang="en-US"/>
              <a:t>Fünfte Ebene</a:t>
            </a:r>
            <a:endParaRPr lang="de-DE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21496E3-93AE-47B2-B0A0-8F514FD00F91}" type="slidenum">
              <a:rPr lang="de-DE">
                <a:solidFill>
                  <a:srgbClr val="000000"/>
                </a:solidFill>
              </a:rPr>
              <a:pPr>
                <a:defRPr/>
              </a:pPr>
              <a:t>‹Nr.›</a:t>
            </a:fld>
            <a:endParaRPr lang="de-DE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87313665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Titelmasterformat durch Klicken bearbeiten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Textmasterformate durch Klicken bearbeiten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Textmasterformate durch Klicken bearbeiten</a:t>
            </a:r>
          </a:p>
          <a:p>
            <a:pPr lvl="1"/>
            <a:r>
              <a:rPr lang="en-US"/>
              <a:t>Zweite Ebene</a:t>
            </a:r>
          </a:p>
          <a:p>
            <a:pPr lvl="2"/>
            <a:r>
              <a:rPr lang="en-US"/>
              <a:t>Dritte Ebene</a:t>
            </a:r>
          </a:p>
          <a:p>
            <a:pPr lvl="3"/>
            <a:r>
              <a:rPr lang="en-US"/>
              <a:t>Vierte Ebene</a:t>
            </a:r>
          </a:p>
          <a:p>
            <a:pPr lvl="4"/>
            <a:r>
              <a:rPr lang="en-US"/>
              <a:t>Fünfte Ebene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Textmasterformate durch Klicken bearbeiten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Textmasterformate durch Klicken bearbeiten</a:t>
            </a:r>
          </a:p>
          <a:p>
            <a:pPr lvl="1"/>
            <a:r>
              <a:rPr lang="en-US"/>
              <a:t>Zweite Ebene</a:t>
            </a:r>
          </a:p>
          <a:p>
            <a:pPr lvl="2"/>
            <a:r>
              <a:rPr lang="en-US"/>
              <a:t>Dritte Ebene</a:t>
            </a:r>
          </a:p>
          <a:p>
            <a:pPr lvl="3"/>
            <a:r>
              <a:rPr lang="en-US"/>
              <a:t>Vierte Ebene</a:t>
            </a:r>
          </a:p>
          <a:p>
            <a:pPr lvl="4"/>
            <a:r>
              <a:rPr lang="en-US"/>
              <a:t>Fünfte Ebene</a:t>
            </a:r>
            <a:endParaRPr lang="de-DE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9CCE754-0358-4C4B-B611-D6C7199E3F17}" type="slidenum">
              <a:rPr lang="de-DE">
                <a:solidFill>
                  <a:srgbClr val="000000"/>
                </a:solidFill>
              </a:rPr>
              <a:pPr>
                <a:defRPr/>
              </a:pPr>
              <a:t>‹Nr.›</a:t>
            </a:fld>
            <a:endParaRPr lang="de-DE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83011154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Titelmasterformat durch Klicken bearbeiten</a:t>
            </a:r>
            <a:endParaRPr lang="de-DE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>
              <a:solidFill>
                <a:srgbClr val="000000"/>
              </a:solidFill>
            </a:endParaRP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>
              <a:solidFill>
                <a:srgbClr val="000000"/>
              </a:solidFill>
            </a:endParaRP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BC9BD42-E7FD-49A8-B6B2-A76DC4F112A6}" type="slidenum">
              <a:rPr lang="de-DE">
                <a:solidFill>
                  <a:srgbClr val="000000"/>
                </a:solidFill>
              </a:rPr>
              <a:pPr>
                <a:defRPr/>
              </a:pPr>
              <a:t>‹Nr.›</a:t>
            </a:fld>
            <a:endParaRPr lang="de-DE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73758039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>
              <a:solidFill>
                <a:srgbClr val="000000"/>
              </a:solidFill>
            </a:endParaRPr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>
              <a:solidFill>
                <a:srgbClr val="000000"/>
              </a:solidFill>
            </a:endParaRP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4BDB104-DB7B-4118-94D3-B808C023455D}" type="slidenum">
              <a:rPr lang="de-DE">
                <a:solidFill>
                  <a:srgbClr val="000000"/>
                </a:solidFill>
              </a:rPr>
              <a:pPr>
                <a:defRPr/>
              </a:pPr>
              <a:t>‹Nr.›</a:t>
            </a:fld>
            <a:endParaRPr lang="de-DE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90785843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Titelmasterformat durch Klicken bearbeiten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Textmasterformate durch Klicken bearbeiten</a:t>
            </a:r>
          </a:p>
          <a:p>
            <a:pPr lvl="1"/>
            <a:r>
              <a:rPr lang="en-US"/>
              <a:t>Zweite Ebene</a:t>
            </a:r>
          </a:p>
          <a:p>
            <a:pPr lvl="2"/>
            <a:r>
              <a:rPr lang="en-US"/>
              <a:t>Dritte Ebene</a:t>
            </a:r>
          </a:p>
          <a:p>
            <a:pPr lvl="3"/>
            <a:r>
              <a:rPr lang="en-US"/>
              <a:t>Vierte Ebene</a:t>
            </a:r>
          </a:p>
          <a:p>
            <a:pPr lvl="4"/>
            <a:r>
              <a:rPr lang="en-US"/>
              <a:t>Fünfte Ebene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Textmasterformate durch Klicken bearbeiten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D9E28CA-FD49-4834-A71F-99EFFD601DCD}" type="slidenum">
              <a:rPr lang="de-DE">
                <a:solidFill>
                  <a:srgbClr val="000000"/>
                </a:solidFill>
              </a:rPr>
              <a:pPr>
                <a:defRPr/>
              </a:pPr>
              <a:t>‹Nr.›</a:t>
            </a:fld>
            <a:endParaRPr lang="de-DE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76901963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Titelmasterformat durch Klicken bearbeiten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de-DE" noProof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Textmasterformate durch Klicken bearbeiten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29815E7-C9F9-4810-B5E3-120B7E9F01F1}" type="slidenum">
              <a:rPr lang="de-DE">
                <a:solidFill>
                  <a:srgbClr val="000000"/>
                </a:solidFill>
              </a:rPr>
              <a:pPr>
                <a:defRPr/>
              </a:pPr>
              <a:t>‹Nr.›</a:t>
            </a:fld>
            <a:endParaRPr lang="de-DE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01819409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Titelmasterformat durch Klicken bearbeiten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Textmasterformate durch Klicken bearbeiten</a:t>
            </a:r>
          </a:p>
          <a:p>
            <a:pPr lvl="1"/>
            <a:r>
              <a:rPr lang="en-US"/>
              <a:t>Zweite Ebene</a:t>
            </a:r>
          </a:p>
          <a:p>
            <a:pPr lvl="2"/>
            <a:r>
              <a:rPr lang="en-US"/>
              <a:t>Dritte Ebene</a:t>
            </a:r>
          </a:p>
          <a:p>
            <a:pPr lvl="3"/>
            <a:r>
              <a:rPr lang="en-US"/>
              <a:t>Vierte Ebene</a:t>
            </a:r>
          </a:p>
          <a:p>
            <a:pPr lvl="4"/>
            <a:r>
              <a:rPr lang="en-US"/>
              <a:t>Fünfte Ebene</a:t>
            </a:r>
            <a:endParaRPr lang="de-DE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0A93CBC-55B1-4159-B81A-05529BEF268F}" type="slidenum">
              <a:rPr lang="de-DE">
                <a:solidFill>
                  <a:srgbClr val="000000"/>
                </a:solidFill>
              </a:rPr>
              <a:pPr>
                <a:defRPr/>
              </a:pPr>
              <a:t>‹Nr.›</a:t>
            </a:fld>
            <a:endParaRPr lang="de-DE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86205985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Titelmasterformat durch Klicken bearbeiten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Textmasterformate durch Klicken bearbeiten</a:t>
            </a:r>
          </a:p>
          <a:p>
            <a:pPr lvl="1"/>
            <a:r>
              <a:rPr lang="en-US"/>
              <a:t>Zweite Ebene</a:t>
            </a:r>
          </a:p>
          <a:p>
            <a:pPr lvl="2"/>
            <a:r>
              <a:rPr lang="en-US"/>
              <a:t>Dritte Ebene</a:t>
            </a:r>
          </a:p>
          <a:p>
            <a:pPr lvl="3"/>
            <a:r>
              <a:rPr lang="en-US"/>
              <a:t>Vierte Ebene</a:t>
            </a:r>
          </a:p>
          <a:p>
            <a:pPr lvl="4"/>
            <a:r>
              <a:rPr lang="en-US"/>
              <a:t>Fünfte Ebene</a:t>
            </a:r>
            <a:endParaRPr lang="de-DE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1A23ECA-D2D0-4915-9ADA-841B1A70B5FF}" type="slidenum">
              <a:rPr lang="de-DE">
                <a:solidFill>
                  <a:srgbClr val="000000"/>
                </a:solidFill>
              </a:rPr>
              <a:pPr>
                <a:defRPr/>
              </a:pPr>
              <a:t>‹Nr.›</a:t>
            </a:fld>
            <a:endParaRPr lang="de-DE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50112372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 preserve="1">
  <p:cSld name="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Inhaltsplatzhalter 1"/>
          <p:cNvSpPr>
            <a:spLocks noGrp="1"/>
          </p:cNvSpPr>
          <p:nvPr>
            <p:ph/>
          </p:nvPr>
        </p:nvSpPr>
        <p:spPr>
          <a:xfrm>
            <a:off x="457200" y="274638"/>
            <a:ext cx="8229600" cy="5851525"/>
          </a:xfrm>
        </p:spPr>
        <p:txBody>
          <a:bodyPr/>
          <a:lstStyle/>
          <a:p>
            <a:pPr lvl="0"/>
            <a:r>
              <a:rPr lang="en-US"/>
              <a:t>Textmasterformate durch Klicken bearbeiten</a:t>
            </a:r>
          </a:p>
          <a:p>
            <a:pPr lvl="1"/>
            <a:r>
              <a:rPr lang="en-US"/>
              <a:t>Zweite Ebene</a:t>
            </a:r>
          </a:p>
          <a:p>
            <a:pPr lvl="2"/>
            <a:r>
              <a:rPr lang="en-US"/>
              <a:t>Dritte Ebene</a:t>
            </a:r>
          </a:p>
          <a:p>
            <a:pPr lvl="3"/>
            <a:r>
              <a:rPr lang="en-US"/>
              <a:t>Vierte Ebene</a:t>
            </a:r>
          </a:p>
          <a:p>
            <a:pPr lvl="4"/>
            <a:r>
              <a:rPr lang="en-US"/>
              <a:t>Fünfte Ebene</a:t>
            </a:r>
            <a:endParaRPr lang="de-DE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>
              <a:solidFill>
                <a:srgbClr val="000000"/>
              </a:solidFill>
            </a:endParaRP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>
              <a:solidFill>
                <a:srgbClr val="000000"/>
              </a:solidFill>
            </a:endParaRP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1C9E310-F4B5-48E3-95B1-EA25B7BCF6DE}" type="slidenum">
              <a:rPr lang="de-DE">
                <a:solidFill>
                  <a:srgbClr val="000000"/>
                </a:solidFill>
              </a:rPr>
              <a:pPr>
                <a:defRPr/>
              </a:pPr>
              <a:t>‹Nr.›</a:t>
            </a:fld>
            <a:endParaRPr lang="de-DE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6241246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 preserve="1">
  <p:cSld name="Titel, Text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/>
          <a:p>
            <a:r>
              <a:rPr lang="en-US"/>
              <a:t>Titelmasterformat durch Klicken bearbeiten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/>
          <a:p>
            <a:pPr lvl="0"/>
            <a:r>
              <a:rPr lang="en-US"/>
              <a:t>Textmasterformate durch Klicken bearbeiten</a:t>
            </a:r>
          </a:p>
          <a:p>
            <a:pPr lvl="1"/>
            <a:r>
              <a:rPr lang="en-US"/>
              <a:t>Zweite Ebene</a:t>
            </a:r>
          </a:p>
          <a:p>
            <a:pPr lvl="2"/>
            <a:r>
              <a:rPr lang="en-US"/>
              <a:t>Dritte Ebene</a:t>
            </a:r>
          </a:p>
          <a:p>
            <a:pPr lvl="3"/>
            <a:r>
              <a:rPr lang="en-US"/>
              <a:t>Vierte Ebene</a:t>
            </a:r>
          </a:p>
          <a:p>
            <a:pPr lvl="4"/>
            <a:r>
              <a:rPr lang="en-US"/>
              <a:t>Fünfte Ebene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/>
          <a:p>
            <a:pPr lvl="0"/>
            <a:r>
              <a:rPr lang="en-US"/>
              <a:t>Textmasterformate durch Klicken bearbeiten</a:t>
            </a:r>
          </a:p>
          <a:p>
            <a:pPr lvl="1"/>
            <a:r>
              <a:rPr lang="en-US"/>
              <a:t>Zweite Ebene</a:t>
            </a:r>
          </a:p>
          <a:p>
            <a:pPr lvl="2"/>
            <a:r>
              <a:rPr lang="en-US"/>
              <a:t>Dritte Ebene</a:t>
            </a:r>
          </a:p>
          <a:p>
            <a:pPr lvl="3"/>
            <a:r>
              <a:rPr lang="en-US"/>
              <a:t>Vierte Ebene</a:t>
            </a:r>
          </a:p>
          <a:p>
            <a:pPr lvl="4"/>
            <a:r>
              <a:rPr lang="en-US"/>
              <a:t>Fünfte Ebene</a:t>
            </a:r>
            <a:endParaRPr lang="de-DE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9A8C2F9-E262-4C19-9344-A56F1D52E11C}" type="slidenum">
              <a:rPr lang="de-DE">
                <a:solidFill>
                  <a:srgbClr val="000000"/>
                </a:solidFill>
              </a:rPr>
              <a:pPr>
                <a:defRPr/>
              </a:pPr>
              <a:t>‹Nr.›</a:t>
            </a:fld>
            <a:endParaRPr lang="de-DE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40737852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>
          <a:xfrm>
            <a:off x="1143000" y="1122363"/>
            <a:ext cx="6858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Untertitel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de-DE" smtClean="0"/>
              <a:t>Formatvorlage des Untertitelmasters durch Klicken bearbeiten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de-DE" altLang="de-DE">
              <a:solidFill>
                <a:srgbClr val="000000"/>
              </a:solidFill>
            </a:endParaRP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de-DE" altLang="de-DE">
              <a:solidFill>
                <a:srgbClr val="000000"/>
              </a:solidFill>
            </a:endParaRPr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B735DBDE-DFB2-4A16-81F2-F53229B79949}" type="slidenum">
              <a:rPr lang="de-DE" altLang="de-DE">
                <a:solidFill>
                  <a:srgbClr val="000000"/>
                </a:solidFill>
              </a:rPr>
              <a:pPr/>
              <a:t>‹Nr.›</a:t>
            </a:fld>
            <a:endParaRPr lang="de-DE" altLang="de-DE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46737589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de-DE" altLang="de-DE">
              <a:solidFill>
                <a:srgbClr val="000000"/>
              </a:solidFill>
            </a:endParaRP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de-DE" altLang="de-DE">
              <a:solidFill>
                <a:srgbClr val="000000"/>
              </a:solidFill>
            </a:endParaRPr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637EEE4D-80F6-4A38-BED3-DFD39E5BF027}" type="slidenum">
              <a:rPr lang="de-DE" altLang="de-DE">
                <a:solidFill>
                  <a:srgbClr val="000000"/>
                </a:solidFill>
              </a:rPr>
              <a:pPr/>
              <a:t>‹Nr.›</a:t>
            </a:fld>
            <a:endParaRPr lang="de-DE" altLang="de-DE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350105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-&#10;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623888" y="1709738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623888" y="4589463"/>
            <a:ext cx="7886700" cy="1500187"/>
          </a:xfrm>
        </p:spPr>
        <p:txBody>
          <a:bodyPr/>
          <a:lstStyle>
            <a:lvl1pPr marL="0" indent="0">
              <a:buNone/>
              <a:defRPr sz="2400"/>
            </a:lvl1pPr>
            <a:lvl2pPr marL="457200" indent="0">
              <a:buNone/>
              <a:defRPr sz="2000"/>
            </a:lvl2pPr>
            <a:lvl3pPr marL="914400" indent="0">
              <a:buNone/>
              <a:defRPr sz="18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de-DE" altLang="de-DE">
              <a:solidFill>
                <a:srgbClr val="000000"/>
              </a:solidFill>
            </a:endParaRP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de-DE" altLang="de-DE">
              <a:solidFill>
                <a:srgbClr val="000000"/>
              </a:solidFill>
            </a:endParaRPr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2FBAF4D4-ECF9-4E01-835D-FDD4BB99DD06}" type="slidenum">
              <a:rPr lang="de-DE" altLang="de-DE">
                <a:solidFill>
                  <a:srgbClr val="000000"/>
                </a:solidFill>
              </a:rPr>
              <a:pPr/>
              <a:t>‹Nr.›</a:t>
            </a:fld>
            <a:endParaRPr lang="de-DE" altLang="de-DE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74004774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de-DE" altLang="de-DE">
              <a:solidFill>
                <a:srgbClr val="000000"/>
              </a:solidFill>
            </a:endParaRPr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de-DE" altLang="de-DE">
              <a:solidFill>
                <a:srgbClr val="000000"/>
              </a:solidFill>
            </a:endParaRPr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03D85075-0A93-4EEE-9012-932FA784D82B}" type="slidenum">
              <a:rPr lang="de-DE" altLang="de-DE">
                <a:solidFill>
                  <a:srgbClr val="000000"/>
                </a:solidFill>
              </a:rPr>
              <a:pPr/>
              <a:t>‹Nr.›</a:t>
            </a:fld>
            <a:endParaRPr lang="de-DE" altLang="de-DE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93800702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630238" y="365125"/>
            <a:ext cx="7886700" cy="1325563"/>
          </a:xfrm>
        </p:spPr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630238" y="1681163"/>
            <a:ext cx="386873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630238" y="2505075"/>
            <a:ext cx="3868737" cy="3684588"/>
          </a:xfrm>
        </p:spPr>
        <p:txBody>
          <a:bodyPr/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7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788" cy="3684588"/>
          </a:xfrm>
        </p:spPr>
        <p:txBody>
          <a:bodyPr/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de-DE" altLang="de-DE">
              <a:solidFill>
                <a:srgbClr val="000000"/>
              </a:solidFill>
            </a:endParaRPr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de-DE" altLang="de-DE">
              <a:solidFill>
                <a:srgbClr val="000000"/>
              </a:solidFill>
            </a:endParaRPr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88DD30ED-02D6-4348-9E02-83AA56387856}" type="slidenum">
              <a:rPr lang="de-DE" altLang="de-DE">
                <a:solidFill>
                  <a:srgbClr val="000000"/>
                </a:solidFill>
              </a:rPr>
              <a:pPr/>
              <a:t>‹Nr.›</a:t>
            </a:fld>
            <a:endParaRPr lang="de-DE" altLang="de-DE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89381208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de-DE" altLang="de-DE">
              <a:solidFill>
                <a:srgbClr val="000000"/>
              </a:solidFill>
            </a:endParaRPr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de-DE" altLang="de-DE">
              <a:solidFill>
                <a:srgbClr val="000000"/>
              </a:solidFill>
            </a:endParaRPr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8378CF3E-91C9-46EF-911D-C5D262923044}" type="slidenum">
              <a:rPr lang="de-DE" altLang="de-DE">
                <a:solidFill>
                  <a:srgbClr val="000000"/>
                </a:solidFill>
              </a:rPr>
              <a:pPr/>
              <a:t>‹Nr.›</a:t>
            </a:fld>
            <a:endParaRPr lang="de-DE" altLang="de-DE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55894853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de-DE" altLang="de-DE">
              <a:solidFill>
                <a:srgbClr val="000000"/>
              </a:solidFill>
            </a:endParaRPr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de-DE" altLang="de-DE">
              <a:solidFill>
                <a:srgbClr val="000000"/>
              </a:solidFill>
            </a:endParaRPr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2B2F5F7E-C935-4CBE-A9A5-16E1DA38C967}" type="slidenum">
              <a:rPr lang="de-DE" altLang="de-DE">
                <a:solidFill>
                  <a:srgbClr val="000000"/>
                </a:solidFill>
              </a:rPr>
              <a:pPr/>
              <a:t>‹Nr.›</a:t>
            </a:fld>
            <a:endParaRPr lang="de-DE" altLang="de-DE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94344456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887788" y="987425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de-DE" altLang="de-DE">
              <a:solidFill>
                <a:srgbClr val="000000"/>
              </a:solidFill>
            </a:endParaRPr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de-DE" altLang="de-DE">
              <a:solidFill>
                <a:srgbClr val="000000"/>
              </a:solidFill>
            </a:endParaRPr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117FAC2A-297E-49B4-92D8-49A59BC6FA2B}" type="slidenum">
              <a:rPr lang="de-DE" altLang="de-DE">
                <a:solidFill>
                  <a:srgbClr val="000000"/>
                </a:solidFill>
              </a:rPr>
              <a:pPr/>
              <a:t>‹Nr.›</a:t>
            </a:fld>
            <a:endParaRPr lang="de-DE" altLang="de-DE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86397570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3887788" y="987425"/>
            <a:ext cx="462915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de-DE" altLang="de-DE">
              <a:solidFill>
                <a:srgbClr val="000000"/>
              </a:solidFill>
            </a:endParaRPr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de-DE" altLang="de-DE">
              <a:solidFill>
                <a:srgbClr val="000000"/>
              </a:solidFill>
            </a:endParaRPr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C238DF48-416D-407C-B049-777A057E5A4D}" type="slidenum">
              <a:rPr lang="de-DE" altLang="de-DE">
                <a:solidFill>
                  <a:srgbClr val="000000"/>
                </a:solidFill>
              </a:rPr>
              <a:pPr/>
              <a:t>‹Nr.›</a:t>
            </a:fld>
            <a:endParaRPr lang="de-DE" altLang="de-DE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8839254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de-DE" altLang="de-DE">
              <a:solidFill>
                <a:srgbClr val="000000"/>
              </a:solidFill>
            </a:endParaRP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de-DE" altLang="de-DE">
              <a:solidFill>
                <a:srgbClr val="000000"/>
              </a:solidFill>
            </a:endParaRPr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55EB4B21-5632-42AD-B7D4-13D232857797}" type="slidenum">
              <a:rPr lang="de-DE" altLang="de-DE">
                <a:solidFill>
                  <a:srgbClr val="000000"/>
                </a:solidFill>
              </a:rPr>
              <a:pPr/>
              <a:t>‹Nr.›</a:t>
            </a:fld>
            <a:endParaRPr lang="de-DE" altLang="de-DE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70841669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de-DE" altLang="de-DE">
              <a:solidFill>
                <a:srgbClr val="000000"/>
              </a:solidFill>
            </a:endParaRP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de-DE" altLang="de-DE">
              <a:solidFill>
                <a:srgbClr val="000000"/>
              </a:solidFill>
            </a:endParaRPr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4467C4EA-AFD6-4F95-9475-CF66AB65F8E3}" type="slidenum">
              <a:rPr lang="de-DE" altLang="de-DE">
                <a:solidFill>
                  <a:srgbClr val="000000"/>
                </a:solidFill>
              </a:rPr>
              <a:pPr/>
              <a:t>‹Nr.›</a:t>
            </a:fld>
            <a:endParaRPr lang="de-DE" altLang="de-DE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73684577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>
          <a:xfrm>
            <a:off x="1143000" y="1122363"/>
            <a:ext cx="6858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Untertitel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de-DE" smtClean="0"/>
              <a:t>Formatvorlage des Untertitelmasters durch Klicken bearbeiten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de-DE" altLang="de-DE">
              <a:solidFill>
                <a:srgbClr val="000000"/>
              </a:solidFill>
            </a:endParaRP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de-DE" altLang="de-DE">
              <a:solidFill>
                <a:srgbClr val="000000"/>
              </a:solidFill>
            </a:endParaRPr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A5B8F2D8-24D3-4749-9160-3E13DA7DCEE0}" type="slidenum">
              <a:rPr lang="de-DE" altLang="de-DE">
                <a:solidFill>
                  <a:srgbClr val="000000"/>
                </a:solidFill>
              </a:rPr>
              <a:pPr/>
              <a:t>‹Nr.›</a:t>
            </a:fld>
            <a:endParaRPr lang="de-DE" altLang="de-DE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48990523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de-DE" altLang="de-DE">
              <a:solidFill>
                <a:srgbClr val="000000"/>
              </a:solidFill>
            </a:endParaRP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de-DE" altLang="de-DE">
              <a:solidFill>
                <a:srgbClr val="000000"/>
              </a:solidFill>
            </a:endParaRPr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618C0430-ECFC-422F-B6AB-F24A5EE1D5EF}" type="slidenum">
              <a:rPr lang="de-DE" altLang="de-DE">
                <a:solidFill>
                  <a:srgbClr val="000000"/>
                </a:solidFill>
              </a:rPr>
              <a:pPr/>
              <a:t>‹Nr.›</a:t>
            </a:fld>
            <a:endParaRPr lang="de-DE" altLang="de-DE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86449323"/>
      </p:ext>
    </p:extLst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-&#10;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623888" y="1709738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623888" y="4589463"/>
            <a:ext cx="7886700" cy="1500187"/>
          </a:xfrm>
        </p:spPr>
        <p:txBody>
          <a:bodyPr/>
          <a:lstStyle>
            <a:lvl1pPr marL="0" indent="0">
              <a:buNone/>
              <a:defRPr sz="2400"/>
            </a:lvl1pPr>
            <a:lvl2pPr marL="457200" indent="0">
              <a:buNone/>
              <a:defRPr sz="2000"/>
            </a:lvl2pPr>
            <a:lvl3pPr marL="914400" indent="0">
              <a:buNone/>
              <a:defRPr sz="18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de-DE" altLang="de-DE">
              <a:solidFill>
                <a:srgbClr val="000000"/>
              </a:solidFill>
            </a:endParaRP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de-DE" altLang="de-DE">
              <a:solidFill>
                <a:srgbClr val="000000"/>
              </a:solidFill>
            </a:endParaRPr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227D7338-1677-4543-9E87-6C78FFDDBBE4}" type="slidenum">
              <a:rPr lang="de-DE" altLang="de-DE">
                <a:solidFill>
                  <a:srgbClr val="000000"/>
                </a:solidFill>
              </a:rPr>
              <a:pPr/>
              <a:t>‹Nr.›</a:t>
            </a:fld>
            <a:endParaRPr lang="de-DE" altLang="de-DE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40423138"/>
      </p:ext>
    </p:extLst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de-DE" altLang="de-DE">
              <a:solidFill>
                <a:srgbClr val="000000"/>
              </a:solidFill>
            </a:endParaRPr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de-DE" altLang="de-DE">
              <a:solidFill>
                <a:srgbClr val="000000"/>
              </a:solidFill>
            </a:endParaRPr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EB453DC2-9B98-4893-9D93-6B895E57E697}" type="slidenum">
              <a:rPr lang="de-DE" altLang="de-DE">
                <a:solidFill>
                  <a:srgbClr val="000000"/>
                </a:solidFill>
              </a:rPr>
              <a:pPr/>
              <a:t>‹Nr.›</a:t>
            </a:fld>
            <a:endParaRPr lang="de-DE" altLang="de-DE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41024213"/>
      </p:ext>
    </p:extLst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630238" y="365125"/>
            <a:ext cx="7886700" cy="1325563"/>
          </a:xfrm>
        </p:spPr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630238" y="1681163"/>
            <a:ext cx="386873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630238" y="2505075"/>
            <a:ext cx="3868737" cy="3684588"/>
          </a:xfrm>
        </p:spPr>
        <p:txBody>
          <a:bodyPr/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7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788" cy="3684588"/>
          </a:xfrm>
        </p:spPr>
        <p:txBody>
          <a:bodyPr/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de-DE" altLang="de-DE">
              <a:solidFill>
                <a:srgbClr val="000000"/>
              </a:solidFill>
            </a:endParaRPr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de-DE" altLang="de-DE">
              <a:solidFill>
                <a:srgbClr val="000000"/>
              </a:solidFill>
            </a:endParaRPr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2485389F-84A7-4715-AB5F-22786FC9A701}" type="slidenum">
              <a:rPr lang="de-DE" altLang="de-DE">
                <a:solidFill>
                  <a:srgbClr val="000000"/>
                </a:solidFill>
              </a:rPr>
              <a:pPr/>
              <a:t>‹Nr.›</a:t>
            </a:fld>
            <a:endParaRPr lang="de-DE" altLang="de-DE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05283191"/>
      </p:ext>
    </p:extLst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de-DE" altLang="de-DE">
              <a:solidFill>
                <a:srgbClr val="000000"/>
              </a:solidFill>
            </a:endParaRPr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de-DE" altLang="de-DE">
              <a:solidFill>
                <a:srgbClr val="000000"/>
              </a:solidFill>
            </a:endParaRPr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ABD1D000-ED16-433F-8CCE-B76D2B3AFF25}" type="slidenum">
              <a:rPr lang="de-DE" altLang="de-DE">
                <a:solidFill>
                  <a:srgbClr val="000000"/>
                </a:solidFill>
              </a:rPr>
              <a:pPr/>
              <a:t>‹Nr.›</a:t>
            </a:fld>
            <a:endParaRPr lang="de-DE" altLang="de-DE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38613243"/>
      </p:ext>
    </p:extLst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de-DE" altLang="de-DE">
              <a:solidFill>
                <a:srgbClr val="000000"/>
              </a:solidFill>
            </a:endParaRPr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de-DE" altLang="de-DE">
              <a:solidFill>
                <a:srgbClr val="000000"/>
              </a:solidFill>
            </a:endParaRPr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41F69ED9-9FA3-43E4-BB9C-72FCF276F063}" type="slidenum">
              <a:rPr lang="de-DE" altLang="de-DE">
                <a:solidFill>
                  <a:srgbClr val="000000"/>
                </a:solidFill>
              </a:rPr>
              <a:pPr/>
              <a:t>‹Nr.›</a:t>
            </a:fld>
            <a:endParaRPr lang="de-DE" altLang="de-DE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99800673"/>
      </p:ext>
    </p:extLst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887788" y="987425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de-DE" altLang="de-DE">
              <a:solidFill>
                <a:srgbClr val="000000"/>
              </a:solidFill>
            </a:endParaRPr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de-DE" altLang="de-DE">
              <a:solidFill>
                <a:srgbClr val="000000"/>
              </a:solidFill>
            </a:endParaRPr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721995E7-0843-45B8-94CC-1053C729E5DA}" type="slidenum">
              <a:rPr lang="de-DE" altLang="de-DE">
                <a:solidFill>
                  <a:srgbClr val="000000"/>
                </a:solidFill>
              </a:rPr>
              <a:pPr/>
              <a:t>‹Nr.›</a:t>
            </a:fld>
            <a:endParaRPr lang="de-DE" altLang="de-DE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29096488"/>
      </p:ext>
    </p:extLst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3887788" y="987425"/>
            <a:ext cx="462915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de-DE" altLang="de-DE">
              <a:solidFill>
                <a:srgbClr val="000000"/>
              </a:solidFill>
            </a:endParaRPr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de-DE" altLang="de-DE">
              <a:solidFill>
                <a:srgbClr val="000000"/>
              </a:solidFill>
            </a:endParaRPr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73C05B56-05EA-49CE-8DF7-DC2F380D4B76}" type="slidenum">
              <a:rPr lang="de-DE" altLang="de-DE">
                <a:solidFill>
                  <a:srgbClr val="000000"/>
                </a:solidFill>
              </a:rPr>
              <a:pPr/>
              <a:t>‹Nr.›</a:t>
            </a:fld>
            <a:endParaRPr lang="de-DE" altLang="de-DE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96650460"/>
      </p:ext>
    </p:extLst>
  </p:cSld>
  <p:clrMapOvr>
    <a:masterClrMapping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de-DE" altLang="de-DE">
              <a:solidFill>
                <a:srgbClr val="000000"/>
              </a:solidFill>
            </a:endParaRP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de-DE" altLang="de-DE">
              <a:solidFill>
                <a:srgbClr val="000000"/>
              </a:solidFill>
            </a:endParaRPr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453B7EDF-EAAE-46F2-8D63-C052262250C5}" type="slidenum">
              <a:rPr lang="de-DE" altLang="de-DE">
                <a:solidFill>
                  <a:srgbClr val="000000"/>
                </a:solidFill>
              </a:rPr>
              <a:pPr/>
              <a:t>‹Nr.›</a:t>
            </a:fld>
            <a:endParaRPr lang="de-DE" altLang="de-DE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97041815"/>
      </p:ext>
    </p:extLst>
  </p:cSld>
  <p:clrMapOvr>
    <a:masterClrMapping/>
  </p:clrMapOvr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de-DE" altLang="de-DE">
              <a:solidFill>
                <a:srgbClr val="000000"/>
              </a:solidFill>
            </a:endParaRP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de-DE" altLang="de-DE">
              <a:solidFill>
                <a:srgbClr val="000000"/>
              </a:solidFill>
            </a:endParaRPr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1F85D831-6584-4F89-95E9-677F8B8BD5FF}" type="slidenum">
              <a:rPr lang="de-DE" altLang="de-DE">
                <a:solidFill>
                  <a:srgbClr val="000000"/>
                </a:solidFill>
              </a:rPr>
              <a:pPr/>
              <a:t>‹Nr.›</a:t>
            </a:fld>
            <a:endParaRPr lang="de-DE" altLang="de-DE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7185838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13" Type="http://schemas.openxmlformats.org/officeDocument/2006/relationships/slideLayout" Target="../slideLayouts/slideLayout24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slideLayout" Target="../slideLayouts/slideLayout23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Relationship Id="rId14" Type="http://schemas.openxmlformats.org/officeDocument/2006/relationships/theme" Target="../theme/theme2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2.xml"/><Relationship Id="rId3" Type="http://schemas.openxmlformats.org/officeDocument/2006/relationships/slideLayout" Target="../slideLayouts/slideLayout27.xml"/><Relationship Id="rId7" Type="http://schemas.openxmlformats.org/officeDocument/2006/relationships/slideLayout" Target="../slideLayouts/slideLayout31.xml"/><Relationship Id="rId12" Type="http://schemas.openxmlformats.org/officeDocument/2006/relationships/theme" Target="../theme/theme3.xml"/><Relationship Id="rId2" Type="http://schemas.openxmlformats.org/officeDocument/2006/relationships/slideLayout" Target="../slideLayouts/slideLayout26.xml"/><Relationship Id="rId1" Type="http://schemas.openxmlformats.org/officeDocument/2006/relationships/slideLayout" Target="../slideLayouts/slideLayout25.xml"/><Relationship Id="rId6" Type="http://schemas.openxmlformats.org/officeDocument/2006/relationships/slideLayout" Target="../slideLayouts/slideLayout30.xml"/><Relationship Id="rId11" Type="http://schemas.openxmlformats.org/officeDocument/2006/relationships/slideLayout" Target="../slideLayouts/slideLayout35.xml"/><Relationship Id="rId5" Type="http://schemas.openxmlformats.org/officeDocument/2006/relationships/slideLayout" Target="../slideLayouts/slideLayout29.xml"/><Relationship Id="rId10" Type="http://schemas.openxmlformats.org/officeDocument/2006/relationships/slideLayout" Target="../slideLayouts/slideLayout34.xml"/><Relationship Id="rId4" Type="http://schemas.openxmlformats.org/officeDocument/2006/relationships/slideLayout" Target="../slideLayouts/slideLayout28.xml"/><Relationship Id="rId9" Type="http://schemas.openxmlformats.org/officeDocument/2006/relationships/slideLayout" Target="../slideLayouts/slideLayout33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3.xml"/><Relationship Id="rId3" Type="http://schemas.openxmlformats.org/officeDocument/2006/relationships/slideLayout" Target="../slideLayouts/slideLayout38.xml"/><Relationship Id="rId7" Type="http://schemas.openxmlformats.org/officeDocument/2006/relationships/slideLayout" Target="../slideLayouts/slideLayout42.xml"/><Relationship Id="rId12" Type="http://schemas.openxmlformats.org/officeDocument/2006/relationships/theme" Target="../theme/theme4.xml"/><Relationship Id="rId2" Type="http://schemas.openxmlformats.org/officeDocument/2006/relationships/slideLayout" Target="../slideLayouts/slideLayout37.xml"/><Relationship Id="rId1" Type="http://schemas.openxmlformats.org/officeDocument/2006/relationships/slideLayout" Target="../slideLayouts/slideLayout36.xml"/><Relationship Id="rId6" Type="http://schemas.openxmlformats.org/officeDocument/2006/relationships/slideLayout" Target="../slideLayouts/slideLayout41.xml"/><Relationship Id="rId11" Type="http://schemas.openxmlformats.org/officeDocument/2006/relationships/slideLayout" Target="../slideLayouts/slideLayout46.xml"/><Relationship Id="rId5" Type="http://schemas.openxmlformats.org/officeDocument/2006/relationships/slideLayout" Target="../slideLayouts/slideLayout40.xml"/><Relationship Id="rId10" Type="http://schemas.openxmlformats.org/officeDocument/2006/relationships/slideLayout" Target="../slideLayouts/slideLayout45.xml"/><Relationship Id="rId4" Type="http://schemas.openxmlformats.org/officeDocument/2006/relationships/slideLayout" Target="../slideLayouts/slideLayout39.xml"/><Relationship Id="rId9" Type="http://schemas.openxmlformats.org/officeDocument/2006/relationships/slideLayout" Target="../slideLayouts/slideLayout4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0">
          <a:gsLst>
            <a:gs pos="0">
              <a:srgbClr val="CCECFF"/>
            </a:gs>
            <a:gs pos="50000">
              <a:srgbClr val="FFFFCC"/>
            </a:gs>
            <a:gs pos="100000">
              <a:srgbClr val="CCECFF"/>
            </a:gs>
          </a:gsLst>
          <a:lin ang="27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de-DE" altLang="de-DE" smtClean="0"/>
              <a:t>Titelmasterformat durch Klicken bearbeiten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de-DE" altLang="de-DE" smtClean="0"/>
              <a:t>Textmasterformate durch Klicken bearbeiten</a:t>
            </a:r>
          </a:p>
          <a:p>
            <a:pPr lvl="1"/>
            <a:r>
              <a:rPr lang="de-DE" altLang="de-DE" smtClean="0"/>
              <a:t>Zweite Ebene</a:t>
            </a:r>
          </a:p>
          <a:p>
            <a:pPr lvl="2"/>
            <a:r>
              <a:rPr lang="de-DE" altLang="de-DE" smtClean="0"/>
              <a:t>Dritte Ebene</a:t>
            </a:r>
          </a:p>
          <a:p>
            <a:pPr lvl="3"/>
            <a:r>
              <a:rPr lang="de-DE" altLang="de-DE" smtClean="0"/>
              <a:t>Vierte Ebene</a:t>
            </a:r>
          </a:p>
          <a:p>
            <a:pPr lvl="4"/>
            <a:r>
              <a:rPr lang="de-DE" altLang="de-DE" smtClean="0"/>
              <a:t>Fünfte Ebene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400"/>
            </a:lvl1pPr>
          </a:lstStyle>
          <a:p>
            <a:pPr>
              <a:defRPr/>
            </a:pPr>
            <a:endParaRPr lang="de-DE" altLang="de-DE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400"/>
            </a:lvl1pPr>
          </a:lstStyle>
          <a:p>
            <a:pPr>
              <a:defRPr/>
            </a:pPr>
            <a:endParaRPr lang="de-DE" altLang="de-DE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400"/>
            </a:lvl1pPr>
          </a:lstStyle>
          <a:p>
            <a:pPr>
              <a:defRPr/>
            </a:pPr>
            <a:fld id="{43B68CC4-DDEB-4C76-BF4F-F49CD8604E7B}" type="slidenum">
              <a:rPr lang="de-DE" altLang="de-DE"/>
              <a:pPr>
                <a:defRPr/>
              </a:pPr>
              <a:t>‹Nr.›</a:t>
            </a:fld>
            <a:endParaRPr lang="de-DE" altLang="de-DE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cs typeface="Arial" panose="020B0604020202020204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cs typeface="Arial" panose="020B0604020202020204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cs typeface="Arial" panose="020B0604020202020204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cs typeface="Arial" panose="020B0604020202020204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cs typeface="Arial" panose="020B0604020202020204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cs typeface="Arial" panose="020B0604020202020204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cs typeface="Arial" panose="020B0604020202020204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cs typeface="Arial" panose="020B0604020202020204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0">
          <a:gsLst>
            <a:gs pos="0">
              <a:srgbClr val="CCECFF"/>
            </a:gs>
            <a:gs pos="50000">
              <a:srgbClr val="FFFFCC"/>
            </a:gs>
            <a:gs pos="100000">
              <a:srgbClr val="CCECFF"/>
            </a:gs>
          </a:gsLst>
          <a:lin ang="27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de-DE" smtClean="0"/>
              <a:t>Titelmasterformat durch Klicken bearbeiten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de-DE" smtClean="0"/>
              <a:t>Textmasterformate durch Klicken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/>
            </a:lvl1pPr>
          </a:lstStyle>
          <a:p>
            <a:pPr eaLnBrk="1" hangingPunct="1">
              <a:defRPr/>
            </a:pPr>
            <a:endParaRPr lang="de-DE">
              <a:solidFill>
                <a:srgbClr val="000000"/>
              </a:solidFill>
              <a:latin typeface="Arial" charset="0"/>
              <a:cs typeface="Arial" charset="0"/>
            </a:endParaRP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/>
            </a:lvl1pPr>
          </a:lstStyle>
          <a:p>
            <a:pPr eaLnBrk="1" hangingPunct="1">
              <a:defRPr/>
            </a:pPr>
            <a:endParaRPr lang="de-DE">
              <a:solidFill>
                <a:srgbClr val="000000"/>
              </a:solidFill>
              <a:latin typeface="Arial" charset="0"/>
              <a:cs typeface="Arial" charset="0"/>
            </a:endParaRP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/>
            </a:lvl1pPr>
          </a:lstStyle>
          <a:p>
            <a:pPr eaLnBrk="1" hangingPunct="1">
              <a:defRPr/>
            </a:pPr>
            <a:fld id="{C2333BA6-5A8A-496F-8957-41B859B6EFF2}" type="slidenum">
              <a:rPr lang="de-DE">
                <a:solidFill>
                  <a:srgbClr val="000000"/>
                </a:solidFill>
                <a:latin typeface="Arial" charset="0"/>
                <a:cs typeface="Arial" charset="0"/>
              </a:rPr>
              <a:pPr eaLnBrk="1" hangingPunct="1">
                <a:defRPr/>
              </a:pPr>
              <a:t>‹Nr.›</a:t>
            </a:fld>
            <a:endParaRPr lang="de-DE">
              <a:solidFill>
                <a:srgbClr val="000000"/>
              </a:solidFill>
              <a:latin typeface="Arial" charset="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4074561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5" r:id="rId1"/>
    <p:sldLayoutId id="2147483676" r:id="rId2"/>
    <p:sldLayoutId id="2147483677" r:id="rId3"/>
    <p:sldLayoutId id="2147483678" r:id="rId4"/>
    <p:sldLayoutId id="2147483679" r:id="rId5"/>
    <p:sldLayoutId id="2147483680" r:id="rId6"/>
    <p:sldLayoutId id="2147483681" r:id="rId7"/>
    <p:sldLayoutId id="2147483682" r:id="rId8"/>
    <p:sldLayoutId id="2147483683" r:id="rId9"/>
    <p:sldLayoutId id="2147483684" r:id="rId10"/>
    <p:sldLayoutId id="2147483685" r:id="rId11"/>
    <p:sldLayoutId id="2147483686" r:id="rId12"/>
    <p:sldLayoutId id="2147483687" r:id="rId13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de-D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0">
          <a:gsLst>
            <a:gs pos="0">
              <a:srgbClr val="CCECFF"/>
            </a:gs>
            <a:gs pos="50000">
              <a:srgbClr val="FFFFCC"/>
            </a:gs>
            <a:gs pos="100000">
              <a:srgbClr val="CCECFF"/>
            </a:gs>
          </a:gsLst>
          <a:lin ang="27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de-DE" altLang="de-DE" smtClean="0"/>
              <a:t>Titelmasterformat durch Klicken bearbeiten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de-DE" altLang="de-DE" smtClean="0"/>
              <a:t>Textmasterformate durch Klicken bearbeiten</a:t>
            </a:r>
          </a:p>
          <a:p>
            <a:pPr lvl="1"/>
            <a:r>
              <a:rPr lang="de-DE" altLang="de-DE" smtClean="0"/>
              <a:t>Zweite Ebene</a:t>
            </a:r>
          </a:p>
          <a:p>
            <a:pPr lvl="2"/>
            <a:r>
              <a:rPr lang="de-DE" altLang="de-DE" smtClean="0"/>
              <a:t>Dritte Ebene</a:t>
            </a:r>
          </a:p>
          <a:p>
            <a:pPr lvl="3"/>
            <a:r>
              <a:rPr lang="de-DE" altLang="de-DE" smtClean="0"/>
              <a:t>Vierte Ebene</a:t>
            </a:r>
          </a:p>
          <a:p>
            <a:pPr lvl="4"/>
            <a:r>
              <a:rPr lang="de-DE" altLang="de-DE" smtClean="0"/>
              <a:t>Fünfte Ebene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/>
            </a:lvl1pPr>
          </a:lstStyle>
          <a:p>
            <a:pPr eaLnBrk="1" hangingPunct="1"/>
            <a:endParaRPr lang="de-DE" altLang="de-DE" smtClean="0">
              <a:solidFill>
                <a:srgbClr val="000000"/>
              </a:solidFill>
            </a:endParaRP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/>
            </a:lvl1pPr>
          </a:lstStyle>
          <a:p>
            <a:pPr eaLnBrk="1" hangingPunct="1"/>
            <a:endParaRPr lang="de-DE" altLang="de-DE" smtClean="0">
              <a:solidFill>
                <a:srgbClr val="000000"/>
              </a:solidFill>
            </a:endParaRP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/>
            </a:lvl1pPr>
          </a:lstStyle>
          <a:p>
            <a:pPr eaLnBrk="1" hangingPunct="1"/>
            <a:fld id="{007FBBA4-FC20-48DF-B150-5DD31F8F6B0E}" type="slidenum">
              <a:rPr lang="de-DE" altLang="de-DE" smtClean="0">
                <a:solidFill>
                  <a:srgbClr val="000000"/>
                </a:solidFill>
              </a:rPr>
              <a:pPr eaLnBrk="1" hangingPunct="1"/>
              <a:t>‹Nr.›</a:t>
            </a:fld>
            <a:endParaRPr lang="de-DE" altLang="de-DE" smtClean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8773908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9" r:id="rId1"/>
    <p:sldLayoutId id="2147483690" r:id="rId2"/>
    <p:sldLayoutId id="2147483691" r:id="rId3"/>
    <p:sldLayoutId id="2147483692" r:id="rId4"/>
    <p:sldLayoutId id="2147483693" r:id="rId5"/>
    <p:sldLayoutId id="2147483694" r:id="rId6"/>
    <p:sldLayoutId id="2147483695" r:id="rId7"/>
    <p:sldLayoutId id="2147483696" r:id="rId8"/>
    <p:sldLayoutId id="2147483697" r:id="rId9"/>
    <p:sldLayoutId id="2147483698" r:id="rId10"/>
    <p:sldLayoutId id="2147483699" r:id="rId11"/>
  </p:sldLayoutIdLst>
  <p:txStyles>
    <p:titleStyle>
      <a:lvl1pPr algn="ctr" rtl="0" fontAlgn="base">
        <a:spcBef>
          <a:spcPct val="0"/>
        </a:spcBef>
        <a:spcAft>
          <a:spcPct val="0"/>
        </a:spcAft>
        <a:defRPr sz="4400" kern="1200">
          <a:solidFill>
            <a:schemeClr val="tx2"/>
          </a:solidFill>
          <a:latin typeface="+mj-lt"/>
          <a:ea typeface="+mj-ea"/>
          <a:cs typeface="+mj-cs"/>
        </a:defRPr>
      </a:lvl1pPr>
      <a:lvl2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cs typeface="Arial" panose="020B0604020202020204" pitchFamily="34" charset="0"/>
        </a:defRPr>
      </a:lvl2pPr>
      <a:lvl3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cs typeface="Arial" panose="020B0604020202020204" pitchFamily="34" charset="0"/>
        </a:defRPr>
      </a:lvl3pPr>
      <a:lvl4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cs typeface="Arial" panose="020B0604020202020204" pitchFamily="34" charset="0"/>
        </a:defRPr>
      </a:lvl4pPr>
      <a:lvl5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cs typeface="Arial" panose="020B0604020202020204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cs typeface="Arial" panose="020B0604020202020204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cs typeface="Arial" panose="020B0604020202020204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cs typeface="Arial" panose="020B0604020202020204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cs typeface="Arial" panose="020B0604020202020204" pitchFamily="34" charset="0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0">
          <a:gsLst>
            <a:gs pos="0">
              <a:srgbClr val="CCECFF"/>
            </a:gs>
            <a:gs pos="50000">
              <a:srgbClr val="FFFFCC"/>
            </a:gs>
            <a:gs pos="100000">
              <a:srgbClr val="CCECFF"/>
            </a:gs>
          </a:gsLst>
          <a:lin ang="27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de-DE" altLang="de-DE" smtClean="0"/>
              <a:t>Titelmasterformat durch Klicken bearbeiten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de-DE" altLang="de-DE" smtClean="0"/>
              <a:t>Textmasterformate durch Klicken bearbeiten</a:t>
            </a:r>
          </a:p>
          <a:p>
            <a:pPr lvl="1"/>
            <a:r>
              <a:rPr lang="de-DE" altLang="de-DE" smtClean="0"/>
              <a:t>Zweite Ebene</a:t>
            </a:r>
          </a:p>
          <a:p>
            <a:pPr lvl="2"/>
            <a:r>
              <a:rPr lang="de-DE" altLang="de-DE" smtClean="0"/>
              <a:t>Dritte Ebene</a:t>
            </a:r>
          </a:p>
          <a:p>
            <a:pPr lvl="3"/>
            <a:r>
              <a:rPr lang="de-DE" altLang="de-DE" smtClean="0"/>
              <a:t>Vierte Ebene</a:t>
            </a:r>
          </a:p>
          <a:p>
            <a:pPr lvl="4"/>
            <a:r>
              <a:rPr lang="de-DE" altLang="de-DE" smtClean="0"/>
              <a:t>Fünfte Ebene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/>
            </a:lvl1pPr>
          </a:lstStyle>
          <a:p>
            <a:pPr eaLnBrk="1" hangingPunct="1"/>
            <a:endParaRPr lang="de-DE" altLang="de-DE" smtClean="0">
              <a:solidFill>
                <a:srgbClr val="000000"/>
              </a:solidFill>
            </a:endParaRP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/>
            </a:lvl1pPr>
          </a:lstStyle>
          <a:p>
            <a:pPr eaLnBrk="1" hangingPunct="1"/>
            <a:endParaRPr lang="de-DE" altLang="de-DE" smtClean="0">
              <a:solidFill>
                <a:srgbClr val="000000"/>
              </a:solidFill>
            </a:endParaRP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/>
            </a:lvl1pPr>
          </a:lstStyle>
          <a:p>
            <a:pPr eaLnBrk="1" hangingPunct="1"/>
            <a:fld id="{112FBC5F-A65B-43A4-B7FE-982B35C428D8}" type="slidenum">
              <a:rPr lang="de-DE" altLang="de-DE" smtClean="0">
                <a:solidFill>
                  <a:srgbClr val="000000"/>
                </a:solidFill>
              </a:rPr>
              <a:pPr eaLnBrk="1" hangingPunct="1"/>
              <a:t>‹Nr.›</a:t>
            </a:fld>
            <a:endParaRPr lang="de-DE" altLang="de-DE" smtClean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4315036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1" r:id="rId1"/>
    <p:sldLayoutId id="2147483702" r:id="rId2"/>
    <p:sldLayoutId id="2147483703" r:id="rId3"/>
    <p:sldLayoutId id="2147483704" r:id="rId4"/>
    <p:sldLayoutId id="2147483705" r:id="rId5"/>
    <p:sldLayoutId id="2147483706" r:id="rId6"/>
    <p:sldLayoutId id="2147483707" r:id="rId7"/>
    <p:sldLayoutId id="2147483708" r:id="rId8"/>
    <p:sldLayoutId id="2147483709" r:id="rId9"/>
    <p:sldLayoutId id="2147483710" r:id="rId10"/>
    <p:sldLayoutId id="2147483711" r:id="rId11"/>
  </p:sldLayoutIdLst>
  <p:txStyles>
    <p:titleStyle>
      <a:lvl1pPr algn="ctr" rtl="0" fontAlgn="base">
        <a:spcBef>
          <a:spcPct val="0"/>
        </a:spcBef>
        <a:spcAft>
          <a:spcPct val="0"/>
        </a:spcAft>
        <a:defRPr sz="4400" kern="1200">
          <a:solidFill>
            <a:schemeClr val="tx2"/>
          </a:solidFill>
          <a:latin typeface="+mj-lt"/>
          <a:ea typeface="+mj-ea"/>
          <a:cs typeface="+mj-cs"/>
        </a:defRPr>
      </a:lvl1pPr>
      <a:lvl2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cs typeface="Arial" panose="020B0604020202020204" pitchFamily="34" charset="0"/>
        </a:defRPr>
      </a:lvl2pPr>
      <a:lvl3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cs typeface="Arial" panose="020B0604020202020204" pitchFamily="34" charset="0"/>
        </a:defRPr>
      </a:lvl3pPr>
      <a:lvl4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cs typeface="Arial" panose="020B0604020202020204" pitchFamily="34" charset="0"/>
        </a:defRPr>
      </a:lvl4pPr>
      <a:lvl5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cs typeface="Arial" panose="020B0604020202020204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cs typeface="Arial" panose="020B0604020202020204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cs typeface="Arial" panose="020B0604020202020204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cs typeface="Arial" panose="020B0604020202020204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cs typeface="Arial" panose="020B0604020202020204" pitchFamily="34" charset="0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2" Type="http://schemas.openxmlformats.org/officeDocument/2006/relationships/image" Target="../media/image1.wmf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.jpeg"/><Relationship Id="rId5" Type="http://schemas.openxmlformats.org/officeDocument/2006/relationships/image" Target="../media/image4.jpeg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hyperlink" Target="http://wps.prenhall.com/wps/media/objects/724/741576/Instructor_Resources/Chapter_28/Text_Images/FG28_00CO.JPG" TargetMode="External"/><Relationship Id="rId1" Type="http://schemas.openxmlformats.org/officeDocument/2006/relationships/slideLayout" Target="../slideLayouts/slideLayout42.xml"/><Relationship Id="rId5" Type="http://schemas.openxmlformats.org/officeDocument/2006/relationships/image" Target="../media/image9.png"/><Relationship Id="rId4" Type="http://schemas.openxmlformats.org/officeDocument/2006/relationships/image" Target="../media/image8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2.png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15.png"/><Relationship Id="rId3" Type="http://schemas.openxmlformats.org/officeDocument/2006/relationships/notesSlide" Target="../notesSlides/notesSlide1.xml"/><Relationship Id="rId7" Type="http://schemas.openxmlformats.org/officeDocument/2006/relationships/image" Target="../media/image14.wmf"/><Relationship Id="rId2" Type="http://schemas.openxmlformats.org/officeDocument/2006/relationships/slideLayout" Target="../slideLayouts/slideLayout31.xml"/><Relationship Id="rId1" Type="http://schemas.openxmlformats.org/officeDocument/2006/relationships/vmlDrawing" Target="../drawings/vmlDrawing1.vml"/><Relationship Id="rId6" Type="http://schemas.openxmlformats.org/officeDocument/2006/relationships/oleObject" Target="../embeddings/oleObject2.bin"/><Relationship Id="rId5" Type="http://schemas.openxmlformats.org/officeDocument/2006/relationships/image" Target="../media/image13.wmf"/><Relationship Id="rId4" Type="http://schemas.openxmlformats.org/officeDocument/2006/relationships/oleObject" Target="../embeddings/oleObject1.bin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3.bin"/><Relationship Id="rId2" Type="http://schemas.openxmlformats.org/officeDocument/2006/relationships/slideLayout" Target="../slideLayouts/slideLayout18.xml"/><Relationship Id="rId1" Type="http://schemas.openxmlformats.org/officeDocument/2006/relationships/vmlDrawing" Target="../drawings/vmlDrawing2.vml"/><Relationship Id="rId4" Type="http://schemas.openxmlformats.org/officeDocument/2006/relationships/image" Target="../media/image16.wmf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18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wmf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1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image" Target="../media/image22.wmf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image" Target="../media/image24.wmf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6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emf"/><Relationship Id="rId2" Type="http://schemas.openxmlformats.org/officeDocument/2006/relationships/image" Target="../media/image27.emf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9.emf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wmf"/><Relationship Id="rId2" Type="http://schemas.openxmlformats.org/officeDocument/2006/relationships/image" Target="../media/image30.wmf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wmf"/><Relationship Id="rId2" Type="http://schemas.openxmlformats.org/officeDocument/2006/relationships/image" Target="../media/image32.wmf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wmf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image" Target="../media/image35.emf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emf"/><Relationship Id="rId2" Type="http://schemas.openxmlformats.org/officeDocument/2006/relationships/image" Target="../media/image37.emf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40.png"/><Relationship Id="rId4" Type="http://schemas.openxmlformats.org/officeDocument/2006/relationships/image" Target="../media/image39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png"/><Relationship Id="rId2" Type="http://schemas.openxmlformats.org/officeDocument/2006/relationships/image" Target="../media/image41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44.png"/><Relationship Id="rId4" Type="http://schemas.openxmlformats.org/officeDocument/2006/relationships/image" Target="../media/image43.png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emf"/><Relationship Id="rId2" Type="http://schemas.openxmlformats.org/officeDocument/2006/relationships/image" Target="../media/image45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7.emf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9.png"/><Relationship Id="rId2" Type="http://schemas.openxmlformats.org/officeDocument/2006/relationships/image" Target="../media/image48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51.jpeg"/><Relationship Id="rId4" Type="http://schemas.openxmlformats.org/officeDocument/2006/relationships/image" Target="../media/image50.jpe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3.png"/><Relationship Id="rId2" Type="http://schemas.openxmlformats.org/officeDocument/2006/relationships/image" Target="../media/image52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54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Text Box 2"/>
          <p:cNvSpPr txBox="1">
            <a:spLocks noChangeArrowheads="1"/>
          </p:cNvSpPr>
          <p:nvPr/>
        </p:nvSpPr>
        <p:spPr bwMode="auto">
          <a:xfrm>
            <a:off x="665475" y="277813"/>
            <a:ext cx="8111516" cy="153888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de-DE" altLang="de-DE" sz="2800" b="1" dirty="0" smtClean="0">
                <a:solidFill>
                  <a:schemeClr val="accent2"/>
                </a:solidFill>
              </a:rPr>
              <a:t>Pattern </a:t>
            </a:r>
            <a:r>
              <a:rPr lang="de-DE" altLang="de-DE" sz="2800" b="1" dirty="0">
                <a:solidFill>
                  <a:schemeClr val="accent2"/>
                </a:solidFill>
              </a:rPr>
              <a:t>C</a:t>
            </a:r>
            <a:r>
              <a:rPr lang="de-DE" altLang="de-DE" sz="2800" b="1" dirty="0" smtClean="0">
                <a:solidFill>
                  <a:schemeClr val="accent2"/>
                </a:solidFill>
              </a:rPr>
              <a:t>ontrol in </a:t>
            </a:r>
            <a:r>
              <a:rPr lang="de-DE" altLang="de-DE" sz="2800" b="1" dirty="0" err="1">
                <a:solidFill>
                  <a:schemeClr val="accent2"/>
                </a:solidFill>
              </a:rPr>
              <a:t>M</a:t>
            </a:r>
            <a:r>
              <a:rPr lang="de-DE" altLang="de-DE" sz="2800" b="1" dirty="0" err="1" smtClean="0">
                <a:solidFill>
                  <a:schemeClr val="accent2"/>
                </a:solidFill>
              </a:rPr>
              <a:t>olecular</a:t>
            </a:r>
            <a:r>
              <a:rPr lang="de-DE" altLang="de-DE" sz="2800" b="1" dirty="0" smtClean="0">
                <a:solidFill>
                  <a:schemeClr val="accent2"/>
                </a:solidFill>
              </a:rPr>
              <a:t> </a:t>
            </a:r>
            <a:r>
              <a:rPr lang="de-DE" altLang="de-DE" sz="2800" b="1" dirty="0" err="1" smtClean="0">
                <a:solidFill>
                  <a:schemeClr val="accent2"/>
                </a:solidFill>
              </a:rPr>
              <a:t>Self-Assembly</a:t>
            </a:r>
            <a:r>
              <a:rPr lang="de-DE" altLang="de-DE" sz="2800" b="1" dirty="0" smtClean="0">
                <a:solidFill>
                  <a:schemeClr val="accent2"/>
                </a:solidFill>
              </a:rPr>
              <a:t>  </a:t>
            </a:r>
            <a:r>
              <a:rPr lang="de-DE" altLang="de-DE" sz="2800" dirty="0" smtClean="0"/>
              <a:t> </a:t>
            </a:r>
            <a:endParaRPr lang="de-DE" altLang="de-DE" sz="2800" b="1" dirty="0">
              <a:solidFill>
                <a:schemeClr val="accent2"/>
              </a:solidFill>
              <a:cs typeface="Times New Roman" panose="02020603050405020304" pitchFamily="18" charset="0"/>
            </a:endParaRPr>
          </a:p>
          <a:p>
            <a:pPr algn="ctr" eaLnBrk="1" hangingPunct="1">
              <a:spcBef>
                <a:spcPct val="0"/>
              </a:spcBef>
              <a:buFontTx/>
              <a:buNone/>
            </a:pPr>
            <a:endParaRPr lang="de-DE" altLang="de-DE" sz="1400" b="1" dirty="0">
              <a:solidFill>
                <a:schemeClr val="accent2"/>
              </a:solidFill>
            </a:endParaRPr>
          </a:p>
          <a:p>
            <a:pPr algn="ctr" eaLnBrk="1" hangingPunct="1">
              <a:spcBef>
                <a:spcPct val="0"/>
              </a:spcBef>
              <a:buFontTx/>
              <a:buNone/>
            </a:pPr>
            <a:endParaRPr lang="de-DE" altLang="de-DE" sz="1400" b="1" dirty="0">
              <a:solidFill>
                <a:schemeClr val="accent2"/>
              </a:solidFill>
            </a:endParaRPr>
          </a:p>
          <a:p>
            <a:pPr algn="ctr" eaLnBrk="1" hangingPunct="1">
              <a:spcBef>
                <a:spcPct val="0"/>
              </a:spcBef>
              <a:buFontTx/>
              <a:buNone/>
            </a:pPr>
            <a:endParaRPr lang="de-DE" altLang="de-DE" sz="1400" b="1" dirty="0">
              <a:solidFill>
                <a:schemeClr val="accent2"/>
              </a:solidFill>
            </a:endParaRP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de-DE" altLang="de-DE" sz="2400" b="1" dirty="0">
                <a:solidFill>
                  <a:schemeClr val="accent2"/>
                </a:solidFill>
              </a:rPr>
              <a:t>Michael </a:t>
            </a:r>
            <a:r>
              <a:rPr lang="de-DE" altLang="de-DE" sz="2400" b="1" dirty="0" err="1">
                <a:solidFill>
                  <a:schemeClr val="accent2"/>
                </a:solidFill>
              </a:rPr>
              <a:t>Hietschold</a:t>
            </a:r>
            <a:r>
              <a:rPr lang="de-DE" altLang="de-DE" sz="2400" b="1" dirty="0">
                <a:solidFill>
                  <a:schemeClr val="accent2"/>
                </a:solidFill>
              </a:rPr>
              <a:t> </a:t>
            </a:r>
          </a:p>
        </p:txBody>
      </p:sp>
      <p:sp>
        <p:nvSpPr>
          <p:cNvPr id="3075" name="Text Box 3"/>
          <p:cNvSpPr txBox="1">
            <a:spLocks noChangeArrowheads="1"/>
          </p:cNvSpPr>
          <p:nvPr/>
        </p:nvSpPr>
        <p:spPr bwMode="auto">
          <a:xfrm>
            <a:off x="467544" y="6191250"/>
            <a:ext cx="8583612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de-DE" altLang="de-DE" sz="1800" b="1" dirty="0" smtClean="0"/>
              <a:t>Nanotechnology, Frankfurt, Germany   </a:t>
            </a:r>
            <a:r>
              <a:rPr lang="de-DE" altLang="de-DE" sz="1800" b="1" dirty="0"/>
              <a:t>	</a:t>
            </a:r>
            <a:r>
              <a:rPr lang="de-DE" altLang="de-DE" sz="1800" b="1" dirty="0" smtClean="0"/>
              <a:t>       		          12/08/2015</a:t>
            </a:r>
            <a:endParaRPr lang="de-DE" altLang="de-DE" sz="1800" b="1" dirty="0"/>
          </a:p>
        </p:txBody>
      </p:sp>
      <p:pic>
        <p:nvPicPr>
          <p:cNvPr id="3076" name="Picture 4" descr="TUC deutsch RGB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34535"/>
          <a:stretch>
            <a:fillRect/>
          </a:stretch>
        </p:blipFill>
        <p:spPr bwMode="auto">
          <a:xfrm>
            <a:off x="2627313" y="3284538"/>
            <a:ext cx="4200525" cy="13668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077" name="Text Box 5"/>
          <p:cNvSpPr txBox="1">
            <a:spLocks noChangeArrowheads="1"/>
          </p:cNvSpPr>
          <p:nvPr/>
        </p:nvSpPr>
        <p:spPr bwMode="auto">
          <a:xfrm>
            <a:off x="827088" y="2276475"/>
            <a:ext cx="7596187" cy="8223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de-DE" altLang="de-DE" sz="2400" b="1">
                <a:solidFill>
                  <a:schemeClr val="accent2"/>
                </a:solidFill>
              </a:rPr>
              <a:t>Technische Universität Chemnitz, Germany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de-DE" altLang="de-DE" sz="2400" b="1">
                <a:solidFill>
                  <a:schemeClr val="accent2"/>
                </a:solidFill>
              </a:rPr>
              <a:t>Institute of Physics, Solid Surfaces Analysis Group</a:t>
            </a:r>
          </a:p>
        </p:txBody>
      </p:sp>
      <p:pic>
        <p:nvPicPr>
          <p:cNvPr id="3078" name="Picture 7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42988" y="3789363"/>
            <a:ext cx="1028700" cy="685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079" name="Text Box 8"/>
          <p:cNvSpPr txBox="1">
            <a:spLocks noChangeArrowheads="1"/>
          </p:cNvSpPr>
          <p:nvPr/>
        </p:nvSpPr>
        <p:spPr bwMode="auto">
          <a:xfrm>
            <a:off x="323850" y="4581525"/>
            <a:ext cx="851535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de-DE" altLang="de-DE" sz="1200"/>
              <a:t>  DFG Saxonian Research Unit 				          Center for Nanostructured Materials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de-DE" altLang="de-DE" sz="1200"/>
              <a:t>„Towards Molecular Spintronics“				                           and Analytics</a:t>
            </a:r>
          </a:p>
        </p:txBody>
      </p:sp>
      <p:pic>
        <p:nvPicPr>
          <p:cNvPr id="3080" name="Picture 9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72225" y="4078288"/>
            <a:ext cx="2309813" cy="4206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081" name="Picture 9" descr="zp_logo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11638" y="4797425"/>
            <a:ext cx="1028700" cy="819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082" name="Picture 10" descr="Die Grafik&#10;                                    &quot;http://www.tu-chemnitz.de/physik/PHFK/bilder/logos/irtg_logo.jpg&quot;&#10;&#10;&#10;&#10;&#10;&#10;&#10;                                    kann nicht angezeigt werden, weil&#10;                                    sie Fehler enthält.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27313" y="4868863"/>
            <a:ext cx="1162050" cy="7889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083" name="Picture 11" descr="Logo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84888" y="4868863"/>
            <a:ext cx="925512" cy="9255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084" name="Text Box 8"/>
          <p:cNvSpPr txBox="1">
            <a:spLocks noChangeArrowheads="1"/>
          </p:cNvSpPr>
          <p:nvPr/>
        </p:nvSpPr>
        <p:spPr bwMode="auto">
          <a:xfrm>
            <a:off x="323850" y="5734050"/>
            <a:ext cx="8258175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de-DE" altLang="de-DE" sz="1200"/>
              <a:t>  DFG International Research &amp; Training Unit 	DFG Research Unit	     DFG Research Unit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de-DE" altLang="de-DE" sz="1200"/>
              <a:t>„Advanced Interconnects &amp; Nanosytems“                   „Twin Polymerization“	    „Sensoric Micro- and Nanosystems“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Text Box 4"/>
          <p:cNvSpPr txBox="1">
            <a:spLocks noChangeArrowheads="1"/>
          </p:cNvSpPr>
          <p:nvPr/>
        </p:nvSpPr>
        <p:spPr bwMode="auto">
          <a:xfrm>
            <a:off x="323850" y="485775"/>
            <a:ext cx="8977138" cy="643253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marL="342900" indent="-3429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800100" indent="-3429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257300" indent="-3429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714500" indent="-3429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171700" indent="-3429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628900" indent="-3429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3086100" indent="-3429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543300" indent="-3429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4000500" indent="-3429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marL="0" indent="0" eaLnBrk="1" hangingPunct="1"/>
            <a:r>
              <a:rPr lang="de-DE" altLang="de-DE" sz="2400" b="1" dirty="0" smtClean="0"/>
              <a:t>1.   </a:t>
            </a:r>
            <a:r>
              <a:rPr lang="de-DE" altLang="de-DE" sz="2400" b="1" dirty="0" err="1" smtClean="0"/>
              <a:t>Introduction</a:t>
            </a:r>
            <a:r>
              <a:rPr lang="de-DE" altLang="de-DE" sz="2400" b="1" dirty="0"/>
              <a:t>: </a:t>
            </a:r>
            <a:endParaRPr lang="de-DE" altLang="de-DE" sz="2400" b="1" dirty="0" smtClean="0"/>
          </a:p>
          <a:p>
            <a:pPr marL="0" indent="0" eaLnBrk="1" hangingPunct="1"/>
            <a:r>
              <a:rPr lang="de-DE" altLang="de-DE" sz="2400" b="1" dirty="0"/>
              <a:t> </a:t>
            </a:r>
            <a:r>
              <a:rPr lang="de-DE" altLang="de-DE" sz="2400" b="1" dirty="0" smtClean="0"/>
              <a:t>     2-dimensional </a:t>
            </a:r>
            <a:r>
              <a:rPr lang="de-DE" altLang="de-DE" sz="2400" b="1" dirty="0" err="1" smtClean="0"/>
              <a:t>molecular</a:t>
            </a:r>
            <a:r>
              <a:rPr lang="de-DE" altLang="de-DE" sz="2400" b="1" dirty="0" smtClean="0"/>
              <a:t> </a:t>
            </a:r>
            <a:r>
              <a:rPr lang="de-DE" altLang="de-DE" sz="2400" b="1" dirty="0" err="1" smtClean="0"/>
              <a:t>self-assembly</a:t>
            </a:r>
            <a:r>
              <a:rPr lang="de-DE" altLang="de-DE" sz="2400" b="1" dirty="0" smtClean="0"/>
              <a:t> </a:t>
            </a:r>
            <a:r>
              <a:rPr lang="de-DE" altLang="de-DE" sz="2400" b="1" dirty="0" err="1"/>
              <a:t>and</a:t>
            </a:r>
            <a:r>
              <a:rPr lang="de-DE" altLang="de-DE" sz="2400" b="1" dirty="0"/>
              <a:t> </a:t>
            </a:r>
            <a:r>
              <a:rPr lang="de-DE" altLang="de-DE" sz="2400" b="1" dirty="0" err="1" smtClean="0"/>
              <a:t>its</a:t>
            </a:r>
            <a:r>
              <a:rPr lang="de-DE" altLang="de-DE" sz="2400" b="1" dirty="0" smtClean="0"/>
              <a:t> high-</a:t>
            </a:r>
          </a:p>
          <a:p>
            <a:pPr marL="0" indent="0" eaLnBrk="1" hangingPunct="1"/>
            <a:r>
              <a:rPr lang="de-DE" altLang="de-DE" sz="2400" b="1" dirty="0" smtClean="0"/>
              <a:t>      </a:t>
            </a:r>
            <a:r>
              <a:rPr lang="de-DE" altLang="de-DE" sz="2400" b="1" dirty="0" err="1" smtClean="0"/>
              <a:t>resolution</a:t>
            </a:r>
            <a:r>
              <a:rPr lang="de-DE" altLang="de-DE" sz="2400" b="1" dirty="0" smtClean="0"/>
              <a:t> </a:t>
            </a:r>
            <a:r>
              <a:rPr lang="de-DE" altLang="de-DE" sz="2400" b="1" dirty="0" err="1" smtClean="0"/>
              <a:t>study</a:t>
            </a:r>
            <a:r>
              <a:rPr lang="de-DE" altLang="de-DE" sz="2400" b="1" dirty="0" smtClean="0"/>
              <a:t> </a:t>
            </a:r>
            <a:r>
              <a:rPr lang="de-DE" altLang="de-DE" sz="2400" b="1" dirty="0" err="1" smtClean="0"/>
              <a:t>by</a:t>
            </a:r>
            <a:r>
              <a:rPr lang="de-DE" altLang="de-DE" sz="2400" b="1" dirty="0" smtClean="0"/>
              <a:t> </a:t>
            </a:r>
            <a:r>
              <a:rPr lang="de-DE" altLang="de-DE" sz="2400" b="1" dirty="0" err="1" smtClean="0"/>
              <a:t>scanning</a:t>
            </a:r>
            <a:r>
              <a:rPr lang="de-DE" altLang="de-DE" sz="2400" b="1" dirty="0" smtClean="0"/>
              <a:t> </a:t>
            </a:r>
            <a:r>
              <a:rPr lang="de-DE" altLang="de-DE" sz="2400" b="1" dirty="0" err="1" smtClean="0"/>
              <a:t>tunneling</a:t>
            </a:r>
            <a:r>
              <a:rPr lang="de-DE" altLang="de-DE" sz="2400" b="1" dirty="0" smtClean="0"/>
              <a:t> </a:t>
            </a:r>
            <a:r>
              <a:rPr lang="de-DE" altLang="de-DE" sz="2400" b="1" dirty="0" err="1" smtClean="0"/>
              <a:t>microscopy</a:t>
            </a:r>
            <a:r>
              <a:rPr lang="de-DE" altLang="de-DE" sz="2400" b="1" dirty="0" smtClean="0"/>
              <a:t> </a:t>
            </a:r>
          </a:p>
          <a:p>
            <a:pPr marL="0" indent="0" eaLnBrk="1" hangingPunct="1"/>
            <a:r>
              <a:rPr lang="de-DE" altLang="de-DE" sz="2400" b="1" dirty="0"/>
              <a:t> </a:t>
            </a:r>
            <a:r>
              <a:rPr lang="de-DE" altLang="de-DE" sz="2400" b="1" dirty="0" smtClean="0"/>
              <a:t>     (STM)</a:t>
            </a:r>
            <a:endParaRPr lang="de-DE" altLang="de-DE" sz="2400" b="1" dirty="0"/>
          </a:p>
          <a:p>
            <a:pPr eaLnBrk="1" hangingPunct="1">
              <a:buFontTx/>
              <a:buChar char="•"/>
            </a:pPr>
            <a:endParaRPr lang="de-DE" altLang="de-DE" sz="2400" b="1" dirty="0">
              <a:solidFill>
                <a:srgbClr val="FF0000"/>
              </a:solidFill>
            </a:endParaRPr>
          </a:p>
          <a:p>
            <a:pPr eaLnBrk="1" hangingPunct="1">
              <a:buFontTx/>
              <a:buAutoNum type="arabicPeriod" startAt="2"/>
            </a:pPr>
            <a:r>
              <a:rPr lang="de-DE" altLang="de-DE" sz="2400" b="1" dirty="0" smtClean="0">
                <a:solidFill>
                  <a:srgbClr val="000000"/>
                </a:solidFill>
              </a:rPr>
              <a:t> </a:t>
            </a:r>
            <a:r>
              <a:rPr lang="de-DE" altLang="de-DE" sz="2400" b="1" dirty="0" err="1" smtClean="0">
                <a:solidFill>
                  <a:srgbClr val="000000"/>
                </a:solidFill>
              </a:rPr>
              <a:t>Molecular</a:t>
            </a:r>
            <a:r>
              <a:rPr lang="de-DE" altLang="de-DE" sz="2400" b="1" dirty="0" smtClean="0">
                <a:solidFill>
                  <a:srgbClr val="000000"/>
                </a:solidFill>
              </a:rPr>
              <a:t> Pattern Control </a:t>
            </a:r>
            <a:r>
              <a:rPr lang="de-DE" altLang="de-DE" sz="2400" b="1" dirty="0" err="1" smtClean="0">
                <a:solidFill>
                  <a:srgbClr val="000000"/>
                </a:solidFill>
              </a:rPr>
              <a:t>by</a:t>
            </a:r>
            <a:r>
              <a:rPr lang="de-DE" altLang="de-DE" sz="2400" b="1" dirty="0" smtClean="0">
                <a:solidFill>
                  <a:srgbClr val="000000"/>
                </a:solidFill>
              </a:rPr>
              <a:t> Environmental Parameters  </a:t>
            </a:r>
            <a:endParaRPr lang="de-DE" altLang="de-DE" sz="2400" b="1" dirty="0">
              <a:solidFill>
                <a:srgbClr val="000000"/>
              </a:solidFill>
            </a:endParaRPr>
          </a:p>
          <a:p>
            <a:pPr marL="0" indent="0" eaLnBrk="1" hangingPunct="1"/>
            <a:r>
              <a:rPr lang="de-DE" altLang="de-DE" sz="2400" b="1" dirty="0" smtClean="0">
                <a:solidFill>
                  <a:srgbClr val="000000"/>
                </a:solidFill>
              </a:rPr>
              <a:t>      - Control </a:t>
            </a:r>
            <a:r>
              <a:rPr lang="de-DE" altLang="de-DE" sz="2400" b="1" dirty="0" err="1" smtClean="0">
                <a:solidFill>
                  <a:srgbClr val="000000"/>
                </a:solidFill>
              </a:rPr>
              <a:t>by</a:t>
            </a:r>
            <a:r>
              <a:rPr lang="de-DE" altLang="de-DE" sz="2400" b="1" dirty="0" smtClean="0">
                <a:solidFill>
                  <a:srgbClr val="000000"/>
                </a:solidFill>
              </a:rPr>
              <a:t> </a:t>
            </a:r>
            <a:r>
              <a:rPr lang="de-DE" altLang="de-DE" sz="2400" b="1" dirty="0" err="1" smtClean="0">
                <a:solidFill>
                  <a:srgbClr val="000000"/>
                </a:solidFill>
              </a:rPr>
              <a:t>the</a:t>
            </a:r>
            <a:r>
              <a:rPr lang="de-DE" altLang="de-DE" sz="2400" b="1" dirty="0" smtClean="0">
                <a:solidFill>
                  <a:srgbClr val="000000"/>
                </a:solidFill>
              </a:rPr>
              <a:t> </a:t>
            </a:r>
            <a:r>
              <a:rPr lang="de-DE" altLang="de-DE" sz="2400" b="1" dirty="0" err="1" smtClean="0">
                <a:solidFill>
                  <a:srgbClr val="000000"/>
                </a:solidFill>
              </a:rPr>
              <a:t>nature</a:t>
            </a:r>
            <a:r>
              <a:rPr lang="de-DE" altLang="de-DE" sz="2400" b="1" dirty="0" smtClean="0">
                <a:solidFill>
                  <a:srgbClr val="000000"/>
                </a:solidFill>
              </a:rPr>
              <a:t> </a:t>
            </a:r>
            <a:r>
              <a:rPr lang="de-DE" altLang="de-DE" sz="2400" b="1" dirty="0" err="1" smtClean="0">
                <a:solidFill>
                  <a:srgbClr val="000000"/>
                </a:solidFill>
              </a:rPr>
              <a:t>of</a:t>
            </a:r>
            <a:r>
              <a:rPr lang="de-DE" altLang="de-DE" sz="2400" b="1" dirty="0" smtClean="0">
                <a:solidFill>
                  <a:srgbClr val="000000"/>
                </a:solidFill>
              </a:rPr>
              <a:t> </a:t>
            </a:r>
            <a:r>
              <a:rPr lang="de-DE" altLang="de-DE" sz="2400" b="1" dirty="0" err="1" smtClean="0">
                <a:solidFill>
                  <a:srgbClr val="000000"/>
                </a:solidFill>
              </a:rPr>
              <a:t>the</a:t>
            </a:r>
            <a:r>
              <a:rPr lang="de-DE" altLang="de-DE" sz="2400" b="1" dirty="0" smtClean="0">
                <a:solidFill>
                  <a:srgbClr val="000000"/>
                </a:solidFill>
              </a:rPr>
              <a:t> solvent</a:t>
            </a:r>
          </a:p>
          <a:p>
            <a:pPr marL="0" indent="0" eaLnBrk="1" hangingPunct="1"/>
            <a:r>
              <a:rPr lang="de-DE" altLang="de-DE" sz="2400" b="1" dirty="0">
                <a:solidFill>
                  <a:srgbClr val="000000"/>
                </a:solidFill>
              </a:rPr>
              <a:t> </a:t>
            </a:r>
            <a:r>
              <a:rPr lang="de-DE" altLang="de-DE" sz="2400" b="1" dirty="0" smtClean="0">
                <a:solidFill>
                  <a:srgbClr val="000000"/>
                </a:solidFill>
              </a:rPr>
              <a:t>     - Control </a:t>
            </a:r>
            <a:r>
              <a:rPr lang="de-DE" altLang="de-DE" sz="2400" b="1" dirty="0" err="1" smtClean="0">
                <a:solidFill>
                  <a:srgbClr val="000000"/>
                </a:solidFill>
              </a:rPr>
              <a:t>by</a:t>
            </a:r>
            <a:r>
              <a:rPr lang="de-DE" altLang="de-DE" sz="2400" b="1" dirty="0" smtClean="0">
                <a:solidFill>
                  <a:srgbClr val="000000"/>
                </a:solidFill>
              </a:rPr>
              <a:t> </a:t>
            </a:r>
            <a:r>
              <a:rPr lang="de-DE" altLang="de-DE" sz="2400" b="1" dirty="0" err="1" smtClean="0">
                <a:solidFill>
                  <a:srgbClr val="000000"/>
                </a:solidFill>
              </a:rPr>
              <a:t>concentration</a:t>
            </a:r>
            <a:endParaRPr lang="de-DE" altLang="de-DE" sz="2400" b="1" dirty="0">
              <a:solidFill>
                <a:srgbClr val="000000"/>
              </a:solidFill>
            </a:endParaRPr>
          </a:p>
          <a:p>
            <a:pPr eaLnBrk="1" hangingPunct="1"/>
            <a:r>
              <a:rPr lang="de-DE" altLang="de-DE" sz="2400" b="1" dirty="0" smtClean="0">
                <a:solidFill>
                  <a:srgbClr val="000000"/>
                </a:solidFill>
              </a:rPr>
              <a:t>      - </a:t>
            </a:r>
            <a:r>
              <a:rPr lang="de-DE" altLang="de-DE" sz="2400" b="1" dirty="0" err="1" smtClean="0">
                <a:solidFill>
                  <a:srgbClr val="000000"/>
                </a:solidFill>
              </a:rPr>
              <a:t>Coadsorption</a:t>
            </a:r>
            <a:r>
              <a:rPr lang="de-DE" altLang="de-DE" sz="2400" b="1" dirty="0" smtClean="0">
                <a:solidFill>
                  <a:srgbClr val="000000"/>
                </a:solidFill>
              </a:rPr>
              <a:t> </a:t>
            </a:r>
            <a:r>
              <a:rPr lang="de-DE" altLang="de-DE" sz="2400" b="1" dirty="0" err="1" smtClean="0">
                <a:solidFill>
                  <a:srgbClr val="000000"/>
                </a:solidFill>
              </a:rPr>
              <a:t>and</a:t>
            </a:r>
            <a:r>
              <a:rPr lang="de-DE" altLang="de-DE" sz="2400" b="1" dirty="0" smtClean="0">
                <a:solidFill>
                  <a:srgbClr val="000000"/>
                </a:solidFill>
              </a:rPr>
              <a:t> </a:t>
            </a:r>
            <a:r>
              <a:rPr lang="de-DE" altLang="de-DE" sz="2400" b="1" dirty="0" err="1" smtClean="0">
                <a:solidFill>
                  <a:srgbClr val="000000"/>
                </a:solidFill>
              </a:rPr>
              <a:t>packing</a:t>
            </a:r>
            <a:r>
              <a:rPr lang="de-DE" altLang="de-DE" sz="2400" b="1" dirty="0" smtClean="0">
                <a:solidFill>
                  <a:srgbClr val="000000"/>
                </a:solidFill>
              </a:rPr>
              <a:t> </a:t>
            </a:r>
            <a:r>
              <a:rPr lang="de-DE" altLang="de-DE" sz="2400" b="1" dirty="0" err="1" smtClean="0">
                <a:solidFill>
                  <a:srgbClr val="000000"/>
                </a:solidFill>
              </a:rPr>
              <a:t>density-induced</a:t>
            </a:r>
            <a:r>
              <a:rPr lang="de-DE" altLang="de-DE" sz="2400" b="1" dirty="0" smtClean="0">
                <a:solidFill>
                  <a:srgbClr val="000000"/>
                </a:solidFill>
              </a:rPr>
              <a:t> </a:t>
            </a:r>
            <a:r>
              <a:rPr lang="de-DE" altLang="de-DE" sz="2400" b="1" dirty="0" err="1" smtClean="0">
                <a:solidFill>
                  <a:srgbClr val="000000"/>
                </a:solidFill>
              </a:rPr>
              <a:t>esterifi</a:t>
            </a:r>
            <a:r>
              <a:rPr lang="de-DE" altLang="de-DE" sz="2400" b="1" dirty="0" smtClean="0">
                <a:solidFill>
                  <a:srgbClr val="000000"/>
                </a:solidFill>
              </a:rPr>
              <a:t>-</a:t>
            </a:r>
          </a:p>
          <a:p>
            <a:pPr eaLnBrk="1" hangingPunct="1"/>
            <a:r>
              <a:rPr lang="de-DE" altLang="de-DE" sz="2400" b="1" dirty="0">
                <a:solidFill>
                  <a:srgbClr val="000000"/>
                </a:solidFill>
              </a:rPr>
              <a:t> </a:t>
            </a:r>
            <a:r>
              <a:rPr lang="de-DE" altLang="de-DE" sz="2400" b="1" dirty="0" smtClean="0">
                <a:solidFill>
                  <a:srgbClr val="000000"/>
                </a:solidFill>
              </a:rPr>
              <a:t>       </a:t>
            </a:r>
            <a:r>
              <a:rPr lang="de-DE" altLang="de-DE" sz="2400" b="1" dirty="0" err="1" smtClean="0">
                <a:solidFill>
                  <a:srgbClr val="000000"/>
                </a:solidFill>
              </a:rPr>
              <a:t>cation</a:t>
            </a:r>
            <a:endParaRPr lang="de-DE" altLang="de-DE" sz="2400" b="1" dirty="0" smtClean="0">
              <a:solidFill>
                <a:srgbClr val="000000"/>
              </a:solidFill>
            </a:endParaRPr>
          </a:p>
          <a:p>
            <a:pPr eaLnBrk="1" hangingPunct="1"/>
            <a:endParaRPr lang="de-DE" altLang="de-DE" sz="2400" b="1" dirty="0">
              <a:solidFill>
                <a:srgbClr val="000000"/>
              </a:solidFill>
            </a:endParaRPr>
          </a:p>
          <a:p>
            <a:pPr eaLnBrk="1" hangingPunct="1"/>
            <a:r>
              <a:rPr lang="de-DE" altLang="de-DE" sz="2400" b="1" dirty="0" smtClean="0">
                <a:solidFill>
                  <a:srgbClr val="000000"/>
                </a:solidFill>
              </a:rPr>
              <a:t>3.	</a:t>
            </a:r>
            <a:r>
              <a:rPr lang="de-DE" altLang="de-DE" sz="2400" b="1" dirty="0" err="1" smtClean="0">
                <a:solidFill>
                  <a:srgbClr val="000000"/>
                </a:solidFill>
              </a:rPr>
              <a:t>Some</a:t>
            </a:r>
            <a:r>
              <a:rPr lang="de-DE" altLang="de-DE" sz="2400" b="1" dirty="0" smtClean="0">
                <a:solidFill>
                  <a:srgbClr val="000000"/>
                </a:solidFill>
              </a:rPr>
              <a:t> </a:t>
            </a:r>
            <a:r>
              <a:rPr lang="de-DE" altLang="de-DE" sz="2400" b="1" dirty="0" err="1">
                <a:solidFill>
                  <a:srgbClr val="000000"/>
                </a:solidFill>
              </a:rPr>
              <a:t>R</a:t>
            </a:r>
            <a:r>
              <a:rPr lang="de-DE" altLang="de-DE" sz="2400" b="1" dirty="0" err="1" smtClean="0">
                <a:solidFill>
                  <a:srgbClr val="000000"/>
                </a:solidFill>
              </a:rPr>
              <a:t>ecent</a:t>
            </a:r>
            <a:r>
              <a:rPr lang="de-DE" altLang="de-DE" sz="2400" b="1" dirty="0" smtClean="0">
                <a:solidFill>
                  <a:srgbClr val="000000"/>
                </a:solidFill>
              </a:rPr>
              <a:t> Problems</a:t>
            </a:r>
            <a:endParaRPr lang="de-DE" altLang="de-DE" sz="2400" b="1" dirty="0">
              <a:solidFill>
                <a:srgbClr val="000000"/>
              </a:solidFill>
            </a:endParaRPr>
          </a:p>
          <a:p>
            <a:pPr eaLnBrk="1" hangingPunct="1">
              <a:buFontTx/>
              <a:buAutoNum type="arabicPeriod" startAt="4"/>
            </a:pPr>
            <a:endParaRPr lang="de-DE" altLang="de-DE" sz="2400" b="1" dirty="0">
              <a:solidFill>
                <a:srgbClr val="000000"/>
              </a:solidFill>
            </a:endParaRPr>
          </a:p>
          <a:p>
            <a:pPr eaLnBrk="1" hangingPunct="1"/>
            <a:r>
              <a:rPr lang="de-DE" altLang="de-DE" sz="2400" b="1" dirty="0">
                <a:solidFill>
                  <a:srgbClr val="000000"/>
                </a:solidFill>
              </a:rPr>
              <a:t>4</a:t>
            </a:r>
            <a:r>
              <a:rPr lang="de-DE" altLang="de-DE" sz="2400" b="1" dirty="0" smtClean="0">
                <a:solidFill>
                  <a:srgbClr val="000000"/>
                </a:solidFill>
              </a:rPr>
              <a:t>.</a:t>
            </a:r>
            <a:r>
              <a:rPr lang="de-DE" altLang="de-DE" sz="2400" b="1" dirty="0">
                <a:solidFill>
                  <a:srgbClr val="000000"/>
                </a:solidFill>
              </a:rPr>
              <a:t>	 Summary </a:t>
            </a:r>
            <a:r>
              <a:rPr lang="de-DE" altLang="de-DE" sz="2400" b="1" dirty="0" err="1">
                <a:solidFill>
                  <a:srgbClr val="000000"/>
                </a:solidFill>
              </a:rPr>
              <a:t>and</a:t>
            </a:r>
            <a:r>
              <a:rPr lang="de-DE" altLang="de-DE" sz="2400" b="1" dirty="0">
                <a:solidFill>
                  <a:srgbClr val="000000"/>
                </a:solidFill>
              </a:rPr>
              <a:t> O</a:t>
            </a:r>
            <a:r>
              <a:rPr lang="de-DE" altLang="de-DE" sz="2400" b="1" dirty="0" smtClean="0">
                <a:solidFill>
                  <a:srgbClr val="000000"/>
                </a:solidFill>
              </a:rPr>
              <a:t>utlook</a:t>
            </a:r>
            <a:endParaRPr lang="de-DE" altLang="de-DE" sz="2400" b="1" dirty="0">
              <a:solidFill>
                <a:srgbClr val="000000"/>
              </a:solidFill>
            </a:endParaRPr>
          </a:p>
          <a:p>
            <a:pPr eaLnBrk="1" hangingPunct="1"/>
            <a:endParaRPr lang="de-DE" altLang="de-DE" sz="2000" b="1" dirty="0">
              <a:solidFill>
                <a:srgbClr val="000000"/>
              </a:solidFill>
            </a:endParaRPr>
          </a:p>
          <a:p>
            <a:pPr eaLnBrk="1" hangingPunct="1">
              <a:buFontTx/>
              <a:buAutoNum type="arabicPeriod" startAt="4"/>
            </a:pPr>
            <a:endParaRPr lang="de-DE" altLang="de-DE" sz="2800" b="1" dirty="0">
              <a:solidFill>
                <a:srgbClr val="000000"/>
              </a:solidFill>
            </a:endParaRPr>
          </a:p>
          <a:p>
            <a:pPr eaLnBrk="1" hangingPunct="1">
              <a:buFontTx/>
              <a:buAutoNum type="arabicPeriod" startAt="4"/>
            </a:pPr>
            <a:endParaRPr lang="de-DE" altLang="de-DE" sz="2800" b="1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6716279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09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09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409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409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409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409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409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409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8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4098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4098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8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4098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4098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8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4098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4098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7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8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4098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4098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1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8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4098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4098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5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8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7" dur="500" fill="hold"/>
                                        <p:tgtEl>
                                          <p:spTgt spid="4098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8" dur="500" fill="hold"/>
                                        <p:tgtEl>
                                          <p:spTgt spid="4098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8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3" dur="500" fill="hold"/>
                                        <p:tgtEl>
                                          <p:spTgt spid="4098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4" dur="500" fill="hold"/>
                                        <p:tgtEl>
                                          <p:spTgt spid="4098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Text Box 4"/>
          <p:cNvSpPr txBox="1">
            <a:spLocks noChangeArrowheads="1"/>
          </p:cNvSpPr>
          <p:nvPr/>
        </p:nvSpPr>
        <p:spPr bwMode="auto">
          <a:xfrm>
            <a:off x="323850" y="485775"/>
            <a:ext cx="8977138" cy="643253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marL="342900" indent="-3429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800100" indent="-3429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257300" indent="-3429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714500" indent="-3429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171700" indent="-3429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628900" indent="-3429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3086100" indent="-3429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543300" indent="-3429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4000500" indent="-3429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marL="0" indent="0" eaLnBrk="1" hangingPunct="1"/>
            <a:r>
              <a:rPr lang="de-DE" altLang="de-DE" sz="2400" b="1" dirty="0" smtClean="0">
                <a:solidFill>
                  <a:srgbClr val="FF0000"/>
                </a:solidFill>
              </a:rPr>
              <a:t>1.   </a:t>
            </a:r>
            <a:r>
              <a:rPr lang="de-DE" altLang="de-DE" sz="2400" b="1" dirty="0" err="1" smtClean="0">
                <a:solidFill>
                  <a:srgbClr val="FF0000"/>
                </a:solidFill>
              </a:rPr>
              <a:t>Introduction</a:t>
            </a:r>
            <a:r>
              <a:rPr lang="de-DE" altLang="de-DE" sz="2400" b="1" dirty="0">
                <a:solidFill>
                  <a:srgbClr val="FF0000"/>
                </a:solidFill>
              </a:rPr>
              <a:t>: </a:t>
            </a:r>
            <a:endParaRPr lang="de-DE" altLang="de-DE" sz="2400" b="1" dirty="0" smtClean="0">
              <a:solidFill>
                <a:srgbClr val="FF0000"/>
              </a:solidFill>
            </a:endParaRPr>
          </a:p>
          <a:p>
            <a:pPr marL="0" indent="0" eaLnBrk="1" hangingPunct="1"/>
            <a:r>
              <a:rPr lang="de-DE" altLang="de-DE" sz="2400" b="1" dirty="0">
                <a:solidFill>
                  <a:srgbClr val="FF0000"/>
                </a:solidFill>
              </a:rPr>
              <a:t> </a:t>
            </a:r>
            <a:r>
              <a:rPr lang="de-DE" altLang="de-DE" sz="2400" b="1" dirty="0" smtClean="0">
                <a:solidFill>
                  <a:srgbClr val="FF0000"/>
                </a:solidFill>
              </a:rPr>
              <a:t>     2-dimensional </a:t>
            </a:r>
            <a:r>
              <a:rPr lang="de-DE" altLang="de-DE" sz="2400" b="1" dirty="0" err="1" smtClean="0">
                <a:solidFill>
                  <a:srgbClr val="FF0000"/>
                </a:solidFill>
              </a:rPr>
              <a:t>molecular</a:t>
            </a:r>
            <a:r>
              <a:rPr lang="de-DE" altLang="de-DE" sz="2400" b="1" dirty="0" smtClean="0">
                <a:solidFill>
                  <a:srgbClr val="FF0000"/>
                </a:solidFill>
              </a:rPr>
              <a:t> </a:t>
            </a:r>
            <a:r>
              <a:rPr lang="de-DE" altLang="de-DE" sz="2400" b="1" dirty="0" err="1" smtClean="0">
                <a:solidFill>
                  <a:srgbClr val="FF0000"/>
                </a:solidFill>
              </a:rPr>
              <a:t>self-assembly</a:t>
            </a:r>
            <a:r>
              <a:rPr lang="de-DE" altLang="de-DE" sz="2400" b="1" dirty="0" smtClean="0">
                <a:solidFill>
                  <a:srgbClr val="FF0000"/>
                </a:solidFill>
              </a:rPr>
              <a:t> </a:t>
            </a:r>
            <a:r>
              <a:rPr lang="de-DE" altLang="de-DE" sz="2400" b="1" dirty="0" err="1">
                <a:solidFill>
                  <a:srgbClr val="FF0000"/>
                </a:solidFill>
              </a:rPr>
              <a:t>and</a:t>
            </a:r>
            <a:r>
              <a:rPr lang="de-DE" altLang="de-DE" sz="2400" b="1" dirty="0">
                <a:solidFill>
                  <a:srgbClr val="FF0000"/>
                </a:solidFill>
              </a:rPr>
              <a:t> </a:t>
            </a:r>
            <a:r>
              <a:rPr lang="de-DE" altLang="de-DE" sz="2400" b="1" dirty="0" err="1" smtClean="0">
                <a:solidFill>
                  <a:srgbClr val="FF0000"/>
                </a:solidFill>
              </a:rPr>
              <a:t>its</a:t>
            </a:r>
            <a:r>
              <a:rPr lang="de-DE" altLang="de-DE" sz="2400" b="1" dirty="0" smtClean="0">
                <a:solidFill>
                  <a:srgbClr val="FF0000"/>
                </a:solidFill>
              </a:rPr>
              <a:t> high-</a:t>
            </a:r>
          </a:p>
          <a:p>
            <a:pPr marL="0" indent="0" eaLnBrk="1" hangingPunct="1"/>
            <a:r>
              <a:rPr lang="de-DE" altLang="de-DE" sz="2400" b="1" dirty="0">
                <a:solidFill>
                  <a:srgbClr val="FF0000"/>
                </a:solidFill>
              </a:rPr>
              <a:t> </a:t>
            </a:r>
            <a:r>
              <a:rPr lang="de-DE" altLang="de-DE" sz="2400" b="1" dirty="0" smtClean="0">
                <a:solidFill>
                  <a:srgbClr val="FF0000"/>
                </a:solidFill>
              </a:rPr>
              <a:t>     </a:t>
            </a:r>
            <a:r>
              <a:rPr lang="de-DE" altLang="de-DE" sz="2400" b="1" dirty="0" err="1" smtClean="0">
                <a:solidFill>
                  <a:srgbClr val="FF0000"/>
                </a:solidFill>
              </a:rPr>
              <a:t>resolution</a:t>
            </a:r>
            <a:r>
              <a:rPr lang="de-DE" altLang="de-DE" sz="2400" b="1" dirty="0" smtClean="0">
                <a:solidFill>
                  <a:srgbClr val="FF0000"/>
                </a:solidFill>
              </a:rPr>
              <a:t> </a:t>
            </a:r>
            <a:r>
              <a:rPr lang="de-DE" altLang="de-DE" sz="2400" b="1" dirty="0" err="1" smtClean="0">
                <a:solidFill>
                  <a:srgbClr val="FF0000"/>
                </a:solidFill>
              </a:rPr>
              <a:t>study</a:t>
            </a:r>
            <a:r>
              <a:rPr lang="de-DE" altLang="de-DE" sz="2400" b="1" dirty="0" smtClean="0">
                <a:solidFill>
                  <a:srgbClr val="FF0000"/>
                </a:solidFill>
              </a:rPr>
              <a:t> </a:t>
            </a:r>
            <a:r>
              <a:rPr lang="de-DE" altLang="de-DE" sz="2400" b="1" dirty="0" err="1" smtClean="0">
                <a:solidFill>
                  <a:srgbClr val="FF0000"/>
                </a:solidFill>
              </a:rPr>
              <a:t>by</a:t>
            </a:r>
            <a:r>
              <a:rPr lang="de-DE" altLang="de-DE" sz="2400" b="1" dirty="0" smtClean="0">
                <a:solidFill>
                  <a:srgbClr val="FF0000"/>
                </a:solidFill>
              </a:rPr>
              <a:t> </a:t>
            </a:r>
            <a:r>
              <a:rPr lang="de-DE" altLang="de-DE" sz="2400" b="1" dirty="0" err="1" smtClean="0">
                <a:solidFill>
                  <a:srgbClr val="FF0000"/>
                </a:solidFill>
              </a:rPr>
              <a:t>scanning</a:t>
            </a:r>
            <a:r>
              <a:rPr lang="de-DE" altLang="de-DE" sz="2400" b="1" dirty="0" smtClean="0">
                <a:solidFill>
                  <a:srgbClr val="FF0000"/>
                </a:solidFill>
              </a:rPr>
              <a:t> </a:t>
            </a:r>
            <a:r>
              <a:rPr lang="de-DE" altLang="de-DE" sz="2400" b="1" dirty="0" err="1" smtClean="0">
                <a:solidFill>
                  <a:srgbClr val="FF0000"/>
                </a:solidFill>
              </a:rPr>
              <a:t>tunneling</a:t>
            </a:r>
            <a:r>
              <a:rPr lang="de-DE" altLang="de-DE" sz="2400" b="1" dirty="0" smtClean="0">
                <a:solidFill>
                  <a:srgbClr val="FF0000"/>
                </a:solidFill>
              </a:rPr>
              <a:t> </a:t>
            </a:r>
            <a:r>
              <a:rPr lang="de-DE" altLang="de-DE" sz="2400" b="1" dirty="0" err="1" smtClean="0">
                <a:solidFill>
                  <a:srgbClr val="FF0000"/>
                </a:solidFill>
              </a:rPr>
              <a:t>microscopy</a:t>
            </a:r>
            <a:r>
              <a:rPr lang="de-DE" altLang="de-DE" sz="2400" b="1" dirty="0" smtClean="0">
                <a:solidFill>
                  <a:srgbClr val="FF0000"/>
                </a:solidFill>
              </a:rPr>
              <a:t> </a:t>
            </a:r>
          </a:p>
          <a:p>
            <a:pPr marL="0" indent="0" eaLnBrk="1" hangingPunct="1"/>
            <a:r>
              <a:rPr lang="de-DE" altLang="de-DE" sz="2400" b="1" dirty="0">
                <a:solidFill>
                  <a:srgbClr val="FF0000"/>
                </a:solidFill>
              </a:rPr>
              <a:t> </a:t>
            </a:r>
            <a:r>
              <a:rPr lang="de-DE" altLang="de-DE" sz="2400" b="1" dirty="0" smtClean="0">
                <a:solidFill>
                  <a:srgbClr val="FF0000"/>
                </a:solidFill>
              </a:rPr>
              <a:t>     (STM)</a:t>
            </a:r>
            <a:endParaRPr lang="de-DE" altLang="de-DE" sz="2400" b="1" dirty="0">
              <a:solidFill>
                <a:srgbClr val="FF0000"/>
              </a:solidFill>
            </a:endParaRPr>
          </a:p>
          <a:p>
            <a:pPr eaLnBrk="1" hangingPunct="1">
              <a:buFontTx/>
              <a:buChar char="•"/>
            </a:pPr>
            <a:endParaRPr lang="de-DE" altLang="de-DE" sz="2400" b="1" dirty="0">
              <a:solidFill>
                <a:srgbClr val="FF0000"/>
              </a:solidFill>
            </a:endParaRPr>
          </a:p>
          <a:p>
            <a:pPr eaLnBrk="1" hangingPunct="1">
              <a:buFontTx/>
              <a:buAutoNum type="arabicPeriod" startAt="2"/>
            </a:pPr>
            <a:r>
              <a:rPr lang="de-DE" altLang="de-DE" sz="2400" b="1" dirty="0" smtClean="0">
                <a:solidFill>
                  <a:srgbClr val="000000"/>
                </a:solidFill>
              </a:rPr>
              <a:t> </a:t>
            </a:r>
            <a:r>
              <a:rPr lang="de-DE" altLang="de-DE" sz="2400" b="1" dirty="0" err="1" smtClean="0">
                <a:solidFill>
                  <a:srgbClr val="000000"/>
                </a:solidFill>
              </a:rPr>
              <a:t>Molecular</a:t>
            </a:r>
            <a:r>
              <a:rPr lang="de-DE" altLang="de-DE" sz="2400" b="1" dirty="0" smtClean="0">
                <a:solidFill>
                  <a:srgbClr val="000000"/>
                </a:solidFill>
              </a:rPr>
              <a:t> Pattern Control </a:t>
            </a:r>
            <a:r>
              <a:rPr lang="de-DE" altLang="de-DE" sz="2400" b="1" dirty="0" err="1" smtClean="0">
                <a:solidFill>
                  <a:srgbClr val="000000"/>
                </a:solidFill>
              </a:rPr>
              <a:t>by</a:t>
            </a:r>
            <a:r>
              <a:rPr lang="de-DE" altLang="de-DE" sz="2400" b="1" dirty="0" smtClean="0">
                <a:solidFill>
                  <a:srgbClr val="000000"/>
                </a:solidFill>
              </a:rPr>
              <a:t> Environmental Parameters  </a:t>
            </a:r>
            <a:endParaRPr lang="de-DE" altLang="de-DE" sz="2400" b="1" dirty="0">
              <a:solidFill>
                <a:srgbClr val="000000"/>
              </a:solidFill>
            </a:endParaRPr>
          </a:p>
          <a:p>
            <a:pPr marL="0" indent="0" eaLnBrk="1" hangingPunct="1"/>
            <a:r>
              <a:rPr lang="de-DE" altLang="de-DE" sz="2400" b="1" dirty="0" smtClean="0">
                <a:solidFill>
                  <a:srgbClr val="000000"/>
                </a:solidFill>
              </a:rPr>
              <a:t>      - Control </a:t>
            </a:r>
            <a:r>
              <a:rPr lang="de-DE" altLang="de-DE" sz="2400" b="1" dirty="0" err="1" smtClean="0">
                <a:solidFill>
                  <a:srgbClr val="000000"/>
                </a:solidFill>
              </a:rPr>
              <a:t>by</a:t>
            </a:r>
            <a:r>
              <a:rPr lang="de-DE" altLang="de-DE" sz="2400" b="1" dirty="0" smtClean="0">
                <a:solidFill>
                  <a:srgbClr val="000000"/>
                </a:solidFill>
              </a:rPr>
              <a:t> </a:t>
            </a:r>
            <a:r>
              <a:rPr lang="de-DE" altLang="de-DE" sz="2400" b="1" dirty="0" err="1" smtClean="0">
                <a:solidFill>
                  <a:srgbClr val="000000"/>
                </a:solidFill>
              </a:rPr>
              <a:t>the</a:t>
            </a:r>
            <a:r>
              <a:rPr lang="de-DE" altLang="de-DE" sz="2400" b="1" dirty="0" smtClean="0">
                <a:solidFill>
                  <a:srgbClr val="000000"/>
                </a:solidFill>
              </a:rPr>
              <a:t> </a:t>
            </a:r>
            <a:r>
              <a:rPr lang="de-DE" altLang="de-DE" sz="2400" b="1" dirty="0" err="1" smtClean="0">
                <a:solidFill>
                  <a:srgbClr val="000000"/>
                </a:solidFill>
              </a:rPr>
              <a:t>nature</a:t>
            </a:r>
            <a:r>
              <a:rPr lang="de-DE" altLang="de-DE" sz="2400" b="1" dirty="0" smtClean="0">
                <a:solidFill>
                  <a:srgbClr val="000000"/>
                </a:solidFill>
              </a:rPr>
              <a:t> </a:t>
            </a:r>
            <a:r>
              <a:rPr lang="de-DE" altLang="de-DE" sz="2400" b="1" dirty="0" err="1" smtClean="0">
                <a:solidFill>
                  <a:srgbClr val="000000"/>
                </a:solidFill>
              </a:rPr>
              <a:t>of</a:t>
            </a:r>
            <a:r>
              <a:rPr lang="de-DE" altLang="de-DE" sz="2400" b="1" dirty="0" smtClean="0">
                <a:solidFill>
                  <a:srgbClr val="000000"/>
                </a:solidFill>
              </a:rPr>
              <a:t> </a:t>
            </a:r>
            <a:r>
              <a:rPr lang="de-DE" altLang="de-DE" sz="2400" b="1" dirty="0" err="1" smtClean="0">
                <a:solidFill>
                  <a:srgbClr val="000000"/>
                </a:solidFill>
              </a:rPr>
              <a:t>the</a:t>
            </a:r>
            <a:r>
              <a:rPr lang="de-DE" altLang="de-DE" sz="2400" b="1" dirty="0" smtClean="0">
                <a:solidFill>
                  <a:srgbClr val="000000"/>
                </a:solidFill>
              </a:rPr>
              <a:t> solvent</a:t>
            </a:r>
          </a:p>
          <a:p>
            <a:pPr marL="0" indent="0" eaLnBrk="1" hangingPunct="1"/>
            <a:r>
              <a:rPr lang="de-DE" altLang="de-DE" sz="2400" b="1" dirty="0">
                <a:solidFill>
                  <a:srgbClr val="000000"/>
                </a:solidFill>
              </a:rPr>
              <a:t> </a:t>
            </a:r>
            <a:r>
              <a:rPr lang="de-DE" altLang="de-DE" sz="2400" b="1" dirty="0" smtClean="0">
                <a:solidFill>
                  <a:srgbClr val="000000"/>
                </a:solidFill>
              </a:rPr>
              <a:t>     - Control </a:t>
            </a:r>
            <a:r>
              <a:rPr lang="de-DE" altLang="de-DE" sz="2400" b="1" dirty="0" err="1" smtClean="0">
                <a:solidFill>
                  <a:srgbClr val="000000"/>
                </a:solidFill>
              </a:rPr>
              <a:t>by</a:t>
            </a:r>
            <a:r>
              <a:rPr lang="de-DE" altLang="de-DE" sz="2400" b="1" dirty="0" smtClean="0">
                <a:solidFill>
                  <a:srgbClr val="000000"/>
                </a:solidFill>
              </a:rPr>
              <a:t> </a:t>
            </a:r>
            <a:r>
              <a:rPr lang="de-DE" altLang="de-DE" sz="2400" b="1" dirty="0" err="1" smtClean="0">
                <a:solidFill>
                  <a:srgbClr val="000000"/>
                </a:solidFill>
              </a:rPr>
              <a:t>concentration</a:t>
            </a:r>
            <a:endParaRPr lang="de-DE" altLang="de-DE" sz="2400" b="1" dirty="0">
              <a:solidFill>
                <a:srgbClr val="000000"/>
              </a:solidFill>
            </a:endParaRPr>
          </a:p>
          <a:p>
            <a:pPr eaLnBrk="1" hangingPunct="1"/>
            <a:r>
              <a:rPr lang="de-DE" altLang="de-DE" sz="2400" b="1" dirty="0" smtClean="0">
                <a:solidFill>
                  <a:srgbClr val="000000"/>
                </a:solidFill>
              </a:rPr>
              <a:t>      - </a:t>
            </a:r>
            <a:r>
              <a:rPr lang="de-DE" altLang="de-DE" sz="2400" b="1" dirty="0" err="1" smtClean="0">
                <a:solidFill>
                  <a:srgbClr val="000000"/>
                </a:solidFill>
              </a:rPr>
              <a:t>Coadsorption</a:t>
            </a:r>
            <a:r>
              <a:rPr lang="de-DE" altLang="de-DE" sz="2400" b="1" dirty="0" smtClean="0">
                <a:solidFill>
                  <a:srgbClr val="000000"/>
                </a:solidFill>
              </a:rPr>
              <a:t> </a:t>
            </a:r>
            <a:r>
              <a:rPr lang="de-DE" altLang="de-DE" sz="2400" b="1" dirty="0" err="1" smtClean="0">
                <a:solidFill>
                  <a:srgbClr val="000000"/>
                </a:solidFill>
              </a:rPr>
              <a:t>and</a:t>
            </a:r>
            <a:r>
              <a:rPr lang="de-DE" altLang="de-DE" sz="2400" b="1" dirty="0" smtClean="0">
                <a:solidFill>
                  <a:srgbClr val="000000"/>
                </a:solidFill>
              </a:rPr>
              <a:t> </a:t>
            </a:r>
            <a:r>
              <a:rPr lang="de-DE" altLang="de-DE" sz="2400" b="1" dirty="0" err="1" smtClean="0">
                <a:solidFill>
                  <a:srgbClr val="000000"/>
                </a:solidFill>
              </a:rPr>
              <a:t>packing</a:t>
            </a:r>
            <a:r>
              <a:rPr lang="de-DE" altLang="de-DE" sz="2400" b="1" dirty="0" smtClean="0">
                <a:solidFill>
                  <a:srgbClr val="000000"/>
                </a:solidFill>
              </a:rPr>
              <a:t> </a:t>
            </a:r>
            <a:r>
              <a:rPr lang="de-DE" altLang="de-DE" sz="2400" b="1" dirty="0" err="1" smtClean="0">
                <a:solidFill>
                  <a:srgbClr val="000000"/>
                </a:solidFill>
              </a:rPr>
              <a:t>density-induced</a:t>
            </a:r>
            <a:r>
              <a:rPr lang="de-DE" altLang="de-DE" sz="2400" b="1" dirty="0" smtClean="0">
                <a:solidFill>
                  <a:srgbClr val="000000"/>
                </a:solidFill>
              </a:rPr>
              <a:t> </a:t>
            </a:r>
            <a:r>
              <a:rPr lang="de-DE" altLang="de-DE" sz="2400" b="1" dirty="0" err="1" smtClean="0">
                <a:solidFill>
                  <a:srgbClr val="000000"/>
                </a:solidFill>
              </a:rPr>
              <a:t>esterifi</a:t>
            </a:r>
            <a:r>
              <a:rPr lang="de-DE" altLang="de-DE" sz="2400" b="1" dirty="0" smtClean="0">
                <a:solidFill>
                  <a:srgbClr val="000000"/>
                </a:solidFill>
              </a:rPr>
              <a:t>-</a:t>
            </a:r>
          </a:p>
          <a:p>
            <a:pPr eaLnBrk="1" hangingPunct="1"/>
            <a:r>
              <a:rPr lang="de-DE" altLang="de-DE" sz="2400" b="1" dirty="0">
                <a:solidFill>
                  <a:srgbClr val="000000"/>
                </a:solidFill>
              </a:rPr>
              <a:t> </a:t>
            </a:r>
            <a:r>
              <a:rPr lang="de-DE" altLang="de-DE" sz="2400" b="1" dirty="0" smtClean="0">
                <a:solidFill>
                  <a:srgbClr val="000000"/>
                </a:solidFill>
              </a:rPr>
              <a:t>       </a:t>
            </a:r>
            <a:r>
              <a:rPr lang="de-DE" altLang="de-DE" sz="2400" b="1" dirty="0" err="1" smtClean="0">
                <a:solidFill>
                  <a:srgbClr val="000000"/>
                </a:solidFill>
              </a:rPr>
              <a:t>cation</a:t>
            </a:r>
            <a:endParaRPr lang="de-DE" altLang="de-DE" sz="2400" b="1" dirty="0" smtClean="0">
              <a:solidFill>
                <a:srgbClr val="000000"/>
              </a:solidFill>
            </a:endParaRPr>
          </a:p>
          <a:p>
            <a:pPr eaLnBrk="1" hangingPunct="1"/>
            <a:endParaRPr lang="de-DE" altLang="de-DE" sz="2400" b="1" dirty="0">
              <a:solidFill>
                <a:srgbClr val="000000"/>
              </a:solidFill>
            </a:endParaRPr>
          </a:p>
          <a:p>
            <a:pPr eaLnBrk="1" hangingPunct="1"/>
            <a:r>
              <a:rPr lang="de-DE" altLang="de-DE" sz="2400" b="1" dirty="0" smtClean="0">
                <a:solidFill>
                  <a:srgbClr val="000000"/>
                </a:solidFill>
              </a:rPr>
              <a:t>3.	</a:t>
            </a:r>
            <a:r>
              <a:rPr lang="de-DE" altLang="de-DE" sz="2400" b="1" dirty="0" err="1" smtClean="0">
                <a:solidFill>
                  <a:srgbClr val="000000"/>
                </a:solidFill>
              </a:rPr>
              <a:t>Some</a:t>
            </a:r>
            <a:r>
              <a:rPr lang="de-DE" altLang="de-DE" sz="2400" b="1" dirty="0" smtClean="0">
                <a:solidFill>
                  <a:srgbClr val="000000"/>
                </a:solidFill>
              </a:rPr>
              <a:t> </a:t>
            </a:r>
            <a:r>
              <a:rPr lang="de-DE" altLang="de-DE" sz="2400" b="1" dirty="0" err="1">
                <a:solidFill>
                  <a:srgbClr val="000000"/>
                </a:solidFill>
              </a:rPr>
              <a:t>R</a:t>
            </a:r>
            <a:r>
              <a:rPr lang="de-DE" altLang="de-DE" sz="2400" b="1" dirty="0" err="1" smtClean="0">
                <a:solidFill>
                  <a:srgbClr val="000000"/>
                </a:solidFill>
              </a:rPr>
              <a:t>ecent</a:t>
            </a:r>
            <a:r>
              <a:rPr lang="de-DE" altLang="de-DE" sz="2400" b="1" dirty="0" smtClean="0">
                <a:solidFill>
                  <a:srgbClr val="000000"/>
                </a:solidFill>
              </a:rPr>
              <a:t> Problems</a:t>
            </a:r>
            <a:endParaRPr lang="de-DE" altLang="de-DE" sz="2400" b="1" dirty="0">
              <a:solidFill>
                <a:srgbClr val="000000"/>
              </a:solidFill>
            </a:endParaRPr>
          </a:p>
          <a:p>
            <a:pPr eaLnBrk="1" hangingPunct="1">
              <a:buFontTx/>
              <a:buAutoNum type="arabicPeriod" startAt="4"/>
            </a:pPr>
            <a:endParaRPr lang="de-DE" altLang="de-DE" sz="2400" b="1" dirty="0">
              <a:solidFill>
                <a:srgbClr val="000000"/>
              </a:solidFill>
            </a:endParaRPr>
          </a:p>
          <a:p>
            <a:pPr eaLnBrk="1" hangingPunct="1"/>
            <a:r>
              <a:rPr lang="de-DE" altLang="de-DE" sz="2400" b="1" dirty="0">
                <a:solidFill>
                  <a:srgbClr val="000000"/>
                </a:solidFill>
              </a:rPr>
              <a:t>4</a:t>
            </a:r>
            <a:r>
              <a:rPr lang="de-DE" altLang="de-DE" sz="2400" b="1" dirty="0" smtClean="0">
                <a:solidFill>
                  <a:srgbClr val="000000"/>
                </a:solidFill>
              </a:rPr>
              <a:t>.</a:t>
            </a:r>
            <a:r>
              <a:rPr lang="de-DE" altLang="de-DE" sz="2400" b="1" dirty="0">
                <a:solidFill>
                  <a:srgbClr val="000000"/>
                </a:solidFill>
              </a:rPr>
              <a:t>	 Summary </a:t>
            </a:r>
            <a:r>
              <a:rPr lang="de-DE" altLang="de-DE" sz="2400" b="1" dirty="0" err="1">
                <a:solidFill>
                  <a:srgbClr val="000000"/>
                </a:solidFill>
              </a:rPr>
              <a:t>and</a:t>
            </a:r>
            <a:r>
              <a:rPr lang="de-DE" altLang="de-DE" sz="2400" b="1" dirty="0">
                <a:solidFill>
                  <a:srgbClr val="000000"/>
                </a:solidFill>
              </a:rPr>
              <a:t> </a:t>
            </a:r>
            <a:r>
              <a:rPr lang="de-DE" altLang="de-DE" sz="2400" b="1" dirty="0" err="1">
                <a:solidFill>
                  <a:srgbClr val="000000"/>
                </a:solidFill>
              </a:rPr>
              <a:t>outlook</a:t>
            </a:r>
            <a:endParaRPr lang="de-DE" altLang="de-DE" sz="2400" b="1" dirty="0">
              <a:solidFill>
                <a:srgbClr val="000000"/>
              </a:solidFill>
            </a:endParaRPr>
          </a:p>
          <a:p>
            <a:pPr eaLnBrk="1" hangingPunct="1"/>
            <a:endParaRPr lang="de-DE" altLang="de-DE" sz="2000" b="1" dirty="0">
              <a:solidFill>
                <a:srgbClr val="000000"/>
              </a:solidFill>
            </a:endParaRPr>
          </a:p>
          <a:p>
            <a:pPr eaLnBrk="1" hangingPunct="1">
              <a:buFontTx/>
              <a:buAutoNum type="arabicPeriod" startAt="4"/>
            </a:pPr>
            <a:endParaRPr lang="de-DE" altLang="de-DE" sz="2800" b="1" dirty="0">
              <a:solidFill>
                <a:srgbClr val="000000"/>
              </a:solidFill>
            </a:endParaRPr>
          </a:p>
          <a:p>
            <a:pPr eaLnBrk="1" hangingPunct="1">
              <a:buFontTx/>
              <a:buAutoNum type="arabicPeriod" startAt="4"/>
            </a:pPr>
            <a:endParaRPr lang="de-DE" altLang="de-DE" sz="2800" b="1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7050604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Rectangle 2"/>
          <p:cNvSpPr>
            <a:spLocks noChangeArrowheads="1"/>
          </p:cNvSpPr>
          <p:nvPr/>
        </p:nvSpPr>
        <p:spPr bwMode="auto">
          <a:xfrm>
            <a:off x="457200" y="228600"/>
            <a:ext cx="4682692" cy="83099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eaLnBrk="1" hangingPunct="1"/>
            <a:r>
              <a:rPr lang="de-DE" altLang="de-DE" sz="2400" b="1" dirty="0" err="1" smtClean="0">
                <a:solidFill>
                  <a:srgbClr val="333399"/>
                </a:solidFill>
              </a:rPr>
              <a:t>Self-Assembly</a:t>
            </a:r>
            <a:r>
              <a:rPr lang="de-DE" altLang="de-DE" sz="2400" b="1" dirty="0" smtClean="0">
                <a:solidFill>
                  <a:srgbClr val="333399"/>
                </a:solidFill>
              </a:rPr>
              <a:t> </a:t>
            </a:r>
            <a:r>
              <a:rPr lang="de-DE" altLang="de-DE" sz="2400" b="1" dirty="0" err="1" smtClean="0">
                <a:solidFill>
                  <a:srgbClr val="333399"/>
                </a:solidFill>
              </a:rPr>
              <a:t>and</a:t>
            </a:r>
            <a:r>
              <a:rPr lang="de-DE" altLang="de-DE" sz="2400" b="1" dirty="0" smtClean="0">
                <a:solidFill>
                  <a:srgbClr val="333399"/>
                </a:solidFill>
              </a:rPr>
              <a:t> </a:t>
            </a:r>
            <a:r>
              <a:rPr lang="de-DE" altLang="de-DE" sz="2400" b="1" dirty="0" err="1" smtClean="0">
                <a:solidFill>
                  <a:srgbClr val="333399"/>
                </a:solidFill>
              </a:rPr>
              <a:t>Molecules</a:t>
            </a:r>
            <a:endParaRPr lang="de-DE" altLang="de-DE" sz="2400" b="1" dirty="0" smtClean="0">
              <a:solidFill>
                <a:srgbClr val="333399"/>
              </a:solidFill>
            </a:endParaRPr>
          </a:p>
          <a:p>
            <a:pPr eaLnBrk="1" hangingPunct="1"/>
            <a:endParaRPr lang="de-DE" altLang="de-DE" sz="2400" b="1" dirty="0" smtClean="0">
              <a:solidFill>
                <a:srgbClr val="333399"/>
              </a:solidFill>
            </a:endParaRPr>
          </a:p>
        </p:txBody>
      </p:sp>
      <p:pic>
        <p:nvPicPr>
          <p:cNvPr id="7171" name="Picture 3" descr="tFG28_00CO">
            <a:hlinkClick r:id="rId2"/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18042" y="175046"/>
            <a:ext cx="2033588" cy="151923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172" name="Text Box 4"/>
          <p:cNvSpPr txBox="1">
            <a:spLocks noChangeArrowheads="1"/>
          </p:cNvSpPr>
          <p:nvPr/>
        </p:nvSpPr>
        <p:spPr bwMode="auto">
          <a:xfrm>
            <a:off x="457200" y="914400"/>
            <a:ext cx="6479659" cy="10156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eaLnBrk="1" hangingPunct="1">
              <a:buFontTx/>
              <a:buChar char="-"/>
            </a:pPr>
            <a:r>
              <a:rPr lang="de-DE" altLang="de-DE" sz="2000" b="1" dirty="0" smtClean="0">
                <a:solidFill>
                  <a:srgbClr val="333399"/>
                </a:solidFill>
              </a:rPr>
              <a:t> </a:t>
            </a:r>
            <a:r>
              <a:rPr lang="de-DE" altLang="de-DE" sz="2000" b="1" dirty="0" err="1" smtClean="0">
                <a:solidFill>
                  <a:srgbClr val="333399"/>
                </a:solidFill>
              </a:rPr>
              <a:t>Hughe</a:t>
            </a:r>
            <a:r>
              <a:rPr lang="de-DE" altLang="de-DE" sz="2000" b="1" dirty="0" smtClean="0">
                <a:solidFill>
                  <a:srgbClr val="333399"/>
                </a:solidFill>
              </a:rPr>
              <a:t> </a:t>
            </a:r>
            <a:r>
              <a:rPr lang="de-DE" altLang="de-DE" sz="2000" b="1" dirty="0" err="1" smtClean="0">
                <a:solidFill>
                  <a:srgbClr val="333399"/>
                </a:solidFill>
              </a:rPr>
              <a:t>variety</a:t>
            </a:r>
            <a:r>
              <a:rPr lang="de-DE" altLang="de-DE" sz="2000" b="1" dirty="0" smtClean="0">
                <a:solidFill>
                  <a:srgbClr val="333399"/>
                </a:solidFill>
              </a:rPr>
              <a:t> </a:t>
            </a:r>
            <a:r>
              <a:rPr lang="de-DE" altLang="de-DE" sz="2000" b="1" dirty="0" err="1" smtClean="0">
                <a:solidFill>
                  <a:srgbClr val="333399"/>
                </a:solidFill>
              </a:rPr>
              <a:t>of</a:t>
            </a:r>
            <a:r>
              <a:rPr lang="de-DE" altLang="de-DE" sz="2000" b="1" dirty="0" smtClean="0">
                <a:solidFill>
                  <a:srgbClr val="333399"/>
                </a:solidFill>
              </a:rPr>
              <a:t> </a:t>
            </a:r>
            <a:r>
              <a:rPr lang="de-DE" altLang="de-DE" sz="2000" b="1" dirty="0" err="1" smtClean="0">
                <a:solidFill>
                  <a:srgbClr val="333399"/>
                </a:solidFill>
              </a:rPr>
              <a:t>organic</a:t>
            </a:r>
            <a:r>
              <a:rPr lang="de-DE" altLang="de-DE" sz="2000" b="1" dirty="0" smtClean="0">
                <a:solidFill>
                  <a:srgbClr val="333399"/>
                </a:solidFill>
              </a:rPr>
              <a:t> </a:t>
            </a:r>
            <a:r>
              <a:rPr lang="de-DE" altLang="de-DE" sz="2000" b="1" dirty="0" err="1" smtClean="0">
                <a:solidFill>
                  <a:srgbClr val="333399"/>
                </a:solidFill>
              </a:rPr>
              <a:t>substances</a:t>
            </a:r>
            <a:endParaRPr lang="de-DE" altLang="de-DE" sz="2000" b="1" dirty="0" smtClean="0">
              <a:solidFill>
                <a:srgbClr val="333399"/>
              </a:solidFill>
            </a:endParaRPr>
          </a:p>
          <a:p>
            <a:pPr eaLnBrk="1" hangingPunct="1"/>
            <a:endParaRPr lang="de-DE" altLang="de-DE" sz="2000" b="1" dirty="0" smtClean="0">
              <a:solidFill>
                <a:srgbClr val="333399"/>
              </a:solidFill>
            </a:endParaRPr>
          </a:p>
          <a:p>
            <a:pPr eaLnBrk="1" hangingPunct="1">
              <a:buFontTx/>
              <a:buChar char="-"/>
            </a:pPr>
            <a:r>
              <a:rPr lang="de-DE" altLang="de-DE" sz="2000" b="1" dirty="0" err="1" smtClean="0">
                <a:solidFill>
                  <a:srgbClr val="333399"/>
                </a:solidFill>
              </a:rPr>
              <a:t>Self</a:t>
            </a:r>
            <a:r>
              <a:rPr lang="de-DE" altLang="de-DE" sz="2000" b="1" dirty="0" smtClean="0">
                <a:solidFill>
                  <a:srgbClr val="333399"/>
                </a:solidFill>
              </a:rPr>
              <a:t>-assembling </a:t>
            </a:r>
            <a:r>
              <a:rPr lang="de-DE" altLang="de-DE" sz="2000" b="1" dirty="0" err="1" smtClean="0">
                <a:solidFill>
                  <a:srgbClr val="333399"/>
                </a:solidFill>
              </a:rPr>
              <a:t>as</a:t>
            </a:r>
            <a:r>
              <a:rPr lang="de-DE" altLang="de-DE" sz="2000" b="1" dirty="0" smtClean="0">
                <a:solidFill>
                  <a:srgbClr val="333399"/>
                </a:solidFill>
              </a:rPr>
              <a:t> „a </a:t>
            </a:r>
            <a:r>
              <a:rPr lang="de-DE" altLang="de-DE" sz="2000" b="1" dirty="0" err="1" smtClean="0">
                <a:solidFill>
                  <a:srgbClr val="333399"/>
                </a:solidFill>
              </a:rPr>
              <a:t>new</a:t>
            </a:r>
            <a:r>
              <a:rPr lang="de-DE" altLang="de-DE" sz="2000" b="1" dirty="0" smtClean="0">
                <a:solidFill>
                  <a:srgbClr val="333399"/>
                </a:solidFill>
              </a:rPr>
              <a:t> </a:t>
            </a:r>
            <a:r>
              <a:rPr lang="de-DE" altLang="de-DE" sz="2000" b="1" dirty="0" err="1" smtClean="0">
                <a:solidFill>
                  <a:srgbClr val="333399"/>
                </a:solidFill>
              </a:rPr>
              <a:t>production</a:t>
            </a:r>
            <a:r>
              <a:rPr lang="de-DE" altLang="de-DE" sz="2000" b="1" dirty="0" smtClean="0">
                <a:solidFill>
                  <a:srgbClr val="333399"/>
                </a:solidFill>
              </a:rPr>
              <a:t> </a:t>
            </a:r>
            <a:r>
              <a:rPr lang="de-DE" altLang="de-DE" sz="2000" b="1" dirty="0" err="1" smtClean="0">
                <a:solidFill>
                  <a:srgbClr val="333399"/>
                </a:solidFill>
              </a:rPr>
              <a:t>technology</a:t>
            </a:r>
            <a:r>
              <a:rPr lang="de-DE" altLang="de-DE" sz="2000" b="1" dirty="0" smtClean="0">
                <a:solidFill>
                  <a:srgbClr val="333399"/>
                </a:solidFill>
              </a:rPr>
              <a:t>“</a:t>
            </a:r>
          </a:p>
        </p:txBody>
      </p:sp>
      <p:sp>
        <p:nvSpPr>
          <p:cNvPr id="7175" name="Text Box 7"/>
          <p:cNvSpPr txBox="1">
            <a:spLocks noChangeArrowheads="1"/>
          </p:cNvSpPr>
          <p:nvPr/>
        </p:nvSpPr>
        <p:spPr bwMode="auto">
          <a:xfrm>
            <a:off x="998813" y="5460038"/>
            <a:ext cx="5912196" cy="70788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eaLnBrk="1" hangingPunct="1"/>
            <a:r>
              <a:rPr lang="de-DE" altLang="de-DE" sz="2000" b="1" dirty="0" smtClean="0">
                <a:solidFill>
                  <a:srgbClr val="008000"/>
                </a:solidFill>
              </a:rPr>
              <a:t>„</a:t>
            </a:r>
            <a:r>
              <a:rPr lang="de-DE" altLang="de-DE" sz="2000" b="1" dirty="0" err="1" smtClean="0">
                <a:solidFill>
                  <a:srgbClr val="008000"/>
                </a:solidFill>
              </a:rPr>
              <a:t>industrial</a:t>
            </a:r>
            <a:r>
              <a:rPr lang="de-DE" altLang="de-DE" sz="2000" b="1" dirty="0" smtClean="0">
                <a:solidFill>
                  <a:srgbClr val="008000"/>
                </a:solidFill>
              </a:rPr>
              <a:t>“				„</a:t>
            </a:r>
            <a:r>
              <a:rPr lang="de-DE" altLang="de-DE" sz="2000" b="1" dirty="0" err="1" smtClean="0">
                <a:solidFill>
                  <a:srgbClr val="008000"/>
                </a:solidFill>
              </a:rPr>
              <a:t>natural</a:t>
            </a:r>
            <a:r>
              <a:rPr lang="de-DE" altLang="de-DE" sz="2000" b="1" dirty="0" smtClean="0">
                <a:solidFill>
                  <a:srgbClr val="008000"/>
                </a:solidFill>
              </a:rPr>
              <a:t>“</a:t>
            </a:r>
          </a:p>
          <a:p>
            <a:pPr eaLnBrk="1" hangingPunct="1"/>
            <a:r>
              <a:rPr lang="de-DE" altLang="de-DE" sz="2000" b="1" dirty="0" err="1">
                <a:solidFill>
                  <a:srgbClr val="008000"/>
                </a:solidFill>
              </a:rPr>
              <a:t>a</a:t>
            </a:r>
            <a:r>
              <a:rPr lang="de-DE" altLang="de-DE" sz="2000" b="1" dirty="0" err="1" smtClean="0">
                <a:solidFill>
                  <a:srgbClr val="008000"/>
                </a:solidFill>
              </a:rPr>
              <a:t>ssembly</a:t>
            </a:r>
            <a:r>
              <a:rPr lang="de-DE" altLang="de-DE" sz="2000" b="1" dirty="0" smtClean="0">
                <a:solidFill>
                  <a:srgbClr val="008000"/>
                </a:solidFill>
              </a:rPr>
              <a:t> </a:t>
            </a:r>
            <a:r>
              <a:rPr lang="de-DE" altLang="de-DE" sz="2000" b="1" dirty="0" err="1" smtClean="0">
                <a:solidFill>
                  <a:srgbClr val="008000"/>
                </a:solidFill>
              </a:rPr>
              <a:t>part</a:t>
            </a:r>
            <a:r>
              <a:rPr lang="de-DE" altLang="de-DE" sz="2000" b="1" dirty="0" smtClean="0">
                <a:solidFill>
                  <a:srgbClr val="008000"/>
                </a:solidFill>
              </a:rPr>
              <a:t> -</a:t>
            </a:r>
            <a:r>
              <a:rPr lang="de-DE" altLang="de-DE" sz="2000" b="1" dirty="0" err="1" smtClean="0">
                <a:solidFill>
                  <a:srgbClr val="008000"/>
                </a:solidFill>
              </a:rPr>
              <a:t>by</a:t>
            </a:r>
            <a:r>
              <a:rPr lang="de-DE" altLang="de-DE" sz="2000" b="1" dirty="0" smtClean="0">
                <a:solidFill>
                  <a:srgbClr val="008000"/>
                </a:solidFill>
              </a:rPr>
              <a:t>-part		</a:t>
            </a:r>
            <a:r>
              <a:rPr lang="de-DE" altLang="de-DE" sz="2000" b="1" dirty="0" err="1" smtClean="0">
                <a:solidFill>
                  <a:srgbClr val="008000"/>
                </a:solidFill>
              </a:rPr>
              <a:t>self-assembly</a:t>
            </a:r>
            <a:endParaRPr lang="de-DE" altLang="de-DE" sz="2000" b="1" dirty="0" smtClean="0">
              <a:solidFill>
                <a:srgbClr val="008000"/>
              </a:solidFill>
            </a:endParaRPr>
          </a:p>
        </p:txBody>
      </p:sp>
      <p:pic>
        <p:nvPicPr>
          <p:cNvPr id="3074" name="Picture 2" descr="http://upload.wikimedia.org/wikipedia/commons/thumb/0/06/HumanEmbryogenesis.svg/500px-HumanEmbryogenesis.svg.pn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46658" y="2095202"/>
            <a:ext cx="4286250" cy="335184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Rechteck 1"/>
          <p:cNvSpPr/>
          <p:nvPr/>
        </p:nvSpPr>
        <p:spPr>
          <a:xfrm>
            <a:off x="3743869" y="6167924"/>
            <a:ext cx="5266633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de-DE" sz="800" dirty="0"/>
              <a:t>http://www.google.de/imgres?imgurl=http://upload.wikimedia.org/wikipedia/commons/thumb/0/06/HumanEmbryogenesis.svg/2000px-HumanEmbryogenesis.svg.png&amp;imgrefurl=http://en.wikipedia.org/wiki/Prenatal_development&amp;h=1564&amp;w=2000&amp;tbnid=ZAMzgvm12_F0xM:&amp;zoom=1&amp;tbnh=101&amp;tbnw=129&amp;usg=__YvOJvyJouuevGO6-70euWr3siBU=&amp;docid=YkCfAt3Q76fONM&amp;sa=X&amp;ei=nojDVPCWAsS3UemihPgF&amp;ved=0CCgQ9QEwAA	</a:t>
            </a:r>
          </a:p>
        </p:txBody>
      </p:sp>
      <p:sp>
        <p:nvSpPr>
          <p:cNvPr id="5" name="Rechteck 4"/>
          <p:cNvSpPr/>
          <p:nvPr/>
        </p:nvSpPr>
        <p:spPr>
          <a:xfrm>
            <a:off x="0" y="6610087"/>
            <a:ext cx="4572000" cy="215444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de-DE" sz="800" dirty="0"/>
              <a:t>http://www.balettie.com/private/England/Pix2001/Rover75AssemblyLine.jpg</a:t>
            </a:r>
          </a:p>
        </p:txBody>
      </p:sp>
      <p:pic>
        <p:nvPicPr>
          <p:cNvPr id="6" name="Grafik 5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25011" y="2254834"/>
            <a:ext cx="3571875" cy="267890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7435668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717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717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717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717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307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307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3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7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175" grpId="0"/>
      <p:bldP spid="2" grpId="0"/>
      <p:bldP spid="5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Text Box 4"/>
          <p:cNvSpPr txBox="1">
            <a:spLocks noChangeArrowheads="1"/>
          </p:cNvSpPr>
          <p:nvPr/>
        </p:nvSpPr>
        <p:spPr bwMode="auto">
          <a:xfrm>
            <a:off x="395288" y="260350"/>
            <a:ext cx="8494633" cy="692497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de-DE" altLang="de-DE" sz="2400" b="1" u="sng" dirty="0" err="1" smtClean="0"/>
              <a:t>Bottom-up</a:t>
            </a:r>
            <a:r>
              <a:rPr lang="de-DE" altLang="de-DE" sz="2400" b="1" u="sng" dirty="0" smtClean="0"/>
              <a:t> </a:t>
            </a:r>
            <a:r>
              <a:rPr lang="de-DE" altLang="de-DE" sz="2400" b="1" u="sng" dirty="0" err="1" smtClean="0"/>
              <a:t>approach</a:t>
            </a:r>
            <a:r>
              <a:rPr lang="de-DE" altLang="de-DE" sz="2400" b="1" u="sng" dirty="0" smtClean="0"/>
              <a:t>: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endParaRPr lang="de-DE" altLang="de-DE" sz="2400" b="1" u="sng" dirty="0" smtClean="0"/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de-DE" altLang="de-DE" sz="1800" b="1" dirty="0" err="1" smtClean="0"/>
              <a:t>Molecular</a:t>
            </a:r>
            <a:r>
              <a:rPr lang="de-DE" altLang="de-DE" sz="1800" b="1" dirty="0" smtClean="0"/>
              <a:t> </a:t>
            </a:r>
            <a:r>
              <a:rPr lang="de-DE" altLang="de-DE" sz="1800" b="1" dirty="0" err="1" smtClean="0"/>
              <a:t>machines</a:t>
            </a:r>
            <a:r>
              <a:rPr lang="de-DE" altLang="de-DE" sz="1800" b="1" dirty="0" smtClean="0"/>
              <a:t> (</a:t>
            </a:r>
            <a:r>
              <a:rPr lang="de-DE" altLang="de-DE" sz="1800" b="1" dirty="0" err="1" smtClean="0"/>
              <a:t>fiction</a:t>
            </a:r>
            <a:r>
              <a:rPr lang="de-DE" altLang="de-DE" sz="1800" b="1" dirty="0" smtClean="0"/>
              <a:t> </a:t>
            </a:r>
            <a:r>
              <a:rPr lang="de-DE" altLang="de-DE" sz="1800" b="1" dirty="0" err="1" smtClean="0"/>
              <a:t>by</a:t>
            </a:r>
            <a:r>
              <a:rPr lang="de-DE" altLang="de-DE" sz="1800" b="1" dirty="0" smtClean="0"/>
              <a:t> </a:t>
            </a:r>
            <a:r>
              <a:rPr lang="de-DE" altLang="de-DE" sz="1800" b="1" dirty="0" err="1" smtClean="0"/>
              <a:t>K.E.Drexler</a:t>
            </a:r>
            <a:r>
              <a:rPr lang="de-DE" altLang="de-DE" sz="1800" b="1" dirty="0" smtClean="0"/>
              <a:t>)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endParaRPr lang="de-DE" altLang="de-DE" sz="1800" b="1" u="sng" dirty="0" smtClean="0"/>
          </a:p>
          <a:p>
            <a:pPr eaLnBrk="1" hangingPunct="1">
              <a:spcBef>
                <a:spcPct val="0"/>
              </a:spcBef>
              <a:buFontTx/>
              <a:buNone/>
            </a:pPr>
            <a:endParaRPr lang="de-DE" altLang="de-DE" sz="1800" b="1" u="sng" dirty="0" smtClean="0"/>
          </a:p>
          <a:p>
            <a:pPr eaLnBrk="1" hangingPunct="1">
              <a:spcBef>
                <a:spcPct val="0"/>
              </a:spcBef>
              <a:buFontTx/>
              <a:buNone/>
            </a:pPr>
            <a:endParaRPr lang="de-DE" altLang="de-DE" sz="1800" b="1" u="sng" dirty="0" smtClean="0"/>
          </a:p>
          <a:p>
            <a:pPr eaLnBrk="1" hangingPunct="1">
              <a:spcBef>
                <a:spcPct val="0"/>
              </a:spcBef>
              <a:buFontTx/>
              <a:buNone/>
            </a:pPr>
            <a:endParaRPr lang="de-DE" altLang="de-DE" sz="1800" b="1" u="sng" dirty="0"/>
          </a:p>
          <a:p>
            <a:pPr eaLnBrk="1" hangingPunct="1">
              <a:spcBef>
                <a:spcPct val="0"/>
              </a:spcBef>
              <a:buFontTx/>
              <a:buNone/>
            </a:pPr>
            <a:endParaRPr lang="de-DE" altLang="de-DE" sz="1800" b="1" u="sng" dirty="0" smtClean="0"/>
          </a:p>
          <a:p>
            <a:pPr eaLnBrk="1" hangingPunct="1">
              <a:spcBef>
                <a:spcPct val="0"/>
              </a:spcBef>
              <a:buFontTx/>
              <a:buNone/>
            </a:pPr>
            <a:endParaRPr lang="de-DE" altLang="de-DE" sz="1800" b="1" u="sng" dirty="0" smtClean="0"/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de-DE" altLang="de-DE" sz="1800" b="1" dirty="0"/>
              <a:t>d</a:t>
            </a:r>
            <a:r>
              <a:rPr lang="de-DE" altLang="de-DE" sz="1800" b="1" dirty="0" smtClean="0"/>
              <a:t>ifferential </a:t>
            </a:r>
            <a:r>
              <a:rPr lang="de-DE" altLang="de-DE" sz="1800" b="1" dirty="0" err="1" smtClean="0"/>
              <a:t>gear</a:t>
            </a:r>
            <a:r>
              <a:rPr lang="de-DE" altLang="de-DE" sz="1800" b="1" dirty="0" smtClean="0"/>
              <a:t>		</a:t>
            </a:r>
            <a:r>
              <a:rPr lang="de-DE" altLang="de-DE" sz="1800" b="1" dirty="0" err="1" smtClean="0"/>
              <a:t>rotary</a:t>
            </a:r>
            <a:r>
              <a:rPr lang="de-DE" altLang="de-DE" sz="1800" b="1" dirty="0" smtClean="0"/>
              <a:t> pump		</a:t>
            </a:r>
            <a:r>
              <a:rPr lang="de-DE" altLang="de-DE" sz="1800" b="1" dirty="0" err="1" smtClean="0"/>
              <a:t>fine</a:t>
            </a:r>
            <a:r>
              <a:rPr lang="de-DE" altLang="de-DE" sz="1800" b="1" dirty="0" smtClean="0"/>
              <a:t> </a:t>
            </a:r>
            <a:r>
              <a:rPr lang="de-DE" altLang="de-DE" sz="1800" b="1" dirty="0" err="1" smtClean="0"/>
              <a:t>motion</a:t>
            </a:r>
            <a:r>
              <a:rPr lang="de-DE" altLang="de-DE" sz="1800" b="1" dirty="0" smtClean="0"/>
              <a:t> </a:t>
            </a:r>
            <a:r>
              <a:rPr lang="de-DE" altLang="de-DE" sz="1800" b="1" dirty="0" err="1" smtClean="0"/>
              <a:t>controller</a:t>
            </a:r>
            <a:endParaRPr lang="de-DE" altLang="de-DE" sz="1800" b="1" dirty="0" smtClean="0"/>
          </a:p>
          <a:p>
            <a:pPr eaLnBrk="1" hangingPunct="1">
              <a:spcBef>
                <a:spcPct val="0"/>
              </a:spcBef>
              <a:buFontTx/>
              <a:buNone/>
            </a:pPr>
            <a:endParaRPr lang="de-DE" altLang="de-DE" sz="1800" b="1" u="sng" dirty="0" smtClean="0"/>
          </a:p>
          <a:p>
            <a:pPr eaLnBrk="1" hangingPunct="1">
              <a:spcBef>
                <a:spcPct val="0"/>
              </a:spcBef>
              <a:buFontTx/>
              <a:buNone/>
            </a:pPr>
            <a:endParaRPr lang="de-DE" altLang="de-DE" sz="1800" b="1" u="sng" dirty="0" smtClean="0"/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de-DE" altLang="de-DE" sz="1800" b="1" u="sng" dirty="0" err="1" smtClean="0"/>
              <a:t>Possible</a:t>
            </a:r>
            <a:r>
              <a:rPr lang="de-DE" altLang="de-DE" sz="1800" b="1" u="sng" dirty="0" smtClean="0"/>
              <a:t> </a:t>
            </a:r>
            <a:r>
              <a:rPr lang="de-DE" altLang="de-DE" sz="1800" b="1" u="sng" dirty="0" err="1" smtClean="0"/>
              <a:t>way</a:t>
            </a:r>
            <a:r>
              <a:rPr lang="de-DE" altLang="de-DE" sz="1800" b="1" u="sng" dirty="0" smtClean="0"/>
              <a:t> </a:t>
            </a:r>
            <a:r>
              <a:rPr lang="de-DE" altLang="de-DE" sz="1800" b="1" u="sng" dirty="0" err="1" smtClean="0"/>
              <a:t>to</a:t>
            </a:r>
            <a:r>
              <a:rPr lang="de-DE" altLang="de-DE" sz="1800" b="1" u="sng" dirty="0" smtClean="0"/>
              <a:t> </a:t>
            </a:r>
            <a:r>
              <a:rPr lang="de-DE" altLang="de-DE" sz="1800" b="1" u="sng" dirty="0" err="1" smtClean="0"/>
              <a:t>realization</a:t>
            </a:r>
            <a:r>
              <a:rPr lang="de-DE" altLang="de-DE" sz="1800" b="1" u="sng" dirty="0" smtClean="0"/>
              <a:t>: 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endParaRPr lang="de-DE" altLang="de-DE" sz="1800" b="1" u="sng" dirty="0" smtClean="0"/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de-DE" altLang="de-DE" sz="1800" b="1" dirty="0" err="1" smtClean="0"/>
              <a:t>Supramolecular</a:t>
            </a:r>
            <a:r>
              <a:rPr lang="de-DE" altLang="de-DE" sz="1800" b="1" dirty="0" smtClean="0"/>
              <a:t> </a:t>
            </a:r>
            <a:r>
              <a:rPr lang="de-DE" altLang="de-DE" sz="1800" b="1" dirty="0" err="1" smtClean="0"/>
              <a:t>chemistry</a:t>
            </a:r>
            <a:r>
              <a:rPr lang="de-DE" altLang="de-DE" sz="1800" b="1" dirty="0" smtClean="0"/>
              <a:t> </a:t>
            </a:r>
            <a:r>
              <a:rPr lang="de-DE" altLang="de-DE" sz="1800" b="1" dirty="0" err="1" smtClean="0"/>
              <a:t>and</a:t>
            </a:r>
            <a:r>
              <a:rPr lang="de-DE" altLang="de-DE" sz="1800" b="1" dirty="0" smtClean="0"/>
              <a:t> </a:t>
            </a:r>
            <a:r>
              <a:rPr lang="de-DE" altLang="de-DE" sz="1800" b="1" dirty="0" err="1" smtClean="0"/>
              <a:t>molecular</a:t>
            </a:r>
            <a:r>
              <a:rPr lang="de-DE" altLang="de-DE" sz="1800" b="1" dirty="0" smtClean="0"/>
              <a:t> </a:t>
            </a:r>
            <a:r>
              <a:rPr lang="de-DE" altLang="de-DE" sz="1800" b="1" dirty="0" err="1" smtClean="0"/>
              <a:t>architectures</a:t>
            </a:r>
            <a:r>
              <a:rPr lang="de-DE" altLang="de-DE" sz="1800" b="1" dirty="0" smtClean="0"/>
              <a:t> </a:t>
            </a:r>
            <a:r>
              <a:rPr lang="de-DE" altLang="de-DE" sz="1800" b="1" dirty="0" err="1" smtClean="0"/>
              <a:t>using</a:t>
            </a:r>
            <a:r>
              <a:rPr lang="de-DE" altLang="de-DE" sz="1800" b="1" dirty="0" smtClean="0"/>
              <a:t> </a:t>
            </a:r>
            <a:r>
              <a:rPr lang="de-DE" altLang="de-DE" sz="1800" b="1" dirty="0" err="1" smtClean="0"/>
              <a:t>self-assembly</a:t>
            </a:r>
            <a:endParaRPr lang="de-DE" altLang="de-DE" sz="1800" b="1" dirty="0" smtClean="0"/>
          </a:p>
          <a:p>
            <a:pPr eaLnBrk="1" hangingPunct="1">
              <a:spcBef>
                <a:spcPct val="0"/>
              </a:spcBef>
              <a:buFontTx/>
              <a:buNone/>
            </a:pPr>
            <a:endParaRPr lang="de-DE" altLang="de-DE" sz="1800" b="1" dirty="0" smtClean="0"/>
          </a:p>
          <a:p>
            <a:pPr eaLnBrk="1" hangingPunct="1">
              <a:spcBef>
                <a:spcPct val="0"/>
              </a:spcBef>
              <a:buFont typeface="Wingdings" panose="05000000000000000000" pitchFamily="2" charset="2"/>
              <a:buChar char="à"/>
            </a:pPr>
            <a:r>
              <a:rPr lang="de-DE" altLang="de-DE" sz="1800" b="1" dirty="0" smtClean="0">
                <a:sym typeface="Wingdings" panose="05000000000000000000" pitchFamily="2" charset="2"/>
              </a:rPr>
              <a:t>  </a:t>
            </a:r>
            <a:r>
              <a:rPr lang="de-DE" altLang="de-DE" sz="1800" b="1" dirty="0" err="1" smtClean="0">
                <a:sym typeface="Wingdings" panose="05000000000000000000" pitchFamily="2" charset="2"/>
              </a:rPr>
              <a:t>Necessity</a:t>
            </a:r>
            <a:r>
              <a:rPr lang="de-DE" altLang="de-DE" sz="1800" b="1" dirty="0" smtClean="0">
                <a:sym typeface="Wingdings" panose="05000000000000000000" pitchFamily="2" charset="2"/>
              </a:rPr>
              <a:t> </a:t>
            </a:r>
            <a:r>
              <a:rPr lang="de-DE" altLang="de-DE" sz="1800" b="1" dirty="0" err="1" smtClean="0">
                <a:sym typeface="Wingdings" panose="05000000000000000000" pitchFamily="2" charset="2"/>
              </a:rPr>
              <a:t>for</a:t>
            </a:r>
            <a:r>
              <a:rPr lang="de-DE" altLang="de-DE" sz="1800" b="1" dirty="0" smtClean="0">
                <a:sym typeface="Wingdings" panose="05000000000000000000" pitchFamily="2" charset="2"/>
              </a:rPr>
              <a:t> </a:t>
            </a:r>
            <a:r>
              <a:rPr lang="de-DE" altLang="de-DE" sz="1800" b="1" dirty="0" err="1" smtClean="0">
                <a:sym typeface="Wingdings" panose="05000000000000000000" pitchFamily="2" charset="2"/>
              </a:rPr>
              <a:t>external</a:t>
            </a:r>
            <a:r>
              <a:rPr lang="de-DE" altLang="de-DE" sz="1800" b="1" dirty="0" smtClean="0">
                <a:sym typeface="Wingdings" panose="05000000000000000000" pitchFamily="2" charset="2"/>
              </a:rPr>
              <a:t> </a:t>
            </a:r>
            <a:r>
              <a:rPr lang="de-DE" altLang="de-DE" sz="1800" b="1" dirty="0" err="1" smtClean="0">
                <a:sym typeface="Wingdings" panose="05000000000000000000" pitchFamily="2" charset="2"/>
              </a:rPr>
              <a:t>control</a:t>
            </a:r>
            <a:r>
              <a:rPr lang="de-DE" altLang="de-DE" sz="1800" b="1" dirty="0" smtClean="0">
                <a:sym typeface="Wingdings" panose="05000000000000000000" pitchFamily="2" charset="2"/>
              </a:rPr>
              <a:t> </a:t>
            </a:r>
            <a:r>
              <a:rPr lang="de-DE" altLang="de-DE" sz="1800" b="1" dirty="0" err="1" smtClean="0">
                <a:sym typeface="Wingdings" panose="05000000000000000000" pitchFamily="2" charset="2"/>
              </a:rPr>
              <a:t>of</a:t>
            </a:r>
            <a:r>
              <a:rPr lang="de-DE" altLang="de-DE" sz="1800" b="1" dirty="0" smtClean="0">
                <a:sym typeface="Wingdings" panose="05000000000000000000" pitchFamily="2" charset="2"/>
              </a:rPr>
              <a:t> </a:t>
            </a:r>
            <a:r>
              <a:rPr lang="de-DE" altLang="de-DE" sz="1800" b="1" dirty="0" err="1" smtClean="0">
                <a:sym typeface="Wingdings" panose="05000000000000000000" pitchFamily="2" charset="2"/>
              </a:rPr>
              <a:t>molecular</a:t>
            </a:r>
            <a:r>
              <a:rPr lang="de-DE" altLang="de-DE" sz="1800" b="1" dirty="0" smtClean="0">
                <a:sym typeface="Wingdings" panose="05000000000000000000" pitchFamily="2" charset="2"/>
              </a:rPr>
              <a:t> </a:t>
            </a:r>
            <a:r>
              <a:rPr lang="de-DE" altLang="de-DE" sz="1800" b="1" dirty="0" err="1" smtClean="0">
                <a:sym typeface="Wingdings" panose="05000000000000000000" pitchFamily="2" charset="2"/>
              </a:rPr>
              <a:t>arrangement</a:t>
            </a:r>
            <a:endParaRPr lang="de-DE" altLang="de-DE" sz="1800" b="1" dirty="0" smtClean="0">
              <a:sym typeface="Wingdings" panose="05000000000000000000" pitchFamily="2" charset="2"/>
            </a:endParaRPr>
          </a:p>
          <a:p>
            <a:pPr eaLnBrk="1" hangingPunct="1">
              <a:spcBef>
                <a:spcPct val="0"/>
              </a:spcBef>
              <a:buFont typeface="Wingdings" panose="05000000000000000000" pitchFamily="2" charset="2"/>
              <a:buChar char="à"/>
            </a:pPr>
            <a:endParaRPr lang="de-DE" altLang="de-DE" sz="1800" b="1" dirty="0" smtClean="0"/>
          </a:p>
          <a:p>
            <a:pPr eaLnBrk="1" hangingPunct="1">
              <a:spcBef>
                <a:spcPct val="0"/>
              </a:spcBef>
              <a:buFont typeface="Wingdings" panose="05000000000000000000" pitchFamily="2" charset="2"/>
              <a:buNone/>
            </a:pPr>
            <a:r>
              <a:rPr lang="de-DE" altLang="de-DE" sz="1800" b="1" dirty="0" smtClean="0"/>
              <a:t>     	</a:t>
            </a:r>
            <a:r>
              <a:rPr lang="de-DE" altLang="de-DE" sz="1800" b="1" dirty="0" err="1" smtClean="0"/>
              <a:t>either</a:t>
            </a:r>
            <a:r>
              <a:rPr lang="de-DE" altLang="de-DE" sz="1800" b="1" dirty="0" smtClean="0"/>
              <a:t> </a:t>
            </a:r>
            <a:r>
              <a:rPr lang="de-DE" altLang="de-DE" sz="1800" b="1" dirty="0" err="1" smtClean="0"/>
              <a:t>locally</a:t>
            </a:r>
            <a:r>
              <a:rPr lang="de-DE" altLang="de-DE" sz="1800" b="1" dirty="0" smtClean="0"/>
              <a:t> on a single-</a:t>
            </a:r>
            <a:r>
              <a:rPr lang="de-DE" altLang="de-DE" sz="1800" b="1" dirty="0" err="1" smtClean="0"/>
              <a:t>molecule</a:t>
            </a:r>
            <a:r>
              <a:rPr lang="de-DE" altLang="de-DE" sz="1800" b="1" dirty="0" smtClean="0"/>
              <a:t> </a:t>
            </a:r>
            <a:r>
              <a:rPr lang="de-DE" altLang="de-DE" sz="1800" b="1" dirty="0" err="1" smtClean="0"/>
              <a:t>level</a:t>
            </a:r>
            <a:r>
              <a:rPr lang="de-DE" altLang="de-DE" sz="1800" b="1" dirty="0" smtClean="0"/>
              <a:t> </a:t>
            </a:r>
          </a:p>
          <a:p>
            <a:pPr eaLnBrk="1" hangingPunct="1">
              <a:spcBef>
                <a:spcPct val="0"/>
              </a:spcBef>
              <a:buFont typeface="Wingdings" panose="05000000000000000000" pitchFamily="2" charset="2"/>
              <a:buNone/>
            </a:pPr>
            <a:r>
              <a:rPr lang="de-DE" altLang="de-DE" sz="1800" b="1" dirty="0" smtClean="0"/>
              <a:t>     </a:t>
            </a:r>
            <a:r>
              <a:rPr lang="de-DE" altLang="de-DE" sz="1800" b="1" dirty="0" err="1" smtClean="0"/>
              <a:t>or</a:t>
            </a:r>
            <a:r>
              <a:rPr lang="de-DE" altLang="de-DE" sz="1800" b="1" dirty="0" smtClean="0"/>
              <a:t> </a:t>
            </a:r>
          </a:p>
          <a:p>
            <a:pPr eaLnBrk="1" hangingPunct="1">
              <a:spcBef>
                <a:spcPct val="0"/>
              </a:spcBef>
              <a:buFont typeface="Wingdings" panose="05000000000000000000" pitchFamily="2" charset="2"/>
              <a:buNone/>
            </a:pPr>
            <a:r>
              <a:rPr lang="de-DE" altLang="de-DE" sz="1800" b="1" dirty="0" smtClean="0"/>
              <a:t>     	(</a:t>
            </a:r>
            <a:r>
              <a:rPr lang="de-DE" altLang="de-DE" sz="1800" b="1" dirty="0" err="1" smtClean="0"/>
              <a:t>complementary</a:t>
            </a:r>
            <a:r>
              <a:rPr lang="de-DE" altLang="de-DE" sz="1800" b="1" dirty="0" smtClean="0"/>
              <a:t>) on a global </a:t>
            </a:r>
            <a:r>
              <a:rPr lang="de-DE" altLang="de-DE" sz="1800" b="1" dirty="0" err="1" smtClean="0"/>
              <a:t>scale</a:t>
            </a:r>
            <a:r>
              <a:rPr lang="de-DE" altLang="de-DE" sz="1800" b="1" dirty="0" smtClean="0"/>
              <a:t> </a:t>
            </a:r>
            <a:r>
              <a:rPr lang="de-DE" altLang="de-DE" sz="1800" b="1" dirty="0" err="1" smtClean="0"/>
              <a:t>by</a:t>
            </a:r>
            <a:r>
              <a:rPr lang="de-DE" altLang="de-DE" sz="1800" b="1" dirty="0" smtClean="0"/>
              <a:t> </a:t>
            </a:r>
            <a:r>
              <a:rPr lang="de-DE" altLang="de-DE" sz="1800" b="1" dirty="0" err="1" smtClean="0"/>
              <a:t>suitable</a:t>
            </a:r>
            <a:r>
              <a:rPr lang="de-DE" altLang="de-DE" sz="1800" b="1" dirty="0" smtClean="0"/>
              <a:t> </a:t>
            </a:r>
            <a:r>
              <a:rPr lang="de-DE" altLang="de-DE" sz="1800" b="1" dirty="0" err="1" smtClean="0"/>
              <a:t>change</a:t>
            </a:r>
            <a:r>
              <a:rPr lang="de-DE" altLang="de-DE" sz="1800" b="1" dirty="0" smtClean="0"/>
              <a:t> </a:t>
            </a:r>
            <a:r>
              <a:rPr lang="de-DE" altLang="de-DE" sz="1800" b="1" dirty="0" err="1" smtClean="0"/>
              <a:t>of</a:t>
            </a:r>
            <a:r>
              <a:rPr lang="de-DE" altLang="de-DE" sz="1800" b="1" dirty="0" smtClean="0"/>
              <a:t> </a:t>
            </a:r>
          </a:p>
          <a:p>
            <a:pPr eaLnBrk="1" hangingPunct="1">
              <a:spcBef>
                <a:spcPct val="0"/>
              </a:spcBef>
              <a:buFont typeface="Wingdings" panose="05000000000000000000" pitchFamily="2" charset="2"/>
              <a:buNone/>
            </a:pPr>
            <a:r>
              <a:rPr lang="de-DE" altLang="de-DE" sz="1800" b="1" dirty="0" smtClean="0"/>
              <a:t>					„environmental </a:t>
            </a:r>
            <a:r>
              <a:rPr lang="de-DE" altLang="de-DE" sz="1800" b="1" dirty="0" err="1" smtClean="0"/>
              <a:t>parameters</a:t>
            </a:r>
            <a:r>
              <a:rPr lang="de-DE" altLang="de-DE" sz="1800" b="1" dirty="0" smtClean="0"/>
              <a:t>“</a:t>
            </a:r>
          </a:p>
          <a:p>
            <a:pPr eaLnBrk="1" hangingPunct="1">
              <a:spcBef>
                <a:spcPct val="0"/>
              </a:spcBef>
              <a:buFont typeface="Wingdings" panose="05000000000000000000" pitchFamily="2" charset="2"/>
              <a:buNone/>
            </a:pPr>
            <a:endParaRPr lang="de-DE" altLang="de-DE" sz="1800" b="1" dirty="0" smtClean="0"/>
          </a:p>
          <a:p>
            <a:pPr eaLnBrk="1" hangingPunct="1">
              <a:spcBef>
                <a:spcPct val="0"/>
              </a:spcBef>
              <a:buFont typeface="Wingdings" panose="05000000000000000000" pitchFamily="2" charset="2"/>
              <a:buNone/>
            </a:pPr>
            <a:endParaRPr lang="de-DE" altLang="de-DE" sz="1800" b="1" dirty="0"/>
          </a:p>
        </p:txBody>
      </p:sp>
      <p:pic>
        <p:nvPicPr>
          <p:cNvPr id="3" name="Grafik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076019" y="1571409"/>
            <a:ext cx="2253615" cy="1106805"/>
          </a:xfrm>
          <a:prstGeom prst="rect">
            <a:avLst/>
          </a:prstGeom>
        </p:spPr>
      </p:pic>
      <p:pic>
        <p:nvPicPr>
          <p:cNvPr id="4" name="Grafik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337498" y="1581547"/>
            <a:ext cx="1066800" cy="1106805"/>
          </a:xfrm>
          <a:prstGeom prst="rect">
            <a:avLst/>
          </a:prstGeom>
        </p:spPr>
      </p:pic>
      <p:pic>
        <p:nvPicPr>
          <p:cNvPr id="5" name="Grafik 4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71562" y="1543417"/>
            <a:ext cx="1093470" cy="1106805"/>
          </a:xfrm>
          <a:prstGeom prst="rect">
            <a:avLst/>
          </a:prstGeom>
        </p:spPr>
      </p:pic>
      <p:sp>
        <p:nvSpPr>
          <p:cNvPr id="6" name="Rechteck 5"/>
          <p:cNvSpPr/>
          <p:nvPr/>
        </p:nvSpPr>
        <p:spPr>
          <a:xfrm>
            <a:off x="3043634" y="3236009"/>
            <a:ext cx="4572000" cy="215444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de-DE" sz="800" dirty="0"/>
              <a:t>http://www.imm.org/Images/PumpCoreSm.jpeg</a:t>
            </a:r>
          </a:p>
        </p:txBody>
      </p:sp>
      <p:sp>
        <p:nvSpPr>
          <p:cNvPr id="7" name="Rechteck 6"/>
          <p:cNvSpPr/>
          <p:nvPr/>
        </p:nvSpPr>
        <p:spPr>
          <a:xfrm>
            <a:off x="6228184" y="3231069"/>
            <a:ext cx="4572000" cy="215444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de-DE" sz="800" dirty="0"/>
              <a:t>http://www.imm.org/Images/fineMotionVS.jpg</a:t>
            </a:r>
          </a:p>
        </p:txBody>
      </p:sp>
      <p:sp>
        <p:nvSpPr>
          <p:cNvPr id="8" name="Rechteck 7"/>
          <p:cNvSpPr/>
          <p:nvPr/>
        </p:nvSpPr>
        <p:spPr>
          <a:xfrm>
            <a:off x="535308" y="3212976"/>
            <a:ext cx="2165978" cy="21544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de-DE" sz="800" dirty="0"/>
              <a:t>http://www.imm.org/Images/diffGearVS.GIF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2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122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122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2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5122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5122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2">
                                            <p:txEl>
                                              <p:pRg st="16" end="1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5122">
                                            <p:txEl>
                                              <p:pRg st="16" end="1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5122">
                                            <p:txEl>
                                              <p:pRg st="16" end="1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2">
                                            <p:txEl>
                                              <p:pRg st="18" end="1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5122">
                                            <p:txEl>
                                              <p:pRg st="18" end="1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5122">
                                            <p:txEl>
                                              <p:pRg st="18" end="1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2">
                                            <p:txEl>
                                              <p:pRg st="19" end="1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5122">
                                            <p:txEl>
                                              <p:pRg st="19" end="19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5122">
                                            <p:txEl>
                                              <p:pRg st="19" end="19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2">
                                            <p:txEl>
                                              <p:pRg st="20" end="2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5122">
                                            <p:txEl>
                                              <p:pRg st="20" end="2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5122">
                                            <p:txEl>
                                              <p:pRg st="20" end="2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2">
                                            <p:txEl>
                                              <p:pRg st="21" end="2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5122">
                                            <p:txEl>
                                              <p:pRg st="21" end="2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5122">
                                            <p:txEl>
                                              <p:pRg st="21" end="2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Text Box 2"/>
          <p:cNvSpPr txBox="1">
            <a:spLocks noChangeArrowheads="1"/>
          </p:cNvSpPr>
          <p:nvPr/>
        </p:nvSpPr>
        <p:spPr bwMode="auto">
          <a:xfrm>
            <a:off x="516986" y="332656"/>
            <a:ext cx="8592417" cy="63709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de-DE" altLang="de-DE" sz="2400" b="1" dirty="0" err="1" smtClean="0">
                <a:solidFill>
                  <a:schemeClr val="accent2"/>
                </a:solidFill>
              </a:rPr>
              <a:t>Method</a:t>
            </a:r>
            <a:r>
              <a:rPr lang="de-DE" altLang="de-DE" sz="2400" b="1" dirty="0" smtClean="0">
                <a:solidFill>
                  <a:schemeClr val="accent2"/>
                </a:solidFill>
              </a:rPr>
              <a:t>:</a:t>
            </a:r>
          </a:p>
          <a:p>
            <a:r>
              <a:rPr lang="de-DE" altLang="de-DE" sz="2400" b="1" dirty="0" err="1" smtClean="0">
                <a:solidFill>
                  <a:schemeClr val="accent2"/>
                </a:solidFill>
              </a:rPr>
              <a:t>Spatially</a:t>
            </a:r>
            <a:r>
              <a:rPr lang="de-DE" altLang="de-DE" sz="2400" b="1" dirty="0" smtClean="0">
                <a:solidFill>
                  <a:schemeClr val="accent2"/>
                </a:solidFill>
              </a:rPr>
              <a:t> </a:t>
            </a:r>
            <a:r>
              <a:rPr lang="de-DE" altLang="de-DE" sz="2400" b="1" dirty="0" err="1" smtClean="0">
                <a:solidFill>
                  <a:schemeClr val="accent2"/>
                </a:solidFill>
              </a:rPr>
              <a:t>highly-resolving</a:t>
            </a:r>
            <a:r>
              <a:rPr lang="de-DE" altLang="de-DE" sz="2400" b="1" dirty="0" smtClean="0">
                <a:solidFill>
                  <a:schemeClr val="accent2"/>
                </a:solidFill>
              </a:rPr>
              <a:t> </a:t>
            </a:r>
            <a:r>
              <a:rPr lang="de-DE" altLang="de-DE" sz="2400" b="1" dirty="0" err="1" smtClean="0">
                <a:solidFill>
                  <a:schemeClr val="accent2"/>
                </a:solidFill>
              </a:rPr>
              <a:t>microscopy</a:t>
            </a:r>
            <a:r>
              <a:rPr lang="de-DE" altLang="de-DE" sz="2400" b="1" dirty="0" smtClean="0">
                <a:solidFill>
                  <a:schemeClr val="accent2"/>
                </a:solidFill>
              </a:rPr>
              <a:t> (STM) </a:t>
            </a:r>
            <a:r>
              <a:rPr lang="de-DE" altLang="de-DE" sz="2400" b="1" dirty="0" err="1">
                <a:solidFill>
                  <a:schemeClr val="accent2"/>
                </a:solidFill>
              </a:rPr>
              <a:t>and</a:t>
            </a:r>
            <a:r>
              <a:rPr lang="de-DE" altLang="de-DE" sz="2400" b="1" dirty="0">
                <a:solidFill>
                  <a:schemeClr val="accent2"/>
                </a:solidFill>
              </a:rPr>
              <a:t> </a:t>
            </a:r>
            <a:r>
              <a:rPr lang="de-DE" altLang="de-DE" sz="2400" b="1" dirty="0" err="1" smtClean="0">
                <a:solidFill>
                  <a:schemeClr val="accent2"/>
                </a:solidFill>
              </a:rPr>
              <a:t>spectro</a:t>
            </a:r>
            <a:r>
              <a:rPr lang="de-DE" altLang="de-DE" sz="2400" b="1" dirty="0" smtClean="0">
                <a:solidFill>
                  <a:schemeClr val="accent2"/>
                </a:solidFill>
              </a:rPr>
              <a:t>-</a:t>
            </a:r>
          </a:p>
          <a:p>
            <a:r>
              <a:rPr lang="de-DE" altLang="de-DE" sz="2400" b="1" dirty="0" err="1">
                <a:solidFill>
                  <a:schemeClr val="accent2"/>
                </a:solidFill>
              </a:rPr>
              <a:t>s</a:t>
            </a:r>
            <a:r>
              <a:rPr lang="de-DE" altLang="de-DE" sz="2400" b="1" dirty="0" err="1" smtClean="0">
                <a:solidFill>
                  <a:schemeClr val="accent2"/>
                </a:solidFill>
              </a:rPr>
              <a:t>copy</a:t>
            </a:r>
            <a:r>
              <a:rPr lang="de-DE" altLang="de-DE" sz="2400" b="1" dirty="0" smtClean="0">
                <a:solidFill>
                  <a:schemeClr val="accent2"/>
                </a:solidFill>
              </a:rPr>
              <a:t> (STS) </a:t>
            </a:r>
            <a:r>
              <a:rPr lang="de-DE" altLang="de-DE" sz="2400" b="1" dirty="0">
                <a:solidFill>
                  <a:schemeClr val="accent2"/>
                </a:solidFill>
              </a:rPr>
              <a:t>on </a:t>
            </a:r>
            <a:r>
              <a:rPr lang="de-DE" altLang="de-DE" sz="2400" b="1" dirty="0" err="1">
                <a:solidFill>
                  <a:schemeClr val="accent2"/>
                </a:solidFill>
              </a:rPr>
              <a:t>self-assembled</a:t>
            </a:r>
            <a:r>
              <a:rPr lang="de-DE" altLang="de-DE" sz="2400" b="1" dirty="0">
                <a:solidFill>
                  <a:schemeClr val="accent2"/>
                </a:solidFill>
              </a:rPr>
              <a:t> </a:t>
            </a:r>
            <a:r>
              <a:rPr lang="de-DE" altLang="de-DE" sz="2400" b="1" dirty="0" err="1">
                <a:solidFill>
                  <a:schemeClr val="accent2"/>
                </a:solidFill>
              </a:rPr>
              <a:t>monolayers</a:t>
            </a:r>
            <a:r>
              <a:rPr lang="de-DE" altLang="de-DE" sz="2400" b="1" dirty="0">
                <a:solidFill>
                  <a:schemeClr val="accent2"/>
                </a:solidFill>
              </a:rPr>
              <a:t> </a:t>
            </a:r>
            <a:r>
              <a:rPr lang="de-DE" altLang="de-DE" sz="2400" b="1" dirty="0" err="1">
                <a:solidFill>
                  <a:schemeClr val="accent2"/>
                </a:solidFill>
              </a:rPr>
              <a:t>of</a:t>
            </a:r>
            <a:r>
              <a:rPr lang="de-DE" altLang="de-DE" sz="2400" b="1" dirty="0">
                <a:solidFill>
                  <a:schemeClr val="accent2"/>
                </a:solidFill>
              </a:rPr>
              <a:t> </a:t>
            </a:r>
            <a:r>
              <a:rPr lang="de-DE" altLang="de-DE" sz="2400" b="1" dirty="0" err="1" smtClean="0">
                <a:solidFill>
                  <a:schemeClr val="accent2"/>
                </a:solidFill>
              </a:rPr>
              <a:t>various</a:t>
            </a:r>
            <a:r>
              <a:rPr lang="de-DE" altLang="de-DE" sz="2400" b="1" dirty="0" smtClean="0">
                <a:solidFill>
                  <a:schemeClr val="accent2"/>
                </a:solidFill>
              </a:rPr>
              <a:t> </a:t>
            </a:r>
          </a:p>
          <a:p>
            <a:r>
              <a:rPr lang="de-DE" altLang="de-DE" sz="2400" b="1" dirty="0" err="1" smtClean="0">
                <a:solidFill>
                  <a:schemeClr val="accent2"/>
                </a:solidFill>
              </a:rPr>
              <a:t>organic</a:t>
            </a:r>
            <a:r>
              <a:rPr lang="de-DE" altLang="de-DE" sz="2400" b="1" dirty="0" smtClean="0">
                <a:solidFill>
                  <a:schemeClr val="accent2"/>
                </a:solidFill>
              </a:rPr>
              <a:t> </a:t>
            </a:r>
            <a:r>
              <a:rPr lang="de-DE" altLang="de-DE" sz="2400" b="1" dirty="0" err="1" smtClean="0">
                <a:solidFill>
                  <a:schemeClr val="accent2"/>
                </a:solidFill>
              </a:rPr>
              <a:t>molecular</a:t>
            </a:r>
            <a:r>
              <a:rPr lang="de-DE" altLang="de-DE" sz="2400" b="1" dirty="0" smtClean="0">
                <a:solidFill>
                  <a:schemeClr val="accent2"/>
                </a:solidFill>
              </a:rPr>
              <a:t> </a:t>
            </a:r>
            <a:r>
              <a:rPr lang="de-DE" altLang="de-DE" sz="2400" b="1" dirty="0" err="1" smtClean="0">
                <a:solidFill>
                  <a:schemeClr val="accent2"/>
                </a:solidFill>
              </a:rPr>
              <a:t>adsorbates</a:t>
            </a:r>
            <a:r>
              <a:rPr lang="de-DE" altLang="de-DE" sz="2400" b="1" dirty="0" smtClean="0">
                <a:solidFill>
                  <a:schemeClr val="accent2"/>
                </a:solidFill>
              </a:rPr>
              <a:t> </a:t>
            </a:r>
            <a:r>
              <a:rPr lang="de-DE" altLang="de-DE" sz="2400" b="1" dirty="0">
                <a:solidFill>
                  <a:schemeClr val="accent2"/>
                </a:solidFill>
              </a:rPr>
              <a:t>on </a:t>
            </a:r>
            <a:r>
              <a:rPr lang="de-DE" altLang="de-DE" sz="2400" b="1" dirty="0" err="1">
                <a:solidFill>
                  <a:schemeClr val="accent2"/>
                </a:solidFill>
              </a:rPr>
              <a:t>crystalline</a:t>
            </a:r>
            <a:r>
              <a:rPr lang="de-DE" altLang="de-DE" sz="2400" b="1" dirty="0">
                <a:solidFill>
                  <a:schemeClr val="accent2"/>
                </a:solidFill>
              </a:rPr>
              <a:t> </a:t>
            </a:r>
            <a:r>
              <a:rPr lang="de-DE" altLang="de-DE" sz="2400" b="1" dirty="0" err="1">
                <a:solidFill>
                  <a:schemeClr val="accent2"/>
                </a:solidFill>
              </a:rPr>
              <a:t>surfaces</a:t>
            </a:r>
            <a:r>
              <a:rPr lang="de-DE" altLang="de-DE" sz="2400" b="1" dirty="0">
                <a:solidFill>
                  <a:schemeClr val="accent2"/>
                </a:solidFill>
              </a:rPr>
              <a:t> </a:t>
            </a:r>
          </a:p>
          <a:p>
            <a:r>
              <a:rPr lang="de-DE" altLang="de-DE" sz="2400" b="1" dirty="0">
                <a:solidFill>
                  <a:schemeClr val="accent2"/>
                </a:solidFill>
              </a:rPr>
              <a:t>(HOPG, </a:t>
            </a:r>
            <a:r>
              <a:rPr lang="de-DE" altLang="de-DE" sz="2400" b="1" dirty="0" err="1">
                <a:solidFill>
                  <a:schemeClr val="accent2"/>
                </a:solidFill>
              </a:rPr>
              <a:t>metals</a:t>
            </a:r>
            <a:r>
              <a:rPr lang="de-DE" altLang="de-DE" sz="2400" b="1" dirty="0">
                <a:solidFill>
                  <a:schemeClr val="accent2"/>
                </a:solidFill>
              </a:rPr>
              <a:t>)</a:t>
            </a:r>
            <a:r>
              <a:rPr lang="de-DE" altLang="de-DE" sz="2400" dirty="0"/>
              <a:t> </a:t>
            </a:r>
            <a:endParaRPr lang="de-DE" altLang="de-DE" sz="2400" b="1" dirty="0">
              <a:solidFill>
                <a:schemeClr val="accent2"/>
              </a:solidFill>
            </a:endParaRPr>
          </a:p>
          <a:p>
            <a:endParaRPr lang="de-DE" altLang="de-DE" sz="2400" b="1" dirty="0">
              <a:solidFill>
                <a:schemeClr val="accent2"/>
              </a:solidFill>
            </a:endParaRPr>
          </a:p>
          <a:p>
            <a:endParaRPr lang="de-DE" altLang="de-DE" sz="2400" b="1" dirty="0">
              <a:solidFill>
                <a:schemeClr val="accent2"/>
              </a:solidFill>
            </a:endParaRPr>
          </a:p>
          <a:p>
            <a:r>
              <a:rPr lang="de-DE" altLang="de-DE" sz="2400" b="1" dirty="0">
                <a:solidFill>
                  <a:schemeClr val="accent2"/>
                </a:solidFill>
              </a:rPr>
              <a:t>Long-term </a:t>
            </a:r>
            <a:r>
              <a:rPr lang="de-DE" altLang="de-DE" sz="2400" b="1" dirty="0" err="1">
                <a:solidFill>
                  <a:schemeClr val="accent2"/>
                </a:solidFill>
              </a:rPr>
              <a:t>goal</a:t>
            </a:r>
            <a:r>
              <a:rPr lang="de-DE" altLang="de-DE" sz="2400" b="1" dirty="0">
                <a:solidFill>
                  <a:schemeClr val="accent2"/>
                </a:solidFill>
              </a:rPr>
              <a:t>:</a:t>
            </a:r>
          </a:p>
          <a:p>
            <a:endParaRPr lang="de-DE" altLang="de-DE" sz="2400" b="1" dirty="0">
              <a:solidFill>
                <a:schemeClr val="accent2"/>
              </a:solidFill>
            </a:endParaRPr>
          </a:p>
          <a:p>
            <a:r>
              <a:rPr lang="de-DE" altLang="de-DE" sz="2400" b="1" dirty="0" err="1">
                <a:solidFill>
                  <a:schemeClr val="accent2"/>
                </a:solidFill>
              </a:rPr>
              <a:t>understanding</a:t>
            </a:r>
            <a:r>
              <a:rPr lang="de-DE" altLang="de-DE" sz="2400" b="1" dirty="0">
                <a:solidFill>
                  <a:schemeClr val="accent2"/>
                </a:solidFill>
              </a:rPr>
              <a:t> </a:t>
            </a:r>
            <a:r>
              <a:rPr lang="de-DE" altLang="de-DE" sz="2400" b="1" dirty="0" err="1">
                <a:solidFill>
                  <a:schemeClr val="accent2"/>
                </a:solidFill>
              </a:rPr>
              <a:t>of</a:t>
            </a:r>
            <a:r>
              <a:rPr lang="de-DE" altLang="de-DE" sz="2400" b="1" dirty="0">
                <a:solidFill>
                  <a:schemeClr val="accent2"/>
                </a:solidFill>
              </a:rPr>
              <a:t> </a:t>
            </a:r>
            <a:r>
              <a:rPr lang="de-DE" altLang="de-DE" sz="2400" b="1" dirty="0" err="1">
                <a:solidFill>
                  <a:schemeClr val="accent2"/>
                </a:solidFill>
              </a:rPr>
              <a:t>the</a:t>
            </a:r>
            <a:r>
              <a:rPr lang="de-DE" altLang="de-DE" sz="2400" b="1" dirty="0">
                <a:solidFill>
                  <a:schemeClr val="accent2"/>
                </a:solidFill>
              </a:rPr>
              <a:t> </a:t>
            </a:r>
            <a:r>
              <a:rPr lang="de-DE" altLang="de-DE" sz="2400" b="1" dirty="0" err="1">
                <a:solidFill>
                  <a:schemeClr val="accent2"/>
                </a:solidFill>
              </a:rPr>
              <a:t>surface</a:t>
            </a:r>
            <a:r>
              <a:rPr lang="de-DE" altLang="de-DE" sz="2400" b="1" dirty="0">
                <a:solidFill>
                  <a:schemeClr val="accent2"/>
                </a:solidFill>
              </a:rPr>
              <a:t> </a:t>
            </a:r>
            <a:r>
              <a:rPr lang="de-DE" altLang="de-DE" sz="2400" b="1" dirty="0" err="1">
                <a:solidFill>
                  <a:schemeClr val="accent2"/>
                </a:solidFill>
              </a:rPr>
              <a:t>and</a:t>
            </a:r>
            <a:r>
              <a:rPr lang="de-DE" altLang="de-DE" sz="2400" b="1" dirty="0">
                <a:solidFill>
                  <a:schemeClr val="accent2"/>
                </a:solidFill>
              </a:rPr>
              <a:t> </a:t>
            </a:r>
            <a:r>
              <a:rPr lang="de-DE" altLang="de-DE" sz="2400" b="1" dirty="0" err="1">
                <a:solidFill>
                  <a:schemeClr val="accent2"/>
                </a:solidFill>
              </a:rPr>
              <a:t>molecular</a:t>
            </a:r>
            <a:r>
              <a:rPr lang="de-DE" altLang="de-DE" sz="2400" b="1" dirty="0">
                <a:solidFill>
                  <a:schemeClr val="accent2"/>
                </a:solidFill>
              </a:rPr>
              <a:t> </a:t>
            </a:r>
            <a:r>
              <a:rPr lang="de-DE" altLang="de-DE" sz="2400" b="1" dirty="0" err="1">
                <a:solidFill>
                  <a:schemeClr val="accent2"/>
                </a:solidFill>
              </a:rPr>
              <a:t>physics</a:t>
            </a:r>
            <a:r>
              <a:rPr lang="de-DE" altLang="de-DE" sz="2400" b="1" dirty="0">
                <a:solidFill>
                  <a:schemeClr val="accent2"/>
                </a:solidFill>
              </a:rPr>
              <a:t> </a:t>
            </a:r>
          </a:p>
          <a:p>
            <a:r>
              <a:rPr lang="de-DE" altLang="de-DE" sz="2400" b="1" dirty="0" err="1">
                <a:solidFill>
                  <a:schemeClr val="accent2"/>
                </a:solidFill>
              </a:rPr>
              <a:t>principles</a:t>
            </a:r>
            <a:r>
              <a:rPr lang="de-DE" altLang="de-DE" sz="2400" b="1" dirty="0">
                <a:solidFill>
                  <a:schemeClr val="accent2"/>
                </a:solidFill>
              </a:rPr>
              <a:t> </a:t>
            </a:r>
            <a:r>
              <a:rPr lang="de-DE" altLang="de-DE" sz="2400" b="1" dirty="0" err="1">
                <a:solidFill>
                  <a:schemeClr val="accent2"/>
                </a:solidFill>
              </a:rPr>
              <a:t>which</a:t>
            </a:r>
            <a:r>
              <a:rPr lang="de-DE" altLang="de-DE" sz="2400" b="1" dirty="0">
                <a:solidFill>
                  <a:schemeClr val="accent2"/>
                </a:solidFill>
              </a:rPr>
              <a:t> </a:t>
            </a:r>
            <a:r>
              <a:rPr lang="de-DE" altLang="de-DE" sz="2400" b="1" dirty="0" err="1">
                <a:solidFill>
                  <a:schemeClr val="accent2"/>
                </a:solidFill>
              </a:rPr>
              <a:t>determine</a:t>
            </a:r>
            <a:r>
              <a:rPr lang="de-DE" altLang="de-DE" sz="2400" b="1" dirty="0">
                <a:solidFill>
                  <a:schemeClr val="accent2"/>
                </a:solidFill>
              </a:rPr>
              <a:t> </a:t>
            </a:r>
            <a:r>
              <a:rPr lang="de-DE" altLang="de-DE" sz="2400" b="1" dirty="0" err="1">
                <a:solidFill>
                  <a:schemeClr val="accent2"/>
                </a:solidFill>
              </a:rPr>
              <a:t>the</a:t>
            </a:r>
            <a:r>
              <a:rPr lang="de-DE" altLang="de-DE" sz="2400" b="1" dirty="0">
                <a:solidFill>
                  <a:schemeClr val="accent2"/>
                </a:solidFill>
              </a:rPr>
              <a:t> </a:t>
            </a:r>
            <a:r>
              <a:rPr lang="de-DE" altLang="de-DE" sz="2400" b="1" dirty="0" err="1">
                <a:solidFill>
                  <a:schemeClr val="accent2"/>
                </a:solidFill>
              </a:rPr>
              <a:t>structures</a:t>
            </a:r>
            <a:r>
              <a:rPr lang="de-DE" altLang="de-DE" sz="2400" b="1" dirty="0">
                <a:solidFill>
                  <a:schemeClr val="accent2"/>
                </a:solidFill>
              </a:rPr>
              <a:t> </a:t>
            </a:r>
            <a:r>
              <a:rPr lang="de-DE" altLang="de-DE" sz="2400" b="1" dirty="0" err="1">
                <a:solidFill>
                  <a:schemeClr val="accent2"/>
                </a:solidFill>
              </a:rPr>
              <a:t>observed</a:t>
            </a:r>
            <a:endParaRPr lang="de-DE" altLang="de-DE" sz="2400" b="1" dirty="0">
              <a:solidFill>
                <a:schemeClr val="accent2"/>
              </a:solidFill>
            </a:endParaRPr>
          </a:p>
          <a:p>
            <a:endParaRPr lang="de-DE" altLang="de-DE" sz="2400" b="1" dirty="0">
              <a:solidFill>
                <a:schemeClr val="accent2"/>
              </a:solidFill>
            </a:endParaRPr>
          </a:p>
          <a:p>
            <a:r>
              <a:rPr lang="de-DE" altLang="de-DE" sz="2400" b="1" dirty="0" err="1">
                <a:solidFill>
                  <a:schemeClr val="accent2"/>
                </a:solidFill>
              </a:rPr>
              <a:t>as</a:t>
            </a:r>
            <a:r>
              <a:rPr lang="de-DE" altLang="de-DE" sz="2400" b="1" dirty="0">
                <a:solidFill>
                  <a:schemeClr val="accent2"/>
                </a:solidFill>
              </a:rPr>
              <a:t> a </a:t>
            </a:r>
            <a:r>
              <a:rPr lang="de-DE" altLang="de-DE" sz="2400" b="1" dirty="0" err="1">
                <a:solidFill>
                  <a:schemeClr val="accent2"/>
                </a:solidFill>
              </a:rPr>
              <a:t>precondition</a:t>
            </a:r>
            <a:r>
              <a:rPr lang="de-DE" altLang="de-DE" sz="2400" b="1" dirty="0">
                <a:solidFill>
                  <a:schemeClr val="accent2"/>
                </a:solidFill>
              </a:rPr>
              <a:t> </a:t>
            </a:r>
            <a:r>
              <a:rPr lang="de-DE" altLang="de-DE" sz="2400" b="1" dirty="0" err="1">
                <a:solidFill>
                  <a:schemeClr val="accent2"/>
                </a:solidFill>
              </a:rPr>
              <a:t>for</a:t>
            </a:r>
            <a:r>
              <a:rPr lang="de-DE" altLang="de-DE" sz="2400" b="1" dirty="0">
                <a:solidFill>
                  <a:schemeClr val="accent2"/>
                </a:solidFill>
              </a:rPr>
              <a:t> </a:t>
            </a:r>
            <a:r>
              <a:rPr lang="de-DE" altLang="de-DE" sz="2400" b="1" dirty="0" err="1">
                <a:solidFill>
                  <a:schemeClr val="accent2"/>
                </a:solidFill>
              </a:rPr>
              <a:t>their</a:t>
            </a:r>
            <a:r>
              <a:rPr lang="de-DE" altLang="de-DE" sz="2400" b="1" dirty="0">
                <a:solidFill>
                  <a:schemeClr val="accent2"/>
                </a:solidFill>
              </a:rPr>
              <a:t> </a:t>
            </a:r>
            <a:r>
              <a:rPr lang="de-DE" altLang="de-DE" sz="2400" b="1" dirty="0" err="1">
                <a:solidFill>
                  <a:schemeClr val="accent2"/>
                </a:solidFill>
              </a:rPr>
              <a:t>controled</a:t>
            </a:r>
            <a:r>
              <a:rPr lang="de-DE" altLang="de-DE" sz="2400" b="1" dirty="0">
                <a:solidFill>
                  <a:schemeClr val="accent2"/>
                </a:solidFill>
              </a:rPr>
              <a:t> </a:t>
            </a:r>
            <a:r>
              <a:rPr lang="de-DE" altLang="de-DE" sz="2400" b="1" dirty="0" err="1">
                <a:solidFill>
                  <a:schemeClr val="accent2"/>
                </a:solidFill>
              </a:rPr>
              <a:t>preparation</a:t>
            </a:r>
            <a:r>
              <a:rPr lang="de-DE" altLang="de-DE" sz="2400" b="1" dirty="0">
                <a:solidFill>
                  <a:schemeClr val="accent2"/>
                </a:solidFill>
              </a:rPr>
              <a:t> </a:t>
            </a:r>
            <a:r>
              <a:rPr lang="de-DE" altLang="de-DE" sz="2400" b="1" dirty="0" err="1">
                <a:solidFill>
                  <a:schemeClr val="accent2"/>
                </a:solidFill>
              </a:rPr>
              <a:t>and</a:t>
            </a:r>
            <a:r>
              <a:rPr lang="de-DE" altLang="de-DE" sz="2400" b="1" dirty="0">
                <a:solidFill>
                  <a:schemeClr val="accent2"/>
                </a:solidFill>
              </a:rPr>
              <a:t> </a:t>
            </a:r>
          </a:p>
          <a:p>
            <a:r>
              <a:rPr lang="de-DE" altLang="de-DE" sz="2400" b="1" dirty="0" err="1">
                <a:solidFill>
                  <a:schemeClr val="accent2"/>
                </a:solidFill>
              </a:rPr>
              <a:t>application</a:t>
            </a:r>
            <a:r>
              <a:rPr lang="de-DE" altLang="de-DE" sz="2400" b="1" dirty="0">
                <a:solidFill>
                  <a:schemeClr val="accent2"/>
                </a:solidFill>
              </a:rPr>
              <a:t> </a:t>
            </a:r>
            <a:endParaRPr lang="de-DE" altLang="de-DE" sz="2400" b="1" dirty="0" smtClean="0">
              <a:solidFill>
                <a:schemeClr val="accent2"/>
              </a:solidFill>
            </a:endParaRPr>
          </a:p>
          <a:p>
            <a:endParaRPr lang="de-DE" altLang="de-DE" sz="2400" b="1" dirty="0">
              <a:solidFill>
                <a:schemeClr val="accent2"/>
              </a:solidFill>
            </a:endParaRPr>
          </a:p>
          <a:p>
            <a:r>
              <a:rPr lang="de-DE" altLang="de-DE" sz="2400" b="1" dirty="0" err="1" smtClean="0">
                <a:solidFill>
                  <a:schemeClr val="accent2"/>
                </a:solidFill>
              </a:rPr>
              <a:t>recently</a:t>
            </a:r>
            <a:r>
              <a:rPr lang="de-DE" altLang="de-DE" sz="2400" b="1" dirty="0" smtClean="0">
                <a:solidFill>
                  <a:schemeClr val="accent2"/>
                </a:solidFill>
              </a:rPr>
              <a:t>, </a:t>
            </a:r>
            <a:r>
              <a:rPr lang="de-DE" altLang="de-DE" sz="2400" b="1" dirty="0" err="1" smtClean="0">
                <a:solidFill>
                  <a:schemeClr val="accent2"/>
                </a:solidFill>
              </a:rPr>
              <a:t>chemical</a:t>
            </a:r>
            <a:r>
              <a:rPr lang="de-DE" altLang="de-DE" sz="2400" b="1" dirty="0" smtClean="0">
                <a:solidFill>
                  <a:schemeClr val="accent2"/>
                </a:solidFill>
              </a:rPr>
              <a:t> </a:t>
            </a:r>
            <a:r>
              <a:rPr lang="de-DE" altLang="de-DE" sz="2400" b="1" dirty="0" err="1" smtClean="0">
                <a:solidFill>
                  <a:schemeClr val="accent2"/>
                </a:solidFill>
              </a:rPr>
              <a:t>reactions</a:t>
            </a:r>
            <a:r>
              <a:rPr lang="de-DE" altLang="de-DE" sz="2400" b="1" dirty="0" smtClean="0">
                <a:solidFill>
                  <a:schemeClr val="accent2"/>
                </a:solidFill>
              </a:rPr>
              <a:t> </a:t>
            </a:r>
            <a:r>
              <a:rPr lang="de-DE" altLang="de-DE" sz="2400" b="1" dirty="0" err="1" smtClean="0">
                <a:solidFill>
                  <a:schemeClr val="accent2"/>
                </a:solidFill>
              </a:rPr>
              <a:t>as</a:t>
            </a:r>
            <a:r>
              <a:rPr lang="de-DE" altLang="de-DE" sz="2400" b="1" dirty="0" smtClean="0">
                <a:solidFill>
                  <a:schemeClr val="accent2"/>
                </a:solidFill>
              </a:rPr>
              <a:t> a </a:t>
            </a:r>
            <a:r>
              <a:rPr lang="de-DE" altLang="de-DE" sz="2400" b="1" dirty="0" err="1" smtClean="0">
                <a:solidFill>
                  <a:schemeClr val="accent2"/>
                </a:solidFill>
              </a:rPr>
              <a:t>further</a:t>
            </a:r>
            <a:r>
              <a:rPr lang="de-DE" altLang="de-DE" sz="2400" b="1" dirty="0" smtClean="0">
                <a:solidFill>
                  <a:schemeClr val="accent2"/>
                </a:solidFill>
              </a:rPr>
              <a:t> „</a:t>
            </a:r>
            <a:r>
              <a:rPr lang="de-DE" altLang="de-DE" sz="2400" b="1" dirty="0" err="1" smtClean="0">
                <a:solidFill>
                  <a:schemeClr val="accent2"/>
                </a:solidFill>
              </a:rPr>
              <a:t>degree</a:t>
            </a:r>
            <a:r>
              <a:rPr lang="de-DE" altLang="de-DE" sz="2400" b="1" dirty="0" smtClean="0">
                <a:solidFill>
                  <a:schemeClr val="accent2"/>
                </a:solidFill>
              </a:rPr>
              <a:t> </a:t>
            </a:r>
            <a:r>
              <a:rPr lang="de-DE" altLang="de-DE" sz="2400" b="1" dirty="0" err="1" smtClean="0">
                <a:solidFill>
                  <a:schemeClr val="accent2"/>
                </a:solidFill>
              </a:rPr>
              <a:t>of</a:t>
            </a:r>
            <a:endParaRPr lang="de-DE" altLang="de-DE" sz="2400" b="1" dirty="0" smtClean="0">
              <a:solidFill>
                <a:schemeClr val="accent2"/>
              </a:solidFill>
            </a:endParaRPr>
          </a:p>
          <a:p>
            <a:r>
              <a:rPr lang="de-DE" altLang="de-DE" sz="2400" b="1" dirty="0" err="1">
                <a:solidFill>
                  <a:schemeClr val="accent2"/>
                </a:solidFill>
              </a:rPr>
              <a:t>f</a:t>
            </a:r>
            <a:r>
              <a:rPr lang="de-DE" altLang="de-DE" sz="2400" b="1" dirty="0" err="1" smtClean="0">
                <a:solidFill>
                  <a:schemeClr val="accent2"/>
                </a:solidFill>
              </a:rPr>
              <a:t>reedom</a:t>
            </a:r>
            <a:r>
              <a:rPr lang="de-DE" altLang="de-DE" sz="2400" b="1" dirty="0" smtClean="0">
                <a:solidFill>
                  <a:schemeClr val="accent2"/>
                </a:solidFill>
              </a:rPr>
              <a:t>“ </a:t>
            </a:r>
            <a:r>
              <a:rPr lang="de-DE" altLang="de-DE" sz="2400" b="1" dirty="0" err="1" smtClean="0">
                <a:solidFill>
                  <a:schemeClr val="accent2"/>
                </a:solidFill>
              </a:rPr>
              <a:t>included</a:t>
            </a:r>
            <a:endParaRPr lang="de-DE" altLang="de-DE" sz="2400" b="1" dirty="0">
              <a:solidFill>
                <a:schemeClr val="accent2"/>
              </a:solidFill>
            </a:endParaRPr>
          </a:p>
        </p:txBody>
      </p:sp>
      <p:sp>
        <p:nvSpPr>
          <p:cNvPr id="8196" name="Rectangle 4"/>
          <p:cNvSpPr>
            <a:spLocks noChangeArrowheads="1"/>
          </p:cNvSpPr>
          <p:nvPr/>
        </p:nvSpPr>
        <p:spPr bwMode="auto">
          <a:xfrm>
            <a:off x="516986" y="2880371"/>
            <a:ext cx="7941214" cy="3819699"/>
          </a:xfrm>
          <a:prstGeom prst="rect">
            <a:avLst/>
          </a:prstGeom>
          <a:noFill/>
          <a:ln w="38100">
            <a:solidFill>
              <a:srgbClr val="FF0000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bg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24214442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819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819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4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8194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8194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4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8194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8194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4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8194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8194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4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8194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8194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4">
                                            <p:txEl>
                                              <p:pRg st="15" end="1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8194">
                                            <p:txEl>
                                              <p:pRg st="15" end="1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8194">
                                            <p:txEl>
                                              <p:pRg st="15" end="1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4">
                                            <p:txEl>
                                              <p:pRg st="16" end="1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8194">
                                            <p:txEl>
                                              <p:pRg st="16" end="1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8194">
                                            <p:txEl>
                                              <p:pRg st="16" end="1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819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819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196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0226" name="Rectangle 2"/>
          <p:cNvSpPr>
            <a:spLocks noChangeArrowheads="1"/>
          </p:cNvSpPr>
          <p:nvPr/>
        </p:nvSpPr>
        <p:spPr bwMode="auto">
          <a:xfrm>
            <a:off x="0" y="1174750"/>
            <a:ext cx="9144000" cy="15541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eaLnBrk="1" hangingPunct="1"/>
            <a:r>
              <a:rPr lang="de-DE" altLang="de-DE" sz="2000" b="1" smtClean="0">
                <a:solidFill>
                  <a:srgbClr val="000000"/>
                </a:solidFill>
              </a:rPr>
              <a:t/>
            </a:r>
            <a:br>
              <a:rPr lang="de-DE" altLang="de-DE" sz="2000" b="1" smtClean="0">
                <a:solidFill>
                  <a:srgbClr val="000000"/>
                </a:solidFill>
              </a:rPr>
            </a:br>
            <a:endParaRPr lang="de-DE" altLang="de-DE" sz="1200" smtClean="0">
              <a:solidFill>
                <a:srgbClr val="0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de-DE" altLang="de-DE" sz="2000" b="1" smtClean="0">
                <a:solidFill>
                  <a:srgbClr val="000000"/>
                </a:solidFill>
              </a:rPr>
              <a:t> </a:t>
            </a:r>
            <a:endParaRPr lang="de-DE" altLang="de-DE" sz="1200" smtClean="0">
              <a:solidFill>
                <a:srgbClr val="0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de-DE" altLang="de-DE" sz="2000" b="1" smtClean="0">
                <a:solidFill>
                  <a:srgbClr val="000000"/>
                </a:solidFill>
              </a:rPr>
              <a:t> </a:t>
            </a:r>
            <a:endParaRPr lang="de-DE" altLang="de-DE" sz="1200" smtClean="0">
              <a:solidFill>
                <a:srgbClr val="0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de-DE" altLang="de-DE" sz="2400" smtClean="0">
              <a:solidFill>
                <a:srgbClr val="000000"/>
              </a:solidFill>
              <a:latin typeface="Times New Roman" panose="02020603050405020304" pitchFamily="18" charset="0"/>
            </a:endParaRPr>
          </a:p>
        </p:txBody>
      </p:sp>
      <p:graphicFrame>
        <p:nvGraphicFramePr>
          <p:cNvPr id="180228" name="Object 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589616692"/>
              </p:ext>
            </p:extLst>
          </p:nvPr>
        </p:nvGraphicFramePr>
        <p:xfrm>
          <a:off x="673904" y="4649470"/>
          <a:ext cx="3253950" cy="5395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227" name="Equation" r:id="rId4" imgW="2603160" imgH="431640" progId="Equation.3">
                  <p:embed/>
                </p:oleObj>
              </mc:Choice>
              <mc:Fallback>
                <p:oleObj name="Equation" r:id="rId4" imgW="2603160" imgH="43164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73904" y="4649470"/>
                        <a:ext cx="3253950" cy="53955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80229" name="Rectangle 5"/>
          <p:cNvSpPr>
            <a:spLocks noChangeArrowheads="1"/>
          </p:cNvSpPr>
          <p:nvPr/>
        </p:nvSpPr>
        <p:spPr bwMode="auto">
          <a:xfrm>
            <a:off x="136858" y="5305967"/>
            <a:ext cx="5410200" cy="762000"/>
          </a:xfrm>
          <a:prstGeom prst="rect">
            <a:avLst/>
          </a:prstGeom>
          <a:solidFill>
            <a:srgbClr val="FFFF00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eaLnBrk="1" hangingPunct="1"/>
            <a:r>
              <a:rPr lang="de-DE" altLang="de-DE" sz="2000" b="1" smtClean="0">
                <a:solidFill>
                  <a:srgbClr val="FF3300"/>
                </a:solidFill>
              </a:rPr>
              <a:t>Constant current mode:</a:t>
            </a:r>
            <a:endParaRPr lang="de-DE" altLang="de-DE" sz="2000" b="1" smtClean="0">
              <a:solidFill>
                <a:srgbClr val="FF3300"/>
              </a:solidFill>
              <a:cs typeface="Times New Roman" panose="02020603050405020304" pitchFamily="18" charset="0"/>
            </a:endParaRPr>
          </a:p>
          <a:p>
            <a:endParaRPr lang="de-DE" altLang="de-DE" sz="2400" smtClean="0">
              <a:solidFill>
                <a:srgbClr val="008000"/>
              </a:solidFill>
              <a:latin typeface="Times New Roman" panose="02020603050405020304" pitchFamily="18" charset="0"/>
            </a:endParaRPr>
          </a:p>
        </p:txBody>
      </p:sp>
      <p:sp>
        <p:nvSpPr>
          <p:cNvPr id="180230" name="Rectangle 6"/>
          <p:cNvSpPr>
            <a:spLocks noChangeArrowheads="1"/>
          </p:cNvSpPr>
          <p:nvPr/>
        </p:nvSpPr>
        <p:spPr bwMode="auto">
          <a:xfrm>
            <a:off x="5562600" y="685800"/>
            <a:ext cx="3581400" cy="569386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eaLnBrk="1" hangingPunct="1"/>
            <a:r>
              <a:rPr lang="de-DE" altLang="de-DE" sz="2000" b="1" dirty="0" smtClean="0">
                <a:solidFill>
                  <a:srgbClr val="000000"/>
                </a:solidFill>
              </a:rPr>
              <a:t> </a:t>
            </a:r>
            <a:endParaRPr lang="de-DE" altLang="de-DE" sz="1200" dirty="0" smtClean="0">
              <a:solidFill>
                <a:srgbClr val="0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de-DE" altLang="de-DE" sz="2000" b="1" dirty="0" smtClean="0">
                <a:solidFill>
                  <a:srgbClr val="000000"/>
                </a:solidFill>
              </a:rPr>
              <a:t> </a:t>
            </a:r>
            <a:endParaRPr lang="de-DE" altLang="de-DE" sz="1600" dirty="0" smtClean="0">
              <a:solidFill>
                <a:srgbClr val="0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de-DE" altLang="de-DE" b="1" dirty="0" err="1" smtClean="0">
                <a:solidFill>
                  <a:srgbClr val="FF3300"/>
                </a:solidFill>
              </a:rPr>
              <a:t>mesoscopic</a:t>
            </a:r>
            <a:r>
              <a:rPr lang="de-DE" altLang="de-DE" b="1" dirty="0" smtClean="0">
                <a:solidFill>
                  <a:srgbClr val="FF3300"/>
                </a:solidFill>
              </a:rPr>
              <a:t> </a:t>
            </a:r>
            <a:r>
              <a:rPr lang="de-DE" altLang="de-DE" b="1" dirty="0" err="1" smtClean="0">
                <a:solidFill>
                  <a:srgbClr val="FF3300"/>
                </a:solidFill>
              </a:rPr>
              <a:t>topography</a:t>
            </a:r>
            <a:r>
              <a:rPr lang="de-DE" altLang="de-DE" b="1" dirty="0" smtClean="0">
                <a:solidFill>
                  <a:srgbClr val="FF0000"/>
                </a:solidFill>
              </a:rPr>
              <a:t> </a:t>
            </a:r>
            <a:endParaRPr lang="de-DE" altLang="de-DE" dirty="0" smtClean="0">
              <a:solidFill>
                <a:srgbClr val="0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de-DE" altLang="de-DE" b="1" dirty="0" smtClean="0">
                <a:solidFill>
                  <a:srgbClr val="000000"/>
                </a:solidFill>
              </a:rPr>
              <a:t> </a:t>
            </a:r>
            <a:endParaRPr lang="de-DE" altLang="de-DE" dirty="0" smtClean="0">
              <a:solidFill>
                <a:srgbClr val="0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de-DE" altLang="de-DE" b="1" dirty="0" smtClean="0">
                <a:solidFill>
                  <a:srgbClr val="000000"/>
                </a:solidFill>
              </a:rPr>
              <a:t>     </a:t>
            </a:r>
            <a:r>
              <a:rPr lang="de-DE" altLang="de-DE" b="1" dirty="0" err="1" smtClean="0">
                <a:solidFill>
                  <a:srgbClr val="333399"/>
                </a:solidFill>
              </a:rPr>
              <a:t>including</a:t>
            </a:r>
            <a:r>
              <a:rPr lang="de-DE" altLang="de-DE" b="1" dirty="0" smtClean="0">
                <a:solidFill>
                  <a:srgbClr val="333399"/>
                </a:solidFill>
              </a:rPr>
              <a:t> </a:t>
            </a:r>
            <a:r>
              <a:rPr lang="de-DE" altLang="de-DE" b="1" dirty="0" err="1" smtClean="0">
                <a:solidFill>
                  <a:srgbClr val="333399"/>
                </a:solidFill>
              </a:rPr>
              <a:t>aberrations</a:t>
            </a:r>
            <a:r>
              <a:rPr lang="de-DE" altLang="de-DE" b="1" dirty="0" smtClean="0">
                <a:solidFill>
                  <a:srgbClr val="333399"/>
                </a:solidFill>
              </a:rPr>
              <a:t> !</a:t>
            </a:r>
            <a:endParaRPr lang="de-DE" altLang="de-DE" dirty="0" smtClean="0">
              <a:solidFill>
                <a:srgbClr val="333399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de-DE" altLang="de-DE" b="1" dirty="0" smtClean="0">
                <a:solidFill>
                  <a:srgbClr val="000000"/>
                </a:solidFill>
              </a:rPr>
              <a:t> </a:t>
            </a:r>
            <a:endParaRPr lang="de-DE" altLang="de-DE" dirty="0" smtClean="0">
              <a:solidFill>
                <a:srgbClr val="0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de-DE" altLang="de-DE" b="1" dirty="0" smtClean="0">
                <a:solidFill>
                  <a:srgbClr val="000000"/>
                </a:solidFill>
              </a:rPr>
              <a:t> </a:t>
            </a:r>
            <a:endParaRPr lang="de-DE" altLang="de-DE" dirty="0" smtClean="0">
              <a:solidFill>
                <a:srgbClr val="0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de-DE" altLang="de-DE" dirty="0" smtClean="0">
              <a:solidFill>
                <a:srgbClr val="0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de-DE" altLang="de-DE" b="1" dirty="0" err="1" smtClean="0">
                <a:solidFill>
                  <a:srgbClr val="FF3300"/>
                </a:solidFill>
              </a:rPr>
              <a:t>microscopic</a:t>
            </a:r>
            <a:r>
              <a:rPr lang="de-DE" altLang="de-DE" b="1" dirty="0" err="1">
                <a:solidFill>
                  <a:srgbClr val="FF3300"/>
                </a:solidFill>
              </a:rPr>
              <a:t>y</a:t>
            </a:r>
            <a:r>
              <a:rPr lang="de-DE" altLang="de-DE" b="1" dirty="0" smtClean="0">
                <a:solidFill>
                  <a:srgbClr val="008000"/>
                </a:solidFill>
              </a:rPr>
              <a:t> </a:t>
            </a:r>
            <a:endParaRPr lang="de-DE" altLang="de-DE" dirty="0" smtClean="0">
              <a:solidFill>
                <a:srgbClr val="008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de-DE" altLang="de-DE" b="1" dirty="0" smtClean="0">
                <a:solidFill>
                  <a:srgbClr val="008000"/>
                </a:solidFill>
              </a:rPr>
              <a:t> </a:t>
            </a:r>
            <a:endParaRPr lang="de-DE" altLang="de-DE" dirty="0" smtClean="0">
              <a:solidFill>
                <a:srgbClr val="008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GB" altLang="de-DE" b="1" dirty="0" smtClean="0">
                <a:solidFill>
                  <a:srgbClr val="008000"/>
                </a:solidFill>
              </a:rPr>
              <a:t>    </a:t>
            </a:r>
            <a:r>
              <a:rPr lang="en-GB" altLang="de-DE" b="1" dirty="0" smtClean="0">
                <a:solidFill>
                  <a:srgbClr val="333399"/>
                </a:solidFill>
              </a:rPr>
              <a:t>profiles of constant   </a:t>
            </a:r>
          </a:p>
          <a:p>
            <a:r>
              <a:rPr lang="en-GB" altLang="de-DE" b="1" dirty="0" smtClean="0">
                <a:solidFill>
                  <a:srgbClr val="333399"/>
                </a:solidFill>
              </a:rPr>
              <a:t>    LDOS    </a:t>
            </a:r>
          </a:p>
          <a:p>
            <a:r>
              <a:rPr lang="en-GB" altLang="de-DE" b="1" dirty="0" smtClean="0">
                <a:solidFill>
                  <a:srgbClr val="333399"/>
                </a:solidFill>
              </a:rPr>
              <a:t>    (local density of states)</a:t>
            </a:r>
            <a:endParaRPr lang="de-DE" altLang="de-DE" b="1" dirty="0" smtClean="0">
              <a:solidFill>
                <a:srgbClr val="333399"/>
              </a:solidFill>
              <a:cs typeface="Times New Roman" panose="02020603050405020304" pitchFamily="18" charset="0"/>
            </a:endParaRPr>
          </a:p>
          <a:p>
            <a:r>
              <a:rPr lang="en-GB" altLang="de-DE" b="1" dirty="0" smtClean="0">
                <a:solidFill>
                  <a:srgbClr val="008000"/>
                </a:solidFill>
              </a:rPr>
              <a:t> </a:t>
            </a:r>
            <a:endParaRPr lang="de-DE" altLang="de-DE" dirty="0" smtClean="0">
              <a:solidFill>
                <a:srgbClr val="008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GB" altLang="de-DE" b="1" dirty="0" smtClean="0">
                <a:solidFill>
                  <a:srgbClr val="008000"/>
                </a:solidFill>
              </a:rPr>
              <a:t> </a:t>
            </a:r>
            <a:endParaRPr lang="de-DE" altLang="de-DE" dirty="0" smtClean="0">
              <a:solidFill>
                <a:srgbClr val="008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GB" altLang="de-DE" b="1" dirty="0" smtClean="0">
                <a:solidFill>
                  <a:srgbClr val="008000"/>
                </a:solidFill>
              </a:rPr>
              <a:t> </a:t>
            </a:r>
          </a:p>
          <a:p>
            <a:endParaRPr lang="de-DE" altLang="de-DE" dirty="0" smtClean="0">
              <a:solidFill>
                <a:srgbClr val="008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GB" altLang="de-DE" b="1" dirty="0" smtClean="0">
                <a:solidFill>
                  <a:srgbClr val="FF3300"/>
                </a:solidFill>
              </a:rPr>
              <a:t>spectroscopy</a:t>
            </a:r>
            <a:r>
              <a:rPr lang="en-GB" altLang="de-DE" b="1" dirty="0" smtClean="0">
                <a:solidFill>
                  <a:srgbClr val="008000"/>
                </a:solidFill>
              </a:rPr>
              <a:t>   </a:t>
            </a:r>
          </a:p>
          <a:p>
            <a:r>
              <a:rPr lang="en-GB" altLang="de-DE" b="1" dirty="0" smtClean="0">
                <a:solidFill>
                  <a:srgbClr val="008000"/>
                </a:solidFill>
              </a:rPr>
              <a:t>     </a:t>
            </a:r>
            <a:r>
              <a:rPr lang="en-GB" altLang="de-DE" b="1" dirty="0" smtClean="0">
                <a:solidFill>
                  <a:srgbClr val="333399"/>
                </a:solidFill>
              </a:rPr>
              <a:t>I</a:t>
            </a:r>
            <a:r>
              <a:rPr lang="en-GB" altLang="de-DE" b="1" baseline="-30000" dirty="0" smtClean="0">
                <a:solidFill>
                  <a:srgbClr val="333399"/>
                </a:solidFill>
              </a:rPr>
              <a:t>T</a:t>
            </a:r>
            <a:r>
              <a:rPr lang="en-GB" altLang="de-DE" b="1" dirty="0" smtClean="0">
                <a:solidFill>
                  <a:srgbClr val="333399"/>
                </a:solidFill>
              </a:rPr>
              <a:t>(U</a:t>
            </a:r>
            <a:r>
              <a:rPr lang="en-GB" altLang="de-DE" b="1" baseline="-30000" dirty="0" smtClean="0">
                <a:solidFill>
                  <a:srgbClr val="333399"/>
                </a:solidFill>
              </a:rPr>
              <a:t>T</a:t>
            </a:r>
            <a:r>
              <a:rPr lang="en-GB" altLang="de-DE" b="1" dirty="0" smtClean="0">
                <a:solidFill>
                  <a:srgbClr val="333399"/>
                </a:solidFill>
              </a:rPr>
              <a:t>) local measurement</a:t>
            </a:r>
            <a:r>
              <a:rPr lang="de-DE" altLang="de-DE" dirty="0" smtClean="0">
                <a:solidFill>
                  <a:srgbClr val="3333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</a:t>
            </a:r>
          </a:p>
          <a:p>
            <a:r>
              <a:rPr lang="de-DE" altLang="de-DE" dirty="0">
                <a:solidFill>
                  <a:srgbClr val="3333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de-DE" altLang="de-DE" dirty="0" smtClean="0">
                <a:solidFill>
                  <a:srgbClr val="3333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</a:t>
            </a:r>
            <a:r>
              <a:rPr lang="fr-FR" altLang="de-DE" b="1" dirty="0" err="1" smtClean="0">
                <a:solidFill>
                  <a:srgbClr val="333399"/>
                </a:solidFill>
              </a:rPr>
              <a:t>from</a:t>
            </a:r>
            <a:r>
              <a:rPr lang="fr-FR" altLang="de-DE" b="1" dirty="0" smtClean="0">
                <a:solidFill>
                  <a:srgbClr val="333399"/>
                </a:solidFill>
              </a:rPr>
              <a:t> </a:t>
            </a:r>
            <a:r>
              <a:rPr lang="fr-FR" altLang="de-DE" b="1" dirty="0" err="1" smtClean="0">
                <a:solidFill>
                  <a:srgbClr val="333399"/>
                </a:solidFill>
              </a:rPr>
              <a:t>dI</a:t>
            </a:r>
            <a:r>
              <a:rPr lang="fr-FR" altLang="de-DE" b="1" baseline="-30000" dirty="0" err="1" smtClean="0">
                <a:solidFill>
                  <a:srgbClr val="333399"/>
                </a:solidFill>
              </a:rPr>
              <a:t>T</a:t>
            </a:r>
            <a:r>
              <a:rPr lang="fr-FR" altLang="de-DE" b="1" dirty="0" smtClean="0">
                <a:solidFill>
                  <a:srgbClr val="333399"/>
                </a:solidFill>
              </a:rPr>
              <a:t>/</a:t>
            </a:r>
            <a:r>
              <a:rPr lang="fr-FR" altLang="de-DE" b="1" dirty="0" err="1" smtClean="0">
                <a:solidFill>
                  <a:srgbClr val="333399"/>
                </a:solidFill>
              </a:rPr>
              <a:t>dU</a:t>
            </a:r>
            <a:r>
              <a:rPr lang="fr-FR" altLang="de-DE" b="1" baseline="-30000" dirty="0" err="1" smtClean="0">
                <a:solidFill>
                  <a:srgbClr val="333399"/>
                </a:solidFill>
              </a:rPr>
              <a:t>T</a:t>
            </a:r>
            <a:r>
              <a:rPr lang="fr-FR" altLang="de-DE" b="1" dirty="0" smtClean="0">
                <a:solidFill>
                  <a:srgbClr val="333399"/>
                </a:solidFill>
              </a:rPr>
              <a:t> </a:t>
            </a:r>
            <a:r>
              <a:rPr lang="de-DE" altLang="de-DE" b="1" dirty="0" smtClean="0">
                <a:solidFill>
                  <a:srgbClr val="333399"/>
                </a:solidFill>
                <a:cs typeface="Times New Roman" panose="02020603050405020304" pitchFamily="18" charset="0"/>
                <a:sym typeface="Wingdings" panose="05000000000000000000" pitchFamily="2" charset="2"/>
              </a:rPr>
              <a:t></a:t>
            </a:r>
            <a:r>
              <a:rPr lang="fr-FR" altLang="de-DE" b="1" dirty="0" smtClean="0">
                <a:solidFill>
                  <a:srgbClr val="000000"/>
                </a:solidFill>
              </a:rPr>
              <a:t>  </a:t>
            </a:r>
            <a:r>
              <a:rPr lang="fr-FR" altLang="de-DE" b="1" dirty="0" smtClean="0">
                <a:solidFill>
                  <a:srgbClr val="FF3300"/>
                </a:solidFill>
                <a:sym typeface="Wingdings" panose="05000000000000000000" pitchFamily="2" charset="2"/>
              </a:rPr>
              <a:t>LDOS</a:t>
            </a:r>
            <a:r>
              <a:rPr lang="fr-FR" altLang="de-DE" b="1" dirty="0" smtClean="0">
                <a:solidFill>
                  <a:srgbClr val="000000"/>
                </a:solidFill>
                <a:sym typeface="Wingdings" panose="05000000000000000000" pitchFamily="2" charset="2"/>
              </a:rPr>
              <a:t>                    </a:t>
            </a:r>
            <a:endParaRPr lang="fr-FR" altLang="de-DE" b="1" dirty="0" smtClean="0">
              <a:solidFill>
                <a:srgbClr val="000000"/>
              </a:solidFill>
              <a:cs typeface="Times New Roman" panose="02020603050405020304" pitchFamily="18" charset="0"/>
              <a:sym typeface="Wingdings" panose="05000000000000000000" pitchFamily="2" charset="2"/>
            </a:endParaRPr>
          </a:p>
        </p:txBody>
      </p:sp>
      <p:sp>
        <p:nvSpPr>
          <p:cNvPr id="180231" name="Text Box 7"/>
          <p:cNvSpPr txBox="1">
            <a:spLocks noChangeArrowheads="1"/>
          </p:cNvSpPr>
          <p:nvPr/>
        </p:nvSpPr>
        <p:spPr bwMode="auto">
          <a:xfrm>
            <a:off x="1042987" y="302794"/>
            <a:ext cx="7058025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 eaLnBrk="1" hangingPunct="1"/>
            <a:r>
              <a:rPr lang="de-DE" altLang="de-DE" sz="2400" dirty="0" smtClean="0">
                <a:solidFill>
                  <a:srgbClr val="000000"/>
                </a:solidFill>
              </a:rPr>
              <a:t> </a:t>
            </a:r>
            <a:r>
              <a:rPr lang="de-DE" altLang="de-DE" sz="2400" b="1" dirty="0" smtClean="0">
                <a:solidFill>
                  <a:srgbClr val="333399"/>
                </a:solidFill>
              </a:rPr>
              <a:t>Scanning Tunneling </a:t>
            </a:r>
            <a:r>
              <a:rPr lang="de-DE" altLang="de-DE" sz="2400" b="1" dirty="0" err="1" smtClean="0">
                <a:solidFill>
                  <a:srgbClr val="333399"/>
                </a:solidFill>
              </a:rPr>
              <a:t>Microscopy</a:t>
            </a:r>
            <a:r>
              <a:rPr lang="de-DE" altLang="de-DE" sz="2400" b="1" dirty="0" smtClean="0">
                <a:solidFill>
                  <a:srgbClr val="333399"/>
                </a:solidFill>
              </a:rPr>
              <a:t> (STM)</a:t>
            </a:r>
          </a:p>
        </p:txBody>
      </p:sp>
      <p:graphicFrame>
        <p:nvGraphicFramePr>
          <p:cNvPr id="180232" name="Object 8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707396033"/>
              </p:ext>
            </p:extLst>
          </p:nvPr>
        </p:nvGraphicFramePr>
        <p:xfrm>
          <a:off x="129759" y="5717129"/>
          <a:ext cx="5334000" cy="35083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228" name="Equation" r:id="rId6" imgW="5219700" imgH="342900" progId="Equation.3">
                  <p:embed/>
                </p:oleObj>
              </mc:Choice>
              <mc:Fallback>
                <p:oleObj name="Equation" r:id="rId6" imgW="5219700" imgH="34290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29759" y="5717129"/>
                        <a:ext cx="5334000" cy="350838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80233" name="Text Box 9"/>
          <p:cNvSpPr txBox="1">
            <a:spLocks noChangeArrowheads="1"/>
          </p:cNvSpPr>
          <p:nvPr/>
        </p:nvSpPr>
        <p:spPr bwMode="auto">
          <a:xfrm>
            <a:off x="260801" y="6305510"/>
            <a:ext cx="2710999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eaLnBrk="1" hangingPunct="1"/>
            <a:r>
              <a:rPr lang="de-DE" altLang="de-DE" dirty="0" err="1" smtClean="0">
                <a:solidFill>
                  <a:srgbClr val="333399"/>
                </a:solidFill>
              </a:rPr>
              <a:t>G.Binnig</a:t>
            </a:r>
            <a:r>
              <a:rPr lang="de-DE" altLang="de-DE" dirty="0" smtClean="0">
                <a:solidFill>
                  <a:srgbClr val="333399"/>
                </a:solidFill>
              </a:rPr>
              <a:t>, </a:t>
            </a:r>
            <a:r>
              <a:rPr lang="de-DE" altLang="de-DE" dirty="0" err="1" smtClean="0">
                <a:solidFill>
                  <a:srgbClr val="333399"/>
                </a:solidFill>
              </a:rPr>
              <a:t>H.Rohrer</a:t>
            </a:r>
            <a:r>
              <a:rPr lang="de-DE" altLang="de-DE" dirty="0" smtClean="0">
                <a:solidFill>
                  <a:srgbClr val="333399"/>
                </a:solidFill>
              </a:rPr>
              <a:t> 1981</a:t>
            </a:r>
          </a:p>
        </p:txBody>
      </p:sp>
      <p:pic>
        <p:nvPicPr>
          <p:cNvPr id="2" name="Grafik 1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292527" y="881110"/>
            <a:ext cx="4244340" cy="3474720"/>
          </a:xfrm>
          <a:prstGeom prst="rect">
            <a:avLst/>
          </a:prstGeom>
        </p:spPr>
      </p:pic>
      <p:sp>
        <p:nvSpPr>
          <p:cNvPr id="3" name="Rechteck 2"/>
          <p:cNvSpPr/>
          <p:nvPr/>
        </p:nvSpPr>
        <p:spPr>
          <a:xfrm>
            <a:off x="178703" y="4394928"/>
            <a:ext cx="4923253" cy="21544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de-DE" sz="800" dirty="0"/>
              <a:t>http://upload.wikimedia.org/wikipedia/commons/f/f9/ScanningTunnelingMicroscope_schematic.png</a:t>
            </a:r>
          </a:p>
        </p:txBody>
      </p:sp>
    </p:spTree>
    <p:extLst>
      <p:ext uri="{BB962C8B-B14F-4D97-AF65-F5344CB8AC3E}">
        <p14:creationId xmlns:p14="http://schemas.microsoft.com/office/powerpoint/2010/main" val="88516138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023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8023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8023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023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18023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8023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023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18023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18023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0230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80230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80230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0230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180230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180230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0230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180230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180230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0230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180230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180230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0230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180230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180230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7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0230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180230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180230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1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0230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180230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180230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5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0230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7" dur="500" fill="hold"/>
                                        <p:tgtEl>
                                          <p:spTgt spid="180230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8" dur="500" fill="hold"/>
                                        <p:tgtEl>
                                          <p:spTgt spid="180230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0230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1" dur="500" fill="hold"/>
                                        <p:tgtEl>
                                          <p:spTgt spid="180230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2" dur="500" fill="hold"/>
                                        <p:tgtEl>
                                          <p:spTgt spid="180230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0230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5" dur="500" fill="hold"/>
                                        <p:tgtEl>
                                          <p:spTgt spid="180230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6" dur="500" fill="hold"/>
                                        <p:tgtEl>
                                          <p:spTgt spid="180230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7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0230">
                                            <p:txEl>
                                              <p:pRg st="15" end="1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9" dur="500" fill="hold"/>
                                        <p:tgtEl>
                                          <p:spTgt spid="180230">
                                            <p:txEl>
                                              <p:pRg st="15" end="1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0" dur="500" fill="hold"/>
                                        <p:tgtEl>
                                          <p:spTgt spid="180230">
                                            <p:txEl>
                                              <p:pRg st="15" end="1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1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0230">
                                            <p:txEl>
                                              <p:pRg st="17" end="1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3" dur="500" fill="hold"/>
                                        <p:tgtEl>
                                          <p:spTgt spid="180230">
                                            <p:txEl>
                                              <p:pRg st="17" end="1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4" dur="500" fill="hold"/>
                                        <p:tgtEl>
                                          <p:spTgt spid="180230">
                                            <p:txEl>
                                              <p:pRg st="17" end="1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5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0230">
                                            <p:txEl>
                                              <p:pRg st="18" end="1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7" dur="500" fill="hold"/>
                                        <p:tgtEl>
                                          <p:spTgt spid="180230">
                                            <p:txEl>
                                              <p:pRg st="18" end="1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8" dur="500" fill="hold"/>
                                        <p:tgtEl>
                                          <p:spTgt spid="180230">
                                            <p:txEl>
                                              <p:pRg st="18" end="1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0230">
                                            <p:txEl>
                                              <p:pRg st="19" end="1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1" dur="500" fill="hold"/>
                                        <p:tgtEl>
                                          <p:spTgt spid="180230">
                                            <p:txEl>
                                              <p:pRg st="19" end="19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2" dur="500" fill="hold"/>
                                        <p:tgtEl>
                                          <p:spTgt spid="180230">
                                            <p:txEl>
                                              <p:pRg st="19" end="19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374" name="Rectangle 3"/>
          <p:cNvSpPr>
            <a:spLocks noChangeArrowheads="1"/>
          </p:cNvSpPr>
          <p:nvPr/>
        </p:nvSpPr>
        <p:spPr bwMode="auto">
          <a:xfrm>
            <a:off x="2286000" y="205740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eaLnBrk="1" hangingPunct="1"/>
            <a:endParaRPr lang="de-DE">
              <a:solidFill>
                <a:srgbClr val="000000"/>
              </a:solidFill>
              <a:latin typeface="Arial" charset="0"/>
              <a:cs typeface="Arial" charset="0"/>
            </a:endParaRPr>
          </a:p>
        </p:txBody>
      </p:sp>
      <p:graphicFrame>
        <p:nvGraphicFramePr>
          <p:cNvPr id="58372" name="Object 4"/>
          <p:cNvGraphicFramePr>
            <a:graphicFrameLocks noChangeAspect="1"/>
          </p:cNvGraphicFramePr>
          <p:nvPr/>
        </p:nvGraphicFramePr>
        <p:xfrm>
          <a:off x="755650" y="1700213"/>
          <a:ext cx="6856413" cy="41148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147" r:id="rId3" imgW="4572000" imgH="2743200" progId="">
                  <p:embed/>
                </p:oleObj>
              </mc:Choice>
              <mc:Fallback>
                <p:oleObj r:id="rId3" imgW="4572000" imgH="2743200" progId="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55650" y="1700213"/>
                        <a:ext cx="6856413" cy="41148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58375" name="Text Box 5"/>
          <p:cNvSpPr txBox="1">
            <a:spLocks noChangeArrowheads="1"/>
          </p:cNvSpPr>
          <p:nvPr/>
        </p:nvSpPr>
        <p:spPr bwMode="auto">
          <a:xfrm>
            <a:off x="5013325" y="1712913"/>
            <a:ext cx="1009650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eaLnBrk="1" hangingPunct="1"/>
            <a:r>
              <a:rPr lang="de-DE" b="1">
                <a:solidFill>
                  <a:srgbClr val="333399"/>
                </a:solidFill>
                <a:latin typeface="Arial" charset="0"/>
                <a:cs typeface="Arial" charset="0"/>
              </a:rPr>
              <a:t>STM tip</a:t>
            </a:r>
          </a:p>
        </p:txBody>
      </p:sp>
      <p:sp>
        <p:nvSpPr>
          <p:cNvPr id="58376" name="Text Box 6"/>
          <p:cNvSpPr txBox="1">
            <a:spLocks noChangeArrowheads="1"/>
          </p:cNvSpPr>
          <p:nvPr/>
        </p:nvSpPr>
        <p:spPr bwMode="auto">
          <a:xfrm>
            <a:off x="5940425" y="2708275"/>
            <a:ext cx="2381250" cy="641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eaLnBrk="1" hangingPunct="1"/>
            <a:r>
              <a:rPr lang="de-DE" b="1" dirty="0">
                <a:solidFill>
                  <a:srgbClr val="333399"/>
                </a:solidFill>
                <a:latin typeface="Arial" charset="0"/>
                <a:cs typeface="Arial" charset="0"/>
              </a:rPr>
              <a:t>Solvent </a:t>
            </a:r>
            <a:r>
              <a:rPr lang="de-DE" b="1" dirty="0" err="1">
                <a:solidFill>
                  <a:srgbClr val="333399"/>
                </a:solidFill>
                <a:latin typeface="Arial" charset="0"/>
                <a:cs typeface="Arial" charset="0"/>
              </a:rPr>
              <a:t>with</a:t>
            </a:r>
            <a:r>
              <a:rPr lang="de-DE" b="1" dirty="0">
                <a:solidFill>
                  <a:srgbClr val="333399"/>
                </a:solidFill>
                <a:latin typeface="Arial" charset="0"/>
                <a:cs typeface="Arial" charset="0"/>
              </a:rPr>
              <a:t> </a:t>
            </a:r>
            <a:r>
              <a:rPr lang="de-DE" b="1" dirty="0" err="1">
                <a:solidFill>
                  <a:srgbClr val="333399"/>
                </a:solidFill>
                <a:latin typeface="Arial" charset="0"/>
                <a:cs typeface="Arial" charset="0"/>
              </a:rPr>
              <a:t>solved</a:t>
            </a:r>
            <a:r>
              <a:rPr lang="de-DE" b="1" dirty="0">
                <a:solidFill>
                  <a:srgbClr val="333399"/>
                </a:solidFill>
                <a:latin typeface="Arial" charset="0"/>
                <a:cs typeface="Arial" charset="0"/>
              </a:rPr>
              <a:t> </a:t>
            </a:r>
          </a:p>
          <a:p>
            <a:pPr eaLnBrk="1" hangingPunct="1"/>
            <a:r>
              <a:rPr lang="de-DE" b="1" dirty="0" err="1">
                <a:solidFill>
                  <a:srgbClr val="333399"/>
                </a:solidFill>
                <a:latin typeface="Arial" charset="0"/>
                <a:cs typeface="Arial" charset="0"/>
              </a:rPr>
              <a:t>molecules</a:t>
            </a:r>
            <a:endParaRPr lang="de-DE" b="1" dirty="0">
              <a:solidFill>
                <a:srgbClr val="333399"/>
              </a:solidFill>
              <a:latin typeface="Arial" charset="0"/>
              <a:cs typeface="Arial" charset="0"/>
            </a:endParaRPr>
          </a:p>
        </p:txBody>
      </p:sp>
      <p:sp>
        <p:nvSpPr>
          <p:cNvPr id="58377" name="Text Box 7"/>
          <p:cNvSpPr txBox="1">
            <a:spLocks noChangeArrowheads="1"/>
          </p:cNvSpPr>
          <p:nvPr/>
        </p:nvSpPr>
        <p:spPr bwMode="auto">
          <a:xfrm>
            <a:off x="3276600" y="4724400"/>
            <a:ext cx="221615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eaLnBrk="1" hangingPunct="1"/>
            <a:r>
              <a:rPr lang="de-DE" b="1" dirty="0">
                <a:solidFill>
                  <a:srgbClr val="333399"/>
                </a:solidFill>
                <a:latin typeface="Arial" charset="0"/>
                <a:cs typeface="Arial" charset="0"/>
              </a:rPr>
              <a:t>Graphite </a:t>
            </a:r>
            <a:r>
              <a:rPr lang="de-DE" b="1" dirty="0" err="1">
                <a:solidFill>
                  <a:srgbClr val="333399"/>
                </a:solidFill>
                <a:latin typeface="Arial" charset="0"/>
                <a:cs typeface="Arial" charset="0"/>
              </a:rPr>
              <a:t>substrate</a:t>
            </a:r>
            <a:endParaRPr lang="de-DE" b="1" dirty="0">
              <a:solidFill>
                <a:srgbClr val="333399"/>
              </a:solidFill>
              <a:latin typeface="Arial" charset="0"/>
              <a:cs typeface="Arial" charset="0"/>
            </a:endParaRPr>
          </a:p>
        </p:txBody>
      </p:sp>
      <p:sp>
        <p:nvSpPr>
          <p:cNvPr id="58378" name="Text Box 8"/>
          <p:cNvSpPr txBox="1">
            <a:spLocks noChangeArrowheads="1"/>
          </p:cNvSpPr>
          <p:nvPr/>
        </p:nvSpPr>
        <p:spPr bwMode="auto">
          <a:xfrm>
            <a:off x="323850" y="5445125"/>
            <a:ext cx="8661345" cy="92333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eaLnBrk="1" hangingPunct="1"/>
            <a:r>
              <a:rPr lang="de-DE" b="1" dirty="0" err="1">
                <a:solidFill>
                  <a:srgbClr val="333399"/>
                </a:solidFill>
                <a:latin typeface="Arial" charset="0"/>
                <a:cs typeface="Arial" charset="0"/>
              </a:rPr>
              <a:t>Molecules</a:t>
            </a:r>
            <a:r>
              <a:rPr lang="de-DE" b="1" dirty="0">
                <a:solidFill>
                  <a:srgbClr val="333399"/>
                </a:solidFill>
                <a:latin typeface="Arial" charset="0"/>
                <a:cs typeface="Arial" charset="0"/>
              </a:rPr>
              <a:t> </a:t>
            </a:r>
            <a:r>
              <a:rPr lang="de-DE" b="1" dirty="0" err="1">
                <a:solidFill>
                  <a:srgbClr val="333399"/>
                </a:solidFill>
                <a:latin typeface="Arial" charset="0"/>
                <a:cs typeface="Arial" charset="0"/>
              </a:rPr>
              <a:t>segregate</a:t>
            </a:r>
            <a:r>
              <a:rPr lang="de-DE" b="1" dirty="0">
                <a:solidFill>
                  <a:srgbClr val="333399"/>
                </a:solidFill>
                <a:latin typeface="Arial" charset="0"/>
                <a:cs typeface="Arial" charset="0"/>
              </a:rPr>
              <a:t> out </a:t>
            </a:r>
            <a:r>
              <a:rPr lang="de-DE" b="1" dirty="0" err="1">
                <a:solidFill>
                  <a:srgbClr val="333399"/>
                </a:solidFill>
                <a:latin typeface="Arial" charset="0"/>
                <a:cs typeface="Arial" charset="0"/>
              </a:rPr>
              <a:t>of</a:t>
            </a:r>
            <a:r>
              <a:rPr lang="de-DE" b="1" dirty="0">
                <a:solidFill>
                  <a:srgbClr val="333399"/>
                </a:solidFill>
                <a:latin typeface="Arial" charset="0"/>
                <a:cs typeface="Arial" charset="0"/>
              </a:rPr>
              <a:t> </a:t>
            </a:r>
            <a:r>
              <a:rPr lang="de-DE" b="1" dirty="0" err="1">
                <a:solidFill>
                  <a:srgbClr val="333399"/>
                </a:solidFill>
                <a:latin typeface="Arial" charset="0"/>
                <a:cs typeface="Arial" charset="0"/>
              </a:rPr>
              <a:t>the</a:t>
            </a:r>
            <a:r>
              <a:rPr lang="de-DE" b="1" dirty="0">
                <a:solidFill>
                  <a:srgbClr val="333399"/>
                </a:solidFill>
                <a:latin typeface="Arial" charset="0"/>
                <a:cs typeface="Arial" charset="0"/>
              </a:rPr>
              <a:t> </a:t>
            </a:r>
            <a:r>
              <a:rPr lang="de-DE" b="1" dirty="0" err="1">
                <a:solidFill>
                  <a:srgbClr val="333399"/>
                </a:solidFill>
                <a:latin typeface="Arial" charset="0"/>
                <a:cs typeface="Arial" charset="0"/>
              </a:rPr>
              <a:t>solution</a:t>
            </a:r>
            <a:r>
              <a:rPr lang="de-DE" b="1" dirty="0">
                <a:solidFill>
                  <a:srgbClr val="333399"/>
                </a:solidFill>
                <a:latin typeface="Arial" charset="0"/>
                <a:cs typeface="Arial" charset="0"/>
              </a:rPr>
              <a:t>. S</a:t>
            </a:r>
            <a:r>
              <a:rPr lang="de-DE" b="1" dirty="0" smtClean="0">
                <a:solidFill>
                  <a:srgbClr val="333399"/>
                </a:solidFill>
                <a:latin typeface="Arial" charset="0"/>
                <a:cs typeface="Arial" charset="0"/>
              </a:rPr>
              <a:t>canning </a:t>
            </a:r>
            <a:r>
              <a:rPr lang="de-DE" b="1" dirty="0">
                <a:solidFill>
                  <a:srgbClr val="333399"/>
                </a:solidFill>
                <a:latin typeface="Arial" charset="0"/>
                <a:cs typeface="Arial" charset="0"/>
              </a:rPr>
              <a:t>STM </a:t>
            </a:r>
            <a:r>
              <a:rPr lang="de-DE" b="1" dirty="0" err="1">
                <a:solidFill>
                  <a:srgbClr val="333399"/>
                </a:solidFill>
                <a:latin typeface="Arial" charset="0"/>
                <a:cs typeface="Arial" charset="0"/>
              </a:rPr>
              <a:t>tip</a:t>
            </a:r>
            <a:r>
              <a:rPr lang="de-DE" b="1" dirty="0">
                <a:solidFill>
                  <a:srgbClr val="333399"/>
                </a:solidFill>
                <a:latin typeface="Arial" charset="0"/>
                <a:cs typeface="Arial" charset="0"/>
              </a:rPr>
              <a:t> </a:t>
            </a:r>
            <a:r>
              <a:rPr lang="de-DE" b="1" dirty="0" err="1" smtClean="0">
                <a:solidFill>
                  <a:srgbClr val="333399"/>
                </a:solidFill>
                <a:latin typeface="Arial" charset="0"/>
                <a:cs typeface="Arial" charset="0"/>
              </a:rPr>
              <a:t>introduces</a:t>
            </a:r>
            <a:r>
              <a:rPr lang="de-DE" b="1" dirty="0" smtClean="0">
                <a:solidFill>
                  <a:srgbClr val="333399"/>
                </a:solidFill>
                <a:latin typeface="Arial" charset="0"/>
                <a:cs typeface="Arial" charset="0"/>
              </a:rPr>
              <a:t> </a:t>
            </a:r>
            <a:r>
              <a:rPr lang="de-DE" b="1" dirty="0" err="1" smtClean="0">
                <a:solidFill>
                  <a:srgbClr val="333399"/>
                </a:solidFill>
                <a:latin typeface="Arial" charset="0"/>
                <a:cs typeface="Arial" charset="0"/>
              </a:rPr>
              <a:t>energy</a:t>
            </a:r>
            <a:endParaRPr lang="de-DE" b="1" dirty="0" smtClean="0">
              <a:solidFill>
                <a:srgbClr val="333399"/>
              </a:solidFill>
              <a:latin typeface="Arial" charset="0"/>
              <a:cs typeface="Arial" charset="0"/>
            </a:endParaRPr>
          </a:p>
          <a:p>
            <a:pPr eaLnBrk="1" hangingPunct="1"/>
            <a:r>
              <a:rPr lang="de-DE" b="1" dirty="0" err="1" smtClean="0">
                <a:solidFill>
                  <a:srgbClr val="333399"/>
                </a:solidFill>
                <a:latin typeface="Arial" charset="0"/>
                <a:cs typeface="Arial" charset="0"/>
              </a:rPr>
              <a:t>and</a:t>
            </a:r>
            <a:r>
              <a:rPr lang="de-DE" b="1" dirty="0" smtClean="0">
                <a:solidFill>
                  <a:srgbClr val="333399"/>
                </a:solidFill>
                <a:latin typeface="Arial" charset="0"/>
                <a:cs typeface="Arial" charset="0"/>
              </a:rPr>
              <a:t> </a:t>
            </a:r>
            <a:r>
              <a:rPr lang="de-DE" b="1" dirty="0" err="1" smtClean="0">
                <a:solidFill>
                  <a:srgbClr val="333399"/>
                </a:solidFill>
                <a:latin typeface="Arial" charset="0"/>
                <a:cs typeface="Arial" charset="0"/>
              </a:rPr>
              <a:t>possibly</a:t>
            </a:r>
            <a:r>
              <a:rPr lang="de-DE" b="1" dirty="0" smtClean="0">
                <a:solidFill>
                  <a:srgbClr val="333399"/>
                </a:solidFill>
                <a:latin typeface="Arial" charset="0"/>
                <a:cs typeface="Arial" charset="0"/>
              </a:rPr>
              <a:t> </a:t>
            </a:r>
            <a:r>
              <a:rPr lang="de-DE" b="1" dirty="0" err="1" smtClean="0">
                <a:solidFill>
                  <a:srgbClr val="333399"/>
                </a:solidFill>
                <a:latin typeface="Arial" charset="0"/>
                <a:cs typeface="Arial" charset="0"/>
              </a:rPr>
              <a:t>supports</a:t>
            </a:r>
            <a:r>
              <a:rPr lang="de-DE" b="1" dirty="0" smtClean="0">
                <a:solidFill>
                  <a:srgbClr val="333399"/>
                </a:solidFill>
                <a:latin typeface="Arial" charset="0"/>
                <a:cs typeface="Arial" charset="0"/>
              </a:rPr>
              <a:t> </a:t>
            </a:r>
            <a:r>
              <a:rPr lang="de-DE" b="1" dirty="0" err="1" smtClean="0">
                <a:solidFill>
                  <a:srgbClr val="333399"/>
                </a:solidFill>
                <a:latin typeface="Arial" charset="0"/>
                <a:cs typeface="Arial" charset="0"/>
              </a:rPr>
              <a:t>self-assembly</a:t>
            </a:r>
            <a:endParaRPr lang="de-DE" b="1" dirty="0" smtClean="0">
              <a:solidFill>
                <a:srgbClr val="333399"/>
              </a:solidFill>
              <a:latin typeface="Arial" charset="0"/>
              <a:cs typeface="Arial" charset="0"/>
            </a:endParaRPr>
          </a:p>
          <a:p>
            <a:pPr eaLnBrk="1" hangingPunct="1"/>
            <a:endParaRPr lang="de-DE" dirty="0">
              <a:solidFill>
                <a:srgbClr val="000000"/>
              </a:solidFill>
              <a:latin typeface="Arial" charset="0"/>
              <a:cs typeface="Arial" charset="0"/>
            </a:endParaRPr>
          </a:p>
        </p:txBody>
      </p:sp>
      <p:sp>
        <p:nvSpPr>
          <p:cNvPr id="58379" name="Rectangle 9"/>
          <p:cNvSpPr>
            <a:spLocks noChangeArrowheads="1"/>
          </p:cNvSpPr>
          <p:nvPr/>
        </p:nvSpPr>
        <p:spPr bwMode="auto">
          <a:xfrm>
            <a:off x="179512" y="333375"/>
            <a:ext cx="8710488" cy="6463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eaLnBrk="1" hangingPunct="1"/>
            <a:r>
              <a:rPr lang="de-DE" b="1" dirty="0">
                <a:solidFill>
                  <a:srgbClr val="333399"/>
                </a:solidFill>
                <a:latin typeface="Arial" charset="0"/>
                <a:cs typeface="Arial" charset="0"/>
              </a:rPr>
              <a:t> </a:t>
            </a:r>
            <a:r>
              <a:rPr lang="de-DE" b="1" dirty="0" smtClean="0">
                <a:solidFill>
                  <a:srgbClr val="333399"/>
                </a:solidFill>
                <a:latin typeface="Arial" charset="0"/>
                <a:cs typeface="Arial" charset="0"/>
              </a:rPr>
              <a:t>   </a:t>
            </a:r>
            <a:r>
              <a:rPr lang="de-DE" b="1" dirty="0" err="1" smtClean="0">
                <a:solidFill>
                  <a:srgbClr val="333399"/>
                </a:solidFill>
                <a:latin typeface="Arial" charset="0"/>
                <a:cs typeface="Arial" charset="0"/>
              </a:rPr>
              <a:t>Self-assembly</a:t>
            </a:r>
            <a:r>
              <a:rPr lang="de-DE" b="1" dirty="0" smtClean="0">
                <a:solidFill>
                  <a:srgbClr val="333399"/>
                </a:solidFill>
                <a:latin typeface="Arial" charset="0"/>
                <a:cs typeface="Arial" charset="0"/>
              </a:rPr>
              <a:t> out-</a:t>
            </a:r>
            <a:r>
              <a:rPr lang="de-DE" b="1" dirty="0" err="1" smtClean="0">
                <a:solidFill>
                  <a:srgbClr val="333399"/>
                </a:solidFill>
                <a:latin typeface="Arial" charset="0"/>
                <a:cs typeface="Arial" charset="0"/>
              </a:rPr>
              <a:t>of</a:t>
            </a:r>
            <a:r>
              <a:rPr lang="de-DE" b="1" dirty="0" smtClean="0">
                <a:solidFill>
                  <a:srgbClr val="333399"/>
                </a:solidFill>
                <a:latin typeface="Arial" charset="0"/>
                <a:cs typeface="Arial" charset="0"/>
              </a:rPr>
              <a:t> a </a:t>
            </a:r>
            <a:r>
              <a:rPr lang="de-DE" b="1" dirty="0" err="1" smtClean="0">
                <a:solidFill>
                  <a:srgbClr val="333399"/>
                </a:solidFill>
                <a:latin typeface="Arial" charset="0"/>
                <a:cs typeface="Arial" charset="0"/>
              </a:rPr>
              <a:t>solution</a:t>
            </a:r>
            <a:r>
              <a:rPr lang="de-DE" b="1" dirty="0" smtClean="0">
                <a:solidFill>
                  <a:srgbClr val="333399"/>
                </a:solidFill>
                <a:latin typeface="Arial" charset="0"/>
                <a:cs typeface="Arial" charset="0"/>
              </a:rPr>
              <a:t> </a:t>
            </a:r>
            <a:r>
              <a:rPr lang="de-DE" b="1" dirty="0" err="1" smtClean="0">
                <a:solidFill>
                  <a:srgbClr val="333399"/>
                </a:solidFill>
                <a:latin typeface="Arial" charset="0"/>
                <a:cs typeface="Arial" charset="0"/>
              </a:rPr>
              <a:t>droplet</a:t>
            </a:r>
            <a:r>
              <a:rPr lang="de-DE" b="1" dirty="0" smtClean="0">
                <a:solidFill>
                  <a:srgbClr val="333399"/>
                </a:solidFill>
                <a:latin typeface="Arial" charset="0"/>
                <a:cs typeface="Arial" charset="0"/>
              </a:rPr>
              <a:t> at </a:t>
            </a:r>
            <a:r>
              <a:rPr lang="de-DE" b="1" dirty="0" err="1" smtClean="0">
                <a:solidFill>
                  <a:srgbClr val="333399"/>
                </a:solidFill>
                <a:latin typeface="Arial" charset="0"/>
                <a:cs typeface="Arial" charset="0"/>
              </a:rPr>
              <a:t>the</a:t>
            </a:r>
            <a:r>
              <a:rPr lang="de-DE" b="1" dirty="0" smtClean="0">
                <a:solidFill>
                  <a:srgbClr val="333399"/>
                </a:solidFill>
                <a:latin typeface="Arial" charset="0"/>
                <a:cs typeface="Arial" charset="0"/>
              </a:rPr>
              <a:t> liquid-solid </a:t>
            </a:r>
            <a:r>
              <a:rPr lang="de-DE" b="1" dirty="0" err="1" smtClean="0">
                <a:solidFill>
                  <a:srgbClr val="333399"/>
                </a:solidFill>
                <a:latin typeface="Arial" charset="0"/>
                <a:cs typeface="Arial" charset="0"/>
              </a:rPr>
              <a:t>interface</a:t>
            </a:r>
            <a:r>
              <a:rPr lang="de-DE" b="1" dirty="0" smtClean="0">
                <a:solidFill>
                  <a:srgbClr val="333399"/>
                </a:solidFill>
                <a:latin typeface="Arial" charset="0"/>
                <a:cs typeface="Arial" charset="0"/>
              </a:rPr>
              <a:t> </a:t>
            </a:r>
            <a:r>
              <a:rPr lang="de-DE" b="1" dirty="0" err="1" smtClean="0">
                <a:solidFill>
                  <a:srgbClr val="333399"/>
                </a:solidFill>
                <a:latin typeface="Arial" charset="0"/>
                <a:cs typeface="Arial" charset="0"/>
              </a:rPr>
              <a:t>and</a:t>
            </a:r>
            <a:r>
              <a:rPr lang="de-DE" b="1" dirty="0" smtClean="0">
                <a:solidFill>
                  <a:srgbClr val="333399"/>
                </a:solidFill>
                <a:latin typeface="Arial" charset="0"/>
                <a:cs typeface="Arial" charset="0"/>
              </a:rPr>
              <a:t> in-</a:t>
            </a:r>
          </a:p>
          <a:p>
            <a:pPr eaLnBrk="1" hangingPunct="1"/>
            <a:r>
              <a:rPr lang="de-DE" b="1" dirty="0">
                <a:solidFill>
                  <a:srgbClr val="333399"/>
                </a:solidFill>
                <a:latin typeface="Arial" charset="0"/>
                <a:cs typeface="Arial" charset="0"/>
              </a:rPr>
              <a:t> </a:t>
            </a:r>
            <a:r>
              <a:rPr lang="de-DE" b="1" dirty="0" smtClean="0">
                <a:solidFill>
                  <a:srgbClr val="333399"/>
                </a:solidFill>
                <a:latin typeface="Arial" charset="0"/>
                <a:cs typeface="Arial" charset="0"/>
              </a:rPr>
              <a:t>   situ </a:t>
            </a:r>
            <a:r>
              <a:rPr lang="de-DE" b="1" dirty="0" err="1" smtClean="0">
                <a:solidFill>
                  <a:srgbClr val="333399"/>
                </a:solidFill>
                <a:latin typeface="Arial" charset="0"/>
                <a:cs typeface="Arial" charset="0"/>
              </a:rPr>
              <a:t>observstion</a:t>
            </a:r>
            <a:r>
              <a:rPr lang="de-DE" b="1" dirty="0" smtClean="0">
                <a:solidFill>
                  <a:srgbClr val="333399"/>
                </a:solidFill>
                <a:latin typeface="Arial" charset="0"/>
                <a:cs typeface="Arial" charset="0"/>
              </a:rPr>
              <a:t> </a:t>
            </a:r>
            <a:r>
              <a:rPr lang="de-DE" b="1" dirty="0" err="1" smtClean="0">
                <a:solidFill>
                  <a:srgbClr val="333399"/>
                </a:solidFill>
                <a:latin typeface="Arial" charset="0"/>
                <a:cs typeface="Arial" charset="0"/>
              </a:rPr>
              <a:t>by</a:t>
            </a:r>
            <a:r>
              <a:rPr lang="de-DE" b="1" dirty="0" smtClean="0">
                <a:solidFill>
                  <a:srgbClr val="333399"/>
                </a:solidFill>
                <a:latin typeface="Arial" charset="0"/>
                <a:cs typeface="Arial" charset="0"/>
              </a:rPr>
              <a:t> </a:t>
            </a:r>
            <a:r>
              <a:rPr lang="de-DE" b="1" dirty="0" err="1" smtClean="0">
                <a:solidFill>
                  <a:srgbClr val="333399"/>
                </a:solidFill>
                <a:latin typeface="Arial" charset="0"/>
                <a:cs typeface="Arial" charset="0"/>
              </a:rPr>
              <a:t>ambient</a:t>
            </a:r>
            <a:r>
              <a:rPr lang="de-DE" b="1" dirty="0" smtClean="0">
                <a:solidFill>
                  <a:srgbClr val="333399"/>
                </a:solidFill>
                <a:latin typeface="Arial" charset="0"/>
                <a:cs typeface="Arial" charset="0"/>
              </a:rPr>
              <a:t> STM </a:t>
            </a:r>
            <a:r>
              <a:rPr lang="de-DE" b="1" dirty="0" err="1" smtClean="0">
                <a:solidFill>
                  <a:srgbClr val="333399"/>
                </a:solidFill>
                <a:latin typeface="Arial" charset="0"/>
                <a:cs typeface="Arial" charset="0"/>
              </a:rPr>
              <a:t>with</a:t>
            </a:r>
            <a:r>
              <a:rPr lang="de-DE" b="1" dirty="0" smtClean="0">
                <a:solidFill>
                  <a:srgbClr val="333399"/>
                </a:solidFill>
                <a:latin typeface="Arial" charset="0"/>
                <a:cs typeface="Arial" charset="0"/>
              </a:rPr>
              <a:t> </a:t>
            </a:r>
            <a:r>
              <a:rPr lang="de-DE" b="1" dirty="0" err="1" smtClean="0">
                <a:solidFill>
                  <a:srgbClr val="333399"/>
                </a:solidFill>
                <a:latin typeface="Arial" charset="0"/>
                <a:cs typeface="Arial" charset="0"/>
              </a:rPr>
              <a:t>tip</a:t>
            </a:r>
            <a:r>
              <a:rPr lang="de-DE" b="1" dirty="0" smtClean="0">
                <a:solidFill>
                  <a:srgbClr val="333399"/>
                </a:solidFill>
                <a:latin typeface="Arial" charset="0"/>
                <a:cs typeface="Arial" charset="0"/>
              </a:rPr>
              <a:t> </a:t>
            </a:r>
            <a:r>
              <a:rPr lang="de-DE" b="1" dirty="0" err="1" smtClean="0">
                <a:solidFill>
                  <a:srgbClr val="333399"/>
                </a:solidFill>
                <a:latin typeface="Arial" charset="0"/>
                <a:cs typeface="Arial" charset="0"/>
              </a:rPr>
              <a:t>immersed</a:t>
            </a:r>
            <a:r>
              <a:rPr lang="de-DE" b="1" dirty="0" smtClean="0">
                <a:solidFill>
                  <a:srgbClr val="333399"/>
                </a:solidFill>
                <a:latin typeface="Arial" charset="0"/>
                <a:cs typeface="Arial" charset="0"/>
              </a:rPr>
              <a:t> in </a:t>
            </a:r>
            <a:r>
              <a:rPr lang="de-DE" b="1" dirty="0" err="1" smtClean="0">
                <a:solidFill>
                  <a:srgbClr val="333399"/>
                </a:solidFill>
                <a:latin typeface="Arial" charset="0"/>
                <a:cs typeface="Arial" charset="0"/>
              </a:rPr>
              <a:t>the</a:t>
            </a:r>
            <a:r>
              <a:rPr lang="de-DE" b="1" dirty="0" smtClean="0">
                <a:solidFill>
                  <a:srgbClr val="333399"/>
                </a:solidFill>
                <a:latin typeface="Arial" charset="0"/>
                <a:cs typeface="Arial" charset="0"/>
              </a:rPr>
              <a:t> </a:t>
            </a:r>
            <a:r>
              <a:rPr lang="de-DE" b="1" dirty="0" err="1" smtClean="0">
                <a:solidFill>
                  <a:srgbClr val="333399"/>
                </a:solidFill>
                <a:latin typeface="Arial" charset="0"/>
                <a:cs typeface="Arial" charset="0"/>
              </a:rPr>
              <a:t>droplet</a:t>
            </a:r>
            <a:endParaRPr lang="de-DE" b="1" dirty="0">
              <a:solidFill>
                <a:srgbClr val="333399"/>
              </a:solidFill>
              <a:latin typeface="Arial" charset="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292988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9634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085"/>
          <a:stretch>
            <a:fillRect/>
          </a:stretch>
        </p:blipFill>
        <p:spPr bwMode="auto">
          <a:xfrm>
            <a:off x="3505200" y="304800"/>
            <a:ext cx="5354638" cy="41052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69635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4800" y="3657600"/>
            <a:ext cx="4195763" cy="28733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69636" name="Text Box 4"/>
          <p:cNvSpPr txBox="1">
            <a:spLocks noChangeArrowheads="1"/>
          </p:cNvSpPr>
          <p:nvPr/>
        </p:nvSpPr>
        <p:spPr bwMode="auto">
          <a:xfrm>
            <a:off x="468313" y="1196975"/>
            <a:ext cx="2419350" cy="9159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de-DE" altLang="de-DE" b="1">
                <a:solidFill>
                  <a:schemeClr val="accent2"/>
                </a:solidFill>
              </a:rPr>
              <a:t>Ambient STM for</a:t>
            </a:r>
          </a:p>
          <a:p>
            <a:r>
              <a:rPr lang="de-DE" altLang="de-DE" b="1">
                <a:solidFill>
                  <a:schemeClr val="accent2"/>
                </a:solidFill>
              </a:rPr>
              <a:t>investigations at </a:t>
            </a:r>
          </a:p>
          <a:p>
            <a:r>
              <a:rPr lang="de-DE" altLang="de-DE" b="1">
                <a:solidFill>
                  <a:schemeClr val="accent2"/>
                </a:solidFill>
              </a:rPr>
              <a:t>solid-liquid interface</a:t>
            </a:r>
          </a:p>
        </p:txBody>
      </p:sp>
    </p:spTree>
    <p:extLst>
      <p:ext uri="{BB962C8B-B14F-4D97-AF65-F5344CB8AC3E}">
        <p14:creationId xmlns:p14="http://schemas.microsoft.com/office/powerpoint/2010/main" val="27093688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Text Box 4"/>
          <p:cNvSpPr txBox="1">
            <a:spLocks noChangeArrowheads="1"/>
          </p:cNvSpPr>
          <p:nvPr/>
        </p:nvSpPr>
        <p:spPr bwMode="auto">
          <a:xfrm>
            <a:off x="323850" y="485775"/>
            <a:ext cx="8977138" cy="643253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marL="342900" indent="-3429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800100" indent="-3429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257300" indent="-3429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714500" indent="-3429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171700" indent="-3429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628900" indent="-3429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3086100" indent="-3429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543300" indent="-3429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4000500" indent="-3429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marL="0" indent="0" eaLnBrk="1" hangingPunct="1"/>
            <a:r>
              <a:rPr lang="de-DE" altLang="de-DE" sz="2400" b="1" dirty="0" smtClean="0">
                <a:solidFill>
                  <a:srgbClr val="000000"/>
                </a:solidFill>
              </a:rPr>
              <a:t>1.   </a:t>
            </a:r>
            <a:r>
              <a:rPr lang="de-DE" altLang="de-DE" sz="2400" b="1" dirty="0" err="1" smtClean="0">
                <a:solidFill>
                  <a:srgbClr val="000000"/>
                </a:solidFill>
              </a:rPr>
              <a:t>Introduction</a:t>
            </a:r>
            <a:r>
              <a:rPr lang="de-DE" altLang="de-DE" sz="2400" b="1" dirty="0">
                <a:solidFill>
                  <a:srgbClr val="000000"/>
                </a:solidFill>
              </a:rPr>
              <a:t>: </a:t>
            </a:r>
            <a:endParaRPr lang="de-DE" altLang="de-DE" sz="2400" b="1" dirty="0" smtClean="0">
              <a:solidFill>
                <a:srgbClr val="000000"/>
              </a:solidFill>
            </a:endParaRPr>
          </a:p>
          <a:p>
            <a:pPr marL="0" indent="0" eaLnBrk="1" hangingPunct="1"/>
            <a:r>
              <a:rPr lang="de-DE" altLang="de-DE" sz="2400" b="1" dirty="0">
                <a:solidFill>
                  <a:srgbClr val="000000"/>
                </a:solidFill>
              </a:rPr>
              <a:t> </a:t>
            </a:r>
            <a:r>
              <a:rPr lang="de-DE" altLang="de-DE" sz="2400" b="1" dirty="0" smtClean="0">
                <a:solidFill>
                  <a:srgbClr val="000000"/>
                </a:solidFill>
              </a:rPr>
              <a:t>     2-dimensional </a:t>
            </a:r>
            <a:r>
              <a:rPr lang="de-DE" altLang="de-DE" sz="2400" b="1" dirty="0" err="1" smtClean="0">
                <a:solidFill>
                  <a:srgbClr val="000000"/>
                </a:solidFill>
              </a:rPr>
              <a:t>molecular</a:t>
            </a:r>
            <a:r>
              <a:rPr lang="de-DE" altLang="de-DE" sz="2400" b="1" dirty="0" smtClean="0">
                <a:solidFill>
                  <a:srgbClr val="000000"/>
                </a:solidFill>
              </a:rPr>
              <a:t> </a:t>
            </a:r>
            <a:r>
              <a:rPr lang="de-DE" altLang="de-DE" sz="2400" b="1" dirty="0" err="1" smtClean="0">
                <a:solidFill>
                  <a:srgbClr val="000000"/>
                </a:solidFill>
              </a:rPr>
              <a:t>self-assembly</a:t>
            </a:r>
            <a:r>
              <a:rPr lang="de-DE" altLang="de-DE" sz="2400" b="1" dirty="0" smtClean="0">
                <a:solidFill>
                  <a:srgbClr val="000000"/>
                </a:solidFill>
              </a:rPr>
              <a:t> </a:t>
            </a:r>
            <a:r>
              <a:rPr lang="de-DE" altLang="de-DE" sz="2400" b="1" dirty="0" err="1">
                <a:solidFill>
                  <a:srgbClr val="000000"/>
                </a:solidFill>
              </a:rPr>
              <a:t>and</a:t>
            </a:r>
            <a:r>
              <a:rPr lang="de-DE" altLang="de-DE" sz="2400" b="1" dirty="0">
                <a:solidFill>
                  <a:srgbClr val="000000"/>
                </a:solidFill>
              </a:rPr>
              <a:t> </a:t>
            </a:r>
            <a:r>
              <a:rPr lang="de-DE" altLang="de-DE" sz="2400" b="1" dirty="0" err="1" smtClean="0">
                <a:solidFill>
                  <a:srgbClr val="000000"/>
                </a:solidFill>
              </a:rPr>
              <a:t>its</a:t>
            </a:r>
            <a:r>
              <a:rPr lang="de-DE" altLang="de-DE" sz="2400" b="1" dirty="0" smtClean="0">
                <a:solidFill>
                  <a:srgbClr val="000000"/>
                </a:solidFill>
              </a:rPr>
              <a:t> high-</a:t>
            </a:r>
          </a:p>
          <a:p>
            <a:pPr marL="0" indent="0" eaLnBrk="1" hangingPunct="1"/>
            <a:r>
              <a:rPr lang="de-DE" altLang="de-DE" sz="2400" b="1" dirty="0">
                <a:solidFill>
                  <a:srgbClr val="000000"/>
                </a:solidFill>
              </a:rPr>
              <a:t> </a:t>
            </a:r>
            <a:r>
              <a:rPr lang="de-DE" altLang="de-DE" sz="2400" b="1" dirty="0" smtClean="0">
                <a:solidFill>
                  <a:srgbClr val="000000"/>
                </a:solidFill>
              </a:rPr>
              <a:t>     </a:t>
            </a:r>
            <a:r>
              <a:rPr lang="de-DE" altLang="de-DE" sz="2400" b="1" dirty="0" err="1" smtClean="0">
                <a:solidFill>
                  <a:srgbClr val="000000"/>
                </a:solidFill>
              </a:rPr>
              <a:t>resolution</a:t>
            </a:r>
            <a:r>
              <a:rPr lang="de-DE" altLang="de-DE" sz="2400" b="1" dirty="0" smtClean="0">
                <a:solidFill>
                  <a:srgbClr val="000000"/>
                </a:solidFill>
              </a:rPr>
              <a:t> </a:t>
            </a:r>
            <a:r>
              <a:rPr lang="de-DE" altLang="de-DE" sz="2400" b="1" dirty="0" err="1" smtClean="0">
                <a:solidFill>
                  <a:srgbClr val="000000"/>
                </a:solidFill>
              </a:rPr>
              <a:t>study</a:t>
            </a:r>
            <a:r>
              <a:rPr lang="de-DE" altLang="de-DE" sz="2400" b="1" dirty="0" smtClean="0">
                <a:solidFill>
                  <a:srgbClr val="000000"/>
                </a:solidFill>
              </a:rPr>
              <a:t> </a:t>
            </a:r>
            <a:r>
              <a:rPr lang="de-DE" altLang="de-DE" sz="2400" b="1" dirty="0" err="1" smtClean="0">
                <a:solidFill>
                  <a:srgbClr val="000000"/>
                </a:solidFill>
              </a:rPr>
              <a:t>by</a:t>
            </a:r>
            <a:r>
              <a:rPr lang="de-DE" altLang="de-DE" sz="2400" b="1" dirty="0" smtClean="0">
                <a:solidFill>
                  <a:srgbClr val="000000"/>
                </a:solidFill>
              </a:rPr>
              <a:t> </a:t>
            </a:r>
            <a:r>
              <a:rPr lang="de-DE" altLang="de-DE" sz="2400" b="1" dirty="0" err="1" smtClean="0">
                <a:solidFill>
                  <a:srgbClr val="000000"/>
                </a:solidFill>
              </a:rPr>
              <a:t>scanning</a:t>
            </a:r>
            <a:r>
              <a:rPr lang="de-DE" altLang="de-DE" sz="2400" b="1" dirty="0" smtClean="0">
                <a:solidFill>
                  <a:srgbClr val="000000"/>
                </a:solidFill>
              </a:rPr>
              <a:t> </a:t>
            </a:r>
            <a:r>
              <a:rPr lang="de-DE" altLang="de-DE" sz="2400" b="1" dirty="0" err="1" smtClean="0">
                <a:solidFill>
                  <a:srgbClr val="000000"/>
                </a:solidFill>
              </a:rPr>
              <a:t>tunneling</a:t>
            </a:r>
            <a:r>
              <a:rPr lang="de-DE" altLang="de-DE" sz="2400" b="1" dirty="0" smtClean="0">
                <a:solidFill>
                  <a:srgbClr val="000000"/>
                </a:solidFill>
              </a:rPr>
              <a:t> </a:t>
            </a:r>
            <a:r>
              <a:rPr lang="de-DE" altLang="de-DE" sz="2400" b="1" dirty="0" err="1" smtClean="0">
                <a:solidFill>
                  <a:srgbClr val="000000"/>
                </a:solidFill>
              </a:rPr>
              <a:t>microscopy</a:t>
            </a:r>
            <a:r>
              <a:rPr lang="de-DE" altLang="de-DE" sz="2400" b="1" dirty="0" smtClean="0">
                <a:solidFill>
                  <a:srgbClr val="000000"/>
                </a:solidFill>
              </a:rPr>
              <a:t> </a:t>
            </a:r>
          </a:p>
          <a:p>
            <a:pPr marL="0" indent="0" eaLnBrk="1" hangingPunct="1"/>
            <a:r>
              <a:rPr lang="de-DE" altLang="de-DE" sz="2400" b="1" dirty="0">
                <a:solidFill>
                  <a:srgbClr val="000000"/>
                </a:solidFill>
              </a:rPr>
              <a:t> </a:t>
            </a:r>
            <a:r>
              <a:rPr lang="de-DE" altLang="de-DE" sz="2400" b="1" dirty="0" smtClean="0">
                <a:solidFill>
                  <a:srgbClr val="000000"/>
                </a:solidFill>
              </a:rPr>
              <a:t>     (STM)</a:t>
            </a:r>
            <a:endParaRPr lang="de-DE" altLang="de-DE" sz="2400" b="1" dirty="0">
              <a:solidFill>
                <a:srgbClr val="000000"/>
              </a:solidFill>
            </a:endParaRPr>
          </a:p>
          <a:p>
            <a:pPr eaLnBrk="1" hangingPunct="1">
              <a:buFontTx/>
              <a:buChar char="•"/>
            </a:pPr>
            <a:endParaRPr lang="de-DE" altLang="de-DE" sz="2400" b="1" dirty="0">
              <a:solidFill>
                <a:srgbClr val="FF0000"/>
              </a:solidFill>
            </a:endParaRPr>
          </a:p>
          <a:p>
            <a:pPr eaLnBrk="1" hangingPunct="1">
              <a:buFontTx/>
              <a:buAutoNum type="arabicPeriod" startAt="2"/>
            </a:pPr>
            <a:r>
              <a:rPr lang="de-DE" altLang="de-DE" sz="2400" b="1" dirty="0" smtClean="0">
                <a:solidFill>
                  <a:srgbClr val="FF0000"/>
                </a:solidFill>
              </a:rPr>
              <a:t> </a:t>
            </a:r>
            <a:r>
              <a:rPr lang="de-DE" altLang="de-DE" sz="2400" b="1" dirty="0" err="1" smtClean="0">
                <a:solidFill>
                  <a:srgbClr val="FF0000"/>
                </a:solidFill>
              </a:rPr>
              <a:t>Molecular</a:t>
            </a:r>
            <a:r>
              <a:rPr lang="de-DE" altLang="de-DE" sz="2400" b="1" dirty="0" smtClean="0">
                <a:solidFill>
                  <a:srgbClr val="FF0000"/>
                </a:solidFill>
              </a:rPr>
              <a:t> Pattern Control </a:t>
            </a:r>
            <a:r>
              <a:rPr lang="de-DE" altLang="de-DE" sz="2400" b="1" dirty="0" err="1" smtClean="0">
                <a:solidFill>
                  <a:srgbClr val="FF0000"/>
                </a:solidFill>
              </a:rPr>
              <a:t>by</a:t>
            </a:r>
            <a:r>
              <a:rPr lang="de-DE" altLang="de-DE" sz="2400" b="1" dirty="0" smtClean="0">
                <a:solidFill>
                  <a:srgbClr val="FF0000"/>
                </a:solidFill>
              </a:rPr>
              <a:t> Environmental Parameters  </a:t>
            </a:r>
            <a:endParaRPr lang="de-DE" altLang="de-DE" sz="2400" b="1" dirty="0">
              <a:solidFill>
                <a:srgbClr val="FF0000"/>
              </a:solidFill>
            </a:endParaRPr>
          </a:p>
          <a:p>
            <a:pPr marL="0" indent="0" eaLnBrk="1" hangingPunct="1"/>
            <a:r>
              <a:rPr lang="de-DE" altLang="de-DE" sz="2400" b="1" dirty="0" smtClean="0">
                <a:solidFill>
                  <a:srgbClr val="FF0000"/>
                </a:solidFill>
              </a:rPr>
              <a:t>      - Control </a:t>
            </a:r>
            <a:r>
              <a:rPr lang="de-DE" altLang="de-DE" sz="2400" b="1" dirty="0" err="1" smtClean="0">
                <a:solidFill>
                  <a:srgbClr val="FF0000"/>
                </a:solidFill>
              </a:rPr>
              <a:t>by</a:t>
            </a:r>
            <a:r>
              <a:rPr lang="de-DE" altLang="de-DE" sz="2400" b="1" dirty="0" smtClean="0">
                <a:solidFill>
                  <a:srgbClr val="FF0000"/>
                </a:solidFill>
              </a:rPr>
              <a:t> </a:t>
            </a:r>
            <a:r>
              <a:rPr lang="de-DE" altLang="de-DE" sz="2400" b="1" dirty="0" err="1" smtClean="0">
                <a:solidFill>
                  <a:srgbClr val="FF0000"/>
                </a:solidFill>
              </a:rPr>
              <a:t>the</a:t>
            </a:r>
            <a:r>
              <a:rPr lang="de-DE" altLang="de-DE" sz="2400" b="1" dirty="0" smtClean="0">
                <a:solidFill>
                  <a:srgbClr val="FF0000"/>
                </a:solidFill>
              </a:rPr>
              <a:t> </a:t>
            </a:r>
            <a:r>
              <a:rPr lang="de-DE" altLang="de-DE" sz="2400" b="1" dirty="0" err="1" smtClean="0">
                <a:solidFill>
                  <a:srgbClr val="FF0000"/>
                </a:solidFill>
              </a:rPr>
              <a:t>nature</a:t>
            </a:r>
            <a:r>
              <a:rPr lang="de-DE" altLang="de-DE" sz="2400" b="1" dirty="0" smtClean="0">
                <a:solidFill>
                  <a:srgbClr val="FF0000"/>
                </a:solidFill>
              </a:rPr>
              <a:t> </a:t>
            </a:r>
            <a:r>
              <a:rPr lang="de-DE" altLang="de-DE" sz="2400" b="1" dirty="0" err="1" smtClean="0">
                <a:solidFill>
                  <a:srgbClr val="FF0000"/>
                </a:solidFill>
              </a:rPr>
              <a:t>of</a:t>
            </a:r>
            <a:r>
              <a:rPr lang="de-DE" altLang="de-DE" sz="2400" b="1" dirty="0" smtClean="0">
                <a:solidFill>
                  <a:srgbClr val="FF0000"/>
                </a:solidFill>
              </a:rPr>
              <a:t> </a:t>
            </a:r>
            <a:r>
              <a:rPr lang="de-DE" altLang="de-DE" sz="2400" b="1" dirty="0" err="1" smtClean="0">
                <a:solidFill>
                  <a:srgbClr val="FF0000"/>
                </a:solidFill>
              </a:rPr>
              <a:t>the</a:t>
            </a:r>
            <a:r>
              <a:rPr lang="de-DE" altLang="de-DE" sz="2400" b="1" dirty="0" smtClean="0">
                <a:solidFill>
                  <a:srgbClr val="FF0000"/>
                </a:solidFill>
              </a:rPr>
              <a:t> solvent</a:t>
            </a:r>
          </a:p>
          <a:p>
            <a:pPr marL="0" indent="0" eaLnBrk="1" hangingPunct="1"/>
            <a:r>
              <a:rPr lang="de-DE" altLang="de-DE" sz="2400" b="1" dirty="0">
                <a:solidFill>
                  <a:srgbClr val="000000"/>
                </a:solidFill>
              </a:rPr>
              <a:t> </a:t>
            </a:r>
            <a:r>
              <a:rPr lang="de-DE" altLang="de-DE" sz="2400" b="1" dirty="0" smtClean="0">
                <a:solidFill>
                  <a:srgbClr val="000000"/>
                </a:solidFill>
              </a:rPr>
              <a:t>     - Control </a:t>
            </a:r>
            <a:r>
              <a:rPr lang="de-DE" altLang="de-DE" sz="2400" b="1" dirty="0" err="1" smtClean="0">
                <a:solidFill>
                  <a:srgbClr val="000000"/>
                </a:solidFill>
              </a:rPr>
              <a:t>by</a:t>
            </a:r>
            <a:r>
              <a:rPr lang="de-DE" altLang="de-DE" sz="2400" b="1" dirty="0" smtClean="0">
                <a:solidFill>
                  <a:srgbClr val="000000"/>
                </a:solidFill>
              </a:rPr>
              <a:t> </a:t>
            </a:r>
            <a:r>
              <a:rPr lang="de-DE" altLang="de-DE" sz="2400" b="1" dirty="0" err="1" smtClean="0">
                <a:solidFill>
                  <a:srgbClr val="000000"/>
                </a:solidFill>
              </a:rPr>
              <a:t>concentration</a:t>
            </a:r>
            <a:endParaRPr lang="de-DE" altLang="de-DE" sz="2400" b="1" dirty="0">
              <a:solidFill>
                <a:srgbClr val="000000"/>
              </a:solidFill>
            </a:endParaRPr>
          </a:p>
          <a:p>
            <a:pPr eaLnBrk="1" hangingPunct="1"/>
            <a:r>
              <a:rPr lang="de-DE" altLang="de-DE" sz="2400" b="1" dirty="0" smtClean="0">
                <a:solidFill>
                  <a:srgbClr val="000000"/>
                </a:solidFill>
              </a:rPr>
              <a:t>      - </a:t>
            </a:r>
            <a:r>
              <a:rPr lang="de-DE" altLang="de-DE" sz="2400" b="1" dirty="0" err="1" smtClean="0">
                <a:solidFill>
                  <a:srgbClr val="000000"/>
                </a:solidFill>
              </a:rPr>
              <a:t>Coadsorption</a:t>
            </a:r>
            <a:r>
              <a:rPr lang="de-DE" altLang="de-DE" sz="2400" b="1" dirty="0" smtClean="0">
                <a:solidFill>
                  <a:srgbClr val="000000"/>
                </a:solidFill>
              </a:rPr>
              <a:t> </a:t>
            </a:r>
            <a:r>
              <a:rPr lang="de-DE" altLang="de-DE" sz="2400" b="1" dirty="0" err="1" smtClean="0">
                <a:solidFill>
                  <a:srgbClr val="000000"/>
                </a:solidFill>
              </a:rPr>
              <a:t>and</a:t>
            </a:r>
            <a:r>
              <a:rPr lang="de-DE" altLang="de-DE" sz="2400" b="1" dirty="0" smtClean="0">
                <a:solidFill>
                  <a:srgbClr val="000000"/>
                </a:solidFill>
              </a:rPr>
              <a:t> </a:t>
            </a:r>
            <a:r>
              <a:rPr lang="de-DE" altLang="de-DE" sz="2400" b="1" dirty="0" err="1" smtClean="0">
                <a:solidFill>
                  <a:srgbClr val="000000"/>
                </a:solidFill>
              </a:rPr>
              <a:t>packing</a:t>
            </a:r>
            <a:r>
              <a:rPr lang="de-DE" altLang="de-DE" sz="2400" b="1" dirty="0" smtClean="0">
                <a:solidFill>
                  <a:srgbClr val="000000"/>
                </a:solidFill>
              </a:rPr>
              <a:t> </a:t>
            </a:r>
            <a:r>
              <a:rPr lang="de-DE" altLang="de-DE" sz="2400" b="1" dirty="0" err="1" smtClean="0">
                <a:solidFill>
                  <a:srgbClr val="000000"/>
                </a:solidFill>
              </a:rPr>
              <a:t>density-induced</a:t>
            </a:r>
            <a:r>
              <a:rPr lang="de-DE" altLang="de-DE" sz="2400" b="1" dirty="0" smtClean="0">
                <a:solidFill>
                  <a:srgbClr val="000000"/>
                </a:solidFill>
              </a:rPr>
              <a:t> </a:t>
            </a:r>
            <a:r>
              <a:rPr lang="de-DE" altLang="de-DE" sz="2400" b="1" dirty="0" err="1" smtClean="0">
                <a:solidFill>
                  <a:srgbClr val="000000"/>
                </a:solidFill>
              </a:rPr>
              <a:t>esterifi</a:t>
            </a:r>
            <a:r>
              <a:rPr lang="de-DE" altLang="de-DE" sz="2400" b="1" dirty="0" smtClean="0">
                <a:solidFill>
                  <a:srgbClr val="000000"/>
                </a:solidFill>
              </a:rPr>
              <a:t>-</a:t>
            </a:r>
          </a:p>
          <a:p>
            <a:pPr eaLnBrk="1" hangingPunct="1"/>
            <a:r>
              <a:rPr lang="de-DE" altLang="de-DE" sz="2400" b="1" dirty="0">
                <a:solidFill>
                  <a:srgbClr val="000000"/>
                </a:solidFill>
              </a:rPr>
              <a:t> </a:t>
            </a:r>
            <a:r>
              <a:rPr lang="de-DE" altLang="de-DE" sz="2400" b="1" dirty="0" smtClean="0">
                <a:solidFill>
                  <a:srgbClr val="000000"/>
                </a:solidFill>
              </a:rPr>
              <a:t>       </a:t>
            </a:r>
            <a:r>
              <a:rPr lang="de-DE" altLang="de-DE" sz="2400" b="1" dirty="0" err="1" smtClean="0">
                <a:solidFill>
                  <a:srgbClr val="000000"/>
                </a:solidFill>
              </a:rPr>
              <a:t>cation</a:t>
            </a:r>
            <a:endParaRPr lang="de-DE" altLang="de-DE" sz="2400" b="1" dirty="0" smtClean="0">
              <a:solidFill>
                <a:srgbClr val="000000"/>
              </a:solidFill>
            </a:endParaRPr>
          </a:p>
          <a:p>
            <a:pPr eaLnBrk="1" hangingPunct="1"/>
            <a:endParaRPr lang="de-DE" altLang="de-DE" sz="2400" b="1" dirty="0">
              <a:solidFill>
                <a:srgbClr val="000000"/>
              </a:solidFill>
            </a:endParaRPr>
          </a:p>
          <a:p>
            <a:pPr eaLnBrk="1" hangingPunct="1"/>
            <a:r>
              <a:rPr lang="de-DE" altLang="de-DE" sz="2400" b="1" dirty="0" smtClean="0">
                <a:solidFill>
                  <a:srgbClr val="000000"/>
                </a:solidFill>
              </a:rPr>
              <a:t>3.	</a:t>
            </a:r>
            <a:r>
              <a:rPr lang="de-DE" altLang="de-DE" sz="2400" b="1" dirty="0" err="1" smtClean="0">
                <a:solidFill>
                  <a:srgbClr val="000000"/>
                </a:solidFill>
              </a:rPr>
              <a:t>Some</a:t>
            </a:r>
            <a:r>
              <a:rPr lang="de-DE" altLang="de-DE" sz="2400" b="1" dirty="0" smtClean="0">
                <a:solidFill>
                  <a:srgbClr val="000000"/>
                </a:solidFill>
              </a:rPr>
              <a:t> </a:t>
            </a:r>
            <a:r>
              <a:rPr lang="de-DE" altLang="de-DE" sz="2400" b="1" dirty="0" err="1">
                <a:solidFill>
                  <a:srgbClr val="000000"/>
                </a:solidFill>
              </a:rPr>
              <a:t>R</a:t>
            </a:r>
            <a:r>
              <a:rPr lang="de-DE" altLang="de-DE" sz="2400" b="1" dirty="0" err="1" smtClean="0">
                <a:solidFill>
                  <a:srgbClr val="000000"/>
                </a:solidFill>
              </a:rPr>
              <a:t>ecent</a:t>
            </a:r>
            <a:r>
              <a:rPr lang="de-DE" altLang="de-DE" sz="2400" b="1" dirty="0" smtClean="0">
                <a:solidFill>
                  <a:srgbClr val="000000"/>
                </a:solidFill>
              </a:rPr>
              <a:t> Problems</a:t>
            </a:r>
            <a:endParaRPr lang="de-DE" altLang="de-DE" sz="2400" b="1" dirty="0">
              <a:solidFill>
                <a:srgbClr val="000000"/>
              </a:solidFill>
            </a:endParaRPr>
          </a:p>
          <a:p>
            <a:pPr eaLnBrk="1" hangingPunct="1">
              <a:buFontTx/>
              <a:buAutoNum type="arabicPeriod" startAt="4"/>
            </a:pPr>
            <a:endParaRPr lang="de-DE" altLang="de-DE" sz="2400" b="1" dirty="0">
              <a:solidFill>
                <a:srgbClr val="000000"/>
              </a:solidFill>
            </a:endParaRPr>
          </a:p>
          <a:p>
            <a:pPr eaLnBrk="1" hangingPunct="1"/>
            <a:r>
              <a:rPr lang="de-DE" altLang="de-DE" sz="2400" b="1" dirty="0">
                <a:solidFill>
                  <a:srgbClr val="000000"/>
                </a:solidFill>
              </a:rPr>
              <a:t>4</a:t>
            </a:r>
            <a:r>
              <a:rPr lang="de-DE" altLang="de-DE" sz="2400" b="1" dirty="0" smtClean="0">
                <a:solidFill>
                  <a:srgbClr val="000000"/>
                </a:solidFill>
              </a:rPr>
              <a:t>.</a:t>
            </a:r>
            <a:r>
              <a:rPr lang="de-DE" altLang="de-DE" sz="2400" b="1" dirty="0">
                <a:solidFill>
                  <a:srgbClr val="000000"/>
                </a:solidFill>
              </a:rPr>
              <a:t>	 Summary </a:t>
            </a:r>
            <a:r>
              <a:rPr lang="de-DE" altLang="de-DE" sz="2400" b="1" dirty="0" err="1">
                <a:solidFill>
                  <a:srgbClr val="000000"/>
                </a:solidFill>
              </a:rPr>
              <a:t>and</a:t>
            </a:r>
            <a:r>
              <a:rPr lang="de-DE" altLang="de-DE" sz="2400" b="1" dirty="0">
                <a:solidFill>
                  <a:srgbClr val="000000"/>
                </a:solidFill>
              </a:rPr>
              <a:t> </a:t>
            </a:r>
            <a:r>
              <a:rPr lang="de-DE" altLang="de-DE" sz="2400" b="1" dirty="0" err="1">
                <a:solidFill>
                  <a:srgbClr val="000000"/>
                </a:solidFill>
              </a:rPr>
              <a:t>outlook</a:t>
            </a:r>
            <a:endParaRPr lang="de-DE" altLang="de-DE" sz="2400" b="1" dirty="0">
              <a:solidFill>
                <a:srgbClr val="000000"/>
              </a:solidFill>
            </a:endParaRPr>
          </a:p>
          <a:p>
            <a:pPr eaLnBrk="1" hangingPunct="1"/>
            <a:endParaRPr lang="de-DE" altLang="de-DE" sz="2000" b="1" dirty="0">
              <a:solidFill>
                <a:srgbClr val="000000"/>
              </a:solidFill>
            </a:endParaRPr>
          </a:p>
          <a:p>
            <a:pPr eaLnBrk="1" hangingPunct="1">
              <a:buFontTx/>
              <a:buAutoNum type="arabicPeriod" startAt="4"/>
            </a:pPr>
            <a:endParaRPr lang="de-DE" altLang="de-DE" sz="2800" b="1" dirty="0">
              <a:solidFill>
                <a:srgbClr val="000000"/>
              </a:solidFill>
            </a:endParaRPr>
          </a:p>
          <a:p>
            <a:pPr eaLnBrk="1" hangingPunct="1">
              <a:buFontTx/>
              <a:buAutoNum type="arabicPeriod" startAt="4"/>
            </a:pPr>
            <a:endParaRPr lang="de-DE" altLang="de-DE" sz="2800" b="1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303367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68313" y="692150"/>
            <a:ext cx="8229600" cy="4525963"/>
          </a:xfrm>
        </p:spPr>
        <p:txBody>
          <a:bodyPr/>
          <a:lstStyle/>
          <a:p>
            <a:pPr eaLnBrk="1" hangingPunct="1">
              <a:lnSpc>
                <a:spcPct val="80000"/>
              </a:lnSpc>
              <a:buFontTx/>
              <a:buNone/>
            </a:pPr>
            <a:r>
              <a:rPr lang="de-DE" altLang="de-DE" sz="2000" b="1" dirty="0" err="1" smtClean="0"/>
              <a:t>Trimesic</a:t>
            </a:r>
            <a:r>
              <a:rPr lang="de-DE" altLang="de-DE" sz="2000" b="1" dirty="0" smtClean="0"/>
              <a:t> </a:t>
            </a:r>
            <a:r>
              <a:rPr lang="de-DE" altLang="de-DE" sz="2000" b="1" dirty="0" err="1" smtClean="0"/>
              <a:t>acid</a:t>
            </a:r>
            <a:r>
              <a:rPr lang="de-DE" altLang="de-DE" sz="2000" b="1" dirty="0" smtClean="0"/>
              <a:t> (TMA) @ HOPG(0001):</a:t>
            </a:r>
            <a:r>
              <a:rPr lang="de-DE" altLang="de-DE" sz="1200" b="1" dirty="0" smtClean="0"/>
              <a:t>	</a:t>
            </a:r>
          </a:p>
          <a:p>
            <a:pPr eaLnBrk="1" hangingPunct="1">
              <a:lnSpc>
                <a:spcPct val="80000"/>
              </a:lnSpc>
              <a:buFontTx/>
              <a:buNone/>
            </a:pPr>
            <a:endParaRPr lang="de-DE" altLang="de-DE" sz="1200" b="1" dirty="0" smtClean="0"/>
          </a:p>
          <a:p>
            <a:pPr eaLnBrk="1" hangingPunct="1">
              <a:lnSpc>
                <a:spcPct val="80000"/>
              </a:lnSpc>
              <a:buFontTx/>
              <a:buNone/>
            </a:pPr>
            <a:r>
              <a:rPr lang="de-DE" altLang="de-DE" sz="1800" b="1" dirty="0" smtClean="0"/>
              <a:t>Open network-like </a:t>
            </a:r>
            <a:r>
              <a:rPr lang="de-DE" altLang="de-DE" sz="1800" b="1" dirty="0" err="1" smtClean="0"/>
              <a:t>structures</a:t>
            </a:r>
            <a:r>
              <a:rPr lang="de-DE" altLang="de-DE" sz="1800" b="1" dirty="0" smtClean="0"/>
              <a:t> due </a:t>
            </a:r>
            <a:r>
              <a:rPr lang="de-DE" altLang="de-DE" sz="1800" b="1" dirty="0" err="1" smtClean="0"/>
              <a:t>to</a:t>
            </a:r>
            <a:r>
              <a:rPr lang="de-DE" altLang="de-DE" sz="1800" b="1" dirty="0" smtClean="0"/>
              <a:t> H-bonds</a:t>
            </a:r>
          </a:p>
          <a:p>
            <a:pPr eaLnBrk="1" hangingPunct="1">
              <a:lnSpc>
                <a:spcPct val="80000"/>
              </a:lnSpc>
              <a:buFontTx/>
              <a:buNone/>
            </a:pPr>
            <a:endParaRPr lang="de-DE" altLang="de-DE" sz="1800" b="1" dirty="0" smtClean="0"/>
          </a:p>
          <a:p>
            <a:pPr eaLnBrk="1" hangingPunct="1">
              <a:lnSpc>
                <a:spcPct val="80000"/>
              </a:lnSpc>
              <a:buFontTx/>
              <a:buNone/>
            </a:pPr>
            <a:r>
              <a:rPr lang="de-DE" altLang="de-DE" sz="1800" b="1" dirty="0" err="1" smtClean="0"/>
              <a:t>Coexistence</a:t>
            </a:r>
            <a:r>
              <a:rPr lang="de-DE" altLang="de-DE" sz="1800" b="1" dirty="0" smtClean="0"/>
              <a:t> </a:t>
            </a:r>
            <a:r>
              <a:rPr lang="de-DE" altLang="de-DE" sz="1800" b="1" dirty="0" err="1" smtClean="0"/>
              <a:t>of</a:t>
            </a:r>
            <a:r>
              <a:rPr lang="de-DE" altLang="de-DE" sz="1800" b="1" dirty="0" smtClean="0"/>
              <a:t> </a:t>
            </a:r>
            <a:r>
              <a:rPr lang="de-DE" altLang="de-DE" sz="1800" b="1" dirty="0" err="1" smtClean="0"/>
              <a:t>both</a:t>
            </a:r>
            <a:r>
              <a:rPr lang="de-DE" altLang="de-DE" sz="1800" b="1" dirty="0" smtClean="0"/>
              <a:t>:		            </a:t>
            </a:r>
            <a:r>
              <a:rPr lang="de-DE" altLang="de-DE" sz="1800" b="1" dirty="0" err="1" smtClean="0"/>
              <a:t>chicken</a:t>
            </a:r>
            <a:r>
              <a:rPr lang="de-DE" altLang="de-DE" sz="1800" b="1" dirty="0" smtClean="0"/>
              <a:t> </a:t>
            </a:r>
            <a:r>
              <a:rPr lang="de-DE" altLang="de-DE" sz="1800" b="1" dirty="0" err="1" smtClean="0"/>
              <a:t>wire</a:t>
            </a:r>
            <a:r>
              <a:rPr lang="de-DE" altLang="de-DE" sz="1800" b="1" dirty="0" smtClean="0"/>
              <a:t> &amp; </a:t>
            </a:r>
            <a:r>
              <a:rPr lang="de-DE" altLang="de-DE" sz="1800" b="1" dirty="0" err="1" smtClean="0"/>
              <a:t>flower</a:t>
            </a:r>
            <a:r>
              <a:rPr lang="de-DE" altLang="de-DE" sz="1800" b="1" dirty="0" smtClean="0"/>
              <a:t> </a:t>
            </a:r>
            <a:r>
              <a:rPr lang="de-DE" altLang="de-DE" sz="1800" b="1" dirty="0" err="1" smtClean="0"/>
              <a:t>structure</a:t>
            </a:r>
            <a:endParaRPr lang="de-DE" altLang="de-DE" sz="1800" b="1" dirty="0" smtClean="0"/>
          </a:p>
          <a:p>
            <a:pPr eaLnBrk="1" hangingPunct="1">
              <a:lnSpc>
                <a:spcPct val="80000"/>
              </a:lnSpc>
              <a:buFontTx/>
              <a:buNone/>
            </a:pPr>
            <a:endParaRPr lang="de-DE" altLang="de-DE" sz="1800" b="1" dirty="0" smtClean="0"/>
          </a:p>
          <a:p>
            <a:pPr eaLnBrk="1" hangingPunct="1">
              <a:lnSpc>
                <a:spcPct val="80000"/>
              </a:lnSpc>
              <a:buFontTx/>
              <a:buNone/>
            </a:pPr>
            <a:endParaRPr lang="de-DE" altLang="de-DE" sz="1200" b="1" dirty="0" smtClean="0"/>
          </a:p>
          <a:p>
            <a:pPr eaLnBrk="1" hangingPunct="1">
              <a:lnSpc>
                <a:spcPct val="80000"/>
              </a:lnSpc>
              <a:buFontTx/>
              <a:buNone/>
            </a:pPr>
            <a:endParaRPr lang="de-DE" altLang="de-DE" sz="1200" b="1" dirty="0" smtClean="0"/>
          </a:p>
          <a:p>
            <a:pPr eaLnBrk="1" hangingPunct="1">
              <a:lnSpc>
                <a:spcPct val="80000"/>
              </a:lnSpc>
              <a:buFontTx/>
              <a:buNone/>
            </a:pPr>
            <a:endParaRPr lang="de-DE" altLang="de-DE" sz="1200" b="1" dirty="0" smtClean="0"/>
          </a:p>
          <a:p>
            <a:pPr eaLnBrk="1" hangingPunct="1">
              <a:lnSpc>
                <a:spcPct val="80000"/>
              </a:lnSpc>
              <a:buFontTx/>
              <a:buNone/>
            </a:pPr>
            <a:endParaRPr lang="de-DE" altLang="de-DE" sz="1200" b="1" dirty="0" smtClean="0"/>
          </a:p>
          <a:p>
            <a:pPr eaLnBrk="1" hangingPunct="1">
              <a:lnSpc>
                <a:spcPct val="80000"/>
              </a:lnSpc>
              <a:buFontTx/>
              <a:buNone/>
            </a:pPr>
            <a:endParaRPr lang="de-DE" altLang="de-DE" sz="1200" dirty="0" smtClean="0"/>
          </a:p>
          <a:p>
            <a:pPr eaLnBrk="1" hangingPunct="1">
              <a:lnSpc>
                <a:spcPct val="80000"/>
              </a:lnSpc>
              <a:buFontTx/>
              <a:buNone/>
            </a:pPr>
            <a:endParaRPr lang="de-DE" altLang="de-DE" sz="1600" dirty="0" smtClean="0"/>
          </a:p>
          <a:p>
            <a:pPr eaLnBrk="1" hangingPunct="1">
              <a:lnSpc>
                <a:spcPct val="80000"/>
              </a:lnSpc>
              <a:buFontTx/>
              <a:buNone/>
            </a:pPr>
            <a:endParaRPr lang="de-DE" altLang="de-DE" sz="1600" dirty="0" smtClean="0"/>
          </a:p>
          <a:p>
            <a:pPr eaLnBrk="1" hangingPunct="1">
              <a:lnSpc>
                <a:spcPct val="80000"/>
              </a:lnSpc>
              <a:buFontTx/>
              <a:buNone/>
            </a:pPr>
            <a:endParaRPr lang="de-DE" altLang="de-DE" sz="1600" dirty="0" smtClean="0"/>
          </a:p>
          <a:p>
            <a:pPr eaLnBrk="1" hangingPunct="1">
              <a:lnSpc>
                <a:spcPct val="80000"/>
              </a:lnSpc>
              <a:buFontTx/>
              <a:buNone/>
            </a:pPr>
            <a:endParaRPr lang="de-DE" altLang="de-DE" sz="1600" dirty="0" smtClean="0"/>
          </a:p>
          <a:p>
            <a:pPr eaLnBrk="1" hangingPunct="1">
              <a:lnSpc>
                <a:spcPct val="80000"/>
              </a:lnSpc>
              <a:buFontTx/>
              <a:buNone/>
            </a:pPr>
            <a:endParaRPr lang="de-DE" altLang="de-DE" sz="1600" dirty="0" smtClean="0"/>
          </a:p>
          <a:p>
            <a:pPr eaLnBrk="1" hangingPunct="1">
              <a:lnSpc>
                <a:spcPct val="80000"/>
              </a:lnSpc>
              <a:buFontTx/>
              <a:buNone/>
            </a:pPr>
            <a:endParaRPr lang="de-DE" altLang="de-DE" sz="1600" dirty="0" smtClean="0"/>
          </a:p>
          <a:p>
            <a:pPr eaLnBrk="1" hangingPunct="1">
              <a:lnSpc>
                <a:spcPct val="80000"/>
              </a:lnSpc>
              <a:buFontTx/>
              <a:buNone/>
            </a:pPr>
            <a:r>
              <a:rPr lang="de-DE" altLang="de-DE" sz="1600" dirty="0" smtClean="0"/>
              <a:t>					</a:t>
            </a:r>
            <a:endParaRPr lang="de-DE" altLang="de-DE" sz="1600" b="1" dirty="0" smtClean="0"/>
          </a:p>
          <a:p>
            <a:pPr eaLnBrk="1" hangingPunct="1">
              <a:lnSpc>
                <a:spcPct val="80000"/>
              </a:lnSpc>
              <a:buFontTx/>
              <a:buNone/>
            </a:pPr>
            <a:r>
              <a:rPr lang="de-DE" altLang="de-DE" sz="1600" b="1" dirty="0" smtClean="0"/>
              <a:t>					     </a:t>
            </a:r>
            <a:r>
              <a:rPr lang="de-DE" altLang="de-DE" sz="1600" b="1" dirty="0" err="1" smtClean="0"/>
              <a:t>by</a:t>
            </a:r>
            <a:r>
              <a:rPr lang="de-DE" altLang="de-DE" sz="1600" b="1" dirty="0" smtClean="0"/>
              <a:t> UHV-STM at </a:t>
            </a:r>
            <a:r>
              <a:rPr lang="de-DE" altLang="de-DE" sz="1600" b="1" dirty="0" err="1" smtClean="0"/>
              <a:t>free</a:t>
            </a:r>
            <a:r>
              <a:rPr lang="de-DE" altLang="de-DE" sz="1600" b="1" dirty="0" smtClean="0"/>
              <a:t> </a:t>
            </a:r>
            <a:r>
              <a:rPr lang="de-DE" altLang="de-DE" sz="1600" b="1" dirty="0" err="1" smtClean="0"/>
              <a:t>graphite</a:t>
            </a:r>
            <a:r>
              <a:rPr lang="de-DE" altLang="de-DE" sz="1600" b="1" dirty="0" smtClean="0"/>
              <a:t> </a:t>
            </a:r>
            <a:r>
              <a:rPr lang="de-DE" altLang="de-DE" sz="1600" b="1" dirty="0" err="1" smtClean="0"/>
              <a:t>surface</a:t>
            </a:r>
            <a:endParaRPr lang="de-DE" altLang="de-DE" sz="1600" b="1" dirty="0" smtClean="0"/>
          </a:p>
        </p:txBody>
      </p:sp>
      <p:pic>
        <p:nvPicPr>
          <p:cNvPr id="8195" name="Picture 4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45" t="6531"/>
          <a:stretch>
            <a:fillRect/>
          </a:stretch>
        </p:blipFill>
        <p:spPr bwMode="auto">
          <a:xfrm>
            <a:off x="539750" y="2276475"/>
            <a:ext cx="3598863" cy="33464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8196" name="Picture 5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84663" y="2276475"/>
            <a:ext cx="4513262" cy="21129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8197" name="Text Box 6"/>
          <p:cNvSpPr txBox="1">
            <a:spLocks noChangeArrowheads="1"/>
          </p:cNvSpPr>
          <p:nvPr/>
        </p:nvSpPr>
        <p:spPr bwMode="auto">
          <a:xfrm>
            <a:off x="323850" y="6308725"/>
            <a:ext cx="6297613" cy="2746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de-DE" altLang="de-DE" sz="1200"/>
              <a:t>S.Griessl, M.Lackinger, M.Edelwirth, M.Hietschold, W.M.Heckl. Single Mol. 3, 25-31 (2002)</a:t>
            </a:r>
          </a:p>
        </p:txBody>
      </p:sp>
      <p:sp>
        <p:nvSpPr>
          <p:cNvPr id="21511" name="Text Box 7"/>
          <p:cNvSpPr txBox="1">
            <a:spLocks noChangeArrowheads="1"/>
          </p:cNvSpPr>
          <p:nvPr/>
        </p:nvSpPr>
        <p:spPr bwMode="auto">
          <a:xfrm>
            <a:off x="4211638" y="5445125"/>
            <a:ext cx="4692650" cy="6413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de-DE" altLang="de-DE" sz="1800" b="1" dirty="0" err="1">
                <a:solidFill>
                  <a:srgbClr val="FF0000"/>
                </a:solidFill>
              </a:rPr>
              <a:t>no</a:t>
            </a:r>
            <a:r>
              <a:rPr lang="de-DE" altLang="de-DE" sz="1800" b="1" dirty="0">
                <a:solidFill>
                  <a:srgbClr val="FF0000"/>
                </a:solidFill>
              </a:rPr>
              <a:t> </a:t>
            </a:r>
            <a:r>
              <a:rPr lang="de-DE" altLang="de-DE" sz="1800" b="1" dirty="0" err="1">
                <a:solidFill>
                  <a:srgbClr val="FF0000"/>
                </a:solidFill>
              </a:rPr>
              <a:t>way</a:t>
            </a:r>
            <a:r>
              <a:rPr lang="de-DE" altLang="de-DE" sz="1800" b="1" dirty="0">
                <a:solidFill>
                  <a:srgbClr val="FF0000"/>
                </a:solidFill>
              </a:rPr>
              <a:t>, </a:t>
            </a:r>
            <a:r>
              <a:rPr lang="de-DE" altLang="de-DE" sz="1800" b="1" dirty="0" err="1">
                <a:solidFill>
                  <a:srgbClr val="FF0000"/>
                </a:solidFill>
              </a:rPr>
              <a:t>to</a:t>
            </a:r>
            <a:r>
              <a:rPr lang="de-DE" altLang="de-DE" sz="1800" b="1" dirty="0">
                <a:solidFill>
                  <a:srgbClr val="FF0000"/>
                </a:solidFill>
              </a:rPr>
              <a:t> </a:t>
            </a:r>
            <a:r>
              <a:rPr lang="de-DE" altLang="de-DE" sz="1800" b="1" dirty="0" err="1">
                <a:solidFill>
                  <a:srgbClr val="FF0000"/>
                </a:solidFill>
              </a:rPr>
              <a:t>control</a:t>
            </a:r>
            <a:r>
              <a:rPr lang="de-DE" altLang="de-DE" sz="1800" b="1" dirty="0">
                <a:solidFill>
                  <a:srgbClr val="FF0000"/>
                </a:solidFill>
              </a:rPr>
              <a:t> </a:t>
            </a:r>
            <a:r>
              <a:rPr lang="de-DE" altLang="de-DE" sz="1800" b="1" dirty="0" err="1">
                <a:solidFill>
                  <a:srgbClr val="FF0000"/>
                </a:solidFill>
              </a:rPr>
              <a:t>the</a:t>
            </a:r>
            <a:r>
              <a:rPr lang="de-DE" altLang="de-DE" sz="1800" b="1" dirty="0">
                <a:solidFill>
                  <a:srgbClr val="FF0000"/>
                </a:solidFill>
              </a:rPr>
              <a:t> </a:t>
            </a:r>
            <a:r>
              <a:rPr lang="de-DE" altLang="de-DE" sz="1800" b="1" dirty="0" err="1">
                <a:solidFill>
                  <a:srgbClr val="FF0000"/>
                </a:solidFill>
              </a:rPr>
              <a:t>appearance</a:t>
            </a:r>
            <a:r>
              <a:rPr lang="de-DE" altLang="de-DE" sz="1800" b="1" dirty="0">
                <a:solidFill>
                  <a:srgbClr val="FF0000"/>
                </a:solidFill>
              </a:rPr>
              <a:t> </a:t>
            </a:r>
            <a:r>
              <a:rPr lang="de-DE" altLang="de-DE" sz="1800" b="1" dirty="0" err="1">
                <a:solidFill>
                  <a:srgbClr val="FF0000"/>
                </a:solidFill>
              </a:rPr>
              <a:t>of</a:t>
            </a:r>
            <a:r>
              <a:rPr lang="de-DE" altLang="de-DE" sz="1800" b="1" dirty="0">
                <a:solidFill>
                  <a:srgbClr val="FF0000"/>
                </a:solidFill>
              </a:rPr>
              <a:t> </a:t>
            </a:r>
            <a:r>
              <a:rPr lang="de-DE" altLang="de-DE" sz="1800" b="1" dirty="0" err="1">
                <a:solidFill>
                  <a:srgbClr val="FF0000"/>
                </a:solidFill>
              </a:rPr>
              <a:t>one</a:t>
            </a:r>
            <a:r>
              <a:rPr lang="de-DE" altLang="de-DE" sz="1800" b="1" dirty="0">
                <a:solidFill>
                  <a:srgbClr val="FF0000"/>
                </a:solidFill>
              </a:rPr>
              <a:t> 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de-DE" altLang="de-DE" sz="1800" b="1" dirty="0" err="1">
                <a:solidFill>
                  <a:srgbClr val="FF0000"/>
                </a:solidFill>
              </a:rPr>
              <a:t>of</a:t>
            </a:r>
            <a:r>
              <a:rPr lang="de-DE" altLang="de-DE" sz="1800" b="1" dirty="0">
                <a:solidFill>
                  <a:srgbClr val="FF0000"/>
                </a:solidFill>
              </a:rPr>
              <a:t> </a:t>
            </a:r>
            <a:r>
              <a:rPr lang="de-DE" altLang="de-DE" sz="1800" b="1" dirty="0" err="1">
                <a:solidFill>
                  <a:srgbClr val="FF0000"/>
                </a:solidFill>
              </a:rPr>
              <a:t>these</a:t>
            </a:r>
            <a:r>
              <a:rPr lang="de-DE" altLang="de-DE" sz="1800" b="1" dirty="0">
                <a:solidFill>
                  <a:srgbClr val="FF0000"/>
                </a:solidFill>
              </a:rPr>
              <a:t> </a:t>
            </a:r>
            <a:r>
              <a:rPr lang="de-DE" altLang="de-DE" sz="1800" b="1" dirty="0" err="1">
                <a:solidFill>
                  <a:srgbClr val="FF0000"/>
                </a:solidFill>
              </a:rPr>
              <a:t>particular</a:t>
            </a:r>
            <a:r>
              <a:rPr lang="de-DE" altLang="de-DE" sz="1800" b="1" dirty="0">
                <a:solidFill>
                  <a:srgbClr val="FF0000"/>
                </a:solidFill>
              </a:rPr>
              <a:t> </a:t>
            </a:r>
            <a:r>
              <a:rPr lang="de-DE" altLang="de-DE" sz="1800" b="1" dirty="0" err="1">
                <a:solidFill>
                  <a:srgbClr val="FF0000"/>
                </a:solidFill>
              </a:rPr>
              <a:t>structures</a:t>
            </a:r>
            <a:r>
              <a:rPr lang="de-DE" altLang="de-DE" sz="1800" b="1" dirty="0">
                <a:solidFill>
                  <a:srgbClr val="FF0000"/>
                </a:solidFill>
              </a:rPr>
              <a:t> !</a:t>
            </a:r>
          </a:p>
        </p:txBody>
      </p:sp>
      <p:pic>
        <p:nvPicPr>
          <p:cNvPr id="7" name="Picture 4" descr="tma_structure"/>
          <p:cNvPicPr>
            <a:picLocks noChangeAspect="1" noChangeArrowheads="1"/>
          </p:cNvPicPr>
          <p:nvPr/>
        </p:nvPicPr>
        <p:blipFill>
          <a:blip r:embed="rId4">
            <a:lum contrast="48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727" t="5135" r="2863" b="5135"/>
          <a:stretch>
            <a:fillRect/>
          </a:stretch>
        </p:blipFill>
        <p:spPr bwMode="auto">
          <a:xfrm>
            <a:off x="6228184" y="268344"/>
            <a:ext cx="1436623" cy="1179456"/>
          </a:xfrm>
          <a:prstGeom prst="rect">
            <a:avLst/>
          </a:prstGeom>
          <a:solidFill>
            <a:srgbClr val="FFFFFF"/>
          </a:solidFill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819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819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819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819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819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819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819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215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215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8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215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215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Rectangle 4"/>
          <p:cNvSpPr>
            <a:spLocks noChangeArrowheads="1"/>
          </p:cNvSpPr>
          <p:nvPr/>
        </p:nvSpPr>
        <p:spPr bwMode="auto">
          <a:xfrm>
            <a:off x="900113" y="836613"/>
            <a:ext cx="7559675" cy="10382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de-DE" altLang="de-DE" sz="1800" b="1"/>
              <a:t>At the liquid-solid interface: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endParaRPr lang="de-DE" altLang="de-DE" sz="800" b="1"/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de-DE" altLang="de-DE" sz="1800" b="1"/>
              <a:t>			      Control of polymorphism by solvent 							(alkanoic acid) </a:t>
            </a:r>
          </a:p>
        </p:txBody>
      </p:sp>
      <p:sp>
        <p:nvSpPr>
          <p:cNvPr id="9219" name="Text Box 5"/>
          <p:cNvSpPr txBox="1">
            <a:spLocks noChangeArrowheads="1"/>
          </p:cNvSpPr>
          <p:nvPr/>
        </p:nvSpPr>
        <p:spPr bwMode="auto">
          <a:xfrm>
            <a:off x="395288" y="6165850"/>
            <a:ext cx="4392612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de-DE" altLang="de-DE" sz="1200"/>
              <a:t>M.Lackinger, S.Griessl, W.M.Heckl, M.Hietschold, G.W.Flynn. 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de-DE" altLang="de-DE" sz="1200"/>
              <a:t>Langmuir 21, 4984-4988 (2005)</a:t>
            </a:r>
          </a:p>
        </p:txBody>
      </p:sp>
      <p:pic>
        <p:nvPicPr>
          <p:cNvPr id="9220" name="Picture 6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76825" y="3860800"/>
            <a:ext cx="3763963" cy="27352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9221" name="Rectangle 7"/>
          <p:cNvSpPr>
            <a:spLocks noChangeArrowheads="1"/>
          </p:cNvSpPr>
          <p:nvPr/>
        </p:nvSpPr>
        <p:spPr bwMode="auto">
          <a:xfrm>
            <a:off x="323850" y="382588"/>
            <a:ext cx="5670550" cy="3667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marL="342900" indent="-34290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lvl="1" eaLnBrk="1" hangingPunct="1">
              <a:lnSpc>
                <a:spcPct val="90000"/>
              </a:lnSpc>
              <a:buFontTx/>
              <a:buNone/>
            </a:pPr>
            <a:r>
              <a:rPr lang="de-DE" altLang="de-DE" sz="2000" b="1" dirty="0" err="1"/>
              <a:t>Trimesic</a:t>
            </a:r>
            <a:r>
              <a:rPr lang="de-DE" altLang="de-DE" sz="2000" b="1" dirty="0"/>
              <a:t> </a:t>
            </a:r>
            <a:r>
              <a:rPr lang="de-DE" altLang="de-DE" sz="2000" b="1" dirty="0" err="1"/>
              <a:t>acid</a:t>
            </a:r>
            <a:r>
              <a:rPr lang="de-DE" altLang="de-DE" sz="2000" b="1" dirty="0"/>
              <a:t> (TMA) @ HOPG(0001):	</a:t>
            </a:r>
          </a:p>
        </p:txBody>
      </p:sp>
      <p:pic>
        <p:nvPicPr>
          <p:cNvPr id="9222" name="Picture 5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8313" y="1773238"/>
            <a:ext cx="4760912" cy="2419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9223" name="Text Box 9"/>
          <p:cNvSpPr txBox="1">
            <a:spLocks noChangeArrowheads="1"/>
          </p:cNvSpPr>
          <p:nvPr/>
        </p:nvSpPr>
        <p:spPr bwMode="auto">
          <a:xfrm>
            <a:off x="519113" y="4456113"/>
            <a:ext cx="4438650" cy="11906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de-DE" altLang="de-DE" sz="1800"/>
              <a:t>Long alkan chain:    chicken wire structure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de-DE" altLang="de-DE" sz="1800"/>
              <a:t>Short alkan chain:   flower structure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endParaRPr lang="de-DE" altLang="de-DE" sz="1800"/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de-DE" altLang="de-DE" sz="1800"/>
              <a:t> coexistence for heptanoic acid only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92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92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92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92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92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92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223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Text Box 4"/>
          <p:cNvSpPr txBox="1">
            <a:spLocks noChangeArrowheads="1"/>
          </p:cNvSpPr>
          <p:nvPr/>
        </p:nvSpPr>
        <p:spPr bwMode="auto">
          <a:xfrm>
            <a:off x="323850" y="485775"/>
            <a:ext cx="8977138" cy="643253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marL="342900" indent="-3429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800100" indent="-3429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257300" indent="-3429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714500" indent="-3429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171700" indent="-3429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628900" indent="-3429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3086100" indent="-3429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543300" indent="-3429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4000500" indent="-3429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marL="0" indent="0" eaLnBrk="1" hangingPunct="1"/>
            <a:r>
              <a:rPr lang="de-DE" altLang="de-DE" sz="2400" b="1" dirty="0" smtClean="0">
                <a:solidFill>
                  <a:srgbClr val="000000"/>
                </a:solidFill>
              </a:rPr>
              <a:t>1.   </a:t>
            </a:r>
            <a:r>
              <a:rPr lang="de-DE" altLang="de-DE" sz="2400" b="1" dirty="0" err="1" smtClean="0">
                <a:solidFill>
                  <a:srgbClr val="000000"/>
                </a:solidFill>
              </a:rPr>
              <a:t>Introduction</a:t>
            </a:r>
            <a:r>
              <a:rPr lang="de-DE" altLang="de-DE" sz="2400" b="1" dirty="0">
                <a:solidFill>
                  <a:srgbClr val="000000"/>
                </a:solidFill>
              </a:rPr>
              <a:t>: </a:t>
            </a:r>
            <a:endParaRPr lang="de-DE" altLang="de-DE" sz="2400" b="1" dirty="0" smtClean="0">
              <a:solidFill>
                <a:srgbClr val="000000"/>
              </a:solidFill>
            </a:endParaRPr>
          </a:p>
          <a:p>
            <a:pPr marL="0" indent="0" eaLnBrk="1" hangingPunct="1"/>
            <a:r>
              <a:rPr lang="de-DE" altLang="de-DE" sz="2400" b="1" dirty="0">
                <a:solidFill>
                  <a:srgbClr val="000000"/>
                </a:solidFill>
              </a:rPr>
              <a:t> </a:t>
            </a:r>
            <a:r>
              <a:rPr lang="de-DE" altLang="de-DE" sz="2400" b="1" dirty="0" smtClean="0">
                <a:solidFill>
                  <a:srgbClr val="000000"/>
                </a:solidFill>
              </a:rPr>
              <a:t>     2-dimensional </a:t>
            </a:r>
            <a:r>
              <a:rPr lang="de-DE" altLang="de-DE" sz="2400" b="1" dirty="0" err="1" smtClean="0">
                <a:solidFill>
                  <a:srgbClr val="000000"/>
                </a:solidFill>
              </a:rPr>
              <a:t>molecular</a:t>
            </a:r>
            <a:r>
              <a:rPr lang="de-DE" altLang="de-DE" sz="2400" b="1" dirty="0" smtClean="0">
                <a:solidFill>
                  <a:srgbClr val="000000"/>
                </a:solidFill>
              </a:rPr>
              <a:t> </a:t>
            </a:r>
            <a:r>
              <a:rPr lang="de-DE" altLang="de-DE" sz="2400" b="1" dirty="0" err="1" smtClean="0">
                <a:solidFill>
                  <a:srgbClr val="000000"/>
                </a:solidFill>
              </a:rPr>
              <a:t>self-assembly</a:t>
            </a:r>
            <a:r>
              <a:rPr lang="de-DE" altLang="de-DE" sz="2400" b="1" dirty="0" smtClean="0">
                <a:solidFill>
                  <a:srgbClr val="000000"/>
                </a:solidFill>
              </a:rPr>
              <a:t> </a:t>
            </a:r>
            <a:r>
              <a:rPr lang="de-DE" altLang="de-DE" sz="2400" b="1" dirty="0" err="1">
                <a:solidFill>
                  <a:srgbClr val="000000"/>
                </a:solidFill>
              </a:rPr>
              <a:t>and</a:t>
            </a:r>
            <a:r>
              <a:rPr lang="de-DE" altLang="de-DE" sz="2400" b="1" dirty="0">
                <a:solidFill>
                  <a:srgbClr val="000000"/>
                </a:solidFill>
              </a:rPr>
              <a:t> </a:t>
            </a:r>
            <a:r>
              <a:rPr lang="de-DE" altLang="de-DE" sz="2400" b="1" dirty="0" err="1" smtClean="0">
                <a:solidFill>
                  <a:srgbClr val="000000"/>
                </a:solidFill>
              </a:rPr>
              <a:t>its</a:t>
            </a:r>
            <a:r>
              <a:rPr lang="de-DE" altLang="de-DE" sz="2400" b="1" dirty="0" smtClean="0">
                <a:solidFill>
                  <a:srgbClr val="000000"/>
                </a:solidFill>
              </a:rPr>
              <a:t> high-</a:t>
            </a:r>
          </a:p>
          <a:p>
            <a:pPr marL="0" indent="0" eaLnBrk="1" hangingPunct="1"/>
            <a:r>
              <a:rPr lang="de-DE" altLang="de-DE" sz="2400" b="1" dirty="0">
                <a:solidFill>
                  <a:srgbClr val="000000"/>
                </a:solidFill>
              </a:rPr>
              <a:t> </a:t>
            </a:r>
            <a:r>
              <a:rPr lang="de-DE" altLang="de-DE" sz="2400" b="1" dirty="0" smtClean="0">
                <a:solidFill>
                  <a:srgbClr val="000000"/>
                </a:solidFill>
              </a:rPr>
              <a:t>     </a:t>
            </a:r>
            <a:r>
              <a:rPr lang="de-DE" altLang="de-DE" sz="2400" b="1" dirty="0" err="1" smtClean="0">
                <a:solidFill>
                  <a:srgbClr val="000000"/>
                </a:solidFill>
              </a:rPr>
              <a:t>resolution</a:t>
            </a:r>
            <a:r>
              <a:rPr lang="de-DE" altLang="de-DE" sz="2400" b="1" dirty="0">
                <a:solidFill>
                  <a:srgbClr val="000000"/>
                </a:solidFill>
              </a:rPr>
              <a:t> </a:t>
            </a:r>
            <a:r>
              <a:rPr lang="de-DE" altLang="de-DE" sz="2400" b="1" dirty="0" err="1" smtClean="0">
                <a:solidFill>
                  <a:srgbClr val="000000"/>
                </a:solidFill>
              </a:rPr>
              <a:t>study</a:t>
            </a:r>
            <a:r>
              <a:rPr lang="de-DE" altLang="de-DE" sz="2400" b="1" dirty="0" smtClean="0">
                <a:solidFill>
                  <a:srgbClr val="000000"/>
                </a:solidFill>
              </a:rPr>
              <a:t> </a:t>
            </a:r>
            <a:r>
              <a:rPr lang="de-DE" altLang="de-DE" sz="2400" b="1" dirty="0" err="1" smtClean="0">
                <a:solidFill>
                  <a:srgbClr val="000000"/>
                </a:solidFill>
              </a:rPr>
              <a:t>by</a:t>
            </a:r>
            <a:r>
              <a:rPr lang="de-DE" altLang="de-DE" sz="2400" b="1" dirty="0" smtClean="0">
                <a:solidFill>
                  <a:srgbClr val="000000"/>
                </a:solidFill>
              </a:rPr>
              <a:t> </a:t>
            </a:r>
            <a:r>
              <a:rPr lang="de-DE" altLang="de-DE" sz="2400" b="1" dirty="0" err="1" smtClean="0">
                <a:solidFill>
                  <a:srgbClr val="000000"/>
                </a:solidFill>
              </a:rPr>
              <a:t>scanning</a:t>
            </a:r>
            <a:r>
              <a:rPr lang="de-DE" altLang="de-DE" sz="2400" b="1" dirty="0" smtClean="0">
                <a:solidFill>
                  <a:srgbClr val="000000"/>
                </a:solidFill>
              </a:rPr>
              <a:t> </a:t>
            </a:r>
            <a:r>
              <a:rPr lang="de-DE" altLang="de-DE" sz="2400" b="1" dirty="0" err="1" smtClean="0">
                <a:solidFill>
                  <a:srgbClr val="000000"/>
                </a:solidFill>
              </a:rPr>
              <a:t>tunneling</a:t>
            </a:r>
            <a:r>
              <a:rPr lang="de-DE" altLang="de-DE" sz="2400" b="1" dirty="0" smtClean="0">
                <a:solidFill>
                  <a:srgbClr val="000000"/>
                </a:solidFill>
              </a:rPr>
              <a:t> </a:t>
            </a:r>
            <a:r>
              <a:rPr lang="de-DE" altLang="de-DE" sz="2400" b="1" dirty="0" err="1" smtClean="0">
                <a:solidFill>
                  <a:srgbClr val="000000"/>
                </a:solidFill>
              </a:rPr>
              <a:t>microscopy</a:t>
            </a:r>
            <a:r>
              <a:rPr lang="de-DE" altLang="de-DE" sz="2400" b="1" dirty="0" smtClean="0">
                <a:solidFill>
                  <a:srgbClr val="000000"/>
                </a:solidFill>
              </a:rPr>
              <a:t> </a:t>
            </a:r>
          </a:p>
          <a:p>
            <a:pPr marL="0" indent="0" eaLnBrk="1" hangingPunct="1"/>
            <a:r>
              <a:rPr lang="de-DE" altLang="de-DE" sz="2400" b="1" dirty="0">
                <a:solidFill>
                  <a:srgbClr val="000000"/>
                </a:solidFill>
              </a:rPr>
              <a:t> </a:t>
            </a:r>
            <a:r>
              <a:rPr lang="de-DE" altLang="de-DE" sz="2400" b="1" dirty="0" smtClean="0">
                <a:solidFill>
                  <a:srgbClr val="000000"/>
                </a:solidFill>
              </a:rPr>
              <a:t>     (STM)</a:t>
            </a:r>
            <a:endParaRPr lang="de-DE" altLang="de-DE" sz="2400" b="1" dirty="0">
              <a:solidFill>
                <a:srgbClr val="000000"/>
              </a:solidFill>
            </a:endParaRPr>
          </a:p>
          <a:p>
            <a:pPr eaLnBrk="1" hangingPunct="1">
              <a:buFontTx/>
              <a:buChar char="•"/>
            </a:pPr>
            <a:endParaRPr lang="de-DE" altLang="de-DE" sz="2400" b="1" dirty="0">
              <a:solidFill>
                <a:srgbClr val="FF0000"/>
              </a:solidFill>
            </a:endParaRPr>
          </a:p>
          <a:p>
            <a:pPr eaLnBrk="1" hangingPunct="1">
              <a:buFontTx/>
              <a:buAutoNum type="arabicPeriod" startAt="2"/>
            </a:pPr>
            <a:r>
              <a:rPr lang="de-DE" altLang="de-DE" sz="2400" b="1" dirty="0" smtClean="0">
                <a:solidFill>
                  <a:srgbClr val="FF0000"/>
                </a:solidFill>
              </a:rPr>
              <a:t> </a:t>
            </a:r>
            <a:r>
              <a:rPr lang="de-DE" altLang="de-DE" sz="2400" b="1" dirty="0" err="1" smtClean="0">
                <a:solidFill>
                  <a:srgbClr val="FF0000"/>
                </a:solidFill>
              </a:rPr>
              <a:t>Molecular</a:t>
            </a:r>
            <a:r>
              <a:rPr lang="de-DE" altLang="de-DE" sz="2400" b="1" dirty="0" smtClean="0">
                <a:solidFill>
                  <a:srgbClr val="FF0000"/>
                </a:solidFill>
              </a:rPr>
              <a:t> Pattern Control </a:t>
            </a:r>
            <a:r>
              <a:rPr lang="de-DE" altLang="de-DE" sz="2400" b="1" dirty="0" err="1" smtClean="0">
                <a:solidFill>
                  <a:srgbClr val="FF0000"/>
                </a:solidFill>
              </a:rPr>
              <a:t>by</a:t>
            </a:r>
            <a:r>
              <a:rPr lang="de-DE" altLang="de-DE" sz="2400" b="1" dirty="0" smtClean="0">
                <a:solidFill>
                  <a:srgbClr val="FF0000"/>
                </a:solidFill>
              </a:rPr>
              <a:t> Environmental Parameters  </a:t>
            </a:r>
            <a:endParaRPr lang="de-DE" altLang="de-DE" sz="2400" b="1" dirty="0">
              <a:solidFill>
                <a:srgbClr val="FF0000"/>
              </a:solidFill>
            </a:endParaRPr>
          </a:p>
          <a:p>
            <a:pPr marL="0" indent="0" eaLnBrk="1" hangingPunct="1"/>
            <a:r>
              <a:rPr lang="de-DE" altLang="de-DE" sz="2400" b="1" dirty="0" smtClean="0"/>
              <a:t>      - Control </a:t>
            </a:r>
            <a:r>
              <a:rPr lang="de-DE" altLang="de-DE" sz="2400" b="1" dirty="0" err="1" smtClean="0"/>
              <a:t>by</a:t>
            </a:r>
            <a:r>
              <a:rPr lang="de-DE" altLang="de-DE" sz="2400" b="1" dirty="0" smtClean="0"/>
              <a:t> </a:t>
            </a:r>
            <a:r>
              <a:rPr lang="de-DE" altLang="de-DE" sz="2400" b="1" dirty="0" err="1" smtClean="0"/>
              <a:t>the</a:t>
            </a:r>
            <a:r>
              <a:rPr lang="de-DE" altLang="de-DE" sz="2400" b="1" dirty="0" smtClean="0"/>
              <a:t> </a:t>
            </a:r>
            <a:r>
              <a:rPr lang="de-DE" altLang="de-DE" sz="2400" b="1" dirty="0" err="1" smtClean="0"/>
              <a:t>nature</a:t>
            </a:r>
            <a:r>
              <a:rPr lang="de-DE" altLang="de-DE" sz="2400" b="1" dirty="0" smtClean="0"/>
              <a:t> </a:t>
            </a:r>
            <a:r>
              <a:rPr lang="de-DE" altLang="de-DE" sz="2400" b="1" dirty="0" err="1" smtClean="0"/>
              <a:t>of</a:t>
            </a:r>
            <a:r>
              <a:rPr lang="de-DE" altLang="de-DE" sz="2400" b="1" dirty="0" smtClean="0"/>
              <a:t> </a:t>
            </a:r>
            <a:r>
              <a:rPr lang="de-DE" altLang="de-DE" sz="2400" b="1" dirty="0" err="1" smtClean="0"/>
              <a:t>the</a:t>
            </a:r>
            <a:r>
              <a:rPr lang="de-DE" altLang="de-DE" sz="2400" b="1" dirty="0" smtClean="0"/>
              <a:t> solvent</a:t>
            </a:r>
          </a:p>
          <a:p>
            <a:pPr marL="0" indent="0" eaLnBrk="1" hangingPunct="1"/>
            <a:r>
              <a:rPr lang="de-DE" altLang="de-DE" sz="2400" b="1" dirty="0">
                <a:solidFill>
                  <a:srgbClr val="000000"/>
                </a:solidFill>
              </a:rPr>
              <a:t> </a:t>
            </a:r>
            <a:r>
              <a:rPr lang="de-DE" altLang="de-DE" sz="2400" b="1" dirty="0" smtClean="0">
                <a:solidFill>
                  <a:srgbClr val="000000"/>
                </a:solidFill>
              </a:rPr>
              <a:t>     </a:t>
            </a:r>
            <a:r>
              <a:rPr lang="de-DE" altLang="de-DE" sz="2400" b="1" dirty="0" smtClean="0">
                <a:solidFill>
                  <a:srgbClr val="FF0000"/>
                </a:solidFill>
              </a:rPr>
              <a:t>- Control </a:t>
            </a:r>
            <a:r>
              <a:rPr lang="de-DE" altLang="de-DE" sz="2400" b="1" dirty="0" err="1" smtClean="0">
                <a:solidFill>
                  <a:srgbClr val="FF0000"/>
                </a:solidFill>
              </a:rPr>
              <a:t>by</a:t>
            </a:r>
            <a:r>
              <a:rPr lang="de-DE" altLang="de-DE" sz="2400" b="1" dirty="0" smtClean="0">
                <a:solidFill>
                  <a:srgbClr val="FF0000"/>
                </a:solidFill>
              </a:rPr>
              <a:t> </a:t>
            </a:r>
            <a:r>
              <a:rPr lang="de-DE" altLang="de-DE" sz="2400" b="1" dirty="0" err="1" smtClean="0">
                <a:solidFill>
                  <a:srgbClr val="FF0000"/>
                </a:solidFill>
              </a:rPr>
              <a:t>concentration</a:t>
            </a:r>
            <a:endParaRPr lang="de-DE" altLang="de-DE" sz="2400" b="1" dirty="0">
              <a:solidFill>
                <a:srgbClr val="FF0000"/>
              </a:solidFill>
            </a:endParaRPr>
          </a:p>
          <a:p>
            <a:pPr eaLnBrk="1" hangingPunct="1"/>
            <a:r>
              <a:rPr lang="de-DE" altLang="de-DE" sz="2400" b="1" dirty="0" smtClean="0">
                <a:solidFill>
                  <a:srgbClr val="000000"/>
                </a:solidFill>
              </a:rPr>
              <a:t>      - </a:t>
            </a:r>
            <a:r>
              <a:rPr lang="de-DE" altLang="de-DE" sz="2400" b="1" dirty="0" err="1" smtClean="0">
                <a:solidFill>
                  <a:srgbClr val="000000"/>
                </a:solidFill>
              </a:rPr>
              <a:t>Coadsorption</a:t>
            </a:r>
            <a:r>
              <a:rPr lang="de-DE" altLang="de-DE" sz="2400" b="1" dirty="0" smtClean="0">
                <a:solidFill>
                  <a:srgbClr val="000000"/>
                </a:solidFill>
              </a:rPr>
              <a:t> </a:t>
            </a:r>
            <a:r>
              <a:rPr lang="de-DE" altLang="de-DE" sz="2400" b="1" dirty="0" err="1" smtClean="0">
                <a:solidFill>
                  <a:srgbClr val="000000"/>
                </a:solidFill>
              </a:rPr>
              <a:t>and</a:t>
            </a:r>
            <a:r>
              <a:rPr lang="de-DE" altLang="de-DE" sz="2400" b="1" dirty="0" smtClean="0">
                <a:solidFill>
                  <a:srgbClr val="000000"/>
                </a:solidFill>
              </a:rPr>
              <a:t> </a:t>
            </a:r>
            <a:r>
              <a:rPr lang="de-DE" altLang="de-DE" sz="2400" b="1" dirty="0" err="1" smtClean="0">
                <a:solidFill>
                  <a:srgbClr val="000000"/>
                </a:solidFill>
              </a:rPr>
              <a:t>packing</a:t>
            </a:r>
            <a:r>
              <a:rPr lang="de-DE" altLang="de-DE" sz="2400" b="1" dirty="0" smtClean="0">
                <a:solidFill>
                  <a:srgbClr val="000000"/>
                </a:solidFill>
              </a:rPr>
              <a:t> </a:t>
            </a:r>
            <a:r>
              <a:rPr lang="de-DE" altLang="de-DE" sz="2400" b="1" dirty="0" err="1" smtClean="0">
                <a:solidFill>
                  <a:srgbClr val="000000"/>
                </a:solidFill>
              </a:rPr>
              <a:t>density-induced</a:t>
            </a:r>
            <a:r>
              <a:rPr lang="de-DE" altLang="de-DE" sz="2400" b="1" dirty="0" smtClean="0">
                <a:solidFill>
                  <a:srgbClr val="000000"/>
                </a:solidFill>
              </a:rPr>
              <a:t> </a:t>
            </a:r>
            <a:r>
              <a:rPr lang="de-DE" altLang="de-DE" sz="2400" b="1" dirty="0" err="1" smtClean="0">
                <a:solidFill>
                  <a:srgbClr val="000000"/>
                </a:solidFill>
              </a:rPr>
              <a:t>esterifi</a:t>
            </a:r>
            <a:r>
              <a:rPr lang="de-DE" altLang="de-DE" sz="2400" b="1" dirty="0" smtClean="0">
                <a:solidFill>
                  <a:srgbClr val="000000"/>
                </a:solidFill>
              </a:rPr>
              <a:t>-</a:t>
            </a:r>
          </a:p>
          <a:p>
            <a:pPr eaLnBrk="1" hangingPunct="1"/>
            <a:r>
              <a:rPr lang="de-DE" altLang="de-DE" sz="2400" b="1" dirty="0">
                <a:solidFill>
                  <a:srgbClr val="000000"/>
                </a:solidFill>
              </a:rPr>
              <a:t> </a:t>
            </a:r>
            <a:r>
              <a:rPr lang="de-DE" altLang="de-DE" sz="2400" b="1" dirty="0" smtClean="0">
                <a:solidFill>
                  <a:srgbClr val="000000"/>
                </a:solidFill>
              </a:rPr>
              <a:t>       </a:t>
            </a:r>
            <a:r>
              <a:rPr lang="de-DE" altLang="de-DE" sz="2400" b="1" dirty="0" err="1" smtClean="0">
                <a:solidFill>
                  <a:srgbClr val="000000"/>
                </a:solidFill>
              </a:rPr>
              <a:t>cation</a:t>
            </a:r>
            <a:endParaRPr lang="de-DE" altLang="de-DE" sz="2400" b="1" dirty="0" smtClean="0">
              <a:solidFill>
                <a:srgbClr val="000000"/>
              </a:solidFill>
            </a:endParaRPr>
          </a:p>
          <a:p>
            <a:pPr eaLnBrk="1" hangingPunct="1"/>
            <a:endParaRPr lang="de-DE" altLang="de-DE" sz="2400" b="1" dirty="0">
              <a:solidFill>
                <a:srgbClr val="000000"/>
              </a:solidFill>
            </a:endParaRPr>
          </a:p>
          <a:p>
            <a:pPr eaLnBrk="1" hangingPunct="1"/>
            <a:r>
              <a:rPr lang="de-DE" altLang="de-DE" sz="2400" b="1" dirty="0" smtClean="0">
                <a:solidFill>
                  <a:srgbClr val="000000"/>
                </a:solidFill>
              </a:rPr>
              <a:t>3.	</a:t>
            </a:r>
            <a:r>
              <a:rPr lang="de-DE" altLang="de-DE" sz="2400" b="1" dirty="0" err="1" smtClean="0">
                <a:solidFill>
                  <a:srgbClr val="000000"/>
                </a:solidFill>
              </a:rPr>
              <a:t>Some</a:t>
            </a:r>
            <a:r>
              <a:rPr lang="de-DE" altLang="de-DE" sz="2400" b="1" dirty="0" smtClean="0">
                <a:solidFill>
                  <a:srgbClr val="000000"/>
                </a:solidFill>
              </a:rPr>
              <a:t> </a:t>
            </a:r>
            <a:r>
              <a:rPr lang="de-DE" altLang="de-DE" sz="2400" b="1" dirty="0" err="1">
                <a:solidFill>
                  <a:srgbClr val="000000"/>
                </a:solidFill>
              </a:rPr>
              <a:t>R</a:t>
            </a:r>
            <a:r>
              <a:rPr lang="de-DE" altLang="de-DE" sz="2400" b="1" dirty="0" err="1" smtClean="0">
                <a:solidFill>
                  <a:srgbClr val="000000"/>
                </a:solidFill>
              </a:rPr>
              <a:t>ecent</a:t>
            </a:r>
            <a:r>
              <a:rPr lang="de-DE" altLang="de-DE" sz="2400" b="1" dirty="0" smtClean="0">
                <a:solidFill>
                  <a:srgbClr val="000000"/>
                </a:solidFill>
              </a:rPr>
              <a:t> Problems</a:t>
            </a:r>
            <a:endParaRPr lang="de-DE" altLang="de-DE" sz="2400" b="1" dirty="0">
              <a:solidFill>
                <a:srgbClr val="000000"/>
              </a:solidFill>
            </a:endParaRPr>
          </a:p>
          <a:p>
            <a:pPr eaLnBrk="1" hangingPunct="1">
              <a:buFontTx/>
              <a:buAutoNum type="arabicPeriod" startAt="4"/>
            </a:pPr>
            <a:endParaRPr lang="de-DE" altLang="de-DE" sz="2400" b="1" dirty="0">
              <a:solidFill>
                <a:srgbClr val="000000"/>
              </a:solidFill>
            </a:endParaRPr>
          </a:p>
          <a:p>
            <a:pPr eaLnBrk="1" hangingPunct="1"/>
            <a:r>
              <a:rPr lang="de-DE" altLang="de-DE" sz="2400" b="1" dirty="0">
                <a:solidFill>
                  <a:srgbClr val="000000"/>
                </a:solidFill>
              </a:rPr>
              <a:t>4</a:t>
            </a:r>
            <a:r>
              <a:rPr lang="de-DE" altLang="de-DE" sz="2400" b="1" dirty="0" smtClean="0">
                <a:solidFill>
                  <a:srgbClr val="000000"/>
                </a:solidFill>
              </a:rPr>
              <a:t>.</a:t>
            </a:r>
            <a:r>
              <a:rPr lang="de-DE" altLang="de-DE" sz="2400" b="1" dirty="0">
                <a:solidFill>
                  <a:srgbClr val="000000"/>
                </a:solidFill>
              </a:rPr>
              <a:t>	 Summary </a:t>
            </a:r>
            <a:r>
              <a:rPr lang="de-DE" altLang="de-DE" sz="2400" b="1" dirty="0" err="1">
                <a:solidFill>
                  <a:srgbClr val="000000"/>
                </a:solidFill>
              </a:rPr>
              <a:t>and</a:t>
            </a:r>
            <a:r>
              <a:rPr lang="de-DE" altLang="de-DE" sz="2400" b="1" dirty="0">
                <a:solidFill>
                  <a:srgbClr val="000000"/>
                </a:solidFill>
              </a:rPr>
              <a:t> </a:t>
            </a:r>
            <a:r>
              <a:rPr lang="de-DE" altLang="de-DE" sz="2400" b="1" dirty="0" err="1">
                <a:solidFill>
                  <a:srgbClr val="000000"/>
                </a:solidFill>
              </a:rPr>
              <a:t>outlook</a:t>
            </a:r>
            <a:endParaRPr lang="de-DE" altLang="de-DE" sz="2400" b="1" dirty="0">
              <a:solidFill>
                <a:srgbClr val="000000"/>
              </a:solidFill>
            </a:endParaRPr>
          </a:p>
          <a:p>
            <a:pPr eaLnBrk="1" hangingPunct="1"/>
            <a:endParaRPr lang="de-DE" altLang="de-DE" sz="2000" b="1" dirty="0">
              <a:solidFill>
                <a:srgbClr val="000000"/>
              </a:solidFill>
            </a:endParaRPr>
          </a:p>
          <a:p>
            <a:pPr eaLnBrk="1" hangingPunct="1">
              <a:buFontTx/>
              <a:buAutoNum type="arabicPeriod" startAt="4"/>
            </a:pPr>
            <a:endParaRPr lang="de-DE" altLang="de-DE" sz="2800" b="1" dirty="0">
              <a:solidFill>
                <a:srgbClr val="000000"/>
              </a:solidFill>
            </a:endParaRPr>
          </a:p>
          <a:p>
            <a:pPr eaLnBrk="1" hangingPunct="1">
              <a:buFontTx/>
              <a:buAutoNum type="arabicPeriod" startAt="4"/>
            </a:pPr>
            <a:endParaRPr lang="de-DE" altLang="de-DE" sz="2800" b="1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8320371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Rectangle 4"/>
          <p:cNvSpPr>
            <a:spLocks noChangeArrowheads="1"/>
          </p:cNvSpPr>
          <p:nvPr/>
        </p:nvSpPr>
        <p:spPr bwMode="auto">
          <a:xfrm>
            <a:off x="395288" y="981075"/>
            <a:ext cx="3409950" cy="11906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de-DE" altLang="de-DE" sz="1800"/>
              <a:t>TMA solved in octanoic acid 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endParaRPr lang="de-DE" altLang="de-DE" sz="1800"/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de-DE" altLang="de-DE" sz="1800" b="1"/>
              <a:t>Control of TMA concentration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de-DE" altLang="de-DE" sz="1800" b="1"/>
              <a:t>by sonication</a:t>
            </a:r>
          </a:p>
        </p:txBody>
      </p:sp>
      <p:sp>
        <p:nvSpPr>
          <p:cNvPr id="10243" name="Text Box 5"/>
          <p:cNvSpPr txBox="1">
            <a:spLocks noChangeArrowheads="1"/>
          </p:cNvSpPr>
          <p:nvPr/>
        </p:nvSpPr>
        <p:spPr bwMode="auto">
          <a:xfrm>
            <a:off x="3286125" y="6381750"/>
            <a:ext cx="5857875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de-DE" altLang="de-DE" sz="1200"/>
              <a:t>N.T.N.Ha, T.G.Gopakumar, M.Hietschold. J.Phys.Chem. C115, 21743-21749 (2011)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de-DE" altLang="de-DE" sz="1200"/>
              <a:t>                                                                   Surf.Sci. 607, 68-73 (2013)</a:t>
            </a:r>
          </a:p>
        </p:txBody>
      </p:sp>
      <p:sp>
        <p:nvSpPr>
          <p:cNvPr id="10244" name="Rectangle 6"/>
          <p:cNvSpPr>
            <a:spLocks noChangeArrowheads="1"/>
          </p:cNvSpPr>
          <p:nvPr/>
        </p:nvSpPr>
        <p:spPr bwMode="auto">
          <a:xfrm>
            <a:off x="-396875" y="260350"/>
            <a:ext cx="4716463" cy="9493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marL="342900" indent="-34290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lvl="1" eaLnBrk="1" hangingPunct="1">
              <a:lnSpc>
                <a:spcPct val="90000"/>
              </a:lnSpc>
              <a:buFontTx/>
              <a:buNone/>
            </a:pPr>
            <a:r>
              <a:rPr lang="de-DE" altLang="de-DE" sz="2000" b="1"/>
              <a:t>Trimesic acid (TMA) @ </a:t>
            </a:r>
          </a:p>
          <a:p>
            <a:pPr lvl="1" eaLnBrk="1" hangingPunct="1">
              <a:lnSpc>
                <a:spcPct val="90000"/>
              </a:lnSpc>
              <a:buFontTx/>
              <a:buNone/>
            </a:pPr>
            <a:r>
              <a:rPr lang="de-DE" altLang="de-DE" sz="800" b="1"/>
              <a:t>			</a:t>
            </a:r>
            <a:r>
              <a:rPr lang="de-DE" altLang="de-DE" sz="2000" b="1"/>
              <a:t>   HOPG(0001):</a:t>
            </a:r>
            <a:r>
              <a:rPr lang="de-DE" altLang="de-DE" sz="1800" b="1"/>
              <a:t>	</a:t>
            </a:r>
          </a:p>
        </p:txBody>
      </p:sp>
      <p:pic>
        <p:nvPicPr>
          <p:cNvPr id="10245" name="Picture 6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4656" y="2892425"/>
            <a:ext cx="3073400" cy="27019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46" name="Picture 5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56100" y="260350"/>
            <a:ext cx="4519613" cy="5514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247" name="Text Box 9"/>
          <p:cNvSpPr txBox="1">
            <a:spLocks noChangeArrowheads="1"/>
          </p:cNvSpPr>
          <p:nvPr/>
        </p:nvSpPr>
        <p:spPr bwMode="auto">
          <a:xfrm>
            <a:off x="138113" y="5514975"/>
            <a:ext cx="8737600" cy="9239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de-DE" altLang="de-DE" sz="1800" b="1">
                <a:solidFill>
                  <a:srgbClr val="FF0000"/>
                </a:solidFill>
              </a:rPr>
              <a:t>Solutions with increased 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de-DE" altLang="de-DE" sz="1800" b="1">
                <a:solidFill>
                  <a:srgbClr val="FF0000"/>
                </a:solidFill>
              </a:rPr>
              <a:t>		concentration </a:t>
            </a:r>
            <a:r>
              <a:rPr lang="de-DE" altLang="de-DE" sz="1800" b="1">
                <a:solidFill>
                  <a:srgbClr val="FF0000"/>
                </a:solidFill>
                <a:sym typeface="Wingdings" panose="05000000000000000000" pitchFamily="2" charset="2"/>
              </a:rPr>
              <a:t>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de-DE" altLang="de-DE" sz="1800" b="1">
                <a:solidFill>
                  <a:srgbClr val="FF0000"/>
                </a:solidFill>
                <a:sym typeface="Wingdings" panose="05000000000000000000" pitchFamily="2" charset="2"/>
              </a:rPr>
              <a:t>			Structures with increased molecular packing density</a:t>
            </a:r>
            <a:endParaRPr lang="de-DE" altLang="de-DE" sz="1800" b="1">
              <a:solidFill>
                <a:srgbClr val="FF0000"/>
              </a:solidFill>
            </a:endParaRPr>
          </a:p>
        </p:txBody>
      </p:sp>
      <p:pic>
        <p:nvPicPr>
          <p:cNvPr id="8" name="Picture 93" descr="sonication.png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55850" y="1874044"/>
            <a:ext cx="1706563" cy="9953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024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024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024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024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247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7"/>
          <p:cNvSpPr>
            <a:spLocks noChangeArrowheads="1"/>
          </p:cNvSpPr>
          <p:nvPr/>
        </p:nvSpPr>
        <p:spPr bwMode="auto">
          <a:xfrm>
            <a:off x="323850" y="382588"/>
            <a:ext cx="5670550" cy="3667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marL="342900" indent="-34290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lvl="1" eaLnBrk="1" hangingPunct="1">
              <a:lnSpc>
                <a:spcPct val="90000"/>
              </a:lnSpc>
              <a:buFontTx/>
              <a:buNone/>
            </a:pPr>
            <a:r>
              <a:rPr lang="de-DE" altLang="de-DE" sz="2000" b="1" dirty="0" err="1">
                <a:solidFill>
                  <a:srgbClr val="000000"/>
                </a:solidFill>
              </a:rPr>
              <a:t>Trimesic</a:t>
            </a:r>
            <a:r>
              <a:rPr lang="de-DE" altLang="de-DE" sz="2000" b="1" dirty="0">
                <a:solidFill>
                  <a:srgbClr val="000000"/>
                </a:solidFill>
              </a:rPr>
              <a:t> </a:t>
            </a:r>
            <a:r>
              <a:rPr lang="de-DE" altLang="de-DE" sz="2000" b="1" dirty="0" err="1">
                <a:solidFill>
                  <a:srgbClr val="000000"/>
                </a:solidFill>
              </a:rPr>
              <a:t>acid</a:t>
            </a:r>
            <a:r>
              <a:rPr lang="de-DE" altLang="de-DE" sz="2000" b="1" dirty="0">
                <a:solidFill>
                  <a:srgbClr val="000000"/>
                </a:solidFill>
              </a:rPr>
              <a:t> (TMA) @ HOPG(0001):	</a:t>
            </a:r>
          </a:p>
        </p:txBody>
      </p:sp>
      <p:sp>
        <p:nvSpPr>
          <p:cNvPr id="5" name="Textfeld 4"/>
          <p:cNvSpPr txBox="1"/>
          <p:nvPr/>
        </p:nvSpPr>
        <p:spPr>
          <a:xfrm>
            <a:off x="611560" y="1015149"/>
            <a:ext cx="7772321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dirty="0" err="1" smtClean="0">
                <a:solidFill>
                  <a:srgbClr val="000000"/>
                </a:solidFill>
              </a:rPr>
              <a:t>Completely</a:t>
            </a:r>
            <a:r>
              <a:rPr lang="de-DE" dirty="0" smtClean="0">
                <a:solidFill>
                  <a:srgbClr val="000000"/>
                </a:solidFill>
              </a:rPr>
              <a:t> different </a:t>
            </a:r>
            <a:r>
              <a:rPr lang="de-DE" dirty="0" err="1" smtClean="0">
                <a:solidFill>
                  <a:srgbClr val="000000"/>
                </a:solidFill>
              </a:rPr>
              <a:t>structure</a:t>
            </a:r>
            <a:r>
              <a:rPr lang="de-DE" dirty="0" smtClean="0">
                <a:solidFill>
                  <a:srgbClr val="000000"/>
                </a:solidFill>
              </a:rPr>
              <a:t> </a:t>
            </a:r>
            <a:r>
              <a:rPr lang="de-DE" dirty="0" err="1" smtClean="0">
                <a:solidFill>
                  <a:srgbClr val="000000"/>
                </a:solidFill>
              </a:rPr>
              <a:t>from</a:t>
            </a:r>
            <a:r>
              <a:rPr lang="de-DE" dirty="0" smtClean="0">
                <a:solidFill>
                  <a:srgbClr val="000000"/>
                </a:solidFill>
              </a:rPr>
              <a:t> a </a:t>
            </a:r>
            <a:r>
              <a:rPr lang="de-DE" dirty="0" err="1" smtClean="0">
                <a:solidFill>
                  <a:srgbClr val="000000"/>
                </a:solidFill>
              </a:rPr>
              <a:t>sonicated</a:t>
            </a:r>
            <a:r>
              <a:rPr lang="de-DE" dirty="0" smtClean="0">
                <a:solidFill>
                  <a:srgbClr val="000000"/>
                </a:solidFill>
              </a:rPr>
              <a:t> </a:t>
            </a:r>
            <a:r>
              <a:rPr lang="de-DE" dirty="0" err="1" smtClean="0">
                <a:solidFill>
                  <a:srgbClr val="000000"/>
                </a:solidFill>
              </a:rPr>
              <a:t>solution</a:t>
            </a:r>
            <a:r>
              <a:rPr lang="de-DE" dirty="0" smtClean="0">
                <a:solidFill>
                  <a:srgbClr val="000000"/>
                </a:solidFill>
              </a:rPr>
              <a:t> in 1-phenyloctane:</a:t>
            </a:r>
          </a:p>
          <a:p>
            <a:r>
              <a:rPr lang="de-DE" dirty="0">
                <a:solidFill>
                  <a:srgbClr val="000000"/>
                </a:solidFill>
              </a:rPr>
              <a:t>z</a:t>
            </a:r>
            <a:r>
              <a:rPr lang="de-DE" dirty="0" smtClean="0">
                <a:solidFill>
                  <a:srgbClr val="000000"/>
                </a:solidFill>
              </a:rPr>
              <a:t>ig-zag dimer </a:t>
            </a:r>
            <a:r>
              <a:rPr lang="de-DE" dirty="0" err="1" smtClean="0">
                <a:solidFill>
                  <a:srgbClr val="000000"/>
                </a:solidFill>
              </a:rPr>
              <a:t>chain</a:t>
            </a:r>
            <a:endParaRPr lang="de-DE" dirty="0">
              <a:solidFill>
                <a:srgbClr val="000000"/>
              </a:solidFill>
            </a:endParaRPr>
          </a:p>
        </p:txBody>
      </p:sp>
      <p:pic>
        <p:nvPicPr>
          <p:cNvPr id="6" name="Grafik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55576" y="1807237"/>
            <a:ext cx="2642179" cy="3429844"/>
          </a:xfrm>
          <a:prstGeom prst="rect">
            <a:avLst/>
          </a:prstGeom>
        </p:spPr>
      </p:pic>
      <p:pic>
        <p:nvPicPr>
          <p:cNvPr id="8" name="Grafik 7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491880" y="1807237"/>
            <a:ext cx="4115702" cy="2057907"/>
          </a:xfrm>
          <a:prstGeom prst="rect">
            <a:avLst/>
          </a:prstGeom>
        </p:spPr>
      </p:pic>
      <p:pic>
        <p:nvPicPr>
          <p:cNvPr id="9" name="Grafik 8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491880" y="3933056"/>
            <a:ext cx="4588245" cy="2756578"/>
          </a:xfrm>
          <a:prstGeom prst="rect">
            <a:avLst/>
          </a:prstGeom>
        </p:spPr>
      </p:pic>
      <p:sp>
        <p:nvSpPr>
          <p:cNvPr id="10" name="Textfeld 9"/>
          <p:cNvSpPr txBox="1"/>
          <p:nvPr/>
        </p:nvSpPr>
        <p:spPr>
          <a:xfrm>
            <a:off x="611560" y="5735527"/>
            <a:ext cx="3334054" cy="95410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sz="1400" dirty="0" err="1" smtClean="0">
                <a:solidFill>
                  <a:srgbClr val="000000"/>
                </a:solidFill>
              </a:rPr>
              <a:t>N.T.N.Ha</a:t>
            </a:r>
            <a:r>
              <a:rPr lang="de-DE" sz="1400" dirty="0" smtClean="0">
                <a:solidFill>
                  <a:srgbClr val="000000"/>
                </a:solidFill>
              </a:rPr>
              <a:t>, </a:t>
            </a:r>
            <a:r>
              <a:rPr lang="de-DE" sz="1400" dirty="0" err="1" smtClean="0">
                <a:solidFill>
                  <a:srgbClr val="000000"/>
                </a:solidFill>
              </a:rPr>
              <a:t>T.G.Gopakumar</a:t>
            </a:r>
            <a:r>
              <a:rPr lang="de-DE" sz="1400" dirty="0" smtClean="0">
                <a:solidFill>
                  <a:srgbClr val="000000"/>
                </a:solidFill>
              </a:rPr>
              <a:t>, </a:t>
            </a:r>
          </a:p>
          <a:p>
            <a:r>
              <a:rPr lang="de-DE" sz="1400" dirty="0" err="1" smtClean="0">
                <a:solidFill>
                  <a:srgbClr val="000000"/>
                </a:solidFill>
              </a:rPr>
              <a:t>R.Gutzler</a:t>
            </a:r>
            <a:r>
              <a:rPr lang="de-DE" sz="1400" dirty="0" smtClean="0">
                <a:solidFill>
                  <a:srgbClr val="000000"/>
                </a:solidFill>
              </a:rPr>
              <a:t>, </a:t>
            </a:r>
            <a:r>
              <a:rPr lang="de-DE" sz="1400" dirty="0" err="1" smtClean="0">
                <a:solidFill>
                  <a:srgbClr val="000000"/>
                </a:solidFill>
              </a:rPr>
              <a:t>M.Lackinger</a:t>
            </a:r>
            <a:r>
              <a:rPr lang="de-DE" sz="1400" dirty="0" smtClean="0">
                <a:solidFill>
                  <a:srgbClr val="000000"/>
                </a:solidFill>
              </a:rPr>
              <a:t>, </a:t>
            </a:r>
            <a:r>
              <a:rPr lang="de-DE" sz="1400" dirty="0" err="1" smtClean="0">
                <a:solidFill>
                  <a:srgbClr val="000000"/>
                </a:solidFill>
              </a:rPr>
              <a:t>H.Tang</a:t>
            </a:r>
            <a:r>
              <a:rPr lang="de-DE" sz="1400" dirty="0" smtClean="0">
                <a:solidFill>
                  <a:srgbClr val="000000"/>
                </a:solidFill>
              </a:rPr>
              <a:t>, </a:t>
            </a:r>
          </a:p>
          <a:p>
            <a:r>
              <a:rPr lang="de-DE" sz="1400" dirty="0" err="1" smtClean="0">
                <a:solidFill>
                  <a:srgbClr val="000000"/>
                </a:solidFill>
              </a:rPr>
              <a:t>M.Hietschold</a:t>
            </a:r>
            <a:r>
              <a:rPr lang="de-DE" sz="1400" dirty="0" smtClean="0">
                <a:solidFill>
                  <a:srgbClr val="000000"/>
                </a:solidFill>
              </a:rPr>
              <a:t>.</a:t>
            </a:r>
          </a:p>
          <a:p>
            <a:r>
              <a:rPr lang="de-DE" sz="1400" dirty="0" err="1" smtClean="0">
                <a:solidFill>
                  <a:srgbClr val="000000"/>
                </a:solidFill>
              </a:rPr>
              <a:t>J.Phys.Chem</a:t>
            </a:r>
            <a:r>
              <a:rPr lang="de-DE" sz="1400" dirty="0" smtClean="0">
                <a:solidFill>
                  <a:srgbClr val="000000"/>
                </a:solidFill>
              </a:rPr>
              <a:t>. C 114, 3531-3536 (2010)</a:t>
            </a:r>
            <a:endParaRPr lang="de-DE" sz="1400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485560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Text Box 4"/>
          <p:cNvSpPr txBox="1">
            <a:spLocks noChangeArrowheads="1"/>
          </p:cNvSpPr>
          <p:nvPr/>
        </p:nvSpPr>
        <p:spPr bwMode="auto">
          <a:xfrm>
            <a:off x="323850" y="485775"/>
            <a:ext cx="8977138" cy="643253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marL="342900" indent="-3429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800100" indent="-3429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257300" indent="-3429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714500" indent="-3429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171700" indent="-3429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628900" indent="-3429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3086100" indent="-3429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543300" indent="-3429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4000500" indent="-3429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marL="0" indent="0" eaLnBrk="1" hangingPunct="1"/>
            <a:r>
              <a:rPr lang="de-DE" altLang="de-DE" sz="2400" b="1" dirty="0" smtClean="0">
                <a:solidFill>
                  <a:srgbClr val="000000"/>
                </a:solidFill>
              </a:rPr>
              <a:t>1.   </a:t>
            </a:r>
            <a:r>
              <a:rPr lang="de-DE" altLang="de-DE" sz="2400" b="1" dirty="0" err="1" smtClean="0">
                <a:solidFill>
                  <a:srgbClr val="000000"/>
                </a:solidFill>
              </a:rPr>
              <a:t>Introduction</a:t>
            </a:r>
            <a:r>
              <a:rPr lang="de-DE" altLang="de-DE" sz="2400" b="1" dirty="0">
                <a:solidFill>
                  <a:srgbClr val="000000"/>
                </a:solidFill>
              </a:rPr>
              <a:t>: </a:t>
            </a:r>
            <a:endParaRPr lang="de-DE" altLang="de-DE" sz="2400" b="1" dirty="0" smtClean="0">
              <a:solidFill>
                <a:srgbClr val="000000"/>
              </a:solidFill>
            </a:endParaRPr>
          </a:p>
          <a:p>
            <a:pPr marL="0" indent="0" eaLnBrk="1" hangingPunct="1"/>
            <a:r>
              <a:rPr lang="de-DE" altLang="de-DE" sz="2400" b="1" dirty="0">
                <a:solidFill>
                  <a:srgbClr val="000000"/>
                </a:solidFill>
              </a:rPr>
              <a:t> </a:t>
            </a:r>
            <a:r>
              <a:rPr lang="de-DE" altLang="de-DE" sz="2400" b="1" dirty="0" smtClean="0">
                <a:solidFill>
                  <a:srgbClr val="000000"/>
                </a:solidFill>
              </a:rPr>
              <a:t>     2-dimensional </a:t>
            </a:r>
            <a:r>
              <a:rPr lang="de-DE" altLang="de-DE" sz="2400" b="1" dirty="0" err="1" smtClean="0">
                <a:solidFill>
                  <a:srgbClr val="000000"/>
                </a:solidFill>
              </a:rPr>
              <a:t>molecular</a:t>
            </a:r>
            <a:r>
              <a:rPr lang="de-DE" altLang="de-DE" sz="2400" b="1" dirty="0" smtClean="0">
                <a:solidFill>
                  <a:srgbClr val="000000"/>
                </a:solidFill>
              </a:rPr>
              <a:t> </a:t>
            </a:r>
            <a:r>
              <a:rPr lang="de-DE" altLang="de-DE" sz="2400" b="1" dirty="0" err="1" smtClean="0">
                <a:solidFill>
                  <a:srgbClr val="000000"/>
                </a:solidFill>
              </a:rPr>
              <a:t>self-assembly</a:t>
            </a:r>
            <a:r>
              <a:rPr lang="de-DE" altLang="de-DE" sz="2400" b="1" dirty="0" smtClean="0">
                <a:solidFill>
                  <a:srgbClr val="000000"/>
                </a:solidFill>
              </a:rPr>
              <a:t> </a:t>
            </a:r>
            <a:r>
              <a:rPr lang="de-DE" altLang="de-DE" sz="2400" b="1" dirty="0" err="1">
                <a:solidFill>
                  <a:srgbClr val="000000"/>
                </a:solidFill>
              </a:rPr>
              <a:t>and</a:t>
            </a:r>
            <a:r>
              <a:rPr lang="de-DE" altLang="de-DE" sz="2400" b="1" dirty="0">
                <a:solidFill>
                  <a:srgbClr val="000000"/>
                </a:solidFill>
              </a:rPr>
              <a:t> </a:t>
            </a:r>
            <a:r>
              <a:rPr lang="de-DE" altLang="de-DE" sz="2400" b="1" dirty="0" err="1" smtClean="0">
                <a:solidFill>
                  <a:srgbClr val="000000"/>
                </a:solidFill>
              </a:rPr>
              <a:t>its</a:t>
            </a:r>
            <a:r>
              <a:rPr lang="de-DE" altLang="de-DE" sz="2400" b="1" dirty="0" smtClean="0">
                <a:solidFill>
                  <a:srgbClr val="000000"/>
                </a:solidFill>
              </a:rPr>
              <a:t> high-</a:t>
            </a:r>
          </a:p>
          <a:p>
            <a:pPr marL="0" indent="0" eaLnBrk="1" hangingPunct="1"/>
            <a:r>
              <a:rPr lang="de-DE" altLang="de-DE" sz="2400" b="1" dirty="0">
                <a:solidFill>
                  <a:srgbClr val="000000"/>
                </a:solidFill>
              </a:rPr>
              <a:t> </a:t>
            </a:r>
            <a:r>
              <a:rPr lang="de-DE" altLang="de-DE" sz="2400" b="1" dirty="0" smtClean="0">
                <a:solidFill>
                  <a:srgbClr val="000000"/>
                </a:solidFill>
              </a:rPr>
              <a:t>     </a:t>
            </a:r>
            <a:r>
              <a:rPr lang="de-DE" altLang="de-DE" sz="2400" b="1" dirty="0" err="1" smtClean="0">
                <a:solidFill>
                  <a:srgbClr val="000000"/>
                </a:solidFill>
              </a:rPr>
              <a:t>resolution</a:t>
            </a:r>
            <a:r>
              <a:rPr lang="de-DE" altLang="de-DE" sz="2400" b="1" dirty="0" smtClean="0">
                <a:solidFill>
                  <a:srgbClr val="000000"/>
                </a:solidFill>
              </a:rPr>
              <a:t> </a:t>
            </a:r>
            <a:r>
              <a:rPr lang="de-DE" altLang="de-DE" sz="2400" b="1" dirty="0" err="1" smtClean="0">
                <a:solidFill>
                  <a:srgbClr val="000000"/>
                </a:solidFill>
              </a:rPr>
              <a:t>study</a:t>
            </a:r>
            <a:r>
              <a:rPr lang="de-DE" altLang="de-DE" sz="2400" b="1" dirty="0" smtClean="0">
                <a:solidFill>
                  <a:srgbClr val="000000"/>
                </a:solidFill>
              </a:rPr>
              <a:t> </a:t>
            </a:r>
            <a:r>
              <a:rPr lang="de-DE" altLang="de-DE" sz="2400" b="1" dirty="0" err="1" smtClean="0">
                <a:solidFill>
                  <a:srgbClr val="000000"/>
                </a:solidFill>
              </a:rPr>
              <a:t>by</a:t>
            </a:r>
            <a:r>
              <a:rPr lang="de-DE" altLang="de-DE" sz="2400" b="1" dirty="0" smtClean="0">
                <a:solidFill>
                  <a:srgbClr val="000000"/>
                </a:solidFill>
              </a:rPr>
              <a:t> </a:t>
            </a:r>
            <a:r>
              <a:rPr lang="de-DE" altLang="de-DE" sz="2400" b="1" dirty="0" err="1" smtClean="0">
                <a:solidFill>
                  <a:srgbClr val="000000"/>
                </a:solidFill>
              </a:rPr>
              <a:t>scanning</a:t>
            </a:r>
            <a:r>
              <a:rPr lang="de-DE" altLang="de-DE" sz="2400" b="1" dirty="0" smtClean="0">
                <a:solidFill>
                  <a:srgbClr val="000000"/>
                </a:solidFill>
              </a:rPr>
              <a:t> </a:t>
            </a:r>
            <a:r>
              <a:rPr lang="de-DE" altLang="de-DE" sz="2400" b="1" dirty="0" err="1" smtClean="0">
                <a:solidFill>
                  <a:srgbClr val="000000"/>
                </a:solidFill>
              </a:rPr>
              <a:t>tunneling</a:t>
            </a:r>
            <a:r>
              <a:rPr lang="de-DE" altLang="de-DE" sz="2400" b="1" dirty="0" smtClean="0">
                <a:solidFill>
                  <a:srgbClr val="000000"/>
                </a:solidFill>
              </a:rPr>
              <a:t> </a:t>
            </a:r>
            <a:r>
              <a:rPr lang="de-DE" altLang="de-DE" sz="2400" b="1" dirty="0" err="1" smtClean="0">
                <a:solidFill>
                  <a:srgbClr val="000000"/>
                </a:solidFill>
              </a:rPr>
              <a:t>microscopy</a:t>
            </a:r>
            <a:r>
              <a:rPr lang="de-DE" altLang="de-DE" sz="2400" b="1" dirty="0" smtClean="0">
                <a:solidFill>
                  <a:srgbClr val="000000"/>
                </a:solidFill>
              </a:rPr>
              <a:t> </a:t>
            </a:r>
          </a:p>
          <a:p>
            <a:pPr marL="0" indent="0" eaLnBrk="1" hangingPunct="1"/>
            <a:r>
              <a:rPr lang="de-DE" altLang="de-DE" sz="2400" b="1" dirty="0">
                <a:solidFill>
                  <a:srgbClr val="000000"/>
                </a:solidFill>
              </a:rPr>
              <a:t> </a:t>
            </a:r>
            <a:r>
              <a:rPr lang="de-DE" altLang="de-DE" sz="2400" b="1" dirty="0" smtClean="0">
                <a:solidFill>
                  <a:srgbClr val="000000"/>
                </a:solidFill>
              </a:rPr>
              <a:t>     (STM)</a:t>
            </a:r>
            <a:endParaRPr lang="de-DE" altLang="de-DE" sz="2400" b="1" dirty="0">
              <a:solidFill>
                <a:srgbClr val="000000"/>
              </a:solidFill>
            </a:endParaRPr>
          </a:p>
          <a:p>
            <a:pPr eaLnBrk="1" hangingPunct="1">
              <a:buFontTx/>
              <a:buChar char="•"/>
            </a:pPr>
            <a:endParaRPr lang="de-DE" altLang="de-DE" sz="2400" b="1" dirty="0">
              <a:solidFill>
                <a:srgbClr val="FF0000"/>
              </a:solidFill>
            </a:endParaRPr>
          </a:p>
          <a:p>
            <a:pPr eaLnBrk="1" hangingPunct="1">
              <a:buFontTx/>
              <a:buAutoNum type="arabicPeriod" startAt="2"/>
            </a:pPr>
            <a:r>
              <a:rPr lang="de-DE" altLang="de-DE" sz="2400" b="1" dirty="0" smtClean="0">
                <a:solidFill>
                  <a:srgbClr val="FF0000"/>
                </a:solidFill>
              </a:rPr>
              <a:t> </a:t>
            </a:r>
            <a:r>
              <a:rPr lang="de-DE" altLang="de-DE" sz="2400" b="1" dirty="0" err="1" smtClean="0">
                <a:solidFill>
                  <a:srgbClr val="FF0000"/>
                </a:solidFill>
              </a:rPr>
              <a:t>Molecular</a:t>
            </a:r>
            <a:r>
              <a:rPr lang="de-DE" altLang="de-DE" sz="2400" b="1" dirty="0" smtClean="0">
                <a:solidFill>
                  <a:srgbClr val="FF0000"/>
                </a:solidFill>
              </a:rPr>
              <a:t> Pattern Control </a:t>
            </a:r>
            <a:r>
              <a:rPr lang="de-DE" altLang="de-DE" sz="2400" b="1" dirty="0" err="1" smtClean="0">
                <a:solidFill>
                  <a:srgbClr val="FF0000"/>
                </a:solidFill>
              </a:rPr>
              <a:t>by</a:t>
            </a:r>
            <a:r>
              <a:rPr lang="de-DE" altLang="de-DE" sz="2400" b="1" dirty="0" smtClean="0">
                <a:solidFill>
                  <a:srgbClr val="FF0000"/>
                </a:solidFill>
              </a:rPr>
              <a:t> Environmental Parameters  </a:t>
            </a:r>
            <a:endParaRPr lang="de-DE" altLang="de-DE" sz="2400" b="1" dirty="0">
              <a:solidFill>
                <a:srgbClr val="FF0000"/>
              </a:solidFill>
            </a:endParaRPr>
          </a:p>
          <a:p>
            <a:pPr marL="0" indent="0" eaLnBrk="1" hangingPunct="1"/>
            <a:r>
              <a:rPr lang="de-DE" altLang="de-DE" sz="2400" b="1" dirty="0" smtClean="0">
                <a:solidFill>
                  <a:srgbClr val="000000"/>
                </a:solidFill>
              </a:rPr>
              <a:t>      - Control </a:t>
            </a:r>
            <a:r>
              <a:rPr lang="de-DE" altLang="de-DE" sz="2400" b="1" dirty="0" err="1" smtClean="0">
                <a:solidFill>
                  <a:srgbClr val="000000"/>
                </a:solidFill>
              </a:rPr>
              <a:t>by</a:t>
            </a:r>
            <a:r>
              <a:rPr lang="de-DE" altLang="de-DE" sz="2400" b="1" dirty="0" smtClean="0">
                <a:solidFill>
                  <a:srgbClr val="000000"/>
                </a:solidFill>
              </a:rPr>
              <a:t> </a:t>
            </a:r>
            <a:r>
              <a:rPr lang="de-DE" altLang="de-DE" sz="2400" b="1" dirty="0" err="1" smtClean="0">
                <a:solidFill>
                  <a:srgbClr val="000000"/>
                </a:solidFill>
              </a:rPr>
              <a:t>the</a:t>
            </a:r>
            <a:r>
              <a:rPr lang="de-DE" altLang="de-DE" sz="2400" b="1" dirty="0" smtClean="0">
                <a:solidFill>
                  <a:srgbClr val="000000"/>
                </a:solidFill>
              </a:rPr>
              <a:t> </a:t>
            </a:r>
            <a:r>
              <a:rPr lang="de-DE" altLang="de-DE" sz="2400" b="1" dirty="0" err="1" smtClean="0">
                <a:solidFill>
                  <a:srgbClr val="000000"/>
                </a:solidFill>
              </a:rPr>
              <a:t>nature</a:t>
            </a:r>
            <a:r>
              <a:rPr lang="de-DE" altLang="de-DE" sz="2400" b="1" dirty="0" smtClean="0">
                <a:solidFill>
                  <a:srgbClr val="000000"/>
                </a:solidFill>
              </a:rPr>
              <a:t> </a:t>
            </a:r>
            <a:r>
              <a:rPr lang="de-DE" altLang="de-DE" sz="2400" b="1" dirty="0" err="1" smtClean="0">
                <a:solidFill>
                  <a:srgbClr val="000000"/>
                </a:solidFill>
              </a:rPr>
              <a:t>of</a:t>
            </a:r>
            <a:r>
              <a:rPr lang="de-DE" altLang="de-DE" sz="2400" b="1" dirty="0" smtClean="0">
                <a:solidFill>
                  <a:srgbClr val="000000"/>
                </a:solidFill>
              </a:rPr>
              <a:t> </a:t>
            </a:r>
            <a:r>
              <a:rPr lang="de-DE" altLang="de-DE" sz="2400" b="1" dirty="0" err="1" smtClean="0">
                <a:solidFill>
                  <a:srgbClr val="000000"/>
                </a:solidFill>
              </a:rPr>
              <a:t>the</a:t>
            </a:r>
            <a:r>
              <a:rPr lang="de-DE" altLang="de-DE" sz="2400" b="1" dirty="0" smtClean="0">
                <a:solidFill>
                  <a:srgbClr val="000000"/>
                </a:solidFill>
              </a:rPr>
              <a:t> solvent</a:t>
            </a:r>
          </a:p>
          <a:p>
            <a:pPr marL="0" indent="0" eaLnBrk="1" hangingPunct="1"/>
            <a:r>
              <a:rPr lang="de-DE" altLang="de-DE" sz="2400" b="1" dirty="0"/>
              <a:t> </a:t>
            </a:r>
            <a:r>
              <a:rPr lang="de-DE" altLang="de-DE" sz="2400" b="1" dirty="0" smtClean="0"/>
              <a:t>     - Control </a:t>
            </a:r>
            <a:r>
              <a:rPr lang="de-DE" altLang="de-DE" sz="2400" b="1" dirty="0" err="1" smtClean="0"/>
              <a:t>by</a:t>
            </a:r>
            <a:r>
              <a:rPr lang="de-DE" altLang="de-DE" sz="2400" b="1" dirty="0" smtClean="0"/>
              <a:t> </a:t>
            </a:r>
            <a:r>
              <a:rPr lang="de-DE" altLang="de-DE" sz="2400" b="1" dirty="0" err="1" smtClean="0"/>
              <a:t>concentration</a:t>
            </a:r>
            <a:endParaRPr lang="de-DE" altLang="de-DE" sz="2400" b="1" dirty="0"/>
          </a:p>
          <a:p>
            <a:pPr eaLnBrk="1" hangingPunct="1"/>
            <a:r>
              <a:rPr lang="de-DE" altLang="de-DE" sz="2400" b="1" dirty="0" smtClean="0">
                <a:solidFill>
                  <a:srgbClr val="FF0000"/>
                </a:solidFill>
              </a:rPr>
              <a:t>      - </a:t>
            </a:r>
            <a:r>
              <a:rPr lang="de-DE" altLang="de-DE" sz="2400" b="1" dirty="0" err="1" smtClean="0">
                <a:solidFill>
                  <a:srgbClr val="FF0000"/>
                </a:solidFill>
              </a:rPr>
              <a:t>Coadsorption</a:t>
            </a:r>
            <a:r>
              <a:rPr lang="de-DE" altLang="de-DE" sz="2400" b="1" dirty="0" smtClean="0">
                <a:solidFill>
                  <a:srgbClr val="FF0000"/>
                </a:solidFill>
              </a:rPr>
              <a:t> </a:t>
            </a:r>
            <a:r>
              <a:rPr lang="de-DE" altLang="de-DE" sz="2400" b="1" dirty="0" err="1" smtClean="0">
                <a:solidFill>
                  <a:srgbClr val="FF0000"/>
                </a:solidFill>
              </a:rPr>
              <a:t>and</a:t>
            </a:r>
            <a:r>
              <a:rPr lang="de-DE" altLang="de-DE" sz="2400" b="1" dirty="0" smtClean="0">
                <a:solidFill>
                  <a:srgbClr val="FF0000"/>
                </a:solidFill>
              </a:rPr>
              <a:t> </a:t>
            </a:r>
            <a:r>
              <a:rPr lang="de-DE" altLang="de-DE" sz="2400" b="1" dirty="0" err="1" smtClean="0">
                <a:solidFill>
                  <a:srgbClr val="FF0000"/>
                </a:solidFill>
              </a:rPr>
              <a:t>packing</a:t>
            </a:r>
            <a:r>
              <a:rPr lang="de-DE" altLang="de-DE" sz="2400" b="1" dirty="0" smtClean="0">
                <a:solidFill>
                  <a:srgbClr val="FF0000"/>
                </a:solidFill>
              </a:rPr>
              <a:t> </a:t>
            </a:r>
            <a:r>
              <a:rPr lang="de-DE" altLang="de-DE" sz="2400" b="1" dirty="0" err="1" smtClean="0">
                <a:solidFill>
                  <a:srgbClr val="FF0000"/>
                </a:solidFill>
              </a:rPr>
              <a:t>density-induced</a:t>
            </a:r>
            <a:r>
              <a:rPr lang="de-DE" altLang="de-DE" sz="2400" b="1" dirty="0" smtClean="0">
                <a:solidFill>
                  <a:srgbClr val="FF0000"/>
                </a:solidFill>
              </a:rPr>
              <a:t> </a:t>
            </a:r>
            <a:r>
              <a:rPr lang="de-DE" altLang="de-DE" sz="2400" b="1" dirty="0" err="1" smtClean="0">
                <a:solidFill>
                  <a:srgbClr val="FF0000"/>
                </a:solidFill>
              </a:rPr>
              <a:t>esteri</a:t>
            </a:r>
            <a:r>
              <a:rPr lang="de-DE" altLang="de-DE" sz="2400" b="1" dirty="0" smtClean="0">
                <a:solidFill>
                  <a:srgbClr val="FF0000"/>
                </a:solidFill>
              </a:rPr>
              <a:t>-</a:t>
            </a:r>
          </a:p>
          <a:p>
            <a:pPr eaLnBrk="1" hangingPunct="1"/>
            <a:r>
              <a:rPr lang="de-DE" altLang="de-DE" sz="2400" b="1" dirty="0">
                <a:solidFill>
                  <a:srgbClr val="FF0000"/>
                </a:solidFill>
              </a:rPr>
              <a:t> </a:t>
            </a:r>
            <a:r>
              <a:rPr lang="de-DE" altLang="de-DE" sz="2400" b="1" dirty="0" smtClean="0">
                <a:solidFill>
                  <a:srgbClr val="FF0000"/>
                </a:solidFill>
              </a:rPr>
              <a:t>       </a:t>
            </a:r>
            <a:r>
              <a:rPr lang="de-DE" altLang="de-DE" sz="2400" b="1" dirty="0" err="1" smtClean="0">
                <a:solidFill>
                  <a:srgbClr val="FF0000"/>
                </a:solidFill>
              </a:rPr>
              <a:t>fication</a:t>
            </a:r>
            <a:endParaRPr lang="de-DE" altLang="de-DE" sz="2400" b="1" dirty="0" smtClean="0">
              <a:solidFill>
                <a:srgbClr val="FF0000"/>
              </a:solidFill>
            </a:endParaRPr>
          </a:p>
          <a:p>
            <a:pPr eaLnBrk="1" hangingPunct="1"/>
            <a:endParaRPr lang="de-DE" altLang="de-DE" sz="2400" b="1" dirty="0">
              <a:solidFill>
                <a:srgbClr val="000000"/>
              </a:solidFill>
            </a:endParaRPr>
          </a:p>
          <a:p>
            <a:pPr eaLnBrk="1" hangingPunct="1"/>
            <a:r>
              <a:rPr lang="de-DE" altLang="de-DE" sz="2400" b="1" dirty="0" smtClean="0">
                <a:solidFill>
                  <a:srgbClr val="000000"/>
                </a:solidFill>
              </a:rPr>
              <a:t>3.	</a:t>
            </a:r>
            <a:r>
              <a:rPr lang="de-DE" altLang="de-DE" sz="2400" b="1" dirty="0" err="1" smtClean="0">
                <a:solidFill>
                  <a:srgbClr val="000000"/>
                </a:solidFill>
              </a:rPr>
              <a:t>Some</a:t>
            </a:r>
            <a:r>
              <a:rPr lang="de-DE" altLang="de-DE" sz="2400" b="1" dirty="0" smtClean="0">
                <a:solidFill>
                  <a:srgbClr val="000000"/>
                </a:solidFill>
              </a:rPr>
              <a:t> </a:t>
            </a:r>
            <a:r>
              <a:rPr lang="de-DE" altLang="de-DE" sz="2400" b="1" dirty="0" err="1">
                <a:solidFill>
                  <a:srgbClr val="000000"/>
                </a:solidFill>
              </a:rPr>
              <a:t>R</a:t>
            </a:r>
            <a:r>
              <a:rPr lang="de-DE" altLang="de-DE" sz="2400" b="1" dirty="0" err="1" smtClean="0">
                <a:solidFill>
                  <a:srgbClr val="000000"/>
                </a:solidFill>
              </a:rPr>
              <a:t>ecent</a:t>
            </a:r>
            <a:r>
              <a:rPr lang="de-DE" altLang="de-DE" sz="2400" b="1" dirty="0" smtClean="0">
                <a:solidFill>
                  <a:srgbClr val="000000"/>
                </a:solidFill>
              </a:rPr>
              <a:t> Problems</a:t>
            </a:r>
            <a:endParaRPr lang="de-DE" altLang="de-DE" sz="2400" b="1" dirty="0">
              <a:solidFill>
                <a:srgbClr val="000000"/>
              </a:solidFill>
            </a:endParaRPr>
          </a:p>
          <a:p>
            <a:pPr eaLnBrk="1" hangingPunct="1">
              <a:buFontTx/>
              <a:buAutoNum type="arabicPeriod" startAt="4"/>
            </a:pPr>
            <a:endParaRPr lang="de-DE" altLang="de-DE" sz="2400" b="1" dirty="0">
              <a:solidFill>
                <a:srgbClr val="000000"/>
              </a:solidFill>
            </a:endParaRPr>
          </a:p>
          <a:p>
            <a:pPr eaLnBrk="1" hangingPunct="1"/>
            <a:r>
              <a:rPr lang="de-DE" altLang="de-DE" sz="2400" b="1" dirty="0">
                <a:solidFill>
                  <a:srgbClr val="000000"/>
                </a:solidFill>
              </a:rPr>
              <a:t>4</a:t>
            </a:r>
            <a:r>
              <a:rPr lang="de-DE" altLang="de-DE" sz="2400" b="1" dirty="0" smtClean="0">
                <a:solidFill>
                  <a:srgbClr val="000000"/>
                </a:solidFill>
              </a:rPr>
              <a:t>.</a:t>
            </a:r>
            <a:r>
              <a:rPr lang="de-DE" altLang="de-DE" sz="2400" b="1" dirty="0">
                <a:solidFill>
                  <a:srgbClr val="000000"/>
                </a:solidFill>
              </a:rPr>
              <a:t>	 Summary </a:t>
            </a:r>
            <a:r>
              <a:rPr lang="de-DE" altLang="de-DE" sz="2400" b="1" dirty="0" err="1">
                <a:solidFill>
                  <a:srgbClr val="000000"/>
                </a:solidFill>
              </a:rPr>
              <a:t>and</a:t>
            </a:r>
            <a:r>
              <a:rPr lang="de-DE" altLang="de-DE" sz="2400" b="1" dirty="0">
                <a:solidFill>
                  <a:srgbClr val="000000"/>
                </a:solidFill>
              </a:rPr>
              <a:t> </a:t>
            </a:r>
            <a:r>
              <a:rPr lang="de-DE" altLang="de-DE" sz="2400" b="1" dirty="0" err="1">
                <a:solidFill>
                  <a:srgbClr val="000000"/>
                </a:solidFill>
              </a:rPr>
              <a:t>outlook</a:t>
            </a:r>
            <a:endParaRPr lang="de-DE" altLang="de-DE" sz="2400" b="1" dirty="0">
              <a:solidFill>
                <a:srgbClr val="000000"/>
              </a:solidFill>
            </a:endParaRPr>
          </a:p>
          <a:p>
            <a:pPr eaLnBrk="1" hangingPunct="1"/>
            <a:endParaRPr lang="de-DE" altLang="de-DE" sz="2000" b="1" dirty="0">
              <a:solidFill>
                <a:srgbClr val="000000"/>
              </a:solidFill>
            </a:endParaRPr>
          </a:p>
          <a:p>
            <a:pPr eaLnBrk="1" hangingPunct="1">
              <a:buFontTx/>
              <a:buAutoNum type="arabicPeriod" startAt="4"/>
            </a:pPr>
            <a:endParaRPr lang="de-DE" altLang="de-DE" sz="2800" b="1" dirty="0">
              <a:solidFill>
                <a:srgbClr val="000000"/>
              </a:solidFill>
            </a:endParaRPr>
          </a:p>
          <a:p>
            <a:pPr eaLnBrk="1" hangingPunct="1">
              <a:buFontTx/>
              <a:buAutoNum type="arabicPeriod" startAt="4"/>
            </a:pPr>
            <a:endParaRPr lang="de-DE" altLang="de-DE" sz="2800" b="1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844772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Rectangle 4"/>
          <p:cNvSpPr>
            <a:spLocks noChangeArrowheads="1"/>
          </p:cNvSpPr>
          <p:nvPr/>
        </p:nvSpPr>
        <p:spPr bwMode="auto">
          <a:xfrm>
            <a:off x="0" y="333375"/>
            <a:ext cx="658495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marL="342900" indent="-34290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lvl="1" eaLnBrk="1" hangingPunct="1">
              <a:lnSpc>
                <a:spcPct val="90000"/>
              </a:lnSpc>
              <a:buFontTx/>
              <a:buNone/>
            </a:pPr>
            <a:r>
              <a:rPr lang="de-DE" altLang="de-DE" sz="2000" b="1"/>
              <a:t>Trimesic acid (TMA) &amp; undecanol @ HOPG:</a:t>
            </a:r>
            <a:r>
              <a:rPr lang="de-DE" altLang="de-DE" sz="1800" b="1"/>
              <a:t>	</a:t>
            </a:r>
          </a:p>
        </p:txBody>
      </p:sp>
      <p:sp>
        <p:nvSpPr>
          <p:cNvPr id="7173" name="Rectangle 5"/>
          <p:cNvSpPr>
            <a:spLocks noChangeArrowheads="1"/>
          </p:cNvSpPr>
          <p:nvPr/>
        </p:nvSpPr>
        <p:spPr bwMode="auto">
          <a:xfrm>
            <a:off x="971550" y="4437063"/>
            <a:ext cx="3219450" cy="9159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de-DE" altLang="de-DE" sz="1800"/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de-DE" altLang="de-DE" sz="1800"/>
              <a:t>Control of TMA concentration 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de-DE" altLang="de-DE" sz="1800"/>
              <a:t>by sonication</a:t>
            </a:r>
          </a:p>
        </p:txBody>
      </p:sp>
      <p:sp>
        <p:nvSpPr>
          <p:cNvPr id="7175" name="Text Box 7"/>
          <p:cNvSpPr txBox="1">
            <a:spLocks noChangeArrowheads="1"/>
          </p:cNvSpPr>
          <p:nvPr/>
        </p:nvSpPr>
        <p:spPr bwMode="auto">
          <a:xfrm>
            <a:off x="179388" y="5373688"/>
            <a:ext cx="8447087" cy="12811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de-DE" altLang="de-DE" sz="1800"/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de-DE" altLang="de-DE" sz="2000" b="1">
                <a:solidFill>
                  <a:srgbClr val="FF0000"/>
                </a:solidFill>
              </a:rPr>
              <a:t>Increased TMA concentration leads to a structure with increased 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de-DE" altLang="de-DE" sz="2000" b="1">
                <a:solidFill>
                  <a:srgbClr val="FF0000"/>
                </a:solidFill>
              </a:rPr>
              <a:t>packing density (mainly due to „narrowed“ TMA stripes and steeper 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de-DE" altLang="de-DE" sz="2000" b="1">
                <a:solidFill>
                  <a:srgbClr val="FF0000"/>
                </a:solidFill>
              </a:rPr>
              <a:t>tilted alkane chains)</a:t>
            </a:r>
          </a:p>
        </p:txBody>
      </p:sp>
      <p:pic>
        <p:nvPicPr>
          <p:cNvPr id="12293" name="Picture 8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5650" y="1412875"/>
            <a:ext cx="4618038" cy="24971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7177" name="Picture 9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76825" y="3573463"/>
            <a:ext cx="3797300" cy="199866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2295" name="Text Box 10"/>
          <p:cNvSpPr txBox="1">
            <a:spLocks noChangeArrowheads="1"/>
          </p:cNvSpPr>
          <p:nvPr/>
        </p:nvSpPr>
        <p:spPr bwMode="auto">
          <a:xfrm>
            <a:off x="971550" y="4005263"/>
            <a:ext cx="1530350" cy="3667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de-DE" altLang="de-DE" sz="1800"/>
              <a:t>no sonication</a:t>
            </a:r>
          </a:p>
        </p:txBody>
      </p:sp>
      <p:sp>
        <p:nvSpPr>
          <p:cNvPr id="7179" name="Text Box 11"/>
          <p:cNvSpPr txBox="1">
            <a:spLocks noChangeArrowheads="1"/>
          </p:cNvSpPr>
          <p:nvPr/>
        </p:nvSpPr>
        <p:spPr bwMode="auto">
          <a:xfrm>
            <a:off x="6084888" y="3068638"/>
            <a:ext cx="1593850" cy="3667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de-DE" altLang="de-DE" sz="1800"/>
              <a:t>2 h sonication</a:t>
            </a:r>
          </a:p>
        </p:txBody>
      </p:sp>
      <p:sp>
        <p:nvSpPr>
          <p:cNvPr id="12297" name="Rectangle 12"/>
          <p:cNvSpPr>
            <a:spLocks noChangeArrowheads="1"/>
          </p:cNvSpPr>
          <p:nvPr/>
        </p:nvSpPr>
        <p:spPr bwMode="auto">
          <a:xfrm>
            <a:off x="684213" y="981075"/>
            <a:ext cx="713105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de-DE" altLang="de-DE" sz="1800"/>
              <a:t>Coadsorption of TMA and undecanol molecules (1:1) in linear stripes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717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717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717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717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717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717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 nodeType="clickPar">
                      <p:stCondLst>
                        <p:cond delay="indefinite"/>
                      </p:stCondLst>
                      <p:childTnLst>
                        <p:par>
                          <p:cTn id="1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173" grpId="0"/>
      <p:bldP spid="7175" grpId="0"/>
      <p:bldP spid="7179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Text Box 4"/>
          <p:cNvSpPr txBox="1">
            <a:spLocks noChangeArrowheads="1"/>
          </p:cNvSpPr>
          <p:nvPr/>
        </p:nvSpPr>
        <p:spPr bwMode="auto">
          <a:xfrm>
            <a:off x="250825" y="188913"/>
            <a:ext cx="8237538" cy="2032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de-DE" altLang="de-DE" sz="1800" b="1" dirty="0"/>
              <a:t>Further </a:t>
            </a:r>
            <a:r>
              <a:rPr lang="de-DE" altLang="de-DE" sz="1800" b="1" dirty="0" err="1"/>
              <a:t>enhancing</a:t>
            </a:r>
            <a:r>
              <a:rPr lang="de-DE" altLang="de-DE" sz="1800" b="1" dirty="0"/>
              <a:t> TMA </a:t>
            </a:r>
            <a:r>
              <a:rPr lang="de-DE" altLang="de-DE" sz="1800" b="1" dirty="0" err="1"/>
              <a:t>concentration</a:t>
            </a:r>
            <a:r>
              <a:rPr lang="de-DE" altLang="de-DE" sz="1800" b="1" dirty="0"/>
              <a:t>: 			</a:t>
            </a:r>
            <a:r>
              <a:rPr lang="de-DE" altLang="de-DE" sz="1800" dirty="0"/>
              <a:t> 4h </a:t>
            </a:r>
            <a:r>
              <a:rPr lang="de-DE" altLang="de-DE" sz="1800" dirty="0" err="1"/>
              <a:t>sonication</a:t>
            </a:r>
            <a:endParaRPr lang="de-DE" altLang="de-DE" sz="1800" dirty="0"/>
          </a:p>
          <a:p>
            <a:pPr eaLnBrk="1" hangingPunct="1">
              <a:spcBef>
                <a:spcPct val="0"/>
              </a:spcBef>
              <a:buFontTx/>
              <a:buNone/>
            </a:pPr>
            <a:endParaRPr lang="de-DE" altLang="de-DE" sz="1800" dirty="0"/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de-DE" altLang="de-DE" sz="1800" dirty="0" err="1"/>
              <a:t>coexistence</a:t>
            </a:r>
            <a:r>
              <a:rPr lang="de-DE" altLang="de-DE" sz="1800" dirty="0"/>
              <a:t> </a:t>
            </a:r>
            <a:r>
              <a:rPr lang="de-DE" altLang="de-DE" sz="1800" dirty="0" err="1"/>
              <a:t>of</a:t>
            </a:r>
            <a:r>
              <a:rPr lang="de-DE" altLang="de-DE" sz="1800" dirty="0"/>
              <a:t> 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endParaRPr lang="de-DE" altLang="de-DE" sz="1800" dirty="0"/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de-DE" altLang="de-DE" sz="1800" dirty="0"/>
              <a:t>linear </a:t>
            </a:r>
            <a:r>
              <a:rPr lang="de-DE" altLang="de-DE" sz="1800" dirty="0" err="1"/>
              <a:t>pattern</a:t>
            </a:r>
            <a:r>
              <a:rPr lang="de-DE" altLang="de-DE" sz="1800" dirty="0"/>
              <a:t> </a:t>
            </a:r>
            <a:r>
              <a:rPr lang="de-DE" altLang="de-DE" sz="1800" dirty="0" err="1"/>
              <a:t>from</a:t>
            </a:r>
            <a:r>
              <a:rPr lang="de-DE" altLang="de-DE" sz="1800" dirty="0"/>
              <a:t> TMA &amp; 	        </a:t>
            </a:r>
            <a:r>
              <a:rPr lang="de-DE" altLang="de-DE" sz="1800" dirty="0" err="1"/>
              <a:t>and</a:t>
            </a:r>
            <a:r>
              <a:rPr lang="de-DE" altLang="de-DE" sz="1800" dirty="0"/>
              <a:t> 		linear </a:t>
            </a:r>
            <a:r>
              <a:rPr lang="de-DE" altLang="de-DE" sz="1800" dirty="0" err="1"/>
              <a:t>pattern</a:t>
            </a:r>
            <a:r>
              <a:rPr lang="de-DE" altLang="de-DE" sz="1800" dirty="0"/>
              <a:t> </a:t>
            </a:r>
            <a:r>
              <a:rPr lang="de-DE" altLang="de-DE" sz="1800" dirty="0" err="1"/>
              <a:t>made</a:t>
            </a:r>
            <a:r>
              <a:rPr lang="de-DE" altLang="de-DE" sz="1800" dirty="0"/>
              <a:t> </a:t>
            </a:r>
            <a:r>
              <a:rPr lang="de-DE" altLang="de-DE" sz="1800" dirty="0" err="1"/>
              <a:t>of</a:t>
            </a:r>
            <a:r>
              <a:rPr lang="de-DE" altLang="de-DE" sz="1800" dirty="0"/>
              <a:t> 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de-DE" altLang="de-DE" sz="1800" dirty="0" err="1"/>
              <a:t>undecanol</a:t>
            </a:r>
            <a:r>
              <a:rPr lang="de-DE" altLang="de-DE" sz="1800" dirty="0"/>
              <a:t> (</a:t>
            </a:r>
            <a:r>
              <a:rPr lang="de-DE" altLang="de-DE" sz="1800" dirty="0" err="1"/>
              <a:t>packing</a:t>
            </a:r>
            <a:r>
              <a:rPr lang="de-DE" altLang="de-DE" sz="1800" dirty="0"/>
              <a:t> </a:t>
            </a:r>
            <a:r>
              <a:rPr lang="de-DE" altLang="de-DE" sz="1800" dirty="0" err="1"/>
              <a:t>density</a:t>
            </a:r>
            <a:r>
              <a:rPr lang="de-DE" altLang="de-DE" sz="1800" dirty="0"/>
              <a:t> 			TMA-</a:t>
            </a:r>
            <a:r>
              <a:rPr lang="de-DE" altLang="de-DE" sz="1800" dirty="0" err="1"/>
              <a:t>undecyl</a:t>
            </a:r>
            <a:r>
              <a:rPr lang="de-DE" altLang="de-DE" sz="1800" dirty="0"/>
              <a:t> </a:t>
            </a:r>
            <a:r>
              <a:rPr lang="de-DE" altLang="de-DE" sz="1800" dirty="0" err="1"/>
              <a:t>monoester</a:t>
            </a:r>
            <a:endParaRPr lang="de-DE" altLang="de-DE" sz="1800" dirty="0"/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de-DE" altLang="de-DE" sz="1800" dirty="0" err="1"/>
              <a:t>does</a:t>
            </a:r>
            <a:r>
              <a:rPr lang="de-DE" altLang="de-DE" sz="1800" dirty="0"/>
              <a:t> not </a:t>
            </a:r>
            <a:r>
              <a:rPr lang="de-DE" altLang="de-DE" sz="1800" dirty="0" err="1"/>
              <a:t>further</a:t>
            </a:r>
            <a:r>
              <a:rPr lang="de-DE" altLang="de-DE" sz="1800" dirty="0"/>
              <a:t> </a:t>
            </a:r>
            <a:r>
              <a:rPr lang="de-DE" altLang="de-DE" sz="1800" dirty="0" err="1"/>
              <a:t>increase</a:t>
            </a:r>
            <a:r>
              <a:rPr lang="de-DE" altLang="de-DE" sz="1800" dirty="0"/>
              <a:t> !!)</a:t>
            </a:r>
          </a:p>
        </p:txBody>
      </p:sp>
      <p:pic>
        <p:nvPicPr>
          <p:cNvPr id="13315" name="Picture 5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5288" y="2220913"/>
            <a:ext cx="3954462" cy="21494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3316" name="Picture 6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27538" y="2220913"/>
            <a:ext cx="4354512" cy="34147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3317" name="Text Box 7"/>
          <p:cNvSpPr txBox="1">
            <a:spLocks noChangeArrowheads="1"/>
          </p:cNvSpPr>
          <p:nvPr/>
        </p:nvSpPr>
        <p:spPr bwMode="auto">
          <a:xfrm>
            <a:off x="4369594" y="5955308"/>
            <a:ext cx="4711546" cy="92333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de-DE" altLang="de-DE" sz="1800" dirty="0"/>
              <a:t>2 </a:t>
            </a:r>
            <a:r>
              <a:rPr lang="de-DE" altLang="de-DE" sz="1800" dirty="0" err="1"/>
              <a:t>coexisting</a:t>
            </a:r>
            <a:r>
              <a:rPr lang="de-DE" altLang="de-DE" sz="1800" dirty="0"/>
              <a:t> </a:t>
            </a:r>
            <a:r>
              <a:rPr lang="de-DE" altLang="de-DE" sz="1800" dirty="0" err="1"/>
              <a:t>phases</a:t>
            </a:r>
            <a:endParaRPr lang="de-DE" altLang="de-DE" sz="1800" dirty="0"/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de-DE" altLang="de-DE" sz="1800" dirty="0" err="1" smtClean="0"/>
              <a:t>no</a:t>
            </a:r>
            <a:r>
              <a:rPr lang="de-DE" altLang="de-DE" sz="1800" dirty="0" smtClean="0"/>
              <a:t> </a:t>
            </a:r>
            <a:r>
              <a:rPr lang="de-DE" altLang="de-DE" sz="1800" dirty="0" err="1" smtClean="0"/>
              <a:t>long</a:t>
            </a:r>
            <a:r>
              <a:rPr lang="de-DE" altLang="de-DE" sz="1800" dirty="0" smtClean="0"/>
              <a:t>-time </a:t>
            </a:r>
            <a:r>
              <a:rPr lang="de-DE" altLang="de-DE" sz="1800" dirty="0" err="1" smtClean="0"/>
              <a:t>stability</a:t>
            </a:r>
            <a:r>
              <a:rPr lang="de-DE" altLang="de-DE" sz="1800" dirty="0" smtClean="0"/>
              <a:t> </a:t>
            </a:r>
            <a:r>
              <a:rPr lang="de-DE" altLang="de-DE" sz="1800" dirty="0" err="1" smtClean="0"/>
              <a:t>of</a:t>
            </a:r>
            <a:r>
              <a:rPr lang="de-DE" altLang="de-DE" sz="1800" dirty="0" smtClean="0"/>
              <a:t> </a:t>
            </a:r>
            <a:r>
              <a:rPr lang="de-DE" altLang="de-DE" sz="1800" dirty="0" err="1" smtClean="0"/>
              <a:t>the</a:t>
            </a:r>
            <a:r>
              <a:rPr lang="de-DE" altLang="de-DE" sz="1800" dirty="0" smtClean="0"/>
              <a:t> </a:t>
            </a:r>
            <a:r>
              <a:rPr lang="de-DE" altLang="de-DE" sz="1800" dirty="0" err="1" smtClean="0"/>
              <a:t>solution</a:t>
            </a:r>
            <a:endParaRPr lang="de-DE" altLang="de-DE" sz="1800" dirty="0"/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de-DE" altLang="de-DE" sz="1800" dirty="0" err="1"/>
              <a:t>f</a:t>
            </a:r>
            <a:r>
              <a:rPr lang="de-DE" altLang="de-DE" sz="1800" dirty="0" err="1" smtClean="0"/>
              <a:t>or</a:t>
            </a:r>
            <a:r>
              <a:rPr lang="de-DE" altLang="de-DE" sz="1800" dirty="0" smtClean="0"/>
              <a:t> </a:t>
            </a:r>
            <a:r>
              <a:rPr lang="de-DE" altLang="de-DE" sz="1800" dirty="0" err="1" smtClean="0"/>
              <a:t>solutions</a:t>
            </a:r>
            <a:r>
              <a:rPr lang="de-DE" altLang="de-DE" sz="1800" dirty="0" smtClean="0"/>
              <a:t> </a:t>
            </a:r>
            <a:r>
              <a:rPr lang="de-DE" altLang="de-DE" sz="1800" dirty="0" err="1" smtClean="0"/>
              <a:t>older</a:t>
            </a:r>
            <a:r>
              <a:rPr lang="de-DE" altLang="de-DE" sz="1800" dirty="0" smtClean="0"/>
              <a:t> </a:t>
            </a:r>
            <a:r>
              <a:rPr lang="de-DE" altLang="de-DE" sz="1800" dirty="0" err="1" smtClean="0"/>
              <a:t>than</a:t>
            </a:r>
            <a:r>
              <a:rPr lang="de-DE" altLang="de-DE" sz="1800" dirty="0" smtClean="0"/>
              <a:t> 12 h </a:t>
            </a:r>
            <a:r>
              <a:rPr lang="de-DE" altLang="de-DE" sz="1800" dirty="0" err="1" smtClean="0"/>
              <a:t>no</a:t>
            </a:r>
            <a:r>
              <a:rPr lang="de-DE" altLang="de-DE" sz="1800" dirty="0" smtClean="0"/>
              <a:t> </a:t>
            </a:r>
            <a:r>
              <a:rPr lang="de-DE" altLang="de-DE" sz="1800" dirty="0" err="1" smtClean="0"/>
              <a:t>esterification</a:t>
            </a:r>
            <a:endParaRPr lang="de-DE" altLang="de-DE" sz="1800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33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33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331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331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1331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1331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1331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1331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338" name="Picture 4"/>
          <p:cNvPicPr>
            <a:picLocks noGrp="1" noChangeAspect="1" noChangeArrowheads="1"/>
          </p:cNvPicPr>
          <p:nvPr>
            <p:ph type="body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-891"/>
          <a:stretch>
            <a:fillRect/>
          </a:stretch>
        </p:blipFill>
        <p:spPr>
          <a:xfrm>
            <a:off x="1116013" y="620713"/>
            <a:ext cx="6708775" cy="3070225"/>
          </a:xfrm>
          <a:noFill/>
        </p:spPr>
      </p:pic>
      <p:sp>
        <p:nvSpPr>
          <p:cNvPr id="14339" name="Text Box 5"/>
          <p:cNvSpPr txBox="1">
            <a:spLocks noChangeArrowheads="1"/>
          </p:cNvSpPr>
          <p:nvPr/>
        </p:nvSpPr>
        <p:spPr bwMode="auto">
          <a:xfrm>
            <a:off x="5795963" y="6381750"/>
            <a:ext cx="3078162" cy="2746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de-DE" altLang="de-DE" sz="1200"/>
              <a:t>N.T.N.Ha. Ph.D. thesis. TU Chemnitz 2014</a:t>
            </a:r>
          </a:p>
        </p:txBody>
      </p:sp>
      <p:sp>
        <p:nvSpPr>
          <p:cNvPr id="14340" name="Text Box 8"/>
          <p:cNvSpPr txBox="1">
            <a:spLocks noChangeArrowheads="1"/>
          </p:cNvSpPr>
          <p:nvPr/>
        </p:nvSpPr>
        <p:spPr bwMode="auto">
          <a:xfrm>
            <a:off x="468313" y="4076700"/>
            <a:ext cx="8351837" cy="14652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de-DE" altLang="de-DE" sz="1800" b="1" dirty="0" err="1">
                <a:solidFill>
                  <a:srgbClr val="FF0000"/>
                </a:solidFill>
              </a:rPr>
              <a:t>Packing</a:t>
            </a:r>
            <a:r>
              <a:rPr lang="de-DE" altLang="de-DE" sz="1800" b="1" dirty="0">
                <a:solidFill>
                  <a:srgbClr val="FF0000"/>
                </a:solidFill>
              </a:rPr>
              <a:t> </a:t>
            </a:r>
            <a:r>
              <a:rPr lang="de-DE" altLang="de-DE" sz="1800" b="1" dirty="0" err="1">
                <a:solidFill>
                  <a:srgbClr val="FF0000"/>
                </a:solidFill>
              </a:rPr>
              <a:t>density</a:t>
            </a:r>
            <a:r>
              <a:rPr lang="de-DE" altLang="de-DE" sz="1800" b="1" dirty="0">
                <a:solidFill>
                  <a:srgbClr val="FF0000"/>
                </a:solidFill>
              </a:rPr>
              <a:t> </a:t>
            </a:r>
            <a:r>
              <a:rPr lang="de-DE" altLang="de-DE" sz="1800" b="1" dirty="0" err="1">
                <a:solidFill>
                  <a:srgbClr val="FF0000"/>
                </a:solidFill>
              </a:rPr>
              <a:t>can</a:t>
            </a:r>
            <a:r>
              <a:rPr lang="de-DE" altLang="de-DE" sz="1800" b="1" dirty="0">
                <a:solidFill>
                  <a:srgbClr val="FF0000"/>
                </a:solidFill>
              </a:rPr>
              <a:t> </a:t>
            </a:r>
            <a:r>
              <a:rPr lang="de-DE" altLang="de-DE" sz="1800" b="1" dirty="0" err="1">
                <a:solidFill>
                  <a:srgbClr val="FF0000"/>
                </a:solidFill>
              </a:rPr>
              <a:t>be</a:t>
            </a:r>
            <a:r>
              <a:rPr lang="de-DE" altLang="de-DE" sz="1800" b="1" dirty="0">
                <a:solidFill>
                  <a:srgbClr val="FF0000"/>
                </a:solidFill>
              </a:rPr>
              <a:t> also </a:t>
            </a:r>
            <a:r>
              <a:rPr lang="de-DE" altLang="de-DE" sz="1800" b="1" dirty="0" err="1">
                <a:solidFill>
                  <a:srgbClr val="FF0000"/>
                </a:solidFill>
              </a:rPr>
              <a:t>increased</a:t>
            </a:r>
            <a:r>
              <a:rPr lang="de-DE" altLang="de-DE" sz="1800" b="1" dirty="0">
                <a:solidFill>
                  <a:srgbClr val="FF0000"/>
                </a:solidFill>
              </a:rPr>
              <a:t> </a:t>
            </a:r>
            <a:r>
              <a:rPr lang="de-DE" altLang="de-DE" sz="1800" b="1" dirty="0" err="1">
                <a:solidFill>
                  <a:srgbClr val="FF0000"/>
                </a:solidFill>
              </a:rPr>
              <a:t>by</a:t>
            </a:r>
            <a:r>
              <a:rPr lang="de-DE" altLang="de-DE" sz="1800" b="1" dirty="0">
                <a:solidFill>
                  <a:srgbClr val="FF0000"/>
                </a:solidFill>
              </a:rPr>
              <a:t> </a:t>
            </a:r>
            <a:r>
              <a:rPr lang="de-DE" altLang="de-DE" sz="1800" b="1" dirty="0" err="1">
                <a:solidFill>
                  <a:srgbClr val="FF0000"/>
                </a:solidFill>
              </a:rPr>
              <a:t>esterification</a:t>
            </a:r>
            <a:r>
              <a:rPr lang="de-DE" altLang="de-DE" sz="1800" b="1" dirty="0">
                <a:solidFill>
                  <a:srgbClr val="FF0000"/>
                </a:solidFill>
              </a:rPr>
              <a:t> !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endParaRPr lang="de-DE" altLang="de-DE" sz="1800" b="1" dirty="0">
              <a:solidFill>
                <a:srgbClr val="FF0000"/>
              </a:solidFill>
            </a:endParaRP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de-DE" altLang="de-DE" sz="1800" b="1" dirty="0">
                <a:solidFill>
                  <a:srgbClr val="FF0000"/>
                </a:solidFill>
              </a:rPr>
              <a:t>		         in </a:t>
            </a:r>
            <a:r>
              <a:rPr lang="de-DE" altLang="de-DE" sz="1800" b="1" dirty="0" err="1">
                <a:solidFill>
                  <a:srgbClr val="FF0000"/>
                </a:solidFill>
              </a:rPr>
              <a:t>accordance</a:t>
            </a:r>
            <a:r>
              <a:rPr lang="de-DE" altLang="de-DE" sz="1800" b="1" dirty="0">
                <a:solidFill>
                  <a:srgbClr val="FF0000"/>
                </a:solidFill>
              </a:rPr>
              <a:t> </a:t>
            </a:r>
            <a:r>
              <a:rPr lang="de-DE" altLang="de-DE" sz="1800" b="1" dirty="0" err="1">
                <a:solidFill>
                  <a:srgbClr val="FF0000"/>
                </a:solidFill>
              </a:rPr>
              <a:t>with</a:t>
            </a:r>
            <a:r>
              <a:rPr lang="de-DE" altLang="de-DE" sz="1800" b="1" dirty="0">
                <a:solidFill>
                  <a:srgbClr val="FF0000"/>
                </a:solidFill>
              </a:rPr>
              <a:t> Braun – Le </a:t>
            </a:r>
            <a:r>
              <a:rPr lang="de-DE" altLang="de-DE" sz="1800" b="1" dirty="0" err="1">
                <a:solidFill>
                  <a:srgbClr val="FF0000"/>
                </a:solidFill>
              </a:rPr>
              <a:t>Chatelier‘s´principle</a:t>
            </a:r>
            <a:endParaRPr lang="de-DE" altLang="de-DE" sz="1800" b="1" dirty="0">
              <a:solidFill>
                <a:srgbClr val="FF0000"/>
              </a:solidFill>
            </a:endParaRPr>
          </a:p>
          <a:p>
            <a:pPr eaLnBrk="1" hangingPunct="1">
              <a:spcBef>
                <a:spcPct val="0"/>
              </a:spcBef>
              <a:buFontTx/>
              <a:buNone/>
            </a:pPr>
            <a:endParaRPr lang="de-DE" altLang="de-DE" sz="1800" b="1" dirty="0">
              <a:solidFill>
                <a:srgbClr val="FF0000"/>
              </a:solidFill>
            </a:endParaRP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de-DE" altLang="de-DE" sz="1800" b="1" dirty="0">
                <a:solidFill>
                  <a:srgbClr val="FF0000"/>
                </a:solidFill>
              </a:rPr>
              <a:t>Substrate plane </a:t>
            </a:r>
            <a:r>
              <a:rPr lang="de-DE" altLang="de-DE" sz="1800" b="1" dirty="0" err="1">
                <a:solidFill>
                  <a:srgbClr val="FF0000"/>
                </a:solidFill>
              </a:rPr>
              <a:t>acts</a:t>
            </a:r>
            <a:r>
              <a:rPr lang="de-DE" altLang="de-DE" sz="1800" b="1" dirty="0">
                <a:solidFill>
                  <a:srgbClr val="FF0000"/>
                </a:solidFill>
              </a:rPr>
              <a:t> </a:t>
            </a:r>
            <a:r>
              <a:rPr lang="de-DE" altLang="de-DE" sz="1800" b="1" dirty="0" err="1">
                <a:solidFill>
                  <a:srgbClr val="FF0000"/>
                </a:solidFill>
              </a:rPr>
              <a:t>as</a:t>
            </a:r>
            <a:r>
              <a:rPr lang="de-DE" altLang="de-DE" sz="1800" b="1" dirty="0">
                <a:solidFill>
                  <a:srgbClr val="FF0000"/>
                </a:solidFill>
              </a:rPr>
              <a:t>  a </a:t>
            </a:r>
            <a:r>
              <a:rPr lang="de-DE" altLang="de-DE" sz="1800" b="1" dirty="0" err="1">
                <a:solidFill>
                  <a:srgbClr val="FF0000"/>
                </a:solidFill>
              </a:rPr>
              <a:t>catalyste</a:t>
            </a:r>
            <a:r>
              <a:rPr lang="de-DE" altLang="de-DE" sz="1800" b="1" dirty="0">
                <a:solidFill>
                  <a:srgbClr val="FF0000"/>
                </a:solidFill>
              </a:rPr>
              <a:t> !</a:t>
            </a:r>
          </a:p>
        </p:txBody>
      </p:sp>
      <p:sp>
        <p:nvSpPr>
          <p:cNvPr id="14341" name="Text Box 11"/>
          <p:cNvSpPr txBox="1">
            <a:spLocks noChangeArrowheads="1"/>
          </p:cNvSpPr>
          <p:nvPr/>
        </p:nvSpPr>
        <p:spPr bwMode="auto">
          <a:xfrm>
            <a:off x="395288" y="5805488"/>
            <a:ext cx="8699500" cy="3698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de-DE" altLang="de-DE" sz="1800" dirty="0" err="1"/>
              <a:t>There</a:t>
            </a:r>
            <a:r>
              <a:rPr lang="de-DE" altLang="de-DE" sz="1800" dirty="0"/>
              <a:t> </a:t>
            </a:r>
            <a:r>
              <a:rPr lang="de-DE" altLang="de-DE" sz="1800" dirty="0" err="1"/>
              <a:t>could</a:t>
            </a:r>
            <a:r>
              <a:rPr lang="de-DE" altLang="de-DE" sz="1800" dirty="0"/>
              <a:t> </a:t>
            </a:r>
            <a:r>
              <a:rPr lang="de-DE" altLang="de-DE" sz="1800" dirty="0" err="1"/>
              <a:t>be</a:t>
            </a:r>
            <a:r>
              <a:rPr lang="de-DE" altLang="de-DE" sz="1800" dirty="0"/>
              <a:t> </a:t>
            </a:r>
            <a:r>
              <a:rPr lang="de-DE" altLang="de-DE" sz="1800" dirty="0" err="1"/>
              <a:t>found</a:t>
            </a:r>
            <a:r>
              <a:rPr lang="de-DE" altLang="de-DE" sz="1800" dirty="0"/>
              <a:t> </a:t>
            </a:r>
            <a:r>
              <a:rPr lang="de-DE" altLang="de-DE" sz="1800" dirty="0" err="1"/>
              <a:t>no</a:t>
            </a:r>
            <a:r>
              <a:rPr lang="de-DE" altLang="de-DE" sz="1800" dirty="0"/>
              <a:t> </a:t>
            </a:r>
            <a:r>
              <a:rPr lang="de-DE" altLang="de-DE" sz="1800" dirty="0" err="1"/>
              <a:t>indication</a:t>
            </a:r>
            <a:r>
              <a:rPr lang="de-DE" altLang="de-DE" sz="1800" dirty="0"/>
              <a:t> </a:t>
            </a:r>
            <a:r>
              <a:rPr lang="de-DE" altLang="de-DE" sz="1800" dirty="0" err="1"/>
              <a:t>for</a:t>
            </a:r>
            <a:r>
              <a:rPr lang="de-DE" altLang="de-DE" sz="1800" dirty="0"/>
              <a:t> </a:t>
            </a:r>
            <a:r>
              <a:rPr lang="de-DE" altLang="de-DE" sz="1800" dirty="0" err="1"/>
              <a:t>the</a:t>
            </a:r>
            <a:r>
              <a:rPr lang="de-DE" altLang="de-DE" sz="1800" dirty="0"/>
              <a:t> </a:t>
            </a:r>
            <a:r>
              <a:rPr lang="de-DE" altLang="de-DE" sz="1800" dirty="0" err="1"/>
              <a:t>ester</a:t>
            </a:r>
            <a:r>
              <a:rPr lang="de-DE" altLang="de-DE" sz="1800" dirty="0"/>
              <a:t> in </a:t>
            </a:r>
            <a:r>
              <a:rPr lang="de-DE" altLang="de-DE" sz="1800" dirty="0" err="1"/>
              <a:t>the</a:t>
            </a:r>
            <a:r>
              <a:rPr lang="de-DE" altLang="de-DE" sz="1800" dirty="0"/>
              <a:t> </a:t>
            </a:r>
            <a:r>
              <a:rPr lang="de-DE" altLang="de-DE" sz="1800" dirty="0" err="1"/>
              <a:t>sonicated</a:t>
            </a:r>
            <a:r>
              <a:rPr lang="de-DE" altLang="de-DE" sz="1800" dirty="0"/>
              <a:t> </a:t>
            </a:r>
            <a:r>
              <a:rPr lang="de-DE" altLang="de-DE" sz="1800" dirty="0" err="1"/>
              <a:t>solution</a:t>
            </a:r>
            <a:r>
              <a:rPr lang="de-DE" altLang="de-DE" sz="1800" dirty="0"/>
              <a:t> </a:t>
            </a:r>
            <a:r>
              <a:rPr lang="de-DE" altLang="de-DE" sz="1800" dirty="0" err="1"/>
              <a:t>by</a:t>
            </a:r>
            <a:r>
              <a:rPr lang="de-DE" altLang="de-DE" sz="1800" dirty="0"/>
              <a:t> H-NMR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434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434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434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434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340" grpId="0"/>
      <p:bldP spid="14341" grpId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Text Box 4"/>
          <p:cNvSpPr txBox="1">
            <a:spLocks noChangeArrowheads="1"/>
          </p:cNvSpPr>
          <p:nvPr/>
        </p:nvSpPr>
        <p:spPr bwMode="auto">
          <a:xfrm>
            <a:off x="323850" y="485775"/>
            <a:ext cx="8977138" cy="643253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marL="342900" indent="-3429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800100" indent="-3429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257300" indent="-3429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714500" indent="-3429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171700" indent="-3429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628900" indent="-3429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3086100" indent="-3429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543300" indent="-3429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4000500" indent="-3429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marL="0" indent="0" eaLnBrk="1" hangingPunct="1"/>
            <a:r>
              <a:rPr lang="de-DE" altLang="de-DE" sz="2400" b="1" dirty="0" smtClean="0">
                <a:solidFill>
                  <a:srgbClr val="000000"/>
                </a:solidFill>
              </a:rPr>
              <a:t>1.   </a:t>
            </a:r>
            <a:r>
              <a:rPr lang="de-DE" altLang="de-DE" sz="2400" b="1" dirty="0" err="1" smtClean="0">
                <a:solidFill>
                  <a:srgbClr val="000000"/>
                </a:solidFill>
              </a:rPr>
              <a:t>Introduction</a:t>
            </a:r>
            <a:r>
              <a:rPr lang="de-DE" altLang="de-DE" sz="2400" b="1" dirty="0">
                <a:solidFill>
                  <a:srgbClr val="000000"/>
                </a:solidFill>
              </a:rPr>
              <a:t>: </a:t>
            </a:r>
            <a:endParaRPr lang="de-DE" altLang="de-DE" sz="2400" b="1" dirty="0" smtClean="0">
              <a:solidFill>
                <a:srgbClr val="000000"/>
              </a:solidFill>
            </a:endParaRPr>
          </a:p>
          <a:p>
            <a:pPr marL="0" indent="0" eaLnBrk="1" hangingPunct="1"/>
            <a:r>
              <a:rPr lang="de-DE" altLang="de-DE" sz="2400" b="1" dirty="0">
                <a:solidFill>
                  <a:srgbClr val="000000"/>
                </a:solidFill>
              </a:rPr>
              <a:t> </a:t>
            </a:r>
            <a:r>
              <a:rPr lang="de-DE" altLang="de-DE" sz="2400" b="1" dirty="0" smtClean="0">
                <a:solidFill>
                  <a:srgbClr val="000000"/>
                </a:solidFill>
              </a:rPr>
              <a:t>     2-dimensional </a:t>
            </a:r>
            <a:r>
              <a:rPr lang="de-DE" altLang="de-DE" sz="2400" b="1" dirty="0" err="1" smtClean="0">
                <a:solidFill>
                  <a:srgbClr val="000000"/>
                </a:solidFill>
              </a:rPr>
              <a:t>molecular</a:t>
            </a:r>
            <a:r>
              <a:rPr lang="de-DE" altLang="de-DE" sz="2400" b="1" dirty="0" smtClean="0">
                <a:solidFill>
                  <a:srgbClr val="000000"/>
                </a:solidFill>
              </a:rPr>
              <a:t> </a:t>
            </a:r>
            <a:r>
              <a:rPr lang="de-DE" altLang="de-DE" sz="2400" b="1" dirty="0" err="1" smtClean="0">
                <a:solidFill>
                  <a:srgbClr val="000000"/>
                </a:solidFill>
              </a:rPr>
              <a:t>self-assembly</a:t>
            </a:r>
            <a:r>
              <a:rPr lang="de-DE" altLang="de-DE" sz="2400" b="1" dirty="0" smtClean="0">
                <a:solidFill>
                  <a:srgbClr val="000000"/>
                </a:solidFill>
              </a:rPr>
              <a:t> </a:t>
            </a:r>
            <a:r>
              <a:rPr lang="de-DE" altLang="de-DE" sz="2400" b="1" dirty="0" err="1">
                <a:solidFill>
                  <a:srgbClr val="000000"/>
                </a:solidFill>
              </a:rPr>
              <a:t>and</a:t>
            </a:r>
            <a:r>
              <a:rPr lang="de-DE" altLang="de-DE" sz="2400" b="1" dirty="0">
                <a:solidFill>
                  <a:srgbClr val="000000"/>
                </a:solidFill>
              </a:rPr>
              <a:t> </a:t>
            </a:r>
            <a:r>
              <a:rPr lang="de-DE" altLang="de-DE" sz="2400" b="1" dirty="0" err="1" smtClean="0">
                <a:solidFill>
                  <a:srgbClr val="000000"/>
                </a:solidFill>
              </a:rPr>
              <a:t>its</a:t>
            </a:r>
            <a:r>
              <a:rPr lang="de-DE" altLang="de-DE" sz="2400" b="1" dirty="0" smtClean="0">
                <a:solidFill>
                  <a:srgbClr val="000000"/>
                </a:solidFill>
              </a:rPr>
              <a:t> high-</a:t>
            </a:r>
          </a:p>
          <a:p>
            <a:pPr marL="0" indent="0" eaLnBrk="1" hangingPunct="1"/>
            <a:r>
              <a:rPr lang="de-DE" altLang="de-DE" sz="2400" b="1" dirty="0">
                <a:solidFill>
                  <a:srgbClr val="000000"/>
                </a:solidFill>
              </a:rPr>
              <a:t> </a:t>
            </a:r>
            <a:r>
              <a:rPr lang="de-DE" altLang="de-DE" sz="2400" b="1" dirty="0" smtClean="0">
                <a:solidFill>
                  <a:srgbClr val="000000"/>
                </a:solidFill>
              </a:rPr>
              <a:t>     </a:t>
            </a:r>
            <a:r>
              <a:rPr lang="de-DE" altLang="de-DE" sz="2400" b="1" dirty="0" err="1" smtClean="0">
                <a:solidFill>
                  <a:srgbClr val="000000"/>
                </a:solidFill>
              </a:rPr>
              <a:t>resolution</a:t>
            </a:r>
            <a:r>
              <a:rPr lang="de-DE" altLang="de-DE" sz="2400" b="1" dirty="0" smtClean="0">
                <a:solidFill>
                  <a:srgbClr val="000000"/>
                </a:solidFill>
              </a:rPr>
              <a:t> </a:t>
            </a:r>
            <a:r>
              <a:rPr lang="de-DE" altLang="de-DE" sz="2400" b="1" dirty="0" err="1" smtClean="0">
                <a:solidFill>
                  <a:srgbClr val="000000"/>
                </a:solidFill>
              </a:rPr>
              <a:t>study</a:t>
            </a:r>
            <a:r>
              <a:rPr lang="de-DE" altLang="de-DE" sz="2400" b="1" dirty="0" smtClean="0">
                <a:solidFill>
                  <a:srgbClr val="000000"/>
                </a:solidFill>
              </a:rPr>
              <a:t> </a:t>
            </a:r>
            <a:r>
              <a:rPr lang="de-DE" altLang="de-DE" sz="2400" b="1" dirty="0" err="1" smtClean="0">
                <a:solidFill>
                  <a:srgbClr val="000000"/>
                </a:solidFill>
              </a:rPr>
              <a:t>by</a:t>
            </a:r>
            <a:r>
              <a:rPr lang="de-DE" altLang="de-DE" sz="2400" b="1" dirty="0" smtClean="0">
                <a:solidFill>
                  <a:srgbClr val="000000"/>
                </a:solidFill>
              </a:rPr>
              <a:t> </a:t>
            </a:r>
            <a:r>
              <a:rPr lang="de-DE" altLang="de-DE" sz="2400" b="1" dirty="0" err="1" smtClean="0">
                <a:solidFill>
                  <a:srgbClr val="000000"/>
                </a:solidFill>
              </a:rPr>
              <a:t>scanning</a:t>
            </a:r>
            <a:r>
              <a:rPr lang="de-DE" altLang="de-DE" sz="2400" b="1" dirty="0" smtClean="0">
                <a:solidFill>
                  <a:srgbClr val="000000"/>
                </a:solidFill>
              </a:rPr>
              <a:t> </a:t>
            </a:r>
            <a:r>
              <a:rPr lang="de-DE" altLang="de-DE" sz="2400" b="1" dirty="0" err="1" smtClean="0">
                <a:solidFill>
                  <a:srgbClr val="000000"/>
                </a:solidFill>
              </a:rPr>
              <a:t>tunneling</a:t>
            </a:r>
            <a:r>
              <a:rPr lang="de-DE" altLang="de-DE" sz="2400" b="1" dirty="0" smtClean="0">
                <a:solidFill>
                  <a:srgbClr val="000000"/>
                </a:solidFill>
              </a:rPr>
              <a:t> </a:t>
            </a:r>
            <a:r>
              <a:rPr lang="de-DE" altLang="de-DE" sz="2400" b="1" dirty="0" err="1" smtClean="0">
                <a:solidFill>
                  <a:srgbClr val="000000"/>
                </a:solidFill>
              </a:rPr>
              <a:t>microscopy</a:t>
            </a:r>
            <a:r>
              <a:rPr lang="de-DE" altLang="de-DE" sz="2400" b="1" dirty="0" smtClean="0">
                <a:solidFill>
                  <a:srgbClr val="000000"/>
                </a:solidFill>
              </a:rPr>
              <a:t> </a:t>
            </a:r>
          </a:p>
          <a:p>
            <a:pPr marL="0" indent="0" eaLnBrk="1" hangingPunct="1"/>
            <a:r>
              <a:rPr lang="de-DE" altLang="de-DE" sz="2400" b="1" dirty="0">
                <a:solidFill>
                  <a:srgbClr val="000000"/>
                </a:solidFill>
              </a:rPr>
              <a:t> </a:t>
            </a:r>
            <a:r>
              <a:rPr lang="de-DE" altLang="de-DE" sz="2400" b="1" dirty="0" smtClean="0">
                <a:solidFill>
                  <a:srgbClr val="000000"/>
                </a:solidFill>
              </a:rPr>
              <a:t>     (STM)</a:t>
            </a:r>
            <a:endParaRPr lang="de-DE" altLang="de-DE" sz="2400" b="1" dirty="0">
              <a:solidFill>
                <a:srgbClr val="000000"/>
              </a:solidFill>
            </a:endParaRPr>
          </a:p>
          <a:p>
            <a:pPr eaLnBrk="1" hangingPunct="1">
              <a:buFontTx/>
              <a:buChar char="•"/>
            </a:pPr>
            <a:endParaRPr lang="de-DE" altLang="de-DE" sz="2400" b="1" dirty="0"/>
          </a:p>
          <a:p>
            <a:pPr eaLnBrk="1" hangingPunct="1">
              <a:buFontTx/>
              <a:buAutoNum type="arabicPeriod" startAt="2"/>
            </a:pPr>
            <a:r>
              <a:rPr lang="de-DE" altLang="de-DE" sz="2400" b="1" dirty="0" smtClean="0"/>
              <a:t> </a:t>
            </a:r>
            <a:r>
              <a:rPr lang="de-DE" altLang="de-DE" sz="2400" b="1" dirty="0" err="1" smtClean="0"/>
              <a:t>Molecular</a:t>
            </a:r>
            <a:r>
              <a:rPr lang="de-DE" altLang="de-DE" sz="2400" b="1" dirty="0" smtClean="0"/>
              <a:t> Pattern Control </a:t>
            </a:r>
            <a:r>
              <a:rPr lang="de-DE" altLang="de-DE" sz="2400" b="1" dirty="0" err="1" smtClean="0"/>
              <a:t>by</a:t>
            </a:r>
            <a:r>
              <a:rPr lang="de-DE" altLang="de-DE" sz="2400" b="1" dirty="0" smtClean="0"/>
              <a:t> Environmental Parameters  </a:t>
            </a:r>
            <a:endParaRPr lang="de-DE" altLang="de-DE" sz="2400" b="1" dirty="0"/>
          </a:p>
          <a:p>
            <a:pPr marL="0" indent="0" eaLnBrk="1" hangingPunct="1"/>
            <a:r>
              <a:rPr lang="de-DE" altLang="de-DE" sz="2400" b="1" dirty="0" smtClean="0">
                <a:solidFill>
                  <a:srgbClr val="000000"/>
                </a:solidFill>
              </a:rPr>
              <a:t>      - Control </a:t>
            </a:r>
            <a:r>
              <a:rPr lang="de-DE" altLang="de-DE" sz="2400" b="1" dirty="0" err="1" smtClean="0">
                <a:solidFill>
                  <a:srgbClr val="000000"/>
                </a:solidFill>
              </a:rPr>
              <a:t>by</a:t>
            </a:r>
            <a:r>
              <a:rPr lang="de-DE" altLang="de-DE" sz="2400" b="1" dirty="0" smtClean="0">
                <a:solidFill>
                  <a:srgbClr val="000000"/>
                </a:solidFill>
              </a:rPr>
              <a:t> </a:t>
            </a:r>
            <a:r>
              <a:rPr lang="de-DE" altLang="de-DE" sz="2400" b="1" dirty="0" err="1" smtClean="0">
                <a:solidFill>
                  <a:srgbClr val="000000"/>
                </a:solidFill>
              </a:rPr>
              <a:t>the</a:t>
            </a:r>
            <a:r>
              <a:rPr lang="de-DE" altLang="de-DE" sz="2400" b="1" dirty="0" smtClean="0">
                <a:solidFill>
                  <a:srgbClr val="000000"/>
                </a:solidFill>
              </a:rPr>
              <a:t> </a:t>
            </a:r>
            <a:r>
              <a:rPr lang="de-DE" altLang="de-DE" sz="2400" b="1" dirty="0" err="1" smtClean="0">
                <a:solidFill>
                  <a:srgbClr val="000000"/>
                </a:solidFill>
              </a:rPr>
              <a:t>nature</a:t>
            </a:r>
            <a:r>
              <a:rPr lang="de-DE" altLang="de-DE" sz="2400" b="1" dirty="0" smtClean="0">
                <a:solidFill>
                  <a:srgbClr val="000000"/>
                </a:solidFill>
              </a:rPr>
              <a:t> </a:t>
            </a:r>
            <a:r>
              <a:rPr lang="de-DE" altLang="de-DE" sz="2400" b="1" dirty="0" err="1" smtClean="0">
                <a:solidFill>
                  <a:srgbClr val="000000"/>
                </a:solidFill>
              </a:rPr>
              <a:t>of</a:t>
            </a:r>
            <a:r>
              <a:rPr lang="de-DE" altLang="de-DE" sz="2400" b="1" dirty="0" smtClean="0">
                <a:solidFill>
                  <a:srgbClr val="000000"/>
                </a:solidFill>
              </a:rPr>
              <a:t> </a:t>
            </a:r>
            <a:r>
              <a:rPr lang="de-DE" altLang="de-DE" sz="2400" b="1" dirty="0" err="1" smtClean="0">
                <a:solidFill>
                  <a:srgbClr val="000000"/>
                </a:solidFill>
              </a:rPr>
              <a:t>the</a:t>
            </a:r>
            <a:r>
              <a:rPr lang="de-DE" altLang="de-DE" sz="2400" b="1" dirty="0" smtClean="0">
                <a:solidFill>
                  <a:srgbClr val="000000"/>
                </a:solidFill>
              </a:rPr>
              <a:t> solvent</a:t>
            </a:r>
          </a:p>
          <a:p>
            <a:pPr marL="0" indent="0" eaLnBrk="1" hangingPunct="1"/>
            <a:r>
              <a:rPr lang="de-DE" altLang="de-DE" sz="2400" b="1" dirty="0">
                <a:solidFill>
                  <a:srgbClr val="000000"/>
                </a:solidFill>
              </a:rPr>
              <a:t> </a:t>
            </a:r>
            <a:r>
              <a:rPr lang="de-DE" altLang="de-DE" sz="2400" b="1" dirty="0" smtClean="0">
                <a:solidFill>
                  <a:srgbClr val="000000"/>
                </a:solidFill>
              </a:rPr>
              <a:t>     - Control </a:t>
            </a:r>
            <a:r>
              <a:rPr lang="de-DE" altLang="de-DE" sz="2400" b="1" dirty="0" err="1" smtClean="0">
                <a:solidFill>
                  <a:srgbClr val="000000"/>
                </a:solidFill>
              </a:rPr>
              <a:t>by</a:t>
            </a:r>
            <a:r>
              <a:rPr lang="de-DE" altLang="de-DE" sz="2400" b="1" dirty="0" smtClean="0">
                <a:solidFill>
                  <a:srgbClr val="000000"/>
                </a:solidFill>
              </a:rPr>
              <a:t> </a:t>
            </a:r>
            <a:r>
              <a:rPr lang="de-DE" altLang="de-DE" sz="2400" b="1" dirty="0" err="1" smtClean="0">
                <a:solidFill>
                  <a:srgbClr val="000000"/>
                </a:solidFill>
              </a:rPr>
              <a:t>concentration</a:t>
            </a:r>
            <a:endParaRPr lang="de-DE" altLang="de-DE" sz="2400" b="1" dirty="0">
              <a:solidFill>
                <a:srgbClr val="000000"/>
              </a:solidFill>
            </a:endParaRPr>
          </a:p>
          <a:p>
            <a:pPr eaLnBrk="1" hangingPunct="1"/>
            <a:r>
              <a:rPr lang="de-DE" altLang="de-DE" sz="2400" b="1" dirty="0" smtClean="0"/>
              <a:t>      - </a:t>
            </a:r>
            <a:r>
              <a:rPr lang="de-DE" altLang="de-DE" sz="2400" b="1" dirty="0" err="1" smtClean="0"/>
              <a:t>Coadsorption</a:t>
            </a:r>
            <a:r>
              <a:rPr lang="de-DE" altLang="de-DE" sz="2400" b="1" dirty="0" smtClean="0"/>
              <a:t> </a:t>
            </a:r>
            <a:r>
              <a:rPr lang="de-DE" altLang="de-DE" sz="2400" b="1" dirty="0" err="1" smtClean="0"/>
              <a:t>and</a:t>
            </a:r>
            <a:r>
              <a:rPr lang="de-DE" altLang="de-DE" sz="2400" b="1" dirty="0" smtClean="0"/>
              <a:t> </a:t>
            </a:r>
            <a:r>
              <a:rPr lang="de-DE" altLang="de-DE" sz="2400" b="1" dirty="0" err="1" smtClean="0"/>
              <a:t>packing</a:t>
            </a:r>
            <a:r>
              <a:rPr lang="de-DE" altLang="de-DE" sz="2400" b="1" dirty="0" smtClean="0"/>
              <a:t> </a:t>
            </a:r>
            <a:r>
              <a:rPr lang="de-DE" altLang="de-DE" sz="2400" b="1" dirty="0" err="1" smtClean="0"/>
              <a:t>density-induced</a:t>
            </a:r>
            <a:r>
              <a:rPr lang="de-DE" altLang="de-DE" sz="2400" b="1" dirty="0" smtClean="0"/>
              <a:t> </a:t>
            </a:r>
            <a:r>
              <a:rPr lang="de-DE" altLang="de-DE" sz="2400" b="1" dirty="0" err="1" smtClean="0"/>
              <a:t>esterifi</a:t>
            </a:r>
            <a:r>
              <a:rPr lang="de-DE" altLang="de-DE" sz="2400" b="1" dirty="0" smtClean="0"/>
              <a:t>-</a:t>
            </a:r>
          </a:p>
          <a:p>
            <a:pPr eaLnBrk="1" hangingPunct="1"/>
            <a:r>
              <a:rPr lang="de-DE" altLang="de-DE" sz="2400" b="1" dirty="0"/>
              <a:t> </a:t>
            </a:r>
            <a:r>
              <a:rPr lang="de-DE" altLang="de-DE" sz="2400" b="1" dirty="0" smtClean="0"/>
              <a:t>       </a:t>
            </a:r>
            <a:r>
              <a:rPr lang="de-DE" altLang="de-DE" sz="2400" b="1" dirty="0" err="1" smtClean="0"/>
              <a:t>cation</a:t>
            </a:r>
            <a:endParaRPr lang="de-DE" altLang="de-DE" sz="2400" b="1" dirty="0" smtClean="0"/>
          </a:p>
          <a:p>
            <a:pPr eaLnBrk="1" hangingPunct="1"/>
            <a:endParaRPr lang="de-DE" altLang="de-DE" sz="2400" b="1" dirty="0">
              <a:solidFill>
                <a:srgbClr val="000000"/>
              </a:solidFill>
            </a:endParaRPr>
          </a:p>
          <a:p>
            <a:pPr eaLnBrk="1" hangingPunct="1"/>
            <a:r>
              <a:rPr lang="de-DE" altLang="de-DE" sz="2400" b="1" dirty="0" smtClean="0">
                <a:solidFill>
                  <a:srgbClr val="FF0000"/>
                </a:solidFill>
              </a:rPr>
              <a:t>3.	</a:t>
            </a:r>
            <a:r>
              <a:rPr lang="de-DE" altLang="de-DE" sz="2400" b="1" dirty="0" err="1" smtClean="0">
                <a:solidFill>
                  <a:srgbClr val="FF0000"/>
                </a:solidFill>
              </a:rPr>
              <a:t>Some</a:t>
            </a:r>
            <a:r>
              <a:rPr lang="de-DE" altLang="de-DE" sz="2400" b="1" dirty="0" smtClean="0">
                <a:solidFill>
                  <a:srgbClr val="FF0000"/>
                </a:solidFill>
              </a:rPr>
              <a:t> </a:t>
            </a:r>
            <a:r>
              <a:rPr lang="de-DE" altLang="de-DE" sz="2400" b="1" dirty="0" err="1">
                <a:solidFill>
                  <a:srgbClr val="FF0000"/>
                </a:solidFill>
              </a:rPr>
              <a:t>R</a:t>
            </a:r>
            <a:r>
              <a:rPr lang="de-DE" altLang="de-DE" sz="2400" b="1" dirty="0" err="1" smtClean="0">
                <a:solidFill>
                  <a:srgbClr val="FF0000"/>
                </a:solidFill>
              </a:rPr>
              <a:t>ecent</a:t>
            </a:r>
            <a:r>
              <a:rPr lang="de-DE" altLang="de-DE" sz="2400" b="1" dirty="0" smtClean="0">
                <a:solidFill>
                  <a:srgbClr val="FF0000"/>
                </a:solidFill>
              </a:rPr>
              <a:t> Problems</a:t>
            </a:r>
            <a:endParaRPr lang="de-DE" altLang="de-DE" sz="2400" b="1" dirty="0">
              <a:solidFill>
                <a:srgbClr val="FF0000"/>
              </a:solidFill>
            </a:endParaRPr>
          </a:p>
          <a:p>
            <a:pPr eaLnBrk="1" hangingPunct="1">
              <a:buFontTx/>
              <a:buAutoNum type="arabicPeriod" startAt="4"/>
            </a:pPr>
            <a:endParaRPr lang="de-DE" altLang="de-DE" sz="2400" b="1" dirty="0">
              <a:solidFill>
                <a:srgbClr val="000000"/>
              </a:solidFill>
            </a:endParaRPr>
          </a:p>
          <a:p>
            <a:pPr eaLnBrk="1" hangingPunct="1"/>
            <a:r>
              <a:rPr lang="de-DE" altLang="de-DE" sz="2400" b="1" dirty="0">
                <a:solidFill>
                  <a:srgbClr val="000000"/>
                </a:solidFill>
              </a:rPr>
              <a:t>4</a:t>
            </a:r>
            <a:r>
              <a:rPr lang="de-DE" altLang="de-DE" sz="2400" b="1" dirty="0" smtClean="0">
                <a:solidFill>
                  <a:srgbClr val="000000"/>
                </a:solidFill>
              </a:rPr>
              <a:t>.</a:t>
            </a:r>
            <a:r>
              <a:rPr lang="de-DE" altLang="de-DE" sz="2400" b="1" dirty="0">
                <a:solidFill>
                  <a:srgbClr val="000000"/>
                </a:solidFill>
              </a:rPr>
              <a:t>	 Summary </a:t>
            </a:r>
            <a:r>
              <a:rPr lang="de-DE" altLang="de-DE" sz="2400" b="1" dirty="0" err="1">
                <a:solidFill>
                  <a:srgbClr val="000000"/>
                </a:solidFill>
              </a:rPr>
              <a:t>and</a:t>
            </a:r>
            <a:r>
              <a:rPr lang="de-DE" altLang="de-DE" sz="2400" b="1" dirty="0">
                <a:solidFill>
                  <a:srgbClr val="000000"/>
                </a:solidFill>
              </a:rPr>
              <a:t> </a:t>
            </a:r>
            <a:r>
              <a:rPr lang="de-DE" altLang="de-DE" sz="2400" b="1" dirty="0" err="1">
                <a:solidFill>
                  <a:srgbClr val="000000"/>
                </a:solidFill>
              </a:rPr>
              <a:t>outlook</a:t>
            </a:r>
            <a:endParaRPr lang="de-DE" altLang="de-DE" sz="2400" b="1" dirty="0">
              <a:solidFill>
                <a:srgbClr val="000000"/>
              </a:solidFill>
            </a:endParaRPr>
          </a:p>
          <a:p>
            <a:pPr eaLnBrk="1" hangingPunct="1"/>
            <a:endParaRPr lang="de-DE" altLang="de-DE" sz="2000" b="1" dirty="0">
              <a:solidFill>
                <a:srgbClr val="000000"/>
              </a:solidFill>
            </a:endParaRPr>
          </a:p>
          <a:p>
            <a:pPr eaLnBrk="1" hangingPunct="1">
              <a:buFontTx/>
              <a:buAutoNum type="arabicPeriod" startAt="4"/>
            </a:pPr>
            <a:endParaRPr lang="de-DE" altLang="de-DE" sz="2800" b="1" dirty="0">
              <a:solidFill>
                <a:srgbClr val="000000"/>
              </a:solidFill>
            </a:endParaRPr>
          </a:p>
          <a:p>
            <a:pPr eaLnBrk="1" hangingPunct="1">
              <a:buFontTx/>
              <a:buAutoNum type="arabicPeriod" startAt="4"/>
            </a:pPr>
            <a:endParaRPr lang="de-DE" altLang="de-DE" sz="2800" b="1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098697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Grafik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203848" y="1162410"/>
            <a:ext cx="5636987" cy="4774089"/>
          </a:xfrm>
          <a:prstGeom prst="rect">
            <a:avLst/>
          </a:prstGeom>
        </p:spPr>
      </p:pic>
      <p:pic>
        <p:nvPicPr>
          <p:cNvPr id="3" name="Grafik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-180528" y="273405"/>
            <a:ext cx="5669771" cy="542591"/>
          </a:xfrm>
          <a:prstGeom prst="rect">
            <a:avLst/>
          </a:prstGeom>
        </p:spPr>
      </p:pic>
      <p:sp>
        <p:nvSpPr>
          <p:cNvPr id="4" name="Textfeld 3"/>
          <p:cNvSpPr txBox="1"/>
          <p:nvPr/>
        </p:nvSpPr>
        <p:spPr>
          <a:xfrm>
            <a:off x="287600" y="1372809"/>
            <a:ext cx="3134256" cy="230832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b="1" dirty="0" smtClean="0"/>
              <a:t>Further </a:t>
            </a:r>
            <a:r>
              <a:rPr lang="de-DE" b="1" dirty="0" err="1" smtClean="0"/>
              <a:t>control</a:t>
            </a:r>
            <a:r>
              <a:rPr lang="de-DE" b="1" dirty="0" smtClean="0"/>
              <a:t> </a:t>
            </a:r>
            <a:r>
              <a:rPr lang="de-DE" b="1" dirty="0" err="1" smtClean="0"/>
              <a:t>paramter</a:t>
            </a:r>
            <a:r>
              <a:rPr lang="de-DE" b="1" dirty="0" smtClean="0"/>
              <a:t>:</a:t>
            </a:r>
          </a:p>
          <a:p>
            <a:endParaRPr lang="de-DE" b="1" dirty="0" smtClean="0"/>
          </a:p>
          <a:p>
            <a:r>
              <a:rPr lang="de-DE" b="1" dirty="0" err="1" smtClean="0"/>
              <a:t>Temperature</a:t>
            </a:r>
            <a:r>
              <a:rPr lang="de-DE" b="1" dirty="0" smtClean="0"/>
              <a:t> </a:t>
            </a:r>
            <a:r>
              <a:rPr lang="de-DE" b="1" dirty="0" err="1" smtClean="0"/>
              <a:t>of</a:t>
            </a:r>
            <a:r>
              <a:rPr lang="de-DE" b="1" dirty="0" smtClean="0"/>
              <a:t> </a:t>
            </a:r>
            <a:r>
              <a:rPr lang="de-DE" b="1" dirty="0" err="1" smtClean="0"/>
              <a:t>pre-heated</a:t>
            </a:r>
            <a:endParaRPr lang="de-DE" b="1" dirty="0" smtClean="0"/>
          </a:p>
          <a:p>
            <a:r>
              <a:rPr lang="de-DE" b="1" dirty="0" smtClean="0"/>
              <a:t>Substrate</a:t>
            </a:r>
          </a:p>
          <a:p>
            <a:endParaRPr lang="de-DE" b="1" dirty="0"/>
          </a:p>
          <a:p>
            <a:r>
              <a:rPr lang="de-DE" dirty="0" smtClean="0"/>
              <a:t>TMA </a:t>
            </a:r>
            <a:r>
              <a:rPr lang="de-DE" dirty="0" err="1" smtClean="0"/>
              <a:t>solved</a:t>
            </a:r>
            <a:r>
              <a:rPr lang="de-DE" dirty="0" smtClean="0"/>
              <a:t> in </a:t>
            </a:r>
            <a:r>
              <a:rPr lang="de-DE" dirty="0" err="1" smtClean="0"/>
              <a:t>phenyloctane</a:t>
            </a:r>
            <a:r>
              <a:rPr lang="de-DE" dirty="0" smtClean="0"/>
              <a:t>:</a:t>
            </a:r>
          </a:p>
          <a:p>
            <a:r>
              <a:rPr lang="de-DE" dirty="0" err="1" smtClean="0"/>
              <a:t>novel</a:t>
            </a:r>
            <a:r>
              <a:rPr lang="de-DE" dirty="0" smtClean="0"/>
              <a:t> hexagonal </a:t>
            </a:r>
            <a:r>
              <a:rPr lang="de-DE" dirty="0" err="1" smtClean="0"/>
              <a:t>structure</a:t>
            </a:r>
            <a:r>
              <a:rPr lang="de-DE" dirty="0" smtClean="0"/>
              <a:t> </a:t>
            </a:r>
            <a:r>
              <a:rPr lang="de-DE" dirty="0" smtClean="0">
                <a:sym typeface="Wingdings" panose="05000000000000000000" pitchFamily="2" charset="2"/>
              </a:rPr>
              <a:t></a:t>
            </a:r>
          </a:p>
          <a:p>
            <a:r>
              <a:rPr lang="de-DE" dirty="0">
                <a:sym typeface="Wingdings" panose="05000000000000000000" pitchFamily="2" charset="2"/>
              </a:rPr>
              <a:t>z</a:t>
            </a:r>
            <a:r>
              <a:rPr lang="de-DE" dirty="0" smtClean="0">
                <a:sym typeface="Wingdings" panose="05000000000000000000" pitchFamily="2" charset="2"/>
              </a:rPr>
              <a:t>ig-zag dimer </a:t>
            </a:r>
            <a:r>
              <a:rPr lang="de-DE" dirty="0" err="1" smtClean="0">
                <a:sym typeface="Wingdings" panose="05000000000000000000" pitchFamily="2" charset="2"/>
              </a:rPr>
              <a:t>chain</a:t>
            </a:r>
            <a:endParaRPr lang="de-DE" dirty="0"/>
          </a:p>
        </p:txBody>
      </p:sp>
      <p:sp>
        <p:nvSpPr>
          <p:cNvPr id="5" name="Textfeld 4"/>
          <p:cNvSpPr txBox="1"/>
          <p:nvPr/>
        </p:nvSpPr>
        <p:spPr>
          <a:xfrm>
            <a:off x="368731" y="3932547"/>
            <a:ext cx="3117200" cy="147732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dirty="0" err="1" smtClean="0"/>
              <a:t>Mechanism</a:t>
            </a:r>
            <a:r>
              <a:rPr lang="de-DE" dirty="0" smtClean="0"/>
              <a:t>:</a:t>
            </a:r>
          </a:p>
          <a:p>
            <a:endParaRPr lang="de-DE" dirty="0"/>
          </a:p>
          <a:p>
            <a:r>
              <a:rPr lang="de-DE" dirty="0" err="1" smtClean="0"/>
              <a:t>Enforced</a:t>
            </a:r>
            <a:r>
              <a:rPr lang="de-DE" dirty="0" smtClean="0"/>
              <a:t> </a:t>
            </a:r>
            <a:r>
              <a:rPr lang="de-DE" dirty="0" err="1" smtClean="0"/>
              <a:t>evaporation</a:t>
            </a:r>
            <a:r>
              <a:rPr lang="de-DE" dirty="0" smtClean="0"/>
              <a:t> </a:t>
            </a:r>
            <a:r>
              <a:rPr lang="de-DE" dirty="0" err="1" smtClean="0"/>
              <a:t>of</a:t>
            </a:r>
            <a:r>
              <a:rPr lang="de-DE" dirty="0" smtClean="0"/>
              <a:t> </a:t>
            </a:r>
            <a:r>
              <a:rPr lang="de-DE" dirty="0" err="1" smtClean="0"/>
              <a:t>the</a:t>
            </a:r>
            <a:endParaRPr lang="de-DE" dirty="0" smtClean="0"/>
          </a:p>
          <a:p>
            <a:r>
              <a:rPr lang="de-DE" dirty="0" smtClean="0"/>
              <a:t>solvent </a:t>
            </a:r>
            <a:r>
              <a:rPr lang="de-DE" dirty="0" err="1" smtClean="0"/>
              <a:t>effectively</a:t>
            </a:r>
            <a:r>
              <a:rPr lang="de-DE" dirty="0" smtClean="0"/>
              <a:t> </a:t>
            </a:r>
            <a:r>
              <a:rPr lang="de-DE" dirty="0" err="1" smtClean="0"/>
              <a:t>increases</a:t>
            </a:r>
            <a:r>
              <a:rPr lang="de-DE" dirty="0" smtClean="0"/>
              <a:t> </a:t>
            </a:r>
          </a:p>
          <a:p>
            <a:r>
              <a:rPr lang="de-DE" dirty="0" err="1"/>
              <a:t>c</a:t>
            </a:r>
            <a:r>
              <a:rPr lang="de-DE" dirty="0" err="1" smtClean="0"/>
              <a:t>oncentration</a:t>
            </a:r>
            <a:r>
              <a:rPr lang="de-DE" dirty="0" smtClean="0"/>
              <a:t> </a:t>
            </a:r>
            <a:r>
              <a:rPr lang="de-DE" dirty="0" err="1" smtClean="0"/>
              <a:t>of</a:t>
            </a:r>
            <a:r>
              <a:rPr lang="de-DE" dirty="0" smtClean="0"/>
              <a:t> </a:t>
            </a:r>
            <a:r>
              <a:rPr lang="de-DE" dirty="0" err="1" smtClean="0"/>
              <a:t>solute</a:t>
            </a:r>
            <a:endParaRPr lang="de-DE" dirty="0"/>
          </a:p>
        </p:txBody>
      </p:sp>
      <p:sp>
        <p:nvSpPr>
          <p:cNvPr id="6" name="Textfeld 5"/>
          <p:cNvSpPr txBox="1"/>
          <p:nvPr/>
        </p:nvSpPr>
        <p:spPr>
          <a:xfrm>
            <a:off x="395536" y="6282913"/>
            <a:ext cx="5276316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sz="1400" dirty="0" err="1" smtClean="0"/>
              <a:t>N.D.C.Yen</a:t>
            </a:r>
            <a:r>
              <a:rPr lang="de-DE" sz="1400" dirty="0" smtClean="0"/>
              <a:t>, </a:t>
            </a:r>
            <a:r>
              <a:rPr lang="de-DE" sz="1400" dirty="0" err="1" smtClean="0"/>
              <a:t>L.Smykalla</a:t>
            </a:r>
            <a:r>
              <a:rPr lang="de-DE" sz="1400" dirty="0" smtClean="0"/>
              <a:t>, </a:t>
            </a:r>
            <a:r>
              <a:rPr lang="de-DE" sz="1400" dirty="0" err="1" smtClean="0"/>
              <a:t>N.T.N.Ha</a:t>
            </a:r>
            <a:r>
              <a:rPr lang="de-DE" sz="1400" dirty="0" smtClean="0"/>
              <a:t>, </a:t>
            </a:r>
            <a:r>
              <a:rPr lang="de-DE" sz="1400" dirty="0" err="1" smtClean="0"/>
              <a:t>M.Hietschold</a:t>
            </a:r>
            <a:r>
              <a:rPr lang="de-DE" sz="1400" dirty="0" smtClean="0"/>
              <a:t>. </a:t>
            </a:r>
            <a:r>
              <a:rPr lang="de-DE" sz="1400" dirty="0" err="1"/>
              <a:t>t</a:t>
            </a:r>
            <a:r>
              <a:rPr lang="de-DE" sz="1400" dirty="0" err="1" smtClean="0"/>
              <a:t>o</a:t>
            </a:r>
            <a:r>
              <a:rPr lang="de-DE" sz="1400" dirty="0" smtClean="0"/>
              <a:t> </a:t>
            </a:r>
            <a:r>
              <a:rPr lang="de-DE" sz="1400" dirty="0" err="1" smtClean="0"/>
              <a:t>be</a:t>
            </a:r>
            <a:r>
              <a:rPr lang="de-DE" sz="1400" dirty="0" smtClean="0"/>
              <a:t> </a:t>
            </a:r>
            <a:r>
              <a:rPr lang="de-DE" sz="1400" dirty="0" err="1" smtClean="0"/>
              <a:t>published</a:t>
            </a:r>
            <a:endParaRPr lang="de-DE" sz="1400" dirty="0"/>
          </a:p>
        </p:txBody>
      </p:sp>
    </p:spTree>
    <p:extLst>
      <p:ext uri="{BB962C8B-B14F-4D97-AF65-F5344CB8AC3E}">
        <p14:creationId xmlns:p14="http://schemas.microsoft.com/office/powerpoint/2010/main" val="586319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Grafik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11560" y="1556792"/>
            <a:ext cx="4303703" cy="2374215"/>
          </a:xfrm>
          <a:prstGeom prst="rect">
            <a:avLst/>
          </a:prstGeom>
        </p:spPr>
      </p:pic>
      <p:pic>
        <p:nvPicPr>
          <p:cNvPr id="4" name="Grafik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752423" y="4091277"/>
            <a:ext cx="3099479" cy="2362782"/>
          </a:xfrm>
          <a:prstGeom prst="rect">
            <a:avLst/>
          </a:prstGeom>
        </p:spPr>
      </p:pic>
      <p:sp>
        <p:nvSpPr>
          <p:cNvPr id="7" name="Textfeld 6"/>
          <p:cNvSpPr txBox="1"/>
          <p:nvPr/>
        </p:nvSpPr>
        <p:spPr>
          <a:xfrm>
            <a:off x="395536" y="184539"/>
            <a:ext cx="662232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b="1" dirty="0" err="1" smtClean="0"/>
              <a:t>Extending</a:t>
            </a:r>
            <a:r>
              <a:rPr lang="de-DE" b="1" dirty="0" smtClean="0"/>
              <a:t> </a:t>
            </a:r>
            <a:r>
              <a:rPr lang="de-DE" b="1" dirty="0" err="1" smtClean="0"/>
              <a:t>into</a:t>
            </a:r>
            <a:r>
              <a:rPr lang="de-DE" b="1" dirty="0" smtClean="0"/>
              <a:t> </a:t>
            </a:r>
            <a:r>
              <a:rPr lang="de-DE" b="1" dirty="0" err="1" smtClean="0"/>
              <a:t>the</a:t>
            </a:r>
            <a:r>
              <a:rPr lang="de-DE" b="1" dirty="0" smtClean="0"/>
              <a:t> 3rd </a:t>
            </a:r>
            <a:r>
              <a:rPr lang="de-DE" b="1" dirty="0" err="1" smtClean="0"/>
              <a:t>dimension</a:t>
            </a:r>
            <a:r>
              <a:rPr lang="de-DE" b="1" dirty="0" smtClean="0"/>
              <a:t> </a:t>
            </a:r>
            <a:r>
              <a:rPr lang="de-DE" b="1" dirty="0" err="1" smtClean="0"/>
              <a:t>by</a:t>
            </a:r>
            <a:r>
              <a:rPr lang="de-DE" b="1" dirty="0" smtClean="0"/>
              <a:t> non-</a:t>
            </a:r>
            <a:r>
              <a:rPr lang="de-DE" b="1" dirty="0" err="1" smtClean="0"/>
              <a:t>planar</a:t>
            </a:r>
            <a:r>
              <a:rPr lang="de-DE" b="1" dirty="0" smtClean="0"/>
              <a:t> </a:t>
            </a:r>
            <a:r>
              <a:rPr lang="de-DE" b="1" dirty="0" err="1" smtClean="0"/>
              <a:t>molecules</a:t>
            </a:r>
            <a:endParaRPr lang="de-DE" b="1" dirty="0"/>
          </a:p>
        </p:txBody>
      </p:sp>
      <p:sp>
        <p:nvSpPr>
          <p:cNvPr id="8" name="Textfeld 7"/>
          <p:cNvSpPr txBox="1"/>
          <p:nvPr/>
        </p:nvSpPr>
        <p:spPr>
          <a:xfrm>
            <a:off x="508680" y="836712"/>
            <a:ext cx="3526928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sz="1600" b="1" dirty="0" err="1" smtClean="0"/>
              <a:t>From</a:t>
            </a:r>
            <a:r>
              <a:rPr lang="de-DE" sz="1600" b="1" dirty="0" smtClean="0"/>
              <a:t> TMA </a:t>
            </a:r>
            <a:r>
              <a:rPr lang="de-DE" sz="1600" b="1" dirty="0" err="1" smtClean="0"/>
              <a:t>to</a:t>
            </a:r>
            <a:r>
              <a:rPr lang="de-DE" sz="1600" b="1" dirty="0" smtClean="0"/>
              <a:t> PTB </a:t>
            </a:r>
          </a:p>
          <a:p>
            <a:r>
              <a:rPr lang="de-DE" sz="1600" b="1" dirty="0" smtClean="0"/>
              <a:t>(</a:t>
            </a:r>
            <a:r>
              <a:rPr lang="en-US" sz="1600" b="1" dirty="0" smtClean="0"/>
              <a:t>Benzene </a:t>
            </a:r>
            <a:r>
              <a:rPr lang="en-US" sz="1600" b="1" dirty="0"/>
              <a:t>1,3,5-triphophonic </a:t>
            </a:r>
            <a:r>
              <a:rPr lang="en-US" sz="1600" b="1" dirty="0" smtClean="0"/>
              <a:t>acid)</a:t>
            </a:r>
            <a:r>
              <a:rPr lang="de-DE" sz="1600" b="1" dirty="0" smtClean="0"/>
              <a:t>:</a:t>
            </a:r>
            <a:endParaRPr lang="de-DE" sz="1600" b="1" dirty="0"/>
          </a:p>
        </p:txBody>
      </p:sp>
      <p:pic>
        <p:nvPicPr>
          <p:cNvPr id="3074" name="Picture 2" descr="Untitled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96290" y="847004"/>
            <a:ext cx="1514475" cy="11239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075" name="Picture 1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17862" y="827187"/>
            <a:ext cx="1619250" cy="1133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extfeld 1"/>
          <p:cNvSpPr txBox="1"/>
          <p:nvPr/>
        </p:nvSpPr>
        <p:spPr>
          <a:xfrm>
            <a:off x="5296290" y="2253795"/>
            <a:ext cx="2814681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sz="1600" dirty="0" smtClean="0"/>
              <a:t>BTP </a:t>
            </a:r>
            <a:r>
              <a:rPr lang="de-DE" sz="1600" dirty="0" err="1" smtClean="0"/>
              <a:t>deposited</a:t>
            </a:r>
            <a:r>
              <a:rPr lang="de-DE" sz="1600" dirty="0" smtClean="0"/>
              <a:t> </a:t>
            </a:r>
            <a:r>
              <a:rPr lang="de-DE" sz="1600" dirty="0" err="1" smtClean="0"/>
              <a:t>from</a:t>
            </a:r>
            <a:r>
              <a:rPr lang="de-DE" sz="1600" dirty="0" smtClean="0"/>
              <a:t> </a:t>
            </a:r>
            <a:r>
              <a:rPr lang="de-DE" sz="1600" dirty="0" err="1" smtClean="0"/>
              <a:t>solution</a:t>
            </a:r>
            <a:r>
              <a:rPr lang="de-DE" sz="1600" dirty="0" smtClean="0"/>
              <a:t> </a:t>
            </a:r>
          </a:p>
          <a:p>
            <a:r>
              <a:rPr lang="de-DE" sz="1600" dirty="0" smtClean="0"/>
              <a:t>in </a:t>
            </a:r>
            <a:r>
              <a:rPr lang="de-DE" sz="1600" dirty="0" err="1" smtClean="0"/>
              <a:t>octanoic</a:t>
            </a:r>
            <a:r>
              <a:rPr lang="de-DE" sz="1600" dirty="0" smtClean="0"/>
              <a:t> </a:t>
            </a:r>
            <a:r>
              <a:rPr lang="de-DE" sz="1600" dirty="0" err="1" smtClean="0"/>
              <a:t>acid</a:t>
            </a:r>
            <a:endParaRPr lang="de-DE" sz="1600" dirty="0" smtClean="0"/>
          </a:p>
          <a:p>
            <a:endParaRPr lang="de-DE" sz="1600" dirty="0"/>
          </a:p>
          <a:p>
            <a:r>
              <a:rPr lang="de-DE" sz="1200" dirty="0" err="1" smtClean="0"/>
              <a:t>N.T.N.Ha</a:t>
            </a:r>
            <a:r>
              <a:rPr lang="de-DE" sz="1200" dirty="0" smtClean="0"/>
              <a:t>, </a:t>
            </a:r>
            <a:r>
              <a:rPr lang="de-DE" sz="1200" dirty="0" err="1" smtClean="0"/>
              <a:t>N.D.C.Yen</a:t>
            </a:r>
            <a:r>
              <a:rPr lang="de-DE" sz="1200" dirty="0" smtClean="0"/>
              <a:t>, </a:t>
            </a:r>
            <a:r>
              <a:rPr lang="de-DE" sz="1200" dirty="0" err="1" smtClean="0"/>
              <a:t>M.Mehring</a:t>
            </a:r>
            <a:r>
              <a:rPr lang="de-DE" sz="1200" dirty="0" smtClean="0"/>
              <a:t>, </a:t>
            </a:r>
          </a:p>
          <a:p>
            <a:r>
              <a:rPr lang="de-DE" sz="1200" dirty="0" err="1" smtClean="0"/>
              <a:t>M.Hietschold</a:t>
            </a:r>
            <a:r>
              <a:rPr lang="de-DE" sz="1200" dirty="0" smtClean="0"/>
              <a:t>. </a:t>
            </a:r>
            <a:r>
              <a:rPr lang="de-DE" sz="1200" dirty="0" err="1" smtClean="0"/>
              <a:t>To</a:t>
            </a:r>
            <a:r>
              <a:rPr lang="de-DE" sz="1200" dirty="0" smtClean="0"/>
              <a:t> </a:t>
            </a:r>
            <a:r>
              <a:rPr lang="de-DE" sz="1200" dirty="0" err="1" smtClean="0"/>
              <a:t>be</a:t>
            </a:r>
            <a:r>
              <a:rPr lang="de-DE" sz="1200" dirty="0" smtClean="0"/>
              <a:t> </a:t>
            </a:r>
            <a:r>
              <a:rPr lang="de-DE" sz="1200" dirty="0" err="1" smtClean="0"/>
              <a:t>published</a:t>
            </a:r>
            <a:endParaRPr lang="de-DE" sz="1200" dirty="0"/>
          </a:p>
        </p:txBody>
      </p:sp>
      <p:sp>
        <p:nvSpPr>
          <p:cNvPr id="9" name="Textfeld 8"/>
          <p:cNvSpPr txBox="1"/>
          <p:nvPr/>
        </p:nvSpPr>
        <p:spPr>
          <a:xfrm>
            <a:off x="508680" y="4221088"/>
            <a:ext cx="5243743" cy="181588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sz="1600" b="1" dirty="0" smtClean="0"/>
              <a:t>Non-</a:t>
            </a:r>
            <a:r>
              <a:rPr lang="de-DE" sz="1600" b="1" dirty="0" err="1" smtClean="0"/>
              <a:t>planar</a:t>
            </a:r>
            <a:r>
              <a:rPr lang="de-DE" sz="1600" b="1" dirty="0" smtClean="0"/>
              <a:t> </a:t>
            </a:r>
            <a:r>
              <a:rPr lang="de-DE" sz="1600" b="1" dirty="0" err="1" smtClean="0"/>
              <a:t>metal-phthalocyanine</a:t>
            </a:r>
            <a:r>
              <a:rPr lang="de-DE" sz="1600" b="1" dirty="0" smtClean="0"/>
              <a:t> (</a:t>
            </a:r>
            <a:r>
              <a:rPr lang="de-DE" sz="1600" b="1" dirty="0" err="1" smtClean="0"/>
              <a:t>SnPc@Ag</a:t>
            </a:r>
            <a:r>
              <a:rPr lang="de-DE" sz="1600" b="1" dirty="0" smtClean="0"/>
              <a:t>(111)):</a:t>
            </a:r>
          </a:p>
          <a:p>
            <a:endParaRPr lang="de-DE" sz="1600" b="1" dirty="0"/>
          </a:p>
          <a:p>
            <a:r>
              <a:rPr lang="de-DE" sz="1600" b="1" dirty="0" smtClean="0"/>
              <a:t>2 </a:t>
            </a:r>
            <a:r>
              <a:rPr lang="de-DE" sz="1600" b="1" dirty="0" err="1" smtClean="0"/>
              <a:t>species</a:t>
            </a:r>
            <a:r>
              <a:rPr lang="de-DE" sz="1600" b="1" dirty="0" smtClean="0"/>
              <a:t>: „</a:t>
            </a:r>
            <a:r>
              <a:rPr lang="de-DE" sz="1600" b="1" dirty="0" err="1" smtClean="0"/>
              <a:t>up</a:t>
            </a:r>
            <a:r>
              <a:rPr lang="de-DE" sz="1600" b="1" dirty="0" smtClean="0"/>
              <a:t>“ </a:t>
            </a:r>
            <a:r>
              <a:rPr lang="de-DE" sz="1600" b="1" dirty="0" err="1" smtClean="0"/>
              <a:t>and</a:t>
            </a:r>
            <a:r>
              <a:rPr lang="de-DE" sz="1600" b="1" dirty="0" smtClean="0"/>
              <a:t> „down“</a:t>
            </a:r>
          </a:p>
          <a:p>
            <a:r>
              <a:rPr lang="de-DE" sz="1600" b="1" dirty="0"/>
              <a:t> </a:t>
            </a:r>
            <a:r>
              <a:rPr lang="de-DE" sz="1600" b="1" dirty="0" smtClean="0"/>
              <a:t>                 </a:t>
            </a:r>
            <a:r>
              <a:rPr lang="de-DE" sz="1600" b="1" dirty="0" err="1" smtClean="0"/>
              <a:t>ordered</a:t>
            </a:r>
            <a:r>
              <a:rPr lang="de-DE" sz="1600" b="1" dirty="0" smtClean="0"/>
              <a:t> </a:t>
            </a:r>
            <a:r>
              <a:rPr lang="de-DE" sz="1600" b="1" dirty="0" err="1" smtClean="0"/>
              <a:t>chess</a:t>
            </a:r>
            <a:r>
              <a:rPr lang="de-DE" sz="1600" b="1" dirty="0" smtClean="0"/>
              <a:t>-bord like </a:t>
            </a:r>
            <a:r>
              <a:rPr lang="de-DE" sz="1600" b="1" dirty="0" err="1" smtClean="0"/>
              <a:t>ground</a:t>
            </a:r>
            <a:r>
              <a:rPr lang="de-DE" sz="1600" b="1" dirty="0" smtClean="0"/>
              <a:t> </a:t>
            </a:r>
            <a:r>
              <a:rPr lang="de-DE" sz="1600" b="1" dirty="0" err="1" smtClean="0"/>
              <a:t>state</a:t>
            </a:r>
            <a:endParaRPr lang="de-DE" sz="1600" b="1" dirty="0" smtClean="0"/>
          </a:p>
          <a:p>
            <a:endParaRPr lang="de-DE" sz="1600" b="1" dirty="0"/>
          </a:p>
          <a:p>
            <a:pPr marL="285750" indent="-285750">
              <a:buFont typeface="Wingdings" panose="05000000000000000000" pitchFamily="2" charset="2"/>
              <a:buChar char="à"/>
            </a:pPr>
            <a:r>
              <a:rPr lang="de-DE" sz="1600" b="1" dirty="0" err="1" smtClean="0">
                <a:sym typeface="Wingdings" panose="05000000000000000000" pitchFamily="2" charset="2"/>
              </a:rPr>
              <a:t>self-assembly</a:t>
            </a:r>
            <a:r>
              <a:rPr lang="de-DE" sz="1600" b="1" dirty="0" smtClean="0">
                <a:sym typeface="Wingdings" panose="05000000000000000000" pitchFamily="2" charset="2"/>
              </a:rPr>
              <a:t> </a:t>
            </a:r>
            <a:r>
              <a:rPr lang="de-DE" sz="1600" b="1" dirty="0" err="1" smtClean="0">
                <a:sym typeface="Wingdings" panose="05000000000000000000" pitchFamily="2" charset="2"/>
              </a:rPr>
              <a:t>orders</a:t>
            </a:r>
            <a:r>
              <a:rPr lang="de-DE" sz="1600" b="1" dirty="0" smtClean="0">
                <a:sym typeface="Wingdings" panose="05000000000000000000" pitchFamily="2" charset="2"/>
              </a:rPr>
              <a:t> different </a:t>
            </a:r>
            <a:r>
              <a:rPr lang="de-DE" sz="1600" b="1" dirty="0" err="1" smtClean="0">
                <a:sym typeface="Wingdings" panose="05000000000000000000" pitchFamily="2" charset="2"/>
              </a:rPr>
              <a:t>molecular</a:t>
            </a:r>
            <a:r>
              <a:rPr lang="de-DE" sz="1600" b="1" dirty="0" smtClean="0">
                <a:sym typeface="Wingdings" panose="05000000000000000000" pitchFamily="2" charset="2"/>
              </a:rPr>
              <a:t> </a:t>
            </a:r>
            <a:r>
              <a:rPr lang="de-DE" sz="1600" b="1" dirty="0" err="1" smtClean="0">
                <a:sym typeface="Wingdings" panose="05000000000000000000" pitchFamily="2" charset="2"/>
              </a:rPr>
              <a:t>species</a:t>
            </a:r>
            <a:endParaRPr lang="de-DE" sz="1600" b="1" dirty="0">
              <a:sym typeface="Wingdings" panose="05000000000000000000" pitchFamily="2" charset="2"/>
            </a:endParaRPr>
          </a:p>
          <a:p>
            <a:r>
              <a:rPr lang="de-DE" sz="1600" b="1" dirty="0">
                <a:sym typeface="Wingdings" panose="05000000000000000000" pitchFamily="2" charset="2"/>
              </a:rPr>
              <a:t> </a:t>
            </a:r>
            <a:r>
              <a:rPr lang="de-DE" sz="1600" b="1" dirty="0" smtClean="0">
                <a:sym typeface="Wingdings" panose="05000000000000000000" pitchFamily="2" charset="2"/>
              </a:rPr>
              <a:t>   (</a:t>
            </a:r>
            <a:r>
              <a:rPr lang="de-DE" sz="1600" b="1" dirty="0" err="1" smtClean="0">
                <a:sym typeface="Wingdings" panose="05000000000000000000" pitchFamily="2" charset="2"/>
              </a:rPr>
              <a:t>similar</a:t>
            </a:r>
            <a:r>
              <a:rPr lang="de-DE" sz="1600" b="1" dirty="0" smtClean="0">
                <a:sym typeface="Wingdings" panose="05000000000000000000" pitchFamily="2" charset="2"/>
              </a:rPr>
              <a:t> </a:t>
            </a:r>
            <a:r>
              <a:rPr lang="de-DE" sz="1600" b="1" dirty="0" err="1" smtClean="0">
                <a:sym typeface="Wingdings" panose="05000000000000000000" pitchFamily="2" charset="2"/>
              </a:rPr>
              <a:t>to</a:t>
            </a:r>
            <a:r>
              <a:rPr lang="de-DE" sz="1600" b="1" dirty="0" smtClean="0">
                <a:sym typeface="Wingdings" panose="05000000000000000000" pitchFamily="2" charset="2"/>
              </a:rPr>
              <a:t> </a:t>
            </a:r>
            <a:r>
              <a:rPr lang="de-DE" sz="1600" b="1" dirty="0" err="1" smtClean="0">
                <a:sym typeface="Wingdings" panose="05000000000000000000" pitchFamily="2" charset="2"/>
              </a:rPr>
              <a:t>coadsorption</a:t>
            </a:r>
            <a:r>
              <a:rPr lang="de-DE" sz="1600" b="1" dirty="0" smtClean="0">
                <a:sym typeface="Wingdings" panose="05000000000000000000" pitchFamily="2" charset="2"/>
              </a:rPr>
              <a:t>)</a:t>
            </a:r>
          </a:p>
        </p:txBody>
      </p:sp>
      <p:sp>
        <p:nvSpPr>
          <p:cNvPr id="10" name="Textfeld 9"/>
          <p:cNvSpPr txBox="1"/>
          <p:nvPr/>
        </p:nvSpPr>
        <p:spPr>
          <a:xfrm>
            <a:off x="395536" y="6282913"/>
            <a:ext cx="4773807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sz="1200" dirty="0" err="1" smtClean="0"/>
              <a:t>M.Toader</a:t>
            </a:r>
            <a:r>
              <a:rPr lang="de-DE" sz="1200" dirty="0" smtClean="0"/>
              <a:t>, </a:t>
            </a:r>
            <a:r>
              <a:rPr lang="de-DE" sz="1200" dirty="0" err="1" smtClean="0"/>
              <a:t>M.Hietschold</a:t>
            </a:r>
            <a:r>
              <a:rPr lang="de-DE" sz="1200" dirty="0" smtClean="0"/>
              <a:t>. </a:t>
            </a:r>
            <a:r>
              <a:rPr lang="de-DE" sz="1200" dirty="0" err="1" smtClean="0"/>
              <a:t>J.Phys.Chem</a:t>
            </a:r>
            <a:r>
              <a:rPr lang="de-DE" sz="1200" dirty="0" smtClean="0"/>
              <a:t>. C 115, 12494-12500 (2011)</a:t>
            </a:r>
            <a:endParaRPr lang="de-DE" sz="1200" dirty="0"/>
          </a:p>
        </p:txBody>
      </p:sp>
    </p:spTree>
    <p:extLst>
      <p:ext uri="{BB962C8B-B14F-4D97-AF65-F5344CB8AC3E}">
        <p14:creationId xmlns:p14="http://schemas.microsoft.com/office/powerpoint/2010/main" val="296981365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  <p:bldP spid="10" grpId="0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feld 1"/>
          <p:cNvSpPr txBox="1"/>
          <p:nvPr/>
        </p:nvSpPr>
        <p:spPr>
          <a:xfrm>
            <a:off x="395536" y="184539"/>
            <a:ext cx="388439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b="1" dirty="0" err="1" smtClean="0"/>
              <a:t>Self-assembly</a:t>
            </a:r>
            <a:r>
              <a:rPr lang="de-DE" b="1" dirty="0" smtClean="0"/>
              <a:t> </a:t>
            </a:r>
            <a:r>
              <a:rPr lang="de-DE" b="1" dirty="0" err="1" smtClean="0"/>
              <a:t>as</a:t>
            </a:r>
            <a:r>
              <a:rPr lang="de-DE" b="1" dirty="0" smtClean="0"/>
              <a:t> „</a:t>
            </a:r>
            <a:r>
              <a:rPr lang="de-DE" b="1" dirty="0" err="1" smtClean="0"/>
              <a:t>analytical</a:t>
            </a:r>
            <a:r>
              <a:rPr lang="de-DE" b="1" dirty="0" smtClean="0"/>
              <a:t> </a:t>
            </a:r>
            <a:r>
              <a:rPr lang="de-DE" b="1" dirty="0" err="1" smtClean="0"/>
              <a:t>tool</a:t>
            </a:r>
            <a:r>
              <a:rPr lang="de-DE" b="1" dirty="0" smtClean="0"/>
              <a:t>“</a:t>
            </a:r>
            <a:endParaRPr lang="de-DE" b="1" dirty="0"/>
          </a:p>
        </p:txBody>
      </p:sp>
      <p:sp>
        <p:nvSpPr>
          <p:cNvPr id="3" name="Textfeld 2"/>
          <p:cNvSpPr txBox="1"/>
          <p:nvPr/>
        </p:nvSpPr>
        <p:spPr>
          <a:xfrm>
            <a:off x="191177" y="1117831"/>
            <a:ext cx="5044971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dirty="0" smtClean="0"/>
              <a:t>Solution </a:t>
            </a:r>
            <a:r>
              <a:rPr lang="de-DE" dirty="0" err="1" smtClean="0"/>
              <a:t>of</a:t>
            </a:r>
            <a:r>
              <a:rPr lang="de-DE" dirty="0" smtClean="0"/>
              <a:t> monomer </a:t>
            </a:r>
            <a:r>
              <a:rPr lang="de-DE" dirty="0" err="1" smtClean="0"/>
              <a:t>and</a:t>
            </a:r>
            <a:r>
              <a:rPr lang="de-DE" dirty="0" smtClean="0"/>
              <a:t> </a:t>
            </a:r>
            <a:r>
              <a:rPr lang="de-DE" dirty="0" err="1" smtClean="0"/>
              <a:t>several</a:t>
            </a:r>
            <a:r>
              <a:rPr lang="de-DE" dirty="0" smtClean="0"/>
              <a:t> </a:t>
            </a:r>
            <a:r>
              <a:rPr lang="de-DE" dirty="0" err="1" smtClean="0"/>
              <a:t>low</a:t>
            </a:r>
            <a:r>
              <a:rPr lang="de-DE" dirty="0" smtClean="0"/>
              <a:t> </a:t>
            </a:r>
            <a:r>
              <a:rPr lang="de-DE" dirty="0" err="1" smtClean="0"/>
              <a:t>oligomers</a:t>
            </a:r>
            <a:endParaRPr lang="de-DE" dirty="0" smtClean="0"/>
          </a:p>
          <a:p>
            <a:endParaRPr lang="de-DE" dirty="0"/>
          </a:p>
          <a:p>
            <a:r>
              <a:rPr lang="de-DE" dirty="0" smtClean="0"/>
              <a:t>Different </a:t>
            </a:r>
            <a:r>
              <a:rPr lang="de-DE" dirty="0" err="1" smtClean="0"/>
              <a:t>molecular</a:t>
            </a:r>
            <a:r>
              <a:rPr lang="de-DE" dirty="0" smtClean="0"/>
              <a:t> </a:t>
            </a:r>
            <a:r>
              <a:rPr lang="de-DE" dirty="0" err="1" smtClean="0"/>
              <a:t>species</a:t>
            </a:r>
            <a:r>
              <a:rPr lang="de-DE" dirty="0" smtClean="0"/>
              <a:t> </a:t>
            </a:r>
            <a:r>
              <a:rPr lang="de-DE" dirty="0" err="1" smtClean="0"/>
              <a:t>are</a:t>
            </a:r>
            <a:r>
              <a:rPr lang="de-DE" dirty="0" smtClean="0"/>
              <a:t> </a:t>
            </a:r>
            <a:r>
              <a:rPr lang="de-DE" dirty="0" err="1" smtClean="0"/>
              <a:t>ordered</a:t>
            </a:r>
            <a:r>
              <a:rPr lang="de-DE" dirty="0" smtClean="0"/>
              <a:t> </a:t>
            </a:r>
          </a:p>
          <a:p>
            <a:r>
              <a:rPr lang="de-DE" dirty="0" err="1" smtClean="0"/>
              <a:t>along</a:t>
            </a:r>
            <a:r>
              <a:rPr lang="de-DE" dirty="0" smtClean="0"/>
              <a:t> linear </a:t>
            </a:r>
            <a:r>
              <a:rPr lang="de-DE" dirty="0" err="1" smtClean="0"/>
              <a:t>stripes</a:t>
            </a:r>
            <a:endParaRPr lang="de-DE" dirty="0"/>
          </a:p>
        </p:txBody>
      </p:sp>
      <p:pic>
        <p:nvPicPr>
          <p:cNvPr id="5" name="Grafik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214126" y="184539"/>
            <a:ext cx="3652186" cy="3464413"/>
          </a:xfrm>
          <a:prstGeom prst="rect">
            <a:avLst/>
          </a:prstGeom>
        </p:spPr>
      </p:pic>
      <p:grpSp>
        <p:nvGrpSpPr>
          <p:cNvPr id="46" name="Gruppieren 45"/>
          <p:cNvGrpSpPr>
            <a:grpSpLocks/>
          </p:cNvGrpSpPr>
          <p:nvPr/>
        </p:nvGrpSpPr>
        <p:grpSpPr bwMode="auto">
          <a:xfrm>
            <a:off x="179512" y="3472581"/>
            <a:ext cx="8686800" cy="2219325"/>
            <a:chOff x="304800" y="4876800"/>
            <a:chExt cx="8686800" cy="2219325"/>
          </a:xfrm>
        </p:grpSpPr>
        <p:grpSp>
          <p:nvGrpSpPr>
            <p:cNvPr id="47" name="Gruppieren 2"/>
            <p:cNvGrpSpPr>
              <a:grpSpLocks/>
            </p:cNvGrpSpPr>
            <p:nvPr/>
          </p:nvGrpSpPr>
          <p:grpSpPr bwMode="auto">
            <a:xfrm>
              <a:off x="304800" y="5159375"/>
              <a:ext cx="8686800" cy="1524000"/>
              <a:chOff x="304800" y="5159375"/>
              <a:chExt cx="8686800" cy="1524000"/>
            </a:xfrm>
          </p:grpSpPr>
          <p:grpSp>
            <p:nvGrpSpPr>
              <p:cNvPr id="49" name="Gruppieren 7"/>
              <p:cNvGrpSpPr>
                <a:grpSpLocks/>
              </p:cNvGrpSpPr>
              <p:nvPr/>
            </p:nvGrpSpPr>
            <p:grpSpPr bwMode="auto">
              <a:xfrm>
                <a:off x="503238" y="5292725"/>
                <a:ext cx="1208087" cy="1265238"/>
                <a:chOff x="298213" y="5407819"/>
                <a:chExt cx="1208088" cy="1264345"/>
              </a:xfrm>
            </p:grpSpPr>
            <p:pic>
              <p:nvPicPr>
                <p:cNvPr id="62" name="Picture 7"/>
                <p:cNvPicPr>
                  <a:picLocks noChangeAspect="1"/>
                </p:cNvPicPr>
                <p:nvPr/>
              </p:nvPicPr>
              <p:blipFill>
                <a:blip r:embed="rId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98213" y="5723732"/>
                  <a:ext cx="1041400" cy="563562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sp>
              <p:nvSpPr>
                <p:cNvPr id="63" name="Rectangle 148"/>
                <p:cNvSpPr>
                  <a:spLocks noChangeArrowheads="1"/>
                </p:cNvSpPr>
                <p:nvPr/>
              </p:nvSpPr>
              <p:spPr bwMode="auto">
                <a:xfrm rot="10800000" flipV="1">
                  <a:off x="342663" y="6364387"/>
                  <a:ext cx="1163638" cy="30777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anchor="ctr">
                  <a:spAutoFit/>
                </a:bodyPr>
                <a:lstStyle/>
                <a:p>
                  <a:r>
                    <a:rPr lang="en-US" altLang="en-US" sz="1400"/>
                    <a:t>1.38nm  </a:t>
                  </a:r>
                </a:p>
              </p:txBody>
            </p:sp>
            <p:sp>
              <p:nvSpPr>
                <p:cNvPr id="64" name="Line 149"/>
                <p:cNvSpPr>
                  <a:spLocks noChangeShapeType="1"/>
                </p:cNvSpPr>
                <p:nvPr/>
              </p:nvSpPr>
              <p:spPr bwMode="auto">
                <a:xfrm>
                  <a:off x="368063" y="6287294"/>
                  <a:ext cx="911225" cy="0"/>
                </a:xfrm>
                <a:prstGeom prst="line">
                  <a:avLst/>
                </a:prstGeom>
                <a:noFill/>
                <a:ln w="38100">
                  <a:solidFill>
                    <a:schemeClr val="tx1"/>
                  </a:solidFill>
                  <a:round/>
                  <a:headEnd type="triangle" w="med" len="med"/>
                  <a:tailEnd type="triangle" w="med" len="med"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de-DE"/>
                </a:p>
              </p:txBody>
            </p:sp>
            <p:sp>
              <p:nvSpPr>
                <p:cNvPr id="65" name="TextBox 13"/>
                <p:cNvSpPr txBox="1">
                  <a:spLocks noChangeArrowheads="1"/>
                </p:cNvSpPr>
                <p:nvPr/>
              </p:nvSpPr>
              <p:spPr bwMode="auto">
                <a:xfrm>
                  <a:off x="564913" y="5407819"/>
                  <a:ext cx="568325" cy="30458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>
                  <a:spAutoFit/>
                </a:bodyPr>
                <a:lstStyle/>
                <a:p>
                  <a:r>
                    <a:rPr lang="en-US" altLang="en-US" sz="1400"/>
                    <a:t>spiro</a:t>
                  </a:r>
                </a:p>
              </p:txBody>
            </p:sp>
          </p:grpSp>
          <p:grpSp>
            <p:nvGrpSpPr>
              <p:cNvPr id="50" name="Group 34"/>
              <p:cNvGrpSpPr>
                <a:grpSpLocks/>
              </p:cNvGrpSpPr>
              <p:nvPr/>
            </p:nvGrpSpPr>
            <p:grpSpPr bwMode="auto">
              <a:xfrm>
                <a:off x="4414838" y="5257800"/>
                <a:ext cx="1223962" cy="1311275"/>
                <a:chOff x="7443029" y="838200"/>
                <a:chExt cx="1223081" cy="1311237"/>
              </a:xfrm>
            </p:grpSpPr>
            <p:sp>
              <p:nvSpPr>
                <p:cNvPr id="58" name="Rectangle 148"/>
                <p:cNvSpPr>
                  <a:spLocks noChangeArrowheads="1"/>
                </p:cNvSpPr>
                <p:nvPr/>
              </p:nvSpPr>
              <p:spPr bwMode="auto">
                <a:xfrm rot="10800000" flipV="1">
                  <a:off x="7502472" y="1841811"/>
                  <a:ext cx="1163638" cy="307626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anchor="ctr">
                  <a:spAutoFit/>
                </a:bodyPr>
                <a:lstStyle/>
                <a:p>
                  <a:r>
                    <a:rPr lang="en-US" altLang="en-US" sz="1400"/>
                    <a:t>1.52nm  </a:t>
                  </a:r>
                </a:p>
              </p:txBody>
            </p:sp>
            <p:sp>
              <p:nvSpPr>
                <p:cNvPr id="59" name="Line 149"/>
                <p:cNvSpPr>
                  <a:spLocks noChangeShapeType="1"/>
                </p:cNvSpPr>
                <p:nvPr/>
              </p:nvSpPr>
              <p:spPr bwMode="auto">
                <a:xfrm>
                  <a:off x="7510045" y="1763711"/>
                  <a:ext cx="1148493" cy="0"/>
                </a:xfrm>
                <a:prstGeom prst="line">
                  <a:avLst/>
                </a:prstGeom>
                <a:noFill/>
                <a:ln w="38100">
                  <a:solidFill>
                    <a:schemeClr val="tx1"/>
                  </a:solidFill>
                  <a:round/>
                  <a:headEnd type="triangle" w="med" len="med"/>
                  <a:tailEnd type="triangle" w="med" len="med"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de-DE"/>
                </a:p>
              </p:txBody>
            </p:sp>
            <p:sp>
              <p:nvSpPr>
                <p:cNvPr id="60" name="TextBox 23"/>
                <p:cNvSpPr txBox="1">
                  <a:spLocks noChangeArrowheads="1"/>
                </p:cNvSpPr>
                <p:nvPr/>
              </p:nvSpPr>
              <p:spPr bwMode="auto">
                <a:xfrm>
                  <a:off x="7695260" y="838200"/>
                  <a:ext cx="636129" cy="30479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>
                  <a:spAutoFit/>
                </a:bodyPr>
                <a:lstStyle/>
                <a:p>
                  <a:r>
                    <a:rPr lang="en-US" altLang="en-US" sz="1400"/>
                    <a:t>trimer</a:t>
                  </a:r>
                </a:p>
              </p:txBody>
            </p:sp>
            <p:pic>
              <p:nvPicPr>
                <p:cNvPr id="61" name="Picture 32"/>
                <p:cNvPicPr>
                  <a:picLocks noChangeAspect="1"/>
                </p:cNvPicPr>
                <p:nvPr/>
              </p:nvPicPr>
              <p:blipFill>
                <a:blip r:embed="rId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443029" y="1198879"/>
                  <a:ext cx="1215510" cy="52686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</p:grpSp>
          <p:grpSp>
            <p:nvGrpSpPr>
              <p:cNvPr id="51" name="Group 1"/>
              <p:cNvGrpSpPr>
                <a:grpSpLocks/>
              </p:cNvGrpSpPr>
              <p:nvPr/>
            </p:nvGrpSpPr>
            <p:grpSpPr bwMode="auto">
              <a:xfrm>
                <a:off x="2570163" y="5257800"/>
                <a:ext cx="1163637" cy="1263650"/>
                <a:chOff x="6618288" y="762000"/>
                <a:chExt cx="1163637" cy="1264345"/>
              </a:xfrm>
            </p:grpSpPr>
            <p:pic>
              <p:nvPicPr>
                <p:cNvPr id="54" name="Picture 12"/>
                <p:cNvPicPr>
                  <a:picLocks noChangeAspect="1"/>
                </p:cNvPicPr>
                <p:nvPr/>
              </p:nvPicPr>
              <p:blipFill>
                <a:blip r:embed="rId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 rot="3089262">
                  <a:off x="6698456" y="1027907"/>
                  <a:ext cx="663575" cy="700088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sp>
              <p:nvSpPr>
                <p:cNvPr id="55" name="Rectangle 148"/>
                <p:cNvSpPr>
                  <a:spLocks noChangeArrowheads="1"/>
                </p:cNvSpPr>
                <p:nvPr/>
              </p:nvSpPr>
              <p:spPr bwMode="auto">
                <a:xfrm rot="10800000" flipV="1">
                  <a:off x="6618288" y="1718568"/>
                  <a:ext cx="1163637" cy="30777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anchor="ctr">
                  <a:spAutoFit/>
                </a:bodyPr>
                <a:lstStyle/>
                <a:p>
                  <a:r>
                    <a:rPr lang="en-US" altLang="en-US" sz="1400"/>
                    <a:t>1.05nm  </a:t>
                  </a:r>
                </a:p>
              </p:txBody>
            </p:sp>
            <p:sp>
              <p:nvSpPr>
                <p:cNvPr id="56" name="Line 149"/>
                <p:cNvSpPr>
                  <a:spLocks noChangeShapeType="1"/>
                </p:cNvSpPr>
                <p:nvPr/>
              </p:nvSpPr>
              <p:spPr bwMode="auto">
                <a:xfrm>
                  <a:off x="6694488" y="1687513"/>
                  <a:ext cx="706437" cy="0"/>
                </a:xfrm>
                <a:prstGeom prst="line">
                  <a:avLst/>
                </a:prstGeom>
                <a:noFill/>
                <a:ln w="38100">
                  <a:solidFill>
                    <a:schemeClr val="tx1"/>
                  </a:solidFill>
                  <a:round/>
                  <a:headEnd type="triangle" w="med" len="med"/>
                  <a:tailEnd type="triangle" w="med" len="med"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de-DE"/>
                </a:p>
              </p:txBody>
            </p:sp>
            <p:sp>
              <p:nvSpPr>
                <p:cNvPr id="57" name="TextBox 23"/>
                <p:cNvSpPr txBox="1">
                  <a:spLocks noChangeArrowheads="1"/>
                </p:cNvSpPr>
                <p:nvPr/>
              </p:nvSpPr>
              <p:spPr bwMode="auto">
                <a:xfrm>
                  <a:off x="6681788" y="762000"/>
                  <a:ext cx="627062" cy="304968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>
                  <a:spAutoFit/>
                </a:bodyPr>
                <a:lstStyle/>
                <a:p>
                  <a:r>
                    <a:rPr lang="en-US" altLang="en-US" sz="1400"/>
                    <a:t>dimer</a:t>
                  </a:r>
                </a:p>
              </p:txBody>
            </p:sp>
          </p:grpSp>
          <p:sp>
            <p:nvSpPr>
              <p:cNvPr id="52" name="TextBox 17"/>
              <p:cNvSpPr txBox="1">
                <a:spLocks noChangeArrowheads="1"/>
              </p:cNvSpPr>
              <p:nvPr/>
            </p:nvSpPr>
            <p:spPr bwMode="auto">
              <a:xfrm>
                <a:off x="6324600" y="5522913"/>
                <a:ext cx="1670050" cy="94297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/>
              <a:p>
                <a:r>
                  <a:rPr lang="en-US" altLang="en-US" sz="1400"/>
                  <a:t>tetramer: 2.01nm </a:t>
                </a:r>
              </a:p>
              <a:p>
                <a:r>
                  <a:rPr lang="en-US" altLang="en-US" sz="1400"/>
                  <a:t>pentamer: 2.45 nm</a:t>
                </a:r>
              </a:p>
              <a:p>
                <a:r>
                  <a:rPr lang="en-US" altLang="en-US" sz="1400"/>
                  <a:t>………</a:t>
                </a:r>
              </a:p>
              <a:p>
                <a:r>
                  <a:rPr lang="en-US" altLang="en-US" sz="1400"/>
                  <a:t>……….</a:t>
                </a:r>
              </a:p>
            </p:txBody>
          </p:sp>
          <p:sp>
            <p:nvSpPr>
              <p:cNvPr id="53" name="Rechteck 8"/>
              <p:cNvSpPr>
                <a:spLocks noChangeArrowheads="1"/>
              </p:cNvSpPr>
              <p:nvPr/>
            </p:nvSpPr>
            <p:spPr bwMode="auto">
              <a:xfrm>
                <a:off x="304800" y="5159375"/>
                <a:ext cx="8686800" cy="1524000"/>
              </a:xfrm>
              <a:prstGeom prst="rect">
                <a:avLst/>
              </a:prstGeom>
              <a:noFill/>
              <a:ln w="9525" algn="ctr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pPr>
                  <a:buClr>
                    <a:srgbClr val="000000"/>
                  </a:buClr>
                  <a:buSzPct val="100000"/>
                  <a:buFont typeface="Times New Roman" panose="02020603050405020304" pitchFamily="18" charset="0"/>
                  <a:buNone/>
                </a:pPr>
                <a:endParaRPr lang="en-US" altLang="en-US">
                  <a:solidFill>
                    <a:schemeClr val="bg1"/>
                  </a:solidFill>
                </a:endParaRPr>
              </a:p>
            </p:txBody>
          </p:sp>
        </p:grpSp>
        <p:sp>
          <p:nvSpPr>
            <p:cNvPr id="48" name="Textfeld 1"/>
            <p:cNvSpPr txBox="1">
              <a:spLocks noChangeArrowheads="1"/>
            </p:cNvSpPr>
            <p:nvPr/>
          </p:nvSpPr>
          <p:spPr bwMode="auto">
            <a:xfrm>
              <a:off x="304800" y="4876800"/>
              <a:ext cx="8421688" cy="221932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/>
            <a:p>
              <a:r>
                <a:rPr lang="en-US" altLang="en-US" sz="1400" dirty="0"/>
                <a:t>Development of the organic-twin oligomers:</a:t>
              </a:r>
            </a:p>
            <a:p>
              <a:endParaRPr lang="en-US" altLang="en-US" sz="1400" dirty="0"/>
            </a:p>
            <a:p>
              <a:endParaRPr lang="en-US" altLang="en-US" sz="1400" dirty="0"/>
            </a:p>
            <a:p>
              <a:endParaRPr lang="en-US" altLang="en-US" sz="1400" dirty="0"/>
            </a:p>
            <a:p>
              <a:endParaRPr lang="en-US" altLang="en-US" sz="1400" dirty="0"/>
            </a:p>
            <a:p>
              <a:endParaRPr lang="en-US" altLang="en-US" sz="1400" dirty="0"/>
            </a:p>
            <a:p>
              <a:endParaRPr lang="en-US" altLang="en-US" sz="1400" dirty="0"/>
            </a:p>
            <a:p>
              <a:endParaRPr lang="en-US" altLang="en-US" sz="1400" dirty="0"/>
            </a:p>
            <a:p>
              <a:endParaRPr lang="en-US" altLang="en-US" sz="1400" dirty="0"/>
            </a:p>
            <a:p>
              <a:r>
                <a:rPr lang="en-US" altLang="en-US" sz="1400" dirty="0"/>
                <a:t>				(something similar happens with the inorganic component)</a:t>
              </a:r>
            </a:p>
          </p:txBody>
        </p:sp>
      </p:grpSp>
      <p:sp>
        <p:nvSpPr>
          <p:cNvPr id="66" name="Textfeld 65"/>
          <p:cNvSpPr txBox="1"/>
          <p:nvPr/>
        </p:nvSpPr>
        <p:spPr>
          <a:xfrm>
            <a:off x="150912" y="6163734"/>
            <a:ext cx="6892913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sz="1200" dirty="0" err="1" smtClean="0"/>
              <a:t>M.Hietschold</a:t>
            </a:r>
            <a:r>
              <a:rPr lang="de-DE" sz="1200" dirty="0" smtClean="0"/>
              <a:t>, </a:t>
            </a:r>
            <a:r>
              <a:rPr lang="de-DE" sz="1200" dirty="0" err="1"/>
              <a:t>N</a:t>
            </a:r>
            <a:r>
              <a:rPr lang="de-DE" sz="1200" dirty="0" err="1" smtClean="0"/>
              <a:t>.T.N.Ha</a:t>
            </a:r>
            <a:r>
              <a:rPr lang="de-DE" sz="1200" dirty="0" smtClean="0"/>
              <a:t>, </a:t>
            </a:r>
            <a:r>
              <a:rPr lang="de-DE" sz="1200" dirty="0" err="1" smtClean="0"/>
              <a:t>A.Seifert</a:t>
            </a:r>
            <a:r>
              <a:rPr lang="de-DE" sz="1200" dirty="0" smtClean="0"/>
              <a:t>, </a:t>
            </a:r>
            <a:r>
              <a:rPr lang="de-DE" sz="1200" dirty="0" err="1" smtClean="0"/>
              <a:t>S.Spange</a:t>
            </a:r>
            <a:r>
              <a:rPr lang="de-DE" sz="1200" dirty="0" smtClean="0"/>
              <a:t>. 247th ACS </a:t>
            </a:r>
            <a:r>
              <a:rPr lang="de-DE" sz="1200" dirty="0" err="1" smtClean="0"/>
              <a:t>meeting</a:t>
            </a:r>
            <a:r>
              <a:rPr lang="de-DE" sz="1200" dirty="0" smtClean="0"/>
              <a:t>, </a:t>
            </a:r>
            <a:r>
              <a:rPr lang="de-DE" sz="1200" dirty="0" smtClean="0"/>
              <a:t>Dallas </a:t>
            </a:r>
            <a:r>
              <a:rPr lang="de-DE" sz="1200" dirty="0" smtClean="0"/>
              <a:t>2014 </a:t>
            </a:r>
            <a:r>
              <a:rPr lang="de-DE" sz="1200" dirty="0" err="1" smtClean="0"/>
              <a:t>and</a:t>
            </a:r>
            <a:r>
              <a:rPr lang="de-DE" sz="1200" dirty="0" smtClean="0"/>
              <a:t> </a:t>
            </a:r>
            <a:r>
              <a:rPr lang="de-DE" sz="1200" dirty="0" err="1" smtClean="0"/>
              <a:t>to</a:t>
            </a:r>
            <a:r>
              <a:rPr lang="de-DE" sz="1200" dirty="0" smtClean="0"/>
              <a:t> </a:t>
            </a:r>
            <a:r>
              <a:rPr lang="de-DE" sz="1200" dirty="0" err="1" smtClean="0"/>
              <a:t>be</a:t>
            </a:r>
            <a:r>
              <a:rPr lang="de-DE" sz="1200" dirty="0" smtClean="0"/>
              <a:t> </a:t>
            </a:r>
            <a:r>
              <a:rPr lang="de-DE" sz="1200" dirty="0" err="1" smtClean="0"/>
              <a:t>published</a:t>
            </a:r>
            <a:endParaRPr lang="de-DE" sz="1200" dirty="0"/>
          </a:p>
        </p:txBody>
      </p:sp>
    </p:spTree>
    <p:extLst>
      <p:ext uri="{BB962C8B-B14F-4D97-AF65-F5344CB8AC3E}">
        <p14:creationId xmlns:p14="http://schemas.microsoft.com/office/powerpoint/2010/main" val="328743698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Text Box 4"/>
          <p:cNvSpPr txBox="1">
            <a:spLocks noChangeArrowheads="1"/>
          </p:cNvSpPr>
          <p:nvPr/>
        </p:nvSpPr>
        <p:spPr bwMode="auto">
          <a:xfrm>
            <a:off x="323850" y="485775"/>
            <a:ext cx="8977138" cy="643253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marL="342900" indent="-3429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800100" indent="-3429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257300" indent="-3429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714500" indent="-3429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171700" indent="-3429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628900" indent="-3429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3086100" indent="-3429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543300" indent="-3429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4000500" indent="-3429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marL="0" indent="0" eaLnBrk="1" hangingPunct="1"/>
            <a:r>
              <a:rPr lang="de-DE" altLang="de-DE" sz="2400" b="1" dirty="0" smtClean="0">
                <a:solidFill>
                  <a:srgbClr val="000000"/>
                </a:solidFill>
              </a:rPr>
              <a:t>1.   </a:t>
            </a:r>
            <a:r>
              <a:rPr lang="de-DE" altLang="de-DE" sz="2400" b="1" dirty="0" err="1" smtClean="0">
                <a:solidFill>
                  <a:srgbClr val="000000"/>
                </a:solidFill>
              </a:rPr>
              <a:t>Introduction</a:t>
            </a:r>
            <a:r>
              <a:rPr lang="de-DE" altLang="de-DE" sz="2400" b="1" dirty="0">
                <a:solidFill>
                  <a:srgbClr val="000000"/>
                </a:solidFill>
              </a:rPr>
              <a:t>: </a:t>
            </a:r>
            <a:endParaRPr lang="de-DE" altLang="de-DE" sz="2400" b="1" dirty="0" smtClean="0">
              <a:solidFill>
                <a:srgbClr val="000000"/>
              </a:solidFill>
            </a:endParaRPr>
          </a:p>
          <a:p>
            <a:pPr marL="0" indent="0" eaLnBrk="1" hangingPunct="1"/>
            <a:r>
              <a:rPr lang="de-DE" altLang="de-DE" sz="2400" b="1" dirty="0">
                <a:solidFill>
                  <a:srgbClr val="000000"/>
                </a:solidFill>
              </a:rPr>
              <a:t> </a:t>
            </a:r>
            <a:r>
              <a:rPr lang="de-DE" altLang="de-DE" sz="2400" b="1" dirty="0" smtClean="0">
                <a:solidFill>
                  <a:srgbClr val="000000"/>
                </a:solidFill>
              </a:rPr>
              <a:t>     2-dimensional </a:t>
            </a:r>
            <a:r>
              <a:rPr lang="de-DE" altLang="de-DE" sz="2400" b="1" dirty="0" err="1" smtClean="0">
                <a:solidFill>
                  <a:srgbClr val="000000"/>
                </a:solidFill>
              </a:rPr>
              <a:t>molecular</a:t>
            </a:r>
            <a:r>
              <a:rPr lang="de-DE" altLang="de-DE" sz="2400" b="1" dirty="0" smtClean="0">
                <a:solidFill>
                  <a:srgbClr val="000000"/>
                </a:solidFill>
              </a:rPr>
              <a:t> </a:t>
            </a:r>
            <a:r>
              <a:rPr lang="de-DE" altLang="de-DE" sz="2400" b="1" dirty="0" err="1" smtClean="0">
                <a:solidFill>
                  <a:srgbClr val="000000"/>
                </a:solidFill>
              </a:rPr>
              <a:t>self-assembly</a:t>
            </a:r>
            <a:r>
              <a:rPr lang="de-DE" altLang="de-DE" sz="2400" b="1" dirty="0" smtClean="0">
                <a:solidFill>
                  <a:srgbClr val="000000"/>
                </a:solidFill>
              </a:rPr>
              <a:t> </a:t>
            </a:r>
            <a:r>
              <a:rPr lang="de-DE" altLang="de-DE" sz="2400" b="1" dirty="0" err="1">
                <a:solidFill>
                  <a:srgbClr val="000000"/>
                </a:solidFill>
              </a:rPr>
              <a:t>and</a:t>
            </a:r>
            <a:r>
              <a:rPr lang="de-DE" altLang="de-DE" sz="2400" b="1" dirty="0">
                <a:solidFill>
                  <a:srgbClr val="000000"/>
                </a:solidFill>
              </a:rPr>
              <a:t> </a:t>
            </a:r>
            <a:r>
              <a:rPr lang="de-DE" altLang="de-DE" sz="2400" b="1" dirty="0" err="1" smtClean="0">
                <a:solidFill>
                  <a:srgbClr val="000000"/>
                </a:solidFill>
              </a:rPr>
              <a:t>its</a:t>
            </a:r>
            <a:r>
              <a:rPr lang="de-DE" altLang="de-DE" sz="2400" b="1" dirty="0" smtClean="0">
                <a:solidFill>
                  <a:srgbClr val="000000"/>
                </a:solidFill>
              </a:rPr>
              <a:t> high-</a:t>
            </a:r>
          </a:p>
          <a:p>
            <a:pPr marL="0" indent="0" eaLnBrk="1" hangingPunct="1"/>
            <a:r>
              <a:rPr lang="de-DE" altLang="de-DE" sz="2400" b="1" dirty="0">
                <a:solidFill>
                  <a:srgbClr val="000000"/>
                </a:solidFill>
              </a:rPr>
              <a:t> </a:t>
            </a:r>
            <a:r>
              <a:rPr lang="de-DE" altLang="de-DE" sz="2400" b="1" dirty="0" smtClean="0">
                <a:solidFill>
                  <a:srgbClr val="000000"/>
                </a:solidFill>
              </a:rPr>
              <a:t>     </a:t>
            </a:r>
            <a:r>
              <a:rPr lang="de-DE" altLang="de-DE" sz="2400" b="1" dirty="0" err="1" smtClean="0">
                <a:solidFill>
                  <a:srgbClr val="000000"/>
                </a:solidFill>
              </a:rPr>
              <a:t>resolution</a:t>
            </a:r>
            <a:r>
              <a:rPr lang="de-DE" altLang="de-DE" sz="2400" b="1" dirty="0" smtClean="0">
                <a:solidFill>
                  <a:srgbClr val="000000"/>
                </a:solidFill>
              </a:rPr>
              <a:t> </a:t>
            </a:r>
            <a:r>
              <a:rPr lang="de-DE" altLang="de-DE" sz="2400" b="1" dirty="0" err="1" smtClean="0">
                <a:solidFill>
                  <a:srgbClr val="000000"/>
                </a:solidFill>
              </a:rPr>
              <a:t>study</a:t>
            </a:r>
            <a:r>
              <a:rPr lang="de-DE" altLang="de-DE" sz="2400" b="1" dirty="0" smtClean="0">
                <a:solidFill>
                  <a:srgbClr val="000000"/>
                </a:solidFill>
              </a:rPr>
              <a:t> </a:t>
            </a:r>
            <a:r>
              <a:rPr lang="de-DE" altLang="de-DE" sz="2400" b="1" dirty="0" err="1" smtClean="0">
                <a:solidFill>
                  <a:srgbClr val="000000"/>
                </a:solidFill>
              </a:rPr>
              <a:t>by</a:t>
            </a:r>
            <a:r>
              <a:rPr lang="de-DE" altLang="de-DE" sz="2400" b="1" dirty="0" smtClean="0">
                <a:solidFill>
                  <a:srgbClr val="000000"/>
                </a:solidFill>
              </a:rPr>
              <a:t> </a:t>
            </a:r>
            <a:r>
              <a:rPr lang="de-DE" altLang="de-DE" sz="2400" b="1" dirty="0" err="1" smtClean="0">
                <a:solidFill>
                  <a:srgbClr val="000000"/>
                </a:solidFill>
              </a:rPr>
              <a:t>scanning</a:t>
            </a:r>
            <a:r>
              <a:rPr lang="de-DE" altLang="de-DE" sz="2400" b="1" dirty="0" smtClean="0">
                <a:solidFill>
                  <a:srgbClr val="000000"/>
                </a:solidFill>
              </a:rPr>
              <a:t> </a:t>
            </a:r>
            <a:r>
              <a:rPr lang="de-DE" altLang="de-DE" sz="2400" b="1" dirty="0" err="1" smtClean="0">
                <a:solidFill>
                  <a:srgbClr val="000000"/>
                </a:solidFill>
              </a:rPr>
              <a:t>tunneling</a:t>
            </a:r>
            <a:r>
              <a:rPr lang="de-DE" altLang="de-DE" sz="2400" b="1" dirty="0" smtClean="0">
                <a:solidFill>
                  <a:srgbClr val="000000"/>
                </a:solidFill>
              </a:rPr>
              <a:t> </a:t>
            </a:r>
            <a:r>
              <a:rPr lang="de-DE" altLang="de-DE" sz="2400" b="1" dirty="0" err="1" smtClean="0">
                <a:solidFill>
                  <a:srgbClr val="000000"/>
                </a:solidFill>
              </a:rPr>
              <a:t>microscopy</a:t>
            </a:r>
            <a:r>
              <a:rPr lang="de-DE" altLang="de-DE" sz="2400" b="1" dirty="0" smtClean="0">
                <a:solidFill>
                  <a:srgbClr val="000000"/>
                </a:solidFill>
              </a:rPr>
              <a:t> </a:t>
            </a:r>
          </a:p>
          <a:p>
            <a:pPr marL="0" indent="0" eaLnBrk="1" hangingPunct="1"/>
            <a:r>
              <a:rPr lang="de-DE" altLang="de-DE" sz="2400" b="1" dirty="0">
                <a:solidFill>
                  <a:srgbClr val="000000"/>
                </a:solidFill>
              </a:rPr>
              <a:t> </a:t>
            </a:r>
            <a:r>
              <a:rPr lang="de-DE" altLang="de-DE" sz="2400" b="1" dirty="0" smtClean="0">
                <a:solidFill>
                  <a:srgbClr val="000000"/>
                </a:solidFill>
              </a:rPr>
              <a:t>     (STM)</a:t>
            </a:r>
            <a:endParaRPr lang="de-DE" altLang="de-DE" sz="2400" b="1" dirty="0">
              <a:solidFill>
                <a:srgbClr val="000000"/>
              </a:solidFill>
            </a:endParaRPr>
          </a:p>
          <a:p>
            <a:pPr eaLnBrk="1" hangingPunct="1">
              <a:buFontTx/>
              <a:buChar char="•"/>
            </a:pPr>
            <a:endParaRPr lang="de-DE" altLang="de-DE" sz="2400" b="1" dirty="0">
              <a:solidFill>
                <a:srgbClr val="000000"/>
              </a:solidFill>
            </a:endParaRPr>
          </a:p>
          <a:p>
            <a:pPr eaLnBrk="1" hangingPunct="1">
              <a:buFontTx/>
              <a:buAutoNum type="arabicPeriod" startAt="2"/>
            </a:pPr>
            <a:r>
              <a:rPr lang="de-DE" altLang="de-DE" sz="2400" b="1" dirty="0" smtClean="0">
                <a:solidFill>
                  <a:srgbClr val="000000"/>
                </a:solidFill>
              </a:rPr>
              <a:t> </a:t>
            </a:r>
            <a:r>
              <a:rPr lang="de-DE" altLang="de-DE" sz="2400" b="1" dirty="0" err="1" smtClean="0">
                <a:solidFill>
                  <a:srgbClr val="000000"/>
                </a:solidFill>
              </a:rPr>
              <a:t>Molecular</a:t>
            </a:r>
            <a:r>
              <a:rPr lang="de-DE" altLang="de-DE" sz="2400" b="1" dirty="0" smtClean="0">
                <a:solidFill>
                  <a:srgbClr val="000000"/>
                </a:solidFill>
              </a:rPr>
              <a:t> Pattern Control </a:t>
            </a:r>
            <a:r>
              <a:rPr lang="de-DE" altLang="de-DE" sz="2400" b="1" dirty="0" err="1" smtClean="0">
                <a:solidFill>
                  <a:srgbClr val="000000"/>
                </a:solidFill>
              </a:rPr>
              <a:t>by</a:t>
            </a:r>
            <a:r>
              <a:rPr lang="de-DE" altLang="de-DE" sz="2400" b="1" dirty="0" smtClean="0">
                <a:solidFill>
                  <a:srgbClr val="000000"/>
                </a:solidFill>
              </a:rPr>
              <a:t> Environmental Parameters  </a:t>
            </a:r>
            <a:endParaRPr lang="de-DE" altLang="de-DE" sz="2400" b="1" dirty="0">
              <a:solidFill>
                <a:srgbClr val="000000"/>
              </a:solidFill>
            </a:endParaRPr>
          </a:p>
          <a:p>
            <a:pPr marL="0" indent="0" eaLnBrk="1" hangingPunct="1"/>
            <a:r>
              <a:rPr lang="de-DE" altLang="de-DE" sz="2400" b="1" dirty="0" smtClean="0">
                <a:solidFill>
                  <a:srgbClr val="000000"/>
                </a:solidFill>
              </a:rPr>
              <a:t>      - Control </a:t>
            </a:r>
            <a:r>
              <a:rPr lang="de-DE" altLang="de-DE" sz="2400" b="1" dirty="0" err="1" smtClean="0">
                <a:solidFill>
                  <a:srgbClr val="000000"/>
                </a:solidFill>
              </a:rPr>
              <a:t>by</a:t>
            </a:r>
            <a:r>
              <a:rPr lang="de-DE" altLang="de-DE" sz="2400" b="1" dirty="0" smtClean="0">
                <a:solidFill>
                  <a:srgbClr val="000000"/>
                </a:solidFill>
              </a:rPr>
              <a:t> </a:t>
            </a:r>
            <a:r>
              <a:rPr lang="de-DE" altLang="de-DE" sz="2400" b="1" dirty="0" err="1" smtClean="0">
                <a:solidFill>
                  <a:srgbClr val="000000"/>
                </a:solidFill>
              </a:rPr>
              <a:t>the</a:t>
            </a:r>
            <a:r>
              <a:rPr lang="de-DE" altLang="de-DE" sz="2400" b="1" dirty="0" smtClean="0">
                <a:solidFill>
                  <a:srgbClr val="000000"/>
                </a:solidFill>
              </a:rPr>
              <a:t> </a:t>
            </a:r>
            <a:r>
              <a:rPr lang="de-DE" altLang="de-DE" sz="2400" b="1" dirty="0" err="1" smtClean="0">
                <a:solidFill>
                  <a:srgbClr val="000000"/>
                </a:solidFill>
              </a:rPr>
              <a:t>nature</a:t>
            </a:r>
            <a:r>
              <a:rPr lang="de-DE" altLang="de-DE" sz="2400" b="1" dirty="0" smtClean="0">
                <a:solidFill>
                  <a:srgbClr val="000000"/>
                </a:solidFill>
              </a:rPr>
              <a:t> </a:t>
            </a:r>
            <a:r>
              <a:rPr lang="de-DE" altLang="de-DE" sz="2400" b="1" dirty="0" err="1" smtClean="0">
                <a:solidFill>
                  <a:srgbClr val="000000"/>
                </a:solidFill>
              </a:rPr>
              <a:t>of</a:t>
            </a:r>
            <a:r>
              <a:rPr lang="de-DE" altLang="de-DE" sz="2400" b="1" dirty="0" smtClean="0">
                <a:solidFill>
                  <a:srgbClr val="000000"/>
                </a:solidFill>
              </a:rPr>
              <a:t> </a:t>
            </a:r>
            <a:r>
              <a:rPr lang="de-DE" altLang="de-DE" sz="2400" b="1" dirty="0" err="1" smtClean="0">
                <a:solidFill>
                  <a:srgbClr val="000000"/>
                </a:solidFill>
              </a:rPr>
              <a:t>the</a:t>
            </a:r>
            <a:r>
              <a:rPr lang="de-DE" altLang="de-DE" sz="2400" b="1" dirty="0" smtClean="0">
                <a:solidFill>
                  <a:srgbClr val="000000"/>
                </a:solidFill>
              </a:rPr>
              <a:t> solvent</a:t>
            </a:r>
          </a:p>
          <a:p>
            <a:pPr marL="0" indent="0" eaLnBrk="1" hangingPunct="1"/>
            <a:r>
              <a:rPr lang="de-DE" altLang="de-DE" sz="2400" b="1" dirty="0">
                <a:solidFill>
                  <a:srgbClr val="000000"/>
                </a:solidFill>
              </a:rPr>
              <a:t> </a:t>
            </a:r>
            <a:r>
              <a:rPr lang="de-DE" altLang="de-DE" sz="2400" b="1" dirty="0" smtClean="0">
                <a:solidFill>
                  <a:srgbClr val="000000"/>
                </a:solidFill>
              </a:rPr>
              <a:t>     - Control </a:t>
            </a:r>
            <a:r>
              <a:rPr lang="de-DE" altLang="de-DE" sz="2400" b="1" dirty="0" err="1" smtClean="0">
                <a:solidFill>
                  <a:srgbClr val="000000"/>
                </a:solidFill>
              </a:rPr>
              <a:t>by</a:t>
            </a:r>
            <a:r>
              <a:rPr lang="de-DE" altLang="de-DE" sz="2400" b="1" dirty="0" smtClean="0">
                <a:solidFill>
                  <a:srgbClr val="000000"/>
                </a:solidFill>
              </a:rPr>
              <a:t> </a:t>
            </a:r>
            <a:r>
              <a:rPr lang="de-DE" altLang="de-DE" sz="2400" b="1" dirty="0" err="1" smtClean="0">
                <a:solidFill>
                  <a:srgbClr val="000000"/>
                </a:solidFill>
              </a:rPr>
              <a:t>concentration</a:t>
            </a:r>
            <a:endParaRPr lang="de-DE" altLang="de-DE" sz="2400" b="1" dirty="0">
              <a:solidFill>
                <a:srgbClr val="000000"/>
              </a:solidFill>
            </a:endParaRPr>
          </a:p>
          <a:p>
            <a:pPr eaLnBrk="1" hangingPunct="1"/>
            <a:r>
              <a:rPr lang="de-DE" altLang="de-DE" sz="2400" b="1" dirty="0" smtClean="0">
                <a:solidFill>
                  <a:srgbClr val="000000"/>
                </a:solidFill>
              </a:rPr>
              <a:t>      - </a:t>
            </a:r>
            <a:r>
              <a:rPr lang="de-DE" altLang="de-DE" sz="2400" b="1" dirty="0" err="1" smtClean="0">
                <a:solidFill>
                  <a:srgbClr val="000000"/>
                </a:solidFill>
              </a:rPr>
              <a:t>Coadsorption</a:t>
            </a:r>
            <a:r>
              <a:rPr lang="de-DE" altLang="de-DE" sz="2400" b="1" dirty="0" smtClean="0">
                <a:solidFill>
                  <a:srgbClr val="000000"/>
                </a:solidFill>
              </a:rPr>
              <a:t> </a:t>
            </a:r>
            <a:r>
              <a:rPr lang="de-DE" altLang="de-DE" sz="2400" b="1" dirty="0" err="1" smtClean="0">
                <a:solidFill>
                  <a:srgbClr val="000000"/>
                </a:solidFill>
              </a:rPr>
              <a:t>and</a:t>
            </a:r>
            <a:r>
              <a:rPr lang="de-DE" altLang="de-DE" sz="2400" b="1" dirty="0" smtClean="0">
                <a:solidFill>
                  <a:srgbClr val="000000"/>
                </a:solidFill>
              </a:rPr>
              <a:t> </a:t>
            </a:r>
            <a:r>
              <a:rPr lang="de-DE" altLang="de-DE" sz="2400" b="1" dirty="0" err="1" smtClean="0">
                <a:solidFill>
                  <a:srgbClr val="000000"/>
                </a:solidFill>
              </a:rPr>
              <a:t>packing</a:t>
            </a:r>
            <a:r>
              <a:rPr lang="de-DE" altLang="de-DE" sz="2400" b="1" dirty="0" smtClean="0">
                <a:solidFill>
                  <a:srgbClr val="000000"/>
                </a:solidFill>
              </a:rPr>
              <a:t> </a:t>
            </a:r>
            <a:r>
              <a:rPr lang="de-DE" altLang="de-DE" sz="2400" b="1" dirty="0" err="1" smtClean="0">
                <a:solidFill>
                  <a:srgbClr val="000000"/>
                </a:solidFill>
              </a:rPr>
              <a:t>density-induced</a:t>
            </a:r>
            <a:r>
              <a:rPr lang="de-DE" altLang="de-DE" sz="2400" b="1" dirty="0" smtClean="0">
                <a:solidFill>
                  <a:srgbClr val="000000"/>
                </a:solidFill>
              </a:rPr>
              <a:t> </a:t>
            </a:r>
            <a:r>
              <a:rPr lang="de-DE" altLang="de-DE" sz="2400" b="1" dirty="0" err="1" smtClean="0">
                <a:solidFill>
                  <a:srgbClr val="000000"/>
                </a:solidFill>
              </a:rPr>
              <a:t>esterifi</a:t>
            </a:r>
            <a:r>
              <a:rPr lang="de-DE" altLang="de-DE" sz="2400" b="1" dirty="0" smtClean="0">
                <a:solidFill>
                  <a:srgbClr val="000000"/>
                </a:solidFill>
              </a:rPr>
              <a:t>-</a:t>
            </a:r>
          </a:p>
          <a:p>
            <a:pPr eaLnBrk="1" hangingPunct="1"/>
            <a:r>
              <a:rPr lang="de-DE" altLang="de-DE" sz="2400" b="1" dirty="0">
                <a:solidFill>
                  <a:srgbClr val="000000"/>
                </a:solidFill>
              </a:rPr>
              <a:t> </a:t>
            </a:r>
            <a:r>
              <a:rPr lang="de-DE" altLang="de-DE" sz="2400" b="1" dirty="0" smtClean="0">
                <a:solidFill>
                  <a:srgbClr val="000000"/>
                </a:solidFill>
              </a:rPr>
              <a:t>       </a:t>
            </a:r>
            <a:r>
              <a:rPr lang="de-DE" altLang="de-DE" sz="2400" b="1" dirty="0" err="1" smtClean="0">
                <a:solidFill>
                  <a:srgbClr val="000000"/>
                </a:solidFill>
              </a:rPr>
              <a:t>cation</a:t>
            </a:r>
            <a:endParaRPr lang="de-DE" altLang="de-DE" sz="2400" b="1" dirty="0" smtClean="0">
              <a:solidFill>
                <a:srgbClr val="000000"/>
              </a:solidFill>
            </a:endParaRPr>
          </a:p>
          <a:p>
            <a:pPr eaLnBrk="1" hangingPunct="1"/>
            <a:endParaRPr lang="de-DE" altLang="de-DE" sz="2400" b="1" dirty="0">
              <a:solidFill>
                <a:srgbClr val="000000"/>
              </a:solidFill>
            </a:endParaRPr>
          </a:p>
          <a:p>
            <a:pPr eaLnBrk="1" hangingPunct="1"/>
            <a:r>
              <a:rPr lang="de-DE" altLang="de-DE" sz="2400" b="1" dirty="0" smtClean="0"/>
              <a:t>3.	</a:t>
            </a:r>
            <a:r>
              <a:rPr lang="de-DE" altLang="de-DE" sz="2400" b="1" dirty="0" err="1" smtClean="0"/>
              <a:t>Some</a:t>
            </a:r>
            <a:r>
              <a:rPr lang="de-DE" altLang="de-DE" sz="2400" b="1" dirty="0" smtClean="0"/>
              <a:t> </a:t>
            </a:r>
            <a:r>
              <a:rPr lang="de-DE" altLang="de-DE" sz="2400" b="1" dirty="0" err="1"/>
              <a:t>R</a:t>
            </a:r>
            <a:r>
              <a:rPr lang="de-DE" altLang="de-DE" sz="2400" b="1" dirty="0" err="1" smtClean="0"/>
              <a:t>ecent</a:t>
            </a:r>
            <a:r>
              <a:rPr lang="de-DE" altLang="de-DE" sz="2400" b="1" dirty="0" smtClean="0"/>
              <a:t> Problems</a:t>
            </a:r>
            <a:endParaRPr lang="de-DE" altLang="de-DE" sz="2400" b="1" dirty="0"/>
          </a:p>
          <a:p>
            <a:pPr eaLnBrk="1" hangingPunct="1">
              <a:buFontTx/>
              <a:buAutoNum type="arabicPeriod" startAt="4"/>
            </a:pPr>
            <a:endParaRPr lang="de-DE" altLang="de-DE" sz="2400" b="1" dirty="0">
              <a:solidFill>
                <a:srgbClr val="000000"/>
              </a:solidFill>
            </a:endParaRPr>
          </a:p>
          <a:p>
            <a:pPr eaLnBrk="1" hangingPunct="1"/>
            <a:r>
              <a:rPr lang="de-DE" altLang="de-DE" sz="2400" b="1" dirty="0">
                <a:solidFill>
                  <a:srgbClr val="FF0000"/>
                </a:solidFill>
              </a:rPr>
              <a:t>4</a:t>
            </a:r>
            <a:r>
              <a:rPr lang="de-DE" altLang="de-DE" sz="2400" b="1" dirty="0" smtClean="0">
                <a:solidFill>
                  <a:srgbClr val="FF0000"/>
                </a:solidFill>
              </a:rPr>
              <a:t>.</a:t>
            </a:r>
            <a:r>
              <a:rPr lang="de-DE" altLang="de-DE" sz="2400" b="1" dirty="0">
                <a:solidFill>
                  <a:srgbClr val="FF0000"/>
                </a:solidFill>
              </a:rPr>
              <a:t>	 Summary </a:t>
            </a:r>
            <a:r>
              <a:rPr lang="de-DE" altLang="de-DE" sz="2400" b="1" dirty="0" err="1">
                <a:solidFill>
                  <a:srgbClr val="FF0000"/>
                </a:solidFill>
              </a:rPr>
              <a:t>and</a:t>
            </a:r>
            <a:r>
              <a:rPr lang="de-DE" altLang="de-DE" sz="2400" b="1" dirty="0">
                <a:solidFill>
                  <a:srgbClr val="FF0000"/>
                </a:solidFill>
              </a:rPr>
              <a:t> </a:t>
            </a:r>
            <a:r>
              <a:rPr lang="de-DE" altLang="de-DE" sz="2400" b="1" dirty="0" err="1">
                <a:solidFill>
                  <a:srgbClr val="FF0000"/>
                </a:solidFill>
              </a:rPr>
              <a:t>outlook</a:t>
            </a:r>
            <a:endParaRPr lang="de-DE" altLang="de-DE" sz="2400" b="1" dirty="0">
              <a:solidFill>
                <a:srgbClr val="FF0000"/>
              </a:solidFill>
            </a:endParaRPr>
          </a:p>
          <a:p>
            <a:pPr eaLnBrk="1" hangingPunct="1"/>
            <a:endParaRPr lang="de-DE" altLang="de-DE" sz="2000" b="1" dirty="0">
              <a:solidFill>
                <a:srgbClr val="000000"/>
              </a:solidFill>
            </a:endParaRPr>
          </a:p>
          <a:p>
            <a:pPr eaLnBrk="1" hangingPunct="1">
              <a:buFontTx/>
              <a:buAutoNum type="arabicPeriod" startAt="4"/>
            </a:pPr>
            <a:endParaRPr lang="de-DE" altLang="de-DE" sz="2800" b="1" dirty="0">
              <a:solidFill>
                <a:srgbClr val="000000"/>
              </a:solidFill>
            </a:endParaRPr>
          </a:p>
          <a:p>
            <a:pPr eaLnBrk="1" hangingPunct="1">
              <a:buFontTx/>
              <a:buAutoNum type="arabicPeriod" startAt="4"/>
            </a:pPr>
            <a:endParaRPr lang="de-DE" altLang="de-DE" sz="2800" b="1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249534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Text Box 4"/>
          <p:cNvSpPr txBox="1">
            <a:spLocks noChangeArrowheads="1"/>
          </p:cNvSpPr>
          <p:nvPr/>
        </p:nvSpPr>
        <p:spPr bwMode="auto">
          <a:xfrm>
            <a:off x="179512" y="1052736"/>
            <a:ext cx="8823249" cy="427809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None/>
            </a:pPr>
            <a:r>
              <a:rPr lang="de-DE" altLang="de-DE" sz="2000" b="1" dirty="0" err="1" smtClean="0"/>
              <a:t>Molecular</a:t>
            </a:r>
            <a:r>
              <a:rPr lang="de-DE" altLang="de-DE" sz="2000" b="1" dirty="0" smtClean="0"/>
              <a:t> </a:t>
            </a:r>
            <a:r>
              <a:rPr lang="de-DE" altLang="de-DE" sz="2000" b="1" dirty="0" err="1" smtClean="0"/>
              <a:t>self-assembly</a:t>
            </a:r>
            <a:r>
              <a:rPr lang="de-DE" altLang="de-DE" sz="2000" b="1" dirty="0" smtClean="0"/>
              <a:t> </a:t>
            </a:r>
            <a:r>
              <a:rPr lang="de-DE" altLang="de-DE" sz="2000" b="1" dirty="0" err="1" smtClean="0"/>
              <a:t>leads</a:t>
            </a:r>
            <a:r>
              <a:rPr lang="de-DE" altLang="de-DE" sz="2000" b="1" dirty="0" smtClean="0"/>
              <a:t> </a:t>
            </a:r>
            <a:r>
              <a:rPr lang="de-DE" altLang="de-DE" sz="2000" b="1" dirty="0" err="1" smtClean="0"/>
              <a:t>to</a:t>
            </a:r>
            <a:r>
              <a:rPr lang="de-DE" altLang="de-DE" sz="2000" b="1" dirty="0" smtClean="0"/>
              <a:t> </a:t>
            </a:r>
            <a:r>
              <a:rPr lang="de-DE" altLang="de-DE" sz="2000" b="1" dirty="0" err="1" smtClean="0"/>
              <a:t>relatively</a:t>
            </a:r>
            <a:r>
              <a:rPr lang="de-DE" altLang="de-DE" sz="2000" b="1" dirty="0" smtClean="0"/>
              <a:t> large 2d-periodic </a:t>
            </a:r>
            <a:r>
              <a:rPr lang="de-DE" altLang="de-DE" sz="2000" b="1" dirty="0" err="1" smtClean="0"/>
              <a:t>structures</a:t>
            </a:r>
            <a:endParaRPr lang="de-DE" altLang="de-DE" sz="2000" b="1" dirty="0"/>
          </a:p>
          <a:p>
            <a:pPr eaLnBrk="1" hangingPunct="1">
              <a:spcBef>
                <a:spcPct val="0"/>
              </a:spcBef>
              <a:buNone/>
            </a:pPr>
            <a:r>
              <a:rPr lang="de-DE" altLang="de-DE" sz="2000" b="1" dirty="0" smtClean="0"/>
              <a:t>on </a:t>
            </a:r>
            <a:r>
              <a:rPr lang="de-DE" altLang="de-DE" sz="2000" b="1" dirty="0" err="1" smtClean="0"/>
              <a:t>crystalline</a:t>
            </a:r>
            <a:r>
              <a:rPr lang="de-DE" altLang="de-DE" sz="2000" b="1" dirty="0" smtClean="0"/>
              <a:t> </a:t>
            </a:r>
            <a:r>
              <a:rPr lang="de-DE" altLang="de-DE" sz="2000" b="1" dirty="0" err="1" smtClean="0"/>
              <a:t>substrate</a:t>
            </a:r>
            <a:r>
              <a:rPr lang="de-DE" altLang="de-DE" sz="2000" b="1" dirty="0" smtClean="0"/>
              <a:t> </a:t>
            </a:r>
            <a:r>
              <a:rPr lang="de-DE" altLang="de-DE" sz="2000" b="1" dirty="0" err="1" smtClean="0"/>
              <a:t>which</a:t>
            </a:r>
            <a:r>
              <a:rPr lang="de-DE" altLang="de-DE" sz="2000" b="1" dirty="0" smtClean="0"/>
              <a:t> </a:t>
            </a:r>
            <a:r>
              <a:rPr lang="de-DE" altLang="de-DE" sz="2000" b="1" dirty="0" err="1" smtClean="0"/>
              <a:t>can</a:t>
            </a:r>
            <a:r>
              <a:rPr lang="de-DE" altLang="de-DE" sz="2000" b="1" dirty="0" smtClean="0"/>
              <a:t> </a:t>
            </a:r>
            <a:r>
              <a:rPr lang="de-DE" altLang="de-DE" sz="2000" b="1" dirty="0" err="1" smtClean="0"/>
              <a:t>be</a:t>
            </a:r>
            <a:r>
              <a:rPr lang="de-DE" altLang="de-DE" sz="2000" b="1" dirty="0" smtClean="0"/>
              <a:t> </a:t>
            </a:r>
            <a:r>
              <a:rPr lang="de-DE" altLang="de-DE" sz="2000" b="1" dirty="0" err="1" smtClean="0"/>
              <a:t>studied</a:t>
            </a:r>
            <a:r>
              <a:rPr lang="de-DE" altLang="de-DE" sz="2000" b="1" dirty="0" smtClean="0"/>
              <a:t> </a:t>
            </a:r>
            <a:r>
              <a:rPr lang="de-DE" altLang="de-DE" sz="2000" b="1" dirty="0" err="1" smtClean="0"/>
              <a:t>by</a:t>
            </a:r>
            <a:r>
              <a:rPr lang="de-DE" altLang="de-DE" sz="2000" b="1" dirty="0" smtClean="0"/>
              <a:t> in-situ STM</a:t>
            </a:r>
          </a:p>
          <a:p>
            <a:pPr eaLnBrk="1" hangingPunct="1">
              <a:spcBef>
                <a:spcPct val="0"/>
              </a:spcBef>
              <a:buNone/>
            </a:pPr>
            <a:endParaRPr lang="de-DE" altLang="de-DE" sz="2000" b="1" dirty="0"/>
          </a:p>
          <a:p>
            <a:pPr eaLnBrk="1" hangingPunct="1">
              <a:spcBef>
                <a:spcPct val="0"/>
              </a:spcBef>
              <a:buNone/>
            </a:pPr>
            <a:r>
              <a:rPr lang="de-DE" altLang="de-DE" sz="2000" b="1" dirty="0" err="1" smtClean="0"/>
              <a:t>Polymorphism</a:t>
            </a:r>
            <a:r>
              <a:rPr lang="de-DE" altLang="de-DE" sz="2000" b="1" dirty="0" smtClean="0"/>
              <a:t> </a:t>
            </a:r>
            <a:r>
              <a:rPr lang="de-DE" altLang="de-DE" sz="2000" b="1" dirty="0" err="1" smtClean="0"/>
              <a:t>of</a:t>
            </a:r>
            <a:r>
              <a:rPr lang="de-DE" altLang="de-DE" sz="2000" b="1" dirty="0" smtClean="0"/>
              <a:t> such </a:t>
            </a:r>
            <a:r>
              <a:rPr lang="de-DE" altLang="de-DE" sz="2000" b="1" dirty="0" err="1" smtClean="0"/>
              <a:t>patterns</a:t>
            </a:r>
            <a:r>
              <a:rPr lang="de-DE" altLang="de-DE" sz="2000" b="1" dirty="0" smtClean="0"/>
              <a:t> </a:t>
            </a:r>
            <a:r>
              <a:rPr lang="de-DE" altLang="de-DE" sz="2000" b="1" dirty="0" err="1" smtClean="0"/>
              <a:t>can</a:t>
            </a:r>
            <a:r>
              <a:rPr lang="de-DE" altLang="de-DE" sz="2000" b="1" dirty="0" smtClean="0"/>
              <a:t> </a:t>
            </a:r>
            <a:r>
              <a:rPr lang="de-DE" altLang="de-DE" sz="2000" b="1" dirty="0" err="1" smtClean="0"/>
              <a:t>be</a:t>
            </a:r>
            <a:r>
              <a:rPr lang="de-DE" altLang="de-DE" sz="2000" b="1" dirty="0" smtClean="0"/>
              <a:t> </a:t>
            </a:r>
            <a:r>
              <a:rPr lang="de-DE" altLang="de-DE" sz="2000" b="1" dirty="0" err="1" smtClean="0"/>
              <a:t>controlled</a:t>
            </a:r>
            <a:r>
              <a:rPr lang="de-DE" altLang="de-DE" sz="2000" b="1" dirty="0" smtClean="0"/>
              <a:t> at </a:t>
            </a:r>
            <a:r>
              <a:rPr lang="de-DE" altLang="de-DE" sz="2000" b="1" dirty="0" err="1" smtClean="0"/>
              <a:t>the</a:t>
            </a:r>
            <a:r>
              <a:rPr lang="de-DE" altLang="de-DE" sz="2000" b="1" dirty="0" smtClean="0"/>
              <a:t> liquid-solid</a:t>
            </a:r>
          </a:p>
          <a:p>
            <a:pPr eaLnBrk="1" hangingPunct="1">
              <a:spcBef>
                <a:spcPct val="0"/>
              </a:spcBef>
              <a:buNone/>
            </a:pPr>
            <a:r>
              <a:rPr lang="de-DE" altLang="de-DE" sz="2000" b="1" dirty="0" err="1" smtClean="0"/>
              <a:t>interface</a:t>
            </a:r>
            <a:r>
              <a:rPr lang="de-DE" altLang="de-DE" sz="2000" b="1" dirty="0" smtClean="0"/>
              <a:t> </a:t>
            </a:r>
            <a:r>
              <a:rPr lang="de-DE" altLang="de-DE" sz="2000" b="1" dirty="0" err="1" smtClean="0"/>
              <a:t>by</a:t>
            </a:r>
            <a:r>
              <a:rPr lang="de-DE" altLang="de-DE" sz="2000" b="1" dirty="0" smtClean="0"/>
              <a:t> environmental </a:t>
            </a:r>
            <a:r>
              <a:rPr lang="de-DE" altLang="de-DE" sz="2000" b="1" dirty="0" err="1" smtClean="0"/>
              <a:t>parameters</a:t>
            </a:r>
            <a:r>
              <a:rPr lang="de-DE" altLang="de-DE" sz="2000" b="1" dirty="0" smtClean="0"/>
              <a:t> </a:t>
            </a:r>
            <a:r>
              <a:rPr lang="de-DE" altLang="de-DE" sz="2000" b="1" dirty="0" err="1" smtClean="0"/>
              <a:t>as</a:t>
            </a:r>
            <a:r>
              <a:rPr lang="de-DE" altLang="de-DE" sz="2000" b="1" dirty="0" smtClean="0"/>
              <a:t> solvent, </a:t>
            </a:r>
            <a:r>
              <a:rPr lang="de-DE" altLang="de-DE" sz="2000" b="1" dirty="0" err="1" smtClean="0"/>
              <a:t>concentration</a:t>
            </a:r>
            <a:r>
              <a:rPr lang="de-DE" altLang="de-DE" sz="2000" b="1" dirty="0" smtClean="0"/>
              <a:t>, … </a:t>
            </a:r>
          </a:p>
          <a:p>
            <a:pPr eaLnBrk="1" hangingPunct="1">
              <a:spcBef>
                <a:spcPct val="0"/>
              </a:spcBef>
              <a:buNone/>
            </a:pPr>
            <a:endParaRPr lang="de-DE" altLang="de-DE" sz="2000" b="1" dirty="0"/>
          </a:p>
          <a:p>
            <a:pPr eaLnBrk="1" hangingPunct="1">
              <a:spcBef>
                <a:spcPct val="0"/>
              </a:spcBef>
              <a:buNone/>
            </a:pPr>
            <a:r>
              <a:rPr lang="de-DE" altLang="de-DE" sz="2000" b="1" dirty="0" smtClean="0"/>
              <a:t>Chemical </a:t>
            </a:r>
            <a:r>
              <a:rPr lang="de-DE" altLang="de-DE" sz="2000" b="1" dirty="0" err="1" smtClean="0"/>
              <a:t>reaction</a:t>
            </a:r>
            <a:r>
              <a:rPr lang="de-DE" altLang="de-DE" sz="2000" b="1" dirty="0" smtClean="0"/>
              <a:t> </a:t>
            </a:r>
            <a:r>
              <a:rPr lang="de-DE" altLang="de-DE" sz="2000" b="1" dirty="0" err="1" smtClean="0"/>
              <a:t>inside</a:t>
            </a:r>
            <a:r>
              <a:rPr lang="de-DE" altLang="de-DE" sz="2000" b="1" dirty="0" smtClean="0"/>
              <a:t> </a:t>
            </a:r>
            <a:r>
              <a:rPr lang="de-DE" altLang="de-DE" sz="2000" b="1" dirty="0" err="1" smtClean="0"/>
              <a:t>of</a:t>
            </a:r>
            <a:r>
              <a:rPr lang="de-DE" altLang="de-DE" sz="2000" b="1" dirty="0" smtClean="0"/>
              <a:t> </a:t>
            </a:r>
            <a:r>
              <a:rPr lang="de-DE" altLang="de-DE" sz="2000" b="1" dirty="0" err="1" smtClean="0"/>
              <a:t>the</a:t>
            </a:r>
            <a:r>
              <a:rPr lang="de-DE" altLang="de-DE" sz="2000" b="1" dirty="0" smtClean="0"/>
              <a:t> </a:t>
            </a:r>
            <a:r>
              <a:rPr lang="de-DE" altLang="de-DE" sz="2000" b="1" dirty="0" err="1" smtClean="0"/>
              <a:t>adsorbed</a:t>
            </a:r>
            <a:r>
              <a:rPr lang="de-DE" altLang="de-DE" sz="2000" b="1" dirty="0" smtClean="0"/>
              <a:t> </a:t>
            </a:r>
            <a:r>
              <a:rPr lang="de-DE" altLang="de-DE" sz="2000" b="1" dirty="0" err="1" smtClean="0"/>
              <a:t>layers</a:t>
            </a:r>
            <a:r>
              <a:rPr lang="de-DE" altLang="de-DE" sz="2000" b="1" dirty="0"/>
              <a:t> </a:t>
            </a:r>
            <a:r>
              <a:rPr lang="de-DE" altLang="de-DE" sz="2000" b="1" dirty="0" err="1" smtClean="0"/>
              <a:t>can</a:t>
            </a:r>
            <a:r>
              <a:rPr lang="de-DE" altLang="de-DE" sz="2000" b="1" dirty="0" smtClean="0"/>
              <a:t> </a:t>
            </a:r>
            <a:r>
              <a:rPr lang="de-DE" altLang="de-DE" sz="2000" b="1" dirty="0" err="1" smtClean="0"/>
              <a:t>be</a:t>
            </a:r>
            <a:r>
              <a:rPr lang="de-DE" altLang="de-DE" sz="2000" b="1" dirty="0" smtClean="0"/>
              <a:t> </a:t>
            </a:r>
            <a:r>
              <a:rPr lang="de-DE" altLang="de-DE" sz="2000" b="1" dirty="0" err="1" smtClean="0"/>
              <a:t>controlled</a:t>
            </a:r>
            <a:r>
              <a:rPr lang="de-DE" altLang="de-DE" sz="2000" b="1" dirty="0" smtClean="0"/>
              <a:t> </a:t>
            </a:r>
            <a:r>
              <a:rPr lang="de-DE" altLang="de-DE" sz="2000" b="1" dirty="0" err="1" smtClean="0"/>
              <a:t>and</a:t>
            </a:r>
            <a:r>
              <a:rPr lang="de-DE" altLang="de-DE" sz="2000" b="1" dirty="0" smtClean="0"/>
              <a:t> </a:t>
            </a:r>
          </a:p>
          <a:p>
            <a:pPr eaLnBrk="1" hangingPunct="1">
              <a:spcBef>
                <a:spcPct val="0"/>
              </a:spcBef>
              <a:buNone/>
            </a:pPr>
            <a:r>
              <a:rPr lang="de-DE" altLang="de-DE" sz="2000" b="1" dirty="0" err="1" smtClean="0"/>
              <a:t>studied</a:t>
            </a:r>
            <a:r>
              <a:rPr lang="de-DE" altLang="de-DE" sz="2000" b="1" dirty="0" smtClean="0"/>
              <a:t> </a:t>
            </a:r>
            <a:r>
              <a:rPr lang="de-DE" altLang="de-DE" sz="2000" b="1" dirty="0" err="1" smtClean="0"/>
              <a:t>by</a:t>
            </a:r>
            <a:r>
              <a:rPr lang="de-DE" altLang="de-DE" sz="2000" b="1" dirty="0" smtClean="0"/>
              <a:t> in-situ STM</a:t>
            </a:r>
            <a:endParaRPr lang="de-DE" altLang="de-DE" sz="2000" b="1" dirty="0"/>
          </a:p>
          <a:p>
            <a:pPr eaLnBrk="1" hangingPunct="1">
              <a:spcBef>
                <a:spcPct val="0"/>
              </a:spcBef>
            </a:pPr>
            <a:endParaRPr lang="de-DE" altLang="de-DE" sz="2000" b="1" dirty="0" smtClean="0"/>
          </a:p>
          <a:p>
            <a:pPr eaLnBrk="1" hangingPunct="1">
              <a:spcBef>
                <a:spcPct val="0"/>
              </a:spcBef>
              <a:buNone/>
            </a:pPr>
            <a:r>
              <a:rPr lang="de-DE" altLang="de-DE" sz="2000" b="1" dirty="0" err="1" smtClean="0"/>
              <a:t>Challenges</a:t>
            </a:r>
            <a:r>
              <a:rPr lang="de-DE" altLang="de-DE" sz="2000" b="1" dirty="0" smtClean="0"/>
              <a:t>: 3-dimensionality; </a:t>
            </a:r>
            <a:r>
              <a:rPr lang="de-DE" altLang="de-DE" sz="2000" b="1" dirty="0" err="1" smtClean="0"/>
              <a:t>selectivity</a:t>
            </a:r>
            <a:r>
              <a:rPr lang="de-DE" altLang="de-DE" sz="2000" b="1" dirty="0" smtClean="0"/>
              <a:t>; </a:t>
            </a:r>
            <a:r>
              <a:rPr lang="de-DE" altLang="de-DE" sz="2000" b="1" dirty="0" err="1" smtClean="0"/>
              <a:t>complexity</a:t>
            </a:r>
            <a:r>
              <a:rPr lang="de-DE" altLang="de-DE" sz="2000" b="1" dirty="0" smtClean="0"/>
              <a:t>; </a:t>
            </a:r>
            <a:r>
              <a:rPr lang="de-DE" altLang="de-DE" sz="2000" b="1" dirty="0" err="1" smtClean="0"/>
              <a:t>self-repair</a:t>
            </a:r>
            <a:r>
              <a:rPr lang="de-DE" altLang="de-DE" sz="2000" b="1" dirty="0" smtClean="0"/>
              <a:t>; …. </a:t>
            </a:r>
            <a:endParaRPr lang="de-DE" altLang="de-DE" sz="2000" b="1" dirty="0"/>
          </a:p>
          <a:p>
            <a:pPr eaLnBrk="1" hangingPunct="1">
              <a:spcBef>
                <a:spcPct val="0"/>
              </a:spcBef>
              <a:buFontTx/>
              <a:buNone/>
            </a:pPr>
            <a:endParaRPr lang="de-DE" altLang="de-DE" sz="1800" dirty="0"/>
          </a:p>
          <a:p>
            <a:pPr eaLnBrk="1" hangingPunct="1">
              <a:spcBef>
                <a:spcPct val="0"/>
              </a:spcBef>
              <a:buFontTx/>
              <a:buNone/>
            </a:pPr>
            <a:endParaRPr lang="de-DE" altLang="de-DE" sz="1800" dirty="0"/>
          </a:p>
          <a:p>
            <a:pPr eaLnBrk="1" hangingPunct="1">
              <a:spcBef>
                <a:spcPct val="0"/>
              </a:spcBef>
              <a:buFontTx/>
              <a:buNone/>
            </a:pPr>
            <a:endParaRPr lang="de-DE" altLang="de-DE" sz="1800" dirty="0"/>
          </a:p>
          <a:p>
            <a:pPr eaLnBrk="1" hangingPunct="1">
              <a:spcBef>
                <a:spcPct val="0"/>
              </a:spcBef>
            </a:pPr>
            <a:endParaRPr lang="de-DE" altLang="de-DE" sz="1800" dirty="0"/>
          </a:p>
        </p:txBody>
      </p:sp>
      <p:sp>
        <p:nvSpPr>
          <p:cNvPr id="27651" name="Rectangle 5"/>
          <p:cNvSpPr>
            <a:spLocks noChangeArrowheads="1"/>
          </p:cNvSpPr>
          <p:nvPr/>
        </p:nvSpPr>
        <p:spPr bwMode="auto">
          <a:xfrm>
            <a:off x="3348038" y="333375"/>
            <a:ext cx="1574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de-DE" altLang="de-DE" sz="2400" b="1">
                <a:solidFill>
                  <a:srgbClr val="FF0000"/>
                </a:solidFill>
              </a:rPr>
              <a:t>Summary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Text Box 4"/>
          <p:cNvSpPr txBox="1">
            <a:spLocks noChangeArrowheads="1"/>
          </p:cNvSpPr>
          <p:nvPr/>
        </p:nvSpPr>
        <p:spPr bwMode="auto">
          <a:xfrm>
            <a:off x="179512" y="1628800"/>
            <a:ext cx="8882560" cy="255454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de-DE" altLang="de-DE" sz="2000" b="1" dirty="0" err="1"/>
              <a:t>Molecular</a:t>
            </a:r>
            <a:r>
              <a:rPr lang="de-DE" altLang="de-DE" sz="2000" b="1" dirty="0"/>
              <a:t> </a:t>
            </a:r>
            <a:r>
              <a:rPr lang="de-DE" altLang="de-DE" sz="2000" b="1" dirty="0" err="1"/>
              <a:t>self-assembly</a:t>
            </a:r>
            <a:r>
              <a:rPr lang="de-DE" altLang="de-DE" sz="2000" b="1" dirty="0"/>
              <a:t> </a:t>
            </a:r>
            <a:r>
              <a:rPr lang="de-DE" altLang="de-DE" sz="2000" b="1" dirty="0" err="1"/>
              <a:t>is</a:t>
            </a:r>
            <a:r>
              <a:rPr lang="de-DE" altLang="de-DE" sz="2000" b="1" dirty="0"/>
              <a:t> a </a:t>
            </a:r>
            <a:r>
              <a:rPr lang="de-DE" altLang="de-DE" sz="2000" b="1" dirty="0" err="1"/>
              <a:t>rich</a:t>
            </a:r>
            <a:r>
              <a:rPr lang="de-DE" altLang="de-DE" sz="2000" b="1" dirty="0"/>
              <a:t> </a:t>
            </a:r>
            <a:r>
              <a:rPr lang="de-DE" altLang="de-DE" sz="2000" b="1" dirty="0" err="1" smtClean="0"/>
              <a:t>realm</a:t>
            </a:r>
            <a:r>
              <a:rPr lang="de-DE" altLang="de-DE" sz="2000" b="1" dirty="0" smtClean="0"/>
              <a:t>, </a:t>
            </a:r>
            <a:r>
              <a:rPr lang="de-DE" altLang="de-DE" sz="2000" b="1" dirty="0" err="1" smtClean="0"/>
              <a:t>especially</a:t>
            </a:r>
            <a:r>
              <a:rPr lang="de-DE" altLang="de-DE" sz="2000" b="1" dirty="0" smtClean="0"/>
              <a:t> </a:t>
            </a:r>
            <a:r>
              <a:rPr lang="de-DE" altLang="de-DE" sz="2000" b="1" dirty="0" err="1"/>
              <a:t>for</a:t>
            </a:r>
            <a:r>
              <a:rPr lang="de-DE" altLang="de-DE" sz="2000" b="1" dirty="0"/>
              <a:t> </a:t>
            </a:r>
            <a:r>
              <a:rPr lang="de-DE" altLang="de-DE" sz="2000" b="1" dirty="0" err="1"/>
              <a:t>studying</a:t>
            </a:r>
            <a:endParaRPr lang="de-DE" altLang="de-DE" sz="2000" b="1" dirty="0"/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de-DE" altLang="de-DE" sz="2000" b="1" dirty="0" err="1"/>
              <a:t>structural</a:t>
            </a:r>
            <a:r>
              <a:rPr lang="de-DE" altLang="de-DE" sz="2000" b="1" dirty="0"/>
              <a:t> </a:t>
            </a:r>
            <a:r>
              <a:rPr lang="de-DE" altLang="de-DE" sz="2000" b="1" dirty="0" err="1"/>
              <a:t>and</a:t>
            </a:r>
            <a:r>
              <a:rPr lang="de-DE" altLang="de-DE" sz="2000" b="1" dirty="0"/>
              <a:t> electronic </a:t>
            </a:r>
            <a:r>
              <a:rPr lang="de-DE" altLang="de-DE" sz="2000" b="1" dirty="0" err="1" smtClean="0"/>
              <a:t>effects</a:t>
            </a:r>
            <a:endParaRPr lang="de-DE" altLang="de-DE" sz="2000" b="1" dirty="0"/>
          </a:p>
          <a:p>
            <a:pPr eaLnBrk="1" hangingPunct="1">
              <a:spcBef>
                <a:spcPct val="0"/>
              </a:spcBef>
              <a:buFontTx/>
              <a:buNone/>
            </a:pPr>
            <a:endParaRPr lang="de-DE" altLang="de-DE" sz="2000" b="1" dirty="0"/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de-DE" altLang="de-DE" sz="2000" b="1" dirty="0"/>
              <a:t>The </a:t>
            </a:r>
            <a:r>
              <a:rPr lang="de-DE" altLang="de-DE" sz="2000" b="1" dirty="0" err="1"/>
              <a:t>dynamics</a:t>
            </a:r>
            <a:r>
              <a:rPr lang="de-DE" altLang="de-DE" sz="2000" b="1" dirty="0"/>
              <a:t> </a:t>
            </a:r>
            <a:r>
              <a:rPr lang="de-DE" altLang="de-DE" sz="2000" b="1" dirty="0" err="1"/>
              <a:t>of</a:t>
            </a:r>
            <a:r>
              <a:rPr lang="de-DE" altLang="de-DE" sz="2000" b="1" dirty="0"/>
              <a:t> </a:t>
            </a:r>
            <a:r>
              <a:rPr lang="de-DE" altLang="de-DE" sz="2000" b="1" dirty="0" err="1"/>
              <a:t>the</a:t>
            </a:r>
            <a:r>
              <a:rPr lang="de-DE" altLang="de-DE" sz="2000" b="1" dirty="0"/>
              <a:t> </a:t>
            </a:r>
            <a:r>
              <a:rPr lang="de-DE" altLang="de-DE" sz="2000" b="1" dirty="0" err="1"/>
              <a:t>assembly</a:t>
            </a:r>
            <a:r>
              <a:rPr lang="de-DE" altLang="de-DE" sz="2000" b="1" dirty="0"/>
              <a:t> </a:t>
            </a:r>
            <a:r>
              <a:rPr lang="de-DE" altLang="de-DE" sz="2000" b="1" dirty="0" err="1"/>
              <a:t>as</a:t>
            </a:r>
            <a:r>
              <a:rPr lang="de-DE" altLang="de-DE" sz="2000" b="1" dirty="0"/>
              <a:t> </a:t>
            </a:r>
            <a:r>
              <a:rPr lang="de-DE" altLang="de-DE" sz="2000" b="1" dirty="0" err="1"/>
              <a:t>well</a:t>
            </a:r>
            <a:r>
              <a:rPr lang="de-DE" altLang="de-DE" sz="2000" b="1" dirty="0"/>
              <a:t> </a:t>
            </a:r>
            <a:r>
              <a:rPr lang="de-DE" altLang="de-DE" sz="2000" b="1" dirty="0" err="1"/>
              <a:t>as</a:t>
            </a:r>
            <a:r>
              <a:rPr lang="de-DE" altLang="de-DE" sz="2000" b="1" dirty="0"/>
              <a:t> </a:t>
            </a:r>
            <a:r>
              <a:rPr lang="de-DE" altLang="de-DE" sz="2000" b="1" dirty="0" err="1"/>
              <a:t>of</a:t>
            </a:r>
            <a:r>
              <a:rPr lang="de-DE" altLang="de-DE" sz="2000" b="1" dirty="0"/>
              <a:t> </a:t>
            </a:r>
            <a:r>
              <a:rPr lang="de-DE" altLang="de-DE" sz="2000" b="1" dirty="0" err="1"/>
              <a:t>those</a:t>
            </a:r>
            <a:r>
              <a:rPr lang="de-DE" altLang="de-DE" sz="2000" b="1" dirty="0"/>
              <a:t> </a:t>
            </a:r>
            <a:r>
              <a:rPr lang="de-DE" altLang="de-DE" sz="2000" b="1" dirty="0" err="1"/>
              <a:t>reactions</a:t>
            </a:r>
            <a:r>
              <a:rPr lang="de-DE" altLang="de-DE" sz="2000" b="1" dirty="0"/>
              <a:t> </a:t>
            </a:r>
            <a:r>
              <a:rPr lang="de-DE" altLang="de-DE" sz="2000" b="1" dirty="0" err="1"/>
              <a:t>is</a:t>
            </a:r>
            <a:r>
              <a:rPr lang="de-DE" altLang="de-DE" sz="2000" b="1" dirty="0"/>
              <a:t> still an 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de-DE" altLang="de-DE" sz="2000" b="1" dirty="0" err="1"/>
              <a:t>unexplored</a:t>
            </a:r>
            <a:r>
              <a:rPr lang="de-DE" altLang="de-DE" sz="2000" b="1" dirty="0"/>
              <a:t> </a:t>
            </a:r>
            <a:r>
              <a:rPr lang="de-DE" altLang="de-DE" sz="2000" b="1" dirty="0" err="1"/>
              <a:t>and</a:t>
            </a:r>
            <a:r>
              <a:rPr lang="de-DE" altLang="de-DE" sz="2000" b="1" dirty="0"/>
              <a:t> </a:t>
            </a:r>
            <a:r>
              <a:rPr lang="de-DE" altLang="de-DE" sz="2000" b="1" dirty="0" err="1"/>
              <a:t>challenging</a:t>
            </a:r>
            <a:r>
              <a:rPr lang="de-DE" altLang="de-DE" sz="2000" b="1" dirty="0"/>
              <a:t> </a:t>
            </a:r>
            <a:r>
              <a:rPr lang="de-DE" altLang="de-DE" sz="2000" b="1" dirty="0" err="1" smtClean="0"/>
              <a:t>field</a:t>
            </a:r>
            <a:endParaRPr lang="de-DE" altLang="de-DE" sz="2000" b="1" dirty="0" smtClean="0"/>
          </a:p>
          <a:p>
            <a:pPr eaLnBrk="1" hangingPunct="1">
              <a:spcBef>
                <a:spcPct val="0"/>
              </a:spcBef>
              <a:buFontTx/>
              <a:buNone/>
            </a:pPr>
            <a:endParaRPr lang="de-DE" altLang="de-DE" sz="2000" b="1" dirty="0"/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de-DE" altLang="de-DE" sz="2000" b="1" dirty="0" err="1" smtClean="0"/>
              <a:t>Inclusion</a:t>
            </a:r>
            <a:r>
              <a:rPr lang="de-DE" altLang="de-DE" sz="2000" b="1" dirty="0" smtClean="0"/>
              <a:t> </a:t>
            </a:r>
            <a:r>
              <a:rPr lang="de-DE" altLang="de-DE" sz="2000" b="1" dirty="0" err="1" smtClean="0"/>
              <a:t>of</a:t>
            </a:r>
            <a:r>
              <a:rPr lang="de-DE" altLang="de-DE" sz="2000" b="1" dirty="0" smtClean="0"/>
              <a:t> </a:t>
            </a:r>
            <a:r>
              <a:rPr lang="de-DE" altLang="de-DE" sz="2000" b="1" dirty="0" err="1" smtClean="0"/>
              <a:t>increasing</a:t>
            </a:r>
            <a:r>
              <a:rPr lang="de-DE" altLang="de-DE" sz="2000" b="1" dirty="0" smtClean="0"/>
              <a:t> </a:t>
            </a:r>
            <a:r>
              <a:rPr lang="de-DE" altLang="de-DE" sz="2000" b="1" dirty="0" err="1" smtClean="0"/>
              <a:t>complexity</a:t>
            </a:r>
            <a:r>
              <a:rPr lang="de-DE" altLang="de-DE" sz="2000" b="1" dirty="0" smtClean="0"/>
              <a:t> </a:t>
            </a:r>
            <a:r>
              <a:rPr lang="de-DE" altLang="de-DE" sz="2000" b="1" dirty="0" err="1" smtClean="0"/>
              <a:t>into</a:t>
            </a:r>
            <a:r>
              <a:rPr lang="de-DE" altLang="de-DE" sz="2000" b="1" dirty="0" smtClean="0"/>
              <a:t> </a:t>
            </a:r>
            <a:r>
              <a:rPr lang="de-DE" altLang="de-DE" sz="2000" b="1" dirty="0" err="1" smtClean="0"/>
              <a:t>the</a:t>
            </a:r>
            <a:r>
              <a:rPr lang="de-DE" altLang="de-DE" sz="2000" b="1" dirty="0" smtClean="0"/>
              <a:t> </a:t>
            </a:r>
            <a:r>
              <a:rPr lang="de-DE" altLang="de-DE" sz="2000" b="1" dirty="0" err="1" smtClean="0"/>
              <a:t>concept</a:t>
            </a:r>
            <a:r>
              <a:rPr lang="de-DE" altLang="de-DE" sz="2000" b="1" dirty="0" smtClean="0"/>
              <a:t> </a:t>
            </a:r>
            <a:r>
              <a:rPr lang="de-DE" altLang="de-DE" sz="2000" b="1" dirty="0" err="1" smtClean="0"/>
              <a:t>of</a:t>
            </a:r>
            <a:r>
              <a:rPr lang="de-DE" altLang="de-DE" sz="2000" b="1" dirty="0" smtClean="0"/>
              <a:t> supra-</a:t>
            </a:r>
            <a:r>
              <a:rPr lang="de-DE" altLang="de-DE" sz="2000" b="1" dirty="0" err="1" smtClean="0"/>
              <a:t>molecular</a:t>
            </a:r>
            <a:r>
              <a:rPr lang="de-DE" altLang="de-DE" sz="2000" b="1" dirty="0" smtClean="0"/>
              <a:t> 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de-DE" altLang="de-DE" sz="2000" b="1" dirty="0" err="1" smtClean="0"/>
              <a:t>architectures</a:t>
            </a:r>
            <a:r>
              <a:rPr lang="de-DE" altLang="de-DE" sz="2000" b="1" dirty="0" smtClean="0"/>
              <a:t> </a:t>
            </a:r>
            <a:r>
              <a:rPr lang="de-DE" altLang="de-DE" sz="2000" b="1" dirty="0" err="1" smtClean="0"/>
              <a:t>opens</a:t>
            </a:r>
            <a:r>
              <a:rPr lang="de-DE" altLang="de-DE" sz="2000" b="1" dirty="0" smtClean="0"/>
              <a:t> a </a:t>
            </a:r>
            <a:r>
              <a:rPr lang="de-DE" altLang="de-DE" sz="2000" b="1" dirty="0" err="1" smtClean="0"/>
              <a:t>broad</a:t>
            </a:r>
            <a:r>
              <a:rPr lang="de-DE" altLang="de-DE" sz="2000" b="1" dirty="0" smtClean="0"/>
              <a:t> </a:t>
            </a:r>
            <a:r>
              <a:rPr lang="de-DE" altLang="de-DE" sz="2000" b="1" dirty="0" err="1" smtClean="0"/>
              <a:t>variety</a:t>
            </a:r>
            <a:r>
              <a:rPr lang="de-DE" altLang="de-DE" sz="2000" b="1" dirty="0" smtClean="0"/>
              <a:t> </a:t>
            </a:r>
            <a:r>
              <a:rPr lang="de-DE" altLang="de-DE" sz="2000" b="1" dirty="0" err="1" smtClean="0"/>
              <a:t>of</a:t>
            </a:r>
            <a:r>
              <a:rPr lang="de-DE" altLang="de-DE" sz="2000" b="1" dirty="0" smtClean="0"/>
              <a:t> </a:t>
            </a:r>
            <a:r>
              <a:rPr lang="de-DE" altLang="de-DE" sz="2000" b="1" dirty="0" err="1" smtClean="0"/>
              <a:t>novel</a:t>
            </a:r>
            <a:r>
              <a:rPr lang="de-DE" altLang="de-DE" sz="2000" b="1" dirty="0" smtClean="0"/>
              <a:t> </a:t>
            </a:r>
            <a:r>
              <a:rPr lang="de-DE" altLang="de-DE" sz="2000" b="1" dirty="0" err="1" smtClean="0"/>
              <a:t>opportunities</a:t>
            </a:r>
            <a:r>
              <a:rPr lang="de-DE" altLang="de-DE" sz="2000" b="1" dirty="0" smtClean="0"/>
              <a:t>  </a:t>
            </a:r>
            <a:endParaRPr lang="de-DE" altLang="de-DE" sz="2000" b="1" dirty="0"/>
          </a:p>
        </p:txBody>
      </p:sp>
      <p:sp>
        <p:nvSpPr>
          <p:cNvPr id="29699" name="Rectangle 5"/>
          <p:cNvSpPr>
            <a:spLocks noChangeArrowheads="1"/>
          </p:cNvSpPr>
          <p:nvPr/>
        </p:nvSpPr>
        <p:spPr bwMode="auto">
          <a:xfrm>
            <a:off x="3419475" y="765175"/>
            <a:ext cx="13335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de-DE" altLang="de-DE" sz="2400" b="1">
                <a:solidFill>
                  <a:srgbClr val="FF0000"/>
                </a:solidFill>
              </a:rPr>
              <a:t>Outlook</a:t>
            </a:r>
          </a:p>
        </p:txBody>
      </p:sp>
      <p:pic>
        <p:nvPicPr>
          <p:cNvPr id="4" name="Picture 5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899" t="1631" r="49895"/>
          <a:stretch>
            <a:fillRect/>
          </a:stretch>
        </p:blipFill>
        <p:spPr bwMode="auto">
          <a:xfrm>
            <a:off x="3699020" y="4272955"/>
            <a:ext cx="1912938" cy="194786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extfeld 2"/>
          <p:cNvSpPr txBox="1"/>
          <p:nvPr/>
        </p:nvSpPr>
        <p:spPr>
          <a:xfrm>
            <a:off x="59401" y="4549676"/>
            <a:ext cx="6368923" cy="224676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sz="1600" dirty="0" err="1" smtClean="0"/>
              <a:t>Example</a:t>
            </a:r>
            <a:r>
              <a:rPr lang="de-DE" sz="1600" dirty="0" smtClean="0"/>
              <a:t>: </a:t>
            </a:r>
            <a:r>
              <a:rPr lang="de-DE" sz="1600" dirty="0" err="1" smtClean="0"/>
              <a:t>molecular</a:t>
            </a:r>
            <a:r>
              <a:rPr lang="de-DE" sz="1600" dirty="0" smtClean="0"/>
              <a:t> </a:t>
            </a:r>
            <a:r>
              <a:rPr lang="de-DE" sz="1600" dirty="0" err="1" smtClean="0"/>
              <a:t>bearings</a:t>
            </a:r>
            <a:r>
              <a:rPr lang="de-DE" sz="1600" dirty="0" smtClean="0"/>
              <a:t> </a:t>
            </a:r>
            <a:r>
              <a:rPr lang="de-DE" sz="1600" dirty="0" err="1" smtClean="0"/>
              <a:t>made</a:t>
            </a:r>
            <a:r>
              <a:rPr lang="de-DE" sz="1600" dirty="0" smtClean="0"/>
              <a:t> </a:t>
            </a:r>
            <a:r>
              <a:rPr lang="de-DE" sz="1600" dirty="0" err="1" smtClean="0"/>
              <a:t>of</a:t>
            </a:r>
            <a:endParaRPr lang="de-DE" sz="1600" dirty="0" smtClean="0"/>
          </a:p>
          <a:p>
            <a:r>
              <a:rPr lang="de-DE" sz="1600" dirty="0" err="1"/>
              <a:t>s</a:t>
            </a:r>
            <a:r>
              <a:rPr lang="de-DE" sz="1600" dirty="0" err="1" smtClean="0"/>
              <a:t>ingle</a:t>
            </a:r>
            <a:r>
              <a:rPr lang="de-DE" sz="1600" dirty="0" smtClean="0"/>
              <a:t> </a:t>
            </a:r>
            <a:r>
              <a:rPr lang="de-DE" sz="1600" dirty="0" err="1" smtClean="0"/>
              <a:t>coronen</a:t>
            </a:r>
            <a:r>
              <a:rPr lang="de-DE" sz="1600" dirty="0"/>
              <a:t> </a:t>
            </a:r>
            <a:r>
              <a:rPr lang="de-DE" sz="1600" dirty="0" err="1" smtClean="0"/>
              <a:t>molecules</a:t>
            </a:r>
            <a:r>
              <a:rPr lang="de-DE" sz="1600" dirty="0" smtClean="0"/>
              <a:t> </a:t>
            </a:r>
            <a:r>
              <a:rPr lang="de-DE" sz="1600" dirty="0" err="1" smtClean="0"/>
              <a:t>moving</a:t>
            </a:r>
            <a:r>
              <a:rPr lang="de-DE" sz="1600" dirty="0" smtClean="0"/>
              <a:t> in </a:t>
            </a:r>
          </a:p>
          <a:p>
            <a:r>
              <a:rPr lang="de-DE" sz="1600" dirty="0" err="1"/>
              <a:t>c</a:t>
            </a:r>
            <a:r>
              <a:rPr lang="de-DE" sz="1600" dirty="0" err="1" smtClean="0"/>
              <a:t>avities</a:t>
            </a:r>
            <a:r>
              <a:rPr lang="de-DE" sz="1600" dirty="0" smtClean="0"/>
              <a:t> </a:t>
            </a:r>
            <a:r>
              <a:rPr lang="de-DE" sz="1600" dirty="0" err="1" smtClean="0"/>
              <a:t>of</a:t>
            </a:r>
            <a:r>
              <a:rPr lang="de-DE" sz="1600" dirty="0" smtClean="0"/>
              <a:t> a TMA </a:t>
            </a:r>
            <a:r>
              <a:rPr lang="de-DE" sz="1600" dirty="0" err="1" smtClean="0"/>
              <a:t>chicken</a:t>
            </a:r>
            <a:r>
              <a:rPr lang="de-DE" sz="1600" dirty="0" smtClean="0"/>
              <a:t> </a:t>
            </a:r>
            <a:r>
              <a:rPr lang="de-DE" sz="1600" dirty="0" err="1" smtClean="0"/>
              <a:t>wire</a:t>
            </a:r>
            <a:r>
              <a:rPr lang="de-DE" sz="1600" dirty="0" smtClean="0"/>
              <a:t> </a:t>
            </a:r>
            <a:r>
              <a:rPr lang="de-DE" sz="1600" dirty="0" err="1" smtClean="0"/>
              <a:t>tem</a:t>
            </a:r>
            <a:r>
              <a:rPr lang="de-DE" sz="1600" dirty="0" smtClean="0"/>
              <a:t>-</a:t>
            </a:r>
          </a:p>
          <a:p>
            <a:r>
              <a:rPr lang="de-DE" sz="1600" dirty="0" err="1" smtClean="0"/>
              <a:t>plate</a:t>
            </a:r>
            <a:endParaRPr lang="de-DE" sz="1600" dirty="0" smtClean="0"/>
          </a:p>
          <a:p>
            <a:r>
              <a:rPr lang="de-DE" sz="1600" dirty="0" err="1" smtClean="0"/>
              <a:t>Several</a:t>
            </a:r>
            <a:r>
              <a:rPr lang="de-DE" sz="1600" dirty="0" smtClean="0"/>
              <a:t> </a:t>
            </a:r>
            <a:r>
              <a:rPr lang="de-DE" sz="1600" dirty="0" err="1" smtClean="0"/>
              <a:t>millions</a:t>
            </a:r>
            <a:r>
              <a:rPr lang="de-DE" sz="1600" dirty="0" smtClean="0"/>
              <a:t> </a:t>
            </a:r>
            <a:r>
              <a:rPr lang="de-DE" sz="1600" dirty="0" err="1" smtClean="0"/>
              <a:t>of</a:t>
            </a:r>
            <a:r>
              <a:rPr lang="de-DE" sz="1600" dirty="0" smtClean="0"/>
              <a:t> </a:t>
            </a:r>
            <a:r>
              <a:rPr lang="de-DE" sz="1600" dirty="0" err="1" smtClean="0"/>
              <a:t>quantum</a:t>
            </a:r>
            <a:r>
              <a:rPr lang="de-DE" sz="1600" dirty="0" smtClean="0"/>
              <a:t> </a:t>
            </a:r>
            <a:r>
              <a:rPr lang="de-DE" sz="1600" dirty="0" err="1" smtClean="0"/>
              <a:t>rotators</a:t>
            </a:r>
            <a:r>
              <a:rPr lang="de-DE" sz="1600" dirty="0" smtClean="0"/>
              <a:t> </a:t>
            </a:r>
          </a:p>
          <a:p>
            <a:r>
              <a:rPr lang="de-DE" sz="1600" dirty="0" err="1"/>
              <a:t>f</a:t>
            </a:r>
            <a:r>
              <a:rPr lang="de-DE" sz="1600" dirty="0" err="1" smtClean="0"/>
              <a:t>abricated</a:t>
            </a:r>
            <a:r>
              <a:rPr lang="de-DE" sz="1600" dirty="0" smtClean="0"/>
              <a:t> </a:t>
            </a:r>
            <a:r>
              <a:rPr lang="de-DE" sz="1600" dirty="0" err="1" smtClean="0"/>
              <a:t>ot</a:t>
            </a:r>
            <a:r>
              <a:rPr lang="de-DE" sz="1600" dirty="0" smtClean="0"/>
              <a:t> </a:t>
            </a:r>
            <a:r>
              <a:rPr lang="de-DE" sz="1600" dirty="0" err="1" smtClean="0"/>
              <a:t>once</a:t>
            </a:r>
            <a:r>
              <a:rPr lang="de-DE" sz="1600" dirty="0" smtClean="0"/>
              <a:t> ! </a:t>
            </a:r>
          </a:p>
          <a:p>
            <a:endParaRPr lang="de-DE" sz="1600" dirty="0"/>
          </a:p>
          <a:p>
            <a:r>
              <a:rPr lang="de-DE" sz="1400" dirty="0" smtClean="0"/>
              <a:t>S.J.H </a:t>
            </a:r>
            <a:r>
              <a:rPr lang="de-DE" sz="1400" dirty="0" err="1" smtClean="0"/>
              <a:t>Griessl</a:t>
            </a:r>
            <a:r>
              <a:rPr lang="de-DE" sz="1400" dirty="0" smtClean="0"/>
              <a:t>, </a:t>
            </a:r>
            <a:r>
              <a:rPr lang="de-DE" sz="1400" dirty="0" err="1" smtClean="0"/>
              <a:t>M.Lackinger</a:t>
            </a:r>
            <a:r>
              <a:rPr lang="de-DE" sz="1400" dirty="0" smtClean="0"/>
              <a:t>, </a:t>
            </a:r>
            <a:r>
              <a:rPr lang="de-DE" sz="1400" dirty="0" err="1" smtClean="0"/>
              <a:t>F.Jamitzky</a:t>
            </a:r>
            <a:r>
              <a:rPr lang="de-DE" sz="1400" dirty="0" smtClean="0"/>
              <a:t>, </a:t>
            </a:r>
            <a:r>
              <a:rPr lang="de-DE" sz="1400" dirty="0" err="1" smtClean="0"/>
              <a:t>Th.Markert</a:t>
            </a:r>
            <a:r>
              <a:rPr lang="de-DE" sz="1400" dirty="0" smtClean="0"/>
              <a:t>, </a:t>
            </a:r>
            <a:r>
              <a:rPr lang="de-DE" sz="1400" dirty="0" err="1" smtClean="0"/>
              <a:t>M.Hietschold</a:t>
            </a:r>
            <a:r>
              <a:rPr lang="de-DE" sz="1400" dirty="0" smtClean="0"/>
              <a:t>, </a:t>
            </a:r>
            <a:r>
              <a:rPr lang="de-DE" sz="1400" dirty="0" err="1" smtClean="0"/>
              <a:t>W.M.Heckl</a:t>
            </a:r>
            <a:r>
              <a:rPr lang="de-DE" sz="1400" dirty="0" smtClean="0"/>
              <a:t>. </a:t>
            </a:r>
          </a:p>
          <a:p>
            <a:r>
              <a:rPr lang="de-DE" sz="1400" dirty="0" smtClean="0"/>
              <a:t>Langmuir 20, 9403-9407 (2004)</a:t>
            </a:r>
            <a:endParaRPr lang="de-DE" sz="1400" dirty="0"/>
          </a:p>
        </p:txBody>
      </p:sp>
      <p:pic>
        <p:nvPicPr>
          <p:cNvPr id="6" name="Grafik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284770" y="4125998"/>
            <a:ext cx="2591368" cy="2362782"/>
          </a:xfrm>
          <a:prstGeom prst="rect">
            <a:avLst/>
          </a:prstGeom>
        </p:spPr>
      </p:pic>
      <p:pic>
        <p:nvPicPr>
          <p:cNvPr id="5" name="Grafik 4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946841" y="4740668"/>
            <a:ext cx="1193554" cy="1121559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Text Box 4"/>
          <p:cNvSpPr txBox="1">
            <a:spLocks noChangeArrowheads="1"/>
          </p:cNvSpPr>
          <p:nvPr/>
        </p:nvSpPr>
        <p:spPr bwMode="auto">
          <a:xfrm>
            <a:off x="684213" y="404813"/>
            <a:ext cx="297815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de-DE" altLang="de-DE" sz="2400" b="1"/>
              <a:t>Acknowledgement:</a:t>
            </a:r>
          </a:p>
        </p:txBody>
      </p:sp>
      <p:sp>
        <p:nvSpPr>
          <p:cNvPr id="30723" name="Text Box 5"/>
          <p:cNvSpPr txBox="1">
            <a:spLocks noChangeArrowheads="1"/>
          </p:cNvSpPr>
          <p:nvPr/>
        </p:nvSpPr>
        <p:spPr bwMode="auto">
          <a:xfrm>
            <a:off x="794122" y="1409114"/>
            <a:ext cx="5442516" cy="64633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de-DE" altLang="de-DE" sz="1800" b="1" dirty="0" smtClean="0"/>
              <a:t>Markus </a:t>
            </a:r>
            <a:r>
              <a:rPr lang="de-DE" altLang="de-DE" sz="1800" b="1" dirty="0" err="1"/>
              <a:t>Lackinger</a:t>
            </a:r>
            <a:r>
              <a:rPr lang="de-DE" altLang="de-DE" sz="1800" b="1" dirty="0"/>
              <a:t> (</a:t>
            </a:r>
            <a:r>
              <a:rPr lang="de-DE" altLang="de-DE" sz="1800" b="1" dirty="0" err="1"/>
              <a:t>now</a:t>
            </a:r>
            <a:r>
              <a:rPr lang="de-DE" altLang="de-DE" sz="1800" b="1" dirty="0"/>
              <a:t> at LMU </a:t>
            </a:r>
            <a:r>
              <a:rPr lang="de-DE" altLang="de-DE" sz="1800" b="1" dirty="0" err="1"/>
              <a:t>Munich</a:t>
            </a:r>
            <a:r>
              <a:rPr lang="de-DE" altLang="de-DE" sz="1800" b="1" dirty="0"/>
              <a:t>)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de-DE" altLang="de-DE" sz="1800" b="1" dirty="0" err="1"/>
              <a:t>Thiruvacheril</a:t>
            </a:r>
            <a:r>
              <a:rPr lang="de-DE" altLang="de-DE" sz="1800" b="1" dirty="0"/>
              <a:t> G. </a:t>
            </a:r>
            <a:r>
              <a:rPr lang="de-DE" altLang="de-DE" sz="1800" b="1" dirty="0" err="1"/>
              <a:t>Gopakumar</a:t>
            </a:r>
            <a:r>
              <a:rPr lang="de-DE" altLang="de-DE" sz="1800" b="1" dirty="0"/>
              <a:t> (</a:t>
            </a:r>
            <a:r>
              <a:rPr lang="de-DE" altLang="de-DE" sz="1800" b="1" dirty="0" err="1"/>
              <a:t>now</a:t>
            </a:r>
            <a:r>
              <a:rPr lang="de-DE" altLang="de-DE" sz="1800" b="1" dirty="0"/>
              <a:t> at IIT Kanpur</a:t>
            </a:r>
            <a:r>
              <a:rPr lang="de-DE" altLang="de-DE" sz="1800" b="1" dirty="0" smtClean="0"/>
              <a:t>)</a:t>
            </a:r>
          </a:p>
        </p:txBody>
      </p:sp>
      <p:sp>
        <p:nvSpPr>
          <p:cNvPr id="30724" name="Text Box 6"/>
          <p:cNvSpPr txBox="1">
            <a:spLocks noChangeArrowheads="1"/>
          </p:cNvSpPr>
          <p:nvPr/>
        </p:nvSpPr>
        <p:spPr bwMode="auto">
          <a:xfrm>
            <a:off x="827088" y="2286585"/>
            <a:ext cx="2783839" cy="147732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de-DE" altLang="de-DE" sz="1800" b="1" dirty="0" smtClean="0"/>
              <a:t>Nguyen Thi Ngoc Ha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de-DE" altLang="de-DE" sz="1800" b="1" dirty="0" smtClean="0"/>
              <a:t>Lars </a:t>
            </a:r>
            <a:r>
              <a:rPr lang="de-DE" altLang="de-DE" sz="1800" b="1" dirty="0" err="1"/>
              <a:t>Smykalla</a:t>
            </a:r>
            <a:endParaRPr lang="de-DE" altLang="de-DE" sz="1800" b="1" dirty="0"/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de-DE" altLang="de-DE" sz="1800" b="1" dirty="0"/>
              <a:t>Pavel </a:t>
            </a:r>
            <a:r>
              <a:rPr lang="de-DE" altLang="de-DE" sz="1800" b="1" dirty="0" err="1"/>
              <a:t>Shukrynau</a:t>
            </a:r>
            <a:endParaRPr lang="de-DE" altLang="de-DE" sz="1800" b="1" dirty="0"/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de-DE" altLang="de-DE" sz="1800" b="1" dirty="0"/>
              <a:t>Marius </a:t>
            </a:r>
            <a:r>
              <a:rPr lang="de-DE" altLang="de-DE" sz="1800" b="1" dirty="0" err="1" smtClean="0"/>
              <a:t>Toader</a:t>
            </a:r>
            <a:endParaRPr lang="de-DE" altLang="de-DE" sz="1800" b="1" dirty="0" smtClean="0"/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de-DE" altLang="de-DE" sz="1800" b="1" dirty="0" smtClean="0"/>
              <a:t>Nguyen Doan </a:t>
            </a:r>
            <a:r>
              <a:rPr lang="de-DE" altLang="de-DE" sz="1800" b="1" dirty="0" err="1" smtClean="0"/>
              <a:t>Chau</a:t>
            </a:r>
            <a:r>
              <a:rPr lang="de-DE" altLang="de-DE" sz="1800" b="1" dirty="0" smtClean="0"/>
              <a:t> Yen</a:t>
            </a:r>
            <a:endParaRPr lang="de-DE" altLang="de-DE" sz="1800" b="1" dirty="0"/>
          </a:p>
        </p:txBody>
      </p:sp>
      <p:sp>
        <p:nvSpPr>
          <p:cNvPr id="30725" name="Text Box 7"/>
          <p:cNvSpPr txBox="1">
            <a:spLocks noChangeArrowheads="1"/>
          </p:cNvSpPr>
          <p:nvPr/>
        </p:nvSpPr>
        <p:spPr bwMode="auto">
          <a:xfrm>
            <a:off x="900113" y="3573463"/>
            <a:ext cx="184150" cy="3667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de-DE" altLang="de-DE" sz="1800"/>
          </a:p>
        </p:txBody>
      </p:sp>
      <p:sp>
        <p:nvSpPr>
          <p:cNvPr id="30726" name="Text Box 8"/>
          <p:cNvSpPr txBox="1">
            <a:spLocks noChangeArrowheads="1"/>
          </p:cNvSpPr>
          <p:nvPr/>
        </p:nvSpPr>
        <p:spPr bwMode="auto">
          <a:xfrm>
            <a:off x="794122" y="3940175"/>
            <a:ext cx="4647491" cy="258532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de-DE" altLang="de-DE" sz="1800" dirty="0"/>
              <a:t>Institute </a:t>
            </a:r>
            <a:r>
              <a:rPr lang="de-DE" altLang="de-DE" sz="1800" dirty="0" err="1"/>
              <a:t>of</a:t>
            </a:r>
            <a:r>
              <a:rPr lang="de-DE" altLang="de-DE" sz="1800" dirty="0"/>
              <a:t> Chemistry (TU Chemnitz)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endParaRPr lang="de-DE" altLang="de-DE" sz="1800" dirty="0"/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de-DE" altLang="de-DE" sz="1800" b="1" dirty="0"/>
              <a:t>Heinrich Lang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de-DE" altLang="de-DE" sz="1800" b="1" dirty="0" smtClean="0"/>
              <a:t>Michael Mehring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de-DE" altLang="de-DE" sz="1800" b="1" dirty="0" smtClean="0"/>
              <a:t>Stefan Spange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endParaRPr lang="de-DE" altLang="de-DE" sz="1800" b="1" dirty="0"/>
          </a:p>
          <a:p>
            <a:pPr eaLnBrk="1" hangingPunct="1">
              <a:spcBef>
                <a:spcPct val="0"/>
              </a:spcBef>
              <a:buFontTx/>
              <a:buNone/>
            </a:pPr>
            <a:endParaRPr lang="de-DE" altLang="de-DE" sz="1800" b="1" dirty="0" smtClean="0"/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de-DE" altLang="de-DE" sz="1800" b="1" dirty="0" smtClean="0"/>
              <a:t>Hao Tang (CEMES, CNRS, Toulouse)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de-DE" altLang="de-DE" sz="1800" b="1" dirty="0" smtClean="0"/>
              <a:t>George Flynn (Columbia Univ. New York)</a:t>
            </a:r>
            <a:endParaRPr lang="de-DE" altLang="de-DE" sz="1800" b="1" dirty="0"/>
          </a:p>
        </p:txBody>
      </p:sp>
      <p:pic>
        <p:nvPicPr>
          <p:cNvPr id="30728" name="Picture 11" descr="Logo: Deutsche Forschungsgemeinschaft (DFG) - zur Startseite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43545" y="4785677"/>
            <a:ext cx="4178300" cy="517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0729" name="Picture 13" descr="DAAD - Deutscher Akademischer Austauschdienst / German Academic Exchange Service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27538" y="5589588"/>
            <a:ext cx="4402137" cy="3317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42" name="Picture 2" descr="https://www.tu-chemnitz.de/physik/AFKO/Gruppenbild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05291" y="2305050"/>
            <a:ext cx="3291840" cy="219456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44" name="Picture 4" descr="Teaser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27538" y="176847"/>
            <a:ext cx="4415790" cy="110394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5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07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07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307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307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307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307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307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307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0725" grpId="0"/>
      <p:bldP spid="30726" grpId="0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feld 1"/>
          <p:cNvSpPr txBox="1"/>
          <p:nvPr/>
        </p:nvSpPr>
        <p:spPr>
          <a:xfrm>
            <a:off x="539552" y="479892"/>
            <a:ext cx="5544616" cy="36317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b="1" dirty="0" err="1" smtClean="0"/>
              <a:t>Advertisement</a:t>
            </a:r>
            <a:r>
              <a:rPr lang="de-DE" b="1" dirty="0" smtClean="0"/>
              <a:t>:</a:t>
            </a:r>
          </a:p>
          <a:p>
            <a:endParaRPr lang="de-DE" dirty="0"/>
          </a:p>
          <a:p>
            <a:r>
              <a:rPr lang="de-DE" dirty="0" smtClean="0"/>
              <a:t>TU Chemnitz </a:t>
            </a:r>
            <a:r>
              <a:rPr lang="de-DE" dirty="0" err="1" smtClean="0"/>
              <a:t>offers</a:t>
            </a:r>
            <a:r>
              <a:rPr lang="de-DE" dirty="0" smtClean="0"/>
              <a:t> 2015 an international </a:t>
            </a:r>
            <a:r>
              <a:rPr lang="de-DE" dirty="0" err="1" smtClean="0"/>
              <a:t>master</a:t>
            </a:r>
            <a:r>
              <a:rPr lang="de-DE" dirty="0" smtClean="0"/>
              <a:t> in </a:t>
            </a:r>
          </a:p>
          <a:p>
            <a:endParaRPr lang="de-DE" dirty="0" smtClean="0"/>
          </a:p>
          <a:p>
            <a:r>
              <a:rPr lang="de-DE" sz="2000" b="1" dirty="0" smtClean="0"/>
              <a:t>„</a:t>
            </a:r>
            <a:r>
              <a:rPr lang="de-DE" sz="2000" b="1" dirty="0" err="1" smtClean="0"/>
              <a:t>Advanced</a:t>
            </a:r>
            <a:r>
              <a:rPr lang="de-DE" sz="2000" b="1" dirty="0"/>
              <a:t> </a:t>
            </a:r>
            <a:r>
              <a:rPr lang="de-DE" sz="2000" b="1" dirty="0" err="1" smtClean="0"/>
              <a:t>functional</a:t>
            </a:r>
            <a:r>
              <a:rPr lang="de-DE" sz="2000" b="1" dirty="0" smtClean="0"/>
              <a:t> </a:t>
            </a:r>
            <a:r>
              <a:rPr lang="de-DE" sz="2000" b="1" dirty="0" err="1" smtClean="0"/>
              <a:t>materials</a:t>
            </a:r>
            <a:r>
              <a:rPr lang="de-DE" sz="2000" b="1" dirty="0" smtClean="0"/>
              <a:t>“ </a:t>
            </a:r>
          </a:p>
          <a:p>
            <a:endParaRPr lang="de-DE" sz="2000" b="1" dirty="0" smtClean="0"/>
          </a:p>
          <a:p>
            <a:r>
              <a:rPr lang="de-DE" dirty="0" err="1" smtClean="0"/>
              <a:t>especially</a:t>
            </a:r>
            <a:r>
              <a:rPr lang="de-DE" dirty="0" smtClean="0"/>
              <a:t> </a:t>
            </a:r>
            <a:r>
              <a:rPr lang="de-DE" dirty="0" err="1" smtClean="0"/>
              <a:t>for</a:t>
            </a:r>
            <a:r>
              <a:rPr lang="de-DE" dirty="0" smtClean="0"/>
              <a:t> </a:t>
            </a:r>
            <a:r>
              <a:rPr lang="de-DE" dirty="0" err="1" smtClean="0"/>
              <a:t>bachelors</a:t>
            </a:r>
            <a:r>
              <a:rPr lang="de-DE" dirty="0" smtClean="0"/>
              <a:t> in </a:t>
            </a:r>
            <a:r>
              <a:rPr lang="de-DE" dirty="0" err="1" smtClean="0"/>
              <a:t>physics</a:t>
            </a:r>
            <a:r>
              <a:rPr lang="de-DE" dirty="0" smtClean="0"/>
              <a:t> </a:t>
            </a:r>
            <a:r>
              <a:rPr lang="de-DE" dirty="0" err="1" smtClean="0"/>
              <a:t>and</a:t>
            </a:r>
            <a:r>
              <a:rPr lang="de-DE" dirty="0" smtClean="0"/>
              <a:t> </a:t>
            </a:r>
            <a:r>
              <a:rPr lang="de-DE" dirty="0" err="1" smtClean="0"/>
              <a:t>chemistry</a:t>
            </a:r>
            <a:endParaRPr lang="de-DE" dirty="0" smtClean="0"/>
          </a:p>
          <a:p>
            <a:endParaRPr lang="de-DE" dirty="0"/>
          </a:p>
          <a:p>
            <a:r>
              <a:rPr lang="de-DE" dirty="0" err="1" smtClean="0"/>
              <a:t>starting</a:t>
            </a:r>
            <a:r>
              <a:rPr lang="de-DE" dirty="0" smtClean="0"/>
              <a:t> in </a:t>
            </a:r>
            <a:r>
              <a:rPr lang="de-DE" dirty="0" err="1" smtClean="0"/>
              <a:t>October</a:t>
            </a:r>
            <a:r>
              <a:rPr lang="de-DE" dirty="0" smtClean="0"/>
              <a:t> 2015</a:t>
            </a:r>
          </a:p>
          <a:p>
            <a:endParaRPr lang="de-DE" dirty="0"/>
          </a:p>
          <a:p>
            <a:r>
              <a:rPr lang="de-DE" sz="1400" b="1" dirty="0">
                <a:solidFill>
                  <a:srgbClr val="FF0000"/>
                </a:solidFill>
              </a:rPr>
              <a:t>https://www.tu-chemnitz.de/naturwissenschaften/tmp/Flyer_AFM.pdf</a:t>
            </a:r>
            <a:endParaRPr lang="de-DE" sz="1400" b="1" dirty="0" smtClean="0">
              <a:solidFill>
                <a:srgbClr val="FF0000"/>
              </a:solidFill>
            </a:endParaRPr>
          </a:p>
          <a:p>
            <a:endParaRPr lang="de-DE" b="1" dirty="0">
              <a:solidFill>
                <a:srgbClr val="FF0000"/>
              </a:solidFill>
            </a:endParaRPr>
          </a:p>
        </p:txBody>
      </p:sp>
      <p:pic>
        <p:nvPicPr>
          <p:cNvPr id="3" name="Picture 5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6084168" y="2492896"/>
            <a:ext cx="2664270" cy="223631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" name="Grafik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95536" y="4509120"/>
            <a:ext cx="7239000" cy="1809750"/>
          </a:xfrm>
          <a:prstGeom prst="rect">
            <a:avLst/>
          </a:prstGeom>
        </p:spPr>
      </p:pic>
      <p:pic>
        <p:nvPicPr>
          <p:cNvPr id="7170" name="Picture 2" descr="https://encrypted-tbn3.gstatic.com/images?q=tbn:ANd9GcSopzbD6meHnBaVGwn9YhEUEkxazXJiqrVdAZOuC4kMlgOUS4N6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73327" y="576883"/>
            <a:ext cx="2632901" cy="180708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4158959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Standarddesign">
  <a:themeElements>
    <a:clrScheme name="Standard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Standarddesign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>
    <a:extraClrScheme>
      <a:clrScheme name="Standard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tandard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tandard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tandard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tandard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tandard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tandard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tandard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tandard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tandard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tandard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tandard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2_Standarddesign">
  <a:themeElements>
    <a:clrScheme name="Standard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Standarddesign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Standard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tandard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tandard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tandard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tandard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tandard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tandard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tandard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tandard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tandard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tandard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tandard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3.xml><?xml version="1.0" encoding="utf-8"?>
<a:theme xmlns:a="http://schemas.openxmlformats.org/drawingml/2006/main" name="3_Standarddesign">
  <a:themeElements>
    <a:clrScheme name="Standard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Standarddesign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>
    <a:extraClrScheme>
      <a:clrScheme name="Standard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tandard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tandard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tandard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tandard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tandard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tandard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tandard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tandard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tandard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tandard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tandard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4_Standarddesign">
  <a:themeElements>
    <a:clrScheme name="Standard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Standarddesign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>
    <a:extraClrScheme>
      <a:clrScheme name="Standard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tandard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tandard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tandard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tandard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tandard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tandard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tandard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tandard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tandard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tandard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tandard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5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1339</Words>
  <Application>Microsoft Office PowerPoint</Application>
  <PresentationFormat>Bildschirmpräsentation (4:3)</PresentationFormat>
  <Paragraphs>400</Paragraphs>
  <Slides>28</Slides>
  <Notes>2</Notes>
  <HiddenSlides>0</HiddenSlides>
  <MMClips>0</MMClips>
  <ScaleCrop>false</ScaleCrop>
  <HeadingPairs>
    <vt:vector size="8" baseType="variant">
      <vt:variant>
        <vt:lpstr>Verwendete Schriftarten</vt:lpstr>
      </vt:variant>
      <vt:variant>
        <vt:i4>3</vt:i4>
      </vt:variant>
      <vt:variant>
        <vt:lpstr>Design</vt:lpstr>
      </vt:variant>
      <vt:variant>
        <vt:i4>4</vt:i4>
      </vt:variant>
      <vt:variant>
        <vt:lpstr>Eingebettete OLE-Server</vt:lpstr>
      </vt:variant>
      <vt:variant>
        <vt:i4>1</vt:i4>
      </vt:variant>
      <vt:variant>
        <vt:lpstr>Folientitel</vt:lpstr>
      </vt:variant>
      <vt:variant>
        <vt:i4>28</vt:i4>
      </vt:variant>
    </vt:vector>
  </HeadingPairs>
  <TitlesOfParts>
    <vt:vector size="36" baseType="lpstr">
      <vt:lpstr>Arial</vt:lpstr>
      <vt:lpstr>Times New Roman</vt:lpstr>
      <vt:lpstr>Wingdings</vt:lpstr>
      <vt:lpstr>Standarddesign</vt:lpstr>
      <vt:lpstr>2_Standarddesign</vt:lpstr>
      <vt:lpstr>3_Standarddesign</vt:lpstr>
      <vt:lpstr>4_Standarddesign</vt:lpstr>
      <vt:lpstr>Equation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Folie 1</dc:title>
  <dc:creator>micha</dc:creator>
  <cp:lastModifiedBy>micha</cp:lastModifiedBy>
  <cp:revision>220</cp:revision>
  <dcterms:created xsi:type="dcterms:W3CDTF">2014-03-06T14:38:38Z</dcterms:created>
  <dcterms:modified xsi:type="dcterms:W3CDTF">2015-08-11T06:11:02Z</dcterms:modified>
</cp:coreProperties>
</file>