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39" r:id="rId2"/>
  </p:sldMasterIdLst>
  <p:notesMasterIdLst>
    <p:notesMasterId r:id="rId29"/>
  </p:notesMasterIdLst>
  <p:handoutMasterIdLst>
    <p:handoutMasterId r:id="rId30"/>
  </p:handoutMasterIdLst>
  <p:sldIdLst>
    <p:sldId id="275" r:id="rId3"/>
    <p:sldId id="434" r:id="rId4"/>
    <p:sldId id="478" r:id="rId5"/>
    <p:sldId id="420" r:id="rId6"/>
    <p:sldId id="423" r:id="rId7"/>
    <p:sldId id="405" r:id="rId8"/>
    <p:sldId id="424" r:id="rId9"/>
    <p:sldId id="428" r:id="rId10"/>
    <p:sldId id="479" r:id="rId11"/>
    <p:sldId id="480" r:id="rId12"/>
    <p:sldId id="454" r:id="rId13"/>
    <p:sldId id="453" r:id="rId14"/>
    <p:sldId id="459" r:id="rId15"/>
    <p:sldId id="460" r:id="rId16"/>
    <p:sldId id="477" r:id="rId17"/>
    <p:sldId id="465" r:id="rId18"/>
    <p:sldId id="449" r:id="rId19"/>
    <p:sldId id="468" r:id="rId20"/>
    <p:sldId id="446" r:id="rId21"/>
    <p:sldId id="447" r:id="rId22"/>
    <p:sldId id="450" r:id="rId23"/>
    <p:sldId id="452" r:id="rId24"/>
    <p:sldId id="461" r:id="rId25"/>
    <p:sldId id="462" r:id="rId26"/>
    <p:sldId id="474" r:id="rId27"/>
    <p:sldId id="476" r:id="rId28"/>
  </p:sldIdLst>
  <p:sldSz cx="9144000" cy="6858000" type="screen4x3"/>
  <p:notesSz cx="6769100" cy="9906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l959534" initials="" lastIdx="5" clrIdx="0"/>
  <p:cmAuthor id="1" name="cc973406" initials="" lastIdx="0" clrIdx="1"/>
  <p:cmAuthor id="2" name="Mark Belger" initials="MAB" lastIdx="40" clrIdx="2"/>
  <p:cmAuthor id="3" name="Michael Happich" initials="MHA" lastIdx="2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281" autoAdjust="0"/>
  </p:normalViewPr>
  <p:slideViewPr>
    <p:cSldViewPr>
      <p:cViewPr>
        <p:scale>
          <a:sx n="80" d="100"/>
          <a:sy n="80" d="100"/>
        </p:scale>
        <p:origin x="-108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8" d="100"/>
        <a:sy n="128" d="100"/>
      </p:scale>
      <p:origin x="0" y="17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327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nl-NL"/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34257" y="0"/>
            <a:ext cx="293327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B2BEA3EE-EE03-4446-A599-6FC4DA515A3C}" type="datetimeFigureOut">
              <a:rPr lang="nl-NL"/>
              <a:pPr/>
              <a:t>20-7-2016</a:t>
            </a:fld>
            <a:endParaRPr lang="nl-NL"/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08981"/>
            <a:ext cx="293327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nl-NL"/>
          </a:p>
        </p:txBody>
      </p:sp>
      <p:sp>
        <p:nvSpPr>
          <p:cNvPr id="1116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34257" y="9408981"/>
            <a:ext cx="2933277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9CC78D12-7586-43E6-9D1F-B30613A778A9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88460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34257" y="0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DCA3C48B-D753-44D1-851D-7CC4BEE5CED6}" type="datetimeFigureOut">
              <a:rPr lang="en-GB"/>
              <a:pPr>
                <a:defRPr/>
              </a:pPr>
              <a:t>20/07/2016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80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910" y="4705350"/>
            <a:ext cx="541528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34257" y="9408981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CFD65C1-6812-4EB5-87D3-313226AFABAF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27031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Lung cancer is the most deadly cancer, and the third most common cancer worldwide</a:t>
            </a:r>
          </a:p>
          <a:p>
            <a:endParaRPr lang="en-US" baseline="0" dirty="0" smtClean="0"/>
          </a:p>
          <a:p>
            <a:r>
              <a:rPr lang="en-US" baseline="0" dirty="0" smtClean="0"/>
              <a:t>Mortality (absolute numbers, globally; GLOBOCAN 2012):</a:t>
            </a:r>
          </a:p>
          <a:p>
            <a:endParaRPr lang="en-US" baseline="0" dirty="0" smtClean="0"/>
          </a:p>
          <a:p>
            <a:pPr marL="455691" lvl="1"/>
            <a:r>
              <a:rPr lang="en-GB" sz="1000" b="1" dirty="0"/>
              <a:t>All 		8,201,030</a:t>
            </a:r>
          </a:p>
          <a:p>
            <a:pPr marL="455691" lvl="1"/>
            <a:r>
              <a:rPr lang="en-GB" sz="1000" b="1" dirty="0"/>
              <a:t>Lung</a:t>
            </a:r>
            <a:r>
              <a:rPr lang="en-GB" b="1" dirty="0" smtClean="0"/>
              <a:t> </a:t>
            </a:r>
            <a:r>
              <a:rPr lang="en-GB" sz="1000" b="1" dirty="0"/>
              <a:t> 		1,589,800	</a:t>
            </a:r>
          </a:p>
          <a:p>
            <a:pPr marL="455691" lvl="1"/>
            <a:r>
              <a:rPr lang="en-GB" sz="1000" dirty="0"/>
              <a:t>Liver  		745,517</a:t>
            </a:r>
          </a:p>
          <a:p>
            <a:pPr marL="455691" lvl="1"/>
            <a:r>
              <a:rPr lang="en-GB" sz="1000" dirty="0"/>
              <a:t>Stomach  	723,027</a:t>
            </a:r>
          </a:p>
          <a:p>
            <a:pPr marL="455691" lvl="1"/>
            <a:r>
              <a:rPr lang="en-GB" sz="1000" dirty="0"/>
              <a:t>Colorectum  	693,881</a:t>
            </a:r>
          </a:p>
          <a:p>
            <a:pPr marL="455691" lvl="1"/>
            <a:r>
              <a:rPr lang="en-GB" sz="1000" dirty="0"/>
              <a:t>Breast  		521,817</a:t>
            </a:r>
          </a:p>
          <a:p>
            <a:pPr marL="455691" lvl="1"/>
            <a:r>
              <a:rPr lang="en-GB" sz="1000" dirty="0"/>
              <a:t>Esophagus 	400,156</a:t>
            </a:r>
          </a:p>
          <a:p>
            <a:pPr marL="455691" lvl="1"/>
            <a:r>
              <a:rPr lang="en-GB" sz="1000" dirty="0"/>
              <a:t>Pancreas	330,372</a:t>
            </a:r>
          </a:p>
          <a:p>
            <a:pPr marL="455691" lvl="1"/>
            <a:r>
              <a:rPr lang="en-GB" sz="1000" dirty="0"/>
              <a:t>Prostate	307,471</a:t>
            </a:r>
            <a:endParaRPr lang="en-US" sz="1000" dirty="0"/>
          </a:p>
          <a:p>
            <a:pPr marL="911385" lvl="2"/>
            <a:r>
              <a:rPr lang="en-US" sz="1000" dirty="0"/>
              <a:t>(All ages, both sexes)</a:t>
            </a:r>
          </a:p>
          <a:p>
            <a:pPr marL="910075" lvl="2">
              <a:spcBef>
                <a:spcPct val="0"/>
              </a:spcBef>
            </a:pPr>
            <a:endParaRPr lang="en-US" altLang="en-US" dirty="0" smtClean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900" dirty="0"/>
              <a:t>Ferlay J et al. GLOBOCAN 2012 v1.0: International Agency for Research on Cancer CancerBase 2013. Available from: http://globocan.iarc.fr. Accessed February 2015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900" dirty="0"/>
          </a:p>
          <a:p>
            <a:pPr lvl="0">
              <a:spcBef>
                <a:spcPct val="0"/>
              </a:spcBef>
              <a:defRPr/>
            </a:pPr>
            <a:r>
              <a:rPr lang="en-GB" sz="1100" dirty="0">
                <a:solidFill>
                  <a:prstClr val="black"/>
                </a:solidFill>
              </a:rPr>
              <a:t>Ramu-00073771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900" dirty="0"/>
          </a:p>
          <a:p>
            <a:pPr marL="910075" lvl="2">
              <a:spcBef>
                <a:spcPct val="0"/>
              </a:spcBef>
            </a:pPr>
            <a:endParaRPr lang="en-US" altLang="en-US" dirty="0" smtClean="0"/>
          </a:p>
          <a:p>
            <a:pPr marL="910075" lvl="2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0721" indent="-284893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39571" indent="-227914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595399" indent="-227914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1228" indent="-227914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07056" indent="-227914" defTabSz="9100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62885" indent="-227914" defTabSz="9100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18713" indent="-227914" defTabSz="9100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74541" indent="-227914" defTabSz="9100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11EC3B13-1CE1-48C0-958E-E52C2AD43746}" type="slidenum">
              <a:rPr lang="en-US" altLang="en-US" smtClean="0"/>
              <a:pPr/>
              <a:t>9</a:t>
            </a:fld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5705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two major histology sub-types of non-small cell lung cancer (NSCLC), squamous and non-squamous, are differentiated by several characteristics</a:t>
            </a:r>
          </a:p>
          <a:p>
            <a:endParaRPr lang="en-US" dirty="0"/>
          </a:p>
          <a:p>
            <a:r>
              <a:rPr lang="en-GB" dirty="0" smtClean="0"/>
              <a:t>Ramu-00073771 </a:t>
            </a:r>
            <a:endParaRPr lang="en-GB" dirty="0"/>
          </a:p>
          <a:p>
            <a:endParaRPr lang="en-GB" dirty="0"/>
          </a:p>
          <a:p>
            <a:r>
              <a:rPr lang="en-GB" dirty="0"/>
              <a:t> </a:t>
            </a:r>
            <a:endParaRPr lang="en-GB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6DA58-0070-4448-A722-BCC7EA02E7D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927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9891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5814"/>
            <a:ext cx="6400800" cy="20383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F09AE81-9B2E-4C9A-81BE-F80F76F036C0}" type="datetimeFigureOut">
              <a:rPr lang="en-US"/>
              <a:pPr/>
              <a:t>7/20/2016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49484"/>
            <a:ext cx="4038600" cy="417667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49484"/>
            <a:ext cx="4038600" cy="417667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F429125-1456-49EF-8DC5-CF8EF5E7B60B}" type="datetimeFigureOut">
              <a:rPr lang="en-US"/>
              <a:pPr/>
              <a:t>7/20/2016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63765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03527"/>
            <a:ext cx="4040188" cy="35226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963765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603527"/>
            <a:ext cx="4041775" cy="35226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B735804-63D1-4326-B50C-4B89849CA34D}" type="datetimeFigureOut">
              <a:rPr lang="en-US"/>
              <a:pPr/>
              <a:t>7/20/2016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B407808-EDFC-42B5-A15B-708F4C81B531}" type="datetimeFigureOut">
              <a:rPr lang="en-US"/>
              <a:pPr/>
              <a:t>7/20/2016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3FAD037-32CD-43B2-AEFC-D1F2AC1F0605}" type="datetimeFigureOut">
              <a:rPr lang="en-US"/>
              <a:pPr/>
              <a:t>7/20/2016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3510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35100"/>
            <a:ext cx="5111750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597149"/>
            <a:ext cx="3008313" cy="35290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AE90642-C494-4989-80E6-A53A2F1E5EB1}" type="datetimeFigureOut">
              <a:rPr lang="en-US"/>
              <a:pPr/>
              <a:t>7/20/2016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D20A0E0-BE74-4A4F-9CA4-806E8CB9FB1C}" type="datetimeFigureOut">
              <a:rPr lang="en-US"/>
              <a:pPr/>
              <a:t>7/20/2016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459322B-5ACE-4678-8603-3A365CC80A23}" type="datetimeFigureOut">
              <a:rPr lang="en-US"/>
              <a:pPr/>
              <a:t>7/20/2016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Calibri" pitchFamily="34" charset="0"/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Calibri" pitchFamily="34" charset="0"/>
              </a:defRPr>
            </a:lvl1pPr>
          </a:lstStyle>
          <a:p>
            <a:fld id="{2957C4F7-6C7A-4923-8626-78381F393809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E7BD181-71CE-416A-9843-56BC1C68EB2C}" type="datetimeFigureOut">
              <a:rPr lang="en-US"/>
              <a:pPr/>
              <a:t>7/20/2016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Calibri" pitchFamily="34" charset="0"/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000000"/>
                </a:solidFill>
                <a:latin typeface="Calibri" pitchFamily="34" charset="0"/>
              </a:defRPr>
            </a:lvl1pPr>
          </a:lstStyle>
          <a:p>
            <a:fld id="{78EE0E04-ED81-4258-9186-ECD6BE203E28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5" y="273050"/>
            <a:ext cx="790257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708025" y="1600200"/>
            <a:ext cx="7902575" cy="2190750"/>
          </a:xfrm>
        </p:spPr>
        <p:txBody>
          <a:bodyPr rtlCol="0">
            <a:normAutofit/>
          </a:bodyPr>
          <a:lstStyle/>
          <a:p>
            <a:pPr lvl="0"/>
            <a:endParaRPr lang="en-GB" noProof="0" smtClean="0"/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8723"/>
            <a:ext cx="8229600" cy="4638700"/>
          </a:xfrm>
        </p:spPr>
        <p:txBody>
          <a:bodyPr/>
          <a:lstStyle>
            <a:lvl1pPr marL="342900" indent="-342900">
              <a:buClr>
                <a:srgbClr val="E32526"/>
              </a:buClr>
              <a:buFont typeface="Arial" panose="020B0604020202020204" pitchFamily="34" charset="0"/>
              <a:buChar char="♦"/>
              <a:defRPr sz="2800">
                <a:solidFill>
                  <a:schemeClr val="tx1"/>
                </a:solidFill>
              </a:defRPr>
            </a:lvl1pPr>
            <a:lvl2pPr marL="742950" indent="-285750">
              <a:buClr>
                <a:srgbClr val="E32526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</a:defRPr>
            </a:lvl2pPr>
            <a:lvl3pPr marL="1143000" indent="-228600">
              <a:buClr>
                <a:srgbClr val="E32526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69726" y="6497755"/>
            <a:ext cx="15727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457200" rtl="0" eaLnBrk="1" latinLnBrk="0" hangingPunct="1">
              <a:defRPr lang="en-US" sz="800" kern="12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GB" dirty="0">
                <a:solidFill>
                  <a:prstClr val="black"/>
                </a:solidFill>
              </a:rPr>
              <a:t>© 2015 Eli Lilly and Company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0" y="5882320"/>
            <a:ext cx="9144000" cy="717698"/>
          </a:xfrm>
        </p:spPr>
        <p:txBody>
          <a:bodyPr wrap="none" anchor="b">
            <a:noAutofit/>
          </a:bodyPr>
          <a:lstStyle>
            <a:lvl1pPr marL="228600" indent="-228600">
              <a:spcBef>
                <a:spcPts val="0"/>
              </a:spcBef>
              <a:buClrTx/>
              <a:buFont typeface="+mj-lt"/>
              <a:buAutoNum type="arabicPeriod"/>
              <a:defRPr lang="en-GB" sz="1000" kern="1200" dirty="0" smtClean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632516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411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8723"/>
            <a:ext cx="8229600" cy="4638700"/>
          </a:xfrm>
        </p:spPr>
        <p:txBody>
          <a:bodyPr/>
          <a:lstStyle>
            <a:lvl1pPr marL="342900" indent="-342900">
              <a:buClr>
                <a:srgbClr val="E32526"/>
              </a:buClr>
              <a:buFont typeface="Arial" panose="020B0604020202020204" pitchFamily="34" charset="0"/>
              <a:buChar char="♦"/>
              <a:defRPr sz="2800">
                <a:solidFill>
                  <a:schemeClr val="tx1"/>
                </a:solidFill>
              </a:defRPr>
            </a:lvl1pPr>
            <a:lvl2pPr marL="742950" indent="-285750">
              <a:buClr>
                <a:srgbClr val="E32526"/>
              </a:buClr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</a:defRPr>
            </a:lvl2pPr>
            <a:lvl3pPr marL="1143000" indent="-228600">
              <a:buClr>
                <a:srgbClr val="E32526"/>
              </a:buClr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69726" y="6497755"/>
            <a:ext cx="15727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457200" rtl="0" eaLnBrk="1" latinLnBrk="0" hangingPunct="1">
              <a:defRPr lang="en-US" sz="800" kern="12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GB" dirty="0">
                <a:solidFill>
                  <a:prstClr val="black"/>
                </a:solidFill>
              </a:rPr>
              <a:t>© 2015 Eli Lilly and Company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0" y="5882320"/>
            <a:ext cx="9144000" cy="717698"/>
          </a:xfrm>
        </p:spPr>
        <p:txBody>
          <a:bodyPr wrap="none" anchor="b">
            <a:noAutofit/>
          </a:bodyPr>
          <a:lstStyle>
            <a:lvl1pPr marL="228600" indent="-228600">
              <a:spcBef>
                <a:spcPts val="0"/>
              </a:spcBef>
              <a:buClrTx/>
              <a:buFont typeface="+mj-lt"/>
              <a:buAutoNum type="arabicPeriod"/>
              <a:defRPr lang="en-GB" sz="1000" kern="1200" dirty="0" smtClean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1000"/>
            </a:lvl2pPr>
            <a:lvl3pPr marL="914400" indent="0">
              <a:buNone/>
              <a:defRPr sz="10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449344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411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861048"/>
            <a:ext cx="7304856" cy="576064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68313" y="5229200"/>
            <a:ext cx="7272337" cy="504676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chemeClr val="bg1"/>
                </a:solidFill>
              </a:defRPr>
            </a:lvl1pPr>
            <a:lvl2pPr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0F24589-0226-4507-AECE-7034D607968D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 txBox="1">
            <a:spLocks/>
          </p:cNvSpPr>
          <p:nvPr userDrawn="1"/>
        </p:nvSpPr>
        <p:spPr>
          <a:xfrm>
            <a:off x="6875463" y="6559550"/>
            <a:ext cx="2133600" cy="182563"/>
          </a:xfrm>
          <a:prstGeom prst="rect">
            <a:avLst/>
          </a:prstGeom>
        </p:spPr>
        <p:txBody>
          <a:bodyPr/>
          <a:lstStyle>
            <a:lvl1pPr algn="r">
              <a:defRPr sz="1000" i="1"/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mtClean="0">
                <a:solidFill>
                  <a:prstClr val="black"/>
                </a:solidFill>
                <a:latin typeface="+mn-lt"/>
                <a:cs typeface="+mn-cs"/>
              </a:rPr>
              <a:t>HTAi GetReal   18Jun14   Slide </a:t>
            </a:r>
            <a:fld id="{4E214838-2548-4598-917F-45B6DF96A81B}" type="slidenum">
              <a:rPr lang="en-US" smtClean="0">
                <a:solidFill>
                  <a:prstClr val="black"/>
                </a:solidFill>
                <a:latin typeface="+mn-lt"/>
                <a:cs typeface="+mn-cs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en-US" dirty="0">
              <a:solidFill>
                <a:prstClr val="black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E5EB64-CFE2-4CFF-BA98-3803FA094651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000000"/>
                </a:solidFill>
              </a:defRPr>
            </a:lvl1pPr>
          </a:lstStyle>
          <a:p>
            <a:fld id="{7513BED2-E7A8-40FD-9B52-C9705BEBD5F8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000000"/>
                </a:solidFill>
              </a:defRPr>
            </a:lvl1pPr>
          </a:lstStyle>
          <a:p>
            <a:fld id="{E6518340-CC53-4325-B1D3-AF7060FE5964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000000"/>
                </a:solidFill>
              </a:defRPr>
            </a:lvl1pPr>
          </a:lstStyle>
          <a:p>
            <a:fld id="{0E5674EB-D7D1-4569-BC4C-6F151C587B87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000000"/>
                </a:solidFill>
              </a:defRPr>
            </a:lvl1pPr>
          </a:lstStyle>
          <a:p>
            <a:fld id="{0D350F76-7C20-4C87-BAB4-B70A84621511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000000"/>
                </a:solidFill>
              </a:defRPr>
            </a:lvl1pPr>
          </a:lstStyle>
          <a:p>
            <a:fld id="{21199FC5-6FC4-400B-BA57-3B6EFB3C014E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000000"/>
                </a:solidFill>
              </a:defRPr>
            </a:lvl1pPr>
          </a:lstStyle>
          <a:p>
            <a:fld id="{F4391925-6E39-4AAE-AA73-701F76536295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000000"/>
                </a:solidFill>
              </a:defRPr>
            </a:lvl1pPr>
          </a:lstStyle>
          <a:p>
            <a:fld id="{3C9260E6-9B47-498A-83CE-BBEF7CDC5C84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000000"/>
                </a:solidFill>
              </a:defRPr>
            </a:lvl1pPr>
          </a:lstStyle>
          <a:p>
            <a:fld id="{AFFA0518-5DCB-46AC-BE3A-7FE117CE9CFC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000000"/>
                </a:solidFill>
              </a:defRPr>
            </a:lvl1pPr>
          </a:lstStyle>
          <a:p>
            <a:fld id="{77F16C92-C73E-478A-84E9-6663B8190582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9891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5814"/>
            <a:ext cx="6400800" cy="20383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75463" y="6559550"/>
            <a:ext cx="2133600" cy="18256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i="1">
                <a:solidFill>
                  <a:srgbClr val="000000"/>
                </a:solidFill>
                <a:latin typeface="Calibri" pitchFamily="34" charset="0"/>
              </a:defRPr>
            </a:lvl1pPr>
          </a:lstStyle>
          <a:p>
            <a:r>
              <a:rPr lang="en-US"/>
              <a:t>HTAi GetReal   18Jun14   Slide </a:t>
            </a:r>
            <a:fld id="{B28AFAD0-3206-400C-B38A-950BFCE9187C}" type="slidenum">
              <a:rPr lang="en-US"/>
              <a:pPr/>
              <a:t>‹Nr.›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6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gi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image" Target="../media/image4.gif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4.xml"/><Relationship Id="rId19" Type="http://schemas.openxmlformats.org/officeDocument/2006/relationships/image" Target="../media/image6.jpeg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8064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2132013"/>
            <a:ext cx="8229600" cy="403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smtClean="0"/>
          </a:p>
        </p:txBody>
      </p:sp>
      <p:pic>
        <p:nvPicPr>
          <p:cNvPr id="1028" name="Picture 6" descr="IMI_GetReal_logo_FINAL.png"/>
          <p:cNvPicPr>
            <a:picLocks noChangeAspect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25450" y="187325"/>
            <a:ext cx="1968500" cy="70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7" descr="IMI_GetReal_strapline_FINAL.png"/>
          <p:cNvPicPr>
            <a:picLocks noChangeAspect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937375" y="266700"/>
            <a:ext cx="1857375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8" descr="ee-lgflag.gif"/>
          <p:cNvPicPr>
            <a:picLocks noChangeAspect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41325" y="6337300"/>
            <a:ext cx="495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9" descr="EFPIA_Logo_transparent_w1.png"/>
          <p:cNvPicPr>
            <a:picLocks noChangeAspect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1184275" y="6356350"/>
            <a:ext cx="530225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10" descr="imi.jpg"/>
          <p:cNvPicPr>
            <a:picLocks noChangeAspect="1"/>
          </p:cNvPicPr>
          <p:nvPr userDrawn="1"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1922463" y="6327775"/>
            <a:ext cx="75247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 userDrawn="1"/>
        </p:nvSpPr>
        <p:spPr>
          <a:xfrm>
            <a:off x="2825750" y="6229350"/>
            <a:ext cx="586105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solidFill>
                  <a:srgbClr val="1F497D"/>
                </a:solidFill>
                <a:latin typeface="+mn-lt"/>
                <a:cs typeface="+mn-cs"/>
              </a:rPr>
              <a:t>The research leading to these results has received support from the Innovative Medicines Initiative Joint Undertaking under grant agreement no [115303], resources of which are composed of financial contribution from the European Union’s Seventh Framework </a:t>
            </a:r>
            <a:r>
              <a:rPr lang="en-US" sz="800" dirty="0" err="1">
                <a:solidFill>
                  <a:srgbClr val="1F497D"/>
                </a:solidFill>
                <a:latin typeface="+mn-lt"/>
                <a:cs typeface="+mn-cs"/>
              </a:rPr>
              <a:t>Programme</a:t>
            </a:r>
            <a:r>
              <a:rPr lang="en-US" sz="800" dirty="0">
                <a:solidFill>
                  <a:srgbClr val="1F497D"/>
                </a:solidFill>
                <a:latin typeface="+mn-lt"/>
                <a:cs typeface="+mn-cs"/>
              </a:rPr>
              <a:t> (FP7/2007-2013) and EFPIA companies’ in kind contribution.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 err="1">
                <a:solidFill>
                  <a:srgbClr val="1F497D"/>
                </a:solidFill>
                <a:latin typeface="+mn-lt"/>
                <a:cs typeface="+mn-cs"/>
              </a:rPr>
              <a:t>www.imi.europa.eu</a:t>
            </a:r>
            <a:endParaRPr lang="en-US" sz="800" b="1" baseline="9000" dirty="0">
              <a:solidFill>
                <a:srgbClr val="1F497D"/>
              </a:solidFill>
              <a:latin typeface="+mn-lt"/>
              <a:cs typeface="+mn-cs"/>
            </a:endParaRPr>
          </a:p>
        </p:txBody>
      </p:sp>
      <p:sp>
        <p:nvSpPr>
          <p:cNvPr id="11" name="Date Placeholder 3"/>
          <p:cNvSpPr txBox="1">
            <a:spLocks/>
          </p:cNvSpPr>
          <p:nvPr userDrawn="1"/>
        </p:nvSpPr>
        <p:spPr>
          <a:xfrm>
            <a:off x="7046913" y="6486525"/>
            <a:ext cx="2133600" cy="371475"/>
          </a:xfrm>
          <a:prstGeom prst="rect">
            <a:avLst/>
          </a:prstGeom>
        </p:spPr>
        <p:txBody>
          <a:bodyPr/>
          <a:lstStyle>
            <a:lvl1pPr algn="r">
              <a:defRPr sz="1000" i="1"/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 smtClean="0">
                <a:solidFill>
                  <a:prstClr val="black"/>
                </a:solidFill>
                <a:latin typeface="+mn-lt"/>
                <a:cs typeface="+mn-cs"/>
              </a:rPr>
              <a:t>GetReal</a:t>
            </a:r>
            <a:r>
              <a:rPr lang="en-US" dirty="0" smtClean="0">
                <a:solidFill>
                  <a:prstClr val="black"/>
                </a:solidFill>
                <a:latin typeface="+mn-lt"/>
                <a:cs typeface="+mn-cs"/>
              </a:rPr>
              <a:t> WP1 Case Studies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prstClr val="black"/>
                </a:solidFill>
                <a:latin typeface="+mn-lt"/>
                <a:cs typeface="+mn-cs"/>
              </a:rPr>
              <a:t>MC 03</a:t>
            </a:r>
            <a:r>
              <a:rPr lang="en-US" baseline="0" dirty="0" smtClean="0">
                <a:solidFill>
                  <a:prstClr val="black"/>
                </a:solidFill>
                <a:latin typeface="+mn-lt"/>
                <a:cs typeface="+mn-cs"/>
              </a:rPr>
              <a:t> June 2015  </a:t>
            </a:r>
            <a:r>
              <a:rPr lang="en-US" dirty="0" smtClean="0">
                <a:solidFill>
                  <a:prstClr val="black"/>
                </a:solidFill>
                <a:latin typeface="+mn-lt"/>
                <a:cs typeface="+mn-cs"/>
              </a:rPr>
              <a:t>  Slide </a:t>
            </a:r>
            <a:fld id="{CF069EF8-4DE0-4634-B79E-4DD1FEDCDCA4}" type="slidenum">
              <a:rPr lang="en-US" smtClean="0">
                <a:solidFill>
                  <a:prstClr val="black"/>
                </a:solidFill>
                <a:latin typeface="+mn-lt"/>
                <a:cs typeface="+mn-cs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en-US" dirty="0">
              <a:solidFill>
                <a:prstClr val="black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812" r:id="rId13"/>
    <p:sldLayoutId id="2147483813" r:id="rId14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276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53188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bg1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fld id="{20BCEE5B-49F6-4B7D-8080-ADEBD97B58C3}" type="slidenum">
              <a:rPr lang="en-GB"/>
              <a:pPr>
                <a:defRPr/>
              </a:pPr>
              <a:t>‹Nr.›</a:t>
            </a:fld>
            <a:endParaRPr lang="en-GB"/>
          </a:p>
        </p:txBody>
      </p:sp>
      <p:pic>
        <p:nvPicPr>
          <p:cNvPr id="27653" name="Picture 4" descr="IMI_GetReal_logo_FINAL.png"/>
          <p:cNvPicPr>
            <a:picLocks noChangeAspect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25450" y="187325"/>
            <a:ext cx="1968500" cy="70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6" descr="IMI_GetReal_strapline_FINAL.png"/>
          <p:cNvPicPr>
            <a:picLocks noChangeAspect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937375" y="266700"/>
            <a:ext cx="1857375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Picture 7" descr="ee-lgflag.gif"/>
          <p:cNvPicPr>
            <a:picLocks noChangeAspect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41325" y="6337300"/>
            <a:ext cx="495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6" name="Picture 8" descr="EFPIA_Logo_transparent_w1.png"/>
          <p:cNvPicPr>
            <a:picLocks noChangeAspect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184275" y="6356350"/>
            <a:ext cx="530225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7" name="Picture 9" descr="imi.jpg"/>
          <p:cNvPicPr>
            <a:picLocks noChangeAspect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922463" y="6327775"/>
            <a:ext cx="75247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 userDrawn="1"/>
        </p:nvSpPr>
        <p:spPr>
          <a:xfrm>
            <a:off x="2825750" y="6229350"/>
            <a:ext cx="586105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dirty="0">
                <a:solidFill>
                  <a:srgbClr val="1F497D"/>
                </a:solidFill>
                <a:latin typeface="+mn-lt"/>
                <a:cs typeface="+mn-cs"/>
              </a:rPr>
              <a:t>The research leading to these results has received support from the Innovative Medicines Initiative Joint Undertaking under grant agreement no [115303], resources of which are composed of financial contribution from the European Union’s Seventh Framework </a:t>
            </a:r>
            <a:r>
              <a:rPr lang="en-US" sz="800" dirty="0" err="1">
                <a:solidFill>
                  <a:srgbClr val="1F497D"/>
                </a:solidFill>
                <a:latin typeface="+mn-lt"/>
                <a:cs typeface="+mn-cs"/>
              </a:rPr>
              <a:t>Programme</a:t>
            </a:r>
            <a:r>
              <a:rPr lang="en-US" sz="800" dirty="0">
                <a:solidFill>
                  <a:srgbClr val="1F497D"/>
                </a:solidFill>
                <a:latin typeface="+mn-lt"/>
                <a:cs typeface="+mn-cs"/>
              </a:rPr>
              <a:t> (FP7/2007-2013) and EFPIA companies’ in kind contribution.</a:t>
            </a:r>
          </a:p>
          <a:p>
            <a:pPr defTabSz="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 err="1">
                <a:solidFill>
                  <a:srgbClr val="1F497D"/>
                </a:solidFill>
                <a:latin typeface="+mn-lt"/>
                <a:cs typeface="+mn-cs"/>
              </a:rPr>
              <a:t>www.imi.europa.eu</a:t>
            </a:r>
            <a:endParaRPr lang="en-US" sz="800" b="1" baseline="9000" dirty="0">
              <a:solidFill>
                <a:srgbClr val="1F497D"/>
              </a:solidFill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rgbClr val="4A4A4A"/>
          </a:solidFill>
          <a:latin typeface="Arial" pitchFamily="34" charset="0"/>
          <a:ea typeface="ＭＳ Ｐゴシック" charset="0"/>
          <a:cs typeface="Arial" pitchFamily="34" charset="0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rgbClr val="4A4A4A"/>
          </a:solidFill>
          <a:latin typeface="Arial" charset="0"/>
          <a:ea typeface="ＭＳ Ｐゴシック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rgbClr val="4A4A4A"/>
          </a:solidFill>
          <a:latin typeface="Arial" charset="0"/>
          <a:ea typeface="ＭＳ Ｐゴシック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rgbClr val="4A4A4A"/>
          </a:solidFill>
          <a:latin typeface="Arial" charset="0"/>
          <a:ea typeface="ＭＳ Ｐゴシック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rgbClr val="4A4A4A"/>
          </a:solidFill>
          <a:latin typeface="Arial" charset="0"/>
          <a:ea typeface="ＭＳ Ｐゴシック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4A4A4A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4A4A4A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4A4A4A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4A4A4A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4A4A4A"/>
          </a:solidFill>
          <a:latin typeface="Arial" pitchFamily="34" charset="0"/>
          <a:ea typeface="ＭＳ Ｐゴシック" charset="0"/>
          <a:cs typeface="Arial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4A4A4A"/>
          </a:solidFill>
          <a:latin typeface="Arial" pitchFamily="34" charset="0"/>
          <a:ea typeface="Arial" charset="0"/>
          <a:cs typeface="Arial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4A4A4A"/>
          </a:solidFill>
          <a:latin typeface="Arial" pitchFamily="34" charset="0"/>
          <a:ea typeface="Arial" charset="0"/>
          <a:cs typeface="Arial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4A4A4A"/>
          </a:solidFill>
          <a:latin typeface="Arial" pitchFamily="34" charset="0"/>
          <a:ea typeface="Arial" charset="0"/>
          <a:cs typeface="Arial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4A4A4A"/>
          </a:solidFill>
          <a:latin typeface="Arial" pitchFamily="34" charset="0"/>
          <a:ea typeface="Arial" charset="0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9370" y="1772816"/>
            <a:ext cx="8424862" cy="3498850"/>
          </a:xfrm>
        </p:spPr>
        <p:txBody>
          <a:bodyPr>
            <a:noAutofit/>
          </a:bodyPr>
          <a:lstStyle/>
          <a:p>
            <a:pPr algn="l"/>
            <a:r>
              <a:rPr lang="en-GB" sz="2800" b="1" dirty="0" smtClean="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Arial" charset="0"/>
              </a:rPr>
              <a:t/>
            </a:r>
            <a:br>
              <a:rPr lang="en-GB" sz="2800" b="1" dirty="0" smtClean="0">
                <a:solidFill>
                  <a:schemeClr val="bg1"/>
                </a:solidFill>
                <a:latin typeface="Arial" charset="0"/>
                <a:ea typeface="ＭＳ Ｐゴシック" pitchFamily="34" charset="-128"/>
                <a:cs typeface="Arial" charset="0"/>
              </a:rPr>
            </a:br>
            <a:r>
              <a:rPr lang="en-GB" sz="2400" b="1" dirty="0" smtClean="0"/>
              <a:t>Reweighting </a:t>
            </a:r>
            <a:r>
              <a:rPr lang="en-GB" sz="2400" b="1" dirty="0"/>
              <a:t>RCT evidence to better reflect real life – </a:t>
            </a:r>
            <a:r>
              <a:rPr lang="en-US" sz="2400" b="1" dirty="0"/>
              <a:t/>
            </a:r>
            <a:br>
              <a:rPr lang="en-US" sz="2400" b="1" dirty="0"/>
            </a:br>
            <a:r>
              <a:rPr lang="en-GB" sz="2400" b="1" dirty="0"/>
              <a:t>a case study of the Innovation in Medicine </a:t>
            </a:r>
            <a:r>
              <a:rPr lang="en-GB" sz="2400" b="1" dirty="0" smtClean="0"/>
              <a:t>initiative </a:t>
            </a:r>
            <a:br>
              <a:rPr lang="en-GB" sz="2400" b="1" dirty="0" smtClean="0"/>
            </a:br>
            <a:r>
              <a:rPr lang="en-GB" sz="2400" b="1" dirty="0" smtClean="0"/>
              <a:t>(IMI - </a:t>
            </a:r>
            <a:r>
              <a:rPr lang="en-GB" sz="2400" b="1" dirty="0" err="1" smtClean="0"/>
              <a:t>GetReal</a:t>
            </a:r>
            <a:r>
              <a:rPr lang="en-GB" sz="2400" b="1" dirty="0" smtClean="0"/>
              <a:t>). </a:t>
            </a:r>
            <a:r>
              <a:rPr lang="en-US" sz="2400" b="1" dirty="0"/>
              <a:t/>
            </a:r>
            <a:br>
              <a:rPr lang="en-US" sz="2400" b="1" dirty="0"/>
            </a:br>
            <a:r>
              <a:rPr lang="en-GB" sz="2400" b="1" dirty="0" smtClean="0">
                <a:solidFill>
                  <a:srgbClr val="262626"/>
                </a:solidFill>
                <a:latin typeface="Arial" charset="0"/>
                <a:ea typeface="ＭＳ Ｐゴシック" pitchFamily="34" charset="-128"/>
                <a:cs typeface="Arial" charset="0"/>
              </a:rPr>
              <a:t/>
            </a:r>
            <a:br>
              <a:rPr lang="en-GB" sz="2400" b="1" dirty="0" smtClean="0">
                <a:solidFill>
                  <a:srgbClr val="262626"/>
                </a:solidFill>
                <a:latin typeface="Arial" charset="0"/>
                <a:ea typeface="ＭＳ Ｐゴシック" pitchFamily="34" charset="-128"/>
                <a:cs typeface="Arial" charset="0"/>
              </a:rPr>
            </a:br>
            <a:r>
              <a:rPr lang="en-GB" sz="2800" b="1" dirty="0" smtClean="0">
                <a:solidFill>
                  <a:srgbClr val="262626"/>
                </a:solidFill>
                <a:latin typeface="Arial" charset="0"/>
                <a:ea typeface="ＭＳ Ｐゴシック" pitchFamily="34" charset="-128"/>
                <a:cs typeface="Arial" charset="0"/>
              </a:rPr>
              <a:t/>
            </a:r>
            <a:br>
              <a:rPr lang="en-GB" sz="2800" b="1" dirty="0" smtClean="0">
                <a:solidFill>
                  <a:srgbClr val="262626"/>
                </a:solidFill>
                <a:latin typeface="Arial" charset="0"/>
                <a:ea typeface="ＭＳ Ｐゴシック" pitchFamily="34" charset="-128"/>
                <a:cs typeface="Arial" charset="0"/>
              </a:rPr>
            </a:br>
            <a:r>
              <a:rPr lang="en-GB" sz="2800" b="1" dirty="0" smtClean="0">
                <a:solidFill>
                  <a:srgbClr val="262626"/>
                </a:solidFill>
                <a:latin typeface="Arial" charset="0"/>
                <a:ea typeface="ＭＳ Ｐゴシック" pitchFamily="34" charset="-128"/>
                <a:cs typeface="Arial" charset="0"/>
              </a:rPr>
              <a:t>Michael Happich</a:t>
            </a:r>
            <a:br>
              <a:rPr lang="en-GB" sz="2800" b="1" dirty="0" smtClean="0">
                <a:solidFill>
                  <a:srgbClr val="262626"/>
                </a:solidFill>
                <a:latin typeface="Arial" charset="0"/>
                <a:ea typeface="ＭＳ Ｐゴシック" pitchFamily="34" charset="-128"/>
                <a:cs typeface="Arial" charset="0"/>
              </a:rPr>
            </a:br>
            <a:r>
              <a:rPr lang="en-GB" sz="2400" i="1" dirty="0" smtClean="0">
                <a:solidFill>
                  <a:srgbClr val="262626"/>
                </a:solidFill>
                <a:latin typeface="Arial" charset="0"/>
                <a:ea typeface="ＭＳ Ｐゴシック" pitchFamily="34" charset="-128"/>
                <a:cs typeface="Arial" charset="0"/>
              </a:rPr>
              <a:t>2016, </a:t>
            </a:r>
            <a:r>
              <a:rPr lang="en-GB" sz="2400" i="1" smtClean="0">
                <a:solidFill>
                  <a:srgbClr val="262626"/>
                </a:solidFill>
                <a:latin typeface="Arial" charset="0"/>
                <a:ea typeface="ＭＳ Ｐゴシック" pitchFamily="34" charset="-128"/>
                <a:cs typeface="Arial" charset="0"/>
              </a:rPr>
              <a:t>July </a:t>
            </a:r>
            <a:r>
              <a:rPr lang="en-GB" sz="2400" i="1" smtClean="0">
                <a:solidFill>
                  <a:srgbClr val="262626"/>
                </a:solidFill>
                <a:latin typeface="Arial" charset="0"/>
                <a:ea typeface="ＭＳ Ｐゴシック" pitchFamily="34" charset="-128"/>
                <a:cs typeface="Arial" charset="0"/>
              </a:rPr>
              <a:t>25</a:t>
            </a:r>
            <a:r>
              <a:rPr lang="en-GB" sz="2400" i="1" baseline="30000" smtClean="0">
                <a:solidFill>
                  <a:srgbClr val="262626"/>
                </a:solidFill>
                <a:latin typeface="Arial" charset="0"/>
                <a:ea typeface="ＭＳ Ｐゴシック" pitchFamily="34" charset="-128"/>
                <a:cs typeface="Arial" charset="0"/>
              </a:rPr>
              <a:t>th</a:t>
            </a:r>
            <a:endParaRPr lang="en-GB" sz="2400" i="1" dirty="0" smtClean="0">
              <a:solidFill>
                <a:srgbClr val="262626"/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GB" sz="3200" dirty="0" smtClean="0">
                <a:solidFill>
                  <a:srgbClr val="92D050"/>
                </a:solidFill>
              </a:rPr>
              <a:t>Objectives</a:t>
            </a:r>
            <a:endParaRPr lang="en-GB" sz="3200" dirty="0">
              <a:solidFill>
                <a:srgbClr val="92D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93888"/>
            <a:ext cx="8229600" cy="4035425"/>
          </a:xfrm>
        </p:spPr>
        <p:txBody>
          <a:bodyPr/>
          <a:lstStyle/>
          <a:p>
            <a:pPr marL="180000">
              <a:spcBef>
                <a:spcPts val="1200"/>
              </a:spcBef>
              <a:defRPr/>
            </a:pPr>
            <a:r>
              <a:rPr lang="en-GB" sz="2400" dirty="0" smtClean="0"/>
              <a:t>To review the NSCLC case study on RCT reweighting methodology &amp; obtain feedback from participants to refine the approach </a:t>
            </a:r>
          </a:p>
          <a:p>
            <a:pPr marL="180000">
              <a:spcBef>
                <a:spcPts val="1200"/>
              </a:spcBef>
              <a:defRPr/>
            </a:pPr>
            <a:r>
              <a:rPr lang="en-GB" sz="2400" dirty="0" smtClean="0"/>
              <a:t>Assessment of potential application in regulatory and HTA decision making process</a:t>
            </a:r>
          </a:p>
        </p:txBody>
      </p:sp>
      <p:sp>
        <p:nvSpPr>
          <p:cNvPr id="4" name="Rechteck 3"/>
          <p:cNvSpPr/>
          <p:nvPr/>
        </p:nvSpPr>
        <p:spPr>
          <a:xfrm>
            <a:off x="1979712" y="5070824"/>
            <a:ext cx="69482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This work has received support from the EU/EFPIA Innovative Medicines Initiative Joint Undertaking (</a:t>
            </a:r>
            <a:r>
              <a:rPr lang="en-US" dirty="0" err="1"/>
              <a:t>GetReal</a:t>
            </a:r>
            <a:r>
              <a:rPr lang="en-US" dirty="0"/>
              <a:t> grant n° 115546)</a:t>
            </a:r>
          </a:p>
        </p:txBody>
      </p:sp>
    </p:spTree>
    <p:extLst>
      <p:ext uri="{BB962C8B-B14F-4D97-AF65-F5344CB8AC3E}">
        <p14:creationId xmlns:p14="http://schemas.microsoft.com/office/powerpoint/2010/main" val="262227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/>
          <a:lstStyle/>
          <a:p>
            <a:r>
              <a:rPr lang="de-DE" dirty="0"/>
              <a:t>Keith </a:t>
            </a:r>
            <a:r>
              <a:rPr lang="de-DE" dirty="0" smtClean="0"/>
              <a:t>Abrams (Uni Leicester)</a:t>
            </a:r>
            <a:endParaRPr lang="de-DE" dirty="0"/>
          </a:p>
          <a:p>
            <a:r>
              <a:rPr lang="de-DE" dirty="0"/>
              <a:t>Pall </a:t>
            </a:r>
            <a:r>
              <a:rPr lang="de-DE" dirty="0" err="1" smtClean="0"/>
              <a:t>Jonssen</a:t>
            </a:r>
            <a:r>
              <a:rPr lang="de-DE" dirty="0" smtClean="0"/>
              <a:t> (NICE)</a:t>
            </a:r>
          </a:p>
          <a:p>
            <a:r>
              <a:rPr lang="de-DE" dirty="0" smtClean="0"/>
              <a:t>Stefan Schwoch</a:t>
            </a:r>
            <a:endParaRPr lang="en-US" dirty="0"/>
          </a:p>
          <a:p>
            <a:r>
              <a:rPr lang="de-DE" dirty="0" smtClean="0"/>
              <a:t>Mark Belger</a:t>
            </a:r>
          </a:p>
          <a:p>
            <a:r>
              <a:rPr lang="de-DE" dirty="0" smtClean="0"/>
              <a:t>Alan </a:t>
            </a:r>
            <a:r>
              <a:rPr lang="de-DE" dirty="0" err="1" smtClean="0"/>
              <a:t>Brnabic</a:t>
            </a:r>
            <a:endParaRPr lang="de-DE" dirty="0" smtClean="0"/>
          </a:p>
          <a:p>
            <a:r>
              <a:rPr lang="de-DE" dirty="0" smtClean="0"/>
              <a:t>Michael Happich</a:t>
            </a:r>
          </a:p>
          <a:p>
            <a:r>
              <a:rPr lang="de-DE" dirty="0" smtClean="0"/>
              <a:t>Katherine Winfree</a:t>
            </a:r>
          </a:p>
          <a:p>
            <a:r>
              <a:rPr lang="de-DE" dirty="0" smtClean="0"/>
              <a:t>Allicia Girvan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467544" y="116632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4A4A4A"/>
                </a:solidFill>
                <a:latin typeface="Arial" pitchFamily="34" charset="0"/>
                <a:ea typeface="ＭＳ Ｐゴシック" charset="0"/>
                <a:cs typeface="Arial" pitchFamily="34" charset="0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4A4A4A"/>
                </a:solidFill>
                <a:latin typeface="Arial" charset="0"/>
                <a:ea typeface="ＭＳ Ｐゴシック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4A4A4A"/>
                </a:solidFill>
                <a:latin typeface="Arial" charset="0"/>
                <a:ea typeface="ＭＳ Ｐゴシック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4A4A4A"/>
                </a:solidFill>
                <a:latin typeface="Arial" charset="0"/>
                <a:ea typeface="ＭＳ Ｐゴシック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4A4A4A"/>
                </a:solidFill>
                <a:latin typeface="Arial" charset="0"/>
                <a:ea typeface="ＭＳ Ｐゴシック" charset="0"/>
                <a:cs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4A4A4A"/>
                </a:solidFill>
                <a:latin typeface="Arial" charset="0"/>
                <a:cs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4A4A4A"/>
                </a:solidFill>
                <a:latin typeface="Arial" charset="0"/>
                <a:cs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4A4A4A"/>
                </a:solidFill>
                <a:latin typeface="Arial" charset="0"/>
                <a:cs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rgbClr val="4A4A4A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GB" sz="3200" dirty="0" smtClean="0">
                <a:solidFill>
                  <a:srgbClr val="92D050"/>
                </a:solidFill>
              </a:rPr>
              <a:t>Study team</a:t>
            </a:r>
            <a:endParaRPr lang="en-GB" sz="32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28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7700" y="2816225"/>
            <a:ext cx="6948488" cy="647700"/>
          </a:xfrm>
        </p:spPr>
        <p:txBody>
          <a:bodyPr>
            <a:noAutofit/>
          </a:bodyPr>
          <a:lstStyle/>
          <a:p>
            <a:pPr algn="l">
              <a:spcBef>
                <a:spcPts val="300"/>
              </a:spcBef>
              <a:defRPr/>
            </a:pPr>
            <a:r>
              <a:rPr lang="en-GB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IMI, </a:t>
            </a:r>
            <a:r>
              <a:rPr lang="en-GB" sz="28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GetReal</a:t>
            </a:r>
            <a:r>
              <a:rPr lang="en-GB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&amp; RWE challenges</a:t>
            </a:r>
            <a:endParaRPr lang="en-GB" sz="24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46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dirty="0" err="1" smtClean="0">
                <a:solidFill>
                  <a:srgbClr val="92D050"/>
                </a:solidFill>
              </a:rPr>
              <a:t>About</a:t>
            </a:r>
            <a:r>
              <a:rPr lang="de-DE" sz="3200" dirty="0" smtClean="0">
                <a:solidFill>
                  <a:srgbClr val="92D050"/>
                </a:solidFill>
              </a:rPr>
              <a:t> IMI</a:t>
            </a:r>
            <a:endParaRPr lang="en-US" sz="3200" dirty="0">
              <a:solidFill>
                <a:srgbClr val="92D05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/>
              <a:t>The </a:t>
            </a:r>
            <a:r>
              <a:rPr lang="en-US" sz="2400" b="1" dirty="0"/>
              <a:t>Innovative Medicines Initiative </a:t>
            </a:r>
            <a:r>
              <a:rPr lang="en-US" sz="2400" dirty="0"/>
              <a:t>(IMI) is Europe's largest public-private partnership aiming to improve the drug development process by supporting a more efficient discovery and development of better and safer medicines for patients</a:t>
            </a:r>
            <a:r>
              <a:rPr lang="en-US" sz="2400" dirty="0" smtClean="0"/>
              <a:t>.</a:t>
            </a:r>
          </a:p>
          <a:p>
            <a:endParaRPr lang="en-US" sz="2400" dirty="0" smtClean="0"/>
          </a:p>
          <a:p>
            <a:r>
              <a:rPr lang="en-US" sz="2400" dirty="0"/>
              <a:t>With a €2 billion euro budget, IMI supports collaborative research projects and builds networks of </a:t>
            </a:r>
            <a:r>
              <a:rPr lang="en-US" sz="2400" dirty="0" smtClean="0"/>
              <a:t>industrial leader, academic experts &amp; health care decision maker </a:t>
            </a:r>
            <a:r>
              <a:rPr lang="en-US" sz="2400" dirty="0"/>
              <a:t>in Europe that will boost innovation in healthcare</a:t>
            </a:r>
            <a:r>
              <a:rPr lang="en-US" sz="2400" dirty="0" smtClean="0"/>
              <a:t>.</a:t>
            </a:r>
          </a:p>
          <a:p>
            <a:endParaRPr lang="en-US" sz="2400" dirty="0" smtClean="0"/>
          </a:p>
          <a:p>
            <a:r>
              <a:rPr lang="de-DE" sz="2400" dirty="0" smtClean="0"/>
              <a:t>IMI </a:t>
            </a:r>
            <a:r>
              <a:rPr lang="de-DE" sz="2400" dirty="0" err="1" smtClean="0"/>
              <a:t>supports</a:t>
            </a:r>
            <a:r>
              <a:rPr lang="de-DE" sz="2400" dirty="0" smtClean="0"/>
              <a:t> a </a:t>
            </a:r>
            <a:r>
              <a:rPr lang="de-DE" sz="2400" dirty="0" err="1" smtClean="0"/>
              <a:t>number</a:t>
            </a:r>
            <a:r>
              <a:rPr lang="de-DE" sz="2400" dirty="0" smtClean="0"/>
              <a:t> 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  <a:r>
              <a:rPr lang="de-DE" sz="2400" dirty="0" err="1" smtClean="0"/>
              <a:t>projects</a:t>
            </a:r>
            <a:r>
              <a:rPr lang="de-DE" sz="2400" dirty="0" smtClean="0"/>
              <a:t>, </a:t>
            </a:r>
            <a:r>
              <a:rPr lang="de-DE" sz="2400" dirty="0" err="1" smtClean="0"/>
              <a:t>among</a:t>
            </a:r>
            <a:r>
              <a:rPr lang="de-DE" sz="2400" dirty="0" smtClean="0"/>
              <a:t> </a:t>
            </a:r>
            <a:r>
              <a:rPr lang="de-DE" sz="2400" dirty="0" err="1" smtClean="0"/>
              <a:t>them</a:t>
            </a:r>
            <a:r>
              <a:rPr lang="de-DE" sz="2400" dirty="0" smtClean="0"/>
              <a:t> </a:t>
            </a:r>
            <a:r>
              <a:rPr lang="de-DE" sz="2400" b="1" dirty="0" err="1" smtClean="0"/>
              <a:t>GetReal</a:t>
            </a:r>
            <a:r>
              <a:rPr lang="de-DE" sz="2400" b="1" dirty="0" smtClean="0"/>
              <a:t> </a:t>
            </a:r>
            <a:r>
              <a:rPr lang="de-DE" sz="2400" dirty="0" err="1" smtClean="0"/>
              <a:t>about</a:t>
            </a:r>
            <a:r>
              <a:rPr lang="de-DE" sz="2400" dirty="0" smtClean="0"/>
              <a:t> „</a:t>
            </a:r>
            <a:r>
              <a:rPr lang="en-US" sz="2400" dirty="0" smtClean="0"/>
              <a:t>Incorporating </a:t>
            </a:r>
            <a:r>
              <a:rPr lang="en-US" sz="2400" dirty="0"/>
              <a:t>real-life clinical data into drug </a:t>
            </a:r>
            <a:r>
              <a:rPr lang="en-US" sz="2400" dirty="0" smtClean="0"/>
              <a:t>development”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0800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250825" y="1074738"/>
            <a:ext cx="4033838" cy="2646362"/>
          </a:xfrm>
          <a:prstGeom prst="rect">
            <a:avLst/>
          </a:prstGeom>
        </p:spPr>
        <p:txBody>
          <a:bodyPr/>
          <a:lstStyle/>
          <a:p>
            <a:pPr marL="269875" indent="-269875" defTabSz="457200" fontAlgn="auto">
              <a:lnSpc>
                <a:spcPct val="95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GB" dirty="0">
                <a:latin typeface="+mn-lt"/>
                <a:cs typeface="+mn-cs"/>
              </a:rPr>
              <a:t>P</a:t>
            </a:r>
            <a:r>
              <a:rPr lang="en-GB" dirty="0" err="1">
                <a:latin typeface="+mn-lt"/>
                <a:cs typeface="+mn-cs"/>
              </a:rPr>
              <a:t>atient</a:t>
            </a:r>
            <a:r>
              <a:rPr lang="en-GB" dirty="0">
                <a:latin typeface="+mn-lt"/>
                <a:cs typeface="+mn-cs"/>
              </a:rPr>
              <a:t> benefit and harm in experimental and closely monitored research studies, normally RCTs. </a:t>
            </a:r>
          </a:p>
          <a:p>
            <a:pPr marL="269875" indent="-269875" defTabSz="457200" fontAlgn="auto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GB" dirty="0">
                <a:latin typeface="+mn-lt"/>
                <a:cs typeface="+mn-cs"/>
              </a:rPr>
              <a:t>Design minimises bias - high internal validity</a:t>
            </a:r>
          </a:p>
          <a:p>
            <a:pPr marL="269875" indent="-269875" defTabSz="457200" fontAlgn="auto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GB" dirty="0" err="1">
                <a:latin typeface="+mn-lt"/>
                <a:cs typeface="+mn-cs"/>
              </a:rPr>
              <a:t>Generalisability</a:t>
            </a:r>
            <a:r>
              <a:rPr lang="en-GB" dirty="0">
                <a:latin typeface="+mn-lt"/>
                <a:cs typeface="+mn-cs"/>
              </a:rPr>
              <a:t> questionable </a:t>
            </a:r>
          </a:p>
          <a:p>
            <a:pPr marL="742950" lvl="1" indent="-285750" defTabSz="457200" fontAlgn="auto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Font typeface="Arial"/>
              <a:buChar char="–"/>
              <a:defRPr/>
            </a:pPr>
            <a:r>
              <a:rPr lang="en-GB" dirty="0">
                <a:latin typeface="+mn-lt"/>
              </a:rPr>
              <a:t>restricted entry criteria</a:t>
            </a:r>
          </a:p>
          <a:p>
            <a:pPr marL="742950" lvl="1" indent="-285750" defTabSz="457200" fontAlgn="auto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Font typeface="Arial"/>
              <a:buChar char="–"/>
              <a:defRPr/>
            </a:pPr>
            <a:r>
              <a:rPr lang="en-GB" dirty="0">
                <a:latin typeface="+mn-lt"/>
              </a:rPr>
              <a:t>unrepresentative settings</a:t>
            </a:r>
          </a:p>
          <a:p>
            <a:pPr marL="342900" indent="-342900" defTabSz="457200" fontAlgn="auto">
              <a:lnSpc>
                <a:spcPct val="95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•"/>
              <a:defRPr/>
            </a:pPr>
            <a:endParaRPr lang="en-US" sz="1600" dirty="0">
              <a:latin typeface="+mn-lt"/>
              <a:cs typeface="+mn-cs"/>
            </a:endParaRPr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4427538" y="1089025"/>
            <a:ext cx="4537075" cy="2987675"/>
          </a:xfrm>
          <a:prstGeom prst="rect">
            <a:avLst/>
          </a:prstGeom>
        </p:spPr>
        <p:txBody>
          <a:bodyPr/>
          <a:lstStyle/>
          <a:p>
            <a:pPr marL="269875" indent="-269875" defTabSz="457200" fontAlgn="auto">
              <a:lnSpc>
                <a:spcPct val="95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GB" dirty="0">
                <a:latin typeface="+mj-lt"/>
                <a:cs typeface="+mn-cs"/>
              </a:rPr>
              <a:t>Patient benefit and harm when the technology is actually applied in everyday practice. </a:t>
            </a:r>
          </a:p>
          <a:p>
            <a:pPr marL="727075" lvl="2" indent="-269875" defTabSz="457200" fontAlgn="auto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Font typeface="Arial"/>
              <a:buChar char="–"/>
              <a:defRPr/>
            </a:pPr>
            <a:r>
              <a:rPr lang="en-GB" sz="1600" dirty="0">
                <a:latin typeface="+mj-lt"/>
                <a:cs typeface="Arial" pitchFamily="34" charset="0"/>
              </a:rPr>
              <a:t>pragmatic clinical trials</a:t>
            </a:r>
          </a:p>
          <a:p>
            <a:pPr marL="727075" lvl="2" indent="-269875" defTabSz="457200" fontAlgn="auto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Font typeface="Arial"/>
              <a:buChar char="–"/>
              <a:defRPr/>
            </a:pPr>
            <a:r>
              <a:rPr lang="en-GB" sz="1600" dirty="0">
                <a:latin typeface="+mj-lt"/>
                <a:cs typeface="Arial" pitchFamily="34" charset="0"/>
              </a:rPr>
              <a:t>observational studies</a:t>
            </a:r>
          </a:p>
          <a:p>
            <a:pPr marL="727075" lvl="2" indent="-269875" defTabSz="457200" fontAlgn="auto">
              <a:lnSpc>
                <a:spcPct val="95000"/>
              </a:lnSpc>
              <a:spcBef>
                <a:spcPts val="300"/>
              </a:spcBef>
              <a:spcAft>
                <a:spcPts val="0"/>
              </a:spcAft>
              <a:buFont typeface="Arial"/>
              <a:buChar char="–"/>
              <a:defRPr/>
            </a:pPr>
            <a:r>
              <a:rPr lang="en-GB" sz="1600" dirty="0">
                <a:latin typeface="+mj-lt"/>
                <a:cs typeface="Arial" pitchFamily="34" charset="0"/>
              </a:rPr>
              <a:t>synthesis</a:t>
            </a:r>
            <a:endParaRPr lang="en-US" sz="1600" dirty="0">
              <a:latin typeface="+mj-lt"/>
              <a:cs typeface="Arial" pitchFamily="34" charset="0"/>
            </a:endParaRPr>
          </a:p>
          <a:p>
            <a:pPr marL="269875" indent="-269875" defTabSz="457200" fontAlgn="auto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GB" sz="1600" i="1" dirty="0">
                <a:solidFill>
                  <a:srgbClr val="376092"/>
                </a:solidFill>
                <a:latin typeface="+mj-lt"/>
                <a:cs typeface="Arial" pitchFamily="34" charset="0"/>
              </a:rPr>
              <a:t>ISPOR: “evidence used for decision-making that is not collected in conventional randomized controlled trials (RCTs)” </a:t>
            </a:r>
          </a:p>
          <a:p>
            <a:pPr marL="269875" indent="-269875" defTabSz="457200" fontAlgn="auto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dirty="0">
                <a:latin typeface="+mj-lt"/>
                <a:cs typeface="Arial" pitchFamily="34" charset="0"/>
              </a:rPr>
              <a:t>“Dirty” - a lot of variability and biases</a:t>
            </a:r>
          </a:p>
        </p:txBody>
      </p:sp>
      <p:pic>
        <p:nvPicPr>
          <p:cNvPr id="47107" name="Picture 3" descr="INTRO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3933825"/>
            <a:ext cx="3330575" cy="211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8" name="Picture 4" descr="INTRO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263" y="4076700"/>
            <a:ext cx="3330575" cy="218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9" name="Rectangle 6"/>
          <p:cNvSpPr>
            <a:spLocks noChangeArrowheads="1"/>
          </p:cNvSpPr>
          <p:nvPr/>
        </p:nvSpPr>
        <p:spPr bwMode="auto">
          <a:xfrm>
            <a:off x="2483768" y="260648"/>
            <a:ext cx="446449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3200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RCT </a:t>
            </a:r>
            <a:r>
              <a:rPr lang="en-GB" sz="3200" i="1" dirty="0" err="1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</a:t>
            </a:r>
            <a:r>
              <a:rPr lang="en-GB" sz="3200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200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RWE</a:t>
            </a:r>
            <a:endParaRPr lang="en-GB" sz="3200" dirty="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sz="3200" dirty="0" smtClean="0">
                <a:solidFill>
                  <a:srgbClr val="92D050"/>
                </a:solidFill>
              </a:rPr>
              <a:t>RWE Challenges</a:t>
            </a:r>
            <a:endParaRPr lang="en-GB" sz="3200" dirty="0">
              <a:solidFill>
                <a:srgbClr val="92D050"/>
              </a:solidFill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56792"/>
            <a:ext cx="4038600" cy="4176712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Phase III trials too short to capture relevant effects, need to use models: </a:t>
            </a:r>
          </a:p>
          <a:p>
            <a:pPr marL="355600" indent="0" eaLnBrk="1" hangingPunct="1">
              <a:spcBef>
                <a:spcPts val="0"/>
              </a:spcBef>
              <a:spcAft>
                <a:spcPts val="1800"/>
              </a:spcAft>
              <a:buFont typeface="Arial" charset="0"/>
              <a:buNone/>
              <a:defRPr/>
            </a:pPr>
            <a:r>
              <a:rPr lang="en-GB" sz="1800" b="1" dirty="0">
                <a:solidFill>
                  <a:schemeClr val="accent6"/>
                </a:solidFill>
              </a:rPr>
              <a:t>Considerable uncertainty in </a:t>
            </a:r>
            <a:r>
              <a:rPr lang="en-GB" sz="1800" b="1" dirty="0" smtClean="0">
                <a:solidFill>
                  <a:schemeClr val="accent6"/>
                </a:solidFill>
              </a:rPr>
              <a:t>RWE predictions</a:t>
            </a:r>
            <a:endParaRPr lang="en-GB" sz="1800" b="1" dirty="0">
              <a:solidFill>
                <a:schemeClr val="accent6"/>
              </a:solidFill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RWE </a:t>
            </a: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likely to be influenced by factors (adherence etc.) not captured in Phase III, model-based estimates unreliable: </a:t>
            </a:r>
          </a:p>
          <a:p>
            <a:pPr marL="355600" indent="0" eaLnBrk="1" hangingPunct="1">
              <a:spcBef>
                <a:spcPts val="0"/>
              </a:spcBef>
              <a:spcAft>
                <a:spcPts val="1800"/>
              </a:spcAft>
              <a:buFont typeface="Arial" charset="0"/>
              <a:buNone/>
              <a:defRPr/>
            </a:pPr>
            <a:r>
              <a:rPr lang="en-GB" sz="1800" b="1" dirty="0" smtClean="0">
                <a:solidFill>
                  <a:schemeClr val="accent6"/>
                </a:solidFill>
              </a:rPr>
              <a:t>RWE </a:t>
            </a:r>
            <a:r>
              <a:rPr lang="en-GB" sz="1800" b="1" dirty="0">
                <a:solidFill>
                  <a:schemeClr val="accent6"/>
                </a:solidFill>
              </a:rPr>
              <a:t>biased?  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Phase III patient population poor fit for local population/general care received may not reflect care in HTA country:  </a:t>
            </a:r>
          </a:p>
          <a:p>
            <a:pPr marL="355600" indent="0" eaLnBrk="1" hangingPunct="1">
              <a:spcBef>
                <a:spcPts val="0"/>
              </a:spcBef>
              <a:spcAft>
                <a:spcPts val="1800"/>
              </a:spcAft>
              <a:buFont typeface="Arial" charset="0"/>
              <a:buNone/>
              <a:defRPr/>
            </a:pPr>
            <a:r>
              <a:rPr lang="en-GB" sz="1800" b="1" dirty="0" smtClean="0">
                <a:solidFill>
                  <a:schemeClr val="accent6"/>
                </a:solidFill>
              </a:rPr>
              <a:t>RWE biased</a:t>
            </a:r>
            <a:r>
              <a:rPr lang="en-GB" sz="1800" b="1" dirty="0">
                <a:solidFill>
                  <a:schemeClr val="accent6"/>
                </a:solidFill>
              </a:rPr>
              <a:t>?</a:t>
            </a: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648200" y="1556792"/>
            <a:ext cx="4038600" cy="417671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Phase III patient population too broad/poor fit to care pathway (?targeting of therapy): </a:t>
            </a:r>
          </a:p>
          <a:p>
            <a:pPr marL="355600" indent="0" eaLnBrk="1" hangingPunct="1">
              <a:spcBef>
                <a:spcPts val="0"/>
              </a:spcBef>
              <a:spcAft>
                <a:spcPts val="1800"/>
              </a:spcAft>
              <a:buFont typeface="Arial" charset="0"/>
              <a:buNone/>
              <a:defRPr/>
            </a:pPr>
            <a:r>
              <a:rPr lang="en-GB" sz="1800" b="1" dirty="0" smtClean="0">
                <a:solidFill>
                  <a:schemeClr val="accent6"/>
                </a:solidFill>
              </a:rPr>
              <a:t>Uncertainty in RWE for target sub-populations 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Phase III comparator not appropriate for local HTA: indirect meta-analysis (for RWE) not robust: </a:t>
            </a:r>
          </a:p>
          <a:p>
            <a:pPr marL="355600" indent="0" eaLnBrk="1" hangingPunct="1">
              <a:spcBef>
                <a:spcPts val="0"/>
              </a:spcBef>
              <a:spcAft>
                <a:spcPts val="1800"/>
              </a:spcAft>
              <a:buFont typeface="Arial" charset="0"/>
              <a:buNone/>
              <a:defRPr/>
            </a:pPr>
            <a:r>
              <a:rPr lang="en-GB" sz="1800" b="1" dirty="0" smtClean="0">
                <a:solidFill>
                  <a:schemeClr val="accent6"/>
                </a:solidFill>
              </a:rPr>
              <a:t>No credible RWE estimate 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Phase III trial event rates for comparator not in line with available RW evidence for comparator: </a:t>
            </a:r>
          </a:p>
          <a:p>
            <a:pPr marL="355600" indent="0" eaLnBrk="1" hangingPunct="1">
              <a:spcBef>
                <a:spcPts val="0"/>
              </a:spcBef>
              <a:spcAft>
                <a:spcPts val="1800"/>
              </a:spcAft>
              <a:buFont typeface="Arial" charset="0"/>
              <a:buNone/>
              <a:defRPr/>
            </a:pPr>
            <a:r>
              <a:rPr lang="en-GB" sz="1800" b="1" dirty="0" smtClean="0">
                <a:solidFill>
                  <a:schemeClr val="accent6"/>
                </a:solidFill>
              </a:rPr>
              <a:t>RWE biased?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85768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231950"/>
            <a:ext cx="7772400" cy="1989138"/>
          </a:xfrm>
        </p:spPr>
        <p:txBody>
          <a:bodyPr/>
          <a:lstStyle/>
          <a:p>
            <a:pPr algn="l"/>
            <a:r>
              <a:rPr lang="de-DE" dirty="0" smtClean="0"/>
              <a:t>Lung </a:t>
            </a:r>
            <a:r>
              <a:rPr lang="de-DE" dirty="0" err="1" smtClean="0"/>
              <a:t>Cancer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46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10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200" dirty="0" smtClean="0"/>
              <a:t>Lung cancer is the most common cause </a:t>
            </a:r>
            <a:br>
              <a:rPr lang="en-GB" altLang="en-US" sz="3200" dirty="0" smtClean="0"/>
            </a:br>
            <a:r>
              <a:rPr lang="en-GB" altLang="en-US" sz="3200" dirty="0" smtClean="0"/>
              <a:t>of cancer death worldwide</a:t>
            </a:r>
            <a:endParaRPr lang="en-GB" altLang="en-US" sz="3200" baseline="30000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88157" y="1162641"/>
            <a:ext cx="8229600" cy="4638700"/>
          </a:xfrm>
        </p:spPr>
        <p:txBody>
          <a:bodyPr/>
          <a:lstStyle/>
          <a:p>
            <a:pPr marL="0" indent="0">
              <a:buNone/>
            </a:pPr>
            <a:r>
              <a:rPr lang="en-GB" sz="1800" b="1" dirty="0" smtClean="0"/>
              <a:t>Mortality and incidence of lung cancer* worldwide, both genders</a:t>
            </a:r>
            <a:endParaRPr lang="en-GB" sz="18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07504" y="5301208"/>
            <a:ext cx="9144000" cy="71769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*All types of lung </a:t>
            </a:r>
            <a:r>
              <a:rPr lang="en-GB" dirty="0" smtClean="0"/>
              <a:t>cancer.</a:t>
            </a:r>
          </a:p>
          <a:p>
            <a:pPr marL="0" indent="0">
              <a:buNone/>
            </a:pPr>
            <a:r>
              <a:rPr lang="en-GB" dirty="0" err="1" smtClean="0"/>
              <a:t>Ferlay</a:t>
            </a:r>
            <a:r>
              <a:rPr lang="en-GB" dirty="0" smtClean="0"/>
              <a:t> </a:t>
            </a:r>
            <a:r>
              <a:rPr lang="en-GB" dirty="0"/>
              <a:t>J et al. GLOBOCAN 2012 v1.0: International Agency for Research on </a:t>
            </a:r>
            <a:r>
              <a:rPr lang="en-GB" dirty="0" smtClean="0"/>
              <a:t>Cancer; </a:t>
            </a:r>
            <a:r>
              <a:rPr lang="en-GB" dirty="0" err="1"/>
              <a:t>CancerBase</a:t>
            </a:r>
            <a:r>
              <a:rPr lang="en-GB" dirty="0"/>
              <a:t> 2013.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Available </a:t>
            </a:r>
            <a:r>
              <a:rPr lang="en-GB" dirty="0"/>
              <a:t>from: http://globocan.iarc.fr. Accessed February </a:t>
            </a:r>
            <a:r>
              <a:rPr lang="en-GB" dirty="0" smtClean="0"/>
              <a:t>2015</a:t>
            </a:r>
            <a:endParaRPr lang="en-GB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283968" y="3356992"/>
            <a:ext cx="5686055" cy="1277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E32526"/>
              </a:buClr>
              <a:buFont typeface="Arial" panose="020B0604020202020204" pitchFamily="34" charset="0"/>
              <a:buChar char="♦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E32526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E32526"/>
              </a:buClr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altLang="en-US" sz="1400" dirty="0"/>
              <a:t>In 2012 </a:t>
            </a:r>
          </a:p>
          <a:p>
            <a:r>
              <a:rPr lang="en-GB" altLang="en-US" sz="1400" dirty="0"/>
              <a:t>Lung cancer accounted for 1.6 million deaths worldwide</a:t>
            </a:r>
          </a:p>
          <a:p>
            <a:r>
              <a:rPr lang="en-GB" altLang="en-US" sz="1400" dirty="0"/>
              <a:t>There were around 1.8 million new cases</a:t>
            </a:r>
          </a:p>
          <a:p>
            <a:r>
              <a:rPr lang="en-GB" altLang="en-US" sz="1400" dirty="0"/>
              <a:t>58% of new cases occurred in less developed regions</a:t>
            </a:r>
          </a:p>
          <a:p>
            <a:endParaRPr lang="en-GB" altLang="en-US" sz="1400" dirty="0" smtClean="0"/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669726" y="6497755"/>
            <a:ext cx="1572768" cy="365125"/>
          </a:xfrm>
        </p:spPr>
        <p:txBody>
          <a:bodyPr/>
          <a:lstStyle/>
          <a:p>
            <a:r>
              <a:rPr lang="en-US" dirty="0" smtClean="0"/>
              <a:t>©2015 Eli Lilly and Company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8" t="14017" r="6647" b="14129"/>
          <a:stretch/>
        </p:blipFill>
        <p:spPr>
          <a:xfrm>
            <a:off x="1034401" y="1484784"/>
            <a:ext cx="6057879" cy="3889010"/>
          </a:xfrm>
          <a:prstGeom prst="rect">
            <a:avLst/>
          </a:prstGeom>
        </p:spPr>
      </p:pic>
      <p:sp>
        <p:nvSpPr>
          <p:cNvPr id="10" name="Titel 1"/>
          <p:cNvSpPr txBox="1">
            <a:spLocks/>
          </p:cNvSpPr>
          <p:nvPr/>
        </p:nvSpPr>
        <p:spPr bwMode="auto">
          <a:xfrm>
            <a:off x="457200" y="19641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de-DE" sz="320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Epidemiology</a:t>
            </a:r>
            <a:endParaRPr lang="en-US" sz="3200" dirty="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9606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179512" y="620688"/>
            <a:ext cx="8229600" cy="1143000"/>
          </a:xfrm>
        </p:spPr>
        <p:txBody>
          <a:bodyPr/>
          <a:lstStyle/>
          <a:p>
            <a:pPr algn="l" eaLnBrk="1" hangingPunct="1"/>
            <a:r>
              <a:rPr lang="en-GB" altLang="en-US" sz="2400" dirty="0" smtClean="0">
                <a:solidFill>
                  <a:schemeClr val="tx1"/>
                </a:solidFill>
              </a:rPr>
              <a:t>Non-small cell lung cancer accounts for 85% of all lung cancer</a:t>
            </a:r>
            <a:r>
              <a:rPr lang="en-GB" altLang="en-US" sz="2400" baseline="30000" dirty="0" smtClean="0">
                <a:solidFill>
                  <a:schemeClr val="tx1"/>
                </a:solidFill>
              </a:rPr>
              <a:t>1</a:t>
            </a:r>
            <a:endParaRPr lang="en-GB" altLang="en-US" sz="2400" dirty="0" smtClean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40568" y="5589240"/>
            <a:ext cx="9144000" cy="717698"/>
          </a:xfrm>
        </p:spPr>
        <p:txBody>
          <a:bodyPr numCol="2"/>
          <a:lstStyle/>
          <a:p>
            <a:r>
              <a:rPr lang="en-GB" dirty="0"/>
              <a:t>SEER Cancer Statistics Review 1975-2011. National Cancer Statistics.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Accessed </a:t>
            </a:r>
            <a:r>
              <a:rPr lang="en-GB" dirty="0"/>
              <a:t>January 2015</a:t>
            </a:r>
          </a:p>
          <a:p>
            <a:r>
              <a:rPr lang="en-GB" dirty="0"/>
              <a:t>Merck Manuals. http://www.merckmanuals.com/professional/pulmonary_disorders/</a:t>
            </a:r>
            <a:br>
              <a:rPr lang="en-GB" dirty="0"/>
            </a:br>
            <a:r>
              <a:rPr lang="en-GB" dirty="0" err="1"/>
              <a:t>tumors_of_the_lungs</a:t>
            </a:r>
            <a:r>
              <a:rPr lang="en-GB" dirty="0"/>
              <a:t>/lung_carcinoma.html. Accessed January 2015</a:t>
            </a:r>
          </a:p>
          <a:p>
            <a:r>
              <a:rPr lang="en-GB" dirty="0"/>
              <a:t>American Cancer Society. Detailed guide on NSCLC. Available at http://www.cancer.org</a:t>
            </a:r>
            <a:br>
              <a:rPr lang="en-GB" dirty="0"/>
            </a:br>
            <a:r>
              <a:rPr lang="en-GB" dirty="0"/>
              <a:t>Accessed February </a:t>
            </a:r>
            <a:r>
              <a:rPr lang="en-GB" dirty="0" smtClean="0"/>
              <a:t>2014</a:t>
            </a:r>
            <a:endParaRPr lang="en-GB" dirty="0"/>
          </a:p>
          <a:p>
            <a:r>
              <a:rPr lang="en-GB" dirty="0" err="1"/>
              <a:t>Zugazagoitia</a:t>
            </a:r>
            <a:r>
              <a:rPr lang="en-GB" dirty="0"/>
              <a:t> J et al. </a:t>
            </a:r>
            <a:r>
              <a:rPr lang="en-GB" i="1" dirty="0"/>
              <a:t>J </a:t>
            </a:r>
            <a:r>
              <a:rPr lang="en-GB" i="1" dirty="0" err="1"/>
              <a:t>Thorac</a:t>
            </a:r>
            <a:r>
              <a:rPr lang="en-GB" i="1" dirty="0"/>
              <a:t> Dis </a:t>
            </a:r>
            <a:r>
              <a:rPr lang="en-GB" dirty="0"/>
              <a:t>2014;6:S526–S536</a:t>
            </a:r>
          </a:p>
          <a:p>
            <a:r>
              <a:rPr lang="en-GB" dirty="0"/>
              <a:t>Travis WD et al. </a:t>
            </a:r>
            <a:r>
              <a:rPr lang="en-GB" i="1" dirty="0"/>
              <a:t>Cancer</a:t>
            </a:r>
            <a:r>
              <a:rPr lang="en-GB" dirty="0"/>
              <a:t> 1995;75:191–202</a:t>
            </a:r>
          </a:p>
          <a:p>
            <a:r>
              <a:rPr lang="en-GB" dirty="0" err="1"/>
              <a:t>Pesch</a:t>
            </a:r>
            <a:r>
              <a:rPr lang="en-GB" dirty="0"/>
              <a:t> B et al</a:t>
            </a:r>
            <a:r>
              <a:rPr lang="en-GB" i="1" dirty="0"/>
              <a:t>. </a:t>
            </a:r>
            <a:r>
              <a:rPr lang="en-GB" i="1" dirty="0" err="1"/>
              <a:t>Int</a:t>
            </a:r>
            <a:r>
              <a:rPr lang="en-GB" i="1" dirty="0"/>
              <a:t> J Cancer </a:t>
            </a:r>
            <a:r>
              <a:rPr lang="en-GB" dirty="0"/>
              <a:t>2012;131:1210–1219</a:t>
            </a:r>
          </a:p>
          <a:p>
            <a:r>
              <a:rPr lang="en-GB" dirty="0" err="1"/>
              <a:t>Lortet-Tieulent</a:t>
            </a:r>
            <a:r>
              <a:rPr lang="en-GB" dirty="0"/>
              <a:t> J et al. </a:t>
            </a:r>
            <a:r>
              <a:rPr lang="en-GB" i="1" dirty="0"/>
              <a:t>Lung Cancer </a:t>
            </a:r>
            <a:r>
              <a:rPr lang="en-GB" dirty="0"/>
              <a:t>2014;84:13–22</a:t>
            </a:r>
          </a:p>
          <a:p>
            <a:r>
              <a:rPr lang="en-GB" dirty="0"/>
              <a:t>Jain D. Pathologyoutlines.com. Accessed January </a:t>
            </a:r>
            <a:r>
              <a:rPr lang="en-GB" dirty="0" smtClean="0"/>
              <a:t>2015</a:t>
            </a:r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7785966"/>
              </p:ext>
            </p:extLst>
          </p:nvPr>
        </p:nvGraphicFramePr>
        <p:xfrm>
          <a:off x="625031" y="1484784"/>
          <a:ext cx="8110538" cy="3797285"/>
        </p:xfrm>
        <a:graphic>
          <a:graphicData uri="http://schemas.openxmlformats.org/drawingml/2006/table">
            <a:tbl>
              <a:tblPr/>
              <a:tblGrid>
                <a:gridCol w="3959161"/>
                <a:gridCol w="4151377"/>
              </a:tblGrid>
              <a:tr h="414005">
                <a:tc gridSpan="2">
                  <a:txBody>
                    <a:bodyPr/>
                    <a:lstStyle/>
                    <a:p>
                      <a:pPr marL="0" marR="0" lvl="0" indent="0" algn="ctr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Non-small cell lung cancer histology subtypes</a:t>
                      </a:r>
                    </a:p>
                  </a:txBody>
                  <a:tcPr marL="45720" marR="45720" anchor="ctr" horzOverflow="overflow">
                    <a:lnL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2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272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91423" marR="91423" marT="45716" marB="45716" anchor="ctr" horzOverflow="overflow">
                    <a:lnL>
                      <a:noFill/>
                    </a:lnL>
                    <a:lnR w="9525" cap="flat" cmpd="sng" algn="ctr">
                      <a:solidFill>
                        <a:srgbClr val="E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32526"/>
                    </a:solidFill>
                  </a:tcPr>
                </a:tc>
              </a:tr>
              <a:tr h="314544">
                <a:tc>
                  <a:txBody>
                    <a:bodyPr/>
                    <a:lstStyle>
                      <a:lvl1pPr defTabSz="455613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rgbClr val="50505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defTabSz="455613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50505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defTabSz="455613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0505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defTabSz="455613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rgbClr val="50505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defTabSz="455613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rgbClr val="50505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56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rgbClr val="50505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56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rgbClr val="50505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56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rgbClr val="50505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56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rgbClr val="50505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Non-squamous (76%)</a:t>
                      </a:r>
                      <a:r>
                        <a:rPr kumimoji="0" lang="en-GB" altLang="en-US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1423" marR="91423" marT="45716" marB="45716" anchor="ctr" horzOverflow="overflow">
                    <a:lnL w="12700" cap="flat" cmpd="sng" algn="ctr">
                      <a:solidFill>
                        <a:srgbClr val="E12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2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2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2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3D4"/>
                    </a:solidFill>
                  </a:tcPr>
                </a:tc>
                <a:tc>
                  <a:txBody>
                    <a:bodyPr/>
                    <a:lstStyle>
                      <a:lvl1pPr defTabSz="455613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rgbClr val="50505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1pPr>
                      <a:lvl2pPr marL="742950" indent="-285750" defTabSz="455613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rgbClr val="50505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2pPr>
                      <a:lvl3pPr marL="1143000" indent="-228600" defTabSz="455613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rgbClr val="50505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3pPr>
                      <a:lvl4pPr marL="1600200" indent="-228600" defTabSz="455613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rgbClr val="50505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4pPr>
                      <a:lvl5pPr marL="2057400" indent="-228600" defTabSz="455613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rgbClr val="50505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5pPr>
                      <a:lvl6pPr marL="2514600" indent="-228600" defTabSz="4556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rgbClr val="50505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6pPr>
                      <a:lvl7pPr marL="2971800" indent="-228600" defTabSz="4556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rgbClr val="50505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7pPr>
                      <a:lvl8pPr marL="3429000" indent="-228600" defTabSz="4556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rgbClr val="50505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8pPr>
                      <a:lvl9pPr marL="3886200" indent="-228600" defTabSz="455613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rgbClr val="505050"/>
                          </a:solidFill>
                          <a:latin typeface="Arial" panose="020B0604020202020204" pitchFamily="34" charset="0"/>
                          <a:ea typeface="MS PGothic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Squamous (24%)</a:t>
                      </a:r>
                      <a:r>
                        <a:rPr kumimoji="0" lang="en-GB" altLang="en-US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45720" marR="45720" anchor="ctr" horzOverflow="overflow">
                    <a:lnL w="12700" cap="flat" cmpd="sng" algn="ctr">
                      <a:solidFill>
                        <a:srgbClr val="E12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12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2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12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D3D4"/>
                    </a:solidFill>
                  </a:tcPr>
                </a:tc>
              </a:tr>
              <a:tr h="757764">
                <a:tc>
                  <a:txBody>
                    <a:bodyPr/>
                    <a:lstStyle/>
                    <a:p>
                      <a:pPr marL="0" marR="0" lvl="0" indent="0" algn="l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Major subtype: adenocarcinoma</a:t>
                      </a:r>
                      <a:r>
                        <a:rPr kumimoji="0" lang="en-US" altLang="en-US" sz="1400" b="0" i="0" u="none" strike="noStrike" kern="1200" cap="none" normalizeH="0" baseline="3000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1,</a:t>
                      </a:r>
                      <a:r>
                        <a:rPr kumimoji="0" lang="en-US" alt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2</a:t>
                      </a:r>
                    </a:p>
                    <a:p>
                      <a:pPr marL="0" marR="0" lvl="0" indent="0" algn="l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Less common subtypes: large cell, sarcomatoid, and adenosquamous carcinoma</a:t>
                      </a:r>
                      <a:r>
                        <a:rPr kumimoji="0" lang="en-US" alt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108000" marR="45720" anchor="ctr" horzOverflow="overflow">
                    <a:lnL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2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Subtypes: basaloid, clear cell type, papillary, </a:t>
                      </a:r>
                      <a:br>
                        <a:rPr kumimoji="0" lang="en-GB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</a:br>
                      <a:r>
                        <a:rPr kumimoji="0" lang="en-GB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small cell non-keratinizing</a:t>
                      </a:r>
                      <a:r>
                        <a:rPr kumimoji="0" lang="en-GB" alt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108000" marR="45720" anchor="ctr" horzOverflow="overflow">
                    <a:lnL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127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7764">
                <a:tc>
                  <a:txBody>
                    <a:bodyPr/>
                    <a:lstStyle/>
                    <a:p>
                      <a:pPr marL="0" marR="0" lvl="0" indent="0" algn="l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Cells form recognizable glandular patterns</a:t>
                      </a:r>
                      <a:r>
                        <a:rPr kumimoji="0" lang="en-US" alt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108000" marR="45720" anchor="ctr" horzOverflow="overflow">
                    <a:lnL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ヒラギノ角ゴ Pro W3" charset="-128"/>
                          <a:cs typeface="Arial" panose="020B0604020202020204" pitchFamily="34" charset="0"/>
                        </a:rPr>
                        <a:t>Characterized by high keratin production</a:t>
                      </a:r>
                      <a:r>
                        <a:rPr kumimoji="0" lang="en-US" alt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ヒラギノ角ゴ Pro W3" charset="-128"/>
                          <a:cs typeface="Arial" panose="020B0604020202020204" pitchFamily="34" charset="0"/>
                        </a:rPr>
                        <a:t>8</a:t>
                      </a:r>
                    </a:p>
                    <a:p>
                      <a:pPr marL="0" marR="0" lvl="0" indent="0" algn="l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GB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Sheets or islands of large polygonal malignant cells and intercellular bridges</a:t>
                      </a:r>
                      <a:r>
                        <a:rPr kumimoji="0" lang="en-GB" alt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8</a:t>
                      </a:r>
                      <a:endParaRPr kumimoji="0" lang="en-GB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108000" marR="45720" anchor="ctr" horzOverflow="overflow">
                    <a:lnL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8443">
                <a:tc>
                  <a:txBody>
                    <a:bodyPr/>
                    <a:lstStyle/>
                    <a:p>
                      <a:pPr marL="0" marR="0" lvl="0" indent="0" algn="l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Usually develops in lung periphery</a:t>
                      </a:r>
                      <a:r>
                        <a:rPr kumimoji="0" lang="en-US" alt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2,5</a:t>
                      </a:r>
                    </a:p>
                  </a:txBody>
                  <a:tcPr marL="108000" marR="45720" anchor="ctr" horzOverflow="overflow">
                    <a:lnL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Generally located centrally and in the larger bronchi</a:t>
                      </a:r>
                      <a:r>
                        <a:rPr kumimoji="0" lang="en-US" alt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2,8</a:t>
                      </a:r>
                    </a:p>
                  </a:txBody>
                  <a:tcPr marL="108000" marR="45720" anchor="ctr" horzOverflow="overflow">
                    <a:lnL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572">
                <a:tc>
                  <a:txBody>
                    <a:bodyPr/>
                    <a:lstStyle/>
                    <a:p>
                      <a:pPr marL="0" marR="0" lvl="0" indent="0" algn="l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Relatively more common in women</a:t>
                      </a:r>
                      <a:r>
                        <a:rPr kumimoji="0" lang="en-US" alt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108000" marR="45720" anchor="ctr" horzOverflow="overflow">
                    <a:lnL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Relatively more common in men</a:t>
                      </a:r>
                      <a:r>
                        <a:rPr kumimoji="0" lang="en-US" alt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108000" marR="45720" anchor="ctr" horzOverflow="overflow">
                    <a:lnL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572">
                <a:tc>
                  <a:txBody>
                    <a:bodyPr/>
                    <a:lstStyle/>
                    <a:p>
                      <a:pPr marL="0" marR="0" lvl="0" indent="0" algn="l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Affects smokers and non-smokers</a:t>
                      </a:r>
                      <a:r>
                        <a:rPr kumimoji="0" lang="en-US" alt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6</a:t>
                      </a:r>
                      <a:endParaRPr kumimoji="0" lang="en-US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MS PGothic" panose="020B0600070205080204" pitchFamily="34" charset="-128"/>
                        <a:cs typeface="Arial" panose="020B0604020202020204" pitchFamily="34" charset="0"/>
                      </a:endParaRPr>
                    </a:p>
                  </a:txBody>
                  <a:tcPr marL="108000" marR="45720" anchor="ctr" horzOverflow="overflow">
                    <a:lnL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Linked more strongly with smoking</a:t>
                      </a:r>
                      <a:r>
                        <a:rPr kumimoji="0" lang="en-US" alt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108000" marR="45720" anchor="ctr" horzOverflow="overflow">
                    <a:lnL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572">
                <a:tc>
                  <a:txBody>
                    <a:bodyPr/>
                    <a:lstStyle/>
                    <a:p>
                      <a:pPr marL="0" marR="0" lvl="0" indent="0" algn="l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Incidence increasing in recent years</a:t>
                      </a:r>
                      <a:r>
                        <a:rPr kumimoji="0" lang="en-US" alt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108000" marR="45720" anchor="ctr" horzOverflow="overflow">
                    <a:lnL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56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Incidence decreasing in recent years</a:t>
                      </a:r>
                      <a:r>
                        <a:rPr kumimoji="0" lang="en-US" alt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MS PGothic" panose="020B0600070205080204" pitchFamily="34" charset="-128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108000" marR="45720" anchor="ctr" horzOverflow="overflow">
                    <a:lnL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25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669726" y="6497755"/>
            <a:ext cx="1572768" cy="365125"/>
          </a:xfrm>
        </p:spPr>
        <p:txBody>
          <a:bodyPr/>
          <a:lstStyle/>
          <a:p>
            <a:r>
              <a:rPr lang="en-US" dirty="0" smtClean="0"/>
              <a:t>©2015 Eli Lilly and Company </a:t>
            </a:r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611560" y="44624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altLang="en-US" sz="3200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NSCLC</a:t>
            </a:r>
          </a:p>
        </p:txBody>
      </p:sp>
    </p:spTree>
    <p:extLst>
      <p:ext uri="{BB962C8B-B14F-4D97-AF65-F5344CB8AC3E}">
        <p14:creationId xmlns:p14="http://schemas.microsoft.com/office/powerpoint/2010/main" val="266040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933056"/>
            <a:ext cx="4755825" cy="204978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52736"/>
            <a:ext cx="8181975" cy="2819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18864" y="53752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200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JMDB RCT</a:t>
            </a:r>
          </a:p>
        </p:txBody>
      </p:sp>
    </p:spTree>
    <p:extLst>
      <p:ext uri="{BB962C8B-B14F-4D97-AF65-F5344CB8AC3E}">
        <p14:creationId xmlns:p14="http://schemas.microsoft.com/office/powerpoint/2010/main" val="159123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1174998"/>
            <a:ext cx="5760640" cy="24849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8864" y="53752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200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FRAME RWE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486" y="3695738"/>
            <a:ext cx="5193382" cy="239755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026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96750"/>
            <a:ext cx="6552728" cy="4916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8864" y="53752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200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FRAME Patients</a:t>
            </a:r>
          </a:p>
        </p:txBody>
      </p:sp>
    </p:spTree>
    <p:extLst>
      <p:ext uri="{BB962C8B-B14F-4D97-AF65-F5344CB8AC3E}">
        <p14:creationId xmlns:p14="http://schemas.microsoft.com/office/powerpoint/2010/main" val="702567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de-DE" dirty="0" err="1" smtClean="0"/>
              <a:t>Reweighting</a:t>
            </a:r>
            <a:r>
              <a:rPr lang="de-DE" dirty="0" smtClean="0"/>
              <a:t> </a:t>
            </a:r>
            <a:r>
              <a:rPr lang="de-DE" dirty="0" err="1" smtClean="0"/>
              <a:t>GetReal</a:t>
            </a:r>
            <a:r>
              <a:rPr lang="de-DE" dirty="0" smtClean="0"/>
              <a:t> </a:t>
            </a:r>
            <a:r>
              <a:rPr lang="de-DE" dirty="0" err="1" smtClean="0"/>
              <a:t>case</a:t>
            </a:r>
            <a:r>
              <a:rPr lang="de-DE" dirty="0" smtClean="0"/>
              <a:t> </a:t>
            </a:r>
            <a:r>
              <a:rPr lang="de-DE" dirty="0" err="1" smtClean="0"/>
              <a:t>study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36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864" y="44624"/>
            <a:ext cx="8229600" cy="114300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“Reweighting” </a:t>
            </a:r>
            <a:r>
              <a:rPr lang="en-US" sz="3200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Approach</a:t>
            </a:r>
            <a:endParaRPr lang="en-US" sz="3200" dirty="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01540" y="4739660"/>
            <a:ext cx="21602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B0F0"/>
                </a:solidFill>
              </a:rPr>
              <a:t>Male</a:t>
            </a:r>
          </a:p>
          <a:p>
            <a:r>
              <a:rPr lang="en-US" sz="1600" dirty="0" smtClean="0">
                <a:solidFill>
                  <a:srgbClr val="00B0F0"/>
                </a:solidFill>
              </a:rPr>
              <a:t>Smoker</a:t>
            </a:r>
          </a:p>
          <a:p>
            <a:r>
              <a:rPr lang="en-US" sz="1600" dirty="0" smtClean="0">
                <a:solidFill>
                  <a:srgbClr val="00B0F0"/>
                </a:solidFill>
              </a:rPr>
              <a:t>Prior Radiotherapy</a:t>
            </a:r>
          </a:p>
          <a:p>
            <a:r>
              <a:rPr lang="en-US" sz="1600" dirty="0" smtClean="0">
                <a:solidFill>
                  <a:srgbClr val="00B0F0"/>
                </a:solidFill>
              </a:rPr>
              <a:t>74 years old</a:t>
            </a:r>
          </a:p>
          <a:p>
            <a:r>
              <a:rPr lang="en-US" sz="1600" dirty="0" smtClean="0">
                <a:solidFill>
                  <a:srgbClr val="00B0F0"/>
                </a:solidFill>
              </a:rPr>
              <a:t> </a:t>
            </a:r>
          </a:p>
          <a:p>
            <a:r>
              <a:rPr lang="en-US" sz="1600" dirty="0" smtClean="0">
                <a:solidFill>
                  <a:srgbClr val="00B0F0"/>
                </a:solidFill>
              </a:rPr>
              <a:t>…</a:t>
            </a:r>
            <a:endParaRPr lang="en-US" sz="1600" dirty="0">
              <a:solidFill>
                <a:srgbClr val="00B0F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780928"/>
            <a:ext cx="523875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1450698" y="2799063"/>
            <a:ext cx="2359288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 smtClean="0">
                <a:solidFill>
                  <a:srgbClr val="FF79FF"/>
                </a:solidFill>
              </a:rPr>
              <a:t>Female</a:t>
            </a:r>
          </a:p>
          <a:p>
            <a:r>
              <a:rPr lang="en-US" sz="1600" dirty="0" smtClean="0">
                <a:solidFill>
                  <a:srgbClr val="FF79FF"/>
                </a:solidFill>
              </a:rPr>
              <a:t>Never smoked</a:t>
            </a:r>
          </a:p>
          <a:p>
            <a:r>
              <a:rPr lang="en-US" sz="1600" dirty="0" smtClean="0">
                <a:solidFill>
                  <a:srgbClr val="FF79FF"/>
                </a:solidFill>
              </a:rPr>
              <a:t>Cardio medical History</a:t>
            </a:r>
          </a:p>
          <a:p>
            <a:r>
              <a:rPr lang="en-US" sz="1600" dirty="0" smtClean="0">
                <a:solidFill>
                  <a:srgbClr val="FF79FF"/>
                </a:solidFill>
              </a:rPr>
              <a:t>66 years old</a:t>
            </a:r>
          </a:p>
          <a:p>
            <a:r>
              <a:rPr lang="en-US" sz="1600" dirty="0" smtClean="0">
                <a:solidFill>
                  <a:srgbClr val="FF79FF"/>
                </a:solidFill>
              </a:rPr>
              <a:t> </a:t>
            </a:r>
          </a:p>
          <a:p>
            <a:r>
              <a:rPr lang="en-US" sz="1600" dirty="0" smtClean="0">
                <a:solidFill>
                  <a:srgbClr val="FF79FF"/>
                </a:solidFill>
              </a:rPr>
              <a:t>…</a:t>
            </a:r>
            <a:endParaRPr lang="en-US" sz="1600" dirty="0">
              <a:solidFill>
                <a:srgbClr val="FF79FF"/>
              </a:solidFill>
            </a:endParaRP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1450" y="2904563"/>
            <a:ext cx="319658" cy="968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Flowchart: Magnetic Disk 25"/>
          <p:cNvSpPr/>
          <p:nvPr/>
        </p:nvSpPr>
        <p:spPr>
          <a:xfrm>
            <a:off x="725503" y="1484784"/>
            <a:ext cx="2262321" cy="1080120"/>
          </a:xfrm>
          <a:prstGeom prst="flowChartMagneticDisk">
            <a:avLst/>
          </a:prstGeom>
          <a:solidFill>
            <a:srgbClr val="FF0000"/>
          </a:solidFill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JMDB</a:t>
            </a:r>
            <a:endParaRPr lang="en-US" dirty="0"/>
          </a:p>
        </p:txBody>
      </p:sp>
      <p:sp>
        <p:nvSpPr>
          <p:cNvPr id="29" name="Flowchart: Magnetic Disk 28"/>
          <p:cNvSpPr/>
          <p:nvPr/>
        </p:nvSpPr>
        <p:spPr>
          <a:xfrm>
            <a:off x="6414135" y="1444752"/>
            <a:ext cx="2262321" cy="1120152"/>
          </a:xfrm>
          <a:prstGeom prst="flowChartMagneticDisk">
            <a:avLst/>
          </a:prstGeom>
          <a:solidFill>
            <a:srgbClr val="FF0000"/>
          </a:solidFill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FRAME-like</a:t>
            </a:r>
            <a:endParaRPr lang="en-US" dirty="0"/>
          </a:p>
        </p:txBody>
      </p:sp>
      <p:sp>
        <p:nvSpPr>
          <p:cNvPr id="28" name="Cloud 27"/>
          <p:cNvSpPr/>
          <p:nvPr/>
        </p:nvSpPr>
        <p:spPr>
          <a:xfrm>
            <a:off x="3623153" y="1444752"/>
            <a:ext cx="2196244" cy="1314279"/>
          </a:xfrm>
          <a:prstGeom prst="cloud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Weighting</a:t>
            </a:r>
            <a:endParaRPr lang="en-US" dirty="0">
              <a:solidFill>
                <a:srgbClr val="0070C0"/>
              </a:solidFill>
            </a:endParaRPr>
          </a:p>
        </p:txBody>
      </p:sp>
      <p:cxnSp>
        <p:nvCxnSpPr>
          <p:cNvPr id="31" name="Straight Arrow Connector 30"/>
          <p:cNvCxnSpPr>
            <a:endCxn id="28" idx="2"/>
          </p:cNvCxnSpPr>
          <p:nvPr/>
        </p:nvCxnSpPr>
        <p:spPr>
          <a:xfrm>
            <a:off x="3005154" y="2101892"/>
            <a:ext cx="62481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5819397" y="2096852"/>
            <a:ext cx="624811" cy="50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3491880" y="3539079"/>
            <a:ext cx="2448272" cy="504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3491880" y="5282620"/>
            <a:ext cx="244827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loud 23"/>
          <p:cNvSpPr/>
          <p:nvPr/>
        </p:nvSpPr>
        <p:spPr>
          <a:xfrm>
            <a:off x="4031940" y="3215549"/>
            <a:ext cx="1368152" cy="657140"/>
          </a:xfrm>
          <a:prstGeom prst="cloud">
            <a:avLst/>
          </a:prstGeom>
          <a:solidFill>
            <a:schemeClr val="bg1"/>
          </a:solidFill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5" name="Cloud 24"/>
          <p:cNvSpPr/>
          <p:nvPr/>
        </p:nvSpPr>
        <p:spPr>
          <a:xfrm>
            <a:off x="4067944" y="4954050"/>
            <a:ext cx="1368152" cy="657140"/>
          </a:xfrm>
          <a:prstGeom prst="cloud">
            <a:avLst/>
          </a:prstGeom>
          <a:solidFill>
            <a:schemeClr val="bg1"/>
          </a:solidFill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63" y="4739660"/>
            <a:ext cx="4953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437112"/>
            <a:ext cx="1309224" cy="1907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485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1560" y="44624"/>
            <a:ext cx="8229600" cy="1143000"/>
          </a:xfrm>
        </p:spPr>
        <p:txBody>
          <a:bodyPr/>
          <a:lstStyle/>
          <a:p>
            <a:r>
              <a:rPr lang="en-US" sz="3200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Propensity weighting</a:t>
            </a:r>
            <a:endParaRPr lang="en-US" sz="3200" dirty="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CFAD8EA-EA2C-5B4A-BFC4-7C069662A4D6}" type="slidenum">
              <a:rPr lang="en-US" smtClean="0"/>
              <a:t>16</a:t>
            </a:fld>
            <a:endParaRPr lang="en-US"/>
          </a:p>
        </p:txBody>
      </p:sp>
      <p:sp>
        <p:nvSpPr>
          <p:cNvPr id="3" name="Textfeld 2"/>
          <p:cNvSpPr txBox="1"/>
          <p:nvPr/>
        </p:nvSpPr>
        <p:spPr>
          <a:xfrm>
            <a:off x="644116" y="1223162"/>
            <a:ext cx="83203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Propensity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score model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predicts participation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in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either RWE or RCT,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given a set of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covariates (RWE and RCT data are pooled for that purpose)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Resulting propensity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scores are used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quantify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the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difference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between the two cohorts, and </a:t>
            </a: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match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subclassify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or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weight the RCT outcomes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to the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RWE population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accent1">
                    <a:lumMod val="75000"/>
                  </a:schemeClr>
                </a:solidFill>
              </a:rPr>
              <a:t>„Classic“ </a:t>
            </a:r>
            <a:r>
              <a:rPr lang="de-DE" dirty="0" err="1" smtClean="0">
                <a:solidFill>
                  <a:schemeClr val="accent1">
                    <a:lumMod val="75000"/>
                  </a:schemeClr>
                </a:solidFill>
              </a:rPr>
              <a:t>propensity</a:t>
            </a:r>
            <a:r>
              <a:rPr lang="de-DE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dirty="0" err="1" smtClean="0">
                <a:solidFill>
                  <a:schemeClr val="accent1">
                    <a:lumMod val="75000"/>
                  </a:schemeClr>
                </a:solidFill>
              </a:rPr>
              <a:t>scoring</a:t>
            </a:r>
            <a:r>
              <a:rPr lang="de-DE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dirty="0" err="1" smtClean="0">
                <a:solidFill>
                  <a:schemeClr val="accent1">
                    <a:lumMod val="75000"/>
                  </a:schemeClr>
                </a:solidFill>
              </a:rPr>
              <a:t>often</a:t>
            </a:r>
            <a:r>
              <a:rPr lang="de-DE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dirty="0" err="1" smtClean="0">
                <a:solidFill>
                  <a:schemeClr val="accent1">
                    <a:lumMod val="75000"/>
                  </a:schemeClr>
                </a:solidFill>
              </a:rPr>
              <a:t>used</a:t>
            </a:r>
            <a:r>
              <a:rPr lang="de-DE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dirty="0" err="1" smtClean="0">
                <a:solidFill>
                  <a:schemeClr val="accent1">
                    <a:lumMod val="75000"/>
                  </a:schemeClr>
                </a:solidFill>
              </a:rPr>
              <a:t>to</a:t>
            </a:r>
            <a:r>
              <a:rPr lang="de-DE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dirty="0" err="1" smtClean="0">
                <a:solidFill>
                  <a:schemeClr val="accent1">
                    <a:lumMod val="75000"/>
                  </a:schemeClr>
                </a:solidFill>
              </a:rPr>
              <a:t>mimmick</a:t>
            </a:r>
            <a:r>
              <a:rPr lang="de-DE" dirty="0" smtClean="0">
                <a:solidFill>
                  <a:schemeClr val="accent1">
                    <a:lumMod val="75000"/>
                  </a:schemeClr>
                </a:solidFill>
              </a:rPr>
              <a:t> RCT in RWE </a:t>
            </a:r>
            <a:r>
              <a:rPr lang="de-DE" dirty="0" err="1" smtClean="0">
                <a:solidFill>
                  <a:schemeClr val="accent1">
                    <a:lumMod val="75000"/>
                  </a:schemeClr>
                </a:solidFill>
              </a:rPr>
              <a:t>setting</a:t>
            </a:r>
            <a:r>
              <a:rPr lang="de-DE" dirty="0" smtClean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de-DE" dirty="0" err="1" smtClean="0">
                <a:solidFill>
                  <a:schemeClr val="accent1">
                    <a:lumMod val="75000"/>
                  </a:schemeClr>
                </a:solidFill>
              </a:rPr>
              <a:t>Here</a:t>
            </a:r>
            <a:r>
              <a:rPr lang="de-DE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de-DE" dirty="0" err="1" smtClean="0">
                <a:solidFill>
                  <a:schemeClr val="accent1">
                    <a:lumMod val="75000"/>
                  </a:schemeClr>
                </a:solidFill>
              </a:rPr>
              <a:t>propensity</a:t>
            </a:r>
            <a:r>
              <a:rPr lang="de-DE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dirty="0" err="1" smtClean="0">
                <a:solidFill>
                  <a:schemeClr val="accent1">
                    <a:lumMod val="75000"/>
                  </a:schemeClr>
                </a:solidFill>
              </a:rPr>
              <a:t>scoring</a:t>
            </a:r>
            <a:r>
              <a:rPr lang="de-DE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dirty="0" err="1" smtClean="0">
                <a:solidFill>
                  <a:schemeClr val="accent1">
                    <a:lumMod val="75000"/>
                  </a:schemeClr>
                </a:solidFill>
              </a:rPr>
              <a:t>is</a:t>
            </a:r>
            <a:r>
              <a:rPr lang="de-DE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dirty="0" err="1" smtClean="0">
                <a:solidFill>
                  <a:schemeClr val="accent1">
                    <a:lumMod val="75000"/>
                  </a:schemeClr>
                </a:solidFill>
              </a:rPr>
              <a:t>used</a:t>
            </a:r>
            <a:r>
              <a:rPr lang="de-DE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dirty="0" err="1" smtClean="0">
                <a:solidFill>
                  <a:schemeClr val="accent1">
                    <a:lumMod val="75000"/>
                  </a:schemeClr>
                </a:solidFill>
              </a:rPr>
              <a:t>to</a:t>
            </a:r>
            <a:r>
              <a:rPr lang="de-DE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dirty="0" err="1" smtClean="0">
                <a:solidFill>
                  <a:schemeClr val="accent1">
                    <a:lumMod val="75000"/>
                  </a:schemeClr>
                </a:solidFill>
              </a:rPr>
              <a:t>mimmick</a:t>
            </a:r>
            <a:r>
              <a:rPr lang="de-DE" dirty="0" smtClean="0">
                <a:solidFill>
                  <a:schemeClr val="accent1">
                    <a:lumMod val="75000"/>
                  </a:schemeClr>
                </a:solidFill>
              </a:rPr>
              <a:t> RWE in RCT </a:t>
            </a:r>
            <a:r>
              <a:rPr lang="de-DE" dirty="0" err="1" smtClean="0">
                <a:solidFill>
                  <a:schemeClr val="accent1">
                    <a:lumMod val="75000"/>
                  </a:schemeClr>
                </a:solidFill>
              </a:rPr>
              <a:t>setting</a:t>
            </a:r>
            <a:r>
              <a:rPr lang="de-DE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644116" y="5414525"/>
            <a:ext cx="822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chemeClr val="accent1">
                    <a:lumMod val="75000"/>
                  </a:schemeClr>
                </a:solidFill>
              </a:rPr>
              <a:t>Prior </a:t>
            </a:r>
            <a:r>
              <a:rPr lang="de-DE" dirty="0" err="1" smtClean="0">
                <a:solidFill>
                  <a:schemeClr val="accent1">
                    <a:lumMod val="75000"/>
                  </a:schemeClr>
                </a:solidFill>
              </a:rPr>
              <a:t>to</a:t>
            </a:r>
            <a:r>
              <a:rPr lang="de-DE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dirty="0" err="1" smtClean="0">
                <a:solidFill>
                  <a:schemeClr val="accent1">
                    <a:lumMod val="75000"/>
                  </a:schemeClr>
                </a:solidFill>
              </a:rPr>
              <a:t>launch</a:t>
            </a:r>
            <a:r>
              <a:rPr lang="de-DE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de-DE" b="1" dirty="0" err="1" smtClean="0">
                <a:solidFill>
                  <a:schemeClr val="accent1">
                    <a:lumMod val="75000"/>
                  </a:schemeClr>
                </a:solidFill>
              </a:rPr>
              <a:t>only</a:t>
            </a:r>
            <a:r>
              <a:rPr lang="de-DE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b="1" dirty="0" err="1" smtClean="0">
                <a:solidFill>
                  <a:schemeClr val="accent1">
                    <a:lumMod val="75000"/>
                  </a:schemeClr>
                </a:solidFill>
              </a:rPr>
              <a:t>baseline</a:t>
            </a:r>
            <a:r>
              <a:rPr lang="de-DE" b="1" dirty="0" smtClean="0">
                <a:solidFill>
                  <a:schemeClr val="accent1">
                    <a:lumMod val="75000"/>
                  </a:schemeClr>
                </a:solidFill>
              </a:rPr>
              <a:t> RWE </a:t>
            </a:r>
            <a:r>
              <a:rPr lang="de-DE" b="1" dirty="0" err="1" smtClean="0">
                <a:solidFill>
                  <a:schemeClr val="accent1">
                    <a:lumMod val="75000"/>
                  </a:schemeClr>
                </a:solidFill>
              </a:rPr>
              <a:t>information</a:t>
            </a:r>
            <a:r>
              <a:rPr lang="de-DE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b="1" dirty="0" err="1" smtClean="0">
                <a:solidFill>
                  <a:schemeClr val="accent1">
                    <a:lumMod val="75000"/>
                  </a:schemeClr>
                </a:solidFill>
              </a:rPr>
              <a:t>needed</a:t>
            </a:r>
            <a:r>
              <a:rPr lang="de-DE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dirty="0" err="1" smtClean="0">
                <a:solidFill>
                  <a:schemeClr val="accent1">
                    <a:lumMod val="75000"/>
                  </a:schemeClr>
                </a:solidFill>
              </a:rPr>
              <a:t>to</a:t>
            </a:r>
            <a:r>
              <a:rPr lang="de-DE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dirty="0" err="1" smtClean="0">
                <a:solidFill>
                  <a:schemeClr val="accent1">
                    <a:lumMod val="75000"/>
                  </a:schemeClr>
                </a:solidFill>
              </a:rPr>
              <a:t>assess</a:t>
            </a:r>
            <a:r>
              <a:rPr lang="de-DE" dirty="0" smtClean="0">
                <a:solidFill>
                  <a:schemeClr val="accent1">
                    <a:lumMod val="75000"/>
                  </a:schemeClr>
                </a:solidFill>
              </a:rPr>
              <a:t> RCT </a:t>
            </a:r>
            <a:r>
              <a:rPr lang="de-DE" dirty="0" err="1" smtClean="0">
                <a:solidFill>
                  <a:schemeClr val="accent1">
                    <a:lumMod val="75000"/>
                  </a:schemeClr>
                </a:solidFill>
              </a:rPr>
              <a:t>outcomes</a:t>
            </a:r>
            <a:r>
              <a:rPr lang="de-DE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de-DE" dirty="0" err="1" smtClean="0">
                <a:solidFill>
                  <a:schemeClr val="accent1">
                    <a:lumMod val="75000"/>
                  </a:schemeClr>
                </a:solidFill>
              </a:rPr>
              <a:t>under</a:t>
            </a:r>
            <a:r>
              <a:rPr lang="de-DE" dirty="0" smtClean="0">
                <a:solidFill>
                  <a:schemeClr val="accent1">
                    <a:lumMod val="75000"/>
                  </a:schemeClr>
                </a:solidFill>
              </a:rPr>
              <a:t> RWE </a:t>
            </a:r>
            <a:r>
              <a:rPr lang="de-DE" dirty="0" err="1" smtClean="0">
                <a:solidFill>
                  <a:schemeClr val="accent1">
                    <a:lumMod val="75000"/>
                  </a:schemeClr>
                </a:solidFill>
              </a:rPr>
              <a:t>conditions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610" y="3262161"/>
            <a:ext cx="5972810" cy="20692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282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62880" y="125760"/>
            <a:ext cx="8229600" cy="1143000"/>
          </a:xfrm>
        </p:spPr>
        <p:txBody>
          <a:bodyPr/>
          <a:lstStyle/>
          <a:p>
            <a:r>
              <a:rPr lang="en-AU" sz="2800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Baseline </a:t>
            </a:r>
            <a:r>
              <a:rPr lang="en-AU" sz="2800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Characteristics</a:t>
            </a:r>
            <a:r>
              <a:rPr lang="en-AU" sz="2800" b="1" dirty="0"/>
              <a:t> </a:t>
            </a:r>
            <a:endParaRPr lang="en-US" sz="2800" dirty="0"/>
          </a:p>
        </p:txBody>
      </p:sp>
      <p:grpSp>
        <p:nvGrpSpPr>
          <p:cNvPr id="5" name="Gruppieren 4"/>
          <p:cNvGrpSpPr/>
          <p:nvPr/>
        </p:nvGrpSpPr>
        <p:grpSpPr>
          <a:xfrm>
            <a:off x="1403648" y="1210444"/>
            <a:ext cx="6624736" cy="5170884"/>
            <a:chOff x="1403648" y="1210444"/>
            <a:chExt cx="6624736" cy="5170884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54876" y="1210444"/>
              <a:ext cx="6008687" cy="51708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1403648" y="4653136"/>
              <a:ext cx="6624736" cy="576064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" name="Textfeld 2"/>
            <p:cNvSpPr txBox="1"/>
            <p:nvPr/>
          </p:nvSpPr>
          <p:spPr>
            <a:xfrm>
              <a:off x="6503912" y="3933056"/>
              <a:ext cx="444352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de-DE" sz="800" dirty="0" smtClean="0"/>
                <a:t>0.676</a:t>
              </a:r>
              <a:endParaRPr lang="en-US" sz="800" dirty="0"/>
            </a:p>
          </p:txBody>
        </p:sp>
        <p:sp>
          <p:nvSpPr>
            <p:cNvPr id="7" name="Textfeld 6"/>
            <p:cNvSpPr txBox="1"/>
            <p:nvPr/>
          </p:nvSpPr>
          <p:spPr>
            <a:xfrm>
              <a:off x="6503912" y="3395776"/>
              <a:ext cx="444352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de-DE" sz="800" dirty="0" smtClean="0"/>
                <a:t>0.005</a:t>
              </a:r>
              <a:endParaRPr lang="en-US" sz="8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6577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/>
          <p:cNvSpPr>
            <a:spLocks noGrp="1"/>
          </p:cNvSpPr>
          <p:nvPr>
            <p:ph type="title"/>
          </p:nvPr>
        </p:nvSpPr>
        <p:spPr>
          <a:xfrm>
            <a:off x="611560" y="-18256"/>
            <a:ext cx="8229600" cy="1143000"/>
          </a:xfrm>
        </p:spPr>
        <p:txBody>
          <a:bodyPr/>
          <a:lstStyle/>
          <a:p>
            <a:r>
              <a:rPr lang="en-AU" sz="3200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Distribution of weights</a:t>
            </a:r>
            <a:r>
              <a:rPr lang="en-AU" sz="3200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US" sz="3200" dirty="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971600" y="5301208"/>
            <a:ext cx="69127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dirty="0" smtClean="0">
                <a:latin typeface="+mn-lt"/>
              </a:rPr>
              <a:t> </a:t>
            </a:r>
          </a:p>
          <a:p>
            <a:r>
              <a:rPr lang="en-AU" sz="2400" dirty="0">
                <a:latin typeface="+mn-lt"/>
              </a:rPr>
              <a:t> </a:t>
            </a:r>
            <a:r>
              <a:rPr lang="en-AU" sz="2400" dirty="0" smtClean="0">
                <a:latin typeface="+mn-lt"/>
              </a:rPr>
              <a:t>– weights to be assigned to JMDB (RCT)</a:t>
            </a:r>
            <a:endParaRPr lang="en-US" sz="2400" dirty="0">
              <a:latin typeface="+mn-lt"/>
            </a:endParaRPr>
          </a:p>
        </p:txBody>
      </p:sp>
      <p:pic>
        <p:nvPicPr>
          <p:cNvPr id="5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600200"/>
            <a:ext cx="5486400" cy="3657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168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611560" y="53752"/>
            <a:ext cx="8229600" cy="1143000"/>
          </a:xfrm>
        </p:spPr>
        <p:txBody>
          <a:bodyPr/>
          <a:lstStyle/>
          <a:p>
            <a:r>
              <a:rPr lang="en-AU" sz="3200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Standard. differences</a:t>
            </a:r>
            <a:r>
              <a:rPr lang="en-AU" sz="3200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US" sz="3200" dirty="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971600" y="5301208"/>
            <a:ext cx="77768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dirty="0">
                <a:latin typeface="+mn-lt"/>
              </a:rPr>
              <a:t>Standardized </a:t>
            </a:r>
            <a:r>
              <a:rPr lang="en-AU" sz="2400" dirty="0" smtClean="0">
                <a:latin typeface="+mn-lt"/>
              </a:rPr>
              <a:t>difference</a:t>
            </a:r>
            <a:r>
              <a:rPr lang="en-AU" sz="2400" dirty="0">
                <a:latin typeface="+mn-lt"/>
              </a:rPr>
              <a:t> </a:t>
            </a:r>
            <a:r>
              <a:rPr lang="en-AU" sz="2400" dirty="0" smtClean="0">
                <a:latin typeface="+mn-lt"/>
              </a:rPr>
              <a:t>plot</a:t>
            </a:r>
            <a:r>
              <a:rPr lang="en-AU" sz="2400" dirty="0">
                <a:latin typeface="+mn-lt"/>
              </a:rPr>
              <a:t> for </a:t>
            </a:r>
            <a:r>
              <a:rPr lang="en-AU" sz="2400" dirty="0" smtClean="0">
                <a:latin typeface="+mn-lt"/>
              </a:rPr>
              <a:t>differences</a:t>
            </a:r>
            <a:r>
              <a:rPr lang="en-AU" sz="2400" dirty="0">
                <a:latin typeface="+mn-lt"/>
              </a:rPr>
              <a:t> between </a:t>
            </a:r>
            <a:r>
              <a:rPr lang="en-AU" sz="2400" dirty="0" smtClean="0">
                <a:latin typeface="+mn-lt"/>
              </a:rPr>
              <a:t>studies</a:t>
            </a:r>
            <a:r>
              <a:rPr lang="en-AU" sz="2400" dirty="0">
                <a:latin typeface="+mn-lt"/>
              </a:rPr>
              <a:t> </a:t>
            </a:r>
            <a:r>
              <a:rPr lang="en-AU" sz="2400" dirty="0" smtClean="0">
                <a:latin typeface="+mn-lt"/>
              </a:rPr>
              <a:t>  JMDB</a:t>
            </a:r>
            <a:r>
              <a:rPr lang="en-AU" sz="2400" dirty="0">
                <a:latin typeface="+mn-lt"/>
              </a:rPr>
              <a:t> and </a:t>
            </a:r>
            <a:r>
              <a:rPr lang="en-AU" sz="2400" dirty="0" smtClean="0">
                <a:latin typeface="+mn-lt"/>
              </a:rPr>
              <a:t>FRAME – propensity score weighting</a:t>
            </a:r>
            <a:endParaRPr lang="en-US" sz="2400" dirty="0">
              <a:latin typeface="+mn-lt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96752"/>
            <a:ext cx="7200800" cy="3960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182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de-DE" sz="3200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Primary </a:t>
            </a:r>
            <a:r>
              <a:rPr lang="de-DE" sz="3200" dirty="0" err="1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endParaRPr lang="en-US" sz="3200" dirty="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971600" y="3835444"/>
            <a:ext cx="69127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dirty="0" smtClean="0">
                <a:sym typeface="Wingdings" panose="05000000000000000000" pitchFamily="2" charset="2"/>
              </a:rPr>
              <a:t> As reference JMDB (RCT) results:</a:t>
            </a:r>
            <a:endParaRPr lang="en-US" sz="2000" dirty="0"/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714361" y="3735537"/>
            <a:ext cx="2377912" cy="204978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Grafik 6"/>
          <p:cNvPicPr/>
          <p:nvPr/>
        </p:nvPicPr>
        <p:blipFill rotWithShape="1">
          <a:blip r:embed="rId3"/>
          <a:srcRect l="25846" t="30716" r="18649" b="35797"/>
          <a:stretch/>
        </p:blipFill>
        <p:spPr bwMode="auto">
          <a:xfrm>
            <a:off x="1403648" y="1412776"/>
            <a:ext cx="6480720" cy="20162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1387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/>
        </p:nvSpPr>
        <p:spPr bwMode="auto">
          <a:xfrm>
            <a:off x="539552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de-DE" sz="3200" dirty="0" err="1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Sensitivity</a:t>
            </a:r>
            <a:r>
              <a:rPr lang="de-DE" sz="3200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3200" dirty="0" err="1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endParaRPr lang="en-US" sz="3200" dirty="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935371" y="4941168"/>
            <a:ext cx="77410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dirty="0" smtClean="0">
                <a:latin typeface="+mn-lt"/>
              </a:rPr>
              <a:t> </a:t>
            </a:r>
          </a:p>
          <a:p>
            <a:r>
              <a:rPr lang="en-AU" sz="2400" dirty="0" smtClean="0">
                <a:latin typeface="+mn-lt"/>
                <a:sym typeface="Wingdings" panose="05000000000000000000" pitchFamily="2" charset="2"/>
              </a:rPr>
              <a:t> fairly consistent results for HR</a:t>
            </a:r>
          </a:p>
          <a:p>
            <a:pPr marL="342900" indent="-342900">
              <a:buFont typeface="Wingdings"/>
              <a:buChar char="è"/>
            </a:pPr>
            <a:r>
              <a:rPr lang="en-AU" sz="2400" dirty="0" smtClean="0">
                <a:latin typeface="+mn-lt"/>
                <a:sym typeface="Wingdings" panose="05000000000000000000" pitchFamily="2" charset="2"/>
              </a:rPr>
              <a:t>better balance comes at the expense of higher variability</a:t>
            </a:r>
            <a:r>
              <a:rPr lang="en-US" sz="2400" dirty="0">
                <a:latin typeface="+mn-lt"/>
                <a:sym typeface="Wingdings" panose="05000000000000000000" pitchFamily="2" charset="2"/>
              </a:rPr>
              <a:t> </a:t>
            </a:r>
            <a:endParaRPr lang="en-AU" sz="2400" dirty="0" smtClean="0">
              <a:latin typeface="+mn-lt"/>
              <a:sym typeface="Wingdings" panose="05000000000000000000" pitchFamily="2" charset="2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351" y="1143000"/>
            <a:ext cx="6413993" cy="40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922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265783"/>
            <a:ext cx="8507288" cy="4035425"/>
          </a:xfrm>
        </p:spPr>
        <p:txBody>
          <a:bodyPr/>
          <a:lstStyle/>
          <a:p>
            <a:pPr lvl="1"/>
            <a:r>
              <a:rPr lang="en-US" sz="2600" dirty="0"/>
              <a:t>Availability of </a:t>
            </a:r>
            <a:r>
              <a:rPr lang="en-US" sz="2600" dirty="0" smtClean="0"/>
              <a:t>observational data &amp; varying </a:t>
            </a:r>
            <a:r>
              <a:rPr lang="en-US" sz="2600" dirty="0"/>
              <a:t>variable </a:t>
            </a:r>
            <a:r>
              <a:rPr lang="en-US" sz="2600" dirty="0" smtClean="0"/>
              <a:t>definitions</a:t>
            </a:r>
            <a:endParaRPr lang="en-US" sz="2600" dirty="0"/>
          </a:p>
          <a:p>
            <a:pPr lvl="1"/>
            <a:r>
              <a:rPr lang="en-US" sz="2600" dirty="0" smtClean="0"/>
              <a:t>What is the target </a:t>
            </a:r>
            <a:r>
              <a:rPr lang="en-US" sz="2600" dirty="0"/>
              <a:t>population in </a:t>
            </a:r>
            <a:r>
              <a:rPr lang="en-US" sz="2600" dirty="0" smtClean="0"/>
              <a:t>the absence </a:t>
            </a:r>
            <a:r>
              <a:rPr lang="en-US" sz="2600" dirty="0"/>
              <a:t>of </a:t>
            </a:r>
            <a:r>
              <a:rPr lang="en-US" sz="2600" dirty="0" smtClean="0"/>
              <a:t>a label</a:t>
            </a:r>
            <a:r>
              <a:rPr lang="en-US" sz="2600" dirty="0"/>
              <a:t>?</a:t>
            </a:r>
          </a:p>
          <a:p>
            <a:pPr lvl="1"/>
            <a:r>
              <a:rPr lang="en-US" sz="2600" dirty="0" smtClean="0"/>
              <a:t>What is level in evidence hierarchy?</a:t>
            </a:r>
          </a:p>
          <a:p>
            <a:pPr lvl="1"/>
            <a:r>
              <a:rPr lang="en-US" sz="2600" dirty="0" smtClean="0"/>
              <a:t>Do we break randomization</a:t>
            </a:r>
            <a:r>
              <a:rPr lang="en-US" sz="2600" dirty="0"/>
              <a:t>?</a:t>
            </a:r>
          </a:p>
          <a:p>
            <a:pPr lvl="1"/>
            <a:r>
              <a:rPr lang="en-US" sz="2600" dirty="0" smtClean="0"/>
              <a:t>How to integrate dynamic </a:t>
            </a:r>
            <a:r>
              <a:rPr lang="en-US" sz="2600" dirty="0"/>
              <a:t>aspects post baseline, </a:t>
            </a:r>
            <a:r>
              <a:rPr lang="en-US" sz="2600" dirty="0" err="1"/>
              <a:t>eg</a:t>
            </a:r>
            <a:r>
              <a:rPr lang="en-US" sz="2600" dirty="0"/>
              <a:t> adherence?</a:t>
            </a:r>
          </a:p>
          <a:p>
            <a:pPr lvl="1"/>
            <a:r>
              <a:rPr lang="en-US" sz="2600" dirty="0"/>
              <a:t>How to handle </a:t>
            </a:r>
            <a:r>
              <a:rPr lang="en-US" sz="2600" dirty="0" smtClean="0"/>
              <a:t>imbalances? </a:t>
            </a:r>
          </a:p>
          <a:p>
            <a:pPr lvl="1"/>
            <a:r>
              <a:rPr lang="de-DE" sz="2600" dirty="0" err="1" smtClean="0"/>
              <a:t>How</a:t>
            </a:r>
            <a:r>
              <a:rPr lang="de-DE" sz="2600" dirty="0" smtClean="0"/>
              <a:t> </a:t>
            </a:r>
            <a:r>
              <a:rPr lang="de-DE" sz="2600" dirty="0" err="1" smtClean="0"/>
              <a:t>to</a:t>
            </a:r>
            <a:r>
              <a:rPr lang="de-DE" sz="2600" dirty="0" smtClean="0"/>
              <a:t> handle </a:t>
            </a:r>
            <a:r>
              <a:rPr lang="de-DE" sz="2600" dirty="0" err="1" smtClean="0"/>
              <a:t>small</a:t>
            </a:r>
            <a:r>
              <a:rPr lang="de-DE" sz="2600" dirty="0" smtClean="0"/>
              <a:t> RCT </a:t>
            </a:r>
            <a:r>
              <a:rPr lang="de-DE" sz="2600" dirty="0" err="1" smtClean="0"/>
              <a:t>populations</a:t>
            </a:r>
            <a:r>
              <a:rPr lang="de-DE" sz="2600" dirty="0" smtClean="0"/>
              <a:t> </a:t>
            </a:r>
            <a:r>
              <a:rPr lang="de-DE" sz="2600" dirty="0" err="1" smtClean="0"/>
              <a:t>carrying</a:t>
            </a:r>
            <a:r>
              <a:rPr lang="de-DE" sz="2600" dirty="0" smtClean="0"/>
              <a:t> substantial </a:t>
            </a:r>
            <a:r>
              <a:rPr lang="de-DE" sz="2600" dirty="0" err="1" smtClean="0"/>
              <a:t>weight</a:t>
            </a:r>
            <a:r>
              <a:rPr lang="de-DE" sz="2600" dirty="0" smtClean="0"/>
              <a:t>?</a:t>
            </a:r>
            <a:endParaRPr lang="en-US" sz="2600" dirty="0" smtClean="0"/>
          </a:p>
        </p:txBody>
      </p:sp>
      <p:sp>
        <p:nvSpPr>
          <p:cNvPr id="4" name="Titel 1"/>
          <p:cNvSpPr txBox="1">
            <a:spLocks/>
          </p:cNvSpPr>
          <p:nvPr/>
        </p:nvSpPr>
        <p:spPr bwMode="auto">
          <a:xfrm>
            <a:off x="539552" y="53752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de-DE" sz="3200" dirty="0" err="1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Discussions</a:t>
            </a:r>
            <a:endParaRPr lang="en-US" sz="3200" dirty="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19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864" y="53752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sz="2800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Challenges addressed?</a:t>
            </a:r>
            <a:endParaRPr lang="en-GB" sz="2800" dirty="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95438"/>
            <a:ext cx="4038600" cy="4176712"/>
          </a:xfrm>
        </p:spPr>
        <p:txBody>
          <a:bodyPr>
            <a:normAutofit lnSpcReduction="10000"/>
          </a:bodyPr>
          <a:lstStyle/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00" dirty="0"/>
              <a:t>Phase III trials too short to capture relevant effects, need to use models: </a:t>
            </a:r>
          </a:p>
          <a:p>
            <a:pPr marL="355600" indent="0" eaLnBrk="1" hangingPunct="1">
              <a:spcBef>
                <a:spcPts val="0"/>
              </a:spcBef>
              <a:spcAft>
                <a:spcPts val="1800"/>
              </a:spcAft>
              <a:buFont typeface="Arial" charset="0"/>
              <a:buNone/>
              <a:defRPr/>
            </a:pPr>
            <a:r>
              <a:rPr lang="en-GB" sz="1800" b="1" dirty="0">
                <a:solidFill>
                  <a:srgbClr val="FFC000"/>
                </a:solidFill>
              </a:rPr>
              <a:t>Considerable uncertainty in </a:t>
            </a:r>
            <a:r>
              <a:rPr lang="en-GB" sz="1800" b="1" dirty="0" smtClean="0">
                <a:solidFill>
                  <a:srgbClr val="FFC000"/>
                </a:solidFill>
              </a:rPr>
              <a:t>RWE predictions</a:t>
            </a:r>
            <a:endParaRPr lang="en-GB" sz="1800" b="1" dirty="0">
              <a:solidFill>
                <a:srgbClr val="FFC000"/>
              </a:solidFill>
            </a:endParaRP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00" dirty="0" smtClean="0"/>
              <a:t>RWE </a:t>
            </a:r>
            <a:r>
              <a:rPr lang="en-GB" sz="1800" dirty="0"/>
              <a:t>likely to be influenced by factors (adherence etc.) not captured in Phase III, model-based estimates unreliable: </a:t>
            </a:r>
          </a:p>
          <a:p>
            <a:pPr marL="355600" indent="0" eaLnBrk="1" hangingPunct="1">
              <a:spcBef>
                <a:spcPts val="0"/>
              </a:spcBef>
              <a:spcAft>
                <a:spcPts val="1800"/>
              </a:spcAft>
              <a:buFont typeface="Arial" charset="0"/>
              <a:buNone/>
              <a:defRPr/>
            </a:pPr>
            <a:r>
              <a:rPr lang="en-GB" sz="1800" b="1" dirty="0" smtClean="0">
                <a:solidFill>
                  <a:srgbClr val="FFC000"/>
                </a:solidFill>
              </a:rPr>
              <a:t>RWE </a:t>
            </a:r>
            <a:r>
              <a:rPr lang="en-GB" sz="1800" b="1" dirty="0">
                <a:solidFill>
                  <a:srgbClr val="FFC000"/>
                </a:solidFill>
              </a:rPr>
              <a:t>biased?  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00" dirty="0"/>
              <a:t>Phase III patient population poor fit for local population/general care received may not reflect care in HTA country:  </a:t>
            </a:r>
          </a:p>
          <a:p>
            <a:pPr marL="355600" indent="0" eaLnBrk="1" hangingPunct="1">
              <a:spcBef>
                <a:spcPts val="0"/>
              </a:spcBef>
              <a:spcAft>
                <a:spcPts val="1800"/>
              </a:spcAft>
              <a:buFont typeface="Arial" charset="0"/>
              <a:buNone/>
              <a:defRPr/>
            </a:pPr>
            <a:r>
              <a:rPr lang="en-GB" sz="1800" b="1" dirty="0" smtClean="0">
                <a:solidFill>
                  <a:srgbClr val="FFC000"/>
                </a:solidFill>
              </a:rPr>
              <a:t>RWE biased</a:t>
            </a:r>
            <a:r>
              <a:rPr lang="en-GB" sz="1800" b="1" dirty="0">
                <a:solidFill>
                  <a:srgbClr val="FFC000"/>
                </a:solidFill>
              </a:rPr>
              <a:t>?</a:t>
            </a: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648200" y="1595438"/>
            <a:ext cx="4038600" cy="417671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pitchFamily="34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00" dirty="0" smtClean="0">
                <a:solidFill>
                  <a:schemeClr val="accent1">
                    <a:lumMod val="75000"/>
                  </a:schemeClr>
                </a:solidFill>
              </a:rPr>
              <a:t>Phase III patient population too broad/poor fit to care pathway (?targeting of therapy): </a:t>
            </a:r>
          </a:p>
          <a:p>
            <a:pPr marL="355600" indent="0" eaLnBrk="1" hangingPunct="1">
              <a:spcBef>
                <a:spcPts val="0"/>
              </a:spcBef>
              <a:spcAft>
                <a:spcPts val="1800"/>
              </a:spcAft>
              <a:buFont typeface="Arial" charset="0"/>
              <a:buNone/>
              <a:defRPr/>
            </a:pPr>
            <a:r>
              <a:rPr lang="en-GB" sz="1800" b="1" dirty="0" smtClean="0">
                <a:solidFill>
                  <a:srgbClr val="FFC000"/>
                </a:solidFill>
              </a:rPr>
              <a:t>Uncertainty in RWE for target sub-populations 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00" dirty="0" smtClean="0">
                <a:solidFill>
                  <a:schemeClr val="accent1">
                    <a:lumMod val="75000"/>
                  </a:schemeClr>
                </a:solidFill>
              </a:rPr>
              <a:t>Phase III comparator not appropriate for local HTA: indirect meta-analysis (for RWE) not robust: </a:t>
            </a:r>
          </a:p>
          <a:p>
            <a:pPr marL="355600" indent="0" eaLnBrk="1" hangingPunct="1">
              <a:spcBef>
                <a:spcPts val="0"/>
              </a:spcBef>
              <a:spcAft>
                <a:spcPts val="1800"/>
              </a:spcAft>
              <a:buFont typeface="Arial" charset="0"/>
              <a:buNone/>
              <a:defRPr/>
            </a:pPr>
            <a:r>
              <a:rPr lang="en-GB" sz="1800" b="1" dirty="0" smtClean="0">
                <a:solidFill>
                  <a:srgbClr val="FFC000"/>
                </a:solidFill>
              </a:rPr>
              <a:t>No credible RWE estimate </a:t>
            </a:r>
          </a:p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00" dirty="0" smtClean="0">
                <a:solidFill>
                  <a:schemeClr val="accent1">
                    <a:lumMod val="75000"/>
                  </a:schemeClr>
                </a:solidFill>
              </a:rPr>
              <a:t>Phase III trial event rates for comparator not in line with available RW evidence for comparator: </a:t>
            </a:r>
          </a:p>
          <a:p>
            <a:pPr marL="355600" indent="0" eaLnBrk="1" hangingPunct="1">
              <a:spcBef>
                <a:spcPts val="0"/>
              </a:spcBef>
              <a:spcAft>
                <a:spcPts val="1800"/>
              </a:spcAft>
              <a:buFont typeface="Arial" charset="0"/>
              <a:buNone/>
              <a:defRPr/>
            </a:pPr>
            <a:r>
              <a:rPr lang="en-GB" sz="1800" b="1" dirty="0" smtClean="0">
                <a:solidFill>
                  <a:srgbClr val="FFC000"/>
                </a:solidFill>
              </a:rPr>
              <a:t>RWE biased?</a:t>
            </a:r>
            <a:endParaRPr lang="en-GB" sz="1800" dirty="0">
              <a:solidFill>
                <a:srgbClr val="FFC000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3661013" y="2092425"/>
            <a:ext cx="72808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>
                <a:solidFill>
                  <a:srgbClr val="00B050"/>
                </a:solidFill>
                <a:sym typeface="Wingdings"/>
              </a:rPr>
              <a:t></a:t>
            </a:r>
            <a:endParaRPr lang="en-US" sz="5400" dirty="0">
              <a:solidFill>
                <a:srgbClr val="00B050"/>
              </a:solidFill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8001444" y="2411078"/>
            <a:ext cx="72808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>
                <a:solidFill>
                  <a:srgbClr val="00B050"/>
                </a:solidFill>
                <a:sym typeface="Wingdings"/>
              </a:rPr>
              <a:t></a:t>
            </a:r>
            <a:endParaRPr lang="en-US" sz="5400" dirty="0">
              <a:solidFill>
                <a:srgbClr val="00B050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3661013" y="5001609"/>
            <a:ext cx="72808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>
                <a:solidFill>
                  <a:srgbClr val="00B050"/>
                </a:solidFill>
                <a:sym typeface="Wingdings"/>
              </a:rPr>
              <a:t></a:t>
            </a:r>
            <a:endParaRPr lang="en-US" sz="5400" dirty="0">
              <a:solidFill>
                <a:srgbClr val="00B050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3837343" y="3600626"/>
            <a:ext cx="4219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dirty="0" smtClean="0">
                <a:sym typeface="Wingdings"/>
              </a:rPr>
              <a:t>?</a:t>
            </a:r>
            <a:endParaRPr lang="en-US" sz="4000" dirty="0"/>
          </a:p>
        </p:txBody>
      </p:sp>
      <p:pic>
        <p:nvPicPr>
          <p:cNvPr id="10" name="Grafik 9" descr="nei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09074" y="3916186"/>
            <a:ext cx="512823" cy="538430"/>
          </a:xfrm>
          <a:prstGeom prst="rect">
            <a:avLst/>
          </a:prstGeom>
        </p:spPr>
      </p:pic>
      <p:sp>
        <p:nvSpPr>
          <p:cNvPr id="11" name="Rechteck 10"/>
          <p:cNvSpPr/>
          <p:nvPr/>
        </p:nvSpPr>
        <p:spPr>
          <a:xfrm>
            <a:off x="7988404" y="5060984"/>
            <a:ext cx="72808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>
                <a:solidFill>
                  <a:srgbClr val="00B050"/>
                </a:solidFill>
                <a:sym typeface="Wingdings"/>
              </a:rPr>
              <a:t></a:t>
            </a:r>
            <a:endParaRPr lang="en-US" sz="5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648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035425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sz="2800" dirty="0" smtClean="0"/>
              <a:t>Could </a:t>
            </a:r>
            <a:r>
              <a:rPr lang="en-GB" sz="2800" dirty="0"/>
              <a:t>you envisage using these approaches in your decision making process?</a:t>
            </a:r>
            <a:endParaRPr lang="en-US" sz="2800" dirty="0"/>
          </a:p>
          <a:p>
            <a:pPr marL="514350" indent="-514350">
              <a:buFont typeface="+mj-lt"/>
              <a:buAutoNum type="arabicPeriod"/>
            </a:pPr>
            <a:r>
              <a:rPr lang="en-GB" sz="2800" dirty="0" smtClean="0"/>
              <a:t>What </a:t>
            </a:r>
            <a:r>
              <a:rPr lang="en-GB" sz="2800" dirty="0"/>
              <a:t>issues might stand in the way of adopting this approach?</a:t>
            </a:r>
            <a:endParaRPr lang="en-US" sz="2800" dirty="0"/>
          </a:p>
          <a:p>
            <a:pPr marL="514350" indent="-514350">
              <a:buFont typeface="+mj-lt"/>
              <a:buAutoNum type="arabicPeriod"/>
            </a:pPr>
            <a:r>
              <a:rPr lang="en-GB" sz="2800" dirty="0" smtClean="0"/>
              <a:t>Are </a:t>
            </a:r>
            <a:r>
              <a:rPr lang="en-GB" sz="2800" dirty="0"/>
              <a:t>there situations where this approach is particularly useful (or not at all useful)?</a:t>
            </a:r>
            <a:endParaRPr lang="en-US" sz="2800" dirty="0"/>
          </a:p>
          <a:p>
            <a:pPr marL="514350" indent="-514350">
              <a:buFont typeface="+mj-lt"/>
              <a:buAutoNum type="arabicPeriod"/>
            </a:pPr>
            <a:r>
              <a:rPr lang="en-GB" sz="2800" dirty="0" smtClean="0"/>
              <a:t>How </a:t>
            </a:r>
            <a:r>
              <a:rPr lang="en-GB" sz="2800" dirty="0"/>
              <a:t>can we communicate the implications of this approach to engage a broad range of stakeholders?</a:t>
            </a:r>
            <a:endParaRPr lang="en-US" sz="2800" dirty="0"/>
          </a:p>
          <a:p>
            <a:pPr marL="514350" indent="-514350">
              <a:buFont typeface="+mj-lt"/>
              <a:buAutoNum type="arabicPeriod"/>
            </a:pPr>
            <a:endParaRPr lang="en-US" sz="2800" dirty="0"/>
          </a:p>
        </p:txBody>
      </p:sp>
      <p:sp>
        <p:nvSpPr>
          <p:cNvPr id="4" name="Titel 1"/>
          <p:cNvSpPr txBox="1">
            <a:spLocks/>
          </p:cNvSpPr>
          <p:nvPr/>
        </p:nvSpPr>
        <p:spPr bwMode="auto">
          <a:xfrm>
            <a:off x="539552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de-DE" sz="3200" dirty="0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</a:t>
            </a:r>
            <a:r>
              <a:rPr lang="de-DE" sz="3200" dirty="0" err="1" smtClean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</a:t>
            </a:r>
            <a:endParaRPr lang="en-US" sz="3200" dirty="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257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Back </a:t>
            </a:r>
            <a:r>
              <a:rPr lang="de-DE" dirty="0" err="1" smtClean="0"/>
              <a:t>up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24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7093" y="188640"/>
            <a:ext cx="8229600" cy="1143000"/>
          </a:xfrm>
        </p:spPr>
        <p:txBody>
          <a:bodyPr/>
          <a:lstStyle/>
          <a:p>
            <a:r>
              <a:rPr lang="en-GB" dirty="0" smtClean="0"/>
              <a:t>Data Issues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043608" y="1844824"/>
            <a:ext cx="34563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ISSUES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Specific categories of a variable are not available in RCT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Different definitions of a variable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Very distinct distributions of a variable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Unmeasured confounders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5220072" y="1844824"/>
            <a:ext cx="35283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EXAMPLE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ECOG 2 and 3 found in FRAME, not present in JMDB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Basis of diagnosis has an extra option in FRAME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Number of Metastatic sites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899592" y="1556792"/>
            <a:ext cx="4104456" cy="381642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5220072" y="1556792"/>
            <a:ext cx="3672408" cy="381642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6325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NICE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NICE.thmx</Template>
  <TotalTime>0</TotalTime>
  <Words>1149</Words>
  <Application>Microsoft Office PowerPoint</Application>
  <PresentationFormat>Bildschirmpräsentation (4:3)</PresentationFormat>
  <Paragraphs>201</Paragraphs>
  <Slides>26</Slides>
  <Notes>2</Notes>
  <HiddenSlides>2</HiddenSlides>
  <MMClips>0</MMClips>
  <ScaleCrop>false</ScaleCrop>
  <HeadingPairs>
    <vt:vector size="4" baseType="variant">
      <vt:variant>
        <vt:lpstr>Design</vt:lpstr>
      </vt:variant>
      <vt:variant>
        <vt:i4>2</vt:i4>
      </vt:variant>
      <vt:variant>
        <vt:lpstr>Folientitel</vt:lpstr>
      </vt:variant>
      <vt:variant>
        <vt:i4>26</vt:i4>
      </vt:variant>
    </vt:vector>
  </HeadingPairs>
  <TitlesOfParts>
    <vt:vector size="28" baseType="lpstr">
      <vt:lpstr>Office Theme</vt:lpstr>
      <vt:lpstr>NICE2</vt:lpstr>
      <vt:lpstr> Reweighting RCT evidence to better reflect real life –  a case study of the Innovation in Medicine initiative  (IMI - GetReal).    Michael Happich 2016, July 25th</vt:lpstr>
      <vt:lpstr>Objectives</vt:lpstr>
      <vt:lpstr>PowerPoint-Präsentation</vt:lpstr>
      <vt:lpstr>IMI, GetReal &amp; RWE challenges</vt:lpstr>
      <vt:lpstr>About IMI</vt:lpstr>
      <vt:lpstr>PowerPoint-Präsentation</vt:lpstr>
      <vt:lpstr>RWE Challenges</vt:lpstr>
      <vt:lpstr>Lung Cancer</vt:lpstr>
      <vt:lpstr>Lung cancer is the most common cause  of cancer death worldwide</vt:lpstr>
      <vt:lpstr>Non-small cell lung cancer accounts for 85% of all lung cancer1</vt:lpstr>
      <vt:lpstr>JMDB RCT</vt:lpstr>
      <vt:lpstr>FRAME RWE</vt:lpstr>
      <vt:lpstr>FRAME Patients</vt:lpstr>
      <vt:lpstr>Reweighting GetReal case study</vt:lpstr>
      <vt:lpstr>“Reweighting” Approach</vt:lpstr>
      <vt:lpstr>Propensity weighting</vt:lpstr>
      <vt:lpstr>Baseline Characteristics </vt:lpstr>
      <vt:lpstr>Distribution of weights </vt:lpstr>
      <vt:lpstr>Standard. differences </vt:lpstr>
      <vt:lpstr>Primary analysis</vt:lpstr>
      <vt:lpstr>PowerPoint-Präsentation</vt:lpstr>
      <vt:lpstr>PowerPoint-Präsentation</vt:lpstr>
      <vt:lpstr>Challenges addressed?</vt:lpstr>
      <vt:lpstr>PowerPoint-Präsentation</vt:lpstr>
      <vt:lpstr>Back up</vt:lpstr>
      <vt:lpstr>Data Issues</vt:lpstr>
    </vt:vector>
  </TitlesOfParts>
  <Company>Amgen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Fletcher, Christine</dc:creator>
  <cp:lastModifiedBy>Michael Happich</cp:lastModifiedBy>
  <cp:revision>273</cp:revision>
  <cp:lastPrinted>2015-08-12T07:43:15Z</cp:lastPrinted>
  <dcterms:created xsi:type="dcterms:W3CDTF">2013-08-31T13:00:38Z</dcterms:created>
  <dcterms:modified xsi:type="dcterms:W3CDTF">2016-07-20T21:46:35Z</dcterms:modified>
</cp:coreProperties>
</file>