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473" r:id="rId3"/>
    <p:sldId id="474" r:id="rId4"/>
    <p:sldId id="498" r:id="rId5"/>
    <p:sldId id="478" r:id="rId6"/>
    <p:sldId id="479" r:id="rId7"/>
    <p:sldId id="480" r:id="rId8"/>
    <p:sldId id="481" r:id="rId9"/>
    <p:sldId id="482" r:id="rId10"/>
    <p:sldId id="483" r:id="rId11"/>
    <p:sldId id="484" r:id="rId12"/>
    <p:sldId id="476" r:id="rId13"/>
    <p:sldId id="477" r:id="rId14"/>
    <p:sldId id="486" r:id="rId15"/>
    <p:sldId id="487" r:id="rId16"/>
    <p:sldId id="488" r:id="rId17"/>
    <p:sldId id="489" r:id="rId18"/>
    <p:sldId id="490" r:id="rId19"/>
    <p:sldId id="491" r:id="rId20"/>
    <p:sldId id="492" r:id="rId21"/>
    <p:sldId id="493" r:id="rId22"/>
    <p:sldId id="494" r:id="rId23"/>
    <p:sldId id="496" r:id="rId24"/>
    <p:sldId id="497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57C"/>
    <a:srgbClr val="0067B1"/>
    <a:srgbClr val="000000"/>
    <a:srgbClr val="2C61A2"/>
    <a:srgbClr val="5AB0FF"/>
    <a:srgbClr val="5EA4FF"/>
    <a:srgbClr val="0067FF"/>
    <a:srgbClr val="00A84F"/>
    <a:srgbClr val="1A4298"/>
    <a:srgbClr val="717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02" autoAdjust="0"/>
    <p:restoredTop sz="94674"/>
  </p:normalViewPr>
  <p:slideViewPr>
    <p:cSldViewPr snapToGrid="0" snapToObjects="1">
      <p:cViewPr varScale="1">
        <p:scale>
          <a:sx n="100" d="100"/>
          <a:sy n="100" d="100"/>
        </p:scale>
        <p:origin x="612" y="90"/>
      </p:cViewPr>
      <p:guideLst>
        <p:guide orient="horz" pos="2160"/>
        <p:guide pos="285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Sheet1!$C$15</c:f>
              <c:strCache>
                <c:ptCount val="1"/>
                <c:pt idx="0">
                  <c:v>Cox7a1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Sheet1!$D$1:$L$1</c:f>
              <c:strCache>
                <c:ptCount val="9"/>
                <c:pt idx="0">
                  <c:v>E10</c:v>
                </c:pt>
                <c:pt idx="1">
                  <c:v>E11</c:v>
                </c:pt>
                <c:pt idx="2">
                  <c:v>E12</c:v>
                </c:pt>
                <c:pt idx="3">
                  <c:v>E13</c:v>
                </c:pt>
                <c:pt idx="4">
                  <c:v>E14</c:v>
                </c:pt>
                <c:pt idx="5">
                  <c:v>E15</c:v>
                </c:pt>
                <c:pt idx="6">
                  <c:v>E16</c:v>
                </c:pt>
                <c:pt idx="7">
                  <c:v>E17</c:v>
                </c:pt>
                <c:pt idx="8">
                  <c:v>E18</c:v>
                </c:pt>
              </c:strCache>
            </c:strRef>
          </c:cat>
          <c:val>
            <c:numRef>
              <c:f>Sheet1!$D$15:$L$15</c:f>
              <c:numCache>
                <c:formatCode>General</c:formatCode>
                <c:ptCount val="9"/>
                <c:pt idx="0">
                  <c:v>3.4941</c:v>
                </c:pt>
                <c:pt idx="1">
                  <c:v>4.0386800000000003</c:v>
                </c:pt>
                <c:pt idx="2">
                  <c:v>3.30308</c:v>
                </c:pt>
                <c:pt idx="3">
                  <c:v>3.5039600000000002</c:v>
                </c:pt>
                <c:pt idx="4">
                  <c:v>12.4466</c:v>
                </c:pt>
                <c:pt idx="5">
                  <c:v>7.2640599999999997</c:v>
                </c:pt>
                <c:pt idx="6">
                  <c:v>20.617799999999999</c:v>
                </c:pt>
                <c:pt idx="7">
                  <c:v>109.273</c:v>
                </c:pt>
                <c:pt idx="8">
                  <c:v>169.87799999999999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778080"/>
        <c:axId val="195778472"/>
      </c:barChart>
      <c:catAx>
        <c:axId val="1957780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DPC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778472"/>
        <c:crosses val="autoZero"/>
        <c:auto val="1"/>
        <c:lblAlgn val="ctr"/>
        <c:lblOffset val="100"/>
        <c:noMultiLvlLbl val="0"/>
      </c:catAx>
      <c:valAx>
        <c:axId val="19577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FPKM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778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COX7A1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'RNASEQ88-CLEAN-3'!$D$1:$BK$1</c:f>
              <c:strCache>
                <c:ptCount val="60"/>
                <c:pt idx="0">
                  <c:v>HBMEC tRNA (Human Brain Microvascular Endothelial Cell total RNA), 10 æg RS_1</c:v>
                </c:pt>
                <c:pt idx="1">
                  <c:v>HCPEC tRNA (Human Choroid Plexus Endothelial Cell total RNA), 10 æg RS_2</c:v>
                </c:pt>
                <c:pt idx="2">
                  <c:v>HDMEC tRNA (Human Dermal Microvascular Endothelial Cell total RNA),10 æg RS_3</c:v>
                </c:pt>
                <c:pt idx="3">
                  <c:v>HDLEC tRNA (Human Dermal Lymphatic Endothelial Cell total RNA), 10 æg RS_4</c:v>
                </c:pt>
                <c:pt idx="4">
                  <c:v>HLEC tRNA (Human Lymphatic Endothelial Cell total RNA), 10 æg RS_5</c:v>
                </c:pt>
                <c:pt idx="5">
                  <c:v>HIMEC tRNA (Human Intestinal Microvascular Endothelial Cell total RNA), 10 æg RS_6</c:v>
                </c:pt>
                <c:pt idx="6">
                  <c:v>HRGEC tRNA (Human Renal Glomerular Endothelial Cell total RNA), 10 æg RS_9</c:v>
                </c:pt>
                <c:pt idx="7">
                  <c:v>Human Fetal limb skin FB 8wk (ABR9745) P2 RS_10</c:v>
                </c:pt>
                <c:pt idx="8">
                  <c:v>HHSEC tRNA (Human Hepatic Sinusoidal Endothelial Cell total RNA), 10 æg RS_11</c:v>
                </c:pt>
                <c:pt idx="9">
                  <c:v>HCMEC tRNA (Human Cardiac Microvascular Endothelial Cell total RNA), 10 æg RS_12</c:v>
                </c:pt>
                <c:pt idx="10">
                  <c:v>HAEC tRNA (Human Aortic Endothelial Cell total RNA), 10 æg RS_13</c:v>
                </c:pt>
                <c:pt idx="11">
                  <c:v>HOMEC tRNA (Human Ovarian Microvascular Endothelial Cell total RNA), 10 æg RS_15</c:v>
                </c:pt>
                <c:pt idx="12">
                  <c:v>HUVEC tRNA (Human Umbilical Vein Endothelial Cell total RNA), 10 æg RS_16</c:v>
                </c:pt>
                <c:pt idx="13">
                  <c:v>HUAEC tRNA (Human Umbilical Artery Endothelial Cell total RNA), 10 æg RS_17</c:v>
                </c:pt>
                <c:pt idx="14">
                  <c:v>NHAC P6 RS_18</c:v>
                </c:pt>
                <c:pt idx="15">
                  <c:v>HMVEC P6 RS_19</c:v>
                </c:pt>
                <c:pt idx="16">
                  <c:v>HUSMC P5 RS_20</c:v>
                </c:pt>
                <c:pt idx="17">
                  <c:v>CASMC P14 RS_21</c:v>
                </c:pt>
                <c:pt idx="18">
                  <c:v>Brain Pericytes  P6 RS_25</c:v>
                </c:pt>
                <c:pt idx="19">
                  <c:v>Placenta pericytes P7 RS_26</c:v>
                </c:pt>
                <c:pt idx="20">
                  <c:v>MSC  P5 RS_27</c:v>
                </c:pt>
                <c:pt idx="21">
                  <c:v>HBVSMC  P3 RS_28</c:v>
                </c:pt>
                <c:pt idx="22">
                  <c:v>Fetal brown preadipocytes (Zenbio) P4 ctrl RS_29</c:v>
                </c:pt>
                <c:pt idx="23">
                  <c:v>Omental Preadipocyte Zenbio (Lot SLOM-18) P9 ctrl  RS_31</c:v>
                </c:pt>
                <c:pt idx="24">
                  <c:v>Subcutaneous preadipocytes Zenbio (Lot SLOO54) P6 ctrl RS_32</c:v>
                </c:pt>
                <c:pt idx="25">
                  <c:v>Xgene FB P17 ctrl  RS_33</c:v>
                </c:pt>
                <c:pt idx="26">
                  <c:v>HAEC (Lonza human aortic endothelial cells) P6 ctrl RS_38</c:v>
                </c:pt>
                <c:pt idx="27">
                  <c:v>NHOST  Lonza normal human osteoblasts) P5 ctrl RS_39</c:v>
                </c:pt>
                <c:pt idx="28">
                  <c:v>DPSC P6 ctrl RS_40</c:v>
                </c:pt>
                <c:pt idx="29">
                  <c:v>HAoSMC (aortic smooth muscle PromoCell) lot 4002012.2 P5 ctrl RS_42</c:v>
                </c:pt>
                <c:pt idx="30">
                  <c:v>Normal human arm skin fibroblast 82 yr (Coriell GM01706  A)  P12 RS_85</c:v>
                </c:pt>
                <c:pt idx="31">
                  <c:v>EN13  P14 ctrl RS_43</c:v>
                </c:pt>
                <c:pt idx="32">
                  <c:v>4D20.8  P15 ctrl RS_44</c:v>
                </c:pt>
                <c:pt idx="33">
                  <c:v>SM30  P15 ctrl RS_45</c:v>
                </c:pt>
                <c:pt idx="34">
                  <c:v>7SMOO32  P11 ctrl RS_46</c:v>
                </c:pt>
                <c:pt idx="35">
                  <c:v>E15  P19 ctrl RS_47</c:v>
                </c:pt>
                <c:pt idx="36">
                  <c:v>SK11 P16 ctrl RS_48</c:v>
                </c:pt>
                <c:pt idx="37">
                  <c:v>7PEND24 P21 ctrl RS_49</c:v>
                </c:pt>
                <c:pt idx="38">
                  <c:v>MEL2 P17 ctrl RS_50</c:v>
                </c:pt>
                <c:pt idx="39">
                  <c:v>T42 P17 ctrl RS_51</c:v>
                </c:pt>
                <c:pt idx="40">
                  <c:v>E69 P16 ctrl RS_52</c:v>
                </c:pt>
                <c:pt idx="41">
                  <c:v>C4ELS5.1 P14 ctrl RS_53</c:v>
                </c:pt>
                <c:pt idx="42">
                  <c:v>E3 P12 ctrl RS_54</c:v>
                </c:pt>
                <c:pt idx="43">
                  <c:v>ESI004 NP110 SM P12 ctrl RS_55</c:v>
                </c:pt>
                <c:pt idx="44">
                  <c:v>ESI004 NP88 SM P12 ctrl RS_56</c:v>
                </c:pt>
                <c:pt idx="45">
                  <c:v>30-MV2-6 P6 RS_70</c:v>
                </c:pt>
                <c:pt idx="46">
                  <c:v>30-MV2-3 P6 RS_71</c:v>
                </c:pt>
                <c:pt idx="47">
                  <c:v>30-MV2-4 P6 RS_72</c:v>
                </c:pt>
                <c:pt idx="48">
                  <c:v>30-MV2-10 P6 RS_73</c:v>
                </c:pt>
                <c:pt idx="49">
                  <c:v>30-MV2-17 P6 RS_74</c:v>
                </c:pt>
                <c:pt idx="50">
                  <c:v>30-MV2-19 P6 RS_75</c:v>
                </c:pt>
                <c:pt idx="51">
                  <c:v>30-MV2-2  P6 RS_76</c:v>
                </c:pt>
                <c:pt idx="52">
                  <c:v>30-MV2-7 P6 RS_77</c:v>
                </c:pt>
                <c:pt idx="53">
                  <c:v>30-MV2-9 P6 RS_78</c:v>
                </c:pt>
                <c:pt idx="54">
                  <c:v>30-MV2-14 P6 RS_79</c:v>
                </c:pt>
                <c:pt idx="55">
                  <c:v>30-MV2-24 P6 RS_80</c:v>
                </c:pt>
                <c:pt idx="56">
                  <c:v>30-MV2-8 P6 RS_81</c:v>
                </c:pt>
                <c:pt idx="57">
                  <c:v>30-SM2-1 P6 RS_82</c:v>
                </c:pt>
                <c:pt idx="58">
                  <c:v>30-SM2-3 P6 RS_83</c:v>
                </c:pt>
                <c:pt idx="59">
                  <c:v>RP1-SKEL-8 P6 RS_84</c:v>
                </c:pt>
              </c:strCache>
            </c:strRef>
          </c:cat>
          <c:val>
            <c:numRef>
              <c:f>'RNASEQ88-CLEAN-3'!$D$21:$BK$21</c:f>
              <c:numCache>
                <c:formatCode>General</c:formatCode>
                <c:ptCount val="60"/>
                <c:pt idx="0">
                  <c:v>22.89</c:v>
                </c:pt>
                <c:pt idx="1">
                  <c:v>14.1</c:v>
                </c:pt>
                <c:pt idx="2">
                  <c:v>20.059999999999999</c:v>
                </c:pt>
                <c:pt idx="3">
                  <c:v>20.63</c:v>
                </c:pt>
                <c:pt idx="4">
                  <c:v>43.07</c:v>
                </c:pt>
                <c:pt idx="5">
                  <c:v>13.96</c:v>
                </c:pt>
                <c:pt idx="6">
                  <c:v>14.11</c:v>
                </c:pt>
                <c:pt idx="7">
                  <c:v>4.34</c:v>
                </c:pt>
                <c:pt idx="8">
                  <c:v>13.1</c:v>
                </c:pt>
                <c:pt idx="9">
                  <c:v>45.2</c:v>
                </c:pt>
                <c:pt idx="10">
                  <c:v>13.52</c:v>
                </c:pt>
                <c:pt idx="11">
                  <c:v>13.57</c:v>
                </c:pt>
                <c:pt idx="12">
                  <c:v>31.23</c:v>
                </c:pt>
                <c:pt idx="13">
                  <c:v>7.04</c:v>
                </c:pt>
                <c:pt idx="14">
                  <c:v>35.44</c:v>
                </c:pt>
                <c:pt idx="15">
                  <c:v>42.45</c:v>
                </c:pt>
                <c:pt idx="16">
                  <c:v>4</c:v>
                </c:pt>
                <c:pt idx="17">
                  <c:v>32.75</c:v>
                </c:pt>
                <c:pt idx="18">
                  <c:v>33.76</c:v>
                </c:pt>
                <c:pt idx="19">
                  <c:v>3.21</c:v>
                </c:pt>
                <c:pt idx="20">
                  <c:v>28.04</c:v>
                </c:pt>
                <c:pt idx="21">
                  <c:v>5.35</c:v>
                </c:pt>
                <c:pt idx="22">
                  <c:v>21.8</c:v>
                </c:pt>
                <c:pt idx="23">
                  <c:v>23.34</c:v>
                </c:pt>
                <c:pt idx="24">
                  <c:v>23.36</c:v>
                </c:pt>
                <c:pt idx="25">
                  <c:v>22.99</c:v>
                </c:pt>
                <c:pt idx="26">
                  <c:v>15.36</c:v>
                </c:pt>
                <c:pt idx="27">
                  <c:v>1.9</c:v>
                </c:pt>
                <c:pt idx="28">
                  <c:v>13.76</c:v>
                </c:pt>
                <c:pt idx="29">
                  <c:v>35.99</c:v>
                </c:pt>
                <c:pt idx="30">
                  <c:v>21.12</c:v>
                </c:pt>
                <c:pt idx="31">
                  <c:v>0.26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0.08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0.32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0.2</c:v>
                </c:pt>
                <c:pt idx="49">
                  <c:v>3.05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1.07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5779256"/>
        <c:axId val="195779648"/>
      </c:barChart>
      <c:catAx>
        <c:axId val="1957792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Sample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779648"/>
        <c:crosses val="autoZero"/>
        <c:auto val="1"/>
        <c:lblAlgn val="ctr"/>
        <c:lblOffset val="100"/>
        <c:noMultiLvlLbl val="0"/>
      </c:catAx>
      <c:valAx>
        <c:axId val="19577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FPKM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779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Sheet1!$C$13</c:f>
              <c:strCache>
                <c:ptCount val="1"/>
                <c:pt idx="0">
                  <c:v>Afp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Sheet1!$D$1:$L$1</c:f>
              <c:strCache>
                <c:ptCount val="9"/>
                <c:pt idx="0">
                  <c:v>E10</c:v>
                </c:pt>
                <c:pt idx="1">
                  <c:v>E11</c:v>
                </c:pt>
                <c:pt idx="2">
                  <c:v>E12</c:v>
                </c:pt>
                <c:pt idx="3">
                  <c:v>E13</c:v>
                </c:pt>
                <c:pt idx="4">
                  <c:v>E14</c:v>
                </c:pt>
                <c:pt idx="5">
                  <c:v>E15</c:v>
                </c:pt>
                <c:pt idx="6">
                  <c:v>E16</c:v>
                </c:pt>
                <c:pt idx="7">
                  <c:v>E17</c:v>
                </c:pt>
                <c:pt idx="8">
                  <c:v>E18</c:v>
                </c:pt>
              </c:strCache>
            </c:strRef>
          </c:cat>
          <c:val>
            <c:numRef>
              <c:f>Sheet1!$D$13:$L$13</c:f>
              <c:numCache>
                <c:formatCode>General</c:formatCode>
                <c:ptCount val="9"/>
                <c:pt idx="0">
                  <c:v>842.16099999999994</c:v>
                </c:pt>
                <c:pt idx="1">
                  <c:v>418.20600000000002</c:v>
                </c:pt>
                <c:pt idx="2">
                  <c:v>604.62599999999998</c:v>
                </c:pt>
                <c:pt idx="3">
                  <c:v>529.351</c:v>
                </c:pt>
                <c:pt idx="4">
                  <c:v>2521.5700000000002</c:v>
                </c:pt>
                <c:pt idx="5">
                  <c:v>2238.9699999999998</c:v>
                </c:pt>
                <c:pt idx="6">
                  <c:v>2936.94</c:v>
                </c:pt>
                <c:pt idx="7">
                  <c:v>2747.27</c:v>
                </c:pt>
                <c:pt idx="8">
                  <c:v>1602.6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876592"/>
        <c:axId val="100876984"/>
      </c:barChart>
      <c:catAx>
        <c:axId val="1008765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DPC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876984"/>
        <c:crosses val="autoZero"/>
        <c:auto val="1"/>
        <c:lblAlgn val="ctr"/>
        <c:lblOffset val="100"/>
        <c:noMultiLvlLbl val="0"/>
      </c:catAx>
      <c:valAx>
        <c:axId val="10087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FPKM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87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Embryonal Globins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</c:f>
              <c:strCache>
                <c:ptCount val="1"/>
                <c:pt idx="0">
                  <c:v>Hba-x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Sheet1!$D$1:$L$1</c:f>
              <c:strCache>
                <c:ptCount val="9"/>
                <c:pt idx="0">
                  <c:v>E10</c:v>
                </c:pt>
                <c:pt idx="1">
                  <c:v>E11</c:v>
                </c:pt>
                <c:pt idx="2">
                  <c:v>E12</c:v>
                </c:pt>
                <c:pt idx="3">
                  <c:v>E13</c:v>
                </c:pt>
                <c:pt idx="4">
                  <c:v>E14</c:v>
                </c:pt>
                <c:pt idx="5">
                  <c:v>E15</c:v>
                </c:pt>
                <c:pt idx="6">
                  <c:v>E16</c:v>
                </c:pt>
                <c:pt idx="7">
                  <c:v>E17</c:v>
                </c:pt>
                <c:pt idx="8">
                  <c:v>E18</c:v>
                </c:pt>
              </c:strCache>
            </c:strRef>
          </c:cat>
          <c:val>
            <c:numRef>
              <c:f>Sheet1!$D$2:$L$2</c:f>
              <c:numCache>
                <c:formatCode>General</c:formatCode>
                <c:ptCount val="9"/>
                <c:pt idx="0">
                  <c:v>6968.17</c:v>
                </c:pt>
                <c:pt idx="1">
                  <c:v>7601.35</c:v>
                </c:pt>
                <c:pt idx="2">
                  <c:v>2492.98</c:v>
                </c:pt>
                <c:pt idx="3">
                  <c:v>4333.5600000000004</c:v>
                </c:pt>
                <c:pt idx="4">
                  <c:v>62.652799999999999</c:v>
                </c:pt>
                <c:pt idx="5">
                  <c:v>102.76300000000001</c:v>
                </c:pt>
                <c:pt idx="6">
                  <c:v>37.789900000000003</c:v>
                </c:pt>
                <c:pt idx="7">
                  <c:v>15.1408</c:v>
                </c:pt>
                <c:pt idx="8">
                  <c:v>10.695</c:v>
                </c:pt>
              </c:numCache>
            </c:numRef>
          </c:val>
        </c:ser>
        <c:ser>
          <c:idx val="1"/>
          <c:order val="1"/>
          <c:tx>
            <c:strRef>
              <c:f>Sheet1!$C$10</c:f>
              <c:strCache>
                <c:ptCount val="1"/>
                <c:pt idx="0">
                  <c:v>Hbb-bh1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Sheet1!$D$1:$L$1</c:f>
              <c:strCache>
                <c:ptCount val="9"/>
                <c:pt idx="0">
                  <c:v>E10</c:v>
                </c:pt>
                <c:pt idx="1">
                  <c:v>E11</c:v>
                </c:pt>
                <c:pt idx="2">
                  <c:v>E12</c:v>
                </c:pt>
                <c:pt idx="3">
                  <c:v>E13</c:v>
                </c:pt>
                <c:pt idx="4">
                  <c:v>E14</c:v>
                </c:pt>
                <c:pt idx="5">
                  <c:v>E15</c:v>
                </c:pt>
                <c:pt idx="6">
                  <c:v>E16</c:v>
                </c:pt>
                <c:pt idx="7">
                  <c:v>E17</c:v>
                </c:pt>
                <c:pt idx="8">
                  <c:v>E18</c:v>
                </c:pt>
              </c:strCache>
            </c:strRef>
          </c:cat>
          <c:val>
            <c:numRef>
              <c:f>Sheet1!$D$10:$L$10</c:f>
              <c:numCache>
                <c:formatCode>General</c:formatCode>
                <c:ptCount val="9"/>
                <c:pt idx="0">
                  <c:v>2540.3000000000002</c:v>
                </c:pt>
                <c:pt idx="1">
                  <c:v>1147.3499999999999</c:v>
                </c:pt>
                <c:pt idx="2">
                  <c:v>229.79300000000001</c:v>
                </c:pt>
                <c:pt idx="3">
                  <c:v>468.81799999999998</c:v>
                </c:pt>
                <c:pt idx="4">
                  <c:v>8.6273099999999996</c:v>
                </c:pt>
                <c:pt idx="5">
                  <c:v>8.6188300000000009</c:v>
                </c:pt>
                <c:pt idx="6">
                  <c:v>3.2957999999999998</c:v>
                </c:pt>
                <c:pt idx="7">
                  <c:v>2.1536599999999999</c:v>
                </c:pt>
                <c:pt idx="8">
                  <c:v>3.1933799999999999</c:v>
                </c:pt>
              </c:numCache>
            </c:numRef>
          </c:val>
        </c:ser>
        <c:ser>
          <c:idx val="2"/>
          <c:order val="2"/>
          <c:tx>
            <c:strRef>
              <c:f>Sheet1!$C$11</c:f>
              <c:strCache>
                <c:ptCount val="1"/>
                <c:pt idx="0">
                  <c:v>Hbb-y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Sheet1!$D$1:$L$1</c:f>
              <c:strCache>
                <c:ptCount val="9"/>
                <c:pt idx="0">
                  <c:v>E10</c:v>
                </c:pt>
                <c:pt idx="1">
                  <c:v>E11</c:v>
                </c:pt>
                <c:pt idx="2">
                  <c:v>E12</c:v>
                </c:pt>
                <c:pt idx="3">
                  <c:v>E13</c:v>
                </c:pt>
                <c:pt idx="4">
                  <c:v>E14</c:v>
                </c:pt>
                <c:pt idx="5">
                  <c:v>E15</c:v>
                </c:pt>
                <c:pt idx="6">
                  <c:v>E16</c:v>
                </c:pt>
                <c:pt idx="7">
                  <c:v>E17</c:v>
                </c:pt>
                <c:pt idx="8">
                  <c:v>E18</c:v>
                </c:pt>
              </c:strCache>
            </c:strRef>
          </c:cat>
          <c:val>
            <c:numRef>
              <c:f>Sheet1!$D$11:$L$11</c:f>
              <c:numCache>
                <c:formatCode>General</c:formatCode>
                <c:ptCount val="9"/>
                <c:pt idx="0">
                  <c:v>9616.19</c:v>
                </c:pt>
                <c:pt idx="1">
                  <c:v>28993.200000000001</c:v>
                </c:pt>
                <c:pt idx="2">
                  <c:v>8928.43</c:v>
                </c:pt>
                <c:pt idx="3">
                  <c:v>22383.7</c:v>
                </c:pt>
                <c:pt idx="4">
                  <c:v>168.095</c:v>
                </c:pt>
                <c:pt idx="5">
                  <c:v>413.68599999999998</c:v>
                </c:pt>
                <c:pt idx="6">
                  <c:v>86.052099999999996</c:v>
                </c:pt>
                <c:pt idx="7">
                  <c:v>32.6267</c:v>
                </c:pt>
                <c:pt idx="8">
                  <c:v>33.282899999999998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877376"/>
        <c:axId val="100877768"/>
      </c:barChart>
      <c:catAx>
        <c:axId val="1008773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DPC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877768"/>
        <c:crosses val="autoZero"/>
        <c:auto val="1"/>
        <c:lblAlgn val="ctr"/>
        <c:lblOffset val="100"/>
        <c:noMultiLvlLbl val="0"/>
      </c:catAx>
      <c:valAx>
        <c:axId val="10087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FPKM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87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Embryonic AI, Mouse Embryo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Sheet1!$D$1:$L$1</c:f>
              <c:strCache>
                <c:ptCount val="9"/>
                <c:pt idx="0">
                  <c:v>E10</c:v>
                </c:pt>
                <c:pt idx="1">
                  <c:v>E11</c:v>
                </c:pt>
                <c:pt idx="2">
                  <c:v>E12</c:v>
                </c:pt>
                <c:pt idx="3">
                  <c:v>E13</c:v>
                </c:pt>
                <c:pt idx="4">
                  <c:v>E14</c:v>
                </c:pt>
                <c:pt idx="5">
                  <c:v>E15</c:v>
                </c:pt>
                <c:pt idx="6">
                  <c:v>E16</c:v>
                </c:pt>
                <c:pt idx="7">
                  <c:v>E17</c:v>
                </c:pt>
                <c:pt idx="8">
                  <c:v>E18</c:v>
                </c:pt>
              </c:strCache>
            </c:strRef>
          </c:cat>
          <c:val>
            <c:numRef>
              <c:f>Sheet1!$D$29:$L$29</c:f>
              <c:numCache>
                <c:formatCode>General</c:formatCode>
                <c:ptCount val="9"/>
                <c:pt idx="0">
                  <c:v>22</c:v>
                </c:pt>
                <c:pt idx="1">
                  <c:v>81</c:v>
                </c:pt>
                <c:pt idx="2">
                  <c:v>72</c:v>
                </c:pt>
                <c:pt idx="3">
                  <c:v>75</c:v>
                </c:pt>
                <c:pt idx="4">
                  <c:v>56</c:v>
                </c:pt>
                <c:pt idx="5">
                  <c:v>59</c:v>
                </c:pt>
                <c:pt idx="6">
                  <c:v>55</c:v>
                </c:pt>
                <c:pt idx="7">
                  <c:v>54</c:v>
                </c:pt>
                <c:pt idx="8">
                  <c:v>48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3559656"/>
        <c:axId val="283560048"/>
      </c:lineChart>
      <c:catAx>
        <c:axId val="28355965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DPC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60048"/>
        <c:crosses val="autoZero"/>
        <c:auto val="1"/>
        <c:lblAlgn val="ctr"/>
        <c:lblOffset val="100"/>
        <c:noMultiLvlLbl val="0"/>
      </c:catAx>
      <c:valAx>
        <c:axId val="28356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Embryonic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59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Sheet1!$C$15</c:f>
              <c:strCache>
                <c:ptCount val="1"/>
                <c:pt idx="0">
                  <c:v>Cox7a1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Sheet1!$D$1:$L$1</c:f>
              <c:strCache>
                <c:ptCount val="9"/>
                <c:pt idx="0">
                  <c:v>E10</c:v>
                </c:pt>
                <c:pt idx="1">
                  <c:v>E11</c:v>
                </c:pt>
                <c:pt idx="2">
                  <c:v>E12</c:v>
                </c:pt>
                <c:pt idx="3">
                  <c:v>E13</c:v>
                </c:pt>
                <c:pt idx="4">
                  <c:v>E14</c:v>
                </c:pt>
                <c:pt idx="5">
                  <c:v>E15</c:v>
                </c:pt>
                <c:pt idx="6">
                  <c:v>E16</c:v>
                </c:pt>
                <c:pt idx="7">
                  <c:v>E17</c:v>
                </c:pt>
                <c:pt idx="8">
                  <c:v>E18</c:v>
                </c:pt>
              </c:strCache>
            </c:strRef>
          </c:cat>
          <c:val>
            <c:numRef>
              <c:f>Sheet1!$D$15:$L$15</c:f>
              <c:numCache>
                <c:formatCode>General</c:formatCode>
                <c:ptCount val="9"/>
                <c:pt idx="0">
                  <c:v>3.4941</c:v>
                </c:pt>
                <c:pt idx="1">
                  <c:v>4.0386800000000003</c:v>
                </c:pt>
                <c:pt idx="2">
                  <c:v>3.30308</c:v>
                </c:pt>
                <c:pt idx="3">
                  <c:v>3.5039600000000002</c:v>
                </c:pt>
                <c:pt idx="4">
                  <c:v>12.4466</c:v>
                </c:pt>
                <c:pt idx="5">
                  <c:v>7.2640599999999997</c:v>
                </c:pt>
                <c:pt idx="6">
                  <c:v>20.617799999999999</c:v>
                </c:pt>
                <c:pt idx="7">
                  <c:v>109.273</c:v>
                </c:pt>
                <c:pt idx="8">
                  <c:v>169.87799999999999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561224"/>
        <c:axId val="283561616"/>
      </c:barChart>
      <c:catAx>
        <c:axId val="2835612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DPC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61616"/>
        <c:crosses val="autoZero"/>
        <c:auto val="1"/>
        <c:lblAlgn val="ctr"/>
        <c:lblOffset val="100"/>
        <c:noMultiLvlLbl val="0"/>
      </c:catAx>
      <c:valAx>
        <c:axId val="28356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FPKM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61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COX7A1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'RNASEQ88-CLEAN-3'!$D$1:$BK$1</c:f>
              <c:strCache>
                <c:ptCount val="60"/>
                <c:pt idx="0">
                  <c:v>HBMEC tRNA (Human Brain Microvascular Endothelial Cell total RNA), 10 æg RS_1</c:v>
                </c:pt>
                <c:pt idx="1">
                  <c:v>HCPEC tRNA (Human Choroid Plexus Endothelial Cell total RNA), 10 æg RS_2</c:v>
                </c:pt>
                <c:pt idx="2">
                  <c:v>HDMEC tRNA (Human Dermal Microvascular Endothelial Cell total RNA),10 æg RS_3</c:v>
                </c:pt>
                <c:pt idx="3">
                  <c:v>HDLEC tRNA (Human Dermal Lymphatic Endothelial Cell total RNA), 10 æg RS_4</c:v>
                </c:pt>
                <c:pt idx="4">
                  <c:v>HLEC tRNA (Human Lymphatic Endothelial Cell total RNA), 10 æg RS_5</c:v>
                </c:pt>
                <c:pt idx="5">
                  <c:v>HIMEC tRNA (Human Intestinal Microvascular Endothelial Cell total RNA), 10 æg RS_6</c:v>
                </c:pt>
                <c:pt idx="6">
                  <c:v>HRGEC tRNA (Human Renal Glomerular Endothelial Cell total RNA), 10 æg RS_9</c:v>
                </c:pt>
                <c:pt idx="7">
                  <c:v>Human Fetal limb skin FB 8wk (ABR9745) P2 RS_10</c:v>
                </c:pt>
                <c:pt idx="8">
                  <c:v>HHSEC tRNA (Human Hepatic Sinusoidal Endothelial Cell total RNA), 10 æg RS_11</c:v>
                </c:pt>
                <c:pt idx="9">
                  <c:v>HCMEC tRNA (Human Cardiac Microvascular Endothelial Cell total RNA), 10 æg RS_12</c:v>
                </c:pt>
                <c:pt idx="10">
                  <c:v>HAEC tRNA (Human Aortic Endothelial Cell total RNA), 10 æg RS_13</c:v>
                </c:pt>
                <c:pt idx="11">
                  <c:v>HOMEC tRNA (Human Ovarian Microvascular Endothelial Cell total RNA), 10 æg RS_15</c:v>
                </c:pt>
                <c:pt idx="12">
                  <c:v>HUVEC tRNA (Human Umbilical Vein Endothelial Cell total RNA), 10 æg RS_16</c:v>
                </c:pt>
                <c:pt idx="13">
                  <c:v>HUAEC tRNA (Human Umbilical Artery Endothelial Cell total RNA), 10 æg RS_17</c:v>
                </c:pt>
                <c:pt idx="14">
                  <c:v>NHAC P6 RS_18</c:v>
                </c:pt>
                <c:pt idx="15">
                  <c:v>HMVEC P6 RS_19</c:v>
                </c:pt>
                <c:pt idx="16">
                  <c:v>HUSMC P5 RS_20</c:v>
                </c:pt>
                <c:pt idx="17">
                  <c:v>CASMC P14 RS_21</c:v>
                </c:pt>
                <c:pt idx="18">
                  <c:v>Brain Pericytes  P6 RS_25</c:v>
                </c:pt>
                <c:pt idx="19">
                  <c:v>Placenta pericytes P7 RS_26</c:v>
                </c:pt>
                <c:pt idx="20">
                  <c:v>MSC  P5 RS_27</c:v>
                </c:pt>
                <c:pt idx="21">
                  <c:v>HBVSMC  P3 RS_28</c:v>
                </c:pt>
                <c:pt idx="22">
                  <c:v>Fetal brown preadipocytes (Zenbio) P4 ctrl RS_29</c:v>
                </c:pt>
                <c:pt idx="23">
                  <c:v>Omental Preadipocyte Zenbio (Lot SLOM-18) P9 ctrl  RS_31</c:v>
                </c:pt>
                <c:pt idx="24">
                  <c:v>Subcutaneous preadipocytes Zenbio (Lot SLOO54) P6 ctrl RS_32</c:v>
                </c:pt>
                <c:pt idx="25">
                  <c:v>Xgene FB P17 ctrl  RS_33</c:v>
                </c:pt>
                <c:pt idx="26">
                  <c:v>HAEC (Lonza human aortic endothelial cells) P6 ctrl RS_38</c:v>
                </c:pt>
                <c:pt idx="27">
                  <c:v>NHOST  Lonza normal human osteoblasts) P5 ctrl RS_39</c:v>
                </c:pt>
                <c:pt idx="28">
                  <c:v>DPSC P6 ctrl RS_40</c:v>
                </c:pt>
                <c:pt idx="29">
                  <c:v>HAoSMC (aortic smooth muscle PromoCell) lot 4002012.2 P5 ctrl RS_42</c:v>
                </c:pt>
                <c:pt idx="30">
                  <c:v>Normal human arm skin fibroblast 82 yr (Coriell GM01706  A)  P12 RS_85</c:v>
                </c:pt>
                <c:pt idx="31">
                  <c:v>EN13  P14 ctrl RS_43</c:v>
                </c:pt>
                <c:pt idx="32">
                  <c:v>4D20.8  P15 ctrl RS_44</c:v>
                </c:pt>
                <c:pt idx="33">
                  <c:v>SM30  P15 ctrl RS_45</c:v>
                </c:pt>
                <c:pt idx="34">
                  <c:v>7SMOO32  P11 ctrl RS_46</c:v>
                </c:pt>
                <c:pt idx="35">
                  <c:v>E15  P19 ctrl RS_47</c:v>
                </c:pt>
                <c:pt idx="36">
                  <c:v>SK11 P16 ctrl RS_48</c:v>
                </c:pt>
                <c:pt idx="37">
                  <c:v>7PEND24 P21 ctrl RS_49</c:v>
                </c:pt>
                <c:pt idx="38">
                  <c:v>MEL2 P17 ctrl RS_50</c:v>
                </c:pt>
                <c:pt idx="39">
                  <c:v>T42 P17 ctrl RS_51</c:v>
                </c:pt>
                <c:pt idx="40">
                  <c:v>E69 P16 ctrl RS_52</c:v>
                </c:pt>
                <c:pt idx="41">
                  <c:v>C4ELS5.1 P14 ctrl RS_53</c:v>
                </c:pt>
                <c:pt idx="42">
                  <c:v>E3 P12 ctrl RS_54</c:v>
                </c:pt>
                <c:pt idx="43">
                  <c:v>ESI004 NP110 SM P12 ctrl RS_55</c:v>
                </c:pt>
                <c:pt idx="44">
                  <c:v>ESI004 NP88 SM P12 ctrl RS_56</c:v>
                </c:pt>
                <c:pt idx="45">
                  <c:v>30-MV2-6 P6 RS_70</c:v>
                </c:pt>
                <c:pt idx="46">
                  <c:v>30-MV2-3 P6 RS_71</c:v>
                </c:pt>
                <c:pt idx="47">
                  <c:v>30-MV2-4 P6 RS_72</c:v>
                </c:pt>
                <c:pt idx="48">
                  <c:v>30-MV2-10 P6 RS_73</c:v>
                </c:pt>
                <c:pt idx="49">
                  <c:v>30-MV2-17 P6 RS_74</c:v>
                </c:pt>
                <c:pt idx="50">
                  <c:v>30-MV2-19 P6 RS_75</c:v>
                </c:pt>
                <c:pt idx="51">
                  <c:v>30-MV2-2  P6 RS_76</c:v>
                </c:pt>
                <c:pt idx="52">
                  <c:v>30-MV2-7 P6 RS_77</c:v>
                </c:pt>
                <c:pt idx="53">
                  <c:v>30-MV2-9 P6 RS_78</c:v>
                </c:pt>
                <c:pt idx="54">
                  <c:v>30-MV2-14 P6 RS_79</c:v>
                </c:pt>
                <c:pt idx="55">
                  <c:v>30-MV2-24 P6 RS_80</c:v>
                </c:pt>
                <c:pt idx="56">
                  <c:v>30-MV2-8 P6 RS_81</c:v>
                </c:pt>
                <c:pt idx="57">
                  <c:v>30-SM2-1 P6 RS_82</c:v>
                </c:pt>
                <c:pt idx="58">
                  <c:v>30-SM2-3 P6 RS_83</c:v>
                </c:pt>
                <c:pt idx="59">
                  <c:v>RP1-SKEL-8 P6 RS_84</c:v>
                </c:pt>
              </c:strCache>
            </c:strRef>
          </c:cat>
          <c:val>
            <c:numRef>
              <c:f>'RNASEQ88-CLEAN-3'!$D$21:$BK$21</c:f>
              <c:numCache>
                <c:formatCode>General</c:formatCode>
                <c:ptCount val="60"/>
                <c:pt idx="0">
                  <c:v>22.89</c:v>
                </c:pt>
                <c:pt idx="1">
                  <c:v>14.1</c:v>
                </c:pt>
                <c:pt idx="2">
                  <c:v>20.059999999999999</c:v>
                </c:pt>
                <c:pt idx="3">
                  <c:v>20.63</c:v>
                </c:pt>
                <c:pt idx="4">
                  <c:v>43.07</c:v>
                </c:pt>
                <c:pt idx="5">
                  <c:v>13.96</c:v>
                </c:pt>
                <c:pt idx="6">
                  <c:v>14.11</c:v>
                </c:pt>
                <c:pt idx="7">
                  <c:v>4.34</c:v>
                </c:pt>
                <c:pt idx="8">
                  <c:v>13.1</c:v>
                </c:pt>
                <c:pt idx="9">
                  <c:v>45.2</c:v>
                </c:pt>
                <c:pt idx="10">
                  <c:v>13.52</c:v>
                </c:pt>
                <c:pt idx="11">
                  <c:v>13.57</c:v>
                </c:pt>
                <c:pt idx="12">
                  <c:v>31.23</c:v>
                </c:pt>
                <c:pt idx="13">
                  <c:v>7.04</c:v>
                </c:pt>
                <c:pt idx="14">
                  <c:v>35.44</c:v>
                </c:pt>
                <c:pt idx="15">
                  <c:v>42.45</c:v>
                </c:pt>
                <c:pt idx="16">
                  <c:v>4</c:v>
                </c:pt>
                <c:pt idx="17">
                  <c:v>32.75</c:v>
                </c:pt>
                <c:pt idx="18">
                  <c:v>33.76</c:v>
                </c:pt>
                <c:pt idx="19">
                  <c:v>3.21</c:v>
                </c:pt>
                <c:pt idx="20">
                  <c:v>28.04</c:v>
                </c:pt>
                <c:pt idx="21">
                  <c:v>5.35</c:v>
                </c:pt>
                <c:pt idx="22">
                  <c:v>21.8</c:v>
                </c:pt>
                <c:pt idx="23">
                  <c:v>23.34</c:v>
                </c:pt>
                <c:pt idx="24">
                  <c:v>23.36</c:v>
                </c:pt>
                <c:pt idx="25">
                  <c:v>22.99</c:v>
                </c:pt>
                <c:pt idx="26">
                  <c:v>15.36</c:v>
                </c:pt>
                <c:pt idx="27">
                  <c:v>1.9</c:v>
                </c:pt>
                <c:pt idx="28">
                  <c:v>13.76</c:v>
                </c:pt>
                <c:pt idx="29">
                  <c:v>35.99</c:v>
                </c:pt>
                <c:pt idx="30">
                  <c:v>21.12</c:v>
                </c:pt>
                <c:pt idx="31">
                  <c:v>0.26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0.08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0.32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0.2</c:v>
                </c:pt>
                <c:pt idx="49">
                  <c:v>3.05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1.07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562400"/>
        <c:axId val="283562792"/>
      </c:barChart>
      <c:catAx>
        <c:axId val="2835624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Sample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62792"/>
        <c:crosses val="autoZero"/>
        <c:auto val="1"/>
        <c:lblAlgn val="ctr"/>
        <c:lblOffset val="100"/>
        <c:noMultiLvlLbl val="0"/>
      </c:catAx>
      <c:valAx>
        <c:axId val="28356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FPKM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62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AF7B7A-3B9A-3C44-890E-577DFD93B52A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0C975-73C5-FB40-8836-177F17533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1848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3CAACE-F5B3-F14A-A9B0-5419919EF5D4}" type="datetimeFigureOut">
              <a:rPr lang="en-US" smtClean="0"/>
              <a:t>9/26/2017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26E92-643B-ED44-A46E-0D5620CB4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63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2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5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3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0507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4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225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5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224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6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242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7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031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8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557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9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243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10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140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11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5294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12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921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13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0567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14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607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15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4541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16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343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17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374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18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0859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19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9891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20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6581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21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1258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22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6853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sz="1100">
              <a:latin typeface="Arial" charset="0"/>
            </a:endParaRPr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29057" indent="-280406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17E011-3E1C-D344-B967-451E3CC59FD8}" type="slidenum">
              <a:rPr lang="en-US" sz="1200">
                <a:cs typeface="Arial" charset="0"/>
              </a:rPr>
              <a:pPr eaLnBrk="1" hangingPunct="1"/>
              <a:t>24</a:t>
            </a:fld>
            <a:endParaRPr lang="en-US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123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457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457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9" name="Picture 8" descr="pic2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0"/>
            <a:ext cx="9152467" cy="6866467"/>
          </a:xfrm>
          <a:prstGeom prst="rect">
            <a:avLst/>
          </a:prstGeom>
        </p:spPr>
      </p:pic>
      <p:pic>
        <p:nvPicPr>
          <p:cNvPr id="10" name="Picture 9" descr="icon2-01.png"/>
          <p:cNvPicPr>
            <a:picLocks noChangeAspect="1"/>
          </p:cNvPicPr>
          <p:nvPr userDrawn="1"/>
        </p:nvPicPr>
        <p:blipFill rotWithShape="1">
          <a:blip r:embed="rId3" cstate="email">
            <a:alphaModFix amt="4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97" t="-2643" r="37038" b="2643"/>
          <a:stretch/>
        </p:blipFill>
        <p:spPr>
          <a:xfrm>
            <a:off x="1701800" y="-431008"/>
            <a:ext cx="7450667" cy="7494930"/>
          </a:xfrm>
          <a:prstGeom prst="rect">
            <a:avLst/>
          </a:prstGeom>
        </p:spPr>
      </p:pic>
      <p:pic>
        <p:nvPicPr>
          <p:cNvPr id="11" name="Picture 10" descr="AGE X-01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389" y="2069387"/>
            <a:ext cx="3070874" cy="12275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389" y="2069387"/>
            <a:ext cx="3058145" cy="96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70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665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457C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457C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2364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1233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1233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06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45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7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5460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96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60452"/>
            <a:ext cx="5111750" cy="47984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22502"/>
            <a:ext cx="3008313" cy="36364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3140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19158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31333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685896"/>
            <a:ext cx="5486400" cy="3730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756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22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27113"/>
            <a:ext cx="2057400" cy="4992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27113"/>
            <a:ext cx="6019800" cy="4992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31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3" y="-8467"/>
            <a:ext cx="9143998" cy="922867"/>
          </a:xfrm>
          <a:prstGeom prst="rect">
            <a:avLst/>
          </a:prstGeom>
          <a:gradFill flip="none" rotWithShape="1">
            <a:gsLst>
              <a:gs pos="91000">
                <a:srgbClr val="00457C"/>
              </a:gs>
              <a:gs pos="16000">
                <a:schemeClr val="tx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31931"/>
            <a:ext cx="82296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8872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447040" y="6420381"/>
            <a:ext cx="3937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083079"/>
                </a:solidFill>
                <a:latin typeface="Calibri"/>
                <a:ea typeface="+mn-ea"/>
                <a:cs typeface="Calibri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fld id="{7A9FA7C5-1507-B84C-BAAD-98B88A2055E9}" type="slidenum">
              <a:rPr lang="en-US" smtClean="0">
                <a:solidFill>
                  <a:srgbClr val="00457C"/>
                </a:solidFill>
              </a:rPr>
              <a:pPr algn="ctr">
                <a:defRPr/>
              </a:pPr>
              <a:t>‹#›</a:t>
            </a:fld>
            <a:endParaRPr lang="en-US">
              <a:solidFill>
                <a:srgbClr val="00457C"/>
              </a:solidFill>
            </a:endParaRPr>
          </a:p>
        </p:txBody>
      </p:sp>
      <p:pic>
        <p:nvPicPr>
          <p:cNvPr id="7" name="Picture 6" descr="AGE X Medium Resolution 150dpi.jp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524" y="6225448"/>
            <a:ext cx="1542542" cy="47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95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bg1"/>
          </a:solidFill>
          <a:latin typeface="Arial Narrow"/>
          <a:ea typeface="+mj-ea"/>
          <a:cs typeface="Arial Narrow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67B1"/>
        </a:buClr>
        <a:buFont typeface="Arial"/>
        <a:buChar char="•"/>
        <a:defRPr sz="2000" kern="1200">
          <a:solidFill>
            <a:srgbClr val="00457C"/>
          </a:solidFill>
          <a:latin typeface="Arial Narrow"/>
          <a:ea typeface="+mn-ea"/>
          <a:cs typeface="Arial Narrow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67B1"/>
        </a:buClr>
        <a:buFont typeface="Arial"/>
        <a:buChar char="–"/>
        <a:defRPr sz="1800" kern="1200">
          <a:solidFill>
            <a:srgbClr val="00457C"/>
          </a:solidFill>
          <a:latin typeface="Arial Narrow"/>
          <a:ea typeface="+mn-ea"/>
          <a:cs typeface="Arial Narrow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67B1"/>
        </a:buClr>
        <a:buFont typeface="Arial"/>
        <a:buChar char="•"/>
        <a:defRPr sz="1600" kern="1200">
          <a:solidFill>
            <a:srgbClr val="00457C"/>
          </a:solidFill>
          <a:latin typeface="Arial Narrow"/>
          <a:ea typeface="+mn-ea"/>
          <a:cs typeface="Arial Narrow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0067B1"/>
        </a:buClr>
        <a:buFont typeface="Arial"/>
        <a:buChar char="–"/>
        <a:defRPr sz="1400" kern="1200">
          <a:solidFill>
            <a:srgbClr val="00457C"/>
          </a:solidFill>
          <a:latin typeface="Arial Narrow"/>
          <a:ea typeface="+mn-ea"/>
          <a:cs typeface="Arial Narrow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0067B1"/>
        </a:buClr>
        <a:buFont typeface="Arial"/>
        <a:buChar char="»"/>
        <a:defRPr sz="1200" kern="1200">
          <a:solidFill>
            <a:srgbClr val="00457C"/>
          </a:solidFill>
          <a:latin typeface="Arial Narrow"/>
          <a:ea typeface="+mn-ea"/>
          <a:cs typeface="Arial Narrow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489645" y="3988363"/>
            <a:ext cx="7253572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200" b="1" i="1" dirty="0" smtClean="0">
                <a:solidFill>
                  <a:schemeClr val="accent6"/>
                </a:solidFill>
                <a:latin typeface="+mn-lt"/>
                <a:cs typeface="Arial Narrow"/>
              </a:rPr>
              <a:t>Genomics of Induced Tissue Regeneration</a:t>
            </a:r>
          </a:p>
          <a:p>
            <a:r>
              <a:rPr lang="en-US" sz="2000" dirty="0" smtClean="0">
                <a:solidFill>
                  <a:schemeClr val="accent6"/>
                </a:solidFill>
                <a:latin typeface="+mn-lt"/>
                <a:cs typeface="Arial Narrow"/>
              </a:rPr>
              <a:t>Ivan Labat, Ph. D.</a:t>
            </a:r>
          </a:p>
          <a:p>
            <a:endParaRPr lang="en-US" b="1" dirty="0" smtClean="0">
              <a:solidFill>
                <a:schemeClr val="accent6"/>
              </a:solidFill>
              <a:latin typeface="Arial Narrow"/>
              <a:cs typeface="Arial Narrow"/>
            </a:endParaRPr>
          </a:p>
          <a:p>
            <a:endParaRPr lang="en-US" b="1" dirty="0" smtClean="0">
              <a:solidFill>
                <a:schemeClr val="accent6"/>
              </a:solidFill>
              <a:latin typeface="Arial Narrow"/>
              <a:cs typeface="Arial Narrow"/>
            </a:endParaRPr>
          </a:p>
          <a:p>
            <a:r>
              <a:rPr lang="en-US" sz="1800" dirty="0" smtClean="0">
                <a:solidFill>
                  <a:schemeClr val="accent6"/>
                </a:solidFill>
                <a:latin typeface="+mn-lt"/>
                <a:cs typeface="Arial Narrow"/>
              </a:rPr>
              <a:t>Cell Signaling, Cell Therapy and Cancer Therapeutics</a:t>
            </a:r>
          </a:p>
          <a:p>
            <a:r>
              <a:rPr lang="en-US" sz="1800" dirty="0" smtClean="0">
                <a:solidFill>
                  <a:schemeClr val="accent6"/>
                </a:solidFill>
                <a:latin typeface="+mn-lt"/>
                <a:cs typeface="Arial Narrow"/>
              </a:rPr>
              <a:t>September 28</a:t>
            </a:r>
            <a:r>
              <a:rPr lang="en-US" sz="1800" baseline="30000" dirty="0" smtClean="0">
                <a:solidFill>
                  <a:schemeClr val="accent6"/>
                </a:solidFill>
                <a:latin typeface="+mn-lt"/>
                <a:cs typeface="Arial Narrow"/>
              </a:rPr>
              <a:t>th</a:t>
            </a:r>
            <a:r>
              <a:rPr lang="en-US" sz="1800" dirty="0" smtClean="0">
                <a:solidFill>
                  <a:schemeClr val="accent6"/>
                </a:solidFill>
                <a:latin typeface="+mn-lt"/>
                <a:cs typeface="Arial Narrow"/>
              </a:rPr>
              <a:t>, 2017    Chicago, IL</a:t>
            </a:r>
            <a:endParaRPr lang="en-US" sz="1800" dirty="0">
              <a:solidFill>
                <a:schemeClr val="accent6"/>
              </a:solidFill>
              <a:latin typeface="+mn-lt"/>
              <a:cs typeface="Arial Narrow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5723467" y="33528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-838200" y="15917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634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79646"/>
                </a:solidFill>
                <a:latin typeface="Calibri"/>
                <a:cs typeface="+mj-cs"/>
              </a:rPr>
              <a:t>Acronyms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70" y="1479612"/>
            <a:ext cx="8470301" cy="352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5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8763" y="6350"/>
            <a:ext cx="8867775" cy="887413"/>
          </a:xfrm>
        </p:spPr>
        <p:txBody>
          <a:bodyPr/>
          <a:lstStyle/>
          <a:p>
            <a:pPr algn="l"/>
            <a:r>
              <a:rPr lang="en-US" sz="2800" dirty="0">
                <a:solidFill>
                  <a:schemeClr val="accent6"/>
                </a:solidFill>
                <a:latin typeface="+mn-lt"/>
              </a:rPr>
              <a:t>Timing of Mouse EF Transition</a:t>
            </a:r>
            <a:endParaRPr lang="en-US" dirty="0">
              <a:solidFill>
                <a:schemeClr val="accent6"/>
              </a:solidFill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068137"/>
            <a:ext cx="7620000" cy="51181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6412664" y="3573384"/>
            <a:ext cx="345455" cy="408066"/>
          </a:xfrm>
          <a:prstGeom prst="line">
            <a:avLst/>
          </a:prstGeom>
          <a:ln w="7620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64556" y="2811385"/>
            <a:ext cx="914400" cy="914400"/>
          </a:xfrm>
          <a:prstGeom prst="rect">
            <a:avLst/>
          </a:prstGeom>
          <a:noFill/>
          <a:effectLst/>
        </p:spPr>
        <p:txBody>
          <a:bodyPr wrap="none" lIns="45720" rIns="45720" rtlCol="0">
            <a:noAutofit/>
          </a:bodyPr>
          <a:lstStyle/>
          <a:p>
            <a:pPr defTabSz="457200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rgbClr val="FF0000"/>
                </a:solidFill>
              </a:rPr>
              <a:t>EFT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383800" y="2988352"/>
            <a:ext cx="345455" cy="408066"/>
          </a:xfrm>
          <a:prstGeom prst="line">
            <a:avLst/>
          </a:prstGeom>
          <a:ln w="7620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98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8763" y="6350"/>
            <a:ext cx="8867775" cy="887413"/>
          </a:xfrm>
        </p:spPr>
        <p:txBody>
          <a:bodyPr/>
          <a:lstStyle/>
          <a:p>
            <a:pPr algn="l"/>
            <a:r>
              <a:rPr lang="en-US" sz="2800" dirty="0">
                <a:solidFill>
                  <a:schemeClr val="accent6"/>
                </a:solidFill>
                <a:latin typeface="+mn-lt"/>
              </a:rPr>
              <a:t>Timing of Mouse EF Transition</a:t>
            </a:r>
            <a:endParaRPr lang="en-US" dirty="0">
              <a:solidFill>
                <a:schemeClr val="accent6"/>
              </a:solidFill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068137"/>
            <a:ext cx="7620000" cy="51181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6412664" y="3573384"/>
            <a:ext cx="345455" cy="408066"/>
          </a:xfrm>
          <a:prstGeom prst="line">
            <a:avLst/>
          </a:prstGeom>
          <a:ln w="7620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64556" y="2811385"/>
            <a:ext cx="914400" cy="914400"/>
          </a:xfrm>
          <a:prstGeom prst="rect">
            <a:avLst/>
          </a:prstGeom>
          <a:noFill/>
          <a:effectLst/>
        </p:spPr>
        <p:txBody>
          <a:bodyPr wrap="none" lIns="45720" rIns="45720" rtlCol="0">
            <a:noAutofit/>
          </a:bodyPr>
          <a:lstStyle/>
          <a:p>
            <a:pPr defTabSz="457200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rgbClr val="FF0000"/>
                </a:solidFill>
              </a:rPr>
              <a:t>EFT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6383800" y="2988352"/>
            <a:ext cx="345455" cy="408066"/>
          </a:xfrm>
          <a:prstGeom prst="line">
            <a:avLst/>
          </a:prstGeom>
          <a:ln w="7620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019550" y="1529943"/>
            <a:ext cx="3390900" cy="1931224"/>
          </a:xfrm>
          <a:prstGeom prst="rect">
            <a:avLst/>
          </a:prstGeom>
          <a:gradFill>
            <a:gsLst>
              <a:gs pos="89000">
                <a:schemeClr val="lt1">
                  <a:tint val="40000"/>
                  <a:satMod val="350000"/>
                  <a:alpha val="3000"/>
                </a:schemeClr>
              </a:gs>
              <a:gs pos="40000">
                <a:schemeClr val="lt1">
                  <a:tint val="45000"/>
                  <a:shade val="99000"/>
                  <a:satMod val="350000"/>
                </a:schemeClr>
              </a:gs>
              <a:gs pos="100000">
                <a:schemeClr val="lt1">
                  <a:shade val="20000"/>
                  <a:satMod val="255000"/>
                </a:schemeClr>
              </a:gs>
            </a:gsLst>
            <a:path path="circle">
              <a:fillToRect l="50000" t="-80000" r="50000" b="180000"/>
            </a:path>
          </a:gradFill>
        </p:spPr>
        <p:style>
          <a:lnRef idx="1">
            <a:schemeClr val="accent1"/>
          </a:lnRef>
          <a:fillRef idx="1002">
            <a:schemeClr val="l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53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RNA </a:t>
            </a:r>
            <a:r>
              <a:rPr lang="en-US" dirty="0" err="1" smtClean="0">
                <a:solidFill>
                  <a:srgbClr val="F79646"/>
                </a:solidFill>
                <a:latin typeface="Calibri"/>
                <a:cs typeface="+mj-cs"/>
              </a:rPr>
              <a:t>Seq</a:t>
            </a:r>
            <a:endParaRPr lang="en-US" sz="3200" dirty="0">
              <a:latin typeface="Arial"/>
              <a:cs typeface="Arial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070737"/>
              </p:ext>
            </p:extLst>
          </p:nvPr>
        </p:nvGraphicFramePr>
        <p:xfrm>
          <a:off x="628650" y="3053358"/>
          <a:ext cx="7886700" cy="1297417"/>
        </p:xfrm>
        <a:graphic>
          <a:graphicData uri="http://schemas.openxmlformats.org/drawingml/2006/table">
            <a:tbl>
              <a:tblPr/>
              <a:tblGrid>
                <a:gridCol w="314289"/>
                <a:gridCol w="675722"/>
                <a:gridCol w="762152"/>
                <a:gridCol w="913404"/>
                <a:gridCol w="748402"/>
                <a:gridCol w="819117"/>
                <a:gridCol w="785723"/>
                <a:gridCol w="919297"/>
                <a:gridCol w="990011"/>
                <a:gridCol w="958583"/>
              </a:tblGrid>
              <a:tr h="11794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Sample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CleanReads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MappingRatio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Uniquely MappingRatio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GeneNumber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Known GeneNumber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Novel GeneNumber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TranscriptNumber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Known TranscriptNumber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Novel TranscriptNumber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4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E10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44347980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74.36%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34.09%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17906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17594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312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28641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20563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8078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4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E11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44815786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58.73%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24.07%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17270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17009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27609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19719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7890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4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E12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44562652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73.24%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30.71%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17492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17207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285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28366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20209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8157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4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E13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44788536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70.92%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29.22%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17509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17228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281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28499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20229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8270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4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E14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44831262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70.39%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29.84%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18084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17770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29142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20868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8274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4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E15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44779210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74.71%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31.50%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18165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17880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285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29587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21158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8429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4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E16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44822046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73.52%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31.37%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18308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17974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29784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21224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8560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4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E17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44804504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70.93%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30.81%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18424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18104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29753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21356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8397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4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E18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44743908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68.11%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30.16%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18595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18275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29853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21488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8365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94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MRSQ1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44869712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73.60%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34.59%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17104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16744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360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26165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18959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7206</a:t>
                      </a:r>
                    </a:p>
                  </a:txBody>
                  <a:tcPr marL="5897" marR="5897" marT="58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914402" y="1598295"/>
            <a:ext cx="999806" cy="534357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>
                <a:latin typeface="+mn-lt"/>
              </a:rPr>
              <a:t>BGI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2716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Mouse Embryo Samples Correlation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943" y="1016001"/>
            <a:ext cx="5218113" cy="5218113"/>
          </a:xfrm>
        </p:spPr>
      </p:pic>
    </p:spTree>
    <p:extLst>
      <p:ext uri="{BB962C8B-B14F-4D97-AF65-F5344CB8AC3E}">
        <p14:creationId xmlns:p14="http://schemas.microsoft.com/office/powerpoint/2010/main" val="113719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Cox7a1 Transcription</a:t>
            </a:r>
            <a:endParaRPr lang="en-US" sz="3200" dirty="0">
              <a:latin typeface="Arial"/>
              <a:cs typeface="Arial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0462201"/>
              </p:ext>
            </p:extLst>
          </p:nvPr>
        </p:nvGraphicFramePr>
        <p:xfrm>
          <a:off x="2286000" y="210026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2191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COX7A1 </a:t>
            </a:r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Transcription – Human Lines</a:t>
            </a:r>
            <a:endParaRPr lang="en-US" sz="3200" dirty="0">
              <a:latin typeface="Arial"/>
              <a:cs typeface="Arial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738709"/>
              </p:ext>
            </p:extLst>
          </p:nvPr>
        </p:nvGraphicFramePr>
        <p:xfrm>
          <a:off x="-1" y="1564888"/>
          <a:ext cx="9126071" cy="3922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8211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SSDE GENES E11-E13 vs E14-E16</a:t>
            </a:r>
            <a:endParaRPr lang="en-US" sz="3200" dirty="0">
              <a:latin typeface="Arial"/>
              <a:cs typeface="Arial"/>
            </a:endParaRP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446167"/>
              </p:ext>
            </p:extLst>
          </p:nvPr>
        </p:nvGraphicFramePr>
        <p:xfrm>
          <a:off x="2724150" y="2592032"/>
          <a:ext cx="3505200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79600"/>
                <a:gridCol w="812800"/>
                <a:gridCol w="812800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Upregulated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E11-E13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E14-E16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Total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653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2203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Secreted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41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335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Transcription Factors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193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82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Transcription Cofactors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smtClean="0">
                          <a:effectLst/>
                        </a:rPr>
                        <a:t>Chromatin </a:t>
                      </a:r>
                      <a:r>
                        <a:rPr lang="en-US" sz="1100" u="none" strike="noStrike" dirty="0">
                          <a:effectLst/>
                        </a:rPr>
                        <a:t>Remodeling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20464" y="4498632"/>
            <a:ext cx="576972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</a:rPr>
              <a:t>Selection Criteria: 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genes are at least 2x differentially expressed</a:t>
            </a:r>
          </a:p>
          <a:p>
            <a:pPr marL="285750" indent="-285750" defTabSz="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P value &lt;= 0.025</a:t>
            </a:r>
          </a:p>
          <a:p>
            <a:pPr defTabSz="457200"/>
            <a:r>
              <a:rPr lang="en-US" dirty="0">
                <a:solidFill>
                  <a:prstClr val="black"/>
                </a:solidFill>
              </a:rPr>
              <a:t>Total FPKM are </a:t>
            </a:r>
            <a:r>
              <a:rPr lang="en-US" dirty="0" smtClean="0">
                <a:solidFill>
                  <a:prstClr val="black"/>
                </a:solidFill>
              </a:rPr>
              <a:t>over </a:t>
            </a:r>
            <a:r>
              <a:rPr lang="en-US" dirty="0">
                <a:solidFill>
                  <a:prstClr val="black"/>
                </a:solidFill>
              </a:rPr>
              <a:t>98.5% similar between the two groups</a:t>
            </a:r>
          </a:p>
        </p:txBody>
      </p:sp>
    </p:spTree>
    <p:extLst>
      <p:ext uri="{BB962C8B-B14F-4D97-AF65-F5344CB8AC3E}">
        <p14:creationId xmlns:p14="http://schemas.microsoft.com/office/powerpoint/2010/main" val="357727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79646"/>
                </a:solidFill>
                <a:latin typeface="Calibri"/>
                <a:cs typeface="+mj-cs"/>
              </a:rPr>
              <a:t>Afp</a:t>
            </a:r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 Transcription</a:t>
            </a:r>
            <a:endParaRPr lang="en-US" sz="3200" dirty="0">
              <a:latin typeface="Arial"/>
              <a:cs typeface="Arial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3087855"/>
              </p:ext>
            </p:extLst>
          </p:nvPr>
        </p:nvGraphicFramePr>
        <p:xfrm>
          <a:off x="22479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05608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Embryonal </a:t>
            </a:r>
            <a:r>
              <a:rPr lang="en-US" dirty="0" err="1" smtClean="0">
                <a:solidFill>
                  <a:srgbClr val="F79646"/>
                </a:solidFill>
                <a:latin typeface="Calibri"/>
                <a:cs typeface="+mj-cs"/>
              </a:rPr>
              <a:t>Globins</a:t>
            </a:r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 Transcription</a:t>
            </a:r>
            <a:endParaRPr lang="en-US" sz="3200" dirty="0">
              <a:latin typeface="Arial"/>
              <a:cs typeface="Arial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4825638"/>
              </p:ext>
            </p:extLst>
          </p:nvPr>
        </p:nvGraphicFramePr>
        <p:xfrm>
          <a:off x="22479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79646"/>
                </a:solidFill>
                <a:latin typeface="Calibri"/>
                <a:cs typeface="+mj-cs"/>
              </a:rPr>
              <a:t>Embryonic AI (</a:t>
            </a:r>
            <a:r>
              <a:rPr lang="en-US" dirty="0" err="1">
                <a:solidFill>
                  <a:srgbClr val="F79646"/>
                </a:solidFill>
                <a:latin typeface="Calibri"/>
                <a:cs typeface="+mj-cs"/>
              </a:rPr>
              <a:t>InSilico</a:t>
            </a:r>
            <a:r>
              <a:rPr lang="en-US" dirty="0">
                <a:solidFill>
                  <a:srgbClr val="F79646"/>
                </a:solidFill>
                <a:latin typeface="Calibri"/>
                <a:cs typeface="+mj-cs"/>
              </a:rPr>
              <a:t> Medicine)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5" name="Shape 121"/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114"/>
          <a:stretch>
            <a:fillRect/>
          </a:stretch>
        </p:blipFill>
        <p:spPr bwMode="auto">
          <a:xfrm>
            <a:off x="231775" y="1608455"/>
            <a:ext cx="8680450" cy="268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hape 122"/>
          <p:cNvSpPr txBox="1">
            <a:spLocks noChangeArrowheads="1"/>
          </p:cNvSpPr>
          <p:nvPr/>
        </p:nvSpPr>
        <p:spPr bwMode="auto">
          <a:xfrm>
            <a:off x="1989455" y="4296093"/>
            <a:ext cx="5765800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91425" rIns="91425" bIns="91425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defTabSz="457200" eaLnBrk="1" hangingPunct="1">
              <a:lnSpc>
                <a:spcPct val="115000"/>
              </a:lnSpc>
              <a:spcAft>
                <a:spcPts val="1600"/>
              </a:spcAft>
            </a:pPr>
            <a:r>
              <a:rPr lang="en-US" altLang="en-US" sz="3000" b="1" dirty="0" smtClean="0">
                <a:solidFill>
                  <a:srgbClr val="0000FF"/>
                </a:solidFill>
              </a:rPr>
              <a:t>Embryonic.AI</a:t>
            </a:r>
            <a:endParaRPr lang="en-US" altLang="en-US" sz="3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18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79646"/>
                </a:solidFill>
                <a:latin typeface="Calibri"/>
                <a:cs typeface="+mj-cs"/>
              </a:rPr>
              <a:t>Embryonic AI (</a:t>
            </a:r>
            <a:r>
              <a:rPr lang="en-US" dirty="0" err="1">
                <a:solidFill>
                  <a:srgbClr val="F79646"/>
                </a:solidFill>
                <a:latin typeface="Calibri"/>
                <a:cs typeface="+mj-cs"/>
              </a:rPr>
              <a:t>InSilico</a:t>
            </a:r>
            <a:r>
              <a:rPr lang="en-US" dirty="0">
                <a:solidFill>
                  <a:srgbClr val="F79646"/>
                </a:solidFill>
                <a:latin typeface="Calibri"/>
                <a:cs typeface="+mj-cs"/>
              </a:rPr>
              <a:t> Medicine)</a:t>
            </a:r>
            <a:endParaRPr lang="en-US" sz="3200" dirty="0">
              <a:latin typeface="Arial"/>
              <a:cs typeface="Arial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9154832"/>
              </p:ext>
            </p:extLst>
          </p:nvPr>
        </p:nvGraphicFramePr>
        <p:xfrm>
          <a:off x="2286000" y="210026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714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79646"/>
                </a:solidFill>
                <a:latin typeface="Calibri"/>
                <a:cs typeface="+mj-cs"/>
              </a:rPr>
              <a:t>Methylome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70" y="2100267"/>
            <a:ext cx="8269155" cy="343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14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Cox7a1 Transcription</a:t>
            </a:r>
            <a:endParaRPr lang="en-US" sz="3200" dirty="0">
              <a:latin typeface="Arial"/>
              <a:cs typeface="Arial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0462201"/>
              </p:ext>
            </p:extLst>
          </p:nvPr>
        </p:nvGraphicFramePr>
        <p:xfrm>
          <a:off x="2286000" y="210026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2734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COX7A1 </a:t>
            </a:r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Transcription – Human Lines</a:t>
            </a:r>
            <a:endParaRPr lang="en-US" sz="3200" dirty="0">
              <a:latin typeface="Arial"/>
              <a:cs typeface="Arial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2738709"/>
              </p:ext>
            </p:extLst>
          </p:nvPr>
        </p:nvGraphicFramePr>
        <p:xfrm>
          <a:off x="-1" y="1564888"/>
          <a:ext cx="9126071" cy="3922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91468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December 24</a:t>
            </a:r>
            <a:r>
              <a:rPr lang="en-US" baseline="30000" dirty="0" smtClean="0">
                <a:solidFill>
                  <a:srgbClr val="F79646"/>
                </a:solidFill>
                <a:latin typeface="Calibri"/>
                <a:cs typeface="+mj-cs"/>
              </a:rPr>
              <a:t>th</a:t>
            </a:r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 2016, 04:30AM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" y="1137813"/>
            <a:ext cx="9148266" cy="503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3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79646"/>
                </a:solidFill>
                <a:latin typeface="Calibri"/>
                <a:cs typeface="+mj-cs"/>
              </a:rPr>
              <a:t>Heatmap</a:t>
            </a:r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 View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" y="992557"/>
            <a:ext cx="9122553" cy="439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92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79646"/>
                </a:solidFill>
                <a:latin typeface="Calibri"/>
                <a:cs typeface="+mj-cs"/>
              </a:rPr>
              <a:t>Heatmap</a:t>
            </a:r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 View - PCDH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94" y="1129072"/>
            <a:ext cx="9157565" cy="448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60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79646"/>
                </a:solidFill>
                <a:latin typeface="Calibri"/>
                <a:cs typeface="+mj-cs"/>
              </a:rPr>
              <a:t>Heatmap</a:t>
            </a:r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 View – </a:t>
            </a:r>
            <a:r>
              <a:rPr lang="en-US" dirty="0" err="1" smtClean="0">
                <a:solidFill>
                  <a:srgbClr val="F79646"/>
                </a:solidFill>
                <a:latin typeface="Calibri"/>
                <a:cs typeface="+mj-cs"/>
              </a:rPr>
              <a:t>Chr</a:t>
            </a:r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 19.</a:t>
            </a:r>
            <a:endParaRPr lang="en-US" sz="32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42" y="1131073"/>
            <a:ext cx="9136713" cy="492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1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Logistic Regression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5234" y="1645920"/>
            <a:ext cx="817064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Developed by David Cox in 1958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Estimates the probability of a binary response based on one or more predictors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1">
                    <a:lumMod val="50000"/>
                  </a:schemeClr>
                </a:solidFill>
              </a:rPr>
              <a:t>Measures relationship between dependent variable and one or more independent variables</a:t>
            </a:r>
          </a:p>
          <a:p>
            <a:endParaRPr lang="en-US" sz="32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50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A bit of a Detour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38950" y="1596231"/>
            <a:ext cx="7906966" cy="387314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20,000+ independent variables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PCA – how many PC describe 90% of variables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this case – 44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These 44 PCs are used as predictive variables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Dataset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binarized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to 0/1 values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Question – expression of which genes are best predictors of a phenotype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71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6"/>
                </a:solidFill>
                <a:latin typeface="+mn-lt"/>
              </a:rPr>
              <a:t>Predictive </a:t>
            </a:r>
            <a:r>
              <a:rPr lang="en-US" dirty="0" smtClean="0">
                <a:solidFill>
                  <a:schemeClr val="accent6"/>
                </a:solidFill>
                <a:latin typeface="+mn-lt"/>
              </a:rPr>
              <a:t>Values</a:t>
            </a:r>
            <a:endParaRPr lang="en-US" dirty="0">
              <a:solidFill>
                <a:schemeClr val="accent6"/>
              </a:solidFill>
              <a:latin typeface="+mn-lt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167063" y="2286596"/>
          <a:ext cx="2809875" cy="3143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1975"/>
                <a:gridCol w="561975"/>
                <a:gridCol w="561975"/>
                <a:gridCol w="561975"/>
                <a:gridCol w="561975"/>
              </a:tblGrid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TOP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BOTTOM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Gene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Factor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Gene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Factor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PCDHA4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0.26637587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NAALADL1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-0.1783139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 dirty="0">
                          <a:effectLst/>
                        </a:rPr>
                        <a:t>PCDHB10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0.25442442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CCDC125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-0.1797954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AMH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0.25287965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USP32P2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-0.1825466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PCDHB9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0.21843975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APOD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-0.1854934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RGPD2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0.2176779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LINC00839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-0.186106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LINC00649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0.21425788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XAF1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-0.1908669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PCDHB14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0.20954457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GPAT2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-0.1909055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PCDHB2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0.20112264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CAT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-0.2043789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CHRM3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0.20094598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PCDHGA6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-0.2051238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SPTLC3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0.19883574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PTCHD3P1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-0.2178673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RHOU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0.19647146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TRIM4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-0.2178673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RGPD1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0.19217207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MMP17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-0.2185574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SPINK5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0.19216519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PLPP7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-0.2194865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ALDH5A1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0.19019774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PCDHGA2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-0.2239592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ZCCHC18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0.18272886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CALHM2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-0.2261725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LINC01021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0.18058191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URB1.AS1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-0.2314156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C1orf204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0.17724313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MEG3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-0.2468363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GLUD1P3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0.17372586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PCDHGA12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-0.2712973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PSTK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0.17200638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PCDHGB5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-0.282056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  <a:tr h="14287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FAR2P1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>
                          <a:effectLst/>
                        </a:rPr>
                        <a:t>0.16817121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u="none" strike="noStrike">
                          <a:effectLst/>
                        </a:rPr>
                        <a:t>COX7A1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u="none" strike="noStrike" dirty="0">
                          <a:effectLst/>
                        </a:rPr>
                        <a:t>-0.2926597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44" marR="7144" marT="7144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64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2"/>
          <p:cNvSpPr txBox="1">
            <a:spLocks noChangeArrowheads="1"/>
          </p:cNvSpPr>
          <p:nvPr/>
        </p:nvSpPr>
        <p:spPr bwMode="auto">
          <a:xfrm>
            <a:off x="2523807" y="2100267"/>
            <a:ext cx="9144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rIns="45720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ts val="700"/>
              </a:spcBef>
            </a:pPr>
            <a:r>
              <a:rPr lang="en-US" sz="2000" dirty="0">
                <a:solidFill>
                  <a:schemeClr val="bg1"/>
                </a:solidFill>
              </a:rPr>
              <a:t>U.S. projected &gt;80 yrs. old</a:t>
            </a:r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258796" y="7098"/>
            <a:ext cx="8867275" cy="88665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79646"/>
                </a:solidFill>
                <a:latin typeface="Calibri"/>
                <a:cs typeface="+mj-cs"/>
              </a:rPr>
              <a:t>A bit of a Detour</a:t>
            </a:r>
            <a:endParaRPr lang="en-US" sz="3200" dirty="0">
              <a:latin typeface="Arial"/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4545" y="1668780"/>
            <a:ext cx="334578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4F81BD">
                    <a:lumMod val="50000"/>
                  </a:srgbClr>
                </a:solidFill>
              </a:rPr>
              <a:t>Mike West</a:t>
            </a:r>
            <a:endParaRPr lang="en-US" sz="3200" dirty="0">
              <a:solidFill>
                <a:srgbClr val="4F81BD">
                  <a:lumMod val="50000"/>
                </a:srgb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4F81BD">
                    <a:lumMod val="50000"/>
                  </a:srgbClr>
                </a:solidFill>
              </a:rPr>
              <a:t>Hal Sternberg</a:t>
            </a:r>
            <a:endParaRPr lang="en-US" sz="3200" dirty="0">
              <a:solidFill>
                <a:srgbClr val="4F81BD">
                  <a:lumMod val="50000"/>
                </a:srgb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4F81BD">
                    <a:lumMod val="50000"/>
                  </a:srgbClr>
                </a:solidFill>
              </a:rPr>
              <a:t>Aubrey de Grey</a:t>
            </a:r>
            <a:endParaRPr lang="en-US" sz="3200" dirty="0">
              <a:solidFill>
                <a:srgbClr val="4F81BD">
                  <a:lumMod val="50000"/>
                </a:srgb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4F81BD">
                    <a:lumMod val="50000"/>
                  </a:srgbClr>
                </a:solidFill>
              </a:rPr>
              <a:t>David Larocca</a:t>
            </a:r>
            <a:endParaRPr lang="en-US" sz="3200" dirty="0">
              <a:solidFill>
                <a:srgbClr val="4F81BD">
                  <a:lumMod val="50000"/>
                </a:srgb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rgbClr val="4F81BD">
                    <a:lumMod val="50000"/>
                  </a:srgbClr>
                </a:solidFill>
              </a:rPr>
              <a:t>Jake Larocca</a:t>
            </a:r>
            <a:endParaRPr lang="en-US" sz="3200" dirty="0">
              <a:solidFill>
                <a:srgbClr val="4F81BD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28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68716</TotalTime>
  <Words>719</Words>
  <Application>Microsoft Office PowerPoint</Application>
  <PresentationFormat>On-screen Show (4:3)</PresentationFormat>
  <Paragraphs>330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ＭＳ Ｐゴシック</vt:lpstr>
      <vt:lpstr>Arial</vt:lpstr>
      <vt:lpstr>Arial Narrow</vt:lpstr>
      <vt:lpstr>Calibri</vt:lpstr>
      <vt:lpstr>Office Theme</vt:lpstr>
      <vt:lpstr>PowerPoint Presentation</vt:lpstr>
      <vt:lpstr>Acronyms</vt:lpstr>
      <vt:lpstr>Timing of Mouse EF Transition</vt:lpstr>
      <vt:lpstr>Timing of Mouse EF Transition</vt:lpstr>
      <vt:lpstr>RNA Seq</vt:lpstr>
      <vt:lpstr>Mouse Embryo Samples Correlation</vt:lpstr>
      <vt:lpstr>Cox7a1 Transcription</vt:lpstr>
      <vt:lpstr>COX7A1 Transcription – Human Lines</vt:lpstr>
      <vt:lpstr>SSDE GENES E11-E13 vs E14-E16</vt:lpstr>
      <vt:lpstr>Afp Transcription</vt:lpstr>
      <vt:lpstr>Embryonal Globins Transcription</vt:lpstr>
      <vt:lpstr>Embryonic AI (InSilico Medicine)</vt:lpstr>
      <vt:lpstr>Embryonic AI (InSilico Medicine)</vt:lpstr>
      <vt:lpstr>Methylome</vt:lpstr>
      <vt:lpstr>Cox7a1 Transcription</vt:lpstr>
      <vt:lpstr>COX7A1 Transcription – Human Lines</vt:lpstr>
      <vt:lpstr>December 24th 2016, 04:30AM</vt:lpstr>
      <vt:lpstr>Heatmap View</vt:lpstr>
      <vt:lpstr>Heatmap View - PCDH</vt:lpstr>
      <vt:lpstr>Heatmap View – Chr 19.</vt:lpstr>
      <vt:lpstr>Logistic Regression</vt:lpstr>
      <vt:lpstr>A bit of a Detour</vt:lpstr>
      <vt:lpstr>Predictive Values</vt:lpstr>
      <vt:lpstr>A bit of a Detour</vt:lpstr>
    </vt:vector>
  </TitlesOfParts>
  <Company>Brand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Juan Guillen</dc:creator>
  <cp:lastModifiedBy>Ivan Labat</cp:lastModifiedBy>
  <cp:revision>396</cp:revision>
  <cp:lastPrinted>2017-05-30T08:15:04Z</cp:lastPrinted>
  <dcterms:created xsi:type="dcterms:W3CDTF">2014-11-07T21:13:22Z</dcterms:created>
  <dcterms:modified xsi:type="dcterms:W3CDTF">2017-09-26T19:46:48Z</dcterms:modified>
</cp:coreProperties>
</file>