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1"/>
    <p:sldMasterId id="2147483809" r:id="rId2"/>
  </p:sldMasterIdLst>
  <p:notesMasterIdLst>
    <p:notesMasterId r:id="rId24"/>
  </p:notesMasterIdLst>
  <p:handoutMasterIdLst>
    <p:handoutMasterId r:id="rId25"/>
  </p:handoutMasterIdLst>
  <p:sldIdLst>
    <p:sldId id="436" r:id="rId3"/>
    <p:sldId id="554" r:id="rId4"/>
    <p:sldId id="572" r:id="rId5"/>
    <p:sldId id="571" r:id="rId6"/>
    <p:sldId id="555" r:id="rId7"/>
    <p:sldId id="556" r:id="rId8"/>
    <p:sldId id="557" r:id="rId9"/>
    <p:sldId id="551" r:id="rId10"/>
    <p:sldId id="558" r:id="rId11"/>
    <p:sldId id="560" r:id="rId12"/>
    <p:sldId id="562" r:id="rId13"/>
    <p:sldId id="541" r:id="rId14"/>
    <p:sldId id="561" r:id="rId15"/>
    <p:sldId id="568" r:id="rId16"/>
    <p:sldId id="569" r:id="rId17"/>
    <p:sldId id="565" r:id="rId18"/>
    <p:sldId id="567" r:id="rId19"/>
    <p:sldId id="570" r:id="rId20"/>
    <p:sldId id="564" r:id="rId21"/>
    <p:sldId id="496" r:id="rId22"/>
    <p:sldId id="553" r:id="rId23"/>
  </p:sldIdLst>
  <p:sldSz cx="10287000" cy="6858000" type="35mm"/>
  <p:notesSz cx="7302500" cy="9586913"/>
  <p:custDataLst>
    <p:tags r:id="rId26"/>
  </p:custData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FFFFFF"/>
    <a:srgbClr val="000000"/>
    <a:srgbClr val="FFCC00"/>
    <a:srgbClr val="99FF33"/>
    <a:srgbClr val="FF99FF"/>
    <a:srgbClr val="DDDDDD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686" y="-96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72" y="2082"/>
      </p:cViewPr>
      <p:guideLst>
        <p:guide orient="horz" pos="3019"/>
        <p:guide pos="229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388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277" tIns="48139" rIns="96277" bIns="48139" numCol="1" anchor="t" anchorCtr="0" compatLnSpc="1">
            <a:prstTxWarp prst="textNoShape">
              <a:avLst/>
            </a:prstTxWarp>
          </a:bodyPr>
          <a:lstStyle>
            <a:lvl1pPr algn="l" defTabSz="962025">
              <a:defRPr kumimoji="0"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M. Morgan; D. Vogelien; T. Snell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38613" y="0"/>
            <a:ext cx="316388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277" tIns="48139" rIns="96277" bIns="48139" numCol="1" anchor="t" anchorCtr="0" compatLnSpc="1">
            <a:prstTxWarp prst="textNoShape">
              <a:avLst/>
            </a:prstTxWarp>
          </a:bodyPr>
          <a:lstStyle>
            <a:lvl1pPr algn="r" defTabSz="962025">
              <a:defRPr kumimoji="0"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07488"/>
            <a:ext cx="316388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277" tIns="48139" rIns="96277" bIns="48139" numCol="1" anchor="b" anchorCtr="0" compatLnSpc="1">
            <a:prstTxWarp prst="textNoShape">
              <a:avLst/>
            </a:prstTxWarp>
          </a:bodyPr>
          <a:lstStyle>
            <a:lvl1pPr algn="l" defTabSz="962025">
              <a:defRPr kumimoji="0"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Using Differential Dispplay PCR to identify Molecular Biomarkers of Permethrin Stress in Staghorn Corals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38613" y="9107488"/>
            <a:ext cx="316388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277" tIns="48139" rIns="96277" bIns="48139" numCol="1" anchor="b" anchorCtr="0" compatLnSpc="1">
            <a:prstTxWarp prst="textNoShape">
              <a:avLst/>
            </a:prstTxWarp>
          </a:bodyPr>
          <a:lstStyle>
            <a:lvl1pPr algn="r" defTabSz="962025">
              <a:defRPr kumimoji="0" sz="1300">
                <a:latin typeface="Times New Roman" pitchFamily="18" charset="0"/>
              </a:defRPr>
            </a:lvl1pPr>
          </a:lstStyle>
          <a:p>
            <a:pPr>
              <a:defRPr/>
            </a:pPr>
            <a:fld id="{C7B34903-6067-4919-87E0-E0670ECC20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1554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388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0058" tIns="0" rIns="20058" bIns="0" numCol="1" anchor="t" anchorCtr="0" compatLnSpc="1">
            <a:prstTxWarp prst="textNoShape">
              <a:avLst/>
            </a:prstTxWarp>
          </a:bodyPr>
          <a:lstStyle>
            <a:lvl1pPr algn="l" defTabSz="962025">
              <a:defRPr sz="1100" i="1"/>
            </a:lvl1pPr>
          </a:lstStyle>
          <a:p>
            <a:pPr>
              <a:defRPr/>
            </a:pPr>
            <a:r>
              <a:rPr lang="en-US" altLang="en-US"/>
              <a:t>*</a:t>
            </a:r>
            <a:endParaRPr lang="en-US" altLang="en-US" sz="1300" i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38613" y="0"/>
            <a:ext cx="316388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0058" tIns="0" rIns="20058" bIns="0" numCol="1" anchor="t" anchorCtr="0" compatLnSpc="1">
            <a:prstTxWarp prst="textNoShape">
              <a:avLst/>
            </a:prstTxWarp>
          </a:bodyPr>
          <a:lstStyle>
            <a:lvl1pPr algn="r" defTabSz="962025">
              <a:defRPr sz="1100" i="1"/>
            </a:lvl1pPr>
          </a:lstStyle>
          <a:p>
            <a:pPr>
              <a:defRPr/>
            </a:pPr>
            <a:r>
              <a:rPr lang="en-US" altLang="en-US"/>
              <a:t>07/16/96</a:t>
            </a:r>
            <a:endParaRPr lang="en-US" altLang="en-US" sz="1300" i="0"/>
          </a:p>
        </p:txBody>
      </p:sp>
      <p:sp>
        <p:nvSpPr>
          <p:cNvPr id="14340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54088" y="719138"/>
            <a:ext cx="5391150" cy="35941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3138" y="4554538"/>
            <a:ext cx="5356225" cy="431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6946" tIns="48473" rIns="96946" bIns="484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0"/>
            <a:r>
              <a:rPr lang="en-US" altLang="en-US" noProof="0" smtClean="0"/>
              <a:t>Second level</a:t>
            </a:r>
          </a:p>
          <a:p>
            <a:pPr lvl="0"/>
            <a:r>
              <a:rPr lang="en-US" altLang="en-US" noProof="0" smtClean="0"/>
              <a:t>Third level</a:t>
            </a:r>
          </a:p>
          <a:p>
            <a:pPr lvl="0"/>
            <a:r>
              <a:rPr lang="en-US" altLang="en-US" noProof="0" smtClean="0"/>
              <a:t>Fourth level</a:t>
            </a:r>
          </a:p>
          <a:p>
            <a:pPr lvl="0"/>
            <a:r>
              <a:rPr lang="en-US" altLang="en-US" noProof="0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07488"/>
            <a:ext cx="316388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0058" tIns="0" rIns="20058" bIns="0" numCol="1" anchor="b" anchorCtr="0" compatLnSpc="1">
            <a:prstTxWarp prst="textNoShape">
              <a:avLst/>
            </a:prstTxWarp>
          </a:bodyPr>
          <a:lstStyle>
            <a:lvl1pPr algn="l" defTabSz="962025">
              <a:defRPr sz="1100" i="1"/>
            </a:lvl1pPr>
          </a:lstStyle>
          <a:p>
            <a:pPr>
              <a:defRPr/>
            </a:pPr>
            <a:r>
              <a:rPr lang="en-US" altLang="en-US"/>
              <a:t>*</a:t>
            </a:r>
            <a:endParaRPr lang="en-US" altLang="en-US" sz="1300" i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38613" y="9107488"/>
            <a:ext cx="316388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0058" tIns="0" rIns="20058" bIns="0" numCol="1" anchor="b" anchorCtr="0" compatLnSpc="1">
            <a:prstTxWarp prst="textNoShape">
              <a:avLst/>
            </a:prstTxWarp>
          </a:bodyPr>
          <a:lstStyle>
            <a:lvl1pPr algn="r" defTabSz="962025">
              <a:defRPr sz="1100" i="1"/>
            </a:lvl1pPr>
          </a:lstStyle>
          <a:p>
            <a:pPr>
              <a:defRPr/>
            </a:pPr>
            <a:r>
              <a:rPr lang="en-US" altLang="en-US"/>
              <a:t>##</a:t>
            </a:r>
            <a:endParaRPr lang="en-US" altLang="en-US" sz="1300" i="0"/>
          </a:p>
        </p:txBody>
      </p:sp>
    </p:spTree>
    <p:extLst>
      <p:ext uri="{BB962C8B-B14F-4D97-AF65-F5344CB8AC3E}">
        <p14:creationId xmlns:p14="http://schemas.microsoft.com/office/powerpoint/2010/main" val="355588570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w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wmf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9"/>
          <p:cNvGraphicFramePr>
            <a:graphicFrameLocks noChangeAspect="1"/>
          </p:cNvGraphicFramePr>
          <p:nvPr/>
        </p:nvGraphicFramePr>
        <p:xfrm>
          <a:off x="0" y="0"/>
          <a:ext cx="71437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2" name="CorelDRAW" r:id="rId3" imgW="714375" imgH="4210050" progId="CorelDraw.Graphic.7">
                  <p:embed/>
                </p:oleObj>
              </mc:Choice>
              <mc:Fallback>
                <p:oleObj name="CorelDRAW" r:id="rId3" imgW="714375" imgH="4210050" progId="CorelDraw.Graphic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714375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65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71525" y="2133600"/>
            <a:ext cx="874395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665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628775" y="3886200"/>
            <a:ext cx="72009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rgbClr val="CCEC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rgbClr val="CCECFF"/>
                </a:solidFill>
              </a:defRPr>
            </a:lvl1pPr>
          </a:lstStyle>
          <a:p>
            <a:pPr>
              <a:defRPr/>
            </a:pPr>
            <a:fld id="{733BE607-3F9C-4854-B754-5084495EC4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6572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44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8471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723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494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42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2889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7577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7141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59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850" y="0"/>
            <a:ext cx="2206625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0"/>
            <a:ext cx="64706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965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0"/>
            <a:ext cx="429577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19700" y="1981200"/>
            <a:ext cx="429577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5959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771525" y="1981200"/>
            <a:ext cx="4295775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19700" y="1981200"/>
            <a:ext cx="429577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5429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71525" y="1981200"/>
            <a:ext cx="4295775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19700" y="1981200"/>
            <a:ext cx="4295775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71525" y="4114800"/>
            <a:ext cx="4295775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19700" y="4114800"/>
            <a:ext cx="4295775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26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9"/>
          <p:cNvGraphicFramePr>
            <a:graphicFrameLocks noChangeAspect="1"/>
          </p:cNvGraphicFramePr>
          <p:nvPr/>
        </p:nvGraphicFramePr>
        <p:xfrm>
          <a:off x="0" y="0"/>
          <a:ext cx="71437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6" name="CorelDRAW" r:id="rId3" imgW="714375" imgH="4210050" progId="CorelDraw.Graphic.7">
                  <p:embed/>
                </p:oleObj>
              </mc:Choice>
              <mc:Fallback>
                <p:oleObj name="CorelDRAW" r:id="rId3" imgW="714375" imgH="4210050" progId="CorelDraw.Graphic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714375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65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71525" y="2133600"/>
            <a:ext cx="874395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665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628775" y="3886200"/>
            <a:ext cx="72009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rgbClr val="CCEC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rgbClr val="CCECFF"/>
                </a:solidFill>
              </a:defRPr>
            </a:lvl1pPr>
          </a:lstStyle>
          <a:p>
            <a:pPr>
              <a:defRPr/>
            </a:pPr>
            <a:fld id="{79C9364E-893A-4555-9468-6B68F5997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947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353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6432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8847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1011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9713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42756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27414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30329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1217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850" y="0"/>
            <a:ext cx="2206625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0"/>
            <a:ext cx="64706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3024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0"/>
            <a:ext cx="8829675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5646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0"/>
            <a:ext cx="429577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19700" y="1981200"/>
            <a:ext cx="429577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881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771525" y="1981200"/>
            <a:ext cx="4295775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19700" y="1981200"/>
            <a:ext cx="429577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13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71525" y="1981200"/>
            <a:ext cx="429577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981200"/>
            <a:ext cx="429577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6874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71525" y="1981200"/>
            <a:ext cx="4295775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19700" y="1981200"/>
            <a:ext cx="4295775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71525" y="4114800"/>
            <a:ext cx="4295775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19700" y="4114800"/>
            <a:ext cx="4295775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704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w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vmlDrawing" Target="../drawings/vmlDrawing3.vml"/><Relationship Id="rId3" Type="http://schemas.openxmlformats.org/officeDocument/2006/relationships/slideLayout" Target="../slideLayouts/slideLayout17.xml"/><Relationship Id="rId21" Type="http://schemas.openxmlformats.org/officeDocument/2006/relationships/image" Target="../media/image1.wmf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oleObject" Target="../embeddings/oleObject3.bin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87439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graphicFrame>
        <p:nvGraphicFramePr>
          <p:cNvPr id="1028" name="Object 8"/>
          <p:cNvGraphicFramePr>
            <a:graphicFrameLocks noChangeAspect="1"/>
          </p:cNvGraphicFramePr>
          <p:nvPr/>
        </p:nvGraphicFramePr>
        <p:xfrm>
          <a:off x="0" y="0"/>
          <a:ext cx="71437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CorelDRAW" r:id="rId18" imgW="714375" imgH="4210050" progId="CorelDraw.Graphic.7">
                  <p:embed/>
                </p:oleObj>
              </mc:Choice>
              <mc:Fallback>
                <p:oleObj name="CorelDRAW" r:id="rId18" imgW="714375" imgH="4210050" progId="CorelDraw.Graphic.7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714375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dk2" tx1="lt1" bg2="dk1" tx2="lt2" accent1="accent1" accent2="accent2" accent3="accent3" accent4="accent4" accent5="accent5" accent6="accent6" hlink="hlink" folHlink="folHlink"/>
  <p:sldLayoutIdLst>
    <p:sldLayoutId id="214748385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FFFF00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FFFF00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FFFF00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FFFF00"/>
          </a:solidFill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FFFF00"/>
          </a:solidFill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FFFF00"/>
          </a:solidFill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FFFF00"/>
          </a:solidFill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FFFF00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75000"/>
        <a:buFont typeface="Monotype Sorts" pitchFamily="2" charset="2"/>
        <a:buChar char="n"/>
        <a:defRPr kumimoji="1" sz="3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Char char="–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60000"/>
        <a:buFont typeface="Monotype Sorts" pitchFamily="2" charset="2"/>
        <a:buChar char="n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87439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graphicFrame>
        <p:nvGraphicFramePr>
          <p:cNvPr id="2052" name="Object 8"/>
          <p:cNvGraphicFramePr>
            <a:graphicFrameLocks noChangeAspect="1"/>
          </p:cNvGraphicFramePr>
          <p:nvPr/>
        </p:nvGraphicFramePr>
        <p:xfrm>
          <a:off x="0" y="0"/>
          <a:ext cx="71437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CorelDRAW" r:id="rId20" imgW="714375" imgH="4210050" progId="CorelDraw.Graphic.7">
                  <p:embed/>
                </p:oleObj>
              </mc:Choice>
              <mc:Fallback>
                <p:oleObj name="CorelDRAW" r:id="rId20" imgW="714375" imgH="4210050" progId="CorelDraw.Graphic.7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714375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dk2" tx1="lt1" bg2="dk1" tx2="lt2" accent1="accent1" accent2="accent2" accent3="accent3" accent4="accent4" accent5="accent5" accent6="accent6" hlink="hlink" folHlink="folHlink"/>
  <p:sldLayoutIdLst>
    <p:sldLayoutId id="2147483858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FFFF00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FFFF00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FFFF00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FFFF00"/>
          </a:solidFill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FFFF00"/>
          </a:solidFill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FFFF00"/>
          </a:solidFill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FFFF00"/>
          </a:solidFill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FFFF00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75000"/>
        <a:buFont typeface="Monotype Sorts" pitchFamily="2" charset="2"/>
        <a:buChar char="n"/>
        <a:defRPr kumimoji="1" sz="3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Char char="–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60000"/>
        <a:buFont typeface="Monotype Sorts" pitchFamily="2" charset="2"/>
        <a:buChar char="n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7" name="Rectangle 1027"/>
          <p:cNvSpPr>
            <a:spLocks noGrp="1" noChangeArrowheads="1"/>
          </p:cNvSpPr>
          <p:nvPr>
            <p:ph type="ctrTitle"/>
          </p:nvPr>
        </p:nvSpPr>
        <p:spPr>
          <a:xfrm>
            <a:off x="533400" y="2057400"/>
            <a:ext cx="9296400" cy="838200"/>
          </a:xfrm>
        </p:spPr>
        <p:txBody>
          <a:bodyPr/>
          <a:lstStyle/>
          <a:p>
            <a:pPr>
              <a:defRPr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Laboratory induced estradiol exposure stimulates transcriptional responses in the sea anemone </a:t>
            </a:r>
            <a:r>
              <a:rPr lang="en-US" sz="4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Exaiptasia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pallida</a:t>
            </a:r>
            <a:endParaRPr lang="en-US" altLang="en-US" sz="4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23" name="Text Box 1029"/>
          <p:cNvSpPr txBox="1">
            <a:spLocks noChangeArrowheads="1"/>
          </p:cNvSpPr>
          <p:nvPr/>
        </p:nvSpPr>
        <p:spPr bwMode="auto">
          <a:xfrm>
            <a:off x="2605088" y="4732338"/>
            <a:ext cx="5026025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rgbClr val="FFFF00"/>
              </a:buClr>
              <a:buSzPct val="75000"/>
              <a:buFont typeface="Monotype Sorts" pitchFamily="2" charset="2"/>
              <a:buChar char="n"/>
              <a:defRPr kumimoji="1" sz="3200">
                <a:solidFill>
                  <a:srgbClr val="FFFFFF"/>
                </a:solidFill>
                <a:latin typeface="Tahom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rgbClr val="FFFF00"/>
              </a:buClr>
              <a:buChar char="–"/>
              <a:defRPr kumimoji="1"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rgbClr val="FFFF00"/>
              </a:buClr>
              <a:buSzPct val="60000"/>
              <a:buFont typeface="Monotype Sorts" pitchFamily="2" charset="2"/>
              <a:buChar char="n"/>
              <a:defRPr kumimoji="1"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rgbClr val="FFFF00"/>
              </a:buClr>
              <a:buChar char="–"/>
              <a:defRPr kumimoji="1"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rgbClr val="FFFF00"/>
              </a:buClr>
              <a:buSzPct val="50000"/>
              <a:buFont typeface="Monotype Sorts" pitchFamily="2" charset="2"/>
              <a:buChar char="n"/>
              <a:defRPr kumimoji="1"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50000"/>
              <a:buFont typeface="Monotype Sorts" pitchFamily="2" charset="2"/>
              <a:buChar char="n"/>
              <a:defRPr kumimoji="1"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50000"/>
              <a:buFont typeface="Monotype Sorts" pitchFamily="2" charset="2"/>
              <a:buChar char="n"/>
              <a:defRPr kumimoji="1"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50000"/>
              <a:buFont typeface="Monotype Sorts" pitchFamily="2" charset="2"/>
              <a:buChar char="n"/>
              <a:defRPr kumimoji="1"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50000"/>
              <a:buFont typeface="Monotype Sorts" pitchFamily="2" charset="2"/>
              <a:buChar char="n"/>
              <a:defRPr kumimoji="1"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b="1"/>
              <a:t>Michael B. Morgan, PhD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800" b="1"/>
              <a:t>Berry College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800" b="1"/>
              <a:t>Mount Berry, GA.  USA</a:t>
            </a:r>
            <a:endParaRPr kumimoji="0" lang="en-US" altLang="en-US" sz="240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10287000" cy="685800"/>
          </a:xfrm>
        </p:spPr>
        <p:txBody>
          <a:bodyPr/>
          <a:lstStyle/>
          <a:p>
            <a:r>
              <a:rPr lang="en-US" altLang="en-US" sz="4000" b="1">
                <a:effectLst>
                  <a:outerShdw blurRad="38100" dist="38100" dir="2700000" algn="tl">
                    <a:srgbClr val="000000"/>
                  </a:outerShdw>
                </a:effectLst>
              </a:rPr>
              <a:t>Many stressors impact corals</a:t>
            </a:r>
            <a:endParaRPr lang="en-US" altLang="en-US" sz="4000" b="1"/>
          </a:p>
        </p:txBody>
      </p:sp>
      <p:sp>
        <p:nvSpPr>
          <p:cNvPr id="385027" name="Text Box 1027"/>
          <p:cNvSpPr txBox="1">
            <a:spLocks noChangeArrowheads="1"/>
          </p:cNvSpPr>
          <p:nvPr/>
        </p:nvSpPr>
        <p:spPr bwMode="auto">
          <a:xfrm>
            <a:off x="7620000" y="6019800"/>
            <a:ext cx="24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Sedimentation</a:t>
            </a:r>
            <a:endParaRPr kumimoji="0" lang="en-US" altLang="en-US" sz="28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85028" name="Text Box 1028"/>
          <p:cNvSpPr txBox="1">
            <a:spLocks noChangeArrowheads="1"/>
          </p:cNvSpPr>
          <p:nvPr/>
        </p:nvSpPr>
        <p:spPr bwMode="auto">
          <a:xfrm>
            <a:off x="2006600" y="1235075"/>
            <a:ext cx="269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Nutrient loading</a:t>
            </a:r>
            <a:endParaRPr kumimoji="0" lang="en-US" altLang="en-US" sz="28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85029" name="Text Box 1029"/>
          <p:cNvSpPr txBox="1">
            <a:spLocks noChangeArrowheads="1"/>
          </p:cNvSpPr>
          <p:nvPr/>
        </p:nvSpPr>
        <p:spPr bwMode="auto">
          <a:xfrm>
            <a:off x="381000" y="2209800"/>
            <a:ext cx="2165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Temperature</a:t>
            </a:r>
            <a:endParaRPr kumimoji="0" lang="en-US" altLang="en-US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85030" name="Text Box 1030"/>
          <p:cNvSpPr txBox="1">
            <a:spLocks noChangeArrowheads="1"/>
          </p:cNvSpPr>
          <p:nvPr/>
        </p:nvSpPr>
        <p:spPr bwMode="auto">
          <a:xfrm>
            <a:off x="609600" y="4419600"/>
            <a:ext cx="1365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Disease</a:t>
            </a:r>
            <a:endParaRPr kumimoji="0" lang="en-US" altLang="en-US" sz="28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85031" name="Text Box 1031"/>
          <p:cNvSpPr txBox="1">
            <a:spLocks noChangeArrowheads="1"/>
          </p:cNvSpPr>
          <p:nvPr/>
        </p:nvSpPr>
        <p:spPr bwMode="auto">
          <a:xfrm>
            <a:off x="609600" y="3352800"/>
            <a:ext cx="1616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UV stress</a:t>
            </a:r>
            <a:endParaRPr kumimoji="0" lang="en-US" altLang="en-US" sz="28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85032" name="Text Box 1032"/>
          <p:cNvSpPr txBox="1">
            <a:spLocks noChangeArrowheads="1"/>
          </p:cNvSpPr>
          <p:nvPr/>
        </p:nvSpPr>
        <p:spPr bwMode="auto">
          <a:xfrm>
            <a:off x="6486525" y="1235075"/>
            <a:ext cx="31575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Pesticides, metals,</a:t>
            </a:r>
          </a:p>
          <a:p>
            <a:pPr algn="l"/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&amp; organic toxicants</a:t>
            </a:r>
            <a:endParaRPr kumimoji="0" lang="en-US" altLang="en-US" sz="28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85033" name="Line 1033"/>
          <p:cNvSpPr>
            <a:spLocks noChangeShapeType="1"/>
          </p:cNvSpPr>
          <p:nvPr/>
        </p:nvSpPr>
        <p:spPr bwMode="auto">
          <a:xfrm flipH="1">
            <a:off x="5791200" y="1692275"/>
            <a:ext cx="695325" cy="1889125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5034" name="Line 1034"/>
          <p:cNvSpPr>
            <a:spLocks noChangeShapeType="1"/>
          </p:cNvSpPr>
          <p:nvPr/>
        </p:nvSpPr>
        <p:spPr bwMode="auto">
          <a:xfrm>
            <a:off x="3665538" y="1692275"/>
            <a:ext cx="754062" cy="1889125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5035" name="Line 1035"/>
          <p:cNvSpPr>
            <a:spLocks noChangeShapeType="1"/>
          </p:cNvSpPr>
          <p:nvPr/>
        </p:nvSpPr>
        <p:spPr bwMode="auto">
          <a:xfrm>
            <a:off x="2301875" y="2713038"/>
            <a:ext cx="898525" cy="868362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5036" name="Line 1036"/>
          <p:cNvSpPr>
            <a:spLocks noChangeShapeType="1"/>
          </p:cNvSpPr>
          <p:nvPr/>
        </p:nvSpPr>
        <p:spPr bwMode="auto">
          <a:xfrm flipH="1">
            <a:off x="7685088" y="4343400"/>
            <a:ext cx="468312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5037" name="Line 1037"/>
          <p:cNvSpPr>
            <a:spLocks noChangeShapeType="1"/>
          </p:cNvSpPr>
          <p:nvPr/>
        </p:nvSpPr>
        <p:spPr bwMode="auto">
          <a:xfrm flipH="1" flipV="1">
            <a:off x="7685088" y="5648325"/>
            <a:ext cx="593725" cy="314325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5038" name="Line 1038"/>
          <p:cNvSpPr>
            <a:spLocks noChangeShapeType="1"/>
          </p:cNvSpPr>
          <p:nvPr/>
        </p:nvSpPr>
        <p:spPr bwMode="auto">
          <a:xfrm flipV="1">
            <a:off x="2209800" y="5486400"/>
            <a:ext cx="381000" cy="3048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5039" name="Rectangle 1039"/>
          <p:cNvSpPr>
            <a:spLocks noChangeArrowheads="1"/>
          </p:cNvSpPr>
          <p:nvPr/>
        </p:nvSpPr>
        <p:spPr bwMode="auto">
          <a:xfrm>
            <a:off x="8153400" y="4114800"/>
            <a:ext cx="1844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Hurricanes</a:t>
            </a:r>
            <a:endParaRPr kumimoji="0" lang="en-US" altLang="en-US" sz="20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85040" name="Text Box 1040"/>
          <p:cNvSpPr txBox="1">
            <a:spLocks noChangeArrowheads="1"/>
          </p:cNvSpPr>
          <p:nvPr/>
        </p:nvSpPr>
        <p:spPr bwMode="auto">
          <a:xfrm>
            <a:off x="762000" y="5867400"/>
            <a:ext cx="1365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Grazing</a:t>
            </a:r>
            <a:endParaRPr kumimoji="0" lang="en-US" altLang="en-US" sz="2000" b="1"/>
          </a:p>
        </p:txBody>
      </p:sp>
      <p:sp>
        <p:nvSpPr>
          <p:cNvPr id="385041" name="Text Box 1041"/>
          <p:cNvSpPr txBox="1">
            <a:spLocks noChangeArrowheads="1"/>
          </p:cNvSpPr>
          <p:nvPr/>
        </p:nvSpPr>
        <p:spPr bwMode="auto">
          <a:xfrm>
            <a:off x="7359650" y="2438400"/>
            <a:ext cx="2647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Variable salinity</a:t>
            </a:r>
            <a:endParaRPr kumimoji="0" lang="en-US" altLang="en-US" b="1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385042" name="Picture 1042" descr="palmata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609975"/>
            <a:ext cx="4876800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5043" name="Line 1043"/>
          <p:cNvSpPr>
            <a:spLocks noChangeShapeType="1"/>
          </p:cNvSpPr>
          <p:nvPr/>
        </p:nvSpPr>
        <p:spPr bwMode="auto">
          <a:xfrm flipV="1">
            <a:off x="2006600" y="4648200"/>
            <a:ext cx="415925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5044" name="Line 1044"/>
          <p:cNvSpPr>
            <a:spLocks noChangeShapeType="1"/>
          </p:cNvSpPr>
          <p:nvPr/>
        </p:nvSpPr>
        <p:spPr bwMode="auto">
          <a:xfrm flipH="1">
            <a:off x="6638925" y="2752725"/>
            <a:ext cx="593725" cy="828675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5045" name="Line 1045"/>
          <p:cNvSpPr>
            <a:spLocks noChangeShapeType="1"/>
          </p:cNvSpPr>
          <p:nvPr/>
        </p:nvSpPr>
        <p:spPr bwMode="auto">
          <a:xfrm>
            <a:off x="2251075" y="3657600"/>
            <a:ext cx="339725" cy="3048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12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85800"/>
            <a:ext cx="10287000" cy="685800"/>
          </a:xfrm>
        </p:spPr>
        <p:txBody>
          <a:bodyPr/>
          <a:lstStyle/>
          <a:p>
            <a:r>
              <a:rPr lang="en-US" alt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Numerous physiological assessment methods</a:t>
            </a:r>
            <a:r>
              <a:rPr lang="en-US" altLang="en-US" b="1"/>
              <a:t> </a:t>
            </a:r>
          </a:p>
        </p:txBody>
      </p:sp>
      <p:graphicFrame>
        <p:nvGraphicFramePr>
          <p:cNvPr id="457731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2482850" y="2657475"/>
          <a:ext cx="4659313" cy="310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" name="Photo House" r:id="rId3" imgW="1373538462" imgH="915692308" progId="Photohse.Document">
                  <p:embed/>
                </p:oleObj>
              </mc:Choice>
              <mc:Fallback>
                <p:oleObj name="Photo House" r:id="rId3" imgW="1373538462" imgH="915692308" progId="Photohse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2850" y="2657475"/>
                        <a:ext cx="4659313" cy="3106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7732" name="Text Box 4"/>
          <p:cNvSpPr txBox="1">
            <a:spLocks noChangeArrowheads="1"/>
          </p:cNvSpPr>
          <p:nvPr/>
        </p:nvSpPr>
        <p:spPr bwMode="auto">
          <a:xfrm>
            <a:off x="722313" y="4419600"/>
            <a:ext cx="1323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Growth</a:t>
            </a:r>
            <a:endParaRPr kumimoji="0" lang="en-US" altLang="en-US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457733" name="Text Box 5"/>
          <p:cNvSpPr txBox="1">
            <a:spLocks noChangeArrowheads="1"/>
          </p:cNvSpPr>
          <p:nvPr/>
        </p:nvSpPr>
        <p:spPr bwMode="auto">
          <a:xfrm>
            <a:off x="609600" y="2514600"/>
            <a:ext cx="1684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Bleaching</a:t>
            </a:r>
            <a:endParaRPr kumimoji="0" lang="en-US" alt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457734" name="Text Box 6"/>
          <p:cNvSpPr txBox="1">
            <a:spLocks noChangeArrowheads="1"/>
          </p:cNvSpPr>
          <p:nvPr/>
        </p:nvSpPr>
        <p:spPr bwMode="auto">
          <a:xfrm>
            <a:off x="685800" y="6019800"/>
            <a:ext cx="2655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Respiration rate</a:t>
            </a:r>
            <a:endParaRPr kumimoji="0" lang="en-US" altLang="en-US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457735" name="Text Box 7"/>
          <p:cNvSpPr txBox="1">
            <a:spLocks noChangeArrowheads="1"/>
          </p:cNvSpPr>
          <p:nvPr/>
        </p:nvSpPr>
        <p:spPr bwMode="auto">
          <a:xfrm>
            <a:off x="2362200" y="1828800"/>
            <a:ext cx="5270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Photosynthesis/Respiration ratio</a:t>
            </a:r>
            <a:endParaRPr kumimoji="0" lang="en-US" altLang="en-US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>
        <p:nvSpPr>
          <p:cNvPr id="457736" name="Text Box 8"/>
          <p:cNvSpPr txBox="1">
            <a:spLocks noChangeArrowheads="1"/>
          </p:cNvSpPr>
          <p:nvPr/>
        </p:nvSpPr>
        <p:spPr bwMode="auto">
          <a:xfrm>
            <a:off x="7543800" y="4343400"/>
            <a:ext cx="220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Chlorophyll a</a:t>
            </a:r>
            <a:endParaRPr kumimoji="0" lang="en-US" altLang="en-US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457737" name="Text Box 9"/>
          <p:cNvSpPr txBox="1">
            <a:spLocks noChangeArrowheads="1"/>
          </p:cNvSpPr>
          <p:nvPr/>
        </p:nvSpPr>
        <p:spPr bwMode="auto">
          <a:xfrm>
            <a:off x="6248400" y="6019800"/>
            <a:ext cx="3052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Protein production</a:t>
            </a:r>
            <a:endParaRPr kumimoji="0" lang="en-US" altLang="en-US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457738" name="Text Box 10"/>
          <p:cNvSpPr txBox="1">
            <a:spLocks noChangeArrowheads="1"/>
          </p:cNvSpPr>
          <p:nvPr/>
        </p:nvSpPr>
        <p:spPr bwMode="auto">
          <a:xfrm>
            <a:off x="7239000" y="2590800"/>
            <a:ext cx="32988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Larval development </a:t>
            </a:r>
          </a:p>
          <a:p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and recruitment</a:t>
            </a:r>
            <a:endParaRPr kumimoji="0" lang="en-US" altLang="en-US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457739" name="Line 11"/>
          <p:cNvSpPr>
            <a:spLocks noChangeShapeType="1"/>
          </p:cNvSpPr>
          <p:nvPr/>
        </p:nvSpPr>
        <p:spPr bwMode="auto">
          <a:xfrm rot="10800000" flipH="1">
            <a:off x="7162800" y="3429000"/>
            <a:ext cx="381000" cy="4572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7740" name="Line 12"/>
          <p:cNvSpPr>
            <a:spLocks noChangeShapeType="1"/>
          </p:cNvSpPr>
          <p:nvPr/>
        </p:nvSpPr>
        <p:spPr bwMode="auto">
          <a:xfrm rot="10800000" flipH="1">
            <a:off x="4953000" y="2209800"/>
            <a:ext cx="0" cy="4572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7741" name="Line 13"/>
          <p:cNvSpPr>
            <a:spLocks noChangeShapeType="1"/>
          </p:cNvSpPr>
          <p:nvPr/>
        </p:nvSpPr>
        <p:spPr bwMode="auto">
          <a:xfrm rot="10800000" flipH="1">
            <a:off x="7162800" y="4572000"/>
            <a:ext cx="360363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7742" name="Line 14"/>
          <p:cNvSpPr>
            <a:spLocks noChangeShapeType="1"/>
          </p:cNvSpPr>
          <p:nvPr/>
        </p:nvSpPr>
        <p:spPr bwMode="auto">
          <a:xfrm rot="-10800000" flipH="1" flipV="1">
            <a:off x="5867400" y="5883275"/>
            <a:ext cx="381000" cy="365125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7743" name="Line 15"/>
          <p:cNvSpPr>
            <a:spLocks noChangeShapeType="1"/>
          </p:cNvSpPr>
          <p:nvPr/>
        </p:nvSpPr>
        <p:spPr bwMode="auto">
          <a:xfrm flipH="1">
            <a:off x="2046288" y="5562600"/>
            <a:ext cx="381000" cy="4572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7744" name="Line 16"/>
          <p:cNvSpPr>
            <a:spLocks noChangeShapeType="1"/>
          </p:cNvSpPr>
          <p:nvPr/>
        </p:nvSpPr>
        <p:spPr bwMode="auto">
          <a:xfrm flipH="1" flipV="1">
            <a:off x="1828800" y="2971800"/>
            <a:ext cx="533400" cy="6858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7745" name="Line 17"/>
          <p:cNvSpPr>
            <a:spLocks noChangeShapeType="1"/>
          </p:cNvSpPr>
          <p:nvPr/>
        </p:nvSpPr>
        <p:spPr bwMode="auto">
          <a:xfrm flipH="1">
            <a:off x="2057400" y="4648200"/>
            <a:ext cx="333375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36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10287000" cy="1143000"/>
          </a:xfrm>
        </p:spPr>
        <p:txBody>
          <a:bodyPr/>
          <a:lstStyle/>
          <a:p>
            <a:r>
              <a:rPr lang="en-US" alt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Drawbacks of current </a:t>
            </a:r>
            <a:br>
              <a:rPr lang="en-US" alt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alt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assessment methods:</a:t>
            </a:r>
            <a:r>
              <a:rPr lang="en-US" altLang="en-US"/>
              <a:t> </a:t>
            </a:r>
          </a:p>
        </p:txBody>
      </p:sp>
      <p:graphicFrame>
        <p:nvGraphicFramePr>
          <p:cNvPr id="458755" name="Object 3"/>
          <p:cNvGraphicFramePr>
            <a:graphicFrameLocks noGrp="1" noChangeAspect="1"/>
          </p:cNvGraphicFramePr>
          <p:nvPr>
            <p:ph type="chart" sz="half" idx="1"/>
          </p:nvPr>
        </p:nvGraphicFramePr>
        <p:xfrm>
          <a:off x="2895600" y="4002088"/>
          <a:ext cx="4295775" cy="285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6" name="Photo House" r:id="rId3" imgW="4862042" imgH="3232227" progId="Photohse.Document">
                  <p:embed/>
                </p:oleObj>
              </mc:Choice>
              <mc:Fallback>
                <p:oleObj name="Photo House" r:id="rId3" imgW="4862042" imgH="3232227" progId="Photohse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002088"/>
                        <a:ext cx="4295775" cy="2855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87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866775" y="1447800"/>
            <a:ext cx="9344025" cy="990600"/>
          </a:xfrm>
        </p:spPr>
        <p:txBody>
          <a:bodyPr/>
          <a:lstStyle/>
          <a:p>
            <a:r>
              <a:rPr lang="en-US" altLang="en-US" sz="2400" b="1"/>
              <a:t>They provide no insight into the nature of the stressor</a:t>
            </a:r>
          </a:p>
          <a:p>
            <a:r>
              <a:rPr lang="en-US" altLang="en-US" sz="2400" b="1"/>
              <a:t>Cannot prioritize which stressor is inducing the physiological response</a:t>
            </a:r>
            <a:endParaRPr lang="en-US" altLang="en-US" b="1"/>
          </a:p>
        </p:txBody>
      </p:sp>
      <p:sp>
        <p:nvSpPr>
          <p:cNvPr id="458757" name="Text Box 5"/>
          <p:cNvSpPr txBox="1">
            <a:spLocks noChangeArrowheads="1"/>
          </p:cNvSpPr>
          <p:nvPr/>
        </p:nvSpPr>
        <p:spPr bwMode="auto">
          <a:xfrm>
            <a:off x="1828800" y="3124200"/>
            <a:ext cx="2116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UV exposure</a:t>
            </a:r>
            <a:endParaRPr kumimoji="0" lang="en-US" altLang="en-US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458758" name="Text Box 6"/>
          <p:cNvSpPr txBox="1">
            <a:spLocks noChangeArrowheads="1"/>
          </p:cNvSpPr>
          <p:nvPr/>
        </p:nvSpPr>
        <p:spPr bwMode="auto">
          <a:xfrm>
            <a:off x="6553200" y="3124200"/>
            <a:ext cx="1724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Pesticides</a:t>
            </a:r>
            <a:endParaRPr kumimoji="0" lang="en-US" altLang="en-US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458759" name="Text Box 7"/>
          <p:cNvSpPr txBox="1">
            <a:spLocks noChangeArrowheads="1"/>
          </p:cNvSpPr>
          <p:nvPr/>
        </p:nvSpPr>
        <p:spPr bwMode="auto">
          <a:xfrm>
            <a:off x="304800" y="4495800"/>
            <a:ext cx="2165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Temperature</a:t>
            </a:r>
            <a:endParaRPr kumimoji="0" lang="en-US" altLang="en-US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458760" name="Line 8"/>
          <p:cNvSpPr>
            <a:spLocks noChangeShapeType="1"/>
          </p:cNvSpPr>
          <p:nvPr/>
        </p:nvSpPr>
        <p:spPr bwMode="auto">
          <a:xfrm>
            <a:off x="2470150" y="4724400"/>
            <a:ext cx="42545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8761" name="Text Box 9"/>
          <p:cNvSpPr txBox="1">
            <a:spLocks noChangeArrowheads="1"/>
          </p:cNvSpPr>
          <p:nvPr/>
        </p:nvSpPr>
        <p:spPr bwMode="auto">
          <a:xfrm>
            <a:off x="7805738" y="5943600"/>
            <a:ext cx="1797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en-US" b="1">
                <a:solidFill>
                  <a:srgbClr val="FFFFFF"/>
                </a:solidFill>
                <a:latin typeface="Tahoma" pitchFamily="34" charset="0"/>
              </a:rPr>
              <a:t>Herbicides</a:t>
            </a:r>
            <a:endParaRPr kumimoji="0" lang="en-US" altLang="en-US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458762" name="Line 10"/>
          <p:cNvSpPr>
            <a:spLocks noChangeShapeType="1"/>
          </p:cNvSpPr>
          <p:nvPr/>
        </p:nvSpPr>
        <p:spPr bwMode="auto">
          <a:xfrm flipH="1">
            <a:off x="7191375" y="6172200"/>
            <a:ext cx="614363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8763" name="Text Box 11"/>
          <p:cNvSpPr txBox="1">
            <a:spLocks noChangeArrowheads="1"/>
          </p:cNvSpPr>
          <p:nvPr/>
        </p:nvSpPr>
        <p:spPr bwMode="auto">
          <a:xfrm>
            <a:off x="7805738" y="4267200"/>
            <a:ext cx="22526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Heavy metals</a:t>
            </a:r>
            <a:endParaRPr kumimoji="0" lang="en-US" altLang="en-US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458764" name="Line 12"/>
          <p:cNvSpPr>
            <a:spLocks noChangeShapeType="1"/>
          </p:cNvSpPr>
          <p:nvPr/>
        </p:nvSpPr>
        <p:spPr bwMode="auto">
          <a:xfrm flipH="1">
            <a:off x="7191375" y="4495800"/>
            <a:ext cx="614363" cy="2286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8765" name="Line 13"/>
          <p:cNvSpPr>
            <a:spLocks noChangeShapeType="1"/>
          </p:cNvSpPr>
          <p:nvPr/>
        </p:nvSpPr>
        <p:spPr bwMode="auto">
          <a:xfrm>
            <a:off x="2895600" y="3581400"/>
            <a:ext cx="427038" cy="3048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8766" name="Line 14"/>
          <p:cNvSpPr>
            <a:spLocks noChangeShapeType="1"/>
          </p:cNvSpPr>
          <p:nvPr/>
        </p:nvSpPr>
        <p:spPr bwMode="auto">
          <a:xfrm flipH="1">
            <a:off x="6172200" y="3429000"/>
            <a:ext cx="381000" cy="4572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8767" name="Text Box 15"/>
          <p:cNvSpPr txBox="1">
            <a:spLocks noChangeArrowheads="1"/>
          </p:cNvSpPr>
          <p:nvPr/>
        </p:nvSpPr>
        <p:spPr bwMode="auto">
          <a:xfrm>
            <a:off x="152400" y="5943600"/>
            <a:ext cx="242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Sedimentation</a:t>
            </a:r>
            <a:endParaRPr kumimoji="0" lang="en-US" altLang="en-US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458768" name="Line 16"/>
          <p:cNvSpPr>
            <a:spLocks noChangeShapeType="1"/>
          </p:cNvSpPr>
          <p:nvPr/>
        </p:nvSpPr>
        <p:spPr bwMode="auto">
          <a:xfrm>
            <a:off x="2470150" y="6172200"/>
            <a:ext cx="42545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152400"/>
            <a:ext cx="8743950" cy="1143000"/>
          </a:xfrm>
        </p:spPr>
        <p:txBody>
          <a:bodyPr/>
          <a:lstStyle/>
          <a:p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Transcriptional </a:t>
            </a:r>
            <a:r>
              <a:rPr lang="en-US" altLang="en-US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profiling</a:t>
            </a:r>
            <a:endParaRPr lang="en-US" altLang="en-US" dirty="0"/>
          </a:p>
        </p:txBody>
      </p:sp>
      <p:sp>
        <p:nvSpPr>
          <p:cNvPr id="443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1525" y="1447800"/>
            <a:ext cx="8743950" cy="4876800"/>
          </a:xfrm>
        </p:spPr>
        <p:txBody>
          <a:bodyPr/>
          <a:lstStyle/>
          <a:p>
            <a:r>
              <a:rPr lang="en-US" altLang="en-US" b="1" dirty="0"/>
              <a:t>Has become technically feasible</a:t>
            </a:r>
          </a:p>
          <a:p>
            <a:r>
              <a:rPr lang="en-US" altLang="en-US" b="1" dirty="0"/>
              <a:t>Stressor-induced genes </a:t>
            </a:r>
          </a:p>
          <a:p>
            <a:pPr lvl="1"/>
            <a:r>
              <a:rPr lang="en-US" altLang="en-US" b="1" dirty="0"/>
              <a:t>only small portion of genome</a:t>
            </a:r>
          </a:p>
          <a:p>
            <a:pPr lvl="1"/>
            <a:r>
              <a:rPr lang="en-US" altLang="en-US" b="1" dirty="0"/>
              <a:t>define specific pathways activated by stress</a:t>
            </a:r>
          </a:p>
          <a:p>
            <a:pPr lvl="1"/>
            <a:r>
              <a:rPr lang="en-US" altLang="en-US" b="1" dirty="0"/>
              <a:t>can be unique signatures of the stressors</a:t>
            </a:r>
          </a:p>
          <a:p>
            <a:r>
              <a:rPr lang="en-US" altLang="en-US" b="1" dirty="0"/>
              <a:t>Assumes dissimilar responses will lead to different profiles for sub-lethal stress exposures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716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772400" cy="1143000"/>
          </a:xfrm>
        </p:spPr>
        <p:txBody>
          <a:bodyPr/>
          <a:lstStyle/>
          <a:p>
            <a:r>
              <a:rPr lang="en-US" alt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Stress Gene Expression in Model Eukaryotes</a:t>
            </a:r>
            <a:endParaRPr lang="en-US" altLang="en-US"/>
          </a:p>
        </p:txBody>
      </p:sp>
      <p:sp>
        <p:nvSpPr>
          <p:cNvPr id="398339" name="Text Box 1027"/>
          <p:cNvSpPr txBox="1">
            <a:spLocks noChangeArrowheads="1"/>
          </p:cNvSpPr>
          <p:nvPr/>
        </p:nvSpPr>
        <p:spPr bwMode="auto">
          <a:xfrm>
            <a:off x="609600" y="1828800"/>
            <a:ext cx="2514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 i="1"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Saccharomyces</a:t>
            </a:r>
          </a:p>
          <a:p>
            <a:r>
              <a:rPr lang="en-US" altLang="en-US" b="1" i="1"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cerevisiae</a:t>
            </a:r>
            <a:endParaRPr lang="en-US" altLang="en-US">
              <a:latin typeface="Helvetica" charset="0"/>
            </a:endParaRPr>
          </a:p>
          <a:p>
            <a:endParaRPr lang="en-US" altLang="en-US">
              <a:latin typeface="Helvetica" charset="0"/>
            </a:endParaRPr>
          </a:p>
        </p:txBody>
      </p:sp>
      <p:sp>
        <p:nvSpPr>
          <p:cNvPr id="398340" name="Text Box 1028"/>
          <p:cNvSpPr txBox="1">
            <a:spLocks noChangeArrowheads="1"/>
          </p:cNvSpPr>
          <p:nvPr/>
        </p:nvSpPr>
        <p:spPr bwMode="auto">
          <a:xfrm>
            <a:off x="4191000" y="1828800"/>
            <a:ext cx="2514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 i="1"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Caenorhabditis elegans</a:t>
            </a:r>
            <a:endParaRPr lang="en-US" altLang="en-US">
              <a:effectLst>
                <a:outerShdw blurRad="38100" dist="38100" dir="2700000" algn="tl">
                  <a:srgbClr val="000000"/>
                </a:outerShdw>
              </a:effectLst>
              <a:latin typeface="Helvetica" charset="0"/>
            </a:endParaRPr>
          </a:p>
          <a:p>
            <a:endParaRPr lang="en-US" altLang="en-US">
              <a:latin typeface="Helvetica" charset="0"/>
            </a:endParaRPr>
          </a:p>
        </p:txBody>
      </p:sp>
      <p:sp>
        <p:nvSpPr>
          <p:cNvPr id="398341" name="Text Box 1029"/>
          <p:cNvSpPr txBox="1">
            <a:spLocks noChangeArrowheads="1"/>
          </p:cNvSpPr>
          <p:nvPr/>
        </p:nvSpPr>
        <p:spPr bwMode="auto">
          <a:xfrm>
            <a:off x="7621588" y="1828800"/>
            <a:ext cx="2208212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 i="1"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Drosophila melanogaster</a:t>
            </a:r>
            <a:endParaRPr lang="en-US" altLang="en-US">
              <a:latin typeface="Helvetica" charset="0"/>
            </a:endParaRPr>
          </a:p>
          <a:p>
            <a:endParaRPr lang="en-US" altLang="en-US">
              <a:latin typeface="Helvetica" charset="0"/>
            </a:endParaRPr>
          </a:p>
        </p:txBody>
      </p:sp>
      <p:sp>
        <p:nvSpPr>
          <p:cNvPr id="398342" name="Text Box 1030"/>
          <p:cNvSpPr txBox="1">
            <a:spLocks noChangeArrowheads="1"/>
          </p:cNvSpPr>
          <p:nvPr/>
        </p:nvSpPr>
        <p:spPr bwMode="auto">
          <a:xfrm>
            <a:off x="4291013" y="2590800"/>
            <a:ext cx="25050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3200" b="1">
                <a:solidFill>
                  <a:srgbClr val="FFFFFF"/>
                </a:solidFill>
                <a:latin typeface="Helvetica" charset="0"/>
              </a:rPr>
              <a:t>Total Genes</a:t>
            </a:r>
            <a:endParaRPr lang="en-US" altLang="en-US" sz="3200">
              <a:solidFill>
                <a:srgbClr val="E5405D"/>
              </a:solidFill>
              <a:latin typeface="Helvetica" charset="0"/>
            </a:endParaRPr>
          </a:p>
        </p:txBody>
      </p:sp>
      <p:sp>
        <p:nvSpPr>
          <p:cNvPr id="398343" name="Text Box 1031"/>
          <p:cNvSpPr txBox="1">
            <a:spLocks noChangeArrowheads="1"/>
          </p:cNvSpPr>
          <p:nvPr/>
        </p:nvSpPr>
        <p:spPr bwMode="auto">
          <a:xfrm>
            <a:off x="1438275" y="3035300"/>
            <a:ext cx="11985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3200" b="1">
                <a:solidFill>
                  <a:srgbClr val="FFFFFF"/>
                </a:solidFill>
                <a:latin typeface="Helvetica" charset="0"/>
              </a:rPr>
              <a:t>6,241</a:t>
            </a:r>
            <a:endParaRPr lang="en-US" altLang="en-US" sz="3200">
              <a:solidFill>
                <a:srgbClr val="E5405D"/>
              </a:solidFill>
              <a:latin typeface="Helvetica" charset="0"/>
            </a:endParaRPr>
          </a:p>
        </p:txBody>
      </p:sp>
      <p:sp>
        <p:nvSpPr>
          <p:cNvPr id="398344" name="Text Box 1032"/>
          <p:cNvSpPr txBox="1">
            <a:spLocks noChangeArrowheads="1"/>
          </p:cNvSpPr>
          <p:nvPr/>
        </p:nvSpPr>
        <p:spPr bwMode="auto">
          <a:xfrm>
            <a:off x="4830763" y="3030538"/>
            <a:ext cx="14239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3200" b="1">
                <a:solidFill>
                  <a:srgbClr val="FFFFFF"/>
                </a:solidFill>
              </a:rPr>
              <a:t>19,099</a:t>
            </a:r>
            <a:endParaRPr lang="en-US" altLang="en-US" sz="3200">
              <a:solidFill>
                <a:srgbClr val="170306"/>
              </a:solidFill>
            </a:endParaRPr>
          </a:p>
        </p:txBody>
      </p:sp>
      <p:sp>
        <p:nvSpPr>
          <p:cNvPr id="398345" name="Text Box 1033"/>
          <p:cNvSpPr txBox="1">
            <a:spLocks noChangeArrowheads="1"/>
          </p:cNvSpPr>
          <p:nvPr/>
        </p:nvSpPr>
        <p:spPr bwMode="auto">
          <a:xfrm>
            <a:off x="8221663" y="3030538"/>
            <a:ext cx="14239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3200" b="1">
                <a:solidFill>
                  <a:srgbClr val="FFFFFF"/>
                </a:solidFill>
              </a:rPr>
              <a:t>13,601</a:t>
            </a:r>
            <a:endParaRPr lang="en-US" altLang="en-US" sz="3200">
              <a:solidFill>
                <a:srgbClr val="170306"/>
              </a:solidFill>
            </a:endParaRPr>
          </a:p>
        </p:txBody>
      </p:sp>
      <p:sp>
        <p:nvSpPr>
          <p:cNvPr id="398346" name="Text Box 1034"/>
          <p:cNvSpPr txBox="1">
            <a:spLocks noChangeArrowheads="1"/>
          </p:cNvSpPr>
          <p:nvPr/>
        </p:nvSpPr>
        <p:spPr bwMode="auto">
          <a:xfrm>
            <a:off x="1219200" y="4406900"/>
            <a:ext cx="184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en-US" altLang="en-US" sz="3200">
              <a:solidFill>
                <a:srgbClr val="E5405D"/>
              </a:solidFill>
              <a:latin typeface="Helvetica" charset="0"/>
            </a:endParaRPr>
          </a:p>
        </p:txBody>
      </p:sp>
      <p:sp>
        <p:nvSpPr>
          <p:cNvPr id="398347" name="Text Box 1035"/>
          <p:cNvSpPr txBox="1">
            <a:spLocks noChangeArrowheads="1"/>
          </p:cNvSpPr>
          <p:nvPr/>
        </p:nvSpPr>
        <p:spPr bwMode="auto">
          <a:xfrm>
            <a:off x="8001000" y="4402138"/>
            <a:ext cx="1841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en-US" altLang="en-US" sz="3200">
              <a:solidFill>
                <a:srgbClr val="E5405D"/>
              </a:solidFill>
            </a:endParaRPr>
          </a:p>
        </p:txBody>
      </p:sp>
      <p:grpSp>
        <p:nvGrpSpPr>
          <p:cNvPr id="398348" name="Group 1036"/>
          <p:cNvGrpSpPr>
            <a:grpSpLocks/>
          </p:cNvGrpSpPr>
          <p:nvPr/>
        </p:nvGrpSpPr>
        <p:grpSpPr bwMode="auto">
          <a:xfrm>
            <a:off x="1066800" y="5410200"/>
            <a:ext cx="8951913" cy="1112838"/>
            <a:chOff x="720" y="3408"/>
            <a:chExt cx="5638" cy="701"/>
          </a:xfrm>
        </p:grpSpPr>
        <p:sp>
          <p:nvSpPr>
            <p:cNvPr id="398349" name="Text Box 1037"/>
            <p:cNvSpPr txBox="1">
              <a:spLocks noChangeArrowheads="1"/>
            </p:cNvSpPr>
            <p:nvPr/>
          </p:nvSpPr>
          <p:spPr bwMode="auto">
            <a:xfrm>
              <a:off x="720" y="3744"/>
              <a:ext cx="1295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3200" b="1">
                  <a:solidFill>
                    <a:srgbClr val="FFFFFF"/>
                  </a:solidFill>
                  <a:latin typeface="Helvetica" charset="0"/>
                </a:rPr>
                <a:t>900 (14%)</a:t>
              </a:r>
              <a:endParaRPr lang="en-US" altLang="en-US">
                <a:solidFill>
                  <a:srgbClr val="170306"/>
                </a:solidFill>
                <a:latin typeface="Helvetica" charset="0"/>
              </a:endParaRPr>
            </a:p>
          </p:txBody>
        </p:sp>
        <p:sp>
          <p:nvSpPr>
            <p:cNvPr id="398350" name="Text Box 1038"/>
            <p:cNvSpPr txBox="1">
              <a:spLocks noChangeArrowheads="1"/>
            </p:cNvSpPr>
            <p:nvPr/>
          </p:nvSpPr>
          <p:spPr bwMode="auto">
            <a:xfrm>
              <a:off x="3072" y="3744"/>
              <a:ext cx="115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3200" b="1">
                  <a:solidFill>
                    <a:srgbClr val="FFFFFF"/>
                  </a:solidFill>
                </a:rPr>
                <a:t>611 (6%)</a:t>
              </a:r>
              <a:endParaRPr lang="en-US" altLang="en-US" sz="3200">
                <a:solidFill>
                  <a:srgbClr val="E5405D"/>
                </a:solidFill>
              </a:endParaRPr>
            </a:p>
          </p:txBody>
        </p:sp>
        <p:sp>
          <p:nvSpPr>
            <p:cNvPr id="398351" name="Text Box 1039"/>
            <p:cNvSpPr txBox="1">
              <a:spLocks noChangeArrowheads="1"/>
            </p:cNvSpPr>
            <p:nvPr/>
          </p:nvSpPr>
          <p:spPr bwMode="auto">
            <a:xfrm>
              <a:off x="4992" y="3696"/>
              <a:ext cx="1366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3200" b="1">
                  <a:solidFill>
                    <a:srgbClr val="FFFFFF"/>
                  </a:solidFill>
                </a:rPr>
                <a:t>223 (4.3%)</a:t>
              </a:r>
              <a:endParaRPr lang="en-US" altLang="en-US" sz="3200">
                <a:solidFill>
                  <a:srgbClr val="E5405D"/>
                </a:solidFill>
              </a:endParaRPr>
            </a:p>
          </p:txBody>
        </p:sp>
        <p:sp>
          <p:nvSpPr>
            <p:cNvPr id="398352" name="Text Box 1040"/>
            <p:cNvSpPr txBox="1">
              <a:spLocks noChangeArrowheads="1"/>
            </p:cNvSpPr>
            <p:nvPr/>
          </p:nvSpPr>
          <p:spPr bwMode="auto">
            <a:xfrm>
              <a:off x="1872" y="3408"/>
              <a:ext cx="342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3200" b="1">
                  <a:solidFill>
                    <a:srgbClr val="FC0128"/>
                  </a:solidFill>
                  <a:latin typeface="Helvetica" charset="0"/>
                </a:rPr>
                <a:t>Genes Regulated by Stress</a:t>
              </a:r>
              <a:endParaRPr lang="en-US" altLang="en-US" sz="3200">
                <a:solidFill>
                  <a:srgbClr val="FC0128"/>
                </a:solidFill>
                <a:latin typeface="Helvetica" charset="0"/>
              </a:endParaRPr>
            </a:p>
          </p:txBody>
        </p:sp>
      </p:grpSp>
      <p:sp>
        <p:nvSpPr>
          <p:cNvPr id="398353" name="Text Box 1041"/>
          <p:cNvSpPr txBox="1">
            <a:spLocks noChangeArrowheads="1"/>
          </p:cNvSpPr>
          <p:nvPr/>
        </p:nvSpPr>
        <p:spPr bwMode="auto">
          <a:xfrm>
            <a:off x="1066800" y="6491288"/>
            <a:ext cx="1714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800"/>
              <a:t>Gasch et al 2000</a:t>
            </a:r>
          </a:p>
        </p:txBody>
      </p:sp>
      <p:sp>
        <p:nvSpPr>
          <p:cNvPr id="398354" name="Text Box 1042"/>
          <p:cNvSpPr txBox="1">
            <a:spLocks noChangeArrowheads="1"/>
          </p:cNvSpPr>
          <p:nvPr/>
        </p:nvSpPr>
        <p:spPr bwMode="auto">
          <a:xfrm>
            <a:off x="4800600" y="6491288"/>
            <a:ext cx="1498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800"/>
              <a:t>Hill et al 2000</a:t>
            </a:r>
          </a:p>
        </p:txBody>
      </p:sp>
      <p:sp>
        <p:nvSpPr>
          <p:cNvPr id="398355" name="Text Box 1043"/>
          <p:cNvSpPr txBox="1">
            <a:spLocks noChangeArrowheads="1"/>
          </p:cNvSpPr>
          <p:nvPr/>
        </p:nvSpPr>
        <p:spPr bwMode="auto">
          <a:xfrm>
            <a:off x="8001000" y="6491288"/>
            <a:ext cx="1847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800"/>
              <a:t>Adams  et al 2000</a:t>
            </a:r>
          </a:p>
        </p:txBody>
      </p:sp>
      <p:sp>
        <p:nvSpPr>
          <p:cNvPr id="398356" name="Line 1044"/>
          <p:cNvSpPr>
            <a:spLocks noChangeShapeType="1"/>
          </p:cNvSpPr>
          <p:nvPr/>
        </p:nvSpPr>
        <p:spPr bwMode="auto">
          <a:xfrm>
            <a:off x="381000" y="1752600"/>
            <a:ext cx="9525000" cy="0"/>
          </a:xfrm>
          <a:prstGeom prst="line">
            <a:avLst/>
          </a:prstGeom>
          <a:noFill/>
          <a:ln w="12700">
            <a:solidFill>
              <a:srgbClr val="FF7C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98357" name="Group 1045"/>
          <p:cNvGrpSpPr>
            <a:grpSpLocks/>
          </p:cNvGrpSpPr>
          <p:nvPr/>
        </p:nvGrpSpPr>
        <p:grpSpPr bwMode="auto">
          <a:xfrm>
            <a:off x="1828800" y="3886200"/>
            <a:ext cx="6934200" cy="1371600"/>
            <a:chOff x="1152" y="2832"/>
            <a:chExt cx="4368" cy="288"/>
          </a:xfrm>
        </p:grpSpPr>
        <p:sp>
          <p:nvSpPr>
            <p:cNvPr id="398358" name="Line 1046"/>
            <p:cNvSpPr>
              <a:spLocks noChangeShapeType="1"/>
            </p:cNvSpPr>
            <p:nvPr/>
          </p:nvSpPr>
          <p:spPr bwMode="auto">
            <a:xfrm>
              <a:off x="3456" y="2832"/>
              <a:ext cx="0" cy="288"/>
            </a:xfrm>
            <a:prstGeom prst="line">
              <a:avLst/>
            </a:prstGeom>
            <a:noFill/>
            <a:ln w="762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8359" name="Line 1047"/>
            <p:cNvSpPr>
              <a:spLocks noChangeShapeType="1"/>
            </p:cNvSpPr>
            <p:nvPr/>
          </p:nvSpPr>
          <p:spPr bwMode="auto">
            <a:xfrm>
              <a:off x="1152" y="2832"/>
              <a:ext cx="0" cy="288"/>
            </a:xfrm>
            <a:prstGeom prst="line">
              <a:avLst/>
            </a:prstGeom>
            <a:noFill/>
            <a:ln w="762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8360" name="Line 1048"/>
            <p:cNvSpPr>
              <a:spLocks noChangeShapeType="1"/>
            </p:cNvSpPr>
            <p:nvPr/>
          </p:nvSpPr>
          <p:spPr bwMode="auto">
            <a:xfrm>
              <a:off x="5520" y="2832"/>
              <a:ext cx="0" cy="288"/>
            </a:xfrm>
            <a:prstGeom prst="line">
              <a:avLst/>
            </a:prstGeom>
            <a:noFill/>
            <a:ln w="762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4025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609600"/>
            <a:ext cx="9677400" cy="685800"/>
          </a:xfrm>
        </p:spPr>
        <p:txBody>
          <a:bodyPr/>
          <a:lstStyle/>
          <a:p>
            <a:r>
              <a:rPr lang="en-US" altLang="en-US" sz="40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Why investigate </a:t>
            </a:r>
            <a:r>
              <a:rPr lang="en-US" altLang="en-US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Estradiol </a:t>
            </a:r>
            <a:r>
              <a:rPr lang="en-US" altLang="en-US" sz="40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&amp; </a:t>
            </a:r>
            <a:r>
              <a:rPr lang="en-US" altLang="en-US" sz="40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Exaiptasia</a:t>
            </a:r>
            <a:r>
              <a:rPr lang="en-US" altLang="en-US" sz="40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</a:p>
        </p:txBody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1524" y="1371600"/>
            <a:ext cx="9401175" cy="5943600"/>
          </a:xfrm>
        </p:spPr>
        <p:txBody>
          <a:bodyPr/>
          <a:lstStyle/>
          <a:p>
            <a:r>
              <a:rPr lang="en-US" altLang="en-US" b="1" dirty="0"/>
              <a:t>Estradiol is released into the water column in association with </a:t>
            </a:r>
            <a:r>
              <a:rPr lang="en-US" altLang="en-US" b="1" dirty="0" err="1"/>
              <a:t>anthozoan</a:t>
            </a:r>
            <a:r>
              <a:rPr lang="en-US" altLang="en-US" b="1" dirty="0"/>
              <a:t> </a:t>
            </a:r>
            <a:r>
              <a:rPr lang="en-US" altLang="en-US" b="1" dirty="0" smtClean="0"/>
              <a:t>spawning</a:t>
            </a:r>
          </a:p>
          <a:p>
            <a:r>
              <a:rPr lang="en-US" altLang="en-US" b="1" dirty="0" smtClean="0"/>
              <a:t>hormonal </a:t>
            </a:r>
            <a:r>
              <a:rPr lang="en-US" altLang="en-US" b="1" dirty="0"/>
              <a:t>signaling and </a:t>
            </a:r>
            <a:r>
              <a:rPr lang="en-US" altLang="en-US" b="1" dirty="0" err="1"/>
              <a:t>bioregulatory</a:t>
            </a:r>
            <a:r>
              <a:rPr lang="en-US" altLang="en-US" b="1" dirty="0"/>
              <a:t> </a:t>
            </a:r>
            <a:r>
              <a:rPr lang="en-US" altLang="en-US" b="1" dirty="0" smtClean="0"/>
              <a:t>pathways are largely uncharacterized in cnidarians</a:t>
            </a:r>
          </a:p>
          <a:p>
            <a:r>
              <a:rPr lang="en-US" altLang="en-US" b="1" i="1" dirty="0" err="1" smtClean="0"/>
              <a:t>Exaiptasia</a:t>
            </a:r>
            <a:r>
              <a:rPr lang="en-US" altLang="en-US" b="1" dirty="0" smtClean="0"/>
              <a:t> </a:t>
            </a:r>
            <a:endParaRPr lang="en-US" altLang="en-US" b="1" dirty="0"/>
          </a:p>
          <a:p>
            <a:pPr lvl="1"/>
            <a:r>
              <a:rPr lang="en-US" altLang="en-US" b="1" dirty="0"/>
              <a:t>easily maintained in lab</a:t>
            </a:r>
          </a:p>
          <a:p>
            <a:pPr lvl="1"/>
            <a:r>
              <a:rPr lang="en-US" altLang="en-US" b="1" dirty="0"/>
              <a:t>movement to establish as laboratory </a:t>
            </a:r>
            <a:r>
              <a:rPr lang="en-US" altLang="en-US" b="1" dirty="0" smtClean="0"/>
              <a:t>model</a:t>
            </a:r>
          </a:p>
          <a:p>
            <a:pPr lvl="1"/>
            <a:r>
              <a:rPr lang="en-US" altLang="en-US" b="1" dirty="0" smtClean="0"/>
              <a:t>No estrogen receptors in cnidarian genomes</a:t>
            </a:r>
            <a:endParaRPr lang="en-US" altLang="en-US" b="1" dirty="0"/>
          </a:p>
          <a:p>
            <a:endParaRPr lang="en-US" altLang="en-US" b="1" dirty="0"/>
          </a:p>
          <a:p>
            <a:pPr lvl="1"/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17686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approach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9258300" cy="4114800"/>
          </a:xfrm>
        </p:spPr>
        <p:txBody>
          <a:bodyPr/>
          <a:lstStyle/>
          <a:p>
            <a:pPr>
              <a:defRPr/>
            </a:pPr>
            <a:r>
              <a:rPr lang="en-US" b="1" dirty="0" smtClean="0"/>
              <a:t>Anemones were exposed to 20ppb Estradiol for 4 </a:t>
            </a:r>
            <a:r>
              <a:rPr lang="en-US" b="1" dirty="0" err="1" smtClean="0"/>
              <a:t>hrs</a:t>
            </a:r>
            <a:r>
              <a:rPr lang="en-US" b="1" dirty="0" smtClean="0"/>
              <a:t> in the lab</a:t>
            </a:r>
          </a:p>
          <a:p>
            <a:pPr>
              <a:defRPr/>
            </a:pPr>
            <a:r>
              <a:rPr lang="en-US" b="1" dirty="0" smtClean="0"/>
              <a:t>Control treatment was also 4 </a:t>
            </a:r>
            <a:r>
              <a:rPr lang="en-US" b="1" dirty="0" err="1" smtClean="0"/>
              <a:t>hrs</a:t>
            </a:r>
            <a:r>
              <a:rPr lang="en-US" b="1" dirty="0" smtClean="0"/>
              <a:t> in the lab </a:t>
            </a:r>
          </a:p>
          <a:p>
            <a:pPr>
              <a:defRPr/>
            </a:pPr>
            <a:r>
              <a:rPr lang="en-US" b="1" dirty="0" smtClean="0"/>
              <a:t>Performed Representational Difference Analysis (RDA)</a:t>
            </a:r>
          </a:p>
          <a:p>
            <a:pPr>
              <a:defRPr/>
            </a:pPr>
            <a:r>
              <a:rPr lang="en-US" b="1" dirty="0" smtClean="0"/>
              <a:t>Genes </a:t>
            </a:r>
            <a:r>
              <a:rPr lang="en-US" b="1" dirty="0"/>
              <a:t>of interest (GOIs</a:t>
            </a:r>
            <a:r>
              <a:rPr lang="en-US" b="1" dirty="0" smtClean="0"/>
              <a:t>) provide sequence information necessary to develop primers for qPCR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457200"/>
            <a:ext cx="9639300" cy="1143000"/>
          </a:xfrm>
        </p:spPr>
        <p:txBody>
          <a:bodyPr/>
          <a:lstStyle/>
          <a:p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Representational Difference Analysis (RDA)</a:t>
            </a:r>
          </a:p>
        </p:txBody>
      </p:sp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1525" y="2057400"/>
            <a:ext cx="9401175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 dirty="0" smtClean="0"/>
              <a:t>A modified form of Subtractive Hybridization</a:t>
            </a:r>
          </a:p>
          <a:p>
            <a:pPr>
              <a:lnSpc>
                <a:spcPct val="90000"/>
              </a:lnSpc>
            </a:pPr>
            <a:r>
              <a:rPr lang="en-US" altLang="en-US" b="1" dirty="0" smtClean="0"/>
              <a:t>Can </a:t>
            </a:r>
            <a:r>
              <a:rPr lang="en-US" altLang="en-US" b="1" dirty="0"/>
              <a:t>selectively enrich for rarer transcripts</a:t>
            </a:r>
          </a:p>
          <a:p>
            <a:pPr>
              <a:lnSpc>
                <a:spcPct val="90000"/>
              </a:lnSpc>
            </a:pPr>
            <a:r>
              <a:rPr lang="en-US" altLang="en-US" b="1" dirty="0"/>
              <a:t>Has a greater probability of amplifying coding regions of expressed genes.</a:t>
            </a:r>
          </a:p>
          <a:p>
            <a:pPr>
              <a:lnSpc>
                <a:spcPct val="90000"/>
              </a:lnSpc>
            </a:pPr>
            <a:r>
              <a:rPr lang="en-US" altLang="en-US" b="1" dirty="0" smtClean="0"/>
              <a:t>Capable </a:t>
            </a:r>
            <a:r>
              <a:rPr lang="en-US" altLang="en-US" b="1" dirty="0"/>
              <a:t>of simultaneously isolating genes that are both up &amp; down-regulated</a:t>
            </a:r>
          </a:p>
          <a:p>
            <a:pPr>
              <a:lnSpc>
                <a:spcPct val="90000"/>
              </a:lnSpc>
            </a:pPr>
            <a:r>
              <a:rPr lang="en-US" altLang="en-US" b="1" dirty="0"/>
              <a:t>Products can be basis for developing gene targets for </a:t>
            </a:r>
            <a:r>
              <a:rPr lang="en-US" altLang="en-US" b="1" dirty="0" smtClean="0"/>
              <a:t>microarray or qPCR assays</a:t>
            </a: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95738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616" name="Picture 8" descr="Aiptasia RDA hy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0" y="1062038"/>
            <a:ext cx="2652713" cy="251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2625" name="Group 17"/>
          <p:cNvGrpSpPr>
            <a:grpSpLocks/>
          </p:cNvGrpSpPr>
          <p:nvPr/>
        </p:nvGrpSpPr>
        <p:grpSpPr bwMode="auto">
          <a:xfrm>
            <a:off x="533400" y="2743200"/>
            <a:ext cx="9182100" cy="2576513"/>
            <a:chOff x="336" y="1728"/>
            <a:chExt cx="5784" cy="1623"/>
          </a:xfrm>
        </p:grpSpPr>
        <p:grpSp>
          <p:nvGrpSpPr>
            <p:cNvPr id="452615" name="Group 7"/>
            <p:cNvGrpSpPr>
              <a:grpSpLocks/>
            </p:cNvGrpSpPr>
            <p:nvPr/>
          </p:nvGrpSpPr>
          <p:grpSpPr bwMode="auto">
            <a:xfrm>
              <a:off x="336" y="2496"/>
              <a:ext cx="5784" cy="855"/>
              <a:chOff x="0" y="2544"/>
              <a:chExt cx="5784" cy="855"/>
            </a:xfrm>
          </p:grpSpPr>
          <p:pic>
            <p:nvPicPr>
              <p:cNvPr id="452612" name="Picture 4" descr="Aiptasia H1D1 clones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544"/>
                <a:ext cx="1866" cy="8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2613" name="Picture 5" descr="Aiptasia H1D2 clones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40" y="2544"/>
                <a:ext cx="2257" cy="8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2614" name="Picture 6" descr="Aiptasia H2D2 clones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40" y="2544"/>
                <a:ext cx="1344" cy="7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52617" name="Line 9"/>
            <p:cNvSpPr>
              <a:spLocks noChangeShapeType="1"/>
            </p:cNvSpPr>
            <p:nvPr/>
          </p:nvSpPr>
          <p:spPr bwMode="auto">
            <a:xfrm flipH="1">
              <a:off x="1752" y="1728"/>
              <a:ext cx="912" cy="768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618" name="Line 10"/>
            <p:cNvSpPr>
              <a:spLocks noChangeShapeType="1"/>
            </p:cNvSpPr>
            <p:nvPr/>
          </p:nvSpPr>
          <p:spPr bwMode="auto">
            <a:xfrm>
              <a:off x="3000" y="1728"/>
              <a:ext cx="0" cy="768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2619" name="Line 11"/>
            <p:cNvSpPr>
              <a:spLocks noChangeShapeType="1"/>
            </p:cNvSpPr>
            <p:nvPr/>
          </p:nvSpPr>
          <p:spPr bwMode="auto">
            <a:xfrm>
              <a:off x="3672" y="1728"/>
              <a:ext cx="1344" cy="768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52620" name="Text Box 12"/>
          <p:cNvSpPr txBox="1">
            <a:spLocks noChangeArrowheads="1"/>
          </p:cNvSpPr>
          <p:nvPr/>
        </p:nvSpPr>
        <p:spPr bwMode="auto">
          <a:xfrm>
            <a:off x="1657350" y="-152400"/>
            <a:ext cx="692943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Results from two rounds of </a:t>
            </a:r>
          </a:p>
          <a:p>
            <a:r>
              <a:rPr lang="en-US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RDA hybridizations</a:t>
            </a:r>
          </a:p>
        </p:txBody>
      </p:sp>
      <p:sp>
        <p:nvSpPr>
          <p:cNvPr id="452621" name="Text Box 13"/>
          <p:cNvSpPr txBox="1">
            <a:spLocks noChangeArrowheads="1"/>
          </p:cNvSpPr>
          <p:nvPr/>
        </p:nvSpPr>
        <p:spPr bwMode="auto">
          <a:xfrm>
            <a:off x="936625" y="605948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452622" name="Text Box 14"/>
          <p:cNvSpPr txBox="1">
            <a:spLocks noChangeArrowheads="1"/>
          </p:cNvSpPr>
          <p:nvPr/>
        </p:nvSpPr>
        <p:spPr bwMode="auto">
          <a:xfrm>
            <a:off x="760413" y="5562600"/>
            <a:ext cx="2208212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>
                <a:latin typeface="Tahoma" pitchFamily="34" charset="0"/>
              </a:rPr>
              <a:t>Up-regulated</a:t>
            </a:r>
          </a:p>
          <a:p>
            <a:r>
              <a:rPr lang="en-US" altLang="en-US" b="1">
                <a:latin typeface="Tahoma" pitchFamily="34" charset="0"/>
              </a:rPr>
              <a:t>exposed</a:t>
            </a:r>
          </a:p>
          <a:p>
            <a:r>
              <a:rPr lang="en-US" altLang="en-US" b="1">
                <a:latin typeface="Tahoma" pitchFamily="34" charset="0"/>
              </a:rPr>
              <a:t>Round 1</a:t>
            </a:r>
          </a:p>
        </p:txBody>
      </p:sp>
      <p:sp>
        <p:nvSpPr>
          <p:cNvPr id="452623" name="Text Box 15"/>
          <p:cNvSpPr txBox="1">
            <a:spLocks noChangeArrowheads="1"/>
          </p:cNvSpPr>
          <p:nvPr/>
        </p:nvSpPr>
        <p:spPr bwMode="auto">
          <a:xfrm>
            <a:off x="4551363" y="5562600"/>
            <a:ext cx="20637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Up-regulated</a:t>
            </a:r>
          </a:p>
          <a:p>
            <a:r>
              <a:rPr lang="en-US" altLang="en-US" b="1"/>
              <a:t>exposed</a:t>
            </a:r>
          </a:p>
          <a:p>
            <a:r>
              <a:rPr lang="en-US" altLang="en-US" b="1"/>
              <a:t>Round 2</a:t>
            </a:r>
          </a:p>
        </p:txBody>
      </p:sp>
      <p:sp>
        <p:nvSpPr>
          <p:cNvPr id="452624" name="Text Box 16"/>
          <p:cNvSpPr txBox="1">
            <a:spLocks noChangeArrowheads="1"/>
          </p:cNvSpPr>
          <p:nvPr/>
        </p:nvSpPr>
        <p:spPr bwMode="auto">
          <a:xfrm>
            <a:off x="7331075" y="5486400"/>
            <a:ext cx="27654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>
                <a:latin typeface="Tahoma" pitchFamily="34" charset="0"/>
              </a:rPr>
              <a:t>Down-regulated </a:t>
            </a:r>
          </a:p>
          <a:p>
            <a:r>
              <a:rPr lang="en-US" altLang="en-US" b="1">
                <a:latin typeface="Tahoma" pitchFamily="34" charset="0"/>
              </a:rPr>
              <a:t>control</a:t>
            </a:r>
          </a:p>
          <a:p>
            <a:r>
              <a:rPr lang="en-US" altLang="en-US" b="1">
                <a:latin typeface="Tahoma" pitchFamily="34" charset="0"/>
              </a:rPr>
              <a:t>Round 2</a:t>
            </a:r>
          </a:p>
        </p:txBody>
      </p:sp>
      <p:sp>
        <p:nvSpPr>
          <p:cNvPr id="452626" name="Text Box 18"/>
          <p:cNvSpPr txBox="1">
            <a:spLocks noChangeArrowheads="1"/>
          </p:cNvSpPr>
          <p:nvPr/>
        </p:nvSpPr>
        <p:spPr bwMode="auto">
          <a:xfrm>
            <a:off x="3709805" y="1497013"/>
            <a:ext cx="131799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b="1" dirty="0" smtClean="0">
                <a:solidFill>
                  <a:srgbClr val="FFFFFF"/>
                </a:solidFill>
                <a:latin typeface="Tahoma" pitchFamily="34" charset="0"/>
              </a:rPr>
              <a:t>Estradiol</a:t>
            </a:r>
            <a:endParaRPr lang="en-US" altLang="en-US" sz="2000" b="1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452627" name="Text Box 19"/>
          <p:cNvSpPr txBox="1">
            <a:spLocks noChangeArrowheads="1"/>
          </p:cNvSpPr>
          <p:nvPr/>
        </p:nvSpPr>
        <p:spPr bwMode="auto">
          <a:xfrm>
            <a:off x="5238750" y="1497013"/>
            <a:ext cx="1120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b="1">
                <a:solidFill>
                  <a:srgbClr val="FFFFFF"/>
                </a:solidFill>
                <a:latin typeface="Tahoma" pitchFamily="34" charset="0"/>
              </a:rPr>
              <a:t>Control</a:t>
            </a:r>
          </a:p>
        </p:txBody>
      </p:sp>
      <p:sp>
        <p:nvSpPr>
          <p:cNvPr id="452628" name="Text Box 20"/>
          <p:cNvSpPr txBox="1">
            <a:spLocks noChangeArrowheads="1"/>
          </p:cNvSpPr>
          <p:nvPr/>
        </p:nvSpPr>
        <p:spPr bwMode="auto">
          <a:xfrm>
            <a:off x="6945313" y="1219200"/>
            <a:ext cx="299878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rgbClr val="FFFFFF"/>
                </a:solidFill>
                <a:latin typeface="Tahoma" pitchFamily="34" charset="0"/>
              </a:rPr>
              <a:t>4 hr exposure</a:t>
            </a:r>
          </a:p>
          <a:p>
            <a:r>
              <a:rPr lang="en-US" altLang="en-US" sz="3200" b="1">
                <a:solidFill>
                  <a:srgbClr val="FFFFFF"/>
                </a:solidFill>
                <a:latin typeface="Tahoma" pitchFamily="34" charset="0"/>
              </a:rPr>
              <a:t>20ug/L</a:t>
            </a:r>
          </a:p>
        </p:txBody>
      </p:sp>
    </p:spTree>
    <p:extLst>
      <p:ext uri="{BB962C8B-B14F-4D97-AF65-F5344CB8AC3E}">
        <p14:creationId xmlns:p14="http://schemas.microsoft.com/office/powerpoint/2010/main" val="175178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-9"/>
            <a:ext cx="5029200" cy="3020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37795"/>
            <a:ext cx="5029200" cy="3020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6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3810000"/>
            <a:ext cx="5029200" cy="3020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7" name="Picture 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9"/>
            <a:ext cx="5029200" cy="3020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82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0" r="4960"/>
          <a:stretch>
            <a:fillRect/>
          </a:stretch>
        </p:blipFill>
        <p:spPr bwMode="auto">
          <a:xfrm>
            <a:off x="4838700" y="3200400"/>
            <a:ext cx="54864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0"/>
            <a:ext cx="5486400" cy="329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-533400"/>
            <a:ext cx="8743950" cy="1143000"/>
          </a:xfrm>
        </p:spPr>
        <p:txBody>
          <a:bodyPr/>
          <a:lstStyle/>
          <a:p>
            <a:r>
              <a:rPr lang="en-US" alt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CAAT/Enhancer binding protein</a:t>
            </a:r>
            <a:endParaRPr lang="en-US" altLang="en-US" sz="3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66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700" y="609600"/>
            <a:ext cx="9515475" cy="6324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Member of </a:t>
            </a:r>
            <a:r>
              <a:rPr lang="en-US" altLang="en-US" sz="2400" b="1" dirty="0" err="1" smtClean="0">
                <a:solidFill>
                  <a:srgbClr val="FFFF00"/>
                </a:solidFill>
              </a:rPr>
              <a:t>bZIP</a:t>
            </a:r>
            <a:r>
              <a:rPr lang="en-US" altLang="en-US" sz="2400" b="1" dirty="0">
                <a:solidFill>
                  <a:srgbClr val="FFFF00"/>
                </a:solidFill>
              </a:rPr>
              <a:t> </a:t>
            </a:r>
            <a:r>
              <a:rPr lang="en-US" altLang="en-US" sz="24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superfamily</a:t>
            </a:r>
            <a:r>
              <a:rPr lang="en-US" altLang="en-US" sz="2400" b="1" dirty="0" smtClean="0"/>
              <a:t> of Transcription Factors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2400" b="1" dirty="0" smtClean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400" b="1" dirty="0" smtClean="0">
                <a:solidFill>
                  <a:srgbClr val="FFFF00"/>
                </a:solidFill>
              </a:rPr>
              <a:t>Regulates</a:t>
            </a:r>
            <a:r>
              <a:rPr lang="en-US" altLang="en-US" sz="2400" b="1" dirty="0" smtClean="0"/>
              <a:t> </a:t>
            </a:r>
            <a:r>
              <a:rPr lang="en-US" altLang="en-US" sz="2400" b="1" dirty="0"/>
              <a:t>metamorphosis, along with </a:t>
            </a:r>
            <a:r>
              <a:rPr lang="en-US" altLang="en-US" sz="2400" b="1" dirty="0">
                <a:solidFill>
                  <a:srgbClr val="FFFF00"/>
                </a:solidFill>
              </a:rPr>
              <a:t>nerve cell development</a:t>
            </a:r>
            <a:r>
              <a:rPr lang="en-US" altLang="en-US" sz="2400" b="1" dirty="0"/>
              <a:t> in the</a:t>
            </a:r>
            <a:r>
              <a:rPr lang="en-US" altLang="en-US" sz="2400" b="1" i="1" dirty="0"/>
              <a:t> </a:t>
            </a:r>
            <a:r>
              <a:rPr lang="en-US" altLang="en-US" sz="2400" b="1" dirty="0"/>
              <a:t>hydrozoan jellyfish </a:t>
            </a:r>
            <a:r>
              <a:rPr lang="en-US" altLang="en-US" sz="2400" b="1" i="1" dirty="0" err="1"/>
              <a:t>Podocoryne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carnea</a:t>
            </a:r>
            <a:r>
              <a:rPr lang="en-US" altLang="en-US" sz="2400" b="1" dirty="0"/>
              <a:t> </a:t>
            </a:r>
            <a:endParaRPr lang="en-US" altLang="en-US" sz="2400" b="1" dirty="0" smtClean="0"/>
          </a:p>
          <a:p>
            <a:pPr>
              <a:lnSpc>
                <a:spcPct val="90000"/>
              </a:lnSpc>
            </a:pPr>
            <a:endParaRPr lang="en-US" altLang="en-US" sz="2400" b="1" dirty="0"/>
          </a:p>
          <a:p>
            <a:pPr>
              <a:lnSpc>
                <a:spcPct val="90000"/>
              </a:lnSpc>
            </a:pPr>
            <a:r>
              <a:rPr lang="en-US" altLang="en-US" sz="2400" b="1" dirty="0" smtClean="0"/>
              <a:t>An </a:t>
            </a:r>
            <a:r>
              <a:rPr lang="en-US" altLang="en-US" sz="2400" b="1" dirty="0"/>
              <a:t>essential </a:t>
            </a:r>
            <a:r>
              <a:rPr lang="en-US" altLang="en-US" sz="2400" b="1" dirty="0">
                <a:solidFill>
                  <a:srgbClr val="FFFF00"/>
                </a:solidFill>
              </a:rPr>
              <a:t>regulatory enzyme</a:t>
            </a:r>
            <a:r>
              <a:rPr lang="en-US" altLang="en-US" sz="2400" b="1" dirty="0"/>
              <a:t> in the antioxidant pathway essential for the maintenance of homeostasis and prevention of oxidative injury during environmental stress. </a:t>
            </a:r>
          </a:p>
          <a:p>
            <a:pPr>
              <a:lnSpc>
                <a:spcPct val="90000"/>
              </a:lnSpc>
            </a:pPr>
            <a:endParaRPr lang="en-US" altLang="en-US" sz="2400" b="1" dirty="0"/>
          </a:p>
          <a:p>
            <a:pPr>
              <a:lnSpc>
                <a:spcPct val="90000"/>
              </a:lnSpc>
            </a:pPr>
            <a:r>
              <a:rPr lang="en-US" altLang="en-US" sz="2400" b="1" dirty="0">
                <a:solidFill>
                  <a:srgbClr val="FFFF00"/>
                </a:solidFill>
              </a:rPr>
              <a:t>Implicated in</a:t>
            </a:r>
            <a:r>
              <a:rPr lang="en-US" altLang="en-US" sz="2400" b="1" dirty="0"/>
              <a:t> control of UDP </a:t>
            </a:r>
            <a:r>
              <a:rPr lang="en-US" altLang="en-US" sz="2400" b="1" dirty="0" err="1"/>
              <a:t>glucuronosyl</a:t>
            </a:r>
            <a:r>
              <a:rPr lang="en-US" altLang="en-US" sz="2400" b="1" dirty="0"/>
              <a:t> transferase </a:t>
            </a:r>
            <a:r>
              <a:rPr lang="en-US" altLang="en-US" sz="2400" b="1" dirty="0">
                <a:solidFill>
                  <a:srgbClr val="FFFF00"/>
                </a:solidFill>
              </a:rPr>
              <a:t>xenobiotic transformation</a:t>
            </a:r>
            <a:r>
              <a:rPr lang="en-US" altLang="en-US" sz="2400" b="1" dirty="0"/>
              <a:t> by activating responding genes </a:t>
            </a:r>
          </a:p>
          <a:p>
            <a:pPr>
              <a:lnSpc>
                <a:spcPct val="90000"/>
              </a:lnSpc>
            </a:pPr>
            <a:endParaRPr lang="en-US" altLang="en-US" sz="2400" b="1" dirty="0"/>
          </a:p>
          <a:p>
            <a:pPr>
              <a:lnSpc>
                <a:spcPct val="90000"/>
              </a:lnSpc>
            </a:pPr>
            <a:r>
              <a:rPr lang="en-US" altLang="en-US" sz="2400" b="1" dirty="0"/>
              <a:t>Oxidative stress disrupts normal cytoplasmic distribution, allowing </a:t>
            </a:r>
            <a:r>
              <a:rPr lang="en-US" altLang="en-US" sz="2400" b="1" dirty="0" smtClean="0"/>
              <a:t>TF </a:t>
            </a:r>
            <a:r>
              <a:rPr lang="en-US" altLang="en-US" sz="2400" b="1" dirty="0"/>
              <a:t>to localize to the nucleus where </a:t>
            </a:r>
            <a:r>
              <a:rPr lang="en-US" altLang="en-US" sz="2400" b="1" dirty="0">
                <a:solidFill>
                  <a:srgbClr val="FFFF00"/>
                </a:solidFill>
              </a:rPr>
              <a:t>it activates response elements</a:t>
            </a:r>
            <a:r>
              <a:rPr lang="en-US" altLang="en-US" sz="2400" b="1" dirty="0"/>
              <a:t> necessary for environmental stress tolerance.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9743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304800"/>
            <a:ext cx="89535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17-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Hydroxysteroid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Dehydrogenase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Elevated levels suggest possible conversion to other sterols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4493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Neimann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Pick C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524" y="1371600"/>
            <a:ext cx="9401175" cy="4114800"/>
          </a:xfrm>
        </p:spPr>
        <p:txBody>
          <a:bodyPr/>
          <a:lstStyle/>
          <a:p>
            <a:r>
              <a:rPr lang="en-US" b="1" dirty="0" smtClean="0"/>
              <a:t>Critical mediator in cholesterol absorption</a:t>
            </a:r>
          </a:p>
          <a:p>
            <a:r>
              <a:rPr lang="en-US" b="1" dirty="0" smtClean="0"/>
              <a:t>Functions as a sterol transporter</a:t>
            </a:r>
          </a:p>
          <a:p>
            <a:r>
              <a:rPr lang="en-US" b="1" dirty="0" smtClean="0"/>
              <a:t>NPC knockouts in mice results in the reduction of estradiol into the cell</a:t>
            </a:r>
          </a:p>
          <a:p>
            <a:r>
              <a:rPr lang="en-US" b="1" dirty="0" smtClean="0"/>
              <a:t>In </a:t>
            </a:r>
            <a:r>
              <a:rPr lang="en-US" b="1" dirty="0" smtClean="0"/>
              <a:t>cnidarians, known to play role in endosymbiosis with zooxanthellae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80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Histone Demethylase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524" y="1752600"/>
            <a:ext cx="9401175" cy="4114800"/>
          </a:xfrm>
        </p:spPr>
        <p:txBody>
          <a:bodyPr/>
          <a:lstStyle/>
          <a:p>
            <a:r>
              <a:rPr lang="en-US" b="1" dirty="0" smtClean="0"/>
              <a:t>Is a mediator of estrogen-induced growth</a:t>
            </a:r>
          </a:p>
          <a:p>
            <a:endParaRPr lang="en-US" b="1" dirty="0" smtClean="0"/>
          </a:p>
          <a:p>
            <a:r>
              <a:rPr lang="en-US" b="1" dirty="0" smtClean="0"/>
              <a:t>Representative of epigenetic changes</a:t>
            </a:r>
          </a:p>
          <a:p>
            <a:pPr lvl="1"/>
            <a:r>
              <a:rPr lang="en-US" b="1" dirty="0"/>
              <a:t>Genome is the “hardware” while the </a:t>
            </a:r>
            <a:r>
              <a:rPr lang="en-US" b="1" dirty="0" err="1"/>
              <a:t>epigenome</a:t>
            </a:r>
            <a:r>
              <a:rPr lang="en-US" b="1" dirty="0"/>
              <a:t> is “software” that runs the </a:t>
            </a:r>
            <a:r>
              <a:rPr lang="en-US" b="1" dirty="0" smtClean="0"/>
              <a:t>system</a:t>
            </a:r>
            <a:endParaRPr lang="en-US" b="1" dirty="0"/>
          </a:p>
          <a:p>
            <a:pPr lvl="1"/>
            <a:endParaRPr lang="en-US" b="1" dirty="0" smtClean="0"/>
          </a:p>
          <a:p>
            <a:r>
              <a:rPr lang="en-US" b="1" dirty="0" smtClean="0"/>
              <a:t>Epigenetics are ways the environment can program the genome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5082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C3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524" y="1981200"/>
            <a:ext cx="9515476" cy="4114800"/>
          </a:xfrm>
        </p:spPr>
        <p:txBody>
          <a:bodyPr/>
          <a:lstStyle/>
          <a:p>
            <a:r>
              <a:rPr lang="en-US" b="1" dirty="0" smtClean="0"/>
              <a:t>Known to be involved in both adaptive and innate immune response systems.</a:t>
            </a:r>
          </a:p>
          <a:p>
            <a:endParaRPr lang="en-US" b="1" dirty="0" smtClean="0"/>
          </a:p>
          <a:p>
            <a:r>
              <a:rPr lang="en-US" b="1" dirty="0" smtClean="0"/>
              <a:t>Cnidarian C3-like proteins are known to be induced in response to injury.</a:t>
            </a:r>
          </a:p>
          <a:p>
            <a:endParaRPr lang="en-US" b="1" dirty="0" smtClean="0"/>
          </a:p>
          <a:p>
            <a:r>
              <a:rPr lang="en-US" b="1" dirty="0" smtClean="0"/>
              <a:t>Represents a links between immunity and development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2274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96012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 of probable functions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524" y="1981200"/>
            <a:ext cx="9248775" cy="4114800"/>
          </a:xfrm>
        </p:spPr>
        <p:txBody>
          <a:bodyPr/>
          <a:lstStyle/>
          <a:p>
            <a:r>
              <a:rPr lang="en-US" b="1" dirty="0" smtClean="0">
                <a:latin typeface="+mj-lt"/>
              </a:rPr>
              <a:t>NPC transports sterols</a:t>
            </a:r>
          </a:p>
          <a:p>
            <a:r>
              <a:rPr lang="en-US" b="1" dirty="0" smtClean="0">
                <a:latin typeface="+mj-lt"/>
              </a:rPr>
              <a:t>17</a:t>
            </a:r>
            <a:r>
              <a:rPr lang="el-GR" b="1" dirty="0" smtClean="0">
                <a:latin typeface="+mj-lt"/>
              </a:rPr>
              <a:t>β</a:t>
            </a:r>
            <a:r>
              <a:rPr lang="en-US" b="1" dirty="0" smtClean="0">
                <a:latin typeface="+mj-lt"/>
              </a:rPr>
              <a:t>-HSD modifies sterols</a:t>
            </a:r>
          </a:p>
          <a:p>
            <a:r>
              <a:rPr lang="en-US" b="1" dirty="0" smtClean="0">
                <a:latin typeface="+mj-lt"/>
              </a:rPr>
              <a:t>Histone demethylase alters genome accessibility</a:t>
            </a:r>
          </a:p>
          <a:p>
            <a:r>
              <a:rPr lang="en-US" b="1" dirty="0" smtClean="0">
                <a:latin typeface="+mj-lt"/>
              </a:rPr>
              <a:t>CAAT/EBP stimulated by oxidative stress</a:t>
            </a:r>
          </a:p>
          <a:p>
            <a:r>
              <a:rPr lang="en-US" b="1" dirty="0" smtClean="0">
                <a:latin typeface="+mj-lt"/>
              </a:rPr>
              <a:t>C3 representative of innate immune responses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99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step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525" y="1371600"/>
            <a:ext cx="8743950" cy="4114800"/>
          </a:xfrm>
        </p:spPr>
        <p:txBody>
          <a:bodyPr/>
          <a:lstStyle/>
          <a:p>
            <a:r>
              <a:rPr lang="en-US" b="1" dirty="0" smtClean="0"/>
              <a:t>Dose-responses to determine if these response can be at environmentally relevant concentrations.</a:t>
            </a:r>
          </a:p>
          <a:p>
            <a:r>
              <a:rPr lang="en-US" b="1" dirty="0" smtClean="0"/>
              <a:t>Post-exposure recovery</a:t>
            </a:r>
          </a:p>
          <a:p>
            <a:r>
              <a:rPr lang="en-US" b="1" dirty="0" smtClean="0"/>
              <a:t>Comparison between difference species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699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457200"/>
            <a:ext cx="8743950" cy="1143000"/>
          </a:xfrm>
        </p:spPr>
        <p:txBody>
          <a:bodyPr/>
          <a:lstStyle/>
          <a:p>
            <a:pPr>
              <a:defRPr/>
            </a:pP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Conclusions</a:t>
            </a:r>
            <a:endParaRPr lang="en-US" altLang="en-US" dirty="0" smtClean="0"/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701" y="533400"/>
            <a:ext cx="9639300" cy="4114800"/>
          </a:xfrm>
        </p:spPr>
        <p:txBody>
          <a:bodyPr/>
          <a:lstStyle/>
          <a:p>
            <a:pPr>
              <a:defRPr/>
            </a:pPr>
            <a:r>
              <a:rPr lang="en-US" altLang="en-US" sz="2800" b="1" dirty="0" smtClean="0"/>
              <a:t>There are detectable signals in anemones exposed to estradiol compared to unexposed anemones.</a:t>
            </a:r>
          </a:p>
          <a:p>
            <a:pPr>
              <a:defRPr/>
            </a:pPr>
            <a:r>
              <a:rPr lang="en-US" altLang="en-US" sz="2800" b="1" dirty="0" smtClean="0"/>
              <a:t>A set of estrogen-responsive </a:t>
            </a:r>
            <a:r>
              <a:rPr lang="en-US" altLang="en-US" sz="2800" b="1" dirty="0"/>
              <a:t>genes </a:t>
            </a:r>
            <a:r>
              <a:rPr lang="en-US" altLang="en-US" sz="2800" b="1" dirty="0" smtClean="0"/>
              <a:t>can </a:t>
            </a:r>
            <a:r>
              <a:rPr lang="en-US" altLang="en-US" sz="2800" b="1" dirty="0"/>
              <a:t>serve as a biomarker of </a:t>
            </a:r>
            <a:r>
              <a:rPr lang="en-US" altLang="en-US" sz="2800" b="1" dirty="0" smtClean="0"/>
              <a:t>environmental exposure </a:t>
            </a:r>
            <a:r>
              <a:rPr lang="en-US" altLang="en-US" sz="2800" b="1" dirty="0"/>
              <a:t>to </a:t>
            </a:r>
            <a:r>
              <a:rPr lang="en-US" altLang="en-US" sz="2800" b="1" dirty="0" err="1"/>
              <a:t>xenoestrogens</a:t>
            </a:r>
            <a:r>
              <a:rPr lang="en-US" altLang="en-US" sz="2800" b="1" dirty="0" smtClean="0"/>
              <a:t>.</a:t>
            </a:r>
          </a:p>
          <a:p>
            <a:pPr>
              <a:defRPr/>
            </a:pPr>
            <a:r>
              <a:rPr lang="en-US" altLang="en-US" sz="2800" b="1" dirty="0" smtClean="0"/>
              <a:t>Utilizing RDA represents a small-scale alternative  to whole transcriptome analyses.</a:t>
            </a:r>
          </a:p>
          <a:p>
            <a:pPr>
              <a:defRPr/>
            </a:pPr>
            <a:r>
              <a:rPr lang="en-US" altLang="en-US" sz="2800" b="1" dirty="0" smtClean="0"/>
              <a:t>Presently, unknown if these changes are reversible or how long are they evident.</a:t>
            </a:r>
          </a:p>
          <a:p>
            <a:pPr>
              <a:defRPr/>
            </a:pPr>
            <a:r>
              <a:rPr lang="en-US" altLang="en-US" sz="2800" b="1" dirty="0" smtClean="0"/>
              <a:t>Many human pharmaceuticals have been detected in treated sewage effluent. It seems probable that different suites of GOIs might be capable of discerning different classes of pharmaceuticals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0" y="1524000"/>
          <a:ext cx="10629900" cy="381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3" name="Photo Editor Photo" r:id="rId3" imgW="6095238" imgH="2190476" progId="MSPhotoEd.3">
                  <p:embed/>
                </p:oleObj>
              </mc:Choice>
              <mc:Fallback>
                <p:oleObj name="Photo Editor Photo" r:id="rId3" imgW="6095238" imgH="2190476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24000"/>
                        <a:ext cx="10629900" cy="381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15" name="Picture 3" descr="BClogo_lr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0"/>
            <a:ext cx="7277100" cy="152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0" y="0"/>
          <a:ext cx="1487488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4" name="CorelPhotoPaint.Image.11" r:id="rId6" imgW="3250794" imgH="3326984" progId="CorelPhotoPaint.Image.11">
                  <p:embed/>
                </p:oleObj>
              </mc:Choice>
              <mc:Fallback>
                <p:oleObj name="CorelPhotoPaint.Image.11" r:id="rId6" imgW="3250794" imgH="3326984" progId="CorelPhotoPaint.Image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487488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ANCHTO" val="262"/>
  <p:tag name="HOTSPOTTYPE" val="DefinedInNavigator"/>
  <p:tag name="DEFINEDINNAVIGATOR" val="True"/>
</p:tagLst>
</file>

<file path=ppt/theme/theme1.xml><?xml version="1.0" encoding="utf-8"?>
<a:theme xmlns:a="http://schemas.openxmlformats.org/drawingml/2006/main" name="Whirlpool">
  <a:themeElements>
    <a:clrScheme name="Whirlpoo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Whirlpoo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Whirlpoo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rlpoo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rlpoo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Whirlpool">
  <a:themeElements>
    <a:clrScheme name="Whirlpoo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Whirlpoo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Whirlpoo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rlpoo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rlpoo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Designs\Whirlpool.pot</Template>
  <TotalTime>7263</TotalTime>
  <Words>689</Words>
  <Application>Microsoft Office PowerPoint</Application>
  <PresentationFormat>35mm Slides</PresentationFormat>
  <Paragraphs>135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Whirlpool</vt:lpstr>
      <vt:lpstr>1_Whirlpool</vt:lpstr>
      <vt:lpstr>CorelDRAW</vt:lpstr>
      <vt:lpstr>Photo House</vt:lpstr>
      <vt:lpstr>Photo Editor Photo</vt:lpstr>
      <vt:lpstr>CorelPhotoPaint.Image.11</vt:lpstr>
      <vt:lpstr>Laboratory induced estradiol exposure stimulates transcriptional responses in the sea anemone Exaiptasia pallida</vt:lpstr>
      <vt:lpstr>Many stressors impact corals</vt:lpstr>
      <vt:lpstr>Numerous physiological assessment methods </vt:lpstr>
      <vt:lpstr>Drawbacks of current  assessment methods: </vt:lpstr>
      <vt:lpstr>Transcriptional profiling</vt:lpstr>
      <vt:lpstr>Stress Gene Expression in Model Eukaryotes</vt:lpstr>
      <vt:lpstr>Why investigate Estradiol &amp; Exaiptasia?</vt:lpstr>
      <vt:lpstr>Research approach</vt:lpstr>
      <vt:lpstr>Representational Difference Analysis (RDA)</vt:lpstr>
      <vt:lpstr>PowerPoint Presentation</vt:lpstr>
      <vt:lpstr>PowerPoint Presentation</vt:lpstr>
      <vt:lpstr>PowerPoint Presentation</vt:lpstr>
      <vt:lpstr>CAAT/Enhancer binding protein</vt:lpstr>
      <vt:lpstr>17-β Hydroxysteroid Dehydrogenase</vt:lpstr>
      <vt:lpstr>Neimann Pick C</vt:lpstr>
      <vt:lpstr>Histone Demethylase</vt:lpstr>
      <vt:lpstr>C3</vt:lpstr>
      <vt:lpstr>Summary of probable functions</vt:lpstr>
      <vt:lpstr>Next step</vt:lpstr>
      <vt:lpstr>Conclusions</vt:lpstr>
      <vt:lpstr>PowerPoint Presentation</vt:lpstr>
    </vt:vector>
  </TitlesOfParts>
  <Company>Georgia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Differential Dispplay PCR to identify Molecular Biomarkers of Permethrin Stress in Staghorn Corals</dc:title>
  <dc:creator>Biology</dc:creator>
  <cp:lastModifiedBy>Dad</cp:lastModifiedBy>
  <cp:revision>295</cp:revision>
  <cp:lastPrinted>1998-11-03T19:34:56Z</cp:lastPrinted>
  <dcterms:created xsi:type="dcterms:W3CDTF">1998-04-02T04:20:26Z</dcterms:created>
  <dcterms:modified xsi:type="dcterms:W3CDTF">2015-08-24T12:15:44Z</dcterms:modified>
</cp:coreProperties>
</file>