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59"/>
  </p:notesMasterIdLst>
  <p:sldIdLst>
    <p:sldId id="351" r:id="rId2"/>
    <p:sldId id="354" r:id="rId3"/>
    <p:sldId id="356" r:id="rId4"/>
    <p:sldId id="357" r:id="rId5"/>
    <p:sldId id="358" r:id="rId6"/>
    <p:sldId id="360" r:id="rId7"/>
    <p:sldId id="361" r:id="rId8"/>
    <p:sldId id="363" r:id="rId9"/>
    <p:sldId id="364" r:id="rId10"/>
    <p:sldId id="365" r:id="rId11"/>
    <p:sldId id="366" r:id="rId12"/>
    <p:sldId id="370" r:id="rId13"/>
    <p:sldId id="372" r:id="rId14"/>
    <p:sldId id="373" r:id="rId15"/>
    <p:sldId id="374" r:id="rId16"/>
    <p:sldId id="376" r:id="rId17"/>
    <p:sldId id="433" r:id="rId18"/>
    <p:sldId id="380" r:id="rId19"/>
    <p:sldId id="432" r:id="rId20"/>
    <p:sldId id="399" r:id="rId21"/>
    <p:sldId id="401" r:id="rId22"/>
    <p:sldId id="402" r:id="rId23"/>
    <p:sldId id="403" r:id="rId24"/>
    <p:sldId id="404" r:id="rId25"/>
    <p:sldId id="405" r:id="rId26"/>
    <p:sldId id="406" r:id="rId27"/>
    <p:sldId id="407" r:id="rId28"/>
    <p:sldId id="408" r:id="rId29"/>
    <p:sldId id="409" r:id="rId30"/>
    <p:sldId id="410" r:id="rId31"/>
    <p:sldId id="411" r:id="rId32"/>
    <p:sldId id="412" r:id="rId33"/>
    <p:sldId id="413" r:id="rId34"/>
    <p:sldId id="414" r:id="rId35"/>
    <p:sldId id="415" r:id="rId36"/>
    <p:sldId id="416" r:id="rId37"/>
    <p:sldId id="417" r:id="rId38"/>
    <p:sldId id="418" r:id="rId39"/>
    <p:sldId id="419" r:id="rId40"/>
    <p:sldId id="420" r:id="rId41"/>
    <p:sldId id="421" r:id="rId42"/>
    <p:sldId id="422" r:id="rId43"/>
    <p:sldId id="423" r:id="rId44"/>
    <p:sldId id="425" r:id="rId45"/>
    <p:sldId id="427" r:id="rId46"/>
    <p:sldId id="428" r:id="rId47"/>
    <p:sldId id="429" r:id="rId48"/>
    <p:sldId id="430" r:id="rId49"/>
    <p:sldId id="431" r:id="rId50"/>
    <p:sldId id="388" r:id="rId51"/>
    <p:sldId id="389" r:id="rId52"/>
    <p:sldId id="390" r:id="rId53"/>
    <p:sldId id="391" r:id="rId54"/>
    <p:sldId id="394" r:id="rId55"/>
    <p:sldId id="395" r:id="rId56"/>
    <p:sldId id="396" r:id="rId57"/>
    <p:sldId id="398" r:id="rId58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98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69"/>
    <p:restoredTop sz="94622"/>
  </p:normalViewPr>
  <p:slideViewPr>
    <p:cSldViewPr>
      <p:cViewPr varScale="1">
        <p:scale>
          <a:sx n="113" d="100"/>
          <a:sy n="113" d="100"/>
        </p:scale>
        <p:origin x="121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C:\Users\mervat.borhamy\Documents\imc%20abs%202013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C:\Documents%20and%20Settings\Mervat.Borhamy\My%20Documents\ABT%20policy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vat.borhamy\Documents\imc%20ab%20policy%202015\IMC%20ab%20stat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Percentage of GPB and GNB</a:t>
            </a:r>
          </a:p>
        </c:rich>
      </c:tx>
      <c:layout/>
      <c:overlay val="0"/>
      <c:spPr>
        <a:solidFill>
          <a:schemeClr val="accent4">
            <a:lumMod val="60000"/>
            <a:lumOff val="40000"/>
          </a:schemeClr>
        </a:solidFill>
      </c:spPr>
    </c:title>
    <c:autoTitleDeleted val="0"/>
    <c:view3D>
      <c:rotX val="30"/>
      <c:rotY val="36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3399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Sheet1!$A$1:$A$2</c:f>
              <c:strCache>
                <c:ptCount val="2"/>
                <c:pt idx="0">
                  <c:v>GNB</c:v>
                </c:pt>
                <c:pt idx="1">
                  <c:v>GPB</c:v>
                </c:pt>
              </c:strCache>
            </c:strRef>
          </c:cat>
          <c:val>
            <c:numRef>
              <c:f>Sheet1!$B$1:$B$2</c:f>
              <c:numCache>
                <c:formatCode>0%</c:formatCode>
                <c:ptCount val="2"/>
                <c:pt idx="0">
                  <c:v>0.820000000000001</c:v>
                </c:pt>
                <c:pt idx="1">
                  <c:v>0.18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Distribution of bacteria in IMC</a:t>
            </a:r>
          </a:p>
        </c:rich>
      </c:tx>
      <c:layout/>
      <c:overlay val="0"/>
      <c:spPr>
        <a:solidFill>
          <a:schemeClr val="accent4">
            <a:lumMod val="60000"/>
            <a:lumOff val="40000"/>
          </a:schemeClr>
        </a:solidFill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GNB</c:v>
          </c:tx>
          <c:spPr>
            <a:solidFill>
              <a:srgbClr val="FF3399"/>
            </a:solidFill>
          </c:spPr>
          <c:invertIfNegative val="0"/>
          <c:dLbls>
            <c:dLbl>
              <c:idx val="4"/>
              <c:spPr/>
              <c:txPr>
                <a:bodyPr/>
                <a:lstStyle/>
                <a:p>
                  <a:pPr>
                    <a:defRPr sz="8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Sheet2!$A$1:$A$6</c:f>
              <c:strCache>
                <c:ptCount val="6"/>
                <c:pt idx="0">
                  <c:v>ICUD</c:v>
                </c:pt>
                <c:pt idx="1">
                  <c:v>ICUC,G,F</c:v>
                </c:pt>
                <c:pt idx="2">
                  <c:v>1C,3C,GC</c:v>
                </c:pt>
                <c:pt idx="3">
                  <c:v>1B</c:v>
                </c:pt>
                <c:pt idx="4">
                  <c:v>2C</c:v>
                </c:pt>
                <c:pt idx="5">
                  <c:v>OTHERS</c:v>
                </c:pt>
              </c:strCache>
            </c:strRef>
          </c:cat>
          <c:val>
            <c:numRef>
              <c:f>Sheet2!$B$1:$B$6</c:f>
              <c:numCache>
                <c:formatCode>0%</c:formatCode>
                <c:ptCount val="6"/>
                <c:pt idx="0">
                  <c:v>0.19</c:v>
                </c:pt>
                <c:pt idx="1">
                  <c:v>0.49</c:v>
                </c:pt>
                <c:pt idx="2">
                  <c:v>0.05</c:v>
                </c:pt>
                <c:pt idx="3">
                  <c:v>0.04</c:v>
                </c:pt>
                <c:pt idx="4">
                  <c:v>0.02</c:v>
                </c:pt>
                <c:pt idx="5">
                  <c:v>0.03</c:v>
                </c:pt>
              </c:numCache>
            </c:numRef>
          </c:val>
        </c:ser>
        <c:ser>
          <c:idx val="1"/>
          <c:order val="1"/>
          <c:tx>
            <c:v>GPB</c:v>
          </c:tx>
          <c:spPr>
            <a:solidFill>
              <a:srgbClr val="00B0F0"/>
            </a:solidFill>
          </c:spPr>
          <c:invertIfNegative val="0"/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800"/>
                      <a:t>0.50%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Sheet2!$A$1:$A$6</c:f>
              <c:strCache>
                <c:ptCount val="6"/>
                <c:pt idx="0">
                  <c:v>ICUD</c:v>
                </c:pt>
                <c:pt idx="1">
                  <c:v>ICUC,G,F</c:v>
                </c:pt>
                <c:pt idx="2">
                  <c:v>1C,3C,GC</c:v>
                </c:pt>
                <c:pt idx="3">
                  <c:v>1B</c:v>
                </c:pt>
                <c:pt idx="4">
                  <c:v>2C</c:v>
                </c:pt>
                <c:pt idx="5">
                  <c:v>OTHERS</c:v>
                </c:pt>
              </c:strCache>
            </c:strRef>
          </c:cat>
          <c:val>
            <c:numRef>
              <c:f>Sheet2!$C$1:$C$6</c:f>
              <c:numCache>
                <c:formatCode>0%</c:formatCode>
                <c:ptCount val="6"/>
                <c:pt idx="0">
                  <c:v>0.02</c:v>
                </c:pt>
                <c:pt idx="1">
                  <c:v>0.14</c:v>
                </c:pt>
                <c:pt idx="2" formatCode="0.00%">
                  <c:v>0.015</c:v>
                </c:pt>
                <c:pt idx="3" formatCode="General">
                  <c:v>0.0</c:v>
                </c:pt>
                <c:pt idx="4" formatCode="0.00%">
                  <c:v>0.00500000000000001</c:v>
                </c:pt>
                <c:pt idx="5" formatCode="General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9757344"/>
        <c:axId val="-2130112320"/>
      </c:barChart>
      <c:catAx>
        <c:axId val="-2129757344"/>
        <c:scaling>
          <c:orientation val="maxMin"/>
        </c:scaling>
        <c:delete val="0"/>
        <c:axPos val="b"/>
        <c:numFmt formatCode="General" sourceLinked="0"/>
        <c:majorTickMark val="none"/>
        <c:minorTickMark val="none"/>
        <c:tickLblPos val="nextTo"/>
        <c:crossAx val="-2130112320"/>
        <c:crosses val="autoZero"/>
        <c:auto val="1"/>
        <c:lblAlgn val="ctr"/>
        <c:lblOffset val="100"/>
        <c:noMultiLvlLbl val="0"/>
      </c:catAx>
      <c:valAx>
        <c:axId val="-2130112320"/>
        <c:scaling>
          <c:orientation val="minMax"/>
        </c:scaling>
        <c:delete val="0"/>
        <c:axPos val="r"/>
        <c:majorGridlines/>
        <c:numFmt formatCode="0%" sourceLinked="1"/>
        <c:majorTickMark val="none"/>
        <c:minorTickMark val="none"/>
        <c:tickLblPos val="nextTo"/>
        <c:crossAx val="-21297573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Sheet20!$A$1:$A$10</c:f>
              <c:strCache>
                <c:ptCount val="10"/>
                <c:pt idx="0">
                  <c:v>Klebs</c:v>
                </c:pt>
                <c:pt idx="1">
                  <c:v>E.coli</c:v>
                </c:pt>
                <c:pt idx="2">
                  <c:v>Acineto</c:v>
                </c:pt>
                <c:pt idx="3">
                  <c:v>Pseudo</c:v>
                </c:pt>
                <c:pt idx="4">
                  <c:v>Enterob</c:v>
                </c:pt>
                <c:pt idx="5">
                  <c:v>Proteus</c:v>
                </c:pt>
                <c:pt idx="6">
                  <c:v>Serratia</c:v>
                </c:pt>
                <c:pt idx="7">
                  <c:v>Burkho</c:v>
                </c:pt>
                <c:pt idx="8">
                  <c:v>Stenotr</c:v>
                </c:pt>
                <c:pt idx="9">
                  <c:v>Achrom</c:v>
                </c:pt>
              </c:strCache>
            </c:strRef>
          </c:cat>
          <c:val>
            <c:numRef>
              <c:f>Sheet20!$B$1:$B$10</c:f>
              <c:numCache>
                <c:formatCode>0%</c:formatCode>
                <c:ptCount val="10"/>
                <c:pt idx="0" formatCode="0.00%">
                  <c:v>0.455</c:v>
                </c:pt>
                <c:pt idx="1">
                  <c:v>0.19</c:v>
                </c:pt>
                <c:pt idx="2" formatCode="0.00%">
                  <c:v>0.185</c:v>
                </c:pt>
                <c:pt idx="3">
                  <c:v>0.08</c:v>
                </c:pt>
                <c:pt idx="4">
                  <c:v>0.05</c:v>
                </c:pt>
                <c:pt idx="5">
                  <c:v>0.03</c:v>
                </c:pt>
                <c:pt idx="6">
                  <c:v>0.03</c:v>
                </c:pt>
                <c:pt idx="7">
                  <c:v>0.01</c:v>
                </c:pt>
                <c:pt idx="8">
                  <c:v>0.01</c:v>
                </c:pt>
                <c:pt idx="9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5758400"/>
        <c:axId val="-2145413744"/>
      </c:barChart>
      <c:catAx>
        <c:axId val="-2145758400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crossAx val="-2145413744"/>
        <c:crosses val="autoZero"/>
        <c:auto val="1"/>
        <c:lblAlgn val="ctr"/>
        <c:lblOffset val="100"/>
        <c:noMultiLvlLbl val="0"/>
      </c:catAx>
      <c:valAx>
        <c:axId val="-2145413744"/>
        <c:scaling>
          <c:orientation val="minMax"/>
        </c:scaling>
        <c:delete val="0"/>
        <c:axPos val="r"/>
        <c:majorGridlines/>
        <c:numFmt formatCode="0.00%" sourceLinked="1"/>
        <c:majorTickMark val="out"/>
        <c:minorTickMark val="none"/>
        <c:tickLblPos val="nextTo"/>
        <c:crossAx val="-21457584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92D0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Sheet21!$A$1:$A$4</c:f>
              <c:strCache>
                <c:ptCount val="4"/>
                <c:pt idx="0">
                  <c:v>MRSA</c:v>
                </c:pt>
                <c:pt idx="1">
                  <c:v>S.aureus</c:v>
                </c:pt>
                <c:pt idx="2">
                  <c:v>CNS</c:v>
                </c:pt>
                <c:pt idx="3">
                  <c:v>Enterococcus</c:v>
                </c:pt>
              </c:strCache>
            </c:strRef>
          </c:cat>
          <c:val>
            <c:numRef>
              <c:f>Sheet21!$B$1:$B$4</c:f>
              <c:numCache>
                <c:formatCode>0%</c:formatCode>
                <c:ptCount val="4"/>
                <c:pt idx="0">
                  <c:v>0.13</c:v>
                </c:pt>
                <c:pt idx="1">
                  <c:v>0.02</c:v>
                </c:pt>
                <c:pt idx="2">
                  <c:v>0.720000000000001</c:v>
                </c:pt>
                <c:pt idx="3">
                  <c:v>0.13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9910752"/>
        <c:axId val="-2130682544"/>
      </c:barChart>
      <c:catAx>
        <c:axId val="-2129910752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crossAx val="-2130682544"/>
        <c:crosses val="autoZero"/>
        <c:auto val="1"/>
        <c:lblAlgn val="ctr"/>
        <c:lblOffset val="100"/>
        <c:noMultiLvlLbl val="0"/>
      </c:catAx>
      <c:valAx>
        <c:axId val="-2130682544"/>
        <c:scaling>
          <c:orientation val="minMax"/>
        </c:scaling>
        <c:delete val="0"/>
        <c:axPos val="r"/>
        <c:majorGridlines/>
        <c:numFmt formatCode="0%" sourceLinked="1"/>
        <c:majorTickMark val="out"/>
        <c:minorTickMark val="none"/>
        <c:tickLblPos val="nextTo"/>
        <c:crossAx val="-21299107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Percentage</a:t>
            </a:r>
            <a:r>
              <a:rPr lang="en-US" baseline="0" dirty="0"/>
              <a:t> of MDR </a:t>
            </a:r>
            <a:r>
              <a:rPr lang="en-US" baseline="0" dirty="0" smtClean="0"/>
              <a:t>/ 2015</a:t>
            </a:r>
            <a:endParaRPr lang="en-US" dirty="0"/>
          </a:p>
        </c:rich>
      </c:tx>
      <c:layout/>
      <c:overlay val="0"/>
      <c:spPr>
        <a:solidFill>
          <a:schemeClr val="accent4">
            <a:lumMod val="60000"/>
            <a:lumOff val="40000"/>
          </a:schemeClr>
        </a:solidFill>
      </c:spPr>
    </c:title>
    <c:autoTitleDeleted val="0"/>
    <c:view3D>
      <c:rotX val="30"/>
      <c:rotY val="36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3399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Sheet7!$A$1:$A$3</c:f>
              <c:strCache>
                <c:ptCount val="3"/>
                <c:pt idx="0">
                  <c:v>MDR/GNB</c:v>
                </c:pt>
                <c:pt idx="1">
                  <c:v>MRSA</c:v>
                </c:pt>
                <c:pt idx="2">
                  <c:v>NON MDR</c:v>
                </c:pt>
              </c:strCache>
            </c:strRef>
          </c:cat>
          <c:val>
            <c:numRef>
              <c:f>Sheet7!$B$1:$B$3</c:f>
              <c:numCache>
                <c:formatCode>0%</c:formatCode>
                <c:ptCount val="3"/>
                <c:pt idx="0">
                  <c:v>0.710000000000001</c:v>
                </c:pt>
                <c:pt idx="1">
                  <c:v>0.02</c:v>
                </c:pt>
                <c:pt idx="2">
                  <c:v>0.27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36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Sheet2!$A$1:$A$2</c:f>
              <c:strCache>
                <c:ptCount val="2"/>
                <c:pt idx="0">
                  <c:v>MDR</c:v>
                </c:pt>
                <c:pt idx="1">
                  <c:v>NON-MDR</c:v>
                </c:pt>
              </c:strCache>
            </c:strRef>
          </c:cat>
          <c:val>
            <c:numRef>
              <c:f>Sheet2!$B$1:$B$2</c:f>
              <c:numCache>
                <c:formatCode>General</c:formatCode>
                <c:ptCount val="2"/>
                <c:pt idx="0">
                  <c:v>57.0</c:v>
                </c:pt>
                <c:pt idx="1">
                  <c:v>43.0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l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Sheet2!$A$1:$A$2</c:f>
              <c:strCache>
                <c:ptCount val="2"/>
                <c:pt idx="0">
                  <c:v>MDR</c:v>
                </c:pt>
                <c:pt idx="1">
                  <c:v>NON-MDR</c:v>
                </c:pt>
              </c:strCache>
            </c:strRef>
          </c:cat>
          <c:val>
            <c:numRef>
              <c:f>Sheet2!$B$1:$B$2</c:f>
              <c:numCache>
                <c:formatCode>General</c:formatCode>
                <c:ptCount val="2"/>
                <c:pt idx="0">
                  <c:v>50.0</c:v>
                </c:pt>
                <c:pt idx="1">
                  <c:v>50.0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6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3399"/>
              </a:solidFill>
            </c:spPr>
          </c:dPt>
          <c:dPt>
            <c:idx val="1"/>
            <c:bubble3D val="0"/>
            <c:spPr>
              <a:solidFill>
                <a:srgbClr val="7030A0"/>
              </a:solidFill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Sheet7!$A$1:$A$3</c:f>
              <c:strCache>
                <c:ptCount val="3"/>
                <c:pt idx="0">
                  <c:v>MDR/GNB</c:v>
                </c:pt>
                <c:pt idx="1">
                  <c:v>MRSA</c:v>
                </c:pt>
                <c:pt idx="2">
                  <c:v>NON MDR</c:v>
                </c:pt>
              </c:strCache>
            </c:strRef>
          </c:cat>
          <c:val>
            <c:numRef>
              <c:f>Sheet7!$B$1:$B$3</c:f>
              <c:numCache>
                <c:formatCode>0%</c:formatCode>
                <c:ptCount val="3"/>
                <c:pt idx="0">
                  <c:v>0.710000000000001</c:v>
                </c:pt>
                <c:pt idx="1">
                  <c:v>0.02</c:v>
                </c:pt>
                <c:pt idx="2">
                  <c:v>0.27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36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Sheet22!$A$1:$A$4</c:f>
              <c:strCache>
                <c:ptCount val="4"/>
                <c:pt idx="0">
                  <c:v>ICU-D</c:v>
                </c:pt>
                <c:pt idx="1">
                  <c:v>ICU-C,G,F</c:v>
                </c:pt>
                <c:pt idx="2">
                  <c:v>1C,3C,GC</c:v>
                </c:pt>
                <c:pt idx="3">
                  <c:v>OTHER F</c:v>
                </c:pt>
              </c:strCache>
            </c:strRef>
          </c:cat>
          <c:val>
            <c:numRef>
              <c:f>Sheet22!$B$1:$B$4</c:f>
              <c:numCache>
                <c:formatCode>0%</c:formatCode>
                <c:ptCount val="4"/>
                <c:pt idx="0">
                  <c:v>0.27</c:v>
                </c:pt>
                <c:pt idx="1">
                  <c:v>0.600000000000001</c:v>
                </c:pt>
                <c:pt idx="2">
                  <c:v>0.03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l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34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Sheet23!$A$1:$A$4</c:f>
              <c:strCache>
                <c:ptCount val="4"/>
                <c:pt idx="0">
                  <c:v>ICU-D</c:v>
                </c:pt>
                <c:pt idx="1">
                  <c:v>ICU-C,G,F</c:v>
                </c:pt>
                <c:pt idx="2">
                  <c:v>1C,3C,GC</c:v>
                </c:pt>
                <c:pt idx="3">
                  <c:v>OTHER F</c:v>
                </c:pt>
              </c:strCache>
            </c:strRef>
          </c:cat>
          <c:val>
            <c:numRef>
              <c:f>Sheet23!$B$1:$B$4</c:f>
              <c:numCache>
                <c:formatCode>0%</c:formatCode>
                <c:ptCount val="4"/>
                <c:pt idx="0" formatCode="General">
                  <c:v>0.0</c:v>
                </c:pt>
                <c:pt idx="1">
                  <c:v>0.860000000000001</c:v>
                </c:pt>
                <c:pt idx="2">
                  <c:v>0.14</c:v>
                </c:pt>
                <c:pt idx="3" formatCode="General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130274032"/>
        <c:axId val="2139571312"/>
        <c:axId val="0"/>
      </c:bar3DChart>
      <c:catAx>
        <c:axId val="-2130274032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crossAx val="2139571312"/>
        <c:crosses val="autoZero"/>
        <c:auto val="1"/>
        <c:lblAlgn val="ctr"/>
        <c:lblOffset val="100"/>
        <c:noMultiLvlLbl val="0"/>
      </c:catAx>
      <c:valAx>
        <c:axId val="2139571312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-21302740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/>
              <a:t>Percentage</a:t>
            </a:r>
            <a:r>
              <a:rPr lang="en-US" sz="1400" baseline="0"/>
              <a:t> of different types of MDR / Total isolates</a:t>
            </a:r>
            <a:endParaRPr lang="en-US" sz="1400"/>
          </a:p>
        </c:rich>
      </c:tx>
      <c:layout/>
      <c:overlay val="0"/>
      <c:spPr>
        <a:solidFill>
          <a:schemeClr val="accent4">
            <a:lumMod val="60000"/>
            <a:lumOff val="40000"/>
          </a:schemeClr>
        </a:solidFill>
      </c:spPr>
    </c:title>
    <c:autoTitleDeleted val="0"/>
    <c:view3D>
      <c:rotX val="15"/>
      <c:rotY val="34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Sheet8!$A$1:$A$7</c:f>
              <c:strCache>
                <c:ptCount val="7"/>
                <c:pt idx="0">
                  <c:v>Klebsiel</c:v>
                </c:pt>
                <c:pt idx="1">
                  <c:v>E.coli</c:v>
                </c:pt>
                <c:pt idx="2">
                  <c:v>Acinetob</c:v>
                </c:pt>
                <c:pt idx="3">
                  <c:v>Pseudom</c:v>
                </c:pt>
                <c:pt idx="4">
                  <c:v>Enterobact</c:v>
                </c:pt>
                <c:pt idx="5">
                  <c:v>MRSA</c:v>
                </c:pt>
                <c:pt idx="6">
                  <c:v>NON MDR</c:v>
                </c:pt>
              </c:strCache>
            </c:strRef>
          </c:cat>
          <c:val>
            <c:numRef>
              <c:f>Sheet8!$B$1:$B$7</c:f>
              <c:numCache>
                <c:formatCode>General</c:formatCode>
                <c:ptCount val="7"/>
                <c:pt idx="0">
                  <c:v>37.0</c:v>
                </c:pt>
                <c:pt idx="1">
                  <c:v>11.0</c:v>
                </c:pt>
                <c:pt idx="2">
                  <c:v>15.0</c:v>
                </c:pt>
                <c:pt idx="3">
                  <c:v>6.0</c:v>
                </c:pt>
                <c:pt idx="4">
                  <c:v>2.0</c:v>
                </c:pt>
                <c:pt idx="5">
                  <c:v>2.0</c:v>
                </c:pt>
                <c:pt idx="6">
                  <c:v>27.0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141143200"/>
        <c:axId val="-2140767280"/>
        <c:axId val="0"/>
      </c:bar3DChart>
      <c:catAx>
        <c:axId val="-2141143200"/>
        <c:scaling>
          <c:orientation val="maxMin"/>
        </c:scaling>
        <c:delete val="0"/>
        <c:axPos val="b"/>
        <c:numFmt formatCode="General" sourceLinked="0"/>
        <c:majorTickMark val="none"/>
        <c:minorTickMark val="none"/>
        <c:tickLblPos val="nextTo"/>
        <c:crossAx val="-2140767280"/>
        <c:crosses val="autoZero"/>
        <c:auto val="1"/>
        <c:lblAlgn val="ctr"/>
        <c:lblOffset val="100"/>
        <c:noMultiLvlLbl val="0"/>
      </c:catAx>
      <c:valAx>
        <c:axId val="-2140767280"/>
        <c:scaling>
          <c:orientation val="minMax"/>
        </c:scaling>
        <c:delete val="0"/>
        <c:axPos val="r"/>
        <c:majorGridlines/>
        <c:numFmt formatCode="General" sourceLinked="1"/>
        <c:majorTickMark val="none"/>
        <c:minorTickMark val="none"/>
        <c:tickLblPos val="nextTo"/>
        <c:crossAx val="-21411432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/>
              <a:t>Percentage</a:t>
            </a:r>
            <a:r>
              <a:rPr lang="en-US" sz="1600" baseline="0"/>
              <a:t> of Klebsiella - ESBL / Klebsiella spp</a:t>
            </a:r>
            <a:endParaRPr lang="en-US" sz="1600"/>
          </a:p>
        </c:rich>
      </c:tx>
      <c:layout/>
      <c:overlay val="0"/>
      <c:spPr>
        <a:solidFill>
          <a:schemeClr val="accent4">
            <a:lumMod val="60000"/>
            <a:lumOff val="40000"/>
          </a:schemeClr>
        </a:solidFill>
      </c:spPr>
    </c:title>
    <c:autoTitleDeleted val="0"/>
    <c:plotArea>
      <c:layout/>
      <c:doughnut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Sheet9!$A$1:$A$2</c:f>
              <c:strCache>
                <c:ptCount val="2"/>
                <c:pt idx="0">
                  <c:v>ESBL</c:v>
                </c:pt>
                <c:pt idx="1">
                  <c:v>Non ESBL</c:v>
                </c:pt>
              </c:strCache>
            </c:strRef>
          </c:cat>
          <c:val>
            <c:numRef>
              <c:f>Sheet9!$B$1:$B$2</c:f>
              <c:numCache>
                <c:formatCode>0%</c:formatCode>
                <c:ptCount val="2"/>
                <c:pt idx="0">
                  <c:v>0.99</c:v>
                </c:pt>
                <c:pt idx="1">
                  <c:v>0.01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36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Percentage</a:t>
            </a:r>
            <a:r>
              <a:rPr lang="en-US" baseline="0"/>
              <a:t> of E.coli - ESBL / E.coli spp</a:t>
            </a:r>
            <a:endParaRPr lang="en-US"/>
          </a:p>
        </c:rich>
      </c:tx>
      <c:layout/>
      <c:overlay val="0"/>
      <c:spPr>
        <a:solidFill>
          <a:schemeClr val="accent4">
            <a:lumMod val="60000"/>
            <a:lumOff val="40000"/>
          </a:schemeClr>
        </a:solidFill>
      </c:spPr>
    </c:title>
    <c:autoTitleDeleted val="0"/>
    <c:plotArea>
      <c:layout/>
      <c:doughnut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Sheet10!$A$1:$A$2</c:f>
              <c:strCache>
                <c:ptCount val="2"/>
                <c:pt idx="0">
                  <c:v>ESBL</c:v>
                </c:pt>
                <c:pt idx="1">
                  <c:v>Non ESBL</c:v>
                </c:pt>
              </c:strCache>
            </c:strRef>
          </c:cat>
          <c:val>
            <c:numRef>
              <c:f>Sheet10!$B$1:$B$2</c:f>
              <c:numCache>
                <c:formatCode>General</c:formatCode>
                <c:ptCount val="2"/>
                <c:pt idx="0">
                  <c:v>71.0</c:v>
                </c:pt>
                <c:pt idx="1">
                  <c:v>29.0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36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100% of Acinetobacter spp are</a:t>
            </a:r>
            <a:r>
              <a:rPr lang="en-US" baseline="0"/>
              <a:t> MDR</a:t>
            </a:r>
            <a:endParaRPr lang="en-US"/>
          </a:p>
        </c:rich>
      </c:tx>
      <c:layout>
        <c:manualLayout>
          <c:xMode val="edge"/>
          <c:yMode val="edge"/>
          <c:x val="0.10550699912511"/>
          <c:y val="0.0277777777777779"/>
        </c:manualLayout>
      </c:layout>
      <c:overlay val="0"/>
      <c:spPr>
        <a:solidFill>
          <a:schemeClr val="accent4">
            <a:lumMod val="60000"/>
            <a:lumOff val="40000"/>
          </a:schemeClr>
        </a:solidFill>
      </c:spPr>
    </c:title>
    <c:autoTitleDeleted val="0"/>
    <c:plotArea>
      <c:layout/>
      <c:doughnut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Sheet11!$A$1:$A$2</c:f>
              <c:strCache>
                <c:ptCount val="2"/>
                <c:pt idx="0">
                  <c:v>MDR</c:v>
                </c:pt>
                <c:pt idx="1">
                  <c:v>NON</c:v>
                </c:pt>
              </c:strCache>
            </c:strRef>
          </c:cat>
          <c:val>
            <c:numRef>
              <c:f>Sheet11!$B$1:$B$2</c:f>
              <c:numCache>
                <c:formatCode>General</c:formatCode>
                <c:ptCount val="2"/>
                <c:pt idx="0">
                  <c:v>100.0</c:v>
                </c:pt>
                <c:pt idx="1">
                  <c:v>0.0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36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600"/>
              <a:t>Percentage of Pseudomonas</a:t>
            </a:r>
            <a:r>
              <a:rPr lang="en-US" sz="1600" baseline="0"/>
              <a:t> MDR / Pseudomonas spp</a:t>
            </a:r>
            <a:endParaRPr lang="en-US" sz="1600"/>
          </a:p>
        </c:rich>
      </c:tx>
      <c:layout/>
      <c:overlay val="0"/>
      <c:spPr>
        <a:solidFill>
          <a:schemeClr val="accent4">
            <a:lumMod val="60000"/>
            <a:lumOff val="40000"/>
          </a:schemeClr>
        </a:solidFill>
      </c:spPr>
    </c:title>
    <c:autoTitleDeleted val="0"/>
    <c:plotArea>
      <c:layout/>
      <c:doughnut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Sheet12!$A$1:$A$2</c:f>
              <c:strCache>
                <c:ptCount val="2"/>
                <c:pt idx="0">
                  <c:v>MDR</c:v>
                </c:pt>
                <c:pt idx="1">
                  <c:v>NON</c:v>
                </c:pt>
              </c:strCache>
            </c:strRef>
          </c:cat>
          <c:val>
            <c:numRef>
              <c:f>Sheet12!$B$1:$B$2</c:f>
              <c:numCache>
                <c:formatCode>General</c:formatCode>
                <c:ptCount val="2"/>
                <c:pt idx="0">
                  <c:v>89.0</c:v>
                </c:pt>
                <c:pt idx="1">
                  <c:v>11.0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36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Percentage of MRSA / GPB</a:t>
            </a:r>
          </a:p>
        </c:rich>
      </c:tx>
      <c:layout/>
      <c:overlay val="0"/>
      <c:spPr>
        <a:solidFill>
          <a:schemeClr val="accent4">
            <a:lumMod val="60000"/>
            <a:lumOff val="40000"/>
          </a:schemeClr>
        </a:solidFill>
      </c:spPr>
    </c:title>
    <c:autoTitleDeleted val="0"/>
    <c:plotArea>
      <c:layout/>
      <c:doughnut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Sheet13!$A$1:$A$2</c:f>
              <c:strCache>
                <c:ptCount val="2"/>
                <c:pt idx="0">
                  <c:v>MRSA</c:v>
                </c:pt>
                <c:pt idx="1">
                  <c:v>GPB</c:v>
                </c:pt>
              </c:strCache>
            </c:strRef>
          </c:cat>
          <c:val>
            <c:numRef>
              <c:f>Sheet13!$B$1:$B$2</c:f>
              <c:numCache>
                <c:formatCode>General</c:formatCode>
                <c:ptCount val="2"/>
                <c:pt idx="0">
                  <c:v>13.0</c:v>
                </c:pt>
                <c:pt idx="1">
                  <c:v>87.0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36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34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Sheet35!$A$1:$A$4</c:f>
              <c:strCache>
                <c:ptCount val="4"/>
                <c:pt idx="0">
                  <c:v>BSI</c:v>
                </c:pt>
                <c:pt idx="1">
                  <c:v>RTI</c:v>
                </c:pt>
                <c:pt idx="2">
                  <c:v>UTI</c:v>
                </c:pt>
                <c:pt idx="3">
                  <c:v>SSI</c:v>
                </c:pt>
              </c:strCache>
            </c:strRef>
          </c:cat>
          <c:val>
            <c:numRef>
              <c:f>Sheet35!$B$1:$B$4</c:f>
              <c:numCache>
                <c:formatCode>0%</c:formatCode>
                <c:ptCount val="4"/>
                <c:pt idx="0">
                  <c:v>0.29</c:v>
                </c:pt>
                <c:pt idx="1">
                  <c:v>0.48</c:v>
                </c:pt>
                <c:pt idx="2">
                  <c:v>0.12</c:v>
                </c:pt>
                <c:pt idx="3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-2099031600"/>
        <c:axId val="-2099022544"/>
        <c:axId val="0"/>
      </c:bar3DChart>
      <c:catAx>
        <c:axId val="-2099031600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crossAx val="-2099022544"/>
        <c:crosses val="autoZero"/>
        <c:auto val="1"/>
        <c:lblAlgn val="ctr"/>
        <c:lblOffset val="100"/>
        <c:noMultiLvlLbl val="0"/>
      </c:catAx>
      <c:valAx>
        <c:axId val="-2099022544"/>
        <c:scaling>
          <c:orientation val="minMax"/>
        </c:scaling>
        <c:delete val="0"/>
        <c:axPos val="r"/>
        <c:majorGridlines/>
        <c:numFmt formatCode="0%" sourceLinked="1"/>
        <c:majorTickMark val="out"/>
        <c:minorTickMark val="none"/>
        <c:tickLblPos val="nextTo"/>
        <c:crossAx val="-20990316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Distribution of bacteria in ICU-D</a:t>
            </a:r>
          </a:p>
        </c:rich>
      </c:tx>
      <c:layout/>
      <c:overlay val="0"/>
      <c:spPr>
        <a:solidFill>
          <a:schemeClr val="accent4">
            <a:lumMod val="60000"/>
            <a:lumOff val="40000"/>
          </a:schemeClr>
        </a:solidFill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Sheet3!$A$1:$A$6</c:f>
              <c:strCache>
                <c:ptCount val="6"/>
                <c:pt idx="0">
                  <c:v>Klebsiella</c:v>
                </c:pt>
                <c:pt idx="1">
                  <c:v>E.coli</c:v>
                </c:pt>
                <c:pt idx="2">
                  <c:v>Acineto</c:v>
                </c:pt>
                <c:pt idx="3">
                  <c:v>Pseud</c:v>
                </c:pt>
                <c:pt idx="4">
                  <c:v>Enterobac</c:v>
                </c:pt>
                <c:pt idx="5">
                  <c:v>CNS</c:v>
                </c:pt>
              </c:strCache>
            </c:strRef>
          </c:cat>
          <c:val>
            <c:numRef>
              <c:f>Sheet3!$B$1:$B$6</c:f>
              <c:numCache>
                <c:formatCode>0.00%</c:formatCode>
                <c:ptCount val="6"/>
                <c:pt idx="0" formatCode="0%">
                  <c:v>0.59</c:v>
                </c:pt>
                <c:pt idx="1">
                  <c:v>0.015</c:v>
                </c:pt>
                <c:pt idx="2" formatCode="0%">
                  <c:v>0.18</c:v>
                </c:pt>
                <c:pt idx="3" formatCode="0%">
                  <c:v>0.08</c:v>
                </c:pt>
                <c:pt idx="4" formatCode="0%">
                  <c:v>0.05</c:v>
                </c:pt>
                <c:pt idx="5" formatCode="0%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8991648"/>
        <c:axId val="-2098982432"/>
      </c:barChart>
      <c:catAx>
        <c:axId val="-2098991648"/>
        <c:scaling>
          <c:orientation val="maxMin"/>
        </c:scaling>
        <c:delete val="0"/>
        <c:axPos val="b"/>
        <c:numFmt formatCode="General" sourceLinked="0"/>
        <c:majorTickMark val="none"/>
        <c:minorTickMark val="none"/>
        <c:tickLblPos val="nextTo"/>
        <c:crossAx val="-2098982432"/>
        <c:crosses val="autoZero"/>
        <c:auto val="1"/>
        <c:lblAlgn val="ctr"/>
        <c:lblOffset val="100"/>
        <c:noMultiLvlLbl val="0"/>
      </c:catAx>
      <c:valAx>
        <c:axId val="-2098982432"/>
        <c:scaling>
          <c:orientation val="minMax"/>
        </c:scaling>
        <c:delete val="0"/>
        <c:axPos val="r"/>
        <c:majorGridlines/>
        <c:numFmt formatCode="0%" sourceLinked="1"/>
        <c:majorTickMark val="none"/>
        <c:minorTickMark val="none"/>
        <c:tickLblPos val="nextTo"/>
        <c:crossAx val="-20989916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11"/>
            <c:invertIfNegative val="0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Sheet14!$A$1:$A$13</c:f>
              <c:strCache>
                <c:ptCount val="13"/>
                <c:pt idx="0">
                  <c:v>Klebs</c:v>
                </c:pt>
                <c:pt idx="1">
                  <c:v>E.coli</c:v>
                </c:pt>
                <c:pt idx="2">
                  <c:v>Acineto</c:v>
                </c:pt>
                <c:pt idx="3">
                  <c:v>Pseudo</c:v>
                </c:pt>
                <c:pt idx="4">
                  <c:v>Enterob</c:v>
                </c:pt>
                <c:pt idx="5">
                  <c:v>Proteus</c:v>
                </c:pt>
                <c:pt idx="6">
                  <c:v>Serratia</c:v>
                </c:pt>
                <c:pt idx="7">
                  <c:v>Burkho</c:v>
                </c:pt>
                <c:pt idx="8">
                  <c:v>Stenotr</c:v>
                </c:pt>
                <c:pt idx="9">
                  <c:v>MRSA</c:v>
                </c:pt>
                <c:pt idx="10">
                  <c:v>S.aureus</c:v>
                </c:pt>
                <c:pt idx="11">
                  <c:v>CNS</c:v>
                </c:pt>
                <c:pt idx="12">
                  <c:v>Enteroc</c:v>
                </c:pt>
              </c:strCache>
            </c:strRef>
          </c:cat>
          <c:val>
            <c:numRef>
              <c:f>Sheet14!$B$1:$B$13</c:f>
              <c:numCache>
                <c:formatCode>General</c:formatCode>
                <c:ptCount val="13"/>
                <c:pt idx="0" formatCode="0%">
                  <c:v>0.44</c:v>
                </c:pt>
                <c:pt idx="1">
                  <c:v>0.0</c:v>
                </c:pt>
                <c:pt idx="2" formatCode="0%">
                  <c:v>0.17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0.0</c:v>
                </c:pt>
                <c:pt idx="11" formatCode="0%">
                  <c:v>0.390000000000001</c:v>
                </c:pt>
                <c:pt idx="12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8942800"/>
        <c:axId val="-2098939840"/>
      </c:barChart>
      <c:catAx>
        <c:axId val="-2098942800"/>
        <c:scaling>
          <c:orientation val="minMax"/>
        </c:scaling>
        <c:delete val="0"/>
        <c:axPos val="r"/>
        <c:numFmt formatCode="General" sourceLinked="0"/>
        <c:majorTickMark val="out"/>
        <c:minorTickMark val="none"/>
        <c:tickLblPos val="nextTo"/>
        <c:crossAx val="-2098939840"/>
        <c:crosses val="autoZero"/>
        <c:auto val="1"/>
        <c:lblAlgn val="ctr"/>
        <c:lblOffset val="100"/>
        <c:noMultiLvlLbl val="0"/>
      </c:catAx>
      <c:valAx>
        <c:axId val="-2098939840"/>
        <c:scaling>
          <c:orientation val="maxMin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-2098942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Sheet15!$A$1:$A$13</c:f>
              <c:strCache>
                <c:ptCount val="13"/>
                <c:pt idx="0">
                  <c:v>Klebs</c:v>
                </c:pt>
                <c:pt idx="1">
                  <c:v>E.coli</c:v>
                </c:pt>
                <c:pt idx="2">
                  <c:v>Acineto</c:v>
                </c:pt>
                <c:pt idx="3">
                  <c:v>Pseudo</c:v>
                </c:pt>
                <c:pt idx="4">
                  <c:v>Enterob</c:v>
                </c:pt>
                <c:pt idx="5">
                  <c:v>Proteus</c:v>
                </c:pt>
                <c:pt idx="6">
                  <c:v>Serratia</c:v>
                </c:pt>
                <c:pt idx="7">
                  <c:v>Burkho</c:v>
                </c:pt>
                <c:pt idx="8">
                  <c:v>Stenotr</c:v>
                </c:pt>
                <c:pt idx="9">
                  <c:v>MRSA</c:v>
                </c:pt>
                <c:pt idx="10">
                  <c:v>S.aureus</c:v>
                </c:pt>
                <c:pt idx="11">
                  <c:v>CNS</c:v>
                </c:pt>
                <c:pt idx="12">
                  <c:v>Enteroc</c:v>
                </c:pt>
              </c:strCache>
            </c:strRef>
          </c:cat>
          <c:val>
            <c:numRef>
              <c:f>Sheet15!$B$1:$B$13</c:f>
              <c:numCache>
                <c:formatCode>General</c:formatCode>
                <c:ptCount val="13"/>
                <c:pt idx="0" formatCode="0%">
                  <c:v>0.630000000000001</c:v>
                </c:pt>
                <c:pt idx="1">
                  <c:v>0.0</c:v>
                </c:pt>
                <c:pt idx="2" formatCode="0%">
                  <c:v>0.15</c:v>
                </c:pt>
                <c:pt idx="3" formatCode="0%">
                  <c:v>0.12</c:v>
                </c:pt>
                <c:pt idx="4" formatCode="0%">
                  <c:v>0.0</c:v>
                </c:pt>
                <c:pt idx="5" formatCode="0%">
                  <c:v>0.0</c:v>
                </c:pt>
                <c:pt idx="6" formatCode="0%">
                  <c:v>0.0</c:v>
                </c:pt>
                <c:pt idx="7" formatCode="0%">
                  <c:v>0.0</c:v>
                </c:pt>
                <c:pt idx="8" formatCode="0%">
                  <c:v>0.0</c:v>
                </c:pt>
                <c:pt idx="9" formatCode="0%">
                  <c:v>0.0</c:v>
                </c:pt>
                <c:pt idx="10" formatCode="0%">
                  <c:v>0.0</c:v>
                </c:pt>
                <c:pt idx="11" formatCode="0%">
                  <c:v>0.0</c:v>
                </c:pt>
                <c:pt idx="12" formatCode="0%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8898080"/>
        <c:axId val="-2098895120"/>
      </c:barChart>
      <c:catAx>
        <c:axId val="-2098898080"/>
        <c:scaling>
          <c:orientation val="minMax"/>
        </c:scaling>
        <c:delete val="0"/>
        <c:axPos val="r"/>
        <c:numFmt formatCode="General" sourceLinked="0"/>
        <c:majorTickMark val="out"/>
        <c:minorTickMark val="none"/>
        <c:tickLblPos val="nextTo"/>
        <c:crossAx val="-2098895120"/>
        <c:crosses val="autoZero"/>
        <c:auto val="1"/>
        <c:lblAlgn val="ctr"/>
        <c:lblOffset val="100"/>
        <c:noMultiLvlLbl val="0"/>
      </c:catAx>
      <c:valAx>
        <c:axId val="-2098895120"/>
        <c:scaling>
          <c:orientation val="maxMin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-20988980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Sheet16!$A$1:$A$13</c:f>
              <c:strCache>
                <c:ptCount val="13"/>
                <c:pt idx="0">
                  <c:v>Klebs</c:v>
                </c:pt>
                <c:pt idx="1">
                  <c:v>E.coli</c:v>
                </c:pt>
                <c:pt idx="2">
                  <c:v>Acineto</c:v>
                </c:pt>
                <c:pt idx="3">
                  <c:v>Pseudo</c:v>
                </c:pt>
                <c:pt idx="4">
                  <c:v>Enterob</c:v>
                </c:pt>
                <c:pt idx="5">
                  <c:v>Proteus</c:v>
                </c:pt>
                <c:pt idx="6">
                  <c:v>Serratia</c:v>
                </c:pt>
                <c:pt idx="7">
                  <c:v>Burkho</c:v>
                </c:pt>
                <c:pt idx="8">
                  <c:v>Stenotr</c:v>
                </c:pt>
                <c:pt idx="9">
                  <c:v>MRSA</c:v>
                </c:pt>
                <c:pt idx="10">
                  <c:v>S.aureus</c:v>
                </c:pt>
                <c:pt idx="11">
                  <c:v>CNS</c:v>
                </c:pt>
                <c:pt idx="12">
                  <c:v>Enteroc</c:v>
                </c:pt>
              </c:strCache>
            </c:strRef>
          </c:cat>
          <c:val>
            <c:numRef>
              <c:f>Sheet16!$B$1:$B$13</c:f>
              <c:numCache>
                <c:formatCode>0.00%</c:formatCode>
                <c:ptCount val="13"/>
                <c:pt idx="0" formatCode="0%">
                  <c:v>0.750000000000001</c:v>
                </c:pt>
                <c:pt idx="1">
                  <c:v>0.125</c:v>
                </c:pt>
                <c:pt idx="2" formatCode="General">
                  <c:v>0.0</c:v>
                </c:pt>
                <c:pt idx="3">
                  <c:v>0.125</c:v>
                </c:pt>
                <c:pt idx="4" formatCode="General">
                  <c:v>0.0</c:v>
                </c:pt>
                <c:pt idx="5" formatCode="General">
                  <c:v>0.0</c:v>
                </c:pt>
                <c:pt idx="6" formatCode="General">
                  <c:v>0.0</c:v>
                </c:pt>
                <c:pt idx="7" formatCode="General">
                  <c:v>0.0</c:v>
                </c:pt>
                <c:pt idx="8" formatCode="General">
                  <c:v>0.0</c:v>
                </c:pt>
                <c:pt idx="9" formatCode="General">
                  <c:v>0.0</c:v>
                </c:pt>
                <c:pt idx="10" formatCode="General">
                  <c:v>0.0</c:v>
                </c:pt>
                <c:pt idx="11" formatCode="General">
                  <c:v>0.0</c:v>
                </c:pt>
                <c:pt idx="12" formatCode="General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2035504"/>
        <c:axId val="-2138304720"/>
      </c:barChart>
      <c:catAx>
        <c:axId val="-2142035504"/>
        <c:scaling>
          <c:orientation val="minMax"/>
        </c:scaling>
        <c:delete val="0"/>
        <c:axPos val="r"/>
        <c:numFmt formatCode="General" sourceLinked="0"/>
        <c:majorTickMark val="out"/>
        <c:minorTickMark val="none"/>
        <c:tickLblPos val="nextTo"/>
        <c:crossAx val="-2138304720"/>
        <c:crosses val="autoZero"/>
        <c:auto val="1"/>
        <c:lblAlgn val="ctr"/>
        <c:lblOffset val="100"/>
        <c:noMultiLvlLbl val="0"/>
      </c:catAx>
      <c:valAx>
        <c:axId val="-2138304720"/>
        <c:scaling>
          <c:orientation val="maxMin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-21420355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Sheet17!$A$1:$A$13</c:f>
              <c:strCache>
                <c:ptCount val="13"/>
                <c:pt idx="0">
                  <c:v>Klebs</c:v>
                </c:pt>
                <c:pt idx="1">
                  <c:v>E.coli</c:v>
                </c:pt>
                <c:pt idx="2">
                  <c:v>Acineto</c:v>
                </c:pt>
                <c:pt idx="3">
                  <c:v>Pseudo</c:v>
                </c:pt>
                <c:pt idx="4">
                  <c:v>Enterob</c:v>
                </c:pt>
                <c:pt idx="5">
                  <c:v>Proteus</c:v>
                </c:pt>
                <c:pt idx="6">
                  <c:v>Serratia</c:v>
                </c:pt>
                <c:pt idx="7">
                  <c:v>Burkho</c:v>
                </c:pt>
                <c:pt idx="8">
                  <c:v>Stenotr</c:v>
                </c:pt>
                <c:pt idx="9">
                  <c:v>MRSA</c:v>
                </c:pt>
                <c:pt idx="10">
                  <c:v>S.aureus</c:v>
                </c:pt>
                <c:pt idx="11">
                  <c:v>CNS</c:v>
                </c:pt>
                <c:pt idx="12">
                  <c:v>Enteroc</c:v>
                </c:pt>
              </c:strCache>
            </c:strRef>
          </c:cat>
          <c:val>
            <c:numRef>
              <c:f>Sheet17!$B$1:$B$13</c:f>
              <c:numCache>
                <c:formatCode>General</c:formatCode>
                <c:ptCount val="13"/>
                <c:pt idx="0" formatCode="0.00%">
                  <c:v>0.285</c:v>
                </c:pt>
                <c:pt idx="1">
                  <c:v>0.0</c:v>
                </c:pt>
                <c:pt idx="2" formatCode="0.00%">
                  <c:v>0.285</c:v>
                </c:pt>
                <c:pt idx="3">
                  <c:v>0.0</c:v>
                </c:pt>
                <c:pt idx="4" formatCode="0%">
                  <c:v>0.43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0543568"/>
        <c:axId val="-2130025440"/>
      </c:barChart>
      <c:catAx>
        <c:axId val="-2130543568"/>
        <c:scaling>
          <c:orientation val="minMax"/>
        </c:scaling>
        <c:delete val="0"/>
        <c:axPos val="r"/>
        <c:numFmt formatCode="General" sourceLinked="0"/>
        <c:majorTickMark val="out"/>
        <c:minorTickMark val="none"/>
        <c:tickLblPos val="nextTo"/>
        <c:crossAx val="-2130025440"/>
        <c:crosses val="autoZero"/>
        <c:auto val="1"/>
        <c:lblAlgn val="ctr"/>
        <c:lblOffset val="100"/>
        <c:noMultiLvlLbl val="0"/>
      </c:catAx>
      <c:valAx>
        <c:axId val="-2130025440"/>
        <c:scaling>
          <c:orientation val="maxMin"/>
        </c:scaling>
        <c:delete val="0"/>
        <c:axPos val="b"/>
        <c:majorGridlines/>
        <c:numFmt formatCode="0.00%" sourceLinked="1"/>
        <c:majorTickMark val="out"/>
        <c:minorTickMark val="none"/>
        <c:tickLblPos val="nextTo"/>
        <c:crossAx val="-2130543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11"/>
            <c:invertIfNegative val="0"/>
            <c:bubble3D val="0"/>
            <c:spPr>
              <a:solidFill>
                <a:srgbClr val="FC98DB"/>
              </a:solidFill>
            </c:spPr>
          </c:dPt>
          <c:dPt>
            <c:idx val="12"/>
            <c:invertIfNegative val="0"/>
            <c:bubble3D val="0"/>
            <c:spPr>
              <a:solidFill>
                <a:srgbClr val="FC98DB"/>
              </a:solidFill>
            </c:spPr>
          </c:dPt>
          <c:dPt>
            <c:idx val="13"/>
            <c:invertIfNegative val="0"/>
            <c:bubble3D val="0"/>
            <c:spPr>
              <a:solidFill>
                <a:srgbClr val="FC98DB"/>
              </a:solidFill>
            </c:spPr>
          </c:dPt>
          <c:dPt>
            <c:idx val="15"/>
            <c:invertIfNegative val="0"/>
            <c:bubble3D val="0"/>
            <c:spPr>
              <a:solidFill>
                <a:srgbClr val="00B0F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Sheet31!$A$1:$A$17</c:f>
              <c:strCache>
                <c:ptCount val="17"/>
                <c:pt idx="0">
                  <c:v>AMP</c:v>
                </c:pt>
                <c:pt idx="1">
                  <c:v>AMP/SUL</c:v>
                </c:pt>
                <c:pt idx="2">
                  <c:v>PIP/TAZ</c:v>
                </c:pt>
                <c:pt idx="3">
                  <c:v>CXM</c:v>
                </c:pt>
                <c:pt idx="4">
                  <c:v>CXM/AX</c:v>
                </c:pt>
                <c:pt idx="5">
                  <c:v>CEFP</c:v>
                </c:pt>
                <c:pt idx="6">
                  <c:v>CTX</c:v>
                </c:pt>
                <c:pt idx="7">
                  <c:v>CAZ</c:v>
                </c:pt>
                <c:pt idx="8">
                  <c:v>ERT</c:v>
                </c:pt>
                <c:pt idx="9">
                  <c:v>IPM</c:v>
                </c:pt>
                <c:pt idx="10">
                  <c:v>MEM</c:v>
                </c:pt>
                <c:pt idx="11">
                  <c:v>GM</c:v>
                </c:pt>
                <c:pt idx="12">
                  <c:v>CIP</c:v>
                </c:pt>
                <c:pt idx="13">
                  <c:v>MOX</c:v>
                </c:pt>
                <c:pt idx="14">
                  <c:v>TET</c:v>
                </c:pt>
                <c:pt idx="15">
                  <c:v>TGC</c:v>
                </c:pt>
                <c:pt idx="16">
                  <c:v>SXT</c:v>
                </c:pt>
              </c:strCache>
            </c:strRef>
          </c:cat>
          <c:val>
            <c:numRef>
              <c:f>Sheet31!$B$1:$B$17</c:f>
              <c:numCache>
                <c:formatCode>0%</c:formatCode>
                <c:ptCount val="17"/>
                <c:pt idx="0" formatCode="General">
                  <c:v>0.0</c:v>
                </c:pt>
                <c:pt idx="1">
                  <c:v>0.1</c:v>
                </c:pt>
                <c:pt idx="2">
                  <c:v>0.3</c:v>
                </c:pt>
                <c:pt idx="3">
                  <c:v>0.0</c:v>
                </c:pt>
                <c:pt idx="4" formatCode="General">
                  <c:v>0.0</c:v>
                </c:pt>
                <c:pt idx="5">
                  <c:v>0.0</c:v>
                </c:pt>
                <c:pt idx="6" formatCode="General">
                  <c:v>0.0</c:v>
                </c:pt>
                <c:pt idx="7">
                  <c:v>0.0</c:v>
                </c:pt>
                <c:pt idx="8">
                  <c:v>0.3</c:v>
                </c:pt>
                <c:pt idx="9">
                  <c:v>0.3</c:v>
                </c:pt>
                <c:pt idx="10">
                  <c:v>0.3</c:v>
                </c:pt>
                <c:pt idx="11">
                  <c:v>0.4</c:v>
                </c:pt>
                <c:pt idx="12">
                  <c:v>0.4</c:v>
                </c:pt>
                <c:pt idx="13">
                  <c:v>0.4</c:v>
                </c:pt>
                <c:pt idx="14">
                  <c:v>0.2</c:v>
                </c:pt>
                <c:pt idx="15">
                  <c:v>0.700000000000001</c:v>
                </c:pt>
                <c:pt idx="16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8718544"/>
        <c:axId val="-2098705680"/>
      </c:barChart>
      <c:catAx>
        <c:axId val="-2098718544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crossAx val="-2098705680"/>
        <c:crosses val="autoZero"/>
        <c:auto val="1"/>
        <c:lblAlgn val="ctr"/>
        <c:lblOffset val="100"/>
        <c:noMultiLvlLbl val="0"/>
      </c:catAx>
      <c:valAx>
        <c:axId val="-2098705680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-20987185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3"/>
            <c:invertIfNegative val="0"/>
            <c:bubble3D val="0"/>
            <c:spPr>
              <a:solidFill>
                <a:srgbClr val="FC98DB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11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12"/>
            <c:invertIfNegative val="0"/>
            <c:bubble3D val="0"/>
            <c:spPr>
              <a:solidFill>
                <a:srgbClr val="FC98DB"/>
              </a:solidFill>
            </c:spPr>
          </c:dPt>
          <c:dPt>
            <c:idx val="13"/>
            <c:invertIfNegative val="0"/>
            <c:bubble3D val="0"/>
            <c:spPr>
              <a:solidFill>
                <a:srgbClr val="00B0F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Sheet19!$A$1:$A$16</c:f>
              <c:strCache>
                <c:ptCount val="16"/>
                <c:pt idx="0">
                  <c:v>P</c:v>
                </c:pt>
                <c:pt idx="1">
                  <c:v>AMP</c:v>
                </c:pt>
                <c:pt idx="2">
                  <c:v>OX</c:v>
                </c:pt>
                <c:pt idx="3">
                  <c:v>GM</c:v>
                </c:pt>
                <c:pt idx="4">
                  <c:v>CIP</c:v>
                </c:pt>
                <c:pt idx="5">
                  <c:v>LEV</c:v>
                </c:pt>
                <c:pt idx="6">
                  <c:v>MOX</c:v>
                </c:pt>
                <c:pt idx="7">
                  <c:v>E</c:v>
                </c:pt>
                <c:pt idx="8">
                  <c:v>CL</c:v>
                </c:pt>
                <c:pt idx="9">
                  <c:v>QUIN</c:v>
                </c:pt>
                <c:pt idx="10">
                  <c:v>LZD</c:v>
                </c:pt>
                <c:pt idx="11">
                  <c:v>VA</c:v>
                </c:pt>
                <c:pt idx="12">
                  <c:v>TET</c:v>
                </c:pt>
                <c:pt idx="13">
                  <c:v>TGC</c:v>
                </c:pt>
                <c:pt idx="14">
                  <c:v>RF</c:v>
                </c:pt>
                <c:pt idx="15">
                  <c:v>SXT</c:v>
                </c:pt>
              </c:strCache>
            </c:strRef>
          </c:cat>
          <c:val>
            <c:numRef>
              <c:f>Sheet19!$B$1:$B$16</c:f>
              <c:numCache>
                <c:formatCode>General</c:formatCode>
                <c:ptCount val="16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 formatCode="0%">
                  <c:v>0.860000000000001</c:v>
                </c:pt>
                <c:pt idx="4" formatCode="0%">
                  <c:v>0.29</c:v>
                </c:pt>
                <c:pt idx="5" formatCode="0%">
                  <c:v>0.29</c:v>
                </c:pt>
                <c:pt idx="6" formatCode="0%">
                  <c:v>0.57</c:v>
                </c:pt>
                <c:pt idx="7" formatCode="0%">
                  <c:v>0.29</c:v>
                </c:pt>
                <c:pt idx="8" formatCode="0%">
                  <c:v>0.0</c:v>
                </c:pt>
                <c:pt idx="9" formatCode="0%">
                  <c:v>0.710000000000001</c:v>
                </c:pt>
                <c:pt idx="10" formatCode="0%">
                  <c:v>1.0</c:v>
                </c:pt>
                <c:pt idx="11" formatCode="0%">
                  <c:v>1.0</c:v>
                </c:pt>
                <c:pt idx="12" formatCode="0%">
                  <c:v>0.860000000000001</c:v>
                </c:pt>
                <c:pt idx="13" formatCode="0%">
                  <c:v>1.0</c:v>
                </c:pt>
                <c:pt idx="14" formatCode="0%">
                  <c:v>0.43</c:v>
                </c:pt>
                <c:pt idx="15" formatCode="0%">
                  <c:v>0.43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8673696"/>
        <c:axId val="-2098662224"/>
      </c:barChart>
      <c:catAx>
        <c:axId val="-2098673696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crossAx val="-2098662224"/>
        <c:crosses val="autoZero"/>
        <c:auto val="1"/>
        <c:lblAlgn val="ctr"/>
        <c:lblOffset val="100"/>
        <c:noMultiLvlLbl val="0"/>
      </c:catAx>
      <c:valAx>
        <c:axId val="-2098662224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-20986736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11"/>
            <c:invertIfNegative val="0"/>
            <c:bubble3D val="0"/>
            <c:spPr>
              <a:solidFill>
                <a:srgbClr val="FC98DB"/>
              </a:solidFill>
            </c:spPr>
          </c:dPt>
          <c:dPt>
            <c:idx val="14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15"/>
            <c:invertIfNegative val="0"/>
            <c:bubble3D val="0"/>
            <c:spPr>
              <a:solidFill>
                <a:srgbClr val="00B0F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Sheet32!$A$1:$A$17</c:f>
              <c:strCache>
                <c:ptCount val="17"/>
                <c:pt idx="0">
                  <c:v>AMP</c:v>
                </c:pt>
                <c:pt idx="1">
                  <c:v>AMP/SUL</c:v>
                </c:pt>
                <c:pt idx="2">
                  <c:v>PIP/TAZ</c:v>
                </c:pt>
                <c:pt idx="3">
                  <c:v>CXM</c:v>
                </c:pt>
                <c:pt idx="4">
                  <c:v>CXM/AX</c:v>
                </c:pt>
                <c:pt idx="5">
                  <c:v>CEFP</c:v>
                </c:pt>
                <c:pt idx="6">
                  <c:v>CTX</c:v>
                </c:pt>
                <c:pt idx="7">
                  <c:v>CAZ</c:v>
                </c:pt>
                <c:pt idx="8">
                  <c:v>ERT</c:v>
                </c:pt>
                <c:pt idx="9">
                  <c:v>IPM</c:v>
                </c:pt>
                <c:pt idx="10">
                  <c:v>MEM</c:v>
                </c:pt>
                <c:pt idx="11">
                  <c:v>GM</c:v>
                </c:pt>
                <c:pt idx="12">
                  <c:v>CIP</c:v>
                </c:pt>
                <c:pt idx="13">
                  <c:v>MOX</c:v>
                </c:pt>
                <c:pt idx="14">
                  <c:v>TET</c:v>
                </c:pt>
                <c:pt idx="15">
                  <c:v>TGC</c:v>
                </c:pt>
                <c:pt idx="16">
                  <c:v>SXT</c:v>
                </c:pt>
              </c:strCache>
            </c:strRef>
          </c:cat>
          <c:val>
            <c:numRef>
              <c:f>Sheet32!$B$1:$B$17</c:f>
              <c:numCache>
                <c:formatCode>General</c:formatCode>
                <c:ptCount val="17"/>
                <c:pt idx="0">
                  <c:v>0.0</c:v>
                </c:pt>
                <c:pt idx="1">
                  <c:v>0.0</c:v>
                </c:pt>
                <c:pt idx="2" formatCode="0%">
                  <c:v>0.11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 formatCode="0%">
                  <c:v>0.035</c:v>
                </c:pt>
                <c:pt idx="8" formatCode="0%">
                  <c:v>0.04</c:v>
                </c:pt>
                <c:pt idx="9" formatCode="0.00%">
                  <c:v>0.04</c:v>
                </c:pt>
                <c:pt idx="10" formatCode="0%">
                  <c:v>0.04</c:v>
                </c:pt>
                <c:pt idx="11" formatCode="0%">
                  <c:v>0.29</c:v>
                </c:pt>
                <c:pt idx="12" formatCode="0%">
                  <c:v>0.07</c:v>
                </c:pt>
                <c:pt idx="13" formatCode="0%">
                  <c:v>0.07</c:v>
                </c:pt>
                <c:pt idx="14" formatCode="0%">
                  <c:v>0.11</c:v>
                </c:pt>
                <c:pt idx="15" formatCode="0%">
                  <c:v>0.54</c:v>
                </c:pt>
                <c:pt idx="16" formatCode="0%">
                  <c:v>0.07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8631296"/>
        <c:axId val="-2098621024"/>
      </c:barChart>
      <c:catAx>
        <c:axId val="-2098631296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crossAx val="-2098621024"/>
        <c:crosses val="autoZero"/>
        <c:auto val="1"/>
        <c:lblAlgn val="ctr"/>
        <c:lblOffset val="100"/>
        <c:noMultiLvlLbl val="0"/>
      </c:catAx>
      <c:valAx>
        <c:axId val="-2098621024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-20986312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7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8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9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FC98D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FC98DB"/>
              </a:solidFill>
            </c:spPr>
          </c:dPt>
          <c:dPt>
            <c:idx val="12"/>
            <c:invertIfNegative val="0"/>
            <c:bubble3D val="0"/>
            <c:spPr>
              <a:solidFill>
                <a:srgbClr val="FC98DB"/>
              </a:solidFill>
            </c:spPr>
          </c:dPt>
          <c:dPt>
            <c:idx val="13"/>
            <c:invertIfNegative val="0"/>
            <c:bubble3D val="0"/>
            <c:spPr>
              <a:solidFill>
                <a:srgbClr val="FC98DB"/>
              </a:solidFill>
            </c:spPr>
          </c:dPt>
          <c:dPt>
            <c:idx val="14"/>
            <c:invertIfNegative val="0"/>
            <c:bubble3D val="0"/>
            <c:spPr>
              <a:solidFill>
                <a:srgbClr val="FC98DB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Sheet33!$A$1:$A$15</c:f>
              <c:strCache>
                <c:ptCount val="15"/>
                <c:pt idx="0">
                  <c:v>AMP</c:v>
                </c:pt>
                <c:pt idx="1">
                  <c:v>AUG</c:v>
                </c:pt>
                <c:pt idx="2">
                  <c:v>PIP/TAZ</c:v>
                </c:pt>
                <c:pt idx="3">
                  <c:v>CEFA</c:v>
                </c:pt>
                <c:pt idx="4">
                  <c:v>CRO</c:v>
                </c:pt>
                <c:pt idx="5">
                  <c:v>CEF</c:v>
                </c:pt>
                <c:pt idx="6">
                  <c:v>AZAC</c:v>
                </c:pt>
                <c:pt idx="7">
                  <c:v>ERT</c:v>
                </c:pt>
                <c:pt idx="8">
                  <c:v>IPM</c:v>
                </c:pt>
                <c:pt idx="9">
                  <c:v>MEM</c:v>
                </c:pt>
                <c:pt idx="10">
                  <c:v>GM</c:v>
                </c:pt>
                <c:pt idx="11">
                  <c:v>CIP</c:v>
                </c:pt>
                <c:pt idx="12">
                  <c:v>LEV</c:v>
                </c:pt>
                <c:pt idx="13">
                  <c:v>TET</c:v>
                </c:pt>
                <c:pt idx="14">
                  <c:v>SXT</c:v>
                </c:pt>
              </c:strCache>
            </c:strRef>
          </c:cat>
          <c:val>
            <c:numRef>
              <c:f>Sheet33!$B$1:$B$15</c:f>
              <c:numCache>
                <c:formatCode>General</c:formatCode>
                <c:ptCount val="15"/>
                <c:pt idx="0">
                  <c:v>0.0</c:v>
                </c:pt>
                <c:pt idx="1">
                  <c:v>0.0</c:v>
                </c:pt>
                <c:pt idx="2" formatCode="0%">
                  <c:v>0.22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 formatCode="0%">
                  <c:v>0.22</c:v>
                </c:pt>
                <c:pt idx="8" formatCode="0%">
                  <c:v>0.22</c:v>
                </c:pt>
                <c:pt idx="9" formatCode="0%">
                  <c:v>0.22</c:v>
                </c:pt>
                <c:pt idx="10" formatCode="0%">
                  <c:v>0.11</c:v>
                </c:pt>
                <c:pt idx="11" formatCode="0%">
                  <c:v>0.11</c:v>
                </c:pt>
                <c:pt idx="12" formatCode="0%">
                  <c:v>0.11</c:v>
                </c:pt>
                <c:pt idx="13" formatCode="0%">
                  <c:v>0.11</c:v>
                </c:pt>
                <c:pt idx="14" formatCode="0%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8587280"/>
        <c:axId val="-2098573744"/>
      </c:barChart>
      <c:catAx>
        <c:axId val="-2098587280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crossAx val="-2098573744"/>
        <c:crosses val="autoZero"/>
        <c:auto val="1"/>
        <c:lblAlgn val="ctr"/>
        <c:lblOffset val="100"/>
        <c:noMultiLvlLbl val="0"/>
      </c:catAx>
      <c:valAx>
        <c:axId val="-2098573744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-20985872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1"/>
            <c:invertIfNegative val="0"/>
            <c:bubble3D val="0"/>
            <c:spPr>
              <a:solidFill>
                <a:srgbClr val="FC98DB"/>
              </a:solidFill>
            </c:spPr>
          </c:dPt>
          <c:dPt>
            <c:idx val="14"/>
            <c:invertIfNegative val="0"/>
            <c:bubble3D val="0"/>
            <c:spPr>
              <a:solidFill>
                <a:srgbClr val="FC98DB"/>
              </a:solidFill>
            </c:spPr>
          </c:dPt>
          <c:dPt>
            <c:idx val="15"/>
            <c:invertIfNegative val="0"/>
            <c:bubble3D val="0"/>
            <c:spPr>
              <a:solidFill>
                <a:srgbClr val="00B0F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Sheet34!$A$1:$A$17</c:f>
              <c:strCache>
                <c:ptCount val="17"/>
                <c:pt idx="0">
                  <c:v>AMP</c:v>
                </c:pt>
                <c:pt idx="1">
                  <c:v>AMP/SUL</c:v>
                </c:pt>
                <c:pt idx="2">
                  <c:v>PIP/TAZ</c:v>
                </c:pt>
                <c:pt idx="3">
                  <c:v>CXM</c:v>
                </c:pt>
                <c:pt idx="4">
                  <c:v>CXM/AX</c:v>
                </c:pt>
                <c:pt idx="5">
                  <c:v>CEFP</c:v>
                </c:pt>
                <c:pt idx="6">
                  <c:v>CTX</c:v>
                </c:pt>
                <c:pt idx="7">
                  <c:v>CAZ</c:v>
                </c:pt>
                <c:pt idx="8">
                  <c:v>ERT</c:v>
                </c:pt>
                <c:pt idx="9">
                  <c:v>IPM</c:v>
                </c:pt>
                <c:pt idx="10">
                  <c:v>MEM</c:v>
                </c:pt>
                <c:pt idx="11">
                  <c:v>GM</c:v>
                </c:pt>
                <c:pt idx="12">
                  <c:v>CIP</c:v>
                </c:pt>
                <c:pt idx="13">
                  <c:v>MOX</c:v>
                </c:pt>
                <c:pt idx="14">
                  <c:v>TET</c:v>
                </c:pt>
                <c:pt idx="15">
                  <c:v>TGC</c:v>
                </c:pt>
                <c:pt idx="16">
                  <c:v>SXT</c:v>
                </c:pt>
              </c:strCache>
            </c:strRef>
          </c:cat>
          <c:val>
            <c:numRef>
              <c:f>Sheet34!$B$1:$B$17</c:f>
              <c:numCache>
                <c:formatCode>General</c:formatCode>
                <c:ptCount val="17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0.0</c:v>
                </c:pt>
                <c:pt idx="11" formatCode="0%">
                  <c:v>0.22</c:v>
                </c:pt>
                <c:pt idx="12">
                  <c:v>0.0</c:v>
                </c:pt>
                <c:pt idx="13">
                  <c:v>0.0</c:v>
                </c:pt>
                <c:pt idx="14" formatCode="0%">
                  <c:v>0.22</c:v>
                </c:pt>
                <c:pt idx="15" formatCode="0%">
                  <c:v>0.56</c:v>
                </c:pt>
                <c:pt idx="16" formatCode="0%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8543440"/>
        <c:axId val="-2098533808"/>
      </c:barChart>
      <c:catAx>
        <c:axId val="-2098543440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crossAx val="-2098533808"/>
        <c:crosses val="autoZero"/>
        <c:auto val="1"/>
        <c:lblAlgn val="ctr"/>
        <c:lblOffset val="100"/>
        <c:noMultiLvlLbl val="0"/>
      </c:catAx>
      <c:valAx>
        <c:axId val="-2098533808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-20985434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FA010F-B6FB-4955-9F2F-03E4C252CE4F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35D1DA-EB7D-4B85-A1F3-53BC68F29253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Empiric</a:t>
          </a:r>
          <a:endParaRPr lang="en-US" sz="2000" dirty="0">
            <a:solidFill>
              <a:schemeClr val="tx1"/>
            </a:solidFill>
          </a:endParaRPr>
        </a:p>
      </dgm:t>
    </dgm:pt>
    <dgm:pt modelId="{1E17D326-C7CC-46AB-AEB6-CD08991F90A2}" type="parTrans" cxnId="{03AD98C4-85CA-47E9-B9AA-1CD3C8896C4A}">
      <dgm:prSet/>
      <dgm:spPr/>
      <dgm:t>
        <a:bodyPr/>
        <a:lstStyle/>
        <a:p>
          <a:endParaRPr lang="en-US"/>
        </a:p>
      </dgm:t>
    </dgm:pt>
    <dgm:pt modelId="{B66E23F6-DE82-4B3E-A6CF-DF32BE64F0E5}" type="sibTrans" cxnId="{03AD98C4-85CA-47E9-B9AA-1CD3C8896C4A}">
      <dgm:prSet/>
      <dgm:spPr/>
      <dgm:t>
        <a:bodyPr/>
        <a:lstStyle/>
        <a:p>
          <a:endParaRPr lang="en-US"/>
        </a:p>
      </dgm:t>
    </dgm:pt>
    <dgm:pt modelId="{7C748890-56D1-4C4B-9C49-60B08D5D231C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Prophylactic</a:t>
          </a:r>
          <a:endParaRPr lang="en-US" sz="2000" dirty="0">
            <a:solidFill>
              <a:schemeClr val="tx1"/>
            </a:solidFill>
          </a:endParaRPr>
        </a:p>
      </dgm:t>
    </dgm:pt>
    <dgm:pt modelId="{5E54BBED-1390-44B1-882A-F559998AB3B3}" type="parTrans" cxnId="{CB0F257D-0C0D-4DEB-B7B5-D633EF7E0B69}">
      <dgm:prSet/>
      <dgm:spPr/>
      <dgm:t>
        <a:bodyPr/>
        <a:lstStyle/>
        <a:p>
          <a:endParaRPr lang="en-US"/>
        </a:p>
      </dgm:t>
    </dgm:pt>
    <dgm:pt modelId="{BC98E43F-EB91-45DA-BCA1-1304E967539C}" type="sibTrans" cxnId="{CB0F257D-0C0D-4DEB-B7B5-D633EF7E0B69}">
      <dgm:prSet/>
      <dgm:spPr/>
      <dgm:t>
        <a:bodyPr/>
        <a:lstStyle/>
        <a:p>
          <a:endParaRPr lang="en-US"/>
        </a:p>
      </dgm:t>
    </dgm:pt>
    <dgm:pt modelId="{8FF14D0B-87B2-4906-9BC4-59FACB099CA1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Directed</a:t>
          </a:r>
          <a:endParaRPr lang="en-US" sz="2000" dirty="0">
            <a:solidFill>
              <a:schemeClr val="tx1"/>
            </a:solidFill>
          </a:endParaRPr>
        </a:p>
      </dgm:t>
    </dgm:pt>
    <dgm:pt modelId="{6F36F1B6-DA43-424F-96B5-F89D2FCA3A6A}" type="parTrans" cxnId="{D64E5945-7B35-4535-A5AB-81CD02521799}">
      <dgm:prSet/>
      <dgm:spPr/>
      <dgm:t>
        <a:bodyPr/>
        <a:lstStyle/>
        <a:p>
          <a:endParaRPr lang="en-US"/>
        </a:p>
      </dgm:t>
    </dgm:pt>
    <dgm:pt modelId="{213CE8AC-B4E6-47DC-B370-D4192C05518C}" type="sibTrans" cxnId="{D64E5945-7B35-4535-A5AB-81CD02521799}">
      <dgm:prSet/>
      <dgm:spPr/>
      <dgm:t>
        <a:bodyPr/>
        <a:lstStyle/>
        <a:p>
          <a:endParaRPr lang="en-US"/>
        </a:p>
      </dgm:t>
    </dgm:pt>
    <dgm:pt modelId="{0CFAF9B6-7A97-4203-8EB1-D36FD09572EF}">
      <dgm:prSet phldrT="[Text]" phldr="1"/>
      <dgm:spPr/>
      <dgm:t>
        <a:bodyPr/>
        <a:lstStyle/>
        <a:p>
          <a:endParaRPr lang="en-US" dirty="0"/>
        </a:p>
      </dgm:t>
    </dgm:pt>
    <dgm:pt modelId="{ADB60B0E-40CE-415E-9C88-3DFBFA770B5B}" type="parTrans" cxnId="{4CD9D459-C084-49FD-A68A-F82227A2BACA}">
      <dgm:prSet/>
      <dgm:spPr/>
      <dgm:t>
        <a:bodyPr/>
        <a:lstStyle/>
        <a:p>
          <a:endParaRPr lang="en-US"/>
        </a:p>
      </dgm:t>
    </dgm:pt>
    <dgm:pt modelId="{80EFCC9D-7D90-4C42-830B-1415CF6453D7}" type="sibTrans" cxnId="{4CD9D459-C084-49FD-A68A-F82227A2BACA}">
      <dgm:prSet/>
      <dgm:spPr/>
      <dgm:t>
        <a:bodyPr/>
        <a:lstStyle/>
        <a:p>
          <a:endParaRPr lang="en-US"/>
        </a:p>
      </dgm:t>
    </dgm:pt>
    <dgm:pt modelId="{ACDB2F06-3756-44CE-9D4F-2C1C9FD0A60D}" type="pres">
      <dgm:prSet presAssocID="{2AFA010F-B6FB-4955-9F2F-03E4C252CE4F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EF829C-F983-48DA-AF7F-6F5DCF492528}" type="pres">
      <dgm:prSet presAssocID="{2AFA010F-B6FB-4955-9F2F-03E4C252CE4F}" presName="ellipse" presStyleLbl="trBgShp" presStyleIdx="0" presStyleCnt="1" custLinFactY="100000" custLinFactNeighborX="4144" custLinFactNeighborY="174661"/>
      <dgm:spPr/>
    </dgm:pt>
    <dgm:pt modelId="{6935619A-F31C-4A39-9AE5-1DACB92A23EA}" type="pres">
      <dgm:prSet presAssocID="{2AFA010F-B6FB-4955-9F2F-03E4C252CE4F}" presName="arrow1" presStyleLbl="fgShp" presStyleIdx="0" presStyleCnt="1"/>
      <dgm:spPr/>
    </dgm:pt>
    <dgm:pt modelId="{C432A218-810D-4BDC-AA6C-2A56D3165F6D}" type="pres">
      <dgm:prSet presAssocID="{2AFA010F-B6FB-4955-9F2F-03E4C252CE4F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1687C1-FD11-40F1-92BD-4C837C90F80C}" type="pres">
      <dgm:prSet presAssocID="{7C748890-56D1-4C4B-9C49-60B08D5D231C}" presName="item1" presStyleLbl="node1" presStyleIdx="0" presStyleCnt="3" custScaleX="166667" custLinFactNeighborX="-13132" custLinFactNeighborY="629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872E22-2954-44CD-B935-F82C4A7BE9D0}" type="pres">
      <dgm:prSet presAssocID="{8FF14D0B-87B2-4906-9BC4-59FACB099CA1}" presName="item2" presStyleLbl="node1" presStyleIdx="1" presStyleCnt="3" custScaleX="215556" custLinFactNeighborX="-26093" custLinFactNeighborY="60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3D303E-0C90-4E4E-BD15-F087DF52D727}" type="pres">
      <dgm:prSet presAssocID="{0CFAF9B6-7A97-4203-8EB1-D36FD09572EF}" presName="item3" presStyleLbl="node1" presStyleIdx="2" presStyleCnt="3" custScaleX="157778" custLinFactNeighborX="43513" custLinFactNeighborY="818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99F11A-DC2A-4007-AD23-60570BDE80D3}" type="pres">
      <dgm:prSet presAssocID="{2AFA010F-B6FB-4955-9F2F-03E4C252CE4F}" presName="funnel" presStyleLbl="trAlignAcc1" presStyleIdx="0" presStyleCnt="1" custScaleX="147328" custScaleY="125807" custLinFactNeighborX="7305" custLinFactNeighborY="17080"/>
      <dgm:spPr/>
    </dgm:pt>
  </dgm:ptLst>
  <dgm:cxnLst>
    <dgm:cxn modelId="{03AD98C4-85CA-47E9-B9AA-1CD3C8896C4A}" srcId="{2AFA010F-B6FB-4955-9F2F-03E4C252CE4F}" destId="{7835D1DA-EB7D-4B85-A1F3-53BC68F29253}" srcOrd="0" destOrd="0" parTransId="{1E17D326-C7CC-46AB-AEB6-CD08991F90A2}" sibTransId="{B66E23F6-DE82-4B3E-A6CF-DF32BE64F0E5}"/>
    <dgm:cxn modelId="{4CD9D459-C084-49FD-A68A-F82227A2BACA}" srcId="{2AFA010F-B6FB-4955-9F2F-03E4C252CE4F}" destId="{0CFAF9B6-7A97-4203-8EB1-D36FD09572EF}" srcOrd="3" destOrd="0" parTransId="{ADB60B0E-40CE-415E-9C88-3DFBFA770B5B}" sibTransId="{80EFCC9D-7D90-4C42-830B-1415CF6453D7}"/>
    <dgm:cxn modelId="{B0FC8118-DD3D-4DED-9C95-7F479BDFB142}" type="presOf" srcId="{0CFAF9B6-7A97-4203-8EB1-D36FD09572EF}" destId="{C432A218-810D-4BDC-AA6C-2A56D3165F6D}" srcOrd="0" destOrd="0" presId="urn:microsoft.com/office/officeart/2005/8/layout/funnel1"/>
    <dgm:cxn modelId="{8FA448BB-F8E3-4391-A4FB-03E8FE39A95F}" type="presOf" srcId="{2AFA010F-B6FB-4955-9F2F-03E4C252CE4F}" destId="{ACDB2F06-3756-44CE-9D4F-2C1C9FD0A60D}" srcOrd="0" destOrd="0" presId="urn:microsoft.com/office/officeart/2005/8/layout/funnel1"/>
    <dgm:cxn modelId="{54D22849-3771-42D5-A2BF-FBA0C12F7376}" type="presOf" srcId="{8FF14D0B-87B2-4906-9BC4-59FACB099CA1}" destId="{D51687C1-FD11-40F1-92BD-4C837C90F80C}" srcOrd="0" destOrd="0" presId="urn:microsoft.com/office/officeart/2005/8/layout/funnel1"/>
    <dgm:cxn modelId="{CB0F257D-0C0D-4DEB-B7B5-D633EF7E0B69}" srcId="{2AFA010F-B6FB-4955-9F2F-03E4C252CE4F}" destId="{7C748890-56D1-4C4B-9C49-60B08D5D231C}" srcOrd="1" destOrd="0" parTransId="{5E54BBED-1390-44B1-882A-F559998AB3B3}" sibTransId="{BC98E43F-EB91-45DA-BCA1-1304E967539C}"/>
    <dgm:cxn modelId="{BFFCD82A-04DF-4519-B365-CF535AC30531}" type="presOf" srcId="{7C748890-56D1-4C4B-9C49-60B08D5D231C}" destId="{D8872E22-2954-44CD-B935-F82C4A7BE9D0}" srcOrd="0" destOrd="0" presId="urn:microsoft.com/office/officeart/2005/8/layout/funnel1"/>
    <dgm:cxn modelId="{BCD47848-ACC4-4A6C-BE77-03A67F1888EA}" type="presOf" srcId="{7835D1DA-EB7D-4B85-A1F3-53BC68F29253}" destId="{173D303E-0C90-4E4E-BD15-F087DF52D727}" srcOrd="0" destOrd="0" presId="urn:microsoft.com/office/officeart/2005/8/layout/funnel1"/>
    <dgm:cxn modelId="{D64E5945-7B35-4535-A5AB-81CD02521799}" srcId="{2AFA010F-B6FB-4955-9F2F-03E4C252CE4F}" destId="{8FF14D0B-87B2-4906-9BC4-59FACB099CA1}" srcOrd="2" destOrd="0" parTransId="{6F36F1B6-DA43-424F-96B5-F89D2FCA3A6A}" sibTransId="{213CE8AC-B4E6-47DC-B370-D4192C05518C}"/>
    <dgm:cxn modelId="{E366EEE5-977A-4EA5-9CD3-3B410CADF0AE}" type="presParOf" srcId="{ACDB2F06-3756-44CE-9D4F-2C1C9FD0A60D}" destId="{FAEF829C-F983-48DA-AF7F-6F5DCF492528}" srcOrd="0" destOrd="0" presId="urn:microsoft.com/office/officeart/2005/8/layout/funnel1"/>
    <dgm:cxn modelId="{0CCA6B10-C557-4065-9632-0681E6025B1C}" type="presParOf" srcId="{ACDB2F06-3756-44CE-9D4F-2C1C9FD0A60D}" destId="{6935619A-F31C-4A39-9AE5-1DACB92A23EA}" srcOrd="1" destOrd="0" presId="urn:microsoft.com/office/officeart/2005/8/layout/funnel1"/>
    <dgm:cxn modelId="{83FF0337-26BF-4CFA-A6DF-D6A2C661FE20}" type="presParOf" srcId="{ACDB2F06-3756-44CE-9D4F-2C1C9FD0A60D}" destId="{C432A218-810D-4BDC-AA6C-2A56D3165F6D}" srcOrd="2" destOrd="0" presId="urn:microsoft.com/office/officeart/2005/8/layout/funnel1"/>
    <dgm:cxn modelId="{BD22B031-C987-4E13-8E3B-AF9019CFFDAA}" type="presParOf" srcId="{ACDB2F06-3756-44CE-9D4F-2C1C9FD0A60D}" destId="{D51687C1-FD11-40F1-92BD-4C837C90F80C}" srcOrd="3" destOrd="0" presId="urn:microsoft.com/office/officeart/2005/8/layout/funnel1"/>
    <dgm:cxn modelId="{63468D5F-F879-40A8-83E9-91F8AF22A43E}" type="presParOf" srcId="{ACDB2F06-3756-44CE-9D4F-2C1C9FD0A60D}" destId="{D8872E22-2954-44CD-B935-F82C4A7BE9D0}" srcOrd="4" destOrd="0" presId="urn:microsoft.com/office/officeart/2005/8/layout/funnel1"/>
    <dgm:cxn modelId="{ECBD1E97-DCE9-40C1-BF5A-56EF20C97644}" type="presParOf" srcId="{ACDB2F06-3756-44CE-9D4F-2C1C9FD0A60D}" destId="{173D303E-0C90-4E4E-BD15-F087DF52D727}" srcOrd="5" destOrd="0" presId="urn:microsoft.com/office/officeart/2005/8/layout/funnel1"/>
    <dgm:cxn modelId="{B33D1F0D-6D33-4C44-AE10-C51EEC3F634A}" type="presParOf" srcId="{ACDB2F06-3756-44CE-9D4F-2C1C9FD0A60D}" destId="{3099F11A-DC2A-4007-AD23-60570BDE80D3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40D1D5-BC65-44D2-BB9E-F5763D6FCA40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8E849C-03A4-457A-BCBD-A69EE9511419}">
      <dgm:prSet phldrT="[Text]"/>
      <dgm:spPr/>
      <dgm:t>
        <a:bodyPr/>
        <a:lstStyle/>
        <a:p>
          <a:r>
            <a:rPr lang="en-US" dirty="0" smtClean="0"/>
            <a:t>M</a:t>
          </a:r>
          <a:endParaRPr lang="en-US" dirty="0"/>
        </a:p>
      </dgm:t>
    </dgm:pt>
    <dgm:pt modelId="{D3D6CC07-56BD-4CD4-B7A8-516828985C40}" type="parTrans" cxnId="{98023E32-E20F-4190-AD70-E15016CE12ED}">
      <dgm:prSet/>
      <dgm:spPr/>
      <dgm:t>
        <a:bodyPr/>
        <a:lstStyle/>
        <a:p>
          <a:endParaRPr lang="en-US"/>
        </a:p>
      </dgm:t>
    </dgm:pt>
    <dgm:pt modelId="{33E121B5-C5C6-44F2-9A19-10B9A0AA40BC}" type="sibTrans" cxnId="{98023E32-E20F-4190-AD70-E15016CE12ED}">
      <dgm:prSet/>
      <dgm:spPr/>
      <dgm:t>
        <a:bodyPr/>
        <a:lstStyle/>
        <a:p>
          <a:endParaRPr lang="en-US"/>
        </a:p>
      </dgm:t>
    </dgm:pt>
    <dgm:pt modelId="{3D780D45-7233-46C5-8600-D3E32990D438}">
      <dgm:prSet phldrT="[Text]"/>
      <dgm:spPr/>
      <dgm:t>
        <a:bodyPr/>
        <a:lstStyle/>
        <a:p>
          <a:r>
            <a:rPr lang="en-US" dirty="0" smtClean="0">
              <a:solidFill>
                <a:schemeClr val="accent1">
                  <a:lumMod val="75000"/>
                </a:schemeClr>
              </a:solidFill>
            </a:rPr>
            <a:t>Microbiology </a:t>
          </a:r>
          <a:r>
            <a:rPr lang="en-US" dirty="0" smtClean="0"/>
            <a:t>guide therapy whenever possible</a:t>
          </a:r>
          <a:endParaRPr lang="en-US" dirty="0"/>
        </a:p>
      </dgm:t>
    </dgm:pt>
    <dgm:pt modelId="{8AE2A5A6-1981-4DE1-A3EC-BB48E0384141}" type="parTrans" cxnId="{720F92A1-24D1-4AE5-B85E-E9AFBE358EE3}">
      <dgm:prSet/>
      <dgm:spPr/>
      <dgm:t>
        <a:bodyPr/>
        <a:lstStyle/>
        <a:p>
          <a:endParaRPr lang="en-US"/>
        </a:p>
      </dgm:t>
    </dgm:pt>
    <dgm:pt modelId="{3CC19119-27F6-4CF1-A427-EDCFEF702BB3}" type="sibTrans" cxnId="{720F92A1-24D1-4AE5-B85E-E9AFBE358EE3}">
      <dgm:prSet/>
      <dgm:spPr/>
      <dgm:t>
        <a:bodyPr/>
        <a:lstStyle/>
        <a:p>
          <a:endParaRPr lang="en-US"/>
        </a:p>
      </dgm:t>
    </dgm:pt>
    <dgm:pt modelId="{1A5FBFC0-6667-4425-B69E-96E17EC419BE}">
      <dgm:prSet phldrT="[Text]"/>
      <dgm:spPr/>
      <dgm:t>
        <a:bodyPr/>
        <a:lstStyle/>
        <a:p>
          <a:r>
            <a:rPr lang="en-US" dirty="0" smtClean="0"/>
            <a:t>I</a:t>
          </a:r>
          <a:endParaRPr lang="en-US" dirty="0"/>
        </a:p>
      </dgm:t>
    </dgm:pt>
    <dgm:pt modelId="{079D0144-F8E9-4F01-BD50-B7EE8E820EBF}" type="parTrans" cxnId="{7D13E89E-1C08-4459-B203-1D62FC6EF4BE}">
      <dgm:prSet/>
      <dgm:spPr/>
      <dgm:t>
        <a:bodyPr/>
        <a:lstStyle/>
        <a:p>
          <a:endParaRPr lang="en-US"/>
        </a:p>
      </dgm:t>
    </dgm:pt>
    <dgm:pt modelId="{499899E5-A0E3-4B2C-A690-7E69E0E2B7A4}" type="sibTrans" cxnId="{7D13E89E-1C08-4459-B203-1D62FC6EF4BE}">
      <dgm:prSet/>
      <dgm:spPr/>
      <dgm:t>
        <a:bodyPr/>
        <a:lstStyle/>
        <a:p>
          <a:endParaRPr lang="en-US"/>
        </a:p>
      </dgm:t>
    </dgm:pt>
    <dgm:pt modelId="{EB50BB7E-B440-45A2-9B7E-09A0C3FA696D}">
      <dgm:prSet phldrT="[Text]"/>
      <dgm:spPr/>
      <dgm:t>
        <a:bodyPr/>
        <a:lstStyle/>
        <a:p>
          <a:r>
            <a:rPr lang="en-US" dirty="0" smtClean="0">
              <a:solidFill>
                <a:schemeClr val="accent1">
                  <a:lumMod val="75000"/>
                </a:schemeClr>
              </a:solidFill>
            </a:rPr>
            <a:t>Indications </a:t>
          </a:r>
          <a:r>
            <a:rPr lang="en-US" dirty="0" smtClean="0"/>
            <a:t>should be evidence-based</a:t>
          </a:r>
          <a:endParaRPr lang="en-US" dirty="0"/>
        </a:p>
      </dgm:t>
    </dgm:pt>
    <dgm:pt modelId="{CE2B818E-2B8E-48BB-A495-69BD4C7D4420}" type="parTrans" cxnId="{68AC176F-BE6C-4417-A0AD-8D7B4764589F}">
      <dgm:prSet/>
      <dgm:spPr/>
      <dgm:t>
        <a:bodyPr/>
        <a:lstStyle/>
        <a:p>
          <a:endParaRPr lang="en-US"/>
        </a:p>
      </dgm:t>
    </dgm:pt>
    <dgm:pt modelId="{91D07922-DA0B-4282-A287-2C1D6DADF913}" type="sibTrans" cxnId="{68AC176F-BE6C-4417-A0AD-8D7B4764589F}">
      <dgm:prSet/>
      <dgm:spPr/>
      <dgm:t>
        <a:bodyPr/>
        <a:lstStyle/>
        <a:p>
          <a:endParaRPr lang="en-US"/>
        </a:p>
      </dgm:t>
    </dgm:pt>
    <dgm:pt modelId="{B6F56795-CCB5-466C-BCD9-71F7E6E8BBCB}">
      <dgm:prSet phldrT="[Text]"/>
      <dgm:spPr/>
      <dgm:t>
        <a:bodyPr/>
        <a:lstStyle/>
        <a:p>
          <a:r>
            <a:rPr lang="en-US" dirty="0" smtClean="0"/>
            <a:t>N</a:t>
          </a:r>
          <a:endParaRPr lang="en-US" dirty="0"/>
        </a:p>
      </dgm:t>
    </dgm:pt>
    <dgm:pt modelId="{B5712AF9-759A-45C7-A87E-97315EC77817}" type="parTrans" cxnId="{CC4D270C-EF78-454E-A1D1-D6CE1F9BB42C}">
      <dgm:prSet/>
      <dgm:spPr/>
      <dgm:t>
        <a:bodyPr/>
        <a:lstStyle/>
        <a:p>
          <a:endParaRPr lang="en-US"/>
        </a:p>
      </dgm:t>
    </dgm:pt>
    <dgm:pt modelId="{8B38AA0C-843A-414F-9D94-36ACDC534219}" type="sibTrans" cxnId="{CC4D270C-EF78-454E-A1D1-D6CE1F9BB42C}">
      <dgm:prSet/>
      <dgm:spPr/>
      <dgm:t>
        <a:bodyPr/>
        <a:lstStyle/>
        <a:p>
          <a:endParaRPr lang="en-US"/>
        </a:p>
      </dgm:t>
    </dgm:pt>
    <dgm:pt modelId="{8957A762-C95D-4634-B962-4A0529E9EF0E}">
      <dgm:prSet phldrT="[Text]"/>
      <dgm:spPr/>
      <dgm:t>
        <a:bodyPr/>
        <a:lstStyle/>
        <a:p>
          <a:r>
            <a:rPr lang="en-US" dirty="0" smtClean="0">
              <a:solidFill>
                <a:schemeClr val="accent1">
                  <a:lumMod val="75000"/>
                </a:schemeClr>
              </a:solidFill>
            </a:rPr>
            <a:t>Narrowest </a:t>
          </a:r>
          <a:r>
            <a:rPr lang="en-US" dirty="0" smtClean="0"/>
            <a:t>spectrum required</a:t>
          </a:r>
          <a:endParaRPr lang="en-US" dirty="0"/>
        </a:p>
      </dgm:t>
    </dgm:pt>
    <dgm:pt modelId="{334D063F-2886-470E-B9A2-89299628C90A}" type="parTrans" cxnId="{4A151ACE-C1F2-4DB4-BBE1-2DBD8D7F3B13}">
      <dgm:prSet/>
      <dgm:spPr/>
      <dgm:t>
        <a:bodyPr/>
        <a:lstStyle/>
        <a:p>
          <a:endParaRPr lang="en-US"/>
        </a:p>
      </dgm:t>
    </dgm:pt>
    <dgm:pt modelId="{09F60893-E5FE-43CD-95FE-6519D83A0749}" type="sibTrans" cxnId="{4A151ACE-C1F2-4DB4-BBE1-2DBD8D7F3B13}">
      <dgm:prSet/>
      <dgm:spPr/>
      <dgm:t>
        <a:bodyPr/>
        <a:lstStyle/>
        <a:p>
          <a:endParaRPr lang="en-US"/>
        </a:p>
      </dgm:t>
    </dgm:pt>
    <dgm:pt modelId="{DF9FE634-0408-4AEB-8757-317D832C3A14}">
      <dgm:prSet phldrT="[Text]"/>
      <dgm:spPr/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137EBE51-9447-48FF-807A-601B4E11C793}" type="parTrans" cxnId="{DE811E8C-D536-4007-B940-0CD06CDCB277}">
      <dgm:prSet/>
      <dgm:spPr/>
      <dgm:t>
        <a:bodyPr/>
        <a:lstStyle/>
        <a:p>
          <a:endParaRPr lang="en-US"/>
        </a:p>
      </dgm:t>
    </dgm:pt>
    <dgm:pt modelId="{90E85BED-3E53-4662-AA5D-DD17D00D041E}" type="sibTrans" cxnId="{DE811E8C-D536-4007-B940-0CD06CDCB277}">
      <dgm:prSet/>
      <dgm:spPr/>
      <dgm:t>
        <a:bodyPr/>
        <a:lstStyle/>
        <a:p>
          <a:endParaRPr lang="en-US"/>
        </a:p>
      </dgm:t>
    </dgm:pt>
    <dgm:pt modelId="{47FA5E4A-0BDE-4224-8F25-9E38BC06EC1C}" type="pres">
      <dgm:prSet presAssocID="{9640D1D5-BC65-44D2-BB9E-F5763D6FCA4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30B8D5-D3CA-4E34-88AD-473EC14B0931}" type="pres">
      <dgm:prSet presAssocID="{9640D1D5-BC65-44D2-BB9E-F5763D6FCA40}" presName="cycle" presStyleCnt="0"/>
      <dgm:spPr/>
    </dgm:pt>
    <dgm:pt modelId="{FD0197A4-B6C3-4D32-A8EC-89A7A8F49704}" type="pres">
      <dgm:prSet presAssocID="{9640D1D5-BC65-44D2-BB9E-F5763D6FCA40}" presName="centerShape" presStyleCnt="0"/>
      <dgm:spPr/>
    </dgm:pt>
    <dgm:pt modelId="{BA7A26B1-72DF-4659-A72F-C0BD15C4D0C2}" type="pres">
      <dgm:prSet presAssocID="{9640D1D5-BC65-44D2-BB9E-F5763D6FCA40}" presName="connSite" presStyleLbl="node1" presStyleIdx="0" presStyleCnt="5"/>
      <dgm:spPr/>
    </dgm:pt>
    <dgm:pt modelId="{46A85CFC-10ED-414A-9F61-DB94AC355358}" type="pres">
      <dgm:prSet presAssocID="{9640D1D5-BC65-44D2-BB9E-F5763D6FCA40}" presName="visible" presStyleLbl="nod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6AE4397-CF77-4DB9-AF49-C7D043E5C096}" type="pres">
      <dgm:prSet presAssocID="{D3D6CC07-56BD-4CD4-B7A8-516828985C40}" presName="Name25" presStyleLbl="parChTrans1D1" presStyleIdx="0" presStyleCnt="4"/>
      <dgm:spPr/>
      <dgm:t>
        <a:bodyPr/>
        <a:lstStyle/>
        <a:p>
          <a:endParaRPr lang="en-US"/>
        </a:p>
      </dgm:t>
    </dgm:pt>
    <dgm:pt modelId="{52D554F6-E43B-4B85-B69E-881CBBA1EEEA}" type="pres">
      <dgm:prSet presAssocID="{878E849C-03A4-457A-BCBD-A69EE9511419}" presName="node" presStyleCnt="0"/>
      <dgm:spPr/>
    </dgm:pt>
    <dgm:pt modelId="{49A65135-9A59-43EC-B877-023E1E8B4B59}" type="pres">
      <dgm:prSet presAssocID="{878E849C-03A4-457A-BCBD-A69EE9511419}" presName="parentNode" presStyleLbl="node1" presStyleIdx="1" presStyleCnt="5" custScaleX="103684" custLinFactNeighborX="67114" custLinFactNeighborY="-304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8AA0D8-9DCE-43B4-96A6-AAC7800173FC}" type="pres">
      <dgm:prSet presAssocID="{878E849C-03A4-457A-BCBD-A69EE9511419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FEAB43-47DE-435F-95BA-0AB159FFF392}" type="pres">
      <dgm:prSet presAssocID="{079D0144-F8E9-4F01-BD50-B7EE8E820EBF}" presName="Name25" presStyleLbl="parChTrans1D1" presStyleIdx="1" presStyleCnt="4"/>
      <dgm:spPr/>
      <dgm:t>
        <a:bodyPr/>
        <a:lstStyle/>
        <a:p>
          <a:endParaRPr lang="en-US"/>
        </a:p>
      </dgm:t>
    </dgm:pt>
    <dgm:pt modelId="{760B555C-8E1A-404B-BE1A-F7EA1C0EEE4F}" type="pres">
      <dgm:prSet presAssocID="{1A5FBFC0-6667-4425-B69E-96E17EC419BE}" presName="node" presStyleCnt="0"/>
      <dgm:spPr/>
    </dgm:pt>
    <dgm:pt modelId="{1EA0DBEB-FAB0-4979-B383-1CAFEAB1BA04}" type="pres">
      <dgm:prSet presAssocID="{1A5FBFC0-6667-4425-B69E-96E17EC419BE}" presName="parentNode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F7B9D6-B50B-48CA-82FA-285C0DCB430D}" type="pres">
      <dgm:prSet presAssocID="{1A5FBFC0-6667-4425-B69E-96E17EC419BE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5784CC-6B1E-4828-B0A3-DB177B002C26}" type="pres">
      <dgm:prSet presAssocID="{B5712AF9-759A-45C7-A87E-97315EC77817}" presName="Name25" presStyleLbl="parChTrans1D1" presStyleIdx="2" presStyleCnt="4"/>
      <dgm:spPr/>
      <dgm:t>
        <a:bodyPr/>
        <a:lstStyle/>
        <a:p>
          <a:endParaRPr lang="en-US"/>
        </a:p>
      </dgm:t>
    </dgm:pt>
    <dgm:pt modelId="{F911316B-5747-471B-9514-237DFF8454C7}" type="pres">
      <dgm:prSet presAssocID="{B6F56795-CCB5-466C-BCD9-71F7E6E8BBCB}" presName="node" presStyleCnt="0"/>
      <dgm:spPr/>
    </dgm:pt>
    <dgm:pt modelId="{94C4D788-71F9-415A-A371-84E5FCA2BE3E}" type="pres">
      <dgm:prSet presAssocID="{B6F56795-CCB5-466C-BCD9-71F7E6E8BBCB}" presName="parentNode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8478BB-A4F4-4532-94C9-9E77129BE1FD}" type="pres">
      <dgm:prSet presAssocID="{B6F56795-CCB5-466C-BCD9-71F7E6E8BBCB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CB57F1-FC01-4F32-952E-90F521935D1D}" type="pres">
      <dgm:prSet presAssocID="{137EBE51-9447-48FF-807A-601B4E11C793}" presName="Name25" presStyleLbl="parChTrans1D1" presStyleIdx="3" presStyleCnt="4"/>
      <dgm:spPr/>
      <dgm:t>
        <a:bodyPr/>
        <a:lstStyle/>
        <a:p>
          <a:endParaRPr lang="en-US"/>
        </a:p>
      </dgm:t>
    </dgm:pt>
    <dgm:pt modelId="{8C58A45E-B2B2-4550-B767-AE1B74860416}" type="pres">
      <dgm:prSet presAssocID="{DF9FE634-0408-4AEB-8757-317D832C3A14}" presName="node" presStyleCnt="0"/>
      <dgm:spPr/>
    </dgm:pt>
    <dgm:pt modelId="{732EA8CF-2E69-4E6E-995D-64C827A8F6D8}" type="pres">
      <dgm:prSet presAssocID="{DF9FE634-0408-4AEB-8757-317D832C3A14}" presName="parentNode" presStyleLbl="node1" presStyleIdx="4" presStyleCnt="5" custLinFactNeighborX="4435" custLinFactNeighborY="-217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D56D99-464D-4692-AF3A-DFD4CC46C2D8}" type="pres">
      <dgm:prSet presAssocID="{DF9FE634-0408-4AEB-8757-317D832C3A14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65C30CB6-FC00-4413-B5B3-5BA913FC7F01}" type="presOf" srcId="{878E849C-03A4-457A-BCBD-A69EE9511419}" destId="{49A65135-9A59-43EC-B877-023E1E8B4B59}" srcOrd="0" destOrd="0" presId="urn:microsoft.com/office/officeart/2005/8/layout/radial2"/>
    <dgm:cxn modelId="{98ADEB07-0350-4E81-9D43-B31EC5F5AE96}" type="presOf" srcId="{9640D1D5-BC65-44D2-BB9E-F5763D6FCA40}" destId="{47FA5E4A-0BDE-4224-8F25-9E38BC06EC1C}" srcOrd="0" destOrd="0" presId="urn:microsoft.com/office/officeart/2005/8/layout/radial2"/>
    <dgm:cxn modelId="{D8D3CF0B-69F7-421E-8263-DBF4A9E702E8}" type="presOf" srcId="{D3D6CC07-56BD-4CD4-B7A8-516828985C40}" destId="{76AE4397-CF77-4DB9-AF49-C7D043E5C096}" srcOrd="0" destOrd="0" presId="urn:microsoft.com/office/officeart/2005/8/layout/radial2"/>
    <dgm:cxn modelId="{720F92A1-24D1-4AE5-B85E-E9AFBE358EE3}" srcId="{878E849C-03A4-457A-BCBD-A69EE9511419}" destId="{3D780D45-7233-46C5-8600-D3E32990D438}" srcOrd="0" destOrd="0" parTransId="{8AE2A5A6-1981-4DE1-A3EC-BB48E0384141}" sibTransId="{3CC19119-27F6-4CF1-A427-EDCFEF702BB3}"/>
    <dgm:cxn modelId="{68AC176F-BE6C-4417-A0AD-8D7B4764589F}" srcId="{1A5FBFC0-6667-4425-B69E-96E17EC419BE}" destId="{EB50BB7E-B440-45A2-9B7E-09A0C3FA696D}" srcOrd="0" destOrd="0" parTransId="{CE2B818E-2B8E-48BB-A495-69BD4C7D4420}" sibTransId="{91D07922-DA0B-4282-A287-2C1D6DADF913}"/>
    <dgm:cxn modelId="{98023E32-E20F-4190-AD70-E15016CE12ED}" srcId="{9640D1D5-BC65-44D2-BB9E-F5763D6FCA40}" destId="{878E849C-03A4-457A-BCBD-A69EE9511419}" srcOrd="0" destOrd="0" parTransId="{D3D6CC07-56BD-4CD4-B7A8-516828985C40}" sibTransId="{33E121B5-C5C6-44F2-9A19-10B9A0AA40BC}"/>
    <dgm:cxn modelId="{0D465253-77B4-4706-A550-B8885CC4C4E3}" type="presOf" srcId="{B5712AF9-759A-45C7-A87E-97315EC77817}" destId="{8F5784CC-6B1E-4828-B0A3-DB177B002C26}" srcOrd="0" destOrd="0" presId="urn:microsoft.com/office/officeart/2005/8/layout/radial2"/>
    <dgm:cxn modelId="{424EA831-086C-435E-9340-6A8D107AE412}" type="presOf" srcId="{8957A762-C95D-4634-B962-4A0529E9EF0E}" destId="{F98478BB-A4F4-4532-94C9-9E77129BE1FD}" srcOrd="0" destOrd="0" presId="urn:microsoft.com/office/officeart/2005/8/layout/radial2"/>
    <dgm:cxn modelId="{7D13E89E-1C08-4459-B203-1D62FC6EF4BE}" srcId="{9640D1D5-BC65-44D2-BB9E-F5763D6FCA40}" destId="{1A5FBFC0-6667-4425-B69E-96E17EC419BE}" srcOrd="1" destOrd="0" parTransId="{079D0144-F8E9-4F01-BD50-B7EE8E820EBF}" sibTransId="{499899E5-A0E3-4B2C-A690-7E69E0E2B7A4}"/>
    <dgm:cxn modelId="{DE811E8C-D536-4007-B940-0CD06CDCB277}" srcId="{9640D1D5-BC65-44D2-BB9E-F5763D6FCA40}" destId="{DF9FE634-0408-4AEB-8757-317D832C3A14}" srcOrd="3" destOrd="0" parTransId="{137EBE51-9447-48FF-807A-601B4E11C793}" sibTransId="{90E85BED-3E53-4662-AA5D-DD17D00D041E}"/>
    <dgm:cxn modelId="{FE1B5BC3-3B6F-4B75-996C-8169AFA207F9}" type="presOf" srcId="{079D0144-F8E9-4F01-BD50-B7EE8E820EBF}" destId="{AEFEAB43-47DE-435F-95BA-0AB159FFF392}" srcOrd="0" destOrd="0" presId="urn:microsoft.com/office/officeart/2005/8/layout/radial2"/>
    <dgm:cxn modelId="{92895B0A-0646-41D6-8F0B-C6B1CCC6F3BE}" type="presOf" srcId="{DF9FE634-0408-4AEB-8757-317D832C3A14}" destId="{732EA8CF-2E69-4E6E-995D-64C827A8F6D8}" srcOrd="0" destOrd="0" presId="urn:microsoft.com/office/officeart/2005/8/layout/radial2"/>
    <dgm:cxn modelId="{CC4D270C-EF78-454E-A1D1-D6CE1F9BB42C}" srcId="{9640D1D5-BC65-44D2-BB9E-F5763D6FCA40}" destId="{B6F56795-CCB5-466C-BCD9-71F7E6E8BBCB}" srcOrd="2" destOrd="0" parTransId="{B5712AF9-759A-45C7-A87E-97315EC77817}" sibTransId="{8B38AA0C-843A-414F-9D94-36ACDC534219}"/>
    <dgm:cxn modelId="{41D9BC3B-C8B2-4DC3-8EA4-27A73CDC1A1D}" type="presOf" srcId="{1A5FBFC0-6667-4425-B69E-96E17EC419BE}" destId="{1EA0DBEB-FAB0-4979-B383-1CAFEAB1BA04}" srcOrd="0" destOrd="0" presId="urn:microsoft.com/office/officeart/2005/8/layout/radial2"/>
    <dgm:cxn modelId="{C185099F-BBBE-4E03-A75F-1B0D0B8C8300}" type="presOf" srcId="{B6F56795-CCB5-466C-BCD9-71F7E6E8BBCB}" destId="{94C4D788-71F9-415A-A371-84E5FCA2BE3E}" srcOrd="0" destOrd="0" presId="urn:microsoft.com/office/officeart/2005/8/layout/radial2"/>
    <dgm:cxn modelId="{4A151ACE-C1F2-4DB4-BBE1-2DBD8D7F3B13}" srcId="{B6F56795-CCB5-466C-BCD9-71F7E6E8BBCB}" destId="{8957A762-C95D-4634-B962-4A0529E9EF0E}" srcOrd="0" destOrd="0" parTransId="{334D063F-2886-470E-B9A2-89299628C90A}" sibTransId="{09F60893-E5FE-43CD-95FE-6519D83A0749}"/>
    <dgm:cxn modelId="{385C7A66-9039-490C-B0EB-A4A70CC4BAA3}" type="presOf" srcId="{137EBE51-9447-48FF-807A-601B4E11C793}" destId="{51CB57F1-FC01-4F32-952E-90F521935D1D}" srcOrd="0" destOrd="0" presId="urn:microsoft.com/office/officeart/2005/8/layout/radial2"/>
    <dgm:cxn modelId="{02B3F456-4596-450A-870E-3A09843EE9E9}" type="presOf" srcId="{EB50BB7E-B440-45A2-9B7E-09A0C3FA696D}" destId="{48F7B9D6-B50B-48CA-82FA-285C0DCB430D}" srcOrd="0" destOrd="0" presId="urn:microsoft.com/office/officeart/2005/8/layout/radial2"/>
    <dgm:cxn modelId="{91BEF547-6A76-4F58-9629-B8C1FD9FBAA7}" type="presOf" srcId="{3D780D45-7233-46C5-8600-D3E32990D438}" destId="{C58AA0D8-9DCE-43B4-96A6-AAC7800173FC}" srcOrd="0" destOrd="0" presId="urn:microsoft.com/office/officeart/2005/8/layout/radial2"/>
    <dgm:cxn modelId="{238C330E-6E51-44D8-9760-BB9C6B83950A}" type="presParOf" srcId="{47FA5E4A-0BDE-4224-8F25-9E38BC06EC1C}" destId="{8A30B8D5-D3CA-4E34-88AD-473EC14B0931}" srcOrd="0" destOrd="0" presId="urn:microsoft.com/office/officeart/2005/8/layout/radial2"/>
    <dgm:cxn modelId="{E9A658A3-0DDB-4206-869A-613163D2AE41}" type="presParOf" srcId="{8A30B8D5-D3CA-4E34-88AD-473EC14B0931}" destId="{FD0197A4-B6C3-4D32-A8EC-89A7A8F49704}" srcOrd="0" destOrd="0" presId="urn:microsoft.com/office/officeart/2005/8/layout/radial2"/>
    <dgm:cxn modelId="{B59F28BC-1279-44F9-A2A0-09FF27ED20D2}" type="presParOf" srcId="{FD0197A4-B6C3-4D32-A8EC-89A7A8F49704}" destId="{BA7A26B1-72DF-4659-A72F-C0BD15C4D0C2}" srcOrd="0" destOrd="0" presId="urn:microsoft.com/office/officeart/2005/8/layout/radial2"/>
    <dgm:cxn modelId="{851B61EA-9D2B-4F03-87DD-6B0F866EB577}" type="presParOf" srcId="{FD0197A4-B6C3-4D32-A8EC-89A7A8F49704}" destId="{46A85CFC-10ED-414A-9F61-DB94AC355358}" srcOrd="1" destOrd="0" presId="urn:microsoft.com/office/officeart/2005/8/layout/radial2"/>
    <dgm:cxn modelId="{14A718C3-620E-45B5-989E-CF53C003EECE}" type="presParOf" srcId="{8A30B8D5-D3CA-4E34-88AD-473EC14B0931}" destId="{76AE4397-CF77-4DB9-AF49-C7D043E5C096}" srcOrd="1" destOrd="0" presId="urn:microsoft.com/office/officeart/2005/8/layout/radial2"/>
    <dgm:cxn modelId="{BAC4ACCD-F4CC-41A4-9D43-D2B1ABE9A6B0}" type="presParOf" srcId="{8A30B8D5-D3CA-4E34-88AD-473EC14B0931}" destId="{52D554F6-E43B-4B85-B69E-881CBBA1EEEA}" srcOrd="2" destOrd="0" presId="urn:microsoft.com/office/officeart/2005/8/layout/radial2"/>
    <dgm:cxn modelId="{AF459186-2E61-42B6-8481-F59EDCDD0474}" type="presParOf" srcId="{52D554F6-E43B-4B85-B69E-881CBBA1EEEA}" destId="{49A65135-9A59-43EC-B877-023E1E8B4B59}" srcOrd="0" destOrd="0" presId="urn:microsoft.com/office/officeart/2005/8/layout/radial2"/>
    <dgm:cxn modelId="{DAB34270-4564-4ADF-83AF-8B8E87357CF9}" type="presParOf" srcId="{52D554F6-E43B-4B85-B69E-881CBBA1EEEA}" destId="{C58AA0D8-9DCE-43B4-96A6-AAC7800173FC}" srcOrd="1" destOrd="0" presId="urn:microsoft.com/office/officeart/2005/8/layout/radial2"/>
    <dgm:cxn modelId="{78D7E231-F15E-46D9-B569-6C78B73112EA}" type="presParOf" srcId="{8A30B8D5-D3CA-4E34-88AD-473EC14B0931}" destId="{AEFEAB43-47DE-435F-95BA-0AB159FFF392}" srcOrd="3" destOrd="0" presId="urn:microsoft.com/office/officeart/2005/8/layout/radial2"/>
    <dgm:cxn modelId="{C1ABEB48-44D1-4175-8FFB-B7B9707996C0}" type="presParOf" srcId="{8A30B8D5-D3CA-4E34-88AD-473EC14B0931}" destId="{760B555C-8E1A-404B-BE1A-F7EA1C0EEE4F}" srcOrd="4" destOrd="0" presId="urn:microsoft.com/office/officeart/2005/8/layout/radial2"/>
    <dgm:cxn modelId="{EB13DB37-2203-417D-9C91-D75DAA4554D8}" type="presParOf" srcId="{760B555C-8E1A-404B-BE1A-F7EA1C0EEE4F}" destId="{1EA0DBEB-FAB0-4979-B383-1CAFEAB1BA04}" srcOrd="0" destOrd="0" presId="urn:microsoft.com/office/officeart/2005/8/layout/radial2"/>
    <dgm:cxn modelId="{22FFE736-B792-4CC5-AD5D-0BEC1FA1C485}" type="presParOf" srcId="{760B555C-8E1A-404B-BE1A-F7EA1C0EEE4F}" destId="{48F7B9D6-B50B-48CA-82FA-285C0DCB430D}" srcOrd="1" destOrd="0" presId="urn:microsoft.com/office/officeart/2005/8/layout/radial2"/>
    <dgm:cxn modelId="{030E3968-BBF9-4BE7-B7F9-4CFC6392F6FB}" type="presParOf" srcId="{8A30B8D5-D3CA-4E34-88AD-473EC14B0931}" destId="{8F5784CC-6B1E-4828-B0A3-DB177B002C26}" srcOrd="5" destOrd="0" presId="urn:microsoft.com/office/officeart/2005/8/layout/radial2"/>
    <dgm:cxn modelId="{CEC15E86-FEC5-4533-9D0B-E711B1228255}" type="presParOf" srcId="{8A30B8D5-D3CA-4E34-88AD-473EC14B0931}" destId="{F911316B-5747-471B-9514-237DFF8454C7}" srcOrd="6" destOrd="0" presId="urn:microsoft.com/office/officeart/2005/8/layout/radial2"/>
    <dgm:cxn modelId="{BB440ED9-DC45-420F-8DBD-FFFADFC13C9A}" type="presParOf" srcId="{F911316B-5747-471B-9514-237DFF8454C7}" destId="{94C4D788-71F9-415A-A371-84E5FCA2BE3E}" srcOrd="0" destOrd="0" presId="urn:microsoft.com/office/officeart/2005/8/layout/radial2"/>
    <dgm:cxn modelId="{1D042AF3-3B8C-49AB-8064-4116199E3FB3}" type="presParOf" srcId="{F911316B-5747-471B-9514-237DFF8454C7}" destId="{F98478BB-A4F4-4532-94C9-9E77129BE1FD}" srcOrd="1" destOrd="0" presId="urn:microsoft.com/office/officeart/2005/8/layout/radial2"/>
    <dgm:cxn modelId="{CE24E432-5C0C-42E5-A834-F8C8F652B7A7}" type="presParOf" srcId="{8A30B8D5-D3CA-4E34-88AD-473EC14B0931}" destId="{51CB57F1-FC01-4F32-952E-90F521935D1D}" srcOrd="7" destOrd="0" presId="urn:microsoft.com/office/officeart/2005/8/layout/radial2"/>
    <dgm:cxn modelId="{87A950BC-B79E-451B-BC2C-9F7EE7BD5191}" type="presParOf" srcId="{8A30B8D5-D3CA-4E34-88AD-473EC14B0931}" destId="{8C58A45E-B2B2-4550-B767-AE1B74860416}" srcOrd="8" destOrd="0" presId="urn:microsoft.com/office/officeart/2005/8/layout/radial2"/>
    <dgm:cxn modelId="{F95A19D0-614A-4741-A334-14618E3D3847}" type="presParOf" srcId="{8C58A45E-B2B2-4550-B767-AE1B74860416}" destId="{732EA8CF-2E69-4E6E-995D-64C827A8F6D8}" srcOrd="0" destOrd="0" presId="urn:microsoft.com/office/officeart/2005/8/layout/radial2"/>
    <dgm:cxn modelId="{6377FBE0-7FE7-4E9A-A875-9B72325B4578}" type="presParOf" srcId="{8C58A45E-B2B2-4550-B767-AE1B74860416}" destId="{E6D56D99-464D-4692-AF3A-DFD4CC46C2D8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F829C-F983-48DA-AF7F-6F5DCF492528}">
      <dsp:nvSpPr>
        <dsp:cNvPr id="0" name=""/>
        <dsp:cNvSpPr/>
      </dsp:nvSpPr>
      <dsp:spPr>
        <a:xfrm>
          <a:off x="1295417" y="3401567"/>
          <a:ext cx="3809047" cy="1322832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35619A-F31C-4A39-9AE5-1DACB92A23EA}">
      <dsp:nvSpPr>
        <dsp:cNvPr id="0" name=""/>
        <dsp:cNvSpPr/>
      </dsp:nvSpPr>
      <dsp:spPr>
        <a:xfrm>
          <a:off x="2678906" y="3644460"/>
          <a:ext cx="738187" cy="47244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2A218-810D-4BDC-AA6C-2A56D3165F6D}">
      <dsp:nvSpPr>
        <dsp:cNvPr id="0" name=""/>
        <dsp:cNvSpPr/>
      </dsp:nvSpPr>
      <dsp:spPr>
        <a:xfrm>
          <a:off x="1276350" y="4022412"/>
          <a:ext cx="3543300" cy="8858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 dirty="0"/>
        </a:p>
      </dsp:txBody>
      <dsp:txXfrm>
        <a:off x="1276350" y="4022412"/>
        <a:ext cx="3543300" cy="885825"/>
      </dsp:txXfrm>
    </dsp:sp>
    <dsp:sp modelId="{D51687C1-FD11-40F1-92BD-4C837C90F80C}">
      <dsp:nvSpPr>
        <dsp:cNvPr id="0" name=""/>
        <dsp:cNvSpPr/>
      </dsp:nvSpPr>
      <dsp:spPr>
        <a:xfrm>
          <a:off x="1905005" y="2666996"/>
          <a:ext cx="2214566" cy="1328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Directed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2229321" y="2861585"/>
        <a:ext cx="1565934" cy="939559"/>
      </dsp:txXfrm>
    </dsp:sp>
    <dsp:sp modelId="{D8872E22-2954-44CD-B935-F82C4A7BE9D0}">
      <dsp:nvSpPr>
        <dsp:cNvPr id="0" name=""/>
        <dsp:cNvSpPr/>
      </dsp:nvSpPr>
      <dsp:spPr>
        <a:xfrm>
          <a:off x="457199" y="914402"/>
          <a:ext cx="2864173" cy="1328737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Prophylactic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876647" y="1108991"/>
        <a:ext cx="2025277" cy="939559"/>
      </dsp:txXfrm>
    </dsp:sp>
    <dsp:sp modelId="{173D303E-0C90-4E4E-BD15-F087DF52D727}">
      <dsp:nvSpPr>
        <dsp:cNvPr id="0" name=""/>
        <dsp:cNvSpPr/>
      </dsp:nvSpPr>
      <dsp:spPr>
        <a:xfrm>
          <a:off x="3124204" y="1600206"/>
          <a:ext cx="2096455" cy="1328737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Empiric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431223" y="1794795"/>
        <a:ext cx="1482417" cy="939559"/>
      </dsp:txXfrm>
    </dsp:sp>
    <dsp:sp modelId="{3099F11A-DC2A-4007-AD23-60570BDE80D3}">
      <dsp:nvSpPr>
        <dsp:cNvPr id="0" name=""/>
        <dsp:cNvSpPr/>
      </dsp:nvSpPr>
      <dsp:spPr>
        <a:xfrm>
          <a:off x="5681" y="381012"/>
          <a:ext cx="6090318" cy="4160538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CB57F1-FC01-4F32-952E-90F521935D1D}">
      <dsp:nvSpPr>
        <dsp:cNvPr id="0" name=""/>
        <dsp:cNvSpPr/>
      </dsp:nvSpPr>
      <dsp:spPr>
        <a:xfrm rot="3599106">
          <a:off x="2250062" y="3524179"/>
          <a:ext cx="922169" cy="44912"/>
        </a:xfrm>
        <a:custGeom>
          <a:avLst/>
          <a:gdLst/>
          <a:ahLst/>
          <a:cxnLst/>
          <a:rect l="0" t="0" r="0" b="0"/>
          <a:pathLst>
            <a:path>
              <a:moveTo>
                <a:pt x="0" y="22456"/>
              </a:moveTo>
              <a:lnTo>
                <a:pt x="922169" y="2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5784CC-6B1E-4828-B0A3-DB177B002C26}">
      <dsp:nvSpPr>
        <dsp:cNvPr id="0" name=""/>
        <dsp:cNvSpPr/>
      </dsp:nvSpPr>
      <dsp:spPr>
        <a:xfrm rot="1312868">
          <a:off x="2729192" y="2862310"/>
          <a:ext cx="663461" cy="44912"/>
        </a:xfrm>
        <a:custGeom>
          <a:avLst/>
          <a:gdLst/>
          <a:ahLst/>
          <a:cxnLst/>
          <a:rect l="0" t="0" r="0" b="0"/>
          <a:pathLst>
            <a:path>
              <a:moveTo>
                <a:pt x="0" y="22456"/>
              </a:moveTo>
              <a:lnTo>
                <a:pt x="663461" y="2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FEAB43-47DE-435F-95BA-0AB159FFF392}">
      <dsp:nvSpPr>
        <dsp:cNvPr id="0" name=""/>
        <dsp:cNvSpPr/>
      </dsp:nvSpPr>
      <dsp:spPr>
        <a:xfrm rot="20287132">
          <a:off x="2729192" y="2096577"/>
          <a:ext cx="663461" cy="44912"/>
        </a:xfrm>
        <a:custGeom>
          <a:avLst/>
          <a:gdLst/>
          <a:ahLst/>
          <a:cxnLst/>
          <a:rect l="0" t="0" r="0" b="0"/>
          <a:pathLst>
            <a:path>
              <a:moveTo>
                <a:pt x="0" y="22456"/>
              </a:moveTo>
              <a:lnTo>
                <a:pt x="663461" y="2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AE4397-CF77-4DB9-AF49-C7D043E5C096}">
      <dsp:nvSpPr>
        <dsp:cNvPr id="0" name=""/>
        <dsp:cNvSpPr/>
      </dsp:nvSpPr>
      <dsp:spPr>
        <a:xfrm rot="18763220">
          <a:off x="2508887" y="1388970"/>
          <a:ext cx="1211391" cy="44912"/>
        </a:xfrm>
        <a:custGeom>
          <a:avLst/>
          <a:gdLst/>
          <a:ahLst/>
          <a:cxnLst/>
          <a:rect l="0" t="0" r="0" b="0"/>
          <a:pathLst>
            <a:path>
              <a:moveTo>
                <a:pt x="0" y="22456"/>
              </a:moveTo>
              <a:lnTo>
                <a:pt x="1211391" y="2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A85CFC-10ED-414A-9F61-DB94AC355358}">
      <dsp:nvSpPr>
        <dsp:cNvPr id="0" name=""/>
        <dsp:cNvSpPr/>
      </dsp:nvSpPr>
      <dsp:spPr>
        <a:xfrm>
          <a:off x="1185486" y="1579779"/>
          <a:ext cx="1844240" cy="184424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A65135-9A59-43EC-B877-023E1E8B4B59}">
      <dsp:nvSpPr>
        <dsp:cNvPr id="0" name=""/>
        <dsp:cNvSpPr/>
      </dsp:nvSpPr>
      <dsp:spPr>
        <a:xfrm>
          <a:off x="3333374" y="0"/>
          <a:ext cx="1147309" cy="11065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M</a:t>
          </a:r>
          <a:endParaRPr lang="en-US" sz="5200" kern="1200" dirty="0"/>
        </a:p>
      </dsp:txBody>
      <dsp:txXfrm>
        <a:off x="3501394" y="162050"/>
        <a:ext cx="811269" cy="782444"/>
      </dsp:txXfrm>
    </dsp:sp>
    <dsp:sp modelId="{C58AA0D8-9DCE-43B4-96A6-AAC7800173FC}">
      <dsp:nvSpPr>
        <dsp:cNvPr id="0" name=""/>
        <dsp:cNvSpPr/>
      </dsp:nvSpPr>
      <dsp:spPr>
        <a:xfrm>
          <a:off x="4540382" y="0"/>
          <a:ext cx="1720964" cy="1106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accent1">
                  <a:lumMod val="75000"/>
                </a:schemeClr>
              </a:solidFill>
            </a:rPr>
            <a:t>Microbiology </a:t>
          </a:r>
          <a:r>
            <a:rPr lang="en-US" sz="1800" kern="1200" dirty="0" smtClean="0"/>
            <a:t>guide therapy whenever possible</a:t>
          </a:r>
          <a:endParaRPr lang="en-US" sz="1800" kern="1200" dirty="0"/>
        </a:p>
      </dsp:txBody>
      <dsp:txXfrm>
        <a:off x="4540382" y="0"/>
        <a:ext cx="1720964" cy="1106544"/>
      </dsp:txXfrm>
    </dsp:sp>
    <dsp:sp modelId="{1EA0DBEB-FAB0-4979-B383-1CAFEAB1BA04}">
      <dsp:nvSpPr>
        <dsp:cNvPr id="0" name=""/>
        <dsp:cNvSpPr/>
      </dsp:nvSpPr>
      <dsp:spPr>
        <a:xfrm>
          <a:off x="3328897" y="1235936"/>
          <a:ext cx="1106544" cy="11065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I</a:t>
          </a:r>
          <a:endParaRPr lang="en-US" sz="5200" kern="1200" dirty="0"/>
        </a:p>
      </dsp:txBody>
      <dsp:txXfrm>
        <a:off x="3490947" y="1397986"/>
        <a:ext cx="782444" cy="782444"/>
      </dsp:txXfrm>
    </dsp:sp>
    <dsp:sp modelId="{48F7B9D6-B50B-48CA-82FA-285C0DCB430D}">
      <dsp:nvSpPr>
        <dsp:cNvPr id="0" name=""/>
        <dsp:cNvSpPr/>
      </dsp:nvSpPr>
      <dsp:spPr>
        <a:xfrm>
          <a:off x="4546096" y="1235936"/>
          <a:ext cx="1659816" cy="1106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accent1">
                  <a:lumMod val="75000"/>
                </a:schemeClr>
              </a:solidFill>
            </a:rPr>
            <a:t>Indications </a:t>
          </a:r>
          <a:r>
            <a:rPr lang="en-US" sz="1800" kern="1200" dirty="0" smtClean="0"/>
            <a:t>should be evidence-based</a:t>
          </a:r>
          <a:endParaRPr lang="en-US" sz="1800" kern="1200" dirty="0"/>
        </a:p>
      </dsp:txBody>
      <dsp:txXfrm>
        <a:off x="4546096" y="1235936"/>
        <a:ext cx="1659816" cy="1106544"/>
      </dsp:txXfrm>
    </dsp:sp>
    <dsp:sp modelId="{94C4D788-71F9-415A-A371-84E5FCA2BE3E}">
      <dsp:nvSpPr>
        <dsp:cNvPr id="0" name=""/>
        <dsp:cNvSpPr/>
      </dsp:nvSpPr>
      <dsp:spPr>
        <a:xfrm>
          <a:off x="3328897" y="2661318"/>
          <a:ext cx="1106544" cy="11065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N</a:t>
          </a:r>
          <a:endParaRPr lang="en-US" sz="5200" kern="1200" dirty="0"/>
        </a:p>
      </dsp:txBody>
      <dsp:txXfrm>
        <a:off x="3490947" y="2823368"/>
        <a:ext cx="782444" cy="782444"/>
      </dsp:txXfrm>
    </dsp:sp>
    <dsp:sp modelId="{F98478BB-A4F4-4532-94C9-9E77129BE1FD}">
      <dsp:nvSpPr>
        <dsp:cNvPr id="0" name=""/>
        <dsp:cNvSpPr/>
      </dsp:nvSpPr>
      <dsp:spPr>
        <a:xfrm>
          <a:off x="4546096" y="2661318"/>
          <a:ext cx="1659816" cy="1106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solidFill>
                <a:schemeClr val="accent1">
                  <a:lumMod val="75000"/>
                </a:schemeClr>
              </a:solidFill>
            </a:rPr>
            <a:t>Narrowest </a:t>
          </a:r>
          <a:r>
            <a:rPr lang="en-US" sz="1800" kern="1200" dirty="0" smtClean="0"/>
            <a:t>spectrum required</a:t>
          </a:r>
          <a:endParaRPr lang="en-US" sz="1800" kern="1200" dirty="0"/>
        </a:p>
      </dsp:txBody>
      <dsp:txXfrm>
        <a:off x="4546096" y="2661318"/>
        <a:ext cx="1659816" cy="1106544"/>
      </dsp:txXfrm>
    </dsp:sp>
    <dsp:sp modelId="{732EA8CF-2E69-4E6E-995D-64C827A8F6D8}">
      <dsp:nvSpPr>
        <dsp:cNvPr id="0" name=""/>
        <dsp:cNvSpPr/>
      </dsp:nvSpPr>
      <dsp:spPr>
        <a:xfrm>
          <a:off x="2665282" y="3871690"/>
          <a:ext cx="1106544" cy="11065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D</a:t>
          </a:r>
          <a:endParaRPr lang="en-US" sz="5200" kern="1200" dirty="0"/>
        </a:p>
      </dsp:txBody>
      <dsp:txXfrm>
        <a:off x="2827332" y="4033740"/>
        <a:ext cx="782444" cy="782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4CD61-8EAB-47C6-99C0-2B4827CEE688}" type="datetimeFigureOut">
              <a:rPr lang="en-US" smtClean="0"/>
              <a:pPr/>
              <a:t>7/12/16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2C132-BB92-4755-9328-6003F3B45D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44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9C05E3A-16A2-4947-88BD-00CA13ADB20F}" type="datetime8">
              <a:rPr lang="ar-EG" smtClean="0"/>
              <a:pPr/>
              <a:t>2697605176 ، 32</a:t>
            </a:fld>
            <a:endParaRPr lang="ar-E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ar-EG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709245B-E27B-41A6-97D6-641CB2397107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8B7787A-39F3-405E-B4F9-8F033C4E8388}" type="datetime8">
              <a:rPr lang="ar-EG" smtClean="0"/>
              <a:pPr/>
              <a:t>2697605176 ، 32</a:t>
            </a:fld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709245B-E27B-41A6-97D6-641CB2397107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E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EB3FF6E-031D-4407-819C-2136BA237EFA}" type="datetime8">
              <a:rPr lang="ar-EG" smtClean="0"/>
              <a:pPr/>
              <a:t>2697605176 ، 32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ar-EG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709245B-E27B-41A6-97D6-641CB2397107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10DAD-33D3-46F9-A02D-1D6ADE4B1637}" type="datetime8">
              <a:rPr lang="ar-EG" smtClean="0"/>
              <a:pPr/>
              <a:t>2697605176 ، 32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A9840-58B9-4FAD-8B49-B07D2FF3FD88}" type="datetime8">
              <a:rPr lang="ar-EG" smtClean="0"/>
              <a:pPr/>
              <a:t>2697605176 ، 32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515BA23-B661-40AE-9DAB-B8DC45E275FF}" type="datetime8">
              <a:rPr lang="ar-EG" smtClean="0"/>
              <a:pPr/>
              <a:t>2697605176 ، 32</a:t>
            </a:fld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709245B-E27B-41A6-97D6-641CB2397107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E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4DD3C-90E1-45BF-A8E6-895DAFD71211}" type="datetime8">
              <a:rPr lang="ar-EG" smtClean="0"/>
              <a:pPr/>
              <a:t>2697605176 ، 32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751952C-47E1-4335-AD62-3192D86D55AE}" type="datetime8">
              <a:rPr lang="ar-EG" smtClean="0"/>
              <a:pPr/>
              <a:t>2697605176 ، 32</a:t>
            </a:fld>
            <a:endParaRPr lang="ar-EG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709245B-E27B-41A6-97D6-641CB2397107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ar-E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02CBF00-B46A-4A4F-8F81-8C70A0134E4F}" type="datetime8">
              <a:rPr lang="ar-EG" smtClean="0"/>
              <a:pPr/>
              <a:t>2697605176 ، 32</a:t>
            </a:fld>
            <a:endParaRPr lang="ar-E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709245B-E27B-41A6-97D6-641CB2397107}" type="slidenum">
              <a:rPr lang="ar-EG" smtClean="0"/>
              <a:pPr/>
              <a:t>‹#›</a:t>
            </a:fld>
            <a:endParaRPr lang="ar-EG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ar-E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A160-D462-49E8-B545-CFA9E17185A2}" type="datetime8">
              <a:rPr lang="ar-EG" smtClean="0"/>
              <a:pPr/>
              <a:t>2697605176 ، 32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16310-5B8D-493C-8C58-4D27A3F8E071}" type="datetime8">
              <a:rPr lang="ar-EG" smtClean="0"/>
              <a:pPr/>
              <a:t>2697605176 ، 32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852F854-E10D-4F49-A636-989B4F59F056}" type="datetime8">
              <a:rPr lang="ar-EG" smtClean="0"/>
              <a:pPr/>
              <a:t>2697605176 ، 32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EG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709245B-E27B-41A6-97D6-641CB2397107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4" Type="http://schemas.openxmlformats.org/officeDocument/2006/relationships/chart" Target="../charts/chart8.xml"/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endParaRPr lang="ar-EG" smtClean="0"/>
          </a:p>
        </p:txBody>
      </p:sp>
      <p:pic>
        <p:nvPicPr>
          <p:cNvPr id="8195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981200"/>
            <a:ext cx="7162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3888"/>
          </a:xfrm>
        </p:spPr>
        <p:txBody>
          <a:bodyPr/>
          <a:lstStyle/>
          <a:p>
            <a:pPr>
              <a:defRPr/>
            </a:pPr>
            <a:endParaRPr lang="ar-EG" dirty="0"/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1547664" y="5589240"/>
            <a:ext cx="6768752" cy="10668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b="1" i="1" dirty="0" err="1">
                <a:solidFill>
                  <a:schemeClr val="tx2"/>
                </a:solidFill>
                <a:latin typeface="+mn-lt"/>
                <a:cs typeface="+mn-cs"/>
              </a:rPr>
              <a:t>Mervat</a:t>
            </a:r>
            <a:r>
              <a:rPr lang="en-US" sz="1200" b="1" i="1" dirty="0">
                <a:solidFill>
                  <a:schemeClr val="tx2"/>
                </a:solidFill>
                <a:latin typeface="+mn-lt"/>
                <a:cs typeface="+mn-cs"/>
              </a:rPr>
              <a:t> I.EL-</a:t>
            </a:r>
            <a:r>
              <a:rPr lang="en-US" sz="1200" b="1" i="1" dirty="0" err="1">
                <a:solidFill>
                  <a:schemeClr val="tx2"/>
                </a:solidFill>
                <a:latin typeface="+mn-lt"/>
                <a:cs typeface="+mn-cs"/>
              </a:rPr>
              <a:t>Borhamy</a:t>
            </a:r>
            <a:r>
              <a:rPr lang="en-US" sz="1200" b="1" i="1" dirty="0">
                <a:solidFill>
                  <a:schemeClr val="tx2"/>
                </a:solidFill>
                <a:latin typeface="+mn-lt"/>
                <a:cs typeface="+mn-cs"/>
              </a:rPr>
              <a:t> </a:t>
            </a: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+mn-lt"/>
                <a:cs typeface="+mn-cs"/>
              </a:rPr>
              <a:t>Prof. &amp; Head </a:t>
            </a:r>
            <a:r>
              <a:rPr lang="en-US" sz="1200" b="1" dirty="0">
                <a:solidFill>
                  <a:schemeClr val="tx2"/>
                </a:solidFill>
                <a:latin typeface="+mn-lt"/>
                <a:cs typeface="+mn-cs"/>
              </a:rPr>
              <a:t>of </a:t>
            </a:r>
            <a:r>
              <a:rPr lang="en-US" sz="1200" b="1" dirty="0" smtClean="0">
                <a:solidFill>
                  <a:schemeClr val="tx2"/>
                </a:solidFill>
                <a:latin typeface="+mn-lt"/>
                <a:cs typeface="+mn-cs"/>
              </a:rPr>
              <a:t>Microbiology Department / </a:t>
            </a:r>
            <a:r>
              <a:rPr lang="en-US" sz="1200" b="1" dirty="0" err="1" smtClean="0">
                <a:solidFill>
                  <a:schemeClr val="tx2"/>
                </a:solidFill>
                <a:latin typeface="+mn-lt"/>
                <a:cs typeface="+mn-cs"/>
              </a:rPr>
              <a:t>Misr</a:t>
            </a:r>
            <a:r>
              <a:rPr lang="en-US" sz="1200" b="1" dirty="0" smtClean="0">
                <a:solidFill>
                  <a:schemeClr val="tx2"/>
                </a:solidFill>
                <a:latin typeface="+mn-lt"/>
                <a:cs typeface="+mn-cs"/>
              </a:rPr>
              <a:t> </a:t>
            </a:r>
            <a:r>
              <a:rPr lang="en-US" sz="1200" b="1" dirty="0">
                <a:solidFill>
                  <a:schemeClr val="tx2"/>
                </a:solidFill>
                <a:latin typeface="+mn-lt"/>
                <a:cs typeface="+mn-cs"/>
              </a:rPr>
              <a:t>International University</a:t>
            </a: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Tx/>
              <a:buChar char="-"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+mn-lt"/>
                <a:cs typeface="+mn-cs"/>
              </a:rPr>
              <a:t>Microbiology Consultant and Head </a:t>
            </a:r>
            <a:r>
              <a:rPr lang="en-US" sz="1200" b="1" dirty="0">
                <a:solidFill>
                  <a:schemeClr val="tx2"/>
                </a:solidFill>
                <a:latin typeface="+mn-lt"/>
                <a:cs typeface="+mn-cs"/>
              </a:rPr>
              <a:t>of Infection Prevention and Control </a:t>
            </a:r>
            <a:r>
              <a:rPr lang="en-US" sz="1200" b="1" dirty="0" smtClean="0">
                <a:solidFill>
                  <a:schemeClr val="tx2"/>
                </a:solidFill>
                <a:latin typeface="+mn-lt"/>
                <a:cs typeface="+mn-cs"/>
              </a:rPr>
              <a:t>Department / </a:t>
            </a:r>
            <a:r>
              <a:rPr lang="en-US" sz="1200" b="1" dirty="0">
                <a:solidFill>
                  <a:schemeClr val="tx2"/>
                </a:solidFill>
                <a:latin typeface="+mn-lt"/>
                <a:cs typeface="+mn-cs"/>
              </a:rPr>
              <a:t>IMC</a:t>
            </a:r>
          </a:p>
        </p:txBody>
      </p:sp>
      <p:sp>
        <p:nvSpPr>
          <p:cNvPr id="8" name="Rectangle 7"/>
          <p:cNvSpPr/>
          <p:nvPr/>
        </p:nvSpPr>
        <p:spPr>
          <a:xfrm>
            <a:off x="1275430" y="457200"/>
            <a:ext cx="6702476" cy="138499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Antimicrobial stewardship:</a:t>
            </a:r>
            <a:endParaRPr lang="en-US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n-US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Implementation of local</a:t>
            </a:r>
          </a:p>
          <a:p>
            <a:pPr algn="ctr">
              <a:defRPr/>
            </a:pPr>
            <a:r>
              <a:rPr lang="en-US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antibiotic </a:t>
            </a:r>
            <a:r>
              <a:rPr lang="en-US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policy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 rtl="0">
              <a:defRPr/>
            </a:pPr>
            <a:r>
              <a:rPr lang="en-US" dirty="0" smtClean="0"/>
              <a:t>Antimicrobial stewardship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971600" y="1700808"/>
            <a:ext cx="7092206" cy="1219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2500"/>
          </a:bodyPr>
          <a:lstStyle/>
          <a:p>
            <a:pPr lvl="2" algn="ctr" rtl="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    </a:t>
            </a:r>
            <a:r>
              <a:rPr lang="en-US" sz="2400" dirty="0" smtClean="0"/>
              <a:t>Multidisciplinary development of evidence-based practice guidelines incorporating local microbiology data and resistance patterns  </a:t>
            </a:r>
          </a:p>
          <a:p>
            <a:pPr algn="ctr"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362200" y="4648200"/>
            <a:ext cx="4572000" cy="461963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en-US" sz="2400" dirty="0">
                <a:latin typeface="Arial" charset="0"/>
                <a:cs typeface="Arial" charset="0"/>
              </a:rPr>
              <a:t>Improve antimicrobial utilization</a:t>
            </a:r>
          </a:p>
        </p:txBody>
      </p:sp>
      <p:sp>
        <p:nvSpPr>
          <p:cNvPr id="6" name="Down Arrow 5"/>
          <p:cNvSpPr/>
          <p:nvPr/>
        </p:nvSpPr>
        <p:spPr>
          <a:xfrm>
            <a:off x="4267200" y="3048000"/>
            <a:ext cx="484188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2362200" y="1447800"/>
            <a:ext cx="6324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ar-EG"/>
          </a:p>
        </p:txBody>
      </p:sp>
      <p:sp>
        <p:nvSpPr>
          <p:cNvPr id="4" name="Rectangle 3"/>
          <p:cNvSpPr/>
          <p:nvPr/>
        </p:nvSpPr>
        <p:spPr>
          <a:xfrm>
            <a:off x="1739088" y="0"/>
            <a:ext cx="7404912" cy="72019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n-US" sz="4800" b="1" dirty="0">
                <a:ln/>
                <a:solidFill>
                  <a:schemeClr val="accent3"/>
                </a:solidFill>
                <a:latin typeface="Algerian" pitchFamily="82" charset="0"/>
                <a:cs typeface="Arial" charset="0"/>
              </a:rPr>
              <a:t>Abuse of antibiotics and </a:t>
            </a:r>
            <a:r>
              <a:rPr lang="en-US" sz="4800" b="1" dirty="0" err="1">
                <a:ln/>
                <a:solidFill>
                  <a:schemeClr val="accent3"/>
                </a:solidFill>
                <a:latin typeface="Algerian" pitchFamily="82" charset="0"/>
                <a:cs typeface="Arial" charset="0"/>
              </a:rPr>
              <a:t>mdr</a:t>
            </a: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en-US" sz="2800" dirty="0" smtClean="0"/>
              <a:t>The leading cause of MDR</a:t>
            </a:r>
            <a:endParaRPr lang="en-US" sz="2800" dirty="0"/>
          </a:p>
        </p:txBody>
      </p:sp>
      <p:sp>
        <p:nvSpPr>
          <p:cNvPr id="17411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835025"/>
          </a:xfrm>
        </p:spPr>
        <p:txBody>
          <a:bodyPr/>
          <a:lstStyle/>
          <a:p>
            <a:pPr algn="l" rtl="0"/>
            <a:r>
              <a:rPr lang="en-US" dirty="0" smtClean="0"/>
              <a:t>Abuse of antibiotics: Unnecessary use or overuse</a:t>
            </a:r>
          </a:p>
          <a:p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5715000" y="5638800"/>
            <a:ext cx="2743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Increase in healthcare costs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581400" y="4191000"/>
            <a:ext cx="2743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Increase in hospital length of stay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2743200"/>
            <a:ext cx="2743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Development of MDR</a:t>
            </a:r>
          </a:p>
        </p:txBody>
      </p:sp>
      <p:sp>
        <p:nvSpPr>
          <p:cNvPr id="10" name="Down Arrow 9"/>
          <p:cNvSpPr/>
          <p:nvPr/>
        </p:nvSpPr>
        <p:spPr>
          <a:xfrm>
            <a:off x="2362200" y="1981200"/>
            <a:ext cx="304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3657600" y="3429000"/>
            <a:ext cx="304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6096000" y="4876800"/>
            <a:ext cx="304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60648"/>
            <a:ext cx="7130752" cy="809625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en-US" sz="4000" dirty="0"/>
              <a:t>Abuse of </a:t>
            </a:r>
            <a:r>
              <a:rPr lang="en-US" sz="3200" dirty="0"/>
              <a:t>Antibiotics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5257800"/>
          </a:xfrm>
        </p:spPr>
        <p:txBody>
          <a:bodyPr/>
          <a:lstStyle/>
          <a:p>
            <a:pPr algn="l" rtl="0">
              <a:lnSpc>
                <a:spcPct val="80000"/>
              </a:lnSpc>
            </a:pPr>
            <a:r>
              <a:rPr lang="en-US" sz="2400" dirty="0" smtClean="0"/>
              <a:t>Using multiple antibiotics when one would be sufficient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algn="l" rtl="0">
              <a:lnSpc>
                <a:spcPct val="80000"/>
              </a:lnSpc>
            </a:pPr>
            <a:r>
              <a:rPr lang="en-US" sz="2400" dirty="0" smtClean="0"/>
              <a:t>Unnecessarily long courses of antibiotic therapy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algn="l" rtl="0">
              <a:lnSpc>
                <a:spcPct val="80000"/>
              </a:lnSpc>
            </a:pPr>
            <a:r>
              <a:rPr lang="en-US" sz="2400" dirty="0" smtClean="0"/>
              <a:t>Use antibiotics in self-limited infections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algn="l" rtl="0">
              <a:lnSpc>
                <a:spcPct val="80000"/>
              </a:lnSpc>
            </a:pPr>
            <a:r>
              <a:rPr lang="en-US" sz="2400" dirty="0" smtClean="0"/>
              <a:t>Overuse antibiotics for prophylaxis before and after surgery</a:t>
            </a:r>
          </a:p>
          <a:p>
            <a:pPr algn="l" rtl="0">
              <a:lnSpc>
                <a:spcPct val="80000"/>
              </a:lnSpc>
            </a:pPr>
            <a:endParaRPr lang="en-US" sz="2400" dirty="0" smtClean="0"/>
          </a:p>
          <a:p>
            <a:pPr algn="l" rtl="0">
              <a:lnSpc>
                <a:spcPct val="80000"/>
              </a:lnSpc>
            </a:pPr>
            <a:r>
              <a:rPr lang="en-US" sz="2400" dirty="0" smtClean="0"/>
              <a:t>In many countries, antibiotics are sold over the counter to the general public</a:t>
            </a:r>
          </a:p>
          <a:p>
            <a:pPr algn="l" rtl="0">
              <a:lnSpc>
                <a:spcPct val="80000"/>
              </a:lnSpc>
            </a:pPr>
            <a:endParaRPr lang="en-US" sz="2400" dirty="0" smtClean="0"/>
          </a:p>
          <a:p>
            <a:pPr algn="l" rtl="0">
              <a:lnSpc>
                <a:spcPct val="80000"/>
              </a:lnSpc>
            </a:pPr>
            <a:r>
              <a:rPr lang="en-US" sz="2400" dirty="0" smtClean="0"/>
              <a:t>Antibiotics are used in animal feed to prevent infection and promote growth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400" dirty="0" smtClean="0"/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28600"/>
            <a:ext cx="6768752" cy="9144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2800" dirty="0"/>
              <a:t>Why </a:t>
            </a:r>
            <a:r>
              <a:rPr lang="en-US" sz="2800" dirty="0" smtClean="0"/>
              <a:t>is Antimicrobial </a:t>
            </a:r>
            <a:r>
              <a:rPr lang="en-US" sz="2800" dirty="0"/>
              <a:t>Resistance </a:t>
            </a:r>
            <a:r>
              <a:rPr lang="en-US" sz="2800" dirty="0" smtClean="0"/>
              <a:t>important </a:t>
            </a:r>
            <a:r>
              <a:rPr lang="en-US" sz="2800" dirty="0"/>
              <a:t>in </a:t>
            </a:r>
            <a:r>
              <a:rPr lang="en-US" sz="2800" dirty="0" smtClean="0"/>
              <a:t>HAIs </a:t>
            </a:r>
            <a:r>
              <a:rPr lang="en-US" sz="2800" dirty="0"/>
              <a:t>??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060575"/>
            <a:ext cx="8820150" cy="4114800"/>
          </a:xfrm>
        </p:spPr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sz="2400" b="1" dirty="0" smtClean="0">
                <a:solidFill>
                  <a:srgbClr val="8181D5"/>
                </a:solidFill>
              </a:rPr>
              <a:t>PROGNOSIS </a:t>
            </a:r>
            <a:r>
              <a:rPr lang="en-US" sz="2400" dirty="0" smtClean="0"/>
              <a:t>for successful treatment of the patient is worse than with susceptible organisms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algn="l" rtl="0">
              <a:lnSpc>
                <a:spcPct val="90000"/>
              </a:lnSpc>
            </a:pPr>
            <a:r>
              <a:rPr lang="en-US" sz="2400" dirty="0" smtClean="0"/>
              <a:t>Special efforts to control </a:t>
            </a:r>
            <a:r>
              <a:rPr lang="en-US" sz="2400" b="1" dirty="0" smtClean="0">
                <a:solidFill>
                  <a:schemeClr val="hlink"/>
                </a:solidFill>
              </a:rPr>
              <a:t>HOSPITAL SPREAD</a:t>
            </a:r>
            <a:r>
              <a:rPr lang="en-US" sz="2400" dirty="0" smtClean="0"/>
              <a:t> of resistant organisms may be required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algn="l" rtl="0">
              <a:lnSpc>
                <a:spcPct val="90000"/>
              </a:lnSpc>
            </a:pPr>
            <a:r>
              <a:rPr lang="en-US" sz="2400" b="1" dirty="0" smtClean="0">
                <a:solidFill>
                  <a:schemeClr val="accent2"/>
                </a:solidFill>
              </a:rPr>
              <a:t>LIMITS TREATMENT </a:t>
            </a:r>
            <a:r>
              <a:rPr lang="en-US" sz="2400" dirty="0" smtClean="0"/>
              <a:t>choice, which is especially important with patients who have drug allergies</a:t>
            </a:r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Cloud"/>
          <p:cNvSpPr>
            <a:spLocks noChangeAspect="1" noEditPoints="1" noChangeArrowheads="1"/>
          </p:cNvSpPr>
          <p:nvPr/>
        </p:nvSpPr>
        <p:spPr bwMode="auto">
          <a:xfrm>
            <a:off x="900113" y="1844675"/>
            <a:ext cx="2736850" cy="14827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258888" y="2205038"/>
            <a:ext cx="20177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>
                <a:solidFill>
                  <a:srgbClr val="000000"/>
                </a:solidFill>
                <a:latin typeface="Verdana" pitchFamily="34" charset="0"/>
              </a:rPr>
              <a:t>MRSA</a:t>
            </a:r>
          </a:p>
        </p:txBody>
      </p:sp>
      <p:sp>
        <p:nvSpPr>
          <p:cNvPr id="62468" name="Cloud"/>
          <p:cNvSpPr>
            <a:spLocks noChangeAspect="1" noEditPoints="1" noChangeArrowheads="1"/>
          </p:cNvSpPr>
          <p:nvPr/>
        </p:nvSpPr>
        <p:spPr bwMode="auto">
          <a:xfrm>
            <a:off x="4038600" y="4953000"/>
            <a:ext cx="2233613" cy="12096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99CC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2469" name="Cloud"/>
          <p:cNvSpPr>
            <a:spLocks noChangeAspect="1" noEditPoints="1" noChangeArrowheads="1"/>
          </p:cNvSpPr>
          <p:nvPr/>
        </p:nvSpPr>
        <p:spPr bwMode="auto">
          <a:xfrm>
            <a:off x="685800" y="4572000"/>
            <a:ext cx="2811463" cy="13684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2470" name="Cloud"/>
          <p:cNvSpPr>
            <a:spLocks noChangeAspect="1" noEditPoints="1" noChangeArrowheads="1"/>
          </p:cNvSpPr>
          <p:nvPr/>
        </p:nvSpPr>
        <p:spPr bwMode="auto">
          <a:xfrm>
            <a:off x="3852863" y="2636838"/>
            <a:ext cx="2159000" cy="11715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3779912" y="2852936"/>
            <a:ext cx="2016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 dirty="0">
                <a:solidFill>
                  <a:srgbClr val="000000"/>
                </a:solidFill>
                <a:latin typeface="Verdana" pitchFamily="34" charset="0"/>
              </a:rPr>
              <a:t>VRE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971600" y="4941168"/>
            <a:ext cx="1944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 dirty="0">
                <a:solidFill>
                  <a:srgbClr val="000000"/>
                </a:solidFill>
                <a:latin typeface="Verdana" pitchFamily="34" charset="0"/>
              </a:rPr>
              <a:t>ESBL</a:t>
            </a:r>
          </a:p>
        </p:txBody>
      </p:sp>
      <p:sp>
        <p:nvSpPr>
          <p:cNvPr id="62473" name="Cloud"/>
          <p:cNvSpPr>
            <a:spLocks noChangeAspect="1" noEditPoints="1" noChangeArrowheads="1"/>
          </p:cNvSpPr>
          <p:nvPr/>
        </p:nvSpPr>
        <p:spPr bwMode="auto">
          <a:xfrm>
            <a:off x="6300788" y="3500438"/>
            <a:ext cx="2524125" cy="13684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99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4067944" y="5229200"/>
            <a:ext cx="1800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 dirty="0">
                <a:solidFill>
                  <a:srgbClr val="000000"/>
                </a:solidFill>
                <a:latin typeface="Verdana" pitchFamily="34" charset="0"/>
              </a:rPr>
              <a:t>PRP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6012160" y="3861048"/>
            <a:ext cx="22320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rgbClr val="000000"/>
                </a:solidFill>
                <a:latin typeface="Verdana" pitchFamily="34" charset="0"/>
              </a:rPr>
              <a:t>KPCR</a:t>
            </a:r>
            <a:endParaRPr lang="en-US" sz="32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1516" name="TextBox 11"/>
          <p:cNvSpPr txBox="1">
            <a:spLocks noChangeArrowheads="1"/>
          </p:cNvSpPr>
          <p:nvPr/>
        </p:nvSpPr>
        <p:spPr bwMode="auto">
          <a:xfrm>
            <a:off x="1371600" y="381000"/>
            <a:ext cx="6248400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/>
            <a:r>
              <a:rPr lang="en-US" sz="3200" dirty="0"/>
              <a:t>Multi – Drug Resistant Bacteria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2362200" y="1447800"/>
            <a:ext cx="6324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ar-EG"/>
          </a:p>
        </p:txBody>
      </p:sp>
      <p:sp>
        <p:nvSpPr>
          <p:cNvPr id="4" name="Rectangle 3"/>
          <p:cNvSpPr/>
          <p:nvPr/>
        </p:nvSpPr>
        <p:spPr>
          <a:xfrm>
            <a:off x="1739088" y="0"/>
            <a:ext cx="7404912" cy="72019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 rtl="0">
              <a:defRPr/>
            </a:pPr>
            <a:r>
              <a:rPr lang="en-US" sz="4800" b="1" dirty="0">
                <a:ln/>
                <a:solidFill>
                  <a:schemeClr val="accent3"/>
                </a:solidFill>
                <a:latin typeface="Algerian" pitchFamily="82" charset="0"/>
                <a:cs typeface="Arial" charset="0"/>
              </a:rPr>
              <a:t>Rational use of antibiotics</a:t>
            </a:r>
          </a:p>
          <a:p>
            <a:pPr algn="ctr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467600" cy="70609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en-US" dirty="0" smtClean="0"/>
              <a:t>Rational use of antibiotics</a:t>
            </a:r>
            <a:endParaRPr lang="en-US" dirty="0"/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911225"/>
          </a:xfrm>
        </p:spPr>
        <p:txBody>
          <a:bodyPr/>
          <a:lstStyle/>
          <a:p>
            <a:pPr algn="l" rtl="0"/>
            <a:r>
              <a:rPr lang="en-US" dirty="0" smtClean="0"/>
              <a:t>Establishment of RAP is a key issue</a:t>
            </a:r>
          </a:p>
          <a:p>
            <a:pPr>
              <a:buFont typeface="Wingdings 2" pitchFamily="18" charset="2"/>
              <a:buNone/>
            </a:pPr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762000" y="3048000"/>
            <a:ext cx="25146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Better care </a:t>
            </a:r>
          </a:p>
          <a:p>
            <a:pPr algn="ctr">
              <a:defRPr/>
            </a:pPr>
            <a:r>
              <a:rPr lang="en-US" sz="2400" dirty="0"/>
              <a:t>of patients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48200" y="3048000"/>
            <a:ext cx="3581400" cy="7620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Decrease antimicrobial resistance</a:t>
            </a:r>
          </a:p>
        </p:txBody>
      </p:sp>
      <p:sp>
        <p:nvSpPr>
          <p:cNvPr id="6" name="Curved Right Arrow 5"/>
          <p:cNvSpPr/>
          <p:nvPr/>
        </p:nvSpPr>
        <p:spPr>
          <a:xfrm>
            <a:off x="1524000" y="2057400"/>
            <a:ext cx="609600" cy="838200"/>
          </a:xfrm>
          <a:prstGeom prst="curvedRightArrow">
            <a:avLst>
              <a:gd name="adj1" fmla="val 25000"/>
              <a:gd name="adj2" fmla="val 50000"/>
              <a:gd name="adj3" fmla="val 189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urved Left Arrow 6"/>
          <p:cNvSpPr/>
          <p:nvPr/>
        </p:nvSpPr>
        <p:spPr>
          <a:xfrm>
            <a:off x="5943600" y="2133600"/>
            <a:ext cx="609600" cy="838200"/>
          </a:xfrm>
          <a:prstGeom prst="curvedLef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648200" y="4267200"/>
            <a:ext cx="3581400" cy="7620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Decrease in hospital length of stay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24400" y="5486400"/>
            <a:ext cx="3581400" cy="7620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Decrease in healthcare costs</a:t>
            </a:r>
          </a:p>
        </p:txBody>
      </p:sp>
      <p:sp>
        <p:nvSpPr>
          <p:cNvPr id="10" name="Down Arrow 9"/>
          <p:cNvSpPr/>
          <p:nvPr/>
        </p:nvSpPr>
        <p:spPr>
          <a:xfrm>
            <a:off x="6248400" y="5029200"/>
            <a:ext cx="152400" cy="381000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6172200" y="3810000"/>
            <a:ext cx="152400" cy="381000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20000"/>
          </a:bodyPr>
          <a:lstStyle/>
          <a:p>
            <a:pPr algn="l" rtl="0"/>
            <a:r>
              <a:rPr lang="en-US" sz="2400" dirty="0" smtClean="0"/>
              <a:t>By maintaining sufficiently high level of the drug in tissues</a:t>
            </a:r>
          </a:p>
          <a:p>
            <a:pPr algn="l" rtl="0">
              <a:buNone/>
            </a:pPr>
            <a:endParaRPr lang="en-US" sz="2400" dirty="0" smtClean="0"/>
          </a:p>
          <a:p>
            <a:pPr algn="l" rtl="0"/>
            <a:r>
              <a:rPr lang="en-US" sz="2400" dirty="0" smtClean="0"/>
              <a:t>Each hospital needs its own policy since the prevalence of resistant strains, plasmids, etc</a:t>
            </a:r>
            <a:r>
              <a:rPr lang="en-US" sz="2400" dirty="0" smtClean="0">
                <a:latin typeface="Arial" pitchFamily="34" charset="0"/>
              </a:rPr>
              <a:t>…</a:t>
            </a:r>
            <a:r>
              <a:rPr lang="en-US" sz="2400" dirty="0" smtClean="0"/>
              <a:t> will vary to some extent from hospital to hospital</a:t>
            </a:r>
          </a:p>
          <a:p>
            <a:pPr algn="l" rtl="0">
              <a:buNone/>
            </a:pPr>
            <a:endParaRPr lang="en-US" sz="2400" dirty="0" smtClean="0"/>
          </a:p>
          <a:p>
            <a:pPr algn="l" rtl="0"/>
            <a:r>
              <a:rPr lang="en-US" sz="2400" dirty="0" smtClean="0"/>
              <a:t>Limit the use of some drugs</a:t>
            </a:r>
          </a:p>
          <a:p>
            <a:pPr algn="l" rtl="0">
              <a:buNone/>
            </a:pPr>
            <a:endParaRPr lang="en-US" sz="2400" dirty="0" smtClean="0"/>
          </a:p>
          <a:p>
            <a:pPr algn="l" rtl="0">
              <a:lnSpc>
                <a:spcPct val="80000"/>
              </a:lnSpc>
            </a:pPr>
            <a:r>
              <a:rPr lang="en-US" sz="2400" dirty="0" smtClean="0"/>
              <a:t>Avoidance of topical use of valuable </a:t>
            </a:r>
            <a:r>
              <a:rPr lang="en-US" sz="2400" dirty="0" err="1" smtClean="0"/>
              <a:t>antibiotics,e.g</a:t>
            </a:r>
            <a:r>
              <a:rPr lang="en-US" sz="2400" dirty="0" smtClean="0"/>
              <a:t>. </a:t>
            </a:r>
            <a:r>
              <a:rPr lang="en-US" sz="2400" dirty="0" err="1" smtClean="0"/>
              <a:t>Gentamycin</a:t>
            </a:r>
            <a:endParaRPr lang="en-US" sz="2400" dirty="0" smtClean="0"/>
          </a:p>
          <a:p>
            <a:pPr algn="l" rtl="0">
              <a:lnSpc>
                <a:spcPct val="80000"/>
              </a:lnSpc>
              <a:buNone/>
            </a:pPr>
            <a:endParaRPr lang="en-US" sz="2400" dirty="0" smtClean="0"/>
          </a:p>
          <a:p>
            <a:pPr algn="l" rtl="0">
              <a:lnSpc>
                <a:spcPct val="80000"/>
              </a:lnSpc>
            </a:pPr>
            <a:r>
              <a:rPr lang="en-US" sz="2400" dirty="0" smtClean="0"/>
              <a:t>The use of antibiotic prophylaxis only when strictly indicated</a:t>
            </a:r>
          </a:p>
          <a:p>
            <a:pPr algn="l" rtl="0">
              <a:lnSpc>
                <a:spcPct val="80000"/>
              </a:lnSpc>
              <a:buNone/>
            </a:pPr>
            <a:endParaRPr lang="en-US" sz="2400" dirty="0" smtClean="0"/>
          </a:p>
          <a:p>
            <a:pPr algn="l" rtl="0">
              <a:lnSpc>
                <a:spcPct val="80000"/>
              </a:lnSpc>
            </a:pPr>
            <a:r>
              <a:rPr lang="en-US" sz="2400" dirty="0" smtClean="0"/>
              <a:t>Proper use of antibiotic combinations</a:t>
            </a:r>
          </a:p>
          <a:p>
            <a:pPr algn="l" rtl="0">
              <a:buFont typeface="Wingdings 2" pitchFamily="18" charset="2"/>
              <a:buNone/>
            </a:pPr>
            <a:endParaRPr lang="en-US" sz="2400" dirty="0" smtClean="0"/>
          </a:p>
          <a:p>
            <a:pPr algn="l" rtl="0">
              <a:buFont typeface="Wingdings" pitchFamily="2" charset="2"/>
              <a:buNone/>
            </a:pPr>
            <a:r>
              <a:rPr lang="en-US" dirty="0" smtClean="0"/>
              <a:t> </a:t>
            </a:r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793037" cy="8826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 rtl="0">
              <a:defRPr/>
            </a:pPr>
            <a:r>
              <a:rPr lang="en-US" sz="3200" dirty="0"/>
              <a:t>Rational Use of Antimicrobial Therapy</a:t>
            </a:r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 rtl="0"/>
            <a:r>
              <a:rPr lang="en-US" dirty="0" smtClean="0"/>
              <a:t>General Principles of Antimicrobial Use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1066800" y="1219200"/>
          <a:ext cx="6096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32656"/>
            <a:ext cx="7467600" cy="850106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en-US" dirty="0"/>
              <a:t>Empiric Therapy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292600"/>
            <a:ext cx="7772400" cy="1911350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2400" dirty="0" smtClean="0"/>
              <a:t>Broad spectrum antibiotics</a:t>
            </a:r>
          </a:p>
          <a:p>
            <a:pPr algn="l" rtl="0">
              <a:buFont typeface="Wingdings 2" pitchFamily="18" charset="2"/>
              <a:buNone/>
            </a:pPr>
            <a:endParaRPr lang="en-US" sz="2400" dirty="0" smtClean="0"/>
          </a:p>
          <a:p>
            <a:pPr algn="l" rtl="0"/>
            <a:r>
              <a:rPr lang="en-US" sz="2400" dirty="0" smtClean="0"/>
              <a:t>The clinical site of infection (UTI, LRTI,..) and host factors (HIV, organ transplant) give an indication of likely pathogens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979613" y="1916113"/>
            <a:ext cx="6696075" cy="83099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2400" dirty="0"/>
              <a:t>No definitive information about the causative pathogen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979613" y="3068638"/>
            <a:ext cx="6624637" cy="120032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2400" dirty="0"/>
              <a:t>The patient is sufficiently ill to warrant treatment before ABS test results are available</a:t>
            </a:r>
          </a:p>
        </p:txBody>
      </p:sp>
      <p:sp>
        <p:nvSpPr>
          <p:cNvPr id="30726" name="AutoShape 6"/>
          <p:cNvSpPr>
            <a:spLocks noChangeArrowheads="1"/>
          </p:cNvSpPr>
          <p:nvPr/>
        </p:nvSpPr>
        <p:spPr bwMode="auto">
          <a:xfrm>
            <a:off x="684213" y="2060575"/>
            <a:ext cx="977900" cy="4857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30727" name="AutoShape 7"/>
          <p:cNvSpPr>
            <a:spLocks noChangeArrowheads="1"/>
          </p:cNvSpPr>
          <p:nvPr/>
        </p:nvSpPr>
        <p:spPr bwMode="auto">
          <a:xfrm>
            <a:off x="827088" y="3141663"/>
            <a:ext cx="976312" cy="4857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76250"/>
            <a:ext cx="7041976" cy="574675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/>
              <a:t>Antibiotic Combinations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207375" cy="4176713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en-US" sz="2000" b="1" i="1" dirty="0" smtClean="0">
              <a:solidFill>
                <a:srgbClr val="FF0000"/>
              </a:solidFill>
            </a:endParaRPr>
          </a:p>
          <a:p>
            <a:pPr marL="609600" indent="-609600"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     </a:t>
            </a:r>
            <a:r>
              <a:rPr lang="en-US" sz="2400" dirty="0" smtClean="0"/>
              <a:t>In empiric therapy to treat serious infections before I.D. of the organism </a:t>
            </a:r>
          </a:p>
          <a:p>
            <a:pPr marL="609600" indent="-609600" algn="l" rtl="0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marL="609600" indent="-609600"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/>
              <a:t>     To achieve a synergistic inhibitory effect (</a:t>
            </a:r>
            <a:r>
              <a:rPr lang="en-US" sz="2400" dirty="0" err="1" smtClean="0"/>
              <a:t>e.g.Penicillin</a:t>
            </a:r>
            <a:r>
              <a:rPr lang="en-US" sz="2400" dirty="0" smtClean="0"/>
              <a:t> or </a:t>
            </a:r>
            <a:r>
              <a:rPr lang="en-US" sz="2400" dirty="0" err="1" smtClean="0"/>
              <a:t>vancomycin</a:t>
            </a:r>
            <a:r>
              <a:rPr lang="en-US" sz="2400" dirty="0" smtClean="0"/>
              <a:t> and </a:t>
            </a:r>
            <a:r>
              <a:rPr lang="en-US" sz="2400" dirty="0" err="1" smtClean="0"/>
              <a:t>Gentamycin</a:t>
            </a:r>
            <a:r>
              <a:rPr lang="en-US" sz="2400" dirty="0" smtClean="0"/>
              <a:t> for </a:t>
            </a:r>
            <a:r>
              <a:rPr lang="en-US" sz="2400" dirty="0" err="1" smtClean="0"/>
              <a:t>enterococcal</a:t>
            </a:r>
            <a:r>
              <a:rPr lang="en-US" sz="2400" dirty="0" smtClean="0"/>
              <a:t> </a:t>
            </a:r>
            <a:r>
              <a:rPr lang="en-US" sz="2400" dirty="0" err="1" smtClean="0"/>
              <a:t>endocarditis</a:t>
            </a:r>
            <a:r>
              <a:rPr lang="en-US" sz="2400" dirty="0" smtClean="0"/>
              <a:t>)</a:t>
            </a:r>
          </a:p>
          <a:p>
            <a:pPr marL="609600" indent="-609600" algn="l" rtl="0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marL="609600" indent="-609600"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/>
              <a:t>     To prevent the emergence of resistant organisms (treatment of </a:t>
            </a:r>
            <a:r>
              <a:rPr lang="en-US" sz="2400" dirty="0" err="1" smtClean="0"/>
              <a:t>M.tuberculosis</a:t>
            </a:r>
            <a:r>
              <a:rPr lang="en-US" sz="2400" dirty="0" smtClean="0"/>
              <a:t>)     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68313" y="2349500"/>
            <a:ext cx="577850" cy="701675"/>
          </a:xfrm>
          <a:prstGeom prst="rect">
            <a:avLst/>
          </a:prstGeom>
          <a:solidFill>
            <a:srgbClr val="EFAE7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95288" y="3716338"/>
            <a:ext cx="576262" cy="701675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2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468313" y="5229225"/>
            <a:ext cx="577850" cy="7016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3</a:t>
            </a:r>
          </a:p>
        </p:txBody>
      </p:sp>
      <p:sp>
        <p:nvSpPr>
          <p:cNvPr id="32775" name="TextBox 6"/>
          <p:cNvSpPr txBox="1">
            <a:spLocks noChangeArrowheads="1"/>
          </p:cNvSpPr>
          <p:nvPr/>
        </p:nvSpPr>
        <p:spPr bwMode="auto">
          <a:xfrm>
            <a:off x="990600" y="1447800"/>
            <a:ext cx="6934200" cy="830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en-US" sz="2400" dirty="0"/>
              <a:t>Use a </a:t>
            </a:r>
            <a:r>
              <a:rPr lang="en-US" sz="2400" dirty="0">
                <a:solidFill>
                  <a:srgbClr val="FF0000"/>
                </a:solidFill>
              </a:rPr>
              <a:t>single drug </a:t>
            </a:r>
            <a:r>
              <a:rPr lang="en-US" sz="2400" dirty="0"/>
              <a:t>unless it has been proven that combination therapy is required:</a:t>
            </a:r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74638"/>
            <a:ext cx="6881192" cy="850106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 rtl="0">
              <a:defRPr/>
            </a:pPr>
            <a:r>
              <a:rPr lang="en-US" dirty="0" smtClean="0"/>
              <a:t>Guided “Directed” </a:t>
            </a:r>
            <a:r>
              <a:rPr lang="en-US" dirty="0"/>
              <a:t>Therapy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3716338"/>
            <a:ext cx="7772400" cy="2665412"/>
          </a:xfrm>
        </p:spPr>
        <p:txBody>
          <a:bodyPr/>
          <a:lstStyle/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   </a:t>
            </a:r>
            <a:r>
              <a:rPr lang="en-US" sz="2400" dirty="0" smtClean="0">
                <a:solidFill>
                  <a:srgbClr val="FF0000"/>
                </a:solidFill>
              </a:rPr>
              <a:t>Therapy is selected: </a:t>
            </a:r>
            <a:r>
              <a:rPr lang="en-US" sz="2400" dirty="0" smtClean="0"/>
              <a:t>to the most effective, least toxic and narrow spectrum antibiotic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FF0000"/>
                </a:solidFill>
              </a:rPr>
              <a:t>Minimize the cost of therapy:  </a:t>
            </a:r>
            <a:r>
              <a:rPr lang="en-US" sz="2400" dirty="0" smtClean="0"/>
              <a:t>when equivalent alternatives are available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FF0000"/>
                </a:solidFill>
              </a:rPr>
              <a:t>Duration of therapy: </a:t>
            </a:r>
            <a:r>
              <a:rPr lang="en-US" sz="2400" dirty="0" smtClean="0"/>
              <a:t>as short as possible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762000" y="2819400"/>
            <a:ext cx="3671888" cy="83099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2400" b="1" dirty="0"/>
              <a:t>Known infecting agent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410200" y="2743200"/>
            <a:ext cx="3024188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2400" b="1" dirty="0"/>
              <a:t>Known ABS test</a:t>
            </a:r>
            <a:r>
              <a:rPr lang="en-US" dirty="0"/>
              <a:t> </a:t>
            </a:r>
          </a:p>
        </p:txBody>
      </p:sp>
      <p:sp>
        <p:nvSpPr>
          <p:cNvPr id="33798" name="AutoShape 6"/>
          <p:cNvSpPr>
            <a:spLocks noChangeArrowheads="1"/>
          </p:cNvSpPr>
          <p:nvPr/>
        </p:nvSpPr>
        <p:spPr bwMode="auto">
          <a:xfrm>
            <a:off x="2362200" y="1447800"/>
            <a:ext cx="733425" cy="1214438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33799" name="AutoShape 7"/>
          <p:cNvSpPr>
            <a:spLocks noChangeArrowheads="1"/>
          </p:cNvSpPr>
          <p:nvPr/>
        </p:nvSpPr>
        <p:spPr bwMode="auto">
          <a:xfrm>
            <a:off x="6324600" y="1524000"/>
            <a:ext cx="733425" cy="1214438"/>
          </a:xfrm>
          <a:prstGeom prst="curvedLeftArrow">
            <a:avLst>
              <a:gd name="adj1" fmla="val 33117"/>
              <a:gd name="adj2" fmla="val 66234"/>
              <a:gd name="adj3" fmla="val 3333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ar-EG"/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684213" y="3716338"/>
            <a:ext cx="431800" cy="641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1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684213" y="4652963"/>
            <a:ext cx="431800" cy="641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2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684213" y="5734050"/>
            <a:ext cx="431800" cy="641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1331640" y="476672"/>
            <a:ext cx="6593160" cy="792088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 rtl="0" eaLnBrk="1" hangingPunct="1"/>
            <a:r>
              <a:rPr lang="en-US" dirty="0" smtClean="0">
                <a:solidFill>
                  <a:srgbClr val="7B9899"/>
                </a:solidFill>
              </a:rPr>
              <a:t>Questions for Treating Doctor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 lnSpcReduction="20000"/>
          </a:bodyPr>
          <a:lstStyle/>
          <a:p>
            <a:pPr algn="l" rtl="0" eaLnBrk="1" hangingPunct="1"/>
            <a:r>
              <a:rPr lang="en-US" sz="2400" dirty="0" smtClean="0"/>
              <a:t>What is my rational in prescribing an antibiotic to this patient?</a:t>
            </a:r>
          </a:p>
          <a:p>
            <a:pPr algn="l" rtl="0" eaLnBrk="1" hangingPunct="1">
              <a:buNone/>
            </a:pPr>
            <a:r>
              <a:rPr lang="en-US" sz="2400" dirty="0" smtClean="0"/>
              <a:t> </a:t>
            </a:r>
          </a:p>
          <a:p>
            <a:pPr algn="l" rtl="0" eaLnBrk="1" hangingPunct="1"/>
            <a:r>
              <a:rPr lang="en-US" sz="2400" dirty="0" smtClean="0"/>
              <a:t>Does he/she really need it?</a:t>
            </a:r>
          </a:p>
          <a:p>
            <a:pPr algn="l" rtl="0" eaLnBrk="1" hangingPunct="1">
              <a:buNone/>
            </a:pPr>
            <a:r>
              <a:rPr lang="en-US" sz="2400" dirty="0" smtClean="0"/>
              <a:t> </a:t>
            </a:r>
          </a:p>
          <a:p>
            <a:pPr algn="l" rtl="0" eaLnBrk="1" hangingPunct="1"/>
            <a:r>
              <a:rPr lang="en-US" sz="2400" dirty="0" smtClean="0"/>
              <a:t>Is it for empiric therapy or prophylaxis?</a:t>
            </a:r>
          </a:p>
          <a:p>
            <a:pPr algn="l" rtl="0" eaLnBrk="1" hangingPunct="1">
              <a:buNone/>
            </a:pPr>
            <a:endParaRPr lang="en-US" sz="2400" dirty="0" smtClean="0"/>
          </a:p>
          <a:p>
            <a:pPr algn="l" rtl="0" eaLnBrk="1" hangingPunct="1"/>
            <a:r>
              <a:rPr lang="en-US" sz="2400" dirty="0" smtClean="0"/>
              <a:t>If there is a confirmation of bacterial infections, what is the causative organism(s) and probable susceptibility?</a:t>
            </a:r>
          </a:p>
          <a:p>
            <a:pPr algn="l" rtl="0" eaLnBrk="1" hangingPunct="1">
              <a:buNone/>
            </a:pPr>
            <a:endParaRPr lang="en-US" sz="2400" dirty="0" smtClean="0"/>
          </a:p>
          <a:p>
            <a:pPr algn="l" rtl="0" eaLnBrk="1" hangingPunct="1"/>
            <a:r>
              <a:rPr lang="en-US" sz="2400" dirty="0" smtClean="0"/>
              <a:t>How quickly does treatment need to be given? </a:t>
            </a:r>
          </a:p>
          <a:p>
            <a:pPr algn="l" rtl="0" eaLnBrk="1" hangingPunct="1">
              <a:buNone/>
            </a:pPr>
            <a:endParaRPr lang="en-US" sz="2400" dirty="0" smtClean="0"/>
          </a:p>
          <a:p>
            <a:pPr algn="l" rtl="0" eaLnBrk="1" hangingPunct="1"/>
            <a:r>
              <a:rPr lang="en-US" sz="2400" dirty="0" smtClean="0"/>
              <a:t>What route is appropriate?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2362200" y="1447800"/>
            <a:ext cx="6324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ar-EG"/>
          </a:p>
        </p:txBody>
      </p:sp>
      <p:sp>
        <p:nvSpPr>
          <p:cNvPr id="4" name="Rectangle 3"/>
          <p:cNvSpPr/>
          <p:nvPr/>
        </p:nvSpPr>
        <p:spPr>
          <a:xfrm>
            <a:off x="1739088" y="0"/>
            <a:ext cx="7404912" cy="79406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n-US" sz="4800" b="1" dirty="0">
                <a:ln/>
                <a:solidFill>
                  <a:schemeClr val="accent3"/>
                </a:solidFill>
                <a:latin typeface="Algerian" pitchFamily="82" charset="0"/>
                <a:cs typeface="Arial" charset="0"/>
              </a:rPr>
              <a:t>Implementation of local antibiotic policy</a:t>
            </a:r>
          </a:p>
          <a:p>
            <a:pPr algn="ctr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083624" cy="758825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rtl="0" eaLnBrk="1" hangingPunct="1">
              <a:defRPr/>
            </a:pPr>
            <a:r>
              <a:rPr lang="en-US" sz="2800" dirty="0" smtClean="0"/>
              <a:t>Key components of antibiotic policy</a:t>
            </a:r>
            <a:endParaRPr lang="en-US" sz="2800" dirty="0"/>
          </a:p>
        </p:txBody>
      </p:sp>
      <p:sp>
        <p:nvSpPr>
          <p:cNvPr id="54275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196752"/>
            <a:ext cx="8504238" cy="4902423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sz="2000" b="1" dirty="0" smtClean="0">
                <a:solidFill>
                  <a:srgbClr val="FF0000"/>
                </a:solidFill>
              </a:rPr>
              <a:t>Communication:</a:t>
            </a:r>
            <a:r>
              <a:rPr lang="en-US" sz="2000" dirty="0" smtClean="0"/>
              <a:t> Improved communication between labs, treating clinicians, and pharmacy</a:t>
            </a:r>
          </a:p>
          <a:p>
            <a:pPr algn="l" rtl="0" eaLnBrk="1" hangingPunct="1">
              <a:buNone/>
            </a:pPr>
            <a:endParaRPr lang="en-US" sz="2000" dirty="0" smtClean="0"/>
          </a:p>
          <a:p>
            <a:pPr algn="l" rtl="0" eaLnBrk="1" hangingPunct="1"/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Local sensitivity patterns: </a:t>
            </a:r>
            <a:r>
              <a:rPr lang="en-US" sz="2000" dirty="0" smtClean="0"/>
              <a:t>Laboratories should regularly make local sensitivity patterns widely known and routinely should only report on those agents which appear in the policy</a:t>
            </a:r>
          </a:p>
          <a:p>
            <a:pPr algn="l" rtl="0" eaLnBrk="1" hangingPunct="1">
              <a:buNone/>
            </a:pPr>
            <a:endParaRPr lang="en-US" sz="2000" dirty="0" smtClean="0"/>
          </a:p>
          <a:p>
            <a:pPr algn="l" rtl="0" eaLnBrk="1" hangingPunct="1"/>
            <a:r>
              <a:rPr lang="en-US" sz="2000" b="1" dirty="0" smtClean="0">
                <a:solidFill>
                  <a:srgbClr val="FF0000"/>
                </a:solidFill>
              </a:rPr>
              <a:t>Time factor: </a:t>
            </a:r>
            <a:r>
              <a:rPr lang="en-US" sz="2000" dirty="0" smtClean="0"/>
              <a:t>Susceptibility and culture results should be reported to clinicians with the minimum of delay to allow them to continue or stop antibiotic therapy as appropriate</a:t>
            </a:r>
          </a:p>
          <a:p>
            <a:pPr algn="l" rtl="0" eaLnBrk="1" hangingPunct="1">
              <a:buNone/>
            </a:pPr>
            <a:endParaRPr lang="en-US" sz="2000" dirty="0" smtClean="0"/>
          </a:p>
          <a:p>
            <a:pPr algn="l" rtl="0" eaLnBrk="1" hangingPunct="1"/>
            <a:r>
              <a:rPr lang="en-US" sz="2000" b="1" dirty="0" smtClean="0">
                <a:solidFill>
                  <a:srgbClr val="FF0000"/>
                </a:solidFill>
              </a:rPr>
              <a:t>Education </a:t>
            </a:r>
            <a:r>
              <a:rPr lang="en-US" sz="2000" b="1" dirty="0" err="1" smtClean="0">
                <a:solidFill>
                  <a:srgbClr val="FF0000"/>
                </a:solidFill>
              </a:rPr>
              <a:t>programme</a:t>
            </a:r>
            <a:r>
              <a:rPr lang="en-US" sz="2000" b="1" dirty="0" smtClean="0">
                <a:solidFill>
                  <a:srgbClr val="FF0000"/>
                </a:solidFill>
              </a:rPr>
              <a:t>: </a:t>
            </a:r>
            <a:r>
              <a:rPr lang="en-US" sz="2000" dirty="0" smtClean="0"/>
              <a:t>Microbiology and Pharmacy departments should have adequate facilities to ensure that education </a:t>
            </a:r>
            <a:r>
              <a:rPr lang="en-US" sz="2000" dirty="0" err="1" smtClean="0"/>
              <a:t>programme</a:t>
            </a:r>
            <a:r>
              <a:rPr lang="en-US" sz="2000" dirty="0" smtClean="0"/>
              <a:t> can be carried out</a:t>
            </a:r>
          </a:p>
          <a:p>
            <a:pPr algn="l" rtl="0" eaLnBrk="1" hangingPunct="1">
              <a:buNone/>
            </a:pPr>
            <a:endParaRPr lang="en-US" sz="2000" dirty="0" smtClean="0"/>
          </a:p>
          <a:p>
            <a:pPr algn="l" rtl="0" eaLnBrk="1" hangingPunct="1"/>
            <a:r>
              <a:rPr lang="en-US" sz="2000" b="1" dirty="0" smtClean="0">
                <a:solidFill>
                  <a:srgbClr val="FF0000"/>
                </a:solidFill>
              </a:rPr>
              <a:t>Computer facilities: </a:t>
            </a:r>
            <a:r>
              <a:rPr lang="en-US" sz="2000" b="1" dirty="0" smtClean="0"/>
              <a:t>C</a:t>
            </a:r>
            <a:r>
              <a:rPr lang="en-US" sz="2000" dirty="0" smtClean="0"/>
              <a:t>omputer facilities should be available for audit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rtl="0" eaLnBrk="1" hangingPunct="1">
              <a:defRPr/>
            </a:pPr>
            <a:r>
              <a:rPr lang="en-US" sz="2800" dirty="0" smtClean="0"/>
              <a:t>Team work</a:t>
            </a:r>
            <a:endParaRPr lang="en-US" sz="2800" dirty="0"/>
          </a:p>
        </p:txBody>
      </p:sp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457200" y="1219200"/>
            <a:ext cx="7620000" cy="369888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Information flow has to be rapid (phone and personal contact)</a:t>
            </a: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1752600" y="2286000"/>
            <a:ext cx="1752600" cy="3698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latin typeface="Arial" charset="0"/>
                <a:cs typeface="Arial" charset="0"/>
              </a:rPr>
              <a:t>Microbiologist</a:t>
            </a:r>
          </a:p>
        </p:txBody>
      </p:sp>
      <p:sp>
        <p:nvSpPr>
          <p:cNvPr id="37893" name="TextBox 4"/>
          <p:cNvSpPr txBox="1">
            <a:spLocks noChangeArrowheads="1"/>
          </p:cNvSpPr>
          <p:nvPr/>
        </p:nvSpPr>
        <p:spPr bwMode="auto">
          <a:xfrm>
            <a:off x="3048000" y="5791200"/>
            <a:ext cx="1752600" cy="3698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latin typeface="Arial" charset="0"/>
                <a:cs typeface="Arial" charset="0"/>
              </a:rPr>
              <a:t>ICP</a:t>
            </a:r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>
            <a:off x="6629400" y="4191000"/>
            <a:ext cx="1752600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 smtClean="0">
                <a:latin typeface="Arial" charset="0"/>
                <a:cs typeface="Arial" charset="0"/>
              </a:rPr>
              <a:t>Clinician &amp; Clinical pharmacist </a:t>
            </a:r>
            <a:endParaRPr lang="en-US" dirty="0">
              <a:latin typeface="Arial" charset="0"/>
              <a:cs typeface="Arial" charset="0"/>
            </a:endParaRPr>
          </a:p>
        </p:txBody>
      </p:sp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800600"/>
            <a:ext cx="14478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286000"/>
            <a:ext cx="11620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676400"/>
            <a:ext cx="1143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Arrow Connector 15"/>
          <p:cNvCxnSpPr/>
          <p:nvPr/>
        </p:nvCxnSpPr>
        <p:spPr>
          <a:xfrm rot="16200000" flipH="1">
            <a:off x="1600200" y="3657600"/>
            <a:ext cx="1752600" cy="1295400"/>
          </a:xfrm>
          <a:prstGeom prst="straightConnector1">
            <a:avLst/>
          </a:prstGeom>
          <a:ln w="444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3543300" y="3848100"/>
            <a:ext cx="1447800" cy="1371600"/>
          </a:xfrm>
          <a:prstGeom prst="straightConnector1">
            <a:avLst/>
          </a:prstGeom>
          <a:ln w="444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286000" y="2971800"/>
            <a:ext cx="2514600" cy="457200"/>
          </a:xfrm>
          <a:prstGeom prst="straightConnector1">
            <a:avLst/>
          </a:prstGeom>
          <a:ln w="444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2438400" y="3429000"/>
            <a:ext cx="1981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/>
              <a:t>PATIENT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2362200" y="1447800"/>
            <a:ext cx="6324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ar-EG"/>
          </a:p>
        </p:txBody>
      </p:sp>
      <p:sp>
        <p:nvSpPr>
          <p:cNvPr id="4" name="Rectangle 3"/>
          <p:cNvSpPr/>
          <p:nvPr/>
        </p:nvSpPr>
        <p:spPr>
          <a:xfrm>
            <a:off x="1739088" y="0"/>
            <a:ext cx="7404912" cy="72019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n-US" sz="4800" b="1" dirty="0">
                <a:ln/>
                <a:solidFill>
                  <a:schemeClr val="accent3"/>
                </a:solidFill>
                <a:latin typeface="Algerian" pitchFamily="82" charset="0"/>
                <a:cs typeface="Arial" charset="0"/>
              </a:rPr>
              <a:t>How do we get started ??</a:t>
            </a:r>
          </a:p>
          <a:p>
            <a:pPr algn="ctr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 rtl="0"/>
            <a:r>
              <a:rPr lang="en-US" dirty="0" smtClean="0"/>
              <a:t>PLAN OF THE WORK</a:t>
            </a: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Collection of culture and antibiotic sensitivity results data for at least four months in a give time period</a:t>
            </a:r>
          </a:p>
          <a:p>
            <a:pPr algn="l" rtl="0">
              <a:buNone/>
            </a:pPr>
            <a:endParaRPr lang="en-US" dirty="0" smtClean="0"/>
          </a:p>
          <a:p>
            <a:pPr algn="l" rtl="0"/>
            <a:r>
              <a:rPr lang="en-US" dirty="0" smtClean="0"/>
              <a:t>Site: </a:t>
            </a:r>
            <a:r>
              <a:rPr lang="en-US" dirty="0" err="1" smtClean="0"/>
              <a:t>e.g</a:t>
            </a:r>
            <a:r>
              <a:rPr lang="en-US" dirty="0" smtClean="0"/>
              <a:t> ICUs or words</a:t>
            </a:r>
          </a:p>
          <a:p>
            <a:pPr algn="l" rtl="0">
              <a:buNone/>
            </a:pPr>
            <a:endParaRPr lang="en-US" dirty="0" smtClean="0"/>
          </a:p>
          <a:p>
            <a:pPr algn="l" rtl="0"/>
            <a:r>
              <a:rPr lang="en-US" dirty="0" smtClean="0"/>
              <a:t>Specimens: all types of clinical specimens or select one of them</a:t>
            </a:r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20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21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1115616" y="692696"/>
          <a:ext cx="712879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35696" y="5517232"/>
            <a:ext cx="590465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dirty="0" smtClean="0"/>
              <a:t>Total number of tested bacteria is 290</a:t>
            </a:r>
            <a:endParaRPr lang="ar-E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22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755576" y="620688"/>
          <a:ext cx="7416824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94122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 rtl="0"/>
            <a:r>
              <a:rPr lang="en-US" dirty="0" smtClean="0"/>
              <a:t>Distribution of Gram negative bacteria in IMC</a:t>
            </a:r>
            <a:endParaRPr lang="ar-E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23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683568" y="1700808"/>
          <a:ext cx="741682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94122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 rtl="0"/>
            <a:r>
              <a:rPr lang="en-US" dirty="0" smtClean="0"/>
              <a:t>Distribution of Gram positive bacteria in IMC</a:t>
            </a:r>
            <a:endParaRPr lang="ar-E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24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611560" y="1628800"/>
          <a:ext cx="734481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25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1187624" y="692696"/>
          <a:ext cx="684076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Percentage of MDR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F71A3C8-E17D-466A-8212-F44B936AC38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graphicFrame>
        <p:nvGraphicFramePr>
          <p:cNvPr id="6" name="Chart 5"/>
          <p:cNvGraphicFramePr/>
          <p:nvPr/>
        </p:nvGraphicFramePr>
        <p:xfrm>
          <a:off x="457200" y="1295400"/>
          <a:ext cx="3970784" cy="2349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5257800" y="2057400"/>
          <a:ext cx="3429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Down Arrow 7"/>
          <p:cNvSpPr/>
          <p:nvPr/>
        </p:nvSpPr>
        <p:spPr>
          <a:xfrm>
            <a:off x="6324600" y="2133600"/>
            <a:ext cx="484188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1400" dirty="0"/>
              <a:t>2011</a:t>
            </a:r>
            <a:endParaRPr lang="ar-EG" sz="1400" dirty="0"/>
          </a:p>
        </p:txBody>
      </p:sp>
      <p:sp>
        <p:nvSpPr>
          <p:cNvPr id="9" name="Right Arrow 8"/>
          <p:cNvSpPr/>
          <p:nvPr/>
        </p:nvSpPr>
        <p:spPr>
          <a:xfrm>
            <a:off x="611560" y="1700808"/>
            <a:ext cx="9779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dirty="0"/>
              <a:t>2013</a:t>
            </a:r>
            <a:endParaRPr lang="ar-EG" dirty="0"/>
          </a:p>
        </p:txBody>
      </p:sp>
      <p:graphicFrame>
        <p:nvGraphicFramePr>
          <p:cNvPr id="10" name="Chart 9"/>
          <p:cNvGraphicFramePr/>
          <p:nvPr/>
        </p:nvGraphicFramePr>
        <p:xfrm>
          <a:off x="1115616" y="3717032"/>
          <a:ext cx="4032448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Left Arrow 10"/>
          <p:cNvSpPr/>
          <p:nvPr/>
        </p:nvSpPr>
        <p:spPr>
          <a:xfrm>
            <a:off x="4932040" y="5445224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2015</a:t>
            </a:r>
            <a:endParaRPr lang="ar-E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6953200" cy="850106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sz="2800" b="1" dirty="0" smtClean="0"/>
              <a:t>Overall percentage of MDR - 2015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397000"/>
          <a:ext cx="77724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1524000"/>
                <a:gridCol w="1943100"/>
                <a:gridCol w="1943100"/>
              </a:tblGrid>
              <a:tr h="96520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MDR (Gram -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ve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/ total isolates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/total GNB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/same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</a:rPr>
                        <a:t>spp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65200">
                <a:tc>
                  <a:txBody>
                    <a:bodyPr/>
                    <a:lstStyle/>
                    <a:p>
                      <a:pPr algn="l" rtl="0"/>
                      <a:r>
                        <a:rPr lang="en-US" dirty="0" err="1" smtClean="0"/>
                        <a:t>E.Coli</a:t>
                      </a:r>
                      <a:r>
                        <a:rPr lang="en-US" dirty="0" smtClean="0"/>
                        <a:t> (ESBL)</a:t>
                      </a:r>
                    </a:p>
                    <a:p>
                      <a:pPr algn="l" rtl="0"/>
                      <a:r>
                        <a:rPr lang="en-US" dirty="0" err="1" smtClean="0"/>
                        <a:t>Klebsiella</a:t>
                      </a:r>
                      <a:r>
                        <a:rPr lang="en-US" dirty="0" smtClean="0"/>
                        <a:t> (ESBL)</a:t>
                      </a:r>
                    </a:p>
                    <a:p>
                      <a:pPr algn="l" rtl="0"/>
                      <a:r>
                        <a:rPr lang="en-US" dirty="0" err="1" smtClean="0"/>
                        <a:t>Psudomonas</a:t>
                      </a:r>
                      <a:r>
                        <a:rPr lang="en-US" dirty="0" smtClean="0"/>
                        <a:t> (MDR)</a:t>
                      </a:r>
                    </a:p>
                    <a:p>
                      <a:pPr algn="l" rtl="0"/>
                      <a:r>
                        <a:rPr lang="en-US" dirty="0" err="1" smtClean="0"/>
                        <a:t>Acinetobacter</a:t>
                      </a:r>
                      <a:r>
                        <a:rPr lang="en-US" dirty="0" smtClean="0"/>
                        <a:t>(MDR)</a:t>
                      </a:r>
                    </a:p>
                    <a:p>
                      <a:pPr algn="l" rtl="0"/>
                      <a:r>
                        <a:rPr lang="en-US" dirty="0" err="1" smtClean="0"/>
                        <a:t>Enterobacter</a:t>
                      </a:r>
                      <a:r>
                        <a:rPr lang="en-US" dirty="0" smtClean="0"/>
                        <a:t> (MDR)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11%</a:t>
                      </a:r>
                    </a:p>
                    <a:p>
                      <a:pPr algn="l" rtl="0"/>
                      <a:r>
                        <a:rPr lang="en-US" dirty="0" smtClean="0"/>
                        <a:t>37%</a:t>
                      </a:r>
                    </a:p>
                    <a:p>
                      <a:pPr algn="l" rtl="0"/>
                      <a:r>
                        <a:rPr lang="en-US" dirty="0" smtClean="0"/>
                        <a:t>6%</a:t>
                      </a:r>
                    </a:p>
                    <a:p>
                      <a:pPr algn="l" rtl="0"/>
                      <a:r>
                        <a:rPr lang="en-US" dirty="0" smtClean="0"/>
                        <a:t>15%</a:t>
                      </a:r>
                    </a:p>
                    <a:p>
                      <a:pPr algn="l" rtl="0"/>
                      <a:r>
                        <a:rPr lang="en-US" dirty="0" smtClean="0"/>
                        <a:t>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13.5%</a:t>
                      </a:r>
                    </a:p>
                    <a:p>
                      <a:pPr algn="l" rtl="0"/>
                      <a:r>
                        <a:rPr lang="en-US" dirty="0" smtClean="0"/>
                        <a:t>45%</a:t>
                      </a:r>
                    </a:p>
                    <a:p>
                      <a:pPr algn="l" rtl="0"/>
                      <a:r>
                        <a:rPr lang="en-US" dirty="0" smtClean="0"/>
                        <a:t>7%</a:t>
                      </a:r>
                    </a:p>
                    <a:p>
                      <a:pPr algn="l" rtl="0"/>
                      <a:r>
                        <a:rPr lang="en-US" dirty="0" smtClean="0"/>
                        <a:t>18.5%</a:t>
                      </a:r>
                    </a:p>
                    <a:p>
                      <a:pPr algn="l" rtl="0"/>
                      <a:r>
                        <a:rPr lang="en-US" dirty="0" smtClean="0"/>
                        <a:t>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71%</a:t>
                      </a:r>
                    </a:p>
                    <a:p>
                      <a:pPr algn="l" rtl="0"/>
                      <a:r>
                        <a:rPr lang="en-US" dirty="0" smtClean="0"/>
                        <a:t>99%</a:t>
                      </a:r>
                    </a:p>
                    <a:p>
                      <a:pPr algn="l" rtl="0"/>
                      <a:r>
                        <a:rPr lang="en-US" dirty="0" smtClean="0"/>
                        <a:t>89%</a:t>
                      </a:r>
                    </a:p>
                    <a:p>
                      <a:pPr algn="l" rtl="0"/>
                      <a:r>
                        <a:rPr lang="en-US" dirty="0" smtClean="0"/>
                        <a:t>100%</a:t>
                      </a:r>
                    </a:p>
                    <a:p>
                      <a:pPr algn="l" rtl="0"/>
                      <a:r>
                        <a:rPr lang="en-US" dirty="0" smtClean="0"/>
                        <a:t>58%</a:t>
                      </a:r>
                      <a:endParaRPr lang="en-US" dirty="0"/>
                    </a:p>
                  </a:txBody>
                  <a:tcPr/>
                </a:tc>
              </a:tr>
              <a:tr h="96520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MDR</a:t>
                      </a:r>
                      <a:r>
                        <a:rPr lang="en-US" baseline="0" dirty="0" smtClean="0"/>
                        <a:t> (Gram +</a:t>
                      </a:r>
                      <a:r>
                        <a:rPr lang="en-US" baseline="0" dirty="0" err="1" smtClean="0"/>
                        <a:t>ve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/total isolates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/total GPB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S.aureus</a:t>
                      </a:r>
                      <a:endParaRPr lang="en-US" dirty="0"/>
                    </a:p>
                  </a:txBody>
                  <a:tcPr/>
                </a:tc>
              </a:tr>
              <a:tr h="96520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MRSA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2%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13%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88%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27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 rtl="0"/>
            <a:r>
              <a:rPr lang="en-US" dirty="0" smtClean="0"/>
              <a:t>Distribution of gram negative MDR in different departments</a:t>
            </a:r>
            <a:endParaRPr lang="ar-E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28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539552" y="1844824"/>
          <a:ext cx="741682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 rtl="0"/>
            <a:r>
              <a:rPr lang="en-US" dirty="0" smtClean="0"/>
              <a:t>Distribution of MRSA in different departments</a:t>
            </a:r>
            <a:endParaRPr lang="ar-E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29</a:t>
            </a:fld>
            <a:endParaRPr lang="ar-EG"/>
          </a:p>
        </p:txBody>
      </p:sp>
      <p:graphicFrame>
        <p:nvGraphicFramePr>
          <p:cNvPr id="5" name="Chart 4"/>
          <p:cNvGraphicFramePr/>
          <p:nvPr/>
        </p:nvGraphicFramePr>
        <p:xfrm>
          <a:off x="1115616" y="1844824"/>
          <a:ext cx="6696744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30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683568" y="620688"/>
          <a:ext cx="7416824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31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683568" y="620688"/>
          <a:ext cx="7632848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32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467544" y="548680"/>
          <a:ext cx="748883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33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755576" y="764704"/>
          <a:ext cx="720080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34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755576" y="764704"/>
          <a:ext cx="727280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35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827584" y="620688"/>
          <a:ext cx="720080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36</a:t>
            </a:fld>
            <a:endParaRPr lang="ar-EG"/>
          </a:p>
        </p:txBody>
      </p:sp>
      <p:sp>
        <p:nvSpPr>
          <p:cNvPr id="5" name="Rectangle 4"/>
          <p:cNvSpPr/>
          <p:nvPr/>
        </p:nvSpPr>
        <p:spPr>
          <a:xfrm>
            <a:off x="3131840" y="2276872"/>
            <a:ext cx="28135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ICU - D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 rtl="0"/>
            <a:r>
              <a:rPr lang="en-US" sz="2800" dirty="0" smtClean="0"/>
              <a:t>Percentage of clinical sites of infection in ICU-D</a:t>
            </a:r>
            <a:endParaRPr lang="ar-EG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37</a:t>
            </a:fld>
            <a:endParaRPr lang="ar-EG"/>
          </a:p>
        </p:txBody>
      </p:sp>
      <p:graphicFrame>
        <p:nvGraphicFramePr>
          <p:cNvPr id="6" name="Chart 5"/>
          <p:cNvGraphicFramePr/>
          <p:nvPr/>
        </p:nvGraphicFramePr>
        <p:xfrm>
          <a:off x="755576" y="1844824"/>
          <a:ext cx="727280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38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611560" y="476672"/>
          <a:ext cx="741682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7544" y="5805264"/>
            <a:ext cx="777686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en-US" sz="2400" b="1" dirty="0" smtClean="0"/>
              <a:t>All bacterial isolates in ICU-D are MDR</a:t>
            </a:r>
            <a:endParaRPr lang="ar-EG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 rtl="0"/>
            <a:r>
              <a:rPr lang="en-US" sz="2800" dirty="0" smtClean="0"/>
              <a:t>Percentage of bacteria causing BSI in ICU-D</a:t>
            </a:r>
            <a:endParaRPr lang="ar-EG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39</a:t>
            </a:fld>
            <a:endParaRPr lang="ar-EG"/>
          </a:p>
        </p:txBody>
      </p:sp>
      <p:graphicFrame>
        <p:nvGraphicFramePr>
          <p:cNvPr id="5" name="Chart 4"/>
          <p:cNvGraphicFramePr/>
          <p:nvPr/>
        </p:nvGraphicFramePr>
        <p:xfrm>
          <a:off x="827584" y="1772816"/>
          <a:ext cx="7128792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 rtl="0"/>
            <a:r>
              <a:rPr lang="en-US" sz="2800" dirty="0" smtClean="0"/>
              <a:t>Percentage of bacteria causing RTI in ICU-D</a:t>
            </a:r>
            <a:endParaRPr lang="ar-EG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40</a:t>
            </a:fld>
            <a:endParaRPr lang="ar-EG"/>
          </a:p>
        </p:txBody>
      </p:sp>
      <p:graphicFrame>
        <p:nvGraphicFramePr>
          <p:cNvPr id="9" name="Chart 8"/>
          <p:cNvGraphicFramePr/>
          <p:nvPr/>
        </p:nvGraphicFramePr>
        <p:xfrm>
          <a:off x="899592" y="1628800"/>
          <a:ext cx="741682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 rtl="0"/>
            <a:r>
              <a:rPr lang="en-US" sz="2800" dirty="0" smtClean="0"/>
              <a:t>Percentage of bacteria causing UTI in ICU-D</a:t>
            </a:r>
            <a:endParaRPr lang="ar-EG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41</a:t>
            </a:fld>
            <a:endParaRPr lang="ar-EG"/>
          </a:p>
        </p:txBody>
      </p:sp>
      <p:graphicFrame>
        <p:nvGraphicFramePr>
          <p:cNvPr id="5" name="Chart 4"/>
          <p:cNvGraphicFramePr/>
          <p:nvPr/>
        </p:nvGraphicFramePr>
        <p:xfrm>
          <a:off x="971600" y="1700808"/>
          <a:ext cx="669674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 rtl="0"/>
            <a:r>
              <a:rPr lang="en-US" sz="2800" dirty="0" smtClean="0"/>
              <a:t>Percentage of bacteria causing SSI in ICU-D</a:t>
            </a:r>
            <a:endParaRPr lang="ar-EG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42</a:t>
            </a:fld>
            <a:endParaRPr lang="ar-EG"/>
          </a:p>
        </p:txBody>
      </p:sp>
      <p:graphicFrame>
        <p:nvGraphicFramePr>
          <p:cNvPr id="6" name="Chart 5"/>
          <p:cNvGraphicFramePr/>
          <p:nvPr/>
        </p:nvGraphicFramePr>
        <p:xfrm>
          <a:off x="611560" y="1628800"/>
          <a:ext cx="792088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792088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 rtl="0"/>
            <a:r>
              <a:rPr lang="en-US" sz="2800" b="1" dirty="0" smtClean="0"/>
              <a:t>Antibiotic susceptibility percentage of gram negative bacteria (</a:t>
            </a:r>
            <a:r>
              <a:rPr lang="en-US" sz="2800" b="1" dirty="0" err="1" smtClean="0"/>
              <a:t>mdr</a:t>
            </a:r>
            <a:r>
              <a:rPr lang="en-US" sz="2800" b="1" dirty="0" smtClean="0"/>
              <a:t>)in ICUD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51520" y="1196752"/>
          <a:ext cx="8412486" cy="2441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836"/>
                <a:gridCol w="314305"/>
                <a:gridCol w="393894"/>
                <a:gridCol w="304377"/>
                <a:gridCol w="408382"/>
                <a:gridCol w="365761"/>
                <a:gridCol w="365761"/>
                <a:gridCol w="365761"/>
                <a:gridCol w="365761"/>
                <a:gridCol w="365761"/>
                <a:gridCol w="365761"/>
                <a:gridCol w="365761"/>
                <a:gridCol w="365761"/>
                <a:gridCol w="275529"/>
                <a:gridCol w="418476"/>
                <a:gridCol w="419257"/>
                <a:gridCol w="349776"/>
                <a:gridCol w="365761"/>
                <a:gridCol w="365761"/>
                <a:gridCol w="365761"/>
                <a:gridCol w="365761"/>
                <a:gridCol w="365761"/>
                <a:gridCol w="365761"/>
              </a:tblGrid>
              <a:tr h="640080">
                <a:tc>
                  <a:txBody>
                    <a:bodyPr/>
                    <a:lstStyle/>
                    <a:p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AMP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AMP/SULB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AUG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PIP/TAZO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CEF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CXM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CXM/AX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CEFPOD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CTX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CAZ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CRO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CFP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AZT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ERT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IPM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MEM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GM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CIP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MOX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TET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TGC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SXT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3346"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KLEB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7</a:t>
                      </a:r>
                    </a:p>
                    <a:p>
                      <a:pPr algn="l" rtl="0"/>
                      <a:r>
                        <a:rPr lang="en-US" sz="1100" dirty="0" smtClean="0"/>
                        <a:t>%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14%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16%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14%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14%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23%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20%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20%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17%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73%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100" dirty="0" smtClean="0"/>
                        <a:t>6%</a:t>
                      </a:r>
                      <a:endParaRPr lang="en-US" sz="1100" dirty="0"/>
                    </a:p>
                  </a:txBody>
                  <a:tcPr/>
                </a:tc>
              </a:tr>
              <a:tr h="443346">
                <a:tc>
                  <a:txBody>
                    <a:bodyPr/>
                    <a:lstStyle/>
                    <a:p>
                      <a:pPr algn="l"/>
                      <a:r>
                        <a:rPr lang="en-US" sz="800" dirty="0" err="1" smtClean="0"/>
                        <a:t>Acineto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NT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NT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27%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55%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</a:tr>
              <a:tr h="443346"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PSEUDO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50%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25%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NT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NT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67%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NT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</a:tr>
              <a:tr h="443346"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/>
                        <a:t>Enter</a:t>
                      </a:r>
                    </a:p>
                    <a:p>
                      <a:pPr algn="l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NT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NT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NT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NT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NT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NT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NT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67%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67%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67%</a:t>
                      </a:r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43</a:t>
            </a:fld>
            <a:endParaRPr lang="ar-EG"/>
          </a:p>
        </p:txBody>
      </p:sp>
      <p:sp>
        <p:nvSpPr>
          <p:cNvPr id="6" name="TextBox 5"/>
          <p:cNvSpPr txBox="1"/>
          <p:nvPr/>
        </p:nvSpPr>
        <p:spPr>
          <a:xfrm>
            <a:off x="395536" y="4509120"/>
            <a:ext cx="7776864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en-US" sz="2400" b="1" dirty="0" smtClean="0"/>
              <a:t>All gram negative bacterial isolates in ICU-D are MDR</a:t>
            </a:r>
            <a:endParaRPr lang="ar-EG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23528" y="1340768"/>
          <a:ext cx="7704862" cy="1539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341"/>
                <a:gridCol w="392532"/>
                <a:gridCol w="491933"/>
                <a:gridCol w="433365"/>
                <a:gridCol w="456794"/>
                <a:gridCol w="456794"/>
                <a:gridCol w="456794"/>
                <a:gridCol w="456794"/>
                <a:gridCol w="456794"/>
                <a:gridCol w="456794"/>
                <a:gridCol w="456794"/>
                <a:gridCol w="456794"/>
                <a:gridCol w="456794"/>
                <a:gridCol w="456794"/>
                <a:gridCol w="396163"/>
                <a:gridCol w="456794"/>
                <a:gridCol w="456794"/>
              </a:tblGrid>
              <a:tr h="909414">
                <a:tc>
                  <a:txBody>
                    <a:bodyPr/>
                    <a:lstStyle/>
                    <a:p>
                      <a:r>
                        <a:rPr lang="en-US" sz="800" b="0" dirty="0" smtClean="0"/>
                        <a:t>AB/ORG</a:t>
                      </a:r>
                      <a:endParaRPr lang="en-US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AMP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OX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GM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CIP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LEV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MOX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CL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QUINO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LZD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VA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TET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TGC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RF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800" dirty="0" smtClean="0">
                          <a:solidFill>
                            <a:schemeClr val="tx1"/>
                          </a:solidFill>
                        </a:rPr>
                        <a:t>SXT</a:t>
                      </a:r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29898">
                <a:tc>
                  <a:txBody>
                    <a:bodyPr/>
                    <a:lstStyle/>
                    <a:p>
                      <a:pPr algn="l" rtl="0"/>
                      <a:r>
                        <a:rPr lang="en-US" sz="800" dirty="0" smtClean="0"/>
                        <a:t>CNS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86</a:t>
                      </a:r>
                    </a:p>
                    <a:p>
                      <a:pPr algn="l" rtl="0"/>
                      <a:r>
                        <a:rPr lang="en-US" sz="1000" dirty="0" smtClean="0"/>
                        <a:t>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29</a:t>
                      </a:r>
                    </a:p>
                    <a:p>
                      <a:pPr algn="l" rtl="0"/>
                      <a:r>
                        <a:rPr lang="en-US" sz="1000" dirty="0" smtClean="0"/>
                        <a:t>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29</a:t>
                      </a:r>
                    </a:p>
                    <a:p>
                      <a:pPr algn="l" rtl="0"/>
                      <a:r>
                        <a:rPr lang="en-US" sz="1000" dirty="0" smtClean="0"/>
                        <a:t>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57</a:t>
                      </a:r>
                    </a:p>
                    <a:p>
                      <a:pPr algn="l" rtl="0"/>
                      <a:r>
                        <a:rPr lang="en-US" sz="1000" dirty="0" smtClean="0"/>
                        <a:t>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29</a:t>
                      </a:r>
                    </a:p>
                    <a:p>
                      <a:pPr algn="l" rtl="0"/>
                      <a:r>
                        <a:rPr lang="en-US" sz="1000" dirty="0" smtClean="0"/>
                        <a:t>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71</a:t>
                      </a:r>
                    </a:p>
                    <a:p>
                      <a:pPr algn="l" rtl="0"/>
                      <a:r>
                        <a:rPr lang="en-US" sz="1000" dirty="0" smtClean="0"/>
                        <a:t>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100%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100%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86%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100%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43%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000" dirty="0" smtClean="0"/>
                        <a:t>43%</a:t>
                      </a:r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467600" cy="90872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2800" b="1" dirty="0" smtClean="0"/>
              <a:t>Antibiotic susceptibility percentage of gram positive bacteria in ICUD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44</a:t>
            </a:fld>
            <a:endParaRPr lang="ar-E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Empiric antibiotic therapy of BSI in ICU-D</a:t>
            </a:r>
            <a:endParaRPr lang="ar-E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45</a:t>
            </a:fld>
            <a:endParaRPr lang="ar-EG"/>
          </a:p>
        </p:txBody>
      </p:sp>
      <p:graphicFrame>
        <p:nvGraphicFramePr>
          <p:cNvPr id="5" name="Chart 4"/>
          <p:cNvGraphicFramePr/>
          <p:nvPr/>
        </p:nvGraphicFramePr>
        <p:xfrm>
          <a:off x="683568" y="1844824"/>
          <a:ext cx="741682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 rtl="0"/>
            <a:r>
              <a:rPr lang="en-US" dirty="0" smtClean="0"/>
              <a:t>Empiric antibiotic therapy of BSI in ICU-D (CNS)</a:t>
            </a:r>
            <a:endParaRPr lang="ar-E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46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899592" y="1772816"/>
          <a:ext cx="727280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Empiric antibiotic therapy of RTI in ICU-D</a:t>
            </a:r>
            <a:endParaRPr lang="ar-E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47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1043608" y="1916832"/>
          <a:ext cx="691276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Empiric antibiotic therapy of UTI in ICU-D</a:t>
            </a:r>
            <a:endParaRPr lang="ar-E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48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755576" y="1700808"/>
          <a:ext cx="734481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Emperic</a:t>
            </a:r>
            <a:r>
              <a:rPr lang="en-US" dirty="0" smtClean="0"/>
              <a:t> antibiotic therapy of SSI in ICU-D</a:t>
            </a:r>
            <a:endParaRPr lang="ar-EG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09245B-E27B-41A6-97D6-641CB2397107}" type="slidenum">
              <a:rPr lang="ar-EG" smtClean="0"/>
              <a:pPr/>
              <a:t>49</a:t>
            </a:fld>
            <a:endParaRPr lang="ar-EG"/>
          </a:p>
        </p:txBody>
      </p:sp>
      <p:graphicFrame>
        <p:nvGraphicFramePr>
          <p:cNvPr id="4" name="Chart 3"/>
          <p:cNvGraphicFramePr/>
          <p:nvPr/>
        </p:nvGraphicFramePr>
        <p:xfrm>
          <a:off x="611560" y="1844824"/>
          <a:ext cx="748883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Box 2"/>
          <p:cNvSpPr txBox="1">
            <a:spLocks noChangeArrowheads="1"/>
          </p:cNvSpPr>
          <p:nvPr/>
        </p:nvSpPr>
        <p:spPr bwMode="auto">
          <a:xfrm>
            <a:off x="2362200" y="1447800"/>
            <a:ext cx="6324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ar-EG"/>
          </a:p>
        </p:txBody>
      </p:sp>
      <p:sp>
        <p:nvSpPr>
          <p:cNvPr id="4" name="Rectangle 3"/>
          <p:cNvSpPr/>
          <p:nvPr/>
        </p:nvSpPr>
        <p:spPr>
          <a:xfrm>
            <a:off x="1739088" y="0"/>
            <a:ext cx="7404912" cy="94179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 rtl="0">
              <a:defRPr/>
            </a:pPr>
            <a:r>
              <a:rPr lang="en-US" sz="4800" b="1" dirty="0">
                <a:ln/>
                <a:solidFill>
                  <a:schemeClr val="accent3"/>
                </a:solidFill>
                <a:latin typeface="Algerian" pitchFamily="82" charset="0"/>
                <a:cs typeface="Arial" charset="0"/>
              </a:rPr>
              <a:t>How does it work?</a:t>
            </a:r>
          </a:p>
          <a:p>
            <a:pPr algn="ctr" rtl="0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 rtl="0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 rtl="0">
              <a:defRPr/>
            </a:pPr>
            <a:r>
              <a:rPr lang="en-US" sz="4800" b="1" dirty="0">
                <a:ln/>
                <a:solidFill>
                  <a:schemeClr val="accent3"/>
                </a:solidFill>
                <a:latin typeface="Algerian" pitchFamily="82" charset="0"/>
                <a:cs typeface="Arial" charset="0"/>
              </a:rPr>
              <a:t>Restricted antibiotic </a:t>
            </a:r>
          </a:p>
          <a:p>
            <a:pPr algn="ctr" rtl="0">
              <a:defRPr/>
            </a:pPr>
            <a:r>
              <a:rPr lang="en-US" sz="4800" b="1" dirty="0">
                <a:ln/>
                <a:solidFill>
                  <a:schemeClr val="accent3"/>
                </a:solidFill>
                <a:latin typeface="Algerian" pitchFamily="82" charset="0"/>
                <a:cs typeface="Arial" charset="0"/>
              </a:rPr>
              <a:t>policy</a:t>
            </a:r>
          </a:p>
          <a:p>
            <a:pPr algn="ctr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5181600" y="2514600"/>
            <a:ext cx="484188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6D27DC-1304-40F2-85B9-9A8AC76F09D1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7B9899"/>
                </a:solidFill>
              </a:rPr>
              <a:t>Levels of Antibiotics (3)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l" rtl="0" eaLnBrk="1" hangingPunct="1"/>
            <a:r>
              <a:rPr lang="en-US" sz="2400" b="1" dirty="0" smtClean="0">
                <a:solidFill>
                  <a:srgbClr val="FF0000"/>
                </a:solidFill>
              </a:rPr>
              <a:t>First choice antibiotics: </a:t>
            </a:r>
          </a:p>
          <a:p>
            <a:pPr algn="l" rtl="0" eaLnBrk="1" hangingPunct="1">
              <a:buFont typeface="Wingdings 2" pitchFamily="18" charset="2"/>
              <a:buNone/>
            </a:pPr>
            <a:r>
              <a:rPr lang="en-US" sz="2400" dirty="0" smtClean="0"/>
              <a:t>- to be prescribed by all doctors</a:t>
            </a:r>
          </a:p>
          <a:p>
            <a:pPr algn="l" rtl="0" eaLnBrk="1" hangingPunct="1">
              <a:buFont typeface="Wingdings 2" pitchFamily="18" charset="2"/>
              <a:buNone/>
            </a:pPr>
            <a:endParaRPr lang="en-US" sz="2400" dirty="0" smtClean="0"/>
          </a:p>
          <a:p>
            <a:pPr algn="l" rtl="0" eaLnBrk="1" hangingPunct="1"/>
            <a:r>
              <a:rPr lang="en-US" sz="2400" b="1" dirty="0" smtClean="0">
                <a:solidFill>
                  <a:srgbClr val="FF0000"/>
                </a:solidFill>
              </a:rPr>
              <a:t>Restricted choice antibiotics: </a:t>
            </a:r>
          </a:p>
          <a:p>
            <a:pPr algn="l" rtl="0" eaLnBrk="1" hangingPunct="1">
              <a:buFont typeface="Wingdings 2" pitchFamily="18" charset="2"/>
              <a:buNone/>
            </a:pPr>
            <a:r>
              <a:rPr lang="en-US" sz="2400" dirty="0" smtClean="0"/>
              <a:t>- for MDR, </a:t>
            </a:r>
            <a:r>
              <a:rPr lang="en-US" sz="2400" dirty="0" err="1" smtClean="0"/>
              <a:t>polymicrobial</a:t>
            </a:r>
            <a:r>
              <a:rPr lang="en-US" sz="2400" dirty="0" smtClean="0"/>
              <a:t> infections, patient conditions need special attention, more expensive antibiotics</a:t>
            </a:r>
          </a:p>
          <a:p>
            <a:pPr algn="l" rtl="0" eaLnBrk="1" hangingPunct="1">
              <a:buFont typeface="Wingdings 2" pitchFamily="18" charset="2"/>
              <a:buNone/>
            </a:pPr>
            <a:endParaRPr lang="en-US" sz="2400" dirty="0" smtClean="0"/>
          </a:p>
          <a:p>
            <a:pPr algn="l" rtl="0" eaLnBrk="1" hangingPunct="1"/>
            <a:r>
              <a:rPr lang="en-US" sz="2400" b="1" dirty="0" smtClean="0">
                <a:solidFill>
                  <a:srgbClr val="FF0000"/>
                </a:solidFill>
              </a:rPr>
              <a:t>Reserve antibiotics:</a:t>
            </a:r>
          </a:p>
          <a:p>
            <a:pPr algn="l" rtl="0" eaLnBrk="1" hangingPunct="1">
              <a:buFont typeface="Wingdings 2" pitchFamily="18" charset="2"/>
              <a:buNone/>
            </a:pPr>
            <a:r>
              <a:rPr lang="en-US" sz="2400" dirty="0" smtClean="0"/>
              <a:t>-  for life threatening infections, to be used after permission from a TC member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anchorCtr="0"/>
          <a:lstStyle/>
          <a:p>
            <a:pPr algn="l">
              <a:defRPr/>
            </a:pPr>
            <a:fld id="{01380FA0-7AE4-43DE-A885-FF58A3A65E08}" type="slidenum">
              <a:rPr lang="en-US" sz="1200" smtClean="0">
                <a:solidFill>
                  <a:schemeClr val="tx2"/>
                </a:solidFill>
              </a:rPr>
              <a:pPr algn="l">
                <a:defRPr/>
              </a:pPr>
              <a:t>51</a:t>
            </a:fld>
            <a:endParaRPr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Implementation of Restricted Antibiotic Policy</a:t>
            </a:r>
            <a:endParaRPr lang="en-US" sz="2800" dirty="0"/>
          </a:p>
        </p:txBody>
      </p:sp>
      <p:sp>
        <p:nvSpPr>
          <p:cNvPr id="5120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447800"/>
            <a:ext cx="8504238" cy="48006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sz="2000" dirty="0" smtClean="0"/>
          </a:p>
          <a:p>
            <a:pPr algn="l" rtl="0"/>
            <a:r>
              <a:rPr lang="en-US" sz="2000" dirty="0" smtClean="0"/>
              <a:t>Restricted antibiotics can be ordered by the attending consultants or his registrar after permission</a:t>
            </a:r>
          </a:p>
          <a:p>
            <a:pPr algn="l" rtl="0">
              <a:buFont typeface="Wingdings 2" pitchFamily="18" charset="2"/>
              <a:buNone/>
            </a:pPr>
            <a:endParaRPr lang="en-US" sz="2000" dirty="0" smtClean="0"/>
          </a:p>
          <a:p>
            <a:pPr algn="l" rtl="0"/>
            <a:r>
              <a:rPr lang="en-US" sz="2000" dirty="0" smtClean="0"/>
              <a:t>The drug will be automatically stopped unless approved by the clinical pharmacist</a:t>
            </a:r>
          </a:p>
          <a:p>
            <a:pPr algn="l" rtl="0">
              <a:buFont typeface="Wingdings 2" pitchFamily="18" charset="2"/>
              <a:buNone/>
            </a:pPr>
            <a:endParaRPr lang="en-US" sz="2000" dirty="0" smtClean="0"/>
          </a:p>
          <a:p>
            <a:pPr algn="l" rtl="0"/>
            <a:r>
              <a:rPr lang="en-US" sz="2000" dirty="0" smtClean="0"/>
              <a:t>It is the responsibility of the treating consultant to arrange for approval of the prescription by the clinical pharmacist</a:t>
            </a:r>
          </a:p>
          <a:p>
            <a:pPr algn="l" rtl="0">
              <a:buFont typeface="Wingdings 2" pitchFamily="18" charset="2"/>
              <a:buNone/>
            </a:pPr>
            <a:endParaRPr lang="en-US" sz="2000" dirty="0" smtClean="0"/>
          </a:p>
          <a:p>
            <a:pPr algn="l" rtl="0"/>
            <a:r>
              <a:rPr lang="en-US" sz="2000" dirty="0" smtClean="0"/>
              <a:t>After approval from the pharmacy, the pharmacy will provide antibiotics for three working days</a:t>
            </a:r>
          </a:p>
          <a:p>
            <a:pPr algn="l" rtl="0">
              <a:buFont typeface="Wingdings 2" pitchFamily="18" charset="2"/>
              <a:buNone/>
            </a:pPr>
            <a:endParaRPr lang="en-US" sz="2000" dirty="0" smtClean="0"/>
          </a:p>
          <a:p>
            <a:pPr algn="l" rtl="0"/>
            <a:endParaRPr lang="en-US" sz="2000" dirty="0" smtClean="0"/>
          </a:p>
          <a:p>
            <a:pPr algn="l" rtl="0">
              <a:buFont typeface="Wingdings 2" pitchFamily="18" charset="2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anchorCtr="0"/>
          <a:lstStyle/>
          <a:p>
            <a:pPr algn="l">
              <a:defRPr/>
            </a:pPr>
            <a:fld id="{EF6D8916-4891-4319-BF11-3F05153A4EBB}" type="slidenum">
              <a:rPr lang="en-US" sz="1200" smtClean="0">
                <a:solidFill>
                  <a:schemeClr val="tx2"/>
                </a:solidFill>
              </a:rPr>
              <a:pPr algn="l">
                <a:defRPr/>
              </a:pPr>
              <a:t>52</a:t>
            </a:fld>
            <a:endParaRPr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Implementation of Restricted Antibiotic Policy-cont’d</a:t>
            </a:r>
            <a:endParaRPr lang="en-US" sz="2800" dirty="0"/>
          </a:p>
        </p:txBody>
      </p:sp>
      <p:sp>
        <p:nvSpPr>
          <p:cNvPr id="52227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l" rtl="0"/>
            <a:r>
              <a:rPr lang="en-US" sz="2400" dirty="0" smtClean="0"/>
              <a:t>In the third day culture and sensitivity result should be provided to the pharmacy to continue providing the antibiotics</a:t>
            </a:r>
          </a:p>
          <a:p>
            <a:pPr algn="l" rtl="0">
              <a:buFont typeface="Wingdings 2" pitchFamily="18" charset="2"/>
              <a:buNone/>
            </a:pPr>
            <a:endParaRPr lang="en-US" sz="2400" dirty="0" smtClean="0"/>
          </a:p>
          <a:p>
            <a:pPr algn="l" rtl="0"/>
            <a:r>
              <a:rPr lang="en-US" sz="2400" dirty="0" smtClean="0"/>
              <a:t>Duration of therapy: either 10-14 days in total or until 3-5 days after clinical improvement</a:t>
            </a:r>
          </a:p>
          <a:p>
            <a:pPr algn="l" rtl="0">
              <a:buFont typeface="Wingdings 2" pitchFamily="18" charset="2"/>
              <a:buNone/>
            </a:pPr>
            <a:endParaRPr lang="en-US" sz="2400" dirty="0" smtClean="0"/>
          </a:p>
          <a:p>
            <a:pPr algn="l" rtl="0"/>
            <a:r>
              <a:rPr lang="en-US" sz="2400" dirty="0" smtClean="0"/>
              <a:t>The antibiotic committee will review this policy regularly </a:t>
            </a:r>
          </a:p>
          <a:p>
            <a:pPr algn="l" rtl="0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anchorCtr="0"/>
          <a:lstStyle/>
          <a:p>
            <a:pPr algn="l">
              <a:defRPr/>
            </a:pPr>
            <a:fld id="{9800D3BD-93A7-4133-9D42-647805E37B5B}" type="slidenum">
              <a:rPr lang="en-US" sz="1200" smtClean="0">
                <a:solidFill>
                  <a:schemeClr val="tx2"/>
                </a:solidFill>
              </a:rPr>
              <a:pPr algn="l">
                <a:defRPr/>
              </a:pPr>
              <a:t>53</a:t>
            </a:fld>
            <a:endParaRPr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TextBox 2"/>
          <p:cNvSpPr txBox="1">
            <a:spLocks noChangeArrowheads="1"/>
          </p:cNvSpPr>
          <p:nvPr/>
        </p:nvSpPr>
        <p:spPr bwMode="auto">
          <a:xfrm>
            <a:off x="2362200" y="1447800"/>
            <a:ext cx="6324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ar-EG"/>
          </a:p>
        </p:txBody>
      </p:sp>
      <p:sp>
        <p:nvSpPr>
          <p:cNvPr id="4" name="Rectangle 3"/>
          <p:cNvSpPr/>
          <p:nvPr/>
        </p:nvSpPr>
        <p:spPr>
          <a:xfrm>
            <a:off x="1739088" y="0"/>
            <a:ext cx="7404912" cy="72019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 rtl="0">
              <a:defRPr/>
            </a:pPr>
            <a:r>
              <a:rPr lang="en-US" sz="4800" b="1" dirty="0">
                <a:ln/>
                <a:solidFill>
                  <a:schemeClr val="accent3"/>
                </a:solidFill>
                <a:latin typeface="Algerian" pitchFamily="82" charset="0"/>
                <a:cs typeface="Arial" charset="0"/>
              </a:rPr>
              <a:t>Steps to prevent antibiotic resistance</a:t>
            </a:r>
          </a:p>
          <a:p>
            <a:pPr algn="ctr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>
              <a:defRPr/>
            </a:pPr>
            <a:endParaRPr lang="en-US" sz="4800" b="1" dirty="0">
              <a:ln/>
              <a:solidFill>
                <a:schemeClr val="accent3"/>
              </a:solidFill>
              <a:latin typeface="Algerian" pitchFamily="82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en-US" sz="5400" b="1" dirty="0">
              <a:ln/>
              <a:solidFill>
                <a:schemeClr val="accent3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282B0-DFCA-414C-B045-E6297E92121A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dirty="0" smtClean="0"/>
              <a:t>STEPS: 1- 8</a:t>
            </a:r>
            <a:endParaRPr lang="en-US" dirty="0"/>
          </a:p>
        </p:txBody>
      </p:sp>
      <p:sp>
        <p:nvSpPr>
          <p:cNvPr id="5632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504238" cy="5102225"/>
          </a:xfrm>
        </p:spPr>
        <p:txBody>
          <a:bodyPr>
            <a:normAutofit lnSpcReduction="10000"/>
          </a:bodyPr>
          <a:lstStyle/>
          <a:p>
            <a:pPr algn="l" rtl="0" eaLnBrk="1" hangingPunct="1"/>
            <a:r>
              <a:rPr lang="en-US" sz="1800" dirty="0" smtClean="0"/>
              <a:t>Break the chain of infection (prevent transmission/isolate the pathogen)</a:t>
            </a:r>
          </a:p>
          <a:p>
            <a:pPr algn="l" rtl="0" eaLnBrk="1" hangingPunct="1">
              <a:buFont typeface="Wingdings 2" pitchFamily="18" charset="2"/>
              <a:buNone/>
            </a:pPr>
            <a:endParaRPr lang="en-US" sz="1800" dirty="0" smtClean="0"/>
          </a:p>
          <a:p>
            <a:pPr algn="l" rtl="0" eaLnBrk="1" hangingPunct="1"/>
            <a:r>
              <a:rPr lang="en-US" sz="1800" dirty="0" smtClean="0"/>
              <a:t>Stop treatment when cured (treat effectively)</a:t>
            </a:r>
          </a:p>
          <a:p>
            <a:pPr algn="l" rtl="0" eaLnBrk="1" hangingPunct="1">
              <a:buFont typeface="Wingdings 2" pitchFamily="18" charset="2"/>
              <a:buNone/>
            </a:pPr>
            <a:endParaRPr lang="en-US" sz="1800" dirty="0" smtClean="0"/>
          </a:p>
          <a:p>
            <a:pPr algn="l" rtl="0" eaLnBrk="1" hangingPunct="1"/>
            <a:r>
              <a:rPr lang="en-US" sz="1800" dirty="0" smtClean="0"/>
              <a:t>Know when to say “no” to </a:t>
            </a:r>
            <a:r>
              <a:rPr lang="en-US" sz="1800" dirty="0" err="1" smtClean="0"/>
              <a:t>vancomycin</a:t>
            </a:r>
            <a:r>
              <a:rPr lang="en-US" sz="1800" dirty="0" smtClean="0"/>
              <a:t> (use antimicrobials wisely)</a:t>
            </a:r>
          </a:p>
          <a:p>
            <a:pPr algn="l" rtl="0" eaLnBrk="1" hangingPunct="1">
              <a:buFont typeface="Wingdings 2" pitchFamily="18" charset="2"/>
              <a:buNone/>
            </a:pPr>
            <a:endParaRPr lang="en-US" sz="1800" dirty="0" smtClean="0"/>
          </a:p>
          <a:p>
            <a:pPr algn="l" rtl="0" eaLnBrk="1" hangingPunct="1"/>
            <a:r>
              <a:rPr lang="en-US" sz="1800" dirty="0" smtClean="0"/>
              <a:t>Treat infection, not colonization</a:t>
            </a:r>
          </a:p>
          <a:p>
            <a:pPr algn="l" rtl="0" eaLnBrk="1" hangingPunct="1">
              <a:buFont typeface="Wingdings 2" pitchFamily="18" charset="2"/>
              <a:buNone/>
            </a:pPr>
            <a:endParaRPr lang="en-US" sz="1800" dirty="0" smtClean="0"/>
          </a:p>
          <a:p>
            <a:pPr algn="l" rtl="0" eaLnBrk="1" hangingPunct="1"/>
            <a:r>
              <a:rPr lang="en-US" sz="1800" dirty="0" smtClean="0"/>
              <a:t>Use “local” data</a:t>
            </a:r>
          </a:p>
          <a:p>
            <a:pPr algn="l" rtl="0" eaLnBrk="1" hangingPunct="1">
              <a:buFont typeface="Wingdings 2" pitchFamily="18" charset="2"/>
              <a:buNone/>
            </a:pPr>
            <a:endParaRPr lang="en-US" sz="1800" dirty="0" smtClean="0"/>
          </a:p>
          <a:p>
            <a:pPr algn="l" rtl="0" eaLnBrk="1" hangingPunct="1"/>
            <a:r>
              <a:rPr lang="en-US" sz="1800" dirty="0" smtClean="0"/>
              <a:t>Access the experts</a:t>
            </a:r>
          </a:p>
          <a:p>
            <a:pPr algn="l" rtl="0" eaLnBrk="1" hangingPunct="1">
              <a:buFont typeface="Wingdings 2" pitchFamily="18" charset="2"/>
              <a:buNone/>
            </a:pPr>
            <a:endParaRPr lang="en-US" sz="1800" dirty="0" smtClean="0"/>
          </a:p>
          <a:p>
            <a:pPr algn="l" rtl="0" eaLnBrk="1" hangingPunct="1"/>
            <a:r>
              <a:rPr lang="en-US" sz="1800" dirty="0" smtClean="0"/>
              <a:t>Target the pathogen</a:t>
            </a:r>
          </a:p>
          <a:p>
            <a:pPr algn="l" rtl="0" eaLnBrk="1" hangingPunct="1">
              <a:buFont typeface="Wingdings 2" pitchFamily="18" charset="2"/>
              <a:buNone/>
            </a:pPr>
            <a:endParaRPr lang="en-US" sz="1800" dirty="0" smtClean="0"/>
          </a:p>
          <a:p>
            <a:pPr algn="l" rtl="0" eaLnBrk="1" hangingPunct="1"/>
            <a:r>
              <a:rPr lang="en-US" sz="1800" dirty="0" smtClean="0"/>
              <a:t>Use devices properly: IVD, </a:t>
            </a:r>
            <a:r>
              <a:rPr lang="en-US" sz="1800" dirty="0" err="1" smtClean="0"/>
              <a:t>Folley’s</a:t>
            </a:r>
            <a:r>
              <a:rPr lang="en-US" sz="1800" dirty="0" smtClean="0"/>
              <a:t> catheter, Ventilators)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anchorCtr="0"/>
          <a:lstStyle/>
          <a:p>
            <a:pPr algn="l">
              <a:defRPr/>
            </a:pPr>
            <a:fld id="{9E27A108-8275-442A-BD83-3DE1BBBF892D}" type="slidenum">
              <a:rPr lang="en-US" sz="1200" smtClean="0">
                <a:solidFill>
                  <a:schemeClr val="tx2"/>
                </a:solidFill>
              </a:rPr>
              <a:pPr algn="l">
                <a:defRPr/>
              </a:pPr>
              <a:t>55</a:t>
            </a:fld>
            <a:endParaRPr 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066800" y="1219200"/>
          <a:ext cx="7391400" cy="500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4876800" y="5334000"/>
            <a:ext cx="2057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Arial" charset="0"/>
              <a:buChar char="•"/>
              <a:defRPr/>
            </a:pPr>
            <a:r>
              <a:rPr lang="en-US" sz="1400" dirty="0">
                <a:latin typeface="Century Schoolbook" pitchFamily="18" charset="0"/>
                <a:cs typeface="Arial" charset="0"/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entury Schoolbook" pitchFamily="18" charset="0"/>
                <a:cs typeface="Arial" charset="0"/>
              </a:rPr>
              <a:t>Dosage </a:t>
            </a:r>
            <a:r>
              <a:rPr lang="en-US" dirty="0">
                <a:latin typeface="Century Schoolbook" pitchFamily="18" charset="0"/>
                <a:cs typeface="Arial" charset="0"/>
              </a:rPr>
              <a:t>appropriate to site and type of infection</a:t>
            </a:r>
          </a:p>
        </p:txBody>
      </p:sp>
      <p:sp>
        <p:nvSpPr>
          <p:cNvPr id="4" name="Oval 3"/>
          <p:cNvSpPr/>
          <p:nvPr/>
        </p:nvSpPr>
        <p:spPr>
          <a:xfrm>
            <a:off x="1295400" y="1371600"/>
            <a:ext cx="1143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/>
              <a:t>M</a:t>
            </a:r>
          </a:p>
        </p:txBody>
      </p:sp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228600" y="1524000"/>
            <a:ext cx="12954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Arial" charset="0"/>
              <a:buChar char="•"/>
              <a:defRPr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Century Schoolbook" pitchFamily="18" charset="0"/>
                <a:cs typeface="Arial" charset="0"/>
              </a:rPr>
              <a:t>Minimize</a:t>
            </a:r>
            <a:r>
              <a:rPr lang="en-US" sz="1400" dirty="0">
                <a:latin typeface="Century Schoolbook" pitchFamily="18" charset="0"/>
                <a:cs typeface="Arial" charset="0"/>
              </a:rPr>
              <a:t> duration of therapy </a:t>
            </a:r>
          </a:p>
        </p:txBody>
      </p:sp>
      <p:sp>
        <p:nvSpPr>
          <p:cNvPr id="6" name="Oval 5"/>
          <p:cNvSpPr/>
          <p:nvPr/>
        </p:nvSpPr>
        <p:spPr>
          <a:xfrm>
            <a:off x="1219200" y="5181600"/>
            <a:ext cx="1143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/>
              <a:t>E</a:t>
            </a:r>
          </a:p>
        </p:txBody>
      </p:sp>
      <p:sp>
        <p:nvSpPr>
          <p:cNvPr id="19463" name="TextBox 6"/>
          <p:cNvSpPr txBox="1">
            <a:spLocks noChangeArrowheads="1"/>
          </p:cNvSpPr>
          <p:nvPr/>
        </p:nvSpPr>
        <p:spPr bwMode="auto">
          <a:xfrm>
            <a:off x="228600" y="4800600"/>
            <a:ext cx="1295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>
              <a:buFont typeface="Arial" charset="0"/>
              <a:buChar char="•"/>
              <a:defRPr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Century Schoolbook" pitchFamily="18" charset="0"/>
                <a:cs typeface="Arial" charset="0"/>
              </a:rPr>
              <a:t>Ensure </a:t>
            </a:r>
            <a:r>
              <a:rPr lang="en-US" sz="1400" dirty="0" err="1">
                <a:latin typeface="Century Schoolbook" pitchFamily="18" charset="0"/>
                <a:cs typeface="Arial" charset="0"/>
              </a:rPr>
              <a:t>monotherapy</a:t>
            </a:r>
            <a:r>
              <a:rPr lang="en-US" sz="1400" dirty="0">
                <a:latin typeface="Century Schoolbook" pitchFamily="18" charset="0"/>
                <a:cs typeface="Arial" charset="0"/>
              </a:rPr>
              <a:t> in most situations</a:t>
            </a:r>
          </a:p>
        </p:txBody>
      </p:sp>
      <p:cxnSp>
        <p:nvCxnSpPr>
          <p:cNvPr id="9" name="Straight Connector 8"/>
          <p:cNvCxnSpPr/>
          <p:nvPr/>
        </p:nvCxnSpPr>
        <p:spPr>
          <a:xfrm rot="16200000" flipH="1">
            <a:off x="1790700" y="2400300"/>
            <a:ext cx="6858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1790700" y="4381500"/>
            <a:ext cx="76200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82" name="TextBox 9"/>
          <p:cNvSpPr txBox="1">
            <a:spLocks noChangeArrowheads="1"/>
          </p:cNvSpPr>
          <p:nvPr/>
        </p:nvSpPr>
        <p:spPr bwMode="auto">
          <a:xfrm>
            <a:off x="1066800" y="228600"/>
            <a:ext cx="6934200" cy="5842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chemeClr val="bg1"/>
                </a:solidFill>
                <a:latin typeface="Arial" charset="0"/>
                <a:cs typeface="Arial" charset="0"/>
              </a:rPr>
              <a:t>Antimicrobial Creed: MIND ME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7419DF-4CA8-4DA6-9B33-19E71BAE83F0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pyrami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709E4C-E514-435D-9841-B552379A0D6C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5486400"/>
            <a:ext cx="3505200" cy="400110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>
            <a:spAutoFit/>
          </a:bodyPr>
          <a:lstStyle/>
          <a:p>
            <a:pPr algn="ctr" rtl="0">
              <a:defRPr/>
            </a:pPr>
            <a:r>
              <a:rPr lang="en-US" sz="2000" dirty="0">
                <a:latin typeface="Script MT Bold" pitchFamily="66" charset="0"/>
                <a:cs typeface="Arial" charset="0"/>
              </a:rPr>
              <a:t>THANK </a:t>
            </a:r>
            <a:r>
              <a:rPr lang="en-US" sz="2000" dirty="0" smtClean="0">
                <a:latin typeface="Script MT Bold" pitchFamily="66" charset="0"/>
                <a:cs typeface="Arial" charset="0"/>
              </a:rPr>
              <a:t>YOU</a:t>
            </a:r>
            <a:endParaRPr lang="en-US" sz="2000" dirty="0">
              <a:latin typeface="Script MT Bold" pitchFamily="66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0.1|4.8|7.|4.4|7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|44.9|5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|10.4|15.|9.1|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7.2|7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Oriel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Oriel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  <a:fontScheme name="Oriel">
    <a:majorFont>
      <a:latin typeface="Century Schoolbook"/>
      <a:ea typeface=""/>
      <a:cs typeface=""/>
      <a:font script="Jpan" typeface="ＭＳ Ｐ明朝"/>
      <a:font script="Hang" typeface="휴먼매직체"/>
      <a:font script="Hans" typeface="华文楷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entury Schoolbook"/>
      <a:ea typeface=""/>
      <a:cs typeface=""/>
      <a:font script="Jpan" typeface="ＭＳ Ｐ明朝"/>
      <a:font script="Hang" typeface="휴먼매직체"/>
      <a:font script="Hans" typeface="宋体"/>
      <a:font script="Hant" typeface="新細明體"/>
      <a:font script="Arab" typeface="Times New Roman"/>
      <a:font script="Hebr" typeface="Times New Roman"/>
      <a:font script="Thai" typeface="Kodchiang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Oriel">
    <a:fillStyleLst>
      <a:solidFill>
        <a:schemeClr val="phClr"/>
      </a:solidFill>
      <a:gradFill rotWithShape="1">
        <a:gsLst>
          <a:gs pos="0">
            <a:schemeClr val="phClr">
              <a:tint val="35000"/>
              <a:satMod val="260000"/>
            </a:schemeClr>
          </a:gs>
          <a:gs pos="30000">
            <a:schemeClr val="phClr">
              <a:tint val="38000"/>
              <a:satMod val="260000"/>
            </a:schemeClr>
          </a:gs>
          <a:gs pos="75000">
            <a:schemeClr val="phClr">
              <a:tint val="55000"/>
              <a:satMod val="255000"/>
            </a:schemeClr>
          </a:gs>
          <a:gs pos="100000">
            <a:schemeClr val="phClr">
              <a:tint val="70000"/>
              <a:satMod val="255000"/>
            </a:schemeClr>
          </a:gs>
        </a:gsLst>
        <a:path path="circle">
          <a:fillToRect l="5000" t="100000" r="120000" b="10000"/>
        </a:path>
      </a:gradFill>
      <a:gradFill rotWithShape="1">
        <a:gsLst>
          <a:gs pos="0">
            <a:schemeClr val="phClr">
              <a:shade val="63000"/>
              <a:satMod val="165000"/>
            </a:schemeClr>
          </a:gs>
          <a:gs pos="30000">
            <a:schemeClr val="phClr">
              <a:shade val="58000"/>
              <a:satMod val="165000"/>
            </a:schemeClr>
          </a:gs>
          <a:gs pos="75000">
            <a:schemeClr val="phClr">
              <a:shade val="30000"/>
              <a:satMod val="175000"/>
            </a:schemeClr>
          </a:gs>
          <a:gs pos="100000">
            <a:schemeClr val="phClr">
              <a:shade val="15000"/>
              <a:satMod val="175000"/>
            </a:schemeClr>
          </a:gs>
        </a:gsLst>
        <a:path path="circle">
          <a:fillToRect l="5000" t="100000" r="120000" b="10000"/>
        </a:path>
      </a:gradFill>
    </a:fillStyleLst>
    <a:lnStyleLst>
      <a:ln w="12700" cap="flat" cmpd="sng" algn="ctr">
        <a:solidFill>
          <a:schemeClr val="phClr">
            <a:shade val="70000"/>
            <a:satMod val="15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0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</a:effectStyle>
      <a:effectStyle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58000"/>
              <a:satMod val="125000"/>
            </a:schemeClr>
          </a:gs>
          <a:gs pos="40000">
            <a:schemeClr val="phClr">
              <a:tint val="90000"/>
              <a:shade val="90000"/>
              <a:satMod val="120000"/>
            </a:schemeClr>
          </a:gs>
          <a:gs pos="100000">
            <a:schemeClr val="phClr">
              <a:tint val="5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1000"/>
            </a:schemeClr>
          </a:duotone>
        </a:blip>
        <a:tile tx="0" ty="0" sx="40000" sy="50000" flip="y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848</TotalTime>
  <Words>1539</Words>
  <Application>Microsoft Macintosh PowerPoint</Application>
  <PresentationFormat>On-screen Show (4:3)</PresentationFormat>
  <Paragraphs>493</Paragraphs>
  <Slides>57</Slides>
  <Notes>0</Notes>
  <HiddenSlides>8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7" baseType="lpstr">
      <vt:lpstr>Algerian</vt:lpstr>
      <vt:lpstr>Arial</vt:lpstr>
      <vt:lpstr>Calibri</vt:lpstr>
      <vt:lpstr>Century Schoolbook</vt:lpstr>
      <vt:lpstr>Script MT Bold</vt:lpstr>
      <vt:lpstr>Times New Roman</vt:lpstr>
      <vt:lpstr>Verdana</vt:lpstr>
      <vt:lpstr>Wingdings</vt:lpstr>
      <vt:lpstr>Wingdings 2</vt:lpstr>
      <vt:lpstr>Oriel</vt:lpstr>
      <vt:lpstr>PowerPoint Presentation</vt:lpstr>
      <vt:lpstr>Antimicrobial stewardship</vt:lpstr>
      <vt:lpstr>PowerPoint Presentation</vt:lpstr>
      <vt:lpstr>The leading cause of MDR</vt:lpstr>
      <vt:lpstr>Abuse of Antibiotics</vt:lpstr>
      <vt:lpstr>Why is Antimicrobial Resistance important in HAIs ??</vt:lpstr>
      <vt:lpstr>PowerPoint Presentation</vt:lpstr>
      <vt:lpstr>PowerPoint Presentation</vt:lpstr>
      <vt:lpstr>Rational use of antibiotics</vt:lpstr>
      <vt:lpstr>Rational Use of Antimicrobial Therapy</vt:lpstr>
      <vt:lpstr>General Principles of Antimicrobial Use</vt:lpstr>
      <vt:lpstr>Empiric Therapy</vt:lpstr>
      <vt:lpstr>Antibiotic Combinations</vt:lpstr>
      <vt:lpstr>Guided “Directed” Therapy</vt:lpstr>
      <vt:lpstr>Questions for Treating Doctor</vt:lpstr>
      <vt:lpstr>PowerPoint Presentation</vt:lpstr>
      <vt:lpstr>Key components of antibiotic policy</vt:lpstr>
      <vt:lpstr>Team work</vt:lpstr>
      <vt:lpstr>PowerPoint Presentation</vt:lpstr>
      <vt:lpstr>PLAN OF THE WORK</vt:lpstr>
      <vt:lpstr>PowerPoint Presentation</vt:lpstr>
      <vt:lpstr>PowerPoint Presentation</vt:lpstr>
      <vt:lpstr>Distribution of Gram negative bacteria in IMC</vt:lpstr>
      <vt:lpstr>Distribution of Gram positive bacteria in IMC</vt:lpstr>
      <vt:lpstr>PowerPoint Presentation</vt:lpstr>
      <vt:lpstr>Percentage of MDR</vt:lpstr>
      <vt:lpstr>Overall percentage of MDR - 2015</vt:lpstr>
      <vt:lpstr>Distribution of gram negative MDR in different departments</vt:lpstr>
      <vt:lpstr>Distribution of MRSA in different departments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Percentage of clinical sites of infection in ICU-D</vt:lpstr>
      <vt:lpstr>PowerPoint Presentation</vt:lpstr>
      <vt:lpstr>Percentage of bacteria causing BSI in ICU-D</vt:lpstr>
      <vt:lpstr>Percentage of bacteria causing RTI in ICU-D</vt:lpstr>
      <vt:lpstr>Percentage of bacteria causing UTI in ICU-D</vt:lpstr>
      <vt:lpstr>Percentage of bacteria causing SSI in ICU-D</vt:lpstr>
      <vt:lpstr>Antibiotic susceptibility percentage of gram negative bacteria (mdr)in ICUD</vt:lpstr>
      <vt:lpstr>Antibiotic susceptibility percentage of gram positive bacteria in ICUD</vt:lpstr>
      <vt:lpstr>Empiric antibiotic therapy of BSI in ICU-D</vt:lpstr>
      <vt:lpstr>Empiric antibiotic therapy of BSI in ICU-D (CNS)</vt:lpstr>
      <vt:lpstr>Empiric antibiotic therapy of RTI in ICU-D</vt:lpstr>
      <vt:lpstr>Empiric antibiotic therapy of UTI in ICU-D</vt:lpstr>
      <vt:lpstr>Emperic antibiotic therapy of SSI in ICU-D</vt:lpstr>
      <vt:lpstr>PowerPoint Presentation</vt:lpstr>
      <vt:lpstr>Levels of Antibiotics (3)</vt:lpstr>
      <vt:lpstr>Implementation of Restricted Antibiotic Policy</vt:lpstr>
      <vt:lpstr>Implementation of Restricted Antibiotic Policy-cont’d</vt:lpstr>
      <vt:lpstr>PowerPoint Presentation</vt:lpstr>
      <vt:lpstr>STEPS: 1- 8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 and percentage of gram positive and gram negative bacteria in clinical specimens</dc:title>
  <dc:creator>mervat.borhamy</dc:creator>
  <cp:lastModifiedBy>Microsoft Office User</cp:lastModifiedBy>
  <cp:revision>129</cp:revision>
  <dcterms:created xsi:type="dcterms:W3CDTF">2015-05-20T12:01:35Z</dcterms:created>
  <dcterms:modified xsi:type="dcterms:W3CDTF">2016-07-11T23:22:03Z</dcterms:modified>
</cp:coreProperties>
</file>