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57" r:id="rId2"/>
    <p:sldId id="259" r:id="rId3"/>
    <p:sldId id="258" r:id="rId4"/>
    <p:sldId id="274" r:id="rId5"/>
    <p:sldId id="260" r:id="rId6"/>
    <p:sldId id="314" r:id="rId7"/>
    <p:sldId id="265" r:id="rId8"/>
    <p:sldId id="270" r:id="rId9"/>
    <p:sldId id="267" r:id="rId10"/>
    <p:sldId id="268" r:id="rId11"/>
    <p:sldId id="315" r:id="rId12"/>
    <p:sldId id="316" r:id="rId13"/>
    <p:sldId id="272" r:id="rId14"/>
    <p:sldId id="271" r:id="rId15"/>
    <p:sldId id="275" r:id="rId16"/>
    <p:sldId id="273" r:id="rId17"/>
    <p:sldId id="284" r:id="rId18"/>
    <p:sldId id="318" r:id="rId19"/>
    <p:sldId id="317" r:id="rId20"/>
    <p:sldId id="310" r:id="rId21"/>
    <p:sldId id="311" r:id="rId22"/>
    <p:sldId id="307" r:id="rId23"/>
    <p:sldId id="309" r:id="rId24"/>
    <p:sldId id="285" r:id="rId25"/>
    <p:sldId id="286" r:id="rId26"/>
    <p:sldId id="320" r:id="rId27"/>
    <p:sldId id="293" r:id="rId28"/>
    <p:sldId id="294" r:id="rId29"/>
    <p:sldId id="296" r:id="rId30"/>
    <p:sldId id="313" r:id="rId31"/>
    <p:sldId id="302" r:id="rId32"/>
    <p:sldId id="304" r:id="rId33"/>
    <p:sldId id="305" r:id="rId34"/>
    <p:sldId id="306" r:id="rId35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erihözkan" initials="m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Orta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Stil Yok, Tablo Kılavuz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68" autoAdjust="0"/>
    <p:restoredTop sz="85491" autoAdjust="0"/>
  </p:normalViewPr>
  <p:slideViewPr>
    <p:cSldViewPr>
      <p:cViewPr>
        <p:scale>
          <a:sx n="58" d="100"/>
          <a:sy n="58" d="100"/>
        </p:scale>
        <p:origin x="-1722" y="-1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4-02-08T12:32:56.277" idx="2">
    <p:pos x="5445" y="2340"/>
    <p:text/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32A42D-D635-4895-AC75-4DFDC685537F}" type="datetimeFigureOut">
              <a:rPr lang="tr-TR" smtClean="0"/>
              <a:pPr/>
              <a:t>20.11.2014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650FA7-107A-44FE-BFB8-9EF5DCC022E3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959351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Waldeyer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halkasını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oluşturan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mukozal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lenfoid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doku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çeşitli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mikroorganizmalar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için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havayolunun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ilk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savunma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alanıdır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Tonsil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ve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adenoidler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solunum ve sindirim yollarının giriş kapısında yer alan,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Waldeyer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halkasının bir parçasıdır.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Pek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çok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mikroorganizma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bu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dokuyu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enfekte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ederek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tekrarlayan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enfeksiyonlara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neden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olmaktadır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650FA7-107A-44FE-BFB8-9EF5DCC022E3}" type="slidenum">
              <a:rPr lang="tr-TR" smtClean="0"/>
              <a:pPr/>
              <a:t>2</a:t>
            </a:fld>
            <a:endParaRPr lang="tr-T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Tonsil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ve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adenoidler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solunum ve sindirim yollarının giriş kapısında yer alan,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Waldeyer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halkasının bir parçasıdır. Bu halka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tonsil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çiftlerinden oluşmasına rağmen, genellikle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klinisyenler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“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tonsil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 terimini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palatin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tonsil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için kullanır.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Waldeyer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halkasını oluşturan diğer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lenfoid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elemanlarsa, Östaki tüplerinin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farinks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açılımında yerleşmiş olan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tubal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tonsiller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ve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glossoepiglottik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bölgede bulunan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lingual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tonsillerdir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650FA7-107A-44FE-BFB8-9EF5DCC022E3}" type="slidenum">
              <a:rPr lang="tr-TR" smtClean="0"/>
              <a:pPr/>
              <a:t>3</a:t>
            </a:fld>
            <a:endParaRPr lang="tr-T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Serbest yüzeyleri </a:t>
            </a:r>
            <a:r>
              <a:rPr lang="tr-T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epitel</a:t>
            </a:r>
            <a:r>
              <a:rPr lang="tr-T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derinlere doğru inerek 10-30 adet </a:t>
            </a:r>
            <a:r>
              <a:rPr lang="tr-T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primer</a:t>
            </a:r>
            <a:r>
              <a:rPr lang="tr-T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kriptaları</a:t>
            </a:r>
            <a:r>
              <a:rPr lang="tr-T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meydana getirir. Bu </a:t>
            </a:r>
            <a:r>
              <a:rPr lang="tr-T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kriptler</a:t>
            </a:r>
            <a:r>
              <a:rPr lang="tr-T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alttaki </a:t>
            </a:r>
            <a:r>
              <a:rPr lang="tr-T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lenfoid</a:t>
            </a:r>
            <a:r>
              <a:rPr lang="tr-T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dokunun derinliklerine doğru uzanan dar </a:t>
            </a:r>
            <a:r>
              <a:rPr lang="tr-T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epitelyal</a:t>
            </a:r>
            <a:r>
              <a:rPr lang="tr-T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yarıklarla karakterizedir. Bu yarıklar sayesinde </a:t>
            </a:r>
            <a:r>
              <a:rPr lang="tr-TR" sz="1200" u="sng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antijenik</a:t>
            </a:r>
            <a:r>
              <a:rPr lang="tr-TR" sz="12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uyarı </a:t>
            </a:r>
            <a:r>
              <a:rPr lang="tr-T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için daha fazla yüzey alanı sağlanır. Yetişkin </a:t>
            </a:r>
            <a:r>
              <a:rPr lang="tr-T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palatin</a:t>
            </a:r>
            <a:r>
              <a:rPr lang="tr-T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tonsilinin</a:t>
            </a:r>
            <a:r>
              <a:rPr lang="tr-T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orofaringeal</a:t>
            </a:r>
            <a:r>
              <a:rPr lang="tr-T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alanda kapladığı alan 45 cm</a:t>
            </a:r>
            <a:r>
              <a:rPr lang="tr-TR" sz="1200" kern="1200" baseline="300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tr-T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olmasına rağmen, </a:t>
            </a:r>
            <a:r>
              <a:rPr lang="tr-T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kriptler</a:t>
            </a:r>
            <a:r>
              <a:rPr lang="tr-T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sayesinde </a:t>
            </a:r>
            <a:r>
              <a:rPr lang="tr-T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tonsil</a:t>
            </a:r>
            <a:r>
              <a:rPr lang="tr-T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epitelyal</a:t>
            </a:r>
            <a:r>
              <a:rPr lang="tr-T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yüzey alanı 295 cm</a:t>
            </a:r>
            <a:r>
              <a:rPr lang="tr-TR" sz="1200" kern="1200" baseline="300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tr-T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’yi bulmaktadır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Lenfoepitel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ya da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retiküler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kript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epiteli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;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epitel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hücrelerinin yanı sıra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dendritik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hücreler,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makrofajlar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ve T ve B lenfositleri içerir (23).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İntraepitelyal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lenfositlerin yaklaşık %50’si,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immünglobulin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yapan B hücreleri iken, T lenfositler daha az ve dağınık halde bulunurlar.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Kript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epitelinin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yanı sıra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immün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yanıta katılan 3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kompartman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daha vardır. Bunlar; B hücre gruplarından oluşan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foliküler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germinal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merkezler, bunları taç şeklinde örten yoğun lenfosit birikimi ile karakterize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mantle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zon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(manto alanı) ve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ekstrafoliküler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alanlardan oluşur .</a:t>
            </a:r>
            <a:r>
              <a:rPr lang="tr-TR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b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İnterfoliküler</a:t>
            </a:r>
            <a:r>
              <a:rPr lang="tr-TR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Alanlar</a:t>
            </a:r>
            <a:endParaRPr lang="tr-T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İnterfoliküler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alanlarda çok sayıda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postkapiller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venüller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(HEV), T lenfositler ve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matür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dendritik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hücreler yer almaktadır. T hücre bağımlı antijen cevabı sırasında,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primer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lenfoid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folliküllerde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germinal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merkezler gelişerek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sekonder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lenfoid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folliküller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meydana gelir (3</a:t>
            </a:r>
            <a:r>
              <a:rPr lang="tr-TR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). </a:t>
            </a:r>
            <a:r>
              <a:rPr lang="tr-TR" sz="1200" b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Germinal</a:t>
            </a:r>
            <a:r>
              <a:rPr lang="tr-TR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merkezler 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 hücrelerine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proliferasyon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somatik mutasyon, B hücre reseptörüne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afinite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matürasyonu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ve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immünoglobülin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izotip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değişimi için uygun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mikroçevre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sağlarlar. Sonuçta bellek B hücreleri ve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immünglobulin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salgılayan plazma hücreleri oluşur.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650FA7-107A-44FE-BFB8-9EF5DCC022E3}" type="slidenum">
              <a:rPr lang="tr-TR" smtClean="0"/>
              <a:pPr/>
              <a:t>4</a:t>
            </a:fld>
            <a:endParaRPr lang="tr-T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Pek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çok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mikroorganizma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bu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dokuyu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enfekte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ederek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tekrarlayan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enfeksiyonlara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neden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olmaktadır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Kronik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adenotonsilit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tonsil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adenoidlerin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rekürren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akut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ya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subklinik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enfeksiyonlara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bağlı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olarak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oluşan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persistan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enflamasyonudur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.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Adenotonsiller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hipertrofi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adenoid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ve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palatal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tonsillerin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rekürren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ve kronik enfeksiyonu  sonucu ortaya çıkar (65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Literatürde, kronik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adenotonsillit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ile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adenotonsiller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hipertrofinin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histopatolojik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özellikleri birbirinden net ayrılmadığı gibi,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histopatolojik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bakımdan her iki hastalık bugüne kadar genellikle reaktif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lenfoid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hiperplazi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olarak bildirilmiştir. İmmünolojik parametreler, genetik yatkınlık ve lokal lenfosit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disfonksiyonu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rekürren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tonsilit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ve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tonsiller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hipertrofi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etiyolojisinde rol oynar (65). Lokal ve sistemik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immünitedeki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hipofonksiyon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sonucu bu hastalıkların geliştiği, birçok çalışmada gösterilmiştir). 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Hipertrofik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tonsillerde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 ve B hücre sayısında artış, bakteri miktarı ve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tonsil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boyutu ile korelasyon göstermektedir (67). Bununla beraber,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adenotonsiller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hipertrofilerin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nedeni  tam olarak açıklığa kavuşturulmamıştır. Yapılan epidemiyolojik çalışmalar, sigara, alerji ve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rekürren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respiratuar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enfeksiyonların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lenfoadenoid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dokunun geçici veya kalıcı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hipertrofisiyle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alakalı olduğunu göstermiştir(68).</a:t>
            </a:r>
          </a:p>
          <a:p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Germinal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merkez artışı, kronik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adenotonsiller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hipertrofili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hastalarda daha fazla görülmüştür. Ancak, kronik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adenotonsillitli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hastalarda 1+ büyüklükte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palatin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tonsiller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olması, kronik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adenotonsillitin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atrofik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palatin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tonsiller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ile seyredebileceğini göstermiştir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650FA7-107A-44FE-BFB8-9EF5DCC022E3}" type="slidenum">
              <a:rPr lang="tr-TR" smtClean="0"/>
              <a:pPr/>
              <a:t>5</a:t>
            </a:fld>
            <a:endParaRPr lang="tr-T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Palatin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tonsillerin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büyüklüğünün derecelendirilmesinde farklı derecelendirme sistemleri kullanılmaktadır.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Friedman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derecelendirme sisteminde o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rofarinks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obstrüksiyonuna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göre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4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adet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hipertrofi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derecesi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tanımlanmıştır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(11). </a:t>
            </a:r>
            <a:endParaRPr lang="tr-T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Evre 0: cerrahi olarak çıkarılmış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tonsil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</a:p>
          <a:p>
            <a:pPr lvl="0"/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Evre 1: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tonsil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arka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plika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sınırını geçmemiş </a:t>
            </a:r>
          </a:p>
          <a:p>
            <a:pPr lvl="0"/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Evre 2: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tonsil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arka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plika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arka duvarını aşmış. </a:t>
            </a:r>
          </a:p>
          <a:p>
            <a:pPr lvl="0"/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Evre 3: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tonsil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plikaları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aşmış ancak orta hattı geçmemiş </a:t>
            </a:r>
          </a:p>
          <a:p>
            <a:pPr lvl="0"/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Evre 4: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kissing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(öpüşen)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tonsil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görünümü varsa </a:t>
            </a:r>
          </a:p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650FA7-107A-44FE-BFB8-9EF5DCC022E3}" type="slidenum">
              <a:rPr lang="tr-TR" smtClean="0"/>
              <a:pPr/>
              <a:t>6</a:t>
            </a:fld>
            <a:endParaRPr lang="tr-T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sz="12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Literatürde, kronik </a:t>
            </a:r>
            <a:r>
              <a:rPr lang="tr-TR" sz="1200" u="sng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adenotonsillit</a:t>
            </a:r>
            <a:r>
              <a:rPr lang="tr-TR" sz="12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ile </a:t>
            </a:r>
            <a:r>
              <a:rPr lang="tr-TR" sz="1200" u="sng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adenotonsiller</a:t>
            </a:r>
            <a:r>
              <a:rPr lang="tr-TR" sz="12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u="sng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hipertrofinin</a:t>
            </a:r>
            <a:r>
              <a:rPr lang="tr-TR" sz="12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u="sng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histopatolojik</a:t>
            </a:r>
            <a:r>
              <a:rPr lang="tr-TR" sz="12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özellikleri birbirinden net ayrılmadığı gibi, </a:t>
            </a:r>
            <a:r>
              <a:rPr lang="tr-TR" sz="1200" u="sng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histopatolojik</a:t>
            </a:r>
            <a:r>
              <a:rPr lang="tr-TR" sz="12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bakımdan her iki hastalık bugüne kadar genellikle reaktif </a:t>
            </a:r>
            <a:r>
              <a:rPr lang="tr-TR" sz="1200" u="sng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lenfoid</a:t>
            </a:r>
            <a:r>
              <a:rPr lang="tr-TR" sz="12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u="sng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hiperplazi</a:t>
            </a:r>
            <a:r>
              <a:rPr lang="tr-TR" sz="12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olarak bildirilmiştir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Apoptoz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hücresel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homeostazı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koruma adına mitozu dengeleyecek tarzda gerçekleşir. </a:t>
            </a:r>
            <a:r>
              <a:rPr lang="tr-TR" sz="1200" u="sng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Apoptoz</a:t>
            </a:r>
            <a:r>
              <a:rPr lang="tr-TR" sz="12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lenfositler arasındaki dengeyi sağlayarak dokularda </a:t>
            </a:r>
            <a:r>
              <a:rPr lang="tr-TR" sz="1200" u="sng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hiperplazinin</a:t>
            </a:r>
            <a:r>
              <a:rPr lang="tr-TR" sz="12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kontrolünde önemli bir role sahiptir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Apoptoz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normal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tonsil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ve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adenoid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dokusunda olduğu gibi,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hipertrofi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ve kronik enfeksiyon gibi patolojik durumlarda da lenfosit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hemostazını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sağlayarak,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immün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cevabın devamlılığının sağlanmasında rol oynar. </a:t>
            </a:r>
            <a:r>
              <a:rPr lang="tr-TR" sz="1200" u="sng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Hipertrofi</a:t>
            </a:r>
            <a:r>
              <a:rPr lang="tr-TR" sz="12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u="sng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etyolojisinde</a:t>
            </a:r>
            <a:r>
              <a:rPr lang="tr-TR" sz="12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birçok faktör rol alırken, hücre </a:t>
            </a:r>
            <a:r>
              <a:rPr lang="tr-TR" sz="1200" u="sng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apoptozunun</a:t>
            </a:r>
            <a:r>
              <a:rPr lang="tr-TR" sz="12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u="sng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patogenezde</a:t>
            </a:r>
            <a:r>
              <a:rPr lang="tr-TR" sz="12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ne oranda rol aldığı henüz bilinmemektedir. </a:t>
            </a:r>
            <a:r>
              <a:rPr lang="tr-TR" sz="1200" u="sng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İmmün</a:t>
            </a:r>
            <a:r>
              <a:rPr lang="tr-TR" sz="12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sistemde ve lenfositlerde </a:t>
            </a:r>
            <a:r>
              <a:rPr lang="tr-TR" sz="1200" u="sng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apoptozun</a:t>
            </a:r>
            <a:r>
              <a:rPr lang="tr-TR" sz="12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incelendiği bir çok çalışma mevcuttur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Ancak,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tonsil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ve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adenoidlerin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hipertrofi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ve kronik enfeksiyon gibi patolojik durumlarında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apoptozun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incelendiği ve karşılaştırmanın yapıldığı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tonsille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ilgili bir tane çalışma varken,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adenoid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ile ilgili çalışma bulunmamaktadır.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650FA7-107A-44FE-BFB8-9EF5DCC022E3}" type="slidenum">
              <a:rPr lang="tr-TR" smtClean="0"/>
              <a:pPr/>
              <a:t>7</a:t>
            </a:fld>
            <a:endParaRPr lang="tr-T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burun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akıntısı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kötü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kokulu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nefes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postnazal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akıntı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horlama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özellikle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geceleri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artan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ağız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solunumu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hiponazal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konuşma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gibi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şikâyetler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ile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başvuran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hastalardan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muayene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tetkikleri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sonucunda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650FA7-107A-44FE-BFB8-9EF5DCC022E3}" type="slidenum">
              <a:rPr lang="tr-TR" smtClean="0"/>
              <a:pPr/>
              <a:t>10</a:t>
            </a:fld>
            <a:endParaRPr lang="tr-T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Kahverengi boyanan, morfolojik olarak oval - yuvarlak şekilli, dar - yoğun sitoplazmalı nükleer </a:t>
            </a:r>
            <a:r>
              <a:rPr lang="tr-TR" dirty="0" err="1" smtClean="0"/>
              <a:t>kondansasyon</a:t>
            </a:r>
            <a:r>
              <a:rPr lang="tr-TR" dirty="0" smtClean="0"/>
              <a:t> ve </a:t>
            </a:r>
            <a:r>
              <a:rPr lang="tr-TR" dirty="0" err="1" smtClean="0"/>
              <a:t>fragmantasyon</a:t>
            </a:r>
            <a:r>
              <a:rPr lang="tr-TR" dirty="0" smtClean="0"/>
              <a:t> gözlenen </a:t>
            </a:r>
            <a:r>
              <a:rPr lang="tr-TR" dirty="0" err="1" smtClean="0"/>
              <a:t>apoptotik</a:t>
            </a:r>
            <a:r>
              <a:rPr lang="tr-TR" baseline="0" dirty="0" smtClean="0"/>
              <a:t> hücreler sayıldı.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650FA7-107A-44FE-BFB8-9EF5DCC022E3}" type="slidenum">
              <a:rPr lang="tr-TR" smtClean="0"/>
              <a:pPr/>
              <a:t>13</a:t>
            </a:fld>
            <a:endParaRPr lang="tr-T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 smtClean="0"/>
              <a:t>This</a:t>
            </a:r>
            <a:r>
              <a:rPr lang="tr-TR" baseline="0" dirty="0" smtClean="0"/>
              <a:t> is </a:t>
            </a:r>
            <a:r>
              <a:rPr lang="tr-TR" baseline="0" dirty="0" err="1" smtClean="0"/>
              <a:t>the</a:t>
            </a:r>
            <a:r>
              <a:rPr lang="tr-TR" baseline="0" dirty="0" smtClean="0"/>
              <a:t> </a:t>
            </a:r>
            <a:r>
              <a:rPr lang="tr-TR" baseline="0" dirty="0" err="1" smtClean="0"/>
              <a:t>standars</a:t>
            </a:r>
            <a:r>
              <a:rPr lang="tr-TR" baseline="0" dirty="0" smtClean="0"/>
              <a:t> </a:t>
            </a:r>
            <a:r>
              <a:rPr lang="tr-TR" baseline="0" dirty="0" err="1" smtClean="0"/>
              <a:t>technigue</a:t>
            </a:r>
            <a:r>
              <a:rPr lang="tr-TR" baseline="0" dirty="0" smtClean="0"/>
              <a:t> </a:t>
            </a:r>
            <a:r>
              <a:rPr lang="tr-TR" baseline="0" dirty="0" err="1" smtClean="0"/>
              <a:t>which</a:t>
            </a:r>
            <a:r>
              <a:rPr lang="tr-TR" baseline="0" dirty="0" smtClean="0"/>
              <a:t> can be </a:t>
            </a:r>
            <a:r>
              <a:rPr lang="tr-TR" baseline="0" dirty="0" err="1" smtClean="0"/>
              <a:t>applied</a:t>
            </a:r>
            <a:r>
              <a:rPr lang="tr-TR" baseline="0" dirty="0" smtClean="0"/>
              <a:t> </a:t>
            </a:r>
            <a:r>
              <a:rPr lang="tr-TR" baseline="0" dirty="0" err="1" smtClean="0"/>
              <a:t>to</a:t>
            </a:r>
            <a:r>
              <a:rPr lang="tr-TR" baseline="0" dirty="0" smtClean="0"/>
              <a:t> </a:t>
            </a:r>
            <a:r>
              <a:rPr lang="tr-TR" baseline="0" dirty="0" err="1" smtClean="0"/>
              <a:t>cell</a:t>
            </a:r>
            <a:r>
              <a:rPr lang="tr-TR" baseline="0" dirty="0" smtClean="0"/>
              <a:t> </a:t>
            </a:r>
            <a:r>
              <a:rPr lang="tr-TR" baseline="0" dirty="0" err="1" smtClean="0"/>
              <a:t>culture,frozen</a:t>
            </a:r>
            <a:r>
              <a:rPr lang="tr-TR" baseline="0" dirty="0" smtClean="0"/>
              <a:t> </a:t>
            </a:r>
            <a:r>
              <a:rPr lang="tr-TR" baseline="0" dirty="0" err="1" smtClean="0"/>
              <a:t>sections</a:t>
            </a:r>
            <a:r>
              <a:rPr lang="tr-TR" baseline="0" dirty="0" smtClean="0"/>
              <a:t> </a:t>
            </a:r>
            <a:r>
              <a:rPr lang="tr-TR" baseline="0" dirty="0" err="1" smtClean="0"/>
              <a:t>and</a:t>
            </a:r>
            <a:r>
              <a:rPr lang="tr-TR" baseline="0" dirty="0" smtClean="0"/>
              <a:t> </a:t>
            </a:r>
            <a:r>
              <a:rPr lang="tr-TR" baseline="0" dirty="0" err="1" smtClean="0"/>
              <a:t>paraffin</a:t>
            </a:r>
            <a:r>
              <a:rPr lang="tr-TR" baseline="0" dirty="0" smtClean="0"/>
              <a:t> </a:t>
            </a:r>
            <a:r>
              <a:rPr lang="tr-TR" baseline="0" dirty="0" err="1" smtClean="0"/>
              <a:t>sections</a:t>
            </a:r>
            <a:r>
              <a:rPr lang="tr-TR" baseline="0" dirty="0" smtClean="0"/>
              <a:t> </a:t>
            </a:r>
            <a:r>
              <a:rPr lang="tr-TR" baseline="0" dirty="0" err="1" smtClean="0"/>
              <a:t>known</a:t>
            </a:r>
            <a:r>
              <a:rPr lang="tr-TR" baseline="0" dirty="0" smtClean="0"/>
              <a:t> as ..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650FA7-107A-44FE-BFB8-9EF5DCC022E3}" type="slidenum">
              <a:rPr lang="tr-TR" smtClean="0"/>
              <a:pPr/>
              <a:t>14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884509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Kahverengi boyanan, morfolojik olarak oval - yuvarlak şekilli, dar - yoğun sitoplazmalı nükleer </a:t>
            </a:r>
            <a:r>
              <a:rPr lang="tr-TR" dirty="0" err="1" smtClean="0"/>
              <a:t>kondansasyon</a:t>
            </a:r>
            <a:r>
              <a:rPr lang="tr-TR" dirty="0" smtClean="0"/>
              <a:t> ve </a:t>
            </a:r>
            <a:r>
              <a:rPr lang="tr-TR" dirty="0" err="1" smtClean="0"/>
              <a:t>fragmantasyon</a:t>
            </a:r>
            <a:r>
              <a:rPr lang="tr-TR" dirty="0" smtClean="0"/>
              <a:t> gözlenen </a:t>
            </a:r>
            <a:r>
              <a:rPr lang="tr-TR" dirty="0" err="1" smtClean="0"/>
              <a:t>apoptotik</a:t>
            </a:r>
            <a:r>
              <a:rPr lang="tr-TR" baseline="0" dirty="0" smtClean="0"/>
              <a:t> hücreler sayıldı.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650FA7-107A-44FE-BFB8-9EF5DCC022E3}" type="slidenum">
              <a:rPr lang="tr-TR" smtClean="0"/>
              <a:pPr/>
              <a:t>15</a:t>
            </a:fld>
            <a:endParaRPr lang="tr-T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Tonsillerde</a:t>
            </a:r>
            <a:r>
              <a:rPr lang="tr-T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en belirgin immünolojik aktivite 3-10 yaş civarında gözlenmekte olup, maksimum </a:t>
            </a:r>
            <a:r>
              <a:rPr lang="tr-T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postnatal</a:t>
            </a:r>
            <a:r>
              <a:rPr lang="tr-T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büyüme, 4-7 yaşlarda ortaya çıkmaktadır. Çalışmamız 2-16 yaş arası hastaları kapsamaktadır. </a:t>
            </a:r>
            <a:r>
              <a:rPr lang="tr-T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Apoptozun</a:t>
            </a:r>
            <a:r>
              <a:rPr lang="tr-T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yaşla olan ilişkisini araştırmak için hastalarımızı 6 yaşı sınır değer alarak iki gruba ayırdık. Bu yaşı almamızın nedeni, hem en fazla büyümenin olduğu yaş aralığında olması, hem de hastalarımızda  ortalama yaş değerinin 6 olmasıdır. Hem </a:t>
            </a:r>
            <a:r>
              <a:rPr lang="tr-T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tonsil</a:t>
            </a:r>
            <a:r>
              <a:rPr lang="tr-T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hem de </a:t>
            </a:r>
            <a:r>
              <a:rPr lang="tr-T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adenoid</a:t>
            </a:r>
            <a:r>
              <a:rPr lang="tr-T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çalışma grubumuzda gördük ki, 6 yaşından küçük hastalarda, </a:t>
            </a:r>
            <a:r>
              <a:rPr lang="tr-T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lenfoid</a:t>
            </a:r>
            <a:r>
              <a:rPr lang="tr-T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dokunun büyük ya da küçük olması ile </a:t>
            </a:r>
            <a:r>
              <a:rPr lang="tr-T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apoptozun</a:t>
            </a:r>
            <a:r>
              <a:rPr lang="tr-T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herhangi bir ilişkisi yoktur. Ancak 6 yaşından büyük hastalarda ,</a:t>
            </a:r>
            <a:r>
              <a:rPr lang="tr-T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tonsil</a:t>
            </a:r>
            <a:r>
              <a:rPr lang="tr-T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ve </a:t>
            </a:r>
            <a:r>
              <a:rPr lang="tr-T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adenoidlerde</a:t>
            </a:r>
            <a:r>
              <a:rPr lang="tr-T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tr-T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hipertrofik</a:t>
            </a:r>
            <a:r>
              <a:rPr lang="tr-T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dokularda </a:t>
            </a:r>
            <a:r>
              <a:rPr lang="tr-T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apoptoz</a:t>
            </a:r>
            <a:r>
              <a:rPr lang="tr-T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daha fazla saptanmıştır. Demek ki </a:t>
            </a:r>
            <a:r>
              <a:rPr lang="tr-T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apoptoz</a:t>
            </a:r>
            <a:r>
              <a:rPr lang="tr-T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küçük yaşlarda </a:t>
            </a:r>
            <a:r>
              <a:rPr lang="tr-T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hipertrofi</a:t>
            </a:r>
            <a:r>
              <a:rPr lang="tr-T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ve </a:t>
            </a:r>
            <a:r>
              <a:rPr lang="tr-T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atrofi</a:t>
            </a:r>
            <a:r>
              <a:rPr lang="tr-T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mekanizmasında etkin yer almazken ,yaşın artmasıyla dokuların gösterdiği </a:t>
            </a:r>
            <a:r>
              <a:rPr lang="tr-T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apoptoz</a:t>
            </a:r>
            <a:r>
              <a:rPr lang="tr-T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miktarlarında anlamlı farklılıklar ortaya çıkabilmektedir. </a:t>
            </a:r>
          </a:p>
          <a:p>
            <a:endParaRPr lang="tr-TR" dirty="0" smtClean="0"/>
          </a:p>
          <a:p>
            <a:r>
              <a:rPr lang="tr-TR" dirty="0" smtClean="0"/>
              <a:t>6 YAŞ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650FA7-107A-44FE-BFB8-9EF5DCC022E3}" type="slidenum">
              <a:rPr lang="tr-TR" smtClean="0"/>
              <a:pPr/>
              <a:t>20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600560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650FA7-107A-44FE-BFB8-9EF5DCC022E3}" type="slidenum">
              <a:rPr lang="tr-TR" smtClean="0"/>
              <a:pPr/>
              <a:t>21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89104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Tonsillerde</a:t>
            </a:r>
            <a:r>
              <a:rPr lang="tr-T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en belirgin immünolojik aktivite 3-10 yaş civarında gözlenmekte olup, maksimum </a:t>
            </a:r>
            <a:r>
              <a:rPr lang="tr-T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postnatal</a:t>
            </a:r>
            <a:r>
              <a:rPr lang="tr-T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büyüme, 4-7 yaşlarda ortaya çıkmaktadır. Çalışmamız 2-16 yaş arası hastaları kapsamaktadır. </a:t>
            </a:r>
            <a:r>
              <a:rPr lang="tr-T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Apoptozun</a:t>
            </a:r>
            <a:r>
              <a:rPr lang="tr-T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yaşla olan ilişkisini araştırmak için hastalarımızı 6 yaşı sınır değer alarak iki gruba ayırdık. Bu yaşı almamızın nedeni, hem en fazla büyümenin olduğu yaş aralığında olması, hem de hastalarımızda  ortalama yaş değerinin 6 olmasıdır. Hem </a:t>
            </a:r>
            <a:r>
              <a:rPr lang="tr-T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tonsil</a:t>
            </a:r>
            <a:r>
              <a:rPr lang="tr-T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hem de </a:t>
            </a:r>
            <a:r>
              <a:rPr lang="tr-T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adenoid</a:t>
            </a:r>
            <a:r>
              <a:rPr lang="tr-T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çalışma grubumuzda gördük ki, 6 yaşından küçük hastalarda, </a:t>
            </a:r>
            <a:r>
              <a:rPr lang="tr-T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lenfoid</a:t>
            </a:r>
            <a:r>
              <a:rPr lang="tr-T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dokunun büyük ya da küçük olması ile </a:t>
            </a:r>
            <a:r>
              <a:rPr lang="tr-T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apoptozun</a:t>
            </a:r>
            <a:r>
              <a:rPr lang="tr-T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herhangi bir ilişkisi yoktur. Ancak 6 yaşından büyük hastalarda ,</a:t>
            </a:r>
            <a:r>
              <a:rPr lang="tr-T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tonsil</a:t>
            </a:r>
            <a:r>
              <a:rPr lang="tr-T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ve </a:t>
            </a:r>
            <a:r>
              <a:rPr lang="tr-T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adenoidlerde</a:t>
            </a:r>
            <a:r>
              <a:rPr lang="tr-T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tr-T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hipertrofik</a:t>
            </a:r>
            <a:r>
              <a:rPr lang="tr-T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dokularda </a:t>
            </a:r>
            <a:r>
              <a:rPr lang="tr-T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apoptoz</a:t>
            </a:r>
            <a:r>
              <a:rPr lang="tr-T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daha fazla saptanmıştır. Demek ki </a:t>
            </a:r>
            <a:r>
              <a:rPr lang="tr-T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apoptoz</a:t>
            </a:r>
            <a:r>
              <a:rPr lang="tr-T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küçük yaşlarda </a:t>
            </a:r>
            <a:r>
              <a:rPr lang="tr-T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hipertrofi</a:t>
            </a:r>
            <a:r>
              <a:rPr lang="tr-T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ve </a:t>
            </a:r>
            <a:r>
              <a:rPr lang="tr-T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atrofi</a:t>
            </a:r>
            <a:r>
              <a:rPr lang="tr-T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mekanizmasında etkin yer almazken ,yaşın artmasıyla dokuların gösterdiği </a:t>
            </a:r>
            <a:r>
              <a:rPr lang="tr-T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apoptoz</a:t>
            </a:r>
            <a:r>
              <a:rPr lang="tr-T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miktarlarında anlamlı farklılıklar ortaya çıkabilmektedir. </a:t>
            </a:r>
          </a:p>
          <a:p>
            <a:endParaRPr lang="tr-TR" dirty="0" smtClean="0"/>
          </a:p>
          <a:p>
            <a:r>
              <a:rPr lang="tr-TR" dirty="0" smtClean="0"/>
              <a:t>6 YAŞ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650FA7-107A-44FE-BFB8-9EF5DCC022E3}" type="slidenum">
              <a:rPr lang="tr-TR" smtClean="0"/>
              <a:pPr/>
              <a:t>22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624357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650FA7-107A-44FE-BFB8-9EF5DCC022E3}" type="slidenum">
              <a:rPr lang="tr-TR" smtClean="0"/>
              <a:pPr/>
              <a:t>23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893933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650FA7-107A-44FE-BFB8-9EF5DCC022E3}" type="slidenum">
              <a:rPr lang="tr-TR" smtClean="0"/>
              <a:pPr/>
              <a:t>27</a:t>
            </a:fld>
            <a:endParaRPr lang="tr-TR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Normal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lenfoid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dokularda, total lenfosit sayısının sabit bir seviyede tutulması kuralına göre,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apoptoz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ve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proliferasyon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arasında bir denge olmak zorundadır (42). Başka bir deyişle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apoptoz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proliferatif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aktivitenin bir indikatörüdür. Yani hücre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proliferasyonunun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olduğu yerde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apoptozun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da fazla olması beklenir.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Çalışmamızda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bunu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doğrular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nitelikte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%50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üzeri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adenoid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büyüklüğü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olan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dokularda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%50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altı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değere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sahip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olan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dokulara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göre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istatistiksel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olarak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anlamlı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apoptoz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miktarında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artış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saptanmıştır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Rekürren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enfeksiyonlara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sekonder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gelişen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lenfoid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hücre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artışının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sınırlandırılması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adenoid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dokuda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apoptozun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artmasıyla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sağlanmaktadır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endParaRPr lang="tr-TR" dirty="0" smtClean="0"/>
          </a:p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650FA7-107A-44FE-BFB8-9EF5DCC022E3}" type="slidenum">
              <a:rPr lang="tr-TR" smtClean="0"/>
              <a:pPr/>
              <a:t>28</a:t>
            </a:fld>
            <a:endParaRPr lang="tr-TR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Kucera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ve ark. (71) kronik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inflamasyon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durumunda,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proliferasyonun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ve hücre ölümünün en çok B hücrelerinde olduğunu göstermiştir. Çalışmamızda en fazla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apoptozun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intrafoliküler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alanda bulunması, B hücrelerinden zengin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foliküllerin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inflamasyona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sekonder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artmış aktivitesini göstermektedir. Literatürde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apoptozun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lenfoid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doku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kompartmanlarındaki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oranlarını karşılaştıran az sayıda çalışma mevcuttur.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Kelseo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ve ark. (77) 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apoptozun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germinal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merkezde,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interfoliküler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alana göre daha fazla olduğunu söylemişlerdir. Bunu da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antijenik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cevabın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germinal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merkezde gelişmesinden dolayı, yoğun hücre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proliferasyonuna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bağlamışlardır.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Bizim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çalışmamızda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istatistiksel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olarak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en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fazla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apoptoz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intrafoliküler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alanda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bulunmuştur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Bunu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sırasıyla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subepitelyal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interfoliküler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alan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takip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etmekte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en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az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apoptoz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miktarı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intraepitelyal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alanda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saptanmıştır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en-US" sz="1200" u="sng" kern="1200" dirty="0" smtClean="0">
                <a:solidFill>
                  <a:srgbClr val="FFC000"/>
                </a:solidFill>
                <a:latin typeface="+mn-lt"/>
                <a:ea typeface="+mn-ea"/>
                <a:cs typeface="+mn-cs"/>
              </a:rPr>
              <a:t>En </a:t>
            </a:r>
            <a:r>
              <a:rPr lang="en-US" sz="1200" u="sng" kern="1200" dirty="0" err="1" smtClean="0">
                <a:solidFill>
                  <a:srgbClr val="FFC000"/>
                </a:solidFill>
                <a:latin typeface="+mn-lt"/>
                <a:ea typeface="+mn-ea"/>
                <a:cs typeface="+mn-cs"/>
              </a:rPr>
              <a:t>fazla</a:t>
            </a:r>
            <a:r>
              <a:rPr lang="en-US" sz="1200" u="sng" kern="1200" dirty="0" smtClean="0">
                <a:solidFill>
                  <a:srgbClr val="FFC000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u="sng" kern="1200" dirty="0" err="1" smtClean="0">
                <a:solidFill>
                  <a:srgbClr val="FFC000"/>
                </a:solidFill>
                <a:latin typeface="+mn-lt"/>
                <a:ea typeface="+mn-ea"/>
                <a:cs typeface="+mn-cs"/>
              </a:rPr>
              <a:t>apoptozun</a:t>
            </a:r>
            <a:r>
              <a:rPr lang="en-US" sz="1200" u="sng" kern="1200" dirty="0" smtClean="0">
                <a:solidFill>
                  <a:srgbClr val="FFC000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u="sng" kern="1200" dirty="0" err="1" smtClean="0">
                <a:solidFill>
                  <a:srgbClr val="FFC000"/>
                </a:solidFill>
                <a:latin typeface="+mn-lt"/>
                <a:ea typeface="+mn-ea"/>
                <a:cs typeface="+mn-cs"/>
              </a:rPr>
              <a:t>intrafoliküler</a:t>
            </a:r>
            <a:r>
              <a:rPr lang="en-US" sz="1200" u="sng" kern="1200" dirty="0" smtClean="0">
                <a:solidFill>
                  <a:srgbClr val="FFC000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u="sng" kern="1200" dirty="0" err="1" smtClean="0">
                <a:solidFill>
                  <a:srgbClr val="FFC000"/>
                </a:solidFill>
                <a:latin typeface="+mn-lt"/>
                <a:ea typeface="+mn-ea"/>
                <a:cs typeface="+mn-cs"/>
              </a:rPr>
              <a:t>alanda</a:t>
            </a:r>
            <a:r>
              <a:rPr lang="en-US" sz="1200" u="sng" kern="1200" dirty="0" smtClean="0">
                <a:solidFill>
                  <a:srgbClr val="FFC000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u="sng" kern="1200" dirty="0" err="1" smtClean="0">
                <a:solidFill>
                  <a:srgbClr val="FFC000"/>
                </a:solidFill>
                <a:latin typeface="+mn-lt"/>
                <a:ea typeface="+mn-ea"/>
                <a:cs typeface="+mn-cs"/>
              </a:rPr>
              <a:t>bulunmasını</a:t>
            </a:r>
            <a:r>
              <a:rPr lang="en-US" sz="1200" u="sng" kern="1200" dirty="0" smtClean="0">
                <a:solidFill>
                  <a:srgbClr val="FFC000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1200" u="sng" kern="1200" dirty="0" err="1" smtClean="0">
                <a:solidFill>
                  <a:srgbClr val="FFC000"/>
                </a:solidFill>
                <a:latin typeface="+mn-lt"/>
                <a:ea typeface="+mn-ea"/>
                <a:cs typeface="+mn-cs"/>
              </a:rPr>
              <a:t>rekürren</a:t>
            </a:r>
            <a:r>
              <a:rPr lang="en-US" sz="1200" u="sng" kern="1200" dirty="0" smtClean="0">
                <a:solidFill>
                  <a:srgbClr val="FFC000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u="sng" kern="1200" dirty="0" err="1" smtClean="0">
                <a:solidFill>
                  <a:srgbClr val="FFC000"/>
                </a:solidFill>
                <a:latin typeface="+mn-lt"/>
                <a:ea typeface="+mn-ea"/>
                <a:cs typeface="+mn-cs"/>
              </a:rPr>
              <a:t>enfeksiyonlara</a:t>
            </a:r>
            <a:r>
              <a:rPr lang="en-US" sz="1200" u="sng" kern="1200" dirty="0" smtClean="0">
                <a:solidFill>
                  <a:srgbClr val="FFC000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u="sng" kern="1200" dirty="0" err="1" smtClean="0">
                <a:solidFill>
                  <a:srgbClr val="FFC000"/>
                </a:solidFill>
                <a:latin typeface="+mn-lt"/>
                <a:ea typeface="+mn-ea"/>
                <a:cs typeface="+mn-cs"/>
              </a:rPr>
              <a:t>verilen</a:t>
            </a:r>
            <a:r>
              <a:rPr lang="en-US" sz="1200" u="sng" kern="1200" dirty="0" smtClean="0">
                <a:solidFill>
                  <a:srgbClr val="FFC000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u="sng" kern="1200" dirty="0" err="1" smtClean="0">
                <a:solidFill>
                  <a:srgbClr val="FFC000"/>
                </a:solidFill>
                <a:latin typeface="+mn-lt"/>
                <a:ea typeface="+mn-ea"/>
                <a:cs typeface="+mn-cs"/>
              </a:rPr>
              <a:t>immün</a:t>
            </a:r>
            <a:r>
              <a:rPr lang="en-US" sz="1200" u="sng" kern="1200" dirty="0" smtClean="0">
                <a:solidFill>
                  <a:srgbClr val="FFC000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u="sng" kern="1200" dirty="0" err="1" smtClean="0">
                <a:solidFill>
                  <a:srgbClr val="FFC000"/>
                </a:solidFill>
                <a:latin typeface="+mn-lt"/>
                <a:ea typeface="+mn-ea"/>
                <a:cs typeface="+mn-cs"/>
              </a:rPr>
              <a:t>cevapta</a:t>
            </a:r>
            <a:r>
              <a:rPr lang="en-US" sz="1200" u="sng" kern="1200" dirty="0" smtClean="0">
                <a:solidFill>
                  <a:srgbClr val="FFC000"/>
                </a:solidFill>
                <a:latin typeface="+mn-lt"/>
                <a:ea typeface="+mn-ea"/>
                <a:cs typeface="+mn-cs"/>
              </a:rPr>
              <a:t> germinal </a:t>
            </a:r>
            <a:r>
              <a:rPr lang="en-US" sz="1200" u="sng" kern="1200" dirty="0" err="1" smtClean="0">
                <a:solidFill>
                  <a:srgbClr val="FFC000"/>
                </a:solidFill>
                <a:latin typeface="+mn-lt"/>
                <a:ea typeface="+mn-ea"/>
                <a:cs typeface="+mn-cs"/>
              </a:rPr>
              <a:t>merkezdeki</a:t>
            </a:r>
            <a:r>
              <a:rPr lang="en-US" sz="1200" u="sng" kern="1200" dirty="0" smtClean="0">
                <a:solidFill>
                  <a:srgbClr val="FFC000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u="sng" kern="1200" dirty="0" err="1" smtClean="0">
                <a:solidFill>
                  <a:srgbClr val="FFC000"/>
                </a:solidFill>
                <a:latin typeface="+mn-lt"/>
                <a:ea typeface="+mn-ea"/>
                <a:cs typeface="+mn-cs"/>
              </a:rPr>
              <a:t>lenfoid</a:t>
            </a:r>
            <a:r>
              <a:rPr lang="en-US" sz="1200" u="sng" kern="1200" dirty="0" smtClean="0">
                <a:solidFill>
                  <a:srgbClr val="FFC000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u="sng" kern="1200" dirty="0" err="1" smtClean="0">
                <a:solidFill>
                  <a:srgbClr val="FFC000"/>
                </a:solidFill>
                <a:latin typeface="+mn-lt"/>
                <a:ea typeface="+mn-ea"/>
                <a:cs typeface="+mn-cs"/>
              </a:rPr>
              <a:t>hücre</a:t>
            </a:r>
            <a:r>
              <a:rPr lang="en-US" sz="1200" u="sng" kern="1200" dirty="0" smtClean="0">
                <a:solidFill>
                  <a:srgbClr val="FFC000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u="sng" kern="1200" dirty="0" err="1" smtClean="0">
                <a:solidFill>
                  <a:srgbClr val="FFC000"/>
                </a:solidFill>
                <a:latin typeface="+mn-lt"/>
                <a:ea typeface="+mn-ea"/>
                <a:cs typeface="+mn-cs"/>
              </a:rPr>
              <a:t>proliferasyonunun</a:t>
            </a:r>
            <a:r>
              <a:rPr lang="en-US" sz="1200" u="sng" kern="1200" dirty="0" smtClean="0">
                <a:solidFill>
                  <a:srgbClr val="FFC000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u="sng" kern="1200" dirty="0" err="1" smtClean="0">
                <a:solidFill>
                  <a:srgbClr val="FFC000"/>
                </a:solidFill>
                <a:latin typeface="+mn-lt"/>
                <a:ea typeface="+mn-ea"/>
                <a:cs typeface="+mn-cs"/>
              </a:rPr>
              <a:t>çok</a:t>
            </a:r>
            <a:r>
              <a:rPr lang="en-US" sz="1200" u="sng" kern="1200" dirty="0" smtClean="0">
                <a:solidFill>
                  <a:srgbClr val="FFC000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u="sng" kern="1200" dirty="0" err="1" smtClean="0">
                <a:solidFill>
                  <a:srgbClr val="FFC000"/>
                </a:solidFill>
                <a:latin typeface="+mn-lt"/>
                <a:ea typeface="+mn-ea"/>
                <a:cs typeface="+mn-cs"/>
              </a:rPr>
              <a:t>olmasına</a:t>
            </a:r>
            <a:r>
              <a:rPr lang="en-US" sz="1200" u="sng" kern="1200" dirty="0" smtClean="0">
                <a:solidFill>
                  <a:srgbClr val="FFC000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u="sng" kern="1200" dirty="0" err="1" smtClean="0">
                <a:solidFill>
                  <a:srgbClr val="FFC000"/>
                </a:solidFill>
                <a:latin typeface="+mn-lt"/>
                <a:ea typeface="+mn-ea"/>
                <a:cs typeface="+mn-cs"/>
              </a:rPr>
              <a:t>ve</a:t>
            </a:r>
            <a:r>
              <a:rPr lang="en-US" sz="1200" u="sng" kern="1200" dirty="0" smtClean="0">
                <a:solidFill>
                  <a:srgbClr val="FFC000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u="sng" kern="1200" dirty="0" err="1" smtClean="0">
                <a:solidFill>
                  <a:srgbClr val="FFC000"/>
                </a:solidFill>
                <a:latin typeface="+mn-lt"/>
                <a:ea typeface="+mn-ea"/>
                <a:cs typeface="+mn-cs"/>
              </a:rPr>
              <a:t>buna</a:t>
            </a:r>
            <a:r>
              <a:rPr lang="en-US" sz="1200" u="sng" kern="1200" dirty="0" smtClean="0">
                <a:solidFill>
                  <a:srgbClr val="FFC000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u="sng" kern="1200" dirty="0" err="1" smtClean="0">
                <a:solidFill>
                  <a:srgbClr val="FFC000"/>
                </a:solidFill>
                <a:latin typeface="+mn-lt"/>
                <a:ea typeface="+mn-ea"/>
                <a:cs typeface="+mn-cs"/>
              </a:rPr>
              <a:t>sekonder</a:t>
            </a:r>
            <a:r>
              <a:rPr lang="en-US" sz="1200" u="sng" kern="1200" dirty="0" smtClean="0">
                <a:solidFill>
                  <a:srgbClr val="FFC000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u="sng" kern="1200" dirty="0" err="1" smtClean="0">
                <a:solidFill>
                  <a:srgbClr val="FFC000"/>
                </a:solidFill>
                <a:latin typeface="+mn-lt"/>
                <a:ea typeface="+mn-ea"/>
                <a:cs typeface="+mn-cs"/>
              </a:rPr>
              <a:t>apoptozun</a:t>
            </a:r>
            <a:r>
              <a:rPr lang="en-US" sz="1200" u="sng" kern="1200" dirty="0" smtClean="0">
                <a:solidFill>
                  <a:srgbClr val="FFC000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u="sng" kern="1200" dirty="0" err="1" smtClean="0">
                <a:solidFill>
                  <a:srgbClr val="FFC000"/>
                </a:solidFill>
                <a:latin typeface="+mn-lt"/>
                <a:ea typeface="+mn-ea"/>
                <a:cs typeface="+mn-cs"/>
              </a:rPr>
              <a:t>artmış</a:t>
            </a:r>
            <a:r>
              <a:rPr lang="en-US" sz="1200" u="sng" kern="1200" dirty="0" smtClean="0">
                <a:solidFill>
                  <a:srgbClr val="FFC000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u="sng" kern="1200" dirty="0" err="1" smtClean="0">
                <a:solidFill>
                  <a:srgbClr val="FFC000"/>
                </a:solidFill>
                <a:latin typeface="+mn-lt"/>
                <a:ea typeface="+mn-ea"/>
                <a:cs typeface="+mn-cs"/>
              </a:rPr>
              <a:t>olmasına</a:t>
            </a:r>
            <a:r>
              <a:rPr lang="en-US" sz="1200" u="sng" kern="1200" dirty="0" smtClean="0">
                <a:solidFill>
                  <a:srgbClr val="FFC000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u="sng" kern="1200" dirty="0" err="1" smtClean="0">
                <a:solidFill>
                  <a:srgbClr val="FFC000"/>
                </a:solidFill>
                <a:latin typeface="+mn-lt"/>
                <a:ea typeface="+mn-ea"/>
                <a:cs typeface="+mn-cs"/>
              </a:rPr>
              <a:t>bağlamaktayız</a:t>
            </a:r>
            <a:r>
              <a:rPr lang="en-US" sz="1200" u="sng" kern="1200" dirty="0" smtClean="0">
                <a:solidFill>
                  <a:srgbClr val="FFC000"/>
                </a:solidFill>
                <a:latin typeface="+mn-lt"/>
                <a:ea typeface="+mn-ea"/>
                <a:cs typeface="+mn-cs"/>
              </a:rPr>
              <a:t>.</a:t>
            </a:r>
            <a:r>
              <a:rPr lang="en-US" sz="12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Rakamsal olarak da </a:t>
            </a:r>
            <a:r>
              <a:rPr lang="tr-TR" sz="1200" u="sng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intrafoliküler</a:t>
            </a:r>
            <a:r>
              <a:rPr lang="tr-TR" sz="12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alandaki </a:t>
            </a:r>
            <a:r>
              <a:rPr lang="tr-TR" sz="1200" u="sng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apoptoz</a:t>
            </a:r>
            <a:r>
              <a:rPr lang="tr-TR" sz="12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diğer bölgelere oranla belirgin olarak fazladır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Dono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ve ark. (81) yaptığı çalışmada,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subepitelyal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 hücreleri ile manto alanında ve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germinal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merkezde bulunan B hücrelerinin morfolojik açıdan farklı olduklarını iddia etmişlerdir.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vitro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ortamda EBV ile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enfekte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edilen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tonsillerde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germinal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merkez B hücreleri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spontan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apoptoza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uğrarken,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subepitelyal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 hücrelerinde bu durum gözlenmemiştir. Çalışmamızda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subepitelyal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apoptoz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miktarının,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intrafoliküler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apoptozdan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daha az olduğunu saptadık.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Germinal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merkezde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apoptozun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daha fazla olmasının nedeninin,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lenfoid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hücre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proliferasyondaki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artışın en fazla burada olmasından kaynaklandığını bilmekteyiz. İki alan arasında bulduğumuz bu farkın, sadece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intrafoliküler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apoptoz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artışına bağlı değil, aynı zamanda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subepitelyal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 hücrelerindeki 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apoptozun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daha az olmasından da kaynaklandığını düşünmekteyiz. </a:t>
            </a:r>
          </a:p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650FA7-107A-44FE-BFB8-9EF5DCC022E3}" type="slidenum">
              <a:rPr lang="tr-TR" smtClean="0"/>
              <a:pPr/>
              <a:t>29</a:t>
            </a:fld>
            <a:endParaRPr lang="tr-TR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650FA7-107A-44FE-BFB8-9EF5DCC022E3}" type="slidenum">
              <a:rPr lang="tr-TR" smtClean="0"/>
              <a:pPr/>
              <a:t>30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689715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Al-Salam ve ark. (75)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tonsillektomi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spesimenlerinde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%43,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adenoidektomi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spesimenlerinde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%13  oranında EBV saptamışlar ve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tonsil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dokusunun EBV için başlıca kaynak olduğunu, bunun da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tonsiller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hipertrofiye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yol açtığını bildirmişlerdir. Aynı çalışmada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tonsil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dokusundaki EBV ile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enfekte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hücrelerin tümünün B lenfositler olduğunu ve büyük oranda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interfoliküler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alanlarda bulunduklarını bildirmişlerdir. Çalışmamızda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tonsilde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bakılan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apoptoz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değerlerinde,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intrafoliküler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alan ile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interfoliküler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alan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apoptoz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oranları arasında istatistiksel olarak anlamlı korelasyon bulunmuştur. Evrelerine göre gruplandırılan 43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tonsil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spesimeninde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 bu iki alandaki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apoptotik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hücre sayıları incelenmiştir. Özellikle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grade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3 ve 4 olan grupta,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intrafoliküler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alanda sayılan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apoptotik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hücre sayısının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interfoliküler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alandaki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apoptotik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hücre sayısına oranı bazı hastalarda 1,5-2 katı iken, bazı hastalarda 8-10 katı olarak bulunmuştur. Bu farklılıklar, çalışmamızdaki bazı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adenoid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spesimenleri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arasında da saptanmıştır. EBV ile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enfekte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 hücrelerin büyük çoğunluğunun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interfoliküler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alanda olduğu düşünülürse, alanlar arasında bulduğumuz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apoptoz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oranlarındaki bu farklılık, bazı hasta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tonsillerinin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EBV ile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enfekte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olması, diğerlerinin ise olmamasından kaynaklanmış olabilir.</a:t>
            </a:r>
          </a:p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650FA7-107A-44FE-BFB8-9EF5DCC022E3}" type="slidenum">
              <a:rPr lang="tr-TR" smtClean="0"/>
              <a:pPr/>
              <a:t>34</a:t>
            </a:fld>
            <a:endParaRPr lang="tr-T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20.11.2014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20.11.2014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20.11.2014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20.11.2014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20.11.2014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20.11.2014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20.11.2014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20.11.2014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20.11.2014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20.11.2014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20.11.2014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20.11.2014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4" Type="http://schemas.openxmlformats.org/officeDocument/2006/relationships/comments" Target="../comments/commen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Başlık"/>
          <p:cNvSpPr>
            <a:spLocks noGrp="1"/>
          </p:cNvSpPr>
          <p:nvPr>
            <p:ph type="ctrTitle"/>
          </p:nvPr>
        </p:nvSpPr>
        <p:spPr>
          <a:xfrm>
            <a:off x="685800" y="714356"/>
            <a:ext cx="7772400" cy="5357849"/>
          </a:xfrm>
        </p:spPr>
        <p:txBody>
          <a:bodyPr>
            <a:normAutofit/>
          </a:bodyPr>
          <a:lstStyle/>
          <a:p>
            <a:r>
              <a:rPr lang="tr-TR" dirty="0" smtClean="0"/>
              <a:t/>
            </a:r>
            <a:br>
              <a:rPr lang="tr-TR" dirty="0" smtClean="0"/>
            </a:br>
            <a:endParaRPr lang="tr-TR" dirty="0"/>
          </a:p>
        </p:txBody>
      </p:sp>
      <p:sp>
        <p:nvSpPr>
          <p:cNvPr id="5" name="4 Alt Başlık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tr-TR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tr-TR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3249" name="Rectangle 1"/>
          <p:cNvSpPr>
            <a:spLocks noChangeArrowheads="1"/>
          </p:cNvSpPr>
          <p:nvPr/>
        </p:nvSpPr>
        <p:spPr bwMode="auto">
          <a:xfrm>
            <a:off x="428596" y="1245628"/>
            <a:ext cx="8143932" cy="4262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The Possible</a:t>
            </a:r>
            <a:r>
              <a:rPr kumimoji="0" lang="tr-TR" sz="3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tr-TR" sz="3200" b="1" dirty="0" smtClean="0">
                <a:latin typeface="Times New Roman" pitchFamily="18" charset="0"/>
                <a:cs typeface="Times New Roman" pitchFamily="18" charset="0"/>
              </a:rPr>
              <a:t>Role of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Apoptosis in the Pathogenesis of Chronic Tonsillitis and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Tonsillar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Hypertrophy </a:t>
            </a:r>
            <a:endParaRPr kumimoji="0" lang="tr-TR" sz="32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r>
              <a:rPr lang="tr-TR" sz="1400" b="1" dirty="0" smtClean="0">
                <a:latin typeface="Times New Roman" pitchFamily="18" charset="0"/>
                <a:cs typeface="Times New Roman" pitchFamily="18" charset="0"/>
              </a:rPr>
              <a:t>			</a:t>
            </a:r>
            <a:r>
              <a:rPr lang="en-US" sz="1400" b="1" dirty="0" err="1" smtClean="0">
                <a:latin typeface="Times New Roman" pitchFamily="18" charset="0"/>
                <a:cs typeface="Times New Roman" pitchFamily="18" charset="0"/>
              </a:rPr>
              <a:t>Merih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 ÖNAL, MD, Instructor</a:t>
            </a:r>
            <a:endParaRPr lang="tr-TR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tr-TR" sz="1400" b="1" dirty="0" smtClean="0">
                <a:latin typeface="Times New Roman" pitchFamily="18" charset="0"/>
                <a:cs typeface="Times New Roman" pitchFamily="18" charset="0"/>
              </a:rPr>
              <a:t>			</a:t>
            </a:r>
            <a:r>
              <a:rPr lang="en-US" sz="1400" b="1" dirty="0" err="1" smtClean="0">
                <a:latin typeface="Times New Roman" pitchFamily="18" charset="0"/>
                <a:cs typeface="Times New Roman" pitchFamily="18" charset="0"/>
              </a:rPr>
              <a:t>Taner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b="1" dirty="0" err="1" smtClean="0">
                <a:latin typeface="Times New Roman" pitchFamily="18" charset="0"/>
                <a:cs typeface="Times New Roman" pitchFamily="18" charset="0"/>
              </a:rPr>
              <a:t>Yılmaz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, MD, Professor</a:t>
            </a:r>
            <a:endParaRPr lang="tr-TR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tr-TR" sz="1400" b="1" dirty="0" smtClean="0">
                <a:latin typeface="Times New Roman" pitchFamily="18" charset="0"/>
                <a:cs typeface="Times New Roman" pitchFamily="18" charset="0"/>
              </a:rPr>
              <a:t>			</a:t>
            </a:r>
            <a:r>
              <a:rPr lang="en-US" sz="1400" b="1" dirty="0" err="1" smtClean="0">
                <a:latin typeface="Times New Roman" pitchFamily="18" charset="0"/>
                <a:cs typeface="Times New Roman" pitchFamily="18" charset="0"/>
              </a:rPr>
              <a:t>Elif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b="1" dirty="0" err="1" smtClean="0">
                <a:latin typeface="Times New Roman" pitchFamily="18" charset="0"/>
                <a:cs typeface="Times New Roman" pitchFamily="18" charset="0"/>
              </a:rPr>
              <a:t>Bilgiç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, MD, PhD, Instructor*</a:t>
            </a:r>
            <a:endParaRPr lang="tr-TR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tr-TR" sz="1400" b="1" dirty="0" smtClean="0">
                <a:latin typeface="Times New Roman" pitchFamily="18" charset="0"/>
                <a:cs typeface="Times New Roman" pitchFamily="18" charset="0"/>
              </a:rPr>
              <a:t>			</a:t>
            </a:r>
            <a:r>
              <a:rPr lang="en-US" sz="1400" b="1" dirty="0" err="1" smtClean="0">
                <a:latin typeface="Times New Roman" pitchFamily="18" charset="0"/>
                <a:cs typeface="Times New Roman" pitchFamily="18" charset="0"/>
              </a:rPr>
              <a:t>Sevda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b="1" dirty="0" err="1" smtClean="0">
                <a:latin typeface="Times New Roman" pitchFamily="18" charset="0"/>
                <a:cs typeface="Times New Roman" pitchFamily="18" charset="0"/>
              </a:rPr>
              <a:t>Fatma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b="1" dirty="0" err="1" smtClean="0">
                <a:latin typeface="Times New Roman" pitchFamily="18" charset="0"/>
                <a:cs typeface="Times New Roman" pitchFamily="18" charset="0"/>
              </a:rPr>
              <a:t>Müftüoğlu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, MD, PhD, Professor*</a:t>
            </a:r>
            <a:endParaRPr lang="tr-TR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tr-TR" sz="1400" b="1" dirty="0" smtClean="0">
                <a:latin typeface="Times New Roman" pitchFamily="18" charset="0"/>
                <a:cs typeface="Times New Roman" pitchFamily="18" charset="0"/>
              </a:rPr>
              <a:t>			</a:t>
            </a:r>
            <a:r>
              <a:rPr lang="en-US" sz="1400" b="1" dirty="0" err="1" smtClean="0">
                <a:latin typeface="Times New Roman" pitchFamily="18" charset="0"/>
                <a:cs typeface="Times New Roman" pitchFamily="18" charset="0"/>
              </a:rPr>
              <a:t>Oğuz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b="1" dirty="0" err="1" smtClean="0">
                <a:latin typeface="Times New Roman" pitchFamily="18" charset="0"/>
                <a:cs typeface="Times New Roman" pitchFamily="18" charset="0"/>
              </a:rPr>
              <a:t>Kuşçu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, MD, Instructor</a:t>
            </a:r>
            <a:endParaRPr lang="tr-TR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tr-TR" sz="1400" b="1" dirty="0" smtClean="0">
                <a:latin typeface="Times New Roman" pitchFamily="18" charset="0"/>
                <a:cs typeface="Times New Roman" pitchFamily="18" charset="0"/>
              </a:rPr>
              <a:t>			</a:t>
            </a:r>
            <a:r>
              <a:rPr lang="en-US" sz="1400" b="1" dirty="0" err="1" smtClean="0">
                <a:latin typeface="Times New Roman" pitchFamily="18" charset="0"/>
                <a:cs typeface="Times New Roman" pitchFamily="18" charset="0"/>
              </a:rPr>
              <a:t>Önder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b="1" dirty="0" err="1" smtClean="0">
                <a:latin typeface="Times New Roman" pitchFamily="18" charset="0"/>
                <a:cs typeface="Times New Roman" pitchFamily="18" charset="0"/>
              </a:rPr>
              <a:t>Günaydın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, MD, Assistant Professor</a:t>
            </a:r>
            <a:endParaRPr lang="tr-TR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tr-TR" sz="1400" b="1" dirty="0" smtClean="0"/>
              <a:t>     </a:t>
            </a:r>
            <a:endParaRPr kumimoji="0" lang="tr-TR" sz="14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Hacettepe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University Faculty of Medicine</a:t>
            </a:r>
            <a:endParaRPr kumimoji="0" lang="tr-TR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Department of Otolaryngology-Head &amp; Neck Surgery</a:t>
            </a:r>
            <a:endParaRPr kumimoji="0" lang="tr-TR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*Department of Histology and Embryology, Ankara, Turkey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Tonsils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adenoids</a:t>
            </a:r>
            <a:r>
              <a:rPr lang="tr-TR" dirty="0" smtClean="0"/>
              <a:t> </a:t>
            </a:r>
            <a:r>
              <a:rPr lang="tr-TR" dirty="0" err="1" smtClean="0"/>
              <a:t>are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important</a:t>
            </a:r>
            <a:r>
              <a:rPr lang="tr-TR" dirty="0" smtClean="0"/>
              <a:t> </a:t>
            </a:r>
            <a:r>
              <a:rPr lang="tr-TR" dirty="0" err="1" smtClean="0"/>
              <a:t>components</a:t>
            </a:r>
            <a:r>
              <a:rPr lang="tr-TR" dirty="0" smtClean="0"/>
              <a:t> of </a:t>
            </a:r>
            <a:r>
              <a:rPr lang="tr-TR" dirty="0" err="1" smtClean="0"/>
              <a:t>immune</a:t>
            </a:r>
            <a:r>
              <a:rPr lang="tr-TR" dirty="0" smtClean="0"/>
              <a:t> </a:t>
            </a:r>
            <a:r>
              <a:rPr lang="tr-TR" dirty="0" err="1" smtClean="0"/>
              <a:t>system</a:t>
            </a:r>
            <a:endParaRPr lang="tr-TR" dirty="0" smtClean="0"/>
          </a:p>
          <a:p>
            <a:r>
              <a:rPr lang="tr-TR" dirty="0" err="1" smtClean="0"/>
              <a:t>Waldeyer</a:t>
            </a:r>
            <a:r>
              <a:rPr lang="tr-TR" dirty="0" smtClean="0"/>
              <a:t> ring</a:t>
            </a:r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 smtClean="0"/>
              <a:t>Waldeyer</a:t>
            </a:r>
            <a:r>
              <a:rPr lang="tr-TR" b="1" dirty="0" smtClean="0"/>
              <a:t> ring</a:t>
            </a:r>
            <a:endParaRPr lang="tr-TR" b="1" dirty="0"/>
          </a:p>
        </p:txBody>
      </p:sp>
      <p:pic>
        <p:nvPicPr>
          <p:cNvPr id="4" name="3 İçerik Yer Tutucusu" descr="untitled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357290" y="1643050"/>
            <a:ext cx="6429420" cy="414340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Histological</a:t>
            </a:r>
            <a:r>
              <a:rPr lang="tr-TR" dirty="0" smtClean="0"/>
              <a:t> </a:t>
            </a:r>
            <a:r>
              <a:rPr lang="tr-TR" dirty="0" err="1" smtClean="0"/>
              <a:t>structure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10-30 </a:t>
            </a:r>
            <a:r>
              <a:rPr lang="tr-TR" dirty="0" err="1" smtClean="0"/>
              <a:t>crypt</a:t>
            </a:r>
            <a:endParaRPr lang="tr-TR" dirty="0" smtClean="0">
              <a:solidFill>
                <a:srgbClr val="FF0000"/>
              </a:solidFill>
            </a:endParaRPr>
          </a:p>
          <a:p>
            <a:r>
              <a:rPr lang="tr-TR" dirty="0" smtClean="0"/>
              <a:t>4 </a:t>
            </a:r>
            <a:r>
              <a:rPr lang="tr-TR" dirty="0" err="1" smtClean="0"/>
              <a:t>microcompartments</a:t>
            </a:r>
            <a:r>
              <a:rPr lang="tr-TR" dirty="0" smtClean="0"/>
              <a:t>                                                           </a:t>
            </a:r>
          </a:p>
          <a:p>
            <a:pPr lvl="1">
              <a:buFont typeface="Wingdings" pitchFamily="2" charset="2"/>
              <a:buChar char="Ø"/>
            </a:pPr>
            <a:r>
              <a:rPr lang="tr-TR" i="1" dirty="0" err="1" smtClean="0"/>
              <a:t>Lymphoepithelium</a:t>
            </a:r>
            <a:r>
              <a:rPr lang="tr-TR" i="1" dirty="0" smtClean="0"/>
              <a:t>      </a:t>
            </a:r>
          </a:p>
          <a:p>
            <a:pPr lvl="1">
              <a:buFont typeface="Wingdings" pitchFamily="2" charset="2"/>
              <a:buChar char="Ø"/>
            </a:pPr>
            <a:r>
              <a:rPr lang="tr-TR" i="1" dirty="0" err="1" smtClean="0"/>
              <a:t>Follicular</a:t>
            </a:r>
            <a:r>
              <a:rPr lang="tr-TR" i="1" dirty="0" smtClean="0"/>
              <a:t> </a:t>
            </a:r>
            <a:r>
              <a:rPr lang="tr-TR" i="1" dirty="0" err="1" smtClean="0"/>
              <a:t>germinal</a:t>
            </a:r>
            <a:r>
              <a:rPr lang="tr-TR" i="1" dirty="0" smtClean="0"/>
              <a:t> </a:t>
            </a:r>
            <a:r>
              <a:rPr lang="tr-TR" i="1" dirty="0" err="1" smtClean="0"/>
              <a:t>center</a:t>
            </a:r>
            <a:endParaRPr lang="tr-TR" sz="2400" i="1" dirty="0" smtClean="0"/>
          </a:p>
          <a:p>
            <a:pPr lvl="1">
              <a:buFont typeface="Wingdings" pitchFamily="2" charset="2"/>
              <a:buChar char="Ø"/>
            </a:pPr>
            <a:r>
              <a:rPr lang="tr-TR" i="1" dirty="0" err="1" smtClean="0"/>
              <a:t>İnterfollicular</a:t>
            </a:r>
            <a:r>
              <a:rPr lang="tr-TR" i="1" dirty="0" smtClean="0"/>
              <a:t> </a:t>
            </a:r>
            <a:r>
              <a:rPr lang="tr-TR" i="1" dirty="0" err="1" smtClean="0"/>
              <a:t>area</a:t>
            </a:r>
            <a:endParaRPr lang="tr-TR" i="1" dirty="0" smtClean="0"/>
          </a:p>
          <a:p>
            <a:pPr lvl="1">
              <a:buFont typeface="Wingdings" pitchFamily="2" charset="2"/>
              <a:buChar char="Ø"/>
            </a:pPr>
            <a:r>
              <a:rPr lang="tr-TR" i="1" dirty="0" err="1" smtClean="0"/>
              <a:t>Mantle</a:t>
            </a:r>
            <a:r>
              <a:rPr lang="tr-TR" i="1" dirty="0" smtClean="0"/>
              <a:t> </a:t>
            </a:r>
            <a:r>
              <a:rPr lang="tr-TR" i="1" dirty="0" err="1" smtClean="0"/>
              <a:t>zone</a:t>
            </a:r>
            <a:endParaRPr lang="tr-TR" i="1" dirty="0" smtClean="0"/>
          </a:p>
          <a:p>
            <a:endParaRPr lang="tr-TR" dirty="0" smtClean="0"/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tr-TR" dirty="0" smtClean="0"/>
          </a:p>
          <a:p>
            <a:pPr>
              <a:buNone/>
            </a:pPr>
            <a:r>
              <a:rPr lang="tr-TR" sz="3600" dirty="0" smtClean="0"/>
              <a:t>               </a:t>
            </a:r>
            <a:r>
              <a:rPr lang="tr-TR" sz="4400" dirty="0" err="1" smtClean="0"/>
              <a:t>Chronic</a:t>
            </a:r>
            <a:r>
              <a:rPr lang="tr-TR" sz="4400" dirty="0" smtClean="0"/>
              <a:t> </a:t>
            </a:r>
            <a:r>
              <a:rPr lang="tr-TR" sz="4400" dirty="0" err="1" smtClean="0"/>
              <a:t>adenotonsillitis</a:t>
            </a:r>
            <a:endParaRPr lang="tr-TR" sz="4400" dirty="0" smtClean="0"/>
          </a:p>
          <a:p>
            <a:pPr>
              <a:buNone/>
            </a:pPr>
            <a:r>
              <a:rPr lang="tr-TR" sz="4400" dirty="0" smtClean="0"/>
              <a:t>                                 &amp;</a:t>
            </a:r>
          </a:p>
          <a:p>
            <a:pPr>
              <a:buNone/>
            </a:pPr>
            <a:r>
              <a:rPr lang="tr-TR" sz="4400" dirty="0" smtClean="0"/>
              <a:t>              </a:t>
            </a:r>
            <a:r>
              <a:rPr lang="tr-TR" sz="4400" dirty="0" err="1" smtClean="0"/>
              <a:t>Adenotonsillar</a:t>
            </a:r>
            <a:r>
              <a:rPr lang="tr-TR" sz="4400" dirty="0" smtClean="0"/>
              <a:t> </a:t>
            </a:r>
            <a:r>
              <a:rPr lang="tr-TR" sz="4400" dirty="0" err="1" smtClean="0"/>
              <a:t>hypertrophy</a:t>
            </a:r>
            <a:endParaRPr lang="tr-TR" sz="4400" dirty="0" smtClean="0"/>
          </a:p>
          <a:p>
            <a:pPr>
              <a:buNone/>
            </a:pPr>
            <a:r>
              <a:rPr lang="tr-TR" dirty="0" smtClean="0"/>
              <a:t>                        </a:t>
            </a:r>
          </a:p>
          <a:p>
            <a:pPr>
              <a:buNone/>
            </a:pPr>
            <a:r>
              <a:rPr lang="tr-TR" dirty="0" smtClean="0"/>
              <a:t>                  </a:t>
            </a:r>
            <a:endParaRPr lang="tr-TR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 smtClean="0"/>
              <a:t>Tonsillar</a:t>
            </a:r>
            <a:r>
              <a:rPr lang="tr-TR" b="1" dirty="0" smtClean="0"/>
              <a:t> </a:t>
            </a:r>
            <a:r>
              <a:rPr lang="tr-TR" b="1" dirty="0" err="1" smtClean="0"/>
              <a:t>Hypertrophy</a:t>
            </a:r>
            <a:endParaRPr lang="tr-TR" b="1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27780" y="1600200"/>
            <a:ext cx="648844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 smtClean="0"/>
          </a:p>
          <a:p>
            <a:endParaRPr lang="tr-TR" dirty="0" smtClean="0"/>
          </a:p>
          <a:p>
            <a:pPr>
              <a:buNone/>
            </a:pPr>
            <a:r>
              <a:rPr lang="tr-TR" dirty="0" smtClean="0"/>
              <a:t>                      </a:t>
            </a:r>
            <a:r>
              <a:rPr lang="tr-TR" sz="7200" dirty="0" err="1" smtClean="0"/>
              <a:t>Apoptosis</a:t>
            </a:r>
            <a:r>
              <a:rPr lang="tr-TR" sz="7200" dirty="0" smtClean="0"/>
              <a:t>????</a:t>
            </a:r>
            <a:endParaRPr lang="tr-TR" sz="7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3600" dirty="0" err="1" smtClean="0"/>
              <a:t>The</a:t>
            </a:r>
            <a:r>
              <a:rPr lang="tr-TR" sz="3600" dirty="0" smtClean="0"/>
              <a:t> </a:t>
            </a:r>
            <a:r>
              <a:rPr lang="tr-TR" sz="3600" dirty="0" err="1" smtClean="0"/>
              <a:t>aim</a:t>
            </a:r>
            <a:r>
              <a:rPr lang="tr-TR" sz="3600" dirty="0" smtClean="0"/>
              <a:t> of </a:t>
            </a:r>
            <a:r>
              <a:rPr lang="tr-TR" sz="3600" dirty="0" err="1" smtClean="0"/>
              <a:t>this</a:t>
            </a:r>
            <a:r>
              <a:rPr lang="tr-TR" sz="3600" dirty="0" smtClean="0"/>
              <a:t> </a:t>
            </a:r>
            <a:r>
              <a:rPr lang="tr-TR" sz="3600" dirty="0" err="1" smtClean="0"/>
              <a:t>study</a:t>
            </a:r>
            <a:r>
              <a:rPr lang="tr-TR" sz="3600" dirty="0" smtClean="0"/>
              <a:t> is </a:t>
            </a:r>
            <a:r>
              <a:rPr lang="tr-TR" sz="3600" dirty="0" err="1" smtClean="0"/>
              <a:t>to</a:t>
            </a:r>
            <a:r>
              <a:rPr lang="tr-TR" sz="3600" dirty="0" smtClean="0"/>
              <a:t> </a:t>
            </a:r>
            <a:r>
              <a:rPr lang="tr-TR" sz="3600" dirty="0" err="1" smtClean="0"/>
              <a:t>compare</a:t>
            </a:r>
            <a:r>
              <a:rPr lang="tr-TR" sz="3600" dirty="0" smtClean="0"/>
              <a:t> </a:t>
            </a:r>
            <a:r>
              <a:rPr lang="tr-TR" sz="3600" dirty="0" err="1" smtClean="0"/>
              <a:t>the</a:t>
            </a:r>
            <a:r>
              <a:rPr lang="tr-TR" sz="3600" dirty="0" smtClean="0"/>
              <a:t> </a:t>
            </a:r>
            <a:r>
              <a:rPr lang="tr-TR" sz="3600" dirty="0" err="1" smtClean="0"/>
              <a:t>apoptosis</a:t>
            </a:r>
            <a:r>
              <a:rPr lang="tr-TR" sz="3600" dirty="0" smtClean="0"/>
              <a:t> </a:t>
            </a:r>
            <a:r>
              <a:rPr lang="tr-TR" sz="3600" dirty="0" err="1" smtClean="0"/>
              <a:t>between</a:t>
            </a:r>
            <a:r>
              <a:rPr lang="tr-TR" sz="3600" dirty="0" smtClean="0"/>
              <a:t> </a:t>
            </a:r>
            <a:r>
              <a:rPr lang="tr-TR" sz="3600" dirty="0" err="1" smtClean="0"/>
              <a:t>chronic</a:t>
            </a:r>
            <a:r>
              <a:rPr lang="tr-TR" sz="3600" dirty="0" smtClean="0"/>
              <a:t> </a:t>
            </a:r>
            <a:r>
              <a:rPr lang="tr-TR" sz="3600" dirty="0" err="1" smtClean="0"/>
              <a:t>tonsillitis</a:t>
            </a:r>
            <a:r>
              <a:rPr lang="tr-TR" sz="3600" dirty="0" smtClean="0"/>
              <a:t> </a:t>
            </a:r>
            <a:r>
              <a:rPr lang="tr-TR" sz="3600" dirty="0" err="1" smtClean="0"/>
              <a:t>and</a:t>
            </a:r>
            <a:r>
              <a:rPr lang="tr-TR" sz="3600" dirty="0" smtClean="0"/>
              <a:t> </a:t>
            </a:r>
            <a:r>
              <a:rPr lang="tr-TR" sz="3600" dirty="0" err="1" smtClean="0"/>
              <a:t>tonsillar</a:t>
            </a:r>
            <a:r>
              <a:rPr lang="tr-TR" sz="3600" dirty="0" smtClean="0"/>
              <a:t> </a:t>
            </a:r>
            <a:r>
              <a:rPr lang="tr-TR" sz="3600" dirty="0" err="1" smtClean="0"/>
              <a:t>hypertrophy</a:t>
            </a:r>
            <a:r>
              <a:rPr lang="tr-TR" sz="3600" dirty="0" smtClean="0"/>
              <a:t> </a:t>
            </a:r>
            <a:r>
              <a:rPr lang="tr-TR" sz="3600" dirty="0" err="1" smtClean="0"/>
              <a:t>and</a:t>
            </a:r>
            <a:r>
              <a:rPr lang="tr-TR" sz="3600" dirty="0" smtClean="0"/>
              <a:t> </a:t>
            </a:r>
            <a:r>
              <a:rPr lang="tr-TR" sz="3600" dirty="0" err="1" smtClean="0"/>
              <a:t>to</a:t>
            </a:r>
            <a:r>
              <a:rPr lang="tr-TR" sz="3600" dirty="0" smtClean="0"/>
              <a:t> </a:t>
            </a:r>
            <a:r>
              <a:rPr lang="tr-TR" sz="3600" dirty="0" err="1" smtClean="0"/>
              <a:t>study</a:t>
            </a:r>
            <a:r>
              <a:rPr lang="tr-TR" sz="3600" dirty="0" smtClean="0"/>
              <a:t> </a:t>
            </a:r>
            <a:r>
              <a:rPr lang="tr-TR" sz="3600" dirty="0" smtClean="0">
                <a:solidFill>
                  <a:srgbClr val="000000"/>
                </a:solidFill>
                <a:cs typeface="Times New Roman" pitchFamily="18" charset="0"/>
              </a:rPr>
              <a:t>t</a:t>
            </a:r>
            <a:r>
              <a:rPr lang="en-US" sz="3600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he </a:t>
            </a:r>
            <a:r>
              <a:rPr lang="tr-TR" sz="3600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p</a:t>
            </a:r>
            <a:r>
              <a:rPr lang="en-US" sz="3600" dirty="0" err="1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ossible</a:t>
            </a:r>
            <a:r>
              <a:rPr lang="en-US" sz="3600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tr-TR" sz="3600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r</a:t>
            </a:r>
            <a:r>
              <a:rPr lang="en-US" sz="3600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ole of </a:t>
            </a:r>
            <a:r>
              <a:rPr lang="tr-TR" sz="3600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a</a:t>
            </a:r>
            <a:r>
              <a:rPr lang="en-US" sz="3600" dirty="0" err="1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poptosis</a:t>
            </a:r>
            <a:r>
              <a:rPr lang="en-US" sz="3600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 in the</a:t>
            </a:r>
            <a:r>
              <a:rPr lang="tr-TR" sz="3600" dirty="0" smtClean="0"/>
              <a:t> </a:t>
            </a:r>
            <a:r>
              <a:rPr lang="tr-TR" sz="3600" dirty="0" err="1" smtClean="0"/>
              <a:t>tonsillar</a:t>
            </a:r>
            <a:r>
              <a:rPr lang="tr-TR" sz="3600" dirty="0" smtClean="0"/>
              <a:t> </a:t>
            </a:r>
            <a:r>
              <a:rPr lang="tr-TR" sz="3600" dirty="0" err="1" smtClean="0"/>
              <a:t>diseases</a:t>
            </a:r>
            <a:r>
              <a:rPr lang="tr-TR" sz="3600" dirty="0" smtClean="0"/>
              <a:t>. </a:t>
            </a:r>
            <a:endParaRPr lang="tr-TR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 smtClean="0"/>
              <a:t>Material</a:t>
            </a:r>
            <a:r>
              <a:rPr lang="tr-TR" b="1" dirty="0" smtClean="0"/>
              <a:t> </a:t>
            </a:r>
            <a:r>
              <a:rPr lang="tr-TR" b="1" dirty="0" err="1" smtClean="0"/>
              <a:t>and</a:t>
            </a:r>
            <a:r>
              <a:rPr lang="tr-TR" b="1" dirty="0" smtClean="0"/>
              <a:t> </a:t>
            </a:r>
            <a:r>
              <a:rPr lang="tr-TR" b="1" dirty="0" err="1" smtClean="0"/>
              <a:t>Method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tr-TR" dirty="0" smtClean="0">
              <a:ea typeface="Calibri" pitchFamily="34" charset="0"/>
              <a:cs typeface="Times New Roman" pitchFamily="18" charset="0"/>
            </a:endParaRPr>
          </a:p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dirty="0" err="1" smtClean="0">
                <a:ea typeface="Calibri" pitchFamily="34" charset="0"/>
                <a:cs typeface="Times New Roman" pitchFamily="18" charset="0"/>
              </a:rPr>
              <a:t>Hacettepe</a:t>
            </a:r>
            <a:r>
              <a:rPr lang="en-US" dirty="0" smtClean="0">
                <a:ea typeface="Calibri" pitchFamily="34" charset="0"/>
                <a:cs typeface="Times New Roman" pitchFamily="18" charset="0"/>
              </a:rPr>
              <a:t> University Faculty of Medicine</a:t>
            </a:r>
            <a:endParaRPr lang="tr-TR" sz="1800" dirty="0" smtClean="0">
              <a:cs typeface="Arial" pitchFamily="34" charset="0"/>
            </a:endParaRPr>
          </a:p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tr-TR" dirty="0" smtClean="0">
                <a:ea typeface="Calibri" pitchFamily="34" charset="0"/>
                <a:cs typeface="Times New Roman" pitchFamily="18" charset="0"/>
              </a:rPr>
              <a:t>     </a:t>
            </a:r>
            <a:r>
              <a:rPr lang="en-US" dirty="0" smtClean="0">
                <a:ea typeface="Calibri" pitchFamily="34" charset="0"/>
                <a:cs typeface="Times New Roman" pitchFamily="18" charset="0"/>
              </a:rPr>
              <a:t>Department of Otolaryngology-Head &amp; Neck </a:t>
            </a:r>
            <a:r>
              <a:rPr lang="tr-TR" dirty="0" smtClean="0">
                <a:ea typeface="Calibri" pitchFamily="34" charset="0"/>
                <a:cs typeface="Times New Roman" pitchFamily="18" charset="0"/>
              </a:rPr>
              <a:t>           </a:t>
            </a:r>
            <a:r>
              <a:rPr lang="en-US" dirty="0" smtClean="0">
                <a:ea typeface="Calibri" pitchFamily="34" charset="0"/>
                <a:cs typeface="Times New Roman" pitchFamily="18" charset="0"/>
              </a:rPr>
              <a:t>Surgery</a:t>
            </a:r>
            <a:r>
              <a:rPr lang="tr-TR" dirty="0" smtClean="0">
                <a:ea typeface="Calibri" pitchFamily="34" charset="0"/>
                <a:cs typeface="Times New Roman" pitchFamily="18" charset="0"/>
              </a:rPr>
              <a:t> </a:t>
            </a:r>
            <a:r>
              <a:rPr lang="tr-TR" dirty="0" err="1" smtClean="0">
                <a:ea typeface="Calibri" pitchFamily="34" charset="0"/>
                <a:cs typeface="Times New Roman" pitchFamily="18" charset="0"/>
              </a:rPr>
              <a:t>and</a:t>
            </a:r>
            <a:r>
              <a:rPr lang="tr-TR" dirty="0" smtClean="0">
                <a:ea typeface="Calibri" pitchFamily="34" charset="0"/>
                <a:cs typeface="Times New Roman" pitchFamily="18" charset="0"/>
              </a:rPr>
              <a:t> </a:t>
            </a:r>
            <a:r>
              <a:rPr lang="en-US" dirty="0" smtClean="0">
                <a:ea typeface="Calibri" pitchFamily="34" charset="0"/>
                <a:cs typeface="Times New Roman" pitchFamily="18" charset="0"/>
              </a:rPr>
              <a:t>Department of Histology and Embryology</a:t>
            </a:r>
            <a:endParaRPr lang="tr-T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 smtClean="0"/>
              <a:t>Material</a:t>
            </a:r>
            <a:r>
              <a:rPr lang="tr-TR" b="1" dirty="0" smtClean="0"/>
              <a:t> </a:t>
            </a:r>
            <a:r>
              <a:rPr lang="tr-TR" b="1" dirty="0" err="1" smtClean="0"/>
              <a:t>and</a:t>
            </a:r>
            <a:r>
              <a:rPr lang="tr-TR" b="1" dirty="0" smtClean="0"/>
              <a:t> </a:t>
            </a:r>
            <a:r>
              <a:rPr lang="tr-TR" b="1" dirty="0" err="1" smtClean="0"/>
              <a:t>Method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June</a:t>
            </a:r>
            <a:r>
              <a:rPr lang="en-US" dirty="0" smtClean="0"/>
              <a:t> 2012 - May 2014</a:t>
            </a:r>
            <a:endParaRPr lang="tr-TR" dirty="0" smtClean="0"/>
          </a:p>
          <a:p>
            <a:r>
              <a:rPr lang="tr-TR" dirty="0" smtClean="0"/>
              <a:t>43 </a:t>
            </a:r>
            <a:r>
              <a:rPr lang="tr-TR" dirty="0" err="1" smtClean="0"/>
              <a:t>patient</a:t>
            </a:r>
            <a:r>
              <a:rPr lang="tr-TR" dirty="0" smtClean="0"/>
              <a:t> (</a:t>
            </a:r>
            <a:r>
              <a:rPr lang="en-US" dirty="0" smtClean="0"/>
              <a:t>2</a:t>
            </a:r>
            <a:r>
              <a:rPr lang="tr-TR" dirty="0" smtClean="0"/>
              <a:t>3</a:t>
            </a:r>
            <a:r>
              <a:rPr lang="en-US" dirty="0" smtClean="0"/>
              <a:t> </a:t>
            </a:r>
            <a:r>
              <a:rPr lang="tr-TR" dirty="0" err="1" smtClean="0"/>
              <a:t>male</a:t>
            </a:r>
            <a:r>
              <a:rPr lang="en-US" dirty="0" smtClean="0"/>
              <a:t>, 2</a:t>
            </a:r>
            <a:r>
              <a:rPr lang="tr-TR" dirty="0" smtClean="0"/>
              <a:t>0</a:t>
            </a:r>
            <a:r>
              <a:rPr lang="en-US" dirty="0" smtClean="0"/>
              <a:t> </a:t>
            </a:r>
            <a:r>
              <a:rPr lang="tr-TR" dirty="0" err="1" smtClean="0"/>
              <a:t>female</a:t>
            </a:r>
            <a:r>
              <a:rPr lang="tr-TR" dirty="0" smtClean="0"/>
              <a:t>)</a:t>
            </a:r>
          </a:p>
          <a:p>
            <a:r>
              <a:rPr lang="tr-TR" dirty="0" smtClean="0"/>
              <a:t>2-16 </a:t>
            </a:r>
            <a:r>
              <a:rPr lang="tr-TR" dirty="0" err="1" smtClean="0"/>
              <a:t>age</a:t>
            </a:r>
            <a:r>
              <a:rPr lang="tr-TR" dirty="0" smtClean="0"/>
              <a:t> </a:t>
            </a:r>
            <a:r>
              <a:rPr lang="tr-TR" dirty="0" err="1" smtClean="0"/>
              <a:t>range</a:t>
            </a:r>
            <a:endParaRPr lang="tr-TR" dirty="0" smtClean="0"/>
          </a:p>
          <a:p>
            <a:r>
              <a:rPr lang="en-US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Chronic </a:t>
            </a:r>
            <a:r>
              <a:rPr lang="tr-TR" dirty="0" err="1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tonsillitis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>
                <a:solidFill>
                  <a:srgbClr val="000000"/>
                </a:solidFill>
                <a:cs typeface="Times New Roman" pitchFamily="18" charset="0"/>
              </a:rPr>
              <a:t>tonsillar</a:t>
            </a:r>
            <a:r>
              <a:rPr lang="en-US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tr-TR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h</a:t>
            </a:r>
            <a:r>
              <a:rPr lang="en-US" dirty="0" err="1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ypertrophy</a:t>
            </a:r>
            <a:endParaRPr lang="tr-TR" dirty="0" smtClean="0">
              <a:solidFill>
                <a:srgbClr val="000000"/>
              </a:solidFill>
              <a:ea typeface="Times New Roman" pitchFamily="18" charset="0"/>
              <a:cs typeface="Times New Roman" pitchFamily="18" charset="0"/>
            </a:endParaRPr>
          </a:p>
          <a:p>
            <a:r>
              <a:rPr lang="en-US" dirty="0" smtClean="0"/>
              <a:t>Tonsils were assembled into groups according to their size</a:t>
            </a:r>
            <a:r>
              <a:rPr lang="tr-TR" dirty="0" smtClean="0"/>
              <a:t> ( </a:t>
            </a:r>
            <a:r>
              <a:rPr lang="tr-TR" dirty="0" err="1" smtClean="0"/>
              <a:t>Friedman</a:t>
            </a:r>
            <a:r>
              <a:rPr lang="tr-TR" dirty="0" smtClean="0"/>
              <a:t> )</a:t>
            </a:r>
          </a:p>
          <a:p>
            <a:pPr>
              <a:buNone/>
            </a:pP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t="13548" b="13548"/>
          <a:stretch>
            <a:fillRect/>
          </a:stretch>
        </p:blipFill>
        <p:spPr bwMode="auto">
          <a:xfrm>
            <a:off x="285720" y="2500306"/>
            <a:ext cx="1928826" cy="235745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8" name="7 Metin Yer Tutucusu"/>
          <p:cNvSpPr>
            <a:spLocks noGrp="1"/>
          </p:cNvSpPr>
          <p:nvPr>
            <p:ph type="body" sz="half" idx="2"/>
          </p:nvPr>
        </p:nvSpPr>
        <p:spPr>
          <a:xfrm>
            <a:off x="642910" y="5143512"/>
            <a:ext cx="7429552" cy="804862"/>
          </a:xfrm>
        </p:spPr>
        <p:txBody>
          <a:bodyPr>
            <a:normAutofit fontScale="85000" lnSpcReduction="10000"/>
          </a:bodyPr>
          <a:lstStyle/>
          <a:p>
            <a:r>
              <a:rPr lang="tr-TR" sz="2400" b="1" dirty="0" smtClean="0"/>
              <a:t> </a:t>
            </a:r>
            <a:r>
              <a:rPr lang="tr-TR" sz="2400" b="1" dirty="0" err="1" smtClean="0"/>
              <a:t>Grade</a:t>
            </a:r>
            <a:r>
              <a:rPr lang="tr-TR" sz="2400" b="1" dirty="0" smtClean="0"/>
              <a:t> 1                    </a:t>
            </a:r>
            <a:r>
              <a:rPr lang="tr-TR" sz="2400" b="1" dirty="0" err="1" smtClean="0"/>
              <a:t>Grade</a:t>
            </a:r>
            <a:r>
              <a:rPr lang="tr-TR" sz="2400" b="1" dirty="0" smtClean="0"/>
              <a:t> 2                      </a:t>
            </a:r>
            <a:r>
              <a:rPr lang="tr-TR" sz="2400" b="1" dirty="0" err="1" smtClean="0"/>
              <a:t>Grade</a:t>
            </a:r>
            <a:r>
              <a:rPr lang="tr-TR" sz="2400" b="1" dirty="0" smtClean="0"/>
              <a:t> 3                     </a:t>
            </a:r>
            <a:r>
              <a:rPr lang="tr-TR" sz="2400" b="1" dirty="0" err="1" smtClean="0"/>
              <a:t>Grade</a:t>
            </a:r>
            <a:r>
              <a:rPr lang="tr-TR" sz="2400" b="1" dirty="0" smtClean="0"/>
              <a:t> 4</a:t>
            </a:r>
          </a:p>
          <a:p>
            <a:r>
              <a:rPr lang="tr-TR" sz="2400" b="1" dirty="0" smtClean="0"/>
              <a:t>     (n: 6)                       (n: 16)                          (n: 13)                       (n:8)</a:t>
            </a:r>
            <a:endParaRPr lang="tr-TR" sz="2400" b="1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57422" y="2500306"/>
            <a:ext cx="1785950" cy="235745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6248" y="2500306"/>
            <a:ext cx="1928826" cy="242889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57950" y="2428868"/>
            <a:ext cx="1857388" cy="250033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8" name="7 Metin Yer Tutucusu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        </a:t>
            </a:r>
            <a:r>
              <a:rPr lang="tr-TR" dirty="0" err="1" smtClean="0"/>
              <a:t>Grade</a:t>
            </a:r>
            <a:r>
              <a:rPr lang="tr-TR" dirty="0" smtClean="0"/>
              <a:t> 1+ </a:t>
            </a:r>
            <a:r>
              <a:rPr lang="tr-TR" dirty="0" err="1" smtClean="0"/>
              <a:t>Grade</a:t>
            </a:r>
            <a:r>
              <a:rPr lang="tr-TR" dirty="0" smtClean="0"/>
              <a:t> 2 (n:22)</a:t>
            </a:r>
            <a:endParaRPr lang="tr-TR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85720" y="2428868"/>
            <a:ext cx="4040188" cy="205175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9" name="8 Metin Yer Tutucusu"/>
          <p:cNvSpPr>
            <a:spLocks noGrp="1"/>
          </p:cNvSpPr>
          <p:nvPr>
            <p:ph type="body" sz="quarter" idx="3"/>
          </p:nvPr>
        </p:nvSpPr>
        <p:spPr>
          <a:xfrm>
            <a:off x="4643438" y="3000372"/>
            <a:ext cx="4041775" cy="639762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10" name="9 İçerik Yer Tutucusu"/>
          <p:cNvSpPr>
            <a:spLocks noGrp="1"/>
          </p:cNvSpPr>
          <p:nvPr>
            <p:ph sz="quarter" idx="4"/>
          </p:nvPr>
        </p:nvSpPr>
        <p:spPr>
          <a:xfrm>
            <a:off x="4643438" y="3357562"/>
            <a:ext cx="4041775" cy="3951288"/>
          </a:xfrm>
        </p:spPr>
        <p:txBody>
          <a:bodyPr/>
          <a:lstStyle/>
          <a:p>
            <a:pPr>
              <a:buNone/>
            </a:pPr>
            <a:r>
              <a:rPr lang="tr-TR" b="1" dirty="0" smtClean="0"/>
              <a:t>       </a:t>
            </a:r>
            <a:r>
              <a:rPr lang="tr-TR" b="1" dirty="0" err="1" smtClean="0"/>
              <a:t>Grade</a:t>
            </a:r>
            <a:r>
              <a:rPr lang="tr-TR" b="1" dirty="0" smtClean="0"/>
              <a:t> 3+ </a:t>
            </a:r>
            <a:r>
              <a:rPr lang="tr-TR" b="1" dirty="0" err="1" smtClean="0"/>
              <a:t>Grade</a:t>
            </a:r>
            <a:r>
              <a:rPr lang="tr-TR" b="1" dirty="0" smtClean="0"/>
              <a:t> 4 (n:21)</a:t>
            </a:r>
            <a:endParaRPr lang="tr-TR" b="1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71934" y="4000504"/>
            <a:ext cx="4572032" cy="235745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/>
              <a:t/>
            </a:r>
            <a:br>
              <a:rPr lang="tr-TR" b="1" dirty="0" smtClean="0"/>
            </a:br>
            <a:r>
              <a:rPr lang="tr-TR" b="1" dirty="0" err="1" smtClean="0"/>
              <a:t>Determination</a:t>
            </a:r>
            <a:r>
              <a:rPr lang="tr-TR" b="1" dirty="0" smtClean="0"/>
              <a:t> of </a:t>
            </a:r>
            <a:r>
              <a:rPr lang="tr-TR" b="1" dirty="0" err="1" smtClean="0"/>
              <a:t>Apoptosis</a:t>
            </a:r>
            <a:r>
              <a:rPr lang="tr-TR" b="1" dirty="0" smtClean="0"/>
              <a:t> </a:t>
            </a:r>
            <a:r>
              <a:rPr lang="tr-TR" dirty="0" smtClean="0"/>
              <a:t/>
            </a:r>
            <a:br>
              <a:rPr lang="tr-TR" dirty="0" smtClean="0"/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effectLst/>
        </p:spPr>
        <p:txBody>
          <a:bodyPr>
            <a:normAutofit lnSpcReduction="10000"/>
          </a:bodyPr>
          <a:lstStyle/>
          <a:p>
            <a:r>
              <a:rPr lang="tr-TR" dirty="0" smtClean="0"/>
              <a:t>TUNEL </a:t>
            </a:r>
            <a:r>
              <a:rPr lang="tr-TR" dirty="0" err="1" smtClean="0"/>
              <a:t>assay</a:t>
            </a:r>
            <a:endParaRPr lang="tr-TR" dirty="0" smtClean="0"/>
          </a:p>
          <a:p>
            <a:r>
              <a:rPr lang="tr-TR" dirty="0" err="1" smtClean="0">
                <a:solidFill>
                  <a:schemeClr val="bg1">
                    <a:lumMod val="50000"/>
                  </a:schemeClr>
                </a:solidFill>
              </a:rPr>
              <a:t>Apoptotic</a:t>
            </a:r>
            <a:r>
              <a:rPr lang="tr-TR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tr-TR" dirty="0" err="1" smtClean="0">
                <a:solidFill>
                  <a:schemeClr val="bg1">
                    <a:lumMod val="50000"/>
                  </a:schemeClr>
                </a:solidFill>
              </a:rPr>
              <a:t>cells</a:t>
            </a:r>
            <a:endParaRPr lang="tr-TR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</a:rPr>
              <a:t>Apoptotic cells were counted in 3 different microscopic fields and their average was taken for every </a:t>
            </a:r>
            <a:r>
              <a:rPr lang="en-US" sz="2800" dirty="0" err="1" smtClean="0">
                <a:solidFill>
                  <a:schemeClr val="bg1">
                    <a:lumMod val="50000"/>
                  </a:schemeClr>
                </a:solidFill>
              </a:rPr>
              <a:t>microcompartment</a:t>
            </a:r>
            <a:endParaRPr lang="tr-TR" sz="2600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1">
              <a:buFont typeface="Wingdings" pitchFamily="2" charset="2"/>
              <a:buChar char="ü"/>
            </a:pPr>
            <a:r>
              <a:rPr lang="tr-TR" dirty="0" err="1" smtClean="0">
                <a:solidFill>
                  <a:schemeClr val="bg1">
                    <a:lumMod val="50000"/>
                  </a:schemeClr>
                </a:solidFill>
              </a:rPr>
              <a:t>Intrafollicular</a:t>
            </a:r>
            <a:endParaRPr lang="tr-TR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1">
              <a:buFont typeface="Wingdings" pitchFamily="2" charset="2"/>
              <a:buChar char="ü"/>
            </a:pPr>
            <a:r>
              <a:rPr lang="tr-TR" dirty="0" err="1" smtClean="0">
                <a:solidFill>
                  <a:schemeClr val="bg1">
                    <a:lumMod val="50000"/>
                  </a:schemeClr>
                </a:solidFill>
              </a:rPr>
              <a:t>İnterfollicular</a:t>
            </a:r>
            <a:endParaRPr lang="tr-TR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1">
              <a:buFont typeface="Wingdings" pitchFamily="2" charset="2"/>
              <a:buChar char="ü"/>
            </a:pPr>
            <a:r>
              <a:rPr lang="tr-TR" dirty="0" err="1" smtClean="0">
                <a:solidFill>
                  <a:schemeClr val="bg1">
                    <a:lumMod val="50000"/>
                  </a:schemeClr>
                </a:solidFill>
              </a:rPr>
              <a:t>İntraepithelial</a:t>
            </a:r>
            <a:endParaRPr lang="tr-TR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1">
              <a:buFont typeface="Wingdings" pitchFamily="2" charset="2"/>
              <a:buChar char="ü"/>
            </a:pPr>
            <a:r>
              <a:rPr lang="tr-TR" dirty="0" err="1" smtClean="0">
                <a:solidFill>
                  <a:schemeClr val="bg1">
                    <a:lumMod val="50000"/>
                  </a:schemeClr>
                </a:solidFill>
              </a:rPr>
              <a:t>Subepithelial</a:t>
            </a:r>
            <a:r>
              <a:rPr lang="tr-TR" dirty="0" smtClean="0">
                <a:solidFill>
                  <a:schemeClr val="bg1">
                    <a:lumMod val="50000"/>
                  </a:schemeClr>
                </a:solidFill>
              </a:rPr>
              <a:t> *</a:t>
            </a:r>
          </a:p>
          <a:p>
            <a:endParaRPr lang="tr-TR" dirty="0" smtClean="0"/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TUNEL</a:t>
            </a:r>
            <a:endParaRPr lang="tr-TR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T</a:t>
            </a:r>
            <a:r>
              <a:rPr lang="tr-TR" dirty="0" smtClean="0"/>
              <a:t>erminal </a:t>
            </a:r>
            <a:r>
              <a:rPr lang="tr-TR" dirty="0" err="1" smtClean="0"/>
              <a:t>deoxynucleotidyl</a:t>
            </a:r>
            <a:r>
              <a:rPr lang="tr-TR" dirty="0" smtClean="0"/>
              <a:t> </a:t>
            </a:r>
            <a:r>
              <a:rPr lang="tr-TR" dirty="0" err="1" smtClean="0"/>
              <a:t>transferase</a:t>
            </a:r>
            <a:r>
              <a:rPr lang="tr-TR" dirty="0" smtClean="0"/>
              <a:t> </a:t>
            </a:r>
            <a:r>
              <a:rPr lang="tr-TR" dirty="0" err="1" smtClean="0"/>
              <a:t>end</a:t>
            </a:r>
            <a:r>
              <a:rPr lang="tr-TR" dirty="0" smtClean="0"/>
              <a:t> </a:t>
            </a:r>
            <a:r>
              <a:rPr lang="tr-TR" dirty="0" err="1" smtClean="0"/>
              <a:t>labeling</a:t>
            </a:r>
            <a:r>
              <a:rPr lang="tr-TR" dirty="0" smtClean="0"/>
              <a:t>.</a:t>
            </a:r>
          </a:p>
          <a:p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formation</a:t>
            </a:r>
            <a:r>
              <a:rPr lang="tr-TR" dirty="0" smtClean="0"/>
              <a:t> of DNA </a:t>
            </a:r>
            <a:r>
              <a:rPr lang="tr-TR" dirty="0" err="1" smtClean="0"/>
              <a:t>strand</a:t>
            </a:r>
            <a:r>
              <a:rPr lang="tr-TR" dirty="0" smtClean="0"/>
              <a:t> </a:t>
            </a:r>
            <a:r>
              <a:rPr lang="tr-TR" dirty="0" err="1" smtClean="0"/>
              <a:t>breaks</a:t>
            </a:r>
            <a:r>
              <a:rPr lang="tr-TR" dirty="0" smtClean="0"/>
              <a:t> </a:t>
            </a:r>
            <a:r>
              <a:rPr lang="tr-TR" dirty="0" err="1" smtClean="0"/>
              <a:t>early</a:t>
            </a:r>
            <a:r>
              <a:rPr lang="tr-TR" dirty="0" smtClean="0"/>
              <a:t> in </a:t>
            </a:r>
            <a:r>
              <a:rPr lang="tr-TR" dirty="0" err="1" smtClean="0"/>
              <a:t>apoptosis</a:t>
            </a:r>
            <a:r>
              <a:rPr lang="tr-TR" dirty="0" smtClean="0"/>
              <a:t> is </a:t>
            </a:r>
            <a:r>
              <a:rPr lang="tr-TR" dirty="0" err="1" smtClean="0"/>
              <a:t>detected</a:t>
            </a:r>
            <a:r>
              <a:rPr lang="tr-TR" dirty="0" smtClean="0"/>
              <a:t> </a:t>
            </a:r>
            <a:r>
              <a:rPr lang="tr-TR" dirty="0" err="1" smtClean="0"/>
              <a:t>by</a:t>
            </a:r>
            <a:r>
              <a:rPr lang="tr-TR" dirty="0" smtClean="0"/>
              <a:t> </a:t>
            </a:r>
            <a:r>
              <a:rPr lang="tr-TR" dirty="0" err="1" smtClean="0"/>
              <a:t>enzymatic</a:t>
            </a:r>
            <a:r>
              <a:rPr lang="tr-TR" dirty="0" smtClean="0"/>
              <a:t> </a:t>
            </a:r>
            <a:r>
              <a:rPr lang="tr-TR" dirty="0" err="1" smtClean="0"/>
              <a:t>labelling</a:t>
            </a:r>
            <a:r>
              <a:rPr lang="tr-TR" dirty="0" smtClean="0"/>
              <a:t> of </a:t>
            </a:r>
            <a:r>
              <a:rPr lang="tr-TR" dirty="0" err="1" smtClean="0"/>
              <a:t>the</a:t>
            </a:r>
            <a:r>
              <a:rPr lang="tr-TR" dirty="0" smtClean="0"/>
              <a:t> 3’-OH </a:t>
            </a:r>
            <a:r>
              <a:rPr lang="tr-TR" dirty="0" err="1" smtClean="0"/>
              <a:t>termini</a:t>
            </a:r>
            <a:r>
              <a:rPr lang="tr-TR" dirty="0" smtClean="0"/>
              <a:t> </a:t>
            </a:r>
            <a:r>
              <a:rPr lang="tr-TR" dirty="0" err="1" smtClean="0"/>
              <a:t>with</a:t>
            </a:r>
            <a:r>
              <a:rPr lang="tr-TR" dirty="0" smtClean="0"/>
              <a:t> </a:t>
            </a:r>
            <a:r>
              <a:rPr lang="tr-TR" dirty="0" err="1" smtClean="0"/>
              <a:t>modified</a:t>
            </a:r>
            <a:r>
              <a:rPr lang="tr-TR" dirty="0" smtClean="0"/>
              <a:t> </a:t>
            </a:r>
            <a:r>
              <a:rPr lang="tr-TR" dirty="0" err="1" smtClean="0"/>
              <a:t>nucleotides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/>
              <a:t/>
            </a:r>
            <a:br>
              <a:rPr lang="tr-TR" b="1" dirty="0" smtClean="0"/>
            </a:br>
            <a:r>
              <a:rPr lang="tr-TR" b="1" dirty="0" smtClean="0"/>
              <a:t> </a:t>
            </a:r>
            <a:r>
              <a:rPr lang="tr-TR" b="1" dirty="0" err="1" smtClean="0"/>
              <a:t>Determination</a:t>
            </a:r>
            <a:r>
              <a:rPr lang="tr-TR" b="1" dirty="0" smtClean="0"/>
              <a:t> of </a:t>
            </a:r>
            <a:r>
              <a:rPr lang="tr-TR" b="1" dirty="0" err="1" smtClean="0"/>
              <a:t>Apoptosis</a:t>
            </a:r>
            <a:r>
              <a:rPr lang="tr-TR" b="1" dirty="0" smtClean="0"/>
              <a:t> </a:t>
            </a:r>
            <a:r>
              <a:rPr lang="tr-TR" dirty="0" smtClean="0"/>
              <a:t/>
            </a:r>
            <a:br>
              <a:rPr lang="tr-TR" dirty="0" smtClean="0"/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 smtClean="0"/>
              <a:t>TUNEL </a:t>
            </a:r>
            <a:r>
              <a:rPr lang="tr-TR" dirty="0" err="1" smtClean="0"/>
              <a:t>assay</a:t>
            </a:r>
            <a:endParaRPr lang="tr-TR" dirty="0" smtClean="0"/>
          </a:p>
          <a:p>
            <a:r>
              <a:rPr lang="tr-TR" dirty="0" err="1" smtClean="0"/>
              <a:t>Apoptotic</a:t>
            </a:r>
            <a:r>
              <a:rPr lang="tr-TR" dirty="0" smtClean="0"/>
              <a:t> </a:t>
            </a:r>
            <a:r>
              <a:rPr lang="tr-TR" dirty="0" err="1" smtClean="0"/>
              <a:t>cells</a:t>
            </a:r>
            <a:endParaRPr lang="tr-TR" dirty="0" smtClean="0"/>
          </a:p>
          <a:p>
            <a:r>
              <a:rPr lang="en-US" sz="2800" dirty="0" smtClean="0"/>
              <a:t>Apoptotic cells were counted in 3 different microscopic fields and their average was taken for every </a:t>
            </a:r>
            <a:r>
              <a:rPr lang="en-US" sz="2800" dirty="0" err="1" smtClean="0"/>
              <a:t>microcompartment</a:t>
            </a:r>
            <a:endParaRPr lang="tr-TR" sz="2600" dirty="0" smtClean="0"/>
          </a:p>
          <a:p>
            <a:pPr lvl="1">
              <a:buFont typeface="Wingdings" pitchFamily="2" charset="2"/>
              <a:buChar char="ü"/>
            </a:pPr>
            <a:r>
              <a:rPr lang="tr-TR" dirty="0" err="1" smtClean="0"/>
              <a:t>Intrafollicular</a:t>
            </a:r>
            <a:endParaRPr lang="tr-TR" dirty="0" smtClean="0"/>
          </a:p>
          <a:p>
            <a:pPr lvl="1">
              <a:buFont typeface="Wingdings" pitchFamily="2" charset="2"/>
              <a:buChar char="ü"/>
            </a:pPr>
            <a:r>
              <a:rPr lang="tr-TR" dirty="0" err="1" smtClean="0"/>
              <a:t>İnterfollicular</a:t>
            </a:r>
            <a:endParaRPr lang="tr-TR" dirty="0" smtClean="0"/>
          </a:p>
          <a:p>
            <a:pPr lvl="1">
              <a:buFont typeface="Wingdings" pitchFamily="2" charset="2"/>
              <a:buChar char="ü"/>
            </a:pPr>
            <a:r>
              <a:rPr lang="tr-TR" dirty="0" err="1" smtClean="0"/>
              <a:t>İntraepithelial</a:t>
            </a:r>
            <a:endParaRPr lang="tr-TR" dirty="0" smtClean="0"/>
          </a:p>
          <a:p>
            <a:pPr lvl="1">
              <a:buFont typeface="Wingdings" pitchFamily="2" charset="2"/>
              <a:buChar char="ü"/>
            </a:pPr>
            <a:r>
              <a:rPr lang="tr-TR" dirty="0" err="1" smtClean="0"/>
              <a:t>Subepithelial</a:t>
            </a:r>
            <a:r>
              <a:rPr lang="tr-TR" dirty="0" smtClean="0"/>
              <a:t> *</a:t>
            </a:r>
          </a:p>
          <a:p>
            <a:endParaRPr lang="tr-TR" dirty="0" smtClean="0"/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By</a:t>
            </a:r>
            <a:r>
              <a:rPr lang="tr-TR" dirty="0" smtClean="0"/>
              <a:t> </a:t>
            </a:r>
            <a:r>
              <a:rPr lang="tr-TR" dirty="0" err="1" smtClean="0"/>
              <a:t>this</a:t>
            </a:r>
            <a:r>
              <a:rPr lang="tr-TR" dirty="0" smtClean="0"/>
              <a:t> </a:t>
            </a:r>
            <a:r>
              <a:rPr lang="tr-TR" dirty="0" err="1" smtClean="0"/>
              <a:t>way</a:t>
            </a:r>
            <a:r>
              <a:rPr lang="tr-TR" dirty="0" smtClean="0"/>
              <a:t>, </a:t>
            </a:r>
            <a:r>
              <a:rPr lang="tr-TR" dirty="0" err="1" smtClean="0"/>
              <a:t>we</a:t>
            </a:r>
            <a:r>
              <a:rPr lang="tr-TR" dirty="0" smtClean="0"/>
              <a:t> </a:t>
            </a:r>
            <a:r>
              <a:rPr lang="tr-TR" dirty="0" err="1" smtClean="0"/>
              <a:t>studied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apoptosis</a:t>
            </a:r>
            <a:r>
              <a:rPr lang="tr-TR" dirty="0" smtClean="0"/>
              <a:t> </a:t>
            </a:r>
            <a:r>
              <a:rPr lang="tr-TR" dirty="0" err="1" smtClean="0"/>
              <a:t>amount</a:t>
            </a:r>
            <a:r>
              <a:rPr lang="tr-TR" dirty="0" smtClean="0"/>
              <a:t>, </a:t>
            </a:r>
            <a:r>
              <a:rPr lang="tr-TR" dirty="0" err="1" smtClean="0"/>
              <a:t>difference</a:t>
            </a:r>
            <a:r>
              <a:rPr lang="tr-TR" dirty="0" smtClean="0"/>
              <a:t> </a:t>
            </a:r>
            <a:r>
              <a:rPr lang="tr-TR" dirty="0" err="1" smtClean="0"/>
              <a:t>between</a:t>
            </a:r>
            <a:r>
              <a:rPr lang="tr-TR" dirty="0" smtClean="0"/>
              <a:t> </a:t>
            </a:r>
            <a:r>
              <a:rPr lang="tr-TR" dirty="0" err="1" smtClean="0"/>
              <a:t>hypertrophic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non-hypertrophic</a:t>
            </a:r>
            <a:r>
              <a:rPr lang="tr-TR" dirty="0" smtClean="0"/>
              <a:t> </a:t>
            </a:r>
            <a:r>
              <a:rPr lang="tr-TR" dirty="0" err="1" smtClean="0"/>
              <a:t>tonsils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effect</a:t>
            </a:r>
            <a:r>
              <a:rPr lang="tr-TR" dirty="0" smtClean="0"/>
              <a:t> of </a:t>
            </a:r>
            <a:r>
              <a:rPr lang="tr-TR" dirty="0" err="1" smtClean="0"/>
              <a:t>apoptosis</a:t>
            </a:r>
            <a:r>
              <a:rPr lang="tr-TR" dirty="0" smtClean="0"/>
              <a:t> </a:t>
            </a:r>
            <a:r>
              <a:rPr lang="tr-TR" dirty="0" err="1" smtClean="0"/>
              <a:t>to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hypertrophy</a:t>
            </a:r>
            <a:r>
              <a:rPr lang="tr-TR" dirty="0" smtClean="0"/>
              <a:t>. </a:t>
            </a:r>
            <a:r>
              <a:rPr lang="tr-TR" dirty="0" err="1" smtClean="0"/>
              <a:t>Also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apoptosis</a:t>
            </a:r>
            <a:r>
              <a:rPr lang="tr-TR" dirty="0" smtClean="0"/>
              <a:t> rate </a:t>
            </a:r>
            <a:r>
              <a:rPr lang="tr-TR" dirty="0" err="1" smtClean="0"/>
              <a:t>between</a:t>
            </a:r>
            <a:r>
              <a:rPr lang="tr-TR" dirty="0" smtClean="0"/>
              <a:t> </a:t>
            </a:r>
            <a:r>
              <a:rPr lang="tr-TR" dirty="0" err="1" smtClean="0"/>
              <a:t>microcompartments</a:t>
            </a:r>
            <a:r>
              <a:rPr lang="tr-TR" dirty="0" smtClean="0"/>
              <a:t> </a:t>
            </a:r>
            <a:r>
              <a:rPr lang="tr-TR" dirty="0" err="1" smtClean="0"/>
              <a:t>was</a:t>
            </a:r>
            <a:r>
              <a:rPr lang="tr-TR" dirty="0" smtClean="0"/>
              <a:t> </a:t>
            </a:r>
            <a:r>
              <a:rPr lang="tr-TR" dirty="0" err="1" smtClean="0"/>
              <a:t>evaluated</a:t>
            </a:r>
            <a:r>
              <a:rPr lang="tr-TR" dirty="0" smtClean="0"/>
              <a:t>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 smtClean="0"/>
              <a:t>Results</a:t>
            </a:r>
            <a:r>
              <a:rPr lang="tr-TR" b="1" dirty="0" smtClean="0"/>
              <a:t> </a:t>
            </a:r>
            <a:endParaRPr lang="tr-TR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difference</a:t>
            </a:r>
            <a:r>
              <a:rPr lang="tr-TR" dirty="0" smtClean="0"/>
              <a:t> </a:t>
            </a:r>
            <a:r>
              <a:rPr lang="tr-TR" dirty="0" err="1" smtClean="0"/>
              <a:t>between</a:t>
            </a:r>
            <a:r>
              <a:rPr lang="tr-TR" dirty="0" smtClean="0"/>
              <a:t> </a:t>
            </a:r>
            <a:r>
              <a:rPr lang="tr-TR" dirty="0" err="1" smtClean="0"/>
              <a:t>tonsil</a:t>
            </a:r>
            <a:r>
              <a:rPr lang="tr-TR" dirty="0" smtClean="0"/>
              <a:t> </a:t>
            </a:r>
            <a:r>
              <a:rPr lang="tr-TR" dirty="0" err="1" smtClean="0"/>
              <a:t>grades</a:t>
            </a:r>
            <a:r>
              <a:rPr lang="tr-TR" dirty="0" smtClean="0"/>
              <a:t> </a:t>
            </a:r>
            <a:r>
              <a:rPr lang="tr-TR" dirty="0" err="1" smtClean="0"/>
              <a:t>for</a:t>
            </a:r>
            <a:r>
              <a:rPr lang="tr-TR" dirty="0" smtClean="0"/>
              <a:t> </a:t>
            </a:r>
            <a:r>
              <a:rPr lang="tr-TR" dirty="0" err="1" smtClean="0"/>
              <a:t>apoptosis</a:t>
            </a:r>
            <a:r>
              <a:rPr lang="tr-TR" dirty="0" smtClean="0"/>
              <a:t> is not </a:t>
            </a:r>
            <a:r>
              <a:rPr lang="tr-TR" dirty="0" err="1" smtClean="0"/>
              <a:t>statistically</a:t>
            </a:r>
            <a:r>
              <a:rPr lang="tr-TR" dirty="0" smtClean="0"/>
              <a:t> </a:t>
            </a:r>
            <a:r>
              <a:rPr lang="tr-TR" dirty="0" err="1" smtClean="0"/>
              <a:t>significant</a:t>
            </a:r>
            <a:r>
              <a:rPr lang="tr-TR" dirty="0" smtClean="0"/>
              <a:t>. </a:t>
            </a:r>
            <a:r>
              <a:rPr lang="en-US" dirty="0" smtClean="0"/>
              <a:t> </a:t>
            </a:r>
            <a:endParaRPr lang="tr-TR" dirty="0" smtClean="0"/>
          </a:p>
          <a:p>
            <a:endParaRPr lang="tr-TR" dirty="0" smtClean="0"/>
          </a:p>
          <a:p>
            <a:endParaRPr lang="tr-TR" dirty="0"/>
          </a:p>
        </p:txBody>
      </p:sp>
      <p:graphicFrame>
        <p:nvGraphicFramePr>
          <p:cNvPr id="4" name="3 Tablo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2015454"/>
              </p:ext>
            </p:extLst>
          </p:nvPr>
        </p:nvGraphicFramePr>
        <p:xfrm>
          <a:off x="683568" y="2636912"/>
          <a:ext cx="7715304" cy="38884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71768"/>
                <a:gridCol w="2571768"/>
                <a:gridCol w="2571768"/>
              </a:tblGrid>
              <a:tr h="1571637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tr-TR" sz="2400" b="1" dirty="0" smtClean="0">
                          <a:latin typeface="Times New Roman"/>
                          <a:ea typeface="Calibri"/>
                          <a:cs typeface="Times New Roman"/>
                        </a:rPr>
                        <a:t>Grade</a:t>
                      </a:r>
                      <a:endParaRPr lang="tr-TR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2400" b="1" dirty="0" err="1" smtClean="0">
                          <a:latin typeface="Times New Roman"/>
                          <a:ea typeface="Calibri"/>
                          <a:cs typeface="Times New Roman"/>
                        </a:rPr>
                        <a:t>Mean</a:t>
                      </a:r>
                      <a:r>
                        <a:rPr lang="tr-TR" sz="2400" b="1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2400" b="1" dirty="0" err="1" smtClean="0">
                          <a:latin typeface="Times New Roman"/>
                          <a:ea typeface="Calibri"/>
                          <a:cs typeface="Times New Roman"/>
                        </a:rPr>
                        <a:t>apoptotic</a:t>
                      </a:r>
                      <a:r>
                        <a:rPr lang="tr-TR" sz="2400" b="1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2400" b="1" dirty="0" err="1" smtClean="0">
                          <a:latin typeface="Times New Roman"/>
                          <a:ea typeface="Calibri"/>
                          <a:cs typeface="Times New Roman"/>
                        </a:rPr>
                        <a:t>cell</a:t>
                      </a:r>
                      <a:r>
                        <a:rPr lang="tr-TR" sz="2400" b="1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2400" b="1" dirty="0" smtClean="0">
                          <a:latin typeface="Times New Roman"/>
                          <a:ea typeface="Calibri"/>
                          <a:cs typeface="Times New Roman"/>
                        </a:rPr>
                        <a:t>± </a:t>
                      </a:r>
                      <a:r>
                        <a:rPr lang="en-US" sz="2400" b="1" dirty="0" err="1" smtClean="0">
                          <a:latin typeface="Times New Roman"/>
                          <a:ea typeface="Calibri"/>
                          <a:cs typeface="Times New Roman"/>
                        </a:rPr>
                        <a:t>Standart</a:t>
                      </a:r>
                      <a:r>
                        <a:rPr lang="en-US" sz="2400" b="1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2400" b="1" dirty="0" err="1" smtClean="0">
                          <a:latin typeface="Times New Roman"/>
                          <a:ea typeface="Calibri"/>
                          <a:cs typeface="Times New Roman"/>
                        </a:rPr>
                        <a:t>deviation</a:t>
                      </a:r>
                      <a:r>
                        <a:rPr lang="en-US" sz="2400" b="1" dirty="0" smtClean="0">
                          <a:latin typeface="Times New Roman"/>
                          <a:ea typeface="Calibri"/>
                          <a:cs typeface="Times New Roman"/>
                        </a:rPr>
                        <a:t>(S</a:t>
                      </a:r>
                      <a:r>
                        <a:rPr lang="tr-TR" sz="2400" b="1" dirty="0" smtClean="0">
                          <a:latin typeface="Times New Roman"/>
                          <a:ea typeface="Calibri"/>
                          <a:cs typeface="Times New Roman"/>
                        </a:rPr>
                        <a:t>D</a:t>
                      </a:r>
                      <a:r>
                        <a:rPr lang="en-US" sz="2400" b="1" dirty="0" smtClean="0">
                          <a:latin typeface="Times New Roman"/>
                          <a:ea typeface="Calibri"/>
                          <a:cs typeface="Times New Roman"/>
                        </a:rPr>
                        <a:t>)</a:t>
                      </a:r>
                      <a:endParaRPr lang="tr-TR" sz="24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tr-TR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r-TR" sz="2400" b="1" dirty="0" err="1">
                          <a:latin typeface="Times New Roman"/>
                          <a:ea typeface="Calibri"/>
                          <a:cs typeface="Times New Roman"/>
                        </a:rPr>
                        <a:t>Kruskal</a:t>
                      </a:r>
                      <a:r>
                        <a:rPr lang="tr-TR" sz="2400" b="1" dirty="0">
                          <a:latin typeface="Times New Roman"/>
                          <a:ea typeface="Calibri"/>
                          <a:cs typeface="Times New Roman"/>
                        </a:rPr>
                        <a:t> Wallis </a:t>
                      </a:r>
                      <a:endParaRPr lang="tr-TR" sz="24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400" b="1" dirty="0" err="1" smtClean="0">
                          <a:latin typeface="Times New Roman"/>
                          <a:ea typeface="Calibri"/>
                          <a:cs typeface="Times New Roman"/>
                        </a:rPr>
                        <a:t>Var</a:t>
                      </a:r>
                      <a:r>
                        <a:rPr lang="tr-TR" sz="2400" b="1" dirty="0" err="1" smtClean="0">
                          <a:latin typeface="Times New Roman"/>
                          <a:ea typeface="Calibri"/>
                          <a:cs typeface="Times New Roman"/>
                        </a:rPr>
                        <a:t>ience</a:t>
                      </a:r>
                      <a:r>
                        <a:rPr lang="en-US" sz="2400" b="1" dirty="0" smtClean="0">
                          <a:latin typeface="Times New Roman"/>
                          <a:ea typeface="Calibri"/>
                          <a:cs typeface="Times New Roman"/>
                        </a:rPr>
                        <a:t> An</a:t>
                      </a:r>
                      <a:r>
                        <a:rPr lang="tr-TR" sz="2400" b="1" dirty="0" err="1" smtClean="0">
                          <a:latin typeface="Times New Roman"/>
                          <a:ea typeface="Calibri"/>
                          <a:cs typeface="Times New Roman"/>
                        </a:rPr>
                        <a:t>alysis</a:t>
                      </a:r>
                      <a:endParaRPr lang="tr-TR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51579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tr-TR" sz="2400" dirty="0" smtClean="0">
                          <a:latin typeface="Times New Roman"/>
                          <a:ea typeface="Calibri"/>
                          <a:cs typeface="Times New Roman"/>
                        </a:rPr>
                        <a:t>Grade</a:t>
                      </a:r>
                      <a:r>
                        <a:rPr lang="en-US" sz="240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2400" dirty="0">
                          <a:latin typeface="Times New Roman"/>
                          <a:ea typeface="Calibri"/>
                          <a:cs typeface="Times New Roman"/>
                        </a:rPr>
                        <a:t>1 (n=6)</a:t>
                      </a:r>
                      <a:endParaRPr lang="tr-TR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400" dirty="0">
                          <a:latin typeface="Times New Roman"/>
                          <a:ea typeface="Calibri"/>
                          <a:cs typeface="Times New Roman"/>
                        </a:rPr>
                        <a:t>9.5±5.54</a:t>
                      </a:r>
                      <a:endParaRPr lang="tr-TR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4"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400" dirty="0">
                          <a:latin typeface="Times New Roman"/>
                          <a:ea typeface="Calibri"/>
                          <a:cs typeface="Times New Roman"/>
                        </a:rPr>
                        <a:t>χ</a:t>
                      </a:r>
                      <a:r>
                        <a:rPr lang="en-US" sz="2400" baseline="30000" dirty="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r>
                        <a:rPr lang="en-US" sz="2400" dirty="0">
                          <a:latin typeface="Times New Roman"/>
                          <a:ea typeface="Calibri"/>
                          <a:cs typeface="Times New Roman"/>
                        </a:rPr>
                        <a:t>=3.96 </a:t>
                      </a:r>
                      <a:endParaRPr lang="tr-TR" sz="24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400" dirty="0">
                          <a:latin typeface="Times New Roman"/>
                          <a:ea typeface="Calibri"/>
                          <a:cs typeface="Times New Roman"/>
                        </a:rPr>
                        <a:t>p= 0.266 </a:t>
                      </a:r>
                      <a:endParaRPr lang="tr-TR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51579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tr-TR" sz="2400" dirty="0" smtClean="0">
                          <a:latin typeface="Times New Roman"/>
                          <a:ea typeface="Calibri"/>
                          <a:cs typeface="Times New Roman"/>
                        </a:rPr>
                        <a:t>Grade</a:t>
                      </a:r>
                      <a:r>
                        <a:rPr lang="en-US" sz="240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2400" dirty="0">
                          <a:latin typeface="Times New Roman"/>
                          <a:ea typeface="Calibri"/>
                          <a:cs typeface="Times New Roman"/>
                        </a:rPr>
                        <a:t>2 (n=16)</a:t>
                      </a:r>
                      <a:endParaRPr lang="tr-TR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400" dirty="0">
                          <a:latin typeface="Times New Roman"/>
                          <a:ea typeface="Calibri"/>
                          <a:cs typeface="Times New Roman"/>
                        </a:rPr>
                        <a:t>12.88±7.29</a:t>
                      </a:r>
                      <a:endParaRPr lang="tr-TR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551579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tr-TR" sz="2400" dirty="0" smtClean="0">
                          <a:latin typeface="Times New Roman"/>
                          <a:ea typeface="Calibri"/>
                          <a:cs typeface="Times New Roman"/>
                        </a:rPr>
                        <a:t>Grade</a:t>
                      </a:r>
                      <a:r>
                        <a:rPr lang="en-US" sz="240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2400" dirty="0">
                          <a:latin typeface="Times New Roman"/>
                          <a:ea typeface="Calibri"/>
                          <a:cs typeface="Times New Roman"/>
                        </a:rPr>
                        <a:t>3 (n=13)</a:t>
                      </a:r>
                      <a:endParaRPr lang="tr-TR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400" dirty="0">
                          <a:latin typeface="Times New Roman"/>
                          <a:ea typeface="Calibri"/>
                          <a:cs typeface="Times New Roman"/>
                        </a:rPr>
                        <a:t>13.31±5.69</a:t>
                      </a:r>
                      <a:endParaRPr lang="tr-TR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662058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tr-TR" sz="2400" dirty="0" smtClean="0">
                          <a:latin typeface="Times New Roman"/>
                          <a:ea typeface="Calibri"/>
                          <a:cs typeface="Times New Roman"/>
                        </a:rPr>
                        <a:t>Grade</a:t>
                      </a:r>
                      <a:r>
                        <a:rPr lang="en-US" sz="240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2400" dirty="0">
                          <a:latin typeface="Times New Roman"/>
                          <a:ea typeface="Calibri"/>
                          <a:cs typeface="Times New Roman"/>
                        </a:rPr>
                        <a:t>4 (n=8)</a:t>
                      </a:r>
                      <a:endParaRPr lang="tr-TR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400" dirty="0">
                          <a:latin typeface="Times New Roman"/>
                          <a:ea typeface="Calibri"/>
                          <a:cs typeface="Times New Roman"/>
                        </a:rPr>
                        <a:t>12±2.14</a:t>
                      </a:r>
                      <a:endParaRPr lang="tr-TR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Between</a:t>
            </a:r>
            <a:r>
              <a:rPr lang="tr-TR" dirty="0" smtClean="0"/>
              <a:t> (</a:t>
            </a:r>
            <a:r>
              <a:rPr lang="tr-TR" dirty="0" err="1" smtClean="0"/>
              <a:t>grade</a:t>
            </a:r>
            <a:r>
              <a:rPr lang="tr-TR" dirty="0" smtClean="0"/>
              <a:t> 1+ </a:t>
            </a:r>
            <a:r>
              <a:rPr lang="tr-TR" dirty="0" err="1" smtClean="0"/>
              <a:t>grade</a:t>
            </a:r>
            <a:r>
              <a:rPr lang="tr-TR" dirty="0" smtClean="0"/>
              <a:t> 2) </a:t>
            </a:r>
            <a:r>
              <a:rPr lang="tr-TR" dirty="0" err="1" smtClean="0"/>
              <a:t>group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(</a:t>
            </a:r>
            <a:r>
              <a:rPr lang="tr-TR" dirty="0" err="1" smtClean="0"/>
              <a:t>grade</a:t>
            </a:r>
            <a:r>
              <a:rPr lang="tr-TR" dirty="0" smtClean="0"/>
              <a:t> 3+grade 4) </a:t>
            </a:r>
            <a:r>
              <a:rPr lang="tr-TR" dirty="0" err="1" smtClean="0"/>
              <a:t>group</a:t>
            </a:r>
            <a:r>
              <a:rPr lang="tr-TR" dirty="0" smtClean="0"/>
              <a:t>, </a:t>
            </a:r>
            <a:r>
              <a:rPr lang="tr-TR" dirty="0" err="1" smtClean="0"/>
              <a:t>there</a:t>
            </a:r>
            <a:r>
              <a:rPr lang="tr-TR" dirty="0" smtClean="0"/>
              <a:t> is </a:t>
            </a:r>
            <a:r>
              <a:rPr lang="tr-TR" dirty="0" err="1" smtClean="0"/>
              <a:t>no</a:t>
            </a:r>
            <a:r>
              <a:rPr lang="tr-TR" dirty="0" smtClean="0"/>
              <a:t> </a:t>
            </a:r>
            <a:r>
              <a:rPr lang="tr-TR" dirty="0" err="1" smtClean="0"/>
              <a:t>statistically</a:t>
            </a:r>
            <a:r>
              <a:rPr lang="tr-TR" dirty="0" smtClean="0"/>
              <a:t> </a:t>
            </a:r>
            <a:r>
              <a:rPr lang="tr-TR" dirty="0" err="1" smtClean="0"/>
              <a:t>significant</a:t>
            </a:r>
            <a:r>
              <a:rPr lang="tr-TR" dirty="0" smtClean="0"/>
              <a:t> </a:t>
            </a:r>
            <a:r>
              <a:rPr lang="tr-TR" dirty="0" err="1" smtClean="0"/>
              <a:t>difference</a:t>
            </a:r>
            <a:r>
              <a:rPr lang="tr-TR" dirty="0" smtClean="0"/>
              <a:t> </a:t>
            </a:r>
            <a:r>
              <a:rPr lang="tr-TR" dirty="0" err="1" smtClean="0"/>
              <a:t>for</a:t>
            </a:r>
            <a:r>
              <a:rPr lang="tr-TR" dirty="0" smtClean="0"/>
              <a:t> </a:t>
            </a:r>
            <a:r>
              <a:rPr lang="tr-TR" dirty="0" err="1" smtClean="0"/>
              <a:t>apoptosis</a:t>
            </a:r>
            <a:r>
              <a:rPr lang="tr-TR" dirty="0" smtClean="0"/>
              <a:t>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5447746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1354313"/>
              </p:ext>
            </p:extLst>
          </p:nvPr>
        </p:nvGraphicFramePr>
        <p:xfrm>
          <a:off x="457200" y="1600200"/>
          <a:ext cx="8229600" cy="2636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tr-TR" sz="2400" b="1" dirty="0" smtClean="0">
                          <a:latin typeface="Times New Roman"/>
                          <a:ea typeface="Calibri"/>
                          <a:cs typeface="Times New Roman"/>
                        </a:rPr>
                        <a:t>Grade</a:t>
                      </a:r>
                      <a:endParaRPr lang="tr-TR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2400" b="1" dirty="0" err="1" smtClean="0">
                          <a:latin typeface="Times New Roman"/>
                          <a:ea typeface="Calibri"/>
                          <a:cs typeface="Times New Roman"/>
                        </a:rPr>
                        <a:t>Mean</a:t>
                      </a:r>
                      <a:r>
                        <a:rPr lang="tr-TR" sz="2400" b="1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2400" b="1" dirty="0" err="1" smtClean="0">
                          <a:latin typeface="Times New Roman"/>
                          <a:ea typeface="Calibri"/>
                          <a:cs typeface="Times New Roman"/>
                        </a:rPr>
                        <a:t>apoptotic</a:t>
                      </a:r>
                      <a:r>
                        <a:rPr lang="tr-TR" sz="2400" b="1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2400" b="1" dirty="0" err="1" smtClean="0">
                          <a:latin typeface="Times New Roman"/>
                          <a:ea typeface="Calibri"/>
                          <a:cs typeface="Times New Roman"/>
                        </a:rPr>
                        <a:t>cell</a:t>
                      </a:r>
                      <a:r>
                        <a:rPr lang="tr-TR" sz="2400" b="1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2400" b="1" dirty="0" smtClean="0">
                          <a:latin typeface="Times New Roman"/>
                          <a:ea typeface="Calibri"/>
                          <a:cs typeface="Times New Roman"/>
                        </a:rPr>
                        <a:t>± </a:t>
                      </a:r>
                      <a:r>
                        <a:rPr lang="en-US" sz="2400" b="1" dirty="0" err="1" smtClean="0">
                          <a:latin typeface="Times New Roman"/>
                          <a:ea typeface="Calibri"/>
                          <a:cs typeface="Times New Roman"/>
                        </a:rPr>
                        <a:t>Standart</a:t>
                      </a:r>
                      <a:r>
                        <a:rPr lang="en-US" sz="2400" b="1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2400" b="1" dirty="0" err="1" smtClean="0">
                          <a:latin typeface="Times New Roman"/>
                          <a:ea typeface="Calibri"/>
                          <a:cs typeface="Times New Roman"/>
                        </a:rPr>
                        <a:t>deviation</a:t>
                      </a:r>
                      <a:r>
                        <a:rPr lang="en-US" sz="2400" b="1" dirty="0" smtClean="0">
                          <a:latin typeface="Times New Roman"/>
                          <a:ea typeface="Calibri"/>
                          <a:cs typeface="Times New Roman"/>
                        </a:rPr>
                        <a:t>(S</a:t>
                      </a:r>
                      <a:r>
                        <a:rPr lang="tr-TR" sz="2400" b="1" dirty="0" smtClean="0">
                          <a:latin typeface="Times New Roman"/>
                          <a:ea typeface="Calibri"/>
                          <a:cs typeface="Times New Roman"/>
                        </a:rPr>
                        <a:t>D</a:t>
                      </a:r>
                      <a:r>
                        <a:rPr lang="en-US" sz="2400" b="1" dirty="0" smtClean="0">
                          <a:latin typeface="Times New Roman"/>
                          <a:ea typeface="Calibri"/>
                          <a:cs typeface="Times New Roman"/>
                        </a:rPr>
                        <a:t>)</a:t>
                      </a:r>
                      <a:endParaRPr lang="tr-TR" sz="24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400" b="1" dirty="0">
                          <a:latin typeface="Times New Roman"/>
                          <a:ea typeface="Calibri"/>
                          <a:cs typeface="Times New Roman"/>
                        </a:rPr>
                        <a:t>Mann Whitney U </a:t>
                      </a:r>
                      <a:r>
                        <a:rPr lang="en-US" sz="2400" b="1" dirty="0" smtClean="0">
                          <a:latin typeface="Times New Roman"/>
                          <a:ea typeface="Calibri"/>
                          <a:cs typeface="Times New Roman"/>
                        </a:rPr>
                        <a:t>test</a:t>
                      </a:r>
                      <a:endParaRPr lang="tr-TR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tr-TR" sz="2400" dirty="0" smtClean="0">
                          <a:latin typeface="Times New Roman"/>
                          <a:ea typeface="Calibri"/>
                          <a:cs typeface="Times New Roman"/>
                        </a:rPr>
                        <a:t>Grade</a:t>
                      </a:r>
                      <a:r>
                        <a:rPr lang="en-US" sz="240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2400" dirty="0">
                          <a:latin typeface="Times New Roman"/>
                          <a:ea typeface="Calibri"/>
                          <a:cs typeface="Times New Roman"/>
                        </a:rPr>
                        <a:t>1 + </a:t>
                      </a:r>
                      <a:r>
                        <a:rPr lang="tr-TR" sz="2400" dirty="0" smtClean="0">
                          <a:latin typeface="Times New Roman"/>
                          <a:ea typeface="Calibri"/>
                          <a:cs typeface="Times New Roman"/>
                        </a:rPr>
                        <a:t>Grade</a:t>
                      </a:r>
                      <a:r>
                        <a:rPr lang="en-US" sz="240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2400" dirty="0">
                          <a:latin typeface="Times New Roman"/>
                          <a:ea typeface="Calibri"/>
                          <a:cs typeface="Times New Roman"/>
                        </a:rPr>
                        <a:t>2 (n=22)</a:t>
                      </a:r>
                      <a:endParaRPr lang="tr-TR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400" dirty="0">
                          <a:latin typeface="Times New Roman"/>
                          <a:ea typeface="Calibri"/>
                          <a:cs typeface="Times New Roman"/>
                        </a:rPr>
                        <a:t>11.95</a:t>
                      </a:r>
                      <a:r>
                        <a:rPr lang="en-US" sz="2400" b="1" dirty="0">
                          <a:latin typeface="Times New Roman"/>
                          <a:ea typeface="Calibri"/>
                          <a:cs typeface="Times New Roman"/>
                        </a:rPr>
                        <a:t>± </a:t>
                      </a:r>
                      <a:r>
                        <a:rPr lang="en-US" sz="2400" dirty="0">
                          <a:latin typeface="Times New Roman"/>
                          <a:ea typeface="Calibri"/>
                          <a:cs typeface="Times New Roman"/>
                        </a:rPr>
                        <a:t>6.90</a:t>
                      </a:r>
                      <a:endParaRPr lang="tr-TR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400">
                          <a:latin typeface="Times New Roman"/>
                          <a:ea typeface="Calibri"/>
                          <a:cs typeface="Times New Roman"/>
                        </a:rPr>
                        <a:t> Z= 1.355</a:t>
                      </a:r>
                      <a:endParaRPr lang="tr-TR" sz="240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400">
                          <a:latin typeface="Times New Roman"/>
                          <a:ea typeface="Calibri"/>
                          <a:cs typeface="Times New Roman"/>
                        </a:rPr>
                        <a:t> P= 0.175</a:t>
                      </a:r>
                      <a:endParaRPr lang="tr-TR" sz="2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tr-TR" sz="2400" dirty="0" err="1" smtClean="0">
                          <a:latin typeface="Times New Roman"/>
                          <a:ea typeface="Calibri"/>
                          <a:cs typeface="Times New Roman"/>
                        </a:rPr>
                        <a:t>Grad</a:t>
                      </a:r>
                      <a:r>
                        <a:rPr lang="en-US" sz="2400" dirty="0" smtClean="0">
                          <a:latin typeface="Times New Roman"/>
                          <a:ea typeface="Calibri"/>
                          <a:cs typeface="Times New Roman"/>
                        </a:rPr>
                        <a:t>e </a:t>
                      </a:r>
                      <a:r>
                        <a:rPr lang="en-US" sz="2400" dirty="0">
                          <a:latin typeface="Times New Roman"/>
                          <a:ea typeface="Calibri"/>
                          <a:cs typeface="Times New Roman"/>
                        </a:rPr>
                        <a:t>3 + </a:t>
                      </a:r>
                      <a:r>
                        <a:rPr lang="tr-TR" sz="2400" dirty="0" smtClean="0">
                          <a:latin typeface="Times New Roman"/>
                          <a:ea typeface="Calibri"/>
                          <a:cs typeface="Times New Roman"/>
                        </a:rPr>
                        <a:t>Grade</a:t>
                      </a:r>
                      <a:r>
                        <a:rPr lang="en-US" sz="240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2400" dirty="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tr-TR" sz="24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400" dirty="0">
                          <a:latin typeface="Times New Roman"/>
                          <a:ea typeface="Calibri"/>
                          <a:cs typeface="Times New Roman"/>
                        </a:rPr>
                        <a:t>(n=21)</a:t>
                      </a:r>
                      <a:endParaRPr lang="tr-TR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400" dirty="0">
                          <a:latin typeface="Times New Roman"/>
                          <a:ea typeface="Calibri"/>
                          <a:cs typeface="Times New Roman"/>
                        </a:rPr>
                        <a:t>12.81</a:t>
                      </a:r>
                      <a:r>
                        <a:rPr lang="en-US" sz="2400" b="1" dirty="0">
                          <a:latin typeface="Times New Roman"/>
                          <a:ea typeface="Calibri"/>
                          <a:cs typeface="Times New Roman"/>
                        </a:rPr>
                        <a:t>± </a:t>
                      </a:r>
                      <a:r>
                        <a:rPr lang="en-US" sz="2400" dirty="0">
                          <a:latin typeface="Times New Roman"/>
                          <a:ea typeface="Calibri"/>
                          <a:cs typeface="Times New Roman"/>
                        </a:rPr>
                        <a:t>4.63</a:t>
                      </a:r>
                      <a:endParaRPr lang="tr-TR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83972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age 6 was used as a cut-off to compare apoptosis. </a:t>
            </a:r>
            <a:r>
              <a:rPr lang="tr-TR" dirty="0" smtClean="0"/>
              <a:t>T</a:t>
            </a:r>
            <a:r>
              <a:rPr lang="en-US" dirty="0" smtClean="0"/>
              <a:t>he difference </a:t>
            </a:r>
            <a:r>
              <a:rPr lang="tr-TR" dirty="0" err="1" smtClean="0"/>
              <a:t>between</a:t>
            </a:r>
            <a:r>
              <a:rPr lang="tr-TR" dirty="0" smtClean="0"/>
              <a:t> </a:t>
            </a:r>
            <a:r>
              <a:rPr lang="tr-TR" dirty="0" err="1" smtClean="0"/>
              <a:t>two</a:t>
            </a:r>
            <a:r>
              <a:rPr lang="tr-TR" dirty="0" smtClean="0"/>
              <a:t> </a:t>
            </a:r>
            <a:r>
              <a:rPr lang="tr-TR" dirty="0" err="1" smtClean="0"/>
              <a:t>groups</a:t>
            </a:r>
            <a:r>
              <a:rPr lang="tr-TR" dirty="0" smtClean="0"/>
              <a:t>, grade1+grade2 </a:t>
            </a:r>
            <a:r>
              <a:rPr lang="tr-TR" dirty="0" err="1" smtClean="0"/>
              <a:t>and</a:t>
            </a:r>
            <a:r>
              <a:rPr lang="tr-TR" dirty="0" smtClean="0"/>
              <a:t> grade3+grade4 is not </a:t>
            </a:r>
            <a:r>
              <a:rPr lang="en-US" dirty="0" smtClean="0"/>
              <a:t> statistically significant for patients </a:t>
            </a:r>
            <a:r>
              <a:rPr lang="tr-TR" dirty="0" err="1" smtClean="0"/>
              <a:t>below</a:t>
            </a:r>
            <a:r>
              <a:rPr lang="en-US" dirty="0" smtClean="0"/>
              <a:t> 6 years of age</a:t>
            </a:r>
            <a:r>
              <a:rPr lang="tr-TR" dirty="0" smtClean="0"/>
              <a:t>.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58249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≤</a:t>
            </a:r>
            <a:r>
              <a:rPr lang="tr-TR" dirty="0" smtClean="0"/>
              <a:t>6 </a:t>
            </a:r>
            <a:r>
              <a:rPr lang="tr-TR" dirty="0" err="1" smtClean="0"/>
              <a:t>years</a:t>
            </a:r>
            <a:r>
              <a:rPr lang="tr-TR" dirty="0" smtClean="0"/>
              <a:t> </a:t>
            </a:r>
            <a:r>
              <a:rPr lang="tr-TR" dirty="0" err="1" smtClean="0"/>
              <a:t>old</a:t>
            </a:r>
            <a:endParaRPr lang="tr-TR" dirty="0"/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54656537"/>
              </p:ext>
            </p:extLst>
          </p:nvPr>
        </p:nvGraphicFramePr>
        <p:xfrm>
          <a:off x="457200" y="1628799"/>
          <a:ext cx="8229601" cy="5041615"/>
        </p:xfrm>
        <a:graphic>
          <a:graphicData uri="http://schemas.openxmlformats.org/drawingml/2006/table">
            <a:tbl>
              <a:tblPr firstRow="1" firstCol="1" bandRow="1" bandCol="1">
                <a:tableStyleId>{5940675A-B579-460E-94D1-54222C63F5DA}</a:tableStyleId>
              </a:tblPr>
              <a:tblGrid>
                <a:gridCol w="2393168"/>
                <a:gridCol w="3728009"/>
                <a:gridCol w="2108424"/>
              </a:tblGrid>
              <a:tr h="2039335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tr-TR" sz="3200" dirty="0" smtClean="0">
                          <a:latin typeface="+mn-lt"/>
                          <a:ea typeface="+mn-ea"/>
                          <a:cs typeface="+mn-cs"/>
                        </a:rPr>
                        <a:t>Grade</a:t>
                      </a:r>
                      <a:endParaRPr lang="tr-TR" sz="3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3200" b="1" dirty="0" err="1" smtClean="0">
                          <a:latin typeface="Times New Roman"/>
                          <a:ea typeface="Calibri"/>
                          <a:cs typeface="Times New Roman"/>
                        </a:rPr>
                        <a:t>Mean</a:t>
                      </a:r>
                      <a:r>
                        <a:rPr lang="tr-TR" sz="3200" b="1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3200" b="1" dirty="0" err="1" smtClean="0">
                          <a:latin typeface="Times New Roman"/>
                          <a:ea typeface="Calibri"/>
                          <a:cs typeface="Times New Roman"/>
                        </a:rPr>
                        <a:t>apoptotic</a:t>
                      </a:r>
                      <a:r>
                        <a:rPr lang="tr-TR" sz="3200" b="1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3200" b="1" dirty="0" err="1" smtClean="0">
                          <a:latin typeface="Times New Roman"/>
                          <a:ea typeface="Calibri"/>
                          <a:cs typeface="Times New Roman"/>
                        </a:rPr>
                        <a:t>cell</a:t>
                      </a:r>
                      <a:r>
                        <a:rPr lang="tr-TR" sz="3200" b="1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3200" b="1" dirty="0" smtClean="0">
                          <a:latin typeface="Times New Roman"/>
                          <a:ea typeface="Calibri"/>
                          <a:cs typeface="Times New Roman"/>
                        </a:rPr>
                        <a:t>± </a:t>
                      </a:r>
                      <a:r>
                        <a:rPr lang="en-US" sz="3200" b="1" dirty="0" err="1" smtClean="0">
                          <a:latin typeface="Times New Roman"/>
                          <a:ea typeface="Calibri"/>
                          <a:cs typeface="Times New Roman"/>
                        </a:rPr>
                        <a:t>Standart</a:t>
                      </a:r>
                      <a:r>
                        <a:rPr lang="en-US" sz="3200" b="1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3200" b="1" dirty="0" err="1" smtClean="0">
                          <a:latin typeface="Times New Roman"/>
                          <a:ea typeface="Calibri"/>
                          <a:cs typeface="Times New Roman"/>
                        </a:rPr>
                        <a:t>deviation</a:t>
                      </a:r>
                      <a:r>
                        <a:rPr lang="en-US" sz="3200" b="1" dirty="0" smtClean="0">
                          <a:latin typeface="Times New Roman"/>
                          <a:ea typeface="Calibri"/>
                          <a:cs typeface="Times New Roman"/>
                        </a:rPr>
                        <a:t>(S</a:t>
                      </a:r>
                      <a:r>
                        <a:rPr lang="tr-TR" sz="3200" b="1" dirty="0" smtClean="0">
                          <a:latin typeface="Times New Roman"/>
                          <a:ea typeface="Calibri"/>
                          <a:cs typeface="Times New Roman"/>
                        </a:rPr>
                        <a:t>D</a:t>
                      </a:r>
                      <a:r>
                        <a:rPr lang="en-US" sz="3200" b="1" dirty="0" smtClean="0">
                          <a:latin typeface="Times New Roman"/>
                          <a:ea typeface="Calibri"/>
                          <a:cs typeface="Times New Roman"/>
                        </a:rPr>
                        <a:t>)</a:t>
                      </a:r>
                      <a:endParaRPr lang="tr-TR" sz="32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tr-TR" sz="3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3200" dirty="0"/>
                        <a:t>Mann Whitney U </a:t>
                      </a:r>
                      <a:r>
                        <a:rPr lang="en-US" sz="3200" dirty="0" smtClean="0"/>
                        <a:t>test</a:t>
                      </a:r>
                      <a:endParaRPr lang="tr-TR" sz="3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82880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tr-TR" sz="3200" dirty="0" smtClean="0"/>
                        <a:t>Grade</a:t>
                      </a:r>
                      <a:r>
                        <a:rPr lang="en-US" sz="3200" dirty="0" smtClean="0"/>
                        <a:t> </a:t>
                      </a:r>
                      <a:r>
                        <a:rPr lang="en-US" sz="3200" dirty="0"/>
                        <a:t>1 + </a:t>
                      </a:r>
                      <a:r>
                        <a:rPr lang="tr-TR" sz="3200" dirty="0" smtClean="0"/>
                        <a:t>Grade</a:t>
                      </a:r>
                      <a:r>
                        <a:rPr lang="en-US" sz="3200" dirty="0" smtClean="0"/>
                        <a:t> </a:t>
                      </a:r>
                      <a:r>
                        <a:rPr lang="en-US" sz="3200" dirty="0"/>
                        <a:t>2 (n=11)</a:t>
                      </a:r>
                      <a:endParaRPr lang="tr-TR" sz="3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3200" dirty="0"/>
                        <a:t>14.27± 8.41</a:t>
                      </a:r>
                      <a:endParaRPr lang="tr-TR" sz="3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3200"/>
                        <a:t> Z= 0.302</a:t>
                      </a:r>
                      <a:endParaRPr lang="tr-TR" sz="3200"/>
                    </a:p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3200"/>
                        <a:t> p= 0.762</a:t>
                      </a:r>
                      <a:endParaRPr lang="tr-TR" sz="3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945745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tr-TR" sz="3200" dirty="0" smtClean="0"/>
                        <a:t>Grade</a:t>
                      </a:r>
                      <a:r>
                        <a:rPr lang="en-US" sz="3200" dirty="0" smtClean="0"/>
                        <a:t> </a:t>
                      </a:r>
                      <a:r>
                        <a:rPr lang="en-US" sz="3200" dirty="0"/>
                        <a:t>3 + </a:t>
                      </a:r>
                      <a:r>
                        <a:rPr lang="tr-TR" sz="3200" dirty="0" smtClean="0"/>
                        <a:t>Grade</a:t>
                      </a:r>
                      <a:r>
                        <a:rPr lang="en-US" sz="3200" dirty="0" smtClean="0"/>
                        <a:t> </a:t>
                      </a:r>
                      <a:r>
                        <a:rPr lang="en-US" sz="3200" dirty="0"/>
                        <a:t>4</a:t>
                      </a:r>
                      <a:endParaRPr lang="tr-TR" sz="3200" dirty="0"/>
                    </a:p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3200" dirty="0"/>
                        <a:t>(n=14)</a:t>
                      </a:r>
                      <a:endParaRPr lang="tr-TR" sz="3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3200" dirty="0"/>
                        <a:t>12.50± 4.95</a:t>
                      </a:r>
                      <a:endParaRPr lang="tr-TR" sz="3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57200" y="349726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9100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T</a:t>
            </a:r>
            <a:r>
              <a:rPr lang="en-US" dirty="0" smtClean="0"/>
              <a:t>he difference </a:t>
            </a:r>
            <a:r>
              <a:rPr lang="tr-TR" dirty="0" err="1" smtClean="0"/>
              <a:t>between</a:t>
            </a:r>
            <a:r>
              <a:rPr lang="tr-TR" dirty="0" smtClean="0"/>
              <a:t> </a:t>
            </a:r>
            <a:r>
              <a:rPr lang="tr-TR" dirty="0" err="1" smtClean="0"/>
              <a:t>these</a:t>
            </a:r>
            <a:r>
              <a:rPr lang="tr-TR" dirty="0" smtClean="0"/>
              <a:t> </a:t>
            </a:r>
            <a:r>
              <a:rPr lang="tr-TR" dirty="0" err="1" smtClean="0"/>
              <a:t>groups</a:t>
            </a:r>
            <a:r>
              <a:rPr lang="tr-TR" dirty="0" smtClean="0"/>
              <a:t> </a:t>
            </a:r>
            <a:r>
              <a:rPr lang="tr-TR" dirty="0" err="1" smtClean="0"/>
              <a:t>for</a:t>
            </a:r>
            <a:r>
              <a:rPr lang="tr-TR" dirty="0" smtClean="0"/>
              <a:t> </a:t>
            </a:r>
            <a:r>
              <a:rPr lang="tr-TR" dirty="0" err="1" smtClean="0"/>
              <a:t>apoptosis</a:t>
            </a:r>
            <a:r>
              <a:rPr lang="tr-TR" dirty="0" smtClean="0"/>
              <a:t> is </a:t>
            </a:r>
            <a:r>
              <a:rPr lang="en-US" dirty="0" smtClean="0"/>
              <a:t>statistically significant for patients </a:t>
            </a:r>
            <a:r>
              <a:rPr lang="tr-TR" dirty="0" err="1" smtClean="0"/>
              <a:t>above</a:t>
            </a:r>
            <a:r>
              <a:rPr lang="en-US" dirty="0" smtClean="0"/>
              <a:t> 6 years of age</a:t>
            </a:r>
            <a:r>
              <a:rPr lang="tr-TR" dirty="0" smtClean="0"/>
              <a:t>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94500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&gt;</a:t>
            </a:r>
            <a:r>
              <a:rPr lang="tr-TR" dirty="0" smtClean="0"/>
              <a:t>6 </a:t>
            </a:r>
            <a:r>
              <a:rPr lang="tr-TR" dirty="0" err="1" smtClean="0"/>
              <a:t>years</a:t>
            </a:r>
            <a:r>
              <a:rPr lang="tr-TR" dirty="0" smtClean="0"/>
              <a:t> </a:t>
            </a:r>
            <a:r>
              <a:rPr lang="tr-TR" dirty="0" err="1" smtClean="0"/>
              <a:t>old</a:t>
            </a:r>
            <a:endParaRPr lang="tr-TR" dirty="0"/>
          </a:p>
        </p:txBody>
      </p:sp>
      <p:graphicFrame>
        <p:nvGraphicFramePr>
          <p:cNvPr id="7" name="İçerik Yer Tutucusu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35540002"/>
              </p:ext>
            </p:extLst>
          </p:nvPr>
        </p:nvGraphicFramePr>
        <p:xfrm>
          <a:off x="457200" y="1988839"/>
          <a:ext cx="8229600" cy="4053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57478"/>
                <a:gridCol w="2728922"/>
                <a:gridCol w="2743200"/>
              </a:tblGrid>
              <a:tr h="29375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24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Grade</a:t>
                      </a:r>
                      <a:endParaRPr lang="en-US" sz="24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tr-TR" sz="2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2400" b="1" dirty="0" err="1" smtClean="0">
                          <a:latin typeface="Times New Roman"/>
                          <a:ea typeface="Calibri"/>
                          <a:cs typeface="Times New Roman"/>
                        </a:rPr>
                        <a:t>Mean</a:t>
                      </a:r>
                      <a:r>
                        <a:rPr lang="tr-TR" sz="2400" b="1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2400" b="1" dirty="0" err="1" smtClean="0">
                          <a:latin typeface="Times New Roman"/>
                          <a:ea typeface="Calibri"/>
                          <a:cs typeface="Times New Roman"/>
                        </a:rPr>
                        <a:t>apoptotic</a:t>
                      </a:r>
                      <a:r>
                        <a:rPr lang="tr-TR" sz="2400" b="1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2400" b="1" dirty="0" err="1" smtClean="0">
                          <a:latin typeface="Times New Roman"/>
                          <a:ea typeface="Calibri"/>
                          <a:cs typeface="Times New Roman"/>
                        </a:rPr>
                        <a:t>cell</a:t>
                      </a:r>
                      <a:r>
                        <a:rPr lang="tr-TR" sz="2400" b="1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2400" b="1" dirty="0" smtClean="0">
                          <a:latin typeface="Times New Roman"/>
                          <a:ea typeface="Calibri"/>
                          <a:cs typeface="Times New Roman"/>
                        </a:rPr>
                        <a:t>± </a:t>
                      </a:r>
                      <a:r>
                        <a:rPr lang="en-US" sz="2400" b="1" dirty="0" err="1" smtClean="0">
                          <a:latin typeface="Times New Roman"/>
                          <a:ea typeface="Calibri"/>
                          <a:cs typeface="Times New Roman"/>
                        </a:rPr>
                        <a:t>Standart</a:t>
                      </a:r>
                      <a:r>
                        <a:rPr lang="en-US" sz="2400" b="1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2400" b="1" dirty="0" err="1" smtClean="0">
                          <a:latin typeface="Times New Roman"/>
                          <a:ea typeface="Calibri"/>
                          <a:cs typeface="Times New Roman"/>
                        </a:rPr>
                        <a:t>deviation</a:t>
                      </a:r>
                      <a:r>
                        <a:rPr lang="en-US" sz="2400" b="1" dirty="0" smtClean="0">
                          <a:latin typeface="Times New Roman"/>
                          <a:ea typeface="Calibri"/>
                          <a:cs typeface="Times New Roman"/>
                        </a:rPr>
                        <a:t>(S</a:t>
                      </a:r>
                      <a:r>
                        <a:rPr lang="tr-TR" sz="2400" b="1" dirty="0" smtClean="0">
                          <a:latin typeface="Times New Roman"/>
                          <a:ea typeface="Calibri"/>
                          <a:cs typeface="Times New Roman"/>
                        </a:rPr>
                        <a:t>D</a:t>
                      </a:r>
                      <a:r>
                        <a:rPr lang="en-US" sz="2400" b="1" dirty="0" smtClean="0">
                          <a:latin typeface="Times New Roman"/>
                          <a:ea typeface="Calibri"/>
                          <a:cs typeface="Times New Roman"/>
                        </a:rPr>
                        <a:t>)</a:t>
                      </a:r>
                      <a:endParaRPr lang="tr-TR" sz="24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tr-TR" sz="2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Mann Whitney U </a:t>
                      </a:r>
                      <a:r>
                        <a:rPr lang="en-US" sz="24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test</a:t>
                      </a:r>
                      <a:endParaRPr lang="tr-TR" sz="2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tr-TR" sz="3200" dirty="0" smtClean="0"/>
                        <a:t>Grade</a:t>
                      </a:r>
                      <a:r>
                        <a:rPr lang="en-US" sz="3200" dirty="0" smtClean="0"/>
                        <a:t> </a:t>
                      </a:r>
                      <a:r>
                        <a:rPr lang="en-US" sz="3200" dirty="0"/>
                        <a:t>1 + </a:t>
                      </a:r>
                      <a:r>
                        <a:rPr lang="tr-TR" sz="3200" dirty="0" smtClean="0"/>
                        <a:t>Grade</a:t>
                      </a:r>
                      <a:r>
                        <a:rPr lang="en-US" sz="3200" dirty="0" smtClean="0"/>
                        <a:t> </a:t>
                      </a:r>
                      <a:r>
                        <a:rPr lang="en-US" sz="3200" dirty="0"/>
                        <a:t>2 (n=11)</a:t>
                      </a:r>
                      <a:endParaRPr lang="tr-TR" sz="3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3200"/>
                        <a:t>9.64± 4.17</a:t>
                      </a:r>
                      <a:endParaRPr lang="tr-TR" sz="3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3200" dirty="0"/>
                        <a:t> Z= 2.195</a:t>
                      </a:r>
                      <a:endParaRPr lang="tr-TR" sz="3200" dirty="0"/>
                    </a:p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3200" dirty="0"/>
                        <a:t> p= 0.028</a:t>
                      </a:r>
                      <a:endParaRPr lang="tr-TR" sz="3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tr-TR" sz="3200" dirty="0" smtClean="0"/>
                        <a:t>Grade</a:t>
                      </a:r>
                      <a:r>
                        <a:rPr lang="en-US" sz="3200" dirty="0" smtClean="0"/>
                        <a:t> </a:t>
                      </a:r>
                      <a:r>
                        <a:rPr lang="en-US" sz="3200" dirty="0"/>
                        <a:t>3 + </a:t>
                      </a:r>
                      <a:r>
                        <a:rPr lang="tr-TR" sz="3200" dirty="0" smtClean="0"/>
                        <a:t>Grade</a:t>
                      </a:r>
                      <a:r>
                        <a:rPr lang="en-US" sz="3200" dirty="0" smtClean="0"/>
                        <a:t> </a:t>
                      </a:r>
                      <a:r>
                        <a:rPr lang="en-US" sz="3200" dirty="0"/>
                        <a:t>4</a:t>
                      </a:r>
                      <a:endParaRPr lang="tr-TR" sz="3200" dirty="0"/>
                    </a:p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3200" dirty="0"/>
                        <a:t>(n=7)</a:t>
                      </a:r>
                      <a:endParaRPr lang="tr-TR" sz="3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3200" dirty="0"/>
                        <a:t>13.43± 4.19</a:t>
                      </a:r>
                      <a:endParaRPr lang="tr-TR" sz="3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3824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1">
              <a:buFont typeface="Wingdings" pitchFamily="2" charset="2"/>
              <a:buChar char="ü"/>
            </a:pPr>
            <a:r>
              <a:rPr lang="tr-TR" sz="3600" dirty="0" err="1" smtClean="0"/>
              <a:t>In</a:t>
            </a:r>
            <a:r>
              <a:rPr lang="tr-TR" sz="3600" dirty="0" smtClean="0"/>
              <a:t> </a:t>
            </a:r>
            <a:r>
              <a:rPr lang="tr-TR" sz="3600" dirty="0" err="1" smtClean="0"/>
              <a:t>tonsillar</a:t>
            </a:r>
            <a:r>
              <a:rPr lang="tr-TR" sz="3600" dirty="0" smtClean="0"/>
              <a:t> </a:t>
            </a:r>
            <a:r>
              <a:rPr lang="tr-TR" sz="3600" dirty="0" err="1" smtClean="0"/>
              <a:t>tissues</a:t>
            </a:r>
            <a:r>
              <a:rPr lang="tr-TR" sz="3600" dirty="0" smtClean="0"/>
              <a:t>, </a:t>
            </a:r>
            <a:r>
              <a:rPr lang="tr-TR" sz="3600" dirty="0" err="1" smtClean="0"/>
              <a:t>apoptosis</a:t>
            </a:r>
            <a:r>
              <a:rPr lang="tr-TR" sz="3600" dirty="0" smtClean="0"/>
              <a:t> </a:t>
            </a:r>
            <a:r>
              <a:rPr lang="tr-TR" sz="3600" dirty="0" err="1" smtClean="0"/>
              <a:t>amount</a:t>
            </a:r>
            <a:r>
              <a:rPr lang="tr-TR" sz="3600" dirty="0" smtClean="0"/>
              <a:t> </a:t>
            </a:r>
            <a:r>
              <a:rPr lang="tr-TR" sz="3600" dirty="0" err="1" smtClean="0"/>
              <a:t>was</a:t>
            </a:r>
            <a:r>
              <a:rPr lang="tr-TR" sz="3600" dirty="0" smtClean="0"/>
              <a:t> </a:t>
            </a:r>
            <a:r>
              <a:rPr lang="tr-TR" sz="3600" dirty="0" err="1" smtClean="0"/>
              <a:t>evaluated</a:t>
            </a:r>
            <a:r>
              <a:rPr lang="tr-TR" sz="3600" dirty="0" smtClean="0"/>
              <a:t> </a:t>
            </a:r>
            <a:r>
              <a:rPr lang="tr-TR" sz="3600" dirty="0" err="1" smtClean="0"/>
              <a:t>for</a:t>
            </a:r>
            <a:r>
              <a:rPr lang="tr-TR" sz="3600" dirty="0" smtClean="0"/>
              <a:t> </a:t>
            </a:r>
            <a:r>
              <a:rPr lang="tr-TR" sz="3600" dirty="0" err="1" smtClean="0"/>
              <a:t>every</a:t>
            </a:r>
            <a:r>
              <a:rPr lang="tr-TR" sz="3600" dirty="0" smtClean="0"/>
              <a:t> </a:t>
            </a:r>
            <a:r>
              <a:rPr lang="tr-TR" sz="3600" dirty="0" err="1" smtClean="0"/>
              <a:t>microcompartment</a:t>
            </a:r>
            <a:r>
              <a:rPr lang="tr-TR" sz="3600" dirty="0" smtClean="0"/>
              <a:t>. (</a:t>
            </a:r>
            <a:r>
              <a:rPr lang="tr-TR" sz="3600" dirty="0" err="1" smtClean="0"/>
              <a:t>Intrafollicular</a:t>
            </a:r>
            <a:r>
              <a:rPr lang="tr-TR" sz="3600" dirty="0" smtClean="0"/>
              <a:t>, </a:t>
            </a:r>
            <a:r>
              <a:rPr lang="tr-TR" sz="3600" dirty="0" err="1" smtClean="0"/>
              <a:t>Interfollicular</a:t>
            </a:r>
            <a:r>
              <a:rPr lang="tr-TR" sz="3600" dirty="0" smtClean="0"/>
              <a:t>,  </a:t>
            </a:r>
            <a:r>
              <a:rPr lang="tr-TR" sz="3600" dirty="0" err="1" smtClean="0"/>
              <a:t>Intraepithelial</a:t>
            </a:r>
            <a:r>
              <a:rPr lang="tr-TR" sz="3600" dirty="0" smtClean="0"/>
              <a:t>, </a:t>
            </a:r>
            <a:r>
              <a:rPr lang="tr-TR" sz="3600" dirty="0" err="1" smtClean="0"/>
              <a:t>Subepithelial</a:t>
            </a:r>
            <a:r>
              <a:rPr lang="tr-TR" sz="3600" dirty="0" smtClean="0"/>
              <a:t> ). </a:t>
            </a:r>
            <a:r>
              <a:rPr lang="tr-TR" sz="3600" dirty="0" err="1" smtClean="0"/>
              <a:t>These</a:t>
            </a:r>
            <a:r>
              <a:rPr lang="tr-TR" sz="3600" dirty="0" smtClean="0"/>
              <a:t> </a:t>
            </a:r>
            <a:r>
              <a:rPr lang="tr-TR" sz="3600" dirty="0" err="1" smtClean="0"/>
              <a:t>values</a:t>
            </a:r>
            <a:r>
              <a:rPr lang="tr-TR" sz="3600" dirty="0" smtClean="0"/>
              <a:t> </a:t>
            </a:r>
            <a:r>
              <a:rPr lang="tr-TR" sz="3600" dirty="0" err="1" smtClean="0"/>
              <a:t>are</a:t>
            </a:r>
            <a:r>
              <a:rPr lang="tr-TR" sz="3600" dirty="0" smtClean="0"/>
              <a:t> not </a:t>
            </a:r>
            <a:r>
              <a:rPr lang="tr-TR" sz="3600" dirty="0" err="1" smtClean="0"/>
              <a:t>significant</a:t>
            </a:r>
            <a:r>
              <a:rPr lang="tr-TR" sz="3600" dirty="0" smtClean="0"/>
              <a:t> </a:t>
            </a:r>
            <a:r>
              <a:rPr lang="tr-TR" sz="3600" dirty="0" err="1" smtClean="0"/>
              <a:t>statistically</a:t>
            </a:r>
            <a:r>
              <a:rPr lang="tr-TR" sz="3600" dirty="0" smtClean="0"/>
              <a:t>.</a:t>
            </a:r>
          </a:p>
          <a:p>
            <a:endParaRPr lang="tr-TR" dirty="0" smtClean="0"/>
          </a:p>
          <a:p>
            <a:pPr>
              <a:buNone/>
            </a:pPr>
            <a:r>
              <a:rPr lang="en-US" dirty="0" smtClean="0"/>
              <a:t> 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01067542"/>
              </p:ext>
            </p:extLst>
          </p:nvPr>
        </p:nvGraphicFramePr>
        <p:xfrm>
          <a:off x="395536" y="548680"/>
          <a:ext cx="8401080" cy="625298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17400"/>
                <a:gridCol w="1645920"/>
                <a:gridCol w="1645920"/>
                <a:gridCol w="1645920"/>
                <a:gridCol w="1645920"/>
              </a:tblGrid>
              <a:tr h="216024"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24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Grade</a:t>
                      </a:r>
                      <a:endParaRPr lang="en-US" sz="24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tr-TR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3975" marR="53975" marT="0" marB="0"/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2400" b="1" dirty="0" err="1" smtClean="0">
                          <a:latin typeface="Times New Roman"/>
                          <a:ea typeface="Calibri"/>
                          <a:cs typeface="Times New Roman"/>
                        </a:rPr>
                        <a:t>Mean</a:t>
                      </a:r>
                      <a:r>
                        <a:rPr lang="tr-TR" sz="2400" b="1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2400" b="1" dirty="0" err="1" smtClean="0">
                          <a:latin typeface="Times New Roman"/>
                          <a:ea typeface="Calibri"/>
                          <a:cs typeface="Times New Roman"/>
                        </a:rPr>
                        <a:t>apoptotic</a:t>
                      </a:r>
                      <a:r>
                        <a:rPr lang="tr-TR" sz="2400" b="1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2400" b="1" dirty="0" err="1" smtClean="0">
                          <a:latin typeface="Times New Roman"/>
                          <a:ea typeface="Calibri"/>
                          <a:cs typeface="Times New Roman"/>
                        </a:rPr>
                        <a:t>cell</a:t>
                      </a:r>
                      <a:r>
                        <a:rPr lang="tr-TR" sz="2400" b="1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2400" b="1" dirty="0" smtClean="0">
                          <a:latin typeface="Times New Roman"/>
                          <a:ea typeface="Calibri"/>
                          <a:cs typeface="Times New Roman"/>
                        </a:rPr>
                        <a:t>± </a:t>
                      </a:r>
                      <a:r>
                        <a:rPr lang="en-US" sz="2400" b="1" dirty="0" err="1" smtClean="0">
                          <a:latin typeface="Times New Roman"/>
                          <a:ea typeface="Calibri"/>
                          <a:cs typeface="Times New Roman"/>
                        </a:rPr>
                        <a:t>Standart</a:t>
                      </a:r>
                      <a:r>
                        <a:rPr lang="en-US" sz="2400" b="1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2400" b="1" dirty="0" err="1" smtClean="0">
                          <a:latin typeface="Times New Roman"/>
                          <a:ea typeface="Calibri"/>
                          <a:cs typeface="Times New Roman"/>
                        </a:rPr>
                        <a:t>deviation</a:t>
                      </a:r>
                      <a:r>
                        <a:rPr lang="en-US" sz="2400" b="1" dirty="0" smtClean="0">
                          <a:latin typeface="Times New Roman"/>
                          <a:ea typeface="Calibri"/>
                          <a:cs typeface="Times New Roman"/>
                        </a:rPr>
                        <a:t>(S</a:t>
                      </a:r>
                      <a:r>
                        <a:rPr lang="tr-TR" sz="2400" b="1" dirty="0" smtClean="0">
                          <a:latin typeface="Times New Roman"/>
                          <a:ea typeface="Calibri"/>
                          <a:cs typeface="Times New Roman"/>
                        </a:rPr>
                        <a:t>D</a:t>
                      </a:r>
                      <a:r>
                        <a:rPr lang="en-US" sz="2400" b="1" dirty="0" smtClean="0">
                          <a:latin typeface="Times New Roman"/>
                          <a:ea typeface="Calibri"/>
                          <a:cs typeface="Times New Roman"/>
                        </a:rPr>
                        <a:t>)</a:t>
                      </a:r>
                      <a:endParaRPr lang="tr-TR" sz="24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tr-TR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3975" marR="53975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962246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tr-TR" sz="2400" b="1" dirty="0" err="1" smtClean="0">
                          <a:latin typeface="Times New Roman"/>
                          <a:ea typeface="Calibri"/>
                          <a:cs typeface="Times New Roman"/>
                        </a:rPr>
                        <a:t>Intrafollicular</a:t>
                      </a:r>
                      <a:r>
                        <a:rPr lang="tr-TR" sz="2400" b="1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tr-TR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3975" marR="5397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tr-TR" sz="2400" b="1" dirty="0" err="1" smtClean="0">
                          <a:latin typeface="Times New Roman"/>
                          <a:ea typeface="Calibri"/>
                          <a:cs typeface="Times New Roman"/>
                        </a:rPr>
                        <a:t>Interfollicular</a:t>
                      </a:r>
                      <a:endParaRPr lang="tr-TR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3975" marR="5397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tr-TR" sz="2400" b="1" dirty="0" err="1" smtClean="0">
                          <a:latin typeface="Times New Roman"/>
                          <a:ea typeface="Calibri"/>
                          <a:cs typeface="Times New Roman"/>
                        </a:rPr>
                        <a:t>Subepithelial</a:t>
                      </a:r>
                      <a:endParaRPr lang="tr-TR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3975" marR="5397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tr-TR" sz="2400" b="1" dirty="0" err="1" smtClean="0">
                          <a:latin typeface="Times New Roman"/>
                          <a:ea typeface="Calibri"/>
                          <a:cs typeface="Times New Roman"/>
                        </a:rPr>
                        <a:t>Intraepithelial</a:t>
                      </a:r>
                      <a:endParaRPr lang="tr-TR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3975" marR="53975" marT="0" marB="0"/>
                </a:tc>
              </a:tr>
              <a:tr h="426854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tr-TR" sz="2400" dirty="0" smtClean="0">
                          <a:latin typeface="Times New Roman"/>
                          <a:ea typeface="Calibri"/>
                          <a:cs typeface="Times New Roman"/>
                        </a:rPr>
                        <a:t>Grade </a:t>
                      </a:r>
                      <a:r>
                        <a:rPr lang="tr-TR" sz="2400" dirty="0">
                          <a:latin typeface="Times New Roman"/>
                          <a:ea typeface="Calibri"/>
                          <a:cs typeface="Times New Roman"/>
                        </a:rPr>
                        <a:t>1 (n=6)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tr-TR" sz="2400">
                          <a:latin typeface="Times New Roman"/>
                          <a:ea typeface="Calibri"/>
                          <a:cs typeface="Times New Roman"/>
                        </a:rPr>
                        <a:t>5.67±1.87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tr-TR" sz="2400">
                          <a:latin typeface="Times New Roman"/>
                          <a:ea typeface="Calibri"/>
                          <a:cs typeface="Times New Roman"/>
                        </a:rPr>
                        <a:t>1.67±0.56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tr-TR" sz="2400">
                          <a:latin typeface="Times New Roman"/>
                          <a:ea typeface="Calibri"/>
                          <a:cs typeface="Times New Roman"/>
                        </a:rPr>
                        <a:t>1.33±0.33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tr-TR" sz="2400">
                          <a:latin typeface="Times New Roman"/>
                          <a:ea typeface="Calibri"/>
                          <a:cs typeface="Times New Roman"/>
                        </a:rPr>
                        <a:t>0.83±0.31</a:t>
                      </a:r>
                    </a:p>
                  </a:txBody>
                  <a:tcPr marL="68580" marR="68580" marT="0" marB="0"/>
                </a:tc>
              </a:tr>
              <a:tr h="962246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tr-TR" sz="2400" dirty="0" smtClean="0">
                          <a:latin typeface="Times New Roman"/>
                          <a:ea typeface="Calibri"/>
                          <a:cs typeface="Times New Roman"/>
                        </a:rPr>
                        <a:t>Grade </a:t>
                      </a:r>
                      <a:r>
                        <a:rPr lang="tr-TR" sz="2400" dirty="0">
                          <a:latin typeface="Times New Roman"/>
                          <a:ea typeface="Calibri"/>
                          <a:cs typeface="Times New Roman"/>
                        </a:rPr>
                        <a:t>2 (n=16)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tr-TR" sz="2400" dirty="0">
                          <a:latin typeface="Times New Roman"/>
                          <a:ea typeface="Calibri"/>
                          <a:cs typeface="Times New Roman"/>
                        </a:rPr>
                        <a:t>8.06±1.12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tr-TR" sz="2400">
                          <a:latin typeface="Times New Roman"/>
                          <a:ea typeface="Calibri"/>
                          <a:cs typeface="Times New Roman"/>
                        </a:rPr>
                        <a:t>2.06±0.34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tr-TR" sz="2400">
                          <a:latin typeface="Times New Roman"/>
                          <a:ea typeface="Calibri"/>
                          <a:cs typeface="Times New Roman"/>
                        </a:rPr>
                        <a:t>1.50±0.28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tr-TR" sz="2400">
                          <a:latin typeface="Times New Roman"/>
                          <a:ea typeface="Calibri"/>
                          <a:cs typeface="Times New Roman"/>
                        </a:rPr>
                        <a:t>1.25±0.42</a:t>
                      </a:r>
                    </a:p>
                  </a:txBody>
                  <a:tcPr marL="68580" marR="68580" marT="0" marB="0"/>
                </a:tc>
              </a:tr>
              <a:tr h="740932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tr-TR" sz="2400" dirty="0" smtClean="0">
                          <a:latin typeface="Times New Roman"/>
                          <a:ea typeface="Calibri"/>
                          <a:cs typeface="Times New Roman"/>
                        </a:rPr>
                        <a:t>Grade </a:t>
                      </a:r>
                      <a:r>
                        <a:rPr lang="tr-TR" sz="2400" dirty="0">
                          <a:latin typeface="Times New Roman"/>
                          <a:ea typeface="Calibri"/>
                          <a:cs typeface="Times New Roman"/>
                        </a:rPr>
                        <a:t>3 (n=13)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tr-TR" sz="2400" dirty="0">
                          <a:latin typeface="Times New Roman"/>
                          <a:ea typeface="Calibri"/>
                          <a:cs typeface="Times New Roman"/>
                        </a:rPr>
                        <a:t>7.23±1.00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tr-TR" sz="2400">
                          <a:latin typeface="Times New Roman"/>
                          <a:ea typeface="Calibri"/>
                          <a:cs typeface="Times New Roman"/>
                        </a:rPr>
                        <a:t>2.15±0.32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tr-TR" sz="2400">
                          <a:latin typeface="Times New Roman"/>
                          <a:ea typeface="Calibri"/>
                          <a:cs typeface="Times New Roman"/>
                        </a:rPr>
                        <a:t>2.15±0.32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tr-TR" sz="2400">
                          <a:latin typeface="Times New Roman"/>
                          <a:ea typeface="Calibri"/>
                          <a:cs typeface="Times New Roman"/>
                        </a:rPr>
                        <a:t>1.77±0.43</a:t>
                      </a:r>
                    </a:p>
                  </a:txBody>
                  <a:tcPr marL="68580" marR="68580" marT="0" marB="0"/>
                </a:tc>
              </a:tr>
              <a:tr h="529136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tr-TR" sz="2400" dirty="0" smtClean="0">
                          <a:latin typeface="Times New Roman"/>
                          <a:ea typeface="Calibri"/>
                          <a:cs typeface="Times New Roman"/>
                        </a:rPr>
                        <a:t>Grade </a:t>
                      </a:r>
                      <a:r>
                        <a:rPr lang="tr-TR" sz="2400" dirty="0">
                          <a:latin typeface="Times New Roman"/>
                          <a:ea typeface="Calibri"/>
                          <a:cs typeface="Times New Roman"/>
                        </a:rPr>
                        <a:t>4 (n=8)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tr-TR" sz="2400" dirty="0">
                          <a:latin typeface="Times New Roman"/>
                          <a:ea typeface="Calibri"/>
                          <a:cs typeface="Times New Roman"/>
                        </a:rPr>
                        <a:t>6.75±0.59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tr-TR" sz="2400">
                          <a:latin typeface="Times New Roman"/>
                          <a:ea typeface="Calibri"/>
                          <a:cs typeface="Times New Roman"/>
                        </a:rPr>
                        <a:t>2.25±0.31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tr-TR" sz="2400">
                          <a:latin typeface="Times New Roman"/>
                          <a:ea typeface="Calibri"/>
                          <a:cs typeface="Times New Roman"/>
                        </a:rPr>
                        <a:t>1.38±0.32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tr-TR" sz="2400">
                          <a:latin typeface="Times New Roman"/>
                          <a:ea typeface="Calibri"/>
                          <a:cs typeface="Times New Roman"/>
                        </a:rPr>
                        <a:t>1.63±0.49</a:t>
                      </a:r>
                    </a:p>
                  </a:txBody>
                  <a:tcPr marL="68580" marR="68580" marT="0" marB="0"/>
                </a:tc>
              </a:tr>
              <a:tr h="125949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 err="1" smtClean="0">
                          <a:latin typeface="Times New Roman"/>
                          <a:ea typeface="Calibri"/>
                          <a:cs typeface="Times New Roman"/>
                        </a:rPr>
                        <a:t>Kruskal</a:t>
                      </a:r>
                      <a:r>
                        <a:rPr lang="tr-TR" sz="200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2000" dirty="0">
                          <a:latin typeface="Times New Roman"/>
                          <a:ea typeface="Calibri"/>
                          <a:cs typeface="Times New Roman"/>
                        </a:rPr>
                        <a:t>Wallis </a:t>
                      </a:r>
                      <a:r>
                        <a:rPr lang="tr-TR" sz="2000" dirty="0" err="1" smtClean="0">
                          <a:latin typeface="Times New Roman"/>
                          <a:ea typeface="Calibri"/>
                          <a:cs typeface="Times New Roman"/>
                        </a:rPr>
                        <a:t>Varience</a:t>
                      </a:r>
                      <a:r>
                        <a:rPr lang="tr-TR" sz="2000" dirty="0" smtClean="0">
                          <a:latin typeface="Times New Roman"/>
                          <a:ea typeface="Calibri"/>
                          <a:cs typeface="Times New Roman"/>
                        </a:rPr>
                        <a:t> Analysis</a:t>
                      </a:r>
                      <a:endParaRPr lang="tr-TR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400">
                          <a:latin typeface="Times New Roman"/>
                          <a:ea typeface="Calibri"/>
                          <a:cs typeface="Times New Roman"/>
                        </a:rPr>
                        <a:t>χ</a:t>
                      </a:r>
                      <a:r>
                        <a:rPr lang="en-US" sz="2400" baseline="300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r>
                        <a:rPr lang="en-US" sz="2400">
                          <a:latin typeface="Times New Roman"/>
                          <a:ea typeface="Calibri"/>
                          <a:cs typeface="Times New Roman"/>
                        </a:rPr>
                        <a:t>= </a:t>
                      </a:r>
                      <a:r>
                        <a:rPr lang="tr-TR" sz="2400">
                          <a:latin typeface="Times New Roman"/>
                          <a:ea typeface="Calibri"/>
                          <a:cs typeface="Times New Roman"/>
                        </a:rPr>
                        <a:t>2.875</a:t>
                      </a:r>
                      <a:br>
                        <a:rPr lang="tr-TR" sz="2400">
                          <a:latin typeface="Times New Roman"/>
                          <a:ea typeface="Calibri"/>
                          <a:cs typeface="Times New Roman"/>
                        </a:rPr>
                      </a:br>
                      <a:r>
                        <a:rPr lang="tr-TR" sz="2400">
                          <a:latin typeface="Times New Roman"/>
                          <a:ea typeface="Calibri"/>
                          <a:cs typeface="Times New Roman"/>
                        </a:rPr>
                        <a:t>p= 0.411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400" dirty="0">
                          <a:latin typeface="Times New Roman"/>
                          <a:ea typeface="Calibri"/>
                          <a:cs typeface="Times New Roman"/>
                        </a:rPr>
                        <a:t>χ</a:t>
                      </a:r>
                      <a:r>
                        <a:rPr lang="en-US" sz="2400" baseline="30000" dirty="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r>
                        <a:rPr lang="en-US" sz="2400" dirty="0">
                          <a:latin typeface="Times New Roman"/>
                          <a:ea typeface="Calibri"/>
                          <a:cs typeface="Times New Roman"/>
                        </a:rPr>
                        <a:t>= </a:t>
                      </a:r>
                      <a:r>
                        <a:rPr lang="tr-TR" sz="2400" dirty="0">
                          <a:latin typeface="Times New Roman"/>
                          <a:ea typeface="Calibri"/>
                          <a:cs typeface="Times New Roman"/>
                        </a:rPr>
                        <a:t>1.624</a:t>
                      </a:r>
                      <a:br>
                        <a:rPr lang="tr-TR" sz="2400" dirty="0">
                          <a:latin typeface="Times New Roman"/>
                          <a:ea typeface="Calibri"/>
                          <a:cs typeface="Times New Roman"/>
                        </a:rPr>
                      </a:br>
                      <a:r>
                        <a:rPr lang="tr-TR" sz="2400" dirty="0">
                          <a:latin typeface="Times New Roman"/>
                          <a:ea typeface="Calibri"/>
                          <a:cs typeface="Times New Roman"/>
                        </a:rPr>
                        <a:t>p= 0.654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400" dirty="0">
                          <a:latin typeface="Times New Roman"/>
                          <a:ea typeface="Calibri"/>
                          <a:cs typeface="Times New Roman"/>
                        </a:rPr>
                        <a:t>χ</a:t>
                      </a:r>
                      <a:r>
                        <a:rPr lang="en-US" sz="2400" baseline="30000" dirty="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r>
                        <a:rPr lang="en-US" sz="2400" dirty="0">
                          <a:latin typeface="Times New Roman"/>
                          <a:ea typeface="Calibri"/>
                          <a:cs typeface="Times New Roman"/>
                        </a:rPr>
                        <a:t>= </a:t>
                      </a:r>
                      <a:r>
                        <a:rPr lang="tr-TR" sz="2400" dirty="0">
                          <a:latin typeface="Times New Roman"/>
                          <a:ea typeface="Calibri"/>
                          <a:cs typeface="Times New Roman"/>
                        </a:rPr>
                        <a:t>3.703</a:t>
                      </a:r>
                      <a:br>
                        <a:rPr lang="tr-TR" sz="2400" dirty="0">
                          <a:latin typeface="Times New Roman"/>
                          <a:ea typeface="Calibri"/>
                          <a:cs typeface="Times New Roman"/>
                        </a:rPr>
                      </a:br>
                      <a:r>
                        <a:rPr lang="tr-TR" sz="2400" dirty="0">
                          <a:latin typeface="Times New Roman"/>
                          <a:ea typeface="Calibri"/>
                          <a:cs typeface="Times New Roman"/>
                        </a:rPr>
                        <a:t>p= 0.295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400" dirty="0">
                          <a:latin typeface="Times New Roman"/>
                          <a:ea typeface="Calibri"/>
                          <a:cs typeface="Times New Roman"/>
                        </a:rPr>
                        <a:t>χ</a:t>
                      </a:r>
                      <a:r>
                        <a:rPr lang="en-US" sz="2400" baseline="30000" dirty="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r>
                        <a:rPr lang="en-US" sz="2400" dirty="0">
                          <a:latin typeface="Times New Roman"/>
                          <a:ea typeface="Calibri"/>
                          <a:cs typeface="Times New Roman"/>
                        </a:rPr>
                        <a:t>= </a:t>
                      </a:r>
                      <a:r>
                        <a:rPr lang="tr-TR" sz="2400" dirty="0">
                          <a:latin typeface="Times New Roman"/>
                          <a:ea typeface="Calibri"/>
                          <a:cs typeface="Times New Roman"/>
                        </a:rPr>
                        <a:t>2.902</a:t>
                      </a:r>
                      <a:br>
                        <a:rPr lang="tr-TR" sz="2400" dirty="0">
                          <a:latin typeface="Times New Roman"/>
                          <a:ea typeface="Calibri"/>
                          <a:cs typeface="Times New Roman"/>
                        </a:rPr>
                      </a:br>
                      <a:r>
                        <a:rPr lang="tr-TR" sz="2400" dirty="0">
                          <a:latin typeface="Times New Roman"/>
                          <a:ea typeface="Calibri"/>
                          <a:cs typeface="Times New Roman"/>
                        </a:rPr>
                        <a:t>p= 0.407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4294967295"/>
          </p:nvPr>
        </p:nvSpPr>
        <p:spPr>
          <a:xfrm>
            <a:off x="0" y="285728"/>
            <a:ext cx="8229600" cy="5840435"/>
          </a:xfrm>
        </p:spPr>
        <p:txBody>
          <a:bodyPr/>
          <a:lstStyle/>
          <a:p>
            <a:endParaRPr lang="tr-TR" dirty="0" smtClean="0"/>
          </a:p>
          <a:p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difference</a:t>
            </a:r>
            <a:r>
              <a:rPr lang="tr-TR" dirty="0" smtClean="0"/>
              <a:t> </a:t>
            </a:r>
            <a:r>
              <a:rPr lang="tr-TR" dirty="0" err="1" smtClean="0"/>
              <a:t>between</a:t>
            </a:r>
            <a:r>
              <a:rPr lang="tr-TR" dirty="0" smtClean="0"/>
              <a:t> </a:t>
            </a:r>
            <a:r>
              <a:rPr lang="tr-TR" dirty="0" err="1" smtClean="0"/>
              <a:t>grouped</a:t>
            </a:r>
            <a:r>
              <a:rPr lang="tr-TR" dirty="0" smtClean="0"/>
              <a:t> </a:t>
            </a:r>
            <a:r>
              <a:rPr lang="tr-TR" dirty="0" err="1" smtClean="0"/>
              <a:t>tonsils</a:t>
            </a:r>
            <a:r>
              <a:rPr lang="tr-TR" dirty="0" smtClean="0"/>
              <a:t> </a:t>
            </a:r>
            <a:r>
              <a:rPr lang="tr-TR" dirty="0" err="1" smtClean="0"/>
              <a:t>microcompartements</a:t>
            </a:r>
            <a:r>
              <a:rPr lang="tr-TR" dirty="0" smtClean="0"/>
              <a:t> is not </a:t>
            </a:r>
            <a:r>
              <a:rPr lang="tr-TR" dirty="0" err="1" smtClean="0"/>
              <a:t>statistically</a:t>
            </a:r>
            <a:r>
              <a:rPr lang="tr-TR" dirty="0" smtClean="0"/>
              <a:t> </a:t>
            </a:r>
            <a:r>
              <a:rPr lang="tr-TR" dirty="0" err="1" smtClean="0"/>
              <a:t>significant</a:t>
            </a:r>
            <a:r>
              <a:rPr lang="tr-TR" dirty="0" smtClean="0"/>
              <a:t>.</a:t>
            </a:r>
          </a:p>
          <a:p>
            <a:endParaRPr lang="tr-TR" dirty="0"/>
          </a:p>
        </p:txBody>
      </p:sp>
      <p:graphicFrame>
        <p:nvGraphicFramePr>
          <p:cNvPr id="4" name="3 Tablo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285073"/>
              </p:ext>
            </p:extLst>
          </p:nvPr>
        </p:nvGraphicFramePr>
        <p:xfrm>
          <a:off x="428595" y="2571744"/>
          <a:ext cx="8429685" cy="4023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85937"/>
                <a:gridCol w="1685937"/>
                <a:gridCol w="1685937"/>
                <a:gridCol w="1685937"/>
                <a:gridCol w="1685937"/>
              </a:tblGrid>
              <a:tr h="271490">
                <a:tc rowSpan="2"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tr-TR" sz="2400" b="1" dirty="0" smtClean="0">
                          <a:latin typeface="Times New Roman"/>
                          <a:ea typeface="Calibri"/>
                          <a:cs typeface="Times New Roman"/>
                        </a:rPr>
                        <a:t>Grade</a:t>
                      </a:r>
                      <a:endParaRPr lang="tr-TR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2400" b="1" dirty="0" err="1" smtClean="0">
                          <a:latin typeface="Times New Roman"/>
                          <a:ea typeface="Calibri"/>
                          <a:cs typeface="Times New Roman"/>
                        </a:rPr>
                        <a:t>Mean</a:t>
                      </a:r>
                      <a:r>
                        <a:rPr lang="tr-TR" sz="2400" b="1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2400" b="1" dirty="0" err="1" smtClean="0">
                          <a:latin typeface="Times New Roman"/>
                          <a:ea typeface="Calibri"/>
                          <a:cs typeface="Times New Roman"/>
                        </a:rPr>
                        <a:t>apoptotic</a:t>
                      </a:r>
                      <a:r>
                        <a:rPr lang="tr-TR" sz="2400" b="1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2400" b="1" dirty="0" err="1" smtClean="0">
                          <a:latin typeface="Times New Roman"/>
                          <a:ea typeface="Calibri"/>
                          <a:cs typeface="Times New Roman"/>
                        </a:rPr>
                        <a:t>cell</a:t>
                      </a:r>
                      <a:r>
                        <a:rPr lang="tr-TR" sz="2400" b="1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2400" b="1" dirty="0" smtClean="0">
                          <a:latin typeface="Times New Roman"/>
                          <a:ea typeface="Calibri"/>
                          <a:cs typeface="Times New Roman"/>
                        </a:rPr>
                        <a:t>± </a:t>
                      </a:r>
                      <a:r>
                        <a:rPr lang="en-US" sz="2400" b="1" dirty="0" err="1" smtClean="0">
                          <a:latin typeface="Times New Roman"/>
                          <a:ea typeface="Calibri"/>
                          <a:cs typeface="Times New Roman"/>
                        </a:rPr>
                        <a:t>Standart</a:t>
                      </a:r>
                      <a:r>
                        <a:rPr lang="en-US" sz="2400" b="1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2400" b="1" dirty="0" err="1" smtClean="0">
                          <a:latin typeface="Times New Roman"/>
                          <a:ea typeface="Calibri"/>
                          <a:cs typeface="Times New Roman"/>
                        </a:rPr>
                        <a:t>deviation</a:t>
                      </a:r>
                      <a:r>
                        <a:rPr lang="en-US" sz="2400" b="1" dirty="0" smtClean="0">
                          <a:latin typeface="Times New Roman"/>
                          <a:ea typeface="Calibri"/>
                          <a:cs typeface="Times New Roman"/>
                        </a:rPr>
                        <a:t>(S</a:t>
                      </a:r>
                      <a:r>
                        <a:rPr lang="tr-TR" sz="2400" b="1" dirty="0" smtClean="0">
                          <a:latin typeface="Times New Roman"/>
                          <a:ea typeface="Calibri"/>
                          <a:cs typeface="Times New Roman"/>
                        </a:rPr>
                        <a:t>D</a:t>
                      </a:r>
                      <a:r>
                        <a:rPr lang="en-US" sz="2400" b="1" dirty="0" smtClean="0">
                          <a:latin typeface="Times New Roman"/>
                          <a:ea typeface="Calibri"/>
                          <a:cs typeface="Times New Roman"/>
                        </a:rPr>
                        <a:t>)</a:t>
                      </a:r>
                      <a:endParaRPr lang="tr-TR" sz="24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3975" marR="53975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588363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tr-TR" sz="2400" b="1" dirty="0" err="1" smtClean="0">
                          <a:latin typeface="Times New Roman"/>
                          <a:ea typeface="Calibri"/>
                          <a:cs typeface="Times New Roman"/>
                        </a:rPr>
                        <a:t>Intrafollicular</a:t>
                      </a:r>
                      <a:r>
                        <a:rPr lang="tr-TR" sz="2400" b="1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tr-TR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3975" marR="5397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tr-TR" sz="2400" b="1" dirty="0" err="1" smtClean="0">
                          <a:latin typeface="Times New Roman"/>
                          <a:ea typeface="Calibri"/>
                          <a:cs typeface="Times New Roman"/>
                        </a:rPr>
                        <a:t>Interfollicular</a:t>
                      </a:r>
                      <a:endParaRPr lang="tr-TR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3975" marR="5397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tr-TR" sz="2400" b="1" dirty="0" err="1" smtClean="0">
                          <a:latin typeface="Times New Roman"/>
                          <a:ea typeface="Calibri"/>
                          <a:cs typeface="Times New Roman"/>
                        </a:rPr>
                        <a:t>Subepithelial</a:t>
                      </a:r>
                      <a:endParaRPr lang="tr-TR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3975" marR="53975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tr-TR" sz="2400" b="1" dirty="0" err="1" smtClean="0">
                          <a:latin typeface="Times New Roman"/>
                          <a:ea typeface="Calibri"/>
                          <a:cs typeface="Times New Roman"/>
                        </a:rPr>
                        <a:t>Intraepithelial</a:t>
                      </a:r>
                      <a:endParaRPr lang="tr-TR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53975" marR="53975" marT="0" marB="0"/>
                </a:tc>
              </a:tr>
              <a:tr h="588363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tr-TR" sz="2400" dirty="0" smtClean="0">
                          <a:latin typeface="Times New Roman"/>
                          <a:ea typeface="Calibri"/>
                          <a:cs typeface="Times New Roman"/>
                        </a:rPr>
                        <a:t>Grade </a:t>
                      </a:r>
                      <a:r>
                        <a:rPr lang="tr-TR" sz="2400" dirty="0">
                          <a:latin typeface="Times New Roman"/>
                          <a:ea typeface="Calibri"/>
                          <a:cs typeface="Times New Roman"/>
                        </a:rPr>
                        <a:t>1 + </a:t>
                      </a:r>
                      <a:r>
                        <a:rPr lang="tr-TR" sz="2400" dirty="0" smtClean="0">
                          <a:latin typeface="Times New Roman"/>
                          <a:ea typeface="Calibri"/>
                          <a:cs typeface="Times New Roman"/>
                        </a:rPr>
                        <a:t>Grade </a:t>
                      </a:r>
                      <a:r>
                        <a:rPr lang="tr-TR" sz="2400" dirty="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tr-TR" sz="2400">
                          <a:latin typeface="Times New Roman"/>
                          <a:ea typeface="Calibri"/>
                          <a:cs typeface="Times New Roman"/>
                        </a:rPr>
                        <a:t>7.41±4.52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tr-TR" sz="2400">
                          <a:latin typeface="Times New Roman"/>
                          <a:ea typeface="Calibri"/>
                          <a:cs typeface="Times New Roman"/>
                        </a:rPr>
                        <a:t>1.95±1.33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tr-TR" sz="2400">
                          <a:latin typeface="Times New Roman"/>
                          <a:ea typeface="Calibri"/>
                          <a:cs typeface="Times New Roman"/>
                        </a:rPr>
                        <a:t>1.45±1.06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tr-TR" sz="2400">
                          <a:latin typeface="Times New Roman"/>
                          <a:ea typeface="Calibri"/>
                          <a:cs typeface="Times New Roman"/>
                        </a:rPr>
                        <a:t>1.14±1.49</a:t>
                      </a:r>
                    </a:p>
                  </a:txBody>
                  <a:tcPr marL="68580" marR="68580" marT="0" marB="0"/>
                </a:tc>
              </a:tr>
              <a:tr h="588363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tr-TR" sz="2400" dirty="0" smtClean="0">
                          <a:latin typeface="Times New Roman"/>
                          <a:ea typeface="Calibri"/>
                          <a:cs typeface="Times New Roman"/>
                        </a:rPr>
                        <a:t>Grade </a:t>
                      </a:r>
                      <a:r>
                        <a:rPr lang="tr-TR" sz="2400" dirty="0">
                          <a:latin typeface="Times New Roman"/>
                          <a:ea typeface="Calibri"/>
                          <a:cs typeface="Times New Roman"/>
                        </a:rPr>
                        <a:t>3 + </a:t>
                      </a:r>
                      <a:r>
                        <a:rPr lang="tr-TR" sz="2400" dirty="0" smtClean="0">
                          <a:latin typeface="Times New Roman"/>
                          <a:ea typeface="Calibri"/>
                          <a:cs typeface="Times New Roman"/>
                        </a:rPr>
                        <a:t>Grade </a:t>
                      </a:r>
                      <a:r>
                        <a:rPr lang="tr-TR" sz="2400" dirty="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tr-TR" sz="2400">
                          <a:latin typeface="Times New Roman"/>
                          <a:ea typeface="Calibri"/>
                          <a:cs typeface="Times New Roman"/>
                        </a:rPr>
                        <a:t>7.05±2.97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tr-TR" sz="2400">
                          <a:latin typeface="Times New Roman"/>
                          <a:ea typeface="Calibri"/>
                          <a:cs typeface="Times New Roman"/>
                        </a:rPr>
                        <a:t>2.19±1.03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tr-TR" sz="2400">
                          <a:latin typeface="Times New Roman"/>
                          <a:ea typeface="Calibri"/>
                          <a:cs typeface="Times New Roman"/>
                        </a:rPr>
                        <a:t>1.86±1.11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tr-TR" sz="2400">
                          <a:latin typeface="Times New Roman"/>
                          <a:ea typeface="Calibri"/>
                          <a:cs typeface="Times New Roman"/>
                        </a:rPr>
                        <a:t>1.71±1.45</a:t>
                      </a:r>
                    </a:p>
                  </a:txBody>
                  <a:tcPr marL="68580" marR="68580" marT="0" marB="0"/>
                </a:tc>
              </a:tr>
              <a:tr h="108301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tr-TR" sz="24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r-TR" sz="2400" dirty="0">
                          <a:latin typeface="Times New Roman"/>
                          <a:ea typeface="Calibri"/>
                          <a:cs typeface="Times New Roman"/>
                        </a:rPr>
                        <a:t>Mann-</a:t>
                      </a:r>
                      <a:r>
                        <a:rPr lang="tr-TR" sz="2400" dirty="0" err="1">
                          <a:latin typeface="Times New Roman"/>
                          <a:ea typeface="Calibri"/>
                          <a:cs typeface="Times New Roman"/>
                        </a:rPr>
                        <a:t>Whitney</a:t>
                      </a:r>
                      <a:r>
                        <a:rPr lang="tr-TR" sz="2400" dirty="0">
                          <a:latin typeface="Times New Roman"/>
                          <a:ea typeface="Calibri"/>
                          <a:cs typeface="Times New Roman"/>
                        </a:rPr>
                        <a:t> U </a:t>
                      </a:r>
                      <a:r>
                        <a:rPr lang="tr-TR" sz="2400" dirty="0" smtClean="0">
                          <a:latin typeface="Times New Roman"/>
                          <a:ea typeface="Calibri"/>
                          <a:cs typeface="Times New Roman"/>
                        </a:rPr>
                        <a:t>test</a:t>
                      </a:r>
                      <a:endParaRPr lang="tr-TR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400">
                          <a:latin typeface="Times New Roman"/>
                          <a:ea typeface="Calibri"/>
                          <a:cs typeface="Times New Roman"/>
                        </a:rPr>
                        <a:t>Z= 0.086</a:t>
                      </a:r>
                      <a:br>
                        <a:rPr lang="en-US" sz="2400">
                          <a:latin typeface="Times New Roman"/>
                          <a:ea typeface="Calibri"/>
                          <a:cs typeface="Times New Roman"/>
                        </a:rPr>
                      </a:br>
                      <a:r>
                        <a:rPr lang="en-US" sz="2400">
                          <a:latin typeface="Times New Roman"/>
                          <a:ea typeface="Calibri"/>
                          <a:cs typeface="Times New Roman"/>
                        </a:rPr>
                        <a:t>p= 0.932</a:t>
                      </a:r>
                      <a:endParaRPr lang="tr-TR" sz="2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400">
                          <a:latin typeface="Times New Roman"/>
                          <a:ea typeface="Calibri"/>
                          <a:cs typeface="Times New Roman"/>
                        </a:rPr>
                        <a:t>Z= 1.017</a:t>
                      </a:r>
                      <a:br>
                        <a:rPr lang="en-US" sz="2400">
                          <a:latin typeface="Times New Roman"/>
                          <a:ea typeface="Calibri"/>
                          <a:cs typeface="Times New Roman"/>
                        </a:rPr>
                      </a:br>
                      <a:r>
                        <a:rPr lang="en-US" sz="2400">
                          <a:latin typeface="Times New Roman"/>
                          <a:ea typeface="Calibri"/>
                          <a:cs typeface="Times New Roman"/>
                        </a:rPr>
                        <a:t>p= 0.309</a:t>
                      </a:r>
                      <a:endParaRPr lang="tr-TR" sz="2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400">
                          <a:latin typeface="Times New Roman"/>
                          <a:ea typeface="Calibri"/>
                          <a:cs typeface="Times New Roman"/>
                        </a:rPr>
                        <a:t>Z= 1.197</a:t>
                      </a:r>
                      <a:br>
                        <a:rPr lang="en-US" sz="2400">
                          <a:latin typeface="Times New Roman"/>
                          <a:ea typeface="Calibri"/>
                          <a:cs typeface="Times New Roman"/>
                        </a:rPr>
                      </a:br>
                      <a:r>
                        <a:rPr lang="en-US" sz="2400">
                          <a:latin typeface="Times New Roman"/>
                          <a:ea typeface="Calibri"/>
                          <a:cs typeface="Times New Roman"/>
                        </a:rPr>
                        <a:t>p= 0.231</a:t>
                      </a:r>
                      <a:endParaRPr lang="tr-TR" sz="2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400" dirty="0">
                          <a:latin typeface="Times New Roman"/>
                          <a:ea typeface="Calibri"/>
                          <a:cs typeface="Times New Roman"/>
                        </a:rPr>
                        <a:t>Z= 1.661</a:t>
                      </a:r>
                      <a:br>
                        <a:rPr lang="en-US" sz="2400" dirty="0">
                          <a:latin typeface="Times New Roman"/>
                          <a:ea typeface="Calibri"/>
                          <a:cs typeface="Times New Roman"/>
                        </a:rPr>
                      </a:br>
                      <a:r>
                        <a:rPr lang="en-US" sz="2400" dirty="0">
                          <a:latin typeface="Times New Roman"/>
                          <a:ea typeface="Calibri"/>
                          <a:cs typeface="Times New Roman"/>
                        </a:rPr>
                        <a:t>p= 0.097</a:t>
                      </a:r>
                      <a:endParaRPr lang="tr-TR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83703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smtClean="0"/>
              <a:t>Discussion</a:t>
            </a:r>
            <a:endParaRPr lang="tr-TR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Apoptosis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regulates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life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span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lymphocytes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showed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apoptosis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immunohistochemically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tonsillar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tissue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  <a:p>
            <a:pPr>
              <a:buNone/>
            </a:pP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There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is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difference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between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chronic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tonsillitis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tonsillar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hypertropy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apoptosis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age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groups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 smtClean="0"/>
              <a:t>≤</a:t>
            </a:r>
            <a:r>
              <a:rPr lang="tr-TR" dirty="0"/>
              <a:t>6  </a:t>
            </a:r>
            <a:r>
              <a:rPr lang="tr-TR" dirty="0" err="1"/>
              <a:t>years</a:t>
            </a:r>
            <a:r>
              <a:rPr lang="tr-TR" dirty="0"/>
              <a:t> </a:t>
            </a:r>
            <a:r>
              <a:rPr lang="tr-TR" dirty="0" err="1" smtClean="0"/>
              <a:t>old</a:t>
            </a:r>
            <a:r>
              <a:rPr lang="tr-TR" dirty="0" smtClean="0"/>
              <a:t> </a:t>
            </a:r>
            <a:r>
              <a:rPr lang="tr-TR" dirty="0" err="1" smtClean="0"/>
              <a:t>patients</a:t>
            </a:r>
            <a:r>
              <a:rPr lang="tr-TR" dirty="0" smtClean="0"/>
              <a:t>. But </a:t>
            </a:r>
            <a:r>
              <a:rPr lang="tr-TR" dirty="0"/>
              <a:t>in &gt;6 </a:t>
            </a:r>
            <a:r>
              <a:rPr lang="tr-TR" dirty="0" err="1"/>
              <a:t>years</a:t>
            </a:r>
            <a:r>
              <a:rPr lang="tr-TR" dirty="0"/>
              <a:t> </a:t>
            </a:r>
            <a:r>
              <a:rPr lang="tr-TR" dirty="0" err="1"/>
              <a:t>old</a:t>
            </a:r>
            <a:r>
              <a:rPr lang="tr-TR" dirty="0"/>
              <a:t> </a:t>
            </a:r>
            <a:r>
              <a:rPr lang="tr-TR" dirty="0" err="1"/>
              <a:t>patients</a:t>
            </a:r>
            <a:r>
              <a:rPr lang="tr-TR" dirty="0"/>
              <a:t>, </a:t>
            </a:r>
            <a:r>
              <a:rPr lang="tr-TR" dirty="0" err="1" smtClean="0"/>
              <a:t>we</a:t>
            </a:r>
            <a:r>
              <a:rPr lang="tr-TR" dirty="0" smtClean="0"/>
              <a:t> </a:t>
            </a:r>
            <a:r>
              <a:rPr lang="tr-TR" dirty="0" err="1" smtClean="0"/>
              <a:t>found</a:t>
            </a:r>
            <a:r>
              <a:rPr lang="tr-TR" dirty="0" smtClean="0"/>
              <a:t> </a:t>
            </a:r>
            <a:r>
              <a:rPr lang="tr-TR" dirty="0" err="1" smtClean="0"/>
              <a:t>that</a:t>
            </a:r>
            <a:r>
              <a:rPr lang="tr-TR" dirty="0" smtClean="0"/>
              <a:t>  </a:t>
            </a:r>
            <a:r>
              <a:rPr lang="tr-TR" dirty="0" err="1" smtClean="0"/>
              <a:t>there</a:t>
            </a:r>
            <a:r>
              <a:rPr lang="tr-TR" dirty="0" smtClean="0"/>
              <a:t> is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more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apoptosis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hypertrophic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tonsils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microcompartments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most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apoptosis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amount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in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numerical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valued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was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encountered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intrafollicular</a:t>
            </a:r>
            <a:r>
              <a:rPr lang="tr-T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space</a:t>
            </a:r>
            <a:r>
              <a:rPr lang="tr-T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tr-TR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tr-TR" sz="1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Kucera</a:t>
            </a:r>
            <a:r>
              <a:rPr lang="tr-TR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r>
              <a:rPr lang="tr-TR" sz="1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Kelseo</a:t>
            </a:r>
            <a:r>
              <a:rPr lang="tr-TR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r>
              <a:rPr lang="tr-TR" sz="1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Dono</a:t>
            </a:r>
            <a:r>
              <a:rPr lang="tr-TR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 smtClean="0"/>
              <a:t>Conclusion</a:t>
            </a:r>
            <a:r>
              <a:rPr lang="tr-TR" b="1" dirty="0" smtClean="0"/>
              <a:t> 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err="1" smtClean="0"/>
              <a:t>In</a:t>
            </a:r>
            <a:r>
              <a:rPr lang="tr-TR" dirty="0" smtClean="0"/>
              <a:t> </a:t>
            </a:r>
            <a:r>
              <a:rPr lang="tr-TR" dirty="0" err="1" smtClean="0"/>
              <a:t>conclusion</a:t>
            </a:r>
            <a:r>
              <a:rPr lang="tr-TR" dirty="0" smtClean="0"/>
              <a:t>, </a:t>
            </a:r>
            <a:r>
              <a:rPr lang="tr-TR" dirty="0" err="1" smtClean="0"/>
              <a:t>apoptosis</a:t>
            </a:r>
            <a:r>
              <a:rPr lang="tr-TR" dirty="0" smtClean="0"/>
              <a:t> has a role in </a:t>
            </a:r>
            <a:r>
              <a:rPr lang="tr-TR" dirty="0" err="1" smtClean="0"/>
              <a:t>hypertrophy</a:t>
            </a:r>
            <a:r>
              <a:rPr lang="tr-TR" dirty="0" smtClean="0"/>
              <a:t> </a:t>
            </a:r>
            <a:r>
              <a:rPr lang="tr-TR" dirty="0" err="1" smtClean="0"/>
              <a:t>pathogenesis</a:t>
            </a:r>
            <a:r>
              <a:rPr lang="tr-TR" dirty="0" smtClean="0"/>
              <a:t>. </a:t>
            </a:r>
          </a:p>
          <a:p>
            <a:r>
              <a:rPr lang="tr-TR" dirty="0" err="1" smtClean="0"/>
              <a:t>We</a:t>
            </a:r>
            <a:r>
              <a:rPr lang="tr-TR" dirty="0" smtClean="0"/>
              <a:t> </a:t>
            </a:r>
            <a:r>
              <a:rPr lang="tr-TR" dirty="0" err="1" smtClean="0"/>
              <a:t>believe</a:t>
            </a:r>
            <a:r>
              <a:rPr lang="tr-TR" dirty="0" smtClean="0"/>
              <a:t> </a:t>
            </a:r>
            <a:r>
              <a:rPr lang="tr-TR" dirty="0" err="1" smtClean="0"/>
              <a:t>that</a:t>
            </a:r>
            <a:r>
              <a:rPr lang="tr-TR" dirty="0" smtClean="0"/>
              <a:t> </a:t>
            </a:r>
            <a:r>
              <a:rPr lang="tr-TR" dirty="0" err="1" smtClean="0"/>
              <a:t>mainly</a:t>
            </a:r>
            <a:r>
              <a:rPr lang="tr-TR" dirty="0" smtClean="0"/>
              <a:t> </a:t>
            </a:r>
            <a:r>
              <a:rPr lang="tr-TR" dirty="0" err="1" smtClean="0"/>
              <a:t>immunuhistochemical</a:t>
            </a:r>
            <a:r>
              <a:rPr lang="tr-TR" dirty="0" smtClean="0"/>
              <a:t> </a:t>
            </a:r>
            <a:r>
              <a:rPr lang="tr-TR" dirty="0" err="1" smtClean="0"/>
              <a:t>investigation</a:t>
            </a:r>
            <a:r>
              <a:rPr lang="tr-TR" dirty="0" smtClean="0"/>
              <a:t> </a:t>
            </a:r>
            <a:r>
              <a:rPr lang="tr-TR" dirty="0" err="1" smtClean="0"/>
              <a:t>methods</a:t>
            </a:r>
            <a:r>
              <a:rPr lang="tr-TR" dirty="0" smtClean="0"/>
              <a:t> of </a:t>
            </a:r>
            <a:r>
              <a:rPr lang="tr-TR" dirty="0" err="1" smtClean="0"/>
              <a:t>tonsil</a:t>
            </a:r>
            <a:r>
              <a:rPr lang="tr-TR" dirty="0" smtClean="0"/>
              <a:t> </a:t>
            </a:r>
            <a:r>
              <a:rPr lang="tr-TR" dirty="0"/>
              <a:t>ve </a:t>
            </a:r>
            <a:r>
              <a:rPr lang="tr-TR" dirty="0" err="1" smtClean="0"/>
              <a:t>adenoid</a:t>
            </a:r>
            <a:r>
              <a:rPr lang="tr-TR" dirty="0" err="1"/>
              <a:t>s</a:t>
            </a:r>
            <a:r>
              <a:rPr lang="tr-TR" dirty="0" smtClean="0"/>
              <a:t>  </a:t>
            </a:r>
            <a:r>
              <a:rPr lang="tr-TR" dirty="0" err="1" smtClean="0"/>
              <a:t>provide</a:t>
            </a:r>
            <a:r>
              <a:rPr lang="tr-TR" dirty="0" smtClean="0"/>
              <a:t> </a:t>
            </a:r>
            <a:r>
              <a:rPr lang="tr-TR" dirty="0" err="1" smtClean="0"/>
              <a:t>more</a:t>
            </a:r>
            <a:r>
              <a:rPr lang="tr-TR" dirty="0" smtClean="0"/>
              <a:t> </a:t>
            </a:r>
            <a:r>
              <a:rPr lang="tr-TR" dirty="0" err="1" smtClean="0"/>
              <a:t>information</a:t>
            </a:r>
            <a:r>
              <a:rPr lang="tr-TR" dirty="0" smtClean="0"/>
              <a:t> </a:t>
            </a:r>
            <a:r>
              <a:rPr lang="tr-TR" dirty="0" err="1" smtClean="0"/>
              <a:t>about</a:t>
            </a:r>
            <a:r>
              <a:rPr lang="tr-TR" dirty="0" smtClean="0"/>
              <a:t> </a:t>
            </a:r>
            <a:r>
              <a:rPr lang="tr-TR" dirty="0" err="1" smtClean="0"/>
              <a:t>lymphoid</a:t>
            </a:r>
            <a:r>
              <a:rPr lang="tr-TR" dirty="0" smtClean="0"/>
              <a:t> </a:t>
            </a:r>
            <a:r>
              <a:rPr lang="tr-TR" dirty="0" err="1" smtClean="0"/>
              <a:t>tissue</a:t>
            </a:r>
            <a:r>
              <a:rPr lang="tr-TR" dirty="0" smtClean="0"/>
              <a:t> </a:t>
            </a:r>
            <a:r>
              <a:rPr lang="tr-TR" dirty="0" err="1" smtClean="0"/>
              <a:t>microanatomy</a:t>
            </a:r>
            <a:r>
              <a:rPr lang="tr-TR" dirty="0" smtClean="0"/>
              <a:t>. </a:t>
            </a:r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63948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>TEŞEKKÜRLER…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EBV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EBV → </a:t>
            </a:r>
            <a:r>
              <a:rPr lang="tr-TR" dirty="0" err="1" smtClean="0"/>
              <a:t>Tonsil</a:t>
            </a:r>
            <a:r>
              <a:rPr lang="tr-TR" dirty="0" smtClean="0"/>
              <a:t> %43       </a:t>
            </a:r>
            <a:r>
              <a:rPr lang="tr-TR" dirty="0" err="1" smtClean="0"/>
              <a:t>Adenoid</a:t>
            </a:r>
            <a:r>
              <a:rPr lang="tr-TR" dirty="0" smtClean="0"/>
              <a:t> %13  </a:t>
            </a:r>
            <a:r>
              <a:rPr lang="tr-TR" sz="2000" dirty="0" smtClean="0"/>
              <a:t>(Al-Salam ve ark)</a:t>
            </a:r>
          </a:p>
          <a:p>
            <a:r>
              <a:rPr lang="tr-TR" dirty="0" smtClean="0"/>
              <a:t>EBV ile </a:t>
            </a:r>
            <a:r>
              <a:rPr lang="tr-TR" dirty="0" err="1" smtClean="0"/>
              <a:t>enfekte</a:t>
            </a:r>
            <a:r>
              <a:rPr lang="tr-TR" dirty="0" smtClean="0"/>
              <a:t> hücreler → </a:t>
            </a:r>
            <a:r>
              <a:rPr lang="tr-TR" dirty="0" err="1" smtClean="0"/>
              <a:t>İnterfoliküler</a:t>
            </a:r>
            <a:r>
              <a:rPr lang="tr-TR" dirty="0" smtClean="0"/>
              <a:t> alanda</a:t>
            </a:r>
          </a:p>
          <a:p>
            <a:r>
              <a:rPr lang="tr-TR" dirty="0" err="1" smtClean="0"/>
              <a:t>İntrafoliküler</a:t>
            </a:r>
            <a:r>
              <a:rPr lang="tr-TR" dirty="0" smtClean="0"/>
              <a:t>/</a:t>
            </a:r>
            <a:r>
              <a:rPr lang="tr-TR" dirty="0" err="1" smtClean="0"/>
              <a:t>interfoliküler</a:t>
            </a:r>
            <a:endParaRPr lang="tr-TR" dirty="0" smtClean="0"/>
          </a:p>
          <a:p>
            <a:r>
              <a:rPr lang="tr-TR" dirty="0" err="1" smtClean="0"/>
              <a:t>İnterfoliküler</a:t>
            </a:r>
            <a:r>
              <a:rPr lang="tr-TR" dirty="0" smtClean="0"/>
              <a:t> alan </a:t>
            </a:r>
            <a:r>
              <a:rPr lang="tr-TR" dirty="0" err="1" smtClean="0"/>
              <a:t>apoptoz</a:t>
            </a:r>
            <a:r>
              <a:rPr lang="tr-TR" dirty="0" smtClean="0"/>
              <a:t>  ↔ EBV  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13291</TotalTime>
  <Words>2524</Words>
  <Application>Microsoft Office PowerPoint</Application>
  <PresentationFormat>On-screen Show (4:3)</PresentationFormat>
  <Paragraphs>239</Paragraphs>
  <Slides>34</Slides>
  <Notes>19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Ofis Teması</vt:lpstr>
      <vt:lpstr> </vt:lpstr>
      <vt:lpstr>PowerPoint Presentation</vt:lpstr>
      <vt:lpstr>Waldeyer ring</vt:lpstr>
      <vt:lpstr>Histological structure</vt:lpstr>
      <vt:lpstr>PowerPoint Presentation</vt:lpstr>
      <vt:lpstr>Tonsillar Hypertrophy</vt:lpstr>
      <vt:lpstr>PowerPoint Presentation</vt:lpstr>
      <vt:lpstr>PowerPoint Presentation</vt:lpstr>
      <vt:lpstr>Material and Method</vt:lpstr>
      <vt:lpstr>Material and Method</vt:lpstr>
      <vt:lpstr>PowerPoint Presentation</vt:lpstr>
      <vt:lpstr>PowerPoint Presentation</vt:lpstr>
      <vt:lpstr> Determination of Apoptosis  </vt:lpstr>
      <vt:lpstr>TUNEL</vt:lpstr>
      <vt:lpstr>  Determination of Apoptosis  </vt:lpstr>
      <vt:lpstr>PowerPoint Presentation</vt:lpstr>
      <vt:lpstr>Results </vt:lpstr>
      <vt:lpstr>PowerPoint Presentation</vt:lpstr>
      <vt:lpstr>PowerPoint Presentation</vt:lpstr>
      <vt:lpstr>PowerPoint Presentation</vt:lpstr>
      <vt:lpstr>≤6 years old</vt:lpstr>
      <vt:lpstr>PowerPoint Presentation</vt:lpstr>
      <vt:lpstr>&gt;6 years old</vt:lpstr>
      <vt:lpstr>PowerPoint Presentation</vt:lpstr>
      <vt:lpstr>PowerPoint Presentation</vt:lpstr>
      <vt:lpstr>PowerPoint Presentation</vt:lpstr>
      <vt:lpstr>Discussion</vt:lpstr>
      <vt:lpstr>PowerPoint Presentation</vt:lpstr>
      <vt:lpstr>PowerPoint Presentation</vt:lpstr>
      <vt:lpstr>Conclusion </vt:lpstr>
      <vt:lpstr>        TEŞEKKÜRLER…</vt:lpstr>
      <vt:lpstr>PowerPoint Presentation</vt:lpstr>
      <vt:lpstr>PowerPoint Presentation</vt:lpstr>
      <vt:lpstr>EBV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T.C.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HACETTEPE ÜNİVERSİTESİ TIP FAKÜLTESİ KULAK BURUN BOĞAZ ANABİLİM DALI UZMANLIK TEZİ SUNUMU</dc:title>
  <dc:creator>merihozkan</dc:creator>
  <cp:lastModifiedBy>RUMELA BASU</cp:lastModifiedBy>
  <cp:revision>282</cp:revision>
  <dcterms:created xsi:type="dcterms:W3CDTF">2014-01-21T11:54:32Z</dcterms:created>
  <dcterms:modified xsi:type="dcterms:W3CDTF">2014-11-20T15:24:28Z</dcterms:modified>
</cp:coreProperties>
</file>