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9" r:id="rId1"/>
  </p:sldMasterIdLst>
  <p:sldIdLst>
    <p:sldId id="256" r:id="rId2"/>
    <p:sldId id="261" r:id="rId3"/>
    <p:sldId id="262" r:id="rId4"/>
    <p:sldId id="263" r:id="rId5"/>
    <p:sldId id="264" r:id="rId6"/>
    <p:sldId id="265" r:id="rId7"/>
    <p:sldId id="266" r:id="rId8"/>
    <p:sldId id="257" r:id="rId9"/>
    <p:sldId id="278" r:id="rId10"/>
    <p:sldId id="277" r:id="rId11"/>
    <p:sldId id="276" r:id="rId12"/>
    <p:sldId id="286" r:id="rId13"/>
    <p:sldId id="267" r:id="rId14"/>
    <p:sldId id="280" r:id="rId15"/>
    <p:sldId id="258" r:id="rId16"/>
    <p:sldId id="288" r:id="rId17"/>
    <p:sldId id="272" r:id="rId18"/>
    <p:sldId id="273" r:id="rId19"/>
    <p:sldId id="274" r:id="rId20"/>
    <p:sldId id="275" r:id="rId21"/>
    <p:sldId id="287" r:id="rId22"/>
    <p:sldId id="270" r:id="rId23"/>
    <p:sldId id="271" r:id="rId24"/>
    <p:sldId id="282" r:id="rId25"/>
    <p:sldId id="281" r:id="rId26"/>
    <p:sldId id="259" r:id="rId27"/>
    <p:sldId id="269" r:id="rId28"/>
    <p:sldId id="289" r:id="rId29"/>
    <p:sldId id="260" r:id="rId30"/>
    <p:sldId id="279" r:id="rId31"/>
    <p:sldId id="283" r:id="rId32"/>
    <p:sldId id="284" r:id="rId33"/>
    <p:sldId id="285" r:id="rId34"/>
    <p:sldId id="290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727" autoAdjust="0"/>
  </p:normalViewPr>
  <p:slideViewPr>
    <p:cSldViewPr snapToGrid="0" snapToObjects="1">
      <p:cViewPr varScale="1">
        <p:scale>
          <a:sx n="82" d="100"/>
          <a:sy n="82" d="100"/>
        </p:scale>
        <p:origin x="-1864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5FA6B-580F-4043-A84D-4A9EB0393F26}" type="datetimeFigureOut">
              <a:rPr lang="en-US" smtClean="0"/>
              <a:t>7/12/14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5FA6B-580F-4043-A84D-4A9EB0393F26}" type="datetimeFigureOut">
              <a:rPr lang="en-US" smtClean="0"/>
              <a:t>7/12/14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27C57-3FC7-E744-9655-4AF9FDAE34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5FA6B-580F-4043-A84D-4A9EB0393F26}" type="datetimeFigureOut">
              <a:rPr lang="en-US" smtClean="0"/>
              <a:t>7/12/14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27C57-3FC7-E744-9655-4AF9FDAE34E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5FA6B-580F-4043-A84D-4A9EB0393F26}" type="datetimeFigureOut">
              <a:rPr lang="en-US" smtClean="0"/>
              <a:t>7/12/14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27C57-3FC7-E744-9655-4AF9FDAE34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5FA6B-580F-4043-A84D-4A9EB0393F26}" type="datetimeFigureOut">
              <a:rPr lang="en-US" smtClean="0"/>
              <a:t>7/12/14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27C57-3FC7-E744-9655-4AF9FDAE34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5FA6B-580F-4043-A84D-4A9EB0393F26}" type="datetimeFigureOut">
              <a:rPr lang="en-US" smtClean="0"/>
              <a:t>7/12/14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27C57-3FC7-E744-9655-4AF9FDAE34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5FA6B-580F-4043-A84D-4A9EB0393F26}" type="datetimeFigureOut">
              <a:rPr lang="en-US" smtClean="0"/>
              <a:t>7/12/14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27C57-3FC7-E744-9655-4AF9FDAE34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5FA6B-580F-4043-A84D-4A9EB0393F26}" type="datetimeFigureOut">
              <a:rPr lang="en-US" smtClean="0"/>
              <a:t>7/12/14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27C57-3FC7-E744-9655-4AF9FDAE34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5FA6B-580F-4043-A84D-4A9EB0393F26}" type="datetimeFigureOut">
              <a:rPr lang="en-US" smtClean="0"/>
              <a:t>7/12/14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5FA6B-580F-4043-A84D-4A9EB0393F26}" type="datetimeFigureOut">
              <a:rPr lang="en-US" smtClean="0"/>
              <a:t>7/12/14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27C57-3FC7-E744-9655-4AF9FDAE34E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5FA6B-580F-4043-A84D-4A9EB0393F26}" type="datetimeFigureOut">
              <a:rPr lang="en-US" smtClean="0"/>
              <a:t>7/12/14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27C57-3FC7-E744-9655-4AF9FDAE34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5FA6B-580F-4043-A84D-4A9EB0393F26}" type="datetimeFigureOut">
              <a:rPr lang="en-US" smtClean="0"/>
              <a:t>7/12/14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27C57-3FC7-E744-9655-4AF9FDAE34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625FA6B-580F-4043-A84D-4A9EB0393F26}" type="datetimeFigureOut">
              <a:rPr lang="en-US" smtClean="0"/>
              <a:t>7/12/14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A7227C57-3FC7-E744-9655-4AF9FDAE34E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jpeg"/><Relationship Id="rId3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6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hyperlink" Target="http://www.google.com/imgres?imgurl=http://kbimedicalsupplies.com/images/STRSAM40014.jpg&amp;imgrefurl=http://www.kbimedicalsupplies.com/canes-crutches-c-468.html&amp;usg=__35siwsILTN2L27Pj0i3YsKfRWRU=&amp;h=350&amp;w=311&amp;sz=11&amp;hl=en&amp;start=0&amp;zoom=1&amp;tbnid=bsORePY5vie2pM:&amp;tbnh=142&amp;tbnw=126&amp;ei=71e-T6-lA-T16AHntak0&amp;itbs=1&amp;iact=hc&amp;vpx=313&amp;vpy=163&amp;dur=125&amp;hovh=238&amp;hovw=212&amp;tx=136&amp;ty=140&amp;sig=104940433213295540682&amp;page=1&amp;ndsp=2&amp;ved=1t:429,r:1,s:0,i:57" TargetMode="External"/><Relationship Id="rId3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9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4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G"/><Relationship Id="rId3" Type="http://schemas.openxmlformats.org/officeDocument/2006/relationships/image" Target="../media/image16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hyperlink" Target="http://www.google.com/imgres?start=184&amp;hl=en&amp;gbv=2&amp;biw=1280&amp;bih=843&amp;addh=104&amp;tbm=isch&amp;tbnid=7us9WPZdVXNxnM:&amp;imgrefurl=http://footsahurtin.wordpress.com/knee-walkers/&amp;docid=PMyIHXTuxk0HcM&amp;imgurl=http://footsahurtin.files.wordpress.com/2009/06/walker2.jpg?w=570&amp;h=463&amp;w=570&amp;h=463&amp;ei=PV2-T61E0sfoAbytnVA&amp;zoom=1&amp;iact=hc&amp;vpx=401&amp;vpy=483&amp;dur=31&amp;hovh=202&amp;hovw=249&amp;tx=141&amp;ty=145&amp;sig=104940433213295540682&amp;page=7&amp;tbnh=160&amp;tbnw=197&amp;ndsp=30&amp;ved=1t:429,r:25,s:184,i:59" TargetMode="External"/><Relationship Id="rId5" Type="http://schemas.openxmlformats.org/officeDocument/2006/relationships/image" Target="../media/image19.jpeg"/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google.com/imgres?start=125&amp;hl=en&amp;gbv=2&amp;biw=1280&amp;bih=843&amp;addh=104&amp;tbm=isch&amp;tbnid=msHG3PRfOV6QHM:&amp;imgrefurl=http://www.ebay.com/itm/Knee-Walker-Adult-Drive-Medical-780-Foot-Ankle-Scooter-/320712788998&amp;docid=tpaOZIMN1q1sUM&amp;imgurl=http://www.mhshost.com/images/drive/knee-walker-drive-780.jpg&amp;w=300&amp;h=300&amp;ei=Il2-T8mNEMX76gGY8dRH&amp;zoom=1&amp;iact=hc&amp;vpx=569&amp;vpy=433&amp;dur=4836&amp;hovh=225&amp;hovw=225&amp;tx=107&amp;ty=199&amp;sig=104940433213295540682&amp;page=5&amp;tbnh=154&amp;tbnw=157&amp;ndsp=29&amp;ved=1t:429,r:7,s:125,i:86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0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1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ASSISTIVE DEVICES FOR AMBULATION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AN UPDATE ON DESIGN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362824" y="4639922"/>
            <a:ext cx="327960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MERI GOEHRING, PT, PhD, GCS</a:t>
            </a:r>
          </a:p>
          <a:p>
            <a:r>
              <a:rPr lang="en-US" dirty="0" smtClean="0"/>
              <a:t>Grand Valley State University</a:t>
            </a:r>
          </a:p>
          <a:p>
            <a:r>
              <a:rPr lang="en-US" dirty="0" smtClean="0"/>
              <a:t>College of Health Professions</a:t>
            </a:r>
          </a:p>
          <a:p>
            <a:r>
              <a:rPr lang="en-US" dirty="0" smtClean="0"/>
              <a:t>Department of Physical Therapy</a:t>
            </a:r>
          </a:p>
          <a:p>
            <a:r>
              <a:rPr lang="en-US" dirty="0" smtClean="0"/>
              <a:t>Grand Rapids, Michigan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5124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United States Census Report 2008</a:t>
            </a:r>
            <a:r>
              <a:rPr lang="en-US" baseline="30000" dirty="0" smtClean="0"/>
              <a:t>1</a:t>
            </a:r>
            <a:r>
              <a:rPr lang="en-US" dirty="0" smtClean="0"/>
              <a:t> </a:t>
            </a:r>
            <a:r>
              <a:rPr lang="en-US" dirty="0"/>
              <a:t>	</a:t>
            </a:r>
            <a:endParaRPr lang="en-US" dirty="0" smtClean="0"/>
          </a:p>
          <a:p>
            <a:r>
              <a:rPr lang="en-US" dirty="0" smtClean="0"/>
              <a:t>More than 10 million people age 15 or older used a cane, crutches or a walker for at least six months</a:t>
            </a:r>
          </a:p>
          <a:p>
            <a:r>
              <a:rPr lang="en-US" dirty="0" smtClean="0"/>
              <a:t>More than 8 million adults used an assistive device for longer than six months</a:t>
            </a:r>
          </a:p>
          <a:p>
            <a:r>
              <a:rPr lang="en-US" dirty="0" smtClean="0"/>
              <a:t>More than 15% of those using ambulation devices over 65 years of age used an ambulation assistive device for more than six months</a:t>
            </a:r>
          </a:p>
          <a:p>
            <a:r>
              <a:rPr lang="en-US" dirty="0" smtClean="0"/>
              <a:t>With the rapidly aging population, more assistive devices will be used.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96751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 these assistive devices safe?</a:t>
            </a:r>
          </a:p>
          <a:p>
            <a:r>
              <a:rPr lang="en-US" dirty="0" smtClean="0"/>
              <a:t>What devices are new on the market?</a:t>
            </a:r>
          </a:p>
          <a:p>
            <a:r>
              <a:rPr lang="en-US" dirty="0" smtClean="0"/>
              <a:t>What are the uses for these devices?</a:t>
            </a:r>
          </a:p>
          <a:p>
            <a:pPr lvl="2"/>
            <a:r>
              <a:rPr lang="en-US" dirty="0" smtClean="0"/>
              <a:t>Improved balance and stability</a:t>
            </a:r>
          </a:p>
          <a:p>
            <a:pPr lvl="2"/>
            <a:r>
              <a:rPr lang="en-US" dirty="0" smtClean="0"/>
              <a:t>Reduce pain or injury to one or both lower limbs by reducing the vertical load</a:t>
            </a:r>
          </a:p>
          <a:p>
            <a:pPr lvl="2"/>
            <a:r>
              <a:rPr lang="en-US" dirty="0" smtClean="0"/>
              <a:t>Compensate for muscle weakness, sensory loss or other limb injury pathology</a:t>
            </a:r>
          </a:p>
          <a:p>
            <a:pPr marL="685800" lvl="2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1342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Fit of Device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Poor fitting of any assistive and/or improper training of how to use the device can lead to problems. These include: </a:t>
            </a:r>
            <a:endParaRPr lang="en-US" dirty="0"/>
          </a:p>
          <a:p>
            <a:pPr lvl="1"/>
            <a:r>
              <a:rPr lang="en-US" dirty="0" smtClean="0"/>
              <a:t>Inefficient gait pattern</a:t>
            </a:r>
          </a:p>
          <a:p>
            <a:pPr lvl="1"/>
            <a:r>
              <a:rPr lang="en-US" dirty="0" smtClean="0"/>
              <a:t>Injury to other parts of the body</a:t>
            </a:r>
          </a:p>
          <a:p>
            <a:pPr lvl="1"/>
            <a:r>
              <a:rPr lang="en-US" dirty="0" smtClean="0"/>
              <a:t>Increased risk for falls</a:t>
            </a:r>
          </a:p>
          <a:p>
            <a:pPr lvl="1"/>
            <a:r>
              <a:rPr lang="en-US" dirty="0" smtClean="0"/>
              <a:t>Increased cost with little to no benefit</a:t>
            </a:r>
          </a:p>
        </p:txBody>
      </p:sp>
    </p:spTree>
    <p:extLst>
      <p:ext uri="{BB962C8B-B14F-4D97-AF65-F5344CB8AC3E}">
        <p14:creationId xmlns:p14="http://schemas.microsoft.com/office/powerpoint/2010/main" val="3986049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on Assistive Devices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Youdas</a:t>
            </a:r>
            <a:r>
              <a:rPr lang="en-US" dirty="0" smtClean="0"/>
              <a:t>, </a:t>
            </a:r>
            <a:r>
              <a:rPr lang="en-US" dirty="0" err="1" smtClean="0"/>
              <a:t>Kotajarvi</a:t>
            </a:r>
            <a:r>
              <a:rPr lang="en-US" dirty="0" smtClean="0"/>
              <a:t>, et. al., 2005 study indicated that healthy subjects could be taught to reduce weight bearing by 50% with axillary or forearm crutches, but this was much more challenging with a wheeled walker or cane.</a:t>
            </a:r>
            <a:r>
              <a:rPr lang="en-US" baseline="30000" dirty="0"/>
              <a:t>4</a:t>
            </a:r>
            <a:r>
              <a:rPr lang="en-US" dirty="0" smtClean="0"/>
              <a:t> </a:t>
            </a:r>
          </a:p>
          <a:p>
            <a:r>
              <a:rPr lang="en-US" dirty="0" smtClean="0"/>
              <a:t>Take home message? Gait training requiring reduced weight bearing may be difficult, especially with walkers, or canes. </a:t>
            </a:r>
          </a:p>
        </p:txBody>
      </p:sp>
    </p:spTree>
    <p:extLst>
      <p:ext uri="{BB962C8B-B14F-4D97-AF65-F5344CB8AC3E}">
        <p14:creationId xmlns:p14="http://schemas.microsoft.com/office/powerpoint/2010/main" val="31763869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on Assistive Devices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0"/>
            <a:ext cx="8042276" cy="464521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Stevens JA, Thomas K, et al. in 2009 studied United States emergency room records within a year, finding that 45,312 older adult fall injuries were associated with walking aids. Walkers were associated with seven times as many injuries as canes.</a:t>
            </a:r>
            <a:r>
              <a:rPr lang="en-US" baseline="30000" dirty="0" smtClean="0"/>
              <a:t>5</a:t>
            </a:r>
            <a:endParaRPr lang="en-US" dirty="0" smtClean="0"/>
          </a:p>
          <a:p>
            <a:r>
              <a:rPr lang="en-US" dirty="0" smtClean="0"/>
              <a:t>Certainly, more frail older adults use walking devices and are more likely to fall. </a:t>
            </a:r>
          </a:p>
          <a:p>
            <a:r>
              <a:rPr lang="en-US" dirty="0" smtClean="0"/>
              <a:t>Take home message?</a:t>
            </a:r>
            <a:r>
              <a:rPr lang="en-US" dirty="0"/>
              <a:t> </a:t>
            </a:r>
            <a:r>
              <a:rPr lang="en-US" dirty="0" smtClean="0"/>
              <a:t>People may have problems using walking aids safely and effectively. They may benefit from a comprehensive falls prevention program. </a:t>
            </a:r>
          </a:p>
        </p:txBody>
      </p:sp>
    </p:spTree>
    <p:extLst>
      <p:ext uri="{BB962C8B-B14F-4D97-AF65-F5344CB8AC3E}">
        <p14:creationId xmlns:p14="http://schemas.microsoft.com/office/powerpoint/2010/main" val="659923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on Assistive Devices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is some evidence that assistive devices may inhibit natural balance reactions.</a:t>
            </a:r>
          </a:p>
          <a:p>
            <a:r>
              <a:rPr lang="en-US" dirty="0" err="1" smtClean="0"/>
              <a:t>Bateni</a:t>
            </a:r>
            <a:r>
              <a:rPr lang="en-US" dirty="0" smtClean="0"/>
              <a:t> and Maki in 2004 found that use of a standard walker or straight cane interfered with compensatory stepping reactions when normal subjects underwent large lateral perturbations.</a:t>
            </a:r>
            <a:r>
              <a:rPr lang="en-US" baseline="30000" dirty="0" smtClean="0"/>
              <a:t>6</a:t>
            </a:r>
          </a:p>
          <a:p>
            <a:r>
              <a:rPr lang="en-US" dirty="0" smtClean="0"/>
              <a:t>Take home message? Normal stepping reactions that occur with a fall may be difficult when using a walker or cane when large and unpredictable balance disturbances occur.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444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Research on canes suggest that there is a need for trained health care professionals to be involved for proper fit and function.</a:t>
            </a:r>
          </a:p>
          <a:p>
            <a:r>
              <a:rPr lang="en-US" dirty="0" smtClean="0"/>
              <a:t>A comprehensive balance program should be provided whenever an assistive device is recommended.</a:t>
            </a:r>
          </a:p>
          <a:p>
            <a:r>
              <a:rPr lang="en-US" dirty="0" smtClean="0"/>
              <a:t>Canes are very useful for unweighing a limb with painful osteoarthritis</a:t>
            </a:r>
          </a:p>
          <a:p>
            <a:r>
              <a:rPr lang="en-US" dirty="0" smtClean="0"/>
              <a:t>A tripod may add stability and efficiency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1707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41XV6cMO8pL._SY300_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524000"/>
            <a:ext cx="3810000" cy="3810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76941" y="5588000"/>
            <a:ext cx="827922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Able Tripod latex rubber base for canes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36616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Hurry Cane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Portable </a:t>
            </a:r>
            <a:endParaRPr lang="en-US" dirty="0"/>
          </a:p>
        </p:txBody>
      </p:sp>
      <p:pic>
        <p:nvPicPr>
          <p:cNvPr id="9" name="Content Placeholder 8" descr="images.jpe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3" b="3183"/>
          <a:stretch>
            <a:fillRect/>
          </a:stretch>
        </p:blipFill>
        <p:spPr/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Stable, flexible base</a:t>
            </a:r>
            <a:endParaRPr lang="en-US" dirty="0"/>
          </a:p>
        </p:txBody>
      </p:sp>
      <p:pic>
        <p:nvPicPr>
          <p:cNvPr id="10" name="Content Placeholder 9" descr="51EBgtlLq7L._SL1500_.jpg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3" b="318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83422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Hurry Cane Base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Reported to add stability.</a:t>
            </a:r>
          </a:p>
          <a:p>
            <a:r>
              <a:rPr lang="en-US" dirty="0" smtClean="0"/>
              <a:t>No research available.</a:t>
            </a:r>
          </a:p>
          <a:p>
            <a:r>
              <a:rPr lang="en-US" dirty="0" smtClean="0"/>
              <a:t>Internet sales and marketing phenomenon.</a:t>
            </a:r>
          </a:p>
          <a:p>
            <a:r>
              <a:rPr lang="en-US" dirty="0" smtClean="0"/>
              <a:t>Cost is $40.00 to $70.00 based on availability of promotional deals and shipping costs.  </a:t>
            </a:r>
            <a:endParaRPr lang="en-US" dirty="0"/>
          </a:p>
        </p:txBody>
      </p:sp>
      <p:pic>
        <p:nvPicPr>
          <p:cNvPr id="5" name="Picture Placeholder 4" descr="images-2.jpe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12" r="1561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34580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Crutches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Research on crutches indicate that axillary crutches may provide more stability than forearm crutches. </a:t>
            </a:r>
          </a:p>
          <a:p>
            <a:r>
              <a:rPr lang="en-US" dirty="0" smtClean="0"/>
              <a:t>Crutches may be better than walkers with sternal precautions.</a:t>
            </a:r>
          </a:p>
          <a:p>
            <a:r>
              <a:rPr lang="en-US" dirty="0" smtClean="0"/>
              <a:t>Spring loaded crutches may reduce the ‘jarring’ of crutches but does not reduce the energy required to walk with crutches. </a:t>
            </a:r>
          </a:p>
          <a:p>
            <a:r>
              <a:rPr lang="en-US" dirty="0" smtClean="0"/>
              <a:t>There are some new designs for forearm crutches and for standard axillary crutches.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636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Strong-</a:t>
            </a:r>
            <a:r>
              <a:rPr lang="en-US" dirty="0"/>
              <a:t>A</a:t>
            </a:r>
            <a:r>
              <a:rPr lang="en-US" dirty="0" smtClean="0"/>
              <a:t>rm Crutch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Design that shifts weight from the wrist to the forearm</a:t>
            </a:r>
          </a:p>
          <a:p>
            <a:pPr lvl="0"/>
            <a:r>
              <a:rPr lang="en-US" dirty="0"/>
              <a:t>Ergonomic hand grip with an offset hand component</a:t>
            </a:r>
          </a:p>
          <a:p>
            <a:pPr lvl="0"/>
            <a:r>
              <a:rPr lang="en-US" dirty="0"/>
              <a:t>Forearm component which contours the UE limb to provide increased lateral support compared to that offered by standard forearm crutches.</a:t>
            </a:r>
          </a:p>
          <a:p>
            <a:endParaRPr lang="en-US" dirty="0" smtClean="0"/>
          </a:p>
        </p:txBody>
      </p:sp>
      <p:pic>
        <p:nvPicPr>
          <p:cNvPr id="7" name="Picture Placeholder 6" descr="photo 5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12" r="1561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868627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g_hi" descr="https://encrypted-tbn1.google.com/images?q=tbn:ANd9GcRJvSC2SGIWy7K9DQEGqYxy8-FTJB6Mg2RRtGRza2nJlnMxgypUQw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0235" y="806824"/>
            <a:ext cx="4646706" cy="56328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7430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Crutches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3600" dirty="0" err="1" smtClean="0"/>
              <a:t>Mobi</a:t>
            </a:r>
            <a:r>
              <a:rPr lang="en-US" sz="3600" dirty="0" smtClean="0"/>
              <a:t>-legs crutches</a:t>
            </a:r>
            <a:endParaRPr lang="en-US" sz="3600" dirty="0"/>
          </a:p>
        </p:txBody>
      </p:sp>
      <p:pic>
        <p:nvPicPr>
          <p:cNvPr id="7" name="Picture Placeholder 6" descr="dg_product_ultra_crutch_grips.pn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6" r="52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270990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2-crutch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700" y="0"/>
            <a:ext cx="24958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4405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Mobi</a:t>
            </a:r>
            <a:r>
              <a:rPr lang="en-US" dirty="0" smtClean="0"/>
              <a:t>-legs</a:t>
            </a:r>
            <a:endParaRPr lang="en-US" dirty="0"/>
          </a:p>
        </p:txBody>
      </p:sp>
      <p:pic>
        <p:nvPicPr>
          <p:cNvPr id="8" name="Content Placeholder 7" descr="dg_product_ultra_img_saddle.p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6" r="6946"/>
          <a:stretch>
            <a:fillRect/>
          </a:stretch>
        </p:blipFill>
        <p:spPr/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saddle grips naturally and is well-ventilated for continuous air circulation. Articulated saddle design pivots and rotates in tandem with body movement and features 1 1/4" of built-in dampening. It maintains full contact and will not abrade the soft tissue. The pliable membrane sling provides suspended support, creating a rest for the underarm of unparalleled comfort.</a:t>
            </a:r>
          </a:p>
        </p:txBody>
      </p:sp>
    </p:spTree>
    <p:extLst>
      <p:ext uri="{BB962C8B-B14F-4D97-AF65-F5344CB8AC3E}">
        <p14:creationId xmlns:p14="http://schemas.microsoft.com/office/powerpoint/2010/main" val="22150254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Mobi</a:t>
            </a:r>
            <a:r>
              <a:rPr lang="en-US" dirty="0" smtClean="0"/>
              <a:t>-legs</a:t>
            </a:r>
            <a:endParaRPr lang="en-US" dirty="0"/>
          </a:p>
        </p:txBody>
      </p:sp>
      <p:pic>
        <p:nvPicPr>
          <p:cNvPr id="5" name="Content Placeholder 4" descr="dg_product_ultra_img_grips.p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6" r="6946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Ergonomic Handgrips contour to the hand, maintain a natural wrist angle and evenly distribute load across the palm. Ergonomic Handgrips are specifically left/right handed.</a:t>
            </a:r>
          </a:p>
        </p:txBody>
      </p:sp>
    </p:spTree>
    <p:extLst>
      <p:ext uri="{BB962C8B-B14F-4D97-AF65-F5344CB8AC3E}">
        <p14:creationId xmlns:p14="http://schemas.microsoft.com/office/powerpoint/2010/main" val="3754333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Mobi</a:t>
            </a:r>
            <a:r>
              <a:rPr lang="en-US" dirty="0" smtClean="0"/>
              <a:t>-legs</a:t>
            </a:r>
            <a:endParaRPr lang="en-US" dirty="0"/>
          </a:p>
        </p:txBody>
      </p:sp>
      <p:pic>
        <p:nvPicPr>
          <p:cNvPr id="5" name="Content Placeholder 4" descr="dg_product_ultra_img_adjust.p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6" r="6946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The legs are offset to provide hip clearance and limit the potential for tripping</a:t>
            </a:r>
            <a:r>
              <a:rPr lang="en-US" dirty="0" smtClean="0"/>
              <a:t>.</a:t>
            </a:r>
          </a:p>
          <a:p>
            <a:r>
              <a:rPr lang="en-US" dirty="0"/>
              <a:t>Fully adjustable height and arm length to properly fit 96% of all adults 4’9" to 6’4" up to 300lbs.</a:t>
            </a:r>
          </a:p>
        </p:txBody>
      </p:sp>
    </p:spTree>
    <p:extLst>
      <p:ext uri="{BB962C8B-B14F-4D97-AF65-F5344CB8AC3E}">
        <p14:creationId xmlns:p14="http://schemas.microsoft.com/office/powerpoint/2010/main" val="3967601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Mobi</a:t>
            </a:r>
            <a:r>
              <a:rPr lang="en-US" dirty="0" smtClean="0"/>
              <a:t>-legs</a:t>
            </a:r>
            <a:endParaRPr lang="en-US" dirty="0"/>
          </a:p>
        </p:txBody>
      </p:sp>
      <p:pic>
        <p:nvPicPr>
          <p:cNvPr id="5" name="Content Placeholder 4" descr="dg_product_ultra_img_foot.p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6" r="6946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Rocker Feet with over-molded, natural rubber pads maintain full contact throughout the stride and are proven to require less exertion.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3761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Walkers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Research on walkers indicates that consideration of the environment as well as the caregivers should influence the decision of type of walker chosen. </a:t>
            </a:r>
          </a:p>
          <a:p>
            <a:r>
              <a:rPr lang="en-US" dirty="0" smtClean="0"/>
              <a:t>Inappropriate use of walkers may lead to forward bent posturing.</a:t>
            </a:r>
          </a:p>
          <a:p>
            <a:r>
              <a:rPr lang="en-US" dirty="0" smtClean="0"/>
              <a:t>Gait velocity slows when standard, non-wheeled walkers are used with individuals with Parkinson disease.</a:t>
            </a:r>
          </a:p>
          <a:p>
            <a:r>
              <a:rPr lang="en-US" dirty="0" smtClean="0"/>
              <a:t>A wheeled walker may be more energy efficient, but only if it is used correctly.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173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Walkers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3200" dirty="0" smtClean="0"/>
              <a:t>Braking devices for standard walkers with wheels on back legs. These brakes engage with weight bearing making the walker more stable, but easy to move forward when walking.  </a:t>
            </a:r>
          </a:p>
          <a:p>
            <a:endParaRPr lang="en-US" sz="3200" dirty="0"/>
          </a:p>
        </p:txBody>
      </p:sp>
      <p:pic>
        <p:nvPicPr>
          <p:cNvPr id="5" name="Picture Placeholder 4" descr="photo 1 copy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0" r="397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01345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Braking devices for standard walkers</a:t>
            </a:r>
            <a:endParaRPr lang="en-US" dirty="0"/>
          </a:p>
        </p:txBody>
      </p:sp>
      <p:pic>
        <p:nvPicPr>
          <p:cNvPr id="8" name="Content Placeholder 7" descr="photo 3 copy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1" b="7751"/>
          <a:stretch>
            <a:fillRect/>
          </a:stretch>
        </p:blipFill>
        <p:spPr/>
      </p:pic>
      <p:pic>
        <p:nvPicPr>
          <p:cNvPr id="9" name="Content Placeholder 8" descr="photo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1" b="775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30652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l_fi" descr="http://www.walkinbag.com/media/images/22593987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2234" y="926353"/>
            <a:ext cx="4930589" cy="464577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941294" y="5916706"/>
            <a:ext cx="755787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Rollator</a:t>
            </a:r>
            <a:r>
              <a:rPr lang="en-US" sz="3200" dirty="0" smtClean="0"/>
              <a:t> walker; seated 4 wheel walker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750317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Walkers: Knee walkers or </a:t>
            </a:r>
            <a:r>
              <a:rPr lang="en-US" dirty="0" err="1" smtClean="0"/>
              <a:t>rollabouts</a:t>
            </a:r>
            <a:endParaRPr lang="en-US" dirty="0"/>
          </a:p>
        </p:txBody>
      </p:sp>
      <p:pic>
        <p:nvPicPr>
          <p:cNvPr id="5" name="rg_hi" descr="https://encrypted-tbn2.google.com/images?q=tbn:ANd9GcR2lz75lu5Hn1VC0P_hgKLKJ_4tNR0tit0bujQr0g4ciGULmgetAw">
            <a:hlinkClick r:id="rId2"/>
          </p:cNvPr>
          <p:cNvPicPr>
            <a:picLocks noGrp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3" r="5793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  <p:pic>
        <p:nvPicPr>
          <p:cNvPr id="6" name="rg_hi" descr="https://encrypted-tbn1.google.com/images?q=tbn:ANd9GcTlPjJGmLQFVZq2kVCh36ct294dJJDFjki-hqhahp5uAkpkMP2c">
            <a:hlinkClick r:id="rId4"/>
          </p:cNvPr>
          <p:cNvPicPr>
            <a:picLocks noGrp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37" r="14137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48253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</a:t>
            </a:r>
            <a:r>
              <a:rPr lang="en-US" dirty="0" smtClean="0"/>
              <a:t>alkers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3200" dirty="0" smtClean="0"/>
              <a:t>Stair climbing walker manufactured in China</a:t>
            </a:r>
            <a:endParaRPr lang="en-US" sz="3200" dirty="0"/>
          </a:p>
        </p:txBody>
      </p:sp>
      <p:pic>
        <p:nvPicPr>
          <p:cNvPr id="7" name="Picture Placeholder 6" descr="photo 3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12" r="1561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079489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hoto 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600" y="0"/>
            <a:ext cx="51234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9887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Walking Poles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Research on walking poles</a:t>
            </a:r>
          </a:p>
          <a:p>
            <a:r>
              <a:rPr lang="en-US" dirty="0" smtClean="0"/>
              <a:t>Study by  </a:t>
            </a:r>
            <a:r>
              <a:rPr lang="en-US" dirty="0" err="1" smtClean="0"/>
              <a:t>Willson</a:t>
            </a:r>
            <a:r>
              <a:rPr lang="en-US" dirty="0"/>
              <a:t> </a:t>
            </a:r>
            <a:r>
              <a:rPr lang="en-US" dirty="0" smtClean="0"/>
              <a:t>JM, </a:t>
            </a:r>
            <a:r>
              <a:rPr lang="en-US" dirty="0" err="1" smtClean="0"/>
              <a:t>Torry</a:t>
            </a:r>
            <a:r>
              <a:rPr lang="en-US" dirty="0" smtClean="0"/>
              <a:t> JMR, et al.2001</a:t>
            </a:r>
          </a:p>
          <a:p>
            <a:r>
              <a:rPr lang="en-US" dirty="0"/>
              <a:t>The use of walking poles enabled subjects to walk at a faster speed with reduced vertical ground reaction forces, vertical knee joint reaction forces, and reduction in the knee extensor angular impulse and support moment, depending </a:t>
            </a:r>
            <a:r>
              <a:rPr lang="en-US" dirty="0" smtClean="0"/>
              <a:t>on </a:t>
            </a:r>
            <a:r>
              <a:rPr lang="en-US" dirty="0"/>
              <a:t>the poling condition </a:t>
            </a:r>
            <a:r>
              <a:rPr lang="en-US" dirty="0" smtClean="0"/>
              <a:t>used.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4446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Walking poles</a:t>
            </a:r>
            <a:endParaRPr lang="en-US" dirty="0"/>
          </a:p>
        </p:txBody>
      </p:sp>
      <p:pic>
        <p:nvPicPr>
          <p:cNvPr id="4" name="Content Placeholder 3" descr="Pole-Picture-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97" b="699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34176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534895"/>
          </a:xfrm>
        </p:spPr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7443710"/>
              </p:ext>
            </p:extLst>
          </p:nvPr>
        </p:nvGraphicFramePr>
        <p:xfrm>
          <a:off x="266143" y="642471"/>
          <a:ext cx="8579032" cy="58733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4758"/>
                <a:gridCol w="2144758"/>
                <a:gridCol w="2025866"/>
                <a:gridCol w="2263650"/>
              </a:tblGrid>
              <a:tr h="678181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Assistve</a:t>
                      </a:r>
                      <a:r>
                        <a:rPr lang="en-US" baseline="0" dirty="0" smtClean="0"/>
                        <a:t> device price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Potential use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Advantages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Disadvantages</a:t>
                      </a:r>
                      <a:endParaRPr lang="en-US" dirty="0"/>
                    </a:p>
                  </a:txBody>
                  <a:tcPr/>
                </a:tc>
              </a:tr>
              <a:tr h="756004">
                <a:tc>
                  <a:txBody>
                    <a:bodyPr/>
                    <a:lstStyle/>
                    <a:p>
                      <a:r>
                        <a:rPr lang="en-US" dirty="0" smtClean="0"/>
                        <a:t>Strong arm  $50</a:t>
                      </a:r>
                      <a:r>
                        <a:rPr lang="en-US" baseline="0" dirty="0" smtClean="0"/>
                        <a:t> to $60 each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More lateral support needed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Shits weight from wrist to forearm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 easily available, more expensive</a:t>
                      </a:r>
                      <a:endParaRPr lang="en-US" dirty="0"/>
                    </a:p>
                  </a:txBody>
                  <a:tcPr/>
                </a:tc>
              </a:tr>
              <a:tr h="768124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Mobilegs</a:t>
                      </a:r>
                      <a:r>
                        <a:rPr lang="en-US" dirty="0" smtClean="0"/>
                        <a:t>  $50</a:t>
                      </a:r>
                      <a:r>
                        <a:rPr lang="en-US" baseline="0" dirty="0" smtClean="0"/>
                        <a:t> to </a:t>
                      </a:r>
                      <a:r>
                        <a:rPr lang="en-US" dirty="0" smtClean="0"/>
                        <a:t>$130/pair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Long term use or </a:t>
                      </a:r>
                      <a:r>
                        <a:rPr lang="en-US" baseline="0" dirty="0" smtClean="0"/>
                        <a:t>need stability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Fit</a:t>
                      </a:r>
                      <a:r>
                        <a:rPr lang="en-US" baseline="0" dirty="0" smtClean="0"/>
                        <a:t> and comfort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More expensive</a:t>
                      </a:r>
                      <a:r>
                        <a:rPr lang="en-US" baseline="0" dirty="0" smtClean="0"/>
                        <a:t> than traditional crutches</a:t>
                      </a:r>
                      <a:endParaRPr lang="en-US" dirty="0"/>
                    </a:p>
                  </a:txBody>
                  <a:tcPr/>
                </a:tc>
              </a:tr>
              <a:tr h="678181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Abletripod</a:t>
                      </a:r>
                      <a:r>
                        <a:rPr lang="en-US" dirty="0" smtClean="0"/>
                        <a:t> cane</a:t>
                      </a:r>
                      <a:r>
                        <a:rPr lang="en-US" baseline="0" dirty="0" smtClean="0"/>
                        <a:t> base $20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More</a:t>
                      </a:r>
                      <a:r>
                        <a:rPr lang="en-US" baseline="0" dirty="0" smtClean="0"/>
                        <a:t> stability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Provides</a:t>
                      </a:r>
                      <a:r>
                        <a:rPr lang="en-US" baseline="0" dirty="0" smtClean="0"/>
                        <a:t> stable base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Amount of stability unknown</a:t>
                      </a:r>
                      <a:endParaRPr lang="en-US" dirty="0"/>
                    </a:p>
                  </a:txBody>
                  <a:tcPr/>
                </a:tc>
              </a:tr>
              <a:tr h="678181">
                <a:tc>
                  <a:txBody>
                    <a:bodyPr/>
                    <a:lstStyle/>
                    <a:p>
                      <a:r>
                        <a:rPr lang="en-US" dirty="0" smtClean="0"/>
                        <a:t>Walking</a:t>
                      </a:r>
                      <a:r>
                        <a:rPr lang="en-US" baseline="0" dirty="0" smtClean="0"/>
                        <a:t> poles $18 to $50 each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Active patients wanting stability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Folding, wide variety</a:t>
                      </a:r>
                      <a:r>
                        <a:rPr lang="en-US" baseline="0" dirty="0" smtClean="0"/>
                        <a:t> of types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</a:t>
                      </a:r>
                      <a:r>
                        <a:rPr lang="en-US" baseline="0" dirty="0" smtClean="0"/>
                        <a:t> as supportive as other devices</a:t>
                      </a:r>
                      <a:endParaRPr lang="en-US" dirty="0"/>
                    </a:p>
                  </a:txBody>
                  <a:tcPr/>
                </a:tc>
              </a:tr>
              <a:tr h="678181">
                <a:tc>
                  <a:txBody>
                    <a:bodyPr/>
                    <a:lstStyle/>
                    <a:p>
                      <a:r>
                        <a:rPr lang="en-US" dirty="0" smtClean="0"/>
                        <a:t>Knee walker</a:t>
                      </a:r>
                    </a:p>
                    <a:p>
                      <a:r>
                        <a:rPr lang="en-US" dirty="0" smtClean="0"/>
                        <a:t>$170</a:t>
                      </a:r>
                      <a:r>
                        <a:rPr lang="en-US" baseline="0" dirty="0" smtClean="0"/>
                        <a:t> to $300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Non-weight</a:t>
                      </a:r>
                      <a:r>
                        <a:rPr lang="en-US" baseline="0" dirty="0" smtClean="0"/>
                        <a:t> bearing ankle-foot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Freedom of mobility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 on stairs,</a:t>
                      </a:r>
                      <a:r>
                        <a:rPr lang="en-US" baseline="0" dirty="0" smtClean="0"/>
                        <a:t> more expensive</a:t>
                      </a:r>
                      <a:endParaRPr lang="en-US" dirty="0"/>
                    </a:p>
                  </a:txBody>
                  <a:tcPr/>
                </a:tc>
              </a:tr>
              <a:tr h="678181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Rollator</a:t>
                      </a:r>
                      <a:r>
                        <a:rPr lang="en-US" dirty="0" smtClean="0"/>
                        <a:t> walker</a:t>
                      </a:r>
                    </a:p>
                    <a:p>
                      <a:r>
                        <a:rPr lang="en-US" dirty="0" smtClean="0"/>
                        <a:t>$170</a:t>
                      </a:r>
                      <a:r>
                        <a:rPr lang="en-US" baseline="0" dirty="0" smtClean="0"/>
                        <a:t> to $600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Long term walker</a:t>
                      </a:r>
                      <a:r>
                        <a:rPr lang="en-US" baseline="0" dirty="0" smtClean="0"/>
                        <a:t> use, provides seat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Durable,</a:t>
                      </a:r>
                      <a:r>
                        <a:rPr lang="en-US" baseline="0" dirty="0" smtClean="0"/>
                        <a:t> brakes, seat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Heavier,</a:t>
                      </a:r>
                      <a:r>
                        <a:rPr lang="en-US" baseline="0" dirty="0" smtClean="0"/>
                        <a:t> more expensive</a:t>
                      </a:r>
                      <a:endParaRPr lang="en-US" dirty="0"/>
                    </a:p>
                  </a:txBody>
                  <a:tcPr/>
                </a:tc>
              </a:tr>
              <a:tr h="653622">
                <a:tc>
                  <a:txBody>
                    <a:bodyPr/>
                    <a:lstStyle/>
                    <a:p>
                      <a:r>
                        <a:rPr lang="en-US" dirty="0" smtClean="0"/>
                        <a:t>Stair walker</a:t>
                      </a:r>
                      <a:r>
                        <a:rPr lang="en-US" baseline="0" dirty="0" smtClean="0"/>
                        <a:t> (not available)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Long term stair use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Level and stair use possible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</a:t>
                      </a:r>
                      <a:r>
                        <a:rPr lang="en-US" baseline="0" dirty="0" smtClean="0"/>
                        <a:t> currently available in USA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7519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444532"/>
            <a:ext cx="8042276" cy="4965233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1. Kaye HS, Kang T, </a:t>
            </a:r>
            <a:r>
              <a:rPr lang="en-US" dirty="0" err="1"/>
              <a:t>LaPlante</a:t>
            </a:r>
            <a:r>
              <a:rPr lang="en-US" dirty="0"/>
              <a:t> MP. </a:t>
            </a:r>
            <a:r>
              <a:rPr lang="en-US" i="1" dirty="0"/>
              <a:t>Mobility Device use in the United States. </a:t>
            </a:r>
            <a:r>
              <a:rPr lang="en-US" dirty="0"/>
              <a:t>Washington, DC: United States Department of Education. National Institute on Disability and Rehabilitation Research; 2000:60 p</a:t>
            </a:r>
            <a:r>
              <a:rPr lang="en-US" dirty="0" smtClean="0"/>
              <a:t>.</a:t>
            </a:r>
          </a:p>
          <a:p>
            <a:r>
              <a:rPr lang="en-US" dirty="0" smtClean="0"/>
              <a:t>2</a:t>
            </a:r>
            <a:r>
              <a:rPr lang="en-US" dirty="0"/>
              <a:t>. </a:t>
            </a:r>
            <a:r>
              <a:rPr lang="en-US" dirty="0" err="1"/>
              <a:t>Faruqui</a:t>
            </a:r>
            <a:r>
              <a:rPr lang="en-US" dirty="0"/>
              <a:t> SR, </a:t>
            </a:r>
            <a:r>
              <a:rPr lang="en-US" dirty="0" err="1"/>
              <a:t>Jaeblon</a:t>
            </a:r>
            <a:r>
              <a:rPr lang="en-US" dirty="0"/>
              <a:t> T. Ambulatory assistive devices in </a:t>
            </a:r>
            <a:r>
              <a:rPr lang="en-US" dirty="0" err="1"/>
              <a:t>orthopaedics</a:t>
            </a:r>
            <a:r>
              <a:rPr lang="en-US" dirty="0"/>
              <a:t>: Uses and modifications. </a:t>
            </a:r>
            <a:r>
              <a:rPr lang="en-US" i="1" dirty="0"/>
              <a:t>J Am </a:t>
            </a:r>
            <a:r>
              <a:rPr lang="en-US" i="1" dirty="0" err="1"/>
              <a:t>Acad</a:t>
            </a:r>
            <a:r>
              <a:rPr lang="en-US" i="1" dirty="0"/>
              <a:t> </a:t>
            </a:r>
            <a:r>
              <a:rPr lang="en-US" i="1" dirty="0" err="1"/>
              <a:t>Orthop</a:t>
            </a:r>
            <a:r>
              <a:rPr lang="en-US" i="1" dirty="0"/>
              <a:t> Surg</a:t>
            </a:r>
            <a:r>
              <a:rPr lang="en-US" dirty="0"/>
              <a:t>. 2010;18(1):41-50. </a:t>
            </a:r>
          </a:p>
          <a:p>
            <a:r>
              <a:rPr lang="en-US" dirty="0"/>
              <a:t>3. </a:t>
            </a:r>
            <a:r>
              <a:rPr lang="en-US" dirty="0" err="1"/>
              <a:t>Salminen</a:t>
            </a:r>
            <a:r>
              <a:rPr lang="en-US" dirty="0"/>
              <a:t> A, Brandt A, Samuelsson K, </a:t>
            </a:r>
            <a:r>
              <a:rPr lang="en-US" dirty="0" err="1"/>
              <a:t>Toytari</a:t>
            </a:r>
            <a:r>
              <a:rPr lang="en-US" dirty="0"/>
              <a:t> O, </a:t>
            </a:r>
            <a:r>
              <a:rPr lang="en-US" dirty="0" err="1"/>
              <a:t>Malmivaara</a:t>
            </a:r>
            <a:r>
              <a:rPr lang="en-US" dirty="0"/>
              <a:t> A. Mobility devices to promote activity and participation: A systematic review.</a:t>
            </a:r>
            <a:r>
              <a:rPr lang="en-US" i="1" dirty="0"/>
              <a:t> J </a:t>
            </a:r>
            <a:r>
              <a:rPr lang="en-US" i="1" dirty="0" err="1"/>
              <a:t>Rehabil</a:t>
            </a:r>
            <a:r>
              <a:rPr lang="en-US" i="1" dirty="0"/>
              <a:t> Me</a:t>
            </a:r>
            <a:r>
              <a:rPr lang="en-US" dirty="0"/>
              <a:t>d. 2009;41:697-706.</a:t>
            </a:r>
          </a:p>
          <a:p>
            <a:r>
              <a:rPr lang="en-US" dirty="0"/>
              <a:t>4. </a:t>
            </a:r>
            <a:r>
              <a:rPr lang="en-US" dirty="0" err="1"/>
              <a:t>Youdas</a:t>
            </a:r>
            <a:r>
              <a:rPr lang="en-US" dirty="0"/>
              <a:t> JW, </a:t>
            </a:r>
            <a:r>
              <a:rPr lang="en-US" dirty="0" err="1"/>
              <a:t>Kotajarvi</a:t>
            </a:r>
            <a:r>
              <a:rPr lang="en-US" dirty="0"/>
              <a:t> B.J. P, D.J., Kaufman KR. Partial weight-bearing gait using conventional assistive devices.</a:t>
            </a:r>
            <a:r>
              <a:rPr lang="en-US" i="1" dirty="0"/>
              <a:t> Arch </a:t>
            </a:r>
            <a:r>
              <a:rPr lang="en-US" i="1" dirty="0" err="1"/>
              <a:t>Phys</a:t>
            </a:r>
            <a:r>
              <a:rPr lang="en-US" i="1" dirty="0"/>
              <a:t> Med </a:t>
            </a:r>
            <a:r>
              <a:rPr lang="en-US" i="1" dirty="0" err="1"/>
              <a:t>Rehabi</a:t>
            </a:r>
            <a:r>
              <a:rPr lang="en-US" dirty="0" err="1"/>
              <a:t>l</a:t>
            </a:r>
            <a:r>
              <a:rPr lang="en-US" dirty="0"/>
              <a:t>. 2005;86:394-398.</a:t>
            </a:r>
          </a:p>
          <a:p>
            <a:r>
              <a:rPr lang="en-US" dirty="0"/>
              <a:t>5. Stevens JA, Thomas K, </a:t>
            </a:r>
            <a:r>
              <a:rPr lang="en-US" dirty="0" err="1"/>
              <a:t>Teh</a:t>
            </a:r>
            <a:r>
              <a:rPr lang="en-US" dirty="0"/>
              <a:t> L, Greenspan AI. Unintentional fall injuries associated with walkers and canes in older adults treated in U.S. emergency departments.</a:t>
            </a:r>
            <a:r>
              <a:rPr lang="en-US" i="1" dirty="0"/>
              <a:t> J Am </a:t>
            </a:r>
            <a:r>
              <a:rPr lang="en-US" i="1" dirty="0" err="1"/>
              <a:t>Geriatr</a:t>
            </a:r>
            <a:r>
              <a:rPr lang="en-US" i="1" dirty="0"/>
              <a:t> So</a:t>
            </a:r>
            <a:r>
              <a:rPr lang="en-US" dirty="0"/>
              <a:t>c. 2009;57(8):1464-1469. </a:t>
            </a:r>
          </a:p>
          <a:p>
            <a:r>
              <a:rPr lang="en-US" dirty="0"/>
              <a:t>6. </a:t>
            </a:r>
            <a:r>
              <a:rPr lang="en-US" dirty="0" err="1"/>
              <a:t>Bateni</a:t>
            </a:r>
            <a:r>
              <a:rPr lang="en-US" dirty="0"/>
              <a:t> H, Maki BE. Assistive devices for balance and mobility: Benefits, demands, and adverse consequences.</a:t>
            </a:r>
            <a:r>
              <a:rPr lang="en-US" i="1" dirty="0"/>
              <a:t> Arch </a:t>
            </a:r>
            <a:r>
              <a:rPr lang="en-US" i="1" dirty="0" err="1"/>
              <a:t>Phys</a:t>
            </a:r>
            <a:r>
              <a:rPr lang="en-US" i="1" dirty="0"/>
              <a:t> Med </a:t>
            </a:r>
            <a:r>
              <a:rPr lang="en-US" i="1" dirty="0" err="1"/>
              <a:t>Rehabi</a:t>
            </a:r>
            <a:r>
              <a:rPr lang="en-US" dirty="0" err="1"/>
              <a:t>l</a:t>
            </a:r>
            <a:r>
              <a:rPr lang="en-US" dirty="0"/>
              <a:t>. 2005;86(1):134-145.</a:t>
            </a:r>
          </a:p>
          <a:p>
            <a:r>
              <a:rPr lang="en-US" dirty="0"/>
              <a:t>7. </a:t>
            </a:r>
            <a:r>
              <a:rPr lang="en-US" dirty="0" err="1"/>
              <a:t>Bateni</a:t>
            </a:r>
            <a:r>
              <a:rPr lang="en-US" dirty="0"/>
              <a:t> H, Heung E, </a:t>
            </a:r>
            <a:r>
              <a:rPr lang="en-US" dirty="0" err="1"/>
              <a:t>Zettel</a:t>
            </a:r>
            <a:r>
              <a:rPr lang="en-US" dirty="0"/>
              <a:t> J, </a:t>
            </a:r>
            <a:r>
              <a:rPr lang="en-US" dirty="0" err="1"/>
              <a:t>McLlroy</a:t>
            </a:r>
            <a:r>
              <a:rPr lang="en-US" dirty="0"/>
              <a:t> WE, Maki BE. Can use of walkers or canes impede lateral compensatory stepping movements?</a:t>
            </a:r>
            <a:r>
              <a:rPr lang="en-US" i="1" dirty="0"/>
              <a:t> Gait Postur</a:t>
            </a:r>
            <a:r>
              <a:rPr lang="en-US" dirty="0"/>
              <a:t>e. 2004;20(1):74-83. </a:t>
            </a:r>
          </a:p>
          <a:p>
            <a:r>
              <a:rPr lang="en-US" dirty="0"/>
              <a:t>8. </a:t>
            </a:r>
            <a:r>
              <a:rPr lang="en-US" dirty="0" err="1"/>
              <a:t>Wellmon</a:t>
            </a:r>
            <a:r>
              <a:rPr lang="en-US" dirty="0"/>
              <a:t> R, </a:t>
            </a:r>
            <a:r>
              <a:rPr lang="en-US" dirty="0" err="1"/>
              <a:t>Pezzillo</a:t>
            </a:r>
            <a:r>
              <a:rPr lang="en-US" dirty="0"/>
              <a:t> K, </a:t>
            </a:r>
            <a:r>
              <a:rPr lang="en-US" dirty="0" err="1"/>
              <a:t>Eichhorn</a:t>
            </a:r>
            <a:r>
              <a:rPr lang="en-US" dirty="0"/>
              <a:t> G, Lockhart W, Morris J. Changes in dual-task voice reaction time among elders who use assistive devices.</a:t>
            </a:r>
            <a:r>
              <a:rPr lang="en-US" i="1" dirty="0"/>
              <a:t> J Geri </a:t>
            </a:r>
            <a:r>
              <a:rPr lang="en-US" i="1" dirty="0" err="1"/>
              <a:t>Phys</a:t>
            </a:r>
            <a:r>
              <a:rPr lang="en-US" i="1" dirty="0"/>
              <a:t> </a:t>
            </a:r>
            <a:r>
              <a:rPr lang="en-US" i="1" dirty="0" err="1"/>
              <a:t>Ther</a:t>
            </a:r>
            <a:r>
              <a:rPr lang="en-US" dirty="0"/>
              <a:t>. 2006;29(2):74-80.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2578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953248"/>
          </a:xfrm>
        </p:spPr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176" y="1060823"/>
            <a:ext cx="8382375" cy="5707529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9. McCulloch K. Attention and dual-task conditions: Physical therapy implications for individuals with acquired brain injury.</a:t>
            </a:r>
            <a:r>
              <a:rPr lang="en-US" i="1" dirty="0"/>
              <a:t> J </a:t>
            </a:r>
            <a:r>
              <a:rPr lang="en-US" i="1" dirty="0" err="1"/>
              <a:t>Neurol</a:t>
            </a:r>
            <a:r>
              <a:rPr lang="en-US" i="1" dirty="0"/>
              <a:t> </a:t>
            </a:r>
            <a:r>
              <a:rPr lang="en-US" i="1" dirty="0" err="1"/>
              <a:t>Phys</a:t>
            </a:r>
            <a:r>
              <a:rPr lang="en-US" i="1" dirty="0"/>
              <a:t> </a:t>
            </a:r>
            <a:r>
              <a:rPr lang="en-US" i="1" dirty="0" err="1"/>
              <a:t>Ther</a:t>
            </a:r>
            <a:r>
              <a:rPr lang="en-US" dirty="0"/>
              <a:t>. 2007;31(3):104-118.</a:t>
            </a:r>
          </a:p>
          <a:p>
            <a:r>
              <a:rPr lang="en-US" dirty="0"/>
              <a:t>10. Thomas B, Connelly D, </a:t>
            </a:r>
            <a:r>
              <a:rPr lang="en-US" dirty="0" err="1"/>
              <a:t>Laliberte</a:t>
            </a:r>
            <a:r>
              <a:rPr lang="en-US" dirty="0"/>
              <a:t>-Rudman D. The impact and use of walkers among older adults: A pilot.</a:t>
            </a:r>
            <a:r>
              <a:rPr lang="en-US" i="1" dirty="0"/>
              <a:t> </a:t>
            </a:r>
            <a:r>
              <a:rPr lang="en-US" i="1" dirty="0" err="1"/>
              <a:t>Phys</a:t>
            </a:r>
            <a:r>
              <a:rPr lang="en-US" i="1" dirty="0"/>
              <a:t> </a:t>
            </a:r>
            <a:r>
              <a:rPr lang="en-US" i="1" dirty="0" err="1"/>
              <a:t>Occup</a:t>
            </a:r>
            <a:r>
              <a:rPr lang="en-US" i="1" dirty="0"/>
              <a:t> </a:t>
            </a:r>
            <a:r>
              <a:rPr lang="en-US" i="1" dirty="0" err="1"/>
              <a:t>Ther</a:t>
            </a:r>
            <a:r>
              <a:rPr lang="en-US" i="1" dirty="0"/>
              <a:t> </a:t>
            </a:r>
            <a:r>
              <a:rPr lang="en-US" i="1" dirty="0" err="1"/>
              <a:t>Geriatr</a:t>
            </a:r>
            <a:r>
              <a:rPr lang="en-US" dirty="0"/>
              <a:t>. 2008;27(1):36-72.</a:t>
            </a:r>
          </a:p>
          <a:p>
            <a:r>
              <a:rPr lang="en-US" dirty="0"/>
              <a:t>11. </a:t>
            </a:r>
            <a:r>
              <a:rPr lang="en-US" dirty="0" err="1"/>
              <a:t>Pape</a:t>
            </a:r>
            <a:r>
              <a:rPr lang="en-US" dirty="0"/>
              <a:t> TL, Kim J, Weiner B. The shaping of individual meanings assigned to assistive technology: A review of personal factors.</a:t>
            </a:r>
            <a:r>
              <a:rPr lang="en-US" i="1" dirty="0"/>
              <a:t> </a:t>
            </a:r>
            <a:r>
              <a:rPr lang="en-US" i="1" dirty="0" err="1"/>
              <a:t>Disabil</a:t>
            </a:r>
            <a:r>
              <a:rPr lang="en-US" i="1" dirty="0"/>
              <a:t> </a:t>
            </a:r>
            <a:r>
              <a:rPr lang="en-US" i="1" dirty="0" err="1"/>
              <a:t>Rehabi</a:t>
            </a:r>
            <a:r>
              <a:rPr lang="en-US" dirty="0" err="1"/>
              <a:t>l</a:t>
            </a:r>
            <a:r>
              <a:rPr lang="en-US" dirty="0"/>
              <a:t>. 2002;24(1):5-20.</a:t>
            </a:r>
          </a:p>
          <a:p>
            <a:r>
              <a:rPr lang="en-US" dirty="0"/>
              <a:t>12. Liu H, (Howe), Eaves J, Wang W, Womack J, Bullock P. Assessment of canes used by older adults in senior living communities.</a:t>
            </a:r>
            <a:r>
              <a:rPr lang="en-US" i="1" dirty="0"/>
              <a:t> Arch </a:t>
            </a:r>
            <a:r>
              <a:rPr lang="en-US" i="1" dirty="0" err="1"/>
              <a:t>Gerontol</a:t>
            </a:r>
            <a:r>
              <a:rPr lang="en-US" i="1" dirty="0"/>
              <a:t> </a:t>
            </a:r>
            <a:r>
              <a:rPr lang="en-US" i="1" dirty="0" err="1"/>
              <a:t>Geriat</a:t>
            </a:r>
            <a:r>
              <a:rPr lang="en-US" dirty="0" err="1"/>
              <a:t>r</a:t>
            </a:r>
            <a:r>
              <a:rPr lang="en-US" dirty="0"/>
              <a:t>. 2011;52(3):299-303. </a:t>
            </a:r>
          </a:p>
          <a:p>
            <a:r>
              <a:rPr lang="en-US" dirty="0"/>
              <a:t>13. Hall CD, Jensen JL. The effect of cane use on the compensatory step following posterior perturbations.</a:t>
            </a:r>
            <a:r>
              <a:rPr lang="en-US" i="1" dirty="0"/>
              <a:t> </a:t>
            </a:r>
            <a:r>
              <a:rPr lang="en-US" i="1" dirty="0" err="1"/>
              <a:t>Clin</a:t>
            </a:r>
            <a:r>
              <a:rPr lang="en-US" i="1" dirty="0"/>
              <a:t> </a:t>
            </a:r>
            <a:r>
              <a:rPr lang="en-US" i="1" dirty="0" err="1"/>
              <a:t>Biomech</a:t>
            </a:r>
            <a:r>
              <a:rPr lang="en-US" i="1" dirty="0"/>
              <a:t> (Bristol, Avon</a:t>
            </a:r>
            <a:r>
              <a:rPr lang="en-US" dirty="0"/>
              <a:t>). 2004;19(7):678-687. </a:t>
            </a:r>
          </a:p>
          <a:p>
            <a:r>
              <a:rPr lang="en-US" dirty="0"/>
              <a:t>14. Jones A, Silva PG, Silva AC, et al. Impact of cane use on pain, function, general health and energy expenditure during gait in patients with knee osteoarthritis: A </a:t>
            </a:r>
            <a:r>
              <a:rPr lang="en-US" dirty="0" err="1"/>
              <a:t>randomised</a:t>
            </a:r>
            <a:r>
              <a:rPr lang="en-US" dirty="0"/>
              <a:t> controlled trial.</a:t>
            </a:r>
            <a:r>
              <a:rPr lang="en-US" i="1" dirty="0"/>
              <a:t> Ann Rheum Di</a:t>
            </a:r>
            <a:r>
              <a:rPr lang="en-US" dirty="0"/>
              <a:t>s. 2012;71(2):172-179.</a:t>
            </a:r>
          </a:p>
          <a:p>
            <a:r>
              <a:rPr lang="en-US" dirty="0"/>
              <a:t>15. </a:t>
            </a:r>
            <a:r>
              <a:rPr lang="en-US" dirty="0" err="1"/>
              <a:t>Allet</a:t>
            </a:r>
            <a:r>
              <a:rPr lang="en-US" dirty="0"/>
              <a:t> L, </a:t>
            </a:r>
            <a:r>
              <a:rPr lang="en-US" dirty="0" err="1"/>
              <a:t>Leemann</a:t>
            </a:r>
            <a:r>
              <a:rPr lang="en-US" dirty="0"/>
              <a:t> B, </a:t>
            </a:r>
            <a:r>
              <a:rPr lang="en-US" dirty="0" err="1"/>
              <a:t>Guyen</a:t>
            </a:r>
            <a:r>
              <a:rPr lang="en-US" dirty="0"/>
              <a:t> E, et al. Effect of different walking aids on walking capacity of patients with </a:t>
            </a:r>
            <a:r>
              <a:rPr lang="en-US" dirty="0" err="1"/>
              <a:t>poststroke</a:t>
            </a:r>
            <a:r>
              <a:rPr lang="en-US" dirty="0"/>
              <a:t> hemiparesis.</a:t>
            </a:r>
            <a:r>
              <a:rPr lang="en-US" i="1" dirty="0"/>
              <a:t> Arch </a:t>
            </a:r>
            <a:r>
              <a:rPr lang="en-US" i="1" dirty="0" err="1"/>
              <a:t>Phys</a:t>
            </a:r>
            <a:r>
              <a:rPr lang="en-US" i="1" dirty="0"/>
              <a:t> Med </a:t>
            </a:r>
            <a:r>
              <a:rPr lang="en-US" i="1" dirty="0" err="1"/>
              <a:t>Rehabi</a:t>
            </a:r>
            <a:r>
              <a:rPr lang="en-US" dirty="0" err="1"/>
              <a:t>l</a:t>
            </a:r>
            <a:r>
              <a:rPr lang="en-US" dirty="0"/>
              <a:t>. 2009;90(8):1408-1413. </a:t>
            </a:r>
          </a:p>
          <a:p>
            <a:r>
              <a:rPr lang="en-US" dirty="0"/>
              <a:t>16. Nolen J, Liu H, Liu H, McGee M, </a:t>
            </a:r>
            <a:r>
              <a:rPr lang="en-US" dirty="0" err="1"/>
              <a:t>Grando</a:t>
            </a:r>
            <a:r>
              <a:rPr lang="en-US" dirty="0"/>
              <a:t> V. Comparison of gait characteristics with a single-tip cane, tripod cane, and quad cane.</a:t>
            </a:r>
            <a:r>
              <a:rPr lang="en-US" i="1" dirty="0"/>
              <a:t> </a:t>
            </a:r>
            <a:r>
              <a:rPr lang="en-US" i="1" dirty="0" err="1"/>
              <a:t>Phys</a:t>
            </a:r>
            <a:r>
              <a:rPr lang="en-US" i="1" dirty="0"/>
              <a:t> </a:t>
            </a:r>
            <a:r>
              <a:rPr lang="en-US" i="1" dirty="0" err="1"/>
              <a:t>Occup</a:t>
            </a:r>
            <a:r>
              <a:rPr lang="en-US" i="1" dirty="0"/>
              <a:t> </a:t>
            </a:r>
            <a:r>
              <a:rPr lang="en-US" i="1" dirty="0" err="1"/>
              <a:t>Ther</a:t>
            </a:r>
            <a:r>
              <a:rPr lang="en-US" i="1" dirty="0"/>
              <a:t> </a:t>
            </a:r>
            <a:r>
              <a:rPr lang="en-US" i="1" dirty="0" err="1"/>
              <a:t>Geriatr</a:t>
            </a:r>
            <a:r>
              <a:rPr lang="en-US" dirty="0"/>
              <a:t>. 2010;28(4):387-395. </a:t>
            </a:r>
          </a:p>
          <a:p>
            <a:r>
              <a:rPr lang="en-US" dirty="0"/>
              <a:t>17. Liu H. Assessment of rolling walkers used by older adults in senior-living communities.</a:t>
            </a:r>
            <a:r>
              <a:rPr lang="en-US" i="1" dirty="0"/>
              <a:t> </a:t>
            </a:r>
            <a:r>
              <a:rPr lang="en-US" i="1" dirty="0" err="1"/>
              <a:t>Geriatr</a:t>
            </a:r>
            <a:r>
              <a:rPr lang="en-US" i="1" dirty="0"/>
              <a:t> </a:t>
            </a:r>
            <a:r>
              <a:rPr lang="en-US" i="1" dirty="0" err="1"/>
              <a:t>Gerontol</a:t>
            </a:r>
            <a:r>
              <a:rPr lang="en-US" i="1" dirty="0"/>
              <a:t> Int</a:t>
            </a:r>
            <a:r>
              <a:rPr lang="en-US" dirty="0"/>
              <a:t>. 2009;9(2):124-130. </a:t>
            </a:r>
          </a:p>
        </p:txBody>
      </p:sp>
    </p:spTree>
    <p:extLst>
      <p:ext uri="{BB962C8B-B14F-4D97-AF65-F5344CB8AC3E}">
        <p14:creationId xmlns:p14="http://schemas.microsoft.com/office/powerpoint/2010/main" val="2766846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818777"/>
          </a:xfrm>
        </p:spPr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926353"/>
            <a:ext cx="8042276" cy="5812118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18. Liu H, </a:t>
            </a:r>
            <a:r>
              <a:rPr lang="en-US" dirty="0" err="1"/>
              <a:t>Grando</a:t>
            </a:r>
            <a:r>
              <a:rPr lang="en-US" dirty="0"/>
              <a:t> V, </a:t>
            </a:r>
            <a:r>
              <a:rPr lang="en-US" dirty="0" err="1"/>
              <a:t>Zabel</a:t>
            </a:r>
            <a:r>
              <a:rPr lang="en-US" dirty="0"/>
              <a:t> R, Nolen J. Pilot study evaluating fear of falling and falls among older rolling walker users... including commentary by hakim RM, </a:t>
            </a:r>
            <a:r>
              <a:rPr lang="en-US" dirty="0" err="1"/>
              <a:t>huang</a:t>
            </a:r>
            <a:r>
              <a:rPr lang="en-US" dirty="0"/>
              <a:t> M, and </a:t>
            </a:r>
            <a:r>
              <a:rPr lang="en-US" dirty="0" err="1"/>
              <a:t>pearson</a:t>
            </a:r>
            <a:r>
              <a:rPr lang="en-US" dirty="0"/>
              <a:t> B.</a:t>
            </a:r>
            <a:r>
              <a:rPr lang="en-US" i="1" dirty="0"/>
              <a:t> </a:t>
            </a:r>
            <a:r>
              <a:rPr lang="en-US" i="1" dirty="0" err="1"/>
              <a:t>Int</a:t>
            </a:r>
            <a:r>
              <a:rPr lang="en-US" i="1" dirty="0"/>
              <a:t> J </a:t>
            </a:r>
            <a:r>
              <a:rPr lang="en-US" i="1" dirty="0" err="1"/>
              <a:t>Ther</a:t>
            </a:r>
            <a:r>
              <a:rPr lang="en-US" i="1" dirty="0"/>
              <a:t> </a:t>
            </a:r>
            <a:r>
              <a:rPr lang="en-US" i="1" dirty="0" err="1"/>
              <a:t>Rehabil</a:t>
            </a:r>
            <a:r>
              <a:rPr lang="en-US" dirty="0"/>
              <a:t>. 2009;16(12):670-677.</a:t>
            </a:r>
          </a:p>
          <a:p>
            <a:r>
              <a:rPr lang="en-US" dirty="0"/>
              <a:t>19. </a:t>
            </a:r>
            <a:r>
              <a:rPr lang="en-US" dirty="0" err="1"/>
              <a:t>Pasquini</a:t>
            </a:r>
            <a:r>
              <a:rPr lang="en-US" dirty="0"/>
              <a:t> SM, Peterson ML, </a:t>
            </a:r>
            <a:r>
              <a:rPr lang="en-US" dirty="0" err="1"/>
              <a:t>Rattansi</a:t>
            </a:r>
            <a:r>
              <a:rPr lang="en-US" dirty="0"/>
              <a:t> SM, et al. The impact of assistive device prescription on gait following total knee replacement.</a:t>
            </a:r>
            <a:r>
              <a:rPr lang="en-US" i="1" dirty="0"/>
              <a:t> J </a:t>
            </a:r>
            <a:r>
              <a:rPr lang="en-US" i="1" dirty="0" err="1"/>
              <a:t>Geriatr</a:t>
            </a:r>
            <a:r>
              <a:rPr lang="en-US" i="1" dirty="0"/>
              <a:t> </a:t>
            </a:r>
            <a:r>
              <a:rPr lang="en-US" i="1" dirty="0" err="1"/>
              <a:t>Phys</a:t>
            </a:r>
            <a:r>
              <a:rPr lang="en-US" i="1" dirty="0"/>
              <a:t> </a:t>
            </a:r>
            <a:r>
              <a:rPr lang="en-US" i="1" dirty="0" err="1"/>
              <a:t>Ther</a:t>
            </a:r>
            <a:r>
              <a:rPr lang="en-US" dirty="0"/>
              <a:t>. 2010;33(2):64-70.</a:t>
            </a:r>
          </a:p>
          <a:p>
            <a:r>
              <a:rPr lang="en-US" dirty="0"/>
              <a:t>20. </a:t>
            </a:r>
            <a:r>
              <a:rPr lang="en-US" dirty="0" err="1"/>
              <a:t>Cubo</a:t>
            </a:r>
            <a:r>
              <a:rPr lang="en-US" dirty="0"/>
              <a:t> E, Moore CG, </a:t>
            </a:r>
            <a:r>
              <a:rPr lang="en-US" dirty="0" err="1"/>
              <a:t>Leurgans</a:t>
            </a:r>
            <a:r>
              <a:rPr lang="en-US" dirty="0"/>
              <a:t> S, Goetz CG. Wheeled and standard walkers in </a:t>
            </a:r>
            <a:r>
              <a:rPr lang="en-US" dirty="0" err="1"/>
              <a:t>parkinson's</a:t>
            </a:r>
            <a:r>
              <a:rPr lang="en-US" dirty="0"/>
              <a:t> disease patients with gait freezing.</a:t>
            </a:r>
            <a:r>
              <a:rPr lang="en-US" i="1" dirty="0"/>
              <a:t> Parkinsonism </a:t>
            </a:r>
            <a:r>
              <a:rPr lang="en-US" i="1" dirty="0" err="1"/>
              <a:t>Relat</a:t>
            </a:r>
            <a:r>
              <a:rPr lang="en-US" i="1" dirty="0"/>
              <a:t> </a:t>
            </a:r>
            <a:r>
              <a:rPr lang="en-US" i="1" dirty="0" err="1"/>
              <a:t>Disor</a:t>
            </a:r>
            <a:r>
              <a:rPr lang="en-US" dirty="0" err="1"/>
              <a:t>d</a:t>
            </a:r>
            <a:r>
              <a:rPr lang="en-US" dirty="0"/>
              <a:t>. 2003;10(1):9-14.</a:t>
            </a:r>
          </a:p>
          <a:p>
            <a:r>
              <a:rPr lang="en-US" dirty="0"/>
              <a:t>21. Gupta RB, Brooks D, </a:t>
            </a:r>
            <a:r>
              <a:rPr lang="en-US" dirty="0" err="1"/>
              <a:t>Lacasse</a:t>
            </a:r>
            <a:r>
              <a:rPr lang="en-US" dirty="0"/>
              <a:t> Y, Goldstein RS. Effect of </a:t>
            </a:r>
            <a:r>
              <a:rPr lang="en-US" dirty="0" err="1"/>
              <a:t>rollator</a:t>
            </a:r>
            <a:r>
              <a:rPr lang="en-US" dirty="0"/>
              <a:t> use on health-related quality of life in individuals with COPD.</a:t>
            </a:r>
            <a:r>
              <a:rPr lang="en-US" i="1" dirty="0"/>
              <a:t> Ches</a:t>
            </a:r>
            <a:r>
              <a:rPr lang="en-US" dirty="0"/>
              <a:t>t. 2006;130(4):1089-1095.</a:t>
            </a:r>
          </a:p>
          <a:p>
            <a:r>
              <a:rPr lang="en-US" dirty="0"/>
              <a:t>22. </a:t>
            </a:r>
            <a:r>
              <a:rPr lang="en-US" dirty="0" err="1"/>
              <a:t>Priebe</a:t>
            </a:r>
            <a:r>
              <a:rPr lang="en-US" dirty="0"/>
              <a:t> JR, </a:t>
            </a:r>
            <a:r>
              <a:rPr lang="en-US" dirty="0" err="1"/>
              <a:t>Kram</a:t>
            </a:r>
            <a:r>
              <a:rPr lang="en-US" dirty="0"/>
              <a:t> R. Why is walker-assisted gait metabolically expensive?</a:t>
            </a:r>
            <a:r>
              <a:rPr lang="en-US" i="1" dirty="0"/>
              <a:t> Gait Postur</a:t>
            </a:r>
            <a:r>
              <a:rPr lang="en-US" dirty="0"/>
              <a:t>e. 2011;34(2):265-269.</a:t>
            </a:r>
          </a:p>
          <a:p>
            <a:r>
              <a:rPr lang="en-US" dirty="0"/>
              <a:t>23. Goehring M, Kenyon L. Axillary or forearm crutches: Comparing postural sway in single leg stance and perceptions of safety.</a:t>
            </a:r>
            <a:r>
              <a:rPr lang="en-US" i="1" dirty="0"/>
              <a:t> J Acute Care </a:t>
            </a:r>
            <a:r>
              <a:rPr lang="en-US" i="1" dirty="0" err="1"/>
              <a:t>Phys</a:t>
            </a:r>
            <a:r>
              <a:rPr lang="en-US" i="1" dirty="0"/>
              <a:t> </a:t>
            </a:r>
            <a:r>
              <a:rPr lang="en-US" i="1" dirty="0" err="1"/>
              <a:t>Ther</a:t>
            </a:r>
            <a:r>
              <a:rPr lang="en-US" dirty="0"/>
              <a:t>. 2011;2(2):72.</a:t>
            </a:r>
          </a:p>
          <a:p>
            <a:r>
              <a:rPr lang="en-US" dirty="0"/>
              <a:t>24. Sanders LHA, Chen W, </a:t>
            </a:r>
            <a:r>
              <a:rPr lang="en-US" dirty="0" err="1"/>
              <a:t>Cindric</a:t>
            </a:r>
            <a:r>
              <a:rPr lang="en-US" dirty="0"/>
              <a:t> SE, Newman MAJ. </a:t>
            </a:r>
            <a:r>
              <a:rPr lang="en-US" dirty="0" err="1"/>
              <a:t>Sternotomy</a:t>
            </a:r>
            <a:r>
              <a:rPr lang="en-US" dirty="0"/>
              <a:t> and crutches.</a:t>
            </a:r>
            <a:r>
              <a:rPr lang="en-US" i="1" dirty="0"/>
              <a:t> Interactive </a:t>
            </a:r>
            <a:r>
              <a:rPr lang="en-US" i="1" dirty="0" err="1"/>
              <a:t>CardioVascular</a:t>
            </a:r>
            <a:r>
              <a:rPr lang="en-US" i="1" dirty="0"/>
              <a:t> and Thoracic Surger</a:t>
            </a:r>
            <a:r>
              <a:rPr lang="en-US" dirty="0"/>
              <a:t>y. 2011;13(2):237-239. </a:t>
            </a:r>
          </a:p>
          <a:p>
            <a:r>
              <a:rPr lang="en-US" dirty="0"/>
              <a:t>25. Segura A, Piazza SJ. Mechanics of ambulation with standard and spring-loaded crutches.</a:t>
            </a:r>
            <a:r>
              <a:rPr lang="en-US" i="1" dirty="0"/>
              <a:t> Arch </a:t>
            </a:r>
            <a:r>
              <a:rPr lang="en-US" i="1" dirty="0" err="1"/>
              <a:t>Phys</a:t>
            </a:r>
            <a:r>
              <a:rPr lang="en-US" i="1" dirty="0"/>
              <a:t> Med </a:t>
            </a:r>
            <a:r>
              <a:rPr lang="en-US" i="1" dirty="0" err="1"/>
              <a:t>Rehabi</a:t>
            </a:r>
            <a:r>
              <a:rPr lang="en-US" dirty="0" err="1"/>
              <a:t>l</a:t>
            </a:r>
            <a:r>
              <a:rPr lang="en-US" dirty="0"/>
              <a:t>. 2007;88(9):1159-1163.</a:t>
            </a:r>
          </a:p>
          <a:p>
            <a:r>
              <a:rPr lang="en-US" dirty="0"/>
              <a:t>26. Zhang Y, Liu G, </a:t>
            </a:r>
            <a:r>
              <a:rPr lang="en-US" dirty="0" err="1"/>
              <a:t>Xie</a:t>
            </a:r>
            <a:r>
              <a:rPr lang="en-US" dirty="0"/>
              <a:t> S, Liger A. Biomechanical evaluation of an innovative spring-loaded axillary crutch design.</a:t>
            </a:r>
            <a:r>
              <a:rPr lang="en-US" i="1" dirty="0"/>
              <a:t> Assist Techno</a:t>
            </a:r>
            <a:r>
              <a:rPr lang="en-US" dirty="0"/>
              <a:t>l. 2011;23(4):225-231. </a:t>
            </a:r>
            <a:endParaRPr lang="en-US" dirty="0" smtClean="0"/>
          </a:p>
          <a:p>
            <a:r>
              <a:rPr lang="en-US" dirty="0" smtClean="0"/>
              <a:t>27. </a:t>
            </a:r>
            <a:r>
              <a:rPr lang="en-US" dirty="0" err="1"/>
              <a:t>Willson</a:t>
            </a:r>
            <a:r>
              <a:rPr lang="en-US" dirty="0"/>
              <a:t> JM, </a:t>
            </a:r>
            <a:r>
              <a:rPr lang="en-US" dirty="0" err="1"/>
              <a:t>Torry</a:t>
            </a:r>
            <a:r>
              <a:rPr lang="en-US" dirty="0"/>
              <a:t> JMR, et </a:t>
            </a:r>
            <a:r>
              <a:rPr lang="en-US" dirty="0" smtClean="0"/>
              <a:t>al. </a:t>
            </a:r>
            <a:r>
              <a:rPr lang="en-US" dirty="0"/>
              <a:t>Effect of walking poles on lower extremity gait mechanics </a:t>
            </a:r>
            <a:r>
              <a:rPr lang="en-US" dirty="0" smtClean="0"/>
              <a:t> </a:t>
            </a:r>
            <a:r>
              <a:rPr lang="en-US" i="1" dirty="0"/>
              <a:t>Medicine and Science in Sports and </a:t>
            </a:r>
            <a:r>
              <a:rPr lang="en-US" i="1" dirty="0" smtClean="0"/>
              <a:t>Exercise </a:t>
            </a:r>
            <a:r>
              <a:rPr lang="en-US" dirty="0" smtClean="0"/>
              <a:t>2011</a:t>
            </a:r>
            <a:r>
              <a:rPr lang="en-US" i="1" dirty="0" smtClean="0"/>
              <a:t>;</a:t>
            </a:r>
            <a:r>
              <a:rPr lang="en-US" dirty="0" smtClean="0"/>
              <a:t>33 (1).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248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pic>
        <p:nvPicPr>
          <p:cNvPr id="4" name="Content Placeholder 3" descr="sleeping_bear_web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" r="71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223536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186</TotalTime>
  <Words>2202</Words>
  <Application>Microsoft Macintosh PowerPoint</Application>
  <PresentationFormat>On-screen Show (4:3)</PresentationFormat>
  <Paragraphs>159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Breeze</vt:lpstr>
      <vt:lpstr> ASSISTIVE DEVICES FOR AMBULATION</vt:lpstr>
      <vt:lpstr>Background information</vt:lpstr>
      <vt:lpstr>Objectives</vt:lpstr>
      <vt:lpstr>Fit of Device</vt:lpstr>
      <vt:lpstr>Research on Assistive Devices</vt:lpstr>
      <vt:lpstr>Research on Assistive Devices</vt:lpstr>
      <vt:lpstr>Research on Assistive Devices</vt:lpstr>
      <vt:lpstr>Canes</vt:lpstr>
      <vt:lpstr>PowerPoint Presentation</vt:lpstr>
      <vt:lpstr>Hurry Cane</vt:lpstr>
      <vt:lpstr>Hurry Cane Base</vt:lpstr>
      <vt:lpstr>Crutches</vt:lpstr>
      <vt:lpstr>Strong-Arm Crutch</vt:lpstr>
      <vt:lpstr>PowerPoint Presentation</vt:lpstr>
      <vt:lpstr>Crutches</vt:lpstr>
      <vt:lpstr>PowerPoint Presentation</vt:lpstr>
      <vt:lpstr>Mobi-legs</vt:lpstr>
      <vt:lpstr>Mobi-legs</vt:lpstr>
      <vt:lpstr>Mobi-legs</vt:lpstr>
      <vt:lpstr>Mobi-legs</vt:lpstr>
      <vt:lpstr>Walkers</vt:lpstr>
      <vt:lpstr>Walkers</vt:lpstr>
      <vt:lpstr>Braking devices for standard walkers</vt:lpstr>
      <vt:lpstr>PowerPoint Presentation</vt:lpstr>
      <vt:lpstr>Walkers: Knee walkers or rollabouts</vt:lpstr>
      <vt:lpstr>Walkers</vt:lpstr>
      <vt:lpstr>PowerPoint Presentation</vt:lpstr>
      <vt:lpstr>Walking Poles</vt:lpstr>
      <vt:lpstr>Walking poles</vt:lpstr>
      <vt:lpstr>Summary</vt:lpstr>
      <vt:lpstr>References</vt:lpstr>
      <vt:lpstr>References</vt:lpstr>
      <vt:lpstr>References</vt:lpstr>
      <vt:lpstr>Thank you!</vt:lpstr>
    </vt:vector>
  </TitlesOfParts>
  <Company>GVSU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ASSISTIVE DEVICES FOR AMBULATION</dc:title>
  <dc:creator>Meri Goehring</dc:creator>
  <cp:lastModifiedBy>Meri Goehring</cp:lastModifiedBy>
  <cp:revision>24</cp:revision>
  <dcterms:created xsi:type="dcterms:W3CDTF">2014-07-11T21:52:17Z</dcterms:created>
  <dcterms:modified xsi:type="dcterms:W3CDTF">2014-07-12T13:07:51Z</dcterms:modified>
</cp:coreProperties>
</file>