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JPE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7.xml" ContentType="application/vnd.openxmlformats-officedocument.presentationml.tags+xml"/>
  <Override PartName="/ppt/notesSlides/notesSlide26.xml" ContentType="application/vnd.openxmlformats-officedocument.presentationml.notesSlide+xml"/>
  <Override PartName="/ppt/tags/tag8.xml" ContentType="application/vnd.openxmlformats-officedocument.presentationml.tags+xml"/>
  <Override PartName="/ppt/notesSlides/notesSlide27.xml" ContentType="application/vnd.openxmlformats-officedocument.presentationml.notesSlide+xml"/>
  <Override PartName="/ppt/tags/tag9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89" r:id="rId1"/>
  </p:sldMasterIdLst>
  <p:notesMasterIdLst>
    <p:notesMasterId r:id="rId38"/>
  </p:notesMasterIdLst>
  <p:handoutMasterIdLst>
    <p:handoutMasterId r:id="rId39"/>
  </p:handoutMasterIdLst>
  <p:sldIdLst>
    <p:sldId id="370" r:id="rId2"/>
    <p:sldId id="365" r:id="rId3"/>
    <p:sldId id="289" r:id="rId4"/>
    <p:sldId id="354" r:id="rId5"/>
    <p:sldId id="359" r:id="rId6"/>
    <p:sldId id="360" r:id="rId7"/>
    <p:sldId id="362" r:id="rId8"/>
    <p:sldId id="357" r:id="rId9"/>
    <p:sldId id="364" r:id="rId10"/>
    <p:sldId id="279" r:id="rId11"/>
    <p:sldId id="318" r:id="rId12"/>
    <p:sldId id="319" r:id="rId13"/>
    <p:sldId id="380" r:id="rId14"/>
    <p:sldId id="375" r:id="rId15"/>
    <p:sldId id="379" r:id="rId16"/>
    <p:sldId id="382" r:id="rId17"/>
    <p:sldId id="376" r:id="rId18"/>
    <p:sldId id="377" r:id="rId19"/>
    <p:sldId id="298" r:id="rId20"/>
    <p:sldId id="383" r:id="rId21"/>
    <p:sldId id="373" r:id="rId22"/>
    <p:sldId id="371" r:id="rId23"/>
    <p:sldId id="372" r:id="rId24"/>
    <p:sldId id="343" r:id="rId25"/>
    <p:sldId id="388" r:id="rId26"/>
    <p:sldId id="391" r:id="rId27"/>
    <p:sldId id="328" r:id="rId28"/>
    <p:sldId id="386" r:id="rId29"/>
    <p:sldId id="270" r:id="rId30"/>
    <p:sldId id="389" r:id="rId31"/>
    <p:sldId id="390" r:id="rId32"/>
    <p:sldId id="311" r:id="rId33"/>
    <p:sldId id="314" r:id="rId34"/>
    <p:sldId id="384" r:id="rId35"/>
    <p:sldId id="341" r:id="rId36"/>
    <p:sldId id="324" r:id="rId37"/>
  </p:sldIdLst>
  <p:sldSz cx="9144000" cy="6858000" type="screen4x3"/>
  <p:notesSz cx="6797675" cy="9926638"/>
  <p:embeddedFontLs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custDataLst>
    <p:tags r:id="rId4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863"/>
    <a:srgbClr val="008000"/>
    <a:srgbClr val="383842"/>
    <a:srgbClr val="339933"/>
    <a:srgbClr val="167CAA"/>
    <a:srgbClr val="C0C0C0"/>
    <a:srgbClr val="1C9FDA"/>
    <a:srgbClr val="AEAEAE"/>
    <a:srgbClr val="7030A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61" autoAdjust="0"/>
    <p:restoredTop sz="67839" autoAdjust="0"/>
  </p:normalViewPr>
  <p:slideViewPr>
    <p:cSldViewPr>
      <p:cViewPr>
        <p:scale>
          <a:sx n="75" d="100"/>
          <a:sy n="75" d="100"/>
        </p:scale>
        <p:origin x="-2664" y="-354"/>
      </p:cViewPr>
      <p:guideLst>
        <p:guide orient="horz" pos="748"/>
        <p:guide orient="horz" pos="1207"/>
        <p:guide orient="horz" pos="4166"/>
        <p:guide orient="horz" pos="164"/>
        <p:guide orient="horz" pos="3730"/>
        <p:guide pos="185"/>
        <p:guide pos="55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6.3608597223259344E-2"/>
          <c:w val="0.61235935986069534"/>
          <c:h val="0.9363914027767406"/>
        </c:manualLayout>
      </c:layout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Ældre</c:v>
                </c:pt>
              </c:strCache>
            </c:strRef>
          </c:tx>
          <c:explosion val="34"/>
          <c:dPt>
            <c:idx val="0"/>
            <c:bubble3D val="0"/>
            <c:spPr>
              <a:solidFill>
                <a:srgbClr val="C0000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cat>
            <c:strRef>
              <c:f>'Ark1'!$A$2:$A$3</c:f>
              <c:strCache>
                <c:ptCount val="2"/>
                <c:pt idx="0">
                  <c:v>Institution</c:v>
                </c:pt>
                <c:pt idx="1">
                  <c:v>Own home</c:v>
                </c:pt>
              </c:strCache>
            </c:strRef>
          </c:cat>
          <c:val>
            <c:numRef>
              <c:f>'Ark1'!$B$2:$B$3</c:f>
              <c:numCache>
                <c:formatCode>General</c:formatCode>
                <c:ptCount val="2"/>
                <c:pt idx="0">
                  <c:v>67418</c:v>
                </c:pt>
                <c:pt idx="1">
                  <c:v>989292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Hoftebrud</c:v>
                </c:pt>
              </c:strCache>
            </c:strRef>
          </c:tx>
          <c:explosion val="25"/>
          <c:cat>
            <c:strRef>
              <c:f>'Ark1'!$A$2:$A$3</c:f>
              <c:strCache>
                <c:ptCount val="2"/>
                <c:pt idx="0">
                  <c:v>Institution</c:v>
                </c:pt>
                <c:pt idx="1">
                  <c:v>Own home</c:v>
                </c:pt>
              </c:strCache>
            </c:strRef>
          </c:cat>
          <c:val>
            <c:numRef>
              <c:f>'Ark1'!$C$2:$C$3</c:f>
              <c:numCache>
                <c:formatCode>General</c:formatCode>
                <c:ptCount val="2"/>
                <c:pt idx="0">
                  <c:v>2748</c:v>
                </c:pt>
                <c:pt idx="1">
                  <c:v>4121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0215236806640318"/>
          <c:y val="0.80682178300771679"/>
          <c:w val="0.3129226984476281"/>
          <c:h val="0.19317823559146205"/>
        </c:manualLayout>
      </c:layout>
      <c:overlay val="0"/>
      <c:txPr>
        <a:bodyPr/>
        <a:lstStyle/>
        <a:p>
          <a:pPr>
            <a:defRPr sz="1600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da-DK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80195256082658"/>
          <c:y val="3.5246912489815027E-2"/>
          <c:w val="0.67268585958005245"/>
          <c:h val="0.835848671259842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Liberal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'Ark1'!$A$2:$A$5</c:f>
              <c:numCache>
                <c:formatCode>General</c:formatCode>
                <c:ptCount val="4"/>
              </c:numCache>
            </c:numRef>
          </c:cat>
          <c:val>
            <c:numRef>
              <c:f>'Ark1'!$B$2:$B$5</c:f>
              <c:numCache>
                <c:formatCode>General</c:formatCode>
                <c:ptCount val="4"/>
                <c:pt idx="0">
                  <c:v>1</c:v>
                </c:pt>
                <c:pt idx="1">
                  <c:v>18</c:v>
                </c:pt>
                <c:pt idx="2">
                  <c:v>43.5</c:v>
                </c:pt>
                <c:pt idx="3">
                  <c:v>37.5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4792576"/>
        <c:axId val="224794112"/>
      </c:barChart>
      <c:catAx>
        <c:axId val="22479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da-DK"/>
          </a:p>
        </c:txPr>
        <c:crossAx val="224794112"/>
        <c:crosses val="autoZero"/>
        <c:auto val="1"/>
        <c:lblAlgn val="ctr"/>
        <c:lblOffset val="100"/>
        <c:noMultiLvlLbl val="0"/>
      </c:catAx>
      <c:valAx>
        <c:axId val="224794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4792576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80195256082658"/>
          <c:y val="3.5246912489815027E-2"/>
          <c:w val="0.67268585958005245"/>
          <c:h val="0.835848671259842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Liberal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'Ark1'!$A$2:$A$5</c:f>
              <c:strCache>
                <c:ptCount val="4"/>
                <c:pt idx="0">
                  <c:v>pre-fracture</c:v>
                </c:pt>
                <c:pt idx="1">
                  <c:v>day 10</c:v>
                </c:pt>
                <c:pt idx="2">
                  <c:v>day 30</c:v>
                </c:pt>
                <c:pt idx="3">
                  <c:v>day 90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13</c:v>
                </c:pt>
                <c:pt idx="1">
                  <c:v>84</c:v>
                </c:pt>
                <c:pt idx="2">
                  <c:v>70.5</c:v>
                </c:pt>
                <c:pt idx="3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4835840"/>
        <c:axId val="227495936"/>
      </c:barChart>
      <c:catAx>
        <c:axId val="224835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da-DK"/>
          </a:p>
        </c:txPr>
        <c:crossAx val="227495936"/>
        <c:crosses val="autoZero"/>
        <c:auto val="1"/>
        <c:lblAlgn val="ctr"/>
        <c:lblOffset val="100"/>
        <c:noMultiLvlLbl val="0"/>
      </c:catAx>
      <c:valAx>
        <c:axId val="227495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da-DK"/>
          </a:p>
        </c:txPr>
        <c:crossAx val="224835840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a-DK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5BFA89-334B-47AE-B154-1A29CC8647D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B5044214-BA03-406C-A941-129738D678BC}" type="pres">
      <dgm:prSet presAssocID="{505BFA89-334B-47AE-B154-1A29CC8647D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90D2BDBB-9CE0-4134-BF1D-801D7DE77943}" type="presOf" srcId="{505BFA89-334B-47AE-B154-1A29CC8647D3}" destId="{B5044214-BA03-406C-A941-129738D678BC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4ECD20-6A00-4891-85B7-AFB76B29222D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36E8B299-46E2-43F8-AB76-02485E756DA8}">
      <dgm:prSet phldrT="[Tekst]" custT="1"/>
      <dgm:spPr>
        <a:solidFill>
          <a:srgbClr val="C00000"/>
        </a:solidFill>
      </dgm:spPr>
      <dgm:t>
        <a:bodyPr/>
        <a:lstStyle/>
        <a:p>
          <a:r>
            <a:rPr lang="da-DK" sz="1800" dirty="0" smtClean="0">
              <a:solidFill>
                <a:schemeClr val="bg1"/>
              </a:solidFill>
            </a:rPr>
            <a:t>65+ </a:t>
          </a:r>
          <a:r>
            <a:rPr lang="da-DK" sz="1800" dirty="0" err="1" smtClean="0">
              <a:solidFill>
                <a:schemeClr val="bg1"/>
              </a:solidFill>
            </a:rPr>
            <a:t>years</a:t>
          </a:r>
          <a:r>
            <a:rPr lang="da-DK" sz="1800" dirty="0" smtClean="0">
              <a:solidFill>
                <a:schemeClr val="bg1"/>
              </a:solidFill>
            </a:rPr>
            <a:t> old patients with hip </a:t>
          </a:r>
          <a:r>
            <a:rPr lang="da-DK" sz="1800" dirty="0" err="1" smtClean="0">
              <a:solidFill>
                <a:schemeClr val="bg1"/>
              </a:solidFill>
            </a:rPr>
            <a:t>fracture</a:t>
          </a:r>
          <a:r>
            <a:rPr lang="da-DK" sz="1800" dirty="0" smtClean="0">
              <a:solidFill>
                <a:schemeClr val="bg1"/>
              </a:solidFill>
            </a:rPr>
            <a:t> from </a:t>
          </a:r>
          <a:r>
            <a:rPr lang="da-DK" sz="1800" dirty="0" err="1" smtClean="0">
              <a:solidFill>
                <a:schemeClr val="bg1"/>
              </a:solidFill>
            </a:rPr>
            <a:t>nursing</a:t>
          </a:r>
          <a:r>
            <a:rPr lang="da-DK" sz="1800" dirty="0" smtClean="0">
              <a:solidFill>
                <a:schemeClr val="bg1"/>
              </a:solidFill>
            </a:rPr>
            <a:t> </a:t>
          </a:r>
          <a:r>
            <a:rPr lang="da-DK" sz="1800" dirty="0" err="1" smtClean="0">
              <a:solidFill>
                <a:schemeClr val="bg1"/>
              </a:solidFill>
            </a:rPr>
            <a:t>homes</a:t>
          </a:r>
          <a:r>
            <a:rPr lang="da-DK" sz="1800" dirty="0" smtClean="0">
              <a:solidFill>
                <a:schemeClr val="bg1"/>
              </a:solidFill>
            </a:rPr>
            <a:t> or </a:t>
          </a:r>
          <a:r>
            <a:rPr lang="da-DK" sz="1800" dirty="0" err="1" smtClean="0">
              <a:solidFill>
                <a:schemeClr val="bg1"/>
              </a:solidFill>
            </a:rPr>
            <a:t>sheltered</a:t>
          </a:r>
          <a:r>
            <a:rPr lang="da-DK" sz="1800" dirty="0" smtClean="0">
              <a:solidFill>
                <a:schemeClr val="bg1"/>
              </a:solidFill>
            </a:rPr>
            <a:t> </a:t>
          </a:r>
          <a:r>
            <a:rPr lang="da-DK" sz="1800" dirty="0" err="1" smtClean="0">
              <a:solidFill>
                <a:schemeClr val="bg1"/>
              </a:solidFill>
            </a:rPr>
            <a:t>accomodation</a:t>
          </a:r>
          <a:endParaRPr lang="da-DK" sz="1800" dirty="0">
            <a:solidFill>
              <a:schemeClr val="bg1"/>
            </a:solidFill>
          </a:endParaRPr>
        </a:p>
      </dgm:t>
    </dgm:pt>
    <dgm:pt modelId="{881ED914-A44C-4075-9680-074A72DE07BC}" type="parTrans" cxnId="{ACA72A52-7973-4B7B-B5E2-8DFE40288397}">
      <dgm:prSet/>
      <dgm:spPr/>
      <dgm:t>
        <a:bodyPr/>
        <a:lstStyle/>
        <a:p>
          <a:endParaRPr lang="da-DK"/>
        </a:p>
      </dgm:t>
    </dgm:pt>
    <dgm:pt modelId="{0F53934F-C252-472A-8935-BCF5D14257BE}" type="sibTrans" cxnId="{ACA72A52-7973-4B7B-B5E2-8DFE40288397}">
      <dgm:prSet/>
      <dgm:spPr/>
      <dgm:t>
        <a:bodyPr/>
        <a:lstStyle/>
        <a:p>
          <a:endParaRPr lang="da-DK"/>
        </a:p>
      </dgm:t>
    </dgm:pt>
    <dgm:pt modelId="{3489D17D-F062-4659-8178-A8C5CBB4423F}">
      <dgm:prSet phldrT="[Tekst]" phldr="1"/>
      <dgm:spPr/>
      <dgm:t>
        <a:bodyPr/>
        <a:lstStyle/>
        <a:p>
          <a:endParaRPr lang="da-DK"/>
        </a:p>
      </dgm:t>
    </dgm:pt>
    <dgm:pt modelId="{6048FB30-62EE-405D-AFEB-DE981DECE26D}" type="parTrans" cxnId="{04CC7E4A-CA1C-4F04-80A3-EA9C7FAB6BDA}">
      <dgm:prSet/>
      <dgm:spPr>
        <a:ln w="38100"/>
      </dgm:spPr>
      <dgm:t>
        <a:bodyPr/>
        <a:lstStyle/>
        <a:p>
          <a:endParaRPr lang="da-DK"/>
        </a:p>
      </dgm:t>
    </dgm:pt>
    <dgm:pt modelId="{17DCA09F-DF7C-47CD-B118-06B267494BD6}" type="sibTrans" cxnId="{04CC7E4A-CA1C-4F04-80A3-EA9C7FAB6BDA}">
      <dgm:prSet/>
      <dgm:spPr/>
      <dgm:t>
        <a:bodyPr/>
        <a:lstStyle/>
        <a:p>
          <a:endParaRPr lang="da-DK"/>
        </a:p>
      </dgm:t>
    </dgm:pt>
    <dgm:pt modelId="{9A928162-E997-476A-A543-92E290E125D7}">
      <dgm:prSet phldrT="[Tekst]" phldr="1"/>
      <dgm:spPr/>
      <dgm:t>
        <a:bodyPr/>
        <a:lstStyle/>
        <a:p>
          <a:endParaRPr lang="da-DK"/>
        </a:p>
      </dgm:t>
    </dgm:pt>
    <dgm:pt modelId="{5857E1CF-AF76-4998-A20D-D06F98298357}" type="parTrans" cxnId="{EF644639-4A7E-4526-B5A4-371E3474F898}">
      <dgm:prSet/>
      <dgm:spPr>
        <a:ln>
          <a:noFill/>
        </a:ln>
      </dgm:spPr>
      <dgm:t>
        <a:bodyPr/>
        <a:lstStyle/>
        <a:p>
          <a:endParaRPr lang="da-DK"/>
        </a:p>
      </dgm:t>
    </dgm:pt>
    <dgm:pt modelId="{1A0B365B-C3A9-4BEC-815B-A15FC315AE82}" type="sibTrans" cxnId="{EF644639-4A7E-4526-B5A4-371E3474F898}">
      <dgm:prSet/>
      <dgm:spPr/>
      <dgm:t>
        <a:bodyPr/>
        <a:lstStyle/>
        <a:p>
          <a:endParaRPr lang="da-DK"/>
        </a:p>
      </dgm:t>
    </dgm:pt>
    <dgm:pt modelId="{23196EB5-1223-4623-9012-C55E797B8184}">
      <dgm:prSet phldrT="[Tekst]" custT="1"/>
      <dgm:spPr>
        <a:solidFill>
          <a:srgbClr val="C00000"/>
        </a:solidFill>
      </dgm:spPr>
      <dgm:t>
        <a:bodyPr/>
        <a:lstStyle/>
        <a:p>
          <a:r>
            <a:rPr lang="da-DK" sz="1800" dirty="0" smtClean="0"/>
            <a:t>Liberal </a:t>
          </a:r>
          <a:r>
            <a:rPr lang="da-DK" sz="1800" dirty="0" err="1" smtClean="0"/>
            <a:t>strategy</a:t>
          </a:r>
          <a:endParaRPr lang="da-DK" sz="1800" dirty="0" smtClean="0"/>
        </a:p>
        <a:p>
          <a:r>
            <a:rPr lang="da-DK" sz="1800" dirty="0" err="1" smtClean="0"/>
            <a:t>Hb</a:t>
          </a:r>
          <a:r>
            <a:rPr lang="da-DK" sz="1800" dirty="0" smtClean="0"/>
            <a:t> 11.3 g/</a:t>
          </a:r>
          <a:r>
            <a:rPr lang="da-DK" sz="1800" dirty="0" err="1" smtClean="0"/>
            <a:t>dL</a:t>
          </a:r>
          <a:endParaRPr lang="da-DK" sz="1800" dirty="0"/>
        </a:p>
      </dgm:t>
    </dgm:pt>
    <dgm:pt modelId="{9708F06A-CD80-481C-9145-5E74FC0895AB}" type="parTrans" cxnId="{BA2AAB86-3DE2-415A-831E-235555DA4CB6}">
      <dgm:prSet/>
      <dgm:spPr>
        <a:ln w="38100"/>
      </dgm:spPr>
      <dgm:t>
        <a:bodyPr/>
        <a:lstStyle/>
        <a:p>
          <a:endParaRPr lang="da-DK"/>
        </a:p>
      </dgm:t>
    </dgm:pt>
    <dgm:pt modelId="{AF44566C-8708-4103-875E-783AB3C862DC}" type="sibTrans" cxnId="{BA2AAB86-3DE2-415A-831E-235555DA4CB6}">
      <dgm:prSet/>
      <dgm:spPr/>
      <dgm:t>
        <a:bodyPr/>
        <a:lstStyle/>
        <a:p>
          <a:endParaRPr lang="da-DK"/>
        </a:p>
      </dgm:t>
    </dgm:pt>
    <dgm:pt modelId="{69D29555-FA81-4F63-B07B-6D5CF2B4E833}">
      <dgm:prSet custT="1"/>
      <dgm:spPr>
        <a:solidFill>
          <a:srgbClr val="C00000"/>
        </a:solidFill>
      </dgm:spPr>
      <dgm:t>
        <a:bodyPr/>
        <a:lstStyle/>
        <a:p>
          <a:pPr rtl="0"/>
          <a:r>
            <a:rPr lang="da-DK" sz="1800" baseline="0" dirty="0" err="1" smtClean="0">
              <a:solidFill>
                <a:schemeClr val="bg1"/>
              </a:solidFill>
            </a:rPr>
            <a:t>Restrictive</a:t>
          </a:r>
          <a:r>
            <a:rPr lang="da-DK" sz="1800" baseline="0" dirty="0" smtClean="0">
              <a:solidFill>
                <a:schemeClr val="bg1"/>
              </a:solidFill>
            </a:rPr>
            <a:t> </a:t>
          </a:r>
          <a:r>
            <a:rPr lang="da-DK" sz="1800" baseline="0" dirty="0" err="1" smtClean="0">
              <a:solidFill>
                <a:schemeClr val="bg1"/>
              </a:solidFill>
            </a:rPr>
            <a:t>strategy</a:t>
          </a:r>
          <a:endParaRPr lang="da-DK" sz="1800" baseline="0" dirty="0" smtClean="0">
            <a:solidFill>
              <a:schemeClr val="bg1"/>
            </a:solidFill>
          </a:endParaRPr>
        </a:p>
        <a:p>
          <a:pPr rtl="0"/>
          <a:r>
            <a:rPr lang="da-DK" sz="1800" baseline="0" dirty="0" smtClean="0">
              <a:solidFill>
                <a:schemeClr val="bg1"/>
              </a:solidFill>
            </a:rPr>
            <a:t>Hg 9.7 g/</a:t>
          </a:r>
          <a:r>
            <a:rPr lang="da-DK" sz="1800" baseline="0" dirty="0" err="1" smtClean="0">
              <a:solidFill>
                <a:schemeClr val="bg1"/>
              </a:solidFill>
            </a:rPr>
            <a:t>dL</a:t>
          </a:r>
          <a:endParaRPr lang="da-DK" sz="1800" dirty="0" smtClean="0">
            <a:solidFill>
              <a:schemeClr val="bg1"/>
            </a:solidFill>
          </a:endParaRPr>
        </a:p>
      </dgm:t>
    </dgm:pt>
    <dgm:pt modelId="{0CA05465-2094-4CE6-A780-3D488B2C981A}" type="parTrans" cxnId="{0700A512-C4E8-4D0D-A206-384DC716E649}">
      <dgm:prSet/>
      <dgm:spPr/>
      <dgm:t>
        <a:bodyPr/>
        <a:lstStyle/>
        <a:p>
          <a:endParaRPr lang="da-DK"/>
        </a:p>
      </dgm:t>
    </dgm:pt>
    <dgm:pt modelId="{33387C66-2C7A-430D-8388-F0D5F4B07C1A}" type="sibTrans" cxnId="{0700A512-C4E8-4D0D-A206-384DC716E649}">
      <dgm:prSet/>
      <dgm:spPr/>
      <dgm:t>
        <a:bodyPr/>
        <a:lstStyle/>
        <a:p>
          <a:endParaRPr lang="da-DK"/>
        </a:p>
      </dgm:t>
    </dgm:pt>
    <dgm:pt modelId="{66BEC223-B0D7-4DEA-85ED-ECCD6C13AFC2}" type="pres">
      <dgm:prSet presAssocID="{094ECD20-6A00-4891-85B7-AFB76B29222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8BD363B8-2C6F-483A-A6DC-DE512C199C2F}" type="pres">
      <dgm:prSet presAssocID="{36E8B299-46E2-43F8-AB76-02485E756DA8}" presName="root1" presStyleCnt="0"/>
      <dgm:spPr/>
    </dgm:pt>
    <dgm:pt modelId="{5BE10FE1-DFBC-450D-A095-2999DF5FFA08}" type="pres">
      <dgm:prSet presAssocID="{36E8B299-46E2-43F8-AB76-02485E756DA8}" presName="LevelOneTextNode" presStyleLbl="node0" presStyleIdx="0" presStyleCnt="2" custScaleX="236455" custScaleY="234713" custLinFactNeighborX="-4144" custLinFactNeighborY="-41025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B68853A9-E022-48F4-83F7-7391237BEFCB}" type="pres">
      <dgm:prSet presAssocID="{36E8B299-46E2-43F8-AB76-02485E756DA8}" presName="level2hierChild" presStyleCnt="0"/>
      <dgm:spPr/>
    </dgm:pt>
    <dgm:pt modelId="{3379F18F-0B48-4894-A548-4006F85B1F6E}" type="pres">
      <dgm:prSet presAssocID="{6048FB30-62EE-405D-AFEB-DE981DECE26D}" presName="conn2-1" presStyleLbl="parChTrans1D2" presStyleIdx="0" presStyleCnt="2"/>
      <dgm:spPr/>
      <dgm:t>
        <a:bodyPr/>
        <a:lstStyle/>
        <a:p>
          <a:endParaRPr lang="da-DK"/>
        </a:p>
      </dgm:t>
    </dgm:pt>
    <dgm:pt modelId="{17BAAF93-3B5F-4055-B834-48CF352659F4}" type="pres">
      <dgm:prSet presAssocID="{6048FB30-62EE-405D-AFEB-DE981DECE26D}" presName="connTx" presStyleLbl="parChTrans1D2" presStyleIdx="0" presStyleCnt="2"/>
      <dgm:spPr/>
      <dgm:t>
        <a:bodyPr/>
        <a:lstStyle/>
        <a:p>
          <a:endParaRPr lang="da-DK"/>
        </a:p>
      </dgm:t>
    </dgm:pt>
    <dgm:pt modelId="{27CDF6B4-D4F9-412F-AA36-FBF195968581}" type="pres">
      <dgm:prSet presAssocID="{3489D17D-F062-4659-8178-A8C5CBB4423F}" presName="root2" presStyleCnt="0"/>
      <dgm:spPr/>
    </dgm:pt>
    <dgm:pt modelId="{37481531-D7E7-4ED6-A020-CE353CA43B2F}" type="pres">
      <dgm:prSet presAssocID="{3489D17D-F062-4659-8178-A8C5CBB4423F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4F0844C5-5CBD-43CD-A187-197C07121BF5}" type="pres">
      <dgm:prSet presAssocID="{3489D17D-F062-4659-8178-A8C5CBB4423F}" presName="level3hierChild" presStyleCnt="0"/>
      <dgm:spPr/>
    </dgm:pt>
    <dgm:pt modelId="{5D65255E-4C84-4190-B352-FCCA41BC9E91}" type="pres">
      <dgm:prSet presAssocID="{5857E1CF-AF76-4998-A20D-D06F98298357}" presName="conn2-1" presStyleLbl="parChTrans1D3" presStyleIdx="0" presStyleCnt="1"/>
      <dgm:spPr/>
      <dgm:t>
        <a:bodyPr/>
        <a:lstStyle/>
        <a:p>
          <a:endParaRPr lang="da-DK"/>
        </a:p>
      </dgm:t>
    </dgm:pt>
    <dgm:pt modelId="{1768F98A-7280-4DB4-9637-47ED4205C2FB}" type="pres">
      <dgm:prSet presAssocID="{5857E1CF-AF76-4998-A20D-D06F98298357}" presName="connTx" presStyleLbl="parChTrans1D3" presStyleIdx="0" presStyleCnt="1"/>
      <dgm:spPr/>
      <dgm:t>
        <a:bodyPr/>
        <a:lstStyle/>
        <a:p>
          <a:endParaRPr lang="da-DK"/>
        </a:p>
      </dgm:t>
    </dgm:pt>
    <dgm:pt modelId="{9A4037A9-92ED-4481-8C1A-9CD4CF56A17A}" type="pres">
      <dgm:prSet presAssocID="{9A928162-E997-476A-A543-92E290E125D7}" presName="root2" presStyleCnt="0"/>
      <dgm:spPr/>
    </dgm:pt>
    <dgm:pt modelId="{5B6ADB47-03B0-47FD-8BC6-4CAD0525652C}" type="pres">
      <dgm:prSet presAssocID="{9A928162-E997-476A-A543-92E290E125D7}" presName="LevelTwoTextNod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B24E3043-7AFE-477F-AA73-7CA77832393C}" type="pres">
      <dgm:prSet presAssocID="{9A928162-E997-476A-A543-92E290E125D7}" presName="level3hierChild" presStyleCnt="0"/>
      <dgm:spPr/>
    </dgm:pt>
    <dgm:pt modelId="{2A031A3E-F219-4075-9BA2-FB7820280073}" type="pres">
      <dgm:prSet presAssocID="{9708F06A-CD80-481C-9145-5E74FC0895AB}" presName="conn2-1" presStyleLbl="parChTrans1D2" presStyleIdx="1" presStyleCnt="2"/>
      <dgm:spPr/>
      <dgm:t>
        <a:bodyPr/>
        <a:lstStyle/>
        <a:p>
          <a:endParaRPr lang="da-DK"/>
        </a:p>
      </dgm:t>
    </dgm:pt>
    <dgm:pt modelId="{9F915722-99A8-4FB6-BD3C-CDAE85BFACBE}" type="pres">
      <dgm:prSet presAssocID="{9708F06A-CD80-481C-9145-5E74FC0895AB}" presName="connTx" presStyleLbl="parChTrans1D2" presStyleIdx="1" presStyleCnt="2"/>
      <dgm:spPr/>
      <dgm:t>
        <a:bodyPr/>
        <a:lstStyle/>
        <a:p>
          <a:endParaRPr lang="da-DK"/>
        </a:p>
      </dgm:t>
    </dgm:pt>
    <dgm:pt modelId="{36CD6C4A-283C-478A-AA40-4D9FDBB1D032}" type="pres">
      <dgm:prSet presAssocID="{23196EB5-1223-4623-9012-C55E797B8184}" presName="root2" presStyleCnt="0"/>
      <dgm:spPr/>
    </dgm:pt>
    <dgm:pt modelId="{478147D5-0616-4DF3-AF32-1D65BAED31AC}" type="pres">
      <dgm:prSet presAssocID="{23196EB5-1223-4623-9012-C55E797B8184}" presName="LevelTwoTextNode" presStyleLbl="node2" presStyleIdx="1" presStyleCnt="2" custScaleX="241074" custScaleY="131254" custLinFactNeighborX="-380" custLinFactNeighborY="40736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DDFE554B-5A6B-47A8-8892-07D67A6FE7FB}" type="pres">
      <dgm:prSet presAssocID="{23196EB5-1223-4623-9012-C55E797B8184}" presName="level3hierChild" presStyleCnt="0"/>
      <dgm:spPr/>
    </dgm:pt>
    <dgm:pt modelId="{6135965D-B008-4C83-96CF-6D006BA875CB}" type="pres">
      <dgm:prSet presAssocID="{69D29555-FA81-4F63-B07B-6D5CF2B4E833}" presName="root1" presStyleCnt="0"/>
      <dgm:spPr/>
    </dgm:pt>
    <dgm:pt modelId="{AD93E0F4-D0A8-450C-91E1-239CD86AEAA5}" type="pres">
      <dgm:prSet presAssocID="{69D29555-FA81-4F63-B07B-6D5CF2B4E833}" presName="LevelOneTextNode" presStyleLbl="node0" presStyleIdx="1" presStyleCnt="2" custScaleX="236045" custScaleY="136813" custLinFactX="100000" custLinFactY="-100000" custLinFactNeighborX="176075" custLinFactNeighborY="-194752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AA72D27C-BD06-45F7-937B-7FA59EEABF3F}" type="pres">
      <dgm:prSet presAssocID="{69D29555-FA81-4F63-B07B-6D5CF2B4E833}" presName="level2hierChild" presStyleCnt="0"/>
      <dgm:spPr/>
    </dgm:pt>
  </dgm:ptLst>
  <dgm:cxnLst>
    <dgm:cxn modelId="{04CC7E4A-CA1C-4F04-80A3-EA9C7FAB6BDA}" srcId="{36E8B299-46E2-43F8-AB76-02485E756DA8}" destId="{3489D17D-F062-4659-8178-A8C5CBB4423F}" srcOrd="0" destOrd="0" parTransId="{6048FB30-62EE-405D-AFEB-DE981DECE26D}" sibTransId="{17DCA09F-DF7C-47CD-B118-06B267494BD6}"/>
    <dgm:cxn modelId="{E940B3A4-7433-4FF0-A3F8-529168C2C6D1}" type="presOf" srcId="{094ECD20-6A00-4891-85B7-AFB76B29222D}" destId="{66BEC223-B0D7-4DEA-85ED-ECCD6C13AFC2}" srcOrd="0" destOrd="0" presId="urn:microsoft.com/office/officeart/2005/8/layout/hierarchy2"/>
    <dgm:cxn modelId="{908B0B96-20E7-4DD2-8822-9C5FA21967B9}" type="presOf" srcId="{6048FB30-62EE-405D-AFEB-DE981DECE26D}" destId="{17BAAF93-3B5F-4055-B834-48CF352659F4}" srcOrd="1" destOrd="0" presId="urn:microsoft.com/office/officeart/2005/8/layout/hierarchy2"/>
    <dgm:cxn modelId="{89C7962F-4AE2-44D9-9166-2E49C8FDF49F}" type="presOf" srcId="{23196EB5-1223-4623-9012-C55E797B8184}" destId="{478147D5-0616-4DF3-AF32-1D65BAED31AC}" srcOrd="0" destOrd="0" presId="urn:microsoft.com/office/officeart/2005/8/layout/hierarchy2"/>
    <dgm:cxn modelId="{687D0488-FBAD-42E8-838D-F43413139947}" type="presOf" srcId="{9708F06A-CD80-481C-9145-5E74FC0895AB}" destId="{9F915722-99A8-4FB6-BD3C-CDAE85BFACBE}" srcOrd="1" destOrd="0" presId="urn:microsoft.com/office/officeart/2005/8/layout/hierarchy2"/>
    <dgm:cxn modelId="{0C1FFE6B-4291-45B2-869B-FB5A8CC98C22}" type="presOf" srcId="{6048FB30-62EE-405D-AFEB-DE981DECE26D}" destId="{3379F18F-0B48-4894-A548-4006F85B1F6E}" srcOrd="0" destOrd="0" presId="urn:microsoft.com/office/officeart/2005/8/layout/hierarchy2"/>
    <dgm:cxn modelId="{0700A512-C4E8-4D0D-A206-384DC716E649}" srcId="{094ECD20-6A00-4891-85B7-AFB76B29222D}" destId="{69D29555-FA81-4F63-B07B-6D5CF2B4E833}" srcOrd="1" destOrd="0" parTransId="{0CA05465-2094-4CE6-A780-3D488B2C981A}" sibTransId="{33387C66-2C7A-430D-8388-F0D5F4B07C1A}"/>
    <dgm:cxn modelId="{770D9793-768A-4A2C-8E4D-A50E0A4AE019}" type="presOf" srcId="{5857E1CF-AF76-4998-A20D-D06F98298357}" destId="{1768F98A-7280-4DB4-9637-47ED4205C2FB}" srcOrd="1" destOrd="0" presId="urn:microsoft.com/office/officeart/2005/8/layout/hierarchy2"/>
    <dgm:cxn modelId="{BA2AAB86-3DE2-415A-831E-235555DA4CB6}" srcId="{36E8B299-46E2-43F8-AB76-02485E756DA8}" destId="{23196EB5-1223-4623-9012-C55E797B8184}" srcOrd="1" destOrd="0" parTransId="{9708F06A-CD80-481C-9145-5E74FC0895AB}" sibTransId="{AF44566C-8708-4103-875E-783AB3C862DC}"/>
    <dgm:cxn modelId="{5EAEFB14-6D13-4BAC-A6F7-C014C4E62416}" type="presOf" srcId="{69D29555-FA81-4F63-B07B-6D5CF2B4E833}" destId="{AD93E0F4-D0A8-450C-91E1-239CD86AEAA5}" srcOrd="0" destOrd="0" presId="urn:microsoft.com/office/officeart/2005/8/layout/hierarchy2"/>
    <dgm:cxn modelId="{ACA72A52-7973-4B7B-B5E2-8DFE40288397}" srcId="{094ECD20-6A00-4891-85B7-AFB76B29222D}" destId="{36E8B299-46E2-43F8-AB76-02485E756DA8}" srcOrd="0" destOrd="0" parTransId="{881ED914-A44C-4075-9680-074A72DE07BC}" sibTransId="{0F53934F-C252-472A-8935-BCF5D14257BE}"/>
    <dgm:cxn modelId="{154585B8-6A1A-4EE3-A3FE-6324EFD0DCCF}" type="presOf" srcId="{5857E1CF-AF76-4998-A20D-D06F98298357}" destId="{5D65255E-4C84-4190-B352-FCCA41BC9E91}" srcOrd="0" destOrd="0" presId="urn:microsoft.com/office/officeart/2005/8/layout/hierarchy2"/>
    <dgm:cxn modelId="{E3E8204C-7356-4D26-A4C1-B0C0FC242B3E}" type="presOf" srcId="{9A928162-E997-476A-A543-92E290E125D7}" destId="{5B6ADB47-03B0-47FD-8BC6-4CAD0525652C}" srcOrd="0" destOrd="0" presId="urn:microsoft.com/office/officeart/2005/8/layout/hierarchy2"/>
    <dgm:cxn modelId="{08726E1E-5F4A-4174-B424-2C4433B51D0C}" type="presOf" srcId="{9708F06A-CD80-481C-9145-5E74FC0895AB}" destId="{2A031A3E-F219-4075-9BA2-FB7820280073}" srcOrd="0" destOrd="0" presId="urn:microsoft.com/office/officeart/2005/8/layout/hierarchy2"/>
    <dgm:cxn modelId="{14B12E5F-1870-4D32-9952-A73CCAC7046B}" type="presOf" srcId="{36E8B299-46E2-43F8-AB76-02485E756DA8}" destId="{5BE10FE1-DFBC-450D-A095-2999DF5FFA08}" srcOrd="0" destOrd="0" presId="urn:microsoft.com/office/officeart/2005/8/layout/hierarchy2"/>
    <dgm:cxn modelId="{EF644639-4A7E-4526-B5A4-371E3474F898}" srcId="{3489D17D-F062-4659-8178-A8C5CBB4423F}" destId="{9A928162-E997-476A-A543-92E290E125D7}" srcOrd="0" destOrd="0" parTransId="{5857E1CF-AF76-4998-A20D-D06F98298357}" sibTransId="{1A0B365B-C3A9-4BEC-815B-A15FC315AE82}"/>
    <dgm:cxn modelId="{277669DD-E0A6-4A69-9EED-E19B25DDFA38}" type="presOf" srcId="{3489D17D-F062-4659-8178-A8C5CBB4423F}" destId="{37481531-D7E7-4ED6-A020-CE353CA43B2F}" srcOrd="0" destOrd="0" presId="urn:microsoft.com/office/officeart/2005/8/layout/hierarchy2"/>
    <dgm:cxn modelId="{0D9E7D0D-B479-4AD6-8DAC-2A3B26714036}" type="presParOf" srcId="{66BEC223-B0D7-4DEA-85ED-ECCD6C13AFC2}" destId="{8BD363B8-2C6F-483A-A6DC-DE512C199C2F}" srcOrd="0" destOrd="0" presId="urn:microsoft.com/office/officeart/2005/8/layout/hierarchy2"/>
    <dgm:cxn modelId="{C665D7D7-AD3E-4E91-B9E7-152C69558116}" type="presParOf" srcId="{8BD363B8-2C6F-483A-A6DC-DE512C199C2F}" destId="{5BE10FE1-DFBC-450D-A095-2999DF5FFA08}" srcOrd="0" destOrd="0" presId="urn:microsoft.com/office/officeart/2005/8/layout/hierarchy2"/>
    <dgm:cxn modelId="{A97B6E25-4FB2-4FA0-A0B2-5E36FE5DBE4D}" type="presParOf" srcId="{8BD363B8-2C6F-483A-A6DC-DE512C199C2F}" destId="{B68853A9-E022-48F4-83F7-7391237BEFCB}" srcOrd="1" destOrd="0" presId="urn:microsoft.com/office/officeart/2005/8/layout/hierarchy2"/>
    <dgm:cxn modelId="{C3085FB1-6594-4609-A2B9-8234AF432407}" type="presParOf" srcId="{B68853A9-E022-48F4-83F7-7391237BEFCB}" destId="{3379F18F-0B48-4894-A548-4006F85B1F6E}" srcOrd="0" destOrd="0" presId="urn:microsoft.com/office/officeart/2005/8/layout/hierarchy2"/>
    <dgm:cxn modelId="{7D230015-2F5D-4D35-A269-C7930C099DAE}" type="presParOf" srcId="{3379F18F-0B48-4894-A548-4006F85B1F6E}" destId="{17BAAF93-3B5F-4055-B834-48CF352659F4}" srcOrd="0" destOrd="0" presId="urn:microsoft.com/office/officeart/2005/8/layout/hierarchy2"/>
    <dgm:cxn modelId="{4C1A7AF5-1732-4CAE-A013-0611477D7725}" type="presParOf" srcId="{B68853A9-E022-48F4-83F7-7391237BEFCB}" destId="{27CDF6B4-D4F9-412F-AA36-FBF195968581}" srcOrd="1" destOrd="0" presId="urn:microsoft.com/office/officeart/2005/8/layout/hierarchy2"/>
    <dgm:cxn modelId="{4E3B2B5A-9513-49B1-94D1-A8BAF4115033}" type="presParOf" srcId="{27CDF6B4-D4F9-412F-AA36-FBF195968581}" destId="{37481531-D7E7-4ED6-A020-CE353CA43B2F}" srcOrd="0" destOrd="0" presId="urn:microsoft.com/office/officeart/2005/8/layout/hierarchy2"/>
    <dgm:cxn modelId="{4ED09282-B0B8-4CA4-AAF5-C49EFACA6911}" type="presParOf" srcId="{27CDF6B4-D4F9-412F-AA36-FBF195968581}" destId="{4F0844C5-5CBD-43CD-A187-197C07121BF5}" srcOrd="1" destOrd="0" presId="urn:microsoft.com/office/officeart/2005/8/layout/hierarchy2"/>
    <dgm:cxn modelId="{95EAE4BA-B767-4265-B308-9F68963A7028}" type="presParOf" srcId="{4F0844C5-5CBD-43CD-A187-197C07121BF5}" destId="{5D65255E-4C84-4190-B352-FCCA41BC9E91}" srcOrd="0" destOrd="0" presId="urn:microsoft.com/office/officeart/2005/8/layout/hierarchy2"/>
    <dgm:cxn modelId="{738B3792-A082-4920-9199-3D308E826D90}" type="presParOf" srcId="{5D65255E-4C84-4190-B352-FCCA41BC9E91}" destId="{1768F98A-7280-4DB4-9637-47ED4205C2FB}" srcOrd="0" destOrd="0" presId="urn:microsoft.com/office/officeart/2005/8/layout/hierarchy2"/>
    <dgm:cxn modelId="{58EBA3A1-1F29-4150-A93A-A864F5DC67EE}" type="presParOf" srcId="{4F0844C5-5CBD-43CD-A187-197C07121BF5}" destId="{9A4037A9-92ED-4481-8C1A-9CD4CF56A17A}" srcOrd="1" destOrd="0" presId="urn:microsoft.com/office/officeart/2005/8/layout/hierarchy2"/>
    <dgm:cxn modelId="{3190E291-66C4-4C30-84F9-BCD12F15EADC}" type="presParOf" srcId="{9A4037A9-92ED-4481-8C1A-9CD4CF56A17A}" destId="{5B6ADB47-03B0-47FD-8BC6-4CAD0525652C}" srcOrd="0" destOrd="0" presId="urn:microsoft.com/office/officeart/2005/8/layout/hierarchy2"/>
    <dgm:cxn modelId="{F09E4A9C-867A-4244-9C55-E51A6FFBC6A0}" type="presParOf" srcId="{9A4037A9-92ED-4481-8C1A-9CD4CF56A17A}" destId="{B24E3043-7AFE-477F-AA73-7CA77832393C}" srcOrd="1" destOrd="0" presId="urn:microsoft.com/office/officeart/2005/8/layout/hierarchy2"/>
    <dgm:cxn modelId="{82CC2EE4-B6BB-4F76-A232-2A1C0EB4EC94}" type="presParOf" srcId="{B68853A9-E022-48F4-83F7-7391237BEFCB}" destId="{2A031A3E-F219-4075-9BA2-FB7820280073}" srcOrd="2" destOrd="0" presId="urn:microsoft.com/office/officeart/2005/8/layout/hierarchy2"/>
    <dgm:cxn modelId="{44942B31-F783-4D5E-BE3F-266F84A84805}" type="presParOf" srcId="{2A031A3E-F219-4075-9BA2-FB7820280073}" destId="{9F915722-99A8-4FB6-BD3C-CDAE85BFACBE}" srcOrd="0" destOrd="0" presId="urn:microsoft.com/office/officeart/2005/8/layout/hierarchy2"/>
    <dgm:cxn modelId="{36893F31-0320-427C-897A-1F289A26A420}" type="presParOf" srcId="{B68853A9-E022-48F4-83F7-7391237BEFCB}" destId="{36CD6C4A-283C-478A-AA40-4D9FDBB1D032}" srcOrd="3" destOrd="0" presId="urn:microsoft.com/office/officeart/2005/8/layout/hierarchy2"/>
    <dgm:cxn modelId="{B2E6ED3C-0BEC-482D-AC1B-472AEB450F20}" type="presParOf" srcId="{36CD6C4A-283C-478A-AA40-4D9FDBB1D032}" destId="{478147D5-0616-4DF3-AF32-1D65BAED31AC}" srcOrd="0" destOrd="0" presId="urn:microsoft.com/office/officeart/2005/8/layout/hierarchy2"/>
    <dgm:cxn modelId="{F9F23582-2E3F-4475-9838-C90CF71A6D51}" type="presParOf" srcId="{36CD6C4A-283C-478A-AA40-4D9FDBB1D032}" destId="{DDFE554B-5A6B-47A8-8892-07D67A6FE7FB}" srcOrd="1" destOrd="0" presId="urn:microsoft.com/office/officeart/2005/8/layout/hierarchy2"/>
    <dgm:cxn modelId="{EF9ED10F-30A8-49FE-AEEE-3897868534DD}" type="presParOf" srcId="{66BEC223-B0D7-4DEA-85ED-ECCD6C13AFC2}" destId="{6135965D-B008-4C83-96CF-6D006BA875CB}" srcOrd="1" destOrd="0" presId="urn:microsoft.com/office/officeart/2005/8/layout/hierarchy2"/>
    <dgm:cxn modelId="{87750358-D40F-403A-8F21-68301ACB8CC7}" type="presParOf" srcId="{6135965D-B008-4C83-96CF-6D006BA875CB}" destId="{AD93E0F4-D0A8-450C-91E1-239CD86AEAA5}" srcOrd="0" destOrd="0" presId="urn:microsoft.com/office/officeart/2005/8/layout/hierarchy2"/>
    <dgm:cxn modelId="{5BB1E888-A520-4852-9121-AFA805C5A0CA}" type="presParOf" srcId="{6135965D-B008-4C83-96CF-6D006BA875CB}" destId="{AA72D27C-BD06-45F7-937B-7FA59EEABF3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E10FE1-DFBC-450D-A095-2999DF5FFA08}">
      <dsp:nvSpPr>
        <dsp:cNvPr id="0" name=""/>
        <dsp:cNvSpPr/>
      </dsp:nvSpPr>
      <dsp:spPr>
        <a:xfrm>
          <a:off x="0" y="388704"/>
          <a:ext cx="3473267" cy="1723839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kern="1200" dirty="0" smtClean="0">
              <a:solidFill>
                <a:schemeClr val="bg1"/>
              </a:solidFill>
            </a:rPr>
            <a:t>65+ </a:t>
          </a:r>
          <a:r>
            <a:rPr lang="da-DK" sz="1800" kern="1200" dirty="0" err="1" smtClean="0">
              <a:solidFill>
                <a:schemeClr val="bg1"/>
              </a:solidFill>
            </a:rPr>
            <a:t>years</a:t>
          </a:r>
          <a:r>
            <a:rPr lang="da-DK" sz="1800" kern="1200" dirty="0" smtClean="0">
              <a:solidFill>
                <a:schemeClr val="bg1"/>
              </a:solidFill>
            </a:rPr>
            <a:t> old patients with hip </a:t>
          </a:r>
          <a:r>
            <a:rPr lang="da-DK" sz="1800" kern="1200" dirty="0" err="1" smtClean="0">
              <a:solidFill>
                <a:schemeClr val="bg1"/>
              </a:solidFill>
            </a:rPr>
            <a:t>fracture</a:t>
          </a:r>
          <a:r>
            <a:rPr lang="da-DK" sz="1800" kern="1200" dirty="0" smtClean="0">
              <a:solidFill>
                <a:schemeClr val="bg1"/>
              </a:solidFill>
            </a:rPr>
            <a:t> from </a:t>
          </a:r>
          <a:r>
            <a:rPr lang="da-DK" sz="1800" kern="1200" dirty="0" err="1" smtClean="0">
              <a:solidFill>
                <a:schemeClr val="bg1"/>
              </a:solidFill>
            </a:rPr>
            <a:t>nursing</a:t>
          </a:r>
          <a:r>
            <a:rPr lang="da-DK" sz="1800" kern="1200" dirty="0" smtClean="0">
              <a:solidFill>
                <a:schemeClr val="bg1"/>
              </a:solidFill>
            </a:rPr>
            <a:t> </a:t>
          </a:r>
          <a:r>
            <a:rPr lang="da-DK" sz="1800" kern="1200" dirty="0" err="1" smtClean="0">
              <a:solidFill>
                <a:schemeClr val="bg1"/>
              </a:solidFill>
            </a:rPr>
            <a:t>homes</a:t>
          </a:r>
          <a:r>
            <a:rPr lang="da-DK" sz="1800" kern="1200" dirty="0" smtClean="0">
              <a:solidFill>
                <a:schemeClr val="bg1"/>
              </a:solidFill>
            </a:rPr>
            <a:t> or </a:t>
          </a:r>
          <a:r>
            <a:rPr lang="da-DK" sz="1800" kern="1200" dirty="0" err="1" smtClean="0">
              <a:solidFill>
                <a:schemeClr val="bg1"/>
              </a:solidFill>
            </a:rPr>
            <a:t>sheltered</a:t>
          </a:r>
          <a:r>
            <a:rPr lang="da-DK" sz="1800" kern="1200" dirty="0" smtClean="0">
              <a:solidFill>
                <a:schemeClr val="bg1"/>
              </a:solidFill>
            </a:rPr>
            <a:t> </a:t>
          </a:r>
          <a:r>
            <a:rPr lang="da-DK" sz="1800" kern="1200" dirty="0" err="1" smtClean="0">
              <a:solidFill>
                <a:schemeClr val="bg1"/>
              </a:solidFill>
            </a:rPr>
            <a:t>accomodation</a:t>
          </a:r>
          <a:endParaRPr lang="da-DK" sz="1800" kern="1200" dirty="0">
            <a:solidFill>
              <a:schemeClr val="bg1"/>
            </a:solidFill>
          </a:endParaRPr>
        </a:p>
      </dsp:txBody>
      <dsp:txXfrm>
        <a:off x="50490" y="439194"/>
        <a:ext cx="3372287" cy="1622859"/>
      </dsp:txXfrm>
    </dsp:sp>
    <dsp:sp modelId="{3379F18F-0B48-4894-A548-4006F85B1F6E}">
      <dsp:nvSpPr>
        <dsp:cNvPr id="0" name=""/>
        <dsp:cNvSpPr/>
      </dsp:nvSpPr>
      <dsp:spPr>
        <a:xfrm rot="20304228">
          <a:off x="3450783" y="1116911"/>
          <a:ext cx="640574" cy="31653"/>
        </a:xfrm>
        <a:custGeom>
          <a:avLst/>
          <a:gdLst/>
          <a:ahLst/>
          <a:cxnLst/>
          <a:rect l="0" t="0" r="0" b="0"/>
          <a:pathLst>
            <a:path>
              <a:moveTo>
                <a:pt x="0" y="15826"/>
              </a:moveTo>
              <a:lnTo>
                <a:pt x="640574" y="15826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500" kern="1200"/>
        </a:p>
      </dsp:txBody>
      <dsp:txXfrm>
        <a:off x="3755056" y="1116723"/>
        <a:ext cx="32028" cy="32028"/>
      </dsp:txXfrm>
    </dsp:sp>
    <dsp:sp modelId="{37481531-D7E7-4ED6-A020-CE353CA43B2F}">
      <dsp:nvSpPr>
        <dsp:cNvPr id="0" name=""/>
        <dsp:cNvSpPr/>
      </dsp:nvSpPr>
      <dsp:spPr>
        <a:xfrm>
          <a:off x="4068874" y="647629"/>
          <a:ext cx="1468891" cy="734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700" kern="1200"/>
        </a:p>
      </dsp:txBody>
      <dsp:txXfrm>
        <a:off x="4090385" y="669140"/>
        <a:ext cx="1425869" cy="691423"/>
      </dsp:txXfrm>
    </dsp:sp>
    <dsp:sp modelId="{5D65255E-4C84-4190-B352-FCCA41BC9E91}">
      <dsp:nvSpPr>
        <dsp:cNvPr id="0" name=""/>
        <dsp:cNvSpPr/>
      </dsp:nvSpPr>
      <dsp:spPr>
        <a:xfrm>
          <a:off x="5537765" y="999025"/>
          <a:ext cx="587556" cy="31653"/>
        </a:xfrm>
        <a:custGeom>
          <a:avLst/>
          <a:gdLst/>
          <a:ahLst/>
          <a:cxnLst/>
          <a:rect l="0" t="0" r="0" b="0"/>
          <a:pathLst>
            <a:path>
              <a:moveTo>
                <a:pt x="0" y="15826"/>
              </a:moveTo>
              <a:lnTo>
                <a:pt x="587556" y="15826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500" kern="1200"/>
        </a:p>
      </dsp:txBody>
      <dsp:txXfrm>
        <a:off x="5816855" y="1000163"/>
        <a:ext cx="29377" cy="29377"/>
      </dsp:txXfrm>
    </dsp:sp>
    <dsp:sp modelId="{5B6ADB47-03B0-47FD-8BC6-4CAD0525652C}">
      <dsp:nvSpPr>
        <dsp:cNvPr id="0" name=""/>
        <dsp:cNvSpPr/>
      </dsp:nvSpPr>
      <dsp:spPr>
        <a:xfrm>
          <a:off x="6125322" y="647629"/>
          <a:ext cx="1468891" cy="734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700" kern="1200"/>
        </a:p>
      </dsp:txBody>
      <dsp:txXfrm>
        <a:off x="6146833" y="669140"/>
        <a:ext cx="1425869" cy="691423"/>
      </dsp:txXfrm>
    </dsp:sp>
    <dsp:sp modelId="{2A031A3E-F219-4075-9BA2-FB7820280073}">
      <dsp:nvSpPr>
        <dsp:cNvPr id="0" name=""/>
        <dsp:cNvSpPr/>
      </dsp:nvSpPr>
      <dsp:spPr>
        <a:xfrm rot="3601228">
          <a:off x="3177889" y="1746195"/>
          <a:ext cx="1180780" cy="31653"/>
        </a:xfrm>
        <a:custGeom>
          <a:avLst/>
          <a:gdLst/>
          <a:ahLst/>
          <a:cxnLst/>
          <a:rect l="0" t="0" r="0" b="0"/>
          <a:pathLst>
            <a:path>
              <a:moveTo>
                <a:pt x="0" y="15826"/>
              </a:moveTo>
              <a:lnTo>
                <a:pt x="1180780" y="15826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500" kern="1200"/>
        </a:p>
      </dsp:txBody>
      <dsp:txXfrm>
        <a:off x="3738760" y="1732502"/>
        <a:ext cx="59039" cy="59039"/>
      </dsp:txXfrm>
    </dsp:sp>
    <dsp:sp modelId="{478147D5-0616-4DF3-AF32-1D65BAED31AC}">
      <dsp:nvSpPr>
        <dsp:cNvPr id="0" name=""/>
        <dsp:cNvSpPr/>
      </dsp:nvSpPr>
      <dsp:spPr>
        <a:xfrm>
          <a:off x="4063292" y="1791425"/>
          <a:ext cx="3541115" cy="963989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kern="1200" dirty="0" smtClean="0"/>
            <a:t>Liberal </a:t>
          </a:r>
          <a:r>
            <a:rPr lang="da-DK" sz="1800" kern="1200" dirty="0" err="1" smtClean="0"/>
            <a:t>strategy</a:t>
          </a:r>
          <a:endParaRPr lang="da-DK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kern="1200" dirty="0" err="1" smtClean="0"/>
            <a:t>Hb</a:t>
          </a:r>
          <a:r>
            <a:rPr lang="da-DK" sz="1800" kern="1200" dirty="0" smtClean="0"/>
            <a:t> 11.3 g/</a:t>
          </a:r>
          <a:r>
            <a:rPr lang="da-DK" sz="1800" kern="1200" dirty="0" err="1" smtClean="0"/>
            <a:t>dL</a:t>
          </a:r>
          <a:endParaRPr lang="da-DK" sz="1800" kern="1200" dirty="0"/>
        </a:p>
      </dsp:txBody>
      <dsp:txXfrm>
        <a:off x="4091526" y="1819659"/>
        <a:ext cx="3484647" cy="907521"/>
      </dsp:txXfrm>
    </dsp:sp>
    <dsp:sp modelId="{AD93E0F4-D0A8-450C-91E1-239CD86AEAA5}">
      <dsp:nvSpPr>
        <dsp:cNvPr id="0" name=""/>
        <dsp:cNvSpPr/>
      </dsp:nvSpPr>
      <dsp:spPr>
        <a:xfrm>
          <a:off x="4063292" y="359223"/>
          <a:ext cx="3467245" cy="1004817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kern="1200" baseline="0" dirty="0" err="1" smtClean="0">
              <a:solidFill>
                <a:schemeClr val="bg1"/>
              </a:solidFill>
            </a:rPr>
            <a:t>Restrictive</a:t>
          </a:r>
          <a:r>
            <a:rPr lang="da-DK" sz="1800" kern="1200" baseline="0" dirty="0" smtClean="0">
              <a:solidFill>
                <a:schemeClr val="bg1"/>
              </a:solidFill>
            </a:rPr>
            <a:t> </a:t>
          </a:r>
          <a:r>
            <a:rPr lang="da-DK" sz="1800" kern="1200" baseline="0" dirty="0" err="1" smtClean="0">
              <a:solidFill>
                <a:schemeClr val="bg1"/>
              </a:solidFill>
            </a:rPr>
            <a:t>strategy</a:t>
          </a:r>
          <a:endParaRPr lang="da-DK" sz="1800" kern="1200" baseline="0" dirty="0" smtClean="0">
            <a:solidFill>
              <a:schemeClr val="bg1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kern="1200" baseline="0" dirty="0" smtClean="0">
              <a:solidFill>
                <a:schemeClr val="bg1"/>
              </a:solidFill>
            </a:rPr>
            <a:t>Hg 9.7 g/</a:t>
          </a:r>
          <a:r>
            <a:rPr lang="da-DK" sz="1800" kern="1200" baseline="0" dirty="0" err="1" smtClean="0">
              <a:solidFill>
                <a:schemeClr val="bg1"/>
              </a:solidFill>
            </a:rPr>
            <a:t>dL</a:t>
          </a:r>
          <a:endParaRPr lang="da-DK" sz="1800" kern="1200" dirty="0" smtClean="0">
            <a:solidFill>
              <a:schemeClr val="bg1"/>
            </a:solidFill>
          </a:endParaRPr>
        </a:p>
      </dsp:txBody>
      <dsp:txXfrm>
        <a:off x="4092722" y="388653"/>
        <a:ext cx="3408385" cy="945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0.15559</cdr:y>
    </cdr:from>
    <cdr:to>
      <cdr:x>0.11299</cdr:x>
      <cdr:y>0.25745</cdr:y>
    </cdr:to>
    <cdr:sp macro="" textlink="">
      <cdr:nvSpPr>
        <cdr:cNvPr id="2" name="Tekstboks 1"/>
        <cdr:cNvSpPr txBox="1"/>
      </cdr:nvSpPr>
      <cdr:spPr>
        <a:xfrm xmlns:a="http://schemas.openxmlformats.org/drawingml/2006/main">
          <a:off x="-3664342" y="683429"/>
          <a:ext cx="758936" cy="447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2400" b="1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0.22012</cdr:x>
      <cdr:y>0.67141</cdr:y>
    </cdr:from>
    <cdr:to>
      <cdr:x>0.38688</cdr:x>
      <cdr:y>0.95693</cdr:y>
    </cdr:to>
    <cdr:sp macro="" textlink="">
      <cdr:nvSpPr>
        <cdr:cNvPr id="3" name="Tekstboks 1"/>
        <cdr:cNvSpPr txBox="1"/>
      </cdr:nvSpPr>
      <cdr:spPr>
        <a:xfrm xmlns:a="http://schemas.openxmlformats.org/drawingml/2006/main">
          <a:off x="1437215" y="2736304"/>
          <a:ext cx="1088811" cy="11636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da-DK" sz="1000" b="1" dirty="0" smtClean="0">
            <a:solidFill>
              <a:schemeClr val="bg1"/>
            </a:solidFill>
          </a:endParaRPr>
        </a:p>
        <a:p xmlns:a="http://schemas.openxmlformats.org/drawingml/2006/main">
          <a:pPr algn="ctr"/>
          <a:r>
            <a:rPr lang="da-DK" sz="2000" b="1" dirty="0" smtClean="0">
              <a:solidFill>
                <a:schemeClr val="bg1"/>
              </a:solidFill>
            </a:rPr>
            <a:t>65+ </a:t>
          </a:r>
          <a:r>
            <a:rPr lang="da-DK" sz="2000" b="1" dirty="0" err="1" smtClean="0">
              <a:solidFill>
                <a:schemeClr val="bg1"/>
              </a:solidFill>
            </a:rPr>
            <a:t>years</a:t>
          </a:r>
          <a:endParaRPr lang="en-GB" sz="2000" b="1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fld id="{8F87109C-01AC-4572-9CC7-B4F8743CE4A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1297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fld id="{086D64AD-FA20-42C3-BAE4-9FD1115D032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910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altLang="da-DK" sz="1200" b="0" dirty="0" smtClean="0"/>
              <a:t>My </a:t>
            </a:r>
            <a:r>
              <a:rPr lang="da-DK" altLang="da-DK" sz="1200" b="0" dirty="0" err="1" smtClean="0"/>
              <a:t>topic</a:t>
            </a:r>
            <a:r>
              <a:rPr lang="da-DK" altLang="da-DK" sz="1200" b="0" dirty="0" smtClean="0"/>
              <a:t> </a:t>
            </a:r>
            <a:r>
              <a:rPr lang="da-DK" altLang="da-DK" sz="1200" b="0" dirty="0" err="1" smtClean="0"/>
              <a:t>today</a:t>
            </a:r>
            <a:r>
              <a:rPr lang="da-DK" altLang="da-DK" sz="1200" b="0" baseline="0" dirty="0" smtClean="0"/>
              <a:t> is o</a:t>
            </a:r>
            <a:r>
              <a:rPr lang="da-DK" altLang="da-DK" sz="1200" b="0" dirty="0" smtClean="0"/>
              <a:t>verall </a:t>
            </a:r>
            <a:r>
              <a:rPr lang="da-DK" altLang="da-DK" sz="1200" b="0" dirty="0" err="1" smtClean="0"/>
              <a:t>quality</a:t>
            </a:r>
            <a:r>
              <a:rPr lang="da-DK" altLang="da-DK" sz="1200" b="0" dirty="0" smtClean="0"/>
              <a:t> of </a:t>
            </a:r>
            <a:r>
              <a:rPr lang="da-DK" altLang="da-DK" sz="1200" b="0" dirty="0" err="1" smtClean="0"/>
              <a:t>life</a:t>
            </a:r>
            <a:r>
              <a:rPr lang="da-DK" altLang="da-DK" sz="1200" b="0" dirty="0" smtClean="0"/>
              <a:t> in </a:t>
            </a:r>
            <a:r>
              <a:rPr lang="da-DK" altLang="da-DK" sz="1200" b="0" dirty="0" err="1" smtClean="0"/>
              <a:t>frail</a:t>
            </a:r>
            <a:r>
              <a:rPr lang="da-DK" altLang="da-DK" sz="1200" b="0" dirty="0" smtClean="0"/>
              <a:t> </a:t>
            </a:r>
            <a:r>
              <a:rPr lang="da-DK" altLang="da-DK" sz="1200" b="0" dirty="0" err="1" smtClean="0"/>
              <a:t>elderly</a:t>
            </a:r>
            <a:r>
              <a:rPr lang="da-DK" altLang="da-DK" sz="1200" b="0" dirty="0" smtClean="0"/>
              <a:t> with hip </a:t>
            </a:r>
            <a:r>
              <a:rPr lang="da-DK" altLang="da-DK" sz="1200" b="0" dirty="0" err="1" smtClean="0"/>
              <a:t>fracture</a:t>
            </a:r>
            <a:endParaRPr lang="da-DK" b="0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95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sz="1600" baseline="0" dirty="0" smtClean="0">
                <a:cs typeface="Arial" pitchFamily="34" charset="0"/>
              </a:rPr>
              <a:t>Here </a:t>
            </a:r>
            <a:r>
              <a:rPr lang="da-DK" altLang="en-US" sz="1600" baseline="0" dirty="0" err="1" smtClean="0">
                <a:cs typeface="Arial" pitchFamily="34" charset="0"/>
              </a:rPr>
              <a:t>you</a:t>
            </a:r>
            <a:r>
              <a:rPr lang="da-DK" altLang="en-US" sz="1600" baseline="0" dirty="0" smtClean="0">
                <a:cs typeface="Arial" pitchFamily="34" charset="0"/>
              </a:rPr>
              <a:t> have a </a:t>
            </a:r>
            <a:r>
              <a:rPr lang="da-DK" altLang="en-US" sz="1600" baseline="0" dirty="0" err="1" smtClean="0">
                <a:cs typeface="Arial" pitchFamily="34" charset="0"/>
              </a:rPr>
              <a:t>typical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older</a:t>
            </a:r>
            <a:r>
              <a:rPr lang="da-DK" altLang="en-US" sz="1600" baseline="0" dirty="0" smtClean="0">
                <a:cs typeface="Arial" pitchFamily="34" charset="0"/>
              </a:rPr>
              <a:t> person </a:t>
            </a:r>
            <a:r>
              <a:rPr lang="da-DK" altLang="en-US" sz="1600" baseline="0" dirty="0" err="1" smtClean="0">
                <a:cs typeface="Arial" pitchFamily="34" charset="0"/>
              </a:rPr>
              <a:t>who</a:t>
            </a:r>
            <a:r>
              <a:rPr lang="da-DK" altLang="en-US" sz="1600" baseline="0" dirty="0" smtClean="0">
                <a:cs typeface="Arial" pitchFamily="34" charset="0"/>
              </a:rPr>
              <a:t> a in </a:t>
            </a:r>
            <a:r>
              <a:rPr lang="da-DK" altLang="en-US" sz="1600" baseline="0" dirty="0" err="1" smtClean="0">
                <a:cs typeface="Arial" pitchFamily="34" charset="0"/>
              </a:rPr>
              <a:t>high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risk</a:t>
            </a:r>
            <a:r>
              <a:rPr lang="da-DK" altLang="en-US" sz="1600" baseline="0" dirty="0" smtClean="0">
                <a:cs typeface="Arial" pitchFamily="34" charset="0"/>
              </a:rPr>
              <a:t> of hip </a:t>
            </a:r>
            <a:r>
              <a:rPr lang="da-DK" altLang="en-US" sz="1600" baseline="0" dirty="0" err="1" smtClean="0">
                <a:cs typeface="Arial" pitchFamily="34" charset="0"/>
              </a:rPr>
              <a:t>fracture</a:t>
            </a:r>
            <a:r>
              <a:rPr lang="da-DK" altLang="en-US" sz="1600" baseline="0" dirty="0" smtClean="0">
                <a:cs typeface="Arial" pitchFamily="34" charset="0"/>
              </a:rPr>
              <a:t> and </a:t>
            </a:r>
            <a:r>
              <a:rPr lang="da-DK" altLang="en-US" sz="1600" baseline="0" dirty="0" err="1" smtClean="0">
                <a:cs typeface="Arial" pitchFamily="34" charset="0"/>
              </a:rPr>
              <a:t>low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Quality</a:t>
            </a:r>
            <a:r>
              <a:rPr lang="da-DK" altLang="en-US" sz="1600" baseline="0" dirty="0" smtClean="0">
                <a:cs typeface="Arial" pitchFamily="34" charset="0"/>
              </a:rPr>
              <a:t> of Life.</a:t>
            </a:r>
          </a:p>
          <a:p>
            <a:pPr eaLnBrk="1" hangingPunct="1"/>
            <a:endParaRPr lang="da-DK" altLang="en-US" sz="1600" baseline="0" dirty="0" smtClean="0">
              <a:cs typeface="Arial" pitchFamily="34" charset="0"/>
            </a:endParaRPr>
          </a:p>
          <a:p>
            <a:pPr eaLnBrk="1" hangingPunct="1"/>
            <a:r>
              <a:rPr lang="da-DK" altLang="en-US" sz="1600" baseline="0" dirty="0" err="1" smtClean="0">
                <a:cs typeface="Arial" pitchFamily="34" charset="0"/>
              </a:rPr>
              <a:t>Mrs</a:t>
            </a:r>
            <a:r>
              <a:rPr lang="da-DK" altLang="en-US" sz="1600" baseline="0" dirty="0" smtClean="0">
                <a:cs typeface="Arial" pitchFamily="34" charset="0"/>
              </a:rPr>
              <a:t> Hansen is a 94 </a:t>
            </a:r>
            <a:r>
              <a:rPr lang="da-DK" altLang="en-US" sz="1600" baseline="0" dirty="0" err="1" smtClean="0">
                <a:cs typeface="Arial" pitchFamily="34" charset="0"/>
              </a:rPr>
              <a:t>year</a:t>
            </a:r>
            <a:r>
              <a:rPr lang="da-DK" altLang="en-US" sz="1600" baseline="0" dirty="0" smtClean="0">
                <a:cs typeface="Arial" pitchFamily="34" charset="0"/>
              </a:rPr>
              <a:t> old </a:t>
            </a:r>
            <a:r>
              <a:rPr lang="da-DK" altLang="en-US" sz="1600" baseline="0" dirty="0" err="1" smtClean="0">
                <a:cs typeface="Arial" pitchFamily="34" charset="0"/>
              </a:rPr>
              <a:t>woman</a:t>
            </a:r>
            <a:r>
              <a:rPr lang="da-DK" altLang="en-US" sz="1600" baseline="0" dirty="0" smtClean="0">
                <a:cs typeface="Arial" pitchFamily="34" charset="0"/>
              </a:rPr>
              <a:t>, </a:t>
            </a:r>
            <a:r>
              <a:rPr lang="da-DK" altLang="en-US" sz="1600" baseline="0" dirty="0" err="1" smtClean="0">
                <a:cs typeface="Arial" pitchFamily="34" charset="0"/>
              </a:rPr>
              <a:t>who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living</a:t>
            </a:r>
            <a:r>
              <a:rPr lang="da-DK" altLang="en-US" sz="1600" baseline="0" dirty="0" smtClean="0">
                <a:cs typeface="Arial" pitchFamily="34" charset="0"/>
              </a:rPr>
              <a:t> in a </a:t>
            </a:r>
            <a:r>
              <a:rPr lang="da-DK" altLang="en-US" sz="1600" baseline="0" dirty="0" err="1" smtClean="0">
                <a:cs typeface="Arial" pitchFamily="34" charset="0"/>
              </a:rPr>
              <a:t>nursing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home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  <a:r>
              <a:rPr lang="da-DK" altLang="en-US" sz="1600" baseline="0" dirty="0" err="1" smtClean="0">
                <a:cs typeface="Arial" pitchFamily="34" charset="0"/>
              </a:rPr>
              <a:t>Previously</a:t>
            </a:r>
            <a:r>
              <a:rPr lang="da-DK" altLang="en-US" sz="1600" baseline="0" dirty="0" smtClean="0">
                <a:cs typeface="Arial" pitchFamily="34" charset="0"/>
              </a:rPr>
              <a:t>, </a:t>
            </a:r>
            <a:r>
              <a:rPr lang="da-DK" altLang="en-US" sz="1600" baseline="0" dirty="0" err="1" smtClean="0">
                <a:cs typeface="Arial" pitchFamily="34" charset="0"/>
              </a:rPr>
              <a:t>she</a:t>
            </a:r>
            <a:r>
              <a:rPr lang="da-DK" altLang="en-US" sz="1600" baseline="0" dirty="0" smtClean="0">
                <a:cs typeface="Arial" pitchFamily="34" charset="0"/>
              </a:rPr>
              <a:t> had a </a:t>
            </a:r>
            <a:r>
              <a:rPr lang="da-DK" altLang="en-US" sz="1600" baseline="0" dirty="0" err="1" smtClean="0">
                <a:cs typeface="Arial" pitchFamily="34" charset="0"/>
              </a:rPr>
              <a:t>busy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life</a:t>
            </a:r>
            <a:r>
              <a:rPr lang="da-DK" altLang="en-US" sz="1600" baseline="0" dirty="0" smtClean="0">
                <a:cs typeface="Arial" pitchFamily="34" charset="0"/>
              </a:rPr>
              <a:t> with 4 </a:t>
            </a:r>
            <a:r>
              <a:rPr lang="da-DK" altLang="en-US" sz="1600" baseline="0" dirty="0" err="1" smtClean="0">
                <a:cs typeface="Arial" pitchFamily="34" charset="0"/>
              </a:rPr>
              <a:t>children</a:t>
            </a:r>
            <a:r>
              <a:rPr lang="da-DK" altLang="en-US" sz="1600" baseline="0" dirty="0" smtClean="0">
                <a:cs typeface="Arial" pitchFamily="34" charset="0"/>
              </a:rPr>
              <a:t>, a husbond, a </a:t>
            </a:r>
            <a:r>
              <a:rPr lang="da-DK" altLang="en-US" sz="1600" baseline="0" dirty="0" err="1" smtClean="0">
                <a:cs typeface="Arial" pitchFamily="34" charset="0"/>
              </a:rPr>
              <a:t>big</a:t>
            </a:r>
            <a:r>
              <a:rPr lang="da-DK" altLang="en-US" sz="1600" baseline="0" dirty="0" smtClean="0">
                <a:cs typeface="Arial" pitchFamily="34" charset="0"/>
              </a:rPr>
              <a:t> house, and a job in the </a:t>
            </a:r>
            <a:r>
              <a:rPr lang="da-DK" altLang="en-US" sz="1600" baseline="0" dirty="0" err="1" smtClean="0">
                <a:cs typeface="Arial" pitchFamily="34" charset="0"/>
              </a:rPr>
              <a:t>food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industry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  <a:r>
              <a:rPr lang="da-DK" altLang="en-US" sz="1600" baseline="0" dirty="0" err="1" smtClean="0">
                <a:cs typeface="Arial" pitchFamily="34" charset="0"/>
              </a:rPr>
              <a:t>She</a:t>
            </a:r>
            <a:r>
              <a:rPr lang="da-DK" altLang="en-US" sz="1600" baseline="0" dirty="0" smtClean="0">
                <a:cs typeface="Arial" pitchFamily="34" charset="0"/>
              </a:rPr>
              <a:t> is </a:t>
            </a:r>
            <a:r>
              <a:rPr lang="da-DK" altLang="en-US" sz="1600" baseline="0" dirty="0" err="1" smtClean="0">
                <a:cs typeface="Arial" pitchFamily="34" charset="0"/>
              </a:rPr>
              <a:t>cognitively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well-functioning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  <a:r>
              <a:rPr lang="da-DK" altLang="en-US" sz="1600" baseline="0" dirty="0" err="1" smtClean="0">
                <a:cs typeface="Arial" pitchFamily="34" charset="0"/>
              </a:rPr>
              <a:t>She</a:t>
            </a:r>
            <a:r>
              <a:rPr lang="da-DK" altLang="en-US" sz="1600" baseline="0" dirty="0" smtClean="0">
                <a:cs typeface="Arial" pitchFamily="34" charset="0"/>
              </a:rPr>
              <a:t> has </a:t>
            </a:r>
            <a:r>
              <a:rPr lang="da-DK" altLang="en-US" sz="1600" baseline="0" dirty="0" err="1" smtClean="0">
                <a:cs typeface="Arial" pitchFamily="34" charset="0"/>
              </a:rPr>
              <a:t>osteoporis</a:t>
            </a:r>
            <a:r>
              <a:rPr lang="da-DK" altLang="en-US" sz="1600" baseline="0" dirty="0" smtClean="0">
                <a:cs typeface="Arial" pitchFamily="34" charset="0"/>
              </a:rPr>
              <a:t>. 10 </a:t>
            </a:r>
            <a:r>
              <a:rPr lang="da-DK" altLang="en-US" sz="1600" baseline="0" dirty="0" err="1" smtClean="0">
                <a:cs typeface="Arial" pitchFamily="34" charset="0"/>
              </a:rPr>
              <a:t>years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ago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she</a:t>
            </a:r>
            <a:r>
              <a:rPr lang="da-DK" altLang="en-US" sz="1600" baseline="0" dirty="0" smtClean="0">
                <a:cs typeface="Arial" pitchFamily="34" charset="0"/>
              </a:rPr>
              <a:t> had a </a:t>
            </a:r>
            <a:r>
              <a:rPr lang="da-DK" altLang="en-US" sz="1600" baseline="0" dirty="0" err="1" smtClean="0">
                <a:cs typeface="Arial" pitchFamily="34" charset="0"/>
              </a:rPr>
              <a:t>stroke</a:t>
            </a:r>
            <a:r>
              <a:rPr lang="da-DK" altLang="en-US" sz="1600" baseline="0" dirty="0" smtClean="0">
                <a:cs typeface="Arial" pitchFamily="34" charset="0"/>
              </a:rPr>
              <a:t> and is </a:t>
            </a:r>
            <a:r>
              <a:rPr lang="da-DK" altLang="en-US" sz="1600" baseline="0" dirty="0" err="1" smtClean="0">
                <a:cs typeface="Arial" pitchFamily="34" charset="0"/>
              </a:rPr>
              <a:t>now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using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several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medications</a:t>
            </a:r>
            <a:r>
              <a:rPr lang="da-DK" altLang="en-US" sz="1600" baseline="0" dirty="0" smtClean="0">
                <a:cs typeface="Arial" pitchFamily="34" charset="0"/>
              </a:rPr>
              <a:t>. Her husbond and </a:t>
            </a:r>
            <a:r>
              <a:rPr lang="da-DK" altLang="en-US" sz="1600" baseline="0" dirty="0" err="1" smtClean="0">
                <a:cs typeface="Arial" pitchFamily="34" charset="0"/>
              </a:rPr>
              <a:t>many</a:t>
            </a:r>
            <a:r>
              <a:rPr lang="da-DK" altLang="en-US" sz="1600" baseline="0" dirty="0" smtClean="0">
                <a:cs typeface="Arial" pitchFamily="34" charset="0"/>
              </a:rPr>
              <a:t> of her </a:t>
            </a:r>
            <a:r>
              <a:rPr lang="da-DK" altLang="en-US" sz="1600" baseline="0" dirty="0" err="1" smtClean="0">
                <a:cs typeface="Arial" pitchFamily="34" charset="0"/>
              </a:rPr>
              <a:t>friends</a:t>
            </a:r>
            <a:r>
              <a:rPr lang="da-DK" altLang="en-US" sz="1600" baseline="0" dirty="0" smtClean="0">
                <a:cs typeface="Arial" pitchFamily="34" charset="0"/>
              </a:rPr>
              <a:t> have </a:t>
            </a:r>
            <a:r>
              <a:rPr lang="da-DK" altLang="en-US" sz="1600" baseline="0" dirty="0" err="1" smtClean="0">
                <a:cs typeface="Arial" pitchFamily="34" charset="0"/>
              </a:rPr>
              <a:t>died</a:t>
            </a:r>
            <a:r>
              <a:rPr lang="da-DK" altLang="en-US" sz="1600" baseline="0" dirty="0" smtClean="0">
                <a:cs typeface="Arial" pitchFamily="34" charset="0"/>
              </a:rPr>
              <a:t>, and </a:t>
            </a:r>
            <a:r>
              <a:rPr lang="da-DK" altLang="en-US" sz="1600" baseline="0" dirty="0" err="1" smtClean="0">
                <a:cs typeface="Arial" pitchFamily="34" charset="0"/>
              </a:rPr>
              <a:t>sometimes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she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feels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lonely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  <a:r>
              <a:rPr lang="da-DK" altLang="en-US" sz="1600" baseline="0" dirty="0" err="1" smtClean="0">
                <a:cs typeface="Arial" pitchFamily="34" charset="0"/>
              </a:rPr>
              <a:t>However</a:t>
            </a:r>
            <a:r>
              <a:rPr lang="da-DK" altLang="en-US" sz="1600" baseline="0" dirty="0" smtClean="0">
                <a:cs typeface="Arial" pitchFamily="34" charset="0"/>
              </a:rPr>
              <a:t>, </a:t>
            </a:r>
            <a:r>
              <a:rPr lang="da-DK" altLang="en-US" sz="1600" baseline="0" dirty="0" err="1" smtClean="0">
                <a:cs typeface="Arial" pitchFamily="34" charset="0"/>
              </a:rPr>
              <a:t>she</a:t>
            </a:r>
            <a:r>
              <a:rPr lang="da-DK" altLang="en-US" sz="1600" baseline="0" dirty="0" smtClean="0">
                <a:cs typeface="Arial" pitchFamily="34" charset="0"/>
              </a:rPr>
              <a:t> has </a:t>
            </a:r>
            <a:r>
              <a:rPr lang="da-DK" altLang="en-US" sz="1600" baseline="0" dirty="0" err="1" smtClean="0">
                <a:cs typeface="Arial" pitchFamily="34" charset="0"/>
              </a:rPr>
              <a:t>good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relationships</a:t>
            </a:r>
            <a:r>
              <a:rPr lang="da-DK" altLang="en-US" sz="1600" baseline="0" dirty="0" smtClean="0">
                <a:cs typeface="Arial" pitchFamily="34" charset="0"/>
              </a:rPr>
              <a:t> with her </a:t>
            </a:r>
            <a:r>
              <a:rPr lang="da-DK" altLang="en-US" sz="1600" baseline="0" dirty="0" err="1" smtClean="0">
                <a:cs typeface="Arial" pitchFamily="34" charset="0"/>
              </a:rPr>
              <a:t>children</a:t>
            </a:r>
            <a:r>
              <a:rPr lang="da-DK" altLang="en-US" sz="1600" baseline="0" dirty="0" smtClean="0">
                <a:cs typeface="Arial" pitchFamily="34" charset="0"/>
              </a:rPr>
              <a:t>.</a:t>
            </a:r>
          </a:p>
          <a:p>
            <a:pPr eaLnBrk="1" hangingPunct="1"/>
            <a:endParaRPr lang="da-DK" altLang="en-US" sz="1600" baseline="0" dirty="0" smtClean="0">
              <a:cs typeface="Arial" pitchFamily="34" charset="0"/>
            </a:endParaRPr>
          </a:p>
          <a:p>
            <a:r>
              <a:rPr lang="da-DK" altLang="en-US" sz="1600" baseline="0" dirty="0" err="1" smtClean="0">
                <a:cs typeface="Arial" pitchFamily="34" charset="0"/>
              </a:rPr>
              <a:t>Wh</a:t>
            </a:r>
            <a:r>
              <a:rPr lang="en-US" altLang="en-US" sz="1600" baseline="0" dirty="0" smtClean="0">
                <a:cs typeface="Arial" pitchFamily="34" charset="0"/>
              </a:rPr>
              <a:t>at can we do for </a:t>
            </a:r>
            <a:r>
              <a:rPr lang="en-US" altLang="en-US" sz="1600" baseline="0" dirty="0" err="1" smtClean="0">
                <a:cs typeface="Arial" pitchFamily="34" charset="0"/>
              </a:rPr>
              <a:t>Mrs</a:t>
            </a:r>
            <a:r>
              <a:rPr lang="en-US" altLang="en-US" sz="1600" baseline="0" dirty="0" smtClean="0">
                <a:cs typeface="Arial" pitchFamily="34" charset="0"/>
              </a:rPr>
              <a:t> Hansen, so that she will have a good life in the last years she has left. First of all we have to prevent that she will fall and breaking her hip, when we know that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it can have fatal consequences.</a:t>
            </a:r>
          </a:p>
          <a:p>
            <a:pPr eaLnBrk="1" hangingPunct="1"/>
            <a:endParaRPr lang="da-DK" altLang="en-US" sz="1600" baseline="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a-DK" altLang="en-US" sz="1600" dirty="0" smtClean="0">
                <a:cs typeface="Arial" pitchFamily="34" charset="0"/>
              </a:rPr>
              <a:t>In Denmark,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which</a:t>
            </a:r>
            <a:r>
              <a:rPr lang="da-DK" altLang="en-US" sz="1600" baseline="0" dirty="0" smtClean="0">
                <a:cs typeface="Arial" pitchFamily="34" charset="0"/>
              </a:rPr>
              <a:t> is </a:t>
            </a:r>
            <a:r>
              <a:rPr lang="da-DK" altLang="en-US" sz="1600" dirty="0" smtClean="0">
                <a:cs typeface="Arial" pitchFamily="34" charset="0"/>
              </a:rPr>
              <a:t>a</a:t>
            </a:r>
            <a:r>
              <a:rPr lang="da-DK" altLang="en-US" sz="1600" baseline="0" dirty="0" smtClean="0">
                <a:cs typeface="Arial" pitchFamily="34" charset="0"/>
              </a:rPr>
              <a:t> country in Europe, </a:t>
            </a:r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are</a:t>
            </a:r>
            <a:r>
              <a:rPr lang="da-DK" altLang="en-US" sz="1600" baseline="0" dirty="0" smtClean="0">
                <a:cs typeface="Arial" pitchFamily="34" charset="0"/>
              </a:rPr>
              <a:t> 5.5 million </a:t>
            </a:r>
            <a:r>
              <a:rPr lang="da-DK" altLang="en-US" sz="1600" baseline="0" dirty="0" err="1" smtClean="0">
                <a:cs typeface="Arial" pitchFamily="34" charset="0"/>
              </a:rPr>
              <a:t>citizens</a:t>
            </a:r>
            <a:r>
              <a:rPr lang="da-DK" altLang="en-US" sz="1600" baseline="0" dirty="0" smtClean="0">
                <a:cs typeface="Arial" pitchFamily="34" charset="0"/>
              </a:rPr>
              <a:t>. M</a:t>
            </a:r>
            <a:r>
              <a:rPr lang="da-DK" altLang="en-US" sz="1600" dirty="0" smtClean="0">
                <a:cs typeface="Arial" pitchFamily="34" charset="0"/>
              </a:rPr>
              <a:t>ore </a:t>
            </a:r>
            <a:r>
              <a:rPr lang="da-DK" altLang="en-US" sz="1600" dirty="0" err="1" smtClean="0">
                <a:cs typeface="Arial" pitchFamily="34" charset="0"/>
              </a:rPr>
              <a:t>than</a:t>
            </a:r>
            <a:r>
              <a:rPr lang="da-DK" altLang="en-US" sz="1600" dirty="0" smtClean="0">
                <a:cs typeface="Arial" pitchFamily="34" charset="0"/>
              </a:rPr>
              <a:t> </a:t>
            </a:r>
            <a:r>
              <a:rPr lang="da-DK" altLang="en-US" sz="1600" dirty="0" err="1" smtClean="0">
                <a:cs typeface="Arial" pitchFamily="34" charset="0"/>
              </a:rPr>
              <a:t>one</a:t>
            </a:r>
            <a:r>
              <a:rPr lang="da-DK" altLang="en-US" sz="1600" dirty="0" smtClean="0">
                <a:cs typeface="Arial" pitchFamily="34" charset="0"/>
              </a:rPr>
              <a:t> million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are</a:t>
            </a:r>
            <a:r>
              <a:rPr lang="da-DK" altLang="en-US" sz="1600" baseline="0" dirty="0" smtClean="0">
                <a:cs typeface="Arial" pitchFamily="34" charset="0"/>
              </a:rPr>
              <a:t> more </a:t>
            </a:r>
            <a:r>
              <a:rPr lang="da-DK" altLang="en-US" sz="1600" baseline="0" dirty="0" err="1" smtClean="0">
                <a:cs typeface="Arial" pitchFamily="34" charset="0"/>
              </a:rPr>
              <a:t>than</a:t>
            </a:r>
            <a:r>
              <a:rPr lang="da-DK" altLang="en-US" sz="1600" baseline="0" dirty="0" smtClean="0">
                <a:cs typeface="Arial" pitchFamily="34" charset="0"/>
              </a:rPr>
              <a:t> 65 </a:t>
            </a:r>
            <a:r>
              <a:rPr lang="da-DK" altLang="en-US" sz="1600" baseline="0" dirty="0" err="1" smtClean="0">
                <a:cs typeface="Arial" pitchFamily="34" charset="0"/>
              </a:rPr>
              <a:t>years</a:t>
            </a:r>
            <a:r>
              <a:rPr lang="da-DK" altLang="en-US" sz="1600" baseline="0" dirty="0" smtClean="0">
                <a:cs typeface="Arial" pitchFamily="34" charset="0"/>
              </a:rPr>
              <a:t> old. Of </a:t>
            </a:r>
            <a:r>
              <a:rPr lang="da-DK" altLang="en-US" sz="1600" baseline="0" dirty="0" err="1" smtClean="0">
                <a:cs typeface="Arial" pitchFamily="34" charset="0"/>
              </a:rPr>
              <a:t>those</a:t>
            </a:r>
            <a:r>
              <a:rPr lang="da-DK" altLang="en-US" sz="1600" baseline="0" dirty="0" smtClean="0">
                <a:cs typeface="Arial" pitchFamily="34" charset="0"/>
              </a:rPr>
              <a:t>, 6% </a:t>
            </a:r>
            <a:r>
              <a:rPr lang="da-DK" altLang="en-US" sz="1600" baseline="0" dirty="0" err="1" smtClean="0">
                <a:cs typeface="Arial" pitchFamily="34" charset="0"/>
              </a:rPr>
              <a:t>are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living</a:t>
            </a:r>
            <a:r>
              <a:rPr lang="da-DK" altLang="en-US" sz="1600" baseline="0" dirty="0" smtClean="0">
                <a:cs typeface="Arial" pitchFamily="34" charset="0"/>
              </a:rPr>
              <a:t> in </a:t>
            </a:r>
            <a:r>
              <a:rPr lang="da-DK" altLang="en-US" sz="1600" baseline="0" dirty="0" err="1" smtClean="0">
                <a:cs typeface="Arial" pitchFamily="34" charset="0"/>
              </a:rPr>
              <a:t>nursing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homes</a:t>
            </a:r>
            <a:r>
              <a:rPr lang="da-DK" altLang="en-US" sz="1600" baseline="0" dirty="0" smtClean="0">
                <a:cs typeface="Arial" pitchFamily="34" charset="0"/>
              </a:rPr>
              <a:t>.</a:t>
            </a:r>
            <a:endParaRPr lang="da-DK" altLang="en-US" sz="1600" dirty="0" smtClean="0">
              <a:cs typeface="Arial" pitchFamily="34" charset="0"/>
            </a:endParaRPr>
          </a:p>
          <a:p>
            <a:endParaRPr lang="da-DK" altLang="en-US" sz="1600" dirty="0" smtClean="0">
              <a:cs typeface="Arial" pitchFamily="34" charset="0"/>
            </a:endParaRPr>
          </a:p>
          <a:p>
            <a:r>
              <a:rPr lang="da-DK" altLang="en-US" sz="1600" dirty="0" err="1" smtClean="0">
                <a:cs typeface="Arial" pitchFamily="34" charset="0"/>
              </a:rPr>
              <a:t>Approximately</a:t>
            </a:r>
            <a:r>
              <a:rPr lang="da-DK" altLang="en-US" sz="1600" dirty="0" smtClean="0">
                <a:cs typeface="Arial" pitchFamily="34" charset="0"/>
              </a:rPr>
              <a:t>, 25% of the hip </a:t>
            </a:r>
            <a:r>
              <a:rPr lang="da-DK" altLang="en-US" sz="1600" dirty="0" err="1" smtClean="0">
                <a:cs typeface="Arial" pitchFamily="34" charset="0"/>
              </a:rPr>
              <a:t>fracture</a:t>
            </a:r>
            <a:r>
              <a:rPr lang="da-DK" altLang="en-US" sz="1600" dirty="0" smtClean="0">
                <a:cs typeface="Arial" pitchFamily="34" charset="0"/>
              </a:rPr>
              <a:t> patients in </a:t>
            </a:r>
            <a:r>
              <a:rPr lang="da-DK" altLang="en-US" sz="1600" dirty="0" err="1" smtClean="0">
                <a:cs typeface="Arial" pitchFamily="34" charset="0"/>
              </a:rPr>
              <a:t>our</a:t>
            </a:r>
            <a:r>
              <a:rPr lang="da-DK" altLang="en-US" sz="1600" dirty="0" smtClean="0">
                <a:cs typeface="Arial" pitchFamily="34" charset="0"/>
              </a:rPr>
              <a:t> hospitals </a:t>
            </a:r>
            <a:r>
              <a:rPr lang="da-DK" altLang="en-US" sz="1600" dirty="0" err="1" smtClean="0">
                <a:cs typeface="Arial" pitchFamily="34" charset="0"/>
              </a:rPr>
              <a:t>are</a:t>
            </a:r>
            <a:r>
              <a:rPr lang="da-DK" altLang="en-US" sz="1600" dirty="0" smtClean="0">
                <a:cs typeface="Arial" pitchFamily="34" charset="0"/>
              </a:rPr>
              <a:t> </a:t>
            </a:r>
            <a:r>
              <a:rPr lang="da-DK" altLang="en-US" sz="1600" dirty="0" err="1" smtClean="0">
                <a:cs typeface="Arial" pitchFamily="34" charset="0"/>
              </a:rPr>
              <a:t>nursing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home</a:t>
            </a:r>
            <a:r>
              <a:rPr lang="da-DK" altLang="en-US" sz="1600" baseline="0" dirty="0" smtClean="0">
                <a:cs typeface="Arial" pitchFamily="34" charset="0"/>
              </a:rPr>
              <a:t> residents. </a:t>
            </a:r>
            <a:r>
              <a:rPr lang="da-DK" altLang="en-US" sz="1600" baseline="0" dirty="0" err="1" smtClean="0">
                <a:cs typeface="Arial" pitchFamily="34" charset="0"/>
              </a:rPr>
              <a:t>Surgery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treatment</a:t>
            </a:r>
            <a:r>
              <a:rPr lang="da-DK" altLang="en-US" sz="1600" baseline="0" dirty="0" smtClean="0">
                <a:cs typeface="Arial" pitchFamily="34" charset="0"/>
              </a:rPr>
              <a:t> is given to all </a:t>
            </a:r>
            <a:r>
              <a:rPr lang="da-DK" altLang="en-US" sz="1600" baseline="0" dirty="0" err="1" smtClean="0">
                <a:cs typeface="Arial" pitchFamily="34" charset="0"/>
              </a:rPr>
              <a:t>these</a:t>
            </a:r>
            <a:r>
              <a:rPr lang="da-DK" altLang="en-US" sz="1600" baseline="0" dirty="0" smtClean="0">
                <a:cs typeface="Arial" pitchFamily="34" charset="0"/>
              </a:rPr>
              <a:t> patients - with </a:t>
            </a:r>
            <a:r>
              <a:rPr lang="da-DK" altLang="en-US" sz="1600" baseline="0" dirty="0" err="1" smtClean="0">
                <a:cs typeface="Arial" pitchFamily="34" charset="0"/>
              </a:rPr>
              <a:t>few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exceptions</a:t>
            </a:r>
            <a:r>
              <a:rPr lang="da-DK" altLang="en-US" sz="1600" baseline="0" dirty="0" smtClean="0">
                <a:cs typeface="Arial" pitchFamily="34" charset="0"/>
              </a:rPr>
              <a:t>.</a:t>
            </a:r>
            <a:endParaRPr lang="da-DK" altLang="en-US" sz="1600" dirty="0" smtClean="0">
              <a:cs typeface="Arial" pitchFamily="34" charset="0"/>
            </a:endParaRPr>
          </a:p>
          <a:p>
            <a:endParaRPr lang="da-DK" altLang="en-US" sz="1600" baseline="0" dirty="0" smtClean="0">
              <a:cs typeface="Arial" pitchFamily="34" charset="0"/>
            </a:endParaRPr>
          </a:p>
        </p:txBody>
      </p:sp>
      <p:sp>
        <p:nvSpPr>
          <p:cNvPr id="39940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285FE0-F444-4B0C-9109-773F86930730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60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dirty="0" err="1" smtClean="0">
                <a:cs typeface="Arial" pitchFamily="34" charset="0"/>
              </a:rPr>
              <a:t>know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that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when</a:t>
            </a:r>
            <a:r>
              <a:rPr lang="da-DK" altLang="en-US" sz="1600" baseline="0" dirty="0" smtClean="0">
                <a:cs typeface="Arial" pitchFamily="34" charset="0"/>
              </a:rPr>
              <a:t> an </a:t>
            </a:r>
            <a:r>
              <a:rPr lang="da-DK" altLang="en-US" sz="1600" baseline="0" dirty="0" err="1" smtClean="0">
                <a:cs typeface="Arial" pitchFamily="34" charset="0"/>
              </a:rPr>
              <a:t>elder</a:t>
            </a:r>
            <a:r>
              <a:rPr lang="da-DK" altLang="en-US" sz="1600" baseline="0" dirty="0" smtClean="0">
                <a:cs typeface="Arial" pitchFamily="34" charset="0"/>
              </a:rPr>
              <a:t> and </a:t>
            </a:r>
            <a:r>
              <a:rPr lang="da-DK" altLang="en-US" sz="1600" baseline="0" dirty="0" err="1" smtClean="0">
                <a:cs typeface="Arial" pitchFamily="34" charset="0"/>
              </a:rPr>
              <a:t>frail</a:t>
            </a:r>
            <a:r>
              <a:rPr lang="da-DK" altLang="en-US" sz="1600" baseline="0" dirty="0" smtClean="0">
                <a:cs typeface="Arial" pitchFamily="34" charset="0"/>
              </a:rPr>
              <a:t> person is </a:t>
            </a:r>
            <a:r>
              <a:rPr lang="da-DK" altLang="en-US" sz="1600" baseline="0" dirty="0" err="1" smtClean="0">
                <a:cs typeface="Arial" pitchFamily="34" charset="0"/>
              </a:rPr>
              <a:t>admitted</a:t>
            </a:r>
            <a:r>
              <a:rPr lang="da-DK" altLang="en-US" sz="1600" baseline="0" dirty="0" smtClean="0">
                <a:cs typeface="Arial" pitchFamily="34" charset="0"/>
              </a:rPr>
              <a:t> to the hospital due to a hip </a:t>
            </a:r>
            <a:r>
              <a:rPr lang="da-DK" altLang="en-US" sz="1600" baseline="0" dirty="0" err="1" smtClean="0">
                <a:cs typeface="Arial" pitchFamily="34" charset="0"/>
              </a:rPr>
              <a:t>fracture</a:t>
            </a:r>
            <a:r>
              <a:rPr lang="da-DK" altLang="en-US" sz="1600" baseline="0" dirty="0" smtClean="0">
                <a:cs typeface="Arial" pitchFamily="34" charset="0"/>
              </a:rPr>
              <a:t> it is most </a:t>
            </a:r>
            <a:r>
              <a:rPr lang="da-DK" altLang="en-US" sz="1600" baseline="0" dirty="0" err="1" smtClean="0">
                <a:cs typeface="Arial" pitchFamily="34" charset="0"/>
              </a:rPr>
              <a:t>commonly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associated</a:t>
            </a:r>
            <a:r>
              <a:rPr lang="da-DK" altLang="en-US" sz="1600" baseline="0" dirty="0" smtClean="0">
                <a:cs typeface="Arial" pitchFamily="34" charset="0"/>
              </a:rPr>
              <a:t> with </a:t>
            </a:r>
            <a:r>
              <a:rPr lang="da-DK" altLang="en-US" sz="1600" baseline="0" dirty="0" err="1" smtClean="0">
                <a:cs typeface="Arial" pitchFamily="34" charset="0"/>
              </a:rPr>
              <a:t>fall</a:t>
            </a:r>
            <a:r>
              <a:rPr lang="da-DK" altLang="en-US" sz="1600" baseline="0" dirty="0" smtClean="0">
                <a:cs typeface="Arial" pitchFamily="34" charset="0"/>
              </a:rPr>
              <a:t> and </a:t>
            </a:r>
            <a:r>
              <a:rPr lang="da-DK" altLang="en-US" sz="1600" baseline="0" dirty="0" err="1" smtClean="0">
                <a:cs typeface="Arial" pitchFamily="34" charset="0"/>
              </a:rPr>
              <a:t>osteoporosis</a:t>
            </a:r>
            <a:endParaRPr lang="da-DK" altLang="en-US" sz="1600" dirty="0" smtClean="0"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altLang="en-US" baseline="0" dirty="0" smtClean="0">
              <a:cs typeface="Arial" pitchFamily="34" charset="0"/>
            </a:endParaRPr>
          </a:p>
        </p:txBody>
      </p:sp>
      <p:sp>
        <p:nvSpPr>
          <p:cNvPr id="40964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FD790A-5835-4D5F-95CD-6FEF0B4ECA86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600" baseline="0" dirty="0" err="1" smtClean="0">
                <a:cs typeface="Arial" pitchFamily="34" charset="0"/>
              </a:rPr>
              <a:t>During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surgery</a:t>
            </a:r>
            <a:r>
              <a:rPr lang="da-DK" altLang="en-US" sz="1600" baseline="0" dirty="0" smtClean="0">
                <a:cs typeface="Arial" pitchFamily="34" charset="0"/>
              </a:rPr>
              <a:t> and in the </a:t>
            </a:r>
            <a:r>
              <a:rPr lang="da-DK" altLang="en-US" sz="1600" baseline="0" dirty="0" err="1" smtClean="0">
                <a:cs typeface="Arial" pitchFamily="34" charset="0"/>
              </a:rPr>
              <a:t>days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after</a:t>
            </a:r>
            <a:r>
              <a:rPr lang="da-DK" altLang="en-US" sz="1600" baseline="0" dirty="0" smtClean="0">
                <a:cs typeface="Arial" pitchFamily="34" charset="0"/>
              </a:rPr>
              <a:t>, the patient </a:t>
            </a:r>
            <a:r>
              <a:rPr lang="da-DK" altLang="en-US" sz="1600" baseline="0" dirty="0" err="1" smtClean="0">
                <a:cs typeface="Arial" pitchFamily="34" charset="0"/>
              </a:rPr>
              <a:t>may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become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anemic</a:t>
            </a:r>
            <a:r>
              <a:rPr lang="da-DK" altLang="en-US" sz="1600" baseline="0" dirty="0" smtClean="0">
                <a:cs typeface="Arial" pitchFamily="34" charset="0"/>
              </a:rPr>
              <a:t> and at </a:t>
            </a:r>
            <a:r>
              <a:rPr lang="da-DK" altLang="en-US" sz="1600" baseline="0" dirty="0" err="1" smtClean="0">
                <a:cs typeface="Arial" pitchFamily="34" charset="0"/>
              </a:rPr>
              <a:t>blood</a:t>
            </a:r>
            <a:r>
              <a:rPr lang="da-DK" altLang="en-US" sz="1600" baseline="0" dirty="0" smtClean="0">
                <a:cs typeface="Arial" pitchFamily="34" charset="0"/>
              </a:rPr>
              <a:t> transfusion is </a:t>
            </a:r>
            <a:r>
              <a:rPr lang="da-DK" altLang="en-US" sz="1600" baseline="0" dirty="0" err="1" smtClean="0">
                <a:cs typeface="Arial" pitchFamily="34" charset="0"/>
              </a:rPr>
              <a:t>needed</a:t>
            </a:r>
            <a:endParaRPr lang="da-DK" altLang="en-US" sz="1600" baseline="0" dirty="0" smtClean="0"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altLang="en-US" baseline="0" dirty="0" smtClean="0"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altLang="en-US" baseline="0" dirty="0" smtClean="0">
              <a:cs typeface="Arial" pitchFamily="34" charset="0"/>
            </a:endParaRPr>
          </a:p>
        </p:txBody>
      </p:sp>
      <p:sp>
        <p:nvSpPr>
          <p:cNvPr id="40964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FD790A-5835-4D5F-95CD-6FEF0B4ECA86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400" baseline="0" dirty="0" err="1" smtClean="0">
                <a:cs typeface="Arial" pitchFamily="34" charset="0"/>
              </a:rPr>
              <a:t>Observational</a:t>
            </a:r>
            <a:r>
              <a:rPr lang="da-DK" altLang="en-US" sz="1400" baseline="0" dirty="0" smtClean="0">
                <a:cs typeface="Arial" pitchFamily="34" charset="0"/>
              </a:rPr>
              <a:t> studies have </a:t>
            </a:r>
            <a:r>
              <a:rPr lang="da-DK" altLang="en-US" sz="1400" baseline="0" dirty="0" err="1" smtClean="0">
                <a:cs typeface="Arial" pitchFamily="34" charset="0"/>
              </a:rPr>
              <a:t>shown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that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blood</a:t>
            </a:r>
            <a:r>
              <a:rPr lang="da-DK" altLang="en-US" sz="1400" baseline="0" dirty="0" smtClean="0">
                <a:cs typeface="Arial" pitchFamily="34" charset="0"/>
              </a:rPr>
              <a:t> transfusion is </a:t>
            </a:r>
            <a:r>
              <a:rPr lang="da-DK" altLang="en-US" sz="1400" baseline="0" dirty="0" err="1" smtClean="0">
                <a:cs typeface="Arial" pitchFamily="34" charset="0"/>
              </a:rPr>
              <a:t>associated</a:t>
            </a:r>
            <a:r>
              <a:rPr lang="da-DK" altLang="en-US" sz="1400" baseline="0" dirty="0" smtClean="0">
                <a:cs typeface="Arial" pitchFamily="34" charset="0"/>
              </a:rPr>
              <a:t> with </a:t>
            </a:r>
            <a:r>
              <a:rPr lang="da-DK" altLang="en-US" sz="1400" baseline="0" dirty="0" err="1" smtClean="0">
                <a:cs typeface="Arial" pitchFamily="34" charset="0"/>
              </a:rPr>
              <a:t>infection</a:t>
            </a:r>
            <a:r>
              <a:rPr lang="da-DK" altLang="en-US" sz="1400" baseline="0" dirty="0" smtClean="0">
                <a:cs typeface="Arial" pitchFamily="34" charset="0"/>
              </a:rPr>
              <a:t> and </a:t>
            </a:r>
            <a:r>
              <a:rPr lang="da-DK" altLang="en-US" sz="1400" baseline="0" dirty="0" err="1" smtClean="0">
                <a:cs typeface="Arial" pitchFamily="34" charset="0"/>
              </a:rPr>
              <a:t>death</a:t>
            </a:r>
            <a:r>
              <a:rPr lang="da-DK" altLang="en-US" sz="1400" baseline="0" dirty="0" smtClean="0">
                <a:cs typeface="Arial" pitchFamily="34" charset="0"/>
              </a:rPr>
              <a:t>, </a:t>
            </a:r>
            <a:r>
              <a:rPr lang="da-DK" altLang="en-US" sz="1400" baseline="0" dirty="0" err="1" smtClean="0">
                <a:cs typeface="Arial" pitchFamily="34" charset="0"/>
              </a:rPr>
              <a:t>since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one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who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needs</a:t>
            </a:r>
            <a:r>
              <a:rPr lang="da-DK" altLang="en-US" sz="1400" baseline="0" dirty="0" smtClean="0">
                <a:cs typeface="Arial" pitchFamily="34" charset="0"/>
              </a:rPr>
              <a:t> a </a:t>
            </a:r>
            <a:r>
              <a:rPr lang="da-DK" altLang="en-US" sz="1400" baseline="0" dirty="0" err="1" smtClean="0">
                <a:cs typeface="Arial" pitchFamily="34" charset="0"/>
              </a:rPr>
              <a:t>blood</a:t>
            </a:r>
            <a:r>
              <a:rPr lang="da-DK" altLang="en-US" sz="1400" baseline="0" dirty="0" smtClean="0">
                <a:cs typeface="Arial" pitchFamily="34" charset="0"/>
              </a:rPr>
              <a:t> transfusion </a:t>
            </a:r>
            <a:r>
              <a:rPr lang="da-DK" altLang="en-US" sz="1400" baseline="0" dirty="0" err="1" smtClean="0">
                <a:cs typeface="Arial" pitchFamily="34" charset="0"/>
              </a:rPr>
              <a:t>typically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are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frail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older</a:t>
            </a:r>
            <a:r>
              <a:rPr lang="da-DK" altLang="en-US" sz="1400" baseline="0" dirty="0" smtClean="0">
                <a:cs typeface="Arial" pitchFamily="34" charset="0"/>
              </a:rPr>
              <a:t> patient.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altLang="en-US" sz="1400" baseline="0" dirty="0" smtClean="0"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400" baseline="0" dirty="0" err="1" smtClean="0">
                <a:cs typeface="Arial" pitchFamily="34" charset="0"/>
              </a:rPr>
              <a:t>We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also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know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that</a:t>
            </a:r>
            <a:r>
              <a:rPr lang="da-DK" altLang="en-US" sz="1400" baseline="0" dirty="0" smtClean="0">
                <a:cs typeface="Arial" pitchFamily="34" charset="0"/>
              </a:rPr>
              <a:t> a </a:t>
            </a:r>
            <a:r>
              <a:rPr lang="da-DK" altLang="en-US" sz="1400" baseline="0" dirty="0" err="1" smtClean="0">
                <a:cs typeface="Arial" pitchFamily="34" charset="0"/>
              </a:rPr>
              <a:t>low</a:t>
            </a:r>
            <a:r>
              <a:rPr lang="da-DK" altLang="en-US" sz="1400" baseline="0" dirty="0" smtClean="0">
                <a:cs typeface="Arial" pitchFamily="34" charset="0"/>
              </a:rPr>
              <a:t> hemoglobin </a:t>
            </a:r>
            <a:r>
              <a:rPr lang="da-DK" altLang="en-US" sz="1400" baseline="0" dirty="0" err="1" smtClean="0">
                <a:cs typeface="Arial" pitchFamily="34" charset="0"/>
              </a:rPr>
              <a:t>can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cause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death</a:t>
            </a:r>
            <a:r>
              <a:rPr lang="da-DK" altLang="en-US" sz="1400" baseline="0" dirty="0" smtClean="0">
                <a:cs typeface="Arial" pitchFamily="34" charset="0"/>
              </a:rPr>
              <a:t>. 10% of the </a:t>
            </a:r>
            <a:r>
              <a:rPr lang="da-DK" altLang="en-US" sz="1400" baseline="0" dirty="0" err="1" smtClean="0">
                <a:cs typeface="Arial" pitchFamily="34" charset="0"/>
              </a:rPr>
              <a:t>older</a:t>
            </a:r>
            <a:r>
              <a:rPr lang="da-DK" altLang="en-US" sz="1400" baseline="0" dirty="0" smtClean="0">
                <a:cs typeface="Arial" pitchFamily="34" charset="0"/>
              </a:rPr>
              <a:t> hip </a:t>
            </a:r>
            <a:r>
              <a:rPr lang="da-DK" altLang="en-US" sz="1400" baseline="0" dirty="0" err="1" smtClean="0">
                <a:cs typeface="Arial" pitchFamily="34" charset="0"/>
              </a:rPr>
              <a:t>fracture</a:t>
            </a:r>
            <a:r>
              <a:rPr lang="da-DK" altLang="en-US" sz="1400" baseline="0" dirty="0" smtClean="0">
                <a:cs typeface="Arial" pitchFamily="34" charset="0"/>
              </a:rPr>
              <a:t> patients die </a:t>
            </a:r>
            <a:r>
              <a:rPr lang="da-DK" altLang="en-US" sz="1400" baseline="0" dirty="0" err="1" smtClean="0">
                <a:cs typeface="Arial" pitchFamily="34" charset="0"/>
              </a:rPr>
              <a:t>within</a:t>
            </a:r>
            <a:r>
              <a:rPr lang="da-DK" altLang="en-US" sz="1400" baseline="0" dirty="0" smtClean="0">
                <a:cs typeface="Arial" pitchFamily="34" charset="0"/>
              </a:rPr>
              <a:t> 30 </a:t>
            </a:r>
            <a:r>
              <a:rPr lang="da-DK" altLang="en-US" sz="1400" baseline="0" dirty="0" err="1" smtClean="0">
                <a:cs typeface="Arial" pitchFamily="34" charset="0"/>
              </a:rPr>
              <a:t>days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after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surgery</a:t>
            </a:r>
            <a:r>
              <a:rPr lang="da-DK" altLang="en-US" sz="1400" baseline="0" dirty="0" smtClean="0">
                <a:cs typeface="Arial" pitchFamily="34" charset="0"/>
              </a:rPr>
              <a:t> and </a:t>
            </a:r>
            <a:r>
              <a:rPr lang="da-DK" altLang="en-US" sz="1400" baseline="0" dirty="0" err="1" smtClean="0">
                <a:cs typeface="Arial" pitchFamily="34" charset="0"/>
              </a:rPr>
              <a:t>one</a:t>
            </a:r>
            <a:r>
              <a:rPr lang="da-DK" altLang="en-US" sz="1400" baseline="0" dirty="0" smtClean="0">
                <a:cs typeface="Arial" pitchFamily="34" charset="0"/>
              </a:rPr>
              <a:t> out of </a:t>
            </a:r>
            <a:r>
              <a:rPr lang="da-DK" altLang="en-US" sz="1400" baseline="0" dirty="0" err="1" smtClean="0">
                <a:cs typeface="Arial" pitchFamily="34" charset="0"/>
              </a:rPr>
              <a:t>four</a:t>
            </a:r>
            <a:r>
              <a:rPr lang="da-DK" altLang="en-US" sz="1400" baseline="0" dirty="0" smtClean="0">
                <a:cs typeface="Arial" pitchFamily="34" charset="0"/>
              </a:rPr>
              <a:t> dies </a:t>
            </a:r>
            <a:r>
              <a:rPr lang="da-DK" altLang="en-US" sz="1400" baseline="0" dirty="0" err="1" smtClean="0">
                <a:cs typeface="Arial" pitchFamily="34" charset="0"/>
              </a:rPr>
              <a:t>within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first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year</a:t>
            </a:r>
            <a:r>
              <a:rPr lang="da-DK" altLang="en-US" sz="1400" baseline="0" dirty="0" smtClean="0">
                <a:cs typeface="Arial" pitchFamily="34" charset="0"/>
              </a:rPr>
              <a:t>. In the </a:t>
            </a:r>
            <a:r>
              <a:rPr lang="da-DK" altLang="en-US" sz="1400" baseline="0" dirty="0" err="1" smtClean="0">
                <a:cs typeface="Arial" pitchFamily="34" charset="0"/>
              </a:rPr>
              <a:t>frail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older</a:t>
            </a:r>
            <a:r>
              <a:rPr lang="da-DK" altLang="en-US" sz="1400" baseline="0" dirty="0" smtClean="0">
                <a:cs typeface="Arial" pitchFamily="34" charset="0"/>
              </a:rPr>
              <a:t> person </a:t>
            </a:r>
            <a:r>
              <a:rPr lang="da-DK" altLang="en-US" sz="1400" baseline="0" dirty="0" err="1" smtClean="0">
                <a:cs typeface="Arial" pitchFamily="34" charset="0"/>
              </a:rPr>
              <a:t>this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frequency</a:t>
            </a:r>
            <a:r>
              <a:rPr lang="da-DK" altLang="en-US" sz="1400" baseline="0" dirty="0" smtClean="0">
                <a:cs typeface="Arial" pitchFamily="34" charset="0"/>
              </a:rPr>
              <a:t> is </a:t>
            </a:r>
            <a:r>
              <a:rPr lang="da-DK" altLang="en-US" sz="1400" baseline="0" dirty="0" err="1" smtClean="0">
                <a:cs typeface="Arial" pitchFamily="34" charset="0"/>
              </a:rPr>
              <a:t>even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higher</a:t>
            </a:r>
            <a:r>
              <a:rPr lang="da-DK" altLang="en-US" sz="1400" baseline="0" dirty="0" smtClean="0">
                <a:cs typeface="Arial" pitchFamily="34" charset="0"/>
              </a:rPr>
              <a:t>. Up to 50 percent </a:t>
            </a:r>
            <a:r>
              <a:rPr lang="da-DK" altLang="en-US" sz="1400" baseline="0" dirty="0" err="1" smtClean="0">
                <a:cs typeface="Arial" pitchFamily="34" charset="0"/>
              </a:rPr>
              <a:t>will</a:t>
            </a:r>
            <a:r>
              <a:rPr lang="da-DK" altLang="en-US" sz="1400" baseline="0" dirty="0" smtClean="0">
                <a:cs typeface="Arial" pitchFamily="34" charset="0"/>
              </a:rPr>
              <a:t> die.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altLang="en-US" sz="1400" baseline="0" dirty="0" smtClean="0">
              <a:cs typeface="Arial" pitchFamily="34" charset="0"/>
            </a:endParaRPr>
          </a:p>
        </p:txBody>
      </p:sp>
      <p:sp>
        <p:nvSpPr>
          <p:cNvPr id="40964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FD790A-5835-4D5F-95CD-6FEF0B4ECA86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400" dirty="0" smtClean="0">
                <a:cs typeface="Arial" pitchFamily="34" charset="0"/>
              </a:rPr>
              <a:t>The </a:t>
            </a:r>
            <a:r>
              <a:rPr lang="da-DK" altLang="en-US" sz="1400" dirty="0" err="1" smtClean="0">
                <a:cs typeface="Arial" pitchFamily="34" charset="0"/>
              </a:rPr>
              <a:t>older</a:t>
            </a:r>
            <a:r>
              <a:rPr lang="da-DK" altLang="en-US" sz="1400" dirty="0" smtClean="0">
                <a:cs typeface="Arial" pitchFamily="34" charset="0"/>
              </a:rPr>
              <a:t> hip </a:t>
            </a:r>
            <a:r>
              <a:rPr lang="da-DK" altLang="en-US" sz="1400" dirty="0" err="1" smtClean="0">
                <a:cs typeface="Arial" pitchFamily="34" charset="0"/>
              </a:rPr>
              <a:t>fracture</a:t>
            </a:r>
            <a:r>
              <a:rPr lang="da-DK" altLang="en-US" sz="1400" dirty="0" smtClean="0">
                <a:cs typeface="Arial" pitchFamily="34" charset="0"/>
              </a:rPr>
              <a:t> patients with </a:t>
            </a:r>
            <a:r>
              <a:rPr lang="da-DK" altLang="en-US" sz="1400" dirty="0" err="1" smtClean="0">
                <a:cs typeface="Arial" pitchFamily="34" charset="0"/>
              </a:rPr>
              <a:t>physical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disabilities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before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fracture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occurs</a:t>
            </a:r>
            <a:r>
              <a:rPr lang="da-DK" altLang="en-US" sz="1400" baseline="0" dirty="0" smtClean="0">
                <a:cs typeface="Arial" pitchFamily="34" charset="0"/>
              </a:rPr>
              <a:t>, </a:t>
            </a:r>
            <a:r>
              <a:rPr lang="da-DK" altLang="en-US" sz="1400" baseline="0" dirty="0" err="1" smtClean="0">
                <a:cs typeface="Arial" pitchFamily="34" charset="0"/>
              </a:rPr>
              <a:t>are</a:t>
            </a:r>
            <a:r>
              <a:rPr lang="da-DK" altLang="en-US" sz="1400" baseline="0" dirty="0" smtClean="0">
                <a:cs typeface="Arial" pitchFamily="34" charset="0"/>
              </a:rPr>
              <a:t> at </a:t>
            </a:r>
            <a:r>
              <a:rPr lang="da-DK" altLang="en-US" sz="1400" baseline="0" dirty="0" err="1" smtClean="0">
                <a:cs typeface="Arial" pitchFamily="34" charset="0"/>
              </a:rPr>
              <a:t>higher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risk</a:t>
            </a:r>
            <a:r>
              <a:rPr lang="da-DK" altLang="en-US" sz="1400" baseline="0" dirty="0" smtClean="0">
                <a:cs typeface="Arial" pitchFamily="34" charset="0"/>
              </a:rPr>
              <a:t> af </a:t>
            </a:r>
            <a:r>
              <a:rPr lang="da-DK" altLang="en-US" sz="1400" baseline="0" dirty="0" err="1" smtClean="0">
                <a:cs typeface="Arial" pitchFamily="34" charset="0"/>
              </a:rPr>
              <a:t>dying</a:t>
            </a:r>
            <a:r>
              <a:rPr lang="da-DK" altLang="en-US" sz="1400" baseline="0" dirty="0" smtClean="0">
                <a:cs typeface="Arial" pitchFamily="34" charset="0"/>
              </a:rPr>
              <a:t>. </a:t>
            </a:r>
            <a:r>
              <a:rPr lang="da-DK" altLang="en-US" sz="1400" baseline="0" dirty="0" err="1" smtClean="0">
                <a:cs typeface="Arial" pitchFamily="34" charset="0"/>
              </a:rPr>
              <a:t>Many</a:t>
            </a:r>
            <a:r>
              <a:rPr lang="da-DK" altLang="en-US" sz="1400" baseline="0" dirty="0" smtClean="0">
                <a:cs typeface="Arial" pitchFamily="34" charset="0"/>
              </a:rPr>
              <a:t> of the </a:t>
            </a:r>
            <a:r>
              <a:rPr lang="da-DK" altLang="en-US" sz="1400" baseline="0" dirty="0" err="1" smtClean="0">
                <a:cs typeface="Arial" pitchFamily="34" charset="0"/>
              </a:rPr>
              <a:t>frail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older</a:t>
            </a:r>
            <a:r>
              <a:rPr lang="da-DK" altLang="en-US" sz="1400" baseline="0" dirty="0" smtClean="0">
                <a:cs typeface="Arial" pitchFamily="34" charset="0"/>
              </a:rPr>
              <a:t> persons do not </a:t>
            </a:r>
            <a:r>
              <a:rPr lang="da-DK" altLang="en-US" sz="1400" baseline="0" dirty="0" err="1" smtClean="0">
                <a:cs typeface="Arial" pitchFamily="34" charset="0"/>
              </a:rPr>
              <a:t>recover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physically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after</a:t>
            </a:r>
            <a:r>
              <a:rPr lang="da-DK" altLang="en-US" sz="1400" baseline="0" dirty="0" smtClean="0">
                <a:cs typeface="Arial" pitchFamily="34" charset="0"/>
              </a:rPr>
              <a:t> the trauma, and </a:t>
            </a:r>
            <a:r>
              <a:rPr lang="da-DK" altLang="en-US" sz="1400" baseline="0" dirty="0" err="1" smtClean="0">
                <a:cs typeface="Arial" pitchFamily="34" charset="0"/>
              </a:rPr>
              <a:t>we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know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physical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disabilities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can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impair</a:t>
            </a:r>
            <a:r>
              <a:rPr lang="da-DK" altLang="en-US" sz="1400" baseline="0" dirty="0" smtClean="0">
                <a:cs typeface="Arial" pitchFamily="34" charset="0"/>
              </a:rPr>
              <a:t> the persons </a:t>
            </a:r>
            <a:r>
              <a:rPr lang="da-DK" altLang="en-US" sz="1400" baseline="0" dirty="0" err="1" smtClean="0">
                <a:cs typeface="Arial" pitchFamily="34" charset="0"/>
              </a:rPr>
              <a:t>QoL</a:t>
            </a:r>
            <a:r>
              <a:rPr lang="da-DK" altLang="en-US" sz="1400" baseline="0" dirty="0" smtClean="0">
                <a:cs typeface="Arial" pitchFamily="34" charset="0"/>
              </a:rPr>
              <a:t>.</a:t>
            </a:r>
            <a:endParaRPr lang="da-DK" altLang="en-US" sz="1400" dirty="0" smtClean="0">
              <a:cs typeface="Arial" pitchFamily="34" charset="0"/>
            </a:endParaRPr>
          </a:p>
          <a:p>
            <a:endParaRPr lang="da-DK" altLang="en-US" sz="1400" baseline="0" dirty="0" smtClean="0">
              <a:cs typeface="Arial" pitchFamily="34" charset="0"/>
            </a:endParaRPr>
          </a:p>
          <a:p>
            <a:r>
              <a:rPr lang="da-DK" altLang="en-US" sz="1400" baseline="0" dirty="0" smtClean="0">
                <a:cs typeface="Arial" pitchFamily="34" charset="0"/>
              </a:rPr>
              <a:t>At the same time anemia </a:t>
            </a:r>
            <a:r>
              <a:rPr lang="da-DK" altLang="en-US" sz="1400" baseline="0" dirty="0" err="1" smtClean="0">
                <a:cs typeface="Arial" pitchFamily="34" charset="0"/>
              </a:rPr>
              <a:t>can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cause</a:t>
            </a:r>
            <a:r>
              <a:rPr lang="da-DK" altLang="en-US" sz="1400" baseline="0" dirty="0" smtClean="0">
                <a:cs typeface="Arial" pitchFamily="34" charset="0"/>
              </a:rPr>
              <a:t> a </a:t>
            </a:r>
            <a:r>
              <a:rPr lang="da-DK" altLang="en-US" sz="1400" baseline="0" dirty="0" err="1" smtClean="0">
                <a:cs typeface="Arial" pitchFamily="34" charset="0"/>
              </a:rPr>
              <a:t>lack</a:t>
            </a:r>
            <a:r>
              <a:rPr lang="da-DK" altLang="en-US" sz="1400" baseline="0" dirty="0" smtClean="0">
                <a:cs typeface="Arial" pitchFamily="34" charset="0"/>
              </a:rPr>
              <a:t> of oxygen to the </a:t>
            </a:r>
            <a:r>
              <a:rPr lang="da-DK" altLang="en-US" sz="1400" baseline="0" dirty="0" err="1" smtClean="0">
                <a:cs typeface="Arial" pitchFamily="34" charset="0"/>
              </a:rPr>
              <a:t>muscles</a:t>
            </a:r>
            <a:r>
              <a:rPr lang="da-DK" altLang="en-US" sz="1400" baseline="0" dirty="0" smtClean="0">
                <a:cs typeface="Arial" pitchFamily="34" charset="0"/>
              </a:rPr>
              <a:t> and </a:t>
            </a:r>
            <a:r>
              <a:rPr lang="da-DK" altLang="en-US" sz="1400" baseline="0" dirty="0" err="1" smtClean="0">
                <a:cs typeface="Arial" pitchFamily="34" charset="0"/>
              </a:rPr>
              <a:t>recovery</a:t>
            </a:r>
            <a:r>
              <a:rPr lang="da-DK" altLang="en-US" sz="1400" baseline="0" dirty="0" smtClean="0">
                <a:cs typeface="Arial" pitchFamily="34" charset="0"/>
              </a:rPr>
              <a:t> is </a:t>
            </a:r>
            <a:r>
              <a:rPr lang="da-DK" altLang="en-US" sz="1400" baseline="0" dirty="0" err="1" smtClean="0">
                <a:cs typeface="Arial" pitchFamily="34" charset="0"/>
              </a:rPr>
              <a:t>even</a:t>
            </a:r>
            <a:r>
              <a:rPr lang="da-DK" altLang="en-US" sz="1400" baseline="0" dirty="0" smtClean="0">
                <a:cs typeface="Arial" pitchFamily="34" charset="0"/>
              </a:rPr>
              <a:t> more </a:t>
            </a:r>
            <a:r>
              <a:rPr lang="da-DK" altLang="en-US" sz="1400" baseline="0" dirty="0" err="1" smtClean="0">
                <a:cs typeface="Arial" pitchFamily="34" charset="0"/>
              </a:rPr>
              <a:t>deteriorated</a:t>
            </a:r>
            <a:r>
              <a:rPr lang="da-DK" altLang="en-US" sz="1400" baseline="0" dirty="0" smtClean="0">
                <a:cs typeface="Arial" pitchFamily="34" charset="0"/>
              </a:rPr>
              <a:t> and </a:t>
            </a:r>
            <a:r>
              <a:rPr lang="da-DK" altLang="en-US" sz="1400" baseline="0" dirty="0" err="1" smtClean="0">
                <a:cs typeface="Arial" pitchFamily="34" charset="0"/>
              </a:rPr>
              <a:t>can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increase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risk</a:t>
            </a:r>
            <a:r>
              <a:rPr lang="da-DK" altLang="en-US" sz="1400" baseline="0" dirty="0" smtClean="0">
                <a:cs typeface="Arial" pitchFamily="34" charset="0"/>
              </a:rPr>
              <a:t> of </a:t>
            </a:r>
            <a:r>
              <a:rPr lang="da-DK" altLang="en-US" sz="1400" baseline="0" dirty="0" err="1" smtClean="0">
                <a:cs typeface="Arial" pitchFamily="34" charset="0"/>
              </a:rPr>
              <a:t>another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fall</a:t>
            </a:r>
            <a:r>
              <a:rPr lang="da-DK" altLang="en-US" sz="1400" baseline="0" dirty="0" smtClean="0">
                <a:cs typeface="Arial" pitchFamily="34" charset="0"/>
              </a:rPr>
              <a:t> and a re-</a:t>
            </a:r>
            <a:r>
              <a:rPr lang="da-DK" altLang="en-US" sz="1400" baseline="0" dirty="0" err="1" smtClean="0">
                <a:cs typeface="Arial" pitchFamily="34" charset="0"/>
              </a:rPr>
              <a:t>fracture</a:t>
            </a:r>
            <a:r>
              <a:rPr lang="da-DK" altLang="en-US" sz="1400" baseline="0" dirty="0" smtClean="0">
                <a:cs typeface="Arial" pitchFamily="34" charset="0"/>
              </a:rPr>
              <a:t>. </a:t>
            </a:r>
          </a:p>
          <a:p>
            <a:endParaRPr lang="da-DK" altLang="en-US" sz="1400" baseline="0" dirty="0" smtClean="0"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400" baseline="0" dirty="0" smtClean="0">
                <a:cs typeface="Arial" pitchFamily="34" charset="0"/>
              </a:rPr>
              <a:t>Anemia </a:t>
            </a:r>
            <a:r>
              <a:rPr lang="da-DK" altLang="en-US" sz="1400" baseline="0" dirty="0" err="1" smtClean="0">
                <a:cs typeface="Arial" pitchFamily="34" charset="0"/>
              </a:rPr>
              <a:t>also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seems</a:t>
            </a:r>
            <a:r>
              <a:rPr lang="da-DK" altLang="en-US" sz="1400" baseline="0" dirty="0" smtClean="0">
                <a:cs typeface="Arial" pitchFamily="34" charset="0"/>
              </a:rPr>
              <a:t> to </a:t>
            </a:r>
            <a:r>
              <a:rPr lang="da-DK" altLang="en-US" sz="1400" baseline="0" dirty="0" err="1" smtClean="0">
                <a:cs typeface="Arial" pitchFamily="34" charset="0"/>
              </a:rPr>
              <a:t>be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associated</a:t>
            </a:r>
            <a:r>
              <a:rPr lang="da-DK" altLang="en-US" sz="1400" baseline="0" dirty="0" smtClean="0">
                <a:cs typeface="Arial" pitchFamily="34" charset="0"/>
              </a:rPr>
              <a:t> with </a:t>
            </a:r>
            <a:r>
              <a:rPr lang="da-DK" altLang="en-US" sz="1400" baseline="0" dirty="0" err="1" smtClean="0">
                <a:cs typeface="Arial" pitchFamily="34" charset="0"/>
              </a:rPr>
              <a:t>QoL</a:t>
            </a:r>
            <a:r>
              <a:rPr lang="da-DK" altLang="en-US" sz="1400" baseline="0" dirty="0" smtClean="0">
                <a:cs typeface="Arial" pitchFamily="34" charset="0"/>
              </a:rPr>
              <a:t>.</a:t>
            </a:r>
          </a:p>
        </p:txBody>
      </p:sp>
      <p:sp>
        <p:nvSpPr>
          <p:cNvPr id="40964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FD790A-5835-4D5F-95CD-6FEF0B4ECA86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a-DK" altLang="en-US" sz="1600" baseline="0" dirty="0" smtClean="0">
                <a:cs typeface="Arial" pitchFamily="34" charset="0"/>
              </a:rPr>
              <a:t>But </a:t>
            </a:r>
            <a:r>
              <a:rPr lang="da-DK" altLang="en-US" sz="1600" baseline="0" dirty="0" err="1" smtClean="0">
                <a:cs typeface="Arial" pitchFamily="34" charset="0"/>
              </a:rPr>
              <a:t>this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picture</a:t>
            </a:r>
            <a:r>
              <a:rPr lang="da-DK" altLang="en-US" sz="1600" baseline="0" dirty="0" smtClean="0">
                <a:cs typeface="Arial" pitchFamily="34" charset="0"/>
              </a:rPr>
              <a:t> is </a:t>
            </a:r>
            <a:r>
              <a:rPr lang="da-DK" altLang="en-US" sz="1600" baseline="0" dirty="0" err="1" smtClean="0">
                <a:cs typeface="Arial" pitchFamily="34" charset="0"/>
              </a:rPr>
              <a:t>even</a:t>
            </a:r>
            <a:r>
              <a:rPr lang="da-DK" altLang="en-US" sz="1600" baseline="0" dirty="0" smtClean="0">
                <a:cs typeface="Arial" pitchFamily="34" charset="0"/>
              </a:rPr>
              <a:t> more </a:t>
            </a:r>
            <a:r>
              <a:rPr lang="da-DK" altLang="en-US" sz="1600" baseline="0" dirty="0" err="1" smtClean="0">
                <a:cs typeface="Arial" pitchFamily="34" charset="0"/>
              </a:rPr>
              <a:t>complicated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than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this</a:t>
            </a:r>
            <a:r>
              <a:rPr lang="da-DK" altLang="en-US" sz="1600" baseline="0" dirty="0" smtClean="0">
                <a:cs typeface="Arial" pitchFamily="34" charset="0"/>
              </a:rPr>
              <a:t> for the </a:t>
            </a:r>
            <a:r>
              <a:rPr lang="da-DK" altLang="en-US" sz="1600" baseline="0" dirty="0" err="1" smtClean="0">
                <a:cs typeface="Arial" pitchFamily="34" charset="0"/>
              </a:rPr>
              <a:t>frail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elderly</a:t>
            </a:r>
            <a:r>
              <a:rPr lang="da-DK" altLang="en-US" sz="1600" baseline="0" dirty="0" smtClean="0">
                <a:cs typeface="Arial" pitchFamily="34" charset="0"/>
              </a:rPr>
              <a:t> hip </a:t>
            </a:r>
            <a:r>
              <a:rPr lang="da-DK" altLang="en-US" sz="1600" baseline="0" dirty="0" err="1" smtClean="0">
                <a:cs typeface="Arial" pitchFamily="34" charset="0"/>
              </a:rPr>
              <a:t>fracture</a:t>
            </a:r>
            <a:r>
              <a:rPr lang="da-DK" altLang="en-US" sz="1600" baseline="0" dirty="0" smtClean="0">
                <a:cs typeface="Arial" pitchFamily="34" charset="0"/>
              </a:rPr>
              <a:t> patient.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altLang="en-US" baseline="0" dirty="0" smtClean="0">
              <a:cs typeface="Arial" pitchFamily="34" charset="0"/>
            </a:endParaRPr>
          </a:p>
        </p:txBody>
      </p:sp>
      <p:sp>
        <p:nvSpPr>
          <p:cNvPr id="40964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FD790A-5835-4D5F-95CD-6FEF0B4ECA86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a-DK" altLang="en-US" sz="1400" dirty="0" smtClean="0">
                <a:cs typeface="Arial" pitchFamily="34" charset="0"/>
              </a:rPr>
              <a:t>The </a:t>
            </a:r>
            <a:r>
              <a:rPr lang="da-DK" altLang="en-US" sz="1400" dirty="0" err="1" smtClean="0">
                <a:cs typeface="Arial" pitchFamily="34" charset="0"/>
              </a:rPr>
              <a:t>are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many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other</a:t>
            </a:r>
            <a:r>
              <a:rPr lang="da-DK" altLang="en-US" sz="1400" baseline="0" dirty="0" smtClean="0">
                <a:cs typeface="Arial" pitchFamily="34" charset="0"/>
              </a:rPr>
              <a:t> factors, </a:t>
            </a:r>
            <a:r>
              <a:rPr lang="da-DK" altLang="en-US" sz="1400" baseline="0" dirty="0" err="1" smtClean="0">
                <a:cs typeface="Arial" pitchFamily="34" charset="0"/>
              </a:rPr>
              <a:t>which</a:t>
            </a:r>
            <a:r>
              <a:rPr lang="da-DK" altLang="en-US" sz="1400" baseline="0" dirty="0" smtClean="0">
                <a:cs typeface="Arial" pitchFamily="34" charset="0"/>
              </a:rPr>
              <a:t> have an </a:t>
            </a:r>
            <a:r>
              <a:rPr lang="da-DK" altLang="en-US" sz="1400" baseline="0" dirty="0" err="1" smtClean="0">
                <a:cs typeface="Arial" pitchFamily="34" charset="0"/>
              </a:rPr>
              <a:t>impact</a:t>
            </a:r>
            <a:r>
              <a:rPr lang="da-DK" altLang="en-US" sz="1400" baseline="0" dirty="0" smtClean="0">
                <a:cs typeface="Arial" pitchFamily="34" charset="0"/>
              </a:rPr>
              <a:t> on the </a:t>
            </a:r>
            <a:r>
              <a:rPr lang="da-DK" altLang="en-US" sz="1400" baseline="0" dirty="0" err="1" smtClean="0">
                <a:cs typeface="Arial" pitchFamily="34" charset="0"/>
              </a:rPr>
              <a:t>older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frail</a:t>
            </a:r>
            <a:r>
              <a:rPr lang="da-DK" altLang="en-US" sz="1400" baseline="0" dirty="0" smtClean="0">
                <a:cs typeface="Arial" pitchFamily="34" charset="0"/>
              </a:rPr>
              <a:t> person.</a:t>
            </a:r>
          </a:p>
          <a:p>
            <a:r>
              <a:rPr lang="da-DK" altLang="en-US" sz="1400" baseline="0" dirty="0" smtClean="0">
                <a:cs typeface="Arial" pitchFamily="34" charset="0"/>
              </a:rPr>
              <a:t>Men </a:t>
            </a:r>
            <a:r>
              <a:rPr lang="da-DK" altLang="en-US" sz="1400" baseline="0" dirty="0" err="1" smtClean="0">
                <a:cs typeface="Arial" pitchFamily="34" charset="0"/>
              </a:rPr>
              <a:t>are</a:t>
            </a:r>
            <a:r>
              <a:rPr lang="da-DK" altLang="en-US" sz="1400" baseline="0" dirty="0" smtClean="0">
                <a:cs typeface="Arial" pitchFamily="34" charset="0"/>
              </a:rPr>
              <a:t> in a </a:t>
            </a:r>
            <a:r>
              <a:rPr lang="da-DK" altLang="en-US" sz="1400" baseline="0" dirty="0" err="1" smtClean="0">
                <a:cs typeface="Arial" pitchFamily="34" charset="0"/>
              </a:rPr>
              <a:t>higher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risk</a:t>
            </a:r>
            <a:r>
              <a:rPr lang="da-DK" altLang="en-US" sz="1400" baseline="0" dirty="0" smtClean="0">
                <a:cs typeface="Arial" pitchFamily="34" charset="0"/>
              </a:rPr>
              <a:t> of </a:t>
            </a:r>
            <a:r>
              <a:rPr lang="da-DK" altLang="en-US" sz="1400" baseline="0" dirty="0" err="1" smtClean="0">
                <a:cs typeface="Arial" pitchFamily="34" charset="0"/>
              </a:rPr>
              <a:t>dying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than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women</a:t>
            </a:r>
            <a:endParaRPr lang="da-DK" altLang="en-US" sz="1400" baseline="0" dirty="0" smtClean="0">
              <a:cs typeface="Arial" pitchFamily="34" charset="0"/>
            </a:endParaRPr>
          </a:p>
          <a:p>
            <a:r>
              <a:rPr lang="da-DK" altLang="en-US" sz="1400" dirty="0" err="1" smtClean="0">
                <a:cs typeface="Arial" pitchFamily="34" charset="0"/>
              </a:rPr>
              <a:t>Demented</a:t>
            </a:r>
            <a:r>
              <a:rPr lang="da-DK" altLang="en-US" sz="1400" dirty="0" smtClean="0">
                <a:cs typeface="Arial" pitchFamily="34" charset="0"/>
              </a:rPr>
              <a:t> </a:t>
            </a:r>
            <a:r>
              <a:rPr lang="da-DK" altLang="en-US" sz="1400" dirty="0" err="1" smtClean="0">
                <a:cs typeface="Arial" pitchFamily="34" charset="0"/>
              </a:rPr>
              <a:t>are</a:t>
            </a:r>
            <a:r>
              <a:rPr lang="da-DK" altLang="en-US" sz="1400" dirty="0" smtClean="0">
                <a:cs typeface="Arial" pitchFamily="34" charset="0"/>
              </a:rPr>
              <a:t> in </a:t>
            </a:r>
            <a:r>
              <a:rPr lang="da-DK" altLang="en-US" sz="1400" dirty="0" err="1" smtClean="0">
                <a:cs typeface="Arial" pitchFamily="34" charset="0"/>
              </a:rPr>
              <a:t>higher</a:t>
            </a:r>
            <a:r>
              <a:rPr lang="da-DK" altLang="en-US" sz="1400" dirty="0" smtClean="0">
                <a:cs typeface="Arial" pitchFamily="34" charset="0"/>
              </a:rPr>
              <a:t> </a:t>
            </a:r>
            <a:r>
              <a:rPr lang="da-DK" altLang="en-US" sz="1400" dirty="0" err="1" smtClean="0">
                <a:cs typeface="Arial" pitchFamily="34" charset="0"/>
              </a:rPr>
              <a:t>risk</a:t>
            </a:r>
            <a:r>
              <a:rPr lang="da-DK" altLang="en-US" sz="1400" dirty="0" smtClean="0">
                <a:cs typeface="Arial" pitchFamily="34" charset="0"/>
              </a:rPr>
              <a:t> of delirium </a:t>
            </a:r>
            <a:r>
              <a:rPr lang="da-DK" altLang="en-US" sz="1400" dirty="0" err="1" smtClean="0">
                <a:cs typeface="Arial" pitchFamily="34" charset="0"/>
              </a:rPr>
              <a:t>during</a:t>
            </a:r>
            <a:r>
              <a:rPr lang="da-DK" altLang="en-US" sz="1400" dirty="0" smtClean="0">
                <a:cs typeface="Arial" pitchFamily="34" charset="0"/>
              </a:rPr>
              <a:t> </a:t>
            </a:r>
            <a:r>
              <a:rPr lang="da-DK" altLang="en-US" sz="1400" dirty="0" err="1" smtClean="0">
                <a:cs typeface="Arial" pitchFamily="34" charset="0"/>
              </a:rPr>
              <a:t>hospitalization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</a:p>
          <a:p>
            <a:r>
              <a:rPr lang="da-DK" altLang="en-US" sz="1400" baseline="0" dirty="0" err="1" smtClean="0">
                <a:cs typeface="Arial" pitchFamily="34" charset="0"/>
              </a:rPr>
              <a:t>Surgery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delay</a:t>
            </a:r>
            <a:r>
              <a:rPr lang="da-DK" altLang="en-US" sz="1400" baseline="0" dirty="0" smtClean="0">
                <a:cs typeface="Arial" pitchFamily="34" charset="0"/>
              </a:rPr>
              <a:t>, more </a:t>
            </a:r>
            <a:r>
              <a:rPr lang="da-DK" altLang="en-US" sz="1400" baseline="0" dirty="0" err="1" smtClean="0">
                <a:cs typeface="Arial" pitchFamily="34" charset="0"/>
              </a:rPr>
              <a:t>than</a:t>
            </a:r>
            <a:r>
              <a:rPr lang="da-DK" altLang="en-US" sz="1400" baseline="0" dirty="0" smtClean="0">
                <a:cs typeface="Arial" pitchFamily="34" charset="0"/>
              </a:rPr>
              <a:t> 48 </a:t>
            </a:r>
            <a:r>
              <a:rPr lang="da-DK" altLang="en-US" sz="1400" baseline="0" dirty="0" err="1" smtClean="0">
                <a:cs typeface="Arial" pitchFamily="34" charset="0"/>
              </a:rPr>
              <a:t>hours</a:t>
            </a:r>
            <a:r>
              <a:rPr lang="da-DK" altLang="en-US" sz="1400" baseline="0" dirty="0" smtClean="0">
                <a:cs typeface="Arial" pitchFamily="34" charset="0"/>
              </a:rPr>
              <a:t>, </a:t>
            </a:r>
            <a:r>
              <a:rPr lang="da-DK" altLang="en-US" sz="1400" baseline="0" dirty="0" err="1" smtClean="0">
                <a:cs typeface="Arial" pitchFamily="34" charset="0"/>
              </a:rPr>
              <a:t>also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increases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risk</a:t>
            </a:r>
            <a:r>
              <a:rPr lang="da-DK" altLang="en-US" sz="1400" baseline="0" dirty="0" smtClean="0">
                <a:cs typeface="Arial" pitchFamily="34" charset="0"/>
              </a:rPr>
              <a:t> of </a:t>
            </a:r>
            <a:r>
              <a:rPr lang="da-DK" altLang="en-US" sz="1400" baseline="0" dirty="0" err="1" smtClean="0">
                <a:cs typeface="Arial" pitchFamily="34" charset="0"/>
              </a:rPr>
              <a:t>death</a:t>
            </a:r>
            <a:endParaRPr lang="da-DK" altLang="en-US" sz="1400" baseline="0" dirty="0" smtClean="0">
              <a:cs typeface="Arial" pitchFamily="34" charset="0"/>
            </a:endParaRPr>
          </a:p>
          <a:p>
            <a:r>
              <a:rPr lang="da-DK" altLang="en-US" sz="1400" baseline="0" dirty="0" smtClean="0">
                <a:cs typeface="Arial" pitchFamily="34" charset="0"/>
              </a:rPr>
              <a:t>The </a:t>
            </a:r>
            <a:r>
              <a:rPr lang="da-DK" altLang="en-US" sz="1400" baseline="0" dirty="0" err="1" smtClean="0">
                <a:cs typeface="Arial" pitchFamily="34" charset="0"/>
              </a:rPr>
              <a:t>frail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elderly</a:t>
            </a:r>
            <a:r>
              <a:rPr lang="da-DK" altLang="en-US" sz="1400" baseline="0" dirty="0" smtClean="0">
                <a:cs typeface="Arial" pitchFamily="34" charset="0"/>
              </a:rPr>
              <a:t> with </a:t>
            </a:r>
            <a:r>
              <a:rPr lang="da-DK" altLang="en-US" sz="1400" baseline="0" dirty="0" err="1" smtClean="0">
                <a:cs typeface="Arial" pitchFamily="34" charset="0"/>
              </a:rPr>
              <a:t>many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comorbidities</a:t>
            </a:r>
            <a:r>
              <a:rPr lang="da-DK" altLang="en-US" sz="1400" baseline="0" dirty="0" smtClean="0">
                <a:cs typeface="Arial" pitchFamily="34" charset="0"/>
              </a:rPr>
              <a:t> have a </a:t>
            </a:r>
            <a:r>
              <a:rPr lang="da-DK" altLang="en-US" sz="1400" baseline="0" dirty="0" err="1" smtClean="0">
                <a:cs typeface="Arial" pitchFamily="34" charset="0"/>
              </a:rPr>
              <a:t>higher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risk</a:t>
            </a:r>
            <a:r>
              <a:rPr lang="da-DK" altLang="en-US" sz="1400" baseline="0" dirty="0" smtClean="0">
                <a:cs typeface="Arial" pitchFamily="34" charset="0"/>
              </a:rPr>
              <a:t> of </a:t>
            </a:r>
            <a:r>
              <a:rPr lang="da-DK" altLang="en-US" sz="1400" baseline="0" dirty="0" err="1" smtClean="0">
                <a:cs typeface="Arial" pitchFamily="34" charset="0"/>
              </a:rPr>
              <a:t>infections</a:t>
            </a:r>
            <a:r>
              <a:rPr lang="da-DK" altLang="en-US" sz="1400" baseline="0" dirty="0" smtClean="0">
                <a:cs typeface="Arial" pitchFamily="34" charset="0"/>
              </a:rPr>
              <a:t> and a </a:t>
            </a:r>
            <a:r>
              <a:rPr lang="da-DK" altLang="en-US" sz="1400" baseline="0" dirty="0" err="1" smtClean="0">
                <a:cs typeface="Arial" pitchFamily="34" charset="0"/>
              </a:rPr>
              <a:t>higher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risk</a:t>
            </a:r>
            <a:r>
              <a:rPr lang="da-DK" altLang="en-US" sz="1400" baseline="0" dirty="0" smtClean="0">
                <a:cs typeface="Arial" pitchFamily="34" charset="0"/>
              </a:rPr>
              <a:t> of </a:t>
            </a:r>
            <a:r>
              <a:rPr lang="da-DK" altLang="en-US" sz="1400" baseline="0" dirty="0" err="1" smtClean="0">
                <a:cs typeface="Arial" pitchFamily="34" charset="0"/>
              </a:rPr>
              <a:t>being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readmitted</a:t>
            </a:r>
            <a:r>
              <a:rPr lang="da-DK" altLang="en-US" sz="1400" baseline="0" dirty="0" smtClean="0">
                <a:cs typeface="Arial" pitchFamily="34" charset="0"/>
              </a:rPr>
              <a:t> to the hospital.</a:t>
            </a:r>
          </a:p>
          <a:p>
            <a:r>
              <a:rPr lang="da-DK" altLang="en-US" sz="1400" baseline="0" dirty="0" smtClean="0">
                <a:cs typeface="Arial" pitchFamily="34" charset="0"/>
              </a:rPr>
              <a:t>All </a:t>
            </a:r>
            <a:r>
              <a:rPr lang="da-DK" altLang="en-US" sz="1400" baseline="0" dirty="0" err="1" smtClean="0">
                <a:cs typeface="Arial" pitchFamily="34" charset="0"/>
              </a:rPr>
              <a:t>these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circumstances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will</a:t>
            </a:r>
            <a:r>
              <a:rPr lang="da-DK" altLang="en-US" sz="1400" baseline="0" dirty="0" smtClean="0">
                <a:cs typeface="Arial" pitchFamily="34" charset="0"/>
              </a:rPr>
              <a:t> have a </a:t>
            </a:r>
            <a:r>
              <a:rPr lang="da-DK" altLang="en-US" sz="1400" baseline="0" dirty="0" err="1" smtClean="0">
                <a:cs typeface="Arial" pitchFamily="34" charset="0"/>
              </a:rPr>
              <a:t>huge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inpact</a:t>
            </a:r>
            <a:r>
              <a:rPr lang="da-DK" altLang="en-US" sz="1400" baseline="0" dirty="0" smtClean="0">
                <a:cs typeface="Arial" pitchFamily="34" charset="0"/>
              </a:rPr>
              <a:t> on the </a:t>
            </a:r>
            <a:r>
              <a:rPr lang="da-DK" altLang="en-US" sz="1400" baseline="0" dirty="0" err="1" smtClean="0">
                <a:cs typeface="Arial" pitchFamily="34" charset="0"/>
              </a:rPr>
              <a:t>frail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older</a:t>
            </a:r>
            <a:r>
              <a:rPr lang="da-DK" altLang="en-US" sz="1400" baseline="0" dirty="0" smtClean="0">
                <a:cs typeface="Arial" pitchFamily="34" charset="0"/>
              </a:rPr>
              <a:t> persons </a:t>
            </a:r>
            <a:r>
              <a:rPr lang="da-DK" altLang="en-US" sz="1400" baseline="0" dirty="0" err="1" smtClean="0">
                <a:cs typeface="Arial" pitchFamily="34" charset="0"/>
              </a:rPr>
              <a:t>physical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abilities</a:t>
            </a:r>
            <a:r>
              <a:rPr lang="da-DK" altLang="en-US" sz="1400" baseline="0" dirty="0" smtClean="0">
                <a:cs typeface="Arial" pitchFamily="34" charset="0"/>
              </a:rPr>
              <a:t> and overall </a:t>
            </a:r>
            <a:r>
              <a:rPr lang="da-DK" altLang="en-US" sz="1400" baseline="0" dirty="0" err="1" smtClean="0">
                <a:cs typeface="Arial" pitchFamily="34" charset="0"/>
              </a:rPr>
              <a:t>quality</a:t>
            </a:r>
            <a:r>
              <a:rPr lang="da-DK" altLang="en-US" sz="1400" baseline="0" dirty="0" smtClean="0">
                <a:cs typeface="Arial" pitchFamily="34" charset="0"/>
              </a:rPr>
              <a:t> of </a:t>
            </a:r>
            <a:r>
              <a:rPr lang="da-DK" altLang="en-US" sz="1400" baseline="0" dirty="0" err="1" smtClean="0">
                <a:cs typeface="Arial" pitchFamily="34" charset="0"/>
              </a:rPr>
              <a:t>life</a:t>
            </a:r>
            <a:r>
              <a:rPr lang="da-DK" altLang="en-US" sz="1400" baseline="0" dirty="0" smtClean="0">
                <a:cs typeface="Arial" pitchFamily="34" charset="0"/>
              </a:rPr>
              <a:t>.</a:t>
            </a:r>
          </a:p>
          <a:p>
            <a:endParaRPr lang="da-DK" altLang="en-US" sz="1400" dirty="0" smtClean="0">
              <a:cs typeface="Arial" pitchFamily="34" charset="0"/>
            </a:endParaRPr>
          </a:p>
        </p:txBody>
      </p:sp>
      <p:sp>
        <p:nvSpPr>
          <p:cNvPr id="40964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U Passat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FD790A-5835-4D5F-95CD-6FEF0B4ECA86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400" baseline="0" dirty="0" err="1" smtClean="0">
                <a:cs typeface="Arial" pitchFamily="34" charset="0"/>
              </a:rPr>
              <a:t>Our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clinical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experience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tells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us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that</a:t>
            </a:r>
            <a:r>
              <a:rPr lang="da-DK" altLang="en-US" sz="1400" baseline="0" dirty="0" smtClean="0">
                <a:cs typeface="Arial" pitchFamily="34" charset="0"/>
              </a:rPr>
              <a:t> it is the </a:t>
            </a:r>
            <a:r>
              <a:rPr lang="da-DK" altLang="en-US" sz="1400" baseline="0" dirty="0" err="1" smtClean="0">
                <a:cs typeface="Arial" pitchFamily="34" charset="0"/>
              </a:rPr>
              <a:t>elderly</a:t>
            </a:r>
            <a:r>
              <a:rPr lang="da-DK" altLang="en-US" sz="1400" baseline="0" dirty="0" smtClean="0">
                <a:cs typeface="Arial" pitchFamily="34" charset="0"/>
              </a:rPr>
              <a:t> from </a:t>
            </a:r>
            <a:r>
              <a:rPr lang="da-DK" altLang="en-US" sz="1400" baseline="0" dirty="0" err="1" smtClean="0">
                <a:cs typeface="Arial" pitchFamily="34" charset="0"/>
              </a:rPr>
              <a:t>nursing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homes</a:t>
            </a:r>
            <a:r>
              <a:rPr lang="da-DK" altLang="en-US" sz="1400" baseline="0" dirty="0" smtClean="0">
                <a:cs typeface="Arial" pitchFamily="34" charset="0"/>
              </a:rPr>
              <a:t> and </a:t>
            </a:r>
            <a:r>
              <a:rPr lang="da-DK" altLang="en-US" sz="1400" baseline="0" dirty="0" err="1" smtClean="0">
                <a:cs typeface="Arial" pitchFamily="34" charset="0"/>
              </a:rPr>
              <a:t>sheltered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accomodation</a:t>
            </a:r>
            <a:r>
              <a:rPr lang="da-DK" altLang="en-US" sz="1400" baseline="0" dirty="0" smtClean="0">
                <a:cs typeface="Arial" pitchFamily="34" charset="0"/>
              </a:rPr>
              <a:t> (</a:t>
            </a:r>
            <a:r>
              <a:rPr lang="da-DK" altLang="en-US" sz="1400" baseline="0" dirty="0" err="1" smtClean="0">
                <a:cs typeface="Arial" pitchFamily="34" charset="0"/>
              </a:rPr>
              <a:t>care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homes</a:t>
            </a:r>
            <a:r>
              <a:rPr lang="da-DK" altLang="en-US" sz="1400" baseline="0" dirty="0" smtClean="0">
                <a:cs typeface="Arial" pitchFamily="34" charset="0"/>
              </a:rPr>
              <a:t>), </a:t>
            </a:r>
            <a:r>
              <a:rPr lang="da-DK" altLang="en-US" sz="1400" baseline="0" dirty="0" err="1" smtClean="0">
                <a:cs typeface="Arial" pitchFamily="34" charset="0"/>
              </a:rPr>
              <a:t>who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are</a:t>
            </a:r>
            <a:r>
              <a:rPr lang="da-DK" altLang="en-US" sz="1400" baseline="0" dirty="0" smtClean="0">
                <a:cs typeface="Arial" pitchFamily="34" charset="0"/>
              </a:rPr>
              <a:t> the most </a:t>
            </a:r>
            <a:r>
              <a:rPr lang="da-DK" altLang="en-US" sz="1400" baseline="0" dirty="0" err="1" smtClean="0">
                <a:cs typeface="Arial" pitchFamily="34" charset="0"/>
              </a:rPr>
              <a:t>frail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elderly</a:t>
            </a:r>
            <a:r>
              <a:rPr lang="da-DK" altLang="en-US" sz="1400" baseline="0" dirty="0" smtClean="0">
                <a:cs typeface="Arial" pitchFamily="34" charset="0"/>
              </a:rPr>
              <a:t> in </a:t>
            </a:r>
            <a:r>
              <a:rPr lang="da-DK" altLang="en-US" sz="1400" baseline="0" dirty="0" err="1" smtClean="0">
                <a:cs typeface="Arial" pitchFamily="34" charset="0"/>
              </a:rPr>
              <a:t>our</a:t>
            </a:r>
            <a:r>
              <a:rPr lang="da-DK" altLang="en-US" sz="1400" baseline="0" dirty="0" smtClean="0">
                <a:cs typeface="Arial" pitchFamily="34" charset="0"/>
              </a:rPr>
              <a:t> hospitals. In Danmark </a:t>
            </a:r>
            <a:r>
              <a:rPr lang="da-DK" altLang="en-US" sz="1400" baseline="0" dirty="0" err="1" smtClean="0">
                <a:cs typeface="Arial" pitchFamily="34" charset="0"/>
              </a:rPr>
              <a:t>there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are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access</a:t>
            </a:r>
            <a:r>
              <a:rPr lang="da-DK" altLang="en-US" sz="1400" baseline="0" dirty="0" smtClean="0">
                <a:cs typeface="Arial" pitchFamily="34" charset="0"/>
              </a:rPr>
              <a:t> to more </a:t>
            </a:r>
            <a:r>
              <a:rPr lang="da-DK" altLang="en-US" sz="1400" baseline="0" dirty="0" err="1" smtClean="0">
                <a:cs typeface="Arial" pitchFamily="34" charset="0"/>
              </a:rPr>
              <a:t>help</a:t>
            </a:r>
            <a:r>
              <a:rPr lang="da-DK" altLang="en-US" sz="1400" baseline="0" dirty="0" smtClean="0">
                <a:cs typeface="Arial" pitchFamily="34" charset="0"/>
              </a:rPr>
              <a:t> in the </a:t>
            </a:r>
            <a:r>
              <a:rPr lang="da-DK" altLang="en-US" sz="1400" baseline="0" dirty="0" err="1" smtClean="0">
                <a:cs typeface="Arial" pitchFamily="34" charset="0"/>
              </a:rPr>
              <a:t>nursing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homes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than</a:t>
            </a:r>
            <a:r>
              <a:rPr lang="da-DK" altLang="en-US" sz="1400" baseline="0" dirty="0" smtClean="0">
                <a:cs typeface="Arial" pitchFamily="34" charset="0"/>
              </a:rPr>
              <a:t> in the </a:t>
            </a:r>
            <a:r>
              <a:rPr lang="da-DK" altLang="en-US" sz="1400" baseline="0" dirty="0" err="1" smtClean="0">
                <a:cs typeface="Arial" pitchFamily="34" charset="0"/>
              </a:rPr>
              <a:t>sheltered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accomodation</a:t>
            </a:r>
            <a:r>
              <a:rPr lang="da-DK" altLang="en-US" sz="1400" baseline="0" dirty="0" smtClean="0">
                <a:cs typeface="Arial" pitchFamily="34" charset="0"/>
              </a:rPr>
              <a:t>, </a:t>
            </a:r>
            <a:r>
              <a:rPr lang="en-US" altLang="en-US" sz="1400" baseline="0" dirty="0" smtClean="0">
                <a:cs typeface="Arial" pitchFamily="34" charset="0"/>
              </a:rPr>
              <a:t>but the residences are equally handicap-friendly.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400" baseline="0" dirty="0" smtClean="0">
                <a:cs typeface="Arial" pitchFamily="34" charset="0"/>
              </a:rPr>
              <a:t>In </a:t>
            </a:r>
            <a:r>
              <a:rPr lang="da-DK" altLang="en-US" sz="1400" baseline="0" dirty="0" err="1" smtClean="0">
                <a:cs typeface="Arial" pitchFamily="34" charset="0"/>
              </a:rPr>
              <a:t>our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department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we</a:t>
            </a:r>
            <a:r>
              <a:rPr lang="da-DK" altLang="en-US" sz="1400" baseline="0" dirty="0" smtClean="0">
                <a:cs typeface="Arial" pitchFamily="34" charset="0"/>
              </a:rPr>
              <a:t> have </a:t>
            </a:r>
            <a:r>
              <a:rPr lang="da-DK" altLang="en-US" sz="1400" baseline="0" dirty="0" err="1" smtClean="0">
                <a:cs typeface="Arial" pitchFamily="34" charset="0"/>
              </a:rPr>
              <a:t>studied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this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group</a:t>
            </a:r>
            <a:r>
              <a:rPr lang="da-DK" altLang="en-US" sz="1400" baseline="0" dirty="0" smtClean="0">
                <a:cs typeface="Arial" pitchFamily="34" charset="0"/>
              </a:rPr>
              <a:t> of </a:t>
            </a:r>
            <a:r>
              <a:rPr lang="da-DK" altLang="en-US" sz="1400" baseline="0" dirty="0" err="1" smtClean="0">
                <a:cs typeface="Arial" pitchFamily="34" charset="0"/>
              </a:rPr>
              <a:t>older</a:t>
            </a:r>
            <a:r>
              <a:rPr lang="da-DK" altLang="en-US" sz="1400" baseline="0" dirty="0" smtClean="0">
                <a:cs typeface="Arial" pitchFamily="34" charset="0"/>
              </a:rPr>
              <a:t> patients with hip </a:t>
            </a:r>
            <a:r>
              <a:rPr lang="da-DK" altLang="en-US" sz="1400" baseline="0" dirty="0" err="1" smtClean="0">
                <a:cs typeface="Arial" pitchFamily="34" charset="0"/>
              </a:rPr>
              <a:t>fracture</a:t>
            </a:r>
            <a:r>
              <a:rPr lang="da-DK" altLang="en-US" sz="1400" baseline="0" dirty="0" smtClean="0">
                <a:cs typeface="Arial" pitchFamily="34" charset="0"/>
              </a:rPr>
              <a:t> at admission.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400" b="0" baseline="0" dirty="0" err="1" smtClean="0">
                <a:cs typeface="Arial" pitchFamily="34" charset="0"/>
              </a:rPr>
              <a:t>We</a:t>
            </a:r>
            <a:r>
              <a:rPr lang="da-DK" altLang="en-US" sz="1400" b="0" baseline="0" dirty="0" smtClean="0">
                <a:cs typeface="Arial" pitchFamily="34" charset="0"/>
              </a:rPr>
              <a:t> </a:t>
            </a:r>
            <a:r>
              <a:rPr lang="da-DK" altLang="en-US" sz="1400" b="0" baseline="0" dirty="0" err="1" smtClean="0">
                <a:cs typeface="Arial" pitchFamily="34" charset="0"/>
              </a:rPr>
              <a:t>used</a:t>
            </a:r>
            <a:r>
              <a:rPr lang="da-DK" altLang="en-US" sz="1400" b="0" baseline="0" dirty="0" smtClean="0">
                <a:cs typeface="Arial" pitchFamily="34" charset="0"/>
              </a:rPr>
              <a:t> the CGA </a:t>
            </a:r>
            <a:r>
              <a:rPr lang="da-DK" altLang="en-US" sz="1400" b="0" baseline="0" dirty="0" err="1" smtClean="0">
                <a:cs typeface="Arial" pitchFamily="34" charset="0"/>
              </a:rPr>
              <a:t>frailty</a:t>
            </a:r>
            <a:r>
              <a:rPr lang="da-DK" altLang="en-US" sz="1400" b="0" baseline="0" dirty="0" smtClean="0">
                <a:cs typeface="Arial" pitchFamily="34" charset="0"/>
              </a:rPr>
              <a:t> </a:t>
            </a:r>
            <a:r>
              <a:rPr lang="da-DK" altLang="en-US" sz="1400" b="0" baseline="0" dirty="0" err="1" smtClean="0">
                <a:cs typeface="Arial" pitchFamily="34" charset="0"/>
              </a:rPr>
              <a:t>index</a:t>
            </a:r>
            <a:r>
              <a:rPr lang="da-DK" altLang="en-US" sz="1400" b="0" baseline="0" dirty="0" smtClean="0">
                <a:cs typeface="Arial" pitchFamily="34" charset="0"/>
              </a:rPr>
              <a:t> to </a:t>
            </a:r>
            <a:r>
              <a:rPr lang="da-DK" altLang="en-US" sz="1400" b="0" baseline="0" dirty="0" err="1" smtClean="0">
                <a:cs typeface="Arial" pitchFamily="34" charset="0"/>
              </a:rPr>
              <a:t>assess</a:t>
            </a:r>
            <a:r>
              <a:rPr lang="da-DK" altLang="en-US" sz="1400" b="0" baseline="0" dirty="0" smtClean="0">
                <a:cs typeface="Arial" pitchFamily="34" charset="0"/>
              </a:rPr>
              <a:t> </a:t>
            </a:r>
            <a:r>
              <a:rPr lang="da-DK" altLang="en-US" sz="1400" b="0" baseline="0" dirty="0" err="1" smtClean="0">
                <a:cs typeface="Arial" pitchFamily="34" charset="0"/>
              </a:rPr>
              <a:t>these</a:t>
            </a:r>
            <a:r>
              <a:rPr lang="da-DK" altLang="en-US" sz="1400" b="0" baseline="0" dirty="0" smtClean="0">
                <a:cs typeface="Arial" pitchFamily="34" charset="0"/>
              </a:rPr>
              <a:t> patients. </a:t>
            </a:r>
            <a:r>
              <a:rPr lang="da-DK" altLang="en-US" sz="1400" baseline="0" dirty="0" smtClean="0">
                <a:cs typeface="Arial" pitchFamily="34" charset="0"/>
              </a:rPr>
              <a:t>96% of the </a:t>
            </a:r>
            <a:r>
              <a:rPr lang="da-DK" altLang="en-US" sz="1400" baseline="0" dirty="0" err="1" smtClean="0">
                <a:cs typeface="Arial" pitchFamily="34" charset="0"/>
              </a:rPr>
              <a:t>nursing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home</a:t>
            </a:r>
            <a:r>
              <a:rPr lang="da-DK" altLang="en-US" sz="1400" baseline="0" dirty="0" smtClean="0">
                <a:cs typeface="Arial" pitchFamily="34" charset="0"/>
              </a:rPr>
              <a:t> residents </a:t>
            </a:r>
            <a:r>
              <a:rPr lang="da-DK" altLang="en-US" sz="1400" baseline="0" dirty="0" err="1" smtClean="0">
                <a:cs typeface="Arial" pitchFamily="34" charset="0"/>
              </a:rPr>
              <a:t>were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assessed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frail</a:t>
            </a:r>
            <a:r>
              <a:rPr lang="da-DK" altLang="en-US" sz="1400" baseline="0" dirty="0" smtClean="0">
                <a:cs typeface="Arial" pitchFamily="34" charset="0"/>
              </a:rPr>
              <a:t> and 78% of the </a:t>
            </a:r>
            <a:r>
              <a:rPr lang="da-DK" altLang="en-US" sz="1400" baseline="0" dirty="0" err="1" smtClean="0">
                <a:cs typeface="Arial" pitchFamily="34" charset="0"/>
              </a:rPr>
              <a:t>older</a:t>
            </a:r>
            <a:r>
              <a:rPr lang="da-DK" altLang="en-US" sz="1400" baseline="0" dirty="0" smtClean="0">
                <a:cs typeface="Arial" pitchFamily="34" charset="0"/>
              </a:rPr>
              <a:t> patients from </a:t>
            </a:r>
            <a:r>
              <a:rPr lang="da-DK" altLang="en-US" sz="1400" baseline="0" dirty="0" err="1" smtClean="0">
                <a:cs typeface="Arial" pitchFamily="34" charset="0"/>
              </a:rPr>
              <a:t>sheltered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accomodation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were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frail</a:t>
            </a:r>
            <a:r>
              <a:rPr lang="da-DK" altLang="en-US" sz="1400" baseline="0" dirty="0" smtClean="0">
                <a:cs typeface="Arial" pitchFamily="34" charset="0"/>
              </a:rPr>
              <a:t>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400" baseline="0" dirty="0" err="1" smtClean="0">
                <a:cs typeface="Arial" pitchFamily="34" charset="0"/>
              </a:rPr>
              <a:t>We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found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that</a:t>
            </a:r>
            <a:r>
              <a:rPr lang="da-DK" altLang="en-US" sz="1400" baseline="0" dirty="0" smtClean="0">
                <a:cs typeface="Arial" pitchFamily="34" charset="0"/>
              </a:rPr>
              <a:t> a large proportion of the </a:t>
            </a:r>
            <a:r>
              <a:rPr lang="da-DK" altLang="en-US" sz="1400" baseline="0" dirty="0" err="1" smtClean="0">
                <a:cs typeface="Arial" pitchFamily="34" charset="0"/>
              </a:rPr>
              <a:t>nursing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home</a:t>
            </a:r>
            <a:r>
              <a:rPr lang="da-DK" altLang="en-US" sz="1400" baseline="0" dirty="0" smtClean="0">
                <a:cs typeface="Arial" pitchFamily="34" charset="0"/>
              </a:rPr>
              <a:t> residents have </a:t>
            </a:r>
            <a:r>
              <a:rPr lang="da-DK" altLang="en-US" sz="1400" baseline="0" dirty="0" err="1" smtClean="0">
                <a:cs typeface="Arial" pitchFamily="34" charset="0"/>
              </a:rPr>
              <a:t>physical</a:t>
            </a:r>
            <a:r>
              <a:rPr lang="da-DK" altLang="en-US" sz="1400" baseline="0" dirty="0" smtClean="0">
                <a:cs typeface="Arial" pitchFamily="34" charset="0"/>
              </a:rPr>
              <a:t> and </a:t>
            </a:r>
            <a:r>
              <a:rPr lang="da-DK" altLang="en-US" sz="1400" baseline="0" dirty="0" err="1" smtClean="0">
                <a:cs typeface="Arial" pitchFamily="34" charset="0"/>
              </a:rPr>
              <a:t>cognitive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disabilities</a:t>
            </a:r>
            <a:r>
              <a:rPr lang="da-DK" altLang="en-US" sz="1400" baseline="0" dirty="0" smtClean="0">
                <a:cs typeface="Arial" pitchFamily="34" charset="0"/>
              </a:rPr>
              <a:t>. </a:t>
            </a:r>
            <a:r>
              <a:rPr lang="da-DK" altLang="en-US" sz="1400" baseline="0" dirty="0" err="1" smtClean="0">
                <a:cs typeface="Arial" pitchFamily="34" charset="0"/>
              </a:rPr>
              <a:t>These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disabilities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are</a:t>
            </a:r>
            <a:r>
              <a:rPr lang="da-DK" altLang="en-US" sz="1400" baseline="0" dirty="0" smtClean="0">
                <a:cs typeface="Arial" pitchFamily="34" charset="0"/>
              </a:rPr>
              <a:t> more </a:t>
            </a:r>
            <a:r>
              <a:rPr lang="da-DK" altLang="en-US" sz="1400" baseline="0" dirty="0" err="1" smtClean="0">
                <a:cs typeface="Arial" pitchFamily="34" charset="0"/>
              </a:rPr>
              <a:t>frequent</a:t>
            </a:r>
            <a:r>
              <a:rPr lang="da-DK" altLang="en-US" sz="1400" baseline="0" dirty="0" smtClean="0">
                <a:cs typeface="Arial" pitchFamily="34" charset="0"/>
              </a:rPr>
              <a:t> in </a:t>
            </a:r>
            <a:r>
              <a:rPr lang="da-DK" altLang="en-US" sz="1400" baseline="0" dirty="0" err="1" smtClean="0">
                <a:cs typeface="Arial" pitchFamily="34" charset="0"/>
              </a:rPr>
              <a:t>our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nursing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home</a:t>
            </a:r>
            <a:r>
              <a:rPr lang="da-DK" altLang="en-US" sz="1400" baseline="0" dirty="0" smtClean="0">
                <a:cs typeface="Arial" pitchFamily="34" charset="0"/>
              </a:rPr>
              <a:t> residents </a:t>
            </a:r>
            <a:r>
              <a:rPr lang="da-DK" altLang="en-US" sz="1400" baseline="0" dirty="0" err="1" smtClean="0">
                <a:cs typeface="Arial" pitchFamily="34" charset="0"/>
              </a:rPr>
              <a:t>than</a:t>
            </a:r>
            <a:r>
              <a:rPr lang="da-DK" altLang="en-US" sz="1400" baseline="0" dirty="0" smtClean="0">
                <a:cs typeface="Arial" pitchFamily="34" charset="0"/>
              </a:rPr>
              <a:t> in the </a:t>
            </a:r>
            <a:r>
              <a:rPr lang="da-DK" altLang="en-US" sz="1400" baseline="0" dirty="0" err="1" smtClean="0">
                <a:cs typeface="Arial" pitchFamily="34" charset="0"/>
              </a:rPr>
              <a:t>older</a:t>
            </a:r>
            <a:r>
              <a:rPr lang="da-DK" altLang="en-US" sz="1400" baseline="0" dirty="0" smtClean="0">
                <a:cs typeface="Arial" pitchFamily="34" charset="0"/>
              </a:rPr>
              <a:t> patients from </a:t>
            </a:r>
            <a:r>
              <a:rPr lang="da-DK" altLang="en-US" sz="1400" baseline="0" dirty="0" err="1" smtClean="0">
                <a:cs typeface="Arial" pitchFamily="34" charset="0"/>
              </a:rPr>
              <a:t>sheltered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accomodation</a:t>
            </a:r>
            <a:r>
              <a:rPr lang="da-DK" altLang="en-US" sz="1400" baseline="0" dirty="0" smtClean="0">
                <a:cs typeface="Arial" pitchFamily="34" charset="0"/>
              </a:rPr>
              <a:t>. </a:t>
            </a:r>
            <a:r>
              <a:rPr lang="da-DK" altLang="en-US" sz="1400" baseline="0" dirty="0" err="1" smtClean="0">
                <a:cs typeface="Arial" pitchFamily="34" charset="0"/>
              </a:rPr>
              <a:t>However</a:t>
            </a:r>
            <a:r>
              <a:rPr lang="da-DK" altLang="en-US" sz="1400" baseline="0" dirty="0" smtClean="0">
                <a:cs typeface="Arial" pitchFamily="34" charset="0"/>
              </a:rPr>
              <a:t>, </a:t>
            </a:r>
            <a:r>
              <a:rPr lang="da-DK" altLang="en-US" sz="1400" baseline="0" dirty="0" err="1" smtClean="0">
                <a:cs typeface="Arial" pitchFamily="34" charset="0"/>
              </a:rPr>
              <a:t>otherwise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nursing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home</a:t>
            </a:r>
            <a:r>
              <a:rPr lang="da-DK" altLang="en-US" sz="1400" baseline="0" dirty="0" smtClean="0">
                <a:cs typeface="Arial" pitchFamily="34" charset="0"/>
              </a:rPr>
              <a:t> residents and the residents from </a:t>
            </a:r>
            <a:r>
              <a:rPr lang="da-DK" altLang="en-US" sz="1400" baseline="0" dirty="0" err="1" smtClean="0">
                <a:cs typeface="Arial" pitchFamily="34" charset="0"/>
              </a:rPr>
              <a:t>sheltered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accomodation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were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equally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malnutritioned</a:t>
            </a:r>
            <a:r>
              <a:rPr lang="da-DK" altLang="en-US" sz="1400" baseline="0" dirty="0" smtClean="0">
                <a:cs typeface="Arial" pitchFamily="34" charset="0"/>
              </a:rPr>
              <a:t> at admission, </a:t>
            </a:r>
            <a:r>
              <a:rPr lang="da-DK" altLang="en-US" sz="1400" baseline="0" dirty="0" err="1" smtClean="0">
                <a:cs typeface="Arial" pitchFamily="34" charset="0"/>
              </a:rPr>
              <a:t>equally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burdened</a:t>
            </a:r>
            <a:r>
              <a:rPr lang="da-DK" altLang="en-US" sz="1400" baseline="0" dirty="0" smtClean="0">
                <a:cs typeface="Arial" pitchFamily="34" charset="0"/>
              </a:rPr>
              <a:t> with </a:t>
            </a:r>
            <a:r>
              <a:rPr lang="da-DK" altLang="en-US" sz="1400" baseline="0" dirty="0" err="1" smtClean="0">
                <a:cs typeface="Arial" pitchFamily="34" charset="0"/>
              </a:rPr>
              <a:t>severely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illness</a:t>
            </a:r>
            <a:r>
              <a:rPr lang="da-DK" altLang="en-US" sz="1400" baseline="0" dirty="0" smtClean="0">
                <a:cs typeface="Arial" pitchFamily="34" charset="0"/>
              </a:rPr>
              <a:t>, and </a:t>
            </a:r>
            <a:r>
              <a:rPr lang="da-DK" altLang="en-US" sz="1400" baseline="0" dirty="0" err="1" smtClean="0">
                <a:cs typeface="Arial" pitchFamily="34" charset="0"/>
              </a:rPr>
              <a:t>therefore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equal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numbers</a:t>
            </a:r>
            <a:r>
              <a:rPr lang="da-DK" altLang="en-US" sz="1400" baseline="0" dirty="0" smtClean="0">
                <a:cs typeface="Arial" pitchFamily="34" charset="0"/>
              </a:rPr>
              <a:t> of </a:t>
            </a:r>
            <a:r>
              <a:rPr lang="da-DK" altLang="en-US" sz="1400" baseline="0" dirty="0" err="1" smtClean="0">
                <a:cs typeface="Arial" pitchFamily="34" charset="0"/>
              </a:rPr>
              <a:t>medication</a:t>
            </a:r>
            <a:r>
              <a:rPr lang="da-DK" altLang="en-US" sz="1400" baseline="0" dirty="0" smtClean="0">
                <a:cs typeface="Arial" pitchFamily="34" charset="0"/>
              </a:rPr>
              <a:t>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altLang="en-US" sz="1400" baseline="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sz="1600" baseline="0" dirty="0" err="1" smtClean="0">
                <a:cs typeface="Arial" pitchFamily="34" charset="0"/>
              </a:rPr>
              <a:t>When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looked</a:t>
            </a:r>
            <a:r>
              <a:rPr lang="da-DK" altLang="en-US" sz="1600" baseline="0" dirty="0" smtClean="0">
                <a:cs typeface="Arial" pitchFamily="34" charset="0"/>
              </a:rPr>
              <a:t> at the total </a:t>
            </a:r>
            <a:r>
              <a:rPr lang="da-DK" altLang="en-US" sz="1600" baseline="0" dirty="0" err="1" smtClean="0">
                <a:cs typeface="Arial" pitchFamily="34" charset="0"/>
              </a:rPr>
              <a:t>group</a:t>
            </a:r>
            <a:r>
              <a:rPr lang="da-DK" altLang="en-US" sz="1600" baseline="0" dirty="0" smtClean="0">
                <a:cs typeface="Arial" pitchFamily="34" charset="0"/>
              </a:rPr>
              <a:t> of </a:t>
            </a:r>
            <a:r>
              <a:rPr lang="da-DK" altLang="en-US" sz="1600" baseline="0" dirty="0" err="1" smtClean="0">
                <a:cs typeface="Arial" pitchFamily="34" charset="0"/>
              </a:rPr>
              <a:t>these</a:t>
            </a:r>
            <a:r>
              <a:rPr lang="da-DK" altLang="en-US" sz="1600" baseline="0" dirty="0" smtClean="0">
                <a:cs typeface="Arial" pitchFamily="34" charset="0"/>
              </a:rPr>
              <a:t> - more or </a:t>
            </a:r>
            <a:r>
              <a:rPr lang="da-DK" altLang="en-US" sz="1600" baseline="0" dirty="0" err="1" smtClean="0">
                <a:cs typeface="Arial" pitchFamily="34" charset="0"/>
              </a:rPr>
              <a:t>less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frail</a:t>
            </a:r>
            <a:r>
              <a:rPr lang="da-DK" altLang="en-US" sz="1600" baseline="0" dirty="0" smtClean="0">
                <a:cs typeface="Arial" pitchFamily="34" charset="0"/>
              </a:rPr>
              <a:t> hip </a:t>
            </a:r>
            <a:r>
              <a:rPr lang="da-DK" altLang="en-US" sz="1600" baseline="0" dirty="0" err="1" smtClean="0">
                <a:cs typeface="Arial" pitchFamily="34" charset="0"/>
              </a:rPr>
              <a:t>fracture</a:t>
            </a:r>
            <a:r>
              <a:rPr lang="da-DK" altLang="en-US" sz="1600" baseline="0" dirty="0" smtClean="0">
                <a:cs typeface="Arial" pitchFamily="34" charset="0"/>
              </a:rPr>
              <a:t> patients - 10 </a:t>
            </a:r>
            <a:r>
              <a:rPr lang="da-DK" altLang="en-US" sz="1600" baseline="0" dirty="0" err="1" smtClean="0">
                <a:cs typeface="Arial" pitchFamily="34" charset="0"/>
              </a:rPr>
              <a:t>days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after</a:t>
            </a:r>
            <a:r>
              <a:rPr lang="da-DK" altLang="en-US" sz="1600" baseline="0" dirty="0" smtClean="0">
                <a:cs typeface="Arial" pitchFamily="34" charset="0"/>
              </a:rPr>
              <a:t> hip </a:t>
            </a:r>
            <a:r>
              <a:rPr lang="da-DK" altLang="en-US" sz="1600" baseline="0" dirty="0" err="1" smtClean="0">
                <a:cs typeface="Arial" pitchFamily="34" charset="0"/>
              </a:rPr>
              <a:t>fracture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surgery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found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that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almost</a:t>
            </a:r>
            <a:r>
              <a:rPr lang="da-DK" altLang="en-US" sz="1600" baseline="0" dirty="0" smtClean="0">
                <a:cs typeface="Arial" pitchFamily="34" charset="0"/>
              </a:rPr>
              <a:t> none </a:t>
            </a:r>
            <a:r>
              <a:rPr lang="da-DK" altLang="en-US" sz="1600" baseline="0" dirty="0" err="1" smtClean="0">
                <a:cs typeface="Arial" pitchFamily="34" charset="0"/>
              </a:rPr>
              <a:t>were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able</a:t>
            </a:r>
            <a:r>
              <a:rPr lang="da-DK" altLang="en-US" sz="1600" baseline="0" dirty="0" smtClean="0">
                <a:cs typeface="Arial" pitchFamily="34" charset="0"/>
              </a:rPr>
              <a:t> to </a:t>
            </a:r>
            <a:r>
              <a:rPr lang="da-DK" altLang="en-US" sz="1600" baseline="0" dirty="0" err="1" smtClean="0">
                <a:cs typeface="Arial" pitchFamily="34" charset="0"/>
              </a:rPr>
              <a:t>walk</a:t>
            </a:r>
            <a:r>
              <a:rPr lang="da-DK" altLang="en-US" sz="1600" baseline="0" dirty="0" smtClean="0">
                <a:cs typeface="Arial" pitchFamily="34" charset="0"/>
              </a:rPr>
              <a:t> with a </a:t>
            </a:r>
            <a:r>
              <a:rPr lang="da-DK" altLang="en-US" sz="1600" baseline="0" dirty="0" err="1" smtClean="0">
                <a:cs typeface="Arial" pitchFamily="34" charset="0"/>
              </a:rPr>
              <a:t>stick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</a:p>
          <a:p>
            <a:pPr eaLnBrk="1" hangingPunct="1"/>
            <a:r>
              <a:rPr lang="da-DK" altLang="en-US" sz="1600" baseline="0" dirty="0" smtClean="0">
                <a:cs typeface="Arial" pitchFamily="34" charset="0"/>
              </a:rPr>
              <a:t>18% </a:t>
            </a:r>
            <a:r>
              <a:rPr lang="da-DK" altLang="en-US" sz="1600" baseline="0" dirty="0" err="1" smtClean="0">
                <a:cs typeface="Arial" pitchFamily="34" charset="0"/>
              </a:rPr>
              <a:t>were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able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walk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when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they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used</a:t>
            </a:r>
            <a:r>
              <a:rPr lang="da-DK" altLang="en-US" sz="1600" baseline="0" dirty="0" smtClean="0">
                <a:cs typeface="Arial" pitchFamily="34" charset="0"/>
              </a:rPr>
              <a:t> af </a:t>
            </a:r>
            <a:r>
              <a:rPr lang="da-DK" altLang="en-US" sz="1600" baseline="0" dirty="0" err="1" smtClean="0">
                <a:cs typeface="Arial" pitchFamily="34" charset="0"/>
              </a:rPr>
              <a:t>walker</a:t>
            </a:r>
            <a:r>
              <a:rPr lang="da-DK" altLang="en-US" sz="1600" baseline="0" dirty="0" smtClean="0">
                <a:cs typeface="Arial" pitchFamily="34" charset="0"/>
              </a:rPr>
              <a:t>, 43% </a:t>
            </a:r>
            <a:r>
              <a:rPr lang="da-DK" altLang="en-US" sz="1600" baseline="0" dirty="0" err="1" smtClean="0">
                <a:cs typeface="Arial" pitchFamily="34" charset="0"/>
              </a:rPr>
              <a:t>were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only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able</a:t>
            </a:r>
            <a:r>
              <a:rPr lang="da-DK" altLang="en-US" sz="1600" baseline="0" dirty="0" smtClean="0">
                <a:cs typeface="Arial" pitchFamily="34" charset="0"/>
              </a:rPr>
              <a:t> to </a:t>
            </a:r>
            <a:r>
              <a:rPr lang="da-DK" altLang="en-US" sz="1600" baseline="0" dirty="0" err="1" smtClean="0">
                <a:cs typeface="Arial" pitchFamily="34" charset="0"/>
              </a:rPr>
              <a:t>walk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if</a:t>
            </a:r>
            <a:r>
              <a:rPr lang="da-DK" altLang="en-US" sz="1600" baseline="0" dirty="0" smtClean="0">
                <a:cs typeface="Arial" pitchFamily="34" charset="0"/>
              </a:rPr>
              <a:t> the </a:t>
            </a:r>
            <a:r>
              <a:rPr lang="da-DK" altLang="en-US" sz="1600" baseline="0" dirty="0" err="1" smtClean="0">
                <a:cs typeface="Arial" pitchFamily="34" charset="0"/>
              </a:rPr>
              <a:t>were</a:t>
            </a:r>
            <a:r>
              <a:rPr lang="da-DK" altLang="en-US" sz="1600" baseline="0" dirty="0" smtClean="0">
                <a:cs typeface="Arial" pitchFamily="34" charset="0"/>
              </a:rPr>
              <a:t> assisted by </a:t>
            </a:r>
            <a:r>
              <a:rPr lang="da-DK" altLang="en-US" sz="1600" baseline="0" dirty="0" err="1" smtClean="0">
                <a:cs typeface="Arial" pitchFamily="34" charset="0"/>
              </a:rPr>
              <a:t>one</a:t>
            </a:r>
            <a:r>
              <a:rPr lang="da-DK" altLang="en-US" sz="1600" baseline="0" dirty="0" smtClean="0">
                <a:cs typeface="Arial" pitchFamily="34" charset="0"/>
              </a:rPr>
              <a:t> or </a:t>
            </a:r>
            <a:r>
              <a:rPr lang="da-DK" altLang="en-US" sz="1600" baseline="0" dirty="0" err="1" smtClean="0">
                <a:cs typeface="Arial" pitchFamily="34" charset="0"/>
              </a:rPr>
              <a:t>two</a:t>
            </a:r>
            <a:r>
              <a:rPr lang="da-DK" altLang="en-US" sz="1600" baseline="0" dirty="0" smtClean="0">
                <a:cs typeface="Arial" pitchFamily="34" charset="0"/>
              </a:rPr>
              <a:t> persons </a:t>
            </a:r>
            <a:r>
              <a:rPr lang="da-DK" altLang="en-US" sz="1600" baseline="0" dirty="0" err="1" smtClean="0">
                <a:cs typeface="Arial" pitchFamily="34" charset="0"/>
              </a:rPr>
              <a:t>using</a:t>
            </a:r>
            <a:r>
              <a:rPr lang="da-DK" altLang="en-US" sz="1600" baseline="0" dirty="0" smtClean="0">
                <a:cs typeface="Arial" pitchFamily="34" charset="0"/>
              </a:rPr>
              <a:t> a </a:t>
            </a:r>
            <a:r>
              <a:rPr lang="da-DK" altLang="en-US" sz="1600" baseline="0" dirty="0" err="1" smtClean="0">
                <a:cs typeface="Arial" pitchFamily="34" charset="0"/>
              </a:rPr>
              <a:t>high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walker</a:t>
            </a:r>
            <a:r>
              <a:rPr lang="da-DK" altLang="en-US" sz="1600" baseline="0" dirty="0" smtClean="0">
                <a:cs typeface="Arial" pitchFamily="34" charset="0"/>
              </a:rPr>
              <a:t>, and 38% </a:t>
            </a:r>
            <a:r>
              <a:rPr lang="da-DK" altLang="en-US" sz="1600" baseline="0" dirty="0" err="1" smtClean="0">
                <a:cs typeface="Arial" pitchFamily="34" charset="0"/>
              </a:rPr>
              <a:t>were</a:t>
            </a:r>
            <a:r>
              <a:rPr lang="da-DK" altLang="en-US" sz="1600" baseline="0" dirty="0" smtClean="0">
                <a:cs typeface="Arial" pitchFamily="34" charset="0"/>
              </a:rPr>
              <a:t> not </a:t>
            </a:r>
            <a:r>
              <a:rPr lang="da-DK" altLang="en-US" sz="1600" baseline="0" dirty="0" err="1" smtClean="0">
                <a:cs typeface="Arial" pitchFamily="34" charset="0"/>
              </a:rPr>
              <a:t>able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walk</a:t>
            </a:r>
            <a:r>
              <a:rPr lang="da-DK" altLang="en-US" sz="1600" baseline="0" dirty="0" smtClean="0">
                <a:cs typeface="Arial" pitchFamily="34" charset="0"/>
              </a:rPr>
              <a:t> at all.</a:t>
            </a:r>
          </a:p>
          <a:p>
            <a:pPr eaLnBrk="1" hangingPunct="1"/>
            <a:endParaRPr lang="da-DK" altLang="en-US" sz="1600" baseline="0" dirty="0" smtClean="0">
              <a:cs typeface="Arial" pitchFamily="34" charset="0"/>
            </a:endParaRPr>
          </a:p>
          <a:p>
            <a:pPr eaLnBrk="1" hangingPunct="1"/>
            <a:endParaRPr lang="da-DK" altLang="en-US" baseline="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baseline="0" dirty="0" smtClean="0">
                <a:cs typeface="Arial" pitchFamily="34" charset="0"/>
              </a:rPr>
              <a:t>Most of the patients </a:t>
            </a:r>
            <a:r>
              <a:rPr lang="da-DK" altLang="en-US" baseline="0" dirty="0" err="1" smtClean="0">
                <a:cs typeface="Arial" pitchFamily="34" charset="0"/>
              </a:rPr>
              <a:t>needed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help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if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they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should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move</a:t>
            </a:r>
            <a:r>
              <a:rPr lang="da-DK" altLang="en-US" baseline="0" dirty="0" smtClean="0">
                <a:cs typeface="Arial" pitchFamily="34" charset="0"/>
              </a:rPr>
              <a:t> from the bed to a </a:t>
            </a:r>
            <a:r>
              <a:rPr lang="da-DK" altLang="en-US" baseline="0" dirty="0" err="1" smtClean="0">
                <a:cs typeface="Arial" pitchFamily="34" charset="0"/>
              </a:rPr>
              <a:t>chair</a:t>
            </a:r>
            <a:r>
              <a:rPr lang="da-DK" altLang="en-US" baseline="0" dirty="0" smtClean="0">
                <a:cs typeface="Arial" pitchFamily="34" charset="0"/>
              </a:rPr>
              <a:t> and back </a:t>
            </a:r>
            <a:r>
              <a:rPr lang="da-DK" altLang="en-US" baseline="0" dirty="0" err="1" smtClean="0">
                <a:cs typeface="Arial" pitchFamily="34" charset="0"/>
              </a:rPr>
              <a:t>again</a:t>
            </a:r>
            <a:r>
              <a:rPr lang="da-DK" altLang="en-US" baseline="0" dirty="0" smtClean="0">
                <a:cs typeface="Arial" pitchFamily="34" charset="0"/>
              </a:rPr>
              <a:t>. </a:t>
            </a:r>
          </a:p>
          <a:p>
            <a:pPr eaLnBrk="1" hangingPunct="1"/>
            <a:r>
              <a:rPr lang="da-DK" altLang="en-US" baseline="0" dirty="0" smtClean="0">
                <a:cs typeface="Arial" pitchFamily="34" charset="0"/>
              </a:rPr>
              <a:t>As </a:t>
            </a:r>
            <a:r>
              <a:rPr lang="da-DK" altLang="en-US" baseline="0" dirty="0" err="1" smtClean="0">
                <a:cs typeface="Arial" pitchFamily="34" charset="0"/>
              </a:rPr>
              <a:t>you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see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here</a:t>
            </a:r>
            <a:r>
              <a:rPr lang="da-DK" altLang="en-US" baseline="0" dirty="0" smtClean="0">
                <a:cs typeface="Arial" pitchFamily="34" charset="0"/>
              </a:rPr>
              <a:t>, </a:t>
            </a:r>
            <a:r>
              <a:rPr lang="da-DK" altLang="en-US" baseline="0" dirty="0" err="1" smtClean="0">
                <a:cs typeface="Arial" pitchFamily="34" charset="0"/>
              </a:rPr>
              <a:t>this</a:t>
            </a:r>
            <a:r>
              <a:rPr lang="da-DK" altLang="en-US" baseline="0" dirty="0" smtClean="0">
                <a:cs typeface="Arial" pitchFamily="34" charset="0"/>
              </a:rPr>
              <a:t> proportion of patient </a:t>
            </a:r>
            <a:r>
              <a:rPr lang="da-DK" altLang="en-US" baseline="0" dirty="0" err="1" smtClean="0">
                <a:cs typeface="Arial" pitchFamily="34" charset="0"/>
              </a:rPr>
              <a:t>who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could</a:t>
            </a:r>
            <a:r>
              <a:rPr lang="da-DK" altLang="en-US" baseline="0" dirty="0" smtClean="0">
                <a:cs typeface="Arial" pitchFamily="34" charset="0"/>
              </a:rPr>
              <a:t> do </a:t>
            </a:r>
            <a:r>
              <a:rPr lang="da-DK" altLang="en-US" baseline="0" dirty="0" err="1" smtClean="0">
                <a:cs typeface="Arial" pitchFamily="34" charset="0"/>
              </a:rPr>
              <a:t>this</a:t>
            </a:r>
            <a:r>
              <a:rPr lang="da-DK" altLang="en-US" baseline="0" dirty="0" smtClean="0">
                <a:cs typeface="Arial" pitchFamily="34" charset="0"/>
              </a:rPr>
              <a:t> on </a:t>
            </a:r>
            <a:r>
              <a:rPr lang="da-DK" altLang="en-US" baseline="0" dirty="0" err="1" smtClean="0">
                <a:cs typeface="Arial" pitchFamily="34" charset="0"/>
              </a:rPr>
              <a:t>their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own</a:t>
            </a:r>
            <a:r>
              <a:rPr lang="da-DK" altLang="en-US" baseline="0" dirty="0" smtClean="0">
                <a:cs typeface="Arial" pitchFamily="34" charset="0"/>
              </a:rPr>
              <a:t>, </a:t>
            </a:r>
            <a:r>
              <a:rPr lang="da-DK" altLang="en-US" baseline="0" dirty="0" err="1" smtClean="0">
                <a:cs typeface="Arial" pitchFamily="34" charset="0"/>
              </a:rPr>
              <a:t>were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reducing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very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slowly</a:t>
            </a:r>
            <a:r>
              <a:rPr lang="da-DK" altLang="en-US" baseline="0" dirty="0" smtClean="0">
                <a:cs typeface="Arial" pitchFamily="34" charset="0"/>
              </a:rPr>
              <a:t> from </a:t>
            </a:r>
            <a:r>
              <a:rPr lang="da-DK" altLang="en-US" baseline="0" dirty="0" err="1" smtClean="0">
                <a:cs typeface="Arial" pitchFamily="34" charset="0"/>
              </a:rPr>
              <a:t>day</a:t>
            </a:r>
            <a:r>
              <a:rPr lang="da-DK" altLang="en-US" baseline="0" dirty="0" smtClean="0">
                <a:cs typeface="Arial" pitchFamily="34" charset="0"/>
              </a:rPr>
              <a:t> 10 to 90 </a:t>
            </a:r>
            <a:r>
              <a:rPr lang="da-DK" altLang="en-US" baseline="0" dirty="0" err="1" smtClean="0">
                <a:cs typeface="Arial" pitchFamily="34" charset="0"/>
              </a:rPr>
              <a:t>days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after</a:t>
            </a:r>
            <a:r>
              <a:rPr lang="da-DK" altLang="en-US" baseline="0" dirty="0" smtClean="0">
                <a:cs typeface="Arial" pitchFamily="34" charset="0"/>
              </a:rPr>
              <a:t> hip </a:t>
            </a:r>
            <a:r>
              <a:rPr lang="da-DK" altLang="en-US" baseline="0" dirty="0" err="1" smtClean="0">
                <a:cs typeface="Arial" pitchFamily="34" charset="0"/>
              </a:rPr>
              <a:t>fracture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surgery</a:t>
            </a:r>
            <a:r>
              <a:rPr lang="da-DK" altLang="en-US" baseline="0" dirty="0" smtClean="0">
                <a:cs typeface="Arial" pitchFamily="34" charset="0"/>
              </a:rPr>
              <a:t>.</a:t>
            </a:r>
            <a:endParaRPr lang="da-DK" altLang="en-US" dirty="0" smtClean="0">
              <a:cs typeface="Arial" pitchFamily="34" charset="0"/>
            </a:endParaRPr>
          </a:p>
          <a:p>
            <a:pPr eaLnBrk="1" hangingPunct="1"/>
            <a:endParaRPr lang="da-DK" alt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figure shows</a:t>
            </a:r>
            <a:r>
              <a:rPr lang="en-US" baseline="0" dirty="0" smtClean="0"/>
              <a:t> the l</a:t>
            </a:r>
            <a:r>
              <a:rPr lang="en-US" dirty="0" smtClean="0"/>
              <a:t>ongitudinal changes in ambulation in older persons</a:t>
            </a:r>
            <a:r>
              <a:rPr lang="en-US" baseline="0" dirty="0" smtClean="0"/>
              <a:t> </a:t>
            </a:r>
            <a:r>
              <a:rPr lang="en-US" dirty="0" smtClean="0"/>
              <a:t>by age groups following hip fracture surgery. The values are the estimated percent of patients who recovered ambulation at each follow-up time </a:t>
            </a:r>
            <a:r>
              <a:rPr lang="en-US" baseline="0" dirty="0" smtClean="0"/>
              <a:t> with the </a:t>
            </a:r>
            <a:r>
              <a:rPr lang="en-US" dirty="0" smtClean="0"/>
              <a:t>95% confidence</a:t>
            </a:r>
            <a:r>
              <a:rPr lang="en-US" baseline="0" dirty="0" smtClean="0"/>
              <a:t> interval</a:t>
            </a:r>
            <a:r>
              <a:rPr lang="en-US" dirty="0" smtClean="0"/>
              <a:t>. E.g.</a:t>
            </a:r>
            <a:r>
              <a:rPr lang="en-US" baseline="0" dirty="0" smtClean="0"/>
              <a:t> 22% in the patients more than 85 years recovered after 3 months. Only 24% had recovered after 6 months and after 1 year 32% had recovered, it means that 68 did not.</a:t>
            </a:r>
          </a:p>
          <a:p>
            <a:r>
              <a:rPr lang="en-US" baseline="0" dirty="0" smtClean="0"/>
              <a:t>The stars mark</a:t>
            </a:r>
            <a:r>
              <a:rPr lang="en-US" dirty="0" smtClean="0"/>
              <a:t> a</a:t>
            </a:r>
            <a:r>
              <a:rPr lang="en-US" baseline="0" dirty="0" smtClean="0"/>
              <a:t> </a:t>
            </a:r>
            <a:r>
              <a:rPr lang="en-US" dirty="0" smtClean="0"/>
              <a:t>linear age effect at every follow-up time. One</a:t>
            </a:r>
            <a:r>
              <a:rPr lang="en-US" baseline="0" dirty="0" smtClean="0"/>
              <a:t> cross</a:t>
            </a:r>
            <a:r>
              <a:rPr lang="en-US" dirty="0" smtClean="0"/>
              <a:t> shows</a:t>
            </a:r>
            <a:r>
              <a:rPr lang="en-US" baseline="0" dirty="0" smtClean="0"/>
              <a:t> a statistical significant improvement in recovery betwe</a:t>
            </a:r>
            <a:r>
              <a:rPr lang="en-US" dirty="0" smtClean="0"/>
              <a:t>en 3 and 6 months follow-up and</a:t>
            </a:r>
            <a:r>
              <a:rPr lang="en-US" baseline="0" dirty="0" smtClean="0"/>
              <a:t> two cross shows improvement in recovery </a:t>
            </a:r>
            <a:r>
              <a:rPr lang="en-US" dirty="0" smtClean="0"/>
              <a:t>between 6 and 12 months. The analysis was controlling for dementia, postoperative medical complications, and baseline ADL and ambulation.</a:t>
            </a:r>
          </a:p>
          <a:p>
            <a:endParaRPr lang="en-US" dirty="0" smtClean="0"/>
          </a:p>
          <a:p>
            <a:r>
              <a:rPr lang="en-US" dirty="0" smtClean="0"/>
              <a:t>As you can see, improvements</a:t>
            </a:r>
            <a:r>
              <a:rPr lang="en-US" baseline="0" dirty="0" smtClean="0"/>
              <a:t> in </a:t>
            </a:r>
            <a:r>
              <a:rPr lang="en-US" dirty="0" smtClean="0"/>
              <a:t>walking abilities move</a:t>
            </a:r>
            <a:r>
              <a:rPr lang="en-US" baseline="0" dirty="0" smtClean="0"/>
              <a:t> very slow after a hip fracture and more slow in the oldest old.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178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And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now</a:t>
            </a:r>
            <a:r>
              <a:rPr lang="da-DK" baseline="0" dirty="0" smtClean="0"/>
              <a:t> to the </a:t>
            </a:r>
            <a:r>
              <a:rPr lang="da-DK" baseline="0" dirty="0" err="1" smtClean="0"/>
              <a:t>subject</a:t>
            </a:r>
            <a:r>
              <a:rPr lang="da-DK" baseline="0" dirty="0" smtClean="0"/>
              <a:t> </a:t>
            </a:r>
            <a:r>
              <a:rPr lang="da-DK" dirty="0" err="1" smtClean="0"/>
              <a:t>QoL</a:t>
            </a:r>
            <a:r>
              <a:rPr lang="da-DK" dirty="0" smtClean="0"/>
              <a:t>.</a:t>
            </a:r>
          </a:p>
          <a:p>
            <a:r>
              <a:rPr lang="da-DK" dirty="0" err="1" smtClean="0"/>
              <a:t>QoL</a:t>
            </a:r>
            <a:r>
              <a:rPr lang="da-DK" dirty="0" smtClean="0"/>
              <a:t> is a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subjective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concept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describing</a:t>
            </a:r>
            <a:r>
              <a:rPr lang="da-DK" baseline="0" dirty="0" smtClean="0"/>
              <a:t> </a:t>
            </a:r>
            <a:r>
              <a:rPr lang="da-DK" dirty="0" smtClean="0"/>
              <a:t>the general </a:t>
            </a:r>
            <a:r>
              <a:rPr lang="da-DK" dirty="0" err="1" smtClean="0"/>
              <a:t>well-being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life-satisfaction</a:t>
            </a:r>
            <a:r>
              <a:rPr lang="da-DK" baseline="0" dirty="0" smtClean="0"/>
              <a:t> of an </a:t>
            </a:r>
            <a:r>
              <a:rPr lang="da-DK" baseline="0" dirty="0" err="1" smtClean="0"/>
              <a:t>individual</a:t>
            </a:r>
            <a:r>
              <a:rPr lang="da-DK" baseline="0" dirty="0" smtClean="0"/>
              <a:t>.</a:t>
            </a:r>
          </a:p>
          <a:p>
            <a:r>
              <a:rPr lang="en-US" dirty="0" smtClean="0">
                <a:effectLst/>
              </a:rPr>
              <a:t>It is outlining negative and positive features of life by reflecting</a:t>
            </a:r>
            <a:r>
              <a:rPr lang="en-US" baseline="0" dirty="0" smtClean="0">
                <a:effectLst/>
              </a:rPr>
              <a:t> the overall condition of human life</a:t>
            </a:r>
            <a:r>
              <a:rPr lang="en-US" dirty="0" smtClean="0">
                <a:effectLst/>
              </a:rPr>
              <a:t>.</a:t>
            </a:r>
          </a:p>
          <a:p>
            <a:r>
              <a:rPr lang="en-US" dirty="0" smtClean="0">
                <a:effectLst/>
              </a:rPr>
              <a:t>It observes life satisfaction, including everything from physical health, family, education, employment, wealth, religious beliefs, finance and the environment.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40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We</a:t>
            </a:r>
            <a:r>
              <a:rPr lang="da-DK" dirty="0" smtClean="0"/>
              <a:t> </a:t>
            </a:r>
            <a:r>
              <a:rPr lang="da-DK" dirty="0" err="1" smtClean="0"/>
              <a:t>know</a:t>
            </a:r>
            <a:r>
              <a:rPr lang="da-DK" baseline="0" dirty="0" smtClean="0"/>
              <a:t> from the litterature,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t</a:t>
            </a:r>
            <a:r>
              <a:rPr lang="da-DK" dirty="0" smtClean="0"/>
              <a:t>he </a:t>
            </a:r>
            <a:r>
              <a:rPr lang="da-DK" dirty="0" err="1" smtClean="0"/>
              <a:t>nursing</a:t>
            </a:r>
            <a:r>
              <a:rPr lang="da-DK" dirty="0" smtClean="0"/>
              <a:t> </a:t>
            </a:r>
            <a:r>
              <a:rPr lang="da-DK" dirty="0" err="1" smtClean="0"/>
              <a:t>home</a:t>
            </a:r>
            <a:r>
              <a:rPr lang="da-DK" dirty="0" smtClean="0"/>
              <a:t> residents have a </a:t>
            </a:r>
            <a:r>
              <a:rPr lang="da-DK" dirty="0" err="1" smtClean="0"/>
              <a:t>lower</a:t>
            </a:r>
            <a:r>
              <a:rPr lang="da-DK" dirty="0" smtClean="0"/>
              <a:t> </a:t>
            </a:r>
            <a:r>
              <a:rPr lang="da-DK" dirty="0" err="1" smtClean="0"/>
              <a:t>health-related</a:t>
            </a:r>
            <a:r>
              <a:rPr lang="da-DK" dirty="0" smtClean="0"/>
              <a:t> </a:t>
            </a:r>
            <a:r>
              <a:rPr lang="da-DK" dirty="0" err="1" smtClean="0"/>
              <a:t>QoL</a:t>
            </a:r>
            <a:r>
              <a:rPr lang="da-DK" dirty="0" smtClean="0"/>
              <a:t> </a:t>
            </a:r>
            <a:r>
              <a:rPr lang="da-DK" dirty="0" err="1" smtClean="0"/>
              <a:t>than</a:t>
            </a:r>
            <a:r>
              <a:rPr lang="da-DK" dirty="0" smtClean="0"/>
              <a:t> </a:t>
            </a:r>
            <a:r>
              <a:rPr lang="da-DK" dirty="0" err="1" smtClean="0"/>
              <a:t>older</a:t>
            </a:r>
            <a:r>
              <a:rPr lang="da-DK" dirty="0" smtClean="0"/>
              <a:t> </a:t>
            </a:r>
            <a:r>
              <a:rPr lang="da-DK" dirty="0" err="1" smtClean="0"/>
              <a:t>people</a:t>
            </a:r>
            <a:r>
              <a:rPr lang="da-DK" dirty="0" smtClean="0"/>
              <a:t> from the general population. </a:t>
            </a:r>
            <a:r>
              <a:rPr lang="da-DK" dirty="0" err="1" smtClean="0"/>
              <a:t>Several</a:t>
            </a:r>
            <a:r>
              <a:rPr lang="da-DK" dirty="0" smtClean="0"/>
              <a:t> </a:t>
            </a:r>
            <a:r>
              <a:rPr lang="da-DK" dirty="0" err="1" smtClean="0"/>
              <a:t>chronic</a:t>
            </a:r>
            <a:r>
              <a:rPr lang="da-DK" dirty="0" smtClean="0"/>
              <a:t> </a:t>
            </a:r>
            <a:r>
              <a:rPr lang="da-DK" dirty="0" err="1" smtClean="0"/>
              <a:t>illnesses</a:t>
            </a:r>
            <a:r>
              <a:rPr lang="da-DK" dirty="0" smtClean="0"/>
              <a:t>, a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high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level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severe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comorbidities</a:t>
            </a:r>
            <a:r>
              <a:rPr lang="da-DK" baseline="0" dirty="0" smtClean="0"/>
              <a:t>, and </a:t>
            </a:r>
            <a:r>
              <a:rPr lang="da-DK" baseline="0" dirty="0" err="1" smtClean="0"/>
              <a:t>significant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physical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impairments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may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affect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their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.</a:t>
            </a:r>
          </a:p>
          <a:p>
            <a:endParaRPr lang="da-DK" baseline="0" dirty="0" smtClean="0"/>
          </a:p>
          <a:p>
            <a:r>
              <a:rPr lang="da-DK" baseline="0" dirty="0" smtClean="0"/>
              <a:t>The </a:t>
            </a:r>
            <a:r>
              <a:rPr lang="da-DK" baseline="0" dirty="0" err="1" smtClean="0"/>
              <a:t>nursing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home</a:t>
            </a:r>
            <a:r>
              <a:rPr lang="da-DK" baseline="0" dirty="0" smtClean="0"/>
              <a:t> residents have a </a:t>
            </a:r>
            <a:r>
              <a:rPr lang="da-DK" baseline="0" dirty="0" err="1" smtClean="0"/>
              <a:t>lower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compared</a:t>
            </a:r>
            <a:r>
              <a:rPr lang="da-DK" baseline="0" dirty="0" smtClean="0"/>
              <a:t> to the non-</a:t>
            </a:r>
            <a:r>
              <a:rPr lang="da-DK" baseline="0" dirty="0" err="1" smtClean="0"/>
              <a:t>frail</a:t>
            </a:r>
            <a:r>
              <a:rPr lang="da-DK" baseline="0" dirty="0" smtClean="0"/>
              <a:t> residents </a:t>
            </a:r>
            <a:r>
              <a:rPr lang="da-DK" baseline="0" dirty="0" err="1" smtClean="0"/>
              <a:t>measured</a:t>
            </a:r>
            <a:r>
              <a:rPr lang="da-DK" baseline="0" dirty="0" smtClean="0"/>
              <a:t> in the same </a:t>
            </a:r>
            <a:r>
              <a:rPr lang="da-DK" baseline="0" dirty="0" err="1" smtClean="0"/>
              <a:t>nursing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home</a:t>
            </a:r>
            <a:r>
              <a:rPr lang="da-DK" baseline="0" dirty="0" smtClean="0"/>
              <a:t>.</a:t>
            </a:r>
          </a:p>
          <a:p>
            <a:endParaRPr lang="da-DK" baseline="0" dirty="0" smtClean="0"/>
          </a:p>
          <a:p>
            <a:r>
              <a:rPr lang="da-DK" baseline="0" dirty="0" err="1" smtClean="0"/>
              <a:t>Nursin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home</a:t>
            </a:r>
            <a:r>
              <a:rPr lang="da-DK" baseline="0" dirty="0" smtClean="0"/>
              <a:t> residents with a hip </a:t>
            </a:r>
            <a:r>
              <a:rPr lang="da-DK" baseline="0" dirty="0" err="1" smtClean="0"/>
              <a:t>fracture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at </a:t>
            </a:r>
            <a:r>
              <a:rPr lang="da-DK" baseline="0" dirty="0" err="1" smtClean="0"/>
              <a:t>higher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risk</a:t>
            </a:r>
            <a:r>
              <a:rPr lang="da-DK" baseline="0" dirty="0" smtClean="0"/>
              <a:t> of not </a:t>
            </a:r>
            <a:r>
              <a:rPr lang="da-DK" baseline="0" dirty="0" err="1" smtClean="0"/>
              <a:t>recovering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prefracture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basic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mobility</a:t>
            </a:r>
            <a:r>
              <a:rPr lang="da-DK" baseline="0" dirty="0" smtClean="0"/>
              <a:t>. It </a:t>
            </a:r>
            <a:r>
              <a:rPr lang="da-DK" baseline="0" dirty="0" err="1" smtClean="0"/>
              <a:t>might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cause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decreased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measured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12 </a:t>
            </a:r>
            <a:r>
              <a:rPr lang="da-DK" baseline="0" dirty="0" err="1" smtClean="0"/>
              <a:t>months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after</a:t>
            </a:r>
            <a:r>
              <a:rPr lang="da-DK" baseline="0" dirty="0" smtClean="0"/>
              <a:t> hip </a:t>
            </a:r>
            <a:r>
              <a:rPr lang="da-DK" baseline="0" dirty="0" err="1" smtClean="0"/>
              <a:t>fracture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surgery</a:t>
            </a:r>
            <a:endParaRPr lang="da-DK" baseline="0" dirty="0" smtClean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25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aseline="0" dirty="0" smtClean="0"/>
              <a:t>In the litterature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found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these</a:t>
            </a:r>
            <a:r>
              <a:rPr lang="da-DK" baseline="0" dirty="0" smtClean="0"/>
              <a:t> patients </a:t>
            </a:r>
            <a:r>
              <a:rPr lang="da-DK" baseline="0" dirty="0" err="1" smtClean="0"/>
              <a:t>report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lower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older</a:t>
            </a:r>
            <a:r>
              <a:rPr lang="da-DK" baseline="0" dirty="0" smtClean="0"/>
              <a:t> persons </a:t>
            </a:r>
            <a:r>
              <a:rPr lang="da-DK" baseline="0" dirty="0" err="1" smtClean="0"/>
              <a:t>without</a:t>
            </a:r>
            <a:r>
              <a:rPr lang="da-DK" baseline="0" dirty="0" smtClean="0"/>
              <a:t> a hip </a:t>
            </a:r>
            <a:r>
              <a:rPr lang="da-DK" baseline="0" dirty="0" err="1" smtClean="0"/>
              <a:t>fracture</a:t>
            </a:r>
            <a:r>
              <a:rPr lang="da-DK" baseline="0" dirty="0" smtClean="0"/>
              <a:t>.</a:t>
            </a:r>
          </a:p>
          <a:p>
            <a:r>
              <a:rPr lang="da-DK" dirty="0" smtClean="0"/>
              <a:t>An</a:t>
            </a:r>
            <a:r>
              <a:rPr lang="da-DK" baseline="0" dirty="0" smtClean="0"/>
              <a:t>d the hip </a:t>
            </a:r>
            <a:r>
              <a:rPr lang="da-DK" baseline="0" dirty="0" err="1" smtClean="0"/>
              <a:t>fracture</a:t>
            </a:r>
            <a:r>
              <a:rPr lang="da-DK" baseline="0" dirty="0" smtClean="0"/>
              <a:t> patients </a:t>
            </a:r>
            <a:r>
              <a:rPr lang="da-DK" baseline="0" dirty="0" err="1" smtClean="0"/>
              <a:t>resport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lower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even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before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fracture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occurred</a:t>
            </a:r>
            <a:r>
              <a:rPr lang="da-DK" baseline="0" dirty="0" smtClean="0"/>
              <a:t>, and </a:t>
            </a:r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seem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less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satisfied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life</a:t>
            </a:r>
            <a:r>
              <a:rPr lang="da-DK" baseline="0" dirty="0" smtClean="0"/>
              <a:t> as a </a:t>
            </a:r>
            <a:r>
              <a:rPr lang="da-DK" baseline="0" dirty="0" err="1" smtClean="0"/>
              <a:t>whole</a:t>
            </a:r>
            <a:r>
              <a:rPr lang="da-DK" baseline="0" dirty="0" smtClean="0"/>
              <a:t>.</a:t>
            </a:r>
          </a:p>
          <a:p>
            <a:r>
              <a:rPr lang="da-DK" baseline="0" dirty="0" smtClean="0"/>
              <a:t>12 </a:t>
            </a:r>
            <a:r>
              <a:rPr lang="da-DK" baseline="0" dirty="0" err="1" smtClean="0"/>
              <a:t>months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after</a:t>
            </a:r>
            <a:r>
              <a:rPr lang="da-DK" baseline="0" dirty="0" smtClean="0"/>
              <a:t> HF </a:t>
            </a:r>
            <a:r>
              <a:rPr lang="da-DK" baseline="0" dirty="0" err="1" smtClean="0"/>
              <a:t>surgery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older</a:t>
            </a:r>
            <a:r>
              <a:rPr lang="da-DK" baseline="0" dirty="0" smtClean="0"/>
              <a:t> persons with </a:t>
            </a:r>
            <a:r>
              <a:rPr lang="da-DK" baseline="0" dirty="0" err="1" smtClean="0"/>
              <a:t>internal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fixation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reports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lower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than</a:t>
            </a:r>
            <a:r>
              <a:rPr lang="da-DK" baseline="0" dirty="0" smtClean="0"/>
              <a:t> patients with </a:t>
            </a:r>
            <a:r>
              <a:rPr lang="da-DK" baseline="0" dirty="0" err="1" smtClean="0"/>
              <a:t>arthroplasty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whereas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opposite</a:t>
            </a:r>
            <a:r>
              <a:rPr lang="da-DK" baseline="0" dirty="0" smtClean="0"/>
              <a:t> is the case </a:t>
            </a:r>
            <a:r>
              <a:rPr lang="da-DK" baseline="0" dirty="0" err="1" smtClean="0"/>
              <a:t>when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assessed</a:t>
            </a:r>
            <a:r>
              <a:rPr lang="da-DK" baseline="0" dirty="0" smtClean="0"/>
              <a:t> by </a:t>
            </a:r>
            <a:r>
              <a:rPr lang="da-DK" baseline="0" dirty="0" err="1" smtClean="0"/>
              <a:t>proxies</a:t>
            </a:r>
            <a:r>
              <a:rPr lang="da-DK" baseline="0" dirty="0" smtClean="0"/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aseline="0" dirty="0" err="1" smtClean="0"/>
              <a:t>Older</a:t>
            </a:r>
            <a:r>
              <a:rPr lang="da-DK" baseline="0" dirty="0" smtClean="0"/>
              <a:t> persons with a hip </a:t>
            </a:r>
            <a:r>
              <a:rPr lang="da-DK" baseline="0" dirty="0" err="1" smtClean="0"/>
              <a:t>fracture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at </a:t>
            </a:r>
            <a:r>
              <a:rPr lang="da-DK" baseline="0" dirty="0" err="1" smtClean="0"/>
              <a:t>higher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risk</a:t>
            </a:r>
            <a:r>
              <a:rPr lang="da-DK" baseline="0" dirty="0" smtClean="0"/>
              <a:t> of not </a:t>
            </a:r>
            <a:r>
              <a:rPr lang="da-DK" baseline="0" dirty="0" err="1" smtClean="0"/>
              <a:t>recovering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prefracture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basic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mobility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good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mobility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associated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better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. 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25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How to measure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.</a:t>
            </a:r>
          </a:p>
          <a:p>
            <a:r>
              <a:rPr lang="da-DK" dirty="0" smtClean="0"/>
              <a:t>The most </a:t>
            </a:r>
            <a:r>
              <a:rPr lang="da-DK" dirty="0" err="1" smtClean="0"/>
              <a:t>common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method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measuring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is the </a:t>
            </a:r>
            <a:r>
              <a:rPr lang="da-DK" baseline="0" dirty="0" err="1" smtClean="0"/>
              <a:t>use</a:t>
            </a:r>
            <a:r>
              <a:rPr lang="da-DK" baseline="0" dirty="0" smtClean="0"/>
              <a:t> of a </a:t>
            </a:r>
            <a:r>
              <a:rPr lang="da-DK" baseline="0" dirty="0" err="1" smtClean="0"/>
              <a:t>questionnaire</a:t>
            </a:r>
            <a:r>
              <a:rPr lang="da-DK" baseline="0" dirty="0" smtClean="0"/>
              <a:t> instrument.</a:t>
            </a:r>
          </a:p>
          <a:p>
            <a:r>
              <a:rPr lang="da-DK" baseline="0" dirty="0" smtClean="0"/>
              <a:t>The </a:t>
            </a:r>
            <a:r>
              <a:rPr lang="da-DK" baseline="0" dirty="0" err="1" smtClean="0"/>
              <a:t>generic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questionnairre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used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both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sick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healthy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people</a:t>
            </a:r>
            <a:r>
              <a:rPr lang="da-DK" baseline="0" dirty="0" smtClean="0"/>
              <a:t>, and </a:t>
            </a:r>
            <a:r>
              <a:rPr lang="da-DK" baseline="0" dirty="0" err="1" smtClean="0"/>
              <a:t>some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them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large and </a:t>
            </a:r>
            <a:r>
              <a:rPr lang="da-DK" baseline="0" dirty="0" err="1" smtClean="0"/>
              <a:t>wide-ranging</a:t>
            </a:r>
            <a:r>
              <a:rPr lang="da-DK" baseline="0" dirty="0" smtClean="0"/>
              <a:t>, and </a:t>
            </a:r>
            <a:r>
              <a:rPr lang="da-DK" baseline="0" dirty="0" err="1" smtClean="0"/>
              <a:t>thereby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demanding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prolonged</a:t>
            </a:r>
            <a:r>
              <a:rPr lang="da-DK" baseline="0" dirty="0" smtClean="0"/>
              <a:t> attention and </a:t>
            </a:r>
            <a:r>
              <a:rPr lang="da-DK" baseline="0" dirty="0" err="1" smtClean="0"/>
              <a:t>concentration</a:t>
            </a:r>
            <a:r>
              <a:rPr lang="da-DK" baseline="0" dirty="0" smtClean="0"/>
              <a:t> from the respondents.</a:t>
            </a:r>
          </a:p>
          <a:p>
            <a:r>
              <a:rPr lang="da-DK" baseline="0" dirty="0" smtClean="0"/>
              <a:t>Health-</a:t>
            </a:r>
            <a:r>
              <a:rPr lang="da-DK" baseline="0" dirty="0" err="1" smtClean="0"/>
              <a:t>related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questionnaires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developed</a:t>
            </a:r>
            <a:r>
              <a:rPr lang="da-DK" baseline="0" dirty="0" smtClean="0"/>
              <a:t> for a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disease</a:t>
            </a:r>
            <a:r>
              <a:rPr lang="da-DK" baseline="0" dirty="0" smtClean="0"/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aseline="0" dirty="0" err="1" smtClean="0"/>
              <a:t>Self</a:t>
            </a:r>
            <a:r>
              <a:rPr lang="da-DK" baseline="0" dirty="0" smtClean="0"/>
              <a:t>-rating is the golden standard, and must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one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choose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having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correct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answer</a:t>
            </a:r>
            <a:r>
              <a:rPr lang="da-DK" baseline="0" dirty="0" smtClean="0"/>
              <a:t>. </a:t>
            </a:r>
          </a:p>
          <a:p>
            <a:r>
              <a:rPr lang="da-DK" baseline="0" dirty="0" smtClean="0"/>
              <a:t>Face-to-face interviews </a:t>
            </a:r>
            <a:r>
              <a:rPr lang="da-DK" baseline="0" dirty="0" err="1" smtClean="0"/>
              <a:t>can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used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those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can</a:t>
            </a:r>
            <a:r>
              <a:rPr lang="da-DK" baseline="0" dirty="0" smtClean="0"/>
              <a:t> not </a:t>
            </a:r>
            <a:r>
              <a:rPr lang="da-DK" baseline="0" dirty="0" err="1" smtClean="0"/>
              <a:t>fill</a:t>
            </a:r>
            <a:r>
              <a:rPr lang="da-DK" baseline="0" dirty="0" smtClean="0"/>
              <a:t>-in the </a:t>
            </a:r>
            <a:r>
              <a:rPr lang="da-DK" baseline="0" dirty="0" err="1" smtClean="0"/>
              <a:t>questionnaire</a:t>
            </a:r>
            <a:r>
              <a:rPr lang="da-DK" baseline="0" dirty="0" smtClean="0"/>
              <a:t> themselves, </a:t>
            </a:r>
            <a:r>
              <a:rPr lang="da-DK" baseline="0" dirty="0" err="1" smtClean="0"/>
              <a:t>however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asked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questions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answers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questions</a:t>
            </a:r>
            <a:r>
              <a:rPr lang="da-DK" baseline="0" dirty="0" smtClean="0"/>
              <a:t>, but </a:t>
            </a:r>
            <a:r>
              <a:rPr lang="da-DK" baseline="0" dirty="0" err="1" smtClean="0"/>
              <a:t>another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writing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down</a:t>
            </a:r>
            <a:r>
              <a:rPr lang="da-DK" baseline="0" dirty="0" smtClean="0"/>
              <a:t>.</a:t>
            </a:r>
          </a:p>
          <a:p>
            <a:r>
              <a:rPr lang="da-DK" baseline="0" dirty="0" smtClean="0"/>
              <a:t>Proxy </a:t>
            </a:r>
            <a:r>
              <a:rPr lang="da-DK" baseline="0" dirty="0" err="1" smtClean="0"/>
              <a:t>sources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can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used</a:t>
            </a:r>
            <a:r>
              <a:rPr lang="da-DK" baseline="0" dirty="0" smtClean="0"/>
              <a:t>. Family </a:t>
            </a:r>
            <a:r>
              <a:rPr lang="da-DK" baseline="0" dirty="0" err="1" smtClean="0"/>
              <a:t>members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care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staff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can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fill</a:t>
            </a:r>
            <a:r>
              <a:rPr lang="da-DK" baseline="0" dirty="0" smtClean="0"/>
              <a:t>-in the </a:t>
            </a:r>
            <a:r>
              <a:rPr lang="da-DK" baseline="0" dirty="0" err="1" smtClean="0"/>
              <a:t>questionnaires</a:t>
            </a:r>
            <a:r>
              <a:rPr lang="da-DK" baseline="0" dirty="0" smtClean="0"/>
              <a:t> on </a:t>
            </a:r>
            <a:r>
              <a:rPr lang="da-DK" baseline="0" dirty="0" err="1" smtClean="0"/>
              <a:t>how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think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older</a:t>
            </a:r>
            <a:r>
              <a:rPr lang="da-DK" baseline="0" dirty="0" smtClean="0"/>
              <a:t> person </a:t>
            </a:r>
            <a:r>
              <a:rPr lang="da-DK" baseline="0" dirty="0" err="1" smtClean="0"/>
              <a:t>would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assess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their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own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924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aseline="0" dirty="0" smtClean="0"/>
              <a:t>In Denmark, </a:t>
            </a:r>
            <a:r>
              <a:rPr lang="da-DK" baseline="0" dirty="0" err="1" smtClean="0"/>
              <a:t>about</a:t>
            </a:r>
            <a:r>
              <a:rPr lang="da-DK" baseline="0" dirty="0" smtClean="0"/>
              <a:t> 65% of the </a:t>
            </a:r>
            <a:r>
              <a:rPr lang="da-DK" baseline="0" dirty="0" err="1" smtClean="0"/>
              <a:t>nursing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home</a:t>
            </a:r>
            <a:r>
              <a:rPr lang="da-DK" baseline="0" dirty="0" smtClean="0"/>
              <a:t> residents </a:t>
            </a:r>
            <a:r>
              <a:rPr lang="da-DK" baseline="0" dirty="0" err="1" smtClean="0"/>
              <a:t>suffer</a:t>
            </a:r>
            <a:r>
              <a:rPr lang="da-DK" baseline="0" dirty="0" smtClean="0"/>
              <a:t> from dementia. This </a:t>
            </a:r>
            <a:r>
              <a:rPr lang="da-DK" baseline="0" dirty="0" err="1" smtClean="0"/>
              <a:t>implies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many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instruments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not </a:t>
            </a:r>
            <a:r>
              <a:rPr lang="da-DK" baseline="0" dirty="0" err="1" smtClean="0"/>
              <a:t>suitable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these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people</a:t>
            </a:r>
            <a:r>
              <a:rPr lang="da-DK" baseline="0" dirty="0" smtClean="0"/>
              <a:t>. </a:t>
            </a:r>
            <a:r>
              <a:rPr lang="da-DK" baseline="0" dirty="0" err="1" smtClean="0"/>
              <a:t>However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demented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people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abel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co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complete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self-reported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questionnaire</a:t>
            </a:r>
            <a:r>
              <a:rPr lang="da-DK" baseline="0" dirty="0" smtClean="0"/>
              <a:t>. It is </a:t>
            </a:r>
            <a:r>
              <a:rPr lang="da-DK" baseline="0" dirty="0" err="1" smtClean="0"/>
              <a:t>concluded</a:t>
            </a:r>
            <a:r>
              <a:rPr lang="da-DK" baseline="0" dirty="0" smtClean="0"/>
              <a:t> by  </a:t>
            </a:r>
            <a:r>
              <a:rPr lang="da-DK" baseline="0" dirty="0" err="1" smtClean="0"/>
              <a:t>both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Selai</a:t>
            </a:r>
            <a:r>
              <a:rPr lang="da-DK" baseline="0" dirty="0" smtClean="0"/>
              <a:t> et al, and </a:t>
            </a:r>
            <a:r>
              <a:rPr lang="da-DK" baseline="0" dirty="0" err="1" smtClean="0"/>
              <a:t>Trigg</a:t>
            </a:r>
            <a:r>
              <a:rPr lang="da-DK" baseline="0" dirty="0" smtClean="0"/>
              <a:t> et al.</a:t>
            </a:r>
          </a:p>
          <a:p>
            <a:r>
              <a:rPr lang="da-DK" dirty="0" smtClean="0"/>
              <a:t>I </a:t>
            </a:r>
            <a:r>
              <a:rPr lang="da-DK" dirty="0" err="1" smtClean="0"/>
              <a:t>will</a:t>
            </a:r>
            <a:r>
              <a:rPr lang="da-DK" dirty="0" smtClean="0"/>
              <a:t> </a:t>
            </a:r>
            <a:r>
              <a:rPr lang="da-DK" dirty="0" err="1" smtClean="0"/>
              <a:t>here</a:t>
            </a:r>
            <a:r>
              <a:rPr lang="da-DK" dirty="0" smtClean="0"/>
              <a:t> present the most </a:t>
            </a:r>
            <a:r>
              <a:rPr lang="da-DK" dirty="0" err="1" smtClean="0"/>
              <a:t>usable</a:t>
            </a:r>
            <a:r>
              <a:rPr lang="da-DK" dirty="0" smtClean="0"/>
              <a:t> </a:t>
            </a:r>
            <a:r>
              <a:rPr lang="da-DK" dirty="0" err="1" smtClean="0"/>
              <a:t>questionnaires</a:t>
            </a:r>
            <a:r>
              <a:rPr lang="da-DK" baseline="0" dirty="0" smtClean="0"/>
              <a:t> for the </a:t>
            </a:r>
            <a:r>
              <a:rPr lang="da-DK" baseline="0" dirty="0" err="1" smtClean="0"/>
              <a:t>frail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older</a:t>
            </a:r>
            <a:r>
              <a:rPr lang="da-DK" baseline="0" dirty="0" smtClean="0"/>
              <a:t> persons.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 err="1" smtClean="0">
                <a:solidFill>
                  <a:srgbClr val="383842"/>
                </a:solidFill>
              </a:rPr>
              <a:t>Geriatric</a:t>
            </a:r>
            <a:r>
              <a:rPr lang="da-DK" sz="1200" dirty="0" smtClean="0">
                <a:solidFill>
                  <a:srgbClr val="383842"/>
                </a:solidFill>
              </a:rPr>
              <a:t> </a:t>
            </a:r>
            <a:r>
              <a:rPr lang="da-DK" sz="1200" dirty="0" err="1" smtClean="0">
                <a:solidFill>
                  <a:srgbClr val="383842"/>
                </a:solidFill>
              </a:rPr>
              <a:t>Quality</a:t>
            </a:r>
            <a:r>
              <a:rPr lang="da-DK" sz="1200" dirty="0" smtClean="0">
                <a:solidFill>
                  <a:srgbClr val="383842"/>
                </a:solidFill>
              </a:rPr>
              <a:t> of Life </a:t>
            </a:r>
            <a:r>
              <a:rPr lang="da-DK" sz="1200" dirty="0" err="1" smtClean="0">
                <a:solidFill>
                  <a:srgbClr val="383842"/>
                </a:solidFill>
              </a:rPr>
              <a:t>Questionnarie</a:t>
            </a:r>
            <a:r>
              <a:rPr lang="da-DK" sz="1200" dirty="0" smtClean="0">
                <a:solidFill>
                  <a:srgbClr val="383842"/>
                </a:solidFill>
              </a:rPr>
              <a:t> </a:t>
            </a:r>
            <a:r>
              <a:rPr lang="da-DK" sz="1200" dirty="0" err="1" smtClean="0">
                <a:solidFill>
                  <a:srgbClr val="383842"/>
                </a:solidFill>
              </a:rPr>
              <a:t>contains</a:t>
            </a:r>
            <a:r>
              <a:rPr lang="da-DK" sz="1200" dirty="0" smtClean="0">
                <a:solidFill>
                  <a:srgbClr val="383842"/>
                </a:solidFill>
              </a:rPr>
              <a:t> of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25 questions focusing on activities of daily living, symptoms, and emotional function. One third of the geriatric patients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can not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use this questionnaire</a:t>
            </a:r>
            <a:r>
              <a:rPr lang="da-DK" sz="1200" dirty="0" smtClean="0">
                <a:solidFill>
                  <a:srgbClr val="383842"/>
                </a:solidFill>
              </a:rPr>
              <a:t> </a:t>
            </a:r>
            <a:endParaRPr lang="da-DK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 smtClean="0"/>
              <a:t>Kane </a:t>
            </a:r>
            <a:r>
              <a:rPr lang="da-DK" dirty="0" err="1" smtClean="0"/>
              <a:t>developed</a:t>
            </a:r>
            <a:r>
              <a:rPr lang="da-DK" dirty="0" smtClean="0"/>
              <a:t> a </a:t>
            </a:r>
            <a:r>
              <a:rPr lang="da-DK" dirty="0" err="1" smtClean="0"/>
              <a:t>questionnarie</a:t>
            </a:r>
            <a:r>
              <a:rPr lang="da-DK" dirty="0" smtClean="0"/>
              <a:t> for </a:t>
            </a:r>
            <a:r>
              <a:rPr lang="da-DK" dirty="0" err="1" smtClean="0"/>
              <a:t>nursing</a:t>
            </a:r>
            <a:r>
              <a:rPr lang="da-DK" dirty="0" smtClean="0"/>
              <a:t> </a:t>
            </a:r>
            <a:r>
              <a:rPr lang="da-DK" dirty="0" err="1" smtClean="0"/>
              <a:t>home</a:t>
            </a:r>
            <a:r>
              <a:rPr lang="da-DK" dirty="0" smtClean="0"/>
              <a:t> residents. It</a:t>
            </a:r>
            <a:r>
              <a:rPr lang="da-DK" baseline="0" dirty="0" smtClean="0"/>
              <a:t> is a </a:t>
            </a:r>
            <a:r>
              <a:rPr lang="da-DK" baseline="0" dirty="0" err="1" smtClean="0"/>
              <a:t>good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self-report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questionnaire</a:t>
            </a:r>
            <a:r>
              <a:rPr lang="da-DK" baseline="0" dirty="0" smtClean="0"/>
              <a:t>, but </a:t>
            </a:r>
            <a:r>
              <a:rPr lang="da-DK" baseline="0" dirty="0" err="1" smtClean="0"/>
              <a:t>very</a:t>
            </a:r>
            <a:r>
              <a:rPr lang="da-DK" baseline="0" dirty="0" smtClean="0"/>
              <a:t> time-</a:t>
            </a:r>
            <a:r>
              <a:rPr lang="da-DK" baseline="0" dirty="0" err="1" smtClean="0"/>
              <a:t>consuming</a:t>
            </a:r>
            <a:r>
              <a:rPr lang="da-DK" baseline="0" dirty="0" smtClean="0"/>
              <a:t> with 47 items. It </a:t>
            </a:r>
            <a:r>
              <a:rPr lang="da-DK" baseline="0" dirty="0" err="1" smtClean="0"/>
              <a:t>takes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about</a:t>
            </a:r>
            <a:r>
              <a:rPr lang="da-DK" baseline="0" dirty="0" smtClean="0"/>
              <a:t> an </a:t>
            </a:r>
            <a:r>
              <a:rPr lang="da-DK" baseline="0" dirty="0" err="1" smtClean="0"/>
              <a:t>hour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each</a:t>
            </a:r>
            <a:r>
              <a:rPr lang="da-DK" baseline="0" dirty="0" smtClean="0"/>
              <a:t> interview. </a:t>
            </a:r>
            <a:endParaRPr lang="da-DK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baseline="0" dirty="0" err="1" smtClean="0"/>
              <a:t>Qualidem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based</a:t>
            </a:r>
            <a:r>
              <a:rPr lang="da-DK" baseline="0" dirty="0" smtClean="0"/>
              <a:t> on proxy ratings by the </a:t>
            </a:r>
            <a:r>
              <a:rPr lang="da-DK" baseline="0" dirty="0" err="1" smtClean="0"/>
              <a:t>health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care</a:t>
            </a:r>
            <a:r>
              <a:rPr lang="da-DK" baseline="0" dirty="0" smtClean="0"/>
              <a:t> professionals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 smtClean="0"/>
              <a:t>The </a:t>
            </a:r>
            <a:r>
              <a:rPr lang="da-DK" dirty="0" err="1" smtClean="0"/>
              <a:t>QoL</a:t>
            </a:r>
            <a:r>
              <a:rPr lang="da-DK" dirty="0" smtClean="0"/>
              <a:t> </a:t>
            </a:r>
            <a:r>
              <a:rPr lang="da-DK" baseline="0" dirty="0" err="1" smtClean="0"/>
              <a:t>questionnaire</a:t>
            </a:r>
            <a:r>
              <a:rPr lang="da-DK" baseline="0" dirty="0" smtClean="0"/>
              <a:t> for Alzheimers </a:t>
            </a:r>
            <a:r>
              <a:rPr lang="da-DK" baseline="0" dirty="0" err="1" smtClean="0"/>
              <a:t>disease</a:t>
            </a:r>
            <a:r>
              <a:rPr lang="da-DK" baseline="0" dirty="0" smtClean="0"/>
              <a:t> measures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individuals</a:t>
            </a:r>
            <a:r>
              <a:rPr lang="da-DK" baseline="0" dirty="0" smtClean="0"/>
              <a:t> with a MMSE </a:t>
            </a:r>
            <a:r>
              <a:rPr lang="da-DK" baseline="0" dirty="0" err="1" smtClean="0"/>
              <a:t>greater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than</a:t>
            </a:r>
            <a:r>
              <a:rPr lang="da-DK" baseline="0" dirty="0" smtClean="0"/>
              <a:t> 10. It has 13 items. Edelman et al </a:t>
            </a:r>
            <a:r>
              <a:rPr lang="da-DK" baseline="0" dirty="0" err="1" smtClean="0"/>
              <a:t>developed</a:t>
            </a:r>
            <a:r>
              <a:rPr lang="da-DK" baseline="0" dirty="0" smtClean="0"/>
              <a:t> a version of the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-AD </a:t>
            </a:r>
            <a:r>
              <a:rPr lang="da-DK" baseline="0" dirty="0" err="1" smtClean="0"/>
              <a:t>specifically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people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residential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settings</a:t>
            </a:r>
            <a:endParaRPr lang="da-DK" dirty="0" smtClean="0"/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baseline="0" dirty="0" err="1" smtClean="0"/>
              <a:t>EuroQoL</a:t>
            </a:r>
            <a:r>
              <a:rPr lang="da-DK" baseline="0" dirty="0" smtClean="0"/>
              <a:t>- 5 is a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health-related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questionnaire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used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also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for proxy-ratings.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There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is a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poor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agreement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between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the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demented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older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persons and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their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care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U Passata" pitchFamily="34" charset="0"/>
                <a:ea typeface="+mn-ea"/>
                <a:cs typeface="Arial" charset="0"/>
              </a:rPr>
              <a:t> givers.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dirty="0" smtClean="0"/>
              <a:t>The</a:t>
            </a:r>
            <a:r>
              <a:rPr lang="da-DK" baseline="0" dirty="0" smtClean="0"/>
              <a:t> Dementia-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questionnaire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suitable</a:t>
            </a:r>
            <a:r>
              <a:rPr lang="da-DK" baseline="0" dirty="0" smtClean="0"/>
              <a:t> for </a:t>
            </a:r>
            <a:r>
              <a:rPr lang="da-DK" baseline="0" dirty="0" err="1" smtClean="0"/>
              <a:t>demented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people</a:t>
            </a:r>
            <a:r>
              <a:rPr lang="da-DK" baseline="0" dirty="0" smtClean="0"/>
              <a:t> with a MMSE-score of more </a:t>
            </a:r>
            <a:r>
              <a:rPr lang="da-DK" baseline="0" dirty="0" err="1" smtClean="0"/>
              <a:t>than</a:t>
            </a:r>
            <a:r>
              <a:rPr lang="da-DK" baseline="0" dirty="0" smtClean="0"/>
              <a:t> 12. </a:t>
            </a:r>
            <a:r>
              <a:rPr lang="da-DK" baseline="0" dirty="0" err="1" smtClean="0"/>
              <a:t>Some</a:t>
            </a:r>
            <a:r>
              <a:rPr lang="da-DK" baseline="0" dirty="0" smtClean="0"/>
              <a:t> of the </a:t>
            </a:r>
            <a:r>
              <a:rPr lang="da-DK" baseline="0" dirty="0" err="1" smtClean="0"/>
              <a:t>questions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might</a:t>
            </a:r>
            <a:r>
              <a:rPr lang="da-DK" baseline="0" dirty="0" smtClean="0"/>
              <a:t> not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relevant for the </a:t>
            </a:r>
            <a:r>
              <a:rPr lang="da-DK" baseline="0" dirty="0" err="1" smtClean="0"/>
              <a:t>nursing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home</a:t>
            </a:r>
            <a:r>
              <a:rPr lang="da-DK" baseline="0" dirty="0" smtClean="0"/>
              <a:t> residents fx. the </a:t>
            </a:r>
            <a:r>
              <a:rPr lang="da-DK" baseline="0" dirty="0" err="1" smtClean="0"/>
              <a:t>one</a:t>
            </a:r>
            <a:r>
              <a:rPr lang="da-DK" baseline="0" dirty="0" smtClean="0"/>
              <a:t> on </a:t>
            </a:r>
            <a:r>
              <a:rPr lang="da-DK" baseline="0" dirty="0" err="1" smtClean="0"/>
              <a:t>economi</a:t>
            </a:r>
            <a:r>
              <a:rPr lang="da-DK" baseline="0" dirty="0" smtClean="0"/>
              <a:t>.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baseline="0" dirty="0" smtClean="0"/>
              <a:t>Depression List is </a:t>
            </a:r>
            <a:r>
              <a:rPr lang="da-DK" baseline="0" dirty="0" err="1" smtClean="0"/>
              <a:t>feasible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responders</a:t>
            </a:r>
            <a:r>
              <a:rPr lang="da-DK" baseline="0" dirty="0" smtClean="0"/>
              <a:t> with a MMSE as </a:t>
            </a:r>
            <a:r>
              <a:rPr lang="da-DK" baseline="0" dirty="0" err="1" smtClean="0"/>
              <a:t>low</a:t>
            </a:r>
            <a:r>
              <a:rPr lang="da-DK" baseline="0" dirty="0" smtClean="0"/>
              <a:t> as 5. It measures Overall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. The </a:t>
            </a:r>
            <a:r>
              <a:rPr lang="da-DK" baseline="0" dirty="0" err="1" smtClean="0"/>
              <a:t>questions</a:t>
            </a:r>
            <a:r>
              <a:rPr lang="da-DK" baseline="0" dirty="0" smtClean="0"/>
              <a:t> in a face-to-face interview </a:t>
            </a:r>
            <a:r>
              <a:rPr lang="da-DK" baseline="0" dirty="0" err="1" smtClean="0"/>
              <a:t>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supported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visual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expression</a:t>
            </a:r>
            <a:r>
              <a:rPr lang="da-DK" baseline="0" dirty="0" smtClean="0"/>
              <a:t>. 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43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sz="1600" dirty="0" err="1" smtClean="0">
                <a:cs typeface="Arial" pitchFamily="34" charset="0"/>
              </a:rPr>
              <a:t>We</a:t>
            </a:r>
            <a:r>
              <a:rPr lang="da-DK" altLang="en-US" sz="1600" dirty="0" smtClean="0">
                <a:cs typeface="Arial" pitchFamily="34" charset="0"/>
              </a:rPr>
              <a:t> </a:t>
            </a:r>
            <a:r>
              <a:rPr lang="da-DK" altLang="en-US" sz="1600" dirty="0" err="1" smtClean="0">
                <a:cs typeface="Arial" pitchFamily="34" charset="0"/>
              </a:rPr>
              <a:t>wanted</a:t>
            </a:r>
            <a:r>
              <a:rPr lang="da-DK" altLang="en-US" sz="1600" dirty="0" smtClean="0">
                <a:cs typeface="Arial" pitchFamily="34" charset="0"/>
              </a:rPr>
              <a:t> to </a:t>
            </a:r>
            <a:r>
              <a:rPr lang="da-DK" altLang="en-US" sz="1600" dirty="0" err="1" smtClean="0">
                <a:cs typeface="Arial" pitchFamily="34" charset="0"/>
              </a:rPr>
              <a:t>examine</a:t>
            </a:r>
            <a:r>
              <a:rPr lang="da-DK" altLang="en-US" sz="1600" baseline="0" dirty="0" smtClean="0">
                <a:cs typeface="Arial" pitchFamily="34" charset="0"/>
              </a:rPr>
              <a:t> the Depression List in a Danish </a:t>
            </a:r>
            <a:r>
              <a:rPr lang="da-DK" altLang="en-US" sz="1600" baseline="0" dirty="0" err="1" smtClean="0">
                <a:cs typeface="Arial" pitchFamily="34" charset="0"/>
              </a:rPr>
              <a:t>context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</a:p>
          <a:p>
            <a:pPr eaLnBrk="1" hangingPunct="1"/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choosed</a:t>
            </a:r>
            <a:r>
              <a:rPr lang="da-DK" altLang="en-US" sz="1600" baseline="0" dirty="0" smtClean="0">
                <a:cs typeface="Arial" pitchFamily="34" charset="0"/>
              </a:rPr>
              <a:t> it </a:t>
            </a:r>
            <a:r>
              <a:rPr lang="da-DK" altLang="en-US" sz="1600" baseline="0" dirty="0" err="1" smtClean="0">
                <a:cs typeface="Arial" pitchFamily="34" charset="0"/>
              </a:rPr>
              <a:t>when</a:t>
            </a:r>
            <a:r>
              <a:rPr lang="da-DK" altLang="en-US" sz="1600" baseline="0" dirty="0" smtClean="0">
                <a:cs typeface="Arial" pitchFamily="34" charset="0"/>
              </a:rPr>
              <a:t> it </a:t>
            </a:r>
            <a:r>
              <a:rPr lang="da-DK" altLang="en-US" sz="1600" baseline="0" dirty="0" err="1" smtClean="0">
                <a:cs typeface="Arial" pitchFamily="34" charset="0"/>
              </a:rPr>
              <a:t>was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able</a:t>
            </a:r>
            <a:r>
              <a:rPr lang="da-DK" altLang="en-US" sz="1600" baseline="0" dirty="0" smtClean="0">
                <a:cs typeface="Arial" pitchFamily="34" charset="0"/>
              </a:rPr>
              <a:t> to measure Overall </a:t>
            </a:r>
            <a:r>
              <a:rPr lang="da-DK" altLang="en-US" sz="1600" baseline="0" dirty="0" err="1" smtClean="0">
                <a:cs typeface="Arial" pitchFamily="34" charset="0"/>
              </a:rPr>
              <a:t>QoL</a:t>
            </a:r>
            <a:r>
              <a:rPr lang="da-DK" altLang="en-US" sz="1600" baseline="0" dirty="0" smtClean="0">
                <a:cs typeface="Arial" pitchFamily="34" charset="0"/>
              </a:rPr>
              <a:t> in person with a MMSE-score as </a:t>
            </a:r>
            <a:r>
              <a:rPr lang="da-DK" altLang="en-US" sz="1600" baseline="0" dirty="0" err="1" smtClean="0">
                <a:cs typeface="Arial" pitchFamily="34" charset="0"/>
              </a:rPr>
              <a:t>low</a:t>
            </a:r>
            <a:r>
              <a:rPr lang="da-DK" altLang="en-US" sz="1600" baseline="0" dirty="0" smtClean="0">
                <a:cs typeface="Arial" pitchFamily="34" charset="0"/>
              </a:rPr>
              <a:t> as 5.</a:t>
            </a:r>
          </a:p>
          <a:p>
            <a:pPr eaLnBrk="1" hangingPunct="1"/>
            <a:r>
              <a:rPr lang="da-DK" altLang="en-US" sz="1600" baseline="0" dirty="0" smtClean="0">
                <a:cs typeface="Arial" pitchFamily="34" charset="0"/>
              </a:rPr>
              <a:t>The </a:t>
            </a:r>
            <a:r>
              <a:rPr lang="da-DK" altLang="en-US" sz="1600" baseline="0" dirty="0" err="1" smtClean="0">
                <a:cs typeface="Arial" pitchFamily="34" charset="0"/>
              </a:rPr>
              <a:t>originally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questionnaire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was</a:t>
            </a:r>
            <a:r>
              <a:rPr lang="da-DK" altLang="en-US" sz="1600" baseline="0" dirty="0" smtClean="0">
                <a:cs typeface="Arial" pitchFamily="34" charset="0"/>
              </a:rPr>
              <a:t> in Dutch. So </a:t>
            </a:r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followed</a:t>
            </a:r>
            <a:r>
              <a:rPr lang="da-DK" altLang="en-US" sz="1600" baseline="0" dirty="0" smtClean="0">
                <a:cs typeface="Arial" pitchFamily="34" charset="0"/>
              </a:rPr>
              <a:t> the WHO’s (v-age-O) translation procedure and in </a:t>
            </a:r>
            <a:r>
              <a:rPr lang="da-DK" altLang="en-US" sz="1600" baseline="0" dirty="0" err="1" smtClean="0">
                <a:cs typeface="Arial" pitchFamily="34" charset="0"/>
              </a:rPr>
              <a:t>cooperation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when</a:t>
            </a:r>
            <a:r>
              <a:rPr lang="da-DK" altLang="en-US" sz="1600" baseline="0" dirty="0" smtClean="0">
                <a:cs typeface="Arial" pitchFamily="34" charset="0"/>
              </a:rPr>
              <a:t> the researcher from the </a:t>
            </a:r>
            <a:r>
              <a:rPr lang="da-DK" altLang="en-US" sz="1600" baseline="0" dirty="0" err="1" smtClean="0">
                <a:cs typeface="Arial" pitchFamily="34" charset="0"/>
              </a:rPr>
              <a:t>Netherlands</a:t>
            </a:r>
            <a:r>
              <a:rPr lang="da-DK" altLang="en-US" sz="1600" baseline="0" dirty="0" smtClean="0">
                <a:cs typeface="Arial" pitchFamily="34" charset="0"/>
              </a:rPr>
              <a:t>, </a:t>
            </a:r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made a Danish </a:t>
            </a:r>
            <a:r>
              <a:rPr lang="da-DK" altLang="en-US" sz="1600" baseline="0" dirty="0" err="1" smtClean="0">
                <a:cs typeface="Arial" pitchFamily="34" charset="0"/>
              </a:rPr>
              <a:t>questionnaire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  <a:endParaRPr lang="da-DK" altLang="en-US" sz="1600" dirty="0" smtClean="0">
              <a:cs typeface="Arial" pitchFamily="34" charset="0"/>
            </a:endParaRPr>
          </a:p>
          <a:p>
            <a:pPr eaLnBrk="1" hangingPunct="1"/>
            <a:r>
              <a:rPr lang="da-DK" altLang="en-US" sz="1600" dirty="0" err="1" smtClean="0">
                <a:cs typeface="Arial" pitchFamily="34" charset="0"/>
              </a:rPr>
              <a:t>Then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examined</a:t>
            </a:r>
            <a:r>
              <a:rPr lang="da-DK" altLang="en-US" sz="1600" baseline="0" dirty="0" smtClean="0">
                <a:cs typeface="Arial" pitchFamily="34" charset="0"/>
              </a:rPr>
              <a:t> the </a:t>
            </a:r>
            <a:r>
              <a:rPr lang="da-DK" altLang="en-US" sz="1600" baseline="0" dirty="0" err="1" smtClean="0">
                <a:cs typeface="Arial" pitchFamily="34" charset="0"/>
              </a:rPr>
              <a:t>reproducibility</a:t>
            </a:r>
            <a:r>
              <a:rPr lang="da-DK" altLang="en-US" sz="1600" baseline="0" dirty="0" smtClean="0">
                <a:cs typeface="Arial" pitchFamily="34" charset="0"/>
              </a:rPr>
              <a:t> and </a:t>
            </a:r>
            <a:r>
              <a:rPr lang="da-DK" altLang="en-US" sz="1600" baseline="0" dirty="0" err="1" smtClean="0">
                <a:cs typeface="Arial" pitchFamily="34" charset="0"/>
              </a:rPr>
              <a:t>responsiveness</a:t>
            </a:r>
            <a:r>
              <a:rPr lang="da-DK" altLang="en-US" sz="1600" baseline="0" dirty="0" smtClean="0">
                <a:cs typeface="Arial" pitchFamily="34" charset="0"/>
              </a:rPr>
              <a:t> of the </a:t>
            </a:r>
            <a:r>
              <a:rPr lang="da-DK" altLang="en-US" sz="1600" baseline="0" dirty="0" err="1" smtClean="0">
                <a:cs typeface="Arial" pitchFamily="34" charset="0"/>
              </a:rPr>
              <a:t>tool</a:t>
            </a:r>
            <a:r>
              <a:rPr lang="da-DK" altLang="en-US" sz="1600" baseline="0" dirty="0" smtClean="0">
                <a:cs typeface="Arial" pitchFamily="34" charset="0"/>
              </a:rPr>
              <a:t>.</a:t>
            </a:r>
            <a:endParaRPr lang="da-DK" altLang="en-US" sz="160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The</a:t>
            </a:r>
            <a:r>
              <a:rPr lang="da-DK" baseline="0" dirty="0" smtClean="0"/>
              <a:t> Depression List </a:t>
            </a:r>
            <a:r>
              <a:rPr lang="da-DK" baseline="0" dirty="0" err="1" smtClean="0"/>
              <a:t>contains</a:t>
            </a:r>
            <a:r>
              <a:rPr lang="da-DK" baseline="0" dirty="0" smtClean="0"/>
              <a:t> of 15 items </a:t>
            </a:r>
            <a:r>
              <a:rPr lang="da-DK" baseline="0" dirty="0" err="1" smtClean="0"/>
              <a:t>covering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emotional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well-being</a:t>
            </a:r>
            <a:r>
              <a:rPr lang="da-DK" baseline="0" dirty="0" smtClean="0"/>
              <a:t>, social </a:t>
            </a:r>
            <a:r>
              <a:rPr lang="da-DK" baseline="0" dirty="0" err="1" smtClean="0"/>
              <a:t>relationship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life-satisfaction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comfort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functional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competence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autonomy</a:t>
            </a:r>
            <a:r>
              <a:rPr lang="da-DK" baseline="0" dirty="0" smtClean="0"/>
              <a:t>.</a:t>
            </a:r>
          </a:p>
          <a:p>
            <a:r>
              <a:rPr lang="da-DK" baseline="0" dirty="0" err="1" smtClean="0"/>
              <a:t>Along</a:t>
            </a:r>
            <a:r>
              <a:rPr lang="da-DK" baseline="0" dirty="0" smtClean="0"/>
              <a:t> with </a:t>
            </a:r>
            <a:r>
              <a:rPr lang="da-DK" baseline="0" dirty="0" err="1" smtClean="0"/>
              <a:t>each</a:t>
            </a:r>
            <a:r>
              <a:rPr lang="da-DK" baseline="0" dirty="0" smtClean="0"/>
              <a:t> short and simple </a:t>
            </a:r>
            <a:r>
              <a:rPr lang="da-DK" baseline="0" dirty="0" err="1" smtClean="0"/>
              <a:t>question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its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keyord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presented</a:t>
            </a:r>
            <a:r>
              <a:rPr lang="da-DK" baseline="0" dirty="0" smtClean="0"/>
              <a:t> on a </a:t>
            </a:r>
            <a:r>
              <a:rPr lang="da-DK" baseline="0" dirty="0" err="1" smtClean="0"/>
              <a:t>card</a:t>
            </a:r>
            <a:r>
              <a:rPr lang="da-DK" baseline="0" dirty="0" smtClean="0"/>
              <a:t>. For </a:t>
            </a:r>
            <a:r>
              <a:rPr lang="da-DK" baseline="0" dirty="0" err="1" smtClean="0"/>
              <a:t>instance</a:t>
            </a:r>
            <a:r>
              <a:rPr lang="da-DK" baseline="0" dirty="0" smtClean="0"/>
              <a:t>, the </a:t>
            </a:r>
            <a:r>
              <a:rPr lang="da-DK" baseline="0" dirty="0" err="1" smtClean="0"/>
              <a:t>first</a:t>
            </a:r>
            <a:r>
              <a:rPr lang="da-DK" baseline="0" dirty="0" smtClean="0"/>
              <a:t> item ”Are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satisfied</a:t>
            </a:r>
            <a:r>
              <a:rPr lang="da-DK" baseline="0" dirty="0" smtClean="0"/>
              <a:t>? is </a:t>
            </a:r>
            <a:r>
              <a:rPr lang="da-DK" baseline="0" dirty="0" err="1" smtClean="0"/>
              <a:t>accompanied</a:t>
            </a:r>
            <a:r>
              <a:rPr lang="da-DK" baseline="0" dirty="0" smtClean="0"/>
              <a:t> by a </a:t>
            </a:r>
            <a:r>
              <a:rPr lang="da-DK" baseline="0" dirty="0" err="1" smtClean="0"/>
              <a:t>card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saying</a:t>
            </a:r>
            <a:r>
              <a:rPr lang="da-DK" baseline="0" dirty="0" smtClean="0"/>
              <a:t> ‘</a:t>
            </a:r>
            <a:r>
              <a:rPr lang="da-DK" baseline="0" dirty="0" err="1" smtClean="0"/>
              <a:t>satisfied</a:t>
            </a:r>
            <a:r>
              <a:rPr lang="da-DK" baseline="0" dirty="0" smtClean="0"/>
              <a:t>’. </a:t>
            </a:r>
            <a:r>
              <a:rPr lang="da-DK" baseline="0" dirty="0" err="1" smtClean="0"/>
              <a:t>Each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question</a:t>
            </a:r>
            <a:r>
              <a:rPr lang="da-DK" baseline="0" dirty="0" smtClean="0"/>
              <a:t> has a 3-point </a:t>
            </a:r>
            <a:r>
              <a:rPr lang="da-DK" baseline="0" dirty="0" err="1" smtClean="0"/>
              <a:t>response-scale</a:t>
            </a:r>
            <a:r>
              <a:rPr lang="da-DK" baseline="0" dirty="0" smtClean="0"/>
              <a:t>. The total sumscore ranges form 0, </a:t>
            </a:r>
            <a:r>
              <a:rPr lang="da-DK" baseline="0" dirty="0" err="1" smtClean="0"/>
              <a:t>meaning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best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 to 30,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is the </a:t>
            </a:r>
            <a:r>
              <a:rPr lang="da-DK" baseline="0" dirty="0" err="1" smtClean="0"/>
              <a:t>worst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assessed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QoL</a:t>
            </a:r>
            <a:r>
              <a:rPr lang="da-DK" baseline="0" dirty="0" smtClean="0"/>
              <a:t>-score.</a:t>
            </a:r>
          </a:p>
          <a:p>
            <a:r>
              <a:rPr lang="da-DK" baseline="0" dirty="0" smtClean="0"/>
              <a:t>Most of the face-to-face interviews </a:t>
            </a:r>
            <a:r>
              <a:rPr lang="da-DK" baseline="0" dirty="0" err="1" smtClean="0"/>
              <a:t>took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place</a:t>
            </a:r>
            <a:r>
              <a:rPr lang="da-DK" baseline="0" dirty="0" smtClean="0"/>
              <a:t> in the </a:t>
            </a:r>
            <a:r>
              <a:rPr lang="da-DK" baseline="0" dirty="0" err="1" smtClean="0"/>
              <a:t>respondent’s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residence</a:t>
            </a:r>
            <a:r>
              <a:rPr lang="da-DK" baseline="0" dirty="0" smtClean="0"/>
              <a:t> – </a:t>
            </a:r>
            <a:r>
              <a:rPr lang="da-DK" baseline="0" dirty="0" err="1" smtClean="0"/>
              <a:t>after</a:t>
            </a:r>
            <a:r>
              <a:rPr lang="da-DK" baseline="0" dirty="0" smtClean="0"/>
              <a:t> a MMSE </a:t>
            </a:r>
            <a:r>
              <a:rPr lang="da-DK" baseline="0" dirty="0" err="1" smtClean="0"/>
              <a:t>was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conducted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measured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higher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than</a:t>
            </a:r>
            <a:r>
              <a:rPr lang="da-DK" baseline="0" dirty="0" smtClean="0"/>
              <a:t> 5. </a:t>
            </a:r>
            <a:r>
              <a:rPr lang="da-DK" baseline="0" dirty="0" err="1" smtClean="0"/>
              <a:t>Only</a:t>
            </a:r>
            <a:r>
              <a:rPr lang="da-DK" baseline="0" dirty="0" smtClean="0"/>
              <a:t> the respondent and the interviewer </a:t>
            </a:r>
            <a:r>
              <a:rPr lang="da-DK" baseline="0" dirty="0" err="1" smtClean="0"/>
              <a:t>were</a:t>
            </a:r>
            <a:r>
              <a:rPr lang="da-DK" baseline="0" dirty="0" smtClean="0"/>
              <a:t> present in the </a:t>
            </a:r>
            <a:r>
              <a:rPr lang="da-DK" baseline="0" dirty="0" err="1" smtClean="0"/>
              <a:t>room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during</a:t>
            </a:r>
            <a:r>
              <a:rPr lang="da-DK" baseline="0" dirty="0" smtClean="0"/>
              <a:t> the interview to </a:t>
            </a:r>
            <a:r>
              <a:rPr lang="da-DK" baseline="0" dirty="0" err="1" smtClean="0"/>
              <a:t>avoid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influence</a:t>
            </a:r>
            <a:r>
              <a:rPr lang="da-DK" baseline="0" dirty="0" smtClean="0"/>
              <a:t> by </a:t>
            </a:r>
            <a:r>
              <a:rPr lang="da-DK" baseline="0" dirty="0" err="1" smtClean="0"/>
              <a:t>care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staff</a:t>
            </a:r>
            <a:r>
              <a:rPr lang="da-DK" baseline="0" dirty="0" smtClean="0"/>
              <a:t> or relatives. It </a:t>
            </a:r>
            <a:r>
              <a:rPr lang="da-DK" baseline="0" dirty="0" err="1" smtClean="0"/>
              <a:t>was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conducted</a:t>
            </a:r>
            <a:r>
              <a:rPr lang="da-DK" baseline="0" dirty="0" smtClean="0"/>
              <a:t> over a short </a:t>
            </a:r>
            <a:r>
              <a:rPr lang="da-DK" baseline="0" dirty="0" err="1" smtClean="0"/>
              <a:t>period</a:t>
            </a:r>
            <a:r>
              <a:rPr lang="da-DK" baseline="0" dirty="0" smtClean="0"/>
              <a:t> of time in </a:t>
            </a:r>
            <a:r>
              <a:rPr lang="da-DK" baseline="0" dirty="0" err="1" smtClean="0"/>
              <a:t>order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avoid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tiredness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rejection</a:t>
            </a:r>
            <a:r>
              <a:rPr lang="da-DK" baseline="0" dirty="0" smtClean="0"/>
              <a:t> by the residents.</a:t>
            </a:r>
          </a:p>
          <a:p>
            <a:endParaRPr lang="da-DK" baseline="0" dirty="0" smtClean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091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To test th</a:t>
            </a:r>
            <a:r>
              <a:rPr lang="da-DK" baseline="0" dirty="0" smtClean="0"/>
              <a:t>e </a:t>
            </a:r>
            <a:r>
              <a:rPr lang="da-DK" baseline="0" dirty="0" err="1" smtClean="0"/>
              <a:t>reproducebility</a:t>
            </a:r>
            <a:r>
              <a:rPr lang="da-DK" baseline="0" dirty="0" smtClean="0"/>
              <a:t> of the DL - </a:t>
            </a:r>
            <a:r>
              <a:rPr lang="da-DK" baseline="0" dirty="0" err="1" smtClean="0"/>
              <a:t>witch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represents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both</a:t>
            </a:r>
            <a:r>
              <a:rPr lang="da-DK" baseline="0" dirty="0" smtClean="0"/>
              <a:t> agreement and </a:t>
            </a:r>
            <a:r>
              <a:rPr lang="da-DK" baseline="0" dirty="0" err="1" smtClean="0"/>
              <a:t>reliability</a:t>
            </a:r>
            <a:r>
              <a:rPr lang="da-DK" baseline="0" dirty="0" smtClean="0"/>
              <a:t> –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made a test-</a:t>
            </a:r>
            <a:r>
              <a:rPr lang="da-DK" baseline="0" dirty="0" err="1" smtClean="0"/>
              <a:t>retest</a:t>
            </a:r>
            <a:r>
              <a:rPr lang="da-DK" baseline="0" dirty="0" smtClean="0"/>
              <a:t> on the same patient with a time interval long </a:t>
            </a:r>
            <a:r>
              <a:rPr lang="da-DK" baseline="0" dirty="0" err="1" smtClean="0"/>
              <a:t>enough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prevent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recall</a:t>
            </a:r>
            <a:r>
              <a:rPr lang="da-DK" baseline="0" dirty="0" smtClean="0"/>
              <a:t> and short </a:t>
            </a:r>
            <a:r>
              <a:rPr lang="da-DK" baseline="0" dirty="0" err="1" smtClean="0"/>
              <a:t>enough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ensure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clinical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change</a:t>
            </a:r>
            <a:r>
              <a:rPr lang="da-DK" baseline="0" dirty="0" smtClean="0"/>
              <a:t> has not </a:t>
            </a:r>
            <a:r>
              <a:rPr lang="da-DK" baseline="0" dirty="0" err="1" smtClean="0"/>
              <a:t>occured</a:t>
            </a:r>
            <a:r>
              <a:rPr lang="da-DK" baseline="0" dirty="0" smtClean="0"/>
              <a:t>.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tested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interobserver</a:t>
            </a:r>
            <a:r>
              <a:rPr lang="da-DK" baseline="0" dirty="0" smtClean="0"/>
              <a:t>-variation: One interviewer </a:t>
            </a:r>
            <a:r>
              <a:rPr lang="da-DK" baseline="0" dirty="0" err="1" smtClean="0"/>
              <a:t>asked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questions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noted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down</a:t>
            </a:r>
            <a:r>
              <a:rPr lang="da-DK" baseline="0" dirty="0" smtClean="0"/>
              <a:t> her opinion of the patients </a:t>
            </a:r>
            <a:r>
              <a:rPr lang="da-DK" baseline="0" dirty="0" err="1" smtClean="0"/>
              <a:t>answer</a:t>
            </a:r>
            <a:r>
              <a:rPr lang="da-DK" baseline="0" dirty="0" smtClean="0"/>
              <a:t>, and at the same time, a </a:t>
            </a:r>
            <a:r>
              <a:rPr lang="da-DK" baseline="0" dirty="0" err="1" smtClean="0"/>
              <a:t>second</a:t>
            </a:r>
            <a:r>
              <a:rPr lang="da-DK" baseline="0" dirty="0" smtClean="0"/>
              <a:t> observer </a:t>
            </a:r>
            <a:r>
              <a:rPr lang="da-DK" baseline="0" dirty="0" err="1" smtClean="0"/>
              <a:t>also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listened</a:t>
            </a:r>
            <a:r>
              <a:rPr lang="da-DK" baseline="0" dirty="0" smtClean="0"/>
              <a:t> to the patients and </a:t>
            </a:r>
            <a:r>
              <a:rPr lang="da-DK" baseline="0" dirty="0" err="1" smtClean="0"/>
              <a:t>noted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down</a:t>
            </a:r>
            <a:r>
              <a:rPr lang="da-DK" baseline="0" dirty="0" smtClean="0"/>
              <a:t> her opinion of the patients </a:t>
            </a:r>
            <a:r>
              <a:rPr lang="da-DK" baseline="0" dirty="0" err="1" smtClean="0"/>
              <a:t>answer</a:t>
            </a:r>
            <a:r>
              <a:rPr lang="da-DK" baseline="0" dirty="0" smtClean="0"/>
              <a:t>. All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was</a:t>
            </a:r>
            <a:r>
              <a:rPr lang="da-DK" baseline="0" dirty="0" smtClean="0"/>
              <a:t> done to test </a:t>
            </a:r>
            <a:r>
              <a:rPr lang="da-DK" baseline="0" dirty="0" err="1" smtClean="0"/>
              <a:t>similar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answers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between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two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observers</a:t>
            </a:r>
            <a:r>
              <a:rPr lang="da-DK" baseline="0" dirty="0" smtClean="0"/>
              <a:t>. The agreement is </a:t>
            </a:r>
            <a:r>
              <a:rPr lang="da-DK" baseline="0" dirty="0" err="1" smtClean="0"/>
              <a:t>expressed</a:t>
            </a:r>
            <a:r>
              <a:rPr lang="da-DK" baseline="0" dirty="0" smtClean="0"/>
              <a:t> by Standard </a:t>
            </a:r>
            <a:r>
              <a:rPr lang="da-DK" baseline="0" dirty="0" err="1" smtClean="0"/>
              <a:t>Error</a:t>
            </a:r>
            <a:r>
              <a:rPr lang="da-DK" baseline="0" dirty="0" smtClean="0"/>
              <a:t> of the Mean and by Minimal </a:t>
            </a:r>
            <a:r>
              <a:rPr lang="da-DK" baseline="0" dirty="0" err="1" smtClean="0"/>
              <a:t>Detectable</a:t>
            </a:r>
            <a:r>
              <a:rPr lang="da-DK" baseline="0" dirty="0" smtClean="0"/>
              <a:t> Change. The </a:t>
            </a:r>
            <a:r>
              <a:rPr lang="da-DK" baseline="0" dirty="0" err="1" smtClean="0"/>
              <a:t>reliability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concerns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degree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which</a:t>
            </a:r>
            <a:r>
              <a:rPr lang="da-DK" baseline="0" dirty="0" smtClean="0"/>
              <a:t> the respondents </a:t>
            </a:r>
            <a:r>
              <a:rPr lang="da-DK" baseline="0" dirty="0" err="1" smtClean="0"/>
              <a:t>can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distinguished</a:t>
            </a:r>
            <a:r>
              <a:rPr lang="da-DK" baseline="0" dirty="0" smtClean="0"/>
              <a:t> from </a:t>
            </a:r>
            <a:r>
              <a:rPr lang="da-DK" baseline="0" dirty="0" err="1" smtClean="0"/>
              <a:t>each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orther</a:t>
            </a:r>
            <a:r>
              <a:rPr lang="da-DK" baseline="0" dirty="0" smtClean="0"/>
              <a:t> - </a:t>
            </a:r>
            <a:r>
              <a:rPr lang="da-DK" baseline="0" dirty="0" err="1" smtClean="0"/>
              <a:t>despite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measurement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error</a:t>
            </a:r>
            <a:r>
              <a:rPr lang="da-DK" baseline="0" dirty="0" smtClean="0"/>
              <a:t> - is </a:t>
            </a:r>
            <a:r>
              <a:rPr lang="da-DK" baseline="0" dirty="0" err="1" smtClean="0"/>
              <a:t>expressed</a:t>
            </a:r>
            <a:r>
              <a:rPr lang="da-DK" baseline="0" dirty="0" smtClean="0"/>
              <a:t> by </a:t>
            </a:r>
            <a:r>
              <a:rPr lang="da-DK" baseline="0" dirty="0" err="1" smtClean="0"/>
              <a:t>Intraclass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correlation</a:t>
            </a:r>
            <a:r>
              <a:rPr lang="da-DK" baseline="0" dirty="0" smtClean="0"/>
              <a:t>.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examined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 in 130 patients</a:t>
            </a:r>
          </a:p>
          <a:p>
            <a:endParaRPr lang="da-DK" baseline="0" dirty="0" smtClean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053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The </a:t>
            </a:r>
            <a:r>
              <a:rPr lang="da-DK" dirty="0" err="1" smtClean="0"/>
              <a:t>responsiveness</a:t>
            </a:r>
            <a:r>
              <a:rPr lang="da-DK" dirty="0" smtClean="0"/>
              <a:t> is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ability</a:t>
            </a:r>
            <a:r>
              <a:rPr lang="da-DK" baseline="0" dirty="0" smtClean="0"/>
              <a:t> of the DL instrument to </a:t>
            </a:r>
            <a:r>
              <a:rPr lang="da-DK" baseline="0" dirty="0" err="1" smtClean="0"/>
              <a:t>detect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change</a:t>
            </a:r>
            <a:r>
              <a:rPr lang="da-DK" baseline="0" dirty="0" smtClean="0"/>
              <a:t> over time </a:t>
            </a:r>
            <a:r>
              <a:rPr lang="da-DK" baseline="0" dirty="0" err="1" smtClean="0"/>
              <a:t>when</a:t>
            </a:r>
            <a:r>
              <a:rPr lang="da-DK" baseline="0" dirty="0" smtClean="0"/>
              <a:t> a </a:t>
            </a:r>
            <a:r>
              <a:rPr lang="da-DK" baseline="0" dirty="0" err="1" smtClean="0"/>
              <a:t>clinical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change</a:t>
            </a:r>
            <a:r>
              <a:rPr lang="da-DK" baseline="0" dirty="0" smtClean="0"/>
              <a:t> has </a:t>
            </a:r>
            <a:r>
              <a:rPr lang="da-DK" baseline="0" dirty="0" err="1" smtClean="0"/>
              <a:t>occured</a:t>
            </a:r>
            <a:r>
              <a:rPr lang="da-DK" baseline="0" dirty="0" smtClean="0"/>
              <a:t>. In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 case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expected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physical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ability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was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improved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year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after</a:t>
            </a:r>
            <a:r>
              <a:rPr lang="da-DK" baseline="0" dirty="0" smtClean="0"/>
              <a:t> a hip </a:t>
            </a:r>
            <a:r>
              <a:rPr lang="da-DK" baseline="0" dirty="0" err="1" smtClean="0"/>
              <a:t>fracture</a:t>
            </a:r>
            <a:r>
              <a:rPr lang="da-DK" baseline="0" dirty="0" smtClean="0"/>
              <a:t>. </a:t>
            </a:r>
          </a:p>
          <a:p>
            <a:r>
              <a:rPr lang="da-DK" baseline="0" dirty="0" smtClean="0"/>
              <a:t>130 patients </a:t>
            </a:r>
            <a:r>
              <a:rPr lang="da-DK" baseline="0" dirty="0" err="1" smtClean="0"/>
              <a:t>was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interviewed</a:t>
            </a:r>
            <a:r>
              <a:rPr lang="da-DK" baseline="0" dirty="0" smtClean="0"/>
              <a:t> 10 </a:t>
            </a:r>
            <a:r>
              <a:rPr lang="da-DK" baseline="0" dirty="0" err="1" smtClean="0"/>
              <a:t>days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after</a:t>
            </a:r>
            <a:r>
              <a:rPr lang="da-DK" baseline="0" dirty="0" smtClean="0"/>
              <a:t> hip </a:t>
            </a:r>
            <a:r>
              <a:rPr lang="da-DK" baseline="0" dirty="0" err="1" smtClean="0"/>
              <a:t>fracture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after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year</a:t>
            </a:r>
            <a:r>
              <a:rPr lang="da-DK" baseline="0" dirty="0" smtClean="0"/>
              <a:t>, the </a:t>
            </a:r>
            <a:r>
              <a:rPr lang="da-DK" baseline="0" dirty="0" err="1" smtClean="0"/>
              <a:t>survivors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interviewed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again</a:t>
            </a:r>
            <a:r>
              <a:rPr lang="da-DK" baseline="0" dirty="0" smtClean="0"/>
              <a:t>. 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671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The </a:t>
            </a:r>
            <a:r>
              <a:rPr lang="da-DK" dirty="0" err="1" smtClean="0"/>
              <a:t>results</a:t>
            </a:r>
            <a:r>
              <a:rPr lang="da-DK" dirty="0" smtClean="0"/>
              <a:t> from </a:t>
            </a:r>
            <a:r>
              <a:rPr lang="da-DK" dirty="0" err="1" smtClean="0"/>
              <a:t>our</a:t>
            </a:r>
            <a:r>
              <a:rPr lang="da-DK" dirty="0" smtClean="0"/>
              <a:t> analyses</a:t>
            </a:r>
            <a:r>
              <a:rPr lang="da-DK" baseline="0" dirty="0" smtClean="0"/>
              <a:t> of the DL instrument </a:t>
            </a:r>
            <a:r>
              <a:rPr lang="da-DK" baseline="0" dirty="0" err="1" smtClean="0"/>
              <a:t>showed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reproducebility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was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good</a:t>
            </a:r>
            <a:r>
              <a:rPr lang="da-DK" baseline="0" dirty="0" smtClean="0"/>
              <a:t> and the instrument </a:t>
            </a:r>
            <a:r>
              <a:rPr lang="da-DK" baseline="0" dirty="0" err="1" smtClean="0"/>
              <a:t>was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able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detect</a:t>
            </a:r>
            <a:r>
              <a:rPr lang="da-DK" baseline="0" dirty="0" smtClean="0"/>
              <a:t> an </a:t>
            </a:r>
            <a:r>
              <a:rPr lang="da-DK" baseline="0" dirty="0" err="1" smtClean="0"/>
              <a:t>expected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change</a:t>
            </a:r>
            <a:r>
              <a:rPr lang="da-DK" baseline="0" dirty="0" smtClean="0"/>
              <a:t> over time.  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086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 smtClean="0">
                <a:solidFill>
                  <a:srgbClr val="C00000"/>
                </a:solidFill>
              </a:rPr>
              <a:t>One of </a:t>
            </a:r>
            <a:r>
              <a:rPr lang="da-DK" sz="1200" dirty="0" err="1" smtClean="0">
                <a:solidFill>
                  <a:srgbClr val="C00000"/>
                </a:solidFill>
              </a:rPr>
              <a:t>another</a:t>
            </a:r>
            <a:r>
              <a:rPr lang="da-DK" sz="1200" baseline="0" dirty="0" smtClean="0">
                <a:solidFill>
                  <a:srgbClr val="C00000"/>
                </a:solidFill>
              </a:rPr>
              <a:t> studies,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</a:t>
            </a:r>
            <a:r>
              <a:rPr lang="da-DK" sz="1200" baseline="0" dirty="0" smtClean="0">
                <a:solidFill>
                  <a:srgbClr val="C00000"/>
                </a:solidFill>
              </a:rPr>
              <a:t> made in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our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geriatric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department</a:t>
            </a:r>
            <a:r>
              <a:rPr lang="da-DK" sz="1200" baseline="0" dirty="0" smtClean="0">
                <a:solidFill>
                  <a:srgbClr val="C00000"/>
                </a:solidFill>
              </a:rPr>
              <a:t>,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was</a:t>
            </a:r>
            <a:r>
              <a:rPr lang="da-DK" sz="1200" baseline="0" dirty="0" smtClean="0">
                <a:solidFill>
                  <a:srgbClr val="C00000"/>
                </a:solidFill>
              </a:rPr>
              <a:t> a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randomized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controlled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trial</a:t>
            </a:r>
            <a:r>
              <a:rPr lang="da-DK" sz="1200" baseline="0" dirty="0" smtClean="0">
                <a:solidFill>
                  <a:srgbClr val="C00000"/>
                </a:solidFill>
              </a:rPr>
              <a:t>. In the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first</a:t>
            </a:r>
            <a:r>
              <a:rPr lang="da-DK" sz="1200" baseline="0" dirty="0" smtClean="0">
                <a:solidFill>
                  <a:srgbClr val="C00000"/>
                </a:solidFill>
              </a:rPr>
              <a:t> slides I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showed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you</a:t>
            </a:r>
            <a:r>
              <a:rPr lang="da-DK" sz="1200" baseline="0" dirty="0" smtClean="0">
                <a:solidFill>
                  <a:srgbClr val="C00000"/>
                </a:solidFill>
              </a:rPr>
              <a:t>,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know</a:t>
            </a:r>
            <a:r>
              <a:rPr lang="da-DK" sz="1200" baseline="0" dirty="0" smtClean="0">
                <a:solidFill>
                  <a:srgbClr val="C00000"/>
                </a:solidFill>
              </a:rPr>
              <a:t> from the litterature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that</a:t>
            </a:r>
            <a:r>
              <a:rPr lang="da-DK" sz="1200" baseline="0" dirty="0" smtClean="0">
                <a:solidFill>
                  <a:srgbClr val="C00000"/>
                </a:solidFill>
              </a:rPr>
              <a:t> anemia is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associated</a:t>
            </a:r>
            <a:r>
              <a:rPr lang="da-DK" sz="1200" baseline="0" dirty="0" smtClean="0">
                <a:solidFill>
                  <a:srgbClr val="C00000"/>
                </a:solidFill>
              </a:rPr>
              <a:t> with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physical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disabilities</a:t>
            </a:r>
            <a:r>
              <a:rPr lang="da-DK" sz="1200" baseline="0" dirty="0" smtClean="0">
                <a:solidFill>
                  <a:srgbClr val="C00000"/>
                </a:solidFill>
              </a:rPr>
              <a:t> and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lower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QoL</a:t>
            </a:r>
            <a:r>
              <a:rPr lang="da-DK" sz="1200" baseline="0" dirty="0" smtClean="0">
                <a:solidFill>
                  <a:srgbClr val="C00000"/>
                </a:solidFill>
              </a:rPr>
              <a:t>. And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that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physical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ability</a:t>
            </a:r>
            <a:r>
              <a:rPr lang="da-DK" sz="1200" baseline="0" dirty="0" smtClean="0">
                <a:solidFill>
                  <a:srgbClr val="C00000"/>
                </a:solidFill>
              </a:rPr>
              <a:t> is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associated</a:t>
            </a:r>
            <a:r>
              <a:rPr lang="da-DK" sz="1200" baseline="0" dirty="0" smtClean="0">
                <a:solidFill>
                  <a:srgbClr val="C00000"/>
                </a:solidFill>
              </a:rPr>
              <a:t> with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QoL</a:t>
            </a:r>
            <a:r>
              <a:rPr lang="da-DK" sz="1200" baseline="0" dirty="0" smtClean="0">
                <a:solidFill>
                  <a:srgbClr val="C00000"/>
                </a:solidFill>
              </a:rPr>
              <a:t>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aseline="0" dirty="0" smtClean="0">
                <a:solidFill>
                  <a:srgbClr val="C00000"/>
                </a:solidFill>
              </a:rPr>
              <a:t>In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this</a:t>
            </a:r>
            <a:r>
              <a:rPr lang="da-DK" sz="1200" baseline="0" dirty="0" smtClean="0">
                <a:solidFill>
                  <a:srgbClr val="C00000"/>
                </a:solidFill>
              </a:rPr>
              <a:t> RCT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examined</a:t>
            </a:r>
            <a:r>
              <a:rPr lang="da-DK" sz="1200" baseline="0" dirty="0" smtClean="0">
                <a:solidFill>
                  <a:srgbClr val="C00000"/>
                </a:solidFill>
              </a:rPr>
              <a:t> the hemoglobin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thresholds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after</a:t>
            </a:r>
            <a:r>
              <a:rPr lang="da-DK" sz="1200" baseline="0" dirty="0" smtClean="0">
                <a:solidFill>
                  <a:srgbClr val="C00000"/>
                </a:solidFill>
              </a:rPr>
              <a:t> hip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fracture</a:t>
            </a:r>
            <a:r>
              <a:rPr lang="da-DK" sz="1200" baseline="0" dirty="0" smtClean="0">
                <a:solidFill>
                  <a:srgbClr val="C00000"/>
                </a:solidFill>
              </a:rPr>
              <a:t>.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Within</a:t>
            </a:r>
            <a:r>
              <a:rPr lang="da-DK" sz="1200" baseline="0" dirty="0" smtClean="0">
                <a:solidFill>
                  <a:srgbClr val="C00000"/>
                </a:solidFill>
              </a:rPr>
              <a:t> 30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days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after</a:t>
            </a:r>
            <a:r>
              <a:rPr lang="da-DK" sz="1200" baseline="0" dirty="0" smtClean="0">
                <a:solidFill>
                  <a:srgbClr val="C00000"/>
                </a:solidFill>
              </a:rPr>
              <a:t> hip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fracture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surgery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</a:t>
            </a:r>
            <a:r>
              <a:rPr lang="da-DK" sz="1200" baseline="0" dirty="0" smtClean="0">
                <a:solidFill>
                  <a:srgbClr val="C00000"/>
                </a:solidFill>
              </a:rPr>
              <a:t> gave all the patients from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nursing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homes</a:t>
            </a:r>
            <a:r>
              <a:rPr lang="da-DK" sz="1200" baseline="0" dirty="0" smtClean="0">
                <a:solidFill>
                  <a:srgbClr val="C00000"/>
                </a:solidFill>
              </a:rPr>
              <a:t> and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sheltered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accomodation</a:t>
            </a:r>
            <a:r>
              <a:rPr lang="da-DK" sz="1200" baseline="0" dirty="0" smtClean="0">
                <a:solidFill>
                  <a:srgbClr val="C00000"/>
                </a:solidFill>
              </a:rPr>
              <a:t> a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blood</a:t>
            </a:r>
            <a:r>
              <a:rPr lang="da-DK" sz="1200" baseline="0" dirty="0" smtClean="0">
                <a:solidFill>
                  <a:srgbClr val="C00000"/>
                </a:solidFill>
              </a:rPr>
              <a:t> transfusion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if</a:t>
            </a:r>
            <a:r>
              <a:rPr lang="da-DK" sz="1200" baseline="0" dirty="0" smtClean="0">
                <a:solidFill>
                  <a:srgbClr val="C00000"/>
                </a:solidFill>
              </a:rPr>
              <a:t> the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blood</a:t>
            </a:r>
            <a:r>
              <a:rPr lang="da-DK" sz="1200" baseline="0" dirty="0" smtClean="0">
                <a:solidFill>
                  <a:srgbClr val="C00000"/>
                </a:solidFill>
              </a:rPr>
              <a:t> test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showed</a:t>
            </a:r>
            <a:r>
              <a:rPr lang="da-DK" sz="1200" baseline="0" dirty="0" smtClean="0">
                <a:solidFill>
                  <a:srgbClr val="C00000"/>
                </a:solidFill>
              </a:rPr>
              <a:t> a hemoglobin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level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less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than</a:t>
            </a:r>
            <a:r>
              <a:rPr lang="da-DK" sz="1200" baseline="0" dirty="0" smtClean="0">
                <a:solidFill>
                  <a:srgbClr val="C00000"/>
                </a:solidFill>
              </a:rPr>
              <a:t> 9.7 g/dl.</a:t>
            </a:r>
            <a:endParaRPr lang="en-GB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951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dirty="0" smtClean="0"/>
              <a:t>This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figure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illustrates</a:t>
            </a:r>
            <a:r>
              <a:rPr lang="da-DK" baseline="0" dirty="0" smtClean="0"/>
              <a:t> </a:t>
            </a:r>
            <a:r>
              <a:rPr lang="da-DK" sz="1200" baseline="0" dirty="0" smtClean="0">
                <a:solidFill>
                  <a:srgbClr val="C00000"/>
                </a:solidFill>
              </a:rPr>
              <a:t>the interventions in the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two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groups</a:t>
            </a:r>
            <a:r>
              <a:rPr lang="da-DK" sz="1200" baseline="0" dirty="0" smtClean="0">
                <a:solidFill>
                  <a:srgbClr val="C00000"/>
                </a:solidFill>
              </a:rPr>
              <a:t>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aseline="0" dirty="0" err="1" smtClean="0">
                <a:solidFill>
                  <a:srgbClr val="C00000"/>
                </a:solidFill>
              </a:rPr>
              <a:t>Consecutively</a:t>
            </a:r>
            <a:r>
              <a:rPr lang="da-DK" sz="1200" baseline="0" dirty="0" smtClean="0">
                <a:solidFill>
                  <a:srgbClr val="C00000"/>
                </a:solidFill>
              </a:rPr>
              <a:t>, all 65+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years</a:t>
            </a:r>
            <a:r>
              <a:rPr lang="da-DK" sz="1200" baseline="0" dirty="0" smtClean="0">
                <a:solidFill>
                  <a:srgbClr val="C00000"/>
                </a:solidFill>
              </a:rPr>
              <a:t> with a hip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fracture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admitted</a:t>
            </a:r>
            <a:r>
              <a:rPr lang="da-DK" sz="1200" baseline="0" dirty="0" smtClean="0">
                <a:solidFill>
                  <a:srgbClr val="C00000"/>
                </a:solidFill>
              </a:rPr>
              <a:t> to the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orthopedic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ward</a:t>
            </a:r>
            <a:r>
              <a:rPr lang="da-DK" sz="1200" baseline="0" dirty="0" smtClean="0">
                <a:solidFill>
                  <a:srgbClr val="C00000"/>
                </a:solidFill>
              </a:rPr>
              <a:t> from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nursing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homes</a:t>
            </a:r>
            <a:r>
              <a:rPr lang="da-DK" sz="1200" baseline="0" dirty="0" smtClean="0">
                <a:solidFill>
                  <a:srgbClr val="C00000"/>
                </a:solidFill>
              </a:rPr>
              <a:t> or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sheltered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accomodation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were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randomized</a:t>
            </a:r>
            <a:r>
              <a:rPr lang="da-DK" sz="1200" baseline="0" dirty="0" smtClean="0">
                <a:solidFill>
                  <a:srgbClr val="C00000"/>
                </a:solidFill>
              </a:rPr>
              <a:t> to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either</a:t>
            </a:r>
            <a:r>
              <a:rPr lang="da-DK" sz="1200" baseline="0" dirty="0" smtClean="0">
                <a:solidFill>
                  <a:srgbClr val="C00000"/>
                </a:solidFill>
              </a:rPr>
              <a:t> a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restrictive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blood</a:t>
            </a:r>
            <a:r>
              <a:rPr lang="da-DK" sz="1200" baseline="0" dirty="0" smtClean="0">
                <a:solidFill>
                  <a:srgbClr val="C00000"/>
                </a:solidFill>
              </a:rPr>
              <a:t> transfusion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strategy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where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</a:t>
            </a:r>
            <a:r>
              <a:rPr lang="da-DK" sz="1200" baseline="0" dirty="0" smtClean="0">
                <a:solidFill>
                  <a:srgbClr val="C00000"/>
                </a:solidFill>
              </a:rPr>
              <a:t> gave a transfusion of the hemoglobin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level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were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less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than</a:t>
            </a:r>
            <a:r>
              <a:rPr lang="da-DK" sz="1200" baseline="0" dirty="0" smtClean="0">
                <a:solidFill>
                  <a:srgbClr val="C00000"/>
                </a:solidFill>
              </a:rPr>
              <a:t> 9.7 g/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dL</a:t>
            </a:r>
            <a:r>
              <a:rPr lang="da-DK" sz="1200" baseline="0" dirty="0" smtClean="0">
                <a:solidFill>
                  <a:srgbClr val="C00000"/>
                </a:solidFill>
              </a:rPr>
              <a:t>. and a liberal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strategy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were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</a:t>
            </a:r>
            <a:r>
              <a:rPr lang="da-DK" sz="1200" baseline="0" dirty="0" smtClean="0">
                <a:solidFill>
                  <a:srgbClr val="C00000"/>
                </a:solidFill>
              </a:rPr>
              <a:t> gave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blood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if</a:t>
            </a:r>
            <a:r>
              <a:rPr lang="da-DK" sz="1200" baseline="0" dirty="0" smtClean="0">
                <a:solidFill>
                  <a:srgbClr val="C00000"/>
                </a:solidFill>
              </a:rPr>
              <a:t> the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Hb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level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was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less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than</a:t>
            </a:r>
            <a:r>
              <a:rPr lang="da-DK" sz="1200" baseline="0" dirty="0" smtClean="0">
                <a:solidFill>
                  <a:srgbClr val="C00000"/>
                </a:solidFill>
              </a:rPr>
              <a:t> 11.3 g/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dL</a:t>
            </a:r>
            <a:r>
              <a:rPr lang="da-DK" sz="1200" baseline="0" dirty="0" smtClean="0">
                <a:solidFill>
                  <a:srgbClr val="C00000"/>
                </a:solidFill>
              </a:rPr>
              <a:t>. 75% of the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blood</a:t>
            </a:r>
            <a:r>
              <a:rPr lang="da-DK" sz="1200" baseline="0" dirty="0" smtClean="0">
                <a:solidFill>
                  <a:srgbClr val="C00000"/>
                </a:solidFill>
              </a:rPr>
              <a:t> transfusions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were</a:t>
            </a:r>
            <a:r>
              <a:rPr lang="da-DK" sz="1200" baseline="0" dirty="0" smtClean="0">
                <a:solidFill>
                  <a:srgbClr val="C00000"/>
                </a:solidFill>
              </a:rPr>
              <a:t> given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within</a:t>
            </a:r>
            <a:r>
              <a:rPr lang="da-DK" sz="1200" baseline="0" dirty="0" smtClean="0">
                <a:solidFill>
                  <a:srgbClr val="C00000"/>
                </a:solidFill>
              </a:rPr>
              <a:t> the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first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week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after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surgery</a:t>
            </a:r>
            <a:r>
              <a:rPr lang="da-DK" sz="1200" baseline="0" dirty="0" smtClean="0">
                <a:solidFill>
                  <a:srgbClr val="C00000"/>
                </a:solidFill>
              </a:rPr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aseline="0" dirty="0" smtClean="0">
                <a:solidFill>
                  <a:srgbClr val="C00000"/>
                </a:solidFill>
              </a:rPr>
              <a:t>A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blinded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therapist</a:t>
            </a:r>
            <a:r>
              <a:rPr lang="da-DK" sz="1200" baseline="0" dirty="0" smtClean="0">
                <a:solidFill>
                  <a:srgbClr val="C00000"/>
                </a:solidFill>
              </a:rPr>
              <a:t> measures the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physical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abilities</a:t>
            </a:r>
            <a:r>
              <a:rPr lang="da-DK" sz="1200" baseline="0" dirty="0" smtClean="0">
                <a:solidFill>
                  <a:srgbClr val="C00000"/>
                </a:solidFill>
              </a:rPr>
              <a:t> and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QoL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after</a:t>
            </a:r>
            <a:r>
              <a:rPr lang="da-DK" sz="1200" baseline="0" dirty="0" smtClean="0">
                <a:solidFill>
                  <a:srgbClr val="C00000"/>
                </a:solidFill>
              </a:rPr>
              <a:t> 30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days</a:t>
            </a:r>
            <a:r>
              <a:rPr lang="da-DK" sz="1200" baseline="0" dirty="0" smtClean="0">
                <a:solidFill>
                  <a:srgbClr val="C00000"/>
                </a:solidFill>
              </a:rPr>
              <a:t> and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after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one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year</a:t>
            </a:r>
            <a:r>
              <a:rPr lang="da-DK" sz="1200" baseline="0" dirty="0" smtClean="0">
                <a:solidFill>
                  <a:srgbClr val="C00000"/>
                </a:solidFill>
              </a:rPr>
              <a:t>.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Also</a:t>
            </a:r>
            <a:r>
              <a:rPr lang="da-DK" sz="1200" baseline="0" dirty="0" smtClean="0">
                <a:solidFill>
                  <a:srgbClr val="C00000"/>
                </a:solidFill>
              </a:rPr>
              <a:t>,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we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measured</a:t>
            </a:r>
            <a:r>
              <a:rPr lang="da-DK" sz="1200" baseline="0" dirty="0" smtClean="0">
                <a:solidFill>
                  <a:srgbClr val="C00000"/>
                </a:solidFill>
              </a:rPr>
              <a:t>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infections</a:t>
            </a:r>
            <a:r>
              <a:rPr lang="da-DK" sz="1200" baseline="0" dirty="0" smtClean="0">
                <a:solidFill>
                  <a:srgbClr val="C00000"/>
                </a:solidFill>
              </a:rPr>
              <a:t> and </a:t>
            </a:r>
            <a:r>
              <a:rPr lang="da-DK" sz="1200" baseline="0" dirty="0" err="1" smtClean="0">
                <a:solidFill>
                  <a:srgbClr val="C00000"/>
                </a:solidFill>
              </a:rPr>
              <a:t>mortality</a:t>
            </a:r>
            <a:r>
              <a:rPr lang="da-DK" sz="1200" baseline="0" dirty="0" smtClean="0">
                <a:solidFill>
                  <a:srgbClr val="C00000"/>
                </a:solidFill>
              </a:rPr>
              <a:t>. </a:t>
            </a:r>
            <a:endParaRPr lang="da-DK" sz="1200" dirty="0" smtClean="0">
              <a:solidFill>
                <a:srgbClr val="C00000"/>
              </a:solidFill>
            </a:endParaRP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432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sz="1400" dirty="0" smtClean="0">
                <a:cs typeface="Arial" pitchFamily="34" charset="0"/>
              </a:rPr>
              <a:t>The intervention </a:t>
            </a:r>
            <a:r>
              <a:rPr lang="da-DK" altLang="en-US" sz="1400" dirty="0" err="1" smtClean="0">
                <a:cs typeface="Arial" pitchFamily="34" charset="0"/>
              </a:rPr>
              <a:t>period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lasted</a:t>
            </a:r>
            <a:r>
              <a:rPr lang="da-DK" altLang="en-US" sz="1400" baseline="0" dirty="0" smtClean="0">
                <a:cs typeface="Arial" pitchFamily="34" charset="0"/>
              </a:rPr>
              <a:t> 30 </a:t>
            </a:r>
            <a:r>
              <a:rPr lang="da-DK" altLang="en-US" sz="1400" baseline="0" dirty="0" err="1" smtClean="0">
                <a:cs typeface="Arial" pitchFamily="34" charset="0"/>
              </a:rPr>
              <a:t>days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after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surgery</a:t>
            </a:r>
            <a:r>
              <a:rPr lang="da-DK" altLang="en-US" sz="1400" baseline="0" dirty="0" smtClean="0">
                <a:cs typeface="Arial" pitchFamily="34" charset="0"/>
              </a:rPr>
              <a:t>. And the </a:t>
            </a:r>
            <a:r>
              <a:rPr lang="da-DK" altLang="en-US" sz="1400" baseline="0" dirty="0" err="1" smtClean="0">
                <a:cs typeface="Arial" pitchFamily="34" charset="0"/>
              </a:rPr>
              <a:t>Hb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was</a:t>
            </a:r>
            <a:r>
              <a:rPr lang="da-DK" altLang="en-US" sz="1400" baseline="0" dirty="0" smtClean="0">
                <a:cs typeface="Arial" pitchFamily="34" charset="0"/>
              </a:rPr>
              <a:t> measures </a:t>
            </a:r>
            <a:r>
              <a:rPr lang="da-DK" altLang="en-US" sz="1400" baseline="0" dirty="0" err="1" smtClean="0">
                <a:cs typeface="Arial" pitchFamily="34" charset="0"/>
              </a:rPr>
              <a:t>continiously</a:t>
            </a:r>
            <a:r>
              <a:rPr lang="da-DK" altLang="en-US" sz="1400" baseline="0" dirty="0" smtClean="0">
                <a:cs typeface="Arial" pitchFamily="34" charset="0"/>
              </a:rPr>
              <a:t>.  The </a:t>
            </a:r>
            <a:r>
              <a:rPr lang="da-DK" altLang="en-US" sz="1400" baseline="0" dirty="0" err="1" smtClean="0">
                <a:cs typeface="Arial" pitchFamily="34" charset="0"/>
              </a:rPr>
              <a:t>first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days</a:t>
            </a:r>
            <a:r>
              <a:rPr lang="da-DK" altLang="en-US" sz="1400" baseline="0" dirty="0" smtClean="0">
                <a:cs typeface="Arial" pitchFamily="34" charset="0"/>
              </a:rPr>
              <a:t> at the hospital and the </a:t>
            </a:r>
            <a:r>
              <a:rPr lang="da-DK" altLang="en-US" sz="1400" baseline="0" dirty="0" err="1" smtClean="0">
                <a:cs typeface="Arial" pitchFamily="34" charset="0"/>
              </a:rPr>
              <a:t>following</a:t>
            </a:r>
            <a:r>
              <a:rPr lang="da-DK" altLang="en-US" sz="1400" baseline="0" dirty="0" smtClean="0">
                <a:cs typeface="Arial" pitchFamily="34" charset="0"/>
              </a:rPr>
              <a:t> in the patients </a:t>
            </a:r>
            <a:r>
              <a:rPr lang="da-DK" altLang="en-US" sz="1400" baseline="0" dirty="0" err="1" smtClean="0">
                <a:cs typeface="Arial" pitchFamily="34" charset="0"/>
              </a:rPr>
              <a:t>residence</a:t>
            </a:r>
            <a:r>
              <a:rPr lang="da-DK" altLang="en-US" sz="1400" baseline="0" dirty="0" smtClean="0">
                <a:cs typeface="Arial" pitchFamily="34" charset="0"/>
              </a:rPr>
              <a:t>. As </a:t>
            </a:r>
            <a:r>
              <a:rPr lang="da-DK" altLang="en-US" sz="1400" baseline="0" dirty="0" err="1" smtClean="0">
                <a:cs typeface="Arial" pitchFamily="34" charset="0"/>
              </a:rPr>
              <a:t>well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blood</a:t>
            </a:r>
            <a:r>
              <a:rPr lang="da-DK" altLang="en-US" sz="1400" baseline="0" dirty="0" smtClean="0">
                <a:cs typeface="Arial" pitchFamily="34" charset="0"/>
              </a:rPr>
              <a:t> transfusion </a:t>
            </a:r>
            <a:r>
              <a:rPr lang="da-DK" altLang="en-US" sz="1400" baseline="0" dirty="0" err="1" smtClean="0">
                <a:cs typeface="Arial" pitchFamily="34" charset="0"/>
              </a:rPr>
              <a:t>were</a:t>
            </a:r>
            <a:r>
              <a:rPr lang="da-DK" altLang="en-US" sz="1400" baseline="0" dirty="0" smtClean="0">
                <a:cs typeface="Arial" pitchFamily="34" charset="0"/>
              </a:rPr>
              <a:t> given in the </a:t>
            </a:r>
            <a:r>
              <a:rPr lang="da-DK" altLang="en-US" sz="1400" baseline="0" dirty="0" err="1" smtClean="0">
                <a:cs typeface="Arial" pitchFamily="34" charset="0"/>
              </a:rPr>
              <a:t>residence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within</a:t>
            </a:r>
            <a:r>
              <a:rPr lang="da-DK" altLang="en-US" sz="1400" baseline="0" dirty="0" smtClean="0">
                <a:cs typeface="Arial" pitchFamily="34" charset="0"/>
              </a:rPr>
              <a:t> 24 </a:t>
            </a:r>
            <a:r>
              <a:rPr lang="da-DK" altLang="en-US" sz="1400" baseline="0" dirty="0" err="1" smtClean="0">
                <a:cs typeface="Arial" pitchFamily="34" charset="0"/>
              </a:rPr>
              <a:t>hours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after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blood</a:t>
            </a:r>
            <a:r>
              <a:rPr lang="da-DK" altLang="en-US" sz="1400" baseline="0" dirty="0" smtClean="0">
                <a:cs typeface="Arial" pitchFamily="34" charset="0"/>
              </a:rPr>
              <a:t> test. At the same time, </a:t>
            </a:r>
            <a:r>
              <a:rPr lang="da-DK" altLang="en-US" sz="1400" baseline="0" dirty="0" err="1" smtClean="0">
                <a:cs typeface="Arial" pitchFamily="34" charset="0"/>
              </a:rPr>
              <a:t>we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measured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leukocytes</a:t>
            </a:r>
            <a:r>
              <a:rPr lang="da-DK" altLang="en-US" sz="1400" baseline="0" dirty="0" smtClean="0">
                <a:cs typeface="Arial" pitchFamily="34" charset="0"/>
              </a:rPr>
              <a:t> and the CPR. </a:t>
            </a:r>
          </a:p>
          <a:p>
            <a:pPr eaLnBrk="1" hangingPunct="1"/>
            <a:endParaRPr lang="da-DK" altLang="en-US" sz="1400" dirty="0" smtClean="0">
              <a:cs typeface="Arial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altLang="en-US" sz="1400" baseline="0" dirty="0" smtClean="0">
                <a:cs typeface="Arial" pitchFamily="34" charset="0"/>
              </a:rPr>
              <a:t>The patient, the </a:t>
            </a:r>
            <a:r>
              <a:rPr lang="da-DK" altLang="en-US" sz="1400" baseline="0" dirty="0" err="1" smtClean="0">
                <a:cs typeface="Arial" pitchFamily="34" charset="0"/>
              </a:rPr>
              <a:t>caregivers</a:t>
            </a:r>
            <a:r>
              <a:rPr lang="da-DK" altLang="en-US" sz="1400" baseline="0" dirty="0" smtClean="0">
                <a:cs typeface="Arial" pitchFamily="34" charset="0"/>
              </a:rPr>
              <a:t> and the relatives </a:t>
            </a:r>
            <a:r>
              <a:rPr lang="da-DK" altLang="en-US" sz="1400" baseline="0" dirty="0" err="1" smtClean="0">
                <a:cs typeface="Arial" pitchFamily="34" charset="0"/>
              </a:rPr>
              <a:t>were</a:t>
            </a:r>
            <a:r>
              <a:rPr lang="da-DK" altLang="en-US" sz="1400" baseline="0" dirty="0" smtClean="0">
                <a:cs typeface="Arial" pitchFamily="34" charset="0"/>
              </a:rPr>
              <a:t> not </a:t>
            </a:r>
            <a:r>
              <a:rPr lang="da-DK" altLang="en-US" sz="1400" baseline="0" dirty="0" err="1" smtClean="0">
                <a:cs typeface="Arial" pitchFamily="34" charset="0"/>
              </a:rPr>
              <a:t>informed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about</a:t>
            </a:r>
            <a:r>
              <a:rPr lang="da-DK" altLang="en-US" sz="1400" baseline="0" dirty="0" smtClean="0">
                <a:cs typeface="Arial" pitchFamily="34" charset="0"/>
              </a:rPr>
              <a:t> the HB </a:t>
            </a:r>
            <a:r>
              <a:rPr lang="da-DK" altLang="en-US" sz="1400" baseline="0" dirty="0" err="1" smtClean="0">
                <a:cs typeface="Arial" pitchFamily="34" charset="0"/>
              </a:rPr>
              <a:t>values</a:t>
            </a:r>
            <a:r>
              <a:rPr lang="da-DK" altLang="en-US" sz="1400" baseline="0" dirty="0" smtClean="0">
                <a:cs typeface="Arial" pitchFamily="34" charset="0"/>
              </a:rPr>
              <a:t> of the </a:t>
            </a:r>
            <a:r>
              <a:rPr lang="da-DK" altLang="en-US" sz="1400" baseline="0" dirty="0" err="1" smtClean="0">
                <a:cs typeface="Arial" pitchFamily="34" charset="0"/>
              </a:rPr>
              <a:t>blood</a:t>
            </a:r>
            <a:r>
              <a:rPr lang="da-DK" altLang="en-US" sz="1400" baseline="0" dirty="0" smtClean="0">
                <a:cs typeface="Arial" pitchFamily="34" charset="0"/>
              </a:rPr>
              <a:t> tests.</a:t>
            </a:r>
          </a:p>
          <a:p>
            <a:pPr eaLnBrk="1" hangingPunct="1"/>
            <a:endParaRPr lang="da-DK" altLang="en-US" sz="140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dirty="0" err="1" smtClean="0">
                <a:cs typeface="Arial" pitchFamily="34" charset="0"/>
              </a:rPr>
              <a:t>Follow-up</a:t>
            </a:r>
            <a:r>
              <a:rPr lang="da-DK" altLang="en-US" dirty="0" smtClean="0">
                <a:cs typeface="Arial" pitchFamily="34" charset="0"/>
              </a:rPr>
              <a:t> </a:t>
            </a:r>
            <a:r>
              <a:rPr lang="da-DK" altLang="en-US" dirty="0" err="1" smtClean="0">
                <a:cs typeface="Arial" pitchFamily="34" charset="0"/>
              </a:rPr>
              <a:t>period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was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one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year</a:t>
            </a:r>
            <a:r>
              <a:rPr lang="da-DK" altLang="en-US" baseline="0" dirty="0" smtClean="0">
                <a:cs typeface="Arial" pitchFamily="34" charset="0"/>
              </a:rPr>
              <a:t>. An assessor </a:t>
            </a:r>
            <a:r>
              <a:rPr lang="da-DK" altLang="en-US" baseline="0" dirty="0" err="1" smtClean="0">
                <a:cs typeface="Arial" pitchFamily="34" charset="0"/>
              </a:rPr>
              <a:t>were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blinded</a:t>
            </a:r>
            <a:r>
              <a:rPr lang="da-DK" altLang="en-US" baseline="0" dirty="0" smtClean="0">
                <a:cs typeface="Arial" pitchFamily="34" charset="0"/>
              </a:rPr>
              <a:t> to the </a:t>
            </a:r>
            <a:r>
              <a:rPr lang="da-DK" altLang="en-US" baseline="0" dirty="0" err="1" smtClean="0">
                <a:cs typeface="Arial" pitchFamily="34" charset="0"/>
              </a:rPr>
              <a:t>randomization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assignment</a:t>
            </a:r>
            <a:r>
              <a:rPr lang="da-DK" altLang="en-US" baseline="0" dirty="0" smtClean="0">
                <a:cs typeface="Arial" pitchFamily="34" charset="0"/>
              </a:rPr>
              <a:t>. </a:t>
            </a:r>
            <a:r>
              <a:rPr lang="da-DK" altLang="en-US" baseline="0" dirty="0" err="1" smtClean="0">
                <a:cs typeface="Arial" pitchFamily="34" charset="0"/>
              </a:rPr>
              <a:t>She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collected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intormation</a:t>
            </a:r>
            <a:r>
              <a:rPr lang="da-DK" altLang="en-US" baseline="0" dirty="0" smtClean="0">
                <a:cs typeface="Arial" pitchFamily="34" charset="0"/>
              </a:rPr>
              <a:t> on the </a:t>
            </a:r>
            <a:r>
              <a:rPr lang="da-DK" altLang="en-US" baseline="0" dirty="0" err="1" smtClean="0">
                <a:cs typeface="Arial" pitchFamily="34" charset="0"/>
              </a:rPr>
              <a:t>physical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abilities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measured</a:t>
            </a:r>
            <a:r>
              <a:rPr lang="da-DK" altLang="en-US" baseline="0" dirty="0" smtClean="0">
                <a:cs typeface="Arial" pitchFamily="34" charset="0"/>
              </a:rPr>
              <a:t> by </a:t>
            </a:r>
            <a:r>
              <a:rPr lang="da-DK" altLang="en-US" baseline="0" dirty="0" err="1" smtClean="0">
                <a:cs typeface="Arial" pitchFamily="34" charset="0"/>
              </a:rPr>
              <a:t>three</a:t>
            </a:r>
            <a:r>
              <a:rPr lang="da-DK" altLang="en-US" baseline="0" dirty="0" smtClean="0">
                <a:cs typeface="Arial" pitchFamily="34" charset="0"/>
              </a:rPr>
              <a:t> tests </a:t>
            </a:r>
            <a:r>
              <a:rPr lang="da-DK" altLang="en-US" baseline="0" dirty="0" err="1" smtClean="0">
                <a:cs typeface="Arial" pitchFamily="34" charset="0"/>
              </a:rPr>
              <a:t>Modified</a:t>
            </a:r>
            <a:r>
              <a:rPr lang="da-DK" altLang="en-US" baseline="0" dirty="0" smtClean="0">
                <a:cs typeface="Arial" pitchFamily="34" charset="0"/>
              </a:rPr>
              <a:t> Barthel </a:t>
            </a:r>
            <a:r>
              <a:rPr lang="da-DK" altLang="en-US" baseline="0" dirty="0" err="1" smtClean="0">
                <a:cs typeface="Arial" pitchFamily="34" charset="0"/>
              </a:rPr>
              <a:t>index</a:t>
            </a:r>
            <a:r>
              <a:rPr lang="da-DK" altLang="en-US" baseline="0" dirty="0" smtClean="0">
                <a:cs typeface="Arial" pitchFamily="34" charset="0"/>
              </a:rPr>
              <a:t>, </a:t>
            </a:r>
            <a:r>
              <a:rPr lang="da-DK" altLang="en-US" baseline="0" dirty="0" err="1" smtClean="0">
                <a:cs typeface="Arial" pitchFamily="34" charset="0"/>
              </a:rPr>
              <a:t>which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assess</a:t>
            </a:r>
            <a:r>
              <a:rPr lang="da-DK" altLang="en-US" baseline="0" dirty="0" smtClean="0">
                <a:cs typeface="Arial" pitchFamily="34" charset="0"/>
              </a:rPr>
              <a:t> the </a:t>
            </a:r>
            <a:r>
              <a:rPr lang="da-DK" altLang="en-US" baseline="0" dirty="0" err="1" smtClean="0">
                <a:cs typeface="Arial" pitchFamily="34" charset="0"/>
              </a:rPr>
              <a:t>ability</a:t>
            </a:r>
            <a:r>
              <a:rPr lang="da-DK" altLang="en-US" baseline="0" dirty="0" smtClean="0">
                <a:cs typeface="Arial" pitchFamily="34" charset="0"/>
              </a:rPr>
              <a:t> to </a:t>
            </a:r>
            <a:r>
              <a:rPr lang="da-DK" altLang="en-US" baseline="0" dirty="0" err="1" smtClean="0">
                <a:cs typeface="Arial" pitchFamily="34" charset="0"/>
              </a:rPr>
              <a:t>conduct</a:t>
            </a:r>
            <a:r>
              <a:rPr lang="da-DK" altLang="en-US" baseline="0" dirty="0" smtClean="0">
                <a:cs typeface="Arial" pitchFamily="34" charset="0"/>
              </a:rPr>
              <a:t> the </a:t>
            </a:r>
            <a:r>
              <a:rPr lang="da-DK" altLang="en-US" baseline="0" dirty="0" err="1" smtClean="0">
                <a:cs typeface="Arial" pitchFamily="34" charset="0"/>
              </a:rPr>
              <a:t>activities</a:t>
            </a:r>
            <a:r>
              <a:rPr lang="da-DK" altLang="en-US" baseline="0" dirty="0" smtClean="0">
                <a:cs typeface="Arial" pitchFamily="34" charset="0"/>
              </a:rPr>
              <a:t> of </a:t>
            </a:r>
            <a:r>
              <a:rPr lang="da-DK" altLang="en-US" baseline="0" dirty="0" err="1" smtClean="0">
                <a:cs typeface="Arial" pitchFamily="34" charset="0"/>
              </a:rPr>
              <a:t>daily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living</a:t>
            </a:r>
            <a:r>
              <a:rPr lang="da-DK" altLang="en-US" baseline="0" dirty="0" smtClean="0">
                <a:cs typeface="Arial" pitchFamily="34" charset="0"/>
              </a:rPr>
              <a:t>, the </a:t>
            </a:r>
            <a:r>
              <a:rPr lang="da-DK" altLang="en-US" baseline="0" dirty="0" err="1" smtClean="0">
                <a:cs typeface="Arial" pitchFamily="34" charset="0"/>
              </a:rPr>
              <a:t>Cumulated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ambulation</a:t>
            </a:r>
            <a:r>
              <a:rPr lang="da-DK" altLang="en-US" baseline="0" dirty="0" smtClean="0">
                <a:cs typeface="Arial" pitchFamily="34" charset="0"/>
              </a:rPr>
              <a:t> score and new </a:t>
            </a:r>
            <a:r>
              <a:rPr lang="da-DK" altLang="en-US" baseline="0" dirty="0" err="1" smtClean="0">
                <a:cs typeface="Arial" pitchFamily="34" charset="0"/>
              </a:rPr>
              <a:t>mobility</a:t>
            </a:r>
            <a:r>
              <a:rPr lang="da-DK" altLang="en-US" baseline="0" dirty="0" smtClean="0">
                <a:cs typeface="Arial" pitchFamily="34" charset="0"/>
              </a:rPr>
              <a:t> score. </a:t>
            </a:r>
          </a:p>
          <a:p>
            <a:pPr eaLnBrk="1" hangingPunct="1"/>
            <a:r>
              <a:rPr lang="da-DK" altLang="en-US" baseline="0" dirty="0" err="1" smtClean="0">
                <a:cs typeface="Arial" pitchFamily="34" charset="0"/>
              </a:rPr>
              <a:t>She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visited</a:t>
            </a:r>
            <a:r>
              <a:rPr lang="da-DK" altLang="en-US" baseline="0" dirty="0" smtClean="0">
                <a:cs typeface="Arial" pitchFamily="34" charset="0"/>
              </a:rPr>
              <a:t> the patient 10, 30, 90 </a:t>
            </a:r>
            <a:r>
              <a:rPr lang="da-DK" altLang="en-US" baseline="0" dirty="0" err="1" smtClean="0">
                <a:cs typeface="Arial" pitchFamily="34" charset="0"/>
              </a:rPr>
              <a:t>days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after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surgery</a:t>
            </a:r>
            <a:r>
              <a:rPr lang="da-DK" altLang="en-US" baseline="0" dirty="0" smtClean="0">
                <a:cs typeface="Arial" pitchFamily="34" charset="0"/>
              </a:rPr>
              <a:t> and 1 </a:t>
            </a:r>
            <a:r>
              <a:rPr lang="da-DK" altLang="en-US" baseline="0" dirty="0" err="1" smtClean="0">
                <a:cs typeface="Arial" pitchFamily="34" charset="0"/>
              </a:rPr>
              <a:t>year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after</a:t>
            </a:r>
            <a:r>
              <a:rPr lang="da-DK" altLang="en-US" baseline="0" dirty="0" smtClean="0">
                <a:cs typeface="Arial" pitchFamily="34" charset="0"/>
              </a:rPr>
              <a:t>. The assessor </a:t>
            </a:r>
            <a:r>
              <a:rPr lang="da-DK" altLang="en-US" baseline="0" dirty="0" err="1" smtClean="0">
                <a:cs typeface="Arial" pitchFamily="34" charset="0"/>
              </a:rPr>
              <a:t>also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collected</a:t>
            </a:r>
            <a:r>
              <a:rPr lang="da-DK" altLang="en-US" baseline="0" dirty="0" smtClean="0">
                <a:cs typeface="Arial" pitchFamily="34" charset="0"/>
              </a:rPr>
              <a:t> information on </a:t>
            </a:r>
            <a:r>
              <a:rPr lang="da-DK" altLang="en-US" baseline="0" dirty="0" err="1" smtClean="0">
                <a:cs typeface="Arial" pitchFamily="34" charset="0"/>
              </a:rPr>
              <a:t>pre-fracture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abilities</a:t>
            </a:r>
            <a:r>
              <a:rPr lang="da-DK" altLang="en-US" baseline="0" dirty="0" smtClean="0">
                <a:cs typeface="Arial" pitchFamily="34" charset="0"/>
              </a:rPr>
              <a:t> as </a:t>
            </a:r>
            <a:r>
              <a:rPr lang="da-DK" altLang="en-US" baseline="0" dirty="0" err="1" smtClean="0">
                <a:cs typeface="Arial" pitchFamily="34" charset="0"/>
              </a:rPr>
              <a:t>they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were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experienced</a:t>
            </a:r>
            <a:r>
              <a:rPr lang="da-DK" altLang="en-US" baseline="0" dirty="0" smtClean="0">
                <a:cs typeface="Arial" pitchFamily="34" charset="0"/>
              </a:rPr>
              <a:t> of the </a:t>
            </a:r>
            <a:r>
              <a:rPr lang="da-DK" altLang="en-US" baseline="0" dirty="0" err="1" smtClean="0">
                <a:cs typeface="Arial" pitchFamily="34" charset="0"/>
              </a:rPr>
              <a:t>patietn</a:t>
            </a:r>
            <a:r>
              <a:rPr lang="da-DK" altLang="en-US" baseline="0" dirty="0" smtClean="0">
                <a:cs typeface="Arial" pitchFamily="34" charset="0"/>
              </a:rPr>
              <a:t> 14 </a:t>
            </a:r>
            <a:r>
              <a:rPr lang="da-DK" altLang="en-US" baseline="0" dirty="0" err="1" smtClean="0">
                <a:cs typeface="Arial" pitchFamily="34" charset="0"/>
              </a:rPr>
              <a:t>daygs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before</a:t>
            </a:r>
            <a:r>
              <a:rPr lang="da-DK" altLang="en-US" baseline="0" dirty="0" smtClean="0">
                <a:cs typeface="Arial" pitchFamily="34" charset="0"/>
              </a:rPr>
              <a:t> the </a:t>
            </a:r>
            <a:r>
              <a:rPr lang="da-DK" altLang="en-US" baseline="0" dirty="0" err="1" smtClean="0">
                <a:cs typeface="Arial" pitchFamily="34" charset="0"/>
              </a:rPr>
              <a:t>fracture</a:t>
            </a:r>
            <a:r>
              <a:rPr lang="da-DK" altLang="en-US" baseline="0" dirty="0" smtClean="0">
                <a:cs typeface="Arial" pitchFamily="34" charset="0"/>
              </a:rPr>
              <a:t>. If the patient </a:t>
            </a:r>
            <a:r>
              <a:rPr lang="da-DK" altLang="en-US" baseline="0" dirty="0" err="1" smtClean="0">
                <a:cs typeface="Arial" pitchFamily="34" charset="0"/>
              </a:rPr>
              <a:t>was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unable</a:t>
            </a:r>
            <a:r>
              <a:rPr lang="da-DK" altLang="en-US" baseline="0" dirty="0" smtClean="0">
                <a:cs typeface="Arial" pitchFamily="34" charset="0"/>
              </a:rPr>
              <a:t> to </a:t>
            </a:r>
            <a:r>
              <a:rPr lang="da-DK" altLang="en-US" baseline="0" dirty="0" err="1" smtClean="0">
                <a:cs typeface="Arial" pitchFamily="34" charset="0"/>
              </a:rPr>
              <a:t>remember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their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own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abilies</a:t>
            </a:r>
            <a:r>
              <a:rPr lang="da-DK" altLang="en-US" baseline="0" dirty="0" smtClean="0">
                <a:cs typeface="Arial" pitchFamily="34" charset="0"/>
              </a:rPr>
              <a:t> ,the </a:t>
            </a:r>
            <a:r>
              <a:rPr lang="da-DK" altLang="en-US" baseline="0" dirty="0" err="1" smtClean="0">
                <a:cs typeface="Arial" pitchFamily="34" charset="0"/>
              </a:rPr>
              <a:t>cargivers</a:t>
            </a:r>
            <a:r>
              <a:rPr lang="da-DK" altLang="en-US" baseline="0" dirty="0" smtClean="0">
                <a:cs typeface="Arial" pitchFamily="34" charset="0"/>
              </a:rPr>
              <a:t> or the relatives </a:t>
            </a:r>
            <a:r>
              <a:rPr lang="da-DK" altLang="en-US" baseline="0" dirty="0" err="1" smtClean="0">
                <a:cs typeface="Arial" pitchFamily="34" charset="0"/>
              </a:rPr>
              <a:t>supplid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this</a:t>
            </a:r>
            <a:r>
              <a:rPr lang="da-DK" altLang="en-US" baseline="0" dirty="0" smtClean="0">
                <a:cs typeface="Arial" pitchFamily="34" charset="0"/>
              </a:rPr>
              <a:t> information.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baseline="0" dirty="0" err="1" smtClean="0">
                <a:cs typeface="Arial" pitchFamily="34" charset="0"/>
              </a:rPr>
              <a:t>Also</a:t>
            </a:r>
            <a:r>
              <a:rPr lang="da-DK" altLang="en-US" baseline="0" dirty="0" smtClean="0">
                <a:cs typeface="Arial" pitchFamily="34" charset="0"/>
              </a:rPr>
              <a:t>, the assessor </a:t>
            </a:r>
            <a:r>
              <a:rPr lang="da-DK" altLang="en-US" baseline="0" dirty="0" err="1" smtClean="0">
                <a:cs typeface="Arial" pitchFamily="34" charset="0"/>
              </a:rPr>
              <a:t>measured</a:t>
            </a:r>
            <a:r>
              <a:rPr lang="da-DK" altLang="en-US" baseline="0" dirty="0" smtClean="0">
                <a:cs typeface="Arial" pitchFamily="34" charset="0"/>
              </a:rPr>
              <a:t> the patients </a:t>
            </a:r>
            <a:r>
              <a:rPr lang="da-DK" altLang="en-US" baseline="0" dirty="0" err="1" smtClean="0">
                <a:cs typeface="Arial" pitchFamily="34" charset="0"/>
              </a:rPr>
              <a:t>QoL</a:t>
            </a:r>
            <a:r>
              <a:rPr lang="da-DK" altLang="en-US" baseline="0" dirty="0" smtClean="0">
                <a:cs typeface="Arial" pitchFamily="34" charset="0"/>
              </a:rPr>
              <a:t> 30 </a:t>
            </a:r>
            <a:r>
              <a:rPr lang="da-DK" altLang="en-US" baseline="0" dirty="0" err="1" smtClean="0">
                <a:cs typeface="Arial" pitchFamily="34" charset="0"/>
              </a:rPr>
              <a:t>days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after</a:t>
            </a:r>
            <a:r>
              <a:rPr lang="da-DK" altLang="en-US" baseline="0" dirty="0" smtClean="0">
                <a:cs typeface="Arial" pitchFamily="34" charset="0"/>
              </a:rPr>
              <a:t> and 1 </a:t>
            </a:r>
            <a:r>
              <a:rPr lang="da-DK" altLang="en-US" baseline="0" dirty="0" err="1" smtClean="0">
                <a:cs typeface="Arial" pitchFamily="34" charset="0"/>
              </a:rPr>
              <a:t>year</a:t>
            </a:r>
            <a:r>
              <a:rPr lang="da-DK" altLang="en-US" baseline="0" dirty="0" smtClean="0">
                <a:cs typeface="Arial" pitchFamily="34" charset="0"/>
              </a:rPr>
              <a:t> </a:t>
            </a:r>
            <a:r>
              <a:rPr lang="da-DK" altLang="en-US" baseline="0" dirty="0" err="1" smtClean="0">
                <a:cs typeface="Arial" pitchFamily="34" charset="0"/>
              </a:rPr>
              <a:t>after</a:t>
            </a:r>
            <a:r>
              <a:rPr lang="da-DK" altLang="en-US" baseline="0" dirty="0" smtClean="0">
                <a:cs typeface="Arial" pitchFamily="34" charset="0"/>
              </a:rPr>
              <a:t> the hip </a:t>
            </a:r>
            <a:r>
              <a:rPr lang="da-DK" altLang="en-US" baseline="0" dirty="0" err="1" smtClean="0">
                <a:cs typeface="Arial" pitchFamily="34" charset="0"/>
              </a:rPr>
              <a:t>fracture</a:t>
            </a:r>
            <a:r>
              <a:rPr lang="da-DK" altLang="en-US" baseline="0" dirty="0" smtClean="0"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sz="1600" dirty="0" smtClean="0">
                <a:cs typeface="Arial" pitchFamily="34" charset="0"/>
              </a:rPr>
              <a:t>As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you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can</a:t>
            </a:r>
            <a:r>
              <a:rPr lang="da-DK" altLang="en-US" sz="1600" baseline="0" dirty="0" smtClean="0">
                <a:cs typeface="Arial" pitchFamily="34" charset="0"/>
              </a:rPr>
              <a:t> se </a:t>
            </a:r>
            <a:r>
              <a:rPr lang="da-DK" altLang="en-US" sz="1600" baseline="0" dirty="0" err="1" smtClean="0">
                <a:cs typeface="Arial" pitchFamily="34" charset="0"/>
              </a:rPr>
              <a:t>here</a:t>
            </a:r>
            <a:r>
              <a:rPr lang="da-DK" altLang="en-US" sz="1600" baseline="0" dirty="0" smtClean="0">
                <a:cs typeface="Arial" pitchFamily="34" charset="0"/>
              </a:rPr>
              <a:t> on </a:t>
            </a:r>
            <a:r>
              <a:rPr lang="da-DK" altLang="en-US" sz="1600" baseline="0" dirty="0" err="1" smtClean="0">
                <a:cs typeface="Arial" pitchFamily="34" charset="0"/>
              </a:rPr>
              <a:t>this</a:t>
            </a:r>
            <a:r>
              <a:rPr lang="da-DK" altLang="en-US" sz="1600" baseline="0" dirty="0" smtClean="0">
                <a:cs typeface="Arial" pitchFamily="34" charset="0"/>
              </a:rPr>
              <a:t> slide, the intervention </a:t>
            </a:r>
            <a:r>
              <a:rPr lang="da-DK" altLang="en-US" sz="1600" baseline="0" dirty="0" err="1" smtClean="0">
                <a:cs typeface="Arial" pitchFamily="34" charset="0"/>
              </a:rPr>
              <a:t>succeeded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  <a:r>
              <a:rPr lang="da-DK" altLang="en-US" sz="1600" baseline="0" dirty="0" err="1" smtClean="0">
                <a:cs typeface="Arial" pitchFamily="34" charset="0"/>
              </a:rPr>
              <a:t>There</a:t>
            </a:r>
            <a:r>
              <a:rPr lang="da-DK" altLang="en-US" sz="1600" baseline="0" dirty="0" smtClean="0">
                <a:cs typeface="Arial" pitchFamily="34" charset="0"/>
              </a:rPr>
              <a:t> is a </a:t>
            </a:r>
            <a:r>
              <a:rPr lang="da-DK" altLang="en-US" sz="1600" baseline="0" dirty="0" err="1" smtClean="0">
                <a:cs typeface="Arial" pitchFamily="34" charset="0"/>
              </a:rPr>
              <a:t>statistically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significant</a:t>
            </a:r>
            <a:r>
              <a:rPr lang="da-DK" altLang="en-US" sz="1600" baseline="0" dirty="0" smtClean="0">
                <a:cs typeface="Arial" pitchFamily="34" charset="0"/>
              </a:rPr>
              <a:t> difference </a:t>
            </a:r>
            <a:r>
              <a:rPr lang="da-DK" altLang="en-US" sz="1600" baseline="0" dirty="0" err="1" smtClean="0">
                <a:cs typeface="Arial" pitchFamily="34" charset="0"/>
              </a:rPr>
              <a:t>between</a:t>
            </a:r>
            <a:r>
              <a:rPr lang="da-DK" altLang="en-US" sz="1600" baseline="0" dirty="0" smtClean="0">
                <a:cs typeface="Arial" pitchFamily="34" charset="0"/>
              </a:rPr>
              <a:t> the </a:t>
            </a:r>
            <a:r>
              <a:rPr lang="da-DK" altLang="en-US" sz="1600" baseline="0" dirty="0" err="1" smtClean="0">
                <a:cs typeface="Arial" pitchFamily="34" charset="0"/>
              </a:rPr>
              <a:t>two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groups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</a:p>
          <a:p>
            <a:pPr eaLnBrk="1" hangingPunct="1"/>
            <a:r>
              <a:rPr lang="da-DK" altLang="en-US" sz="1600" baseline="0" dirty="0" err="1" smtClean="0">
                <a:cs typeface="Arial" pitchFamily="34" charset="0"/>
              </a:rPr>
              <a:t>Both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groups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recieved</a:t>
            </a:r>
            <a:r>
              <a:rPr lang="da-DK" altLang="en-US" sz="1600" baseline="0" dirty="0" smtClean="0">
                <a:cs typeface="Arial" pitchFamily="34" charset="0"/>
              </a:rPr>
              <a:t> the same </a:t>
            </a:r>
            <a:r>
              <a:rPr lang="da-DK" altLang="en-US" sz="1600" baseline="0" dirty="0" err="1" smtClean="0">
                <a:cs typeface="Arial" pitchFamily="34" charset="0"/>
              </a:rPr>
              <a:t>comprehensive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geriatric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assessment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except</a:t>
            </a:r>
            <a:r>
              <a:rPr lang="da-DK" altLang="en-US" sz="1600" baseline="0" dirty="0" smtClean="0">
                <a:cs typeface="Arial" pitchFamily="34" charset="0"/>
              </a:rPr>
              <a:t> for the </a:t>
            </a:r>
            <a:r>
              <a:rPr lang="da-DK" altLang="en-US" sz="1600" baseline="0" dirty="0" err="1" smtClean="0">
                <a:cs typeface="Arial" pitchFamily="34" charset="0"/>
              </a:rPr>
              <a:t>number</a:t>
            </a:r>
            <a:r>
              <a:rPr lang="da-DK" altLang="en-US" sz="1600" baseline="0" dirty="0" smtClean="0">
                <a:cs typeface="Arial" pitchFamily="34" charset="0"/>
              </a:rPr>
              <a:t> of </a:t>
            </a:r>
            <a:r>
              <a:rPr lang="da-DK" altLang="en-US" sz="1600" baseline="0" dirty="0" err="1" smtClean="0">
                <a:cs typeface="Arial" pitchFamily="34" charset="0"/>
              </a:rPr>
              <a:t>blood</a:t>
            </a:r>
            <a:r>
              <a:rPr lang="da-DK" altLang="en-US" sz="1600" baseline="0" dirty="0" smtClean="0">
                <a:cs typeface="Arial" pitchFamily="34" charset="0"/>
              </a:rPr>
              <a:t> transfusions.</a:t>
            </a:r>
          </a:p>
          <a:p>
            <a:pPr eaLnBrk="1" hangingPunct="1"/>
            <a:endParaRPr lang="da-DK" altLang="en-US" sz="1600" baseline="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l" eaLnBrk="1" hangingPunct="1">
              <a:buNone/>
            </a:pPr>
            <a:r>
              <a:rPr lang="da-DK" altLang="en-US" sz="1600" baseline="0" dirty="0" smtClean="0">
                <a:cs typeface="Arial" pitchFamily="34" charset="0"/>
              </a:rPr>
              <a:t>The sumscores of the Barthel score </a:t>
            </a:r>
            <a:r>
              <a:rPr lang="da-DK" altLang="en-US" sz="1600" baseline="0" dirty="0" err="1" smtClean="0">
                <a:cs typeface="Arial" pitchFamily="34" charset="0"/>
              </a:rPr>
              <a:t>were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equal</a:t>
            </a:r>
            <a:r>
              <a:rPr lang="da-DK" altLang="en-US" sz="1600" baseline="0" dirty="0" smtClean="0">
                <a:cs typeface="Arial" pitchFamily="34" charset="0"/>
              </a:rPr>
              <a:t> in the </a:t>
            </a:r>
            <a:r>
              <a:rPr lang="da-DK" altLang="en-US" sz="1600" baseline="0" dirty="0" err="1" smtClean="0">
                <a:cs typeface="Arial" pitchFamily="34" charset="0"/>
              </a:rPr>
              <a:t>two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groups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  <a:r>
              <a:rPr lang="da-DK" altLang="en-US" sz="1600" baseline="0" dirty="0" err="1" smtClean="0">
                <a:cs typeface="Arial" pitchFamily="34" charset="0"/>
              </a:rPr>
              <a:t>There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was</a:t>
            </a:r>
            <a:r>
              <a:rPr lang="da-DK" altLang="en-US" sz="1600" baseline="0" dirty="0" smtClean="0">
                <a:cs typeface="Arial" pitchFamily="34" charset="0"/>
              </a:rPr>
              <a:t> a </a:t>
            </a:r>
            <a:r>
              <a:rPr lang="da-DK" altLang="en-US" sz="1600" baseline="0" dirty="0" err="1" smtClean="0">
                <a:cs typeface="Arial" pitchFamily="34" charset="0"/>
              </a:rPr>
              <a:t>significant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reduction</a:t>
            </a:r>
            <a:r>
              <a:rPr lang="da-DK" altLang="en-US" sz="1600" baseline="0" dirty="0" smtClean="0">
                <a:cs typeface="Arial" pitchFamily="34" charset="0"/>
              </a:rPr>
              <a:t> in </a:t>
            </a:r>
            <a:r>
              <a:rPr lang="da-DK" altLang="en-US" sz="1600" baseline="0" dirty="0" err="1" smtClean="0">
                <a:cs typeface="Arial" pitchFamily="34" charset="0"/>
              </a:rPr>
              <a:t>physical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abilities</a:t>
            </a:r>
            <a:r>
              <a:rPr lang="da-DK" altLang="en-US" sz="1600" baseline="0" dirty="0" smtClean="0">
                <a:cs typeface="Arial" pitchFamily="34" charset="0"/>
              </a:rPr>
              <a:t> from </a:t>
            </a:r>
            <a:r>
              <a:rPr lang="da-DK" altLang="en-US" sz="1600" baseline="0" dirty="0" err="1" smtClean="0">
                <a:cs typeface="Arial" pitchFamily="34" charset="0"/>
              </a:rPr>
              <a:t>before</a:t>
            </a:r>
            <a:r>
              <a:rPr lang="da-DK" altLang="en-US" sz="1600" baseline="0" dirty="0" smtClean="0">
                <a:cs typeface="Arial" pitchFamily="34" charset="0"/>
              </a:rPr>
              <a:t> the </a:t>
            </a:r>
            <a:r>
              <a:rPr lang="da-DK" altLang="en-US" sz="1600" baseline="0" dirty="0" err="1" smtClean="0">
                <a:cs typeface="Arial" pitchFamily="34" charset="0"/>
              </a:rPr>
              <a:t>fracture</a:t>
            </a:r>
            <a:r>
              <a:rPr lang="da-DK" altLang="en-US" sz="1600" baseline="0" dirty="0" smtClean="0">
                <a:cs typeface="Arial" pitchFamily="34" charset="0"/>
              </a:rPr>
              <a:t> and 10 </a:t>
            </a:r>
            <a:r>
              <a:rPr lang="da-DK" altLang="en-US" sz="1600" baseline="0" dirty="0" err="1" smtClean="0">
                <a:cs typeface="Arial" pitchFamily="34" charset="0"/>
              </a:rPr>
              <a:t>days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after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  <a:r>
              <a:rPr lang="da-DK" altLang="en-US" sz="1600" baseline="0" dirty="0" err="1" smtClean="0">
                <a:cs typeface="Arial" pitchFamily="34" charset="0"/>
              </a:rPr>
              <a:t>After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that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only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sz="1200" b="0" i="0" kern="120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an </a:t>
            </a:r>
            <a:r>
              <a:rPr lang="da-DK" sz="1200" b="0" i="0" kern="120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slowly</a:t>
            </a:r>
            <a:r>
              <a:rPr lang="da-DK" sz="1200" b="0" i="0" kern="120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 </a:t>
            </a:r>
            <a:r>
              <a:rPr lang="da-DK" sz="1200" b="0" i="0" kern="120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upward-sloping</a:t>
            </a:r>
            <a:r>
              <a:rPr lang="da-DK" sz="1200" b="0" i="0" kern="120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 </a:t>
            </a:r>
            <a:r>
              <a:rPr lang="da-DK" sz="1200" b="0" i="0" kern="120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curve</a:t>
            </a:r>
            <a:r>
              <a:rPr lang="da-DK" sz="1200" b="0" i="0" kern="120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 is </a:t>
            </a:r>
            <a:r>
              <a:rPr lang="da-DK" sz="1200" b="0" i="0" kern="120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seen</a:t>
            </a:r>
            <a:r>
              <a:rPr lang="da-DK" sz="1200" b="0" i="0" kern="120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, as I </a:t>
            </a:r>
            <a:r>
              <a:rPr lang="da-DK" sz="1200" b="0" i="0" kern="120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previously</a:t>
            </a:r>
            <a:r>
              <a:rPr lang="da-DK" sz="1200" b="0" i="0" kern="1200" baseline="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 </a:t>
            </a:r>
            <a:r>
              <a:rPr lang="da-DK" sz="1200" b="0" i="0" kern="1200" baseline="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showed</a:t>
            </a:r>
            <a:r>
              <a:rPr lang="da-DK" sz="1200" b="0" i="0" kern="1200" baseline="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 </a:t>
            </a:r>
            <a:r>
              <a:rPr lang="da-DK" sz="1200" b="0" i="0" kern="1200" baseline="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you</a:t>
            </a:r>
            <a:r>
              <a:rPr lang="da-DK" sz="1200" b="0" i="0" kern="1200" baseline="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 </a:t>
            </a:r>
            <a:r>
              <a:rPr lang="da-DK" sz="1200" b="0" i="0" kern="1200" baseline="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found</a:t>
            </a:r>
            <a:r>
              <a:rPr lang="da-DK" sz="1200" b="0" i="0" kern="1200" baseline="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 in the </a:t>
            </a:r>
            <a:r>
              <a:rPr lang="da-DK" sz="1200" b="0" i="0" kern="1200" baseline="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study</a:t>
            </a:r>
            <a:r>
              <a:rPr lang="da-DK" sz="1200" b="0" i="0" kern="1200" baseline="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 of </a:t>
            </a:r>
            <a:r>
              <a:rPr lang="da-DK" sz="1200" b="0" i="0" kern="1200" baseline="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Ortiz</a:t>
            </a:r>
            <a:r>
              <a:rPr lang="da-DK" sz="1200" b="0" i="0" kern="1200" baseline="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-Alonso  and his </a:t>
            </a:r>
            <a:r>
              <a:rPr lang="da-DK" sz="1200" b="0" i="0" kern="1200" baseline="0" dirty="0" err="1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collegues</a:t>
            </a:r>
            <a:r>
              <a:rPr lang="da-DK" sz="1200" b="0" i="0" kern="1200" baseline="0" dirty="0" smtClean="0">
                <a:solidFill>
                  <a:schemeClr val="tx1"/>
                </a:solidFill>
                <a:effectLst/>
                <a:latin typeface="AU Passata" pitchFamily="34" charset="0"/>
                <a:ea typeface="+mn-ea"/>
                <a:cs typeface="Arial" charset="0"/>
              </a:rPr>
              <a:t>. </a:t>
            </a:r>
            <a:endParaRPr lang="da-DK" altLang="en-US" sz="1600" baseline="0" dirty="0" smtClean="0">
              <a:cs typeface="Arial" pitchFamily="34" charset="0"/>
            </a:endParaRPr>
          </a:p>
          <a:p>
            <a:pPr marL="0" indent="0" algn="l" eaLnBrk="1" hangingPunct="1">
              <a:buNone/>
            </a:pPr>
            <a:endParaRPr lang="da-DK" altLang="en-US" sz="1600" baseline="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600" dirty="0" smtClean="0"/>
              <a:t>In a sub-</a:t>
            </a:r>
            <a:r>
              <a:rPr lang="da-DK" sz="1600" dirty="0" err="1" smtClean="0"/>
              <a:t>group</a:t>
            </a:r>
            <a:r>
              <a:rPr lang="da-DK" sz="1600" dirty="0" smtClean="0"/>
              <a:t> </a:t>
            </a:r>
            <a:r>
              <a:rPr lang="da-DK" sz="1600" dirty="0" err="1" smtClean="0"/>
              <a:t>analysis</a:t>
            </a:r>
            <a:r>
              <a:rPr lang="da-DK" sz="1600" dirty="0" smtClean="0"/>
              <a:t> </a:t>
            </a:r>
            <a:r>
              <a:rPr lang="da-DK" sz="1600" dirty="0" err="1" smtClean="0"/>
              <a:t>we</a:t>
            </a:r>
            <a:r>
              <a:rPr lang="da-DK" sz="1600" baseline="0" dirty="0" smtClean="0"/>
              <a:t> </a:t>
            </a:r>
            <a:r>
              <a:rPr lang="da-DK" sz="1600" baseline="0" dirty="0" err="1" smtClean="0"/>
              <a:t>could</a:t>
            </a:r>
            <a:r>
              <a:rPr lang="da-DK" sz="1600" baseline="0" dirty="0" smtClean="0"/>
              <a:t> </a:t>
            </a:r>
            <a:r>
              <a:rPr lang="da-DK" sz="1600" baseline="0" dirty="0" err="1" smtClean="0"/>
              <a:t>see</a:t>
            </a:r>
            <a:r>
              <a:rPr lang="da-DK" sz="1600" baseline="0" dirty="0" smtClean="0"/>
              <a:t> </a:t>
            </a:r>
            <a:r>
              <a:rPr lang="da-DK" sz="1600" baseline="0" dirty="0" err="1" smtClean="0"/>
              <a:t>that</a:t>
            </a:r>
            <a:r>
              <a:rPr lang="da-DK" sz="1600" baseline="0" dirty="0" smtClean="0"/>
              <a:t> the </a:t>
            </a:r>
            <a:r>
              <a:rPr lang="da-DK" sz="1600" baseline="0" dirty="0" err="1" smtClean="0"/>
              <a:t>nursing</a:t>
            </a:r>
            <a:r>
              <a:rPr lang="da-DK" sz="1600" baseline="0" dirty="0" smtClean="0"/>
              <a:t> </a:t>
            </a:r>
            <a:r>
              <a:rPr lang="da-DK" sz="1600" baseline="0" dirty="0" err="1" smtClean="0"/>
              <a:t>home</a:t>
            </a:r>
            <a:r>
              <a:rPr lang="da-DK" sz="1600" baseline="0" dirty="0" smtClean="0"/>
              <a:t> residents </a:t>
            </a:r>
            <a:r>
              <a:rPr lang="da-DK" sz="1600" baseline="0" dirty="0" err="1" smtClean="0"/>
              <a:t>were</a:t>
            </a:r>
            <a:r>
              <a:rPr lang="da-DK" sz="1600" baseline="0" dirty="0" smtClean="0"/>
              <a:t> </a:t>
            </a:r>
            <a:r>
              <a:rPr lang="da-DK" sz="1600" baseline="0" dirty="0" err="1" smtClean="0"/>
              <a:t>slower</a:t>
            </a:r>
            <a:r>
              <a:rPr lang="da-DK" sz="1600" baseline="0" dirty="0" smtClean="0"/>
              <a:t> to </a:t>
            </a:r>
            <a:r>
              <a:rPr lang="da-DK" sz="1600" baseline="0" dirty="0" err="1" smtClean="0"/>
              <a:t>recover</a:t>
            </a:r>
            <a:r>
              <a:rPr lang="da-DK" sz="1600" baseline="0" dirty="0" smtClean="0"/>
              <a:t> </a:t>
            </a:r>
            <a:r>
              <a:rPr lang="da-DK" sz="1600" baseline="0" dirty="0" err="1" smtClean="0"/>
              <a:t>than</a:t>
            </a:r>
            <a:r>
              <a:rPr lang="da-DK" sz="1600" baseline="0" dirty="0" smtClean="0"/>
              <a:t> the patients from </a:t>
            </a:r>
            <a:r>
              <a:rPr lang="da-DK" sz="1600" baseline="0" dirty="0" err="1" smtClean="0"/>
              <a:t>sheltered</a:t>
            </a:r>
            <a:r>
              <a:rPr lang="da-DK" sz="1600" baseline="0" dirty="0" smtClean="0"/>
              <a:t> </a:t>
            </a:r>
            <a:r>
              <a:rPr lang="da-DK" sz="1600" baseline="0" dirty="0" err="1" smtClean="0"/>
              <a:t>housing</a:t>
            </a:r>
            <a:r>
              <a:rPr lang="da-DK" sz="1600" baseline="0" dirty="0" smtClean="0"/>
              <a:t>. </a:t>
            </a:r>
            <a:endParaRPr lang="da-DK" sz="1600" dirty="0" smtClean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6D64AD-FA20-42C3-BAE4-9FD1115D0325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369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sz="1600" dirty="0" smtClean="0">
                <a:cs typeface="Arial" pitchFamily="34" charset="0"/>
              </a:rPr>
              <a:t>The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QoL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were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equally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better</a:t>
            </a:r>
            <a:r>
              <a:rPr lang="da-DK" altLang="en-US" sz="1600" baseline="0" dirty="0" smtClean="0">
                <a:cs typeface="Arial" pitchFamily="34" charset="0"/>
              </a:rPr>
              <a:t> in the </a:t>
            </a:r>
            <a:r>
              <a:rPr lang="da-DK" altLang="en-US" sz="1600" baseline="0" dirty="0" err="1" smtClean="0">
                <a:cs typeface="Arial" pitchFamily="34" charset="0"/>
              </a:rPr>
              <a:t>two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groups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one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year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after</a:t>
            </a:r>
            <a:r>
              <a:rPr lang="da-DK" altLang="en-US" sz="1600" baseline="0" dirty="0" smtClean="0">
                <a:cs typeface="Arial" pitchFamily="34" charset="0"/>
              </a:rPr>
              <a:t> the hip </a:t>
            </a:r>
            <a:r>
              <a:rPr lang="da-DK" altLang="en-US" sz="1600" baseline="0" dirty="0" err="1" smtClean="0">
                <a:cs typeface="Arial" pitchFamily="34" charset="0"/>
              </a:rPr>
              <a:t>fracture</a:t>
            </a:r>
            <a:r>
              <a:rPr lang="da-DK" altLang="en-US" sz="1600" baseline="0" dirty="0" smtClean="0">
                <a:cs typeface="Arial" pitchFamily="34" charset="0"/>
              </a:rPr>
              <a:t>, as </a:t>
            </a:r>
            <a:r>
              <a:rPr lang="da-DK" altLang="en-US" sz="1600" baseline="0" dirty="0" err="1" smtClean="0">
                <a:cs typeface="Arial" pitchFamily="34" charset="0"/>
              </a:rPr>
              <a:t>you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can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see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here</a:t>
            </a:r>
            <a:r>
              <a:rPr lang="da-DK" altLang="en-US" sz="1600" baseline="0" dirty="0" smtClean="0">
                <a:cs typeface="Arial" pitchFamily="34" charset="0"/>
              </a:rPr>
              <a:t> on </a:t>
            </a:r>
            <a:r>
              <a:rPr lang="da-DK" altLang="en-US" sz="1600" baseline="0" dirty="0" err="1" smtClean="0">
                <a:cs typeface="Arial" pitchFamily="34" charset="0"/>
              </a:rPr>
              <a:t>this</a:t>
            </a:r>
            <a:r>
              <a:rPr lang="da-DK" altLang="en-US" sz="1600" baseline="0" dirty="0" smtClean="0">
                <a:cs typeface="Arial" pitchFamily="34" charset="0"/>
              </a:rPr>
              <a:t> slide. The </a:t>
            </a:r>
            <a:r>
              <a:rPr lang="da-DK" altLang="en-US" sz="1600" baseline="0" dirty="0" err="1" smtClean="0">
                <a:cs typeface="Arial" pitchFamily="34" charset="0"/>
              </a:rPr>
              <a:t>restrictive</a:t>
            </a:r>
            <a:r>
              <a:rPr lang="da-DK" altLang="en-US" sz="1600" baseline="0" dirty="0" smtClean="0">
                <a:cs typeface="Arial" pitchFamily="34" charset="0"/>
              </a:rPr>
              <a:t> transfusion </a:t>
            </a:r>
            <a:r>
              <a:rPr lang="da-DK" altLang="en-US" sz="1600" baseline="0" dirty="0" err="1" smtClean="0">
                <a:cs typeface="Arial" pitchFamily="34" charset="0"/>
              </a:rPr>
              <a:t>group</a:t>
            </a:r>
            <a:r>
              <a:rPr lang="da-DK" altLang="en-US" sz="1600" baseline="0" dirty="0" smtClean="0">
                <a:cs typeface="Arial" pitchFamily="34" charset="0"/>
              </a:rPr>
              <a:t> is marked with a </a:t>
            </a:r>
            <a:r>
              <a:rPr lang="da-DK" altLang="en-US" sz="1600" baseline="0" dirty="0" err="1" smtClean="0">
                <a:cs typeface="Arial" pitchFamily="34" charset="0"/>
              </a:rPr>
              <a:t>circle</a:t>
            </a:r>
            <a:r>
              <a:rPr lang="da-DK" altLang="en-US" sz="1600" baseline="0" dirty="0" smtClean="0">
                <a:cs typeface="Arial" pitchFamily="34" charset="0"/>
              </a:rPr>
              <a:t> and the liberal </a:t>
            </a:r>
            <a:r>
              <a:rPr lang="da-DK" altLang="en-US" sz="1600" baseline="0" dirty="0" err="1" smtClean="0">
                <a:cs typeface="Arial" pitchFamily="34" charset="0"/>
              </a:rPr>
              <a:t>strategy</a:t>
            </a:r>
            <a:r>
              <a:rPr lang="da-DK" altLang="en-US" sz="1600" baseline="0" dirty="0" smtClean="0">
                <a:cs typeface="Arial" pitchFamily="34" charset="0"/>
              </a:rPr>
              <a:t> with a </a:t>
            </a:r>
            <a:r>
              <a:rPr lang="da-DK" altLang="en-US" sz="1600" baseline="0" dirty="0" err="1" smtClean="0">
                <a:cs typeface="Arial" pitchFamily="34" charset="0"/>
              </a:rPr>
              <a:t>triangle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</a:p>
          <a:p>
            <a:pPr eaLnBrk="1" hangingPunct="1"/>
            <a:r>
              <a:rPr lang="da-DK" altLang="en-US" sz="1600" baseline="0" dirty="0" smtClean="0">
                <a:cs typeface="Arial" pitchFamily="34" charset="0"/>
              </a:rPr>
              <a:t>The </a:t>
            </a:r>
            <a:r>
              <a:rPr lang="da-DK" altLang="en-US" sz="1600" baseline="0" dirty="0" err="1" smtClean="0">
                <a:cs typeface="Arial" pitchFamily="34" charset="0"/>
              </a:rPr>
              <a:t>QoL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improve</a:t>
            </a:r>
            <a:r>
              <a:rPr lang="da-DK" altLang="en-US" sz="1600" baseline="0" dirty="0" smtClean="0">
                <a:cs typeface="Arial" pitchFamily="34" charset="0"/>
              </a:rPr>
              <a:t> by 1.27 point, and </a:t>
            </a:r>
            <a:r>
              <a:rPr lang="da-DK" altLang="en-US" sz="1600" baseline="0" dirty="0" err="1" smtClean="0">
                <a:cs typeface="Arial" pitchFamily="34" charset="0"/>
              </a:rPr>
              <a:t>assessed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clinical</a:t>
            </a:r>
            <a:r>
              <a:rPr lang="da-DK" altLang="en-US" sz="1600" baseline="0" dirty="0" smtClean="0">
                <a:cs typeface="Arial" pitchFamily="34" charset="0"/>
              </a:rPr>
              <a:t> relevant.</a:t>
            </a:r>
            <a:endParaRPr lang="da-DK" altLang="en-US" baseline="0" dirty="0" smtClean="0">
              <a:cs typeface="Arial" pitchFamily="34" charset="0"/>
            </a:endParaRPr>
          </a:p>
          <a:p>
            <a:pPr eaLnBrk="1" hangingPunct="1"/>
            <a:endParaRPr lang="da-DK" altLang="en-US" baseline="0" dirty="0" smtClean="0">
              <a:cs typeface="Arial" pitchFamily="34" charset="0"/>
            </a:endParaRPr>
          </a:p>
          <a:p>
            <a:pPr eaLnBrk="1" hangingPunct="1"/>
            <a:endParaRPr lang="da-DK" altLang="en-US" baseline="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sz="1400" baseline="0" dirty="0" smtClean="0">
                <a:cs typeface="Arial" pitchFamily="34" charset="0"/>
              </a:rPr>
              <a:t>Now </a:t>
            </a:r>
            <a:r>
              <a:rPr lang="da-DK" altLang="en-US" sz="1400" baseline="0" dirty="0" err="1" smtClean="0">
                <a:cs typeface="Arial" pitchFamily="34" charset="0"/>
              </a:rPr>
              <a:t>we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add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figure</a:t>
            </a:r>
            <a:r>
              <a:rPr lang="da-DK" altLang="en-US" sz="1400" baseline="0" dirty="0" smtClean="0">
                <a:cs typeface="Arial" pitchFamily="34" charset="0"/>
              </a:rPr>
              <a:t> for the </a:t>
            </a:r>
            <a:r>
              <a:rPr lang="da-DK" altLang="en-US" sz="1400" baseline="0" dirty="0" err="1" smtClean="0">
                <a:cs typeface="Arial" pitchFamily="34" charset="0"/>
              </a:rPr>
              <a:t>physical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abilities</a:t>
            </a:r>
            <a:r>
              <a:rPr lang="da-DK" altLang="en-US" sz="1400" baseline="0" dirty="0" smtClean="0">
                <a:cs typeface="Arial" pitchFamily="34" charset="0"/>
              </a:rPr>
              <a:t>. </a:t>
            </a:r>
            <a:r>
              <a:rPr lang="da-DK" altLang="en-US" sz="1400" baseline="0" dirty="0" err="1" smtClean="0">
                <a:cs typeface="Arial" pitchFamily="34" charset="0"/>
              </a:rPr>
              <a:t>During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one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year</a:t>
            </a:r>
            <a:r>
              <a:rPr lang="da-DK" altLang="en-US" sz="1400" baseline="0" dirty="0" smtClean="0">
                <a:cs typeface="Arial" pitchFamily="34" charset="0"/>
              </a:rPr>
              <a:t>, the Barthel score in the liberal </a:t>
            </a:r>
            <a:r>
              <a:rPr lang="da-DK" altLang="en-US" sz="1400" baseline="0" dirty="0" err="1" smtClean="0">
                <a:cs typeface="Arial" pitchFamily="34" charset="0"/>
              </a:rPr>
              <a:t>group</a:t>
            </a:r>
            <a:r>
              <a:rPr lang="da-DK" altLang="en-US" sz="1400" baseline="0" dirty="0" smtClean="0">
                <a:cs typeface="Arial" pitchFamily="34" charset="0"/>
              </a:rPr>
              <a:t> is more </a:t>
            </a:r>
            <a:r>
              <a:rPr lang="da-DK" altLang="en-US" sz="1400" baseline="0" dirty="0" err="1" smtClean="0">
                <a:cs typeface="Arial" pitchFamily="34" charset="0"/>
              </a:rPr>
              <a:t>improved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than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that</a:t>
            </a:r>
            <a:r>
              <a:rPr lang="da-DK" altLang="en-US" sz="1400" baseline="0" dirty="0" smtClean="0">
                <a:cs typeface="Arial" pitchFamily="34" charset="0"/>
              </a:rPr>
              <a:t> of the </a:t>
            </a:r>
            <a:r>
              <a:rPr lang="da-DK" altLang="en-US" sz="1400" baseline="0" dirty="0" err="1" smtClean="0">
                <a:cs typeface="Arial" pitchFamily="34" charset="0"/>
              </a:rPr>
              <a:t>restrictive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group</a:t>
            </a:r>
            <a:r>
              <a:rPr lang="da-DK" altLang="en-US" sz="1400" baseline="0" dirty="0" smtClean="0">
                <a:cs typeface="Arial" pitchFamily="34" charset="0"/>
              </a:rPr>
              <a:t>.</a:t>
            </a:r>
          </a:p>
          <a:p>
            <a:pPr eaLnBrk="1" hangingPunct="1"/>
            <a:r>
              <a:rPr lang="da-DK" altLang="en-US" sz="1400" baseline="0" dirty="0" err="1" smtClean="0">
                <a:cs typeface="Arial" pitchFamily="34" charset="0"/>
              </a:rPr>
              <a:t>We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also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found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that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there</a:t>
            </a:r>
            <a:r>
              <a:rPr lang="da-DK" altLang="en-US" sz="1400" baseline="0" dirty="0" smtClean="0">
                <a:cs typeface="Arial" pitchFamily="34" charset="0"/>
              </a:rPr>
              <a:t> is an association </a:t>
            </a:r>
            <a:r>
              <a:rPr lang="da-DK" altLang="en-US" sz="1400" baseline="0" dirty="0" err="1" smtClean="0">
                <a:cs typeface="Arial" pitchFamily="34" charset="0"/>
              </a:rPr>
              <a:t>between</a:t>
            </a:r>
            <a:r>
              <a:rPr lang="da-DK" altLang="en-US" sz="1400" baseline="0" dirty="0" smtClean="0">
                <a:cs typeface="Arial" pitchFamily="34" charset="0"/>
              </a:rPr>
              <a:t> the </a:t>
            </a:r>
            <a:r>
              <a:rPr lang="da-DK" altLang="en-US" sz="1400" baseline="0" dirty="0" err="1" smtClean="0">
                <a:cs typeface="Arial" pitchFamily="34" charset="0"/>
              </a:rPr>
              <a:t>improved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physical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ability</a:t>
            </a:r>
            <a:r>
              <a:rPr lang="da-DK" altLang="en-US" sz="1400" baseline="0" dirty="0" smtClean="0">
                <a:cs typeface="Arial" pitchFamily="34" charset="0"/>
              </a:rPr>
              <a:t> and the </a:t>
            </a:r>
            <a:r>
              <a:rPr lang="da-DK" altLang="en-US" sz="1400" baseline="0" dirty="0" err="1" smtClean="0">
                <a:cs typeface="Arial" pitchFamily="34" charset="0"/>
              </a:rPr>
              <a:t>better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QoL</a:t>
            </a:r>
            <a:r>
              <a:rPr lang="da-DK" altLang="en-US" sz="1400" baseline="0" dirty="0" smtClean="0">
                <a:cs typeface="Arial" pitchFamily="34" charset="0"/>
              </a:rPr>
              <a:t> in the hip </a:t>
            </a:r>
            <a:r>
              <a:rPr lang="da-DK" altLang="en-US" sz="1400" baseline="0" dirty="0" err="1" smtClean="0">
                <a:cs typeface="Arial" pitchFamily="34" charset="0"/>
              </a:rPr>
              <a:t>fracture</a:t>
            </a:r>
            <a:r>
              <a:rPr lang="da-DK" altLang="en-US" sz="1400" baseline="0" dirty="0" smtClean="0">
                <a:cs typeface="Arial" pitchFamily="34" charset="0"/>
              </a:rPr>
              <a:t> patients </a:t>
            </a:r>
            <a:r>
              <a:rPr lang="da-DK" altLang="en-US" sz="1400" baseline="0" dirty="0" err="1" smtClean="0">
                <a:cs typeface="Arial" pitchFamily="34" charset="0"/>
              </a:rPr>
              <a:t>that</a:t>
            </a:r>
            <a:r>
              <a:rPr lang="da-DK" altLang="en-US" sz="1400" baseline="0" dirty="0" smtClean="0">
                <a:cs typeface="Arial" pitchFamily="34" charset="0"/>
              </a:rPr>
              <a:t> </a:t>
            </a:r>
            <a:r>
              <a:rPr lang="da-DK" altLang="en-US" sz="1400" baseline="0" dirty="0" err="1" smtClean="0">
                <a:cs typeface="Arial" pitchFamily="34" charset="0"/>
              </a:rPr>
              <a:t>survived</a:t>
            </a:r>
            <a:r>
              <a:rPr lang="da-DK" altLang="en-US" sz="1400" baseline="0" dirty="0" smtClean="0">
                <a:cs typeface="Arial" pitchFamily="34" charset="0"/>
              </a:rPr>
              <a:t>.  </a:t>
            </a:r>
          </a:p>
          <a:p>
            <a:pPr eaLnBrk="1" hangingPunct="1"/>
            <a:endParaRPr lang="da-DK" altLang="en-US" sz="1400" baseline="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4164F1-1B77-4422-BA57-1EAFFE571A60}" type="slidenum">
              <a:rPr lang="da-DK" altLang="da-DK"/>
              <a:pPr/>
              <a:t>34</a:t>
            </a:fld>
            <a:endParaRPr lang="da-DK" altLang="da-DK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da-DK" sz="800" dirty="0" smtClean="0"/>
              <a:t>The frail elderly must consider that functional loss makes it no longer possible to achieve all goals in life:</a:t>
            </a:r>
          </a:p>
          <a:p>
            <a:pPr lvl="1"/>
            <a:r>
              <a:rPr lang="en-US" altLang="da-DK" sz="800" dirty="0" smtClean="0"/>
              <a:t>However, when the resident loses social status, other goals must be pursued</a:t>
            </a:r>
          </a:p>
          <a:p>
            <a:pPr lvl="1"/>
            <a:r>
              <a:rPr lang="en-US" altLang="da-DK" sz="800" dirty="0" smtClean="0"/>
              <a:t>The higher physical and social well-being the resident can realize the higher </a:t>
            </a:r>
            <a:r>
              <a:rPr lang="en-US" altLang="da-DK" sz="800" dirty="0" err="1" smtClean="0"/>
              <a:t>QoL</a:t>
            </a:r>
            <a:endParaRPr lang="en-US" altLang="da-DK" sz="800" dirty="0" smtClean="0"/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da-DK" sz="800" dirty="0" smtClean="0"/>
              <a:t>The physical and social environment</a:t>
            </a:r>
            <a:r>
              <a:rPr lang="en-US" altLang="da-DK" sz="800" baseline="0" dirty="0" smtClean="0"/>
              <a:t> of the </a:t>
            </a:r>
            <a:r>
              <a:rPr lang="en-US" altLang="da-DK" sz="800" dirty="0" err="1" smtClean="0"/>
              <a:t>recidence</a:t>
            </a:r>
            <a:r>
              <a:rPr lang="en-US" altLang="da-DK" sz="800" dirty="0" smtClean="0"/>
              <a:t> are</a:t>
            </a:r>
            <a:r>
              <a:rPr lang="en-US" altLang="da-DK" sz="800" baseline="0" dirty="0" smtClean="0"/>
              <a:t> important for </a:t>
            </a:r>
            <a:r>
              <a:rPr lang="en-US" altLang="da-DK" sz="800" baseline="0" dirty="0" err="1" smtClean="0"/>
              <a:t>QoL</a:t>
            </a:r>
            <a:endParaRPr lang="en-US" altLang="da-DK" sz="800" dirty="0" smtClean="0"/>
          </a:p>
          <a:p>
            <a:pPr lvl="1"/>
            <a:r>
              <a:rPr lang="en-US" altLang="da-DK" sz="800" dirty="0" smtClean="0"/>
              <a:t>Most residents rely on the staff to generate the necessary resources for </a:t>
            </a:r>
            <a:r>
              <a:rPr lang="en-US" altLang="da-DK" sz="800" dirty="0" err="1" smtClean="0"/>
              <a:t>QoL</a:t>
            </a:r>
            <a:endParaRPr lang="en-US" altLang="da-DK" sz="800" dirty="0" smtClean="0"/>
          </a:p>
          <a:p>
            <a:pPr lvl="1"/>
            <a:r>
              <a:rPr lang="en-US" altLang="da-DK" sz="800" dirty="0" smtClean="0"/>
              <a:t>Demented residents are sometimes</a:t>
            </a:r>
            <a:r>
              <a:rPr lang="en-US" altLang="da-DK" sz="800" baseline="0" dirty="0" smtClean="0"/>
              <a:t> </a:t>
            </a:r>
            <a:r>
              <a:rPr lang="en-US" altLang="da-DK" sz="800" dirty="0" smtClean="0"/>
              <a:t>unable to express and even assess what is truly important to them</a:t>
            </a:r>
          </a:p>
          <a:p>
            <a:pPr lvl="1"/>
            <a:r>
              <a:rPr lang="en-US" altLang="da-DK" sz="800" dirty="0" smtClean="0"/>
              <a:t>There is a need for </a:t>
            </a:r>
            <a:r>
              <a:rPr lang="en-US" altLang="da-DK" sz="800" dirty="0" err="1" smtClean="0"/>
              <a:t>basis</a:t>
            </a:r>
            <a:r>
              <a:rPr lang="en-US" altLang="da-DK" sz="800" dirty="0" smtClean="0"/>
              <a:t> understanding of</a:t>
            </a:r>
            <a:r>
              <a:rPr lang="en-US" altLang="da-DK" sz="800" baseline="0" dirty="0" smtClean="0"/>
              <a:t> </a:t>
            </a:r>
            <a:r>
              <a:rPr lang="en-US" altLang="da-DK" sz="800" dirty="0" smtClean="0"/>
              <a:t>the </a:t>
            </a:r>
            <a:r>
              <a:rPr lang="en-US" altLang="da-DK" sz="800" dirty="0" err="1" smtClean="0"/>
              <a:t>QoL</a:t>
            </a:r>
            <a:r>
              <a:rPr lang="en-US" altLang="da-DK" sz="800" dirty="0" smtClean="0"/>
              <a:t> in residents</a:t>
            </a:r>
            <a:endParaRPr lang="da-DK" altLang="da-DK" sz="800" dirty="0" smtClean="0"/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da-DK" sz="800" dirty="0" smtClean="0"/>
              <a:t>Higher levels of </a:t>
            </a:r>
            <a:r>
              <a:rPr lang="en-US" altLang="da-DK" sz="800" dirty="0" err="1" smtClean="0"/>
              <a:t>QoL</a:t>
            </a:r>
            <a:r>
              <a:rPr lang="en-US" altLang="da-DK" sz="800" dirty="0" smtClean="0"/>
              <a:t> </a:t>
            </a:r>
            <a:r>
              <a:rPr lang="en-US" altLang="da-DK" sz="800" dirty="0" err="1" smtClean="0"/>
              <a:t>can not</a:t>
            </a:r>
            <a:r>
              <a:rPr lang="en-US" altLang="da-DK" sz="800" dirty="0" smtClean="0"/>
              <a:t> be achieved if the basic level of needs is not met</a:t>
            </a:r>
            <a:endParaRPr lang="da-DK" altLang="da-DK" sz="800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en-US" sz="1600" dirty="0" smtClean="0">
                <a:cs typeface="Arial" pitchFamily="34" charset="0"/>
              </a:rPr>
              <a:t>So </a:t>
            </a:r>
            <a:r>
              <a:rPr lang="da-DK" altLang="en-US" sz="1600" dirty="0" err="1" smtClean="0">
                <a:cs typeface="Arial" pitchFamily="34" charset="0"/>
              </a:rPr>
              <a:t>what</a:t>
            </a:r>
            <a:r>
              <a:rPr lang="da-DK" altLang="en-US" sz="1600" dirty="0" smtClean="0">
                <a:cs typeface="Arial" pitchFamily="34" charset="0"/>
              </a:rPr>
              <a:t> </a:t>
            </a:r>
            <a:r>
              <a:rPr lang="da-DK" altLang="en-US" sz="1600" dirty="0" err="1" smtClean="0">
                <a:cs typeface="Arial" pitchFamily="34" charset="0"/>
              </a:rPr>
              <a:t>can</a:t>
            </a:r>
            <a:r>
              <a:rPr lang="da-DK" altLang="en-US" sz="1600" dirty="0" smtClean="0">
                <a:cs typeface="Arial" pitchFamily="34" charset="0"/>
              </a:rPr>
              <a:t> </a:t>
            </a:r>
            <a:r>
              <a:rPr lang="da-DK" altLang="en-US" sz="1600" dirty="0" err="1" smtClean="0">
                <a:cs typeface="Arial" pitchFamily="34" charset="0"/>
              </a:rPr>
              <a:t>we</a:t>
            </a:r>
            <a:r>
              <a:rPr lang="da-DK" altLang="en-US" sz="1600" dirty="0" smtClean="0">
                <a:cs typeface="Arial" pitchFamily="34" charset="0"/>
              </a:rPr>
              <a:t> do for </a:t>
            </a:r>
            <a:r>
              <a:rPr lang="da-DK" altLang="en-US" sz="1600" dirty="0" err="1" smtClean="0">
                <a:cs typeface="Arial" pitchFamily="34" charset="0"/>
              </a:rPr>
              <a:t>frail</a:t>
            </a:r>
            <a:r>
              <a:rPr lang="da-DK" altLang="en-US" sz="1600" dirty="0" smtClean="0">
                <a:cs typeface="Arial" pitchFamily="34" charset="0"/>
              </a:rPr>
              <a:t> Mrs. Hansen </a:t>
            </a:r>
            <a:r>
              <a:rPr lang="da-DK" altLang="en-US" sz="1600" dirty="0" err="1" smtClean="0">
                <a:cs typeface="Arial" pitchFamily="34" charset="0"/>
              </a:rPr>
              <a:t>when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she</a:t>
            </a:r>
            <a:r>
              <a:rPr lang="da-DK" altLang="en-US" sz="1600" baseline="0" dirty="0" smtClean="0">
                <a:cs typeface="Arial" pitchFamily="34" charset="0"/>
              </a:rPr>
              <a:t> had a hip </a:t>
            </a:r>
            <a:r>
              <a:rPr lang="da-DK" altLang="en-US" sz="1600" baseline="0" dirty="0" err="1" smtClean="0">
                <a:cs typeface="Arial" pitchFamily="34" charset="0"/>
              </a:rPr>
              <a:t>fracture</a:t>
            </a:r>
            <a:r>
              <a:rPr lang="da-DK" altLang="en-US" sz="1600" baseline="0" dirty="0" smtClean="0">
                <a:cs typeface="Arial" pitchFamily="34" charset="0"/>
              </a:rPr>
              <a:t>?</a:t>
            </a:r>
          </a:p>
          <a:p>
            <a:pPr eaLnBrk="1" hangingPunct="1"/>
            <a:r>
              <a:rPr lang="da-DK" altLang="en-US" sz="1600" baseline="0" dirty="0" smtClean="0">
                <a:cs typeface="Arial" pitchFamily="34" charset="0"/>
              </a:rPr>
              <a:t>In the </a:t>
            </a:r>
            <a:r>
              <a:rPr lang="da-DK" altLang="en-US" sz="1600" baseline="0" dirty="0" err="1" smtClean="0">
                <a:cs typeface="Arial" pitchFamily="34" charset="0"/>
              </a:rPr>
              <a:t>first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place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can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secure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that</a:t>
            </a:r>
            <a:r>
              <a:rPr lang="da-DK" altLang="en-US" sz="1600" baseline="0" dirty="0" smtClean="0">
                <a:cs typeface="Arial" pitchFamily="34" charset="0"/>
              </a:rPr>
              <a:t> the </a:t>
            </a:r>
            <a:r>
              <a:rPr lang="da-DK" altLang="en-US" sz="1600" baseline="0" dirty="0" err="1" smtClean="0">
                <a:cs typeface="Arial" pitchFamily="34" charset="0"/>
              </a:rPr>
              <a:t>comprehensive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geriatric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assessment</a:t>
            </a:r>
            <a:r>
              <a:rPr lang="da-DK" altLang="en-US" sz="1600" baseline="0" dirty="0" smtClean="0">
                <a:cs typeface="Arial" pitchFamily="34" charset="0"/>
              </a:rPr>
              <a:t> and intervention </a:t>
            </a:r>
            <a:r>
              <a:rPr lang="da-DK" altLang="en-US" sz="1600" baseline="0" dirty="0" err="1" smtClean="0">
                <a:cs typeface="Arial" pitchFamily="34" charset="0"/>
              </a:rPr>
              <a:t>are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fulfilled</a:t>
            </a:r>
            <a:r>
              <a:rPr lang="da-DK" altLang="en-US" sz="1600" baseline="0" dirty="0" smtClean="0">
                <a:cs typeface="Arial" pitchFamily="34" charset="0"/>
              </a:rPr>
              <a:t>, </a:t>
            </a:r>
            <a:r>
              <a:rPr lang="da-DK" altLang="en-US" sz="1600" baseline="0" dirty="0" err="1" smtClean="0">
                <a:cs typeface="Arial" pitchFamily="34" charset="0"/>
              </a:rPr>
              <a:t>also</a:t>
            </a:r>
            <a:r>
              <a:rPr lang="da-DK" altLang="en-US" sz="1600" baseline="0" dirty="0" smtClean="0">
                <a:cs typeface="Arial" pitchFamily="34" charset="0"/>
              </a:rPr>
              <a:t> the </a:t>
            </a:r>
            <a:r>
              <a:rPr lang="da-DK" altLang="en-US" sz="1600" baseline="0" dirty="0" err="1" smtClean="0">
                <a:cs typeface="Arial" pitchFamily="34" charset="0"/>
              </a:rPr>
              <a:t>anemic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state</a:t>
            </a:r>
            <a:r>
              <a:rPr lang="da-DK" altLang="en-US" sz="1600" baseline="0" dirty="0" smtClean="0">
                <a:cs typeface="Arial" pitchFamily="34" charset="0"/>
              </a:rPr>
              <a:t> is </a:t>
            </a:r>
            <a:r>
              <a:rPr lang="da-DK" altLang="en-US" sz="1600" baseline="0" dirty="0" err="1" smtClean="0">
                <a:cs typeface="Arial" pitchFamily="34" charset="0"/>
              </a:rPr>
              <a:t>taken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care</a:t>
            </a:r>
            <a:r>
              <a:rPr lang="da-DK" altLang="en-US" sz="1600" baseline="0" dirty="0" smtClean="0">
                <a:cs typeface="Arial" pitchFamily="34" charset="0"/>
              </a:rPr>
              <a:t> of, </a:t>
            </a:r>
            <a:r>
              <a:rPr lang="da-DK" altLang="en-US" sz="1600" baseline="0" dirty="0" err="1" smtClean="0">
                <a:cs typeface="Arial" pitchFamily="34" charset="0"/>
              </a:rPr>
              <a:t>if</a:t>
            </a:r>
            <a:r>
              <a:rPr lang="da-DK" altLang="en-US" sz="1600" baseline="0" dirty="0" smtClean="0">
                <a:cs typeface="Arial" pitchFamily="34" charset="0"/>
              </a:rPr>
              <a:t> the </a:t>
            </a:r>
            <a:r>
              <a:rPr lang="da-DK" altLang="en-US" sz="1600" baseline="0" dirty="0" err="1" smtClean="0">
                <a:cs typeface="Arial" pitchFamily="34" charset="0"/>
              </a:rPr>
              <a:t>Hb</a:t>
            </a:r>
            <a:r>
              <a:rPr lang="da-DK" altLang="en-US" sz="1600" baseline="0" dirty="0" smtClean="0">
                <a:cs typeface="Arial" pitchFamily="34" charset="0"/>
              </a:rPr>
              <a:t> is </a:t>
            </a:r>
            <a:r>
              <a:rPr lang="da-DK" altLang="en-US" sz="1600" baseline="0" dirty="0" err="1" smtClean="0">
                <a:cs typeface="Arial" pitchFamily="34" charset="0"/>
              </a:rPr>
              <a:t>too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low</a:t>
            </a:r>
            <a:r>
              <a:rPr lang="da-DK" altLang="en-US" sz="1600" baseline="0" dirty="0" smtClean="0">
                <a:cs typeface="Arial" pitchFamily="34" charset="0"/>
              </a:rPr>
              <a:t>.</a:t>
            </a:r>
          </a:p>
          <a:p>
            <a:pPr eaLnBrk="1" hangingPunct="1"/>
            <a:r>
              <a:rPr lang="da-DK" altLang="en-US" sz="1600" baseline="0" dirty="0" smtClean="0">
                <a:cs typeface="Arial" pitchFamily="34" charset="0"/>
              </a:rPr>
              <a:t>And </a:t>
            </a:r>
            <a:r>
              <a:rPr lang="da-DK" altLang="en-US" sz="1600" baseline="0" dirty="0" err="1" smtClean="0">
                <a:cs typeface="Arial" pitchFamily="34" charset="0"/>
              </a:rPr>
              <a:t>that</a:t>
            </a:r>
            <a:r>
              <a:rPr lang="da-DK" altLang="en-US" sz="1600" baseline="0" dirty="0" smtClean="0">
                <a:cs typeface="Arial" pitchFamily="34" charset="0"/>
              </a:rPr>
              <a:t> all </a:t>
            </a:r>
            <a:r>
              <a:rPr lang="da-DK" altLang="en-US" sz="1600" baseline="0" dirty="0" err="1" smtClean="0">
                <a:cs typeface="Arial" pitchFamily="34" charset="0"/>
              </a:rPr>
              <a:t>basic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needs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are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taken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care</a:t>
            </a:r>
            <a:r>
              <a:rPr lang="da-DK" altLang="en-US" sz="1600" baseline="0" dirty="0" smtClean="0">
                <a:cs typeface="Arial" pitchFamily="34" charset="0"/>
              </a:rPr>
              <a:t> of</a:t>
            </a:r>
          </a:p>
          <a:p>
            <a:pPr eaLnBrk="1" hangingPunct="1"/>
            <a:r>
              <a:rPr lang="da-DK" altLang="en-US" sz="1600" baseline="0" dirty="0" err="1" smtClean="0">
                <a:cs typeface="Arial" pitchFamily="34" charset="0"/>
              </a:rPr>
              <a:t>Also</a:t>
            </a:r>
            <a:r>
              <a:rPr lang="da-DK" altLang="en-US" sz="1600" baseline="0" dirty="0" smtClean="0">
                <a:cs typeface="Arial" pitchFamily="34" charset="0"/>
              </a:rPr>
              <a:t>, </a:t>
            </a:r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must do </a:t>
            </a:r>
            <a:r>
              <a:rPr lang="da-DK" altLang="en-US" sz="1600" baseline="0" dirty="0" err="1" smtClean="0">
                <a:cs typeface="Arial" pitchFamily="34" charset="0"/>
              </a:rPr>
              <a:t>what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can</a:t>
            </a:r>
            <a:r>
              <a:rPr lang="da-DK" altLang="en-US" sz="1600" baseline="0" dirty="0" smtClean="0">
                <a:cs typeface="Arial" pitchFamily="34" charset="0"/>
              </a:rPr>
              <a:t> to </a:t>
            </a:r>
            <a:r>
              <a:rPr lang="da-DK" altLang="en-US" sz="1600" baseline="0" dirty="0" err="1" smtClean="0">
                <a:cs typeface="Arial" pitchFamily="34" charset="0"/>
              </a:rPr>
              <a:t>get</a:t>
            </a:r>
            <a:r>
              <a:rPr lang="da-DK" altLang="en-US" sz="1600" baseline="0" dirty="0" smtClean="0">
                <a:cs typeface="Arial" pitchFamily="34" charset="0"/>
              </a:rPr>
              <a:t> her back on her </a:t>
            </a:r>
            <a:r>
              <a:rPr lang="da-DK" altLang="en-US" sz="1600" baseline="0" dirty="0" err="1" smtClean="0">
                <a:cs typeface="Arial" pitchFamily="34" charset="0"/>
              </a:rPr>
              <a:t>feet</a:t>
            </a:r>
            <a:r>
              <a:rPr lang="da-DK" altLang="en-US" sz="1600" baseline="0" dirty="0" smtClean="0">
                <a:cs typeface="Arial" pitchFamily="34" charset="0"/>
              </a:rPr>
              <a:t> so </a:t>
            </a:r>
            <a:r>
              <a:rPr lang="da-DK" altLang="en-US" sz="1600" baseline="0" dirty="0" err="1" smtClean="0">
                <a:cs typeface="Arial" pitchFamily="34" charset="0"/>
              </a:rPr>
              <a:t>she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may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reach</a:t>
            </a:r>
            <a:r>
              <a:rPr lang="da-DK" altLang="en-US" sz="1600" baseline="0" dirty="0" smtClean="0">
                <a:cs typeface="Arial" pitchFamily="34" charset="0"/>
              </a:rPr>
              <a:t> her former </a:t>
            </a:r>
            <a:r>
              <a:rPr lang="da-DK" altLang="en-US" sz="1600" baseline="0" dirty="0" err="1" smtClean="0">
                <a:cs typeface="Arial" pitchFamily="34" charset="0"/>
              </a:rPr>
              <a:t>physical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abilities</a:t>
            </a:r>
            <a:r>
              <a:rPr lang="da-DK" altLang="en-US" sz="1600" baseline="0" dirty="0" smtClean="0">
                <a:cs typeface="Arial" pitchFamily="34" charset="0"/>
              </a:rPr>
              <a:t> – by </a:t>
            </a:r>
            <a:r>
              <a:rPr lang="da-DK" altLang="en-US" sz="1600" baseline="0" dirty="0" err="1" smtClean="0">
                <a:cs typeface="Arial" pitchFamily="34" charset="0"/>
              </a:rPr>
              <a:t>daily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training</a:t>
            </a:r>
            <a:r>
              <a:rPr lang="da-DK" altLang="en-US" sz="1600" baseline="0" dirty="0" smtClean="0">
                <a:cs typeface="Arial" pitchFamily="34" charset="0"/>
              </a:rPr>
              <a:t>. </a:t>
            </a:r>
          </a:p>
          <a:p>
            <a:pPr eaLnBrk="1" hangingPunct="1"/>
            <a:r>
              <a:rPr lang="da-DK" altLang="en-US" sz="1600" baseline="0" dirty="0" err="1" smtClean="0">
                <a:cs typeface="Arial" pitchFamily="34" charset="0"/>
              </a:rPr>
              <a:t>We</a:t>
            </a:r>
            <a:r>
              <a:rPr lang="da-DK" altLang="en-US" sz="1600" baseline="0" dirty="0" smtClean="0">
                <a:cs typeface="Arial" pitchFamily="34" charset="0"/>
              </a:rPr>
              <a:t> must listen to Mrs. Hansen. </a:t>
            </a:r>
            <a:r>
              <a:rPr lang="da-DK" altLang="en-US" sz="1600" baseline="0" dirty="0" err="1" smtClean="0">
                <a:cs typeface="Arial" pitchFamily="34" charset="0"/>
              </a:rPr>
              <a:t>What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does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she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want</a:t>
            </a:r>
            <a:r>
              <a:rPr lang="da-DK" altLang="en-US" sz="1600" baseline="0" dirty="0" smtClean="0">
                <a:cs typeface="Arial" pitchFamily="34" charset="0"/>
              </a:rPr>
              <a:t> – </a:t>
            </a:r>
            <a:r>
              <a:rPr lang="da-DK" altLang="en-US" sz="1600" baseline="0" dirty="0" err="1" smtClean="0">
                <a:cs typeface="Arial" pitchFamily="34" charset="0"/>
              </a:rPr>
              <a:t>what</a:t>
            </a:r>
            <a:r>
              <a:rPr lang="da-DK" altLang="en-US" sz="1600" baseline="0" dirty="0" smtClean="0">
                <a:cs typeface="Arial" pitchFamily="34" charset="0"/>
              </a:rPr>
              <a:t> is </a:t>
            </a:r>
            <a:r>
              <a:rPr lang="da-DK" altLang="en-US" sz="1600" baseline="0" dirty="0" err="1" smtClean="0">
                <a:cs typeface="Arial" pitchFamily="34" charset="0"/>
              </a:rPr>
              <a:t>important</a:t>
            </a:r>
            <a:r>
              <a:rPr lang="da-DK" altLang="en-US" sz="1600" baseline="0" dirty="0" smtClean="0">
                <a:cs typeface="Arial" pitchFamily="34" charset="0"/>
              </a:rPr>
              <a:t> to her, and </a:t>
            </a:r>
            <a:r>
              <a:rPr lang="da-DK" altLang="en-US" sz="1600" baseline="0" dirty="0" err="1" smtClean="0">
                <a:cs typeface="Arial" pitchFamily="34" charset="0"/>
              </a:rPr>
              <a:t>witch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goals</a:t>
            </a:r>
            <a:r>
              <a:rPr lang="da-DK" altLang="en-US" sz="1600" baseline="0" dirty="0" smtClean="0">
                <a:cs typeface="Arial" pitchFamily="34" charset="0"/>
              </a:rPr>
              <a:t> do </a:t>
            </a:r>
            <a:r>
              <a:rPr lang="da-DK" altLang="en-US" sz="1600" baseline="0" dirty="0" err="1" smtClean="0">
                <a:cs typeface="Arial" pitchFamily="34" charset="0"/>
              </a:rPr>
              <a:t>she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  <a:r>
              <a:rPr lang="da-DK" altLang="en-US" sz="1600" baseline="0" dirty="0" err="1" smtClean="0">
                <a:cs typeface="Arial" pitchFamily="34" charset="0"/>
              </a:rPr>
              <a:t>wants</a:t>
            </a:r>
            <a:r>
              <a:rPr lang="da-DK" altLang="en-US" sz="1600" baseline="0" dirty="0" smtClean="0">
                <a:cs typeface="Arial" pitchFamily="34" charset="0"/>
              </a:rPr>
              <a:t> to </a:t>
            </a:r>
            <a:r>
              <a:rPr lang="en-US" altLang="da-DK" sz="1600" dirty="0" smtClean="0"/>
              <a:t>achieve after this hip fracture.</a:t>
            </a:r>
            <a:r>
              <a:rPr lang="da-DK" altLang="en-US" sz="1600" baseline="0" dirty="0" smtClean="0">
                <a:cs typeface="Arial" pitchFamily="34" charset="0"/>
              </a:rPr>
              <a:t> </a:t>
            </a:r>
          </a:p>
          <a:p>
            <a:pPr eaLnBrk="1" hangingPunct="1"/>
            <a:r>
              <a:rPr lang="da-DK" altLang="en-US" sz="1200" baseline="0" dirty="0" err="1" smtClean="0">
                <a:cs typeface="Arial" pitchFamily="34" charset="0"/>
              </a:rPr>
              <a:t>We</a:t>
            </a:r>
            <a:r>
              <a:rPr lang="da-DK" altLang="en-US" sz="1200" baseline="0" dirty="0" smtClean="0">
                <a:cs typeface="Arial" pitchFamily="34" charset="0"/>
              </a:rPr>
              <a:t> must do </a:t>
            </a:r>
            <a:r>
              <a:rPr lang="da-DK" altLang="en-US" sz="1200" baseline="0" dirty="0" err="1" smtClean="0">
                <a:cs typeface="Arial" pitchFamily="34" charset="0"/>
              </a:rPr>
              <a:t>one's</a:t>
            </a:r>
            <a:r>
              <a:rPr lang="da-DK" altLang="en-US" sz="1200" baseline="0" dirty="0" smtClean="0">
                <a:cs typeface="Arial" pitchFamily="34" charset="0"/>
              </a:rPr>
              <a:t> </a:t>
            </a:r>
            <a:r>
              <a:rPr lang="da-DK" altLang="en-US" sz="1200" baseline="0" dirty="0" err="1" smtClean="0">
                <a:cs typeface="Arial" pitchFamily="34" charset="0"/>
              </a:rPr>
              <a:t>best</a:t>
            </a:r>
            <a:r>
              <a:rPr lang="da-DK" altLang="en-US" sz="1200" baseline="0" dirty="0" smtClean="0">
                <a:cs typeface="Arial" pitchFamily="34" charset="0"/>
              </a:rPr>
              <a:t>, </a:t>
            </a:r>
            <a:r>
              <a:rPr lang="da-DK" altLang="en-US" sz="1200" baseline="0" dirty="0" err="1" smtClean="0">
                <a:cs typeface="Arial" pitchFamily="34" charset="0"/>
              </a:rPr>
              <a:t>that</a:t>
            </a:r>
            <a:r>
              <a:rPr lang="da-DK" altLang="en-US" sz="1200" baseline="0" dirty="0" smtClean="0">
                <a:cs typeface="Arial" pitchFamily="34" charset="0"/>
              </a:rPr>
              <a:t> the </a:t>
            </a:r>
            <a:r>
              <a:rPr lang="da-DK" altLang="en-US" sz="1200" baseline="0" dirty="0" err="1" smtClean="0">
                <a:cs typeface="Arial" pitchFamily="34" charset="0"/>
              </a:rPr>
              <a:t>residence</a:t>
            </a:r>
            <a:r>
              <a:rPr lang="da-DK" altLang="en-US" sz="1200" baseline="0" dirty="0" smtClean="0">
                <a:cs typeface="Arial" pitchFamily="34" charset="0"/>
              </a:rPr>
              <a:t> is a </a:t>
            </a:r>
            <a:r>
              <a:rPr lang="da-DK" altLang="en-US" sz="1200" baseline="0" dirty="0" err="1" smtClean="0">
                <a:cs typeface="Arial" pitchFamily="34" charset="0"/>
              </a:rPr>
              <a:t>nice</a:t>
            </a:r>
            <a:r>
              <a:rPr lang="da-DK" altLang="en-US" sz="1200" baseline="0" dirty="0" smtClean="0">
                <a:cs typeface="Arial" pitchFamily="34" charset="0"/>
              </a:rPr>
              <a:t> </a:t>
            </a:r>
            <a:r>
              <a:rPr lang="da-DK" altLang="en-US" sz="1200" baseline="0" dirty="0" err="1" smtClean="0">
                <a:cs typeface="Arial" pitchFamily="34" charset="0"/>
              </a:rPr>
              <a:t>place</a:t>
            </a:r>
            <a:r>
              <a:rPr lang="da-DK" altLang="en-US" sz="1200" baseline="0" dirty="0" smtClean="0">
                <a:cs typeface="Arial" pitchFamily="34" charset="0"/>
              </a:rPr>
              <a:t> to live and the </a:t>
            </a:r>
            <a:r>
              <a:rPr lang="da-DK" altLang="en-US" sz="1200" baseline="0" dirty="0" err="1" smtClean="0">
                <a:cs typeface="Arial" pitchFamily="34" charset="0"/>
              </a:rPr>
              <a:t>staff</a:t>
            </a:r>
            <a:r>
              <a:rPr lang="da-DK" altLang="en-US" sz="1200" baseline="0" dirty="0" smtClean="0">
                <a:cs typeface="Arial" pitchFamily="34" charset="0"/>
              </a:rPr>
              <a:t> is kind, </a:t>
            </a:r>
            <a:r>
              <a:rPr lang="da-DK" altLang="en-US" sz="1200" baseline="0" dirty="0" err="1" smtClean="0">
                <a:cs typeface="Arial" pitchFamily="34" charset="0"/>
              </a:rPr>
              <a:t>understanding</a:t>
            </a:r>
            <a:r>
              <a:rPr lang="da-DK" altLang="en-US" sz="1200" baseline="0" dirty="0" smtClean="0">
                <a:cs typeface="Arial" pitchFamily="34" charset="0"/>
              </a:rPr>
              <a:t>, and </a:t>
            </a:r>
            <a:r>
              <a:rPr lang="da-DK" altLang="en-US" sz="1200" baseline="0" dirty="0" err="1" smtClean="0">
                <a:cs typeface="Arial" pitchFamily="34" charset="0"/>
              </a:rPr>
              <a:t>well-educated</a:t>
            </a:r>
            <a:r>
              <a:rPr lang="da-DK" altLang="en-US" sz="1200" baseline="0" dirty="0" smtClean="0">
                <a:cs typeface="Arial" pitchFamily="34" charset="0"/>
              </a:rPr>
              <a:t>, so </a:t>
            </a:r>
            <a:r>
              <a:rPr lang="da-DK" altLang="en-US" sz="1200" baseline="0" dirty="0" err="1" smtClean="0">
                <a:cs typeface="Arial" pitchFamily="34" charset="0"/>
              </a:rPr>
              <a:t>that</a:t>
            </a:r>
            <a:r>
              <a:rPr lang="da-DK" altLang="en-US" sz="1200" baseline="0" dirty="0" smtClean="0">
                <a:cs typeface="Arial" pitchFamily="34" charset="0"/>
              </a:rPr>
              <a:t> new </a:t>
            </a:r>
            <a:r>
              <a:rPr lang="da-DK" altLang="en-US" sz="1200" baseline="0" dirty="0" err="1" smtClean="0">
                <a:cs typeface="Arial" pitchFamily="34" charset="0"/>
              </a:rPr>
              <a:t>falls</a:t>
            </a:r>
            <a:r>
              <a:rPr lang="da-DK" altLang="en-US" sz="1200" baseline="0" dirty="0" smtClean="0">
                <a:cs typeface="Arial" pitchFamily="34" charset="0"/>
              </a:rPr>
              <a:t>, new </a:t>
            </a:r>
            <a:r>
              <a:rPr lang="da-DK" altLang="en-US" sz="1200" baseline="0" dirty="0" err="1" smtClean="0">
                <a:cs typeface="Arial" pitchFamily="34" charset="0"/>
              </a:rPr>
              <a:t>fractures</a:t>
            </a:r>
            <a:r>
              <a:rPr lang="da-DK" altLang="en-US" sz="1200" baseline="0" dirty="0" smtClean="0">
                <a:cs typeface="Arial" pitchFamily="34" charset="0"/>
              </a:rPr>
              <a:t>, and </a:t>
            </a:r>
            <a:r>
              <a:rPr lang="da-DK" altLang="en-US" sz="1200" baseline="0" dirty="0" err="1" smtClean="0">
                <a:cs typeface="Arial" pitchFamily="34" charset="0"/>
              </a:rPr>
              <a:t>hospitalization</a:t>
            </a:r>
            <a:r>
              <a:rPr lang="da-DK" altLang="en-US" sz="1200" baseline="0" dirty="0" smtClean="0">
                <a:cs typeface="Arial" pitchFamily="34" charset="0"/>
              </a:rPr>
              <a:t> is </a:t>
            </a:r>
            <a:r>
              <a:rPr lang="da-DK" altLang="en-US" sz="1200" baseline="0" dirty="0" err="1" smtClean="0">
                <a:cs typeface="Arial" pitchFamily="34" charset="0"/>
              </a:rPr>
              <a:t>prevented</a:t>
            </a:r>
            <a:r>
              <a:rPr lang="da-DK" altLang="en-US" sz="1200" baseline="0" dirty="0" smtClean="0">
                <a:cs typeface="Arial" pitchFamily="34" charset="0"/>
              </a:rPr>
              <a:t>.</a:t>
            </a:r>
          </a:p>
          <a:p>
            <a:pPr eaLnBrk="1" hangingPunct="1"/>
            <a:endParaRPr lang="da-DK" altLang="en-US" sz="1600" baseline="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en-US" sz="1400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Headlines_1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D_BGD_FrontPage"/>
          <p:cNvSpPr txBox="1">
            <a:spLocks noChangeArrowheads="1"/>
          </p:cNvSpPr>
          <p:nvPr userDrawn="1"/>
        </p:nvSpPr>
        <p:spPr bwMode="auto">
          <a:xfrm>
            <a:off x="2289175" y="5734050"/>
            <a:ext cx="65659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algn="r" eaLnBrk="1" hangingPunct="1">
              <a:lnSpc>
                <a:spcPts val="5700"/>
              </a:lnSpc>
              <a:buFont typeface="AU Passata" pitchFamily="34" charset="0"/>
              <a:buNone/>
              <a:defRPr/>
            </a:pPr>
            <a:r>
              <a:rPr lang="da-DK" sz="5700" smtClean="0">
                <a:solidFill>
                  <a:schemeClr val="tx2"/>
                </a:solidFill>
                <a:latin typeface="AU Peto"/>
              </a:rPr>
              <a:t> VERSITET</a:t>
            </a:r>
          </a:p>
        </p:txBody>
      </p:sp>
      <p:grpSp>
        <p:nvGrpSpPr>
          <p:cNvPr id="4" name="Group 23"/>
          <p:cNvGrpSpPr>
            <a:grpSpLocks noChangeAspect="1"/>
          </p:cNvGrpSpPr>
          <p:nvPr userDrawn="1"/>
        </p:nvGrpSpPr>
        <p:grpSpPr bwMode="auto">
          <a:xfrm>
            <a:off x="287338" y="287338"/>
            <a:ext cx="590550" cy="295275"/>
            <a:chOff x="454" y="227"/>
            <a:chExt cx="384" cy="192"/>
          </a:xfrm>
        </p:grpSpPr>
        <p:sp>
          <p:nvSpPr>
            <p:cNvPr id="5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>
                <a:gd name="T0" fmla="*/ 0 w 8160"/>
                <a:gd name="T1" fmla="*/ 0 h 4080"/>
                <a:gd name="T2" fmla="*/ 0 w 8160"/>
                <a:gd name="T3" fmla="*/ 0 h 4080"/>
                <a:gd name="T4" fmla="*/ 0 w 8160"/>
                <a:gd name="T5" fmla="*/ 0 h 4080"/>
                <a:gd name="T6" fmla="*/ 0 w 8160"/>
                <a:gd name="T7" fmla="*/ 0 h 4080"/>
                <a:gd name="T8" fmla="*/ 0 w 8160"/>
                <a:gd name="T9" fmla="*/ 0 h 4080"/>
                <a:gd name="T10" fmla="*/ 0 w 8160"/>
                <a:gd name="T11" fmla="*/ 0 h 4080"/>
                <a:gd name="T12" fmla="*/ 0 w 8160"/>
                <a:gd name="T13" fmla="*/ 0 h 4080"/>
                <a:gd name="T14" fmla="*/ 0 w 8160"/>
                <a:gd name="T15" fmla="*/ 0 h 4080"/>
                <a:gd name="T16" fmla="*/ 0 w 8160"/>
                <a:gd name="T17" fmla="*/ 0 h 4080"/>
                <a:gd name="T18" fmla="*/ 0 w 8160"/>
                <a:gd name="T19" fmla="*/ 0 h 4080"/>
                <a:gd name="T20" fmla="*/ 0 w 8160"/>
                <a:gd name="T21" fmla="*/ 0 h 4080"/>
                <a:gd name="T22" fmla="*/ 0 w 8160"/>
                <a:gd name="T23" fmla="*/ 0 h 4080"/>
                <a:gd name="T24" fmla="*/ 0 w 8160"/>
                <a:gd name="T25" fmla="*/ 0 h 4080"/>
                <a:gd name="T26" fmla="*/ 0 w 8160"/>
                <a:gd name="T27" fmla="*/ 0 h 4080"/>
                <a:gd name="T28" fmla="*/ 0 w 8160"/>
                <a:gd name="T29" fmla="*/ 0 h 4080"/>
                <a:gd name="T30" fmla="*/ 0 w 8160"/>
                <a:gd name="T31" fmla="*/ 0 h 4080"/>
                <a:gd name="T32" fmla="*/ 0 w 8160"/>
                <a:gd name="T33" fmla="*/ 0 h 4080"/>
                <a:gd name="T34" fmla="*/ 0 w 8160"/>
                <a:gd name="T35" fmla="*/ 0 h 4080"/>
                <a:gd name="T36" fmla="*/ 0 w 8160"/>
                <a:gd name="T37" fmla="*/ 0 h 4080"/>
                <a:gd name="T38" fmla="*/ 0 w 8160"/>
                <a:gd name="T39" fmla="*/ 0 h 4080"/>
                <a:gd name="T40" fmla="*/ 0 w 8160"/>
                <a:gd name="T41" fmla="*/ 0 h 4080"/>
                <a:gd name="T42" fmla="*/ 0 w 8160"/>
                <a:gd name="T43" fmla="*/ 0 h 4080"/>
                <a:gd name="T44" fmla="*/ 0 w 8160"/>
                <a:gd name="T45" fmla="*/ 0 h 4080"/>
                <a:gd name="T46" fmla="*/ 0 w 8160"/>
                <a:gd name="T47" fmla="*/ 0 h 4080"/>
                <a:gd name="T48" fmla="*/ 0 w 8160"/>
                <a:gd name="T49" fmla="*/ 0 h 4080"/>
                <a:gd name="T50" fmla="*/ 0 w 8160"/>
                <a:gd name="T51" fmla="*/ 0 h 4080"/>
                <a:gd name="T52" fmla="*/ 0 w 8160"/>
                <a:gd name="T53" fmla="*/ 0 h 4080"/>
                <a:gd name="T54" fmla="*/ 0 w 8160"/>
                <a:gd name="T55" fmla="*/ 0 h 4080"/>
                <a:gd name="T56" fmla="*/ 0 w 8160"/>
                <a:gd name="T57" fmla="*/ 0 h 4080"/>
                <a:gd name="T58" fmla="*/ 0 w 8160"/>
                <a:gd name="T59" fmla="*/ 0 h 4080"/>
                <a:gd name="T60" fmla="*/ 0 w 8160"/>
                <a:gd name="T61" fmla="*/ 0 h 4080"/>
                <a:gd name="T62" fmla="*/ 0 w 8160"/>
                <a:gd name="T63" fmla="*/ 0 h 4080"/>
                <a:gd name="T64" fmla="*/ 0 w 8160"/>
                <a:gd name="T65" fmla="*/ 0 h 4080"/>
                <a:gd name="T66" fmla="*/ 0 w 8160"/>
                <a:gd name="T67" fmla="*/ 0 h 4080"/>
                <a:gd name="T68" fmla="*/ 0 w 8160"/>
                <a:gd name="T69" fmla="*/ 0 h 4080"/>
                <a:gd name="T70" fmla="*/ 0 w 8160"/>
                <a:gd name="T71" fmla="*/ 0 h 4080"/>
                <a:gd name="T72" fmla="*/ 0 w 8160"/>
                <a:gd name="T73" fmla="*/ 0 h 4080"/>
                <a:gd name="T74" fmla="*/ 0 w 8160"/>
                <a:gd name="T75" fmla="*/ 0 h 4080"/>
                <a:gd name="T76" fmla="*/ 0 w 8160"/>
                <a:gd name="T77" fmla="*/ 0 h 4080"/>
                <a:gd name="T78" fmla="*/ 0 w 8160"/>
                <a:gd name="T79" fmla="*/ 0 h 4080"/>
                <a:gd name="T80" fmla="*/ 0 w 8160"/>
                <a:gd name="T81" fmla="*/ 0 h 4080"/>
                <a:gd name="T82" fmla="*/ 0 w 8160"/>
                <a:gd name="T83" fmla="*/ 0 h 4080"/>
                <a:gd name="T84" fmla="*/ 0 w 8160"/>
                <a:gd name="T85" fmla="*/ 0 h 40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>
                <a:gd name="T0" fmla="*/ 0 w 8160"/>
                <a:gd name="T1" fmla="*/ 0 h 8160"/>
                <a:gd name="T2" fmla="*/ 0 w 8160"/>
                <a:gd name="T3" fmla="*/ 0 h 8160"/>
                <a:gd name="T4" fmla="*/ 0 w 8160"/>
                <a:gd name="T5" fmla="*/ 0 h 8160"/>
                <a:gd name="T6" fmla="*/ 0 w 8160"/>
                <a:gd name="T7" fmla="*/ 0 h 8160"/>
                <a:gd name="T8" fmla="*/ 0 w 8160"/>
                <a:gd name="T9" fmla="*/ 0 h 8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bmkADName"/>
          <p:cNvSpPr txBox="1">
            <a:spLocks noChangeArrowheads="1"/>
          </p:cNvSpPr>
          <p:nvPr userDrawn="1"/>
        </p:nvSpPr>
        <p:spPr bwMode="auto">
          <a:xfrm>
            <a:off x="290512" y="2781300"/>
            <a:ext cx="8564563" cy="261938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ct val="92000"/>
              </a:lnSpc>
              <a:defRPr/>
            </a:pPr>
            <a:r>
              <a:rPr lang="en-US" sz="2000" dirty="0" smtClean="0">
                <a:solidFill>
                  <a:schemeClr val="accent1"/>
                </a:solidFill>
              </a:rPr>
              <a:t>Merete Gregersen</a:t>
            </a:r>
          </a:p>
        </p:txBody>
      </p:sp>
      <p:sp>
        <p:nvSpPr>
          <p:cNvPr id="8" name="bmkADPosition"/>
          <p:cNvSpPr txBox="1">
            <a:spLocks noChangeArrowheads="1"/>
          </p:cNvSpPr>
          <p:nvPr userDrawn="1"/>
        </p:nvSpPr>
        <p:spPr bwMode="auto">
          <a:xfrm>
            <a:off x="306387" y="3213100"/>
            <a:ext cx="8564563" cy="261938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ct val="92000"/>
              </a:lnSpc>
              <a:defRPr/>
            </a:pPr>
            <a:r>
              <a:rPr lang="en-US" sz="2000" dirty="0" err="1" smtClean="0">
                <a:solidFill>
                  <a:schemeClr val="accent1"/>
                </a:solidFill>
              </a:rPr>
              <a:t>sundhedsfaglig</a:t>
            </a:r>
            <a:r>
              <a:rPr lang="en-US" sz="2000" dirty="0" smtClean="0">
                <a:solidFill>
                  <a:schemeClr val="accent1"/>
                </a:solidFill>
              </a:rPr>
              <a:t> </a:t>
            </a:r>
            <a:r>
              <a:rPr lang="en-US" sz="2000" dirty="0" err="1" smtClean="0">
                <a:solidFill>
                  <a:schemeClr val="accent1"/>
                </a:solidFill>
              </a:rPr>
              <a:t>kandidat</a:t>
            </a:r>
            <a:r>
              <a:rPr lang="en-US" sz="2000" dirty="0" smtClean="0">
                <a:solidFill>
                  <a:schemeClr val="accent1"/>
                </a:solidFill>
              </a:rPr>
              <a:t>, ph.d.-</a:t>
            </a:r>
            <a:r>
              <a:rPr lang="en-US" sz="2000" dirty="0" err="1" smtClean="0">
                <a:solidFill>
                  <a:schemeClr val="accent1"/>
                </a:solidFill>
              </a:rPr>
              <a:t>studerende</a:t>
            </a: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9" name="bmkOffParent01"/>
          <p:cNvSpPr txBox="1">
            <a:spLocks noChangeArrowheads="1"/>
          </p:cNvSpPr>
          <p:nvPr userDrawn="1"/>
        </p:nvSpPr>
        <p:spPr bwMode="auto">
          <a:xfrm>
            <a:off x="1047750" y="284163"/>
            <a:ext cx="4098925" cy="301625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1300"/>
              </a:lnSpc>
              <a:buFont typeface="AU Passata" pitchFamily="34" charset="0"/>
              <a:buNone/>
              <a:defRPr/>
            </a:pPr>
            <a:r>
              <a:rPr lang="en-US" sz="1100" cap="all">
                <a:solidFill>
                  <a:schemeClr val="bg1"/>
                </a:solidFill>
              </a:rPr>
              <a:t>AARHUS</a:t>
            </a:r>
          </a:p>
          <a:p>
            <a:pPr>
              <a:lnSpc>
                <a:spcPts val="1300"/>
              </a:lnSpc>
              <a:buFont typeface="AU Passata" pitchFamily="34" charset="0"/>
              <a:buNone/>
              <a:defRPr/>
            </a:pPr>
            <a:r>
              <a:rPr lang="en-US" sz="1100" cap="all">
                <a:solidFill>
                  <a:schemeClr val="bg1"/>
                </a:solidFill>
              </a:rPr>
              <a:t>UNIVERSITET</a:t>
            </a:r>
            <a:endParaRPr lang="en-US" sz="1100" cap="all" dirty="0">
              <a:solidFill>
                <a:schemeClr val="bg1"/>
              </a:solidFill>
            </a:endParaRPr>
          </a:p>
        </p:txBody>
      </p:sp>
      <p:sp>
        <p:nvSpPr>
          <p:cNvPr id="10" name="bmkOffUnitName01"/>
          <p:cNvSpPr txBox="1">
            <a:spLocks noChangeArrowheads="1"/>
          </p:cNvSpPr>
          <p:nvPr userDrawn="1"/>
        </p:nvSpPr>
        <p:spPr bwMode="auto">
          <a:xfrm>
            <a:off x="1047750" y="633413"/>
            <a:ext cx="4100513" cy="36036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1080"/>
              </a:lnSpc>
              <a:buFont typeface="AU Passata" pitchFamily="34" charset="0"/>
              <a:buNone/>
              <a:defRPr/>
            </a:pPr>
            <a:endParaRPr lang="en-US" sz="900" cap="all">
              <a:solidFill>
                <a:schemeClr val="bg1"/>
              </a:solidFill>
            </a:endParaRPr>
          </a:p>
        </p:txBody>
      </p:sp>
      <p:sp>
        <p:nvSpPr>
          <p:cNvPr id="11" name="bmkFld2Date"/>
          <p:cNvSpPr txBox="1">
            <a:spLocks noChangeArrowheads="1"/>
          </p:cNvSpPr>
          <p:nvPr userDrawn="1"/>
        </p:nvSpPr>
        <p:spPr bwMode="auto">
          <a:xfrm>
            <a:off x="7412038" y="457200"/>
            <a:ext cx="1439862" cy="144463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>
            <a:lvl1pPr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ts val="3600"/>
              </a:lnSpc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algn="r" eaLnBrk="1" hangingPunct="1">
              <a:lnSpc>
                <a:spcPts val="1200"/>
              </a:lnSpc>
              <a:defRPr/>
            </a:pPr>
            <a:r>
              <a:rPr lang="en-US" sz="1400" dirty="0" smtClean="0">
                <a:solidFill>
                  <a:schemeClr val="bg1"/>
                </a:solidFill>
              </a:rPr>
              <a:t>27. August 2015</a:t>
            </a:r>
          </a:p>
        </p:txBody>
      </p:sp>
      <p:sp>
        <p:nvSpPr>
          <p:cNvPr id="12" name="SD_FGD_FrontPage"/>
          <p:cNvSpPr txBox="1">
            <a:spLocks noChangeArrowheads="1"/>
          </p:cNvSpPr>
          <p:nvPr userDrawn="1"/>
        </p:nvSpPr>
        <p:spPr bwMode="auto">
          <a:xfrm>
            <a:off x="2289175" y="5734050"/>
            <a:ext cx="65659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algn="r" eaLnBrk="1" hangingPunct="1">
              <a:lnSpc>
                <a:spcPts val="5700"/>
              </a:lnSpc>
              <a:buFont typeface="AU Passata" pitchFamily="34" charset="0"/>
              <a:buNone/>
              <a:defRPr/>
            </a:pPr>
            <a:r>
              <a:rPr lang="da-DK" sz="5700" smtClean="0">
                <a:solidFill>
                  <a:schemeClr val="accent1"/>
                </a:solidFill>
                <a:latin typeface="AU Peto"/>
              </a:rPr>
              <a:t>UNI      </a:t>
            </a:r>
          </a:p>
        </p:txBody>
      </p:sp>
      <p:grpSp>
        <p:nvGrpSpPr>
          <p:cNvPr id="13" name="grpAuthor" hidden="1"/>
          <p:cNvGrpSpPr>
            <a:grpSpLocks/>
          </p:cNvGrpSpPr>
          <p:nvPr userDrawn="1"/>
        </p:nvGrpSpPr>
        <p:grpSpPr bwMode="auto">
          <a:xfrm>
            <a:off x="4533900" y="6156325"/>
            <a:ext cx="4319588" cy="487363"/>
            <a:chOff x="4533900" y="6156000"/>
            <a:chExt cx="4319588" cy="487710"/>
          </a:xfrm>
        </p:grpSpPr>
        <p:sp>
          <p:nvSpPr>
            <p:cNvPr id="14" name="Line 49" hidden="1"/>
            <p:cNvSpPr>
              <a:spLocks noChangeShapeType="1"/>
            </p:cNvSpPr>
            <p:nvPr userDrawn="1"/>
          </p:nvSpPr>
          <p:spPr bwMode="auto">
            <a:xfrm>
              <a:off x="4533900" y="6156000"/>
              <a:ext cx="2698750" cy="0"/>
            </a:xfrm>
            <a:prstGeom prst="line">
              <a:avLst/>
            </a:prstGeom>
            <a:noFill/>
            <a:ln w="317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Line 50" hidden="1"/>
            <p:cNvSpPr>
              <a:spLocks noChangeShapeType="1"/>
            </p:cNvSpPr>
            <p:nvPr userDrawn="1"/>
          </p:nvSpPr>
          <p:spPr bwMode="auto">
            <a:xfrm>
              <a:off x="7413625" y="6156000"/>
              <a:ext cx="1439863" cy="0"/>
            </a:xfrm>
            <a:prstGeom prst="line">
              <a:avLst/>
            </a:prstGeom>
            <a:noFill/>
            <a:ln w="317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bmkFldPresentationTitle02" hidden="1"/>
            <p:cNvSpPr txBox="1">
              <a:spLocks noChangeArrowheads="1"/>
            </p:cNvSpPr>
            <p:nvPr userDrawn="1"/>
          </p:nvSpPr>
          <p:spPr bwMode="auto">
            <a:xfrm>
              <a:off x="4533900" y="6322807"/>
              <a:ext cx="2698750" cy="144565"/>
            </a:xfrm>
            <a:prstGeom prst="rect">
              <a:avLst/>
            </a:prstGeom>
            <a:noFill/>
            <a:ln w="1778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b"/>
            <a:lstStyle/>
            <a:p>
              <a:pPr algn="r">
                <a:lnSpc>
                  <a:spcPts val="1200"/>
                </a:lnSpc>
                <a:buFont typeface="AU Passata" pitchFamily="34" charset="0"/>
                <a:buNone/>
                <a:defRPr/>
              </a:pPr>
              <a:r>
                <a:rPr lang="da-DK" sz="1100" cap="all">
                  <a:solidFill>
                    <a:schemeClr val="bg1"/>
                  </a:solidFill>
                </a:rPr>
                <a:t>Titel på præsentation</a:t>
              </a:r>
              <a:endParaRPr lang="en-US" sz="1100" cap="all" dirty="0">
                <a:solidFill>
                  <a:schemeClr val="bg1"/>
                </a:solidFill>
              </a:endParaRPr>
            </a:p>
          </p:txBody>
        </p:sp>
        <p:sp>
          <p:nvSpPr>
            <p:cNvPr id="17" name="bmkADName05" hidden="1"/>
            <p:cNvSpPr txBox="1">
              <a:spLocks noChangeArrowheads="1"/>
            </p:cNvSpPr>
            <p:nvPr userDrawn="1"/>
          </p:nvSpPr>
          <p:spPr bwMode="auto">
            <a:xfrm>
              <a:off x="4535488" y="6499144"/>
              <a:ext cx="2698750" cy="144566"/>
            </a:xfrm>
            <a:prstGeom prst="rect">
              <a:avLst/>
            </a:prstGeom>
            <a:noFill/>
            <a:ln w="1778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b"/>
            <a:lstStyle/>
            <a:p>
              <a:pPr algn="r">
                <a:lnSpc>
                  <a:spcPts val="1200"/>
                </a:lnSpc>
                <a:buFont typeface="AU Passata" pitchFamily="34" charset="0"/>
                <a:buNone/>
                <a:defRPr/>
              </a:pPr>
              <a:r>
                <a:rPr lang="en-US" sz="1100" cap="all">
                  <a:solidFill>
                    <a:schemeClr val="bg1"/>
                  </a:solidFill>
                </a:rPr>
                <a:t>Navn Navnesen</a:t>
              </a:r>
              <a:endParaRPr lang="en-US" sz="1100" cap="all" dirty="0">
                <a:solidFill>
                  <a:schemeClr val="bg1"/>
                </a:solidFill>
              </a:endParaRPr>
            </a:p>
          </p:txBody>
        </p:sp>
        <p:sp>
          <p:nvSpPr>
            <p:cNvPr id="18" name="bmkFld3Date" hidden="1"/>
            <p:cNvSpPr txBox="1">
              <a:spLocks noChangeArrowheads="1"/>
            </p:cNvSpPr>
            <p:nvPr userDrawn="1"/>
          </p:nvSpPr>
          <p:spPr bwMode="auto">
            <a:xfrm>
              <a:off x="7413625" y="6324395"/>
              <a:ext cx="1439863" cy="144566"/>
            </a:xfrm>
            <a:prstGeom prst="rect">
              <a:avLst/>
            </a:prstGeom>
            <a:noFill/>
            <a:ln w="1778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b"/>
            <a:lstStyle/>
            <a:p>
              <a:pPr algn="r">
                <a:lnSpc>
                  <a:spcPts val="1200"/>
                </a:lnSpc>
                <a:buFont typeface="AU Passata" pitchFamily="34" charset="0"/>
                <a:buNone/>
                <a:defRPr/>
              </a:pPr>
              <a:r>
                <a:rPr lang="da-DK" sz="1100" cap="all">
                  <a:solidFill>
                    <a:schemeClr val="bg1"/>
                  </a:solidFill>
                </a:rPr>
                <a:t>1. september 2011</a:t>
              </a:r>
              <a:endParaRPr lang="da-DK" sz="1100" cap="all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7524750" y="260350"/>
            <a:ext cx="1327150" cy="44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ts val="3600"/>
              </a:lnSpc>
              <a:buFont typeface="AU Passata" pitchFamily="34" charset="0"/>
              <a:buNone/>
              <a:defRPr/>
            </a:pPr>
            <a:endParaRPr lang="da-DK" altLang="en-US" smtClean="0"/>
          </a:p>
        </p:txBody>
      </p:sp>
      <p:sp>
        <p:nvSpPr>
          <p:cNvPr id="20" name="Rectangle 18"/>
          <p:cNvSpPr>
            <a:spLocks noChangeArrowheads="1"/>
          </p:cNvSpPr>
          <p:nvPr userDrawn="1"/>
        </p:nvSpPr>
        <p:spPr bwMode="auto">
          <a:xfrm>
            <a:off x="287338" y="2276475"/>
            <a:ext cx="1327150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ts val="3600"/>
              </a:lnSpc>
              <a:buFont typeface="AU Passata" pitchFamily="34" charset="0"/>
              <a:buNone/>
              <a:defRPr/>
            </a:pPr>
            <a:endParaRPr lang="da-DK" altLang="en-US" smtClean="0"/>
          </a:p>
        </p:txBody>
      </p:sp>
      <p:sp>
        <p:nvSpPr>
          <p:cNvPr id="34819" name="bmkFldPresentationTitle04"/>
          <p:cNvSpPr>
            <a:spLocks noGrp="1" noChangeArrowheads="1"/>
          </p:cNvSpPr>
          <p:nvPr>
            <p:ph type="ctrTitle"/>
          </p:nvPr>
        </p:nvSpPr>
        <p:spPr>
          <a:xfrm>
            <a:off x="287338" y="1776679"/>
            <a:ext cx="8564562" cy="510909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Klik for at redigere</a:t>
            </a:r>
          </a:p>
        </p:txBody>
      </p:sp>
    </p:spTree>
    <p:extLst>
      <p:ext uri="{BB962C8B-B14F-4D97-AF65-F5344CB8AC3E}">
        <p14:creationId xmlns:p14="http://schemas.microsoft.com/office/powerpoint/2010/main" val="112572035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_Headline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mkOffUnitName02"/>
          <p:cNvSpPr txBox="1">
            <a:spLocks noChangeArrowheads="1"/>
          </p:cNvSpPr>
          <p:nvPr/>
        </p:nvSpPr>
        <p:spPr bwMode="auto">
          <a:xfrm>
            <a:off x="1047750" y="633413"/>
            <a:ext cx="4100513" cy="36036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1080"/>
              </a:lnSpc>
              <a:buFont typeface="AU Passata" pitchFamily="34" charset="0"/>
              <a:buNone/>
              <a:defRPr/>
            </a:pPr>
            <a:endParaRPr lang="en-US" sz="900" cap="all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8" y="1187450"/>
            <a:ext cx="8564562" cy="45980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600" baseline="0">
                <a:solidFill>
                  <a:srgbClr val="C00000"/>
                </a:solidFill>
                <a:latin typeface="AU Passat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38" y="1916113"/>
            <a:ext cx="8567737" cy="4005262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C00000"/>
                </a:solidFill>
              </a:defRPr>
            </a:lvl1pPr>
            <a:lvl2pPr>
              <a:defRPr baseline="0">
                <a:solidFill>
                  <a:srgbClr val="C00000"/>
                </a:solidFill>
              </a:defRPr>
            </a:lvl2pPr>
            <a:lvl3pPr>
              <a:defRPr baseline="0">
                <a:solidFill>
                  <a:srgbClr val="C00000"/>
                </a:solidFill>
              </a:defRPr>
            </a:lvl3pPr>
            <a:lvl4pPr>
              <a:defRPr baseline="0">
                <a:solidFill>
                  <a:srgbClr val="C00000"/>
                </a:solidFill>
              </a:defRPr>
            </a:lvl4pPr>
            <a:lvl5pPr>
              <a:defRPr baseline="0">
                <a:solidFill>
                  <a:srgbClr val="C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31456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Headlin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38" y="2394909"/>
            <a:ext cx="8568000" cy="35264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415213" y="6499225"/>
            <a:ext cx="1439862" cy="144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3B6A5-B3A9-4BEC-ADDB-D7BF1E0E822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6168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_Headlin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8" y="1187450"/>
            <a:ext cx="8564562" cy="10218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7338" y="2395003"/>
            <a:ext cx="4205287" cy="352637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395003"/>
            <a:ext cx="4206875" cy="352637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415213" y="6499225"/>
            <a:ext cx="1439862" cy="144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8F42B-89CE-46BA-8A5A-BB95097D514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6" name="Line 49"/>
          <p:cNvSpPr>
            <a:spLocks noChangeShapeType="1"/>
          </p:cNvSpPr>
          <p:nvPr userDrawn="1"/>
        </p:nvSpPr>
        <p:spPr bwMode="auto">
          <a:xfrm>
            <a:off x="287338" y="6525344"/>
            <a:ext cx="8526462" cy="0"/>
          </a:xfrm>
          <a:prstGeom prst="line">
            <a:avLst/>
          </a:prstGeom>
          <a:noFill/>
          <a:ln w="25400">
            <a:solidFill>
              <a:srgbClr val="0D48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810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_Headlin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49"/>
          <p:cNvSpPr>
            <a:spLocks noChangeShapeType="1"/>
          </p:cNvSpPr>
          <p:nvPr userDrawn="1"/>
        </p:nvSpPr>
        <p:spPr bwMode="auto">
          <a:xfrm>
            <a:off x="4533900" y="6156325"/>
            <a:ext cx="269875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" name="Line 50"/>
          <p:cNvSpPr>
            <a:spLocks noChangeShapeType="1"/>
          </p:cNvSpPr>
          <p:nvPr userDrawn="1"/>
        </p:nvSpPr>
        <p:spPr bwMode="auto">
          <a:xfrm>
            <a:off x="7413625" y="6156325"/>
            <a:ext cx="1439863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Line 13"/>
          <p:cNvSpPr>
            <a:spLocks noChangeShapeType="1"/>
          </p:cNvSpPr>
          <p:nvPr userDrawn="1"/>
        </p:nvSpPr>
        <p:spPr bwMode="auto">
          <a:xfrm>
            <a:off x="287338" y="2278063"/>
            <a:ext cx="140335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8" y="1187450"/>
            <a:ext cx="8564562" cy="10440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415213" y="6499225"/>
            <a:ext cx="1439862" cy="1444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F4677-BCBF-4356-AA39-1B6A3FD6234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299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7" descr="lamoemand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9144000" cy="39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0" y="0"/>
            <a:ext cx="9144000" cy="2276475"/>
          </a:xfrm>
          <a:prstGeom prst="rect">
            <a:avLst/>
          </a:prstGeom>
          <a:solidFill>
            <a:srgbClr val="3A536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da-DK" altLang="da-DK"/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0" y="5589588"/>
            <a:ext cx="9159875" cy="1268412"/>
          </a:xfrm>
          <a:prstGeom prst="rect">
            <a:avLst/>
          </a:prstGeom>
          <a:solidFill>
            <a:srgbClr val="3A536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r" eaLnBrk="1" hangingPunct="1"/>
            <a:endParaRPr lang="da-DK" altLang="da-DK" sz="1400" b="1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6875" y="908050"/>
            <a:ext cx="6550025" cy="863600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 smtClean="0"/>
              <a:t>Klik for at redigere titeltypografi i masteren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1773238"/>
            <a:ext cx="6461125" cy="769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altLang="da-DK" noProof="0" smtClean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511162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234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el og diagram eller organisations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0321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mkOffUnitName02"/>
          <p:cNvSpPr txBox="1">
            <a:spLocks noChangeArrowheads="1"/>
          </p:cNvSpPr>
          <p:nvPr/>
        </p:nvSpPr>
        <p:spPr bwMode="auto">
          <a:xfrm>
            <a:off x="1047750" y="633413"/>
            <a:ext cx="4100513" cy="360362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1080"/>
              </a:lnSpc>
              <a:buFont typeface="AU Passata" pitchFamily="34" charset="0"/>
              <a:buNone/>
              <a:defRPr/>
            </a:pPr>
            <a:endParaRPr lang="en-US" sz="900" cap="all">
              <a:solidFill>
                <a:schemeClr val="bg2"/>
              </a:solidFill>
            </a:endParaRPr>
          </a:p>
        </p:txBody>
      </p:sp>
      <p:sp>
        <p:nvSpPr>
          <p:cNvPr id="2061" name="bmkSekundærtLogo02"/>
          <p:cNvSpPr>
            <a:spLocks noChangeArrowheads="1"/>
          </p:cNvSpPr>
          <p:nvPr/>
        </p:nvSpPr>
        <p:spPr bwMode="auto">
          <a:xfrm>
            <a:off x="293688" y="6305550"/>
            <a:ext cx="584200" cy="295275"/>
          </a:xfrm>
          <a:prstGeom prst="rect">
            <a:avLst/>
          </a:prstGeom>
          <a:solidFill>
            <a:schemeClr val="bg1">
              <a:alpha val="0"/>
            </a:schemeClr>
          </a:solidFill>
          <a:ln w="1778" algn="ctr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ts val="3600"/>
              </a:lnSpc>
              <a:buFont typeface="AU Passata" pitchFamily="34" charset="0"/>
              <a:buNone/>
              <a:defRPr/>
            </a:pPr>
            <a:endParaRPr lang="da-DK" altLang="en-US" smtClean="0"/>
          </a:p>
        </p:txBody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000" cap="all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5pPr>
      <a:lvl6pPr marL="457200" algn="l" rtl="0" fontAlgn="base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6pPr>
      <a:lvl7pPr marL="914400" algn="l" rtl="0" fontAlgn="base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7pPr>
      <a:lvl8pPr marL="1371600" algn="l" rtl="0" fontAlgn="base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8pPr>
      <a:lvl9pPr marL="1828800" algn="l" rtl="0" fontAlgn="base">
        <a:lnSpc>
          <a:spcPct val="83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ct val="92000"/>
        </a:lnSpc>
        <a:spcBef>
          <a:spcPct val="0"/>
        </a:spcBef>
        <a:spcAft>
          <a:spcPct val="0"/>
        </a:spcAft>
        <a:buFont typeface="AU Passata" pitchFamily="34" charset="0"/>
        <a:buChar char="›"/>
        <a:defRPr sz="2800">
          <a:solidFill>
            <a:schemeClr val="bg2"/>
          </a:solidFill>
          <a:latin typeface="+mn-lt"/>
          <a:ea typeface="+mn-ea"/>
          <a:cs typeface="+mn-cs"/>
        </a:defRPr>
      </a:lvl1pPr>
      <a:lvl2pPr marL="174625" indent="-174625" algn="l" rtl="0" eaLnBrk="0" fontAlgn="base" hangingPunct="0">
        <a:lnSpc>
          <a:spcPct val="94000"/>
        </a:lnSpc>
        <a:spcBef>
          <a:spcPct val="0"/>
        </a:spcBef>
        <a:spcAft>
          <a:spcPct val="0"/>
        </a:spcAft>
        <a:buFont typeface="AU Passata" pitchFamily="34" charset="0"/>
        <a:buChar char="›"/>
        <a:defRPr sz="2400">
          <a:solidFill>
            <a:schemeClr val="bg2"/>
          </a:solidFill>
          <a:latin typeface="+mn-lt"/>
        </a:defRPr>
      </a:lvl2pPr>
      <a:lvl3pPr marL="174625" indent="-174625" algn="l" rtl="0" eaLnBrk="0" fontAlgn="base" hangingPunct="0">
        <a:lnSpc>
          <a:spcPct val="97000"/>
        </a:lnSpc>
        <a:spcBef>
          <a:spcPct val="0"/>
        </a:spcBef>
        <a:spcAft>
          <a:spcPct val="0"/>
        </a:spcAft>
        <a:buFont typeface="AU Passata" pitchFamily="34" charset="0"/>
        <a:buChar char="›"/>
        <a:defRPr sz="2000">
          <a:solidFill>
            <a:schemeClr val="bg2"/>
          </a:solidFill>
          <a:latin typeface="+mn-lt"/>
        </a:defRPr>
      </a:lvl3pPr>
      <a:lvl4pPr marL="174625" indent="-174625" algn="l" rtl="0" eaLnBrk="0" fontAlgn="base" hangingPunct="0">
        <a:lnSpc>
          <a:spcPct val="99000"/>
        </a:lnSpc>
        <a:spcBef>
          <a:spcPct val="0"/>
        </a:spcBef>
        <a:spcAft>
          <a:spcPct val="0"/>
        </a:spcAft>
        <a:buFont typeface="AU Passata" pitchFamily="34" charset="0"/>
        <a:buChar char="›"/>
        <a:defRPr sz="1600">
          <a:solidFill>
            <a:schemeClr val="bg2"/>
          </a:solidFill>
          <a:latin typeface="+mn-lt"/>
        </a:defRPr>
      </a:lvl4pPr>
      <a:lvl5pPr marL="174625" indent="-174625" algn="l" rtl="0" eaLnBrk="0" fontAlgn="base" hangingPunct="0">
        <a:lnSpc>
          <a:spcPct val="99000"/>
        </a:lnSpc>
        <a:spcBef>
          <a:spcPct val="0"/>
        </a:spcBef>
        <a:spcAft>
          <a:spcPct val="0"/>
        </a:spcAft>
        <a:buFont typeface="AU Passata" pitchFamily="34" charset="0"/>
        <a:buChar char="›"/>
        <a:defRPr sz="1600">
          <a:solidFill>
            <a:schemeClr val="bg2"/>
          </a:solidFill>
          <a:latin typeface="+mn-lt"/>
        </a:defRPr>
      </a:lvl5pPr>
      <a:lvl6pPr marL="1352550" indent="-176213" algn="l" rtl="0" fontAlgn="base">
        <a:lnSpc>
          <a:spcPct val="99000"/>
        </a:lnSpc>
        <a:spcBef>
          <a:spcPct val="20000"/>
        </a:spcBef>
        <a:spcAft>
          <a:spcPct val="0"/>
        </a:spcAft>
        <a:buFont typeface="AU Passata" pitchFamily="34" charset="0"/>
        <a:buChar char="›"/>
        <a:defRPr sz="1600">
          <a:solidFill>
            <a:schemeClr val="bg2"/>
          </a:solidFill>
          <a:latin typeface="+mn-lt"/>
        </a:defRPr>
      </a:lvl6pPr>
      <a:lvl7pPr marL="1809750" indent="-176213" algn="l" rtl="0" fontAlgn="base">
        <a:lnSpc>
          <a:spcPct val="99000"/>
        </a:lnSpc>
        <a:spcBef>
          <a:spcPct val="20000"/>
        </a:spcBef>
        <a:spcAft>
          <a:spcPct val="0"/>
        </a:spcAft>
        <a:buFont typeface="AU Passata" pitchFamily="34" charset="0"/>
        <a:buChar char="›"/>
        <a:defRPr sz="1600">
          <a:solidFill>
            <a:schemeClr val="bg2"/>
          </a:solidFill>
          <a:latin typeface="+mn-lt"/>
        </a:defRPr>
      </a:lvl7pPr>
      <a:lvl8pPr marL="2266950" indent="-176213" algn="l" rtl="0" fontAlgn="base">
        <a:lnSpc>
          <a:spcPct val="99000"/>
        </a:lnSpc>
        <a:spcBef>
          <a:spcPct val="20000"/>
        </a:spcBef>
        <a:spcAft>
          <a:spcPct val="0"/>
        </a:spcAft>
        <a:buFont typeface="AU Passata" pitchFamily="34" charset="0"/>
        <a:buChar char="›"/>
        <a:defRPr sz="1600">
          <a:solidFill>
            <a:schemeClr val="bg2"/>
          </a:solidFill>
          <a:latin typeface="+mn-lt"/>
        </a:defRPr>
      </a:lvl8pPr>
      <a:lvl9pPr marL="2724150" indent="-176213" algn="l" rtl="0" fontAlgn="base">
        <a:lnSpc>
          <a:spcPct val="99000"/>
        </a:lnSpc>
        <a:spcBef>
          <a:spcPct val="20000"/>
        </a:spcBef>
        <a:spcAft>
          <a:spcPct val="0"/>
        </a:spcAft>
        <a:buFont typeface="AU Passata" pitchFamily="34" charset="0"/>
        <a:buChar char="›"/>
        <a:defRPr sz="16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3.jpeg"/><Relationship Id="rId4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3.jpeg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7578" y="1124744"/>
            <a:ext cx="8748713" cy="8636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da-DK" altLang="da-DK" sz="2400" b="1" dirty="0" smtClean="0"/>
              <a:t>Overall </a:t>
            </a:r>
            <a:r>
              <a:rPr lang="da-DK" altLang="da-DK" sz="2400" b="1" dirty="0" err="1" smtClean="0"/>
              <a:t>quality</a:t>
            </a:r>
            <a:r>
              <a:rPr lang="da-DK" altLang="da-DK" sz="2400" b="1" dirty="0" smtClean="0"/>
              <a:t> of </a:t>
            </a:r>
            <a:r>
              <a:rPr lang="da-DK" altLang="da-DK" sz="2400" b="1" dirty="0" err="1" smtClean="0"/>
              <a:t>life</a:t>
            </a:r>
            <a:r>
              <a:rPr lang="da-DK" altLang="da-DK" sz="2400" b="1" dirty="0" smtClean="0"/>
              <a:t> in </a:t>
            </a:r>
            <a:r>
              <a:rPr lang="da-DK" altLang="da-DK" sz="2400" b="1" dirty="0" err="1" smtClean="0"/>
              <a:t>frail</a:t>
            </a:r>
            <a:r>
              <a:rPr lang="da-DK" altLang="da-DK" sz="2400" b="1" dirty="0" smtClean="0"/>
              <a:t> </a:t>
            </a:r>
            <a:r>
              <a:rPr lang="da-DK" altLang="da-DK" sz="2400" b="1" dirty="0" err="1" smtClean="0"/>
              <a:t>elderly</a:t>
            </a:r>
            <a:r>
              <a:rPr lang="da-DK" altLang="da-DK" sz="2400" b="1" dirty="0" smtClean="0"/>
              <a:t> </a:t>
            </a:r>
            <a:br>
              <a:rPr lang="da-DK" altLang="da-DK" sz="2400" b="1" dirty="0" smtClean="0"/>
            </a:br>
            <a:r>
              <a:rPr lang="da-DK" altLang="da-DK" sz="2400" b="1" dirty="0" smtClean="0"/>
              <a:t>with hip </a:t>
            </a:r>
            <a:r>
              <a:rPr lang="da-DK" altLang="da-DK" sz="2400" b="1" dirty="0" err="1" smtClean="0"/>
              <a:t>fracture</a:t>
            </a:r>
            <a:endParaRPr lang="da-DK" altLang="da-DK" sz="2400" b="1" dirty="0" smtClean="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500563" y="5661025"/>
            <a:ext cx="4572000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da-DK" altLang="da-DK" sz="1400" b="1" dirty="0">
                <a:latin typeface="Verdana" pitchFamily="34" charset="0"/>
              </a:rPr>
              <a:t>Aarhus </a:t>
            </a:r>
            <a:r>
              <a:rPr lang="da-DK" altLang="da-DK" sz="1400" b="1" dirty="0" err="1">
                <a:latin typeface="Verdana" pitchFamily="34" charset="0"/>
              </a:rPr>
              <a:t>University</a:t>
            </a:r>
            <a:r>
              <a:rPr lang="da-DK" altLang="da-DK" sz="1400" b="1" dirty="0">
                <a:latin typeface="Verdana" pitchFamily="34" charset="0"/>
              </a:rPr>
              <a:t> Hospital</a:t>
            </a:r>
          </a:p>
          <a:p>
            <a:pPr algn="r" eaLnBrk="1" hangingPunct="1">
              <a:lnSpc>
                <a:spcPct val="130000"/>
              </a:lnSpc>
            </a:pPr>
            <a:r>
              <a:rPr lang="da-DK" altLang="da-DK" sz="1400" dirty="0">
                <a:latin typeface="Verdana" pitchFamily="34" charset="0"/>
              </a:rPr>
              <a:t>Department of Geriatrics</a:t>
            </a:r>
          </a:p>
          <a:p>
            <a:pPr algn="r" eaLnBrk="1" hangingPunct="1">
              <a:lnSpc>
                <a:spcPct val="170000"/>
              </a:lnSpc>
            </a:pPr>
            <a:r>
              <a:rPr lang="da-DK" altLang="da-DK" sz="1100" dirty="0">
                <a:latin typeface="Verdana" pitchFamily="34" charset="0"/>
              </a:rPr>
              <a:t>Central Denmark Region</a:t>
            </a:r>
          </a:p>
          <a:p>
            <a:pPr algn="r" eaLnBrk="1" hangingPunct="1"/>
            <a:endParaRPr lang="da-DK" altLang="da-DK" sz="1100" dirty="0">
              <a:latin typeface="Verdana" pitchFamily="34" charset="0"/>
            </a:endParaRPr>
          </a:p>
        </p:txBody>
      </p:sp>
      <p:pic>
        <p:nvPicPr>
          <p:cNvPr id="18436" name="Picture 4" descr="L10607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075" y="2276475"/>
            <a:ext cx="4248150" cy="33131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1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3" r="67647" b="80975"/>
          <a:stretch/>
        </p:blipFill>
        <p:spPr bwMode="auto">
          <a:xfrm>
            <a:off x="2771801" y="188640"/>
            <a:ext cx="3888432" cy="7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A536E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3C515E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0" descr="H:\Personlig_AS\My Pictures\fotolia_13331759_XS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3" r="-340"/>
          <a:stretch/>
        </p:blipFill>
        <p:spPr bwMode="auto">
          <a:xfrm>
            <a:off x="3521430" y="2276470"/>
            <a:ext cx="3354826" cy="3313113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3" name="Picture 11" descr="H:\Personlig_AS\My Pictures\høj gangvogn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3" r="24890"/>
          <a:stretch/>
        </p:blipFill>
        <p:spPr bwMode="auto">
          <a:xfrm>
            <a:off x="0" y="2276480"/>
            <a:ext cx="3498902" cy="3313108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MARIUS_kop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850" y="2276469"/>
            <a:ext cx="2303462" cy="3313113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boks 3"/>
          <p:cNvSpPr txBox="1"/>
          <p:nvPr/>
        </p:nvSpPr>
        <p:spPr>
          <a:xfrm>
            <a:off x="5292080" y="1105498"/>
            <a:ext cx="36004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da-DK" sz="2000" dirty="0" smtClean="0">
                <a:solidFill>
                  <a:schemeClr val="bg1"/>
                </a:solidFill>
              </a:rPr>
              <a:t>94 </a:t>
            </a:r>
            <a:r>
              <a:rPr lang="da-DK" sz="2000" dirty="0" err="1" smtClean="0">
                <a:solidFill>
                  <a:schemeClr val="bg1"/>
                </a:solidFill>
              </a:rPr>
              <a:t>years</a:t>
            </a:r>
            <a:r>
              <a:rPr lang="da-DK" sz="2000" dirty="0" smtClean="0">
                <a:solidFill>
                  <a:schemeClr val="bg1"/>
                </a:solidFill>
              </a:rPr>
              <a:t> old</a:t>
            </a:r>
          </a:p>
          <a:p>
            <a:pPr marL="342900" indent="-342900">
              <a:buFont typeface="Arial" pitchFamily="34" charset="0"/>
              <a:buChar char="•"/>
            </a:pPr>
            <a:endParaRPr lang="da-DK" sz="20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a-DK" sz="2000" dirty="0" err="1" smtClean="0">
                <a:solidFill>
                  <a:schemeClr val="bg1"/>
                </a:solidFill>
              </a:rPr>
              <a:t>living</a:t>
            </a:r>
            <a:r>
              <a:rPr lang="da-DK" sz="2000" dirty="0" smtClean="0">
                <a:solidFill>
                  <a:schemeClr val="bg1"/>
                </a:solidFill>
              </a:rPr>
              <a:t> in a </a:t>
            </a:r>
            <a:r>
              <a:rPr lang="da-DK" sz="2000" dirty="0" err="1" smtClean="0">
                <a:solidFill>
                  <a:schemeClr val="bg1"/>
                </a:solidFill>
              </a:rPr>
              <a:t>nursing</a:t>
            </a:r>
            <a:r>
              <a:rPr lang="da-DK" sz="2000" dirty="0" smtClean="0">
                <a:solidFill>
                  <a:schemeClr val="bg1"/>
                </a:solidFill>
              </a:rPr>
              <a:t> </a:t>
            </a:r>
            <a:r>
              <a:rPr lang="da-DK" sz="2000" dirty="0" err="1" smtClean="0">
                <a:solidFill>
                  <a:schemeClr val="bg1"/>
                </a:solidFill>
              </a:rPr>
              <a:t>home</a:t>
            </a:r>
            <a:endParaRPr lang="da-DK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da-DK" sz="20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a-DK" sz="2000" dirty="0" err="1" smtClean="0">
                <a:solidFill>
                  <a:schemeClr val="bg1"/>
                </a:solidFill>
              </a:rPr>
              <a:t>physical</a:t>
            </a:r>
            <a:r>
              <a:rPr lang="da-DK" sz="2000" dirty="0" smtClean="0">
                <a:solidFill>
                  <a:schemeClr val="bg1"/>
                </a:solidFill>
              </a:rPr>
              <a:t> </a:t>
            </a:r>
            <a:r>
              <a:rPr lang="da-DK" sz="2000" dirty="0" err="1" smtClean="0">
                <a:solidFill>
                  <a:schemeClr val="bg1"/>
                </a:solidFill>
              </a:rPr>
              <a:t>disabilities</a:t>
            </a:r>
            <a:endParaRPr lang="da-DK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da-DK" sz="20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a-DK" sz="2000" dirty="0" err="1" smtClean="0">
                <a:solidFill>
                  <a:schemeClr val="bg1"/>
                </a:solidFill>
              </a:rPr>
              <a:t>cognitively</a:t>
            </a:r>
            <a:r>
              <a:rPr lang="da-DK" sz="2000" dirty="0" smtClean="0">
                <a:solidFill>
                  <a:schemeClr val="bg1"/>
                </a:solidFill>
              </a:rPr>
              <a:t> </a:t>
            </a:r>
            <a:r>
              <a:rPr lang="da-DK" sz="2000" dirty="0" err="1" smtClean="0">
                <a:solidFill>
                  <a:schemeClr val="bg1"/>
                </a:solidFill>
              </a:rPr>
              <a:t>well-functioning</a:t>
            </a:r>
            <a:endParaRPr lang="da-DK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da-DK" sz="20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a-DK" sz="2000" dirty="0" err="1" smtClean="0">
                <a:solidFill>
                  <a:schemeClr val="bg1"/>
                </a:solidFill>
              </a:rPr>
              <a:t>osteoporosis</a:t>
            </a:r>
            <a:endParaRPr lang="da-DK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da-DK" sz="20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a-DK" sz="2000" dirty="0" err="1" smtClean="0">
                <a:solidFill>
                  <a:schemeClr val="bg1"/>
                </a:solidFill>
              </a:rPr>
              <a:t>previous</a:t>
            </a:r>
            <a:r>
              <a:rPr lang="da-DK" sz="2000" dirty="0" smtClean="0">
                <a:solidFill>
                  <a:schemeClr val="bg1"/>
                </a:solidFill>
              </a:rPr>
              <a:t> </a:t>
            </a:r>
            <a:r>
              <a:rPr lang="da-DK" sz="2000" dirty="0" err="1" smtClean="0">
                <a:solidFill>
                  <a:schemeClr val="bg1"/>
                </a:solidFill>
              </a:rPr>
              <a:t>stroke</a:t>
            </a:r>
            <a:endParaRPr lang="da-DK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da-DK" sz="20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a-DK" sz="2000" dirty="0" err="1" smtClean="0">
                <a:solidFill>
                  <a:schemeClr val="bg1"/>
                </a:solidFill>
              </a:rPr>
              <a:t>several</a:t>
            </a:r>
            <a:r>
              <a:rPr lang="da-DK" sz="2000" dirty="0" smtClean="0">
                <a:solidFill>
                  <a:schemeClr val="bg1"/>
                </a:solidFill>
              </a:rPr>
              <a:t> </a:t>
            </a:r>
            <a:r>
              <a:rPr lang="da-DK" sz="2000" dirty="0" err="1" smtClean="0">
                <a:solidFill>
                  <a:schemeClr val="bg1"/>
                </a:solidFill>
              </a:rPr>
              <a:t>medications</a:t>
            </a:r>
            <a:endParaRPr lang="da-DK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da-DK" sz="20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a-DK" sz="2000" dirty="0" err="1" smtClean="0">
                <a:solidFill>
                  <a:schemeClr val="bg1"/>
                </a:solidFill>
              </a:rPr>
              <a:t>feeling</a:t>
            </a:r>
            <a:r>
              <a:rPr lang="da-DK" sz="2000" dirty="0" smtClean="0">
                <a:solidFill>
                  <a:schemeClr val="bg1"/>
                </a:solidFill>
              </a:rPr>
              <a:t> </a:t>
            </a:r>
            <a:r>
              <a:rPr lang="da-DK" sz="2000" dirty="0" err="1" smtClean="0">
                <a:solidFill>
                  <a:schemeClr val="bg1"/>
                </a:solidFill>
              </a:rPr>
              <a:t>lonely</a:t>
            </a:r>
            <a:endParaRPr lang="da-DK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da-DK" sz="2000" dirty="0">
              <a:solidFill>
                <a:schemeClr val="bg1"/>
              </a:solidFill>
            </a:endParaRPr>
          </a:p>
          <a:p>
            <a:endParaRPr lang="da-DK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staje.org/wp-content/uploads/2016/01/Depositphotos_5170844_m-2015-200x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50" y="836711"/>
            <a:ext cx="3497706" cy="524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97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493"/>
    </mc:Choice>
    <mc:Fallback xmlns="">
      <p:transition spd="slow" advTm="46493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6233930" y="6067138"/>
            <a:ext cx="18473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A53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3C515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1000" b="1" dirty="0">
              <a:solidFill>
                <a:srgbClr val="383842"/>
              </a:solidFill>
              <a:latin typeface="Arial" pitchFamily="34" charset="0"/>
            </a:endParaRPr>
          </a:p>
        </p:txBody>
      </p:sp>
      <p:graphicFrame>
        <p:nvGraphicFramePr>
          <p:cNvPr id="8" name="Pladsholder til indhold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7401823"/>
              </p:ext>
            </p:extLst>
          </p:nvPr>
        </p:nvGraphicFramePr>
        <p:xfrm>
          <a:off x="3707904" y="620688"/>
          <a:ext cx="6529210" cy="4075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00" r="68611" b="25889"/>
          <a:stretch/>
        </p:blipFill>
        <p:spPr bwMode="auto">
          <a:xfrm>
            <a:off x="543753" y="260648"/>
            <a:ext cx="2684339" cy="23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 descr="H:\Personlig_AS\My Pictures\Hip fracture 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3268806" cy="193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5830346" y="476672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800" dirty="0" smtClean="0"/>
              <a:t>6%</a:t>
            </a:r>
            <a:endParaRPr lang="da-DK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42"/>
    </mc:Choice>
    <mc:Fallback xmlns="">
      <p:transition spd="slow" advTm="3544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Line 45"/>
          <p:cNvSpPr>
            <a:spLocks noChangeShapeType="1"/>
          </p:cNvSpPr>
          <p:nvPr/>
        </p:nvSpPr>
        <p:spPr bwMode="auto">
          <a:xfrm flipH="1">
            <a:off x="6649512" y="2826688"/>
            <a:ext cx="421592" cy="674320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>
            <a:off x="4508094" y="2461845"/>
            <a:ext cx="0" cy="491100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Line 45"/>
          <p:cNvSpPr>
            <a:spLocks noChangeShapeType="1"/>
          </p:cNvSpPr>
          <p:nvPr/>
        </p:nvSpPr>
        <p:spPr bwMode="auto">
          <a:xfrm>
            <a:off x="4972451" y="3607741"/>
            <a:ext cx="1286710" cy="58956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" name="Line 45"/>
          <p:cNvSpPr>
            <a:spLocks noChangeShapeType="1"/>
          </p:cNvSpPr>
          <p:nvPr/>
        </p:nvSpPr>
        <p:spPr bwMode="auto">
          <a:xfrm>
            <a:off x="4366004" y="3722648"/>
            <a:ext cx="16207" cy="48572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2292" name="Group 6"/>
          <p:cNvGrpSpPr>
            <a:grpSpLocks noChangeAspect="1"/>
          </p:cNvGrpSpPr>
          <p:nvPr/>
        </p:nvGrpSpPr>
        <p:grpSpPr bwMode="auto">
          <a:xfrm>
            <a:off x="472047" y="1547313"/>
            <a:ext cx="8219529" cy="4429125"/>
            <a:chOff x="2281" y="9712"/>
            <a:chExt cx="7354" cy="4320"/>
          </a:xfrm>
        </p:grpSpPr>
        <p:sp>
          <p:nvSpPr>
            <p:cNvPr id="11275" name="AutoShape 7"/>
            <p:cNvSpPr>
              <a:spLocks noChangeAspect="1" noChangeArrowheads="1"/>
            </p:cNvSpPr>
            <p:nvPr/>
          </p:nvSpPr>
          <p:spPr bwMode="auto">
            <a:xfrm>
              <a:off x="2281" y="9712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</a:pPr>
              <a:endParaRPr lang="en-GB" altLang="en-US" sz="3600">
                <a:solidFill>
                  <a:schemeClr val="tx1"/>
                </a:solidFill>
              </a:endParaRPr>
            </a:p>
          </p:txBody>
        </p:sp>
        <p:sp>
          <p:nvSpPr>
            <p:cNvPr id="11287" name="Oval 22"/>
            <p:cNvSpPr>
              <a:spLocks noChangeArrowheads="1"/>
            </p:cNvSpPr>
            <p:nvPr/>
          </p:nvSpPr>
          <p:spPr bwMode="auto">
            <a:xfrm>
              <a:off x="4969" y="9712"/>
              <a:ext cx="1800" cy="89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endParaRPr lang="da-DK" altLang="en-US" sz="800" b="1" dirty="0" smtClean="0">
                <a:solidFill>
                  <a:schemeClr val="bg1"/>
                </a:solidFill>
                <a:latin typeface="Arial" pitchFamily="34" charset="0"/>
              </a:endParaRPr>
            </a:p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2000" b="1" dirty="0" smtClean="0">
                  <a:solidFill>
                    <a:schemeClr val="bg1"/>
                  </a:solidFill>
                  <a:latin typeface="Arial" pitchFamily="34" charset="0"/>
                </a:rPr>
                <a:t>Fall</a:t>
              </a:r>
              <a:endParaRPr lang="da-DK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276" name="Oval 8"/>
            <p:cNvSpPr>
              <a:spLocks noChangeArrowheads="1"/>
            </p:cNvSpPr>
            <p:nvPr/>
          </p:nvSpPr>
          <p:spPr bwMode="auto">
            <a:xfrm>
              <a:off x="5279" y="12250"/>
              <a:ext cx="1101" cy="446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Anæmi</a:t>
              </a:r>
              <a:endParaRPr lang="da-DK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9" name="Oval 24"/>
            <p:cNvSpPr>
              <a:spLocks noChangeArrowheads="1"/>
            </p:cNvSpPr>
            <p:nvPr/>
          </p:nvSpPr>
          <p:spPr bwMode="auto">
            <a:xfrm>
              <a:off x="3761" y="11128"/>
              <a:ext cx="4262" cy="1763"/>
            </a:xfrm>
            <a:prstGeom prst="ellipse">
              <a:avLst/>
            </a:prstGeom>
            <a:solidFill>
              <a:srgbClr val="92D050"/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endParaRPr lang="da-DK" altLang="en-US" sz="2000" b="1" dirty="0" smtClean="0">
                <a:solidFill>
                  <a:schemeClr val="bg1"/>
                </a:solidFill>
                <a:latin typeface="Arial" pitchFamily="34" charset="0"/>
              </a:endParaRPr>
            </a:p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b="1" dirty="0" smtClean="0">
                  <a:solidFill>
                    <a:schemeClr val="bg1"/>
                  </a:solidFill>
                  <a:latin typeface="Arial" pitchFamily="34" charset="0"/>
                </a:rPr>
                <a:t>Hip </a:t>
              </a:r>
              <a:r>
                <a:rPr lang="da-DK" altLang="en-US" b="1" dirty="0" err="1" smtClean="0">
                  <a:solidFill>
                    <a:schemeClr val="bg1"/>
                  </a:solidFill>
                  <a:latin typeface="Arial" pitchFamily="34" charset="0"/>
                </a:rPr>
                <a:t>Fracture</a:t>
              </a:r>
              <a:endParaRPr lang="da-DK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285" name="Oval 19"/>
            <p:cNvSpPr>
              <a:spLocks noChangeArrowheads="1"/>
            </p:cNvSpPr>
            <p:nvPr/>
          </p:nvSpPr>
          <p:spPr bwMode="auto">
            <a:xfrm>
              <a:off x="7252" y="10219"/>
              <a:ext cx="2383" cy="971"/>
            </a:xfrm>
            <a:prstGeom prst="ellipse">
              <a:avLst/>
            </a:prstGeom>
            <a:solidFill>
              <a:srgbClr val="7030A0"/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endParaRPr lang="da-DK" altLang="en-US" sz="1000" b="1" dirty="0" smtClean="0">
                <a:solidFill>
                  <a:schemeClr val="bg1"/>
                </a:solidFill>
                <a:latin typeface="Arial" pitchFamily="34" charset="0"/>
              </a:endParaRPr>
            </a:p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2000" b="1" dirty="0" err="1" smtClean="0">
                  <a:solidFill>
                    <a:schemeClr val="bg1"/>
                  </a:solidFill>
                  <a:latin typeface="Arial" pitchFamily="34" charset="0"/>
                </a:rPr>
                <a:t>Osteoporosis</a:t>
              </a:r>
              <a:endParaRPr lang="da-DK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01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15"/>
    </mc:Choice>
    <mc:Fallback xmlns="">
      <p:transition spd="slow" advTm="1021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Line 45"/>
          <p:cNvSpPr>
            <a:spLocks noChangeShapeType="1"/>
          </p:cNvSpPr>
          <p:nvPr/>
        </p:nvSpPr>
        <p:spPr bwMode="auto">
          <a:xfrm>
            <a:off x="5479077" y="4653136"/>
            <a:ext cx="328912" cy="288303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Line 45"/>
          <p:cNvSpPr>
            <a:spLocks noChangeShapeType="1"/>
          </p:cNvSpPr>
          <p:nvPr/>
        </p:nvSpPr>
        <p:spPr bwMode="auto">
          <a:xfrm flipH="1">
            <a:off x="5034619" y="2527983"/>
            <a:ext cx="313699" cy="449703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 flipH="1" flipV="1">
            <a:off x="5096017" y="2103385"/>
            <a:ext cx="252301" cy="38101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" name="Line 45"/>
          <p:cNvSpPr>
            <a:spLocks noChangeShapeType="1"/>
          </p:cNvSpPr>
          <p:nvPr/>
        </p:nvSpPr>
        <p:spPr bwMode="auto">
          <a:xfrm flipH="1">
            <a:off x="4544308" y="1967030"/>
            <a:ext cx="0" cy="83879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2292" name="Group 6"/>
          <p:cNvGrpSpPr>
            <a:grpSpLocks noChangeAspect="1"/>
          </p:cNvGrpSpPr>
          <p:nvPr/>
        </p:nvGrpSpPr>
        <p:grpSpPr bwMode="auto">
          <a:xfrm>
            <a:off x="527998" y="1232045"/>
            <a:ext cx="8047404" cy="4429125"/>
            <a:chOff x="2281" y="9712"/>
            <a:chExt cx="7200" cy="4320"/>
          </a:xfrm>
        </p:grpSpPr>
        <p:sp>
          <p:nvSpPr>
            <p:cNvPr id="11275" name="AutoShape 7"/>
            <p:cNvSpPr>
              <a:spLocks noChangeAspect="1" noChangeArrowheads="1"/>
            </p:cNvSpPr>
            <p:nvPr/>
          </p:nvSpPr>
          <p:spPr bwMode="auto">
            <a:xfrm>
              <a:off x="2281" y="9712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</a:pPr>
              <a:endParaRPr lang="en-GB" altLang="en-US" sz="3600">
                <a:solidFill>
                  <a:schemeClr val="tx1"/>
                </a:solidFill>
              </a:endParaRPr>
            </a:p>
          </p:txBody>
        </p:sp>
        <p:sp>
          <p:nvSpPr>
            <p:cNvPr id="11287" name="Oval 22"/>
            <p:cNvSpPr>
              <a:spLocks noChangeArrowheads="1"/>
            </p:cNvSpPr>
            <p:nvPr/>
          </p:nvSpPr>
          <p:spPr bwMode="auto">
            <a:xfrm>
              <a:off x="5567" y="10159"/>
              <a:ext cx="1028" cy="44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</a:rPr>
                <a:t>Fall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1285" name="Oval 19"/>
            <p:cNvSpPr>
              <a:spLocks noChangeArrowheads="1"/>
            </p:cNvSpPr>
            <p:nvPr/>
          </p:nvSpPr>
          <p:spPr bwMode="auto">
            <a:xfrm>
              <a:off x="6271" y="10710"/>
              <a:ext cx="1469" cy="447"/>
            </a:xfrm>
            <a:prstGeom prst="ellipse">
              <a:avLst/>
            </a:prstGeom>
            <a:solidFill>
              <a:srgbClr val="7030A0"/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100" b="1" dirty="0" err="1" smtClean="0">
                  <a:solidFill>
                    <a:schemeClr val="bg1"/>
                  </a:solidFill>
                  <a:latin typeface="Arial" pitchFamily="34" charset="0"/>
                </a:rPr>
                <a:t>Osteoporosis</a:t>
              </a:r>
              <a:endParaRPr lang="da-DK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1276" name="Oval 8"/>
            <p:cNvSpPr>
              <a:spLocks noChangeArrowheads="1"/>
            </p:cNvSpPr>
            <p:nvPr/>
          </p:nvSpPr>
          <p:spPr bwMode="auto">
            <a:xfrm>
              <a:off x="4300" y="12134"/>
              <a:ext cx="2705" cy="1196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endParaRPr lang="da-DK" alt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20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Anemia</a:t>
              </a:r>
              <a:endParaRPr lang="da-DK" alt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9" name="Oval 24"/>
            <p:cNvSpPr>
              <a:spLocks noChangeArrowheads="1"/>
            </p:cNvSpPr>
            <p:nvPr/>
          </p:nvSpPr>
          <p:spPr bwMode="auto">
            <a:xfrm>
              <a:off x="4942" y="11247"/>
              <a:ext cx="1426" cy="520"/>
            </a:xfrm>
            <a:prstGeom prst="ellipse">
              <a:avLst/>
            </a:prstGeom>
            <a:solidFill>
              <a:srgbClr val="92D050"/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</a:rPr>
                <a:t>Hip </a:t>
              </a:r>
              <a:r>
                <a:rPr lang="da-DK" altLang="en-US" sz="1200" b="1" dirty="0" err="1" smtClean="0">
                  <a:solidFill>
                    <a:schemeClr val="bg1"/>
                  </a:solidFill>
                  <a:latin typeface="Arial" pitchFamily="34" charset="0"/>
                </a:rPr>
                <a:t>Fracture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Line 45"/>
          <p:cNvSpPr>
            <a:spLocks noChangeShapeType="1"/>
          </p:cNvSpPr>
          <p:nvPr/>
        </p:nvSpPr>
        <p:spPr bwMode="auto">
          <a:xfrm>
            <a:off x="4300449" y="3338955"/>
            <a:ext cx="1" cy="376206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5620216" y="4653340"/>
            <a:ext cx="3156371" cy="1156494"/>
          </a:xfrm>
          <a:prstGeom prst="ellipse">
            <a:avLst/>
          </a:prstGeom>
          <a:solidFill>
            <a:srgbClr val="C00000"/>
          </a:solidFill>
          <a:ln w="25400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Blood transfusion</a:t>
            </a:r>
            <a:endParaRPr lang="da-DK" altLang="en-US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415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89"/>
    </mc:Choice>
    <mc:Fallback xmlns="">
      <p:transition spd="slow" advTm="1998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Line 45"/>
          <p:cNvSpPr>
            <a:spLocks noChangeShapeType="1"/>
          </p:cNvSpPr>
          <p:nvPr/>
        </p:nvSpPr>
        <p:spPr bwMode="auto">
          <a:xfrm flipV="1">
            <a:off x="4931649" y="3764350"/>
            <a:ext cx="820947" cy="197657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" name="Line 45"/>
          <p:cNvSpPr>
            <a:spLocks noChangeShapeType="1"/>
          </p:cNvSpPr>
          <p:nvPr/>
        </p:nvSpPr>
        <p:spPr bwMode="auto">
          <a:xfrm flipV="1">
            <a:off x="6925655" y="4144538"/>
            <a:ext cx="0" cy="402306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" name="Line 45"/>
          <p:cNvSpPr>
            <a:spLocks noChangeShapeType="1"/>
          </p:cNvSpPr>
          <p:nvPr/>
        </p:nvSpPr>
        <p:spPr bwMode="auto">
          <a:xfrm flipH="1">
            <a:off x="3062148" y="3992983"/>
            <a:ext cx="1082644" cy="553859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 flipH="1" flipV="1">
            <a:off x="5053479" y="2033579"/>
            <a:ext cx="282999" cy="38101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0" name="Line 45"/>
          <p:cNvSpPr>
            <a:spLocks noChangeShapeType="1"/>
          </p:cNvSpPr>
          <p:nvPr/>
        </p:nvSpPr>
        <p:spPr bwMode="auto">
          <a:xfrm>
            <a:off x="4931650" y="4123508"/>
            <a:ext cx="684156" cy="54067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Line 45"/>
          <p:cNvSpPr>
            <a:spLocks noChangeShapeType="1"/>
          </p:cNvSpPr>
          <p:nvPr/>
        </p:nvSpPr>
        <p:spPr bwMode="auto">
          <a:xfrm flipH="1">
            <a:off x="4881279" y="2520555"/>
            <a:ext cx="313699" cy="449703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" name="Line 45"/>
          <p:cNvSpPr>
            <a:spLocks noChangeShapeType="1"/>
          </p:cNvSpPr>
          <p:nvPr/>
        </p:nvSpPr>
        <p:spPr bwMode="auto">
          <a:xfrm>
            <a:off x="4366004" y="3309601"/>
            <a:ext cx="16207" cy="45475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Line 45"/>
          <p:cNvSpPr>
            <a:spLocks noChangeShapeType="1"/>
          </p:cNvSpPr>
          <p:nvPr/>
        </p:nvSpPr>
        <p:spPr bwMode="auto">
          <a:xfrm flipH="1">
            <a:off x="2668236" y="3309600"/>
            <a:ext cx="1067625" cy="1025574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45"/>
          <p:cNvSpPr>
            <a:spLocks noChangeShapeType="1"/>
          </p:cNvSpPr>
          <p:nvPr/>
        </p:nvSpPr>
        <p:spPr bwMode="auto">
          <a:xfrm flipH="1">
            <a:off x="3240680" y="4775989"/>
            <a:ext cx="2375126" cy="1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2292" name="Group 6"/>
          <p:cNvGrpSpPr>
            <a:grpSpLocks noChangeAspect="1"/>
          </p:cNvGrpSpPr>
          <p:nvPr/>
        </p:nvGrpSpPr>
        <p:grpSpPr bwMode="auto">
          <a:xfrm>
            <a:off x="472047" y="1162239"/>
            <a:ext cx="8047404" cy="4429125"/>
            <a:chOff x="2281" y="9712"/>
            <a:chExt cx="7200" cy="4320"/>
          </a:xfrm>
        </p:grpSpPr>
        <p:sp>
          <p:nvSpPr>
            <p:cNvPr id="11281" name="Oval 15"/>
            <p:cNvSpPr>
              <a:spLocks noChangeArrowheads="1"/>
            </p:cNvSpPr>
            <p:nvPr/>
          </p:nvSpPr>
          <p:spPr bwMode="auto">
            <a:xfrm>
              <a:off x="6811" y="12983"/>
              <a:ext cx="1910" cy="447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Blood transfusion</a:t>
              </a:r>
              <a:endParaRPr lang="da-DK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5" name="AutoShape 7"/>
            <p:cNvSpPr>
              <a:spLocks noChangeAspect="1" noChangeArrowheads="1"/>
            </p:cNvSpPr>
            <p:nvPr/>
          </p:nvSpPr>
          <p:spPr bwMode="auto">
            <a:xfrm>
              <a:off x="2281" y="9712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</a:pPr>
              <a:endParaRPr lang="en-GB" altLang="en-US" sz="3600">
                <a:solidFill>
                  <a:schemeClr val="tx1"/>
                </a:solidFill>
              </a:endParaRPr>
            </a:p>
          </p:txBody>
        </p:sp>
        <p:sp>
          <p:nvSpPr>
            <p:cNvPr id="11287" name="Oval 22"/>
            <p:cNvSpPr>
              <a:spLocks noChangeArrowheads="1"/>
            </p:cNvSpPr>
            <p:nvPr/>
          </p:nvSpPr>
          <p:spPr bwMode="auto">
            <a:xfrm>
              <a:off x="5567" y="10159"/>
              <a:ext cx="1028" cy="44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</a:rPr>
                <a:t>Fall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1285" name="Oval 19"/>
            <p:cNvSpPr>
              <a:spLocks noChangeArrowheads="1"/>
            </p:cNvSpPr>
            <p:nvPr/>
          </p:nvSpPr>
          <p:spPr bwMode="auto">
            <a:xfrm>
              <a:off x="6271" y="10710"/>
              <a:ext cx="1469" cy="447"/>
            </a:xfrm>
            <a:prstGeom prst="ellipse">
              <a:avLst/>
            </a:prstGeom>
            <a:solidFill>
              <a:srgbClr val="7030A0"/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100" b="1" dirty="0" err="1" smtClean="0">
                  <a:solidFill>
                    <a:schemeClr val="bg1"/>
                  </a:solidFill>
                  <a:latin typeface="Arial" pitchFamily="34" charset="0"/>
                </a:rPr>
                <a:t>Osteoporosis</a:t>
              </a:r>
              <a:endParaRPr lang="da-DK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1276" name="Oval 8"/>
            <p:cNvSpPr>
              <a:spLocks noChangeArrowheads="1"/>
            </p:cNvSpPr>
            <p:nvPr/>
          </p:nvSpPr>
          <p:spPr bwMode="auto">
            <a:xfrm>
              <a:off x="5279" y="12250"/>
              <a:ext cx="1101" cy="446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Anemia</a:t>
              </a:r>
              <a:endParaRPr lang="da-DK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9" name="Oval 24"/>
            <p:cNvSpPr>
              <a:spLocks noChangeArrowheads="1"/>
            </p:cNvSpPr>
            <p:nvPr/>
          </p:nvSpPr>
          <p:spPr bwMode="auto">
            <a:xfrm>
              <a:off x="5048" y="11404"/>
              <a:ext cx="1426" cy="520"/>
            </a:xfrm>
            <a:prstGeom prst="ellipse">
              <a:avLst/>
            </a:prstGeom>
            <a:solidFill>
              <a:srgbClr val="92D050"/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</a:rPr>
                <a:t>Hip </a:t>
              </a:r>
              <a:r>
                <a:rPr lang="da-DK" altLang="en-US" sz="1200" b="1" dirty="0" err="1" smtClean="0">
                  <a:solidFill>
                    <a:schemeClr val="bg1"/>
                  </a:solidFill>
                  <a:latin typeface="Arial" pitchFamily="34" charset="0"/>
                </a:rPr>
                <a:t>Fracture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Line 45"/>
          <p:cNvSpPr>
            <a:spLocks noChangeShapeType="1"/>
          </p:cNvSpPr>
          <p:nvPr/>
        </p:nvSpPr>
        <p:spPr bwMode="auto">
          <a:xfrm flipH="1">
            <a:off x="4366003" y="1995198"/>
            <a:ext cx="21515" cy="90178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683568" y="4252595"/>
            <a:ext cx="2557112" cy="1211629"/>
          </a:xfrm>
          <a:prstGeom prst="ellipse">
            <a:avLst/>
          </a:prstGeom>
          <a:solidFill>
            <a:srgbClr val="0D4863"/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1000" b="1" dirty="0" smtClean="0">
              <a:solidFill>
                <a:schemeClr val="bg1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2000" b="1" dirty="0" err="1" smtClean="0">
                <a:solidFill>
                  <a:schemeClr val="bg1"/>
                </a:solidFill>
                <a:latin typeface="Arial" pitchFamily="34" charset="0"/>
              </a:rPr>
              <a:t>Death</a:t>
            </a:r>
            <a:endParaRPr lang="da-DK" altLang="en-US" sz="2000" b="1" dirty="0">
              <a:solidFill>
                <a:schemeClr val="bg1"/>
              </a:solidFill>
            </a:endParaRPr>
          </a:p>
        </p:txBody>
      </p:sp>
      <p:sp>
        <p:nvSpPr>
          <p:cNvPr id="33" name="Oval 26"/>
          <p:cNvSpPr>
            <a:spLocks noChangeArrowheads="1"/>
          </p:cNvSpPr>
          <p:nvPr/>
        </p:nvSpPr>
        <p:spPr bwMode="auto">
          <a:xfrm>
            <a:off x="5615806" y="2765102"/>
            <a:ext cx="3075890" cy="1379437"/>
          </a:xfrm>
          <a:prstGeom prst="ellipse">
            <a:avLst/>
          </a:prstGeom>
          <a:solidFill>
            <a:srgbClr val="FFC000"/>
          </a:solidFill>
          <a:ln w="25400">
            <a:solidFill>
              <a:srgbClr val="FFC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1000" b="1" dirty="0" smtClean="0">
              <a:solidFill>
                <a:schemeClr val="bg1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2000" b="1" dirty="0" err="1" smtClean="0">
                <a:solidFill>
                  <a:schemeClr val="bg1"/>
                </a:solidFill>
                <a:latin typeface="Arial" pitchFamily="34" charset="0"/>
              </a:rPr>
              <a:t>Infection</a:t>
            </a:r>
            <a:endParaRPr lang="da-DK" altLang="en-US" sz="20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415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66"/>
    </mc:Choice>
    <mc:Fallback xmlns="">
      <p:transition spd="slow" advTm="6236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 45"/>
          <p:cNvSpPr>
            <a:spLocks noChangeShapeType="1"/>
          </p:cNvSpPr>
          <p:nvPr/>
        </p:nvSpPr>
        <p:spPr bwMode="auto">
          <a:xfrm flipV="1">
            <a:off x="4967500" y="3959038"/>
            <a:ext cx="1205683" cy="8846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" name="Line 45"/>
          <p:cNvSpPr>
            <a:spLocks noChangeShapeType="1"/>
          </p:cNvSpPr>
          <p:nvPr/>
        </p:nvSpPr>
        <p:spPr bwMode="auto">
          <a:xfrm flipH="1">
            <a:off x="2271898" y="4836276"/>
            <a:ext cx="3465881" cy="46862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45"/>
          <p:cNvSpPr>
            <a:spLocks noChangeShapeType="1"/>
          </p:cNvSpPr>
          <p:nvPr/>
        </p:nvSpPr>
        <p:spPr bwMode="auto">
          <a:xfrm flipV="1">
            <a:off x="4916833" y="2530064"/>
            <a:ext cx="1994005" cy="1446640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57" name="Line 45"/>
          <p:cNvSpPr>
            <a:spLocks noChangeShapeType="1"/>
          </p:cNvSpPr>
          <p:nvPr/>
        </p:nvSpPr>
        <p:spPr bwMode="auto">
          <a:xfrm>
            <a:off x="3326016" y="1845152"/>
            <a:ext cx="805476" cy="0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Line 45"/>
          <p:cNvSpPr>
            <a:spLocks noChangeShapeType="1"/>
          </p:cNvSpPr>
          <p:nvPr/>
        </p:nvSpPr>
        <p:spPr bwMode="auto">
          <a:xfrm flipH="1">
            <a:off x="4810651" y="2530065"/>
            <a:ext cx="313699" cy="449703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 flipH="1" flipV="1">
            <a:off x="5024766" y="2054371"/>
            <a:ext cx="252301" cy="38101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" name="Line 45"/>
          <p:cNvSpPr>
            <a:spLocks noChangeShapeType="1"/>
          </p:cNvSpPr>
          <p:nvPr/>
        </p:nvSpPr>
        <p:spPr bwMode="auto">
          <a:xfrm flipV="1">
            <a:off x="2592028" y="1551093"/>
            <a:ext cx="3837364" cy="1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Line 45"/>
          <p:cNvSpPr>
            <a:spLocks noChangeShapeType="1"/>
          </p:cNvSpPr>
          <p:nvPr/>
        </p:nvSpPr>
        <p:spPr bwMode="auto">
          <a:xfrm>
            <a:off x="4957634" y="3184507"/>
            <a:ext cx="1286710" cy="58956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Line 45"/>
          <p:cNvSpPr>
            <a:spLocks noChangeShapeType="1"/>
          </p:cNvSpPr>
          <p:nvPr/>
        </p:nvSpPr>
        <p:spPr bwMode="auto">
          <a:xfrm flipH="1">
            <a:off x="1412245" y="1869443"/>
            <a:ext cx="0" cy="2784550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0" name="Line 45"/>
          <p:cNvSpPr>
            <a:spLocks noChangeShapeType="1"/>
          </p:cNvSpPr>
          <p:nvPr/>
        </p:nvSpPr>
        <p:spPr bwMode="auto">
          <a:xfrm>
            <a:off x="4916833" y="4113322"/>
            <a:ext cx="720470" cy="54067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Line 45"/>
          <p:cNvSpPr>
            <a:spLocks noChangeShapeType="1"/>
          </p:cNvSpPr>
          <p:nvPr/>
        </p:nvSpPr>
        <p:spPr bwMode="auto">
          <a:xfrm flipH="1">
            <a:off x="1817483" y="3299415"/>
            <a:ext cx="2135250" cy="1354578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Line 45"/>
          <p:cNvSpPr>
            <a:spLocks noChangeShapeType="1"/>
          </p:cNvSpPr>
          <p:nvPr/>
        </p:nvSpPr>
        <p:spPr bwMode="auto">
          <a:xfrm flipH="1" flipV="1">
            <a:off x="2991123" y="2607541"/>
            <a:ext cx="912259" cy="1369163"/>
          </a:xfrm>
          <a:prstGeom prst="line">
            <a:avLst/>
          </a:prstGeom>
          <a:noFill/>
          <a:ln w="635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82" name="Line 45"/>
          <p:cNvSpPr>
            <a:spLocks noChangeShapeType="1"/>
          </p:cNvSpPr>
          <p:nvPr/>
        </p:nvSpPr>
        <p:spPr bwMode="auto">
          <a:xfrm flipH="1">
            <a:off x="4359291" y="2054376"/>
            <a:ext cx="0" cy="83879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" name="Line 45"/>
          <p:cNvSpPr>
            <a:spLocks noChangeShapeType="1"/>
          </p:cNvSpPr>
          <p:nvPr/>
        </p:nvSpPr>
        <p:spPr bwMode="auto">
          <a:xfrm>
            <a:off x="4351187" y="3299414"/>
            <a:ext cx="16207" cy="48572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2292" name="Group 6"/>
          <p:cNvGrpSpPr>
            <a:grpSpLocks noChangeAspect="1"/>
          </p:cNvGrpSpPr>
          <p:nvPr/>
        </p:nvGrpSpPr>
        <p:grpSpPr bwMode="auto">
          <a:xfrm>
            <a:off x="395757" y="1166627"/>
            <a:ext cx="8108877" cy="4445529"/>
            <a:chOff x="2226" y="9696"/>
            <a:chExt cx="7255" cy="4336"/>
          </a:xfrm>
        </p:grpSpPr>
        <p:sp>
          <p:nvSpPr>
            <p:cNvPr id="11275" name="AutoShape 7"/>
            <p:cNvSpPr>
              <a:spLocks noChangeAspect="1" noChangeArrowheads="1"/>
            </p:cNvSpPr>
            <p:nvPr/>
          </p:nvSpPr>
          <p:spPr bwMode="auto">
            <a:xfrm>
              <a:off x="2281" y="9712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</a:pPr>
              <a:endParaRPr lang="en-GB" altLang="en-US" sz="3600">
                <a:solidFill>
                  <a:schemeClr val="tx1"/>
                </a:solidFill>
              </a:endParaRPr>
            </a:p>
          </p:txBody>
        </p:sp>
        <p:sp>
          <p:nvSpPr>
            <p:cNvPr id="11281" name="Oval 15"/>
            <p:cNvSpPr>
              <a:spLocks noChangeArrowheads="1"/>
            </p:cNvSpPr>
            <p:nvPr/>
          </p:nvSpPr>
          <p:spPr bwMode="auto">
            <a:xfrm>
              <a:off x="6811" y="12983"/>
              <a:ext cx="1910" cy="447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Blood transfusion</a:t>
              </a:r>
              <a:endParaRPr lang="da-DK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7" name="Oval 22"/>
            <p:cNvSpPr>
              <a:spLocks noChangeArrowheads="1"/>
            </p:cNvSpPr>
            <p:nvPr/>
          </p:nvSpPr>
          <p:spPr bwMode="auto">
            <a:xfrm>
              <a:off x="5567" y="10159"/>
              <a:ext cx="1028" cy="44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</a:rPr>
                <a:t>Fall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1285" name="Oval 19"/>
            <p:cNvSpPr>
              <a:spLocks noChangeArrowheads="1"/>
            </p:cNvSpPr>
            <p:nvPr/>
          </p:nvSpPr>
          <p:spPr bwMode="auto">
            <a:xfrm>
              <a:off x="6271" y="10710"/>
              <a:ext cx="1469" cy="447"/>
            </a:xfrm>
            <a:prstGeom prst="ellipse">
              <a:avLst/>
            </a:prstGeom>
            <a:solidFill>
              <a:srgbClr val="7030A0"/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100" b="1" dirty="0" err="1" smtClean="0">
                  <a:solidFill>
                    <a:schemeClr val="bg1"/>
                  </a:solidFill>
                  <a:latin typeface="Arial" pitchFamily="34" charset="0"/>
                </a:rPr>
                <a:t>Osteoporosis</a:t>
              </a:r>
              <a:endParaRPr lang="da-DK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1276" name="Oval 8"/>
            <p:cNvSpPr>
              <a:spLocks noChangeArrowheads="1"/>
            </p:cNvSpPr>
            <p:nvPr/>
          </p:nvSpPr>
          <p:spPr bwMode="auto">
            <a:xfrm>
              <a:off x="5279" y="12250"/>
              <a:ext cx="1101" cy="446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Anemia</a:t>
              </a:r>
              <a:endParaRPr lang="da-DK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9" name="Oval 24"/>
            <p:cNvSpPr>
              <a:spLocks noChangeArrowheads="1"/>
            </p:cNvSpPr>
            <p:nvPr/>
          </p:nvSpPr>
          <p:spPr bwMode="auto">
            <a:xfrm>
              <a:off x="4942" y="11380"/>
              <a:ext cx="1426" cy="520"/>
            </a:xfrm>
            <a:prstGeom prst="ellipse">
              <a:avLst/>
            </a:prstGeom>
            <a:solidFill>
              <a:srgbClr val="92D050"/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</a:rPr>
                <a:t>Hip </a:t>
              </a:r>
              <a:r>
                <a:rPr lang="da-DK" altLang="en-US" sz="1200" b="1" dirty="0" err="1" smtClean="0">
                  <a:solidFill>
                    <a:schemeClr val="bg1"/>
                  </a:solidFill>
                  <a:latin typeface="Arial" pitchFamily="34" charset="0"/>
                </a:rPr>
                <a:t>Fracture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1286" name="Oval 20"/>
            <p:cNvSpPr>
              <a:spLocks noChangeArrowheads="1"/>
            </p:cNvSpPr>
            <p:nvPr/>
          </p:nvSpPr>
          <p:spPr bwMode="auto">
            <a:xfrm>
              <a:off x="2226" y="9696"/>
              <a:ext cx="2977" cy="1539"/>
            </a:xfrm>
            <a:prstGeom prst="ellipse">
              <a:avLst/>
            </a:prstGeom>
            <a:solidFill>
              <a:srgbClr val="0070C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endParaRPr lang="da-DK" altLang="en-US" sz="1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20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Physical</a:t>
              </a:r>
              <a:endParaRPr lang="da-DK" alt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20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disability</a:t>
              </a:r>
              <a:endParaRPr lang="da-DK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952012" y="4653993"/>
            <a:ext cx="1309939" cy="458291"/>
          </a:xfrm>
          <a:prstGeom prst="ellipse">
            <a:avLst/>
          </a:prstGeom>
          <a:solidFill>
            <a:srgbClr val="0D4863"/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b="1" dirty="0" err="1" smtClean="0">
                <a:solidFill>
                  <a:schemeClr val="bg1"/>
                </a:solidFill>
                <a:latin typeface="Arial" pitchFamily="34" charset="0"/>
              </a:rPr>
              <a:t>Death</a:t>
            </a:r>
            <a:endParaRPr lang="da-DK" altLang="en-US" sz="3600" b="1" dirty="0">
              <a:solidFill>
                <a:schemeClr val="bg1"/>
              </a:solidFill>
            </a:endParaRPr>
          </a:p>
        </p:txBody>
      </p:sp>
      <p:sp>
        <p:nvSpPr>
          <p:cNvPr id="33" name="Oval 26"/>
          <p:cNvSpPr>
            <a:spLocks noChangeArrowheads="1"/>
          </p:cNvSpPr>
          <p:nvPr/>
        </p:nvSpPr>
        <p:spPr bwMode="auto">
          <a:xfrm>
            <a:off x="6142123" y="3676062"/>
            <a:ext cx="1315527" cy="458291"/>
          </a:xfrm>
          <a:prstGeom prst="ellipse">
            <a:avLst/>
          </a:prstGeom>
          <a:solidFill>
            <a:srgbClr val="FFC000"/>
          </a:solidFill>
          <a:ln w="25400">
            <a:solidFill>
              <a:srgbClr val="FFC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b="1" dirty="0" err="1" smtClean="0">
                <a:solidFill>
                  <a:schemeClr val="bg1"/>
                </a:solidFill>
                <a:latin typeface="Arial" pitchFamily="34" charset="0"/>
              </a:rPr>
              <a:t>Infection</a:t>
            </a:r>
            <a:endParaRPr lang="da-DK" altLang="en-US" sz="3600" b="1" dirty="0">
              <a:solidFill>
                <a:schemeClr val="bg1"/>
              </a:solidFill>
            </a:endParaRPr>
          </a:p>
        </p:txBody>
      </p:sp>
      <p:sp>
        <p:nvSpPr>
          <p:cNvPr id="34" name="Line 45"/>
          <p:cNvSpPr>
            <a:spLocks noChangeShapeType="1"/>
          </p:cNvSpPr>
          <p:nvPr/>
        </p:nvSpPr>
        <p:spPr bwMode="auto">
          <a:xfrm flipV="1">
            <a:off x="6910838" y="4134352"/>
            <a:ext cx="0" cy="402306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Oval 13"/>
          <p:cNvSpPr>
            <a:spLocks noChangeArrowheads="1"/>
          </p:cNvSpPr>
          <p:nvPr/>
        </p:nvSpPr>
        <p:spPr bwMode="auto">
          <a:xfrm>
            <a:off x="5997343" y="1421918"/>
            <a:ext cx="2952328" cy="1150787"/>
          </a:xfrm>
          <a:prstGeom prst="ellipse">
            <a:avLst/>
          </a:prstGeom>
          <a:solidFill>
            <a:srgbClr val="00B050"/>
          </a:solidFill>
          <a:ln w="25400">
            <a:solidFill>
              <a:srgbClr val="339933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1000" b="1" dirty="0" smtClean="0">
              <a:solidFill>
                <a:schemeClr val="bg1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2000" b="1" dirty="0" err="1" smtClean="0">
                <a:solidFill>
                  <a:schemeClr val="bg1"/>
                </a:solidFill>
                <a:latin typeface="Arial" pitchFamily="34" charset="0"/>
              </a:rPr>
              <a:t>Quality</a:t>
            </a:r>
            <a:r>
              <a:rPr lang="da-DK" altLang="en-US" sz="2000" b="1" dirty="0" smtClean="0">
                <a:solidFill>
                  <a:schemeClr val="bg1"/>
                </a:solidFill>
                <a:latin typeface="Arial" pitchFamily="34" charset="0"/>
              </a:rPr>
              <a:t> of Life</a:t>
            </a:r>
            <a:endParaRPr lang="da-DK" altLang="en-US" sz="2000" b="1" dirty="0">
              <a:solidFill>
                <a:schemeClr val="bg1"/>
              </a:solidFill>
            </a:endParaRPr>
          </a:p>
        </p:txBody>
      </p:sp>
      <p:sp>
        <p:nvSpPr>
          <p:cNvPr id="43" name="Line 45"/>
          <p:cNvSpPr>
            <a:spLocks noChangeShapeType="1"/>
          </p:cNvSpPr>
          <p:nvPr/>
        </p:nvSpPr>
        <p:spPr bwMode="auto">
          <a:xfrm flipH="1">
            <a:off x="2261948" y="4131110"/>
            <a:ext cx="1661935" cy="752028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 flipH="1">
            <a:off x="4351188" y="2054264"/>
            <a:ext cx="16206" cy="838901"/>
          </a:xfrm>
          <a:prstGeom prst="line">
            <a:avLst/>
          </a:prstGeom>
          <a:noFill/>
          <a:ln w="635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670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18"/>
    </mc:Choice>
    <mc:Fallback xmlns="">
      <p:transition spd="slow" advTm="5521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Line 45"/>
          <p:cNvSpPr>
            <a:spLocks noChangeShapeType="1"/>
          </p:cNvSpPr>
          <p:nvPr/>
        </p:nvSpPr>
        <p:spPr bwMode="auto">
          <a:xfrm>
            <a:off x="3357931" y="1801853"/>
            <a:ext cx="805476" cy="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" name="Line 45"/>
          <p:cNvSpPr>
            <a:spLocks noChangeShapeType="1"/>
          </p:cNvSpPr>
          <p:nvPr/>
        </p:nvSpPr>
        <p:spPr bwMode="auto">
          <a:xfrm flipV="1">
            <a:off x="4975159" y="3906675"/>
            <a:ext cx="1205683" cy="8846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" name="Line 45"/>
          <p:cNvSpPr>
            <a:spLocks noChangeShapeType="1"/>
          </p:cNvSpPr>
          <p:nvPr/>
        </p:nvSpPr>
        <p:spPr bwMode="auto">
          <a:xfrm flipV="1">
            <a:off x="6942753" y="4091052"/>
            <a:ext cx="0" cy="51964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" name="Line 45"/>
          <p:cNvSpPr>
            <a:spLocks noChangeShapeType="1"/>
          </p:cNvSpPr>
          <p:nvPr/>
        </p:nvSpPr>
        <p:spPr bwMode="auto">
          <a:xfrm flipH="1">
            <a:off x="4842566" y="2486766"/>
            <a:ext cx="313699" cy="449703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" name="Line 45"/>
          <p:cNvSpPr>
            <a:spLocks noChangeShapeType="1"/>
          </p:cNvSpPr>
          <p:nvPr/>
        </p:nvSpPr>
        <p:spPr bwMode="auto">
          <a:xfrm flipV="1">
            <a:off x="4542625" y="2054265"/>
            <a:ext cx="159580" cy="167651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" name="Line 45"/>
          <p:cNvSpPr>
            <a:spLocks noChangeShapeType="1"/>
          </p:cNvSpPr>
          <p:nvPr/>
        </p:nvSpPr>
        <p:spPr bwMode="auto">
          <a:xfrm flipV="1">
            <a:off x="4854734" y="1834859"/>
            <a:ext cx="2542676" cy="1971337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 flipH="1" flipV="1">
            <a:off x="5056681" y="2011072"/>
            <a:ext cx="252301" cy="38101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" name="Line 45"/>
          <p:cNvSpPr>
            <a:spLocks noChangeShapeType="1"/>
          </p:cNvSpPr>
          <p:nvPr/>
        </p:nvSpPr>
        <p:spPr bwMode="auto">
          <a:xfrm flipH="1" flipV="1">
            <a:off x="3071722" y="1967157"/>
            <a:ext cx="783218" cy="117405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40" name="Line 45"/>
          <p:cNvSpPr>
            <a:spLocks noChangeShapeType="1"/>
          </p:cNvSpPr>
          <p:nvPr/>
        </p:nvSpPr>
        <p:spPr bwMode="auto">
          <a:xfrm flipV="1">
            <a:off x="2623943" y="1507794"/>
            <a:ext cx="3837364" cy="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Line 45"/>
          <p:cNvSpPr>
            <a:spLocks noChangeShapeType="1"/>
          </p:cNvSpPr>
          <p:nvPr/>
        </p:nvSpPr>
        <p:spPr bwMode="auto">
          <a:xfrm>
            <a:off x="4989549" y="3141208"/>
            <a:ext cx="1286710" cy="58956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Line 45"/>
          <p:cNvSpPr>
            <a:spLocks noChangeShapeType="1"/>
          </p:cNvSpPr>
          <p:nvPr/>
        </p:nvSpPr>
        <p:spPr bwMode="auto">
          <a:xfrm flipH="1">
            <a:off x="1444160" y="1826144"/>
            <a:ext cx="0" cy="278455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0" name="Line 45"/>
          <p:cNvSpPr>
            <a:spLocks noChangeShapeType="1"/>
          </p:cNvSpPr>
          <p:nvPr/>
        </p:nvSpPr>
        <p:spPr bwMode="auto">
          <a:xfrm>
            <a:off x="4791418" y="3950908"/>
            <a:ext cx="919397" cy="72322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Line 45"/>
          <p:cNvSpPr>
            <a:spLocks noChangeShapeType="1"/>
          </p:cNvSpPr>
          <p:nvPr/>
        </p:nvSpPr>
        <p:spPr bwMode="auto">
          <a:xfrm flipH="1">
            <a:off x="1849398" y="3256116"/>
            <a:ext cx="2135250" cy="1354578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Line 45"/>
          <p:cNvSpPr>
            <a:spLocks noChangeShapeType="1"/>
          </p:cNvSpPr>
          <p:nvPr/>
        </p:nvSpPr>
        <p:spPr bwMode="auto">
          <a:xfrm flipH="1" flipV="1">
            <a:off x="2657248" y="2045908"/>
            <a:ext cx="1267670" cy="1887497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82" name="Line 45"/>
          <p:cNvSpPr>
            <a:spLocks noChangeShapeType="1"/>
          </p:cNvSpPr>
          <p:nvPr/>
        </p:nvSpPr>
        <p:spPr bwMode="auto">
          <a:xfrm flipH="1">
            <a:off x="4391206" y="2011077"/>
            <a:ext cx="0" cy="83879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" name="Line 45"/>
          <p:cNvSpPr>
            <a:spLocks noChangeShapeType="1"/>
          </p:cNvSpPr>
          <p:nvPr/>
        </p:nvSpPr>
        <p:spPr bwMode="auto">
          <a:xfrm>
            <a:off x="4383102" y="3256115"/>
            <a:ext cx="16207" cy="48572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2292" name="Group 6"/>
          <p:cNvGrpSpPr>
            <a:grpSpLocks noChangeAspect="1"/>
          </p:cNvGrpSpPr>
          <p:nvPr/>
        </p:nvGrpSpPr>
        <p:grpSpPr bwMode="auto">
          <a:xfrm>
            <a:off x="489145" y="1139733"/>
            <a:ext cx="8047404" cy="4429125"/>
            <a:chOff x="2281" y="9712"/>
            <a:chExt cx="7200" cy="4320"/>
          </a:xfrm>
        </p:grpSpPr>
        <p:sp>
          <p:nvSpPr>
            <p:cNvPr id="11275" name="AutoShape 7"/>
            <p:cNvSpPr>
              <a:spLocks noChangeAspect="1" noChangeArrowheads="1"/>
            </p:cNvSpPr>
            <p:nvPr/>
          </p:nvSpPr>
          <p:spPr bwMode="auto">
            <a:xfrm>
              <a:off x="2281" y="9712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</a:pPr>
              <a:endParaRPr lang="en-GB" altLang="en-US" sz="3600">
                <a:solidFill>
                  <a:schemeClr val="tx1"/>
                </a:solidFill>
              </a:endParaRPr>
            </a:p>
          </p:txBody>
        </p:sp>
        <p:sp>
          <p:nvSpPr>
            <p:cNvPr id="11281" name="Oval 15"/>
            <p:cNvSpPr>
              <a:spLocks noChangeArrowheads="1"/>
            </p:cNvSpPr>
            <p:nvPr/>
          </p:nvSpPr>
          <p:spPr bwMode="auto">
            <a:xfrm>
              <a:off x="6824" y="13052"/>
              <a:ext cx="1910" cy="447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Blood transfusion</a:t>
              </a:r>
              <a:endParaRPr lang="da-DK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7" name="Oval 22"/>
            <p:cNvSpPr>
              <a:spLocks noChangeArrowheads="1"/>
            </p:cNvSpPr>
            <p:nvPr/>
          </p:nvSpPr>
          <p:spPr bwMode="auto">
            <a:xfrm>
              <a:off x="5567" y="10159"/>
              <a:ext cx="1028" cy="44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</a:rPr>
                <a:t>Fall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1285" name="Oval 19"/>
            <p:cNvSpPr>
              <a:spLocks noChangeArrowheads="1"/>
            </p:cNvSpPr>
            <p:nvPr/>
          </p:nvSpPr>
          <p:spPr bwMode="auto">
            <a:xfrm>
              <a:off x="6271" y="10710"/>
              <a:ext cx="1469" cy="447"/>
            </a:xfrm>
            <a:prstGeom prst="ellipse">
              <a:avLst/>
            </a:prstGeom>
            <a:solidFill>
              <a:srgbClr val="7030A0"/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100" b="1" dirty="0" err="1" smtClean="0">
                  <a:solidFill>
                    <a:schemeClr val="bg1"/>
                  </a:solidFill>
                  <a:latin typeface="Arial" pitchFamily="34" charset="0"/>
                </a:rPr>
                <a:t>Osteoporosis</a:t>
              </a:r>
              <a:endParaRPr lang="da-DK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1276" name="Oval 8"/>
            <p:cNvSpPr>
              <a:spLocks noChangeArrowheads="1"/>
            </p:cNvSpPr>
            <p:nvPr/>
          </p:nvSpPr>
          <p:spPr bwMode="auto">
            <a:xfrm>
              <a:off x="5279" y="12250"/>
              <a:ext cx="1101" cy="446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Anemia</a:t>
              </a:r>
              <a:endParaRPr lang="da-DK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9" name="Oval 24"/>
            <p:cNvSpPr>
              <a:spLocks noChangeArrowheads="1"/>
            </p:cNvSpPr>
            <p:nvPr/>
          </p:nvSpPr>
          <p:spPr bwMode="auto">
            <a:xfrm>
              <a:off x="4942" y="11380"/>
              <a:ext cx="1426" cy="520"/>
            </a:xfrm>
            <a:prstGeom prst="ellipse">
              <a:avLst/>
            </a:prstGeom>
            <a:solidFill>
              <a:srgbClr val="92D050"/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</a:rPr>
                <a:t>Hip </a:t>
              </a:r>
              <a:r>
                <a:rPr lang="da-DK" altLang="en-US" sz="1200" b="1" dirty="0" err="1" smtClean="0">
                  <a:solidFill>
                    <a:schemeClr val="bg1"/>
                  </a:solidFill>
                  <a:latin typeface="Arial" pitchFamily="34" charset="0"/>
                </a:rPr>
                <a:t>Fracture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1286" name="Oval 20"/>
            <p:cNvSpPr>
              <a:spLocks noChangeArrowheads="1"/>
            </p:cNvSpPr>
            <p:nvPr/>
          </p:nvSpPr>
          <p:spPr bwMode="auto">
            <a:xfrm>
              <a:off x="2654" y="9945"/>
              <a:ext cx="2278" cy="659"/>
            </a:xfrm>
            <a:prstGeom prst="ellipse">
              <a:avLst/>
            </a:prstGeom>
            <a:solidFill>
              <a:srgbClr val="0070C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Physical</a:t>
              </a: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disability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983927" y="4610694"/>
            <a:ext cx="1309939" cy="458291"/>
          </a:xfrm>
          <a:prstGeom prst="ellipse">
            <a:avLst/>
          </a:prstGeom>
          <a:solidFill>
            <a:srgbClr val="0D4863"/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b="1" dirty="0" err="1" smtClean="0">
                <a:solidFill>
                  <a:schemeClr val="bg1"/>
                </a:solidFill>
                <a:latin typeface="Arial" pitchFamily="34" charset="0"/>
              </a:rPr>
              <a:t>Death</a:t>
            </a:r>
            <a:endParaRPr lang="da-DK" altLang="en-US" sz="3600" b="1" dirty="0">
              <a:solidFill>
                <a:schemeClr val="bg1"/>
              </a:solidFill>
            </a:endParaRPr>
          </a:p>
        </p:txBody>
      </p:sp>
      <p:sp>
        <p:nvSpPr>
          <p:cNvPr id="32" name="Line 45"/>
          <p:cNvSpPr>
            <a:spLocks noChangeShapeType="1"/>
          </p:cNvSpPr>
          <p:nvPr/>
        </p:nvSpPr>
        <p:spPr bwMode="auto">
          <a:xfrm flipH="1">
            <a:off x="2293863" y="4087811"/>
            <a:ext cx="1661935" cy="752028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" name="Oval 26"/>
          <p:cNvSpPr>
            <a:spLocks noChangeArrowheads="1"/>
          </p:cNvSpPr>
          <p:nvPr/>
        </p:nvSpPr>
        <p:spPr bwMode="auto">
          <a:xfrm>
            <a:off x="6174038" y="3632763"/>
            <a:ext cx="1315527" cy="458291"/>
          </a:xfrm>
          <a:prstGeom prst="ellipse">
            <a:avLst/>
          </a:prstGeom>
          <a:solidFill>
            <a:srgbClr val="FFC000"/>
          </a:solidFill>
          <a:ln w="25400">
            <a:solidFill>
              <a:srgbClr val="FFC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b="1" dirty="0" err="1" smtClean="0">
                <a:solidFill>
                  <a:schemeClr val="bg1"/>
                </a:solidFill>
                <a:latin typeface="Arial" pitchFamily="34" charset="0"/>
              </a:rPr>
              <a:t>Infection</a:t>
            </a:r>
            <a:endParaRPr lang="da-DK" altLang="en-US" sz="3600" b="1" dirty="0">
              <a:solidFill>
                <a:schemeClr val="bg1"/>
              </a:solidFill>
            </a:endParaRPr>
          </a:p>
        </p:txBody>
      </p:sp>
      <p:sp>
        <p:nvSpPr>
          <p:cNvPr id="38" name="Line 45"/>
          <p:cNvSpPr>
            <a:spLocks noChangeShapeType="1"/>
          </p:cNvSpPr>
          <p:nvPr/>
        </p:nvSpPr>
        <p:spPr bwMode="auto">
          <a:xfrm flipH="1">
            <a:off x="2303813" y="4839839"/>
            <a:ext cx="3263019" cy="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Oval 13"/>
          <p:cNvSpPr>
            <a:spLocks noChangeArrowheads="1"/>
          </p:cNvSpPr>
          <p:nvPr/>
        </p:nvSpPr>
        <p:spPr bwMode="auto">
          <a:xfrm>
            <a:off x="6375332" y="1378619"/>
            <a:ext cx="1836104" cy="456241"/>
          </a:xfrm>
          <a:prstGeom prst="ellipse">
            <a:avLst/>
          </a:prstGeom>
          <a:solidFill>
            <a:srgbClr val="00B050"/>
          </a:solidFill>
          <a:ln w="25400">
            <a:solidFill>
              <a:srgbClr val="339933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b="1" dirty="0" err="1" smtClean="0">
                <a:solidFill>
                  <a:schemeClr val="bg1"/>
                </a:solidFill>
                <a:latin typeface="Arial" pitchFamily="34" charset="0"/>
              </a:rPr>
              <a:t>Quality</a:t>
            </a:r>
            <a:r>
              <a:rPr lang="da-DK" altLang="en-US" sz="1200" b="1" dirty="0" smtClean="0">
                <a:solidFill>
                  <a:schemeClr val="bg1"/>
                </a:solidFill>
                <a:latin typeface="Arial" pitchFamily="34" charset="0"/>
              </a:rPr>
              <a:t> of Life</a:t>
            </a:r>
            <a:endParaRPr lang="da-DK" altLang="en-US" sz="3600" b="1" dirty="0">
              <a:solidFill>
                <a:schemeClr val="bg1"/>
              </a:solidFill>
            </a:endParaRPr>
          </a:p>
        </p:txBody>
      </p:sp>
      <p:sp>
        <p:nvSpPr>
          <p:cNvPr id="41" name="Line 45"/>
          <p:cNvSpPr>
            <a:spLocks noChangeShapeType="1"/>
          </p:cNvSpPr>
          <p:nvPr/>
        </p:nvSpPr>
        <p:spPr bwMode="auto">
          <a:xfrm flipV="1">
            <a:off x="6930887" y="1826144"/>
            <a:ext cx="0" cy="1783397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0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4"/>
    </mc:Choice>
    <mc:Fallback xmlns="">
      <p:transition spd="slow" advTm="424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Line 45"/>
          <p:cNvSpPr>
            <a:spLocks noChangeShapeType="1"/>
          </p:cNvSpPr>
          <p:nvPr/>
        </p:nvSpPr>
        <p:spPr bwMode="auto">
          <a:xfrm flipH="1">
            <a:off x="4122446" y="4147234"/>
            <a:ext cx="151850" cy="27602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" name="Line 45"/>
          <p:cNvSpPr>
            <a:spLocks noChangeShapeType="1"/>
          </p:cNvSpPr>
          <p:nvPr/>
        </p:nvSpPr>
        <p:spPr bwMode="auto">
          <a:xfrm flipV="1">
            <a:off x="6942753" y="4091052"/>
            <a:ext cx="0" cy="51964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" name="Line 45"/>
          <p:cNvSpPr>
            <a:spLocks noChangeShapeType="1"/>
          </p:cNvSpPr>
          <p:nvPr/>
        </p:nvSpPr>
        <p:spPr bwMode="auto">
          <a:xfrm flipV="1">
            <a:off x="4999416" y="3314308"/>
            <a:ext cx="885826" cy="680803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5" name="Line 45"/>
          <p:cNvSpPr>
            <a:spLocks noChangeShapeType="1"/>
          </p:cNvSpPr>
          <p:nvPr/>
        </p:nvSpPr>
        <p:spPr bwMode="auto">
          <a:xfrm flipV="1">
            <a:off x="4989549" y="3906647"/>
            <a:ext cx="1205683" cy="8846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" name="Line 45"/>
          <p:cNvSpPr>
            <a:spLocks noChangeShapeType="1"/>
          </p:cNvSpPr>
          <p:nvPr/>
        </p:nvSpPr>
        <p:spPr bwMode="auto">
          <a:xfrm flipH="1" flipV="1">
            <a:off x="2537880" y="3452719"/>
            <a:ext cx="1353733" cy="465724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" name="Line 45"/>
          <p:cNvSpPr>
            <a:spLocks noChangeShapeType="1"/>
          </p:cNvSpPr>
          <p:nvPr/>
        </p:nvSpPr>
        <p:spPr bwMode="auto">
          <a:xfrm flipH="1">
            <a:off x="2293863" y="4087811"/>
            <a:ext cx="1661935" cy="752028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" name="Line 45"/>
          <p:cNvSpPr>
            <a:spLocks noChangeShapeType="1"/>
          </p:cNvSpPr>
          <p:nvPr/>
        </p:nvSpPr>
        <p:spPr bwMode="auto">
          <a:xfrm flipH="1" flipV="1">
            <a:off x="2258895" y="4940047"/>
            <a:ext cx="2363520" cy="40349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45"/>
          <p:cNvSpPr>
            <a:spLocks noChangeShapeType="1"/>
          </p:cNvSpPr>
          <p:nvPr/>
        </p:nvSpPr>
        <p:spPr bwMode="auto">
          <a:xfrm flipH="1">
            <a:off x="2303812" y="4839839"/>
            <a:ext cx="3465881" cy="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4" name="Line 45"/>
          <p:cNvSpPr>
            <a:spLocks noChangeShapeType="1"/>
          </p:cNvSpPr>
          <p:nvPr/>
        </p:nvSpPr>
        <p:spPr bwMode="auto">
          <a:xfrm flipV="1">
            <a:off x="5308982" y="4536556"/>
            <a:ext cx="2645653" cy="80698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" name="Line 45"/>
          <p:cNvSpPr>
            <a:spLocks noChangeShapeType="1"/>
          </p:cNvSpPr>
          <p:nvPr/>
        </p:nvSpPr>
        <p:spPr bwMode="auto">
          <a:xfrm flipH="1">
            <a:off x="2537879" y="3141209"/>
            <a:ext cx="998400" cy="241794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" name="Line 45"/>
          <p:cNvSpPr>
            <a:spLocks noChangeShapeType="1"/>
          </p:cNvSpPr>
          <p:nvPr/>
        </p:nvSpPr>
        <p:spPr bwMode="auto">
          <a:xfrm flipH="1">
            <a:off x="4842566" y="2486766"/>
            <a:ext cx="313699" cy="449703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" name="Line 45"/>
          <p:cNvSpPr>
            <a:spLocks noChangeShapeType="1"/>
          </p:cNvSpPr>
          <p:nvPr/>
        </p:nvSpPr>
        <p:spPr bwMode="auto">
          <a:xfrm flipV="1">
            <a:off x="4542625" y="2054264"/>
            <a:ext cx="159580" cy="175193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" name="Line 45"/>
          <p:cNvSpPr>
            <a:spLocks noChangeShapeType="1"/>
          </p:cNvSpPr>
          <p:nvPr/>
        </p:nvSpPr>
        <p:spPr bwMode="auto">
          <a:xfrm flipV="1">
            <a:off x="4854734" y="1834859"/>
            <a:ext cx="2542676" cy="1971337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" name="Line 45"/>
          <p:cNvSpPr>
            <a:spLocks noChangeShapeType="1"/>
          </p:cNvSpPr>
          <p:nvPr/>
        </p:nvSpPr>
        <p:spPr bwMode="auto">
          <a:xfrm flipV="1">
            <a:off x="7829458" y="1716442"/>
            <a:ext cx="2" cy="2318626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" name="Line 45"/>
          <p:cNvSpPr>
            <a:spLocks noChangeShapeType="1"/>
          </p:cNvSpPr>
          <p:nvPr/>
        </p:nvSpPr>
        <p:spPr bwMode="auto">
          <a:xfrm flipV="1">
            <a:off x="1887100" y="5068982"/>
            <a:ext cx="0" cy="27455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 flipH="1" flipV="1">
            <a:off x="5056681" y="2011072"/>
            <a:ext cx="252301" cy="38101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" name="Line 45"/>
          <p:cNvSpPr>
            <a:spLocks noChangeShapeType="1"/>
          </p:cNvSpPr>
          <p:nvPr/>
        </p:nvSpPr>
        <p:spPr bwMode="auto">
          <a:xfrm flipH="1" flipV="1">
            <a:off x="3056777" y="1942381"/>
            <a:ext cx="783218" cy="117405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40" name="Line 45"/>
          <p:cNvSpPr>
            <a:spLocks noChangeShapeType="1"/>
          </p:cNvSpPr>
          <p:nvPr/>
        </p:nvSpPr>
        <p:spPr bwMode="auto">
          <a:xfrm flipV="1">
            <a:off x="2623943" y="1507794"/>
            <a:ext cx="3837364" cy="1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Line 45"/>
          <p:cNvSpPr>
            <a:spLocks noChangeShapeType="1"/>
          </p:cNvSpPr>
          <p:nvPr/>
        </p:nvSpPr>
        <p:spPr bwMode="auto">
          <a:xfrm>
            <a:off x="4989549" y="3141208"/>
            <a:ext cx="1286710" cy="58956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Line 45"/>
          <p:cNvSpPr>
            <a:spLocks noChangeShapeType="1"/>
          </p:cNvSpPr>
          <p:nvPr/>
        </p:nvSpPr>
        <p:spPr bwMode="auto">
          <a:xfrm flipH="1">
            <a:off x="1444160" y="1826144"/>
            <a:ext cx="0" cy="278455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0" name="Line 45"/>
          <p:cNvSpPr>
            <a:spLocks noChangeShapeType="1"/>
          </p:cNvSpPr>
          <p:nvPr/>
        </p:nvSpPr>
        <p:spPr bwMode="auto">
          <a:xfrm>
            <a:off x="4948747" y="4070023"/>
            <a:ext cx="820947" cy="582488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Line 45"/>
          <p:cNvSpPr>
            <a:spLocks noChangeShapeType="1"/>
          </p:cNvSpPr>
          <p:nvPr/>
        </p:nvSpPr>
        <p:spPr bwMode="auto">
          <a:xfrm flipH="1">
            <a:off x="1849398" y="3256116"/>
            <a:ext cx="2135250" cy="1354578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Line 45"/>
          <p:cNvSpPr>
            <a:spLocks noChangeShapeType="1"/>
          </p:cNvSpPr>
          <p:nvPr/>
        </p:nvSpPr>
        <p:spPr bwMode="auto">
          <a:xfrm flipH="1" flipV="1">
            <a:off x="2623943" y="2011076"/>
            <a:ext cx="1267670" cy="1887493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82" name="Line 45"/>
          <p:cNvSpPr>
            <a:spLocks noChangeShapeType="1"/>
          </p:cNvSpPr>
          <p:nvPr/>
        </p:nvSpPr>
        <p:spPr bwMode="auto">
          <a:xfrm flipH="1">
            <a:off x="4391206" y="2011077"/>
            <a:ext cx="0" cy="83879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" name="Line 45"/>
          <p:cNvSpPr>
            <a:spLocks noChangeShapeType="1"/>
          </p:cNvSpPr>
          <p:nvPr/>
        </p:nvSpPr>
        <p:spPr bwMode="auto">
          <a:xfrm>
            <a:off x="4383102" y="3256115"/>
            <a:ext cx="16207" cy="48572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2292" name="Group 6"/>
          <p:cNvGrpSpPr>
            <a:grpSpLocks noChangeAspect="1"/>
          </p:cNvGrpSpPr>
          <p:nvPr/>
        </p:nvGrpSpPr>
        <p:grpSpPr bwMode="auto">
          <a:xfrm>
            <a:off x="489145" y="1139733"/>
            <a:ext cx="8047404" cy="4429125"/>
            <a:chOff x="2281" y="9712"/>
            <a:chExt cx="7200" cy="4320"/>
          </a:xfrm>
        </p:grpSpPr>
        <p:sp>
          <p:nvSpPr>
            <p:cNvPr id="11275" name="AutoShape 7"/>
            <p:cNvSpPr>
              <a:spLocks noChangeAspect="1" noChangeArrowheads="1"/>
            </p:cNvSpPr>
            <p:nvPr/>
          </p:nvSpPr>
          <p:spPr bwMode="auto">
            <a:xfrm>
              <a:off x="2281" y="9712"/>
              <a:ext cx="720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</a:pPr>
              <a:endParaRPr lang="en-GB" altLang="en-US" sz="3600">
                <a:solidFill>
                  <a:schemeClr val="tx1"/>
                </a:solidFill>
              </a:endParaRPr>
            </a:p>
          </p:txBody>
        </p:sp>
        <p:sp>
          <p:nvSpPr>
            <p:cNvPr id="11281" name="Oval 15"/>
            <p:cNvSpPr>
              <a:spLocks noChangeArrowheads="1"/>
            </p:cNvSpPr>
            <p:nvPr/>
          </p:nvSpPr>
          <p:spPr bwMode="auto">
            <a:xfrm>
              <a:off x="6811" y="13032"/>
              <a:ext cx="1910" cy="447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Blood transfusion</a:t>
              </a:r>
              <a:endParaRPr lang="da-DK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7" name="Oval 22"/>
            <p:cNvSpPr>
              <a:spLocks noChangeArrowheads="1"/>
            </p:cNvSpPr>
            <p:nvPr/>
          </p:nvSpPr>
          <p:spPr bwMode="auto">
            <a:xfrm>
              <a:off x="5567" y="10159"/>
              <a:ext cx="1028" cy="44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</a:rPr>
                <a:t>Fall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1285" name="Oval 19"/>
            <p:cNvSpPr>
              <a:spLocks noChangeArrowheads="1"/>
            </p:cNvSpPr>
            <p:nvPr/>
          </p:nvSpPr>
          <p:spPr bwMode="auto">
            <a:xfrm>
              <a:off x="6271" y="10710"/>
              <a:ext cx="1469" cy="447"/>
            </a:xfrm>
            <a:prstGeom prst="ellipse">
              <a:avLst/>
            </a:prstGeom>
            <a:solidFill>
              <a:srgbClr val="7030A0"/>
            </a:solidFill>
            <a:ln w="15875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100" b="1" dirty="0" err="1" smtClean="0">
                  <a:solidFill>
                    <a:schemeClr val="bg1"/>
                  </a:solidFill>
                  <a:latin typeface="Arial" pitchFamily="34" charset="0"/>
                </a:rPr>
                <a:t>Osteoporosis</a:t>
              </a:r>
              <a:endParaRPr lang="da-DK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1276" name="Oval 8"/>
            <p:cNvSpPr>
              <a:spLocks noChangeArrowheads="1"/>
            </p:cNvSpPr>
            <p:nvPr/>
          </p:nvSpPr>
          <p:spPr bwMode="auto">
            <a:xfrm>
              <a:off x="5279" y="12250"/>
              <a:ext cx="1101" cy="446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Anemia</a:t>
              </a:r>
              <a:endParaRPr lang="da-DK" alt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89" name="Oval 24"/>
            <p:cNvSpPr>
              <a:spLocks noChangeArrowheads="1"/>
            </p:cNvSpPr>
            <p:nvPr/>
          </p:nvSpPr>
          <p:spPr bwMode="auto">
            <a:xfrm>
              <a:off x="4942" y="11380"/>
              <a:ext cx="1426" cy="520"/>
            </a:xfrm>
            <a:prstGeom prst="ellipse">
              <a:avLst/>
            </a:prstGeom>
            <a:solidFill>
              <a:srgbClr val="92D050"/>
            </a:solidFill>
            <a:ln w="254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smtClean="0">
                  <a:solidFill>
                    <a:schemeClr val="bg1"/>
                  </a:solidFill>
                  <a:latin typeface="Arial" pitchFamily="34" charset="0"/>
                </a:rPr>
                <a:t>Hip </a:t>
              </a:r>
              <a:r>
                <a:rPr lang="da-DK" altLang="en-US" sz="1200" b="1" dirty="0" err="1" smtClean="0">
                  <a:solidFill>
                    <a:schemeClr val="bg1"/>
                  </a:solidFill>
                  <a:latin typeface="Arial" pitchFamily="34" charset="0"/>
                </a:rPr>
                <a:t>Fracture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11286" name="Oval 20"/>
            <p:cNvSpPr>
              <a:spLocks noChangeArrowheads="1"/>
            </p:cNvSpPr>
            <p:nvPr/>
          </p:nvSpPr>
          <p:spPr bwMode="auto">
            <a:xfrm>
              <a:off x="2654" y="9945"/>
              <a:ext cx="2278" cy="659"/>
            </a:xfrm>
            <a:prstGeom prst="ellipse">
              <a:avLst/>
            </a:prstGeom>
            <a:solidFill>
              <a:srgbClr val="0070C0"/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2000"/>
                </a:lnSpc>
                <a:buFont typeface="AU Passata" pitchFamily="34" charset="0"/>
                <a:buChar char="›"/>
                <a:defRPr sz="2800">
                  <a:solidFill>
                    <a:schemeClr val="bg2"/>
                  </a:solidFill>
                  <a:latin typeface="AU Passata" pitchFamily="34" charset="0"/>
                </a:defRPr>
              </a:lvl1pPr>
              <a:lvl2pPr marL="742950" indent="-285750" eaLnBrk="0" hangingPunct="0">
                <a:lnSpc>
                  <a:spcPct val="94000"/>
                </a:lnSpc>
                <a:buFont typeface="AU Passata" pitchFamily="34" charset="0"/>
                <a:buChar char="›"/>
                <a:defRPr sz="2400">
                  <a:solidFill>
                    <a:schemeClr val="bg2"/>
                  </a:solidFill>
                  <a:latin typeface="AU Passata" pitchFamily="34" charset="0"/>
                </a:defRPr>
              </a:lvl2pPr>
              <a:lvl3pPr marL="1143000" indent="-228600" eaLnBrk="0" hangingPunct="0">
                <a:lnSpc>
                  <a:spcPct val="97000"/>
                </a:lnSpc>
                <a:buFont typeface="AU Passata" pitchFamily="34" charset="0"/>
                <a:buChar char="›"/>
                <a:defRPr sz="2000">
                  <a:solidFill>
                    <a:schemeClr val="bg2"/>
                  </a:solidFill>
                  <a:latin typeface="AU Passata" pitchFamily="34" charset="0"/>
                </a:defRPr>
              </a:lvl3pPr>
              <a:lvl4pPr marL="16002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4pPr>
              <a:lvl5pPr marL="2057400" indent="-228600" eaLnBrk="0" hangingPunct="0">
                <a:lnSpc>
                  <a:spcPct val="99000"/>
                </a:lnSpc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5pPr>
              <a:lvl6pPr marL="25146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6pPr>
              <a:lvl7pPr marL="29718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7pPr>
              <a:lvl8pPr marL="34290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8pPr>
              <a:lvl9pPr marL="3886200" indent="-228600" eaLnBrk="0" fontAlgn="base" hangingPunct="0">
                <a:lnSpc>
                  <a:spcPct val="99000"/>
                </a:lnSpc>
                <a:spcBef>
                  <a:spcPct val="0"/>
                </a:spcBef>
                <a:spcAft>
                  <a:spcPct val="0"/>
                </a:spcAft>
                <a:buFont typeface="AU Passata" pitchFamily="34" charset="0"/>
                <a:buChar char="›"/>
                <a:defRPr sz="1600">
                  <a:solidFill>
                    <a:schemeClr val="bg2"/>
                  </a:solidFill>
                  <a:latin typeface="AU Passata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Physical</a:t>
              </a:r>
              <a:endParaRPr lang="da-DK" alt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>
                <a:lnSpc>
                  <a:spcPct val="100000"/>
                </a:lnSpc>
                <a:buFontTx/>
                <a:buNone/>
              </a:pPr>
              <a:r>
                <a:rPr lang="da-DK" altLang="en-US" sz="12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disability</a:t>
              </a:r>
              <a:endParaRPr lang="da-DK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Line 45"/>
          <p:cNvSpPr>
            <a:spLocks noChangeShapeType="1"/>
          </p:cNvSpPr>
          <p:nvPr/>
        </p:nvSpPr>
        <p:spPr bwMode="auto">
          <a:xfrm>
            <a:off x="3357931" y="1801853"/>
            <a:ext cx="805476" cy="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983927" y="4610694"/>
            <a:ext cx="1309939" cy="458291"/>
          </a:xfrm>
          <a:prstGeom prst="ellipse">
            <a:avLst/>
          </a:prstGeom>
          <a:solidFill>
            <a:srgbClr val="0D4863"/>
          </a:solidFill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b="1" dirty="0" err="1" smtClean="0">
                <a:solidFill>
                  <a:schemeClr val="bg1"/>
                </a:solidFill>
                <a:latin typeface="Arial" pitchFamily="34" charset="0"/>
              </a:rPr>
              <a:t>Death</a:t>
            </a:r>
            <a:endParaRPr lang="da-DK" altLang="en-US" sz="3600" b="1" dirty="0">
              <a:solidFill>
                <a:schemeClr val="bg1"/>
              </a:solidFill>
            </a:endParaRPr>
          </a:p>
        </p:txBody>
      </p:sp>
      <p:sp>
        <p:nvSpPr>
          <p:cNvPr id="33" name="Oval 26"/>
          <p:cNvSpPr>
            <a:spLocks noChangeArrowheads="1"/>
          </p:cNvSpPr>
          <p:nvPr/>
        </p:nvSpPr>
        <p:spPr bwMode="auto">
          <a:xfrm>
            <a:off x="6174038" y="3632763"/>
            <a:ext cx="1315527" cy="458291"/>
          </a:xfrm>
          <a:prstGeom prst="ellipse">
            <a:avLst/>
          </a:prstGeom>
          <a:solidFill>
            <a:srgbClr val="FFC000"/>
          </a:solidFill>
          <a:ln w="25400">
            <a:solidFill>
              <a:srgbClr val="FFC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b="1" dirty="0" err="1" smtClean="0">
                <a:solidFill>
                  <a:schemeClr val="bg1"/>
                </a:solidFill>
                <a:latin typeface="Arial" pitchFamily="34" charset="0"/>
              </a:rPr>
              <a:t>Infection</a:t>
            </a:r>
            <a:endParaRPr lang="da-DK" altLang="en-US" sz="3600" b="1" dirty="0">
              <a:solidFill>
                <a:schemeClr val="bg1"/>
              </a:solidFill>
            </a:endParaRPr>
          </a:p>
        </p:txBody>
      </p:sp>
      <p:sp>
        <p:nvSpPr>
          <p:cNvPr id="41" name="Line 45"/>
          <p:cNvSpPr>
            <a:spLocks noChangeShapeType="1"/>
          </p:cNvSpPr>
          <p:nvPr/>
        </p:nvSpPr>
        <p:spPr bwMode="auto">
          <a:xfrm flipV="1">
            <a:off x="6930887" y="1826144"/>
            <a:ext cx="0" cy="1783397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Oval 12"/>
          <p:cNvSpPr>
            <a:spLocks noChangeArrowheads="1"/>
          </p:cNvSpPr>
          <p:nvPr/>
        </p:nvSpPr>
        <p:spPr bwMode="auto">
          <a:xfrm>
            <a:off x="1060287" y="3223062"/>
            <a:ext cx="1477593" cy="459317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r>
              <a:rPr lang="da-DK" alt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↑ Delirium</a:t>
            </a:r>
            <a:endParaRPr lang="da-DK" altLang="en-US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val 16"/>
          <p:cNvSpPr>
            <a:spLocks noChangeArrowheads="1"/>
          </p:cNvSpPr>
          <p:nvPr/>
        </p:nvSpPr>
        <p:spPr bwMode="auto">
          <a:xfrm>
            <a:off x="2623943" y="5154507"/>
            <a:ext cx="985807" cy="458291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dirty="0" err="1" smtClean="0">
                <a:solidFill>
                  <a:schemeClr val="tx1"/>
                </a:solidFill>
                <a:latin typeface="Arial" pitchFamily="34" charset="0"/>
              </a:rPr>
              <a:t>Gender</a:t>
            </a:r>
            <a:endParaRPr lang="da-DK" altLang="en-US" sz="3600" dirty="0">
              <a:solidFill>
                <a:schemeClr val="tx1"/>
              </a:solidFill>
            </a:endParaRPr>
          </a:p>
        </p:txBody>
      </p:sp>
      <p:sp>
        <p:nvSpPr>
          <p:cNvPr id="44" name="Oval 17"/>
          <p:cNvSpPr>
            <a:spLocks noChangeArrowheads="1"/>
          </p:cNvSpPr>
          <p:nvPr/>
        </p:nvSpPr>
        <p:spPr bwMode="auto">
          <a:xfrm>
            <a:off x="528733" y="5154507"/>
            <a:ext cx="1641894" cy="566969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dirty="0" err="1" smtClean="0">
                <a:solidFill>
                  <a:schemeClr val="tx1"/>
                </a:solidFill>
                <a:latin typeface="Arial" pitchFamily="34" charset="0"/>
              </a:rPr>
              <a:t>Surgery</a:t>
            </a:r>
            <a:r>
              <a:rPr lang="da-DK" altLang="en-US" sz="1200" dirty="0" smtClean="0">
                <a:solidFill>
                  <a:schemeClr val="tx1"/>
                </a:solidFill>
                <a:latin typeface="Arial" pitchFamily="34" charset="0"/>
              </a:rPr>
              <a:t> </a:t>
            </a:r>
            <a:r>
              <a:rPr lang="da-DK" altLang="en-US" sz="1200" dirty="0" err="1" smtClean="0">
                <a:solidFill>
                  <a:schemeClr val="tx1"/>
                </a:solidFill>
                <a:latin typeface="Arial" pitchFamily="34" charset="0"/>
              </a:rPr>
              <a:t>delay</a:t>
            </a:r>
            <a:endParaRPr lang="da-DK" altLang="en-US" sz="3600" dirty="0">
              <a:solidFill>
                <a:schemeClr val="tx1"/>
              </a:solidFill>
            </a:endParaRPr>
          </a:p>
        </p:txBody>
      </p:sp>
      <p:sp>
        <p:nvSpPr>
          <p:cNvPr id="45" name="Oval 25"/>
          <p:cNvSpPr>
            <a:spLocks noChangeArrowheads="1"/>
          </p:cNvSpPr>
          <p:nvPr/>
        </p:nvSpPr>
        <p:spPr bwMode="auto">
          <a:xfrm>
            <a:off x="6773944" y="2470521"/>
            <a:ext cx="1841961" cy="52185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dirty="0" err="1" smtClean="0">
                <a:solidFill>
                  <a:schemeClr val="tx1"/>
                </a:solidFill>
                <a:latin typeface="Arial" pitchFamily="34" charset="0"/>
              </a:rPr>
              <a:t>Readmission</a:t>
            </a:r>
            <a:endParaRPr lang="da-DK" altLang="en-US" sz="3600" dirty="0">
              <a:solidFill>
                <a:schemeClr val="tx1"/>
              </a:solidFill>
            </a:endParaRPr>
          </a:p>
        </p:txBody>
      </p:sp>
      <p:sp>
        <p:nvSpPr>
          <p:cNvPr id="46" name="Oval 10"/>
          <p:cNvSpPr>
            <a:spLocks noChangeArrowheads="1"/>
          </p:cNvSpPr>
          <p:nvPr/>
        </p:nvSpPr>
        <p:spPr bwMode="auto">
          <a:xfrm>
            <a:off x="489145" y="2393626"/>
            <a:ext cx="2134798" cy="45521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↓ </a:t>
            </a:r>
            <a:r>
              <a:rPr lang="da-DK" altLang="en-US" sz="12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da-DK" altLang="en-U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ognitive</a:t>
            </a:r>
            <a:r>
              <a:rPr lang="da-DK" alt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a-DK" altLang="en-U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function</a:t>
            </a:r>
            <a:endParaRPr lang="da-DK" altLang="en-US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Oval 27"/>
          <p:cNvSpPr>
            <a:spLocks noChangeArrowheads="1"/>
          </p:cNvSpPr>
          <p:nvPr/>
        </p:nvSpPr>
        <p:spPr bwMode="auto">
          <a:xfrm>
            <a:off x="4524023" y="5157790"/>
            <a:ext cx="820388" cy="45726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dirty="0" smtClean="0">
                <a:solidFill>
                  <a:schemeClr val="tx1"/>
                </a:solidFill>
                <a:latin typeface="Arial" pitchFamily="34" charset="0"/>
              </a:rPr>
              <a:t>Age</a:t>
            </a:r>
            <a:endParaRPr lang="da-DK" altLang="en-US" sz="3600" dirty="0">
              <a:solidFill>
                <a:schemeClr val="tx1"/>
              </a:solidFill>
            </a:endParaRPr>
          </a:p>
        </p:txBody>
      </p:sp>
      <p:sp>
        <p:nvSpPr>
          <p:cNvPr id="48" name="Oval 27"/>
          <p:cNvSpPr>
            <a:spLocks noChangeArrowheads="1"/>
          </p:cNvSpPr>
          <p:nvPr/>
        </p:nvSpPr>
        <p:spPr bwMode="auto">
          <a:xfrm>
            <a:off x="6883386" y="5114909"/>
            <a:ext cx="1732519" cy="45726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Gastric</a:t>
            </a:r>
            <a:r>
              <a:rPr lang="da-DK" alt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altLang="en-US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ulcer</a:t>
            </a:r>
            <a:endParaRPr lang="da-DK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val 18"/>
          <p:cNvSpPr>
            <a:spLocks noChangeArrowheads="1"/>
          </p:cNvSpPr>
          <p:nvPr/>
        </p:nvSpPr>
        <p:spPr bwMode="auto">
          <a:xfrm>
            <a:off x="7258224" y="4035068"/>
            <a:ext cx="1579346" cy="458291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dirty="0" err="1" smtClean="0">
                <a:solidFill>
                  <a:schemeClr val="tx1"/>
                </a:solidFill>
                <a:latin typeface="Arial" pitchFamily="34" charset="0"/>
              </a:rPr>
              <a:t>Comorbidity</a:t>
            </a:r>
            <a:endParaRPr lang="da-DK" altLang="en-US" sz="3600" dirty="0">
              <a:solidFill>
                <a:schemeClr val="tx1"/>
              </a:solidFill>
            </a:endParaRPr>
          </a:p>
        </p:txBody>
      </p:sp>
      <p:sp>
        <p:nvSpPr>
          <p:cNvPr id="50" name="Oval 23"/>
          <p:cNvSpPr>
            <a:spLocks noChangeArrowheads="1"/>
          </p:cNvSpPr>
          <p:nvPr/>
        </p:nvSpPr>
        <p:spPr bwMode="auto">
          <a:xfrm>
            <a:off x="3186811" y="4348906"/>
            <a:ext cx="1087485" cy="398705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None/>
            </a:pPr>
            <a:r>
              <a:rPr lang="da-DK" altLang="en-U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AMI</a:t>
            </a:r>
            <a:endParaRPr lang="da-DK" alt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3600" dirty="0">
              <a:solidFill>
                <a:schemeClr val="tx1"/>
              </a:solidFill>
            </a:endParaRPr>
          </a:p>
        </p:txBody>
      </p:sp>
      <p:sp>
        <p:nvSpPr>
          <p:cNvPr id="52" name="Oval 21"/>
          <p:cNvSpPr>
            <a:spLocks noChangeArrowheads="1"/>
          </p:cNvSpPr>
          <p:nvPr/>
        </p:nvSpPr>
        <p:spPr bwMode="auto">
          <a:xfrm>
            <a:off x="2755830" y="2177297"/>
            <a:ext cx="1768193" cy="458291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dirty="0" err="1" smtClean="0">
                <a:solidFill>
                  <a:schemeClr val="tx1"/>
                </a:solidFill>
                <a:latin typeface="Arial" pitchFamily="34" charset="0"/>
              </a:rPr>
              <a:t>Sarcopenia</a:t>
            </a:r>
            <a:endParaRPr lang="da-DK" altLang="en-US" sz="3600" dirty="0">
              <a:solidFill>
                <a:schemeClr val="tx1"/>
              </a:solidFill>
            </a:endParaRPr>
          </a:p>
        </p:txBody>
      </p:sp>
      <p:sp>
        <p:nvSpPr>
          <p:cNvPr id="54" name="Oval 9"/>
          <p:cNvSpPr>
            <a:spLocks noChangeArrowheads="1"/>
          </p:cNvSpPr>
          <p:nvPr/>
        </p:nvSpPr>
        <p:spPr bwMode="auto">
          <a:xfrm>
            <a:off x="5381467" y="2857044"/>
            <a:ext cx="1381471" cy="45726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dirty="0" err="1" smtClean="0">
                <a:solidFill>
                  <a:schemeClr val="tx1"/>
                </a:solidFill>
                <a:latin typeface="Arial" pitchFamily="34" charset="0"/>
              </a:rPr>
              <a:t>Anoxia</a:t>
            </a:r>
            <a:endParaRPr lang="da-DK" alt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Line 45"/>
          <p:cNvSpPr>
            <a:spLocks noChangeShapeType="1"/>
          </p:cNvSpPr>
          <p:nvPr/>
        </p:nvSpPr>
        <p:spPr bwMode="auto">
          <a:xfrm flipH="1">
            <a:off x="1654010" y="2848842"/>
            <a:ext cx="0" cy="407273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8" name="Line 45"/>
          <p:cNvSpPr>
            <a:spLocks noChangeShapeType="1"/>
          </p:cNvSpPr>
          <p:nvPr/>
        </p:nvSpPr>
        <p:spPr bwMode="auto">
          <a:xfrm flipH="1">
            <a:off x="1638896" y="3683781"/>
            <a:ext cx="0" cy="926913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" name="Line 45"/>
          <p:cNvSpPr>
            <a:spLocks noChangeShapeType="1"/>
          </p:cNvSpPr>
          <p:nvPr/>
        </p:nvSpPr>
        <p:spPr bwMode="auto">
          <a:xfrm flipH="1" flipV="1">
            <a:off x="2179100" y="5002281"/>
            <a:ext cx="444843" cy="366894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" name="Line 45"/>
          <p:cNvSpPr>
            <a:spLocks noChangeShapeType="1"/>
          </p:cNvSpPr>
          <p:nvPr/>
        </p:nvSpPr>
        <p:spPr bwMode="auto">
          <a:xfrm flipH="1" flipV="1">
            <a:off x="4736386" y="4147234"/>
            <a:ext cx="106180" cy="1010555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" name="Line 45"/>
          <p:cNvSpPr>
            <a:spLocks noChangeShapeType="1"/>
          </p:cNvSpPr>
          <p:nvPr/>
        </p:nvSpPr>
        <p:spPr bwMode="auto">
          <a:xfrm flipH="1" flipV="1">
            <a:off x="6930887" y="5002281"/>
            <a:ext cx="114122" cy="203980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" name="Line 45"/>
          <p:cNvSpPr>
            <a:spLocks noChangeShapeType="1"/>
          </p:cNvSpPr>
          <p:nvPr/>
        </p:nvSpPr>
        <p:spPr bwMode="auto">
          <a:xfrm flipV="1">
            <a:off x="7971731" y="2992379"/>
            <a:ext cx="2" cy="1042689"/>
          </a:xfrm>
          <a:prstGeom prst="line">
            <a:avLst/>
          </a:prstGeom>
          <a:noFill/>
          <a:ln w="254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4" name="Oval 13"/>
          <p:cNvSpPr>
            <a:spLocks noChangeArrowheads="1"/>
          </p:cNvSpPr>
          <p:nvPr/>
        </p:nvSpPr>
        <p:spPr bwMode="auto">
          <a:xfrm>
            <a:off x="6375332" y="1378619"/>
            <a:ext cx="1836104" cy="456241"/>
          </a:xfrm>
          <a:prstGeom prst="ellipse">
            <a:avLst/>
          </a:prstGeom>
          <a:solidFill>
            <a:srgbClr val="00B050"/>
          </a:solidFill>
          <a:ln w="25400">
            <a:solidFill>
              <a:srgbClr val="339933"/>
            </a:solidFill>
            <a:round/>
            <a:headEnd/>
            <a:tailEnd/>
          </a:ln>
        </p:spPr>
        <p:txBody>
          <a:bodyPr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200" b="1" dirty="0" err="1" smtClean="0">
                <a:solidFill>
                  <a:schemeClr val="bg1"/>
                </a:solidFill>
                <a:latin typeface="Arial" pitchFamily="34" charset="0"/>
              </a:rPr>
              <a:t>Quality</a:t>
            </a:r>
            <a:r>
              <a:rPr lang="da-DK" altLang="en-US" sz="1200" b="1" dirty="0" smtClean="0">
                <a:solidFill>
                  <a:schemeClr val="bg1"/>
                </a:solidFill>
                <a:latin typeface="Arial" pitchFamily="34" charset="0"/>
              </a:rPr>
              <a:t> of Life</a:t>
            </a:r>
            <a:endParaRPr lang="da-DK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796"/>
    </mc:Choice>
    <mc:Fallback xmlns="">
      <p:transition spd="slow" advTm="7379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46" name="Group 5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534815"/>
              </p:ext>
            </p:extLst>
          </p:nvPr>
        </p:nvGraphicFramePr>
        <p:xfrm>
          <a:off x="827584" y="2060848"/>
          <a:ext cx="7402896" cy="3467865"/>
        </p:xfrm>
        <a:graphic>
          <a:graphicData uri="http://schemas.openxmlformats.org/drawingml/2006/table">
            <a:tbl>
              <a:tblPr/>
              <a:tblGrid>
                <a:gridCol w="2791511"/>
                <a:gridCol w="2426677"/>
                <a:gridCol w="2184708"/>
              </a:tblGrid>
              <a:tr h="647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endParaRPr kumimoji="0" lang="da-DK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U Passat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U Passata" pitchFamily="34" charset="0"/>
                        </a:rPr>
                        <a:t>CGA* </a:t>
                      </a:r>
                      <a:r>
                        <a:rPr kumimoji="0" lang="da-DK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U Passata" pitchFamily="34" charset="0"/>
                        </a:rPr>
                        <a:t>Frailty</a:t>
                      </a:r>
                      <a:r>
                        <a:rPr kumimoji="0" lang="da-D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U Passata" pitchFamily="34" charset="0"/>
                        </a:rPr>
                        <a:t> Index</a:t>
                      </a:r>
                    </a:p>
                  </a:txBody>
                  <a:tcPr marL="113318" marR="113318" marT="45722" marB="45722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U Passata" pitchFamily="34" charset="0"/>
                        </a:rPr>
                        <a:t>Nursing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U Passata" pitchFamily="34" charset="0"/>
                        </a:rPr>
                        <a:t>home</a:t>
                      </a:r>
                      <a:endParaRPr kumimoji="0" lang="da-DK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U Passat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U Passata" pitchFamily="34" charset="0"/>
                        </a:rPr>
                        <a:t>n=179</a:t>
                      </a:r>
                    </a:p>
                  </a:txBody>
                  <a:tcPr marL="113318" marR="113318" marT="45722" marB="45722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U Passata" pitchFamily="34" charset="0"/>
                        </a:rPr>
                        <a:t>Sheltered</a:t>
                      </a:r>
                      <a:r>
                        <a:rPr kumimoji="0" lang="da-D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U Passata" pitchFamily="34" charset="0"/>
                        </a:rPr>
                        <a:t> </a:t>
                      </a:r>
                      <a:r>
                        <a:rPr kumimoji="0" lang="da-DK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U Passata" pitchFamily="34" charset="0"/>
                        </a:rPr>
                        <a:t>accomodation</a:t>
                      </a:r>
                      <a:endParaRPr kumimoji="0" lang="da-DK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U Passat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U Passata" pitchFamily="34" charset="0"/>
                        </a:rPr>
                        <a:t>n=105</a:t>
                      </a:r>
                    </a:p>
                  </a:txBody>
                  <a:tcPr marL="113318" marR="113318" marT="45722" marB="45722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5766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Physical</a:t>
                      </a:r>
                      <a:r>
                        <a:rPr kumimoji="0" lang="da-DK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 </a:t>
                      </a:r>
                      <a:r>
                        <a:rPr kumimoji="0" lang="da-D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disability</a:t>
                      </a:r>
                      <a:endParaRPr kumimoji="0" lang="da-DK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83842"/>
                        </a:solidFill>
                        <a:effectLst/>
                        <a:latin typeface="AU Passata" pitchFamily="34" charset="0"/>
                      </a:endParaRP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70 %</a:t>
                      </a: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35 %</a:t>
                      </a: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238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Severe</a:t>
                      </a:r>
                      <a:r>
                        <a:rPr kumimoji="0" lang="da-DK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 </a:t>
                      </a:r>
                      <a:r>
                        <a:rPr kumimoji="0" lang="da-D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comorbidity</a:t>
                      </a:r>
                      <a:endParaRPr kumimoji="0" lang="da-DK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83842"/>
                        </a:solidFill>
                        <a:effectLst/>
                        <a:latin typeface="AU Passata" pitchFamily="34" charset="0"/>
                      </a:endParaRP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19 %</a:t>
                      </a: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22 %</a:t>
                      </a: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254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Cognitive</a:t>
                      </a:r>
                      <a:r>
                        <a:rPr kumimoji="0" lang="da-DK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 </a:t>
                      </a:r>
                      <a:r>
                        <a:rPr kumimoji="0" lang="da-D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impairment</a:t>
                      </a:r>
                      <a:endParaRPr kumimoji="0" lang="da-DK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83842"/>
                        </a:solidFill>
                        <a:effectLst/>
                        <a:latin typeface="AU Passata" pitchFamily="34" charset="0"/>
                      </a:endParaRP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83 %</a:t>
                      </a: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32 %</a:t>
                      </a: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238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Malnutrition</a:t>
                      </a:r>
                      <a:endParaRPr kumimoji="0" lang="da-DK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83842"/>
                        </a:solidFill>
                        <a:effectLst/>
                        <a:latin typeface="AU Passata" pitchFamily="34" charset="0"/>
                      </a:endParaRP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46 %</a:t>
                      </a: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45 %</a:t>
                      </a: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254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Multimedication</a:t>
                      </a:r>
                      <a:r>
                        <a:rPr kumimoji="0" lang="da-DK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 (&gt;7)</a:t>
                      </a:r>
                      <a:endParaRPr kumimoji="0" lang="da-DK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83842"/>
                        </a:solidFill>
                        <a:effectLst/>
                        <a:latin typeface="AU Passata" pitchFamily="34" charset="0"/>
                      </a:endParaRP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35 %</a:t>
                      </a: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U Passata" pitchFamily="34" charset="0"/>
                        <a:buNone/>
                        <a:tabLst/>
                      </a:pPr>
                      <a:r>
                        <a:rPr kumimoji="0" lang="da-DK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83842"/>
                          </a:solidFill>
                          <a:effectLst/>
                          <a:latin typeface="AU Passata" pitchFamily="34" charset="0"/>
                        </a:rPr>
                        <a:t>39 %</a:t>
                      </a:r>
                    </a:p>
                  </a:txBody>
                  <a:tcPr marL="111534" marR="111534" marT="46802" marB="46802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1052736"/>
            <a:ext cx="8167687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/>
            <a:r>
              <a:rPr lang="da-DK" altLang="en-US" sz="3200" cap="none" dirty="0" err="1">
                <a:solidFill>
                  <a:srgbClr val="383842"/>
                </a:solidFill>
              </a:rPr>
              <a:t>F</a:t>
            </a:r>
            <a:r>
              <a:rPr lang="da-DK" altLang="en-US" sz="3200" cap="none" dirty="0" err="1" smtClean="0">
                <a:solidFill>
                  <a:srgbClr val="383842"/>
                </a:solidFill>
              </a:rPr>
              <a:t>rail</a:t>
            </a:r>
            <a:r>
              <a:rPr lang="da-DK" altLang="en-US" sz="3200" cap="none" dirty="0" smtClean="0">
                <a:solidFill>
                  <a:srgbClr val="383842"/>
                </a:solidFill>
              </a:rPr>
              <a:t> </a:t>
            </a:r>
            <a:r>
              <a:rPr lang="da-DK" altLang="en-US" sz="3200" cap="none" dirty="0" err="1" smtClean="0">
                <a:solidFill>
                  <a:srgbClr val="383842"/>
                </a:solidFill>
              </a:rPr>
              <a:t>older</a:t>
            </a:r>
            <a:r>
              <a:rPr lang="da-DK" altLang="en-US" sz="3200" cap="none" dirty="0" smtClean="0">
                <a:solidFill>
                  <a:srgbClr val="383842"/>
                </a:solidFill>
              </a:rPr>
              <a:t> patients with hip </a:t>
            </a:r>
            <a:r>
              <a:rPr lang="da-DK" altLang="en-US" sz="3200" cap="none" dirty="0" err="1" smtClean="0">
                <a:solidFill>
                  <a:srgbClr val="383842"/>
                </a:solidFill>
              </a:rPr>
              <a:t>fracture</a:t>
            </a:r>
            <a:endParaRPr lang="da-DK" altLang="en-US" sz="3200" cap="none" dirty="0" smtClean="0">
              <a:solidFill>
                <a:srgbClr val="383842"/>
              </a:solidFill>
            </a:endParaRPr>
          </a:p>
        </p:txBody>
      </p:sp>
      <p:sp>
        <p:nvSpPr>
          <p:cNvPr id="3" name="Tekstboks 2"/>
          <p:cNvSpPr txBox="1"/>
          <p:nvPr/>
        </p:nvSpPr>
        <p:spPr>
          <a:xfrm>
            <a:off x="827584" y="6032608"/>
            <a:ext cx="3231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smtClean="0"/>
              <a:t>*CGA: Comprehensive </a:t>
            </a:r>
            <a:r>
              <a:rPr lang="da-DK" sz="1200" dirty="0" err="1" smtClean="0"/>
              <a:t>Geriatric</a:t>
            </a:r>
            <a:r>
              <a:rPr lang="da-DK" sz="1200" dirty="0" smtClean="0"/>
              <a:t> </a:t>
            </a:r>
            <a:r>
              <a:rPr lang="da-DK" sz="1200" dirty="0" err="1" smtClean="0"/>
              <a:t>Assessment</a:t>
            </a:r>
            <a:endParaRPr lang="en-GB" sz="12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56"/>
    </mc:Choice>
    <mc:Fallback xmlns="">
      <p:transition spd="slow" advTm="5795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5958" y="862139"/>
            <a:ext cx="8167687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/>
            <a:r>
              <a:rPr lang="da-DK" altLang="en-US" sz="3200" cap="none" dirty="0" err="1" smtClean="0">
                <a:solidFill>
                  <a:srgbClr val="0D4863"/>
                </a:solidFill>
              </a:rPr>
              <a:t>Walking</a:t>
            </a:r>
            <a:r>
              <a:rPr lang="da-DK" altLang="en-US" sz="3200" cap="none" dirty="0" smtClean="0">
                <a:solidFill>
                  <a:srgbClr val="0D4863"/>
                </a:solidFill>
              </a:rPr>
              <a:t> </a:t>
            </a:r>
            <a:r>
              <a:rPr lang="da-DK" altLang="en-US" sz="3200" cap="none" dirty="0" err="1" smtClean="0">
                <a:solidFill>
                  <a:srgbClr val="0D4863"/>
                </a:solidFill>
              </a:rPr>
              <a:t>ability</a:t>
            </a:r>
            <a:r>
              <a:rPr lang="da-DK" altLang="en-US" sz="3200" cap="none" dirty="0" smtClean="0">
                <a:solidFill>
                  <a:srgbClr val="0D4863"/>
                </a:solidFill>
              </a:rPr>
              <a:t> 10 </a:t>
            </a:r>
            <a:r>
              <a:rPr lang="da-DK" altLang="en-US" sz="3200" cap="none" dirty="0" err="1" smtClean="0">
                <a:solidFill>
                  <a:srgbClr val="0D4863"/>
                </a:solidFill>
              </a:rPr>
              <a:t>days</a:t>
            </a:r>
            <a:r>
              <a:rPr lang="da-DK" altLang="en-US" sz="3200" cap="none" dirty="0" smtClean="0">
                <a:solidFill>
                  <a:srgbClr val="0D4863"/>
                </a:solidFill>
              </a:rPr>
              <a:t> </a:t>
            </a:r>
            <a:r>
              <a:rPr lang="da-DK" altLang="en-US" sz="3200" cap="none" dirty="0" err="1" smtClean="0">
                <a:solidFill>
                  <a:srgbClr val="0D4863"/>
                </a:solidFill>
              </a:rPr>
              <a:t>after</a:t>
            </a:r>
            <a:r>
              <a:rPr lang="da-DK" altLang="en-US" sz="3200" cap="none" dirty="0" smtClean="0">
                <a:solidFill>
                  <a:srgbClr val="0D4863"/>
                </a:solidFill>
              </a:rPr>
              <a:t> </a:t>
            </a:r>
            <a:r>
              <a:rPr lang="da-DK" altLang="en-US" sz="3200" cap="none" dirty="0" err="1" smtClean="0">
                <a:solidFill>
                  <a:srgbClr val="0D4863"/>
                </a:solidFill>
              </a:rPr>
              <a:t>surgery</a:t>
            </a:r>
            <a:r>
              <a:rPr lang="da-DK" altLang="en-US" sz="3200" cap="none" dirty="0" smtClean="0">
                <a:solidFill>
                  <a:srgbClr val="C00000"/>
                </a:solidFill>
              </a:rPr>
              <a:t/>
            </a:r>
            <a:br>
              <a:rPr lang="da-DK" altLang="en-US" sz="3200" cap="none" dirty="0" smtClean="0">
                <a:solidFill>
                  <a:srgbClr val="C00000"/>
                </a:solidFill>
              </a:rPr>
            </a:br>
            <a:endParaRPr lang="da-DK" altLang="en-US" sz="3200" cap="none" dirty="0" smtClean="0">
              <a:solidFill>
                <a:srgbClr val="C00000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44250048"/>
              </p:ext>
            </p:extLst>
          </p:nvPr>
        </p:nvGraphicFramePr>
        <p:xfrm>
          <a:off x="1691680" y="1992134"/>
          <a:ext cx="601959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Bille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785" y="5249253"/>
            <a:ext cx="1017921" cy="1148598"/>
          </a:xfrm>
          <a:prstGeom prst="rect">
            <a:avLst/>
          </a:prstGeom>
          <a:ln w="15875">
            <a:solidFill>
              <a:srgbClr val="C00000"/>
            </a:solidFill>
          </a:ln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1" y="5247456"/>
            <a:ext cx="954208" cy="1152192"/>
          </a:xfrm>
          <a:prstGeom prst="rect">
            <a:avLst/>
          </a:prstGeom>
          <a:ln w="15875">
            <a:solidFill>
              <a:srgbClr val="C00000"/>
            </a:solidFill>
          </a:ln>
        </p:spPr>
      </p:pic>
      <p:pic>
        <p:nvPicPr>
          <p:cNvPr id="18" name="Billede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" r="19325"/>
          <a:stretch/>
        </p:blipFill>
        <p:spPr>
          <a:xfrm>
            <a:off x="4480706" y="5247456"/>
            <a:ext cx="1065869" cy="1152192"/>
          </a:xfrm>
          <a:prstGeom prst="rect">
            <a:avLst/>
          </a:prstGeom>
          <a:ln w="15875">
            <a:solidFill>
              <a:srgbClr val="C00000"/>
            </a:solidFill>
          </a:ln>
        </p:spPr>
      </p:pic>
      <p:pic>
        <p:nvPicPr>
          <p:cNvPr id="19" name="Picture 536" descr="MARIUS_kopi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1" t="18006" r="11706" b="4217"/>
          <a:stretch/>
        </p:blipFill>
        <p:spPr bwMode="auto">
          <a:xfrm>
            <a:off x="2483768" y="5245660"/>
            <a:ext cx="979017" cy="1152191"/>
          </a:xfrm>
          <a:prstGeom prst="rect">
            <a:avLst/>
          </a:prstGeom>
          <a:noFill/>
          <a:ln w="158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boks 11"/>
          <p:cNvSpPr txBox="1"/>
          <p:nvPr/>
        </p:nvSpPr>
        <p:spPr>
          <a:xfrm>
            <a:off x="1287366" y="3341122"/>
            <a:ext cx="5036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 smtClean="0"/>
              <a:t>%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9039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37"/>
    </mc:Choice>
    <mc:Fallback xmlns="">
      <p:transition spd="slow" advTm="34737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6313" y="849441"/>
            <a:ext cx="8167687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/>
            <a:r>
              <a:rPr lang="da-DK" altLang="en-US" sz="3200" cap="none" dirty="0">
                <a:solidFill>
                  <a:srgbClr val="0D4863"/>
                </a:solidFill>
              </a:rPr>
              <a:t>Transferring 10 </a:t>
            </a:r>
            <a:r>
              <a:rPr lang="da-DK" altLang="en-US" sz="3200" cap="none" dirty="0" err="1">
                <a:solidFill>
                  <a:srgbClr val="0D4863"/>
                </a:solidFill>
              </a:rPr>
              <a:t>days</a:t>
            </a:r>
            <a:r>
              <a:rPr lang="da-DK" altLang="en-US" sz="3200" cap="none" dirty="0">
                <a:solidFill>
                  <a:srgbClr val="0D4863"/>
                </a:solidFill>
              </a:rPr>
              <a:t> </a:t>
            </a:r>
            <a:r>
              <a:rPr lang="da-DK" altLang="en-US" sz="3200" cap="none" dirty="0" err="1">
                <a:solidFill>
                  <a:srgbClr val="0D4863"/>
                </a:solidFill>
              </a:rPr>
              <a:t>after</a:t>
            </a:r>
            <a:r>
              <a:rPr lang="da-DK" altLang="en-US" sz="3200" cap="none" dirty="0">
                <a:solidFill>
                  <a:srgbClr val="0D4863"/>
                </a:solidFill>
              </a:rPr>
              <a:t> </a:t>
            </a:r>
            <a:r>
              <a:rPr lang="da-DK" altLang="en-US" sz="3200" cap="none" dirty="0" err="1">
                <a:solidFill>
                  <a:srgbClr val="0D4863"/>
                </a:solidFill>
              </a:rPr>
              <a:t>surgery</a:t>
            </a:r>
            <a:r>
              <a:rPr lang="da-DK" altLang="en-US" sz="3200" cap="none" dirty="0" smtClean="0">
                <a:solidFill>
                  <a:srgbClr val="C00000"/>
                </a:solidFill>
              </a:rPr>
              <a:t/>
            </a:r>
            <a:br>
              <a:rPr lang="da-DK" altLang="en-US" sz="3200" cap="none" dirty="0" smtClean="0">
                <a:solidFill>
                  <a:srgbClr val="C00000"/>
                </a:solidFill>
              </a:rPr>
            </a:br>
            <a:endParaRPr lang="da-DK" altLang="en-US" sz="3200" cap="none" dirty="0" smtClean="0">
              <a:solidFill>
                <a:srgbClr val="C00000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59948599"/>
              </p:ext>
            </p:extLst>
          </p:nvPr>
        </p:nvGraphicFramePr>
        <p:xfrm>
          <a:off x="2627784" y="1772816"/>
          <a:ext cx="6306129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kstboks 15"/>
          <p:cNvSpPr txBox="1"/>
          <p:nvPr/>
        </p:nvSpPr>
        <p:spPr>
          <a:xfrm>
            <a:off x="2622990" y="3501008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 smtClean="0"/>
              <a:t>%</a:t>
            </a:r>
            <a:endParaRPr lang="en-GB" sz="2000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20" y="2424954"/>
            <a:ext cx="1848895" cy="2952327"/>
          </a:xfrm>
          <a:prstGeom prst="rect">
            <a:avLst/>
          </a:prstGeom>
          <a:ln w="2222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57519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78"/>
    </mc:Choice>
    <mc:Fallback xmlns="">
      <p:transition spd="slow" advTm="25278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37778" y="783844"/>
            <a:ext cx="8564562" cy="46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da-DK" altLang="en-US" sz="2900" cap="none" dirty="0" err="1" smtClean="0">
                <a:solidFill>
                  <a:srgbClr val="383842"/>
                </a:solidFill>
              </a:rPr>
              <a:t>Ambulation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after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hip 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fracture</a:t>
            </a:r>
            <a:endParaRPr lang="da-DK" altLang="en-US" sz="2900" cap="none" dirty="0" smtClean="0">
              <a:solidFill>
                <a:srgbClr val="383842"/>
              </a:solidFill>
            </a:endParaRPr>
          </a:p>
        </p:txBody>
      </p:sp>
      <p:sp>
        <p:nvSpPr>
          <p:cNvPr id="4" name="Tekstboks 3"/>
          <p:cNvSpPr txBox="1"/>
          <p:nvPr/>
        </p:nvSpPr>
        <p:spPr>
          <a:xfrm>
            <a:off x="5148064" y="6087779"/>
            <a:ext cx="3635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/>
              <a:t>Ortiz</a:t>
            </a:r>
            <a:r>
              <a:rPr lang="da-DK" sz="1200" dirty="0" smtClean="0"/>
              <a:t>-Alonso. 2012. J. </a:t>
            </a:r>
            <a:r>
              <a:rPr lang="da-DK" sz="1200" dirty="0" err="1" smtClean="0"/>
              <a:t>Gerontol.A.Biol.Sci.Med</a:t>
            </a:r>
            <a:r>
              <a:rPr lang="da-DK" sz="1200" dirty="0" smtClean="0"/>
              <a:t> </a:t>
            </a:r>
            <a:r>
              <a:rPr lang="da-DK" sz="1200" dirty="0" err="1" smtClean="0"/>
              <a:t>Sci</a:t>
            </a:r>
            <a:r>
              <a:rPr lang="da-DK" sz="1200" dirty="0" smtClean="0"/>
              <a:t>.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96" t="13333" r="20195" b="50565"/>
          <a:stretch/>
        </p:blipFill>
        <p:spPr bwMode="auto">
          <a:xfrm>
            <a:off x="1403648" y="1556792"/>
            <a:ext cx="6238056" cy="412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11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U:\PhD Thesis\Pictures for defence\old thoughtful woman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0" t="-278" r="4338" b="2065"/>
          <a:stretch/>
        </p:blipFill>
        <p:spPr bwMode="auto">
          <a:xfrm>
            <a:off x="-217040" y="-115664"/>
            <a:ext cx="936104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51520" y="2492896"/>
            <a:ext cx="8567737" cy="316835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383842"/>
                </a:solidFill>
              </a:rPr>
              <a:t> </a:t>
            </a:r>
            <a:r>
              <a:rPr lang="da-DK" sz="2400" dirty="0" err="1" smtClean="0">
                <a:solidFill>
                  <a:srgbClr val="383842"/>
                </a:solidFill>
              </a:rPr>
              <a:t>Subjective</a:t>
            </a:r>
            <a:r>
              <a:rPr lang="da-DK" sz="2400" dirty="0" smtClean="0">
                <a:solidFill>
                  <a:srgbClr val="383842"/>
                </a:solidFill>
              </a:rPr>
              <a:t> </a:t>
            </a:r>
            <a:r>
              <a:rPr lang="da-DK" sz="2400" dirty="0" err="1" smtClean="0">
                <a:solidFill>
                  <a:srgbClr val="383842"/>
                </a:solidFill>
              </a:rPr>
              <a:t>concept</a:t>
            </a:r>
            <a:r>
              <a:rPr lang="da-DK" sz="2400" dirty="0" smtClean="0">
                <a:solidFill>
                  <a:srgbClr val="383842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da-DK" sz="2400" dirty="0">
              <a:solidFill>
                <a:srgbClr val="38384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383842"/>
                </a:solidFill>
              </a:rPr>
              <a:t> </a:t>
            </a:r>
            <a:r>
              <a:rPr lang="da-DK" sz="2400" dirty="0" err="1" smtClean="0">
                <a:solidFill>
                  <a:srgbClr val="383842"/>
                </a:solidFill>
              </a:rPr>
              <a:t>Impact</a:t>
            </a:r>
            <a:r>
              <a:rPr lang="da-DK" sz="2400" dirty="0" smtClean="0">
                <a:solidFill>
                  <a:srgbClr val="383842"/>
                </a:solidFill>
              </a:rPr>
              <a:t> </a:t>
            </a:r>
            <a:r>
              <a:rPr lang="da-DK" sz="2400" dirty="0">
                <a:solidFill>
                  <a:srgbClr val="383842"/>
                </a:solidFill>
              </a:rPr>
              <a:t>on </a:t>
            </a:r>
            <a:r>
              <a:rPr lang="da-DK" sz="2400" dirty="0" err="1">
                <a:solidFill>
                  <a:srgbClr val="383842"/>
                </a:solidFill>
              </a:rPr>
              <a:t>well-being</a:t>
            </a:r>
            <a:r>
              <a:rPr lang="da-DK" sz="2400" dirty="0">
                <a:solidFill>
                  <a:srgbClr val="383842"/>
                </a:solidFill>
              </a:rPr>
              <a:t> and </a:t>
            </a:r>
            <a:r>
              <a:rPr lang="da-DK" sz="2400" dirty="0" err="1">
                <a:solidFill>
                  <a:srgbClr val="383842"/>
                </a:solidFill>
              </a:rPr>
              <a:t>life-satisfaction</a:t>
            </a:r>
            <a:endParaRPr lang="da-DK" sz="2400" dirty="0">
              <a:solidFill>
                <a:srgbClr val="38384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da-DK" sz="2400" dirty="0" smtClean="0">
              <a:solidFill>
                <a:srgbClr val="38384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383842"/>
                </a:solidFill>
              </a:rPr>
              <a:t> </a:t>
            </a:r>
            <a:r>
              <a:rPr lang="da-DK" sz="2400" dirty="0" err="1" smtClean="0">
                <a:solidFill>
                  <a:srgbClr val="383842"/>
                </a:solidFill>
              </a:rPr>
              <a:t>Reflecting</a:t>
            </a:r>
            <a:r>
              <a:rPr lang="da-DK" sz="2400" dirty="0" smtClean="0">
                <a:solidFill>
                  <a:srgbClr val="383842"/>
                </a:solidFill>
              </a:rPr>
              <a:t> the overall </a:t>
            </a:r>
            <a:r>
              <a:rPr lang="da-DK" sz="2400" dirty="0" err="1" smtClean="0">
                <a:solidFill>
                  <a:srgbClr val="383842"/>
                </a:solidFill>
              </a:rPr>
              <a:t>condition</a:t>
            </a:r>
            <a:r>
              <a:rPr lang="da-DK" sz="2400" dirty="0" smtClean="0">
                <a:solidFill>
                  <a:srgbClr val="383842"/>
                </a:solidFill>
              </a:rPr>
              <a:t> of human </a:t>
            </a:r>
            <a:r>
              <a:rPr lang="da-DK" sz="2400" dirty="0" err="1" smtClean="0">
                <a:solidFill>
                  <a:srgbClr val="383842"/>
                </a:solidFill>
              </a:rPr>
              <a:t>life</a:t>
            </a:r>
            <a:endParaRPr lang="da-DK" sz="2400" dirty="0" smtClean="0">
              <a:solidFill>
                <a:srgbClr val="383842"/>
              </a:solidFill>
            </a:endParaRPr>
          </a:p>
          <a:p>
            <a:pPr marL="0" indent="0">
              <a:buNone/>
            </a:pPr>
            <a:endParaRPr lang="da-DK" sz="2400" dirty="0">
              <a:solidFill>
                <a:srgbClr val="38384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383842"/>
                </a:solidFill>
              </a:rPr>
              <a:t> </a:t>
            </a:r>
            <a:r>
              <a:rPr lang="da-DK" sz="2400" dirty="0" err="1" smtClean="0">
                <a:solidFill>
                  <a:srgbClr val="383842"/>
                </a:solidFill>
              </a:rPr>
              <a:t>E.g</a:t>
            </a:r>
            <a:r>
              <a:rPr lang="da-DK" sz="2400" dirty="0" smtClean="0">
                <a:solidFill>
                  <a:srgbClr val="383842"/>
                </a:solidFill>
              </a:rPr>
              <a:t>. </a:t>
            </a:r>
            <a:r>
              <a:rPr lang="da-DK" sz="2400" dirty="0" err="1" smtClean="0">
                <a:solidFill>
                  <a:srgbClr val="383842"/>
                </a:solidFill>
              </a:rPr>
              <a:t>physical</a:t>
            </a:r>
            <a:r>
              <a:rPr lang="da-DK" sz="2400" dirty="0" smtClean="0">
                <a:solidFill>
                  <a:srgbClr val="383842"/>
                </a:solidFill>
              </a:rPr>
              <a:t> </a:t>
            </a:r>
            <a:r>
              <a:rPr lang="da-DK" sz="2400" dirty="0" err="1" smtClean="0">
                <a:solidFill>
                  <a:srgbClr val="383842"/>
                </a:solidFill>
              </a:rPr>
              <a:t>health</a:t>
            </a:r>
            <a:r>
              <a:rPr lang="da-DK" sz="2400" dirty="0" smtClean="0">
                <a:solidFill>
                  <a:srgbClr val="383842"/>
                </a:solidFill>
              </a:rPr>
              <a:t>, moral, and social </a:t>
            </a:r>
            <a:r>
              <a:rPr lang="da-DK" sz="2400" dirty="0" err="1" smtClean="0">
                <a:solidFill>
                  <a:srgbClr val="383842"/>
                </a:solidFill>
              </a:rPr>
              <a:t>environment</a:t>
            </a:r>
            <a:endParaRPr lang="da-DK" sz="2400" dirty="0" smtClean="0">
              <a:solidFill>
                <a:srgbClr val="383842"/>
              </a:solidFill>
            </a:endParaRPr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38" y="1206590"/>
            <a:ext cx="8564562" cy="46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da-DK" altLang="en-US" sz="2900" cap="none" dirty="0" err="1" smtClean="0">
                <a:solidFill>
                  <a:srgbClr val="383842"/>
                </a:solidFill>
              </a:rPr>
              <a:t>Quality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of 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life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(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QoL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6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39552" y="1700808"/>
            <a:ext cx="8352928" cy="453650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a-DK" sz="2400" dirty="0" smtClean="0">
                <a:solidFill>
                  <a:srgbClr val="383842"/>
                </a:solidFill>
              </a:rPr>
              <a:t>Nursing </a:t>
            </a:r>
            <a:r>
              <a:rPr lang="da-DK" sz="2400" dirty="0" err="1" smtClean="0">
                <a:solidFill>
                  <a:srgbClr val="383842"/>
                </a:solidFill>
              </a:rPr>
              <a:t>home</a:t>
            </a:r>
            <a:r>
              <a:rPr lang="da-DK" sz="2400" dirty="0" smtClean="0">
                <a:solidFill>
                  <a:srgbClr val="383842"/>
                </a:solidFill>
              </a:rPr>
              <a:t> residents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a-DK" sz="1200" dirty="0" smtClean="0">
              <a:solidFill>
                <a:srgbClr val="383842"/>
              </a:solidFill>
            </a:endParaRPr>
          </a:p>
          <a:p>
            <a:pPr marL="0" lvl="2" indent="0">
              <a:lnSpc>
                <a:spcPct val="150000"/>
              </a:lnSpc>
              <a:buNone/>
            </a:pPr>
            <a:r>
              <a:rPr lang="da-DK" dirty="0">
                <a:solidFill>
                  <a:srgbClr val="383842"/>
                </a:solidFill>
              </a:rPr>
              <a:t>	</a:t>
            </a:r>
            <a:r>
              <a:rPr lang="da-DK" dirty="0" smtClean="0">
                <a:solidFill>
                  <a:srgbClr val="383842"/>
                </a:solidFill>
              </a:rPr>
              <a:t>- </a:t>
            </a:r>
            <a:r>
              <a:rPr lang="da-DK" dirty="0" err="1" smtClean="0">
                <a:solidFill>
                  <a:srgbClr val="383842"/>
                </a:solidFill>
              </a:rPr>
              <a:t>lower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health-related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QoL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than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older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people</a:t>
            </a:r>
            <a:r>
              <a:rPr lang="da-DK" dirty="0" smtClean="0">
                <a:solidFill>
                  <a:srgbClr val="383842"/>
                </a:solidFill>
              </a:rPr>
              <a:t> from the 	  	  general population 			</a:t>
            </a:r>
            <a:r>
              <a:rPr lang="da-DK" sz="1400" dirty="0" smtClean="0">
                <a:solidFill>
                  <a:srgbClr val="383842"/>
                </a:solidFill>
              </a:rPr>
              <a:t>(Drageset 2008. J </a:t>
            </a:r>
            <a:r>
              <a:rPr lang="da-DK" sz="1400" dirty="0" err="1" smtClean="0">
                <a:solidFill>
                  <a:srgbClr val="383842"/>
                </a:solidFill>
              </a:rPr>
              <a:t>Clin</a:t>
            </a:r>
            <a:r>
              <a:rPr lang="da-DK" sz="1400" dirty="0" smtClean="0">
                <a:solidFill>
                  <a:srgbClr val="383842"/>
                </a:solidFill>
              </a:rPr>
              <a:t> Nurs)</a:t>
            </a:r>
          </a:p>
          <a:p>
            <a:pPr marL="0" lvl="2" indent="0">
              <a:lnSpc>
                <a:spcPct val="150000"/>
              </a:lnSpc>
              <a:buNone/>
            </a:pPr>
            <a:endParaRPr lang="da-DK" sz="1400" dirty="0">
              <a:solidFill>
                <a:srgbClr val="383842"/>
              </a:solidFill>
            </a:endParaRPr>
          </a:p>
          <a:p>
            <a:pPr marL="0" lvl="2" indent="0">
              <a:lnSpc>
                <a:spcPct val="150000"/>
              </a:lnSpc>
              <a:buNone/>
            </a:pPr>
            <a:r>
              <a:rPr lang="da-DK" dirty="0" smtClean="0">
                <a:solidFill>
                  <a:srgbClr val="383842"/>
                </a:solidFill>
              </a:rPr>
              <a:t>	- </a:t>
            </a:r>
            <a:r>
              <a:rPr lang="da-DK" dirty="0" err="1" smtClean="0">
                <a:solidFill>
                  <a:srgbClr val="383842"/>
                </a:solidFill>
              </a:rPr>
              <a:t>frail</a:t>
            </a:r>
            <a:r>
              <a:rPr lang="da-DK" dirty="0" smtClean="0">
                <a:solidFill>
                  <a:srgbClr val="383842"/>
                </a:solidFill>
              </a:rPr>
              <a:t> residents </a:t>
            </a:r>
            <a:r>
              <a:rPr lang="da-DK" dirty="0" err="1" smtClean="0">
                <a:solidFill>
                  <a:srgbClr val="383842"/>
                </a:solidFill>
              </a:rPr>
              <a:t>lower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QoL</a:t>
            </a:r>
            <a:r>
              <a:rPr lang="da-DK" dirty="0" smtClean="0">
                <a:solidFill>
                  <a:srgbClr val="383842"/>
                </a:solidFill>
              </a:rPr>
              <a:t> vs. non-</a:t>
            </a:r>
            <a:r>
              <a:rPr lang="da-DK" dirty="0" err="1" smtClean="0">
                <a:solidFill>
                  <a:srgbClr val="383842"/>
                </a:solidFill>
              </a:rPr>
              <a:t>frail</a:t>
            </a:r>
            <a:r>
              <a:rPr lang="da-DK" dirty="0" smtClean="0">
                <a:solidFill>
                  <a:srgbClr val="383842"/>
                </a:solidFill>
              </a:rPr>
              <a:t> residents </a:t>
            </a:r>
          </a:p>
          <a:p>
            <a:pPr marL="0" lvl="2" indent="0">
              <a:lnSpc>
                <a:spcPct val="100000"/>
              </a:lnSpc>
              <a:buNone/>
            </a:pPr>
            <a:r>
              <a:rPr lang="da-DK" sz="1400" dirty="0">
                <a:solidFill>
                  <a:srgbClr val="383842"/>
                </a:solidFill>
              </a:rPr>
              <a:t>	</a:t>
            </a:r>
            <a:r>
              <a:rPr lang="da-DK" sz="1400" dirty="0" smtClean="0">
                <a:solidFill>
                  <a:srgbClr val="383842"/>
                </a:solidFill>
              </a:rPr>
              <a:t>		</a:t>
            </a:r>
            <a:r>
              <a:rPr lang="da-DK" sz="1400" dirty="0">
                <a:solidFill>
                  <a:srgbClr val="383842"/>
                </a:solidFill>
              </a:rPr>
              <a:t> </a:t>
            </a:r>
            <a:r>
              <a:rPr lang="da-DK" sz="1400" dirty="0" smtClean="0">
                <a:solidFill>
                  <a:srgbClr val="383842"/>
                </a:solidFill>
              </a:rPr>
              <a:t>         			(</a:t>
            </a:r>
            <a:r>
              <a:rPr lang="da-DK" sz="1400" dirty="0" err="1" smtClean="0">
                <a:solidFill>
                  <a:srgbClr val="383842"/>
                </a:solidFill>
              </a:rPr>
              <a:t>Kanwar</a:t>
            </a:r>
            <a:r>
              <a:rPr lang="da-DK" sz="1400" dirty="0" smtClean="0">
                <a:solidFill>
                  <a:srgbClr val="383842"/>
                </a:solidFill>
              </a:rPr>
              <a:t> 2013. J </a:t>
            </a:r>
            <a:r>
              <a:rPr lang="da-DK" sz="1400" dirty="0" err="1">
                <a:solidFill>
                  <a:srgbClr val="383842"/>
                </a:solidFill>
              </a:rPr>
              <a:t>A</a:t>
            </a:r>
            <a:r>
              <a:rPr lang="da-DK" sz="1400" dirty="0" err="1" smtClean="0">
                <a:solidFill>
                  <a:srgbClr val="383842"/>
                </a:solidFill>
              </a:rPr>
              <a:t>ging</a:t>
            </a:r>
            <a:r>
              <a:rPr lang="da-DK" sz="1400" dirty="0" smtClean="0">
                <a:solidFill>
                  <a:srgbClr val="383842"/>
                </a:solidFill>
              </a:rPr>
              <a:t> Health)</a:t>
            </a:r>
          </a:p>
          <a:p>
            <a:pPr marL="0" lvl="2" indent="0">
              <a:lnSpc>
                <a:spcPct val="100000"/>
              </a:lnSpc>
              <a:buNone/>
            </a:pPr>
            <a:endParaRPr lang="da-DK" sz="1400" dirty="0">
              <a:solidFill>
                <a:srgbClr val="383842"/>
              </a:solidFill>
            </a:endParaRPr>
          </a:p>
          <a:p>
            <a:pPr marL="0" lvl="2" indent="0">
              <a:lnSpc>
                <a:spcPct val="150000"/>
              </a:lnSpc>
              <a:buNone/>
            </a:pPr>
            <a:r>
              <a:rPr lang="da-DK" dirty="0" smtClean="0"/>
              <a:t>	</a:t>
            </a:r>
            <a:r>
              <a:rPr lang="da-DK" dirty="0" smtClean="0">
                <a:solidFill>
                  <a:srgbClr val="383842"/>
                </a:solidFill>
              </a:rPr>
              <a:t>- </a:t>
            </a:r>
            <a:r>
              <a:rPr lang="da-DK" dirty="0" err="1" smtClean="0">
                <a:solidFill>
                  <a:srgbClr val="383842"/>
                </a:solidFill>
              </a:rPr>
              <a:t>QoL</a:t>
            </a:r>
            <a:r>
              <a:rPr lang="da-DK" dirty="0" smtClean="0">
                <a:solidFill>
                  <a:srgbClr val="383842"/>
                </a:solidFill>
              </a:rPr>
              <a:t> is </a:t>
            </a:r>
            <a:r>
              <a:rPr lang="da-DK" dirty="0" err="1" smtClean="0">
                <a:solidFill>
                  <a:srgbClr val="383842"/>
                </a:solidFill>
              </a:rPr>
              <a:t>decreased</a:t>
            </a:r>
            <a:r>
              <a:rPr lang="da-DK" dirty="0" smtClean="0">
                <a:solidFill>
                  <a:srgbClr val="383842"/>
                </a:solidFill>
              </a:rPr>
              <a:t> 12 </a:t>
            </a:r>
            <a:r>
              <a:rPr lang="da-DK" dirty="0" err="1" smtClean="0">
                <a:solidFill>
                  <a:srgbClr val="383842"/>
                </a:solidFill>
              </a:rPr>
              <a:t>months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after</a:t>
            </a:r>
            <a:r>
              <a:rPr lang="da-DK" dirty="0" smtClean="0">
                <a:solidFill>
                  <a:srgbClr val="383842"/>
                </a:solidFill>
              </a:rPr>
              <a:t> hip </a:t>
            </a:r>
            <a:r>
              <a:rPr lang="da-DK" dirty="0" err="1" smtClean="0">
                <a:solidFill>
                  <a:srgbClr val="383842"/>
                </a:solidFill>
              </a:rPr>
              <a:t>fracture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</a:p>
          <a:p>
            <a:pPr marL="0" lvl="2" indent="0">
              <a:lnSpc>
                <a:spcPct val="150000"/>
              </a:lnSpc>
              <a:buNone/>
            </a:pPr>
            <a:r>
              <a:rPr lang="da-DK" sz="1400" dirty="0">
                <a:solidFill>
                  <a:srgbClr val="383842"/>
                </a:solidFill>
              </a:rPr>
              <a:t>	</a:t>
            </a:r>
            <a:r>
              <a:rPr lang="da-DK" sz="1400" dirty="0" smtClean="0">
                <a:solidFill>
                  <a:srgbClr val="383842"/>
                </a:solidFill>
              </a:rPr>
              <a:t>				</a:t>
            </a:r>
            <a:r>
              <a:rPr lang="da-DK" sz="1400" dirty="0">
                <a:solidFill>
                  <a:srgbClr val="383842"/>
                </a:solidFill>
              </a:rPr>
              <a:t>	(</a:t>
            </a:r>
            <a:r>
              <a:rPr lang="da-DK" sz="1400" dirty="0" err="1">
                <a:solidFill>
                  <a:srgbClr val="383842"/>
                </a:solidFill>
              </a:rPr>
              <a:t>Beaupre</a:t>
            </a:r>
            <a:r>
              <a:rPr lang="da-DK" sz="1400" dirty="0">
                <a:solidFill>
                  <a:srgbClr val="383842"/>
                </a:solidFill>
              </a:rPr>
              <a:t> 2012. J Am </a:t>
            </a:r>
            <a:r>
              <a:rPr lang="da-DK" sz="1400" dirty="0" err="1">
                <a:solidFill>
                  <a:srgbClr val="383842"/>
                </a:solidFill>
              </a:rPr>
              <a:t>Geriatr</a:t>
            </a:r>
            <a:r>
              <a:rPr lang="da-DK" sz="1400" dirty="0">
                <a:solidFill>
                  <a:srgbClr val="383842"/>
                </a:solidFill>
              </a:rPr>
              <a:t> </a:t>
            </a:r>
            <a:r>
              <a:rPr lang="da-DK" sz="1400" dirty="0" err="1">
                <a:solidFill>
                  <a:srgbClr val="383842"/>
                </a:solidFill>
              </a:rPr>
              <a:t>Soc</a:t>
            </a:r>
            <a:r>
              <a:rPr lang="da-DK" sz="1400" dirty="0">
                <a:solidFill>
                  <a:srgbClr val="383842"/>
                </a:solidFill>
              </a:rPr>
              <a:t>)</a:t>
            </a:r>
          </a:p>
          <a:p>
            <a:pPr marL="0" lvl="2" indent="0">
              <a:lnSpc>
                <a:spcPct val="150000"/>
              </a:lnSpc>
              <a:buNone/>
            </a:pPr>
            <a:endParaRPr lang="da-DK" sz="1400" dirty="0">
              <a:solidFill>
                <a:srgbClr val="383842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37778" y="783844"/>
            <a:ext cx="8564562" cy="46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da-DK" altLang="en-US" sz="2900" b="1" cap="none" dirty="0" err="1" smtClean="0">
                <a:solidFill>
                  <a:srgbClr val="339933"/>
                </a:solidFill>
              </a:rPr>
              <a:t>QoL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in 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frail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elderly</a:t>
            </a:r>
            <a:endParaRPr lang="da-DK" altLang="en-US" sz="2900" cap="none" dirty="0" smtClean="0">
              <a:solidFill>
                <a:srgbClr val="383842"/>
              </a:solidFill>
            </a:endParaRPr>
          </a:p>
        </p:txBody>
      </p:sp>
      <p:pic>
        <p:nvPicPr>
          <p:cNvPr id="2050" name="Picture 2" descr="http://i2.istockimg.com/file_thumbview_approve/55036084/5/stock-illustration-55036084-senio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0648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10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39552" y="1844824"/>
            <a:ext cx="8136904" cy="439248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a-DK" sz="2400" dirty="0" smtClean="0">
                <a:solidFill>
                  <a:srgbClr val="383842"/>
                </a:solidFill>
              </a:rPr>
              <a:t>Hip </a:t>
            </a:r>
            <a:r>
              <a:rPr lang="da-DK" sz="2400" dirty="0" err="1">
                <a:solidFill>
                  <a:srgbClr val="383842"/>
                </a:solidFill>
              </a:rPr>
              <a:t>fracture</a:t>
            </a:r>
            <a:r>
              <a:rPr lang="da-DK" sz="2400" dirty="0">
                <a:solidFill>
                  <a:srgbClr val="383842"/>
                </a:solidFill>
              </a:rPr>
              <a:t> </a:t>
            </a:r>
            <a:r>
              <a:rPr lang="da-DK" sz="2400" dirty="0" smtClean="0">
                <a:solidFill>
                  <a:srgbClr val="383842"/>
                </a:solidFill>
              </a:rPr>
              <a:t>patients</a:t>
            </a:r>
          </a:p>
          <a:p>
            <a:pPr marL="0" indent="0">
              <a:lnSpc>
                <a:spcPct val="150000"/>
              </a:lnSpc>
              <a:buNone/>
            </a:pPr>
            <a:endParaRPr lang="da-DK" sz="1000" dirty="0">
              <a:solidFill>
                <a:srgbClr val="383842"/>
              </a:solidFill>
            </a:endParaRPr>
          </a:p>
          <a:p>
            <a:pPr marL="0" lvl="2" indent="0">
              <a:lnSpc>
                <a:spcPct val="150000"/>
              </a:lnSpc>
              <a:buNone/>
            </a:pPr>
            <a:r>
              <a:rPr lang="da-DK" dirty="0">
                <a:solidFill>
                  <a:srgbClr val="383842"/>
                </a:solidFill>
              </a:rPr>
              <a:t>	- </a:t>
            </a:r>
            <a:r>
              <a:rPr lang="da-DK" dirty="0" err="1">
                <a:solidFill>
                  <a:srgbClr val="383842"/>
                </a:solidFill>
              </a:rPr>
              <a:t>report</a:t>
            </a:r>
            <a:r>
              <a:rPr lang="da-DK" dirty="0">
                <a:solidFill>
                  <a:srgbClr val="383842"/>
                </a:solidFill>
              </a:rPr>
              <a:t> </a:t>
            </a:r>
            <a:r>
              <a:rPr lang="da-DK" dirty="0" err="1">
                <a:solidFill>
                  <a:srgbClr val="383842"/>
                </a:solidFill>
              </a:rPr>
              <a:t>lower</a:t>
            </a:r>
            <a:r>
              <a:rPr lang="da-DK" dirty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QoL</a:t>
            </a:r>
            <a:r>
              <a:rPr lang="da-DK" dirty="0" smtClean="0">
                <a:solidFill>
                  <a:srgbClr val="383842"/>
                </a:solidFill>
              </a:rPr>
              <a:t> 	</a:t>
            </a:r>
          </a:p>
          <a:p>
            <a:pPr marL="0" lvl="2" indent="0">
              <a:lnSpc>
                <a:spcPct val="150000"/>
              </a:lnSpc>
              <a:buNone/>
            </a:pPr>
            <a:r>
              <a:rPr lang="da-DK" sz="1400" dirty="0">
                <a:solidFill>
                  <a:srgbClr val="383842"/>
                </a:solidFill>
              </a:rPr>
              <a:t>	</a:t>
            </a:r>
            <a:r>
              <a:rPr lang="da-DK" sz="1400" dirty="0" smtClean="0">
                <a:solidFill>
                  <a:srgbClr val="383842"/>
                </a:solidFill>
              </a:rPr>
              <a:t>				(</a:t>
            </a:r>
            <a:r>
              <a:rPr lang="da-DK" sz="1400" dirty="0" err="1">
                <a:solidFill>
                  <a:srgbClr val="383842"/>
                </a:solidFill>
              </a:rPr>
              <a:t>Beaupre</a:t>
            </a:r>
            <a:r>
              <a:rPr lang="da-DK" sz="1400" dirty="0">
                <a:solidFill>
                  <a:srgbClr val="383842"/>
                </a:solidFill>
              </a:rPr>
              <a:t> 2012. J Am </a:t>
            </a:r>
            <a:r>
              <a:rPr lang="da-DK" sz="1400" dirty="0" err="1">
                <a:solidFill>
                  <a:srgbClr val="383842"/>
                </a:solidFill>
              </a:rPr>
              <a:t>Geriatr</a:t>
            </a:r>
            <a:r>
              <a:rPr lang="da-DK" sz="1400" dirty="0">
                <a:solidFill>
                  <a:srgbClr val="383842"/>
                </a:solidFill>
              </a:rPr>
              <a:t> </a:t>
            </a:r>
            <a:r>
              <a:rPr lang="da-DK" sz="1400" dirty="0" err="1">
                <a:solidFill>
                  <a:srgbClr val="383842"/>
                </a:solidFill>
              </a:rPr>
              <a:t>Soc</a:t>
            </a:r>
            <a:r>
              <a:rPr lang="da-DK" sz="1400" dirty="0" smtClean="0">
                <a:solidFill>
                  <a:srgbClr val="383842"/>
                </a:solidFill>
              </a:rPr>
              <a:t>)</a:t>
            </a:r>
            <a:endParaRPr lang="da-DK" dirty="0" smtClean="0">
              <a:solidFill>
                <a:srgbClr val="383842"/>
              </a:solidFill>
            </a:endParaRPr>
          </a:p>
          <a:p>
            <a:pPr marL="0" lvl="2" indent="0">
              <a:lnSpc>
                <a:spcPct val="150000"/>
              </a:lnSpc>
              <a:buNone/>
            </a:pPr>
            <a:r>
              <a:rPr lang="da-DK" dirty="0">
                <a:solidFill>
                  <a:srgbClr val="383842"/>
                </a:solidFill>
              </a:rPr>
              <a:t>	</a:t>
            </a:r>
            <a:r>
              <a:rPr lang="da-DK" dirty="0" smtClean="0">
                <a:solidFill>
                  <a:srgbClr val="383842"/>
                </a:solidFill>
              </a:rPr>
              <a:t>- </a:t>
            </a:r>
            <a:r>
              <a:rPr lang="da-DK" dirty="0" err="1">
                <a:solidFill>
                  <a:srgbClr val="383842"/>
                </a:solidFill>
              </a:rPr>
              <a:t>lower</a:t>
            </a:r>
            <a:r>
              <a:rPr lang="da-DK" dirty="0">
                <a:solidFill>
                  <a:srgbClr val="383842"/>
                </a:solidFill>
              </a:rPr>
              <a:t> </a:t>
            </a:r>
            <a:r>
              <a:rPr lang="da-DK" dirty="0" err="1">
                <a:solidFill>
                  <a:srgbClr val="383842"/>
                </a:solidFill>
              </a:rPr>
              <a:t>QoL</a:t>
            </a:r>
            <a:r>
              <a:rPr lang="da-DK" dirty="0">
                <a:solidFill>
                  <a:srgbClr val="383842"/>
                </a:solidFill>
              </a:rPr>
              <a:t> </a:t>
            </a:r>
            <a:r>
              <a:rPr lang="da-DK" dirty="0" err="1">
                <a:solidFill>
                  <a:srgbClr val="383842"/>
                </a:solidFill>
              </a:rPr>
              <a:t>before</a:t>
            </a:r>
            <a:r>
              <a:rPr lang="da-DK" dirty="0">
                <a:solidFill>
                  <a:srgbClr val="383842"/>
                </a:solidFill>
              </a:rPr>
              <a:t> the </a:t>
            </a:r>
            <a:r>
              <a:rPr lang="da-DK" dirty="0" err="1">
                <a:solidFill>
                  <a:srgbClr val="383842"/>
                </a:solidFill>
              </a:rPr>
              <a:t>fracture</a:t>
            </a:r>
            <a:r>
              <a:rPr lang="da-DK" dirty="0">
                <a:solidFill>
                  <a:srgbClr val="383842"/>
                </a:solidFill>
              </a:rPr>
              <a:t> </a:t>
            </a:r>
            <a:r>
              <a:rPr lang="da-DK" dirty="0" err="1">
                <a:solidFill>
                  <a:srgbClr val="383842"/>
                </a:solidFill>
              </a:rPr>
              <a:t>occured</a:t>
            </a:r>
            <a:r>
              <a:rPr lang="da-DK" dirty="0">
                <a:solidFill>
                  <a:srgbClr val="383842"/>
                </a:solidFill>
              </a:rPr>
              <a:t> </a:t>
            </a:r>
          </a:p>
          <a:p>
            <a:pPr marL="0" lvl="2" indent="0">
              <a:lnSpc>
                <a:spcPct val="150000"/>
              </a:lnSpc>
              <a:buNone/>
            </a:pPr>
            <a:r>
              <a:rPr lang="da-DK" sz="1400" dirty="0">
                <a:solidFill>
                  <a:srgbClr val="383842"/>
                </a:solidFill>
              </a:rPr>
              <a:t>					(Rohde 2008. Health </a:t>
            </a:r>
            <a:r>
              <a:rPr lang="da-DK" sz="1400" dirty="0" err="1">
                <a:solidFill>
                  <a:srgbClr val="383842"/>
                </a:solidFill>
              </a:rPr>
              <a:t>Qual</a:t>
            </a:r>
            <a:r>
              <a:rPr lang="da-DK" sz="1400" dirty="0">
                <a:solidFill>
                  <a:srgbClr val="383842"/>
                </a:solidFill>
              </a:rPr>
              <a:t> Life </a:t>
            </a:r>
            <a:r>
              <a:rPr lang="da-DK" sz="1400" dirty="0" err="1">
                <a:solidFill>
                  <a:srgbClr val="383842"/>
                </a:solidFill>
              </a:rPr>
              <a:t>Outcomes</a:t>
            </a:r>
            <a:r>
              <a:rPr lang="da-DK" sz="1400" dirty="0">
                <a:solidFill>
                  <a:srgbClr val="383842"/>
                </a:solidFill>
              </a:rPr>
              <a:t>) </a:t>
            </a:r>
          </a:p>
          <a:p>
            <a:pPr marL="0" lvl="2" indent="0">
              <a:lnSpc>
                <a:spcPct val="150000"/>
              </a:lnSpc>
              <a:buNone/>
            </a:pPr>
            <a:r>
              <a:rPr lang="da-DK" dirty="0">
                <a:solidFill>
                  <a:srgbClr val="383842"/>
                </a:solidFill>
              </a:rPr>
              <a:t>	- </a:t>
            </a:r>
            <a:r>
              <a:rPr lang="da-DK" dirty="0" err="1">
                <a:solidFill>
                  <a:srgbClr val="383842"/>
                </a:solidFill>
              </a:rPr>
              <a:t>lower</a:t>
            </a:r>
            <a:r>
              <a:rPr lang="da-DK" dirty="0">
                <a:solidFill>
                  <a:srgbClr val="383842"/>
                </a:solidFill>
              </a:rPr>
              <a:t> </a:t>
            </a:r>
            <a:r>
              <a:rPr lang="da-DK" dirty="0" err="1">
                <a:solidFill>
                  <a:srgbClr val="383842"/>
                </a:solidFill>
              </a:rPr>
              <a:t>QoL</a:t>
            </a:r>
            <a:r>
              <a:rPr lang="da-DK" dirty="0">
                <a:solidFill>
                  <a:srgbClr val="383842"/>
                </a:solidFill>
              </a:rPr>
              <a:t> </a:t>
            </a:r>
            <a:r>
              <a:rPr lang="da-DK" dirty="0" smtClean="0">
                <a:solidFill>
                  <a:srgbClr val="383842"/>
                </a:solidFill>
              </a:rPr>
              <a:t>by </a:t>
            </a:r>
            <a:r>
              <a:rPr lang="da-DK" dirty="0" err="1" smtClean="0">
                <a:solidFill>
                  <a:srgbClr val="383842"/>
                </a:solidFill>
              </a:rPr>
              <a:t>internal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>
                <a:solidFill>
                  <a:srgbClr val="383842"/>
                </a:solidFill>
              </a:rPr>
              <a:t>fixation</a:t>
            </a:r>
            <a:r>
              <a:rPr lang="da-DK" dirty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compared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>
                <a:solidFill>
                  <a:srgbClr val="383842"/>
                </a:solidFill>
              </a:rPr>
              <a:t>to </a:t>
            </a:r>
            <a:r>
              <a:rPr lang="da-DK" dirty="0" err="1">
                <a:solidFill>
                  <a:srgbClr val="383842"/>
                </a:solidFill>
              </a:rPr>
              <a:t>hemiarthroplasty</a:t>
            </a:r>
            <a:r>
              <a:rPr lang="da-DK" dirty="0">
                <a:solidFill>
                  <a:srgbClr val="383842"/>
                </a:solidFill>
              </a:rPr>
              <a:t> </a:t>
            </a:r>
          </a:p>
          <a:p>
            <a:pPr marL="0" lvl="2" indent="0">
              <a:lnSpc>
                <a:spcPct val="150000"/>
              </a:lnSpc>
              <a:buNone/>
            </a:pPr>
            <a:r>
              <a:rPr lang="da-DK" dirty="0">
                <a:solidFill>
                  <a:srgbClr val="383842"/>
                </a:solidFill>
              </a:rPr>
              <a:t>					</a:t>
            </a:r>
            <a:r>
              <a:rPr lang="da-DK" sz="1400" dirty="0">
                <a:solidFill>
                  <a:srgbClr val="383842"/>
                </a:solidFill>
              </a:rPr>
              <a:t>(Gjertsen 2012. J Bone Joint </a:t>
            </a:r>
            <a:r>
              <a:rPr lang="da-DK" sz="1400" dirty="0" err="1">
                <a:solidFill>
                  <a:srgbClr val="383842"/>
                </a:solidFill>
              </a:rPr>
              <a:t>Surg</a:t>
            </a:r>
            <a:r>
              <a:rPr lang="da-DK" sz="1400" dirty="0">
                <a:solidFill>
                  <a:srgbClr val="383842"/>
                </a:solidFill>
              </a:rPr>
              <a:t> Am</a:t>
            </a:r>
            <a:r>
              <a:rPr lang="da-DK" sz="1400" dirty="0" smtClean="0">
                <a:solidFill>
                  <a:srgbClr val="383842"/>
                </a:solidFill>
              </a:rPr>
              <a:t>)</a:t>
            </a:r>
          </a:p>
          <a:p>
            <a:pPr marL="0" lvl="2" indent="0">
              <a:lnSpc>
                <a:spcPct val="150000"/>
              </a:lnSpc>
              <a:buNone/>
            </a:pPr>
            <a:r>
              <a:rPr lang="da-DK" sz="1400" dirty="0">
                <a:solidFill>
                  <a:srgbClr val="383842"/>
                </a:solidFill>
              </a:rPr>
              <a:t>	</a:t>
            </a:r>
            <a:r>
              <a:rPr lang="da-DK" dirty="0" smtClean="0">
                <a:solidFill>
                  <a:srgbClr val="383842"/>
                </a:solidFill>
              </a:rPr>
              <a:t>- </a:t>
            </a:r>
            <a:r>
              <a:rPr lang="da-DK" dirty="0" err="1" smtClean="0">
                <a:solidFill>
                  <a:srgbClr val="383842"/>
                </a:solidFill>
              </a:rPr>
              <a:t>good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>
                <a:solidFill>
                  <a:srgbClr val="383842"/>
                </a:solidFill>
              </a:rPr>
              <a:t>mobility</a:t>
            </a:r>
            <a:r>
              <a:rPr lang="da-DK" dirty="0">
                <a:solidFill>
                  <a:srgbClr val="383842"/>
                </a:solidFill>
              </a:rPr>
              <a:t> is </a:t>
            </a:r>
            <a:r>
              <a:rPr lang="da-DK" dirty="0" err="1">
                <a:solidFill>
                  <a:srgbClr val="383842"/>
                </a:solidFill>
              </a:rPr>
              <a:t>associated</a:t>
            </a:r>
            <a:r>
              <a:rPr lang="da-DK" dirty="0">
                <a:solidFill>
                  <a:srgbClr val="383842"/>
                </a:solidFill>
              </a:rPr>
              <a:t> with </a:t>
            </a:r>
            <a:r>
              <a:rPr lang="da-DK" dirty="0" err="1">
                <a:solidFill>
                  <a:srgbClr val="383842"/>
                </a:solidFill>
              </a:rPr>
              <a:t>better</a:t>
            </a:r>
            <a:r>
              <a:rPr lang="da-DK" dirty="0">
                <a:solidFill>
                  <a:srgbClr val="383842"/>
                </a:solidFill>
              </a:rPr>
              <a:t> </a:t>
            </a:r>
            <a:r>
              <a:rPr lang="da-DK" dirty="0" err="1">
                <a:solidFill>
                  <a:srgbClr val="383842"/>
                </a:solidFill>
              </a:rPr>
              <a:t>QoL</a:t>
            </a:r>
            <a:r>
              <a:rPr lang="da-DK" dirty="0">
                <a:solidFill>
                  <a:srgbClr val="383842"/>
                </a:solidFill>
              </a:rPr>
              <a:t> </a:t>
            </a:r>
          </a:p>
          <a:p>
            <a:pPr marL="0" lvl="2" indent="0">
              <a:lnSpc>
                <a:spcPct val="150000"/>
              </a:lnSpc>
              <a:buNone/>
            </a:pPr>
            <a:r>
              <a:rPr lang="da-DK" dirty="0">
                <a:solidFill>
                  <a:srgbClr val="383842"/>
                </a:solidFill>
              </a:rPr>
              <a:t>			 	</a:t>
            </a:r>
            <a:r>
              <a:rPr lang="da-DK" dirty="0" smtClean="0">
                <a:solidFill>
                  <a:srgbClr val="383842"/>
                </a:solidFill>
              </a:rPr>
              <a:t>	</a:t>
            </a:r>
            <a:r>
              <a:rPr lang="da-DK" sz="1400" dirty="0" smtClean="0">
                <a:solidFill>
                  <a:srgbClr val="383842"/>
                </a:solidFill>
              </a:rPr>
              <a:t>(</a:t>
            </a:r>
            <a:r>
              <a:rPr lang="da-DK" sz="1400" dirty="0">
                <a:solidFill>
                  <a:srgbClr val="383842"/>
                </a:solidFill>
              </a:rPr>
              <a:t>Hall 2000. </a:t>
            </a:r>
            <a:r>
              <a:rPr lang="da-DK" sz="1400" dirty="0" err="1">
                <a:solidFill>
                  <a:srgbClr val="383842"/>
                </a:solidFill>
              </a:rPr>
              <a:t>Aust</a:t>
            </a:r>
            <a:r>
              <a:rPr lang="da-DK" sz="1400" dirty="0">
                <a:solidFill>
                  <a:srgbClr val="383842"/>
                </a:solidFill>
              </a:rPr>
              <a:t> New Zealand J Med)</a:t>
            </a:r>
          </a:p>
          <a:p>
            <a:pPr marL="0" lvl="2" indent="0">
              <a:lnSpc>
                <a:spcPct val="150000"/>
              </a:lnSpc>
              <a:buNone/>
            </a:pPr>
            <a:endParaRPr lang="da-DK" sz="1400" dirty="0">
              <a:solidFill>
                <a:srgbClr val="38384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da-DK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782750"/>
            <a:ext cx="8204522" cy="46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a-DK" altLang="en-US" sz="2900" b="1" cap="none" dirty="0" err="1" smtClean="0">
                <a:solidFill>
                  <a:srgbClr val="339933"/>
                </a:solidFill>
              </a:rPr>
              <a:t>QoL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in 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older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hip 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fracture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patients</a:t>
            </a:r>
          </a:p>
        </p:txBody>
      </p:sp>
      <p:pic>
        <p:nvPicPr>
          <p:cNvPr id="4" name="Picture 2" descr="H:\Personlig_AS\My Pictures\Hip fracture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0648"/>
            <a:ext cx="1944216" cy="114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54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55576" y="1484784"/>
            <a:ext cx="8135689" cy="4005262"/>
          </a:xfrm>
        </p:spPr>
        <p:txBody>
          <a:bodyPr/>
          <a:lstStyle/>
          <a:p>
            <a:pPr marL="0" indent="0">
              <a:buNone/>
            </a:pPr>
            <a:endParaRPr lang="da-DK" dirty="0"/>
          </a:p>
          <a:p>
            <a:pPr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rgbClr val="383842"/>
                </a:solidFill>
              </a:rPr>
              <a:t>g</a:t>
            </a:r>
            <a:r>
              <a:rPr lang="da-DK" dirty="0" err="1" smtClean="0">
                <a:solidFill>
                  <a:srgbClr val="383842"/>
                </a:solidFill>
              </a:rPr>
              <a:t>eneric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questionnaires</a:t>
            </a:r>
            <a:endParaRPr lang="da-DK" dirty="0" smtClean="0">
              <a:solidFill>
                <a:srgbClr val="38384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da-DK" dirty="0">
              <a:solidFill>
                <a:srgbClr val="38384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rgbClr val="383842"/>
                </a:solidFill>
              </a:rPr>
              <a:t>h</a:t>
            </a:r>
            <a:r>
              <a:rPr lang="da-DK" dirty="0" err="1" smtClean="0">
                <a:solidFill>
                  <a:srgbClr val="383842"/>
                </a:solidFill>
              </a:rPr>
              <a:t>ealth-related</a:t>
            </a:r>
            <a:r>
              <a:rPr lang="da-DK" dirty="0" smtClean="0">
                <a:solidFill>
                  <a:srgbClr val="383842"/>
                </a:solidFill>
              </a:rPr>
              <a:t> </a:t>
            </a:r>
            <a:r>
              <a:rPr lang="da-DK" dirty="0" err="1" smtClean="0">
                <a:solidFill>
                  <a:srgbClr val="383842"/>
                </a:solidFill>
              </a:rPr>
              <a:t>questionnaires</a:t>
            </a:r>
            <a:endParaRPr lang="da-DK" dirty="0" smtClean="0">
              <a:solidFill>
                <a:srgbClr val="383842"/>
              </a:solidFill>
            </a:endParaRPr>
          </a:p>
          <a:p>
            <a:endParaRPr lang="da-DK" dirty="0">
              <a:solidFill>
                <a:srgbClr val="383842"/>
              </a:solidFill>
            </a:endParaRPr>
          </a:p>
          <a:p>
            <a:pPr marL="0" lvl="2" indent="0">
              <a:buNone/>
            </a:pPr>
            <a:r>
              <a:rPr lang="da-DK" dirty="0" smtClean="0">
                <a:solidFill>
                  <a:srgbClr val="383842"/>
                </a:solidFill>
              </a:rPr>
              <a:t>	</a:t>
            </a:r>
            <a:r>
              <a:rPr lang="da-DK" dirty="0" err="1">
                <a:solidFill>
                  <a:srgbClr val="383842"/>
                </a:solidFill>
              </a:rPr>
              <a:t>s</a:t>
            </a:r>
            <a:r>
              <a:rPr lang="da-DK" dirty="0" err="1" smtClean="0">
                <a:solidFill>
                  <a:srgbClr val="383842"/>
                </a:solidFill>
              </a:rPr>
              <a:t>elf</a:t>
            </a:r>
            <a:r>
              <a:rPr lang="da-DK" dirty="0" smtClean="0">
                <a:solidFill>
                  <a:srgbClr val="383842"/>
                </a:solidFill>
              </a:rPr>
              <a:t>-rating </a:t>
            </a:r>
            <a:r>
              <a:rPr lang="da-DK" dirty="0">
                <a:solidFill>
                  <a:srgbClr val="383842"/>
                </a:solidFill>
              </a:rPr>
              <a:t>is the golden standard</a:t>
            </a:r>
          </a:p>
          <a:p>
            <a:endParaRPr lang="da-DK" dirty="0" smtClean="0">
              <a:solidFill>
                <a:srgbClr val="383842"/>
              </a:solidFill>
            </a:endParaRPr>
          </a:p>
          <a:p>
            <a:pPr marL="0" lvl="2" indent="0">
              <a:buNone/>
            </a:pPr>
            <a:r>
              <a:rPr lang="da-DK" dirty="0">
                <a:solidFill>
                  <a:srgbClr val="383842"/>
                </a:solidFill>
              </a:rPr>
              <a:t>	f</a:t>
            </a:r>
            <a:r>
              <a:rPr lang="da-DK" dirty="0" smtClean="0">
                <a:solidFill>
                  <a:srgbClr val="383842"/>
                </a:solidFill>
              </a:rPr>
              <a:t>ace-to-face interview</a:t>
            </a:r>
          </a:p>
          <a:p>
            <a:pPr marL="0" lvl="2" indent="0">
              <a:buNone/>
            </a:pPr>
            <a:endParaRPr lang="da-DK" dirty="0">
              <a:solidFill>
                <a:srgbClr val="383842"/>
              </a:solidFill>
            </a:endParaRPr>
          </a:p>
          <a:p>
            <a:pPr marL="0" lvl="2" indent="0">
              <a:buNone/>
            </a:pPr>
            <a:r>
              <a:rPr lang="da-DK" dirty="0" smtClean="0">
                <a:solidFill>
                  <a:srgbClr val="383842"/>
                </a:solidFill>
              </a:rPr>
              <a:t>	proxy-</a:t>
            </a:r>
            <a:r>
              <a:rPr lang="da-DK" dirty="0" err="1" smtClean="0">
                <a:solidFill>
                  <a:srgbClr val="383842"/>
                </a:solidFill>
              </a:rPr>
              <a:t>sources</a:t>
            </a:r>
            <a:endParaRPr lang="da-DK" dirty="0" smtClean="0">
              <a:solidFill>
                <a:srgbClr val="383842"/>
              </a:solidFill>
            </a:endParaRP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37778" y="764704"/>
            <a:ext cx="8564562" cy="50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da-DK" altLang="en-US" sz="3200" cap="none" dirty="0" err="1" smtClean="0">
                <a:solidFill>
                  <a:srgbClr val="383842"/>
                </a:solidFill>
              </a:rPr>
              <a:t>Measuring</a:t>
            </a:r>
            <a:r>
              <a:rPr lang="da-DK" altLang="en-US" sz="3200" cap="none" dirty="0" smtClean="0">
                <a:solidFill>
                  <a:srgbClr val="383842"/>
                </a:solidFill>
              </a:rPr>
              <a:t> </a:t>
            </a:r>
            <a:r>
              <a:rPr lang="da-DK" altLang="en-US" sz="3200" b="1" cap="none" dirty="0" err="1" smtClean="0">
                <a:solidFill>
                  <a:srgbClr val="339933"/>
                </a:solidFill>
              </a:rPr>
              <a:t>QoL</a:t>
            </a:r>
            <a:endParaRPr lang="da-DK" altLang="en-US" sz="3200" b="1" cap="none" dirty="0" smtClean="0">
              <a:solidFill>
                <a:srgbClr val="339933"/>
              </a:solidFill>
            </a:endParaRPr>
          </a:p>
        </p:txBody>
      </p:sp>
      <p:pic>
        <p:nvPicPr>
          <p:cNvPr id="6" name="Picture 2" descr="H:\Personlig_AS\My Pictures\afkry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581" y="4437112"/>
            <a:ext cx="2410860" cy="180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18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 err="1" smtClean="0">
                <a:solidFill>
                  <a:srgbClr val="383842"/>
                </a:solidFill>
              </a:rPr>
              <a:t>Geriatric</a:t>
            </a:r>
            <a:r>
              <a:rPr lang="da-DK" sz="2400" dirty="0" smtClean="0">
                <a:solidFill>
                  <a:srgbClr val="383842"/>
                </a:solidFill>
              </a:rPr>
              <a:t> </a:t>
            </a:r>
            <a:r>
              <a:rPr lang="da-DK" sz="2400" dirty="0" err="1" smtClean="0">
                <a:solidFill>
                  <a:srgbClr val="383842"/>
                </a:solidFill>
              </a:rPr>
              <a:t>QoL</a:t>
            </a:r>
            <a:r>
              <a:rPr lang="da-DK" sz="2400" dirty="0" smtClean="0">
                <a:solidFill>
                  <a:srgbClr val="383842"/>
                </a:solidFill>
              </a:rPr>
              <a:t> </a:t>
            </a:r>
            <a:r>
              <a:rPr lang="da-DK" sz="1400" dirty="0" smtClean="0">
                <a:solidFill>
                  <a:srgbClr val="383842"/>
                </a:solidFill>
              </a:rPr>
              <a:t>(</a:t>
            </a:r>
            <a:r>
              <a:rPr lang="da-DK" sz="1400" dirty="0" err="1" smtClean="0">
                <a:solidFill>
                  <a:srgbClr val="383842"/>
                </a:solidFill>
              </a:rPr>
              <a:t>Guyatt</a:t>
            </a:r>
            <a:r>
              <a:rPr lang="da-DK" sz="1400" dirty="0" smtClean="0">
                <a:solidFill>
                  <a:srgbClr val="383842"/>
                </a:solidFill>
              </a:rPr>
              <a:t> 1993. J </a:t>
            </a:r>
            <a:r>
              <a:rPr lang="da-DK" sz="1400" dirty="0" err="1" smtClean="0">
                <a:solidFill>
                  <a:srgbClr val="383842"/>
                </a:solidFill>
              </a:rPr>
              <a:t>Clin</a:t>
            </a:r>
            <a:r>
              <a:rPr lang="da-DK" sz="1400" dirty="0" smtClean="0">
                <a:solidFill>
                  <a:srgbClr val="383842"/>
                </a:solidFill>
              </a:rPr>
              <a:t> </a:t>
            </a:r>
            <a:r>
              <a:rPr lang="da-DK" sz="1400" dirty="0" err="1" smtClean="0">
                <a:solidFill>
                  <a:srgbClr val="383842"/>
                </a:solidFill>
              </a:rPr>
              <a:t>Epidemiol</a:t>
            </a:r>
            <a:r>
              <a:rPr lang="da-DK" sz="1400" dirty="0" smtClean="0">
                <a:solidFill>
                  <a:srgbClr val="383842"/>
                </a:solidFill>
              </a:rPr>
              <a:t>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 err="1">
                <a:solidFill>
                  <a:srgbClr val="383842"/>
                </a:solidFill>
              </a:rPr>
              <a:t>QoL</a:t>
            </a:r>
            <a:r>
              <a:rPr lang="da-DK" sz="2400" dirty="0">
                <a:solidFill>
                  <a:srgbClr val="383842"/>
                </a:solidFill>
              </a:rPr>
              <a:t> in </a:t>
            </a:r>
            <a:r>
              <a:rPr lang="da-DK" sz="2400" dirty="0" err="1">
                <a:solidFill>
                  <a:srgbClr val="383842"/>
                </a:solidFill>
              </a:rPr>
              <a:t>nursing</a:t>
            </a:r>
            <a:r>
              <a:rPr lang="da-DK" sz="2400" dirty="0">
                <a:solidFill>
                  <a:srgbClr val="383842"/>
                </a:solidFill>
              </a:rPr>
              <a:t> </a:t>
            </a:r>
            <a:r>
              <a:rPr lang="da-DK" sz="2400" dirty="0" err="1">
                <a:solidFill>
                  <a:srgbClr val="383842"/>
                </a:solidFill>
              </a:rPr>
              <a:t>home</a:t>
            </a:r>
            <a:r>
              <a:rPr lang="da-DK" sz="2400" dirty="0">
                <a:solidFill>
                  <a:srgbClr val="383842"/>
                </a:solidFill>
              </a:rPr>
              <a:t> residents </a:t>
            </a:r>
            <a:r>
              <a:rPr lang="da-DK" sz="1400" dirty="0">
                <a:solidFill>
                  <a:srgbClr val="383842"/>
                </a:solidFill>
              </a:rPr>
              <a:t>(Kane 2003. J Gerontology)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rgbClr val="383842"/>
                </a:solidFill>
              </a:rPr>
              <a:t>QUALIDEM </a:t>
            </a:r>
            <a:r>
              <a:rPr lang="da-DK" sz="1400" dirty="0" smtClean="0">
                <a:solidFill>
                  <a:srgbClr val="383842"/>
                </a:solidFill>
              </a:rPr>
              <a:t>(</a:t>
            </a:r>
            <a:r>
              <a:rPr lang="da-DK" sz="1400" dirty="0" err="1" smtClean="0">
                <a:solidFill>
                  <a:srgbClr val="383842"/>
                </a:solidFill>
              </a:rPr>
              <a:t>Ettema</a:t>
            </a:r>
            <a:r>
              <a:rPr lang="da-DK" sz="1400" dirty="0" smtClean="0">
                <a:solidFill>
                  <a:srgbClr val="383842"/>
                </a:solidFill>
              </a:rPr>
              <a:t> 2007. Int J </a:t>
            </a:r>
            <a:r>
              <a:rPr lang="da-DK" sz="1400" dirty="0" err="1" smtClean="0">
                <a:solidFill>
                  <a:srgbClr val="383842"/>
                </a:solidFill>
              </a:rPr>
              <a:t>Geriatr</a:t>
            </a:r>
            <a:r>
              <a:rPr lang="da-DK" sz="1400" dirty="0" smtClean="0">
                <a:solidFill>
                  <a:srgbClr val="383842"/>
                </a:solidFill>
              </a:rPr>
              <a:t> </a:t>
            </a:r>
            <a:r>
              <a:rPr lang="da-DK" sz="1400" dirty="0" err="1" smtClean="0">
                <a:solidFill>
                  <a:srgbClr val="383842"/>
                </a:solidFill>
              </a:rPr>
              <a:t>Psych</a:t>
            </a:r>
            <a:r>
              <a:rPr lang="da-DK" sz="1400" dirty="0" smtClean="0">
                <a:solidFill>
                  <a:srgbClr val="383842"/>
                </a:solidFill>
              </a:rPr>
              <a:t>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 err="1" smtClean="0">
                <a:solidFill>
                  <a:srgbClr val="383842"/>
                </a:solidFill>
              </a:rPr>
              <a:t>QoL</a:t>
            </a:r>
            <a:r>
              <a:rPr lang="da-DK" sz="2400" dirty="0" smtClean="0">
                <a:solidFill>
                  <a:srgbClr val="383842"/>
                </a:solidFill>
              </a:rPr>
              <a:t>-AD </a:t>
            </a:r>
            <a:r>
              <a:rPr lang="da-DK" sz="1400" dirty="0" smtClean="0">
                <a:solidFill>
                  <a:srgbClr val="383842"/>
                </a:solidFill>
              </a:rPr>
              <a:t>(</a:t>
            </a:r>
            <a:r>
              <a:rPr lang="da-DK" sz="1400" dirty="0" err="1" smtClean="0">
                <a:solidFill>
                  <a:srgbClr val="383842"/>
                </a:solidFill>
              </a:rPr>
              <a:t>Logsdon</a:t>
            </a:r>
            <a:r>
              <a:rPr lang="da-DK" sz="1400" dirty="0" smtClean="0">
                <a:solidFill>
                  <a:srgbClr val="383842"/>
                </a:solidFill>
              </a:rPr>
              <a:t> 2002. </a:t>
            </a:r>
            <a:r>
              <a:rPr lang="da-DK" sz="1400" dirty="0" err="1" smtClean="0">
                <a:solidFill>
                  <a:srgbClr val="383842"/>
                </a:solidFill>
              </a:rPr>
              <a:t>Psykosom</a:t>
            </a:r>
            <a:r>
              <a:rPr lang="da-DK" sz="1400" dirty="0" smtClean="0">
                <a:solidFill>
                  <a:srgbClr val="383842"/>
                </a:solidFill>
              </a:rPr>
              <a:t> Med) (Edelman 2005. </a:t>
            </a:r>
            <a:r>
              <a:rPr lang="da-DK" sz="1400" dirty="0" err="1" smtClean="0">
                <a:solidFill>
                  <a:srgbClr val="383842"/>
                </a:solidFill>
              </a:rPr>
              <a:t>Gerontologist</a:t>
            </a:r>
            <a:r>
              <a:rPr lang="da-DK" sz="1400" dirty="0" smtClean="0">
                <a:solidFill>
                  <a:srgbClr val="383842"/>
                </a:solidFill>
              </a:rPr>
              <a:t>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rgbClr val="383842"/>
                </a:solidFill>
              </a:rPr>
              <a:t>EuroQoL-5 </a:t>
            </a:r>
            <a:r>
              <a:rPr lang="da-DK" sz="1400" dirty="0" smtClean="0">
                <a:solidFill>
                  <a:srgbClr val="383842"/>
                </a:solidFill>
              </a:rPr>
              <a:t>(Health Policy 1990)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rgbClr val="383842"/>
                </a:solidFill>
              </a:rPr>
              <a:t>Dementia-</a:t>
            </a:r>
            <a:r>
              <a:rPr lang="da-DK" sz="2400" dirty="0" err="1">
                <a:solidFill>
                  <a:srgbClr val="383842"/>
                </a:solidFill>
              </a:rPr>
              <a:t>QoL</a:t>
            </a:r>
            <a:r>
              <a:rPr lang="da-DK" sz="2400" dirty="0">
                <a:solidFill>
                  <a:srgbClr val="383842"/>
                </a:solidFill>
              </a:rPr>
              <a:t> </a:t>
            </a:r>
            <a:r>
              <a:rPr lang="da-DK" sz="1400" dirty="0">
                <a:solidFill>
                  <a:srgbClr val="383842"/>
                </a:solidFill>
              </a:rPr>
              <a:t>(Brod 1999. </a:t>
            </a:r>
            <a:r>
              <a:rPr lang="da-DK" sz="1400" dirty="0" err="1">
                <a:solidFill>
                  <a:srgbClr val="383842"/>
                </a:solidFill>
              </a:rPr>
              <a:t>Gerontologist</a:t>
            </a:r>
            <a:r>
              <a:rPr lang="da-DK" sz="1400" dirty="0" smtClean="0">
                <a:solidFill>
                  <a:srgbClr val="383842"/>
                </a:solidFill>
              </a:rPr>
              <a:t>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rgbClr val="383842"/>
                </a:solidFill>
              </a:rPr>
              <a:t>Depression </a:t>
            </a:r>
            <a:r>
              <a:rPr lang="da-DK" sz="2400" dirty="0">
                <a:solidFill>
                  <a:srgbClr val="383842"/>
                </a:solidFill>
              </a:rPr>
              <a:t>List </a:t>
            </a:r>
            <a:r>
              <a:rPr lang="da-DK" sz="1400" dirty="0">
                <a:solidFill>
                  <a:srgbClr val="383842"/>
                </a:solidFill>
              </a:rPr>
              <a:t>(Gerritsen 2007. </a:t>
            </a:r>
            <a:r>
              <a:rPr lang="da-DK" sz="1400" dirty="0" err="1">
                <a:solidFill>
                  <a:srgbClr val="383842"/>
                </a:solidFill>
              </a:rPr>
              <a:t>Qual</a:t>
            </a:r>
            <a:r>
              <a:rPr lang="da-DK" sz="1400" dirty="0">
                <a:solidFill>
                  <a:srgbClr val="383842"/>
                </a:solidFill>
              </a:rPr>
              <a:t> Life Res)</a:t>
            </a:r>
          </a:p>
          <a:p>
            <a:pPr marL="0" indent="0">
              <a:lnSpc>
                <a:spcPct val="150000"/>
              </a:lnSpc>
              <a:buNone/>
            </a:pPr>
            <a:endParaRPr lang="da-DK" sz="1400" dirty="0">
              <a:solidFill>
                <a:srgbClr val="383842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37778" y="764704"/>
            <a:ext cx="8564562" cy="50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spAutoFit/>
          </a:bodyPr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3600" cap="all" baseline="0">
                <a:solidFill>
                  <a:srgbClr val="C00000"/>
                </a:solidFill>
                <a:latin typeface="AU Passata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altLang="en-US" sz="3200" kern="0" cap="none" dirty="0" err="1" smtClean="0">
                <a:solidFill>
                  <a:srgbClr val="383842"/>
                </a:solidFill>
              </a:rPr>
              <a:t>Measuring</a:t>
            </a:r>
            <a:r>
              <a:rPr lang="da-DK" altLang="en-US" sz="3200" kern="0" cap="none" dirty="0" smtClean="0">
                <a:solidFill>
                  <a:srgbClr val="383842"/>
                </a:solidFill>
              </a:rPr>
              <a:t> </a:t>
            </a:r>
            <a:r>
              <a:rPr lang="da-DK" altLang="en-US" sz="3200" b="1" kern="0" cap="none" dirty="0" err="1" smtClean="0">
                <a:solidFill>
                  <a:srgbClr val="339933"/>
                </a:solidFill>
              </a:rPr>
              <a:t>QoL</a:t>
            </a:r>
            <a:r>
              <a:rPr lang="da-DK" altLang="en-US" sz="3200" kern="0" cap="none" dirty="0" smtClean="0">
                <a:solidFill>
                  <a:srgbClr val="383842"/>
                </a:solidFill>
              </a:rPr>
              <a:t> in </a:t>
            </a:r>
            <a:r>
              <a:rPr lang="da-DK" altLang="en-US" sz="3200" kern="0" cap="none" dirty="0" err="1" smtClean="0">
                <a:solidFill>
                  <a:srgbClr val="383842"/>
                </a:solidFill>
              </a:rPr>
              <a:t>frail</a:t>
            </a:r>
            <a:r>
              <a:rPr lang="da-DK" altLang="en-US" sz="3200" kern="0" cap="none" dirty="0" smtClean="0">
                <a:solidFill>
                  <a:srgbClr val="383842"/>
                </a:solidFill>
              </a:rPr>
              <a:t> </a:t>
            </a:r>
            <a:r>
              <a:rPr lang="da-DK" altLang="en-US" sz="3200" kern="0" cap="none" dirty="0" err="1" smtClean="0">
                <a:solidFill>
                  <a:srgbClr val="383842"/>
                </a:solidFill>
              </a:rPr>
              <a:t>older</a:t>
            </a:r>
            <a:r>
              <a:rPr lang="da-DK" altLang="en-US" sz="3200" kern="0" cap="none" dirty="0" smtClean="0">
                <a:solidFill>
                  <a:srgbClr val="383842"/>
                </a:solidFill>
              </a:rPr>
              <a:t> persons</a:t>
            </a:r>
          </a:p>
        </p:txBody>
      </p:sp>
      <p:pic>
        <p:nvPicPr>
          <p:cNvPr id="4" name="Picture 2" descr="H:\Personlig_AS\My Pictures\afkry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581" y="4437112"/>
            <a:ext cx="2410860" cy="180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01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7" t="15511" r="21483" b="23408"/>
          <a:stretch/>
        </p:blipFill>
        <p:spPr bwMode="auto">
          <a:xfrm>
            <a:off x="591970" y="908720"/>
            <a:ext cx="7965597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22"/>
    </mc:Choice>
    <mc:Fallback xmlns="">
      <p:transition spd="slow" advTm="31922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Artikel_Gregersen 2015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28" t="25162" r="19583" b="35747"/>
          <a:stretch/>
        </p:blipFill>
        <p:spPr>
          <a:xfrm>
            <a:off x="1403648" y="908720"/>
            <a:ext cx="6507684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97218815"/>
              </p:ext>
            </p:extLst>
          </p:nvPr>
        </p:nvGraphicFramePr>
        <p:xfrm>
          <a:off x="737257" y="794594"/>
          <a:ext cx="759618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5155" name="AutoShape 99"/>
          <p:cNvSpPr>
            <a:spLocks noChangeArrowheads="1"/>
          </p:cNvSpPr>
          <p:nvPr/>
        </p:nvSpPr>
        <p:spPr bwMode="auto">
          <a:xfrm>
            <a:off x="1006339" y="4141267"/>
            <a:ext cx="3529012" cy="936625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lnSpc>
                <a:spcPct val="150000"/>
              </a:lnSpc>
            </a:pPr>
            <a:r>
              <a:rPr lang="da-DK" altLang="da-DK" sz="1400" b="1" dirty="0" err="1" smtClean="0">
                <a:solidFill>
                  <a:schemeClr val="bg1"/>
                </a:solidFill>
              </a:rPr>
              <a:t>Staple</a:t>
            </a:r>
            <a:r>
              <a:rPr lang="da-DK" altLang="da-DK" sz="1400" b="1" dirty="0" smtClean="0">
                <a:solidFill>
                  <a:schemeClr val="bg1"/>
                </a:solidFill>
              </a:rPr>
              <a:t> </a:t>
            </a:r>
            <a:r>
              <a:rPr lang="da-DK" altLang="da-DK" sz="1400" b="1" dirty="0" err="1" smtClean="0">
                <a:solidFill>
                  <a:schemeClr val="bg1"/>
                </a:solidFill>
              </a:rPr>
              <a:t>measurements</a:t>
            </a:r>
            <a:r>
              <a:rPr lang="da-DK" altLang="da-DK" sz="1400" b="1" dirty="0" smtClean="0">
                <a:solidFill>
                  <a:schemeClr val="bg1"/>
                </a:solidFill>
              </a:rPr>
              <a:t> (test-</a:t>
            </a:r>
            <a:r>
              <a:rPr lang="da-DK" altLang="da-DK" sz="1400" b="1" dirty="0" err="1" smtClean="0">
                <a:solidFill>
                  <a:schemeClr val="bg1"/>
                </a:solidFill>
              </a:rPr>
              <a:t>retest</a:t>
            </a:r>
            <a:r>
              <a:rPr lang="da-DK" altLang="da-DK" sz="1400" b="1" dirty="0" smtClean="0">
                <a:solidFill>
                  <a:schemeClr val="bg1"/>
                </a:solidFill>
              </a:rPr>
              <a:t>)</a:t>
            </a:r>
            <a:endParaRPr lang="da-DK" altLang="da-DK" sz="14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a-DK" altLang="da-DK" sz="1400" b="1" dirty="0" smtClean="0">
                <a:solidFill>
                  <a:schemeClr val="bg1"/>
                </a:solidFill>
              </a:rPr>
              <a:t>Measurement </a:t>
            </a:r>
            <a:r>
              <a:rPr lang="da-DK" altLang="da-DK" sz="1400" b="1" dirty="0" err="1" smtClean="0">
                <a:solidFill>
                  <a:schemeClr val="bg1"/>
                </a:solidFill>
              </a:rPr>
              <a:t>errors</a:t>
            </a:r>
            <a:endParaRPr lang="da-DK" altLang="da-DK" sz="1400" b="1" dirty="0">
              <a:solidFill>
                <a:schemeClr val="bg1"/>
              </a:solidFill>
            </a:endParaRPr>
          </a:p>
        </p:txBody>
      </p:sp>
      <p:sp>
        <p:nvSpPr>
          <p:cNvPr id="45156" name="AutoShape 100"/>
          <p:cNvSpPr>
            <a:spLocks noChangeArrowheads="1"/>
          </p:cNvSpPr>
          <p:nvPr/>
        </p:nvSpPr>
        <p:spPr bwMode="auto">
          <a:xfrm>
            <a:off x="5111614" y="4141267"/>
            <a:ext cx="3529012" cy="901700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da-DK" altLang="da-DK" sz="1400" b="1" dirty="0" smtClean="0">
                <a:solidFill>
                  <a:schemeClr val="bg1"/>
                </a:solidFill>
              </a:rPr>
              <a:t>The </a:t>
            </a:r>
            <a:r>
              <a:rPr lang="da-DK" altLang="da-DK" sz="1400" b="1" dirty="0" err="1" smtClean="0">
                <a:solidFill>
                  <a:schemeClr val="bg1"/>
                </a:solidFill>
              </a:rPr>
              <a:t>degree</a:t>
            </a:r>
            <a:r>
              <a:rPr lang="da-DK" altLang="da-DK" sz="1400" b="1" smtClean="0">
                <a:solidFill>
                  <a:schemeClr val="bg1"/>
                </a:solidFill>
              </a:rPr>
              <a:t>  respondents </a:t>
            </a:r>
            <a:r>
              <a:rPr lang="da-DK" altLang="da-DK" sz="1400" b="1" dirty="0" err="1" smtClean="0">
                <a:solidFill>
                  <a:schemeClr val="bg1"/>
                </a:solidFill>
              </a:rPr>
              <a:t>can</a:t>
            </a:r>
            <a:r>
              <a:rPr lang="da-DK" altLang="da-DK" sz="1400" b="1" dirty="0" smtClean="0">
                <a:solidFill>
                  <a:schemeClr val="bg1"/>
                </a:solidFill>
              </a:rPr>
              <a:t> </a:t>
            </a:r>
            <a:r>
              <a:rPr lang="da-DK" altLang="da-DK" sz="1400" b="1" dirty="0" err="1" smtClean="0">
                <a:solidFill>
                  <a:schemeClr val="bg1"/>
                </a:solidFill>
              </a:rPr>
              <a:t>be</a:t>
            </a:r>
            <a:r>
              <a:rPr lang="da-DK" altLang="da-DK" sz="14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da-DK" altLang="da-DK" sz="1400" b="1" dirty="0" err="1" smtClean="0">
                <a:solidFill>
                  <a:schemeClr val="bg1"/>
                </a:solidFill>
              </a:rPr>
              <a:t>disinguished</a:t>
            </a:r>
            <a:r>
              <a:rPr lang="da-DK" altLang="da-DK" sz="1400" b="1" dirty="0" smtClean="0">
                <a:solidFill>
                  <a:schemeClr val="bg1"/>
                </a:solidFill>
              </a:rPr>
              <a:t> from </a:t>
            </a:r>
            <a:r>
              <a:rPr lang="da-DK" altLang="da-DK" sz="1400" b="1" dirty="0" err="1" smtClean="0">
                <a:solidFill>
                  <a:schemeClr val="bg1"/>
                </a:solidFill>
              </a:rPr>
              <a:t>each</a:t>
            </a:r>
            <a:r>
              <a:rPr lang="da-DK" altLang="da-DK" sz="1400" b="1" dirty="0" smtClean="0">
                <a:solidFill>
                  <a:schemeClr val="bg1"/>
                </a:solidFill>
              </a:rPr>
              <a:t> </a:t>
            </a:r>
            <a:r>
              <a:rPr lang="da-DK" altLang="da-DK" sz="1400" b="1" dirty="0" err="1" smtClean="0">
                <a:solidFill>
                  <a:schemeClr val="bg1"/>
                </a:solidFill>
              </a:rPr>
              <a:t>other</a:t>
            </a:r>
            <a:endParaRPr lang="da-DK" altLang="da-DK" sz="1400" b="1" dirty="0" smtClean="0">
              <a:solidFill>
                <a:schemeClr val="bg1"/>
              </a:solidFill>
            </a:endParaRPr>
          </a:p>
          <a:p>
            <a:pPr algn="ctr"/>
            <a:r>
              <a:rPr lang="da-DK" altLang="da-DK" sz="1400" b="1" dirty="0" err="1" smtClean="0">
                <a:solidFill>
                  <a:schemeClr val="bg1"/>
                </a:solidFill>
              </a:rPr>
              <a:t>despite</a:t>
            </a:r>
            <a:r>
              <a:rPr lang="da-DK" altLang="da-DK" sz="1400" b="1" dirty="0" smtClean="0">
                <a:solidFill>
                  <a:schemeClr val="bg1"/>
                </a:solidFill>
              </a:rPr>
              <a:t> </a:t>
            </a:r>
            <a:r>
              <a:rPr lang="da-DK" altLang="da-DK" sz="1400" b="1" dirty="0" err="1" smtClean="0">
                <a:solidFill>
                  <a:schemeClr val="bg1"/>
                </a:solidFill>
              </a:rPr>
              <a:t>measurement</a:t>
            </a:r>
            <a:r>
              <a:rPr lang="da-DK" altLang="da-DK" sz="1400" b="1" dirty="0" smtClean="0">
                <a:solidFill>
                  <a:schemeClr val="bg1"/>
                </a:solidFill>
              </a:rPr>
              <a:t> </a:t>
            </a:r>
            <a:r>
              <a:rPr lang="da-DK" altLang="da-DK" sz="1400" b="1" dirty="0" err="1" smtClean="0">
                <a:solidFill>
                  <a:schemeClr val="bg1"/>
                </a:solidFill>
              </a:rPr>
              <a:t>errors</a:t>
            </a:r>
            <a:endParaRPr lang="da-DK" altLang="da-DK" sz="1400" b="1" dirty="0">
              <a:solidFill>
                <a:schemeClr val="bg1"/>
              </a:solidFill>
            </a:endParaRPr>
          </a:p>
        </p:txBody>
      </p:sp>
      <p:sp>
        <p:nvSpPr>
          <p:cNvPr id="3" name="Nedadgående pil 2"/>
          <p:cNvSpPr/>
          <p:nvPr/>
        </p:nvSpPr>
        <p:spPr bwMode="auto">
          <a:xfrm>
            <a:off x="3527239" y="2306117"/>
            <a:ext cx="216024" cy="504825"/>
          </a:xfrm>
          <a:prstGeom prst="downArrow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U Passata" pitchFamily="34" charset="0"/>
            </a:endParaRPr>
          </a:p>
        </p:txBody>
      </p:sp>
      <p:sp>
        <p:nvSpPr>
          <p:cNvPr id="9" name="Nedadgående pil 8"/>
          <p:cNvSpPr/>
          <p:nvPr/>
        </p:nvSpPr>
        <p:spPr bwMode="auto">
          <a:xfrm>
            <a:off x="5831495" y="2306117"/>
            <a:ext cx="216024" cy="504825"/>
          </a:xfrm>
          <a:prstGeom prst="downArrow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U Passata" pitchFamily="34" charset="0"/>
            </a:endParaRPr>
          </a:p>
        </p:txBody>
      </p:sp>
      <p:sp>
        <p:nvSpPr>
          <p:cNvPr id="10" name="Nedadgående pil 9"/>
          <p:cNvSpPr/>
          <p:nvPr/>
        </p:nvSpPr>
        <p:spPr bwMode="auto">
          <a:xfrm>
            <a:off x="3527239" y="3636442"/>
            <a:ext cx="188032" cy="504825"/>
          </a:xfrm>
          <a:prstGeom prst="downArrow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U Passata" pitchFamily="34" charset="0"/>
            </a:endParaRPr>
          </a:p>
        </p:txBody>
      </p:sp>
      <p:sp>
        <p:nvSpPr>
          <p:cNvPr id="11" name="Nedadgående pil 10"/>
          <p:cNvSpPr/>
          <p:nvPr/>
        </p:nvSpPr>
        <p:spPr bwMode="auto">
          <a:xfrm>
            <a:off x="5831495" y="3636442"/>
            <a:ext cx="188032" cy="504825"/>
          </a:xfrm>
          <a:prstGeom prst="downArrow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U Passata" pitchFamily="34" charset="0"/>
            </a:endParaRPr>
          </a:p>
        </p:txBody>
      </p:sp>
      <p:sp>
        <p:nvSpPr>
          <p:cNvPr id="45157" name="AutoShape 101"/>
          <p:cNvSpPr>
            <a:spLocks noChangeArrowheads="1"/>
          </p:cNvSpPr>
          <p:nvPr/>
        </p:nvSpPr>
        <p:spPr bwMode="auto">
          <a:xfrm>
            <a:off x="3022464" y="1513955"/>
            <a:ext cx="3529012" cy="792162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da-DK" altLang="da-DK" sz="2000" b="1" dirty="0" err="1" smtClean="0">
                <a:solidFill>
                  <a:schemeClr val="bg1"/>
                </a:solidFill>
              </a:rPr>
              <a:t>Reproducibility</a:t>
            </a:r>
            <a:endParaRPr lang="da-DK" altLang="da-DK" sz="2000" b="1" dirty="0">
              <a:solidFill>
                <a:schemeClr val="bg1"/>
              </a:solidFill>
            </a:endParaRPr>
          </a:p>
        </p:txBody>
      </p:sp>
      <p:sp>
        <p:nvSpPr>
          <p:cNvPr id="45153" name="AutoShape 97"/>
          <p:cNvSpPr>
            <a:spLocks noChangeArrowheads="1"/>
          </p:cNvSpPr>
          <p:nvPr/>
        </p:nvSpPr>
        <p:spPr bwMode="auto">
          <a:xfrm>
            <a:off x="1006339" y="2810942"/>
            <a:ext cx="3529012" cy="825500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da-DK" altLang="da-DK" sz="2000" b="1" dirty="0" smtClean="0">
                <a:solidFill>
                  <a:schemeClr val="bg1"/>
                </a:solidFill>
              </a:rPr>
              <a:t>Agreement</a:t>
            </a:r>
            <a:endParaRPr lang="da-DK" altLang="da-DK" sz="2000" b="1" dirty="0">
              <a:solidFill>
                <a:schemeClr val="bg1"/>
              </a:solidFill>
            </a:endParaRPr>
          </a:p>
        </p:txBody>
      </p:sp>
      <p:sp>
        <p:nvSpPr>
          <p:cNvPr id="45152" name="AutoShape 96"/>
          <p:cNvSpPr>
            <a:spLocks noChangeArrowheads="1"/>
          </p:cNvSpPr>
          <p:nvPr/>
        </p:nvSpPr>
        <p:spPr bwMode="auto">
          <a:xfrm>
            <a:off x="5111614" y="2810942"/>
            <a:ext cx="3455987" cy="825500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r>
              <a:rPr lang="da-DK" altLang="da-DK" sz="2000" b="1" dirty="0" err="1" smtClean="0">
                <a:solidFill>
                  <a:schemeClr val="bg1"/>
                </a:solidFill>
              </a:rPr>
              <a:t>Reliability</a:t>
            </a:r>
            <a:endParaRPr lang="da-DK" altLang="da-DK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40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3307234"/>
            <a:ext cx="8229600" cy="2592387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da-DK" altLang="da-DK" sz="1600" dirty="0"/>
          </a:p>
          <a:p>
            <a:pPr>
              <a:lnSpc>
                <a:spcPct val="80000"/>
              </a:lnSpc>
            </a:pPr>
            <a:endParaRPr lang="da-DK" altLang="da-DK" sz="1600" dirty="0"/>
          </a:p>
          <a:p>
            <a:pPr>
              <a:lnSpc>
                <a:spcPct val="80000"/>
              </a:lnSpc>
            </a:pPr>
            <a:endParaRPr lang="da-DK" altLang="da-DK" sz="1600" dirty="0"/>
          </a:p>
          <a:p>
            <a:pPr>
              <a:lnSpc>
                <a:spcPct val="80000"/>
              </a:lnSpc>
            </a:pPr>
            <a:endParaRPr lang="da-DK" altLang="da-DK" sz="1600" dirty="0"/>
          </a:p>
          <a:p>
            <a:pPr>
              <a:lnSpc>
                <a:spcPct val="80000"/>
              </a:lnSpc>
            </a:pPr>
            <a:endParaRPr lang="da-DK" altLang="da-DK" sz="1600" dirty="0"/>
          </a:p>
          <a:p>
            <a:pPr>
              <a:lnSpc>
                <a:spcPct val="80000"/>
              </a:lnSpc>
            </a:pPr>
            <a:endParaRPr lang="da-DK" altLang="da-DK" sz="1600" dirty="0"/>
          </a:p>
          <a:p>
            <a:pPr>
              <a:lnSpc>
                <a:spcPct val="80000"/>
              </a:lnSpc>
            </a:pPr>
            <a:endParaRPr lang="da-DK" altLang="da-DK" sz="1600" dirty="0" smtClean="0"/>
          </a:p>
          <a:p>
            <a:pPr>
              <a:lnSpc>
                <a:spcPct val="80000"/>
              </a:lnSpc>
            </a:pPr>
            <a:endParaRPr lang="da-DK" altLang="da-DK" sz="1600" dirty="0"/>
          </a:p>
          <a:p>
            <a:pPr>
              <a:lnSpc>
                <a:spcPct val="80000"/>
              </a:lnSpc>
            </a:pPr>
            <a:endParaRPr lang="da-DK" altLang="da-DK" sz="1600" dirty="0"/>
          </a:p>
          <a:p>
            <a:pPr algn="ctr">
              <a:lnSpc>
                <a:spcPct val="80000"/>
              </a:lnSpc>
            </a:pPr>
            <a:r>
              <a:rPr lang="da-DK" altLang="da-DK" sz="1800" dirty="0" smtClean="0">
                <a:solidFill>
                  <a:srgbClr val="383842"/>
                </a:solidFill>
              </a:rPr>
              <a:t>A </a:t>
            </a:r>
            <a:r>
              <a:rPr lang="da-DK" altLang="da-DK" sz="1800" dirty="0" err="1" smtClean="0">
                <a:solidFill>
                  <a:srgbClr val="383842"/>
                </a:solidFill>
              </a:rPr>
              <a:t>clinical</a:t>
            </a:r>
            <a:r>
              <a:rPr lang="da-DK" altLang="da-DK" sz="1800" dirty="0" smtClean="0">
                <a:solidFill>
                  <a:srgbClr val="383842"/>
                </a:solidFill>
              </a:rPr>
              <a:t> relevant </a:t>
            </a:r>
            <a:r>
              <a:rPr lang="da-DK" altLang="da-DK" sz="1800" dirty="0" err="1" smtClean="0">
                <a:solidFill>
                  <a:srgbClr val="383842"/>
                </a:solidFill>
              </a:rPr>
              <a:t>change</a:t>
            </a:r>
            <a:r>
              <a:rPr lang="da-DK" altLang="da-DK" sz="1800" dirty="0" smtClean="0">
                <a:solidFill>
                  <a:srgbClr val="383842"/>
                </a:solidFill>
              </a:rPr>
              <a:t> over time (</a:t>
            </a:r>
            <a:r>
              <a:rPr lang="da-DK" altLang="da-DK" sz="1800" dirty="0">
                <a:solidFill>
                  <a:srgbClr val="383842"/>
                </a:solidFill>
              </a:rPr>
              <a:t>t</a:t>
            </a:r>
            <a:r>
              <a:rPr lang="da-DK" altLang="da-DK" sz="1800" baseline="30000" dirty="0">
                <a:solidFill>
                  <a:srgbClr val="383842"/>
                </a:solidFill>
              </a:rPr>
              <a:t>2 </a:t>
            </a:r>
            <a:r>
              <a:rPr lang="da-DK" altLang="da-DK" sz="1800" dirty="0">
                <a:solidFill>
                  <a:srgbClr val="383842"/>
                </a:solidFill>
              </a:rPr>
              <a:t>- t</a:t>
            </a:r>
            <a:r>
              <a:rPr lang="da-DK" altLang="da-DK" sz="1800" baseline="30000" dirty="0">
                <a:solidFill>
                  <a:srgbClr val="383842"/>
                </a:solidFill>
              </a:rPr>
              <a:t>1</a:t>
            </a:r>
            <a:r>
              <a:rPr lang="da-DK" altLang="da-DK" sz="1800" dirty="0">
                <a:solidFill>
                  <a:srgbClr val="383842"/>
                </a:solidFill>
              </a:rPr>
              <a:t>)</a:t>
            </a:r>
            <a:r>
              <a:rPr lang="da-DK" altLang="da-DK" sz="1800" baseline="30000" dirty="0">
                <a:solidFill>
                  <a:srgbClr val="383842"/>
                </a:solidFill>
              </a:rPr>
              <a:t>  </a:t>
            </a:r>
            <a:r>
              <a:rPr lang="da-DK" altLang="da-DK" sz="1800" dirty="0">
                <a:solidFill>
                  <a:srgbClr val="383842"/>
                </a:solidFill>
              </a:rPr>
              <a:t>?</a:t>
            </a:r>
          </a:p>
          <a:p>
            <a:pPr>
              <a:lnSpc>
                <a:spcPct val="80000"/>
              </a:lnSpc>
            </a:pPr>
            <a:endParaRPr lang="da-DK" altLang="da-DK" sz="1800" dirty="0">
              <a:solidFill>
                <a:srgbClr val="383842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da-DK" altLang="da-DK" sz="1800" dirty="0" smtClean="0">
                <a:solidFill>
                  <a:srgbClr val="383842"/>
                </a:solidFill>
              </a:rPr>
              <a:t>An </a:t>
            </a:r>
            <a:r>
              <a:rPr lang="da-DK" altLang="da-DK" sz="1800" dirty="0" err="1" smtClean="0">
                <a:solidFill>
                  <a:srgbClr val="383842"/>
                </a:solidFill>
              </a:rPr>
              <a:t>expected</a:t>
            </a:r>
            <a:r>
              <a:rPr lang="da-DK" altLang="da-DK" sz="1800" dirty="0" smtClean="0">
                <a:solidFill>
                  <a:srgbClr val="383842"/>
                </a:solidFill>
              </a:rPr>
              <a:t> </a:t>
            </a:r>
            <a:r>
              <a:rPr lang="da-DK" altLang="da-DK" sz="1800" dirty="0" err="1" smtClean="0">
                <a:solidFill>
                  <a:srgbClr val="383842"/>
                </a:solidFill>
              </a:rPr>
              <a:t>improvement</a:t>
            </a:r>
            <a:r>
              <a:rPr lang="da-DK" altLang="da-DK" sz="1800" dirty="0" smtClean="0">
                <a:solidFill>
                  <a:srgbClr val="383842"/>
                </a:solidFill>
              </a:rPr>
              <a:t> in ADL over time ?</a:t>
            </a:r>
            <a:endParaRPr lang="da-DK" altLang="da-DK" sz="1800" dirty="0">
              <a:solidFill>
                <a:srgbClr val="383842"/>
              </a:solidFill>
            </a:endParaRP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611188" y="1844675"/>
            <a:ext cx="2016125" cy="98583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endParaRPr lang="da-DK" altLang="da-DK" sz="1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a-DK" altLang="da-DK" sz="1800" b="1" dirty="0" smtClean="0">
                <a:solidFill>
                  <a:schemeClr val="bg1"/>
                </a:solidFill>
              </a:rPr>
              <a:t>DL-test</a:t>
            </a:r>
          </a:p>
          <a:p>
            <a:pPr algn="ctr">
              <a:lnSpc>
                <a:spcPct val="150000"/>
              </a:lnSpc>
            </a:pPr>
            <a:r>
              <a:rPr lang="da-DK" altLang="da-DK" sz="1800" b="1" dirty="0" smtClean="0">
                <a:solidFill>
                  <a:schemeClr val="bg1"/>
                </a:solidFill>
              </a:rPr>
              <a:t>(</a:t>
            </a:r>
            <a:r>
              <a:rPr lang="da-DK" altLang="da-DK" sz="1800" dirty="0" smtClean="0">
                <a:solidFill>
                  <a:schemeClr val="bg1"/>
                </a:solidFill>
              </a:rPr>
              <a:t>=</a:t>
            </a:r>
            <a:r>
              <a:rPr lang="da-DK" altLang="da-DK" sz="1800" b="1" dirty="0">
                <a:solidFill>
                  <a:schemeClr val="bg1"/>
                </a:solidFill>
              </a:rPr>
              <a:t>t</a:t>
            </a:r>
            <a:r>
              <a:rPr lang="da-DK" altLang="da-DK" sz="1800" b="1" baseline="30000" dirty="0">
                <a:solidFill>
                  <a:schemeClr val="bg1"/>
                </a:solidFill>
              </a:rPr>
              <a:t>1</a:t>
            </a:r>
            <a:r>
              <a:rPr lang="da-DK" altLang="da-DK" sz="1800" b="1" dirty="0">
                <a:solidFill>
                  <a:schemeClr val="bg1"/>
                </a:solidFill>
              </a:rPr>
              <a:t>)</a:t>
            </a:r>
          </a:p>
          <a:p>
            <a:pPr algn="ctr"/>
            <a:endParaRPr lang="da-DK" altLang="da-DK" sz="1800" dirty="0">
              <a:solidFill>
                <a:schemeClr val="bg1"/>
              </a:solidFill>
            </a:endParaRPr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5795963" y="1916113"/>
            <a:ext cx="2136775" cy="1008062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/>
            <a:endParaRPr lang="da-DK" altLang="da-DK" sz="16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a-DK" altLang="da-DK" sz="1800" b="1" dirty="0" smtClean="0">
                <a:solidFill>
                  <a:schemeClr val="bg1"/>
                </a:solidFill>
              </a:rPr>
              <a:t>DL-test</a:t>
            </a:r>
            <a:endParaRPr lang="da-DK" altLang="da-DK" sz="1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a-DK" altLang="da-DK" sz="1800" b="1" dirty="0" smtClean="0">
                <a:solidFill>
                  <a:schemeClr val="bg1"/>
                </a:solidFill>
              </a:rPr>
              <a:t>(</a:t>
            </a:r>
            <a:r>
              <a:rPr lang="da-DK" altLang="da-DK" sz="1800" dirty="0" smtClean="0">
                <a:solidFill>
                  <a:schemeClr val="bg1"/>
                </a:solidFill>
              </a:rPr>
              <a:t>=</a:t>
            </a:r>
            <a:r>
              <a:rPr lang="da-DK" altLang="da-DK" sz="1800" b="1" dirty="0">
                <a:solidFill>
                  <a:schemeClr val="bg1"/>
                </a:solidFill>
              </a:rPr>
              <a:t>t</a:t>
            </a:r>
            <a:r>
              <a:rPr lang="da-DK" altLang="da-DK" sz="1800" b="1" baseline="30000" dirty="0">
                <a:solidFill>
                  <a:schemeClr val="bg1"/>
                </a:solidFill>
              </a:rPr>
              <a:t>2</a:t>
            </a:r>
            <a:r>
              <a:rPr lang="da-DK" altLang="da-DK" sz="1800" b="1" dirty="0">
                <a:solidFill>
                  <a:schemeClr val="bg1"/>
                </a:solidFill>
              </a:rPr>
              <a:t>)</a:t>
            </a:r>
          </a:p>
          <a:p>
            <a:pPr algn="ctr"/>
            <a:endParaRPr lang="da-DK" altLang="da-DK" sz="1800" dirty="0">
              <a:solidFill>
                <a:schemeClr val="bg1"/>
              </a:solidFill>
            </a:endParaRPr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>
            <a:off x="1547813" y="2852738"/>
            <a:ext cx="142875" cy="1008062"/>
          </a:xfrm>
          <a:prstGeom prst="upArrow">
            <a:avLst>
              <a:gd name="adj1" fmla="val 50000"/>
              <a:gd name="adj2" fmla="val 75556"/>
            </a:avLst>
          </a:prstGeom>
          <a:solidFill>
            <a:schemeClr val="accent2"/>
          </a:solidFill>
          <a:ln w="9525">
            <a:solidFill>
              <a:srgbClr val="2A5A7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6804025" y="2924174"/>
            <a:ext cx="144463" cy="936625"/>
          </a:xfrm>
          <a:prstGeom prst="upArrow">
            <a:avLst>
              <a:gd name="adj1" fmla="val 50000"/>
              <a:gd name="adj2" fmla="val 75000"/>
            </a:avLst>
          </a:prstGeom>
          <a:solidFill>
            <a:schemeClr val="accent2"/>
          </a:solidFill>
          <a:ln w="9525">
            <a:solidFill>
              <a:srgbClr val="2A5A7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971550" y="4005263"/>
            <a:ext cx="6624638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7092280" y="4171950"/>
            <a:ext cx="13388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altLang="da-DK" sz="1800" b="1" dirty="0" smtClean="0">
                <a:solidFill>
                  <a:srgbClr val="008000"/>
                </a:solidFill>
              </a:rPr>
              <a:t>12 </a:t>
            </a:r>
            <a:r>
              <a:rPr lang="da-DK" altLang="da-DK" sz="1800" b="1" dirty="0" err="1" smtClean="0">
                <a:solidFill>
                  <a:srgbClr val="008000"/>
                </a:solidFill>
              </a:rPr>
              <a:t>months</a:t>
            </a:r>
            <a:endParaRPr lang="da-DK" altLang="da-DK" sz="1800" b="1" dirty="0">
              <a:solidFill>
                <a:srgbClr val="008000"/>
              </a:solidFill>
            </a:endParaRPr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971550" y="39338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971550" y="3860800"/>
            <a:ext cx="0" cy="28892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539552" y="763610"/>
            <a:ext cx="8204522" cy="50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 cap="all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altLang="en-US" sz="3200" b="1" kern="0" cap="none" dirty="0" err="1" smtClean="0">
                <a:solidFill>
                  <a:srgbClr val="339933"/>
                </a:solidFill>
              </a:rPr>
              <a:t>Responsiveness</a:t>
            </a:r>
            <a:endParaRPr lang="da-DK" altLang="en-US" sz="3200" kern="0" cap="none" dirty="0" smtClean="0">
              <a:solidFill>
                <a:srgbClr val="383842"/>
              </a:solidFill>
            </a:endParaRPr>
          </a:p>
        </p:txBody>
      </p:sp>
      <p:pic>
        <p:nvPicPr>
          <p:cNvPr id="13" name="Picture 2" descr="H:\Personlig_AS\My Pictures\Hip fracture 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2" t="26660" r="60344"/>
          <a:stretch/>
        </p:blipFill>
        <p:spPr bwMode="auto">
          <a:xfrm>
            <a:off x="539552" y="4303613"/>
            <a:ext cx="1008261" cy="1415578"/>
          </a:xfrm>
          <a:prstGeom prst="rect">
            <a:avLst/>
          </a:prstGeom>
          <a:noFill/>
          <a:ln w="254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62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67544" y="770955"/>
            <a:ext cx="8204522" cy="50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 cap="all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altLang="en-US" sz="3200" b="1" kern="0" cap="none" dirty="0" err="1" smtClean="0">
                <a:solidFill>
                  <a:srgbClr val="339933"/>
                </a:solidFill>
              </a:rPr>
              <a:t>Results</a:t>
            </a:r>
            <a:endParaRPr lang="da-DK" altLang="en-US" sz="3200" kern="0" cap="none" dirty="0" smtClean="0">
              <a:solidFill>
                <a:srgbClr val="383842"/>
              </a:solidFill>
            </a:endParaRPr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198723"/>
              </p:ext>
            </p:extLst>
          </p:nvPr>
        </p:nvGraphicFramePr>
        <p:xfrm>
          <a:off x="1221433" y="1628800"/>
          <a:ext cx="6696744" cy="180020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52328"/>
                <a:gridCol w="1296144"/>
                <a:gridCol w="1224136"/>
                <a:gridCol w="1224136"/>
              </a:tblGrid>
              <a:tr h="600067">
                <a:tc>
                  <a:txBody>
                    <a:bodyPr/>
                    <a:lstStyle/>
                    <a:p>
                      <a:r>
                        <a:rPr lang="da-DK" dirty="0" err="1" smtClean="0"/>
                        <a:t>Reproducibility</a:t>
                      </a:r>
                      <a:endParaRPr lang="da-DK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SEM</a:t>
                      </a:r>
                      <a:endParaRPr lang="da-DK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MDC</a:t>
                      </a:r>
                      <a:endParaRPr lang="da-DK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ICC</a:t>
                      </a:r>
                      <a:endParaRPr lang="da-DK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</a:tr>
              <a:tr h="600067">
                <a:tc>
                  <a:txBody>
                    <a:bodyPr/>
                    <a:lstStyle/>
                    <a:p>
                      <a:r>
                        <a:rPr lang="da-DK" dirty="0" err="1" smtClean="0"/>
                        <a:t>Intra</a:t>
                      </a:r>
                      <a:r>
                        <a:rPr lang="da-DK" dirty="0" smtClean="0"/>
                        <a:t>-observer variation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3.02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8.37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0.70</a:t>
                      </a:r>
                      <a:endParaRPr lang="da-DK" dirty="0"/>
                    </a:p>
                  </a:txBody>
                  <a:tcPr/>
                </a:tc>
              </a:tr>
              <a:tr h="600067">
                <a:tc>
                  <a:txBody>
                    <a:bodyPr/>
                    <a:lstStyle/>
                    <a:p>
                      <a:r>
                        <a:rPr lang="da-DK" dirty="0" smtClean="0"/>
                        <a:t>Inter-observer variation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0.92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2.55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0.97</a:t>
                      </a:r>
                      <a:endParaRPr lang="da-DK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el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528219"/>
              </p:ext>
            </p:extLst>
          </p:nvPr>
        </p:nvGraphicFramePr>
        <p:xfrm>
          <a:off x="1221433" y="4149080"/>
          <a:ext cx="6696744" cy="120013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42455"/>
                <a:gridCol w="1440160"/>
                <a:gridCol w="1689993"/>
                <a:gridCol w="1224136"/>
              </a:tblGrid>
              <a:tr h="600067">
                <a:tc>
                  <a:txBody>
                    <a:bodyPr/>
                    <a:lstStyle/>
                    <a:p>
                      <a:r>
                        <a:rPr lang="da-DK" dirty="0" err="1" smtClean="0"/>
                        <a:t>Responsiveness</a:t>
                      </a:r>
                      <a:endParaRPr lang="da-DK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Day 10</a:t>
                      </a:r>
                      <a:endParaRPr lang="da-DK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Day 365</a:t>
                      </a:r>
                      <a:endParaRPr lang="da-DK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i="1" dirty="0" smtClean="0"/>
                        <a:t>p</a:t>
                      </a:r>
                      <a:r>
                        <a:rPr lang="da-DK" dirty="0" smtClean="0"/>
                        <a:t>-</a:t>
                      </a:r>
                      <a:r>
                        <a:rPr lang="da-DK" dirty="0" err="1" smtClean="0"/>
                        <a:t>value</a:t>
                      </a:r>
                      <a:endParaRPr lang="da-DK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</a:tr>
              <a:tr h="600067">
                <a:tc>
                  <a:txBody>
                    <a:bodyPr/>
                    <a:lstStyle/>
                    <a:p>
                      <a:r>
                        <a:rPr lang="da-DK" dirty="0" smtClean="0"/>
                        <a:t>Median sumscore 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9.0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6.5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&lt; 0.001</a:t>
                      </a:r>
                      <a:endParaRPr lang="da-DK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2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323528" y="1124744"/>
            <a:ext cx="4896544" cy="4824536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da-DK" dirty="0">
                <a:solidFill>
                  <a:srgbClr val="C00000"/>
                </a:solidFill>
              </a:rPr>
              <a:t>Hemoglobin </a:t>
            </a:r>
            <a:r>
              <a:rPr lang="da-DK" dirty="0" err="1" smtClean="0">
                <a:solidFill>
                  <a:srgbClr val="C00000"/>
                </a:solidFill>
              </a:rPr>
              <a:t>level</a:t>
            </a:r>
            <a:endParaRPr lang="da-DK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a-DK" dirty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da-DK" sz="2400" dirty="0" smtClean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a-DK" sz="2400" dirty="0" err="1" smtClean="0">
                <a:solidFill>
                  <a:srgbClr val="C00000"/>
                </a:solidFill>
              </a:rPr>
              <a:t>Quality</a:t>
            </a:r>
            <a:r>
              <a:rPr lang="da-DK" sz="2400" dirty="0" smtClean="0">
                <a:solidFill>
                  <a:srgbClr val="C00000"/>
                </a:solidFill>
              </a:rPr>
              <a:t> of Life     </a:t>
            </a:r>
            <a:r>
              <a:rPr lang="da-DK" sz="2400" dirty="0">
                <a:solidFill>
                  <a:srgbClr val="C00000"/>
                </a:solidFill>
              </a:rPr>
              <a:t> </a:t>
            </a:r>
            <a:r>
              <a:rPr lang="da-DK" sz="2400" dirty="0" smtClean="0">
                <a:solidFill>
                  <a:srgbClr val="C00000"/>
                </a:solidFill>
              </a:rPr>
              <a:t>   </a:t>
            </a:r>
            <a:r>
              <a:rPr lang="da-DK" sz="2400" dirty="0" err="1" smtClean="0">
                <a:solidFill>
                  <a:srgbClr val="C00000"/>
                </a:solidFill>
              </a:rPr>
              <a:t>Physical</a:t>
            </a:r>
            <a:r>
              <a:rPr lang="da-DK" sz="2400" dirty="0" smtClean="0">
                <a:solidFill>
                  <a:srgbClr val="C00000"/>
                </a:solidFill>
              </a:rPr>
              <a:t> </a:t>
            </a:r>
            <a:r>
              <a:rPr lang="da-DK" sz="2400" dirty="0" err="1" smtClean="0">
                <a:solidFill>
                  <a:srgbClr val="C00000"/>
                </a:solidFill>
              </a:rPr>
              <a:t>ability</a:t>
            </a:r>
            <a:endParaRPr lang="da-DK" sz="2400" dirty="0" smtClean="0">
              <a:solidFill>
                <a:srgbClr val="C00000"/>
              </a:solidFill>
            </a:endParaRPr>
          </a:p>
          <a:p>
            <a:endParaRPr lang="en-GB" sz="2000" dirty="0">
              <a:solidFill>
                <a:srgbClr val="C00000"/>
              </a:solidFill>
            </a:endParaRP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0"/>
            <a:ext cx="3772644" cy="6858000"/>
          </a:xfrm>
          <a:prstGeom prst="rect">
            <a:avLst/>
          </a:prstGeom>
        </p:spPr>
      </p:pic>
      <p:sp>
        <p:nvSpPr>
          <p:cNvPr id="3" name="Nedadgående pil 2"/>
          <p:cNvSpPr/>
          <p:nvPr/>
        </p:nvSpPr>
        <p:spPr bwMode="auto">
          <a:xfrm>
            <a:off x="1295636" y="1857028"/>
            <a:ext cx="324036" cy="1139924"/>
          </a:xfrm>
          <a:prstGeom prst="downArrow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U Passata" pitchFamily="34" charset="0"/>
            </a:endParaRPr>
          </a:p>
        </p:txBody>
      </p:sp>
      <p:sp>
        <p:nvSpPr>
          <p:cNvPr id="7" name="Nedadgående pil 6"/>
          <p:cNvSpPr/>
          <p:nvPr/>
        </p:nvSpPr>
        <p:spPr bwMode="auto">
          <a:xfrm>
            <a:off x="4031940" y="1857028"/>
            <a:ext cx="324036" cy="1139924"/>
          </a:xfrm>
          <a:prstGeom prst="downArrow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U Passata" pitchFamily="34" charset="0"/>
            </a:endParaRPr>
          </a:p>
        </p:txBody>
      </p:sp>
      <p:sp>
        <p:nvSpPr>
          <p:cNvPr id="4" name="Højrepil 3"/>
          <p:cNvSpPr/>
          <p:nvPr/>
        </p:nvSpPr>
        <p:spPr bwMode="auto">
          <a:xfrm>
            <a:off x="2393752" y="3089152"/>
            <a:ext cx="489204" cy="484632"/>
          </a:xfrm>
          <a:prstGeom prst="rightArrow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da-DK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U Passat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1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472"/>
    </mc:Choice>
    <mc:Fallback xmlns="">
      <p:transition spd="slow" advTm="82472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Pladsholder til SmartArt 5"/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1378060872"/>
              </p:ext>
            </p:extLst>
          </p:nvPr>
        </p:nvGraphicFramePr>
        <p:xfrm>
          <a:off x="914400" y="2060849"/>
          <a:ext cx="761804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600" y="5667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 cap="all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5pPr>
            <a:lvl6pPr marL="4572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6pPr>
            <a:lvl7pPr marL="9144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7pPr>
            <a:lvl8pPr marL="13716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8pPr>
            <a:lvl9pPr marL="1828800" algn="l" rtl="0" fontAlgn="base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/>
            <a:r>
              <a:rPr lang="da-DK" altLang="da-DK" sz="3200" kern="0" cap="none" dirty="0" err="1" smtClean="0">
                <a:solidFill>
                  <a:srgbClr val="0D4863"/>
                </a:solidFill>
              </a:rPr>
              <a:t>Randomized</a:t>
            </a:r>
            <a:r>
              <a:rPr lang="da-DK" altLang="da-DK" sz="3200" kern="0" cap="none" dirty="0" smtClean="0">
                <a:solidFill>
                  <a:srgbClr val="0D4863"/>
                </a:solidFill>
              </a:rPr>
              <a:t> </a:t>
            </a:r>
            <a:r>
              <a:rPr lang="da-DK" altLang="da-DK" sz="3200" kern="0" cap="none" dirty="0" err="1" smtClean="0">
                <a:solidFill>
                  <a:srgbClr val="0D4863"/>
                </a:solidFill>
              </a:rPr>
              <a:t>controlled</a:t>
            </a:r>
            <a:r>
              <a:rPr lang="da-DK" altLang="da-DK" sz="3200" kern="0" cap="none" dirty="0" smtClean="0">
                <a:solidFill>
                  <a:srgbClr val="0D4863"/>
                </a:solidFill>
              </a:rPr>
              <a:t> </a:t>
            </a:r>
            <a:r>
              <a:rPr lang="da-DK" altLang="da-DK" sz="3200" kern="0" cap="none" dirty="0" err="1" smtClean="0">
                <a:solidFill>
                  <a:srgbClr val="0D4863"/>
                </a:solidFill>
              </a:rPr>
              <a:t>trial</a:t>
            </a:r>
            <a:endParaRPr lang="da-DK" altLang="da-DK" sz="3200" u="sng" kern="0" dirty="0">
              <a:solidFill>
                <a:srgbClr val="003D5C"/>
              </a:solidFill>
              <a:latin typeface="Arial" charset="0"/>
            </a:endParaRPr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549275"/>
            <a:ext cx="5048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A536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3C515E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794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38" y="1166836"/>
            <a:ext cx="8564562" cy="50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da-DK" altLang="en-US" sz="3200" cap="none" dirty="0" smtClean="0">
                <a:solidFill>
                  <a:srgbClr val="C00000"/>
                </a:solidFill>
              </a:rPr>
              <a:t>Blood tests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 typeface="AU Passata" pitchFamily="34" charset="0"/>
              <a:buNone/>
            </a:pPr>
            <a:endParaRPr lang="da-DK" altLang="en-US" dirty="0" smtClean="0">
              <a:solidFill>
                <a:srgbClr val="383842"/>
              </a:solidFill>
            </a:endParaRPr>
          </a:p>
          <a:p>
            <a:pPr>
              <a:buFont typeface="AU Passata" pitchFamily="34" charset="0"/>
              <a:buNone/>
            </a:pPr>
            <a:endParaRPr lang="da-DK" altLang="en-US" dirty="0" smtClean="0">
              <a:solidFill>
                <a:srgbClr val="383842"/>
              </a:solidFill>
            </a:endParaRPr>
          </a:p>
        </p:txBody>
      </p:sp>
      <p:sp>
        <p:nvSpPr>
          <p:cNvPr id="26630" name="Line 10"/>
          <p:cNvSpPr>
            <a:spLocks noChangeShapeType="1"/>
          </p:cNvSpPr>
          <p:nvPr/>
        </p:nvSpPr>
        <p:spPr bwMode="auto">
          <a:xfrm>
            <a:off x="1179689" y="3429000"/>
            <a:ext cx="0" cy="287338"/>
          </a:xfrm>
          <a:prstGeom prst="line">
            <a:avLst/>
          </a:prstGeom>
          <a:noFill/>
          <a:ln w="28575">
            <a:solidFill>
              <a:srgbClr val="0D486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279400" y="3403600"/>
            <a:ext cx="73129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smtClean="0">
                <a:solidFill>
                  <a:srgbClr val="0D4863"/>
                </a:solidFill>
              </a:rPr>
              <a:t>Day </a:t>
            </a:r>
            <a:r>
              <a:rPr lang="da-DK" altLang="en-US" sz="1600" b="1" dirty="0">
                <a:solidFill>
                  <a:srgbClr val="0D4863"/>
                </a:solidFill>
              </a:rPr>
              <a:t>1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8205788" y="3357563"/>
            <a:ext cx="938212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smtClean="0">
                <a:solidFill>
                  <a:srgbClr val="0D4863"/>
                </a:solidFill>
              </a:rPr>
              <a:t>Day </a:t>
            </a:r>
            <a:r>
              <a:rPr lang="da-DK" altLang="en-US" sz="1600" b="1" dirty="0">
                <a:solidFill>
                  <a:srgbClr val="0D4863"/>
                </a:solidFill>
              </a:rPr>
              <a:t>30</a:t>
            </a:r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1022350" y="2700336"/>
            <a:ext cx="358775" cy="360363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Hb</a:t>
            </a:r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>
            <a:off x="1201738" y="3057524"/>
            <a:ext cx="0" cy="431800"/>
          </a:xfrm>
          <a:prstGeom prst="line">
            <a:avLst/>
          </a:prstGeom>
          <a:noFill/>
          <a:ln w="22225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1453356" y="3057524"/>
            <a:ext cx="0" cy="431800"/>
          </a:xfrm>
          <a:prstGeom prst="line">
            <a:avLst/>
          </a:prstGeom>
          <a:noFill/>
          <a:ln w="22225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7" name="Line 27"/>
          <p:cNvSpPr>
            <a:spLocks noChangeShapeType="1"/>
          </p:cNvSpPr>
          <p:nvPr/>
        </p:nvSpPr>
        <p:spPr bwMode="auto">
          <a:xfrm>
            <a:off x="1720848" y="3057524"/>
            <a:ext cx="0" cy="431800"/>
          </a:xfrm>
          <a:prstGeom prst="line">
            <a:avLst/>
          </a:prstGeom>
          <a:noFill/>
          <a:ln w="22225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8" name="Line 28"/>
          <p:cNvSpPr>
            <a:spLocks noChangeShapeType="1"/>
          </p:cNvSpPr>
          <p:nvPr/>
        </p:nvSpPr>
        <p:spPr bwMode="auto">
          <a:xfrm>
            <a:off x="2292636" y="3057524"/>
            <a:ext cx="0" cy="431800"/>
          </a:xfrm>
          <a:prstGeom prst="line">
            <a:avLst/>
          </a:prstGeom>
          <a:noFill/>
          <a:ln w="22225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9" name="Line 29"/>
          <p:cNvSpPr>
            <a:spLocks noChangeShapeType="1"/>
          </p:cNvSpPr>
          <p:nvPr/>
        </p:nvSpPr>
        <p:spPr bwMode="auto">
          <a:xfrm>
            <a:off x="3313293" y="3068638"/>
            <a:ext cx="0" cy="431800"/>
          </a:xfrm>
          <a:prstGeom prst="line">
            <a:avLst/>
          </a:prstGeom>
          <a:noFill/>
          <a:ln w="22225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0" name="Line 30"/>
          <p:cNvSpPr>
            <a:spLocks noChangeShapeType="1"/>
          </p:cNvSpPr>
          <p:nvPr/>
        </p:nvSpPr>
        <p:spPr bwMode="auto">
          <a:xfrm>
            <a:off x="4755271" y="3057524"/>
            <a:ext cx="0" cy="431800"/>
          </a:xfrm>
          <a:prstGeom prst="line">
            <a:avLst/>
          </a:prstGeom>
          <a:noFill/>
          <a:ln w="22225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1" name="Line 31"/>
          <p:cNvSpPr>
            <a:spLocks noChangeShapeType="1"/>
          </p:cNvSpPr>
          <p:nvPr/>
        </p:nvSpPr>
        <p:spPr bwMode="auto">
          <a:xfrm>
            <a:off x="6469123" y="3060700"/>
            <a:ext cx="0" cy="431800"/>
          </a:xfrm>
          <a:prstGeom prst="line">
            <a:avLst/>
          </a:prstGeom>
          <a:noFill/>
          <a:ln w="22225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2" name="Line 32"/>
          <p:cNvSpPr>
            <a:spLocks noChangeShapeType="1"/>
          </p:cNvSpPr>
          <p:nvPr/>
        </p:nvSpPr>
        <p:spPr bwMode="auto">
          <a:xfrm flipH="1">
            <a:off x="8053366" y="3068638"/>
            <a:ext cx="7066" cy="423862"/>
          </a:xfrm>
          <a:prstGeom prst="line">
            <a:avLst/>
          </a:prstGeom>
          <a:noFill/>
          <a:ln w="22225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1079332" y="4135434"/>
            <a:ext cx="1313127" cy="647700"/>
          </a:xfrm>
          <a:prstGeom prst="rect">
            <a:avLst/>
          </a:prstGeom>
          <a:solidFill>
            <a:srgbClr val="0070C0"/>
          </a:solidFill>
          <a:ln w="28575">
            <a:solidFill>
              <a:srgbClr val="1884B4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CRP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Leukocytes</a:t>
            </a:r>
            <a:endParaRPr lang="da-DK" altLang="en-US" sz="1600" b="1" dirty="0">
              <a:solidFill>
                <a:schemeClr val="bg1"/>
              </a:solidFill>
            </a:endParaRPr>
          </a:p>
        </p:txBody>
      </p:sp>
      <p:sp>
        <p:nvSpPr>
          <p:cNvPr id="40994" name="Line 34"/>
          <p:cNvSpPr>
            <a:spLocks noChangeShapeType="1"/>
          </p:cNvSpPr>
          <p:nvPr/>
        </p:nvSpPr>
        <p:spPr bwMode="auto">
          <a:xfrm flipV="1">
            <a:off x="1201738" y="3574257"/>
            <a:ext cx="0" cy="588960"/>
          </a:xfrm>
          <a:prstGeom prst="line">
            <a:avLst/>
          </a:prstGeom>
          <a:noFill/>
          <a:ln w="22225">
            <a:solidFill>
              <a:srgbClr val="1884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5" name="Line 35"/>
          <p:cNvSpPr>
            <a:spLocks noChangeShapeType="1"/>
          </p:cNvSpPr>
          <p:nvPr/>
        </p:nvSpPr>
        <p:spPr bwMode="auto">
          <a:xfrm flipV="1">
            <a:off x="1453356" y="3572669"/>
            <a:ext cx="0" cy="576262"/>
          </a:xfrm>
          <a:prstGeom prst="line">
            <a:avLst/>
          </a:prstGeom>
          <a:noFill/>
          <a:ln w="22225">
            <a:solidFill>
              <a:srgbClr val="1884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6" name="Line 36"/>
          <p:cNvSpPr>
            <a:spLocks noChangeShapeType="1"/>
          </p:cNvSpPr>
          <p:nvPr/>
        </p:nvSpPr>
        <p:spPr bwMode="auto">
          <a:xfrm flipV="1">
            <a:off x="1705768" y="3573463"/>
            <a:ext cx="0" cy="576262"/>
          </a:xfrm>
          <a:prstGeom prst="line">
            <a:avLst/>
          </a:prstGeom>
          <a:noFill/>
          <a:ln w="22225">
            <a:solidFill>
              <a:srgbClr val="1884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02" name="Line 42"/>
          <p:cNvSpPr>
            <a:spLocks noChangeShapeType="1"/>
          </p:cNvSpPr>
          <p:nvPr/>
        </p:nvSpPr>
        <p:spPr bwMode="auto">
          <a:xfrm flipV="1">
            <a:off x="2297060" y="3573463"/>
            <a:ext cx="0" cy="576262"/>
          </a:xfrm>
          <a:prstGeom prst="line">
            <a:avLst/>
          </a:prstGeom>
          <a:noFill/>
          <a:ln w="22225">
            <a:solidFill>
              <a:srgbClr val="1884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03" name="Line 43"/>
          <p:cNvSpPr>
            <a:spLocks noChangeShapeType="1"/>
          </p:cNvSpPr>
          <p:nvPr/>
        </p:nvSpPr>
        <p:spPr bwMode="auto">
          <a:xfrm flipV="1">
            <a:off x="3313293" y="3573463"/>
            <a:ext cx="0" cy="576262"/>
          </a:xfrm>
          <a:prstGeom prst="line">
            <a:avLst/>
          </a:prstGeom>
          <a:noFill/>
          <a:ln w="22225">
            <a:solidFill>
              <a:srgbClr val="1884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04" name="Line 44"/>
          <p:cNvSpPr>
            <a:spLocks noChangeShapeType="1"/>
          </p:cNvSpPr>
          <p:nvPr/>
        </p:nvSpPr>
        <p:spPr bwMode="auto">
          <a:xfrm flipV="1">
            <a:off x="4742009" y="3559172"/>
            <a:ext cx="0" cy="576262"/>
          </a:xfrm>
          <a:prstGeom prst="line">
            <a:avLst/>
          </a:prstGeom>
          <a:noFill/>
          <a:ln w="22225">
            <a:solidFill>
              <a:srgbClr val="1884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05" name="Line 45"/>
          <p:cNvSpPr>
            <a:spLocks noChangeShapeType="1"/>
          </p:cNvSpPr>
          <p:nvPr/>
        </p:nvSpPr>
        <p:spPr bwMode="auto">
          <a:xfrm flipV="1">
            <a:off x="6469123" y="3573463"/>
            <a:ext cx="0" cy="576262"/>
          </a:xfrm>
          <a:prstGeom prst="line">
            <a:avLst/>
          </a:prstGeom>
          <a:noFill/>
          <a:ln w="22225">
            <a:solidFill>
              <a:srgbClr val="1884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06" name="Line 46"/>
          <p:cNvSpPr>
            <a:spLocks noChangeShapeType="1"/>
          </p:cNvSpPr>
          <p:nvPr/>
        </p:nvSpPr>
        <p:spPr bwMode="auto">
          <a:xfrm flipH="1" flipV="1">
            <a:off x="8046301" y="3573463"/>
            <a:ext cx="14131" cy="589754"/>
          </a:xfrm>
          <a:prstGeom prst="line">
            <a:avLst/>
          </a:prstGeom>
          <a:noFill/>
          <a:ln w="22225">
            <a:solidFill>
              <a:srgbClr val="1884B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" name="Rectangle 33"/>
          <p:cNvSpPr>
            <a:spLocks noChangeArrowheads="1"/>
          </p:cNvSpPr>
          <p:nvPr/>
        </p:nvSpPr>
        <p:spPr bwMode="auto">
          <a:xfrm>
            <a:off x="5826923" y="4145756"/>
            <a:ext cx="1284398" cy="647700"/>
          </a:xfrm>
          <a:prstGeom prst="rect">
            <a:avLst/>
          </a:prstGeom>
          <a:solidFill>
            <a:srgbClr val="0070C0"/>
          </a:solidFill>
          <a:ln w="28575">
            <a:solidFill>
              <a:srgbClr val="1884B4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CRP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Leukocytes</a:t>
            </a:r>
            <a:endParaRPr lang="da-DK" altLang="en-US" sz="1600" b="1" dirty="0">
              <a:solidFill>
                <a:schemeClr val="bg1"/>
              </a:solidFill>
            </a:endParaRPr>
          </a:p>
        </p:txBody>
      </p:sp>
      <p:sp>
        <p:nvSpPr>
          <p:cNvPr id="56" name="Rectangle 33"/>
          <p:cNvSpPr>
            <a:spLocks noChangeArrowheads="1"/>
          </p:cNvSpPr>
          <p:nvPr/>
        </p:nvSpPr>
        <p:spPr bwMode="auto">
          <a:xfrm>
            <a:off x="4211960" y="4149725"/>
            <a:ext cx="1294638" cy="647700"/>
          </a:xfrm>
          <a:prstGeom prst="rect">
            <a:avLst/>
          </a:prstGeom>
          <a:solidFill>
            <a:srgbClr val="0070C0"/>
          </a:solidFill>
          <a:ln w="28575">
            <a:solidFill>
              <a:srgbClr val="1884B4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CRP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Leukocytes</a:t>
            </a:r>
            <a:endParaRPr lang="da-DK" altLang="en-US" sz="1600" b="1" dirty="0">
              <a:solidFill>
                <a:schemeClr val="bg1"/>
              </a:solidFill>
            </a:endParaRPr>
          </a:p>
        </p:txBody>
      </p:sp>
      <p:sp>
        <p:nvSpPr>
          <p:cNvPr id="57" name="Rectangle 33"/>
          <p:cNvSpPr>
            <a:spLocks noChangeArrowheads="1"/>
          </p:cNvSpPr>
          <p:nvPr/>
        </p:nvSpPr>
        <p:spPr bwMode="auto">
          <a:xfrm>
            <a:off x="2652975" y="4143373"/>
            <a:ext cx="1320636" cy="647700"/>
          </a:xfrm>
          <a:prstGeom prst="rect">
            <a:avLst/>
          </a:prstGeom>
          <a:solidFill>
            <a:srgbClr val="0070C0"/>
          </a:solidFill>
          <a:ln w="28575">
            <a:solidFill>
              <a:srgbClr val="1884B4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CRP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Leukocytes</a:t>
            </a:r>
            <a:endParaRPr lang="da-DK" altLang="en-US" sz="1600" b="1" dirty="0">
              <a:solidFill>
                <a:schemeClr val="bg1"/>
              </a:solidFill>
            </a:endParaRPr>
          </a:p>
        </p:txBody>
      </p:sp>
      <p:sp>
        <p:nvSpPr>
          <p:cNvPr id="61" name="Oval 17"/>
          <p:cNvSpPr>
            <a:spLocks noChangeArrowheads="1"/>
          </p:cNvSpPr>
          <p:nvPr/>
        </p:nvSpPr>
        <p:spPr bwMode="auto">
          <a:xfrm>
            <a:off x="1273968" y="2708275"/>
            <a:ext cx="358775" cy="360363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Hb</a:t>
            </a:r>
          </a:p>
        </p:txBody>
      </p:sp>
      <p:sp>
        <p:nvSpPr>
          <p:cNvPr id="62" name="Oval 17"/>
          <p:cNvSpPr>
            <a:spLocks noChangeArrowheads="1"/>
          </p:cNvSpPr>
          <p:nvPr/>
        </p:nvSpPr>
        <p:spPr bwMode="auto">
          <a:xfrm>
            <a:off x="4575884" y="2708275"/>
            <a:ext cx="358775" cy="360363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Hb</a:t>
            </a:r>
          </a:p>
        </p:txBody>
      </p:sp>
      <p:sp>
        <p:nvSpPr>
          <p:cNvPr id="63" name="Oval 17"/>
          <p:cNvSpPr>
            <a:spLocks noChangeArrowheads="1"/>
          </p:cNvSpPr>
          <p:nvPr/>
        </p:nvSpPr>
        <p:spPr bwMode="auto">
          <a:xfrm>
            <a:off x="6289735" y="2700337"/>
            <a:ext cx="358775" cy="360363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Hb</a:t>
            </a:r>
          </a:p>
        </p:txBody>
      </p:sp>
      <p:sp>
        <p:nvSpPr>
          <p:cNvPr id="64" name="Oval 17"/>
          <p:cNvSpPr>
            <a:spLocks noChangeArrowheads="1"/>
          </p:cNvSpPr>
          <p:nvPr/>
        </p:nvSpPr>
        <p:spPr bwMode="auto">
          <a:xfrm>
            <a:off x="7881045" y="2711450"/>
            <a:ext cx="358775" cy="360363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Hb</a:t>
            </a:r>
          </a:p>
        </p:txBody>
      </p:sp>
      <p:sp>
        <p:nvSpPr>
          <p:cNvPr id="65" name="Oval 17"/>
          <p:cNvSpPr>
            <a:spLocks noChangeArrowheads="1"/>
          </p:cNvSpPr>
          <p:nvPr/>
        </p:nvSpPr>
        <p:spPr bwMode="auto">
          <a:xfrm>
            <a:off x="1553368" y="2700336"/>
            <a:ext cx="358775" cy="357188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Hb</a:t>
            </a:r>
          </a:p>
        </p:txBody>
      </p:sp>
      <p:sp>
        <p:nvSpPr>
          <p:cNvPr id="66" name="Oval 17"/>
          <p:cNvSpPr>
            <a:spLocks noChangeArrowheads="1"/>
          </p:cNvSpPr>
          <p:nvPr/>
        </p:nvSpPr>
        <p:spPr bwMode="auto">
          <a:xfrm>
            <a:off x="2126384" y="2697161"/>
            <a:ext cx="358775" cy="360363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Hb</a:t>
            </a:r>
          </a:p>
        </p:txBody>
      </p:sp>
      <p:sp>
        <p:nvSpPr>
          <p:cNvPr id="67" name="Oval 17"/>
          <p:cNvSpPr>
            <a:spLocks noChangeArrowheads="1"/>
          </p:cNvSpPr>
          <p:nvPr/>
        </p:nvSpPr>
        <p:spPr bwMode="auto">
          <a:xfrm>
            <a:off x="3133905" y="2711450"/>
            <a:ext cx="358775" cy="357188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Hb</a:t>
            </a:r>
          </a:p>
        </p:txBody>
      </p:sp>
      <p:sp>
        <p:nvSpPr>
          <p:cNvPr id="45" name="Line 9"/>
          <p:cNvSpPr>
            <a:spLocks noChangeShapeType="1"/>
          </p:cNvSpPr>
          <p:nvPr/>
        </p:nvSpPr>
        <p:spPr bwMode="auto">
          <a:xfrm flipV="1">
            <a:off x="1154750" y="3521670"/>
            <a:ext cx="6905682" cy="9921"/>
          </a:xfrm>
          <a:prstGeom prst="line">
            <a:avLst/>
          </a:prstGeom>
          <a:noFill/>
          <a:ln w="38100">
            <a:solidFill>
              <a:srgbClr val="0D4863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" name="Rectangle 33"/>
          <p:cNvSpPr>
            <a:spLocks noChangeArrowheads="1"/>
          </p:cNvSpPr>
          <p:nvPr/>
        </p:nvSpPr>
        <p:spPr bwMode="auto">
          <a:xfrm>
            <a:off x="7403868" y="4135434"/>
            <a:ext cx="1313127" cy="647700"/>
          </a:xfrm>
          <a:prstGeom prst="rect">
            <a:avLst/>
          </a:prstGeom>
          <a:solidFill>
            <a:srgbClr val="0070C0"/>
          </a:solidFill>
          <a:ln w="28575">
            <a:solidFill>
              <a:srgbClr val="1884B4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>
                <a:solidFill>
                  <a:schemeClr val="bg1"/>
                </a:solidFill>
              </a:rPr>
              <a:t>CRP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Leukocytes</a:t>
            </a:r>
            <a:endParaRPr lang="da-DK" altLang="en-US" sz="1600" b="1" dirty="0">
              <a:solidFill>
                <a:schemeClr val="bg1"/>
              </a:solidFill>
            </a:endParaRPr>
          </a:p>
        </p:txBody>
      </p:sp>
      <p:pic>
        <p:nvPicPr>
          <p:cNvPr id="44" name="Picture 7" descr="Bloddr%C3%A5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60350"/>
            <a:ext cx="5461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6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597"/>
    </mc:Choice>
    <mc:Fallback xmlns="">
      <p:transition spd="slow" advTm="54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3" grpId="0" animBg="1"/>
      <p:bldP spid="40994" grpId="0" animBg="1"/>
      <p:bldP spid="40995" grpId="0" animBg="1"/>
      <p:bldP spid="40996" grpId="0" animBg="1"/>
      <p:bldP spid="41002" grpId="0" animBg="1"/>
      <p:bldP spid="41003" grpId="0" animBg="1"/>
      <p:bldP spid="41004" grpId="0" animBg="1"/>
      <p:bldP spid="41005" grpId="0" animBg="1"/>
      <p:bldP spid="41006" grpId="0" animBg="1"/>
      <p:bldP spid="55" grpId="0" animBg="1"/>
      <p:bldP spid="56" grpId="0" animBg="1"/>
      <p:bldP spid="57" grpId="0" animBg="1"/>
      <p:bldP spid="7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Line 9"/>
          <p:cNvSpPr>
            <a:spLocks noChangeShapeType="1"/>
          </p:cNvSpPr>
          <p:nvPr/>
        </p:nvSpPr>
        <p:spPr bwMode="auto">
          <a:xfrm flipV="1">
            <a:off x="1090562" y="4413449"/>
            <a:ext cx="6905682" cy="9921"/>
          </a:xfrm>
          <a:prstGeom prst="line">
            <a:avLst/>
          </a:prstGeom>
          <a:noFill/>
          <a:ln w="38100">
            <a:solidFill>
              <a:srgbClr val="0D4863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4" name="Line 10"/>
          <p:cNvSpPr>
            <a:spLocks noChangeShapeType="1"/>
          </p:cNvSpPr>
          <p:nvPr/>
        </p:nvSpPr>
        <p:spPr bwMode="auto">
          <a:xfrm>
            <a:off x="1090562" y="4297748"/>
            <a:ext cx="0" cy="287338"/>
          </a:xfrm>
          <a:prstGeom prst="line">
            <a:avLst/>
          </a:prstGeom>
          <a:noFill/>
          <a:ln w="28575">
            <a:solidFill>
              <a:srgbClr val="0D486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4" name="Line 45"/>
          <p:cNvSpPr>
            <a:spLocks noChangeShapeType="1"/>
          </p:cNvSpPr>
          <p:nvPr/>
        </p:nvSpPr>
        <p:spPr bwMode="auto">
          <a:xfrm flipH="1">
            <a:off x="1630647" y="3423841"/>
            <a:ext cx="7541" cy="894838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755577" y="1979614"/>
            <a:ext cx="2130310" cy="1490662"/>
          </a:xfrm>
          <a:prstGeom prst="rect">
            <a:avLst/>
          </a:prstGeom>
          <a:solidFill>
            <a:srgbClr val="0070C0"/>
          </a:solidFill>
          <a:ln w="28575">
            <a:noFill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600" b="1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Physícal</a:t>
            </a:r>
            <a:r>
              <a:rPr lang="da-DK" altLang="en-US" sz="1600" b="1" dirty="0" smtClean="0">
                <a:solidFill>
                  <a:schemeClr val="bg1"/>
                </a:solidFill>
              </a:rPr>
              <a:t> </a:t>
            </a:r>
            <a:r>
              <a:rPr lang="da-DK" altLang="en-US" sz="1600" b="1" dirty="0" err="1" smtClean="0">
                <a:solidFill>
                  <a:schemeClr val="bg1"/>
                </a:solidFill>
              </a:rPr>
              <a:t>ability</a:t>
            </a:r>
            <a:endParaRPr lang="da-DK" altLang="en-US" sz="6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MBI-100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CAS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NMS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1400" dirty="0">
              <a:solidFill>
                <a:srgbClr val="1884B4"/>
              </a:solidFill>
            </a:endParaRPr>
          </a:p>
        </p:txBody>
      </p:sp>
      <p:sp>
        <p:nvSpPr>
          <p:cNvPr id="66" name="Line 45"/>
          <p:cNvSpPr>
            <a:spLocks noChangeShapeType="1"/>
          </p:cNvSpPr>
          <p:nvPr/>
        </p:nvSpPr>
        <p:spPr bwMode="auto">
          <a:xfrm>
            <a:off x="7992809" y="3423841"/>
            <a:ext cx="0" cy="941376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" name="Rektangel 3"/>
          <p:cNvSpPr/>
          <p:nvPr/>
        </p:nvSpPr>
        <p:spPr>
          <a:xfrm>
            <a:off x="7387516" y="4592639"/>
            <a:ext cx="1210588" cy="338554"/>
          </a:xfrm>
          <a:prstGeom prst="rect">
            <a:avLst/>
          </a:prstGeom>
          <a:ln w="25400"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smtClean="0">
                <a:solidFill>
                  <a:srgbClr val="0D4863"/>
                </a:solidFill>
              </a:rPr>
              <a:t>12 </a:t>
            </a:r>
            <a:r>
              <a:rPr lang="da-DK" altLang="en-US" sz="1600" b="1" dirty="0" err="1" smtClean="0">
                <a:solidFill>
                  <a:srgbClr val="0D4863"/>
                </a:solidFill>
              </a:rPr>
              <a:t>months</a:t>
            </a:r>
            <a:endParaRPr lang="da-DK" altLang="en-US" sz="1600" b="1" dirty="0">
              <a:solidFill>
                <a:srgbClr val="0D4863"/>
              </a:solidFill>
            </a:endParaRPr>
          </a:p>
        </p:txBody>
      </p:sp>
      <p:cxnSp>
        <p:nvCxnSpPr>
          <p:cNvPr id="8" name="Lige forbindelse 7"/>
          <p:cNvCxnSpPr/>
          <p:nvPr/>
        </p:nvCxnSpPr>
        <p:spPr bwMode="auto">
          <a:xfrm>
            <a:off x="4507736" y="4340820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Lige forbindelse 30"/>
          <p:cNvCxnSpPr/>
          <p:nvPr/>
        </p:nvCxnSpPr>
        <p:spPr bwMode="auto">
          <a:xfrm>
            <a:off x="6211576" y="4355191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Lige forbindelse 32"/>
          <p:cNvCxnSpPr/>
          <p:nvPr/>
        </p:nvCxnSpPr>
        <p:spPr bwMode="auto">
          <a:xfrm>
            <a:off x="2209518" y="4318679"/>
            <a:ext cx="0" cy="185946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Lige forbindelse 34"/>
          <p:cNvCxnSpPr/>
          <p:nvPr/>
        </p:nvCxnSpPr>
        <p:spPr bwMode="auto">
          <a:xfrm>
            <a:off x="5111836" y="4339525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Lige forbindelse 35"/>
          <p:cNvCxnSpPr/>
          <p:nvPr/>
        </p:nvCxnSpPr>
        <p:spPr bwMode="auto">
          <a:xfrm>
            <a:off x="5674690" y="4339525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Lige forbindelse 36"/>
          <p:cNvCxnSpPr/>
          <p:nvPr/>
        </p:nvCxnSpPr>
        <p:spPr bwMode="auto">
          <a:xfrm>
            <a:off x="6826732" y="4330699"/>
            <a:ext cx="0" cy="175419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Lige forbindelse 37"/>
          <p:cNvCxnSpPr/>
          <p:nvPr/>
        </p:nvCxnSpPr>
        <p:spPr bwMode="auto">
          <a:xfrm>
            <a:off x="7358783" y="4329102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Lige forbindelse 39"/>
          <p:cNvCxnSpPr/>
          <p:nvPr/>
        </p:nvCxnSpPr>
        <p:spPr bwMode="auto">
          <a:xfrm>
            <a:off x="3335198" y="4354123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Lige forbindelse 40"/>
          <p:cNvCxnSpPr/>
          <p:nvPr/>
        </p:nvCxnSpPr>
        <p:spPr bwMode="auto">
          <a:xfrm>
            <a:off x="3942444" y="4358867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Rectangle 4"/>
          <p:cNvSpPr>
            <a:spLocks noGrp="1" noChangeArrowheads="1"/>
          </p:cNvSpPr>
          <p:nvPr>
            <p:ph type="title"/>
          </p:nvPr>
        </p:nvSpPr>
        <p:spPr>
          <a:xfrm>
            <a:off x="278947" y="620688"/>
            <a:ext cx="8564562" cy="50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da-DK" altLang="en-US" sz="3200" cap="none" dirty="0" err="1" smtClean="0">
                <a:solidFill>
                  <a:srgbClr val="0D4863"/>
                </a:solidFill>
              </a:rPr>
              <a:t>Follow-up</a:t>
            </a:r>
            <a:endParaRPr lang="da-DK" altLang="en-US" sz="3200" cap="none" dirty="0" smtClean="0">
              <a:solidFill>
                <a:srgbClr val="0D4863"/>
              </a:solidFill>
            </a:endParaRPr>
          </a:p>
        </p:txBody>
      </p:sp>
      <p:cxnSp>
        <p:nvCxnSpPr>
          <p:cNvPr id="39" name="Lige forbindelse 38"/>
          <p:cNvCxnSpPr/>
          <p:nvPr/>
        </p:nvCxnSpPr>
        <p:spPr bwMode="auto">
          <a:xfrm>
            <a:off x="2778852" y="4341423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Lige forbindelse 55"/>
          <p:cNvCxnSpPr/>
          <p:nvPr/>
        </p:nvCxnSpPr>
        <p:spPr bwMode="auto">
          <a:xfrm>
            <a:off x="1630647" y="4341423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3" name="Picture 2" descr="H:\Personlig_AS\My Pictures\Hip fracture 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2" t="26660" r="60344"/>
          <a:stretch/>
        </p:blipFill>
        <p:spPr bwMode="auto">
          <a:xfrm>
            <a:off x="541192" y="4761916"/>
            <a:ext cx="1008261" cy="1415578"/>
          </a:xfrm>
          <a:prstGeom prst="rect">
            <a:avLst/>
          </a:prstGeom>
          <a:noFill/>
          <a:ln w="254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Rectangle 39"/>
          <p:cNvSpPr>
            <a:spLocks noChangeArrowheads="1"/>
          </p:cNvSpPr>
          <p:nvPr/>
        </p:nvSpPr>
        <p:spPr bwMode="auto">
          <a:xfrm>
            <a:off x="6516216" y="1932784"/>
            <a:ext cx="2014509" cy="1490662"/>
          </a:xfrm>
          <a:prstGeom prst="rect">
            <a:avLst/>
          </a:prstGeom>
          <a:solidFill>
            <a:srgbClr val="0070C0"/>
          </a:solidFill>
          <a:ln w="28575">
            <a:noFill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600" b="1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Physícal</a:t>
            </a:r>
            <a:r>
              <a:rPr lang="da-DK" altLang="en-US" sz="1600" b="1" dirty="0" smtClean="0">
                <a:solidFill>
                  <a:schemeClr val="bg1"/>
                </a:solidFill>
              </a:rPr>
              <a:t> </a:t>
            </a:r>
            <a:r>
              <a:rPr lang="da-DK" altLang="en-US" sz="1600" b="1" dirty="0" err="1" smtClean="0">
                <a:solidFill>
                  <a:schemeClr val="bg1"/>
                </a:solidFill>
              </a:rPr>
              <a:t>ability</a:t>
            </a:r>
            <a:endParaRPr lang="da-DK" altLang="en-US" sz="6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MBI-100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CAS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NMS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1400" dirty="0">
              <a:solidFill>
                <a:srgbClr val="1884B4"/>
              </a:solidFill>
            </a:endParaRPr>
          </a:p>
        </p:txBody>
      </p:sp>
      <p:pic>
        <p:nvPicPr>
          <p:cNvPr id="67" name="Picture 7" descr="Bloddr%C3%A5b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60350"/>
            <a:ext cx="5461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Line 45"/>
          <p:cNvSpPr>
            <a:spLocks noChangeShapeType="1"/>
          </p:cNvSpPr>
          <p:nvPr/>
        </p:nvSpPr>
        <p:spPr bwMode="auto">
          <a:xfrm flipH="1">
            <a:off x="899592" y="3412747"/>
            <a:ext cx="0" cy="905932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Line 45"/>
          <p:cNvSpPr>
            <a:spLocks noChangeShapeType="1"/>
          </p:cNvSpPr>
          <p:nvPr/>
        </p:nvSpPr>
        <p:spPr bwMode="auto">
          <a:xfrm flipH="1">
            <a:off x="1259632" y="3387726"/>
            <a:ext cx="0" cy="941376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" name="Line 45"/>
          <p:cNvSpPr>
            <a:spLocks noChangeShapeType="1"/>
          </p:cNvSpPr>
          <p:nvPr/>
        </p:nvSpPr>
        <p:spPr bwMode="auto">
          <a:xfrm>
            <a:off x="2778740" y="3377303"/>
            <a:ext cx="10952" cy="920445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179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778"/>
    </mc:Choice>
    <mc:Fallback xmlns="">
      <p:transition spd="slow" advTm="122778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H:\Personlig_AS\My Pictures\Hip fracture 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2" t="26660" r="60344"/>
          <a:stretch/>
        </p:blipFill>
        <p:spPr bwMode="auto">
          <a:xfrm>
            <a:off x="541192" y="4761916"/>
            <a:ext cx="1008261" cy="1415578"/>
          </a:xfrm>
          <a:prstGeom prst="rect">
            <a:avLst/>
          </a:prstGeom>
          <a:noFill/>
          <a:ln w="254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Line 9"/>
          <p:cNvSpPr>
            <a:spLocks noChangeShapeType="1"/>
          </p:cNvSpPr>
          <p:nvPr/>
        </p:nvSpPr>
        <p:spPr bwMode="auto">
          <a:xfrm flipV="1">
            <a:off x="1090562" y="4413449"/>
            <a:ext cx="6905682" cy="9921"/>
          </a:xfrm>
          <a:prstGeom prst="line">
            <a:avLst/>
          </a:prstGeom>
          <a:noFill/>
          <a:ln w="38100">
            <a:solidFill>
              <a:srgbClr val="0D4863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4" name="Line 10"/>
          <p:cNvSpPr>
            <a:spLocks noChangeShapeType="1"/>
          </p:cNvSpPr>
          <p:nvPr/>
        </p:nvSpPr>
        <p:spPr bwMode="auto">
          <a:xfrm>
            <a:off x="1090562" y="4297748"/>
            <a:ext cx="0" cy="287338"/>
          </a:xfrm>
          <a:prstGeom prst="line">
            <a:avLst/>
          </a:prstGeom>
          <a:noFill/>
          <a:ln w="28575">
            <a:solidFill>
              <a:srgbClr val="0D486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" name="Line 45"/>
          <p:cNvSpPr>
            <a:spLocks noChangeShapeType="1"/>
          </p:cNvSpPr>
          <p:nvPr/>
        </p:nvSpPr>
        <p:spPr bwMode="auto">
          <a:xfrm>
            <a:off x="7992809" y="3423841"/>
            <a:ext cx="0" cy="941376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8" name="Lige forbindelse 7"/>
          <p:cNvCxnSpPr/>
          <p:nvPr/>
        </p:nvCxnSpPr>
        <p:spPr bwMode="auto">
          <a:xfrm>
            <a:off x="4507736" y="4340820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Lige forbindelse 30"/>
          <p:cNvCxnSpPr/>
          <p:nvPr/>
        </p:nvCxnSpPr>
        <p:spPr bwMode="auto">
          <a:xfrm>
            <a:off x="6211576" y="4355191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Lige forbindelse 32"/>
          <p:cNvCxnSpPr/>
          <p:nvPr/>
        </p:nvCxnSpPr>
        <p:spPr bwMode="auto">
          <a:xfrm>
            <a:off x="2209518" y="4318679"/>
            <a:ext cx="0" cy="185946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Lige forbindelse 34"/>
          <p:cNvCxnSpPr/>
          <p:nvPr/>
        </p:nvCxnSpPr>
        <p:spPr bwMode="auto">
          <a:xfrm>
            <a:off x="5111836" y="4339525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Lige forbindelse 35"/>
          <p:cNvCxnSpPr/>
          <p:nvPr/>
        </p:nvCxnSpPr>
        <p:spPr bwMode="auto">
          <a:xfrm>
            <a:off x="5674690" y="4339525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Lige forbindelse 36"/>
          <p:cNvCxnSpPr/>
          <p:nvPr/>
        </p:nvCxnSpPr>
        <p:spPr bwMode="auto">
          <a:xfrm>
            <a:off x="6826732" y="4330699"/>
            <a:ext cx="0" cy="175419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Lige forbindelse 37"/>
          <p:cNvCxnSpPr/>
          <p:nvPr/>
        </p:nvCxnSpPr>
        <p:spPr bwMode="auto">
          <a:xfrm>
            <a:off x="7358783" y="4329102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Lige forbindelse 39"/>
          <p:cNvCxnSpPr/>
          <p:nvPr/>
        </p:nvCxnSpPr>
        <p:spPr bwMode="auto">
          <a:xfrm>
            <a:off x="3335198" y="4354123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Lige forbindelse 40"/>
          <p:cNvCxnSpPr/>
          <p:nvPr/>
        </p:nvCxnSpPr>
        <p:spPr bwMode="auto">
          <a:xfrm>
            <a:off x="3942444" y="4358867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Rectangle 4"/>
          <p:cNvSpPr>
            <a:spLocks noGrp="1" noChangeArrowheads="1"/>
          </p:cNvSpPr>
          <p:nvPr>
            <p:ph type="title"/>
          </p:nvPr>
        </p:nvSpPr>
        <p:spPr>
          <a:xfrm>
            <a:off x="278947" y="620688"/>
            <a:ext cx="8564562" cy="50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da-DK" altLang="en-US" sz="3200" cap="none" dirty="0" err="1" smtClean="0">
                <a:solidFill>
                  <a:srgbClr val="0D4863"/>
                </a:solidFill>
              </a:rPr>
              <a:t>Follow-up</a:t>
            </a:r>
            <a:endParaRPr lang="da-DK" altLang="en-US" sz="3200" cap="none" dirty="0" smtClean="0">
              <a:solidFill>
                <a:srgbClr val="0D4863"/>
              </a:solidFill>
            </a:endParaRPr>
          </a:p>
        </p:txBody>
      </p:sp>
      <p:cxnSp>
        <p:nvCxnSpPr>
          <p:cNvPr id="39" name="Lige forbindelse 38"/>
          <p:cNvCxnSpPr/>
          <p:nvPr/>
        </p:nvCxnSpPr>
        <p:spPr bwMode="auto">
          <a:xfrm>
            <a:off x="2778852" y="4341423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Lige forbindelse 55"/>
          <p:cNvCxnSpPr/>
          <p:nvPr/>
        </p:nvCxnSpPr>
        <p:spPr bwMode="auto">
          <a:xfrm>
            <a:off x="1630647" y="4341423"/>
            <a:ext cx="0" cy="165100"/>
          </a:xfrm>
          <a:prstGeom prst="line">
            <a:avLst/>
          </a:prstGeom>
          <a:solidFill>
            <a:schemeClr val="accent2"/>
          </a:solidFill>
          <a:ln w="1778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Line 45"/>
          <p:cNvSpPr>
            <a:spLocks noChangeShapeType="1"/>
          </p:cNvSpPr>
          <p:nvPr/>
        </p:nvSpPr>
        <p:spPr bwMode="auto">
          <a:xfrm flipH="1" flipV="1">
            <a:off x="1630646" y="4494202"/>
            <a:ext cx="578871" cy="60863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Line 45"/>
          <p:cNvSpPr>
            <a:spLocks noChangeShapeType="1"/>
          </p:cNvSpPr>
          <p:nvPr/>
        </p:nvSpPr>
        <p:spPr bwMode="auto">
          <a:xfrm flipV="1">
            <a:off x="7353051" y="4506522"/>
            <a:ext cx="639758" cy="59631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" name="Rektangel 27"/>
          <p:cNvSpPr/>
          <p:nvPr/>
        </p:nvSpPr>
        <p:spPr>
          <a:xfrm>
            <a:off x="7387516" y="4592639"/>
            <a:ext cx="1210588" cy="338554"/>
          </a:xfrm>
          <a:prstGeom prst="rect">
            <a:avLst/>
          </a:prstGeom>
          <a:ln w="25400">
            <a:noFill/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smtClean="0">
                <a:solidFill>
                  <a:srgbClr val="0D4863"/>
                </a:solidFill>
              </a:rPr>
              <a:t>12 </a:t>
            </a:r>
            <a:r>
              <a:rPr lang="da-DK" altLang="en-US" sz="1600" b="1" dirty="0" err="1" smtClean="0">
                <a:solidFill>
                  <a:srgbClr val="0D4863"/>
                </a:solidFill>
              </a:rPr>
              <a:t>months</a:t>
            </a:r>
            <a:endParaRPr lang="da-DK" altLang="en-US" sz="1600" b="1" dirty="0">
              <a:solidFill>
                <a:srgbClr val="0D4863"/>
              </a:solidFill>
            </a:endParaRPr>
          </a:p>
        </p:txBody>
      </p:sp>
      <p:sp>
        <p:nvSpPr>
          <p:cNvPr id="58" name="Ellipse 5"/>
          <p:cNvSpPr>
            <a:spLocks noChangeArrowheads="1"/>
          </p:cNvSpPr>
          <p:nvPr/>
        </p:nvSpPr>
        <p:spPr bwMode="auto">
          <a:xfrm>
            <a:off x="1907704" y="4867860"/>
            <a:ext cx="2290564" cy="779026"/>
          </a:xfrm>
          <a:prstGeom prst="ellipse">
            <a:avLst/>
          </a:prstGeom>
          <a:solidFill>
            <a:srgbClr val="339933"/>
          </a:solidFill>
          <a:ln w="25400" algn="ctr">
            <a:solidFill>
              <a:srgbClr val="339933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buFont typeface="AU Passata" pitchFamily="34" charset="0"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QoL</a:t>
            </a:r>
            <a:endParaRPr lang="da-DK" altLang="en-US" sz="1600" b="1" dirty="0" smtClean="0">
              <a:solidFill>
                <a:schemeClr val="bg1"/>
              </a:solidFill>
            </a:endParaRPr>
          </a:p>
          <a:p>
            <a:pPr algn="ctr" eaLnBrk="1" hangingPunct="1">
              <a:buFont typeface="AU Passata" pitchFamily="34" charset="0"/>
              <a:buNone/>
            </a:pPr>
            <a:r>
              <a:rPr lang="da-DK" altLang="en-US" sz="1400" b="1" dirty="0" smtClean="0">
                <a:solidFill>
                  <a:schemeClr val="bg1"/>
                </a:solidFill>
              </a:rPr>
              <a:t>Depression List</a:t>
            </a:r>
          </a:p>
        </p:txBody>
      </p:sp>
      <p:sp>
        <p:nvSpPr>
          <p:cNvPr id="59" name="Ellipse 5"/>
          <p:cNvSpPr>
            <a:spLocks noChangeArrowheads="1"/>
          </p:cNvSpPr>
          <p:nvPr/>
        </p:nvSpPr>
        <p:spPr bwMode="auto">
          <a:xfrm>
            <a:off x="5767021" y="4867860"/>
            <a:ext cx="2290564" cy="779026"/>
          </a:xfrm>
          <a:prstGeom prst="ellipse">
            <a:avLst/>
          </a:prstGeom>
          <a:solidFill>
            <a:srgbClr val="339933"/>
          </a:solidFill>
          <a:ln w="25400" algn="ctr">
            <a:solidFill>
              <a:srgbClr val="339933"/>
            </a:solidFill>
            <a:round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algn="ctr" eaLnBrk="1" hangingPunct="1">
              <a:buFont typeface="AU Passata" pitchFamily="34" charset="0"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QoL</a:t>
            </a:r>
            <a:endParaRPr lang="da-DK" altLang="en-US" sz="1600" b="1" dirty="0" smtClean="0">
              <a:solidFill>
                <a:schemeClr val="bg1"/>
              </a:solidFill>
            </a:endParaRPr>
          </a:p>
          <a:p>
            <a:pPr algn="ctr" eaLnBrk="1" hangingPunct="1">
              <a:buFont typeface="AU Passata" pitchFamily="34" charset="0"/>
              <a:buNone/>
            </a:pPr>
            <a:r>
              <a:rPr lang="da-DK" altLang="en-US" sz="1400" b="1" dirty="0" smtClean="0">
                <a:solidFill>
                  <a:schemeClr val="bg1"/>
                </a:solidFill>
              </a:rPr>
              <a:t>Depression List</a:t>
            </a:r>
          </a:p>
        </p:txBody>
      </p:sp>
      <p:sp>
        <p:nvSpPr>
          <p:cNvPr id="30" name="Rectangle 39"/>
          <p:cNvSpPr>
            <a:spLocks noChangeArrowheads="1"/>
          </p:cNvSpPr>
          <p:nvPr/>
        </p:nvSpPr>
        <p:spPr bwMode="auto">
          <a:xfrm>
            <a:off x="6516216" y="1932784"/>
            <a:ext cx="2014509" cy="1490662"/>
          </a:xfrm>
          <a:prstGeom prst="rect">
            <a:avLst/>
          </a:prstGeom>
          <a:solidFill>
            <a:srgbClr val="0070C0"/>
          </a:solidFill>
          <a:ln w="28575">
            <a:noFill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600" b="1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Physícal</a:t>
            </a:r>
            <a:r>
              <a:rPr lang="da-DK" altLang="en-US" sz="1600" b="1" dirty="0" smtClean="0">
                <a:solidFill>
                  <a:schemeClr val="bg1"/>
                </a:solidFill>
              </a:rPr>
              <a:t> </a:t>
            </a:r>
            <a:r>
              <a:rPr lang="da-DK" altLang="en-US" sz="1600" b="1" dirty="0" err="1" smtClean="0">
                <a:solidFill>
                  <a:schemeClr val="bg1"/>
                </a:solidFill>
              </a:rPr>
              <a:t>ability</a:t>
            </a:r>
            <a:endParaRPr lang="da-DK" altLang="en-US" sz="6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MBI-100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CAS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NMS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1400" dirty="0">
              <a:solidFill>
                <a:srgbClr val="1884B4"/>
              </a:solidFill>
            </a:endParaRPr>
          </a:p>
        </p:txBody>
      </p:sp>
      <p:pic>
        <p:nvPicPr>
          <p:cNvPr id="32" name="Picture 7" descr="Bloddr%C3%A5b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60350"/>
            <a:ext cx="5461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Line 45"/>
          <p:cNvSpPr>
            <a:spLocks noChangeShapeType="1"/>
          </p:cNvSpPr>
          <p:nvPr/>
        </p:nvSpPr>
        <p:spPr bwMode="auto">
          <a:xfrm flipH="1">
            <a:off x="1630647" y="3423841"/>
            <a:ext cx="7541" cy="894838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755577" y="1979614"/>
            <a:ext cx="2130310" cy="1490662"/>
          </a:xfrm>
          <a:prstGeom prst="rect">
            <a:avLst/>
          </a:prstGeom>
          <a:solidFill>
            <a:srgbClr val="0070C0"/>
          </a:solidFill>
          <a:ln w="28575">
            <a:noFill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>
            <a:lvl1pPr eaLnBrk="0" hangingPunct="0">
              <a:lnSpc>
                <a:spcPct val="92000"/>
              </a:lnSpc>
              <a:buFont typeface="AU Passata" pitchFamily="34" charset="0"/>
              <a:buChar char="›"/>
              <a:defRPr sz="2800">
                <a:solidFill>
                  <a:schemeClr val="bg2"/>
                </a:solidFill>
                <a:latin typeface="AU Passata" pitchFamily="34" charset="0"/>
              </a:defRPr>
            </a:lvl1pPr>
            <a:lvl2pPr marL="742950" indent="-285750" eaLnBrk="0" hangingPunct="0">
              <a:lnSpc>
                <a:spcPct val="94000"/>
              </a:lnSpc>
              <a:buFont typeface="AU Passata" pitchFamily="34" charset="0"/>
              <a:buChar char="›"/>
              <a:defRPr sz="2400">
                <a:solidFill>
                  <a:schemeClr val="bg2"/>
                </a:solidFill>
                <a:latin typeface="AU Passata" pitchFamily="34" charset="0"/>
              </a:defRPr>
            </a:lvl2pPr>
            <a:lvl3pPr marL="1143000" indent="-228600" eaLnBrk="0" hangingPunct="0">
              <a:lnSpc>
                <a:spcPct val="97000"/>
              </a:lnSpc>
              <a:buFont typeface="AU Passata" pitchFamily="34" charset="0"/>
              <a:buChar char="›"/>
              <a:defRPr sz="2000">
                <a:solidFill>
                  <a:schemeClr val="bg2"/>
                </a:solidFill>
                <a:latin typeface="AU Passata" pitchFamily="34" charset="0"/>
              </a:defRPr>
            </a:lvl3pPr>
            <a:lvl4pPr marL="16002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4pPr>
            <a:lvl5pPr marL="2057400" indent="-228600" eaLnBrk="0" hangingPunct="0">
              <a:lnSpc>
                <a:spcPct val="99000"/>
              </a:lnSpc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lnSpc>
                <a:spcPct val="99000"/>
              </a:lnSpc>
              <a:spcBef>
                <a:spcPct val="0"/>
              </a:spcBef>
              <a:spcAft>
                <a:spcPct val="0"/>
              </a:spcAft>
              <a:buFont typeface="AU Passata" pitchFamily="34" charset="0"/>
              <a:buChar char="›"/>
              <a:defRPr sz="1600">
                <a:solidFill>
                  <a:schemeClr val="bg2"/>
                </a:solidFill>
                <a:latin typeface="AU Passat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600" b="1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600" b="1" dirty="0" err="1" smtClean="0">
                <a:solidFill>
                  <a:schemeClr val="bg1"/>
                </a:solidFill>
              </a:rPr>
              <a:t>Physícal</a:t>
            </a:r>
            <a:r>
              <a:rPr lang="da-DK" altLang="en-US" sz="1600" b="1" dirty="0" smtClean="0">
                <a:solidFill>
                  <a:schemeClr val="bg1"/>
                </a:solidFill>
              </a:rPr>
              <a:t> </a:t>
            </a:r>
            <a:r>
              <a:rPr lang="da-DK" altLang="en-US" sz="1600" b="1" dirty="0" err="1" smtClean="0">
                <a:solidFill>
                  <a:schemeClr val="bg1"/>
                </a:solidFill>
              </a:rPr>
              <a:t>ability</a:t>
            </a:r>
            <a:endParaRPr lang="da-DK" altLang="en-US" sz="6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MBI-100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CAS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endParaRPr lang="da-DK" altLang="en-US" sz="600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a-DK" altLang="en-US" sz="1400" dirty="0" smtClean="0">
                <a:solidFill>
                  <a:schemeClr val="bg1"/>
                </a:solidFill>
              </a:rPr>
              <a:t>NMS</a:t>
            </a:r>
            <a:endParaRPr lang="da-DK" altLang="en-US" sz="1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buFontTx/>
              <a:buNone/>
            </a:pPr>
            <a:endParaRPr lang="da-DK" altLang="en-US" sz="1400" dirty="0">
              <a:solidFill>
                <a:srgbClr val="1884B4"/>
              </a:solidFill>
            </a:endParaRPr>
          </a:p>
        </p:txBody>
      </p:sp>
      <p:sp>
        <p:nvSpPr>
          <p:cNvPr id="44" name="Line 45"/>
          <p:cNvSpPr>
            <a:spLocks noChangeShapeType="1"/>
          </p:cNvSpPr>
          <p:nvPr/>
        </p:nvSpPr>
        <p:spPr bwMode="auto">
          <a:xfrm flipH="1">
            <a:off x="899592" y="3412747"/>
            <a:ext cx="0" cy="905932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 flipH="1">
            <a:off x="1259632" y="3387726"/>
            <a:ext cx="0" cy="941376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>
            <a:off x="2778740" y="3377303"/>
            <a:ext cx="10952" cy="920445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400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778"/>
    </mc:Choice>
    <mc:Fallback xmlns="">
      <p:transition spd="slow" advTm="122778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7" descr="Bloddr%C3%A5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60350"/>
            <a:ext cx="5461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1337" y="836612"/>
            <a:ext cx="8167687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/>
            <a:r>
              <a:rPr lang="da-DK" altLang="en-US" sz="3200" cap="none" dirty="0" smtClean="0">
                <a:solidFill>
                  <a:srgbClr val="C00000"/>
                </a:solidFill>
              </a:rPr>
              <a:t>Hemoglobin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9" t="21861" r="46396" b="24372"/>
          <a:stretch/>
        </p:blipFill>
        <p:spPr bwMode="auto">
          <a:xfrm>
            <a:off x="1619673" y="1484785"/>
            <a:ext cx="5544615" cy="4336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61"/>
    </mc:Choice>
    <mc:Fallback xmlns="">
      <p:transition spd="slow" advTm="24961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849441"/>
            <a:ext cx="8167687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/>
            <a:r>
              <a:rPr lang="da-DK" altLang="en-US" sz="3200" cap="none" dirty="0" err="1" smtClean="0">
                <a:solidFill>
                  <a:srgbClr val="C00000"/>
                </a:solidFill>
              </a:rPr>
              <a:t>Modified</a:t>
            </a:r>
            <a:r>
              <a:rPr lang="da-DK" altLang="en-US" sz="3200" cap="none" dirty="0" smtClean="0">
                <a:solidFill>
                  <a:srgbClr val="C00000"/>
                </a:solidFill>
              </a:rPr>
              <a:t> Barthel </a:t>
            </a:r>
            <a:r>
              <a:rPr lang="da-DK" altLang="en-US" sz="3200" cap="none" dirty="0">
                <a:solidFill>
                  <a:srgbClr val="C00000"/>
                </a:solidFill>
              </a:rPr>
              <a:t>Index</a:t>
            </a:r>
            <a:r>
              <a:rPr lang="da-DK" altLang="en-US" sz="1800" cap="none" dirty="0">
                <a:solidFill>
                  <a:srgbClr val="C00000"/>
                </a:solidFill>
              </a:rPr>
              <a:t/>
            </a:r>
            <a:br>
              <a:rPr lang="da-DK" altLang="en-US" sz="1800" cap="none" dirty="0">
                <a:solidFill>
                  <a:srgbClr val="C00000"/>
                </a:solidFill>
              </a:rPr>
            </a:br>
            <a:endParaRPr lang="da-DK" altLang="en-US" sz="1800" cap="none" dirty="0" smtClean="0">
              <a:solidFill>
                <a:srgbClr val="C00000"/>
              </a:solidFill>
            </a:endParaRPr>
          </a:p>
        </p:txBody>
      </p:sp>
      <p:pic>
        <p:nvPicPr>
          <p:cNvPr id="14" name="Picture 7" descr="Bloddr%C3%A5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60350"/>
            <a:ext cx="5461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5832648" cy="4598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70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79"/>
    </mc:Choice>
    <mc:Fallback xmlns="">
      <p:transition spd="slow" advTm="24979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19" y="1932236"/>
            <a:ext cx="8550275" cy="414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849441"/>
            <a:ext cx="8167687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/>
            <a:r>
              <a:rPr lang="da-DK" altLang="en-US" sz="3200" cap="none" dirty="0" err="1" smtClean="0">
                <a:solidFill>
                  <a:srgbClr val="C00000"/>
                </a:solidFill>
              </a:rPr>
              <a:t>Modified</a:t>
            </a:r>
            <a:r>
              <a:rPr lang="da-DK" altLang="en-US" sz="3200" cap="none" dirty="0" smtClean="0">
                <a:solidFill>
                  <a:srgbClr val="C00000"/>
                </a:solidFill>
              </a:rPr>
              <a:t> Barthel </a:t>
            </a:r>
            <a:r>
              <a:rPr lang="da-DK" altLang="en-US" sz="3200" cap="none" dirty="0">
                <a:solidFill>
                  <a:srgbClr val="C00000"/>
                </a:solidFill>
              </a:rPr>
              <a:t>Index</a:t>
            </a:r>
            <a:r>
              <a:rPr lang="da-DK" altLang="en-US" sz="1800" cap="none" dirty="0">
                <a:solidFill>
                  <a:srgbClr val="C00000"/>
                </a:solidFill>
              </a:rPr>
              <a:t/>
            </a:r>
            <a:br>
              <a:rPr lang="da-DK" altLang="en-US" sz="1800" cap="none" dirty="0">
                <a:solidFill>
                  <a:srgbClr val="C00000"/>
                </a:solidFill>
              </a:rPr>
            </a:br>
            <a:endParaRPr lang="da-DK" altLang="en-US" sz="1800" cap="none" dirty="0" smtClean="0">
              <a:solidFill>
                <a:srgbClr val="C00000"/>
              </a:solidFill>
            </a:endParaRPr>
          </a:p>
        </p:txBody>
      </p:sp>
      <p:sp>
        <p:nvSpPr>
          <p:cNvPr id="2" name="Ellipse 1"/>
          <p:cNvSpPr/>
          <p:nvPr/>
        </p:nvSpPr>
        <p:spPr bwMode="auto">
          <a:xfrm>
            <a:off x="1763688" y="1844824"/>
            <a:ext cx="1709588" cy="432048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U Passata" pitchFamily="34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5916364" y="1844824"/>
            <a:ext cx="1800200" cy="432048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U Passata" pitchFamily="34" charset="0"/>
            </a:endParaRPr>
          </a:p>
        </p:txBody>
      </p:sp>
      <p:pic>
        <p:nvPicPr>
          <p:cNvPr id="18" name="Picture 7" descr="Bloddr%C3%A5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60350"/>
            <a:ext cx="5461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12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60"/>
    </mc:Choice>
    <mc:Fallback xmlns="">
      <p:transition spd="slow" advTm="2406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4465" y="849441"/>
            <a:ext cx="8167687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/>
            <a:r>
              <a:rPr lang="da-DK" altLang="en-US" sz="3200" cap="none" dirty="0" err="1" smtClean="0">
                <a:solidFill>
                  <a:srgbClr val="C00000"/>
                </a:solidFill>
              </a:rPr>
              <a:t>Quality</a:t>
            </a:r>
            <a:r>
              <a:rPr lang="da-DK" altLang="en-US" sz="3200" cap="none" dirty="0" smtClean="0">
                <a:solidFill>
                  <a:srgbClr val="C00000"/>
                </a:solidFill>
              </a:rPr>
              <a:t> of Life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16832"/>
            <a:ext cx="5289883" cy="375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227" y="4581128"/>
            <a:ext cx="13398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7" descr="Bloddr%C3%A5b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60350"/>
            <a:ext cx="5461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4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26"/>
    </mc:Choice>
    <mc:Fallback xmlns="">
      <p:transition spd="slow" advTm="30326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3608" y="849441"/>
            <a:ext cx="7847646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/>
            <a:r>
              <a:rPr lang="da-DK" altLang="en-US" sz="3200" cap="none" dirty="0" err="1" smtClean="0">
                <a:solidFill>
                  <a:srgbClr val="C00000"/>
                </a:solidFill>
              </a:rPr>
              <a:t>QoL</a:t>
            </a:r>
            <a:r>
              <a:rPr lang="da-DK" altLang="en-US" sz="3200" cap="none" dirty="0" smtClean="0">
                <a:solidFill>
                  <a:srgbClr val="C00000"/>
                </a:solidFill>
              </a:rPr>
              <a:t> and ADL</a:t>
            </a:r>
          </a:p>
        </p:txBody>
      </p:sp>
      <p:pic>
        <p:nvPicPr>
          <p:cNvPr id="16" name="Picture 7" descr="Bloddr%C3%A5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60350"/>
            <a:ext cx="5461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7" t="30047" r="44593" b="21674"/>
          <a:stretch/>
        </p:blipFill>
        <p:spPr bwMode="auto">
          <a:xfrm>
            <a:off x="1691680" y="1590186"/>
            <a:ext cx="6193635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52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26"/>
    </mc:Choice>
    <mc:Fallback xmlns="">
      <p:transition spd="slow" advTm="71526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844675"/>
            <a:ext cx="7931224" cy="4824413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GB" altLang="da-DK" sz="1200" dirty="0"/>
          </a:p>
          <a:p>
            <a:pPr>
              <a:lnSpc>
                <a:spcPct val="80000"/>
              </a:lnSpc>
            </a:pPr>
            <a:r>
              <a:rPr lang="en-GB" altLang="da-DK" sz="2000" dirty="0" smtClean="0">
                <a:solidFill>
                  <a:srgbClr val="0D4863"/>
                </a:solidFill>
              </a:rPr>
              <a:t> </a:t>
            </a:r>
            <a:r>
              <a:rPr lang="en-GB" altLang="da-DK" sz="2000" dirty="0">
                <a:solidFill>
                  <a:srgbClr val="0D4863"/>
                </a:solidFill>
              </a:rPr>
              <a:t>S</a:t>
            </a:r>
            <a:r>
              <a:rPr lang="en-GB" altLang="da-DK" sz="2000" dirty="0" smtClean="0">
                <a:solidFill>
                  <a:srgbClr val="0D4863"/>
                </a:solidFill>
              </a:rPr>
              <a:t>ocial status</a:t>
            </a:r>
          </a:p>
          <a:p>
            <a:pPr>
              <a:lnSpc>
                <a:spcPct val="80000"/>
              </a:lnSpc>
            </a:pPr>
            <a:endParaRPr lang="en-GB" altLang="da-DK" sz="2000" dirty="0" smtClean="0">
              <a:solidFill>
                <a:srgbClr val="0D4863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da-DK" sz="2000" dirty="0" smtClean="0">
                <a:solidFill>
                  <a:srgbClr val="0D4863"/>
                </a:solidFill>
              </a:rPr>
              <a:t> Physical and social well-being</a:t>
            </a:r>
          </a:p>
          <a:p>
            <a:pPr>
              <a:lnSpc>
                <a:spcPct val="80000"/>
              </a:lnSpc>
            </a:pPr>
            <a:endParaRPr lang="en-GB" altLang="da-DK" sz="2000" dirty="0">
              <a:solidFill>
                <a:srgbClr val="0D4863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da-DK" sz="2000" dirty="0">
                <a:solidFill>
                  <a:srgbClr val="0D4863"/>
                </a:solidFill>
              </a:rPr>
              <a:t> </a:t>
            </a:r>
            <a:r>
              <a:rPr lang="en-GB" altLang="da-DK" sz="2000" dirty="0" smtClean="0">
                <a:solidFill>
                  <a:srgbClr val="0D4863"/>
                </a:solidFill>
              </a:rPr>
              <a:t>Environment of the residence</a:t>
            </a:r>
          </a:p>
          <a:p>
            <a:pPr>
              <a:lnSpc>
                <a:spcPct val="80000"/>
              </a:lnSpc>
            </a:pPr>
            <a:endParaRPr lang="en-GB" altLang="da-DK" sz="2000" dirty="0">
              <a:solidFill>
                <a:srgbClr val="0D4863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da-DK" sz="2000" dirty="0" smtClean="0">
                <a:solidFill>
                  <a:srgbClr val="0D4863"/>
                </a:solidFill>
              </a:rPr>
              <a:t> Relation to the staff</a:t>
            </a:r>
          </a:p>
          <a:p>
            <a:pPr>
              <a:lnSpc>
                <a:spcPct val="80000"/>
              </a:lnSpc>
            </a:pPr>
            <a:endParaRPr lang="en-GB" altLang="da-DK" sz="2000" dirty="0">
              <a:solidFill>
                <a:srgbClr val="0D4863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da-DK" sz="2000" dirty="0" smtClean="0">
                <a:solidFill>
                  <a:srgbClr val="0D4863"/>
                </a:solidFill>
              </a:rPr>
              <a:t> Express what is important</a:t>
            </a:r>
          </a:p>
          <a:p>
            <a:pPr>
              <a:lnSpc>
                <a:spcPct val="80000"/>
              </a:lnSpc>
            </a:pPr>
            <a:endParaRPr lang="en-GB" altLang="da-DK" sz="2000" dirty="0">
              <a:solidFill>
                <a:srgbClr val="0D4863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da-DK" sz="2000" dirty="0" smtClean="0">
                <a:solidFill>
                  <a:srgbClr val="0D4863"/>
                </a:solidFill>
              </a:rPr>
              <a:t> Basis understanding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da-DK" sz="2000" dirty="0">
              <a:solidFill>
                <a:srgbClr val="0D4863"/>
              </a:solidFill>
            </a:endParaRPr>
          </a:p>
          <a:p>
            <a:pPr>
              <a:lnSpc>
                <a:spcPct val="80000"/>
              </a:lnSpc>
            </a:pPr>
            <a:endParaRPr lang="en-GB" altLang="da-DK" sz="2000" dirty="0">
              <a:solidFill>
                <a:srgbClr val="0D4863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da-DK" sz="1400" dirty="0">
                <a:solidFill>
                  <a:srgbClr val="0D4863"/>
                </a:solidFill>
              </a:rPr>
              <a:t>	</a:t>
            </a:r>
            <a:r>
              <a:rPr lang="en-GB" altLang="da-DK" sz="1400" dirty="0" smtClean="0">
                <a:solidFill>
                  <a:srgbClr val="0D4863"/>
                </a:solidFill>
              </a:rPr>
              <a:t>					(</a:t>
            </a:r>
            <a:r>
              <a:rPr lang="en-GB" altLang="da-DK" sz="1400" dirty="0" err="1">
                <a:solidFill>
                  <a:srgbClr val="0D4863"/>
                </a:solidFill>
              </a:rPr>
              <a:t>Gerritsen</a:t>
            </a:r>
            <a:r>
              <a:rPr lang="en-GB" altLang="da-DK" sz="1400" dirty="0">
                <a:solidFill>
                  <a:srgbClr val="0D4863"/>
                </a:solidFill>
              </a:rPr>
              <a:t> </a:t>
            </a:r>
            <a:r>
              <a:rPr lang="en-GB" altLang="da-DK" sz="1400" dirty="0" smtClean="0">
                <a:solidFill>
                  <a:srgbClr val="0D4863"/>
                </a:solidFill>
              </a:rPr>
              <a:t>2004. </a:t>
            </a:r>
            <a:r>
              <a:rPr lang="en-GB" altLang="da-DK" sz="1400" dirty="0" err="1">
                <a:solidFill>
                  <a:srgbClr val="0D4863"/>
                </a:solidFill>
              </a:rPr>
              <a:t>Qual</a:t>
            </a:r>
            <a:r>
              <a:rPr lang="en-GB" altLang="da-DK" sz="1400" dirty="0">
                <a:solidFill>
                  <a:srgbClr val="0D4863"/>
                </a:solidFill>
              </a:rPr>
              <a:t> Life </a:t>
            </a:r>
            <a:r>
              <a:rPr lang="en-GB" altLang="da-DK" sz="1400" dirty="0" smtClean="0">
                <a:solidFill>
                  <a:srgbClr val="0D4863"/>
                </a:solidFill>
              </a:rPr>
              <a:t>Res)</a:t>
            </a:r>
            <a:endParaRPr lang="en-GB" altLang="da-DK" sz="1400" dirty="0">
              <a:solidFill>
                <a:srgbClr val="0D4863"/>
              </a:solidFill>
            </a:endParaRPr>
          </a:p>
        </p:txBody>
      </p:sp>
      <p:pic>
        <p:nvPicPr>
          <p:cNvPr id="89093" name="Picture 6" descr="LogoRegionMidtjyl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9675" y="1241425"/>
            <a:ext cx="4392613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6" descr="LogoRegionMidtjyl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5575" y="1457325"/>
            <a:ext cx="4392613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237778" y="764704"/>
            <a:ext cx="8564562" cy="50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/>
            <a:r>
              <a:rPr lang="da-DK" altLang="en-US" sz="2900" cap="none" dirty="0" err="1" smtClean="0">
                <a:solidFill>
                  <a:srgbClr val="383842"/>
                </a:solidFill>
              </a:rPr>
              <a:t>What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is 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QoL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in 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nursing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</a:t>
            </a:r>
            <a:r>
              <a:rPr lang="da-DK" altLang="en-US" sz="2900" cap="none" dirty="0" err="1" smtClean="0">
                <a:solidFill>
                  <a:srgbClr val="383842"/>
                </a:solidFill>
              </a:rPr>
              <a:t>home</a:t>
            </a:r>
            <a:r>
              <a:rPr lang="da-DK" altLang="en-US" sz="2900" cap="none" dirty="0" smtClean="0">
                <a:solidFill>
                  <a:srgbClr val="383842"/>
                </a:solidFill>
              </a:rPr>
              <a:t> residents?</a:t>
            </a:r>
            <a:endParaRPr lang="da-DK" altLang="en-US" sz="2900" b="1" cap="none" dirty="0" smtClean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9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taje.org/wp-content/uploads/2016/01/Depositphotos_5170844_m-2015-200x3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19390"/>
            <a:ext cx="3497706" cy="524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boks 4"/>
          <p:cNvSpPr txBox="1"/>
          <p:nvPr/>
        </p:nvSpPr>
        <p:spPr>
          <a:xfrm>
            <a:off x="5004048" y="1196752"/>
            <a:ext cx="30243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chemeClr val="bg1"/>
                </a:solidFill>
              </a:rPr>
              <a:t>CGA</a:t>
            </a:r>
          </a:p>
          <a:p>
            <a:endParaRPr lang="da-DK" sz="2000" dirty="0">
              <a:solidFill>
                <a:schemeClr val="bg1"/>
              </a:solidFill>
            </a:endParaRPr>
          </a:p>
          <a:p>
            <a:r>
              <a:rPr lang="da-DK" sz="2000" dirty="0" smtClean="0">
                <a:solidFill>
                  <a:schemeClr val="bg1"/>
                </a:solidFill>
              </a:rPr>
              <a:t>Basic </a:t>
            </a:r>
            <a:r>
              <a:rPr lang="da-DK" sz="2000" dirty="0" err="1" smtClean="0">
                <a:solidFill>
                  <a:schemeClr val="bg1"/>
                </a:solidFill>
              </a:rPr>
              <a:t>needs</a:t>
            </a:r>
            <a:endParaRPr lang="da-DK" sz="2000" dirty="0" smtClean="0">
              <a:solidFill>
                <a:schemeClr val="bg1"/>
              </a:solidFill>
            </a:endParaRPr>
          </a:p>
          <a:p>
            <a:endParaRPr lang="da-DK" sz="2000" dirty="0">
              <a:solidFill>
                <a:schemeClr val="bg1"/>
              </a:solidFill>
            </a:endParaRPr>
          </a:p>
          <a:p>
            <a:r>
              <a:rPr lang="da-DK" sz="2000" dirty="0" smtClean="0">
                <a:solidFill>
                  <a:schemeClr val="bg1"/>
                </a:solidFill>
              </a:rPr>
              <a:t>Training</a:t>
            </a:r>
          </a:p>
          <a:p>
            <a:endParaRPr lang="da-DK" sz="2000" dirty="0">
              <a:solidFill>
                <a:schemeClr val="bg1"/>
              </a:solidFill>
            </a:endParaRPr>
          </a:p>
          <a:p>
            <a:r>
              <a:rPr lang="da-DK" sz="2000" dirty="0" smtClean="0">
                <a:solidFill>
                  <a:schemeClr val="bg1"/>
                </a:solidFill>
              </a:rPr>
              <a:t>Listen</a:t>
            </a:r>
          </a:p>
          <a:p>
            <a:endParaRPr lang="da-DK" sz="2000" dirty="0">
              <a:solidFill>
                <a:schemeClr val="bg1"/>
              </a:solidFill>
            </a:endParaRPr>
          </a:p>
          <a:p>
            <a:r>
              <a:rPr lang="da-DK" sz="2000" dirty="0" smtClean="0">
                <a:solidFill>
                  <a:schemeClr val="bg1"/>
                </a:solidFill>
              </a:rPr>
              <a:t>Environment</a:t>
            </a:r>
          </a:p>
          <a:p>
            <a:endParaRPr lang="da-DK" sz="2000" dirty="0">
              <a:solidFill>
                <a:schemeClr val="bg1"/>
              </a:solidFill>
            </a:endParaRPr>
          </a:p>
          <a:p>
            <a:r>
              <a:rPr lang="da-DK" sz="2000" dirty="0" err="1">
                <a:solidFill>
                  <a:schemeClr val="bg1"/>
                </a:solidFill>
              </a:rPr>
              <a:t>C</a:t>
            </a:r>
            <a:r>
              <a:rPr lang="da-DK" sz="2000" dirty="0" err="1" smtClean="0">
                <a:solidFill>
                  <a:schemeClr val="bg1"/>
                </a:solidFill>
              </a:rPr>
              <a:t>ompetent</a:t>
            </a:r>
            <a:r>
              <a:rPr lang="da-DK" sz="2000" dirty="0" smtClean="0">
                <a:solidFill>
                  <a:schemeClr val="bg1"/>
                </a:solidFill>
              </a:rPr>
              <a:t> </a:t>
            </a:r>
            <a:r>
              <a:rPr lang="da-DK" sz="2000" dirty="0" err="1" smtClean="0">
                <a:solidFill>
                  <a:schemeClr val="bg1"/>
                </a:solidFill>
              </a:rPr>
              <a:t>staff</a:t>
            </a:r>
            <a:endParaRPr lang="da-DK" sz="2000" dirty="0" smtClean="0">
              <a:solidFill>
                <a:schemeClr val="bg1"/>
              </a:solidFill>
            </a:endParaRPr>
          </a:p>
          <a:p>
            <a:endParaRPr lang="da-DK" sz="2000" dirty="0">
              <a:solidFill>
                <a:schemeClr val="bg1"/>
              </a:solidFill>
            </a:endParaRPr>
          </a:p>
          <a:p>
            <a:r>
              <a:rPr lang="da-DK" sz="2000" dirty="0" err="1" smtClean="0">
                <a:solidFill>
                  <a:schemeClr val="bg1"/>
                </a:solidFill>
              </a:rPr>
              <a:t>Prevent</a:t>
            </a:r>
            <a:r>
              <a:rPr lang="da-DK" sz="2000" dirty="0" smtClean="0">
                <a:solidFill>
                  <a:schemeClr val="bg1"/>
                </a:solidFill>
              </a:rPr>
              <a:t> </a:t>
            </a:r>
            <a:r>
              <a:rPr lang="da-DK" sz="2000" dirty="0" err="1" smtClean="0">
                <a:solidFill>
                  <a:schemeClr val="bg1"/>
                </a:solidFill>
              </a:rPr>
              <a:t>falls</a:t>
            </a:r>
            <a:r>
              <a:rPr lang="da-DK" sz="2000" dirty="0" smtClean="0">
                <a:solidFill>
                  <a:schemeClr val="bg1"/>
                </a:solidFill>
              </a:rPr>
              <a:t> </a:t>
            </a:r>
          </a:p>
          <a:p>
            <a:endParaRPr lang="da-DK" sz="2000" dirty="0">
              <a:solidFill>
                <a:schemeClr val="bg1"/>
              </a:solidFill>
            </a:endParaRPr>
          </a:p>
          <a:p>
            <a:endParaRPr lang="da-DK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30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82"/>
    </mc:Choice>
    <mc:Fallback xmlns="">
      <p:transition spd="slow" advTm="44882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U:\PhD Thesis\Pictures for defence\old thoughtful woman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0" t="-278" r="4338" b="2065"/>
          <a:stretch/>
        </p:blipFill>
        <p:spPr bwMode="auto">
          <a:xfrm>
            <a:off x="-217040" y="-115664"/>
            <a:ext cx="936104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764704"/>
            <a:ext cx="8167687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da-DK" altLang="en-US" sz="3200" cap="none" dirty="0" err="1" smtClean="0">
                <a:solidFill>
                  <a:srgbClr val="C00000"/>
                </a:solidFill>
              </a:rPr>
              <a:t>Take</a:t>
            </a:r>
            <a:r>
              <a:rPr lang="da-DK" altLang="en-US" sz="3200" cap="none" dirty="0" smtClean="0">
                <a:solidFill>
                  <a:srgbClr val="C00000"/>
                </a:solidFill>
              </a:rPr>
              <a:t> </a:t>
            </a:r>
            <a:r>
              <a:rPr lang="da-DK" altLang="en-US" sz="3200" cap="none" dirty="0" err="1" smtClean="0">
                <a:solidFill>
                  <a:srgbClr val="C00000"/>
                </a:solidFill>
              </a:rPr>
              <a:t>home</a:t>
            </a:r>
            <a:r>
              <a:rPr lang="da-DK" altLang="en-US" sz="3200" cap="none" dirty="0" smtClean="0">
                <a:solidFill>
                  <a:srgbClr val="C00000"/>
                </a:solidFill>
              </a:rPr>
              <a:t> </a:t>
            </a:r>
            <a:r>
              <a:rPr lang="da-DK" altLang="en-US" sz="3200" cap="none" dirty="0" err="1" smtClean="0">
                <a:solidFill>
                  <a:srgbClr val="C00000"/>
                </a:solidFill>
              </a:rPr>
              <a:t>message</a:t>
            </a:r>
            <a:endParaRPr lang="da-DK" altLang="en-US" sz="3200" cap="none" dirty="0" smtClean="0">
              <a:solidFill>
                <a:srgbClr val="C00000"/>
              </a:solidFill>
            </a:endParaRPr>
          </a:p>
        </p:txBody>
      </p:sp>
      <p:sp>
        <p:nvSpPr>
          <p:cNvPr id="2" name="Tekstboks 1"/>
          <p:cNvSpPr txBox="1"/>
          <p:nvPr/>
        </p:nvSpPr>
        <p:spPr>
          <a:xfrm>
            <a:off x="551508" y="1988840"/>
            <a:ext cx="79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err="1"/>
              <a:t>QoL</a:t>
            </a:r>
            <a:r>
              <a:rPr lang="da-DK" sz="2400" dirty="0"/>
              <a:t> </a:t>
            </a:r>
            <a:r>
              <a:rPr lang="da-DK" sz="2400" dirty="0" err="1"/>
              <a:t>assessment</a:t>
            </a:r>
            <a:r>
              <a:rPr lang="da-DK" sz="2400" dirty="0"/>
              <a:t> </a:t>
            </a:r>
            <a:r>
              <a:rPr lang="da-DK" sz="2400" dirty="0" smtClean="0"/>
              <a:t>is </a:t>
            </a:r>
            <a:r>
              <a:rPr lang="da-DK" sz="2400" dirty="0"/>
              <a:t>a </a:t>
            </a:r>
            <a:r>
              <a:rPr lang="da-DK" sz="2400" dirty="0" err="1" smtClean="0"/>
              <a:t>valuable</a:t>
            </a:r>
            <a:r>
              <a:rPr lang="da-DK" sz="2400" dirty="0" smtClean="0"/>
              <a:t> supplement </a:t>
            </a:r>
            <a:r>
              <a:rPr lang="da-DK" sz="2400" dirty="0"/>
              <a:t>to the </a:t>
            </a:r>
            <a:r>
              <a:rPr lang="da-DK" sz="2400" dirty="0" err="1"/>
              <a:t>objective</a:t>
            </a:r>
            <a:r>
              <a:rPr lang="da-DK" sz="2400" dirty="0"/>
              <a:t> </a:t>
            </a:r>
            <a:r>
              <a:rPr lang="da-DK" sz="2400" dirty="0" err="1"/>
              <a:t>measurements</a:t>
            </a:r>
            <a:r>
              <a:rPr lang="da-DK" sz="2400" dirty="0"/>
              <a:t> in </a:t>
            </a:r>
            <a:r>
              <a:rPr lang="da-DK" sz="2400" dirty="0" err="1"/>
              <a:t>clinical</a:t>
            </a:r>
            <a:r>
              <a:rPr lang="da-DK" sz="2400" dirty="0"/>
              <a:t> </a:t>
            </a:r>
            <a:r>
              <a:rPr lang="da-DK" sz="2400" dirty="0" err="1" smtClean="0"/>
              <a:t>reseach</a:t>
            </a:r>
            <a:r>
              <a:rPr lang="da-DK" sz="2400" dirty="0" smtClean="0"/>
              <a:t> and in </a:t>
            </a:r>
            <a:r>
              <a:rPr lang="da-DK" sz="2400" dirty="0" err="1" smtClean="0"/>
              <a:t>clinical</a:t>
            </a:r>
            <a:r>
              <a:rPr lang="da-DK" sz="2400" dirty="0" smtClean="0"/>
              <a:t> </a:t>
            </a:r>
            <a:r>
              <a:rPr lang="da-DK" sz="2400" dirty="0" err="1" smtClean="0"/>
              <a:t>practice</a:t>
            </a:r>
            <a:endParaRPr lang="da-DK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/>
              <a:t>It is </a:t>
            </a:r>
            <a:r>
              <a:rPr lang="da-DK" sz="2400" dirty="0" err="1" smtClean="0"/>
              <a:t>possible</a:t>
            </a:r>
            <a:r>
              <a:rPr lang="da-DK" sz="2400" dirty="0" smtClean="0"/>
              <a:t> to measure </a:t>
            </a:r>
            <a:r>
              <a:rPr lang="da-DK" sz="2400" dirty="0" err="1" smtClean="0"/>
              <a:t>QoL</a:t>
            </a:r>
            <a:r>
              <a:rPr lang="da-DK" sz="2400" dirty="0" smtClean="0"/>
              <a:t> in </a:t>
            </a:r>
            <a:r>
              <a:rPr lang="da-DK" sz="2400" dirty="0" err="1" smtClean="0"/>
              <a:t>frail</a:t>
            </a:r>
            <a:r>
              <a:rPr lang="da-DK" sz="2400" dirty="0" smtClean="0"/>
              <a:t> </a:t>
            </a:r>
            <a:r>
              <a:rPr lang="da-DK" sz="2400" dirty="0" err="1" smtClean="0"/>
              <a:t>older</a:t>
            </a:r>
            <a:r>
              <a:rPr lang="da-DK" sz="2400" dirty="0" smtClean="0"/>
              <a:t> persons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frail older </a:t>
            </a:r>
            <a:r>
              <a:rPr lang="en-US" sz="2400" dirty="0" smtClean="0"/>
              <a:t>patient </a:t>
            </a:r>
            <a:r>
              <a:rPr lang="en-US" sz="2400" dirty="0"/>
              <a:t>with hip fracture </a:t>
            </a:r>
            <a:r>
              <a:rPr lang="en-US" sz="2400" dirty="0" smtClean="0"/>
              <a:t>recovers the </a:t>
            </a:r>
            <a:r>
              <a:rPr lang="en-US" sz="2400" dirty="0"/>
              <a:t>physical disabilities, the patient’s </a:t>
            </a:r>
            <a:r>
              <a:rPr lang="en-US" sz="2400" dirty="0" err="1"/>
              <a:t>QoL</a:t>
            </a:r>
            <a:r>
              <a:rPr lang="en-US" sz="2400" dirty="0"/>
              <a:t> improves </a:t>
            </a:r>
            <a:r>
              <a:rPr lang="en-US" sz="2400" dirty="0" smtClean="0"/>
              <a:t>likewise</a:t>
            </a:r>
            <a:endParaRPr lang="da-DK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64122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456"/>
    </mc:Choice>
    <mc:Fallback xmlns="">
      <p:transition spd="slow" advTm="71456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Overall quality of life in frail elderly &amp;#x0D;&amp;#x0A;with hip fracture&amp;quot;&quot;/&gt;&lt;property id=&quot;20307&quot; value=&quot;370&quot;/&gt;&lt;/object&gt;&lt;object type=&quot;3&quot; unique_id=&quot;10005&quot;&gt;&lt;property id=&quot;20148&quot; value=&quot;5&quot;/&gt;&lt;property id=&quot;20300&quot; value=&quot;Slide 2&quot;/&gt;&lt;property id=&quot;20307&quot; value=&quot;365&quot;/&gt;&lt;/object&gt;&lt;object type=&quot;3&quot; unique_id=&quot;10006&quot;&gt;&lt;property id=&quot;20148&quot; value=&quot;5&quot;/&gt;&lt;property id=&quot;20300&quot; value=&quot;Slide 3&quot;/&gt;&lt;property id=&quot;20307&quot; value=&quot;289&quot;/&gt;&lt;/object&gt;&lt;object type=&quot;3&quot; unique_id=&quot;10007&quot;&gt;&lt;property id=&quot;20148&quot; value=&quot;5&quot;/&gt;&lt;property id=&quot;20300&quot; value=&quot;Slide 4&quot;/&gt;&lt;property id=&quot;20307&quot; value=&quot;354&quot;/&gt;&lt;/object&gt;&lt;object type=&quot;3&quot; unique_id=&quot;10008&quot;&gt;&lt;property id=&quot;20148&quot; value=&quot;5&quot;/&gt;&lt;property id=&quot;20300&quot; value=&quot;Slide 5&quot;/&gt;&lt;property id=&quot;20307&quot; value=&quot;359&quot;/&gt;&lt;/object&gt;&lt;object type=&quot;3&quot; unique_id=&quot;10009&quot;&gt;&lt;property id=&quot;20148&quot; value=&quot;5&quot;/&gt;&lt;property id=&quot;20300&quot; value=&quot;Slide 6&quot;/&gt;&lt;property id=&quot;20307&quot; value=&quot;360&quot;/&gt;&lt;/object&gt;&lt;object type=&quot;3&quot; unique_id=&quot;10010&quot;&gt;&lt;property id=&quot;20148&quot; value=&quot;5&quot;/&gt;&lt;property id=&quot;20300&quot; value=&quot;Slide 7&quot;/&gt;&lt;property id=&quot;20307&quot; value=&quot;362&quot;/&gt;&lt;/object&gt;&lt;object type=&quot;3&quot; unique_id=&quot;10011&quot;&gt;&lt;property id=&quot;20148&quot; value=&quot;5&quot;/&gt;&lt;property id=&quot;20300&quot; value=&quot;Slide 8&quot;/&gt;&lt;property id=&quot;20307&quot; value=&quot;357&quot;/&gt;&lt;/object&gt;&lt;object type=&quot;3&quot; unique_id=&quot;10012&quot;&gt;&lt;property id=&quot;20148&quot; value=&quot;5&quot;/&gt;&lt;property id=&quot;20300&quot; value=&quot;Slide 9&quot;/&gt;&lt;property id=&quot;20307&quot; value=&quot;364&quot;/&gt;&lt;/object&gt;&lt;object type=&quot;3&quot; unique_id=&quot;10013&quot;&gt;&lt;property id=&quot;20148&quot; value=&quot;5&quot;/&gt;&lt;property id=&quot;20300&quot; value=&quot;Slide 14 - &amp;quot;Quality of life (QoL)&amp;quot;&quot;/&gt;&lt;property id=&quot;20307&quot; value=&quot;375&quot;/&gt;&lt;/object&gt;&lt;object type=&quot;3&quot; unique_id=&quot;10014&quot;&gt;&lt;property id=&quot;20148&quot; value=&quot;5&quot;/&gt;&lt;property id=&quot;20300&quot; value=&quot;Slide 17 - &amp;quot;Measuring QoL&amp;quot;&quot;/&gt;&lt;property id=&quot;20307&quot; value=&quot;376&quot;/&gt;&lt;/object&gt;&lt;object type=&quot;3&quot; unique_id=&quot;10015&quot;&gt;&lt;property id=&quot;20148&quot; value=&quot;5&quot;/&gt;&lt;property id=&quot;20300&quot; value=&quot;Slide 18&quot;/&gt;&lt;property id=&quot;20307&quot; value=&quot;377&quot;/&gt;&lt;/object&gt;&lt;object type=&quot;3&quot; unique_id=&quot;10016&quot;&gt;&lt;property id=&quot;20148&quot; value=&quot;5&quot;/&gt;&lt;property id=&quot;20300&quot; value=&quot;Slide 10 - &amp;quot;Frail older patients with hip fracture&amp;quot;&quot;/&gt;&lt;property id=&quot;20307&quot; value=&quot;279&quot;/&gt;&lt;/object&gt;&lt;object type=&quot;3&quot; unique_id=&quot;10017&quot;&gt;&lt;property id=&quot;20148&quot; value=&quot;5&quot;/&gt;&lt;property id=&quot;20300&quot; value=&quot;Slide 11 - &amp;quot;Walking ability 10 days after surgery&amp;#x0D;&amp;#x0A;&amp;quot;&quot;/&gt;&lt;property id=&quot;20307&quot; value=&quot;318&quot;/&gt;&lt;/object&gt;&lt;object type=&quot;3&quot; unique_id=&quot;10018&quot;&gt;&lt;property id=&quot;20148&quot; value=&quot;5&quot;/&gt;&lt;property id=&quot;20300&quot; value=&quot;Slide 12 - &amp;quot;Transferring 10 days after surgery&amp;#x0D;&amp;#x0A;&amp;quot;&quot;/&gt;&lt;property id=&quot;20307&quot; value=&quot;319&quot;/&gt;&lt;/object&gt;&lt;object type=&quot;3&quot; unique_id=&quot;10019&quot;&gt;&lt;property id=&quot;20148&quot; value=&quot;5&quot;/&gt;&lt;property id=&quot;20300&quot; value=&quot;Slide 21&quot;/&gt;&lt;property id=&quot;20307&quot; value=&quot;373&quot;/&gt;&lt;/object&gt;&lt;object type=&quot;3&quot; unique_id=&quot;10020&quot;&gt;&lt;property id=&quot;20148&quot; value=&quot;5&quot;/&gt;&lt;property id=&quot;20300&quot; value=&quot;Slide 22&quot;/&gt;&lt;property id=&quot;20307&quot; value=&quot;371&quot;/&gt;&lt;/object&gt;&lt;object type=&quot;3&quot; unique_id=&quot;10021&quot;&gt;&lt;property id=&quot;20148&quot; value=&quot;5&quot;/&gt;&lt;property id=&quot;20300&quot; value=&quot;Slide 23&quot;/&gt;&lt;property id=&quot;20307&quot; value=&quot;372&quot;/&gt;&lt;/object&gt;&lt;object type=&quot;3&quot; unique_id=&quot;10023&quot;&gt;&lt;property id=&quot;20148&quot; value=&quot;5&quot;/&gt;&lt;property id=&quot;20300&quot; value=&quot;Slide 19&quot;/&gt;&lt;property id=&quot;20307&quot; value=&quot;298&quot;/&gt;&lt;/object&gt;&lt;object type=&quot;3&quot; unique_id=&quot;10024&quot;&gt;&lt;property id=&quot;20148&quot; value=&quot;5&quot;/&gt;&lt;property id=&quot;20300&quot; value=&quot;Slide 24&quot;/&gt;&lt;property id=&quot;20307&quot; value=&quot;343&quot;/&gt;&lt;/object&gt;&lt;object type=&quot;3&quot; unique_id=&quot;10026&quot;&gt;&lt;property id=&quot;20148&quot; value=&quot;5&quot;/&gt;&lt;property id=&quot;20300&quot; value=&quot;Slide 27 - &amp;quot;Follow-up&amp;quot;&quot;/&gt;&lt;property id=&quot;20307&quot; value=&quot;328&quot;/&gt;&lt;/object&gt;&lt;object type=&quot;3&quot; unique_id=&quot;10028&quot;&gt;&lt;property id=&quot;20148&quot; value=&quot;5&quot;/&gt;&lt;property id=&quot;20300&quot; value=&quot;Slide 29 - &amp;quot;Hemoglobin&amp;quot;&quot;/&gt;&lt;property id=&quot;20307&quot; value=&quot;270&quot;/&gt;&lt;/object&gt;&lt;object type=&quot;3&quot; unique_id=&quot;10029&quot;&gt;&lt;property id=&quot;20148&quot; value=&quot;5&quot;/&gt;&lt;property id=&quot;20300&quot; value=&quot;Slide 32 - &amp;quot;Quality of Life&amp;quot;&quot;/&gt;&lt;property id=&quot;20307&quot; value=&quot;311&quot;/&gt;&lt;/object&gt;&lt;object type=&quot;3&quot; unique_id=&quot;10030&quot;&gt;&lt;property id=&quot;20148&quot; value=&quot;5&quot;/&gt;&lt;property id=&quot;20300&quot; value=&quot;Slide 33 - &amp;quot;QoL and ADL&amp;quot;&quot;/&gt;&lt;property id=&quot;20307&quot; value=&quot;314&quot;/&gt;&lt;/object&gt;&lt;object type=&quot;3&quot; unique_id=&quot;10032&quot;&gt;&lt;property id=&quot;20148&quot; value=&quot;5&quot;/&gt;&lt;property id=&quot;20300&quot; value=&quot;Slide 35&quot;/&gt;&lt;property id=&quot;20307&quot; value=&quot;341&quot;/&gt;&lt;/object&gt;&lt;object type=&quot;3&quot; unique_id=&quot;10034&quot;&gt;&lt;property id=&quot;20148&quot; value=&quot;5&quot;/&gt;&lt;property id=&quot;20300&quot; value=&quot;Slide 36 - &amp;quot;Take home message&amp;quot;&quot;/&gt;&lt;property id=&quot;20307&quot; value=&quot;324&quot;/&gt;&lt;/object&gt;&lt;object type=&quot;3&quot; unique_id=&quot;10299&quot;&gt;&lt;property id=&quot;20148&quot; value=&quot;5&quot;/&gt;&lt;property id=&quot;20300&quot; value=&quot;Slide 15 - &amp;quot;QoL in frail elderly&amp;quot;&quot;/&gt;&lt;property id=&quot;20307&quot; value=&quot;379&quot;/&gt;&lt;/object&gt;&lt;object type=&quot;3&quot; unique_id=&quot;10402&quot;&gt;&lt;property id=&quot;20148&quot; value=&quot;5&quot;/&gt;&lt;property id=&quot;20300&quot; value=&quot;Slide 13 - &amp;quot;Ambulation after hip fracture&amp;quot;&quot;/&gt;&lt;property id=&quot;20307&quot; value=&quot;380&quot;/&gt;&lt;/object&gt;&lt;object type=&quot;3&quot; unique_id=&quot;11348&quot;&gt;&lt;property id=&quot;20148&quot; value=&quot;5&quot;/&gt;&lt;property id=&quot;20300&quot; value=&quot;Slide 16 - &amp;quot;QoL in older hip fracture patients&amp;quot;&quot;/&gt;&lt;property id=&quot;20307&quot; value=&quot;382&quot;/&gt;&lt;/object&gt;&lt;object type=&quot;3&quot; unique_id=&quot;11385&quot;&gt;&lt;property id=&quot;20148&quot; value=&quot;5&quot;/&gt;&lt;property id=&quot;20300&quot; value=&quot;Slide 20&quot;/&gt;&lt;property id=&quot;20307&quot; value=&quot;383&quot;/&gt;&lt;/object&gt;&lt;object type=&quot;3&quot; unique_id=&quot;12200&quot;&gt;&lt;property id=&quot;20148&quot; value=&quot;5&quot;/&gt;&lt;property id=&quot;20300&quot; value=&quot;Slide 34 - &amp;quot;What is QoL in nursing home residents?&amp;quot;&quot;/&gt;&lt;property id=&quot;20307&quot; value=&quot;384&quot;/&gt;&lt;/object&gt;&lt;object type=&quot;3&quot; unique_id=&quot;12912&quot;&gt;&lt;property id=&quot;20148&quot; value=&quot;5&quot;/&gt;&lt;property id=&quot;20300&quot; value=&quot;Slide 28 - &amp;quot;Follow-up&amp;quot;&quot;/&gt;&lt;property id=&quot;20307&quot; value=&quot;386&quot;/&gt;&lt;/object&gt;&lt;object type=&quot;3&quot; unique_id=&quot;13132&quot;&gt;&lt;property id=&quot;20148&quot; value=&quot;5&quot;/&gt;&lt;property id=&quot;20300&quot; value=&quot;Slide 25&quot;/&gt;&lt;property id=&quot;20307&quot; value=&quot;388&quot;/&gt;&lt;/object&gt;&lt;object type=&quot;3&quot; unique_id=&quot;17777&quot;&gt;&lt;property id=&quot;20148&quot; value=&quot;5&quot;/&gt;&lt;property id=&quot;20300&quot; value=&quot;Slide 30 - &amp;quot;Modified Barthel Index&amp;#x0D;&amp;#x0A;&amp;quot;&quot;/&gt;&lt;property id=&quot;20307&quot; value=&quot;389&quot;/&gt;&lt;/object&gt;&lt;object type=&quot;3&quot; unique_id=&quot;17778&quot;&gt;&lt;property id=&quot;20148&quot; value=&quot;5&quot;/&gt;&lt;property id=&quot;20300&quot; value=&quot;Slide 31 - &amp;quot;Modified Barthel Index&amp;#x0D;&amp;#x0A;&amp;quot;&quot;/&gt;&lt;property id=&quot;20307&quot; value=&quot;390&quot;/&gt;&lt;/object&gt;&lt;object type=&quot;3&quot; unique_id=&quot;17931&quot;&gt;&lt;property id=&quot;20148&quot; value=&quot;5&quot;/&gt;&lt;property id=&quot;20300&quot; value=&quot;Slide 26 - &amp;quot;Blood tests&amp;quot;&quot;/&gt;&lt;property id=&quot;20307&quot; value=&quot;391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29.2|1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3|6.1|10.4|2.5|2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2.2|30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2.2|30.4"/>
</p:tagLst>
</file>

<file path=ppt/theme/theme1.xml><?xml version="1.0" encoding="utf-8"?>
<a:theme xmlns:a="http://schemas.openxmlformats.org/drawingml/2006/main" name="2_AU2007">
  <a:themeElements>
    <a:clrScheme name="">
      <a:dk1>
        <a:srgbClr val="000000"/>
      </a:dk1>
      <a:lt1>
        <a:srgbClr val="FFFFFF"/>
      </a:lt1>
      <a:dk2>
        <a:srgbClr val="F0808C"/>
      </a:dk2>
      <a:lt2>
        <a:srgbClr val="E2001A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2001A"/>
      </a:hlink>
      <a:folHlink>
        <a:srgbClr val="E2001A"/>
      </a:folHlink>
    </a:clrScheme>
    <a:fontScheme name="AU2003">
      <a:majorFont>
        <a:latin typeface="AU Passata"/>
        <a:ea typeface=""/>
        <a:cs typeface=""/>
      </a:majorFont>
      <a:minorFont>
        <a:latin typeface="AU Passa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3738</Words>
  <Application>Microsoft Office PowerPoint</Application>
  <PresentationFormat>Skærmshow (4:3)</PresentationFormat>
  <Paragraphs>460</Paragraphs>
  <Slides>36</Slides>
  <Notes>36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Diastitler</vt:lpstr>
      </vt:variant>
      <vt:variant>
        <vt:i4>36</vt:i4>
      </vt:variant>
    </vt:vector>
  </HeadingPairs>
  <TitlesOfParts>
    <vt:vector size="41" baseType="lpstr">
      <vt:lpstr>Arial</vt:lpstr>
      <vt:lpstr>Verdana</vt:lpstr>
      <vt:lpstr>AU Peto</vt:lpstr>
      <vt:lpstr>AU Passata</vt:lpstr>
      <vt:lpstr>2_AU2007</vt:lpstr>
      <vt:lpstr>Overall quality of life in frail elderly  with hip fracture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Frail older patients with hip fracture</vt:lpstr>
      <vt:lpstr>Walking ability 10 days after surgery </vt:lpstr>
      <vt:lpstr>Transferring 10 days after surgery </vt:lpstr>
      <vt:lpstr>Ambulation after hip fracture</vt:lpstr>
      <vt:lpstr>Quality of life (QoL)</vt:lpstr>
      <vt:lpstr>QoL in frail elderly</vt:lpstr>
      <vt:lpstr>QoL in older hip fracture patients</vt:lpstr>
      <vt:lpstr>Measuring QoL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Blood tests</vt:lpstr>
      <vt:lpstr>Follow-up</vt:lpstr>
      <vt:lpstr>Follow-up</vt:lpstr>
      <vt:lpstr>Hemoglobin</vt:lpstr>
      <vt:lpstr>Modified Barthel Index </vt:lpstr>
      <vt:lpstr>Modified Barthel Index </vt:lpstr>
      <vt:lpstr>Quality of Life</vt:lpstr>
      <vt:lpstr>QoL and ADL</vt:lpstr>
      <vt:lpstr>What is QoL in nursing home residents?</vt:lpstr>
      <vt:lpstr>PowerPoint-præsentation</vt:lpstr>
      <vt:lpstr>Take home message</vt:lpstr>
    </vt:vector>
  </TitlesOfParts>
  <Company>www.skabelondesign.dk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WITH CAPITAL LETTERS]</dc:title>
  <dc:creator>cls</dc:creator>
  <cp:lastModifiedBy>Merete Gregersen</cp:lastModifiedBy>
  <cp:revision>1425</cp:revision>
  <cp:lastPrinted>2015-08-26T14:15:03Z</cp:lastPrinted>
  <dcterms:created xsi:type="dcterms:W3CDTF">2008-12-01T13:39:40Z</dcterms:created>
  <dcterms:modified xsi:type="dcterms:W3CDTF">2016-11-11T12:44:37Z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  <property fmtid="{D5CDD505-2E9C-101B-9397-08002B2CF9AE}" pid="3" name="CurrentUser">
    <vt:lpwstr>Standard Profile </vt:lpwstr>
  </property>
  <property fmtid="{D5CDD505-2E9C-101B-9397-08002B2CF9AE}" pid="4" name="CurrentOffice">
    <vt:lpwstr>8300</vt:lpwstr>
  </property>
  <property fmtid="{D5CDD505-2E9C-101B-9397-08002B2CF9AE}" pid="5" name="CurrentLogoPath">
    <vt:lpwstr/>
  </property>
  <property fmtid="{D5CDD505-2E9C-101B-9397-08002B2CF9AE}" pid="6" name="CurrentDepartmentName">
    <vt:lpwstr/>
  </property>
  <property fmtid="{D5CDD505-2E9C-101B-9397-08002B2CF9AE}" pid="7" name="CurrentBusinessLine">
    <vt:lpwstr/>
  </property>
  <property fmtid="{D5CDD505-2E9C-101B-9397-08002B2CF9AE}" pid="8" name="CurrentCountry">
    <vt:lpwstr/>
  </property>
  <property fmtid="{D5CDD505-2E9C-101B-9397-08002B2CF9AE}" pid="9" name="CurrentSublogo">
    <vt:lpwstr/>
  </property>
  <property fmtid="{D5CDD505-2E9C-101B-9397-08002B2CF9AE}" pid="10" name="CurrentDate">
    <vt:lpwstr>1. september 2011</vt:lpwstr>
  </property>
  <property fmtid="{D5CDD505-2E9C-101B-9397-08002B2CF9AE}" pid="11" name="CurrentPresentationTitle">
    <vt:lpwstr>Titel på præsentation</vt:lpwstr>
  </property>
  <property fmtid="{D5CDD505-2E9C-101B-9397-08002B2CF9AE}" pid="12" name="CurrentAuthor">
    <vt:lpwstr/>
  </property>
  <property fmtid="{D5CDD505-2E9C-101B-9397-08002B2CF9AE}" pid="13" name="CurrentDepartment">
    <vt:lpwstr>AU Kommunikation</vt:lpwstr>
  </property>
</Properties>
</file>