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48" r:id="rId1"/>
    <p:sldMasterId id="2147483660" r:id="rId2"/>
    <p:sldMasterId id="2147483768" r:id="rId3"/>
  </p:sldMasterIdLst>
  <p:notesMasterIdLst>
    <p:notesMasterId r:id="rId17"/>
  </p:notesMasterIdLst>
  <p:sldIdLst>
    <p:sldId id="257" r:id="rId4"/>
    <p:sldId id="258" r:id="rId5"/>
    <p:sldId id="302" r:id="rId6"/>
    <p:sldId id="307" r:id="rId7"/>
    <p:sldId id="303" r:id="rId8"/>
    <p:sldId id="308" r:id="rId9"/>
    <p:sldId id="305" r:id="rId10"/>
    <p:sldId id="304" r:id="rId11"/>
    <p:sldId id="306" r:id="rId12"/>
    <p:sldId id="310" r:id="rId13"/>
    <p:sldId id="311" r:id="rId14"/>
    <p:sldId id="313" r:id="rId15"/>
    <p:sldId id="309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FF99FF"/>
    <a:srgbClr val="9966FF"/>
    <a:srgbClr val="D60093"/>
    <a:srgbClr val="00FFFF"/>
    <a:srgbClr val="6600FF"/>
    <a:srgbClr val="0000FF"/>
    <a:srgbClr val="000000"/>
    <a:srgbClr val="FFCC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269D01E-BC32-4049-B463-5C60D7B0CCD2}" styleName="Tema Uygulanmış Stil 2 - Vurgu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Orta Stil 3 - Vurgu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92883" autoAdjust="0"/>
  </p:normalViewPr>
  <p:slideViewPr>
    <p:cSldViewPr>
      <p:cViewPr>
        <p:scale>
          <a:sx n="62" d="100"/>
          <a:sy n="62" d="100"/>
        </p:scale>
        <p:origin x="-1632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4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3B1E98-B340-4CCE-958C-85440D27768F}" type="datetimeFigureOut">
              <a:rPr lang="tr-TR" smtClean="0"/>
              <a:t>30.05.2016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9C208A-1C7A-44D8-8F90-F51AF2358AE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5737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AC44D-B0CA-4F80-82A0-3C827805F4D5}" type="datetime1">
              <a:rPr lang="tr-TR" smtClean="0"/>
              <a:t>30.05.2016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570F1-D8AE-4F70-A77C-AAF73EF73D2D}" type="datetime1">
              <a:rPr lang="tr-TR" smtClean="0"/>
              <a:t>30.05.2016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D2E52-64D4-4677-B359-1F834E2BF3DD}" type="datetime1">
              <a:rPr lang="tr-TR" smtClean="0"/>
              <a:t>30.05.2016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F375C-D1E5-4077-BB95-E6E66F7B0491}" type="datetime1">
              <a:rPr lang="tr-TR" smtClean="0"/>
              <a:t>30.05.2016</a:t>
            </a:fld>
            <a:endParaRPr lang="tr-TR" dirty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AADD-3CA9-463A-8732-9E5BFA2C351D}" type="datetime1">
              <a:rPr lang="tr-TR" smtClean="0"/>
              <a:t>30.05.2016</a:t>
            </a:fld>
            <a:endParaRPr lang="tr-TR" dirty="0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60D0D-FD09-4724-8C6D-604D2C5C79B7}" type="datetime1">
              <a:rPr lang="tr-TR" smtClean="0"/>
              <a:t>30.05.2016</a:t>
            </a:fld>
            <a:endParaRPr lang="tr-TR" dirty="0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20A1C-A3C3-4A11-B264-494AF03604E4}" type="datetime1">
              <a:rPr lang="tr-TR" smtClean="0"/>
              <a:t>30.05.2016</a:t>
            </a:fld>
            <a:endParaRPr lang="tr-TR" dirty="0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79975-F2B8-4C75-B267-4F5C05D48B09}" type="datetime1">
              <a:rPr lang="tr-TR" smtClean="0"/>
              <a:t>30.05.2016</a:t>
            </a:fld>
            <a:endParaRPr lang="tr-TR" dirty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2A09-9958-4D15-A4D3-6CC86ACDDD5C}" type="datetime1">
              <a:rPr lang="tr-TR" smtClean="0"/>
              <a:t>30.05.2016</a:t>
            </a:fld>
            <a:endParaRPr lang="tr-TR" dirty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2F0AF-E9FC-4477-8263-D40AACA00F02}" type="datetime1">
              <a:rPr lang="tr-TR" smtClean="0"/>
              <a:t>30.05.2016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16003-533E-44E8-A0E2-A68DB50DB289}" type="datetime1">
              <a:rPr lang="tr-TR" smtClean="0"/>
              <a:t>30.05.2016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1129-7621-4A45-8D16-F0D56A203F6A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640174"/>
      </p:ext>
    </p:extLst>
  </p:cSld>
  <p:clrMapOvr>
    <a:masterClrMapping/>
  </p:clrMapOvr>
  <p:transition spd="slow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3FF34-4DA4-405D-BA43-CDD5A394206B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418581"/>
      </p:ext>
    </p:extLst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DE087-B349-41A0-84F1-27D2144D66C9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646157"/>
      </p:ext>
    </p:extLst>
  </p:cSld>
  <p:clrMapOvr>
    <a:masterClrMapping/>
  </p:clrMapOvr>
  <p:transition spd="slow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B846D-4242-4EB2-B294-D95E2FAC961E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110915"/>
      </p:ext>
    </p:extLst>
  </p:cSld>
  <p:clrMapOvr>
    <a:masterClrMapping/>
  </p:clrMapOvr>
  <p:transition spd="slow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93638-856C-4550-8ED1-9C2F30AD610D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738617"/>
      </p:ext>
    </p:extLst>
  </p:cSld>
  <p:clrMapOvr>
    <a:masterClrMapping/>
  </p:clrMapOvr>
  <p:transition spd="slow"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11857-3D34-45B9-9130-5A3E19CB85DF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060780"/>
      </p:ext>
    </p:extLst>
  </p:cSld>
  <p:clrMapOvr>
    <a:masterClrMapping/>
  </p:clrMapOvr>
  <p:transition spd="slow"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BBD75-D930-4C95-BB4A-46AF6548D2AF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722645"/>
      </p:ext>
    </p:extLst>
  </p:cSld>
  <p:clrMapOvr>
    <a:masterClrMapping/>
  </p:clrMapOvr>
  <p:transition spd="slow"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97C10-EB71-4062-A1AD-2CD4C813F314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869029"/>
      </p:ext>
    </p:extLst>
  </p:cSld>
  <p:clrMapOvr>
    <a:masterClrMapping/>
  </p:clrMapOvr>
  <p:transition spd="slow"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42CE-1FD5-4320-A8D0-84D33FDF9FDE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02199"/>
      </p:ext>
    </p:extLst>
  </p:cSld>
  <p:clrMapOvr>
    <a:masterClrMapping/>
  </p:clrMapOvr>
  <p:transition spd="slow"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B54C-78AB-4904-B232-57AECF0BBF2B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474811"/>
      </p:ext>
    </p:extLst>
  </p:cSld>
  <p:clrMapOvr>
    <a:masterClrMapping/>
  </p:clrMapOvr>
  <p:transition spd="slow"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66C7-F3D8-4355-894C-2361908E118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118279"/>
      </p:ext>
    </p:extLst>
  </p:cSld>
  <p:clrMapOvr>
    <a:masterClrMapping/>
  </p:clrMapOvr>
  <p:transition spd="slow"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6D1A4-F8E1-40AB-AFE3-C09C5484B780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522114"/>
      </p:ext>
    </p:extLst>
  </p:cSld>
  <p:clrMapOvr>
    <a:masterClrMapping/>
  </p:clrMapOvr>
  <p:transition spd="slow"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458A-9573-483D-A3A1-2079216E87EA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981726"/>
      </p:ext>
    </p:extLst>
  </p:cSld>
  <p:clrMapOvr>
    <a:masterClrMapping/>
  </p:clrMapOvr>
  <p:transition spd="slow"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A64C3-345B-4B90-9923-C508D4E36F44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176889"/>
      </p:ext>
    </p:extLst>
  </p:cSld>
  <p:clrMapOvr>
    <a:masterClrMapping/>
  </p:clrMapOvr>
  <p:transition spd="slow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E4C6E-718C-400A-860E-516A67A3E5F2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977456"/>
      </p:ext>
    </p:extLst>
  </p:cSld>
  <p:clrMapOvr>
    <a:masterClrMapping/>
  </p:clrMapOvr>
  <p:transition spd="slow">
    <p:wipe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E82D-93CB-4FD0-A1C9-31CDB2BA1333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833849"/>
      </p:ext>
    </p:extLst>
  </p:cSld>
  <p:clrMapOvr>
    <a:masterClrMapping/>
  </p:clrMapOvr>
  <p:transition spd="slow"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5503-3B43-4DDC-8B30-14CF2BFFF045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202902"/>
      </p:ext>
    </p:extLst>
  </p:cSld>
  <p:clrMapOvr>
    <a:masterClrMapping/>
  </p:clrMapOvr>
  <p:transition spd="slow">
    <p:wipe dir="r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FC5E3-9DC4-4700-B48F-AB10AF727C55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254055"/>
      </p:ext>
    </p:extLst>
  </p:cSld>
  <p:clrMapOvr>
    <a:masterClrMapping/>
  </p:clrMapOvr>
  <p:transition spd="slow">
    <p:wipe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4C014-4989-4B14-B849-FF462A8A4702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078747"/>
      </p:ext>
    </p:extLst>
  </p:cSld>
  <p:clrMapOvr>
    <a:masterClrMapping/>
  </p:clrMapOvr>
  <p:transition spd="slow">
    <p:wipe dir="r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64882-023E-423A-9D75-5D497FF2ECD5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889071"/>
      </p:ext>
    </p:extLst>
  </p:cSld>
  <p:clrMapOvr>
    <a:masterClrMapping/>
  </p:clrMapOvr>
  <p:transition spd="slow">
    <p:wipe dir="r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DFF63-4BD0-41AB-AFC8-B9B356D04A6E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57360"/>
      </p:ext>
    </p:extLst>
  </p:cSld>
  <p:clrMapOvr>
    <a:masterClrMapping/>
  </p:clrMapOvr>
  <p:transition spd="slow">
    <p:wipe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DC786-A855-47A0-AACD-EF9092C2A7C7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799982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172D3-4A80-438A-A69A-3B2C0C4B783C}" type="datetime1">
              <a:rPr lang="tr-TR" smtClean="0"/>
              <a:t>30.05.2016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r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46EFB-FD55-4064-81B1-78A85901E73E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750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 dir="r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74816-3982-4315-A18A-D29B08CAD2E1}" type="datetime1">
              <a:rPr lang="tr-TR" smtClean="0">
                <a:solidFill>
                  <a:prstClr val="black">
                    <a:tint val="75000"/>
                  </a:prstClr>
                </a:solidFill>
              </a:rPr>
              <a:t>30.05.2016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932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slow">
    <p:wipe dir="r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5000"/>
                    </a14:imgEffect>
                  </a14:imgLayer>
                </a14:imgProps>
              </a:ext>
            </a:extLst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18864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Evaluating Water Resources Quality and Water Pollution in </a:t>
            </a:r>
            <a:r>
              <a:rPr lang="en-US" sz="3200" b="1" dirty="0" err="1">
                <a:solidFill>
                  <a:srgbClr val="00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Karabuk</a:t>
            </a:r>
            <a:r>
              <a:rPr lang="en-US" sz="3200" b="1" dirty="0">
                <a:solidFill>
                  <a:srgbClr val="00FFFF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Turkey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2204864"/>
            <a:ext cx="4766320" cy="11169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tr-TR" sz="2400" b="1" dirty="0">
              <a:solidFill>
                <a:srgbClr val="990099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r-TR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</a:t>
            </a:r>
            <a:r>
              <a:rPr lang="tr-TR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Prof. </a:t>
            </a:r>
            <a:r>
              <a:rPr lang="tr-TR" sz="2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Meral TOPCU SULAK</a:t>
            </a:r>
            <a:endParaRPr lang="tr-TR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r-TR" sz="2400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mtopcu@karabuk.edu.tr</a:t>
            </a:r>
            <a:endParaRPr lang="tr-TR" sz="2400" b="1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45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chemeClr val="bg1">
                <a:lumMod val="85000"/>
                <a:alpha val="35000"/>
              </a:schemeClr>
            </a:gs>
            <a:gs pos="33000">
              <a:srgbClr val="CCFFFF"/>
            </a:gs>
            <a:gs pos="77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179512" y="1340768"/>
            <a:ext cx="8856984" cy="5328592"/>
          </a:xfrm>
        </p:spPr>
        <p:txBody>
          <a:bodyPr>
            <a:normAutofit/>
          </a:bodyPr>
          <a:lstStyle/>
          <a:p>
            <a:pPr>
              <a:buClr>
                <a:srgbClr val="FF33CC"/>
              </a:buClr>
              <a:buFont typeface="Wingdings" panose="05000000000000000000" pitchFamily="2" charset="2"/>
              <a:buChar char="Ø"/>
            </a:pP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FF33CC"/>
              </a:buClr>
              <a:buFont typeface="Wingdings" panose="05000000000000000000" pitchFamily="2" charset="2"/>
              <a:buChar char="Ø"/>
            </a:pP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Karabuk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City</a:t>
            </a:r>
          </a:p>
          <a:p>
            <a:pPr>
              <a:buClr>
                <a:srgbClr val="FF33CC"/>
              </a:buClr>
              <a:buFont typeface="Wingdings" panose="05000000000000000000" pitchFamily="2" charset="2"/>
              <a:buChar char="Ø"/>
            </a:pP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Description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FF33CC"/>
              </a:buClr>
              <a:buFont typeface="Wingdings" panose="05000000000000000000" pitchFamily="2" charset="2"/>
              <a:buChar char="Ø"/>
            </a:pP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Materials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FF33CC"/>
              </a:buClr>
              <a:buFont typeface="Wingdings" panose="05000000000000000000" pitchFamily="2" charset="2"/>
              <a:buChar char="Ø"/>
            </a:pP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FF33CC"/>
              </a:buClr>
              <a:buFont typeface="Wingdings" panose="05000000000000000000" pitchFamily="2" charset="2"/>
              <a:buChar char="Ø"/>
            </a:pP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FF33CC"/>
              </a:buClr>
              <a:buNone/>
            </a:pPr>
            <a:endParaRPr lang="tr-TR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835688" y="4516227"/>
            <a:ext cx="1844823" cy="2195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sz="3600" b="1" dirty="0" err="1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  <a:endParaRPr lang="tr-TR" sz="36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>
          <a:xfrm>
            <a:off x="2555776" y="6353944"/>
            <a:ext cx="2133600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t>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6911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03648"/>
            <a:ext cx="8229600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dirty="0"/>
              <a:t>W</a:t>
            </a:r>
            <a:r>
              <a:rPr lang="en-US" dirty="0" err="1"/>
              <a:t>ater</a:t>
            </a:r>
            <a:r>
              <a:rPr lang="en-US" dirty="0"/>
              <a:t> is an essential component for life on Earth, which contains minerals extremely important in human </a:t>
            </a:r>
            <a:r>
              <a:rPr lang="en-US" dirty="0" smtClean="0"/>
              <a:t>nutrition. </a:t>
            </a:r>
            <a:endParaRPr lang="tr-TR" dirty="0" smtClean="0"/>
          </a:p>
          <a:p>
            <a:pPr algn="just"/>
            <a:r>
              <a:rPr lang="en-US" dirty="0" smtClean="0"/>
              <a:t>However</a:t>
            </a:r>
            <a:r>
              <a:rPr lang="en-US" dirty="0"/>
              <a:t>, the dramatic increase in population resulted in an enormous  consumption of the world’s water </a:t>
            </a:r>
            <a:r>
              <a:rPr lang="en-US" dirty="0" smtClean="0"/>
              <a:t>reserves</a:t>
            </a:r>
            <a:r>
              <a:rPr lang="tr-TR" dirty="0" smtClean="0"/>
              <a:t>.</a:t>
            </a:r>
          </a:p>
          <a:p>
            <a:pPr algn="just"/>
            <a:r>
              <a:rPr lang="en-US" dirty="0" smtClean="0"/>
              <a:t>Water </a:t>
            </a:r>
            <a:r>
              <a:rPr lang="en-US" dirty="0"/>
              <a:t>issues are multi-dimensional including economical, social,</a:t>
            </a:r>
            <a:r>
              <a:rPr lang="tr-TR" dirty="0"/>
              <a:t> </a:t>
            </a:r>
            <a:r>
              <a:rPr lang="en-US" dirty="0"/>
              <a:t>political and cultural aspects. </a:t>
            </a:r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3</a:t>
            </a:fld>
            <a:endParaRPr lang="tr-TR" dirty="0"/>
          </a:p>
        </p:txBody>
      </p:sp>
      <p:sp>
        <p:nvSpPr>
          <p:cNvPr id="5" name="Başlık 1"/>
          <p:cNvSpPr txBox="1">
            <a:spLocks/>
          </p:cNvSpPr>
          <p:nvPr/>
        </p:nvSpPr>
        <p:spPr>
          <a:xfrm>
            <a:off x="542107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3600" b="1" dirty="0" err="1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tr-TR" sz="36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289549" y="5323674"/>
            <a:ext cx="1244794" cy="14815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226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tr-TR" dirty="0"/>
              <a:t>R</a:t>
            </a:r>
            <a:r>
              <a:rPr lang="en-US" dirty="0" err="1" smtClean="0"/>
              <a:t>apid</a:t>
            </a:r>
            <a:r>
              <a:rPr lang="en-US" dirty="0" smtClean="0"/>
              <a:t> </a:t>
            </a:r>
            <a:r>
              <a:rPr lang="en-US" dirty="0"/>
              <a:t>urbanization and increasing populations have accelerated </a:t>
            </a:r>
            <a:r>
              <a:rPr lang="en-US" dirty="0" smtClean="0"/>
              <a:t>the</a:t>
            </a:r>
            <a:r>
              <a:rPr lang="tr-TR" dirty="0" smtClean="0"/>
              <a:t> </a:t>
            </a:r>
            <a:r>
              <a:rPr lang="en-US" dirty="0" smtClean="0"/>
              <a:t>consumption </a:t>
            </a:r>
            <a:r>
              <a:rPr lang="en-US" dirty="0"/>
              <a:t>of </a:t>
            </a:r>
            <a:r>
              <a:rPr lang="en-US" dirty="0" smtClean="0"/>
              <a:t>water </a:t>
            </a:r>
            <a:r>
              <a:rPr lang="en-US" dirty="0"/>
              <a:t>resources and caused serious environmental problems in the last </a:t>
            </a:r>
            <a:r>
              <a:rPr lang="en-US" dirty="0" smtClean="0"/>
              <a:t>few</a:t>
            </a:r>
            <a:r>
              <a:rPr lang="tr-TR" dirty="0" smtClean="0"/>
              <a:t> </a:t>
            </a:r>
            <a:r>
              <a:rPr lang="en-US" dirty="0" smtClean="0"/>
              <a:t>decades</a:t>
            </a:r>
            <a:r>
              <a:rPr lang="tr-TR" dirty="0" smtClean="0"/>
              <a:t>.</a:t>
            </a:r>
          </a:p>
          <a:p>
            <a:pPr algn="just"/>
            <a:r>
              <a:rPr lang="tr-TR" dirty="0"/>
              <a:t>N</a:t>
            </a:r>
            <a:r>
              <a:rPr lang="en-US" dirty="0" err="1" smtClean="0"/>
              <a:t>umerous</a:t>
            </a:r>
            <a:r>
              <a:rPr lang="en-US" dirty="0" smtClean="0"/>
              <a:t> </a:t>
            </a:r>
            <a:r>
              <a:rPr lang="en-US" dirty="0"/>
              <a:t>studies have shown serve </a:t>
            </a:r>
            <a:r>
              <a:rPr lang="en-US" dirty="0" smtClean="0"/>
              <a:t>water </a:t>
            </a:r>
            <a:r>
              <a:rPr lang="en-US" dirty="0"/>
              <a:t>pollution, as well as adverse </a:t>
            </a:r>
            <a:r>
              <a:rPr lang="en-US" dirty="0" smtClean="0"/>
              <a:t>effects</a:t>
            </a:r>
            <a:r>
              <a:rPr lang="tr-TR" dirty="0" smtClean="0"/>
              <a:t> </a:t>
            </a:r>
            <a:r>
              <a:rPr lang="en-US" dirty="0" smtClean="0"/>
              <a:t>caused </a:t>
            </a:r>
            <a:r>
              <a:rPr lang="en-US" dirty="0"/>
              <a:t>by exploitation, such as land subsidence, water ecosystem degradation, land desertification</a:t>
            </a:r>
            <a:r>
              <a:rPr lang="en-US" dirty="0" smtClean="0"/>
              <a:t>,</a:t>
            </a:r>
            <a:r>
              <a:rPr lang="tr-TR" dirty="0" smtClean="0"/>
              <a:t> </a:t>
            </a:r>
            <a:r>
              <a:rPr lang="en-US" dirty="0" smtClean="0"/>
              <a:t>drinking </a:t>
            </a:r>
            <a:r>
              <a:rPr lang="en-US" dirty="0"/>
              <a:t>water pollution and associated human health </a:t>
            </a:r>
            <a:r>
              <a:rPr lang="en-US" dirty="0" smtClean="0"/>
              <a:t>risk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4</a:t>
            </a:fld>
            <a:endParaRPr lang="tr-TR" dirty="0"/>
          </a:p>
        </p:txBody>
      </p:sp>
      <p:sp>
        <p:nvSpPr>
          <p:cNvPr id="5" name="Başlık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3600" b="1" dirty="0" err="1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tr-TR" sz="36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98701" y="5235389"/>
            <a:ext cx="1244794" cy="14815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02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US" dirty="0" smtClean="0"/>
              <a:t>The </a:t>
            </a:r>
            <a:r>
              <a:rPr lang="en-US" dirty="0"/>
              <a:t>United Nations Millennium</a:t>
            </a:r>
            <a:r>
              <a:rPr lang="tr-TR" dirty="0"/>
              <a:t> </a:t>
            </a:r>
            <a:r>
              <a:rPr lang="en-US" dirty="0"/>
              <a:t>Declaration adopted the goal of reducing by half the proportion of</a:t>
            </a:r>
            <a:r>
              <a:rPr lang="tr-TR" dirty="0"/>
              <a:t> </a:t>
            </a:r>
            <a:r>
              <a:rPr lang="en-US" dirty="0"/>
              <a:t>people without access to safe drinking water by the 2015. </a:t>
            </a:r>
            <a:endParaRPr lang="tr-TR" dirty="0" smtClean="0"/>
          </a:p>
          <a:p>
            <a:pPr algn="just"/>
            <a:r>
              <a:rPr lang="en-US" dirty="0" smtClean="0"/>
              <a:t>The </a:t>
            </a:r>
            <a:r>
              <a:rPr lang="en-US" dirty="0"/>
              <a:t>supply of safe potable water has a significant impact on the prevention of water transmissible </a:t>
            </a:r>
            <a:r>
              <a:rPr lang="en-US" dirty="0" smtClean="0"/>
              <a:t>diseases</a:t>
            </a:r>
            <a:r>
              <a:rPr lang="tr-TR" dirty="0" smtClean="0"/>
              <a:t>.</a:t>
            </a:r>
          </a:p>
          <a:p>
            <a:pPr algn="just"/>
            <a:r>
              <a:rPr lang="en-US" dirty="0" smtClean="0"/>
              <a:t>The </a:t>
            </a:r>
            <a:r>
              <a:rPr lang="en-US" dirty="0"/>
              <a:t>abundance of organic compounds, toxic chemicals, radionuclides, nitrites and nitrates in potable water may cause adverse effects on the  human </a:t>
            </a:r>
            <a:r>
              <a:rPr lang="tr-TR" dirty="0" err="1" smtClean="0"/>
              <a:t>health</a:t>
            </a:r>
            <a:r>
              <a:rPr lang="tr-TR" dirty="0" smtClean="0"/>
              <a:t>.</a:t>
            </a:r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r>
              <a:rPr lang="tr-TR" dirty="0" smtClean="0"/>
              <a:t>I</a:t>
            </a:r>
            <a:r>
              <a:rPr lang="en-US" dirty="0" smtClean="0"/>
              <a:t>t </a:t>
            </a:r>
            <a:r>
              <a:rPr lang="en-US" dirty="0"/>
              <a:t>is essential to constantly monitor water quality used for drinking purposes. </a:t>
            </a:r>
            <a:r>
              <a:rPr lang="tr-TR" dirty="0" smtClean="0"/>
              <a:t>C</a:t>
            </a:r>
            <a:r>
              <a:rPr lang="en-US" dirty="0" err="1" smtClean="0"/>
              <a:t>ontamination</a:t>
            </a:r>
            <a:r>
              <a:rPr lang="en-US" dirty="0" smtClean="0"/>
              <a:t> </a:t>
            </a:r>
            <a:r>
              <a:rPr lang="en-US" dirty="0"/>
              <a:t>of potable water with </a:t>
            </a:r>
            <a:r>
              <a:rPr lang="tr-TR" dirty="0" err="1" smtClean="0"/>
              <a:t>chemical</a:t>
            </a:r>
            <a:r>
              <a:rPr lang="tr-TR" dirty="0" smtClean="0"/>
              <a:t> </a:t>
            </a:r>
            <a:r>
              <a:rPr lang="tr-TR" dirty="0" err="1" smtClean="0"/>
              <a:t>polluntants</a:t>
            </a:r>
            <a:r>
              <a:rPr lang="tr-TR" dirty="0" smtClean="0"/>
              <a:t> </a:t>
            </a:r>
            <a:r>
              <a:rPr lang="en-US" dirty="0" smtClean="0"/>
              <a:t>has </a:t>
            </a:r>
            <a:r>
              <a:rPr lang="en-US" dirty="0"/>
              <a:t>a considerable impact on the</a:t>
            </a:r>
            <a:r>
              <a:rPr lang="tr-TR" dirty="0"/>
              <a:t> </a:t>
            </a:r>
            <a:r>
              <a:rPr lang="tr-TR" dirty="0" err="1"/>
              <a:t>Turkey</a:t>
            </a:r>
            <a:r>
              <a:rPr lang="en-US" dirty="0"/>
              <a:t> population health.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5</a:t>
            </a:fld>
            <a:endParaRPr lang="tr-TR" dirty="0"/>
          </a:p>
        </p:txBody>
      </p:sp>
      <p:sp>
        <p:nvSpPr>
          <p:cNvPr id="5" name="Başlık 1"/>
          <p:cNvSpPr txBox="1">
            <a:spLocks/>
          </p:cNvSpPr>
          <p:nvPr/>
        </p:nvSpPr>
        <p:spPr>
          <a:xfrm>
            <a:off x="542107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3600" b="1" dirty="0" err="1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tr-TR" sz="36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88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algn="just"/>
            <a:r>
              <a:rPr lang="tr-TR" dirty="0" err="1" smtClean="0"/>
              <a:t>Karabuk</a:t>
            </a:r>
            <a:r>
              <a:rPr lang="tr-TR" dirty="0" smtClean="0"/>
              <a:t>, Zonguldak </a:t>
            </a:r>
            <a:r>
              <a:rPr lang="tr-TR" dirty="0" err="1" smtClean="0"/>
              <a:t>and</a:t>
            </a:r>
            <a:r>
              <a:rPr lang="tr-TR" dirty="0" smtClean="0"/>
              <a:t> Bartın </a:t>
            </a:r>
            <a:r>
              <a:rPr lang="tr-TR" dirty="0" err="1" smtClean="0"/>
              <a:t>are</a:t>
            </a:r>
            <a:r>
              <a:rPr lang="en-US" dirty="0" smtClean="0"/>
              <a:t> </a:t>
            </a:r>
            <a:r>
              <a:rPr lang="en-US" dirty="0"/>
              <a:t>in the </a:t>
            </a:r>
            <a:r>
              <a:rPr lang="tr-TR" dirty="0" err="1" smtClean="0"/>
              <a:t>wes</a:t>
            </a:r>
            <a:r>
              <a:rPr lang="en-US" dirty="0" smtClean="0"/>
              <a:t>tern </a:t>
            </a:r>
            <a:r>
              <a:rPr lang="tr-TR" dirty="0" err="1" smtClean="0"/>
              <a:t>black</a:t>
            </a:r>
            <a:r>
              <a:rPr lang="tr-TR" dirty="0" smtClean="0"/>
              <a:t> </a:t>
            </a:r>
            <a:r>
              <a:rPr lang="tr-TR" dirty="0" err="1" smtClean="0"/>
              <a:t>sea</a:t>
            </a:r>
            <a:r>
              <a:rPr lang="tr-TR" dirty="0" smtClean="0"/>
              <a:t> </a:t>
            </a:r>
            <a:r>
              <a:rPr lang="en-US" dirty="0" smtClean="0"/>
              <a:t>region </a:t>
            </a:r>
            <a:r>
              <a:rPr lang="en-US" dirty="0"/>
              <a:t>of the </a:t>
            </a:r>
            <a:r>
              <a:rPr lang="tr-TR" dirty="0" err="1" smtClean="0"/>
              <a:t>Turkey</a:t>
            </a:r>
            <a:r>
              <a:rPr lang="en-US" dirty="0" smtClean="0"/>
              <a:t>, </a:t>
            </a:r>
            <a:r>
              <a:rPr lang="en-US" dirty="0"/>
              <a:t>about </a:t>
            </a:r>
            <a:r>
              <a:rPr lang="tr-TR" dirty="0" smtClean="0"/>
              <a:t>220</a:t>
            </a:r>
            <a:r>
              <a:rPr lang="en-US" dirty="0" smtClean="0"/>
              <a:t> </a:t>
            </a:r>
            <a:r>
              <a:rPr lang="en-US" dirty="0"/>
              <a:t>km from </a:t>
            </a:r>
            <a:r>
              <a:rPr lang="tr-TR" dirty="0" smtClean="0"/>
              <a:t>Ankara.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err="1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tr-TR" sz="3600" b="1" dirty="0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  <a:r>
              <a:rPr lang="tr-TR" sz="3600" b="1" dirty="0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Description</a:t>
            </a:r>
            <a:endParaRPr lang="tr-TR" sz="36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63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Karabük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is a town and the capital district of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Karabük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Province in the Black Sea region of Turkey. According to the 2009 census, population of the city is 108 167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district covers an area of 760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km</a:t>
            </a:r>
            <a:r>
              <a:rPr 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the town lies at an elevation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354.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Karabük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was built in the 1930s as the seat of the iron and steel industry of Turkey.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Karabük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lies in a location near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Filyos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River formed by the merge of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Araç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Soğanlı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rivers.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7</a:t>
            </a:fld>
            <a:endParaRPr lang="tr-TR" dirty="0"/>
          </a:p>
        </p:txBody>
      </p:sp>
      <p:sp>
        <p:nvSpPr>
          <p:cNvPr id="5" name="Başlık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3600" b="1" dirty="0" err="1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Karabuk</a:t>
            </a:r>
            <a:r>
              <a:rPr lang="tr-TR" sz="3600" b="1" dirty="0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City…</a:t>
            </a:r>
            <a:endParaRPr lang="tr-TR" sz="36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78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87627" y="98231"/>
            <a:ext cx="8229600" cy="720080"/>
          </a:xfrm>
        </p:spPr>
        <p:txBody>
          <a:bodyPr>
            <a:normAutofit/>
          </a:bodyPr>
          <a:lstStyle/>
          <a:p>
            <a:r>
              <a:rPr lang="tr-TR" sz="3600" b="1" dirty="0" err="1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Sampling</a:t>
            </a:r>
            <a:r>
              <a:rPr lang="tr-TR" sz="3600" b="1" dirty="0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  <a:endParaRPr lang="tr-TR" sz="36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395535" y="692696"/>
            <a:ext cx="8364135" cy="15121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drinking water samples were collected from 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</a:t>
            </a:r>
            <a:r>
              <a:rPr lang="tr-TR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citie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tr-TR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12 </a:t>
            </a:r>
            <a:r>
              <a:rPr lang="tr-TR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tr-TR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locations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tr-TR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western </a:t>
            </a:r>
            <a:r>
              <a:rPr lang="tr-TR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black</a:t>
            </a:r>
            <a:r>
              <a:rPr lang="tr-TR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sea</a:t>
            </a:r>
            <a:r>
              <a:rPr lang="tr-TR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Turkey</a:t>
            </a:r>
            <a:r>
              <a:rPr lang="tr-TR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>
          <a:xfrm>
            <a:off x="2594138" y="6460758"/>
            <a:ext cx="2133600" cy="365125"/>
          </a:xfrm>
        </p:spPr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37" y="1498748"/>
            <a:ext cx="5370200" cy="4353257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395536" y="5924417"/>
            <a:ext cx="8280920" cy="391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0">
              <a:lnSpc>
                <a:spcPct val="108000"/>
              </a:lnSpc>
              <a:spcBef>
                <a:spcPts val="805"/>
              </a:spcBef>
              <a:spcAft>
                <a:spcPts val="0"/>
              </a:spcAft>
            </a:pPr>
            <a:r>
              <a:rPr lang="en-US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Fig.</a:t>
            </a:r>
            <a:r>
              <a:rPr lang="en-US" spc="85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en-US" spc="95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Map</a:t>
            </a:r>
            <a:r>
              <a:rPr lang="en-US" spc="95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en-US" spc="95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pc="9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sampling</a:t>
            </a:r>
            <a:r>
              <a:rPr lang="en-US" spc="95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area</a:t>
            </a:r>
            <a:r>
              <a:rPr lang="en-US" spc="95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en-US" spc="95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en-US" spc="90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wes</a:t>
            </a:r>
            <a:r>
              <a:rPr lang="en-US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tern</a:t>
            </a:r>
            <a:r>
              <a:rPr lang="tr-TR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black</a:t>
            </a:r>
            <a:r>
              <a:rPr lang="tr-TR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sea</a:t>
            </a:r>
            <a:r>
              <a:rPr lang="en-US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tr-TR" dirty="0" err="1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Turkey</a:t>
            </a:r>
            <a:r>
              <a:rPr lang="en-US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tr-T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s://upload.wikimedia.org/wikipedia/commons/5/52/Black_Sea_ma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991" y="1498748"/>
            <a:ext cx="3069497" cy="435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11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FF33CC"/>
                </a:solidFill>
              </a:rPr>
              <a:t>Results</a:t>
            </a:r>
            <a:r>
              <a:rPr lang="tr-TR" dirty="0" smtClean="0">
                <a:solidFill>
                  <a:srgbClr val="FF33CC"/>
                </a:solidFill>
              </a:rPr>
              <a:t> (</a:t>
            </a:r>
            <a:r>
              <a:rPr lang="tr-TR" dirty="0" err="1" smtClean="0">
                <a:solidFill>
                  <a:srgbClr val="FF33CC"/>
                </a:solidFill>
              </a:rPr>
              <a:t>Surface</a:t>
            </a:r>
            <a:r>
              <a:rPr lang="tr-TR" dirty="0" smtClean="0">
                <a:solidFill>
                  <a:srgbClr val="FF33CC"/>
                </a:solidFill>
              </a:rPr>
              <a:t> </a:t>
            </a:r>
            <a:r>
              <a:rPr lang="tr-TR" dirty="0" err="1" smtClean="0">
                <a:solidFill>
                  <a:srgbClr val="FF33CC"/>
                </a:solidFill>
              </a:rPr>
              <a:t>Water</a:t>
            </a:r>
            <a:r>
              <a:rPr lang="tr-TR" dirty="0" smtClean="0">
                <a:solidFill>
                  <a:srgbClr val="FF33CC"/>
                </a:solidFill>
              </a:rPr>
              <a:t>)</a:t>
            </a:r>
            <a:endParaRPr lang="tr-TR" dirty="0">
              <a:solidFill>
                <a:srgbClr val="FF33CC"/>
              </a:solidFill>
            </a:endParaRP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6804960"/>
              </p:ext>
            </p:extLst>
          </p:nvPr>
        </p:nvGraphicFramePr>
        <p:xfrm>
          <a:off x="215510" y="1268760"/>
          <a:ext cx="8712980" cy="5087588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1490990"/>
                <a:gridCol w="481466"/>
                <a:gridCol w="481466"/>
                <a:gridCol w="481466"/>
                <a:gridCol w="481466"/>
                <a:gridCol w="481466"/>
                <a:gridCol w="481466"/>
                <a:gridCol w="481466"/>
                <a:gridCol w="481466"/>
                <a:gridCol w="481466"/>
                <a:gridCol w="481466"/>
                <a:gridCol w="481466"/>
                <a:gridCol w="481466"/>
                <a:gridCol w="481466"/>
                <a:gridCol w="481466"/>
                <a:gridCol w="481466"/>
              </a:tblGrid>
              <a:tr h="24364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rgbClr val="FF33CC"/>
                          </a:solidFill>
                          <a:effectLst/>
                        </a:rPr>
                        <a:t/>
                      </a:r>
                      <a:br>
                        <a:rPr lang="tr-TR" sz="1200" u="none" strike="noStrike" dirty="0">
                          <a:solidFill>
                            <a:srgbClr val="FF33CC"/>
                          </a:solidFill>
                          <a:effectLst/>
                        </a:rPr>
                      </a:br>
                      <a:r>
                        <a:rPr lang="tr-T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PARAMETER</a:t>
                      </a:r>
                      <a:endParaRPr lang="tr-TR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ctr"/>
                </a:tc>
                <a:tc gridSpan="15"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SAMPLE ID</a:t>
                      </a:r>
                      <a:endParaRPr lang="tr-TR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6059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A1</a:t>
                      </a:r>
                      <a:endParaRPr lang="tr-TR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A2</a:t>
                      </a:r>
                      <a:endParaRPr lang="tr-TR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A3</a:t>
                      </a:r>
                      <a:endParaRPr lang="tr-TR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A4</a:t>
                      </a:r>
                      <a:endParaRPr lang="tr-TR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A5</a:t>
                      </a:r>
                      <a:endParaRPr lang="tr-TR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A6</a:t>
                      </a:r>
                      <a:endParaRPr lang="tr-TR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A7</a:t>
                      </a:r>
                      <a:endParaRPr lang="tr-TR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A8</a:t>
                      </a:r>
                      <a:endParaRPr lang="tr-TR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A9</a:t>
                      </a:r>
                      <a:endParaRPr lang="tr-TR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A10</a:t>
                      </a:r>
                      <a:endParaRPr lang="tr-TR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A11</a:t>
                      </a:r>
                      <a:endParaRPr lang="tr-TR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1" u="none" strike="noStrike">
                          <a:solidFill>
                            <a:schemeClr val="tx1"/>
                          </a:solidFill>
                          <a:effectLst/>
                        </a:rPr>
                        <a:t>A12</a:t>
                      </a:r>
                      <a:endParaRPr lang="tr-TR" sz="9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AB-1</a:t>
                      </a:r>
                      <a:endParaRPr lang="tr-TR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AB-2</a:t>
                      </a:r>
                      <a:endParaRPr lang="tr-TR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9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AB-3</a:t>
                      </a:r>
                      <a:endParaRPr lang="tr-TR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ctr"/>
                </a:tc>
              </a:tr>
              <a:tr h="2618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Oil</a:t>
                      </a:r>
                      <a:r>
                        <a:rPr lang="tr-T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- Gres, </a:t>
                      </a:r>
                      <a:r>
                        <a:rPr lang="tr-T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ppm</a:t>
                      </a:r>
                      <a:endParaRPr lang="tr-T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0,600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0,400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0,600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2,400</a:t>
                      </a:r>
                      <a:endParaRPr lang="tr-T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0,800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2,000</a:t>
                      </a:r>
                      <a:endParaRPr lang="tr-TR" sz="9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0,600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2,800</a:t>
                      </a:r>
                      <a:endParaRPr lang="tr-T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0,800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1,800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0,800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2,000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1,800</a:t>
                      </a:r>
                      <a:endParaRPr lang="tr-T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2,400</a:t>
                      </a:r>
                      <a:endParaRPr lang="tr-T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1,000</a:t>
                      </a:r>
                      <a:endParaRPr lang="tr-T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</a:tr>
              <a:tr h="2618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Colour</a:t>
                      </a:r>
                      <a:r>
                        <a:rPr lang="tr-T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Pt-Co</a:t>
                      </a:r>
                      <a:endParaRPr lang="tr-T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3,125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5,510</a:t>
                      </a:r>
                      <a:endParaRPr lang="tr-T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4,188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4,601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5,283</a:t>
                      </a:r>
                      <a:endParaRPr lang="tr-T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4,136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9,136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4,752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6,629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4,143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8,138</a:t>
                      </a:r>
                      <a:endParaRPr lang="tr-T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8,233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5,418</a:t>
                      </a:r>
                      <a:endParaRPr lang="tr-T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2,770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11,972</a:t>
                      </a:r>
                      <a:endParaRPr lang="tr-T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</a:tr>
              <a:tr h="294027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pH</a:t>
                      </a:r>
                      <a:endParaRPr lang="tr-T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 smtClean="0">
                          <a:effectLst/>
                        </a:rPr>
                        <a:t>8,17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 smtClean="0">
                          <a:effectLst/>
                        </a:rPr>
                        <a:t>8,16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 smtClean="0">
                          <a:effectLst/>
                        </a:rPr>
                        <a:t>8,3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 smtClean="0">
                          <a:effectLst/>
                        </a:rPr>
                        <a:t>8,33</a:t>
                      </a:r>
                      <a:r>
                        <a:rPr lang="tr-TR" sz="900" u="none" strike="noStrike" baseline="30000" dirty="0" smtClean="0">
                          <a:effectLst/>
                        </a:rPr>
                        <a:t>o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 smtClean="0">
                          <a:effectLst/>
                        </a:rPr>
                        <a:t>8,1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 smtClean="0">
                          <a:effectLst/>
                        </a:rPr>
                        <a:t>8,03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8,55</a:t>
                      </a:r>
                      <a:endParaRPr lang="tr-T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 smtClean="0">
                          <a:effectLst/>
                        </a:rPr>
                        <a:t>8,39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 smtClean="0">
                          <a:effectLst/>
                        </a:rPr>
                        <a:t>8,46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 smtClean="0">
                          <a:effectLst/>
                        </a:rPr>
                        <a:t>8,37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 smtClean="0">
                          <a:effectLst/>
                        </a:rPr>
                        <a:t>8,44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 smtClean="0">
                          <a:effectLst/>
                        </a:rPr>
                        <a:t>8,47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 smtClean="0">
                          <a:effectLst/>
                        </a:rPr>
                        <a:t>8,48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 smtClean="0">
                          <a:effectLst/>
                        </a:rPr>
                        <a:t>8,45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8,54</a:t>
                      </a:r>
                      <a:endParaRPr lang="tr-T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</a:tr>
              <a:tr h="2618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SS, </a:t>
                      </a:r>
                      <a:r>
                        <a:rPr lang="tr-T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ppm</a:t>
                      </a:r>
                      <a:endParaRPr lang="tr-T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0,850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0,900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0,700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3,200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2,450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1,750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0,400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2,850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3,450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1,250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1,050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11,750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3,750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0,700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0,200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</a:tr>
              <a:tr h="2618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P, </a:t>
                      </a:r>
                      <a:r>
                        <a:rPr lang="tr-T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ppm</a:t>
                      </a:r>
                      <a:endParaRPr lang="tr-T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0,018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0,017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0,010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0,015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0,025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0,022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0,026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0,136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0,091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0,012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0,055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0,021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0,011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0,036</a:t>
                      </a:r>
                      <a:endParaRPr lang="tr-T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0,033</a:t>
                      </a:r>
                      <a:endParaRPr lang="tr-TR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</a:tr>
              <a:tr h="2618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NH</a:t>
                      </a:r>
                      <a:r>
                        <a:rPr lang="tr-TR" sz="1200" u="none" strike="noStrike" baseline="-25000" dirty="0" smtClean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r>
                        <a:rPr lang="tr-T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+, </a:t>
                      </a:r>
                      <a:r>
                        <a:rPr lang="tr-T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ppm</a:t>
                      </a:r>
                      <a:endParaRPr lang="tr-T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0,006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0,006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0,025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0,020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0,030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2,115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1,857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2,376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0,970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0,001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0,009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0,172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0,009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0,193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0,074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</a:tr>
              <a:tr h="2618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COD, </a:t>
                      </a:r>
                      <a:r>
                        <a:rPr lang="tr-T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ppm</a:t>
                      </a:r>
                      <a:endParaRPr lang="tr-T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5,300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1,400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5,300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1,000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0,900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0,700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0,800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14,100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6,800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1,500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1,300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7,700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5,300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5,100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6,400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</a:tr>
              <a:tr h="2618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Y.A.M, </a:t>
                      </a:r>
                      <a:r>
                        <a:rPr lang="tr-T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ppm</a:t>
                      </a:r>
                      <a:endParaRPr lang="tr-T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0,003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0,003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0,003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0,008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0,003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0,008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</a:tr>
              <a:tr h="2618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Cr </a:t>
                      </a:r>
                      <a:r>
                        <a:rPr lang="tr-T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6+, </a:t>
                      </a:r>
                      <a:r>
                        <a:rPr lang="tr-T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ppm</a:t>
                      </a:r>
                      <a:endParaRPr lang="tr-T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0,029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0,011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0,006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0,006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0,001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0,001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0,008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0,014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0,008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0,003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0,007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</a:tr>
              <a:tr h="2618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Cd</a:t>
                      </a:r>
                      <a:r>
                        <a:rPr lang="tr-T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ppb</a:t>
                      </a:r>
                      <a:endParaRPr lang="tr-T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1,962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1,411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0,950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0,854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0,652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0,271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0,389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0,509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0,442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0,408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0,493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0,840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0,444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0,387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0,395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</a:tr>
              <a:tr h="2618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Co</a:t>
                      </a:r>
                      <a:r>
                        <a:rPr lang="tr-T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ppb</a:t>
                      </a:r>
                      <a:endParaRPr lang="tr-T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1,543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0,482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1,744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0,404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1,319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0,643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0,486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1,533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0,797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0,824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0,232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1,161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1,270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0,126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0,819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</a:tr>
              <a:tr h="2618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Cr, </a:t>
                      </a:r>
                      <a:r>
                        <a:rPr lang="tr-T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ppb</a:t>
                      </a:r>
                      <a:endParaRPr lang="tr-T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2,291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1,594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2,878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1,529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1,968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1,755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2,401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1,599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1,967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1,275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1,117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0,942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0,666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0,387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1,086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</a:tr>
              <a:tr h="2618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Cu, </a:t>
                      </a:r>
                      <a:r>
                        <a:rPr lang="tr-T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ppb</a:t>
                      </a:r>
                      <a:endParaRPr lang="tr-T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0,574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0,360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0,310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0,172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0,468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2,854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1,118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1,524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0,732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0,607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0,756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0,138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0,835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0,209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0,135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</a:tr>
              <a:tr h="2618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Fe, </a:t>
                      </a:r>
                      <a:r>
                        <a:rPr lang="tr-T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ppb</a:t>
                      </a:r>
                      <a:endParaRPr lang="tr-T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8,849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9,514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1,716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5,389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6,301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63,273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28,920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23,970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28,338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2,055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82,783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23,571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457,240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5,375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43,686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</a:tr>
              <a:tr h="2618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Ni</a:t>
                      </a:r>
                      <a:r>
                        <a:rPr lang="tr-T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ppb</a:t>
                      </a:r>
                      <a:endParaRPr lang="tr-T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0,343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0,229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0,834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0,007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0,748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0,653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0,243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0,302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0,707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1,652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0,473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0,314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1,197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0,672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0,108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</a:tr>
              <a:tr h="2618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Pb, </a:t>
                      </a:r>
                      <a:r>
                        <a:rPr lang="tr-T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ppb</a:t>
                      </a:r>
                      <a:endParaRPr lang="tr-T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19,772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30,669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29,644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31,252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21,803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19,686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12,308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20,438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14,636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15,368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4,718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18,457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1,465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22,460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23,627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</a:tr>
              <a:tr h="2618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Çinko, </a:t>
                      </a:r>
                      <a:r>
                        <a:rPr lang="tr-TR" sz="12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ppb</a:t>
                      </a:r>
                      <a:endParaRPr lang="tr-TR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4,258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64,864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16,373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90,656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23,449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33,457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16,245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31,086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24,483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5,400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14,545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4,710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6,645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>
                          <a:effectLst/>
                        </a:rPr>
                        <a:t>3,591</a:t>
                      </a:r>
                      <a:endParaRPr lang="tr-TR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</a:rPr>
                        <a:t>6,862</a:t>
                      </a:r>
                      <a:endParaRPr lang="tr-TR" sz="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6" marR="3446" marT="3446" marB="0" anchor="b"/>
                </a:tc>
              </a:tr>
            </a:tbl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02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426886" y="0"/>
            <a:ext cx="8229600" cy="1196752"/>
          </a:xfrm>
        </p:spPr>
        <p:txBody>
          <a:bodyPr>
            <a:normAutofit fontScale="90000"/>
          </a:bodyPr>
          <a:lstStyle/>
          <a:p>
            <a:r>
              <a:rPr lang="tr-TR" dirty="0" err="1" smtClean="0">
                <a:solidFill>
                  <a:srgbClr val="FF33CC"/>
                </a:solidFill>
              </a:rPr>
              <a:t>Results</a:t>
            </a:r>
            <a:r>
              <a:rPr lang="tr-TR" dirty="0" smtClean="0">
                <a:solidFill>
                  <a:srgbClr val="FF33CC"/>
                </a:solidFill>
              </a:rPr>
              <a:t> (</a:t>
            </a:r>
            <a:r>
              <a:rPr lang="tr-TR" dirty="0" err="1" smtClean="0">
                <a:solidFill>
                  <a:srgbClr val="FF33CC"/>
                </a:solidFill>
              </a:rPr>
              <a:t>Potable</a:t>
            </a:r>
            <a:r>
              <a:rPr lang="tr-TR" dirty="0" smtClean="0">
                <a:solidFill>
                  <a:srgbClr val="FF33CC"/>
                </a:solidFill>
              </a:rPr>
              <a:t> </a:t>
            </a:r>
            <a:r>
              <a:rPr lang="tr-TR" dirty="0" err="1" smtClean="0">
                <a:solidFill>
                  <a:srgbClr val="FF33CC"/>
                </a:solidFill>
              </a:rPr>
              <a:t>Water</a:t>
            </a:r>
            <a:r>
              <a:rPr lang="tr-TR" dirty="0" smtClean="0">
                <a:solidFill>
                  <a:srgbClr val="FF33CC"/>
                </a:solidFill>
              </a:rPr>
              <a:t>)</a:t>
            </a:r>
            <a:br>
              <a:rPr lang="tr-TR" dirty="0" smtClean="0">
                <a:solidFill>
                  <a:srgbClr val="FF33CC"/>
                </a:solidFill>
              </a:rPr>
            </a:br>
            <a:endParaRPr lang="tr-TR" dirty="0">
              <a:solidFill>
                <a:srgbClr val="FF33CC"/>
              </a:solidFill>
            </a:endParaRPr>
          </a:p>
        </p:txBody>
      </p:sp>
      <p:graphicFrame>
        <p:nvGraphicFramePr>
          <p:cNvPr id="6" name="İçerik Yer Tutucus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0021466"/>
              </p:ext>
            </p:extLst>
          </p:nvPr>
        </p:nvGraphicFramePr>
        <p:xfrm>
          <a:off x="251520" y="606058"/>
          <a:ext cx="8712967" cy="6346063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712969"/>
                <a:gridCol w="1209359"/>
                <a:gridCol w="1118745"/>
                <a:gridCol w="1118745"/>
                <a:gridCol w="1427185"/>
                <a:gridCol w="1087378"/>
                <a:gridCol w="1038586"/>
              </a:tblGrid>
              <a:tr h="3669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 dirty="0">
                          <a:effectLst/>
                        </a:rPr>
                        <a:t> </a:t>
                      </a:r>
                      <a:endParaRPr lang="tr-TR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b="1" dirty="0">
                          <a:solidFill>
                            <a:schemeClr val="tx1"/>
                          </a:solidFill>
                          <a:effectLst/>
                        </a:rPr>
                        <a:t>Western Black </a:t>
                      </a:r>
                      <a:r>
                        <a:rPr lang="tr-TR" sz="1200" b="1" dirty="0" err="1">
                          <a:solidFill>
                            <a:schemeClr val="tx1"/>
                          </a:solidFill>
                          <a:effectLst/>
                        </a:rPr>
                        <a:t>Sea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b="1" dirty="0" smtClean="0">
                          <a:solidFill>
                            <a:schemeClr val="tx1"/>
                          </a:solidFill>
                          <a:effectLst/>
                        </a:rPr>
                        <a:t>(ZONGULDAK)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b="1" dirty="0" err="1">
                          <a:solidFill>
                            <a:schemeClr val="tx1"/>
                          </a:solidFill>
                          <a:effectLst/>
                        </a:rPr>
                        <a:t>Standarts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5550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Parameter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smtClean="0">
                          <a:effectLst/>
                        </a:rPr>
                        <a:t>Ereğli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smtClean="0">
                          <a:effectLst/>
                        </a:rPr>
                        <a:t>Devrek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smtClean="0">
                          <a:effectLst/>
                        </a:rPr>
                        <a:t>Kozlu  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 smtClean="0">
                          <a:effectLst/>
                        </a:rPr>
                        <a:t>Turkish</a:t>
                      </a:r>
                      <a:r>
                        <a:rPr lang="tr-TR" sz="1200" dirty="0" smtClean="0">
                          <a:effectLst/>
                        </a:rPr>
                        <a:t> </a:t>
                      </a:r>
                      <a:r>
                        <a:rPr lang="tr-TR" sz="1200" dirty="0" err="1" smtClean="0">
                          <a:effectLst/>
                        </a:rPr>
                        <a:t>Standardization</a:t>
                      </a:r>
                      <a:r>
                        <a:rPr lang="tr-TR" sz="1200" dirty="0" smtClean="0">
                          <a:effectLst/>
                        </a:rPr>
                        <a:t> </a:t>
                      </a:r>
                      <a:r>
                        <a:rPr lang="tr-TR" sz="1200" dirty="0" err="1" smtClean="0">
                          <a:effectLst/>
                        </a:rPr>
                        <a:t>Institute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effectLst/>
                        </a:rPr>
                        <a:t> WHO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effectLst/>
                        </a:rPr>
                        <a:t> EPA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3669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Turbidity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(NTU birimi)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0,360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0,230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0,360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Total </a:t>
                      </a: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Coliform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&lt;1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&lt;1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r>
                        <a:rPr lang="tr-TR" sz="1200" baseline="30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0,312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0,247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0,268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1.5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1.5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0,7-2,4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r>
                        <a:rPr lang="tr-TR" sz="1200" baseline="-25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tr-TR" sz="1200" baseline="30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0,216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0,560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0,148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50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50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Hg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&lt;0,001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&lt;0,001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&lt;0,001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Colour</a:t>
                      </a: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Co-Pt</a:t>
                      </a: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 )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2,934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2,649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2,397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pH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 dirty="0" smtClean="0">
                          <a:effectLst/>
                        </a:rPr>
                        <a:t>7,76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7,77/ 19,8</a:t>
                      </a:r>
                      <a:r>
                        <a:rPr lang="tr-TR" sz="1000" baseline="30000">
                          <a:effectLst/>
                        </a:rPr>
                        <a:t>o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7,64/ 21,0</a:t>
                      </a:r>
                      <a:r>
                        <a:rPr lang="tr-TR" sz="1000" baseline="30000">
                          <a:effectLst/>
                        </a:rPr>
                        <a:t>o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6.5-9.5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6.5-8.5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6.5-9.5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SO</a:t>
                      </a:r>
                      <a:r>
                        <a:rPr lang="tr-TR" sz="1200" baseline="-250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r>
                        <a:rPr lang="tr-TR" sz="1200" baseline="30000" dirty="0">
                          <a:solidFill>
                            <a:schemeClr val="tx1"/>
                          </a:solidFill>
                          <a:effectLst/>
                        </a:rPr>
                        <a:t>-2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7,546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55,450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22,616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250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250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250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Ca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46,092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78,557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68,136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200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tr-TR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 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Hardness</a:t>
                      </a: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(CaCO</a:t>
                      </a:r>
                      <a:r>
                        <a:rPr lang="tr-TR" sz="1200" baseline="-25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142,500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157,000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102,500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tr-TR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500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 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Mg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</a:rPr>
                        <a:t>96,408</a:t>
                      </a: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</a:rPr>
                        <a:t>78,443</a:t>
                      </a: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34,364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effectLst/>
                        </a:rPr>
                        <a:t>50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tr-TR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 dirty="0">
                          <a:effectLst/>
                        </a:rPr>
                        <a:t> </a:t>
                      </a:r>
                      <a:endParaRPr lang="tr-TR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CI</a:t>
                      </a:r>
                      <a:r>
                        <a:rPr lang="tr-TR" sz="1200" baseline="30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9,997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7,498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7,498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250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250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250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K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1,54939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1,77307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0,88209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12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tr-TR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Ag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0,000493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0,001214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0,000583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Al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0,13439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0,193627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0,030718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0.20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0.20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As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0,005976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0,008426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0,009784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Ba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</a:rPr>
                        <a:t>0,173642</a:t>
                      </a: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</a:rPr>
                        <a:t>0,080228</a:t>
                      </a: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</a:rPr>
                        <a:t>0,07823</a:t>
                      </a: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effectLst/>
                        </a:rPr>
                        <a:t>0.03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Cd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0,000199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0,000487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0,000391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0.003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0.003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Cr(Total)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0,003338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0,002046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0,000858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Cu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0,00084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0,003019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0,001516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3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Fe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0,040762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0,040909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0,01518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0.2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0.3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0.2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Mn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0,001099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0,00121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0,000548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Pb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0,000284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0,003247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0,004216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Sb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0,008171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0,002002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0,006673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30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Se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0,00181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0,009308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0,007816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0.010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2022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Zn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0,12045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0,025204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000" dirty="0">
                          <a:effectLst/>
                        </a:rPr>
                        <a:t>0,020785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19050" marB="1905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 dirty="0">
                          <a:effectLst/>
                        </a:rPr>
                        <a:t>5</a:t>
                      </a:r>
                      <a:endParaRPr lang="tr-TR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 dirty="0">
                          <a:effectLst/>
                        </a:rPr>
                        <a:t> </a:t>
                      </a:r>
                      <a:endParaRPr lang="tr-TR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738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1757919"/>
              </p:ext>
            </p:extLst>
          </p:nvPr>
        </p:nvGraphicFramePr>
        <p:xfrm>
          <a:off x="262117" y="604941"/>
          <a:ext cx="8784469" cy="6298403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727026"/>
                <a:gridCol w="1219283"/>
                <a:gridCol w="1127926"/>
                <a:gridCol w="1127926"/>
                <a:gridCol w="1438897"/>
                <a:gridCol w="1096303"/>
                <a:gridCol w="1047108"/>
              </a:tblGrid>
              <a:tr h="3787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 dirty="0">
                          <a:effectLst/>
                        </a:rPr>
                        <a:t> </a:t>
                      </a:r>
                      <a:endParaRPr lang="tr-TR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Western Black </a:t>
                      </a: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Sea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(BARTIN)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Standarts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5681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Parameter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effectLst/>
                        </a:rPr>
                        <a:t>Amasra 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effectLst/>
                        </a:rPr>
                        <a:t>Merkez </a:t>
                      </a:r>
                      <a:r>
                        <a:rPr lang="tr-TR" sz="1200" dirty="0" err="1">
                          <a:effectLst/>
                        </a:rPr>
                        <a:t>Orduyeri</a:t>
                      </a:r>
                      <a:r>
                        <a:rPr lang="tr-TR" sz="1200" dirty="0">
                          <a:effectLst/>
                        </a:rPr>
                        <a:t> 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effectLst/>
                        </a:rPr>
                        <a:t>Ulus  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 smtClean="0">
                          <a:effectLst/>
                        </a:rPr>
                        <a:t>Turkish</a:t>
                      </a:r>
                      <a:r>
                        <a:rPr lang="tr-TR" sz="1200" dirty="0" smtClean="0">
                          <a:effectLst/>
                        </a:rPr>
                        <a:t> </a:t>
                      </a:r>
                      <a:r>
                        <a:rPr lang="tr-TR" sz="1200" dirty="0" err="1" smtClean="0">
                          <a:effectLst/>
                        </a:rPr>
                        <a:t>Standardization</a:t>
                      </a:r>
                      <a:r>
                        <a:rPr lang="tr-TR" sz="1200" dirty="0" smtClean="0">
                          <a:effectLst/>
                        </a:rPr>
                        <a:t> </a:t>
                      </a:r>
                      <a:r>
                        <a:rPr lang="tr-TR" sz="1200" dirty="0" err="1" smtClean="0">
                          <a:effectLst/>
                        </a:rPr>
                        <a:t>Institute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effectLst/>
                        </a:rPr>
                        <a:t> WHO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effectLst/>
                        </a:rPr>
                        <a:t> EPA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3787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Turbidity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(NTU birimi)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0,730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0,430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0,430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Total </a:t>
                      </a: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Coliform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0,000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0,000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0,000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&lt;1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&lt;1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r>
                        <a:rPr lang="tr-TR" sz="1200" baseline="30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0,256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0,325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0,294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1.5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1.5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0,7-2,4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r>
                        <a:rPr lang="tr-TR" sz="1200" baseline="-25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tr-TR" sz="1200" baseline="30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0,233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0,477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0,365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50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50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Hg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&lt;0,001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&lt;0,001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&lt;0,001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Colour</a:t>
                      </a: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Co-Pt</a:t>
                      </a: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 )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3,179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2,541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3,199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pH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7,97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7,53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7,91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6.5-9.5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6.5-8.5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6.5-9.5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SO</a:t>
                      </a:r>
                      <a:r>
                        <a:rPr lang="tr-TR" sz="1200" baseline="-250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r>
                        <a:rPr lang="tr-TR" sz="1200" baseline="30000" dirty="0">
                          <a:solidFill>
                            <a:schemeClr val="tx1"/>
                          </a:solidFill>
                          <a:effectLst/>
                        </a:rPr>
                        <a:t>-2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10,193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12,967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1,955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250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250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250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Ca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70,540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86,172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74,148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200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tr-TR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 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985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Hardness</a:t>
                      </a: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(CaCO</a:t>
                      </a:r>
                      <a:r>
                        <a:rPr lang="tr-TR" sz="1200" baseline="-25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137,500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142,500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122,500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tr-TR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500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 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Mg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</a:rPr>
                        <a:t>66,960</a:t>
                      </a: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</a:rPr>
                        <a:t>56,328</a:t>
                      </a: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48,352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effectLst/>
                        </a:rPr>
                        <a:t>50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tr-TR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 dirty="0">
                          <a:effectLst/>
                        </a:rPr>
                        <a:t> </a:t>
                      </a:r>
                      <a:endParaRPr lang="tr-TR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CI</a:t>
                      </a:r>
                      <a:r>
                        <a:rPr lang="tr-TR" sz="1200" baseline="30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2,499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7,498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1,249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250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250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250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K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0,939582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1,61901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0,453968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12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tr-TR" sz="9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Ag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0,000775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0,001006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0,00019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Al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0,014505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0,174603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0,096023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0.20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0.20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As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0,007218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0,008103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0,007066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Ba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0,054991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</a:rPr>
                        <a:t>0,148291</a:t>
                      </a: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</a:rPr>
                        <a:t>0,123721</a:t>
                      </a: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effectLst/>
                        </a:rPr>
                        <a:t>0.03</a:t>
                      </a:r>
                      <a:endParaRPr lang="tr-T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Cd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0,000144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0,000175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0,000329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0.003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0.003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Cr(Total)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0,000931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0,000465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0,000229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Cu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0,000917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0,000081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0,013254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3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Fe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0,027326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0,031544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0,022861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0.2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0.3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0.2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Mn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0,002431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0,000373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0,000016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Pb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0,003734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0,001597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0,002415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Sb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0,002161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0,002085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0,002087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0.005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1893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Se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0,002937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0,002052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0,001676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0.010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0.01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  <a:tr h="2212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dirty="0" err="1">
                          <a:solidFill>
                            <a:schemeClr val="tx1"/>
                          </a:solidFill>
                          <a:effectLst/>
                        </a:rPr>
                        <a:t>Zn</a:t>
                      </a:r>
                      <a:endParaRPr lang="tr-T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0,021346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0,018386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800">
                          <a:effectLst/>
                        </a:rPr>
                        <a:t>0,174294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>
                          <a:effectLst/>
                        </a:rPr>
                        <a:t>5</a:t>
                      </a:r>
                      <a:endParaRPr lang="tr-T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900" dirty="0">
                          <a:effectLst/>
                        </a:rPr>
                        <a:t> </a:t>
                      </a:r>
                      <a:endParaRPr lang="tr-TR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194" marR="53194" marT="0" marB="0"/>
                </a:tc>
              </a:tr>
            </a:tbl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Unvan 1"/>
          <p:cNvSpPr>
            <a:spLocks noGrp="1"/>
          </p:cNvSpPr>
          <p:nvPr>
            <p:ph type="title"/>
          </p:nvPr>
        </p:nvSpPr>
        <p:spPr>
          <a:xfrm>
            <a:off x="539552" y="-243408"/>
            <a:ext cx="8229600" cy="1143000"/>
          </a:xfrm>
        </p:spPr>
        <p:txBody>
          <a:bodyPr>
            <a:normAutofit/>
          </a:bodyPr>
          <a:lstStyle/>
          <a:p>
            <a:r>
              <a:rPr lang="tr-TR" dirty="0" err="1" smtClean="0">
                <a:solidFill>
                  <a:srgbClr val="FF33CC"/>
                </a:solidFill>
              </a:rPr>
              <a:t>Results</a:t>
            </a:r>
            <a:r>
              <a:rPr lang="tr-TR" dirty="0" smtClean="0">
                <a:solidFill>
                  <a:srgbClr val="FF33CC"/>
                </a:solidFill>
              </a:rPr>
              <a:t> (</a:t>
            </a:r>
            <a:r>
              <a:rPr lang="tr-TR" dirty="0" err="1" smtClean="0">
                <a:solidFill>
                  <a:srgbClr val="FF33CC"/>
                </a:solidFill>
              </a:rPr>
              <a:t>Potable</a:t>
            </a:r>
            <a:r>
              <a:rPr lang="tr-TR" dirty="0" smtClean="0">
                <a:solidFill>
                  <a:srgbClr val="FF33CC"/>
                </a:solidFill>
              </a:rPr>
              <a:t> </a:t>
            </a:r>
            <a:r>
              <a:rPr lang="tr-TR" dirty="0" err="1" smtClean="0">
                <a:solidFill>
                  <a:srgbClr val="FF33CC"/>
                </a:solidFill>
              </a:rPr>
              <a:t>Water</a:t>
            </a:r>
            <a:r>
              <a:rPr lang="tr-TR" dirty="0" smtClean="0">
                <a:solidFill>
                  <a:srgbClr val="FF33CC"/>
                </a:solidFill>
              </a:rPr>
              <a:t>)</a:t>
            </a:r>
            <a:endParaRPr lang="tr-TR" dirty="0">
              <a:solidFill>
                <a:srgbClr val="FF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55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096058"/>
              </p:ext>
            </p:extLst>
          </p:nvPr>
        </p:nvGraphicFramePr>
        <p:xfrm>
          <a:off x="179511" y="620688"/>
          <a:ext cx="8784977" cy="573588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776323"/>
                <a:gridCol w="978646"/>
                <a:gridCol w="1098123"/>
                <a:gridCol w="1020814"/>
                <a:gridCol w="894310"/>
                <a:gridCol w="1375728"/>
                <a:gridCol w="825788"/>
                <a:gridCol w="815245"/>
              </a:tblGrid>
              <a:tr h="3597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 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Western Black </a:t>
                      </a:r>
                      <a:r>
                        <a:rPr lang="tr-TR" sz="1000" dirty="0" err="1">
                          <a:solidFill>
                            <a:schemeClr val="tx1"/>
                          </a:solidFill>
                          <a:effectLst/>
                        </a:rPr>
                        <a:t>Sea</a:t>
                      </a:r>
                      <a:endParaRPr lang="tr-TR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 smtClean="0">
                          <a:solidFill>
                            <a:schemeClr val="tx1"/>
                          </a:solidFill>
                          <a:effectLst/>
                        </a:rPr>
                        <a:t>(KARABUK)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 err="1">
                          <a:solidFill>
                            <a:schemeClr val="tx1"/>
                          </a:solidFill>
                          <a:effectLst/>
                        </a:rPr>
                        <a:t>Standarts</a:t>
                      </a:r>
                      <a:endParaRPr lang="tr-TR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6145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 err="1">
                          <a:solidFill>
                            <a:schemeClr val="tx1"/>
                          </a:solidFill>
                          <a:effectLst/>
                        </a:rPr>
                        <a:t>Parameter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Merkez 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Eskipazar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Eflani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Yenice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 err="1">
                          <a:effectLst/>
                        </a:rPr>
                        <a:t>Turkish</a:t>
                      </a:r>
                      <a:r>
                        <a:rPr lang="tr-TR" sz="1000" dirty="0">
                          <a:effectLst/>
                        </a:rPr>
                        <a:t> </a:t>
                      </a:r>
                      <a:r>
                        <a:rPr lang="tr-TR" sz="1000" dirty="0" err="1">
                          <a:effectLst/>
                        </a:rPr>
                        <a:t>Standardization</a:t>
                      </a:r>
                      <a:r>
                        <a:rPr lang="tr-TR" sz="1000" dirty="0">
                          <a:effectLst/>
                        </a:rPr>
                        <a:t> </a:t>
                      </a:r>
                      <a:r>
                        <a:rPr lang="tr-TR" sz="1000" dirty="0" err="1">
                          <a:effectLst/>
                        </a:rPr>
                        <a:t>Institute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 WHO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 EPA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3372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 err="1">
                          <a:solidFill>
                            <a:schemeClr val="tx1"/>
                          </a:solidFill>
                          <a:effectLst/>
                        </a:rPr>
                        <a:t>Turbidity</a:t>
                      </a:r>
                      <a:endParaRPr lang="tr-TR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(NTU birimi)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0.150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0.360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0.57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0.310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Total </a:t>
                      </a:r>
                      <a:r>
                        <a:rPr lang="tr-TR" sz="1000" dirty="0" err="1">
                          <a:solidFill>
                            <a:schemeClr val="tx1"/>
                          </a:solidFill>
                          <a:effectLst/>
                        </a:rPr>
                        <a:t>Coliform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&lt;1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&lt;1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825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r>
                        <a:rPr lang="tr-TR" sz="1000" baseline="30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0.226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0.348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0.267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0.284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1.5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1.5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0,7-2,4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r>
                        <a:rPr lang="tr-TR" sz="1000" baseline="-25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tr-TR" sz="1000" baseline="30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tr-TR" sz="1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0.895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0.509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0.119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0.310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50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50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Hg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&lt;0.001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&lt;0.001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&lt;0.001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&lt;0.001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 err="1">
                          <a:solidFill>
                            <a:schemeClr val="tx1"/>
                          </a:solidFill>
                          <a:effectLst/>
                        </a:rPr>
                        <a:t>Colour</a:t>
                      </a: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tr-TR" sz="1000" dirty="0" err="1">
                          <a:solidFill>
                            <a:schemeClr val="tx1"/>
                          </a:solidFill>
                          <a:effectLst/>
                        </a:rPr>
                        <a:t>Co-Pt</a:t>
                      </a: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 )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2.501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2.307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2.23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1.907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solidFill>
                            <a:schemeClr val="tx1"/>
                          </a:solidFill>
                          <a:effectLst/>
                        </a:rPr>
                        <a:t>pH</a:t>
                      </a:r>
                      <a:endParaRPr lang="tr-TR" sz="1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7.37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7.55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8.09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8.24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6.5-9.5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6.5-8.5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6.5-9.5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SO</a:t>
                      </a:r>
                      <a:r>
                        <a:rPr lang="tr-TR" sz="1000" baseline="-250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r>
                        <a:rPr lang="tr-TR" sz="1000" baseline="30000" dirty="0">
                          <a:solidFill>
                            <a:schemeClr val="tx1"/>
                          </a:solidFill>
                          <a:effectLst/>
                        </a:rPr>
                        <a:t>-2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26.81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2.74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4.785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35,69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250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250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250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854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 err="1">
                          <a:solidFill>
                            <a:schemeClr val="tx1"/>
                          </a:solidFill>
                          <a:effectLst/>
                        </a:rPr>
                        <a:t>Ca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62.12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92.18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26.02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64.12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200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tr-TR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854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 err="1">
                          <a:solidFill>
                            <a:schemeClr val="tx1"/>
                          </a:solidFill>
                          <a:effectLst/>
                        </a:rPr>
                        <a:t>Hardness</a:t>
                      </a: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(CaCO</a:t>
                      </a:r>
                      <a:r>
                        <a:rPr lang="tr-TR" sz="1000" baseline="-25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190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170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117.5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142.5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tr-TR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500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854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solidFill>
                            <a:schemeClr val="tx1"/>
                          </a:solidFill>
                          <a:effectLst/>
                        </a:rPr>
                        <a:t>Mg</a:t>
                      </a:r>
                      <a:endParaRPr lang="tr-TR" sz="1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</a:rPr>
                        <a:t>187.27</a:t>
                      </a: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</a:rPr>
                        <a:t>77.81</a:t>
                      </a: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</a:rPr>
                        <a:t>91.44</a:t>
                      </a: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</a:rPr>
                        <a:t>78.37</a:t>
                      </a: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50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tr-TR" sz="1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CI</a:t>
                      </a:r>
                      <a:r>
                        <a:rPr lang="tr-TR" sz="1000" baseline="30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4.99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2.49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2.49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2.49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250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250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250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854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K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2.07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0.72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1.72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1.19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12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tr-TR" sz="1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 err="1">
                          <a:solidFill>
                            <a:schemeClr val="tx1"/>
                          </a:solidFill>
                          <a:effectLst/>
                        </a:rPr>
                        <a:t>Ag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0.0016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0.05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Al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0.0015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0.0098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0.038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0.088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0.20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0.20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As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0.0081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0.0069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0.01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 err="1">
                          <a:solidFill>
                            <a:schemeClr val="tx1"/>
                          </a:solidFill>
                          <a:effectLst/>
                        </a:rPr>
                        <a:t>Ba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</a:rPr>
                        <a:t>0.0496</a:t>
                      </a: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</a:rPr>
                        <a:t>0.054</a:t>
                      </a: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</a:rPr>
                        <a:t>0.124</a:t>
                      </a: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200" b="1" dirty="0">
                          <a:solidFill>
                            <a:srgbClr val="FF0000"/>
                          </a:solidFill>
                          <a:effectLst/>
                        </a:rPr>
                        <a:t>0.119</a:t>
                      </a:r>
                      <a:endParaRPr lang="tr-TR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1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 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 err="1">
                          <a:solidFill>
                            <a:schemeClr val="tx1"/>
                          </a:solidFill>
                          <a:effectLst/>
                        </a:rPr>
                        <a:t>Cd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0.0004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0.0003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0.0002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0.0003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0.003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Cr(Total)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0.0023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0.011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0.0007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0.05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Cu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0.0024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0.0005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0.0026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1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Fe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0.027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0.026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0.109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0.24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0.3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0.2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Mn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0.0019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0.0005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0.05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Pb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0.0035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0.0003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0.003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0.0024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0.01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Sb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0.0002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0.0038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0.0002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0.005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1686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solidFill>
                            <a:schemeClr val="tx1"/>
                          </a:solidFill>
                          <a:effectLst/>
                        </a:rPr>
                        <a:t>Se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0.0051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0.0031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0.017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0.0007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0.010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0.01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0.01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  <a:tr h="2591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 err="1">
                          <a:solidFill>
                            <a:schemeClr val="tx1"/>
                          </a:solidFill>
                          <a:effectLst/>
                        </a:rPr>
                        <a:t>Zn</a:t>
                      </a:r>
                      <a:endParaRPr lang="tr-TR" sz="1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0.1915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0.060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0.018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0.027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>
                          <a:effectLst/>
                        </a:rPr>
                        <a:t>5</a:t>
                      </a:r>
                      <a:endParaRPr lang="tr-T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tr-TR" sz="1000" dirty="0">
                          <a:effectLst/>
                        </a:rPr>
                        <a:t> </a:t>
                      </a:r>
                      <a:endParaRPr lang="tr-T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543" marR="56543" marT="0" marB="0"/>
                </a:tc>
              </a:tr>
            </a:tbl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Unvan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8043"/>
          </a:xfrm>
        </p:spPr>
        <p:txBody>
          <a:bodyPr>
            <a:normAutofit fontScale="90000"/>
          </a:bodyPr>
          <a:lstStyle/>
          <a:p>
            <a:r>
              <a:rPr lang="tr-TR" dirty="0" err="1" smtClean="0">
                <a:solidFill>
                  <a:srgbClr val="FF33CC"/>
                </a:solidFill>
              </a:rPr>
              <a:t>Results</a:t>
            </a:r>
            <a:r>
              <a:rPr lang="tr-TR" dirty="0" smtClean="0">
                <a:solidFill>
                  <a:srgbClr val="FF33CC"/>
                </a:solidFill>
              </a:rPr>
              <a:t> (</a:t>
            </a:r>
            <a:r>
              <a:rPr lang="tr-TR" dirty="0" err="1" smtClean="0">
                <a:solidFill>
                  <a:srgbClr val="FF33CC"/>
                </a:solidFill>
              </a:rPr>
              <a:t>Potable</a:t>
            </a:r>
            <a:r>
              <a:rPr lang="tr-TR" dirty="0" smtClean="0">
                <a:solidFill>
                  <a:srgbClr val="FF33CC"/>
                </a:solidFill>
              </a:rPr>
              <a:t> </a:t>
            </a:r>
            <a:r>
              <a:rPr lang="tr-TR" dirty="0" err="1" smtClean="0">
                <a:solidFill>
                  <a:srgbClr val="FF33CC"/>
                </a:solidFill>
              </a:rPr>
              <a:t>Water</a:t>
            </a:r>
            <a:r>
              <a:rPr lang="tr-TR" dirty="0" smtClean="0">
                <a:solidFill>
                  <a:srgbClr val="FF33CC"/>
                </a:solidFill>
              </a:rPr>
              <a:t>)</a:t>
            </a:r>
            <a:br>
              <a:rPr lang="tr-TR" dirty="0" smtClean="0">
                <a:solidFill>
                  <a:srgbClr val="FF33CC"/>
                </a:solidFill>
              </a:rPr>
            </a:br>
            <a:endParaRPr lang="tr-TR" dirty="0">
              <a:solidFill>
                <a:srgbClr val="FF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35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err="1">
                <a:solidFill>
                  <a:srgbClr val="FF99FF"/>
                </a:solidFill>
              </a:rPr>
              <a:t>Conclusions</a:t>
            </a:r>
            <a:r>
              <a:rPr lang="tr-TR" dirty="0">
                <a:solidFill>
                  <a:srgbClr val="FF99FF"/>
                </a:solidFill>
              </a:rPr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39250" y="126876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Several drinking water samples had values of EC, essential and trace elements  are suitable  the  National Turkish and  WHO  drinking  water  standards</a:t>
            </a:r>
            <a:r>
              <a:rPr lang="en-US" sz="2400" dirty="0" smtClean="0"/>
              <a:t>.</a:t>
            </a:r>
            <a:endParaRPr lang="tr-TR" sz="2400" dirty="0" smtClean="0"/>
          </a:p>
          <a:p>
            <a:r>
              <a:rPr lang="tr-TR" sz="2400" dirty="0" err="1" smtClean="0"/>
              <a:t>Ba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Mg </a:t>
            </a:r>
            <a:r>
              <a:rPr lang="en-US" sz="2400" dirty="0"/>
              <a:t>concentrations </a:t>
            </a:r>
            <a:r>
              <a:rPr lang="en-US" sz="2400" dirty="0" smtClean="0"/>
              <a:t>exceed </a:t>
            </a:r>
            <a:r>
              <a:rPr lang="en-US" sz="2400" dirty="0"/>
              <a:t>the guidelines for safe </a:t>
            </a:r>
            <a:r>
              <a:rPr lang="en-US" sz="2400" dirty="0" smtClean="0"/>
              <a:t>water</a:t>
            </a:r>
            <a:r>
              <a:rPr lang="tr-TR" sz="2400" dirty="0" smtClean="0"/>
              <a:t> </a:t>
            </a:r>
            <a:r>
              <a:rPr lang="tr-TR" sz="2400" dirty="0" err="1" smtClean="0"/>
              <a:t>for</a:t>
            </a:r>
            <a:r>
              <a:rPr lang="tr-TR" sz="2400" dirty="0" smtClean="0"/>
              <a:t> </a:t>
            </a:r>
            <a:r>
              <a:rPr lang="tr-TR" sz="2400" dirty="0" err="1" smtClean="0"/>
              <a:t>three</a:t>
            </a:r>
            <a:r>
              <a:rPr lang="tr-TR" sz="2400" dirty="0" smtClean="0"/>
              <a:t> </a:t>
            </a:r>
            <a:r>
              <a:rPr lang="tr-TR" sz="2400" dirty="0" err="1" smtClean="0"/>
              <a:t>cities</a:t>
            </a:r>
            <a:r>
              <a:rPr lang="tr-TR" sz="2400" dirty="0" smtClean="0"/>
              <a:t> (</a:t>
            </a:r>
            <a:r>
              <a:rPr lang="tr-TR" sz="2400" dirty="0" err="1" smtClean="0"/>
              <a:t>Karabuk</a:t>
            </a:r>
            <a:r>
              <a:rPr lang="tr-TR" sz="2400" dirty="0" smtClean="0"/>
              <a:t>, Zonguldak, </a:t>
            </a:r>
            <a:r>
              <a:rPr lang="tr-TR" sz="2400" dirty="0"/>
              <a:t>B</a:t>
            </a:r>
            <a:r>
              <a:rPr lang="tr-TR" sz="2400" dirty="0" smtClean="0"/>
              <a:t>artın).</a:t>
            </a:r>
            <a:endParaRPr lang="en-US" sz="2400" dirty="0"/>
          </a:p>
          <a:p>
            <a:r>
              <a:rPr lang="en-US" sz="2400" dirty="0"/>
              <a:t> </a:t>
            </a:r>
            <a:r>
              <a:rPr lang="tr-TR" sz="2400" dirty="0"/>
              <a:t>W</a:t>
            </a:r>
            <a:r>
              <a:rPr lang="tr-TR" sz="2400" dirty="0" smtClean="0"/>
              <a:t>estern </a:t>
            </a:r>
            <a:r>
              <a:rPr lang="tr-TR" sz="2400" dirty="0" err="1" smtClean="0"/>
              <a:t>black</a:t>
            </a:r>
            <a:r>
              <a:rPr lang="tr-TR" sz="2400" dirty="0" smtClean="0"/>
              <a:t> </a:t>
            </a:r>
            <a:r>
              <a:rPr lang="tr-TR" sz="2400" dirty="0" err="1" smtClean="0"/>
              <a:t>sea</a:t>
            </a:r>
            <a:r>
              <a:rPr lang="tr-TR" sz="2400" dirty="0" smtClean="0"/>
              <a:t> </a:t>
            </a:r>
            <a:r>
              <a:rPr lang="tr-TR" sz="2400" dirty="0" err="1" smtClean="0"/>
              <a:t>region</a:t>
            </a:r>
            <a:r>
              <a:rPr lang="tr-TR" sz="2400" dirty="0" smtClean="0"/>
              <a:t> has </a:t>
            </a:r>
            <a:r>
              <a:rPr lang="tr-TR" sz="2400" dirty="0" err="1" smtClean="0"/>
              <a:t>hardness</a:t>
            </a:r>
            <a:r>
              <a:rPr lang="tr-TR" sz="2400" dirty="0" smtClean="0"/>
              <a:t> </a:t>
            </a:r>
            <a:r>
              <a:rPr lang="tr-TR" sz="2400" dirty="0" err="1" smtClean="0"/>
              <a:t>water</a:t>
            </a:r>
            <a:r>
              <a:rPr lang="tr-TR" sz="2400" dirty="0" smtClean="0"/>
              <a:t>.</a:t>
            </a:r>
          </a:p>
          <a:p>
            <a:r>
              <a:rPr lang="en-US" sz="2400" dirty="0"/>
              <a:t> </a:t>
            </a:r>
            <a:r>
              <a:rPr lang="tr-TR" sz="2400" dirty="0"/>
              <a:t>T</a:t>
            </a:r>
            <a:r>
              <a:rPr lang="en-US" sz="2400" dirty="0" smtClean="0"/>
              <a:t>he</a:t>
            </a:r>
            <a:r>
              <a:rPr lang="tr-TR" sz="2400" dirty="0" smtClean="0"/>
              <a:t> </a:t>
            </a:r>
            <a:r>
              <a:rPr lang="en-US" sz="2400" dirty="0" smtClean="0"/>
              <a:t>parameters </a:t>
            </a:r>
            <a:r>
              <a:rPr lang="en-US" sz="2400" dirty="0"/>
              <a:t>monitored in drinking water during the study satisfy the </a:t>
            </a:r>
            <a:r>
              <a:rPr lang="en-US" sz="2400" dirty="0" smtClean="0"/>
              <a:t>standards</a:t>
            </a:r>
            <a:r>
              <a:rPr lang="tr-TR" sz="2400" dirty="0" smtClean="0"/>
              <a:t> </a:t>
            </a:r>
            <a:r>
              <a:rPr lang="en-US" sz="2400" dirty="0" smtClean="0"/>
              <a:t>(</a:t>
            </a:r>
            <a:r>
              <a:rPr lang="en-US" sz="2400" dirty="0"/>
              <a:t>set by WHO, EPA, EU, and the relevant Turkish Regulations) except </a:t>
            </a:r>
            <a:r>
              <a:rPr lang="en-US" sz="2400" dirty="0" smtClean="0"/>
              <a:t>for</a:t>
            </a:r>
            <a:r>
              <a:rPr lang="tr-TR" sz="2400" dirty="0" smtClean="0"/>
              <a:t> </a:t>
            </a:r>
            <a:r>
              <a:rPr lang="tr-TR" sz="2400" dirty="0" err="1" smtClean="0"/>
              <a:t>Ba</a:t>
            </a:r>
            <a:r>
              <a:rPr lang="en-US" sz="2400" dirty="0" smtClean="0"/>
              <a:t> </a:t>
            </a:r>
            <a:r>
              <a:rPr lang="en-US" sz="2400" dirty="0"/>
              <a:t>and </a:t>
            </a:r>
            <a:r>
              <a:rPr lang="tr-TR" sz="2400" smtClean="0"/>
              <a:t>Mg</a:t>
            </a:r>
            <a:r>
              <a:rPr lang="en-US" sz="2400" smtClean="0"/>
              <a:t>. </a:t>
            </a:r>
            <a:endParaRPr lang="en-US" sz="2400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tr-T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4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0_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3231</TotalTime>
  <Words>1483</Words>
  <Application>Microsoft Office PowerPoint</Application>
  <PresentationFormat>On-screen Show (4:3)</PresentationFormat>
  <Paragraphs>940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Ofis Teması</vt:lpstr>
      <vt:lpstr>1_Ofis Teması</vt:lpstr>
      <vt:lpstr>10_Ofis Teması</vt:lpstr>
      <vt:lpstr>Evaluating Water Resources Quality and Water Pollution in Karabuk, Turkey</vt:lpstr>
      <vt:lpstr>Contents</vt:lpstr>
      <vt:lpstr>PowerPoint Presentation</vt:lpstr>
      <vt:lpstr>Introduction</vt:lpstr>
      <vt:lpstr>PowerPoint Presentation</vt:lpstr>
      <vt:lpstr>Study Area Description</vt:lpstr>
      <vt:lpstr>Karabuk City…</vt:lpstr>
      <vt:lpstr>Sampling Area</vt:lpstr>
      <vt:lpstr>Results (Surface Water)</vt:lpstr>
      <vt:lpstr>Results (Potable Water) </vt:lpstr>
      <vt:lpstr>Results (Potable Water)</vt:lpstr>
      <vt:lpstr>Results (Potable Water) </vt:lpstr>
      <vt:lpstr>Conclusions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ŞULE</dc:creator>
  <cp:lastModifiedBy>Pollution Control 2016</cp:lastModifiedBy>
  <cp:revision>182</cp:revision>
  <dcterms:created xsi:type="dcterms:W3CDTF">2015-03-23T13:32:04Z</dcterms:created>
  <dcterms:modified xsi:type="dcterms:W3CDTF">2016-05-30T12:18:45Z</dcterms:modified>
</cp:coreProperties>
</file>