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27"/>
  </p:notesMasterIdLst>
  <p:sldIdLst>
    <p:sldId id="256" r:id="rId2"/>
    <p:sldId id="265" r:id="rId3"/>
    <p:sldId id="257" r:id="rId4"/>
    <p:sldId id="258" r:id="rId5"/>
    <p:sldId id="259" r:id="rId6"/>
    <p:sldId id="260" r:id="rId7"/>
    <p:sldId id="261" r:id="rId8"/>
    <p:sldId id="262" r:id="rId9"/>
    <p:sldId id="279" r:id="rId10"/>
    <p:sldId id="280" r:id="rId11"/>
    <p:sldId id="263" r:id="rId12"/>
    <p:sldId id="264" r:id="rId13"/>
    <p:sldId id="266" r:id="rId14"/>
    <p:sldId id="270" r:id="rId15"/>
    <p:sldId id="271" r:id="rId16"/>
    <p:sldId id="268" r:id="rId17"/>
    <p:sldId id="276" r:id="rId18"/>
    <p:sldId id="277" r:id="rId19"/>
    <p:sldId id="272" r:id="rId20"/>
    <p:sldId id="274" r:id="rId21"/>
    <p:sldId id="278" r:id="rId22"/>
    <p:sldId id="273" r:id="rId23"/>
    <p:sldId id="275" r:id="rId24"/>
    <p:sldId id="282" r:id="rId25"/>
    <p:sldId id="26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66FF33"/>
    <a:srgbClr val="00CC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10" autoAdjust="0"/>
    <p:restoredTop sz="79359" autoAdjust="0"/>
  </p:normalViewPr>
  <p:slideViewPr>
    <p:cSldViewPr snapToGrid="0" showGuides="1">
      <p:cViewPr varScale="1">
        <p:scale>
          <a:sx n="54" d="100"/>
          <a:sy n="54" d="100"/>
        </p:scale>
        <p:origin x="-1104" y="-84"/>
      </p:cViewPr>
      <p:guideLst>
        <p:guide orient="horz" pos="2160"/>
        <p:guide pos="3840"/>
      </p:guideLst>
    </p:cSldViewPr>
  </p:slideViewPr>
  <p:outlineViewPr>
    <p:cViewPr>
      <p:scale>
        <a:sx n="33" d="100"/>
        <a:sy n="33" d="100"/>
      </p:scale>
      <p:origin x="0" y="1095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Meliha%20Tez\i&#351;aretle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29396325459319"/>
          <c:y val="5.1400554097404488E-2"/>
          <c:w val="0.72045734908136483"/>
          <c:h val="0.7076195683872849"/>
        </c:manualLayout>
      </c:layout>
      <c:barChart>
        <c:barDir val="col"/>
        <c:grouping val="clustered"/>
        <c:varyColors val="0"/>
        <c:ser>
          <c:idx val="0"/>
          <c:order val="0"/>
          <c:tx>
            <c:v>F1</c:v>
          </c:tx>
          <c:invertIfNegative val="0"/>
          <c:errBars>
            <c:errBarType val="both"/>
            <c:errValType val="percentage"/>
            <c:noEndCap val="0"/>
            <c:val val="3"/>
          </c:errBars>
          <c:cat>
            <c:numLit>
              <c:formatCode>General</c:formatCode>
              <c:ptCount val="7"/>
              <c:pt idx="0">
                <c:v>0</c:v>
              </c:pt>
              <c:pt idx="1">
                <c:v>1</c:v>
              </c:pt>
              <c:pt idx="2">
                <c:v>2</c:v>
              </c:pt>
              <c:pt idx="3">
                <c:v>3</c:v>
              </c:pt>
              <c:pt idx="4">
                <c:v>4</c:v>
              </c:pt>
              <c:pt idx="5">
                <c:v>5</c:v>
              </c:pt>
              <c:pt idx="6">
                <c:v>6</c:v>
              </c:pt>
            </c:numLit>
          </c:cat>
          <c:val>
            <c:numRef>
              <c:f>'Yayın grafiği'!$B$2:$H$2</c:f>
              <c:numCache>
                <c:formatCode>General</c:formatCode>
                <c:ptCount val="7"/>
                <c:pt idx="0">
                  <c:v>94.968999999999994</c:v>
                </c:pt>
                <c:pt idx="1">
                  <c:v>96.998999999999995</c:v>
                </c:pt>
                <c:pt idx="2">
                  <c:v>98.757999999999996</c:v>
                </c:pt>
                <c:pt idx="3">
                  <c:v>97.700999999999993</c:v>
                </c:pt>
                <c:pt idx="4">
                  <c:v>97.266999999999996</c:v>
                </c:pt>
                <c:pt idx="5">
                  <c:v>97.144999999999996</c:v>
                </c:pt>
                <c:pt idx="6">
                  <c:v>98.233999999999995</c:v>
                </c:pt>
              </c:numCache>
            </c:numRef>
          </c:val>
        </c:ser>
        <c:ser>
          <c:idx val="1"/>
          <c:order val="1"/>
          <c:tx>
            <c:v>F4</c:v>
          </c:tx>
          <c:invertIfNegative val="0"/>
          <c:errBars>
            <c:errBarType val="both"/>
            <c:errValType val="percentage"/>
            <c:noEndCap val="0"/>
            <c:val val="3"/>
          </c:errBars>
          <c:cat>
            <c:numLit>
              <c:formatCode>General</c:formatCode>
              <c:ptCount val="7"/>
              <c:pt idx="0">
                <c:v>0</c:v>
              </c:pt>
              <c:pt idx="1">
                <c:v>1</c:v>
              </c:pt>
              <c:pt idx="2">
                <c:v>2</c:v>
              </c:pt>
              <c:pt idx="3">
                <c:v>3</c:v>
              </c:pt>
              <c:pt idx="4">
                <c:v>4</c:v>
              </c:pt>
              <c:pt idx="5">
                <c:v>5</c:v>
              </c:pt>
              <c:pt idx="6">
                <c:v>6</c:v>
              </c:pt>
            </c:numLit>
          </c:cat>
          <c:val>
            <c:numRef>
              <c:f>'Yayın grafiği'!$B$3:$H$3</c:f>
              <c:numCache>
                <c:formatCode>General</c:formatCode>
                <c:ptCount val="7"/>
                <c:pt idx="0">
                  <c:v>98.158000000000001</c:v>
                </c:pt>
                <c:pt idx="1">
                  <c:v>99.058999999999997</c:v>
                </c:pt>
                <c:pt idx="2">
                  <c:v>99.287000000000006</c:v>
                </c:pt>
                <c:pt idx="3">
                  <c:v>99.408000000000001</c:v>
                </c:pt>
                <c:pt idx="4">
                  <c:v>99.225999999999999</c:v>
                </c:pt>
                <c:pt idx="5">
                  <c:v>96.549000000000007</c:v>
                </c:pt>
                <c:pt idx="6">
                  <c:v>91.608000000000004</c:v>
                </c:pt>
              </c:numCache>
            </c:numRef>
          </c:val>
        </c:ser>
        <c:dLbls>
          <c:showLegendKey val="0"/>
          <c:showVal val="0"/>
          <c:showCatName val="0"/>
          <c:showSerName val="0"/>
          <c:showPercent val="0"/>
          <c:showBubbleSize val="0"/>
        </c:dLbls>
        <c:gapWidth val="150"/>
        <c:axId val="102886784"/>
        <c:axId val="102761600"/>
      </c:barChart>
      <c:catAx>
        <c:axId val="102886784"/>
        <c:scaling>
          <c:orientation val="minMax"/>
        </c:scaling>
        <c:delete val="0"/>
        <c:axPos val="b"/>
        <c:numFmt formatCode="General" sourceLinked="1"/>
        <c:majorTickMark val="out"/>
        <c:minorTickMark val="none"/>
        <c:tickLblPos val="nextTo"/>
        <c:crossAx val="102761600"/>
        <c:crosses val="autoZero"/>
        <c:auto val="1"/>
        <c:lblAlgn val="ctr"/>
        <c:lblOffset val="100"/>
        <c:noMultiLvlLbl val="0"/>
      </c:catAx>
      <c:valAx>
        <c:axId val="102761600"/>
        <c:scaling>
          <c:orientation val="minMax"/>
          <c:max val="100"/>
          <c:min val="0"/>
        </c:scaling>
        <c:delete val="0"/>
        <c:axPos val="l"/>
        <c:majorGridlines/>
        <c:numFmt formatCode="General" sourceLinked="1"/>
        <c:majorTickMark val="out"/>
        <c:minorTickMark val="none"/>
        <c:tickLblPos val="nextTo"/>
        <c:crossAx val="102886784"/>
        <c:crosses val="autoZero"/>
        <c:crossBetween val="between"/>
      </c:valAx>
    </c:plotArea>
    <c:legend>
      <c:legendPos val="r"/>
      <c:layout>
        <c:manualLayout>
          <c:xMode val="edge"/>
          <c:yMode val="edge"/>
          <c:x val="0.9093068678915136"/>
          <c:y val="0.29109069699620882"/>
          <c:w val="7.4026465441819775E-2"/>
          <c:h val="0.25115157480314959"/>
        </c:manualLayout>
      </c:layout>
      <c:overlay val="0"/>
    </c:legend>
    <c:plotVisOnly val="1"/>
    <c:dispBlanksAs val="gap"/>
    <c:showDLblsOverMax val="0"/>
  </c:chart>
  <c:externalData r:id="rId1">
    <c:autoUpdate val="0"/>
  </c:externalData>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28E71C7-686A-4835-9C5A-D52009B1AA0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tr-TR"/>
        </a:p>
      </dgm:t>
    </dgm:pt>
    <dgm:pt modelId="{494CCB9A-4630-4482-B2FE-1F06D33FBE1F}">
      <dgm:prSet phldrT="[Text]"/>
      <dgm:spPr/>
      <dgm:t>
        <a:bodyPr/>
        <a:lstStyle/>
        <a:p>
          <a:r>
            <a:rPr lang="tr-TR" dirty="0" smtClean="0"/>
            <a:t>Medical history and physical exams</a:t>
          </a:r>
          <a:endParaRPr lang="tr-TR" dirty="0"/>
        </a:p>
      </dgm:t>
    </dgm:pt>
    <dgm:pt modelId="{98821BD8-9202-4A14-8EDA-8BA974F47F16}" type="parTrans" cxnId="{6783C069-BF55-4C6E-8156-9F628BF531B6}">
      <dgm:prSet/>
      <dgm:spPr/>
      <dgm:t>
        <a:bodyPr/>
        <a:lstStyle/>
        <a:p>
          <a:endParaRPr lang="tr-TR"/>
        </a:p>
      </dgm:t>
    </dgm:pt>
    <dgm:pt modelId="{63885BA3-8AA3-4523-9C2B-815FE18FC2EA}" type="sibTrans" cxnId="{6783C069-BF55-4C6E-8156-9F628BF531B6}">
      <dgm:prSet/>
      <dgm:spPr/>
      <dgm:t>
        <a:bodyPr/>
        <a:lstStyle/>
        <a:p>
          <a:endParaRPr lang="tr-TR"/>
        </a:p>
      </dgm:t>
    </dgm:pt>
    <dgm:pt modelId="{5932F6B4-1742-403C-AAF1-11E6B9D5951A}">
      <dgm:prSet phldrT="[Text]"/>
      <dgm:spPr/>
      <dgm:t>
        <a:bodyPr/>
        <a:lstStyle/>
        <a:p>
          <a:r>
            <a:rPr lang="tr-TR" dirty="0" smtClean="0"/>
            <a:t>Mammograms</a:t>
          </a:r>
          <a:endParaRPr lang="tr-TR" dirty="0"/>
        </a:p>
      </dgm:t>
    </dgm:pt>
    <dgm:pt modelId="{AA65C8F7-A52B-45D6-A265-C8EF652A4667}" type="parTrans" cxnId="{C588E693-1A8D-460C-9AB7-5F4D032A0ABA}">
      <dgm:prSet/>
      <dgm:spPr/>
      <dgm:t>
        <a:bodyPr/>
        <a:lstStyle/>
        <a:p>
          <a:endParaRPr lang="tr-TR"/>
        </a:p>
      </dgm:t>
    </dgm:pt>
    <dgm:pt modelId="{93032430-8B59-4E62-AE28-D9C2A03BC674}" type="sibTrans" cxnId="{C588E693-1A8D-460C-9AB7-5F4D032A0ABA}">
      <dgm:prSet/>
      <dgm:spPr/>
      <dgm:t>
        <a:bodyPr/>
        <a:lstStyle/>
        <a:p>
          <a:endParaRPr lang="tr-TR"/>
        </a:p>
      </dgm:t>
    </dgm:pt>
    <dgm:pt modelId="{345E635D-FA08-48F5-816E-5C3D345F8D1B}">
      <dgm:prSet phldrT="[Text]"/>
      <dgm:spPr/>
      <dgm:t>
        <a:bodyPr/>
        <a:lstStyle/>
        <a:p>
          <a:r>
            <a:rPr lang="tr-TR" dirty="0" smtClean="0"/>
            <a:t>Breast ultrasound</a:t>
          </a:r>
          <a:endParaRPr lang="tr-TR" dirty="0"/>
        </a:p>
      </dgm:t>
    </dgm:pt>
    <dgm:pt modelId="{98FA5AE0-982D-4989-AD81-A358630B1284}" type="parTrans" cxnId="{40A14450-68D2-4FF4-BE6E-98232098F76D}">
      <dgm:prSet/>
      <dgm:spPr/>
      <dgm:t>
        <a:bodyPr/>
        <a:lstStyle/>
        <a:p>
          <a:endParaRPr lang="tr-TR"/>
        </a:p>
      </dgm:t>
    </dgm:pt>
    <dgm:pt modelId="{C1F024DB-4C04-4C2A-9D44-EA623DE49049}" type="sibTrans" cxnId="{40A14450-68D2-4FF4-BE6E-98232098F76D}">
      <dgm:prSet/>
      <dgm:spPr/>
      <dgm:t>
        <a:bodyPr/>
        <a:lstStyle/>
        <a:p>
          <a:endParaRPr lang="tr-TR"/>
        </a:p>
      </dgm:t>
    </dgm:pt>
    <dgm:pt modelId="{CB5F250C-FC11-4909-BE69-8BDDA6D9CAC2}">
      <dgm:prSet/>
      <dgm:spPr/>
      <dgm:t>
        <a:bodyPr/>
        <a:lstStyle/>
        <a:p>
          <a:r>
            <a:rPr lang="tr-TR" dirty="0" smtClean="0"/>
            <a:t>Magnetic resonance imaging</a:t>
          </a:r>
          <a:endParaRPr lang="tr-TR" dirty="0"/>
        </a:p>
      </dgm:t>
    </dgm:pt>
    <dgm:pt modelId="{07F03218-C189-4DAB-BD16-9DEC31790D55}" type="parTrans" cxnId="{DDC9967A-9676-4B1B-8029-E6C1D85AB524}">
      <dgm:prSet/>
      <dgm:spPr/>
      <dgm:t>
        <a:bodyPr/>
        <a:lstStyle/>
        <a:p>
          <a:endParaRPr lang="tr-TR"/>
        </a:p>
      </dgm:t>
    </dgm:pt>
    <dgm:pt modelId="{DDAB64C6-B30F-42A6-8003-42524B2FF0C7}" type="sibTrans" cxnId="{DDC9967A-9676-4B1B-8029-E6C1D85AB524}">
      <dgm:prSet/>
      <dgm:spPr/>
      <dgm:t>
        <a:bodyPr/>
        <a:lstStyle/>
        <a:p>
          <a:endParaRPr lang="tr-TR"/>
        </a:p>
      </dgm:t>
    </dgm:pt>
    <dgm:pt modelId="{ADCA2DC4-945B-4587-9B87-129B0A09D519}">
      <dgm:prSet/>
      <dgm:spPr/>
      <dgm:t>
        <a:bodyPr/>
        <a:lstStyle/>
        <a:p>
          <a:r>
            <a:rPr lang="tr-TR" dirty="0" smtClean="0"/>
            <a:t>Biopsy</a:t>
          </a:r>
          <a:endParaRPr lang="tr-TR" dirty="0"/>
        </a:p>
      </dgm:t>
    </dgm:pt>
    <dgm:pt modelId="{322AC518-CB31-4C5D-8FBC-779C03D6C045}" type="parTrans" cxnId="{1A53F8E1-E5AF-45C8-AC55-1F6086FDE307}">
      <dgm:prSet/>
      <dgm:spPr/>
      <dgm:t>
        <a:bodyPr/>
        <a:lstStyle/>
        <a:p>
          <a:endParaRPr lang="tr-TR"/>
        </a:p>
      </dgm:t>
    </dgm:pt>
    <dgm:pt modelId="{12CC9AC9-FA66-43FD-A98F-310E5216395E}" type="sibTrans" cxnId="{1A53F8E1-E5AF-45C8-AC55-1F6086FDE307}">
      <dgm:prSet/>
      <dgm:spPr/>
      <dgm:t>
        <a:bodyPr/>
        <a:lstStyle/>
        <a:p>
          <a:endParaRPr lang="tr-TR"/>
        </a:p>
      </dgm:t>
    </dgm:pt>
    <dgm:pt modelId="{53D509FA-67BD-4CBF-9F97-1C4E16F8A696}" type="pres">
      <dgm:prSet presAssocID="{728E71C7-686A-4835-9C5A-D52009B1AA02}" presName="linear" presStyleCnt="0">
        <dgm:presLayoutVars>
          <dgm:dir/>
          <dgm:animLvl val="lvl"/>
          <dgm:resizeHandles val="exact"/>
        </dgm:presLayoutVars>
      </dgm:prSet>
      <dgm:spPr/>
      <dgm:t>
        <a:bodyPr/>
        <a:lstStyle/>
        <a:p>
          <a:endParaRPr lang="tr-TR"/>
        </a:p>
      </dgm:t>
    </dgm:pt>
    <dgm:pt modelId="{83438736-D5FE-4CC1-BE63-595853FB1307}" type="pres">
      <dgm:prSet presAssocID="{494CCB9A-4630-4482-B2FE-1F06D33FBE1F}" presName="parentLin" presStyleCnt="0"/>
      <dgm:spPr/>
    </dgm:pt>
    <dgm:pt modelId="{06DB26C2-B945-4513-96F9-E173B7E0E934}" type="pres">
      <dgm:prSet presAssocID="{494CCB9A-4630-4482-B2FE-1F06D33FBE1F}" presName="parentLeftMargin" presStyleLbl="node1" presStyleIdx="0" presStyleCnt="5"/>
      <dgm:spPr/>
      <dgm:t>
        <a:bodyPr/>
        <a:lstStyle/>
        <a:p>
          <a:endParaRPr lang="tr-TR"/>
        </a:p>
      </dgm:t>
    </dgm:pt>
    <dgm:pt modelId="{2E1E1CB9-4C73-4945-9DA1-E117AC22A371}" type="pres">
      <dgm:prSet presAssocID="{494CCB9A-4630-4482-B2FE-1F06D33FBE1F}" presName="parentText" presStyleLbl="node1" presStyleIdx="0" presStyleCnt="5">
        <dgm:presLayoutVars>
          <dgm:chMax val="0"/>
          <dgm:bulletEnabled val="1"/>
        </dgm:presLayoutVars>
      </dgm:prSet>
      <dgm:spPr/>
      <dgm:t>
        <a:bodyPr/>
        <a:lstStyle/>
        <a:p>
          <a:endParaRPr lang="tr-TR"/>
        </a:p>
      </dgm:t>
    </dgm:pt>
    <dgm:pt modelId="{3B055322-EE6E-4E5F-8E25-4146A5E975FB}" type="pres">
      <dgm:prSet presAssocID="{494CCB9A-4630-4482-B2FE-1F06D33FBE1F}" presName="negativeSpace" presStyleCnt="0"/>
      <dgm:spPr/>
    </dgm:pt>
    <dgm:pt modelId="{1FC80BD5-BB66-46FB-BA70-D5CF6093D7A5}" type="pres">
      <dgm:prSet presAssocID="{494CCB9A-4630-4482-B2FE-1F06D33FBE1F}" presName="childText" presStyleLbl="conFgAcc1" presStyleIdx="0" presStyleCnt="5">
        <dgm:presLayoutVars>
          <dgm:bulletEnabled val="1"/>
        </dgm:presLayoutVars>
      </dgm:prSet>
      <dgm:spPr/>
    </dgm:pt>
    <dgm:pt modelId="{7CEB8B95-4C4A-42D3-9DF3-70B4858D56E5}" type="pres">
      <dgm:prSet presAssocID="{63885BA3-8AA3-4523-9C2B-815FE18FC2EA}" presName="spaceBetweenRectangles" presStyleCnt="0"/>
      <dgm:spPr/>
    </dgm:pt>
    <dgm:pt modelId="{C175098B-7B6A-4175-86A0-1CA730BAB8B8}" type="pres">
      <dgm:prSet presAssocID="{5932F6B4-1742-403C-AAF1-11E6B9D5951A}" presName="parentLin" presStyleCnt="0"/>
      <dgm:spPr/>
    </dgm:pt>
    <dgm:pt modelId="{81F34AA8-94EC-4D9E-993D-B88D969956A9}" type="pres">
      <dgm:prSet presAssocID="{5932F6B4-1742-403C-AAF1-11E6B9D5951A}" presName="parentLeftMargin" presStyleLbl="node1" presStyleIdx="0" presStyleCnt="5"/>
      <dgm:spPr/>
      <dgm:t>
        <a:bodyPr/>
        <a:lstStyle/>
        <a:p>
          <a:endParaRPr lang="tr-TR"/>
        </a:p>
      </dgm:t>
    </dgm:pt>
    <dgm:pt modelId="{E196CA0A-B9CE-46B4-91B6-1BC23026FBBB}" type="pres">
      <dgm:prSet presAssocID="{5932F6B4-1742-403C-AAF1-11E6B9D5951A}" presName="parentText" presStyleLbl="node1" presStyleIdx="1" presStyleCnt="5">
        <dgm:presLayoutVars>
          <dgm:chMax val="0"/>
          <dgm:bulletEnabled val="1"/>
        </dgm:presLayoutVars>
      </dgm:prSet>
      <dgm:spPr/>
      <dgm:t>
        <a:bodyPr/>
        <a:lstStyle/>
        <a:p>
          <a:endParaRPr lang="tr-TR"/>
        </a:p>
      </dgm:t>
    </dgm:pt>
    <dgm:pt modelId="{DA59E168-3901-4CDB-A522-F7909E2F66AE}" type="pres">
      <dgm:prSet presAssocID="{5932F6B4-1742-403C-AAF1-11E6B9D5951A}" presName="negativeSpace" presStyleCnt="0"/>
      <dgm:spPr/>
    </dgm:pt>
    <dgm:pt modelId="{528BDEE6-0446-4413-A77A-F66239D17968}" type="pres">
      <dgm:prSet presAssocID="{5932F6B4-1742-403C-AAF1-11E6B9D5951A}" presName="childText" presStyleLbl="conFgAcc1" presStyleIdx="1" presStyleCnt="5">
        <dgm:presLayoutVars>
          <dgm:bulletEnabled val="1"/>
        </dgm:presLayoutVars>
      </dgm:prSet>
      <dgm:spPr/>
    </dgm:pt>
    <dgm:pt modelId="{66414B56-C4AE-41BB-A64A-78A65AD91832}" type="pres">
      <dgm:prSet presAssocID="{93032430-8B59-4E62-AE28-D9C2A03BC674}" presName="spaceBetweenRectangles" presStyleCnt="0"/>
      <dgm:spPr/>
    </dgm:pt>
    <dgm:pt modelId="{298935FB-74ED-4892-8E8E-C214291C9DA0}" type="pres">
      <dgm:prSet presAssocID="{345E635D-FA08-48F5-816E-5C3D345F8D1B}" presName="parentLin" presStyleCnt="0"/>
      <dgm:spPr/>
    </dgm:pt>
    <dgm:pt modelId="{52B7718B-EE7C-4E5D-851B-DEF74368AE61}" type="pres">
      <dgm:prSet presAssocID="{345E635D-FA08-48F5-816E-5C3D345F8D1B}" presName="parentLeftMargin" presStyleLbl="node1" presStyleIdx="1" presStyleCnt="5"/>
      <dgm:spPr/>
      <dgm:t>
        <a:bodyPr/>
        <a:lstStyle/>
        <a:p>
          <a:endParaRPr lang="tr-TR"/>
        </a:p>
      </dgm:t>
    </dgm:pt>
    <dgm:pt modelId="{10162D33-3042-49C0-8A46-C00E1AEF738A}" type="pres">
      <dgm:prSet presAssocID="{345E635D-FA08-48F5-816E-5C3D345F8D1B}" presName="parentText" presStyleLbl="node1" presStyleIdx="2" presStyleCnt="5">
        <dgm:presLayoutVars>
          <dgm:chMax val="0"/>
          <dgm:bulletEnabled val="1"/>
        </dgm:presLayoutVars>
      </dgm:prSet>
      <dgm:spPr/>
      <dgm:t>
        <a:bodyPr/>
        <a:lstStyle/>
        <a:p>
          <a:endParaRPr lang="tr-TR"/>
        </a:p>
      </dgm:t>
    </dgm:pt>
    <dgm:pt modelId="{CC6AC714-C0FC-425E-B2A1-D4AF27FEE389}" type="pres">
      <dgm:prSet presAssocID="{345E635D-FA08-48F5-816E-5C3D345F8D1B}" presName="negativeSpace" presStyleCnt="0"/>
      <dgm:spPr/>
    </dgm:pt>
    <dgm:pt modelId="{5FE0B2CD-7445-40DE-87B2-D775BE379926}" type="pres">
      <dgm:prSet presAssocID="{345E635D-FA08-48F5-816E-5C3D345F8D1B}" presName="childText" presStyleLbl="conFgAcc1" presStyleIdx="2" presStyleCnt="5">
        <dgm:presLayoutVars>
          <dgm:bulletEnabled val="1"/>
        </dgm:presLayoutVars>
      </dgm:prSet>
      <dgm:spPr/>
    </dgm:pt>
    <dgm:pt modelId="{10D6C532-EF6C-4F90-B721-11EBC2F9455A}" type="pres">
      <dgm:prSet presAssocID="{C1F024DB-4C04-4C2A-9D44-EA623DE49049}" presName="spaceBetweenRectangles" presStyleCnt="0"/>
      <dgm:spPr/>
    </dgm:pt>
    <dgm:pt modelId="{ED700ACF-3618-4B2E-8528-F7884FD3C2C3}" type="pres">
      <dgm:prSet presAssocID="{CB5F250C-FC11-4909-BE69-8BDDA6D9CAC2}" presName="parentLin" presStyleCnt="0"/>
      <dgm:spPr/>
    </dgm:pt>
    <dgm:pt modelId="{4173EF1F-CF59-43C2-89C0-CC7BF6096C1F}" type="pres">
      <dgm:prSet presAssocID="{CB5F250C-FC11-4909-BE69-8BDDA6D9CAC2}" presName="parentLeftMargin" presStyleLbl="node1" presStyleIdx="2" presStyleCnt="5"/>
      <dgm:spPr/>
      <dgm:t>
        <a:bodyPr/>
        <a:lstStyle/>
        <a:p>
          <a:endParaRPr lang="tr-TR"/>
        </a:p>
      </dgm:t>
    </dgm:pt>
    <dgm:pt modelId="{3A9BAE47-1BCC-4268-82C9-357423BFCF32}" type="pres">
      <dgm:prSet presAssocID="{CB5F250C-FC11-4909-BE69-8BDDA6D9CAC2}" presName="parentText" presStyleLbl="node1" presStyleIdx="3" presStyleCnt="5">
        <dgm:presLayoutVars>
          <dgm:chMax val="0"/>
          <dgm:bulletEnabled val="1"/>
        </dgm:presLayoutVars>
      </dgm:prSet>
      <dgm:spPr/>
      <dgm:t>
        <a:bodyPr/>
        <a:lstStyle/>
        <a:p>
          <a:endParaRPr lang="tr-TR"/>
        </a:p>
      </dgm:t>
    </dgm:pt>
    <dgm:pt modelId="{6EA109FA-774F-436A-A632-49859E6FA963}" type="pres">
      <dgm:prSet presAssocID="{CB5F250C-FC11-4909-BE69-8BDDA6D9CAC2}" presName="negativeSpace" presStyleCnt="0"/>
      <dgm:spPr/>
    </dgm:pt>
    <dgm:pt modelId="{9D49F128-0E50-4DFD-ADAB-BA4783E74E3C}" type="pres">
      <dgm:prSet presAssocID="{CB5F250C-FC11-4909-BE69-8BDDA6D9CAC2}" presName="childText" presStyleLbl="conFgAcc1" presStyleIdx="3" presStyleCnt="5">
        <dgm:presLayoutVars>
          <dgm:bulletEnabled val="1"/>
        </dgm:presLayoutVars>
      </dgm:prSet>
      <dgm:spPr/>
    </dgm:pt>
    <dgm:pt modelId="{2CD7F41E-9E06-4B3C-A14A-A8A92C3277F5}" type="pres">
      <dgm:prSet presAssocID="{DDAB64C6-B30F-42A6-8003-42524B2FF0C7}" presName="spaceBetweenRectangles" presStyleCnt="0"/>
      <dgm:spPr/>
    </dgm:pt>
    <dgm:pt modelId="{AFE66969-07E6-4222-A3E1-E40C260BB3DC}" type="pres">
      <dgm:prSet presAssocID="{ADCA2DC4-945B-4587-9B87-129B0A09D519}" presName="parentLin" presStyleCnt="0"/>
      <dgm:spPr/>
    </dgm:pt>
    <dgm:pt modelId="{4986C48D-818D-4BC5-87C3-236F8A976BF1}" type="pres">
      <dgm:prSet presAssocID="{ADCA2DC4-945B-4587-9B87-129B0A09D519}" presName="parentLeftMargin" presStyleLbl="node1" presStyleIdx="3" presStyleCnt="5"/>
      <dgm:spPr/>
      <dgm:t>
        <a:bodyPr/>
        <a:lstStyle/>
        <a:p>
          <a:endParaRPr lang="tr-TR"/>
        </a:p>
      </dgm:t>
    </dgm:pt>
    <dgm:pt modelId="{00BFBCF1-D228-4645-8AF5-7994BD0A8872}" type="pres">
      <dgm:prSet presAssocID="{ADCA2DC4-945B-4587-9B87-129B0A09D519}" presName="parentText" presStyleLbl="node1" presStyleIdx="4" presStyleCnt="5">
        <dgm:presLayoutVars>
          <dgm:chMax val="0"/>
          <dgm:bulletEnabled val="1"/>
        </dgm:presLayoutVars>
      </dgm:prSet>
      <dgm:spPr/>
      <dgm:t>
        <a:bodyPr/>
        <a:lstStyle/>
        <a:p>
          <a:endParaRPr lang="tr-TR"/>
        </a:p>
      </dgm:t>
    </dgm:pt>
    <dgm:pt modelId="{A086DC40-5D5F-4F8D-922F-85E1807647F7}" type="pres">
      <dgm:prSet presAssocID="{ADCA2DC4-945B-4587-9B87-129B0A09D519}" presName="negativeSpace" presStyleCnt="0"/>
      <dgm:spPr/>
    </dgm:pt>
    <dgm:pt modelId="{72DBB1DC-F3A5-45B1-A0DB-FBB216E69B64}" type="pres">
      <dgm:prSet presAssocID="{ADCA2DC4-945B-4587-9B87-129B0A09D519}" presName="childText" presStyleLbl="conFgAcc1" presStyleIdx="4" presStyleCnt="5">
        <dgm:presLayoutVars>
          <dgm:bulletEnabled val="1"/>
        </dgm:presLayoutVars>
      </dgm:prSet>
      <dgm:spPr/>
    </dgm:pt>
  </dgm:ptLst>
  <dgm:cxnLst>
    <dgm:cxn modelId="{DCD96A1F-97E0-4F44-AA15-E3C556DF5CC9}" type="presOf" srcId="{5932F6B4-1742-403C-AAF1-11E6B9D5951A}" destId="{81F34AA8-94EC-4D9E-993D-B88D969956A9}" srcOrd="0" destOrd="0" presId="urn:microsoft.com/office/officeart/2005/8/layout/list1"/>
    <dgm:cxn modelId="{F5F37EA8-5224-450B-BF69-1C6DC0D06C10}" type="presOf" srcId="{728E71C7-686A-4835-9C5A-D52009B1AA02}" destId="{53D509FA-67BD-4CBF-9F97-1C4E16F8A696}" srcOrd="0" destOrd="0" presId="urn:microsoft.com/office/officeart/2005/8/layout/list1"/>
    <dgm:cxn modelId="{592787B9-0BAE-4310-ADF9-7AC9FDF0D4E1}" type="presOf" srcId="{494CCB9A-4630-4482-B2FE-1F06D33FBE1F}" destId="{06DB26C2-B945-4513-96F9-E173B7E0E934}" srcOrd="0" destOrd="0" presId="urn:microsoft.com/office/officeart/2005/8/layout/list1"/>
    <dgm:cxn modelId="{6EBE0A73-2F15-43C1-A9A5-BCCFC6F77499}" type="presOf" srcId="{ADCA2DC4-945B-4587-9B87-129B0A09D519}" destId="{4986C48D-818D-4BC5-87C3-236F8A976BF1}" srcOrd="0" destOrd="0" presId="urn:microsoft.com/office/officeart/2005/8/layout/list1"/>
    <dgm:cxn modelId="{DDC9967A-9676-4B1B-8029-E6C1D85AB524}" srcId="{728E71C7-686A-4835-9C5A-D52009B1AA02}" destId="{CB5F250C-FC11-4909-BE69-8BDDA6D9CAC2}" srcOrd="3" destOrd="0" parTransId="{07F03218-C189-4DAB-BD16-9DEC31790D55}" sibTransId="{DDAB64C6-B30F-42A6-8003-42524B2FF0C7}"/>
    <dgm:cxn modelId="{06FACD27-9408-4502-9DA9-CE65F7197E27}" type="presOf" srcId="{345E635D-FA08-48F5-816E-5C3D345F8D1B}" destId="{10162D33-3042-49C0-8A46-C00E1AEF738A}" srcOrd="1" destOrd="0" presId="urn:microsoft.com/office/officeart/2005/8/layout/list1"/>
    <dgm:cxn modelId="{AF0760D3-5ABB-4BE4-B5AC-0872A25C3048}" type="presOf" srcId="{ADCA2DC4-945B-4587-9B87-129B0A09D519}" destId="{00BFBCF1-D228-4645-8AF5-7994BD0A8872}" srcOrd="1" destOrd="0" presId="urn:microsoft.com/office/officeart/2005/8/layout/list1"/>
    <dgm:cxn modelId="{6783C069-BF55-4C6E-8156-9F628BF531B6}" srcId="{728E71C7-686A-4835-9C5A-D52009B1AA02}" destId="{494CCB9A-4630-4482-B2FE-1F06D33FBE1F}" srcOrd="0" destOrd="0" parTransId="{98821BD8-9202-4A14-8EDA-8BA974F47F16}" sibTransId="{63885BA3-8AA3-4523-9C2B-815FE18FC2EA}"/>
    <dgm:cxn modelId="{1A53F8E1-E5AF-45C8-AC55-1F6086FDE307}" srcId="{728E71C7-686A-4835-9C5A-D52009B1AA02}" destId="{ADCA2DC4-945B-4587-9B87-129B0A09D519}" srcOrd="4" destOrd="0" parTransId="{322AC518-CB31-4C5D-8FBC-779C03D6C045}" sibTransId="{12CC9AC9-FA66-43FD-A98F-310E5216395E}"/>
    <dgm:cxn modelId="{C588E693-1A8D-460C-9AB7-5F4D032A0ABA}" srcId="{728E71C7-686A-4835-9C5A-D52009B1AA02}" destId="{5932F6B4-1742-403C-AAF1-11E6B9D5951A}" srcOrd="1" destOrd="0" parTransId="{AA65C8F7-A52B-45D6-A265-C8EF652A4667}" sibTransId="{93032430-8B59-4E62-AE28-D9C2A03BC674}"/>
    <dgm:cxn modelId="{40A14450-68D2-4FF4-BE6E-98232098F76D}" srcId="{728E71C7-686A-4835-9C5A-D52009B1AA02}" destId="{345E635D-FA08-48F5-816E-5C3D345F8D1B}" srcOrd="2" destOrd="0" parTransId="{98FA5AE0-982D-4989-AD81-A358630B1284}" sibTransId="{C1F024DB-4C04-4C2A-9D44-EA623DE49049}"/>
    <dgm:cxn modelId="{21967BF6-B6BB-4BBD-942C-3E5CF0EDD312}" type="presOf" srcId="{CB5F250C-FC11-4909-BE69-8BDDA6D9CAC2}" destId="{4173EF1F-CF59-43C2-89C0-CC7BF6096C1F}" srcOrd="0" destOrd="0" presId="urn:microsoft.com/office/officeart/2005/8/layout/list1"/>
    <dgm:cxn modelId="{6E10847F-A7AC-4538-98AB-D99D218EAFD5}" type="presOf" srcId="{494CCB9A-4630-4482-B2FE-1F06D33FBE1F}" destId="{2E1E1CB9-4C73-4945-9DA1-E117AC22A371}" srcOrd="1" destOrd="0" presId="urn:microsoft.com/office/officeart/2005/8/layout/list1"/>
    <dgm:cxn modelId="{CB1205DE-5930-4560-A693-1031FB38DBD6}" type="presOf" srcId="{CB5F250C-FC11-4909-BE69-8BDDA6D9CAC2}" destId="{3A9BAE47-1BCC-4268-82C9-357423BFCF32}" srcOrd="1" destOrd="0" presId="urn:microsoft.com/office/officeart/2005/8/layout/list1"/>
    <dgm:cxn modelId="{660A0939-7F12-41E4-A0C5-4B337FA54213}" type="presOf" srcId="{345E635D-FA08-48F5-816E-5C3D345F8D1B}" destId="{52B7718B-EE7C-4E5D-851B-DEF74368AE61}" srcOrd="0" destOrd="0" presId="urn:microsoft.com/office/officeart/2005/8/layout/list1"/>
    <dgm:cxn modelId="{F736C8DC-A811-47E8-B945-F65B91007BAA}" type="presOf" srcId="{5932F6B4-1742-403C-AAF1-11E6B9D5951A}" destId="{E196CA0A-B9CE-46B4-91B6-1BC23026FBBB}" srcOrd="1" destOrd="0" presId="urn:microsoft.com/office/officeart/2005/8/layout/list1"/>
    <dgm:cxn modelId="{8E462811-1616-416D-AAB6-57FBB7739F2E}" type="presParOf" srcId="{53D509FA-67BD-4CBF-9F97-1C4E16F8A696}" destId="{83438736-D5FE-4CC1-BE63-595853FB1307}" srcOrd="0" destOrd="0" presId="urn:microsoft.com/office/officeart/2005/8/layout/list1"/>
    <dgm:cxn modelId="{42915EA2-3186-4E5A-A5B9-24B8B865F215}" type="presParOf" srcId="{83438736-D5FE-4CC1-BE63-595853FB1307}" destId="{06DB26C2-B945-4513-96F9-E173B7E0E934}" srcOrd="0" destOrd="0" presId="urn:microsoft.com/office/officeart/2005/8/layout/list1"/>
    <dgm:cxn modelId="{60626232-F78A-4D42-8819-194B837AEC04}" type="presParOf" srcId="{83438736-D5FE-4CC1-BE63-595853FB1307}" destId="{2E1E1CB9-4C73-4945-9DA1-E117AC22A371}" srcOrd="1" destOrd="0" presId="urn:microsoft.com/office/officeart/2005/8/layout/list1"/>
    <dgm:cxn modelId="{6E6E54E0-F225-4203-B56C-120C94670AE3}" type="presParOf" srcId="{53D509FA-67BD-4CBF-9F97-1C4E16F8A696}" destId="{3B055322-EE6E-4E5F-8E25-4146A5E975FB}" srcOrd="1" destOrd="0" presId="urn:microsoft.com/office/officeart/2005/8/layout/list1"/>
    <dgm:cxn modelId="{00EFFD26-31CF-4582-A066-069DBF5EFD45}" type="presParOf" srcId="{53D509FA-67BD-4CBF-9F97-1C4E16F8A696}" destId="{1FC80BD5-BB66-46FB-BA70-D5CF6093D7A5}" srcOrd="2" destOrd="0" presId="urn:microsoft.com/office/officeart/2005/8/layout/list1"/>
    <dgm:cxn modelId="{3B01A2F1-D264-46BB-AC34-833811EC9C88}" type="presParOf" srcId="{53D509FA-67BD-4CBF-9F97-1C4E16F8A696}" destId="{7CEB8B95-4C4A-42D3-9DF3-70B4858D56E5}" srcOrd="3" destOrd="0" presId="urn:microsoft.com/office/officeart/2005/8/layout/list1"/>
    <dgm:cxn modelId="{0765A4F1-B2A2-4CB0-AF7D-62F1F4876104}" type="presParOf" srcId="{53D509FA-67BD-4CBF-9F97-1C4E16F8A696}" destId="{C175098B-7B6A-4175-86A0-1CA730BAB8B8}" srcOrd="4" destOrd="0" presId="urn:microsoft.com/office/officeart/2005/8/layout/list1"/>
    <dgm:cxn modelId="{42EFCDCF-60F5-48AB-AF6A-5D78E45D4E3D}" type="presParOf" srcId="{C175098B-7B6A-4175-86A0-1CA730BAB8B8}" destId="{81F34AA8-94EC-4D9E-993D-B88D969956A9}" srcOrd="0" destOrd="0" presId="urn:microsoft.com/office/officeart/2005/8/layout/list1"/>
    <dgm:cxn modelId="{C593F55A-6C4C-4DE9-8F35-813923BDE668}" type="presParOf" srcId="{C175098B-7B6A-4175-86A0-1CA730BAB8B8}" destId="{E196CA0A-B9CE-46B4-91B6-1BC23026FBBB}" srcOrd="1" destOrd="0" presId="urn:microsoft.com/office/officeart/2005/8/layout/list1"/>
    <dgm:cxn modelId="{38AEB813-CC11-4DFE-9A09-C0DBE1094C6A}" type="presParOf" srcId="{53D509FA-67BD-4CBF-9F97-1C4E16F8A696}" destId="{DA59E168-3901-4CDB-A522-F7909E2F66AE}" srcOrd="5" destOrd="0" presId="urn:microsoft.com/office/officeart/2005/8/layout/list1"/>
    <dgm:cxn modelId="{6CA81169-D730-4EFA-99CE-6CC253E0241D}" type="presParOf" srcId="{53D509FA-67BD-4CBF-9F97-1C4E16F8A696}" destId="{528BDEE6-0446-4413-A77A-F66239D17968}" srcOrd="6" destOrd="0" presId="urn:microsoft.com/office/officeart/2005/8/layout/list1"/>
    <dgm:cxn modelId="{46138C04-3CB7-43AC-9908-1CA17B4002E5}" type="presParOf" srcId="{53D509FA-67BD-4CBF-9F97-1C4E16F8A696}" destId="{66414B56-C4AE-41BB-A64A-78A65AD91832}" srcOrd="7" destOrd="0" presId="urn:microsoft.com/office/officeart/2005/8/layout/list1"/>
    <dgm:cxn modelId="{8FC823B0-5032-484F-B1AB-21A249B42AA5}" type="presParOf" srcId="{53D509FA-67BD-4CBF-9F97-1C4E16F8A696}" destId="{298935FB-74ED-4892-8E8E-C214291C9DA0}" srcOrd="8" destOrd="0" presId="urn:microsoft.com/office/officeart/2005/8/layout/list1"/>
    <dgm:cxn modelId="{265F9404-5B94-49E2-9C91-FE2471433B1D}" type="presParOf" srcId="{298935FB-74ED-4892-8E8E-C214291C9DA0}" destId="{52B7718B-EE7C-4E5D-851B-DEF74368AE61}" srcOrd="0" destOrd="0" presId="urn:microsoft.com/office/officeart/2005/8/layout/list1"/>
    <dgm:cxn modelId="{44F841E8-9A72-41D1-B39A-EC27A2DB8669}" type="presParOf" srcId="{298935FB-74ED-4892-8E8E-C214291C9DA0}" destId="{10162D33-3042-49C0-8A46-C00E1AEF738A}" srcOrd="1" destOrd="0" presId="urn:microsoft.com/office/officeart/2005/8/layout/list1"/>
    <dgm:cxn modelId="{83E1F329-63AC-489B-87AA-C927C2554B77}" type="presParOf" srcId="{53D509FA-67BD-4CBF-9F97-1C4E16F8A696}" destId="{CC6AC714-C0FC-425E-B2A1-D4AF27FEE389}" srcOrd="9" destOrd="0" presId="urn:microsoft.com/office/officeart/2005/8/layout/list1"/>
    <dgm:cxn modelId="{A90358AA-A8DC-4BC2-81CD-261E14DA0FBF}" type="presParOf" srcId="{53D509FA-67BD-4CBF-9F97-1C4E16F8A696}" destId="{5FE0B2CD-7445-40DE-87B2-D775BE379926}" srcOrd="10" destOrd="0" presId="urn:microsoft.com/office/officeart/2005/8/layout/list1"/>
    <dgm:cxn modelId="{91DE45F2-D676-4805-AFFE-ADC75AC5D94E}" type="presParOf" srcId="{53D509FA-67BD-4CBF-9F97-1C4E16F8A696}" destId="{10D6C532-EF6C-4F90-B721-11EBC2F9455A}" srcOrd="11" destOrd="0" presId="urn:microsoft.com/office/officeart/2005/8/layout/list1"/>
    <dgm:cxn modelId="{D15253E0-722A-40B5-A5D9-B5B8E22DB89F}" type="presParOf" srcId="{53D509FA-67BD-4CBF-9F97-1C4E16F8A696}" destId="{ED700ACF-3618-4B2E-8528-F7884FD3C2C3}" srcOrd="12" destOrd="0" presId="urn:microsoft.com/office/officeart/2005/8/layout/list1"/>
    <dgm:cxn modelId="{E054D0FE-5DC9-4996-8A65-EB90D9B85DB1}" type="presParOf" srcId="{ED700ACF-3618-4B2E-8528-F7884FD3C2C3}" destId="{4173EF1F-CF59-43C2-89C0-CC7BF6096C1F}" srcOrd="0" destOrd="0" presId="urn:microsoft.com/office/officeart/2005/8/layout/list1"/>
    <dgm:cxn modelId="{E00A80DA-A86A-4BFD-BAD9-079EDBE6973F}" type="presParOf" srcId="{ED700ACF-3618-4B2E-8528-F7884FD3C2C3}" destId="{3A9BAE47-1BCC-4268-82C9-357423BFCF32}" srcOrd="1" destOrd="0" presId="urn:microsoft.com/office/officeart/2005/8/layout/list1"/>
    <dgm:cxn modelId="{58340609-A14A-44AD-B296-F93662367EB0}" type="presParOf" srcId="{53D509FA-67BD-4CBF-9F97-1C4E16F8A696}" destId="{6EA109FA-774F-436A-A632-49859E6FA963}" srcOrd="13" destOrd="0" presId="urn:microsoft.com/office/officeart/2005/8/layout/list1"/>
    <dgm:cxn modelId="{581503B9-838C-4795-85CE-DA4D51E514A7}" type="presParOf" srcId="{53D509FA-67BD-4CBF-9F97-1C4E16F8A696}" destId="{9D49F128-0E50-4DFD-ADAB-BA4783E74E3C}" srcOrd="14" destOrd="0" presId="urn:microsoft.com/office/officeart/2005/8/layout/list1"/>
    <dgm:cxn modelId="{18A478A6-0E07-471A-AD5B-FBD1C4048FA6}" type="presParOf" srcId="{53D509FA-67BD-4CBF-9F97-1C4E16F8A696}" destId="{2CD7F41E-9E06-4B3C-A14A-A8A92C3277F5}" srcOrd="15" destOrd="0" presId="urn:microsoft.com/office/officeart/2005/8/layout/list1"/>
    <dgm:cxn modelId="{09096CB7-6F34-43CC-92ED-6F69A9E4F994}" type="presParOf" srcId="{53D509FA-67BD-4CBF-9F97-1C4E16F8A696}" destId="{AFE66969-07E6-4222-A3E1-E40C260BB3DC}" srcOrd="16" destOrd="0" presId="urn:microsoft.com/office/officeart/2005/8/layout/list1"/>
    <dgm:cxn modelId="{13778BBE-F259-464D-9C99-BDD9FBC0FFE8}" type="presParOf" srcId="{AFE66969-07E6-4222-A3E1-E40C260BB3DC}" destId="{4986C48D-818D-4BC5-87C3-236F8A976BF1}" srcOrd="0" destOrd="0" presId="urn:microsoft.com/office/officeart/2005/8/layout/list1"/>
    <dgm:cxn modelId="{586D0227-6A28-46C9-A0DF-13BBF2230A12}" type="presParOf" srcId="{AFE66969-07E6-4222-A3E1-E40C260BB3DC}" destId="{00BFBCF1-D228-4645-8AF5-7994BD0A8872}" srcOrd="1" destOrd="0" presId="urn:microsoft.com/office/officeart/2005/8/layout/list1"/>
    <dgm:cxn modelId="{84940454-7A98-43F0-9BEA-D6B6B87C4122}" type="presParOf" srcId="{53D509FA-67BD-4CBF-9F97-1C4E16F8A696}" destId="{A086DC40-5D5F-4F8D-922F-85E1807647F7}" srcOrd="17" destOrd="0" presId="urn:microsoft.com/office/officeart/2005/8/layout/list1"/>
    <dgm:cxn modelId="{9103F4EF-03E4-432A-9562-57FE16EDD643}" type="presParOf" srcId="{53D509FA-67BD-4CBF-9F97-1C4E16F8A696}" destId="{72DBB1DC-F3A5-45B1-A0DB-FBB216E69B64}"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80BD5-BB66-46FB-BA70-D5CF6093D7A5}">
      <dsp:nvSpPr>
        <dsp:cNvPr id="0" name=""/>
        <dsp:cNvSpPr/>
      </dsp:nvSpPr>
      <dsp:spPr>
        <a:xfrm>
          <a:off x="0" y="309738"/>
          <a:ext cx="8596312" cy="428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1E1CB9-4C73-4945-9DA1-E117AC22A371}">
      <dsp:nvSpPr>
        <dsp:cNvPr id="0" name=""/>
        <dsp:cNvSpPr/>
      </dsp:nvSpPr>
      <dsp:spPr>
        <a:xfrm>
          <a:off x="429815" y="58818"/>
          <a:ext cx="6017418" cy="501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44" tIns="0" rIns="227444" bIns="0" numCol="1" spcCol="1270" anchor="ctr" anchorCtr="0">
          <a:noAutofit/>
        </a:bodyPr>
        <a:lstStyle/>
        <a:p>
          <a:pPr lvl="0" algn="l" defTabSz="755650">
            <a:lnSpc>
              <a:spcPct val="90000"/>
            </a:lnSpc>
            <a:spcBef>
              <a:spcPct val="0"/>
            </a:spcBef>
            <a:spcAft>
              <a:spcPct val="35000"/>
            </a:spcAft>
          </a:pPr>
          <a:r>
            <a:rPr lang="tr-TR" sz="1700" kern="1200" dirty="0" smtClean="0"/>
            <a:t>Medical history and physical exams</a:t>
          </a:r>
          <a:endParaRPr lang="tr-TR" sz="1700" kern="1200" dirty="0"/>
        </a:p>
      </dsp:txBody>
      <dsp:txXfrm>
        <a:off x="454313" y="83316"/>
        <a:ext cx="5968422" cy="452844"/>
      </dsp:txXfrm>
    </dsp:sp>
    <dsp:sp modelId="{528BDEE6-0446-4413-A77A-F66239D17968}">
      <dsp:nvSpPr>
        <dsp:cNvPr id="0" name=""/>
        <dsp:cNvSpPr/>
      </dsp:nvSpPr>
      <dsp:spPr>
        <a:xfrm>
          <a:off x="0" y="1080858"/>
          <a:ext cx="8596312" cy="428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96CA0A-B9CE-46B4-91B6-1BC23026FBBB}">
      <dsp:nvSpPr>
        <dsp:cNvPr id="0" name=""/>
        <dsp:cNvSpPr/>
      </dsp:nvSpPr>
      <dsp:spPr>
        <a:xfrm>
          <a:off x="429815" y="829938"/>
          <a:ext cx="6017418" cy="501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44" tIns="0" rIns="227444" bIns="0" numCol="1" spcCol="1270" anchor="ctr" anchorCtr="0">
          <a:noAutofit/>
        </a:bodyPr>
        <a:lstStyle/>
        <a:p>
          <a:pPr lvl="0" algn="l" defTabSz="755650">
            <a:lnSpc>
              <a:spcPct val="90000"/>
            </a:lnSpc>
            <a:spcBef>
              <a:spcPct val="0"/>
            </a:spcBef>
            <a:spcAft>
              <a:spcPct val="35000"/>
            </a:spcAft>
          </a:pPr>
          <a:r>
            <a:rPr lang="tr-TR" sz="1700" kern="1200" dirty="0" smtClean="0"/>
            <a:t>Mammograms</a:t>
          </a:r>
          <a:endParaRPr lang="tr-TR" sz="1700" kern="1200" dirty="0"/>
        </a:p>
      </dsp:txBody>
      <dsp:txXfrm>
        <a:off x="454313" y="854436"/>
        <a:ext cx="5968422" cy="452844"/>
      </dsp:txXfrm>
    </dsp:sp>
    <dsp:sp modelId="{5FE0B2CD-7445-40DE-87B2-D775BE379926}">
      <dsp:nvSpPr>
        <dsp:cNvPr id="0" name=""/>
        <dsp:cNvSpPr/>
      </dsp:nvSpPr>
      <dsp:spPr>
        <a:xfrm>
          <a:off x="0" y="1851978"/>
          <a:ext cx="8596312" cy="428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162D33-3042-49C0-8A46-C00E1AEF738A}">
      <dsp:nvSpPr>
        <dsp:cNvPr id="0" name=""/>
        <dsp:cNvSpPr/>
      </dsp:nvSpPr>
      <dsp:spPr>
        <a:xfrm>
          <a:off x="429815" y="1601058"/>
          <a:ext cx="6017418" cy="501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44" tIns="0" rIns="227444" bIns="0" numCol="1" spcCol="1270" anchor="ctr" anchorCtr="0">
          <a:noAutofit/>
        </a:bodyPr>
        <a:lstStyle/>
        <a:p>
          <a:pPr lvl="0" algn="l" defTabSz="755650">
            <a:lnSpc>
              <a:spcPct val="90000"/>
            </a:lnSpc>
            <a:spcBef>
              <a:spcPct val="0"/>
            </a:spcBef>
            <a:spcAft>
              <a:spcPct val="35000"/>
            </a:spcAft>
          </a:pPr>
          <a:r>
            <a:rPr lang="tr-TR" sz="1700" kern="1200" dirty="0" smtClean="0"/>
            <a:t>Breast ultrasound</a:t>
          </a:r>
          <a:endParaRPr lang="tr-TR" sz="1700" kern="1200" dirty="0"/>
        </a:p>
      </dsp:txBody>
      <dsp:txXfrm>
        <a:off x="454313" y="1625556"/>
        <a:ext cx="5968422" cy="452844"/>
      </dsp:txXfrm>
    </dsp:sp>
    <dsp:sp modelId="{9D49F128-0E50-4DFD-ADAB-BA4783E74E3C}">
      <dsp:nvSpPr>
        <dsp:cNvPr id="0" name=""/>
        <dsp:cNvSpPr/>
      </dsp:nvSpPr>
      <dsp:spPr>
        <a:xfrm>
          <a:off x="0" y="2623098"/>
          <a:ext cx="8596312" cy="428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9BAE47-1BCC-4268-82C9-357423BFCF32}">
      <dsp:nvSpPr>
        <dsp:cNvPr id="0" name=""/>
        <dsp:cNvSpPr/>
      </dsp:nvSpPr>
      <dsp:spPr>
        <a:xfrm>
          <a:off x="429815" y="2372178"/>
          <a:ext cx="6017418" cy="501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44" tIns="0" rIns="227444" bIns="0" numCol="1" spcCol="1270" anchor="ctr" anchorCtr="0">
          <a:noAutofit/>
        </a:bodyPr>
        <a:lstStyle/>
        <a:p>
          <a:pPr lvl="0" algn="l" defTabSz="755650">
            <a:lnSpc>
              <a:spcPct val="90000"/>
            </a:lnSpc>
            <a:spcBef>
              <a:spcPct val="0"/>
            </a:spcBef>
            <a:spcAft>
              <a:spcPct val="35000"/>
            </a:spcAft>
          </a:pPr>
          <a:r>
            <a:rPr lang="tr-TR" sz="1700" kern="1200" dirty="0" smtClean="0"/>
            <a:t>Magnetic resonance imaging</a:t>
          </a:r>
          <a:endParaRPr lang="tr-TR" sz="1700" kern="1200" dirty="0"/>
        </a:p>
      </dsp:txBody>
      <dsp:txXfrm>
        <a:off x="454313" y="2396676"/>
        <a:ext cx="5968422" cy="452844"/>
      </dsp:txXfrm>
    </dsp:sp>
    <dsp:sp modelId="{72DBB1DC-F3A5-45B1-A0DB-FBB216E69B64}">
      <dsp:nvSpPr>
        <dsp:cNvPr id="0" name=""/>
        <dsp:cNvSpPr/>
      </dsp:nvSpPr>
      <dsp:spPr>
        <a:xfrm>
          <a:off x="0" y="3394218"/>
          <a:ext cx="8596312" cy="428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0BFBCF1-D228-4645-8AF5-7994BD0A8872}">
      <dsp:nvSpPr>
        <dsp:cNvPr id="0" name=""/>
        <dsp:cNvSpPr/>
      </dsp:nvSpPr>
      <dsp:spPr>
        <a:xfrm>
          <a:off x="429815" y="3143298"/>
          <a:ext cx="6017418" cy="501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444" tIns="0" rIns="227444" bIns="0" numCol="1" spcCol="1270" anchor="ctr" anchorCtr="0">
          <a:noAutofit/>
        </a:bodyPr>
        <a:lstStyle/>
        <a:p>
          <a:pPr lvl="0" algn="l" defTabSz="755650">
            <a:lnSpc>
              <a:spcPct val="90000"/>
            </a:lnSpc>
            <a:spcBef>
              <a:spcPct val="0"/>
            </a:spcBef>
            <a:spcAft>
              <a:spcPct val="35000"/>
            </a:spcAft>
          </a:pPr>
          <a:r>
            <a:rPr lang="tr-TR" sz="1700" kern="1200" dirty="0" smtClean="0"/>
            <a:t>Biopsy</a:t>
          </a:r>
          <a:endParaRPr lang="tr-TR" sz="1700" kern="1200" dirty="0"/>
        </a:p>
      </dsp:txBody>
      <dsp:txXfrm>
        <a:off x="454313" y="3167796"/>
        <a:ext cx="5968422"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0.02292</cdr:x>
      <cdr:y>0.16667</cdr:y>
    </cdr:from>
    <cdr:to>
      <cdr:x>0.075</cdr:x>
      <cdr:y>0.69097</cdr:y>
    </cdr:to>
    <cdr:sp macro="" textlink="">
      <cdr:nvSpPr>
        <cdr:cNvPr id="2" name="Metin kutusu 1"/>
        <cdr:cNvSpPr txBox="1"/>
      </cdr:nvSpPr>
      <cdr:spPr>
        <a:xfrm xmlns:a="http://schemas.openxmlformats.org/drawingml/2006/main">
          <a:off x="104774" y="457200"/>
          <a:ext cx="238125" cy="1438275"/>
        </a:xfrm>
        <a:prstGeom xmlns:a="http://schemas.openxmlformats.org/drawingml/2006/main" prst="rect">
          <a:avLst/>
        </a:prstGeom>
      </cdr:spPr>
      <cdr:txBody>
        <a:bodyPr xmlns:a="http://schemas.openxmlformats.org/drawingml/2006/main" vertOverflow="clip" vert="vert270" wrap="square" rtlCol="0"/>
        <a:lstStyle xmlns:a="http://schemas.openxmlformats.org/drawingml/2006/main"/>
        <a:p xmlns:a="http://schemas.openxmlformats.org/drawingml/2006/main">
          <a:r>
            <a:rPr lang="tr-TR" sz="1600" b="1" dirty="0" err="1" smtClean="0">
              <a:latin typeface="Trebuchet MS" pitchFamily="34" charset="0"/>
              <a:cs typeface="Times New Roman" panose="02020603050405020304" pitchFamily="18" charset="0"/>
            </a:rPr>
            <a:t>Labeling</a:t>
          </a:r>
          <a:r>
            <a:rPr lang="tr-TR" sz="1600" b="1" dirty="0" smtClean="0">
              <a:latin typeface="Trebuchet MS" pitchFamily="34" charset="0"/>
              <a:cs typeface="Times New Roman" panose="02020603050405020304" pitchFamily="18" charset="0"/>
            </a:rPr>
            <a:t> </a:t>
          </a:r>
          <a:r>
            <a:rPr lang="tr-TR" sz="1600" b="1" dirty="0" err="1" smtClean="0">
              <a:latin typeface="Trebuchet MS" pitchFamily="34" charset="0"/>
              <a:cs typeface="Times New Roman" panose="02020603050405020304" pitchFamily="18" charset="0"/>
            </a:rPr>
            <a:t>efficiency</a:t>
          </a:r>
          <a:r>
            <a:rPr lang="tr-TR" sz="1600" b="1" dirty="0" smtClean="0">
              <a:latin typeface="Trebuchet MS" pitchFamily="34" charset="0"/>
              <a:cs typeface="Times New Roman" panose="02020603050405020304" pitchFamily="18" charset="0"/>
            </a:rPr>
            <a:t> (%)</a:t>
          </a:r>
          <a:endParaRPr lang="tr-TR" sz="1600" b="1" dirty="0">
            <a:latin typeface="Trebuchet MS" pitchFamily="34" charset="0"/>
            <a:cs typeface="Times New Roman" panose="02020603050405020304" pitchFamily="18" charset="0"/>
          </a:endParaRPr>
        </a:p>
      </cdr:txBody>
    </cdr:sp>
  </cdr:relSizeAnchor>
  <cdr:relSizeAnchor xmlns:cdr="http://schemas.openxmlformats.org/drawingml/2006/chartDrawing">
    <cdr:from>
      <cdr:x>0.42595</cdr:x>
      <cdr:y>0.87096</cdr:y>
    </cdr:from>
    <cdr:to>
      <cdr:x>0.61581</cdr:x>
      <cdr:y>0.95587</cdr:y>
    </cdr:to>
    <cdr:sp macro="" textlink="">
      <cdr:nvSpPr>
        <cdr:cNvPr id="3" name="Metin Kutusu 2"/>
        <cdr:cNvSpPr txBox="1"/>
      </cdr:nvSpPr>
      <cdr:spPr>
        <a:xfrm xmlns:a="http://schemas.openxmlformats.org/drawingml/2006/main">
          <a:off x="3407842" y="3754995"/>
          <a:ext cx="1519000" cy="36607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tr-TR" sz="1600" b="1" dirty="0" smtClean="0">
              <a:latin typeface="Trebuchet MS" pitchFamily="34" charset="0"/>
              <a:cs typeface="Times New Roman" panose="02020603050405020304" pitchFamily="18" charset="0"/>
            </a:rPr>
            <a:t>Time (</a:t>
          </a:r>
          <a:r>
            <a:rPr lang="tr-TR" sz="1600" b="1" dirty="0" err="1" smtClean="0">
              <a:latin typeface="Trebuchet MS" pitchFamily="34" charset="0"/>
              <a:cs typeface="Times New Roman" panose="02020603050405020304" pitchFamily="18" charset="0"/>
            </a:rPr>
            <a:t>hour</a:t>
          </a:r>
          <a:r>
            <a:rPr lang="tr-TR" sz="1600" b="1" dirty="0" smtClean="0">
              <a:latin typeface="Trebuchet MS" pitchFamily="34" charset="0"/>
              <a:cs typeface="Times New Roman" panose="02020603050405020304" pitchFamily="18" charset="0"/>
            </a:rPr>
            <a:t>)</a:t>
          </a:r>
          <a:endParaRPr lang="tr-TR" sz="1600" b="1" dirty="0">
            <a:latin typeface="Trebuchet MS" pitchFamily="34" charset="0"/>
            <a:cs typeface="Times New Roman" panose="02020603050405020304" pitchFamily="18" charset="0"/>
          </a:endParaRPr>
        </a:p>
      </cdr:txBody>
    </cdr:sp>
  </cdr:relSizeAnchor>
  <cdr:relSizeAnchor xmlns:cdr="http://schemas.openxmlformats.org/drawingml/2006/chartDrawing">
    <cdr:from>
      <cdr:x>0.95993</cdr:x>
      <cdr:y>0.38936</cdr:y>
    </cdr:from>
    <cdr:to>
      <cdr:x>1</cdr:x>
      <cdr:y>0.45901</cdr:y>
    </cdr:to>
    <cdr:sp macro="" textlink="">
      <cdr:nvSpPr>
        <cdr:cNvPr id="4" name="Metin kutusu 3"/>
        <cdr:cNvSpPr txBox="1"/>
      </cdr:nvSpPr>
      <cdr:spPr>
        <a:xfrm xmlns:a="http://schemas.openxmlformats.org/drawingml/2006/main">
          <a:off x="7847464" y="1678675"/>
          <a:ext cx="327545" cy="30025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tr-TR" sz="1000" dirty="0" smtClean="0"/>
            <a:t>F2</a:t>
          </a:r>
          <a:endParaRPr lang="tr-TR" sz="10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B488F8-3BA5-4553-92A9-C5777C072679}" type="datetimeFigureOut">
              <a:rPr lang="tr-TR" smtClean="0"/>
              <a:t>3.3.2016</a:t>
            </a:fld>
            <a:endParaRPr lang="tr-TR"/>
          </a:p>
        </p:txBody>
      </p:sp>
      <p:sp>
        <p:nvSpPr>
          <p:cNvPr id="4" name="Slayt Görüntüsü Yer Tutucus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C2B39C-8C60-44A6-A2EA-CA2FD1FCE5F6}" type="slidenum">
              <a:rPr lang="tr-TR" smtClean="0"/>
              <a:t>‹#›</a:t>
            </a:fld>
            <a:endParaRPr lang="tr-TR"/>
          </a:p>
        </p:txBody>
      </p:sp>
    </p:spTree>
    <p:extLst>
      <p:ext uri="{BB962C8B-B14F-4D97-AF65-F5344CB8AC3E}">
        <p14:creationId xmlns:p14="http://schemas.microsoft.com/office/powerpoint/2010/main" val="29120226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 you very much for your kind introduction. </a:t>
            </a:r>
            <a:r>
              <a:rPr lang="tr-TR" sz="1200" kern="1200" dirty="0" smtClean="0">
                <a:solidFill>
                  <a:schemeClr val="tx1"/>
                </a:solidFill>
                <a:effectLst/>
                <a:latin typeface="+mn-lt"/>
                <a:ea typeface="+mn-ea"/>
                <a:cs typeface="+mn-cs"/>
              </a:rPr>
              <a:t>(I </a:t>
            </a:r>
            <a:r>
              <a:rPr lang="en-US" sz="1200" b="0" i="0" kern="1200" dirty="0" smtClean="0">
                <a:solidFill>
                  <a:schemeClr val="tx1"/>
                </a:solidFill>
                <a:effectLst/>
                <a:latin typeface="+mn-lt"/>
                <a:ea typeface="+mn-ea"/>
                <a:cs typeface="+mn-cs"/>
              </a:rPr>
              <a:t>received </a:t>
            </a:r>
            <a:r>
              <a:rPr lang="tr-TR" sz="1200" b="0" i="0" kern="1200" dirty="0" err="1" smtClean="0">
                <a:solidFill>
                  <a:schemeClr val="tx1"/>
                </a:solidFill>
                <a:effectLst/>
                <a:latin typeface="+mn-lt"/>
                <a:ea typeface="+mn-ea"/>
                <a:cs typeface="+mn-cs"/>
              </a:rPr>
              <a:t>my</a:t>
            </a:r>
            <a:r>
              <a:rPr lang="en-US" sz="1200" b="0" i="0" kern="1200" dirty="0" smtClean="0">
                <a:solidFill>
                  <a:schemeClr val="tx1"/>
                </a:solidFill>
                <a:effectLst/>
                <a:latin typeface="+mn-lt"/>
                <a:ea typeface="+mn-ea"/>
                <a:cs typeface="+mn-cs"/>
              </a:rPr>
              <a:t> master degree in </a:t>
            </a:r>
            <a:r>
              <a:rPr lang="en-US" sz="1200" b="0" i="0" kern="1200" dirty="0" err="1" smtClean="0">
                <a:solidFill>
                  <a:schemeClr val="tx1"/>
                </a:solidFill>
                <a:effectLst/>
                <a:latin typeface="+mn-lt"/>
                <a:ea typeface="+mn-ea"/>
                <a:cs typeface="+mn-cs"/>
              </a:rPr>
              <a:t>Radiopharmacy</a:t>
            </a:r>
            <a:r>
              <a:rPr lang="en-US" sz="1200" b="0" i="0" kern="1200" dirty="0" smtClean="0">
                <a:solidFill>
                  <a:schemeClr val="tx1"/>
                </a:solidFill>
                <a:effectLst/>
                <a:latin typeface="+mn-lt"/>
                <a:ea typeface="+mn-ea"/>
                <a:cs typeface="+mn-cs"/>
              </a:rPr>
              <a:t> from </a:t>
            </a:r>
            <a:r>
              <a:rPr lang="en-US" sz="1200" b="0" i="0" kern="1200" dirty="0" err="1" smtClean="0">
                <a:solidFill>
                  <a:schemeClr val="tx1"/>
                </a:solidFill>
                <a:effectLst/>
                <a:latin typeface="+mn-lt"/>
                <a:ea typeface="+mn-ea"/>
                <a:cs typeface="+mn-cs"/>
              </a:rPr>
              <a:t>Ege</a:t>
            </a:r>
            <a:r>
              <a:rPr lang="en-US" sz="1200" b="0" i="0" kern="1200" dirty="0" smtClean="0">
                <a:solidFill>
                  <a:schemeClr val="tx1"/>
                </a:solidFill>
                <a:effectLst/>
                <a:latin typeface="+mn-lt"/>
                <a:ea typeface="+mn-ea"/>
                <a:cs typeface="+mn-cs"/>
              </a:rPr>
              <a:t> University (Turkey) in 2015. </a:t>
            </a:r>
            <a:r>
              <a:rPr lang="tr-TR" sz="1200" b="0" i="0" kern="1200" dirty="0" smtClean="0">
                <a:solidFill>
                  <a:schemeClr val="tx1"/>
                </a:solidFill>
                <a:effectLst/>
                <a:latin typeface="+mn-lt"/>
                <a:ea typeface="+mn-ea"/>
                <a:cs typeface="+mn-cs"/>
              </a:rPr>
              <a:t>I</a:t>
            </a:r>
            <a:r>
              <a:rPr lang="tr-TR" sz="1200" b="0" i="0" kern="1200" baseline="0" dirty="0" smtClean="0">
                <a:solidFill>
                  <a:schemeClr val="tx1"/>
                </a:solidFill>
                <a:effectLst/>
                <a:latin typeface="+mn-lt"/>
                <a:ea typeface="+mn-ea"/>
                <a:cs typeface="+mn-cs"/>
              </a:rPr>
              <a:t> am</a:t>
            </a:r>
            <a:r>
              <a:rPr lang="en-US" sz="1200" b="0" i="0" kern="1200" dirty="0" smtClean="0">
                <a:solidFill>
                  <a:schemeClr val="tx1"/>
                </a:solidFill>
                <a:effectLst/>
                <a:latin typeface="+mn-lt"/>
                <a:ea typeface="+mn-ea"/>
                <a:cs typeface="+mn-cs"/>
              </a:rPr>
              <a:t> currently a Research Assistant at </a:t>
            </a:r>
            <a:r>
              <a:rPr lang="en-US" sz="1200" b="0" i="0" kern="1200" dirty="0" err="1" smtClean="0">
                <a:solidFill>
                  <a:schemeClr val="tx1"/>
                </a:solidFill>
                <a:effectLst/>
                <a:latin typeface="+mn-lt"/>
                <a:ea typeface="+mn-ea"/>
                <a:cs typeface="+mn-cs"/>
              </a:rPr>
              <a:t>Radiopharmacy</a:t>
            </a:r>
            <a:r>
              <a:rPr lang="en-US" sz="1200" b="0" i="0" kern="1200" dirty="0" smtClean="0">
                <a:solidFill>
                  <a:schemeClr val="tx1"/>
                </a:solidFill>
                <a:effectLst/>
                <a:latin typeface="+mn-lt"/>
                <a:ea typeface="+mn-ea"/>
                <a:cs typeface="+mn-cs"/>
              </a:rPr>
              <a:t> Department and also a doctoral student at </a:t>
            </a:r>
            <a:r>
              <a:rPr lang="en-US" sz="1200" b="0" i="0" kern="1200" dirty="0" err="1" smtClean="0">
                <a:solidFill>
                  <a:schemeClr val="tx1"/>
                </a:solidFill>
                <a:effectLst/>
                <a:latin typeface="+mn-lt"/>
                <a:ea typeface="+mn-ea"/>
                <a:cs typeface="+mn-cs"/>
              </a:rPr>
              <a:t>Biopharmaceutics</a:t>
            </a:r>
            <a:r>
              <a:rPr lang="en-US" sz="1200" b="0" i="0" kern="1200" dirty="0" smtClean="0">
                <a:solidFill>
                  <a:schemeClr val="tx1"/>
                </a:solidFill>
                <a:effectLst/>
                <a:latin typeface="+mn-lt"/>
                <a:ea typeface="+mn-ea"/>
                <a:cs typeface="+mn-cs"/>
              </a:rPr>
              <a:t> and </a:t>
            </a:r>
            <a:r>
              <a:rPr lang="en-US" sz="1200" b="0" i="0" kern="1200" dirty="0" err="1" smtClean="0">
                <a:solidFill>
                  <a:schemeClr val="tx1"/>
                </a:solidFill>
                <a:effectLst/>
                <a:latin typeface="+mn-lt"/>
                <a:ea typeface="+mn-ea"/>
                <a:cs typeface="+mn-cs"/>
              </a:rPr>
              <a:t>Pharmacocinetics</a:t>
            </a:r>
            <a:r>
              <a:rPr lang="en-US" sz="1200" b="0" i="0" kern="1200" dirty="0" smtClean="0">
                <a:solidFill>
                  <a:schemeClr val="tx1"/>
                </a:solidFill>
                <a:effectLst/>
                <a:latin typeface="+mn-lt"/>
                <a:ea typeface="+mn-ea"/>
                <a:cs typeface="+mn-cs"/>
              </a:rPr>
              <a:t> Department, </a:t>
            </a:r>
            <a:r>
              <a:rPr lang="en-US" sz="1200" b="0" i="0" kern="1200" dirty="0" err="1" smtClean="0">
                <a:solidFill>
                  <a:schemeClr val="tx1"/>
                </a:solidFill>
                <a:effectLst/>
                <a:latin typeface="+mn-lt"/>
                <a:ea typeface="+mn-ea"/>
                <a:cs typeface="+mn-cs"/>
              </a:rPr>
              <a:t>Ege</a:t>
            </a:r>
            <a:r>
              <a:rPr lang="en-US" sz="1200" b="0" i="0" kern="1200" dirty="0" smtClean="0">
                <a:solidFill>
                  <a:schemeClr val="tx1"/>
                </a:solidFill>
                <a:effectLst/>
                <a:latin typeface="+mn-lt"/>
                <a:ea typeface="+mn-ea"/>
                <a:cs typeface="+mn-cs"/>
              </a:rPr>
              <a:t> University</a:t>
            </a:r>
            <a:r>
              <a:rPr lang="tr-TR" sz="1200" b="0" i="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First </a:t>
            </a:r>
            <a:r>
              <a:rPr lang="en-US" sz="1200" kern="1200" dirty="0" smtClean="0">
                <a:solidFill>
                  <a:schemeClr val="tx1"/>
                </a:solidFill>
                <a:effectLst/>
                <a:latin typeface="+mn-lt"/>
                <a:ea typeface="+mn-ea"/>
                <a:cs typeface="+mn-cs"/>
              </a:rPr>
              <a:t>of all, I would like to thank </a:t>
            </a:r>
            <a:r>
              <a:rPr lang="en-US" sz="1200" kern="1200" dirty="0" smtClean="0">
                <a:solidFill>
                  <a:schemeClr val="tx1"/>
                </a:solidFill>
                <a:effectLst/>
                <a:latin typeface="+mn-lt"/>
                <a:ea typeface="+mn-ea"/>
                <a:cs typeface="+mn-cs"/>
              </a:rPr>
              <a:t>t</a:t>
            </a:r>
            <a:r>
              <a:rPr lang="tr-TR" sz="1200" kern="1200" dirty="0" smtClean="0">
                <a:solidFill>
                  <a:schemeClr val="tx1"/>
                </a:solidFill>
                <a:effectLst/>
                <a:latin typeface="+mn-lt"/>
                <a:ea typeface="+mn-ea"/>
                <a:cs typeface="+mn-cs"/>
              </a:rPr>
              <a:t>o</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organizing committee for giving me this opportunity. Today I'm going to talk about “Cell incorporation studies with technetium-99m labeled methotrexate loaded chitosan nanoparticles for breast cancer diagnosis” which is part of my postgraduate master study.</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a:t>
            </a:fld>
            <a:endParaRPr lang="tr-TR"/>
          </a:p>
        </p:txBody>
      </p:sp>
    </p:spTree>
    <p:extLst>
      <p:ext uri="{BB962C8B-B14F-4D97-AF65-F5344CB8AC3E}">
        <p14:creationId xmlns:p14="http://schemas.microsoft.com/office/powerpoint/2010/main" val="595880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Our study was published at Journal of Drug Delivery Science and Technology in October, 2015. If you desire, you can read the whole paper.</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a:t>
            </a:fld>
            <a:endParaRPr lang="tr-TR"/>
          </a:p>
        </p:txBody>
      </p:sp>
    </p:spTree>
    <p:extLst>
      <p:ext uri="{BB962C8B-B14F-4D97-AF65-F5344CB8AC3E}">
        <p14:creationId xmlns:p14="http://schemas.microsoft.com/office/powerpoint/2010/main" val="346072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you can see on the slide, I have divided my presentation into five parts.</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3</a:t>
            </a:fld>
            <a:endParaRPr lang="tr-TR"/>
          </a:p>
        </p:txBody>
      </p:sp>
    </p:spTree>
    <p:extLst>
      <p:ext uri="{BB962C8B-B14F-4D97-AF65-F5344CB8AC3E}">
        <p14:creationId xmlns:p14="http://schemas.microsoft.com/office/powerpoint/2010/main" val="12265910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First of all, the breast is an apocrine gland which is made up mainly of lobules, ducts and stroma.</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4</a:t>
            </a:fld>
            <a:endParaRPr lang="tr-TR"/>
          </a:p>
        </p:txBody>
      </p:sp>
    </p:spTree>
    <p:extLst>
      <p:ext uri="{BB962C8B-B14F-4D97-AF65-F5344CB8AC3E}">
        <p14:creationId xmlns:p14="http://schemas.microsoft.com/office/powerpoint/2010/main" val="682794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Breast cancer is the most common invasive cancer in women worldwide. In 2015 231,840 new cases of breast cancer diagnosed.</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5</a:t>
            </a:fld>
            <a:endParaRPr lang="tr-TR"/>
          </a:p>
        </p:txBody>
      </p:sp>
    </p:spTree>
    <p:extLst>
      <p:ext uri="{BB962C8B-B14F-4D97-AF65-F5344CB8AC3E}">
        <p14:creationId xmlns:p14="http://schemas.microsoft.com/office/powerpoint/2010/main" val="163014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Breast cancer can be diagnosed by medical history and physical exams, mammograms, breast ultrasound, magnetic resonance imaging and biopsy.</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6</a:t>
            </a:fld>
            <a:endParaRPr lang="tr-TR"/>
          </a:p>
        </p:txBody>
      </p:sp>
    </p:spTree>
    <p:extLst>
      <p:ext uri="{BB962C8B-B14F-4D97-AF65-F5344CB8AC3E}">
        <p14:creationId xmlns:p14="http://schemas.microsoft.com/office/powerpoint/2010/main" val="240526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Nuclear medicine imaging differs from </a:t>
            </a:r>
            <a:r>
              <a:rPr lang="tr-TR" sz="1200" kern="1200" dirty="0" err="1" smtClean="0">
                <a:solidFill>
                  <a:schemeClr val="tx1"/>
                </a:solidFill>
                <a:effectLst/>
                <a:latin typeface="+mn-lt"/>
                <a:ea typeface="+mn-ea"/>
                <a:cs typeface="+mn-cs"/>
              </a:rPr>
              <a:t>other</a:t>
            </a:r>
            <a:r>
              <a:rPr lang="tr-TR"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radiological imaging techniques that the radiotracers used in nuclear medicine relate to the function of an organ system or metabolic pathway.</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7</a:t>
            </a:fld>
            <a:endParaRPr lang="tr-TR"/>
          </a:p>
        </p:txBody>
      </p:sp>
    </p:spTree>
    <p:extLst>
      <p:ext uri="{BB962C8B-B14F-4D97-AF65-F5344CB8AC3E}">
        <p14:creationId xmlns:p14="http://schemas.microsoft.com/office/powerpoint/2010/main" val="3397549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Radiopharmaceuticals are drugs which include pharmaceutical and radioactive parts together. Since Technetium-99m (</a:t>
            </a:r>
            <a:r>
              <a:rPr lang="en-US" sz="1200" kern="1200" baseline="30000" dirty="0" smtClean="0">
                <a:solidFill>
                  <a:schemeClr val="tx1"/>
                </a:solidFill>
                <a:effectLst/>
                <a:latin typeface="+mn-lt"/>
                <a:ea typeface="+mn-ea"/>
                <a:cs typeface="+mn-cs"/>
              </a:rPr>
              <a:t>99m</a:t>
            </a:r>
            <a:r>
              <a:rPr lang="en-US" sz="1200" kern="1200" dirty="0" smtClean="0">
                <a:solidFill>
                  <a:schemeClr val="tx1"/>
                </a:solidFill>
                <a:effectLst/>
                <a:latin typeface="+mn-lt"/>
                <a:ea typeface="+mn-ea"/>
                <a:cs typeface="+mn-cs"/>
              </a:rPr>
              <a:t>Tc) is the most popular radionuclide to prepare radiopharmaceuticals with its ideal properties, in this study we aimed to design 99mTc labeled NPs for cancer diagnosis. </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8</a:t>
            </a:fld>
            <a:endParaRPr lang="tr-TR"/>
          </a:p>
        </p:txBody>
      </p:sp>
    </p:spTree>
    <p:extLst>
      <p:ext uri="{BB962C8B-B14F-4D97-AF65-F5344CB8AC3E}">
        <p14:creationId xmlns:p14="http://schemas.microsoft.com/office/powerpoint/2010/main" val="3146070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Nanoparticles (NPs) are materials with typically overall dimensions less than several hundred nanometers and smaller than human cells. Because of this unique physical property, NPs demonstrate marvelous interactions with both on surface and inside the cancer cells.</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9</a:t>
            </a:fld>
            <a:endParaRPr lang="tr-TR"/>
          </a:p>
        </p:txBody>
      </p:sp>
    </p:spTree>
    <p:extLst>
      <p:ext uri="{BB962C8B-B14F-4D97-AF65-F5344CB8AC3E}">
        <p14:creationId xmlns:p14="http://schemas.microsoft.com/office/powerpoint/2010/main" val="2204035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Methotrexate (MTX) is one of the most widely and effectively use anticancer drug in human malignancies such as breast cancer, acute lymphoblastic leukemia, malignant lymphoma, osteosarcoma and neck cancer.</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10</a:t>
            </a:fld>
            <a:endParaRPr lang="tr-TR"/>
          </a:p>
        </p:txBody>
      </p:sp>
    </p:spTree>
    <p:extLst>
      <p:ext uri="{BB962C8B-B14F-4D97-AF65-F5344CB8AC3E}">
        <p14:creationId xmlns:p14="http://schemas.microsoft.com/office/powerpoint/2010/main" val="262719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all this information, the aim of our study is to evaluate newly developed radiopharmaceutical’s (</a:t>
            </a:r>
            <a:r>
              <a:rPr lang="en-US" sz="1200" kern="1200" baseline="30000" dirty="0" smtClean="0">
                <a:solidFill>
                  <a:schemeClr val="tx1"/>
                </a:solidFill>
                <a:effectLst/>
                <a:latin typeface="+mn-lt"/>
                <a:ea typeface="+mn-ea"/>
                <a:cs typeface="+mn-cs"/>
              </a:rPr>
              <a:t>99m</a:t>
            </a:r>
            <a:r>
              <a:rPr lang="en-US" sz="1200" kern="1200" dirty="0" smtClean="0">
                <a:solidFill>
                  <a:schemeClr val="tx1"/>
                </a:solidFill>
                <a:effectLst/>
                <a:latin typeface="+mn-lt"/>
                <a:ea typeface="+mn-ea"/>
                <a:cs typeface="+mn-cs"/>
              </a:rPr>
              <a:t>Tc-MTX-CSNPs) incorporation to human breast cancer (MCF-7) and human keratinocyte (</a:t>
            </a:r>
            <a:r>
              <a:rPr lang="en-US" sz="1200" kern="1200" dirty="0" err="1" smtClean="0">
                <a:solidFill>
                  <a:schemeClr val="tx1"/>
                </a:solidFill>
                <a:effectLst/>
                <a:latin typeface="+mn-lt"/>
                <a:ea typeface="+mn-ea"/>
                <a:cs typeface="+mn-cs"/>
              </a:rPr>
              <a:t>HaCaT</a:t>
            </a:r>
            <a:r>
              <a:rPr lang="en-US" sz="1200" kern="1200" dirty="0" smtClean="0">
                <a:solidFill>
                  <a:schemeClr val="tx1"/>
                </a:solidFill>
                <a:effectLst/>
                <a:latin typeface="+mn-lt"/>
                <a:ea typeface="+mn-ea"/>
                <a:cs typeface="+mn-cs"/>
              </a:rPr>
              <a:t>) cell lines for breast cancer diagnosis.</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11</a:t>
            </a:fld>
            <a:endParaRPr lang="tr-TR"/>
          </a:p>
        </p:txBody>
      </p:sp>
    </p:spTree>
    <p:extLst>
      <p:ext uri="{BB962C8B-B14F-4D97-AF65-F5344CB8AC3E}">
        <p14:creationId xmlns:p14="http://schemas.microsoft.com/office/powerpoint/2010/main" val="4026911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Firstly, methotrexate loaded chitosan nanoparticles were prepared by ionotropic gelation of chitosan with methotrexate-</a:t>
            </a:r>
            <a:r>
              <a:rPr lang="en-US" sz="1200" kern="1200" dirty="0" err="1" smtClean="0">
                <a:solidFill>
                  <a:schemeClr val="tx1"/>
                </a:solidFill>
                <a:effectLst/>
                <a:latin typeface="+mn-lt"/>
                <a:ea typeface="+mn-ea"/>
                <a:cs typeface="+mn-cs"/>
              </a:rPr>
              <a:t>tripolyphosphate</a:t>
            </a:r>
            <a:r>
              <a:rPr lang="en-US" sz="1200" kern="1200" dirty="0" smtClean="0">
                <a:solidFill>
                  <a:schemeClr val="tx1"/>
                </a:solidFill>
                <a:effectLst/>
                <a:latin typeface="+mn-lt"/>
                <a:ea typeface="+mn-ea"/>
                <a:cs typeface="+mn-cs"/>
              </a:rPr>
              <a:t>. You can see the processing procedure on the slide.</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12</a:t>
            </a:fld>
            <a:endParaRPr lang="tr-TR"/>
          </a:p>
        </p:txBody>
      </p:sp>
    </p:spTree>
    <p:extLst>
      <p:ext uri="{BB962C8B-B14F-4D97-AF65-F5344CB8AC3E}">
        <p14:creationId xmlns:p14="http://schemas.microsoft.com/office/powerpoint/2010/main" val="3628907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Then, the obtained nanoparticles were characterized in terms of particle size, polydispersity index, zeta potential and surface morphology.</a:t>
            </a:r>
            <a:endParaRPr lang="tr-TR"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As it can be seen from the table, all parameters were found in proper range.</a:t>
            </a:r>
            <a:endParaRPr lang="tr-TR" sz="11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Also, SEM images showed that all the particles had nearly smooth surface.</a:t>
            </a:r>
            <a:endParaRPr lang="tr-TR" sz="11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13</a:t>
            </a:fld>
            <a:endParaRPr lang="tr-TR"/>
          </a:p>
        </p:txBody>
      </p:sp>
    </p:spTree>
    <p:extLst>
      <p:ext uri="{BB962C8B-B14F-4D97-AF65-F5344CB8AC3E}">
        <p14:creationId xmlns:p14="http://schemas.microsoft.com/office/powerpoint/2010/main" val="2593041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calculate the yield, nanoparticles were </a:t>
            </a:r>
            <a:r>
              <a:rPr lang="en-US" sz="1200" kern="1200" dirty="0" err="1" smtClean="0">
                <a:solidFill>
                  <a:schemeClr val="tx1"/>
                </a:solidFill>
                <a:effectLst/>
                <a:latin typeface="+mn-lt"/>
                <a:ea typeface="+mn-ea"/>
                <a:cs typeface="+mn-cs"/>
              </a:rPr>
              <a:t>centrifugated</a:t>
            </a:r>
            <a:r>
              <a:rPr lang="en-US" sz="1200" kern="1200" dirty="0" smtClean="0">
                <a:solidFill>
                  <a:schemeClr val="tx1"/>
                </a:solidFill>
                <a:effectLst/>
                <a:latin typeface="+mn-lt"/>
                <a:ea typeface="+mn-ea"/>
                <a:cs typeface="+mn-cs"/>
              </a:rPr>
              <a:t> for 10 min</a:t>
            </a:r>
            <a:r>
              <a:rPr lang="tr-TR" sz="1200" kern="1200" dirty="0" err="1" smtClean="0">
                <a:solidFill>
                  <a:schemeClr val="tx1"/>
                </a:solidFill>
                <a:effectLst/>
                <a:latin typeface="+mn-lt"/>
                <a:ea typeface="+mn-ea"/>
                <a:cs typeface="+mn-cs"/>
              </a:rPr>
              <a:t>utes</a:t>
            </a:r>
            <a:r>
              <a:rPr lang="en-US" sz="1200" kern="1200" dirty="0" smtClean="0">
                <a:solidFill>
                  <a:schemeClr val="tx1"/>
                </a:solidFill>
                <a:effectLst/>
                <a:latin typeface="+mn-lt"/>
                <a:ea typeface="+mn-ea"/>
                <a:cs typeface="+mn-cs"/>
              </a:rPr>
              <a:t> and then the obtained nanoparticles were </a:t>
            </a:r>
            <a:r>
              <a:rPr lang="en-US" sz="1200" kern="1200" dirty="0" err="1" smtClean="0">
                <a:solidFill>
                  <a:schemeClr val="tx1"/>
                </a:solidFill>
                <a:effectLst/>
                <a:latin typeface="+mn-lt"/>
                <a:ea typeface="+mn-ea"/>
                <a:cs typeface="+mn-cs"/>
              </a:rPr>
              <a:t>lyophilised</a:t>
            </a:r>
            <a:r>
              <a:rPr lang="en-US" sz="1200" kern="1200" dirty="0" smtClean="0">
                <a:solidFill>
                  <a:schemeClr val="tx1"/>
                </a:solidFill>
                <a:effectLst/>
                <a:latin typeface="+mn-lt"/>
                <a:ea typeface="+mn-ea"/>
                <a:cs typeface="+mn-cs"/>
              </a:rPr>
              <a:t>. You can see the results on the slide.</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14</a:t>
            </a:fld>
            <a:endParaRPr lang="tr-TR"/>
          </a:p>
        </p:txBody>
      </p:sp>
    </p:spTree>
    <p:extLst>
      <p:ext uri="{BB962C8B-B14F-4D97-AF65-F5344CB8AC3E}">
        <p14:creationId xmlns:p14="http://schemas.microsoft.com/office/powerpoint/2010/main" val="348765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addition, for the encapsulation efficiency, nanoparticles were </a:t>
            </a:r>
            <a:r>
              <a:rPr lang="en-US" sz="1200" kern="1200" dirty="0" err="1" smtClean="0">
                <a:solidFill>
                  <a:schemeClr val="tx1"/>
                </a:solidFill>
                <a:effectLst/>
                <a:latin typeface="+mn-lt"/>
                <a:ea typeface="+mn-ea"/>
                <a:cs typeface="+mn-cs"/>
              </a:rPr>
              <a:t>centrifugated</a:t>
            </a:r>
            <a:r>
              <a:rPr lang="en-US" sz="1200" kern="1200" dirty="0" smtClean="0">
                <a:solidFill>
                  <a:schemeClr val="tx1"/>
                </a:solidFill>
                <a:effectLst/>
                <a:latin typeface="+mn-lt"/>
                <a:ea typeface="+mn-ea"/>
                <a:cs typeface="+mn-cs"/>
              </a:rPr>
              <a:t> as prescribe before. Then, HPLC study was performed with supernatant. Likewise, you can see the results on the table.</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15</a:t>
            </a:fld>
            <a:endParaRPr lang="tr-TR"/>
          </a:p>
        </p:txBody>
      </p:sp>
    </p:spTree>
    <p:extLst>
      <p:ext uri="{BB962C8B-B14F-4D97-AF65-F5344CB8AC3E}">
        <p14:creationId xmlns:p14="http://schemas.microsoft.com/office/powerpoint/2010/main" val="36097138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all these studies, Methotrexate loaded chitosan nanoparticles were radiolabeled with technetium-99m according to our previous study. For this purpose, antioxidant agent and reducing agent were added to nanoparticle formulations, respectively and nanoparticles were radiolabeled with technetium-99m.</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16</a:t>
            </a:fld>
            <a:endParaRPr lang="tr-TR"/>
          </a:p>
        </p:txBody>
      </p:sp>
    </p:spTree>
    <p:extLst>
      <p:ext uri="{BB962C8B-B14F-4D97-AF65-F5344CB8AC3E}">
        <p14:creationId xmlns:p14="http://schemas.microsoft.com/office/powerpoint/2010/main" val="2372673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labeling studies, quality control studies were performed by instant thin layer chromatography as can be seen on the slide.</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17</a:t>
            </a:fld>
            <a:endParaRPr lang="tr-TR"/>
          </a:p>
        </p:txBody>
      </p:sp>
    </p:spTree>
    <p:extLst>
      <p:ext uri="{BB962C8B-B14F-4D97-AF65-F5344CB8AC3E}">
        <p14:creationId xmlns:p14="http://schemas.microsoft.com/office/powerpoint/2010/main" val="4054920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evaluate the stability of nanoparticles, centrifugation method was used. Briefly, prepared nanoparticles were centrifuged; then nanoparticle part and supernatant part were counted at gamma counter separately.</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18</a:t>
            </a:fld>
            <a:endParaRPr lang="tr-TR"/>
          </a:p>
        </p:txBody>
      </p:sp>
    </p:spTree>
    <p:extLst>
      <p:ext uri="{BB962C8B-B14F-4D97-AF65-F5344CB8AC3E}">
        <p14:creationId xmlns:p14="http://schemas.microsoft.com/office/powerpoint/2010/main" val="5578514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can be seen on the slide, during six hours of stability studies, the labeling yield of formulation</a:t>
            </a:r>
            <a:r>
              <a:rPr lang="tr-TR" sz="1200" kern="1200" dirty="0" smtClean="0">
                <a:solidFill>
                  <a:schemeClr val="tx1"/>
                </a:solidFill>
                <a:effectLst/>
                <a:latin typeface="+mn-lt"/>
                <a:ea typeface="+mn-ea"/>
                <a:cs typeface="+mn-cs"/>
              </a:rPr>
              <a:t>s</a:t>
            </a:r>
            <a:r>
              <a:rPr lang="en-US" sz="1200" kern="1200" dirty="0" smtClean="0">
                <a:solidFill>
                  <a:schemeClr val="tx1"/>
                </a:solidFill>
                <a:effectLst/>
                <a:latin typeface="+mn-lt"/>
                <a:ea typeface="+mn-ea"/>
                <a:cs typeface="+mn-cs"/>
              </a:rPr>
              <a:t> was found over 90%.</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19</a:t>
            </a:fld>
            <a:endParaRPr lang="tr-TR"/>
          </a:p>
        </p:txBody>
      </p:sp>
    </p:spTree>
    <p:extLst>
      <p:ext uri="{BB962C8B-B14F-4D97-AF65-F5344CB8AC3E}">
        <p14:creationId xmlns:p14="http://schemas.microsoft.com/office/powerpoint/2010/main" val="42276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cell binding studies were performed using </a:t>
            </a:r>
            <a:r>
              <a:rPr lang="tr-TR" sz="1200" kern="1200" dirty="0" err="1" smtClean="0">
                <a:solidFill>
                  <a:schemeClr val="tx1"/>
                </a:solidFill>
                <a:effectLst/>
                <a:latin typeface="+mn-lt"/>
                <a:ea typeface="+mn-ea"/>
                <a:cs typeface="+mn-cs"/>
              </a:rPr>
              <a:t>cancer</a:t>
            </a:r>
            <a:r>
              <a:rPr lang="en-US" sz="1200" kern="1200" dirty="0" smtClean="0">
                <a:solidFill>
                  <a:schemeClr val="tx1"/>
                </a:solidFill>
                <a:effectLst/>
                <a:latin typeface="+mn-lt"/>
                <a:ea typeface="+mn-ea"/>
                <a:cs typeface="+mn-cs"/>
              </a:rPr>
              <a:t> and </a:t>
            </a:r>
            <a:r>
              <a:rPr lang="tr-TR" sz="1200" kern="1200" dirty="0" smtClean="0">
                <a:solidFill>
                  <a:schemeClr val="tx1"/>
                </a:solidFill>
                <a:effectLst/>
                <a:latin typeface="+mn-lt"/>
                <a:ea typeface="+mn-ea"/>
                <a:cs typeface="+mn-cs"/>
              </a:rPr>
              <a:t>normal</a:t>
            </a:r>
            <a:r>
              <a:rPr lang="en-US" sz="1200" kern="1200" dirty="0" smtClean="0">
                <a:solidFill>
                  <a:schemeClr val="tx1"/>
                </a:solidFill>
                <a:effectLst/>
                <a:latin typeface="+mn-lt"/>
                <a:ea typeface="+mn-ea"/>
                <a:cs typeface="+mn-cs"/>
              </a:rPr>
              <a:t> cell lines. For this purpose, </a:t>
            </a:r>
            <a:r>
              <a:rPr lang="en-US" sz="1200" kern="1200" baseline="30000" dirty="0" smtClean="0">
                <a:solidFill>
                  <a:schemeClr val="tx1"/>
                </a:solidFill>
                <a:effectLst/>
                <a:latin typeface="+mn-lt"/>
                <a:ea typeface="+mn-ea"/>
                <a:cs typeface="+mn-cs"/>
              </a:rPr>
              <a:t>99m</a:t>
            </a:r>
            <a:r>
              <a:rPr lang="en-US" sz="1200" kern="1200" dirty="0" smtClean="0">
                <a:solidFill>
                  <a:schemeClr val="tx1"/>
                </a:solidFill>
                <a:effectLst/>
                <a:latin typeface="+mn-lt"/>
                <a:ea typeface="+mn-ea"/>
                <a:cs typeface="+mn-cs"/>
              </a:rPr>
              <a:t>Tc labeled F1, F2, Blank F1, Blank F2 and Reduced/</a:t>
            </a:r>
            <a:r>
              <a:rPr lang="en-US" sz="1200" kern="1200" dirty="0" err="1" smtClean="0">
                <a:solidFill>
                  <a:schemeClr val="tx1"/>
                </a:solidFill>
                <a:effectLst/>
                <a:latin typeface="+mn-lt"/>
                <a:ea typeface="+mn-ea"/>
                <a:cs typeface="+mn-cs"/>
              </a:rPr>
              <a:t>Hydrolized</a:t>
            </a:r>
            <a:r>
              <a:rPr lang="en-US" sz="1200" kern="1200" dirty="0" smtClean="0">
                <a:solidFill>
                  <a:schemeClr val="tx1"/>
                </a:solidFill>
                <a:effectLst/>
                <a:latin typeface="+mn-lt"/>
                <a:ea typeface="+mn-ea"/>
                <a:cs typeface="+mn-cs"/>
              </a:rPr>
              <a:t> (R/H) </a:t>
            </a:r>
            <a:r>
              <a:rPr lang="en-US" sz="1200" kern="1200" baseline="30000" dirty="0" smtClean="0">
                <a:solidFill>
                  <a:schemeClr val="tx1"/>
                </a:solidFill>
                <a:effectLst/>
                <a:latin typeface="+mn-lt"/>
                <a:ea typeface="+mn-ea"/>
                <a:cs typeface="+mn-cs"/>
              </a:rPr>
              <a:t>99m</a:t>
            </a:r>
            <a:r>
              <a:rPr lang="en-US" sz="1200" kern="1200" dirty="0" smtClean="0">
                <a:solidFill>
                  <a:schemeClr val="tx1"/>
                </a:solidFill>
                <a:effectLst/>
                <a:latin typeface="+mn-lt"/>
                <a:ea typeface="+mn-ea"/>
                <a:cs typeface="+mn-cs"/>
              </a:rPr>
              <a:t>Tc were apply to the cells.</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20</a:t>
            </a:fld>
            <a:endParaRPr lang="tr-TR"/>
          </a:p>
        </p:txBody>
      </p:sp>
    </p:spTree>
    <p:extLst>
      <p:ext uri="{BB962C8B-B14F-4D97-AF65-F5344CB8AC3E}">
        <p14:creationId xmlns:p14="http://schemas.microsoft.com/office/powerpoint/2010/main" val="1796291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After radioactive formulations were added, the cells were incubated during </a:t>
            </a:r>
            <a:r>
              <a:rPr lang="tr-TR" sz="1200" kern="1200" dirty="0" smtClean="0">
                <a:solidFill>
                  <a:schemeClr val="tx1"/>
                </a:solidFill>
                <a:effectLst/>
                <a:latin typeface="+mn-lt"/>
                <a:ea typeface="+mn-ea"/>
                <a:cs typeface="+mn-cs"/>
              </a:rPr>
              <a:t>2 </a:t>
            </a:r>
            <a:r>
              <a:rPr lang="tr-TR" sz="1200" kern="1200" dirty="0" err="1" smtClean="0">
                <a:solidFill>
                  <a:schemeClr val="tx1"/>
                </a:solidFill>
                <a:effectLst/>
                <a:latin typeface="+mn-lt"/>
                <a:ea typeface="+mn-ea"/>
                <a:cs typeface="+mn-cs"/>
              </a:rPr>
              <a:t>hours</a:t>
            </a:r>
            <a:r>
              <a:rPr lang="en-US" sz="1200" kern="1200" dirty="0" smtClean="0">
                <a:solidFill>
                  <a:schemeClr val="tx1"/>
                </a:solidFill>
                <a:effectLst/>
                <a:latin typeface="+mn-lt"/>
                <a:ea typeface="+mn-ea"/>
                <a:cs typeface="+mn-cs"/>
              </a:rPr>
              <a:t>. In different time intervals, cell medium and cells were taken to </a:t>
            </a:r>
            <a:r>
              <a:rPr lang="en-US" sz="1200" kern="1200" dirty="0" err="1" smtClean="0">
                <a:solidFill>
                  <a:schemeClr val="tx1"/>
                </a:solidFill>
                <a:effectLst/>
                <a:latin typeface="+mn-lt"/>
                <a:ea typeface="+mn-ea"/>
                <a:cs typeface="+mn-cs"/>
              </a:rPr>
              <a:t>ep</a:t>
            </a:r>
            <a:r>
              <a:rPr lang="tr-TR" sz="1200" kern="1200" dirty="0" smtClean="0">
                <a:solidFill>
                  <a:schemeClr val="tx1"/>
                </a:solidFill>
                <a:effectLst/>
                <a:latin typeface="+mn-lt"/>
                <a:ea typeface="+mn-ea"/>
                <a:cs typeface="+mn-cs"/>
              </a:rPr>
              <a:t>p</a:t>
            </a:r>
            <a:r>
              <a:rPr lang="en-US" sz="1200" kern="1200" dirty="0" err="1" smtClean="0">
                <a:solidFill>
                  <a:schemeClr val="tx1"/>
                </a:solidFill>
                <a:effectLst/>
                <a:latin typeface="+mn-lt"/>
                <a:ea typeface="+mn-ea"/>
                <a:cs typeface="+mn-cs"/>
              </a:rPr>
              <a:t>endorf</a:t>
            </a:r>
            <a:r>
              <a:rPr lang="en-US" sz="12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tubes and then their radioactivity was determined with gamma counter.</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21</a:t>
            </a:fld>
            <a:endParaRPr lang="tr-TR"/>
          </a:p>
        </p:txBody>
      </p:sp>
    </p:spTree>
    <p:extLst>
      <p:ext uri="{BB962C8B-B14F-4D97-AF65-F5344CB8AC3E}">
        <p14:creationId xmlns:p14="http://schemas.microsoft.com/office/powerpoint/2010/main" val="107258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On the slide you can see the results. In brief, the incorporation ratios of MTX loaded CSNPs were found higher than blank CSNPs and high incorporation ratios were reduced in time</a:t>
            </a:r>
            <a:r>
              <a:rPr lang="tr-TR"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Also, the incorporation percentage of both F1 and F2 in</a:t>
            </a:r>
            <a:r>
              <a:rPr lang="tr-TR" sz="1200" kern="1200" baseline="0" dirty="0" smtClean="0">
                <a:solidFill>
                  <a:schemeClr val="tx1"/>
                </a:solidFill>
                <a:effectLst/>
                <a:latin typeface="+mn-lt"/>
                <a:ea typeface="+mn-ea"/>
                <a:cs typeface="+mn-cs"/>
              </a:rPr>
              <a:t> </a:t>
            </a:r>
            <a:r>
              <a:rPr lang="tr-TR" sz="1200" kern="1200" baseline="0" dirty="0" err="1" smtClean="0">
                <a:solidFill>
                  <a:schemeClr val="tx1"/>
                </a:solidFill>
                <a:effectLst/>
                <a:latin typeface="+mn-lt"/>
                <a:ea typeface="+mn-ea"/>
                <a:cs typeface="+mn-cs"/>
              </a:rPr>
              <a:t>cancer</a:t>
            </a:r>
            <a:r>
              <a:rPr lang="en-US" sz="1200" kern="1200" dirty="0" smtClean="0">
                <a:solidFill>
                  <a:schemeClr val="tx1"/>
                </a:solidFill>
                <a:effectLst/>
                <a:latin typeface="+mn-lt"/>
                <a:ea typeface="+mn-ea"/>
                <a:cs typeface="+mn-cs"/>
              </a:rPr>
              <a:t> cell line was found higher than reduced/hydrolyzed technetium-99m. This indicated that, NP formulations were behaved different than R/H 99mTc which confirm high labeling efficiency and stability of the labeled formulations in cell medium. F1 had a greater incorporation activity on cancer cell line than normal cell line and maintained its activity longer than F2.</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22</a:t>
            </a:fld>
            <a:endParaRPr lang="tr-TR"/>
          </a:p>
        </p:txBody>
      </p:sp>
    </p:spTree>
    <p:extLst>
      <p:ext uri="{BB962C8B-B14F-4D97-AF65-F5344CB8AC3E}">
        <p14:creationId xmlns:p14="http://schemas.microsoft.com/office/powerpoint/2010/main" val="29019467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a conclusion, F1 formulation has proper particle size, polydispersity index and zeta potential, high preparation yield, proper encapsulation efficiency, high radiolabeling efficiency and stability, high Target/Non target cell incorporation. So, our results indicated that, </a:t>
            </a:r>
            <a:r>
              <a:rPr lang="en-US" sz="1200" kern="1200" baseline="30000" dirty="0" smtClean="0">
                <a:solidFill>
                  <a:schemeClr val="tx1"/>
                </a:solidFill>
                <a:effectLst/>
                <a:latin typeface="+mn-lt"/>
                <a:ea typeface="+mn-ea"/>
                <a:cs typeface="+mn-cs"/>
              </a:rPr>
              <a:t>99m</a:t>
            </a:r>
            <a:r>
              <a:rPr lang="en-US" sz="1200" kern="1200" dirty="0" smtClean="0">
                <a:solidFill>
                  <a:schemeClr val="tx1"/>
                </a:solidFill>
                <a:effectLst/>
                <a:latin typeface="+mn-lt"/>
                <a:ea typeface="+mn-ea"/>
                <a:cs typeface="+mn-cs"/>
              </a:rPr>
              <a:t>Tc-MTX-CSNPs might be used in human breast cancer diagnosis in nuclear medicine patient.</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23</a:t>
            </a:fld>
            <a:endParaRPr lang="tr-TR"/>
          </a:p>
        </p:txBody>
      </p:sp>
    </p:spTree>
    <p:extLst>
      <p:ext uri="{BB962C8B-B14F-4D97-AF65-F5344CB8AC3E}">
        <p14:creationId xmlns:p14="http://schemas.microsoft.com/office/powerpoint/2010/main" val="11667191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 would like to thank to </a:t>
            </a:r>
            <a:r>
              <a:rPr lang="en-US" sz="1200" kern="1200" dirty="0" err="1" smtClean="0">
                <a:solidFill>
                  <a:schemeClr val="tx1"/>
                </a:solidFill>
                <a:effectLst/>
                <a:latin typeface="+mn-lt"/>
                <a:ea typeface="+mn-ea"/>
                <a:cs typeface="+mn-cs"/>
              </a:rPr>
              <a:t>Ege</a:t>
            </a:r>
            <a:r>
              <a:rPr lang="en-US" sz="1200" kern="1200" dirty="0" smtClean="0">
                <a:solidFill>
                  <a:schemeClr val="tx1"/>
                </a:solidFill>
                <a:effectLst/>
                <a:latin typeface="+mn-lt"/>
                <a:ea typeface="+mn-ea"/>
                <a:cs typeface="+mn-cs"/>
              </a:rPr>
              <a:t> University Scientific Research Project Commission and </a:t>
            </a:r>
            <a:r>
              <a:rPr lang="en-US" sz="1200" kern="1200" dirty="0" err="1" smtClean="0">
                <a:solidFill>
                  <a:schemeClr val="tx1"/>
                </a:solidFill>
                <a:effectLst/>
                <a:latin typeface="+mn-lt"/>
                <a:ea typeface="+mn-ea"/>
                <a:cs typeface="+mn-cs"/>
              </a:rPr>
              <a:t>Aliye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Uster</a:t>
            </a:r>
            <a:r>
              <a:rPr lang="en-US" sz="1200" kern="1200" dirty="0" smtClean="0">
                <a:solidFill>
                  <a:schemeClr val="tx1"/>
                </a:solidFill>
                <a:effectLst/>
                <a:latin typeface="+mn-lt"/>
                <a:ea typeface="+mn-ea"/>
                <a:cs typeface="+mn-cs"/>
              </a:rPr>
              <a:t> Foundation for </a:t>
            </a:r>
            <a:r>
              <a:rPr lang="tr-TR" sz="1200" kern="1200" dirty="0" err="1" smtClean="0">
                <a:solidFill>
                  <a:schemeClr val="tx1"/>
                </a:solidFill>
                <a:effectLst/>
                <a:latin typeface="+mn-lt"/>
                <a:ea typeface="+mn-ea"/>
                <a:cs typeface="+mn-cs"/>
              </a:rPr>
              <a:t>financial</a:t>
            </a:r>
            <a:r>
              <a:rPr lang="tr-TR"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support</a:t>
            </a:r>
            <a:r>
              <a:rPr lang="tr-TR" sz="1200" kern="1200" dirty="0" smtClean="0">
                <a:solidFill>
                  <a:schemeClr val="tx1"/>
                </a:solidFill>
                <a:effectLst/>
                <a:latin typeface="+mn-lt"/>
                <a:ea typeface="+mn-ea"/>
                <a:cs typeface="+mn-cs"/>
              </a:rPr>
              <a:t>s.</a:t>
            </a:r>
          </a:p>
        </p:txBody>
      </p:sp>
      <p:sp>
        <p:nvSpPr>
          <p:cNvPr id="4" name="Slayt Numarası Yer Tutucusu 3"/>
          <p:cNvSpPr>
            <a:spLocks noGrp="1"/>
          </p:cNvSpPr>
          <p:nvPr>
            <p:ph type="sldNum" sz="quarter" idx="10"/>
          </p:nvPr>
        </p:nvSpPr>
        <p:spPr/>
        <p:txBody>
          <a:bodyPr/>
          <a:lstStyle/>
          <a:p>
            <a:fld id="{C2C2B39C-8C60-44A6-A2EA-CA2FD1FCE5F6}" type="slidenum">
              <a:rPr lang="tr-TR" smtClean="0"/>
              <a:t>24</a:t>
            </a:fld>
            <a:endParaRPr lang="tr-TR"/>
          </a:p>
        </p:txBody>
      </p:sp>
    </p:spTree>
    <p:extLst>
      <p:ext uri="{BB962C8B-B14F-4D97-AF65-F5344CB8AC3E}">
        <p14:creationId xmlns:p14="http://schemas.microsoft.com/office/powerpoint/2010/main" val="11066504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Thank you for your attention.</a:t>
            </a:r>
            <a:endParaRPr lang="tr-TR" sz="1200" kern="1200" dirty="0" smtClean="0">
              <a:solidFill>
                <a:schemeClr val="tx1"/>
              </a:solidFill>
              <a:effectLst/>
              <a:latin typeface="+mn-lt"/>
              <a:ea typeface="+mn-ea"/>
              <a:cs typeface="+mn-cs"/>
            </a:endParaRPr>
          </a:p>
        </p:txBody>
      </p:sp>
      <p:sp>
        <p:nvSpPr>
          <p:cNvPr id="4" name="Slayt Numarası Yer Tutucusu 3"/>
          <p:cNvSpPr>
            <a:spLocks noGrp="1"/>
          </p:cNvSpPr>
          <p:nvPr>
            <p:ph type="sldNum" sz="quarter" idx="10"/>
          </p:nvPr>
        </p:nvSpPr>
        <p:spPr/>
        <p:txBody>
          <a:bodyPr/>
          <a:lstStyle/>
          <a:p>
            <a:fld id="{C2C2B39C-8C60-44A6-A2EA-CA2FD1FCE5F6}" type="slidenum">
              <a:rPr lang="tr-TR" smtClean="0"/>
              <a:t>25</a:t>
            </a:fld>
            <a:endParaRPr lang="tr-TR"/>
          </a:p>
        </p:txBody>
      </p:sp>
    </p:spTree>
    <p:extLst>
      <p:ext uri="{BB962C8B-B14F-4D97-AF65-F5344CB8AC3E}">
        <p14:creationId xmlns:p14="http://schemas.microsoft.com/office/powerpoint/2010/main" val="4258937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595C462-C05A-421A-B3E2-A1DC17990167}"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72F6EFB-E972-46E3-9950-5F3E2EAA001E}"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1AE44A-7C9C-45A8-A920-E2E643102A6B}"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B6AA13-4FE2-4DE1-A3B6-83129F832FA1}" type="datetime1">
              <a:rPr lang="en-US" smtClean="0"/>
              <a:t>3/3/2016</a:t>
            </a:fld>
            <a:endParaRPr lang="en-US" dirty="0"/>
          </a:p>
        </p:txBody>
      </p:sp>
      <p:sp>
        <p:nvSpPr>
          <p:cNvPr id="6" name="Footer Placeholder 5"/>
          <p:cNvSpPr>
            <a:spLocks noGrp="1"/>
          </p:cNvSpPr>
          <p:nvPr>
            <p:ph type="ftr" sz="quarter" idx="11"/>
          </p:nvPr>
        </p:nvSpPr>
        <p:spPr/>
        <p:txBody>
          <a:bodyPr/>
          <a:lstStyle/>
          <a:p>
            <a:r>
              <a:rPr lang="en-US" smtClean="0"/>
              <a:t>M. Ekinci, 2015</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FC1663-6241-411B-9ECA-4365C2AB9EA6}" type="datetime1">
              <a:rPr lang="en-US" smtClean="0"/>
              <a:t>3/3/2016</a:t>
            </a:fld>
            <a:endParaRPr lang="en-US" dirty="0"/>
          </a:p>
        </p:txBody>
      </p:sp>
      <p:sp>
        <p:nvSpPr>
          <p:cNvPr id="8" name="Footer Placeholder 7"/>
          <p:cNvSpPr>
            <a:spLocks noGrp="1"/>
          </p:cNvSpPr>
          <p:nvPr>
            <p:ph type="ftr" sz="quarter" idx="11"/>
          </p:nvPr>
        </p:nvSpPr>
        <p:spPr/>
        <p:txBody>
          <a:bodyPr/>
          <a:lstStyle/>
          <a:p>
            <a:r>
              <a:rPr lang="en-US" smtClean="0"/>
              <a:t>M. Ekinci, 2015</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E0F2F6-C45A-426F-9EE9-4EEA1F147A84}" type="datetime1">
              <a:rPr lang="en-US" smtClean="0"/>
              <a:t>3/3/2016</a:t>
            </a:fld>
            <a:endParaRPr lang="en-US" dirty="0"/>
          </a:p>
        </p:txBody>
      </p:sp>
      <p:sp>
        <p:nvSpPr>
          <p:cNvPr id="4" name="Footer Placeholder 3"/>
          <p:cNvSpPr>
            <a:spLocks noGrp="1"/>
          </p:cNvSpPr>
          <p:nvPr>
            <p:ph type="ftr" sz="quarter" idx="11"/>
          </p:nvPr>
        </p:nvSpPr>
        <p:spPr/>
        <p:txBody>
          <a:bodyPr/>
          <a:lstStyle/>
          <a:p>
            <a:r>
              <a:rPr lang="en-US" smtClean="0"/>
              <a:t>M. Ekinci, 2015</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425D43-7D90-4BB7-82C4-6E3DE1F216AF}" type="datetime1">
              <a:rPr lang="en-US" smtClean="0"/>
              <a:t>3/3/2016</a:t>
            </a:fld>
            <a:endParaRPr lang="en-US" dirty="0"/>
          </a:p>
        </p:txBody>
      </p:sp>
      <p:sp>
        <p:nvSpPr>
          <p:cNvPr id="3" name="Footer Placeholder 2"/>
          <p:cNvSpPr>
            <a:spLocks noGrp="1"/>
          </p:cNvSpPr>
          <p:nvPr>
            <p:ph type="ftr" sz="quarter" idx="11"/>
          </p:nvPr>
        </p:nvSpPr>
        <p:spPr/>
        <p:txBody>
          <a:bodyPr/>
          <a:lstStyle/>
          <a:p>
            <a:r>
              <a:rPr lang="en-US" smtClean="0"/>
              <a:t>M. Ekinci, 2015</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E7438D-7437-4079-97D6-0009FBC21035}" type="datetime1">
              <a:rPr lang="en-US" smtClean="0"/>
              <a:t>3/3/2016</a:t>
            </a:fld>
            <a:endParaRPr lang="en-US" dirty="0"/>
          </a:p>
        </p:txBody>
      </p:sp>
      <p:sp>
        <p:nvSpPr>
          <p:cNvPr id="6" name="Footer Placeholder 5"/>
          <p:cNvSpPr>
            <a:spLocks noGrp="1"/>
          </p:cNvSpPr>
          <p:nvPr>
            <p:ph type="ftr" sz="quarter" idx="11"/>
          </p:nvPr>
        </p:nvSpPr>
        <p:spPr/>
        <p:txBody>
          <a:bodyPr/>
          <a:lstStyle/>
          <a:p>
            <a:r>
              <a:rPr lang="en-US" smtClean="0"/>
              <a:t>M. Ekinci, 2015</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30CCC-DA19-408F-8BFD-1F98A91B1223}" type="datetime1">
              <a:rPr lang="en-US" smtClean="0"/>
              <a:t>3/3/2016</a:t>
            </a:fld>
            <a:endParaRPr lang="en-US" dirty="0"/>
          </a:p>
        </p:txBody>
      </p:sp>
      <p:sp>
        <p:nvSpPr>
          <p:cNvPr id="6" name="Footer Placeholder 5"/>
          <p:cNvSpPr>
            <a:spLocks noGrp="1"/>
          </p:cNvSpPr>
          <p:nvPr>
            <p:ph type="ftr" sz="quarter" idx="11"/>
          </p:nvPr>
        </p:nvSpPr>
        <p:spPr/>
        <p:txBody>
          <a:bodyPr/>
          <a:lstStyle/>
          <a:p>
            <a:r>
              <a:rPr lang="en-US" smtClean="0"/>
              <a:t>M. Ekinci, 2015</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1BD282-79CE-481B-B56D-B5F86649469D}"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392F74-28D4-47E5-BEA9-8C2F63E420CD}"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C203BD-2B11-4289-B2C1-51B98844AB47}"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0D9027-DF83-4D54-A758-20E1E8E7C926}"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DD7F57-C35C-42A6-89DE-3FE57F39F43F}"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CEC6721-A5A6-4B5C-9003-EE57FCC251A3}"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A39D778-777F-4DDA-8BA7-D7DFBDF6B52B}" type="datetime1">
              <a:rPr lang="en-US" smtClean="0"/>
              <a:t>3/3/2016</a:t>
            </a:fld>
            <a:endParaRPr lang="en-US" dirty="0"/>
          </a:p>
        </p:txBody>
      </p:sp>
      <p:sp>
        <p:nvSpPr>
          <p:cNvPr id="5" name="Footer Placeholder 4"/>
          <p:cNvSpPr>
            <a:spLocks noGrp="1"/>
          </p:cNvSpPr>
          <p:nvPr>
            <p:ph type="ftr" sz="quarter" idx="11"/>
          </p:nvPr>
        </p:nvSpPr>
        <p:spPr/>
        <p:txBody>
          <a:bodyPr/>
          <a:lstStyle/>
          <a:p>
            <a:r>
              <a:rPr lang="en-US" smtClean="0"/>
              <a:t>M. Ekinci, 2015</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A07DDF4-CF04-42A1-A517-AAC4B6EFF979}" type="datetime1">
              <a:rPr lang="en-US" smtClean="0"/>
              <a:t>3/3/2016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M. Ekinci, 2015</a:t>
            </a:r>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hf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1.pn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4929" y="1567543"/>
            <a:ext cx="9813472" cy="2401650"/>
          </a:xfrm>
        </p:spPr>
        <p:txBody>
          <a:bodyPr/>
          <a:lstStyle/>
          <a:p>
            <a:pPr algn="ctr"/>
            <a:r>
              <a:rPr lang="tr-TR" sz="3600" dirty="0" smtClean="0"/>
              <a:t>Cell Incorporation Studies</a:t>
            </a:r>
            <a:br>
              <a:rPr lang="tr-TR" sz="3600" dirty="0" smtClean="0"/>
            </a:br>
            <a:r>
              <a:rPr lang="tr-TR" sz="3600" dirty="0" smtClean="0"/>
              <a:t>with</a:t>
            </a:r>
            <a:r>
              <a:rPr lang="tr-TR" sz="3600" dirty="0"/>
              <a:t> </a:t>
            </a:r>
            <a:r>
              <a:rPr lang="tr-TR" sz="3600" baseline="30000" dirty="0" smtClean="0"/>
              <a:t>99m</a:t>
            </a:r>
            <a:r>
              <a:rPr lang="tr-TR" sz="3600" dirty="0" smtClean="0"/>
              <a:t>Tc Labeled</a:t>
            </a:r>
            <a:br>
              <a:rPr lang="tr-TR" sz="3600" dirty="0" smtClean="0"/>
            </a:br>
            <a:r>
              <a:rPr lang="tr-TR" sz="3600" dirty="0" smtClean="0"/>
              <a:t>Methotrexate Loaded Chitosan Nanoparticles</a:t>
            </a:r>
            <a:br>
              <a:rPr lang="tr-TR" sz="3600" dirty="0" smtClean="0"/>
            </a:br>
            <a:r>
              <a:rPr lang="tr-TR" sz="3600" dirty="0" smtClean="0"/>
              <a:t>for Breast Cancer Diagnosis</a:t>
            </a:r>
            <a:endParaRPr lang="tr-TR" sz="3600" dirty="0"/>
          </a:p>
        </p:txBody>
      </p:sp>
      <p:sp>
        <p:nvSpPr>
          <p:cNvPr id="3" name="Subtitle 2"/>
          <p:cNvSpPr>
            <a:spLocks noGrp="1"/>
          </p:cNvSpPr>
          <p:nvPr>
            <p:ph type="subTitle" idx="1"/>
          </p:nvPr>
        </p:nvSpPr>
        <p:spPr>
          <a:xfrm>
            <a:off x="5349921" y="4358891"/>
            <a:ext cx="3924081" cy="1400463"/>
          </a:xfrm>
        </p:spPr>
        <p:txBody>
          <a:bodyPr>
            <a:normAutofit fontScale="92500" lnSpcReduction="20000"/>
          </a:bodyPr>
          <a:lstStyle/>
          <a:p>
            <a:r>
              <a:rPr lang="tr-TR" b="1" dirty="0" smtClean="0">
                <a:solidFill>
                  <a:schemeClr val="accent2">
                    <a:lumMod val="75000"/>
                  </a:schemeClr>
                </a:solidFill>
              </a:rPr>
              <a:t>Meliha Ekinci, </a:t>
            </a:r>
            <a:r>
              <a:rPr lang="tr-TR" b="1" dirty="0">
                <a:solidFill>
                  <a:schemeClr val="accent2">
                    <a:lumMod val="75000"/>
                  </a:schemeClr>
                </a:solidFill>
              </a:rPr>
              <a:t>MSc. Pharm. </a:t>
            </a:r>
            <a:endParaRPr lang="tr-TR" b="1" dirty="0" smtClean="0">
              <a:solidFill>
                <a:schemeClr val="accent2">
                  <a:lumMod val="75000"/>
                </a:schemeClr>
              </a:solidFill>
            </a:endParaRPr>
          </a:p>
          <a:p>
            <a:r>
              <a:rPr lang="tr-TR" dirty="0" smtClean="0">
                <a:solidFill>
                  <a:schemeClr val="accent2">
                    <a:lumMod val="75000"/>
                  </a:schemeClr>
                </a:solidFill>
              </a:rPr>
              <a:t>Ege University, Faculty of Pharmacy</a:t>
            </a:r>
          </a:p>
          <a:p>
            <a:r>
              <a:rPr lang="tr-TR" dirty="0" smtClean="0">
                <a:solidFill>
                  <a:schemeClr val="accent2">
                    <a:lumMod val="75000"/>
                  </a:schemeClr>
                </a:solidFill>
              </a:rPr>
              <a:t>Department of </a:t>
            </a:r>
            <a:r>
              <a:rPr lang="tr-TR" dirty="0" err="1" smtClean="0">
                <a:solidFill>
                  <a:schemeClr val="accent2">
                    <a:lumMod val="75000"/>
                  </a:schemeClr>
                </a:solidFill>
              </a:rPr>
              <a:t>Radiopharmacy</a:t>
            </a:r>
            <a:endParaRPr lang="tr-TR" dirty="0" smtClean="0">
              <a:solidFill>
                <a:schemeClr val="accent2">
                  <a:lumMod val="75000"/>
                </a:schemeClr>
              </a:solidFill>
            </a:endParaRPr>
          </a:p>
          <a:p>
            <a:r>
              <a:rPr lang="tr-TR" dirty="0" smtClean="0">
                <a:solidFill>
                  <a:schemeClr val="accent2">
                    <a:lumMod val="75000"/>
                  </a:schemeClr>
                </a:solidFill>
              </a:rPr>
              <a:t>35100 Bornova, </a:t>
            </a:r>
            <a:r>
              <a:rPr lang="tr-TR" dirty="0" err="1" smtClean="0">
                <a:solidFill>
                  <a:schemeClr val="accent2">
                    <a:lumMod val="75000"/>
                  </a:schemeClr>
                </a:solidFill>
              </a:rPr>
              <a:t>Izmir</a:t>
            </a:r>
            <a:r>
              <a:rPr lang="tr-TR" dirty="0" smtClean="0">
                <a:solidFill>
                  <a:schemeClr val="accent2">
                    <a:lumMod val="75000"/>
                  </a:schemeClr>
                </a:solidFill>
              </a:rPr>
              <a:t>, TURKEY</a:t>
            </a:r>
          </a:p>
          <a:p>
            <a:endParaRPr lang="tr-TR" dirty="0" smtClean="0">
              <a:solidFill>
                <a:schemeClr val="accent2">
                  <a:lumMod val="75000"/>
                </a:schemeClr>
              </a:solidFill>
            </a:endParaRPr>
          </a:p>
        </p:txBody>
      </p:sp>
      <p:pic>
        <p:nvPicPr>
          <p:cNvPr id="4" name="Picture 361" descr="Amblem_fuchia"/>
          <p:cNvPicPr preferRelativeResize="0">
            <a:picLocks noChangeArrowheads="1"/>
          </p:cNvPicPr>
          <p:nvPr/>
        </p:nvPicPr>
        <p:blipFill>
          <a:blip r:embed="rId3">
            <a:clrChange>
              <a:clrFrom>
                <a:srgbClr val="FF01BB"/>
              </a:clrFrom>
              <a:clrTo>
                <a:srgbClr val="FF01BB">
                  <a:alpha val="0"/>
                </a:srgbClr>
              </a:clrTo>
            </a:clrChange>
            <a:extLst>
              <a:ext uri="{28A0092B-C50C-407E-A947-70E740481C1C}">
                <a14:useLocalDpi xmlns:a14="http://schemas.microsoft.com/office/drawing/2010/main" val="0"/>
              </a:ext>
            </a:extLst>
          </a:blip>
          <a:srcRect/>
          <a:stretch>
            <a:fillRect/>
          </a:stretch>
        </p:blipFill>
        <p:spPr bwMode="auto">
          <a:xfrm>
            <a:off x="767349" y="4468075"/>
            <a:ext cx="1184281" cy="11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92913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endParaRPr lang="tr-TR"/>
          </a:p>
        </p:txBody>
      </p:sp>
      <p:pic>
        <p:nvPicPr>
          <p:cNvPr id="2050" name="Picture 2" descr="C:\Users\Meliha\Desktop\bunu ko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694" y="710000"/>
            <a:ext cx="7621279" cy="5438000"/>
          </a:xfrm>
          <a:prstGeom prst="rect">
            <a:avLst/>
          </a:prstGeom>
          <a:noFill/>
          <a:extLst>
            <a:ext uri="{909E8E84-426E-40DD-AFC4-6F175D3DCCD1}">
              <a14:hiddenFill xmlns:a14="http://schemas.microsoft.com/office/drawing/2010/main">
                <a:solidFill>
                  <a:srgbClr val="FFFFFF"/>
                </a:solidFill>
              </a14:hiddenFill>
            </a:ext>
          </a:extLst>
        </p:spPr>
      </p:pic>
      <p:sp>
        <p:nvSpPr>
          <p:cNvPr id="5" name="Slayt Numarası Yer Tutucusu 4"/>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94710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heel(4)">
                                      <p:cBhvr>
                                        <p:cTn id="7"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96042"/>
            <a:ext cx="8596668" cy="934357"/>
          </a:xfrm>
        </p:spPr>
        <p:txBody>
          <a:bodyPr/>
          <a:lstStyle/>
          <a:p>
            <a:r>
              <a:rPr lang="tr-TR" dirty="0" smtClean="0"/>
              <a:t>Outline</a:t>
            </a:r>
            <a:endParaRPr lang="tr-TR" dirty="0"/>
          </a:p>
        </p:txBody>
      </p:sp>
      <p:sp>
        <p:nvSpPr>
          <p:cNvPr id="3" name="Content Placeholder 2"/>
          <p:cNvSpPr>
            <a:spLocks noGrp="1"/>
          </p:cNvSpPr>
          <p:nvPr>
            <p:ph idx="1"/>
          </p:nvPr>
        </p:nvSpPr>
        <p:spPr>
          <a:xfrm>
            <a:off x="690982" y="2105998"/>
            <a:ext cx="8596668" cy="3880773"/>
          </a:xfrm>
        </p:spPr>
        <p:txBody>
          <a:bodyPr/>
          <a:lstStyle/>
          <a:p>
            <a:pPr>
              <a:lnSpc>
                <a:spcPct val="200000"/>
              </a:lnSpc>
              <a:buClr>
                <a:schemeClr val="accent1">
                  <a:lumMod val="50000"/>
                </a:schemeClr>
              </a:buClr>
              <a:buSzPct val="100000"/>
              <a:buFont typeface="+mj-lt"/>
              <a:buAutoNum type="arabicPeriod"/>
            </a:pPr>
            <a:r>
              <a:rPr lang="tr-TR" dirty="0" smtClean="0">
                <a:solidFill>
                  <a:schemeClr val="tx1"/>
                </a:solidFill>
              </a:rPr>
              <a:t>Breast and Breast Cancer</a:t>
            </a:r>
          </a:p>
          <a:p>
            <a:pPr>
              <a:lnSpc>
                <a:spcPct val="200000"/>
              </a:lnSpc>
              <a:buClr>
                <a:schemeClr val="accent1">
                  <a:lumMod val="50000"/>
                </a:schemeClr>
              </a:buClr>
              <a:buSzPct val="100000"/>
              <a:buFont typeface="+mj-lt"/>
              <a:buAutoNum type="arabicPeriod"/>
            </a:pPr>
            <a:r>
              <a:rPr lang="tr-TR" dirty="0" smtClean="0">
                <a:solidFill>
                  <a:schemeClr val="tx1"/>
                </a:solidFill>
              </a:rPr>
              <a:t>Preparation of Methotrexate (MTX) Loaded Chitosan Nanoparticles (CSNPs)</a:t>
            </a:r>
          </a:p>
          <a:p>
            <a:pPr>
              <a:lnSpc>
                <a:spcPct val="200000"/>
              </a:lnSpc>
              <a:buClr>
                <a:schemeClr val="accent1">
                  <a:lumMod val="50000"/>
                </a:schemeClr>
              </a:buClr>
              <a:buSzPct val="100000"/>
              <a:buFont typeface="+mj-lt"/>
              <a:buAutoNum type="arabicPeriod"/>
            </a:pPr>
            <a:r>
              <a:rPr lang="tr-TR" dirty="0" smtClean="0">
                <a:solidFill>
                  <a:schemeClr val="tx1"/>
                </a:solidFill>
              </a:rPr>
              <a:t>Radiolabeling of MTX-CSNPs</a:t>
            </a:r>
          </a:p>
          <a:p>
            <a:pPr>
              <a:lnSpc>
                <a:spcPct val="200000"/>
              </a:lnSpc>
              <a:buClr>
                <a:schemeClr val="accent1">
                  <a:lumMod val="50000"/>
                </a:schemeClr>
              </a:buClr>
              <a:buSzPct val="100000"/>
              <a:buFont typeface="+mj-lt"/>
              <a:buAutoNum type="arabicPeriod"/>
            </a:pPr>
            <a:r>
              <a:rPr lang="tr-TR" dirty="0" smtClean="0">
                <a:solidFill>
                  <a:schemeClr val="tx1"/>
                </a:solidFill>
              </a:rPr>
              <a:t>In vitro </a:t>
            </a:r>
            <a:r>
              <a:rPr lang="tr-TR" dirty="0">
                <a:solidFill>
                  <a:schemeClr val="tx1"/>
                </a:solidFill>
              </a:rPr>
              <a:t>I</a:t>
            </a:r>
            <a:r>
              <a:rPr lang="tr-TR" dirty="0" smtClean="0">
                <a:solidFill>
                  <a:schemeClr val="tx1"/>
                </a:solidFill>
              </a:rPr>
              <a:t>ncorporation </a:t>
            </a:r>
            <a:r>
              <a:rPr lang="tr-TR" dirty="0">
                <a:solidFill>
                  <a:schemeClr val="tx1"/>
                </a:solidFill>
              </a:rPr>
              <a:t>S</a:t>
            </a:r>
            <a:r>
              <a:rPr lang="tr-TR" dirty="0" smtClean="0">
                <a:solidFill>
                  <a:schemeClr val="tx1"/>
                </a:solidFill>
              </a:rPr>
              <a:t>tudies</a:t>
            </a:r>
          </a:p>
          <a:p>
            <a:pPr>
              <a:lnSpc>
                <a:spcPct val="200000"/>
              </a:lnSpc>
              <a:buClr>
                <a:schemeClr val="accent1">
                  <a:lumMod val="50000"/>
                </a:schemeClr>
              </a:buClr>
              <a:buSzPct val="100000"/>
              <a:buFont typeface="+mj-lt"/>
              <a:buAutoNum type="arabicPeriod"/>
            </a:pPr>
            <a:r>
              <a:rPr lang="tr-TR" dirty="0" err="1" smtClean="0">
                <a:solidFill>
                  <a:schemeClr val="tx1"/>
                </a:solidFill>
              </a:rPr>
              <a:t>Conclusion</a:t>
            </a:r>
            <a:endParaRPr lang="tr-TR" dirty="0" smtClean="0">
              <a:solidFill>
                <a:schemeClr val="tx1"/>
              </a:solidFill>
            </a:endParaRPr>
          </a:p>
          <a:p>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3</a:t>
            </a:fld>
            <a:endParaRPr lang="en-US" dirty="0"/>
          </a:p>
        </p:txBody>
      </p:sp>
      <p:sp>
        <p:nvSpPr>
          <p:cNvPr id="10" name="Sağ Ayraç 9"/>
          <p:cNvSpPr/>
          <p:nvPr/>
        </p:nvSpPr>
        <p:spPr>
          <a:xfrm>
            <a:off x="8839200" y="2783840"/>
            <a:ext cx="650240" cy="216408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1" name="Sağ Ayraç 10"/>
          <p:cNvSpPr/>
          <p:nvPr/>
        </p:nvSpPr>
        <p:spPr>
          <a:xfrm>
            <a:off x="3942080" y="2235200"/>
            <a:ext cx="243840" cy="54864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2" name="Sağ Ayraç 11"/>
          <p:cNvSpPr/>
          <p:nvPr/>
        </p:nvSpPr>
        <p:spPr>
          <a:xfrm>
            <a:off x="2458720" y="4947920"/>
            <a:ext cx="223520" cy="57912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tr-TR"/>
          </a:p>
        </p:txBody>
      </p:sp>
      <p:sp>
        <p:nvSpPr>
          <p:cNvPr id="13" name="Metin kutusu 12"/>
          <p:cNvSpPr txBox="1"/>
          <p:nvPr/>
        </p:nvSpPr>
        <p:spPr>
          <a:xfrm>
            <a:off x="4511040" y="2324854"/>
            <a:ext cx="1910080" cy="369332"/>
          </a:xfrm>
          <a:prstGeom prst="rect">
            <a:avLst/>
          </a:prstGeom>
          <a:noFill/>
        </p:spPr>
        <p:txBody>
          <a:bodyPr wrap="square" rtlCol="0">
            <a:spAutoFit/>
          </a:bodyPr>
          <a:lstStyle/>
          <a:p>
            <a:r>
              <a:rPr lang="tr-TR" dirty="0" err="1" smtClean="0">
                <a:solidFill>
                  <a:srgbClr val="FFC000"/>
                </a:solidFill>
              </a:rPr>
              <a:t>Introduction</a:t>
            </a:r>
            <a:endParaRPr lang="tr-TR" dirty="0">
              <a:solidFill>
                <a:srgbClr val="FFC000"/>
              </a:solidFill>
            </a:endParaRPr>
          </a:p>
        </p:txBody>
      </p:sp>
      <p:sp>
        <p:nvSpPr>
          <p:cNvPr id="14" name="Metin kutusu 13"/>
          <p:cNvSpPr txBox="1"/>
          <p:nvPr/>
        </p:nvSpPr>
        <p:spPr>
          <a:xfrm>
            <a:off x="2987040" y="5052814"/>
            <a:ext cx="1727200" cy="369332"/>
          </a:xfrm>
          <a:prstGeom prst="rect">
            <a:avLst/>
          </a:prstGeom>
          <a:noFill/>
        </p:spPr>
        <p:txBody>
          <a:bodyPr wrap="square" rtlCol="0">
            <a:spAutoFit/>
          </a:bodyPr>
          <a:lstStyle/>
          <a:p>
            <a:r>
              <a:rPr lang="tr-TR" dirty="0" err="1" smtClean="0">
                <a:solidFill>
                  <a:srgbClr val="FFC000"/>
                </a:solidFill>
              </a:rPr>
              <a:t>Conclusion</a:t>
            </a:r>
            <a:endParaRPr lang="tr-TR" dirty="0">
              <a:solidFill>
                <a:srgbClr val="FFC000"/>
              </a:solidFill>
            </a:endParaRPr>
          </a:p>
        </p:txBody>
      </p:sp>
      <p:sp>
        <p:nvSpPr>
          <p:cNvPr id="15" name="Metin kutusu 14"/>
          <p:cNvSpPr txBox="1"/>
          <p:nvPr/>
        </p:nvSpPr>
        <p:spPr>
          <a:xfrm>
            <a:off x="9834880" y="3542714"/>
            <a:ext cx="1584960" cy="646331"/>
          </a:xfrm>
          <a:prstGeom prst="rect">
            <a:avLst/>
          </a:prstGeom>
          <a:noFill/>
        </p:spPr>
        <p:txBody>
          <a:bodyPr wrap="square" rtlCol="0">
            <a:spAutoFit/>
          </a:bodyPr>
          <a:lstStyle/>
          <a:p>
            <a:pPr algn="ctr"/>
            <a:r>
              <a:rPr lang="tr-TR" dirty="0" err="1" smtClean="0">
                <a:solidFill>
                  <a:srgbClr val="FFC000"/>
                </a:solidFill>
              </a:rPr>
              <a:t>Methods</a:t>
            </a:r>
            <a:r>
              <a:rPr lang="tr-TR" dirty="0" smtClean="0">
                <a:solidFill>
                  <a:srgbClr val="FFC000"/>
                </a:solidFill>
              </a:rPr>
              <a:t> and </a:t>
            </a:r>
            <a:r>
              <a:rPr lang="tr-TR" dirty="0" err="1" smtClean="0">
                <a:solidFill>
                  <a:srgbClr val="FFC000"/>
                </a:solidFill>
              </a:rPr>
              <a:t>Results</a:t>
            </a:r>
            <a:endParaRPr lang="tr-TR" dirty="0">
              <a:solidFill>
                <a:srgbClr val="FFC000"/>
              </a:solidFill>
            </a:endParaRPr>
          </a:p>
        </p:txBody>
      </p:sp>
    </p:spTree>
    <p:extLst>
      <p:ext uri="{BB962C8B-B14F-4D97-AF65-F5344CB8AC3E}">
        <p14:creationId xmlns:p14="http://schemas.microsoft.com/office/powerpoint/2010/main" val="16308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96042"/>
            <a:ext cx="8596668" cy="934357"/>
          </a:xfrm>
        </p:spPr>
        <p:txBody>
          <a:bodyPr/>
          <a:lstStyle/>
          <a:p>
            <a:r>
              <a:rPr lang="tr-TR" dirty="0" smtClean="0"/>
              <a:t>Breast</a:t>
            </a:r>
            <a:endParaRPr lang="tr-TR" dirty="0"/>
          </a:p>
        </p:txBody>
      </p:sp>
      <p:sp>
        <p:nvSpPr>
          <p:cNvPr id="3" name="Content Placeholder 2"/>
          <p:cNvSpPr>
            <a:spLocks noGrp="1"/>
          </p:cNvSpPr>
          <p:nvPr>
            <p:ph idx="1"/>
          </p:nvPr>
        </p:nvSpPr>
        <p:spPr>
          <a:xfrm>
            <a:off x="677334" y="2209575"/>
            <a:ext cx="8596668" cy="3880773"/>
          </a:xfrm>
        </p:spPr>
        <p:txBody>
          <a:bodyPr/>
          <a:lstStyle/>
          <a:p>
            <a:pPr algn="just"/>
            <a:r>
              <a:rPr lang="tr-TR" dirty="0" smtClean="0">
                <a:solidFill>
                  <a:schemeClr val="tx1"/>
                </a:solidFill>
              </a:rPr>
              <a:t>The breast is an </a:t>
            </a:r>
            <a:r>
              <a:rPr lang="tr-TR" dirty="0" smtClean="0">
                <a:solidFill>
                  <a:srgbClr val="008000"/>
                </a:solidFill>
              </a:rPr>
              <a:t>apocrine gland </a:t>
            </a:r>
            <a:r>
              <a:rPr lang="tr-TR" dirty="0" smtClean="0">
                <a:solidFill>
                  <a:schemeClr val="tx1"/>
                </a:solidFill>
              </a:rPr>
              <a:t>which is made up mainly </a:t>
            </a:r>
            <a:r>
              <a:rPr lang="en-US" dirty="0">
                <a:solidFill>
                  <a:schemeClr val="tx1"/>
                </a:solidFill>
              </a:rPr>
              <a:t>of</a:t>
            </a:r>
            <a:r>
              <a:rPr lang="en-US" dirty="0">
                <a:solidFill>
                  <a:srgbClr val="00CC00"/>
                </a:solidFill>
              </a:rPr>
              <a:t> lobules </a:t>
            </a:r>
            <a:r>
              <a:rPr lang="en-US" dirty="0">
                <a:solidFill>
                  <a:schemeClr val="tx1"/>
                </a:solidFill>
              </a:rPr>
              <a:t>(milk-producing glands),</a:t>
            </a:r>
            <a:r>
              <a:rPr lang="en-US" dirty="0"/>
              <a:t> </a:t>
            </a:r>
            <a:r>
              <a:rPr lang="en-US" dirty="0">
                <a:solidFill>
                  <a:srgbClr val="00CC00"/>
                </a:solidFill>
              </a:rPr>
              <a:t>ducts</a:t>
            </a:r>
            <a:r>
              <a:rPr lang="en-US" dirty="0"/>
              <a:t> </a:t>
            </a:r>
            <a:r>
              <a:rPr lang="en-US" dirty="0">
                <a:solidFill>
                  <a:schemeClr val="tx1"/>
                </a:solidFill>
              </a:rPr>
              <a:t>(tiny tubes that carry the milk from the lobules to the nipple), and </a:t>
            </a:r>
            <a:r>
              <a:rPr lang="en-US" dirty="0">
                <a:solidFill>
                  <a:srgbClr val="00CC00"/>
                </a:solidFill>
              </a:rPr>
              <a:t>stroma</a:t>
            </a:r>
            <a:r>
              <a:rPr lang="en-US" dirty="0"/>
              <a:t> </a:t>
            </a:r>
            <a:r>
              <a:rPr lang="en-US" dirty="0">
                <a:solidFill>
                  <a:schemeClr val="tx1"/>
                </a:solidFill>
              </a:rPr>
              <a:t>(fatty tissue and connective tissue surrounding the ducts and lobules, blood vessels, and lymphatic vessels). </a:t>
            </a:r>
            <a:endParaRPr lang="tr-TR"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8615" y="3682708"/>
            <a:ext cx="3706585" cy="3025516"/>
          </a:xfrm>
          <a:prstGeom prst="rect">
            <a:avLst/>
          </a:prstGeom>
        </p:spPr>
      </p:pic>
      <p:sp>
        <p:nvSpPr>
          <p:cNvPr id="7" name="Left Arrow 6"/>
          <p:cNvSpPr/>
          <p:nvPr/>
        </p:nvSpPr>
        <p:spPr>
          <a:xfrm>
            <a:off x="7315200" y="4800600"/>
            <a:ext cx="375557" cy="2122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Left Arrow 7"/>
          <p:cNvSpPr/>
          <p:nvPr/>
        </p:nvSpPr>
        <p:spPr>
          <a:xfrm>
            <a:off x="7315200" y="5445474"/>
            <a:ext cx="375557" cy="2122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Left Arrow 8"/>
          <p:cNvSpPr/>
          <p:nvPr/>
        </p:nvSpPr>
        <p:spPr>
          <a:xfrm>
            <a:off x="7315200" y="5724650"/>
            <a:ext cx="375557" cy="2122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layt Numarası Yer Tutucusu 5"/>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408472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2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ppt_x"/>
                                          </p:val>
                                        </p:tav>
                                        <p:tav tm="100000">
                                          <p:val>
                                            <p:strVal val="#ppt_x"/>
                                          </p:val>
                                        </p:tav>
                                      </p:tavLst>
                                    </p:anim>
                                    <p:anim calcmode="lin" valueType="num">
                                      <p:cBhvr additive="base">
                                        <p:cTn id="18"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30728"/>
            <a:ext cx="8596668" cy="999671"/>
          </a:xfrm>
        </p:spPr>
        <p:txBody>
          <a:bodyPr/>
          <a:lstStyle/>
          <a:p>
            <a:r>
              <a:rPr lang="tr-TR" dirty="0" smtClean="0"/>
              <a:t>Breast Cancer</a:t>
            </a:r>
            <a:endParaRPr lang="tr-TR" dirty="0"/>
          </a:p>
        </p:txBody>
      </p:sp>
      <p:pic>
        <p:nvPicPr>
          <p:cNvPr id="5" name="Picture 2" descr="http://docplayer.biz.tr/docs-images/17/182897/images/1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84757" y="930728"/>
            <a:ext cx="429730" cy="648072"/>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677334" y="1930399"/>
            <a:ext cx="8596668" cy="3880773"/>
          </a:xfrm>
        </p:spPr>
        <p:txBody>
          <a:bodyPr/>
          <a:lstStyle/>
          <a:p>
            <a:pPr algn="just"/>
            <a:r>
              <a:rPr lang="en-US" dirty="0" smtClean="0">
                <a:solidFill>
                  <a:schemeClr val="tx1"/>
                </a:solidFill>
              </a:rPr>
              <a:t>Breast </a:t>
            </a:r>
            <a:r>
              <a:rPr lang="en-US" dirty="0">
                <a:solidFill>
                  <a:schemeClr val="tx1"/>
                </a:solidFill>
              </a:rPr>
              <a:t>cancer is the most common invasive cancer in women </a:t>
            </a:r>
            <a:r>
              <a:rPr lang="en-US" dirty="0" smtClean="0">
                <a:solidFill>
                  <a:schemeClr val="tx1"/>
                </a:solidFill>
              </a:rPr>
              <a:t>worldwide</a:t>
            </a:r>
            <a:r>
              <a:rPr lang="tr-TR" dirty="0" smtClean="0">
                <a:solidFill>
                  <a:schemeClr val="tx1"/>
                </a:solidFill>
              </a:rPr>
              <a:t>.</a:t>
            </a:r>
          </a:p>
          <a:p>
            <a:pPr algn="just"/>
            <a:r>
              <a:rPr lang="en-US" dirty="0">
                <a:solidFill>
                  <a:schemeClr val="tx1"/>
                </a:solidFill>
              </a:rPr>
              <a:t>The American Cancer Society's estimates for breast cancer in the United States for 2015 are: </a:t>
            </a:r>
            <a:endParaRPr lang="tr-TR" dirty="0" smtClean="0">
              <a:solidFill>
                <a:schemeClr val="tx1"/>
              </a:solidFill>
            </a:endParaRPr>
          </a:p>
          <a:p>
            <a:pPr lvl="1" algn="just"/>
            <a:r>
              <a:rPr lang="en-US" dirty="0">
                <a:solidFill>
                  <a:schemeClr val="tx1"/>
                </a:solidFill>
              </a:rPr>
              <a:t>About 231,840 new cases </a:t>
            </a:r>
            <a:r>
              <a:rPr lang="en-US" dirty="0" smtClean="0">
                <a:solidFill>
                  <a:schemeClr val="tx1"/>
                </a:solidFill>
              </a:rPr>
              <a:t>of invasive breast </a:t>
            </a:r>
            <a:r>
              <a:rPr lang="tr-TR" dirty="0" smtClean="0">
                <a:solidFill>
                  <a:schemeClr val="tx1"/>
                </a:solidFill>
              </a:rPr>
              <a:t>will be </a:t>
            </a:r>
            <a:r>
              <a:rPr lang="en-US" dirty="0" smtClean="0">
                <a:solidFill>
                  <a:schemeClr val="tx1"/>
                </a:solidFill>
              </a:rPr>
              <a:t>diagnosed </a:t>
            </a:r>
            <a:r>
              <a:rPr lang="en-US" dirty="0">
                <a:solidFill>
                  <a:schemeClr val="tx1"/>
                </a:solidFill>
              </a:rPr>
              <a:t>in </a:t>
            </a:r>
            <a:r>
              <a:rPr lang="en-US" dirty="0" smtClean="0">
                <a:solidFill>
                  <a:schemeClr val="tx1"/>
                </a:solidFill>
              </a:rPr>
              <a:t>women.</a:t>
            </a:r>
            <a:endParaRPr lang="tr-TR" dirty="0" smtClean="0">
              <a:solidFill>
                <a:schemeClr val="tx1"/>
              </a:solidFill>
            </a:endParaRPr>
          </a:p>
          <a:p>
            <a:pPr lvl="1" algn="just"/>
            <a:r>
              <a:rPr lang="en-US" dirty="0" smtClean="0">
                <a:solidFill>
                  <a:schemeClr val="tx1"/>
                </a:solidFill>
              </a:rPr>
              <a:t>About </a:t>
            </a:r>
            <a:r>
              <a:rPr lang="en-US" dirty="0">
                <a:solidFill>
                  <a:schemeClr val="tx1"/>
                </a:solidFill>
              </a:rPr>
              <a:t>60,290 new cases of carcinoma in situ (CIS) will be diagnosed (CIS is noninvasive and is the earliest form of breast cancer</a:t>
            </a:r>
            <a:r>
              <a:rPr lang="en-US" dirty="0" smtClean="0">
                <a:solidFill>
                  <a:schemeClr val="tx1"/>
                </a:solidFill>
              </a:rPr>
              <a:t>).</a:t>
            </a:r>
            <a:endParaRPr lang="tr-TR" dirty="0" smtClean="0">
              <a:solidFill>
                <a:schemeClr val="tx1"/>
              </a:solidFill>
            </a:endParaRPr>
          </a:p>
          <a:p>
            <a:pPr lvl="1" algn="just"/>
            <a:r>
              <a:rPr lang="en-US" dirty="0" smtClean="0">
                <a:solidFill>
                  <a:schemeClr val="tx1"/>
                </a:solidFill>
              </a:rPr>
              <a:t>About </a:t>
            </a:r>
            <a:r>
              <a:rPr lang="en-US" dirty="0">
                <a:solidFill>
                  <a:schemeClr val="tx1"/>
                </a:solidFill>
              </a:rPr>
              <a:t>40,290 women will die from breast </a:t>
            </a:r>
            <a:r>
              <a:rPr lang="en-US" dirty="0" smtClean="0">
                <a:solidFill>
                  <a:schemeClr val="tx1"/>
                </a:solidFill>
              </a:rPr>
              <a:t>cancer</a:t>
            </a:r>
            <a:r>
              <a:rPr lang="tr-TR" dirty="0" smtClean="0">
                <a:solidFill>
                  <a:schemeClr val="tx1"/>
                </a:solidFill>
              </a:rPr>
              <a:t>.</a:t>
            </a:r>
          </a:p>
          <a:p>
            <a:pPr lvl="1" algn="just"/>
            <a:r>
              <a:rPr lang="en-US" dirty="0">
                <a:solidFill>
                  <a:schemeClr val="tx1"/>
                </a:solidFill>
              </a:rPr>
              <a:t>At this time there are more than 2.8 million breast cancer survivors in the United States. </a:t>
            </a:r>
            <a:endParaRPr lang="tr-TR" dirty="0">
              <a:solidFill>
                <a:schemeClr val="tx1"/>
              </a:solidFill>
            </a:endParaRPr>
          </a:p>
        </p:txBody>
      </p:sp>
      <p:pic>
        <p:nvPicPr>
          <p:cNvPr id="7" name="Picture 2" descr="http://previews.123rf.com/images/blueringmedia/blueringmedia1305/blueringmedia130500041/19929995-Cross-section-showing-formation-of-breast-cancer-Stock-Vector-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81433" y="4763069"/>
            <a:ext cx="3365931" cy="2094931"/>
          </a:xfrm>
          <a:prstGeom prst="rect">
            <a:avLst/>
          </a:prstGeom>
          <a:noFill/>
          <a:extLst>
            <a:ext uri="{909E8E84-426E-40DD-AFC4-6F175D3DCCD1}">
              <a14:hiddenFill xmlns:a14="http://schemas.microsoft.com/office/drawing/2010/main">
                <a:solidFill>
                  <a:srgbClr val="FFFFFF"/>
                </a:solidFill>
              </a14:hiddenFill>
            </a:ext>
          </a:extLst>
        </p:spPr>
      </p:pic>
      <p:sp>
        <p:nvSpPr>
          <p:cNvPr id="6" name="Slayt Numarası Yer Tutucusu 5"/>
          <p:cNvSpPr>
            <a:spLocks noGrp="1"/>
          </p:cNvSpPr>
          <p:nvPr>
            <p:ph type="sldNum" sz="quarter" idx="12"/>
          </p:nvPr>
        </p:nvSpPr>
        <p:spPr/>
        <p:txBody>
          <a:bodyPr/>
          <a:lstStyle/>
          <a:p>
            <a:fld id="{D57F1E4F-1CFF-5643-939E-217C01CDF565}" type="slidenum">
              <a:rPr lang="en-US" smtClean="0"/>
              <a:pPr/>
              <a:t>5</a:t>
            </a:fld>
            <a:endParaRPr lang="en-US" dirty="0"/>
          </a:p>
        </p:txBody>
      </p:sp>
      <p:sp>
        <p:nvSpPr>
          <p:cNvPr id="8" name="Left Arrow 6"/>
          <p:cNvSpPr/>
          <p:nvPr/>
        </p:nvSpPr>
        <p:spPr>
          <a:xfrm rot="10800000">
            <a:off x="4558351" y="5704398"/>
            <a:ext cx="375557" cy="21227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81748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80">
                                          <p:stCondLst>
                                            <p:cond delay="0"/>
                                          </p:stCondLst>
                                        </p:cTn>
                                        <p:tgtEl>
                                          <p:spTgt spid="5"/>
                                        </p:tgtEl>
                                      </p:cBhvr>
                                    </p:animEffect>
                                    <p:anim calcmode="lin" valueType="num">
                                      <p:cBhvr>
                                        <p:cTn id="1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7" dur="26">
                                          <p:stCondLst>
                                            <p:cond delay="650"/>
                                          </p:stCondLst>
                                        </p:cTn>
                                        <p:tgtEl>
                                          <p:spTgt spid="5"/>
                                        </p:tgtEl>
                                      </p:cBhvr>
                                      <p:to x="100000" y="60000"/>
                                    </p:animScale>
                                    <p:animScale>
                                      <p:cBhvr>
                                        <p:cTn id="18" dur="166" decel="50000">
                                          <p:stCondLst>
                                            <p:cond delay="676"/>
                                          </p:stCondLst>
                                        </p:cTn>
                                        <p:tgtEl>
                                          <p:spTgt spid="5"/>
                                        </p:tgtEl>
                                      </p:cBhvr>
                                      <p:to x="100000" y="100000"/>
                                    </p:animScale>
                                    <p:animScale>
                                      <p:cBhvr>
                                        <p:cTn id="19" dur="26">
                                          <p:stCondLst>
                                            <p:cond delay="1312"/>
                                          </p:stCondLst>
                                        </p:cTn>
                                        <p:tgtEl>
                                          <p:spTgt spid="5"/>
                                        </p:tgtEl>
                                      </p:cBhvr>
                                      <p:to x="100000" y="80000"/>
                                    </p:animScale>
                                    <p:animScale>
                                      <p:cBhvr>
                                        <p:cTn id="20" dur="166" decel="50000">
                                          <p:stCondLst>
                                            <p:cond delay="1338"/>
                                          </p:stCondLst>
                                        </p:cTn>
                                        <p:tgtEl>
                                          <p:spTgt spid="5"/>
                                        </p:tgtEl>
                                      </p:cBhvr>
                                      <p:to x="100000" y="100000"/>
                                    </p:animScale>
                                    <p:animScale>
                                      <p:cBhvr>
                                        <p:cTn id="21" dur="26">
                                          <p:stCondLst>
                                            <p:cond delay="1642"/>
                                          </p:stCondLst>
                                        </p:cTn>
                                        <p:tgtEl>
                                          <p:spTgt spid="5"/>
                                        </p:tgtEl>
                                      </p:cBhvr>
                                      <p:to x="100000" y="90000"/>
                                    </p:animScale>
                                    <p:animScale>
                                      <p:cBhvr>
                                        <p:cTn id="22" dur="166" decel="50000">
                                          <p:stCondLst>
                                            <p:cond delay="1668"/>
                                          </p:stCondLst>
                                        </p:cTn>
                                        <p:tgtEl>
                                          <p:spTgt spid="5"/>
                                        </p:tgtEl>
                                      </p:cBhvr>
                                      <p:to x="100000" y="100000"/>
                                    </p:animScale>
                                    <p:animScale>
                                      <p:cBhvr>
                                        <p:cTn id="23" dur="26">
                                          <p:stCondLst>
                                            <p:cond delay="1808"/>
                                          </p:stCondLst>
                                        </p:cTn>
                                        <p:tgtEl>
                                          <p:spTgt spid="5"/>
                                        </p:tgtEl>
                                      </p:cBhvr>
                                      <p:to x="100000" y="95000"/>
                                    </p:animScale>
                                    <p:animScale>
                                      <p:cBhvr>
                                        <p:cTn id="24"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751114"/>
            <a:ext cx="8596668" cy="1179286"/>
          </a:xfrm>
        </p:spPr>
        <p:txBody>
          <a:bodyPr/>
          <a:lstStyle/>
          <a:p>
            <a:r>
              <a:rPr lang="tr-TR" dirty="0" smtClean="0"/>
              <a:t>Breast Cancer Diagnosis</a:t>
            </a:r>
            <a:endParaRPr lang="tr-TR" dirty="0"/>
          </a:p>
        </p:txBody>
      </p:sp>
      <p:graphicFrame>
        <p:nvGraphicFramePr>
          <p:cNvPr id="21" name="Content Placeholder 20"/>
          <p:cNvGraphicFramePr>
            <a:graphicFrameLocks noGrp="1"/>
          </p:cNvGraphicFramePr>
          <p:nvPr>
            <p:ph idx="1"/>
            <p:extLst>
              <p:ext uri="{D42A27DB-BD31-4B8C-83A1-F6EECF244321}">
                <p14:modId xmlns:p14="http://schemas.microsoft.com/office/powerpoint/2010/main" val="4261317685"/>
              </p:ext>
            </p:extLst>
          </p:nvPr>
        </p:nvGraphicFramePr>
        <p:xfrm>
          <a:off x="677690" y="1950357"/>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ayt Numarası Yer Tutucusu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231274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900752"/>
            <a:ext cx="8596668" cy="1029648"/>
          </a:xfrm>
        </p:spPr>
        <p:txBody>
          <a:bodyPr/>
          <a:lstStyle/>
          <a:p>
            <a:r>
              <a:rPr lang="tr-TR" dirty="0" err="1" smtClean="0"/>
              <a:t>Nuclear</a:t>
            </a:r>
            <a:r>
              <a:rPr lang="tr-TR" dirty="0" smtClean="0"/>
              <a:t> </a:t>
            </a:r>
            <a:r>
              <a:rPr lang="tr-TR" dirty="0" err="1" smtClean="0"/>
              <a:t>Medicine</a:t>
            </a:r>
            <a:r>
              <a:rPr lang="tr-TR" dirty="0" smtClean="0"/>
              <a:t> </a:t>
            </a:r>
            <a:r>
              <a:rPr lang="tr-TR" dirty="0" err="1" smtClean="0"/>
              <a:t>Imaging</a:t>
            </a:r>
            <a:endParaRPr lang="tr-TR" dirty="0"/>
          </a:p>
        </p:txBody>
      </p:sp>
      <p:sp>
        <p:nvSpPr>
          <p:cNvPr id="3" name="Content Placeholder 2"/>
          <p:cNvSpPr>
            <a:spLocks noGrp="1"/>
          </p:cNvSpPr>
          <p:nvPr>
            <p:ph idx="1"/>
          </p:nvPr>
        </p:nvSpPr>
        <p:spPr>
          <a:xfrm>
            <a:off x="677334" y="1856097"/>
            <a:ext cx="8596668" cy="4185266"/>
          </a:xfrm>
        </p:spPr>
        <p:txBody>
          <a:bodyPr>
            <a:normAutofit/>
          </a:bodyPr>
          <a:lstStyle/>
          <a:p>
            <a:pPr algn="just"/>
            <a:r>
              <a:rPr lang="tr-TR" sz="2000" dirty="0" err="1" smtClean="0"/>
              <a:t>Nuclear</a:t>
            </a:r>
            <a:r>
              <a:rPr lang="tr-TR" sz="2000" dirty="0" smtClean="0"/>
              <a:t> </a:t>
            </a:r>
            <a:r>
              <a:rPr lang="tr-TR" sz="2000" dirty="0" err="1" smtClean="0"/>
              <a:t>medicine</a:t>
            </a:r>
            <a:r>
              <a:rPr lang="tr-TR" sz="2000" dirty="0" smtClean="0"/>
              <a:t> </a:t>
            </a:r>
            <a:r>
              <a:rPr lang="tr-TR" sz="2000" dirty="0" err="1" smtClean="0"/>
              <a:t>imaging</a:t>
            </a:r>
            <a:r>
              <a:rPr lang="tr-TR" sz="2000" dirty="0" smtClean="0"/>
              <a:t> </a:t>
            </a:r>
            <a:r>
              <a:rPr lang="tr-TR" sz="2000" dirty="0" err="1" smtClean="0"/>
              <a:t>differs</a:t>
            </a:r>
            <a:r>
              <a:rPr lang="tr-TR" sz="2000" dirty="0" smtClean="0"/>
              <a:t> </a:t>
            </a:r>
            <a:r>
              <a:rPr lang="tr-TR" sz="2000" dirty="0" err="1" smtClean="0"/>
              <a:t>from</a:t>
            </a:r>
            <a:r>
              <a:rPr lang="tr-TR" sz="2000" dirty="0" smtClean="0"/>
              <a:t> </a:t>
            </a:r>
            <a:r>
              <a:rPr lang="tr-TR" sz="2000" dirty="0" err="1" smtClean="0"/>
              <a:t>other</a:t>
            </a:r>
            <a:r>
              <a:rPr lang="tr-TR" sz="2000" dirty="0" smtClean="0"/>
              <a:t> </a:t>
            </a:r>
            <a:r>
              <a:rPr lang="tr-TR" sz="2000" dirty="0" err="1" smtClean="0"/>
              <a:t>radiological</a:t>
            </a:r>
            <a:r>
              <a:rPr lang="tr-TR" sz="2000" dirty="0" smtClean="0"/>
              <a:t> </a:t>
            </a:r>
            <a:r>
              <a:rPr lang="tr-TR" sz="2000" dirty="0" err="1" smtClean="0"/>
              <a:t>imaging</a:t>
            </a:r>
            <a:r>
              <a:rPr lang="tr-TR" sz="2000" dirty="0" smtClean="0"/>
              <a:t> </a:t>
            </a:r>
            <a:r>
              <a:rPr lang="tr-TR" sz="2000" dirty="0" err="1" smtClean="0"/>
              <a:t>techniques</a:t>
            </a:r>
            <a:r>
              <a:rPr lang="tr-TR" sz="2000" dirty="0" smtClean="0"/>
              <a:t> in </a:t>
            </a:r>
            <a:r>
              <a:rPr lang="tr-TR" sz="2000" dirty="0" err="1" smtClean="0"/>
              <a:t>that</a:t>
            </a:r>
            <a:r>
              <a:rPr lang="tr-TR" sz="2000" dirty="0" smtClean="0"/>
              <a:t> </a:t>
            </a:r>
            <a:r>
              <a:rPr lang="tr-TR" sz="2000" dirty="0" err="1" smtClean="0"/>
              <a:t>the</a:t>
            </a:r>
            <a:r>
              <a:rPr lang="tr-TR" sz="2000" dirty="0" smtClean="0"/>
              <a:t> </a:t>
            </a:r>
            <a:r>
              <a:rPr lang="tr-TR" sz="2000" dirty="0" err="1" smtClean="0"/>
              <a:t>radiotracers</a:t>
            </a:r>
            <a:r>
              <a:rPr lang="tr-TR" sz="2000" dirty="0" smtClean="0"/>
              <a:t> </a:t>
            </a:r>
            <a:r>
              <a:rPr lang="tr-TR" sz="2000" dirty="0" err="1" smtClean="0"/>
              <a:t>used</a:t>
            </a:r>
            <a:r>
              <a:rPr lang="tr-TR" sz="2000" dirty="0" smtClean="0"/>
              <a:t> in </a:t>
            </a:r>
            <a:r>
              <a:rPr lang="tr-TR" sz="2000" dirty="0" err="1" smtClean="0"/>
              <a:t>nuclear</a:t>
            </a:r>
            <a:r>
              <a:rPr lang="tr-TR" sz="2000" dirty="0" smtClean="0"/>
              <a:t> </a:t>
            </a:r>
            <a:r>
              <a:rPr lang="tr-TR" sz="2000" dirty="0" err="1" smtClean="0"/>
              <a:t>medicine</a:t>
            </a:r>
            <a:r>
              <a:rPr lang="tr-TR" sz="2000" dirty="0" smtClean="0"/>
              <a:t> </a:t>
            </a:r>
            <a:r>
              <a:rPr lang="tr-TR" sz="2000" dirty="0" err="1" smtClean="0"/>
              <a:t>relate</a:t>
            </a:r>
            <a:r>
              <a:rPr lang="tr-TR" sz="2000" dirty="0" smtClean="0"/>
              <a:t> </a:t>
            </a:r>
            <a:r>
              <a:rPr lang="tr-TR" sz="2000" dirty="0" err="1" smtClean="0"/>
              <a:t>to</a:t>
            </a:r>
            <a:r>
              <a:rPr lang="tr-TR" sz="2000" dirty="0" smtClean="0"/>
              <a:t> </a:t>
            </a:r>
            <a:r>
              <a:rPr lang="tr-TR" sz="2000" dirty="0" err="1" smtClean="0"/>
              <a:t>the</a:t>
            </a:r>
            <a:r>
              <a:rPr lang="tr-TR" sz="2000" dirty="0" smtClean="0"/>
              <a:t> </a:t>
            </a:r>
            <a:r>
              <a:rPr lang="tr-TR" sz="2000" dirty="0" err="1" smtClean="0"/>
              <a:t>function</a:t>
            </a:r>
            <a:r>
              <a:rPr lang="tr-TR" sz="2000" dirty="0" smtClean="0"/>
              <a:t> of an organ </a:t>
            </a:r>
            <a:r>
              <a:rPr lang="tr-TR" sz="2000" dirty="0" err="1" smtClean="0"/>
              <a:t>system</a:t>
            </a:r>
            <a:r>
              <a:rPr lang="tr-TR" sz="2000" dirty="0" smtClean="0"/>
              <a:t> </a:t>
            </a:r>
            <a:r>
              <a:rPr lang="tr-TR" sz="2000" dirty="0" err="1" smtClean="0"/>
              <a:t>or</a:t>
            </a:r>
            <a:r>
              <a:rPr lang="tr-TR" sz="2000" dirty="0" smtClean="0"/>
              <a:t> </a:t>
            </a:r>
            <a:r>
              <a:rPr lang="tr-TR" sz="2000" dirty="0" err="1" smtClean="0"/>
              <a:t>metabolic</a:t>
            </a:r>
            <a:r>
              <a:rPr lang="tr-TR" sz="2000" dirty="0" smtClean="0"/>
              <a:t> </a:t>
            </a:r>
            <a:r>
              <a:rPr lang="tr-TR" sz="2000" dirty="0" err="1" smtClean="0"/>
              <a:t>pathway</a:t>
            </a:r>
            <a:r>
              <a:rPr lang="tr-TR" sz="2000" dirty="0" smtClean="0"/>
              <a:t>.</a:t>
            </a:r>
            <a:endParaRPr lang="tr-TR" sz="2000" dirty="0"/>
          </a:p>
        </p:txBody>
      </p:sp>
      <p:pic>
        <p:nvPicPr>
          <p:cNvPr id="4" name="Picture 2" descr="http://www.whatisnuclearmedicine.com/upload/SPECT-C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5" y="3271319"/>
            <a:ext cx="2688299" cy="201622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img.medicalexpo.com/images_me/photo-g/pet-scanner-tomography-ct-scanner-pet-full-body-tomography-70075-11739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8603" y="3939631"/>
            <a:ext cx="2160239" cy="1822365"/>
          </a:xfrm>
          <a:prstGeom prst="rect">
            <a:avLst/>
          </a:prstGeom>
          <a:noFill/>
          <a:extLst>
            <a:ext uri="{909E8E84-426E-40DD-AFC4-6F175D3DCCD1}">
              <a14:hiddenFill xmlns:a14="http://schemas.microsoft.com/office/drawing/2010/main">
                <a:solidFill>
                  <a:srgbClr val="FFFFFF"/>
                </a:solidFill>
              </a14:hiddenFill>
            </a:ext>
          </a:extLst>
        </p:spPr>
      </p:pic>
      <p:sp>
        <p:nvSpPr>
          <p:cNvPr id="6" name="Metin kutusu 5"/>
          <p:cNvSpPr txBox="1"/>
          <p:nvPr/>
        </p:nvSpPr>
        <p:spPr>
          <a:xfrm>
            <a:off x="1551432" y="5577330"/>
            <a:ext cx="673152" cy="369332"/>
          </a:xfrm>
          <a:prstGeom prst="rect">
            <a:avLst/>
          </a:prstGeom>
          <a:noFill/>
        </p:spPr>
        <p:txBody>
          <a:bodyPr wrap="square" rtlCol="0">
            <a:spAutoFit/>
          </a:bodyPr>
          <a:lstStyle/>
          <a:p>
            <a:r>
              <a:rPr lang="tr-TR" dirty="0" smtClean="0"/>
              <a:t>PET</a:t>
            </a:r>
            <a:endParaRPr lang="tr-TR" dirty="0"/>
          </a:p>
        </p:txBody>
      </p:sp>
      <p:sp>
        <p:nvSpPr>
          <p:cNvPr id="7" name="Metin kutusu 6"/>
          <p:cNvSpPr txBox="1"/>
          <p:nvPr/>
        </p:nvSpPr>
        <p:spPr>
          <a:xfrm>
            <a:off x="7315199" y="5207998"/>
            <a:ext cx="900752" cy="369332"/>
          </a:xfrm>
          <a:prstGeom prst="rect">
            <a:avLst/>
          </a:prstGeom>
          <a:noFill/>
        </p:spPr>
        <p:txBody>
          <a:bodyPr wrap="square" rtlCol="0">
            <a:spAutoFit/>
          </a:bodyPr>
          <a:lstStyle/>
          <a:p>
            <a:r>
              <a:rPr lang="tr-TR" dirty="0" smtClean="0"/>
              <a:t>SPECT</a:t>
            </a:r>
            <a:endParaRPr lang="tr-TR" dirty="0"/>
          </a:p>
        </p:txBody>
      </p:sp>
      <p:sp>
        <p:nvSpPr>
          <p:cNvPr id="9" name="Slayt Numarası Yer Tutucusu 8"/>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35807568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900752"/>
            <a:ext cx="8596668" cy="1029648"/>
          </a:xfrm>
        </p:spPr>
        <p:txBody>
          <a:bodyPr/>
          <a:lstStyle/>
          <a:p>
            <a:r>
              <a:rPr lang="tr-TR" dirty="0" err="1" smtClean="0"/>
              <a:t>Radiopharmaceuticals</a:t>
            </a:r>
            <a:endParaRPr lang="tr-TR" dirty="0"/>
          </a:p>
        </p:txBody>
      </p:sp>
      <p:sp>
        <p:nvSpPr>
          <p:cNvPr id="3" name="İçerik Yer Tutucusu 2"/>
          <p:cNvSpPr>
            <a:spLocks noGrp="1"/>
          </p:cNvSpPr>
          <p:nvPr>
            <p:ph idx="1"/>
          </p:nvPr>
        </p:nvSpPr>
        <p:spPr>
          <a:xfrm>
            <a:off x="677334" y="1842449"/>
            <a:ext cx="8596668" cy="4198914"/>
          </a:xfrm>
        </p:spPr>
        <p:txBody>
          <a:bodyPr>
            <a:normAutofit/>
          </a:bodyPr>
          <a:lstStyle/>
          <a:p>
            <a:pPr algn="just"/>
            <a:r>
              <a:rPr lang="tr-TR" sz="1900" dirty="0" err="1" smtClean="0"/>
              <a:t>Radiopharmaceuticals</a:t>
            </a:r>
            <a:r>
              <a:rPr lang="tr-TR" sz="1900" dirty="0" smtClean="0"/>
              <a:t> </a:t>
            </a:r>
            <a:r>
              <a:rPr lang="tr-TR" sz="1900" dirty="0" err="1" smtClean="0"/>
              <a:t>are</a:t>
            </a:r>
            <a:r>
              <a:rPr lang="tr-TR" sz="1900" dirty="0" smtClean="0"/>
              <a:t> </a:t>
            </a:r>
            <a:r>
              <a:rPr lang="tr-TR" sz="1900" dirty="0" err="1" smtClean="0"/>
              <a:t>drugs</a:t>
            </a:r>
            <a:r>
              <a:rPr lang="tr-TR" sz="1900" dirty="0" smtClean="0"/>
              <a:t> </a:t>
            </a:r>
            <a:r>
              <a:rPr lang="tr-TR" sz="1900" dirty="0" err="1" smtClean="0"/>
              <a:t>which</a:t>
            </a:r>
            <a:r>
              <a:rPr lang="tr-TR" sz="1900" dirty="0" smtClean="0"/>
              <a:t> </a:t>
            </a:r>
            <a:r>
              <a:rPr lang="tr-TR" sz="1900" dirty="0" err="1" smtClean="0"/>
              <a:t>include</a:t>
            </a:r>
            <a:r>
              <a:rPr lang="tr-TR" sz="1900" dirty="0" smtClean="0"/>
              <a:t> </a:t>
            </a:r>
            <a:r>
              <a:rPr lang="tr-TR" sz="1900" dirty="0" err="1" smtClean="0"/>
              <a:t>pharmaceutical</a:t>
            </a:r>
            <a:r>
              <a:rPr lang="tr-TR" sz="1900" dirty="0" smtClean="0"/>
              <a:t> </a:t>
            </a:r>
            <a:r>
              <a:rPr lang="tr-TR" sz="1900" dirty="0" err="1" smtClean="0"/>
              <a:t>and</a:t>
            </a:r>
            <a:r>
              <a:rPr lang="tr-TR" sz="1900" dirty="0" smtClean="0"/>
              <a:t> </a:t>
            </a:r>
            <a:r>
              <a:rPr lang="tr-TR" sz="1900" dirty="0" err="1" smtClean="0"/>
              <a:t>radioactive</a:t>
            </a:r>
            <a:r>
              <a:rPr lang="tr-TR" sz="1900" dirty="0" smtClean="0"/>
              <a:t> </a:t>
            </a:r>
            <a:r>
              <a:rPr lang="tr-TR" sz="1900" dirty="0" err="1" smtClean="0"/>
              <a:t>parts</a:t>
            </a:r>
            <a:r>
              <a:rPr lang="tr-TR" sz="1900" dirty="0" smtClean="0"/>
              <a:t> </a:t>
            </a:r>
            <a:r>
              <a:rPr lang="tr-TR" sz="1900" dirty="0" err="1" smtClean="0"/>
              <a:t>together</a:t>
            </a:r>
            <a:r>
              <a:rPr lang="tr-TR" sz="1900" dirty="0" smtClean="0"/>
              <a:t>.</a:t>
            </a:r>
          </a:p>
          <a:p>
            <a:pPr algn="just"/>
            <a:r>
              <a:rPr lang="en-US" sz="1900" dirty="0"/>
              <a:t>Technetium-99m (</a:t>
            </a:r>
            <a:r>
              <a:rPr lang="en-US" sz="1900" baseline="30000" dirty="0"/>
              <a:t>99m</a:t>
            </a:r>
            <a:r>
              <a:rPr lang="en-US" sz="1900" dirty="0"/>
              <a:t>Tc) is the </a:t>
            </a:r>
            <a:r>
              <a:rPr lang="en-US" sz="1900" dirty="0" smtClean="0"/>
              <a:t>most</a:t>
            </a:r>
            <a:r>
              <a:rPr lang="tr-TR" sz="1900" dirty="0" smtClean="0"/>
              <a:t> </a:t>
            </a:r>
            <a:r>
              <a:rPr lang="en-US" sz="1900" dirty="0" smtClean="0"/>
              <a:t>popular </a:t>
            </a:r>
            <a:r>
              <a:rPr lang="en-US" sz="1900" dirty="0"/>
              <a:t>radionuclide to prepare radiopharmaceuticals with </a:t>
            </a:r>
            <a:r>
              <a:rPr lang="en-US" sz="1900" dirty="0" smtClean="0"/>
              <a:t>its</a:t>
            </a:r>
            <a:r>
              <a:rPr lang="tr-TR" sz="1900" dirty="0" smtClean="0"/>
              <a:t> </a:t>
            </a:r>
            <a:r>
              <a:rPr lang="en-US" sz="1900" dirty="0" smtClean="0"/>
              <a:t>versatile </a:t>
            </a:r>
            <a:r>
              <a:rPr lang="en-US" sz="1900" dirty="0"/>
              <a:t>chemistry, near-ideal energy (140 </a:t>
            </a:r>
            <a:r>
              <a:rPr lang="tr-TR" sz="1900" dirty="0" err="1"/>
              <a:t>K</a:t>
            </a:r>
            <a:r>
              <a:rPr lang="en-US" sz="1900" dirty="0" err="1" smtClean="0"/>
              <a:t>eV</a:t>
            </a:r>
            <a:r>
              <a:rPr lang="en-US" sz="1900" dirty="0"/>
              <a:t>), low radiation </a:t>
            </a:r>
            <a:r>
              <a:rPr lang="en-US" sz="1900" dirty="0" smtClean="0"/>
              <a:t>dose</a:t>
            </a:r>
            <a:r>
              <a:rPr lang="tr-TR" sz="1900" dirty="0" smtClean="0"/>
              <a:t> </a:t>
            </a:r>
            <a:r>
              <a:rPr lang="en-US" sz="1900" dirty="0" smtClean="0"/>
              <a:t>and </a:t>
            </a:r>
            <a:r>
              <a:rPr lang="en-US" sz="1900" dirty="0"/>
              <a:t>short half-life (6 h</a:t>
            </a:r>
            <a:r>
              <a:rPr lang="en-US" sz="1900" dirty="0" smtClean="0"/>
              <a:t>).</a:t>
            </a:r>
            <a:endParaRPr lang="tr-TR" sz="1900" dirty="0" smtClean="0"/>
          </a:p>
          <a:p>
            <a:pPr algn="just"/>
            <a:r>
              <a:rPr lang="en-US" sz="1900" dirty="0" smtClean="0"/>
              <a:t>Radiolabeled </a:t>
            </a:r>
            <a:r>
              <a:rPr lang="en-US" sz="1900" dirty="0"/>
              <a:t>NPs can be designed and </a:t>
            </a:r>
            <a:r>
              <a:rPr lang="en-US" sz="1900" dirty="0" smtClean="0"/>
              <a:t>used</a:t>
            </a:r>
            <a:r>
              <a:rPr lang="tr-TR" sz="1900" dirty="0" smtClean="0"/>
              <a:t> </a:t>
            </a:r>
            <a:r>
              <a:rPr lang="en-US" sz="1900" dirty="0" smtClean="0"/>
              <a:t>for </a:t>
            </a:r>
            <a:r>
              <a:rPr lang="en-US" sz="1900" dirty="0"/>
              <a:t>cancer diagnostic purposes when tagged with appropriate </a:t>
            </a:r>
            <a:r>
              <a:rPr lang="en-US" sz="1900" dirty="0" smtClean="0"/>
              <a:t>radionuclides</a:t>
            </a:r>
            <a:r>
              <a:rPr lang="tr-TR" sz="1900" dirty="0" smtClean="0"/>
              <a:t>.</a:t>
            </a:r>
            <a:endParaRPr lang="tr-TR" sz="1900" dirty="0"/>
          </a:p>
        </p:txBody>
      </p:sp>
      <p:pic>
        <p:nvPicPr>
          <p:cNvPr id="4" name="Picture 2" descr="C:\Users\umutgüney\Desktop\2c36e87.jpg"/>
          <p:cNvPicPr>
            <a:picLocks noChangeAspect="1" noChangeArrowheads="1"/>
          </p:cNvPicPr>
          <p:nvPr/>
        </p:nvPicPr>
        <p:blipFill>
          <a:blip r:embed="rId3"/>
          <a:srcRect/>
          <a:stretch>
            <a:fillRect/>
          </a:stretch>
        </p:blipFill>
        <p:spPr bwMode="auto">
          <a:xfrm>
            <a:off x="6765975" y="4517409"/>
            <a:ext cx="2085128" cy="1539162"/>
          </a:xfrm>
          <a:prstGeom prst="rect">
            <a:avLst/>
          </a:prstGeom>
          <a:noFill/>
        </p:spPr>
      </p:pic>
      <p:pic>
        <p:nvPicPr>
          <p:cNvPr id="5" name="Picture 2" descr="http://www.periodictable.com/Samples/043.1/s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32387" y="4896096"/>
            <a:ext cx="1152134" cy="1152134"/>
          </a:xfrm>
          <a:prstGeom prst="rect">
            <a:avLst/>
          </a:prstGeom>
          <a:noFill/>
          <a:extLst>
            <a:ext uri="{909E8E84-426E-40DD-AFC4-6F175D3DCCD1}">
              <a14:hiddenFill xmlns:a14="http://schemas.microsoft.com/office/drawing/2010/main">
                <a:solidFill>
                  <a:srgbClr val="FFFFFF"/>
                </a:solidFill>
              </a14:hiddenFill>
            </a:ext>
          </a:extLst>
        </p:spPr>
      </p:pic>
      <p:sp>
        <p:nvSpPr>
          <p:cNvPr id="7" name="Slayt Numarası Yer Tutucusu 6"/>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68800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par>
                          <p:cTn id="8" fill="hold">
                            <p:stCondLst>
                              <p:cond delay="2000"/>
                            </p:stCondLst>
                            <p:childTnLst>
                              <p:par>
                                <p:cTn id="9" presetID="6"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609600"/>
            <a:ext cx="8596668" cy="946245"/>
          </a:xfrm>
        </p:spPr>
        <p:txBody>
          <a:bodyPr/>
          <a:lstStyle/>
          <a:p>
            <a:r>
              <a:rPr lang="tr-TR" dirty="0" err="1" smtClean="0"/>
              <a:t>Nanoparticles</a:t>
            </a:r>
            <a:endParaRPr lang="tr-TR" dirty="0"/>
          </a:p>
        </p:txBody>
      </p:sp>
      <p:sp>
        <p:nvSpPr>
          <p:cNvPr id="3" name="İçerik Yer Tutucusu 2"/>
          <p:cNvSpPr>
            <a:spLocks noGrp="1"/>
          </p:cNvSpPr>
          <p:nvPr>
            <p:ph idx="1"/>
          </p:nvPr>
        </p:nvSpPr>
        <p:spPr>
          <a:xfrm>
            <a:off x="677334" y="1801505"/>
            <a:ext cx="8596668" cy="4239858"/>
          </a:xfrm>
        </p:spPr>
        <p:txBody>
          <a:bodyPr>
            <a:normAutofit/>
          </a:bodyPr>
          <a:lstStyle/>
          <a:p>
            <a:pPr algn="just"/>
            <a:r>
              <a:rPr lang="en-US" sz="2000" dirty="0" smtClean="0"/>
              <a:t>NPs </a:t>
            </a:r>
            <a:r>
              <a:rPr lang="en-US" sz="2000" dirty="0"/>
              <a:t>are materials with typically overall </a:t>
            </a:r>
            <a:r>
              <a:rPr lang="en-US" sz="2000" dirty="0" smtClean="0"/>
              <a:t>dimensions</a:t>
            </a:r>
            <a:r>
              <a:rPr lang="tr-TR" sz="2000" dirty="0" smtClean="0"/>
              <a:t> </a:t>
            </a:r>
            <a:r>
              <a:rPr lang="en-US" sz="2000" dirty="0" smtClean="0"/>
              <a:t>less </a:t>
            </a:r>
            <a:r>
              <a:rPr lang="en-US" sz="2000" dirty="0"/>
              <a:t>than several hundred nanometers and about </a:t>
            </a:r>
            <a:r>
              <a:rPr lang="en-US" sz="2000" dirty="0" smtClean="0"/>
              <a:t>2</a:t>
            </a:r>
            <a:r>
              <a:rPr lang="tr-TR" sz="2000" dirty="0" smtClean="0"/>
              <a:t>-</a:t>
            </a:r>
            <a:r>
              <a:rPr lang="en-US" sz="2000" dirty="0" smtClean="0"/>
              <a:t>4</a:t>
            </a:r>
            <a:r>
              <a:rPr lang="tr-TR" sz="2000" dirty="0"/>
              <a:t> </a:t>
            </a:r>
            <a:r>
              <a:rPr lang="en-US" sz="2000" dirty="0" smtClean="0"/>
              <a:t>orders </a:t>
            </a:r>
            <a:r>
              <a:rPr lang="en-US" sz="2000" dirty="0"/>
              <a:t>of magnitude smaller than human cells. Because of </a:t>
            </a:r>
            <a:r>
              <a:rPr lang="en-US" sz="2000" dirty="0" smtClean="0"/>
              <a:t>this</a:t>
            </a:r>
            <a:r>
              <a:rPr lang="tr-TR" sz="2000" dirty="0" smtClean="0"/>
              <a:t> </a:t>
            </a:r>
            <a:r>
              <a:rPr lang="en-US" sz="2000" dirty="0" smtClean="0"/>
              <a:t>unique </a:t>
            </a:r>
            <a:r>
              <a:rPr lang="en-US" sz="2000" dirty="0"/>
              <a:t>physical property, NPs demonstrate marvelous </a:t>
            </a:r>
            <a:r>
              <a:rPr lang="en-US" sz="2000" dirty="0" smtClean="0"/>
              <a:t>interactions</a:t>
            </a:r>
            <a:r>
              <a:rPr lang="tr-TR" sz="2000" dirty="0" smtClean="0"/>
              <a:t> </a:t>
            </a:r>
            <a:r>
              <a:rPr lang="en-US" sz="2000" dirty="0" smtClean="0"/>
              <a:t>with </a:t>
            </a:r>
            <a:r>
              <a:rPr lang="en-US" sz="2000" dirty="0"/>
              <a:t>both on surface and inside the cancer cells.</a:t>
            </a:r>
            <a:endParaRPr lang="tr-TR" sz="2000"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24738" y="4073622"/>
            <a:ext cx="1368032" cy="13680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descr="C:\Users\Derya\Desktop\indir.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0175" y="4353522"/>
            <a:ext cx="2867025" cy="1088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950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1050878"/>
            <a:ext cx="8596668" cy="777921"/>
          </a:xfrm>
        </p:spPr>
        <p:txBody>
          <a:bodyPr/>
          <a:lstStyle/>
          <a:p>
            <a:r>
              <a:rPr lang="tr-TR" dirty="0" err="1" smtClean="0"/>
              <a:t>Methotrexate</a:t>
            </a:r>
            <a:endParaRPr lang="tr-TR" dirty="0"/>
          </a:p>
        </p:txBody>
      </p:sp>
      <p:sp>
        <p:nvSpPr>
          <p:cNvPr id="3" name="İçerik Yer Tutucusu 2"/>
          <p:cNvSpPr>
            <a:spLocks noGrp="1"/>
          </p:cNvSpPr>
          <p:nvPr>
            <p:ph idx="1"/>
          </p:nvPr>
        </p:nvSpPr>
        <p:spPr/>
        <p:txBody>
          <a:bodyPr>
            <a:normAutofit/>
          </a:bodyPr>
          <a:lstStyle/>
          <a:p>
            <a:pPr algn="just"/>
            <a:r>
              <a:rPr lang="tr-TR" sz="2000" dirty="0" smtClean="0"/>
              <a:t>MTX  </a:t>
            </a:r>
            <a:r>
              <a:rPr lang="tr-TR" sz="2000" dirty="0"/>
              <a:t>is  </a:t>
            </a:r>
            <a:r>
              <a:rPr lang="tr-TR" sz="2000" dirty="0" err="1"/>
              <a:t>one</a:t>
            </a:r>
            <a:r>
              <a:rPr lang="tr-TR" sz="2000" dirty="0"/>
              <a:t>  </a:t>
            </a:r>
            <a:r>
              <a:rPr lang="tr-TR" sz="2000" dirty="0" smtClean="0"/>
              <a:t>of </a:t>
            </a:r>
            <a:r>
              <a:rPr lang="tr-TR" sz="2000" dirty="0" err="1" smtClean="0"/>
              <a:t>the</a:t>
            </a:r>
            <a:r>
              <a:rPr lang="tr-TR" sz="2000" dirty="0" smtClean="0"/>
              <a:t>  </a:t>
            </a:r>
            <a:r>
              <a:rPr lang="tr-TR" sz="2000" dirty="0" err="1"/>
              <a:t>most</a:t>
            </a:r>
            <a:r>
              <a:rPr lang="tr-TR" sz="2000" dirty="0"/>
              <a:t>  </a:t>
            </a:r>
            <a:r>
              <a:rPr lang="tr-TR" sz="2000" dirty="0" err="1"/>
              <a:t>widely</a:t>
            </a:r>
            <a:r>
              <a:rPr lang="tr-TR" sz="2000" dirty="0"/>
              <a:t>  </a:t>
            </a:r>
            <a:r>
              <a:rPr lang="tr-TR" sz="2000" dirty="0" err="1"/>
              <a:t>and</a:t>
            </a:r>
            <a:r>
              <a:rPr lang="tr-TR" sz="2000" dirty="0"/>
              <a:t>  </a:t>
            </a:r>
            <a:r>
              <a:rPr lang="tr-TR" sz="2000" dirty="0" err="1"/>
              <a:t>effectively</a:t>
            </a:r>
            <a:r>
              <a:rPr lang="tr-TR" sz="2000" dirty="0"/>
              <a:t>  </a:t>
            </a:r>
            <a:r>
              <a:rPr lang="tr-TR" sz="2000" dirty="0" err="1"/>
              <a:t>use</a:t>
            </a:r>
            <a:r>
              <a:rPr lang="tr-TR" sz="2000" dirty="0"/>
              <a:t>  </a:t>
            </a:r>
            <a:r>
              <a:rPr lang="tr-TR" sz="2000" dirty="0" err="1"/>
              <a:t>anticancer</a:t>
            </a:r>
            <a:r>
              <a:rPr lang="tr-TR" sz="2000" dirty="0"/>
              <a:t>  </a:t>
            </a:r>
            <a:r>
              <a:rPr lang="tr-TR" sz="2000" dirty="0" err="1"/>
              <a:t>drug</a:t>
            </a:r>
            <a:r>
              <a:rPr lang="tr-TR" sz="2000" dirty="0"/>
              <a:t>  </a:t>
            </a:r>
            <a:r>
              <a:rPr lang="tr-TR" sz="2000" dirty="0" smtClean="0"/>
              <a:t>in </a:t>
            </a:r>
            <a:r>
              <a:rPr lang="tr-TR" sz="2000" dirty="0" err="1" smtClean="0"/>
              <a:t>human</a:t>
            </a:r>
            <a:r>
              <a:rPr lang="tr-TR" sz="2000" dirty="0" smtClean="0"/>
              <a:t> </a:t>
            </a:r>
            <a:r>
              <a:rPr lang="tr-TR" sz="2000" dirty="0" err="1"/>
              <a:t>malignancies</a:t>
            </a:r>
            <a:r>
              <a:rPr lang="tr-TR" sz="2000" dirty="0"/>
              <a:t> </a:t>
            </a:r>
            <a:r>
              <a:rPr lang="tr-TR" sz="2000" dirty="0" err="1"/>
              <a:t>such</a:t>
            </a:r>
            <a:r>
              <a:rPr lang="tr-TR" sz="2000" dirty="0"/>
              <a:t> as </a:t>
            </a:r>
            <a:r>
              <a:rPr lang="tr-TR" sz="2000" dirty="0" err="1" smtClean="0">
                <a:solidFill>
                  <a:schemeClr val="accent1">
                    <a:lumMod val="50000"/>
                  </a:schemeClr>
                </a:solidFill>
              </a:rPr>
              <a:t>breast</a:t>
            </a:r>
            <a:r>
              <a:rPr lang="tr-TR" sz="2000" dirty="0" smtClean="0">
                <a:solidFill>
                  <a:schemeClr val="accent1">
                    <a:lumMod val="50000"/>
                  </a:schemeClr>
                </a:solidFill>
              </a:rPr>
              <a:t> </a:t>
            </a:r>
            <a:r>
              <a:rPr lang="tr-TR" sz="2000" dirty="0" err="1" smtClean="0">
                <a:solidFill>
                  <a:schemeClr val="accent1">
                    <a:lumMod val="50000"/>
                  </a:schemeClr>
                </a:solidFill>
              </a:rPr>
              <a:t>cancer</a:t>
            </a:r>
            <a:r>
              <a:rPr lang="tr-TR" sz="2000" dirty="0" smtClean="0"/>
              <a:t>, </a:t>
            </a:r>
            <a:r>
              <a:rPr lang="tr-TR" sz="2000" dirty="0" err="1" smtClean="0"/>
              <a:t>acute</a:t>
            </a:r>
            <a:r>
              <a:rPr lang="tr-TR" sz="2000" dirty="0" smtClean="0"/>
              <a:t> </a:t>
            </a:r>
            <a:r>
              <a:rPr lang="tr-TR" sz="2000" dirty="0" err="1"/>
              <a:t>lymphoblastic</a:t>
            </a:r>
            <a:r>
              <a:rPr lang="tr-TR" sz="2000" dirty="0"/>
              <a:t> </a:t>
            </a:r>
            <a:r>
              <a:rPr lang="tr-TR" sz="2000" dirty="0" err="1"/>
              <a:t>leukemia</a:t>
            </a:r>
            <a:r>
              <a:rPr lang="tr-TR" sz="2000" dirty="0" smtClean="0"/>
              <a:t>, </a:t>
            </a:r>
            <a:r>
              <a:rPr lang="tr-TR" sz="2000" dirty="0" err="1" smtClean="0"/>
              <a:t>malignant</a:t>
            </a:r>
            <a:r>
              <a:rPr lang="tr-TR" sz="2000" dirty="0" smtClean="0"/>
              <a:t>   </a:t>
            </a:r>
            <a:r>
              <a:rPr lang="tr-TR" sz="2000" dirty="0" err="1"/>
              <a:t>lymphoma</a:t>
            </a:r>
            <a:r>
              <a:rPr lang="tr-TR" sz="2000" dirty="0"/>
              <a:t>,   </a:t>
            </a:r>
            <a:r>
              <a:rPr lang="tr-TR" sz="2000" dirty="0" err="1" smtClean="0"/>
              <a:t>osteosarcoma</a:t>
            </a:r>
            <a:r>
              <a:rPr lang="tr-TR" sz="2000" dirty="0" smtClean="0"/>
              <a:t> </a:t>
            </a:r>
            <a:r>
              <a:rPr lang="tr-TR" sz="2000" dirty="0" err="1" smtClean="0"/>
              <a:t>and</a:t>
            </a:r>
            <a:r>
              <a:rPr lang="tr-TR" sz="2000" dirty="0" smtClean="0"/>
              <a:t> </a:t>
            </a:r>
            <a:r>
              <a:rPr lang="tr-TR" sz="2000" dirty="0" err="1" smtClean="0"/>
              <a:t>neck</a:t>
            </a:r>
            <a:r>
              <a:rPr lang="tr-TR" sz="2000" dirty="0" smtClean="0"/>
              <a:t> </a:t>
            </a:r>
            <a:r>
              <a:rPr lang="tr-TR" sz="2000" dirty="0" err="1"/>
              <a:t>cancer</a:t>
            </a:r>
            <a:r>
              <a:rPr lang="tr-TR" sz="2000" dirty="0"/>
              <a:t>. </a:t>
            </a:r>
          </a:p>
        </p:txBody>
      </p:sp>
      <p:sp>
        <p:nvSpPr>
          <p:cNvPr id="5" name="Slayt Numarası Yer Tutucusu 4"/>
          <p:cNvSpPr>
            <a:spLocks noGrp="1"/>
          </p:cNvSpPr>
          <p:nvPr>
            <p:ph type="sldNum" sz="quarter" idx="12"/>
          </p:nvPr>
        </p:nvSpPr>
        <p:spPr/>
        <p:txBody>
          <a:bodyPr/>
          <a:lstStyle/>
          <a:p>
            <a:fld id="{D57F1E4F-1CFF-5643-939E-217C01CDF565}" type="slidenum">
              <a:rPr lang="en-US" smtClean="0"/>
              <a:pPr/>
              <a:t>10</a:t>
            </a:fld>
            <a:endParaRPr lang="en-US" dirty="0"/>
          </a:p>
        </p:txBody>
      </p:sp>
      <p:pic>
        <p:nvPicPr>
          <p:cNvPr id="7" name="Resim 6" descr="Açıklama: C:\Users\umutgüney\Desktop\mtx.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20872" y="3429000"/>
            <a:ext cx="4282130" cy="2697480"/>
          </a:xfrm>
          <a:prstGeom prst="rect">
            <a:avLst/>
          </a:prstGeom>
          <a:noFill/>
          <a:ln>
            <a:noFill/>
          </a:ln>
        </p:spPr>
      </p:pic>
    </p:spTree>
    <p:extLst>
      <p:ext uri="{BB962C8B-B14F-4D97-AF65-F5344CB8AC3E}">
        <p14:creationId xmlns:p14="http://schemas.microsoft.com/office/powerpoint/2010/main" val="3347793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63686" y="1064525"/>
            <a:ext cx="8596668" cy="947761"/>
          </a:xfrm>
        </p:spPr>
        <p:txBody>
          <a:bodyPr/>
          <a:lstStyle/>
          <a:p>
            <a:r>
              <a:rPr lang="tr-TR" dirty="0" err="1" smtClean="0"/>
              <a:t>Aim</a:t>
            </a:r>
            <a:endParaRPr lang="tr-TR" dirty="0"/>
          </a:p>
        </p:txBody>
      </p:sp>
      <p:sp>
        <p:nvSpPr>
          <p:cNvPr id="3" name="İçerik Yer Tutucusu 2"/>
          <p:cNvSpPr>
            <a:spLocks noGrp="1"/>
          </p:cNvSpPr>
          <p:nvPr>
            <p:ph idx="1"/>
          </p:nvPr>
        </p:nvSpPr>
        <p:spPr>
          <a:xfrm>
            <a:off x="677334" y="2101755"/>
            <a:ext cx="8596668" cy="3939607"/>
          </a:xfrm>
        </p:spPr>
        <p:txBody>
          <a:bodyPr/>
          <a:lstStyle/>
          <a:p>
            <a:pPr algn="just"/>
            <a:r>
              <a:rPr lang="tr-TR" sz="2400" dirty="0" err="1"/>
              <a:t>The</a:t>
            </a:r>
            <a:r>
              <a:rPr lang="tr-TR" sz="2400" dirty="0"/>
              <a:t> </a:t>
            </a:r>
            <a:r>
              <a:rPr lang="tr-TR" sz="2400" dirty="0" err="1"/>
              <a:t>aim</a:t>
            </a:r>
            <a:r>
              <a:rPr lang="tr-TR" sz="2400" dirty="0"/>
              <a:t> of </a:t>
            </a:r>
            <a:r>
              <a:rPr lang="tr-TR" sz="2400" dirty="0" err="1"/>
              <a:t>this</a:t>
            </a:r>
            <a:r>
              <a:rPr lang="tr-TR" sz="2400" dirty="0"/>
              <a:t> </a:t>
            </a:r>
            <a:r>
              <a:rPr lang="tr-TR" sz="2400" dirty="0" err="1"/>
              <a:t>study</a:t>
            </a:r>
            <a:r>
              <a:rPr lang="tr-TR" sz="2400" dirty="0"/>
              <a:t> is </a:t>
            </a:r>
            <a:r>
              <a:rPr lang="tr-TR" sz="2400" dirty="0" err="1"/>
              <a:t>to</a:t>
            </a:r>
            <a:r>
              <a:rPr lang="tr-TR" sz="2400" dirty="0"/>
              <a:t> </a:t>
            </a:r>
            <a:r>
              <a:rPr lang="tr-TR" sz="2400" dirty="0" err="1"/>
              <a:t>evaluate</a:t>
            </a:r>
            <a:r>
              <a:rPr lang="tr-TR" sz="2400" dirty="0"/>
              <a:t> </a:t>
            </a:r>
            <a:r>
              <a:rPr lang="tr-TR" sz="2400" dirty="0" err="1"/>
              <a:t>newly</a:t>
            </a:r>
            <a:r>
              <a:rPr lang="tr-TR" sz="2400" dirty="0"/>
              <a:t> </a:t>
            </a:r>
            <a:r>
              <a:rPr lang="tr-TR" sz="2400" dirty="0" err="1"/>
              <a:t>developed</a:t>
            </a:r>
            <a:r>
              <a:rPr lang="tr-TR" sz="2400" dirty="0"/>
              <a:t> </a:t>
            </a:r>
            <a:r>
              <a:rPr lang="tr-TR" sz="2400" dirty="0" err="1"/>
              <a:t>radiopharmaceutical’s</a:t>
            </a:r>
            <a:r>
              <a:rPr lang="tr-TR" sz="2400" dirty="0"/>
              <a:t> (</a:t>
            </a:r>
            <a:r>
              <a:rPr lang="tr-TR" sz="2400" baseline="30000" dirty="0"/>
              <a:t>99m</a:t>
            </a:r>
            <a:r>
              <a:rPr lang="tr-TR" sz="2400" dirty="0"/>
              <a:t>Tc-MTX-CSNPs)  </a:t>
            </a:r>
            <a:r>
              <a:rPr lang="tr-TR" sz="2400" dirty="0" err="1"/>
              <a:t>incorporation</a:t>
            </a:r>
            <a:r>
              <a:rPr lang="tr-TR" sz="2400" dirty="0"/>
              <a:t> </a:t>
            </a:r>
            <a:r>
              <a:rPr lang="tr-TR" sz="2400" baseline="30000" dirty="0"/>
              <a:t> </a:t>
            </a:r>
            <a:r>
              <a:rPr lang="tr-TR" sz="2400" dirty="0" err="1"/>
              <a:t>to</a:t>
            </a:r>
            <a:r>
              <a:rPr lang="tr-TR" sz="2400" dirty="0"/>
              <a:t> </a:t>
            </a:r>
            <a:r>
              <a:rPr lang="tr-TR" sz="2400" dirty="0" err="1"/>
              <a:t>human</a:t>
            </a:r>
            <a:r>
              <a:rPr lang="tr-TR" sz="2400" dirty="0"/>
              <a:t> </a:t>
            </a:r>
            <a:r>
              <a:rPr lang="tr-TR" sz="2400" dirty="0" err="1"/>
              <a:t>breast</a:t>
            </a:r>
            <a:r>
              <a:rPr lang="tr-TR" sz="2400" dirty="0"/>
              <a:t> </a:t>
            </a:r>
            <a:r>
              <a:rPr lang="tr-TR" sz="2400" dirty="0" err="1"/>
              <a:t>cancer</a:t>
            </a:r>
            <a:r>
              <a:rPr lang="tr-TR" sz="2400" dirty="0"/>
              <a:t> (MCF-7) </a:t>
            </a:r>
            <a:r>
              <a:rPr lang="tr-TR" sz="2400" dirty="0" err="1"/>
              <a:t>and</a:t>
            </a:r>
            <a:r>
              <a:rPr lang="tr-TR" sz="2400" dirty="0"/>
              <a:t> </a:t>
            </a:r>
            <a:r>
              <a:rPr lang="tr-TR" sz="2400" dirty="0" err="1"/>
              <a:t>human</a:t>
            </a:r>
            <a:r>
              <a:rPr lang="tr-TR" sz="2400" dirty="0"/>
              <a:t> </a:t>
            </a:r>
            <a:r>
              <a:rPr lang="tr-TR" sz="2400" dirty="0" err="1"/>
              <a:t>keratinocyte</a:t>
            </a:r>
            <a:r>
              <a:rPr lang="tr-TR" sz="2400" dirty="0"/>
              <a:t> (</a:t>
            </a:r>
            <a:r>
              <a:rPr lang="tr-TR" sz="2400" dirty="0" err="1"/>
              <a:t>HaCaT</a:t>
            </a:r>
            <a:r>
              <a:rPr lang="tr-TR" sz="2400" dirty="0"/>
              <a:t>) </a:t>
            </a:r>
            <a:r>
              <a:rPr lang="tr-TR" sz="2400" dirty="0" err="1"/>
              <a:t>cell</a:t>
            </a:r>
            <a:r>
              <a:rPr lang="tr-TR" sz="2400" dirty="0"/>
              <a:t> </a:t>
            </a:r>
            <a:r>
              <a:rPr lang="tr-TR" sz="2400" dirty="0" err="1"/>
              <a:t>lines</a:t>
            </a:r>
            <a:r>
              <a:rPr lang="tr-TR" sz="2400" dirty="0"/>
              <a:t> </a:t>
            </a:r>
            <a:r>
              <a:rPr lang="tr-TR" sz="2400" dirty="0" err="1"/>
              <a:t>for</a:t>
            </a:r>
            <a:r>
              <a:rPr lang="tr-TR" sz="2400" dirty="0"/>
              <a:t> </a:t>
            </a:r>
            <a:r>
              <a:rPr lang="tr-TR" sz="2400" dirty="0" err="1"/>
              <a:t>breast</a:t>
            </a:r>
            <a:r>
              <a:rPr lang="tr-TR" sz="2400" dirty="0"/>
              <a:t> </a:t>
            </a:r>
            <a:r>
              <a:rPr lang="tr-TR" sz="2400" dirty="0" err="1"/>
              <a:t>cancer</a:t>
            </a:r>
            <a:r>
              <a:rPr lang="tr-TR" sz="2400" dirty="0"/>
              <a:t> </a:t>
            </a:r>
            <a:r>
              <a:rPr lang="tr-TR" sz="2400" dirty="0" err="1"/>
              <a:t>diagnosis</a:t>
            </a:r>
            <a:r>
              <a:rPr lang="tr-TR" sz="2400" dirty="0"/>
              <a:t>.</a:t>
            </a:r>
          </a:p>
          <a:p>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11</a:t>
            </a:fld>
            <a:endParaRPr lang="en-US" dirty="0"/>
          </a:p>
        </p:txBody>
      </p:sp>
      <p:pic>
        <p:nvPicPr>
          <p:cNvPr id="6" name="Picture 5" descr="C:\Users\umutgüney\Desktop\images 2.jpg"/>
          <p:cNvPicPr>
            <a:picLocks noChangeAspect="1" noChangeArrowheads="1"/>
          </p:cNvPicPr>
          <p:nvPr/>
        </p:nvPicPr>
        <p:blipFill>
          <a:blip r:embed="rId3"/>
          <a:srcRect/>
          <a:stretch>
            <a:fillRect/>
          </a:stretch>
        </p:blipFill>
        <p:spPr bwMode="auto">
          <a:xfrm>
            <a:off x="6374399" y="3988041"/>
            <a:ext cx="1857388" cy="2214554"/>
          </a:xfrm>
          <a:prstGeom prst="rect">
            <a:avLst/>
          </a:prstGeom>
          <a:noFill/>
        </p:spPr>
      </p:pic>
    </p:spTree>
    <p:extLst>
      <p:ext uri="{BB962C8B-B14F-4D97-AF65-F5344CB8AC3E}">
        <p14:creationId xmlns:p14="http://schemas.microsoft.com/office/powerpoint/2010/main" val="3629970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91203" y="394099"/>
            <a:ext cx="8596668" cy="1029647"/>
          </a:xfrm>
        </p:spPr>
        <p:txBody>
          <a:bodyPr/>
          <a:lstStyle/>
          <a:p>
            <a:r>
              <a:rPr lang="tr-TR" dirty="0" err="1" smtClean="0"/>
              <a:t>Preparation</a:t>
            </a:r>
            <a:r>
              <a:rPr lang="tr-TR" dirty="0" smtClean="0"/>
              <a:t> of MTX-</a:t>
            </a:r>
            <a:r>
              <a:rPr lang="tr-TR" dirty="0" err="1" smtClean="0"/>
              <a:t>CSNPs</a:t>
            </a:r>
            <a:endParaRPr lang="tr-TR" dirty="0"/>
          </a:p>
        </p:txBody>
      </p:sp>
      <p:pic>
        <p:nvPicPr>
          <p:cNvPr id="4" name="Picture 2" descr="http://www.ecs.umass.edu/cee/reckhow/courses/572/572bk11/Image116.gif"/>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10648" y="3185274"/>
            <a:ext cx="1914525" cy="21621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9712838">
            <a:off x="2869418" y="1458008"/>
            <a:ext cx="1021473" cy="12241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8"/>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3931" t="16794" r="20957"/>
          <a:stretch/>
        </p:blipFill>
        <p:spPr bwMode="auto">
          <a:xfrm>
            <a:off x="2625086" y="2532154"/>
            <a:ext cx="485651" cy="653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08743" y="2851810"/>
            <a:ext cx="1602671" cy="1991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ağ Ok 7"/>
          <p:cNvSpPr/>
          <p:nvPr/>
        </p:nvSpPr>
        <p:spPr bwMode="gray">
          <a:xfrm>
            <a:off x="4135223" y="3185274"/>
            <a:ext cx="2629275" cy="1097644"/>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9" name="Oval 8"/>
          <p:cNvSpPr/>
          <p:nvPr/>
        </p:nvSpPr>
        <p:spPr bwMode="gray">
          <a:xfrm>
            <a:off x="7884387" y="4272891"/>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0" name="Oval 9"/>
          <p:cNvSpPr/>
          <p:nvPr/>
        </p:nvSpPr>
        <p:spPr bwMode="gray">
          <a:xfrm>
            <a:off x="7567834" y="4067949"/>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1" name="Oval 10"/>
          <p:cNvSpPr/>
          <p:nvPr/>
        </p:nvSpPr>
        <p:spPr bwMode="gray">
          <a:xfrm>
            <a:off x="7984579" y="4499280"/>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2" name="Oval 11"/>
          <p:cNvSpPr/>
          <p:nvPr/>
        </p:nvSpPr>
        <p:spPr bwMode="gray">
          <a:xfrm>
            <a:off x="8255099" y="4152874"/>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3" name="Oval 12"/>
          <p:cNvSpPr/>
          <p:nvPr/>
        </p:nvSpPr>
        <p:spPr bwMode="gray">
          <a:xfrm>
            <a:off x="8255100" y="441435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4" name="Oval 13"/>
          <p:cNvSpPr/>
          <p:nvPr/>
        </p:nvSpPr>
        <p:spPr bwMode="gray">
          <a:xfrm>
            <a:off x="7667923" y="4444689"/>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5" name="Metin kutusu 14"/>
          <p:cNvSpPr txBox="1"/>
          <p:nvPr/>
        </p:nvSpPr>
        <p:spPr>
          <a:xfrm>
            <a:off x="122830" y="3467436"/>
            <a:ext cx="2197289" cy="923330"/>
          </a:xfrm>
          <a:prstGeom prst="rect">
            <a:avLst/>
          </a:prstGeom>
          <a:noFill/>
        </p:spPr>
        <p:txBody>
          <a:bodyPr wrap="square" rtlCol="0">
            <a:spAutoFit/>
          </a:bodyPr>
          <a:lstStyle/>
          <a:p>
            <a:pPr algn="ctr"/>
            <a:r>
              <a:rPr lang="tr-TR" dirty="0" err="1" smtClean="0"/>
              <a:t>Chitosan</a:t>
            </a:r>
            <a:r>
              <a:rPr lang="tr-TR" dirty="0" smtClean="0"/>
              <a:t> in 1% </a:t>
            </a:r>
            <a:r>
              <a:rPr lang="tr-TR" dirty="0" err="1" smtClean="0"/>
              <a:t>acetic</a:t>
            </a:r>
            <a:r>
              <a:rPr lang="tr-TR" dirty="0" smtClean="0"/>
              <a:t> </a:t>
            </a:r>
            <a:r>
              <a:rPr lang="tr-TR" dirty="0" err="1" smtClean="0"/>
              <a:t>acid</a:t>
            </a:r>
            <a:r>
              <a:rPr lang="tr-TR" dirty="0" smtClean="0"/>
              <a:t> </a:t>
            </a:r>
            <a:r>
              <a:rPr lang="tr-TR" dirty="0" err="1" smtClean="0"/>
              <a:t>solution</a:t>
            </a:r>
            <a:endParaRPr lang="tr-TR" dirty="0" smtClean="0"/>
          </a:p>
          <a:p>
            <a:pPr algn="ctr"/>
            <a:r>
              <a:rPr lang="tr-TR" dirty="0" smtClean="0"/>
              <a:t>(10 </a:t>
            </a:r>
            <a:r>
              <a:rPr lang="tr-TR" dirty="0" err="1" smtClean="0"/>
              <a:t>mL</a:t>
            </a:r>
            <a:r>
              <a:rPr lang="tr-TR" dirty="0" smtClean="0"/>
              <a:t>)</a:t>
            </a:r>
            <a:endParaRPr lang="tr-TR" dirty="0"/>
          </a:p>
        </p:txBody>
      </p:sp>
      <p:sp>
        <p:nvSpPr>
          <p:cNvPr id="16" name="Metin kutusu 15"/>
          <p:cNvSpPr txBox="1"/>
          <p:nvPr/>
        </p:nvSpPr>
        <p:spPr>
          <a:xfrm>
            <a:off x="4411615" y="4152874"/>
            <a:ext cx="1555845" cy="923330"/>
          </a:xfrm>
          <a:prstGeom prst="rect">
            <a:avLst/>
          </a:prstGeom>
          <a:noFill/>
        </p:spPr>
        <p:txBody>
          <a:bodyPr wrap="square" rtlCol="0">
            <a:spAutoFit/>
          </a:bodyPr>
          <a:lstStyle/>
          <a:p>
            <a:r>
              <a:rPr lang="tr-TR" dirty="0" smtClean="0"/>
              <a:t>1000 </a:t>
            </a:r>
            <a:r>
              <a:rPr lang="tr-TR" dirty="0" err="1" smtClean="0"/>
              <a:t>rpm</a:t>
            </a:r>
            <a:endParaRPr lang="tr-TR" dirty="0" smtClean="0"/>
          </a:p>
          <a:p>
            <a:r>
              <a:rPr lang="tr-TR" dirty="0" smtClean="0"/>
              <a:t>10 </a:t>
            </a:r>
            <a:r>
              <a:rPr lang="tr-TR" dirty="0" err="1" smtClean="0"/>
              <a:t>drop</a:t>
            </a:r>
            <a:r>
              <a:rPr lang="tr-TR" dirty="0" smtClean="0"/>
              <a:t>/</a:t>
            </a:r>
            <a:r>
              <a:rPr lang="tr-TR" dirty="0" err="1" smtClean="0"/>
              <a:t>min</a:t>
            </a:r>
            <a:endParaRPr lang="tr-TR" dirty="0" smtClean="0"/>
          </a:p>
          <a:p>
            <a:r>
              <a:rPr lang="tr-TR" dirty="0" smtClean="0"/>
              <a:t>30 </a:t>
            </a:r>
            <a:r>
              <a:rPr lang="tr-TR" dirty="0" err="1" smtClean="0"/>
              <a:t>min</a:t>
            </a:r>
            <a:endParaRPr lang="tr-TR" dirty="0"/>
          </a:p>
        </p:txBody>
      </p:sp>
      <p:sp>
        <p:nvSpPr>
          <p:cNvPr id="17" name="Metin kutusu 16"/>
          <p:cNvSpPr txBox="1"/>
          <p:nvPr/>
        </p:nvSpPr>
        <p:spPr>
          <a:xfrm>
            <a:off x="7261712" y="4858848"/>
            <a:ext cx="1496732" cy="369332"/>
          </a:xfrm>
          <a:prstGeom prst="rect">
            <a:avLst/>
          </a:prstGeom>
          <a:noFill/>
        </p:spPr>
        <p:txBody>
          <a:bodyPr wrap="square" rtlCol="0">
            <a:spAutoFit/>
          </a:bodyPr>
          <a:lstStyle/>
          <a:p>
            <a:r>
              <a:rPr lang="tr-TR" dirty="0" smtClean="0"/>
              <a:t>MTX-</a:t>
            </a:r>
            <a:r>
              <a:rPr lang="tr-TR" dirty="0" err="1" smtClean="0"/>
              <a:t>CSNPs</a:t>
            </a:r>
            <a:endParaRPr lang="tr-TR" dirty="0"/>
          </a:p>
        </p:txBody>
      </p:sp>
      <p:sp>
        <p:nvSpPr>
          <p:cNvPr id="18" name="Metin kutusu 17"/>
          <p:cNvSpPr txBox="1"/>
          <p:nvPr/>
        </p:nvSpPr>
        <p:spPr>
          <a:xfrm>
            <a:off x="3819052" y="1423746"/>
            <a:ext cx="1784468" cy="923330"/>
          </a:xfrm>
          <a:prstGeom prst="rect">
            <a:avLst/>
          </a:prstGeom>
          <a:noFill/>
        </p:spPr>
        <p:txBody>
          <a:bodyPr wrap="square" rtlCol="0">
            <a:spAutoFit/>
          </a:bodyPr>
          <a:lstStyle/>
          <a:p>
            <a:pPr algn="ctr"/>
            <a:r>
              <a:rPr lang="tr-TR" dirty="0" smtClean="0"/>
              <a:t>MTX-TPP in </a:t>
            </a:r>
            <a:r>
              <a:rPr lang="tr-TR" dirty="0" err="1" smtClean="0"/>
              <a:t>distilled</a:t>
            </a:r>
            <a:r>
              <a:rPr lang="tr-TR" dirty="0" smtClean="0"/>
              <a:t> </a:t>
            </a:r>
            <a:r>
              <a:rPr lang="tr-TR" dirty="0" err="1" smtClean="0"/>
              <a:t>water</a:t>
            </a:r>
            <a:endParaRPr lang="tr-TR" dirty="0" smtClean="0"/>
          </a:p>
          <a:p>
            <a:pPr algn="ctr"/>
            <a:r>
              <a:rPr lang="tr-TR" dirty="0" smtClean="0"/>
              <a:t>(10 </a:t>
            </a:r>
            <a:r>
              <a:rPr lang="tr-TR" dirty="0" err="1" smtClean="0"/>
              <a:t>mL</a:t>
            </a:r>
            <a:r>
              <a:rPr lang="tr-TR" dirty="0" smtClean="0"/>
              <a:t>)</a:t>
            </a:r>
            <a:endParaRPr lang="tr-TR" dirty="0"/>
          </a:p>
        </p:txBody>
      </p:sp>
      <p:sp>
        <p:nvSpPr>
          <p:cNvPr id="19" name="Metin kutusu 18"/>
          <p:cNvSpPr txBox="1"/>
          <p:nvPr/>
        </p:nvSpPr>
        <p:spPr>
          <a:xfrm>
            <a:off x="4135223" y="3549430"/>
            <a:ext cx="2424509" cy="369332"/>
          </a:xfrm>
          <a:prstGeom prst="rect">
            <a:avLst/>
          </a:prstGeom>
          <a:noFill/>
        </p:spPr>
        <p:txBody>
          <a:bodyPr wrap="square" rtlCol="0">
            <a:spAutoFit/>
          </a:bodyPr>
          <a:lstStyle/>
          <a:p>
            <a:r>
              <a:rPr lang="tr-TR" dirty="0" err="1"/>
              <a:t>I</a:t>
            </a:r>
            <a:r>
              <a:rPr lang="tr-TR" dirty="0" err="1" smtClean="0"/>
              <a:t>onic</a:t>
            </a:r>
            <a:r>
              <a:rPr lang="tr-TR" dirty="0" smtClean="0"/>
              <a:t> </a:t>
            </a:r>
            <a:r>
              <a:rPr lang="tr-TR" dirty="0" err="1" smtClean="0"/>
              <a:t>gelation</a:t>
            </a:r>
            <a:r>
              <a:rPr lang="tr-TR" dirty="0" smtClean="0"/>
              <a:t> </a:t>
            </a:r>
            <a:r>
              <a:rPr lang="tr-TR" dirty="0" err="1" smtClean="0"/>
              <a:t>process</a:t>
            </a:r>
            <a:endParaRPr lang="tr-TR" dirty="0"/>
          </a:p>
        </p:txBody>
      </p:sp>
      <p:graphicFrame>
        <p:nvGraphicFramePr>
          <p:cNvPr id="20" name="İçerik Yer Tutucusu 3"/>
          <p:cNvGraphicFramePr>
            <a:graphicFrameLocks/>
          </p:cNvGraphicFramePr>
          <p:nvPr>
            <p:extLst>
              <p:ext uri="{D42A27DB-BD31-4B8C-83A1-F6EECF244321}">
                <p14:modId xmlns:p14="http://schemas.microsoft.com/office/powerpoint/2010/main" val="3674625865"/>
              </p:ext>
            </p:extLst>
          </p:nvPr>
        </p:nvGraphicFramePr>
        <p:xfrm>
          <a:off x="1192487" y="5486777"/>
          <a:ext cx="6978532" cy="1193800"/>
        </p:xfrm>
        <a:graphic>
          <a:graphicData uri="http://schemas.openxmlformats.org/drawingml/2006/table">
            <a:tbl>
              <a:tblPr firstRow="1" bandRow="1">
                <a:tableStyleId>{5C22544A-7EE6-4342-B048-85BDC9FD1C3A}</a:tableStyleId>
              </a:tblPr>
              <a:tblGrid>
                <a:gridCol w="1710496"/>
                <a:gridCol w="1869743"/>
                <a:gridCol w="1705970"/>
                <a:gridCol w="1692323"/>
              </a:tblGrid>
              <a:tr h="370840">
                <a:tc>
                  <a:txBody>
                    <a:bodyPr/>
                    <a:lstStyle/>
                    <a:p>
                      <a:pPr algn="ctr"/>
                      <a:r>
                        <a:rPr lang="tr-TR" dirty="0" err="1" smtClean="0"/>
                        <a:t>Formulation</a:t>
                      </a:r>
                      <a:endParaRPr lang="tr-TR" dirty="0"/>
                    </a:p>
                  </a:txBody>
                  <a:tcPr/>
                </a:tc>
                <a:tc>
                  <a:txBody>
                    <a:bodyPr/>
                    <a:lstStyle/>
                    <a:p>
                      <a:pPr algn="ctr"/>
                      <a:r>
                        <a:rPr lang="tr-TR" dirty="0" err="1" smtClean="0"/>
                        <a:t>Chitosan</a:t>
                      </a:r>
                      <a:r>
                        <a:rPr lang="tr-TR" dirty="0" smtClean="0"/>
                        <a:t> (%)</a:t>
                      </a:r>
                      <a:endParaRPr lang="tr-TR" dirty="0"/>
                    </a:p>
                  </a:txBody>
                  <a:tcPr/>
                </a:tc>
                <a:tc>
                  <a:txBody>
                    <a:bodyPr/>
                    <a:lstStyle/>
                    <a:p>
                      <a:pPr algn="ctr"/>
                      <a:r>
                        <a:rPr lang="tr-TR" dirty="0" smtClean="0"/>
                        <a:t>TPP (%)</a:t>
                      </a:r>
                      <a:endParaRPr lang="tr-TR" dirty="0"/>
                    </a:p>
                  </a:txBody>
                  <a:tcPr/>
                </a:tc>
                <a:tc>
                  <a:txBody>
                    <a:bodyPr/>
                    <a:lstStyle/>
                    <a:p>
                      <a:pPr algn="ctr"/>
                      <a:r>
                        <a:rPr lang="tr-TR" dirty="0" smtClean="0"/>
                        <a:t>MTX (mg)</a:t>
                      </a:r>
                      <a:endParaRPr lang="tr-TR" dirty="0"/>
                    </a:p>
                  </a:txBody>
                  <a:tcPr/>
                </a:tc>
              </a:tr>
              <a:tr h="370840">
                <a:tc>
                  <a:txBody>
                    <a:bodyPr/>
                    <a:lstStyle/>
                    <a:p>
                      <a:pPr algn="ctr"/>
                      <a:r>
                        <a:rPr lang="tr-TR" dirty="0" smtClean="0"/>
                        <a:t>F1</a:t>
                      </a:r>
                      <a:endParaRPr lang="tr-TR" dirty="0"/>
                    </a:p>
                  </a:txBody>
                  <a:tcPr/>
                </a:tc>
                <a:tc>
                  <a:txBody>
                    <a:bodyPr/>
                    <a:lstStyle/>
                    <a:p>
                      <a:pPr algn="ctr">
                        <a:lnSpc>
                          <a:spcPct val="106000"/>
                        </a:lnSpc>
                        <a:spcAft>
                          <a:spcPts val="0"/>
                        </a:spcAft>
                      </a:pPr>
                      <a:r>
                        <a:rPr lang="tr-TR" sz="1800" dirty="0" smtClean="0">
                          <a:effectLst/>
                          <a:latin typeface="Trebuchet MS" panose="020B0603020202020204" pitchFamily="34" charset="0"/>
                          <a:ea typeface="Calibri"/>
                          <a:cs typeface="Times New Roman"/>
                        </a:rPr>
                        <a:t>0.250</a:t>
                      </a:r>
                      <a:endParaRPr lang="tr-TR" sz="1800" dirty="0">
                        <a:effectLst/>
                        <a:latin typeface="Trebuchet MS" panose="020B0603020202020204" pitchFamily="34" charset="0"/>
                        <a:ea typeface="Calibri"/>
                        <a:cs typeface="Times New Roman"/>
                      </a:endParaRPr>
                    </a:p>
                  </a:txBody>
                  <a:tcPr marL="68580" marR="68580" marT="0" marB="0"/>
                </a:tc>
                <a:tc>
                  <a:txBody>
                    <a:bodyPr/>
                    <a:lstStyle/>
                    <a:p>
                      <a:pPr algn="ctr">
                        <a:lnSpc>
                          <a:spcPct val="106000"/>
                        </a:lnSpc>
                        <a:spcAft>
                          <a:spcPts val="0"/>
                        </a:spcAft>
                      </a:pPr>
                      <a:r>
                        <a:rPr lang="tr-TR" sz="1800" dirty="0" smtClean="0">
                          <a:effectLst/>
                          <a:latin typeface="Trebuchet MS" panose="020B0603020202020204" pitchFamily="34" charset="0"/>
                          <a:ea typeface="Calibri"/>
                          <a:cs typeface="Times New Roman"/>
                        </a:rPr>
                        <a:t>0.125</a:t>
                      </a:r>
                      <a:endParaRPr lang="tr-TR" sz="1800" dirty="0">
                        <a:effectLst/>
                        <a:latin typeface="Trebuchet MS" panose="020B0603020202020204" pitchFamily="34" charset="0"/>
                        <a:ea typeface="Calibri"/>
                        <a:cs typeface="Times New Roman"/>
                      </a:endParaRPr>
                    </a:p>
                  </a:txBody>
                  <a:tcPr marL="68580" marR="68580" marT="0" marB="0"/>
                </a:tc>
                <a:tc>
                  <a:txBody>
                    <a:bodyPr/>
                    <a:lstStyle/>
                    <a:p>
                      <a:pPr algn="ctr">
                        <a:lnSpc>
                          <a:spcPct val="150000"/>
                        </a:lnSpc>
                        <a:spcAft>
                          <a:spcPts val="0"/>
                        </a:spcAft>
                      </a:pPr>
                      <a:r>
                        <a:rPr lang="tr-TR" sz="1800" dirty="0" smtClean="0">
                          <a:effectLst/>
                          <a:latin typeface="Trebuchet MS" panose="020B0603020202020204" pitchFamily="34" charset="0"/>
                          <a:ea typeface="Calibri"/>
                          <a:cs typeface="Times New Roman"/>
                        </a:rPr>
                        <a:t>1</a:t>
                      </a:r>
                      <a:endParaRPr lang="tr-TR" sz="1800" dirty="0">
                        <a:effectLst/>
                        <a:latin typeface="Trebuchet MS" panose="020B0603020202020204" pitchFamily="34" charset="0"/>
                        <a:ea typeface="Calibri"/>
                        <a:cs typeface="Times New Roman"/>
                      </a:endParaRPr>
                    </a:p>
                  </a:txBody>
                  <a:tcPr marL="68580" marR="68580" marT="0" marB="0"/>
                </a:tc>
              </a:tr>
              <a:tr h="370840">
                <a:tc>
                  <a:txBody>
                    <a:bodyPr/>
                    <a:lstStyle/>
                    <a:p>
                      <a:pPr algn="ctr"/>
                      <a:r>
                        <a:rPr lang="tr-TR" dirty="0" smtClean="0"/>
                        <a:t>F2</a:t>
                      </a:r>
                      <a:endParaRPr lang="tr-TR" dirty="0"/>
                    </a:p>
                  </a:txBody>
                  <a:tcPr/>
                </a:tc>
                <a:tc>
                  <a:txBody>
                    <a:bodyPr/>
                    <a:lstStyle/>
                    <a:p>
                      <a:pPr algn="ctr">
                        <a:lnSpc>
                          <a:spcPct val="106000"/>
                        </a:lnSpc>
                        <a:spcAft>
                          <a:spcPts val="0"/>
                        </a:spcAft>
                      </a:pPr>
                      <a:r>
                        <a:rPr lang="tr-TR" sz="1800" dirty="0" smtClean="0">
                          <a:effectLst/>
                          <a:latin typeface="Trebuchet MS" panose="020B0603020202020204" pitchFamily="34" charset="0"/>
                          <a:ea typeface="Calibri"/>
                          <a:cs typeface="Times New Roman"/>
                        </a:rPr>
                        <a:t>0.500</a:t>
                      </a:r>
                      <a:endParaRPr lang="tr-TR" sz="1800" dirty="0">
                        <a:effectLst/>
                        <a:latin typeface="Trebuchet MS" panose="020B0603020202020204" pitchFamily="34" charset="0"/>
                        <a:ea typeface="Calibri"/>
                        <a:cs typeface="Times New Roman"/>
                      </a:endParaRPr>
                    </a:p>
                  </a:txBody>
                  <a:tcPr marL="68580" marR="68580" marT="0" marB="0"/>
                </a:tc>
                <a:tc>
                  <a:txBody>
                    <a:bodyPr/>
                    <a:lstStyle/>
                    <a:p>
                      <a:pPr algn="ctr">
                        <a:lnSpc>
                          <a:spcPct val="106000"/>
                        </a:lnSpc>
                        <a:spcAft>
                          <a:spcPts val="0"/>
                        </a:spcAft>
                      </a:pPr>
                      <a:r>
                        <a:rPr lang="tr-TR" sz="1800" dirty="0" smtClean="0">
                          <a:effectLst/>
                          <a:latin typeface="Trebuchet MS" panose="020B0603020202020204" pitchFamily="34" charset="0"/>
                          <a:ea typeface="Calibri"/>
                          <a:cs typeface="Times New Roman"/>
                        </a:rPr>
                        <a:t>0.125</a:t>
                      </a:r>
                      <a:endParaRPr lang="tr-TR" sz="1800" dirty="0">
                        <a:effectLst/>
                        <a:latin typeface="Trebuchet MS" panose="020B0603020202020204" pitchFamily="34" charset="0"/>
                        <a:ea typeface="Calibri"/>
                        <a:cs typeface="Times New Roman"/>
                      </a:endParaRPr>
                    </a:p>
                  </a:txBody>
                  <a:tcPr marL="68580" marR="68580" marT="0" marB="0"/>
                </a:tc>
                <a:tc>
                  <a:txBody>
                    <a:bodyPr/>
                    <a:lstStyle/>
                    <a:p>
                      <a:pPr algn="ctr">
                        <a:lnSpc>
                          <a:spcPct val="150000"/>
                        </a:lnSpc>
                        <a:spcAft>
                          <a:spcPts val="0"/>
                        </a:spcAft>
                      </a:pPr>
                      <a:r>
                        <a:rPr lang="tr-TR" sz="1800" dirty="0" smtClean="0">
                          <a:effectLst/>
                          <a:latin typeface="Trebuchet MS" panose="020B0603020202020204" pitchFamily="34" charset="0"/>
                          <a:ea typeface="Calibri"/>
                          <a:cs typeface="Times New Roman"/>
                        </a:rPr>
                        <a:t>1</a:t>
                      </a:r>
                      <a:endParaRPr lang="tr-TR" sz="1800" dirty="0">
                        <a:effectLst/>
                        <a:latin typeface="Trebuchet MS" panose="020B0603020202020204" pitchFamily="34" charset="0"/>
                        <a:ea typeface="Calibri"/>
                        <a:cs typeface="Times New Roman"/>
                      </a:endParaRPr>
                    </a:p>
                  </a:txBody>
                  <a:tcPr marL="68580" marR="68580" marT="0" marB="0"/>
                </a:tc>
              </a:tr>
            </a:tbl>
          </a:graphicData>
        </a:graphic>
      </p:graphicFrame>
      <p:sp>
        <p:nvSpPr>
          <p:cNvPr id="21" name="Slayt Numarası Yer Tutucusu 20"/>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851448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3" presetClass="entr" presetSubtype="1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linds(horizont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818866"/>
            <a:ext cx="8596668" cy="1111534"/>
          </a:xfrm>
        </p:spPr>
        <p:txBody>
          <a:bodyPr/>
          <a:lstStyle/>
          <a:p>
            <a:r>
              <a:rPr lang="tr-TR" dirty="0" err="1" smtClean="0"/>
              <a:t>Characterization</a:t>
            </a:r>
            <a:r>
              <a:rPr lang="tr-TR" dirty="0" smtClean="0"/>
              <a:t> of MTX-</a:t>
            </a:r>
            <a:r>
              <a:rPr lang="tr-TR" dirty="0" err="1" smtClean="0"/>
              <a:t>CSNPs</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636702840"/>
              </p:ext>
            </p:extLst>
          </p:nvPr>
        </p:nvGraphicFramePr>
        <p:xfrm>
          <a:off x="677863" y="2160588"/>
          <a:ext cx="8596312" cy="1463040"/>
        </p:xfrm>
        <a:graphic>
          <a:graphicData uri="http://schemas.openxmlformats.org/drawingml/2006/table">
            <a:tbl>
              <a:tblPr firstRow="1" bandRow="1">
                <a:tableStyleId>{5C22544A-7EE6-4342-B048-85BDC9FD1C3A}</a:tableStyleId>
              </a:tblPr>
              <a:tblGrid>
                <a:gridCol w="2149078"/>
                <a:gridCol w="2149078"/>
                <a:gridCol w="2149078"/>
                <a:gridCol w="2149078"/>
              </a:tblGrid>
              <a:tr h="370840">
                <a:tc>
                  <a:txBody>
                    <a:bodyPr/>
                    <a:lstStyle/>
                    <a:p>
                      <a:pPr algn="ctr"/>
                      <a:r>
                        <a:rPr lang="tr-TR" dirty="0" err="1" smtClean="0"/>
                        <a:t>Formulation</a:t>
                      </a:r>
                      <a:endParaRPr lang="tr-TR" dirty="0"/>
                    </a:p>
                  </a:txBody>
                  <a:tcPr/>
                </a:tc>
                <a:tc>
                  <a:txBody>
                    <a:bodyPr/>
                    <a:lstStyle/>
                    <a:p>
                      <a:pPr algn="ctr"/>
                      <a:r>
                        <a:rPr lang="tr-TR" dirty="0" err="1" smtClean="0"/>
                        <a:t>Particle</a:t>
                      </a:r>
                      <a:r>
                        <a:rPr lang="tr-TR" dirty="0" smtClean="0"/>
                        <a:t> size (</a:t>
                      </a:r>
                      <a:r>
                        <a:rPr lang="tr-TR" dirty="0" err="1" smtClean="0"/>
                        <a:t>d.nm</a:t>
                      </a:r>
                      <a:r>
                        <a:rPr lang="tr-TR" dirty="0" smtClean="0"/>
                        <a:t>) ± </a:t>
                      </a:r>
                      <a:r>
                        <a:rPr lang="tr-TR" dirty="0" err="1" smtClean="0"/>
                        <a:t>ss</a:t>
                      </a:r>
                      <a:endParaRPr lang="tr-TR" dirty="0"/>
                    </a:p>
                  </a:txBody>
                  <a:tcPr/>
                </a:tc>
                <a:tc>
                  <a:txBody>
                    <a:bodyPr/>
                    <a:lstStyle/>
                    <a:p>
                      <a:pPr algn="ctr"/>
                      <a:r>
                        <a:rPr lang="tr-TR" dirty="0" err="1" smtClean="0"/>
                        <a:t>Polydispersity</a:t>
                      </a:r>
                      <a:r>
                        <a:rPr lang="tr-TR" dirty="0" smtClean="0"/>
                        <a:t> </a:t>
                      </a:r>
                      <a:r>
                        <a:rPr lang="tr-TR" dirty="0" err="1" smtClean="0"/>
                        <a:t>index</a:t>
                      </a:r>
                      <a:r>
                        <a:rPr lang="tr-TR" dirty="0" smtClean="0"/>
                        <a:t> ± </a:t>
                      </a:r>
                      <a:r>
                        <a:rPr lang="tr-TR" dirty="0" err="1" smtClean="0"/>
                        <a:t>ss</a:t>
                      </a:r>
                      <a:endParaRPr lang="tr-TR" dirty="0"/>
                    </a:p>
                  </a:txBody>
                  <a:tcPr/>
                </a:tc>
                <a:tc>
                  <a:txBody>
                    <a:bodyPr/>
                    <a:lstStyle/>
                    <a:p>
                      <a:pPr algn="ctr"/>
                      <a:r>
                        <a:rPr lang="tr-TR" dirty="0" err="1" smtClean="0"/>
                        <a:t>Zeta</a:t>
                      </a:r>
                      <a:r>
                        <a:rPr lang="tr-TR" dirty="0" smtClean="0"/>
                        <a:t> </a:t>
                      </a:r>
                      <a:r>
                        <a:rPr lang="tr-TR" dirty="0" err="1" smtClean="0"/>
                        <a:t>potential</a:t>
                      </a:r>
                      <a:r>
                        <a:rPr lang="tr-TR" dirty="0" smtClean="0"/>
                        <a:t> (</a:t>
                      </a:r>
                      <a:r>
                        <a:rPr lang="tr-TR" dirty="0" err="1" smtClean="0"/>
                        <a:t>mV</a:t>
                      </a:r>
                      <a:r>
                        <a:rPr lang="tr-TR" dirty="0" smtClean="0"/>
                        <a:t>) ± </a:t>
                      </a:r>
                      <a:r>
                        <a:rPr lang="tr-TR" dirty="0" err="1" smtClean="0"/>
                        <a:t>ss</a:t>
                      </a:r>
                      <a:endParaRPr lang="tr-TR" dirty="0"/>
                    </a:p>
                  </a:txBody>
                  <a:tcPr/>
                </a:tc>
              </a:tr>
              <a:tr h="370840">
                <a:tc>
                  <a:txBody>
                    <a:bodyPr/>
                    <a:lstStyle/>
                    <a:p>
                      <a:pPr algn="ctr"/>
                      <a:r>
                        <a:rPr lang="tr-TR" dirty="0" smtClean="0"/>
                        <a:t>F1</a:t>
                      </a:r>
                      <a:endParaRPr lang="tr-TR" dirty="0"/>
                    </a:p>
                  </a:txBody>
                  <a:tcPr/>
                </a:tc>
                <a:tc>
                  <a:txBody>
                    <a:bodyPr/>
                    <a:lstStyle/>
                    <a:p>
                      <a:pPr algn="ctr">
                        <a:lnSpc>
                          <a:spcPct val="106000"/>
                        </a:lnSpc>
                        <a:spcAft>
                          <a:spcPts val="0"/>
                        </a:spcAft>
                      </a:pPr>
                      <a:r>
                        <a:rPr lang="tr-TR" sz="1800" dirty="0">
                          <a:effectLst/>
                          <a:latin typeface="Trebuchet MS" panose="020B0603020202020204" pitchFamily="34" charset="0"/>
                          <a:ea typeface="Calibri"/>
                          <a:cs typeface="Times New Roman"/>
                        </a:rPr>
                        <a:t>169.000 ± 10.316</a:t>
                      </a:r>
                    </a:p>
                  </a:txBody>
                  <a:tcPr marL="68580" marR="68580" marT="0" marB="0"/>
                </a:tc>
                <a:tc>
                  <a:txBody>
                    <a:bodyPr/>
                    <a:lstStyle/>
                    <a:p>
                      <a:pPr algn="ctr">
                        <a:lnSpc>
                          <a:spcPct val="106000"/>
                        </a:lnSpc>
                        <a:spcAft>
                          <a:spcPts val="0"/>
                        </a:spcAft>
                      </a:pPr>
                      <a:r>
                        <a:rPr lang="tr-TR" sz="1800" dirty="0">
                          <a:effectLst/>
                          <a:latin typeface="Trebuchet MS" panose="020B0603020202020204" pitchFamily="34" charset="0"/>
                          <a:ea typeface="Calibri"/>
                          <a:cs typeface="Times New Roman"/>
                        </a:rPr>
                        <a:t>0.499 ± 0.020</a:t>
                      </a:r>
                    </a:p>
                  </a:txBody>
                  <a:tcPr marL="68580" marR="68580" marT="0" marB="0"/>
                </a:tc>
                <a:tc>
                  <a:txBody>
                    <a:bodyPr/>
                    <a:lstStyle/>
                    <a:p>
                      <a:pPr algn="ctr">
                        <a:lnSpc>
                          <a:spcPct val="150000"/>
                        </a:lnSpc>
                        <a:spcAft>
                          <a:spcPts val="0"/>
                        </a:spcAft>
                      </a:pPr>
                      <a:r>
                        <a:rPr lang="tr-TR" sz="1800" dirty="0">
                          <a:effectLst/>
                          <a:latin typeface="Trebuchet MS" panose="020B0603020202020204" pitchFamily="34" charset="0"/>
                          <a:ea typeface="Calibri"/>
                          <a:cs typeface="Times New Roman"/>
                        </a:rPr>
                        <a:t>20.133 ± 1.144</a:t>
                      </a:r>
                    </a:p>
                  </a:txBody>
                  <a:tcPr marL="68580" marR="68580" marT="0" marB="0"/>
                </a:tc>
              </a:tr>
              <a:tr h="370840">
                <a:tc>
                  <a:txBody>
                    <a:bodyPr/>
                    <a:lstStyle/>
                    <a:p>
                      <a:pPr algn="ctr"/>
                      <a:r>
                        <a:rPr lang="tr-TR" dirty="0" smtClean="0"/>
                        <a:t>F2</a:t>
                      </a:r>
                      <a:endParaRPr lang="tr-TR" dirty="0"/>
                    </a:p>
                  </a:txBody>
                  <a:tcPr/>
                </a:tc>
                <a:tc>
                  <a:txBody>
                    <a:bodyPr/>
                    <a:lstStyle/>
                    <a:p>
                      <a:pPr algn="ctr">
                        <a:lnSpc>
                          <a:spcPct val="106000"/>
                        </a:lnSpc>
                        <a:spcAft>
                          <a:spcPts val="0"/>
                        </a:spcAft>
                      </a:pPr>
                      <a:r>
                        <a:rPr lang="tr-TR" sz="1800" dirty="0">
                          <a:effectLst/>
                          <a:latin typeface="Trebuchet MS" panose="020B0603020202020204" pitchFamily="34" charset="0"/>
                          <a:ea typeface="Calibri"/>
                          <a:cs typeface="Times New Roman"/>
                        </a:rPr>
                        <a:t>427.633 ± 61.312</a:t>
                      </a:r>
                    </a:p>
                  </a:txBody>
                  <a:tcPr marL="68580" marR="68580" marT="0" marB="0"/>
                </a:tc>
                <a:tc>
                  <a:txBody>
                    <a:bodyPr/>
                    <a:lstStyle/>
                    <a:p>
                      <a:pPr algn="ctr">
                        <a:lnSpc>
                          <a:spcPct val="106000"/>
                        </a:lnSpc>
                        <a:spcAft>
                          <a:spcPts val="0"/>
                        </a:spcAft>
                      </a:pPr>
                      <a:r>
                        <a:rPr lang="tr-TR" sz="1800" dirty="0">
                          <a:effectLst/>
                          <a:latin typeface="Trebuchet MS" panose="020B0603020202020204" pitchFamily="34" charset="0"/>
                          <a:ea typeface="Calibri"/>
                          <a:cs typeface="Times New Roman"/>
                        </a:rPr>
                        <a:t>0.594 ± 0.076</a:t>
                      </a:r>
                    </a:p>
                  </a:txBody>
                  <a:tcPr marL="68580" marR="68580" marT="0" marB="0"/>
                </a:tc>
                <a:tc>
                  <a:txBody>
                    <a:bodyPr/>
                    <a:lstStyle/>
                    <a:p>
                      <a:pPr algn="ctr">
                        <a:lnSpc>
                          <a:spcPct val="150000"/>
                        </a:lnSpc>
                        <a:spcAft>
                          <a:spcPts val="0"/>
                        </a:spcAft>
                      </a:pPr>
                      <a:r>
                        <a:rPr lang="tr-TR" sz="1800" dirty="0">
                          <a:effectLst/>
                          <a:latin typeface="Trebuchet MS" panose="020B0603020202020204" pitchFamily="34" charset="0"/>
                          <a:ea typeface="Calibri"/>
                          <a:cs typeface="Times New Roman"/>
                        </a:rPr>
                        <a:t>29.067 ± 2.201</a:t>
                      </a:r>
                    </a:p>
                  </a:txBody>
                  <a:tcPr marL="68580" marR="68580" marT="0" marB="0"/>
                </a:tc>
              </a:tr>
            </a:tbl>
          </a:graphicData>
        </a:graphic>
      </p:graphicFrame>
      <p:pic>
        <p:nvPicPr>
          <p:cNvPr id="5" name="Resim 4" descr="E:\Meliha Tez\F1-01-0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8740" y="3701955"/>
            <a:ext cx="4244454" cy="1955227"/>
          </a:xfrm>
          <a:prstGeom prst="rect">
            <a:avLst/>
          </a:prstGeom>
          <a:noFill/>
          <a:ln>
            <a:noFill/>
          </a:ln>
        </p:spPr>
      </p:pic>
      <p:pic>
        <p:nvPicPr>
          <p:cNvPr id="6" name="Resim 5" descr="E:\Meliha Tez\F4-01-0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3318" y="3701954"/>
            <a:ext cx="4189864" cy="1955228"/>
          </a:xfrm>
          <a:prstGeom prst="rect">
            <a:avLst/>
          </a:prstGeom>
          <a:noFill/>
          <a:ln>
            <a:noFill/>
          </a:ln>
        </p:spPr>
      </p:pic>
      <p:pic>
        <p:nvPicPr>
          <p:cNvPr id="7" name="Resim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56376" y="966963"/>
            <a:ext cx="808092" cy="491615"/>
          </a:xfrm>
          <a:prstGeom prst="rect">
            <a:avLst/>
          </a:prstGeom>
        </p:spPr>
      </p:pic>
      <p:sp>
        <p:nvSpPr>
          <p:cNvPr id="8" name="Metin kutusu 7"/>
          <p:cNvSpPr txBox="1"/>
          <p:nvPr/>
        </p:nvSpPr>
        <p:spPr>
          <a:xfrm>
            <a:off x="2524835" y="5778562"/>
            <a:ext cx="532263" cy="369332"/>
          </a:xfrm>
          <a:prstGeom prst="rect">
            <a:avLst/>
          </a:prstGeom>
          <a:noFill/>
        </p:spPr>
        <p:txBody>
          <a:bodyPr wrap="square" rtlCol="0">
            <a:spAutoFit/>
          </a:bodyPr>
          <a:lstStyle/>
          <a:p>
            <a:r>
              <a:rPr lang="tr-TR" dirty="0" smtClean="0"/>
              <a:t>F1</a:t>
            </a:r>
            <a:endParaRPr lang="tr-TR" dirty="0"/>
          </a:p>
        </p:txBody>
      </p:sp>
      <p:sp>
        <p:nvSpPr>
          <p:cNvPr id="9" name="Metin kutusu 8"/>
          <p:cNvSpPr txBox="1"/>
          <p:nvPr/>
        </p:nvSpPr>
        <p:spPr>
          <a:xfrm>
            <a:off x="6871647" y="5791366"/>
            <a:ext cx="573206" cy="369332"/>
          </a:xfrm>
          <a:prstGeom prst="rect">
            <a:avLst/>
          </a:prstGeom>
          <a:noFill/>
        </p:spPr>
        <p:txBody>
          <a:bodyPr wrap="square" rtlCol="0">
            <a:spAutoFit/>
          </a:bodyPr>
          <a:lstStyle/>
          <a:p>
            <a:r>
              <a:rPr lang="tr-TR" dirty="0" smtClean="0"/>
              <a:t>F2</a:t>
            </a:r>
            <a:endParaRPr lang="tr-TR" dirty="0"/>
          </a:p>
        </p:txBody>
      </p:sp>
      <p:sp>
        <p:nvSpPr>
          <p:cNvPr id="10" name="Slayt Numarası Yer Tutucusu 9"/>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399852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6" presetClass="entr" presetSubtype="16"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circle(in)">
                                      <p:cBhvr>
                                        <p:cTn id="30"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750626"/>
            <a:ext cx="8596668" cy="1179773"/>
          </a:xfrm>
        </p:spPr>
        <p:txBody>
          <a:bodyPr/>
          <a:lstStyle/>
          <a:p>
            <a:r>
              <a:rPr lang="tr-TR" dirty="0" err="1" smtClean="0"/>
              <a:t>The</a:t>
            </a:r>
            <a:r>
              <a:rPr lang="tr-TR" dirty="0" smtClean="0"/>
              <a:t> </a:t>
            </a:r>
            <a:r>
              <a:rPr lang="tr-TR" dirty="0" err="1" smtClean="0"/>
              <a:t>yield</a:t>
            </a:r>
            <a:r>
              <a:rPr lang="tr-TR" dirty="0" smtClean="0"/>
              <a:t> of MTX-</a:t>
            </a:r>
            <a:r>
              <a:rPr lang="tr-TR" dirty="0" err="1" smtClean="0"/>
              <a:t>CSNPs</a:t>
            </a:r>
            <a:endParaRPr lang="tr-TR" dirty="0"/>
          </a:p>
        </p:txBody>
      </p:sp>
      <p:sp>
        <p:nvSpPr>
          <p:cNvPr id="3" name="İçerik Yer Tutucusu 2"/>
          <p:cNvSpPr>
            <a:spLocks noGrp="1"/>
          </p:cNvSpPr>
          <p:nvPr>
            <p:ph idx="1"/>
          </p:nvPr>
        </p:nvSpPr>
        <p:spPr>
          <a:xfrm>
            <a:off x="581799" y="4585647"/>
            <a:ext cx="8596668" cy="614150"/>
          </a:xfrm>
        </p:spPr>
        <p:txBody>
          <a:bodyPr>
            <a:normAutofit/>
          </a:bodyPr>
          <a:lstStyle/>
          <a:p>
            <a:pPr algn="ctr"/>
            <a:r>
              <a:rPr lang="tr-TR" dirty="0" err="1" smtClean="0"/>
              <a:t>Yield</a:t>
            </a:r>
            <a:r>
              <a:rPr lang="tr-TR" dirty="0" smtClean="0"/>
              <a:t> (%) = (</a:t>
            </a:r>
            <a:r>
              <a:rPr lang="tr-TR" dirty="0" err="1" smtClean="0"/>
              <a:t>Practical</a:t>
            </a:r>
            <a:r>
              <a:rPr lang="tr-TR" dirty="0" smtClean="0"/>
              <a:t> </a:t>
            </a:r>
            <a:r>
              <a:rPr lang="tr-TR" dirty="0" err="1" smtClean="0"/>
              <a:t>weight</a:t>
            </a:r>
            <a:r>
              <a:rPr lang="tr-TR" dirty="0" smtClean="0"/>
              <a:t> / </a:t>
            </a:r>
            <a:r>
              <a:rPr lang="tr-TR" dirty="0"/>
              <a:t>	</a:t>
            </a:r>
            <a:r>
              <a:rPr lang="tr-TR" dirty="0" err="1" smtClean="0"/>
              <a:t>Theoretical</a:t>
            </a:r>
            <a:r>
              <a:rPr lang="tr-TR" dirty="0" smtClean="0"/>
              <a:t> </a:t>
            </a:r>
            <a:r>
              <a:rPr lang="tr-TR" dirty="0" err="1" smtClean="0"/>
              <a:t>weight</a:t>
            </a:r>
            <a:r>
              <a:rPr lang="tr-TR" dirty="0" smtClean="0"/>
              <a:t>) x 100</a:t>
            </a:r>
          </a:p>
        </p:txBody>
      </p:sp>
      <p:graphicFrame>
        <p:nvGraphicFramePr>
          <p:cNvPr id="5" name="Tablo 4"/>
          <p:cNvGraphicFramePr>
            <a:graphicFrameLocks noGrp="1"/>
          </p:cNvGraphicFramePr>
          <p:nvPr>
            <p:extLst>
              <p:ext uri="{D42A27DB-BD31-4B8C-83A1-F6EECF244321}">
                <p14:modId xmlns:p14="http://schemas.microsoft.com/office/powerpoint/2010/main" val="3732422139"/>
              </p:ext>
            </p:extLst>
          </p:nvPr>
        </p:nvGraphicFramePr>
        <p:xfrm>
          <a:off x="724883" y="5168836"/>
          <a:ext cx="8127999" cy="128524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ctr"/>
                      <a:r>
                        <a:rPr lang="tr-TR" dirty="0" err="1" smtClean="0"/>
                        <a:t>Formulation</a:t>
                      </a:r>
                      <a:endParaRPr lang="tr-TR" dirty="0"/>
                    </a:p>
                  </a:txBody>
                  <a:tcPr/>
                </a:tc>
                <a:tc>
                  <a:txBody>
                    <a:bodyPr/>
                    <a:lstStyle/>
                    <a:p>
                      <a:pPr algn="ctr"/>
                      <a:r>
                        <a:rPr lang="tr-TR" dirty="0" err="1" smtClean="0"/>
                        <a:t>Yield</a:t>
                      </a:r>
                      <a:r>
                        <a:rPr lang="tr-TR" dirty="0" smtClean="0"/>
                        <a:t> (mg) ± </a:t>
                      </a:r>
                      <a:r>
                        <a:rPr lang="tr-TR" dirty="0" err="1" smtClean="0"/>
                        <a:t>ss</a:t>
                      </a:r>
                      <a:endParaRPr lang="tr-TR" dirty="0"/>
                    </a:p>
                  </a:txBody>
                  <a:tcPr/>
                </a:tc>
                <a:tc>
                  <a:txBody>
                    <a:bodyPr/>
                    <a:lstStyle/>
                    <a:p>
                      <a:pPr algn="ctr"/>
                      <a:r>
                        <a:rPr lang="tr-TR" dirty="0" err="1" smtClean="0"/>
                        <a:t>Yield</a:t>
                      </a:r>
                      <a:r>
                        <a:rPr lang="tr-TR" dirty="0" smtClean="0"/>
                        <a:t> (%) ± </a:t>
                      </a:r>
                      <a:r>
                        <a:rPr lang="tr-TR" dirty="0" err="1" smtClean="0"/>
                        <a:t>ss</a:t>
                      </a:r>
                      <a:endParaRPr lang="tr-TR" dirty="0"/>
                    </a:p>
                  </a:txBody>
                  <a:tcPr/>
                </a:tc>
              </a:tr>
              <a:tr h="370840">
                <a:tc>
                  <a:txBody>
                    <a:bodyPr/>
                    <a:lstStyle/>
                    <a:p>
                      <a:pPr algn="ctr"/>
                      <a:r>
                        <a:rPr lang="tr-TR" dirty="0" smtClean="0"/>
                        <a:t>F1</a:t>
                      </a:r>
                      <a:endParaRPr lang="tr-TR" dirty="0"/>
                    </a:p>
                  </a:txBody>
                  <a:tcPr/>
                </a:tc>
                <a:tc>
                  <a:txBody>
                    <a:bodyPr/>
                    <a:lstStyle/>
                    <a:p>
                      <a:pPr algn="ctr">
                        <a:lnSpc>
                          <a:spcPct val="150000"/>
                        </a:lnSpc>
                        <a:spcAft>
                          <a:spcPts val="0"/>
                        </a:spcAft>
                      </a:pPr>
                      <a:r>
                        <a:rPr lang="tr-TR" sz="2000" dirty="0">
                          <a:effectLst/>
                          <a:latin typeface="Trebuchet MS" panose="020B0603020202020204" pitchFamily="34" charset="0"/>
                        </a:rPr>
                        <a:t>28.433 ± 1.710</a:t>
                      </a:r>
                      <a:endParaRPr lang="tr-TR" sz="2000" dirty="0">
                        <a:effectLst/>
                        <a:latin typeface="Trebuchet MS" panose="020B0603020202020204" pitchFamily="34" charset="0"/>
                        <a:ea typeface="Calibri"/>
                        <a:cs typeface="Times New Roman"/>
                      </a:endParaRPr>
                    </a:p>
                  </a:txBody>
                  <a:tcPr marL="68580" marR="68580" marT="0" marB="0"/>
                </a:tc>
                <a:tc>
                  <a:txBody>
                    <a:bodyPr/>
                    <a:lstStyle/>
                    <a:p>
                      <a:pPr algn="ctr">
                        <a:lnSpc>
                          <a:spcPct val="150000"/>
                        </a:lnSpc>
                        <a:spcAft>
                          <a:spcPts val="0"/>
                        </a:spcAft>
                      </a:pPr>
                      <a:r>
                        <a:rPr lang="tr-TR" sz="2000" dirty="0">
                          <a:effectLst/>
                          <a:latin typeface="Trebuchet MS" panose="020B0603020202020204" pitchFamily="34" charset="0"/>
                        </a:rPr>
                        <a:t>66.124 ± 3.976</a:t>
                      </a:r>
                      <a:endParaRPr lang="tr-TR" sz="2000" dirty="0">
                        <a:effectLst/>
                        <a:latin typeface="Trebuchet MS" panose="020B0603020202020204" pitchFamily="34" charset="0"/>
                        <a:ea typeface="Calibri"/>
                        <a:cs typeface="Times New Roman"/>
                      </a:endParaRPr>
                    </a:p>
                  </a:txBody>
                  <a:tcPr marL="68580" marR="68580" marT="0" marB="0"/>
                </a:tc>
              </a:tr>
              <a:tr h="370840">
                <a:tc>
                  <a:txBody>
                    <a:bodyPr/>
                    <a:lstStyle/>
                    <a:p>
                      <a:pPr algn="ctr"/>
                      <a:r>
                        <a:rPr lang="tr-TR" dirty="0" smtClean="0"/>
                        <a:t>F2</a:t>
                      </a:r>
                      <a:endParaRPr lang="tr-TR" dirty="0"/>
                    </a:p>
                  </a:txBody>
                  <a:tcPr/>
                </a:tc>
                <a:tc>
                  <a:txBody>
                    <a:bodyPr/>
                    <a:lstStyle/>
                    <a:p>
                      <a:pPr algn="ctr">
                        <a:lnSpc>
                          <a:spcPct val="150000"/>
                        </a:lnSpc>
                        <a:spcAft>
                          <a:spcPts val="0"/>
                        </a:spcAft>
                      </a:pPr>
                      <a:r>
                        <a:rPr lang="tr-TR" sz="2000">
                          <a:effectLst/>
                          <a:latin typeface="Trebuchet MS" panose="020B0603020202020204" pitchFamily="34" charset="0"/>
                        </a:rPr>
                        <a:t>13.767 ± 3.539</a:t>
                      </a:r>
                      <a:endParaRPr lang="tr-TR" sz="2000">
                        <a:effectLst/>
                        <a:latin typeface="Trebuchet MS" panose="020B0603020202020204" pitchFamily="34" charset="0"/>
                        <a:ea typeface="Calibri"/>
                        <a:cs typeface="Times New Roman"/>
                      </a:endParaRPr>
                    </a:p>
                  </a:txBody>
                  <a:tcPr marL="68580" marR="68580" marT="0" marB="0"/>
                </a:tc>
                <a:tc>
                  <a:txBody>
                    <a:bodyPr/>
                    <a:lstStyle/>
                    <a:p>
                      <a:pPr algn="ctr">
                        <a:lnSpc>
                          <a:spcPct val="150000"/>
                        </a:lnSpc>
                        <a:spcAft>
                          <a:spcPts val="0"/>
                        </a:spcAft>
                      </a:pPr>
                      <a:r>
                        <a:rPr lang="tr-TR" sz="2000" dirty="0">
                          <a:effectLst/>
                          <a:latin typeface="Trebuchet MS" panose="020B0603020202020204" pitchFamily="34" charset="0"/>
                        </a:rPr>
                        <a:t>20.245 ± 5.204</a:t>
                      </a:r>
                      <a:endParaRPr lang="tr-TR" sz="2000" dirty="0">
                        <a:effectLst/>
                        <a:latin typeface="Trebuchet MS" panose="020B0603020202020204" pitchFamily="34" charset="0"/>
                        <a:ea typeface="Calibri"/>
                        <a:cs typeface="Times New Roman"/>
                      </a:endParaRPr>
                    </a:p>
                  </a:txBody>
                  <a:tcPr marL="68580" marR="68580" marT="0" marB="0"/>
                </a:tc>
              </a:tr>
            </a:tbl>
          </a:graphicData>
        </a:graphic>
      </p:graphicFrame>
      <p:pic>
        <p:nvPicPr>
          <p:cNvPr id="6"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108913"/>
            <a:ext cx="1112084" cy="1381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3628" y="2229642"/>
            <a:ext cx="1733177" cy="1199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31741" y="2184747"/>
            <a:ext cx="1289148" cy="12891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ağ Ok 7"/>
          <p:cNvSpPr/>
          <p:nvPr/>
        </p:nvSpPr>
        <p:spPr bwMode="gray">
          <a:xfrm>
            <a:off x="2059140" y="2571080"/>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0" name="Sağ Ok 7"/>
          <p:cNvSpPr/>
          <p:nvPr/>
        </p:nvSpPr>
        <p:spPr bwMode="gray">
          <a:xfrm>
            <a:off x="5616506" y="2648835"/>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1" name="Oval 10"/>
          <p:cNvSpPr/>
          <p:nvPr/>
        </p:nvSpPr>
        <p:spPr bwMode="gray">
          <a:xfrm>
            <a:off x="1302670" y="3166802"/>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2" name="Oval 11"/>
          <p:cNvSpPr/>
          <p:nvPr/>
        </p:nvSpPr>
        <p:spPr bwMode="gray">
          <a:xfrm>
            <a:off x="1509500" y="3004122"/>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3" name="Oval 12"/>
          <p:cNvSpPr/>
          <p:nvPr/>
        </p:nvSpPr>
        <p:spPr bwMode="gray">
          <a:xfrm>
            <a:off x="1106731" y="299141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4" name="Oval 13"/>
          <p:cNvSpPr/>
          <p:nvPr/>
        </p:nvSpPr>
        <p:spPr bwMode="gray">
          <a:xfrm>
            <a:off x="1323872" y="299141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5" name="Metin kutusu 14"/>
          <p:cNvSpPr txBox="1"/>
          <p:nvPr/>
        </p:nvSpPr>
        <p:spPr>
          <a:xfrm>
            <a:off x="724883" y="3527525"/>
            <a:ext cx="1311871" cy="369332"/>
          </a:xfrm>
          <a:prstGeom prst="rect">
            <a:avLst/>
          </a:prstGeom>
          <a:noFill/>
        </p:spPr>
        <p:txBody>
          <a:bodyPr wrap="square" rtlCol="0">
            <a:spAutoFit/>
          </a:bodyPr>
          <a:lstStyle/>
          <a:p>
            <a:r>
              <a:rPr lang="tr-TR" dirty="0" smtClean="0"/>
              <a:t>MTX-</a:t>
            </a:r>
            <a:r>
              <a:rPr lang="tr-TR" dirty="0" err="1" smtClean="0"/>
              <a:t>CSNPs</a:t>
            </a:r>
            <a:endParaRPr lang="tr-TR" dirty="0"/>
          </a:p>
        </p:txBody>
      </p:sp>
      <p:sp>
        <p:nvSpPr>
          <p:cNvPr id="16" name="Metin kutusu 15"/>
          <p:cNvSpPr txBox="1"/>
          <p:nvPr/>
        </p:nvSpPr>
        <p:spPr>
          <a:xfrm>
            <a:off x="6922558" y="3746732"/>
            <a:ext cx="1771065" cy="369332"/>
          </a:xfrm>
          <a:prstGeom prst="rect">
            <a:avLst/>
          </a:prstGeom>
          <a:noFill/>
        </p:spPr>
        <p:txBody>
          <a:bodyPr wrap="square" rtlCol="0">
            <a:spAutoFit/>
          </a:bodyPr>
          <a:lstStyle/>
          <a:p>
            <a:r>
              <a:rPr lang="tr-TR" dirty="0" err="1" smtClean="0"/>
              <a:t>Lyophilisation</a:t>
            </a:r>
            <a:endParaRPr lang="tr-TR" dirty="0"/>
          </a:p>
        </p:txBody>
      </p:sp>
      <p:sp>
        <p:nvSpPr>
          <p:cNvPr id="17" name="Metin kutusu 16"/>
          <p:cNvSpPr txBox="1"/>
          <p:nvPr/>
        </p:nvSpPr>
        <p:spPr>
          <a:xfrm>
            <a:off x="3483628" y="3517888"/>
            <a:ext cx="1733177" cy="923330"/>
          </a:xfrm>
          <a:prstGeom prst="rect">
            <a:avLst/>
          </a:prstGeom>
          <a:noFill/>
        </p:spPr>
        <p:txBody>
          <a:bodyPr wrap="square" rtlCol="0">
            <a:spAutoFit/>
          </a:bodyPr>
          <a:lstStyle/>
          <a:p>
            <a:r>
              <a:rPr lang="tr-TR" dirty="0" err="1" smtClean="0"/>
              <a:t>Centrifugation</a:t>
            </a:r>
            <a:endParaRPr lang="tr-TR" dirty="0" smtClean="0"/>
          </a:p>
          <a:p>
            <a:r>
              <a:rPr lang="tr-TR" dirty="0" smtClean="0"/>
              <a:t>4750 </a:t>
            </a:r>
            <a:r>
              <a:rPr lang="tr-TR" dirty="0" err="1" smtClean="0"/>
              <a:t>rpm</a:t>
            </a:r>
            <a:endParaRPr lang="tr-TR" dirty="0" smtClean="0"/>
          </a:p>
          <a:p>
            <a:r>
              <a:rPr lang="tr-TR" dirty="0" smtClean="0"/>
              <a:t>10 </a:t>
            </a:r>
            <a:r>
              <a:rPr lang="tr-TR" dirty="0" err="1" smtClean="0"/>
              <a:t>min</a:t>
            </a:r>
            <a:endParaRPr lang="tr-TR" dirty="0"/>
          </a:p>
        </p:txBody>
      </p:sp>
      <p:sp>
        <p:nvSpPr>
          <p:cNvPr id="18" name="Slayt Numarası Yer Tutucusu 17"/>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00081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ctr"/>
            <a:r>
              <a:rPr lang="tr-TR" dirty="0" err="1" smtClean="0"/>
              <a:t>The</a:t>
            </a:r>
            <a:r>
              <a:rPr lang="tr-TR" dirty="0" smtClean="0"/>
              <a:t> </a:t>
            </a:r>
            <a:r>
              <a:rPr lang="tr-TR" dirty="0" err="1" smtClean="0"/>
              <a:t>encapsulation</a:t>
            </a:r>
            <a:r>
              <a:rPr lang="tr-TR" dirty="0" smtClean="0"/>
              <a:t> </a:t>
            </a:r>
            <a:r>
              <a:rPr lang="tr-TR" dirty="0" err="1" smtClean="0"/>
              <a:t>efficiency</a:t>
            </a:r>
            <a:r>
              <a:rPr lang="tr-TR" dirty="0" smtClean="0"/>
              <a:t> (EE) of MTX-</a:t>
            </a:r>
            <a:r>
              <a:rPr lang="tr-TR" dirty="0" err="1" smtClean="0"/>
              <a:t>CSNPs</a:t>
            </a:r>
            <a:endParaRPr lang="tr-TR" dirty="0"/>
          </a:p>
        </p:txBody>
      </p:sp>
      <p:sp>
        <p:nvSpPr>
          <p:cNvPr id="3" name="İçerik Yer Tutucusu 2"/>
          <p:cNvSpPr>
            <a:spLocks noGrp="1"/>
          </p:cNvSpPr>
          <p:nvPr>
            <p:ph idx="1"/>
          </p:nvPr>
        </p:nvSpPr>
        <p:spPr>
          <a:xfrm>
            <a:off x="313899" y="4745514"/>
            <a:ext cx="9376011" cy="477672"/>
          </a:xfrm>
        </p:spPr>
        <p:txBody>
          <a:bodyPr/>
          <a:lstStyle/>
          <a:p>
            <a:pPr algn="ctr"/>
            <a:r>
              <a:rPr lang="tr-TR" dirty="0" smtClean="0"/>
              <a:t>EE (%) = </a:t>
            </a:r>
            <a:r>
              <a:rPr lang="en-US" dirty="0"/>
              <a:t>[</a:t>
            </a:r>
            <a:r>
              <a:rPr lang="en-US" dirty="0" smtClean="0"/>
              <a:t>Total </a:t>
            </a:r>
            <a:r>
              <a:rPr lang="en-US" dirty="0"/>
              <a:t>amount of </a:t>
            </a:r>
            <a:r>
              <a:rPr lang="en-US" dirty="0" smtClean="0"/>
              <a:t>MTX</a:t>
            </a:r>
            <a:r>
              <a:rPr lang="tr-TR" dirty="0" smtClean="0"/>
              <a:t>/(</a:t>
            </a:r>
            <a:r>
              <a:rPr lang="en-US" dirty="0" smtClean="0"/>
              <a:t>The </a:t>
            </a:r>
            <a:r>
              <a:rPr lang="en-US" dirty="0"/>
              <a:t>amount of free </a:t>
            </a:r>
            <a:r>
              <a:rPr lang="en-US" dirty="0" smtClean="0"/>
              <a:t>MTX</a:t>
            </a:r>
            <a:r>
              <a:rPr lang="tr-TR" dirty="0" smtClean="0"/>
              <a:t>+</a:t>
            </a:r>
            <a:r>
              <a:rPr lang="en-US" dirty="0" smtClean="0"/>
              <a:t>Total </a:t>
            </a:r>
            <a:r>
              <a:rPr lang="en-US" dirty="0"/>
              <a:t>amount of </a:t>
            </a:r>
            <a:r>
              <a:rPr lang="en-US" dirty="0" smtClean="0"/>
              <a:t>MTX</a:t>
            </a:r>
            <a:r>
              <a:rPr lang="tr-TR" dirty="0" smtClean="0"/>
              <a:t>)] x</a:t>
            </a:r>
            <a:r>
              <a:rPr lang="en-US" dirty="0" smtClean="0"/>
              <a:t> </a:t>
            </a:r>
            <a:r>
              <a:rPr lang="en-US" dirty="0"/>
              <a:t>100</a:t>
            </a:r>
            <a:endParaRPr lang="tr-TR" dirty="0"/>
          </a:p>
        </p:txBody>
      </p:sp>
      <p:graphicFrame>
        <p:nvGraphicFramePr>
          <p:cNvPr id="4" name="Tablo 3"/>
          <p:cNvGraphicFramePr>
            <a:graphicFrameLocks noGrp="1"/>
          </p:cNvGraphicFramePr>
          <p:nvPr>
            <p:extLst>
              <p:ext uri="{D42A27DB-BD31-4B8C-83A1-F6EECF244321}">
                <p14:modId xmlns:p14="http://schemas.microsoft.com/office/powerpoint/2010/main" val="2779949722"/>
              </p:ext>
            </p:extLst>
          </p:nvPr>
        </p:nvGraphicFramePr>
        <p:xfrm>
          <a:off x="1983972" y="5305315"/>
          <a:ext cx="5622608" cy="1280160"/>
        </p:xfrm>
        <a:graphic>
          <a:graphicData uri="http://schemas.openxmlformats.org/drawingml/2006/table">
            <a:tbl>
              <a:tblPr firstRow="1" bandRow="1">
                <a:tableStyleId>{5C22544A-7EE6-4342-B048-85BDC9FD1C3A}</a:tableStyleId>
              </a:tblPr>
              <a:tblGrid>
                <a:gridCol w="2811304"/>
                <a:gridCol w="2811304"/>
              </a:tblGrid>
              <a:tr h="279157">
                <a:tc>
                  <a:txBody>
                    <a:bodyPr/>
                    <a:lstStyle/>
                    <a:p>
                      <a:pPr algn="ctr"/>
                      <a:r>
                        <a:rPr lang="tr-TR" dirty="0" err="1" smtClean="0"/>
                        <a:t>Formulation</a:t>
                      </a:r>
                      <a:endParaRPr lang="tr-TR" dirty="0"/>
                    </a:p>
                  </a:txBody>
                  <a:tcPr/>
                </a:tc>
                <a:tc>
                  <a:txBody>
                    <a:bodyPr/>
                    <a:lstStyle/>
                    <a:p>
                      <a:pPr algn="ctr"/>
                      <a:r>
                        <a:rPr lang="tr-TR" dirty="0" smtClean="0"/>
                        <a:t>EE (%) ± </a:t>
                      </a:r>
                      <a:r>
                        <a:rPr lang="tr-TR" dirty="0" err="1" smtClean="0"/>
                        <a:t>ss</a:t>
                      </a:r>
                      <a:endParaRPr lang="tr-TR" dirty="0"/>
                    </a:p>
                  </a:txBody>
                  <a:tcPr/>
                </a:tc>
              </a:tr>
              <a:tr h="306249">
                <a:tc>
                  <a:txBody>
                    <a:bodyPr/>
                    <a:lstStyle/>
                    <a:p>
                      <a:pPr algn="ctr"/>
                      <a:r>
                        <a:rPr lang="tr-TR" dirty="0" smtClean="0"/>
                        <a:t>F1</a:t>
                      </a:r>
                      <a:endParaRPr lang="tr-TR" dirty="0"/>
                    </a:p>
                  </a:txBody>
                  <a:tcPr/>
                </a:tc>
                <a:tc>
                  <a:txBody>
                    <a:bodyPr/>
                    <a:lstStyle/>
                    <a:p>
                      <a:pPr algn="ctr">
                        <a:lnSpc>
                          <a:spcPct val="150000"/>
                        </a:lnSpc>
                        <a:spcAft>
                          <a:spcPts val="0"/>
                        </a:spcAft>
                      </a:pPr>
                      <a:r>
                        <a:rPr lang="tr-TR" sz="2000" dirty="0">
                          <a:effectLst/>
                          <a:latin typeface="Trebuchet MS" panose="020B0603020202020204" pitchFamily="34" charset="0"/>
                        </a:rPr>
                        <a:t>35.209 ± 1.333</a:t>
                      </a:r>
                      <a:endParaRPr lang="tr-TR" sz="2000" dirty="0">
                        <a:effectLst/>
                        <a:latin typeface="Trebuchet MS" panose="020B0603020202020204" pitchFamily="34" charset="0"/>
                        <a:ea typeface="Calibri"/>
                        <a:cs typeface="Times New Roman"/>
                      </a:endParaRPr>
                    </a:p>
                  </a:txBody>
                  <a:tcPr marL="68580" marR="68580" marT="0" marB="0"/>
                </a:tc>
              </a:tr>
              <a:tr h="306249">
                <a:tc>
                  <a:txBody>
                    <a:bodyPr/>
                    <a:lstStyle/>
                    <a:p>
                      <a:pPr algn="ctr"/>
                      <a:r>
                        <a:rPr lang="tr-TR" smtClean="0"/>
                        <a:t>F2</a:t>
                      </a:r>
                      <a:endParaRPr lang="tr-TR" dirty="0"/>
                    </a:p>
                  </a:txBody>
                  <a:tcPr/>
                </a:tc>
                <a:tc>
                  <a:txBody>
                    <a:bodyPr/>
                    <a:lstStyle/>
                    <a:p>
                      <a:pPr algn="ctr">
                        <a:lnSpc>
                          <a:spcPct val="150000"/>
                        </a:lnSpc>
                        <a:spcAft>
                          <a:spcPts val="0"/>
                        </a:spcAft>
                      </a:pPr>
                      <a:r>
                        <a:rPr lang="tr-TR" sz="2000" dirty="0">
                          <a:effectLst/>
                          <a:latin typeface="Trebuchet MS" panose="020B0603020202020204" pitchFamily="34" charset="0"/>
                        </a:rPr>
                        <a:t>63.539 ± 3.931</a:t>
                      </a:r>
                      <a:endParaRPr lang="tr-TR" sz="2000" dirty="0">
                        <a:effectLst/>
                        <a:latin typeface="Trebuchet MS" panose="020B0603020202020204" pitchFamily="34" charset="0"/>
                        <a:ea typeface="Calibri"/>
                        <a:cs typeface="Times New Roman"/>
                      </a:endParaRPr>
                    </a:p>
                  </a:txBody>
                  <a:tcPr marL="68580" marR="68580" marT="0" marB="0"/>
                </a:tc>
              </a:tr>
            </a:tbl>
          </a:graphicData>
        </a:graphic>
      </p:graphicFrame>
      <p:pic>
        <p:nvPicPr>
          <p:cNvPr id="5"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108913"/>
            <a:ext cx="1112084" cy="1381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3628" y="2229642"/>
            <a:ext cx="1733177" cy="1199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7758" y="1919027"/>
            <a:ext cx="1106545" cy="15099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ağ Ok 7"/>
          <p:cNvSpPr/>
          <p:nvPr/>
        </p:nvSpPr>
        <p:spPr bwMode="gray">
          <a:xfrm>
            <a:off x="2059140" y="2571080"/>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9" name="Sağ Ok 7"/>
          <p:cNvSpPr/>
          <p:nvPr/>
        </p:nvSpPr>
        <p:spPr bwMode="gray">
          <a:xfrm>
            <a:off x="5616506" y="2648835"/>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0" name="Metin kutusu 9"/>
          <p:cNvSpPr txBox="1"/>
          <p:nvPr/>
        </p:nvSpPr>
        <p:spPr>
          <a:xfrm>
            <a:off x="7308466" y="3602167"/>
            <a:ext cx="805127" cy="369332"/>
          </a:xfrm>
          <a:prstGeom prst="rect">
            <a:avLst/>
          </a:prstGeom>
          <a:noFill/>
        </p:spPr>
        <p:txBody>
          <a:bodyPr wrap="square" rtlCol="0">
            <a:spAutoFit/>
          </a:bodyPr>
          <a:lstStyle/>
          <a:p>
            <a:r>
              <a:rPr lang="tr-TR" dirty="0" smtClean="0"/>
              <a:t>HPLC</a:t>
            </a:r>
            <a:endParaRPr lang="tr-TR" dirty="0"/>
          </a:p>
        </p:txBody>
      </p:sp>
      <p:sp>
        <p:nvSpPr>
          <p:cNvPr id="11" name="Metin kutusu 10"/>
          <p:cNvSpPr txBox="1"/>
          <p:nvPr/>
        </p:nvSpPr>
        <p:spPr>
          <a:xfrm>
            <a:off x="3483628" y="3545185"/>
            <a:ext cx="1972554" cy="1200329"/>
          </a:xfrm>
          <a:prstGeom prst="rect">
            <a:avLst/>
          </a:prstGeom>
          <a:noFill/>
        </p:spPr>
        <p:txBody>
          <a:bodyPr wrap="square" rtlCol="0">
            <a:spAutoFit/>
          </a:bodyPr>
          <a:lstStyle/>
          <a:p>
            <a:r>
              <a:rPr lang="tr-TR" dirty="0" err="1" smtClean="0"/>
              <a:t>Centrifugation</a:t>
            </a:r>
            <a:endParaRPr lang="tr-TR" dirty="0"/>
          </a:p>
          <a:p>
            <a:r>
              <a:rPr lang="tr-TR" dirty="0"/>
              <a:t>4750 </a:t>
            </a:r>
            <a:r>
              <a:rPr lang="tr-TR" dirty="0" err="1"/>
              <a:t>rpm</a:t>
            </a:r>
            <a:endParaRPr lang="tr-TR" dirty="0"/>
          </a:p>
          <a:p>
            <a:r>
              <a:rPr lang="tr-TR" dirty="0"/>
              <a:t>10 </a:t>
            </a:r>
            <a:r>
              <a:rPr lang="tr-TR" dirty="0" err="1"/>
              <a:t>min</a:t>
            </a:r>
            <a:endParaRPr lang="tr-TR" dirty="0"/>
          </a:p>
          <a:p>
            <a:endParaRPr lang="tr-TR" dirty="0"/>
          </a:p>
        </p:txBody>
      </p:sp>
      <p:sp>
        <p:nvSpPr>
          <p:cNvPr id="12" name="Oval 11"/>
          <p:cNvSpPr/>
          <p:nvPr/>
        </p:nvSpPr>
        <p:spPr bwMode="gray">
          <a:xfrm>
            <a:off x="1302670" y="3166802"/>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3" name="Oval 12"/>
          <p:cNvSpPr/>
          <p:nvPr/>
        </p:nvSpPr>
        <p:spPr bwMode="gray">
          <a:xfrm>
            <a:off x="1553039" y="314077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4" name="Oval 13"/>
          <p:cNvSpPr/>
          <p:nvPr/>
        </p:nvSpPr>
        <p:spPr bwMode="gray">
          <a:xfrm>
            <a:off x="1302670" y="2996952"/>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5" name="Oval 14"/>
          <p:cNvSpPr/>
          <p:nvPr/>
        </p:nvSpPr>
        <p:spPr bwMode="gray">
          <a:xfrm>
            <a:off x="1106731" y="314077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6" name="Metin kutusu 15"/>
          <p:cNvSpPr txBox="1"/>
          <p:nvPr/>
        </p:nvSpPr>
        <p:spPr>
          <a:xfrm>
            <a:off x="651006" y="3545185"/>
            <a:ext cx="1465240" cy="369332"/>
          </a:xfrm>
          <a:prstGeom prst="rect">
            <a:avLst/>
          </a:prstGeom>
          <a:noFill/>
        </p:spPr>
        <p:txBody>
          <a:bodyPr wrap="square" rtlCol="0">
            <a:spAutoFit/>
          </a:bodyPr>
          <a:lstStyle/>
          <a:p>
            <a:r>
              <a:rPr lang="tr-TR" dirty="0" smtClean="0"/>
              <a:t>MTX-</a:t>
            </a:r>
            <a:r>
              <a:rPr lang="tr-TR" dirty="0" err="1" smtClean="0"/>
              <a:t>CSNPs</a:t>
            </a:r>
            <a:endParaRPr lang="tr-TR" dirty="0"/>
          </a:p>
        </p:txBody>
      </p:sp>
      <p:sp>
        <p:nvSpPr>
          <p:cNvPr id="18" name="Slayt Numarası Yer Tutucusu 17"/>
          <p:cNvSpPr>
            <a:spLocks noGrp="1"/>
          </p:cNvSpPr>
          <p:nvPr>
            <p:ph type="sldNum" sz="quarter" idx="12"/>
          </p:nvPr>
        </p:nvSpPr>
        <p:spPr/>
        <p:txBody>
          <a:bodyPr/>
          <a:lstStyle/>
          <a:p>
            <a:fld id="{D57F1E4F-1CFF-5643-939E-217C01CDF565}" type="slidenum">
              <a:rPr lang="en-US" smtClean="0"/>
              <a:pPr/>
              <a:t>15</a:t>
            </a:fld>
            <a:endParaRPr lang="en-US" dirty="0"/>
          </a:p>
        </p:txBody>
      </p:sp>
    </p:spTree>
    <p:extLst>
      <p:ext uri="{BB962C8B-B14F-4D97-AF65-F5344CB8AC3E}">
        <p14:creationId xmlns:p14="http://schemas.microsoft.com/office/powerpoint/2010/main" val="1303569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linds(horizontal)">
                                      <p:cBhvr>
                                        <p:cTn id="11" dur="500"/>
                                        <p:tgtEl>
                                          <p:spTgt spid="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Radiolabeling</a:t>
            </a:r>
            <a:r>
              <a:rPr lang="tr-TR" dirty="0" smtClean="0"/>
              <a:t> of MTX-</a:t>
            </a:r>
            <a:r>
              <a:rPr lang="tr-TR" dirty="0" err="1" smtClean="0"/>
              <a:t>CSNPs</a:t>
            </a:r>
            <a:endParaRPr lang="tr-TR" dirty="0"/>
          </a:p>
        </p:txBody>
      </p:sp>
      <p:sp>
        <p:nvSpPr>
          <p:cNvPr id="3" name="İçerik Yer Tutucusu 2"/>
          <p:cNvSpPr>
            <a:spLocks noGrp="1"/>
          </p:cNvSpPr>
          <p:nvPr>
            <p:ph idx="1"/>
          </p:nvPr>
        </p:nvSpPr>
        <p:spPr>
          <a:xfrm>
            <a:off x="677334" y="5104262"/>
            <a:ext cx="8596668" cy="937099"/>
          </a:xfrm>
        </p:spPr>
        <p:txBody>
          <a:bodyPr/>
          <a:lstStyle/>
          <a:p>
            <a:pPr algn="ctr"/>
            <a:r>
              <a:rPr lang="tr-TR" dirty="0" smtClean="0"/>
              <a:t>5 </a:t>
            </a:r>
            <a:r>
              <a:rPr lang="tr-TR" dirty="0" err="1" smtClean="0"/>
              <a:t>min</a:t>
            </a:r>
            <a:r>
              <a:rPr lang="tr-TR" dirty="0" smtClean="0"/>
              <a:t> </a:t>
            </a:r>
            <a:r>
              <a:rPr lang="tr-TR" dirty="0" err="1" smtClean="0"/>
              <a:t>incubation</a:t>
            </a:r>
            <a:r>
              <a:rPr lang="tr-TR" dirty="0" smtClean="0"/>
              <a:t> time</a:t>
            </a:r>
          </a:p>
          <a:p>
            <a:pPr algn="ctr"/>
            <a:r>
              <a:rPr lang="tr-TR" dirty="0" smtClean="0"/>
              <a:t>6 h </a:t>
            </a:r>
            <a:r>
              <a:rPr lang="tr-TR" dirty="0" err="1" smtClean="0"/>
              <a:t>stability</a:t>
            </a:r>
            <a:r>
              <a:rPr lang="tr-TR" dirty="0" smtClean="0"/>
              <a:t> </a:t>
            </a:r>
            <a:r>
              <a:rPr lang="tr-TR" dirty="0" err="1" smtClean="0"/>
              <a:t>studies</a:t>
            </a:r>
            <a:endParaRPr lang="tr-TR"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124" y="2013173"/>
            <a:ext cx="1231154" cy="15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ağ Ok 7"/>
          <p:cNvSpPr/>
          <p:nvPr/>
        </p:nvSpPr>
        <p:spPr bwMode="gray">
          <a:xfrm>
            <a:off x="1835696" y="2595788"/>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2013174"/>
            <a:ext cx="1231154" cy="15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ağ Ok 7"/>
          <p:cNvSpPr/>
          <p:nvPr/>
        </p:nvSpPr>
        <p:spPr bwMode="gray">
          <a:xfrm>
            <a:off x="4237961" y="2515836"/>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013174"/>
            <a:ext cx="1231154" cy="15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4842" y="2013174"/>
            <a:ext cx="1231154" cy="1523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50000" t="1" b="55690"/>
          <a:stretch/>
        </p:blipFill>
        <p:spPr bwMode="auto">
          <a:xfrm rot="20062888">
            <a:off x="3521000" y="1507339"/>
            <a:ext cx="660873" cy="419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148" r="11101" b="46501"/>
          <a:stretch/>
        </p:blipFill>
        <p:spPr bwMode="auto">
          <a:xfrm>
            <a:off x="5823585" y="1341484"/>
            <a:ext cx="473407" cy="671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35148" r="11101" b="46501"/>
          <a:stretch/>
        </p:blipFill>
        <p:spPr bwMode="auto">
          <a:xfrm>
            <a:off x="7920848" y="1383694"/>
            <a:ext cx="473407" cy="671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809437" y="2948878"/>
            <a:ext cx="397326" cy="397326"/>
          </a:xfrm>
          <a:prstGeom prst="rect">
            <a:avLst/>
          </a:prstGeom>
        </p:spPr>
      </p:pic>
      <p:sp>
        <p:nvSpPr>
          <p:cNvPr id="15" name="Oval 14"/>
          <p:cNvSpPr/>
          <p:nvPr/>
        </p:nvSpPr>
        <p:spPr bwMode="gray">
          <a:xfrm>
            <a:off x="3545342" y="315893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16" name="Metin kutusu 15"/>
          <p:cNvSpPr txBox="1"/>
          <p:nvPr/>
        </p:nvSpPr>
        <p:spPr>
          <a:xfrm>
            <a:off x="109183" y="3563762"/>
            <a:ext cx="2335147" cy="646331"/>
          </a:xfrm>
          <a:prstGeom prst="rect">
            <a:avLst/>
          </a:prstGeom>
          <a:noFill/>
        </p:spPr>
        <p:txBody>
          <a:bodyPr wrap="square" rtlCol="0">
            <a:spAutoFit/>
          </a:bodyPr>
          <a:lstStyle/>
          <a:p>
            <a:pPr algn="ctr"/>
            <a:r>
              <a:rPr lang="tr-TR" dirty="0" smtClean="0"/>
              <a:t>1 mg MTX </a:t>
            </a:r>
            <a:r>
              <a:rPr lang="tr-TR" dirty="0" err="1" smtClean="0"/>
              <a:t>containing</a:t>
            </a:r>
            <a:r>
              <a:rPr lang="tr-TR" dirty="0" smtClean="0"/>
              <a:t> MTX-</a:t>
            </a:r>
            <a:r>
              <a:rPr lang="tr-TR" dirty="0" err="1" smtClean="0"/>
              <a:t>CSNPs</a:t>
            </a:r>
            <a:endParaRPr lang="tr-TR" dirty="0"/>
          </a:p>
        </p:txBody>
      </p:sp>
      <p:sp>
        <p:nvSpPr>
          <p:cNvPr id="17" name="Metin kutusu 16"/>
          <p:cNvSpPr txBox="1"/>
          <p:nvPr/>
        </p:nvSpPr>
        <p:spPr>
          <a:xfrm>
            <a:off x="2770899" y="3536466"/>
            <a:ext cx="1548887" cy="646331"/>
          </a:xfrm>
          <a:prstGeom prst="rect">
            <a:avLst/>
          </a:prstGeom>
          <a:noFill/>
        </p:spPr>
        <p:txBody>
          <a:bodyPr wrap="none" rtlCol="0">
            <a:spAutoFit/>
          </a:bodyPr>
          <a:lstStyle/>
          <a:p>
            <a:pPr algn="ctr"/>
            <a:r>
              <a:rPr lang="tr-TR" dirty="0" smtClean="0"/>
              <a:t>0.1 mg</a:t>
            </a:r>
          </a:p>
          <a:p>
            <a:pPr algn="ctr"/>
            <a:r>
              <a:rPr lang="tr-TR" dirty="0" err="1"/>
              <a:t>A</a:t>
            </a:r>
            <a:r>
              <a:rPr lang="tr-TR" dirty="0" err="1" smtClean="0"/>
              <a:t>scorbic</a:t>
            </a:r>
            <a:r>
              <a:rPr lang="tr-TR" dirty="0" smtClean="0"/>
              <a:t> </a:t>
            </a:r>
            <a:r>
              <a:rPr lang="tr-TR" dirty="0" err="1" smtClean="0"/>
              <a:t>Acid</a:t>
            </a:r>
            <a:endParaRPr lang="tr-TR" dirty="0"/>
          </a:p>
        </p:txBody>
      </p:sp>
      <p:sp>
        <p:nvSpPr>
          <p:cNvPr id="18" name="Metin kutusu 17"/>
          <p:cNvSpPr txBox="1"/>
          <p:nvPr/>
        </p:nvSpPr>
        <p:spPr>
          <a:xfrm>
            <a:off x="4868871" y="3536466"/>
            <a:ext cx="2186894" cy="646331"/>
          </a:xfrm>
          <a:prstGeom prst="rect">
            <a:avLst/>
          </a:prstGeom>
          <a:noFill/>
        </p:spPr>
        <p:txBody>
          <a:bodyPr wrap="square" rtlCol="0">
            <a:spAutoFit/>
          </a:bodyPr>
          <a:lstStyle/>
          <a:p>
            <a:pPr algn="ctr"/>
            <a:r>
              <a:rPr lang="tr-TR" dirty="0" smtClean="0"/>
              <a:t>1 </a:t>
            </a:r>
            <a:r>
              <a:rPr lang="tr-TR" dirty="0" err="1" smtClean="0"/>
              <a:t>mL</a:t>
            </a:r>
            <a:endParaRPr lang="tr-TR" dirty="0"/>
          </a:p>
          <a:p>
            <a:pPr algn="ctr"/>
            <a:r>
              <a:rPr lang="tr-TR" dirty="0" err="1" smtClean="0"/>
              <a:t>Stannous</a:t>
            </a:r>
            <a:r>
              <a:rPr lang="tr-TR" dirty="0" smtClean="0"/>
              <a:t> </a:t>
            </a:r>
            <a:r>
              <a:rPr lang="tr-TR" dirty="0" err="1"/>
              <a:t>T</a:t>
            </a:r>
            <a:r>
              <a:rPr lang="tr-TR" dirty="0" err="1" smtClean="0"/>
              <a:t>artrate</a:t>
            </a:r>
            <a:endParaRPr lang="tr-TR" dirty="0"/>
          </a:p>
        </p:txBody>
      </p:sp>
      <p:sp>
        <p:nvSpPr>
          <p:cNvPr id="19" name="Metin kutusu 18"/>
          <p:cNvSpPr txBox="1"/>
          <p:nvPr/>
        </p:nvSpPr>
        <p:spPr>
          <a:xfrm>
            <a:off x="7306010" y="3674965"/>
            <a:ext cx="1801505" cy="369332"/>
          </a:xfrm>
          <a:prstGeom prst="rect">
            <a:avLst/>
          </a:prstGeom>
          <a:noFill/>
        </p:spPr>
        <p:txBody>
          <a:bodyPr wrap="square" rtlCol="0">
            <a:spAutoFit/>
          </a:bodyPr>
          <a:lstStyle/>
          <a:p>
            <a:r>
              <a:rPr lang="tr-TR" dirty="0" smtClean="0"/>
              <a:t>1 </a:t>
            </a:r>
            <a:r>
              <a:rPr lang="tr-TR" dirty="0" err="1" smtClean="0"/>
              <a:t>mCi</a:t>
            </a:r>
            <a:r>
              <a:rPr lang="tr-TR" dirty="0" smtClean="0"/>
              <a:t> TcO4-</a:t>
            </a:r>
            <a:endParaRPr lang="tr-TR" dirty="0"/>
          </a:p>
        </p:txBody>
      </p:sp>
      <p:sp>
        <p:nvSpPr>
          <p:cNvPr id="20" name="Oval 19"/>
          <p:cNvSpPr/>
          <p:nvPr/>
        </p:nvSpPr>
        <p:spPr bwMode="gray">
          <a:xfrm>
            <a:off x="5962318" y="291844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1" name="Oval 20"/>
          <p:cNvSpPr/>
          <p:nvPr/>
        </p:nvSpPr>
        <p:spPr bwMode="gray">
          <a:xfrm>
            <a:off x="8157551" y="320203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2" name="Oval 21"/>
          <p:cNvSpPr/>
          <p:nvPr/>
        </p:nvSpPr>
        <p:spPr bwMode="gray">
          <a:xfrm>
            <a:off x="5620181" y="2948878"/>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3" name="Oval 22"/>
          <p:cNvSpPr/>
          <p:nvPr/>
        </p:nvSpPr>
        <p:spPr bwMode="gray">
          <a:xfrm>
            <a:off x="7613498" y="2953667"/>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4" name="Oval 23"/>
          <p:cNvSpPr/>
          <p:nvPr/>
        </p:nvSpPr>
        <p:spPr bwMode="gray">
          <a:xfrm>
            <a:off x="8157551" y="291844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5" name="Oval 24"/>
          <p:cNvSpPr/>
          <p:nvPr/>
        </p:nvSpPr>
        <p:spPr bwMode="gray">
          <a:xfrm>
            <a:off x="1099836" y="3104464"/>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6" name="Oval 25"/>
          <p:cNvSpPr/>
          <p:nvPr/>
        </p:nvSpPr>
        <p:spPr bwMode="gray">
          <a:xfrm>
            <a:off x="5617484" y="315893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7" name="Oval 26"/>
          <p:cNvSpPr/>
          <p:nvPr/>
        </p:nvSpPr>
        <p:spPr bwMode="gray">
          <a:xfrm>
            <a:off x="963321" y="294390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8" name="Oval 27"/>
          <p:cNvSpPr/>
          <p:nvPr/>
        </p:nvSpPr>
        <p:spPr bwMode="gray">
          <a:xfrm>
            <a:off x="5837890" y="3123517"/>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9" name="Oval 28"/>
          <p:cNvSpPr/>
          <p:nvPr/>
        </p:nvSpPr>
        <p:spPr bwMode="gray">
          <a:xfrm>
            <a:off x="6101053" y="315893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0" name="Oval 29"/>
          <p:cNvSpPr/>
          <p:nvPr/>
        </p:nvSpPr>
        <p:spPr bwMode="gray">
          <a:xfrm>
            <a:off x="761199" y="2963006"/>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1" name="Oval 30"/>
          <p:cNvSpPr/>
          <p:nvPr/>
        </p:nvSpPr>
        <p:spPr bwMode="gray">
          <a:xfrm>
            <a:off x="859168" y="3189389"/>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2" name="Oval 31"/>
          <p:cNvSpPr/>
          <p:nvPr/>
        </p:nvSpPr>
        <p:spPr bwMode="gray">
          <a:xfrm>
            <a:off x="1251094" y="2941870"/>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3" name="Oval 32"/>
          <p:cNvSpPr/>
          <p:nvPr/>
        </p:nvSpPr>
        <p:spPr bwMode="gray">
          <a:xfrm>
            <a:off x="1276756" y="3174276"/>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4" name="Oval 33"/>
          <p:cNvSpPr/>
          <p:nvPr/>
        </p:nvSpPr>
        <p:spPr bwMode="gray">
          <a:xfrm>
            <a:off x="3741281" y="3123517"/>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5" name="Oval 34"/>
          <p:cNvSpPr/>
          <p:nvPr/>
        </p:nvSpPr>
        <p:spPr bwMode="gray">
          <a:xfrm>
            <a:off x="3463801" y="2942423"/>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6" name="Oval 35"/>
          <p:cNvSpPr/>
          <p:nvPr/>
        </p:nvSpPr>
        <p:spPr bwMode="gray">
          <a:xfrm>
            <a:off x="3701650" y="2944145"/>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7" name="Oval 36"/>
          <p:cNvSpPr/>
          <p:nvPr/>
        </p:nvSpPr>
        <p:spPr bwMode="gray">
          <a:xfrm>
            <a:off x="3267862" y="2978072"/>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8" name="Oval 37"/>
          <p:cNvSpPr/>
          <p:nvPr/>
        </p:nvSpPr>
        <p:spPr bwMode="gray">
          <a:xfrm>
            <a:off x="3342910" y="3191654"/>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39" name="Oval 38"/>
          <p:cNvSpPr/>
          <p:nvPr/>
        </p:nvSpPr>
        <p:spPr bwMode="gray">
          <a:xfrm>
            <a:off x="7699614" y="3174276"/>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9" name="Sağ Ok 7"/>
          <p:cNvSpPr/>
          <p:nvPr/>
        </p:nvSpPr>
        <p:spPr bwMode="gray">
          <a:xfrm>
            <a:off x="6457780" y="2515836"/>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41" name="Slayt Numarası Yer Tutucusu 40"/>
          <p:cNvSpPr>
            <a:spLocks noGrp="1"/>
          </p:cNvSpPr>
          <p:nvPr>
            <p:ph type="sldNum" sz="quarter" idx="12"/>
          </p:nvPr>
        </p:nvSpPr>
        <p:spPr/>
        <p:txBody>
          <a:bodyPr/>
          <a:lstStyle/>
          <a:p>
            <a:fld id="{D57F1E4F-1CFF-5643-939E-217C01CDF565}" type="slidenum">
              <a:rPr lang="en-US" smtClean="0"/>
              <a:pPr/>
              <a:t>16</a:t>
            </a:fld>
            <a:endParaRPr lang="en-US" dirty="0"/>
          </a:p>
        </p:txBody>
      </p:sp>
      <p:sp>
        <p:nvSpPr>
          <p:cNvPr id="40" name="Metin kutusu 39"/>
          <p:cNvSpPr txBox="1"/>
          <p:nvPr/>
        </p:nvSpPr>
        <p:spPr>
          <a:xfrm>
            <a:off x="2705176" y="4335098"/>
            <a:ext cx="1680331" cy="646331"/>
          </a:xfrm>
          <a:prstGeom prst="rect">
            <a:avLst/>
          </a:prstGeom>
          <a:noFill/>
        </p:spPr>
        <p:txBody>
          <a:bodyPr wrap="square" rtlCol="0">
            <a:spAutoFit/>
          </a:bodyPr>
          <a:lstStyle/>
          <a:p>
            <a:pPr algn="ctr"/>
            <a:r>
              <a:rPr lang="tr-TR" dirty="0" err="1" smtClean="0">
                <a:solidFill>
                  <a:srgbClr val="FFC000"/>
                </a:solidFill>
              </a:rPr>
              <a:t>Antioxidant</a:t>
            </a:r>
            <a:r>
              <a:rPr lang="tr-TR" dirty="0" smtClean="0">
                <a:solidFill>
                  <a:srgbClr val="FFC000"/>
                </a:solidFill>
              </a:rPr>
              <a:t> </a:t>
            </a:r>
            <a:r>
              <a:rPr lang="tr-TR" dirty="0" err="1" smtClean="0">
                <a:solidFill>
                  <a:srgbClr val="FFC000"/>
                </a:solidFill>
              </a:rPr>
              <a:t>agent</a:t>
            </a:r>
            <a:endParaRPr lang="tr-TR" dirty="0">
              <a:solidFill>
                <a:srgbClr val="FFC000"/>
              </a:solidFill>
            </a:endParaRPr>
          </a:p>
        </p:txBody>
      </p:sp>
      <p:sp>
        <p:nvSpPr>
          <p:cNvPr id="42" name="Metin kutusu 41"/>
          <p:cNvSpPr txBox="1"/>
          <p:nvPr/>
        </p:nvSpPr>
        <p:spPr>
          <a:xfrm>
            <a:off x="5421933" y="4335097"/>
            <a:ext cx="1276710" cy="646331"/>
          </a:xfrm>
          <a:prstGeom prst="rect">
            <a:avLst/>
          </a:prstGeom>
          <a:noFill/>
        </p:spPr>
        <p:txBody>
          <a:bodyPr wrap="square" rtlCol="0">
            <a:spAutoFit/>
          </a:bodyPr>
          <a:lstStyle/>
          <a:p>
            <a:pPr algn="ctr"/>
            <a:r>
              <a:rPr lang="tr-TR" dirty="0" err="1" smtClean="0">
                <a:solidFill>
                  <a:srgbClr val="FFC000"/>
                </a:solidFill>
              </a:rPr>
              <a:t>Reducing</a:t>
            </a:r>
            <a:r>
              <a:rPr lang="tr-TR" dirty="0" smtClean="0">
                <a:solidFill>
                  <a:srgbClr val="FFC000"/>
                </a:solidFill>
              </a:rPr>
              <a:t> </a:t>
            </a:r>
            <a:r>
              <a:rPr lang="tr-TR" dirty="0" err="1" smtClean="0">
                <a:solidFill>
                  <a:srgbClr val="FFC000"/>
                </a:solidFill>
              </a:rPr>
              <a:t>agent</a:t>
            </a:r>
            <a:endParaRPr lang="tr-TR" dirty="0">
              <a:solidFill>
                <a:srgbClr val="FFC000"/>
              </a:solidFill>
            </a:endParaRPr>
          </a:p>
        </p:txBody>
      </p:sp>
    </p:spTree>
    <p:extLst>
      <p:ext uri="{BB962C8B-B14F-4D97-AF65-F5344CB8AC3E}">
        <p14:creationId xmlns:p14="http://schemas.microsoft.com/office/powerpoint/2010/main" val="1109403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linds(horizontal)">
                                      <p:cBhvr>
                                        <p:cTn id="11" dur="500"/>
                                        <p:tgtEl>
                                          <p:spTgt spid="7"/>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linds(horizontal)">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40"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Quality</a:t>
            </a:r>
            <a:r>
              <a:rPr lang="tr-TR" dirty="0" smtClean="0"/>
              <a:t> </a:t>
            </a:r>
            <a:r>
              <a:rPr lang="tr-TR" dirty="0" err="1" smtClean="0"/>
              <a:t>control</a:t>
            </a:r>
            <a:r>
              <a:rPr lang="tr-TR" dirty="0" smtClean="0"/>
              <a:t> </a:t>
            </a:r>
            <a:r>
              <a:rPr lang="tr-TR" dirty="0"/>
              <a:t>of </a:t>
            </a:r>
            <a:r>
              <a:rPr lang="tr-TR" dirty="0" smtClean="0"/>
              <a:t>MTX</a:t>
            </a:r>
            <a:endParaRPr lang="tr-TR" dirty="0"/>
          </a:p>
        </p:txBody>
      </p:sp>
      <p:sp>
        <p:nvSpPr>
          <p:cNvPr id="3" name="İçerik Yer Tutucusu 2"/>
          <p:cNvSpPr>
            <a:spLocks noGrp="1"/>
          </p:cNvSpPr>
          <p:nvPr>
            <p:ph idx="1"/>
          </p:nvPr>
        </p:nvSpPr>
        <p:spPr>
          <a:xfrm>
            <a:off x="663686" y="1628327"/>
            <a:ext cx="8596668" cy="2834492"/>
          </a:xfrm>
        </p:spPr>
        <p:txBody>
          <a:bodyPr/>
          <a:lstStyle/>
          <a:p>
            <a:r>
              <a:rPr lang="tr-TR" dirty="0" err="1" smtClean="0"/>
              <a:t>For</a:t>
            </a:r>
            <a:r>
              <a:rPr lang="tr-TR" dirty="0" smtClean="0"/>
              <a:t> </a:t>
            </a:r>
            <a:r>
              <a:rPr lang="tr-TR" dirty="0" err="1" smtClean="0"/>
              <a:t>free</a:t>
            </a:r>
            <a:r>
              <a:rPr lang="tr-TR" dirty="0"/>
              <a:t> technetium-99m (</a:t>
            </a:r>
            <a:r>
              <a:rPr lang="tr-TR" baseline="30000" dirty="0"/>
              <a:t>99m</a:t>
            </a:r>
            <a:r>
              <a:rPr lang="tr-TR" dirty="0"/>
              <a:t>TcO</a:t>
            </a:r>
            <a:r>
              <a:rPr lang="tr-TR" baseline="-25000" dirty="0"/>
              <a:t>4</a:t>
            </a:r>
            <a:r>
              <a:rPr lang="tr-TR" baseline="30000" dirty="0"/>
              <a:t>-</a:t>
            </a:r>
            <a:r>
              <a:rPr lang="tr-TR" dirty="0" smtClean="0"/>
              <a:t>):</a:t>
            </a:r>
          </a:p>
          <a:p>
            <a:pPr lvl="1"/>
            <a:r>
              <a:rPr lang="tr-TR" dirty="0" err="1" smtClean="0"/>
              <a:t>Stationary</a:t>
            </a:r>
            <a:r>
              <a:rPr lang="tr-TR" dirty="0" smtClean="0"/>
              <a:t> </a:t>
            </a:r>
            <a:r>
              <a:rPr lang="tr-TR" dirty="0" err="1" smtClean="0"/>
              <a:t>phase</a:t>
            </a:r>
            <a:r>
              <a:rPr lang="tr-TR" dirty="0" smtClean="0"/>
              <a:t>: </a:t>
            </a:r>
            <a:r>
              <a:rPr lang="tr-TR" dirty="0" err="1" smtClean="0"/>
              <a:t>Whatmann</a:t>
            </a:r>
            <a:r>
              <a:rPr lang="tr-TR" dirty="0" smtClean="0"/>
              <a:t> 3MM </a:t>
            </a:r>
            <a:r>
              <a:rPr lang="tr-TR" dirty="0" err="1"/>
              <a:t>C</a:t>
            </a:r>
            <a:r>
              <a:rPr lang="tr-TR" dirty="0" err="1" smtClean="0"/>
              <a:t>hromatography</a:t>
            </a:r>
            <a:r>
              <a:rPr lang="tr-TR" dirty="0" smtClean="0"/>
              <a:t> </a:t>
            </a:r>
            <a:r>
              <a:rPr lang="tr-TR" dirty="0" err="1"/>
              <a:t>P</a:t>
            </a:r>
            <a:r>
              <a:rPr lang="tr-TR" dirty="0" err="1" smtClean="0"/>
              <a:t>aper</a:t>
            </a:r>
            <a:endParaRPr lang="tr-TR" dirty="0" smtClean="0"/>
          </a:p>
          <a:p>
            <a:pPr lvl="1"/>
            <a:r>
              <a:rPr lang="tr-TR" dirty="0" smtClean="0"/>
              <a:t>Mobile </a:t>
            </a:r>
            <a:r>
              <a:rPr lang="tr-TR" dirty="0" err="1" smtClean="0"/>
              <a:t>phase</a:t>
            </a:r>
            <a:r>
              <a:rPr lang="tr-TR" dirty="0" smtClean="0"/>
              <a:t>: </a:t>
            </a:r>
            <a:r>
              <a:rPr lang="tr-TR" dirty="0" err="1" smtClean="0"/>
              <a:t>Acetone</a:t>
            </a:r>
            <a:endParaRPr lang="tr-TR" dirty="0" smtClean="0"/>
          </a:p>
          <a:p>
            <a:pPr lvl="1"/>
            <a:endParaRPr lang="tr-TR" dirty="0"/>
          </a:p>
          <a:p>
            <a:r>
              <a:rPr lang="tr-TR" dirty="0" err="1" smtClean="0"/>
              <a:t>For</a:t>
            </a:r>
            <a:r>
              <a:rPr lang="tr-TR" dirty="0" smtClean="0"/>
              <a:t> </a:t>
            </a:r>
            <a:r>
              <a:rPr lang="tr-TR" dirty="0" err="1" smtClean="0"/>
              <a:t>reduced</a:t>
            </a:r>
            <a:r>
              <a:rPr lang="tr-TR" dirty="0" smtClean="0"/>
              <a:t>/</a:t>
            </a:r>
            <a:r>
              <a:rPr lang="tr-TR" dirty="0" err="1" smtClean="0"/>
              <a:t>hydrolised</a:t>
            </a:r>
            <a:r>
              <a:rPr lang="tr-TR" dirty="0" smtClean="0"/>
              <a:t> technetium-99m (R/H </a:t>
            </a:r>
            <a:r>
              <a:rPr lang="tr-TR" baseline="30000" dirty="0" smtClean="0"/>
              <a:t>99m</a:t>
            </a:r>
            <a:r>
              <a:rPr lang="tr-TR" dirty="0" smtClean="0"/>
              <a:t>TcO</a:t>
            </a:r>
            <a:r>
              <a:rPr lang="tr-TR" baseline="-25000" dirty="0" smtClean="0"/>
              <a:t>4</a:t>
            </a:r>
            <a:r>
              <a:rPr lang="tr-TR" baseline="30000" dirty="0" smtClean="0"/>
              <a:t>-</a:t>
            </a:r>
            <a:r>
              <a:rPr lang="tr-TR" dirty="0" smtClean="0"/>
              <a:t>):</a:t>
            </a:r>
          </a:p>
          <a:p>
            <a:pPr lvl="1"/>
            <a:r>
              <a:rPr lang="tr-TR" dirty="0" err="1" smtClean="0"/>
              <a:t>Stationary</a:t>
            </a:r>
            <a:r>
              <a:rPr lang="tr-TR" dirty="0" smtClean="0"/>
              <a:t> </a:t>
            </a:r>
            <a:r>
              <a:rPr lang="tr-TR" dirty="0" err="1" smtClean="0"/>
              <a:t>phase</a:t>
            </a:r>
            <a:r>
              <a:rPr lang="tr-TR" dirty="0" smtClean="0"/>
              <a:t>: </a:t>
            </a:r>
            <a:r>
              <a:rPr lang="tr-TR" dirty="0" err="1" smtClean="0"/>
              <a:t>Instant</a:t>
            </a:r>
            <a:r>
              <a:rPr lang="tr-TR" dirty="0" smtClean="0"/>
              <a:t> </a:t>
            </a:r>
            <a:r>
              <a:rPr lang="tr-TR" dirty="0" err="1" smtClean="0"/>
              <a:t>Thin</a:t>
            </a:r>
            <a:r>
              <a:rPr lang="tr-TR" dirty="0" smtClean="0"/>
              <a:t> </a:t>
            </a:r>
            <a:r>
              <a:rPr lang="tr-TR" dirty="0" err="1" smtClean="0"/>
              <a:t>Layer</a:t>
            </a:r>
            <a:r>
              <a:rPr lang="tr-TR" dirty="0" smtClean="0"/>
              <a:t> </a:t>
            </a:r>
            <a:r>
              <a:rPr lang="tr-TR" dirty="0" err="1"/>
              <a:t>C</a:t>
            </a:r>
            <a:r>
              <a:rPr lang="tr-TR" dirty="0" err="1" smtClean="0"/>
              <a:t>horomatography</a:t>
            </a:r>
            <a:r>
              <a:rPr lang="tr-TR" dirty="0" smtClean="0"/>
              <a:t> </a:t>
            </a:r>
            <a:r>
              <a:rPr lang="tr-TR" dirty="0" err="1"/>
              <a:t>P</a:t>
            </a:r>
            <a:r>
              <a:rPr lang="tr-TR" dirty="0" err="1" smtClean="0"/>
              <a:t>aper</a:t>
            </a:r>
            <a:endParaRPr lang="tr-TR" dirty="0" smtClean="0"/>
          </a:p>
          <a:p>
            <a:pPr lvl="1"/>
            <a:r>
              <a:rPr lang="tr-TR" dirty="0" smtClean="0"/>
              <a:t>Mobile </a:t>
            </a:r>
            <a:r>
              <a:rPr lang="tr-TR" dirty="0" err="1" smtClean="0"/>
              <a:t>phase</a:t>
            </a:r>
            <a:r>
              <a:rPr lang="tr-TR" dirty="0" smtClean="0"/>
              <a:t>: </a:t>
            </a:r>
            <a:r>
              <a:rPr lang="tr-TR" dirty="0" err="1" smtClean="0"/>
              <a:t>Acetonitrile</a:t>
            </a:r>
            <a:r>
              <a:rPr lang="tr-TR" dirty="0" smtClean="0"/>
              <a:t>/</a:t>
            </a:r>
            <a:r>
              <a:rPr lang="tr-TR" dirty="0" err="1" smtClean="0"/>
              <a:t>Water</a:t>
            </a:r>
            <a:r>
              <a:rPr lang="tr-TR" dirty="0" smtClean="0"/>
              <a:t>/</a:t>
            </a:r>
            <a:r>
              <a:rPr lang="tr-TR" dirty="0" err="1" smtClean="0"/>
              <a:t>Trifluoroacetic</a:t>
            </a:r>
            <a:r>
              <a:rPr lang="tr-TR" dirty="0" smtClean="0"/>
              <a:t> </a:t>
            </a:r>
            <a:r>
              <a:rPr lang="tr-TR" dirty="0" err="1" smtClean="0"/>
              <a:t>acid</a:t>
            </a:r>
            <a:r>
              <a:rPr lang="tr-TR" dirty="0"/>
              <a:t> (50/25/1.5</a:t>
            </a:r>
            <a:r>
              <a:rPr lang="tr-TR" dirty="0" smtClean="0"/>
              <a:t>)</a:t>
            </a:r>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732" y="4435523"/>
            <a:ext cx="2590800" cy="177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7112" y="4585647"/>
            <a:ext cx="5257776" cy="162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510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left)">
                                      <p:cBhvr>
                                        <p:cTn id="7" dur="3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Stability</a:t>
            </a:r>
            <a:r>
              <a:rPr lang="tr-TR" dirty="0" smtClean="0"/>
              <a:t> </a:t>
            </a:r>
            <a:r>
              <a:rPr lang="tr-TR" dirty="0" err="1" smtClean="0"/>
              <a:t>studies</a:t>
            </a:r>
            <a:r>
              <a:rPr lang="tr-TR" dirty="0" smtClean="0"/>
              <a:t> of MTX-</a:t>
            </a:r>
            <a:r>
              <a:rPr lang="tr-TR" dirty="0" err="1" smtClean="0"/>
              <a:t>CSNPs</a:t>
            </a:r>
            <a:endParaRPr lang="tr-TR" dirty="0"/>
          </a:p>
        </p:txBody>
      </p:sp>
      <p:sp>
        <p:nvSpPr>
          <p:cNvPr id="3" name="İçerik Yer Tutucusu 2"/>
          <p:cNvSpPr>
            <a:spLocks noGrp="1"/>
          </p:cNvSpPr>
          <p:nvPr>
            <p:ph idx="1"/>
          </p:nvPr>
        </p:nvSpPr>
        <p:spPr>
          <a:xfrm>
            <a:off x="677334" y="1842449"/>
            <a:ext cx="8596668" cy="4198914"/>
          </a:xfrm>
        </p:spPr>
        <p:txBody>
          <a:bodyPr/>
          <a:lstStyle/>
          <a:p>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18</a:t>
            </a:fld>
            <a:endParaRPr lang="en-US" dirty="0"/>
          </a:p>
        </p:txBody>
      </p:sp>
      <p:sp>
        <p:nvSpPr>
          <p:cNvPr id="6" name="İçerik Yer Tutucusu 2"/>
          <p:cNvSpPr txBox="1">
            <a:spLocks/>
          </p:cNvSpPr>
          <p:nvPr/>
        </p:nvSpPr>
        <p:spPr>
          <a:xfrm>
            <a:off x="320040" y="4797152"/>
            <a:ext cx="8503920" cy="158992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a:r>
              <a:rPr lang="tr-TR" dirty="0" smtClean="0">
                <a:latin typeface="Trebuchet MS" panose="020B0603020202020204" pitchFamily="34" charset="0"/>
              </a:rPr>
              <a:t>% </a:t>
            </a:r>
            <a:r>
              <a:rPr lang="tr-TR" dirty="0" err="1" smtClean="0">
                <a:latin typeface="Trebuchet MS" panose="020B0603020202020204" pitchFamily="34" charset="0"/>
              </a:rPr>
              <a:t>Yield</a:t>
            </a:r>
            <a:r>
              <a:rPr lang="tr-TR" dirty="0" smtClean="0">
                <a:latin typeface="Trebuchet MS" panose="020B0603020202020204" pitchFamily="34" charset="0"/>
              </a:rPr>
              <a:t> of </a:t>
            </a:r>
            <a:r>
              <a:rPr lang="tr-TR" dirty="0" err="1" smtClean="0">
                <a:latin typeface="Trebuchet MS" panose="020B0603020202020204" pitchFamily="34" charset="0"/>
              </a:rPr>
              <a:t>labeling</a:t>
            </a:r>
            <a:r>
              <a:rPr lang="tr-TR" dirty="0" smtClean="0">
                <a:latin typeface="Trebuchet MS" panose="020B0603020202020204" pitchFamily="34" charset="0"/>
              </a:rPr>
              <a:t>=</a:t>
            </a:r>
          </a:p>
          <a:p>
            <a:pPr marL="0" indent="0" algn="ctr">
              <a:buFont typeface="Wingdings 3" charset="2"/>
              <a:buNone/>
            </a:pPr>
            <a:r>
              <a:rPr lang="tr-TR" dirty="0" smtClean="0">
                <a:latin typeface="Trebuchet MS" panose="020B0603020202020204" pitchFamily="34" charset="0"/>
              </a:rPr>
              <a:t>NP Activity/ (NP Activity + SN Activity) * 100</a:t>
            </a:r>
          </a:p>
          <a:p>
            <a:pPr marL="0" indent="0" algn="ctr">
              <a:buFont typeface="Wingdings 3" charset="2"/>
              <a:buNone/>
            </a:pPr>
            <a:r>
              <a:rPr lang="tr-TR" dirty="0" smtClean="0">
                <a:latin typeface="Trebuchet MS" panose="020B0603020202020204" pitchFamily="34" charset="0"/>
              </a:rPr>
              <a:t>(NP=</a:t>
            </a:r>
            <a:r>
              <a:rPr lang="tr-TR" dirty="0" err="1" smtClean="0">
                <a:latin typeface="Trebuchet MS" panose="020B0603020202020204" pitchFamily="34" charset="0"/>
              </a:rPr>
              <a:t>Nanoparticle</a:t>
            </a:r>
            <a:r>
              <a:rPr lang="tr-TR" dirty="0" smtClean="0">
                <a:latin typeface="Trebuchet MS" panose="020B0603020202020204" pitchFamily="34" charset="0"/>
              </a:rPr>
              <a:t>, SN=</a:t>
            </a:r>
            <a:r>
              <a:rPr lang="tr-TR" dirty="0" err="1" smtClean="0">
                <a:latin typeface="Trebuchet MS" panose="020B0603020202020204" pitchFamily="34" charset="0"/>
              </a:rPr>
              <a:t>Supernatant</a:t>
            </a:r>
            <a:r>
              <a:rPr lang="tr-TR" dirty="0" smtClean="0">
                <a:latin typeface="Trebuchet MS" panose="020B0603020202020204" pitchFamily="34" charset="0"/>
              </a:rPr>
              <a:t>)</a:t>
            </a:r>
            <a:endParaRPr lang="tr-TR" dirty="0">
              <a:latin typeface="Trebuchet MS" panose="020B0603020202020204" pitchFamily="34" charset="0"/>
            </a:endParaRPr>
          </a:p>
        </p:txBody>
      </p:sp>
      <p:pic>
        <p:nvPicPr>
          <p:cNvPr id="7"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584" y="2108913"/>
            <a:ext cx="1112084" cy="1381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Sağ Ok 7"/>
          <p:cNvSpPr/>
          <p:nvPr/>
        </p:nvSpPr>
        <p:spPr bwMode="gray">
          <a:xfrm>
            <a:off x="2059140" y="2571080"/>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3628" y="2229642"/>
            <a:ext cx="1733177" cy="11993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Sağ Ok 7"/>
          <p:cNvSpPr/>
          <p:nvPr/>
        </p:nvSpPr>
        <p:spPr bwMode="gray">
          <a:xfrm>
            <a:off x="5616506" y="2648835"/>
            <a:ext cx="922532" cy="517967"/>
          </a:xfrm>
          <a:prstGeom prst="rightArrow">
            <a:avLst/>
          </a:prstGeom>
          <a:solidFill>
            <a:srgbClr val="7D7D7D"/>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pic>
        <p:nvPicPr>
          <p:cNvPr id="1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76256" y="2108913"/>
            <a:ext cx="1628536" cy="1248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Metin kutusu 11"/>
          <p:cNvSpPr txBox="1"/>
          <p:nvPr/>
        </p:nvSpPr>
        <p:spPr>
          <a:xfrm>
            <a:off x="3623107" y="3562404"/>
            <a:ext cx="1733177" cy="923330"/>
          </a:xfrm>
          <a:prstGeom prst="rect">
            <a:avLst/>
          </a:prstGeom>
          <a:noFill/>
        </p:spPr>
        <p:txBody>
          <a:bodyPr wrap="square" rtlCol="0">
            <a:spAutoFit/>
          </a:bodyPr>
          <a:lstStyle/>
          <a:p>
            <a:r>
              <a:rPr lang="tr-TR" dirty="0" err="1" smtClean="0">
                <a:latin typeface="Trebuchet MS" panose="020B0603020202020204" pitchFamily="34" charset="0"/>
              </a:rPr>
              <a:t>Centrifugation</a:t>
            </a:r>
            <a:endParaRPr lang="tr-TR" dirty="0" smtClean="0">
              <a:latin typeface="Trebuchet MS" panose="020B0603020202020204" pitchFamily="34" charset="0"/>
            </a:endParaRPr>
          </a:p>
          <a:p>
            <a:r>
              <a:rPr lang="tr-TR" dirty="0" smtClean="0">
                <a:latin typeface="Trebuchet MS" panose="020B0603020202020204" pitchFamily="34" charset="0"/>
              </a:rPr>
              <a:t>2822 </a:t>
            </a:r>
            <a:r>
              <a:rPr lang="tr-TR" dirty="0" err="1" smtClean="0">
                <a:latin typeface="Trebuchet MS" panose="020B0603020202020204" pitchFamily="34" charset="0"/>
              </a:rPr>
              <a:t>rpm</a:t>
            </a:r>
            <a:endParaRPr lang="tr-TR" dirty="0" smtClean="0">
              <a:latin typeface="Trebuchet MS" panose="020B0603020202020204" pitchFamily="34" charset="0"/>
            </a:endParaRPr>
          </a:p>
          <a:p>
            <a:r>
              <a:rPr lang="tr-TR" dirty="0" smtClean="0">
                <a:latin typeface="Trebuchet MS" panose="020B0603020202020204" pitchFamily="34" charset="0"/>
              </a:rPr>
              <a:t>10 </a:t>
            </a:r>
            <a:r>
              <a:rPr lang="tr-TR" dirty="0" err="1" smtClean="0">
                <a:latin typeface="Trebuchet MS" panose="020B0603020202020204" pitchFamily="34" charset="0"/>
              </a:rPr>
              <a:t>min</a:t>
            </a:r>
            <a:endParaRPr lang="tr-TR" dirty="0" smtClean="0">
              <a:latin typeface="Trebuchet MS" panose="020B0603020202020204" pitchFamily="34" charset="0"/>
            </a:endParaRPr>
          </a:p>
        </p:txBody>
      </p:sp>
      <p:sp>
        <p:nvSpPr>
          <p:cNvPr id="13" name="Metin kutusu 12"/>
          <p:cNvSpPr txBox="1"/>
          <p:nvPr/>
        </p:nvSpPr>
        <p:spPr>
          <a:xfrm>
            <a:off x="6876256" y="3839403"/>
            <a:ext cx="1831016" cy="369332"/>
          </a:xfrm>
          <a:prstGeom prst="rect">
            <a:avLst/>
          </a:prstGeom>
          <a:noFill/>
        </p:spPr>
        <p:txBody>
          <a:bodyPr wrap="square" rtlCol="0">
            <a:spAutoFit/>
          </a:bodyPr>
          <a:lstStyle/>
          <a:p>
            <a:r>
              <a:rPr lang="tr-TR" dirty="0" smtClean="0">
                <a:latin typeface="Trebuchet MS" panose="020B0603020202020204" pitchFamily="34" charset="0"/>
              </a:rPr>
              <a:t>Gamma </a:t>
            </a:r>
            <a:r>
              <a:rPr lang="tr-TR" dirty="0" err="1" smtClean="0">
                <a:latin typeface="Trebuchet MS" panose="020B0603020202020204" pitchFamily="34" charset="0"/>
              </a:rPr>
              <a:t>counter</a:t>
            </a:r>
            <a:endParaRPr lang="tr-TR" dirty="0">
              <a:latin typeface="Trebuchet MS" panose="020B0603020202020204" pitchFamily="34" charset="0"/>
            </a:endParaRPr>
          </a:p>
        </p:txBody>
      </p:sp>
      <p:sp>
        <p:nvSpPr>
          <p:cNvPr id="14" name="Metin kutusu 13"/>
          <p:cNvSpPr txBox="1"/>
          <p:nvPr/>
        </p:nvSpPr>
        <p:spPr>
          <a:xfrm>
            <a:off x="393199" y="3700903"/>
            <a:ext cx="1980854" cy="369332"/>
          </a:xfrm>
          <a:prstGeom prst="rect">
            <a:avLst/>
          </a:prstGeom>
          <a:noFill/>
        </p:spPr>
        <p:txBody>
          <a:bodyPr wrap="square" rtlCol="0">
            <a:spAutoFit/>
          </a:bodyPr>
          <a:lstStyle/>
          <a:p>
            <a:pPr algn="ctr"/>
            <a:r>
              <a:rPr lang="tr-TR" dirty="0" smtClean="0">
                <a:latin typeface="Trebuchet MS" panose="020B0603020202020204" pitchFamily="34" charset="0"/>
              </a:rPr>
              <a:t>MTX-</a:t>
            </a:r>
            <a:r>
              <a:rPr lang="tr-TR" dirty="0" err="1" smtClean="0">
                <a:latin typeface="Trebuchet MS" panose="020B0603020202020204" pitchFamily="34" charset="0"/>
              </a:rPr>
              <a:t>CSNPs</a:t>
            </a:r>
            <a:endParaRPr lang="tr-TR" dirty="0">
              <a:latin typeface="Trebuchet MS" panose="020B0603020202020204" pitchFamily="34" charset="0"/>
            </a:endParaRPr>
          </a:p>
        </p:txBody>
      </p:sp>
      <p:pic>
        <p:nvPicPr>
          <p:cNvPr id="26" name="Picture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1184963" y="2960131"/>
            <a:ext cx="397326" cy="397326"/>
          </a:xfrm>
          <a:prstGeom prst="rect">
            <a:avLst/>
          </a:prstGeom>
        </p:spPr>
      </p:pic>
      <p:sp>
        <p:nvSpPr>
          <p:cNvPr id="27" name="Oval 26"/>
          <p:cNvSpPr/>
          <p:nvPr/>
        </p:nvSpPr>
        <p:spPr bwMode="gray">
          <a:xfrm>
            <a:off x="989024" y="3073869"/>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
        <p:nvSpPr>
          <p:cNvPr id="28" name="Oval 27"/>
          <p:cNvSpPr/>
          <p:nvPr/>
        </p:nvSpPr>
        <p:spPr bwMode="gray">
          <a:xfrm>
            <a:off x="1484319" y="3149259"/>
            <a:ext cx="195939" cy="169850"/>
          </a:xfrm>
          <a:prstGeom prst="ellipse">
            <a:avLst/>
          </a:prstGeom>
          <a:solidFill>
            <a:srgbClr val="C00000"/>
          </a:solidFill>
          <a:ln w="12700">
            <a:solidFill>
              <a:srgbClr val="C0C0C0"/>
            </a:solidFill>
            <a:miter lim="800000"/>
            <a:headEnd/>
            <a:tailEnd/>
          </a:ln>
          <a:effectLst>
            <a:outerShdw blurRad="127000" dist="63500" dir="2700000" algn="tl" rotWithShape="0">
              <a:prstClr val="black">
                <a:alpha val="40000"/>
              </a:prstClr>
            </a:outerShdw>
          </a:effectLst>
        </p:spPr>
        <p:txBody>
          <a:bodyPr lIns="185139" tIns="185139" rIns="246852" bIns="123426" rtlCol="0" anchor="ctr"/>
          <a:lstStyle/>
          <a:p>
            <a:pPr marL="327036" indent="-327036" algn="ctr">
              <a:lnSpc>
                <a:spcPct val="95000"/>
              </a:lnSpc>
              <a:spcAft>
                <a:spcPts val="1371"/>
              </a:spcAft>
              <a:buClr>
                <a:srgbClr val="969696"/>
              </a:buClr>
              <a:buFont typeface="Wingdings" pitchFamily="2" charset="2"/>
              <a:buChar char="§"/>
            </a:pPr>
            <a:endParaRPr lang="en-US" sz="2743" noProof="1">
              <a:solidFill>
                <a:srgbClr val="000000"/>
              </a:solidFill>
              <a:cs typeface="Arial" charset="0"/>
            </a:endParaRPr>
          </a:p>
        </p:txBody>
      </p:sp>
    </p:spTree>
    <p:extLst>
      <p:ext uri="{BB962C8B-B14F-4D97-AF65-F5344CB8AC3E}">
        <p14:creationId xmlns:p14="http://schemas.microsoft.com/office/powerpoint/2010/main" val="233193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linds(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Radiolabeling</a:t>
            </a:r>
            <a:r>
              <a:rPr lang="tr-TR" dirty="0" smtClean="0"/>
              <a:t> </a:t>
            </a:r>
            <a:r>
              <a:rPr lang="tr-TR" dirty="0" err="1" smtClean="0"/>
              <a:t>yield</a:t>
            </a:r>
            <a:r>
              <a:rPr lang="tr-TR" dirty="0" smtClean="0"/>
              <a:t> of MTX-</a:t>
            </a:r>
            <a:r>
              <a:rPr lang="tr-TR" dirty="0" err="1" smtClean="0"/>
              <a:t>CSNPs</a:t>
            </a:r>
            <a:endParaRPr lang="tr-TR" dirty="0"/>
          </a:p>
        </p:txBody>
      </p:sp>
      <p:sp>
        <p:nvSpPr>
          <p:cNvPr id="3" name="İçerik Yer Tutucusu 2"/>
          <p:cNvSpPr>
            <a:spLocks noGrp="1"/>
          </p:cNvSpPr>
          <p:nvPr>
            <p:ph idx="1"/>
          </p:nvPr>
        </p:nvSpPr>
        <p:spPr/>
        <p:txBody>
          <a:bodyPr/>
          <a:lstStyle/>
          <a:p>
            <a:endParaRPr lang="tr-TR" dirty="0"/>
          </a:p>
        </p:txBody>
      </p:sp>
      <p:graphicFrame>
        <p:nvGraphicFramePr>
          <p:cNvPr id="4" name="İçerik Yer Tutucusu 3"/>
          <p:cNvGraphicFramePr>
            <a:graphicFrameLocks/>
          </p:cNvGraphicFramePr>
          <p:nvPr>
            <p:extLst>
              <p:ext uri="{D42A27DB-BD31-4B8C-83A1-F6EECF244321}">
                <p14:modId xmlns:p14="http://schemas.microsoft.com/office/powerpoint/2010/main" val="967325074"/>
              </p:ext>
            </p:extLst>
          </p:nvPr>
        </p:nvGraphicFramePr>
        <p:xfrm>
          <a:off x="873456" y="1897039"/>
          <a:ext cx="8175009" cy="4311318"/>
        </p:xfrm>
        <a:graphic>
          <a:graphicData uri="http://schemas.openxmlformats.org/drawingml/2006/chart">
            <c:chart xmlns:c="http://schemas.openxmlformats.org/drawingml/2006/chart" xmlns:r="http://schemas.openxmlformats.org/officeDocument/2006/relationships" r:id="rId3"/>
          </a:graphicData>
        </a:graphic>
      </p:graphicFrame>
      <p:sp>
        <p:nvSpPr>
          <p:cNvPr id="6" name="Slayt Numarası Yer Tutucusu 5"/>
          <p:cNvSpPr>
            <a:spLocks noGrp="1"/>
          </p:cNvSpPr>
          <p:nvPr>
            <p:ph type="sldNum" sz="quarter" idx="12"/>
          </p:nvPr>
        </p:nvSpPr>
        <p:spPr/>
        <p:txBody>
          <a:bodyPr/>
          <a:lstStyle/>
          <a:p>
            <a:fld id="{D57F1E4F-1CFF-5643-939E-217C01CDF565}" type="slidenum">
              <a:rPr lang="en-US" smtClean="0"/>
              <a:pPr/>
              <a:t>19</a:t>
            </a:fld>
            <a:endParaRPr lang="en-US" dirty="0"/>
          </a:p>
        </p:txBody>
      </p:sp>
    </p:spTree>
    <p:extLst>
      <p:ext uri="{BB962C8B-B14F-4D97-AF65-F5344CB8AC3E}">
        <p14:creationId xmlns:p14="http://schemas.microsoft.com/office/powerpoint/2010/main" val="352711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928048"/>
            <a:ext cx="8596668" cy="1002352"/>
          </a:xfrm>
        </p:spPr>
        <p:txBody>
          <a:bodyPr/>
          <a:lstStyle/>
          <a:p>
            <a:r>
              <a:rPr lang="tr-TR" dirty="0" smtClean="0"/>
              <a:t>Cell </a:t>
            </a:r>
            <a:r>
              <a:rPr lang="tr-TR" dirty="0" err="1" smtClean="0"/>
              <a:t>culture</a:t>
            </a:r>
            <a:r>
              <a:rPr lang="tr-TR" dirty="0" smtClean="0"/>
              <a:t> </a:t>
            </a:r>
            <a:r>
              <a:rPr lang="tr-TR" dirty="0" err="1" smtClean="0"/>
              <a:t>studies</a:t>
            </a:r>
            <a:endParaRPr lang="tr-TR" dirty="0"/>
          </a:p>
        </p:txBody>
      </p:sp>
      <p:sp>
        <p:nvSpPr>
          <p:cNvPr id="3" name="İçerik Yer Tutucusu 2"/>
          <p:cNvSpPr>
            <a:spLocks noGrp="1"/>
          </p:cNvSpPr>
          <p:nvPr>
            <p:ph idx="1"/>
          </p:nvPr>
        </p:nvSpPr>
        <p:spPr/>
        <p:txBody>
          <a:bodyPr/>
          <a:lstStyle/>
          <a:p>
            <a:pPr algn="just"/>
            <a:r>
              <a:rPr lang="tr-TR" dirty="0"/>
              <a:t>Cell </a:t>
            </a:r>
            <a:r>
              <a:rPr lang="tr-TR" dirty="0" err="1"/>
              <a:t>binding</a:t>
            </a:r>
            <a:r>
              <a:rPr lang="tr-TR" dirty="0"/>
              <a:t> </a:t>
            </a:r>
            <a:r>
              <a:rPr lang="tr-TR" dirty="0" err="1"/>
              <a:t>studies</a:t>
            </a:r>
            <a:r>
              <a:rPr lang="tr-TR" dirty="0"/>
              <a:t> of </a:t>
            </a:r>
            <a:r>
              <a:rPr lang="tr-TR" baseline="30000" dirty="0"/>
              <a:t>99m</a:t>
            </a:r>
            <a:r>
              <a:rPr lang="tr-TR" dirty="0"/>
              <a:t>Tc </a:t>
            </a:r>
            <a:r>
              <a:rPr lang="tr-TR" dirty="0" err="1"/>
              <a:t>labeled</a:t>
            </a:r>
            <a:r>
              <a:rPr lang="tr-TR" dirty="0"/>
              <a:t> F1, F2, </a:t>
            </a:r>
            <a:r>
              <a:rPr lang="tr-TR" dirty="0" err="1" smtClean="0"/>
              <a:t>Blank</a:t>
            </a:r>
            <a:r>
              <a:rPr lang="tr-TR" dirty="0" smtClean="0"/>
              <a:t> </a:t>
            </a:r>
            <a:r>
              <a:rPr lang="tr-TR" dirty="0"/>
              <a:t>F1, </a:t>
            </a:r>
            <a:r>
              <a:rPr lang="tr-TR" dirty="0" err="1"/>
              <a:t>Blank</a:t>
            </a:r>
            <a:r>
              <a:rPr lang="tr-TR" dirty="0"/>
              <a:t> </a:t>
            </a:r>
            <a:r>
              <a:rPr lang="tr-TR" dirty="0" smtClean="0"/>
              <a:t>F2 </a:t>
            </a:r>
            <a:r>
              <a:rPr lang="en-US" dirty="0" smtClean="0"/>
              <a:t>and </a:t>
            </a:r>
            <a:r>
              <a:rPr lang="en-US" dirty="0"/>
              <a:t>Reduced/</a:t>
            </a:r>
            <a:r>
              <a:rPr lang="en-US" dirty="0" err="1"/>
              <a:t>Hydrolized</a:t>
            </a:r>
            <a:r>
              <a:rPr lang="en-US" dirty="0"/>
              <a:t> (R/H) </a:t>
            </a:r>
            <a:r>
              <a:rPr lang="en-US" baseline="30000" dirty="0"/>
              <a:t>99m</a:t>
            </a:r>
            <a:r>
              <a:rPr lang="en-US" dirty="0"/>
              <a:t>Tc </a:t>
            </a:r>
            <a:r>
              <a:rPr lang="tr-TR" dirty="0" err="1" smtClean="0"/>
              <a:t>were</a:t>
            </a:r>
            <a:r>
              <a:rPr lang="tr-TR" dirty="0" smtClean="0"/>
              <a:t> </a:t>
            </a:r>
            <a:r>
              <a:rPr lang="en-US" dirty="0" smtClean="0"/>
              <a:t>performed </a:t>
            </a:r>
            <a:r>
              <a:rPr lang="en-US" dirty="0"/>
              <a:t>using the </a:t>
            </a:r>
            <a:r>
              <a:rPr lang="en-US" dirty="0" smtClean="0"/>
              <a:t>MCF-7</a:t>
            </a:r>
            <a:r>
              <a:rPr lang="tr-TR" dirty="0" smtClean="0"/>
              <a:t> </a:t>
            </a:r>
            <a:r>
              <a:rPr lang="en-US" dirty="0" smtClean="0"/>
              <a:t>and </a:t>
            </a:r>
            <a:r>
              <a:rPr lang="en-US" dirty="0" err="1"/>
              <a:t>HaCaT</a:t>
            </a:r>
            <a:r>
              <a:rPr lang="en-US" dirty="0"/>
              <a:t> cells in order to investigate whether there is a </a:t>
            </a:r>
            <a:r>
              <a:rPr lang="en-US" dirty="0" smtClean="0"/>
              <a:t>difference</a:t>
            </a:r>
            <a:r>
              <a:rPr lang="tr-TR" dirty="0" smtClean="0"/>
              <a:t> </a:t>
            </a:r>
            <a:r>
              <a:rPr lang="en-US" dirty="0" smtClean="0"/>
              <a:t>between </a:t>
            </a:r>
            <a:r>
              <a:rPr lang="en-US" dirty="0"/>
              <a:t>the incorporation of cancer and normal cell lines</a:t>
            </a:r>
            <a:r>
              <a:rPr lang="en-US" dirty="0" smtClean="0"/>
              <a:t>.</a:t>
            </a:r>
            <a:endParaRPr lang="tr-TR" dirty="0" smtClean="0"/>
          </a:p>
          <a:p>
            <a:endParaRPr lang="tr-TR" dirty="0"/>
          </a:p>
          <a:p>
            <a:r>
              <a:rPr lang="en-US" dirty="0"/>
              <a:t>% Radioactivity of Cells </a:t>
            </a:r>
            <a:r>
              <a:rPr lang="tr-TR" dirty="0" smtClean="0"/>
              <a:t>= (</a:t>
            </a:r>
            <a:r>
              <a:rPr lang="en-US" dirty="0" smtClean="0"/>
              <a:t>Radioactivity </a:t>
            </a:r>
            <a:r>
              <a:rPr lang="en-US" dirty="0"/>
              <a:t>of </a:t>
            </a:r>
            <a:r>
              <a:rPr lang="en-US" dirty="0" smtClean="0"/>
              <a:t>Cells</a:t>
            </a:r>
            <a:r>
              <a:rPr lang="tr-TR" dirty="0" smtClean="0"/>
              <a:t>/</a:t>
            </a:r>
            <a:r>
              <a:rPr lang="en-US" dirty="0" smtClean="0"/>
              <a:t>Total radioactivity</a:t>
            </a:r>
            <a:r>
              <a:rPr lang="tr-TR" dirty="0" smtClean="0"/>
              <a:t>) x </a:t>
            </a:r>
            <a:r>
              <a:rPr lang="en-US" dirty="0" smtClean="0"/>
              <a:t>100</a:t>
            </a:r>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20</a:t>
            </a:fld>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5582" y="4696239"/>
            <a:ext cx="2481880" cy="1346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617254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1023582"/>
            <a:ext cx="8596668" cy="906817"/>
          </a:xfrm>
        </p:spPr>
        <p:txBody>
          <a:bodyPr/>
          <a:lstStyle/>
          <a:p>
            <a:r>
              <a:rPr lang="tr-TR" dirty="0" smtClean="0"/>
              <a:t>Cell </a:t>
            </a:r>
            <a:r>
              <a:rPr lang="tr-TR" dirty="0" err="1" smtClean="0"/>
              <a:t>binding</a:t>
            </a:r>
            <a:r>
              <a:rPr lang="tr-TR" dirty="0" smtClean="0"/>
              <a:t> </a:t>
            </a:r>
            <a:r>
              <a:rPr lang="tr-TR" dirty="0" err="1" smtClean="0"/>
              <a:t>studies</a:t>
            </a:r>
            <a:endParaRPr lang="tr-TR" dirty="0"/>
          </a:p>
        </p:txBody>
      </p:sp>
      <p:sp>
        <p:nvSpPr>
          <p:cNvPr id="3" name="İçerik Yer Tutucusu 2"/>
          <p:cNvSpPr>
            <a:spLocks noGrp="1"/>
          </p:cNvSpPr>
          <p:nvPr>
            <p:ph idx="1"/>
          </p:nvPr>
        </p:nvSpPr>
        <p:spPr>
          <a:xfrm>
            <a:off x="677334" y="2160590"/>
            <a:ext cx="8596668" cy="2670718"/>
          </a:xfrm>
        </p:spPr>
        <p:txBody>
          <a:bodyPr/>
          <a:lstStyle/>
          <a:p>
            <a:pPr algn="just"/>
            <a:r>
              <a:rPr lang="tr-TR" dirty="0" err="1" smtClean="0"/>
              <a:t>Formulations</a:t>
            </a:r>
            <a:r>
              <a:rPr lang="tr-TR" dirty="0" smtClean="0"/>
              <a:t> </a:t>
            </a:r>
            <a:r>
              <a:rPr lang="tr-TR" dirty="0" err="1" smtClean="0"/>
              <a:t>which</a:t>
            </a:r>
            <a:r>
              <a:rPr lang="tr-TR" dirty="0" smtClean="0"/>
              <a:t> had 0.1 </a:t>
            </a:r>
            <a:r>
              <a:rPr lang="tr-TR" dirty="0" err="1" smtClean="0"/>
              <a:t>mCi</a:t>
            </a:r>
            <a:r>
              <a:rPr lang="tr-TR" dirty="0" smtClean="0"/>
              <a:t> </a:t>
            </a:r>
            <a:r>
              <a:rPr lang="tr-TR" dirty="0" err="1" smtClean="0"/>
              <a:t>radioactivity</a:t>
            </a:r>
            <a:r>
              <a:rPr lang="tr-TR" dirty="0" smtClean="0"/>
              <a:t> </a:t>
            </a:r>
            <a:r>
              <a:rPr lang="tr-TR" dirty="0" err="1" smtClean="0"/>
              <a:t>were</a:t>
            </a:r>
            <a:r>
              <a:rPr lang="tr-TR" dirty="0" smtClean="0"/>
              <a:t> </a:t>
            </a:r>
            <a:r>
              <a:rPr lang="tr-TR" dirty="0" err="1" smtClean="0"/>
              <a:t>added</a:t>
            </a:r>
            <a:r>
              <a:rPr lang="tr-TR" dirty="0" smtClean="0"/>
              <a:t> </a:t>
            </a:r>
            <a:r>
              <a:rPr lang="tr-TR" dirty="0" err="1" smtClean="0"/>
              <a:t>to</a:t>
            </a:r>
            <a:r>
              <a:rPr lang="tr-TR" dirty="0" smtClean="0"/>
              <a:t> </a:t>
            </a:r>
            <a:r>
              <a:rPr lang="tr-TR" dirty="0" err="1" smtClean="0"/>
              <a:t>cell</a:t>
            </a:r>
            <a:r>
              <a:rPr lang="tr-TR" dirty="0" smtClean="0"/>
              <a:t> </a:t>
            </a:r>
            <a:r>
              <a:rPr lang="tr-TR" dirty="0" err="1" smtClean="0"/>
              <a:t>lines</a:t>
            </a:r>
            <a:r>
              <a:rPr lang="tr-TR" dirty="0" smtClean="0"/>
              <a:t>.  </a:t>
            </a:r>
            <a:r>
              <a:rPr lang="tr-TR" dirty="0" err="1" smtClean="0"/>
              <a:t>Then</a:t>
            </a:r>
            <a:r>
              <a:rPr lang="tr-TR" dirty="0" smtClean="0"/>
              <a:t>, </a:t>
            </a:r>
            <a:r>
              <a:rPr lang="tr-TR" dirty="0" err="1" smtClean="0"/>
              <a:t>cells</a:t>
            </a:r>
            <a:r>
              <a:rPr lang="tr-TR" dirty="0" smtClean="0"/>
              <a:t> </a:t>
            </a:r>
            <a:r>
              <a:rPr lang="tr-TR" dirty="0" err="1" smtClean="0"/>
              <a:t>were</a:t>
            </a:r>
            <a:r>
              <a:rPr lang="tr-TR" dirty="0" smtClean="0"/>
              <a:t> </a:t>
            </a:r>
            <a:r>
              <a:rPr lang="tr-TR" dirty="0" err="1" smtClean="0"/>
              <a:t>incubated</a:t>
            </a:r>
            <a:r>
              <a:rPr lang="tr-TR" dirty="0" smtClean="0"/>
              <a:t> </a:t>
            </a:r>
            <a:r>
              <a:rPr lang="tr-TR" dirty="0" err="1" smtClean="0"/>
              <a:t>during</a:t>
            </a:r>
            <a:r>
              <a:rPr lang="tr-TR" dirty="0" smtClean="0"/>
              <a:t> 120 </a:t>
            </a:r>
            <a:r>
              <a:rPr lang="tr-TR" dirty="0" err="1" smtClean="0"/>
              <a:t>minutes</a:t>
            </a:r>
            <a:r>
              <a:rPr lang="tr-TR" dirty="0" smtClean="0"/>
              <a:t>.</a:t>
            </a:r>
            <a:endParaRPr lang="tr-TR" dirty="0"/>
          </a:p>
          <a:p>
            <a:pPr algn="just"/>
            <a:r>
              <a:rPr lang="tr-TR" dirty="0" err="1" smtClean="0"/>
              <a:t>In</a:t>
            </a:r>
            <a:r>
              <a:rPr lang="tr-TR" dirty="0" smtClean="0"/>
              <a:t> </a:t>
            </a:r>
            <a:r>
              <a:rPr lang="tr-TR" dirty="0" err="1" smtClean="0"/>
              <a:t>different</a:t>
            </a:r>
            <a:r>
              <a:rPr lang="tr-TR" dirty="0" smtClean="0"/>
              <a:t> time </a:t>
            </a:r>
            <a:r>
              <a:rPr lang="tr-TR" dirty="0" err="1" smtClean="0"/>
              <a:t>intervals</a:t>
            </a:r>
            <a:r>
              <a:rPr lang="tr-TR" dirty="0" smtClean="0"/>
              <a:t>, </a:t>
            </a:r>
            <a:r>
              <a:rPr lang="tr-TR" dirty="0" err="1" smtClean="0"/>
              <a:t>cell</a:t>
            </a:r>
            <a:r>
              <a:rPr lang="tr-TR" dirty="0" smtClean="0"/>
              <a:t> </a:t>
            </a:r>
            <a:r>
              <a:rPr lang="tr-TR" dirty="0" err="1" smtClean="0"/>
              <a:t>medium</a:t>
            </a:r>
            <a:r>
              <a:rPr lang="tr-TR" dirty="0" smtClean="0"/>
              <a:t> </a:t>
            </a:r>
            <a:r>
              <a:rPr lang="tr-TR" dirty="0" err="1" smtClean="0"/>
              <a:t>and</a:t>
            </a:r>
            <a:r>
              <a:rPr lang="tr-TR" dirty="0" smtClean="0"/>
              <a:t> </a:t>
            </a:r>
            <a:r>
              <a:rPr lang="tr-TR" dirty="0" err="1" smtClean="0"/>
              <a:t>cells</a:t>
            </a:r>
            <a:r>
              <a:rPr lang="tr-TR" dirty="0" smtClean="0"/>
              <a:t> </a:t>
            </a:r>
            <a:r>
              <a:rPr lang="tr-TR" dirty="0" err="1" smtClean="0"/>
              <a:t>were</a:t>
            </a:r>
            <a:r>
              <a:rPr lang="tr-TR" dirty="0" smtClean="0"/>
              <a:t> </a:t>
            </a:r>
            <a:r>
              <a:rPr lang="tr-TR" dirty="0" err="1" smtClean="0"/>
              <a:t>taken</a:t>
            </a:r>
            <a:r>
              <a:rPr lang="tr-TR" dirty="0" smtClean="0"/>
              <a:t> </a:t>
            </a:r>
            <a:r>
              <a:rPr lang="tr-TR" dirty="0" err="1" smtClean="0"/>
              <a:t>to</a:t>
            </a:r>
            <a:r>
              <a:rPr lang="tr-TR" dirty="0" smtClean="0"/>
              <a:t> </a:t>
            </a:r>
            <a:r>
              <a:rPr lang="tr-TR" dirty="0" err="1" smtClean="0"/>
              <a:t>eppendorf</a:t>
            </a:r>
            <a:r>
              <a:rPr lang="tr-TR" dirty="0" smtClean="0"/>
              <a:t> </a:t>
            </a:r>
            <a:r>
              <a:rPr lang="tr-TR" dirty="0" err="1" smtClean="0"/>
              <a:t>tubes</a:t>
            </a:r>
            <a:r>
              <a:rPr lang="tr-TR" dirty="0" smtClean="0"/>
              <a:t> </a:t>
            </a:r>
            <a:r>
              <a:rPr lang="tr-TR" dirty="0" err="1" smtClean="0"/>
              <a:t>and</a:t>
            </a:r>
            <a:r>
              <a:rPr lang="tr-TR" dirty="0" smtClean="0"/>
              <a:t> </a:t>
            </a:r>
            <a:r>
              <a:rPr lang="tr-TR" dirty="0" err="1" smtClean="0"/>
              <a:t>then</a:t>
            </a:r>
            <a:r>
              <a:rPr lang="tr-TR" dirty="0" smtClean="0"/>
              <a:t>, </a:t>
            </a:r>
            <a:r>
              <a:rPr lang="tr-TR" dirty="0" err="1" smtClean="0"/>
              <a:t>were</a:t>
            </a:r>
            <a:r>
              <a:rPr lang="tr-TR" dirty="0" smtClean="0"/>
              <a:t> </a:t>
            </a:r>
            <a:r>
              <a:rPr lang="tr-TR" dirty="0" err="1" smtClean="0"/>
              <a:t>determined</a:t>
            </a:r>
            <a:r>
              <a:rPr lang="tr-TR" dirty="0" smtClean="0"/>
              <a:t> </a:t>
            </a:r>
            <a:r>
              <a:rPr lang="tr-TR" dirty="0" err="1" smtClean="0"/>
              <a:t>about</a:t>
            </a:r>
            <a:r>
              <a:rPr lang="tr-TR" dirty="0" smtClean="0"/>
              <a:t> </a:t>
            </a:r>
            <a:r>
              <a:rPr lang="tr-TR" dirty="0" err="1" smtClean="0"/>
              <a:t>their</a:t>
            </a:r>
            <a:r>
              <a:rPr lang="tr-TR" dirty="0" smtClean="0"/>
              <a:t> </a:t>
            </a:r>
            <a:r>
              <a:rPr lang="tr-TR" dirty="0" err="1" smtClean="0"/>
              <a:t>radioactivity</a:t>
            </a:r>
            <a:r>
              <a:rPr lang="tr-TR" dirty="0" smtClean="0"/>
              <a:t>.</a:t>
            </a:r>
            <a:endParaRPr lang="tr-TR" dirty="0"/>
          </a:p>
          <a:p>
            <a:pPr algn="just"/>
            <a:r>
              <a:rPr lang="tr-TR" dirty="0"/>
              <a:t>% </a:t>
            </a:r>
            <a:r>
              <a:rPr lang="tr-TR" dirty="0" err="1"/>
              <a:t>In</a:t>
            </a:r>
            <a:r>
              <a:rPr lang="tr-TR" dirty="0"/>
              <a:t> </a:t>
            </a:r>
            <a:r>
              <a:rPr lang="tr-TR" dirty="0" err="1"/>
              <a:t>vitro</a:t>
            </a:r>
            <a:r>
              <a:rPr lang="tr-TR" dirty="0"/>
              <a:t> </a:t>
            </a:r>
            <a:r>
              <a:rPr lang="tr-TR" dirty="0" err="1" smtClean="0"/>
              <a:t>incorporation</a:t>
            </a:r>
            <a:r>
              <a:rPr lang="tr-TR" dirty="0" smtClean="0"/>
              <a:t> = Activity of </a:t>
            </a:r>
            <a:r>
              <a:rPr lang="tr-TR" dirty="0" err="1" smtClean="0"/>
              <a:t>cells</a:t>
            </a:r>
            <a:r>
              <a:rPr lang="tr-TR" dirty="0" smtClean="0"/>
              <a:t>/[(Activity of </a:t>
            </a:r>
            <a:r>
              <a:rPr lang="tr-TR" dirty="0" err="1" smtClean="0"/>
              <a:t>cells+Activity</a:t>
            </a:r>
            <a:r>
              <a:rPr lang="tr-TR" dirty="0" smtClean="0"/>
              <a:t> of </a:t>
            </a:r>
            <a:r>
              <a:rPr lang="tr-TR" dirty="0" err="1" smtClean="0"/>
              <a:t>medium</a:t>
            </a:r>
            <a:r>
              <a:rPr lang="tr-TR" dirty="0" smtClean="0"/>
              <a:t>)] </a:t>
            </a:r>
            <a:r>
              <a:rPr lang="tr-TR" dirty="0"/>
              <a:t>* </a:t>
            </a:r>
            <a:r>
              <a:rPr lang="tr-TR" dirty="0" smtClean="0"/>
              <a:t>100</a:t>
            </a:r>
            <a:endParaRPr lang="tr-TR" dirty="0"/>
          </a:p>
          <a:p>
            <a:pPr algn="just"/>
            <a:r>
              <a:rPr lang="tr-TR" dirty="0" err="1" smtClean="0"/>
              <a:t>Target</a:t>
            </a:r>
            <a:r>
              <a:rPr lang="tr-TR" dirty="0" smtClean="0"/>
              <a:t> </a:t>
            </a:r>
            <a:r>
              <a:rPr lang="tr-TR" dirty="0"/>
              <a:t>(MCF 7</a:t>
            </a:r>
            <a:r>
              <a:rPr lang="tr-TR" dirty="0" smtClean="0"/>
              <a:t>)/</a:t>
            </a:r>
            <a:r>
              <a:rPr lang="tr-TR" dirty="0" err="1" smtClean="0"/>
              <a:t>Non</a:t>
            </a:r>
            <a:r>
              <a:rPr lang="tr-TR" dirty="0" smtClean="0"/>
              <a:t> </a:t>
            </a:r>
            <a:r>
              <a:rPr lang="tr-TR" dirty="0" err="1" smtClean="0"/>
              <a:t>target</a:t>
            </a:r>
            <a:r>
              <a:rPr lang="tr-TR" dirty="0" smtClean="0"/>
              <a:t> </a:t>
            </a:r>
            <a:r>
              <a:rPr lang="tr-TR" dirty="0"/>
              <a:t>(</a:t>
            </a:r>
            <a:r>
              <a:rPr lang="tr-TR" dirty="0" err="1"/>
              <a:t>HaCaT</a:t>
            </a:r>
            <a:r>
              <a:rPr lang="tr-TR" dirty="0"/>
              <a:t>) </a:t>
            </a:r>
            <a:r>
              <a:rPr lang="tr-TR" dirty="0" err="1" smtClean="0"/>
              <a:t>Incorporation</a:t>
            </a:r>
            <a:r>
              <a:rPr lang="tr-TR" dirty="0" smtClean="0"/>
              <a:t> </a:t>
            </a:r>
            <a:r>
              <a:rPr lang="tr-TR" dirty="0" err="1" smtClean="0"/>
              <a:t>Ratio</a:t>
            </a:r>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6"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7644" y="5213613"/>
            <a:ext cx="191229" cy="65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913" y="5027140"/>
            <a:ext cx="1876174" cy="1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1900" y="5353371"/>
            <a:ext cx="195262" cy="652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0433" y="5098189"/>
            <a:ext cx="191229" cy="65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3764" y="5027140"/>
            <a:ext cx="191229" cy="65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1232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00"/>
                                        <p:tgtEl>
                                          <p:spTgt spid="205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873456"/>
            <a:ext cx="8596668" cy="1056943"/>
          </a:xfrm>
        </p:spPr>
        <p:txBody>
          <a:bodyPr/>
          <a:lstStyle/>
          <a:p>
            <a:r>
              <a:rPr lang="tr-TR" dirty="0" err="1" smtClean="0"/>
              <a:t>Target</a:t>
            </a:r>
            <a:r>
              <a:rPr lang="tr-TR" dirty="0" smtClean="0"/>
              <a:t>/</a:t>
            </a:r>
            <a:r>
              <a:rPr lang="tr-TR" dirty="0" err="1" smtClean="0"/>
              <a:t>Non</a:t>
            </a:r>
            <a:r>
              <a:rPr lang="tr-TR" dirty="0" smtClean="0"/>
              <a:t> </a:t>
            </a:r>
            <a:r>
              <a:rPr lang="tr-TR" dirty="0" err="1" smtClean="0"/>
              <a:t>Target</a:t>
            </a:r>
            <a:r>
              <a:rPr lang="tr-TR" dirty="0" smtClean="0"/>
              <a:t> Cell </a:t>
            </a:r>
            <a:r>
              <a:rPr lang="tr-TR" dirty="0" err="1" smtClean="0"/>
              <a:t>Incorporation</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700684381"/>
              </p:ext>
            </p:extLst>
          </p:nvPr>
        </p:nvGraphicFramePr>
        <p:xfrm>
          <a:off x="327543" y="2436011"/>
          <a:ext cx="9151350" cy="2286000"/>
        </p:xfrm>
        <a:graphic>
          <a:graphicData uri="http://schemas.openxmlformats.org/drawingml/2006/table">
            <a:tbl>
              <a:tblPr firstRow="1" bandRow="1">
                <a:tableStyleId>{5C22544A-7EE6-4342-B048-85BDC9FD1C3A}</a:tableStyleId>
              </a:tblPr>
              <a:tblGrid>
                <a:gridCol w="1525225"/>
                <a:gridCol w="1525225"/>
                <a:gridCol w="1525225"/>
                <a:gridCol w="1525225"/>
                <a:gridCol w="1525225"/>
                <a:gridCol w="1525225"/>
              </a:tblGrid>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tr-TR" dirty="0" err="1" smtClean="0"/>
                        <a:t>Formulation</a:t>
                      </a:r>
                      <a:r>
                        <a:rPr lang="tr-TR" dirty="0" smtClean="0"/>
                        <a:t>/Time (</a:t>
                      </a:r>
                      <a:r>
                        <a:rPr lang="tr-TR" dirty="0" err="1" smtClean="0"/>
                        <a:t>min</a:t>
                      </a:r>
                      <a:r>
                        <a:rPr lang="tr-TR" dirty="0" smtClean="0"/>
                        <a:t>)</a:t>
                      </a:r>
                    </a:p>
                  </a:txBody>
                  <a:tcPr/>
                </a:tc>
                <a:tc>
                  <a:txBody>
                    <a:bodyPr/>
                    <a:lstStyle/>
                    <a:p>
                      <a:pPr algn="ctr">
                        <a:lnSpc>
                          <a:spcPct val="150000"/>
                        </a:lnSpc>
                        <a:spcAft>
                          <a:spcPts val="800"/>
                        </a:spcAft>
                        <a:tabLst>
                          <a:tab pos="4770755" algn="l"/>
                        </a:tabLst>
                      </a:pPr>
                      <a:r>
                        <a:rPr lang="tr-TR" sz="1800" b="1" dirty="0" err="1" smtClean="0">
                          <a:effectLst/>
                          <a:latin typeface="Trebuchet MS" panose="020B0603020202020204" pitchFamily="34" charset="0"/>
                        </a:rPr>
                        <a:t>Blank</a:t>
                      </a:r>
                      <a:r>
                        <a:rPr lang="tr-TR" sz="1800" b="1" dirty="0" smtClean="0">
                          <a:effectLst/>
                          <a:latin typeface="Trebuchet MS" panose="020B0603020202020204" pitchFamily="34" charset="0"/>
                        </a:rPr>
                        <a:t> F1</a:t>
                      </a:r>
                      <a:endParaRPr lang="tr-TR" sz="1800" b="1"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b="1" dirty="0">
                          <a:effectLst/>
                          <a:latin typeface="Trebuchet MS" panose="020B0603020202020204" pitchFamily="34" charset="0"/>
                        </a:rPr>
                        <a:t>F1</a:t>
                      </a:r>
                      <a:endParaRPr lang="tr-TR" sz="1800" b="1"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tr-TR" sz="1800" b="1" dirty="0" err="1" smtClean="0">
                          <a:effectLst/>
                          <a:latin typeface="Trebuchet MS" panose="020B0603020202020204" pitchFamily="34" charset="0"/>
                        </a:rPr>
                        <a:t>Blank</a:t>
                      </a:r>
                      <a:r>
                        <a:rPr lang="tr-TR" sz="1800" b="1" dirty="0" smtClean="0">
                          <a:effectLst/>
                          <a:latin typeface="Trebuchet MS" panose="020B0603020202020204" pitchFamily="34" charset="0"/>
                        </a:rPr>
                        <a:t> F2</a:t>
                      </a:r>
                      <a:endParaRPr lang="tr-TR" sz="1800" b="1"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b="1" dirty="0" smtClean="0">
                          <a:effectLst/>
                          <a:latin typeface="Trebuchet MS" panose="020B0603020202020204" pitchFamily="34" charset="0"/>
                        </a:rPr>
                        <a:t>F</a:t>
                      </a:r>
                      <a:r>
                        <a:rPr lang="tr-TR" sz="1800" b="1" dirty="0" smtClean="0">
                          <a:effectLst/>
                          <a:latin typeface="Trebuchet MS" panose="020B0603020202020204" pitchFamily="34" charset="0"/>
                        </a:rPr>
                        <a:t>2</a:t>
                      </a:r>
                      <a:endParaRPr lang="tr-TR" sz="1800" b="1"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tr-TR" sz="1800" b="1" dirty="0" smtClean="0">
                          <a:effectLst/>
                          <a:latin typeface="Trebuchet MS" panose="020B0603020202020204" pitchFamily="34" charset="0"/>
                        </a:rPr>
                        <a:t>R/H</a:t>
                      </a:r>
                      <a:r>
                        <a:rPr lang="en-US" sz="1800" b="1" dirty="0" smtClean="0">
                          <a:effectLst/>
                          <a:latin typeface="Trebuchet MS" panose="020B0603020202020204" pitchFamily="34" charset="0"/>
                        </a:rPr>
                        <a:t> </a:t>
                      </a:r>
                      <a:r>
                        <a:rPr lang="en-US" sz="1800" b="1" baseline="30000" dirty="0">
                          <a:effectLst/>
                          <a:latin typeface="Trebuchet MS" panose="020B0603020202020204" pitchFamily="34" charset="0"/>
                        </a:rPr>
                        <a:t>99m</a:t>
                      </a:r>
                      <a:r>
                        <a:rPr lang="en-US" sz="1800" b="1" dirty="0">
                          <a:effectLst/>
                          <a:latin typeface="Trebuchet MS" panose="020B0603020202020204" pitchFamily="34" charset="0"/>
                        </a:rPr>
                        <a:t>Tc</a:t>
                      </a:r>
                      <a:endParaRPr lang="tr-TR" sz="1800" b="1" dirty="0">
                        <a:effectLst/>
                        <a:latin typeface="Trebuchet MS" panose="020B0603020202020204" pitchFamily="34" charset="0"/>
                        <a:ea typeface="Calibri"/>
                        <a:cs typeface="Times New Roman"/>
                      </a:endParaRPr>
                    </a:p>
                  </a:txBody>
                  <a:tcPr marL="68580" marR="68580" marT="0" marB="0" anchor="ctr"/>
                </a:tc>
              </a:tr>
              <a:tr h="370840">
                <a:tc>
                  <a:txBody>
                    <a:bodyPr/>
                    <a:lstStyle/>
                    <a:p>
                      <a:pPr algn="ctr"/>
                      <a:r>
                        <a:rPr lang="tr-TR" dirty="0" smtClean="0"/>
                        <a:t>60</a:t>
                      </a:r>
                      <a:endParaRPr lang="tr-TR" dirty="0"/>
                    </a:p>
                  </a:txBody>
                  <a:tcPr/>
                </a:tc>
                <a:tc>
                  <a:txBody>
                    <a:bodyPr/>
                    <a:lstStyle/>
                    <a:p>
                      <a:pPr algn="ctr">
                        <a:lnSpc>
                          <a:spcPct val="150000"/>
                        </a:lnSpc>
                        <a:spcAft>
                          <a:spcPts val="800"/>
                        </a:spcAft>
                      </a:pPr>
                      <a:r>
                        <a:rPr lang="tr-TR" sz="1800">
                          <a:effectLst/>
                          <a:latin typeface="Trebuchet MS" panose="020B0603020202020204" pitchFamily="34" charset="0"/>
                        </a:rPr>
                        <a:t>0.606 ± 0.249</a:t>
                      </a:r>
                      <a:endParaRPr lang="tr-TR" sz="180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4.030 ± 3.054</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0.995 ± 0.433</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2.204 ± 0.899</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pPr>
                      <a:r>
                        <a:rPr lang="tr-TR" sz="1800" dirty="0">
                          <a:effectLst/>
                          <a:latin typeface="Trebuchet MS" panose="020B0603020202020204" pitchFamily="34" charset="0"/>
                        </a:rPr>
                        <a:t>0.221 ± 0.061</a:t>
                      </a:r>
                      <a:endParaRPr lang="tr-TR" sz="1800" dirty="0">
                        <a:effectLst/>
                        <a:latin typeface="Trebuchet MS" panose="020B0603020202020204" pitchFamily="34" charset="0"/>
                        <a:ea typeface="Calibri"/>
                        <a:cs typeface="Times New Roman"/>
                      </a:endParaRPr>
                    </a:p>
                  </a:txBody>
                  <a:tcPr marL="68580" marR="68580" marT="0" marB="0" anchor="ctr"/>
                </a:tc>
              </a:tr>
              <a:tr h="370840">
                <a:tc>
                  <a:txBody>
                    <a:bodyPr/>
                    <a:lstStyle/>
                    <a:p>
                      <a:pPr algn="ctr"/>
                      <a:r>
                        <a:rPr lang="tr-TR" dirty="0" smtClean="0"/>
                        <a:t>120</a:t>
                      </a:r>
                      <a:endParaRPr lang="tr-TR" dirty="0"/>
                    </a:p>
                  </a:txBody>
                  <a:tcPr/>
                </a:tc>
                <a:tc>
                  <a:txBody>
                    <a:bodyPr/>
                    <a:lstStyle/>
                    <a:p>
                      <a:pPr algn="ctr">
                        <a:lnSpc>
                          <a:spcPct val="150000"/>
                        </a:lnSpc>
                        <a:spcAft>
                          <a:spcPts val="800"/>
                        </a:spcAft>
                      </a:pPr>
                      <a:r>
                        <a:rPr lang="tr-TR" sz="1800">
                          <a:effectLst/>
                          <a:latin typeface="Trebuchet MS" panose="020B0603020202020204" pitchFamily="34" charset="0"/>
                        </a:rPr>
                        <a:t>1.077 ± 0.317</a:t>
                      </a:r>
                      <a:endParaRPr lang="tr-TR" sz="180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3.084 ± 0.498</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1.203 ± 0.567</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tabLst>
                          <a:tab pos="4770755" algn="l"/>
                        </a:tabLst>
                      </a:pPr>
                      <a:r>
                        <a:rPr lang="en-US" sz="1800" dirty="0">
                          <a:effectLst/>
                          <a:latin typeface="Trebuchet MS" panose="020B0603020202020204" pitchFamily="34" charset="0"/>
                        </a:rPr>
                        <a:t>1.254 ± 0.541</a:t>
                      </a:r>
                      <a:endParaRPr lang="tr-TR" sz="1800" dirty="0">
                        <a:effectLst/>
                        <a:latin typeface="Trebuchet MS" panose="020B0603020202020204" pitchFamily="34" charset="0"/>
                        <a:ea typeface="Calibri"/>
                        <a:cs typeface="Times New Roman"/>
                      </a:endParaRPr>
                    </a:p>
                  </a:txBody>
                  <a:tcPr marL="68580" marR="68580" marT="0" marB="0" anchor="ctr"/>
                </a:tc>
                <a:tc>
                  <a:txBody>
                    <a:bodyPr/>
                    <a:lstStyle/>
                    <a:p>
                      <a:pPr algn="ctr">
                        <a:lnSpc>
                          <a:spcPct val="150000"/>
                        </a:lnSpc>
                        <a:spcAft>
                          <a:spcPts val="800"/>
                        </a:spcAft>
                      </a:pPr>
                      <a:r>
                        <a:rPr lang="tr-TR" sz="1800" dirty="0">
                          <a:effectLst/>
                          <a:latin typeface="Trebuchet MS" panose="020B0603020202020204" pitchFamily="34" charset="0"/>
                        </a:rPr>
                        <a:t>0.218 ± 0.049</a:t>
                      </a:r>
                      <a:endParaRPr lang="tr-TR" sz="1800" dirty="0">
                        <a:effectLst/>
                        <a:latin typeface="Trebuchet MS" panose="020B0603020202020204" pitchFamily="34" charset="0"/>
                        <a:ea typeface="Calibri"/>
                        <a:cs typeface="Times New Roman"/>
                      </a:endParaRPr>
                    </a:p>
                  </a:txBody>
                  <a:tcPr marL="68580" marR="68580" marT="0" marB="0" anchor="ctr"/>
                </a:tc>
              </a:tr>
            </a:tbl>
          </a:graphicData>
        </a:graphic>
      </p:graphicFrame>
      <p:sp>
        <p:nvSpPr>
          <p:cNvPr id="5" name="Slayt Numarası Yer Tutucusu 4"/>
          <p:cNvSpPr>
            <a:spLocks noGrp="1"/>
          </p:cNvSpPr>
          <p:nvPr>
            <p:ph type="sldNum" sz="quarter" idx="12"/>
          </p:nvPr>
        </p:nvSpPr>
        <p:spPr/>
        <p:txBody>
          <a:bodyPr/>
          <a:lstStyle/>
          <a:p>
            <a:fld id="{D57F1E4F-1CFF-5643-939E-217C01CDF565}" type="slidenum">
              <a:rPr lang="en-US" smtClean="0"/>
              <a:pPr/>
              <a:t>22</a:t>
            </a:fld>
            <a:endParaRPr lang="en-US" dirty="0"/>
          </a:p>
        </p:txBody>
      </p:sp>
      <p:sp>
        <p:nvSpPr>
          <p:cNvPr id="6" name="Köşeli Çift Ayraç 5"/>
          <p:cNvSpPr/>
          <p:nvPr/>
        </p:nvSpPr>
        <p:spPr>
          <a:xfrm rot="10800000">
            <a:off x="3200401" y="3182814"/>
            <a:ext cx="442547" cy="63304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0" name="Köşeli Çift Ayraç 9"/>
          <p:cNvSpPr/>
          <p:nvPr/>
        </p:nvSpPr>
        <p:spPr>
          <a:xfrm rot="10800000">
            <a:off x="3200401" y="4015155"/>
            <a:ext cx="442547" cy="63304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1" name="Köşeli Çift Ayraç 10"/>
          <p:cNvSpPr/>
          <p:nvPr/>
        </p:nvSpPr>
        <p:spPr>
          <a:xfrm rot="10800000">
            <a:off x="6204440" y="3200400"/>
            <a:ext cx="442547" cy="63304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2" name="Köşeli Çift Ayraç 11"/>
          <p:cNvSpPr/>
          <p:nvPr/>
        </p:nvSpPr>
        <p:spPr>
          <a:xfrm rot="10800000">
            <a:off x="6204439" y="4015155"/>
            <a:ext cx="442547" cy="633048"/>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solidFill>
            </a:endParaRPr>
          </a:p>
        </p:txBody>
      </p:sp>
      <p:sp>
        <p:nvSpPr>
          <p:cNvPr id="13" name="Aşağı Ok 12"/>
          <p:cNvSpPr/>
          <p:nvPr/>
        </p:nvSpPr>
        <p:spPr>
          <a:xfrm>
            <a:off x="4642338" y="3698630"/>
            <a:ext cx="386862" cy="6330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Aşağı Ok 13"/>
          <p:cNvSpPr/>
          <p:nvPr/>
        </p:nvSpPr>
        <p:spPr>
          <a:xfrm>
            <a:off x="7643446" y="3698629"/>
            <a:ext cx="386862" cy="6330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2286" y="1929446"/>
            <a:ext cx="516813" cy="489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061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400" fill="hold">
                                          <p:stCondLst>
                                            <p:cond delay="0"/>
                                          </p:stCondLst>
                                        </p:cTn>
                                        <p:tgtEl>
                                          <p:spTgt spid="4"/>
                                        </p:tgtEl>
                                        <p:attrNameLst>
                                          <p:attrName>r</p:attrName>
                                        </p:attrNameLst>
                                      </p:cBhvr>
                                    </p:animRot>
                                    <p:animRot by="-240000">
                                      <p:cBhvr>
                                        <p:cTn id="7" dur="800" fill="hold">
                                          <p:stCondLst>
                                            <p:cond delay="800"/>
                                          </p:stCondLst>
                                        </p:cTn>
                                        <p:tgtEl>
                                          <p:spTgt spid="4"/>
                                        </p:tgtEl>
                                        <p:attrNameLst>
                                          <p:attrName>r</p:attrName>
                                        </p:attrNameLst>
                                      </p:cBhvr>
                                    </p:animRot>
                                    <p:animRot by="240000">
                                      <p:cBhvr>
                                        <p:cTn id="8" dur="800" fill="hold">
                                          <p:stCondLst>
                                            <p:cond delay="1600"/>
                                          </p:stCondLst>
                                        </p:cTn>
                                        <p:tgtEl>
                                          <p:spTgt spid="4"/>
                                        </p:tgtEl>
                                        <p:attrNameLst>
                                          <p:attrName>r</p:attrName>
                                        </p:attrNameLst>
                                      </p:cBhvr>
                                    </p:animRot>
                                    <p:animRot by="-240000">
                                      <p:cBhvr>
                                        <p:cTn id="9" dur="800" fill="hold">
                                          <p:stCondLst>
                                            <p:cond delay="2400"/>
                                          </p:stCondLst>
                                        </p:cTn>
                                        <p:tgtEl>
                                          <p:spTgt spid="4"/>
                                        </p:tgtEl>
                                        <p:attrNameLst>
                                          <p:attrName>r</p:attrName>
                                        </p:attrNameLst>
                                      </p:cBhvr>
                                    </p:animRot>
                                    <p:animRot by="120000">
                                      <p:cBhvr>
                                        <p:cTn id="10" dur="800" fill="hold">
                                          <p:stCondLst>
                                            <p:cond delay="3200"/>
                                          </p:stCondLst>
                                        </p:cTn>
                                        <p:tgtEl>
                                          <p:spTgt spid="4"/>
                                        </p:tgtEl>
                                        <p:attrNameLst>
                                          <p:attrName>r</p:attrName>
                                        </p:attrNameLst>
                                      </p:cBhvr>
                                    </p:animRot>
                                  </p:childTnLst>
                                </p:cTn>
                              </p:par>
                            </p:childTnLst>
                          </p:cTn>
                        </p:par>
                        <p:par>
                          <p:cTn id="11" fill="hold">
                            <p:stCondLst>
                              <p:cond delay="4000"/>
                            </p:stCondLst>
                            <p:childTnLst>
                              <p:par>
                                <p:cTn id="12" presetID="6" presetClass="entr" presetSubtype="16" fill="hold" nodeType="afterEffect">
                                  <p:stCondLst>
                                    <p:cond delay="4000"/>
                                  </p:stCondLst>
                                  <p:childTnLst>
                                    <p:set>
                                      <p:cBhvr>
                                        <p:cTn id="13" dur="1" fill="hold">
                                          <p:stCondLst>
                                            <p:cond delay="0"/>
                                          </p:stCondLst>
                                        </p:cTn>
                                        <p:tgtEl>
                                          <p:spTgt spid="15"/>
                                        </p:tgtEl>
                                        <p:attrNameLst>
                                          <p:attrName>style.visibility</p:attrName>
                                        </p:attrNameLst>
                                      </p:cBhvr>
                                      <p:to>
                                        <p:strVal val="visible"/>
                                      </p:to>
                                    </p:set>
                                    <p:animEffect transition="in" filter="circle(in)">
                                      <p:cBhvr>
                                        <p:cTn id="14" dur="1000"/>
                                        <p:tgtEl>
                                          <p:spTgt spid="15"/>
                                        </p:tgtEl>
                                      </p:cBhvr>
                                    </p:animEffect>
                                  </p:childTnLst>
                                </p:cTn>
                              </p:par>
                              <p:par>
                                <p:cTn id="15" presetID="26" presetClass="entr" presetSubtype="0" fill="hold" grpId="0"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290">
                                          <p:stCondLst>
                                            <p:cond delay="0"/>
                                          </p:stCondLst>
                                        </p:cTn>
                                        <p:tgtEl>
                                          <p:spTgt spid="6"/>
                                        </p:tgtEl>
                                      </p:cBhvr>
                                    </p:animEffect>
                                    <p:anim calcmode="lin" valueType="num">
                                      <p:cBhvr>
                                        <p:cTn id="1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2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2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23" dur="13">
                                          <p:stCondLst>
                                            <p:cond delay="325"/>
                                          </p:stCondLst>
                                        </p:cTn>
                                        <p:tgtEl>
                                          <p:spTgt spid="6"/>
                                        </p:tgtEl>
                                      </p:cBhvr>
                                      <p:to x="100000" y="60000"/>
                                    </p:animScale>
                                    <p:animScale>
                                      <p:cBhvr>
                                        <p:cTn id="24" dur="83" decel="50000">
                                          <p:stCondLst>
                                            <p:cond delay="338"/>
                                          </p:stCondLst>
                                        </p:cTn>
                                        <p:tgtEl>
                                          <p:spTgt spid="6"/>
                                        </p:tgtEl>
                                      </p:cBhvr>
                                      <p:to x="100000" y="100000"/>
                                    </p:animScale>
                                    <p:animScale>
                                      <p:cBhvr>
                                        <p:cTn id="25" dur="13">
                                          <p:stCondLst>
                                            <p:cond delay="656"/>
                                          </p:stCondLst>
                                        </p:cTn>
                                        <p:tgtEl>
                                          <p:spTgt spid="6"/>
                                        </p:tgtEl>
                                      </p:cBhvr>
                                      <p:to x="100000" y="80000"/>
                                    </p:animScale>
                                    <p:animScale>
                                      <p:cBhvr>
                                        <p:cTn id="26" dur="83" decel="50000">
                                          <p:stCondLst>
                                            <p:cond delay="669"/>
                                          </p:stCondLst>
                                        </p:cTn>
                                        <p:tgtEl>
                                          <p:spTgt spid="6"/>
                                        </p:tgtEl>
                                      </p:cBhvr>
                                      <p:to x="100000" y="100000"/>
                                    </p:animScale>
                                    <p:animScale>
                                      <p:cBhvr>
                                        <p:cTn id="27" dur="13">
                                          <p:stCondLst>
                                            <p:cond delay="821"/>
                                          </p:stCondLst>
                                        </p:cTn>
                                        <p:tgtEl>
                                          <p:spTgt spid="6"/>
                                        </p:tgtEl>
                                      </p:cBhvr>
                                      <p:to x="100000" y="90000"/>
                                    </p:animScale>
                                    <p:animScale>
                                      <p:cBhvr>
                                        <p:cTn id="28" dur="83" decel="50000">
                                          <p:stCondLst>
                                            <p:cond delay="834"/>
                                          </p:stCondLst>
                                        </p:cTn>
                                        <p:tgtEl>
                                          <p:spTgt spid="6"/>
                                        </p:tgtEl>
                                      </p:cBhvr>
                                      <p:to x="100000" y="100000"/>
                                    </p:animScale>
                                    <p:animScale>
                                      <p:cBhvr>
                                        <p:cTn id="29" dur="13">
                                          <p:stCondLst>
                                            <p:cond delay="904"/>
                                          </p:stCondLst>
                                        </p:cTn>
                                        <p:tgtEl>
                                          <p:spTgt spid="6"/>
                                        </p:tgtEl>
                                      </p:cBhvr>
                                      <p:to x="100000" y="95000"/>
                                    </p:animScale>
                                    <p:animScale>
                                      <p:cBhvr>
                                        <p:cTn id="30" dur="83" decel="50000">
                                          <p:stCondLst>
                                            <p:cond delay="917"/>
                                          </p:stCondLst>
                                        </p:cTn>
                                        <p:tgtEl>
                                          <p:spTgt spid="6"/>
                                        </p:tgtEl>
                                      </p:cBhvr>
                                      <p:to x="100000" y="100000"/>
                                    </p:animScale>
                                  </p:childTnLst>
                                </p:cTn>
                              </p:par>
                              <p:par>
                                <p:cTn id="31" presetID="26" presetClass="entr" presetSubtype="0" fill="hold" grpId="0" nodeType="withEffect">
                                  <p:stCondLst>
                                    <p:cond delay="10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290">
                                          <p:stCondLst>
                                            <p:cond delay="0"/>
                                          </p:stCondLst>
                                        </p:cTn>
                                        <p:tgtEl>
                                          <p:spTgt spid="10"/>
                                        </p:tgtEl>
                                      </p:cBhvr>
                                    </p:animEffect>
                                    <p:anim calcmode="lin" valueType="num">
                                      <p:cBhvr>
                                        <p:cTn id="34"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5"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6"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37" dur="166" tmFilter="0, 0; 0.125,0.2665; 0.25,0.4; 0.375,0.465; 0.5,0.5;  0.625,0.535; 0.75,0.6; 0.875,0.7335; 1,1">
                                          <p:stCondLst>
                                            <p:cond delay="662"/>
                                          </p:stCondLst>
                                        </p:cTn>
                                        <p:tgtEl>
                                          <p:spTgt spid="10"/>
                                        </p:tgtEl>
                                        <p:attrNameLst>
                                          <p:attrName>ppt_y</p:attrName>
                                        </p:attrNameLst>
                                      </p:cBhvr>
                                      <p:tavLst>
                                        <p:tav tm="0" fmla="#ppt_y-sin(pi*$)/27">
                                          <p:val>
                                            <p:fltVal val="0"/>
                                          </p:val>
                                        </p:tav>
                                        <p:tav tm="100000">
                                          <p:val>
                                            <p:fltVal val="1"/>
                                          </p:val>
                                        </p:tav>
                                      </p:tavLst>
                                    </p:anim>
                                    <p:anim calcmode="lin" valueType="num">
                                      <p:cBhvr>
                                        <p:cTn id="38" dur="82"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39" dur="13">
                                          <p:stCondLst>
                                            <p:cond delay="325"/>
                                          </p:stCondLst>
                                        </p:cTn>
                                        <p:tgtEl>
                                          <p:spTgt spid="10"/>
                                        </p:tgtEl>
                                      </p:cBhvr>
                                      <p:to x="100000" y="60000"/>
                                    </p:animScale>
                                    <p:animScale>
                                      <p:cBhvr>
                                        <p:cTn id="40" dur="83" decel="50000">
                                          <p:stCondLst>
                                            <p:cond delay="338"/>
                                          </p:stCondLst>
                                        </p:cTn>
                                        <p:tgtEl>
                                          <p:spTgt spid="10"/>
                                        </p:tgtEl>
                                      </p:cBhvr>
                                      <p:to x="100000" y="100000"/>
                                    </p:animScale>
                                    <p:animScale>
                                      <p:cBhvr>
                                        <p:cTn id="41" dur="13">
                                          <p:stCondLst>
                                            <p:cond delay="656"/>
                                          </p:stCondLst>
                                        </p:cTn>
                                        <p:tgtEl>
                                          <p:spTgt spid="10"/>
                                        </p:tgtEl>
                                      </p:cBhvr>
                                      <p:to x="100000" y="80000"/>
                                    </p:animScale>
                                    <p:animScale>
                                      <p:cBhvr>
                                        <p:cTn id="42" dur="83" decel="50000">
                                          <p:stCondLst>
                                            <p:cond delay="669"/>
                                          </p:stCondLst>
                                        </p:cTn>
                                        <p:tgtEl>
                                          <p:spTgt spid="10"/>
                                        </p:tgtEl>
                                      </p:cBhvr>
                                      <p:to x="100000" y="100000"/>
                                    </p:animScale>
                                    <p:animScale>
                                      <p:cBhvr>
                                        <p:cTn id="43" dur="13">
                                          <p:stCondLst>
                                            <p:cond delay="821"/>
                                          </p:stCondLst>
                                        </p:cTn>
                                        <p:tgtEl>
                                          <p:spTgt spid="10"/>
                                        </p:tgtEl>
                                      </p:cBhvr>
                                      <p:to x="100000" y="90000"/>
                                    </p:animScale>
                                    <p:animScale>
                                      <p:cBhvr>
                                        <p:cTn id="44" dur="83" decel="50000">
                                          <p:stCondLst>
                                            <p:cond delay="834"/>
                                          </p:stCondLst>
                                        </p:cTn>
                                        <p:tgtEl>
                                          <p:spTgt spid="10"/>
                                        </p:tgtEl>
                                      </p:cBhvr>
                                      <p:to x="100000" y="100000"/>
                                    </p:animScale>
                                    <p:animScale>
                                      <p:cBhvr>
                                        <p:cTn id="45" dur="13">
                                          <p:stCondLst>
                                            <p:cond delay="904"/>
                                          </p:stCondLst>
                                        </p:cTn>
                                        <p:tgtEl>
                                          <p:spTgt spid="10"/>
                                        </p:tgtEl>
                                      </p:cBhvr>
                                      <p:to x="100000" y="95000"/>
                                    </p:animScale>
                                    <p:animScale>
                                      <p:cBhvr>
                                        <p:cTn id="46" dur="83" decel="50000">
                                          <p:stCondLst>
                                            <p:cond delay="917"/>
                                          </p:stCondLst>
                                        </p:cTn>
                                        <p:tgtEl>
                                          <p:spTgt spid="10"/>
                                        </p:tgtEl>
                                      </p:cBhvr>
                                      <p:to x="100000" y="100000"/>
                                    </p:animScale>
                                  </p:childTnLst>
                                </p:cTn>
                              </p:par>
                              <p:par>
                                <p:cTn id="47" presetID="26" presetClass="entr" presetSubtype="0" fill="hold" grpId="0" nodeType="withEffect">
                                  <p:stCondLst>
                                    <p:cond delay="1000"/>
                                  </p:stCondLst>
                                  <p:childTnLst>
                                    <p:set>
                                      <p:cBhvr>
                                        <p:cTn id="48" dur="1" fill="hold">
                                          <p:stCondLst>
                                            <p:cond delay="0"/>
                                          </p:stCondLst>
                                        </p:cTn>
                                        <p:tgtEl>
                                          <p:spTgt spid="11"/>
                                        </p:tgtEl>
                                        <p:attrNameLst>
                                          <p:attrName>style.visibility</p:attrName>
                                        </p:attrNameLst>
                                      </p:cBhvr>
                                      <p:to>
                                        <p:strVal val="visible"/>
                                      </p:to>
                                    </p:set>
                                    <p:animEffect transition="in" filter="wipe(down)">
                                      <p:cBhvr>
                                        <p:cTn id="49" dur="290">
                                          <p:stCondLst>
                                            <p:cond delay="0"/>
                                          </p:stCondLst>
                                        </p:cTn>
                                        <p:tgtEl>
                                          <p:spTgt spid="11"/>
                                        </p:tgtEl>
                                      </p:cBhvr>
                                    </p:animEffect>
                                    <p:anim calcmode="lin" valueType="num">
                                      <p:cBhvr>
                                        <p:cTn id="50"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51"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52"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53"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54"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55" dur="13">
                                          <p:stCondLst>
                                            <p:cond delay="325"/>
                                          </p:stCondLst>
                                        </p:cTn>
                                        <p:tgtEl>
                                          <p:spTgt spid="11"/>
                                        </p:tgtEl>
                                      </p:cBhvr>
                                      <p:to x="100000" y="60000"/>
                                    </p:animScale>
                                    <p:animScale>
                                      <p:cBhvr>
                                        <p:cTn id="56" dur="83" decel="50000">
                                          <p:stCondLst>
                                            <p:cond delay="338"/>
                                          </p:stCondLst>
                                        </p:cTn>
                                        <p:tgtEl>
                                          <p:spTgt spid="11"/>
                                        </p:tgtEl>
                                      </p:cBhvr>
                                      <p:to x="100000" y="100000"/>
                                    </p:animScale>
                                    <p:animScale>
                                      <p:cBhvr>
                                        <p:cTn id="57" dur="13">
                                          <p:stCondLst>
                                            <p:cond delay="656"/>
                                          </p:stCondLst>
                                        </p:cTn>
                                        <p:tgtEl>
                                          <p:spTgt spid="11"/>
                                        </p:tgtEl>
                                      </p:cBhvr>
                                      <p:to x="100000" y="80000"/>
                                    </p:animScale>
                                    <p:animScale>
                                      <p:cBhvr>
                                        <p:cTn id="58" dur="83" decel="50000">
                                          <p:stCondLst>
                                            <p:cond delay="669"/>
                                          </p:stCondLst>
                                        </p:cTn>
                                        <p:tgtEl>
                                          <p:spTgt spid="11"/>
                                        </p:tgtEl>
                                      </p:cBhvr>
                                      <p:to x="100000" y="100000"/>
                                    </p:animScale>
                                    <p:animScale>
                                      <p:cBhvr>
                                        <p:cTn id="59" dur="13">
                                          <p:stCondLst>
                                            <p:cond delay="821"/>
                                          </p:stCondLst>
                                        </p:cTn>
                                        <p:tgtEl>
                                          <p:spTgt spid="11"/>
                                        </p:tgtEl>
                                      </p:cBhvr>
                                      <p:to x="100000" y="90000"/>
                                    </p:animScale>
                                    <p:animScale>
                                      <p:cBhvr>
                                        <p:cTn id="60" dur="83" decel="50000">
                                          <p:stCondLst>
                                            <p:cond delay="834"/>
                                          </p:stCondLst>
                                        </p:cTn>
                                        <p:tgtEl>
                                          <p:spTgt spid="11"/>
                                        </p:tgtEl>
                                      </p:cBhvr>
                                      <p:to x="100000" y="100000"/>
                                    </p:animScale>
                                    <p:animScale>
                                      <p:cBhvr>
                                        <p:cTn id="61" dur="13">
                                          <p:stCondLst>
                                            <p:cond delay="904"/>
                                          </p:stCondLst>
                                        </p:cTn>
                                        <p:tgtEl>
                                          <p:spTgt spid="11"/>
                                        </p:tgtEl>
                                      </p:cBhvr>
                                      <p:to x="100000" y="95000"/>
                                    </p:animScale>
                                    <p:animScale>
                                      <p:cBhvr>
                                        <p:cTn id="62" dur="83" decel="50000">
                                          <p:stCondLst>
                                            <p:cond delay="917"/>
                                          </p:stCondLst>
                                        </p:cTn>
                                        <p:tgtEl>
                                          <p:spTgt spid="11"/>
                                        </p:tgtEl>
                                      </p:cBhvr>
                                      <p:to x="100000" y="100000"/>
                                    </p:animScale>
                                  </p:childTnLst>
                                </p:cTn>
                              </p:par>
                              <p:par>
                                <p:cTn id="63" presetID="26" presetClass="entr" presetSubtype="0" fill="hold" grpId="0" nodeType="withEffect">
                                  <p:stCondLst>
                                    <p:cond delay="1000"/>
                                  </p:stCondLst>
                                  <p:childTnLst>
                                    <p:set>
                                      <p:cBhvr>
                                        <p:cTn id="64" dur="1" fill="hold">
                                          <p:stCondLst>
                                            <p:cond delay="0"/>
                                          </p:stCondLst>
                                        </p:cTn>
                                        <p:tgtEl>
                                          <p:spTgt spid="12"/>
                                        </p:tgtEl>
                                        <p:attrNameLst>
                                          <p:attrName>style.visibility</p:attrName>
                                        </p:attrNameLst>
                                      </p:cBhvr>
                                      <p:to>
                                        <p:strVal val="visible"/>
                                      </p:to>
                                    </p:set>
                                    <p:animEffect transition="in" filter="wipe(down)">
                                      <p:cBhvr>
                                        <p:cTn id="65" dur="290">
                                          <p:stCondLst>
                                            <p:cond delay="0"/>
                                          </p:stCondLst>
                                        </p:cTn>
                                        <p:tgtEl>
                                          <p:spTgt spid="12"/>
                                        </p:tgtEl>
                                      </p:cBhvr>
                                    </p:animEffect>
                                    <p:anim calcmode="lin" valueType="num">
                                      <p:cBhvr>
                                        <p:cTn id="66"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7"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8"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69"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70"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71" dur="13">
                                          <p:stCondLst>
                                            <p:cond delay="325"/>
                                          </p:stCondLst>
                                        </p:cTn>
                                        <p:tgtEl>
                                          <p:spTgt spid="12"/>
                                        </p:tgtEl>
                                      </p:cBhvr>
                                      <p:to x="100000" y="60000"/>
                                    </p:animScale>
                                    <p:animScale>
                                      <p:cBhvr>
                                        <p:cTn id="72" dur="83" decel="50000">
                                          <p:stCondLst>
                                            <p:cond delay="338"/>
                                          </p:stCondLst>
                                        </p:cTn>
                                        <p:tgtEl>
                                          <p:spTgt spid="12"/>
                                        </p:tgtEl>
                                      </p:cBhvr>
                                      <p:to x="100000" y="100000"/>
                                    </p:animScale>
                                    <p:animScale>
                                      <p:cBhvr>
                                        <p:cTn id="73" dur="13">
                                          <p:stCondLst>
                                            <p:cond delay="656"/>
                                          </p:stCondLst>
                                        </p:cTn>
                                        <p:tgtEl>
                                          <p:spTgt spid="12"/>
                                        </p:tgtEl>
                                      </p:cBhvr>
                                      <p:to x="100000" y="80000"/>
                                    </p:animScale>
                                    <p:animScale>
                                      <p:cBhvr>
                                        <p:cTn id="74" dur="83" decel="50000">
                                          <p:stCondLst>
                                            <p:cond delay="669"/>
                                          </p:stCondLst>
                                        </p:cTn>
                                        <p:tgtEl>
                                          <p:spTgt spid="12"/>
                                        </p:tgtEl>
                                      </p:cBhvr>
                                      <p:to x="100000" y="100000"/>
                                    </p:animScale>
                                    <p:animScale>
                                      <p:cBhvr>
                                        <p:cTn id="75" dur="13">
                                          <p:stCondLst>
                                            <p:cond delay="821"/>
                                          </p:stCondLst>
                                        </p:cTn>
                                        <p:tgtEl>
                                          <p:spTgt spid="12"/>
                                        </p:tgtEl>
                                      </p:cBhvr>
                                      <p:to x="100000" y="90000"/>
                                    </p:animScale>
                                    <p:animScale>
                                      <p:cBhvr>
                                        <p:cTn id="76" dur="83" decel="50000">
                                          <p:stCondLst>
                                            <p:cond delay="834"/>
                                          </p:stCondLst>
                                        </p:cTn>
                                        <p:tgtEl>
                                          <p:spTgt spid="12"/>
                                        </p:tgtEl>
                                      </p:cBhvr>
                                      <p:to x="100000" y="100000"/>
                                    </p:animScale>
                                    <p:animScale>
                                      <p:cBhvr>
                                        <p:cTn id="77" dur="13">
                                          <p:stCondLst>
                                            <p:cond delay="904"/>
                                          </p:stCondLst>
                                        </p:cTn>
                                        <p:tgtEl>
                                          <p:spTgt spid="12"/>
                                        </p:tgtEl>
                                      </p:cBhvr>
                                      <p:to x="100000" y="95000"/>
                                    </p:animScale>
                                    <p:animScale>
                                      <p:cBhvr>
                                        <p:cTn id="78" dur="83" decel="50000">
                                          <p:stCondLst>
                                            <p:cond delay="917"/>
                                          </p:stCondLst>
                                        </p:cTn>
                                        <p:tgtEl>
                                          <p:spTgt spid="12"/>
                                        </p:tgtEl>
                                      </p:cBhvr>
                                      <p:to x="100000" y="100000"/>
                                    </p:animScale>
                                  </p:childTnLst>
                                </p:cTn>
                              </p:par>
                              <p:par>
                                <p:cTn id="79" presetID="47" presetClass="entr" presetSubtype="0" fill="hold" grpId="0" nodeType="withEffect">
                                  <p:stCondLst>
                                    <p:cond delay="100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1000"/>
                                        <p:tgtEl>
                                          <p:spTgt spid="13"/>
                                        </p:tgtEl>
                                      </p:cBhvr>
                                    </p:animEffect>
                                    <p:anim calcmode="lin" valueType="num">
                                      <p:cBhvr>
                                        <p:cTn id="82" dur="1000" fill="hold"/>
                                        <p:tgtEl>
                                          <p:spTgt spid="13"/>
                                        </p:tgtEl>
                                        <p:attrNameLst>
                                          <p:attrName>ppt_x</p:attrName>
                                        </p:attrNameLst>
                                      </p:cBhvr>
                                      <p:tavLst>
                                        <p:tav tm="0">
                                          <p:val>
                                            <p:strVal val="#ppt_x"/>
                                          </p:val>
                                        </p:tav>
                                        <p:tav tm="100000">
                                          <p:val>
                                            <p:strVal val="#ppt_x"/>
                                          </p:val>
                                        </p:tav>
                                      </p:tavLst>
                                    </p:anim>
                                    <p:anim calcmode="lin" valueType="num">
                                      <p:cBhvr>
                                        <p:cTn id="83" dur="1000" fill="hold"/>
                                        <p:tgtEl>
                                          <p:spTgt spid="13"/>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100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1000"/>
                                        <p:tgtEl>
                                          <p:spTgt spid="14"/>
                                        </p:tgtEl>
                                      </p:cBhvr>
                                    </p:animEffect>
                                    <p:anim calcmode="lin" valueType="num">
                                      <p:cBhvr>
                                        <p:cTn id="87" dur="1000" fill="hold"/>
                                        <p:tgtEl>
                                          <p:spTgt spid="14"/>
                                        </p:tgtEl>
                                        <p:attrNameLst>
                                          <p:attrName>ppt_x</p:attrName>
                                        </p:attrNameLst>
                                      </p:cBhvr>
                                      <p:tavLst>
                                        <p:tav tm="0">
                                          <p:val>
                                            <p:strVal val="#ppt_x"/>
                                          </p:val>
                                        </p:tav>
                                        <p:tav tm="100000">
                                          <p:val>
                                            <p:strVal val="#ppt_x"/>
                                          </p:val>
                                        </p:tav>
                                      </p:tavLst>
                                    </p:anim>
                                    <p:anim calcmode="lin" valueType="num">
                                      <p:cBhvr>
                                        <p:cTn id="8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12" grpId="0" animBg="1"/>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Conclusion</a:t>
            </a:r>
            <a:endParaRPr lang="tr-TR" dirty="0"/>
          </a:p>
        </p:txBody>
      </p:sp>
      <p:sp>
        <p:nvSpPr>
          <p:cNvPr id="3" name="İçerik Yer Tutucusu 2"/>
          <p:cNvSpPr>
            <a:spLocks noGrp="1"/>
          </p:cNvSpPr>
          <p:nvPr>
            <p:ph idx="1"/>
          </p:nvPr>
        </p:nvSpPr>
        <p:spPr>
          <a:xfrm>
            <a:off x="677334" y="1665027"/>
            <a:ext cx="8596668" cy="4376335"/>
          </a:xfrm>
        </p:spPr>
        <p:txBody>
          <a:bodyPr/>
          <a:lstStyle/>
          <a:p>
            <a:pPr algn="ctr"/>
            <a:r>
              <a:rPr lang="tr-TR" dirty="0" smtClean="0"/>
              <a:t>F1 </a:t>
            </a:r>
            <a:r>
              <a:rPr lang="tr-TR" dirty="0" err="1" smtClean="0"/>
              <a:t>formulation</a:t>
            </a:r>
            <a:r>
              <a:rPr lang="tr-TR" dirty="0" smtClean="0"/>
              <a:t> has</a:t>
            </a:r>
          </a:p>
          <a:p>
            <a:r>
              <a:rPr lang="tr-TR" dirty="0" err="1" smtClean="0"/>
              <a:t>Proper</a:t>
            </a:r>
            <a:r>
              <a:rPr lang="tr-TR" dirty="0" smtClean="0"/>
              <a:t> </a:t>
            </a:r>
            <a:r>
              <a:rPr lang="tr-TR" dirty="0" err="1" smtClean="0"/>
              <a:t>particle</a:t>
            </a:r>
            <a:r>
              <a:rPr lang="tr-TR" dirty="0" smtClean="0"/>
              <a:t> size, </a:t>
            </a:r>
            <a:r>
              <a:rPr lang="tr-TR" dirty="0" err="1" smtClean="0"/>
              <a:t>polydispersity</a:t>
            </a:r>
            <a:r>
              <a:rPr lang="tr-TR" dirty="0" smtClean="0"/>
              <a:t> </a:t>
            </a:r>
            <a:r>
              <a:rPr lang="tr-TR" dirty="0" err="1" smtClean="0"/>
              <a:t>index</a:t>
            </a:r>
            <a:r>
              <a:rPr lang="tr-TR" dirty="0" smtClean="0"/>
              <a:t> </a:t>
            </a:r>
            <a:r>
              <a:rPr lang="tr-TR" dirty="0" err="1" smtClean="0"/>
              <a:t>and</a:t>
            </a:r>
            <a:r>
              <a:rPr lang="tr-TR" dirty="0" smtClean="0"/>
              <a:t> </a:t>
            </a:r>
            <a:r>
              <a:rPr lang="tr-TR" dirty="0" err="1" smtClean="0"/>
              <a:t>zeta</a:t>
            </a:r>
            <a:r>
              <a:rPr lang="tr-TR" dirty="0" smtClean="0"/>
              <a:t> </a:t>
            </a:r>
            <a:r>
              <a:rPr lang="tr-TR" dirty="0" err="1" smtClean="0"/>
              <a:t>potential</a:t>
            </a:r>
            <a:r>
              <a:rPr lang="tr-TR" dirty="0" smtClean="0"/>
              <a:t>,</a:t>
            </a:r>
          </a:p>
          <a:p>
            <a:r>
              <a:rPr lang="tr-TR" dirty="0" smtClean="0"/>
              <a:t>High </a:t>
            </a:r>
            <a:r>
              <a:rPr lang="tr-TR" dirty="0" err="1" smtClean="0"/>
              <a:t>preparation</a:t>
            </a:r>
            <a:r>
              <a:rPr lang="tr-TR" dirty="0" smtClean="0"/>
              <a:t> </a:t>
            </a:r>
            <a:r>
              <a:rPr lang="tr-TR" dirty="0" err="1" smtClean="0"/>
              <a:t>yield</a:t>
            </a:r>
            <a:r>
              <a:rPr lang="tr-TR" dirty="0" smtClean="0"/>
              <a:t>, </a:t>
            </a:r>
            <a:r>
              <a:rPr lang="tr-TR" dirty="0" err="1" smtClean="0"/>
              <a:t>proper</a:t>
            </a:r>
            <a:r>
              <a:rPr lang="tr-TR" dirty="0" smtClean="0"/>
              <a:t> </a:t>
            </a:r>
            <a:r>
              <a:rPr lang="tr-TR" dirty="0" err="1" smtClean="0"/>
              <a:t>encapsulation</a:t>
            </a:r>
            <a:r>
              <a:rPr lang="tr-TR" dirty="0" smtClean="0"/>
              <a:t> </a:t>
            </a:r>
            <a:r>
              <a:rPr lang="tr-TR" dirty="0" err="1" smtClean="0"/>
              <a:t>efficiency</a:t>
            </a:r>
            <a:r>
              <a:rPr lang="tr-TR" dirty="0" smtClean="0"/>
              <a:t>,</a:t>
            </a:r>
          </a:p>
          <a:p>
            <a:r>
              <a:rPr lang="tr-TR" dirty="0" smtClean="0"/>
              <a:t>High </a:t>
            </a:r>
            <a:r>
              <a:rPr lang="tr-TR" dirty="0" err="1" smtClean="0"/>
              <a:t>radiolabeling</a:t>
            </a:r>
            <a:r>
              <a:rPr lang="tr-TR" dirty="0" smtClean="0"/>
              <a:t> </a:t>
            </a:r>
            <a:r>
              <a:rPr lang="tr-TR" dirty="0" err="1" smtClean="0"/>
              <a:t>efficiency</a:t>
            </a:r>
            <a:r>
              <a:rPr lang="tr-TR" dirty="0" smtClean="0"/>
              <a:t> </a:t>
            </a:r>
            <a:r>
              <a:rPr lang="tr-TR" dirty="0" err="1" smtClean="0"/>
              <a:t>and</a:t>
            </a:r>
            <a:r>
              <a:rPr lang="tr-TR" dirty="0" smtClean="0"/>
              <a:t> </a:t>
            </a:r>
            <a:r>
              <a:rPr lang="tr-TR" dirty="0" err="1" smtClean="0"/>
              <a:t>stability</a:t>
            </a:r>
            <a:r>
              <a:rPr lang="tr-TR" dirty="0" smtClean="0"/>
              <a:t>,</a:t>
            </a:r>
          </a:p>
          <a:p>
            <a:r>
              <a:rPr lang="tr-TR" dirty="0" smtClean="0"/>
              <a:t>High </a:t>
            </a:r>
            <a:r>
              <a:rPr lang="tr-TR" dirty="0" err="1" smtClean="0"/>
              <a:t>Target</a:t>
            </a:r>
            <a:r>
              <a:rPr lang="tr-TR" dirty="0" smtClean="0"/>
              <a:t>/</a:t>
            </a:r>
            <a:r>
              <a:rPr lang="tr-TR" dirty="0" err="1" smtClean="0"/>
              <a:t>Non</a:t>
            </a:r>
            <a:r>
              <a:rPr lang="tr-TR" dirty="0" smtClean="0"/>
              <a:t> </a:t>
            </a:r>
            <a:r>
              <a:rPr lang="tr-TR" dirty="0" err="1" smtClean="0"/>
              <a:t>target</a:t>
            </a:r>
            <a:r>
              <a:rPr lang="tr-TR" dirty="0" smtClean="0"/>
              <a:t> </a:t>
            </a:r>
            <a:r>
              <a:rPr lang="tr-TR" dirty="0" err="1" smtClean="0"/>
              <a:t>cell</a:t>
            </a:r>
            <a:r>
              <a:rPr lang="tr-TR" dirty="0" smtClean="0"/>
              <a:t> </a:t>
            </a:r>
            <a:r>
              <a:rPr lang="tr-TR" dirty="0" err="1" smtClean="0"/>
              <a:t>incorporation</a:t>
            </a:r>
            <a:r>
              <a:rPr lang="tr-TR" dirty="0" smtClean="0"/>
              <a:t>.</a:t>
            </a:r>
          </a:p>
          <a:p>
            <a:endParaRPr lang="tr-TR" dirty="0" smtClean="0"/>
          </a:p>
          <a:p>
            <a:endParaRPr lang="tr-TR" dirty="0"/>
          </a:p>
          <a:p>
            <a:pPr algn="ctr"/>
            <a:r>
              <a:rPr lang="tr-TR" sz="2000" baseline="30000" dirty="0" smtClean="0"/>
              <a:t>99m</a:t>
            </a:r>
            <a:r>
              <a:rPr lang="tr-TR" sz="2000" dirty="0" smtClean="0"/>
              <a:t>Tc-MTX-CSNPs </a:t>
            </a:r>
            <a:r>
              <a:rPr lang="tr-TR" sz="2000" dirty="0" err="1" smtClean="0"/>
              <a:t>might</a:t>
            </a:r>
            <a:r>
              <a:rPr lang="tr-TR" sz="2000" dirty="0" smtClean="0"/>
              <a:t> be </a:t>
            </a:r>
            <a:r>
              <a:rPr lang="tr-TR" sz="2000" dirty="0" err="1" smtClean="0"/>
              <a:t>used</a:t>
            </a:r>
            <a:r>
              <a:rPr lang="tr-TR" sz="2000" dirty="0" smtClean="0"/>
              <a:t> in </a:t>
            </a:r>
            <a:r>
              <a:rPr lang="tr-TR" sz="2000" dirty="0" err="1" smtClean="0"/>
              <a:t>human</a:t>
            </a:r>
            <a:r>
              <a:rPr lang="tr-TR" sz="2000" dirty="0" smtClean="0"/>
              <a:t> </a:t>
            </a:r>
            <a:r>
              <a:rPr lang="tr-TR" sz="2000" dirty="0" err="1" smtClean="0"/>
              <a:t>breast</a:t>
            </a:r>
            <a:r>
              <a:rPr lang="tr-TR" sz="2000" dirty="0" smtClean="0"/>
              <a:t> </a:t>
            </a:r>
            <a:r>
              <a:rPr lang="tr-TR" sz="2000" dirty="0" err="1" smtClean="0"/>
              <a:t>cancer</a:t>
            </a:r>
            <a:r>
              <a:rPr lang="tr-TR" sz="2000" dirty="0" smtClean="0"/>
              <a:t> </a:t>
            </a:r>
            <a:r>
              <a:rPr lang="tr-TR" sz="2000" dirty="0" err="1" smtClean="0"/>
              <a:t>diagnosis</a:t>
            </a:r>
            <a:r>
              <a:rPr lang="tr-TR" sz="2000" dirty="0" smtClean="0"/>
              <a:t> in </a:t>
            </a:r>
            <a:r>
              <a:rPr lang="tr-TR" sz="2000" dirty="0" err="1" smtClean="0"/>
              <a:t>nuclear</a:t>
            </a:r>
            <a:r>
              <a:rPr lang="tr-TR" sz="2000" dirty="0" smtClean="0"/>
              <a:t> </a:t>
            </a:r>
            <a:r>
              <a:rPr lang="tr-TR" sz="2000" dirty="0" err="1" smtClean="0"/>
              <a:t>medicine</a:t>
            </a:r>
            <a:r>
              <a:rPr lang="tr-TR" sz="2000" dirty="0" smtClean="0"/>
              <a:t> </a:t>
            </a:r>
            <a:r>
              <a:rPr lang="tr-TR" sz="2000" dirty="0" err="1" smtClean="0"/>
              <a:t>patient</a:t>
            </a:r>
            <a:r>
              <a:rPr lang="tr-TR" sz="2000" dirty="0" smtClean="0"/>
              <a:t>.</a:t>
            </a:r>
            <a:endParaRPr lang="tr-TR" sz="2000" dirty="0"/>
          </a:p>
          <a:p>
            <a:pPr lvl="1"/>
            <a:endParaRPr lang="tr-TR" dirty="0" smtClean="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100" y="5001594"/>
            <a:ext cx="720370" cy="682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3762" y="5011985"/>
            <a:ext cx="720370" cy="682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Slayt Numarası Yer Tutucusu 6"/>
          <p:cNvSpPr>
            <a:spLocks noGrp="1"/>
          </p:cNvSpPr>
          <p:nvPr>
            <p:ph type="sldNum" sz="quarter" idx="12"/>
          </p:nvPr>
        </p:nvSpPr>
        <p:spPr/>
        <p:txBody>
          <a:bodyPr/>
          <a:lstStyle/>
          <a:p>
            <a:fld id="{D57F1E4F-1CFF-5643-939E-217C01CDF565}" type="slidenum">
              <a:rPr lang="en-US" smtClean="0"/>
              <a:pPr/>
              <a:t>23</a:t>
            </a:fld>
            <a:endParaRPr lang="en-US" dirty="0"/>
          </a:p>
        </p:txBody>
      </p:sp>
    </p:spTree>
    <p:extLst>
      <p:ext uri="{BB962C8B-B14F-4D97-AF65-F5344CB8AC3E}">
        <p14:creationId xmlns:p14="http://schemas.microsoft.com/office/powerpoint/2010/main" val="3626186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000"/>
                                        <p:tgtEl>
                                          <p:spTgt spid="4"/>
                                        </p:tgtEl>
                                      </p:cBhvr>
                                    </p:animEffect>
                                  </p:childTnLst>
                                </p:cTn>
                              </p:par>
                            </p:childTnLst>
                          </p:cTn>
                        </p:par>
                        <p:par>
                          <p:cTn id="8" fill="hold">
                            <p:stCondLst>
                              <p:cond delay="2000"/>
                            </p:stCondLst>
                            <p:childTnLst>
                              <p:par>
                                <p:cTn id="9" presetID="6" presetClass="entr" presetSubtype="16" fill="hold"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1000"/>
                                        <p:tgtEl>
                                          <p:spTgt spid="5"/>
                                        </p:tgtEl>
                                      </p:cBhvr>
                                    </p:animEffect>
                                  </p:childTnLst>
                                </p:cTn>
                              </p:par>
                            </p:childTnLst>
                          </p:cTn>
                        </p:par>
                        <p:par>
                          <p:cTn id="12" fill="hold">
                            <p:stCondLst>
                              <p:cond delay="4000"/>
                            </p:stCondLst>
                            <p:childTnLst>
                              <p:par>
                                <p:cTn id="13" presetID="42" presetClass="entr" presetSubtype="0" fill="hold" nodeType="after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fade">
                                      <p:cBhvr>
                                        <p:cTn id="15" dur="1000"/>
                                        <p:tgtEl>
                                          <p:spTgt spid="3">
                                            <p:txEl>
                                              <p:pRg st="7" end="7"/>
                                            </p:txEl>
                                          </p:spTgt>
                                        </p:tgtEl>
                                      </p:cBhvr>
                                    </p:animEffect>
                                    <p:anim calcmode="lin" valueType="num">
                                      <p:cBhvr>
                                        <p:cTn id="1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677334" y="900752"/>
            <a:ext cx="8596668" cy="1029648"/>
          </a:xfrm>
        </p:spPr>
        <p:txBody>
          <a:bodyPr/>
          <a:lstStyle/>
          <a:p>
            <a:r>
              <a:rPr lang="tr-TR" dirty="0" err="1" smtClean="0"/>
              <a:t>Acknowledgments</a:t>
            </a:r>
            <a:endParaRPr lang="tr-TR" dirty="0"/>
          </a:p>
        </p:txBody>
      </p:sp>
      <p:sp>
        <p:nvSpPr>
          <p:cNvPr id="3" name="İçerik Yer Tutucusu 2"/>
          <p:cNvSpPr>
            <a:spLocks noGrp="1"/>
          </p:cNvSpPr>
          <p:nvPr>
            <p:ph idx="1"/>
          </p:nvPr>
        </p:nvSpPr>
        <p:spPr>
          <a:xfrm>
            <a:off x="677334" y="2160589"/>
            <a:ext cx="8596668" cy="1268411"/>
          </a:xfrm>
        </p:spPr>
        <p:txBody>
          <a:bodyPr/>
          <a:lstStyle/>
          <a:p>
            <a:pPr algn="just"/>
            <a:r>
              <a:rPr lang="tr-TR" dirty="0" err="1" smtClean="0"/>
              <a:t>This</a:t>
            </a:r>
            <a:r>
              <a:rPr lang="tr-TR" dirty="0" smtClean="0"/>
              <a:t> </a:t>
            </a:r>
            <a:r>
              <a:rPr lang="tr-TR" dirty="0" err="1" smtClean="0"/>
              <a:t>study</a:t>
            </a:r>
            <a:r>
              <a:rPr lang="tr-TR" dirty="0" smtClean="0"/>
              <a:t> </a:t>
            </a:r>
            <a:r>
              <a:rPr lang="tr-TR" dirty="0" err="1" smtClean="0"/>
              <a:t>was</a:t>
            </a:r>
            <a:r>
              <a:rPr lang="tr-TR" dirty="0" smtClean="0"/>
              <a:t> </a:t>
            </a:r>
            <a:r>
              <a:rPr lang="tr-TR" dirty="0" err="1" smtClean="0"/>
              <a:t>supported</a:t>
            </a:r>
            <a:r>
              <a:rPr lang="tr-TR" dirty="0" smtClean="0"/>
              <a:t> </a:t>
            </a:r>
            <a:r>
              <a:rPr lang="tr-TR" dirty="0" err="1" smtClean="0"/>
              <a:t>by</a:t>
            </a:r>
            <a:r>
              <a:rPr lang="tr-TR" dirty="0" smtClean="0"/>
              <a:t> Ege </a:t>
            </a:r>
            <a:r>
              <a:rPr lang="tr-TR" dirty="0" err="1" smtClean="0"/>
              <a:t>University</a:t>
            </a:r>
            <a:r>
              <a:rPr lang="tr-TR" dirty="0" smtClean="0"/>
              <a:t> </a:t>
            </a:r>
            <a:r>
              <a:rPr lang="tr-TR" dirty="0" err="1" smtClean="0"/>
              <a:t>Scientific</a:t>
            </a:r>
            <a:r>
              <a:rPr lang="tr-TR" dirty="0" smtClean="0"/>
              <a:t> </a:t>
            </a:r>
            <a:r>
              <a:rPr lang="tr-TR" dirty="0" err="1" smtClean="0"/>
              <a:t>Research</a:t>
            </a:r>
            <a:r>
              <a:rPr lang="tr-TR" dirty="0" smtClean="0"/>
              <a:t> Project </a:t>
            </a:r>
            <a:r>
              <a:rPr lang="tr-TR" dirty="0" err="1" smtClean="0"/>
              <a:t>Comission</a:t>
            </a:r>
            <a:r>
              <a:rPr lang="tr-TR" dirty="0" smtClean="0"/>
              <a:t> (</a:t>
            </a:r>
            <a:r>
              <a:rPr lang="tr-TR" dirty="0" err="1" smtClean="0"/>
              <a:t>project</a:t>
            </a:r>
            <a:r>
              <a:rPr lang="tr-TR" dirty="0" smtClean="0"/>
              <a:t> </a:t>
            </a:r>
            <a:r>
              <a:rPr lang="tr-TR" dirty="0" err="1" smtClean="0"/>
              <a:t>no</a:t>
            </a:r>
            <a:r>
              <a:rPr lang="tr-TR" dirty="0" smtClean="0"/>
              <a:t>: 14/ECZ/037) </a:t>
            </a:r>
            <a:r>
              <a:rPr lang="tr-TR" dirty="0" err="1" smtClean="0"/>
              <a:t>and</a:t>
            </a:r>
            <a:r>
              <a:rPr lang="tr-TR" dirty="0" smtClean="0"/>
              <a:t> Aliye </a:t>
            </a:r>
            <a:r>
              <a:rPr lang="tr-TR" dirty="0" err="1" smtClean="0"/>
              <a:t>Uster</a:t>
            </a:r>
            <a:r>
              <a:rPr lang="tr-TR" dirty="0" smtClean="0"/>
              <a:t> Foundation in </a:t>
            </a:r>
            <a:r>
              <a:rPr lang="tr-TR" dirty="0" err="1" smtClean="0"/>
              <a:t>Turkey</a:t>
            </a:r>
            <a:r>
              <a:rPr lang="tr-TR" dirty="0" smtClean="0"/>
              <a:t>.</a:t>
            </a:r>
            <a:endParaRPr lang="tr-TR" dirty="0"/>
          </a:p>
        </p:txBody>
      </p:sp>
      <p:sp>
        <p:nvSpPr>
          <p:cNvPr id="5" name="Slayt Numarası Yer Tutucusu 4"/>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6" name="Picture 4" descr="http://aliyeustervakfi.org.tr/uploads/logo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1448" y="3924900"/>
            <a:ext cx="2820836" cy="13504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http://www.ege-ft.org/40-6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7030" y="3958577"/>
            <a:ext cx="3000890" cy="1200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9568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5" name="Slayt Numarası Yer Tutucusu 4"/>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5122" name="Picture 2" descr="C:\Users\Meliha\Desktop\thanks-for-listening-any-questions-no-great.pn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55845" y="431693"/>
            <a:ext cx="5138239" cy="5994613"/>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Meliha\Desktop\no-question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9520" y="1494722"/>
            <a:ext cx="1968689" cy="176197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Meliha\Desktop\smile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1551" y="3575714"/>
            <a:ext cx="1644628" cy="2467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083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123"/>
                                        </p:tgtEl>
                                        <p:attrNameLst>
                                          <p:attrName>style.visibility</p:attrName>
                                        </p:attrNameLst>
                                      </p:cBhvr>
                                      <p:to>
                                        <p:strVal val="visible"/>
                                      </p:to>
                                    </p:set>
                                    <p:anim calcmode="lin" valueType="num">
                                      <p:cBhvr>
                                        <p:cTn id="7" dur="1000" fill="hold"/>
                                        <p:tgtEl>
                                          <p:spTgt spid="5123"/>
                                        </p:tgtEl>
                                        <p:attrNameLst>
                                          <p:attrName>ppt_w</p:attrName>
                                        </p:attrNameLst>
                                      </p:cBhvr>
                                      <p:tavLst>
                                        <p:tav tm="0">
                                          <p:val>
                                            <p:fltVal val="0"/>
                                          </p:val>
                                        </p:tav>
                                        <p:tav tm="100000">
                                          <p:val>
                                            <p:strVal val="#ppt_w"/>
                                          </p:val>
                                        </p:tav>
                                      </p:tavLst>
                                    </p:anim>
                                    <p:anim calcmode="lin" valueType="num">
                                      <p:cBhvr>
                                        <p:cTn id="8" dur="1000" fill="hold"/>
                                        <p:tgtEl>
                                          <p:spTgt spid="5123"/>
                                        </p:tgtEl>
                                        <p:attrNameLst>
                                          <p:attrName>ppt_h</p:attrName>
                                        </p:attrNameLst>
                                      </p:cBhvr>
                                      <p:tavLst>
                                        <p:tav tm="0">
                                          <p:val>
                                            <p:fltVal val="0"/>
                                          </p:val>
                                        </p:tav>
                                        <p:tav tm="100000">
                                          <p:val>
                                            <p:strVal val="#ppt_h"/>
                                          </p:val>
                                        </p:tav>
                                      </p:tavLst>
                                    </p:anim>
                                    <p:anim calcmode="lin" valueType="num">
                                      <p:cBhvr>
                                        <p:cTn id="9" dur="1000" fill="hold"/>
                                        <p:tgtEl>
                                          <p:spTgt spid="5123"/>
                                        </p:tgtEl>
                                        <p:attrNameLst>
                                          <p:attrName>style.rotation</p:attrName>
                                        </p:attrNameLst>
                                      </p:cBhvr>
                                      <p:tavLst>
                                        <p:tav tm="0">
                                          <p:val>
                                            <p:fltVal val="90"/>
                                          </p:val>
                                        </p:tav>
                                        <p:tav tm="100000">
                                          <p:val>
                                            <p:fltVal val="0"/>
                                          </p:val>
                                        </p:tav>
                                      </p:tavLst>
                                    </p:anim>
                                    <p:animEffect transition="in" filter="fade">
                                      <p:cBhvr>
                                        <p:cTn id="10" dur="1000"/>
                                        <p:tgtEl>
                                          <p:spTgt spid="5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2785</TotalTime>
  <Words>1986</Words>
  <Application>Microsoft Office PowerPoint</Application>
  <PresentationFormat>Özel</PresentationFormat>
  <Paragraphs>257</Paragraphs>
  <Slides>25</Slides>
  <Notes>25</Notes>
  <HiddenSlides>0</HiddenSlides>
  <MMClips>0</MMClips>
  <ScaleCrop>false</ScaleCrop>
  <HeadingPairs>
    <vt:vector size="4" baseType="variant">
      <vt:variant>
        <vt:lpstr>Tema</vt:lpstr>
      </vt:variant>
      <vt:variant>
        <vt:i4>1</vt:i4>
      </vt:variant>
      <vt:variant>
        <vt:lpstr>Slayt Başlıkları</vt:lpstr>
      </vt:variant>
      <vt:variant>
        <vt:i4>25</vt:i4>
      </vt:variant>
    </vt:vector>
  </HeadingPairs>
  <TitlesOfParts>
    <vt:vector size="26" baseType="lpstr">
      <vt:lpstr>Facet</vt:lpstr>
      <vt:lpstr>Cell Incorporation Studies with 99mTc Labeled Methotrexate Loaded Chitosan Nanoparticles for Breast Cancer Diagnosis</vt:lpstr>
      <vt:lpstr>PowerPoint Sunusu</vt:lpstr>
      <vt:lpstr>Outline</vt:lpstr>
      <vt:lpstr>Breast</vt:lpstr>
      <vt:lpstr>Breast Cancer</vt:lpstr>
      <vt:lpstr>Breast Cancer Diagnosis</vt:lpstr>
      <vt:lpstr>Nuclear Medicine Imaging</vt:lpstr>
      <vt:lpstr>Radiopharmaceuticals</vt:lpstr>
      <vt:lpstr>Nanoparticles</vt:lpstr>
      <vt:lpstr>Methotrexate</vt:lpstr>
      <vt:lpstr>Aim</vt:lpstr>
      <vt:lpstr>Preparation of MTX-CSNPs</vt:lpstr>
      <vt:lpstr>Characterization of MTX-CSNPs</vt:lpstr>
      <vt:lpstr>The yield of MTX-CSNPs</vt:lpstr>
      <vt:lpstr>The encapsulation efficiency (EE) of MTX-CSNPs</vt:lpstr>
      <vt:lpstr>Radiolabeling of MTX-CSNPs</vt:lpstr>
      <vt:lpstr>Quality control of MTX</vt:lpstr>
      <vt:lpstr>Stability studies of MTX-CSNPs</vt:lpstr>
      <vt:lpstr>Radiolabeling yield of MTX-CSNPs</vt:lpstr>
      <vt:lpstr>Cell culture studies</vt:lpstr>
      <vt:lpstr>Cell binding studies</vt:lpstr>
      <vt:lpstr>Target/Non Target Cell Incorporation</vt:lpstr>
      <vt:lpstr>Conclusion</vt:lpstr>
      <vt:lpstr>Acknowledgments</vt:lpstr>
      <vt:lpstr>PowerPoint Sunusu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Incorporation Studies with 99mTc-Methotrexate Loaded Chitosan Nanaoparticles</dc:title>
  <dc:creator>W7</dc:creator>
  <cp:lastModifiedBy>Meliha Ekinci</cp:lastModifiedBy>
  <cp:revision>82</cp:revision>
  <dcterms:created xsi:type="dcterms:W3CDTF">2015-09-25T13:15:12Z</dcterms:created>
  <dcterms:modified xsi:type="dcterms:W3CDTF">2016-03-03T10:09:09Z</dcterms:modified>
</cp:coreProperties>
</file>