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61" r:id="rId4"/>
    <p:sldId id="278" r:id="rId5"/>
    <p:sldId id="267" r:id="rId6"/>
    <p:sldId id="262" r:id="rId7"/>
    <p:sldId id="272" r:id="rId8"/>
    <p:sldId id="280" r:id="rId9"/>
    <p:sldId id="277" r:id="rId10"/>
    <p:sldId id="274" r:id="rId11"/>
    <p:sldId id="275" r:id="rId12"/>
    <p:sldId id="258" r:id="rId13"/>
    <p:sldId id="259" r:id="rId14"/>
    <p:sldId id="260" r:id="rId15"/>
    <p:sldId id="271" r:id="rId16"/>
    <p:sldId id="279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9" d="100"/>
          <a:sy n="129" d="100"/>
        </p:scale>
        <p:origin x="-11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8FB3DB-C869-E448-A749-7C44004EA885}" type="datetimeFigureOut">
              <a:rPr lang="en-US" smtClean="0"/>
              <a:t>9/3/14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E90AAC-0B0F-D24F-B831-22464C7F43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21968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4E90AAC-0B0F-D24F-B831-22464C7F436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2266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536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59678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7229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233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55411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4145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850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626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25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2594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15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EFC390-3943-7541-9044-A78CB6D02703}" type="datetimeFigureOut">
              <a:rPr lang="en-US" smtClean="0"/>
              <a:t>9/3/14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3D7678-A957-6B4C-B8E8-943653B332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13536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gi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06189"/>
            <a:ext cx="7772400" cy="2194262"/>
          </a:xfrm>
        </p:spPr>
        <p:txBody>
          <a:bodyPr>
            <a:normAutofit/>
          </a:bodyPr>
          <a:lstStyle/>
          <a:p>
            <a:r>
              <a:rPr lang="en-US" dirty="0" smtClean="0"/>
              <a:t>Using Imaging Tools to Track the Phenotype Changes to Capture Potential Genotype Changes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Mei Xiao</a:t>
            </a:r>
          </a:p>
          <a:p>
            <a:r>
              <a:rPr lang="en-US" dirty="0" smtClean="0"/>
              <a:t>The Jackson Laboratory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4306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Phenotype and Genotype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The relationship between genotype and the corresponding phenotype is still in its infancy.</a:t>
            </a:r>
          </a:p>
          <a:p>
            <a:r>
              <a:rPr lang="en-US" dirty="0" smtClean="0"/>
              <a:t>Neuroimaging genetics</a:t>
            </a:r>
          </a:p>
          <a:p>
            <a:pPr lvl="1"/>
            <a:r>
              <a:rPr lang="en-US" dirty="0"/>
              <a:t>Using brain imaging as quantitative phenotype</a:t>
            </a:r>
          </a:p>
          <a:p>
            <a:pPr lvl="1"/>
            <a:r>
              <a:rPr lang="en-US" dirty="0"/>
              <a:t>Investigate the role of genetic variation in brain structure and </a:t>
            </a:r>
            <a:r>
              <a:rPr lang="en-US" dirty="0" smtClean="0"/>
              <a:t>function</a:t>
            </a:r>
          </a:p>
          <a:p>
            <a:r>
              <a:rPr lang="en-US" dirty="0" smtClean="0"/>
              <a:t>KOMP</a:t>
            </a:r>
          </a:p>
          <a:p>
            <a:pPr lvl="1"/>
            <a:r>
              <a:rPr lang="en-US" dirty="0" smtClean="0"/>
              <a:t>Create knockouts mouse strains in the form of embryonic stem (ES) cells.</a:t>
            </a:r>
          </a:p>
          <a:p>
            <a:r>
              <a:rPr lang="en-US" dirty="0" smtClean="0"/>
              <a:t>KOMP2</a:t>
            </a:r>
          </a:p>
          <a:p>
            <a:pPr lvl="1"/>
            <a:r>
              <a:rPr lang="en-US" dirty="0" smtClean="0"/>
              <a:t>Expand the KOMP effort to characterize phenotypes of the mutant strains. </a:t>
            </a:r>
          </a:p>
          <a:p>
            <a:pPr lvl="1"/>
            <a:r>
              <a:rPr lang="en-US" dirty="0" smtClean="0"/>
              <a:t>A broad set of phenotypes allow direct comparisons and result in a thorough description of gene functions.</a:t>
            </a:r>
          </a:p>
          <a:p>
            <a:pPr lvl="1"/>
            <a:r>
              <a:rPr lang="en-US" dirty="0" smtClean="0"/>
              <a:t>Novel genes will be brought to light that would otherwise be ignored.</a:t>
            </a:r>
          </a:p>
          <a:p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7441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High-throughput bio-imaging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Multiple modalities</a:t>
            </a:r>
          </a:p>
          <a:p>
            <a:pPr lvl="1"/>
            <a:r>
              <a:rPr lang="en-US" dirty="0" smtClean="0"/>
              <a:t>CT, OCT, ultra sound, MRI, fMRI etc.</a:t>
            </a:r>
          </a:p>
          <a:p>
            <a:r>
              <a:rPr lang="en-US" dirty="0" smtClean="0"/>
              <a:t>Benefits</a:t>
            </a:r>
          </a:p>
          <a:p>
            <a:pPr lvl="1"/>
            <a:r>
              <a:rPr lang="en-US" dirty="0" smtClean="0"/>
              <a:t>Understand in vivo functions of genes</a:t>
            </a:r>
          </a:p>
          <a:p>
            <a:pPr lvl="1"/>
            <a:r>
              <a:rPr lang="en-US" dirty="0" smtClean="0"/>
              <a:t>Find disease patterns</a:t>
            </a:r>
          </a:p>
          <a:p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Image noises</a:t>
            </a:r>
          </a:p>
          <a:p>
            <a:pPr lvl="1"/>
            <a:r>
              <a:rPr lang="en-US" dirty="0" smtClean="0"/>
              <a:t>Image differences at different times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881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59763"/>
            <a:ext cx="9144000" cy="179566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47603"/>
            <a:ext cx="9144000" cy="17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9125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Averaging and Registration of the images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Averaging the images taken at the same position but at different time points</a:t>
            </a:r>
          </a:p>
          <a:p>
            <a:pPr lvl="1"/>
            <a:r>
              <a:rPr lang="en-US" dirty="0" smtClean="0"/>
              <a:t>Remove </a:t>
            </a:r>
            <a:r>
              <a:rPr lang="en-US" dirty="0"/>
              <a:t>the speckle noises</a:t>
            </a:r>
          </a:p>
          <a:p>
            <a:r>
              <a:rPr lang="en-US" dirty="0" smtClean="0"/>
              <a:t>Registration of the same image volume</a:t>
            </a:r>
          </a:p>
          <a:p>
            <a:pPr lvl="1"/>
            <a:r>
              <a:rPr lang="en-US" dirty="0" smtClean="0"/>
              <a:t>Enhance image quality to remove the noise caused by body movements</a:t>
            </a:r>
          </a:p>
          <a:p>
            <a:r>
              <a:rPr lang="en-US" dirty="0" smtClean="0"/>
              <a:t>Registration of the same slice from different image volumes</a:t>
            </a:r>
          </a:p>
          <a:p>
            <a:pPr lvl="1"/>
            <a:r>
              <a:rPr lang="en-US" dirty="0" smtClean="0"/>
              <a:t>Enhance image quality to remove the noise caused by body movements and device system errors</a:t>
            </a:r>
          </a:p>
        </p:txBody>
      </p:sp>
    </p:spTree>
    <p:extLst>
      <p:ext uri="{BB962C8B-B14F-4D97-AF65-F5344CB8AC3E}">
        <p14:creationId xmlns:p14="http://schemas.microsoft.com/office/powerpoint/2010/main" val="3640031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091" y="2059189"/>
            <a:ext cx="1955800" cy="1955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7789" y="2056649"/>
            <a:ext cx="1958340" cy="195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79273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Develop 3D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3D models can reveal in vivo spatial and temporal differences. </a:t>
            </a:r>
          </a:p>
          <a:p>
            <a:r>
              <a:rPr lang="en-US" dirty="0" smtClean="0"/>
              <a:t>3D models can intuitively show disease patterns.</a:t>
            </a:r>
          </a:p>
          <a:p>
            <a:r>
              <a:rPr lang="en-US" dirty="0" smtClean="0"/>
              <a:t>3D models are needed for certain calculations such as the electromagnetic wave propagation for sensor antenna used in organisms. </a:t>
            </a:r>
          </a:p>
        </p:txBody>
      </p:sp>
    </p:spTree>
    <p:extLst>
      <p:ext uri="{BB962C8B-B14F-4D97-AF65-F5344CB8AC3E}">
        <p14:creationId xmlns:p14="http://schemas.microsoft.com/office/powerpoint/2010/main" val="25154709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Retrieve 3D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3D models can be created from 2D image stacks such as Micro CT, MRI, etc.</a:t>
            </a:r>
          </a:p>
          <a:p>
            <a:r>
              <a:rPr lang="en-US" dirty="0" smtClean="0"/>
              <a:t>Partial 3D models can be created operations on a bigger 3D original model.</a:t>
            </a:r>
          </a:p>
          <a:p>
            <a:r>
              <a:rPr lang="en-US" dirty="0" smtClean="0"/>
              <a:t>Registrations of the image stacks will produce generic models that can be used for further analysis of individual data set.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70961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685" y="0"/>
            <a:ext cx="4324574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722182" y="4747846"/>
            <a:ext cx="4343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Building generic anatomical models using virtual model cutting and iterative registration</a:t>
            </a:r>
          </a:p>
          <a:p>
            <a:r>
              <a:rPr lang="en-US" sz="1600" dirty="0" smtClean="0"/>
              <a:t>Xiao et al. BMC Medical Imaging 2010, 10-5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4493844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Landmark Based Shape Comparison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find covariance of organisms’ shapes, landmark based shape analysis is a powerful statistical tool. </a:t>
            </a:r>
          </a:p>
          <a:p>
            <a:r>
              <a:rPr lang="en-US" dirty="0" smtClean="0"/>
              <a:t>Landmarks allow robust, quantitative analysis of shape characteristics.</a:t>
            </a:r>
          </a:p>
        </p:txBody>
      </p:sp>
    </p:spTree>
    <p:extLst>
      <p:ext uri="{BB962C8B-B14F-4D97-AF65-F5344CB8AC3E}">
        <p14:creationId xmlns:p14="http://schemas.microsoft.com/office/powerpoint/2010/main" val="2212311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Transformation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visualize the homology differences based on landmarks, deformation algorithms can be used to change one shape into another.</a:t>
            </a:r>
          </a:p>
          <a:p>
            <a:r>
              <a:rPr lang="en-US" dirty="0" smtClean="0"/>
              <a:t>Thin-Plate Spline (TPS) is one algorithm for the comparison of two different shapes by distortion of one shape to another 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082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umanSkull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11" b="186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977181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ouseSkull.gif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34" b="2163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798767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89506" y="131042"/>
            <a:ext cx="3048000" cy="408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3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34938" y="131042"/>
            <a:ext cx="30480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34938" y="3471373"/>
            <a:ext cx="304800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115858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Acknowledgment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Jackson Laboratory</a:t>
            </a:r>
          </a:p>
          <a:p>
            <a:pPr lvl="1"/>
            <a:r>
              <a:rPr lang="en-US" dirty="0" smtClean="0"/>
              <a:t>Keith Sheppard</a:t>
            </a:r>
          </a:p>
          <a:p>
            <a:pPr lvl="1"/>
            <a:r>
              <a:rPr lang="en-US" dirty="0" smtClean="0"/>
              <a:t>Mark Krebs</a:t>
            </a:r>
          </a:p>
          <a:p>
            <a:pPr lvl="1"/>
            <a:r>
              <a:rPr lang="en-US" dirty="0" smtClean="0"/>
              <a:t>Patsy M. </a:t>
            </a:r>
            <a:r>
              <a:rPr lang="en-US" dirty="0" err="1" smtClean="0"/>
              <a:t>Nishina</a:t>
            </a:r>
            <a:endParaRPr lang="en-US" dirty="0" smtClean="0"/>
          </a:p>
          <a:p>
            <a:pPr lvl="1"/>
            <a:r>
              <a:rPr lang="en-US" dirty="0" smtClean="0"/>
              <a:t>Dave Walton</a:t>
            </a:r>
          </a:p>
          <a:p>
            <a:r>
              <a:rPr lang="en-US" dirty="0" smtClean="0"/>
              <a:t>University of Calgary</a:t>
            </a:r>
          </a:p>
          <a:p>
            <a:pPr lvl="1"/>
            <a:r>
              <a:rPr lang="en-US" dirty="0" smtClean="0"/>
              <a:t>Jung </a:t>
            </a:r>
            <a:r>
              <a:rPr lang="en-US" dirty="0" err="1" smtClean="0"/>
              <a:t>Soh</a:t>
            </a:r>
            <a:endParaRPr lang="en-US" dirty="0" smtClean="0"/>
          </a:p>
          <a:p>
            <a:pPr lvl="1"/>
            <a:r>
              <a:rPr lang="en-US" dirty="0" err="1" smtClean="0"/>
              <a:t>Christoph</a:t>
            </a:r>
            <a:r>
              <a:rPr lang="en-US" dirty="0" smtClean="0"/>
              <a:t> W. </a:t>
            </a:r>
            <a:r>
              <a:rPr lang="en-US" dirty="0" err="1" smtClean="0"/>
              <a:t>Sensen</a:t>
            </a:r>
            <a:endParaRPr lang="en-US" dirty="0" smtClean="0"/>
          </a:p>
          <a:p>
            <a:pPr lvl="1"/>
            <a:r>
              <a:rPr lang="en-US" dirty="0" err="1" smtClean="0"/>
              <a:t>Benedikt</a:t>
            </a:r>
            <a:r>
              <a:rPr lang="en-US" dirty="0" smtClean="0"/>
              <a:t> </a:t>
            </a:r>
            <a:r>
              <a:rPr lang="en-US" dirty="0" err="1" smtClean="0"/>
              <a:t>Hallgrimsson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212094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6092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972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445</Words>
  <Application>Microsoft Macintosh PowerPoint</Application>
  <PresentationFormat>On-screen Show (4:3)</PresentationFormat>
  <Paragraphs>58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Using Imaging Tools to Track the Phenotype Changes to Capture Potential Genotype Changes</vt:lpstr>
      <vt:lpstr>Phenotype and Genotype</vt:lpstr>
      <vt:lpstr>High-throughput bio-imaging</vt:lpstr>
      <vt:lpstr>PowerPoint Presentation</vt:lpstr>
      <vt:lpstr>Averaging and Registration of the images</vt:lpstr>
      <vt:lpstr>PowerPoint Presentation</vt:lpstr>
      <vt:lpstr>Develop 3D Model</vt:lpstr>
      <vt:lpstr>Retrieve 3D models</vt:lpstr>
      <vt:lpstr>PowerPoint Presentation</vt:lpstr>
      <vt:lpstr>Landmark Based Shape Comparison</vt:lpstr>
      <vt:lpstr>Transformation</vt:lpstr>
      <vt:lpstr>PowerPoint Presentation</vt:lpstr>
      <vt:lpstr>PowerPoint Presentation</vt:lpstr>
      <vt:lpstr>PowerPoint Presentation</vt:lpstr>
      <vt:lpstr>Acknowledgment</vt:lpstr>
      <vt:lpstr>Thank you</vt:lpstr>
    </vt:vector>
  </TitlesOfParts>
  <Company>TJL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Imaging Tools to Track the Phenotype Changes to Capture Potential Genotype Changes</dc:title>
  <dc:creator>Mei Xiao</dc:creator>
  <cp:lastModifiedBy>Mei Xiao</cp:lastModifiedBy>
  <cp:revision>30</cp:revision>
  <dcterms:created xsi:type="dcterms:W3CDTF">2014-09-01T17:21:55Z</dcterms:created>
  <dcterms:modified xsi:type="dcterms:W3CDTF">2014-09-03T10:40:24Z</dcterms:modified>
</cp:coreProperties>
</file>