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MOV" ContentType="video/quicktime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7"/>
  </p:notesMasterIdLst>
  <p:sldIdLst>
    <p:sldId id="344" r:id="rId3"/>
    <p:sldId id="345" r:id="rId4"/>
    <p:sldId id="277" r:id="rId5"/>
    <p:sldId id="266" r:id="rId6"/>
    <p:sldId id="299" r:id="rId7"/>
    <p:sldId id="293" r:id="rId8"/>
    <p:sldId id="294" r:id="rId9"/>
    <p:sldId id="295" r:id="rId10"/>
    <p:sldId id="300" r:id="rId11"/>
    <p:sldId id="330" r:id="rId12"/>
    <p:sldId id="310" r:id="rId13"/>
    <p:sldId id="311" r:id="rId14"/>
    <p:sldId id="312" r:id="rId15"/>
    <p:sldId id="297" r:id="rId16"/>
    <p:sldId id="301" r:id="rId17"/>
    <p:sldId id="315" r:id="rId18"/>
    <p:sldId id="316" r:id="rId19"/>
    <p:sldId id="305" r:id="rId20"/>
    <p:sldId id="276" r:id="rId21"/>
    <p:sldId id="296" r:id="rId22"/>
    <p:sldId id="309" r:id="rId23"/>
    <p:sldId id="317" r:id="rId24"/>
    <p:sldId id="278" r:id="rId25"/>
    <p:sldId id="318" r:id="rId26"/>
    <p:sldId id="306" r:id="rId27"/>
    <p:sldId id="307" r:id="rId28"/>
    <p:sldId id="280" r:id="rId29"/>
    <p:sldId id="331" r:id="rId30"/>
    <p:sldId id="332" r:id="rId31"/>
    <p:sldId id="314" r:id="rId32"/>
    <p:sldId id="342" r:id="rId33"/>
    <p:sldId id="343" r:id="rId34"/>
    <p:sldId id="298" r:id="rId35"/>
    <p:sldId id="285" r:id="rId36"/>
    <p:sldId id="286" r:id="rId37"/>
    <p:sldId id="290" r:id="rId38"/>
    <p:sldId id="271" r:id="rId39"/>
    <p:sldId id="274" r:id="rId40"/>
    <p:sldId id="267" r:id="rId41"/>
    <p:sldId id="291" r:id="rId42"/>
    <p:sldId id="288" r:id="rId43"/>
    <p:sldId id="289" r:id="rId44"/>
    <p:sldId id="292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340" r:id="rId53"/>
    <p:sldId id="341" r:id="rId54"/>
    <p:sldId id="281" r:id="rId55"/>
    <p:sldId id="346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5294"/>
    <a:srgbClr val="F8508E"/>
    <a:srgbClr val="C59D10"/>
    <a:srgbClr val="4D4D4D"/>
    <a:srgbClr val="669900"/>
    <a:srgbClr val="FFCCCC"/>
    <a:srgbClr val="99CC00"/>
    <a:srgbClr val="CC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16" autoAdjust="0"/>
    <p:restoredTop sz="94650" autoAdjust="0"/>
  </p:normalViewPr>
  <p:slideViewPr>
    <p:cSldViewPr snapToGrid="0">
      <p:cViewPr varScale="1">
        <p:scale>
          <a:sx n="69" d="100"/>
          <a:sy n="69" d="100"/>
        </p:scale>
        <p:origin x="-78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wmf"/><Relationship Id="rId1" Type="http://schemas.openxmlformats.org/officeDocument/2006/relationships/image" Target="../media/image130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wmf"/><Relationship Id="rId1" Type="http://schemas.openxmlformats.org/officeDocument/2006/relationships/image" Target="../media/image13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wmf"/><Relationship Id="rId1" Type="http://schemas.openxmlformats.org/officeDocument/2006/relationships/image" Target="../media/image13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wmf"/><Relationship Id="rId2" Type="http://schemas.openxmlformats.org/officeDocument/2006/relationships/image" Target="../media/image166.wmf"/><Relationship Id="rId1" Type="http://schemas.openxmlformats.org/officeDocument/2006/relationships/image" Target="../media/image16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Relationship Id="rId5" Type="http://schemas.openxmlformats.org/officeDocument/2006/relationships/image" Target="../media/image172.wmf"/><Relationship Id="rId4" Type="http://schemas.openxmlformats.org/officeDocument/2006/relationships/image" Target="../media/image17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wmf"/><Relationship Id="rId2" Type="http://schemas.openxmlformats.org/officeDocument/2006/relationships/image" Target="../media/image174.wmf"/><Relationship Id="rId1" Type="http://schemas.openxmlformats.org/officeDocument/2006/relationships/image" Target="../media/image173.wmf"/><Relationship Id="rId5" Type="http://schemas.openxmlformats.org/officeDocument/2006/relationships/image" Target="../media/image177.wmf"/><Relationship Id="rId4" Type="http://schemas.openxmlformats.org/officeDocument/2006/relationships/image" Target="../media/image17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2217B-CE52-4DA8-B91F-54DBBCD1B9E3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15F8E-6E12-40D5-AD40-47D6419327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1775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15F8E-6E12-40D5-AD40-47D6419327F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2859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F0DB0-C57D-4A6E-8EFA-02E2260A0C5E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690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F0DB0-C57D-4A6E-8EFA-02E2260A0C5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4632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BBC5CDA-D149-4CBD-970A-ED584E17EE29}" type="slidenum">
              <a:rPr lang="en-US" altLang="en-US">
                <a:solidFill>
                  <a:prstClr val="black"/>
                </a:solidFill>
                <a:latin typeface="Arial" panose="020B0604020202020204" pitchFamily="34" charset="0"/>
              </a:rPr>
              <a:pPr/>
              <a:t>9</a:t>
            </a:fld>
            <a:endParaRPr lang="en-US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7165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D15F8E-6E12-40D5-AD40-47D6419327F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8785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F0DB0-C57D-4A6E-8EFA-02E2260A0C5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4309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4773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B9754DC-D4D3-4CBA-A7EC-BF7B3A65D9DD}" type="slidenum">
              <a:rPr lang="en-US" altLang="en-US">
                <a:latin typeface="Arial" panose="020B0604020202020204" pitchFamily="34" charset="0"/>
              </a:rPr>
              <a:pPr/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5222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8D746-47DF-4A1E-8C46-2A2921F5719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2499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F0DB0-C57D-4A6E-8EFA-02E2260A0C5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856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F0DB0-C57D-4A6E-8EFA-02E2260A0C5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1561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83BF-99A3-43CB-9B3A-8643901A7025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239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199" y="5811838"/>
            <a:ext cx="2743200" cy="365125"/>
          </a:xfrm>
        </p:spPr>
        <p:txBody>
          <a:bodyPr/>
          <a:lstStyle/>
          <a:p>
            <a:fld id="{D7A333C7-ED34-4922-9E04-924D9981BDDB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15958" y="5999741"/>
            <a:ext cx="1837841" cy="189639"/>
          </a:xfrm>
        </p:spPr>
        <p:txBody>
          <a:bodyPr/>
          <a:lstStyle>
            <a:lvl1pPr>
              <a:defRPr sz="800">
                <a:latin typeface="+mj-lt"/>
              </a:defRPr>
            </a:lvl1pPr>
          </a:lstStyle>
          <a:p>
            <a:r>
              <a:rPr lang="en-US" dirty="0" smtClean="0"/>
              <a:t>All Rights Reserved/Not For Distribution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960748" y="5811837"/>
            <a:ext cx="2743200" cy="365125"/>
          </a:xfrm>
        </p:spPr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95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AA06-D37F-480B-A049-0655187F7783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494111" y="5923984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106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B2375-5B69-410A-9677-3A040C32A201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729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0FAEA-A650-4483-888A-9FF72F15DFDD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968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8A0A-6F77-42D6-997C-3E58DBECD3C4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375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C5C98-34ED-46C2-8FE0-3A47F514E2A8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240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4EA5B-C220-4734-9BB3-8E6E662E1084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343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2AD32-3A04-4CBA-ACB3-B8D8B2259792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957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FE967-2F26-497B-BA36-9280206EEBE9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166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F2D46-A7EF-497D-8294-66D5B13D8A68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7603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0089-A010-4396-9F13-FE74ED6C26D5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37649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7566" y="1313481"/>
            <a:ext cx="10972800" cy="4876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23ABE-BDF3-4A05-AEFD-256973D9E913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6366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7EB8-A395-468F-9632-983821EE1C29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95086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09928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2575-D670-42A0-82BA-3CC5DF192173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3622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97B4-0FB6-4894-8675-71BA30E0F041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11738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1D98-75BF-4576-A23C-8857B524A48E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1431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9E7B-F047-4160-B5D1-633233D6540F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0234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F5BE-9314-4271-B364-9191A82D26B3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18384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80484" y="792480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A085B-1434-4886-BCA3-28D6B4F0A3D2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5653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138BF-6708-4B37-99BD-5B7542D3BB5D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59199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F3B9-EFC4-4839-9763-49244577EC2B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2277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61108" y="58061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8367C-F70D-467F-9891-EBF8CCDE309F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00461" y="6013341"/>
            <a:ext cx="1853339" cy="165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492" y="58061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09BBF-E703-4795-AF05-BADC67B03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110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B5F1088-29E1-4695-9DA7-508522B8B4B9}" type="datetime1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A3993E2-7CD5-4F48-8508-CEB1C181578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10546596" y="6245817"/>
            <a:ext cx="1853339" cy="1656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smtClean="0">
                <a:latin typeface="+mj-lt"/>
              </a:rPr>
              <a:t>All Rights Reserved</a:t>
            </a:r>
            <a:endParaRPr lang="en-US" sz="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31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11" Type="http://schemas.openxmlformats.org/officeDocument/2006/relationships/image" Target="../media/image12.jpe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emf"/><Relationship Id="rId4" Type="http://schemas.openxmlformats.org/officeDocument/2006/relationships/image" Target="../media/image7.png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1.tiff"/><Relationship Id="rId7" Type="http://schemas.openxmlformats.org/officeDocument/2006/relationships/image" Target="../media/image2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image" Target="../media/image2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tiff"/><Relationship Id="rId3" Type="http://schemas.openxmlformats.org/officeDocument/2006/relationships/image" Target="../media/image33.png"/><Relationship Id="rId7" Type="http://schemas.openxmlformats.org/officeDocument/2006/relationships/image" Target="../media/image37.tif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tiff"/><Relationship Id="rId5" Type="http://schemas.openxmlformats.org/officeDocument/2006/relationships/image" Target="../media/image35.tiff"/><Relationship Id="rId4" Type="http://schemas.openxmlformats.org/officeDocument/2006/relationships/image" Target="../media/image3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2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8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hyperlink" Target="http://www.sciencedirect.com/science/journal/00796727/34/4" TargetMode="External"/><Relationship Id="rId5" Type="http://schemas.openxmlformats.org/officeDocument/2006/relationships/image" Target="../media/image72.png"/><Relationship Id="rId10" Type="http://schemas.openxmlformats.org/officeDocument/2006/relationships/hyperlink" Target="http://www.sciencedirect.com/science/journal/00796727" TargetMode="External"/><Relationship Id="rId4" Type="http://schemas.openxmlformats.org/officeDocument/2006/relationships/image" Target="../media/image71.png"/><Relationship Id="rId9" Type="http://schemas.openxmlformats.org/officeDocument/2006/relationships/image" Target="../media/image6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14.bin"/><Relationship Id="rId4" Type="http://schemas.openxmlformats.org/officeDocument/2006/relationships/image" Target="../media/image8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5.emf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84.png"/><Relationship Id="rId5" Type="http://schemas.microsoft.com/office/2007/relationships/media" Target="../media/media1.MOV"/><Relationship Id="rId4" Type="http://schemas.openxmlformats.org/officeDocument/2006/relationships/image" Target="../media/image8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7" Type="http://schemas.openxmlformats.org/officeDocument/2006/relationships/image" Target="../media/image8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tiff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png"/><Relationship Id="rId5" Type="http://schemas.openxmlformats.org/officeDocument/2006/relationships/image" Target="../media/image114.tiff"/><Relationship Id="rId4" Type="http://schemas.openxmlformats.org/officeDocument/2006/relationships/image" Target="../media/image1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25.png"/><Relationship Id="rId4" Type="http://schemas.openxmlformats.org/officeDocument/2006/relationships/image" Target="../media/image12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32.png"/><Relationship Id="rId4" Type="http://schemas.openxmlformats.org/officeDocument/2006/relationships/oleObject" Target="../embeddings/oleObject2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5.emf"/><Relationship Id="rId4" Type="http://schemas.openxmlformats.org/officeDocument/2006/relationships/oleObject" Target="../embeddings/oleObject23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oleObject" Target="../embeddings/oleObject24.bin"/><Relationship Id="rId7" Type="http://schemas.openxmlformats.org/officeDocument/2006/relationships/image" Target="../media/image139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38.tiff"/><Relationship Id="rId5" Type="http://schemas.openxmlformats.org/officeDocument/2006/relationships/image" Target="../media/image125.png"/><Relationship Id="rId4" Type="http://schemas.openxmlformats.org/officeDocument/2006/relationships/oleObject" Target="../embeddings/oleObject25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iencedirect.com/science/journal/00796727/34/4" TargetMode="External"/><Relationship Id="rId3" Type="http://schemas.openxmlformats.org/officeDocument/2006/relationships/image" Target="../media/image142.png"/><Relationship Id="rId7" Type="http://schemas.openxmlformats.org/officeDocument/2006/relationships/hyperlink" Target="http://www.sciencedirect.com/science/journal/00796727" TargetMode="External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5.jpeg"/><Relationship Id="rId5" Type="http://schemas.openxmlformats.org/officeDocument/2006/relationships/image" Target="../media/image144.emf"/><Relationship Id="rId4" Type="http://schemas.openxmlformats.org/officeDocument/2006/relationships/image" Target="../media/image143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tiff"/><Relationship Id="rId5" Type="http://schemas.openxmlformats.org/officeDocument/2006/relationships/image" Target="../media/image156.tiff"/><Relationship Id="rId4" Type="http://schemas.openxmlformats.org/officeDocument/2006/relationships/image" Target="../media/image1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59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tiff"/><Relationship Id="rId4" Type="http://schemas.openxmlformats.org/officeDocument/2006/relationships/image" Target="../media/image161.tif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tiff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jpe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16" y="428605"/>
            <a:ext cx="10363200" cy="898521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10" y="1643050"/>
            <a:ext cx="11620581" cy="4429156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10" y="1600200"/>
            <a:ext cx="11620581" cy="5043510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8114"/>
            <a:ext cx="12192000" cy="311239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Comparison of </a:t>
            </a:r>
            <a:r>
              <a:rPr lang="en-US" b="1" dirty="0" err="1" smtClean="0"/>
              <a:t>ZnMgO</a:t>
            </a:r>
            <a:r>
              <a:rPr lang="en-US" b="1" dirty="0" smtClean="0"/>
              <a:t>/ZnO Coaxial Core-Shell </a:t>
            </a:r>
            <a:r>
              <a:rPr lang="en-US" b="1" dirty="0"/>
              <a:t>Structures </a:t>
            </a:r>
            <a:r>
              <a:rPr lang="en-US" b="1" dirty="0" smtClean="0"/>
              <a:t>with ZnO </a:t>
            </a:r>
            <a:r>
              <a:rPr lang="en-US" b="1" dirty="0" err="1" smtClean="0"/>
              <a:t>Nanorods</a:t>
            </a:r>
            <a:r>
              <a:rPr lang="en-US" b="1" dirty="0" smtClean="0"/>
              <a:t> for UV detection and Gas Sensors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b="1" dirty="0" smtClean="0"/>
              <a:t>Abdiel Rivera, Anas Mazady, Mehdi Anwar</a:t>
            </a:r>
          </a:p>
          <a:p>
            <a:r>
              <a:rPr lang="en-US" b="1" dirty="0" smtClean="0"/>
              <a:t>University of Connecticut</a:t>
            </a:r>
            <a:br>
              <a:rPr lang="en-US" b="1" dirty="0" smtClean="0"/>
            </a:br>
            <a:r>
              <a:rPr lang="en-US" b="1" dirty="0" smtClean="0"/>
              <a:t>Storrs, CT</a:t>
            </a:r>
          </a:p>
        </p:txBody>
      </p:sp>
      <p:pic>
        <p:nvPicPr>
          <p:cNvPr id="4" name="Picture 3" descr="Screenshot 2013-12-12 14.16.50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69" r="15331" b="2321"/>
          <a:stretch/>
        </p:blipFill>
        <p:spPr>
          <a:xfrm>
            <a:off x="0" y="4917340"/>
            <a:ext cx="1911464" cy="186545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9129888" y="5588000"/>
            <a:ext cx="2951950" cy="976110"/>
            <a:chOff x="8946445" y="5658555"/>
            <a:chExt cx="2951950" cy="976110"/>
          </a:xfrm>
        </p:grpSpPr>
        <p:pic>
          <p:nvPicPr>
            <p:cNvPr id="5" name="Picture 4" descr="Screenshot 2013-12-12 14.19.52.pn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0383" b="28666"/>
            <a:stretch/>
          </p:blipFill>
          <p:spPr>
            <a:xfrm>
              <a:off x="9045160" y="5658555"/>
              <a:ext cx="2696696" cy="62088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946445" y="6265333"/>
              <a:ext cx="29519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 Black"/>
                  <a:cs typeface="Arial Black"/>
                </a:rPr>
                <a:t>School of Engineering</a:t>
              </a:r>
              <a:endParaRPr lang="en-US" dirty="0">
                <a:latin typeface="Arial Black"/>
                <a:cs typeface="Arial Black"/>
              </a:endParaRP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982705" y="6481277"/>
            <a:ext cx="2758698" cy="159747"/>
          </a:xfrm>
        </p:spPr>
        <p:txBody>
          <a:bodyPr/>
          <a:lstStyle/>
          <a:p>
            <a:r>
              <a:rPr lang="en-US" sz="1200" dirty="0" smtClean="0">
                <a:solidFill>
                  <a:srgbClr val="C00000"/>
                </a:solidFill>
              </a:rPr>
              <a:t>All Rights Reserved/Not For Distribution</a:t>
            </a:r>
            <a:endParaRPr lang="en-US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28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990600"/>
          </a:xfrm>
        </p:spPr>
        <p:txBody>
          <a:bodyPr/>
          <a:lstStyle/>
          <a:p>
            <a:pPr algn="ctr"/>
            <a:r>
              <a:rPr lang="en-US" dirty="0" err="1" smtClean="0"/>
              <a:t>ZnO</a:t>
            </a:r>
            <a:r>
              <a:rPr lang="en-US" dirty="0" smtClean="0"/>
              <a:t> Properties &amp;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676400"/>
            <a:ext cx="4495800" cy="51816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buClr>
                <a:schemeClr val="tx1"/>
              </a:buClr>
              <a:buNone/>
            </a:pPr>
            <a:endParaRPr lang="en-US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172200" y="1673352"/>
            <a:ext cx="4495800" cy="518464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Clr>
                <a:schemeClr val="tx1"/>
              </a:buClr>
              <a:buNone/>
            </a:pPr>
            <a:r>
              <a:rPr lang="en-US" sz="3200" dirty="0"/>
              <a:t>Applications</a:t>
            </a: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/>
              <a:t>UV-Diode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</a:rPr>
              <a:t>1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/>
              <a:t>Gas Sensor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/>
              <a:t>Bio-Sensors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</a:rPr>
              <a:t>3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/>
              <a:t>Solar Cells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/>
              <a:t>Nano-generators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</a:rPr>
              <a:t>5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/>
              <a:t>FETs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</a:rPr>
              <a:t>6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Clr>
                <a:schemeClr val="tx1"/>
              </a:buClr>
              <a:buFont typeface="Wingdings" pitchFamily="2" charset="2"/>
              <a:buChar char="q"/>
            </a:pPr>
            <a:r>
              <a:rPr lang="en-US" sz="2400" dirty="0"/>
              <a:t>Thermoelectric Applications</a:t>
            </a:r>
            <a:r>
              <a:rPr lang="en-US" sz="2400" baseline="30000" dirty="0">
                <a:solidFill>
                  <a:schemeClr val="tx2">
                    <a:lumMod val="75000"/>
                  </a:schemeClr>
                </a:solidFill>
              </a:rPr>
              <a:t>7</a:t>
            </a: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1-Min-Chang </a:t>
            </a:r>
            <a:r>
              <a:rPr lang="en-US" sz="1700" dirty="0" err="1">
                <a:solidFill>
                  <a:schemeClr val="tx2">
                    <a:lumMod val="75000"/>
                  </a:schemeClr>
                </a:solidFill>
              </a:rPr>
              <a:t>Jeong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 (2006)</a:t>
            </a:r>
          </a:p>
          <a:p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2-Sachindra </a:t>
            </a:r>
            <a:r>
              <a:rPr lang="en-US" sz="1700" dirty="0" err="1">
                <a:solidFill>
                  <a:schemeClr val="tx2">
                    <a:lumMod val="75000"/>
                  </a:schemeClr>
                </a:solidFill>
              </a:rPr>
              <a:t>Nath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 Das (2010)</a:t>
            </a:r>
          </a:p>
          <a:p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3- A. Wei (2006)</a:t>
            </a:r>
          </a:p>
          <a:p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4- O. </a:t>
            </a:r>
            <a:r>
              <a:rPr lang="en-US" sz="1700" dirty="0" err="1">
                <a:solidFill>
                  <a:schemeClr val="tx2">
                    <a:lumMod val="75000"/>
                  </a:schemeClr>
                </a:solidFill>
              </a:rPr>
              <a:t>Lupan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 (2010)</a:t>
            </a:r>
          </a:p>
          <a:p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5-Seung Nam Cha (2010)</a:t>
            </a:r>
          </a:p>
          <a:p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6- G. F. </a:t>
            </a:r>
            <a:r>
              <a:rPr lang="en-US" sz="1700" dirty="0" err="1">
                <a:solidFill>
                  <a:schemeClr val="tx2">
                    <a:lumMod val="75000"/>
                  </a:schemeClr>
                </a:solidFill>
              </a:rPr>
              <a:t>Boesen</a:t>
            </a:r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 (1968)</a:t>
            </a:r>
          </a:p>
          <a:p>
            <a:r>
              <a:rPr lang="en-US" sz="1700" dirty="0">
                <a:solidFill>
                  <a:schemeClr val="tx2">
                    <a:lumMod val="75000"/>
                  </a:schemeClr>
                </a:solidFill>
              </a:rPr>
              <a:t>7-Chul-Ho-Lee (2009)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10" name="Group 214"/>
          <p:cNvGraphicFramePr>
            <a:graphicFrameLocks/>
          </p:cNvGraphicFramePr>
          <p:nvPr>
            <p:extLst/>
          </p:nvPr>
        </p:nvGraphicFramePr>
        <p:xfrm>
          <a:off x="1524000" y="1676400"/>
          <a:ext cx="4498818" cy="5188998"/>
        </p:xfrm>
        <a:graphic>
          <a:graphicData uri="http://schemas.openxmlformats.org/drawingml/2006/table">
            <a:tbl>
              <a:tblPr/>
              <a:tblGrid>
                <a:gridCol w="2912809"/>
                <a:gridCol w="1586009"/>
              </a:tblGrid>
              <a:tr h="61699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914400" algn="r"/>
                          <a:tab pos="2743200" algn="ctr"/>
                          <a:tab pos="5029200" algn="r"/>
                          <a:tab pos="5486400" algn="r"/>
                        </a:tabLst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Property</a:t>
                      </a:r>
                      <a:endParaRPr kumimoji="0" lang="en-US" alt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Value</a:t>
                      </a:r>
                      <a:endParaRPr kumimoji="0" lang="en-US" altLang="zh-TW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914400" algn="r"/>
                          <a:tab pos="2743200" algn="ctr"/>
                          <a:tab pos="5029200" algn="r"/>
                          <a:tab pos="5486400" algn="r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Lattice parameters at 300 K (nm)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TW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: 0.32495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r>
                        <a:rPr kumimoji="0" lang="en-US" altLang="zh-TW" sz="12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: 0.52069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Density (g cm</a:t>
                      </a:r>
                      <a:r>
                        <a:rPr kumimoji="0" lang="en-US" altLang="zh-TW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-3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5.606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Stable phase at 300 K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Wurtzite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Melting point (ºC)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1975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Thermal conductivity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0.6, 1-1.2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Linear thermal expansion coefficient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r>
                        <a:rPr kumimoji="0" lang="en-US" altLang="zh-TW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0</a:t>
                      </a: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: 6.5 </a:t>
                      </a: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</a:t>
                      </a: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 10</a:t>
                      </a:r>
                      <a:r>
                        <a:rPr kumimoji="0" lang="en-US" altLang="zh-TW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-6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  <a:sym typeface="Symbol" pitchFamily="18" charset="2"/>
                      </a:endParaRP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c</a:t>
                      </a:r>
                      <a:r>
                        <a:rPr kumimoji="0" lang="en-US" altLang="zh-TW" sz="12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0</a:t>
                      </a: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: 3.0 </a:t>
                      </a: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 10</a:t>
                      </a:r>
                      <a:r>
                        <a:rPr kumimoji="0" lang="en-US" altLang="zh-TW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  <a:sym typeface="Symbol" pitchFamily="18" charset="2"/>
                        </a:rPr>
                        <a:t>-6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  <a:sym typeface="Symbol" pitchFamily="18" charset="2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Static dielectric constant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8.656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Refractive index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2.008, 2.029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Energy bandgap (eV)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Direct, 3.37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Exciton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 binding energy (</a:t>
                      </a:r>
                      <a:r>
                        <a:rPr kumimoji="0" lang="en-US" altLang="zh-TW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meV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Electron effective mass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0.24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Electron Hall mobility, n-type at 300 K (cm</a:t>
                      </a:r>
                      <a:r>
                        <a:rPr kumimoji="0" lang="en-US" altLang="zh-TW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V</a:t>
                      </a:r>
                      <a:r>
                        <a:rPr kumimoji="0" lang="en-US" altLang="zh-TW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-1</a:t>
                      </a: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TW" sz="12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-1</a:t>
                      </a: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)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200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0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Hole effective mass</a:t>
                      </a:r>
                      <a:endParaRPr kumimoji="0" lang="en-US" altLang="zh-TW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0.59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Hole Hall mobility, p-type at 300 K (cm</a:t>
                      </a:r>
                      <a:r>
                        <a:rPr kumimoji="0" lang="en-US" altLang="zh-TW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V</a:t>
                      </a:r>
                      <a:r>
                        <a:rPr kumimoji="0" lang="en-US" altLang="zh-TW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-1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TW" sz="12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-1</a:t>
                      </a: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) 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5029200" algn="l"/>
                        </a:tabLst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5 - 50</a:t>
                      </a:r>
                      <a:endParaRPr kumimoji="0" lang="en-US" altLang="zh-TW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新細明體" pitchFamily="18" charset="-12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7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2425"/>
            <a:ext cx="10972800" cy="990600"/>
          </a:xfrm>
        </p:spPr>
        <p:txBody>
          <a:bodyPr/>
          <a:lstStyle/>
          <a:p>
            <a:r>
              <a:rPr lang="en-US" dirty="0" smtClean="0"/>
              <a:t>Applications Demonstrated by our group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80354064"/>
              </p:ext>
            </p:extLst>
          </p:nvPr>
        </p:nvGraphicFramePr>
        <p:xfrm>
          <a:off x="6013450" y="1343025"/>
          <a:ext cx="2757568" cy="2068697"/>
        </p:xfrm>
        <a:graphic>
          <a:graphicData uri="http://schemas.openxmlformats.org/presentationml/2006/ole">
            <p:oleObj spid="_x0000_s18487" name="Graph" r:id="rId3" imgW="3894125" imgH="2919984" progId="">
              <p:embed/>
            </p:oleObj>
          </a:graphicData>
        </a:graphic>
      </p:graphicFrame>
      <p:pic>
        <p:nvPicPr>
          <p:cNvPr id="8" name="Picture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2004" y="3335668"/>
            <a:ext cx="2629482" cy="134572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977466" y="1112192"/>
            <a:ext cx="2904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Energy Harvesting</a:t>
            </a:r>
            <a:endParaRPr lang="en-US" sz="2400" b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-247191" y="1944686"/>
            <a:ext cx="6159043" cy="4886328"/>
            <a:chOff x="-266241" y="1371600"/>
            <a:chExt cx="6159043" cy="4886328"/>
          </a:xfrm>
        </p:grpSpPr>
        <p:graphicFrame>
          <p:nvGraphicFramePr>
            <p:cNvPr id="1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71316337"/>
                </p:ext>
              </p:extLst>
            </p:nvPr>
          </p:nvGraphicFramePr>
          <p:xfrm>
            <a:off x="-266241" y="3870325"/>
            <a:ext cx="3682081" cy="2127362"/>
          </p:xfrm>
          <a:graphic>
            <a:graphicData uri="http://schemas.openxmlformats.org/presentationml/2006/ole">
              <p:oleObj spid="_x0000_s18488" name="Graph" r:id="rId5" imgW="3877056" imgH="2988259" progId="">
                <p:embed/>
              </p:oleObj>
            </a:graphicData>
          </a:graphic>
        </p:graphicFrame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2238025" y="5611815"/>
              <a:ext cx="2946400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cs typeface="Times New Roman" pitchFamily="18" charset="0"/>
                </a:rPr>
                <a:t>SEM Image of </a:t>
              </a:r>
              <a:r>
                <a:rPr lang="en-US" dirty="0" err="1">
                  <a:cs typeface="Times New Roman" pitchFamily="18" charset="0"/>
                </a:rPr>
                <a:t>ZnO</a:t>
              </a:r>
              <a:r>
                <a:rPr lang="en-US" dirty="0">
                  <a:cs typeface="Times New Roman" pitchFamily="18" charset="0"/>
                </a:rPr>
                <a:t> horizontal NW</a:t>
              </a:r>
              <a:endParaRPr lang="en-US" dirty="0"/>
            </a:p>
          </p:txBody>
        </p:sp>
        <p:pic>
          <p:nvPicPr>
            <p:cNvPr id="17" name="Picture 26" descr="2013-04-03 19"/>
            <p:cNvPicPr>
              <a:picLocks noChangeAspect="1" noChangeArrowheads="1"/>
            </p:cNvPicPr>
            <p:nvPr/>
          </p:nvPicPr>
          <p:blipFill>
            <a:blip r:embed="rId6" cstate="print"/>
            <a:srcRect b="31647"/>
            <a:stretch>
              <a:fillRect/>
            </a:stretch>
          </p:blipFill>
          <p:spPr bwMode="auto">
            <a:xfrm>
              <a:off x="508001" y="1371600"/>
              <a:ext cx="5363633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2" descr="HZ NW Device MOCVD Epi_"/>
            <p:cNvPicPr>
              <a:picLocks noChangeAspect="1" noChangeArrowheads="1"/>
            </p:cNvPicPr>
            <p:nvPr/>
          </p:nvPicPr>
          <p:blipFill>
            <a:blip r:embed="rId7" cstate="print"/>
            <a:srcRect l="16884" t="23399" r="18185" b="11853"/>
            <a:stretch>
              <a:fillRect/>
            </a:stretch>
          </p:blipFill>
          <p:spPr bwMode="auto">
            <a:xfrm>
              <a:off x="2889251" y="3505201"/>
              <a:ext cx="2976033" cy="2054225"/>
            </a:xfrm>
            <a:prstGeom prst="rect">
              <a:avLst/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</p:spPr>
        </p:pic>
        <p:cxnSp>
          <p:nvCxnSpPr>
            <p:cNvPr id="19" name="AutoShape 21"/>
            <p:cNvCxnSpPr>
              <a:cxnSpLocks noChangeShapeType="1"/>
            </p:cNvCxnSpPr>
            <p:nvPr/>
          </p:nvCxnSpPr>
          <p:spPr bwMode="auto">
            <a:xfrm flipV="1">
              <a:off x="2889251" y="3935414"/>
              <a:ext cx="3003551" cy="1169987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4819651" y="4321176"/>
              <a:ext cx="859367" cy="2508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000">
                  <a:cs typeface="Times New Roman" pitchFamily="18" charset="0"/>
                </a:rPr>
                <a:t>2.15 µm</a:t>
              </a:r>
              <a:endParaRPr lang="en-US"/>
            </a:p>
          </p:txBody>
        </p:sp>
        <p:cxnSp>
          <p:nvCxnSpPr>
            <p:cNvPr id="21" name="AutoShape 19"/>
            <p:cNvCxnSpPr>
              <a:cxnSpLocks noChangeShapeType="1"/>
            </p:cNvCxnSpPr>
            <p:nvPr/>
          </p:nvCxnSpPr>
          <p:spPr bwMode="auto">
            <a:xfrm>
              <a:off x="4921250" y="3870325"/>
              <a:ext cx="245533" cy="27463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3905250" y="3686176"/>
              <a:ext cx="933451" cy="276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000">
                  <a:cs typeface="Times New Roman" pitchFamily="18" charset="0"/>
                </a:rPr>
                <a:t>570 nm</a:t>
              </a:r>
              <a:endParaRPr lang="en-US"/>
            </a:p>
          </p:txBody>
        </p:sp>
        <p:sp>
          <p:nvSpPr>
            <p:cNvPr id="23" name="Rectangle 24"/>
            <p:cNvSpPr>
              <a:spLocks noChangeArrowheads="1"/>
            </p:cNvSpPr>
            <p:nvPr/>
          </p:nvSpPr>
          <p:spPr bwMode="auto">
            <a:xfrm>
              <a:off x="3352800" y="1676400"/>
              <a:ext cx="406400" cy="457200"/>
            </a:xfrm>
            <a:prstGeom prst="rect">
              <a:avLst/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4" name="AutoShape 23"/>
            <p:cNvCxnSpPr>
              <a:cxnSpLocks noChangeShapeType="1"/>
            </p:cNvCxnSpPr>
            <p:nvPr/>
          </p:nvCxnSpPr>
          <p:spPr bwMode="auto">
            <a:xfrm>
              <a:off x="3587751" y="2133600"/>
              <a:ext cx="577849" cy="1371600"/>
            </a:xfrm>
            <a:prstGeom prst="straightConnector1">
              <a:avLst/>
            </a:prstGeom>
            <a:noFill/>
            <a:ln w="28575">
              <a:solidFill>
                <a:srgbClr val="FFC000"/>
              </a:solidFill>
              <a:round/>
              <a:headEnd/>
              <a:tailEnd type="triangle" w="med" len="med"/>
            </a:ln>
          </p:spPr>
        </p:cxnSp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1219200" y="2514601"/>
              <a:ext cx="7112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b="1" i="1">
                  <a:solidFill>
                    <a:srgbClr val="FF0000"/>
                  </a:solidFill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Al</a:t>
              </a:r>
            </a:p>
          </p:txBody>
        </p:sp>
        <p:sp>
          <p:nvSpPr>
            <p:cNvPr id="26" name="Text Box 18"/>
            <p:cNvSpPr txBox="1">
              <a:spLocks noChangeArrowheads="1"/>
            </p:cNvSpPr>
            <p:nvPr/>
          </p:nvSpPr>
          <p:spPr bwMode="auto">
            <a:xfrm>
              <a:off x="5080000" y="1676401"/>
              <a:ext cx="7112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b="1" i="1">
                  <a:solidFill>
                    <a:srgbClr val="FF0000"/>
                  </a:solidFill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Al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3759200" y="2057401"/>
              <a:ext cx="9144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b="1" i="1">
                  <a:solidFill>
                    <a:srgbClr val="FF0000"/>
                  </a:solidFill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ZnO</a:t>
              </a: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01600" y="3419476"/>
              <a:ext cx="25400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cs typeface="Times New Roman" pitchFamily="18" charset="0"/>
                </a:rPr>
                <a:t>Optical Microscope image</a:t>
              </a:r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3400" y="1491900"/>
            <a:ext cx="2444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Memory Device</a:t>
            </a:r>
            <a:endParaRPr lang="en-US" sz="2400" b="1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223954" y="893625"/>
            <a:ext cx="2802686" cy="209847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246864" y="386060"/>
            <a:ext cx="2786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Deep UV Detector</a:t>
            </a:r>
            <a:endParaRPr lang="en-US" sz="2400" b="1" dirty="0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75072834"/>
              </p:ext>
            </p:extLst>
          </p:nvPr>
        </p:nvGraphicFramePr>
        <p:xfrm>
          <a:off x="9123555" y="3259138"/>
          <a:ext cx="3170569" cy="2419349"/>
        </p:xfrm>
        <a:graphic>
          <a:graphicData uri="http://schemas.openxmlformats.org/presentationml/2006/ole">
            <p:oleObj spid="_x0000_s18489" name="Graph" r:id="rId9" imgW="4028237" imgH="3073603" progId="">
              <p:embed/>
            </p:oleObj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9555753" y="2961887"/>
            <a:ext cx="2047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Gas Sensing</a:t>
            </a:r>
            <a:endParaRPr lang="en-US" sz="2400" b="1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7237" y="5508274"/>
            <a:ext cx="5531908" cy="140722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626150" y="5144957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Acoustics</a:t>
            </a:r>
            <a:endParaRPr lang="en-US" sz="2400" b="1" dirty="0"/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23954" y="896190"/>
            <a:ext cx="996690" cy="74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864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0" y="-792"/>
            <a:ext cx="10515600" cy="1325563"/>
          </a:xfrm>
        </p:spPr>
        <p:txBody>
          <a:bodyPr/>
          <a:lstStyle/>
          <a:p>
            <a:r>
              <a:rPr lang="en-US" altLang="en-US" dirty="0" smtClean="0"/>
              <a:t>Material Choice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sz="half" idx="1"/>
          </p:nvPr>
        </p:nvSpPr>
        <p:spPr>
          <a:xfrm>
            <a:off x="7102476" y="1417639"/>
            <a:ext cx="5089524" cy="4630736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990033"/>
                </a:solidFill>
              </a:rPr>
              <a:t>ZnO Features</a:t>
            </a:r>
          </a:p>
          <a:p>
            <a:r>
              <a:rPr lang="en-US" altLang="en-US" dirty="0"/>
              <a:t>Large direct </a:t>
            </a:r>
            <a:r>
              <a:rPr lang="en-US" altLang="en-US" dirty="0" err="1"/>
              <a:t>bandgap</a:t>
            </a:r>
            <a:r>
              <a:rPr lang="en-US" altLang="en-US" dirty="0"/>
              <a:t> energy ~3.37 eV</a:t>
            </a:r>
          </a:p>
          <a:p>
            <a:r>
              <a:rPr lang="en-US" altLang="en-US" dirty="0"/>
              <a:t>The direct </a:t>
            </a:r>
            <a:r>
              <a:rPr lang="en-US" altLang="en-US" dirty="0" err="1"/>
              <a:t>bandgap</a:t>
            </a:r>
            <a:r>
              <a:rPr lang="en-US" altLang="en-US" dirty="0"/>
              <a:t> of ZnO can be engineered to larger values by doping with Mg</a:t>
            </a:r>
          </a:p>
          <a:p>
            <a:r>
              <a:rPr lang="en-US" altLang="en-US" dirty="0"/>
              <a:t>Capability to be grown on cheap Si substrates</a:t>
            </a:r>
          </a:p>
          <a:p>
            <a:r>
              <a:rPr lang="en-US" altLang="en-US" dirty="0"/>
              <a:t>Piezoelectric property and </a:t>
            </a:r>
            <a:r>
              <a:rPr lang="en-US" altLang="en-US" dirty="0" err="1"/>
              <a:t>biocompatibilty</a:t>
            </a:r>
            <a:endParaRPr lang="en-US" altLang="en-US" dirty="0"/>
          </a:p>
        </p:txBody>
      </p:sp>
      <p:sp>
        <p:nvSpPr>
          <p:cNvPr id="26628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5DD4379-39C6-4738-8CAB-6FE7CDC45078}" type="slidenum">
              <a:rPr lang="en-US" altLang="en-US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291" y="1324771"/>
            <a:ext cx="2831306" cy="311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Box 5"/>
          <p:cNvSpPr txBox="1">
            <a:spLocks noChangeArrowheads="1"/>
          </p:cNvSpPr>
          <p:nvPr/>
        </p:nvSpPr>
        <p:spPr bwMode="auto">
          <a:xfrm>
            <a:off x="44451" y="4509869"/>
            <a:ext cx="34004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Weak beam image showing dislocations in </a:t>
            </a:r>
            <a:r>
              <a:rPr lang="en-US" altLang="en-US" sz="1200" dirty="0" err="1"/>
              <a:t>AlGaN</a:t>
            </a:r>
            <a:r>
              <a:rPr lang="en-US" altLang="en-US" sz="1200" dirty="0"/>
              <a:t> [D.M. </a:t>
            </a:r>
            <a:r>
              <a:rPr lang="en-US" altLang="en-US" sz="1200" dirty="0" err="1"/>
              <a:t>Follstaedt</a:t>
            </a:r>
            <a:r>
              <a:rPr lang="en-US" altLang="en-US" sz="1200" dirty="0"/>
              <a:t> et al. , J. Crystal Growth 310 (2008) 766–776]</a:t>
            </a:r>
          </a:p>
        </p:txBody>
      </p:sp>
      <p:pic>
        <p:nvPicPr>
          <p:cNvPr id="2663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5131" y="1292610"/>
            <a:ext cx="2834640" cy="314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Rectangle 7"/>
          <p:cNvSpPr>
            <a:spLocks noChangeArrowheads="1"/>
          </p:cNvSpPr>
          <p:nvPr/>
        </p:nvSpPr>
        <p:spPr bwMode="auto">
          <a:xfrm>
            <a:off x="44450" y="5156200"/>
            <a:ext cx="352782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/>
              <a:t>Detectors using Al</a:t>
            </a:r>
            <a:r>
              <a:rPr lang="en-US" altLang="en-US" baseline="-25000" dirty="0"/>
              <a:t>x</a:t>
            </a:r>
            <a:r>
              <a:rPr lang="en-US" altLang="en-US" dirty="0"/>
              <a:t>Ga</a:t>
            </a:r>
            <a:r>
              <a:rPr lang="en-US" altLang="en-US" baseline="-25000" dirty="0"/>
              <a:t>1-x</a:t>
            </a:r>
            <a:r>
              <a:rPr lang="en-US" altLang="en-US" dirty="0"/>
              <a:t>N-based materials generate </a:t>
            </a:r>
            <a:r>
              <a:rPr lang="en-US" altLang="en-US" dirty="0">
                <a:solidFill>
                  <a:srgbClr val="FF0000"/>
                </a:solidFill>
              </a:rPr>
              <a:t>dislocations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FF0000"/>
                </a:solidFill>
              </a:rPr>
              <a:t>cracks</a:t>
            </a:r>
            <a:r>
              <a:rPr lang="en-US" altLang="en-US" dirty="0"/>
              <a:t> due to lattice and thermal mismatch</a:t>
            </a:r>
          </a:p>
        </p:txBody>
      </p:sp>
      <p:sp>
        <p:nvSpPr>
          <p:cNvPr id="26633" name="Rectangle 8"/>
          <p:cNvSpPr>
            <a:spLocks noChangeArrowheads="1"/>
          </p:cNvSpPr>
          <p:nvPr/>
        </p:nvSpPr>
        <p:spPr bwMode="auto">
          <a:xfrm>
            <a:off x="3838576" y="5156200"/>
            <a:ext cx="313709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dirty="0"/>
              <a:t>Lack of free standing substrates for III-N films</a:t>
            </a:r>
          </a:p>
          <a:p>
            <a:pPr>
              <a:buFontTx/>
              <a:buChar char="•"/>
            </a:pPr>
            <a:r>
              <a:rPr lang="en-US" altLang="en-US" dirty="0"/>
              <a:t> Layered structure introduces added complexity to the growth process</a:t>
            </a:r>
          </a:p>
        </p:txBody>
      </p:sp>
      <p:sp>
        <p:nvSpPr>
          <p:cNvPr id="26634" name="TextBox 9"/>
          <p:cNvSpPr txBox="1">
            <a:spLocks noChangeArrowheads="1"/>
          </p:cNvSpPr>
          <p:nvPr/>
        </p:nvSpPr>
        <p:spPr bwMode="auto">
          <a:xfrm>
            <a:off x="3826174" y="4509868"/>
            <a:ext cx="31619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Device cross section of a </a:t>
            </a:r>
            <a:r>
              <a:rPr lang="en-US" altLang="en-US" sz="1200" dirty="0" err="1"/>
              <a:t>AlGaN</a:t>
            </a:r>
            <a:r>
              <a:rPr lang="en-US" altLang="en-US" sz="1200" dirty="0"/>
              <a:t>-based </a:t>
            </a:r>
            <a:r>
              <a:rPr lang="en-US" altLang="en-US" sz="1200" dirty="0" err="1"/>
              <a:t>uv</a:t>
            </a:r>
            <a:r>
              <a:rPr lang="en-US" altLang="en-US" sz="1200" dirty="0"/>
              <a:t> detector </a:t>
            </a:r>
            <a:r>
              <a:rPr lang="en-US" altLang="en-US" sz="1200" dirty="0" err="1">
                <a:latin typeface="Garamond" panose="02020404030301010803" pitchFamily="18" charset="0"/>
              </a:rPr>
              <a:t>Cicek</a:t>
            </a:r>
            <a:r>
              <a:rPr lang="en-US" altLang="en-US" sz="1200" dirty="0">
                <a:latin typeface="Garamond" panose="02020404030301010803" pitchFamily="18" charset="0"/>
              </a:rPr>
              <a:t> </a:t>
            </a:r>
            <a:r>
              <a:rPr lang="en-US" altLang="en-US" sz="1200" i="1" dirty="0">
                <a:latin typeface="Garamond" panose="02020404030301010803" pitchFamily="18" charset="0"/>
              </a:rPr>
              <a:t>et al. </a:t>
            </a:r>
            <a:r>
              <a:rPr lang="en-US" altLang="en-US" sz="1200" dirty="0">
                <a:latin typeface="Garamond" panose="02020404030301010803" pitchFamily="18" charset="0"/>
              </a:rPr>
              <a:t>(</a:t>
            </a:r>
            <a:r>
              <a:rPr lang="en-US" altLang="en-US" sz="1200" dirty="0" err="1">
                <a:latin typeface="Garamond" panose="02020404030301010803" pitchFamily="18" charset="0"/>
              </a:rPr>
              <a:t>Razeghi’s</a:t>
            </a:r>
            <a:r>
              <a:rPr lang="en-US" altLang="en-US" sz="1200" dirty="0">
                <a:latin typeface="Garamond" panose="02020404030301010803" pitchFamily="18" charset="0"/>
              </a:rPr>
              <a:t> group)</a:t>
            </a:r>
          </a:p>
          <a:p>
            <a:r>
              <a:rPr lang="en-US" altLang="en-US" sz="1200" dirty="0">
                <a:latin typeface="Garamond" panose="02020404030301010803" pitchFamily="18" charset="0"/>
              </a:rPr>
              <a:t> [Optics </a:t>
            </a:r>
            <a:r>
              <a:rPr lang="en-US" altLang="en-US" sz="1200" dirty="0" err="1">
                <a:latin typeface="Garamond" panose="02020404030301010803" pitchFamily="18" charset="0"/>
              </a:rPr>
              <a:t>Lett</a:t>
            </a:r>
            <a:r>
              <a:rPr lang="en-US" altLang="en-US" sz="1200" dirty="0">
                <a:latin typeface="Garamond" panose="02020404030301010803" pitchFamily="18" charset="0"/>
              </a:rPr>
              <a:t>. Vol. 37, No. 5, Mar 1, 2012]</a:t>
            </a:r>
            <a:r>
              <a:rPr lang="en-US" altLang="en-US" sz="1200" dirty="0"/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207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57853" y="1568772"/>
            <a:ext cx="2095182" cy="52892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1233" y="1890022"/>
            <a:ext cx="2274579" cy="5048915"/>
          </a:xfrm>
          <a:prstGeom prst="rect">
            <a:avLst/>
          </a:prstGeom>
        </p:spPr>
      </p:pic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152714">
            <a:off x="3240089" y="3835401"/>
            <a:ext cx="14700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2" descr="H:\Picture Dec 1, 2011\PC0101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2388" y="2844181"/>
            <a:ext cx="5351758" cy="4013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32"/>
          <p:cNvSpPr txBox="1">
            <a:spLocks noChangeArrowheads="1"/>
          </p:cNvSpPr>
          <p:nvPr/>
        </p:nvSpPr>
        <p:spPr bwMode="auto">
          <a:xfrm>
            <a:off x="8064986" y="2760621"/>
            <a:ext cx="1322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Backside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80024" y="931441"/>
            <a:ext cx="2682875" cy="1584325"/>
            <a:chOff x="1981200" y="1433514"/>
            <a:chExt cx="2682875" cy="1584325"/>
          </a:xfrm>
        </p:grpSpPr>
        <p:pic>
          <p:nvPicPr>
            <p:cNvPr id="27651" name="Picture 4" descr="C:\Users\ZnO\Dropbox\CVD\Pictures\WP_000531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1433514"/>
              <a:ext cx="2019300" cy="151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Bent Arrow 31"/>
            <p:cNvSpPr/>
            <p:nvPr/>
          </p:nvSpPr>
          <p:spPr>
            <a:xfrm rot="5400000">
              <a:off x="3774282" y="2128045"/>
              <a:ext cx="1060450" cy="719137"/>
            </a:xfrm>
            <a:prstGeom prst="ben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656" name="TextBox 33"/>
            <p:cNvSpPr txBox="1">
              <a:spLocks noChangeArrowheads="1"/>
            </p:cNvSpPr>
            <p:nvPr/>
          </p:nvSpPr>
          <p:spPr bwMode="auto">
            <a:xfrm>
              <a:off x="3163888" y="2513014"/>
              <a:ext cx="7620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 dirty="0" err="1">
                  <a:solidFill>
                    <a:srgbClr val="FF0000"/>
                  </a:solidFill>
                  <a:latin typeface="Arial" panose="020B0604020202020204" pitchFamily="34" charset="0"/>
                </a:rPr>
                <a:t>DeZn</a:t>
              </a:r>
              <a:endParaRPr lang="en-US" altLang="en-US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7657" name="TextBox 34"/>
            <p:cNvSpPr txBox="1">
              <a:spLocks noChangeArrowheads="1"/>
            </p:cNvSpPr>
            <p:nvPr/>
          </p:nvSpPr>
          <p:spPr bwMode="auto">
            <a:xfrm>
              <a:off x="2192339" y="2516189"/>
              <a:ext cx="9112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Cp</a:t>
              </a:r>
              <a:r>
                <a:rPr lang="en-US" altLang="en-US" b="1" baseline="-25000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Mg</a:t>
              </a:r>
            </a:p>
          </p:txBody>
        </p:sp>
      </p:grpSp>
      <p:sp>
        <p:nvSpPr>
          <p:cNvPr id="27659" name="TextBox 1"/>
          <p:cNvSpPr txBox="1">
            <a:spLocks noChangeArrowheads="1"/>
          </p:cNvSpPr>
          <p:nvPr/>
        </p:nvSpPr>
        <p:spPr bwMode="auto">
          <a:xfrm>
            <a:off x="3876146" y="747022"/>
            <a:ext cx="751109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400" b="1" dirty="0"/>
              <a:t>First </a:t>
            </a:r>
            <a:r>
              <a:rPr lang="en-US" altLang="en-US" sz="2400" b="1" dirty="0" err="1"/>
              <a:t>Nano</a:t>
            </a:r>
            <a:r>
              <a:rPr lang="en-US" altLang="en-US" sz="2400" b="1" dirty="0"/>
              <a:t> </a:t>
            </a:r>
            <a:r>
              <a:rPr lang="en-US" altLang="en-US" sz="2400" b="1" dirty="0" err="1"/>
              <a:t>EasyTube</a:t>
            </a:r>
            <a:r>
              <a:rPr lang="en-US" altLang="en-US" sz="2400" b="1" dirty="0"/>
              <a:t> 3000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b="1" dirty="0"/>
              <a:t>3 zone resistance furnace for temperature </a:t>
            </a:r>
            <a:r>
              <a:rPr lang="en-US" altLang="en-US" sz="2400" b="1" dirty="0" err="1"/>
              <a:t>upto</a:t>
            </a:r>
            <a:r>
              <a:rPr lang="en-US" altLang="en-US" sz="2400" b="1" dirty="0"/>
              <a:t> 1100 </a:t>
            </a:r>
            <a:r>
              <a:rPr lang="en-US" altLang="en-US" sz="2400" b="1" baseline="30000" dirty="0"/>
              <a:t>0</a:t>
            </a:r>
            <a:r>
              <a:rPr lang="en-US" altLang="en-US" sz="2400" b="1" dirty="0"/>
              <a:t>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b="1" dirty="0"/>
              <a:t>5” quartz reaction chamber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b="1" dirty="0"/>
              <a:t>Base pressure &lt;50 </a:t>
            </a:r>
            <a:r>
              <a:rPr lang="en-US" altLang="en-US" sz="2400" b="1" dirty="0" err="1"/>
              <a:t>mTorr</a:t>
            </a:r>
            <a:endParaRPr lang="en-US" altLang="en-US" sz="2400" b="1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030997" y="-183325"/>
            <a:ext cx="10655675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6000" b="1" dirty="0">
                <a:solidFill>
                  <a:srgbClr val="000066"/>
                </a:solidFill>
              </a:rPr>
              <a:t>MOCVD Growth</a:t>
            </a:r>
            <a:endParaRPr lang="en-US" sz="4800" dirty="0">
              <a:solidFill>
                <a:srgbClr val="00006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0024" y="616735"/>
            <a:ext cx="3596122" cy="2143886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4294967295"/>
          </p:nvPr>
        </p:nvSpPr>
        <p:spPr>
          <a:xfrm>
            <a:off x="9903416" y="6315559"/>
            <a:ext cx="1678983" cy="161441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190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764793" y="124099"/>
            <a:ext cx="2334206" cy="523220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Diameter: 20 – 40 nm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Length: 0.70 – 1.00 µm</a:t>
            </a:r>
          </a:p>
        </p:txBody>
      </p:sp>
      <p:sp>
        <p:nvSpPr>
          <p:cNvPr id="2" name="Rectangle 1"/>
          <p:cNvSpPr/>
          <p:nvPr/>
        </p:nvSpPr>
        <p:spPr>
          <a:xfrm>
            <a:off x="69833" y="-62209"/>
            <a:ext cx="17907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u</a:t>
            </a:r>
            <a:r>
              <a:rPr lang="en-US" sz="4000" b="1" dirty="0" smtClean="0">
                <a:solidFill>
                  <a:schemeClr val="tx1"/>
                </a:solidFill>
              </a:rPr>
              <a:t>-</a:t>
            </a:r>
            <a:r>
              <a:rPr lang="en-US" sz="4000" b="1" dirty="0" err="1" smtClean="0">
                <a:solidFill>
                  <a:schemeClr val="tx1"/>
                </a:solidFill>
              </a:rPr>
              <a:t>GaN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6157" y="523063"/>
            <a:ext cx="4038600" cy="2889673"/>
            <a:chOff x="1981200" y="1379043"/>
            <a:chExt cx="4038600" cy="2889673"/>
          </a:xfrm>
        </p:grpSpPr>
        <p:pic>
          <p:nvPicPr>
            <p:cNvPr id="23" name="Picture 4" descr="C:\Users\Abdiel\Desktop\092811 ZnO NWs U Conn\N20-1227-undopedGaN 02.tif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10658"/>
            <a:stretch/>
          </p:blipFill>
          <p:spPr bwMode="auto">
            <a:xfrm>
              <a:off x="1981200" y="1664733"/>
              <a:ext cx="3886200" cy="2603983"/>
            </a:xfrm>
            <a:prstGeom prst="rect">
              <a:avLst/>
            </a:prstGeom>
            <a:noFill/>
          </p:spPr>
        </p:pic>
        <p:cxnSp>
          <p:nvCxnSpPr>
            <p:cNvPr id="12" name="Straight Connector 11"/>
            <p:cNvCxnSpPr/>
            <p:nvPr/>
          </p:nvCxnSpPr>
          <p:spPr>
            <a:xfrm>
              <a:off x="2012355" y="4213423"/>
              <a:ext cx="58797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057400" y="3863202"/>
              <a:ext cx="500458" cy="27699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l-GR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μ</a:t>
              </a:r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83170" y="1379043"/>
              <a:ext cx="10366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Top View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31113" y="3450775"/>
            <a:ext cx="3964938" cy="2935807"/>
            <a:chOff x="6093462" y="1344608"/>
            <a:chExt cx="3964938" cy="2935807"/>
          </a:xfrm>
        </p:grpSpPr>
        <p:pic>
          <p:nvPicPr>
            <p:cNvPr id="25" name="Picture 5" descr="C:\Users\Abdiel\Desktop\092811 ZnO NWs U Conn\N20-1227-undopedGaN 05.tif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b="10258"/>
            <a:stretch/>
          </p:blipFill>
          <p:spPr bwMode="auto">
            <a:xfrm>
              <a:off x="6172200" y="1664732"/>
              <a:ext cx="3886200" cy="2615683"/>
            </a:xfrm>
            <a:prstGeom prst="rect">
              <a:avLst/>
            </a:prstGeom>
            <a:noFill/>
          </p:spPr>
        </p:pic>
        <p:cxnSp>
          <p:nvCxnSpPr>
            <p:cNvPr id="16" name="Straight Connector 15"/>
            <p:cNvCxnSpPr/>
            <p:nvPr/>
          </p:nvCxnSpPr>
          <p:spPr>
            <a:xfrm>
              <a:off x="6238874" y="4200723"/>
              <a:ext cx="83820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268357" y="3822701"/>
              <a:ext cx="500458" cy="27699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l-GR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μ</a:t>
              </a:r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m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93462" y="1344608"/>
              <a:ext cx="3856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45˚ Shift with respect to Electron Beam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33010" y="523063"/>
            <a:ext cx="4038600" cy="2890113"/>
            <a:chOff x="1981200" y="1379043"/>
            <a:chExt cx="4038600" cy="2890113"/>
          </a:xfrm>
        </p:grpSpPr>
        <p:pic>
          <p:nvPicPr>
            <p:cNvPr id="27" name="Picture 4" descr="C:\Users\Abdiel\Desktop\092811 ZnO NWs U Conn\N20-1227-pSi111 05.tif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b="11044"/>
            <a:stretch/>
          </p:blipFill>
          <p:spPr bwMode="auto">
            <a:xfrm>
              <a:off x="1981200" y="1676401"/>
              <a:ext cx="3886200" cy="2592755"/>
            </a:xfrm>
            <a:prstGeom prst="rect">
              <a:avLst/>
            </a:prstGeom>
            <a:noFill/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2024458" y="4213423"/>
              <a:ext cx="2286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057400" y="3835401"/>
              <a:ext cx="500458" cy="27699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l-GR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μ</a:t>
              </a:r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983170" y="1379043"/>
              <a:ext cx="10366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Top View</a:t>
              </a:r>
            </a:p>
          </p:txBody>
        </p:sp>
      </p:grp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4092966" y="3450775"/>
            <a:ext cx="3944306" cy="2925111"/>
            <a:chOff x="6112085" y="1344608"/>
            <a:chExt cx="4080652" cy="3026225"/>
          </a:xfrm>
        </p:grpSpPr>
        <p:pic>
          <p:nvPicPr>
            <p:cNvPr id="32" name="Picture 5" descr="C:\Users\Abdiel\Desktop\092811 ZnO NWs U Conn\N20-1227-pSi111 02.tif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b="10644"/>
            <a:stretch/>
          </p:blipFill>
          <p:spPr bwMode="auto">
            <a:xfrm>
              <a:off x="6172200" y="1676400"/>
              <a:ext cx="4020537" cy="2694433"/>
            </a:xfrm>
            <a:prstGeom prst="rect">
              <a:avLst/>
            </a:prstGeom>
            <a:noFill/>
          </p:spPr>
        </p:pic>
        <p:cxnSp>
          <p:nvCxnSpPr>
            <p:cNvPr id="33" name="Straight Connector 32"/>
            <p:cNvCxnSpPr/>
            <p:nvPr/>
          </p:nvCxnSpPr>
          <p:spPr>
            <a:xfrm>
              <a:off x="6248400" y="4264223"/>
              <a:ext cx="5334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6268357" y="3886201"/>
              <a:ext cx="500458" cy="27699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l-GR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μ</a:t>
              </a:r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112085" y="1344608"/>
              <a:ext cx="3856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45˚ Shift with respect to Electron Beam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5793959" y="58321"/>
            <a:ext cx="2493399" cy="523220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Diameter: 150 – 200 nm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Length: 1.00 – 1.50 µm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168448" y="-89970"/>
            <a:ext cx="17907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p-Si (100)</a:t>
            </a:r>
            <a:endParaRPr lang="en-US" sz="3200" b="1" dirty="0">
              <a:solidFill>
                <a:schemeClr val="tx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8231412" y="517347"/>
            <a:ext cx="3886200" cy="2888063"/>
            <a:chOff x="1981200" y="1352468"/>
            <a:chExt cx="3886200" cy="2888063"/>
          </a:xfrm>
        </p:grpSpPr>
        <p:grpSp>
          <p:nvGrpSpPr>
            <p:cNvPr id="39" name="Group 38"/>
            <p:cNvGrpSpPr>
              <a:grpSpLocks noChangeAspect="1"/>
            </p:cNvGrpSpPr>
            <p:nvPr/>
          </p:nvGrpSpPr>
          <p:grpSpPr>
            <a:xfrm>
              <a:off x="1981200" y="1668995"/>
              <a:ext cx="3886200" cy="2571536"/>
              <a:chOff x="1066800" y="3939909"/>
              <a:chExt cx="3077308" cy="2036286"/>
            </a:xfrm>
          </p:grpSpPr>
          <p:pic>
            <p:nvPicPr>
              <p:cNvPr id="42" name="Picture 2" descr="C:\Users\ZnO\Dropbox\R6S5\R6S5- ZnO_Si(111)_03.tif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1934" b="6212"/>
              <a:stretch/>
            </p:blipFill>
            <p:spPr bwMode="auto">
              <a:xfrm>
                <a:off x="1066800" y="3939909"/>
                <a:ext cx="3077308" cy="2036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3" name="Straight Connector 42"/>
              <p:cNvCxnSpPr/>
              <p:nvPr/>
            </p:nvCxnSpPr>
            <p:spPr>
              <a:xfrm>
                <a:off x="1143000" y="5927717"/>
                <a:ext cx="12954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/>
            <p:cNvSpPr txBox="1"/>
            <p:nvPr/>
          </p:nvSpPr>
          <p:spPr>
            <a:xfrm>
              <a:off x="2057400" y="3825102"/>
              <a:ext cx="500458" cy="27699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4</a:t>
              </a:r>
              <a:r>
                <a:rPr lang="el-GR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μ</a:t>
              </a:r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02127" y="1352468"/>
              <a:ext cx="10366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Top View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55212" y="3460219"/>
            <a:ext cx="3970537" cy="2920360"/>
            <a:chOff x="6096000" y="1370568"/>
            <a:chExt cx="3970537" cy="2920360"/>
          </a:xfrm>
        </p:grpSpPr>
        <p:sp>
          <p:nvSpPr>
            <p:cNvPr id="45" name="TextBox 44"/>
            <p:cNvSpPr txBox="1"/>
            <p:nvPr/>
          </p:nvSpPr>
          <p:spPr>
            <a:xfrm>
              <a:off x="6180338" y="3914002"/>
              <a:ext cx="670376" cy="27699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200nm</a:t>
              </a:r>
            </a:p>
          </p:txBody>
        </p:sp>
        <p:grpSp>
          <p:nvGrpSpPr>
            <p:cNvPr id="46" name="Group 45"/>
            <p:cNvGrpSpPr>
              <a:grpSpLocks noChangeAspect="1"/>
            </p:cNvGrpSpPr>
            <p:nvPr/>
          </p:nvGrpSpPr>
          <p:grpSpPr>
            <a:xfrm>
              <a:off x="6180338" y="1704977"/>
              <a:ext cx="3886199" cy="2585951"/>
              <a:chOff x="457200" y="1539000"/>
              <a:chExt cx="3083516" cy="2051830"/>
            </a:xfrm>
          </p:grpSpPr>
          <p:pic>
            <p:nvPicPr>
              <p:cNvPr id="49" name="Picture 3" descr="C:\Users\ZnO\Dropbox\R6S5\R6S5- ZnO_Si(111)_05.tif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1367" b="6375"/>
              <a:stretch/>
            </p:blipFill>
            <p:spPr bwMode="auto">
              <a:xfrm>
                <a:off x="457200" y="1539000"/>
                <a:ext cx="3083516" cy="20518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0" name="Straight Connector 49"/>
              <p:cNvCxnSpPr/>
              <p:nvPr/>
            </p:nvCxnSpPr>
            <p:spPr>
              <a:xfrm>
                <a:off x="533400" y="3520938"/>
                <a:ext cx="12954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/>
            <p:cNvSpPr txBox="1"/>
            <p:nvPr/>
          </p:nvSpPr>
          <p:spPr>
            <a:xfrm>
              <a:off x="6248400" y="3837802"/>
              <a:ext cx="500458" cy="27699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4</a:t>
              </a:r>
              <a:r>
                <a:rPr lang="el-GR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μ</a:t>
              </a:r>
              <a:r>
                <a:rPr lang="en-US" sz="1200" b="1" dirty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096000" y="1370568"/>
              <a:ext cx="3856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45˚ Shift with respect to Electron Beam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9765792" y="84177"/>
            <a:ext cx="2348194" cy="523220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Diameter: 90 – 150 nm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Length: 1 – 2 µm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239550" y="-105066"/>
            <a:ext cx="17907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p-Si (111)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8638" y="6363502"/>
            <a:ext cx="12202888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200"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Abdiel 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Rivera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et al.,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“</a:t>
            </a:r>
            <a:r>
              <a:rPr lang="en-US" sz="14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 Comparison of ZnO Nanowires and </a:t>
            </a:r>
            <a:r>
              <a:rPr lang="en-US" sz="14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Nanorods</a:t>
            </a:r>
            <a:r>
              <a:rPr lang="en-US" sz="14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Grown Using MOCVD and Hydrothermal Processes”,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 Electron. Mater.,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Vol. 42, No. 5, pp. 894-900, May 1, 2013.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811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3"/>
          <p:cNvSpPr>
            <a:spLocks noGrp="1"/>
          </p:cNvSpPr>
          <p:nvPr>
            <p:ph type="title"/>
          </p:nvPr>
        </p:nvSpPr>
        <p:spPr>
          <a:xfrm>
            <a:off x="0" y="-142626"/>
            <a:ext cx="12192000" cy="169068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Comparison </a:t>
            </a:r>
            <a:r>
              <a:rPr lang="en-US" alt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of Au </a:t>
            </a:r>
            <a:r>
              <a:rPr lang="en-US" alt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Catalyst assisted/No Catalyst assisted: </a:t>
            </a:r>
            <a:r>
              <a:rPr lang="en-US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Growth </a:t>
            </a:r>
            <a:r>
              <a:rPr lang="en-US" alt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Direction and Alignment</a:t>
            </a:r>
            <a:endParaRPr lang="en-US" alt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0723" name="Text Placeholder 4"/>
          <p:cNvSpPr>
            <a:spLocks noGrp="1"/>
          </p:cNvSpPr>
          <p:nvPr>
            <p:ph type="body" idx="1"/>
          </p:nvPr>
        </p:nvSpPr>
        <p:spPr>
          <a:xfrm>
            <a:off x="506730" y="1475619"/>
            <a:ext cx="4962776" cy="63976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dirty="0" smtClean="0"/>
              <a:t>Catalyst assisted growth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849654" y="1929441"/>
            <a:ext cx="6338887" cy="639762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3600" dirty="0"/>
              <a:t>Growth using MOCVD without </a:t>
            </a:r>
            <a:r>
              <a:rPr lang="en-US" sz="3600" dirty="0" smtClean="0"/>
              <a:t>catalyst</a:t>
            </a:r>
            <a:endParaRPr lang="en-US" sz="3600" dirty="0"/>
          </a:p>
        </p:txBody>
      </p:sp>
      <p:sp>
        <p:nvSpPr>
          <p:cNvPr id="30726" name="TextBox 5"/>
          <p:cNvSpPr txBox="1">
            <a:spLocks noChangeArrowheads="1"/>
          </p:cNvSpPr>
          <p:nvPr/>
        </p:nvSpPr>
        <p:spPr bwMode="auto">
          <a:xfrm>
            <a:off x="2717800" y="5848351"/>
            <a:ext cx="66992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>
                <a:solidFill>
                  <a:srgbClr val="FF0000"/>
                </a:solidFill>
              </a:rPr>
              <a:t>Differences: </a:t>
            </a:r>
            <a:r>
              <a:rPr lang="en-US" altLang="en-US" sz="3200" b="1">
                <a:solidFill>
                  <a:srgbClr val="FF0000"/>
                </a:solidFill>
              </a:rPr>
              <a:t>Size</a:t>
            </a:r>
            <a:r>
              <a:rPr lang="en-US" altLang="en-US" sz="3200">
                <a:solidFill>
                  <a:srgbClr val="FF0000"/>
                </a:solidFill>
              </a:rPr>
              <a:t> (length &amp; diameter), </a:t>
            </a:r>
            <a:r>
              <a:rPr lang="en-US" altLang="en-US" sz="3200" b="1">
                <a:solidFill>
                  <a:srgbClr val="FF0000"/>
                </a:solidFill>
              </a:rPr>
              <a:t>Orientation</a:t>
            </a:r>
            <a:r>
              <a:rPr lang="en-US" altLang="en-US" sz="3200">
                <a:solidFill>
                  <a:srgbClr val="FF0000"/>
                </a:solidFill>
              </a:rPr>
              <a:t>, </a:t>
            </a:r>
            <a:r>
              <a:rPr lang="en-US" altLang="en-US" sz="3200" b="1">
                <a:solidFill>
                  <a:srgbClr val="FF0000"/>
                </a:solidFill>
              </a:rPr>
              <a:t>Gold Particles</a:t>
            </a:r>
            <a:r>
              <a:rPr lang="en-US" altLang="en-US" sz="3200">
                <a:solidFill>
                  <a:srgbClr val="FF0000"/>
                </a:solidFill>
              </a:rPr>
              <a:t>, </a:t>
            </a:r>
            <a:r>
              <a:rPr lang="en-US" altLang="en-US" sz="3200" b="1">
                <a:solidFill>
                  <a:srgbClr val="FF0000"/>
                </a:solidFill>
              </a:rPr>
              <a:t>Tip Shape</a:t>
            </a:r>
            <a:r>
              <a:rPr lang="en-US" altLang="en-US" sz="320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30727" name="Picture 1" descr="C:\Users\Abdiel\Documents\Research\SEM\092811 ZnO NWs U Conn\N20-1227-pSi111 03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475"/>
          <a:stretch>
            <a:fillRect/>
          </a:stretch>
        </p:blipFill>
        <p:spPr bwMode="auto">
          <a:xfrm>
            <a:off x="6476833" y="2569203"/>
            <a:ext cx="4663440" cy="334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906000" y="5410200"/>
            <a:ext cx="304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858964" y="2586038"/>
            <a:ext cx="858837" cy="1033462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441576" y="3983039"/>
            <a:ext cx="1349375" cy="170497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4532" y="2188742"/>
            <a:ext cx="4467173" cy="393092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702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697038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Structural Quality Vs. Annealing</a:t>
            </a:r>
          </a:p>
        </p:txBody>
      </p:sp>
      <p:pic>
        <p:nvPicPr>
          <p:cNvPr id="23555" name="Picture 17" descr="C:\Users\mazady\Dropbox\Anas-Abdiel\Jan 25, 2013\Jan 25, 2013 MOCVD ZnO p-Si 2__006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9150" y="1414463"/>
            <a:ext cx="2927350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5527675" y="4111625"/>
            <a:ext cx="927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ETA 800</a:t>
            </a:r>
          </a:p>
        </p:txBody>
      </p:sp>
      <p:pic>
        <p:nvPicPr>
          <p:cNvPr id="23557" name="Picture 4" descr="C:\Users\mazady\Dropbox\Anas-Abdiel\Jan 19, 2013\Jan 19, 13 ZnO MOCVD p-Si #4__004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52588" y="1412875"/>
            <a:ext cx="2925762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724150" y="4111625"/>
            <a:ext cx="9286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ETA 635</a:t>
            </a:r>
          </a:p>
        </p:txBody>
      </p:sp>
      <p:pic>
        <p:nvPicPr>
          <p:cNvPr id="23559" name="Picture 6" descr="D:\Dropbox\Anas-Abdiel\Jan 22, 2013\Jan 22, 2013 MOCVD ZnO p-Si 1__003.t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3651" y="1417639"/>
            <a:ext cx="2925763" cy="269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8631238" y="4111625"/>
            <a:ext cx="10779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ENTA 800</a:t>
            </a:r>
          </a:p>
        </p:txBody>
      </p:sp>
      <p:sp>
        <p:nvSpPr>
          <p:cNvPr id="23561" name="TextBox 8"/>
          <p:cNvSpPr txBox="1">
            <a:spLocks noChangeArrowheads="1"/>
          </p:cNvSpPr>
          <p:nvPr/>
        </p:nvSpPr>
        <p:spPr bwMode="auto">
          <a:xfrm>
            <a:off x="1614488" y="4452938"/>
            <a:ext cx="30908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/>
              <a:t>ZnO epitaxy annealed at 635C</a:t>
            </a:r>
          </a:p>
          <a:p>
            <a:pPr>
              <a:buFont typeface="Arial" charset="0"/>
              <a:buChar char="•"/>
            </a:pPr>
            <a:r>
              <a:rPr lang="en-US"/>
              <a:t>NWs are NOT annealed</a:t>
            </a:r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4578350" y="4449763"/>
            <a:ext cx="30813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/>
              <a:t>ZnO epitaxy annealed at 800C</a:t>
            </a:r>
          </a:p>
          <a:p>
            <a:pPr>
              <a:buFont typeface="Arial" charset="0"/>
              <a:buChar char="•"/>
            </a:pPr>
            <a:r>
              <a:rPr lang="en-US"/>
              <a:t>NWs are NOT annealed</a:t>
            </a:r>
          </a:p>
        </p:txBody>
      </p:sp>
      <p:sp>
        <p:nvSpPr>
          <p:cNvPr id="23563" name="TextBox 10"/>
          <p:cNvSpPr txBox="1">
            <a:spLocks noChangeArrowheads="1"/>
          </p:cNvSpPr>
          <p:nvPr/>
        </p:nvSpPr>
        <p:spPr bwMode="auto">
          <a:xfrm>
            <a:off x="7556500" y="4438651"/>
            <a:ext cx="3111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/>
              <a:t>ZnO epitaxy annealed at 800C</a:t>
            </a:r>
          </a:p>
          <a:p>
            <a:pPr>
              <a:buFont typeface="Arial" charset="0"/>
              <a:buChar char="•"/>
            </a:pPr>
            <a:r>
              <a:rPr lang="en-US"/>
              <a:t>NWs are annealed at 800C</a:t>
            </a:r>
          </a:p>
        </p:txBody>
      </p:sp>
      <p:sp>
        <p:nvSpPr>
          <p:cNvPr id="23565" name="TextBox 12"/>
          <p:cNvSpPr txBox="1">
            <a:spLocks noChangeArrowheads="1"/>
          </p:cNvSpPr>
          <p:nvPr/>
        </p:nvSpPr>
        <p:spPr bwMode="auto">
          <a:xfrm>
            <a:off x="1808162" y="5102225"/>
            <a:ext cx="8645526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Arial" charset="0"/>
              <a:buChar char="•"/>
            </a:pPr>
            <a:r>
              <a:rPr lang="en-US" dirty="0">
                <a:solidFill>
                  <a:srgbClr val="990033"/>
                </a:solidFill>
              </a:rPr>
              <a:t> Annealing the epitaxy does not affect the ZnO NWs morphology because the NWs are already lattice matched with the ZnO epitaxy</a:t>
            </a: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rgbClr val="990033"/>
                </a:solidFill>
              </a:rPr>
              <a:t> Annealing the NWs decreases the surface area to volume ratio which may be related to the decrease in c-lattice constant of the NWs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3175" y="624980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Mazady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al., "</a:t>
            </a:r>
            <a:r>
              <a:rPr lang="en-US" altLang="en-US" sz="1400" b="1" dirty="0" smtClean="0">
                <a:solidFill>
                  <a:schemeClr val="tx1"/>
                </a:solidFill>
              </a:rPr>
              <a:t>Effects of Annealing on Structural and Optical Properties of ZnO Nanowires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87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1540042" y="1347536"/>
            <a:ext cx="9444789" cy="50773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981201" y="4044932"/>
            <a:ext cx="213360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969713" y="2104073"/>
            <a:ext cx="816488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634" y="163024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ZnO </a:t>
            </a:r>
            <a:r>
              <a:rPr lang="en-US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Nanorods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via Hydrothermal Synthesis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735760" y="3994785"/>
            <a:ext cx="5888125" cy="2148441"/>
            <a:chOff x="2189075" y="2514983"/>
            <a:chExt cx="5888125" cy="2148441"/>
          </a:xfrm>
        </p:grpSpPr>
        <p:grpSp>
          <p:nvGrpSpPr>
            <p:cNvPr id="4" name="Group 3"/>
            <p:cNvGrpSpPr/>
            <p:nvPr/>
          </p:nvGrpSpPr>
          <p:grpSpPr>
            <a:xfrm>
              <a:off x="5334000" y="3429000"/>
              <a:ext cx="2743200" cy="788895"/>
              <a:chOff x="304800" y="3092823"/>
              <a:chExt cx="2743200" cy="788895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304800" y="3729318"/>
                <a:ext cx="2743200" cy="152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419100" y="3648635"/>
                <a:ext cx="2514600" cy="71718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30306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82706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485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9009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0914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438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409700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562100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725706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878106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0439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1963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3868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5392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705100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857500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189075" y="4294092"/>
              <a:ext cx="1836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Flexible Substrate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47012" y="2514983"/>
              <a:ext cx="15322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ZnO</a:t>
              </a:r>
              <a:r>
                <a:rPr lang="en-US" dirty="0"/>
                <a:t> </a:t>
              </a:r>
              <a:r>
                <a:rPr lang="en-US" dirty="0" err="1"/>
                <a:t>Nanorods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62200" y="3886200"/>
              <a:ext cx="1477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ZnO</a:t>
              </a:r>
              <a:r>
                <a:rPr lang="en-US" dirty="0"/>
                <a:t> </a:t>
              </a:r>
              <a:r>
                <a:rPr lang="en-US" dirty="0" err="1"/>
                <a:t>Epi</a:t>
              </a:r>
              <a:r>
                <a:rPr lang="en-US" dirty="0"/>
                <a:t>-Layer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>
              <a:off x="6781800" y="2917518"/>
              <a:ext cx="280147" cy="32007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5" idx="3"/>
            </p:cNvCxnSpPr>
            <p:nvPr/>
          </p:nvCxnSpPr>
          <p:spPr>
            <a:xfrm flipV="1">
              <a:off x="3839784" y="4020672"/>
              <a:ext cx="1494216" cy="501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4220400" y="4255532"/>
              <a:ext cx="1037400" cy="2232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1969713" y="2104073"/>
            <a:ext cx="21206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Solution:</a:t>
            </a:r>
          </a:p>
          <a:p>
            <a:r>
              <a:rPr lang="en-US" dirty="0"/>
              <a:t>50mL Methanol</a:t>
            </a:r>
          </a:p>
          <a:p>
            <a:r>
              <a:rPr lang="en-US" dirty="0"/>
              <a:t>0.09g Zn(CH</a:t>
            </a:r>
            <a:r>
              <a:rPr lang="en-US" baseline="-25000" dirty="0"/>
              <a:t>3</a:t>
            </a:r>
            <a:r>
              <a:rPr lang="en-US" dirty="0"/>
              <a:t>COOH)</a:t>
            </a:r>
            <a:r>
              <a:rPr lang="en-US" baseline="-25000" dirty="0"/>
              <a:t>2</a:t>
            </a:r>
          </a:p>
          <a:p>
            <a:r>
              <a:rPr lang="en-US" dirty="0"/>
              <a:t>0.12g KOH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3195" y="2104072"/>
            <a:ext cx="17924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Spin</a:t>
            </a:r>
          </a:p>
          <a:p>
            <a:r>
              <a:rPr lang="en-US" dirty="0"/>
              <a:t>500 rpm, 5 sec</a:t>
            </a:r>
          </a:p>
          <a:p>
            <a:r>
              <a:rPr lang="en-US" dirty="0"/>
              <a:t>3000 rpm, 30 sec</a:t>
            </a:r>
          </a:p>
          <a:p>
            <a:r>
              <a:rPr lang="en-US" dirty="0"/>
              <a:t>10min at 60˚C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999939" y="2104073"/>
            <a:ext cx="2000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Suspend sample in:</a:t>
            </a:r>
          </a:p>
          <a:p>
            <a:r>
              <a:rPr lang="en-US" dirty="0"/>
              <a:t>0.1M Zn(NO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/>
              <a:t>0.1M HMTA</a:t>
            </a:r>
          </a:p>
          <a:p>
            <a:r>
              <a:rPr lang="en-US" dirty="0"/>
              <a:t>60min at 90˚C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81200" y="1600200"/>
            <a:ext cx="168347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2 Step </a:t>
            </a:r>
            <a:r>
              <a:rPr lang="en-US" dirty="0" err="1"/>
              <a:t>Epi</a:t>
            </a:r>
            <a:r>
              <a:rPr lang="en-US" dirty="0"/>
              <a:t>-Layer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981200" y="3429000"/>
            <a:ext cx="168347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Hydrothermal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81201" y="4038601"/>
            <a:ext cx="2000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Suspend sample in:</a:t>
            </a:r>
          </a:p>
          <a:p>
            <a:r>
              <a:rPr lang="en-US" dirty="0"/>
              <a:t>0.1M Zn(NO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/>
              <a:t>0.1M HMTA</a:t>
            </a:r>
          </a:p>
          <a:p>
            <a:r>
              <a:rPr lang="en-US" dirty="0"/>
              <a:t>7h at 70˚C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833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021590" y="1515978"/>
            <a:ext cx="4355431" cy="53420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353" y="1515979"/>
            <a:ext cx="4355431" cy="53420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493" y="91239"/>
            <a:ext cx="11713579" cy="1356360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SEM of ZnO </a:t>
            </a:r>
            <a:r>
              <a:rPr lang="en-US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Nanorods</a:t>
            </a:r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grown on </a:t>
            </a: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Flexible </a:t>
            </a:r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Substrate, p-Si, </a:t>
            </a:r>
            <a:r>
              <a:rPr lang="en-US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GaN</a:t>
            </a:r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and SiO</a:t>
            </a:r>
            <a:r>
              <a:rPr lang="en-US" b="1" baseline="-250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r>
              <a:rPr lang="en-US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/p-Si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59400" y="1670050"/>
            <a:ext cx="3657600" cy="2444750"/>
            <a:chOff x="2209800" y="3581400"/>
            <a:chExt cx="3657600" cy="2444750"/>
          </a:xfrm>
        </p:grpSpPr>
        <p:pic>
          <p:nvPicPr>
            <p:cNvPr id="9" name="Picture 8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3581400"/>
              <a:ext cx="3657600" cy="2444750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4724400" y="3581400"/>
              <a:ext cx="1143000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2345" y="3664901"/>
              <a:ext cx="1007110" cy="671195"/>
            </a:xfrm>
            <a:prstGeom prst="rect">
              <a:avLst/>
            </a:prstGeom>
            <a:noFill/>
          </p:spPr>
        </p:pic>
      </p:grpSp>
      <p:grpSp>
        <p:nvGrpSpPr>
          <p:cNvPr id="12" name="Group 11"/>
          <p:cNvGrpSpPr/>
          <p:nvPr/>
        </p:nvGrpSpPr>
        <p:grpSpPr>
          <a:xfrm>
            <a:off x="5359400" y="4257099"/>
            <a:ext cx="3657600" cy="2447925"/>
            <a:chOff x="389255" y="3810000"/>
            <a:chExt cx="3657600" cy="2447925"/>
          </a:xfrm>
        </p:grpSpPr>
        <p:pic>
          <p:nvPicPr>
            <p:cNvPr id="13" name="Picture 2" descr="H:\March-15-12\March 12-12_2Step-Epi+Hydro-SiO2_.tif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0894" r="9707" b="13483"/>
            <a:stretch/>
          </p:blipFill>
          <p:spPr bwMode="auto">
            <a:xfrm>
              <a:off x="389255" y="3810000"/>
              <a:ext cx="3657600" cy="2447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457200" y="6160532"/>
              <a:ext cx="161026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57200" y="5715000"/>
              <a:ext cx="616521" cy="369332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4</a:t>
              </a:r>
              <a:r>
                <a:rPr lang="el-GR" dirty="0">
                  <a:solidFill>
                    <a:srgbClr val="FFFF00"/>
                  </a:solidFill>
                </a:rPr>
                <a:t>μ</a:t>
              </a:r>
              <a:r>
                <a:rPr lang="en-US" dirty="0">
                  <a:solidFill>
                    <a:srgbClr val="FFFF00"/>
                  </a:solidFill>
                </a:rPr>
                <a:t>m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6076" y="4263533"/>
            <a:ext cx="3657600" cy="2444750"/>
            <a:chOff x="4236720" y="545465"/>
            <a:chExt cx="3657600" cy="2444750"/>
          </a:xfrm>
        </p:grpSpPr>
        <p:grpSp>
          <p:nvGrpSpPr>
            <p:cNvPr id="17" name="Group 16"/>
            <p:cNvGrpSpPr/>
            <p:nvPr/>
          </p:nvGrpSpPr>
          <p:grpSpPr>
            <a:xfrm>
              <a:off x="4236720" y="545465"/>
              <a:ext cx="3657600" cy="2444750"/>
              <a:chOff x="4267200" y="2607310"/>
              <a:chExt cx="3634740" cy="2444750"/>
            </a:xfrm>
          </p:grpSpPr>
          <p:pic>
            <p:nvPicPr>
              <p:cNvPr id="22" name="Picture 2" descr="H:\March 29,2012\ZnO-GaN 2-step + Hydro__003.tif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28189" r="10271" b="6274"/>
              <a:stretch/>
            </p:blipFill>
            <p:spPr bwMode="auto">
              <a:xfrm>
                <a:off x="4267200" y="2607310"/>
                <a:ext cx="3634740" cy="24447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3" name="Straight Connector 22"/>
              <p:cNvCxnSpPr/>
              <p:nvPr/>
            </p:nvCxnSpPr>
            <p:spPr>
              <a:xfrm>
                <a:off x="4343400" y="4953000"/>
                <a:ext cx="16002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4343400" y="4495800"/>
                <a:ext cx="612668" cy="369332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4</a:t>
                </a:r>
                <a:r>
                  <a:rPr lang="el-GR" dirty="0">
                    <a:solidFill>
                      <a:srgbClr val="FFFF00"/>
                    </a:solidFill>
                  </a:rPr>
                  <a:t>μ</a:t>
                </a:r>
                <a:r>
                  <a:rPr lang="en-US" dirty="0">
                    <a:solidFill>
                      <a:srgbClr val="FFFF00"/>
                    </a:solidFill>
                  </a:rPr>
                  <a:t>m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723482" y="546416"/>
              <a:ext cx="1170838" cy="962799"/>
              <a:chOff x="6706813" y="3429000"/>
              <a:chExt cx="1170838" cy="962799"/>
            </a:xfrm>
          </p:grpSpPr>
          <p:pic>
            <p:nvPicPr>
              <p:cNvPr id="19" name="Picture 2" descr="C:\Users\ZnO\Dropbox\LEC presentation\March 29,2012\ZnO-GaN 2-step + Hydro__006.tif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b="7701"/>
              <a:stretch/>
            </p:blipFill>
            <p:spPr bwMode="auto">
              <a:xfrm>
                <a:off x="6744913" y="3429000"/>
                <a:ext cx="1132738" cy="9627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0" name="Straight Connector 19"/>
              <p:cNvCxnSpPr/>
              <p:nvPr/>
            </p:nvCxnSpPr>
            <p:spPr>
              <a:xfrm>
                <a:off x="6781800" y="4343400"/>
                <a:ext cx="4572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6706813" y="4114800"/>
                <a:ext cx="62388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400nm</a:t>
                </a:r>
              </a:p>
            </p:txBody>
          </p:sp>
        </p:grpSp>
      </p:grp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383767" y="1670049"/>
            <a:ext cx="3657600" cy="2444750"/>
            <a:chOff x="4648200" y="2416052"/>
            <a:chExt cx="4038600" cy="2699412"/>
          </a:xfrm>
        </p:grpSpPr>
        <p:pic>
          <p:nvPicPr>
            <p:cNvPr id="26" name="Picture 3" descr="C:\Users\ZnO\Dropbox\Aurora\SEM\Jun 28, 2012\Epi 0.2MZn-0.1M(HMTA)-Hydrothermal_25mM_Zn_HMTA_7h__009.tif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1348" b="6070"/>
            <a:stretch/>
          </p:blipFill>
          <p:spPr bwMode="auto">
            <a:xfrm>
              <a:off x="4648200" y="2416052"/>
              <a:ext cx="4038600" cy="2699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Straight Connector 26"/>
            <p:cNvCxnSpPr/>
            <p:nvPr/>
          </p:nvCxnSpPr>
          <p:spPr>
            <a:xfrm>
              <a:off x="4724400" y="5022011"/>
              <a:ext cx="1143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966321" y="4588986"/>
              <a:ext cx="683568" cy="40780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  <a:r>
                <a:rPr lang="el-GR" b="1" dirty="0"/>
                <a:t>μ</a:t>
              </a:r>
              <a:r>
                <a:rPr lang="en-US" b="1" dirty="0"/>
                <a:t>m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0694" y="1670050"/>
            <a:ext cx="10631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Flex Subs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59401" y="1668256"/>
            <a:ext cx="54373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p-Si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7622" y="4255305"/>
            <a:ext cx="122822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GaN</a:t>
            </a:r>
            <a:r>
              <a:rPr lang="en-US" b="1" dirty="0">
                <a:solidFill>
                  <a:srgbClr val="FF0000"/>
                </a:solidFill>
              </a:rPr>
              <a:t>/Sapp.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59401" y="4264484"/>
            <a:ext cx="104227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SiO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/p-Si</a:t>
            </a:r>
          </a:p>
        </p:txBody>
      </p:sp>
      <p:sp>
        <p:nvSpPr>
          <p:cNvPr id="4" name="Rectangle 3"/>
          <p:cNvSpPr/>
          <p:nvPr/>
        </p:nvSpPr>
        <p:spPr>
          <a:xfrm>
            <a:off x="9643392" y="4298364"/>
            <a:ext cx="2375582" cy="18266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200"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Abdiel 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Rivera 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et al., “</a:t>
            </a:r>
            <a:r>
              <a:rPr lang="en-US" sz="14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 Comparison of ZnO Nanowires and </a:t>
            </a:r>
            <a:r>
              <a:rPr lang="en-US" sz="14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Nanorods</a:t>
            </a:r>
            <a:r>
              <a:rPr lang="en-US" sz="14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Grown Using MOCVD and Hydrothermal Processes”,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 Electron. Mater.,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Vol. 42, No. 5, pp. 894-900, May 1, 2013.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12525" y="3022540"/>
            <a:ext cx="2837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ZnO NRs with seed layer via</a:t>
            </a:r>
          </a:p>
          <a:p>
            <a:r>
              <a:rPr lang="en-US" b="1" dirty="0" smtClean="0"/>
              <a:t>Chemical Bath Deposition</a:t>
            </a:r>
            <a:endParaRPr lang="en-US" b="1" dirty="0"/>
          </a:p>
        </p:txBody>
      </p:sp>
      <p:pic>
        <p:nvPicPr>
          <p:cNvPr id="34" name="Picture 2" descr="H:\March-15-12\March 12-12_2Step-Epi+Hydro-SiO2__003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01749" y="769419"/>
            <a:ext cx="2458865" cy="2264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909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Reported Work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533" y="1984879"/>
            <a:ext cx="3253516" cy="2445274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1272" y="1984879"/>
            <a:ext cx="3508248" cy="2784672"/>
          </a:xfrm>
        </p:spPr>
      </p:pic>
      <p:sp>
        <p:nvSpPr>
          <p:cNvPr id="6" name="TextBox 5"/>
          <p:cNvSpPr txBox="1"/>
          <p:nvPr/>
        </p:nvSpPr>
        <p:spPr>
          <a:xfrm>
            <a:off x="126728" y="4529851"/>
            <a:ext cx="346512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ZnO grown on paper using hydrothermal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96951" y="6023074"/>
            <a:ext cx="3912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A. </a:t>
            </a:r>
            <a:r>
              <a:rPr lang="en-US" sz="1400" b="1" dirty="0" err="1" smtClean="0"/>
              <a:t>Manekkathadi</a:t>
            </a:r>
            <a:r>
              <a:rPr lang="en-US" sz="1400" b="1" dirty="0" smtClean="0"/>
              <a:t> et al Adv. Mater. 22, (2010) 4059</a:t>
            </a:r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4007" y="5275880"/>
            <a:ext cx="2050561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Thickness: 60-70nm</a:t>
            </a:r>
          </a:p>
          <a:p>
            <a:r>
              <a:rPr lang="en-US" dirty="0"/>
              <a:t>Length: </a:t>
            </a:r>
            <a:r>
              <a:rPr lang="en-US" dirty="0" smtClean="0"/>
              <a:t>1.5um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02835" y="4865755"/>
            <a:ext cx="3465121" cy="646331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ZnO grown on flexible polyimide film  grown via chemical solution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36031" y="5644765"/>
            <a:ext cx="2284600" cy="646331"/>
          </a:xfrm>
          <a:prstGeom prst="rect">
            <a:avLst/>
          </a:prstGeom>
          <a:solidFill>
            <a:srgbClr val="6699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Thickness: </a:t>
            </a:r>
            <a:r>
              <a:rPr lang="en-US" dirty="0" smtClean="0"/>
              <a:t>100-250nm</a:t>
            </a:r>
            <a:endParaRPr lang="en-US" dirty="0"/>
          </a:p>
          <a:p>
            <a:r>
              <a:rPr lang="en-US" dirty="0"/>
              <a:t>Length: </a:t>
            </a:r>
            <a:r>
              <a:rPr lang="en-US" dirty="0" smtClean="0"/>
              <a:t>1.5um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443126" y="6431714"/>
            <a:ext cx="5305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H. </a:t>
            </a:r>
            <a:r>
              <a:rPr lang="en-US" sz="1400" b="1" dirty="0" err="1" smtClean="0"/>
              <a:t>Ahn</a:t>
            </a:r>
            <a:r>
              <a:rPr lang="en-US" sz="1400" b="1" dirty="0" smtClean="0"/>
              <a:t> et al Electrochemical and Solid-State </a:t>
            </a:r>
            <a:r>
              <a:rPr lang="en-US" sz="1400" b="1" dirty="0" err="1" smtClean="0"/>
              <a:t>Lett</a:t>
            </a:r>
            <a:r>
              <a:rPr lang="en-US" sz="1400" b="1" dirty="0" smtClean="0"/>
              <a:t>. 13, (11) (2010) J125</a:t>
            </a:r>
            <a:endParaRPr lang="en-US" sz="14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9288" y="1984879"/>
            <a:ext cx="3952494" cy="264447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84743" y="4730216"/>
            <a:ext cx="3665881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ZnO grown on flexible substrate using CBD, with seed layer deposited via RF sputtering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53166" y="5734852"/>
            <a:ext cx="37290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T.A. </a:t>
            </a:r>
            <a:r>
              <a:rPr lang="en-US" sz="1400" b="1" dirty="0" err="1" smtClean="0"/>
              <a:t>Nirmal</a:t>
            </a:r>
            <a:r>
              <a:rPr lang="en-US" sz="1400" b="1" dirty="0" smtClean="0"/>
              <a:t> et al J. </a:t>
            </a:r>
            <a:r>
              <a:rPr lang="en-US" sz="1400" b="1" dirty="0" err="1" smtClean="0"/>
              <a:t>Nanopart</a:t>
            </a:r>
            <a:r>
              <a:rPr lang="en-US" sz="1400" b="1" dirty="0" smtClean="0"/>
              <a:t> Res (2013) 15:2115</a:t>
            </a:r>
            <a:endParaRPr lang="en-US" sz="1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686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554" y="565885"/>
            <a:ext cx="10953559" cy="6292115"/>
          </a:xfrm>
          <a:prstGeom prst="rect">
            <a:avLst/>
          </a:prstGeom>
        </p:spPr>
      </p:pic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762124" y="6523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b="1" dirty="0" smtClean="0">
                <a:solidFill>
                  <a:srgbClr val="FF0000"/>
                </a:solidFill>
              </a:rPr>
              <a:t>Energy Diffraction X-Ray </a:t>
            </a:r>
            <a:br>
              <a:rPr lang="en-US" altLang="en-US" b="1" dirty="0" smtClean="0">
                <a:solidFill>
                  <a:srgbClr val="FF0000"/>
                </a:solidFill>
              </a:rPr>
            </a:br>
            <a:r>
              <a:rPr lang="en-US" altLang="en-US" b="1" dirty="0" smtClean="0">
                <a:solidFill>
                  <a:srgbClr val="FF0000"/>
                </a:solidFill>
              </a:rPr>
              <a:t>Spectroscopy (EDS)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974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88"/>
            <a:ext cx="8229600" cy="1143000"/>
          </a:xfrm>
        </p:spPr>
        <p:txBody>
          <a:bodyPr/>
          <a:lstStyle/>
          <a:p>
            <a:r>
              <a:rPr lang="en-US" dirty="0" smtClean="0"/>
              <a:t>X-Ray Diffraction</a:t>
            </a:r>
            <a:endParaRPr lang="en-US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6486" y="3874953"/>
            <a:ext cx="2381835" cy="255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111" y="2439882"/>
            <a:ext cx="2774587" cy="135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310" y="907070"/>
            <a:ext cx="2642190" cy="144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15328" y="1588"/>
            <a:ext cx="2723419" cy="278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521" y="803920"/>
            <a:ext cx="4094250" cy="34391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4302" y="1588"/>
            <a:ext cx="4526688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Calculate the </a:t>
            </a:r>
            <a:r>
              <a:rPr lang="en-US" sz="2400" i="1" dirty="0" smtClean="0"/>
              <a:t>c</a:t>
            </a:r>
            <a:r>
              <a:rPr lang="en-US" sz="2400" dirty="0" smtClean="0"/>
              <a:t> &amp; </a:t>
            </a:r>
            <a:r>
              <a:rPr lang="en-US" sz="2400" i="1" dirty="0" smtClean="0"/>
              <a:t>a</a:t>
            </a:r>
            <a:r>
              <a:rPr lang="en-US" sz="2400" dirty="0" smtClean="0"/>
              <a:t>-lattice constant</a:t>
            </a:r>
          </a:p>
          <a:p>
            <a:r>
              <a:rPr lang="en-US" sz="2400" dirty="0" err="1" smtClean="0"/>
              <a:t>Wultzite</a:t>
            </a:r>
            <a:r>
              <a:rPr lang="en-US" sz="2400" dirty="0" smtClean="0"/>
              <a:t> crystals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962075" y="2783158"/>
            <a:ext cx="322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ZnO </a:t>
            </a:r>
            <a:r>
              <a:rPr lang="en-US" dirty="0" err="1" smtClean="0"/>
              <a:t>Wurtzite</a:t>
            </a:r>
            <a:r>
              <a:rPr lang="en-US" dirty="0" smtClean="0"/>
              <a:t> Atoms </a:t>
            </a:r>
            <a:r>
              <a:rPr lang="en-US" dirty="0" err="1" smtClean="0"/>
              <a:t>Arragement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7879793" y="3727638"/>
                <a:ext cx="4572000" cy="62196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⊥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𝑔𝑟𝑜𝑤𝑛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/>
                        </a:rPr>
                        <m:t>;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∈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∥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𝑔𝑟𝑜𝑤𝑛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9793" y="3727638"/>
                <a:ext cx="4572000" cy="6219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8941868" y="3328911"/>
            <a:ext cx="244785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Stress-Strain Calculation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74240" y="5385799"/>
            <a:ext cx="837089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FWHM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521" y="4899905"/>
            <a:ext cx="7033236" cy="19580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65116" y="4524226"/>
            <a:ext cx="4429354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Lattice Mismatch of seed layer with substrate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138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17650" y="1279526"/>
            <a:ext cx="5715000" cy="8366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048501" y="4533900"/>
            <a:ext cx="3552825" cy="16383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429000" y="2667000"/>
            <a:ext cx="685800" cy="3200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39000" y="1219200"/>
            <a:ext cx="3124200" cy="2667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80" name="Rectangle 6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5562600" cy="1143000"/>
          </a:xfrm>
        </p:spPr>
        <p:txBody>
          <a:bodyPr/>
          <a:lstStyle/>
          <a:p>
            <a:r>
              <a:rPr lang="en-US" altLang="en-US" sz="3200"/>
              <a:t>X-Ray Diffraction – ZnO/Al</a:t>
            </a:r>
            <a:r>
              <a:rPr lang="en-US" altLang="en-US" sz="3200" baseline="-25000"/>
              <a:t>2</a:t>
            </a:r>
            <a:r>
              <a:rPr lang="en-US" altLang="en-US" sz="3200"/>
              <a:t>O</a:t>
            </a:r>
            <a:r>
              <a:rPr lang="en-US" altLang="en-US" sz="3200" baseline="-25000"/>
              <a:t>3</a:t>
            </a:r>
            <a:endParaRPr lang="en-US" altLang="en-US" sz="3200"/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219200" y="1784350"/>
          <a:ext cx="6248400" cy="5378450"/>
        </p:xfrm>
        <a:graphic>
          <a:graphicData uri="http://schemas.openxmlformats.org/presentationml/2006/ole">
            <p:oleObj spid="_x0000_s21532" name="Graph" r:id="rId4" imgW="3707587" imgH="3191866" progId="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7011988" y="914400"/>
          <a:ext cx="3656012" cy="3194050"/>
        </p:xfrm>
        <a:graphic>
          <a:graphicData uri="http://schemas.openxmlformats.org/presentationml/2006/ole">
            <p:oleObj spid="_x0000_s21533" name="Graph" r:id="rId5" imgW="3656381" imgH="3191866" progId="">
              <p:embed/>
            </p:oleObj>
          </a:graphicData>
        </a:graphic>
      </p:graphicFrame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486025" y="1333501"/>
            <a:ext cx="4495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Taken using Brunker D8 Advance CuK</a:t>
            </a:r>
            <a:r>
              <a:rPr lang="en-US" altLang="en-US" baseline="-25000"/>
              <a:t>α</a:t>
            </a:r>
            <a:r>
              <a:rPr lang="en-US" altLang="en-US"/>
              <a:t> </a:t>
            </a:r>
            <a:br>
              <a:rPr lang="en-US" altLang="en-US"/>
            </a:br>
            <a:r>
              <a:rPr lang="en-US" altLang="en-US"/>
              <a:t>(</a:t>
            </a:r>
            <a:r>
              <a:rPr lang="el-GR" altLang="en-US"/>
              <a:t>λ</a:t>
            </a:r>
            <a:r>
              <a:rPr lang="en-US" altLang="en-US"/>
              <a:t> = 1.54 Å)line at Room Temperature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25015" y="362737"/>
            <a:ext cx="2039341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FWHM = 0.0830˚(</a:t>
            </a:r>
            <a:r>
              <a:rPr lang="el-GR" dirty="0">
                <a:solidFill>
                  <a:schemeClr val="tx1"/>
                </a:solidFill>
              </a:rPr>
              <a:t>θ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c-lattice = 5.2011 Å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7471592" y="2179916"/>
            <a:ext cx="111120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 err="1">
                <a:solidFill>
                  <a:schemeClr val="tx1"/>
                </a:solidFill>
              </a:rPr>
              <a:t>ZnO</a:t>
            </a:r>
            <a:r>
              <a:rPr lang="en-US" dirty="0">
                <a:solidFill>
                  <a:schemeClr val="tx1"/>
                </a:solidFill>
              </a:rPr>
              <a:t> (002)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26464" y="2581276"/>
            <a:ext cx="904415" cy="30777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400" dirty="0" err="1">
                <a:solidFill>
                  <a:schemeClr val="tx1"/>
                </a:solidFill>
              </a:rPr>
              <a:t>ZnO</a:t>
            </a:r>
            <a:r>
              <a:rPr lang="en-US" sz="1400" dirty="0">
                <a:solidFill>
                  <a:schemeClr val="tx1"/>
                </a:solidFill>
              </a:rPr>
              <a:t> (101)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85225" y="1727200"/>
            <a:ext cx="67999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Al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024938" y="288925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00976" y="6303963"/>
            <a:ext cx="2245551" cy="55399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 err="1">
                <a:solidFill>
                  <a:srgbClr val="FFFF00"/>
                </a:solidFill>
              </a:rPr>
              <a:t>ZnO</a:t>
            </a:r>
            <a:r>
              <a:rPr lang="en-US" dirty="0">
                <a:solidFill>
                  <a:srgbClr val="FFFF00"/>
                </a:solidFill>
              </a:rPr>
              <a:t> c-lattice = 5.206Å</a:t>
            </a:r>
          </a:p>
          <a:p>
            <a:pPr eaLnBrk="1" hangingPunct="1">
              <a:defRPr/>
            </a:pPr>
            <a:r>
              <a:rPr lang="en-US" sz="1200" b="1" dirty="0"/>
              <a:t>(JCPDS card No. 361451)</a:t>
            </a:r>
          </a:p>
        </p:txBody>
      </p:sp>
      <p:sp>
        <p:nvSpPr>
          <p:cNvPr id="11" name="Rectangle 10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62800" y="4903712"/>
            <a:ext cx="3470374" cy="650563"/>
          </a:xfrm>
          <a:prstGeom prst="rect">
            <a:avLst/>
          </a:prstGeom>
          <a:blipFill rotWithShape="1">
            <a:blip r:embed="rId6" cstate="print"/>
            <a:stretch>
              <a:fillRect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  <a:cs typeface="Arial" charset="0"/>
              </a:rPr>
              <a:t> </a:t>
            </a:r>
          </a:p>
        </p:txBody>
      </p:sp>
      <p:sp>
        <p:nvSpPr>
          <p:cNvPr id="14" name="Rectangle 1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68616" y="5554274"/>
            <a:ext cx="3417903" cy="617926"/>
          </a:xfrm>
          <a:prstGeom prst="rect">
            <a:avLst/>
          </a:prstGeom>
          <a:blipFill rotWithShape="1">
            <a:blip r:embed="rId7" cstate="print"/>
            <a:stretch>
              <a:fillRect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  <a:cs typeface="Arial" charset="0"/>
              </a:rPr>
              <a:t> </a:t>
            </a:r>
          </a:p>
        </p:txBody>
      </p:sp>
      <p:sp>
        <p:nvSpPr>
          <p:cNvPr id="3092" name="TextBox 14"/>
          <p:cNvSpPr txBox="1">
            <a:spLocks noChangeArrowheads="1"/>
          </p:cNvSpPr>
          <p:nvPr/>
        </p:nvSpPr>
        <p:spPr bwMode="auto">
          <a:xfrm>
            <a:off x="7239000" y="4533900"/>
            <a:ext cx="29890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Calculate c-lattice constant</a:t>
            </a:r>
          </a:p>
        </p:txBody>
      </p:sp>
      <p:sp>
        <p:nvSpPr>
          <p:cNvPr id="18" name="Rectangle 1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553200" y="3932786"/>
            <a:ext cx="4572000" cy="639214"/>
          </a:xfrm>
          <a:prstGeom prst="rect">
            <a:avLst/>
          </a:prstGeom>
          <a:blipFill rotWithShape="1">
            <a:blip r:embed="rId8" cstate="print"/>
            <a:stretch>
              <a:fillRect t="-952"/>
            </a:stretch>
          </a:blipFill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  <a:cs typeface="Arial" charset="0"/>
              </a:rPr>
              <a:t> 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87500" y="1303338"/>
          <a:ext cx="5651500" cy="762000"/>
        </p:xfrm>
        <a:graphic>
          <a:graphicData uri="http://schemas.openxmlformats.org/drawingml/2006/table">
            <a:tbl>
              <a:tblPr/>
              <a:tblGrid>
                <a:gridCol w="609600"/>
                <a:gridCol w="1130300"/>
                <a:gridCol w="609600"/>
                <a:gridCol w="609600"/>
                <a:gridCol w="26924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Substrate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Growth Method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c-lattice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FWHM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Reference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Electrodeposition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0.09˚(θ)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Lupan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et al. Adv. Mater. 2010, 22, 3298–3302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CVD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5.208Å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Tsao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et al.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Appl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Phys.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Lett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92, 203110 (2008)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MOCVD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5.216Å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0.323˚(θ)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Lee et al. Acta </a:t>
                      </a:r>
                      <a:r>
                        <a:rPr lang="es-E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Materialia</a:t>
                      </a:r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52 (2004) 3949-3957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6753225" y="182563"/>
            <a:ext cx="2547938" cy="944562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070226" y="1184275"/>
            <a:ext cx="1662113" cy="105568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688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7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207336" y="0"/>
            <a:ext cx="3984663" cy="68563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725139"/>
            <a:ext cx="7734300" cy="61328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200484" y="4113135"/>
            <a:ext cx="3124200" cy="2743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46615" y="4151454"/>
            <a:ext cx="3048000" cy="27064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220397" y="3808336"/>
          <a:ext cx="3576637" cy="3278187"/>
        </p:xfrm>
        <a:graphic>
          <a:graphicData uri="http://schemas.openxmlformats.org/presentationml/2006/ole">
            <p:oleObj spid="_x0000_s22581" name="Graph" r:id="rId4" imgW="3577133" imgH="3277210" progId="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881714" y="2739911"/>
            <a:ext cx="2039341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FWHM = 0.0497˚(</a:t>
            </a:r>
            <a:r>
              <a:rPr lang="el-GR" dirty="0"/>
              <a:t>θ</a:t>
            </a:r>
            <a:r>
              <a:rPr lang="en-US" dirty="0"/>
              <a:t>)</a:t>
            </a:r>
          </a:p>
          <a:p>
            <a:r>
              <a:rPr lang="en-US" dirty="0"/>
              <a:t>c-lattice = 5.1838 Å</a:t>
            </a:r>
          </a:p>
        </p:txBody>
      </p:sp>
      <p:sp>
        <p:nvSpPr>
          <p:cNvPr id="22" name="Rectangle 6"/>
          <p:cNvSpPr txBox="1">
            <a:spLocks noChangeArrowheads="1"/>
          </p:cNvSpPr>
          <p:nvPr/>
        </p:nvSpPr>
        <p:spPr>
          <a:xfrm>
            <a:off x="3157685" y="1522336"/>
            <a:ext cx="5486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chemeClr val="bg1"/>
                </a:solidFill>
              </a:rPr>
              <a:t>ZnO/u-</a:t>
            </a:r>
            <a:r>
              <a:rPr lang="en-US" b="1" dirty="0" err="1" smtClean="0">
                <a:solidFill>
                  <a:schemeClr val="bg1"/>
                </a:solidFill>
              </a:rPr>
              <a:t>GaN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0297" y="4495722"/>
            <a:ext cx="111120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/>
              <a:t>ZnO</a:t>
            </a:r>
            <a:r>
              <a:rPr lang="en-US" dirty="0"/>
              <a:t> (002)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05485" y="4494136"/>
            <a:ext cx="904415" cy="30777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 err="1"/>
              <a:t>ZnO</a:t>
            </a:r>
            <a:r>
              <a:rPr lang="en-US" sz="1400" dirty="0"/>
              <a:t> (004)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75675" y="5256136"/>
            <a:ext cx="828304" cy="30777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/>
              <a:t>Sapphire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867150" y="5591730"/>
            <a:ext cx="550268" cy="5840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789369" y="4113830"/>
            <a:ext cx="3124200" cy="2743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8533783" y="3770930"/>
          <a:ext cx="3633787" cy="3278188"/>
        </p:xfrm>
        <a:graphic>
          <a:graphicData uri="http://schemas.openxmlformats.org/presentationml/2006/ole">
            <p:oleObj spid="_x0000_s22582" name="Graph" r:id="rId5" imgW="3634435" imgH="3277210" progId="">
              <p:embed/>
            </p:oleObj>
          </a:graphicData>
        </a:graphic>
      </p:graphicFrame>
      <p:sp>
        <p:nvSpPr>
          <p:cNvPr id="18" name="Rectangle 17"/>
          <p:cNvSpPr/>
          <p:nvPr/>
        </p:nvSpPr>
        <p:spPr>
          <a:xfrm>
            <a:off x="8840934" y="1296735"/>
            <a:ext cx="3048000" cy="27064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8850460" y="955203"/>
          <a:ext cx="3389313" cy="3278188"/>
        </p:xfrm>
        <a:graphic>
          <a:graphicData uri="http://schemas.openxmlformats.org/presentationml/2006/ole">
            <p:oleObj spid="_x0000_s22583" name="Graph" r:id="rId6" imgW="3389376" imgH="3277210" progId="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0128229" y="401974"/>
            <a:ext cx="2039341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FWHM = 0.0498˚(</a:t>
            </a:r>
            <a:r>
              <a:rPr lang="el-GR" dirty="0"/>
              <a:t>θ</a:t>
            </a:r>
            <a:r>
              <a:rPr lang="en-US" dirty="0"/>
              <a:t>)</a:t>
            </a:r>
          </a:p>
          <a:p>
            <a:r>
              <a:rPr lang="en-US" dirty="0"/>
              <a:t>c-lattice = 5.1982 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7862" y="1690771"/>
            <a:ext cx="111120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/>
              <a:t>ZnO</a:t>
            </a:r>
            <a:r>
              <a:rPr lang="en-US" dirty="0"/>
              <a:t> (002)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94370" y="4494831"/>
            <a:ext cx="904415" cy="30777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 err="1"/>
              <a:t>ZnO</a:t>
            </a:r>
            <a:r>
              <a:rPr lang="en-US" sz="1400" dirty="0"/>
              <a:t> (103)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52479" y="4648719"/>
            <a:ext cx="904415" cy="30777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 err="1"/>
              <a:t>ZnO</a:t>
            </a:r>
            <a:r>
              <a:rPr lang="en-US" sz="1400" dirty="0"/>
              <a:t> (102)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9851973" y="4956496"/>
            <a:ext cx="292128" cy="8209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802461" y="2966294"/>
            <a:ext cx="904415" cy="30777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400" dirty="0" err="1"/>
              <a:t>ZnO</a:t>
            </a:r>
            <a:r>
              <a:rPr lang="en-US" sz="1400" dirty="0"/>
              <a:t> (101)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1193864" y="4802608"/>
            <a:ext cx="202590" cy="6828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print"/>
          <a:srcRect l="4929" t="11054" r="8646" b="6404"/>
          <a:stretch/>
        </p:blipFill>
        <p:spPr>
          <a:xfrm>
            <a:off x="0" y="923632"/>
            <a:ext cx="4232022" cy="3183867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96097" y="-81960"/>
            <a:ext cx="375192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X-Ray Diffraction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07337" y="223574"/>
            <a:ext cx="17907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p-Si (100)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51613" y="966657"/>
            <a:ext cx="2973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Diffraction Peak for ZnO (002)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33696" y="1186734"/>
            <a:ext cx="2998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Confirming Vertical Alignment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176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43000" y="-371475"/>
            <a:ext cx="9875520" cy="1356360"/>
          </a:xfrm>
        </p:spPr>
        <p:txBody>
          <a:bodyPr/>
          <a:lstStyle/>
          <a:p>
            <a:r>
              <a:rPr lang="en-US" dirty="0" smtClean="0"/>
              <a:t>XRD – ZnO NRs on p-Si, </a:t>
            </a:r>
            <a:r>
              <a:rPr lang="en-US" dirty="0" err="1" smtClean="0"/>
              <a:t>GaN</a:t>
            </a:r>
            <a:r>
              <a:rPr lang="en-US" dirty="0" smtClean="0"/>
              <a:t> and SiO</a:t>
            </a:r>
            <a:r>
              <a:rPr lang="en-US" baseline="-25000" dirty="0" smtClean="0"/>
              <a:t>2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/>
          </p:nvPr>
        </p:nvGraphicFramePr>
        <p:xfrm>
          <a:off x="5341938" y="261938"/>
          <a:ext cx="6249987" cy="5281613"/>
        </p:xfrm>
        <a:graphic>
          <a:graphicData uri="http://schemas.openxmlformats.org/presentationml/2006/ole">
            <p:oleObj spid="_x0000_s19490" name="Graph" r:id="rId3" imgW="3586886" imgH="3030931" progId="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0" y="552450"/>
          <a:ext cx="5844805" cy="4738687"/>
        </p:xfrm>
        <a:graphic>
          <a:graphicData uri="http://schemas.openxmlformats.org/presentationml/2006/ole">
            <p:oleObj spid="_x0000_s19491" name="Graph" r:id="rId4" imgW="3631997" imgH="2944368" progId="">
              <p:embed/>
            </p:oleObj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965325" y="5291137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SiO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c-lattice (Å)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5.1971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5.1942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5.19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FWHM 2</a:t>
                      </a:r>
                      <a:r>
                        <a:rPr lang="el-GR" dirty="0" smtClean="0"/>
                        <a:t>θ</a:t>
                      </a:r>
                      <a:r>
                        <a:rPr lang="en-US" dirty="0" smtClean="0"/>
                        <a:t> (deg.)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0.0776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-8638" y="6363502"/>
            <a:ext cx="12202888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200"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Abdiel 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Rivera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et al.,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“</a:t>
            </a:r>
            <a:r>
              <a:rPr lang="en-US" sz="14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 Comparison of ZnO Nanowires and </a:t>
            </a:r>
            <a:r>
              <a:rPr lang="en-US" sz="14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Nanorods</a:t>
            </a:r>
            <a:r>
              <a:rPr lang="en-US" sz="14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Grown Using MOCVD and Hydrothermal Processes”,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 Electron. Mater.,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Vol. 42, No. 5, pp. 894-900, May 1, 2013.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061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362456"/>
            <a:ext cx="6803136" cy="54955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XRD – ZnO NRs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0373932"/>
              </p:ext>
            </p:extLst>
          </p:nvPr>
        </p:nvGraphicFramePr>
        <p:xfrm>
          <a:off x="110077" y="1433703"/>
          <a:ext cx="7107238" cy="5353050"/>
        </p:xfrm>
        <a:graphic>
          <a:graphicData uri="http://schemas.openxmlformats.org/presentationml/2006/ole">
            <p:oleObj spid="_x0000_s7232" name="Graph" r:id="rId3" imgW="3900960" imgH="2936160" progId="">
              <p:embed/>
            </p:oleObj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71" t="1792" r="7460" b="19474"/>
          <a:stretch/>
        </p:blipFill>
        <p:spPr>
          <a:xfrm>
            <a:off x="7066788" y="1433703"/>
            <a:ext cx="4864608" cy="3794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86252" y="6558251"/>
            <a:ext cx="5305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H. </a:t>
            </a:r>
            <a:r>
              <a:rPr lang="en-US" sz="1400" b="1" dirty="0" err="1" smtClean="0"/>
              <a:t>Ahn</a:t>
            </a:r>
            <a:r>
              <a:rPr lang="en-US" sz="1400" b="1" dirty="0" smtClean="0"/>
              <a:t> et al Electrochemical and Solid-State </a:t>
            </a:r>
            <a:r>
              <a:rPr lang="en-US" sz="1400" b="1" dirty="0" err="1" smtClean="0"/>
              <a:t>Lett</a:t>
            </a:r>
            <a:r>
              <a:rPr lang="en-US" sz="1400" b="1" dirty="0" smtClean="0"/>
              <a:t>. 13, (11) (2010) J125</a:t>
            </a:r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22595" y="5373711"/>
            <a:ext cx="490352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XRD of a) </a:t>
            </a:r>
            <a:r>
              <a:rPr lang="en-US" dirty="0" err="1" smtClean="0"/>
              <a:t>postannealed</a:t>
            </a:r>
            <a:r>
              <a:rPr lang="en-US" dirty="0" smtClean="0"/>
              <a:t> ZnO NRs, b) as-deposited,</a:t>
            </a:r>
          </a:p>
          <a:p>
            <a:r>
              <a:rPr lang="en-US" dirty="0" smtClean="0"/>
              <a:t>c) ZnO seed layer on </a:t>
            </a:r>
            <a:r>
              <a:rPr lang="en-US" dirty="0" err="1" smtClean="0"/>
              <a:t>Pt</a:t>
            </a:r>
            <a:r>
              <a:rPr lang="en-US" dirty="0" smtClean="0"/>
              <a:t> electrode substrate, d)flex.</a:t>
            </a:r>
          </a:p>
          <a:p>
            <a:r>
              <a:rPr lang="en-US" dirty="0" smtClean="0"/>
              <a:t>substrate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77504" y="4826279"/>
            <a:ext cx="1666254" cy="646331"/>
          </a:xfrm>
          <a:prstGeom prst="rect">
            <a:avLst/>
          </a:prstGeom>
          <a:noFill/>
          <a:ln w="57150" cmpd="sng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C-lattice 5.1923</a:t>
            </a:r>
          </a:p>
          <a:p>
            <a:r>
              <a:rPr lang="en-US" b="1" dirty="0" smtClean="0"/>
              <a:t>FWHM 0.0502</a:t>
            </a:r>
            <a:endParaRPr lang="en-US" b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072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47653"/>
            <a:ext cx="11974973" cy="819150"/>
          </a:xfrm>
        </p:spPr>
        <p:txBody>
          <a:bodyPr>
            <a:normAutofit/>
          </a:bodyPr>
          <a:lstStyle/>
          <a:p>
            <a:pPr algn="ctr"/>
            <a:r>
              <a:rPr lang="en-US" alt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Photoluminescence (PL) Measurement Setup</a:t>
            </a:r>
          </a:p>
        </p:txBody>
      </p:sp>
      <p:sp>
        <p:nvSpPr>
          <p:cNvPr id="37898" name="TextBox 15"/>
          <p:cNvSpPr txBox="1">
            <a:spLocks noChangeArrowheads="1"/>
          </p:cNvSpPr>
          <p:nvPr/>
        </p:nvSpPr>
        <p:spPr bwMode="auto">
          <a:xfrm>
            <a:off x="2687638" y="2257425"/>
            <a:ext cx="685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Laser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7663" y="1390456"/>
            <a:ext cx="9314337" cy="3932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5851" y="3947005"/>
            <a:ext cx="3260968" cy="27520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149637"/>
            <a:ext cx="5311586" cy="24737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38631" y="357767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Horiba 550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48930" y="3876675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Si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/>
          <a:srcRect l="6606"/>
          <a:stretch/>
        </p:blipFill>
        <p:spPr>
          <a:xfrm>
            <a:off x="9080900" y="5207186"/>
            <a:ext cx="3111100" cy="16458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13954" y="5212192"/>
            <a:ext cx="2269952" cy="164580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972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8335" y="1198729"/>
            <a:ext cx="5864225" cy="49990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3"/>
            <a:ext cx="121920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Photoluminescence (PL)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891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9" t="6409" r="5208" b="6383"/>
          <a:stretch>
            <a:fillRect/>
          </a:stretch>
        </p:blipFill>
        <p:spPr bwMode="auto">
          <a:xfrm>
            <a:off x="616909" y="1560679"/>
            <a:ext cx="5740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736872" y="1517487"/>
            <a:ext cx="3873879" cy="36009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3600" u="sng" dirty="0">
                <a:solidFill>
                  <a:schemeClr val="bg1"/>
                </a:solidFill>
              </a:rPr>
              <a:t>FWHM</a:t>
            </a:r>
          </a:p>
          <a:p>
            <a:pPr algn="ctr" eaLnBrk="1" hangingPunct="1">
              <a:defRPr/>
            </a:pPr>
            <a:r>
              <a:rPr lang="en-US" sz="3200" dirty="0">
                <a:solidFill>
                  <a:schemeClr val="bg1"/>
                </a:solidFill>
              </a:rPr>
              <a:t>SiO</a:t>
            </a:r>
            <a:r>
              <a:rPr lang="en-US" sz="3200" baseline="-25000" dirty="0">
                <a:solidFill>
                  <a:schemeClr val="bg1"/>
                </a:solidFill>
              </a:rPr>
              <a:t>2</a:t>
            </a:r>
          </a:p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15.2286 nm</a:t>
            </a:r>
          </a:p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p-Si</a:t>
            </a:r>
            <a:endParaRPr lang="en-US" sz="3200" dirty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14.6932 nm</a:t>
            </a:r>
          </a:p>
          <a:p>
            <a:pPr algn="ctr" eaLnBrk="1" hangingPunct="1">
              <a:defRPr/>
            </a:pPr>
            <a:r>
              <a:rPr lang="en-US" sz="3200" b="1" dirty="0" err="1">
                <a:solidFill>
                  <a:schemeClr val="bg1"/>
                </a:solidFill>
              </a:rPr>
              <a:t>GaN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r>
              <a:rPr lang="en-US" sz="3200" b="1" dirty="0">
                <a:solidFill>
                  <a:schemeClr val="bg1"/>
                </a:solidFill>
              </a:rPr>
              <a:t>18.1446 nm</a:t>
            </a:r>
          </a:p>
        </p:txBody>
      </p:sp>
      <p:sp>
        <p:nvSpPr>
          <p:cNvPr id="8" name="Rectangle 7"/>
          <p:cNvSpPr/>
          <p:nvPr/>
        </p:nvSpPr>
        <p:spPr>
          <a:xfrm>
            <a:off x="7736873" y="5228880"/>
            <a:ext cx="3873879" cy="101566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</a:rPr>
              <a:t>378 – 381nm</a:t>
            </a:r>
          </a:p>
          <a:p>
            <a:pPr algn="ctr" eaLnBrk="1" hangingPunct="1">
              <a:defRPr/>
            </a:pP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 Direct recombination of </a:t>
            </a:r>
            <a:r>
              <a:rPr lang="en-US" dirty="0" err="1">
                <a:solidFill>
                  <a:srgbClr val="FF0000"/>
                </a:solidFill>
                <a:latin typeface="Calibri" pitchFamily="34" charset="0"/>
              </a:rPr>
              <a:t>exciton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 through </a:t>
            </a:r>
            <a:r>
              <a:rPr lang="en-US" dirty="0" err="1">
                <a:solidFill>
                  <a:srgbClr val="FF0000"/>
                </a:solidFill>
                <a:latin typeface="Calibri" pitchFamily="34" charset="0"/>
              </a:rPr>
              <a:t>exciton-exciton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 collision.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-8638" y="6363502"/>
            <a:ext cx="12202888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200"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Abdiel 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Rivera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et al.,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“</a:t>
            </a:r>
            <a:r>
              <a:rPr lang="en-US" sz="14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 Comparison of ZnO Nanowires and </a:t>
            </a:r>
            <a:r>
              <a:rPr lang="en-US" sz="14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Nanorods</a:t>
            </a:r>
            <a:r>
              <a:rPr lang="en-US" sz="14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Grown Using MOCVD and Hydrothermal Processes”,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 Electron. Mater.,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Vol. 42, No. 5, pp. 894-900, May 1, 2013.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375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6475"/>
          <a:stretch/>
        </p:blipFill>
        <p:spPr>
          <a:xfrm>
            <a:off x="8703765" y="1322666"/>
            <a:ext cx="3477931" cy="2377118"/>
          </a:xfrm>
          <a:prstGeom prst="rect">
            <a:avLst/>
          </a:prstGeom>
        </p:spPr>
      </p:pic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8100" y="365125"/>
            <a:ext cx="10515600" cy="1325563"/>
          </a:xfrm>
        </p:spPr>
        <p:txBody>
          <a:bodyPr/>
          <a:lstStyle/>
          <a:p>
            <a:r>
              <a:rPr lang="en-US" altLang="en-US" smtClean="0"/>
              <a:t>PL Of ZnO Grown using </a:t>
            </a:r>
            <a:br>
              <a:rPr lang="en-US" altLang="en-US" smtClean="0"/>
            </a:br>
            <a:r>
              <a:rPr lang="en-US" altLang="en-US" smtClean="0"/>
              <a:t>Other Growth Techniques</a:t>
            </a:r>
          </a:p>
        </p:txBody>
      </p:sp>
      <p:grpSp>
        <p:nvGrpSpPr>
          <p:cNvPr id="39941" name="Group 20"/>
          <p:cNvGrpSpPr>
            <a:grpSpLocks/>
          </p:cNvGrpSpPr>
          <p:nvPr/>
        </p:nvGrpSpPr>
        <p:grpSpPr bwMode="auto">
          <a:xfrm>
            <a:off x="3267075" y="1601789"/>
            <a:ext cx="2876550" cy="2333625"/>
            <a:chOff x="2915862" y="2025594"/>
            <a:chExt cx="3468043" cy="2944168"/>
          </a:xfrm>
        </p:grpSpPr>
        <p:pic>
          <p:nvPicPr>
            <p:cNvPr id="39970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316" y="2025594"/>
              <a:ext cx="2734346" cy="2203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1" name="TextBox 26"/>
            <p:cNvSpPr txBox="1">
              <a:spLocks noChangeArrowheads="1"/>
            </p:cNvSpPr>
            <p:nvPr/>
          </p:nvSpPr>
          <p:spPr bwMode="auto">
            <a:xfrm>
              <a:off x="2915862" y="4620279"/>
              <a:ext cx="3250260" cy="349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 b="1" dirty="0"/>
                <a:t>ZnO NWs grown on TCO using CVD</a:t>
              </a:r>
            </a:p>
          </p:txBody>
        </p:sp>
        <p:sp>
          <p:nvSpPr>
            <p:cNvPr id="39972" name="Rectangle 14"/>
            <p:cNvSpPr>
              <a:spLocks noChangeArrowheads="1"/>
            </p:cNvSpPr>
            <p:nvPr/>
          </p:nvSpPr>
          <p:spPr bwMode="auto">
            <a:xfrm>
              <a:off x="2915862" y="4169746"/>
              <a:ext cx="3468043" cy="58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latin typeface="Garamond" panose="02020404030301010803" pitchFamily="18" charset="0"/>
                </a:rPr>
                <a:t>Zeng </a:t>
              </a:r>
              <a:r>
                <a:rPr lang="en-US" altLang="en-US" sz="1200" i="1">
                  <a:latin typeface="Garamond" panose="02020404030301010803" pitchFamily="18" charset="0"/>
                </a:rPr>
                <a:t>et al. </a:t>
              </a:r>
              <a:r>
                <a:rPr lang="en-US" altLang="en-US" sz="1200">
                  <a:latin typeface="Garamond" panose="02020404030301010803" pitchFamily="18" charset="0"/>
                </a:rPr>
                <a:t>Acta Mater., Vol. 57, (2009) 1813-1820</a:t>
              </a:r>
            </a:p>
          </p:txBody>
        </p:sp>
      </p:grpSp>
      <p:grpSp>
        <p:nvGrpSpPr>
          <p:cNvPr id="39942" name="Group 21"/>
          <p:cNvGrpSpPr>
            <a:grpSpLocks/>
          </p:cNvGrpSpPr>
          <p:nvPr/>
        </p:nvGrpSpPr>
        <p:grpSpPr bwMode="auto">
          <a:xfrm>
            <a:off x="5962650" y="4044951"/>
            <a:ext cx="3136900" cy="2563813"/>
            <a:chOff x="6058001" y="1922532"/>
            <a:chExt cx="3137235" cy="2563966"/>
          </a:xfrm>
        </p:grpSpPr>
        <p:pic>
          <p:nvPicPr>
            <p:cNvPr id="39967" name="Picture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9644" y="1922532"/>
              <a:ext cx="1687610" cy="169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68" name="TextBox 23"/>
            <p:cNvSpPr txBox="1">
              <a:spLocks noChangeArrowheads="1"/>
            </p:cNvSpPr>
            <p:nvPr/>
          </p:nvSpPr>
          <p:spPr bwMode="auto">
            <a:xfrm>
              <a:off x="6111299" y="4024894"/>
              <a:ext cx="3056671" cy="461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 b="1"/>
                <a:t>ZnO NWs grown on Sapp using Au film using CVTC</a:t>
              </a:r>
            </a:p>
          </p:txBody>
        </p:sp>
        <p:sp>
          <p:nvSpPr>
            <p:cNvPr id="39969" name="Rectangle 14"/>
            <p:cNvSpPr>
              <a:spLocks noChangeArrowheads="1"/>
            </p:cNvSpPr>
            <p:nvPr/>
          </p:nvSpPr>
          <p:spPr bwMode="auto">
            <a:xfrm>
              <a:off x="6058001" y="3648047"/>
              <a:ext cx="31372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latin typeface="Garamond" panose="02020404030301010803" pitchFamily="18" charset="0"/>
                </a:rPr>
                <a:t>Liu </a:t>
              </a:r>
              <a:r>
                <a:rPr lang="en-US" altLang="en-US" sz="1200" i="1">
                  <a:latin typeface="Garamond" panose="02020404030301010803" pitchFamily="18" charset="0"/>
                </a:rPr>
                <a:t>et al. </a:t>
              </a:r>
              <a:r>
                <a:rPr lang="en-US" altLang="en-US" sz="1200">
                  <a:latin typeface="Garamond" panose="02020404030301010803" pitchFamily="18" charset="0"/>
                </a:rPr>
                <a:t>Material. Letter., Vol. 70, (2012) 80-82</a:t>
              </a:r>
            </a:p>
          </p:txBody>
        </p:sp>
      </p:grpSp>
      <p:grpSp>
        <p:nvGrpSpPr>
          <p:cNvPr id="39943" name="Group 33"/>
          <p:cNvGrpSpPr>
            <a:grpSpLocks/>
          </p:cNvGrpSpPr>
          <p:nvPr/>
        </p:nvGrpSpPr>
        <p:grpSpPr bwMode="auto">
          <a:xfrm>
            <a:off x="242889" y="1689100"/>
            <a:ext cx="3024187" cy="2317750"/>
            <a:chOff x="14738" y="1600200"/>
            <a:chExt cx="3023082" cy="2317282"/>
          </a:xfrm>
        </p:grpSpPr>
        <p:grpSp>
          <p:nvGrpSpPr>
            <p:cNvPr id="39963" name="Group 19"/>
            <p:cNvGrpSpPr>
              <a:grpSpLocks/>
            </p:cNvGrpSpPr>
            <p:nvPr/>
          </p:nvGrpSpPr>
          <p:grpSpPr bwMode="auto">
            <a:xfrm>
              <a:off x="14738" y="1600200"/>
              <a:ext cx="3023082" cy="1906872"/>
              <a:chOff x="-249149" y="2109360"/>
              <a:chExt cx="3023118" cy="1906618"/>
            </a:xfrm>
          </p:grpSpPr>
          <p:pic>
            <p:nvPicPr>
              <p:cNvPr id="39965" name="Picture 2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104" y="2109360"/>
                <a:ext cx="2163228" cy="1733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966" name="Rectangle 14"/>
              <p:cNvSpPr>
                <a:spLocks noChangeArrowheads="1"/>
              </p:cNvSpPr>
              <p:nvPr/>
            </p:nvSpPr>
            <p:spPr bwMode="auto">
              <a:xfrm>
                <a:off x="-249149" y="3738979"/>
                <a:ext cx="302311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en-US" altLang="en-US" sz="1200">
                    <a:latin typeface="Garamond" panose="02020404030301010803" pitchFamily="18" charset="0"/>
                  </a:rPr>
                  <a:t>Lee </a:t>
                </a:r>
                <a:r>
                  <a:rPr lang="en-US" altLang="en-US" sz="1200" i="1">
                    <a:latin typeface="Garamond" panose="02020404030301010803" pitchFamily="18" charset="0"/>
                  </a:rPr>
                  <a:t>et al. </a:t>
                </a:r>
                <a:r>
                  <a:rPr lang="en-US" altLang="en-US" sz="1200">
                    <a:latin typeface="Garamond" panose="02020404030301010803" pitchFamily="18" charset="0"/>
                  </a:rPr>
                  <a:t>Acta Mater., Vol. 52, (2004) 3949-3957</a:t>
                </a:r>
              </a:p>
            </p:txBody>
          </p:sp>
        </p:grpSp>
        <p:sp>
          <p:nvSpPr>
            <p:cNvPr id="39964" name="TextBox 26"/>
            <p:cNvSpPr txBox="1">
              <a:spLocks noChangeArrowheads="1"/>
            </p:cNvSpPr>
            <p:nvPr/>
          </p:nvSpPr>
          <p:spPr bwMode="auto">
            <a:xfrm>
              <a:off x="178279" y="3455817"/>
              <a:ext cx="2696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 b="1"/>
                <a:t>ZnO NWs grown on GaAs using Thermal Evaporation</a:t>
              </a:r>
            </a:p>
          </p:txBody>
        </p:sp>
      </p:grpSp>
      <p:grpSp>
        <p:nvGrpSpPr>
          <p:cNvPr id="39944" name="Group 32"/>
          <p:cNvGrpSpPr>
            <a:grpSpLocks/>
          </p:cNvGrpSpPr>
          <p:nvPr/>
        </p:nvGrpSpPr>
        <p:grpSpPr bwMode="auto">
          <a:xfrm>
            <a:off x="193676" y="4127501"/>
            <a:ext cx="3057525" cy="2544763"/>
            <a:chOff x="-34619" y="4039271"/>
            <a:chExt cx="3057701" cy="2543505"/>
          </a:xfrm>
        </p:grpSpPr>
        <p:pic>
          <p:nvPicPr>
            <p:cNvPr id="39960" name="Picture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4279" t="42976" r="13097" b="13646"/>
            <a:stretch>
              <a:fillRect/>
            </a:stretch>
          </p:blipFill>
          <p:spPr bwMode="auto">
            <a:xfrm>
              <a:off x="14738" y="4039271"/>
              <a:ext cx="2407298" cy="1698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61" name="Rectangle 14"/>
            <p:cNvSpPr>
              <a:spLocks noChangeArrowheads="1"/>
            </p:cNvSpPr>
            <p:nvPr/>
          </p:nvSpPr>
          <p:spPr bwMode="auto">
            <a:xfrm>
              <a:off x="0" y="5649633"/>
              <a:ext cx="30230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latin typeface="Garamond" panose="02020404030301010803" pitchFamily="18" charset="0"/>
                </a:rPr>
                <a:t>Choi </a:t>
              </a:r>
              <a:r>
                <a:rPr lang="en-US" altLang="en-US" sz="1200" i="1">
                  <a:latin typeface="Garamond" panose="02020404030301010803" pitchFamily="18" charset="0"/>
                </a:rPr>
                <a:t>et al. </a:t>
              </a:r>
              <a:r>
                <a:rPr lang="en-US" altLang="en-US" sz="1200">
                  <a:latin typeface="Garamond" panose="02020404030301010803" pitchFamily="18" charset="0"/>
                </a:rPr>
                <a:t>Sensor and Actuators B 148 (2010) 577-582</a:t>
              </a:r>
            </a:p>
          </p:txBody>
        </p:sp>
        <p:sp>
          <p:nvSpPr>
            <p:cNvPr id="39962" name="TextBox 26"/>
            <p:cNvSpPr txBox="1">
              <a:spLocks noChangeArrowheads="1"/>
            </p:cNvSpPr>
            <p:nvPr/>
          </p:nvSpPr>
          <p:spPr bwMode="auto">
            <a:xfrm>
              <a:off x="-34619" y="6121111"/>
              <a:ext cx="26960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 b="1"/>
                <a:t>ZnO NWs grown on Sapp. Via catalyzed VLS</a:t>
              </a:r>
            </a:p>
          </p:txBody>
        </p:sp>
      </p:grpSp>
      <p:grpSp>
        <p:nvGrpSpPr>
          <p:cNvPr id="39945" name="Group 31"/>
          <p:cNvGrpSpPr>
            <a:grpSpLocks/>
          </p:cNvGrpSpPr>
          <p:nvPr/>
        </p:nvGrpSpPr>
        <p:grpSpPr bwMode="auto">
          <a:xfrm>
            <a:off x="3027364" y="3981451"/>
            <a:ext cx="3024187" cy="2500313"/>
            <a:chOff x="2799384" y="3892895"/>
            <a:chExt cx="3023082" cy="2500240"/>
          </a:xfrm>
        </p:grpSpPr>
        <p:pic>
          <p:nvPicPr>
            <p:cNvPr id="39957" name="Picture 2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704" r="9392" b="58035"/>
            <a:stretch>
              <a:fillRect/>
            </a:stretch>
          </p:blipFill>
          <p:spPr bwMode="auto">
            <a:xfrm>
              <a:off x="3293554" y="3892895"/>
              <a:ext cx="2034742" cy="1849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8" name="Rectangle 14"/>
            <p:cNvSpPr>
              <a:spLocks noChangeArrowheads="1"/>
            </p:cNvSpPr>
            <p:nvPr/>
          </p:nvSpPr>
          <p:spPr bwMode="auto">
            <a:xfrm>
              <a:off x="2799384" y="5652879"/>
              <a:ext cx="30230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latin typeface="Garamond" panose="02020404030301010803" pitchFamily="18" charset="0"/>
                </a:rPr>
                <a:t>Suh </a:t>
              </a:r>
              <a:r>
                <a:rPr lang="en-US" altLang="en-US" sz="1200" i="1">
                  <a:latin typeface="Garamond" panose="02020404030301010803" pitchFamily="18" charset="0"/>
                </a:rPr>
                <a:t>et al. </a:t>
              </a:r>
              <a:r>
                <a:rPr lang="en-US" altLang="en-US" sz="1200">
                  <a:latin typeface="Garamond" panose="02020404030301010803" pitchFamily="18" charset="0"/>
                </a:rPr>
                <a:t>Applied Surface Science 257 (2010) 1454-1456</a:t>
              </a:r>
            </a:p>
          </p:txBody>
        </p:sp>
        <p:sp>
          <p:nvSpPr>
            <p:cNvPr id="39959" name="TextBox 26"/>
            <p:cNvSpPr txBox="1">
              <a:spLocks noChangeArrowheads="1"/>
            </p:cNvSpPr>
            <p:nvPr/>
          </p:nvSpPr>
          <p:spPr bwMode="auto">
            <a:xfrm>
              <a:off x="3097794" y="6116136"/>
              <a:ext cx="2696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 b="1"/>
                <a:t>ZnO NWs grown on Si using CVD</a:t>
              </a:r>
            </a:p>
          </p:txBody>
        </p:sp>
      </p:grpSp>
      <p:grpSp>
        <p:nvGrpSpPr>
          <p:cNvPr id="39946" name="Group 30"/>
          <p:cNvGrpSpPr>
            <a:grpSpLocks/>
          </p:cNvGrpSpPr>
          <p:nvPr/>
        </p:nvGrpSpPr>
        <p:grpSpPr bwMode="auto">
          <a:xfrm>
            <a:off x="6307139" y="1601789"/>
            <a:ext cx="3051175" cy="2511425"/>
            <a:chOff x="6092938" y="3980157"/>
            <a:chExt cx="3051256" cy="2511300"/>
          </a:xfrm>
        </p:grpSpPr>
        <p:pic>
          <p:nvPicPr>
            <p:cNvPr id="39954" name="Picture 2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5391" y="3980157"/>
              <a:ext cx="2003786" cy="1572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55" name="Rectangle 14"/>
            <p:cNvSpPr>
              <a:spLocks noChangeArrowheads="1"/>
            </p:cNvSpPr>
            <p:nvPr/>
          </p:nvSpPr>
          <p:spPr bwMode="auto">
            <a:xfrm>
              <a:off x="6092938" y="5616398"/>
              <a:ext cx="30230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latin typeface="Garamond" panose="02020404030301010803" pitchFamily="18" charset="0"/>
                </a:rPr>
                <a:t>Fang </a:t>
              </a:r>
              <a:r>
                <a:rPr lang="en-US" altLang="en-US" sz="1200" i="1" dirty="0">
                  <a:latin typeface="Garamond" panose="02020404030301010803" pitchFamily="18" charset="0"/>
                </a:rPr>
                <a:t>et al. </a:t>
              </a:r>
              <a:r>
                <a:rPr lang="en-US" altLang="en-US" sz="1200" dirty="0">
                  <a:latin typeface="Garamond" panose="02020404030301010803" pitchFamily="18" charset="0"/>
                </a:rPr>
                <a:t>J. Phys. Chem. C. </a:t>
              </a:r>
              <a:endParaRPr lang="en-US" altLang="en-US" sz="1200" dirty="0" smtClean="0">
                <a:latin typeface="Garamond" panose="02020404030301010803" pitchFamily="18" charset="0"/>
              </a:endParaRPr>
            </a:p>
            <a:p>
              <a:r>
                <a:rPr lang="en-US" altLang="en-US" sz="1200" dirty="0" err="1" smtClean="0">
                  <a:latin typeface="Garamond" panose="02020404030301010803" pitchFamily="18" charset="0"/>
                </a:rPr>
                <a:t>Vol</a:t>
              </a:r>
              <a:r>
                <a:rPr lang="en-US" altLang="en-US" sz="1200" dirty="0" smtClean="0">
                  <a:latin typeface="Garamond" panose="02020404030301010803" pitchFamily="18" charset="0"/>
                </a:rPr>
                <a:t> </a:t>
              </a:r>
              <a:r>
                <a:rPr lang="en-US" altLang="en-US" sz="1200" dirty="0">
                  <a:latin typeface="Garamond" panose="02020404030301010803" pitchFamily="18" charset="0"/>
                </a:rPr>
                <a:t>113, No. 50 (2009)  21210</a:t>
              </a:r>
            </a:p>
          </p:txBody>
        </p:sp>
        <p:sp>
          <p:nvSpPr>
            <p:cNvPr id="39956" name="TextBox 29"/>
            <p:cNvSpPr txBox="1">
              <a:spLocks noChangeArrowheads="1"/>
            </p:cNvSpPr>
            <p:nvPr/>
          </p:nvSpPr>
          <p:spPr bwMode="auto">
            <a:xfrm>
              <a:off x="6205410" y="6029792"/>
              <a:ext cx="29387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200" b="1"/>
                <a:t>ZnO NWs grown on Si using Hydrothermal Synthesis</a:t>
              </a:r>
            </a:p>
          </p:txBody>
        </p:sp>
      </p:grpSp>
      <p:sp>
        <p:nvSpPr>
          <p:cNvPr id="36" name="Oval 35"/>
          <p:cNvSpPr/>
          <p:nvPr/>
        </p:nvSpPr>
        <p:spPr>
          <a:xfrm>
            <a:off x="825500" y="2413000"/>
            <a:ext cx="1277938" cy="89535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094164" y="1568450"/>
            <a:ext cx="1279525" cy="1716088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340601" y="2255838"/>
            <a:ext cx="1012825" cy="8001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937001" y="5327650"/>
            <a:ext cx="1636713" cy="533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032626" y="4137026"/>
            <a:ext cx="1336675" cy="160972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208089" y="4976813"/>
            <a:ext cx="1277937" cy="81915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3693" y="499711"/>
            <a:ext cx="8164415" cy="707886"/>
          </a:xfrm>
          <a:prstGeom prst="rect">
            <a:avLst/>
          </a:prstGeom>
          <a:solidFill>
            <a:srgbClr val="BFBFBF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Traps/Defects in the Visible Spectrum</a:t>
            </a:r>
          </a:p>
        </p:txBody>
      </p:sp>
      <p:pic>
        <p:nvPicPr>
          <p:cNvPr id="42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99" t="6409" r="5208" b="6383"/>
          <a:stretch>
            <a:fillRect/>
          </a:stretch>
        </p:blipFill>
        <p:spPr bwMode="auto">
          <a:xfrm>
            <a:off x="9011446" y="4158309"/>
            <a:ext cx="3076682" cy="2450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530367" y="468057"/>
            <a:ext cx="2610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dirty="0">
                <a:latin typeface="Times" panose="02020603050405020304" pitchFamily="18" charset="0"/>
                <a:cs typeface="Times" panose="02020603050405020304" pitchFamily="18" charset="0"/>
              </a:rPr>
              <a:t>A.J. </a:t>
            </a:r>
            <a:r>
              <a:rPr lang="en-US" sz="1200" dirty="0" err="1">
                <a:latin typeface="Times" panose="02020603050405020304" pitchFamily="18" charset="0"/>
                <a:cs typeface="Times" panose="02020603050405020304" pitchFamily="18" charset="0"/>
              </a:rPr>
              <a:t>Djurisic</a:t>
            </a:r>
            <a:r>
              <a:rPr lang="en-US" sz="1200" dirty="0">
                <a:latin typeface="Times" panose="02020603050405020304" pitchFamily="18" charset="0"/>
                <a:cs typeface="Times" panose="02020603050405020304" pitchFamily="18" charset="0"/>
              </a:rPr>
              <a:t> et </a:t>
            </a:r>
            <a:r>
              <a:rPr lang="en-US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al. </a:t>
            </a:r>
            <a:r>
              <a:rPr lang="en-US" sz="1200" dirty="0" smtClean="0">
                <a:solidFill>
                  <a:srgbClr val="2E2E2E"/>
                </a:solidFill>
                <a:latin typeface="Times" panose="02020603050405020304" pitchFamily="18" charset="0"/>
                <a:ea typeface="Arial Unicode MS" panose="020B0604020202020204" pitchFamily="34" charset="-128"/>
                <a:cs typeface="Times" panose="02020603050405020304" pitchFamily="18" charset="0"/>
                <a:hlinkClick r:id="rId10" tooltip="Go to Progress in Quantum Electronics on ScienceDirect"/>
              </a:rPr>
              <a:t>Progress </a:t>
            </a:r>
            <a:r>
              <a:rPr lang="en-US" sz="1200" dirty="0">
                <a:solidFill>
                  <a:srgbClr val="2E2E2E"/>
                </a:solidFill>
                <a:latin typeface="Times" panose="02020603050405020304" pitchFamily="18" charset="0"/>
                <a:ea typeface="Arial Unicode MS" panose="020B0604020202020204" pitchFamily="34" charset="-128"/>
                <a:cs typeface="Times" panose="02020603050405020304" pitchFamily="18" charset="0"/>
                <a:hlinkClick r:id="rId10" tooltip="Go to Progress in Quantum Electronics on ScienceDirect"/>
              </a:rPr>
              <a:t>in Quantum Electronics</a:t>
            </a:r>
            <a:endParaRPr lang="en-US" sz="1200" b="1" dirty="0">
              <a:solidFill>
                <a:srgbClr val="2E2E2E"/>
              </a:solidFill>
              <a:latin typeface="Times" panose="02020603050405020304" pitchFamily="18" charset="0"/>
              <a:ea typeface="Arial Unicode MS" panose="020B0604020202020204" pitchFamily="34" charset="-128"/>
              <a:cs typeface="Times" panose="02020603050405020304" pitchFamily="18" charset="0"/>
            </a:endParaRPr>
          </a:p>
          <a:p>
            <a:pPr algn="just" fontAlgn="base"/>
            <a:r>
              <a:rPr lang="en-US" sz="1200" dirty="0">
                <a:solidFill>
                  <a:srgbClr val="316C9D"/>
                </a:solidFill>
                <a:latin typeface="Times" panose="02020603050405020304" pitchFamily="18" charset="0"/>
                <a:ea typeface="Arial Unicode MS" panose="020B0604020202020204" pitchFamily="34" charset="-128"/>
                <a:cs typeface="Times" panose="02020603050405020304" pitchFamily="18" charset="0"/>
                <a:hlinkClick r:id="rId11" tooltip="Go to table of contents for this volume/issue"/>
              </a:rPr>
              <a:t>Volume 34, Issue 4</a:t>
            </a:r>
            <a:r>
              <a:rPr lang="en-US" sz="1200" dirty="0">
                <a:solidFill>
                  <a:srgbClr val="2E2E2E"/>
                </a:solidFill>
                <a:latin typeface="Times" panose="02020603050405020304" pitchFamily="18" charset="0"/>
                <a:ea typeface="Arial Unicode MS" panose="020B0604020202020204" pitchFamily="34" charset="-128"/>
                <a:cs typeface="Times" panose="02020603050405020304" pitchFamily="18" charset="0"/>
              </a:rPr>
              <a:t>, July 2010, Pages 191–259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180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6224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UV  of </a:t>
            </a:r>
            <a:r>
              <a:rPr lang="en-US" dirty="0" err="1" smtClean="0"/>
              <a:t>ZnMgO</a:t>
            </a:r>
            <a:r>
              <a:rPr lang="en-US" dirty="0" smtClean="0"/>
              <a:t> NWs Based Sensor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0627579"/>
              </p:ext>
            </p:extLst>
          </p:nvPr>
        </p:nvGraphicFramePr>
        <p:xfrm>
          <a:off x="-390525" y="1000951"/>
          <a:ext cx="7572375" cy="6207125"/>
        </p:xfrm>
        <a:graphic>
          <a:graphicData uri="http://schemas.openxmlformats.org/presentationml/2006/ole">
            <p:oleObj spid="_x0000_s9330" name="Graph" r:id="rId3" imgW="3653280" imgH="299376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56224" y="1412333"/>
            <a:ext cx="202016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smtClean="0"/>
              <a:t>Light ON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06409" y="1412333"/>
            <a:ext cx="215321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smtClean="0"/>
              <a:t>Light OFF</a:t>
            </a:r>
            <a:endParaRPr lang="en-US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348302" y="1057968"/>
            <a:ext cx="3204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UV Light 355nm with 3V DC Bias</a:t>
            </a:r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70016305"/>
              </p:ext>
            </p:extLst>
          </p:nvPr>
        </p:nvGraphicFramePr>
        <p:xfrm>
          <a:off x="6266889" y="2326514"/>
          <a:ext cx="6075893" cy="4731148"/>
        </p:xfrm>
        <a:graphic>
          <a:graphicData uri="http://schemas.openxmlformats.org/presentationml/2006/ole">
            <p:oleObj spid="_x0000_s9331" name="Graph" r:id="rId4" imgW="3931200" imgH="3060000" progId="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259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96409" y="242093"/>
            <a:ext cx="9399181" cy="866775"/>
          </a:xfrm>
        </p:spPr>
        <p:txBody>
          <a:bodyPr>
            <a:noAutofit/>
          </a:bodyPr>
          <a:lstStyle/>
          <a:p>
            <a:r>
              <a:rPr lang="en-US" altLang="en-US" dirty="0"/>
              <a:t>Bonded 9x3 Array of </a:t>
            </a:r>
            <a:r>
              <a:rPr lang="en-US" altLang="en-US" dirty="0" err="1"/>
              <a:t>ZnMgO</a:t>
            </a:r>
            <a:r>
              <a:rPr lang="en-US" altLang="en-US" dirty="0"/>
              <a:t> NW-Based Solar Blind Detector</a:t>
            </a:r>
          </a:p>
        </p:txBody>
      </p:sp>
      <p:pic>
        <p:nvPicPr>
          <p:cNvPr id="4710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658" y="1395414"/>
            <a:ext cx="6331467" cy="474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4305" y="3019464"/>
            <a:ext cx="4572000" cy="343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Box 4"/>
          <p:cNvSpPr txBox="1">
            <a:spLocks noChangeArrowheads="1"/>
          </p:cNvSpPr>
          <p:nvPr/>
        </p:nvSpPr>
        <p:spPr bwMode="auto">
          <a:xfrm>
            <a:off x="7400224" y="1246559"/>
            <a:ext cx="3840162" cy="1570037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C00000"/>
                </a:solidFill>
              </a:rPr>
              <a:t>9x3 array </a:t>
            </a:r>
            <a:r>
              <a:rPr lang="en-US" sz="2400" dirty="0"/>
              <a:t>of solar blind detectors provides </a:t>
            </a:r>
            <a:r>
              <a:rPr lang="en-US" sz="2400" b="1" dirty="0">
                <a:solidFill>
                  <a:srgbClr val="C00000"/>
                </a:solidFill>
              </a:rPr>
              <a:t>resolution </a:t>
            </a:r>
            <a:r>
              <a:rPr lang="en-US" sz="2400" b="1" dirty="0" err="1">
                <a:solidFill>
                  <a:srgbClr val="C00000"/>
                </a:solidFill>
              </a:rPr>
              <a:t>upto</a:t>
            </a:r>
            <a:r>
              <a:rPr lang="en-US" sz="2400" b="1" dirty="0">
                <a:solidFill>
                  <a:srgbClr val="C00000"/>
                </a:solidFill>
              </a:rPr>
              <a:t> 1</a:t>
            </a:r>
            <a:r>
              <a:rPr lang="en-US" sz="2400" b="1" baseline="30000" dirty="0">
                <a:solidFill>
                  <a:srgbClr val="C00000"/>
                </a:solidFill>
              </a:rPr>
              <a:t>0  </a:t>
            </a:r>
            <a:r>
              <a:rPr lang="en-US" sz="2400" dirty="0"/>
              <a:t>in the deep </a:t>
            </a:r>
            <a:r>
              <a:rPr lang="en-US" sz="2400" dirty="0" err="1"/>
              <a:t>uv</a:t>
            </a:r>
            <a:r>
              <a:rPr lang="en-US" sz="2400" dirty="0"/>
              <a:t> range (200-300 nm)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98" y="6515482"/>
            <a:ext cx="12192398" cy="320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lnSpc>
                <a:spcPct val="115000"/>
              </a:lnSpc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Mazady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al.,"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1-x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O-based Deep-Ultraviolet Solar Blind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Detecto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1-x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O-based Deep-Ultraviolet Solar Blind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Detector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to be submitted ACS 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endParaRPr lang="en-US" sz="1200" dirty="0">
              <a:effectLst/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481405" y="1846009"/>
            <a:ext cx="40767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/>
              <a:t>Maximum external quantum efficiency (EQE) obtained was </a:t>
            </a:r>
            <a:r>
              <a:rPr lang="en-US" altLang="en-US" sz="1400" dirty="0">
                <a:solidFill>
                  <a:srgbClr val="C00000"/>
                </a:solidFill>
              </a:rPr>
              <a:t>75%</a:t>
            </a:r>
            <a:r>
              <a:rPr lang="en-US" altLang="en-US" sz="1400" dirty="0"/>
              <a:t> at </a:t>
            </a:r>
            <a:r>
              <a:rPr lang="en-US" altLang="en-US" sz="1400" dirty="0">
                <a:solidFill>
                  <a:srgbClr val="C00000"/>
                </a:solidFill>
              </a:rPr>
              <a:t>232 nm </a:t>
            </a:r>
            <a:r>
              <a:rPr lang="en-US" altLang="en-US" sz="1400" dirty="0"/>
              <a:t>with an applied bias of -1 V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0783" y="4874216"/>
            <a:ext cx="1946342" cy="1205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649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5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Application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– Energy Harvesting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7706" y="3805715"/>
            <a:ext cx="4422392" cy="24271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2373" y="4241568"/>
            <a:ext cx="4086261" cy="177117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184223" y="1009942"/>
          <a:ext cx="3726758" cy="2795773"/>
        </p:xfrm>
        <a:graphic>
          <a:graphicData uri="http://schemas.openxmlformats.org/presentationml/2006/ole">
            <p:oleObj spid="_x0000_s20498" name="Graph" r:id="rId5" imgW="3894125" imgH="2919984" progId="">
              <p:embed/>
            </p:oleObj>
          </a:graphicData>
        </a:graphic>
      </p:graphicFrame>
      <p:pic>
        <p:nvPicPr>
          <p:cNvPr id="7" name="Picture 6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3593" y="1491156"/>
            <a:ext cx="4185041" cy="231455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-398" y="6296407"/>
            <a:ext cx="12192398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Abdiel Rivera et al.,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 scavenging using ZnO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nanorods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grown on flexible substrates," Lester Eastman Conference on High Performance Devices (LEC), 2012 , vol., no., pp.1,4, 7-9 Aug. 2012,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10.1109/lec.2012.6410973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633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Application – Pulse Monitoring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1569" y="1827617"/>
            <a:ext cx="3313113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G_0419.MO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762450" y="4151717"/>
            <a:ext cx="4591350" cy="25866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5947" y="1690688"/>
            <a:ext cx="5591144" cy="492205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895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92075" y="1549400"/>
          <a:ext cx="7169150" cy="5470525"/>
        </p:xfrm>
        <a:graphic>
          <a:graphicData uri="http://schemas.openxmlformats.org/presentationml/2006/ole">
            <p:oleObj spid="_x0000_s8254" name="Graph" r:id="rId3" imgW="4028237" imgH="3073603" progId="">
              <p:embed/>
            </p:oleObj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639804" y="1781175"/>
            <a:ext cx="3364348" cy="4813300"/>
            <a:chOff x="2198252" y="0"/>
            <a:chExt cx="3364348" cy="4813300"/>
          </a:xfrm>
        </p:grpSpPr>
        <p:grpSp>
          <p:nvGrpSpPr>
            <p:cNvPr id="6" name="Group 5"/>
            <p:cNvGrpSpPr/>
            <p:nvPr/>
          </p:nvGrpSpPr>
          <p:grpSpPr>
            <a:xfrm>
              <a:off x="2198252" y="0"/>
              <a:ext cx="3364348" cy="3440906"/>
              <a:chOff x="750452" y="1588294"/>
              <a:chExt cx="3364348" cy="3440906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750452" y="3112532"/>
                <a:ext cx="3342643" cy="1150845"/>
                <a:chOff x="172821" y="1828800"/>
                <a:chExt cx="3342643" cy="1150845"/>
              </a:xfrm>
            </p:grpSpPr>
            <p:grpSp>
              <p:nvGrpSpPr>
                <p:cNvPr id="27" name="Group 26"/>
                <p:cNvGrpSpPr/>
                <p:nvPr/>
              </p:nvGrpSpPr>
              <p:grpSpPr>
                <a:xfrm rot="10800000">
                  <a:off x="549996" y="1828800"/>
                  <a:ext cx="2082053" cy="788895"/>
                  <a:chOff x="304800" y="3092823"/>
                  <a:chExt cx="2743200" cy="788895"/>
                </a:xfrm>
              </p:grpSpPr>
              <p:sp>
                <p:nvSpPr>
                  <p:cNvPr id="36" name="Rectangle 35"/>
                  <p:cNvSpPr/>
                  <p:nvPr/>
                </p:nvSpPr>
                <p:spPr>
                  <a:xfrm>
                    <a:off x="304800" y="3729318"/>
                    <a:ext cx="2743200" cy="1524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6"/>
                  <p:cNvSpPr/>
                  <p:nvPr/>
                </p:nvSpPr>
                <p:spPr>
                  <a:xfrm>
                    <a:off x="419100" y="3648635"/>
                    <a:ext cx="2514600" cy="7171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tangle 37"/>
                  <p:cNvSpPr/>
                  <p:nvPr/>
                </p:nvSpPr>
                <p:spPr>
                  <a:xfrm>
                    <a:off x="430306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Rectangle 38"/>
                  <p:cNvSpPr/>
                  <p:nvPr/>
                </p:nvSpPr>
                <p:spPr>
                  <a:xfrm>
                    <a:off x="582706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" name="Rectangle 39"/>
                  <p:cNvSpPr/>
                  <p:nvPr/>
                </p:nvSpPr>
                <p:spPr>
                  <a:xfrm>
                    <a:off x="748553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900953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" name="Rectangle 41"/>
                  <p:cNvSpPr/>
                  <p:nvPr/>
                </p:nvSpPr>
                <p:spPr>
                  <a:xfrm>
                    <a:off x="1091453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3" name="Rectangle 42"/>
                  <p:cNvSpPr/>
                  <p:nvPr/>
                </p:nvSpPr>
                <p:spPr>
                  <a:xfrm>
                    <a:off x="1243853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" name="Rectangle 43"/>
                  <p:cNvSpPr/>
                  <p:nvPr/>
                </p:nvSpPr>
                <p:spPr>
                  <a:xfrm>
                    <a:off x="1409700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Rectangle 44"/>
                  <p:cNvSpPr/>
                  <p:nvPr/>
                </p:nvSpPr>
                <p:spPr>
                  <a:xfrm>
                    <a:off x="1562100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Rectangle 45"/>
                  <p:cNvSpPr/>
                  <p:nvPr/>
                </p:nvSpPr>
                <p:spPr>
                  <a:xfrm>
                    <a:off x="1725706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" name="Rectangle 46"/>
                  <p:cNvSpPr/>
                  <p:nvPr/>
                </p:nvSpPr>
                <p:spPr>
                  <a:xfrm>
                    <a:off x="1878106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Rectangle 47"/>
                  <p:cNvSpPr/>
                  <p:nvPr/>
                </p:nvSpPr>
                <p:spPr>
                  <a:xfrm>
                    <a:off x="2043953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" name="Rectangle 48"/>
                  <p:cNvSpPr/>
                  <p:nvPr/>
                </p:nvSpPr>
                <p:spPr>
                  <a:xfrm>
                    <a:off x="2196353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>
                    <a:off x="2386853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Rectangle 50"/>
                  <p:cNvSpPr/>
                  <p:nvPr/>
                </p:nvSpPr>
                <p:spPr>
                  <a:xfrm>
                    <a:off x="2539253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Rectangle 51"/>
                  <p:cNvSpPr/>
                  <p:nvPr/>
                </p:nvSpPr>
                <p:spPr>
                  <a:xfrm>
                    <a:off x="2705100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" name="Rectangle 52"/>
                  <p:cNvSpPr/>
                  <p:nvPr/>
                </p:nvSpPr>
                <p:spPr>
                  <a:xfrm>
                    <a:off x="2857500" y="3092823"/>
                    <a:ext cx="76200" cy="533400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2514488" y="2617696"/>
                  <a:ext cx="235326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>
                  <a:endCxn id="53" idx="0"/>
                </p:cNvCxnSpPr>
                <p:nvPr/>
              </p:nvCxnSpPr>
              <p:spPr>
                <a:xfrm>
                  <a:off x="172821" y="2617695"/>
                  <a:ext cx="492844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30" name="Group 29"/>
                <p:cNvGrpSpPr/>
                <p:nvPr/>
              </p:nvGrpSpPr>
              <p:grpSpPr>
                <a:xfrm>
                  <a:off x="2743200" y="2255745"/>
                  <a:ext cx="772264" cy="723900"/>
                  <a:chOff x="1591022" y="472440"/>
                  <a:chExt cx="772264" cy="723900"/>
                </a:xfrm>
              </p:grpSpPr>
              <p:cxnSp>
                <p:nvCxnSpPr>
                  <p:cNvPr id="31" name="Straight Connector 30"/>
                  <p:cNvCxnSpPr/>
                  <p:nvPr/>
                </p:nvCxnSpPr>
                <p:spPr>
                  <a:xfrm>
                    <a:off x="1591022" y="834390"/>
                    <a:ext cx="202423" cy="381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/>
                  <p:cNvCxnSpPr/>
                  <p:nvPr/>
                </p:nvCxnSpPr>
                <p:spPr>
                  <a:xfrm flipV="1">
                    <a:off x="1758444" y="472440"/>
                    <a:ext cx="166938" cy="38100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 flipH="1" flipV="1">
                    <a:off x="1919320" y="472440"/>
                    <a:ext cx="86752" cy="72390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/>
                  <p:cNvCxnSpPr/>
                  <p:nvPr/>
                </p:nvCxnSpPr>
                <p:spPr>
                  <a:xfrm flipV="1">
                    <a:off x="2004003" y="792480"/>
                    <a:ext cx="166938" cy="38100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/>
                  <p:cNvCxnSpPr/>
                  <p:nvPr/>
                </p:nvCxnSpPr>
                <p:spPr>
                  <a:xfrm>
                    <a:off x="2159240" y="792480"/>
                    <a:ext cx="204046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3">
                    <a:schemeClr val="accent2"/>
                  </a:lnRef>
                  <a:fillRef idx="0">
                    <a:schemeClr val="accent2"/>
                  </a:fillRef>
                  <a:effectRef idx="2">
                    <a:schemeClr val="accent2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9" name="Group 8"/>
              <p:cNvGrpSpPr/>
              <p:nvPr/>
            </p:nvGrpSpPr>
            <p:grpSpPr>
              <a:xfrm>
                <a:off x="750452" y="2035314"/>
                <a:ext cx="3364348" cy="707886"/>
                <a:chOff x="750452" y="4350670"/>
                <a:chExt cx="3364348" cy="707886"/>
              </a:xfrm>
            </p:grpSpPr>
            <p:grpSp>
              <p:nvGrpSpPr>
                <p:cNvPr id="21" name="Group 20"/>
                <p:cNvGrpSpPr/>
                <p:nvPr/>
              </p:nvGrpSpPr>
              <p:grpSpPr>
                <a:xfrm>
                  <a:off x="1981200" y="4350670"/>
                  <a:ext cx="682190" cy="707886"/>
                  <a:chOff x="2021770" y="2895600"/>
                  <a:chExt cx="682190" cy="707886"/>
                </a:xfrm>
              </p:grpSpPr>
              <p:sp>
                <p:nvSpPr>
                  <p:cNvPr id="24" name="Oval 23"/>
                  <p:cNvSpPr/>
                  <p:nvPr/>
                </p:nvSpPr>
                <p:spPr>
                  <a:xfrm>
                    <a:off x="2058087" y="2971800"/>
                    <a:ext cx="625977" cy="609600"/>
                  </a:xfrm>
                  <a:prstGeom prst="ellipse">
                    <a:avLst/>
                  </a:prstGeom>
                  <a:noFill/>
                  <a:ln w="571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+</a:t>
                    </a:r>
                  </a:p>
                </p:txBody>
              </p:sp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2021770" y="2895600"/>
                    <a:ext cx="569030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dirty="0"/>
                      <a:t>+</a:t>
                    </a:r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>
                    <a:off x="2362200" y="2895600"/>
                    <a:ext cx="341760" cy="70788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lvl="0"/>
                    <a:r>
                      <a:rPr lang="en-US" sz="4000" dirty="0">
                        <a:solidFill>
                          <a:prstClr val="black"/>
                        </a:solidFill>
                      </a:rPr>
                      <a:t>-</a:t>
                    </a:r>
                  </a:p>
                </p:txBody>
              </p:sp>
            </p:grp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750452" y="4738056"/>
                  <a:ext cx="1237088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663390" y="4738056"/>
                  <a:ext cx="1451410" cy="0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4093095" y="2416314"/>
                <a:ext cx="0" cy="144320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750452" y="2422700"/>
                <a:ext cx="3433" cy="148253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1371600" y="3859517"/>
                <a:ext cx="16101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/>
                  <a:t>ZnO</a:t>
                </a:r>
                <a:r>
                  <a:rPr lang="en-US" b="1" dirty="0"/>
                  <a:t> </a:t>
                </a:r>
                <a:r>
                  <a:rPr lang="en-US" b="1" dirty="0" err="1"/>
                  <a:t>Nanorods</a:t>
                </a:r>
                <a:r>
                  <a:rPr lang="en-US" b="1" dirty="0"/>
                  <a:t> 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250461" y="3188732"/>
                <a:ext cx="8643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99.8k</a:t>
                </a:r>
                <a:r>
                  <a:rPr lang="el-GR" b="1" dirty="0"/>
                  <a:t>Ω</a:t>
                </a:r>
                <a:endParaRPr lang="en-US" b="1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371600" y="2752725"/>
                <a:ext cx="15552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Initial 14.1M</a:t>
                </a:r>
                <a:r>
                  <a:rPr lang="el-GR" b="1" dirty="0"/>
                  <a:t>Ω</a:t>
                </a:r>
                <a:endParaRPr lang="en-US" b="1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57400" y="1588294"/>
                <a:ext cx="57900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/>
                  <a:t>5V</a:t>
                </a:r>
                <a:endParaRPr lang="en-US" b="1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429000" y="4419600"/>
                <a:ext cx="568219" cy="609600"/>
              </a:xfrm>
              <a:prstGeom prst="ellipse">
                <a:avLst/>
              </a:prstGeom>
              <a:noFill/>
              <a:ln w="571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>
                    <a:solidFill>
                      <a:schemeClr val="tx1"/>
                    </a:solidFill>
                  </a:rPr>
                  <a:t>V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3320831" y="3920477"/>
                <a:ext cx="0" cy="803923"/>
              </a:xfrm>
              <a:prstGeom prst="line">
                <a:avLst/>
              </a:prstGeom>
              <a:ln w="571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4093095" y="3861415"/>
                <a:ext cx="0" cy="862985"/>
              </a:xfrm>
              <a:prstGeom prst="line">
                <a:avLst/>
              </a:prstGeom>
              <a:ln w="571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3320831" y="4724400"/>
                <a:ext cx="108169" cy="0"/>
              </a:xfrm>
              <a:prstGeom prst="line">
                <a:avLst/>
              </a:prstGeom>
              <a:ln w="571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4006631" y="4724400"/>
                <a:ext cx="86464" cy="0"/>
              </a:xfrm>
              <a:prstGeom prst="line">
                <a:avLst/>
              </a:prstGeom>
              <a:ln w="571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/>
            <a:srcRect l="55383" t="7965" r="17054"/>
            <a:stretch/>
          </p:blipFill>
          <p:spPr>
            <a:xfrm>
              <a:off x="3078424" y="2667000"/>
              <a:ext cx="1188777" cy="2146300"/>
            </a:xfrm>
            <a:prstGeom prst="rect">
              <a:avLst/>
            </a:prstGeom>
          </p:spPr>
        </p:pic>
      </p:grpSp>
      <p:sp>
        <p:nvSpPr>
          <p:cNvPr id="5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 smtClean="0"/>
              <a:t>ZnO NRs on Flex. Substrate</a:t>
            </a:r>
            <a:br>
              <a:rPr lang="en-US" sz="5400" dirty="0" smtClean="0"/>
            </a:br>
            <a:r>
              <a:rPr lang="en-US" sz="5400" dirty="0" smtClean="0"/>
              <a:t> Gas Sensor</a:t>
            </a:r>
            <a:endParaRPr lang="en-US" sz="5400" dirty="0"/>
          </a:p>
        </p:txBody>
      </p:sp>
      <p:sp>
        <p:nvSpPr>
          <p:cNvPr id="2" name="TextBox 1"/>
          <p:cNvSpPr txBox="1"/>
          <p:nvPr/>
        </p:nvSpPr>
        <p:spPr>
          <a:xfrm>
            <a:off x="2468880" y="2424529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Sensitivity = 6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615556" y="3317971"/>
            <a:ext cx="16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Sensitivity = 3.5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770"/>
            <a:ext cx="1960763" cy="158543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234943" y="1539404"/>
            <a:ext cx="1915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H. </a:t>
            </a:r>
            <a:r>
              <a:rPr lang="en-US" sz="800" b="1" dirty="0" err="1" smtClean="0"/>
              <a:t>Ahn</a:t>
            </a:r>
            <a:r>
              <a:rPr lang="en-US" sz="800" b="1" dirty="0" smtClean="0"/>
              <a:t> et al Electrochemical and Solid-State </a:t>
            </a:r>
            <a:r>
              <a:rPr lang="en-US" sz="800" b="1" dirty="0" err="1" smtClean="0"/>
              <a:t>Lett</a:t>
            </a:r>
            <a:r>
              <a:rPr lang="en-US" sz="800" b="1" dirty="0" smtClean="0"/>
              <a:t>. 13, (11) (2010) J125</a:t>
            </a:r>
            <a:endParaRPr lang="en-US" sz="8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2976239" y="2629674"/>
            <a:ext cx="263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Concentration &gt; 5000ppm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3154298" y="3089939"/>
            <a:ext cx="3752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3500ppm &lt; Concentration &lt; 5000ppm</a:t>
            </a:r>
            <a:endParaRPr lang="en-US" dirty="0"/>
          </a:p>
        </p:txBody>
      </p:sp>
      <p:sp>
        <p:nvSpPr>
          <p:cNvPr id="59" name="Footer Placeholder 58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60" name="Slide Number Placeholder 5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083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08484" y="1768645"/>
            <a:ext cx="8686799" cy="43674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981201" y="4405883"/>
            <a:ext cx="213360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969713" y="2465024"/>
            <a:ext cx="816488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ZnO Horizontal Nanowires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246476" y="4140233"/>
            <a:ext cx="5888125" cy="1564066"/>
            <a:chOff x="2189075" y="3099358"/>
            <a:chExt cx="5888125" cy="1564066"/>
          </a:xfrm>
        </p:grpSpPr>
        <p:grpSp>
          <p:nvGrpSpPr>
            <p:cNvPr id="4" name="Group 3"/>
            <p:cNvGrpSpPr/>
            <p:nvPr/>
          </p:nvGrpSpPr>
          <p:grpSpPr>
            <a:xfrm>
              <a:off x="5334000" y="3984812"/>
              <a:ext cx="2743200" cy="233083"/>
              <a:chOff x="304800" y="3648635"/>
              <a:chExt cx="2743200" cy="233083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304800" y="3729318"/>
                <a:ext cx="2743200" cy="152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419100" y="3648635"/>
                <a:ext cx="2514600" cy="71718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189075" y="4294092"/>
              <a:ext cx="1836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Flexible Substrate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527399" y="3099358"/>
              <a:ext cx="2549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Horizontal ZnO </a:t>
              </a:r>
              <a:r>
                <a:rPr lang="en-US" dirty="0" err="1"/>
                <a:t>Nanorods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62200" y="3886200"/>
              <a:ext cx="1477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ZnO</a:t>
              </a:r>
              <a:r>
                <a:rPr lang="en-US" dirty="0"/>
                <a:t> </a:t>
              </a:r>
              <a:r>
                <a:rPr lang="en-US" dirty="0" err="1"/>
                <a:t>Epi</a:t>
              </a:r>
              <a:r>
                <a:rPr lang="en-US" dirty="0"/>
                <a:t>-Layer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>
              <a:off x="5975035" y="3459883"/>
              <a:ext cx="280147" cy="32007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5" idx="3"/>
            </p:cNvCxnSpPr>
            <p:nvPr/>
          </p:nvCxnSpPr>
          <p:spPr>
            <a:xfrm flipV="1">
              <a:off x="3839784" y="4020672"/>
              <a:ext cx="1494216" cy="5019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4220400" y="4255532"/>
              <a:ext cx="1037400" cy="2232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1969713" y="2465024"/>
            <a:ext cx="21206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Solution:</a:t>
            </a:r>
          </a:p>
          <a:p>
            <a:r>
              <a:rPr lang="en-US" dirty="0"/>
              <a:t>50mL Methanol</a:t>
            </a:r>
          </a:p>
          <a:p>
            <a:r>
              <a:rPr lang="en-US" dirty="0"/>
              <a:t>0.09g Zn(CH</a:t>
            </a:r>
            <a:r>
              <a:rPr lang="en-US" baseline="-25000" dirty="0"/>
              <a:t>3</a:t>
            </a:r>
            <a:r>
              <a:rPr lang="en-US" dirty="0"/>
              <a:t>COOH)</a:t>
            </a:r>
            <a:r>
              <a:rPr lang="en-US" baseline="-25000" dirty="0"/>
              <a:t>2</a:t>
            </a:r>
          </a:p>
          <a:p>
            <a:r>
              <a:rPr lang="en-US" dirty="0"/>
              <a:t>0.12g KOH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43195" y="2465023"/>
            <a:ext cx="17924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Spin</a:t>
            </a:r>
          </a:p>
          <a:p>
            <a:r>
              <a:rPr lang="en-US" dirty="0"/>
              <a:t>500 rpm, 5 sec</a:t>
            </a:r>
          </a:p>
          <a:p>
            <a:r>
              <a:rPr lang="en-US" dirty="0"/>
              <a:t>3000 rpm, 30 sec</a:t>
            </a:r>
          </a:p>
          <a:p>
            <a:r>
              <a:rPr lang="en-US" dirty="0"/>
              <a:t>10min at 60˚C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999939" y="2465024"/>
            <a:ext cx="2000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Suspend sample in:</a:t>
            </a:r>
          </a:p>
          <a:p>
            <a:r>
              <a:rPr lang="en-US" dirty="0"/>
              <a:t>0.1M Zn(NO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/>
              <a:t>0.1M HMTA</a:t>
            </a:r>
          </a:p>
          <a:p>
            <a:r>
              <a:rPr lang="en-US" dirty="0"/>
              <a:t>60min at 90˚C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81200" y="1961151"/>
            <a:ext cx="168347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2 Step </a:t>
            </a:r>
            <a:r>
              <a:rPr lang="en-US" dirty="0" err="1"/>
              <a:t>Epi</a:t>
            </a:r>
            <a:r>
              <a:rPr lang="en-US" dirty="0"/>
              <a:t>-Layer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981200" y="3789951"/>
            <a:ext cx="1683474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Hydrothermal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81201" y="4399552"/>
            <a:ext cx="20008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Suspend sample in:</a:t>
            </a:r>
          </a:p>
          <a:p>
            <a:r>
              <a:rPr lang="en-US" dirty="0" smtClean="0"/>
              <a:t>5mM </a:t>
            </a:r>
            <a:r>
              <a:rPr lang="en-US" dirty="0"/>
              <a:t>Zn(NO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 smtClean="0"/>
              <a:t>25mM </a:t>
            </a:r>
            <a:r>
              <a:rPr lang="en-US" dirty="0"/>
              <a:t>HMTA</a:t>
            </a:r>
          </a:p>
          <a:p>
            <a:r>
              <a:rPr lang="en-US" dirty="0" smtClean="0"/>
              <a:t>18h </a:t>
            </a:r>
            <a:r>
              <a:rPr lang="en-US" dirty="0"/>
              <a:t>at </a:t>
            </a:r>
            <a:r>
              <a:rPr lang="en-US" dirty="0" smtClean="0"/>
              <a:t>90</a:t>
            </a:r>
            <a:r>
              <a:rPr lang="en-US" dirty="0"/>
              <a:t>˚C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18939" y="4918270"/>
            <a:ext cx="737347" cy="11750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433205" y="4918270"/>
            <a:ext cx="737347" cy="11750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9282954" y="4918270"/>
            <a:ext cx="737347" cy="11750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682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149824"/>
            <a:ext cx="7105585" cy="1325563"/>
          </a:xfrm>
        </p:spPr>
        <p:txBody>
          <a:bodyPr/>
          <a:lstStyle/>
          <a:p>
            <a:pPr algn="ctr"/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ZnO Horizontal Nanowires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 cstate="print"/>
          <a:srcRect r="61979"/>
          <a:stretch/>
        </p:blipFill>
        <p:spPr>
          <a:xfrm>
            <a:off x="678985" y="1290931"/>
            <a:ext cx="3908219" cy="217557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/>
          <a:srcRect l="37811" r="30352"/>
          <a:stretch/>
        </p:blipFill>
        <p:spPr>
          <a:xfrm>
            <a:off x="695399" y="3686776"/>
            <a:ext cx="3904488" cy="259564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105585" y="94486"/>
            <a:ext cx="4105414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Diameter: </a:t>
            </a:r>
            <a:r>
              <a:rPr lang="en-US" sz="2800" dirty="0">
                <a:solidFill>
                  <a:srgbClr val="00B050"/>
                </a:solidFill>
              </a:rPr>
              <a:t>200 – 500nm </a:t>
            </a:r>
            <a:endParaRPr lang="en-US" sz="2800" dirty="0" smtClean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rgbClr val="00B050"/>
                </a:solidFill>
              </a:rPr>
              <a:t>Lengths: 1 </a:t>
            </a:r>
            <a:r>
              <a:rPr lang="en-US" sz="2800" dirty="0">
                <a:solidFill>
                  <a:srgbClr val="00B050"/>
                </a:solidFill>
              </a:rPr>
              <a:t>– 7 </a:t>
            </a:r>
            <a:r>
              <a:rPr lang="en-US" sz="2800" dirty="0" smtClean="0">
                <a:solidFill>
                  <a:srgbClr val="00B050"/>
                </a:solidFill>
              </a:rPr>
              <a:t>µm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02843" y="1194432"/>
            <a:ext cx="3310898" cy="13849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</a:rPr>
              <a:t>Depending upon:</a:t>
            </a:r>
          </a:p>
          <a:p>
            <a:pPr algn="ctr"/>
            <a:r>
              <a:rPr lang="en-US" sz="2800" b="1" dirty="0" smtClean="0">
                <a:solidFill>
                  <a:srgbClr val="00B050"/>
                </a:solidFill>
              </a:rPr>
              <a:t>-growth time</a:t>
            </a:r>
          </a:p>
          <a:p>
            <a:pPr algn="ctr"/>
            <a:r>
              <a:rPr lang="en-US" sz="2800" b="1" dirty="0" smtClean="0">
                <a:solidFill>
                  <a:srgbClr val="00B050"/>
                </a:solidFill>
              </a:rPr>
              <a:t>-Zn/OH ratio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238160" y="2821298"/>
            <a:ext cx="5277639" cy="3819418"/>
            <a:chOff x="7130545" y="3255765"/>
            <a:chExt cx="5277639" cy="3819418"/>
          </a:xfrm>
        </p:grpSpPr>
        <p:sp>
          <p:nvSpPr>
            <p:cNvPr id="39" name="TextBox 38"/>
            <p:cNvSpPr txBox="1"/>
            <p:nvPr/>
          </p:nvSpPr>
          <p:spPr>
            <a:xfrm>
              <a:off x="7505239" y="4766859"/>
              <a:ext cx="4902945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Other Methods Require:</a:t>
              </a:r>
            </a:p>
            <a:p>
              <a:r>
                <a:rPr lang="en-US" sz="2400" dirty="0" smtClean="0"/>
                <a:t>Pre-treatment of surface</a:t>
              </a:r>
            </a:p>
            <a:p>
              <a:r>
                <a:rPr lang="en-US" sz="2400" dirty="0" smtClean="0"/>
                <a:t>Patterned and etched seed layer</a:t>
              </a:r>
            </a:p>
            <a:p>
              <a:r>
                <a:rPr lang="en-US" sz="2400" dirty="0" smtClean="0"/>
                <a:t>Layer to inhibit </a:t>
              </a:r>
              <a:r>
                <a:rPr lang="en-US" sz="2400" dirty="0"/>
                <a:t>the </a:t>
              </a:r>
              <a:r>
                <a:rPr lang="en-US" sz="2400" dirty="0" smtClean="0"/>
                <a:t>nucleation of NRs</a:t>
              </a:r>
            </a:p>
            <a:p>
              <a:r>
                <a:rPr lang="en-US" sz="2400" dirty="0" smtClean="0"/>
                <a:t>AND Don’t provide HORIZONTAL NRs</a:t>
              </a:r>
            </a:p>
            <a:p>
              <a:endParaRPr lang="en-US" sz="24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44887" y="3255765"/>
              <a:ext cx="406406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Our Method is:</a:t>
              </a:r>
            </a:p>
            <a:p>
              <a:r>
                <a:rPr lang="en-US" sz="2400" dirty="0" smtClean="0"/>
                <a:t>Simple</a:t>
              </a:r>
            </a:p>
            <a:p>
              <a:r>
                <a:rPr lang="en-US" sz="2400" dirty="0" smtClean="0"/>
                <a:t>Fast</a:t>
              </a:r>
            </a:p>
            <a:p>
              <a:r>
                <a:rPr lang="en-US" sz="2400" dirty="0" smtClean="0"/>
                <a:t>Provides TRULY horizontal NRs</a:t>
              </a:r>
              <a:endParaRPr lang="en-US" sz="2400" dirty="0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00725" y="4741831"/>
              <a:ext cx="1419374" cy="790464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30545" y="3652116"/>
              <a:ext cx="392671" cy="392671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37538" y="4036175"/>
              <a:ext cx="392671" cy="392671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156661" y="4419580"/>
              <a:ext cx="392671" cy="39267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85954" y="5264133"/>
              <a:ext cx="213469" cy="213469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86200" y="5618841"/>
              <a:ext cx="213469" cy="213469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91897" y="6009616"/>
              <a:ext cx="213469" cy="213469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299356" y="6360777"/>
              <a:ext cx="213469" cy="213469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0" y="633436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Abdiel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Rivera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"Low Temperature Horizontal ZnO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Nanorods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827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36600" y="-346869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dirty="0"/>
              <a:t>ZnO </a:t>
            </a:r>
            <a:r>
              <a:rPr lang="en-US" sz="5400" dirty="0" err="1"/>
              <a:t>Memristor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11379201" y="6078539"/>
            <a:ext cx="639233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           </a:t>
            </a:r>
            <a:fld id="{3176AE7D-3A17-438E-8B0B-6F4C487A3483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8" name="Rectangle 1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9" name="Rectangle 4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30" name="Rectangle 30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cxnSp>
        <p:nvCxnSpPr>
          <p:cNvPr id="5131" name="AutoShape 28"/>
          <p:cNvCxnSpPr>
            <a:cxnSpLocks noChangeShapeType="1"/>
          </p:cNvCxnSpPr>
          <p:nvPr/>
        </p:nvCxnSpPr>
        <p:spPr bwMode="auto">
          <a:xfrm>
            <a:off x="10600267" y="2395538"/>
            <a:ext cx="366184" cy="182562"/>
          </a:xfrm>
          <a:prstGeom prst="straightConnector1">
            <a:avLst/>
          </a:prstGeom>
          <a:noFill/>
          <a:ln w="9525">
            <a:solidFill>
              <a:srgbClr val="FDE9D9"/>
            </a:solidFill>
            <a:round/>
            <a:headEnd/>
            <a:tailEnd type="triangle" w="med" len="med"/>
          </a:ln>
        </p:spPr>
      </p:cxnSp>
      <p:pic>
        <p:nvPicPr>
          <p:cNvPr id="513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1676" y="812800"/>
            <a:ext cx="642196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7" descr="http://www.testwall.com/de/images/products/HP-4145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3601" y="4318000"/>
            <a:ext cx="34925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19" descr="http://thumbs4.ebaystatic.com/d/l225/m/mkm0eZFXgfgurWWMtK-Zz9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8801" y="4165600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21" descr="http://www.miller-design.com/images/Probe%20Stations/6200-rt-front-2-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1" y="3556000"/>
            <a:ext cx="326601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15" descr="http://www.memristor.org/wp-content/uploads/2012/05/Memristo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32000" y="4927601"/>
            <a:ext cx="6096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>
            <a:stCxn id="5135" idx="1"/>
          </p:cNvCxnSpPr>
          <p:nvPr/>
        </p:nvCxnSpPr>
        <p:spPr>
          <a:xfrm>
            <a:off x="2032000" y="5035550"/>
            <a:ext cx="0" cy="34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032000" y="5080000"/>
            <a:ext cx="3352800" cy="304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540000" y="4775200"/>
            <a:ext cx="3048000" cy="228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588000" y="4775200"/>
            <a:ext cx="0" cy="2730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502400" y="5080000"/>
            <a:ext cx="914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7650" y="6044407"/>
            <a:ext cx="39899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Micromanipulator </a:t>
            </a:r>
            <a:r>
              <a:rPr lang="en-US" dirty="0" smtClean="0">
                <a:solidFill>
                  <a:schemeClr val="accent6"/>
                </a:solidFill>
              </a:rPr>
              <a:t>6200 Probe </a:t>
            </a:r>
            <a:r>
              <a:rPr lang="en-US" dirty="0">
                <a:solidFill>
                  <a:schemeClr val="accent6"/>
                </a:solidFill>
              </a:rPr>
              <a:t>Station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68801" y="5765800"/>
            <a:ext cx="202997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16058A Test Fixture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0" y="5842001"/>
            <a:ext cx="31496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HP4145B Parameter Analyzer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51201" y="3708400"/>
            <a:ext cx="11785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/>
                </a:solidFill>
              </a:rPr>
              <a:t>Memristor</a:t>
            </a:r>
          </a:p>
        </p:txBody>
      </p:sp>
      <p:cxnSp>
        <p:nvCxnSpPr>
          <p:cNvPr id="35" name="Straight Arrow Connector 34"/>
          <p:cNvCxnSpPr>
            <a:endCxn id="5135" idx="0"/>
          </p:cNvCxnSpPr>
          <p:nvPr/>
        </p:nvCxnSpPr>
        <p:spPr>
          <a:xfrm flipH="1">
            <a:off x="2336800" y="4089400"/>
            <a:ext cx="11176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0" y="6536275"/>
            <a:ext cx="12192000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Anas Mazady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“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Bipolar Resistive Switching Transients in ZnO Nanowire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Memristors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submitted to: Electron Device Letter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79400" y="1235216"/>
            <a:ext cx="5363633" cy="2057400"/>
            <a:chOff x="508001" y="1371600"/>
            <a:chExt cx="5363633" cy="2057400"/>
          </a:xfrm>
        </p:grpSpPr>
        <p:pic>
          <p:nvPicPr>
            <p:cNvPr id="37" name="Picture 26" descr="2013-04-03 19"/>
            <p:cNvPicPr>
              <a:picLocks noChangeAspect="1" noChangeArrowheads="1"/>
            </p:cNvPicPr>
            <p:nvPr/>
          </p:nvPicPr>
          <p:blipFill>
            <a:blip r:embed="rId7" cstate="print"/>
            <a:srcRect b="31647"/>
            <a:stretch>
              <a:fillRect/>
            </a:stretch>
          </p:blipFill>
          <p:spPr bwMode="auto">
            <a:xfrm>
              <a:off x="508001" y="1371600"/>
              <a:ext cx="5363633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Text Box 18"/>
            <p:cNvSpPr txBox="1">
              <a:spLocks noChangeArrowheads="1"/>
            </p:cNvSpPr>
            <p:nvPr/>
          </p:nvSpPr>
          <p:spPr bwMode="auto">
            <a:xfrm>
              <a:off x="1219200" y="2514601"/>
              <a:ext cx="7112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b="1" i="1">
                  <a:solidFill>
                    <a:srgbClr val="FF0000"/>
                  </a:solidFill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Al</a:t>
              </a:r>
            </a:p>
          </p:txBody>
        </p:sp>
        <p:sp>
          <p:nvSpPr>
            <p:cNvPr id="46" name="Text Box 18"/>
            <p:cNvSpPr txBox="1">
              <a:spLocks noChangeArrowheads="1"/>
            </p:cNvSpPr>
            <p:nvPr/>
          </p:nvSpPr>
          <p:spPr bwMode="auto">
            <a:xfrm>
              <a:off x="5080000" y="1676401"/>
              <a:ext cx="7112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b="1" i="1">
                  <a:solidFill>
                    <a:srgbClr val="FF0000"/>
                  </a:solidFill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Al</a:t>
              </a:r>
            </a:p>
          </p:txBody>
        </p:sp>
        <p:sp>
          <p:nvSpPr>
            <p:cNvPr id="47" name="Text Box 18"/>
            <p:cNvSpPr txBox="1">
              <a:spLocks noChangeArrowheads="1"/>
            </p:cNvSpPr>
            <p:nvPr/>
          </p:nvSpPr>
          <p:spPr bwMode="auto">
            <a:xfrm>
              <a:off x="3759200" y="2057401"/>
              <a:ext cx="914400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b="1" i="1" dirty="0">
                  <a:solidFill>
                    <a:srgbClr val="FF0000"/>
                  </a:solidFill>
                  <a:latin typeface="Times New Roman" pitchFamily="18" charset="0"/>
                  <a:ea typeface="Tahoma" pitchFamily="34" charset="0"/>
                  <a:cs typeface="Times New Roman" pitchFamily="18" charset="0"/>
                </a:rPr>
                <a:t>ZnO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87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13105" y="-10119"/>
            <a:ext cx="12205105" cy="733425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 smtClean="0"/>
              <a:t>Mg-Incorporation in </a:t>
            </a:r>
            <a:r>
              <a:rPr lang="en-US" altLang="en-US" b="1" u="sng" dirty="0" smtClean="0"/>
              <a:t>Zn</a:t>
            </a:r>
            <a:r>
              <a:rPr lang="en-US" altLang="en-US" b="1" u="sng" baseline="-25000" dirty="0" smtClean="0"/>
              <a:t>1-x</a:t>
            </a:r>
            <a:r>
              <a:rPr lang="en-US" altLang="en-US" b="1" u="sng" dirty="0" smtClean="0"/>
              <a:t>Mg</a:t>
            </a:r>
            <a:r>
              <a:rPr lang="en-US" altLang="en-US" b="1" u="sng" baseline="-25000" dirty="0" smtClean="0"/>
              <a:t>x</a:t>
            </a:r>
            <a:r>
              <a:rPr lang="en-US" altLang="en-US" b="1" u="sng" dirty="0" smtClean="0"/>
              <a:t>O</a:t>
            </a:r>
            <a:r>
              <a:rPr lang="en-US" altLang="en-US" b="1" dirty="0" smtClean="0"/>
              <a:t> via Hydrothermal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87" y="885825"/>
            <a:ext cx="7332663" cy="3400425"/>
          </a:xfrm>
        </p:spPr>
        <p:txBody>
          <a:bodyPr>
            <a:normAutofit/>
          </a:bodyPr>
          <a:lstStyle/>
          <a:p>
            <a:r>
              <a:rPr lang="en-US" dirty="0" err="1" smtClean="0"/>
              <a:t>ZnMgO</a:t>
            </a:r>
            <a:r>
              <a:rPr lang="en-US" dirty="0" smtClean="0"/>
              <a:t> seed layer spin coated 5 times and annealed for 1hr at 150˚C</a:t>
            </a:r>
          </a:p>
          <a:p>
            <a:pPr lvl="1"/>
            <a:r>
              <a:rPr lang="en-US" dirty="0" smtClean="0"/>
              <a:t>The NWs was grown at 70C for 7hr using</a:t>
            </a:r>
          </a:p>
          <a:p>
            <a:pPr lvl="2"/>
            <a:r>
              <a:rPr lang="en-US" dirty="0" smtClean="0"/>
              <a:t>25mM of Zn(NO3)2</a:t>
            </a:r>
          </a:p>
          <a:p>
            <a:pPr lvl="2"/>
            <a:r>
              <a:rPr lang="en-US" dirty="0" smtClean="0"/>
              <a:t>25mM of HMTA</a:t>
            </a:r>
          </a:p>
          <a:p>
            <a:pPr lvl="1"/>
            <a:r>
              <a:rPr lang="en-US" dirty="0" smtClean="0"/>
              <a:t>The NWs was grown at 70C for 7hr using</a:t>
            </a:r>
          </a:p>
          <a:p>
            <a:pPr lvl="2"/>
            <a:r>
              <a:rPr lang="en-US" dirty="0" smtClean="0"/>
              <a:t>25mM of Zn(NO3)2</a:t>
            </a:r>
          </a:p>
          <a:p>
            <a:pPr lvl="2"/>
            <a:r>
              <a:rPr lang="en-US" dirty="0" smtClean="0"/>
              <a:t>25mM of HMTA</a:t>
            </a:r>
          </a:p>
          <a:p>
            <a:pPr lvl="2"/>
            <a:r>
              <a:rPr lang="en-US" dirty="0" smtClean="0"/>
              <a:t>100mM of Mg</a:t>
            </a:r>
          </a:p>
          <a:p>
            <a:pPr lvl="2"/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657"/>
          <a:stretch/>
        </p:blipFill>
        <p:spPr bwMode="auto">
          <a:xfrm>
            <a:off x="7334250" y="885825"/>
            <a:ext cx="4572000" cy="5694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10855325" y="1438275"/>
            <a:ext cx="7905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855325" y="1527175"/>
            <a:ext cx="7905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820033" y="182925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2% Mg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8499" y="3265895"/>
            <a:ext cx="3808933" cy="29729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67918" y="6162149"/>
            <a:ext cx="3771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B. </a:t>
            </a:r>
            <a:r>
              <a:rPr lang="en-US" sz="1400" b="1" dirty="0" err="1" smtClean="0"/>
              <a:t>Amrani</a:t>
            </a:r>
            <a:r>
              <a:rPr lang="en-US" sz="1400" b="1" dirty="0"/>
              <a:t> </a:t>
            </a:r>
            <a:r>
              <a:rPr lang="en-US" sz="1400" b="1" dirty="0" smtClean="0"/>
              <a:t>et al., </a:t>
            </a:r>
            <a:r>
              <a:rPr lang="en-US" sz="1400" b="1" dirty="0"/>
              <a:t>Computational Materials Science 40 (2007) 66–72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87" y="5030961"/>
            <a:ext cx="33228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Limitation: ZnO-</a:t>
            </a:r>
            <a:r>
              <a:rPr lang="en-US" sz="2800" b="1" dirty="0" err="1" smtClean="0">
                <a:solidFill>
                  <a:srgbClr val="FF0000"/>
                </a:solidFill>
              </a:rPr>
              <a:t>MgO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 Low Solubility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753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en-US" altLang="en-US" b="1" u="sng" dirty="0" smtClean="0"/>
              <a:t>Overcoming</a:t>
            </a:r>
            <a:r>
              <a:rPr lang="en-US" altLang="en-US" b="1" dirty="0" smtClean="0"/>
              <a:t> 4% Mg-Incorporation </a:t>
            </a:r>
            <a:r>
              <a:rPr lang="en-US" altLang="en-US" b="1" dirty="0"/>
              <a:t>in </a:t>
            </a:r>
            <a:r>
              <a:rPr lang="en-US" altLang="en-US" b="1" u="sng" dirty="0"/>
              <a:t>Zn</a:t>
            </a:r>
            <a:r>
              <a:rPr lang="en-US" altLang="en-US" b="1" u="sng" baseline="-25000" dirty="0"/>
              <a:t>1-x</a:t>
            </a:r>
            <a:r>
              <a:rPr lang="en-US" altLang="en-US" b="1" u="sng" dirty="0"/>
              <a:t>Mg</a:t>
            </a:r>
            <a:r>
              <a:rPr lang="en-US" altLang="en-US" b="1" u="sng" baseline="-25000" dirty="0"/>
              <a:t>x</a:t>
            </a:r>
            <a:r>
              <a:rPr lang="en-US" altLang="en-US" b="1" u="sng" dirty="0"/>
              <a:t>O</a:t>
            </a:r>
            <a:r>
              <a:rPr lang="en-US" altLang="en-US" b="1" dirty="0"/>
              <a:t> via </a:t>
            </a:r>
            <a:r>
              <a:rPr lang="en-US" altLang="en-US" b="1" dirty="0" err="1" smtClean="0"/>
              <a:t>Sonochemical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2249" y="6511924"/>
            <a:ext cx="12194249" cy="320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SzPts val="1200"/>
            </a:pP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Abdiel 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Rivera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et al., “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Overcoming 4% Mg-Incorporation in </a:t>
            </a:r>
            <a:r>
              <a:rPr lang="en-US" alt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en-US" altLang="en-US" sz="1400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1-x</a:t>
            </a:r>
            <a:r>
              <a:rPr lang="en-US" alt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  <a:r>
              <a:rPr lang="en-US" altLang="en-US" sz="1400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via </a:t>
            </a:r>
            <a:r>
              <a:rPr lang="en-US" alt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Sonochemical</a:t>
            </a:r>
            <a:r>
              <a:rPr lang="en-US" sz="1400" dirty="0" smtClean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”, </a:t>
            </a:r>
            <a:r>
              <a:rPr lang="en-US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preparation</a:t>
            </a:r>
            <a:endParaRPr lang="en-US" sz="1200" dirty="0">
              <a:effectLst/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5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00" y="1825625"/>
            <a:ext cx="4725100" cy="4351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27763" y="1422956"/>
            <a:ext cx="1930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5-7.5% Mg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770900" y="3190876"/>
            <a:ext cx="4338020" cy="3321048"/>
            <a:chOff x="7075950" y="3190876"/>
            <a:chExt cx="4338020" cy="3321048"/>
          </a:xfrm>
        </p:grpSpPr>
        <p:graphicFrame>
          <p:nvGraphicFramePr>
            <p:cNvPr id="7" name="Object 6"/>
            <p:cNvGraphicFramePr>
              <a:graphicFrameLocks noChangeAspect="1"/>
            </p:cNvGraphicFramePr>
            <p:nvPr>
              <p:extLst/>
            </p:nvPr>
          </p:nvGraphicFramePr>
          <p:xfrm>
            <a:off x="7075950" y="3190876"/>
            <a:ext cx="4338020" cy="3321048"/>
          </p:xfrm>
          <a:graphic>
            <a:graphicData uri="http://schemas.openxmlformats.org/presentationml/2006/ole">
              <p:oleObj spid="_x0000_s28698" name="Graph" r:id="rId4" imgW="3901440" imgH="2987040" progId="">
                <p:embed/>
              </p:oleObj>
            </a:graphicData>
          </a:graphic>
        </p:graphicFrame>
        <p:sp>
          <p:nvSpPr>
            <p:cNvPr id="8" name="Oval 7"/>
            <p:cNvSpPr/>
            <p:nvPr/>
          </p:nvSpPr>
          <p:spPr>
            <a:xfrm>
              <a:off x="7829550" y="5562600"/>
              <a:ext cx="904875" cy="762000"/>
            </a:xfrm>
            <a:prstGeom prst="ellipse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498449" y="3432175"/>
            <a:ext cx="3900487" cy="2986087"/>
            <a:chOff x="8291513" y="2066133"/>
            <a:chExt cx="3900487" cy="2986087"/>
          </a:xfrm>
        </p:grpSpPr>
        <p:sp>
          <p:nvSpPr>
            <p:cNvPr id="15" name="Rectangle 14"/>
            <p:cNvSpPr/>
            <p:nvPr/>
          </p:nvSpPr>
          <p:spPr>
            <a:xfrm>
              <a:off x="8401050" y="2251870"/>
              <a:ext cx="3362325" cy="280035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>
              <p:extLst/>
            </p:nvPr>
          </p:nvGraphicFramePr>
          <p:xfrm>
            <a:off x="8291513" y="2066133"/>
            <a:ext cx="3900487" cy="2986087"/>
          </p:xfrm>
          <a:graphic>
            <a:graphicData uri="http://schemas.openxmlformats.org/presentationml/2006/ole">
              <p:oleObj spid="_x0000_s28699" name="Graph" r:id="rId5" imgW="3901440" imgH="2987040" progId="">
                <p:embed/>
              </p:oleObj>
            </a:graphicData>
          </a:graphic>
        </p:graphicFrame>
      </p:grpSp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4966512" y="891383"/>
          <a:ext cx="3900487" cy="2986087"/>
        </p:xfrm>
        <a:graphic>
          <a:graphicData uri="http://schemas.openxmlformats.org/presentationml/2006/ole">
            <p:oleObj spid="_x0000_s28700" name="Graph" r:id="rId6" imgW="3901440" imgH="2987040" progId="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349434" y="1847614"/>
            <a:ext cx="1795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c-lattice = 5.1967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134174" y="1565555"/>
            <a:ext cx="218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ZnO (002) @ 34.4895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498449" y="3154918"/>
            <a:ext cx="3511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NBE Shifted from 389nm to 360nm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1125" y="1407567"/>
            <a:ext cx="2794763" cy="400110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Diameter: </a:t>
            </a:r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30 </a:t>
            </a:r>
            <a:r>
              <a:rPr lang="en-US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 </a:t>
            </a:r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60 nm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997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108" y="539693"/>
            <a:ext cx="2380199" cy="23639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574" y="523958"/>
            <a:ext cx="2233555" cy="19468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5512" y="-199034"/>
            <a:ext cx="10972800" cy="990600"/>
          </a:xfrm>
        </p:spPr>
        <p:txBody>
          <a:bodyPr/>
          <a:lstStyle/>
          <a:p>
            <a:r>
              <a:rPr lang="en-US" dirty="0" smtClean="0"/>
              <a:t>Core-Shell  Photovoltaic Applications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b="27875"/>
          <a:stretch/>
        </p:blipFill>
        <p:spPr>
          <a:xfrm>
            <a:off x="8397908" y="4453511"/>
            <a:ext cx="3301548" cy="23949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93051" y="2670127"/>
            <a:ext cx="27735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/>
              <a:t>Appl</a:t>
            </a:r>
            <a:r>
              <a:rPr lang="fr-FR" sz="1200" b="1" dirty="0"/>
              <a:t>. Phys. </a:t>
            </a:r>
            <a:r>
              <a:rPr lang="fr-FR" sz="1200" b="1" dirty="0" err="1"/>
              <a:t>Lett</a:t>
            </a:r>
            <a:r>
              <a:rPr lang="fr-FR" sz="1200" b="1" dirty="0"/>
              <a:t>. 104, 183902 (2014)</a:t>
            </a:r>
            <a:endParaRPr lang="en-US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13513" r="13878" b="13977"/>
          <a:stretch/>
        </p:blipFill>
        <p:spPr>
          <a:xfrm>
            <a:off x="3586574" y="2466976"/>
            <a:ext cx="4752753" cy="3616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66689" y="6509921"/>
            <a:ext cx="3102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ACS Nano 8, 4015-4022 (</a:t>
            </a:r>
            <a:r>
              <a:rPr lang="fr-FR" sz="1600" b="1" dirty="0"/>
              <a:t>2014)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727933" y="5991620"/>
            <a:ext cx="6832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7475" indent="-117475" algn="r">
              <a:buAutoNum type="alphaLcParenR"/>
            </a:pPr>
            <a:r>
              <a:rPr lang="en-US" sz="1100" b="1" dirty="0" smtClean="0"/>
              <a:t>Dependence of Photovoltaic Characteristics of </a:t>
            </a:r>
            <a:r>
              <a:rPr lang="en-US" sz="1100" b="1" dirty="0" err="1" smtClean="0"/>
              <a:t>SiNW</a:t>
            </a:r>
            <a:r>
              <a:rPr lang="en-US" sz="1100" b="1" dirty="0" smtClean="0"/>
              <a:t> array/CQD </a:t>
            </a:r>
            <a:r>
              <a:rPr lang="en-US" sz="1100" b="1" dirty="0" err="1" smtClean="0"/>
              <a:t>heterojunction</a:t>
            </a:r>
            <a:r>
              <a:rPr lang="en-US" sz="1100" b="1" dirty="0" smtClean="0"/>
              <a:t> device</a:t>
            </a:r>
          </a:p>
          <a:p>
            <a:pPr marL="117475" indent="-117475" algn="r">
              <a:buAutoNum type="alphaLcParenR"/>
            </a:pPr>
            <a:r>
              <a:rPr lang="en-US" sz="1100" b="1" dirty="0" smtClean="0"/>
              <a:t>Plot of </a:t>
            </a:r>
            <a:r>
              <a:rPr lang="en-US" sz="1100" b="1" dirty="0" err="1" smtClean="0"/>
              <a:t>Voc</a:t>
            </a:r>
            <a:r>
              <a:rPr lang="en-US" sz="1100" b="1" dirty="0" smtClean="0"/>
              <a:t>, </a:t>
            </a:r>
            <a:r>
              <a:rPr lang="en-US" sz="1100" b="1" dirty="0" err="1" smtClean="0"/>
              <a:t>Jsc</a:t>
            </a:r>
            <a:r>
              <a:rPr lang="en-US" sz="1100" b="1" dirty="0" smtClean="0"/>
              <a:t>, FF and PCE as function of CQD layer number</a:t>
            </a:r>
          </a:p>
          <a:p>
            <a:pPr marL="117475" indent="-117475" algn="r">
              <a:buAutoNum type="alphaLcParenR"/>
            </a:pPr>
            <a:r>
              <a:rPr lang="en-US" sz="1100" b="1" dirty="0" smtClean="0"/>
              <a:t>Energy band diagram of Au/</a:t>
            </a:r>
            <a:r>
              <a:rPr lang="en-US" sz="1100" b="1" dirty="0" err="1" smtClean="0"/>
              <a:t>SiNW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Schottky</a:t>
            </a:r>
            <a:r>
              <a:rPr lang="en-US" sz="1100" b="1" dirty="0" smtClean="0"/>
              <a:t> junction</a:t>
            </a:r>
          </a:p>
          <a:p>
            <a:pPr marL="117475" indent="-117475" algn="r">
              <a:buAutoNum type="alphaLcParenR"/>
            </a:pPr>
            <a:r>
              <a:rPr lang="en-US" sz="1100" b="1" dirty="0" err="1" smtClean="0"/>
              <a:t>SiNW</a:t>
            </a:r>
            <a:r>
              <a:rPr lang="en-US" sz="1100" b="1" dirty="0" smtClean="0"/>
              <a:t>/CQD </a:t>
            </a:r>
            <a:r>
              <a:rPr lang="en-US" sz="1100" b="1" dirty="0" err="1" smtClean="0"/>
              <a:t>heterojunction</a:t>
            </a:r>
            <a:endParaRPr lang="en-US" sz="11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820129" y="579436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Photo-detector Setup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 r="49810"/>
          <a:stretch/>
        </p:blipFill>
        <p:spPr>
          <a:xfrm>
            <a:off x="5873835" y="895895"/>
            <a:ext cx="2161334" cy="15988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/>
          <a:srcRect t="9299"/>
          <a:stretch/>
        </p:blipFill>
        <p:spPr>
          <a:xfrm>
            <a:off x="8592689" y="2903645"/>
            <a:ext cx="2973878" cy="140503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592689" y="4256971"/>
            <a:ext cx="30492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Relative intensities RT PL of quantum dots</a:t>
            </a:r>
            <a:endParaRPr lang="en-US" sz="1100" b="1" dirty="0"/>
          </a:p>
        </p:txBody>
      </p:sp>
      <p:sp>
        <p:nvSpPr>
          <p:cNvPr id="21" name="Rectangle 20"/>
          <p:cNvSpPr/>
          <p:nvPr/>
        </p:nvSpPr>
        <p:spPr>
          <a:xfrm>
            <a:off x="8138224" y="703341"/>
            <a:ext cx="4083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CuInS2/</a:t>
            </a:r>
            <a:r>
              <a:rPr lang="en-US" dirty="0" err="1"/>
              <a:t>ZnS</a:t>
            </a:r>
            <a:r>
              <a:rPr lang="en-US" dirty="0"/>
              <a:t> core  </a:t>
            </a:r>
            <a:r>
              <a:rPr lang="en-US" dirty="0" smtClean="0"/>
              <a:t> shell </a:t>
            </a:r>
            <a:r>
              <a:rPr lang="en-US" dirty="0"/>
              <a:t>quantum dots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79808" y="955214"/>
            <a:ext cx="1933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Efficiency of 11%</a:t>
            </a:r>
            <a:endParaRPr lang="en-US" dirty="0"/>
          </a:p>
        </p:txBody>
      </p:sp>
      <p:grpSp>
        <p:nvGrpSpPr>
          <p:cNvPr id="48" name="Group 47"/>
          <p:cNvGrpSpPr/>
          <p:nvPr/>
        </p:nvGrpSpPr>
        <p:grpSpPr>
          <a:xfrm>
            <a:off x="283323" y="5185168"/>
            <a:ext cx="1481971" cy="1561189"/>
            <a:chOff x="1551953" y="1404909"/>
            <a:chExt cx="1481971" cy="1561189"/>
          </a:xfrm>
        </p:grpSpPr>
        <p:grpSp>
          <p:nvGrpSpPr>
            <p:cNvPr id="30" name="Group 29"/>
            <p:cNvGrpSpPr/>
            <p:nvPr/>
          </p:nvGrpSpPr>
          <p:grpSpPr>
            <a:xfrm>
              <a:off x="1551953" y="1404909"/>
              <a:ext cx="1481971" cy="1561189"/>
              <a:chOff x="1570947" y="2519431"/>
              <a:chExt cx="1481971" cy="1561189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1570947" y="2519431"/>
                <a:ext cx="1481971" cy="15611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927305" y="2903645"/>
                <a:ext cx="769936" cy="75648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2" name="Straight Arrow Connector 31"/>
            <p:cNvCxnSpPr/>
            <p:nvPr/>
          </p:nvCxnSpPr>
          <p:spPr>
            <a:xfrm flipH="1">
              <a:off x="1604153" y="2176191"/>
              <a:ext cx="676923" cy="23038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095799" y="2112786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e</a:t>
              </a:r>
              <a:r>
                <a:rPr lang="en-US" b="1" baseline="30000" dirty="0" smtClean="0"/>
                <a:t>-</a:t>
              </a:r>
              <a:endParaRPr lang="en-US" b="1" dirty="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39268" y="2144476"/>
            <a:ext cx="2690714" cy="3632067"/>
            <a:chOff x="54694" y="3225933"/>
            <a:chExt cx="2690714" cy="3632067"/>
          </a:xfrm>
        </p:grpSpPr>
        <p:grpSp>
          <p:nvGrpSpPr>
            <p:cNvPr id="27" name="Group 26"/>
            <p:cNvGrpSpPr/>
            <p:nvPr/>
          </p:nvGrpSpPr>
          <p:grpSpPr>
            <a:xfrm>
              <a:off x="1640106" y="3225933"/>
              <a:ext cx="1105302" cy="3632067"/>
              <a:chOff x="515268" y="1788561"/>
              <a:chExt cx="1105302" cy="3632067"/>
            </a:xfrm>
          </p:grpSpPr>
          <p:sp>
            <p:nvSpPr>
              <p:cNvPr id="26" name="Flowchart: Magnetic Disk 25"/>
              <p:cNvSpPr/>
              <p:nvPr/>
            </p:nvSpPr>
            <p:spPr>
              <a:xfrm>
                <a:off x="515268" y="5054465"/>
                <a:ext cx="1105302" cy="36616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Can 22"/>
              <p:cNvSpPr/>
              <p:nvPr/>
            </p:nvSpPr>
            <p:spPr>
              <a:xfrm>
                <a:off x="515268" y="1967649"/>
                <a:ext cx="851025" cy="3247147"/>
              </a:xfrm>
              <a:prstGeom prst="can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Can 23"/>
              <p:cNvSpPr/>
              <p:nvPr/>
            </p:nvSpPr>
            <p:spPr>
              <a:xfrm>
                <a:off x="516183" y="1791699"/>
                <a:ext cx="595884" cy="3628929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lowchart: Magnetic Disk 24"/>
              <p:cNvSpPr/>
              <p:nvPr/>
            </p:nvSpPr>
            <p:spPr>
              <a:xfrm>
                <a:off x="515268" y="1788561"/>
                <a:ext cx="1105302" cy="36616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7410" name="Picture 2" descr="https://encrypted-tbn1.gstatic.com/images?q=tbn:ANd9GcT9PKiKgLSaAkZvtRarvFpJVK2VZs2ywT9TShuBbq7H60vAVoxO0HEqlhK6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211"/>
            <a:stretch/>
          </p:blipFill>
          <p:spPr bwMode="auto">
            <a:xfrm>
              <a:off x="54694" y="4577646"/>
              <a:ext cx="1056383" cy="1051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6" name="Straight Arrow Connector 35"/>
            <p:cNvCxnSpPr/>
            <p:nvPr/>
          </p:nvCxnSpPr>
          <p:spPr>
            <a:xfrm flipV="1">
              <a:off x="582885" y="3405021"/>
              <a:ext cx="969068" cy="9036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776444" y="4124246"/>
              <a:ext cx="609385" cy="4934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1003775" y="5815044"/>
              <a:ext cx="548178" cy="3571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608994" y="5813042"/>
              <a:ext cx="795551" cy="6787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1130456" y="5132367"/>
              <a:ext cx="254253" cy="819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1118403" y="5394433"/>
              <a:ext cx="253844" cy="1192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Straight Arrow Connector 49"/>
          <p:cNvCxnSpPr/>
          <p:nvPr/>
        </p:nvCxnSpPr>
        <p:spPr>
          <a:xfrm flipV="1">
            <a:off x="2708787" y="1515046"/>
            <a:ext cx="31905" cy="428054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-71206" y="586147"/>
            <a:ext cx="407650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Sun Light is Absorbed along the NW (</a:t>
            </a:r>
            <a:r>
              <a:rPr lang="en-US" sz="1400" b="1" dirty="0" smtClean="0">
                <a:solidFill>
                  <a:srgbClr val="FF0000"/>
                </a:solidFill>
              </a:rPr>
              <a:t>axial</a:t>
            </a:r>
            <a:r>
              <a:rPr lang="en-US" sz="1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While collection of </a:t>
            </a:r>
            <a:r>
              <a:rPr lang="en-US" sz="1400" b="1" dirty="0" smtClean="0"/>
              <a:t>e</a:t>
            </a:r>
            <a:r>
              <a:rPr lang="en-US" sz="1400" b="1" baseline="30000" dirty="0" smtClean="0"/>
              <a:t>-</a:t>
            </a:r>
            <a:r>
              <a:rPr lang="en-US" sz="1400" dirty="0" smtClean="0"/>
              <a:t> depends </a:t>
            </a:r>
            <a:r>
              <a:rPr lang="en-US" sz="1400" b="1" dirty="0" smtClean="0">
                <a:solidFill>
                  <a:srgbClr val="FF0000"/>
                </a:solidFill>
              </a:rPr>
              <a:t>radially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Therefore, </a:t>
            </a:r>
            <a:r>
              <a:rPr lang="en-US" sz="1400" b="1" dirty="0" smtClean="0"/>
              <a:t>less recombination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And </a:t>
            </a:r>
            <a:r>
              <a:rPr lang="en-US" sz="1400" b="1" dirty="0" smtClean="0"/>
              <a:t>Higher Absorption </a:t>
            </a:r>
            <a:r>
              <a:rPr lang="en-US" sz="1400" b="1" dirty="0" err="1" smtClean="0"/>
              <a:t>Coeff</a:t>
            </a:r>
            <a:r>
              <a:rPr lang="en-US" sz="1400" dirty="0" smtClean="0"/>
              <a:t>. due to size of</a:t>
            </a:r>
            <a:br>
              <a:rPr lang="en-US" sz="1400" dirty="0" smtClean="0"/>
            </a:br>
            <a:r>
              <a:rPr lang="en-US" sz="1400" dirty="0" smtClean="0"/>
              <a:t>structure.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993E2-7CD5-4F48-8508-CEB1C181578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005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14804" y="0"/>
            <a:ext cx="6591300" cy="6858000"/>
          </a:xfrm>
          <a:prstGeom prst="rect">
            <a:avLst/>
          </a:prstGeom>
          <a:solidFill>
            <a:srgbClr val="E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Bent-Up Arrow 38"/>
          <p:cNvSpPr/>
          <p:nvPr/>
        </p:nvSpPr>
        <p:spPr>
          <a:xfrm rot="16200000" flipH="1">
            <a:off x="3471741" y="1952426"/>
            <a:ext cx="1023761" cy="1453202"/>
          </a:xfrm>
          <a:prstGeom prst="bentUpArrow">
            <a:avLst>
              <a:gd name="adj1" fmla="val 14916"/>
              <a:gd name="adj2" fmla="val 25000"/>
              <a:gd name="adj3" fmla="val 25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18357" y="4889415"/>
            <a:ext cx="3026598" cy="1477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ZnO NWs using Hydrothermal:</a:t>
            </a:r>
          </a:p>
          <a:p>
            <a:r>
              <a:rPr lang="en-US" dirty="0"/>
              <a:t>Suspend sample in:</a:t>
            </a:r>
          </a:p>
          <a:p>
            <a:r>
              <a:rPr lang="en-US" dirty="0"/>
              <a:t>0.1M Zn(NO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/>
              <a:t>0.1M HMTA</a:t>
            </a:r>
          </a:p>
          <a:p>
            <a:r>
              <a:rPr lang="en-US" dirty="0"/>
              <a:t>7h at 70˚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22289" y="2467263"/>
            <a:ext cx="2850011" cy="1754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ZnO thin film using Hydrothermal</a:t>
            </a:r>
          </a:p>
          <a:p>
            <a:r>
              <a:rPr lang="en-US" dirty="0"/>
              <a:t>Suspend sample in:</a:t>
            </a:r>
          </a:p>
          <a:p>
            <a:r>
              <a:rPr lang="en-US" dirty="0"/>
              <a:t>0.1M Zn(NO</a:t>
            </a:r>
            <a:r>
              <a:rPr lang="en-US" baseline="-25000" dirty="0"/>
              <a:t>3</a:t>
            </a:r>
            <a:r>
              <a:rPr lang="en-US" dirty="0"/>
              <a:t>)</a:t>
            </a:r>
            <a:r>
              <a:rPr lang="en-US" baseline="-25000" dirty="0"/>
              <a:t>2</a:t>
            </a:r>
            <a:endParaRPr lang="en-US" dirty="0"/>
          </a:p>
          <a:p>
            <a:r>
              <a:rPr lang="en-US" dirty="0"/>
              <a:t>0.1M HMTA</a:t>
            </a:r>
          </a:p>
          <a:p>
            <a:r>
              <a:rPr lang="en-US" dirty="0"/>
              <a:t>60min at 90˚C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0490" y="801522"/>
            <a:ext cx="2113592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ZnO seed layer</a:t>
            </a:r>
          </a:p>
          <a:p>
            <a:r>
              <a:rPr lang="en-US" dirty="0"/>
              <a:t>50mL Methanol</a:t>
            </a:r>
          </a:p>
          <a:p>
            <a:r>
              <a:rPr lang="en-US" dirty="0"/>
              <a:t>0.09g Zn(CH</a:t>
            </a:r>
            <a:r>
              <a:rPr lang="en-US" baseline="-25000" dirty="0"/>
              <a:t>3</a:t>
            </a:r>
            <a:r>
              <a:rPr lang="en-US" dirty="0"/>
              <a:t>COOH)</a:t>
            </a:r>
            <a:r>
              <a:rPr lang="en-US" baseline="-25000" dirty="0"/>
              <a:t>2</a:t>
            </a:r>
          </a:p>
          <a:p>
            <a:r>
              <a:rPr lang="en-US" dirty="0"/>
              <a:t>0.12g KOH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582700" y="0"/>
            <a:ext cx="5600700" cy="6918841"/>
            <a:chOff x="0" y="9525"/>
            <a:chExt cx="5600700" cy="6918841"/>
          </a:xfrm>
        </p:grpSpPr>
        <p:sp>
          <p:nvSpPr>
            <p:cNvPr id="41" name="Rectangle 40"/>
            <p:cNvSpPr/>
            <p:nvPr/>
          </p:nvSpPr>
          <p:spPr>
            <a:xfrm>
              <a:off x="0" y="9525"/>
              <a:ext cx="5600700" cy="6858000"/>
            </a:xfrm>
            <a:prstGeom prst="rect">
              <a:avLst/>
            </a:prstGeom>
            <a:solidFill>
              <a:srgbClr val="FFE1F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419100" y="3124200"/>
              <a:ext cx="2324100" cy="3804166"/>
              <a:chOff x="419100" y="3124200"/>
              <a:chExt cx="2324100" cy="3804166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419100" y="6239904"/>
                <a:ext cx="2324100" cy="61809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0" name="Group 19"/>
              <p:cNvGrpSpPr/>
              <p:nvPr/>
            </p:nvGrpSpPr>
            <p:grpSpPr>
              <a:xfrm>
                <a:off x="939285" y="3124200"/>
                <a:ext cx="1080015" cy="3505200"/>
                <a:chOff x="3511035" y="2447925"/>
                <a:chExt cx="1080015" cy="3505200"/>
              </a:xfrm>
            </p:grpSpPr>
            <p:sp>
              <p:nvSpPr>
                <p:cNvPr id="16" name="Can 15"/>
                <p:cNvSpPr/>
                <p:nvPr/>
              </p:nvSpPr>
              <p:spPr>
                <a:xfrm>
                  <a:off x="3571875" y="2447925"/>
                  <a:ext cx="1019175" cy="3505200"/>
                </a:xfrm>
                <a:prstGeom prst="can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Can 14"/>
                <p:cNvSpPr/>
                <p:nvPr/>
              </p:nvSpPr>
              <p:spPr>
                <a:xfrm>
                  <a:off x="3819524" y="2819400"/>
                  <a:ext cx="523875" cy="3133725"/>
                </a:xfrm>
                <a:prstGeom prst="can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 rot="16200000">
                  <a:off x="3661716" y="4298949"/>
                  <a:ext cx="87235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err="1" smtClean="0"/>
                    <a:t>ZnMgO</a:t>
                  </a:r>
                  <a:endParaRPr lang="en-US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 rot="16200000">
                  <a:off x="3412610" y="4298948"/>
                  <a:ext cx="56618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ZnO</a:t>
                  </a:r>
                  <a:endParaRPr lang="en-US" dirty="0"/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32330" y="6559034"/>
                <a:ext cx="535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p-Si</a:t>
                </a:r>
                <a:endParaRPr lang="en-US" dirty="0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2444604" y="2055123"/>
              <a:ext cx="2850011" cy="175432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ZnMgO</a:t>
              </a:r>
              <a:r>
                <a:rPr lang="en-US" dirty="0" smtClean="0"/>
                <a:t> NWs (Shell) using </a:t>
              </a:r>
            </a:p>
            <a:p>
              <a:r>
                <a:rPr lang="en-US" dirty="0" smtClean="0"/>
                <a:t>MOCVD:</a:t>
              </a:r>
            </a:p>
            <a:p>
              <a:r>
                <a:rPr lang="en-US" dirty="0" smtClean="0"/>
                <a:t>10sccm </a:t>
              </a:r>
              <a:r>
                <a:rPr lang="en-US" dirty="0" err="1" smtClean="0"/>
                <a:t>DEZn</a:t>
              </a:r>
              <a:r>
                <a:rPr lang="en-US" dirty="0" smtClean="0"/>
                <a:t> @ 300Torrs</a:t>
              </a:r>
            </a:p>
            <a:p>
              <a:r>
                <a:rPr lang="en-US" dirty="0" smtClean="0"/>
                <a:t>200sccm Cp2Mg @ 250Torrs</a:t>
              </a:r>
            </a:p>
            <a:p>
              <a:r>
                <a:rPr lang="en-US" dirty="0" smtClean="0"/>
                <a:t>499sccm N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 + 0.5slpm N</a:t>
              </a:r>
              <a:r>
                <a:rPr lang="en-US" baseline="-25000" dirty="0" smtClean="0"/>
                <a:t>2</a:t>
              </a:r>
              <a:endParaRPr lang="en-US" dirty="0" smtClean="0"/>
            </a:p>
            <a:p>
              <a:r>
                <a:rPr lang="en-US" dirty="0" smtClean="0"/>
                <a:t>For 15 min, 0.5 </a:t>
              </a:r>
              <a:r>
                <a:rPr lang="en-US" dirty="0" err="1" smtClean="0"/>
                <a:t>Torr</a:t>
              </a:r>
              <a:r>
                <a:rPr lang="en-US" dirty="0" smtClean="0"/>
                <a:t>, 650°C</a:t>
              </a:r>
              <a:endParaRPr lang="en-US" dirty="0"/>
            </a:p>
          </p:txBody>
        </p:sp>
        <p:sp>
          <p:nvSpPr>
            <p:cNvPr id="42" name="Bent-Up Arrow 41"/>
            <p:cNvSpPr/>
            <p:nvPr/>
          </p:nvSpPr>
          <p:spPr>
            <a:xfrm rot="5400000">
              <a:off x="1023968" y="1741885"/>
              <a:ext cx="1490731" cy="1074011"/>
            </a:xfrm>
            <a:prstGeom prst="bentUpArrow">
              <a:avLst>
                <a:gd name="adj1" fmla="val 15505"/>
                <a:gd name="adj2" fmla="val 25000"/>
                <a:gd name="adj3" fmla="val 25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4929" y="719923"/>
              <a:ext cx="2822427" cy="12003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ZnO seed using MOCVD:</a:t>
              </a:r>
            </a:p>
            <a:p>
              <a:r>
                <a:rPr lang="en-US" dirty="0" smtClean="0"/>
                <a:t>50sccm </a:t>
              </a:r>
              <a:r>
                <a:rPr lang="en-US" dirty="0" err="1" smtClean="0"/>
                <a:t>DEZn</a:t>
              </a:r>
              <a:r>
                <a:rPr lang="en-US" dirty="0" smtClean="0"/>
                <a:t> @ 300Torrs</a:t>
              </a:r>
            </a:p>
            <a:p>
              <a:r>
                <a:rPr lang="en-US" dirty="0" smtClean="0"/>
                <a:t>35sccm N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 + 0.5slpm N</a:t>
              </a:r>
              <a:r>
                <a:rPr lang="en-US" baseline="-25000" dirty="0" smtClean="0"/>
                <a:t>2</a:t>
              </a:r>
              <a:endParaRPr lang="en-US" dirty="0" smtClean="0"/>
            </a:p>
            <a:p>
              <a:r>
                <a:rPr lang="en-US" dirty="0" smtClean="0"/>
                <a:t>For 20 min, 70 </a:t>
              </a:r>
              <a:r>
                <a:rPr lang="en-US" dirty="0" err="1" smtClean="0"/>
                <a:t>Torr</a:t>
              </a:r>
              <a:r>
                <a:rPr lang="en-US" dirty="0" smtClean="0"/>
                <a:t>, 300°C</a:t>
              </a:r>
              <a:endParaRPr lang="en-US" dirty="0"/>
            </a:p>
          </p:txBody>
        </p:sp>
        <p:sp>
          <p:nvSpPr>
            <p:cNvPr id="43" name="Down Arrow 42"/>
            <p:cNvSpPr/>
            <p:nvPr/>
          </p:nvSpPr>
          <p:spPr>
            <a:xfrm>
              <a:off x="3629025" y="3894488"/>
              <a:ext cx="333375" cy="811160"/>
            </a:xfrm>
            <a:prstGeom prst="downArrow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458397" y="4811957"/>
              <a:ext cx="2822427" cy="120032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ZnO (Shell)using MOCVD:</a:t>
              </a:r>
            </a:p>
            <a:p>
              <a:r>
                <a:rPr lang="en-US" dirty="0" smtClean="0"/>
                <a:t>50sccm </a:t>
              </a:r>
              <a:r>
                <a:rPr lang="en-US" dirty="0" err="1" smtClean="0"/>
                <a:t>DEZn</a:t>
              </a:r>
              <a:r>
                <a:rPr lang="en-US" dirty="0" smtClean="0"/>
                <a:t> @ 300Torrs</a:t>
              </a:r>
            </a:p>
            <a:p>
              <a:r>
                <a:rPr lang="en-US" dirty="0" smtClean="0"/>
                <a:t>35sccm N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 + 0.5slpm N</a:t>
              </a:r>
              <a:r>
                <a:rPr lang="en-US" baseline="-25000" dirty="0" smtClean="0"/>
                <a:t>2</a:t>
              </a:r>
              <a:endParaRPr lang="en-US" dirty="0" smtClean="0"/>
            </a:p>
            <a:p>
              <a:r>
                <a:rPr lang="en-US" dirty="0" smtClean="0"/>
                <a:t>For 20 min, 70 </a:t>
              </a:r>
              <a:r>
                <a:rPr lang="en-US" dirty="0" err="1" smtClean="0"/>
                <a:t>Torr</a:t>
              </a:r>
              <a:r>
                <a:rPr lang="en-US" dirty="0" smtClean="0"/>
                <a:t>, 300°C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132399" y="3303341"/>
            <a:ext cx="3083491" cy="3559892"/>
            <a:chOff x="2750054" y="3298107"/>
            <a:chExt cx="3083491" cy="3559892"/>
          </a:xfrm>
        </p:grpSpPr>
        <p:sp>
          <p:nvSpPr>
            <p:cNvPr id="26" name="Rectangle 25"/>
            <p:cNvSpPr/>
            <p:nvPr/>
          </p:nvSpPr>
          <p:spPr>
            <a:xfrm>
              <a:off x="2750054" y="6543674"/>
              <a:ext cx="3083491" cy="31432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Flexible Substrate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976639" y="6364285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grpSp>
          <p:nvGrpSpPr>
            <p:cNvPr id="21" name="Group 20"/>
            <p:cNvGrpSpPr/>
            <p:nvPr/>
          </p:nvGrpSpPr>
          <p:grpSpPr>
            <a:xfrm rot="5400000">
              <a:off x="3923581" y="4577578"/>
              <a:ext cx="3133725" cy="574787"/>
              <a:chOff x="1837295" y="2169674"/>
              <a:chExt cx="3133725" cy="574787"/>
            </a:xfrm>
          </p:grpSpPr>
          <p:sp>
            <p:nvSpPr>
              <p:cNvPr id="23" name="Can 22"/>
              <p:cNvSpPr/>
              <p:nvPr/>
            </p:nvSpPr>
            <p:spPr>
              <a:xfrm rot="16200000">
                <a:off x="3142220" y="915661"/>
                <a:ext cx="523875" cy="3133725"/>
              </a:xfrm>
              <a:prstGeom prst="ca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6200000">
                <a:off x="3162594" y="2268099"/>
                <a:ext cx="566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ZnO</a:t>
                </a:r>
                <a:endParaRPr lang="en-US" dirty="0"/>
              </a:p>
            </p:txBody>
          </p:sp>
        </p:grpSp>
        <p:sp>
          <p:nvSpPr>
            <p:cNvPr id="45" name="Can 44"/>
            <p:cNvSpPr/>
            <p:nvPr/>
          </p:nvSpPr>
          <p:spPr>
            <a:xfrm>
              <a:off x="4514761" y="3305289"/>
              <a:ext cx="523875" cy="3133725"/>
            </a:xfrm>
            <a:prstGeom prst="can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03261" y="4721833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ZnO</a:t>
              </a:r>
              <a:endParaRPr lang="en-US" dirty="0"/>
            </a:p>
          </p:txBody>
        </p:sp>
        <p:grpSp>
          <p:nvGrpSpPr>
            <p:cNvPr id="47" name="Group 46"/>
            <p:cNvGrpSpPr/>
            <p:nvPr/>
          </p:nvGrpSpPr>
          <p:grpSpPr>
            <a:xfrm rot="5400000">
              <a:off x="2389174" y="4581880"/>
              <a:ext cx="3133725" cy="566181"/>
              <a:chOff x="1893831" y="2184484"/>
              <a:chExt cx="3133725" cy="566181"/>
            </a:xfrm>
          </p:grpSpPr>
          <p:sp>
            <p:nvSpPr>
              <p:cNvPr id="48" name="Can 47"/>
              <p:cNvSpPr/>
              <p:nvPr/>
            </p:nvSpPr>
            <p:spPr>
              <a:xfrm rot="16200000">
                <a:off x="3198756" y="915661"/>
                <a:ext cx="523875" cy="3133725"/>
              </a:xfrm>
              <a:prstGeom prst="ca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 rot="16200000">
                <a:off x="3216087" y="2282909"/>
                <a:ext cx="566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ZnO</a:t>
                </a:r>
                <a:endParaRPr lang="en-US" dirty="0"/>
              </a:p>
            </p:txBody>
          </p:sp>
        </p:grpSp>
        <p:sp>
          <p:nvSpPr>
            <p:cNvPr id="50" name="Can 49"/>
            <p:cNvSpPr/>
            <p:nvPr/>
          </p:nvSpPr>
          <p:spPr>
            <a:xfrm>
              <a:off x="2896385" y="3298107"/>
              <a:ext cx="523875" cy="3133725"/>
            </a:xfrm>
            <a:prstGeom prst="can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905036" y="4713640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ZnO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750054" y="6390433"/>
              <a:ext cx="3083491" cy="14899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ZnO Film</a:t>
              </a:r>
              <a:endParaRPr lang="en-US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3824851" y="923151"/>
            <a:ext cx="17924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Spin</a:t>
            </a:r>
          </a:p>
          <a:p>
            <a:r>
              <a:rPr lang="en-US" dirty="0"/>
              <a:t>500 rpm, 5 sec</a:t>
            </a:r>
          </a:p>
          <a:p>
            <a:r>
              <a:rPr lang="en-US" dirty="0"/>
              <a:t>3000 rpm, 30 sec</a:t>
            </a:r>
          </a:p>
          <a:p>
            <a:r>
              <a:rPr lang="en-US" dirty="0"/>
              <a:t>10min at 60˚C</a:t>
            </a:r>
          </a:p>
          <a:p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2750054" y="1206872"/>
            <a:ext cx="701295" cy="248093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Arrow 59"/>
          <p:cNvSpPr/>
          <p:nvPr/>
        </p:nvSpPr>
        <p:spPr>
          <a:xfrm rot="5400000">
            <a:off x="1357612" y="4341042"/>
            <a:ext cx="459346" cy="428921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18178" y="565880"/>
            <a:ext cx="31343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Growth ZnO NRs:</a:t>
            </a:r>
            <a:endParaRPr lang="en-US" sz="32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9799999" y="580302"/>
            <a:ext cx="23920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Growth </a:t>
            </a:r>
          </a:p>
          <a:p>
            <a:r>
              <a:rPr lang="en-US" sz="3200" b="1" dirty="0" err="1" smtClean="0"/>
              <a:t>ZnMgO</a:t>
            </a:r>
            <a:r>
              <a:rPr lang="en-US" sz="3200" b="1" dirty="0" smtClean="0"/>
              <a:t>/ZnO </a:t>
            </a:r>
          </a:p>
          <a:p>
            <a:r>
              <a:rPr lang="en-US" sz="3200" b="1" dirty="0" smtClean="0"/>
              <a:t>Core-Shell</a:t>
            </a:r>
            <a:endParaRPr lang="en-US" sz="3200" b="1" dirty="0"/>
          </a:p>
        </p:txBody>
      </p: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1226874" y="-315281"/>
            <a:ext cx="10515600" cy="1325563"/>
          </a:xfrm>
        </p:spPr>
        <p:txBody>
          <a:bodyPr/>
          <a:lstStyle/>
          <a:p>
            <a:pPr algn="ctr"/>
            <a:r>
              <a:rPr lang="en-US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ZnMgO</a:t>
            </a: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/ZnO Coaxial Core-Shell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92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Content Placeholder 31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435014" y="1047638"/>
            <a:ext cx="3858066" cy="33108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24774"/>
            <a:ext cx="10515600" cy="1325563"/>
          </a:xfrm>
        </p:spPr>
        <p:txBody>
          <a:bodyPr/>
          <a:lstStyle/>
          <a:p>
            <a:pPr algn="ctr"/>
            <a:r>
              <a:rPr lang="en-US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ZnMgO</a:t>
            </a:r>
            <a:r>
              <a:rPr lang="en-US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/ZnO Coaxial Core-Shell</a:t>
            </a:r>
            <a:endParaRPr lang="en-US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431"/>
          <a:stretch/>
        </p:blipFill>
        <p:spPr>
          <a:xfrm>
            <a:off x="-1" y="1435100"/>
            <a:ext cx="5888705" cy="4965700"/>
          </a:xfrm>
        </p:spPr>
      </p:pic>
      <p:sp>
        <p:nvSpPr>
          <p:cNvPr id="8" name="Oval 7"/>
          <p:cNvSpPr/>
          <p:nvPr/>
        </p:nvSpPr>
        <p:spPr>
          <a:xfrm>
            <a:off x="2133600" y="3617912"/>
            <a:ext cx="1133475" cy="105727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289228" y="2610810"/>
            <a:ext cx="106631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~10% Mg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/>
          <a:srcRect l="63590" r="800" b="64672"/>
          <a:stretch/>
        </p:blipFill>
        <p:spPr>
          <a:xfrm>
            <a:off x="3712432" y="1435100"/>
            <a:ext cx="2176272" cy="109094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2581275" y="2409549"/>
            <a:ext cx="1314069" cy="17370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0" y="6067235"/>
            <a:ext cx="2039112" cy="333565"/>
            <a:chOff x="766572" y="6115145"/>
            <a:chExt cx="2039112" cy="333565"/>
          </a:xfrm>
        </p:grpSpPr>
        <p:sp>
          <p:nvSpPr>
            <p:cNvPr id="16" name="Rectangle 15"/>
            <p:cNvSpPr/>
            <p:nvPr/>
          </p:nvSpPr>
          <p:spPr>
            <a:xfrm>
              <a:off x="766572" y="6115145"/>
              <a:ext cx="2039112" cy="3335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975344" y="6272782"/>
              <a:ext cx="1621568" cy="9144"/>
            </a:xfrm>
            <a:prstGeom prst="line">
              <a:avLst/>
            </a:prstGeom>
            <a:ln w="762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641888" y="5605570"/>
            <a:ext cx="755335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1µm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6018404" y="4463822"/>
            <a:ext cx="4471829" cy="2283496"/>
            <a:chOff x="7237604" y="4463822"/>
            <a:chExt cx="4471829" cy="2283496"/>
          </a:xfrm>
        </p:grpSpPr>
        <p:pic>
          <p:nvPicPr>
            <p:cNvPr id="33" name="Content Placeholder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44550"/>
            <a:stretch/>
          </p:blipFill>
          <p:spPr>
            <a:xfrm>
              <a:off x="7237604" y="4463822"/>
              <a:ext cx="4471829" cy="2283496"/>
            </a:xfrm>
            <a:prstGeom prst="rect">
              <a:avLst/>
            </a:prstGeom>
          </p:spPr>
        </p:pic>
        <p:grpSp>
          <p:nvGrpSpPr>
            <p:cNvPr id="34" name="Group 33"/>
            <p:cNvGrpSpPr/>
            <p:nvPr/>
          </p:nvGrpSpPr>
          <p:grpSpPr>
            <a:xfrm>
              <a:off x="7237604" y="6413753"/>
              <a:ext cx="1417320" cy="333565"/>
              <a:chOff x="766572" y="6115145"/>
              <a:chExt cx="2039112" cy="333565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766572" y="6115145"/>
                <a:ext cx="2039112" cy="3335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975344" y="6272782"/>
                <a:ext cx="1621568" cy="9144"/>
              </a:xfrm>
              <a:prstGeom prst="line">
                <a:avLst/>
              </a:prstGeom>
              <a:ln w="762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7568596" y="5939135"/>
              <a:ext cx="755335" cy="461665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1µm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31723" y="1442608"/>
            <a:ext cx="1768433" cy="646331"/>
          </a:xfrm>
          <a:prstGeom prst="rect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Core:80 </a:t>
            </a:r>
            <a:r>
              <a:rPr lang="en-US" dirty="0"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– </a:t>
            </a:r>
            <a:r>
              <a:rPr lang="en-US" dirty="0" smtClean="0"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100 nm</a:t>
            </a:r>
          </a:p>
          <a:p>
            <a:r>
              <a:rPr lang="en-US" dirty="0" smtClean="0"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Shell: 20 </a:t>
            </a:r>
            <a:r>
              <a:rPr lang="en-US" dirty="0"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– 4</a:t>
            </a:r>
            <a:r>
              <a:rPr lang="en-US" dirty="0" smtClean="0"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 </a:t>
            </a:r>
            <a:r>
              <a:rPr lang="en-US" dirty="0">
                <a:latin typeface="Arial Narrow" panose="020B0606020202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nm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91902" y="5657671"/>
            <a:ext cx="2916183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MOCVD -&gt; No catalyst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Mg mole Fraction 1 – 30%</a:t>
            </a:r>
          </a:p>
          <a:p>
            <a:r>
              <a:rPr lang="en-US" dirty="0" smtClean="0"/>
              <a:t>On Si with HIGH Quality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Vertically aligned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35344" y="2775200"/>
            <a:ext cx="1565318" cy="40564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Abdiel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Rivera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"Performance of ZnO NWs and Core-Shell Structures as Gas and UV Sensors",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International Semiconductor Device Research Symposium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Bethesda, MD, Dec 11-13, 2013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 review Solid State Electronics</a:t>
            </a:r>
            <a:endParaRPr lang="en-US" sz="1200" b="1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84790" y="412369"/>
            <a:ext cx="1772285" cy="22269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50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 2013-12-12 13.34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171178"/>
            <a:ext cx="1376270" cy="13038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12" y="4537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Reported Work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02" t="5763" r="14147" b="56083"/>
          <a:stretch/>
        </p:blipFill>
        <p:spPr>
          <a:xfrm>
            <a:off x="3171111" y="1372496"/>
            <a:ext cx="2971800" cy="254606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168" t="14296" r="2054" b="1445"/>
          <a:stretch/>
        </p:blipFill>
        <p:spPr>
          <a:xfrm>
            <a:off x="6197462" y="1359084"/>
            <a:ext cx="2971800" cy="19562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2825" y="4684165"/>
            <a:ext cx="29754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R Thierry et al Nanotechnology 23 (2012) 085707</a:t>
            </a:r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193849" y="3455050"/>
            <a:ext cx="2975413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Multiples ZnO/</a:t>
            </a:r>
            <a:r>
              <a:rPr lang="en-US" b="1" dirty="0" err="1" smtClean="0"/>
              <a:t>ZnMgO</a:t>
            </a:r>
            <a:r>
              <a:rPr lang="en-US" b="1" dirty="0" smtClean="0"/>
              <a:t> Core-Shell layers grown</a:t>
            </a:r>
          </a:p>
          <a:p>
            <a:pPr algn="ctr"/>
            <a:r>
              <a:rPr lang="en-US" b="1" dirty="0" smtClean="0"/>
              <a:t>Using Metal Organic Vapor Phase Epitaxy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142536" y="6370921"/>
            <a:ext cx="3375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B.Q. Cao et al Nanotechnology 20 (2009) 305701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199020" y="5463669"/>
            <a:ext cx="2915982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Multiples ZnO/</a:t>
            </a:r>
            <a:r>
              <a:rPr lang="en-US" b="1" dirty="0" err="1" smtClean="0"/>
              <a:t>ZnMgO</a:t>
            </a:r>
            <a:r>
              <a:rPr lang="en-US" b="1" dirty="0" smtClean="0"/>
              <a:t> Core-Shell layers grown Using Pulsed Laser Deposition</a:t>
            </a:r>
            <a:endParaRPr lang="en-US" b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20233" y="3748494"/>
            <a:ext cx="1836336" cy="167410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0" r="50030" b="1233"/>
          <a:stretch/>
        </p:blipFill>
        <p:spPr>
          <a:xfrm>
            <a:off x="27958" y="1359084"/>
            <a:ext cx="2971800" cy="25594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861" t="58912" r="15467" b="5120"/>
          <a:stretch/>
        </p:blipFill>
        <p:spPr>
          <a:xfrm>
            <a:off x="1883435" y="1498566"/>
            <a:ext cx="1014984" cy="99669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8396" y="4058043"/>
            <a:ext cx="2991361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ZnO/</a:t>
            </a:r>
            <a:r>
              <a:rPr lang="en-US" b="1" dirty="0" err="1" smtClean="0"/>
              <a:t>ZnMgO</a:t>
            </a:r>
            <a:r>
              <a:rPr lang="en-US" b="1" dirty="0" smtClean="0"/>
              <a:t> Core-Shell grown Using </a:t>
            </a:r>
            <a:r>
              <a:rPr lang="en-US" b="1" dirty="0" err="1" smtClean="0"/>
              <a:t>Hydrothemal</a:t>
            </a:r>
            <a:r>
              <a:rPr lang="en-US" b="1" dirty="0" smtClean="0"/>
              <a:t> and Pulsed Laser Deposition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404229" y="5823095"/>
            <a:ext cx="1908635" cy="73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W. Liu et al J. Phys. Chem. C 114 (2010) 16148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79162" y="509704"/>
            <a:ext cx="1920719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ZnMgO</a:t>
            </a:r>
            <a:r>
              <a:rPr lang="en-US" dirty="0" smtClean="0"/>
              <a:t> 10 – 25nm</a:t>
            </a:r>
          </a:p>
          <a:p>
            <a:r>
              <a:rPr lang="en-US" dirty="0" smtClean="0"/>
              <a:t>ZnO 70 – 150nm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6270" y="5176764"/>
            <a:ext cx="1623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Defects at</a:t>
            </a:r>
          </a:p>
          <a:p>
            <a:pPr algn="ctr"/>
            <a:r>
              <a:rPr lang="en-US" b="1" dirty="0" smtClean="0"/>
              <a:t>450 – 800nm</a:t>
            </a:r>
            <a:endParaRPr lang="en-US" b="1" dirty="0"/>
          </a:p>
        </p:txBody>
      </p:sp>
      <p:pic>
        <p:nvPicPr>
          <p:cNvPr id="1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424"/>
          <a:stretch/>
        </p:blipFill>
        <p:spPr>
          <a:xfrm>
            <a:off x="9455310" y="634268"/>
            <a:ext cx="2356657" cy="1214478"/>
          </a:xfrm>
        </p:spPr>
      </p:pic>
      <p:pic>
        <p:nvPicPr>
          <p:cNvPr id="18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20200" y="1867876"/>
            <a:ext cx="2971800" cy="2453003"/>
          </a:xfrm>
        </p:spPr>
      </p:pic>
      <p:sp>
        <p:nvSpPr>
          <p:cNvPr id="20" name="TextBox 19"/>
          <p:cNvSpPr txBox="1"/>
          <p:nvPr/>
        </p:nvSpPr>
        <p:spPr>
          <a:xfrm>
            <a:off x="9220198" y="4403598"/>
            <a:ext cx="2895601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NWs arrays are grown radially around to the optical fiber with the c-axis pointing outwards.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9140687" y="5647428"/>
            <a:ext cx="31528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C. Pan, Adv. Mater. 24 (2012) 3356-3361</a:t>
            </a:r>
            <a:endParaRPr lang="en-US" sz="1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17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1280160"/>
            <a:ext cx="5093780" cy="55778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094351" y="1280160"/>
            <a:ext cx="7097649" cy="55778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2497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XRD – </a:t>
            </a:r>
            <a:r>
              <a:rPr lang="en-US" dirty="0" err="1" smtClean="0"/>
              <a:t>ZnMgO</a:t>
            </a:r>
            <a:r>
              <a:rPr lang="en-US" dirty="0" smtClean="0"/>
              <a:t>/ZnO Coaxial Core-Shell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094351" y="975290"/>
            <a:ext cx="7962900" cy="6096139"/>
            <a:chOff x="5094351" y="975290"/>
            <a:chExt cx="7962900" cy="6096139"/>
          </a:xfrm>
        </p:grpSpPr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194988425"/>
                </p:ext>
              </p:extLst>
            </p:nvPr>
          </p:nvGraphicFramePr>
          <p:xfrm>
            <a:off x="5094351" y="975290"/>
            <a:ext cx="7962900" cy="6096139"/>
          </p:xfrm>
          <a:graphic>
            <a:graphicData uri="http://schemas.openxmlformats.org/presentationml/2006/ole">
              <p:oleObj spid="_x0000_s6220" name="Graph" r:id="rId3" imgW="3900960" imgH="2986560" progId="">
                <p:embed/>
              </p:oleObj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6627077" y="2862034"/>
              <a:ext cx="1701107" cy="64633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92D050"/>
                  </a:solidFill>
                </a:rPr>
                <a:t>c = 5.1849</a:t>
              </a:r>
            </a:p>
            <a:p>
              <a:r>
                <a:rPr lang="en-US" b="1" dirty="0" smtClean="0">
                  <a:solidFill>
                    <a:srgbClr val="92D050"/>
                  </a:solidFill>
                </a:rPr>
                <a:t>FWHM = 0.0427</a:t>
              </a:r>
              <a:endParaRPr lang="en-US" b="1" dirty="0">
                <a:solidFill>
                  <a:srgbClr val="92D05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860910" y="2985859"/>
              <a:ext cx="1754006" cy="646331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70C0"/>
                  </a:solidFill>
                </a:rPr>
                <a:t>c = 5.1868</a:t>
              </a:r>
            </a:p>
            <a:p>
              <a:r>
                <a:rPr lang="en-US" b="1" dirty="0" smtClean="0">
                  <a:solidFill>
                    <a:srgbClr val="0070C0"/>
                  </a:solidFill>
                </a:rPr>
                <a:t>FWHM = 0.0823 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7761351" y="3052534"/>
              <a:ext cx="971550" cy="1143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9466326" y="3185199"/>
              <a:ext cx="466725" cy="2102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/>
          <p:nvPr/>
        </p:nvPicPr>
        <p:blipFill rotWithShape="1">
          <a:blip r:embed="rId4"/>
          <a:srcRect t="9902" r="11925"/>
          <a:stretch/>
        </p:blipFill>
        <p:spPr bwMode="auto">
          <a:xfrm>
            <a:off x="-165017" y="2605723"/>
            <a:ext cx="5284055" cy="36667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8" name="Oval 7"/>
          <p:cNvSpPr/>
          <p:nvPr/>
        </p:nvSpPr>
        <p:spPr>
          <a:xfrm>
            <a:off x="2119198" y="2605723"/>
            <a:ext cx="539496" cy="2950425"/>
          </a:xfrm>
          <a:prstGeom prst="ellipse">
            <a:avLst/>
          </a:prstGeom>
          <a:noFill/>
          <a:ln w="762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8" idx="0"/>
          </p:cNvCxnSpPr>
          <p:nvPr/>
        </p:nvCxnSpPr>
        <p:spPr>
          <a:xfrm flipV="1">
            <a:off x="2388946" y="1323842"/>
            <a:ext cx="2686355" cy="1281881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407425" y="5603430"/>
            <a:ext cx="2686355" cy="125457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010" y="79178"/>
            <a:ext cx="1113927" cy="17922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961238" y="4648603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p-Si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04613" y="4833269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p-Si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12976" y="6536923"/>
            <a:ext cx="2735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 </a:t>
            </a:r>
            <a:r>
              <a:rPr lang="en-US" b="1" dirty="0" err="1" smtClean="0">
                <a:solidFill>
                  <a:srgbClr val="FF0000"/>
                </a:solidFill>
              </a:rPr>
              <a:t>MgO</a:t>
            </a:r>
            <a:r>
              <a:rPr lang="en-US" b="1" dirty="0" smtClean="0">
                <a:solidFill>
                  <a:srgbClr val="FF0000"/>
                </a:solidFill>
              </a:rPr>
              <a:t> phase is observed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11560" y="1231828"/>
            <a:ext cx="3480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No other crystal observed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No Metal Catalyst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High Quality </a:t>
            </a:r>
            <a:r>
              <a:rPr lang="en-US" dirty="0" err="1" smtClean="0"/>
              <a:t>ZnO</a:t>
            </a:r>
            <a:r>
              <a:rPr lang="en-US" dirty="0" smtClean="0"/>
              <a:t> Film layer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403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Reported Work</a:t>
            </a:r>
            <a:br>
              <a:rPr lang="en-US" dirty="0" smtClean="0"/>
            </a:br>
            <a:r>
              <a:rPr lang="en-US" dirty="0" smtClean="0"/>
              <a:t>Core-Shell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927" t="4800" r="255" b="2493"/>
          <a:stretch/>
        </p:blipFill>
        <p:spPr>
          <a:xfrm>
            <a:off x="427365" y="2321016"/>
            <a:ext cx="5488803" cy="4219483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7" t="3225" r="3646" b="2421"/>
          <a:stretch/>
        </p:blipFill>
        <p:spPr>
          <a:xfrm>
            <a:off x="6784848" y="2358171"/>
            <a:ext cx="4654296" cy="4105657"/>
          </a:xfrm>
        </p:spPr>
      </p:pic>
      <p:sp>
        <p:nvSpPr>
          <p:cNvPr id="6" name="TextBox 5"/>
          <p:cNvSpPr txBox="1"/>
          <p:nvPr/>
        </p:nvSpPr>
        <p:spPr>
          <a:xfrm>
            <a:off x="7367554" y="6550223"/>
            <a:ext cx="3558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W. Liu et al J. Phys. Chem. C 114 (2010) 16148</a:t>
            </a:r>
            <a:endParaRPr lang="en-US" sz="1400" b="1" dirty="0"/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74" r="53659" b="3545"/>
          <a:stretch/>
        </p:blipFill>
        <p:spPr>
          <a:xfrm>
            <a:off x="3359517" y="2419077"/>
            <a:ext cx="2401203" cy="2011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92272" y="6540499"/>
            <a:ext cx="3624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C. </a:t>
            </a:r>
            <a:r>
              <a:rPr lang="en-US" sz="1400" b="1" dirty="0" err="1" smtClean="0"/>
              <a:t>Chem</a:t>
            </a:r>
            <a:r>
              <a:rPr lang="en-US" sz="1400" b="1" dirty="0" smtClean="0"/>
              <a:t> et al J. Phys. Chem. C 114 (2010) 3863</a:t>
            </a:r>
            <a:endParaRPr lang="en-US" sz="1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65" r="6024" b="19324"/>
          <a:stretch/>
        </p:blipFill>
        <p:spPr>
          <a:xfrm>
            <a:off x="931785" y="1051251"/>
            <a:ext cx="3118104" cy="136782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353800" y="365125"/>
            <a:ext cx="423672" cy="238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841992" y="603504"/>
            <a:ext cx="423672" cy="238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15408" t="5914"/>
          <a:stretch/>
        </p:blipFill>
        <p:spPr>
          <a:xfrm>
            <a:off x="10194358" y="422347"/>
            <a:ext cx="1933956" cy="179535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009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003794" y="1860014"/>
            <a:ext cx="6188207" cy="49979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-1" y="1860014"/>
            <a:ext cx="6016624" cy="49979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DEVICES I-V Characterization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43786706"/>
              </p:ext>
            </p:extLst>
          </p:nvPr>
        </p:nvGraphicFramePr>
        <p:xfrm>
          <a:off x="-299775" y="1680055"/>
          <a:ext cx="6471975" cy="4954735"/>
        </p:xfrm>
        <a:graphic>
          <a:graphicData uri="http://schemas.openxmlformats.org/presentationml/2006/ole">
            <p:oleObj spid="_x0000_s4244" name="Graph" r:id="rId3" imgW="3900960" imgH="2986560" progId="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5065086"/>
              </p:ext>
            </p:extLst>
          </p:nvPr>
        </p:nvGraphicFramePr>
        <p:xfrm>
          <a:off x="6019800" y="1690688"/>
          <a:ext cx="6471975" cy="4954735"/>
        </p:xfrm>
        <a:graphic>
          <a:graphicData uri="http://schemas.openxmlformats.org/presentationml/2006/ole">
            <p:oleObj spid="_x0000_s4245" name="Graph" r:id="rId4" imgW="3900960" imgH="2986560" progId="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63256" y="2158410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ZnO NRs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40161" y="2158410"/>
            <a:ext cx="2443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ZnMgO</a:t>
            </a:r>
            <a:r>
              <a:rPr lang="en-US" dirty="0" smtClean="0"/>
              <a:t>/ZnO Core-Shell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3834849" y="3882026"/>
            <a:ext cx="2965468" cy="1971675"/>
            <a:chOff x="1127627" y="2752725"/>
            <a:chExt cx="2965468" cy="1971675"/>
          </a:xfrm>
        </p:grpSpPr>
        <p:grpSp>
          <p:nvGrpSpPr>
            <p:cNvPr id="35" name="Group 34"/>
            <p:cNvGrpSpPr/>
            <p:nvPr/>
          </p:nvGrpSpPr>
          <p:grpSpPr>
            <a:xfrm rot="10800000">
              <a:off x="1127627" y="3112532"/>
              <a:ext cx="2082053" cy="788895"/>
              <a:chOff x="304800" y="3092823"/>
              <a:chExt cx="2743200" cy="788895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304800" y="3729318"/>
                <a:ext cx="2743200" cy="152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419100" y="3648635"/>
                <a:ext cx="2514600" cy="71718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430306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82706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7485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9009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0914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2438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409700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562100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725706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878106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0439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1963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3868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539253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2705100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2857500" y="3092823"/>
                <a:ext cx="76200" cy="5334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371600" y="3859517"/>
              <a:ext cx="16101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ZnO</a:t>
              </a:r>
              <a:r>
                <a:rPr lang="en-US" b="1" dirty="0"/>
                <a:t> </a:t>
              </a:r>
              <a:r>
                <a:rPr lang="en-US" b="1" dirty="0" err="1"/>
                <a:t>Nanorods</a:t>
              </a:r>
              <a:r>
                <a:rPr lang="en-US" b="1" dirty="0"/>
                <a:t> 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371600" y="2752725"/>
              <a:ext cx="15552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Initial 14.1M</a:t>
              </a:r>
              <a:r>
                <a:rPr lang="el-GR" b="1" dirty="0"/>
                <a:t>Ω</a:t>
              </a:r>
              <a:endParaRPr lang="en-US" b="1" dirty="0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3320831" y="4724400"/>
              <a:ext cx="108169" cy="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006631" y="4724400"/>
              <a:ext cx="86464" cy="0"/>
            </a:xfrm>
            <a:prstGeom prst="line">
              <a:avLst/>
            </a:prstGeom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3899901" y="5041279"/>
            <a:ext cx="192429" cy="141105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5655879" y="5039746"/>
            <a:ext cx="192429" cy="141105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3615448" y="5077078"/>
            <a:ext cx="430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Cu </a:t>
            </a:r>
            <a:endParaRPr lang="en-US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5653655" y="5101201"/>
            <a:ext cx="430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Cu 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1121" y="3553269"/>
            <a:ext cx="1088554" cy="1780732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10877127" y="5309128"/>
            <a:ext cx="1079147" cy="168293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11182791" y="5383411"/>
            <a:ext cx="430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Cu 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10853013" y="3489129"/>
            <a:ext cx="1116089" cy="2052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Indium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432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ectangle 215"/>
          <p:cNvSpPr/>
          <p:nvPr/>
        </p:nvSpPr>
        <p:spPr>
          <a:xfrm>
            <a:off x="3316406" y="1934124"/>
            <a:ext cx="3024196" cy="330473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r>
              <a:rPr lang="en-US" dirty="0" smtClean="0"/>
              <a:t>UV Response of </a:t>
            </a:r>
            <a:r>
              <a:rPr lang="en-US" dirty="0" err="1" smtClean="0"/>
              <a:t>ZnMgO</a:t>
            </a:r>
            <a:r>
              <a:rPr lang="en-US" dirty="0" smtClean="0"/>
              <a:t>/ZnO Core-Shell Structure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49048962"/>
              </p:ext>
            </p:extLst>
          </p:nvPr>
        </p:nvGraphicFramePr>
        <p:xfrm>
          <a:off x="6186676" y="1690688"/>
          <a:ext cx="6879994" cy="5267102"/>
        </p:xfrm>
        <a:graphic>
          <a:graphicData uri="http://schemas.openxmlformats.org/presentationml/2006/ole">
            <p:oleObj spid="_x0000_s16437" name="Graph" r:id="rId3" imgW="3900960" imgH="298656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07438824"/>
              </p:ext>
            </p:extLst>
          </p:nvPr>
        </p:nvGraphicFramePr>
        <p:xfrm>
          <a:off x="-179019" y="1690688"/>
          <a:ext cx="6879995" cy="5267102"/>
        </p:xfrm>
        <a:graphic>
          <a:graphicData uri="http://schemas.openxmlformats.org/presentationml/2006/ole">
            <p:oleObj spid="_x0000_s16438" name="Graph" r:id="rId4" imgW="3900960" imgH="298656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24124" y="2295144"/>
            <a:ext cx="1477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UV Light ON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88982" y="5238854"/>
            <a:ext cx="15432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UV Light OFF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127048" y="4644777"/>
            <a:ext cx="10783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UV Light</a:t>
            </a:r>
          </a:p>
          <a:p>
            <a:pPr algn="ctr"/>
            <a:r>
              <a:rPr lang="en-US" sz="2000" b="1" dirty="0" smtClean="0"/>
              <a:t> OFF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0275428" y="4290834"/>
            <a:ext cx="10783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UV Light</a:t>
            </a:r>
          </a:p>
          <a:p>
            <a:pPr algn="ctr"/>
            <a:r>
              <a:rPr lang="en-US" sz="2000" b="1" dirty="0" smtClean="0"/>
              <a:t> OFF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964876" y="2351794"/>
            <a:ext cx="1477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UV Light ON</a:t>
            </a:r>
            <a:endParaRPr lang="en-US" sz="2000" b="1" dirty="0"/>
          </a:p>
        </p:txBody>
      </p:sp>
      <p:pic>
        <p:nvPicPr>
          <p:cNvPr id="220" name="Picture 2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0757" y="2106728"/>
            <a:ext cx="3008113" cy="3285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70639" y="1860367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λ</a:t>
            </a:r>
            <a:r>
              <a:rPr lang="en-US" dirty="0" smtClean="0"/>
              <a:t> = 370nm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6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-312133" y="419045"/>
          <a:ext cx="7974574" cy="6105076"/>
        </p:xfrm>
        <a:graphic>
          <a:graphicData uri="http://schemas.openxmlformats.org/presentationml/2006/ole">
            <p:oleObj spid="_x0000_s15414" name="Graph" r:id="rId3" imgW="3901440" imgH="2987040" progId="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5776730" y="833691"/>
          <a:ext cx="7412833" cy="5675026"/>
        </p:xfrm>
        <a:graphic>
          <a:graphicData uri="http://schemas.openxmlformats.org/presentationml/2006/ole">
            <p:oleObj spid="_x0000_s15415" name="Graph" r:id="rId4" imgW="3901440" imgH="2987040" progId="">
              <p:embed/>
            </p:oleObj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729933" y="-2834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Gas Sensing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4082" y="759004"/>
            <a:ext cx="2397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ZnMgO</a:t>
            </a:r>
            <a:r>
              <a:rPr lang="en-US" b="1" dirty="0" smtClean="0"/>
              <a:t>/ZnO Core-Shell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1170478" y="3666343"/>
            <a:ext cx="2807208" cy="17922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70478" y="3666343"/>
            <a:ext cx="1113927" cy="1792224"/>
          </a:xfrm>
          <a:prstGeom prst="rect">
            <a:avLst/>
          </a:prstGeom>
        </p:spPr>
      </p:pic>
      <p:pic>
        <p:nvPicPr>
          <p:cNvPr id="13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431"/>
          <a:stretch/>
        </p:blipFill>
        <p:spPr>
          <a:xfrm>
            <a:off x="2284405" y="3666343"/>
            <a:ext cx="1693281" cy="1427874"/>
          </a:xfrm>
        </p:spPr>
      </p:pic>
      <p:sp>
        <p:nvSpPr>
          <p:cNvPr id="14" name="TextBox 13"/>
          <p:cNvSpPr txBox="1"/>
          <p:nvPr/>
        </p:nvSpPr>
        <p:spPr>
          <a:xfrm>
            <a:off x="2659602" y="5091726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10% Mg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8836145" y="119865"/>
            <a:ext cx="2986010" cy="1871632"/>
            <a:chOff x="3639312" y="1744164"/>
            <a:chExt cx="2986010" cy="1871632"/>
          </a:xfrm>
        </p:grpSpPr>
        <p:sp>
          <p:nvSpPr>
            <p:cNvPr id="17" name="Rectangle 16"/>
            <p:cNvSpPr/>
            <p:nvPr/>
          </p:nvSpPr>
          <p:spPr>
            <a:xfrm>
              <a:off x="3639312" y="1744164"/>
              <a:ext cx="2986010" cy="18716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3705298" y="1744164"/>
              <a:ext cx="2920024" cy="1871632"/>
              <a:chOff x="3705298" y="1744164"/>
              <a:chExt cx="2920024" cy="1871632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3705298" y="1744164"/>
                <a:ext cx="1571552" cy="1871632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4488356" y="1754696"/>
                <a:ext cx="2136966" cy="1850569"/>
              </a:xfrm>
              <a:prstGeom prst="rect">
                <a:avLst/>
              </a:prstGeom>
            </p:spPr>
          </p:pic>
        </p:grpSp>
      </p:grpSp>
      <p:sp>
        <p:nvSpPr>
          <p:cNvPr id="21" name="TextBox 20"/>
          <p:cNvSpPr txBox="1"/>
          <p:nvPr/>
        </p:nvSpPr>
        <p:spPr>
          <a:xfrm>
            <a:off x="8410093" y="2705323"/>
            <a:ext cx="2017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ZnO </a:t>
            </a:r>
            <a:r>
              <a:rPr lang="en-US" sz="2400" b="1" dirty="0" err="1" smtClean="0"/>
              <a:t>Nanorods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0" y="6296097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Abdiel 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Rivera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al.,"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ZnMgO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/ZnO 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Core-Shell Structures for Gas and UV Sensing”,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Connecticut Microelectronics and Optoelectronics Consortium (CMOC) Symposium,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Storrs, CT, April 9, 2014.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74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95570"/>
            <a:ext cx="12484100" cy="1325563"/>
          </a:xfrm>
        </p:spPr>
        <p:txBody>
          <a:bodyPr/>
          <a:lstStyle/>
          <a:p>
            <a:r>
              <a:rPr lang="en-US" dirty="0" smtClean="0"/>
              <a:t>Activation Energy of Traps From Methanol Adsorption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1375747" y="807188"/>
                <a:ext cx="2996526" cy="670183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f>
                                <m:fPr>
                                  <m:type m:val="li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5747" y="807188"/>
                <a:ext cx="2996526" cy="67018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Rectangle 5"/>
              <p:cNvSpPr/>
              <p:nvPr/>
            </p:nvSpPr>
            <p:spPr>
              <a:xfrm>
                <a:off x="389722" y="1539181"/>
                <a:ext cx="5386614" cy="2204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(= 0.130 s for CS and, 3.3 and 5 s for NRs) is the </a:t>
                </a:r>
                <a:r>
                  <a:rPr lang="en-US" sz="16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detrapping</a:t>
                </a:r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time, </a:t>
                </a:r>
                <a:endParaRPr lang="en-US" sz="16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(= 1.6x10</a:t>
                </a:r>
                <a:r>
                  <a:rPr lang="en-US" sz="1600" baseline="30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-13</a:t>
                </a:r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cm</a:t>
                </a:r>
                <a:r>
                  <a:rPr lang="en-US" sz="1600" baseline="30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-2</a:t>
                </a:r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[41]) is the electron capture cross section,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𝑡h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= thermal velocity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𝑘𝑇</m:t>
                        </m:r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/</m:t>
                        </m:r>
                        <m:sSubSup>
                          <m:sSubSupPr>
                            <m:ctrlPr>
                              <a:rPr lang="en-US" sz="16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),</a:t>
                </a:r>
                <a:endParaRPr lang="en-US" sz="16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(= 1x10</a:t>
                </a:r>
                <a:r>
                  <a:rPr lang="en-US" sz="1600" baseline="30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18 </a:t>
                </a:r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cm</a:t>
                </a:r>
                <a:r>
                  <a:rPr lang="en-US" sz="1600" baseline="300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-3</a:t>
                </a:r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) is the effective density of states, </a:t>
                </a:r>
                <a:endParaRPr lang="en-US" sz="16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are the conduction and trap energy leve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ls</a:t>
                </a:r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  <m:sup>
                        <m:r>
                          <a:rPr lang="en-US" sz="1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(= 0.734 for CS and 0.138 for NR </a:t>
                </a:r>
                <a:r>
                  <a:rPr lang="en-US" sz="16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) </a:t>
                </a:r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is the 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electron </a:t>
                </a:r>
                <a:r>
                  <a:rPr lang="en-US" sz="16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effective mass.  </a:t>
                </a:r>
                <a:endParaRPr lang="en-US" sz="16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22" y="1539181"/>
                <a:ext cx="5386614" cy="2204963"/>
              </a:xfrm>
              <a:prstGeom prst="rect">
                <a:avLst/>
              </a:prstGeom>
              <a:blipFill rotWithShape="0">
                <a:blip r:embed="rId3"/>
                <a:stretch>
                  <a:fillRect l="-679" r="-452" b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5885862" y="4391025"/>
            <a:ext cx="6293485" cy="2466975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582" y="3610972"/>
            <a:ext cx="4369435" cy="32581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roup 21"/>
          <p:cNvGrpSpPr/>
          <p:nvPr/>
        </p:nvGrpSpPr>
        <p:grpSpPr>
          <a:xfrm>
            <a:off x="5897340" y="579172"/>
            <a:ext cx="4486022" cy="3675076"/>
            <a:chOff x="6521452" y="579172"/>
            <a:chExt cx="4486022" cy="3675076"/>
          </a:xfrm>
        </p:grpSpPr>
        <p:sp>
          <p:nvSpPr>
            <p:cNvPr id="11" name="TextBox 10"/>
            <p:cNvSpPr txBox="1"/>
            <p:nvPr/>
          </p:nvSpPr>
          <p:spPr>
            <a:xfrm>
              <a:off x="6782480" y="579172"/>
              <a:ext cx="328147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/>
                <a:t>Activation Energy:</a:t>
              </a:r>
              <a:endParaRPr lang="en-US" sz="32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40207" y="1077516"/>
              <a:ext cx="26380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Core-Shell</a:t>
              </a:r>
              <a:r>
                <a:rPr lang="en-US" sz="2400" dirty="0" smtClean="0"/>
                <a:t> = </a:t>
              </a:r>
              <a:r>
                <a:rPr lang="en-US" sz="2400" b="1" dirty="0" smtClean="0"/>
                <a:t>1.16eV</a:t>
              </a:r>
              <a:endParaRPr lang="en-US" sz="2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47284" y="2592774"/>
              <a:ext cx="32222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</a:rPr>
                <a:t>Nanorods</a:t>
              </a:r>
              <a:r>
                <a:rPr lang="en-US" sz="2400" dirty="0" smtClean="0"/>
                <a:t> = </a:t>
              </a:r>
              <a:r>
                <a:rPr lang="en-US" sz="2400" b="1" dirty="0" smtClean="0"/>
                <a:t>1.25-1.26eV</a:t>
              </a:r>
              <a:endParaRPr lang="en-US" sz="2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23082" y="1463814"/>
              <a:ext cx="38002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Energy Trap with </a:t>
              </a:r>
              <a:r>
                <a:rPr lang="en-US" sz="2400" dirty="0" err="1" smtClean="0"/>
                <a:t>Eg</a:t>
              </a:r>
              <a:r>
                <a:rPr lang="en-US" sz="2400" dirty="0" smtClean="0"/>
                <a:t> = 3.48eV</a:t>
              </a:r>
              <a:endParaRPr lang="en-US" sz="2400" dirty="0"/>
            </a:p>
          </p:txBody>
        </p:sp>
        <p:sp>
          <p:nvSpPr>
            <p:cNvPr id="16" name="Bent-Up Arrow 15"/>
            <p:cNvSpPr/>
            <p:nvPr/>
          </p:nvSpPr>
          <p:spPr>
            <a:xfrm rot="5400000">
              <a:off x="7054475" y="1801252"/>
              <a:ext cx="457200" cy="632649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705807" y="2030144"/>
              <a:ext cx="518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Vo</a:t>
              </a:r>
              <a:endParaRPr lang="en-US" sz="2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521452" y="2973739"/>
              <a:ext cx="38002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Energy Trap with </a:t>
              </a:r>
              <a:r>
                <a:rPr lang="en-US" sz="2400" dirty="0" err="1" smtClean="0"/>
                <a:t>Eg</a:t>
              </a:r>
              <a:r>
                <a:rPr lang="en-US" sz="2400" dirty="0" smtClean="0"/>
                <a:t> = 3.27eV</a:t>
              </a:r>
              <a:endParaRPr lang="en-US" sz="2400" dirty="0"/>
            </a:p>
          </p:txBody>
        </p:sp>
        <p:sp>
          <p:nvSpPr>
            <p:cNvPr id="19" name="Bent-Up Arrow 18"/>
            <p:cNvSpPr/>
            <p:nvPr/>
          </p:nvSpPr>
          <p:spPr>
            <a:xfrm rot="5400000">
              <a:off x="7160882" y="3368739"/>
              <a:ext cx="457200" cy="632649"/>
            </a:xfrm>
            <a:prstGeom prst="ben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842450" y="3423251"/>
              <a:ext cx="246093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/>
                <a:t>V</a:t>
              </a:r>
              <a:r>
                <a:rPr lang="en-US" sz="2400" b="1" baseline="30000" dirty="0" err="1" smtClean="0"/>
                <a:t>+</a:t>
              </a:r>
              <a:r>
                <a:rPr lang="en-US" sz="2400" b="1" dirty="0" err="1" smtClean="0"/>
                <a:t>o</a:t>
              </a:r>
              <a:r>
                <a:rPr lang="en-US" sz="24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(single charged </a:t>
              </a:r>
            </a:p>
            <a:p>
              <a:r>
                <a:rPr lang="en-US" b="1" dirty="0">
                  <a:solidFill>
                    <a:srgbClr val="000000"/>
                  </a:solidFill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 </a:t>
              </a:r>
              <a:r>
                <a:rPr lang="en-US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         </a:t>
              </a:r>
              <a:r>
                <a:rPr lang="en-US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oxygen vacancy)</a:t>
              </a:r>
              <a:r>
                <a:rPr lang="en-US" sz="24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 </a:t>
              </a:r>
              <a:endParaRPr lang="en-US" sz="24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148999" y="2046934"/>
              <a:ext cx="28584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  <a:cs typeface="Times New Roman" panose="02020603050405020304" pitchFamily="18" charset="0"/>
                </a:rPr>
                <a:t>(neutral oxygen vacancies )</a:t>
              </a:r>
              <a:endParaRPr lang="en-US" b="1" dirty="0"/>
            </a:p>
          </p:txBody>
        </p:sp>
      </p:grpSp>
      <p:pic>
        <p:nvPicPr>
          <p:cNvPr id="1026" name="Picture 2" descr="Full-size image (11 K)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4809"/>
          <a:stretch/>
        </p:blipFill>
        <p:spPr bwMode="auto">
          <a:xfrm>
            <a:off x="10259484" y="807188"/>
            <a:ext cx="1808374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23"/>
          <p:cNvSpPr/>
          <p:nvPr/>
        </p:nvSpPr>
        <p:spPr>
          <a:xfrm>
            <a:off x="11476590" y="1680355"/>
            <a:ext cx="606472" cy="366579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1515543" y="2127101"/>
            <a:ext cx="606472" cy="366579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157902" y="2799142"/>
            <a:ext cx="21176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1200" dirty="0" smtClean="0"/>
              <a:t>A.J. </a:t>
            </a:r>
            <a:r>
              <a:rPr lang="en-US" sz="1200" dirty="0" err="1" smtClean="0"/>
              <a:t>Djurisic</a:t>
            </a:r>
            <a:r>
              <a:rPr lang="en-US" sz="1200" dirty="0"/>
              <a:t> </a:t>
            </a:r>
            <a:r>
              <a:rPr lang="en-US" sz="1200" dirty="0" smtClean="0"/>
              <a:t>et al.</a:t>
            </a:r>
            <a:endParaRPr lang="en-US" sz="1200" dirty="0">
              <a:solidFill>
                <a:srgbClr val="2E2E2E"/>
              </a:solidFill>
              <a:latin typeface="Arial Unicode MS" panose="020B0604020202020204" pitchFamily="34" charset="-128"/>
              <a:ea typeface="Arial Unicode MS" panose="020B0604020202020204" pitchFamily="34" charset="-128"/>
              <a:hlinkClick r:id="rId7" tooltip="Go to Progress in Quantum Electronics on ScienceDirect"/>
            </a:endParaRPr>
          </a:p>
          <a:p>
            <a:pPr algn="ctr" fontAlgn="base"/>
            <a:r>
              <a:rPr lang="en-US" sz="1200" b="0" i="0" u="none" strike="noStrike" dirty="0" smtClean="0">
                <a:solidFill>
                  <a:srgbClr val="2E2E2E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hlinkClick r:id="rId7" tooltip="Go to Progress in Quantum Electronics on ScienceDirect"/>
              </a:rPr>
              <a:t>Progress in Quantum Electronics</a:t>
            </a:r>
            <a:endParaRPr lang="en-US" sz="1200" b="1" i="0" dirty="0" smtClean="0">
              <a:solidFill>
                <a:srgbClr val="2E2E2E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 fontAlgn="base"/>
            <a:r>
              <a:rPr lang="en-US" sz="1200" b="0" i="0" u="none" strike="noStrike" dirty="0" smtClean="0">
                <a:solidFill>
                  <a:srgbClr val="316C9D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  <a:hlinkClick r:id="rId8" tooltip="Go to table of contents for this volume/issue"/>
              </a:rPr>
              <a:t>Volume 34, Issue 4</a:t>
            </a:r>
            <a:r>
              <a:rPr lang="en-US" sz="1200" b="0" i="0" dirty="0" smtClean="0">
                <a:solidFill>
                  <a:srgbClr val="2E2E2E"/>
                </a:solidFill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, July 2010, Pages 191–259</a:t>
            </a:r>
            <a:endParaRPr lang="en-US" sz="1200" b="0" i="0" dirty="0">
              <a:solidFill>
                <a:srgbClr val="2E2E2E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9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634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Response Magnitude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Core-Shell vs ZnO </a:t>
            </a:r>
            <a:r>
              <a:rPr lang="en-US" dirty="0" err="1" smtClean="0"/>
              <a:t>Nanorods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69" y="1771851"/>
            <a:ext cx="4733753" cy="387358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007420" y="564543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S. Hwang et al. / Sensors and Actuators B 148 (2010) 595–600</a:t>
            </a:r>
            <a:endParaRPr lang="en-US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0" name="Content Placeholder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656" y="1910179"/>
            <a:ext cx="6265803" cy="373525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88580" y="5645433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400" i="1" dirty="0" smtClean="0">
                <a:solidFill>
                  <a:srgbClr val="1F497D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Measured </a:t>
            </a:r>
            <a:r>
              <a:rPr lang="en-US" sz="1400" i="1" dirty="0">
                <a:solidFill>
                  <a:srgbClr val="1F497D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response magnitude (RM) of </a:t>
            </a:r>
            <a:r>
              <a:rPr lang="en-US" sz="1400" i="1" dirty="0" err="1">
                <a:solidFill>
                  <a:srgbClr val="1F497D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ZnMgO</a:t>
            </a:r>
            <a:r>
              <a:rPr lang="en-US" sz="1400" i="1" dirty="0">
                <a:solidFill>
                  <a:srgbClr val="1F497D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/ZnO core-shell structure at low methanol concentration (solid black line with left y-axis and bottom x-axis) carried out at room temperature. Top x-axis and right y-axis (red-dash line-square) shows the RM of the CS at larger methanol concentration carried at 75 ˚C. The blue triangles are the RM for ZnO </a:t>
            </a:r>
            <a:r>
              <a:rPr lang="en-US" sz="1400" i="1" dirty="0" err="1">
                <a:solidFill>
                  <a:srgbClr val="1F497D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nanorods</a:t>
            </a:r>
            <a:r>
              <a:rPr lang="en-US" sz="1400" i="1" dirty="0">
                <a:solidFill>
                  <a:srgbClr val="1F497D"/>
                </a:solidFill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(NR) recorded at 75 ˚C with methanol concentration of 3000 and 5000ppm.</a:t>
            </a:r>
            <a:endParaRPr lang="en-US" sz="1600" i="1" dirty="0">
              <a:solidFill>
                <a:srgbClr val="1F497D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34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697038" y="-201612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SEM Images of ZnO (thin film)/p-Si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5880100"/>
            <a:ext cx="2743200" cy="3651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113AFCD-6AC7-4F68-94C7-70709C60A175}" type="slidenum">
              <a:rPr lang="en-US" altLang="en-US">
                <a:solidFill>
                  <a:srgbClr val="898989"/>
                </a:solidFill>
              </a:rPr>
              <a:pPr/>
              <a:t>44</a:t>
            </a:fld>
            <a:endParaRPr lang="en-US" altLang="en-US">
              <a:solidFill>
                <a:srgbClr val="898989"/>
              </a:solidFill>
            </a:endParaRPr>
          </a:p>
        </p:txBody>
      </p:sp>
      <p:pic>
        <p:nvPicPr>
          <p:cNvPr id="21508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7038" y="973138"/>
            <a:ext cx="2882900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2"/>
          <p:cNvSpPr txBox="1">
            <a:spLocks noChangeArrowheads="1"/>
          </p:cNvSpPr>
          <p:nvPr/>
        </p:nvSpPr>
        <p:spPr bwMode="auto">
          <a:xfrm>
            <a:off x="1697038" y="973138"/>
            <a:ext cx="755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>
                <a:solidFill>
                  <a:srgbClr val="FF0000"/>
                </a:solidFill>
              </a:rPr>
              <a:t>As Grown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ZnO/ p-Si</a:t>
            </a:r>
            <a:endParaRPr lang="en-US" altLang="en-US"/>
          </a:p>
        </p:txBody>
      </p:sp>
      <p:pic>
        <p:nvPicPr>
          <p:cNvPr id="21510" name="Picture 6" descr="C:\Users\ZnO\Dropbox\Anas-Abdiel\Oct 30, 2013\10302013_ZnOFilm_Ann500_LowColooling_3__001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8839" y="941389"/>
            <a:ext cx="287972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 Box 3"/>
          <p:cNvSpPr txBox="1">
            <a:spLocks noChangeArrowheads="1"/>
          </p:cNvSpPr>
          <p:nvPr/>
        </p:nvSpPr>
        <p:spPr bwMode="auto">
          <a:xfrm>
            <a:off x="4697414" y="941388"/>
            <a:ext cx="15128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>
                <a:solidFill>
                  <a:srgbClr val="FF0000"/>
                </a:solidFill>
              </a:rPr>
              <a:t>500 °C Annealed 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ZnO/ p-Si</a:t>
            </a:r>
            <a:endParaRPr lang="en-US" altLang="en-US"/>
          </a:p>
        </p:txBody>
      </p:sp>
      <p:pic>
        <p:nvPicPr>
          <p:cNvPr id="21512" name="Picture 8" descr="10172013_ZnO_Epi_Anneal_10182013_3__001.t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2" r="264"/>
          <a:stretch>
            <a:fillRect/>
          </a:stretch>
        </p:blipFill>
        <p:spPr bwMode="auto">
          <a:xfrm>
            <a:off x="7575551" y="941389"/>
            <a:ext cx="2855913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Text Box 4"/>
          <p:cNvSpPr txBox="1">
            <a:spLocks noChangeArrowheads="1"/>
          </p:cNvSpPr>
          <p:nvPr/>
        </p:nvSpPr>
        <p:spPr bwMode="auto">
          <a:xfrm>
            <a:off x="7575550" y="941389"/>
            <a:ext cx="11811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>
                <a:solidFill>
                  <a:srgbClr val="FF0000"/>
                </a:solidFill>
              </a:rPr>
              <a:t>600 °C Annealed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ZnO/ p-Si</a:t>
            </a:r>
            <a:endParaRPr lang="en-US" altLang="en-US"/>
          </a:p>
        </p:txBody>
      </p:sp>
      <p:pic>
        <p:nvPicPr>
          <p:cNvPr id="21514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7250" y="3625851"/>
            <a:ext cx="288290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5" name="Text Box 5"/>
          <p:cNvSpPr txBox="1">
            <a:spLocks noChangeArrowheads="1"/>
          </p:cNvSpPr>
          <p:nvPr/>
        </p:nvSpPr>
        <p:spPr bwMode="auto">
          <a:xfrm>
            <a:off x="4652964" y="3625850"/>
            <a:ext cx="1182687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>
                <a:solidFill>
                  <a:srgbClr val="FF0000"/>
                </a:solidFill>
              </a:rPr>
              <a:t>700 °C Annealed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ZnO/ p-Si</a:t>
            </a:r>
            <a:endParaRPr lang="en-US" altLang="en-US"/>
          </a:p>
        </p:txBody>
      </p:sp>
      <p:pic>
        <p:nvPicPr>
          <p:cNvPr id="21516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5076" y="3611564"/>
            <a:ext cx="2881313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7" name="Text Box 5"/>
          <p:cNvSpPr txBox="1">
            <a:spLocks noChangeArrowheads="1"/>
          </p:cNvSpPr>
          <p:nvPr/>
        </p:nvSpPr>
        <p:spPr bwMode="auto">
          <a:xfrm>
            <a:off x="7575550" y="3625850"/>
            <a:ext cx="118268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>
                <a:solidFill>
                  <a:srgbClr val="FF0000"/>
                </a:solidFill>
              </a:rPr>
              <a:t>750 °C Annealed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ZnO/ p-Si</a:t>
            </a:r>
            <a:endParaRPr lang="en-US" altLang="en-US"/>
          </a:p>
        </p:txBody>
      </p:sp>
      <p:sp>
        <p:nvSpPr>
          <p:cNvPr id="21518" name="TextBox 14"/>
          <p:cNvSpPr txBox="1">
            <a:spLocks noChangeArrowheads="1"/>
          </p:cNvSpPr>
          <p:nvPr/>
        </p:nvSpPr>
        <p:spPr bwMode="auto">
          <a:xfrm>
            <a:off x="1745457" y="3844132"/>
            <a:ext cx="27352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/>
              <a:t>In the 500 – 600 C window, the </a:t>
            </a:r>
            <a:r>
              <a:rPr lang="en-US" altLang="en-US" dirty="0" err="1"/>
              <a:t>ZnO</a:t>
            </a:r>
            <a:r>
              <a:rPr lang="en-US" altLang="en-US" dirty="0"/>
              <a:t> thin film is smoother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 bwMode="auto">
          <a:xfrm>
            <a:off x="1673226" y="4858149"/>
            <a:ext cx="2959099" cy="50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Recipe</a:t>
            </a:r>
          </a:p>
          <a:p>
            <a:r>
              <a:rPr lang="en-US" sz="1400" dirty="0"/>
              <a:t>50sccm of </a:t>
            </a:r>
            <a:r>
              <a:rPr lang="en-US" sz="1400" dirty="0" err="1"/>
              <a:t>DEZn</a:t>
            </a:r>
            <a:endParaRPr lang="en-US" sz="1400" dirty="0"/>
          </a:p>
          <a:p>
            <a:r>
              <a:rPr lang="en-US" sz="1400" dirty="0"/>
              <a:t>35sccm of N2O</a:t>
            </a:r>
          </a:p>
          <a:p>
            <a:r>
              <a:rPr lang="en-US" sz="1400" dirty="0"/>
              <a:t>300 C and 70 </a:t>
            </a:r>
            <a:r>
              <a:rPr lang="en-US" sz="1400" dirty="0" err="1"/>
              <a:t>Torrs</a:t>
            </a:r>
            <a:endParaRPr lang="en-US" sz="1400" dirty="0"/>
          </a:p>
          <a:p>
            <a:r>
              <a:rPr lang="en-US" sz="1400" dirty="0"/>
              <a:t>20 </a:t>
            </a:r>
            <a:r>
              <a:rPr lang="en-US" sz="1400" dirty="0" err="1"/>
              <a:t>mins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0" y="633436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Mazady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al., "</a:t>
            </a:r>
            <a:r>
              <a:rPr lang="en-US" altLang="en-US" sz="1400" b="1" dirty="0" smtClean="0">
                <a:solidFill>
                  <a:schemeClr val="tx1"/>
                </a:solidFill>
              </a:rPr>
              <a:t>Optimization of Annealing Conditions for ZnO-based Thin Films Grown Using MOCVD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926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>
            <a:spLocks noGrp="1"/>
          </p:cNvSpPr>
          <p:nvPr>
            <p:ph type="title"/>
          </p:nvPr>
        </p:nvSpPr>
        <p:spPr>
          <a:xfrm>
            <a:off x="1697038" y="-168122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SEM Images of ZnO (thin film)/GaN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633537" y="828828"/>
            <a:ext cx="2880360" cy="2652182"/>
            <a:chOff x="109537" y="1271588"/>
            <a:chExt cx="2880360" cy="2652182"/>
          </a:xfrm>
        </p:grpSpPr>
        <p:pic>
          <p:nvPicPr>
            <p:cNvPr id="22530" name="Picture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37" y="1271588"/>
              <a:ext cx="2880360" cy="2652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3" name="Text Box 2"/>
            <p:cNvSpPr txBox="1">
              <a:spLocks noChangeArrowheads="1"/>
            </p:cNvSpPr>
            <p:nvPr/>
          </p:nvSpPr>
          <p:spPr bwMode="auto">
            <a:xfrm>
              <a:off x="173038" y="1325562"/>
              <a:ext cx="906462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100" b="1" dirty="0">
                  <a:solidFill>
                    <a:srgbClr val="FF0000"/>
                  </a:solidFill>
                </a:rPr>
                <a:t>As Grown</a:t>
              </a:r>
            </a:p>
            <a:p>
              <a:r>
                <a:rPr lang="en-US" altLang="en-US" sz="1100" b="1" dirty="0" err="1">
                  <a:solidFill>
                    <a:srgbClr val="FF0000"/>
                  </a:solidFill>
                </a:rPr>
                <a:t>ZnO</a:t>
              </a:r>
              <a:r>
                <a:rPr lang="en-US" altLang="en-US" sz="1100" b="1" dirty="0">
                  <a:solidFill>
                    <a:srgbClr val="FF0000"/>
                  </a:solidFill>
                </a:rPr>
                <a:t>/ </a:t>
              </a:r>
              <a:r>
                <a:rPr lang="en-US" altLang="en-US" sz="1100" b="1" dirty="0" err="1">
                  <a:solidFill>
                    <a:srgbClr val="FF0000"/>
                  </a:solidFill>
                </a:rPr>
                <a:t>GaN</a:t>
              </a:r>
              <a:endParaRPr lang="en-US" alt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701700" y="3652449"/>
            <a:ext cx="2880360" cy="2652182"/>
            <a:chOff x="3053398" y="1271588"/>
            <a:chExt cx="2880360" cy="2652182"/>
          </a:xfrm>
        </p:grpSpPr>
        <p:pic>
          <p:nvPicPr>
            <p:cNvPr id="22532" name="Picture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3398" y="1271588"/>
              <a:ext cx="2880360" cy="2652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4" name="Text Box 2"/>
            <p:cNvSpPr txBox="1">
              <a:spLocks noChangeArrowheads="1"/>
            </p:cNvSpPr>
            <p:nvPr/>
          </p:nvSpPr>
          <p:spPr bwMode="auto">
            <a:xfrm>
              <a:off x="3106104" y="1353055"/>
              <a:ext cx="1181100" cy="43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100" b="1" dirty="0">
                  <a:solidFill>
                    <a:srgbClr val="FF0000"/>
                  </a:solidFill>
                </a:rPr>
                <a:t>700 °C Annealed</a:t>
              </a:r>
            </a:p>
            <a:p>
              <a:r>
                <a:rPr lang="en-US" altLang="en-US" sz="1100" b="1" dirty="0" err="1">
                  <a:solidFill>
                    <a:srgbClr val="FF0000"/>
                  </a:solidFill>
                </a:rPr>
                <a:t>ZnO</a:t>
              </a:r>
              <a:r>
                <a:rPr lang="en-US" altLang="en-US" sz="1100" b="1" dirty="0">
                  <a:solidFill>
                    <a:srgbClr val="FF0000"/>
                  </a:solidFill>
                </a:rPr>
                <a:t>/ </a:t>
              </a:r>
              <a:r>
                <a:rPr lang="en-US" altLang="en-US" sz="1100" b="1" dirty="0" err="1">
                  <a:solidFill>
                    <a:srgbClr val="FF0000"/>
                  </a:solidFill>
                </a:rPr>
                <a:t>GaN</a:t>
              </a:r>
              <a:endParaRPr lang="en-US" alt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622858" y="3652450"/>
            <a:ext cx="2933066" cy="2650619"/>
            <a:chOff x="5933758" y="1271588"/>
            <a:chExt cx="2933066" cy="2650619"/>
          </a:xfrm>
        </p:grpSpPr>
        <p:pic>
          <p:nvPicPr>
            <p:cNvPr id="22535" name="Picture 1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4" y="1271588"/>
              <a:ext cx="2880360" cy="2650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6" name="Text Box 2"/>
            <p:cNvSpPr txBox="1">
              <a:spLocks noChangeArrowheads="1"/>
            </p:cNvSpPr>
            <p:nvPr/>
          </p:nvSpPr>
          <p:spPr bwMode="auto">
            <a:xfrm>
              <a:off x="5933758" y="1322387"/>
              <a:ext cx="1181100" cy="43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100" b="1" dirty="0">
                  <a:solidFill>
                    <a:srgbClr val="FF0000"/>
                  </a:solidFill>
                </a:rPr>
                <a:t>750 °C Annealed</a:t>
              </a:r>
            </a:p>
            <a:p>
              <a:r>
                <a:rPr lang="en-US" altLang="en-US" sz="1100" b="1" dirty="0" err="1">
                  <a:solidFill>
                    <a:srgbClr val="FF0000"/>
                  </a:solidFill>
                </a:rPr>
                <a:t>ZnO</a:t>
              </a:r>
              <a:r>
                <a:rPr lang="en-US" altLang="en-US" sz="1100" b="1" dirty="0">
                  <a:solidFill>
                    <a:srgbClr val="FF0000"/>
                  </a:solidFill>
                </a:rPr>
                <a:t>/ </a:t>
              </a:r>
              <a:r>
                <a:rPr lang="en-US" altLang="en-US" sz="1100" b="1" dirty="0" err="1">
                  <a:solidFill>
                    <a:srgbClr val="FF0000"/>
                  </a:solidFill>
                </a:rPr>
                <a:t>GaN</a:t>
              </a:r>
              <a:endParaRPr lang="en-US" altLang="en-US" dirty="0"/>
            </a:p>
          </p:txBody>
        </p:sp>
      </p:grpSp>
      <p:sp>
        <p:nvSpPr>
          <p:cNvPr id="22537" name="TextBox 19"/>
          <p:cNvSpPr txBox="1">
            <a:spLocks noChangeArrowheads="1"/>
          </p:cNvSpPr>
          <p:nvPr/>
        </p:nvSpPr>
        <p:spPr bwMode="auto">
          <a:xfrm>
            <a:off x="1633538" y="3785126"/>
            <a:ext cx="3090863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At high annealing temperature of 700 – 750 C, the </a:t>
            </a:r>
            <a:r>
              <a:rPr lang="en-US" altLang="en-US" dirty="0" err="1"/>
              <a:t>ZnO</a:t>
            </a:r>
            <a:r>
              <a:rPr lang="en-US" altLang="en-US" dirty="0"/>
              <a:t> thin film is smoother (smaller RMS roughness)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 Smoother film is obtained on </a:t>
            </a:r>
            <a:r>
              <a:rPr lang="en-US" altLang="en-US" dirty="0" err="1"/>
              <a:t>GaN</a:t>
            </a:r>
            <a:r>
              <a:rPr lang="en-US" altLang="en-US" dirty="0"/>
              <a:t> substrates than p-Si due to smaller lattice mismatch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577398" y="828490"/>
            <a:ext cx="2880360" cy="2652520"/>
            <a:chOff x="3053398" y="1271250"/>
            <a:chExt cx="2880360" cy="26525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53398" y="1271250"/>
              <a:ext cx="2880360" cy="2652520"/>
            </a:xfrm>
            <a:prstGeom prst="rect">
              <a:avLst/>
            </a:prstGeom>
          </p:spPr>
        </p:pic>
        <p:sp>
          <p:nvSpPr>
            <p:cNvPr id="13" name="Text Box 2"/>
            <p:cNvSpPr txBox="1">
              <a:spLocks noChangeArrowheads="1"/>
            </p:cNvSpPr>
            <p:nvPr/>
          </p:nvSpPr>
          <p:spPr bwMode="auto">
            <a:xfrm>
              <a:off x="3101342" y="1322387"/>
              <a:ext cx="1181100" cy="433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1100" b="1" dirty="0">
                  <a:solidFill>
                    <a:srgbClr val="FF0000"/>
                  </a:solidFill>
                </a:rPr>
                <a:t>500 °C Annealed</a:t>
              </a:r>
            </a:p>
            <a:p>
              <a:r>
                <a:rPr lang="en-US" altLang="en-US" sz="1100" b="1" dirty="0" err="1">
                  <a:solidFill>
                    <a:srgbClr val="FF0000"/>
                  </a:solidFill>
                </a:rPr>
                <a:t>ZnO</a:t>
              </a:r>
              <a:r>
                <a:rPr lang="en-US" altLang="en-US" sz="1100" b="1" dirty="0">
                  <a:solidFill>
                    <a:srgbClr val="FF0000"/>
                  </a:solidFill>
                </a:rPr>
                <a:t>/ </a:t>
              </a:r>
              <a:r>
                <a:rPr lang="en-US" altLang="en-US" sz="1100" b="1" dirty="0" err="1">
                  <a:solidFill>
                    <a:srgbClr val="FF0000"/>
                  </a:solidFill>
                </a:rPr>
                <a:t>GaN</a:t>
              </a:r>
              <a:endParaRPr lang="en-US" altLang="en-US" dirty="0"/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1259" y="811650"/>
            <a:ext cx="2898648" cy="2669361"/>
          </a:xfrm>
          <a:prstGeom prst="rect">
            <a:avLst/>
          </a:prstGeom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7622858" y="879627"/>
            <a:ext cx="11811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 dirty="0">
                <a:solidFill>
                  <a:srgbClr val="FF0000"/>
                </a:solidFill>
              </a:rPr>
              <a:t>600 °C Annealed</a:t>
            </a:r>
          </a:p>
          <a:p>
            <a:r>
              <a:rPr lang="en-US" altLang="en-US" sz="1100" b="1" dirty="0" err="1">
                <a:solidFill>
                  <a:srgbClr val="FF0000"/>
                </a:solidFill>
              </a:rPr>
              <a:t>ZnO</a:t>
            </a:r>
            <a:r>
              <a:rPr lang="en-US" altLang="en-US" sz="1100" b="1" dirty="0">
                <a:solidFill>
                  <a:srgbClr val="FF0000"/>
                </a:solidFill>
              </a:rPr>
              <a:t>/ </a:t>
            </a:r>
            <a:r>
              <a:rPr lang="en-US" altLang="en-US" sz="1100" b="1" dirty="0" err="1">
                <a:solidFill>
                  <a:srgbClr val="FF0000"/>
                </a:solidFill>
              </a:rPr>
              <a:t>GaN</a:t>
            </a:r>
            <a:endParaRPr lang="en-US" altLang="en-US" dirty="0"/>
          </a:p>
        </p:txBody>
      </p:sp>
      <p:sp>
        <p:nvSpPr>
          <p:cNvPr id="18" name="Rectangle 17"/>
          <p:cNvSpPr/>
          <p:nvPr/>
        </p:nvSpPr>
        <p:spPr>
          <a:xfrm>
            <a:off x="0" y="633436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Mazady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al., "</a:t>
            </a:r>
            <a:r>
              <a:rPr lang="en-US" altLang="en-US" sz="1400" b="1" dirty="0" smtClean="0">
                <a:solidFill>
                  <a:schemeClr val="tx1"/>
                </a:solidFill>
              </a:rPr>
              <a:t>Optimization of Annealing Conditions for ZnO-based Thin Films Grown Using MOCVD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163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524000" y="-187765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200" dirty="0"/>
              <a:t>Slow Vs. Fast Annealing Ramp: </a:t>
            </a:r>
            <a:r>
              <a:rPr lang="en-US" altLang="en-US" sz="4200" dirty="0" err="1"/>
              <a:t>ZnO</a:t>
            </a:r>
            <a:r>
              <a:rPr lang="en-US" altLang="en-US" sz="4200" dirty="0"/>
              <a:t>/p-Si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4651" y="3505553"/>
            <a:ext cx="2925763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3438" y="3505553"/>
            <a:ext cx="29273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 Box 2"/>
          <p:cNvSpPr txBox="1">
            <a:spLocks noChangeArrowheads="1"/>
          </p:cNvSpPr>
          <p:nvPr/>
        </p:nvSpPr>
        <p:spPr bwMode="auto">
          <a:xfrm>
            <a:off x="4184651" y="3505554"/>
            <a:ext cx="17383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>
                <a:solidFill>
                  <a:srgbClr val="FF0000"/>
                </a:solidFill>
              </a:rPr>
              <a:t>700 °C Annealed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ZnO/ p-Si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Annealing Rate 5 C/min</a:t>
            </a:r>
            <a:endParaRPr lang="en-US" altLang="en-US"/>
          </a:p>
        </p:txBody>
      </p:sp>
      <p:sp>
        <p:nvSpPr>
          <p:cNvPr id="23559" name="Text Box 2"/>
          <p:cNvSpPr txBox="1">
            <a:spLocks noChangeArrowheads="1"/>
          </p:cNvSpPr>
          <p:nvPr/>
        </p:nvSpPr>
        <p:spPr bwMode="auto">
          <a:xfrm>
            <a:off x="7183438" y="3505554"/>
            <a:ext cx="17383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 dirty="0">
                <a:solidFill>
                  <a:srgbClr val="FF0000"/>
                </a:solidFill>
              </a:rPr>
              <a:t>700 °C Annealed</a:t>
            </a:r>
          </a:p>
          <a:p>
            <a:r>
              <a:rPr lang="en-US" altLang="en-US" sz="1100" b="1" dirty="0" err="1">
                <a:solidFill>
                  <a:srgbClr val="FF0000"/>
                </a:solidFill>
              </a:rPr>
              <a:t>ZnO</a:t>
            </a:r>
            <a:r>
              <a:rPr lang="en-US" altLang="en-US" sz="1100" b="1" dirty="0">
                <a:solidFill>
                  <a:srgbClr val="FF0000"/>
                </a:solidFill>
              </a:rPr>
              <a:t>/ p-Si</a:t>
            </a:r>
          </a:p>
          <a:p>
            <a:r>
              <a:rPr lang="en-US" altLang="en-US" sz="1100" b="1" dirty="0">
                <a:solidFill>
                  <a:srgbClr val="FF0000"/>
                </a:solidFill>
              </a:rPr>
              <a:t>Annealing Rate 2.5 C/min</a:t>
            </a:r>
            <a:endParaRPr lang="en-US" altLang="en-US" dirty="0"/>
          </a:p>
        </p:txBody>
      </p:sp>
      <p:sp>
        <p:nvSpPr>
          <p:cNvPr id="23564" name="TextBox 12"/>
          <p:cNvSpPr txBox="1">
            <a:spLocks noChangeArrowheads="1"/>
          </p:cNvSpPr>
          <p:nvPr/>
        </p:nvSpPr>
        <p:spPr bwMode="auto">
          <a:xfrm>
            <a:off x="1727200" y="959998"/>
            <a:ext cx="2370867" cy="435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Annealing rate did not change the surface roughness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The grains are not due to thermal coefficient mismatch and are rather due to the annealing condition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High temperature causes migration of grain boundaries and coalescence of grains  </a:t>
            </a:r>
            <a:r>
              <a:rPr lang="en-US" altLang="en-US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cs typeface="Arial" charset="0"/>
              </a:rPr>
              <a:t>[Lee et al., J. of Luminescence, 129 (2009) 148-152]</a:t>
            </a:r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3438" y="765221"/>
            <a:ext cx="2898648" cy="2669361"/>
          </a:xfrm>
          <a:prstGeom prst="rect">
            <a:avLst/>
          </a:prstGeom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7184708" y="813154"/>
            <a:ext cx="17383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 dirty="0">
                <a:solidFill>
                  <a:srgbClr val="FF0000"/>
                </a:solidFill>
              </a:rPr>
              <a:t>600 °C Annealed</a:t>
            </a:r>
          </a:p>
          <a:p>
            <a:r>
              <a:rPr lang="en-US" altLang="en-US" sz="1100" b="1" dirty="0" err="1">
                <a:solidFill>
                  <a:srgbClr val="FF0000"/>
                </a:solidFill>
              </a:rPr>
              <a:t>ZnO</a:t>
            </a:r>
            <a:r>
              <a:rPr lang="en-US" altLang="en-US" sz="1100" b="1" dirty="0">
                <a:solidFill>
                  <a:srgbClr val="FF0000"/>
                </a:solidFill>
              </a:rPr>
              <a:t>/ p-Si</a:t>
            </a:r>
          </a:p>
          <a:p>
            <a:r>
              <a:rPr lang="en-US" altLang="en-US" sz="1100" b="1" dirty="0">
                <a:solidFill>
                  <a:srgbClr val="FF0000"/>
                </a:solidFill>
              </a:rPr>
              <a:t>Annealing Rate 2.5 C/min</a:t>
            </a:r>
            <a:endParaRPr lang="en-US" altLang="en-US" dirty="0"/>
          </a:p>
        </p:txBody>
      </p:sp>
      <p:pic>
        <p:nvPicPr>
          <p:cNvPr id="15" name="Picture 8" descr="10172013_ZnO_Epi_Anneal_10182013_3__001.t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2" r="264"/>
          <a:stretch>
            <a:fillRect/>
          </a:stretch>
        </p:blipFill>
        <p:spPr bwMode="auto">
          <a:xfrm>
            <a:off x="4198207" y="743785"/>
            <a:ext cx="2898648" cy="2690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184651" y="762806"/>
            <a:ext cx="17383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 dirty="0">
                <a:solidFill>
                  <a:srgbClr val="FF0000"/>
                </a:solidFill>
              </a:rPr>
              <a:t>600 °C Annealed</a:t>
            </a:r>
          </a:p>
          <a:p>
            <a:r>
              <a:rPr lang="en-US" altLang="en-US" sz="1100" b="1" dirty="0" err="1">
                <a:solidFill>
                  <a:srgbClr val="FF0000"/>
                </a:solidFill>
              </a:rPr>
              <a:t>ZnO</a:t>
            </a:r>
            <a:r>
              <a:rPr lang="en-US" altLang="en-US" sz="1100" b="1" dirty="0">
                <a:solidFill>
                  <a:srgbClr val="FF0000"/>
                </a:solidFill>
              </a:rPr>
              <a:t>/ p-Si</a:t>
            </a:r>
          </a:p>
          <a:p>
            <a:r>
              <a:rPr lang="en-US" altLang="en-US" sz="1100" b="1" dirty="0">
                <a:solidFill>
                  <a:srgbClr val="FF0000"/>
                </a:solidFill>
              </a:rPr>
              <a:t>Annealing Rate 5 C/min</a:t>
            </a:r>
            <a:endParaRPr lang="en-US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633436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Mazady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al., "</a:t>
            </a:r>
            <a:r>
              <a:rPr lang="en-US" altLang="en-US" sz="1400" b="1" dirty="0" smtClean="0">
                <a:solidFill>
                  <a:schemeClr val="tx1"/>
                </a:solidFill>
              </a:rPr>
              <a:t>Optimization of Annealing Conditions for ZnO-based Thin Films Grown Using MOCVD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786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524000" y="-235891"/>
            <a:ext cx="9144000" cy="1143000"/>
          </a:xfrm>
        </p:spPr>
        <p:txBody>
          <a:bodyPr/>
          <a:lstStyle/>
          <a:p>
            <a:pPr eaLnBrk="1" hangingPunct="1"/>
            <a:r>
              <a:rPr lang="en-US" altLang="en-US" sz="4200" dirty="0"/>
              <a:t>Slow Vs. Fast Annealing Ramp: </a:t>
            </a:r>
            <a:r>
              <a:rPr lang="en-US" altLang="en-US" sz="4200" dirty="0" err="1"/>
              <a:t>ZnO</a:t>
            </a:r>
            <a:r>
              <a:rPr lang="en-US" altLang="en-US" sz="4200" dirty="0"/>
              <a:t>/</a:t>
            </a:r>
            <a:r>
              <a:rPr lang="en-US" altLang="en-US" sz="4200" dirty="0" err="1"/>
              <a:t>GaN</a:t>
            </a:r>
            <a:endParaRPr lang="en-US" altLang="en-US" sz="4200" dirty="0"/>
          </a:p>
        </p:txBody>
      </p:sp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4651" y="3538389"/>
            <a:ext cx="2925763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Text Box 2"/>
          <p:cNvSpPr txBox="1">
            <a:spLocks noChangeArrowheads="1"/>
          </p:cNvSpPr>
          <p:nvPr/>
        </p:nvSpPr>
        <p:spPr bwMode="auto">
          <a:xfrm>
            <a:off x="4184651" y="3538390"/>
            <a:ext cx="17383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>
                <a:solidFill>
                  <a:srgbClr val="FF0000"/>
                </a:solidFill>
              </a:rPr>
              <a:t>700 °C Annealed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ZnO/ GaN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Annealing Rate 5 C/min</a:t>
            </a:r>
            <a:endParaRPr lang="en-US" altLang="en-US"/>
          </a:p>
        </p:txBody>
      </p:sp>
      <p:pic>
        <p:nvPicPr>
          <p:cNvPr id="23562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3438" y="3536802"/>
            <a:ext cx="2900362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3438" y="790428"/>
            <a:ext cx="2898648" cy="2669359"/>
          </a:xfrm>
          <a:prstGeom prst="rect">
            <a:avLst/>
          </a:prstGeom>
        </p:spPr>
      </p:pic>
      <p:sp>
        <p:nvSpPr>
          <p:cNvPr id="23559" name="Text Box 2"/>
          <p:cNvSpPr txBox="1">
            <a:spLocks noChangeArrowheads="1"/>
          </p:cNvSpPr>
          <p:nvPr/>
        </p:nvSpPr>
        <p:spPr bwMode="auto">
          <a:xfrm>
            <a:off x="7208044" y="849983"/>
            <a:ext cx="17383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 dirty="0">
                <a:solidFill>
                  <a:srgbClr val="FF0000"/>
                </a:solidFill>
              </a:rPr>
              <a:t>600 °C Annealed</a:t>
            </a:r>
          </a:p>
          <a:p>
            <a:r>
              <a:rPr lang="en-US" altLang="en-US" sz="1100" b="1" dirty="0" err="1">
                <a:solidFill>
                  <a:srgbClr val="FF0000"/>
                </a:solidFill>
              </a:rPr>
              <a:t>ZnO</a:t>
            </a:r>
            <a:r>
              <a:rPr lang="en-US" altLang="en-US" sz="1100" b="1" dirty="0">
                <a:solidFill>
                  <a:srgbClr val="FF0000"/>
                </a:solidFill>
              </a:rPr>
              <a:t>/ </a:t>
            </a:r>
            <a:r>
              <a:rPr lang="en-US" altLang="en-US" sz="1100" b="1" dirty="0" err="1">
                <a:solidFill>
                  <a:srgbClr val="FF0000"/>
                </a:solidFill>
              </a:rPr>
              <a:t>GaN</a:t>
            </a:r>
            <a:endParaRPr lang="en-US" altLang="en-US" sz="1100" b="1" dirty="0">
              <a:solidFill>
                <a:srgbClr val="FF0000"/>
              </a:solidFill>
            </a:endParaRPr>
          </a:p>
          <a:p>
            <a:r>
              <a:rPr lang="en-US" altLang="en-US" sz="1100" b="1" dirty="0">
                <a:solidFill>
                  <a:srgbClr val="FF0000"/>
                </a:solidFill>
              </a:rPr>
              <a:t>Annealing Rate 2.5 C/min</a:t>
            </a:r>
            <a:endParaRPr lang="en-US" altLang="en-US" dirty="0"/>
          </a:p>
        </p:txBody>
      </p:sp>
      <p:sp>
        <p:nvSpPr>
          <p:cNvPr id="23563" name="Text Box 2"/>
          <p:cNvSpPr txBox="1">
            <a:spLocks noChangeArrowheads="1"/>
          </p:cNvSpPr>
          <p:nvPr/>
        </p:nvSpPr>
        <p:spPr bwMode="auto">
          <a:xfrm>
            <a:off x="7183438" y="3538390"/>
            <a:ext cx="17383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>
                <a:solidFill>
                  <a:srgbClr val="FF0000"/>
                </a:solidFill>
              </a:rPr>
              <a:t>700 °C Annealed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ZnO/ GaN</a:t>
            </a:r>
          </a:p>
          <a:p>
            <a:r>
              <a:rPr lang="en-US" altLang="en-US" sz="1100" b="1">
                <a:solidFill>
                  <a:srgbClr val="FF0000"/>
                </a:solidFill>
              </a:rPr>
              <a:t>Annealing Rate 2.5 C/min</a:t>
            </a:r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9065" y="790426"/>
            <a:ext cx="2898648" cy="2669361"/>
          </a:xfrm>
          <a:prstGeom prst="rect">
            <a:avLst/>
          </a:prstGeom>
        </p:spPr>
      </p:pic>
      <p:sp>
        <p:nvSpPr>
          <p:cNvPr id="23558" name="Text Box 2"/>
          <p:cNvSpPr txBox="1">
            <a:spLocks noChangeArrowheads="1"/>
          </p:cNvSpPr>
          <p:nvPr/>
        </p:nvSpPr>
        <p:spPr bwMode="auto">
          <a:xfrm>
            <a:off x="4199066" y="907928"/>
            <a:ext cx="17383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100" b="1" dirty="0">
                <a:solidFill>
                  <a:srgbClr val="FF0000"/>
                </a:solidFill>
              </a:rPr>
              <a:t>600 °C Annealed</a:t>
            </a:r>
          </a:p>
          <a:p>
            <a:r>
              <a:rPr lang="en-US" altLang="en-US" sz="1100" b="1" dirty="0" err="1">
                <a:solidFill>
                  <a:srgbClr val="FF0000"/>
                </a:solidFill>
              </a:rPr>
              <a:t>ZnO</a:t>
            </a:r>
            <a:r>
              <a:rPr lang="en-US" altLang="en-US" sz="1100" b="1" dirty="0">
                <a:solidFill>
                  <a:srgbClr val="FF0000"/>
                </a:solidFill>
              </a:rPr>
              <a:t>/ </a:t>
            </a:r>
            <a:r>
              <a:rPr lang="en-US" altLang="en-US" sz="1100" b="1" dirty="0" err="1">
                <a:solidFill>
                  <a:srgbClr val="FF0000"/>
                </a:solidFill>
              </a:rPr>
              <a:t>GaN</a:t>
            </a:r>
            <a:endParaRPr lang="en-US" altLang="en-US" sz="1100" b="1" dirty="0">
              <a:solidFill>
                <a:srgbClr val="FF0000"/>
              </a:solidFill>
            </a:endParaRPr>
          </a:p>
          <a:p>
            <a:r>
              <a:rPr lang="en-US" altLang="en-US" sz="1100" b="1" dirty="0">
                <a:solidFill>
                  <a:srgbClr val="FF0000"/>
                </a:solidFill>
              </a:rPr>
              <a:t>Annealing Rate 5 C/min</a:t>
            </a:r>
            <a:endParaRPr lang="en-US" alt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663700" y="1127773"/>
            <a:ext cx="2406650" cy="4078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Annealing rate did not change the surface roughness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The grains are not due to thermal coefficient mismatch and are rather due to the annealing condition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High temperature causes migration of grain boundaries and coalescence of grains  </a:t>
            </a:r>
            <a:r>
              <a:rPr lang="en-US" altLang="en-US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cs typeface="Arial" charset="0"/>
              </a:rPr>
              <a:t>[Lee et al., J. of Luminescence, 129 (2009) 148-152]</a:t>
            </a:r>
            <a:endParaRPr lang="en-US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633436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Mazady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al., "</a:t>
            </a:r>
            <a:r>
              <a:rPr lang="en-US" altLang="en-US" sz="1400" b="1" dirty="0" smtClean="0">
                <a:solidFill>
                  <a:schemeClr val="tx1"/>
                </a:solidFill>
              </a:rPr>
              <a:t>Optimization of Annealing Conditions for ZnO-based Thin Films Grown Using MOCVD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21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 smtClean="0"/>
              <a:t>Surface Roughness Vs. Annealing Temperature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09DCB35-CA2D-40F9-B24B-74570B8D17AA}" type="slidenum">
              <a:rPr lang="en-US" altLang="en-US">
                <a:solidFill>
                  <a:srgbClr val="898989"/>
                </a:solidFill>
              </a:rPr>
              <a:pPr/>
              <a:t>48</a:t>
            </a:fld>
            <a:endParaRPr lang="en-US" altLang="en-US">
              <a:solidFill>
                <a:srgbClr val="898989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19326" y="1838325"/>
          <a:ext cx="7553325" cy="375761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364752"/>
                <a:gridCol w="2628993"/>
                <a:gridCol w="2559580"/>
              </a:tblGrid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/>
                        <a:t>Substrate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/>
                        <a:t>Annealing</a:t>
                      </a:r>
                      <a:endParaRPr lang="en-US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/>
                        <a:t>Surface Roughness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p-Si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As grown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Fine grains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p-Si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600 °C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Smooth surface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p-Si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700 °C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Grain size: 36-154 nm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p-Si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700 °C (slower ramp)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Grain size: 40-153 nm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p-Si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750 °C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Grain size: 34-140 nm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GaN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As grown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Fine grains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GaN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700 °C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Very smooth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GaN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700 °C (slower ramp)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Very smooth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  <a:tr h="3757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GaN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/>
                        <a:t>750 °C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/>
                        <a:t>Very smooth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3" marR="68583" marT="0" marB="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33436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Mazady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al., "</a:t>
            </a:r>
            <a:r>
              <a:rPr lang="en-US" altLang="en-US" sz="1400" b="1" dirty="0" smtClean="0">
                <a:solidFill>
                  <a:schemeClr val="tx1"/>
                </a:solidFill>
              </a:rPr>
              <a:t>Optimization of Annealing Conditions for ZnO-based Thin Films Grown Using MOCVD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9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1524000" y="-188938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Crystalline Structure of ZnO (thin film)/p-Si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/>
          </p:nvPr>
        </p:nvGraphicFramePr>
        <p:xfrm>
          <a:off x="2484438" y="881038"/>
          <a:ext cx="3657600" cy="2797175"/>
        </p:xfrm>
        <a:graphic>
          <a:graphicData uri="http://schemas.openxmlformats.org/presentationml/2006/ole">
            <p:oleObj spid="_x0000_s29722" name="Graph" r:id="rId3" imgW="3901440" imgH="2987040" progId="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>
            <p:extLst/>
          </p:nvPr>
        </p:nvGraphicFramePr>
        <p:xfrm>
          <a:off x="6105525" y="871513"/>
          <a:ext cx="3657600" cy="2795587"/>
        </p:xfrm>
        <a:graphic>
          <a:graphicData uri="http://schemas.openxmlformats.org/presentationml/2006/ole">
            <p:oleObj spid="_x0000_s29723" name="Graph" r:id="rId4" imgW="3901440" imgH="2987040" progId="">
              <p:embed/>
            </p:oleObj>
          </a:graphicData>
        </a:graphic>
      </p:graphicFrame>
      <p:graphicFrame>
        <p:nvGraphicFramePr>
          <p:cNvPr id="2052" name="Object 5"/>
          <p:cNvGraphicFramePr>
            <a:graphicFrameLocks noChangeAspect="1"/>
          </p:cNvGraphicFramePr>
          <p:nvPr>
            <p:extLst/>
          </p:nvPr>
        </p:nvGraphicFramePr>
        <p:xfrm>
          <a:off x="6399213" y="3578199"/>
          <a:ext cx="3657600" cy="2800350"/>
        </p:xfrm>
        <a:graphic>
          <a:graphicData uri="http://schemas.openxmlformats.org/presentationml/2006/ole">
            <p:oleObj spid="_x0000_s29724" name="Graph" r:id="rId5" imgW="3901440" imgH="2987040" progId="">
              <p:embed/>
            </p:oleObj>
          </a:graphicData>
        </a:graphic>
      </p:graphicFrame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2109788" y="3865537"/>
            <a:ext cx="4032250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n-US" altLang="en-US" dirty="0" err="1"/>
              <a:t>ZnO</a:t>
            </a:r>
            <a:r>
              <a:rPr lang="en-US" altLang="en-US" dirty="0"/>
              <a:t> becomes more single crystalline for higher temperature annealing at a slower 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 High temperature causes migration of grain boundaries and coalescence of grains  </a:t>
            </a:r>
            <a:r>
              <a:rPr lang="en-US" altLang="en-US" dirty="0">
                <a:solidFill>
                  <a:prstClr val="black"/>
                </a:solidFill>
                <a:cs typeface="Arial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cs typeface="Arial" charset="0"/>
              </a:rPr>
              <a:t>[Lee et al., J. of Luminescence, 129 (2009) 148-152]</a:t>
            </a:r>
            <a:endParaRPr lang="en-US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33436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Mazady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al., "</a:t>
            </a:r>
            <a:r>
              <a:rPr lang="en-US" altLang="en-US" sz="1400" b="1" dirty="0" smtClean="0">
                <a:solidFill>
                  <a:schemeClr val="tx1"/>
                </a:solidFill>
              </a:rPr>
              <a:t>Optimization of Annealing Conditions for ZnO-based Thin Films Grown Using MOCVD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585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1"/>
          <p:cNvSpPr>
            <a:spLocks noGrp="1"/>
          </p:cNvSpPr>
          <p:nvPr>
            <p:ph type="title"/>
          </p:nvPr>
        </p:nvSpPr>
        <p:spPr>
          <a:xfrm>
            <a:off x="1524000" y="-304448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Crystal Quality of ZnO (thin film)/p-Si</a:t>
            </a:r>
          </a:p>
        </p:txBody>
      </p:sp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1889126" y="5286727"/>
            <a:ext cx="8093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/>
              <a:t> The FWHM decreases with increasing annealing temperature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/>
              <a:t> Crystal quality can be improved by slowing down the annealing rate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889125" y="838552"/>
          <a:ext cx="8504238" cy="2218022"/>
        </p:xfrm>
        <a:graphic>
          <a:graphicData uri="http://schemas.openxmlformats.org/drawingml/2006/table">
            <a:tbl>
              <a:tblPr/>
              <a:tblGrid>
                <a:gridCol w="1417373"/>
                <a:gridCol w="1417373"/>
                <a:gridCol w="1417373"/>
                <a:gridCol w="1417373"/>
                <a:gridCol w="1417373"/>
                <a:gridCol w="1417373"/>
              </a:tblGrid>
              <a:tr h="6783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Times New Roman"/>
                        </a:rPr>
                        <a:t>ZnO/ p-Si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As-Grown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Calibri"/>
                          <a:cs typeface="Times New Roman"/>
                        </a:rPr>
                        <a:t>500C </a:t>
                      </a:r>
                      <a:r>
                        <a:rPr lang="en-US" sz="1800" b="1" dirty="0" smtClean="0">
                          <a:latin typeface="Calibri"/>
                          <a:ea typeface="Calibri"/>
                          <a:cs typeface="Times New Roman"/>
                        </a:rPr>
                        <a:t>Annealed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600C Annealed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700C Slow Annealed 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Calibri"/>
                          <a:ea typeface="Calibri"/>
                          <a:cs typeface="Times New Roman"/>
                        </a:rPr>
                        <a:t>700C Fast Annealed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  <a:tr h="3848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c-lattice (Å)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5.1921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5.1906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5.1820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5.1870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5.1891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3848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a-lattice (Å)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3.2430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3.2430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3.2406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3.1792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3.2417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</a:tr>
              <a:tr h="3848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Misfit Strain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67.47%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67.47%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67.59%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70.83%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67.53%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  <a:tr h="3848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FWHM (deg)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0.2225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0.1279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0.1280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0.09695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0.1239 </a:t>
                      </a:r>
                    </a:p>
                  </a:txBody>
                  <a:tcPr marL="91443" marR="91443" marT="45704" marB="45704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74" name="Object 5"/>
          <p:cNvGraphicFramePr>
            <a:graphicFrameLocks noChangeAspect="1"/>
          </p:cNvGraphicFramePr>
          <p:nvPr>
            <p:extLst/>
          </p:nvPr>
        </p:nvGraphicFramePr>
        <p:xfrm>
          <a:off x="4629150" y="3057877"/>
          <a:ext cx="2992438" cy="2290762"/>
        </p:xfrm>
        <a:graphic>
          <a:graphicData uri="http://schemas.openxmlformats.org/presentationml/2006/ole">
            <p:oleObj spid="_x0000_s30746" name="Graph" r:id="rId3" imgW="3901440" imgH="2987040" progId="">
              <p:embed/>
            </p:oleObj>
          </a:graphicData>
        </a:graphic>
      </p:graphicFrame>
      <p:graphicFrame>
        <p:nvGraphicFramePr>
          <p:cNvPr id="3075" name="Object 7"/>
          <p:cNvGraphicFramePr>
            <a:graphicFrameLocks noChangeAspect="1"/>
          </p:cNvGraphicFramePr>
          <p:nvPr>
            <p:extLst/>
          </p:nvPr>
        </p:nvGraphicFramePr>
        <p:xfrm>
          <a:off x="7621588" y="3057878"/>
          <a:ext cx="2990850" cy="2289175"/>
        </p:xfrm>
        <a:graphic>
          <a:graphicData uri="http://schemas.openxmlformats.org/presentationml/2006/ole">
            <p:oleObj spid="_x0000_s30747" name="Graph" r:id="rId4" imgW="3901440" imgH="2987040" progId="">
              <p:embed/>
            </p:oleObj>
          </a:graphicData>
        </a:graphic>
      </p:graphicFrame>
      <p:graphicFrame>
        <p:nvGraphicFramePr>
          <p:cNvPr id="3076" name="Object 9"/>
          <p:cNvGraphicFramePr>
            <a:graphicFrameLocks noChangeAspect="1"/>
          </p:cNvGraphicFramePr>
          <p:nvPr>
            <p:extLst/>
          </p:nvPr>
        </p:nvGraphicFramePr>
        <p:xfrm>
          <a:off x="1889125" y="3057877"/>
          <a:ext cx="2992438" cy="2290762"/>
        </p:xfrm>
        <a:graphic>
          <a:graphicData uri="http://schemas.openxmlformats.org/presentationml/2006/ole">
            <p:oleObj spid="_x0000_s30748" name="Graph" r:id="rId5" imgW="3901440" imgH="2987040" progId="">
              <p:embed/>
            </p:oleObj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6334363"/>
            <a:ext cx="12192000" cy="5878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Anas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Mazady</a:t>
            </a:r>
            <a:r>
              <a:rPr lang="en-US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al., "</a:t>
            </a:r>
            <a:r>
              <a:rPr lang="en-US" altLang="en-US" sz="1400" b="1" dirty="0" smtClean="0">
                <a:solidFill>
                  <a:schemeClr val="tx1"/>
                </a:solidFill>
              </a:rPr>
              <a:t>Optimization of Annealing Conditions for ZnO-based Thin Films Grown Using MOCVD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Materials Research Society (MRS) Spring Meeting &amp; Exhibit,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San Francisco, CA, April 21-25, 2014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and to be published on MRS Proceedings </a:t>
            </a:r>
            <a:endParaRPr lang="en-US" sz="1200" dirty="0">
              <a:effectLst/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272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9113" y="0"/>
            <a:ext cx="8229600" cy="76835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 smtClean="0"/>
              <a:t>Optical Quality of ZnO (thin film)/p-Si</a:t>
            </a:r>
          </a:p>
        </p:txBody>
      </p:sp>
      <p:sp>
        <p:nvSpPr>
          <p:cNvPr id="41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3DB158E-A1D0-4C73-B78B-B27A818E89E3}" type="slidenum">
              <a:rPr lang="en-US" altLang="en-US">
                <a:solidFill>
                  <a:srgbClr val="898989"/>
                </a:solidFill>
              </a:rPr>
              <a:pPr/>
              <a:t>51</a:t>
            </a:fld>
            <a:endParaRPr lang="en-US" altLang="en-US">
              <a:solidFill>
                <a:srgbClr val="898989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70050" y="768350"/>
          <a:ext cx="8540750" cy="2348296"/>
        </p:xfrm>
        <a:graphic>
          <a:graphicData uri="http://schemas.openxmlformats.org/drawingml/2006/table">
            <a:tbl>
              <a:tblPr/>
              <a:tblGrid>
                <a:gridCol w="878678"/>
                <a:gridCol w="1230150"/>
                <a:gridCol w="1405885"/>
                <a:gridCol w="3442465"/>
                <a:gridCol w="1583572"/>
              </a:tblGrid>
              <a:tr h="7826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Anneal</a:t>
                      </a:r>
                      <a:endParaRPr lang="en-US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Peak Position (nm)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Relative Peak Intensity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Other peaks</a:t>
                      </a:r>
                      <a:endParaRPr lang="en-US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FWHM (nm)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</a:tr>
              <a:tr h="2608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none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386.8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0.31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5.2108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</a:tr>
              <a:tr h="2608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600 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°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387.4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72.54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4.377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</a:tr>
              <a:tr h="2608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700 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°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387.4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29.36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Broad peak at lower wavelengths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5.2107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217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700 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°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 (slow)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387.4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103.12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Small peak at 359.4 nm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4.79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F6F6"/>
                    </a:solidFill>
                  </a:tcPr>
                </a:tc>
              </a:tr>
              <a:tr h="2608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750 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°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385.6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4.41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Peaks at 357.6, 393.8 nm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4.377</a:t>
                      </a:r>
                    </a:p>
                  </a:txBody>
                  <a:tcPr marL="68582" marR="685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4136" name="Rectangle 5"/>
          <p:cNvSpPr>
            <a:spLocks noChangeArrowheads="1"/>
          </p:cNvSpPr>
          <p:nvPr/>
        </p:nvSpPr>
        <p:spPr bwMode="auto">
          <a:xfrm>
            <a:off x="1670050" y="5168900"/>
            <a:ext cx="675163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Near band-edge (NBE) energy (~387 nm) is the dominant peak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The peak at ~358 nm (3.45 eV) corresponds to electronic band to band transition </a:t>
            </a:r>
            <a:r>
              <a:rPr lang="en-US" altLang="en-US" sz="1200" dirty="0"/>
              <a:t>[</a:t>
            </a:r>
            <a:r>
              <a:rPr lang="en-US" altLang="en-US" sz="1200" i="1" dirty="0"/>
              <a:t>G.H. Lee et al.</a:t>
            </a:r>
            <a:r>
              <a:rPr lang="en-US" altLang="en-US" sz="1200" dirty="0"/>
              <a:t>, </a:t>
            </a:r>
            <a:r>
              <a:rPr lang="en-US" altLang="en-US" sz="1200" i="1" dirty="0"/>
              <a:t>Thin Solid Films 386 (2001) 117-120</a:t>
            </a:r>
            <a:r>
              <a:rPr lang="en-US" altLang="en-US" sz="1200" dirty="0"/>
              <a:t>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 Samples annealed at 600 C has minimum defects/ impurity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 Slower annealing rate results in better optical quality</a:t>
            </a:r>
          </a:p>
        </p:txBody>
      </p:sp>
      <p:sp>
        <p:nvSpPr>
          <p:cNvPr id="4137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4098" name="Object 1"/>
          <p:cNvGraphicFramePr>
            <a:graphicFrameLocks noChangeAspect="1"/>
          </p:cNvGraphicFramePr>
          <p:nvPr/>
        </p:nvGraphicFramePr>
        <p:xfrm>
          <a:off x="3790950" y="2813050"/>
          <a:ext cx="3176588" cy="2432050"/>
        </p:xfrm>
        <a:graphic>
          <a:graphicData uri="http://schemas.openxmlformats.org/presentationml/2006/ole">
            <p:oleObj spid="_x0000_s31786" name="Graph" r:id="rId3" imgW="3901440" imgH="2987040" progId="">
              <p:embed/>
            </p:oleObj>
          </a:graphicData>
        </a:graphic>
      </p:graphicFrame>
      <p:sp>
        <p:nvSpPr>
          <p:cNvPr id="4138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387475" y="2878139"/>
          <a:ext cx="3054350" cy="2338387"/>
        </p:xfrm>
        <a:graphic>
          <a:graphicData uri="http://schemas.openxmlformats.org/presentationml/2006/ole">
            <p:oleObj spid="_x0000_s31787" name="Graph" r:id="rId4" imgW="3901440" imgH="2987040" progId="">
              <p:embed/>
            </p:oleObj>
          </a:graphicData>
        </a:graphic>
      </p:graphicFrame>
      <p:sp>
        <p:nvSpPr>
          <p:cNvPr id="4139" name="TextBox 10"/>
          <p:cNvSpPr txBox="1">
            <a:spLocks noChangeArrowheads="1"/>
          </p:cNvSpPr>
          <p:nvPr/>
        </p:nvSpPr>
        <p:spPr bwMode="auto">
          <a:xfrm>
            <a:off x="2566989" y="3351213"/>
            <a:ext cx="7651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As grown</a:t>
            </a:r>
          </a:p>
        </p:txBody>
      </p:sp>
      <p:sp>
        <p:nvSpPr>
          <p:cNvPr id="4140" name="TextBox 11"/>
          <p:cNvSpPr txBox="1">
            <a:spLocks noChangeArrowheads="1"/>
          </p:cNvSpPr>
          <p:nvPr/>
        </p:nvSpPr>
        <p:spPr bwMode="auto">
          <a:xfrm>
            <a:off x="4776789" y="3425826"/>
            <a:ext cx="11509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600 C annealed</a:t>
            </a:r>
          </a:p>
        </p:txBody>
      </p:sp>
      <p:sp>
        <p:nvSpPr>
          <p:cNvPr id="414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4100" name="Object 5"/>
          <p:cNvGraphicFramePr>
            <a:graphicFrameLocks noChangeAspect="1"/>
          </p:cNvGraphicFramePr>
          <p:nvPr/>
        </p:nvGraphicFramePr>
        <p:xfrm>
          <a:off x="6183314" y="2962275"/>
          <a:ext cx="2936875" cy="2249488"/>
        </p:xfrm>
        <a:graphic>
          <a:graphicData uri="http://schemas.openxmlformats.org/presentationml/2006/ole">
            <p:oleObj spid="_x0000_s31788" name="Graph" r:id="rId5" imgW="3901440" imgH="2987040" progId="">
              <p:embed/>
            </p:oleObj>
          </a:graphicData>
        </a:graphic>
      </p:graphicFrame>
      <p:sp>
        <p:nvSpPr>
          <p:cNvPr id="4142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4101" name="Object 7"/>
          <p:cNvGraphicFramePr>
            <a:graphicFrameLocks noChangeAspect="1"/>
          </p:cNvGraphicFramePr>
          <p:nvPr/>
        </p:nvGraphicFramePr>
        <p:xfrm>
          <a:off x="8421688" y="2962276"/>
          <a:ext cx="2565400" cy="2206625"/>
        </p:xfrm>
        <a:graphic>
          <a:graphicData uri="http://schemas.openxmlformats.org/presentationml/2006/ole">
            <p:oleObj spid="_x0000_s31789" name="Graph" r:id="rId6" imgW="3901440" imgH="2987040" progId="">
              <p:embed/>
            </p:oleObj>
          </a:graphicData>
        </a:graphic>
      </p:graphicFrame>
      <p:sp>
        <p:nvSpPr>
          <p:cNvPr id="4143" name="TextBox 16"/>
          <p:cNvSpPr txBox="1">
            <a:spLocks noChangeArrowheads="1"/>
          </p:cNvSpPr>
          <p:nvPr/>
        </p:nvSpPr>
        <p:spPr bwMode="auto">
          <a:xfrm>
            <a:off x="6778625" y="3425826"/>
            <a:ext cx="1149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700 C annealed</a:t>
            </a:r>
          </a:p>
          <a:p>
            <a:r>
              <a:rPr lang="en-US" altLang="en-US" sz="1200"/>
              <a:t>(fast)</a:t>
            </a:r>
          </a:p>
        </p:txBody>
      </p:sp>
      <p:sp>
        <p:nvSpPr>
          <p:cNvPr id="4144" name="TextBox 17"/>
          <p:cNvSpPr txBox="1">
            <a:spLocks noChangeArrowheads="1"/>
          </p:cNvSpPr>
          <p:nvPr/>
        </p:nvSpPr>
        <p:spPr bwMode="auto">
          <a:xfrm>
            <a:off x="8869363" y="3397251"/>
            <a:ext cx="1149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700 C annealed</a:t>
            </a:r>
          </a:p>
          <a:p>
            <a:r>
              <a:rPr lang="en-US" altLang="en-US" sz="1200" dirty="0"/>
              <a:t>(slow)</a:t>
            </a:r>
          </a:p>
        </p:txBody>
      </p:sp>
      <p:sp>
        <p:nvSpPr>
          <p:cNvPr id="3" name="Rectangle 74"/>
          <p:cNvSpPr>
            <a:spLocks noChangeArrowheads="1"/>
          </p:cNvSpPr>
          <p:nvPr/>
        </p:nvSpPr>
        <p:spPr bwMode="auto">
          <a:xfrm flipV="1">
            <a:off x="1524000" y="-161807"/>
            <a:ext cx="7616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7599126" y="4812622"/>
          <a:ext cx="2865508" cy="2045379"/>
        </p:xfrm>
        <a:graphic>
          <a:graphicData uri="http://schemas.openxmlformats.org/presentationml/2006/ole">
            <p:oleObj spid="_x0000_s31790" name="Graph" r:id="rId7" imgW="3901440" imgH="2987040" progId="">
              <p:embed/>
            </p:oleObj>
          </a:graphicData>
        </a:graphic>
      </p:graphicFrame>
      <p:sp>
        <p:nvSpPr>
          <p:cNvPr id="20" name="TextBox 17"/>
          <p:cNvSpPr txBox="1">
            <a:spLocks noChangeArrowheads="1"/>
          </p:cNvSpPr>
          <p:nvPr/>
        </p:nvSpPr>
        <p:spPr bwMode="auto">
          <a:xfrm>
            <a:off x="8259012" y="5253832"/>
            <a:ext cx="11496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750 C annealed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650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3" name="Object 8"/>
          <p:cNvGraphicFramePr>
            <a:graphicFrameLocks noChangeAspect="1"/>
          </p:cNvGraphicFramePr>
          <p:nvPr>
            <p:extLst/>
          </p:nvPr>
        </p:nvGraphicFramePr>
        <p:xfrm>
          <a:off x="5910631" y="2887248"/>
          <a:ext cx="2996577" cy="2293846"/>
        </p:xfrm>
        <a:graphic>
          <a:graphicData uri="http://schemas.openxmlformats.org/presentationml/2006/ole">
            <p:oleObj spid="_x0000_s32810" name="Graph" r:id="rId3" imgW="3900960" imgH="2986560" progId="">
              <p:embed/>
            </p:oleObj>
          </a:graphicData>
        </a:graphic>
      </p:graphicFrame>
      <p:graphicFrame>
        <p:nvGraphicFramePr>
          <p:cNvPr id="5122" name="Object 10"/>
          <p:cNvGraphicFramePr>
            <a:graphicFrameLocks noChangeAspect="1"/>
          </p:cNvGraphicFramePr>
          <p:nvPr>
            <p:extLst/>
          </p:nvPr>
        </p:nvGraphicFramePr>
        <p:xfrm>
          <a:off x="7960895" y="3013785"/>
          <a:ext cx="2799442" cy="2143242"/>
        </p:xfrm>
        <a:graphic>
          <a:graphicData uri="http://schemas.openxmlformats.org/presentationml/2006/ole">
            <p:oleObj spid="_x0000_s32811" name="Graph" r:id="rId4" imgW="3900960" imgH="2986560" progId="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7988" y="0"/>
            <a:ext cx="8229600" cy="76835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 smtClean="0"/>
              <a:t>Optical Quality of ZnO (thin film)/</a:t>
            </a:r>
            <a:r>
              <a:rPr lang="en-US" dirty="0" err="1" smtClean="0"/>
              <a:t>GaN</a:t>
            </a:r>
            <a:endParaRPr lang="en-US" dirty="0" smtClean="0"/>
          </a:p>
        </p:txBody>
      </p:sp>
      <p:sp>
        <p:nvSpPr>
          <p:cNvPr id="512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BA9176E-CF56-4538-A614-66C8D4B672E2}" type="slidenum">
              <a:rPr lang="en-US" altLang="en-US">
                <a:solidFill>
                  <a:srgbClr val="898989"/>
                </a:solidFill>
              </a:rPr>
              <a:pPr/>
              <a:t>52</a:t>
            </a:fld>
            <a:endParaRPr lang="en-US" altLang="en-US">
              <a:solidFill>
                <a:srgbClr val="898989"/>
              </a:solidFill>
            </a:endParaRPr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1670050" y="5168900"/>
            <a:ext cx="596599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The peak at ~358 nm (3.45 eV) corresponds to electronic band to band transition </a:t>
            </a:r>
            <a:r>
              <a:rPr lang="en-US" altLang="en-US" sz="1200" dirty="0"/>
              <a:t>[</a:t>
            </a:r>
            <a:r>
              <a:rPr lang="en-US" altLang="en-US" sz="1200" i="1" dirty="0"/>
              <a:t>G.H. Lee et al.</a:t>
            </a:r>
            <a:r>
              <a:rPr lang="en-US" altLang="en-US" sz="1200" dirty="0"/>
              <a:t>, </a:t>
            </a:r>
            <a:r>
              <a:rPr lang="en-US" altLang="en-US" sz="1200" i="1" dirty="0"/>
              <a:t>Thin Solid Films 386 (2001) 117-120</a:t>
            </a:r>
            <a:r>
              <a:rPr lang="en-US" altLang="en-US" sz="1200" dirty="0"/>
              <a:t>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 Optical quality deteriorates for annealing temperatures &gt; 700 C.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 Slower annealing </a:t>
            </a:r>
            <a:r>
              <a:rPr lang="en-US" altLang="en-US" dirty="0" smtClean="0">
                <a:solidFill>
                  <a:srgbClr val="000000"/>
                </a:solidFill>
              </a:rPr>
              <a:t>results </a:t>
            </a:r>
            <a:r>
              <a:rPr lang="en-US" altLang="en-US" dirty="0">
                <a:solidFill>
                  <a:srgbClr val="000000"/>
                </a:solidFill>
              </a:rPr>
              <a:t>in better optical quality</a:t>
            </a:r>
          </a:p>
        </p:txBody>
      </p:sp>
      <p:sp>
        <p:nvSpPr>
          <p:cNvPr id="5128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29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30" name="TextBox 10"/>
          <p:cNvSpPr txBox="1">
            <a:spLocks noChangeArrowheads="1"/>
          </p:cNvSpPr>
          <p:nvPr/>
        </p:nvSpPr>
        <p:spPr bwMode="auto">
          <a:xfrm>
            <a:off x="2566989" y="3351213"/>
            <a:ext cx="7651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As grown</a:t>
            </a:r>
          </a:p>
        </p:txBody>
      </p:sp>
      <p:sp>
        <p:nvSpPr>
          <p:cNvPr id="5131" name="Rectangle 6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32" name="Rectangle 8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33" name="TextBox 16"/>
          <p:cNvSpPr txBox="1">
            <a:spLocks noChangeArrowheads="1"/>
          </p:cNvSpPr>
          <p:nvPr/>
        </p:nvSpPr>
        <p:spPr bwMode="auto">
          <a:xfrm>
            <a:off x="6655842" y="3374643"/>
            <a:ext cx="1149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700 C annealed</a:t>
            </a:r>
          </a:p>
          <a:p>
            <a:r>
              <a:rPr lang="en-US" altLang="en-US" sz="1200" dirty="0"/>
              <a:t>(fast)</a:t>
            </a:r>
          </a:p>
        </p:txBody>
      </p:sp>
      <p:sp>
        <p:nvSpPr>
          <p:cNvPr id="5134" name="TextBox 17"/>
          <p:cNvSpPr txBox="1">
            <a:spLocks noChangeArrowheads="1"/>
          </p:cNvSpPr>
          <p:nvPr/>
        </p:nvSpPr>
        <p:spPr bwMode="auto">
          <a:xfrm>
            <a:off x="8486855" y="3357647"/>
            <a:ext cx="1149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700 C annealed</a:t>
            </a:r>
          </a:p>
          <a:p>
            <a:r>
              <a:rPr lang="en-US" altLang="en-US" sz="1200" dirty="0"/>
              <a:t>(slow)</a:t>
            </a:r>
          </a:p>
        </p:txBody>
      </p:sp>
      <p:graphicFrame>
        <p:nvGraphicFramePr>
          <p:cNvPr id="5124" name="Object 6"/>
          <p:cNvGraphicFramePr>
            <a:graphicFrameLocks noChangeAspect="1"/>
          </p:cNvGraphicFramePr>
          <p:nvPr>
            <p:extLst/>
          </p:nvPr>
        </p:nvGraphicFramePr>
        <p:xfrm>
          <a:off x="1595417" y="2933610"/>
          <a:ext cx="2854457" cy="2186213"/>
        </p:xfrm>
        <a:graphic>
          <a:graphicData uri="http://schemas.openxmlformats.org/presentationml/2006/ole">
            <p:oleObj spid="_x0000_s32812" name="Graph" r:id="rId5" imgW="3900960" imgH="2986560" progId="">
              <p:embed/>
            </p:oleObj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1677989" y="768351"/>
          <a:ext cx="8823325" cy="2046289"/>
        </p:xfrm>
        <a:graphic>
          <a:graphicData uri="http://schemas.openxmlformats.org/drawingml/2006/table">
            <a:tbl>
              <a:tblPr/>
              <a:tblGrid>
                <a:gridCol w="1561329"/>
                <a:gridCol w="1543174"/>
                <a:gridCol w="1906274"/>
                <a:gridCol w="2176582"/>
                <a:gridCol w="1635966"/>
              </a:tblGrid>
              <a:tr h="5754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Anneal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Peak Position (nm)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Relative Peak Intensity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Other peaks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FWHM (nm)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</a:tr>
              <a:tr h="2877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none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387.4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19.84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359.6 nm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4.5854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2877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600 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°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387.6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33.478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359.6 nm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4.585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700 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°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387.4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52.44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359.8 nm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4.7938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</a:tr>
              <a:tr h="3198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700 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°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C (slow)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387.2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23.77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359.6 nm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4.5854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7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750 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°</a:t>
                      </a:r>
                      <a:r>
                        <a:rPr lang="en-US" sz="1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387.4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0.37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4.7939</a:t>
                      </a:r>
                    </a:p>
                  </a:txBody>
                  <a:tcPr marL="68584" marR="6858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5169" name="Rectangle 7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70" name="Rectangle 9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171" name="Rectangle 11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560671" y="2791311"/>
          <a:ext cx="3194512" cy="2446529"/>
        </p:xfrm>
        <a:graphic>
          <a:graphicData uri="http://schemas.openxmlformats.org/presentationml/2006/ole">
            <p:oleObj spid="_x0000_s32813" name="Graph" r:id="rId6" imgW="3901440" imgH="2987040" progId="">
              <p:embed/>
            </p:oleObj>
          </a:graphicData>
        </a:graphic>
      </p:graphicFrame>
      <p:sp>
        <p:nvSpPr>
          <p:cNvPr id="3" name="Rectangle 77"/>
          <p:cNvSpPr>
            <a:spLocks noChangeArrowheads="1"/>
          </p:cNvSpPr>
          <p:nvPr/>
        </p:nvSpPr>
        <p:spPr bwMode="auto">
          <a:xfrm flipV="1">
            <a:off x="1524001" y="-161807"/>
            <a:ext cx="71627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7093526" y="4635497"/>
          <a:ext cx="2673653" cy="2047627"/>
        </p:xfrm>
        <a:graphic>
          <a:graphicData uri="http://schemas.openxmlformats.org/presentationml/2006/ole">
            <p:oleObj spid="_x0000_s32814" name="Graph" r:id="rId7" imgW="3901440" imgH="2987040" progId="">
              <p:embed/>
            </p:oleObj>
          </a:graphicData>
        </a:graphic>
      </p:graphicFrame>
      <p:sp>
        <p:nvSpPr>
          <p:cNvPr id="23" name="TextBox 16"/>
          <p:cNvSpPr txBox="1">
            <a:spLocks noChangeArrowheads="1"/>
          </p:cNvSpPr>
          <p:nvPr/>
        </p:nvSpPr>
        <p:spPr bwMode="auto">
          <a:xfrm>
            <a:off x="4376535" y="3335132"/>
            <a:ext cx="11496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600 C annealed</a:t>
            </a:r>
          </a:p>
        </p:txBody>
      </p:sp>
      <p:sp>
        <p:nvSpPr>
          <p:cNvPr id="24" name="TextBox 16"/>
          <p:cNvSpPr txBox="1">
            <a:spLocks noChangeArrowheads="1"/>
          </p:cNvSpPr>
          <p:nvPr/>
        </p:nvSpPr>
        <p:spPr bwMode="auto">
          <a:xfrm>
            <a:off x="7805192" y="5208205"/>
            <a:ext cx="11496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750 C annealed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683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3831606" y="1720742"/>
            <a:ext cx="4542372" cy="5137258"/>
          </a:xfrm>
          <a:prstGeom prst="rect">
            <a:avLst/>
          </a:prstGeom>
          <a:solidFill>
            <a:srgbClr val="FFCCCC"/>
          </a:solidFill>
          <a:ln w="57150">
            <a:solidFill>
              <a:srgbClr val="4D4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1236" y="2165890"/>
            <a:ext cx="2807208" cy="17922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Summary</a:t>
            </a:r>
            <a:endParaRPr lang="en-US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236" y="2165890"/>
            <a:ext cx="1113927" cy="1792224"/>
          </a:xfrm>
          <a:prstGeom prst="rect">
            <a:avLst/>
          </a:prstGeom>
        </p:spPr>
      </p:pic>
      <p:pic>
        <p:nvPicPr>
          <p:cNvPr id="6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431"/>
          <a:stretch/>
        </p:blipFill>
        <p:spPr>
          <a:xfrm>
            <a:off x="1395163" y="2165890"/>
            <a:ext cx="1693281" cy="1427874"/>
          </a:xfrm>
        </p:spPr>
      </p:pic>
      <p:sp>
        <p:nvSpPr>
          <p:cNvPr id="7" name="TextBox 6"/>
          <p:cNvSpPr txBox="1"/>
          <p:nvPr/>
        </p:nvSpPr>
        <p:spPr>
          <a:xfrm>
            <a:off x="1770360" y="3591273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10% Mg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0692" y="1874234"/>
            <a:ext cx="2353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ZnMgO</a:t>
            </a:r>
            <a:r>
              <a:rPr lang="en-US" dirty="0" smtClean="0"/>
              <a:t>/ZnO Core-Shell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28708" y="4283973"/>
            <a:ext cx="3219360" cy="925821"/>
            <a:chOff x="28708" y="3705040"/>
            <a:chExt cx="3219360" cy="925821"/>
          </a:xfrm>
        </p:grpSpPr>
        <p:sp>
          <p:nvSpPr>
            <p:cNvPr id="23" name="TextBox 22"/>
            <p:cNvSpPr txBox="1"/>
            <p:nvPr/>
          </p:nvSpPr>
          <p:spPr>
            <a:xfrm>
              <a:off x="28708" y="3707531"/>
              <a:ext cx="1652440" cy="92333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err="1" smtClean="0"/>
                <a:t>ZnMgO</a:t>
              </a:r>
              <a:r>
                <a:rPr lang="en-US" dirty="0" smtClean="0"/>
                <a:t> (Core)</a:t>
              </a:r>
            </a:p>
            <a:p>
              <a:r>
                <a:rPr lang="en-US" dirty="0" smtClean="0"/>
                <a:t>C-lattice 5.1868</a:t>
              </a:r>
            </a:p>
            <a:p>
              <a:r>
                <a:rPr lang="en-US" dirty="0" smtClean="0"/>
                <a:t>FWHM 0.0823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95628" y="3705040"/>
              <a:ext cx="1652440" cy="923330"/>
            </a:xfrm>
            <a:prstGeom prst="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/>
                <a:t>ZnO (Shell)</a:t>
              </a:r>
            </a:p>
            <a:p>
              <a:r>
                <a:rPr lang="en-US" dirty="0" smtClean="0"/>
                <a:t>C-lattice 5.1849</a:t>
              </a:r>
            </a:p>
            <a:p>
              <a:r>
                <a:rPr lang="en-US" dirty="0" smtClean="0"/>
                <a:t>FWHM 0.0427</a:t>
              </a:r>
              <a:endParaRPr 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8708" y="5465866"/>
            <a:ext cx="321936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Response Magnitude of 1 – 37% </a:t>
            </a:r>
          </a:p>
          <a:p>
            <a:r>
              <a:rPr lang="en-US" dirty="0" smtClean="0"/>
              <a:t>For Methanol Concentration of  1 – 3000ppm</a:t>
            </a:r>
          </a:p>
          <a:p>
            <a:r>
              <a:rPr lang="en-US" dirty="0" smtClean="0"/>
              <a:t>At 75˚C</a:t>
            </a:r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8865165" y="2241114"/>
            <a:ext cx="2986010" cy="1871632"/>
            <a:chOff x="3639312" y="1744164"/>
            <a:chExt cx="2986010" cy="1871632"/>
          </a:xfrm>
        </p:grpSpPr>
        <p:sp>
          <p:nvSpPr>
            <p:cNvPr id="40" name="Rectangle 39"/>
            <p:cNvSpPr/>
            <p:nvPr/>
          </p:nvSpPr>
          <p:spPr>
            <a:xfrm>
              <a:off x="3639312" y="1744164"/>
              <a:ext cx="2986010" cy="18716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3705298" y="1744164"/>
              <a:ext cx="2920024" cy="1871632"/>
              <a:chOff x="3705298" y="1744164"/>
              <a:chExt cx="2920024" cy="1871632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05298" y="1744164"/>
                <a:ext cx="1571552" cy="1871632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488356" y="1754696"/>
                <a:ext cx="2136966" cy="1850569"/>
              </a:xfrm>
              <a:prstGeom prst="rect">
                <a:avLst/>
              </a:prstGeom>
            </p:spPr>
          </p:pic>
        </p:grpSp>
      </p:grpSp>
      <p:sp>
        <p:nvSpPr>
          <p:cNvPr id="41" name="TextBox 40"/>
          <p:cNvSpPr txBox="1"/>
          <p:nvPr/>
        </p:nvSpPr>
        <p:spPr>
          <a:xfrm>
            <a:off x="9703445" y="4426218"/>
            <a:ext cx="165244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ZnO NRs</a:t>
            </a:r>
          </a:p>
          <a:p>
            <a:r>
              <a:rPr lang="en-US" dirty="0" smtClean="0"/>
              <a:t>C-lattice 5.1923</a:t>
            </a:r>
          </a:p>
          <a:p>
            <a:r>
              <a:rPr lang="en-US" dirty="0" smtClean="0"/>
              <a:t>FWHM 0.0552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9001188" y="5604365"/>
            <a:ext cx="3019328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Sensitivity of 5 - 6 at Room Temperature For Methanol Concentration of XX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9714209" y="1874234"/>
            <a:ext cx="15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ZnO </a:t>
            </a:r>
            <a:r>
              <a:rPr lang="en-US" dirty="0" err="1" smtClean="0"/>
              <a:t>Nanorods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0" y="1720742"/>
            <a:ext cx="3822192" cy="5137258"/>
          </a:xfrm>
          <a:prstGeom prst="rect">
            <a:avLst/>
          </a:prstGeom>
          <a:noFill/>
          <a:ln w="57150">
            <a:solidFill>
              <a:srgbClr val="4D4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8373978" y="1715344"/>
            <a:ext cx="3822192" cy="5137258"/>
          </a:xfrm>
          <a:prstGeom prst="rect">
            <a:avLst/>
          </a:prstGeom>
          <a:noFill/>
          <a:ln w="57150">
            <a:solidFill>
              <a:srgbClr val="4D4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4005072" y="5221938"/>
            <a:ext cx="1481971" cy="1561189"/>
            <a:chOff x="1551953" y="1404909"/>
            <a:chExt cx="1481971" cy="1561189"/>
          </a:xfrm>
        </p:grpSpPr>
        <p:grpSp>
          <p:nvGrpSpPr>
            <p:cNvPr id="28" name="Group 27"/>
            <p:cNvGrpSpPr/>
            <p:nvPr/>
          </p:nvGrpSpPr>
          <p:grpSpPr>
            <a:xfrm>
              <a:off x="1551953" y="1404909"/>
              <a:ext cx="1481971" cy="1561189"/>
              <a:chOff x="1570947" y="2519431"/>
              <a:chExt cx="1481971" cy="1561189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1570947" y="2519431"/>
                <a:ext cx="1481971" cy="156118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927305" y="2903645"/>
                <a:ext cx="769936" cy="75648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9" name="Straight Arrow Connector 28"/>
            <p:cNvCxnSpPr/>
            <p:nvPr/>
          </p:nvCxnSpPr>
          <p:spPr>
            <a:xfrm flipH="1">
              <a:off x="1604153" y="2176191"/>
              <a:ext cx="676923" cy="23038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2095799" y="2112786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e</a:t>
              </a:r>
              <a:r>
                <a:rPr lang="en-US" b="1" baseline="30000" dirty="0" smtClean="0"/>
                <a:t>-</a:t>
              </a:r>
              <a:endParaRPr lang="en-US" b="1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592552" y="3151060"/>
            <a:ext cx="2690714" cy="3632067"/>
            <a:chOff x="54694" y="3225933"/>
            <a:chExt cx="2690714" cy="3632067"/>
          </a:xfrm>
        </p:grpSpPr>
        <p:grpSp>
          <p:nvGrpSpPr>
            <p:cNvPr id="34" name="Group 33"/>
            <p:cNvGrpSpPr/>
            <p:nvPr/>
          </p:nvGrpSpPr>
          <p:grpSpPr>
            <a:xfrm>
              <a:off x="1640106" y="3225933"/>
              <a:ext cx="1105302" cy="3632067"/>
              <a:chOff x="515268" y="1788561"/>
              <a:chExt cx="1105302" cy="3632067"/>
            </a:xfrm>
          </p:grpSpPr>
          <p:sp>
            <p:nvSpPr>
              <p:cNvPr id="55" name="Flowchart: Magnetic Disk 54"/>
              <p:cNvSpPr/>
              <p:nvPr/>
            </p:nvSpPr>
            <p:spPr>
              <a:xfrm>
                <a:off x="515268" y="5054465"/>
                <a:ext cx="1105302" cy="36616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Can 55"/>
              <p:cNvSpPr/>
              <p:nvPr/>
            </p:nvSpPr>
            <p:spPr>
              <a:xfrm>
                <a:off x="515268" y="1967649"/>
                <a:ext cx="851025" cy="3247147"/>
              </a:xfrm>
              <a:prstGeom prst="can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Can 56"/>
              <p:cNvSpPr/>
              <p:nvPr/>
            </p:nvSpPr>
            <p:spPr>
              <a:xfrm>
                <a:off x="516183" y="1791699"/>
                <a:ext cx="595884" cy="3628929"/>
              </a:xfrm>
              <a:prstGeom prst="ca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lowchart: Magnetic Disk 57"/>
              <p:cNvSpPr/>
              <p:nvPr/>
            </p:nvSpPr>
            <p:spPr>
              <a:xfrm>
                <a:off x="515268" y="1788561"/>
                <a:ext cx="1105302" cy="366163"/>
              </a:xfrm>
              <a:prstGeom prst="flowChartMagneticDisk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5" name="Picture 2" descr="https://encrypted-tbn1.gstatic.com/images?q=tbn:ANd9GcT9PKiKgLSaAkZvtRarvFpJVK2VZs2ywT9TShuBbq7H60vAVoxO0HEqlhK6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211"/>
            <a:stretch/>
          </p:blipFill>
          <p:spPr bwMode="auto">
            <a:xfrm>
              <a:off x="54694" y="4577646"/>
              <a:ext cx="1056383" cy="1051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7" name="Straight Arrow Connector 36"/>
            <p:cNvCxnSpPr/>
            <p:nvPr/>
          </p:nvCxnSpPr>
          <p:spPr>
            <a:xfrm flipV="1">
              <a:off x="582885" y="3405021"/>
              <a:ext cx="969068" cy="9036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776444" y="4124246"/>
              <a:ext cx="609385" cy="4934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1003775" y="5815044"/>
              <a:ext cx="548178" cy="3571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608994" y="5813042"/>
              <a:ext cx="795551" cy="6787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1130456" y="5132367"/>
              <a:ext cx="254253" cy="819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1118403" y="5394433"/>
              <a:ext cx="253844" cy="1192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>
            <a:off x="3792415" y="1940290"/>
            <a:ext cx="45721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Sun Light is Absorbed along the NW (</a:t>
            </a:r>
            <a:r>
              <a:rPr lang="en-US" b="1" dirty="0" smtClean="0">
                <a:solidFill>
                  <a:srgbClr val="FF0000"/>
                </a:solidFill>
              </a:rPr>
              <a:t>axial</a:t>
            </a:r>
            <a:r>
              <a:rPr 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While collection of </a:t>
            </a:r>
            <a:r>
              <a:rPr lang="en-US" b="1" dirty="0" smtClean="0"/>
              <a:t>e</a:t>
            </a:r>
            <a:r>
              <a:rPr lang="en-US" b="1" baseline="30000" dirty="0" smtClean="0"/>
              <a:t>-</a:t>
            </a:r>
            <a:r>
              <a:rPr lang="en-US" dirty="0" smtClean="0"/>
              <a:t> depends </a:t>
            </a:r>
            <a:r>
              <a:rPr lang="en-US" b="1" dirty="0" smtClean="0">
                <a:solidFill>
                  <a:srgbClr val="FF0000"/>
                </a:solidFill>
              </a:rPr>
              <a:t>radially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Therefore, </a:t>
            </a:r>
            <a:r>
              <a:rPr lang="en-US" b="1" dirty="0" smtClean="0"/>
              <a:t>less recombination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And </a:t>
            </a:r>
            <a:r>
              <a:rPr lang="en-US" b="1" dirty="0" smtClean="0"/>
              <a:t>Higher Absorption </a:t>
            </a:r>
            <a:r>
              <a:rPr lang="en-US" b="1" dirty="0" err="1" smtClean="0"/>
              <a:t>Coeff</a:t>
            </a:r>
            <a:r>
              <a:rPr lang="en-US" dirty="0" smtClean="0"/>
              <a:t>. due to size of</a:t>
            </a:r>
            <a:br>
              <a:rPr lang="en-US" dirty="0" smtClean="0"/>
            </a:br>
            <a:r>
              <a:rPr lang="en-US" dirty="0" smtClean="0"/>
              <a:t>structure.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500460" y="6005593"/>
            <a:ext cx="1853339" cy="165666"/>
          </a:xfrm>
        </p:spPr>
        <p:txBody>
          <a:bodyPr/>
          <a:lstStyle/>
          <a:p>
            <a:r>
              <a:rPr lang="en-US" smtClean="0"/>
              <a:t>All Rights Reserved/Not For Distribution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09BBF-E703-4795-AF05-BADC67B0388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010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4971" y="500042"/>
            <a:ext cx="999744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12" y="1928802"/>
            <a:ext cx="11244872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18640</TotalTime>
  <Words>4115</Words>
  <Application>Microsoft Office PowerPoint</Application>
  <PresentationFormat>Custom</PresentationFormat>
  <Paragraphs>877</Paragraphs>
  <Slides>54</Slides>
  <Notes>10</Notes>
  <HiddenSlides>0</HiddenSlides>
  <MMClips>1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Office Theme</vt:lpstr>
      <vt:lpstr>Clarity</vt:lpstr>
      <vt:lpstr>Graph</vt:lpstr>
      <vt:lpstr>About Omics Group</vt:lpstr>
      <vt:lpstr>About Omics Group conferences</vt:lpstr>
      <vt:lpstr>Comparison of ZnMgO/ZnO Coaxial Core-Shell Structures with ZnO Nanorods for UV detection and Gas Sensors</vt:lpstr>
      <vt:lpstr>ZnO Properties &amp; Applications</vt:lpstr>
      <vt:lpstr>Applications Demonstrated by our group</vt:lpstr>
      <vt:lpstr>Material Choice</vt:lpstr>
      <vt:lpstr>Slide 7</vt:lpstr>
      <vt:lpstr>Slide 8</vt:lpstr>
      <vt:lpstr>Comparison of Au Catalyst assisted/No Catalyst assisted: Growth Direction and Alignment</vt:lpstr>
      <vt:lpstr>Structural Quality Vs. Annealing</vt:lpstr>
      <vt:lpstr>ZnO Nanorods via Hydrothermal Synthesis</vt:lpstr>
      <vt:lpstr>SEM of ZnO Nanorods grown on Flexible Substrate, p-Si, GaN and SiO2/p-Si</vt:lpstr>
      <vt:lpstr>Reported Work</vt:lpstr>
      <vt:lpstr>Energy Diffraction X-Ray  Spectroscopy (EDS)</vt:lpstr>
      <vt:lpstr>X-Ray Diffraction</vt:lpstr>
      <vt:lpstr>X-Ray Diffraction – ZnO/Al2O3</vt:lpstr>
      <vt:lpstr>Slide 17</vt:lpstr>
      <vt:lpstr>XRD – ZnO NRs on p-Si, GaN and SiO2</vt:lpstr>
      <vt:lpstr>XRD – ZnO NRs</vt:lpstr>
      <vt:lpstr>Photoluminescence (PL) Measurement Setup</vt:lpstr>
      <vt:lpstr>Photoluminescence (PL)</vt:lpstr>
      <vt:lpstr>PL Of ZnO Grown using  Other Growth Techniques</vt:lpstr>
      <vt:lpstr>UV  of ZnMgO NWs Based Sensor</vt:lpstr>
      <vt:lpstr>Bonded 9x3 Array of ZnMgO NW-Based Solar Blind Detector</vt:lpstr>
      <vt:lpstr>Application – Energy Harvesting</vt:lpstr>
      <vt:lpstr>Application – Pulse Monitoring</vt:lpstr>
      <vt:lpstr>ZnO NRs on Flex. Substrate  Gas Sensor</vt:lpstr>
      <vt:lpstr>ZnO Horizontal Nanowires</vt:lpstr>
      <vt:lpstr>ZnO Horizontal Nanowires</vt:lpstr>
      <vt:lpstr>ZnO Memristor</vt:lpstr>
      <vt:lpstr>Mg-Incorporation in Zn1-xMgxO via Hydrothermal</vt:lpstr>
      <vt:lpstr>Overcoming 4% Mg-Incorporation in Zn1-xMgxO via Sonochemical</vt:lpstr>
      <vt:lpstr>Core-Shell  Photovoltaic Applications</vt:lpstr>
      <vt:lpstr>ZnMgO/ZnO Coaxial Core-Shell</vt:lpstr>
      <vt:lpstr>ZnMgO/ZnO Coaxial Core-Shell</vt:lpstr>
      <vt:lpstr>Reported Work</vt:lpstr>
      <vt:lpstr>XRD – ZnMgO/ZnO Coaxial Core-Shell</vt:lpstr>
      <vt:lpstr> Reported Work Core-Shell</vt:lpstr>
      <vt:lpstr>DEVICES I-V Characterization</vt:lpstr>
      <vt:lpstr>UV Response of ZnMgO/ZnO Core-Shell Structure</vt:lpstr>
      <vt:lpstr>Gas Sensing</vt:lpstr>
      <vt:lpstr>Activation Energy of Traps From Methanol Adsorption </vt:lpstr>
      <vt:lpstr>Response Magnitude  Core-Shell vs ZnO Nanorods</vt:lpstr>
      <vt:lpstr>SEM Images of ZnO (thin film)/p-Si</vt:lpstr>
      <vt:lpstr>SEM Images of ZnO (thin film)/GaN</vt:lpstr>
      <vt:lpstr>Slow Vs. Fast Annealing Ramp: ZnO/p-Si</vt:lpstr>
      <vt:lpstr>Slow Vs. Fast Annealing Ramp: ZnO/GaN</vt:lpstr>
      <vt:lpstr>Surface Roughness Vs. Annealing Temperature</vt:lpstr>
      <vt:lpstr>Crystalline Structure of ZnO (thin film)/p-Si</vt:lpstr>
      <vt:lpstr>Crystal Quality of ZnO (thin film)/p-Si</vt:lpstr>
      <vt:lpstr>Optical Quality of ZnO (thin film)/p-Si</vt:lpstr>
      <vt:lpstr>Optical Quality of ZnO (thin film)/GaN</vt:lpstr>
      <vt:lpstr>Summary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Abdiel Rivera</dc:creator>
  <cp:lastModifiedBy>Anderson Silver</cp:lastModifiedBy>
  <cp:revision>73</cp:revision>
  <dcterms:created xsi:type="dcterms:W3CDTF">2013-11-22T20:29:23Z</dcterms:created>
  <dcterms:modified xsi:type="dcterms:W3CDTF">2014-09-24T12:51:39Z</dcterms:modified>
</cp:coreProperties>
</file>