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305" r:id="rId23"/>
    <p:sldId id="277" r:id="rId24"/>
    <p:sldId id="306" r:id="rId25"/>
    <p:sldId id="278" r:id="rId26"/>
    <p:sldId id="279" r:id="rId27"/>
    <p:sldId id="307" r:id="rId28"/>
    <p:sldId id="280" r:id="rId29"/>
    <p:sldId id="308" r:id="rId30"/>
    <p:sldId id="281" r:id="rId31"/>
    <p:sldId id="282" r:id="rId32"/>
    <p:sldId id="304" r:id="rId33"/>
    <p:sldId id="309" r:id="rId34"/>
    <p:sldId id="283" r:id="rId35"/>
    <p:sldId id="284" r:id="rId36"/>
    <p:sldId id="310" r:id="rId37"/>
    <p:sldId id="285" r:id="rId38"/>
    <p:sldId id="286" r:id="rId39"/>
    <p:sldId id="311"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47" d="100"/>
          <a:sy n="47" d="100"/>
        </p:scale>
        <p:origin x="-1363" y="-91"/>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r.AMNA\publication%20old\PhD-Amna%20Beshir\ENZYM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r.AMNA\publication%20old\PhD-Amna%20Beshir\amnacurve2.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Dr.AMNA\publication%20old\PhD-Amna%20Beshir\amnacurve2.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Dr.AMNA\publication%20old\PhD-Amna%20Beshir\amnacuve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r.AMNA\publication%20old\PhD-Amna%20Beshir\meatabolyt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ar-SA"/>
  <c:chart>
    <c:plotArea>
      <c:layout>
        <c:manualLayout>
          <c:layoutTarget val="inner"/>
          <c:xMode val="edge"/>
          <c:yMode val="edge"/>
          <c:x val="8.5434246701577038E-2"/>
          <c:y val="6.0885691132863642E-2"/>
          <c:w val="0.89075706397054044"/>
          <c:h val="0.7730637752930255"/>
        </c:manualLayout>
      </c:layout>
      <c:lineChart>
        <c:grouping val="standard"/>
        <c:ser>
          <c:idx val="0"/>
          <c:order val="0"/>
          <c:tx>
            <c:strRef>
              <c:f>Sheet1!$B$64</c:f>
              <c:strCache>
                <c:ptCount val="1"/>
                <c:pt idx="0">
                  <c:v>ALP</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strRef>
              <c:f>Sheet1!$A$65:$A$67</c:f>
              <c:strCache>
                <c:ptCount val="3"/>
                <c:pt idx="0">
                  <c:v>G1</c:v>
                </c:pt>
                <c:pt idx="1">
                  <c:v>G12</c:v>
                </c:pt>
                <c:pt idx="2">
                  <c:v>G13</c:v>
                </c:pt>
              </c:strCache>
            </c:strRef>
          </c:cat>
          <c:val>
            <c:numRef>
              <c:f>Sheet1!$B$65:$B$67</c:f>
              <c:numCache>
                <c:formatCode>General</c:formatCode>
                <c:ptCount val="3"/>
                <c:pt idx="0">
                  <c:v>160.25</c:v>
                </c:pt>
                <c:pt idx="1">
                  <c:v>152.66999999999999</c:v>
                </c:pt>
                <c:pt idx="2">
                  <c:v>112.07</c:v>
                </c:pt>
              </c:numCache>
            </c:numRef>
          </c:val>
        </c:ser>
        <c:ser>
          <c:idx val="1"/>
          <c:order val="1"/>
          <c:tx>
            <c:strRef>
              <c:f>Sheet1!$C$64</c:f>
              <c:strCache>
                <c:ptCount val="1"/>
                <c:pt idx="0">
                  <c:v>GOT </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strRef>
              <c:f>Sheet1!$A$65:$A$67</c:f>
              <c:strCache>
                <c:ptCount val="3"/>
                <c:pt idx="0">
                  <c:v>G1</c:v>
                </c:pt>
                <c:pt idx="1">
                  <c:v>G12</c:v>
                </c:pt>
                <c:pt idx="2">
                  <c:v>G13</c:v>
                </c:pt>
              </c:strCache>
            </c:strRef>
          </c:cat>
          <c:val>
            <c:numRef>
              <c:f>Sheet1!$C$65:$C$67</c:f>
              <c:numCache>
                <c:formatCode>General</c:formatCode>
                <c:ptCount val="3"/>
                <c:pt idx="0">
                  <c:v>22.610000000000003</c:v>
                </c:pt>
                <c:pt idx="1">
                  <c:v>45.9</c:v>
                </c:pt>
                <c:pt idx="2">
                  <c:v>45.9</c:v>
                </c:pt>
              </c:numCache>
            </c:numRef>
          </c:val>
        </c:ser>
        <c:ser>
          <c:idx val="2"/>
          <c:order val="2"/>
          <c:tx>
            <c:strRef>
              <c:f>Sheet1!$D$64</c:f>
              <c:strCache>
                <c:ptCount val="1"/>
                <c:pt idx="0">
                  <c:v>CK </c:v>
                </c:pt>
              </c:strCache>
            </c:strRef>
          </c:tx>
          <c:spPr>
            <a:ln w="12700">
              <a:solidFill>
                <a:srgbClr val="00FF00"/>
              </a:solidFill>
              <a:prstDash val="solid"/>
            </a:ln>
          </c:spPr>
          <c:marker>
            <c:symbol val="triangle"/>
            <c:size val="5"/>
            <c:spPr>
              <a:solidFill>
                <a:srgbClr val="00FF00"/>
              </a:solidFill>
              <a:ln>
                <a:solidFill>
                  <a:srgbClr val="00FF00"/>
                </a:solidFill>
                <a:prstDash val="solid"/>
              </a:ln>
            </c:spPr>
          </c:marker>
          <c:cat>
            <c:strRef>
              <c:f>Sheet1!$A$65:$A$67</c:f>
              <c:strCache>
                <c:ptCount val="3"/>
                <c:pt idx="0">
                  <c:v>G1</c:v>
                </c:pt>
                <c:pt idx="1">
                  <c:v>G12</c:v>
                </c:pt>
                <c:pt idx="2">
                  <c:v>G13</c:v>
                </c:pt>
              </c:strCache>
            </c:strRef>
          </c:cat>
          <c:val>
            <c:numRef>
              <c:f>Sheet1!$D$65:$D$67</c:f>
              <c:numCache>
                <c:formatCode>General</c:formatCode>
                <c:ptCount val="3"/>
                <c:pt idx="0">
                  <c:v>2.4699999999999998</c:v>
                </c:pt>
                <c:pt idx="1">
                  <c:v>1.5</c:v>
                </c:pt>
                <c:pt idx="2">
                  <c:v>1.62</c:v>
                </c:pt>
              </c:numCache>
            </c:numRef>
          </c:val>
        </c:ser>
        <c:ser>
          <c:idx val="3"/>
          <c:order val="3"/>
          <c:tx>
            <c:strRef>
              <c:f>Sheet1!$E$64</c:f>
              <c:strCache>
                <c:ptCount val="1"/>
                <c:pt idx="0">
                  <c:v>GPT</c:v>
                </c:pt>
              </c:strCache>
            </c:strRef>
          </c:tx>
          <c:spPr>
            <a:ln w="12700">
              <a:solidFill>
                <a:srgbClr val="00FFFF"/>
              </a:solidFill>
              <a:prstDash val="solid"/>
            </a:ln>
          </c:spPr>
          <c:marker>
            <c:symbol val="x"/>
            <c:size val="5"/>
            <c:spPr>
              <a:noFill/>
              <a:ln>
                <a:solidFill>
                  <a:srgbClr val="00FFFF"/>
                </a:solidFill>
                <a:prstDash val="solid"/>
              </a:ln>
            </c:spPr>
          </c:marker>
          <c:cat>
            <c:strRef>
              <c:f>Sheet1!$A$65:$A$67</c:f>
              <c:strCache>
                <c:ptCount val="3"/>
                <c:pt idx="0">
                  <c:v>G1</c:v>
                </c:pt>
                <c:pt idx="1">
                  <c:v>G12</c:v>
                </c:pt>
                <c:pt idx="2">
                  <c:v>G13</c:v>
                </c:pt>
              </c:strCache>
            </c:strRef>
          </c:cat>
          <c:val>
            <c:numRef>
              <c:f>Sheet1!$E$65:$E$67</c:f>
              <c:numCache>
                <c:formatCode>General</c:formatCode>
                <c:ptCount val="3"/>
                <c:pt idx="0">
                  <c:v>12.719999999999999</c:v>
                </c:pt>
                <c:pt idx="1">
                  <c:v>8.83</c:v>
                </c:pt>
                <c:pt idx="2">
                  <c:v>10.6</c:v>
                </c:pt>
              </c:numCache>
            </c:numRef>
          </c:val>
        </c:ser>
        <c:ser>
          <c:idx val="4"/>
          <c:order val="4"/>
          <c:tx>
            <c:strRef>
              <c:f>Sheet1!$F$64</c:f>
              <c:strCache>
                <c:ptCount val="1"/>
                <c:pt idx="0">
                  <c:v>LDH</c:v>
                </c:pt>
              </c:strCache>
            </c:strRef>
          </c:tx>
          <c:spPr>
            <a:ln w="12700">
              <a:solidFill>
                <a:srgbClr val="800080"/>
              </a:solidFill>
              <a:prstDash val="solid"/>
            </a:ln>
          </c:spPr>
          <c:marker>
            <c:symbol val="star"/>
            <c:size val="5"/>
            <c:spPr>
              <a:noFill/>
              <a:ln>
                <a:solidFill>
                  <a:srgbClr val="800080"/>
                </a:solidFill>
                <a:prstDash val="solid"/>
              </a:ln>
            </c:spPr>
          </c:marker>
          <c:cat>
            <c:strRef>
              <c:f>Sheet1!$A$65:$A$67</c:f>
              <c:strCache>
                <c:ptCount val="3"/>
                <c:pt idx="0">
                  <c:v>G1</c:v>
                </c:pt>
                <c:pt idx="1">
                  <c:v>G12</c:v>
                </c:pt>
                <c:pt idx="2">
                  <c:v>G13</c:v>
                </c:pt>
              </c:strCache>
            </c:strRef>
          </c:cat>
          <c:val>
            <c:numRef>
              <c:f>Sheet1!$F$65:$F$67</c:f>
              <c:numCache>
                <c:formatCode>General</c:formatCode>
                <c:ptCount val="3"/>
                <c:pt idx="0">
                  <c:v>46.720000000000006</c:v>
                </c:pt>
                <c:pt idx="1">
                  <c:v>106.47</c:v>
                </c:pt>
                <c:pt idx="2">
                  <c:v>21.2</c:v>
                </c:pt>
              </c:numCache>
            </c:numRef>
          </c:val>
        </c:ser>
        <c:marker val="1"/>
        <c:axId val="84035456"/>
        <c:axId val="84045824"/>
      </c:lineChart>
      <c:catAx>
        <c:axId val="84035456"/>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045824"/>
        <c:crosses val="autoZero"/>
        <c:auto val="1"/>
        <c:lblAlgn val="ctr"/>
        <c:lblOffset val="100"/>
        <c:tickLblSkip val="1"/>
        <c:tickMarkSkip val="1"/>
      </c:catAx>
      <c:valAx>
        <c:axId val="84045824"/>
        <c:scaling>
          <c:orientation val="minMax"/>
        </c:scaling>
        <c:axPos val="l"/>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035456"/>
        <c:crosses val="autoZero"/>
        <c:crossBetween val="between"/>
      </c:valAx>
      <c:spPr>
        <a:noFill/>
        <a:ln w="25400">
          <a:noFill/>
        </a:ln>
      </c:spPr>
    </c:plotArea>
    <c:legend>
      <c:legendPos val="b"/>
      <c:layout>
        <c:manualLayout>
          <c:xMode val="edge"/>
          <c:yMode val="edge"/>
          <c:x val="0.25350161726205644"/>
          <c:y val="0.93173557642715521"/>
          <c:w val="0.55462232284958202"/>
          <c:h val="5.1660586415763043E-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ar-SA"/>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ar-SA"/>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ar-SA"/>
  <c:chart>
    <c:plotArea>
      <c:layout>
        <c:manualLayout>
          <c:layoutTarget val="inner"/>
          <c:xMode val="edge"/>
          <c:yMode val="edge"/>
          <c:x val="7.2322670375521605E-2"/>
          <c:y val="2.6219790241678066E-2"/>
          <c:w val="0.90403337969401953"/>
          <c:h val="0.88697358452628439"/>
        </c:manualLayout>
      </c:layout>
      <c:lineChart>
        <c:grouping val="standard"/>
        <c:ser>
          <c:idx val="0"/>
          <c:order val="0"/>
          <c:tx>
            <c:strRef>
              <c:f>ورقة1!$B$35</c:f>
              <c:strCache>
                <c:ptCount val="1"/>
                <c:pt idx="0">
                  <c:v>Albumin </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strRef>
              <c:f>ورقة1!$A$36:$A$38</c:f>
              <c:strCache>
                <c:ptCount val="3"/>
                <c:pt idx="0">
                  <c:v>G1</c:v>
                </c:pt>
                <c:pt idx="1">
                  <c:v>G12</c:v>
                </c:pt>
                <c:pt idx="2">
                  <c:v>G13</c:v>
                </c:pt>
              </c:strCache>
            </c:strRef>
          </c:cat>
          <c:val>
            <c:numRef>
              <c:f>ورقة1!$B$36:$B$38</c:f>
              <c:numCache>
                <c:formatCode>General</c:formatCode>
                <c:ptCount val="3"/>
                <c:pt idx="0">
                  <c:v>3.8499999999999996</c:v>
                </c:pt>
                <c:pt idx="1">
                  <c:v>2.73</c:v>
                </c:pt>
                <c:pt idx="2">
                  <c:v>2.57</c:v>
                </c:pt>
              </c:numCache>
            </c:numRef>
          </c:val>
        </c:ser>
        <c:ser>
          <c:idx val="1"/>
          <c:order val="1"/>
          <c:tx>
            <c:strRef>
              <c:f>ورقة1!$C$35</c:f>
              <c:strCache>
                <c:ptCount val="1"/>
                <c:pt idx="0">
                  <c:v>Uric acid</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strRef>
              <c:f>ورقة1!$A$36:$A$38</c:f>
              <c:strCache>
                <c:ptCount val="3"/>
                <c:pt idx="0">
                  <c:v>G1</c:v>
                </c:pt>
                <c:pt idx="1">
                  <c:v>G12</c:v>
                </c:pt>
                <c:pt idx="2">
                  <c:v>G13</c:v>
                </c:pt>
              </c:strCache>
            </c:strRef>
          </c:cat>
          <c:val>
            <c:numRef>
              <c:f>ورقة1!$C$36:$C$38</c:f>
              <c:numCache>
                <c:formatCode>General</c:formatCode>
                <c:ptCount val="3"/>
                <c:pt idx="0">
                  <c:v>0.96000000000000008</c:v>
                </c:pt>
                <c:pt idx="1">
                  <c:v>1.1700000000000002</c:v>
                </c:pt>
                <c:pt idx="2">
                  <c:v>1.6700000000000002</c:v>
                </c:pt>
              </c:numCache>
            </c:numRef>
          </c:val>
        </c:ser>
        <c:ser>
          <c:idx val="2"/>
          <c:order val="2"/>
          <c:tx>
            <c:strRef>
              <c:f>ورقة1!$D$35</c:f>
              <c:strCache>
                <c:ptCount val="1"/>
                <c:pt idx="0">
                  <c:v>Urea </c:v>
                </c:pt>
              </c:strCache>
            </c:strRef>
          </c:tx>
          <c:spPr>
            <a:ln w="12700">
              <a:solidFill>
                <a:srgbClr val="00FF00"/>
              </a:solidFill>
              <a:prstDash val="solid"/>
            </a:ln>
          </c:spPr>
          <c:marker>
            <c:symbol val="triangle"/>
            <c:size val="5"/>
            <c:spPr>
              <a:solidFill>
                <a:srgbClr val="00FF00"/>
              </a:solidFill>
              <a:ln>
                <a:solidFill>
                  <a:srgbClr val="00FF00"/>
                </a:solidFill>
                <a:prstDash val="solid"/>
              </a:ln>
            </c:spPr>
          </c:marker>
          <c:cat>
            <c:strRef>
              <c:f>ورقة1!$A$36:$A$38</c:f>
              <c:strCache>
                <c:ptCount val="3"/>
                <c:pt idx="0">
                  <c:v>G1</c:v>
                </c:pt>
                <c:pt idx="1">
                  <c:v>G12</c:v>
                </c:pt>
                <c:pt idx="2">
                  <c:v>G13</c:v>
                </c:pt>
              </c:strCache>
            </c:strRef>
          </c:cat>
          <c:val>
            <c:numRef>
              <c:f>ورقة1!$D$36:$D$38</c:f>
              <c:numCache>
                <c:formatCode>General</c:formatCode>
                <c:ptCount val="3"/>
                <c:pt idx="0">
                  <c:v>30.35</c:v>
                </c:pt>
                <c:pt idx="1">
                  <c:v>39.33</c:v>
                </c:pt>
                <c:pt idx="2">
                  <c:v>39.671000000000006</c:v>
                </c:pt>
              </c:numCache>
            </c:numRef>
          </c:val>
        </c:ser>
        <c:ser>
          <c:idx val="3"/>
          <c:order val="3"/>
          <c:tx>
            <c:strRef>
              <c:f>ورقة1!$E$35</c:f>
              <c:strCache>
                <c:ptCount val="1"/>
                <c:pt idx="0">
                  <c:v>Total protein</c:v>
                </c:pt>
              </c:strCache>
            </c:strRef>
          </c:tx>
          <c:spPr>
            <a:ln w="12700">
              <a:solidFill>
                <a:srgbClr val="00FFFF"/>
              </a:solidFill>
              <a:prstDash val="solid"/>
            </a:ln>
          </c:spPr>
          <c:marker>
            <c:symbol val="x"/>
            <c:size val="5"/>
            <c:spPr>
              <a:noFill/>
              <a:ln>
                <a:solidFill>
                  <a:srgbClr val="00FFFF"/>
                </a:solidFill>
                <a:prstDash val="solid"/>
              </a:ln>
            </c:spPr>
          </c:marker>
          <c:cat>
            <c:strRef>
              <c:f>ورقة1!$A$36:$A$38</c:f>
              <c:strCache>
                <c:ptCount val="3"/>
                <c:pt idx="0">
                  <c:v>G1</c:v>
                </c:pt>
                <c:pt idx="1">
                  <c:v>G12</c:v>
                </c:pt>
                <c:pt idx="2">
                  <c:v>G13</c:v>
                </c:pt>
              </c:strCache>
            </c:strRef>
          </c:cat>
          <c:val>
            <c:numRef>
              <c:f>ورقة1!$E$36:$E$38</c:f>
              <c:numCache>
                <c:formatCode>General</c:formatCode>
                <c:ptCount val="3"/>
                <c:pt idx="0">
                  <c:v>4.99</c:v>
                </c:pt>
                <c:pt idx="1">
                  <c:v>6.03</c:v>
                </c:pt>
                <c:pt idx="2">
                  <c:v>5.63</c:v>
                </c:pt>
              </c:numCache>
            </c:numRef>
          </c:val>
        </c:ser>
        <c:marker val="1"/>
        <c:axId val="84077184"/>
        <c:axId val="84076416"/>
      </c:lineChart>
      <c:catAx>
        <c:axId val="84077184"/>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076416"/>
        <c:crosses val="autoZero"/>
        <c:auto val="1"/>
        <c:lblAlgn val="ctr"/>
        <c:lblOffset val="100"/>
        <c:tickLblSkip val="1"/>
        <c:tickMarkSkip val="1"/>
      </c:catAx>
      <c:valAx>
        <c:axId val="84076416"/>
        <c:scaling>
          <c:orientation val="minMax"/>
        </c:scaling>
        <c:axPos val="l"/>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077184"/>
        <c:crosses val="autoZero"/>
        <c:crossBetween val="between"/>
      </c:valAx>
      <c:spPr>
        <a:noFill/>
        <a:ln w="25400">
          <a:noFill/>
        </a:ln>
      </c:spPr>
    </c:plotArea>
    <c:legend>
      <c:legendPos val="b"/>
      <c:layout>
        <c:manualLayout>
          <c:xMode val="edge"/>
          <c:yMode val="edge"/>
          <c:x val="0.21279554937413084"/>
          <c:y val="0.93285122479303961"/>
          <c:w val="0.62169680111265668"/>
          <c:h val="5.0816798237753161E-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ar-SA"/>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ar-SA"/>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ar-SA"/>
  <c:chart>
    <c:plotArea>
      <c:layout>
        <c:manualLayout>
          <c:layoutTarget val="inner"/>
          <c:xMode val="edge"/>
          <c:yMode val="edge"/>
          <c:x val="8.484005563282343E-2"/>
          <c:y val="5.9891226494494791E-2"/>
          <c:w val="0.89151599443671758"/>
          <c:h val="0.77677105877708408"/>
        </c:manualLayout>
      </c:layout>
      <c:lineChart>
        <c:grouping val="standard"/>
        <c:ser>
          <c:idx val="0"/>
          <c:order val="0"/>
          <c:tx>
            <c:strRef>
              <c:f>ورقة1!$B$49</c:f>
              <c:strCache>
                <c:ptCount val="1"/>
                <c:pt idx="0">
                  <c:v>Bilirubin  </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strRef>
              <c:f>ورقة1!$A$50:$A$52</c:f>
              <c:strCache>
                <c:ptCount val="3"/>
                <c:pt idx="0">
                  <c:v>G1</c:v>
                </c:pt>
                <c:pt idx="1">
                  <c:v>G12</c:v>
                </c:pt>
                <c:pt idx="2">
                  <c:v>G13</c:v>
                </c:pt>
              </c:strCache>
            </c:strRef>
          </c:cat>
          <c:val>
            <c:numRef>
              <c:f>ورقة1!$B$50:$B$52</c:f>
              <c:numCache>
                <c:formatCode>General</c:formatCode>
                <c:ptCount val="3"/>
                <c:pt idx="0">
                  <c:v>0.12000000000000001</c:v>
                </c:pt>
                <c:pt idx="1">
                  <c:v>0.76000000000000012</c:v>
                </c:pt>
                <c:pt idx="2">
                  <c:v>0.68</c:v>
                </c:pt>
              </c:numCache>
            </c:numRef>
          </c:val>
        </c:ser>
        <c:ser>
          <c:idx val="1"/>
          <c:order val="1"/>
          <c:tx>
            <c:strRef>
              <c:f>ورقة1!$C$49</c:f>
              <c:strCache>
                <c:ptCount val="1"/>
                <c:pt idx="0">
                  <c:v>Glucose </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strRef>
              <c:f>ورقة1!$A$50:$A$52</c:f>
              <c:strCache>
                <c:ptCount val="3"/>
                <c:pt idx="0">
                  <c:v>G1</c:v>
                </c:pt>
                <c:pt idx="1">
                  <c:v>G12</c:v>
                </c:pt>
                <c:pt idx="2">
                  <c:v>G13</c:v>
                </c:pt>
              </c:strCache>
            </c:strRef>
          </c:cat>
          <c:val>
            <c:numRef>
              <c:f>ورقة1!$C$50:$C$52</c:f>
              <c:numCache>
                <c:formatCode>General</c:formatCode>
                <c:ptCount val="3"/>
                <c:pt idx="0">
                  <c:v>81.13</c:v>
                </c:pt>
                <c:pt idx="1">
                  <c:v>97</c:v>
                </c:pt>
                <c:pt idx="2">
                  <c:v>115.66999999999999</c:v>
                </c:pt>
              </c:numCache>
            </c:numRef>
          </c:val>
        </c:ser>
        <c:ser>
          <c:idx val="2"/>
          <c:order val="2"/>
          <c:tx>
            <c:strRef>
              <c:f>ورقة1!$D$49</c:f>
              <c:strCache>
                <c:ptCount val="1"/>
                <c:pt idx="0">
                  <c:v>Creatinine  </c:v>
                </c:pt>
              </c:strCache>
            </c:strRef>
          </c:tx>
          <c:spPr>
            <a:ln w="12700">
              <a:solidFill>
                <a:srgbClr val="00FF00"/>
              </a:solidFill>
              <a:prstDash val="solid"/>
            </a:ln>
          </c:spPr>
          <c:marker>
            <c:symbol val="triangle"/>
            <c:size val="5"/>
            <c:spPr>
              <a:solidFill>
                <a:srgbClr val="00FF00"/>
              </a:solidFill>
              <a:ln>
                <a:solidFill>
                  <a:srgbClr val="00FF00"/>
                </a:solidFill>
                <a:prstDash val="solid"/>
              </a:ln>
            </c:spPr>
          </c:marker>
          <c:cat>
            <c:strRef>
              <c:f>ورقة1!$A$50:$A$52</c:f>
              <c:strCache>
                <c:ptCount val="3"/>
                <c:pt idx="0">
                  <c:v>G1</c:v>
                </c:pt>
                <c:pt idx="1">
                  <c:v>G12</c:v>
                </c:pt>
                <c:pt idx="2">
                  <c:v>G13</c:v>
                </c:pt>
              </c:strCache>
            </c:strRef>
          </c:cat>
          <c:val>
            <c:numRef>
              <c:f>ورقة1!$D$50:$D$52</c:f>
              <c:numCache>
                <c:formatCode>General</c:formatCode>
                <c:ptCount val="3"/>
                <c:pt idx="0">
                  <c:v>1.3800000000000001</c:v>
                </c:pt>
                <c:pt idx="1">
                  <c:v>1.07</c:v>
                </c:pt>
                <c:pt idx="2">
                  <c:v>0.95000000000000007</c:v>
                </c:pt>
              </c:numCache>
            </c:numRef>
          </c:val>
        </c:ser>
        <c:ser>
          <c:idx val="3"/>
          <c:order val="3"/>
          <c:tx>
            <c:strRef>
              <c:f>ورقة1!$E$49</c:f>
              <c:strCache>
                <c:ptCount val="1"/>
                <c:pt idx="0">
                  <c:v>Cholesterol </c:v>
                </c:pt>
              </c:strCache>
            </c:strRef>
          </c:tx>
          <c:spPr>
            <a:ln w="12700">
              <a:solidFill>
                <a:srgbClr val="00FFFF"/>
              </a:solidFill>
              <a:prstDash val="solid"/>
            </a:ln>
          </c:spPr>
          <c:marker>
            <c:symbol val="x"/>
            <c:size val="5"/>
            <c:spPr>
              <a:noFill/>
              <a:ln>
                <a:solidFill>
                  <a:srgbClr val="00FFFF"/>
                </a:solidFill>
                <a:prstDash val="solid"/>
              </a:ln>
            </c:spPr>
          </c:marker>
          <c:cat>
            <c:strRef>
              <c:f>ورقة1!$A$50:$A$52</c:f>
              <c:strCache>
                <c:ptCount val="3"/>
                <c:pt idx="0">
                  <c:v>G1</c:v>
                </c:pt>
                <c:pt idx="1">
                  <c:v>G12</c:v>
                </c:pt>
                <c:pt idx="2">
                  <c:v>G13</c:v>
                </c:pt>
              </c:strCache>
            </c:strRef>
          </c:cat>
          <c:val>
            <c:numRef>
              <c:f>ورقة1!$E$50:$E$52</c:f>
              <c:numCache>
                <c:formatCode>General</c:formatCode>
                <c:ptCount val="3"/>
                <c:pt idx="0">
                  <c:v>62.37</c:v>
                </c:pt>
                <c:pt idx="1">
                  <c:v>112.33</c:v>
                </c:pt>
                <c:pt idx="2">
                  <c:v>133</c:v>
                </c:pt>
              </c:numCache>
            </c:numRef>
          </c:val>
        </c:ser>
        <c:marker val="1"/>
        <c:axId val="83489920"/>
        <c:axId val="83491456"/>
      </c:lineChart>
      <c:catAx>
        <c:axId val="83489920"/>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3491456"/>
        <c:crosses val="autoZero"/>
        <c:auto val="1"/>
        <c:lblAlgn val="ctr"/>
        <c:lblOffset val="100"/>
        <c:tickLblSkip val="1"/>
        <c:tickMarkSkip val="1"/>
      </c:catAx>
      <c:valAx>
        <c:axId val="83491456"/>
        <c:scaling>
          <c:orientation val="minMax"/>
        </c:scaling>
        <c:axPos val="l"/>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3489920"/>
        <c:crosses val="autoZero"/>
        <c:crossBetween val="between"/>
      </c:valAx>
      <c:spPr>
        <a:noFill/>
        <a:ln w="25400">
          <a:noFill/>
        </a:ln>
      </c:spPr>
    </c:plotArea>
    <c:legend>
      <c:legendPos val="b"/>
      <c:layout>
        <c:manualLayout>
          <c:xMode val="edge"/>
          <c:yMode val="edge"/>
          <c:x val="0.18776077885952722"/>
          <c:y val="0.93285122479303961"/>
          <c:w val="0.68567454798331051"/>
          <c:h val="5.0816798237753161E-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ar-SA"/>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ar-SA"/>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ar-SA"/>
  <c:chart>
    <c:plotArea>
      <c:layout>
        <c:manualLayout>
          <c:layoutTarget val="inner"/>
          <c:xMode val="edge"/>
          <c:yMode val="edge"/>
          <c:x val="0.12939552902241533"/>
          <c:y val="4.8035028384512644E-2"/>
          <c:w val="0.84669683121189221"/>
          <c:h val="0.77583848875591621"/>
        </c:manualLayout>
      </c:layout>
      <c:lineChart>
        <c:grouping val="standard"/>
        <c:ser>
          <c:idx val="0"/>
          <c:order val="0"/>
          <c:tx>
            <c:strRef>
              <c:f>ورقة1!$B$43</c:f>
              <c:strCache>
                <c:ptCount val="1"/>
                <c:pt idx="0">
                  <c:v>Mg </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strRef>
              <c:f>ورقة1!$A$44:$A$46</c:f>
              <c:strCache>
                <c:ptCount val="3"/>
                <c:pt idx="0">
                  <c:v>G1</c:v>
                </c:pt>
                <c:pt idx="1">
                  <c:v>G12</c:v>
                </c:pt>
                <c:pt idx="2">
                  <c:v>G13</c:v>
                </c:pt>
              </c:strCache>
            </c:strRef>
          </c:cat>
          <c:val>
            <c:numRef>
              <c:f>ورقة1!$B$44:$B$46</c:f>
              <c:numCache>
                <c:formatCode>General</c:formatCode>
                <c:ptCount val="3"/>
                <c:pt idx="0">
                  <c:v>1.57</c:v>
                </c:pt>
                <c:pt idx="1">
                  <c:v>0.36000000000000004</c:v>
                </c:pt>
                <c:pt idx="2">
                  <c:v>0.41000000000000003</c:v>
                </c:pt>
              </c:numCache>
            </c:numRef>
          </c:val>
        </c:ser>
        <c:ser>
          <c:idx val="1"/>
          <c:order val="1"/>
          <c:tx>
            <c:strRef>
              <c:f>ورقة1!$C$43</c:f>
              <c:strCache>
                <c:ptCount val="1"/>
                <c:pt idx="0">
                  <c:v>Iron </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strRef>
              <c:f>ورقة1!$A$44:$A$46</c:f>
              <c:strCache>
                <c:ptCount val="3"/>
                <c:pt idx="0">
                  <c:v>G1</c:v>
                </c:pt>
                <c:pt idx="1">
                  <c:v>G12</c:v>
                </c:pt>
                <c:pt idx="2">
                  <c:v>G13</c:v>
                </c:pt>
              </c:strCache>
            </c:strRef>
          </c:cat>
          <c:val>
            <c:numRef>
              <c:f>ورقة1!$C$44:$C$46</c:f>
              <c:numCache>
                <c:formatCode>General</c:formatCode>
                <c:ptCount val="3"/>
                <c:pt idx="0">
                  <c:v>256.22999999999996</c:v>
                </c:pt>
                <c:pt idx="1">
                  <c:v>34.67</c:v>
                </c:pt>
                <c:pt idx="2">
                  <c:v>30.45</c:v>
                </c:pt>
              </c:numCache>
            </c:numRef>
          </c:val>
        </c:ser>
        <c:ser>
          <c:idx val="2"/>
          <c:order val="2"/>
          <c:tx>
            <c:strRef>
              <c:f>ورقة1!$D$43</c:f>
              <c:strCache>
                <c:ptCount val="1"/>
                <c:pt idx="0">
                  <c:v>Na </c:v>
                </c:pt>
              </c:strCache>
            </c:strRef>
          </c:tx>
          <c:spPr>
            <a:ln w="12700">
              <a:solidFill>
                <a:srgbClr val="00FF00"/>
              </a:solidFill>
              <a:prstDash val="solid"/>
            </a:ln>
          </c:spPr>
          <c:marker>
            <c:symbol val="triangle"/>
            <c:size val="5"/>
            <c:spPr>
              <a:solidFill>
                <a:srgbClr val="00FF00"/>
              </a:solidFill>
              <a:ln>
                <a:solidFill>
                  <a:srgbClr val="00FF00"/>
                </a:solidFill>
                <a:prstDash val="solid"/>
              </a:ln>
            </c:spPr>
          </c:marker>
          <c:cat>
            <c:strRef>
              <c:f>ورقة1!$A$44:$A$46</c:f>
              <c:strCache>
                <c:ptCount val="3"/>
                <c:pt idx="0">
                  <c:v>G1</c:v>
                </c:pt>
                <c:pt idx="1">
                  <c:v>G12</c:v>
                </c:pt>
                <c:pt idx="2">
                  <c:v>G13</c:v>
                </c:pt>
              </c:strCache>
            </c:strRef>
          </c:cat>
          <c:val>
            <c:numRef>
              <c:f>ورقة1!$D$44:$D$46</c:f>
              <c:numCache>
                <c:formatCode>General</c:formatCode>
                <c:ptCount val="3"/>
                <c:pt idx="0">
                  <c:v>37.700000000000003</c:v>
                </c:pt>
                <c:pt idx="1">
                  <c:v>0</c:v>
                </c:pt>
                <c:pt idx="2">
                  <c:v>0</c:v>
                </c:pt>
              </c:numCache>
            </c:numRef>
          </c:val>
        </c:ser>
        <c:ser>
          <c:idx val="3"/>
          <c:order val="3"/>
          <c:tx>
            <c:strRef>
              <c:f>ورقة1!$E$43</c:f>
              <c:strCache>
                <c:ptCount val="1"/>
                <c:pt idx="0">
                  <c:v>K </c:v>
                </c:pt>
              </c:strCache>
            </c:strRef>
          </c:tx>
          <c:spPr>
            <a:ln w="12700">
              <a:solidFill>
                <a:srgbClr val="00FFFF"/>
              </a:solidFill>
              <a:prstDash val="solid"/>
            </a:ln>
          </c:spPr>
          <c:marker>
            <c:symbol val="x"/>
            <c:size val="5"/>
            <c:spPr>
              <a:noFill/>
              <a:ln>
                <a:solidFill>
                  <a:srgbClr val="00FFFF"/>
                </a:solidFill>
                <a:prstDash val="solid"/>
              </a:ln>
            </c:spPr>
          </c:marker>
          <c:cat>
            <c:strRef>
              <c:f>ورقة1!$A$44:$A$46</c:f>
              <c:strCache>
                <c:ptCount val="3"/>
                <c:pt idx="0">
                  <c:v>G1</c:v>
                </c:pt>
                <c:pt idx="1">
                  <c:v>G12</c:v>
                </c:pt>
                <c:pt idx="2">
                  <c:v>G13</c:v>
                </c:pt>
              </c:strCache>
            </c:strRef>
          </c:cat>
          <c:val>
            <c:numRef>
              <c:f>ورقة1!$E$44:$E$46</c:f>
              <c:numCache>
                <c:formatCode>General</c:formatCode>
                <c:ptCount val="3"/>
                <c:pt idx="0">
                  <c:v>1.9700000000000002</c:v>
                </c:pt>
                <c:pt idx="1">
                  <c:v>0</c:v>
                </c:pt>
                <c:pt idx="2">
                  <c:v>0</c:v>
                </c:pt>
              </c:numCache>
            </c:numRef>
          </c:val>
        </c:ser>
        <c:ser>
          <c:idx val="4"/>
          <c:order val="4"/>
          <c:tx>
            <c:strRef>
              <c:f>ورقة1!$F$43</c:f>
              <c:strCache>
                <c:ptCount val="1"/>
                <c:pt idx="0">
                  <c:v>Ca </c:v>
                </c:pt>
              </c:strCache>
            </c:strRef>
          </c:tx>
          <c:spPr>
            <a:ln w="12700">
              <a:solidFill>
                <a:srgbClr val="800080"/>
              </a:solidFill>
              <a:prstDash val="solid"/>
            </a:ln>
          </c:spPr>
          <c:marker>
            <c:symbol val="star"/>
            <c:size val="5"/>
            <c:spPr>
              <a:noFill/>
              <a:ln>
                <a:solidFill>
                  <a:srgbClr val="800080"/>
                </a:solidFill>
                <a:prstDash val="solid"/>
              </a:ln>
            </c:spPr>
          </c:marker>
          <c:cat>
            <c:strRef>
              <c:f>ورقة1!$A$44:$A$46</c:f>
              <c:strCache>
                <c:ptCount val="3"/>
                <c:pt idx="0">
                  <c:v>G1</c:v>
                </c:pt>
                <c:pt idx="1">
                  <c:v>G12</c:v>
                </c:pt>
                <c:pt idx="2">
                  <c:v>G13</c:v>
                </c:pt>
              </c:strCache>
            </c:strRef>
          </c:cat>
          <c:val>
            <c:numRef>
              <c:f>ورقة1!$F$44:$F$46</c:f>
              <c:numCache>
                <c:formatCode>General</c:formatCode>
                <c:ptCount val="3"/>
                <c:pt idx="0">
                  <c:v>11.38</c:v>
                </c:pt>
                <c:pt idx="1">
                  <c:v>2.8299999999999996</c:v>
                </c:pt>
                <c:pt idx="2">
                  <c:v>3.3299999999999996</c:v>
                </c:pt>
              </c:numCache>
            </c:numRef>
          </c:val>
        </c:ser>
        <c:ser>
          <c:idx val="5"/>
          <c:order val="5"/>
          <c:tx>
            <c:strRef>
              <c:f>ورقة1!$G$43</c:f>
              <c:strCache>
                <c:ptCount val="1"/>
                <c:pt idx="0">
                  <c:v>P </c:v>
                </c:pt>
              </c:strCache>
            </c:strRef>
          </c:tx>
          <c:spPr>
            <a:ln w="12700">
              <a:solidFill>
                <a:srgbClr val="800000"/>
              </a:solidFill>
              <a:prstDash val="solid"/>
            </a:ln>
          </c:spPr>
          <c:marker>
            <c:symbol val="circle"/>
            <c:size val="5"/>
            <c:spPr>
              <a:solidFill>
                <a:srgbClr val="800000"/>
              </a:solidFill>
              <a:ln>
                <a:solidFill>
                  <a:srgbClr val="800000"/>
                </a:solidFill>
                <a:prstDash val="solid"/>
              </a:ln>
            </c:spPr>
          </c:marker>
          <c:cat>
            <c:strRef>
              <c:f>ورقة1!$A$44:$A$46</c:f>
              <c:strCache>
                <c:ptCount val="3"/>
                <c:pt idx="0">
                  <c:v>G1</c:v>
                </c:pt>
                <c:pt idx="1">
                  <c:v>G12</c:v>
                </c:pt>
                <c:pt idx="2">
                  <c:v>G13</c:v>
                </c:pt>
              </c:strCache>
            </c:strRef>
          </c:cat>
          <c:val>
            <c:numRef>
              <c:f>ورقة1!$G$44:$G$46</c:f>
              <c:numCache>
                <c:formatCode>General</c:formatCode>
                <c:ptCount val="3"/>
                <c:pt idx="0">
                  <c:v>4.34</c:v>
                </c:pt>
                <c:pt idx="1">
                  <c:v>1.29</c:v>
                </c:pt>
                <c:pt idx="2">
                  <c:v>1.1299999999999997</c:v>
                </c:pt>
              </c:numCache>
            </c:numRef>
          </c:val>
        </c:ser>
        <c:marker val="1"/>
        <c:axId val="84154624"/>
        <c:axId val="84165376"/>
      </c:lineChart>
      <c:catAx>
        <c:axId val="84154624"/>
        <c:scaling>
          <c:orientation val="minMax"/>
        </c:scaling>
        <c:axPos val="b"/>
        <c:title>
          <c:tx>
            <c:rich>
              <a:bodyPr/>
              <a:lstStyle/>
              <a:p>
                <a:pPr>
                  <a:defRPr sz="1000" b="0" i="0" u="none" strike="noStrike" baseline="0">
                    <a:solidFill>
                      <a:srgbClr val="000000"/>
                    </a:solidFill>
                    <a:latin typeface="Arial"/>
                    <a:ea typeface="Arial"/>
                    <a:cs typeface="Arial"/>
                  </a:defRPr>
                </a:pPr>
                <a:r>
                  <a:rPr lang="en-US"/>
                  <a:t>Group</a:t>
                </a:r>
              </a:p>
            </c:rich>
          </c:tx>
          <c:layout>
            <c:manualLayout>
              <c:xMode val="edge"/>
              <c:yMode val="edge"/>
              <c:x val="0.51758211608966098"/>
              <c:y val="0.88209779397014121"/>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165376"/>
        <c:crosses val="autoZero"/>
        <c:auto val="1"/>
        <c:lblAlgn val="ctr"/>
        <c:lblOffset val="100"/>
        <c:tickLblSkip val="1"/>
        <c:tickMarkSkip val="1"/>
      </c:catAx>
      <c:valAx>
        <c:axId val="84165376"/>
        <c:scaling>
          <c:orientation val="minMax"/>
        </c:scaling>
        <c:axPos val="l"/>
        <c:title>
          <c:tx>
            <c:rich>
              <a:bodyPr/>
              <a:lstStyle/>
              <a:p>
                <a:pPr>
                  <a:defRPr sz="1000" b="0" i="0" u="none" strike="noStrike" baseline="0">
                    <a:solidFill>
                      <a:srgbClr val="000000"/>
                    </a:solidFill>
                    <a:latin typeface="Arial"/>
                    <a:ea typeface="Arial"/>
                    <a:cs typeface="Arial"/>
                  </a:defRPr>
                </a:pPr>
                <a:r>
                  <a:rPr lang="en-US"/>
                  <a:t>Electolyte polymer</a:t>
                </a:r>
              </a:p>
            </c:rich>
          </c:tx>
          <c:layout>
            <c:manualLayout>
              <c:xMode val="edge"/>
              <c:yMode val="edge"/>
              <c:x val="2.672298968941187E-2"/>
              <c:y val="0.33478959177084616"/>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154624"/>
        <c:crosses val="autoZero"/>
        <c:crossBetween val="between"/>
      </c:valAx>
      <c:spPr>
        <a:noFill/>
        <a:ln w="25400">
          <a:noFill/>
        </a:ln>
      </c:spPr>
    </c:plotArea>
    <c:legend>
      <c:legendPos val="b"/>
      <c:layout>
        <c:manualLayout>
          <c:xMode val="edge"/>
          <c:yMode val="edge"/>
          <c:x val="0.25316516547863871"/>
          <c:y val="0.94614449848282511"/>
          <c:w val="0.59775108515789688"/>
          <c:h val="4.0756993780798646E-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ar-SA"/>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ar-SA"/>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ar-SA"/>
  <c:chart>
    <c:plotArea>
      <c:layout>
        <c:manualLayout>
          <c:layoutTarget val="inner"/>
          <c:xMode val="edge"/>
          <c:yMode val="edge"/>
          <c:x val="8.5794861634427649E-2"/>
          <c:y val="6.0439749616461036E-2"/>
          <c:w val="0.89029749859987983"/>
          <c:h val="0.7747276996291832"/>
        </c:manualLayout>
      </c:layout>
      <c:lineChart>
        <c:grouping val="standard"/>
        <c:ser>
          <c:idx val="0"/>
          <c:order val="0"/>
          <c:tx>
            <c:strRef>
              <c:f>Sheet1!$B$121</c:f>
              <c:strCache>
                <c:ptCount val="1"/>
                <c:pt idx="0">
                  <c:v>Hb   </c:v>
                </c:pt>
              </c:strCache>
            </c:strRef>
          </c:tx>
          <c:spPr>
            <a:ln w="12700">
              <a:solidFill>
                <a:srgbClr val="000080"/>
              </a:solidFill>
              <a:prstDash val="solid"/>
            </a:ln>
          </c:spPr>
          <c:marker>
            <c:symbol val="diamond"/>
            <c:size val="5"/>
            <c:spPr>
              <a:solidFill>
                <a:srgbClr val="000080"/>
              </a:solidFill>
              <a:ln>
                <a:solidFill>
                  <a:srgbClr val="000080"/>
                </a:solidFill>
                <a:prstDash val="solid"/>
              </a:ln>
            </c:spPr>
          </c:marker>
          <c:cat>
            <c:strRef>
              <c:f>Sheet1!$A$122:$A$124</c:f>
              <c:strCache>
                <c:ptCount val="3"/>
                <c:pt idx="0">
                  <c:v>G1</c:v>
                </c:pt>
                <c:pt idx="1">
                  <c:v>G12</c:v>
                </c:pt>
                <c:pt idx="2">
                  <c:v>G13</c:v>
                </c:pt>
              </c:strCache>
            </c:strRef>
          </c:cat>
          <c:val>
            <c:numRef>
              <c:f>Sheet1!$B$122:$B$124</c:f>
              <c:numCache>
                <c:formatCode>General</c:formatCode>
                <c:ptCount val="3"/>
                <c:pt idx="0">
                  <c:v>10.92</c:v>
                </c:pt>
                <c:pt idx="1">
                  <c:v>7.9300000000000006</c:v>
                </c:pt>
                <c:pt idx="2">
                  <c:v>11.67</c:v>
                </c:pt>
              </c:numCache>
            </c:numRef>
          </c:val>
        </c:ser>
        <c:ser>
          <c:idx val="1"/>
          <c:order val="1"/>
          <c:tx>
            <c:strRef>
              <c:f>Sheet1!$C$121</c:f>
              <c:strCache>
                <c:ptCount val="1"/>
                <c:pt idx="0">
                  <c:v>PCV </c:v>
                </c:pt>
              </c:strCache>
            </c:strRef>
          </c:tx>
          <c:spPr>
            <a:ln w="12700">
              <a:solidFill>
                <a:srgbClr val="FF00FF"/>
              </a:solidFill>
              <a:prstDash val="solid"/>
            </a:ln>
          </c:spPr>
          <c:marker>
            <c:symbol val="square"/>
            <c:size val="5"/>
            <c:spPr>
              <a:solidFill>
                <a:srgbClr val="FF00FF"/>
              </a:solidFill>
              <a:ln>
                <a:solidFill>
                  <a:srgbClr val="FF00FF"/>
                </a:solidFill>
                <a:prstDash val="solid"/>
              </a:ln>
            </c:spPr>
          </c:marker>
          <c:cat>
            <c:strRef>
              <c:f>Sheet1!$A$122:$A$124</c:f>
              <c:strCache>
                <c:ptCount val="3"/>
                <c:pt idx="0">
                  <c:v>G1</c:v>
                </c:pt>
                <c:pt idx="1">
                  <c:v>G12</c:v>
                </c:pt>
                <c:pt idx="2">
                  <c:v>G13</c:v>
                </c:pt>
              </c:strCache>
            </c:strRef>
          </c:cat>
          <c:val>
            <c:numRef>
              <c:f>Sheet1!$C$122:$C$124</c:f>
              <c:numCache>
                <c:formatCode>General</c:formatCode>
                <c:ptCount val="3"/>
                <c:pt idx="0">
                  <c:v>19.73</c:v>
                </c:pt>
                <c:pt idx="1">
                  <c:v>5.4700000000000006</c:v>
                </c:pt>
                <c:pt idx="2">
                  <c:v>6.4700000000000006</c:v>
                </c:pt>
              </c:numCache>
            </c:numRef>
          </c:val>
        </c:ser>
        <c:ser>
          <c:idx val="2"/>
          <c:order val="2"/>
          <c:tx>
            <c:strRef>
              <c:f>Sheet1!$D$121</c:f>
              <c:strCache>
                <c:ptCount val="1"/>
                <c:pt idx="0">
                  <c:v>RBCs  </c:v>
                </c:pt>
              </c:strCache>
            </c:strRef>
          </c:tx>
          <c:spPr>
            <a:ln w="12700">
              <a:solidFill>
                <a:srgbClr val="00FF00"/>
              </a:solidFill>
              <a:prstDash val="solid"/>
            </a:ln>
          </c:spPr>
          <c:marker>
            <c:symbol val="triangle"/>
            <c:size val="5"/>
            <c:spPr>
              <a:solidFill>
                <a:srgbClr val="00FF00"/>
              </a:solidFill>
              <a:ln>
                <a:solidFill>
                  <a:srgbClr val="00FF00"/>
                </a:solidFill>
                <a:prstDash val="solid"/>
              </a:ln>
            </c:spPr>
          </c:marker>
          <c:cat>
            <c:strRef>
              <c:f>Sheet1!$A$122:$A$124</c:f>
              <c:strCache>
                <c:ptCount val="3"/>
                <c:pt idx="0">
                  <c:v>G1</c:v>
                </c:pt>
                <c:pt idx="1">
                  <c:v>G12</c:v>
                </c:pt>
                <c:pt idx="2">
                  <c:v>G13</c:v>
                </c:pt>
              </c:strCache>
            </c:strRef>
          </c:cat>
          <c:val>
            <c:numRef>
              <c:f>Sheet1!$D$122:$D$124</c:f>
              <c:numCache>
                <c:formatCode>General</c:formatCode>
                <c:ptCount val="3"/>
                <c:pt idx="0">
                  <c:v>379.33</c:v>
                </c:pt>
                <c:pt idx="1">
                  <c:v>74</c:v>
                </c:pt>
                <c:pt idx="2">
                  <c:v>105.33</c:v>
                </c:pt>
              </c:numCache>
            </c:numRef>
          </c:val>
        </c:ser>
        <c:ser>
          <c:idx val="3"/>
          <c:order val="3"/>
          <c:tx>
            <c:strRef>
              <c:f>Sheet1!$E$121</c:f>
              <c:strCache>
                <c:ptCount val="1"/>
                <c:pt idx="0">
                  <c:v>WBCs </c:v>
                </c:pt>
              </c:strCache>
            </c:strRef>
          </c:tx>
          <c:spPr>
            <a:ln w="12700">
              <a:solidFill>
                <a:srgbClr val="00FFFF"/>
              </a:solidFill>
              <a:prstDash val="solid"/>
            </a:ln>
          </c:spPr>
          <c:marker>
            <c:symbol val="x"/>
            <c:size val="5"/>
            <c:spPr>
              <a:noFill/>
              <a:ln>
                <a:solidFill>
                  <a:srgbClr val="00FFFF"/>
                </a:solidFill>
                <a:prstDash val="solid"/>
              </a:ln>
            </c:spPr>
          </c:marker>
          <c:cat>
            <c:strRef>
              <c:f>Sheet1!$A$122:$A$124</c:f>
              <c:strCache>
                <c:ptCount val="3"/>
                <c:pt idx="0">
                  <c:v>G1</c:v>
                </c:pt>
                <c:pt idx="1">
                  <c:v>G12</c:v>
                </c:pt>
                <c:pt idx="2">
                  <c:v>G13</c:v>
                </c:pt>
              </c:strCache>
            </c:strRef>
          </c:cat>
          <c:val>
            <c:numRef>
              <c:f>Sheet1!$E$122:$E$124</c:f>
              <c:numCache>
                <c:formatCode>General</c:formatCode>
                <c:ptCount val="3"/>
                <c:pt idx="0">
                  <c:v>386</c:v>
                </c:pt>
                <c:pt idx="1">
                  <c:v>117.66999999999999</c:v>
                </c:pt>
                <c:pt idx="2">
                  <c:v>135.66999999999999</c:v>
                </c:pt>
              </c:numCache>
            </c:numRef>
          </c:val>
        </c:ser>
        <c:marker val="1"/>
        <c:axId val="84191872"/>
        <c:axId val="84280064"/>
      </c:lineChart>
      <c:catAx>
        <c:axId val="84191872"/>
        <c:scaling>
          <c:orientation val="minMax"/>
        </c:scaling>
        <c:axPos val="b"/>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280064"/>
        <c:crosses val="autoZero"/>
        <c:auto val="1"/>
        <c:lblAlgn val="ctr"/>
        <c:lblOffset val="100"/>
        <c:tickLblSkip val="1"/>
        <c:tickMarkSkip val="1"/>
      </c:catAx>
      <c:valAx>
        <c:axId val="84280064"/>
        <c:scaling>
          <c:orientation val="minMax"/>
        </c:scaling>
        <c:axPos val="l"/>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ar-SA"/>
          </a:p>
        </c:txPr>
        <c:crossAx val="84191872"/>
        <c:crosses val="autoZero"/>
        <c:crossBetween val="between"/>
      </c:valAx>
      <c:spPr>
        <a:noFill/>
        <a:ln w="25400">
          <a:noFill/>
        </a:ln>
      </c:spPr>
    </c:plotArea>
    <c:legend>
      <c:legendPos val="b"/>
      <c:layout>
        <c:manualLayout>
          <c:xMode val="edge"/>
          <c:yMode val="edge"/>
          <c:x val="0.27144931631876262"/>
          <c:y val="0.93223735014480824"/>
          <c:w val="0.51758211608966098"/>
          <c:h val="5.1282211795785126E-2"/>
        </c:manualLayout>
      </c:layout>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ar-SA"/>
        </a:p>
      </c:txPr>
    </c:legend>
    <c:plotVisOnly val="1"/>
    <c:dispBlanksAs val="gap"/>
  </c:chart>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ar-SA"/>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59284C-2C01-449F-9A81-917278C3D5C7}" type="datetimeFigureOut">
              <a:rPr lang="en-US" smtClean="0"/>
              <a:pPr/>
              <a:t>10/12/2015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A7E350-A47C-425A-99D6-6E886AE12D7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259284C-2C01-449F-9A81-917278C3D5C7}" type="datetimeFigureOut">
              <a:rPr lang="en-US" smtClean="0"/>
              <a:pPr/>
              <a:t>10/12/2015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CA7E350-A47C-425A-99D6-6E886AE12D7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eamin@yahoo.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hyperlink" Target="http://drinking-water.org/html/en/Treatment/Coagulation-Flocculation-technologies.html" TargetMode="Externa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www.frankmckinnon.com/aluminium%20.%20Idaho" TargetMode="External"/><Relationship Id="rId2" Type="http://schemas.openxmlformats.org/officeDocument/2006/relationships/hyperlink" Target="http://www.proliberty.com/observer/20071207.htm"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hyperlink" Target="https://www.ncbi.nlm.nih.gov/pmc/articles/PMC2809081"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533399"/>
          </a:xfrm>
        </p:spPr>
        <p:txBody>
          <a:bodyPr>
            <a:normAutofit fontScale="90000"/>
          </a:bodyPr>
          <a:lstStyle/>
          <a:p>
            <a:r>
              <a:rPr lang="en-US" sz="2700" i="1" dirty="0"/>
              <a:t>Acute Toxicity  of  Alum to </a:t>
            </a:r>
            <a:r>
              <a:rPr lang="en-US" sz="2700" i="1" dirty="0" err="1"/>
              <a:t>Newzealand</a:t>
            </a:r>
            <a:r>
              <a:rPr lang="en-US" sz="2700" i="1" dirty="0"/>
              <a:t> Rabbits</a:t>
            </a:r>
            <a:r>
              <a:rPr lang="en-US" b="1" dirty="0"/>
              <a:t/>
            </a:r>
            <a:br>
              <a:rPr lang="en-US" b="1" dirty="0"/>
            </a:br>
            <a:endParaRPr lang="en-US" dirty="0"/>
          </a:p>
        </p:txBody>
      </p:sp>
      <p:sp>
        <p:nvSpPr>
          <p:cNvPr id="3" name="Subtitle 2"/>
          <p:cNvSpPr>
            <a:spLocks noGrp="1"/>
          </p:cNvSpPr>
          <p:nvPr>
            <p:ph type="subTitle" idx="1"/>
          </p:nvPr>
        </p:nvSpPr>
        <p:spPr>
          <a:xfrm>
            <a:off x="685800" y="914400"/>
            <a:ext cx="7848600" cy="5181600"/>
          </a:xfrm>
        </p:spPr>
        <p:txBody>
          <a:bodyPr/>
          <a:lstStyle/>
          <a:p>
            <a:r>
              <a:rPr lang="en-US" sz="1800" b="1" dirty="0"/>
              <a:t>Medani,  A. B.; El </a:t>
            </a:r>
            <a:r>
              <a:rPr lang="en-US" sz="1800" b="1" dirty="0" err="1"/>
              <a:t>Badwi</a:t>
            </a:r>
            <a:r>
              <a:rPr lang="en-US" sz="1800" b="1" dirty="0"/>
              <a:t>, S. M. A. and </a:t>
            </a:r>
            <a:r>
              <a:rPr lang="en-US" sz="1800" b="1" dirty="0" err="1"/>
              <a:t>Amin</a:t>
            </a:r>
            <a:r>
              <a:rPr lang="en-US" sz="1800" b="1" dirty="0"/>
              <a:t>, A. E</a:t>
            </a:r>
            <a:r>
              <a:rPr lang="en-US" sz="1800" b="1" dirty="0" smtClean="0"/>
              <a:t>.</a:t>
            </a:r>
          </a:p>
          <a:p>
            <a:r>
              <a:rPr lang="en-GB" sz="1600" i="1" dirty="0"/>
              <a:t>Department of Pharmacology &amp; Toxicology, University of Medical Sciences &amp;Technology , Khartoum , Sudan.</a:t>
            </a:r>
            <a:endParaRPr lang="en-US" sz="1600" i="1" dirty="0"/>
          </a:p>
          <a:p>
            <a:r>
              <a:rPr lang="en-GB" sz="1600" b="1" dirty="0"/>
              <a:t>B. M. </a:t>
            </a:r>
            <a:r>
              <a:rPr lang="en-GB" sz="1600" b="1" dirty="0" err="1"/>
              <a:t>Amna</a:t>
            </a:r>
            <a:r>
              <a:rPr lang="en-GB" sz="1600" b="1" dirty="0"/>
              <a:t> </a:t>
            </a:r>
            <a:r>
              <a:rPr lang="en-GB" sz="1600" dirty="0"/>
              <a:t>is with the University of Medical Sciences and Technology, Faculty of Pharmacy, Dept.  of Pharmacology and Toxicology , Khartoum, 12810 Sudan. (corresponding author to provide phone: +249912369706; fax: +249/83/224799; e-mail: </a:t>
            </a:r>
            <a:r>
              <a:rPr lang="en-GB" sz="1600" dirty="0" err="1"/>
              <a:t>amna_medani</a:t>
            </a:r>
            <a:r>
              <a:rPr lang="en-GB" sz="1600" dirty="0"/>
              <a:t>@ </a:t>
            </a:r>
            <a:r>
              <a:rPr lang="en-GB" sz="1600" dirty="0" err="1"/>
              <a:t>yahoo.com</a:t>
            </a:r>
            <a:r>
              <a:rPr lang="en-GB" sz="1600" dirty="0" smtClean="0"/>
              <a:t>).</a:t>
            </a:r>
          </a:p>
          <a:p>
            <a:r>
              <a:rPr lang="en-GB" sz="1600" dirty="0" smtClean="0"/>
              <a:t> </a:t>
            </a:r>
            <a:endParaRPr lang="en-US" sz="1600" dirty="0"/>
          </a:p>
          <a:p>
            <a:r>
              <a:rPr lang="en-GB" sz="1600" b="1" dirty="0"/>
              <a:t>M. A.E. </a:t>
            </a:r>
            <a:r>
              <a:rPr lang="en-GB" sz="1600" b="1" dirty="0" err="1"/>
              <a:t>Samia</a:t>
            </a:r>
            <a:r>
              <a:rPr lang="en-GB" sz="1600" dirty="0"/>
              <a:t>, is with University of </a:t>
            </a:r>
            <a:r>
              <a:rPr lang="en-GB" sz="1600" dirty="0" err="1"/>
              <a:t>Khartoum,Faculty</a:t>
            </a:r>
            <a:r>
              <a:rPr lang="en-GB" sz="1600" dirty="0"/>
              <a:t> of Veterinary Medicine, Department of </a:t>
            </a:r>
            <a:endParaRPr lang="ar-SA" sz="1600" dirty="0" smtClean="0"/>
          </a:p>
          <a:p>
            <a:r>
              <a:rPr lang="en-GB" sz="1600" dirty="0" smtClean="0"/>
              <a:t>Pharmacology </a:t>
            </a:r>
            <a:r>
              <a:rPr lang="en-GB" sz="1600" dirty="0"/>
              <a:t>&amp; Toxicology, Khartoum, Sudan. (e-mail: </a:t>
            </a:r>
            <a:r>
              <a:rPr lang="en-GB" sz="1600" dirty="0" err="1"/>
              <a:t>samiaelbadwi@yahoo.com</a:t>
            </a:r>
            <a:r>
              <a:rPr lang="en-GB" sz="1600" dirty="0"/>
              <a:t>).</a:t>
            </a:r>
            <a:endParaRPr lang="en-US" sz="1600" dirty="0"/>
          </a:p>
          <a:p>
            <a:pPr algn="l"/>
            <a:endParaRPr lang="ar-SA" sz="1600" dirty="0" smtClean="0"/>
          </a:p>
          <a:p>
            <a:pPr algn="l"/>
            <a:r>
              <a:rPr lang="en-GB" sz="1600" b="1" dirty="0" smtClean="0"/>
              <a:t>E</a:t>
            </a:r>
            <a:r>
              <a:rPr lang="en-GB" sz="1600" b="1" dirty="0"/>
              <a:t>. A. Ahmed </a:t>
            </a:r>
            <a:r>
              <a:rPr lang="en-GB" sz="1600" dirty="0"/>
              <a:t>is with the Department of Pharmacology &amp; Toxicology, University of </a:t>
            </a:r>
            <a:r>
              <a:rPr lang="en-GB" sz="1600" dirty="0" err="1"/>
              <a:t>Khartoum,Faculty</a:t>
            </a:r>
            <a:r>
              <a:rPr lang="en-GB" sz="1600" dirty="0"/>
              <a:t> of Veterinary Khartoum, Sudan. (e-mail: </a:t>
            </a:r>
            <a:r>
              <a:rPr lang="en-GB" sz="1600" u="sng" dirty="0" err="1">
                <a:hlinkClick r:id="rId2"/>
              </a:rPr>
              <a:t>aeamin@yahoo.com</a:t>
            </a:r>
            <a:r>
              <a:rPr lang="en-GB" sz="1600" dirty="0"/>
              <a:t>).</a:t>
            </a:r>
            <a:endParaRPr lang="en-US" sz="1600" dirty="0"/>
          </a:p>
          <a:p>
            <a:pPr algn="l"/>
            <a:endParaRPr lang="en-US" sz="1600" dirty="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066799"/>
          </a:xfrm>
        </p:spPr>
        <p:txBody>
          <a:bodyPr>
            <a:normAutofit fontScale="90000"/>
          </a:bodyPr>
          <a:lstStyle/>
          <a:p>
            <a:r>
              <a:rPr lang="en-US" sz="2200" b="1" dirty="0"/>
              <a:t>Acute Toxicity  of  Alum to </a:t>
            </a:r>
            <a:r>
              <a:rPr lang="en-US" sz="2200" b="1" dirty="0" err="1"/>
              <a:t>Newzealand</a:t>
            </a:r>
            <a:r>
              <a:rPr lang="en-US" sz="2200" b="1" dirty="0"/>
              <a:t> Rabbits</a:t>
            </a:r>
            <a:r>
              <a:rPr lang="en-US" b="1" dirty="0"/>
              <a:t/>
            </a:r>
            <a:br>
              <a:rPr lang="en-US" b="1" dirty="0"/>
            </a:br>
            <a:endParaRPr lang="en-US" dirty="0"/>
          </a:p>
        </p:txBody>
      </p:sp>
      <p:sp>
        <p:nvSpPr>
          <p:cNvPr id="3" name="Subtitle 2"/>
          <p:cNvSpPr>
            <a:spLocks noGrp="1"/>
          </p:cNvSpPr>
          <p:nvPr>
            <p:ph type="subTitle" idx="1"/>
          </p:nvPr>
        </p:nvSpPr>
        <p:spPr>
          <a:xfrm>
            <a:off x="457200" y="914400"/>
            <a:ext cx="7772400" cy="4724400"/>
          </a:xfrm>
        </p:spPr>
        <p:txBody>
          <a:bodyPr/>
          <a:lstStyle/>
          <a:p>
            <a:r>
              <a:rPr lang="en-GB" dirty="0" err="1"/>
              <a:t>Newzealand</a:t>
            </a:r>
            <a:r>
              <a:rPr lang="en-GB" dirty="0"/>
              <a:t> rabbits were purchased, weighed and  divided into 3 groups, each of three. Group 1 animals were the</a:t>
            </a:r>
            <a:r>
              <a:rPr lang="en-GB" baseline="-25000" dirty="0"/>
              <a:t> </a:t>
            </a:r>
            <a:r>
              <a:rPr lang="en-GB" dirty="0" err="1"/>
              <a:t>undosed</a:t>
            </a:r>
            <a:r>
              <a:rPr lang="en-GB" dirty="0"/>
              <a:t> controls. Test groups were given   alum</a:t>
            </a:r>
            <a:r>
              <a:rPr lang="en-GB" i="1" dirty="0"/>
              <a:t>  </a:t>
            </a:r>
            <a:r>
              <a:rPr lang="en-GB" dirty="0"/>
              <a:t>at the dose rates of</a:t>
            </a:r>
            <a:r>
              <a:rPr lang="en-GB" i="1" dirty="0"/>
              <a:t> </a:t>
            </a:r>
            <a:r>
              <a:rPr lang="en-GB" dirty="0"/>
              <a:t>1% and 20%  for groups </a:t>
            </a:r>
            <a:r>
              <a:rPr lang="en-US" dirty="0" smtClean="0"/>
              <a:t>1</a:t>
            </a:r>
            <a:r>
              <a:rPr lang="en-GB" dirty="0" smtClean="0"/>
              <a:t>2 </a:t>
            </a:r>
            <a:r>
              <a:rPr lang="en-GB" dirty="0"/>
              <a:t>and </a:t>
            </a:r>
            <a:r>
              <a:rPr lang="en-GB" dirty="0" smtClean="0"/>
              <a:t>13 </a:t>
            </a:r>
            <a:r>
              <a:rPr lang="en-GB" dirty="0"/>
              <a:t>respectively  for acute toxicity  under ideal experimental conditions.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838200"/>
            <a:ext cx="7620000" cy="5257800"/>
          </a:xfrm>
        </p:spPr>
        <p:txBody>
          <a:bodyPr>
            <a:normAutofit/>
          </a:bodyPr>
          <a:lstStyle/>
          <a:p>
            <a:pPr algn="l"/>
            <a:r>
              <a:rPr lang="en-GB" dirty="0"/>
              <a:t>Clinical signs, </a:t>
            </a:r>
            <a:r>
              <a:rPr lang="en-GB" dirty="0" err="1"/>
              <a:t>postmortem</a:t>
            </a:r>
            <a:r>
              <a:rPr lang="en-GB" dirty="0"/>
              <a:t> and </a:t>
            </a:r>
            <a:r>
              <a:rPr lang="en-GB" dirty="0" err="1"/>
              <a:t>histopathological</a:t>
            </a:r>
            <a:r>
              <a:rPr lang="en-GB" dirty="0"/>
              <a:t> changes  were observed. Serum  investigations included enzymatic concentrations </a:t>
            </a:r>
            <a:r>
              <a:rPr lang="en-GB" dirty="0" smtClean="0"/>
              <a:t>and  </a:t>
            </a:r>
            <a:r>
              <a:rPr lang="en-GB" dirty="0"/>
              <a:t>metabolic </a:t>
            </a:r>
            <a:r>
              <a:rPr lang="en-GB" dirty="0" smtClean="0"/>
              <a:t>changes</a:t>
            </a:r>
            <a:r>
              <a:rPr lang="en-US" dirty="0" smtClean="0"/>
              <a:t>.</a:t>
            </a:r>
            <a:r>
              <a:rPr lang="en-GB" dirty="0" smtClean="0"/>
              <a:t> </a:t>
            </a:r>
            <a:endParaRPr lang="en-US" dirty="0"/>
          </a:p>
          <a:p>
            <a:pPr algn="l"/>
            <a:r>
              <a:rPr lang="en-GB" dirty="0"/>
              <a:t> </a:t>
            </a:r>
            <a:r>
              <a:rPr lang="en-GB" dirty="0" smtClean="0"/>
              <a:t>Mortalities </a:t>
            </a:r>
            <a:r>
              <a:rPr lang="en-GB" dirty="0"/>
              <a:t>occurred to variable degrees </a:t>
            </a:r>
            <a:r>
              <a:rPr lang="en-GB" dirty="0" smtClean="0"/>
              <a:t>respective </a:t>
            </a:r>
            <a:r>
              <a:rPr lang="en-US" dirty="0" smtClean="0"/>
              <a:t>to</a:t>
            </a:r>
            <a:r>
              <a:rPr lang="en-GB" dirty="0" smtClean="0"/>
              <a:t> </a:t>
            </a:r>
            <a:r>
              <a:rPr lang="en-GB" dirty="0"/>
              <a:t>the dose level. The tested rabbits showed uncontrolled diarrhoea, uncontrolled salivation, dullness, shivering, inappetance and finally </a:t>
            </a:r>
            <a:r>
              <a:rPr lang="en-GB" dirty="0" smtClean="0"/>
              <a:t>recumbence </a:t>
            </a:r>
            <a:r>
              <a:rPr lang="en-GB" dirty="0"/>
              <a:t>depending in severity on the dose.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609600"/>
            <a:ext cx="7772400" cy="5486400"/>
          </a:xfrm>
        </p:spPr>
        <p:txBody>
          <a:bodyPr>
            <a:normAutofit fontScale="92500" lnSpcReduction="20000"/>
          </a:bodyPr>
          <a:lstStyle/>
          <a:p>
            <a:endParaRPr lang="ar-SA" dirty="0" smtClean="0"/>
          </a:p>
          <a:p>
            <a:r>
              <a:rPr lang="en-GB" dirty="0" smtClean="0"/>
              <a:t>On </a:t>
            </a:r>
            <a:r>
              <a:rPr lang="en-GB" dirty="0"/>
              <a:t>atomic absorption only the lungs kept residual alum , while the livers washed it out . Oral dosing with alum caused congestion of  livers with white spots, stiff-greenish lungs and </a:t>
            </a:r>
            <a:r>
              <a:rPr lang="en-GB" dirty="0" smtClean="0"/>
              <a:t>inflamed </a:t>
            </a:r>
            <a:r>
              <a:rPr lang="en-GB" dirty="0"/>
              <a:t>empty intestines. The un-dosed group 1 goats showed a normal picture.</a:t>
            </a:r>
            <a:endParaRPr lang="en-US" dirty="0"/>
          </a:p>
          <a:p>
            <a:r>
              <a:rPr lang="en-GB" dirty="0"/>
              <a:t>On histopathology, </a:t>
            </a:r>
            <a:r>
              <a:rPr lang="en-GB" i="1" dirty="0"/>
              <a:t>alum</a:t>
            </a:r>
            <a:r>
              <a:rPr lang="en-GB" dirty="0"/>
              <a:t>-dosed group of rabbits  showed </a:t>
            </a:r>
            <a:r>
              <a:rPr lang="en-GB" dirty="0" err="1"/>
              <a:t>nephro</a:t>
            </a:r>
            <a:r>
              <a:rPr lang="en-GB" dirty="0"/>
              <a:t>- necrosis in the cortex and medulla , emphysema in the lungs and congestion and necrosis of the hepatocytes .   Alum</a:t>
            </a:r>
            <a:r>
              <a:rPr lang="en-GB" i="1" dirty="0"/>
              <a:t> </a:t>
            </a:r>
            <a:r>
              <a:rPr lang="en-GB" dirty="0"/>
              <a:t> was considered toxic to  </a:t>
            </a:r>
            <a:r>
              <a:rPr lang="en-GB" dirty="0" err="1"/>
              <a:t>Newzealand</a:t>
            </a:r>
            <a:r>
              <a:rPr lang="en-GB" dirty="0"/>
              <a:t> rabbits  at all dose rates tried.</a:t>
            </a: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838200"/>
            <a:ext cx="7467600" cy="4800600"/>
          </a:xfrm>
        </p:spPr>
        <p:txBody>
          <a:bodyPr/>
          <a:lstStyle/>
          <a:p>
            <a:r>
              <a:rPr lang="en-GB" dirty="0"/>
              <a:t>Keywords: </a:t>
            </a:r>
            <a:endParaRPr lang="ar-SA" dirty="0" smtClean="0"/>
          </a:p>
          <a:p>
            <a:r>
              <a:rPr lang="en-GB" dirty="0" smtClean="0"/>
              <a:t>Alum </a:t>
            </a:r>
            <a:r>
              <a:rPr lang="en-GB" dirty="0"/>
              <a:t>,Acute toxicity , Drinking water ,</a:t>
            </a:r>
            <a:r>
              <a:rPr lang="en-GB" dirty="0" err="1"/>
              <a:t>Newzealnd</a:t>
            </a:r>
            <a:r>
              <a:rPr lang="en-GB" dirty="0"/>
              <a:t> rabbits.</a:t>
            </a: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066799"/>
          </a:xfrm>
        </p:spPr>
        <p:txBody>
          <a:bodyPr>
            <a:normAutofit fontScale="90000"/>
          </a:bodyPr>
          <a:lstStyle/>
          <a:p>
            <a:r>
              <a:rPr lang="en-US" b="1" dirty="0"/>
              <a:t>1.Introduction</a:t>
            </a:r>
            <a:br>
              <a:rPr lang="en-US" b="1" dirty="0"/>
            </a:br>
            <a:endParaRPr lang="en-US" dirty="0"/>
          </a:p>
        </p:txBody>
      </p:sp>
      <p:sp>
        <p:nvSpPr>
          <p:cNvPr id="3" name="Subtitle 2"/>
          <p:cNvSpPr>
            <a:spLocks noGrp="1"/>
          </p:cNvSpPr>
          <p:nvPr>
            <p:ph type="subTitle" idx="1"/>
          </p:nvPr>
        </p:nvSpPr>
        <p:spPr>
          <a:xfrm>
            <a:off x="762000" y="1219200"/>
            <a:ext cx="7391400" cy="5029200"/>
          </a:xfrm>
        </p:spPr>
        <p:txBody>
          <a:bodyPr>
            <a:normAutofit fontScale="85000" lnSpcReduction="10000"/>
          </a:bodyPr>
          <a:lstStyle/>
          <a:p>
            <a:pPr algn="l"/>
            <a:r>
              <a:rPr lang="en-GB" dirty="0"/>
              <a:t>Aluminium sulphate is the world's third most abundant  material. (</a:t>
            </a:r>
            <a:r>
              <a:rPr lang="en-GB" dirty="0" err="1"/>
              <a:t>Aluminum</a:t>
            </a:r>
            <a:r>
              <a:rPr lang="en-GB" dirty="0"/>
              <a:t> , 2009 and </a:t>
            </a:r>
            <a:r>
              <a:rPr lang="en-GB" dirty="0" err="1"/>
              <a:t>Sposito</a:t>
            </a:r>
            <a:r>
              <a:rPr lang="en-GB" dirty="0"/>
              <a:t>, 2008). It makes up to 7.9 percent of the earth's crust by weight and is naturally found in water. It was first used at the beginning of the twentieth century as a water coagulant for colour and turbidity removal  and as an integral part of the </a:t>
            </a:r>
            <a:r>
              <a:rPr lang="en-GB" dirty="0" err="1"/>
              <a:t>multibarrier</a:t>
            </a:r>
            <a:r>
              <a:rPr lang="en-GB" dirty="0"/>
              <a:t> approach to drinking water treatment for the aim of protection from some life threatening diseases and making water more palatable. It is preferred by many water utility mangers for its effectiveness, availability, purity and cost.( GHEF,2007 and </a:t>
            </a:r>
            <a:r>
              <a:rPr lang="en-GB" dirty="0" err="1"/>
              <a:t>Kvech</a:t>
            </a:r>
            <a:r>
              <a:rPr lang="en-GB" dirty="0"/>
              <a:t> and  Edwards, 2002) </a:t>
            </a:r>
            <a:r>
              <a:rPr lang="en-US"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85800"/>
            <a:ext cx="7391400" cy="4953000"/>
          </a:xfrm>
        </p:spPr>
        <p:txBody>
          <a:bodyPr>
            <a:normAutofit fontScale="92500" lnSpcReduction="20000"/>
          </a:bodyPr>
          <a:lstStyle/>
          <a:p>
            <a:r>
              <a:rPr lang="en-GB" dirty="0"/>
              <a:t>The amount of </a:t>
            </a:r>
            <a:r>
              <a:rPr lang="en-GB" i="1" dirty="0"/>
              <a:t>alum</a:t>
            </a:r>
            <a:r>
              <a:rPr lang="en-GB" dirty="0"/>
              <a:t> taken from drinking water is nearly 0.I percent of the total intake of </a:t>
            </a:r>
            <a:r>
              <a:rPr lang="en-GB" dirty="0" err="1"/>
              <a:t>aluminum</a:t>
            </a:r>
            <a:r>
              <a:rPr lang="en-GB" dirty="0"/>
              <a:t>. 99.9 percent of the ingested </a:t>
            </a:r>
            <a:r>
              <a:rPr lang="en-GB" dirty="0" err="1"/>
              <a:t>aluminum</a:t>
            </a:r>
            <a:r>
              <a:rPr lang="en-GB" dirty="0"/>
              <a:t> is excreted though normal bowl functions (Stauber,</a:t>
            </a:r>
            <a:r>
              <a:rPr lang="en-GB" i="1" dirty="0"/>
              <a:t>etal</a:t>
            </a:r>
            <a:r>
              <a:rPr lang="en-GB" dirty="0"/>
              <a:t>.1999), because its acidity is naturalized in the duodenum and thus most of the </a:t>
            </a:r>
            <a:r>
              <a:rPr lang="en-GB" dirty="0" err="1"/>
              <a:t>aluminum</a:t>
            </a:r>
            <a:r>
              <a:rPr lang="en-GB" dirty="0"/>
              <a:t> is precipitated and not absorbed into blood. In some individuals, the long term accumulation of </a:t>
            </a:r>
            <a:r>
              <a:rPr lang="en-GB" dirty="0" err="1"/>
              <a:t>aluminum</a:t>
            </a:r>
            <a:r>
              <a:rPr lang="en-GB" dirty="0"/>
              <a:t> may lead to a dementia due to the formation of a myeloid protein disposition that is similar to those of Alzheimer’s disease. (</a:t>
            </a:r>
            <a:r>
              <a:rPr lang="en-GB" dirty="0" err="1"/>
              <a:t>Rondeau</a:t>
            </a:r>
            <a:r>
              <a:rPr lang="en-GB" dirty="0"/>
              <a:t> ,</a:t>
            </a:r>
            <a:r>
              <a:rPr lang="en-GB" i="1" dirty="0" err="1"/>
              <a:t>et.al</a:t>
            </a:r>
            <a:r>
              <a:rPr lang="en-GB" i="1" dirty="0"/>
              <a:t>.</a:t>
            </a:r>
            <a:r>
              <a:rPr lang="en-GB" dirty="0"/>
              <a:t> 2008).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914400"/>
            <a:ext cx="7620000" cy="4724400"/>
          </a:xfrm>
        </p:spPr>
        <p:txBody>
          <a:bodyPr/>
          <a:lstStyle/>
          <a:p>
            <a:pPr algn="l"/>
            <a:r>
              <a:rPr lang="en-GB" dirty="0"/>
              <a:t>The water companies should treat water with ferric sulphate rather than </a:t>
            </a:r>
            <a:r>
              <a:rPr lang="en-GB" dirty="0" err="1"/>
              <a:t>aluminum</a:t>
            </a:r>
            <a:r>
              <a:rPr lang="en-GB" dirty="0"/>
              <a:t> sulphate. (</a:t>
            </a:r>
            <a:r>
              <a:rPr lang="en-GB" dirty="0" err="1"/>
              <a:t>Martyn</a:t>
            </a:r>
            <a:r>
              <a:rPr lang="en-GB" dirty="0"/>
              <a:t> ,</a:t>
            </a:r>
            <a:r>
              <a:rPr lang="en-GB" i="1" dirty="0"/>
              <a:t>etal</a:t>
            </a:r>
            <a:r>
              <a:rPr lang="en-GB" dirty="0"/>
              <a:t>.1989) .University of Toronto researchers found in 1991 study that they could </a:t>
            </a:r>
            <a:r>
              <a:rPr lang="en-GB" dirty="0" smtClean="0"/>
              <a:t>s</a:t>
            </a:r>
            <a:r>
              <a:rPr lang="en-US" dirty="0" smtClean="0"/>
              <a:t>l</a:t>
            </a:r>
            <a:r>
              <a:rPr lang="en-GB" dirty="0" err="1" smtClean="0"/>
              <a:t>ow</a:t>
            </a:r>
            <a:r>
              <a:rPr lang="en-GB" dirty="0" smtClean="0"/>
              <a:t> </a:t>
            </a:r>
            <a:r>
              <a:rPr lang="en-GB" dirty="0"/>
              <a:t>the rate of deterioration in Alzheimer's patients by treating them with a drug that removed the </a:t>
            </a:r>
            <a:r>
              <a:rPr lang="en-GB" dirty="0" err="1"/>
              <a:t>aluminum</a:t>
            </a:r>
            <a:r>
              <a:rPr lang="en-GB" dirty="0"/>
              <a:t> from </a:t>
            </a:r>
            <a:r>
              <a:rPr lang="en-GB" dirty="0" smtClean="0"/>
              <a:t>their</a:t>
            </a:r>
            <a:r>
              <a:rPr lang="ar-SA" dirty="0"/>
              <a:t> </a:t>
            </a:r>
            <a:r>
              <a:rPr lang="en-GB" dirty="0" smtClean="0"/>
              <a:t>bodies</a:t>
            </a:r>
            <a:r>
              <a:rPr lang="en-GB" dirty="0"/>
              <a:t>.( Don, </a:t>
            </a:r>
            <a:r>
              <a:rPr lang="en-GB" i="1" dirty="0" err="1"/>
              <a:t>etal</a:t>
            </a:r>
            <a:r>
              <a:rPr lang="en-GB" dirty="0"/>
              <a:t>. </a:t>
            </a:r>
            <a:r>
              <a:rPr lang="en-GB" dirty="0" smtClean="0"/>
              <a:t>1991</a:t>
            </a:r>
            <a:r>
              <a:rPr lang="en-GB" dirty="0" smtClean="0"/>
              <a:t>)</a:t>
            </a:r>
            <a:endParaRPr lang="en-US" dirty="0"/>
          </a:p>
          <a:p>
            <a:pPr algn="l"/>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066800"/>
            <a:ext cx="7315200" cy="5105400"/>
          </a:xfrm>
        </p:spPr>
        <p:txBody>
          <a:bodyPr>
            <a:normAutofit fontScale="92500" lnSpcReduction="10000"/>
          </a:bodyPr>
          <a:lstStyle/>
          <a:p>
            <a:pPr algn="l"/>
            <a:r>
              <a:rPr lang="en-GB" dirty="0"/>
              <a:t>In an article with 250 foot notes recently published in the Journal of </a:t>
            </a:r>
            <a:r>
              <a:rPr lang="en-GB" dirty="0" err="1"/>
              <a:t>Orthnomolecular</a:t>
            </a:r>
            <a:r>
              <a:rPr lang="en-GB" dirty="0"/>
              <a:t> Medicine, an alternative publication, Foster cited on an Ontario study involving 668 autopsy-verified Alzheimer's brains, showing an increased risk by a factor of 25 in people drinking water with more than 100 </a:t>
            </a:r>
            <a:r>
              <a:rPr lang="en-GB" dirty="0" err="1"/>
              <a:t>microgrms</a:t>
            </a:r>
            <a:r>
              <a:rPr lang="en-GB" dirty="0"/>
              <a:t> of </a:t>
            </a:r>
            <a:r>
              <a:rPr lang="en-GB" dirty="0" err="1"/>
              <a:t>aluminum</a:t>
            </a:r>
            <a:r>
              <a:rPr lang="en-GB" dirty="0"/>
              <a:t>. Foster says Alzheimer is among the toughest diseases to investigate because it can be proven only by autopsy.( </a:t>
            </a:r>
            <a:r>
              <a:rPr lang="en-GB" dirty="0" err="1"/>
              <a:t>Oteiza</a:t>
            </a:r>
            <a:r>
              <a:rPr lang="en-GB" dirty="0"/>
              <a:t>, </a:t>
            </a:r>
            <a:r>
              <a:rPr lang="en-GB" i="1" dirty="0" err="1"/>
              <a:t>et.al</a:t>
            </a:r>
            <a:r>
              <a:rPr lang="en-GB" i="1" dirty="0"/>
              <a:t>.</a:t>
            </a:r>
            <a:r>
              <a:rPr lang="en-GB" dirty="0"/>
              <a:t> 1993) . </a:t>
            </a: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838199"/>
          </a:xfrm>
        </p:spPr>
        <p:txBody>
          <a:bodyPr>
            <a:normAutofit fontScale="90000"/>
          </a:bodyPr>
          <a:lstStyle/>
          <a:p>
            <a:r>
              <a:rPr lang="en-GB" b="1" dirty="0"/>
              <a:t>2.Material </a:t>
            </a:r>
            <a:r>
              <a:rPr lang="en-US" dirty="0"/>
              <a:t/>
            </a:r>
            <a:br>
              <a:rPr lang="en-US" dirty="0"/>
            </a:br>
            <a:endParaRPr lang="en-US" dirty="0"/>
          </a:p>
        </p:txBody>
      </p:sp>
      <p:sp>
        <p:nvSpPr>
          <p:cNvPr id="3" name="Subtitle 2"/>
          <p:cNvSpPr>
            <a:spLocks noGrp="1"/>
          </p:cNvSpPr>
          <p:nvPr>
            <p:ph type="subTitle" idx="1"/>
          </p:nvPr>
        </p:nvSpPr>
        <p:spPr>
          <a:xfrm>
            <a:off x="685800" y="914400"/>
            <a:ext cx="7543800" cy="5181600"/>
          </a:xfrm>
        </p:spPr>
        <p:txBody>
          <a:bodyPr>
            <a:normAutofit fontScale="92500" lnSpcReduction="10000"/>
          </a:bodyPr>
          <a:lstStyle/>
          <a:p>
            <a:pPr algn="l"/>
            <a:r>
              <a:rPr lang="en-GB" b="1" dirty="0"/>
              <a:t>2.1.</a:t>
            </a:r>
            <a:r>
              <a:rPr lang="en-GB" b="1" i="1" dirty="0"/>
              <a:t>Animals</a:t>
            </a:r>
            <a:endParaRPr lang="en-US" dirty="0"/>
          </a:p>
          <a:p>
            <a:pPr algn="l"/>
            <a:r>
              <a:rPr lang="en-GB" dirty="0"/>
              <a:t>Nine 5-7 month old mixed </a:t>
            </a:r>
            <a:r>
              <a:rPr lang="en-GB" dirty="0" err="1"/>
              <a:t>Newsealand</a:t>
            </a:r>
            <a:r>
              <a:rPr lang="en-GB" dirty="0"/>
              <a:t> rabbits were purchased and housed in cages within the </a:t>
            </a:r>
            <a:r>
              <a:rPr lang="en-GB" dirty="0" err="1" smtClean="0"/>
              <a:t>vivarium</a:t>
            </a:r>
            <a:r>
              <a:rPr lang="en-GB" dirty="0" smtClean="0"/>
              <a:t>  </a:t>
            </a:r>
            <a:r>
              <a:rPr lang="en-GB" dirty="0"/>
              <a:t>of Faculty of Veterinary Medicine, University of Khartoum. Animals were clinically healthy , given prophylactic doses of </a:t>
            </a:r>
            <a:r>
              <a:rPr lang="en-GB" dirty="0" err="1"/>
              <a:t>oxytetracycline</a:t>
            </a:r>
            <a:r>
              <a:rPr lang="en-GB" dirty="0"/>
              <a:t> 5% and </a:t>
            </a:r>
            <a:r>
              <a:rPr lang="en-GB" dirty="0" err="1"/>
              <a:t>sulphamethazine</a:t>
            </a:r>
            <a:r>
              <a:rPr lang="en-GB" dirty="0"/>
              <a:t> 33.3% against bacterial infections and </a:t>
            </a:r>
            <a:r>
              <a:rPr lang="en-GB" dirty="0" err="1"/>
              <a:t>coccidiosis</a:t>
            </a:r>
            <a:r>
              <a:rPr lang="en-GB" dirty="0"/>
              <a:t> respectively, ear-tagged and allowed a two-week preliminary period during which time </a:t>
            </a:r>
            <a:r>
              <a:rPr lang="en-GB" dirty="0" err="1"/>
              <a:t>lucerne</a:t>
            </a:r>
            <a:r>
              <a:rPr lang="en-GB" dirty="0"/>
              <a:t> and drinking Nile water were provided </a:t>
            </a:r>
            <a:r>
              <a:rPr lang="en-GB" i="1" dirty="0"/>
              <a:t>ad libitum</a:t>
            </a:r>
            <a:r>
              <a:rPr lang="en-GB" dirty="0"/>
              <a:t>.</a:t>
            </a:r>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838200"/>
            <a:ext cx="7696200" cy="5562600"/>
          </a:xfrm>
        </p:spPr>
        <p:txBody>
          <a:bodyPr>
            <a:normAutofit fontScale="92500" lnSpcReduction="20000"/>
          </a:bodyPr>
          <a:lstStyle/>
          <a:p>
            <a:pPr algn="l"/>
            <a:r>
              <a:rPr lang="en-GB" b="1" dirty="0"/>
              <a:t>2.2.</a:t>
            </a:r>
            <a:r>
              <a:rPr lang="en-GB" b="1" i="1" dirty="0"/>
              <a:t> Administration of the doses</a:t>
            </a:r>
            <a:endParaRPr lang="en-US" dirty="0"/>
          </a:p>
          <a:p>
            <a:pPr algn="l"/>
            <a:r>
              <a:rPr lang="en-GB" dirty="0"/>
              <a:t>Stock materials were prepared of 1%  and 20% solutions of ALSO</a:t>
            </a:r>
            <a:r>
              <a:rPr lang="en-GB" baseline="-25000" dirty="0"/>
              <a:t>4</a:t>
            </a:r>
            <a:r>
              <a:rPr lang="en-GB" dirty="0"/>
              <a:t>. Rabbits of the control group were given the untreated Nile water </a:t>
            </a:r>
            <a:r>
              <a:rPr lang="en-GB" i="1" dirty="0"/>
              <a:t>ad libitum</a:t>
            </a:r>
            <a:r>
              <a:rPr lang="en-GB" dirty="0"/>
              <a:t>.</a:t>
            </a:r>
            <a:endParaRPr lang="en-US" dirty="0"/>
          </a:p>
          <a:p>
            <a:pPr algn="l"/>
            <a:r>
              <a:rPr lang="en-GB" b="1" dirty="0"/>
              <a:t>2.3.</a:t>
            </a:r>
            <a:r>
              <a:rPr lang="en-GB" b="1" i="1" dirty="0"/>
              <a:t>Parameters</a:t>
            </a:r>
            <a:endParaRPr lang="en-US" dirty="0"/>
          </a:p>
          <a:p>
            <a:pPr algn="l"/>
            <a:r>
              <a:rPr lang="en-GB" dirty="0"/>
              <a:t>Clinical signs and mortality rates were recorded. Samples from lungs , intestines , livers and kidneys were taken and smeared on slides for </a:t>
            </a:r>
            <a:r>
              <a:rPr lang="en-GB" dirty="0" err="1"/>
              <a:t>histopathological</a:t>
            </a:r>
            <a:r>
              <a:rPr lang="en-GB" dirty="0"/>
              <a:t> results .Blood samples were obtained from the jugular vein before the start of the experimental dosing and there after fortnightly for serum analysis and haematological investigations.</a:t>
            </a: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85800"/>
            <a:ext cx="7391400" cy="5257800"/>
          </a:xfrm>
        </p:spPr>
        <p:txBody>
          <a:bodyPr/>
          <a:lstStyle/>
          <a:p>
            <a:pPr algn="l"/>
            <a:r>
              <a:rPr lang="en-GB" dirty="0"/>
              <a:t>Sera were analyzed for the activities of ALP, AST, CK, GPT and LDH </a:t>
            </a:r>
            <a:r>
              <a:rPr lang="en-GB" dirty="0" smtClean="0"/>
              <a:t>and also for </a:t>
            </a:r>
            <a:r>
              <a:rPr lang="en-GB" dirty="0"/>
              <a:t>the concentrations of cholesterol, </a:t>
            </a:r>
            <a:r>
              <a:rPr lang="en-GB" dirty="0" err="1"/>
              <a:t>creatinine</a:t>
            </a:r>
            <a:r>
              <a:rPr lang="en-GB" dirty="0"/>
              <a:t>, </a:t>
            </a:r>
            <a:r>
              <a:rPr lang="en-GB" dirty="0" err="1"/>
              <a:t>bilirubin</a:t>
            </a:r>
            <a:r>
              <a:rPr lang="en-GB" dirty="0"/>
              <a:t>, uric acid, urea, albumin, total protein, glucose, calcium, inorganic phosphorus, iron, sodium and potassium. Haemoglobin concentration (</a:t>
            </a:r>
            <a:r>
              <a:rPr lang="en-GB" dirty="0" err="1"/>
              <a:t>Hb</a:t>
            </a:r>
            <a:r>
              <a:rPr lang="en-GB" dirty="0"/>
              <a:t>), Packed Cell Volume (PCV), Red Blood Cell (RBC) and White Blood Cell (WBC) counts were estimated.</a:t>
            </a:r>
            <a:endParaRPr lang="en-US"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142999"/>
          </a:xfrm>
        </p:spPr>
        <p:txBody>
          <a:bodyPr>
            <a:normAutofit fontScale="90000"/>
          </a:bodyPr>
          <a:lstStyle/>
          <a:p>
            <a:r>
              <a:rPr lang="en-GB" b="1" dirty="0"/>
              <a:t>3. Methods</a:t>
            </a:r>
            <a:r>
              <a:rPr lang="en-US" dirty="0"/>
              <a:t/>
            </a:r>
            <a:br>
              <a:rPr lang="en-US" dirty="0"/>
            </a:br>
            <a:endParaRPr lang="en-US" dirty="0"/>
          </a:p>
        </p:txBody>
      </p:sp>
      <p:sp>
        <p:nvSpPr>
          <p:cNvPr id="3" name="Subtitle 2"/>
          <p:cNvSpPr>
            <a:spLocks noGrp="1"/>
          </p:cNvSpPr>
          <p:nvPr>
            <p:ph type="subTitle" idx="1"/>
          </p:nvPr>
        </p:nvSpPr>
        <p:spPr>
          <a:xfrm>
            <a:off x="762000" y="1143000"/>
            <a:ext cx="7543800" cy="5029200"/>
          </a:xfrm>
        </p:spPr>
        <p:txBody>
          <a:bodyPr>
            <a:normAutofit fontScale="92500" lnSpcReduction="20000"/>
          </a:bodyPr>
          <a:lstStyle/>
          <a:p>
            <a:pPr algn="l"/>
            <a:r>
              <a:rPr lang="en-GB" dirty="0"/>
              <a:t>This work was conducted with the formal approval of the local animal care committee</a:t>
            </a:r>
            <a:r>
              <a:rPr lang="en-GB" b="1" dirty="0"/>
              <a:t> </a:t>
            </a:r>
            <a:r>
              <a:rPr lang="en-GB" dirty="0"/>
              <a:t>at the vicinity of the Veterinary Hospital ,Faculty of Veterinary </a:t>
            </a:r>
            <a:r>
              <a:rPr lang="en-GB" dirty="0" err="1"/>
              <a:t>Medicinbe</a:t>
            </a:r>
            <a:r>
              <a:rPr lang="en-GB" dirty="0"/>
              <a:t> University of Khartoum  .</a:t>
            </a:r>
            <a:endParaRPr lang="en-US" dirty="0"/>
          </a:p>
          <a:p>
            <a:pPr algn="l"/>
            <a:r>
              <a:rPr lang="en-GB" b="1" dirty="0"/>
              <a:t>3.1. </a:t>
            </a:r>
            <a:r>
              <a:rPr lang="en-GB" b="1" i="1" dirty="0"/>
              <a:t>Histological methods</a:t>
            </a:r>
            <a:endParaRPr lang="en-US" dirty="0"/>
          </a:p>
          <a:p>
            <a:pPr algn="l"/>
            <a:r>
              <a:rPr lang="en-GB" dirty="0"/>
              <a:t>The specimens were collected immediately after death or slaughter and fixed in 10% normal saline, embedded in paraffin wax, sectioned at 5 µm and stained with </a:t>
            </a:r>
            <a:r>
              <a:rPr lang="en-GB" dirty="0" err="1"/>
              <a:t>haemotoxylin</a:t>
            </a:r>
            <a:r>
              <a:rPr lang="en-GB" dirty="0"/>
              <a:t> and eosin (H &amp; E) using Mayer's </a:t>
            </a:r>
            <a:r>
              <a:rPr lang="en-GB" dirty="0" err="1"/>
              <a:t>haemalum</a:t>
            </a:r>
            <a:r>
              <a:rPr lang="en-GB" dirty="0"/>
              <a:t>.</a:t>
            </a:r>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609600"/>
            <a:ext cx="7391400" cy="5562600"/>
          </a:xfrm>
        </p:spPr>
        <p:txBody>
          <a:bodyPr>
            <a:normAutofit lnSpcReduction="10000"/>
          </a:bodyPr>
          <a:lstStyle/>
          <a:p>
            <a:pPr algn="l"/>
            <a:r>
              <a:rPr lang="en-GB" b="1" dirty="0"/>
              <a:t>3.2. </a:t>
            </a:r>
            <a:r>
              <a:rPr lang="en-GB" b="1" i="1" dirty="0"/>
              <a:t>Chemical methods</a:t>
            </a:r>
            <a:r>
              <a:rPr lang="en-GB" b="1" dirty="0"/>
              <a:t>  </a:t>
            </a:r>
            <a:endParaRPr lang="en-US" dirty="0"/>
          </a:p>
          <a:p>
            <a:pPr algn="l"/>
            <a:r>
              <a:rPr lang="en-GB" dirty="0"/>
              <a:t>Blood samples obtained from the </a:t>
            </a:r>
            <a:r>
              <a:rPr lang="en-GB" dirty="0" smtClean="0"/>
              <a:t>ear </a:t>
            </a:r>
            <a:r>
              <a:rPr lang="en-GB" dirty="0"/>
              <a:t>vein </a:t>
            </a:r>
            <a:r>
              <a:rPr lang="en-GB" dirty="0" smtClean="0"/>
              <a:t>of rabbits </a:t>
            </a:r>
            <a:r>
              <a:rPr lang="en-GB" dirty="0"/>
              <a:t>before and after dosing with AlSO</a:t>
            </a:r>
            <a:r>
              <a:rPr lang="en-GB" baseline="-25000" dirty="0"/>
              <a:t>4</a:t>
            </a:r>
            <a:r>
              <a:rPr lang="en-GB" dirty="0"/>
              <a:t>. Venous blood samples were centrifuged at 3000 </a:t>
            </a:r>
            <a:r>
              <a:rPr lang="en-GB" dirty="0" err="1"/>
              <a:t>r.p.m</a:t>
            </a:r>
            <a:r>
              <a:rPr lang="en-GB" dirty="0"/>
              <a:t>. for 5 minutes and stored at -20</a:t>
            </a:r>
            <a:r>
              <a:rPr lang="en-GB" baseline="30000" dirty="0"/>
              <a:t>o</a:t>
            </a:r>
            <a:r>
              <a:rPr lang="en-GB" dirty="0"/>
              <a:t>C until analyzed</a:t>
            </a:r>
            <a:r>
              <a:rPr lang="en-GB" b="1" dirty="0"/>
              <a:t> </a:t>
            </a:r>
            <a:r>
              <a:rPr lang="en-GB" dirty="0"/>
              <a:t>for</a:t>
            </a:r>
            <a:r>
              <a:rPr lang="en-GB" b="1" dirty="0"/>
              <a:t> </a:t>
            </a:r>
            <a:r>
              <a:rPr lang="en-GB" dirty="0"/>
              <a:t>LDH, GOT, ALP,</a:t>
            </a:r>
            <a:r>
              <a:rPr lang="en-GB" b="1" dirty="0"/>
              <a:t> </a:t>
            </a:r>
            <a:r>
              <a:rPr lang="en-GB" dirty="0"/>
              <a:t>CK</a:t>
            </a:r>
            <a:r>
              <a:rPr lang="en-GB" b="1" dirty="0"/>
              <a:t>,</a:t>
            </a:r>
            <a:r>
              <a:rPr lang="en-GB" dirty="0"/>
              <a:t> cholesterol,</a:t>
            </a:r>
            <a:r>
              <a:rPr lang="en-GB" b="1" dirty="0"/>
              <a:t> </a:t>
            </a:r>
            <a:r>
              <a:rPr lang="en-GB" dirty="0" err="1"/>
              <a:t>creatinine</a:t>
            </a:r>
            <a:r>
              <a:rPr lang="en-GB" dirty="0"/>
              <a:t>,</a:t>
            </a:r>
            <a:r>
              <a:rPr lang="en-GB" b="1" dirty="0"/>
              <a:t> </a:t>
            </a:r>
            <a:r>
              <a:rPr lang="en-GB" dirty="0"/>
              <a:t>total </a:t>
            </a:r>
            <a:r>
              <a:rPr lang="en-GB" dirty="0" err="1"/>
              <a:t>bilirubin</a:t>
            </a:r>
            <a:r>
              <a:rPr lang="en-GB" dirty="0"/>
              <a:t>,</a:t>
            </a:r>
            <a:r>
              <a:rPr lang="en-GB" b="1" dirty="0"/>
              <a:t> </a:t>
            </a:r>
            <a:r>
              <a:rPr lang="en-GB" dirty="0"/>
              <a:t>urea</a:t>
            </a:r>
            <a:r>
              <a:rPr lang="en-GB" b="1" dirty="0"/>
              <a:t>, </a:t>
            </a:r>
            <a:r>
              <a:rPr lang="en-GB" dirty="0"/>
              <a:t>total protein</a:t>
            </a:r>
            <a:r>
              <a:rPr lang="en-GB" b="1" dirty="0"/>
              <a:t>, </a:t>
            </a:r>
            <a:r>
              <a:rPr lang="en-GB" dirty="0"/>
              <a:t>calcium</a:t>
            </a:r>
            <a:r>
              <a:rPr lang="en-GB" b="1" dirty="0"/>
              <a:t> </a:t>
            </a:r>
            <a:r>
              <a:rPr lang="en-GB" dirty="0"/>
              <a:t>,albumin,</a:t>
            </a:r>
            <a:r>
              <a:rPr lang="en-GB" b="1" dirty="0"/>
              <a:t> </a:t>
            </a:r>
            <a:r>
              <a:rPr lang="en-GB" dirty="0"/>
              <a:t>phosphorus</a:t>
            </a:r>
            <a:r>
              <a:rPr lang="en-GB" b="1" dirty="0"/>
              <a:t>, </a:t>
            </a:r>
            <a:r>
              <a:rPr lang="en-GB" dirty="0"/>
              <a:t>iron and magnesium</a:t>
            </a:r>
            <a:endParaRPr lang="en-US" dirty="0"/>
          </a:p>
          <a:p>
            <a:pPr algn="l"/>
            <a:r>
              <a:rPr lang="en-GB" dirty="0"/>
              <a:t>by a colorimetric method using a commercial kit.</a:t>
            </a:r>
            <a:endParaRPr lang="en-US"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85800"/>
            <a:ext cx="7543800" cy="4953000"/>
          </a:xfrm>
        </p:spPr>
        <p:txBody>
          <a:bodyPr>
            <a:normAutofit fontScale="85000" lnSpcReduction="10000"/>
          </a:bodyPr>
          <a:lstStyle/>
          <a:p>
            <a:pPr algn="l"/>
            <a:r>
              <a:rPr lang="en-GB" b="1" dirty="0"/>
              <a:t>3.3. </a:t>
            </a:r>
            <a:r>
              <a:rPr lang="en-GB" b="1" i="1" dirty="0"/>
              <a:t>Haematological  methods</a:t>
            </a:r>
            <a:endParaRPr lang="en-US" dirty="0"/>
          </a:p>
          <a:p>
            <a:pPr algn="l"/>
            <a:r>
              <a:rPr lang="en-GB" dirty="0"/>
              <a:t>These were described by </a:t>
            </a:r>
            <a:r>
              <a:rPr lang="en-GB" dirty="0" err="1"/>
              <a:t>Schalm</a:t>
            </a:r>
            <a:r>
              <a:rPr lang="en-GB" dirty="0"/>
              <a:t> 1965. Blood samples from </a:t>
            </a:r>
            <a:r>
              <a:rPr lang="en-GB" dirty="0" smtClean="0"/>
              <a:t>rabbits </a:t>
            </a:r>
            <a:r>
              <a:rPr lang="en-GB" dirty="0"/>
              <a:t>were collected into clean dry bottles containing the anti-coagulant heparin from the </a:t>
            </a:r>
            <a:r>
              <a:rPr lang="en-GB" dirty="0" smtClean="0"/>
              <a:t>ear </a:t>
            </a:r>
            <a:r>
              <a:rPr lang="en-GB" dirty="0"/>
              <a:t>vein. The concentration of haemoglobin was determined by the </a:t>
            </a:r>
            <a:r>
              <a:rPr lang="en-GB" dirty="0" err="1"/>
              <a:t>cynomethaemoglobin</a:t>
            </a:r>
            <a:r>
              <a:rPr lang="en-GB" dirty="0"/>
              <a:t> technique in g/dl of blood,</a:t>
            </a:r>
            <a:r>
              <a:rPr lang="en-GB" b="1" dirty="0"/>
              <a:t> </a:t>
            </a:r>
            <a:r>
              <a:rPr lang="en-GB" dirty="0"/>
              <a:t>fresh blood samples were centrifuged in a </a:t>
            </a:r>
            <a:r>
              <a:rPr lang="en-GB" dirty="0" err="1"/>
              <a:t>microhaematocrit</a:t>
            </a:r>
            <a:r>
              <a:rPr lang="en-GB" dirty="0"/>
              <a:t> centrifuge  to read off the packed cell volume percentage .The red and white blood cells  were counted with an improved </a:t>
            </a:r>
            <a:r>
              <a:rPr lang="en-GB" dirty="0" err="1"/>
              <a:t>Neubauer</a:t>
            </a:r>
            <a:r>
              <a:rPr lang="en-GB" dirty="0"/>
              <a:t> haemocytometer .</a:t>
            </a:r>
            <a:endParaRPr lang="en-US" dirty="0"/>
          </a:p>
          <a:p>
            <a:r>
              <a:rPr lang="en-GB" dirty="0"/>
              <a:t> </a:t>
            </a:r>
            <a:endParaRPr lang="en-US" dirty="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1142999"/>
          </a:xfrm>
        </p:spPr>
        <p:txBody>
          <a:bodyPr>
            <a:normAutofit/>
          </a:bodyPr>
          <a:lstStyle/>
          <a:p>
            <a:r>
              <a:rPr lang="en-GB" sz="2800" b="1" dirty="0"/>
              <a:t>3.4.  </a:t>
            </a:r>
            <a:r>
              <a:rPr lang="en-GB" sz="2800" b="1" i="1" dirty="0"/>
              <a:t>Determination of Al</a:t>
            </a:r>
            <a:r>
              <a:rPr lang="en-GB" sz="2800" b="1" dirty="0"/>
              <a:t>  </a:t>
            </a:r>
            <a:r>
              <a:rPr lang="en-US" sz="2800" dirty="0"/>
              <a:t/>
            </a:r>
            <a:br>
              <a:rPr lang="en-US" sz="2800" dirty="0"/>
            </a:br>
            <a:endParaRPr lang="en-US" sz="2800" dirty="0"/>
          </a:p>
        </p:txBody>
      </p:sp>
      <p:sp>
        <p:nvSpPr>
          <p:cNvPr id="3" name="Subtitle 2"/>
          <p:cNvSpPr>
            <a:spLocks noGrp="1"/>
          </p:cNvSpPr>
          <p:nvPr>
            <p:ph type="subTitle" idx="1"/>
          </p:nvPr>
        </p:nvSpPr>
        <p:spPr>
          <a:xfrm>
            <a:off x="838200" y="914400"/>
            <a:ext cx="7543800" cy="5181600"/>
          </a:xfrm>
        </p:spPr>
        <p:txBody>
          <a:bodyPr>
            <a:normAutofit fontScale="85000" lnSpcReduction="10000"/>
          </a:bodyPr>
          <a:lstStyle/>
          <a:p>
            <a:pPr algn="l"/>
            <a:r>
              <a:rPr lang="en-GB" i="1" dirty="0"/>
              <a:t>Preparation of Al standard solution </a:t>
            </a:r>
            <a:endParaRPr lang="en-US" dirty="0"/>
          </a:p>
          <a:p>
            <a:pPr algn="l"/>
            <a:r>
              <a:rPr lang="en-GB" dirty="0"/>
              <a:t>I gm of Al wire was dissolved in 1 ml </a:t>
            </a:r>
            <a:r>
              <a:rPr lang="en-GB" dirty="0" err="1"/>
              <a:t>HCl</a:t>
            </a:r>
            <a:r>
              <a:rPr lang="en-GB" dirty="0"/>
              <a:t>, then diluted to 1 litre with 1% </a:t>
            </a:r>
            <a:r>
              <a:rPr lang="en-GB" dirty="0" err="1"/>
              <a:t>NaCl</a:t>
            </a:r>
            <a:r>
              <a:rPr lang="en-GB" dirty="0"/>
              <a:t>. From the 1000 </a:t>
            </a:r>
            <a:r>
              <a:rPr lang="en-GB" dirty="0" err="1"/>
              <a:t>ppm</a:t>
            </a:r>
            <a:r>
              <a:rPr lang="en-GB" dirty="0"/>
              <a:t> solution transfer 5 ml into 100 ml beaker, add the brine solution and shake well ending into serial dilutions for calibration.</a:t>
            </a:r>
            <a:endParaRPr lang="en-US" dirty="0"/>
          </a:p>
          <a:p>
            <a:pPr algn="l"/>
            <a:r>
              <a:rPr lang="en-GB" i="1" dirty="0"/>
              <a:t>Reagents for Al</a:t>
            </a:r>
            <a:endParaRPr lang="en-US" dirty="0"/>
          </a:p>
          <a:p>
            <a:pPr algn="l"/>
            <a:r>
              <a:rPr lang="en-GB" dirty="0"/>
              <a:t>These were six reagents, Calcium chloride , prepared from CaCo</a:t>
            </a:r>
            <a:r>
              <a:rPr lang="en-GB" baseline="-25000" dirty="0"/>
              <a:t>3 </a:t>
            </a:r>
            <a:r>
              <a:rPr lang="en-GB" dirty="0"/>
              <a:t>and </a:t>
            </a:r>
            <a:r>
              <a:rPr lang="en-GB" dirty="0" err="1"/>
              <a:t>HCl</a:t>
            </a:r>
            <a:r>
              <a:rPr lang="en-GB" dirty="0"/>
              <a:t> 10% Hydroxylamine Hydrochloride ; 0.75% </a:t>
            </a:r>
            <a:r>
              <a:rPr lang="en-GB" dirty="0" err="1"/>
              <a:t>Pottassium</a:t>
            </a:r>
            <a:r>
              <a:rPr lang="en-GB" dirty="0"/>
              <a:t> </a:t>
            </a:r>
            <a:r>
              <a:rPr lang="en-GB" dirty="0" err="1"/>
              <a:t>ferricyride</a:t>
            </a:r>
            <a:r>
              <a:rPr lang="en-GB" dirty="0"/>
              <a:t>; 4%Thiogollic Acid (</a:t>
            </a:r>
            <a:r>
              <a:rPr lang="en-GB" dirty="0" err="1"/>
              <a:t>Mercuptic</a:t>
            </a:r>
            <a:r>
              <a:rPr lang="en-GB" dirty="0"/>
              <a:t> Acid); Sodium acetate; acetic acid buffer solution and 05% Alizarin Red solution.        </a:t>
            </a:r>
            <a:endParaRPr lang="en-US" dirty="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838200"/>
            <a:ext cx="7772400" cy="4724400"/>
          </a:xfrm>
        </p:spPr>
        <p:txBody>
          <a:bodyPr/>
          <a:lstStyle/>
          <a:p>
            <a:pPr algn="l"/>
            <a:r>
              <a:rPr lang="en-US" b="1" i="1" dirty="0"/>
              <a:t>Preparation of the sample</a:t>
            </a:r>
            <a:endParaRPr lang="en-US" b="1" dirty="0"/>
          </a:p>
          <a:p>
            <a:pPr algn="l"/>
            <a:r>
              <a:rPr lang="en-GB" dirty="0" smtClean="0"/>
              <a:t>Weigh </a:t>
            </a:r>
            <a:r>
              <a:rPr lang="en-GB" dirty="0"/>
              <a:t>1 gm of lung tissue into a </a:t>
            </a:r>
            <a:r>
              <a:rPr lang="en-GB" dirty="0" err="1"/>
              <a:t>tefler</a:t>
            </a:r>
            <a:r>
              <a:rPr lang="en-GB" dirty="0"/>
              <a:t> beaker, add 30 ml of 6 N -</a:t>
            </a:r>
            <a:r>
              <a:rPr lang="en-GB" dirty="0" err="1"/>
              <a:t>Nacl</a:t>
            </a:r>
            <a:r>
              <a:rPr lang="en-GB" dirty="0"/>
              <a:t>, seal the cover properly and put it on a low hot plate to dissolve. After venting, add 10 ml of white spirit (petroleum ether ) to extract the fats, shake well, filter into 500 ml v-flask. Transfer 5 ml into 100 ml v-flask. (Microwave Accelerated Reaction System, MARS).</a:t>
            </a:r>
            <a:endParaRPr lang="en-US" dirty="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09600"/>
            <a:ext cx="7848600" cy="5029200"/>
          </a:xfrm>
        </p:spPr>
        <p:txBody>
          <a:bodyPr>
            <a:normAutofit lnSpcReduction="10000"/>
          </a:bodyPr>
          <a:lstStyle/>
          <a:p>
            <a:pPr algn="l"/>
            <a:r>
              <a:rPr lang="en-GB" i="1" dirty="0"/>
              <a:t>Protocol</a:t>
            </a:r>
            <a:endParaRPr lang="en-US" dirty="0"/>
          </a:p>
          <a:p>
            <a:pPr algn="l"/>
            <a:r>
              <a:rPr lang="en-GB" dirty="0"/>
              <a:t>Add sample, standards and </a:t>
            </a:r>
            <a:r>
              <a:rPr lang="en-GB" dirty="0" smtClean="0"/>
              <a:t>2,1,1,2,10 </a:t>
            </a:r>
            <a:r>
              <a:rPr lang="en-GB" dirty="0"/>
              <a:t>and 10 ml of the blank to the aforesaid reagents  respectively. Sample </a:t>
            </a:r>
            <a:r>
              <a:rPr lang="en-GB" dirty="0" err="1"/>
              <a:t>color</a:t>
            </a:r>
            <a:r>
              <a:rPr lang="en-GB" dirty="0"/>
              <a:t> was then read in the KAL /L Milton RO 4 </a:t>
            </a:r>
            <a:r>
              <a:rPr lang="en-GB" dirty="0" err="1"/>
              <a:t>Spectoronic</a:t>
            </a:r>
            <a:r>
              <a:rPr lang="en-GB" dirty="0"/>
              <a:t> 1001 C (Scientific Technical Supplies, UK) at 475 nm.</a:t>
            </a:r>
            <a:endParaRPr lang="en-US" dirty="0"/>
          </a:p>
          <a:p>
            <a:pPr algn="l"/>
            <a:r>
              <a:rPr lang="en-GB" b="1" dirty="0"/>
              <a:t>3.5. </a:t>
            </a:r>
            <a:r>
              <a:rPr lang="en-GB" b="1" i="1" dirty="0"/>
              <a:t>Statistical methods</a:t>
            </a:r>
            <a:r>
              <a:rPr lang="en-GB" b="1" dirty="0"/>
              <a:t> </a:t>
            </a:r>
            <a:endParaRPr lang="en-US" dirty="0"/>
          </a:p>
          <a:p>
            <a:pPr algn="l"/>
            <a:r>
              <a:rPr lang="en-US" dirty="0"/>
              <a:t>The difference between mean values of data were </a:t>
            </a:r>
            <a:r>
              <a:rPr lang="en-US" dirty="0" err="1"/>
              <a:t>analysed</a:t>
            </a:r>
            <a:r>
              <a:rPr lang="en-US" dirty="0"/>
              <a:t> by the un-paired students- t-test (</a:t>
            </a:r>
            <a:r>
              <a:rPr lang="en-US" dirty="0" err="1"/>
              <a:t>Snedecor</a:t>
            </a:r>
            <a:r>
              <a:rPr lang="en-US" dirty="0"/>
              <a:t> and Cochran, 1967).</a:t>
            </a:r>
            <a:endParaRPr lang="en-US" b="1"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142999"/>
          </a:xfrm>
        </p:spPr>
        <p:txBody>
          <a:bodyPr>
            <a:normAutofit fontScale="90000"/>
          </a:bodyPr>
          <a:lstStyle/>
          <a:p>
            <a:r>
              <a:rPr lang="en-US" b="1" dirty="0"/>
              <a:t>4.Results</a:t>
            </a:r>
            <a:br>
              <a:rPr lang="en-US" b="1" dirty="0"/>
            </a:br>
            <a:endParaRPr lang="en-US" dirty="0"/>
          </a:p>
        </p:txBody>
      </p:sp>
      <p:sp>
        <p:nvSpPr>
          <p:cNvPr id="3" name="Subtitle 2"/>
          <p:cNvSpPr>
            <a:spLocks noGrp="1"/>
          </p:cNvSpPr>
          <p:nvPr>
            <p:ph type="subTitle" idx="1"/>
          </p:nvPr>
        </p:nvSpPr>
        <p:spPr>
          <a:xfrm>
            <a:off x="609600" y="1066800"/>
            <a:ext cx="7848600" cy="5334000"/>
          </a:xfrm>
        </p:spPr>
        <p:txBody>
          <a:bodyPr>
            <a:normAutofit/>
          </a:bodyPr>
          <a:lstStyle/>
          <a:p>
            <a:r>
              <a:rPr lang="en-GB" b="1" dirty="0"/>
              <a:t>4.1. </a:t>
            </a:r>
            <a:r>
              <a:rPr lang="en-GB" b="1" i="1" dirty="0"/>
              <a:t>Effect of 1% alum in drinking water on </a:t>
            </a:r>
            <a:r>
              <a:rPr lang="en-GB" b="1" i="1" dirty="0" err="1"/>
              <a:t>Newzealand</a:t>
            </a:r>
            <a:r>
              <a:rPr lang="en-GB" b="1" i="1" dirty="0"/>
              <a:t> rabbits</a:t>
            </a:r>
            <a:endParaRPr lang="en-US" dirty="0"/>
          </a:p>
          <a:p>
            <a:pPr algn="l"/>
            <a:r>
              <a:rPr lang="en-GB" i="1" dirty="0"/>
              <a:t>4.1.1</a:t>
            </a:r>
            <a:r>
              <a:rPr lang="en-GB" b="1" i="1" dirty="0"/>
              <a:t> </a:t>
            </a:r>
            <a:r>
              <a:rPr lang="en-GB" i="1" dirty="0"/>
              <a:t>Clinical signs and mortality rates</a:t>
            </a:r>
            <a:endParaRPr lang="en-US" i="1" dirty="0"/>
          </a:p>
          <a:p>
            <a:pPr algn="l"/>
            <a:r>
              <a:rPr lang="en-GB" dirty="0" err="1"/>
              <a:t>Newzealand</a:t>
            </a:r>
            <a:r>
              <a:rPr lang="en-GB" dirty="0"/>
              <a:t> rabbits (group </a:t>
            </a:r>
            <a:r>
              <a:rPr lang="en-GB" dirty="0" smtClean="0"/>
              <a:t>12</a:t>
            </a:r>
            <a:r>
              <a:rPr lang="en-GB" dirty="0"/>
              <a:t>) showed inappetance, nervous signs and were finally recumbent and the mortality rate was 100 percent. A normal </a:t>
            </a:r>
            <a:r>
              <a:rPr lang="en-GB" dirty="0" err="1"/>
              <a:t>behavior</a:t>
            </a:r>
            <a:r>
              <a:rPr lang="en-GB" dirty="0"/>
              <a:t> was characteristic for group 1 rabbits of the </a:t>
            </a:r>
            <a:r>
              <a:rPr lang="en-GB" dirty="0" err="1"/>
              <a:t>undosed</a:t>
            </a:r>
            <a:r>
              <a:rPr lang="en-GB" dirty="0"/>
              <a:t> controls.</a:t>
            </a:r>
            <a:endParaRPr lang="en-US" dirty="0"/>
          </a:p>
          <a:p>
            <a:pPr algn="l"/>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838200"/>
            <a:ext cx="7239000" cy="5029200"/>
          </a:xfrm>
        </p:spPr>
        <p:txBody>
          <a:bodyPr/>
          <a:lstStyle/>
          <a:p>
            <a:pPr algn="l"/>
            <a:r>
              <a:rPr lang="en-GB" dirty="0" smtClean="0"/>
              <a:t>4.1.2</a:t>
            </a:r>
            <a:r>
              <a:rPr lang="en-GB" dirty="0"/>
              <a:t>.</a:t>
            </a:r>
            <a:r>
              <a:rPr lang="en-GB" b="1" dirty="0"/>
              <a:t> </a:t>
            </a:r>
            <a:r>
              <a:rPr lang="en-GB" i="1" dirty="0"/>
              <a:t>Post-mortem Changes</a:t>
            </a:r>
            <a:endParaRPr lang="en-US" dirty="0"/>
          </a:p>
          <a:p>
            <a:pPr algn="l"/>
            <a:r>
              <a:rPr lang="en-GB" dirty="0"/>
              <a:t>Empty intestines were the most prominent feature. Stiffness of lungs was also pronounced in addition the presence of white foci in the intestines and livers. A normal scene was observed in the control group.</a:t>
            </a:r>
            <a:endParaRPr lang="en-US" dirty="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762000"/>
            <a:ext cx="7620000" cy="4876800"/>
          </a:xfrm>
        </p:spPr>
        <p:txBody>
          <a:bodyPr/>
          <a:lstStyle/>
          <a:p>
            <a:pPr algn="l"/>
            <a:r>
              <a:rPr lang="en-GB" dirty="0"/>
              <a:t>4.1.3. </a:t>
            </a:r>
            <a:r>
              <a:rPr lang="en-GB" i="1" dirty="0" err="1"/>
              <a:t>Histo</a:t>
            </a:r>
            <a:r>
              <a:rPr lang="en-GB" i="1" dirty="0"/>
              <a:t>- pathological picture</a:t>
            </a:r>
            <a:endParaRPr lang="en-US" dirty="0"/>
          </a:p>
          <a:p>
            <a:pPr algn="l"/>
            <a:r>
              <a:rPr lang="en-GB" dirty="0"/>
              <a:t>Oedema and emphysema were obvious in lungs, intestines suffered from </a:t>
            </a:r>
            <a:r>
              <a:rPr lang="en-GB" dirty="0" err="1"/>
              <a:t>catahrral</a:t>
            </a:r>
            <a:r>
              <a:rPr lang="en-GB" dirty="0"/>
              <a:t> inflammation (</a:t>
            </a:r>
            <a:r>
              <a:rPr lang="en-GB" dirty="0" smtClean="0"/>
              <a:t>Fig. </a:t>
            </a:r>
            <a:r>
              <a:rPr lang="en-GB" dirty="0"/>
              <a:t>1) and in the livers, generalized necrosis and </a:t>
            </a:r>
            <a:r>
              <a:rPr lang="en-GB" dirty="0" err="1"/>
              <a:t>lympthocyte</a:t>
            </a:r>
            <a:r>
              <a:rPr lang="en-GB" dirty="0"/>
              <a:t> infiltration were very clear. Normal organ pictures were clear in the control rabbits.</a:t>
            </a:r>
            <a:endParaRPr lang="en-US" dirty="0"/>
          </a:p>
          <a:p>
            <a:pPr algn="l"/>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609600"/>
            <a:ext cx="7696200" cy="5029200"/>
          </a:xfrm>
        </p:spPr>
        <p:txBody>
          <a:bodyPr/>
          <a:lstStyle/>
          <a:p>
            <a:r>
              <a:rPr lang="en-US" b="1" dirty="0" smtClean="0"/>
              <a:t>Fig.1</a:t>
            </a:r>
            <a:r>
              <a:rPr lang="en-US" b="1" dirty="0" smtClean="0"/>
              <a:t>)</a:t>
            </a:r>
            <a:r>
              <a:rPr lang="en-US" b="1" dirty="0" smtClean="0"/>
              <a:t> </a:t>
            </a:r>
            <a:r>
              <a:rPr lang="en-US" b="1" dirty="0" err="1" smtClean="0"/>
              <a:t>Catahrral</a:t>
            </a:r>
            <a:r>
              <a:rPr lang="en-US" b="1" dirty="0" smtClean="0"/>
              <a:t> Inflammation Of the </a:t>
            </a:r>
            <a:r>
              <a:rPr lang="ar-SA" b="1" dirty="0" smtClean="0"/>
              <a:t>)</a:t>
            </a:r>
            <a:r>
              <a:rPr lang="en-US" b="1" dirty="0" smtClean="0"/>
              <a:t> Intestines </a:t>
            </a:r>
            <a:r>
              <a:rPr lang="en-US" b="1" dirty="0" smtClean="0"/>
              <a:t>of 1</a:t>
            </a:r>
            <a:r>
              <a:rPr lang="en-US" b="1" dirty="0" smtClean="0"/>
              <a:t>%</a:t>
            </a:r>
            <a:r>
              <a:rPr lang="en-US" b="1" i="1" dirty="0" smtClean="0"/>
              <a:t> alum</a:t>
            </a:r>
            <a:r>
              <a:rPr lang="en-US" b="1" dirty="0" smtClean="0"/>
              <a:t> –dosed </a:t>
            </a:r>
            <a:r>
              <a:rPr lang="en-US" b="1" dirty="0" smtClean="0"/>
              <a:t>Rabbits</a:t>
            </a:r>
          </a:p>
          <a:p>
            <a:r>
              <a:rPr lang="en-US" dirty="0" smtClean="0"/>
              <a:t> </a:t>
            </a:r>
            <a:r>
              <a:rPr lang="ar-SA" dirty="0" smtClean="0"/>
              <a:t> </a:t>
            </a: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1219200" y="1905001"/>
            <a:ext cx="7239000" cy="4114800"/>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1371599"/>
          </a:xfrm>
        </p:spPr>
        <p:txBody>
          <a:bodyPr>
            <a:normAutofit fontScale="90000"/>
          </a:bodyPr>
          <a:lstStyle/>
          <a:p>
            <a:r>
              <a:rPr lang="en-GB" sz="3100" b="1" dirty="0"/>
              <a:t>4.2</a:t>
            </a:r>
            <a:r>
              <a:rPr lang="en-US" sz="3100" b="1" dirty="0"/>
              <a:t>. </a:t>
            </a:r>
            <a:r>
              <a:rPr lang="en-GB" sz="3100" b="1" dirty="0"/>
              <a:t>Effect of 20% alum in drinking water on </a:t>
            </a:r>
            <a:r>
              <a:rPr lang="en-GB" sz="3100" b="1" dirty="0" err="1"/>
              <a:t>Newzealand</a:t>
            </a:r>
            <a:r>
              <a:rPr lang="en-GB" sz="3100" b="1" dirty="0"/>
              <a:t> rabbits</a:t>
            </a:r>
            <a:r>
              <a:rPr lang="en-US" dirty="0"/>
              <a:t/>
            </a:r>
            <a:br>
              <a:rPr lang="en-US" dirty="0"/>
            </a:br>
            <a:endParaRPr lang="en-US" dirty="0"/>
          </a:p>
        </p:txBody>
      </p:sp>
      <p:sp>
        <p:nvSpPr>
          <p:cNvPr id="3" name="Subtitle 2"/>
          <p:cNvSpPr>
            <a:spLocks noGrp="1"/>
          </p:cNvSpPr>
          <p:nvPr>
            <p:ph type="subTitle" idx="1"/>
          </p:nvPr>
        </p:nvSpPr>
        <p:spPr>
          <a:xfrm>
            <a:off x="685800" y="1295400"/>
            <a:ext cx="7772400" cy="4343400"/>
          </a:xfrm>
        </p:spPr>
        <p:txBody>
          <a:bodyPr/>
          <a:lstStyle/>
          <a:p>
            <a:pPr algn="l"/>
            <a:r>
              <a:rPr lang="en-GB" b="1" dirty="0"/>
              <a:t>4.2.1.</a:t>
            </a:r>
            <a:r>
              <a:rPr lang="en-GB" b="1" i="1" dirty="0"/>
              <a:t>Clinical signs and mortality rate</a:t>
            </a:r>
            <a:r>
              <a:rPr lang="en-US" b="1" i="1" dirty="0"/>
              <a:t>s</a:t>
            </a:r>
            <a:endParaRPr lang="en-US" dirty="0"/>
          </a:p>
          <a:p>
            <a:pPr algn="l"/>
            <a:r>
              <a:rPr lang="en-GB" dirty="0"/>
              <a:t>The uncontrolled diarrhoea, uncontrolled salivation, dullness, shivering, </a:t>
            </a:r>
            <a:r>
              <a:rPr lang="en-GB" dirty="0" err="1"/>
              <a:t>inappitance</a:t>
            </a:r>
            <a:r>
              <a:rPr lang="en-GB" dirty="0"/>
              <a:t> and finally </a:t>
            </a:r>
            <a:r>
              <a:rPr lang="en-GB" dirty="0" err="1"/>
              <a:t>recumbency</a:t>
            </a:r>
            <a:r>
              <a:rPr lang="en-GB" dirty="0"/>
              <a:t> (</a:t>
            </a:r>
            <a:r>
              <a:rPr lang="en-GB" dirty="0" smtClean="0"/>
              <a:t>Fig. </a:t>
            </a:r>
            <a:r>
              <a:rPr lang="en-GB" dirty="0"/>
              <a:t>2) were the most obvious sings in rabbits of (group 3) with a mortality rate of 100 percent. No abnormality in </a:t>
            </a:r>
            <a:r>
              <a:rPr lang="en-GB" dirty="0" err="1"/>
              <a:t>behavior</a:t>
            </a:r>
            <a:r>
              <a:rPr lang="en-GB" dirty="0"/>
              <a:t> was observed in the control rabbits.</a:t>
            </a:r>
            <a:endParaRPr lang="en-US" dirty="0"/>
          </a:p>
          <a:p>
            <a:pPr algn="l"/>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14400"/>
            <a:ext cx="6400800" cy="4724400"/>
          </a:xfrm>
        </p:spPr>
        <p:txBody>
          <a:bodyPr/>
          <a:lstStyle/>
          <a:p>
            <a:r>
              <a:rPr lang="en-US" b="1" dirty="0" smtClean="0"/>
              <a:t>(Fig. 2)</a:t>
            </a:r>
            <a:r>
              <a:rPr lang="en-US" b="1" dirty="0" err="1" smtClean="0"/>
              <a:t>Recumbency</a:t>
            </a:r>
            <a:r>
              <a:rPr lang="en-US" b="1" dirty="0" smtClean="0"/>
              <a:t> </a:t>
            </a:r>
            <a:r>
              <a:rPr lang="en-US" b="1" dirty="0" smtClean="0"/>
              <a:t>in </a:t>
            </a:r>
            <a:r>
              <a:rPr lang="en-US" b="1" dirty="0" err="1" smtClean="0"/>
              <a:t>Newzealnd</a:t>
            </a:r>
            <a:r>
              <a:rPr lang="en-US" dirty="0" smtClean="0"/>
              <a:t> </a:t>
            </a:r>
            <a:r>
              <a:rPr lang="en-US" b="1" dirty="0" smtClean="0"/>
              <a:t>Rabbits Intoxicated with 20% </a:t>
            </a:r>
            <a:r>
              <a:rPr lang="en-US" b="1" i="1" dirty="0" smtClean="0"/>
              <a:t>alum</a:t>
            </a:r>
            <a:endParaRPr lang="en-US" dirty="0" smtClean="0"/>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838200" y="2133600"/>
            <a:ext cx="7696200" cy="403860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85800"/>
            <a:ext cx="7696200" cy="4953000"/>
          </a:xfrm>
        </p:spPr>
        <p:txBody>
          <a:bodyPr/>
          <a:lstStyle/>
          <a:p>
            <a:pPr algn="l"/>
            <a:r>
              <a:rPr lang="en-GB" b="1" dirty="0"/>
              <a:t>4.2.2. </a:t>
            </a:r>
            <a:r>
              <a:rPr lang="en-GB" b="1" i="1" dirty="0"/>
              <a:t>Post mortem changes</a:t>
            </a:r>
            <a:endParaRPr lang="en-US" dirty="0"/>
          </a:p>
          <a:p>
            <a:r>
              <a:rPr lang="en-GB" dirty="0"/>
              <a:t>Intestines and livers were spotted with white foci and lungs were stiff and greenish, where as group 1 rabbits showed a normal picture.</a:t>
            </a:r>
            <a:endParaRPr lang="en-US" dirty="0"/>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533400"/>
            <a:ext cx="7620000" cy="5105400"/>
          </a:xfrm>
        </p:spPr>
        <p:txBody>
          <a:bodyPr/>
          <a:lstStyle/>
          <a:p>
            <a:pPr algn="l"/>
            <a:r>
              <a:rPr lang="en-GB" b="1" dirty="0"/>
              <a:t>4.2.3. </a:t>
            </a:r>
            <a:r>
              <a:rPr lang="en-GB" b="1" i="1" dirty="0" err="1"/>
              <a:t>Histo</a:t>
            </a:r>
            <a:r>
              <a:rPr lang="en-GB" b="1" i="1" dirty="0"/>
              <a:t>-pathological picture</a:t>
            </a:r>
            <a:endParaRPr lang="en-US" dirty="0"/>
          </a:p>
          <a:p>
            <a:pPr algn="l"/>
            <a:r>
              <a:rPr lang="en-GB" dirty="0"/>
              <a:t>Lung sections of the 20% alum -dosed group of rabbits</a:t>
            </a:r>
            <a:r>
              <a:rPr lang="en-GB" b="1" dirty="0"/>
              <a:t> </a:t>
            </a:r>
            <a:r>
              <a:rPr lang="en-GB" dirty="0"/>
              <a:t>showed emphysema and the intestines were </a:t>
            </a:r>
            <a:r>
              <a:rPr lang="en-GB" dirty="0" err="1"/>
              <a:t>edematous</a:t>
            </a:r>
            <a:r>
              <a:rPr lang="en-GB" dirty="0"/>
              <a:t> with catarrhal inflammation, hearts slightly necrotic, spleens slightly congested and the liver showed degenerative necrosis and lymphocytic infiltration (</a:t>
            </a:r>
            <a:r>
              <a:rPr lang="en-GB" dirty="0" smtClean="0"/>
              <a:t>Fig. </a:t>
            </a:r>
            <a:r>
              <a:rPr lang="en-GB" dirty="0"/>
              <a:t>3). The control rabbits showed a normal </a:t>
            </a:r>
            <a:r>
              <a:rPr lang="en-GB" dirty="0" smtClean="0"/>
              <a:t>picture</a:t>
            </a:r>
            <a:r>
              <a:rPr lang="en-US" dirty="0"/>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14400"/>
            <a:ext cx="6400800" cy="4724400"/>
          </a:xfrm>
        </p:spPr>
        <p:txBody>
          <a:bodyPr/>
          <a:lstStyle/>
          <a:p>
            <a:r>
              <a:rPr lang="en-GB" dirty="0" smtClean="0"/>
              <a:t>(Fig. </a:t>
            </a:r>
            <a:r>
              <a:rPr lang="en-GB" dirty="0" smtClean="0"/>
              <a:t>3)liver with lymphocytic </a:t>
            </a:r>
            <a:r>
              <a:rPr lang="en-US" dirty="0" smtClean="0"/>
              <a:t> </a:t>
            </a:r>
            <a:r>
              <a:rPr lang="en-GB" dirty="0" smtClean="0"/>
              <a:t>infiltration </a:t>
            </a:r>
            <a:r>
              <a:rPr lang="en-US" dirty="0" smtClean="0"/>
              <a:t>and necrosis </a:t>
            </a:r>
            <a:endParaRPr lang="en-US" dirty="0"/>
          </a:p>
        </p:txBody>
      </p:sp>
      <p:pic>
        <p:nvPicPr>
          <p:cNvPr id="1027" name="Picture 3"/>
          <p:cNvPicPr>
            <a:picLocks noChangeAspect="1" noChangeArrowheads="1"/>
          </p:cNvPicPr>
          <p:nvPr/>
        </p:nvPicPr>
        <p:blipFill>
          <a:blip r:embed="rId2" cstate="print"/>
          <a:srcRect/>
          <a:stretch>
            <a:fillRect/>
          </a:stretch>
        </p:blipFill>
        <p:spPr bwMode="auto">
          <a:xfrm>
            <a:off x="1219200" y="1905000"/>
            <a:ext cx="7010400" cy="426720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33400"/>
            <a:ext cx="7924800" cy="5638800"/>
          </a:xfrm>
        </p:spPr>
        <p:txBody>
          <a:bodyPr>
            <a:normAutofit/>
          </a:bodyPr>
          <a:lstStyle/>
          <a:p>
            <a:r>
              <a:rPr lang="en-GB" b="1" dirty="0"/>
              <a:t>4.3.</a:t>
            </a:r>
            <a:r>
              <a:rPr lang="en-GB" b="1" i="1" dirty="0"/>
              <a:t>Chemical Analysis</a:t>
            </a:r>
            <a:r>
              <a:rPr lang="en-GB" b="1" dirty="0"/>
              <a:t> </a:t>
            </a:r>
            <a:endParaRPr lang="en-US" dirty="0"/>
          </a:p>
          <a:p>
            <a:pPr algn="l"/>
            <a:r>
              <a:rPr lang="en-GB" dirty="0"/>
              <a:t>4.3.1. </a:t>
            </a:r>
            <a:r>
              <a:rPr lang="en-GB" i="1" dirty="0"/>
              <a:t>Fluctuations in serum </a:t>
            </a:r>
            <a:r>
              <a:rPr lang="en-GB" i="1" dirty="0" smtClean="0"/>
              <a:t>enzymes</a:t>
            </a:r>
            <a:endParaRPr lang="ar-SA" i="1" dirty="0" smtClean="0"/>
          </a:p>
          <a:p>
            <a:pPr algn="l"/>
            <a:endParaRPr lang="en-US" dirty="0"/>
          </a:p>
          <a:p>
            <a:endParaRPr lang="ar-SA" dirty="0" smtClean="0"/>
          </a:p>
          <a:p>
            <a:endParaRPr lang="en-US" b="1" dirty="0" smtClean="0"/>
          </a:p>
          <a:p>
            <a:endParaRPr lang="en-US" dirty="0"/>
          </a:p>
        </p:txBody>
      </p:sp>
      <p:graphicFrame>
        <p:nvGraphicFramePr>
          <p:cNvPr id="5" name="Chart 4"/>
          <p:cNvGraphicFramePr>
            <a:graphicFrameLocks/>
          </p:cNvGraphicFramePr>
          <p:nvPr/>
        </p:nvGraphicFramePr>
        <p:xfrm>
          <a:off x="685800" y="1828800"/>
          <a:ext cx="7848600" cy="4267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066799"/>
          </a:xfrm>
        </p:spPr>
        <p:txBody>
          <a:bodyPr>
            <a:normAutofit fontScale="90000"/>
          </a:bodyPr>
          <a:lstStyle/>
          <a:p>
            <a:r>
              <a:rPr lang="en-GB" b="1" dirty="0" smtClean="0"/>
              <a:t>4.3.</a:t>
            </a:r>
            <a:r>
              <a:rPr lang="en-GB" b="1" i="1" dirty="0" smtClean="0"/>
              <a:t>Chemical Analysis</a:t>
            </a:r>
            <a:r>
              <a:rPr lang="en-GB" b="1" dirty="0" smtClean="0"/>
              <a:t> </a:t>
            </a:r>
            <a:r>
              <a:rPr lang="en-US" dirty="0" smtClean="0"/>
              <a:t/>
            </a:r>
            <a:br>
              <a:rPr lang="en-US" dirty="0" smtClean="0"/>
            </a:br>
            <a:endParaRPr lang="en-US" dirty="0"/>
          </a:p>
        </p:txBody>
      </p:sp>
      <p:sp>
        <p:nvSpPr>
          <p:cNvPr id="3" name="Subtitle 2"/>
          <p:cNvSpPr>
            <a:spLocks noGrp="1"/>
          </p:cNvSpPr>
          <p:nvPr>
            <p:ph type="subTitle" idx="1"/>
          </p:nvPr>
        </p:nvSpPr>
        <p:spPr>
          <a:xfrm>
            <a:off x="685800" y="1219200"/>
            <a:ext cx="7620000" cy="4876800"/>
          </a:xfrm>
        </p:spPr>
        <p:txBody>
          <a:bodyPr/>
          <a:lstStyle/>
          <a:p>
            <a:r>
              <a:rPr lang="en-US" b="1" dirty="0" smtClean="0"/>
              <a:t>Fluctuations in serum enzymes </a:t>
            </a:r>
          </a:p>
          <a:p>
            <a:r>
              <a:rPr lang="en-US" b="1" dirty="0" smtClean="0"/>
              <a:t>Table (1 ): Average values (mean ± SD) of serum enzymes of the </a:t>
            </a:r>
            <a:r>
              <a:rPr lang="en-US" b="1" i="1" dirty="0" smtClean="0"/>
              <a:t>alum </a:t>
            </a:r>
            <a:r>
              <a:rPr lang="en-US" b="1" dirty="0" smtClean="0"/>
              <a:t>- dosed rabbits.</a:t>
            </a:r>
          </a:p>
          <a:p>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533400" y="2895600"/>
            <a:ext cx="8153400" cy="348615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62000"/>
            <a:ext cx="6400800" cy="4876800"/>
          </a:xfrm>
        </p:spPr>
        <p:txBody>
          <a:bodyPr/>
          <a:lstStyle/>
          <a:p>
            <a:r>
              <a:rPr lang="en-US" dirty="0" smtClean="0"/>
              <a:t>Serum levels of ALP, CK, and GPT in rabbits of both test groups decreased (P&lt;0.05-0.01) in comparison to the un-dosed control group , whereas test groups concentrations of GOT and LDH showed obvious increases (P&lt;0.05-0.01). Normal readings were obtained from the un-dosed control group.</a:t>
            </a:r>
            <a:endParaRPr lang="en-US" b="1"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914400"/>
            <a:ext cx="7620000" cy="4724400"/>
          </a:xfrm>
        </p:spPr>
        <p:txBody>
          <a:bodyPr/>
          <a:lstStyle/>
          <a:p>
            <a:r>
              <a:rPr lang="en-US" dirty="0"/>
              <a:t>4.3.2.</a:t>
            </a:r>
            <a:r>
              <a:rPr lang="en-US" i="1" dirty="0"/>
              <a:t>Change in Serum </a:t>
            </a:r>
            <a:r>
              <a:rPr lang="en-US" i="1" dirty="0" smtClean="0"/>
              <a:t>Metabolites</a:t>
            </a:r>
            <a:endParaRPr lang="en-US" b="1" dirty="0" smtClean="0"/>
          </a:p>
          <a:p>
            <a:r>
              <a:rPr lang="en-US" dirty="0" smtClean="0"/>
              <a:t>.</a:t>
            </a:r>
            <a:endParaRPr lang="en-US" b="1" dirty="0" smtClean="0"/>
          </a:p>
          <a:p>
            <a:endParaRPr lang="en-US" dirty="0"/>
          </a:p>
        </p:txBody>
      </p:sp>
      <p:graphicFrame>
        <p:nvGraphicFramePr>
          <p:cNvPr id="4" name="Chart 3"/>
          <p:cNvGraphicFramePr>
            <a:graphicFrameLocks/>
          </p:cNvGraphicFramePr>
          <p:nvPr/>
        </p:nvGraphicFramePr>
        <p:xfrm>
          <a:off x="1143000" y="1524000"/>
          <a:ext cx="70866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762000"/>
            <a:ext cx="8001000" cy="4876800"/>
          </a:xfrm>
        </p:spPr>
        <p:txBody>
          <a:bodyPr/>
          <a:lstStyle/>
          <a:p>
            <a:endParaRPr lang="en-US" dirty="0"/>
          </a:p>
        </p:txBody>
      </p:sp>
      <p:graphicFrame>
        <p:nvGraphicFramePr>
          <p:cNvPr id="4" name="Chart 3"/>
          <p:cNvGraphicFramePr>
            <a:graphicFrameLocks/>
          </p:cNvGraphicFramePr>
          <p:nvPr/>
        </p:nvGraphicFramePr>
        <p:xfrm>
          <a:off x="457200" y="838200"/>
          <a:ext cx="8305800" cy="4953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609600"/>
            <a:ext cx="7772400" cy="5486400"/>
          </a:xfrm>
        </p:spPr>
        <p:txBody>
          <a:bodyPr/>
          <a:lstStyle/>
          <a:p>
            <a:pPr algn="l"/>
            <a:r>
              <a:rPr lang="en-US" sz="1600" b="1" dirty="0" smtClean="0"/>
              <a:t>Change in Serum Metabolites</a:t>
            </a:r>
            <a:endParaRPr lang="en-US" sz="1400" b="1" dirty="0" smtClean="0"/>
          </a:p>
          <a:p>
            <a:pPr algn="l"/>
            <a:r>
              <a:rPr lang="en-US" sz="1400" b="1" dirty="0" smtClean="0"/>
              <a:t>Table (2 ): Average values (mean ± SD) of serum metabolites</a:t>
            </a:r>
            <a:r>
              <a:rPr lang="en-US" sz="1400" dirty="0" smtClean="0"/>
              <a:t> </a:t>
            </a:r>
            <a:r>
              <a:rPr lang="en-US" sz="1400" b="1" dirty="0" smtClean="0"/>
              <a:t>of the</a:t>
            </a:r>
            <a:r>
              <a:rPr lang="en-US" sz="1400" b="1" i="1" dirty="0" smtClean="0"/>
              <a:t> alum</a:t>
            </a:r>
            <a:r>
              <a:rPr lang="en-US" sz="1400" b="1" dirty="0" smtClean="0"/>
              <a:t> -dosed rabbits.</a:t>
            </a:r>
          </a:p>
          <a:p>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762000" y="1447800"/>
            <a:ext cx="7543800" cy="47244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533400"/>
            <a:ext cx="7467600" cy="5715000"/>
          </a:xfrm>
        </p:spPr>
        <p:txBody>
          <a:bodyPr>
            <a:normAutofit fontScale="77500" lnSpcReduction="20000"/>
          </a:bodyPr>
          <a:lstStyle/>
          <a:p>
            <a:r>
              <a:rPr lang="en-US" dirty="0"/>
              <a:t>Both test groups evaluated for uric acid and glucose levels showed no significant changes (P&gt;0.05) compared to the control group. On evaluation of </a:t>
            </a:r>
            <a:r>
              <a:rPr lang="en-US" dirty="0" err="1"/>
              <a:t>creatinine</a:t>
            </a:r>
            <a:r>
              <a:rPr lang="en-US" dirty="0"/>
              <a:t> and cholesterol levels  , only  the group dosed with 20% </a:t>
            </a:r>
            <a:r>
              <a:rPr lang="en-US" i="1" dirty="0"/>
              <a:t>alum</a:t>
            </a:r>
            <a:r>
              <a:rPr lang="en-US" dirty="0"/>
              <a:t> manifested significant (P&lt;0.05) increases compared to the control group. Test groups </a:t>
            </a:r>
            <a:r>
              <a:rPr lang="en-US" dirty="0" err="1"/>
              <a:t>bilirubin</a:t>
            </a:r>
            <a:r>
              <a:rPr lang="en-US" dirty="0"/>
              <a:t> values were highly (P&lt;0.001) increased in comparison to the control group. Urea and total protein concentrations of  the group dosed with 1% </a:t>
            </a:r>
            <a:r>
              <a:rPr lang="en-US" i="1" dirty="0"/>
              <a:t>alum</a:t>
            </a:r>
            <a:r>
              <a:rPr lang="en-US" dirty="0"/>
              <a:t>  increased significantly (P&lt;0.05) whereas the albumin value of the same group decreased insignificantly (P&lt;0.05) in comparison to the control. Urea and albumin of the group dosed with 20% </a:t>
            </a:r>
            <a:r>
              <a:rPr lang="en-US" i="1" dirty="0"/>
              <a:t>alum</a:t>
            </a:r>
            <a:r>
              <a:rPr lang="en-US" dirty="0"/>
              <a:t> showed significant (P&lt;0.01) respective increased and decreased values in comparison to the control group, while the total protein value increased insignificantly (P&gt;0.05). Acceptable </a:t>
            </a:r>
            <a:r>
              <a:rPr lang="en-US" dirty="0" err="1"/>
              <a:t>Newzealand</a:t>
            </a:r>
            <a:r>
              <a:rPr lang="en-US" dirty="0"/>
              <a:t> rabbit normal values of the serum metabolites were obtained from the un-dosed group .</a:t>
            </a:r>
            <a:endParaRPr lang="en-US" b="1" dirty="0"/>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381000"/>
            <a:ext cx="6858000" cy="5257800"/>
          </a:xfrm>
        </p:spPr>
        <p:txBody>
          <a:bodyPr>
            <a:normAutofit/>
          </a:bodyPr>
          <a:lstStyle/>
          <a:p>
            <a:r>
              <a:rPr lang="en-US" dirty="0"/>
              <a:t>4.3.3.</a:t>
            </a:r>
            <a:r>
              <a:rPr lang="en-US" i="1" dirty="0"/>
              <a:t>Changes in serum electrolytes</a:t>
            </a:r>
            <a:endParaRPr lang="en-US" b="1" dirty="0"/>
          </a:p>
          <a:p>
            <a:r>
              <a:rPr lang="en-GB" dirty="0" smtClean="0"/>
              <a:t>                                                                          </a:t>
            </a:r>
            <a:endParaRPr lang="en-US" b="1" dirty="0"/>
          </a:p>
          <a:p>
            <a:r>
              <a:rPr lang="en-GB" dirty="0"/>
              <a:t> </a:t>
            </a:r>
            <a:endParaRPr lang="en-US" dirty="0"/>
          </a:p>
          <a:p>
            <a:r>
              <a:rPr lang="en-GB" dirty="0"/>
              <a:t> </a:t>
            </a:r>
            <a:endParaRPr lang="en-US" dirty="0"/>
          </a:p>
          <a:p>
            <a:r>
              <a:rPr lang="ar-SA" dirty="0"/>
              <a:t> </a:t>
            </a:r>
            <a:endParaRPr lang="en-US" dirty="0"/>
          </a:p>
          <a:p>
            <a:r>
              <a:rPr lang="ar-SA" dirty="0"/>
              <a:t> </a:t>
            </a:r>
            <a:endParaRPr lang="en-US" dirty="0"/>
          </a:p>
          <a:p>
            <a:pPr algn="l"/>
            <a:endParaRPr lang="en-US" dirty="0"/>
          </a:p>
        </p:txBody>
      </p:sp>
      <p:graphicFrame>
        <p:nvGraphicFramePr>
          <p:cNvPr id="4" name="Chart 3"/>
          <p:cNvGraphicFramePr>
            <a:graphicFrameLocks/>
          </p:cNvGraphicFramePr>
          <p:nvPr/>
        </p:nvGraphicFramePr>
        <p:xfrm>
          <a:off x="381000" y="1066800"/>
          <a:ext cx="8153400" cy="497967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685800"/>
            <a:ext cx="7848600" cy="5486400"/>
          </a:xfrm>
        </p:spPr>
        <p:txBody>
          <a:bodyPr/>
          <a:lstStyle/>
          <a:p>
            <a:pPr algn="l"/>
            <a:r>
              <a:rPr lang="en-US" sz="1400" b="1" dirty="0" smtClean="0"/>
              <a:t>Changes in serum electrolytes                                                                                   </a:t>
            </a:r>
            <a:endParaRPr lang="en-US" sz="1400" dirty="0" smtClean="0"/>
          </a:p>
          <a:p>
            <a:pPr algn="l"/>
            <a:r>
              <a:rPr lang="en-US" sz="1400" b="1" dirty="0" smtClean="0"/>
              <a:t>Table (3 ): Average values (mean ± SD) of serum electrolytes of the </a:t>
            </a:r>
            <a:r>
              <a:rPr lang="en-US" sz="1400" b="1" i="1" dirty="0" smtClean="0"/>
              <a:t>alum</a:t>
            </a:r>
            <a:r>
              <a:rPr lang="en-US" sz="1400" b="1" dirty="0" smtClean="0"/>
              <a:t> -dosed rabbits.</a:t>
            </a:r>
          </a:p>
          <a:p>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685800" y="1447800"/>
            <a:ext cx="7772400" cy="46482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219200"/>
            <a:ext cx="6400800" cy="4419600"/>
          </a:xfrm>
        </p:spPr>
        <p:txBody>
          <a:bodyPr/>
          <a:lstStyle/>
          <a:p>
            <a:r>
              <a:rPr lang="ar-SA" i="1" dirty="0"/>
              <a:t> </a:t>
            </a:r>
            <a:endParaRPr lang="en-US" dirty="0"/>
          </a:p>
          <a:p>
            <a:r>
              <a:rPr lang="en-GB" dirty="0"/>
              <a:t>Both test groups showed  significantly decreased values (P&lt; 0.05 - 0.01) in magnesium, iron, , calcium, and phosphorus  when compared to the control group  which showed normal electrolyte values.</a:t>
            </a:r>
            <a:endParaRPr lang="en-US" dirty="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62000"/>
            <a:ext cx="6400800" cy="4876800"/>
          </a:xfrm>
        </p:spPr>
        <p:txBody>
          <a:bodyPr/>
          <a:lstStyle/>
          <a:p>
            <a:r>
              <a:rPr lang="en-GB" dirty="0"/>
              <a:t>4.3.4.</a:t>
            </a:r>
            <a:r>
              <a:rPr lang="en-GB" i="1" dirty="0"/>
              <a:t>Hematological values </a:t>
            </a:r>
            <a:endParaRPr lang="en-US" dirty="0"/>
          </a:p>
          <a:p>
            <a:r>
              <a:rPr lang="en-GB" dirty="0"/>
              <a:t>Table (4 ): Average haematological values (mean ± SD) of the alum -dosed rabbits.</a:t>
            </a:r>
            <a:endParaRPr lang="en-US" dirty="0"/>
          </a:p>
          <a:p>
            <a:endParaRPr lang="en-US" dirty="0"/>
          </a:p>
        </p:txBody>
      </p:sp>
      <p:graphicFrame>
        <p:nvGraphicFramePr>
          <p:cNvPr id="4" name="Chart 3"/>
          <p:cNvGraphicFramePr>
            <a:graphicFrameLocks/>
          </p:cNvGraphicFramePr>
          <p:nvPr/>
        </p:nvGraphicFramePr>
        <p:xfrm>
          <a:off x="609600" y="1348740"/>
          <a:ext cx="7772400" cy="48234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85800"/>
            <a:ext cx="7696200" cy="4953000"/>
          </a:xfrm>
        </p:spPr>
        <p:txBody>
          <a:bodyPr/>
          <a:lstStyle/>
          <a:p>
            <a:pPr algn="l"/>
            <a:r>
              <a:rPr lang="en-US" sz="1600" b="1" dirty="0" smtClean="0"/>
              <a:t>Hematological values                                                                                                 </a:t>
            </a:r>
            <a:endParaRPr lang="en-US" sz="1600" dirty="0" smtClean="0"/>
          </a:p>
          <a:p>
            <a:pPr algn="l"/>
            <a:r>
              <a:rPr lang="en-US" sz="1600" dirty="0" smtClean="0"/>
              <a:t>Table (4 ): Average </a:t>
            </a:r>
            <a:r>
              <a:rPr lang="en-US" sz="1600" dirty="0" err="1" smtClean="0"/>
              <a:t>haematological</a:t>
            </a:r>
            <a:r>
              <a:rPr lang="en-US" sz="1600" dirty="0" smtClean="0"/>
              <a:t> values (mean ± SD) of the </a:t>
            </a:r>
            <a:r>
              <a:rPr lang="en-US" sz="1600" i="1" dirty="0" smtClean="0"/>
              <a:t>alum</a:t>
            </a:r>
            <a:r>
              <a:rPr lang="en-US" sz="1600" dirty="0" smtClean="0"/>
              <a:t> -dosed rabbits.</a:t>
            </a:r>
          </a:p>
          <a:p>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685800" y="1524000"/>
            <a:ext cx="7772399" cy="40386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685800"/>
            <a:ext cx="7162800" cy="4953000"/>
          </a:xfrm>
        </p:spPr>
        <p:txBody>
          <a:bodyPr/>
          <a:lstStyle/>
          <a:p>
            <a:r>
              <a:rPr lang="en-US" dirty="0"/>
              <a:t>Both groups showed serum intensities of </a:t>
            </a:r>
            <a:r>
              <a:rPr lang="en-US" dirty="0" err="1"/>
              <a:t>Hb</a:t>
            </a:r>
            <a:r>
              <a:rPr lang="en-US" dirty="0"/>
              <a:t> that were similar (P&gt;0.05) to the levels obtained from the control group. Both groups also highlighted significant (P&lt;0.05-0.01) decreases of PCV, RBCs and WBCs values compared to those of the untreated control rabbits. Control hematological values were normal.</a:t>
            </a:r>
            <a:endParaRPr lang="en-US" b="1" dirty="0"/>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609600"/>
            <a:ext cx="7848600" cy="5029200"/>
          </a:xfrm>
        </p:spPr>
        <p:txBody>
          <a:bodyPr>
            <a:normAutofit fontScale="85000" lnSpcReduction="20000"/>
          </a:bodyPr>
          <a:lstStyle/>
          <a:p>
            <a:r>
              <a:rPr lang="en-US" dirty="0"/>
              <a:t>4.3.5.</a:t>
            </a:r>
            <a:r>
              <a:rPr lang="en-US" i="1" dirty="0"/>
              <a:t>Concentrations of alum in the vital organs of </a:t>
            </a:r>
            <a:r>
              <a:rPr lang="en-US" i="1" dirty="0" err="1"/>
              <a:t>Newzealand</a:t>
            </a:r>
            <a:r>
              <a:rPr lang="en-US" i="1" dirty="0"/>
              <a:t> rabbits </a:t>
            </a:r>
            <a:endParaRPr lang="en-US" b="1" dirty="0"/>
          </a:p>
          <a:p>
            <a:pPr algn="l"/>
            <a:r>
              <a:rPr lang="en-GB" sz="2400" dirty="0" smtClean="0"/>
              <a:t>Table ( 5 ).  Average concentrations of Al2</a:t>
            </a:r>
            <a:r>
              <a:rPr lang="en-GB" sz="2400" i="1" dirty="0" smtClean="0"/>
              <a:t> (SO</a:t>
            </a:r>
            <a:r>
              <a:rPr lang="en-GB" sz="2400" i="1" baseline="-25000" dirty="0" smtClean="0"/>
              <a:t>4</a:t>
            </a:r>
            <a:r>
              <a:rPr lang="en-GB" sz="2400" i="1" dirty="0" smtClean="0"/>
              <a:t>)</a:t>
            </a:r>
            <a:r>
              <a:rPr lang="en-GB" sz="2400" i="1" baseline="-25000" dirty="0" smtClean="0"/>
              <a:t>3</a:t>
            </a:r>
            <a:r>
              <a:rPr lang="en-GB" sz="2400" dirty="0" smtClean="0"/>
              <a:t> in the lungs and livers Of   </a:t>
            </a:r>
            <a:r>
              <a:rPr lang="en-GB" sz="2400" dirty="0" err="1" smtClean="0"/>
              <a:t>Newzealand</a:t>
            </a:r>
            <a:r>
              <a:rPr lang="en-GB" sz="2400" dirty="0" smtClean="0"/>
              <a:t> rabbits dosed with   20%   </a:t>
            </a:r>
            <a:r>
              <a:rPr lang="en-GB" sz="2400" i="1" dirty="0" smtClean="0"/>
              <a:t>alum</a:t>
            </a:r>
            <a:r>
              <a:rPr lang="en-GB" sz="2400" dirty="0" smtClean="0"/>
              <a:t> in</a:t>
            </a:r>
            <a:r>
              <a:rPr lang="ar-SA" sz="2400" dirty="0" smtClean="0"/>
              <a:t> </a:t>
            </a:r>
          </a:p>
          <a:p>
            <a:pPr algn="l"/>
            <a:r>
              <a:rPr lang="en-US" sz="2400" dirty="0" smtClean="0"/>
              <a:t>drinking water.</a:t>
            </a:r>
            <a:endParaRPr lang="ar-SA" sz="2000" dirty="0" smtClean="0"/>
          </a:p>
          <a:p>
            <a:pPr algn="l"/>
            <a:endParaRPr lang="en-US" sz="2000" baseline="-25000" dirty="0" smtClean="0"/>
          </a:p>
          <a:p>
            <a:pPr algn="l"/>
            <a:endParaRPr lang="en-US" sz="2000" baseline="-25000" dirty="0"/>
          </a:p>
          <a:p>
            <a:pPr algn="l"/>
            <a:endParaRPr lang="en-US" sz="2000" baseline="-25000" dirty="0" smtClean="0"/>
          </a:p>
          <a:p>
            <a:pPr algn="l"/>
            <a:endParaRPr lang="en-US" sz="2000" baseline="-25000" dirty="0"/>
          </a:p>
          <a:p>
            <a:pPr algn="l"/>
            <a:endParaRPr lang="en-US" sz="2000" baseline="-25000" dirty="0" smtClean="0"/>
          </a:p>
          <a:p>
            <a:pPr algn="l"/>
            <a:endParaRPr lang="en-US" sz="2000" baseline="-25000" dirty="0"/>
          </a:p>
          <a:p>
            <a:pPr algn="l"/>
            <a:endParaRPr lang="en-US" sz="2000" baseline="-25000" dirty="0" smtClean="0"/>
          </a:p>
          <a:p>
            <a:pPr algn="l"/>
            <a:endParaRPr lang="en-US" sz="2000" baseline="-25000" dirty="0"/>
          </a:p>
          <a:p>
            <a:pPr algn="l"/>
            <a:endParaRPr lang="en-US" sz="2000" baseline="-25000" dirty="0" smtClean="0"/>
          </a:p>
          <a:p>
            <a:pPr algn="l"/>
            <a:endParaRPr lang="en-US" sz="2000" baseline="-25000" dirty="0"/>
          </a:p>
          <a:p>
            <a:pPr algn="l"/>
            <a:endParaRPr lang="en-US" sz="2000" baseline="-25000" dirty="0" smtClean="0"/>
          </a:p>
          <a:p>
            <a:pPr>
              <a:buFont typeface="Arial" pitchFamily="34" charset="0"/>
              <a:buChar char="•"/>
            </a:pPr>
            <a:endParaRPr lang="ar-SA" sz="2000" dirty="0" smtClean="0"/>
          </a:p>
          <a:p>
            <a:pPr>
              <a:buFont typeface="Arial" pitchFamily="34" charset="0"/>
              <a:buChar char="•"/>
            </a:pPr>
            <a:endParaRPr lang="ar-SA" sz="2000" dirty="0" smtClean="0"/>
          </a:p>
          <a:p>
            <a:endParaRPr lang="en-US" sz="2000" b="1" dirty="0"/>
          </a:p>
          <a:p>
            <a:pPr algn="l"/>
            <a:r>
              <a:rPr lang="en-GB" sz="2000" dirty="0" smtClean="0"/>
              <a:t>   </a:t>
            </a:r>
            <a:endParaRPr lang="ar-SA" sz="2000" dirty="0" smtClean="0"/>
          </a:p>
          <a:p>
            <a:r>
              <a:rPr lang="en-GB" dirty="0" smtClean="0"/>
              <a:t> </a:t>
            </a:r>
            <a:endParaRPr lang="ar-SA" dirty="0" smtClean="0"/>
          </a:p>
          <a:p>
            <a:endParaRPr lang="en-US" dirty="0" smtClean="0"/>
          </a:p>
          <a:p>
            <a:endParaRPr lang="en-US" dirty="0"/>
          </a:p>
        </p:txBody>
      </p:sp>
      <p:sp>
        <p:nvSpPr>
          <p:cNvPr id="102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en-US" sz="1200" b="0" i="0" u="none" strike="noStrike" cap="none" normalizeH="0" baseline="-30000" smtClean="0">
                <a:ln>
                  <a:noFill/>
                </a:ln>
                <a:solidFill>
                  <a:schemeClr val="tx1"/>
                </a:solidFill>
                <a:effectLst/>
                <a:latin typeface="Times New Roman" pitchFamily="18" charset="0"/>
                <a:ea typeface="Times New Roman" pitchFamily="18" charset="0"/>
                <a:cs typeface="Times New Roman" pitchFamily="18" charset="0"/>
              </a:rPr>
              <a:t>*</a:t>
            </a:r>
            <a:r>
              <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denotes P&lt;0.05   </a:t>
            </a:r>
            <a:r>
              <a:rPr kumimoji="0" lang="en-US" sz="1200" b="0" i="0" u="none" strike="noStrike" cap="none" normalizeH="0" baseline="-30000" smtClean="0">
                <a:ln>
                  <a:noFill/>
                </a:ln>
                <a:solidFill>
                  <a:schemeClr val="tx1"/>
                </a:solidFill>
                <a:effectLst/>
                <a:latin typeface="Times New Roman" pitchFamily="18" charset="0"/>
                <a:ea typeface="Times New Roman" pitchFamily="18" charset="0"/>
                <a:cs typeface="Times New Roman" pitchFamily="18" charset="0"/>
              </a:rPr>
              <a:t>**</a:t>
            </a:r>
            <a:r>
              <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Times New Roman" pitchFamily="18" charset="0"/>
              </a:rPr>
              <a:t> denotes P&lt;0.01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8194" name="Picture 2"/>
          <p:cNvPicPr>
            <a:picLocks noChangeAspect="1" noChangeArrowheads="1"/>
          </p:cNvPicPr>
          <p:nvPr/>
        </p:nvPicPr>
        <p:blipFill>
          <a:blip r:embed="rId2" cstate="print"/>
          <a:srcRect/>
          <a:stretch>
            <a:fillRect/>
          </a:stretch>
        </p:blipFill>
        <p:spPr bwMode="auto">
          <a:xfrm>
            <a:off x="914400" y="2209800"/>
            <a:ext cx="7315200" cy="38100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457200"/>
            <a:ext cx="7543800" cy="5867400"/>
          </a:xfrm>
        </p:spPr>
        <p:txBody>
          <a:bodyPr/>
          <a:lstStyle/>
          <a:p>
            <a:pPr algn="l"/>
            <a:r>
              <a:rPr lang="en-GB" dirty="0" smtClean="0"/>
              <a:t>The average atomic absorption values and relevant concentrations of alum in the lungs and livers of </a:t>
            </a:r>
            <a:r>
              <a:rPr lang="en-GB" dirty="0" err="1" smtClean="0"/>
              <a:t>Newzealand</a:t>
            </a:r>
            <a:r>
              <a:rPr lang="en-GB" dirty="0" smtClean="0"/>
              <a:t> rabbits were shown </a:t>
            </a:r>
            <a:r>
              <a:rPr lang="en-GB" dirty="0" err="1" smtClean="0"/>
              <a:t>inTable</a:t>
            </a:r>
            <a:r>
              <a:rPr lang="en-GB" dirty="0" smtClean="0"/>
              <a:t> (5). Average absorbance in the livers was zero.</a:t>
            </a:r>
            <a:endParaRPr lang="en-US" dirty="0" smtClean="0"/>
          </a:p>
          <a:p>
            <a:endParaRPr lang="en-US" dirty="0" smtClean="0"/>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1"/>
            <a:ext cx="7772400" cy="685799"/>
          </a:xfrm>
        </p:spPr>
        <p:txBody>
          <a:bodyPr>
            <a:normAutofit fontScale="90000"/>
          </a:bodyPr>
          <a:lstStyle/>
          <a:p>
            <a:r>
              <a:rPr lang="en-GB" b="1" dirty="0"/>
              <a:t>5. </a:t>
            </a:r>
            <a:r>
              <a:rPr lang="en-GB" b="1" dirty="0" err="1"/>
              <a:t>Disscussion</a:t>
            </a:r>
            <a:r>
              <a:rPr lang="en-US" dirty="0"/>
              <a:t/>
            </a:r>
            <a:br>
              <a:rPr lang="en-US" dirty="0"/>
            </a:br>
            <a:endParaRPr lang="en-US" dirty="0"/>
          </a:p>
        </p:txBody>
      </p:sp>
      <p:sp>
        <p:nvSpPr>
          <p:cNvPr id="3" name="Subtitle 2"/>
          <p:cNvSpPr>
            <a:spLocks noGrp="1"/>
          </p:cNvSpPr>
          <p:nvPr>
            <p:ph type="subTitle" idx="1"/>
          </p:nvPr>
        </p:nvSpPr>
        <p:spPr>
          <a:xfrm>
            <a:off x="533400" y="1143000"/>
            <a:ext cx="8077200" cy="4953000"/>
          </a:xfrm>
        </p:spPr>
        <p:txBody>
          <a:bodyPr/>
          <a:lstStyle/>
          <a:p>
            <a:pPr algn="l"/>
            <a:r>
              <a:rPr lang="en-GB" dirty="0"/>
              <a:t>In addition to  the shouting mortality rates, all alum-dosed rabbits , to varying extents with dose rates, showed inappetance, uncontrolled </a:t>
            </a:r>
            <a:r>
              <a:rPr lang="en-GB" dirty="0" err="1"/>
              <a:t>diarrhea</a:t>
            </a:r>
            <a:r>
              <a:rPr lang="en-GB" dirty="0"/>
              <a:t> and salivation leading to empty intestines ,dullness, shivering ,nervous signs ,motor and </a:t>
            </a:r>
            <a:r>
              <a:rPr lang="en-GB" dirty="0" err="1"/>
              <a:t>behavioral</a:t>
            </a:r>
            <a:r>
              <a:rPr lang="en-GB" dirty="0"/>
              <a:t> disturbances and finally </a:t>
            </a:r>
            <a:r>
              <a:rPr lang="en-GB" dirty="0" err="1"/>
              <a:t>recumbency</a:t>
            </a:r>
            <a:r>
              <a:rPr lang="en-GB" dirty="0"/>
              <a:t> (</a:t>
            </a:r>
            <a:r>
              <a:rPr lang="en-GB" dirty="0" err="1"/>
              <a:t>Shu</a:t>
            </a:r>
            <a:r>
              <a:rPr lang="en-GB" dirty="0"/>
              <a:t>, </a:t>
            </a:r>
            <a:r>
              <a:rPr lang="en-GB" i="1" dirty="0"/>
              <a:t>et.al.</a:t>
            </a:r>
            <a:r>
              <a:rPr lang="en-GB" dirty="0"/>
              <a:t>1986) (MSDS,2007).</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762000"/>
            <a:ext cx="7391400" cy="5257800"/>
          </a:xfrm>
        </p:spPr>
        <p:txBody>
          <a:bodyPr/>
          <a:lstStyle/>
          <a:p>
            <a:pPr algn="l"/>
            <a:r>
              <a:rPr lang="en-GB" dirty="0"/>
              <a:t>All these results indicates an </a:t>
            </a:r>
            <a:r>
              <a:rPr lang="en-GB" dirty="0" err="1"/>
              <a:t>anticholinesterase</a:t>
            </a:r>
            <a:r>
              <a:rPr lang="en-GB" dirty="0"/>
              <a:t> activity of alum</a:t>
            </a:r>
            <a:r>
              <a:rPr lang="en-GB" dirty="0" smtClean="0"/>
              <a:t>.</a:t>
            </a:r>
            <a:r>
              <a:rPr lang="ar-SA" dirty="0" smtClean="0"/>
              <a:t> </a:t>
            </a:r>
            <a:r>
              <a:rPr lang="en-GB" dirty="0" smtClean="0"/>
              <a:t>Due </a:t>
            </a:r>
            <a:r>
              <a:rPr lang="en-GB" dirty="0"/>
              <a:t>to </a:t>
            </a:r>
            <a:r>
              <a:rPr lang="en-US" dirty="0" smtClean="0"/>
              <a:t>T</a:t>
            </a:r>
            <a:r>
              <a:rPr lang="en-GB" dirty="0" smtClean="0"/>
              <a:t>he </a:t>
            </a:r>
            <a:r>
              <a:rPr lang="en-GB" dirty="0"/>
              <a:t>direct injury by alum and/or its metabolites seen </a:t>
            </a:r>
            <a:r>
              <a:rPr lang="en-GB" dirty="0" err="1"/>
              <a:t>sedimented</a:t>
            </a:r>
            <a:r>
              <a:rPr lang="en-GB" dirty="0"/>
              <a:t> as white foci in the necrotic inflamed livers (</a:t>
            </a:r>
            <a:r>
              <a:rPr lang="en-GB" dirty="0" err="1"/>
              <a:t>Chen,</a:t>
            </a:r>
            <a:r>
              <a:rPr lang="en-GB" i="1" dirty="0" err="1"/>
              <a:t>et.al</a:t>
            </a:r>
            <a:r>
              <a:rPr lang="en-GB" i="1" dirty="0"/>
              <a:t>.</a:t>
            </a:r>
            <a:r>
              <a:rPr lang="en-GB" dirty="0"/>
              <a:t> , 2004)  and the </a:t>
            </a:r>
            <a:r>
              <a:rPr lang="en-GB" dirty="0" err="1"/>
              <a:t>edematous</a:t>
            </a:r>
            <a:r>
              <a:rPr lang="en-GB" dirty="0"/>
              <a:t> and </a:t>
            </a:r>
            <a:r>
              <a:rPr lang="en-GB" dirty="0" err="1"/>
              <a:t>cataharraly</a:t>
            </a:r>
            <a:r>
              <a:rPr lang="en-GB" dirty="0"/>
              <a:t> inflamed intestines (</a:t>
            </a:r>
            <a:r>
              <a:rPr lang="en-GB" dirty="0" err="1"/>
              <a:t>Menkin</a:t>
            </a:r>
            <a:r>
              <a:rPr lang="en-GB" dirty="0"/>
              <a:t> , 1940).</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457200"/>
            <a:ext cx="8001000" cy="5181600"/>
          </a:xfrm>
        </p:spPr>
        <p:txBody>
          <a:bodyPr/>
          <a:lstStyle/>
          <a:p>
            <a:pPr algn="l"/>
            <a:r>
              <a:rPr lang="en-GB" dirty="0"/>
              <a:t>The stiff lungs were due to the direct injury to lung tissue leading to </a:t>
            </a:r>
            <a:r>
              <a:rPr lang="en-GB" dirty="0" err="1"/>
              <a:t>edema</a:t>
            </a:r>
            <a:r>
              <a:rPr lang="en-GB" dirty="0"/>
              <a:t> caused by the escape of fluids from the vascular bed to the breathing sacs causing the subsequent emphysema(</a:t>
            </a:r>
            <a:r>
              <a:rPr lang="en-GB" dirty="0" err="1"/>
              <a:t>Smolley</a:t>
            </a:r>
            <a:r>
              <a:rPr lang="en-GB" dirty="0"/>
              <a:t> , </a:t>
            </a:r>
            <a:r>
              <a:rPr lang="en-GB" i="1" dirty="0" err="1"/>
              <a:t>et.al</a:t>
            </a:r>
            <a:r>
              <a:rPr lang="en-GB" i="1" dirty="0"/>
              <a:t>.</a:t>
            </a:r>
            <a:r>
              <a:rPr lang="en-GB" dirty="0"/>
              <a:t> , 1998).The anaemia and depletion were mainly indicated by the decrease in PCV, </a:t>
            </a:r>
            <a:r>
              <a:rPr lang="en-GB" dirty="0" err="1"/>
              <a:t>RBCs</a:t>
            </a:r>
            <a:r>
              <a:rPr lang="en-GB" dirty="0"/>
              <a:t> and </a:t>
            </a:r>
            <a:r>
              <a:rPr lang="en-GB" dirty="0" err="1"/>
              <a:t>WBCs</a:t>
            </a:r>
            <a:r>
              <a:rPr lang="en-GB" dirty="0"/>
              <a:t>.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762000"/>
            <a:ext cx="7848600" cy="4876800"/>
          </a:xfrm>
        </p:spPr>
        <p:txBody>
          <a:bodyPr>
            <a:normAutofit fontScale="92500"/>
          </a:bodyPr>
          <a:lstStyle/>
          <a:p>
            <a:pPr algn="l"/>
            <a:r>
              <a:rPr lang="en-GB" dirty="0"/>
              <a:t>This can be a result of   low dietary intake ,diarrhoea and renal dysfunction (Yuan, </a:t>
            </a:r>
            <a:r>
              <a:rPr lang="en-GB" i="1" dirty="0"/>
              <a:t>et.al.</a:t>
            </a:r>
            <a:r>
              <a:rPr lang="en-GB" dirty="0"/>
              <a:t>1989). The hepatic injury together with the decrease in ALP, CK, and GPT (P&lt;0.05-0.01) and increased concentrations of GOT and LDH (P&lt;0.05-0.01)  in addition to </a:t>
            </a:r>
            <a:r>
              <a:rPr lang="en-GB" dirty="0" err="1"/>
              <a:t>bilirubin</a:t>
            </a:r>
            <a:r>
              <a:rPr lang="en-GB" dirty="0"/>
              <a:t> values which were highly (P&lt;0.001) increased supported by abdominal pain suggest that alum  interferes with excretory ability of the liver cells ( </a:t>
            </a:r>
            <a:r>
              <a:rPr lang="en-GB" dirty="0" err="1"/>
              <a:t>Hodsman</a:t>
            </a:r>
            <a:r>
              <a:rPr lang="en-GB" dirty="0"/>
              <a:t> ,</a:t>
            </a:r>
            <a:r>
              <a:rPr lang="en-GB" i="1" dirty="0" err="1"/>
              <a:t>et.al</a:t>
            </a:r>
            <a:r>
              <a:rPr lang="en-GB" dirty="0"/>
              <a:t>. 1982)(</a:t>
            </a:r>
            <a:r>
              <a:rPr lang="en-GB" dirty="0" err="1"/>
              <a:t>Mailboux</a:t>
            </a:r>
            <a:r>
              <a:rPr lang="en-GB" dirty="0"/>
              <a:t>. </a:t>
            </a:r>
            <a:r>
              <a:rPr lang="en-GB" i="1" dirty="0"/>
              <a:t>et.al</a:t>
            </a:r>
            <a:r>
              <a:rPr lang="en-GB" dirty="0"/>
              <a:t>.2011)  . </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85800"/>
            <a:ext cx="7543800" cy="5334000"/>
          </a:xfrm>
        </p:spPr>
        <p:txBody>
          <a:bodyPr>
            <a:normAutofit lnSpcReduction="10000"/>
          </a:bodyPr>
          <a:lstStyle/>
          <a:p>
            <a:pPr algn="l"/>
            <a:r>
              <a:rPr lang="en-GB" dirty="0" smtClean="0"/>
              <a:t>The </a:t>
            </a:r>
            <a:r>
              <a:rPr lang="en-GB" dirty="0"/>
              <a:t>renal dysfunction was manifested by </a:t>
            </a:r>
            <a:r>
              <a:rPr lang="en-GB" dirty="0" err="1"/>
              <a:t>creatinine</a:t>
            </a:r>
            <a:r>
              <a:rPr lang="en-GB" dirty="0"/>
              <a:t>, urea, albumin  and total protein concentrations significant (P&lt;0.05) fluctuations (Stevens, 2006 and Stevens and Levin, 2013) added to significantly decreased values (P&lt; 0.05 - 0.01) in magnesium, iron, calcium, and phosphorus indicating </a:t>
            </a:r>
            <a:r>
              <a:rPr lang="ar-SA" dirty="0" smtClean="0"/>
              <a:t> </a:t>
            </a:r>
            <a:r>
              <a:rPr lang="en-GB" dirty="0" err="1" smtClean="0"/>
              <a:t>uremia</a:t>
            </a:r>
            <a:r>
              <a:rPr lang="en-GB" dirty="0" smtClean="0"/>
              <a:t> </a:t>
            </a:r>
            <a:r>
              <a:rPr lang="en-GB" dirty="0"/>
              <a:t>as </a:t>
            </a:r>
            <a:r>
              <a:rPr lang="en-GB" dirty="0" smtClean="0"/>
              <a:t>a</a:t>
            </a:r>
            <a:r>
              <a:rPr lang="ar-SA" dirty="0" smtClean="0"/>
              <a:t> </a:t>
            </a:r>
            <a:r>
              <a:rPr lang="en-GB" dirty="0" smtClean="0"/>
              <a:t> </a:t>
            </a:r>
            <a:r>
              <a:rPr lang="en-GB" dirty="0"/>
              <a:t>terminal </a:t>
            </a:r>
            <a:r>
              <a:rPr lang="en-GB" dirty="0" smtClean="0"/>
              <a:t>manifestation </a:t>
            </a:r>
            <a:r>
              <a:rPr lang="en-GB" dirty="0"/>
              <a:t>of kidney failure  . (</a:t>
            </a:r>
            <a:r>
              <a:rPr lang="en-GB" dirty="0" err="1"/>
              <a:t>Almeras</a:t>
            </a:r>
            <a:r>
              <a:rPr lang="en-GB" dirty="0"/>
              <a:t> and </a:t>
            </a:r>
            <a:r>
              <a:rPr lang="en-GB" dirty="0" err="1"/>
              <a:t>Argiles</a:t>
            </a:r>
            <a:r>
              <a:rPr lang="en-GB" dirty="0"/>
              <a:t>, 2009 ; </a:t>
            </a:r>
            <a:r>
              <a:rPr lang="en-GB" dirty="0" err="1"/>
              <a:t>Dobre</a:t>
            </a:r>
            <a:r>
              <a:rPr lang="en-GB" dirty="0"/>
              <a:t>, </a:t>
            </a:r>
            <a:r>
              <a:rPr lang="en-GB" i="1" dirty="0" err="1"/>
              <a:t>et.al</a:t>
            </a:r>
            <a:r>
              <a:rPr lang="en-GB" i="1" dirty="0"/>
              <a:t>.</a:t>
            </a:r>
            <a:r>
              <a:rPr lang="en-GB" dirty="0"/>
              <a:t> , 2012 and Meyer, and </a:t>
            </a:r>
            <a:r>
              <a:rPr lang="en-GB" dirty="0" err="1"/>
              <a:t>Hostetter</a:t>
            </a:r>
            <a:r>
              <a:rPr lang="en-GB" dirty="0"/>
              <a:t>, 2007) . </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990600"/>
            <a:ext cx="6400800" cy="4648200"/>
          </a:xfrm>
        </p:spPr>
        <p:txBody>
          <a:bodyPr/>
          <a:lstStyle/>
          <a:p>
            <a:pPr algn="l"/>
            <a:r>
              <a:rPr lang="en-GB" dirty="0"/>
              <a:t>In reference to all results in this acute experimental trial ,alum was concluded to be fatally toxic to </a:t>
            </a:r>
            <a:r>
              <a:rPr lang="en-GB" dirty="0" err="1"/>
              <a:t>Newzealand</a:t>
            </a:r>
            <a:r>
              <a:rPr lang="en-GB" dirty="0"/>
              <a:t> rabbit . </a:t>
            </a:r>
            <a:endParaRPr lang="en-US"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914399"/>
          </a:xfrm>
        </p:spPr>
        <p:txBody>
          <a:bodyPr>
            <a:normAutofit fontScale="90000"/>
          </a:bodyPr>
          <a:lstStyle/>
          <a:p>
            <a:r>
              <a:rPr lang="en-GB" b="1" dirty="0"/>
              <a:t>6. Acknowledgements</a:t>
            </a:r>
            <a:r>
              <a:rPr lang="en-US" dirty="0"/>
              <a:t/>
            </a:r>
            <a:br>
              <a:rPr lang="en-US" dirty="0"/>
            </a:br>
            <a:endParaRPr lang="en-US" dirty="0"/>
          </a:p>
        </p:txBody>
      </p:sp>
      <p:sp>
        <p:nvSpPr>
          <p:cNvPr id="3" name="Subtitle 2"/>
          <p:cNvSpPr>
            <a:spLocks noGrp="1"/>
          </p:cNvSpPr>
          <p:nvPr>
            <p:ph type="subTitle" idx="1"/>
          </p:nvPr>
        </p:nvSpPr>
        <p:spPr>
          <a:xfrm>
            <a:off x="914400" y="914400"/>
            <a:ext cx="7239000" cy="4724400"/>
          </a:xfrm>
        </p:spPr>
        <p:txBody>
          <a:bodyPr/>
          <a:lstStyle/>
          <a:p>
            <a:pPr algn="l"/>
            <a:r>
              <a:rPr lang="en-GB" dirty="0"/>
              <a:t>Hereby I, acknowledge Dr. </a:t>
            </a:r>
            <a:r>
              <a:rPr lang="en-GB" dirty="0" err="1"/>
              <a:t>Ghusai</a:t>
            </a:r>
            <a:r>
              <a:rPr lang="en-GB" dirty="0"/>
              <a:t> </a:t>
            </a:r>
            <a:r>
              <a:rPr lang="en-GB" dirty="0" err="1"/>
              <a:t>Husein</a:t>
            </a:r>
            <a:r>
              <a:rPr lang="en-GB" dirty="0"/>
              <a:t> </a:t>
            </a:r>
            <a:r>
              <a:rPr lang="en-GB" dirty="0" err="1"/>
              <a:t>Abdalsamad</a:t>
            </a:r>
            <a:r>
              <a:rPr lang="en-GB" dirty="0"/>
              <a:t> for his laboratory assistance to deliver accurate results and Dr. </a:t>
            </a:r>
            <a:r>
              <a:rPr lang="en-GB" dirty="0" err="1"/>
              <a:t>Alwaseela</a:t>
            </a:r>
            <a:r>
              <a:rPr lang="en-GB" dirty="0"/>
              <a:t> </a:t>
            </a:r>
            <a:r>
              <a:rPr lang="en-GB" dirty="0" err="1"/>
              <a:t>Mukhtar</a:t>
            </a:r>
            <a:r>
              <a:rPr lang="en-GB" dirty="0"/>
              <a:t> for his efforts doing statistics stated in this paper. My gratitude and thanks are extended to all the digital network staff in the University of Medical Sciences and Technology.</a:t>
            </a:r>
            <a:endParaRPr lang="en-US" dirty="0"/>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599"/>
            <a:ext cx="7772400" cy="1066801"/>
          </a:xfrm>
        </p:spPr>
        <p:txBody>
          <a:bodyPr>
            <a:normAutofit fontScale="90000"/>
          </a:bodyPr>
          <a:lstStyle/>
          <a:p>
            <a:r>
              <a:rPr lang="en-GB" b="1" dirty="0"/>
              <a:t>7. References</a:t>
            </a:r>
            <a:r>
              <a:rPr lang="en-US" dirty="0"/>
              <a:t/>
            </a:r>
            <a:br>
              <a:rPr lang="en-US" dirty="0"/>
            </a:br>
            <a:endParaRPr lang="en-US" dirty="0"/>
          </a:p>
        </p:txBody>
      </p:sp>
      <p:sp>
        <p:nvSpPr>
          <p:cNvPr id="3" name="Subtitle 2"/>
          <p:cNvSpPr>
            <a:spLocks noGrp="1"/>
          </p:cNvSpPr>
          <p:nvPr>
            <p:ph type="subTitle" idx="1"/>
          </p:nvPr>
        </p:nvSpPr>
        <p:spPr>
          <a:xfrm>
            <a:off x="533400" y="914400"/>
            <a:ext cx="7772400" cy="5334000"/>
          </a:xfrm>
        </p:spPr>
        <p:txBody>
          <a:bodyPr>
            <a:normAutofit lnSpcReduction="10000"/>
          </a:bodyPr>
          <a:lstStyle/>
          <a:p>
            <a:pPr algn="l"/>
            <a:r>
              <a:rPr lang="en-GB" dirty="0" err="1"/>
              <a:t>Aluminum</a:t>
            </a:r>
            <a:r>
              <a:rPr lang="en-GB" dirty="0"/>
              <a:t>.  “ The Columbia </a:t>
            </a:r>
            <a:r>
              <a:rPr lang="en-GB" dirty="0" err="1"/>
              <a:t>Encyclopedia</a:t>
            </a:r>
            <a:r>
              <a:rPr lang="en-GB" dirty="0"/>
              <a:t> ,” 6th ed. (2009) New York: Columbia UP.</a:t>
            </a:r>
            <a:endParaRPr lang="en-US" dirty="0"/>
          </a:p>
          <a:p>
            <a:pPr algn="l"/>
            <a:r>
              <a:rPr lang="en-GB" dirty="0"/>
              <a:t> </a:t>
            </a:r>
            <a:endParaRPr lang="en-US" dirty="0"/>
          </a:p>
          <a:p>
            <a:pPr algn="l"/>
            <a:r>
              <a:rPr lang="en-GB" dirty="0"/>
              <a:t>Don, R.C.; Daniel </a:t>
            </a:r>
            <a:r>
              <a:rPr lang="en-GB" dirty="0" err="1"/>
              <a:t>P.and</a:t>
            </a:r>
            <a:r>
              <a:rPr lang="en-GB" dirty="0"/>
              <a:t> Peter D.</a:t>
            </a:r>
            <a:r>
              <a:rPr lang="en-GB" b="1" dirty="0"/>
              <a:t> </a:t>
            </a:r>
            <a:r>
              <a:rPr lang="en-GB" dirty="0"/>
              <a:t>The Rate of Deterioration in Alzheimer's (1991).University of Toronto. Canada.  </a:t>
            </a:r>
            <a:endParaRPr lang="en-US" dirty="0"/>
          </a:p>
          <a:p>
            <a:pPr algn="l"/>
            <a:r>
              <a:rPr lang="en-GB" dirty="0"/>
              <a:t>First Conference on Metabolism of Trace Elements Related to Human Diseases  </a:t>
            </a:r>
            <a:r>
              <a:rPr lang="en-GB" dirty="0" smtClean="0"/>
              <a:t>.</a:t>
            </a:r>
            <a:endParaRPr lang="ar-SA" dirty="0" smtClean="0"/>
          </a:p>
          <a:p>
            <a:pPr algn="l"/>
            <a:r>
              <a:rPr lang="en-GB" dirty="0" smtClean="0"/>
              <a:t> </a:t>
            </a:r>
            <a:r>
              <a:rPr lang="en-GB" dirty="0" err="1"/>
              <a:t>Acta</a:t>
            </a:r>
            <a:r>
              <a:rPr lang="en-GB" dirty="0"/>
              <a:t> </a:t>
            </a:r>
            <a:r>
              <a:rPr lang="en-GB" dirty="0" err="1"/>
              <a:t>Pharmacologica</a:t>
            </a:r>
            <a:r>
              <a:rPr lang="en-GB" dirty="0"/>
              <a:t> et </a:t>
            </a:r>
            <a:r>
              <a:rPr lang="en-GB" dirty="0" err="1"/>
              <a:t>Toxicologica</a:t>
            </a:r>
            <a:r>
              <a:rPr lang="en-GB" dirty="0"/>
              <a:t> ,vol.59. (1986)</a:t>
            </a:r>
            <a:r>
              <a:rPr lang="en-GB" dirty="0" err="1"/>
              <a:t>SupplementVII.Norway</a:t>
            </a:r>
            <a:r>
              <a:rPr lang="en-GB" dirty="0"/>
              <a:t>.</a:t>
            </a:r>
            <a:endParaRPr lang="en-US" dirty="0"/>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533400"/>
            <a:ext cx="7620000" cy="5791200"/>
          </a:xfrm>
        </p:spPr>
        <p:txBody>
          <a:bodyPr>
            <a:normAutofit fontScale="92500" lnSpcReduction="20000"/>
          </a:bodyPr>
          <a:lstStyle/>
          <a:p>
            <a:r>
              <a:rPr lang="en-GB" dirty="0"/>
              <a:t>GHEF ,Global Health and Education Foundation. </a:t>
            </a:r>
            <a:r>
              <a:rPr lang="en-GB" u="sng" dirty="0">
                <a:hlinkClick r:id="rId2"/>
              </a:rPr>
              <a:t>"Conventional Coagulation-Flocculation-Sedimentation ,"</a:t>
            </a:r>
            <a:r>
              <a:rPr lang="en-GB" dirty="0"/>
              <a:t>. </a:t>
            </a:r>
            <a:r>
              <a:rPr lang="en-GB" i="1" dirty="0"/>
              <a:t>Safe Drinking Water is Essential</a:t>
            </a:r>
            <a:r>
              <a:rPr lang="en-GB" dirty="0"/>
              <a:t>. National Academy of Sciences. Retrieved 2007-12-01.</a:t>
            </a:r>
            <a:endParaRPr lang="en-US" dirty="0"/>
          </a:p>
          <a:p>
            <a:r>
              <a:rPr lang="en-GB" dirty="0"/>
              <a:t> </a:t>
            </a:r>
            <a:endParaRPr lang="en-US" dirty="0"/>
          </a:p>
          <a:p>
            <a:r>
              <a:rPr lang="en-GB" dirty="0" err="1"/>
              <a:t>Hodsman</a:t>
            </a:r>
            <a:r>
              <a:rPr lang="en-GB" dirty="0"/>
              <a:t> ,</a:t>
            </a:r>
            <a:r>
              <a:rPr lang="en-GB" dirty="0" err="1"/>
              <a:t>Sherrard</a:t>
            </a:r>
            <a:r>
              <a:rPr lang="en-GB" dirty="0"/>
              <a:t> ,</a:t>
            </a:r>
            <a:r>
              <a:rPr lang="en-GB" dirty="0" err="1"/>
              <a:t>Alfrey</a:t>
            </a:r>
            <a:r>
              <a:rPr lang="en-GB" dirty="0"/>
              <a:t> A.C. " Aluminium Toxicity ,".  </a:t>
            </a:r>
            <a:r>
              <a:rPr lang="en-GB" dirty="0" err="1"/>
              <a:t>J.Clin</a:t>
            </a:r>
            <a:r>
              <a:rPr lang="en-GB" dirty="0"/>
              <a:t>. </a:t>
            </a:r>
            <a:r>
              <a:rPr lang="en-GB" dirty="0" err="1"/>
              <a:t>Endocrine.Metab</a:t>
            </a:r>
            <a:r>
              <a:rPr lang="en-GB" dirty="0"/>
              <a:t>. (1982)54:539-45.</a:t>
            </a:r>
            <a:endParaRPr lang="en-US" dirty="0"/>
          </a:p>
          <a:p>
            <a:r>
              <a:rPr lang="en-GB" dirty="0"/>
              <a:t> </a:t>
            </a:r>
            <a:endParaRPr lang="en-US" dirty="0"/>
          </a:p>
          <a:p>
            <a:r>
              <a:rPr lang="en-GB" dirty="0" err="1"/>
              <a:t>Mailboux</a:t>
            </a:r>
            <a:r>
              <a:rPr lang="en-GB" dirty="0"/>
              <a:t> R.J., </a:t>
            </a:r>
            <a:r>
              <a:rPr lang="en-GB" dirty="0" err="1"/>
              <a:t>Lemire</a:t>
            </a:r>
            <a:r>
              <a:rPr lang="en-GB" dirty="0"/>
              <a:t> J. and </a:t>
            </a:r>
            <a:r>
              <a:rPr lang="en-GB" dirty="0" err="1"/>
              <a:t>Appanna</a:t>
            </a:r>
            <a:r>
              <a:rPr lang="en-GB" dirty="0"/>
              <a:t> V.D. " Hepatic Response to Aluminium toxicity : </a:t>
            </a:r>
            <a:r>
              <a:rPr lang="en-GB" dirty="0" err="1"/>
              <a:t>Dyslipidemia</a:t>
            </a:r>
            <a:r>
              <a:rPr lang="en-GB" dirty="0"/>
              <a:t> and Liver </a:t>
            </a:r>
            <a:r>
              <a:rPr lang="en-GB" dirty="0" err="1"/>
              <a:t>Diseases,".Exp</a:t>
            </a:r>
            <a:r>
              <a:rPr lang="en-GB" dirty="0"/>
              <a:t>. Cell Res. (2011). 317 (16): 2231-8.</a:t>
            </a:r>
            <a:endParaRPr lang="en-US" dirty="0"/>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685800"/>
            <a:ext cx="7696200" cy="5562600"/>
          </a:xfrm>
        </p:spPr>
        <p:txBody>
          <a:bodyPr>
            <a:normAutofit fontScale="77500" lnSpcReduction="20000"/>
          </a:bodyPr>
          <a:lstStyle/>
          <a:p>
            <a:r>
              <a:rPr lang="en-GB" dirty="0" err="1"/>
              <a:t>Kvech</a:t>
            </a:r>
            <a:r>
              <a:rPr lang="en-GB" dirty="0"/>
              <a:t> S, Edwards M. "Solubility controls on </a:t>
            </a:r>
            <a:r>
              <a:rPr lang="en-GB" dirty="0" err="1"/>
              <a:t>aluminum</a:t>
            </a:r>
            <a:r>
              <a:rPr lang="en-GB" dirty="0"/>
              <a:t> in drinking water at relatively low and high pH ,". </a:t>
            </a:r>
            <a:r>
              <a:rPr lang="en-GB" i="1" dirty="0"/>
              <a:t>WATER RESEARCH</a:t>
            </a:r>
            <a:r>
              <a:rPr lang="en-GB" dirty="0"/>
              <a:t> (2002) 36 (17): 4356–4368. </a:t>
            </a:r>
            <a:endParaRPr lang="en-US" dirty="0"/>
          </a:p>
          <a:p>
            <a:r>
              <a:rPr lang="en-GB" b="1" dirty="0"/>
              <a:t> </a:t>
            </a:r>
            <a:endParaRPr lang="en-US" dirty="0"/>
          </a:p>
          <a:p>
            <a:r>
              <a:rPr lang="en-GB" b="1" dirty="0"/>
              <a:t> </a:t>
            </a:r>
            <a:r>
              <a:rPr lang="en-GB" dirty="0" err="1"/>
              <a:t>Martyn</a:t>
            </a:r>
            <a:r>
              <a:rPr lang="en-GB" dirty="0"/>
              <a:t> C.N. , Barker D.J. , Osmond C. Harris E.C. ,</a:t>
            </a:r>
            <a:r>
              <a:rPr lang="en-GB" dirty="0" err="1"/>
              <a:t>Edwardson</a:t>
            </a:r>
            <a:r>
              <a:rPr lang="en-GB" dirty="0"/>
              <a:t> J.A. and </a:t>
            </a:r>
            <a:r>
              <a:rPr lang="en-GB" dirty="0" err="1"/>
              <a:t>Lacey</a:t>
            </a:r>
            <a:r>
              <a:rPr lang="en-GB" dirty="0"/>
              <a:t> R.F . "Geographical Relation between Alzheimer's Disease and Aluminium in Drinking Water ,". Lancet .(1989) (8629):59-62.</a:t>
            </a:r>
            <a:endParaRPr lang="en-US" dirty="0"/>
          </a:p>
          <a:p>
            <a:r>
              <a:rPr lang="en-GB" dirty="0"/>
              <a:t> </a:t>
            </a:r>
            <a:endParaRPr lang="en-US" dirty="0"/>
          </a:p>
          <a:p>
            <a:r>
              <a:rPr lang="ar-SA" dirty="0"/>
              <a:t> </a:t>
            </a:r>
            <a:endParaRPr lang="en-US" dirty="0"/>
          </a:p>
          <a:p>
            <a:r>
              <a:rPr lang="en-GB" dirty="0"/>
              <a:t>MSDS(Material </a:t>
            </a:r>
            <a:r>
              <a:rPr lang="en-GB" dirty="0" err="1"/>
              <a:t>Saftey</a:t>
            </a:r>
            <a:r>
              <a:rPr lang="en-GB" dirty="0"/>
              <a:t> Data Sheet) " Aluminium-induced </a:t>
            </a:r>
            <a:r>
              <a:rPr lang="en-GB" dirty="0" err="1"/>
              <a:t>Osteomalacia</a:t>
            </a:r>
            <a:r>
              <a:rPr lang="en-GB" dirty="0"/>
              <a:t>,". </a:t>
            </a:r>
            <a:r>
              <a:rPr lang="ar-SA" dirty="0" smtClean="0"/>
              <a:t>  </a:t>
            </a:r>
            <a:r>
              <a:rPr lang="en-GB" dirty="0" smtClean="0"/>
              <a:t>(</a:t>
            </a:r>
            <a:r>
              <a:rPr lang="en-GB" dirty="0"/>
              <a:t>2007).</a:t>
            </a:r>
            <a:r>
              <a:rPr lang="en-GB" u="sng" dirty="0" smtClean="0">
                <a:hlinkClick r:id="rId2"/>
              </a:rPr>
              <a:t>www.proliberty.com/observer/20071207.htm</a:t>
            </a:r>
            <a:endParaRPr lang="en-US" dirty="0"/>
          </a:p>
          <a:p>
            <a:r>
              <a:rPr lang="en-GB" u="sng" dirty="0" err="1">
                <a:hlinkClick r:id="rId3"/>
              </a:rPr>
              <a:t>www.frankmckinnon.com</a:t>
            </a:r>
            <a:r>
              <a:rPr lang="en-GB" u="sng" dirty="0">
                <a:hlinkClick r:id="rId3"/>
              </a:rPr>
              <a:t>/aluminium . Idaho</a:t>
            </a:r>
            <a:r>
              <a:rPr lang="en-GB" dirty="0"/>
              <a:t> Observer.</a:t>
            </a:r>
            <a:endParaRPr lang="en-US" dirty="0"/>
          </a:p>
          <a:p>
            <a:r>
              <a:rPr lang="ar-SA" dirty="0"/>
              <a:t> </a:t>
            </a:r>
            <a:endParaRPr lang="en-US" dirty="0"/>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09600"/>
            <a:ext cx="8153400" cy="5410200"/>
          </a:xfrm>
        </p:spPr>
        <p:txBody>
          <a:bodyPr>
            <a:normAutofit fontScale="77500" lnSpcReduction="20000"/>
          </a:bodyPr>
          <a:lstStyle/>
          <a:p>
            <a:r>
              <a:rPr lang="en-GB" dirty="0"/>
              <a:t>Nicolas </a:t>
            </a:r>
            <a:r>
              <a:rPr lang="en-GB" dirty="0" err="1"/>
              <a:t>Albery</a:t>
            </a:r>
            <a:r>
              <a:rPr lang="en-GB" dirty="0"/>
              <a:t>. " </a:t>
            </a:r>
            <a:r>
              <a:rPr lang="en-GB" dirty="0" err="1"/>
              <a:t>Aluminum</a:t>
            </a:r>
            <a:r>
              <a:rPr lang="en-GB" dirty="0"/>
              <a:t> Precaution Notice .</a:t>
            </a:r>
            <a:r>
              <a:rPr lang="en-GB" dirty="0" err="1"/>
              <a:t>Aluminum</a:t>
            </a:r>
            <a:r>
              <a:rPr lang="en-GB" dirty="0"/>
              <a:t> Poisoning ,". </a:t>
            </a:r>
            <a:r>
              <a:rPr lang="en-GB" dirty="0" err="1"/>
              <a:t>Albery</a:t>
            </a:r>
            <a:r>
              <a:rPr lang="en-GB" dirty="0"/>
              <a:t> foundation (1921). Canada.</a:t>
            </a:r>
            <a:endParaRPr lang="en-US" dirty="0"/>
          </a:p>
          <a:p>
            <a:r>
              <a:rPr lang="en-GB" b="1" dirty="0"/>
              <a:t> </a:t>
            </a:r>
            <a:endParaRPr lang="en-US" dirty="0"/>
          </a:p>
          <a:p>
            <a:pPr algn="l"/>
            <a:r>
              <a:rPr lang="en-GB" dirty="0" err="1"/>
              <a:t>Oteiza</a:t>
            </a:r>
            <a:r>
              <a:rPr lang="en-GB" dirty="0"/>
              <a:t>, P. I., Keen, C. L., Han, B. and </a:t>
            </a:r>
            <a:r>
              <a:rPr lang="en-GB" dirty="0" err="1"/>
              <a:t>Golub</a:t>
            </a:r>
            <a:r>
              <a:rPr lang="en-GB" dirty="0"/>
              <a:t>, M. S. " </a:t>
            </a:r>
            <a:r>
              <a:rPr lang="en-GB" dirty="0" err="1"/>
              <a:t>Aluminum</a:t>
            </a:r>
            <a:endParaRPr lang="en-US" dirty="0"/>
          </a:p>
          <a:p>
            <a:pPr algn="l"/>
            <a:r>
              <a:rPr lang="en-GB" dirty="0"/>
              <a:t>Accumulation and Neurotoxicity in Swiss-Webster mice after </a:t>
            </a:r>
            <a:r>
              <a:rPr lang="en-GB" dirty="0" smtClean="0"/>
              <a:t>Long-</a:t>
            </a:r>
            <a:r>
              <a:rPr lang="en-GB" dirty="0" err="1" smtClean="0"/>
              <a:t>termDietary</a:t>
            </a:r>
            <a:r>
              <a:rPr lang="en-GB" dirty="0" smtClean="0"/>
              <a:t> </a:t>
            </a:r>
            <a:r>
              <a:rPr lang="en-GB" dirty="0"/>
              <a:t>Exposure to </a:t>
            </a:r>
            <a:r>
              <a:rPr lang="en-GB" dirty="0" err="1"/>
              <a:t>Aluminum</a:t>
            </a:r>
            <a:r>
              <a:rPr lang="en-GB" dirty="0"/>
              <a:t> and Citrate ,". Metabolism (1993)42(10): 1296-1300.</a:t>
            </a:r>
            <a:endParaRPr lang="en-US" dirty="0"/>
          </a:p>
          <a:p>
            <a:r>
              <a:rPr lang="en-GB" b="1" dirty="0"/>
              <a:t> </a:t>
            </a:r>
            <a:endParaRPr lang="en-US" dirty="0"/>
          </a:p>
          <a:p>
            <a:r>
              <a:rPr lang="en-GB" dirty="0" err="1"/>
              <a:t>Rondeau</a:t>
            </a:r>
            <a:r>
              <a:rPr lang="en-GB" dirty="0"/>
              <a:t>, V.; </a:t>
            </a:r>
            <a:r>
              <a:rPr lang="en-GB" dirty="0" err="1"/>
              <a:t>Jacqmin-Gadda</a:t>
            </a:r>
            <a:r>
              <a:rPr lang="en-GB" dirty="0"/>
              <a:t>, H.; </a:t>
            </a:r>
            <a:r>
              <a:rPr lang="en-GB" dirty="0" err="1"/>
              <a:t>Commenges</a:t>
            </a:r>
            <a:r>
              <a:rPr lang="en-GB" dirty="0"/>
              <a:t>, D.; </a:t>
            </a:r>
            <a:r>
              <a:rPr lang="en-GB" dirty="0" err="1"/>
              <a:t>Helmer</a:t>
            </a:r>
            <a:r>
              <a:rPr lang="en-GB" dirty="0"/>
              <a:t>, C.; </a:t>
            </a:r>
            <a:r>
              <a:rPr lang="en-GB" dirty="0" err="1"/>
              <a:t>Dartigues</a:t>
            </a:r>
            <a:r>
              <a:rPr lang="en-GB" dirty="0"/>
              <a:t>, J.-F. "</a:t>
            </a:r>
            <a:r>
              <a:rPr lang="en-GB" u="sng" dirty="0" err="1">
                <a:hlinkClick r:id="rId2"/>
              </a:rPr>
              <a:t>Aluminum</a:t>
            </a:r>
            <a:r>
              <a:rPr lang="en-GB" u="sng" dirty="0">
                <a:hlinkClick r:id="rId2"/>
              </a:rPr>
              <a:t> and Silica in Drinking Water and the Risk of Alzheimer's Disease or Cognitive Decline: Findings From 15-Year Follow-up of the PAQUID Cohort</a:t>
            </a:r>
            <a:r>
              <a:rPr lang="en-GB" dirty="0"/>
              <a:t>,".  </a:t>
            </a:r>
            <a:r>
              <a:rPr lang="en-GB" i="1" dirty="0"/>
              <a:t>American Journal of Epidemiology</a:t>
            </a:r>
            <a:r>
              <a:rPr lang="en-GB" dirty="0"/>
              <a:t> (2008)169 (4): 489–96.</a:t>
            </a:r>
            <a:endParaRPr lang="en-US" dirty="0"/>
          </a:p>
          <a:p>
            <a:r>
              <a:rPr lang="en-GB" b="1" dirty="0"/>
              <a:t> </a:t>
            </a:r>
            <a:endParaRPr lang="en-US" dirty="0"/>
          </a:p>
          <a:p>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457200"/>
            <a:ext cx="7620000" cy="5181600"/>
          </a:xfrm>
        </p:spPr>
        <p:txBody>
          <a:bodyPr>
            <a:normAutofit fontScale="85000" lnSpcReduction="10000"/>
          </a:bodyPr>
          <a:lstStyle/>
          <a:p>
            <a:pPr algn="l"/>
            <a:r>
              <a:rPr lang="en-GB" dirty="0" err="1"/>
              <a:t>Shu</a:t>
            </a:r>
            <a:r>
              <a:rPr lang="en-GB" dirty="0"/>
              <a:t> HD, Zhang LH, </a:t>
            </a:r>
            <a:r>
              <a:rPr lang="en-GB" dirty="0" err="1"/>
              <a:t>Gu</a:t>
            </a:r>
            <a:r>
              <a:rPr lang="en-GB" dirty="0"/>
              <a:t> JW, Chen LA.  </a:t>
            </a:r>
            <a:br>
              <a:rPr lang="en-GB" dirty="0"/>
            </a:br>
            <a:r>
              <a:rPr lang="en-GB" dirty="0"/>
              <a:t>"</a:t>
            </a:r>
            <a:r>
              <a:rPr lang="en-GB" i="1" dirty="0"/>
              <a:t>Inhibitory Action of </a:t>
            </a:r>
            <a:r>
              <a:rPr lang="en-GB" i="1" dirty="0" err="1"/>
              <a:t>Ribostamycin</a:t>
            </a:r>
            <a:r>
              <a:rPr lang="en-GB" i="1" dirty="0"/>
              <a:t> </a:t>
            </a:r>
            <a:r>
              <a:rPr lang="en-GB" i="1" dirty="0" err="1"/>
              <a:t>Sulfate</a:t>
            </a:r>
            <a:r>
              <a:rPr lang="en-GB" i="1" dirty="0"/>
              <a:t> on Neuromuscular Transmission</a:t>
            </a:r>
            <a:r>
              <a:rPr lang="en-GB" dirty="0"/>
              <a:t>,"</a:t>
            </a:r>
            <a:r>
              <a:rPr lang="en-GB" i="1" dirty="0"/>
              <a:t>.</a:t>
            </a:r>
            <a:br>
              <a:rPr lang="en-GB" i="1" dirty="0"/>
            </a:br>
            <a:r>
              <a:rPr lang="en-GB" dirty="0"/>
              <a:t>.</a:t>
            </a:r>
            <a:r>
              <a:rPr lang="en-GB" dirty="0" err="1"/>
              <a:t>Zhongguo</a:t>
            </a:r>
            <a:r>
              <a:rPr lang="en-GB" dirty="0"/>
              <a:t> Yao Li </a:t>
            </a:r>
            <a:r>
              <a:rPr lang="en-GB" dirty="0" err="1"/>
              <a:t>Xue</a:t>
            </a:r>
            <a:r>
              <a:rPr lang="en-GB" dirty="0"/>
              <a:t> </a:t>
            </a:r>
            <a:r>
              <a:rPr lang="en-GB" dirty="0" err="1"/>
              <a:t>Bao</a:t>
            </a:r>
            <a:r>
              <a:rPr lang="en-GB" dirty="0"/>
              <a:t>. (1986)7(1):26-30.</a:t>
            </a:r>
            <a:endParaRPr lang="en-US" dirty="0"/>
          </a:p>
          <a:p>
            <a:pPr algn="l"/>
            <a:r>
              <a:rPr lang="en-GB" b="1" dirty="0"/>
              <a:t> </a:t>
            </a:r>
            <a:endParaRPr lang="en-US" dirty="0"/>
          </a:p>
          <a:p>
            <a:pPr algn="l"/>
            <a:r>
              <a:rPr lang="en-GB" dirty="0" err="1"/>
              <a:t>Sposito</a:t>
            </a:r>
            <a:r>
              <a:rPr lang="en-GB" dirty="0"/>
              <a:t>, G. "The Environmental chemistry of </a:t>
            </a:r>
            <a:r>
              <a:rPr lang="en-GB" dirty="0" err="1"/>
              <a:t>Aluminum</a:t>
            </a:r>
            <a:r>
              <a:rPr lang="en-GB" dirty="0"/>
              <a:t> ,".2</a:t>
            </a:r>
            <a:r>
              <a:rPr lang="en-GB" baseline="30000" dirty="0"/>
              <a:t>nd</a:t>
            </a:r>
            <a:r>
              <a:rPr lang="en-GB" dirty="0"/>
              <a:t> </a:t>
            </a:r>
            <a:r>
              <a:rPr lang="en-GB" dirty="0" err="1"/>
              <a:t>Ed.CRC</a:t>
            </a:r>
            <a:r>
              <a:rPr lang="en-GB" dirty="0"/>
              <a:t> Press, Inc. Lewis Publishers (1996)p 57-72. </a:t>
            </a:r>
            <a:endParaRPr lang="en-US" dirty="0"/>
          </a:p>
          <a:p>
            <a:pPr algn="l"/>
            <a:r>
              <a:rPr lang="en-GB" b="1" dirty="0"/>
              <a:t> </a:t>
            </a:r>
            <a:endParaRPr lang="en-US" dirty="0"/>
          </a:p>
          <a:p>
            <a:pPr algn="l"/>
            <a:r>
              <a:rPr lang="en-GB" b="1" dirty="0"/>
              <a:t> </a:t>
            </a:r>
            <a:r>
              <a:rPr lang="en-GB" dirty="0" err="1"/>
              <a:t>Stauber</a:t>
            </a:r>
            <a:r>
              <a:rPr lang="en-GB" dirty="0"/>
              <a:t> JL, Florence TM, Davies CM, Adams MS, Buchanan SJ. "Bioavailability of Al in alum-treated drinking water ,". J AWWA (1999) 91(11) p84-93.</a:t>
            </a:r>
            <a:endParaRPr lang="en-US" dirty="0"/>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200" y="609600"/>
            <a:ext cx="7467600" cy="5410200"/>
          </a:xfrm>
        </p:spPr>
        <p:txBody>
          <a:bodyPr>
            <a:normAutofit fontScale="85000" lnSpcReduction="10000"/>
          </a:bodyPr>
          <a:lstStyle/>
          <a:p>
            <a:pPr algn="l"/>
            <a:r>
              <a:rPr lang="en-US" dirty="0" err="1"/>
              <a:t>Schalm</a:t>
            </a:r>
            <a:r>
              <a:rPr lang="en-US" dirty="0"/>
              <a:t> O.W. </a:t>
            </a:r>
            <a:r>
              <a:rPr lang="en-US" b="1" dirty="0"/>
              <a:t>"</a:t>
            </a:r>
            <a:r>
              <a:rPr lang="en-US" dirty="0"/>
              <a:t>Minutes of The Regents of the University of California </a:t>
            </a:r>
            <a:r>
              <a:rPr lang="en-US" b="1" dirty="0"/>
              <a:t>,"</a:t>
            </a:r>
            <a:r>
              <a:rPr lang="en-US" dirty="0"/>
              <a:t>. (1965). http://dynaweb.oac.cdlib.org:8088/dynaweb/uchist/public/regentminutes/regents865/@Generic__BookTextView/, p. 111. </a:t>
            </a:r>
            <a:endParaRPr lang="en-US" b="1" dirty="0"/>
          </a:p>
          <a:p>
            <a:pPr algn="l"/>
            <a:r>
              <a:rPr lang="en-US" dirty="0"/>
              <a:t> </a:t>
            </a:r>
            <a:endParaRPr lang="en-US" b="1" dirty="0"/>
          </a:p>
          <a:p>
            <a:pPr algn="l"/>
            <a:r>
              <a:rPr lang="en-US" b="1" dirty="0"/>
              <a:t>          </a:t>
            </a:r>
            <a:r>
              <a:rPr lang="en-US" dirty="0" err="1"/>
              <a:t>Snedecor</a:t>
            </a:r>
            <a:r>
              <a:rPr lang="en-US" dirty="0"/>
              <a:t>, G.W. and </a:t>
            </a:r>
            <a:r>
              <a:rPr lang="en-US" dirty="0" err="1"/>
              <a:t>Cochran,W.G</a:t>
            </a:r>
            <a:r>
              <a:rPr lang="en-US" dirty="0"/>
              <a:t>. </a:t>
            </a:r>
            <a:r>
              <a:rPr lang="en-US" b="1" dirty="0"/>
              <a:t>"</a:t>
            </a:r>
            <a:r>
              <a:rPr lang="en-US" dirty="0"/>
              <a:t>Statistical Methods </a:t>
            </a:r>
            <a:r>
              <a:rPr lang="en-US" b="1" dirty="0"/>
              <a:t>,"</a:t>
            </a:r>
            <a:r>
              <a:rPr lang="en-US" dirty="0"/>
              <a:t>. 8th Edition Ames:       Iowa State University Press. (1989) p. 158-160.</a:t>
            </a:r>
            <a:endParaRPr lang="en-US" b="1" dirty="0"/>
          </a:p>
          <a:p>
            <a:pPr algn="l"/>
            <a:r>
              <a:rPr lang="ar-SA" dirty="0"/>
              <a:t> </a:t>
            </a:r>
            <a:endParaRPr lang="en-US" dirty="0"/>
          </a:p>
          <a:p>
            <a:pPr algn="l"/>
            <a:r>
              <a:rPr lang="en-GB" dirty="0"/>
              <a:t>Water Services Association of Australia (WSAA) .</a:t>
            </a:r>
            <a:r>
              <a:rPr lang="en-GB" b="1" dirty="0"/>
              <a:t> </a:t>
            </a:r>
            <a:r>
              <a:rPr lang="en-GB" dirty="0"/>
              <a:t>"Assessment of Coagulants for Water Treatment </a:t>
            </a:r>
            <a:r>
              <a:rPr lang="en-GB" dirty="0" err="1"/>
              <a:t>SSynopsis</a:t>
            </a:r>
            <a:r>
              <a:rPr lang="en-GB" dirty="0"/>
              <a:t> ," .Report No. WSAA 41.(1992) . Australia.</a:t>
            </a:r>
            <a:endParaRPr lang="en-US" dirty="0"/>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838200"/>
            <a:ext cx="7315200" cy="4800600"/>
          </a:xfrm>
        </p:spPr>
        <p:txBody>
          <a:bodyPr>
            <a:normAutofit fontScale="77500" lnSpcReduction="20000"/>
          </a:bodyPr>
          <a:lstStyle/>
          <a:p>
            <a:r>
              <a:rPr lang="en-US" dirty="0"/>
              <a:t> </a:t>
            </a:r>
          </a:p>
          <a:p>
            <a:pPr algn="l"/>
            <a:r>
              <a:rPr lang="en-GB" dirty="0"/>
              <a:t>William Forbes. "Apparent Connection between Mental Impairment and </a:t>
            </a:r>
            <a:r>
              <a:rPr lang="en-GB" dirty="0" err="1"/>
              <a:t>Aluminum</a:t>
            </a:r>
            <a:r>
              <a:rPr lang="en-GB" dirty="0"/>
              <a:t> in the Water Supply," . (1995)Index of Patents Issued from the United States Patent Office.</a:t>
            </a:r>
            <a:endParaRPr lang="en-US" dirty="0"/>
          </a:p>
          <a:p>
            <a:pPr algn="l"/>
            <a:r>
              <a:rPr lang="en-GB" dirty="0"/>
              <a:t> </a:t>
            </a:r>
            <a:endParaRPr lang="en-US" dirty="0"/>
          </a:p>
          <a:p>
            <a:pPr algn="l"/>
            <a:r>
              <a:rPr lang="en-GB" dirty="0"/>
              <a:t>Yuan </a:t>
            </a:r>
            <a:r>
              <a:rPr lang="en-GB" dirty="0" err="1"/>
              <a:t>B.,Klein</a:t>
            </a:r>
            <a:r>
              <a:rPr lang="en-GB" dirty="0"/>
              <a:t> M.H. ,</a:t>
            </a:r>
            <a:r>
              <a:rPr lang="en-GB" dirty="0" err="1"/>
              <a:t>Contiqualia</a:t>
            </a:r>
            <a:r>
              <a:rPr lang="en-GB" dirty="0"/>
              <a:t> </a:t>
            </a:r>
            <a:r>
              <a:rPr lang="en-GB" dirty="0" err="1"/>
              <a:t>R.S.,Mishell</a:t>
            </a:r>
            <a:r>
              <a:rPr lang="en-GB" dirty="0"/>
              <a:t> J.L. ,Seligman </a:t>
            </a:r>
            <a:r>
              <a:rPr lang="en-GB" dirty="0" err="1"/>
              <a:t>P.A.,Miller</a:t>
            </a:r>
            <a:r>
              <a:rPr lang="en-GB" dirty="0"/>
              <a:t> N.L. ,</a:t>
            </a:r>
            <a:r>
              <a:rPr lang="en-GB" dirty="0" err="1"/>
              <a:t>Molitoris</a:t>
            </a:r>
            <a:r>
              <a:rPr lang="en-GB" dirty="0"/>
              <a:t> </a:t>
            </a:r>
            <a:r>
              <a:rPr lang="en-GB" dirty="0" err="1"/>
              <a:t>B.A.,Alfrey</a:t>
            </a:r>
            <a:r>
              <a:rPr lang="en-GB" dirty="0"/>
              <a:t> A.C. and Shapiro J.I.. "The Role of Aluminium in the Pathogenesis of </a:t>
            </a:r>
            <a:r>
              <a:rPr lang="en-GB" dirty="0" err="1"/>
              <a:t>Anemia</a:t>
            </a:r>
            <a:r>
              <a:rPr lang="en-GB" dirty="0"/>
              <a:t> in  an Outpatient </a:t>
            </a:r>
            <a:r>
              <a:rPr lang="en-GB" dirty="0" err="1"/>
              <a:t>Hemodialysis</a:t>
            </a:r>
            <a:r>
              <a:rPr lang="en-GB" dirty="0"/>
              <a:t> Population ,".</a:t>
            </a:r>
            <a:r>
              <a:rPr lang="en-GB" dirty="0" err="1"/>
              <a:t>Pubmed</a:t>
            </a:r>
            <a:r>
              <a:rPr lang="en-GB" dirty="0"/>
              <a:t> . (1989)11(2-3):91-6.</a:t>
            </a:r>
            <a:endParaRPr lang="en-US" dirty="0"/>
          </a:p>
          <a:p>
            <a:r>
              <a:rPr lang="en-US" b="1" dirty="0"/>
              <a:t> </a:t>
            </a:r>
            <a:endParaRPr lang="en-US" dirty="0"/>
          </a:p>
          <a:p>
            <a:r>
              <a:rPr lang="en-US" b="1" dirty="0"/>
              <a:t> </a:t>
            </a:r>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TotalTime>
  <Words>2803</Words>
  <Application>Microsoft Office PowerPoint</Application>
  <PresentationFormat>On-screen Show (4:3)</PresentationFormat>
  <Paragraphs>173</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Acute Toxicity  of  Alum to Newzealand Rabbits </vt:lpstr>
      <vt:lpstr>Acute Toxicity  of  Alum to Newzealand Rabbits </vt:lpstr>
      <vt:lpstr>Slide 3</vt:lpstr>
      <vt:lpstr>Slide 4</vt:lpstr>
      <vt:lpstr>Slide 5</vt:lpstr>
      <vt:lpstr>1.Introduction </vt:lpstr>
      <vt:lpstr>Slide 7</vt:lpstr>
      <vt:lpstr>Slide 8</vt:lpstr>
      <vt:lpstr>Slide 9</vt:lpstr>
      <vt:lpstr>2.Material  </vt:lpstr>
      <vt:lpstr>Slide 11</vt:lpstr>
      <vt:lpstr>Slide 12</vt:lpstr>
      <vt:lpstr>3. Methods </vt:lpstr>
      <vt:lpstr>Slide 14</vt:lpstr>
      <vt:lpstr>Slide 15</vt:lpstr>
      <vt:lpstr>3.4.  Determination of Al   </vt:lpstr>
      <vt:lpstr>Slide 17</vt:lpstr>
      <vt:lpstr>Slide 18</vt:lpstr>
      <vt:lpstr>4.Results </vt:lpstr>
      <vt:lpstr>Slide 20</vt:lpstr>
      <vt:lpstr>Slide 21</vt:lpstr>
      <vt:lpstr>Slide 22</vt:lpstr>
      <vt:lpstr>4.2. Effect of 20% alum in drinking water on Newzealand rabbits </vt:lpstr>
      <vt:lpstr>Slide 24</vt:lpstr>
      <vt:lpstr>Slide 25</vt:lpstr>
      <vt:lpstr>Slide 26</vt:lpstr>
      <vt:lpstr>Slide 27</vt:lpstr>
      <vt:lpstr>Slide 28</vt:lpstr>
      <vt:lpstr>4.3.Chemical Analysis  </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5. Disscussion </vt:lpstr>
      <vt:lpstr>Slide 44</vt:lpstr>
      <vt:lpstr>Slide 45</vt:lpstr>
      <vt:lpstr>Slide 46</vt:lpstr>
      <vt:lpstr>Slide 47</vt:lpstr>
      <vt:lpstr>Slide 48</vt:lpstr>
      <vt:lpstr>6. Acknowledgements </vt:lpstr>
      <vt:lpstr>7. References </vt:lpstr>
      <vt:lpstr>Slide 51</vt:lpstr>
      <vt:lpstr>Slide 52</vt:lpstr>
      <vt:lpstr>Slide 53</vt:lpstr>
      <vt:lpstr>Slide 54</vt:lpstr>
      <vt:lpstr>Slide 55</vt:lpstr>
      <vt:lpstr>Slide 56</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Toxicity  of  Alum to Newzealand Rabbits </dc:title>
  <dc:creator>Dr.AMNA</dc:creator>
  <cp:lastModifiedBy>Dr.AMNA</cp:lastModifiedBy>
  <cp:revision>9</cp:revision>
  <dcterms:created xsi:type="dcterms:W3CDTF">2015-10-11T08:03:11Z</dcterms:created>
  <dcterms:modified xsi:type="dcterms:W3CDTF">2015-10-12T10:00:22Z</dcterms:modified>
</cp:coreProperties>
</file>