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9" r:id="rId2"/>
    <p:sldId id="262" r:id="rId3"/>
    <p:sldId id="263" r:id="rId4"/>
    <p:sldId id="264" r:id="rId5"/>
    <p:sldId id="265" r:id="rId6"/>
    <p:sldId id="266" r:id="rId7"/>
    <p:sldId id="261" r:id="rId8"/>
    <p:sldId id="257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69" r:id="rId20"/>
    <p:sldId id="278" r:id="rId21"/>
    <p:sldId id="280" r:id="rId22"/>
    <p:sldId id="279" r:id="rId23"/>
    <p:sldId id="281" r:id="rId24"/>
    <p:sldId id="282" r:id="rId25"/>
    <p:sldId id="28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56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ecithalil\Google%20Drive\Research\OnGoingMSs\LondonPresentation\DataAnalysis\All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ecithalil\Google%20Drive\Research\OnGoingMSs\LondonPresentation\DataAnalysis\AllData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10%_30C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63500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Concentration!$C$3:$C$9</c:f>
                <c:numCache>
                  <c:formatCode>General</c:formatCode>
                  <c:ptCount val="7"/>
                  <c:pt idx="0">
                    <c:v>8.4627714927093241E-4</c:v>
                  </c:pt>
                  <c:pt idx="1">
                    <c:v>0.16643448436427308</c:v>
                  </c:pt>
                  <c:pt idx="2">
                    <c:v>0.11988924747854322</c:v>
                  </c:pt>
                  <c:pt idx="3">
                    <c:v>0.6911262476149207</c:v>
                  </c:pt>
                  <c:pt idx="4">
                    <c:v>2.1721110689459331</c:v>
                  </c:pt>
                  <c:pt idx="5">
                    <c:v>0.45134775210738748</c:v>
                  </c:pt>
                  <c:pt idx="6">
                    <c:v>0.87448627733509443</c:v>
                  </c:pt>
                </c:numCache>
              </c:numRef>
            </c:plus>
            <c:minus>
              <c:numRef>
                <c:f>Concentration!$C$3:$C$9</c:f>
                <c:numCache>
                  <c:formatCode>General</c:formatCode>
                  <c:ptCount val="7"/>
                  <c:pt idx="0">
                    <c:v>8.4627714927093241E-4</c:v>
                  </c:pt>
                  <c:pt idx="1">
                    <c:v>0.16643448436427308</c:v>
                  </c:pt>
                  <c:pt idx="2">
                    <c:v>0.11988924747854322</c:v>
                  </c:pt>
                  <c:pt idx="3">
                    <c:v>0.6911262476149207</c:v>
                  </c:pt>
                  <c:pt idx="4">
                    <c:v>2.1721110689459331</c:v>
                  </c:pt>
                  <c:pt idx="5">
                    <c:v>0.45134775210738748</c:v>
                  </c:pt>
                  <c:pt idx="6">
                    <c:v>0.87448627733509443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Concentration!$A$3:$A$9</c:f>
              <c:numCache>
                <c:formatCode>General</c:formatCode>
                <c:ptCount val="7"/>
                <c:pt idx="0">
                  <c:v>3</c:v>
                </c:pt>
                <c:pt idx="1">
                  <c:v>24</c:v>
                </c:pt>
                <c:pt idx="2">
                  <c:v>48</c:v>
                </c:pt>
                <c:pt idx="3">
                  <c:v>120</c:v>
                </c:pt>
                <c:pt idx="4">
                  <c:v>168</c:v>
                </c:pt>
                <c:pt idx="5">
                  <c:v>216</c:v>
                </c:pt>
                <c:pt idx="6">
                  <c:v>312</c:v>
                </c:pt>
              </c:numCache>
            </c:numRef>
          </c:xVal>
          <c:yVal>
            <c:numRef>
              <c:f>Concentration!$B$3:$B$9</c:f>
              <c:numCache>
                <c:formatCode>0.000</c:formatCode>
                <c:ptCount val="7"/>
                <c:pt idx="0">
                  <c:v>1.9396405568898729E-2</c:v>
                </c:pt>
                <c:pt idx="1">
                  <c:v>0.36937745594827359</c:v>
                </c:pt>
                <c:pt idx="2">
                  <c:v>0.91446751641165702</c:v>
                </c:pt>
                <c:pt idx="3">
                  <c:v>1.6833223623655478</c:v>
                </c:pt>
                <c:pt idx="4">
                  <c:v>3.111323878365797</c:v>
                </c:pt>
                <c:pt idx="5">
                  <c:v>3.4962998426188441</c:v>
                </c:pt>
                <c:pt idx="6">
                  <c:v>3.737657830324177</c:v>
                </c:pt>
              </c:numCache>
            </c:numRef>
          </c:yVal>
          <c:smooth val="0"/>
        </c:ser>
        <c:ser>
          <c:idx val="1"/>
          <c:order val="1"/>
          <c:tx>
            <c:v>10%_45C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63500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Concentration!$F$3:$F$6</c:f>
                <c:numCache>
                  <c:formatCode>General</c:formatCode>
                  <c:ptCount val="4"/>
                  <c:pt idx="0">
                    <c:v>0.28485331739929592</c:v>
                  </c:pt>
                  <c:pt idx="1">
                    <c:v>0.23280223811588524</c:v>
                  </c:pt>
                  <c:pt idx="2">
                    <c:v>1.5170951797777836</c:v>
                  </c:pt>
                  <c:pt idx="3">
                    <c:v>0.89465136774278797</c:v>
                  </c:pt>
                </c:numCache>
              </c:numRef>
            </c:plus>
            <c:minus>
              <c:numRef>
                <c:f>Concentration!$F$3:$F$6</c:f>
                <c:numCache>
                  <c:formatCode>General</c:formatCode>
                  <c:ptCount val="4"/>
                  <c:pt idx="0">
                    <c:v>0.28485331739929592</c:v>
                  </c:pt>
                  <c:pt idx="1">
                    <c:v>0.23280223811588524</c:v>
                  </c:pt>
                  <c:pt idx="2">
                    <c:v>1.5170951797777836</c:v>
                  </c:pt>
                  <c:pt idx="3">
                    <c:v>0.89465136774278797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Concentration!$D$3:$D$6</c:f>
              <c:numCache>
                <c:formatCode>General</c:formatCode>
                <c:ptCount val="4"/>
                <c:pt idx="0">
                  <c:v>24</c:v>
                </c:pt>
                <c:pt idx="1">
                  <c:v>96</c:v>
                </c:pt>
                <c:pt idx="2">
                  <c:v>168</c:v>
                </c:pt>
                <c:pt idx="3">
                  <c:v>264</c:v>
                </c:pt>
              </c:numCache>
            </c:numRef>
          </c:xVal>
          <c:yVal>
            <c:numRef>
              <c:f>Concentration!$E$3:$E$6</c:f>
              <c:numCache>
                <c:formatCode>General</c:formatCode>
                <c:ptCount val="4"/>
                <c:pt idx="0">
                  <c:v>1.94311599792435</c:v>
                </c:pt>
                <c:pt idx="1">
                  <c:v>5.7463687829871573</c:v>
                </c:pt>
                <c:pt idx="2">
                  <c:v>9.4358021401624441</c:v>
                </c:pt>
                <c:pt idx="3">
                  <c:v>9.7349807628477532</c:v>
                </c:pt>
              </c:numCache>
            </c:numRef>
          </c:yVal>
          <c:smooth val="0"/>
        </c:ser>
        <c:ser>
          <c:idx val="2"/>
          <c:order val="2"/>
          <c:tx>
            <c:v>15%_30C</c:v>
          </c:tx>
          <c:spPr>
            <a:ln w="25400" cap="rnd">
              <a:noFill/>
              <a:round/>
            </a:ln>
            <a:effectLst/>
          </c:spPr>
          <c:marker>
            <c:symbol val="star"/>
            <c:size val="5"/>
            <c:spPr>
              <a:noFill/>
              <a:ln w="63500">
                <a:solidFill>
                  <a:schemeClr val="accent3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Concentration!$A$11:$A$15</c:f>
              <c:numCache>
                <c:formatCode>General</c:formatCode>
                <c:ptCount val="5"/>
                <c:pt idx="0">
                  <c:v>24</c:v>
                </c:pt>
                <c:pt idx="1">
                  <c:v>96</c:v>
                </c:pt>
                <c:pt idx="2">
                  <c:v>168</c:v>
                </c:pt>
                <c:pt idx="3">
                  <c:v>288</c:v>
                </c:pt>
                <c:pt idx="4">
                  <c:v>360</c:v>
                </c:pt>
              </c:numCache>
            </c:numRef>
          </c:xVal>
          <c:yVal>
            <c:numRef>
              <c:f>Concentration!$B$11:$B$15</c:f>
              <c:numCache>
                <c:formatCode>General</c:formatCode>
                <c:ptCount val="5"/>
                <c:pt idx="0">
                  <c:v>0.72956257101927968</c:v>
                </c:pt>
                <c:pt idx="1">
                  <c:v>4.6786250227031116</c:v>
                </c:pt>
                <c:pt idx="2">
                  <c:v>9.2102716575740153</c:v>
                </c:pt>
                <c:pt idx="3">
                  <c:v>10.194241474282007</c:v>
                </c:pt>
                <c:pt idx="4">
                  <c:v>10.755508182500002</c:v>
                </c:pt>
              </c:numCache>
            </c:numRef>
          </c:yVal>
          <c:smooth val="0"/>
        </c:ser>
        <c:ser>
          <c:idx val="3"/>
          <c:order val="3"/>
          <c:tx>
            <c:v>15%_45C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5"/>
            <c:spPr>
              <a:solidFill>
                <a:schemeClr val="accent4"/>
              </a:solidFill>
              <a:ln w="63500">
                <a:solidFill>
                  <a:schemeClr val="accent4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Concentration!$F$11:$F$14</c:f>
                <c:numCache>
                  <c:formatCode>General</c:formatCode>
                  <c:ptCount val="4"/>
                  <c:pt idx="0">
                    <c:v>2.3193797529659976</c:v>
                  </c:pt>
                  <c:pt idx="1">
                    <c:v>1.714749899278448</c:v>
                  </c:pt>
                  <c:pt idx="2">
                    <c:v>3.6973014400503432</c:v>
                  </c:pt>
                  <c:pt idx="3">
                    <c:v>2.7955854516512173</c:v>
                  </c:pt>
                </c:numCache>
              </c:numRef>
            </c:plus>
            <c:minus>
              <c:numRef>
                <c:f>Concentration!$F$11:$F$14</c:f>
                <c:numCache>
                  <c:formatCode>General</c:formatCode>
                  <c:ptCount val="4"/>
                  <c:pt idx="0">
                    <c:v>2.3193797529659976</c:v>
                  </c:pt>
                  <c:pt idx="1">
                    <c:v>1.714749899278448</c:v>
                  </c:pt>
                  <c:pt idx="2">
                    <c:v>3.6973014400503432</c:v>
                  </c:pt>
                  <c:pt idx="3">
                    <c:v>2.7955854516512173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Concentration!$D$11:$D$14</c:f>
              <c:numCache>
                <c:formatCode>General</c:formatCode>
                <c:ptCount val="4"/>
                <c:pt idx="0">
                  <c:v>24</c:v>
                </c:pt>
                <c:pt idx="1">
                  <c:v>96</c:v>
                </c:pt>
                <c:pt idx="2">
                  <c:v>264</c:v>
                </c:pt>
                <c:pt idx="3">
                  <c:v>360</c:v>
                </c:pt>
              </c:numCache>
            </c:numRef>
          </c:xVal>
          <c:yVal>
            <c:numRef>
              <c:f>Concentration!$E$11:$E$14</c:f>
              <c:numCache>
                <c:formatCode>General</c:formatCode>
                <c:ptCount val="4"/>
                <c:pt idx="0">
                  <c:v>6.009798559200406</c:v>
                </c:pt>
                <c:pt idx="1">
                  <c:v>9.9444156159862303</c:v>
                </c:pt>
                <c:pt idx="2">
                  <c:v>13.132921008466241</c:v>
                </c:pt>
                <c:pt idx="3">
                  <c:v>16.041868271087267</c:v>
                </c:pt>
              </c:numCache>
            </c:numRef>
          </c:yVal>
          <c:smooth val="0"/>
        </c:ser>
        <c:ser>
          <c:idx val="4"/>
          <c:order val="4"/>
          <c:tx>
            <c:v>20%_30C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5"/>
            <c:spPr>
              <a:solidFill>
                <a:schemeClr val="accent5"/>
              </a:solidFill>
              <a:ln w="63500">
                <a:solidFill>
                  <a:schemeClr val="accent5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Concentration!$C$17:$C$21</c:f>
                <c:numCache>
                  <c:formatCode>General</c:formatCode>
                  <c:ptCount val="5"/>
                  <c:pt idx="0">
                    <c:v>0.19833857795226739</c:v>
                  </c:pt>
                  <c:pt idx="1">
                    <c:v>0.22808936464511145</c:v>
                  </c:pt>
                  <c:pt idx="2">
                    <c:v>0.75765336777766978</c:v>
                  </c:pt>
                  <c:pt idx="3">
                    <c:v>3.4337366307987507</c:v>
                  </c:pt>
                  <c:pt idx="4">
                    <c:v>3.6444713698729716</c:v>
                  </c:pt>
                </c:numCache>
              </c:numRef>
            </c:plus>
            <c:minus>
              <c:numRef>
                <c:f>Concentration!$C$17:$C$21</c:f>
                <c:numCache>
                  <c:formatCode>General</c:formatCode>
                  <c:ptCount val="5"/>
                  <c:pt idx="0">
                    <c:v>0.19833857795226739</c:v>
                  </c:pt>
                  <c:pt idx="1">
                    <c:v>0.22808936464511145</c:v>
                  </c:pt>
                  <c:pt idx="2">
                    <c:v>0.75765336777766978</c:v>
                  </c:pt>
                  <c:pt idx="3">
                    <c:v>3.4337366307987507</c:v>
                  </c:pt>
                  <c:pt idx="4">
                    <c:v>3.6444713698729716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Concentration!$A$17:$A$21</c:f>
              <c:numCache>
                <c:formatCode>General</c:formatCode>
                <c:ptCount val="5"/>
                <c:pt idx="0">
                  <c:v>24</c:v>
                </c:pt>
                <c:pt idx="1">
                  <c:v>96</c:v>
                </c:pt>
                <c:pt idx="2">
                  <c:v>168</c:v>
                </c:pt>
                <c:pt idx="3">
                  <c:v>264</c:v>
                </c:pt>
                <c:pt idx="4">
                  <c:v>360</c:v>
                </c:pt>
              </c:numCache>
            </c:numRef>
          </c:xVal>
          <c:yVal>
            <c:numRef>
              <c:f>Concentration!$B$17:$B$21</c:f>
              <c:numCache>
                <c:formatCode>General</c:formatCode>
                <c:ptCount val="5"/>
                <c:pt idx="0">
                  <c:v>2.113515560355105</c:v>
                </c:pt>
                <c:pt idx="1">
                  <c:v>7.9225278038792197</c:v>
                </c:pt>
                <c:pt idx="2">
                  <c:v>9.6181086349802847</c:v>
                </c:pt>
                <c:pt idx="3">
                  <c:v>14.240284420010351</c:v>
                </c:pt>
                <c:pt idx="4">
                  <c:v>20.3322440851016</c:v>
                </c:pt>
              </c:numCache>
            </c:numRef>
          </c:yVal>
          <c:smooth val="0"/>
        </c:ser>
        <c:ser>
          <c:idx val="5"/>
          <c:order val="5"/>
          <c:tx>
            <c:v>20%_45C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accent6"/>
              </a:solidFill>
              <a:ln w="63500">
                <a:solidFill>
                  <a:schemeClr val="accent6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Concentration!$F$17:$F$20</c:f>
                <c:numCache>
                  <c:formatCode>General</c:formatCode>
                  <c:ptCount val="4"/>
                  <c:pt idx="0">
                    <c:v>1.3819218772598794</c:v>
                  </c:pt>
                  <c:pt idx="1">
                    <c:v>1.4564652403993044</c:v>
                  </c:pt>
                  <c:pt idx="2">
                    <c:v>2.4133363504138692</c:v>
                  </c:pt>
                  <c:pt idx="3">
                    <c:v>2.4845378890624139</c:v>
                  </c:pt>
                </c:numCache>
              </c:numRef>
            </c:plus>
            <c:minus>
              <c:numRef>
                <c:f>Concentration!$F$17:$F$20</c:f>
                <c:numCache>
                  <c:formatCode>General</c:formatCode>
                  <c:ptCount val="4"/>
                  <c:pt idx="0">
                    <c:v>1.3819218772598794</c:v>
                  </c:pt>
                  <c:pt idx="1">
                    <c:v>1.4564652403993044</c:v>
                  </c:pt>
                  <c:pt idx="2">
                    <c:v>2.4133363504138692</c:v>
                  </c:pt>
                  <c:pt idx="3">
                    <c:v>2.4845378890624139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Concentration!$D$17:$D$20</c:f>
              <c:numCache>
                <c:formatCode>General</c:formatCode>
                <c:ptCount val="4"/>
                <c:pt idx="0">
                  <c:v>24</c:v>
                </c:pt>
                <c:pt idx="1">
                  <c:v>96</c:v>
                </c:pt>
                <c:pt idx="2">
                  <c:v>168</c:v>
                </c:pt>
                <c:pt idx="3">
                  <c:v>264</c:v>
                </c:pt>
              </c:numCache>
            </c:numRef>
          </c:xVal>
          <c:yVal>
            <c:numRef>
              <c:f>Concentration!$E$17:$E$20</c:f>
              <c:numCache>
                <c:formatCode>General</c:formatCode>
                <c:ptCount val="4"/>
                <c:pt idx="0">
                  <c:v>5.017787937861427</c:v>
                </c:pt>
                <c:pt idx="1">
                  <c:v>14.204638421010833</c:v>
                </c:pt>
                <c:pt idx="2">
                  <c:v>15.909569022341268</c:v>
                </c:pt>
                <c:pt idx="3">
                  <c:v>21.326825893253666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1206832"/>
        <c:axId val="931201936"/>
      </c:scatterChart>
      <c:valAx>
        <c:axId val="931206832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 (min)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31201936"/>
        <c:crosses val="autoZero"/>
        <c:crossBetween val="midCat"/>
      </c:valAx>
      <c:valAx>
        <c:axId val="93120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Reducing Sugar Concentration (g/ml)</a:t>
                </a:r>
              </a:p>
            </c:rich>
          </c:tx>
          <c:layout>
            <c:manualLayout>
              <c:xMode val="edge"/>
              <c:yMode val="edge"/>
              <c:x val="1.0484926473421124E-2"/>
              <c:y val="9.740875475671924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31206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000" b="1" i="0" u="none" strike="noStrike" kern="1200" spc="0" baseline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b="1" dirty="0">
                <a:solidFill>
                  <a:srgbClr val="FF0000"/>
                </a:solidFill>
              </a:rPr>
              <a:t>NMR </a:t>
            </a:r>
            <a:r>
              <a:rPr lang="en-US" b="1" dirty="0" smtClean="0">
                <a:solidFill>
                  <a:srgbClr val="FF0000"/>
                </a:solidFill>
              </a:rPr>
              <a:t>T</a:t>
            </a:r>
            <a:r>
              <a:rPr lang="en-US" b="1" baseline="-25000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 Relaxation </a:t>
            </a:r>
            <a:r>
              <a:rPr lang="en-US" b="1" dirty="0">
                <a:solidFill>
                  <a:srgbClr val="FF0000"/>
                </a:solidFill>
              </a:rPr>
              <a:t>Spectrum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1" i="0" u="none" strike="noStrike" kern="1200" spc="0" baseline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508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Sheet1!$B$1:$DY$1</c:f>
              <c:numCache>
                <c:formatCode>General</c:formatCode>
                <c:ptCount val="128"/>
                <c:pt idx="0">
                  <c:v>0.02</c:v>
                </c:pt>
                <c:pt idx="1">
                  <c:v>2.1387300000000001E-2</c:v>
                </c:pt>
                <c:pt idx="2">
                  <c:v>2.28708E-2</c:v>
                </c:pt>
                <c:pt idx="3">
                  <c:v>2.4457199999999998E-2</c:v>
                </c:pt>
                <c:pt idx="4">
                  <c:v>2.6153699999999998E-2</c:v>
                </c:pt>
                <c:pt idx="5">
                  <c:v>2.7967800000000001E-2</c:v>
                </c:pt>
                <c:pt idx="6">
                  <c:v>2.9907799999999998E-2</c:v>
                </c:pt>
                <c:pt idx="7">
                  <c:v>3.1982299999999998E-2</c:v>
                </c:pt>
                <c:pt idx="8">
                  <c:v>3.4200800000000003E-2</c:v>
                </c:pt>
                <c:pt idx="9">
                  <c:v>3.6573099999999997E-2</c:v>
                </c:pt>
                <c:pt idx="10">
                  <c:v>3.9109999999999999E-2</c:v>
                </c:pt>
                <c:pt idx="11">
                  <c:v>4.18228E-2</c:v>
                </c:pt>
                <c:pt idx="12">
                  <c:v>4.4723800000000001E-2</c:v>
                </c:pt>
                <c:pt idx="13">
                  <c:v>4.7826100000000003E-2</c:v>
                </c:pt>
                <c:pt idx="14">
                  <c:v>5.1143500000000001E-2</c:v>
                </c:pt>
                <c:pt idx="15">
                  <c:v>5.4690999999999997E-2</c:v>
                </c:pt>
                <c:pt idx="16">
                  <c:v>5.8484700000000001E-2</c:v>
                </c:pt>
                <c:pt idx="17">
                  <c:v>6.2541399999999997E-2</c:v>
                </c:pt>
                <c:pt idx="18">
                  <c:v>6.6879599999999997E-2</c:v>
                </c:pt>
                <c:pt idx="19">
                  <c:v>7.1518600000000002E-2</c:v>
                </c:pt>
                <c:pt idx="20">
                  <c:v>7.6479500000000006E-2</c:v>
                </c:pt>
                <c:pt idx="21">
                  <c:v>8.1784399999999993E-2</c:v>
                </c:pt>
                <c:pt idx="22">
                  <c:v>8.7457400000000005E-2</c:v>
                </c:pt>
                <c:pt idx="23">
                  <c:v>9.3523800000000004E-2</c:v>
                </c:pt>
                <c:pt idx="24">
                  <c:v>0.100011</c:v>
                </c:pt>
                <c:pt idx="25">
                  <c:v>0.106948</c:v>
                </c:pt>
                <c:pt idx="26">
                  <c:v>0.114367</c:v>
                </c:pt>
                <c:pt idx="27">
                  <c:v>0.12230000000000001</c:v>
                </c:pt>
                <c:pt idx="28">
                  <c:v>0.13078300000000001</c:v>
                </c:pt>
                <c:pt idx="29">
                  <c:v>0.13985500000000001</c:v>
                </c:pt>
                <c:pt idx="30">
                  <c:v>0.14955599999999999</c:v>
                </c:pt>
                <c:pt idx="31">
                  <c:v>0.15992899999999999</c:v>
                </c:pt>
                <c:pt idx="32">
                  <c:v>0.17102300000000001</c:v>
                </c:pt>
                <c:pt idx="33">
                  <c:v>0.18288599999999999</c:v>
                </c:pt>
                <c:pt idx="34">
                  <c:v>0.19557099999999999</c:v>
                </c:pt>
                <c:pt idx="35">
                  <c:v>0.20913699999999999</c:v>
                </c:pt>
                <c:pt idx="36">
                  <c:v>0.22364400000000001</c:v>
                </c:pt>
                <c:pt idx="37">
                  <c:v>0.23915700000000001</c:v>
                </c:pt>
                <c:pt idx="38">
                  <c:v>0.25574599999999997</c:v>
                </c:pt>
                <c:pt idx="39">
                  <c:v>0.27348499999999998</c:v>
                </c:pt>
                <c:pt idx="40">
                  <c:v>0.29245599999999999</c:v>
                </c:pt>
                <c:pt idx="41">
                  <c:v>0.31274200000000002</c:v>
                </c:pt>
                <c:pt idx="42">
                  <c:v>0.33443499999999998</c:v>
                </c:pt>
                <c:pt idx="43">
                  <c:v>0.35763299999999998</c:v>
                </c:pt>
                <c:pt idx="44">
                  <c:v>0.38244</c:v>
                </c:pt>
                <c:pt idx="45">
                  <c:v>0.40896700000000002</c:v>
                </c:pt>
                <c:pt idx="46">
                  <c:v>0.43733499999999997</c:v>
                </c:pt>
                <c:pt idx="47">
                  <c:v>0.467671</c:v>
                </c:pt>
                <c:pt idx="48">
                  <c:v>0.50011000000000005</c:v>
                </c:pt>
                <c:pt idx="49">
                  <c:v>0.53480000000000005</c:v>
                </c:pt>
                <c:pt idx="50">
                  <c:v>0.57189599999999996</c:v>
                </c:pt>
                <c:pt idx="51">
                  <c:v>0.61156600000000005</c:v>
                </c:pt>
                <c:pt idx="52">
                  <c:v>0.65398699999999999</c:v>
                </c:pt>
                <c:pt idx="53">
                  <c:v>0.69935000000000003</c:v>
                </c:pt>
                <c:pt idx="54">
                  <c:v>0.74785999999999997</c:v>
                </c:pt>
                <c:pt idx="55">
                  <c:v>0.79973499999999997</c:v>
                </c:pt>
                <c:pt idx="56">
                  <c:v>0.85520799999999997</c:v>
                </c:pt>
                <c:pt idx="57">
                  <c:v>0.91452900000000004</c:v>
                </c:pt>
                <c:pt idx="58">
                  <c:v>0.97796499999999997</c:v>
                </c:pt>
                <c:pt idx="59">
                  <c:v>1.0458000000000001</c:v>
                </c:pt>
                <c:pt idx="60">
                  <c:v>1.1183399999999999</c:v>
                </c:pt>
                <c:pt idx="61">
                  <c:v>1.1959200000000001</c:v>
                </c:pt>
                <c:pt idx="62">
                  <c:v>1.27887</c:v>
                </c:pt>
                <c:pt idx="63">
                  <c:v>1.36758</c:v>
                </c:pt>
                <c:pt idx="64">
                  <c:v>1.46244</c:v>
                </c:pt>
                <c:pt idx="65">
                  <c:v>1.5638799999999999</c:v>
                </c:pt>
                <c:pt idx="66">
                  <c:v>1.6723600000000001</c:v>
                </c:pt>
                <c:pt idx="67">
                  <c:v>1.7883599999999999</c:v>
                </c:pt>
                <c:pt idx="68">
                  <c:v>1.9124099999999999</c:v>
                </c:pt>
                <c:pt idx="69">
                  <c:v>2.0450599999999999</c:v>
                </c:pt>
                <c:pt idx="70">
                  <c:v>2.1869200000000002</c:v>
                </c:pt>
                <c:pt idx="71">
                  <c:v>2.3386100000000001</c:v>
                </c:pt>
                <c:pt idx="72">
                  <c:v>2.5008300000000001</c:v>
                </c:pt>
                <c:pt idx="73">
                  <c:v>2.6743000000000001</c:v>
                </c:pt>
                <c:pt idx="74">
                  <c:v>2.8597999999999999</c:v>
                </c:pt>
                <c:pt idx="75">
                  <c:v>3.0581700000000001</c:v>
                </c:pt>
                <c:pt idx="76">
                  <c:v>3.2702900000000001</c:v>
                </c:pt>
                <c:pt idx="77">
                  <c:v>3.4971399999999999</c:v>
                </c:pt>
                <c:pt idx="78">
                  <c:v>3.7397100000000001</c:v>
                </c:pt>
                <c:pt idx="79">
                  <c:v>3.99912</c:v>
                </c:pt>
                <c:pt idx="80">
                  <c:v>4.27651</c:v>
                </c:pt>
                <c:pt idx="81">
                  <c:v>4.57315</c:v>
                </c:pt>
                <c:pt idx="82">
                  <c:v>4.8903600000000003</c:v>
                </c:pt>
                <c:pt idx="83">
                  <c:v>5.2295800000000003</c:v>
                </c:pt>
                <c:pt idx="84">
                  <c:v>5.5923299999999996</c:v>
                </c:pt>
                <c:pt idx="85">
                  <c:v>5.9802400000000002</c:v>
                </c:pt>
                <c:pt idx="86">
                  <c:v>6.3950500000000003</c:v>
                </c:pt>
                <c:pt idx="87">
                  <c:v>6.8386399999999998</c:v>
                </c:pt>
                <c:pt idx="88">
                  <c:v>7.3129999999999997</c:v>
                </c:pt>
                <c:pt idx="89">
                  <c:v>7.8202600000000002</c:v>
                </c:pt>
                <c:pt idx="90">
                  <c:v>8.3627099999999999</c:v>
                </c:pt>
                <c:pt idx="91">
                  <c:v>8.9427900000000005</c:v>
                </c:pt>
                <c:pt idx="92">
                  <c:v>9.5631000000000004</c:v>
                </c:pt>
                <c:pt idx="93">
                  <c:v>10.2264</c:v>
                </c:pt>
                <c:pt idx="94">
                  <c:v>10.9358</c:v>
                </c:pt>
                <c:pt idx="95">
                  <c:v>11.6943</c:v>
                </c:pt>
                <c:pt idx="96">
                  <c:v>12.5055</c:v>
                </c:pt>
                <c:pt idx="97">
                  <c:v>13.372999999999999</c:v>
                </c:pt>
                <c:pt idx="98">
                  <c:v>14.300599999999999</c:v>
                </c:pt>
                <c:pt idx="99">
                  <c:v>15.2925</c:v>
                </c:pt>
                <c:pt idx="100">
                  <c:v>16.353300000000001</c:v>
                </c:pt>
                <c:pt idx="101">
                  <c:v>17.4876</c:v>
                </c:pt>
                <c:pt idx="102">
                  <c:v>18.700600000000001</c:v>
                </c:pt>
                <c:pt idx="103">
                  <c:v>19.997800000000002</c:v>
                </c:pt>
                <c:pt idx="104">
                  <c:v>21.384899999999998</c:v>
                </c:pt>
                <c:pt idx="105">
                  <c:v>22.868300000000001</c:v>
                </c:pt>
                <c:pt idx="106">
                  <c:v>24.454499999999999</c:v>
                </c:pt>
                <c:pt idx="107">
                  <c:v>26.1508</c:v>
                </c:pt>
                <c:pt idx="108">
                  <c:v>27.964700000000001</c:v>
                </c:pt>
                <c:pt idx="109">
                  <c:v>29.904499999999999</c:v>
                </c:pt>
                <c:pt idx="110">
                  <c:v>31.9788</c:v>
                </c:pt>
                <c:pt idx="111">
                  <c:v>34.197000000000003</c:v>
                </c:pt>
                <c:pt idx="112">
                  <c:v>36.569000000000003</c:v>
                </c:pt>
                <c:pt idx="113">
                  <c:v>39.105600000000003</c:v>
                </c:pt>
                <c:pt idx="114">
                  <c:v>41.818199999999997</c:v>
                </c:pt>
                <c:pt idx="115">
                  <c:v>44.718899999999998</c:v>
                </c:pt>
                <c:pt idx="116">
                  <c:v>47.820799999999998</c:v>
                </c:pt>
                <c:pt idx="117">
                  <c:v>51.137799999999999</c:v>
                </c:pt>
                <c:pt idx="118">
                  <c:v>54.685000000000002</c:v>
                </c:pt>
                <c:pt idx="119">
                  <c:v>58.478200000000001</c:v>
                </c:pt>
                <c:pt idx="120">
                  <c:v>62.534500000000001</c:v>
                </c:pt>
                <c:pt idx="121">
                  <c:v>66.872200000000007</c:v>
                </c:pt>
                <c:pt idx="122">
                  <c:v>71.5107</c:v>
                </c:pt>
                <c:pt idx="123">
                  <c:v>76.471000000000004</c:v>
                </c:pt>
                <c:pt idx="124">
                  <c:v>81.775400000000005</c:v>
                </c:pt>
                <c:pt idx="125">
                  <c:v>87.447699999999998</c:v>
                </c:pt>
                <c:pt idx="126">
                  <c:v>93.513499999999993</c:v>
                </c:pt>
                <c:pt idx="127">
                  <c:v>100</c:v>
                </c:pt>
              </c:numCache>
            </c:numRef>
          </c:xVal>
          <c:yVal>
            <c:numRef>
              <c:f>Sheet1!$B$2:$DY$2</c:f>
              <c:numCache>
                <c:formatCode>General</c:formatCode>
                <c:ptCount val="1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 formatCode="0.00E+00">
                  <c:v>1370800</c:v>
                </c:pt>
                <c:pt idx="45" formatCode="0.00E+00">
                  <c:v>3925770</c:v>
                </c:pt>
                <c:pt idx="46" formatCode="0.00E+00">
                  <c:v>6433780</c:v>
                </c:pt>
                <c:pt idx="47" formatCode="0.00E+00">
                  <c:v>7680030</c:v>
                </c:pt>
                <c:pt idx="48" formatCode="0.00E+00">
                  <c:v>7112630</c:v>
                </c:pt>
                <c:pt idx="49" formatCode="0.00E+00">
                  <c:v>5052990</c:v>
                </c:pt>
                <c:pt idx="50" formatCode="0.00E+00">
                  <c:v>2497530</c:v>
                </c:pt>
                <c:pt idx="51">
                  <c:v>606077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58806.5</c:v>
                </c:pt>
                <c:pt idx="60" formatCode="0.00E+00">
                  <c:v>1145430</c:v>
                </c:pt>
                <c:pt idx="61" formatCode="0.00E+00">
                  <c:v>3403820</c:v>
                </c:pt>
                <c:pt idx="62" formatCode="0.00E+00">
                  <c:v>6594640</c:v>
                </c:pt>
                <c:pt idx="63" formatCode="0.00E+00">
                  <c:v>10374900</c:v>
                </c:pt>
                <c:pt idx="64" formatCode="0.00E+00">
                  <c:v>14426000</c:v>
                </c:pt>
                <c:pt idx="65" formatCode="0.00E+00">
                  <c:v>18443300</c:v>
                </c:pt>
                <c:pt idx="66" formatCode="0.00E+00">
                  <c:v>22065900</c:v>
                </c:pt>
                <c:pt idx="67" formatCode="0.00E+00">
                  <c:v>24808100</c:v>
                </c:pt>
                <c:pt idx="68" formatCode="0.00E+00">
                  <c:v>26067600</c:v>
                </c:pt>
                <c:pt idx="69" formatCode="0.00E+00">
                  <c:v>25243800</c:v>
                </c:pt>
                <c:pt idx="70" formatCode="0.00E+00">
                  <c:v>21993100</c:v>
                </c:pt>
                <c:pt idx="71" formatCode="0.00E+00">
                  <c:v>16529300</c:v>
                </c:pt>
                <c:pt idx="72" formatCode="0.00E+00">
                  <c:v>9863150</c:v>
                </c:pt>
                <c:pt idx="73" formatCode="0.00E+00">
                  <c:v>3766860</c:v>
                </c:pt>
                <c:pt idx="74">
                  <c:v>225296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1195408"/>
        <c:axId val="931208464"/>
      </c:scatterChart>
      <c:valAx>
        <c:axId val="931195408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5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b="1" dirty="0"/>
                  <a:t>Log (T</a:t>
                </a:r>
                <a:r>
                  <a:rPr lang="en-US" b="1" baseline="-25000" dirty="0"/>
                  <a:t>2</a:t>
                </a:r>
                <a:r>
                  <a:rPr lang="en-US" b="1" dirty="0"/>
                  <a:t>) (s)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5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31208464"/>
        <c:crossesAt val="0"/>
        <c:crossBetween val="midCat"/>
      </c:valAx>
      <c:valAx>
        <c:axId val="93120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5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b="1"/>
                  <a:t>Signal Amplitude </a:t>
                </a:r>
              </a:p>
            </c:rich>
          </c:tx>
          <c:layout>
            <c:manualLayout>
              <c:xMode val="edge"/>
              <c:yMode val="edge"/>
              <c:x val="8.2399258916164911E-3"/>
              <c:y val="0.287569325573433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5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E+00" sourceLinked="0"/>
        <c:majorTickMark val="none"/>
        <c:minorTickMark val="none"/>
        <c:tickLblPos val="none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311954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5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0.38487</cdr:x>
      <cdr:y>0.44928</cdr:y>
    </cdr:from>
    <cdr:to>
      <cdr:x>0.58209</cdr:x>
      <cdr:y>0.5942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89960" y="2362200"/>
          <a:ext cx="1788352" cy="762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Peak</a:t>
          </a:r>
          <a:r>
            <a:rPr lang="en-US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  <a:p xmlns:a="http://schemas.openxmlformats.org/drawingml/2006/main"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RA_1</a:t>
          </a:r>
        </a:p>
        <a:p xmlns:a="http://schemas.openxmlformats.org/drawingml/2006/main">
          <a:r>
            <a:rPr lang="en-US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0.59861</cdr:x>
      <cdr:y>0.22685</cdr:y>
    </cdr:from>
    <cdr:to>
      <cdr:x>0.79583</cdr:x>
      <cdr:y>0.3913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5428076" y="1192732"/>
          <a:ext cx="1788351" cy="8646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Peak 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  <a:p xmlns:a="http://schemas.openxmlformats.org/drawingml/2006/main"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RA_2</a:t>
          </a:r>
          <a:endParaRPr lang="en-US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849EB-0FE2-4A28-B4E1-AF6E31D98512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4975DB-3252-427F-8918-DB15D919D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07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9FA79E-8DDE-4D05-91DE-ED7150BFEC9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606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4975DB-3252-427F-8918-DB15D919DA6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116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11" Type="http://schemas.openxmlformats.org/officeDocument/2006/relationships/image" Target="../media/image20.emf"/><Relationship Id="rId5" Type="http://schemas.openxmlformats.org/officeDocument/2006/relationships/image" Target="../media/image14.emf"/><Relationship Id="rId10" Type="http://schemas.openxmlformats.org/officeDocument/2006/relationships/image" Target="../media/image19.emf"/><Relationship Id="rId4" Type="http://schemas.openxmlformats.org/officeDocument/2006/relationships/image" Target="../media/image13.emf"/><Relationship Id="rId9" Type="http://schemas.openxmlformats.org/officeDocument/2006/relationships/image" Target="../media/image1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7948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2209800"/>
            <a:ext cx="8763000" cy="2379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Monitoring Acid-Catalyzed Hydrolysis of Sucrose Through Low-Resolution NMR </a:t>
            </a:r>
            <a:r>
              <a:rPr lang="en-US" sz="2400" b="1" dirty="0" smtClean="0"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Relaxometry</a:t>
            </a: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 smtClean="0">
              <a:latin typeface="Times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 smtClean="0"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Simge </a:t>
            </a:r>
            <a:r>
              <a:rPr lang="en-US" dirty="0"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Tutku </a:t>
            </a:r>
            <a:r>
              <a:rPr lang="en-US" dirty="0" smtClean="0"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Yildirim, </a:t>
            </a:r>
            <a:r>
              <a:rPr lang="en-US" dirty="0"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Alper </a:t>
            </a:r>
            <a:r>
              <a:rPr lang="en-US" dirty="0" smtClean="0"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Söyler, </a:t>
            </a:r>
            <a:r>
              <a:rPr lang="en-US" b="1" dirty="0"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Mecit Halil </a:t>
            </a:r>
            <a:r>
              <a:rPr lang="en-US" b="1" dirty="0" smtClean="0"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Oztop</a:t>
            </a:r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i="1" baseline="30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i="1" dirty="0" smtClean="0"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</a:t>
            </a:r>
            <a:r>
              <a:rPr lang="tr-TR" i="1" dirty="0"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Food Engineering, Middle East Technical University, 06800, Ankara, Turkey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004502"/>
            <a:ext cx="1601470" cy="1541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234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" panose="02020603050405020304" pitchFamily="18" charset="0"/>
                <a:cs typeface="Times" panose="02020603050405020304" pitchFamily="18" charset="0"/>
              </a:rPr>
              <a:t>NMR Relaxometry ? MRI in Foods?</a:t>
            </a:r>
            <a:endParaRPr lang="en-US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9" y="1395981"/>
            <a:ext cx="9059701" cy="40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25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4036500" cy="3035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00400"/>
            <a:ext cx="8521501" cy="3494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53202"/>
            <a:ext cx="3276600" cy="352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1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33130"/>
            <a:ext cx="8790601" cy="352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024" y="228600"/>
            <a:ext cx="8588777" cy="588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6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000" b="1" dirty="0" smtClean="0">
                <a:solidFill>
                  <a:schemeClr val="tx2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Spin-spin Relaxation Time -T</a:t>
            </a:r>
            <a:r>
              <a:rPr lang="en-US" sz="3000" b="1" baseline="-25000" dirty="0" smtClean="0">
                <a:solidFill>
                  <a:schemeClr val="tx2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  <a:r>
              <a:rPr lang="en-US" sz="3000" b="1" dirty="0" smtClean="0">
                <a:solidFill>
                  <a:schemeClr val="tx2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-</a:t>
            </a:r>
            <a:br>
              <a:rPr lang="en-US" sz="3000" b="1" dirty="0" smtClean="0">
                <a:solidFill>
                  <a:schemeClr val="tx2"/>
                </a:solidFill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en-US" sz="3000" b="1" dirty="0" smtClean="0">
                <a:solidFill>
                  <a:schemeClr val="tx2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Relaxation Spectrum</a:t>
            </a:r>
            <a:endParaRPr lang="en-US" sz="3000" b="1" dirty="0">
              <a:solidFill>
                <a:schemeClr val="tx2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538" y="1371600"/>
            <a:ext cx="9144000" cy="5418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>
            <a:off x="2819400" y="3048000"/>
            <a:ext cx="34290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743200" y="3635514"/>
            <a:ext cx="3505200" cy="70788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41275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2000" b="1" dirty="0" smtClean="0">
                <a:latin typeface="Agency FB" pitchFamily="34" charset="0"/>
              </a:rPr>
              <a:t>Non negative Least Square Analysis (NNLS)</a:t>
            </a:r>
            <a:endParaRPr lang="en-US" sz="2000" b="1" dirty="0">
              <a:latin typeface="Agency FB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1371600"/>
            <a:ext cx="3810000" cy="381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gency FB" pitchFamily="34" charset="0"/>
              </a:rPr>
              <a:t>CPMG  Decay</a:t>
            </a:r>
            <a:endParaRPr lang="en-US" b="1" dirty="0">
              <a:solidFill>
                <a:schemeClr val="tx1"/>
              </a:solidFill>
              <a:latin typeface="Agency FB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6400800"/>
            <a:ext cx="3886200" cy="381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gency FB" pitchFamily="34" charset="0"/>
              </a:rPr>
              <a:t>Time (ms)</a:t>
            </a:r>
            <a:endParaRPr lang="en-US" b="1" dirty="0">
              <a:solidFill>
                <a:schemeClr val="tx1"/>
              </a:solidFill>
              <a:latin typeface="Agency FB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16200000">
            <a:off x="-1790700" y="3924300"/>
            <a:ext cx="3886200" cy="3048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gency FB" pitchFamily="34" charset="0"/>
              </a:rPr>
              <a:t>M0</a:t>
            </a:r>
            <a:endParaRPr lang="en-US" b="1" dirty="0">
              <a:solidFill>
                <a:schemeClr val="tx1"/>
              </a:solidFill>
              <a:latin typeface="Agency FB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29200" y="1371600"/>
            <a:ext cx="3886200" cy="381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gency FB" pitchFamily="34" charset="0"/>
              </a:rPr>
              <a:t>Relaxation Spectrum</a:t>
            </a:r>
            <a:endParaRPr lang="en-US" b="1" dirty="0">
              <a:solidFill>
                <a:schemeClr val="tx1"/>
              </a:solidFill>
              <a:latin typeface="Agency FB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29200" y="6400800"/>
            <a:ext cx="3886200" cy="381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gency FB" pitchFamily="34" charset="0"/>
              </a:rPr>
              <a:t>Log (T2)</a:t>
            </a:r>
            <a:endParaRPr lang="en-US" b="1" dirty="0">
              <a:solidFill>
                <a:schemeClr val="tx1"/>
              </a:solidFill>
              <a:latin typeface="Agency FB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34000" y="594360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gency FB" pitchFamily="34" charset="0"/>
              </a:rPr>
              <a:t>   </a:t>
            </a:r>
            <a:r>
              <a:rPr lang="en-US" sz="1400" b="1" dirty="0" smtClean="0">
                <a:solidFill>
                  <a:srgbClr val="FF0000"/>
                </a:solidFill>
                <a:latin typeface="Agency FB" pitchFamily="34" charset="0"/>
              </a:rPr>
              <a:t>1</a:t>
            </a:r>
            <a:r>
              <a:rPr lang="en-US" sz="1400" b="1" baseline="30000" dirty="0" smtClean="0">
                <a:solidFill>
                  <a:srgbClr val="FF0000"/>
                </a:solidFill>
                <a:latin typeface="Agency FB" pitchFamily="34" charset="0"/>
              </a:rPr>
              <a:t>st</a:t>
            </a:r>
            <a:r>
              <a:rPr lang="en-US" sz="1400" b="1" dirty="0" smtClean="0">
                <a:solidFill>
                  <a:srgbClr val="FF0000"/>
                </a:solidFill>
                <a:latin typeface="Agency FB" pitchFamily="34" charset="0"/>
              </a:rPr>
              <a:t> Peak    2</a:t>
            </a:r>
            <a:r>
              <a:rPr lang="en-US" sz="1400" b="1" baseline="30000" dirty="0" smtClean="0">
                <a:solidFill>
                  <a:srgbClr val="FF0000"/>
                </a:solidFill>
                <a:latin typeface="Agency FB" pitchFamily="34" charset="0"/>
              </a:rPr>
              <a:t>nd</a:t>
            </a:r>
            <a:r>
              <a:rPr lang="en-US" sz="1400" b="1" dirty="0" smtClean="0">
                <a:solidFill>
                  <a:srgbClr val="FF0000"/>
                </a:solidFill>
                <a:latin typeface="Agency FB" pitchFamily="34" charset="0"/>
              </a:rPr>
              <a:t> Peak  </a:t>
            </a:r>
            <a:r>
              <a:rPr lang="en-US" sz="1600" b="1" dirty="0" smtClean="0">
                <a:solidFill>
                  <a:srgbClr val="FF0000"/>
                </a:solidFill>
                <a:latin typeface="Agency FB" pitchFamily="34" charset="0"/>
              </a:rPr>
              <a:t>3</a:t>
            </a:r>
            <a:r>
              <a:rPr lang="en-US" sz="1600" b="1" baseline="30000" dirty="0" smtClean="0">
                <a:solidFill>
                  <a:srgbClr val="FF0000"/>
                </a:solidFill>
                <a:latin typeface="Agency FB" pitchFamily="34" charset="0"/>
              </a:rPr>
              <a:t>rd</a:t>
            </a:r>
            <a:r>
              <a:rPr lang="en-US" sz="1600" b="1" dirty="0" smtClean="0">
                <a:solidFill>
                  <a:srgbClr val="FF0000"/>
                </a:solidFill>
                <a:latin typeface="Agency FB" pitchFamily="34" charset="0"/>
              </a:rPr>
              <a:t> Peak</a:t>
            </a:r>
            <a:endParaRPr lang="en-US" sz="1600" b="1" dirty="0">
              <a:solidFill>
                <a:srgbClr val="FF0000"/>
              </a:solidFill>
              <a:latin typeface="Agency FB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28" y="1933575"/>
            <a:ext cx="3657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036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6200"/>
            <a:ext cx="5333999" cy="10649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87" y="1296647"/>
            <a:ext cx="4633025" cy="12055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0"/>
            <a:ext cx="4212000" cy="12966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1452161"/>
            <a:ext cx="4343400" cy="959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" y="2819400"/>
            <a:ext cx="5620549" cy="799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4600" y="3718884"/>
            <a:ext cx="6011921" cy="65350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40" y="4501273"/>
            <a:ext cx="4215900" cy="851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2354" y="4926873"/>
            <a:ext cx="5545806" cy="7176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560" y="5655683"/>
            <a:ext cx="4933500" cy="873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76600" y="6070106"/>
            <a:ext cx="5638800" cy="72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84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 descr="C:\Users\Mecit\Desktop\SpinCoreMagnet\IMG_1283.JPG"/>
          <p:cNvPicPr>
            <a:picLocks noChangeAspect="1" noChangeArrowheads="1"/>
          </p:cNvPicPr>
          <p:nvPr/>
        </p:nvPicPr>
        <p:blipFill rotWithShape="1">
          <a:blip r:embed="rId2" cstate="print"/>
          <a:srcRect l="-101" t="6338" r="8795" b="9258"/>
          <a:stretch/>
        </p:blipFill>
        <p:spPr bwMode="auto">
          <a:xfrm>
            <a:off x="5638800" y="4076945"/>
            <a:ext cx="3429000" cy="25199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Picture 7" descr="C:\Users\Mecit\Desktop\Enzyme\Experimental Set Up Pictures\DSCN17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00" y="29718000"/>
            <a:ext cx="6324600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 descr="C:\Users\Mecit\Desktop\Enzyme\Experimental Set Up Pictures\DSCN17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044641"/>
            <a:ext cx="3124200" cy="220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2050" name="Picture 2" descr="oztop la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855" y="1030932"/>
            <a:ext cx="5349345" cy="22216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oztoplab.fde.metu.edu.tr/system/files/00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4076945"/>
            <a:ext cx="5166483" cy="25143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3325" y="569267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          1 Tesla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4756" y="35279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3 Tesla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13797" y="582976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0.32 Tesla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36632" y="3469678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0.5 Tesla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096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12227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ecit\Desktop\SpinCoreMagnet\IMG_12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81786" cy="685800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91200" y="549806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MAGNET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6336268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SPECTROMETER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  <a:t>Monitoring Chemical Reactions</a:t>
            </a:r>
            <a:endParaRPr lang="en-US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417638"/>
            <a:ext cx="86868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Many analytical techniques (IR, UV, Raman) are used to monitor chemical reactions. </a:t>
            </a:r>
            <a:endParaRPr lang="en-US" sz="2800" dirty="0" smtClean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/>
            <a:endParaRPr lang="en-US" sz="2800" dirty="0">
              <a:solidFill>
                <a:srgbClr val="0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–For many reactions these techniques show important features of the reaction process and therefore provide a great deal of information to apply to a process. </a:t>
            </a:r>
            <a:endParaRPr lang="en-US" dirty="0" smtClean="0">
              <a:solidFill>
                <a:srgbClr val="0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–Some features, such as structural isomers and low level impurities are not typically observed. </a:t>
            </a:r>
            <a:endParaRPr lang="en-US" dirty="0" smtClean="0">
              <a:solidFill>
                <a:srgbClr val="0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–Utilization of NMR provides additional “molecular resolution” at the process development stage to provide many details about the process (e.g. mechanistic details, kinetics of impurity formation, etc</a:t>
            </a:r>
            <a:r>
              <a:rPr lang="en-US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…)</a:t>
            </a:r>
          </a:p>
          <a:p>
            <a:pPr algn="just"/>
            <a:endParaRPr lang="en-US" dirty="0">
              <a:solidFill>
                <a:srgbClr val="0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/>
            <a:r>
              <a:rPr lang="en-US" sz="2000" dirty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•On-line NMR is a very powerful tool for monitoring reaction progression as well as providing mechanistic insight into the synthesis</a:t>
            </a:r>
            <a:r>
              <a:rPr lang="en-US" sz="2800" dirty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endParaRPr lang="en-US" sz="2800" dirty="0" smtClean="0">
              <a:solidFill>
                <a:srgbClr val="0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just"/>
            <a:endParaRPr lang="en-US" sz="2800" dirty="0">
              <a:solidFill>
                <a:srgbClr val="0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3200400"/>
            <a:ext cx="8610600" cy="1981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What type of NMR experiments are talking?</a:t>
            </a:r>
            <a:endParaRPr lang="en-US" sz="3600" dirty="0">
              <a:solidFill>
                <a:schemeClr val="bg1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30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mr.uhnres.utoronto.ca/ikura/nmrsuite/bruker800/bruker800_botto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4844995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2209800"/>
            <a:ext cx="3324225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88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199"/>
            <a:ext cx="8991600" cy="36140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9390"/>
            <a:ext cx="8382357" cy="66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2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0479"/>
            <a:ext cx="8763000" cy="47447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49" y="0"/>
            <a:ext cx="9014851" cy="600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817" y="990600"/>
            <a:ext cx="9010183" cy="378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8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76200"/>
            <a:ext cx="4664400" cy="6003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52400"/>
            <a:ext cx="4350450" cy="3091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3319800"/>
            <a:ext cx="3139500" cy="24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6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2133600"/>
            <a:ext cx="899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" panose="02020603050405020304" pitchFamily="18" charset="0"/>
                <a:cs typeface="Times" panose="02020603050405020304" pitchFamily="18" charset="0"/>
              </a:rPr>
              <a:t>What about Medium and Low-Resolution NMR (</a:t>
            </a:r>
            <a:r>
              <a:rPr lang="en-US" sz="4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cs typeface="Times" panose="02020603050405020304" pitchFamily="18" charset="0"/>
              </a:rPr>
              <a:t>&lt;</a:t>
            </a:r>
            <a:r>
              <a:rPr lang="en-US" sz="4000" dirty="0" smtClean="0">
                <a:latin typeface="Times" panose="02020603050405020304" pitchFamily="18" charset="0"/>
                <a:cs typeface="Times" panose="02020603050405020304" pitchFamily="18" charset="0"/>
              </a:rPr>
              <a:t>0.5 T)? </a:t>
            </a:r>
            <a:endParaRPr lang="en-US" sz="4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22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678456" cy="36295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1" y="380160"/>
            <a:ext cx="8877996" cy="60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6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8" y="0"/>
            <a:ext cx="8117851" cy="1433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8" y="1407131"/>
            <a:ext cx="6077552" cy="536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3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8600"/>
            <a:ext cx="8656051" cy="25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28600"/>
            <a:ext cx="8207551" cy="61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9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" panose="02020603050405020304" pitchFamily="18" charset="0"/>
                <a:cs typeface="Times" panose="02020603050405020304" pitchFamily="18" charset="0"/>
              </a:rPr>
              <a:t>What we did ?</a:t>
            </a:r>
            <a:endParaRPr lang="en-US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733800"/>
            <a:ext cx="7090603" cy="19214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1" y="1417638"/>
            <a:ext cx="8891509" cy="172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6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7" y="30480"/>
            <a:ext cx="9086063" cy="67865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4" y="34432"/>
            <a:ext cx="9135686" cy="682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90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51" y="5562600"/>
            <a:ext cx="90485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Acid Catalyzed Sucrose Hydrolysis at 10 % , 15 , 20 % sucrose concentration for 30 </a:t>
            </a:r>
            <a:r>
              <a:rPr lang="en-US" sz="2000" b="1" baseline="300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</a:t>
            </a:r>
            <a:r>
              <a:rPr lang="en-US" sz="2000" b="1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 and 45 </a:t>
            </a:r>
            <a:r>
              <a:rPr lang="en-US" sz="2000" b="1" baseline="300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</a:t>
            </a:r>
            <a:r>
              <a:rPr lang="en-US" sz="2000" b="1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</a:t>
            </a:r>
          </a:p>
          <a:p>
            <a:endParaRPr lang="en-US" sz="2000" b="1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7666650"/>
              </p:ext>
            </p:extLst>
          </p:nvPr>
        </p:nvGraphicFramePr>
        <p:xfrm>
          <a:off x="19251" y="76200"/>
          <a:ext cx="9048549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0948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8599"/>
            <a:ext cx="8763000" cy="49269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19200" y="5029200"/>
            <a:ext cx="678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Representative T</a:t>
            </a:r>
            <a:r>
              <a:rPr lang="en-US" b="1" baseline="-250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  <a:r>
              <a:rPr lang="en-US" b="1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CPMG Decay Curves</a:t>
            </a:r>
          </a:p>
          <a:p>
            <a:endParaRPr lang="en-US" b="1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b="1" dirty="0" smtClean="0">
                <a:solidFill>
                  <a:schemeClr val="accent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Mono-Exponential Fitting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Bi-Exponential Fitting </a:t>
            </a:r>
            <a:endParaRPr lang="en-US" b="1" dirty="0">
              <a:solidFill>
                <a:schemeClr val="accent1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91440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  <a:t>T2_Mono</a:t>
            </a:r>
            <a:endParaRPr lang="en-US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838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  <a:t>T2_Bi_a</a:t>
            </a:r>
            <a:endParaRPr lang="en-US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27846" y="1244429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  <a:t>T2_Bi_b</a:t>
            </a:r>
            <a:endParaRPr lang="en-US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74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736873"/>
              </p:ext>
            </p:extLst>
          </p:nvPr>
        </p:nvGraphicFramePr>
        <p:xfrm>
          <a:off x="91440" y="228600"/>
          <a:ext cx="90678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171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  <a:t>Monitoring Reaction by T</a:t>
            </a:r>
            <a:r>
              <a:rPr lang="en-US" baseline="-25000" dirty="0" smtClean="0"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  <a: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  <a:t> ?</a:t>
            </a:r>
            <a:endParaRPr lang="en-US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417638"/>
            <a:ext cx="4023357" cy="29652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2381" y="1417638"/>
            <a:ext cx="4419600" cy="26786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2381" y="4179329"/>
            <a:ext cx="4419600" cy="2678671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228600" y="2219300"/>
            <a:ext cx="5177586" cy="3364470"/>
            <a:chOff x="228600" y="2219300"/>
            <a:chExt cx="5177586" cy="3364470"/>
          </a:xfrm>
        </p:grpSpPr>
        <p:sp>
          <p:nvSpPr>
            <p:cNvPr id="9" name="Oval 8"/>
            <p:cNvSpPr/>
            <p:nvPr/>
          </p:nvSpPr>
          <p:spPr>
            <a:xfrm>
              <a:off x="228600" y="2362200"/>
              <a:ext cx="1066800" cy="685800"/>
            </a:xfrm>
            <a:prstGeom prst="ellipse">
              <a:avLst/>
            </a:prstGeom>
            <a:noFill/>
            <a:ln w="635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4339386" y="2219300"/>
              <a:ext cx="1066800" cy="685800"/>
            </a:xfrm>
            <a:prstGeom prst="ellipse">
              <a:avLst/>
            </a:prstGeom>
            <a:noFill/>
            <a:ln w="635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4328157" y="4897970"/>
              <a:ext cx="1066800" cy="685800"/>
            </a:xfrm>
            <a:prstGeom prst="ellipse">
              <a:avLst/>
            </a:prstGeom>
            <a:noFill/>
            <a:ln w="635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034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" panose="02020603050405020304" pitchFamily="18" charset="0"/>
                <a:cs typeface="Times" panose="02020603050405020304" pitchFamily="18" charset="0"/>
              </a:rPr>
              <a:t>Conclusion</a:t>
            </a:r>
            <a:endParaRPr lang="en-US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524000"/>
            <a:ext cx="8686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It is definitely true that sucrose in solution is expressed as two compartments in a T</a:t>
            </a:r>
            <a:r>
              <a:rPr lang="en-US" sz="2000" baseline="-25000" dirty="0" smtClean="0"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  <a:r>
              <a:rPr lang="en-US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Relaxation spectrum.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Longer T</a:t>
            </a:r>
            <a:r>
              <a:rPr lang="en-US" sz="2000" baseline="-25000" dirty="0" smtClean="0"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  <a:r>
              <a:rPr lang="en-US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compartment’s is well correlated at different temperatures and concentrations during hydrolysis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It is mostly associated with exchanging –OH groups in the solution.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" panose="02020603050405020304" pitchFamily="18" charset="0"/>
                <a:cs typeface="Times" panose="02020603050405020304" pitchFamily="18" charset="0"/>
              </a:rPr>
              <a:t>Fructose and Glucose –OHs could be the reason of this behavior.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Fructose and Glucose’s individual relaxation behavior should be examined.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NMR T2 Relaxometry has the potential to be used as a reaction monitoring tool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Wider concentration range can be used to obtain concrete results.</a:t>
            </a:r>
            <a:endParaRPr 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60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b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/>
            </a:r>
            <a:b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en-US" b="1" dirty="0" smtClean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Questions</a:t>
            </a:r>
            <a:r>
              <a:rPr lang="en-US" dirty="0" smtClean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  <a:t>?</a:t>
            </a:r>
            <a:endParaRPr lang="en-US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91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393</Words>
  <Application>Microsoft Office PowerPoint</Application>
  <PresentationFormat>On-screen Show (4:3)</PresentationFormat>
  <Paragraphs>69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Agency FB</vt:lpstr>
      <vt:lpstr>Arial</vt:lpstr>
      <vt:lpstr>Calibri</vt:lpstr>
      <vt:lpstr>Times</vt:lpstr>
      <vt:lpstr>Times New Roman</vt:lpstr>
      <vt:lpstr>Office Theme</vt:lpstr>
      <vt:lpstr>PowerPoint Presentation</vt:lpstr>
      <vt:lpstr>NMR Relaxometry ? MRI in Foods?</vt:lpstr>
      <vt:lpstr>PowerPoint Presentation</vt:lpstr>
      <vt:lpstr>PowerPoint Presentation</vt:lpstr>
      <vt:lpstr>Spin-spin Relaxation Time -T2- Relaxation Spectrum</vt:lpstr>
      <vt:lpstr>PowerPoint Presentation</vt:lpstr>
      <vt:lpstr>PowerPoint Presentation</vt:lpstr>
      <vt:lpstr>PowerPoint Presentation</vt:lpstr>
      <vt:lpstr>Monitoring Chemical Reactions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we did ?</vt:lpstr>
      <vt:lpstr>PowerPoint Presentation</vt:lpstr>
      <vt:lpstr>PowerPoint Presentation</vt:lpstr>
      <vt:lpstr>PowerPoint Presentation</vt:lpstr>
      <vt:lpstr>PowerPoint Presentation</vt:lpstr>
      <vt:lpstr>Monitoring Reaction by T2 ?</vt:lpstr>
      <vt:lpstr>Conclusion</vt:lpstr>
      <vt:lpstr>   Questions 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NMR  Experiments Spin Core System</dc:title>
  <dc:creator>Mecit</dc:creator>
  <cp:lastModifiedBy>mecit halil oztop</cp:lastModifiedBy>
  <cp:revision>28</cp:revision>
  <dcterms:created xsi:type="dcterms:W3CDTF">2006-08-16T00:00:00Z</dcterms:created>
  <dcterms:modified xsi:type="dcterms:W3CDTF">2015-08-05T20:08:45Z</dcterms:modified>
</cp:coreProperties>
</file>