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344" r:id="rId2"/>
    <p:sldId id="256" r:id="rId3"/>
    <p:sldId id="329" r:id="rId4"/>
    <p:sldId id="330" r:id="rId5"/>
    <p:sldId id="276" r:id="rId6"/>
    <p:sldId id="265" r:id="rId7"/>
    <p:sldId id="274" r:id="rId8"/>
    <p:sldId id="273" r:id="rId9"/>
    <p:sldId id="277" r:id="rId10"/>
    <p:sldId id="340" r:id="rId11"/>
    <p:sldId id="267" r:id="rId12"/>
    <p:sldId id="294" r:id="rId13"/>
    <p:sldId id="266" r:id="rId14"/>
    <p:sldId id="337" r:id="rId15"/>
    <p:sldId id="334" r:id="rId16"/>
    <p:sldId id="335" r:id="rId17"/>
    <p:sldId id="343" r:id="rId18"/>
    <p:sldId id="341" r:id="rId19"/>
    <p:sldId id="336" r:id="rId20"/>
    <p:sldId id="342" r:id="rId21"/>
    <p:sldId id="293" r:id="rId22"/>
    <p:sldId id="292" r:id="rId23"/>
    <p:sldId id="289" r:id="rId24"/>
    <p:sldId id="284" r:id="rId25"/>
    <p:sldId id="339" r:id="rId26"/>
    <p:sldId id="299" r:id="rId27"/>
    <p:sldId id="301" r:id="rId28"/>
    <p:sldId id="300" r:id="rId29"/>
    <p:sldId id="304" r:id="rId30"/>
    <p:sldId id="325" r:id="rId31"/>
    <p:sldId id="326" r:id="rId32"/>
    <p:sldId id="305" r:id="rId33"/>
    <p:sldId id="307" r:id="rId34"/>
    <p:sldId id="308" r:id="rId35"/>
    <p:sldId id="321" r:id="rId36"/>
    <p:sldId id="309" r:id="rId37"/>
    <p:sldId id="323" r:id="rId38"/>
    <p:sldId id="311" r:id="rId39"/>
    <p:sldId id="324" r:id="rId40"/>
    <p:sldId id="312" r:id="rId41"/>
    <p:sldId id="319" r:id="rId42"/>
    <p:sldId id="314" r:id="rId43"/>
    <p:sldId id="313" r:id="rId44"/>
    <p:sldId id="327" r:id="rId45"/>
    <p:sldId id="318" r:id="rId46"/>
    <p:sldId id="328" r:id="rId47"/>
    <p:sldId id="345"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7157CA2-0CC9-4B31-96B9-3E1A17BFEFD7}" type="datetimeFigureOut">
              <a:rPr lang="en-US" smtClean="0"/>
              <a:pPr/>
              <a:t>7/27/2016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60CCC76-2AF8-4B9C-B015-46183F260CBB}" type="slidenum">
              <a:rPr lang="en-US" smtClean="0"/>
              <a:pPr/>
              <a:t>‹#›</a:t>
            </a:fld>
            <a:endParaRPr lang="en-US"/>
          </a:p>
        </p:txBody>
      </p:sp>
    </p:spTree>
    <p:extLst>
      <p:ext uri="{BB962C8B-B14F-4D97-AF65-F5344CB8AC3E}">
        <p14:creationId xmlns:p14="http://schemas.microsoft.com/office/powerpoint/2010/main" val="1703357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735ED96-F7BF-4695-A996-D1AADE8B2DE5}" type="datetimeFigureOut">
              <a:rPr lang="en-US" smtClean="0"/>
              <a:pPr/>
              <a:t>7/27/2016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0B5FF3F-C7E3-4E9D-8D0B-11E178A348BF}" type="slidenum">
              <a:rPr lang="en-US" smtClean="0"/>
              <a:pPr/>
              <a:t>‹#›</a:t>
            </a:fld>
            <a:endParaRPr lang="en-US"/>
          </a:p>
        </p:txBody>
      </p:sp>
    </p:spTree>
    <p:extLst>
      <p:ext uri="{BB962C8B-B14F-4D97-AF65-F5344CB8AC3E}">
        <p14:creationId xmlns:p14="http://schemas.microsoft.com/office/powerpoint/2010/main" val="2485630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B5FF3F-C7E3-4E9D-8D0B-11E178A348BF}" type="slidenum">
              <a:rPr lang="en-US" smtClean="0"/>
              <a:pPr/>
              <a:t>15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B5FF3F-C7E3-4E9D-8D0B-11E178A348BF}" type="slidenum">
              <a:rPr lang="en-US" smtClean="0"/>
              <a:pPr/>
              <a:t>16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B5FF3F-C7E3-4E9D-8D0B-11E178A348BF}" type="slidenum">
              <a:rPr lang="en-US" smtClean="0"/>
              <a:pPr/>
              <a:t>17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B5FF3F-C7E3-4E9D-8D0B-11E178A348BF}"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fontScale="70000" lnSpcReduction="2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31269595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ffar\Desktop\Renata Template.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 name="TextBox 6"/>
          <p:cNvSpPr txBox="1"/>
          <p:nvPr/>
        </p:nvSpPr>
        <p:spPr>
          <a:xfrm>
            <a:off x="0" y="2197228"/>
            <a:ext cx="9144000" cy="523220"/>
          </a:xfrm>
          <a:prstGeom prst="rect">
            <a:avLst/>
          </a:prstGeom>
          <a:noFill/>
        </p:spPr>
        <p:txBody>
          <a:bodyPr wrap="square" rtlCol="0">
            <a:spAutoFit/>
          </a:bodyPr>
          <a:lstStyle/>
          <a:p>
            <a:pPr algn="ctr"/>
            <a:r>
              <a:rPr lang="en-US" sz="2700" dirty="0" smtClean="0">
                <a:solidFill>
                  <a:srgbClr val="FF00FF"/>
                </a:solidFill>
                <a:latin typeface="Rockwell" pitchFamily="18" charset="0"/>
              </a:rPr>
              <a:t>Growth Potential of Biosimilar Products in Bangladesh  </a:t>
            </a:r>
            <a:endParaRPr lang="en-US" sz="2700" dirty="0">
              <a:solidFill>
                <a:srgbClr val="FF00FF"/>
              </a:solidFill>
              <a:latin typeface="Rockwell" pitchFamily="18" charset="0"/>
            </a:endParaRPr>
          </a:p>
        </p:txBody>
      </p:sp>
      <p:sp>
        <p:nvSpPr>
          <p:cNvPr id="8" name="TextBox 7"/>
          <p:cNvSpPr txBox="1"/>
          <p:nvPr/>
        </p:nvSpPr>
        <p:spPr>
          <a:xfrm>
            <a:off x="1" y="3569130"/>
            <a:ext cx="9144000" cy="2331407"/>
          </a:xfrm>
          <a:prstGeom prst="rect">
            <a:avLst/>
          </a:prstGeom>
          <a:noFill/>
        </p:spPr>
        <p:txBody>
          <a:bodyPr wrap="square" rtlCol="0">
            <a:spAutoFit/>
          </a:bodyPr>
          <a:lstStyle/>
          <a:p>
            <a:pPr algn="ctr">
              <a:lnSpc>
                <a:spcPts val="3260"/>
              </a:lnSpc>
            </a:pPr>
            <a:r>
              <a:rPr lang="en-US" sz="2000" dirty="0" smtClean="0">
                <a:solidFill>
                  <a:srgbClr val="7030A0"/>
                </a:solidFill>
                <a:latin typeface="Rockwell" pitchFamily="18" charset="0"/>
              </a:rPr>
              <a:t>Md. Abu Zafor Sadek, </a:t>
            </a:r>
            <a:r>
              <a:rPr lang="en-US" sz="1400" dirty="0" smtClean="0">
                <a:solidFill>
                  <a:srgbClr val="7030A0"/>
                </a:solidFill>
                <a:latin typeface="Rockwell" pitchFamily="18" charset="0"/>
              </a:rPr>
              <a:t>M. Pharm, MBA</a:t>
            </a:r>
            <a:endParaRPr lang="en-US" sz="2000" dirty="0" smtClean="0">
              <a:solidFill>
                <a:srgbClr val="7030A0"/>
              </a:solidFill>
              <a:latin typeface="Rockwell" pitchFamily="18" charset="0"/>
            </a:endParaRPr>
          </a:p>
          <a:p>
            <a:pPr algn="ctr">
              <a:lnSpc>
                <a:spcPts val="3260"/>
              </a:lnSpc>
            </a:pPr>
            <a:r>
              <a:rPr lang="en-US" dirty="0" smtClean="0">
                <a:solidFill>
                  <a:srgbClr val="7030A0"/>
                </a:solidFill>
                <a:latin typeface="Rockwell" pitchFamily="18" charset="0"/>
              </a:rPr>
              <a:t>Doctor of  Business  Administration Candidate</a:t>
            </a:r>
          </a:p>
          <a:p>
            <a:pPr algn="ctr">
              <a:lnSpc>
                <a:spcPts val="3260"/>
              </a:lnSpc>
            </a:pPr>
            <a:r>
              <a:rPr lang="en-US" dirty="0" smtClean="0">
                <a:solidFill>
                  <a:srgbClr val="7030A0"/>
                </a:solidFill>
                <a:latin typeface="Rockwell" pitchFamily="18" charset="0"/>
              </a:rPr>
              <a:t>IBA, University of  Dhaka,  Bangladesh</a:t>
            </a:r>
          </a:p>
          <a:p>
            <a:pPr algn="ctr">
              <a:lnSpc>
                <a:spcPts val="2660"/>
              </a:lnSpc>
            </a:pPr>
            <a:r>
              <a:rPr lang="en-US" dirty="0" smtClean="0">
                <a:solidFill>
                  <a:srgbClr val="7030A0"/>
                </a:solidFill>
                <a:latin typeface="Rockwell" pitchFamily="18" charset="0"/>
              </a:rPr>
              <a:t>&amp;</a:t>
            </a:r>
          </a:p>
          <a:p>
            <a:pPr algn="ctr">
              <a:lnSpc>
                <a:spcPts val="2660"/>
              </a:lnSpc>
            </a:pPr>
            <a:r>
              <a:rPr lang="en-US" dirty="0" smtClean="0">
                <a:solidFill>
                  <a:srgbClr val="7030A0"/>
                </a:solidFill>
                <a:latin typeface="Rockwell" pitchFamily="18" charset="0"/>
              </a:rPr>
              <a:t>Senior  Additional  Manager, Renata Limited</a:t>
            </a:r>
          </a:p>
          <a:p>
            <a:pPr algn="ctr"/>
            <a:endParaRPr lang="en-US" dirty="0">
              <a:solidFill>
                <a:srgbClr val="7030A0"/>
              </a:solidFill>
              <a:latin typeface="Rockwell" pitchFamily="18" charset="0"/>
            </a:endParaRPr>
          </a:p>
        </p:txBody>
      </p:sp>
      <p:sp>
        <p:nvSpPr>
          <p:cNvPr id="9" name="Rectangle 8"/>
          <p:cNvSpPr/>
          <p:nvPr/>
        </p:nvSpPr>
        <p:spPr>
          <a:xfrm>
            <a:off x="7287064" y="6216752"/>
            <a:ext cx="18288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0" y="6130635"/>
            <a:ext cx="9143999"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5</a:t>
            </a:r>
            <a:r>
              <a:rPr lang="en-US" sz="1000" baseline="30000" dirty="0" smtClean="0">
                <a:solidFill>
                  <a:srgbClr val="7030A0"/>
                </a:solidFill>
                <a:latin typeface="Rockwell" pitchFamily="18" charset="0"/>
              </a:rPr>
              <a:t>th</a:t>
            </a:r>
            <a:r>
              <a:rPr lang="en-US" sz="1000" dirty="0" smtClean="0">
                <a:solidFill>
                  <a:srgbClr val="7030A0"/>
                </a:solidFill>
                <a:latin typeface="Rockwell" pitchFamily="18" charset="0"/>
              </a:rPr>
              <a:t> Int’l European Biosimilars Congress. 27-29 June 2016, Valencia, Spain</a:t>
            </a: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0" y="735221"/>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Contents</a:t>
            </a:r>
            <a:endParaRPr lang="en-US" sz="2400" dirty="0">
              <a:solidFill>
                <a:srgbClr val="FF00FF"/>
              </a:solidFill>
              <a:latin typeface="Rockwell" pitchFamily="18" charset="0"/>
            </a:endParaRPr>
          </a:p>
        </p:txBody>
      </p:sp>
      <p:sp>
        <p:nvSpPr>
          <p:cNvPr id="8" name="TextBox 7"/>
          <p:cNvSpPr txBox="1"/>
          <p:nvPr/>
        </p:nvSpPr>
        <p:spPr>
          <a:xfrm>
            <a:off x="1544788" y="1619502"/>
            <a:ext cx="6310732" cy="4401205"/>
          </a:xfrm>
          <a:prstGeom prst="rect">
            <a:avLst/>
          </a:prstGeom>
          <a:noFill/>
        </p:spPr>
        <p:txBody>
          <a:bodyPr wrap="square" rtlCol="0">
            <a:spAutoFit/>
          </a:bodyPr>
          <a:lstStyle/>
          <a:p>
            <a:pPr marL="342900" indent="-342900">
              <a:lnSpc>
                <a:spcPct val="200000"/>
              </a:lnSpc>
              <a:buFontTx/>
              <a:buAutoNum type="arabicPeriod"/>
            </a:pPr>
            <a:r>
              <a:rPr lang="en-US" sz="2000" dirty="0" smtClean="0">
                <a:solidFill>
                  <a:srgbClr val="7030A0"/>
                </a:solidFill>
                <a:latin typeface="Rockwell" pitchFamily="18" charset="0"/>
              </a:rPr>
              <a:t>Changes in Disease Pattern</a:t>
            </a:r>
          </a:p>
          <a:p>
            <a:pPr marL="342900" indent="-342900">
              <a:lnSpc>
                <a:spcPct val="200000"/>
              </a:lnSpc>
              <a:buAutoNum type="arabicPeriod"/>
            </a:pPr>
            <a:r>
              <a:rPr lang="en-US" sz="2000" dirty="0" smtClean="0">
                <a:solidFill>
                  <a:srgbClr val="7030A0"/>
                </a:solidFill>
                <a:latin typeface="Rockwell" pitchFamily="18" charset="0"/>
              </a:rPr>
              <a:t>Market Trend of Biological Products</a:t>
            </a:r>
          </a:p>
          <a:p>
            <a:pPr marL="342900" indent="-342900">
              <a:lnSpc>
                <a:spcPct val="200000"/>
              </a:lnSpc>
              <a:buFontTx/>
              <a:buAutoNum type="arabicPeriod"/>
            </a:pPr>
            <a:r>
              <a:rPr lang="en-US" sz="2000" dirty="0" smtClean="0">
                <a:solidFill>
                  <a:srgbClr val="7030A0"/>
                </a:solidFill>
                <a:latin typeface="Rockwell" pitchFamily="18" charset="0"/>
              </a:rPr>
              <a:t>Health Budget &amp; Expense</a:t>
            </a:r>
          </a:p>
          <a:p>
            <a:pPr marL="342900" indent="-342900">
              <a:lnSpc>
                <a:spcPct val="200000"/>
              </a:lnSpc>
              <a:buAutoNum type="arabicPeriod"/>
            </a:pPr>
            <a:r>
              <a:rPr lang="en-US" sz="2000" dirty="0" smtClean="0">
                <a:solidFill>
                  <a:srgbClr val="7030A0"/>
                </a:solidFill>
                <a:latin typeface="Rockwell" pitchFamily="18" charset="0"/>
              </a:rPr>
              <a:t>Scope of Biosimilar Products</a:t>
            </a:r>
          </a:p>
          <a:p>
            <a:pPr marL="342900" indent="-342900">
              <a:lnSpc>
                <a:spcPct val="200000"/>
              </a:lnSpc>
              <a:buAutoNum type="arabicPeriod"/>
            </a:pPr>
            <a:r>
              <a:rPr lang="en-US" sz="2000" dirty="0" smtClean="0">
                <a:solidFill>
                  <a:srgbClr val="7030A0"/>
                </a:solidFill>
                <a:latin typeface="Rockwell" pitchFamily="18" charset="0"/>
              </a:rPr>
              <a:t>At a glance Economic Status of Bangladesh</a:t>
            </a:r>
          </a:p>
          <a:p>
            <a:pPr marL="342900" indent="-342900">
              <a:lnSpc>
                <a:spcPct val="200000"/>
              </a:lnSpc>
              <a:buFontTx/>
              <a:buAutoNum type="arabicPeriod"/>
            </a:pPr>
            <a:r>
              <a:rPr lang="en-US" sz="2000" dirty="0" smtClean="0">
                <a:solidFill>
                  <a:srgbClr val="7030A0"/>
                </a:solidFill>
                <a:latin typeface="Rockwell" pitchFamily="18" charset="0"/>
              </a:rPr>
              <a:t>Pharmaceutical Buying Pattern in Bangladesh</a:t>
            </a:r>
          </a:p>
          <a:p>
            <a:pPr marL="342900" indent="-342900">
              <a:lnSpc>
                <a:spcPct val="200000"/>
              </a:lnSpc>
            </a:pPr>
            <a:endParaRPr lang="en-US" sz="2000" dirty="0" smtClean="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0" y="735221"/>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Contents</a:t>
            </a:r>
            <a:endParaRPr lang="en-US" sz="2400" dirty="0">
              <a:solidFill>
                <a:srgbClr val="FF00FF"/>
              </a:solidFill>
              <a:latin typeface="Rockwell" pitchFamily="18" charset="0"/>
            </a:endParaRPr>
          </a:p>
        </p:txBody>
      </p:sp>
      <p:sp>
        <p:nvSpPr>
          <p:cNvPr id="8" name="TextBox 7"/>
          <p:cNvSpPr txBox="1"/>
          <p:nvPr/>
        </p:nvSpPr>
        <p:spPr>
          <a:xfrm>
            <a:off x="838183" y="1593255"/>
            <a:ext cx="7689297" cy="3785652"/>
          </a:xfrm>
          <a:prstGeom prst="rect">
            <a:avLst/>
          </a:prstGeom>
          <a:noFill/>
        </p:spPr>
        <p:txBody>
          <a:bodyPr wrap="square" rtlCol="0">
            <a:spAutoFit/>
          </a:bodyPr>
          <a:lstStyle/>
          <a:p>
            <a:pPr marL="457200" indent="-457200">
              <a:lnSpc>
                <a:spcPct val="200000"/>
              </a:lnSpc>
              <a:buFont typeface="+mj-lt"/>
              <a:buAutoNum type="arabicPeriod" startAt="7"/>
            </a:pPr>
            <a:r>
              <a:rPr lang="en-US" sz="2000" dirty="0" smtClean="0">
                <a:solidFill>
                  <a:srgbClr val="7030A0"/>
                </a:solidFill>
                <a:latin typeface="Rockwell" pitchFamily="18" charset="0"/>
              </a:rPr>
              <a:t>A Snapshot on Pharma Industry of Bangladesh</a:t>
            </a:r>
          </a:p>
          <a:p>
            <a:pPr marL="457200" indent="-457200">
              <a:lnSpc>
                <a:spcPct val="200000"/>
              </a:lnSpc>
              <a:buFont typeface="+mj-lt"/>
              <a:buAutoNum type="arabicPeriod" startAt="7"/>
            </a:pPr>
            <a:r>
              <a:rPr lang="en-US" sz="2000" dirty="0" smtClean="0">
                <a:solidFill>
                  <a:srgbClr val="7030A0"/>
                </a:solidFill>
                <a:latin typeface="Rockwell" pitchFamily="18" charset="0"/>
              </a:rPr>
              <a:t>Changes in Healthcare Sector of Bangladesh  </a:t>
            </a:r>
          </a:p>
          <a:p>
            <a:pPr marL="457200" indent="-457200">
              <a:lnSpc>
                <a:spcPct val="200000"/>
              </a:lnSpc>
              <a:buFont typeface="+mj-lt"/>
              <a:buAutoNum type="arabicPeriod" startAt="7"/>
            </a:pPr>
            <a:r>
              <a:rPr lang="en-US" sz="2000" dirty="0" smtClean="0">
                <a:solidFill>
                  <a:srgbClr val="7030A0"/>
                </a:solidFill>
                <a:latin typeface="Rockwell" pitchFamily="18" charset="0"/>
              </a:rPr>
              <a:t>Present Status of Biological Products in Bangladesh</a:t>
            </a:r>
          </a:p>
          <a:p>
            <a:pPr marL="457200" indent="-457200">
              <a:lnSpc>
                <a:spcPct val="200000"/>
              </a:lnSpc>
              <a:buFont typeface="+mj-lt"/>
              <a:buAutoNum type="arabicPeriod" startAt="7"/>
            </a:pPr>
            <a:r>
              <a:rPr lang="en-US" sz="2000" dirty="0" smtClean="0">
                <a:solidFill>
                  <a:srgbClr val="7030A0"/>
                </a:solidFill>
                <a:latin typeface="Rockwell" pitchFamily="18" charset="0"/>
              </a:rPr>
              <a:t>Why Bangladesh is Preferable for Biosimilars</a:t>
            </a:r>
          </a:p>
          <a:p>
            <a:pPr marL="457200" indent="-457200">
              <a:lnSpc>
                <a:spcPct val="200000"/>
              </a:lnSpc>
              <a:buFont typeface="+mj-lt"/>
              <a:buAutoNum type="arabicPeriod" startAt="7"/>
            </a:pPr>
            <a:r>
              <a:rPr lang="en-US" sz="2000" dirty="0" smtClean="0">
                <a:solidFill>
                  <a:srgbClr val="7030A0"/>
                </a:solidFill>
                <a:latin typeface="Rockwell" pitchFamily="18" charset="0"/>
              </a:rPr>
              <a:t>Selected Articles of Drug Policies of Bangladesh</a:t>
            </a:r>
          </a:p>
          <a:p>
            <a:pPr marL="457200" indent="-457200">
              <a:lnSpc>
                <a:spcPct val="200000"/>
              </a:lnSpc>
              <a:buFont typeface="+mj-lt"/>
              <a:buAutoNum type="arabicPeriod" startAt="7"/>
            </a:pPr>
            <a:r>
              <a:rPr lang="en-US" sz="2000" dirty="0" smtClean="0">
                <a:solidFill>
                  <a:srgbClr val="7030A0"/>
                </a:solidFill>
                <a:latin typeface="Rockwell" pitchFamily="18" charset="0"/>
              </a:rPr>
              <a:t>Preferable Mode of Entry for Multinational Companies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68215" y="2817052"/>
            <a:ext cx="8382000" cy="553998"/>
          </a:xfrm>
          <a:prstGeom prst="rect">
            <a:avLst/>
          </a:prstGeom>
          <a:noFill/>
        </p:spPr>
        <p:txBody>
          <a:bodyPr wrap="square" rtlCol="0">
            <a:spAutoFit/>
          </a:bodyPr>
          <a:lstStyle/>
          <a:p>
            <a:pPr algn="ctr"/>
            <a:r>
              <a:rPr lang="en-US" sz="3000" dirty="0" smtClean="0">
                <a:solidFill>
                  <a:srgbClr val="FF00FF"/>
                </a:solidFill>
                <a:latin typeface="Rockwell" pitchFamily="18" charset="0"/>
              </a:rPr>
              <a:t>Changes in Disease Pattern</a:t>
            </a:r>
            <a:endParaRPr lang="en-US" sz="3000" dirty="0">
              <a:solidFill>
                <a:srgbClr val="FF00FF"/>
              </a:solidFill>
              <a:latin typeface="Rockwell"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Changes in Disease Pattern (Cont’d)</a:t>
            </a:r>
          </a:p>
        </p:txBody>
      </p:sp>
      <p:sp>
        <p:nvSpPr>
          <p:cNvPr id="7" name="TextBox 6"/>
          <p:cNvSpPr txBox="1"/>
          <p:nvPr/>
        </p:nvSpPr>
        <p:spPr>
          <a:xfrm>
            <a:off x="497056" y="1546370"/>
            <a:ext cx="8063132" cy="4054956"/>
          </a:xfrm>
          <a:prstGeom prst="rect">
            <a:avLst/>
          </a:prstGeom>
          <a:noFill/>
        </p:spPr>
        <p:txBody>
          <a:bodyPr wrap="square" rtlCol="0">
            <a:spAutoFit/>
          </a:bodyPr>
          <a:lstStyle/>
          <a:p>
            <a:pPr algn="just">
              <a:lnSpc>
                <a:spcPct val="150000"/>
              </a:lnSpc>
            </a:pPr>
            <a:r>
              <a:rPr lang="en-US" sz="2000" dirty="0" smtClean="0">
                <a:solidFill>
                  <a:srgbClr val="7030A0"/>
                </a:solidFill>
                <a:latin typeface="Rockwell" pitchFamily="18" charset="0"/>
              </a:rPr>
              <a:t>In 2010 there were 10% old people (60 yrs) but in 2050 this figure will be increased by 21%.</a:t>
            </a:r>
          </a:p>
          <a:p>
            <a:pPr algn="just"/>
            <a:endParaRPr lang="en-US" sz="1400" dirty="0" smtClean="0">
              <a:solidFill>
                <a:srgbClr val="7030A0"/>
              </a:solidFill>
              <a:latin typeface="Rockwell" pitchFamily="18" charset="0"/>
            </a:endParaRPr>
          </a:p>
          <a:p>
            <a:pPr algn="just">
              <a:lnSpc>
                <a:spcPct val="150000"/>
              </a:lnSpc>
            </a:pPr>
            <a:endParaRPr lang="en-US" sz="100" dirty="0" smtClean="0">
              <a:solidFill>
                <a:srgbClr val="7030A0"/>
              </a:solidFill>
              <a:latin typeface="Rockwell" pitchFamily="18" charset="0"/>
            </a:endParaRPr>
          </a:p>
          <a:p>
            <a:pPr>
              <a:lnSpc>
                <a:spcPct val="150000"/>
              </a:lnSpc>
            </a:pPr>
            <a:r>
              <a:rPr lang="en-US" sz="2000" dirty="0" smtClean="0">
                <a:solidFill>
                  <a:srgbClr val="7030A0"/>
                </a:solidFill>
                <a:latin typeface="Rockwell" pitchFamily="18" charset="0"/>
              </a:rPr>
              <a:t>Therefore, chronic care diseases like</a:t>
            </a:r>
          </a:p>
          <a:p>
            <a:pPr>
              <a:lnSpc>
                <a:spcPct val="150000"/>
              </a:lnSpc>
              <a:buFont typeface="Wingdings" pitchFamily="2" charset="2"/>
              <a:buChar char="§"/>
            </a:pPr>
            <a:r>
              <a:rPr lang="en-US" sz="2000" dirty="0" smtClean="0">
                <a:solidFill>
                  <a:srgbClr val="0070C0"/>
                </a:solidFill>
                <a:latin typeface="Rockwell" pitchFamily="18" charset="0"/>
              </a:rPr>
              <a:t>   Asthma,  Alzheimer’s</a:t>
            </a:r>
          </a:p>
          <a:p>
            <a:pPr>
              <a:lnSpc>
                <a:spcPct val="150000"/>
              </a:lnSpc>
              <a:buFont typeface="Wingdings" pitchFamily="2" charset="2"/>
              <a:buChar char="§"/>
            </a:pPr>
            <a:r>
              <a:rPr lang="en-US" sz="2000" dirty="0" smtClean="0">
                <a:solidFill>
                  <a:srgbClr val="0070C0"/>
                </a:solidFill>
                <a:latin typeface="Rockwell" pitchFamily="18" charset="0"/>
              </a:rPr>
              <a:t>   Bone Density</a:t>
            </a:r>
          </a:p>
          <a:p>
            <a:pPr>
              <a:lnSpc>
                <a:spcPct val="150000"/>
              </a:lnSpc>
              <a:buFont typeface="Wingdings" pitchFamily="2" charset="2"/>
              <a:buChar char="§"/>
            </a:pPr>
            <a:r>
              <a:rPr lang="en-US" sz="2000" dirty="0" smtClean="0">
                <a:solidFill>
                  <a:srgbClr val="0070C0"/>
                </a:solidFill>
                <a:latin typeface="Rockwell" pitchFamily="18" charset="0"/>
              </a:rPr>
              <a:t>   Hypertension</a:t>
            </a:r>
          </a:p>
          <a:p>
            <a:pPr>
              <a:lnSpc>
                <a:spcPct val="150000"/>
              </a:lnSpc>
              <a:buFont typeface="Wingdings" pitchFamily="2" charset="2"/>
              <a:buChar char="§"/>
            </a:pPr>
            <a:r>
              <a:rPr lang="en-US" sz="2000" dirty="0" smtClean="0">
                <a:solidFill>
                  <a:srgbClr val="0070C0"/>
                </a:solidFill>
                <a:latin typeface="Rockwell" pitchFamily="18" charset="0"/>
              </a:rPr>
              <a:t>   Cancer  &amp;  Diabetes </a:t>
            </a:r>
          </a:p>
          <a:p>
            <a:pPr>
              <a:lnSpc>
                <a:spcPct val="150000"/>
              </a:lnSpc>
            </a:pPr>
            <a:r>
              <a:rPr lang="en-US" sz="2000" dirty="0" smtClean="0">
                <a:solidFill>
                  <a:srgbClr val="7030A0"/>
                </a:solidFill>
                <a:latin typeface="Rockwell" pitchFamily="18" charset="0"/>
              </a:rPr>
              <a:t> are  becoming the major health concern.</a:t>
            </a:r>
            <a:endParaRPr lang="en-US" sz="2000" dirty="0">
              <a:solidFill>
                <a:srgbClr val="7030A0"/>
              </a:solidFill>
              <a:latin typeface="Rockwell" pitchFamily="18" charset="0"/>
            </a:endParaRPr>
          </a:p>
        </p:txBody>
      </p:sp>
      <p:pic>
        <p:nvPicPr>
          <p:cNvPr id="8194" name="Picture 2" descr="http://www.irishtimes.com/polopoly_fs/1.2164357.1428078132%21/image/image.jpg_gen/derivatives/box_620_330/image.jpg"/>
          <p:cNvPicPr>
            <a:picLocks noChangeAspect="1" noChangeArrowheads="1"/>
          </p:cNvPicPr>
          <p:nvPr/>
        </p:nvPicPr>
        <p:blipFill>
          <a:blip r:embed="rId2"/>
          <a:srcRect/>
          <a:stretch>
            <a:fillRect/>
          </a:stretch>
        </p:blipFill>
        <p:spPr bwMode="auto">
          <a:xfrm>
            <a:off x="5562600" y="2722623"/>
            <a:ext cx="2999936" cy="26006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p:cNvSpPr txBox="1"/>
          <p:nvPr/>
        </p:nvSpPr>
        <p:spPr>
          <a:xfrm>
            <a:off x="990600" y="6112416"/>
            <a:ext cx="74676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pwc, 2012 &amp; Where is the Pharmacy to the world &amp; Working Paper on Pharmacy (09-118), Harvard Business School</a:t>
            </a: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ffar\Desktop\Bio\Untitled-5.jpg"/>
          <p:cNvPicPr>
            <a:picLocks noChangeAspect="1" noChangeArrowheads="1"/>
          </p:cNvPicPr>
          <p:nvPr/>
        </p:nvPicPr>
        <p:blipFill>
          <a:blip r:embed="rId2"/>
          <a:srcRect/>
          <a:stretch>
            <a:fillRect/>
          </a:stretch>
        </p:blipFill>
        <p:spPr bwMode="auto">
          <a:xfrm>
            <a:off x="1482435" y="2510882"/>
            <a:ext cx="6019800" cy="4042317"/>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Changes in Disease Pattern (Cont’d)</a:t>
            </a:r>
            <a:endParaRPr lang="en-US" sz="2400" dirty="0">
              <a:solidFill>
                <a:srgbClr val="FF00FF"/>
              </a:solidFill>
              <a:latin typeface="Rockwell" pitchFamily="18" charset="0"/>
            </a:endParaRPr>
          </a:p>
        </p:txBody>
      </p:sp>
      <p:sp>
        <p:nvSpPr>
          <p:cNvPr id="7" name="TextBox 6"/>
          <p:cNvSpPr txBox="1"/>
          <p:nvPr/>
        </p:nvSpPr>
        <p:spPr>
          <a:xfrm>
            <a:off x="381000" y="1296554"/>
            <a:ext cx="8382000" cy="2062103"/>
          </a:xfrm>
          <a:prstGeom prst="rect">
            <a:avLst/>
          </a:prstGeom>
          <a:noFill/>
        </p:spPr>
        <p:txBody>
          <a:bodyPr wrap="square" rtlCol="0">
            <a:spAutoFit/>
          </a:bodyPr>
          <a:lstStyle/>
          <a:p>
            <a:pPr algn="just">
              <a:lnSpc>
                <a:spcPct val="150000"/>
              </a:lnSpc>
            </a:pPr>
            <a:r>
              <a:rPr lang="en-US" sz="2000" dirty="0" smtClean="0">
                <a:solidFill>
                  <a:srgbClr val="7030A0"/>
                </a:solidFill>
                <a:latin typeface="Rockwell" pitchFamily="18" charset="0"/>
              </a:rPr>
              <a:t>The urban population in developing countries is projected to increase from </a:t>
            </a:r>
            <a:r>
              <a:rPr lang="en-US" sz="2000" dirty="0" smtClean="0">
                <a:solidFill>
                  <a:srgbClr val="FF0000"/>
                </a:solidFill>
                <a:latin typeface="Rockwell" pitchFamily="18" charset="0"/>
              </a:rPr>
              <a:t>2.3 </a:t>
            </a:r>
            <a:r>
              <a:rPr lang="en-US" sz="2000" dirty="0" err="1" smtClean="0">
                <a:solidFill>
                  <a:srgbClr val="FF0000"/>
                </a:solidFill>
                <a:latin typeface="Rockwell" pitchFamily="18" charset="0"/>
              </a:rPr>
              <a:t>bln</a:t>
            </a:r>
            <a:r>
              <a:rPr lang="en-US" sz="2000" dirty="0" smtClean="0">
                <a:solidFill>
                  <a:srgbClr val="FF0000"/>
                </a:solidFill>
                <a:latin typeface="Rockwell" pitchFamily="18" charset="0"/>
              </a:rPr>
              <a:t> in 2005 to 4 </a:t>
            </a:r>
            <a:r>
              <a:rPr lang="en-US" sz="2000" dirty="0" err="1" smtClean="0">
                <a:solidFill>
                  <a:srgbClr val="FF0000"/>
                </a:solidFill>
                <a:latin typeface="Rockwell" pitchFamily="18" charset="0"/>
              </a:rPr>
              <a:t>bln</a:t>
            </a:r>
            <a:r>
              <a:rPr lang="en-US" sz="2000" dirty="0" smtClean="0">
                <a:solidFill>
                  <a:srgbClr val="FF0000"/>
                </a:solidFill>
                <a:latin typeface="Rockwell" pitchFamily="18" charset="0"/>
              </a:rPr>
              <a:t> by 2030. </a:t>
            </a:r>
            <a:r>
              <a:rPr lang="en-US" sz="2000" dirty="0" smtClean="0">
                <a:solidFill>
                  <a:srgbClr val="7030A0"/>
                </a:solidFill>
                <a:latin typeface="Rockwell" pitchFamily="18" charset="0"/>
              </a:rPr>
              <a:t>This group are vulnerable to climate change effects especially </a:t>
            </a:r>
            <a:r>
              <a:rPr lang="en-US" sz="2000" dirty="0" smtClean="0">
                <a:solidFill>
                  <a:srgbClr val="FF0000"/>
                </a:solidFill>
                <a:latin typeface="Rockwell" pitchFamily="18" charset="0"/>
              </a:rPr>
              <a:t>stroke, Diabetes &amp; cancer.</a:t>
            </a:r>
          </a:p>
          <a:p>
            <a:pPr algn="just">
              <a:lnSpc>
                <a:spcPct val="150000"/>
              </a:lnSpc>
            </a:pPr>
            <a:r>
              <a:rPr lang="en-US" sz="2000" dirty="0" smtClean="0">
                <a:solidFill>
                  <a:srgbClr val="0070C0"/>
                </a:solidFill>
                <a:latin typeface="Rockwell" pitchFamily="18" charset="0"/>
              </a:rPr>
              <a:t> </a:t>
            </a:r>
          </a:p>
          <a:p>
            <a:pPr algn="just"/>
            <a:endParaRPr lang="en-US" sz="800" dirty="0" smtClean="0">
              <a:solidFill>
                <a:srgbClr val="7030A0"/>
              </a:solidFill>
              <a:latin typeface="Rockwell" pitchFamily="18" charset="0"/>
            </a:endParaRPr>
          </a:p>
        </p:txBody>
      </p:sp>
      <p:sp>
        <p:nvSpPr>
          <p:cNvPr id="9" name="TextBox 8"/>
          <p:cNvSpPr txBox="1"/>
          <p:nvPr/>
        </p:nvSpPr>
        <p:spPr>
          <a:xfrm>
            <a:off x="3423358" y="6112416"/>
            <a:ext cx="2286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Lancet, 2009</a:t>
            </a:r>
            <a:endParaRPr lang="en-US" sz="1000" dirty="0">
              <a:solidFill>
                <a:srgbClr val="7030A0"/>
              </a:solidFill>
              <a:latin typeface="Rockwell" pitchFamily="18" charset="0"/>
            </a:endParaRPr>
          </a:p>
        </p:txBody>
      </p:sp>
      <p:sp>
        <p:nvSpPr>
          <p:cNvPr id="10" name="TextBox 9"/>
          <p:cNvSpPr txBox="1"/>
          <p:nvPr/>
        </p:nvSpPr>
        <p:spPr>
          <a:xfrm rot="16200000">
            <a:off x="655711" y="4234934"/>
            <a:ext cx="1524000" cy="369332"/>
          </a:xfrm>
          <a:prstGeom prst="rect">
            <a:avLst/>
          </a:prstGeom>
          <a:noFill/>
        </p:spPr>
        <p:txBody>
          <a:bodyPr wrap="square" rtlCol="0">
            <a:spAutoFit/>
          </a:bodyPr>
          <a:lstStyle/>
          <a:p>
            <a:pPr algn="ctr"/>
            <a:r>
              <a:rPr lang="en-US" dirty="0" smtClean="0">
                <a:solidFill>
                  <a:srgbClr val="7030A0"/>
                </a:solidFill>
                <a:latin typeface="Rockwell" pitchFamily="18" charset="0"/>
              </a:rPr>
              <a:t>% Urban</a:t>
            </a:r>
            <a:endParaRPr lang="en-US"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Changes in Disease Pattern (Cont’d)</a:t>
            </a:r>
            <a:endParaRPr lang="en-US" sz="2400" dirty="0">
              <a:solidFill>
                <a:srgbClr val="FF00FF"/>
              </a:solidFill>
              <a:latin typeface="Rockwell" pitchFamily="18" charset="0"/>
            </a:endParaRPr>
          </a:p>
        </p:txBody>
      </p:sp>
      <p:sp>
        <p:nvSpPr>
          <p:cNvPr id="7" name="TextBox 6"/>
          <p:cNvSpPr txBox="1"/>
          <p:nvPr/>
        </p:nvSpPr>
        <p:spPr>
          <a:xfrm>
            <a:off x="471268" y="1761234"/>
            <a:ext cx="8077200" cy="3358612"/>
          </a:xfrm>
          <a:prstGeom prst="rect">
            <a:avLst/>
          </a:prstGeom>
          <a:noFill/>
        </p:spPr>
        <p:txBody>
          <a:bodyPr wrap="square" rtlCol="0">
            <a:spAutoFit/>
          </a:bodyPr>
          <a:lstStyle/>
          <a:p>
            <a:pPr algn="just">
              <a:lnSpc>
                <a:spcPct val="150000"/>
              </a:lnSpc>
            </a:pPr>
            <a:r>
              <a:rPr lang="en-US" sz="2000" dirty="0" smtClean="0">
                <a:solidFill>
                  <a:srgbClr val="7030A0"/>
                </a:solidFill>
                <a:latin typeface="Rockwell" pitchFamily="18" charset="0"/>
              </a:rPr>
              <a:t>Five NCDs (cardiovascular, cancers, diabetes, obesity &amp; chronic respiratory) factors are the world’s leading causes of death</a:t>
            </a:r>
          </a:p>
          <a:p>
            <a:pPr algn="just">
              <a:lnSpc>
                <a:spcPct val="150000"/>
              </a:lnSpc>
            </a:pPr>
            <a:endParaRPr lang="en-US" sz="1100" dirty="0" smtClean="0">
              <a:solidFill>
                <a:srgbClr val="7030A0"/>
              </a:solidFill>
              <a:latin typeface="Rockwell" pitchFamily="18" charset="0"/>
            </a:endParaRPr>
          </a:p>
          <a:p>
            <a:pPr algn="just">
              <a:lnSpc>
                <a:spcPct val="150000"/>
              </a:lnSpc>
            </a:pPr>
            <a:r>
              <a:rPr lang="en-US" sz="2000" dirty="0" smtClean="0">
                <a:solidFill>
                  <a:srgbClr val="FF0000"/>
                </a:solidFill>
                <a:latin typeface="Rockwell" pitchFamily="18" charset="0"/>
              </a:rPr>
              <a:t>They kill an estimated 35 mln people each year-60% of all deaths globally-with 80% in low and middle income countries. </a:t>
            </a:r>
          </a:p>
          <a:p>
            <a:pPr algn="just">
              <a:lnSpc>
                <a:spcPct val="150000"/>
              </a:lnSpc>
            </a:pPr>
            <a:endParaRPr lang="en-US" sz="1000" dirty="0" smtClean="0">
              <a:solidFill>
                <a:srgbClr val="7030A0"/>
              </a:solidFill>
              <a:latin typeface="Rockwell" pitchFamily="18" charset="0"/>
            </a:endParaRPr>
          </a:p>
          <a:p>
            <a:pPr algn="just">
              <a:lnSpc>
                <a:spcPct val="150000"/>
              </a:lnSpc>
            </a:pPr>
            <a:endParaRPr lang="en-US" sz="100" dirty="0" smtClean="0">
              <a:solidFill>
                <a:srgbClr val="7030A0"/>
              </a:solidFill>
              <a:latin typeface="Rockwell" pitchFamily="18" charset="0"/>
            </a:endParaRPr>
          </a:p>
          <a:p>
            <a:pPr algn="just">
              <a:lnSpc>
                <a:spcPct val="150000"/>
              </a:lnSpc>
            </a:pPr>
            <a:r>
              <a:rPr lang="en-US" sz="2000" dirty="0" smtClean="0">
                <a:solidFill>
                  <a:srgbClr val="7030A0"/>
                </a:solidFill>
                <a:latin typeface="Rockwell" pitchFamily="18" charset="0"/>
              </a:rPr>
              <a:t>WHO estimates that total deaths from non-communicable diseases will increase by a further </a:t>
            </a:r>
            <a:r>
              <a:rPr lang="en-US" sz="2000" dirty="0" smtClean="0">
                <a:solidFill>
                  <a:srgbClr val="00B0F0"/>
                </a:solidFill>
                <a:latin typeface="Rockwell" pitchFamily="18" charset="0"/>
              </a:rPr>
              <a:t>17% over the next 10 years.</a:t>
            </a:r>
            <a:endParaRPr lang="en-US" sz="2000" dirty="0">
              <a:solidFill>
                <a:srgbClr val="00B0F0"/>
              </a:solidFill>
              <a:latin typeface="Rockwell" pitchFamily="18" charset="0"/>
            </a:endParaRPr>
          </a:p>
        </p:txBody>
      </p:sp>
      <p:sp>
        <p:nvSpPr>
          <p:cNvPr id="8" name="TextBox 7"/>
          <p:cNvSpPr txBox="1"/>
          <p:nvPr/>
        </p:nvSpPr>
        <p:spPr>
          <a:xfrm>
            <a:off x="2183373" y="6111465"/>
            <a:ext cx="47244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Non-Communicable Diseases (2016), World Media Association, Inc.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55212" y="2831120"/>
            <a:ext cx="8382000" cy="553998"/>
          </a:xfrm>
          <a:prstGeom prst="rect">
            <a:avLst/>
          </a:prstGeom>
          <a:noFill/>
        </p:spPr>
        <p:txBody>
          <a:bodyPr wrap="square" rtlCol="0">
            <a:spAutoFit/>
          </a:bodyPr>
          <a:lstStyle/>
          <a:p>
            <a:pPr algn="ctr"/>
            <a:r>
              <a:rPr lang="en-US" sz="3000" dirty="0" smtClean="0">
                <a:solidFill>
                  <a:srgbClr val="FF00FF"/>
                </a:solidFill>
                <a:latin typeface="Rockwell" pitchFamily="18" charset="0"/>
              </a:rPr>
              <a:t>Biological Products</a:t>
            </a:r>
            <a:endParaRPr lang="en-US" sz="3000" dirty="0">
              <a:solidFill>
                <a:srgbClr val="FF00FF"/>
              </a:solidFill>
              <a:latin typeface="Rockwell"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ffar\Desktop\005.jpg"/>
          <p:cNvPicPr>
            <a:picLocks noChangeAspect="1" noChangeArrowheads="1"/>
          </p:cNvPicPr>
          <p:nvPr/>
        </p:nvPicPr>
        <p:blipFill>
          <a:blip r:embed="rId2" cstate="print"/>
          <a:srcRect/>
          <a:stretch>
            <a:fillRect/>
          </a:stretch>
        </p:blipFill>
        <p:spPr bwMode="auto">
          <a:xfrm>
            <a:off x="533400" y="1371600"/>
            <a:ext cx="8077200" cy="4809688"/>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No. of New Biologics Approved (FDA) in Different Years</a:t>
            </a:r>
            <a:endParaRPr lang="en-US" sz="2400" dirty="0">
              <a:solidFill>
                <a:srgbClr val="FF00FF"/>
              </a:solidFill>
              <a:latin typeface="Rockwell" pitchFamily="18" charset="0"/>
            </a:endParaRPr>
          </a:p>
        </p:txBody>
      </p:sp>
      <p:sp>
        <p:nvSpPr>
          <p:cNvPr id="17" name="TextBox 16"/>
          <p:cNvSpPr txBox="1"/>
          <p:nvPr/>
        </p:nvSpPr>
        <p:spPr>
          <a:xfrm>
            <a:off x="3253383" y="6122972"/>
            <a:ext cx="28194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USFDA</a:t>
            </a: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err="1" smtClean="0">
                <a:solidFill>
                  <a:srgbClr val="FF00FF"/>
                </a:solidFill>
                <a:latin typeface="Rockwell" pitchFamily="18" charset="0"/>
              </a:rPr>
              <a:t>Biologicals</a:t>
            </a:r>
            <a:r>
              <a:rPr lang="en-US" sz="2400" dirty="0" smtClean="0">
                <a:solidFill>
                  <a:srgbClr val="FF00FF"/>
                </a:solidFill>
                <a:latin typeface="Rockwell" pitchFamily="18" charset="0"/>
              </a:rPr>
              <a:t> in  Pharmaceuticals</a:t>
            </a:r>
            <a:endParaRPr lang="en-US" sz="2400" dirty="0">
              <a:solidFill>
                <a:srgbClr val="FF00FF"/>
              </a:solidFill>
              <a:latin typeface="Rockwell" pitchFamily="18" charset="0"/>
            </a:endParaRPr>
          </a:p>
        </p:txBody>
      </p:sp>
      <p:sp>
        <p:nvSpPr>
          <p:cNvPr id="9" name="TextBox 8"/>
          <p:cNvSpPr txBox="1"/>
          <p:nvPr/>
        </p:nvSpPr>
        <p:spPr>
          <a:xfrm>
            <a:off x="668220" y="1443317"/>
            <a:ext cx="7832184" cy="2162130"/>
          </a:xfrm>
          <a:prstGeom prst="rect">
            <a:avLst/>
          </a:prstGeom>
          <a:noFill/>
        </p:spPr>
        <p:txBody>
          <a:bodyPr wrap="square" rtlCol="0">
            <a:spAutoFit/>
          </a:bodyPr>
          <a:lstStyle/>
          <a:p>
            <a:pPr algn="just"/>
            <a:endParaRPr lang="en-US" sz="1000" dirty="0" smtClean="0">
              <a:solidFill>
                <a:srgbClr val="7030A0"/>
              </a:solidFill>
              <a:latin typeface="Rockwell" pitchFamily="18" charset="0"/>
            </a:endParaRPr>
          </a:p>
          <a:p>
            <a:pPr algn="just">
              <a:buFont typeface="Wingdings" pitchFamily="2" charset="2"/>
              <a:buChar char="ü"/>
            </a:pPr>
            <a:r>
              <a:rPr lang="en-US" sz="2000" dirty="0" smtClean="0">
                <a:solidFill>
                  <a:srgbClr val="0070C0"/>
                </a:solidFill>
                <a:latin typeface="Rockwell" pitchFamily="18" charset="0"/>
              </a:rPr>
              <a:t> By 2016, 11 out of the top 20 pharma products will be biologics</a:t>
            </a:r>
          </a:p>
          <a:p>
            <a:pPr algn="just"/>
            <a:endParaRPr lang="en-US" sz="1100" dirty="0" smtClean="0">
              <a:solidFill>
                <a:srgbClr val="7030A0"/>
              </a:solidFill>
              <a:latin typeface="Rockwell" pitchFamily="18" charset="0"/>
            </a:endParaRPr>
          </a:p>
          <a:p>
            <a:pPr algn="just">
              <a:buFont typeface="Wingdings" pitchFamily="2" charset="2"/>
              <a:buChar char="ü"/>
            </a:pPr>
            <a:r>
              <a:rPr lang="en-US" sz="2000" dirty="0" smtClean="0">
                <a:solidFill>
                  <a:srgbClr val="7030A0"/>
                </a:solidFill>
                <a:latin typeface="Rockwell" pitchFamily="18" charset="0"/>
              </a:rPr>
              <a:t> By 2020, Biologics will enjoy 28% of global pharma sales</a:t>
            </a:r>
          </a:p>
          <a:p>
            <a:pPr algn="just">
              <a:buFont typeface="Wingdings" pitchFamily="2" charset="2"/>
              <a:buChar char="ü"/>
            </a:pPr>
            <a:endParaRPr lang="en-US" sz="1050" dirty="0" smtClean="0">
              <a:solidFill>
                <a:srgbClr val="7030A0"/>
              </a:solidFill>
              <a:latin typeface="Rockwell" pitchFamily="18" charset="0"/>
            </a:endParaRPr>
          </a:p>
          <a:p>
            <a:pPr algn="just">
              <a:buFont typeface="Wingdings" pitchFamily="2" charset="2"/>
              <a:buChar char="ü"/>
            </a:pPr>
            <a:r>
              <a:rPr lang="en-US" sz="2000" dirty="0" smtClean="0">
                <a:solidFill>
                  <a:srgbClr val="0070C0"/>
                </a:solidFill>
                <a:latin typeface="Rockwell" pitchFamily="18" charset="0"/>
              </a:rPr>
              <a:t> In last 5 yrs 60 biologic products has been approved globally</a:t>
            </a:r>
          </a:p>
          <a:p>
            <a:pPr algn="just">
              <a:buFont typeface="Wingdings" pitchFamily="2" charset="2"/>
              <a:buChar char="ü"/>
            </a:pPr>
            <a:endParaRPr lang="en-US" sz="1200" dirty="0" smtClean="0">
              <a:solidFill>
                <a:srgbClr val="7030A0"/>
              </a:solidFill>
              <a:latin typeface="Rockwell" pitchFamily="18" charset="0"/>
            </a:endParaRPr>
          </a:p>
          <a:p>
            <a:pPr algn="just">
              <a:buFont typeface="Wingdings" pitchFamily="2" charset="2"/>
              <a:buChar char="ü"/>
            </a:pPr>
            <a:r>
              <a:rPr lang="en-US" sz="2000" dirty="0" smtClean="0">
                <a:solidFill>
                  <a:srgbClr val="7030A0"/>
                </a:solidFill>
                <a:latin typeface="Rockwell" pitchFamily="18" charset="0"/>
              </a:rPr>
              <a:t>600 new biologic generics are in development stage</a:t>
            </a:r>
          </a:p>
          <a:p>
            <a:pPr algn="just"/>
            <a:endParaRPr lang="en-US" sz="1100" dirty="0" smtClean="0">
              <a:solidFill>
                <a:srgbClr val="7030A0"/>
              </a:solidFill>
              <a:latin typeface="Rockwell" pitchFamily="18" charset="0"/>
            </a:endParaRPr>
          </a:p>
        </p:txBody>
      </p:sp>
      <p:pic>
        <p:nvPicPr>
          <p:cNvPr id="1026" name="Picture 2" descr="E:\Official\2016\Misc\Euro Biosimilar\Bioconference\Dna-split.png"/>
          <p:cNvPicPr>
            <a:picLocks noChangeAspect="1" noChangeArrowheads="1"/>
          </p:cNvPicPr>
          <p:nvPr/>
        </p:nvPicPr>
        <p:blipFill>
          <a:blip r:embed="rId2"/>
          <a:srcRect/>
          <a:stretch>
            <a:fillRect/>
          </a:stretch>
        </p:blipFill>
        <p:spPr bwMode="auto">
          <a:xfrm rot="5400000">
            <a:off x="3850995" y="2763395"/>
            <a:ext cx="1435100" cy="4191000"/>
          </a:xfrm>
          <a:prstGeom prst="rect">
            <a:avLst/>
          </a:prstGeom>
          <a:noFill/>
        </p:spPr>
      </p:pic>
      <p:sp>
        <p:nvSpPr>
          <p:cNvPr id="10" name="TextBox 9"/>
          <p:cNvSpPr txBox="1"/>
          <p:nvPr/>
        </p:nvSpPr>
        <p:spPr>
          <a:xfrm>
            <a:off x="2962428" y="6122972"/>
            <a:ext cx="28194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Deloitte, 2016 &amp; Moklesur, 2104</a:t>
            </a: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Users\Jaffar\Desktop\013.jpg"/>
          <p:cNvPicPr/>
          <p:nvPr/>
        </p:nvPicPr>
        <p:blipFill>
          <a:blip r:embed="rId2" cstate="print"/>
          <a:srcRect/>
          <a:stretch>
            <a:fillRect/>
          </a:stretch>
        </p:blipFill>
        <p:spPr bwMode="auto">
          <a:xfrm>
            <a:off x="1080660" y="1524001"/>
            <a:ext cx="7058890" cy="4703626"/>
          </a:xfrm>
          <a:prstGeom prst="rect">
            <a:avLst/>
          </a:prstGeom>
          <a:noFill/>
          <a:ln w="9525">
            <a:noFill/>
            <a:miter lim="800000"/>
            <a:headEnd/>
            <a:tailEnd/>
          </a:ln>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Market Segments (%) of Biologics</a:t>
            </a:r>
            <a:endParaRPr lang="en-US" sz="2400" dirty="0">
              <a:solidFill>
                <a:srgbClr val="FF00FF"/>
              </a:solidFill>
              <a:latin typeface="Rockwell" pitchFamily="18" charset="0"/>
            </a:endParaRPr>
          </a:p>
        </p:txBody>
      </p:sp>
      <p:sp>
        <p:nvSpPr>
          <p:cNvPr id="11" name="TextBox 10"/>
          <p:cNvSpPr txBox="1"/>
          <p:nvPr/>
        </p:nvSpPr>
        <p:spPr>
          <a:xfrm>
            <a:off x="1867482" y="6112416"/>
            <a:ext cx="33528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IMS MIDAS, Q2, 2014; Rx</a:t>
            </a: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Market Trend of Biologics</a:t>
            </a:r>
            <a:endParaRPr lang="en-US" sz="2400" dirty="0">
              <a:solidFill>
                <a:srgbClr val="FF00FF"/>
              </a:solidFill>
              <a:latin typeface="Rockwell" pitchFamily="18" charset="0"/>
            </a:endParaRPr>
          </a:p>
        </p:txBody>
      </p:sp>
      <p:sp>
        <p:nvSpPr>
          <p:cNvPr id="9" name="TextBox 8"/>
          <p:cNvSpPr txBox="1"/>
          <p:nvPr/>
        </p:nvSpPr>
        <p:spPr>
          <a:xfrm>
            <a:off x="533400" y="1352078"/>
            <a:ext cx="8468756" cy="1631216"/>
          </a:xfrm>
          <a:prstGeom prst="rect">
            <a:avLst/>
          </a:prstGeom>
          <a:noFill/>
        </p:spPr>
        <p:txBody>
          <a:bodyPr wrap="square" rtlCol="0">
            <a:spAutoFit/>
          </a:bodyPr>
          <a:lstStyle/>
          <a:p>
            <a:pPr algn="just"/>
            <a:endParaRPr lang="en-US" sz="800" dirty="0" smtClean="0">
              <a:solidFill>
                <a:srgbClr val="7030A0"/>
              </a:solidFill>
              <a:latin typeface="Rockwell" pitchFamily="18" charset="0"/>
            </a:endParaRPr>
          </a:p>
          <a:p>
            <a:pPr algn="just">
              <a:buFont typeface="Wingdings" pitchFamily="2" charset="2"/>
              <a:buChar char="ü"/>
            </a:pPr>
            <a:r>
              <a:rPr lang="en-US" sz="2000" dirty="0" smtClean="0">
                <a:solidFill>
                  <a:srgbClr val="7030A0"/>
                </a:solidFill>
                <a:latin typeface="Rockwell" pitchFamily="18" charset="0"/>
              </a:rPr>
              <a:t> In 2014 the total biologic product market was 288 bln USD</a:t>
            </a:r>
          </a:p>
          <a:p>
            <a:pPr algn="just">
              <a:buFont typeface="Wingdings" pitchFamily="2" charset="2"/>
              <a:buChar char="ü"/>
            </a:pPr>
            <a:endParaRPr lang="en-US" sz="1600" dirty="0" smtClean="0">
              <a:solidFill>
                <a:srgbClr val="7030A0"/>
              </a:solidFill>
              <a:latin typeface="Rockwell" pitchFamily="18" charset="0"/>
            </a:endParaRPr>
          </a:p>
          <a:p>
            <a:pPr algn="just">
              <a:buFont typeface="Wingdings" pitchFamily="2" charset="2"/>
              <a:buChar char="ü"/>
            </a:pPr>
            <a:r>
              <a:rPr lang="en-US" sz="2000" dirty="0" smtClean="0">
                <a:solidFill>
                  <a:srgbClr val="7030A0"/>
                </a:solidFill>
                <a:latin typeface="Rockwell" pitchFamily="18" charset="0"/>
              </a:rPr>
              <a:t> This market will continue to grow at &gt;10% for next few yrs</a:t>
            </a:r>
          </a:p>
          <a:p>
            <a:pPr algn="just"/>
            <a:endParaRPr lang="en-US" sz="1200" dirty="0" smtClean="0">
              <a:solidFill>
                <a:srgbClr val="7030A0"/>
              </a:solidFill>
              <a:latin typeface="Rockwell" pitchFamily="18" charset="0"/>
            </a:endParaRPr>
          </a:p>
          <a:p>
            <a:pPr algn="just">
              <a:buFont typeface="Wingdings" pitchFamily="2" charset="2"/>
              <a:buChar char="ü"/>
            </a:pPr>
            <a:r>
              <a:rPr lang="en-US" sz="2000" dirty="0" smtClean="0">
                <a:solidFill>
                  <a:srgbClr val="0070C0"/>
                </a:solidFill>
                <a:latin typeface="Rockwell" pitchFamily="18" charset="0"/>
              </a:rPr>
              <a:t> In 2018 the revenue forecast for biological products is 407 bln USD  </a:t>
            </a:r>
          </a:p>
        </p:txBody>
      </p:sp>
      <p:sp>
        <p:nvSpPr>
          <p:cNvPr id="10" name="TextBox 9"/>
          <p:cNvSpPr txBox="1"/>
          <p:nvPr/>
        </p:nvSpPr>
        <p:spPr>
          <a:xfrm>
            <a:off x="0" y="6123710"/>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Industry Overview 2012 &amp; Mokhlesur2014</a:t>
            </a:r>
            <a:endParaRPr lang="en-US" sz="1000" dirty="0">
              <a:solidFill>
                <a:srgbClr val="7030A0"/>
              </a:solidFill>
              <a:latin typeface="Rockwell" pitchFamily="18" charset="0"/>
            </a:endParaRPr>
          </a:p>
        </p:txBody>
      </p:sp>
      <p:pic>
        <p:nvPicPr>
          <p:cNvPr id="1026" name="Picture 2" descr="C:\Users\Jaffar\Desktop\Bio\07.jpg"/>
          <p:cNvPicPr>
            <a:picLocks noChangeAspect="1" noChangeArrowheads="1"/>
          </p:cNvPicPr>
          <p:nvPr/>
        </p:nvPicPr>
        <p:blipFill>
          <a:blip r:embed="rId2" cstate="print"/>
          <a:srcRect/>
          <a:stretch>
            <a:fillRect/>
          </a:stretch>
        </p:blipFill>
        <p:spPr bwMode="auto">
          <a:xfrm>
            <a:off x="1267695" y="3048000"/>
            <a:ext cx="6553199" cy="3089570"/>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2774848"/>
            <a:ext cx="9144000" cy="553998"/>
          </a:xfrm>
          <a:prstGeom prst="rect">
            <a:avLst/>
          </a:prstGeom>
          <a:noFill/>
        </p:spPr>
        <p:txBody>
          <a:bodyPr wrap="square" rtlCol="0">
            <a:spAutoFit/>
          </a:bodyPr>
          <a:lstStyle/>
          <a:p>
            <a:pPr algn="ctr"/>
            <a:r>
              <a:rPr lang="en-US" sz="3000" dirty="0" smtClean="0">
                <a:solidFill>
                  <a:srgbClr val="FF00FF"/>
                </a:solidFill>
                <a:latin typeface="Rockwell" pitchFamily="18" charset="0"/>
              </a:rPr>
              <a:t> Health Budget &amp; Expenses</a:t>
            </a:r>
            <a:endParaRPr lang="en-US" sz="3000" dirty="0">
              <a:solidFill>
                <a:srgbClr val="FF00FF"/>
              </a:solidFill>
              <a:latin typeface="Rockwell"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Users\Jaffar\Desktop\017.jpg"/>
          <p:cNvPicPr/>
          <p:nvPr/>
        </p:nvPicPr>
        <p:blipFill>
          <a:blip r:embed="rId3"/>
          <a:srcRect/>
          <a:stretch>
            <a:fillRect/>
          </a:stretch>
        </p:blipFill>
        <p:spPr bwMode="auto">
          <a:xfrm>
            <a:off x="983665" y="1524000"/>
            <a:ext cx="7661570" cy="4343392"/>
          </a:xfrm>
          <a:prstGeom prst="rect">
            <a:avLst/>
          </a:prstGeom>
          <a:noFill/>
          <a:ln w="9525">
            <a:noFill/>
            <a:miter lim="800000"/>
            <a:headEnd/>
            <a:tailEnd/>
          </a:ln>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Health Expenditure as % of GDP in selected EU Countries</a:t>
            </a:r>
          </a:p>
        </p:txBody>
      </p:sp>
      <p:sp>
        <p:nvSpPr>
          <p:cNvPr id="17" name="TextBox 16"/>
          <p:cNvSpPr txBox="1"/>
          <p:nvPr/>
        </p:nvSpPr>
        <p:spPr>
          <a:xfrm>
            <a:off x="739724" y="6122972"/>
            <a:ext cx="75438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Data bank of The World Bank </a:t>
            </a:r>
          </a:p>
        </p:txBody>
      </p:sp>
      <p:sp>
        <p:nvSpPr>
          <p:cNvPr id="11" name="TextBox 10"/>
          <p:cNvSpPr txBox="1"/>
          <p:nvPr/>
        </p:nvSpPr>
        <p:spPr>
          <a:xfrm rot="16200000">
            <a:off x="21871" y="3282434"/>
            <a:ext cx="1447800" cy="369332"/>
          </a:xfrm>
          <a:prstGeom prst="rect">
            <a:avLst/>
          </a:prstGeom>
          <a:noFill/>
        </p:spPr>
        <p:txBody>
          <a:bodyPr wrap="square" rtlCol="0">
            <a:spAutoFit/>
          </a:bodyPr>
          <a:lstStyle/>
          <a:p>
            <a:pPr algn="ctr"/>
            <a:r>
              <a:rPr lang="en-US" dirty="0" smtClean="0">
                <a:solidFill>
                  <a:srgbClr val="7030A0"/>
                </a:solidFill>
                <a:latin typeface="Rockwell" pitchFamily="18" charset="0"/>
              </a:rPr>
              <a:t>% of GDP</a:t>
            </a:r>
            <a:endParaRPr lang="en-US"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Health Expenditure as % of GDP in selected PE Countries</a:t>
            </a:r>
          </a:p>
        </p:txBody>
      </p:sp>
      <p:sp>
        <p:nvSpPr>
          <p:cNvPr id="17" name="TextBox 16"/>
          <p:cNvSpPr txBox="1"/>
          <p:nvPr/>
        </p:nvSpPr>
        <p:spPr>
          <a:xfrm>
            <a:off x="781289" y="6122972"/>
            <a:ext cx="75438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Data bank of The World Bank </a:t>
            </a:r>
          </a:p>
        </p:txBody>
      </p:sp>
      <p:pic>
        <p:nvPicPr>
          <p:cNvPr id="9" name="Picture 8" descr="C:\Users\Jaffar\Desktop\018.jpg"/>
          <p:cNvPicPr/>
          <p:nvPr/>
        </p:nvPicPr>
        <p:blipFill>
          <a:blip r:embed="rId3" cstate="print"/>
          <a:srcRect/>
          <a:stretch>
            <a:fillRect/>
          </a:stretch>
        </p:blipFill>
        <p:spPr bwMode="auto">
          <a:xfrm>
            <a:off x="858995" y="1600200"/>
            <a:ext cx="8229600" cy="4343400"/>
          </a:xfrm>
          <a:prstGeom prst="rect">
            <a:avLst/>
          </a:prstGeom>
          <a:noFill/>
          <a:ln w="9525">
            <a:noFill/>
            <a:miter lim="800000"/>
            <a:headEnd/>
            <a:tailEnd/>
          </a:ln>
        </p:spPr>
      </p:pic>
      <p:sp>
        <p:nvSpPr>
          <p:cNvPr id="11" name="TextBox 10"/>
          <p:cNvSpPr txBox="1"/>
          <p:nvPr/>
        </p:nvSpPr>
        <p:spPr>
          <a:xfrm rot="16200000">
            <a:off x="146566" y="3282434"/>
            <a:ext cx="1447800" cy="369332"/>
          </a:xfrm>
          <a:prstGeom prst="rect">
            <a:avLst/>
          </a:prstGeom>
          <a:noFill/>
        </p:spPr>
        <p:txBody>
          <a:bodyPr wrap="square" rtlCol="0">
            <a:spAutoFit/>
          </a:bodyPr>
          <a:lstStyle/>
          <a:p>
            <a:pPr algn="ctr"/>
            <a:r>
              <a:rPr lang="en-US" dirty="0" smtClean="0">
                <a:solidFill>
                  <a:srgbClr val="7030A0"/>
                </a:solidFill>
                <a:latin typeface="Rockwell" pitchFamily="18" charset="0"/>
              </a:rPr>
              <a:t>% of GDP</a:t>
            </a:r>
            <a:endParaRPr lang="en-US"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Users\Jaffar\Desktop\015.jpg"/>
          <p:cNvPicPr/>
          <p:nvPr/>
        </p:nvPicPr>
        <p:blipFill>
          <a:blip r:embed="rId3" cstate="print"/>
          <a:srcRect/>
          <a:stretch>
            <a:fillRect/>
          </a:stretch>
        </p:blipFill>
        <p:spPr bwMode="auto">
          <a:xfrm>
            <a:off x="1219200" y="1523999"/>
            <a:ext cx="6781800" cy="4191001"/>
          </a:xfrm>
          <a:prstGeom prst="rect">
            <a:avLst/>
          </a:prstGeom>
          <a:noFill/>
          <a:ln w="9525">
            <a:noFill/>
            <a:miter lim="800000"/>
            <a:headEnd/>
            <a:tailEnd/>
          </a:ln>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 Region-wise Pharma Spending as % of Global Total  </a:t>
            </a:r>
          </a:p>
        </p:txBody>
      </p:sp>
      <p:sp>
        <p:nvSpPr>
          <p:cNvPr id="11" name="TextBox 10"/>
          <p:cNvSpPr txBox="1"/>
          <p:nvPr/>
        </p:nvSpPr>
        <p:spPr>
          <a:xfrm>
            <a:off x="3235035" y="6116785"/>
            <a:ext cx="27432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IMS Health Market Prognosis, 2012</a:t>
            </a:r>
            <a:endParaRPr lang="en-US" sz="1000" dirty="0">
              <a:solidFill>
                <a:srgbClr val="7030A0"/>
              </a:solidFill>
              <a:latin typeface="Rockwell" pitchFamily="18" charset="0"/>
            </a:endParaRPr>
          </a:p>
        </p:txBody>
      </p:sp>
      <p:sp>
        <p:nvSpPr>
          <p:cNvPr id="18" name="Down Arrow 17"/>
          <p:cNvSpPr/>
          <p:nvPr/>
        </p:nvSpPr>
        <p:spPr>
          <a:xfrm>
            <a:off x="7807035" y="2341420"/>
            <a:ext cx="1295400" cy="1295400"/>
          </a:xfrm>
          <a:prstGeom prst="downArrow">
            <a:avLst/>
          </a:prstGeom>
          <a:solidFill>
            <a:srgbClr val="FFC000"/>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smtClean="0">
              <a:solidFill>
                <a:schemeClr val="bg1"/>
              </a:solidFill>
              <a:latin typeface="Rockwell" pitchFamily="18" charset="0"/>
            </a:endParaRPr>
          </a:p>
          <a:p>
            <a:pPr algn="ctr"/>
            <a:r>
              <a:rPr lang="en-US" dirty="0" smtClean="0">
                <a:solidFill>
                  <a:schemeClr val="bg1"/>
                </a:solidFill>
                <a:latin typeface="Rockwell" pitchFamily="18" charset="0"/>
              </a:rPr>
              <a:t>EU5</a:t>
            </a:r>
          </a:p>
          <a:p>
            <a:pPr algn="ctr"/>
            <a:endParaRPr lang="en-US" sz="600" dirty="0" smtClean="0">
              <a:solidFill>
                <a:schemeClr val="bg1"/>
              </a:solidFill>
              <a:latin typeface="Rockwell" pitchFamily="18" charset="0"/>
            </a:endParaRPr>
          </a:p>
          <a:p>
            <a:pPr algn="ctr"/>
            <a:endParaRPr lang="en-US" sz="200" dirty="0" smtClean="0">
              <a:solidFill>
                <a:schemeClr val="bg1"/>
              </a:solidFill>
              <a:latin typeface="Rockwell" pitchFamily="18" charset="0"/>
            </a:endParaRPr>
          </a:p>
          <a:p>
            <a:pPr algn="ctr"/>
            <a:r>
              <a:rPr lang="en-US" dirty="0" smtClean="0">
                <a:solidFill>
                  <a:schemeClr val="bg1"/>
                </a:solidFill>
                <a:latin typeface="Rockwell" pitchFamily="18" charset="0"/>
              </a:rPr>
              <a:t>USA</a:t>
            </a:r>
            <a:endParaRPr lang="en-US" dirty="0">
              <a:solidFill>
                <a:schemeClr val="bg1"/>
              </a:solidFill>
              <a:latin typeface="Rockwell" pitchFamily="18" charset="0"/>
            </a:endParaRPr>
          </a:p>
        </p:txBody>
      </p:sp>
      <p:sp>
        <p:nvSpPr>
          <p:cNvPr id="21" name="Up Arrow 20"/>
          <p:cNvSpPr/>
          <p:nvPr/>
        </p:nvSpPr>
        <p:spPr>
          <a:xfrm>
            <a:off x="69275" y="2251360"/>
            <a:ext cx="1371600" cy="1295400"/>
          </a:xfrm>
          <a:prstGeom prst="upArrow">
            <a:avLst/>
          </a:prstGeom>
          <a:solidFill>
            <a:schemeClr val="accent5">
              <a:lumMod val="75000"/>
            </a:schemeClr>
          </a:solid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latin typeface="Rockwell" pitchFamily="18" charset="0"/>
              </a:rPr>
              <a:t>Pharmerging</a:t>
            </a:r>
            <a:endParaRPr lang="en-US" dirty="0">
              <a:solidFill>
                <a:schemeClr val="bg1"/>
              </a:solidFill>
            </a:endParaRPr>
          </a:p>
        </p:txBody>
      </p:sp>
      <p:sp>
        <p:nvSpPr>
          <p:cNvPr id="22" name="Rectangle 21"/>
          <p:cNvSpPr/>
          <p:nvPr/>
        </p:nvSpPr>
        <p:spPr>
          <a:xfrm>
            <a:off x="2112820" y="4003955"/>
            <a:ext cx="914400" cy="5888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Rockwell" pitchFamily="18" charset="0"/>
              </a:rPr>
              <a:t>2006</a:t>
            </a:r>
            <a:endParaRPr lang="en-US" b="1" dirty="0">
              <a:solidFill>
                <a:srgbClr val="7030A0"/>
              </a:solidFill>
              <a:latin typeface="Rockwell" pitchFamily="18" charset="0"/>
            </a:endParaRPr>
          </a:p>
        </p:txBody>
      </p:sp>
      <p:sp>
        <p:nvSpPr>
          <p:cNvPr id="23" name="Rectangle 22"/>
          <p:cNvSpPr/>
          <p:nvPr/>
        </p:nvSpPr>
        <p:spPr>
          <a:xfrm>
            <a:off x="4253370" y="4031664"/>
            <a:ext cx="914400" cy="5749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Rockwell" pitchFamily="18" charset="0"/>
              </a:rPr>
              <a:t>2011</a:t>
            </a:r>
            <a:endParaRPr lang="en-US" b="1" dirty="0">
              <a:solidFill>
                <a:srgbClr val="7030A0"/>
              </a:solidFill>
              <a:latin typeface="Rockwell" pitchFamily="18" charset="0"/>
            </a:endParaRPr>
          </a:p>
        </p:txBody>
      </p:sp>
      <p:sp>
        <p:nvSpPr>
          <p:cNvPr id="24" name="Rectangle 23"/>
          <p:cNvSpPr/>
          <p:nvPr/>
        </p:nvSpPr>
        <p:spPr>
          <a:xfrm>
            <a:off x="6359250" y="4045520"/>
            <a:ext cx="914400" cy="5888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7030A0"/>
                </a:solidFill>
                <a:latin typeface="Rockwell" pitchFamily="18" charset="0"/>
              </a:rPr>
              <a:t>2016</a:t>
            </a:r>
            <a:endParaRPr lang="en-US" b="1" dirty="0">
              <a:solidFill>
                <a:srgbClr val="7030A0"/>
              </a:solidFill>
              <a:latin typeface="Rockwell"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heckerboard(across)">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Expense by Developed &amp; Developing Countries</a:t>
            </a:r>
          </a:p>
        </p:txBody>
      </p:sp>
      <p:sp>
        <p:nvSpPr>
          <p:cNvPr id="10" name="TextBox 9"/>
          <p:cNvSpPr txBox="1"/>
          <p:nvPr/>
        </p:nvSpPr>
        <p:spPr>
          <a:xfrm>
            <a:off x="512620" y="1884225"/>
            <a:ext cx="8077200" cy="3395801"/>
          </a:xfrm>
          <a:prstGeom prst="rect">
            <a:avLst/>
          </a:prstGeom>
          <a:noFill/>
        </p:spPr>
        <p:txBody>
          <a:bodyPr wrap="square" rtlCol="0">
            <a:spAutoFit/>
          </a:bodyPr>
          <a:lstStyle/>
          <a:p>
            <a:pPr marL="342900" indent="-342900" algn="just">
              <a:buAutoNum type="arabicPeriod"/>
            </a:pPr>
            <a:r>
              <a:rPr lang="en-US" sz="2000" dirty="0" smtClean="0">
                <a:solidFill>
                  <a:srgbClr val="7030A0"/>
                </a:solidFill>
                <a:latin typeface="Rockwell" pitchFamily="18" charset="0"/>
              </a:rPr>
              <a:t>Some developed countries are downsizing their health budget</a:t>
            </a:r>
          </a:p>
          <a:p>
            <a:pPr marL="342900" indent="-342900" algn="just">
              <a:buAutoNum type="arabicPeriod"/>
            </a:pPr>
            <a:endParaRPr lang="en-US" sz="2000" dirty="0" smtClean="0">
              <a:solidFill>
                <a:srgbClr val="7030A0"/>
              </a:solidFill>
              <a:latin typeface="Rockwell" pitchFamily="18" charset="0"/>
            </a:endParaRPr>
          </a:p>
          <a:p>
            <a:pPr marL="342900" indent="-342900" algn="just">
              <a:buAutoNum type="arabicPeriod"/>
            </a:pPr>
            <a:r>
              <a:rPr lang="en-US" sz="2000" dirty="0" smtClean="0">
                <a:solidFill>
                  <a:srgbClr val="7030A0"/>
                </a:solidFill>
                <a:latin typeface="Rockwell" pitchFamily="18" charset="0"/>
              </a:rPr>
              <a:t>Many emerging countries are making the healthcare as priority</a:t>
            </a:r>
          </a:p>
          <a:p>
            <a:pPr marL="342900" indent="-342900" algn="just">
              <a:buAutoNum type="arabicPeriod"/>
            </a:pPr>
            <a:endParaRPr lang="en-US" sz="2000" dirty="0" smtClean="0">
              <a:solidFill>
                <a:srgbClr val="7030A0"/>
              </a:solidFill>
              <a:latin typeface="Rockwell" pitchFamily="18" charset="0"/>
            </a:endParaRPr>
          </a:p>
          <a:p>
            <a:pPr marL="342900" indent="-342900" algn="just">
              <a:lnSpc>
                <a:spcPts val="2800"/>
              </a:lnSpc>
              <a:buAutoNum type="arabicPeriod"/>
            </a:pPr>
            <a:r>
              <a:rPr lang="en-US" sz="2000" dirty="0" smtClean="0">
                <a:solidFill>
                  <a:srgbClr val="7030A0"/>
                </a:solidFill>
                <a:latin typeface="Rockwell" pitchFamily="18" charset="0"/>
              </a:rPr>
              <a:t>Due to reduced heath budget some developed countries are becoming price sensitive</a:t>
            </a:r>
          </a:p>
          <a:p>
            <a:pPr marL="342900" indent="-342900" algn="just">
              <a:buAutoNum type="arabicPeriod"/>
            </a:pPr>
            <a:endParaRPr lang="en-US" dirty="0" smtClean="0">
              <a:solidFill>
                <a:srgbClr val="7030A0"/>
              </a:solidFill>
              <a:latin typeface="Rockwell" pitchFamily="18" charset="0"/>
            </a:endParaRPr>
          </a:p>
          <a:p>
            <a:pPr marL="342900" indent="-342900" algn="just">
              <a:lnSpc>
                <a:spcPts val="2800"/>
              </a:lnSpc>
              <a:buAutoNum type="arabicPeriod"/>
            </a:pPr>
            <a:r>
              <a:rPr lang="en-US" sz="2000" dirty="0" smtClean="0">
                <a:solidFill>
                  <a:srgbClr val="7030A0"/>
                </a:solidFill>
                <a:latin typeface="Rockwell" pitchFamily="18" charset="0"/>
              </a:rPr>
              <a:t>Due to increased health budget many people from emerging countries will get access to costly treatment if the price is reasonable for them</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55212" y="2774848"/>
            <a:ext cx="8382000" cy="553998"/>
          </a:xfrm>
          <a:prstGeom prst="rect">
            <a:avLst/>
          </a:prstGeom>
          <a:noFill/>
        </p:spPr>
        <p:txBody>
          <a:bodyPr wrap="square" rtlCol="0">
            <a:spAutoFit/>
          </a:bodyPr>
          <a:lstStyle/>
          <a:p>
            <a:pPr algn="ctr"/>
            <a:r>
              <a:rPr lang="en-US" sz="3000" dirty="0" smtClean="0">
                <a:solidFill>
                  <a:srgbClr val="FF00FF"/>
                </a:solidFill>
                <a:latin typeface="Rockwell" pitchFamily="18" charset="0"/>
              </a:rPr>
              <a:t>Biosimilars</a:t>
            </a:r>
            <a:endParaRPr lang="en-US" sz="3000" dirty="0">
              <a:solidFill>
                <a:srgbClr val="FF00FF"/>
              </a:solidFill>
              <a:latin typeface="Rockwell"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89208" y="749076"/>
            <a:ext cx="8382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Definition of Biosimilars</a:t>
            </a:r>
            <a:endParaRPr lang="en-US" sz="2400" dirty="0">
              <a:solidFill>
                <a:srgbClr val="FF00FF"/>
              </a:solidFill>
              <a:latin typeface="Rockwell" pitchFamily="18" charset="0"/>
            </a:endParaRPr>
          </a:p>
        </p:txBody>
      </p:sp>
      <p:sp>
        <p:nvSpPr>
          <p:cNvPr id="10" name="Rectangle 9"/>
          <p:cNvSpPr/>
          <p:nvPr/>
        </p:nvSpPr>
        <p:spPr>
          <a:xfrm>
            <a:off x="1377460" y="1547440"/>
            <a:ext cx="7391400" cy="1295400"/>
          </a:xfrm>
          <a:prstGeom prst="rect">
            <a:avLst/>
          </a:prstGeom>
          <a:solidFill>
            <a:schemeClr val="bg1"/>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60"/>
              </a:lnSpc>
              <a:buFont typeface="Wingdings" pitchFamily="2" charset="2"/>
              <a:buChar char="ü"/>
            </a:pPr>
            <a:r>
              <a:rPr lang="en-US" dirty="0" smtClean="0">
                <a:solidFill>
                  <a:srgbClr val="7030A0"/>
                </a:solidFill>
                <a:latin typeface="Rockwell" pitchFamily="18" charset="0"/>
              </a:rPr>
              <a:t> Biological Products highly </a:t>
            </a:r>
            <a:r>
              <a:rPr lang="en-US" dirty="0" smtClean="0">
                <a:solidFill>
                  <a:srgbClr val="FF0000"/>
                </a:solidFill>
                <a:latin typeface="Rockwell" pitchFamily="18" charset="0"/>
              </a:rPr>
              <a:t>similar to a US licensed reference </a:t>
            </a:r>
          </a:p>
          <a:p>
            <a:pPr>
              <a:buFont typeface="Wingdings" pitchFamily="2" charset="2"/>
              <a:buChar char="ü"/>
            </a:pPr>
            <a:endParaRPr lang="en-US" sz="700" dirty="0" smtClean="0">
              <a:solidFill>
                <a:srgbClr val="7030A0"/>
              </a:solidFill>
              <a:latin typeface="Rockwell" pitchFamily="18" charset="0"/>
            </a:endParaRPr>
          </a:p>
          <a:p>
            <a:pPr>
              <a:lnSpc>
                <a:spcPts val="2460"/>
              </a:lnSpc>
              <a:buFont typeface="Wingdings" pitchFamily="2" charset="2"/>
              <a:buChar char="ü"/>
            </a:pPr>
            <a:r>
              <a:rPr lang="en-US" dirty="0" smtClean="0">
                <a:solidFill>
                  <a:srgbClr val="7030A0"/>
                </a:solidFill>
                <a:latin typeface="Rockwell" pitchFamily="18" charset="0"/>
              </a:rPr>
              <a:t> Standing minor difference in clinically inactive component</a:t>
            </a:r>
          </a:p>
          <a:p>
            <a:pPr>
              <a:buFont typeface="Wingdings" pitchFamily="2" charset="2"/>
              <a:buChar char="ü"/>
            </a:pPr>
            <a:endParaRPr lang="en-US" sz="700" dirty="0" smtClean="0">
              <a:solidFill>
                <a:srgbClr val="7030A0"/>
              </a:solidFill>
              <a:latin typeface="Rockwell" pitchFamily="18" charset="0"/>
            </a:endParaRPr>
          </a:p>
          <a:p>
            <a:pPr>
              <a:lnSpc>
                <a:spcPts val="2460"/>
              </a:lnSpc>
              <a:buFont typeface="Wingdings" pitchFamily="2" charset="2"/>
              <a:buChar char="ü"/>
            </a:pPr>
            <a:r>
              <a:rPr lang="en-US" dirty="0" smtClean="0">
                <a:solidFill>
                  <a:srgbClr val="7030A0"/>
                </a:solidFill>
                <a:latin typeface="Rockwell" pitchFamily="18" charset="0"/>
              </a:rPr>
              <a:t> No difference in terms of safety, purity &amp; Potency</a:t>
            </a:r>
            <a:endParaRPr lang="en-US" dirty="0">
              <a:solidFill>
                <a:srgbClr val="7030A0"/>
              </a:solidFill>
              <a:latin typeface="Rockwell" pitchFamily="18" charset="0"/>
            </a:endParaRPr>
          </a:p>
        </p:txBody>
      </p:sp>
      <p:sp>
        <p:nvSpPr>
          <p:cNvPr id="11" name="Rectangle 10"/>
          <p:cNvSpPr/>
          <p:nvPr/>
        </p:nvSpPr>
        <p:spPr>
          <a:xfrm>
            <a:off x="1369252" y="5020992"/>
            <a:ext cx="7399608" cy="778416"/>
          </a:xfrm>
          <a:prstGeom prst="rect">
            <a:avLst/>
          </a:prstGeom>
          <a:solidFill>
            <a:schemeClr val="bg1"/>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ü"/>
            </a:pPr>
            <a:r>
              <a:rPr lang="en-US" dirty="0" smtClean="0">
                <a:solidFill>
                  <a:srgbClr val="7030A0"/>
                </a:solidFill>
                <a:latin typeface="Rockwell" pitchFamily="18" charset="0"/>
              </a:rPr>
              <a:t> A biotherapeutic product</a:t>
            </a:r>
          </a:p>
          <a:p>
            <a:pPr>
              <a:buFont typeface="Wingdings" pitchFamily="2" charset="2"/>
              <a:buChar char="ü"/>
            </a:pPr>
            <a:endParaRPr lang="en-US" sz="500" dirty="0" smtClean="0">
              <a:solidFill>
                <a:srgbClr val="7030A0"/>
              </a:solidFill>
              <a:latin typeface="Rockwell" pitchFamily="18" charset="0"/>
            </a:endParaRPr>
          </a:p>
          <a:p>
            <a:pPr>
              <a:lnSpc>
                <a:spcPts val="2460"/>
              </a:lnSpc>
              <a:buFont typeface="Wingdings" pitchFamily="2" charset="2"/>
              <a:buChar char="ü"/>
            </a:pPr>
            <a:r>
              <a:rPr lang="en-US" dirty="0" smtClean="0">
                <a:solidFill>
                  <a:srgbClr val="7030A0"/>
                </a:solidFill>
                <a:latin typeface="Rockwell" pitchFamily="18" charset="0"/>
              </a:rPr>
              <a:t> Similar to a </a:t>
            </a:r>
            <a:r>
              <a:rPr lang="en-US" dirty="0" smtClean="0">
                <a:solidFill>
                  <a:srgbClr val="FF0000"/>
                </a:solidFill>
                <a:latin typeface="Rockwell" pitchFamily="18" charset="0"/>
              </a:rPr>
              <a:t>licensed product </a:t>
            </a:r>
            <a:r>
              <a:rPr lang="en-US" dirty="0" smtClean="0">
                <a:solidFill>
                  <a:srgbClr val="7030A0"/>
                </a:solidFill>
                <a:latin typeface="Rockwell" pitchFamily="18" charset="0"/>
              </a:rPr>
              <a:t>in terms of quality, efficacy &amp; safety</a:t>
            </a:r>
            <a:endParaRPr lang="en-US" dirty="0">
              <a:solidFill>
                <a:srgbClr val="7030A0"/>
              </a:solidFill>
              <a:latin typeface="Rockwell" pitchFamily="18" charset="0"/>
            </a:endParaRPr>
          </a:p>
        </p:txBody>
      </p:sp>
      <p:sp>
        <p:nvSpPr>
          <p:cNvPr id="17" name="Rectangle 16"/>
          <p:cNvSpPr/>
          <p:nvPr/>
        </p:nvSpPr>
        <p:spPr>
          <a:xfrm>
            <a:off x="1377460" y="3005796"/>
            <a:ext cx="7391400" cy="1828800"/>
          </a:xfrm>
          <a:prstGeom prst="rect">
            <a:avLst/>
          </a:prstGeom>
          <a:solidFill>
            <a:schemeClr val="bg1"/>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60"/>
              </a:lnSpc>
              <a:buFont typeface="Wingdings" pitchFamily="2" charset="2"/>
              <a:buChar char="ü"/>
            </a:pPr>
            <a:r>
              <a:rPr lang="en-US" dirty="0" smtClean="0">
                <a:solidFill>
                  <a:srgbClr val="7030A0"/>
                </a:solidFill>
                <a:latin typeface="Rockwell" pitchFamily="18" charset="0"/>
              </a:rPr>
              <a:t> Biological Medicinal products</a:t>
            </a:r>
          </a:p>
          <a:p>
            <a:pPr>
              <a:buFont typeface="Wingdings" pitchFamily="2" charset="2"/>
              <a:buChar char="ü"/>
            </a:pPr>
            <a:endParaRPr lang="en-US" sz="300" dirty="0" smtClean="0">
              <a:solidFill>
                <a:srgbClr val="7030A0"/>
              </a:solidFill>
              <a:latin typeface="Rockwell" pitchFamily="18" charset="0"/>
            </a:endParaRPr>
          </a:p>
          <a:p>
            <a:pPr>
              <a:lnSpc>
                <a:spcPts val="2460"/>
              </a:lnSpc>
              <a:buFont typeface="Wingdings" pitchFamily="2" charset="2"/>
              <a:buChar char="ü"/>
            </a:pPr>
            <a:r>
              <a:rPr lang="en-US" dirty="0" smtClean="0">
                <a:solidFill>
                  <a:srgbClr val="7030A0"/>
                </a:solidFill>
                <a:latin typeface="Rockwell" pitchFamily="18" charset="0"/>
              </a:rPr>
              <a:t> Contains a version of </a:t>
            </a:r>
            <a:r>
              <a:rPr lang="en-US" dirty="0" smtClean="0">
                <a:solidFill>
                  <a:srgbClr val="FF0000"/>
                </a:solidFill>
                <a:latin typeface="Rockwell" pitchFamily="18" charset="0"/>
              </a:rPr>
              <a:t>authorized original medicine</a:t>
            </a:r>
          </a:p>
          <a:p>
            <a:pPr>
              <a:buFont typeface="Wingdings" pitchFamily="2" charset="2"/>
              <a:buChar char="ü"/>
            </a:pPr>
            <a:endParaRPr lang="en-US" sz="500" dirty="0" smtClean="0">
              <a:solidFill>
                <a:srgbClr val="7030A0"/>
              </a:solidFill>
              <a:latin typeface="Rockwell" pitchFamily="18" charset="0"/>
            </a:endParaRPr>
          </a:p>
          <a:p>
            <a:pPr>
              <a:lnSpc>
                <a:spcPts val="2560"/>
              </a:lnSpc>
              <a:buFont typeface="Wingdings" pitchFamily="2" charset="2"/>
              <a:buChar char="ü"/>
            </a:pPr>
            <a:r>
              <a:rPr lang="en-US" dirty="0" smtClean="0">
                <a:solidFill>
                  <a:srgbClr val="7030A0"/>
                </a:solidFill>
                <a:latin typeface="Rockwell" pitchFamily="18" charset="0"/>
              </a:rPr>
              <a:t> Demonstrates similarity to the reference product in terms of</a:t>
            </a:r>
          </a:p>
          <a:p>
            <a:pPr>
              <a:lnSpc>
                <a:spcPts val="2560"/>
              </a:lnSpc>
            </a:pPr>
            <a:r>
              <a:rPr lang="en-US" dirty="0" smtClean="0">
                <a:solidFill>
                  <a:srgbClr val="7030A0"/>
                </a:solidFill>
                <a:latin typeface="Rockwell" pitchFamily="18" charset="0"/>
              </a:rPr>
              <a:t>    quality characteristics, biological activity, safety &amp; efficacy</a:t>
            </a:r>
          </a:p>
        </p:txBody>
      </p:sp>
      <p:pic>
        <p:nvPicPr>
          <p:cNvPr id="21" name="Picture 2" descr="https://encrypted-tbn2.gstatic.com/images?q=tbn:ANd9GcR2iKGzv9cI6tX46LOjvdgcKvoJNfxHSG-CP9YijQ_1ZCdU30p4"/>
          <p:cNvPicPr>
            <a:picLocks noChangeAspect="1" noChangeArrowheads="1"/>
          </p:cNvPicPr>
          <p:nvPr/>
        </p:nvPicPr>
        <p:blipFill>
          <a:blip r:embed="rId2"/>
          <a:srcRect/>
          <a:stretch>
            <a:fillRect/>
          </a:stretch>
        </p:blipFill>
        <p:spPr bwMode="auto">
          <a:xfrm>
            <a:off x="194604" y="1905000"/>
            <a:ext cx="1073294" cy="533400"/>
          </a:xfrm>
          <a:prstGeom prst="rect">
            <a:avLst/>
          </a:prstGeom>
          <a:noFill/>
        </p:spPr>
      </p:pic>
      <p:pic>
        <p:nvPicPr>
          <p:cNvPr id="23" name="Picture 4" descr="https://encrypted-tbn0.gstatic.com/images?q=tbn:ANd9GcRoYhQQ-Wb0wGXpj0z-7j4WdCSKoVaRzeFWnYohOatRz7twj-PWCw"/>
          <p:cNvPicPr>
            <a:picLocks noChangeAspect="1" noChangeArrowheads="1"/>
          </p:cNvPicPr>
          <p:nvPr/>
        </p:nvPicPr>
        <p:blipFill>
          <a:blip r:embed="rId3"/>
          <a:srcRect/>
          <a:stretch>
            <a:fillRect/>
          </a:stretch>
        </p:blipFill>
        <p:spPr bwMode="auto">
          <a:xfrm>
            <a:off x="0" y="3338732"/>
            <a:ext cx="1337604" cy="1060940"/>
          </a:xfrm>
          <a:prstGeom prst="rect">
            <a:avLst/>
          </a:prstGeom>
          <a:noFill/>
        </p:spPr>
      </p:pic>
      <p:pic>
        <p:nvPicPr>
          <p:cNvPr id="9219" name="Picture 3" descr="C:\Users\Jaffar\Desktop\index.png"/>
          <p:cNvPicPr>
            <a:picLocks noChangeAspect="1" noChangeArrowheads="1"/>
          </p:cNvPicPr>
          <p:nvPr/>
        </p:nvPicPr>
        <p:blipFill>
          <a:blip r:embed="rId4"/>
          <a:srcRect/>
          <a:stretch>
            <a:fillRect/>
          </a:stretch>
        </p:blipFill>
        <p:spPr bwMode="auto">
          <a:xfrm>
            <a:off x="42204" y="4933072"/>
            <a:ext cx="1295400" cy="9906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Scope for Biosimilars Due to Patent Expiration</a:t>
            </a:r>
            <a:endParaRPr lang="en-US" sz="2400" dirty="0">
              <a:solidFill>
                <a:srgbClr val="FF00FF"/>
              </a:solidFill>
              <a:latin typeface="Rockwell" pitchFamily="18" charset="0"/>
            </a:endParaRPr>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graphicFrame>
        <p:nvGraphicFramePr>
          <p:cNvPr id="9" name="Table 8"/>
          <p:cNvGraphicFramePr>
            <a:graphicFrameLocks noGrp="1"/>
          </p:cNvGraphicFramePr>
          <p:nvPr/>
        </p:nvGraphicFramePr>
        <p:xfrm>
          <a:off x="872196" y="1393876"/>
          <a:ext cx="7366026" cy="4876790"/>
        </p:xfrm>
        <a:graphic>
          <a:graphicData uri="http://schemas.openxmlformats.org/drawingml/2006/table">
            <a:tbl>
              <a:tblPr/>
              <a:tblGrid>
                <a:gridCol w="538163"/>
                <a:gridCol w="1226688"/>
                <a:gridCol w="1947545"/>
                <a:gridCol w="2253044"/>
                <a:gridCol w="1400586"/>
              </a:tblGrid>
              <a:tr h="286870">
                <a:tc>
                  <a:txBody>
                    <a:bodyPr/>
                    <a:lstStyle/>
                    <a:p>
                      <a:pPr algn="l" fontAlgn="b"/>
                      <a:r>
                        <a:rPr lang="en-US" sz="1600" b="1" i="0" u="none" strike="noStrike" dirty="0" smtClean="0">
                          <a:solidFill>
                            <a:srgbClr val="7030A0"/>
                          </a:solidFill>
                          <a:latin typeface="Rockwell" pitchFamily="18" charset="0"/>
                        </a:rPr>
                        <a:t>  Sl </a:t>
                      </a:r>
                      <a:r>
                        <a:rPr lang="en-US" sz="1600" b="1" i="0" u="none" strike="noStrike" dirty="0">
                          <a:solidFill>
                            <a:srgbClr val="7030A0"/>
                          </a:solidFill>
                          <a:latin typeface="Rockwell" pitchFamily="18" charset="0"/>
                        </a:rPr>
                        <a:t>#</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1" i="0" u="none" strike="noStrike" dirty="0" smtClean="0">
                          <a:solidFill>
                            <a:srgbClr val="7030A0"/>
                          </a:solidFill>
                          <a:latin typeface="Rockwell" pitchFamily="18" charset="0"/>
                        </a:rPr>
                        <a:t>  Brand</a:t>
                      </a:r>
                      <a:endParaRPr lang="en-US" sz="1600" b="1"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1" i="0" u="none" strike="noStrike" dirty="0" smtClean="0">
                          <a:solidFill>
                            <a:srgbClr val="7030A0"/>
                          </a:solidFill>
                          <a:latin typeface="Rockwell" pitchFamily="18" charset="0"/>
                        </a:rPr>
                        <a:t>  Active</a:t>
                      </a:r>
                      <a:endParaRPr lang="en-US" sz="1600" b="1"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1" i="0" u="none" strike="noStrike" dirty="0" smtClean="0">
                          <a:solidFill>
                            <a:srgbClr val="7030A0"/>
                          </a:solidFill>
                          <a:latin typeface="Rockwell" pitchFamily="18" charset="0"/>
                        </a:rPr>
                        <a:t>  Major </a:t>
                      </a:r>
                      <a:r>
                        <a:rPr lang="en-US" sz="1600" b="1" i="0" u="none" strike="noStrike" dirty="0">
                          <a:solidFill>
                            <a:srgbClr val="7030A0"/>
                          </a:solidFill>
                          <a:latin typeface="Rockwell" pitchFamily="18" charset="0"/>
                        </a:rPr>
                        <a:t>Indication</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1" i="0" u="none" strike="noStrike" dirty="0" smtClean="0">
                          <a:solidFill>
                            <a:srgbClr val="7030A0"/>
                          </a:solidFill>
                          <a:latin typeface="Rockwell" pitchFamily="18" charset="0"/>
                        </a:rPr>
                        <a:t>Mkt </a:t>
                      </a:r>
                      <a:r>
                        <a:rPr lang="en-US" sz="1600" b="1" i="0" u="none" strike="noStrike" dirty="0">
                          <a:solidFill>
                            <a:srgbClr val="7030A0"/>
                          </a:solidFill>
                          <a:latin typeface="Rockwell" pitchFamily="18" charset="0"/>
                        </a:rPr>
                        <a:t>in </a:t>
                      </a:r>
                      <a:r>
                        <a:rPr lang="en-US" sz="1600" b="1" i="0" u="none" strike="noStrike" dirty="0" smtClean="0">
                          <a:solidFill>
                            <a:srgbClr val="7030A0"/>
                          </a:solidFill>
                          <a:latin typeface="Rockwell" pitchFamily="18" charset="0"/>
                        </a:rPr>
                        <a:t>$ Bln</a:t>
                      </a:r>
                      <a:endParaRPr lang="en-US" sz="1600" b="1"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1</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Humira</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Adalimumab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Rheumatoid </a:t>
                      </a:r>
                      <a:r>
                        <a:rPr lang="en-US" sz="1600" b="0" i="0" u="none" strike="noStrike" dirty="0">
                          <a:solidFill>
                            <a:srgbClr val="7030A0"/>
                          </a:solidFill>
                          <a:latin typeface="Rockwell" pitchFamily="18" charset="0"/>
                        </a:rPr>
                        <a:t>Arthritis</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10.8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2</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Lantus</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Insulin </a:t>
                      </a:r>
                      <a:r>
                        <a:rPr lang="en-US" sz="1600" b="0" i="0" u="none" strike="noStrike" dirty="0">
                          <a:solidFill>
                            <a:srgbClr val="7030A0"/>
                          </a:solidFill>
                          <a:latin typeface="Rockwell" pitchFamily="18" charset="0"/>
                        </a:rPr>
                        <a:t>Glargine</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Diabetes</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9.2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3</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Rituxan</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Rituximab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Rheumatoid </a:t>
                      </a:r>
                      <a:r>
                        <a:rPr lang="en-US" sz="1600" b="0" i="0" u="none" strike="noStrike" dirty="0">
                          <a:solidFill>
                            <a:srgbClr val="7030A0"/>
                          </a:solidFill>
                          <a:latin typeface="Rockwell" pitchFamily="18" charset="0"/>
                        </a:rPr>
                        <a:t>Arthritis</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8.6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4</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Enbrel</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Etanercept</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Rheumatoid </a:t>
                      </a:r>
                      <a:r>
                        <a:rPr lang="en-US" sz="1600" b="0" i="0" u="none" strike="noStrike" dirty="0">
                          <a:solidFill>
                            <a:srgbClr val="7030A0"/>
                          </a:solidFill>
                          <a:latin typeface="Rockwell" pitchFamily="18" charset="0"/>
                        </a:rPr>
                        <a:t>Arthritis</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8.3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5</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Remicade</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Infliximab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Crohn’s </a:t>
                      </a:r>
                      <a:r>
                        <a:rPr lang="en-US" sz="1600" b="0" i="0" u="none" strike="noStrike" dirty="0">
                          <a:solidFill>
                            <a:srgbClr val="7030A0"/>
                          </a:solidFill>
                          <a:latin typeface="Rockwell" pitchFamily="18" charset="0"/>
                        </a:rPr>
                        <a:t>Disease</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7.9</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6</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Avastin</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Bevacizumab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Ovarian </a:t>
                      </a:r>
                      <a:r>
                        <a:rPr lang="en-US" sz="1600" b="0" i="0" u="none" strike="noStrike" dirty="0">
                          <a:solidFill>
                            <a:srgbClr val="7030A0"/>
                          </a:solidFill>
                          <a:latin typeface="Rockwell" pitchFamily="18" charset="0"/>
                        </a:rPr>
                        <a:t>Cancer</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7.0</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7</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Herceptin</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Trastuzumab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Breast </a:t>
                      </a:r>
                      <a:r>
                        <a:rPr lang="en-US" sz="1600" b="0" i="0" u="none" strike="noStrike" dirty="0">
                          <a:solidFill>
                            <a:srgbClr val="7030A0"/>
                          </a:solidFill>
                          <a:latin typeface="Rockwell" pitchFamily="18" charset="0"/>
                        </a:rPr>
                        <a:t>Cancer</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6.8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8</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Avonex</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Interferon </a:t>
                      </a:r>
                      <a:r>
                        <a:rPr lang="en-US" sz="1600" b="0" i="0" u="none" strike="noStrike" dirty="0">
                          <a:solidFill>
                            <a:srgbClr val="7030A0"/>
                          </a:solidFill>
                          <a:latin typeface="Rockwell" pitchFamily="18" charset="0"/>
                        </a:rPr>
                        <a:t>Beta-1A</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Multiple </a:t>
                      </a:r>
                      <a:r>
                        <a:rPr lang="en-US" sz="1600" b="0" i="0" u="none" strike="noStrike" dirty="0">
                          <a:solidFill>
                            <a:srgbClr val="7030A0"/>
                          </a:solidFill>
                          <a:latin typeface="Rockwell" pitchFamily="18" charset="0"/>
                        </a:rPr>
                        <a:t>S</a:t>
                      </a:r>
                      <a:r>
                        <a:rPr lang="en-US" sz="1600" b="0" i="0" u="none" strike="noStrike" dirty="0" smtClean="0">
                          <a:solidFill>
                            <a:srgbClr val="7030A0"/>
                          </a:solidFill>
                          <a:latin typeface="Rockwell" pitchFamily="18" charset="0"/>
                        </a:rPr>
                        <a:t>clerosis</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5.5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9</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Copaxone</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Glatiramer </a:t>
                      </a:r>
                      <a:r>
                        <a:rPr lang="en-US" sz="1600" b="0" i="0" u="none" strike="noStrike" dirty="0">
                          <a:solidFill>
                            <a:srgbClr val="7030A0"/>
                          </a:solidFill>
                          <a:latin typeface="Rockwell" pitchFamily="18" charset="0"/>
                        </a:rPr>
                        <a:t>Acetate</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Multiple </a:t>
                      </a:r>
                      <a:r>
                        <a:rPr lang="en-US" sz="1600" b="0" i="0" u="none" strike="noStrike" dirty="0">
                          <a:solidFill>
                            <a:srgbClr val="7030A0"/>
                          </a:solidFill>
                          <a:latin typeface="Rockwell" pitchFamily="18" charset="0"/>
                        </a:rPr>
                        <a:t>S</a:t>
                      </a:r>
                      <a:r>
                        <a:rPr lang="en-US" sz="1600" b="0" i="0" u="none" strike="noStrike" dirty="0" smtClean="0">
                          <a:solidFill>
                            <a:srgbClr val="7030A0"/>
                          </a:solidFill>
                          <a:latin typeface="Rockwell" pitchFamily="18" charset="0"/>
                        </a:rPr>
                        <a:t>clerosis</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4.6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10</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Neulasta</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Pegfilgrastim</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Neutropenia</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4.5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11</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Lucentis</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Ranibizumab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Macular </a:t>
                      </a:r>
                      <a:r>
                        <a:rPr lang="en-US" sz="1600" b="0" i="0" u="none" strike="noStrike" dirty="0">
                          <a:solidFill>
                            <a:srgbClr val="7030A0"/>
                          </a:solidFill>
                          <a:latin typeface="Rockwell" pitchFamily="18" charset="0"/>
                        </a:rPr>
                        <a:t>Degeneration</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4.5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12</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Levemir</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Insulin </a:t>
                      </a:r>
                      <a:r>
                        <a:rPr lang="en-US" sz="1600" b="0" i="0" u="none" strike="noStrike" dirty="0">
                          <a:solidFill>
                            <a:srgbClr val="7030A0"/>
                          </a:solidFill>
                          <a:latin typeface="Rockwell" pitchFamily="18" charset="0"/>
                        </a:rPr>
                        <a:t>Detemir</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Diabetes</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2.5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13</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NovoMix </a:t>
                      </a:r>
                      <a:r>
                        <a:rPr lang="en-US" sz="1600" b="0" i="0" u="none" strike="noStrike" dirty="0">
                          <a:solidFill>
                            <a:srgbClr val="7030A0"/>
                          </a:solidFill>
                          <a:latin typeface="Rockwell" pitchFamily="18" charset="0"/>
                        </a:rPr>
                        <a:t>30</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Insulin </a:t>
                      </a:r>
                      <a:r>
                        <a:rPr lang="en-US" sz="1600" b="0" i="0" u="none" strike="noStrike" dirty="0">
                          <a:solidFill>
                            <a:srgbClr val="7030A0"/>
                          </a:solidFill>
                          <a:latin typeface="Rockwell" pitchFamily="18" charset="0"/>
                        </a:rPr>
                        <a:t>Aspart</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Diabetes</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1.8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14</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Xolair</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Omalizumab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Allergic </a:t>
                      </a:r>
                      <a:r>
                        <a:rPr lang="en-US" sz="1600" b="0" i="0" u="none" strike="noStrike" dirty="0">
                          <a:solidFill>
                            <a:srgbClr val="7030A0"/>
                          </a:solidFill>
                          <a:latin typeface="Rockwell" pitchFamily="18" charset="0"/>
                        </a:rPr>
                        <a:t>Asthma</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0.8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a:txBody>
                    <a:bodyPr/>
                    <a:lstStyle/>
                    <a:p>
                      <a:pPr algn="ctr" fontAlgn="b"/>
                      <a:r>
                        <a:rPr lang="en-US" sz="1600" b="0" i="0" u="none" strike="noStrike" dirty="0" smtClean="0">
                          <a:solidFill>
                            <a:srgbClr val="7030A0"/>
                          </a:solidFill>
                          <a:latin typeface="Rockwell" pitchFamily="18" charset="0"/>
                        </a:rPr>
                        <a:t>15</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Erbitux</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Cetuximab</a:t>
                      </a:r>
                      <a:endParaRPr lang="en-US" sz="1600" b="0" i="0" u="none" strike="noStrike" dirty="0">
                        <a:solidFill>
                          <a:srgbClr val="7030A0"/>
                        </a:solidFill>
                        <a:latin typeface="Rockwell" pitchFamily="18" charset="0"/>
                      </a:endParaRP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600" b="0" i="0" u="none" strike="noStrike" dirty="0" smtClean="0">
                          <a:solidFill>
                            <a:srgbClr val="7030A0"/>
                          </a:solidFill>
                          <a:latin typeface="Rockwell" pitchFamily="18" charset="0"/>
                        </a:rPr>
                        <a:t>  Colorectal </a:t>
                      </a:r>
                      <a:r>
                        <a:rPr lang="en-US" sz="1600" b="0" i="0" u="none" strike="noStrike" dirty="0">
                          <a:solidFill>
                            <a:srgbClr val="7030A0"/>
                          </a:solidFill>
                          <a:latin typeface="Rockwell" pitchFamily="18" charset="0"/>
                        </a:rPr>
                        <a:t>Cancer</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600" b="0" i="0" u="none" strike="noStrike" dirty="0">
                          <a:solidFill>
                            <a:srgbClr val="7030A0"/>
                          </a:solidFill>
                          <a:latin typeface="Rockwell" pitchFamily="18" charset="0"/>
                        </a:rPr>
                        <a:t>0.25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286870">
                <a:tc gridSpan="4">
                  <a:txBody>
                    <a:bodyPr/>
                    <a:lstStyle/>
                    <a:p>
                      <a:pPr algn="ctr" fontAlgn="b"/>
                      <a:r>
                        <a:rPr lang="en-US" sz="1600" b="1" i="0" u="none" strike="noStrike" dirty="0">
                          <a:solidFill>
                            <a:srgbClr val="7030A0"/>
                          </a:solidFill>
                          <a:latin typeface="Rockwell" pitchFamily="18" charset="0"/>
                        </a:rPr>
                        <a:t>Total</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600" b="1" i="0" u="none" strike="noStrike" dirty="0">
                          <a:solidFill>
                            <a:srgbClr val="7030A0"/>
                          </a:solidFill>
                          <a:latin typeface="Rockwell" pitchFamily="18" charset="0"/>
                        </a:rPr>
                        <a:t>83.05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bl>
          </a:graphicData>
        </a:graphic>
      </p:graphicFrame>
      <p:sp>
        <p:nvSpPr>
          <p:cNvPr id="10" name="TextBox 9"/>
          <p:cNvSpPr txBox="1"/>
          <p:nvPr/>
        </p:nvSpPr>
        <p:spPr>
          <a:xfrm rot="16200000">
            <a:off x="6114369" y="3686889"/>
            <a:ext cx="48768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IMS MIDAS, 06/2014, Rx bound, IMS Patent Focus &amp; The Author</a:t>
            </a: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Biosimilars Under Development Against Top 05 Brands </a:t>
            </a:r>
            <a:endParaRPr lang="en-US" sz="2400" dirty="0">
              <a:solidFill>
                <a:srgbClr val="FF00FF"/>
              </a:solidFill>
              <a:latin typeface="Rockwell" pitchFamily="18" charset="0"/>
            </a:endParaRPr>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17" name="TextBox 16"/>
          <p:cNvSpPr txBox="1"/>
          <p:nvPr/>
        </p:nvSpPr>
        <p:spPr>
          <a:xfrm>
            <a:off x="0" y="6130635"/>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Potential for Biosimilars, IMS Health, March 2016</a:t>
            </a:r>
            <a:endParaRPr lang="en-US" sz="1000" dirty="0">
              <a:solidFill>
                <a:srgbClr val="7030A0"/>
              </a:solidFill>
              <a:latin typeface="Rockwell" pitchFamily="18" charset="0"/>
            </a:endParaRPr>
          </a:p>
        </p:txBody>
      </p:sp>
      <p:pic>
        <p:nvPicPr>
          <p:cNvPr id="4098" name="Picture 2" descr="C:\Users\Jaffar\Desktop\Bio\05.jpg"/>
          <p:cNvPicPr>
            <a:picLocks noChangeAspect="1" noChangeArrowheads="1"/>
          </p:cNvPicPr>
          <p:nvPr/>
        </p:nvPicPr>
        <p:blipFill>
          <a:blip r:embed="rId2"/>
          <a:srcRect/>
          <a:stretch>
            <a:fillRect/>
          </a:stretch>
        </p:blipFill>
        <p:spPr bwMode="auto">
          <a:xfrm>
            <a:off x="637310" y="1433945"/>
            <a:ext cx="7860430" cy="4629150"/>
          </a:xfrm>
          <a:prstGeom prst="rect">
            <a:avLst/>
          </a:prstGeom>
          <a:noFill/>
        </p:spPr>
      </p:pic>
      <p:sp>
        <p:nvSpPr>
          <p:cNvPr id="10" name="TextBox 9"/>
          <p:cNvSpPr txBox="1"/>
          <p:nvPr/>
        </p:nvSpPr>
        <p:spPr>
          <a:xfrm>
            <a:off x="6026730" y="2064330"/>
            <a:ext cx="1593270" cy="400110"/>
          </a:xfrm>
          <a:prstGeom prst="rect">
            <a:avLst/>
          </a:prstGeom>
          <a:noFill/>
        </p:spPr>
        <p:txBody>
          <a:bodyPr wrap="square" rtlCol="0">
            <a:spAutoFit/>
          </a:bodyPr>
          <a:lstStyle/>
          <a:p>
            <a:pPr algn="ctr"/>
            <a:r>
              <a:rPr lang="en-US" sz="2000" dirty="0" smtClean="0">
                <a:solidFill>
                  <a:srgbClr val="0070C0"/>
                </a:solidFill>
                <a:latin typeface="Rockwell" pitchFamily="18" charset="0"/>
              </a:rPr>
              <a:t>Total = 111</a:t>
            </a:r>
            <a:endParaRPr lang="en-US" sz="2000" dirty="0">
              <a:solidFill>
                <a:srgbClr val="0070C0"/>
              </a:solidFill>
              <a:latin typeface="Rockwell"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Region-wise Biosimilars Under Development</a:t>
            </a:r>
            <a:endParaRPr lang="en-US" sz="2400" dirty="0">
              <a:solidFill>
                <a:srgbClr val="FF00FF"/>
              </a:solidFill>
              <a:latin typeface="Rockwell" pitchFamily="18" charset="0"/>
            </a:endParaRPr>
          </a:p>
        </p:txBody>
      </p:sp>
      <p:pic>
        <p:nvPicPr>
          <p:cNvPr id="47106" name="Picture 2" descr="http://www.hcrnetwork.com/wp-content/uploads/2015/09/Where-are-tomorrow-s-biosimilar-hotspots.jpg"/>
          <p:cNvPicPr>
            <a:picLocks noChangeAspect="1" noChangeArrowheads="1"/>
          </p:cNvPicPr>
          <p:nvPr/>
        </p:nvPicPr>
        <p:blipFill>
          <a:blip r:embed="rId2"/>
          <a:srcRect/>
          <a:stretch>
            <a:fillRect/>
          </a:stretch>
        </p:blipFill>
        <p:spPr bwMode="auto">
          <a:xfrm>
            <a:off x="685800" y="1287192"/>
            <a:ext cx="7772400" cy="4885008"/>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Strategic Locations for Biosimilars</a:t>
            </a:r>
            <a:endParaRPr lang="en-US" sz="2400" dirty="0">
              <a:solidFill>
                <a:srgbClr val="FF00FF"/>
              </a:solidFill>
              <a:latin typeface="Rockwell" pitchFamily="18" charset="0"/>
            </a:endParaRPr>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17" name="TextBox 16"/>
          <p:cNvSpPr txBox="1"/>
          <p:nvPr/>
        </p:nvSpPr>
        <p:spPr>
          <a:xfrm>
            <a:off x="539260" y="1692816"/>
            <a:ext cx="7848600" cy="3104696"/>
          </a:xfrm>
          <a:prstGeom prst="rect">
            <a:avLst/>
          </a:prstGeom>
          <a:noFill/>
        </p:spPr>
        <p:txBody>
          <a:bodyPr wrap="square" rtlCol="0">
            <a:spAutoFit/>
          </a:bodyPr>
          <a:lstStyle/>
          <a:p>
            <a:pPr algn="just">
              <a:lnSpc>
                <a:spcPct val="150000"/>
              </a:lnSpc>
            </a:pPr>
            <a:r>
              <a:rPr lang="en-US" sz="2000" dirty="0" smtClean="0">
                <a:solidFill>
                  <a:srgbClr val="7030A0"/>
                </a:solidFill>
                <a:latin typeface="Rockwell" pitchFamily="18" charset="0"/>
              </a:rPr>
              <a:t>Global biosimilars market is dominated by Europe, followed by </a:t>
            </a:r>
            <a:r>
              <a:rPr lang="en-US" sz="2000" dirty="0" smtClean="0">
                <a:solidFill>
                  <a:srgbClr val="00B0F0"/>
                </a:solidFill>
                <a:latin typeface="Rockwell" pitchFamily="18" charset="0"/>
              </a:rPr>
              <a:t>Asia-Pacific,</a:t>
            </a:r>
            <a:r>
              <a:rPr lang="en-US" sz="2000" dirty="0" smtClean="0">
                <a:solidFill>
                  <a:srgbClr val="7030A0"/>
                </a:solidFill>
                <a:latin typeface="Rockwell" pitchFamily="18" charset="0"/>
              </a:rPr>
              <a:t> Rest of the World and North America. However, the Asia-Pacific is likely to witness the highest growth  due to </a:t>
            </a:r>
          </a:p>
          <a:p>
            <a:pPr algn="just">
              <a:lnSpc>
                <a:spcPct val="150000"/>
              </a:lnSpc>
            </a:pPr>
            <a:endParaRPr lang="en-US" sz="1050" dirty="0" smtClean="0">
              <a:solidFill>
                <a:srgbClr val="0070C0"/>
              </a:solidFill>
              <a:latin typeface="Rockwell" pitchFamily="18" charset="0"/>
            </a:endParaRPr>
          </a:p>
          <a:p>
            <a:pPr algn="just">
              <a:lnSpc>
                <a:spcPct val="150000"/>
              </a:lnSpc>
              <a:buFont typeface="Wingdings" pitchFamily="2" charset="2"/>
              <a:buChar char="ü"/>
            </a:pPr>
            <a:r>
              <a:rPr lang="en-US" sz="2000" dirty="0" smtClean="0">
                <a:solidFill>
                  <a:srgbClr val="0070C0"/>
                </a:solidFill>
                <a:latin typeface="Rockwell" pitchFamily="18" charset="0"/>
              </a:rPr>
              <a:t> Increase in health infrastructure</a:t>
            </a:r>
          </a:p>
          <a:p>
            <a:pPr algn="just">
              <a:lnSpc>
                <a:spcPct val="150000"/>
              </a:lnSpc>
              <a:buFont typeface="Wingdings" pitchFamily="2" charset="2"/>
              <a:buChar char="ü"/>
            </a:pPr>
            <a:r>
              <a:rPr lang="en-US" sz="2000" dirty="0" smtClean="0">
                <a:solidFill>
                  <a:srgbClr val="0070C0"/>
                </a:solidFill>
                <a:latin typeface="Rockwell" pitchFamily="18" charset="0"/>
              </a:rPr>
              <a:t> Relaxed regulatory requirements</a:t>
            </a:r>
          </a:p>
          <a:p>
            <a:pPr algn="just">
              <a:lnSpc>
                <a:spcPct val="150000"/>
              </a:lnSpc>
              <a:buFont typeface="Wingdings" pitchFamily="2" charset="2"/>
              <a:buChar char="ü"/>
            </a:pPr>
            <a:r>
              <a:rPr lang="en-US" sz="2000" dirty="0" smtClean="0">
                <a:solidFill>
                  <a:srgbClr val="0070C0"/>
                </a:solidFill>
                <a:latin typeface="Rockwell" pitchFamily="18" charset="0"/>
              </a:rPr>
              <a:t> Lower labor cost</a:t>
            </a:r>
          </a:p>
        </p:txBody>
      </p:sp>
      <p:pic>
        <p:nvPicPr>
          <p:cNvPr id="3074" name="Picture 2" descr="Global Map with Asia + the Pacific Highlighted"/>
          <p:cNvPicPr>
            <a:picLocks noChangeAspect="1" noChangeArrowheads="1"/>
          </p:cNvPicPr>
          <p:nvPr/>
        </p:nvPicPr>
        <p:blipFill>
          <a:blip r:embed="rId2"/>
          <a:srcRect/>
          <a:stretch>
            <a:fillRect/>
          </a:stretch>
        </p:blipFill>
        <p:spPr bwMode="auto">
          <a:xfrm>
            <a:off x="4800600" y="3200400"/>
            <a:ext cx="3657600" cy="2209800"/>
          </a:xfrm>
          <a:prstGeom prst="rect">
            <a:avLst/>
          </a:prstGeom>
          <a:noFill/>
        </p:spPr>
      </p:pic>
      <p:sp>
        <p:nvSpPr>
          <p:cNvPr id="10" name="TextBox 9"/>
          <p:cNvSpPr txBox="1"/>
          <p:nvPr/>
        </p:nvSpPr>
        <p:spPr>
          <a:xfrm>
            <a:off x="2968288" y="6125320"/>
            <a:ext cx="3048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Markets &amp; Markets, 2016</a:t>
            </a: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affar\Desktop\02.jpg"/>
          <p:cNvPicPr>
            <a:picLocks noChangeAspect="1" noChangeArrowheads="1"/>
          </p:cNvPicPr>
          <p:nvPr/>
        </p:nvPicPr>
        <p:blipFill>
          <a:blip r:embed="rId2"/>
          <a:srcRect/>
          <a:stretch>
            <a:fillRect/>
          </a:stretch>
        </p:blipFill>
        <p:spPr bwMode="auto">
          <a:xfrm>
            <a:off x="563874" y="1246910"/>
            <a:ext cx="8019016" cy="4876800"/>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749076"/>
            <a:ext cx="9144000" cy="430887"/>
          </a:xfrm>
          <a:prstGeom prst="rect">
            <a:avLst/>
          </a:prstGeom>
          <a:noFill/>
        </p:spPr>
        <p:txBody>
          <a:bodyPr wrap="square" rtlCol="0">
            <a:spAutoFit/>
          </a:bodyPr>
          <a:lstStyle/>
          <a:p>
            <a:pPr algn="ctr"/>
            <a:r>
              <a:rPr lang="en-US" sz="2200" dirty="0" smtClean="0">
                <a:solidFill>
                  <a:srgbClr val="FF00FF"/>
                </a:solidFill>
                <a:latin typeface="Rockwell" pitchFamily="18" charset="0"/>
              </a:rPr>
              <a:t>Reduction of Health Cost  (bln USD) in EU5 &amp; US due to Biosimilars</a:t>
            </a:r>
            <a:endParaRPr lang="en-US" sz="2200" dirty="0">
              <a:solidFill>
                <a:srgbClr val="FF00FF"/>
              </a:solidFill>
              <a:latin typeface="Rockwell" pitchFamily="18" charset="0"/>
            </a:endParaRPr>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19" name="TextBox 18"/>
          <p:cNvSpPr txBox="1"/>
          <p:nvPr/>
        </p:nvSpPr>
        <p:spPr>
          <a:xfrm>
            <a:off x="1763042" y="6154620"/>
            <a:ext cx="5867400" cy="215444"/>
          </a:xfrm>
          <a:prstGeom prst="rect">
            <a:avLst/>
          </a:prstGeom>
          <a:noFill/>
        </p:spPr>
        <p:txBody>
          <a:bodyPr wrap="square" rtlCol="0">
            <a:spAutoFit/>
          </a:bodyPr>
          <a:lstStyle/>
          <a:p>
            <a:pPr algn="ctr"/>
            <a:r>
              <a:rPr lang="en-US" sz="800" dirty="0" smtClean="0">
                <a:solidFill>
                  <a:srgbClr val="7030A0"/>
                </a:solidFill>
                <a:latin typeface="Rockwell" pitchFamily="18" charset="0"/>
              </a:rPr>
              <a:t>Ref. The Potential for Biosimilars, IMS Health, March 2016</a:t>
            </a:r>
            <a:endParaRPr lang="en-US" sz="800" dirty="0">
              <a:solidFill>
                <a:srgbClr val="7030A0"/>
              </a:solidFill>
              <a:latin typeface="Rockwell" pitchFamily="18" charset="0"/>
            </a:endParaRPr>
          </a:p>
        </p:txBody>
      </p:sp>
      <p:sp>
        <p:nvSpPr>
          <p:cNvPr id="17" name="TextBox 16"/>
          <p:cNvSpPr txBox="1"/>
          <p:nvPr/>
        </p:nvSpPr>
        <p:spPr>
          <a:xfrm>
            <a:off x="228595" y="1981200"/>
            <a:ext cx="7710075" cy="675891"/>
          </a:xfrm>
          <a:prstGeom prst="rect">
            <a:avLst/>
          </a:prstGeom>
          <a:noFill/>
        </p:spPr>
        <p:txBody>
          <a:bodyPr wrap="square" rtlCol="0" anchor="ctr">
            <a:spAutoFit/>
          </a:bodyPr>
          <a:lstStyle/>
          <a:p>
            <a:pPr algn="ctr">
              <a:lnSpc>
                <a:spcPts val="2400"/>
              </a:lnSpc>
            </a:pPr>
            <a:r>
              <a:rPr lang="en-US" sz="1500" dirty="0" smtClean="0">
                <a:solidFill>
                  <a:srgbClr val="7030A0"/>
                </a:solidFill>
                <a:latin typeface="Rockwell" pitchFamily="18" charset="0"/>
              </a:rPr>
              <a:t>Consideration:  20%, 30% &amp; 40% price reduction </a:t>
            </a:r>
          </a:p>
          <a:p>
            <a:pPr algn="ctr">
              <a:lnSpc>
                <a:spcPts val="2400"/>
              </a:lnSpc>
            </a:pPr>
            <a:r>
              <a:rPr lang="en-US" sz="1500" dirty="0" smtClean="0">
                <a:solidFill>
                  <a:srgbClr val="7030A0"/>
                </a:solidFill>
                <a:latin typeface="Rockwell" pitchFamily="18" charset="0"/>
              </a:rPr>
              <a:t>of 8 most popular drugs</a:t>
            </a:r>
          </a:p>
        </p:txBody>
      </p:sp>
      <p:sp>
        <p:nvSpPr>
          <p:cNvPr id="18" name="TextBox 17"/>
          <p:cNvSpPr txBox="1"/>
          <p:nvPr/>
        </p:nvSpPr>
        <p:spPr>
          <a:xfrm>
            <a:off x="1600195" y="2847115"/>
            <a:ext cx="4724400" cy="323165"/>
          </a:xfrm>
          <a:prstGeom prst="rect">
            <a:avLst/>
          </a:prstGeom>
          <a:noFill/>
        </p:spPr>
        <p:txBody>
          <a:bodyPr wrap="square" rtlCol="0">
            <a:spAutoFit/>
          </a:bodyPr>
          <a:lstStyle/>
          <a:p>
            <a:pPr algn="ctr"/>
            <a:r>
              <a:rPr lang="en-US" sz="1500" dirty="0" smtClean="0">
                <a:solidFill>
                  <a:srgbClr val="7030A0"/>
                </a:solidFill>
                <a:latin typeface="Rockwell" pitchFamily="18" charset="0"/>
              </a:rPr>
              <a:t>EU5 : UK, Germany, Italy, France, Spain </a:t>
            </a:r>
            <a:endParaRPr lang="en-US" sz="15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https://upload.wikimedia.org/wikipedia/commons/thumb/8/86/Bangladesh_on_the_globe_%28Bangladesh_centered%29.svg/2000px-Bangladesh_on_the_globe_%28Bangladesh_centered%29.svg.png"/>
          <p:cNvPicPr>
            <a:picLocks noChangeAspect="1" noChangeArrowheads="1"/>
          </p:cNvPicPr>
          <p:nvPr/>
        </p:nvPicPr>
        <p:blipFill>
          <a:blip r:embed="rId2" cstate="print"/>
          <a:srcRect/>
          <a:stretch>
            <a:fillRect/>
          </a:stretch>
        </p:blipFill>
        <p:spPr bwMode="auto">
          <a:xfrm>
            <a:off x="1797208" y="766282"/>
            <a:ext cx="5505450" cy="5448782"/>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10" name="TextBox 9"/>
          <p:cNvSpPr txBox="1"/>
          <p:nvPr/>
        </p:nvSpPr>
        <p:spPr>
          <a:xfrm>
            <a:off x="0" y="2774848"/>
            <a:ext cx="9144000" cy="553998"/>
          </a:xfrm>
          <a:prstGeom prst="rect">
            <a:avLst/>
          </a:prstGeom>
          <a:noFill/>
        </p:spPr>
        <p:txBody>
          <a:bodyPr wrap="square" rtlCol="0">
            <a:spAutoFit/>
          </a:bodyPr>
          <a:lstStyle/>
          <a:p>
            <a:pPr algn="ctr"/>
            <a:r>
              <a:rPr lang="en-US" sz="3000" dirty="0" smtClean="0">
                <a:solidFill>
                  <a:srgbClr val="FF00FF"/>
                </a:solidFill>
                <a:latin typeface="Rockwell" pitchFamily="18" charset="0"/>
              </a:rPr>
              <a:t>Bangladesh</a:t>
            </a:r>
            <a:endParaRPr lang="en-US" sz="3000" dirty="0">
              <a:solidFill>
                <a:srgbClr val="FF00FF"/>
              </a:solidFill>
              <a:latin typeface="Rockwell"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10" name="TextBox 9"/>
          <p:cNvSpPr txBox="1"/>
          <p:nvPr/>
        </p:nvSpPr>
        <p:spPr>
          <a:xfrm>
            <a:off x="399645" y="3006430"/>
            <a:ext cx="3581400" cy="338554"/>
          </a:xfrm>
          <a:prstGeom prst="rect">
            <a:avLst/>
          </a:prstGeom>
          <a:noFill/>
        </p:spPr>
        <p:txBody>
          <a:bodyPr wrap="square" rtlCol="0">
            <a:spAutoFit/>
          </a:bodyPr>
          <a:lstStyle/>
          <a:p>
            <a:pPr algn="ctr"/>
            <a:r>
              <a:rPr lang="en-US" sz="1600" dirty="0" smtClean="0">
                <a:solidFill>
                  <a:srgbClr val="7030A0"/>
                </a:solidFill>
                <a:latin typeface="Rockwell" pitchFamily="18" charset="0"/>
              </a:rPr>
              <a:t>Readymade Garments</a:t>
            </a:r>
            <a:endParaRPr lang="en-US" sz="1600" dirty="0">
              <a:solidFill>
                <a:srgbClr val="7030A0"/>
              </a:solidFill>
              <a:latin typeface="Rockwell" pitchFamily="18" charset="0"/>
            </a:endParaRPr>
          </a:p>
        </p:txBody>
      </p:sp>
      <p:sp>
        <p:nvSpPr>
          <p:cNvPr id="16" name="TextBox 15"/>
          <p:cNvSpPr txBox="1"/>
          <p:nvPr/>
        </p:nvSpPr>
        <p:spPr>
          <a:xfrm>
            <a:off x="4828310" y="2937160"/>
            <a:ext cx="3866272" cy="338554"/>
          </a:xfrm>
          <a:prstGeom prst="rect">
            <a:avLst/>
          </a:prstGeom>
          <a:noFill/>
        </p:spPr>
        <p:txBody>
          <a:bodyPr wrap="square" rtlCol="0">
            <a:spAutoFit/>
          </a:bodyPr>
          <a:lstStyle/>
          <a:p>
            <a:pPr algn="ctr"/>
            <a:r>
              <a:rPr lang="en-US" sz="1600" dirty="0" smtClean="0">
                <a:solidFill>
                  <a:srgbClr val="7030A0"/>
                </a:solidFill>
                <a:latin typeface="Rockwell" pitchFamily="18" charset="0"/>
              </a:rPr>
              <a:t>Ship Building </a:t>
            </a:r>
            <a:endParaRPr lang="en-US" sz="1600" dirty="0">
              <a:solidFill>
                <a:srgbClr val="7030A0"/>
              </a:solidFill>
              <a:latin typeface="Rockwell" pitchFamily="18" charset="0"/>
            </a:endParaRPr>
          </a:p>
        </p:txBody>
      </p:sp>
      <p:sp>
        <p:nvSpPr>
          <p:cNvPr id="17" name="TextBox 16"/>
          <p:cNvSpPr txBox="1"/>
          <p:nvPr/>
        </p:nvSpPr>
        <p:spPr>
          <a:xfrm>
            <a:off x="535208" y="5926750"/>
            <a:ext cx="3581400" cy="338554"/>
          </a:xfrm>
          <a:prstGeom prst="rect">
            <a:avLst/>
          </a:prstGeom>
          <a:noFill/>
        </p:spPr>
        <p:txBody>
          <a:bodyPr wrap="square" rtlCol="0">
            <a:spAutoFit/>
          </a:bodyPr>
          <a:lstStyle/>
          <a:p>
            <a:pPr algn="ctr"/>
            <a:r>
              <a:rPr lang="en-US" sz="1600" dirty="0" smtClean="0">
                <a:solidFill>
                  <a:srgbClr val="7030A0"/>
                </a:solidFill>
                <a:latin typeface="Rockwell" pitchFamily="18" charset="0"/>
              </a:rPr>
              <a:t>Shrimp</a:t>
            </a:r>
            <a:endParaRPr lang="en-US" sz="1600" dirty="0">
              <a:solidFill>
                <a:srgbClr val="7030A0"/>
              </a:solidFill>
              <a:latin typeface="Rockwell" pitchFamily="18" charset="0"/>
            </a:endParaRPr>
          </a:p>
        </p:txBody>
      </p:sp>
      <p:sp>
        <p:nvSpPr>
          <p:cNvPr id="18" name="TextBox 17"/>
          <p:cNvSpPr txBox="1"/>
          <p:nvPr/>
        </p:nvSpPr>
        <p:spPr>
          <a:xfrm>
            <a:off x="4994565" y="5929745"/>
            <a:ext cx="3581400" cy="338554"/>
          </a:xfrm>
          <a:prstGeom prst="rect">
            <a:avLst/>
          </a:prstGeom>
          <a:noFill/>
        </p:spPr>
        <p:txBody>
          <a:bodyPr wrap="square" rtlCol="0">
            <a:spAutoFit/>
          </a:bodyPr>
          <a:lstStyle/>
          <a:p>
            <a:pPr algn="ctr"/>
            <a:r>
              <a:rPr lang="en-US" sz="1600" dirty="0" smtClean="0">
                <a:solidFill>
                  <a:srgbClr val="7030A0"/>
                </a:solidFill>
                <a:latin typeface="Rockwell" pitchFamily="18" charset="0"/>
              </a:rPr>
              <a:t>Tea  </a:t>
            </a:r>
            <a:endParaRPr lang="en-US" sz="1600" dirty="0">
              <a:solidFill>
                <a:srgbClr val="7030A0"/>
              </a:solidFill>
              <a:latin typeface="Rockwell" pitchFamily="18" charset="0"/>
            </a:endParaRPr>
          </a:p>
        </p:txBody>
      </p:sp>
      <p:pic>
        <p:nvPicPr>
          <p:cNvPr id="18434" name="Picture 2" descr="https://upload.wikimedia.org/wikipedia/commons/thumb/b/b9/Hundested-Rorvig_ferry_20130728_029.jpg/220px-Hundested-Rorvig_ferry_20130728_029.jpg"/>
          <p:cNvPicPr>
            <a:picLocks noChangeAspect="1" noChangeArrowheads="1"/>
          </p:cNvPicPr>
          <p:nvPr/>
        </p:nvPicPr>
        <p:blipFill>
          <a:blip r:embed="rId2"/>
          <a:srcRect/>
          <a:stretch>
            <a:fillRect/>
          </a:stretch>
        </p:blipFill>
        <p:spPr bwMode="auto">
          <a:xfrm>
            <a:off x="5176923" y="764070"/>
            <a:ext cx="3117460" cy="2173090"/>
          </a:xfrm>
          <a:prstGeom prst="ellipse">
            <a:avLst/>
          </a:prstGeom>
          <a:ln>
            <a:noFill/>
          </a:ln>
          <a:effectLst>
            <a:softEdge rad="112500"/>
          </a:effectLst>
        </p:spPr>
      </p:pic>
      <p:pic>
        <p:nvPicPr>
          <p:cNvPr id="18435" name="Picture 3" descr="C:\Users\Jaffar\Desktop\ptjabagarmindo-4.jpg"/>
          <p:cNvPicPr>
            <a:picLocks noChangeAspect="1" noChangeArrowheads="1"/>
          </p:cNvPicPr>
          <p:nvPr/>
        </p:nvPicPr>
        <p:blipFill>
          <a:blip r:embed="rId3" cstate="print"/>
          <a:srcRect/>
          <a:stretch>
            <a:fillRect/>
          </a:stretch>
        </p:blipFill>
        <p:spPr bwMode="auto">
          <a:xfrm>
            <a:off x="602675" y="651160"/>
            <a:ext cx="3200400" cy="2303152"/>
          </a:xfrm>
          <a:prstGeom prst="ellipse">
            <a:avLst/>
          </a:prstGeom>
          <a:ln>
            <a:noFill/>
          </a:ln>
          <a:effectLst>
            <a:softEdge rad="112500"/>
          </a:effectLst>
        </p:spPr>
      </p:pic>
      <p:pic>
        <p:nvPicPr>
          <p:cNvPr id="21506" name="Picture 2" descr="http://sbam.co.in/photos/shrimp-processing/39.jpg"/>
          <p:cNvPicPr>
            <a:picLocks noChangeAspect="1" noChangeArrowheads="1"/>
          </p:cNvPicPr>
          <p:nvPr/>
        </p:nvPicPr>
        <p:blipFill>
          <a:blip r:embed="rId4"/>
          <a:srcRect/>
          <a:stretch>
            <a:fillRect/>
          </a:stretch>
        </p:blipFill>
        <p:spPr bwMode="auto">
          <a:xfrm>
            <a:off x="665025" y="3491824"/>
            <a:ext cx="3352801" cy="2417136"/>
          </a:xfrm>
          <a:prstGeom prst="ellipse">
            <a:avLst/>
          </a:prstGeom>
          <a:ln>
            <a:noFill/>
          </a:ln>
          <a:effectLst>
            <a:softEdge rad="112500"/>
          </a:effectLst>
        </p:spPr>
      </p:pic>
      <p:pic>
        <p:nvPicPr>
          <p:cNvPr id="20482" name="Picture 2" descr="http://economictimes.indiatimes.com/photo/46030886.cms"/>
          <p:cNvPicPr>
            <a:picLocks noChangeAspect="1" noChangeArrowheads="1"/>
          </p:cNvPicPr>
          <p:nvPr/>
        </p:nvPicPr>
        <p:blipFill>
          <a:blip r:embed="rId5"/>
          <a:srcRect/>
          <a:stretch>
            <a:fillRect/>
          </a:stretch>
        </p:blipFill>
        <p:spPr bwMode="auto">
          <a:xfrm>
            <a:off x="5105400" y="3602185"/>
            <a:ext cx="3276600" cy="2343150"/>
          </a:xfrm>
          <a:prstGeom prst="ellipse">
            <a:avLst/>
          </a:prstGeom>
          <a:ln>
            <a:noFill/>
          </a:ln>
          <a:effectLst>
            <a:softEdge rad="112500"/>
          </a:effec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8" name="TextBox 7"/>
          <p:cNvSpPr txBox="1"/>
          <p:nvPr/>
        </p:nvSpPr>
        <p:spPr>
          <a:xfrm>
            <a:off x="412628" y="1521117"/>
            <a:ext cx="6256628" cy="3683060"/>
          </a:xfrm>
          <a:prstGeom prst="rect">
            <a:avLst/>
          </a:prstGeom>
          <a:noFill/>
        </p:spPr>
        <p:txBody>
          <a:bodyPr wrap="square" rtlCol="0">
            <a:spAutoFit/>
          </a:bodyPr>
          <a:lstStyle/>
          <a:p>
            <a:pPr>
              <a:lnSpc>
                <a:spcPts val="4000"/>
              </a:lnSpc>
            </a:pPr>
            <a:r>
              <a:rPr lang="en-US" sz="2000" dirty="0" smtClean="0">
                <a:solidFill>
                  <a:srgbClr val="7030A0"/>
                </a:solidFill>
                <a:latin typeface="Rockwell" pitchFamily="18" charset="0"/>
              </a:rPr>
              <a:t>Total Area 		: 147,570 km</a:t>
            </a:r>
            <a:r>
              <a:rPr lang="en-US" sz="2000" baseline="30000" dirty="0" smtClean="0">
                <a:solidFill>
                  <a:srgbClr val="7030A0"/>
                </a:solidFill>
                <a:latin typeface="Rockwell" pitchFamily="18" charset="0"/>
              </a:rPr>
              <a:t> 2  </a:t>
            </a:r>
            <a:r>
              <a:rPr lang="en-US" sz="2000" dirty="0" smtClean="0">
                <a:solidFill>
                  <a:srgbClr val="7030A0"/>
                </a:solidFill>
                <a:latin typeface="Rockwell" pitchFamily="18" charset="0"/>
              </a:rPr>
              <a:t>(94</a:t>
            </a:r>
            <a:r>
              <a:rPr lang="en-US" sz="2000" baseline="30000" dirty="0" smtClean="0">
                <a:solidFill>
                  <a:srgbClr val="7030A0"/>
                </a:solidFill>
                <a:latin typeface="Rockwell" pitchFamily="18" charset="0"/>
              </a:rPr>
              <a:t>th</a:t>
            </a:r>
            <a:r>
              <a:rPr lang="en-US" sz="2000" dirty="0" smtClean="0">
                <a:solidFill>
                  <a:srgbClr val="7030A0"/>
                </a:solidFill>
                <a:latin typeface="Rockwell" pitchFamily="18" charset="0"/>
              </a:rPr>
              <a:t> )</a:t>
            </a:r>
            <a:endParaRPr lang="en-US" sz="2000" baseline="30000" dirty="0" smtClean="0">
              <a:solidFill>
                <a:srgbClr val="7030A0"/>
              </a:solidFill>
              <a:latin typeface="Rockwell" pitchFamily="18" charset="0"/>
            </a:endParaRPr>
          </a:p>
          <a:p>
            <a:pPr>
              <a:lnSpc>
                <a:spcPts val="4000"/>
              </a:lnSpc>
            </a:pPr>
            <a:r>
              <a:rPr lang="en-US" sz="2000" dirty="0" smtClean="0">
                <a:solidFill>
                  <a:srgbClr val="7030A0"/>
                </a:solidFill>
                <a:latin typeface="Rockwell" pitchFamily="18" charset="0"/>
              </a:rPr>
              <a:t>Population		: 162 mln (8</a:t>
            </a:r>
            <a:r>
              <a:rPr lang="en-US" sz="2000" baseline="30000" dirty="0" smtClean="0">
                <a:solidFill>
                  <a:srgbClr val="7030A0"/>
                </a:solidFill>
                <a:latin typeface="Rockwell" pitchFamily="18" charset="0"/>
              </a:rPr>
              <a:t>th</a:t>
            </a:r>
            <a:r>
              <a:rPr lang="en-US" sz="2000" dirty="0" smtClean="0">
                <a:solidFill>
                  <a:srgbClr val="7030A0"/>
                </a:solidFill>
                <a:latin typeface="Rockwell" pitchFamily="18" charset="0"/>
              </a:rPr>
              <a:t>) </a:t>
            </a:r>
          </a:p>
          <a:p>
            <a:pPr>
              <a:lnSpc>
                <a:spcPts val="4000"/>
              </a:lnSpc>
            </a:pPr>
            <a:r>
              <a:rPr lang="en-US" sz="2000" dirty="0" smtClean="0">
                <a:solidFill>
                  <a:srgbClr val="7030A0"/>
                </a:solidFill>
                <a:latin typeface="Rockwell" pitchFamily="18" charset="0"/>
              </a:rPr>
              <a:t>Density 		: 1,033/km</a:t>
            </a:r>
            <a:r>
              <a:rPr lang="en-US" sz="2000" baseline="30000" dirty="0" smtClean="0">
                <a:solidFill>
                  <a:srgbClr val="7030A0"/>
                </a:solidFill>
                <a:latin typeface="Rockwell" pitchFamily="18" charset="0"/>
              </a:rPr>
              <a:t>2</a:t>
            </a:r>
            <a:r>
              <a:rPr lang="en-US" sz="2000" dirty="0" smtClean="0">
                <a:solidFill>
                  <a:srgbClr val="7030A0"/>
                </a:solidFill>
                <a:latin typeface="Rockwell" pitchFamily="18" charset="0"/>
              </a:rPr>
              <a:t> (12</a:t>
            </a:r>
            <a:r>
              <a:rPr lang="en-US" sz="2000" baseline="30000" dirty="0" smtClean="0">
                <a:solidFill>
                  <a:srgbClr val="7030A0"/>
                </a:solidFill>
                <a:latin typeface="Rockwell" pitchFamily="18" charset="0"/>
              </a:rPr>
              <a:t>th</a:t>
            </a:r>
            <a:r>
              <a:rPr lang="en-US" sz="2000" dirty="0" smtClean="0">
                <a:solidFill>
                  <a:srgbClr val="7030A0"/>
                </a:solidFill>
                <a:latin typeface="Rockwell" pitchFamily="18" charset="0"/>
              </a:rPr>
              <a:t>)</a:t>
            </a:r>
          </a:p>
          <a:p>
            <a:pPr>
              <a:lnSpc>
                <a:spcPts val="4000"/>
              </a:lnSpc>
            </a:pPr>
            <a:r>
              <a:rPr lang="en-US" sz="2000" dirty="0" smtClean="0">
                <a:solidFill>
                  <a:srgbClr val="7030A0"/>
                </a:solidFill>
                <a:latin typeface="Rockwell" pitchFamily="18" charset="0"/>
              </a:rPr>
              <a:t>GDP (PPP)		: 572.44 bln USD (34</a:t>
            </a:r>
            <a:r>
              <a:rPr lang="en-US" sz="2000" baseline="30000" dirty="0" smtClean="0">
                <a:solidFill>
                  <a:srgbClr val="7030A0"/>
                </a:solidFill>
                <a:latin typeface="Rockwell" pitchFamily="18" charset="0"/>
              </a:rPr>
              <a:t>th</a:t>
            </a:r>
            <a:r>
              <a:rPr lang="en-US" sz="2000" dirty="0" smtClean="0">
                <a:solidFill>
                  <a:srgbClr val="7030A0"/>
                </a:solidFill>
                <a:latin typeface="Rockwell" pitchFamily="18" charset="0"/>
              </a:rPr>
              <a:t> )  </a:t>
            </a:r>
          </a:p>
          <a:p>
            <a:pPr>
              <a:lnSpc>
                <a:spcPts val="4000"/>
              </a:lnSpc>
            </a:pPr>
            <a:r>
              <a:rPr lang="en-US" sz="2000" dirty="0" smtClean="0">
                <a:solidFill>
                  <a:srgbClr val="7030A0"/>
                </a:solidFill>
                <a:latin typeface="Rockwell" pitchFamily="18" charset="0"/>
              </a:rPr>
              <a:t>GDP (per capita) 	: 3,581 USD (144</a:t>
            </a:r>
            <a:r>
              <a:rPr lang="en-US" sz="2000" baseline="30000" dirty="0" smtClean="0">
                <a:solidFill>
                  <a:srgbClr val="7030A0"/>
                </a:solidFill>
                <a:latin typeface="Rockwell" pitchFamily="18" charset="0"/>
              </a:rPr>
              <a:t>th</a:t>
            </a:r>
            <a:r>
              <a:rPr lang="en-US" sz="2000" dirty="0" smtClean="0">
                <a:solidFill>
                  <a:srgbClr val="7030A0"/>
                </a:solidFill>
                <a:latin typeface="Rockwell" pitchFamily="18" charset="0"/>
              </a:rPr>
              <a:t> )</a:t>
            </a:r>
          </a:p>
          <a:p>
            <a:pPr>
              <a:lnSpc>
                <a:spcPts val="4000"/>
              </a:lnSpc>
            </a:pPr>
            <a:r>
              <a:rPr lang="en-US" sz="2000" dirty="0" smtClean="0">
                <a:solidFill>
                  <a:srgbClr val="7030A0"/>
                </a:solidFill>
                <a:latin typeface="Rockwell" pitchFamily="18" charset="0"/>
              </a:rPr>
              <a:t>GDP (nominal)		: 205.32 bln USD (44</a:t>
            </a:r>
            <a:r>
              <a:rPr lang="en-US" sz="2000" baseline="30000" dirty="0" smtClean="0">
                <a:solidFill>
                  <a:srgbClr val="7030A0"/>
                </a:solidFill>
                <a:latin typeface="Rockwell" pitchFamily="18" charset="0"/>
              </a:rPr>
              <a:t>th</a:t>
            </a:r>
            <a:r>
              <a:rPr lang="en-US" sz="2000" dirty="0" smtClean="0">
                <a:solidFill>
                  <a:srgbClr val="7030A0"/>
                </a:solidFill>
                <a:latin typeface="Rockwell" pitchFamily="18" charset="0"/>
              </a:rPr>
              <a:t> ) </a:t>
            </a:r>
          </a:p>
          <a:p>
            <a:pPr>
              <a:lnSpc>
                <a:spcPts val="4000"/>
              </a:lnSpc>
            </a:pPr>
            <a:r>
              <a:rPr lang="en-US" sz="2000" dirty="0" smtClean="0">
                <a:solidFill>
                  <a:srgbClr val="7030A0"/>
                </a:solidFill>
                <a:latin typeface="Rockwell" pitchFamily="18" charset="0"/>
              </a:rPr>
              <a:t>GDP (per capita)	: 1466 USD (155</a:t>
            </a:r>
            <a:r>
              <a:rPr lang="en-US" sz="2000" baseline="30000" dirty="0" smtClean="0">
                <a:solidFill>
                  <a:srgbClr val="7030A0"/>
                </a:solidFill>
                <a:latin typeface="Rockwell" pitchFamily="18" charset="0"/>
              </a:rPr>
              <a:t>th</a:t>
            </a:r>
            <a:r>
              <a:rPr lang="en-US" sz="2000" dirty="0" smtClean="0">
                <a:solidFill>
                  <a:srgbClr val="7030A0"/>
                </a:solidFill>
                <a:latin typeface="Rockwell" pitchFamily="18" charset="0"/>
              </a:rPr>
              <a:t> )</a:t>
            </a:r>
            <a:endParaRPr lang="en-US" sz="2000" dirty="0">
              <a:solidFill>
                <a:srgbClr val="7030A0"/>
              </a:solidFill>
              <a:latin typeface="Rockwell" pitchFamily="18" charset="0"/>
            </a:endParaRPr>
          </a:p>
        </p:txBody>
      </p:sp>
      <p:sp>
        <p:nvSpPr>
          <p:cNvPr id="9" name="TextBox 8"/>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At a glance Bangladesh</a:t>
            </a:r>
            <a:endParaRPr lang="en-US" sz="2400" dirty="0">
              <a:solidFill>
                <a:srgbClr val="FF00FF"/>
              </a:solidFill>
              <a:latin typeface="Rockwell" pitchFamily="18" charset="0"/>
            </a:endParaRPr>
          </a:p>
        </p:txBody>
      </p:sp>
      <p:sp>
        <p:nvSpPr>
          <p:cNvPr id="10" name="TextBox 9"/>
          <p:cNvSpPr txBox="1"/>
          <p:nvPr/>
        </p:nvSpPr>
        <p:spPr>
          <a:xfrm>
            <a:off x="0" y="6123710"/>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Bangladesh Bureau of Statistics, 2016  &amp;  Index Mundi</a:t>
            </a:r>
            <a:endParaRPr lang="en-US" sz="1000" dirty="0">
              <a:solidFill>
                <a:srgbClr val="7030A0"/>
              </a:solidFill>
              <a:latin typeface="Rockwell" pitchFamily="18" charset="0"/>
            </a:endParaRPr>
          </a:p>
        </p:txBody>
      </p:sp>
      <p:pic>
        <p:nvPicPr>
          <p:cNvPr id="1026" name="Picture 2" descr="http://quickinfobd.com/wp-content/uploads/2014/10/Bangladesh-Districts-Map.jpg"/>
          <p:cNvPicPr>
            <a:picLocks noChangeAspect="1" noChangeArrowheads="1"/>
          </p:cNvPicPr>
          <p:nvPr/>
        </p:nvPicPr>
        <p:blipFill>
          <a:blip r:embed="rId2" cstate="print"/>
          <a:srcRect/>
          <a:stretch>
            <a:fillRect/>
          </a:stretch>
        </p:blipFill>
        <p:spPr bwMode="auto">
          <a:xfrm>
            <a:off x="6559060" y="2786568"/>
            <a:ext cx="2133600" cy="3047556"/>
          </a:xfrm>
          <a:prstGeom prst="rect">
            <a:avLst/>
          </a:prstGeom>
          <a:noFill/>
        </p:spPr>
      </p:pic>
      <p:pic>
        <p:nvPicPr>
          <p:cNvPr id="1028" name="Picture 4" descr="https://upload.wikimedia.org/wikipedia/commons/thumb/8/86/Bangladesh_on_the_globe_%28Bangladesh_centered%29.svg/2000px-Bangladesh_on_the_globe_%28Bangladesh_centered%29.svg.png"/>
          <p:cNvPicPr>
            <a:picLocks noChangeAspect="1" noChangeArrowheads="1"/>
          </p:cNvPicPr>
          <p:nvPr/>
        </p:nvPicPr>
        <p:blipFill>
          <a:blip r:embed="rId3" cstate="print"/>
          <a:srcRect/>
          <a:stretch>
            <a:fillRect/>
          </a:stretch>
        </p:blipFill>
        <p:spPr bwMode="auto">
          <a:xfrm>
            <a:off x="6657536" y="1301260"/>
            <a:ext cx="1905000" cy="1905000"/>
          </a:xfrm>
          <a:prstGeom prst="rect">
            <a:avLst/>
          </a:prstGeom>
          <a:noFill/>
        </p:spPr>
      </p:pic>
      <p:sp>
        <p:nvSpPr>
          <p:cNvPr id="16" name="TextBox 15"/>
          <p:cNvSpPr txBox="1"/>
          <p:nvPr/>
        </p:nvSpPr>
        <p:spPr>
          <a:xfrm>
            <a:off x="422560" y="5264730"/>
            <a:ext cx="6130640" cy="682238"/>
          </a:xfrm>
          <a:prstGeom prst="rect">
            <a:avLst/>
          </a:prstGeom>
          <a:noFill/>
        </p:spPr>
        <p:txBody>
          <a:bodyPr wrap="square" rtlCol="0">
            <a:spAutoFit/>
          </a:bodyPr>
          <a:lstStyle/>
          <a:p>
            <a:pPr>
              <a:lnSpc>
                <a:spcPts val="2260"/>
              </a:lnSpc>
            </a:pPr>
            <a:r>
              <a:rPr lang="en-US" sz="1600" dirty="0" smtClean="0">
                <a:solidFill>
                  <a:srgbClr val="0070C0"/>
                </a:solidFill>
                <a:latin typeface="Rockwell" pitchFamily="18" charset="0"/>
              </a:rPr>
              <a:t>Recently the country has been uplifted as </a:t>
            </a:r>
            <a:r>
              <a:rPr lang="en-US" sz="1600" dirty="0" smtClean="0">
                <a:solidFill>
                  <a:srgbClr val="FF0000"/>
                </a:solidFill>
                <a:latin typeface="Rockwell" pitchFamily="18" charset="0"/>
              </a:rPr>
              <a:t>lower middle income </a:t>
            </a:r>
            <a:r>
              <a:rPr lang="en-US" sz="1600" dirty="0" smtClean="0">
                <a:solidFill>
                  <a:srgbClr val="0070C0"/>
                </a:solidFill>
                <a:latin typeface="Rockwell" pitchFamily="18" charset="0"/>
              </a:rPr>
              <a:t>country from lower income country</a:t>
            </a:r>
            <a:r>
              <a:rPr lang="en-US" sz="300" dirty="0" smtClean="0">
                <a:solidFill>
                  <a:srgbClr val="0070C0"/>
                </a:solidFill>
                <a:latin typeface="Rockwell" pitchFamily="18" charset="0"/>
              </a:rPr>
              <a:t> </a:t>
            </a:r>
            <a:r>
              <a:rPr lang="en-US" sz="1050" dirty="0" smtClean="0">
                <a:solidFill>
                  <a:srgbClr val="0070C0"/>
                </a:solidFill>
                <a:latin typeface="Rockwell" pitchFamily="18" charset="0"/>
              </a:rPr>
              <a:t> (Ref. http://data.worldbank.org)</a:t>
            </a:r>
            <a:endParaRPr lang="en-US" sz="1050" dirty="0">
              <a:solidFill>
                <a:srgbClr val="0070C0"/>
              </a:solidFill>
              <a:latin typeface="Rockwell"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Users\Jaffar\Desktop\006.jpg"/>
          <p:cNvPicPr/>
          <p:nvPr/>
        </p:nvPicPr>
        <p:blipFill>
          <a:blip r:embed="rId2" cstate="print"/>
          <a:srcRect/>
          <a:stretch>
            <a:fillRect/>
          </a:stretch>
        </p:blipFill>
        <p:spPr bwMode="auto">
          <a:xfrm>
            <a:off x="96985" y="1046020"/>
            <a:ext cx="8915400" cy="5105400"/>
          </a:xfrm>
          <a:prstGeom prst="rect">
            <a:avLst/>
          </a:prstGeom>
          <a:noFill/>
          <a:ln w="9525">
            <a:noFill/>
            <a:miter lim="800000"/>
            <a:headEnd/>
            <a:tailEnd/>
          </a:ln>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9" name="TextBox 8"/>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GDP Growth % of Bangladesh</a:t>
            </a:r>
            <a:endParaRPr lang="en-US" sz="2400" dirty="0">
              <a:solidFill>
                <a:srgbClr val="FF00FF"/>
              </a:solidFill>
              <a:latin typeface="Rockwell" pitchFamily="18" charset="0"/>
            </a:endParaRPr>
          </a:p>
        </p:txBody>
      </p:sp>
      <p:sp>
        <p:nvSpPr>
          <p:cNvPr id="17" name="TextBox 16"/>
          <p:cNvSpPr txBox="1"/>
          <p:nvPr/>
        </p:nvSpPr>
        <p:spPr>
          <a:xfrm>
            <a:off x="2136264" y="6126484"/>
            <a:ext cx="4867206" cy="400110"/>
          </a:xfrm>
          <a:prstGeom prst="rect">
            <a:avLst/>
          </a:prstGeom>
          <a:noFill/>
        </p:spPr>
        <p:txBody>
          <a:bodyPr wrap="square" rtlCol="0">
            <a:spAutoFit/>
          </a:bodyPr>
          <a:lstStyle/>
          <a:p>
            <a:pPr algn="ctr"/>
            <a:r>
              <a:rPr lang="en-US" sz="1000" dirty="0" smtClean="0">
                <a:solidFill>
                  <a:srgbClr val="7030A0"/>
                </a:solidFill>
                <a:latin typeface="Rockwell" pitchFamily="18" charset="0"/>
              </a:rPr>
              <a:t>Ref. Trading Economics (www.tradingeconomics.com/bangladesh/gdp-growth)</a:t>
            </a:r>
          </a:p>
          <a:p>
            <a:pPr algn="ctr"/>
            <a:endParaRPr lang="en-US" sz="1000" dirty="0">
              <a:solidFill>
                <a:srgbClr val="7030A0"/>
              </a:solidFill>
              <a:latin typeface="Rockwell" pitchFamily="18" charset="0"/>
            </a:endParaRPr>
          </a:p>
        </p:txBody>
      </p:sp>
      <p:sp>
        <p:nvSpPr>
          <p:cNvPr id="16" name="TextBox 15"/>
          <p:cNvSpPr txBox="1"/>
          <p:nvPr/>
        </p:nvSpPr>
        <p:spPr>
          <a:xfrm>
            <a:off x="8118765" y="1607125"/>
            <a:ext cx="602675" cy="415498"/>
          </a:xfrm>
          <a:prstGeom prst="rect">
            <a:avLst/>
          </a:prstGeom>
          <a:solidFill>
            <a:schemeClr val="bg1"/>
          </a:solidFill>
          <a:ln>
            <a:solidFill>
              <a:schemeClr val="bg1"/>
            </a:solidFill>
          </a:ln>
        </p:spPr>
        <p:txBody>
          <a:bodyPr wrap="square" rtlCol="0">
            <a:spAutoFit/>
          </a:bodyPr>
          <a:lstStyle/>
          <a:p>
            <a:r>
              <a:rPr lang="en-US" sz="2100" b="1" dirty="0" smtClean="0">
                <a:solidFill>
                  <a:srgbClr val="0070C0"/>
                </a:solidFill>
                <a:latin typeface="Rockwell" pitchFamily="18" charset="0"/>
              </a:rPr>
              <a:t>7.2</a:t>
            </a:r>
            <a:endParaRPr lang="en-US" sz="2100" b="1" dirty="0">
              <a:solidFill>
                <a:srgbClr val="0070C0"/>
              </a:solidFill>
              <a:latin typeface="Rockwell"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9" name="TextBox 8"/>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Economic Growth of Bangladesh</a:t>
            </a:r>
            <a:endParaRPr lang="en-US" sz="2400" dirty="0">
              <a:solidFill>
                <a:srgbClr val="FF00FF"/>
              </a:solidFill>
              <a:latin typeface="Rockwell" pitchFamily="18" charset="0"/>
            </a:endParaRPr>
          </a:p>
        </p:txBody>
      </p:sp>
      <p:sp>
        <p:nvSpPr>
          <p:cNvPr id="17" name="TextBox 16"/>
          <p:cNvSpPr txBox="1"/>
          <p:nvPr/>
        </p:nvSpPr>
        <p:spPr>
          <a:xfrm>
            <a:off x="2136264" y="6126484"/>
            <a:ext cx="4867206" cy="400110"/>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Dhaka Tribune</a:t>
            </a:r>
          </a:p>
          <a:p>
            <a:pPr algn="ctr"/>
            <a:endParaRPr lang="en-US" sz="1000" dirty="0">
              <a:solidFill>
                <a:srgbClr val="7030A0"/>
              </a:solidFill>
              <a:latin typeface="Rockwell" pitchFamily="18" charset="0"/>
            </a:endParaRPr>
          </a:p>
        </p:txBody>
      </p:sp>
      <p:sp>
        <p:nvSpPr>
          <p:cNvPr id="18" name="TextBox 17"/>
          <p:cNvSpPr txBox="1"/>
          <p:nvPr/>
        </p:nvSpPr>
        <p:spPr>
          <a:xfrm>
            <a:off x="387925" y="1378510"/>
            <a:ext cx="8305800" cy="2308324"/>
          </a:xfrm>
          <a:prstGeom prst="rect">
            <a:avLst/>
          </a:prstGeom>
          <a:noFill/>
        </p:spPr>
        <p:txBody>
          <a:bodyPr wrap="square" rtlCol="0">
            <a:spAutoFit/>
          </a:bodyPr>
          <a:lstStyle/>
          <a:p>
            <a:pPr algn="just">
              <a:lnSpc>
                <a:spcPct val="150000"/>
              </a:lnSpc>
            </a:pPr>
            <a:r>
              <a:rPr lang="en-US" dirty="0" smtClean="0">
                <a:solidFill>
                  <a:srgbClr val="7030A0"/>
                </a:solidFill>
                <a:latin typeface="Rockwell" pitchFamily="18" charset="0"/>
              </a:rPr>
              <a:t>Bangladesh is classified among the </a:t>
            </a:r>
            <a:r>
              <a:rPr lang="en-US" dirty="0" smtClean="0">
                <a:solidFill>
                  <a:srgbClr val="FF0000"/>
                </a:solidFill>
                <a:latin typeface="Rockwell" pitchFamily="18" charset="0"/>
              </a:rPr>
              <a:t>Next Eleven emerging market economies </a:t>
            </a:r>
            <a:r>
              <a:rPr lang="en-US" dirty="0" smtClean="0">
                <a:solidFill>
                  <a:srgbClr val="7030A0"/>
                </a:solidFill>
                <a:latin typeface="Rockwell" pitchFamily="18" charset="0"/>
              </a:rPr>
              <a:t>in the world. According to IMF, Bangladesh's economy is the </a:t>
            </a:r>
            <a:r>
              <a:rPr lang="en-US" dirty="0" smtClean="0">
                <a:solidFill>
                  <a:srgbClr val="FF0000"/>
                </a:solidFill>
                <a:latin typeface="Rockwell" pitchFamily="18" charset="0"/>
              </a:rPr>
              <a:t>2nd fastest growing economy of 2016.</a:t>
            </a:r>
          </a:p>
          <a:p>
            <a:pPr algn="just"/>
            <a:endParaRPr lang="en-US" sz="900" dirty="0" smtClean="0">
              <a:solidFill>
                <a:srgbClr val="7030A0"/>
              </a:solidFill>
              <a:latin typeface="Rockwell" pitchFamily="18" charset="0"/>
            </a:endParaRPr>
          </a:p>
          <a:p>
            <a:pPr algn="just">
              <a:lnSpc>
                <a:spcPct val="150000"/>
              </a:lnSpc>
            </a:pPr>
            <a:r>
              <a:rPr lang="en-US" dirty="0" smtClean="0">
                <a:solidFill>
                  <a:srgbClr val="7030A0"/>
                </a:solidFill>
                <a:latin typeface="Rockwell" pitchFamily="18" charset="0"/>
              </a:rPr>
              <a:t>Bangladesh has seen a major surge in export as the Bangladesh textile industry, </a:t>
            </a:r>
            <a:r>
              <a:rPr lang="en-US" dirty="0" smtClean="0">
                <a:solidFill>
                  <a:srgbClr val="0070C0"/>
                </a:solidFill>
                <a:latin typeface="Rockwell" pitchFamily="18" charset="0"/>
              </a:rPr>
              <a:t>the second largest in the world.</a:t>
            </a:r>
            <a:endParaRPr lang="en-US" dirty="0">
              <a:solidFill>
                <a:srgbClr val="0070C0"/>
              </a:solidFill>
              <a:latin typeface="Rockwell" pitchFamily="18" charset="0"/>
            </a:endParaRPr>
          </a:p>
        </p:txBody>
      </p:sp>
      <p:pic>
        <p:nvPicPr>
          <p:cNvPr id="1026" name="Picture 2" descr="N-11 countries in Magenta"/>
          <p:cNvPicPr>
            <a:picLocks noChangeAspect="1" noChangeArrowheads="1"/>
          </p:cNvPicPr>
          <p:nvPr/>
        </p:nvPicPr>
        <p:blipFill>
          <a:blip r:embed="rId2"/>
          <a:srcRect/>
          <a:stretch>
            <a:fillRect/>
          </a:stretch>
        </p:blipFill>
        <p:spPr bwMode="auto">
          <a:xfrm>
            <a:off x="2452255" y="3962400"/>
            <a:ext cx="4191000" cy="2134654"/>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9" name="TextBox 8"/>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Export &amp; Import Scenario of Bangladesh</a:t>
            </a:r>
            <a:endParaRPr lang="en-US" sz="2400" dirty="0">
              <a:solidFill>
                <a:srgbClr val="FF00FF"/>
              </a:solidFill>
              <a:latin typeface="Rockwell" pitchFamily="18" charset="0"/>
            </a:endParaRPr>
          </a:p>
        </p:txBody>
      </p:sp>
      <p:sp>
        <p:nvSpPr>
          <p:cNvPr id="17" name="TextBox 16"/>
          <p:cNvSpPr txBox="1"/>
          <p:nvPr/>
        </p:nvSpPr>
        <p:spPr>
          <a:xfrm>
            <a:off x="0" y="6126484"/>
            <a:ext cx="9144000" cy="400110"/>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Dhaka Tribune</a:t>
            </a:r>
          </a:p>
          <a:p>
            <a:pPr algn="ctr"/>
            <a:endParaRPr lang="en-US" sz="1000" dirty="0">
              <a:solidFill>
                <a:srgbClr val="7030A0"/>
              </a:solidFill>
              <a:latin typeface="Rockwell" pitchFamily="18" charset="0"/>
            </a:endParaRPr>
          </a:p>
        </p:txBody>
      </p:sp>
      <p:pic>
        <p:nvPicPr>
          <p:cNvPr id="1027" name="Picture 3" descr="C:\Users\Jaffar\Desktop\Export.jpg"/>
          <p:cNvPicPr>
            <a:picLocks noChangeAspect="1" noChangeArrowheads="1"/>
          </p:cNvPicPr>
          <p:nvPr/>
        </p:nvPicPr>
        <p:blipFill>
          <a:blip r:embed="rId2"/>
          <a:srcRect/>
          <a:stretch>
            <a:fillRect/>
          </a:stretch>
        </p:blipFill>
        <p:spPr bwMode="auto">
          <a:xfrm>
            <a:off x="505690" y="1655615"/>
            <a:ext cx="3810000" cy="3962400"/>
          </a:xfrm>
          <a:prstGeom prst="rect">
            <a:avLst/>
          </a:prstGeom>
          <a:noFill/>
        </p:spPr>
      </p:pic>
      <p:pic>
        <p:nvPicPr>
          <p:cNvPr id="1026" name="Picture 2" descr="C:\Users\Jaffar\Desktop\Import.jpg"/>
          <p:cNvPicPr>
            <a:picLocks noChangeAspect="1" noChangeArrowheads="1"/>
          </p:cNvPicPr>
          <p:nvPr/>
        </p:nvPicPr>
        <p:blipFill>
          <a:blip r:embed="rId3"/>
          <a:srcRect/>
          <a:stretch>
            <a:fillRect/>
          </a:stretch>
        </p:blipFill>
        <p:spPr bwMode="auto">
          <a:xfrm>
            <a:off x="4731330" y="1641760"/>
            <a:ext cx="3810000" cy="3962400"/>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ffar\Desktop\03.jpg"/>
          <p:cNvPicPr>
            <a:picLocks noChangeAspect="1" noChangeArrowheads="1"/>
          </p:cNvPicPr>
          <p:nvPr/>
        </p:nvPicPr>
        <p:blipFill>
          <a:blip r:embed="rId2" cstate="print"/>
          <a:srcRect/>
          <a:stretch>
            <a:fillRect/>
          </a:stretch>
        </p:blipFill>
        <p:spPr bwMode="auto">
          <a:xfrm>
            <a:off x="457200" y="1510145"/>
            <a:ext cx="8229600" cy="4419600"/>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9" name="TextBox 8"/>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Healthcare Expenditure as % of GDP</a:t>
            </a:r>
            <a:endParaRPr lang="en-US" sz="2400" dirty="0">
              <a:solidFill>
                <a:srgbClr val="FF00FF"/>
              </a:solidFill>
              <a:latin typeface="Rockwell" pitchFamily="18" charset="0"/>
            </a:endParaRPr>
          </a:p>
        </p:txBody>
      </p:sp>
      <p:sp>
        <p:nvSpPr>
          <p:cNvPr id="17" name="TextBox 16"/>
          <p:cNvSpPr txBox="1"/>
          <p:nvPr/>
        </p:nvSpPr>
        <p:spPr>
          <a:xfrm>
            <a:off x="0" y="6126484"/>
            <a:ext cx="9144000" cy="400110"/>
          </a:xfrm>
          <a:prstGeom prst="rect">
            <a:avLst/>
          </a:prstGeom>
          <a:noFill/>
        </p:spPr>
        <p:txBody>
          <a:bodyPr wrap="square" rtlCol="0">
            <a:spAutoFit/>
          </a:bodyPr>
          <a:lstStyle/>
          <a:p>
            <a:pPr algn="ctr"/>
            <a:r>
              <a:rPr lang="en-US" sz="1000" dirty="0" smtClean="0">
                <a:solidFill>
                  <a:srgbClr val="7030A0"/>
                </a:solidFill>
                <a:latin typeface="Rockwell" pitchFamily="18" charset="0"/>
              </a:rPr>
              <a:t>Ref. Ministry of Finance, Bangladesh</a:t>
            </a:r>
          </a:p>
          <a:p>
            <a:pPr algn="ctr"/>
            <a:endParaRPr lang="en-US" sz="10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Jaffar\Desktop\Bio\Untitled-11.jpg"/>
          <p:cNvPicPr>
            <a:picLocks noChangeAspect="1" noChangeArrowheads="1"/>
          </p:cNvPicPr>
          <p:nvPr/>
        </p:nvPicPr>
        <p:blipFill>
          <a:blip r:embed="rId2"/>
          <a:srcRect/>
          <a:stretch>
            <a:fillRect/>
          </a:stretch>
        </p:blipFill>
        <p:spPr bwMode="auto">
          <a:xfrm>
            <a:off x="858990" y="2673915"/>
            <a:ext cx="7391400" cy="3213573"/>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9" name="TextBox 8"/>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Prevalence of Non-Communicable Diseases (NCDs)</a:t>
            </a:r>
            <a:endParaRPr lang="en-US" sz="2400" dirty="0">
              <a:solidFill>
                <a:srgbClr val="FF00FF"/>
              </a:solidFill>
              <a:latin typeface="Rockwell" pitchFamily="18" charset="0"/>
            </a:endParaRPr>
          </a:p>
        </p:txBody>
      </p:sp>
      <p:sp>
        <p:nvSpPr>
          <p:cNvPr id="16" name="TextBox 15"/>
          <p:cNvSpPr txBox="1"/>
          <p:nvPr/>
        </p:nvSpPr>
        <p:spPr>
          <a:xfrm>
            <a:off x="505269" y="1629500"/>
            <a:ext cx="8305800" cy="1400383"/>
          </a:xfrm>
          <a:prstGeom prst="rect">
            <a:avLst/>
          </a:prstGeom>
          <a:noFill/>
        </p:spPr>
        <p:txBody>
          <a:bodyPr wrap="square" rtlCol="0">
            <a:spAutoFit/>
          </a:bodyPr>
          <a:lstStyle/>
          <a:p>
            <a:pPr>
              <a:buFont typeface="Wingdings" pitchFamily="2" charset="2"/>
              <a:buChar char="ü"/>
            </a:pPr>
            <a:r>
              <a:rPr lang="en-US" sz="2000" dirty="0" smtClean="0">
                <a:solidFill>
                  <a:srgbClr val="7030A0"/>
                </a:solidFill>
                <a:latin typeface="Rockwell" pitchFamily="18" charset="0"/>
              </a:rPr>
              <a:t> Bangladesh has been maintaining “0 polio status” (since 2006)</a:t>
            </a:r>
          </a:p>
          <a:p>
            <a:endParaRPr lang="en-US" sz="1100" dirty="0" smtClean="0">
              <a:solidFill>
                <a:srgbClr val="7030A0"/>
              </a:solidFill>
              <a:latin typeface="Rockwell" pitchFamily="18" charset="0"/>
            </a:endParaRPr>
          </a:p>
          <a:p>
            <a:pPr>
              <a:buFont typeface="Wingdings" pitchFamily="2" charset="2"/>
              <a:buChar char="ü"/>
            </a:pPr>
            <a:r>
              <a:rPr lang="en-US" sz="2000" dirty="0" smtClean="0">
                <a:solidFill>
                  <a:srgbClr val="7030A0"/>
                </a:solidFill>
                <a:latin typeface="Rockwell" pitchFamily="18" charset="0"/>
              </a:rPr>
              <a:t> Prevalence of emerging of non-communicable diseases (NCDs)</a:t>
            </a:r>
          </a:p>
          <a:p>
            <a:endParaRPr lang="en-US" sz="1400" dirty="0" smtClean="0">
              <a:solidFill>
                <a:srgbClr val="7030A0"/>
              </a:solidFill>
              <a:latin typeface="Rockwell" pitchFamily="18" charset="0"/>
            </a:endParaRPr>
          </a:p>
          <a:p>
            <a:pPr>
              <a:buFont typeface="Wingdings" pitchFamily="2" charset="2"/>
              <a:buChar char="ü"/>
            </a:pPr>
            <a:r>
              <a:rPr lang="en-US" sz="2000" dirty="0" smtClean="0">
                <a:solidFill>
                  <a:srgbClr val="7030A0"/>
                </a:solidFill>
                <a:latin typeface="Rockwell" pitchFamily="18" charset="0"/>
              </a:rPr>
              <a:t> More than half of hospital deaths were due to NCDs (2014) </a:t>
            </a:r>
          </a:p>
        </p:txBody>
      </p:sp>
      <p:sp>
        <p:nvSpPr>
          <p:cNvPr id="17" name="TextBox 16"/>
          <p:cNvSpPr txBox="1"/>
          <p:nvPr/>
        </p:nvSpPr>
        <p:spPr>
          <a:xfrm>
            <a:off x="0" y="6116785"/>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World Bank Report (www.who.int/countryfocus/cooperation_strategy/ccsbrief_bgd_en.pdf)</a:t>
            </a:r>
            <a:endParaRPr lang="en-US" sz="1000" dirty="0">
              <a:solidFill>
                <a:srgbClr val="7030A0"/>
              </a:solidFill>
              <a:latin typeface="Rockwell" pitchFamily="18" charset="0"/>
            </a:endParaRPr>
          </a:p>
        </p:txBody>
      </p:sp>
      <p:sp>
        <p:nvSpPr>
          <p:cNvPr id="18" name="Rectangle 17"/>
          <p:cNvSpPr/>
          <p:nvPr/>
        </p:nvSpPr>
        <p:spPr>
          <a:xfrm>
            <a:off x="1808030" y="3089555"/>
            <a:ext cx="5943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0600" y="1828800"/>
            <a:ext cx="3505200" cy="369332"/>
          </a:xfrm>
          <a:prstGeom prst="rect">
            <a:avLst/>
          </a:prstGeom>
          <a:noFill/>
        </p:spPr>
        <p:txBody>
          <a:bodyPr wrap="square" rtlCol="0">
            <a:spAutoFit/>
          </a:bodyPr>
          <a:lstStyle/>
          <a:p>
            <a:endParaRPr lang="en-US" dirty="0"/>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No. of Patients with Various NCDs in mln (Approx)</a:t>
            </a:r>
            <a:endParaRPr lang="en-US" sz="2400" dirty="0">
              <a:solidFill>
                <a:srgbClr val="FF00FF"/>
              </a:solidFill>
              <a:latin typeface="Rockwell" pitchFamily="18" charset="0"/>
            </a:endParaRPr>
          </a:p>
        </p:txBody>
      </p:sp>
      <p:sp>
        <p:nvSpPr>
          <p:cNvPr id="9" name="TextBox 8"/>
          <p:cNvSpPr txBox="1"/>
          <p:nvPr/>
        </p:nvSpPr>
        <p:spPr>
          <a:xfrm>
            <a:off x="0" y="6123710"/>
            <a:ext cx="9143999"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Author (from multiple sources including official websites of different national health institutes of Bangladesh ) </a:t>
            </a:r>
            <a:endParaRPr lang="en-US" sz="1000" dirty="0">
              <a:solidFill>
                <a:srgbClr val="7030A0"/>
              </a:solidFill>
              <a:latin typeface="Rockwell" pitchFamily="18" charset="0"/>
            </a:endParaRPr>
          </a:p>
        </p:txBody>
      </p:sp>
      <p:pic>
        <p:nvPicPr>
          <p:cNvPr id="10" name="Picture 9" descr="C:\Users\Jaffar\Desktop\009.jpg"/>
          <p:cNvPicPr/>
          <p:nvPr/>
        </p:nvPicPr>
        <p:blipFill>
          <a:blip r:embed="rId2" cstate="print"/>
          <a:srcRect/>
          <a:stretch>
            <a:fillRect/>
          </a:stretch>
        </p:blipFill>
        <p:spPr bwMode="auto">
          <a:xfrm>
            <a:off x="838200" y="1524005"/>
            <a:ext cx="7467600" cy="4648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utoShape 2"/>
          <p:cNvSpPr>
            <a:spLocks noChangeArrowheads="1"/>
          </p:cNvSpPr>
          <p:nvPr/>
        </p:nvSpPr>
        <p:spPr bwMode="auto">
          <a:xfrm>
            <a:off x="609600" y="1476793"/>
            <a:ext cx="2466097" cy="609600"/>
          </a:xfrm>
          <a:prstGeom prst="roundRect">
            <a:avLst>
              <a:gd name="adj" fmla="val 16667"/>
            </a:avLst>
          </a:prstGeom>
          <a:solidFill>
            <a:srgbClr val="0070C0"/>
          </a:solidFill>
          <a:ln w="9525">
            <a:solidFill>
              <a:srgbClr val="00B0F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0" i="0" u="none" strike="noStrike" cap="none" normalizeH="0" baseline="0" dirty="0" smtClean="0">
                <a:ln>
                  <a:noFill/>
                </a:ln>
                <a:solidFill>
                  <a:schemeClr val="bg1"/>
                </a:solidFill>
                <a:effectLst/>
                <a:latin typeface="Rockwell" pitchFamily="18" charset="0"/>
                <a:cs typeface="Arial" pitchFamily="34" charset="0"/>
              </a:rPr>
              <a:t>Motivation &amp; Recognition of need by the patients</a:t>
            </a:r>
            <a:endParaRPr kumimoji="0" lang="en-US" sz="1500" b="0" i="0" u="none" strike="noStrike" cap="none" normalizeH="0" baseline="0" dirty="0" smtClean="0">
              <a:ln>
                <a:noFill/>
              </a:ln>
              <a:solidFill>
                <a:schemeClr val="bg1"/>
              </a:solidFill>
              <a:effectLst/>
              <a:latin typeface="Arial" pitchFamily="34" charset="0"/>
              <a:cs typeface="Arial" pitchFamily="34" charset="0"/>
            </a:endParaRPr>
          </a:p>
        </p:txBody>
      </p:sp>
      <p:sp>
        <p:nvSpPr>
          <p:cNvPr id="17" name="AutoShape 3"/>
          <p:cNvSpPr>
            <a:spLocks noChangeArrowheads="1"/>
          </p:cNvSpPr>
          <p:nvPr/>
        </p:nvSpPr>
        <p:spPr bwMode="auto">
          <a:xfrm>
            <a:off x="3694822" y="1485185"/>
            <a:ext cx="1914525" cy="523875"/>
          </a:xfrm>
          <a:prstGeom prst="roundRect">
            <a:avLst>
              <a:gd name="adj" fmla="val 16667"/>
            </a:avLst>
          </a:prstGeom>
          <a:solidFill>
            <a:srgbClr val="0070C0"/>
          </a:solidFill>
          <a:ln w="9525">
            <a:solidFill>
              <a:srgbClr val="00B0F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bg1"/>
                </a:solidFill>
                <a:effectLst/>
                <a:latin typeface="Rockwell" pitchFamily="18" charset="0"/>
                <a:cs typeface="Arial" pitchFamily="34" charset="0"/>
              </a:rPr>
              <a:t>Consultant Visit by the Patients</a:t>
            </a:r>
            <a:endParaRPr kumimoji="0" lang="en-US" sz="1500" b="0" i="0" u="none" strike="noStrike" cap="none" normalizeH="0" baseline="0" dirty="0" smtClean="0">
              <a:ln>
                <a:noFill/>
              </a:ln>
              <a:solidFill>
                <a:schemeClr val="bg1"/>
              </a:solidFill>
              <a:effectLst/>
              <a:latin typeface="Arial" pitchFamily="34" charset="0"/>
              <a:cs typeface="Arial" pitchFamily="34" charset="0"/>
            </a:endParaRPr>
          </a:p>
        </p:txBody>
      </p:sp>
      <p:sp>
        <p:nvSpPr>
          <p:cNvPr id="18" name="AutoShape 4"/>
          <p:cNvSpPr>
            <a:spLocks noChangeArrowheads="1"/>
          </p:cNvSpPr>
          <p:nvPr/>
        </p:nvSpPr>
        <p:spPr bwMode="auto">
          <a:xfrm>
            <a:off x="3684432" y="2500745"/>
            <a:ext cx="1914525" cy="685800"/>
          </a:xfrm>
          <a:prstGeom prst="roundRect">
            <a:avLst>
              <a:gd name="adj" fmla="val 16667"/>
            </a:avLst>
          </a:prstGeom>
          <a:solidFill>
            <a:srgbClr val="0070C0"/>
          </a:solidFill>
          <a:ln w="9525">
            <a:solidFill>
              <a:srgbClr val="00B0F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spcBef>
                <a:spcPct val="0"/>
              </a:spcBef>
              <a:spcAft>
                <a:spcPct val="0"/>
              </a:spcAft>
              <a:buClrTx/>
              <a:buSzTx/>
              <a:buFontTx/>
              <a:buNone/>
              <a:tabLst/>
            </a:pPr>
            <a:r>
              <a:rPr kumimoji="0" lang="en-US" sz="1500" b="1" i="0" u="none" strike="noStrike" cap="none" normalizeH="0" baseline="0" dirty="0" smtClean="0">
                <a:ln>
                  <a:noFill/>
                </a:ln>
                <a:solidFill>
                  <a:schemeClr val="bg1"/>
                </a:solidFill>
                <a:effectLst/>
                <a:latin typeface="Rockwell" pitchFamily="18" charset="0"/>
                <a:cs typeface="Arial" pitchFamily="34" charset="0"/>
              </a:rPr>
              <a:t>Prescription by the Consultants</a:t>
            </a:r>
            <a:endParaRPr kumimoji="0" lang="en-US" sz="1500" b="1" i="0" u="none" strike="noStrike" cap="none" normalizeH="0" baseline="0" dirty="0" smtClean="0">
              <a:ln>
                <a:noFill/>
              </a:ln>
              <a:solidFill>
                <a:schemeClr val="bg1"/>
              </a:solidFill>
              <a:effectLst/>
              <a:latin typeface="Arial" pitchFamily="34" charset="0"/>
              <a:cs typeface="Arial" pitchFamily="34" charset="0"/>
            </a:endParaRPr>
          </a:p>
        </p:txBody>
      </p:sp>
      <p:sp>
        <p:nvSpPr>
          <p:cNvPr id="19" name="AutoShape 5"/>
          <p:cNvSpPr>
            <a:spLocks noChangeArrowheads="1"/>
          </p:cNvSpPr>
          <p:nvPr/>
        </p:nvSpPr>
        <p:spPr bwMode="auto">
          <a:xfrm>
            <a:off x="3689627" y="3707970"/>
            <a:ext cx="1914525" cy="523875"/>
          </a:xfrm>
          <a:prstGeom prst="roundRect">
            <a:avLst>
              <a:gd name="adj" fmla="val 16667"/>
            </a:avLst>
          </a:prstGeom>
          <a:solidFill>
            <a:srgbClr val="0070C0"/>
          </a:solidFill>
          <a:ln w="9525">
            <a:solidFill>
              <a:srgbClr val="00B0F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spcBef>
                <a:spcPct val="0"/>
              </a:spcBef>
              <a:spcAft>
                <a:spcPct val="0"/>
              </a:spcAft>
              <a:buClrTx/>
              <a:buSzTx/>
              <a:buFontTx/>
              <a:buNone/>
              <a:tabLst/>
            </a:pPr>
            <a:r>
              <a:rPr kumimoji="0" lang="en-US" sz="1500" b="0" i="0" u="none" strike="noStrike" cap="none" normalizeH="0" baseline="0" dirty="0" smtClean="0">
                <a:ln>
                  <a:noFill/>
                </a:ln>
                <a:solidFill>
                  <a:schemeClr val="bg1"/>
                </a:solidFill>
                <a:effectLst/>
                <a:latin typeface="Rockwell" pitchFamily="18" charset="0"/>
                <a:cs typeface="Arial" pitchFamily="34" charset="0"/>
              </a:rPr>
              <a:t>Dispensing by the Pharmacists</a:t>
            </a:r>
            <a:endParaRPr kumimoji="0" lang="en-US" sz="1500" b="0" i="0" u="none" strike="noStrike" cap="none" normalizeH="0" baseline="0" dirty="0" smtClean="0">
              <a:ln>
                <a:noFill/>
              </a:ln>
              <a:solidFill>
                <a:schemeClr val="bg1"/>
              </a:solidFill>
              <a:effectLst/>
              <a:latin typeface="Arial" pitchFamily="34" charset="0"/>
              <a:cs typeface="Arial" pitchFamily="34" charset="0"/>
            </a:endParaRPr>
          </a:p>
        </p:txBody>
      </p:sp>
      <p:sp>
        <p:nvSpPr>
          <p:cNvPr id="21" name="AutoShape 6"/>
          <p:cNvSpPr>
            <a:spLocks noChangeArrowheads="1"/>
          </p:cNvSpPr>
          <p:nvPr/>
        </p:nvSpPr>
        <p:spPr bwMode="auto">
          <a:xfrm>
            <a:off x="3675772" y="4753120"/>
            <a:ext cx="1914525" cy="386915"/>
          </a:xfrm>
          <a:prstGeom prst="roundRect">
            <a:avLst>
              <a:gd name="adj" fmla="val 16667"/>
            </a:avLst>
          </a:prstGeom>
          <a:solidFill>
            <a:srgbClr val="0070C0"/>
          </a:solidFill>
          <a:ln w="9525">
            <a:solidFill>
              <a:srgbClr val="00B0F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28000"/>
              </a:lnSpc>
              <a:spcBef>
                <a:spcPct val="0"/>
              </a:spcBef>
              <a:spcAft>
                <a:spcPct val="0"/>
              </a:spcAft>
              <a:buClrTx/>
              <a:buSzTx/>
              <a:buFontTx/>
              <a:buNone/>
              <a:tabLst/>
            </a:pPr>
            <a:r>
              <a:rPr kumimoji="0" lang="en-US" sz="1500" b="0" i="0" u="none" strike="noStrike" cap="none" normalizeH="0" baseline="0" dirty="0" smtClean="0">
                <a:ln>
                  <a:noFill/>
                </a:ln>
                <a:solidFill>
                  <a:schemeClr val="bg1"/>
                </a:solidFill>
                <a:effectLst/>
                <a:latin typeface="Rockwell" pitchFamily="18" charset="0"/>
                <a:cs typeface="Arial" pitchFamily="34" charset="0"/>
              </a:rPr>
              <a:t>Purchase</a:t>
            </a:r>
            <a:endParaRPr kumimoji="0" lang="en-US" sz="1500" b="0" i="0" u="none" strike="noStrike" cap="none" normalizeH="0" baseline="0" dirty="0" smtClean="0">
              <a:ln>
                <a:noFill/>
              </a:ln>
              <a:solidFill>
                <a:schemeClr val="bg1"/>
              </a:solidFill>
              <a:effectLst/>
              <a:latin typeface="Arial" pitchFamily="34" charset="0"/>
              <a:cs typeface="Arial" pitchFamily="34" charset="0"/>
            </a:endParaRPr>
          </a:p>
        </p:txBody>
      </p:sp>
      <p:sp>
        <p:nvSpPr>
          <p:cNvPr id="22" name="AutoShape 7"/>
          <p:cNvSpPr>
            <a:spLocks noChangeArrowheads="1"/>
          </p:cNvSpPr>
          <p:nvPr/>
        </p:nvSpPr>
        <p:spPr bwMode="auto">
          <a:xfrm>
            <a:off x="3675772" y="5656043"/>
            <a:ext cx="1914525" cy="349898"/>
          </a:xfrm>
          <a:prstGeom prst="roundRect">
            <a:avLst>
              <a:gd name="adj" fmla="val 16667"/>
            </a:avLst>
          </a:prstGeom>
          <a:solidFill>
            <a:srgbClr val="0070C0"/>
          </a:solidFill>
          <a:ln w="9525">
            <a:solidFill>
              <a:srgbClr val="00B0F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28000"/>
              </a:lnSpc>
              <a:spcBef>
                <a:spcPct val="0"/>
              </a:spcBef>
              <a:spcAft>
                <a:spcPct val="0"/>
              </a:spcAft>
              <a:buClrTx/>
              <a:buSzTx/>
              <a:buFontTx/>
              <a:buNone/>
              <a:tabLst/>
            </a:pPr>
            <a:r>
              <a:rPr kumimoji="0" lang="en-US" sz="1500" b="0" i="0" u="none" strike="noStrike" cap="none" normalizeH="0" baseline="0" dirty="0" smtClean="0">
                <a:ln>
                  <a:noFill/>
                </a:ln>
                <a:solidFill>
                  <a:schemeClr val="bg1"/>
                </a:solidFill>
                <a:effectLst/>
                <a:latin typeface="Rockwell" pitchFamily="18" charset="0"/>
                <a:cs typeface="Arial" pitchFamily="34" charset="0"/>
              </a:rPr>
              <a:t>Outcome</a:t>
            </a:r>
            <a:endParaRPr kumimoji="0" lang="en-US" sz="1500" b="0" i="0" u="none" strike="noStrike" cap="none" normalizeH="0" baseline="0" dirty="0" smtClean="0">
              <a:ln>
                <a:noFill/>
              </a:ln>
              <a:solidFill>
                <a:schemeClr val="bg1"/>
              </a:solidFill>
              <a:effectLst/>
              <a:latin typeface="Arial" pitchFamily="34" charset="0"/>
              <a:cs typeface="Arial" pitchFamily="34" charset="0"/>
            </a:endParaRPr>
          </a:p>
        </p:txBody>
      </p:sp>
      <p:sp>
        <p:nvSpPr>
          <p:cNvPr id="23" name="Oval 8"/>
          <p:cNvSpPr>
            <a:spLocks noChangeArrowheads="1"/>
          </p:cNvSpPr>
          <p:nvPr/>
        </p:nvSpPr>
        <p:spPr bwMode="auto">
          <a:xfrm>
            <a:off x="2057400" y="2190035"/>
            <a:ext cx="1275472" cy="581025"/>
          </a:xfrm>
          <a:prstGeom prst="ellipse">
            <a:avLst/>
          </a:prstGeom>
          <a:solidFill>
            <a:schemeClr val="accent6">
              <a:lumMod val="20000"/>
              <a:lumOff val="80000"/>
            </a:schemeClr>
          </a:solidFill>
          <a:ln w="9525">
            <a:solidFill>
              <a:schemeClr val="accent6">
                <a:lumMod val="20000"/>
                <a:lumOff val="80000"/>
              </a:schemeClr>
            </a:solidFill>
            <a:round/>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500" b="0" i="0" u="none" strike="noStrike" cap="none" normalizeH="0" baseline="0" dirty="0" smtClean="0">
                <a:ln>
                  <a:noFill/>
                </a:ln>
                <a:solidFill>
                  <a:srgbClr val="7030A0"/>
                </a:solidFill>
                <a:effectLst/>
                <a:latin typeface="Rockwell" pitchFamily="18" charset="0"/>
                <a:cs typeface="Arial" pitchFamily="34" charset="0"/>
              </a:rPr>
              <a:t>Patients Attitude</a:t>
            </a:r>
            <a:endParaRPr kumimoji="0" lang="en-US" sz="1500" b="0" i="0" u="none" strike="noStrike" cap="none" normalizeH="0" baseline="0" dirty="0" smtClean="0">
              <a:ln>
                <a:noFill/>
              </a:ln>
              <a:solidFill>
                <a:srgbClr val="7030A0"/>
              </a:solidFill>
              <a:effectLst/>
              <a:latin typeface="Arial" pitchFamily="34" charset="0"/>
              <a:cs typeface="Arial" pitchFamily="34" charset="0"/>
            </a:endParaRPr>
          </a:p>
        </p:txBody>
      </p:sp>
      <p:sp>
        <p:nvSpPr>
          <p:cNvPr id="24" name="Oval 9"/>
          <p:cNvSpPr>
            <a:spLocks noChangeArrowheads="1"/>
          </p:cNvSpPr>
          <p:nvPr/>
        </p:nvSpPr>
        <p:spPr bwMode="auto">
          <a:xfrm>
            <a:off x="5971297" y="1738958"/>
            <a:ext cx="1801103" cy="740500"/>
          </a:xfrm>
          <a:prstGeom prst="ellipse">
            <a:avLst/>
          </a:prstGeom>
          <a:solidFill>
            <a:schemeClr val="accent6">
              <a:lumMod val="20000"/>
              <a:lumOff val="80000"/>
            </a:schemeClr>
          </a:solidFill>
          <a:ln w="9525">
            <a:solidFill>
              <a:schemeClr val="accent6">
                <a:lumMod val="20000"/>
                <a:lumOff val="80000"/>
              </a:schemeClr>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0" i="0" u="none" strike="noStrike" cap="none" normalizeH="0" baseline="0" smtClean="0">
                <a:ln>
                  <a:noFill/>
                </a:ln>
                <a:solidFill>
                  <a:srgbClr val="7030A0"/>
                </a:solidFill>
                <a:effectLst/>
                <a:latin typeface="Rockwell" pitchFamily="18" charset="0"/>
                <a:cs typeface="Arial" pitchFamily="34" charset="0"/>
              </a:rPr>
              <a:t>Available Information</a:t>
            </a:r>
            <a:endParaRPr kumimoji="0" lang="en-US" sz="1500" b="0" i="0" u="none" strike="noStrike" cap="none" normalizeH="0" baseline="0" smtClean="0">
              <a:ln>
                <a:noFill/>
              </a:ln>
              <a:solidFill>
                <a:srgbClr val="7030A0"/>
              </a:solidFill>
              <a:effectLst/>
              <a:latin typeface="Arial" pitchFamily="34" charset="0"/>
              <a:cs typeface="Arial" pitchFamily="34" charset="0"/>
            </a:endParaRPr>
          </a:p>
        </p:txBody>
      </p:sp>
      <p:sp>
        <p:nvSpPr>
          <p:cNvPr id="25" name="Oval 10"/>
          <p:cNvSpPr>
            <a:spLocks noChangeArrowheads="1"/>
          </p:cNvSpPr>
          <p:nvPr/>
        </p:nvSpPr>
        <p:spPr bwMode="auto">
          <a:xfrm>
            <a:off x="2092040" y="2818685"/>
            <a:ext cx="1212257" cy="400050"/>
          </a:xfrm>
          <a:prstGeom prst="ellipse">
            <a:avLst/>
          </a:prstGeom>
          <a:solidFill>
            <a:srgbClr val="7030A0"/>
          </a:solidFill>
          <a:ln w="9525">
            <a:solidFill>
              <a:schemeClr val="accent6">
                <a:lumMod val="20000"/>
                <a:lumOff val="80000"/>
              </a:schemeClr>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i="0" u="none" strike="noStrike" cap="none" normalizeH="0" baseline="0" dirty="0" smtClean="0">
                <a:ln>
                  <a:noFill/>
                </a:ln>
                <a:solidFill>
                  <a:schemeClr val="bg1"/>
                </a:solidFill>
                <a:effectLst/>
                <a:latin typeface="Rockwell" pitchFamily="18" charset="0"/>
                <a:cs typeface="Arial" pitchFamily="34" charset="0"/>
              </a:rPr>
              <a:t>Price</a:t>
            </a:r>
            <a:endParaRPr kumimoji="0" lang="en-US" sz="1500" i="0" u="none" strike="noStrike" cap="none" normalizeH="0" baseline="0" dirty="0" smtClean="0">
              <a:ln>
                <a:noFill/>
              </a:ln>
              <a:solidFill>
                <a:schemeClr val="bg1"/>
              </a:solidFill>
              <a:effectLst/>
              <a:latin typeface="Arial" pitchFamily="34" charset="0"/>
              <a:cs typeface="Arial" pitchFamily="34" charset="0"/>
            </a:endParaRPr>
          </a:p>
        </p:txBody>
      </p:sp>
      <p:sp>
        <p:nvSpPr>
          <p:cNvPr id="26" name="Oval 11"/>
          <p:cNvSpPr>
            <a:spLocks noChangeArrowheads="1"/>
          </p:cNvSpPr>
          <p:nvPr/>
        </p:nvSpPr>
        <p:spPr bwMode="auto">
          <a:xfrm>
            <a:off x="5970870" y="2550902"/>
            <a:ext cx="1801104" cy="619125"/>
          </a:xfrm>
          <a:prstGeom prst="ellipse">
            <a:avLst/>
          </a:prstGeom>
          <a:solidFill>
            <a:schemeClr val="accent6">
              <a:lumMod val="20000"/>
              <a:lumOff val="80000"/>
            </a:schemeClr>
          </a:solidFill>
          <a:ln w="9525">
            <a:solidFill>
              <a:schemeClr val="accent6">
                <a:lumMod val="20000"/>
                <a:lumOff val="80000"/>
              </a:schemeClr>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0" i="0" u="none" strike="noStrike" cap="none" normalizeH="0" baseline="0" dirty="0" smtClean="0">
                <a:ln>
                  <a:noFill/>
                </a:ln>
                <a:solidFill>
                  <a:srgbClr val="7030A0"/>
                </a:solidFill>
                <a:effectLst/>
                <a:latin typeface="Rockwell" pitchFamily="18" charset="0"/>
                <a:cs typeface="Arial" pitchFamily="34" charset="0"/>
              </a:rPr>
              <a:t>Quality of the product</a:t>
            </a:r>
            <a:endParaRPr kumimoji="0" lang="en-US" sz="1500" b="0" i="0" u="none" strike="noStrike" cap="none" normalizeH="0" baseline="0" dirty="0" smtClean="0">
              <a:ln>
                <a:noFill/>
              </a:ln>
              <a:solidFill>
                <a:srgbClr val="7030A0"/>
              </a:solidFill>
              <a:effectLst/>
              <a:latin typeface="Arial" pitchFamily="34" charset="0"/>
              <a:cs typeface="Arial" pitchFamily="34" charset="0"/>
            </a:endParaRPr>
          </a:p>
        </p:txBody>
      </p:sp>
      <p:sp>
        <p:nvSpPr>
          <p:cNvPr id="27" name="Oval 12"/>
          <p:cNvSpPr>
            <a:spLocks noChangeArrowheads="1"/>
          </p:cNvSpPr>
          <p:nvPr/>
        </p:nvSpPr>
        <p:spPr bwMode="auto">
          <a:xfrm>
            <a:off x="5949647" y="3231720"/>
            <a:ext cx="1905878" cy="619125"/>
          </a:xfrm>
          <a:prstGeom prst="ellipse">
            <a:avLst/>
          </a:prstGeom>
          <a:solidFill>
            <a:schemeClr val="accent6">
              <a:lumMod val="20000"/>
              <a:lumOff val="80000"/>
            </a:schemeClr>
          </a:solidFill>
          <a:ln w="9525">
            <a:solidFill>
              <a:schemeClr val="accent6">
                <a:lumMod val="20000"/>
                <a:lumOff val="80000"/>
              </a:schemeClr>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0" i="0" u="none" strike="noStrike" cap="none" normalizeH="0" baseline="0" smtClean="0">
                <a:ln>
                  <a:noFill/>
                </a:ln>
                <a:solidFill>
                  <a:srgbClr val="7030A0"/>
                </a:solidFill>
                <a:effectLst/>
                <a:latin typeface="Rockwell" pitchFamily="18" charset="0"/>
                <a:cs typeface="Arial" pitchFamily="34" charset="0"/>
              </a:rPr>
              <a:t>Reputation of the company</a:t>
            </a:r>
            <a:endParaRPr kumimoji="0" lang="en-US" sz="1500" b="0" i="0" u="none" strike="noStrike" cap="none" normalizeH="0" baseline="0" smtClean="0">
              <a:ln>
                <a:noFill/>
              </a:ln>
              <a:solidFill>
                <a:srgbClr val="7030A0"/>
              </a:solidFill>
              <a:effectLst/>
              <a:latin typeface="Arial" pitchFamily="34" charset="0"/>
              <a:cs typeface="Arial" pitchFamily="34" charset="0"/>
            </a:endParaRPr>
          </a:p>
        </p:txBody>
      </p:sp>
      <p:sp>
        <p:nvSpPr>
          <p:cNvPr id="28" name="Oval 13"/>
          <p:cNvSpPr>
            <a:spLocks noChangeArrowheads="1"/>
          </p:cNvSpPr>
          <p:nvPr/>
        </p:nvSpPr>
        <p:spPr bwMode="auto">
          <a:xfrm>
            <a:off x="1905213" y="3256835"/>
            <a:ext cx="1532647" cy="497750"/>
          </a:xfrm>
          <a:prstGeom prst="ellipse">
            <a:avLst/>
          </a:prstGeom>
          <a:solidFill>
            <a:schemeClr val="accent6">
              <a:lumMod val="20000"/>
              <a:lumOff val="80000"/>
            </a:schemeClr>
          </a:solidFill>
          <a:ln w="9525">
            <a:solidFill>
              <a:schemeClr val="accent6">
                <a:lumMod val="20000"/>
                <a:lumOff val="80000"/>
              </a:schemeClr>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0" i="0" u="none" strike="noStrike" cap="none" normalizeH="0" baseline="0" dirty="0" smtClean="0">
                <a:ln>
                  <a:noFill/>
                </a:ln>
                <a:solidFill>
                  <a:srgbClr val="7030A0"/>
                </a:solidFill>
                <a:effectLst/>
                <a:latin typeface="Rockwell" pitchFamily="18" charset="0"/>
                <a:cs typeface="Arial" pitchFamily="34" charset="0"/>
              </a:rPr>
              <a:t>Promotion</a:t>
            </a:r>
            <a:endParaRPr kumimoji="0" lang="en-US" sz="1500" b="0" i="0" u="none" strike="noStrike" cap="none" normalizeH="0" baseline="0" dirty="0" smtClean="0">
              <a:ln>
                <a:noFill/>
              </a:ln>
              <a:solidFill>
                <a:srgbClr val="7030A0"/>
              </a:solidFill>
              <a:effectLst/>
              <a:latin typeface="Arial" pitchFamily="34" charset="0"/>
              <a:cs typeface="Arial" pitchFamily="34" charset="0"/>
            </a:endParaRPr>
          </a:p>
        </p:txBody>
      </p:sp>
      <p:sp>
        <p:nvSpPr>
          <p:cNvPr id="29" name="AutoShape 14"/>
          <p:cNvSpPr>
            <a:spLocks noChangeArrowheads="1"/>
          </p:cNvSpPr>
          <p:nvPr/>
        </p:nvSpPr>
        <p:spPr bwMode="auto">
          <a:xfrm>
            <a:off x="4561597" y="2040456"/>
            <a:ext cx="152400" cy="438150"/>
          </a:xfrm>
          <a:prstGeom prst="downArrow">
            <a:avLst>
              <a:gd name="adj1" fmla="val 50000"/>
              <a:gd name="adj2" fmla="val 71875"/>
            </a:avLst>
          </a:prstGeom>
          <a:solidFill>
            <a:srgbClr val="FFFFFF"/>
          </a:solidFill>
          <a:ln w="9525">
            <a:solidFill>
              <a:srgbClr val="0070C0"/>
            </a:solidFill>
            <a:miter lim="800000"/>
            <a:headEnd/>
            <a:tailEnd/>
          </a:ln>
        </p:spPr>
        <p:txBody>
          <a:bodyPr vert="eaVert" wrap="square" lIns="91440" tIns="45720" rIns="91440" bIns="45720" numCol="1" anchor="t" anchorCtr="0" compatLnSpc="1">
            <a:prstTxWarp prst="textNoShape">
              <a:avLst/>
            </a:prstTxWarp>
          </a:bodyPr>
          <a:lstStyle/>
          <a:p>
            <a:endParaRPr lang="en-US"/>
          </a:p>
        </p:txBody>
      </p:sp>
      <p:sp>
        <p:nvSpPr>
          <p:cNvPr id="30" name="AutoShape 15"/>
          <p:cNvSpPr>
            <a:spLocks noChangeArrowheads="1"/>
          </p:cNvSpPr>
          <p:nvPr/>
        </p:nvSpPr>
        <p:spPr bwMode="auto">
          <a:xfrm>
            <a:off x="4561597" y="3222195"/>
            <a:ext cx="152400" cy="438150"/>
          </a:xfrm>
          <a:prstGeom prst="downArrow">
            <a:avLst>
              <a:gd name="adj1" fmla="val 50000"/>
              <a:gd name="adj2" fmla="val 71875"/>
            </a:avLst>
          </a:prstGeom>
          <a:solidFill>
            <a:srgbClr val="FFFFFF"/>
          </a:solidFill>
          <a:ln w="9525">
            <a:solidFill>
              <a:srgbClr val="0070C0"/>
            </a:solidFill>
            <a:miter lim="800000"/>
            <a:headEnd/>
            <a:tailEnd/>
          </a:ln>
        </p:spPr>
        <p:txBody>
          <a:bodyPr vert="eaVert" wrap="square" lIns="91440" tIns="45720" rIns="91440" bIns="45720" numCol="1" anchor="t" anchorCtr="0" compatLnSpc="1">
            <a:prstTxWarp prst="textNoShape">
              <a:avLst/>
            </a:prstTxWarp>
          </a:bodyPr>
          <a:lstStyle/>
          <a:p>
            <a:endParaRPr lang="en-US"/>
          </a:p>
        </p:txBody>
      </p:sp>
      <p:cxnSp>
        <p:nvCxnSpPr>
          <p:cNvPr id="31" name="AutoShape 16"/>
          <p:cNvCxnSpPr>
            <a:cxnSpLocks noChangeShapeType="1"/>
          </p:cNvCxnSpPr>
          <p:nvPr/>
        </p:nvCxnSpPr>
        <p:spPr bwMode="auto">
          <a:xfrm>
            <a:off x="3352800" y="2514600"/>
            <a:ext cx="323850" cy="123825"/>
          </a:xfrm>
          <a:prstGeom prst="straightConnector1">
            <a:avLst/>
          </a:prstGeom>
          <a:noFill/>
          <a:ln w="9525">
            <a:solidFill>
              <a:schemeClr val="accent6">
                <a:lumMod val="40000"/>
                <a:lumOff val="60000"/>
              </a:schemeClr>
            </a:solidFill>
            <a:round/>
            <a:headEnd/>
            <a:tailEnd type="triangle" w="med" len="med"/>
          </a:ln>
        </p:spPr>
      </p:cxnSp>
      <p:cxnSp>
        <p:nvCxnSpPr>
          <p:cNvPr id="32" name="AutoShape 17"/>
          <p:cNvCxnSpPr>
            <a:cxnSpLocks noChangeShapeType="1"/>
            <a:stCxn id="24" idx="2"/>
          </p:cNvCxnSpPr>
          <p:nvPr/>
        </p:nvCxnSpPr>
        <p:spPr bwMode="auto">
          <a:xfrm rot="10800000" flipV="1">
            <a:off x="5638801" y="2109208"/>
            <a:ext cx="332497" cy="405392"/>
          </a:xfrm>
          <a:prstGeom prst="straightConnector1">
            <a:avLst/>
          </a:prstGeom>
          <a:noFill/>
          <a:ln w="9525">
            <a:solidFill>
              <a:schemeClr val="accent6">
                <a:lumMod val="40000"/>
                <a:lumOff val="60000"/>
              </a:schemeClr>
            </a:solidFill>
            <a:round/>
            <a:headEnd/>
            <a:tailEnd type="triangle" w="med" len="med"/>
          </a:ln>
        </p:spPr>
      </p:cxnSp>
      <p:cxnSp>
        <p:nvCxnSpPr>
          <p:cNvPr id="33" name="AutoShape 18"/>
          <p:cNvCxnSpPr>
            <a:cxnSpLocks noChangeShapeType="1"/>
          </p:cNvCxnSpPr>
          <p:nvPr/>
        </p:nvCxnSpPr>
        <p:spPr bwMode="auto">
          <a:xfrm flipH="1">
            <a:off x="5604165" y="2833255"/>
            <a:ext cx="361950" cy="0"/>
          </a:xfrm>
          <a:prstGeom prst="straightConnector1">
            <a:avLst/>
          </a:prstGeom>
          <a:noFill/>
          <a:ln w="9525">
            <a:solidFill>
              <a:schemeClr val="accent6">
                <a:lumMod val="40000"/>
                <a:lumOff val="60000"/>
              </a:schemeClr>
            </a:solidFill>
            <a:round/>
            <a:headEnd/>
            <a:tailEnd type="triangle" w="med" len="med"/>
          </a:ln>
        </p:spPr>
      </p:cxnSp>
      <p:cxnSp>
        <p:nvCxnSpPr>
          <p:cNvPr id="34" name="AutoShape 19"/>
          <p:cNvCxnSpPr>
            <a:cxnSpLocks noChangeShapeType="1"/>
          </p:cNvCxnSpPr>
          <p:nvPr/>
        </p:nvCxnSpPr>
        <p:spPr bwMode="auto">
          <a:xfrm rot="10800000">
            <a:off x="5541815" y="3158835"/>
            <a:ext cx="407832" cy="354738"/>
          </a:xfrm>
          <a:prstGeom prst="straightConnector1">
            <a:avLst/>
          </a:prstGeom>
          <a:noFill/>
          <a:ln w="9525">
            <a:solidFill>
              <a:schemeClr val="accent6">
                <a:lumMod val="40000"/>
                <a:lumOff val="60000"/>
              </a:schemeClr>
            </a:solidFill>
            <a:round/>
            <a:headEnd/>
            <a:tailEnd type="triangle" w="med" len="med"/>
          </a:ln>
        </p:spPr>
      </p:cxnSp>
      <p:cxnSp>
        <p:nvCxnSpPr>
          <p:cNvPr id="35" name="AutoShape 20"/>
          <p:cNvCxnSpPr>
            <a:cxnSpLocks noChangeShapeType="1"/>
          </p:cNvCxnSpPr>
          <p:nvPr/>
        </p:nvCxnSpPr>
        <p:spPr bwMode="auto">
          <a:xfrm>
            <a:off x="3323347" y="3004203"/>
            <a:ext cx="323850" cy="0"/>
          </a:xfrm>
          <a:prstGeom prst="straightConnector1">
            <a:avLst/>
          </a:prstGeom>
          <a:noFill/>
          <a:ln w="9525">
            <a:solidFill>
              <a:schemeClr val="accent6">
                <a:lumMod val="40000"/>
                <a:lumOff val="60000"/>
              </a:schemeClr>
            </a:solidFill>
            <a:round/>
            <a:headEnd/>
            <a:tailEnd type="triangle" w="med" len="med"/>
          </a:ln>
        </p:spPr>
      </p:cxnSp>
      <p:cxnSp>
        <p:nvCxnSpPr>
          <p:cNvPr id="36" name="AutoShape 21"/>
          <p:cNvCxnSpPr>
            <a:cxnSpLocks noChangeShapeType="1"/>
          </p:cNvCxnSpPr>
          <p:nvPr/>
        </p:nvCxnSpPr>
        <p:spPr bwMode="auto">
          <a:xfrm rot="5400000" flipH="1" flipV="1">
            <a:off x="3376612" y="3225078"/>
            <a:ext cx="333376" cy="228600"/>
          </a:xfrm>
          <a:prstGeom prst="straightConnector1">
            <a:avLst/>
          </a:prstGeom>
          <a:noFill/>
          <a:ln w="9525">
            <a:solidFill>
              <a:schemeClr val="accent6">
                <a:lumMod val="40000"/>
                <a:lumOff val="60000"/>
              </a:schemeClr>
            </a:solidFill>
            <a:round/>
            <a:headEnd/>
            <a:tailEnd type="triangle" w="med" len="med"/>
          </a:ln>
        </p:spPr>
      </p:cxnSp>
      <p:sp>
        <p:nvSpPr>
          <p:cNvPr id="37" name="AutoShape 22"/>
          <p:cNvSpPr>
            <a:spLocks noChangeArrowheads="1"/>
          </p:cNvSpPr>
          <p:nvPr/>
        </p:nvSpPr>
        <p:spPr bwMode="auto">
          <a:xfrm>
            <a:off x="4561597" y="4284665"/>
            <a:ext cx="152400" cy="438150"/>
          </a:xfrm>
          <a:prstGeom prst="downArrow">
            <a:avLst>
              <a:gd name="adj1" fmla="val 50000"/>
              <a:gd name="adj2" fmla="val 71875"/>
            </a:avLst>
          </a:prstGeom>
          <a:solidFill>
            <a:srgbClr val="FFFFFF"/>
          </a:solidFill>
          <a:ln w="9525">
            <a:solidFill>
              <a:srgbClr val="0070C0"/>
            </a:solidFill>
            <a:miter lim="800000"/>
            <a:headEnd/>
            <a:tailEnd/>
          </a:ln>
        </p:spPr>
        <p:txBody>
          <a:bodyPr vert="eaVert" wrap="square" lIns="91440" tIns="45720" rIns="91440" bIns="45720" numCol="1" anchor="t" anchorCtr="0" compatLnSpc="1">
            <a:prstTxWarp prst="textNoShape">
              <a:avLst/>
            </a:prstTxWarp>
          </a:bodyPr>
          <a:lstStyle/>
          <a:p>
            <a:endParaRPr lang="en-US"/>
          </a:p>
        </p:txBody>
      </p:sp>
      <p:sp>
        <p:nvSpPr>
          <p:cNvPr id="38" name="AutoShape 23"/>
          <p:cNvSpPr>
            <a:spLocks noChangeArrowheads="1"/>
          </p:cNvSpPr>
          <p:nvPr/>
        </p:nvSpPr>
        <p:spPr bwMode="auto">
          <a:xfrm>
            <a:off x="4561597" y="5192130"/>
            <a:ext cx="152400" cy="438150"/>
          </a:xfrm>
          <a:prstGeom prst="downArrow">
            <a:avLst>
              <a:gd name="adj1" fmla="val 50000"/>
              <a:gd name="adj2" fmla="val 71875"/>
            </a:avLst>
          </a:prstGeom>
          <a:solidFill>
            <a:srgbClr val="FFFFFF"/>
          </a:solidFill>
          <a:ln w="9525">
            <a:solidFill>
              <a:srgbClr val="0070C0"/>
            </a:solidFill>
            <a:miter lim="800000"/>
            <a:headEnd/>
            <a:tailEnd/>
          </a:ln>
        </p:spPr>
        <p:txBody>
          <a:bodyPr vert="eaVert" wrap="square" lIns="91440" tIns="45720" rIns="91440" bIns="45720" numCol="1" anchor="t" anchorCtr="0" compatLnSpc="1">
            <a:prstTxWarp prst="textNoShape">
              <a:avLst/>
            </a:prstTxWarp>
          </a:bodyPr>
          <a:lstStyle/>
          <a:p>
            <a:endParaRPr lang="en-US"/>
          </a:p>
        </p:txBody>
      </p:sp>
      <p:sp>
        <p:nvSpPr>
          <p:cNvPr id="39" name="AutoShape 24"/>
          <p:cNvSpPr>
            <a:spLocks noChangeArrowheads="1"/>
          </p:cNvSpPr>
          <p:nvPr/>
        </p:nvSpPr>
        <p:spPr bwMode="auto">
          <a:xfrm>
            <a:off x="3189997" y="1685210"/>
            <a:ext cx="390525" cy="171450"/>
          </a:xfrm>
          <a:prstGeom prst="rightArrow">
            <a:avLst>
              <a:gd name="adj1" fmla="val 50000"/>
              <a:gd name="adj2" fmla="val 56944"/>
            </a:avLst>
          </a:prstGeom>
          <a:solidFill>
            <a:srgbClr val="FFFFFF"/>
          </a:solidFill>
          <a:ln w="9525">
            <a:solidFill>
              <a:srgbClr val="0070C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 name="Oval 10"/>
          <p:cNvSpPr>
            <a:spLocks noChangeArrowheads="1"/>
          </p:cNvSpPr>
          <p:nvPr/>
        </p:nvSpPr>
        <p:spPr bwMode="auto">
          <a:xfrm>
            <a:off x="1447800" y="4260270"/>
            <a:ext cx="1841777" cy="457200"/>
          </a:xfrm>
          <a:prstGeom prst="ellipse">
            <a:avLst/>
          </a:prstGeom>
          <a:solidFill>
            <a:schemeClr val="accent6">
              <a:lumMod val="20000"/>
              <a:lumOff val="80000"/>
            </a:schemeClr>
          </a:solidFill>
          <a:ln w="9525">
            <a:solidFill>
              <a:schemeClr val="accent6">
                <a:lumMod val="20000"/>
                <a:lumOff val="80000"/>
              </a:schemeClr>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i="0" u="none" strike="noStrike" cap="none" normalizeH="0" baseline="0" dirty="0" smtClean="0">
                <a:ln>
                  <a:noFill/>
                </a:ln>
                <a:solidFill>
                  <a:srgbClr val="7030A0"/>
                </a:solidFill>
                <a:effectLst/>
                <a:latin typeface="Rockwell" pitchFamily="18" charset="0"/>
                <a:cs typeface="Arial" pitchFamily="34" charset="0"/>
              </a:rPr>
              <a:t>Commission</a:t>
            </a:r>
            <a:endParaRPr kumimoji="0" lang="en-US" sz="1500" i="0" u="none" strike="noStrike" cap="none" normalizeH="0" baseline="0" dirty="0" smtClean="0">
              <a:ln>
                <a:noFill/>
              </a:ln>
              <a:solidFill>
                <a:srgbClr val="7030A0"/>
              </a:solidFill>
              <a:effectLst/>
              <a:latin typeface="Arial" pitchFamily="34" charset="0"/>
              <a:cs typeface="Arial" pitchFamily="34" charset="0"/>
            </a:endParaRPr>
          </a:p>
        </p:txBody>
      </p:sp>
      <p:sp>
        <p:nvSpPr>
          <p:cNvPr id="41" name="Oval 11"/>
          <p:cNvSpPr>
            <a:spLocks noChangeArrowheads="1"/>
          </p:cNvSpPr>
          <p:nvPr/>
        </p:nvSpPr>
        <p:spPr bwMode="auto">
          <a:xfrm>
            <a:off x="5922176" y="4210715"/>
            <a:ext cx="1843294" cy="437272"/>
          </a:xfrm>
          <a:prstGeom prst="ellipse">
            <a:avLst/>
          </a:prstGeom>
          <a:solidFill>
            <a:schemeClr val="accent6">
              <a:lumMod val="20000"/>
              <a:lumOff val="80000"/>
            </a:schemeClr>
          </a:solidFill>
          <a:ln w="9525">
            <a:solidFill>
              <a:schemeClr val="accent6">
                <a:lumMod val="20000"/>
                <a:lumOff val="80000"/>
              </a:schemeClr>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0" i="0" u="none" strike="noStrike" cap="none" normalizeH="0" baseline="0" dirty="0" smtClean="0">
                <a:ln>
                  <a:noFill/>
                </a:ln>
                <a:solidFill>
                  <a:srgbClr val="7030A0"/>
                </a:solidFill>
                <a:effectLst/>
                <a:latin typeface="Rockwell" pitchFamily="18" charset="0"/>
                <a:cs typeface="Arial" pitchFamily="34" charset="0"/>
              </a:rPr>
              <a:t>Availability</a:t>
            </a:r>
            <a:endParaRPr kumimoji="0" lang="en-US" sz="1500" b="0" i="0" u="none" strike="noStrike" cap="none" normalizeH="0" baseline="0" dirty="0" smtClean="0">
              <a:ln>
                <a:noFill/>
              </a:ln>
              <a:solidFill>
                <a:srgbClr val="7030A0"/>
              </a:solidFill>
              <a:effectLst/>
              <a:latin typeface="Arial" pitchFamily="34" charset="0"/>
              <a:cs typeface="Arial" pitchFamily="34" charset="0"/>
            </a:endParaRPr>
          </a:p>
        </p:txBody>
      </p:sp>
      <p:cxnSp>
        <p:nvCxnSpPr>
          <p:cNvPr id="42" name="AutoShape 18"/>
          <p:cNvCxnSpPr>
            <a:cxnSpLocks noChangeShapeType="1"/>
          </p:cNvCxnSpPr>
          <p:nvPr/>
        </p:nvCxnSpPr>
        <p:spPr bwMode="auto">
          <a:xfrm rot="10800000">
            <a:off x="5583380" y="4191000"/>
            <a:ext cx="338796" cy="214971"/>
          </a:xfrm>
          <a:prstGeom prst="straightConnector1">
            <a:avLst/>
          </a:prstGeom>
          <a:noFill/>
          <a:ln w="9525">
            <a:solidFill>
              <a:schemeClr val="accent6">
                <a:lumMod val="40000"/>
                <a:lumOff val="60000"/>
              </a:schemeClr>
            </a:solidFill>
            <a:round/>
            <a:headEnd/>
            <a:tailEnd type="triangle" w="med" len="med"/>
          </a:ln>
        </p:spPr>
      </p:cxnSp>
      <p:cxnSp>
        <p:nvCxnSpPr>
          <p:cNvPr id="43" name="AutoShape 20"/>
          <p:cNvCxnSpPr>
            <a:cxnSpLocks noChangeShapeType="1"/>
          </p:cNvCxnSpPr>
          <p:nvPr/>
        </p:nvCxnSpPr>
        <p:spPr bwMode="auto">
          <a:xfrm flipV="1">
            <a:off x="3290668" y="4191000"/>
            <a:ext cx="366932" cy="256298"/>
          </a:xfrm>
          <a:prstGeom prst="straightConnector1">
            <a:avLst/>
          </a:prstGeom>
          <a:noFill/>
          <a:ln w="9525">
            <a:solidFill>
              <a:schemeClr val="accent6">
                <a:lumMod val="40000"/>
                <a:lumOff val="60000"/>
              </a:schemeClr>
            </a:solidFill>
            <a:round/>
            <a:headEnd/>
            <a:tailEnd type="triangle" w="med" len="med"/>
          </a:ln>
        </p:spPr>
      </p:cxnSp>
      <p:sp>
        <p:nvSpPr>
          <p:cNvPr id="45" name="TextBox 44"/>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 Influential Factors for Pharma Buying Process</a:t>
            </a:r>
            <a:endParaRPr lang="en-US" sz="2400" dirty="0">
              <a:solidFill>
                <a:srgbClr val="FF00FF"/>
              </a:solidFill>
              <a:latin typeface="Rockwell" pitchFamily="18" charset="0"/>
            </a:endParaRPr>
          </a:p>
        </p:txBody>
      </p:sp>
      <p:sp>
        <p:nvSpPr>
          <p:cNvPr id="44" name="TextBox 43"/>
          <p:cNvSpPr txBox="1"/>
          <p:nvPr/>
        </p:nvSpPr>
        <p:spPr>
          <a:xfrm>
            <a:off x="0" y="6123705"/>
            <a:ext cx="9143999" cy="253916"/>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Author (collected from Literature Review)</a:t>
            </a:r>
          </a:p>
        </p:txBody>
      </p:sp>
      <p:sp>
        <p:nvSpPr>
          <p:cNvPr id="46" name="Oval 10"/>
          <p:cNvSpPr>
            <a:spLocks noChangeArrowheads="1"/>
          </p:cNvSpPr>
          <p:nvPr/>
        </p:nvSpPr>
        <p:spPr bwMode="auto">
          <a:xfrm>
            <a:off x="1371600" y="3733800"/>
            <a:ext cx="1003577" cy="457200"/>
          </a:xfrm>
          <a:prstGeom prst="ellipse">
            <a:avLst/>
          </a:prstGeom>
          <a:solidFill>
            <a:srgbClr val="7030A0"/>
          </a:solidFill>
          <a:ln w="9525">
            <a:solidFill>
              <a:schemeClr val="accent6">
                <a:lumMod val="20000"/>
                <a:lumOff val="80000"/>
              </a:schemeClr>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i="0" u="none" strike="noStrike" cap="none" normalizeH="0" baseline="0" dirty="0" smtClean="0">
                <a:ln>
                  <a:noFill/>
                </a:ln>
                <a:solidFill>
                  <a:schemeClr val="bg1"/>
                </a:solidFill>
                <a:effectLst/>
                <a:latin typeface="Rockwell" pitchFamily="18" charset="0"/>
                <a:cs typeface="Arial" pitchFamily="34" charset="0"/>
              </a:rPr>
              <a:t>Price</a:t>
            </a:r>
            <a:endParaRPr kumimoji="0" lang="en-US" sz="1500" i="0" u="none" strike="noStrike" cap="none" normalizeH="0" baseline="0" dirty="0" smtClean="0">
              <a:ln>
                <a:noFill/>
              </a:ln>
              <a:solidFill>
                <a:schemeClr val="bg1"/>
              </a:solidFill>
              <a:effectLst/>
              <a:latin typeface="Arial" pitchFamily="34" charset="0"/>
              <a:cs typeface="Arial" pitchFamily="34" charset="0"/>
            </a:endParaRPr>
          </a:p>
        </p:txBody>
      </p:sp>
      <p:cxnSp>
        <p:nvCxnSpPr>
          <p:cNvPr id="47" name="AutoShape 20"/>
          <p:cNvCxnSpPr>
            <a:cxnSpLocks noChangeShapeType="1"/>
            <a:stCxn id="46" idx="6"/>
            <a:endCxn id="19" idx="1"/>
          </p:cNvCxnSpPr>
          <p:nvPr/>
        </p:nvCxnSpPr>
        <p:spPr bwMode="auto">
          <a:xfrm>
            <a:off x="2375177" y="3962400"/>
            <a:ext cx="1314450" cy="7508"/>
          </a:xfrm>
          <a:prstGeom prst="straightConnector1">
            <a:avLst/>
          </a:prstGeom>
          <a:noFill/>
          <a:ln w="9525">
            <a:solidFill>
              <a:schemeClr val="accent6">
                <a:lumMod val="40000"/>
                <a:lumOff val="60000"/>
              </a:schemeClr>
            </a:solidFill>
            <a:round/>
            <a:headEnd/>
            <a:tailEnd type="triangle" w="med" len="med"/>
          </a:ln>
        </p:spPr>
      </p:cxn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At a glance Pharma Market </a:t>
            </a:r>
            <a:endParaRPr lang="en-US" sz="2400" dirty="0">
              <a:solidFill>
                <a:srgbClr val="FF00FF"/>
              </a:solidFill>
              <a:latin typeface="Rockwell" pitchFamily="18" charset="0"/>
            </a:endParaRPr>
          </a:p>
        </p:txBody>
      </p:sp>
      <p:sp>
        <p:nvSpPr>
          <p:cNvPr id="10" name="TextBox 9"/>
          <p:cNvSpPr txBox="1"/>
          <p:nvPr/>
        </p:nvSpPr>
        <p:spPr>
          <a:xfrm>
            <a:off x="0" y="6130635"/>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LightCastle Analytics Wing in Industry Dynamics, 2015</a:t>
            </a: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97860" y="1806737"/>
            <a:ext cx="6256628" cy="3477875"/>
          </a:xfrm>
          <a:prstGeom prst="rect">
            <a:avLst/>
          </a:prstGeom>
          <a:noFill/>
        </p:spPr>
        <p:txBody>
          <a:bodyPr wrap="square" rtlCol="0">
            <a:spAutoFit/>
          </a:bodyPr>
          <a:lstStyle/>
          <a:p>
            <a:pPr>
              <a:lnSpc>
                <a:spcPts val="4400"/>
              </a:lnSpc>
            </a:pPr>
            <a:r>
              <a:rPr lang="en-US" sz="2000" dirty="0" smtClean="0">
                <a:solidFill>
                  <a:srgbClr val="7030A0"/>
                </a:solidFill>
                <a:latin typeface="Rockwell" pitchFamily="18" charset="0"/>
              </a:rPr>
              <a:t>Total Market 	:  1.4 bln USD (2 bln USD in 2018)</a:t>
            </a:r>
          </a:p>
          <a:p>
            <a:pPr>
              <a:lnSpc>
                <a:spcPts val="4400"/>
              </a:lnSpc>
            </a:pPr>
            <a:r>
              <a:rPr lang="en-US" sz="2000" dirty="0" smtClean="0">
                <a:solidFill>
                  <a:srgbClr val="7030A0"/>
                </a:solidFill>
                <a:latin typeface="Rockwell" pitchFamily="18" charset="0"/>
              </a:rPr>
              <a:t>Company 	:  200 (95% local)</a:t>
            </a:r>
          </a:p>
          <a:p>
            <a:pPr>
              <a:lnSpc>
                <a:spcPts val="4400"/>
              </a:lnSpc>
            </a:pPr>
            <a:r>
              <a:rPr lang="en-US" sz="2000" dirty="0" smtClean="0">
                <a:solidFill>
                  <a:srgbClr val="7030A0"/>
                </a:solidFill>
                <a:latin typeface="Rockwell" pitchFamily="18" charset="0"/>
              </a:rPr>
              <a:t>Avg. Growth 	:  12.8% (Last 5 yr)</a:t>
            </a:r>
          </a:p>
          <a:p>
            <a:pPr>
              <a:lnSpc>
                <a:spcPts val="4400"/>
              </a:lnSpc>
            </a:pPr>
            <a:r>
              <a:rPr lang="en-US" sz="2000" dirty="0" smtClean="0">
                <a:solidFill>
                  <a:srgbClr val="7030A0"/>
                </a:solidFill>
                <a:latin typeface="Rockwell" pitchFamily="18" charset="0"/>
              </a:rPr>
              <a:t>Export 		:  72 mln USD (107 Countries)</a:t>
            </a:r>
          </a:p>
          <a:p>
            <a:pPr>
              <a:lnSpc>
                <a:spcPts val="4400"/>
              </a:lnSpc>
            </a:pPr>
            <a:r>
              <a:rPr lang="en-US" sz="2000" dirty="0" smtClean="0">
                <a:solidFill>
                  <a:srgbClr val="7030A0"/>
                </a:solidFill>
                <a:latin typeface="Rockwell" pitchFamily="18" charset="0"/>
              </a:rPr>
              <a:t>Export Growth	:  15.65% (Over last yr)</a:t>
            </a:r>
          </a:p>
          <a:p>
            <a:pPr>
              <a:lnSpc>
                <a:spcPts val="4400"/>
              </a:lnSpc>
            </a:pPr>
            <a:r>
              <a:rPr lang="en-US" sz="2000" dirty="0" smtClean="0">
                <a:solidFill>
                  <a:srgbClr val="7030A0"/>
                </a:solidFill>
                <a:latin typeface="Rockwell" pitchFamily="18" charset="0"/>
              </a:rPr>
              <a:t>Import		:  &lt;2% of local demand</a:t>
            </a:r>
          </a:p>
        </p:txBody>
      </p:sp>
      <p:pic>
        <p:nvPicPr>
          <p:cNvPr id="1028" name="Picture 4" descr="https://encrypted-tbn3.gstatic.com/images?q=tbn:ANd9GcSl7fmYlWSWpA80eoileem7PGLwjxIq092KwAaxa_zfFXbkPO64"/>
          <p:cNvPicPr>
            <a:picLocks noChangeAspect="1" noChangeArrowheads="1"/>
          </p:cNvPicPr>
          <p:nvPr/>
        </p:nvPicPr>
        <p:blipFill>
          <a:blip r:embed="rId2"/>
          <a:srcRect/>
          <a:stretch>
            <a:fillRect/>
          </a:stretch>
        </p:blipFill>
        <p:spPr bwMode="auto">
          <a:xfrm>
            <a:off x="6400800" y="2438400"/>
            <a:ext cx="2514600" cy="2414588"/>
          </a:xfrm>
          <a:prstGeom prst="ellipse">
            <a:avLst/>
          </a:prstGeom>
          <a:ln>
            <a:noFill/>
          </a:ln>
          <a:effectLst>
            <a:softEdge rad="112500"/>
          </a:effectLst>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Market Size of Biologics (mln USD) </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0" y="6130635"/>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IMS 1Q, 2016 &amp; Internal Data</a:t>
            </a:r>
          </a:p>
        </p:txBody>
      </p:sp>
      <p:sp>
        <p:nvSpPr>
          <p:cNvPr id="19" name="TextBox 18"/>
          <p:cNvSpPr txBox="1"/>
          <p:nvPr/>
        </p:nvSpPr>
        <p:spPr>
          <a:xfrm>
            <a:off x="1018310" y="5562600"/>
            <a:ext cx="7162799" cy="307777"/>
          </a:xfrm>
          <a:prstGeom prst="rect">
            <a:avLst/>
          </a:prstGeom>
          <a:noFill/>
        </p:spPr>
        <p:txBody>
          <a:bodyPr wrap="square" rtlCol="0">
            <a:spAutoFit/>
          </a:bodyPr>
          <a:lstStyle/>
          <a:p>
            <a:pPr algn="ctr"/>
            <a:r>
              <a:rPr lang="en-US" sz="1400" dirty="0" smtClean="0">
                <a:solidFill>
                  <a:srgbClr val="7030A0"/>
                </a:solidFill>
                <a:latin typeface="Rockwell" pitchFamily="18" charset="0"/>
              </a:rPr>
              <a:t>* MABs: Trastuzumab, Rituximab, Tocilizumab, Bevacizumab</a:t>
            </a:r>
            <a:endParaRPr lang="en-US" sz="1400" dirty="0">
              <a:solidFill>
                <a:srgbClr val="7030A0"/>
              </a:solidFill>
              <a:latin typeface="Rockwell" pitchFamily="18" charset="0"/>
            </a:endParaRPr>
          </a:p>
        </p:txBody>
      </p:sp>
      <p:graphicFrame>
        <p:nvGraphicFramePr>
          <p:cNvPr id="17" name="Table 16"/>
          <p:cNvGraphicFramePr>
            <a:graphicFrameLocks noGrp="1"/>
          </p:cNvGraphicFramePr>
          <p:nvPr/>
        </p:nvGraphicFramePr>
        <p:xfrm>
          <a:off x="955960" y="1523997"/>
          <a:ext cx="7103635" cy="3886200"/>
        </p:xfrm>
        <a:graphic>
          <a:graphicData uri="http://schemas.openxmlformats.org/drawingml/2006/table">
            <a:tbl>
              <a:tblPr/>
              <a:tblGrid>
                <a:gridCol w="642015"/>
                <a:gridCol w="1775460"/>
                <a:gridCol w="1053562"/>
                <a:gridCol w="1075512"/>
                <a:gridCol w="877970"/>
                <a:gridCol w="839558"/>
                <a:gridCol w="839558"/>
              </a:tblGrid>
              <a:tr h="431800">
                <a:tc>
                  <a:txBody>
                    <a:bodyPr/>
                    <a:lstStyle/>
                    <a:p>
                      <a:pPr algn="ctr" rtl="0" fontAlgn="b"/>
                      <a:r>
                        <a:rPr lang="en-US" sz="1800" b="1" i="0" u="none" strike="noStrike" dirty="0">
                          <a:solidFill>
                            <a:srgbClr val="7030A0"/>
                          </a:solidFill>
                          <a:latin typeface="Rockwell"/>
                        </a:rPr>
                        <a:t>Sl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1" i="0" u="none" strike="noStrike" dirty="0">
                          <a:solidFill>
                            <a:srgbClr val="7030A0"/>
                          </a:solidFill>
                          <a:latin typeface="Rockwell"/>
                        </a:rPr>
                        <a:t>  Active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a:solidFill>
                            <a:srgbClr val="7030A0"/>
                          </a:solidFill>
                          <a:latin typeface="Rockwell"/>
                        </a:rPr>
                        <a:t>Y-12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a:solidFill>
                            <a:srgbClr val="7030A0"/>
                          </a:solidFill>
                          <a:latin typeface="Rockwell"/>
                        </a:rPr>
                        <a:t>Y-13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a:solidFill>
                            <a:srgbClr val="7030A0"/>
                          </a:solidFill>
                          <a:latin typeface="Rockwell"/>
                        </a:rPr>
                        <a:t>Y-14</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a:solidFill>
                            <a:srgbClr val="7030A0"/>
                          </a:solidFill>
                          <a:latin typeface="Rockwell"/>
                        </a:rPr>
                        <a:t>Y-15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a:solidFill>
                            <a:srgbClr val="7030A0"/>
                          </a:solidFill>
                          <a:latin typeface="Rockwell"/>
                        </a:rPr>
                        <a:t>Y-16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a:txBody>
                    <a:bodyPr/>
                    <a:lstStyle/>
                    <a:p>
                      <a:pPr algn="ctr" rtl="0" fontAlgn="b"/>
                      <a:r>
                        <a:rPr lang="en-US" sz="1800" b="0" i="0" u="none" strike="noStrike">
                          <a:solidFill>
                            <a:srgbClr val="7030A0"/>
                          </a:solidFill>
                          <a:latin typeface="Rockwell"/>
                        </a:rPr>
                        <a:t>1</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0" i="0" u="none" strike="noStrike">
                          <a:solidFill>
                            <a:srgbClr val="7030A0"/>
                          </a:solidFill>
                          <a:latin typeface="Rockwell"/>
                        </a:rPr>
                        <a:t>  Insulin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14.8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18.1</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18.2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21.4</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27.6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a:txBody>
                    <a:bodyPr/>
                    <a:lstStyle/>
                    <a:p>
                      <a:pPr algn="ctr" rtl="0" fontAlgn="b"/>
                      <a:r>
                        <a:rPr lang="en-US" sz="1800" b="0" i="0" u="none" strike="noStrike">
                          <a:solidFill>
                            <a:srgbClr val="7030A0"/>
                          </a:solidFill>
                          <a:latin typeface="Rockwell"/>
                        </a:rPr>
                        <a:t>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0" i="0" u="none" strike="noStrike">
                          <a:solidFill>
                            <a:srgbClr val="7030A0"/>
                          </a:solidFill>
                          <a:latin typeface="Rockwell"/>
                        </a:rPr>
                        <a:t>  Interferon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1.92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1.83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2.8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3.33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3.85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a:txBody>
                    <a:bodyPr/>
                    <a:lstStyle/>
                    <a:p>
                      <a:pPr algn="ctr" rtl="0" fontAlgn="b"/>
                      <a:r>
                        <a:rPr lang="en-US" sz="1800" b="0" i="0" u="none" strike="noStrike">
                          <a:solidFill>
                            <a:srgbClr val="7030A0"/>
                          </a:solidFill>
                          <a:latin typeface="Rockwell"/>
                        </a:rPr>
                        <a:t>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0" i="0" u="none" strike="noStrike">
                          <a:solidFill>
                            <a:srgbClr val="7030A0"/>
                          </a:solidFill>
                          <a:latin typeface="Rockwell"/>
                        </a:rPr>
                        <a:t>  MABs*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1.83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1.62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2.82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3.33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3.95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a:txBody>
                    <a:bodyPr/>
                    <a:lstStyle/>
                    <a:p>
                      <a:pPr algn="ctr" rtl="0" fontAlgn="b"/>
                      <a:r>
                        <a:rPr lang="en-US" sz="1800" b="0" i="0" u="none" strike="noStrike">
                          <a:solidFill>
                            <a:srgbClr val="7030A0"/>
                          </a:solidFill>
                          <a:latin typeface="Rockwell"/>
                        </a:rPr>
                        <a:t>4</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0" i="0" u="none" strike="noStrike">
                          <a:solidFill>
                            <a:srgbClr val="7030A0"/>
                          </a:solidFill>
                          <a:latin typeface="Rockwell"/>
                        </a:rPr>
                        <a:t>  Erythropoietin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0.01</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0.02</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0.37</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0.86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1.17</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a:txBody>
                    <a:bodyPr/>
                    <a:lstStyle/>
                    <a:p>
                      <a:pPr algn="ctr" rtl="0" fontAlgn="b"/>
                      <a:r>
                        <a:rPr lang="en-US" sz="1800" b="0" i="0" u="none" strike="noStrike">
                          <a:solidFill>
                            <a:srgbClr val="7030A0"/>
                          </a:solidFill>
                          <a:latin typeface="Rockwell"/>
                        </a:rPr>
                        <a:t>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0" i="0" u="none" strike="noStrike" dirty="0">
                          <a:solidFill>
                            <a:srgbClr val="7030A0"/>
                          </a:solidFill>
                          <a:latin typeface="Rockwell"/>
                        </a:rPr>
                        <a:t>  Filgrastim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0.07</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0.09</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dirty="0">
                          <a:solidFill>
                            <a:srgbClr val="7030A0"/>
                          </a:solidFill>
                          <a:latin typeface="Rockwell"/>
                        </a:rPr>
                        <a:t>0.1</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dirty="0">
                          <a:solidFill>
                            <a:srgbClr val="7030A0"/>
                          </a:solidFill>
                          <a:latin typeface="Rockwell"/>
                        </a:rPr>
                        <a:t>0.17</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a:txBody>
                    <a:bodyPr/>
                    <a:lstStyle/>
                    <a:p>
                      <a:pPr algn="ctr" rtl="0" fontAlgn="b"/>
                      <a:r>
                        <a:rPr lang="en-US" sz="1800" b="0" i="0" u="none" strike="noStrike">
                          <a:solidFill>
                            <a:srgbClr val="7030A0"/>
                          </a:solidFill>
                          <a:latin typeface="Rockwell"/>
                        </a:rPr>
                        <a:t>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0" i="0" u="none" strike="noStrike">
                          <a:solidFill>
                            <a:srgbClr val="7030A0"/>
                          </a:solidFill>
                          <a:latin typeface="Rockwell"/>
                        </a:rPr>
                        <a:t>  Streptokinase </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0.07</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0.14</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0.15</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a:txBody>
                    <a:bodyPr/>
                    <a:lstStyle/>
                    <a:p>
                      <a:pPr algn="ctr" rtl="0" fontAlgn="b"/>
                      <a:r>
                        <a:rPr lang="en-US" sz="1800" b="0" i="0" u="none" strike="noStrike">
                          <a:solidFill>
                            <a:srgbClr val="7030A0"/>
                          </a:solidFill>
                          <a:latin typeface="Rockwell"/>
                        </a:rPr>
                        <a:t>7</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rtl="0" fontAlgn="b"/>
                      <a:r>
                        <a:rPr lang="en-US" sz="1800" b="0" i="0" u="none" strike="noStrike">
                          <a:solidFill>
                            <a:srgbClr val="7030A0"/>
                          </a:solidFill>
                          <a:latin typeface="Rockwell"/>
                        </a:rPr>
                        <a:t>  Others</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0.01</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0.01</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0.04</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0.04</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0" i="0" u="none" strike="noStrike">
                          <a:solidFill>
                            <a:srgbClr val="7030A0"/>
                          </a:solidFill>
                          <a:latin typeface="Rockwell"/>
                        </a:rPr>
                        <a:t>0.08</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431800">
                <a:tc gridSpan="2">
                  <a:txBody>
                    <a:bodyPr/>
                    <a:lstStyle/>
                    <a:p>
                      <a:pPr algn="ctr" rtl="0" fontAlgn="b"/>
                      <a:r>
                        <a:rPr lang="en-US" sz="1800" b="1" i="0" u="none" strike="noStrike">
                          <a:solidFill>
                            <a:srgbClr val="7030A0"/>
                          </a:solidFill>
                          <a:latin typeface="Rockwell"/>
                        </a:rPr>
                        <a:t>Total</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hMerge="1">
                  <a:txBody>
                    <a:bodyPr/>
                    <a:lstStyle/>
                    <a:p>
                      <a:endParaRPr lang="en-US"/>
                    </a:p>
                  </a:txBody>
                  <a:tcPr/>
                </a:tc>
                <a:tc>
                  <a:txBody>
                    <a:bodyPr/>
                    <a:lstStyle/>
                    <a:p>
                      <a:pPr algn="ctr" rtl="0" fontAlgn="b"/>
                      <a:r>
                        <a:rPr lang="en-US" sz="1800" b="1" i="0" u="none" strike="noStrike">
                          <a:solidFill>
                            <a:srgbClr val="7030A0"/>
                          </a:solidFill>
                          <a:latin typeface="Rockwell"/>
                        </a:rPr>
                        <a:t>18.70</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dirty="0">
                          <a:solidFill>
                            <a:srgbClr val="7030A0"/>
                          </a:solidFill>
                          <a:latin typeface="Rockwell"/>
                        </a:rPr>
                        <a:t>21.73</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a:solidFill>
                            <a:srgbClr val="7030A0"/>
                          </a:solidFill>
                          <a:latin typeface="Rockwell"/>
                        </a:rPr>
                        <a:t>24.46</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a:solidFill>
                            <a:srgbClr val="7030A0"/>
                          </a:solidFill>
                          <a:latin typeface="Rockwell"/>
                        </a:rPr>
                        <a:t>29.14</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rtl="0" fontAlgn="b"/>
                      <a:r>
                        <a:rPr lang="en-US" sz="1800" b="1" i="0" u="none" strike="noStrike" dirty="0">
                          <a:solidFill>
                            <a:srgbClr val="7030A0"/>
                          </a:solidFill>
                          <a:latin typeface="Rockwell"/>
                        </a:rPr>
                        <a:t>36.97</a:t>
                      </a:r>
                    </a:p>
                  </a:txBody>
                  <a:tcPr marL="9525" marR="9525" marT="9525"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ffar\Desktop\02.jpg"/>
          <p:cNvPicPr>
            <a:picLocks noChangeAspect="1" noChangeArrowheads="1"/>
          </p:cNvPicPr>
          <p:nvPr/>
        </p:nvPicPr>
        <p:blipFill>
          <a:blip r:embed="rId2"/>
          <a:srcRect/>
          <a:stretch>
            <a:fillRect/>
          </a:stretch>
        </p:blipFill>
        <p:spPr bwMode="auto">
          <a:xfrm>
            <a:off x="886690" y="1455095"/>
            <a:ext cx="7162800" cy="4504523"/>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Market Trend (approx) of Biotech Products (mln USD)  </a:t>
            </a:r>
            <a:endParaRPr lang="en-US" sz="2400" dirty="0">
              <a:solidFill>
                <a:srgbClr val="FF00FF"/>
              </a:solidFill>
              <a:latin typeface="Rockwell" pitchFamily="18" charset="0"/>
            </a:endParaRPr>
          </a:p>
        </p:txBody>
      </p:sp>
      <p:sp>
        <p:nvSpPr>
          <p:cNvPr id="18" name="TextBox 17"/>
          <p:cNvSpPr txBox="1"/>
          <p:nvPr/>
        </p:nvSpPr>
        <p:spPr>
          <a:xfrm>
            <a:off x="0" y="6144490"/>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The Author</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affar\Desktop\04.jpg"/>
          <p:cNvPicPr>
            <a:picLocks noChangeAspect="1" noChangeArrowheads="1"/>
          </p:cNvPicPr>
          <p:nvPr/>
        </p:nvPicPr>
        <p:blipFill>
          <a:blip r:embed="rId2"/>
          <a:srcRect/>
          <a:stretch>
            <a:fillRect/>
          </a:stretch>
        </p:blipFill>
        <p:spPr bwMode="auto">
          <a:xfrm>
            <a:off x="1066800" y="1219200"/>
            <a:ext cx="7162800" cy="5271660"/>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89208" y="749076"/>
            <a:ext cx="8382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Market Share (%) of Biotech Products  </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0" y="6130635"/>
            <a:ext cx="9144000"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IMS 1Q, 2016 &amp; Internal Data</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affar\Desktop\05.jpg"/>
          <p:cNvPicPr>
            <a:picLocks noChangeAspect="1" noChangeArrowheads="1"/>
          </p:cNvPicPr>
          <p:nvPr/>
        </p:nvPicPr>
        <p:blipFill>
          <a:blip r:embed="rId2"/>
          <a:srcRect/>
          <a:stretch>
            <a:fillRect/>
          </a:stretch>
        </p:blipFill>
        <p:spPr bwMode="auto">
          <a:xfrm>
            <a:off x="1143000" y="1371600"/>
            <a:ext cx="6781800" cy="4811889"/>
          </a:xfrm>
          <a:prstGeom prst="rect">
            <a:avLst/>
          </a:prstGeom>
          <a:noFill/>
        </p:spPr>
      </p:pic>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Growth % Biotech Products Vs Total Pharma Mkt</a:t>
            </a:r>
            <a:endParaRPr lang="en-US" sz="2400" dirty="0">
              <a:solidFill>
                <a:srgbClr val="FF00FF"/>
              </a:solidFill>
              <a:latin typeface="Rockwell" pitchFamily="18" charset="0"/>
            </a:endParaRPr>
          </a:p>
        </p:txBody>
      </p:sp>
      <p:sp>
        <p:nvSpPr>
          <p:cNvPr id="18" name="TextBox 17"/>
          <p:cNvSpPr txBox="1"/>
          <p:nvPr/>
        </p:nvSpPr>
        <p:spPr>
          <a:xfrm>
            <a:off x="0" y="6144490"/>
            <a:ext cx="9143999"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IMS 1Q, 2016 &amp; Internal Data</a:t>
            </a:r>
          </a:p>
        </p:txBody>
      </p:sp>
      <p:sp>
        <p:nvSpPr>
          <p:cNvPr id="17" name="Rectangle 16"/>
          <p:cNvSpPr/>
          <p:nvPr/>
        </p:nvSpPr>
        <p:spPr>
          <a:xfrm>
            <a:off x="7620000" y="5327070"/>
            <a:ext cx="1066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Why Bangladesh (Continued)</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97523" y="1406225"/>
            <a:ext cx="7239007" cy="2041585"/>
          </a:xfrm>
          <a:prstGeom prst="rect">
            <a:avLst/>
          </a:prstGeom>
          <a:noFill/>
        </p:spPr>
        <p:txBody>
          <a:bodyPr wrap="square" rtlCol="0">
            <a:spAutoFit/>
          </a:bodyPr>
          <a:lstStyle/>
          <a:p>
            <a:pPr marL="457200" lvl="0" indent="-457200">
              <a:lnSpc>
                <a:spcPts val="3760"/>
              </a:lnSpc>
              <a:buFont typeface="+mj-lt"/>
              <a:buAutoNum type="arabicPeriod"/>
            </a:pPr>
            <a:r>
              <a:rPr lang="en-US" sz="2000" dirty="0" smtClean="0">
                <a:solidFill>
                  <a:srgbClr val="7030A0"/>
                </a:solidFill>
                <a:latin typeface="Rockwell" pitchFamily="18" charset="0"/>
              </a:rPr>
              <a:t>Huge number of population (Life Exp : 70.65 years)</a:t>
            </a:r>
          </a:p>
          <a:p>
            <a:pPr marL="457200" lvl="0" indent="-457200">
              <a:lnSpc>
                <a:spcPts val="3760"/>
              </a:lnSpc>
              <a:buFont typeface="+mj-lt"/>
              <a:buAutoNum type="arabicPeriod"/>
            </a:pPr>
            <a:r>
              <a:rPr lang="en-US" sz="2000" dirty="0" smtClean="0">
                <a:solidFill>
                  <a:srgbClr val="7030A0"/>
                </a:solidFill>
                <a:latin typeface="Rockwell" pitchFamily="18" charset="0"/>
              </a:rPr>
              <a:t>Decreasing trend of poverty (1.8% annually)</a:t>
            </a:r>
          </a:p>
          <a:p>
            <a:pPr marL="457200" lvl="0" indent="-457200">
              <a:lnSpc>
                <a:spcPts val="3760"/>
              </a:lnSpc>
              <a:buFont typeface="+mj-lt"/>
              <a:buAutoNum type="arabicPeriod"/>
            </a:pPr>
            <a:r>
              <a:rPr lang="en-US" sz="2000" dirty="0" smtClean="0">
                <a:solidFill>
                  <a:srgbClr val="7030A0"/>
                </a:solidFill>
                <a:latin typeface="Rockwell" pitchFamily="18" charset="0"/>
              </a:rPr>
              <a:t>Stable economic growth (Avg GDP Growth : 6-7%)</a:t>
            </a:r>
          </a:p>
          <a:p>
            <a:pPr marL="457200" lvl="0" indent="-457200">
              <a:lnSpc>
                <a:spcPts val="3760"/>
              </a:lnSpc>
              <a:buFont typeface="+mj-lt"/>
              <a:buAutoNum type="arabicPeriod"/>
            </a:pPr>
            <a:r>
              <a:rPr lang="en-US" sz="2000" dirty="0" smtClean="0">
                <a:solidFill>
                  <a:srgbClr val="7030A0"/>
                </a:solidFill>
                <a:latin typeface="Rockwell" pitchFamily="18" charset="0"/>
              </a:rPr>
              <a:t>Increasing health awareness (Education &amp; NGOs)</a:t>
            </a:r>
          </a:p>
        </p:txBody>
      </p:sp>
      <p:pic>
        <p:nvPicPr>
          <p:cNvPr id="2050" name="Picture 2" descr="http://www.fxtribune.com/images/haberler/why_bangladesh_may_be_the_next_proving_ground_for_global_jihadist_groups_m11.jpg"/>
          <p:cNvPicPr>
            <a:picLocks noChangeAspect="1" noChangeArrowheads="1"/>
          </p:cNvPicPr>
          <p:nvPr/>
        </p:nvPicPr>
        <p:blipFill>
          <a:blip r:embed="rId2"/>
          <a:srcRect/>
          <a:stretch>
            <a:fillRect/>
          </a:stretch>
        </p:blipFill>
        <p:spPr bwMode="auto">
          <a:xfrm>
            <a:off x="2556165" y="3823855"/>
            <a:ext cx="4038600"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Why Bangladesh (Continued)</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86685" y="1392370"/>
            <a:ext cx="7426040" cy="2087751"/>
          </a:xfrm>
          <a:prstGeom prst="rect">
            <a:avLst/>
          </a:prstGeom>
          <a:noFill/>
        </p:spPr>
        <p:txBody>
          <a:bodyPr wrap="square" rtlCol="0">
            <a:spAutoFit/>
          </a:bodyPr>
          <a:lstStyle/>
          <a:p>
            <a:pPr lvl="0"/>
            <a:endParaRPr lang="en-US" sz="300" dirty="0" smtClean="0"/>
          </a:p>
          <a:p>
            <a:pPr marL="457200" indent="-457200">
              <a:lnSpc>
                <a:spcPts val="3800"/>
              </a:lnSpc>
              <a:buFont typeface="+mj-lt"/>
              <a:buAutoNum type="arabicPeriod" startAt="5"/>
            </a:pPr>
            <a:r>
              <a:rPr lang="en-US" sz="2000" dirty="0" smtClean="0">
                <a:solidFill>
                  <a:srgbClr val="7030A0"/>
                </a:solidFill>
                <a:latin typeface="Rockwell" pitchFamily="18" charset="0"/>
              </a:rPr>
              <a:t>Prevalence of non-communicable diseases (Half of total) </a:t>
            </a:r>
          </a:p>
          <a:p>
            <a:pPr marL="457200" lvl="0" indent="-457200">
              <a:lnSpc>
                <a:spcPts val="3800"/>
              </a:lnSpc>
              <a:buFont typeface="+mj-lt"/>
              <a:buAutoNum type="arabicPeriod" startAt="5"/>
            </a:pPr>
            <a:r>
              <a:rPr lang="en-US" sz="2000" dirty="0" smtClean="0">
                <a:solidFill>
                  <a:srgbClr val="7030A0"/>
                </a:solidFill>
                <a:latin typeface="Rockwell" pitchFamily="18" charset="0"/>
              </a:rPr>
              <a:t>Geographic location (02 Sea Ports &amp; land connection)</a:t>
            </a:r>
          </a:p>
          <a:p>
            <a:pPr marL="457200" indent="-457200">
              <a:lnSpc>
                <a:spcPts val="3800"/>
              </a:lnSpc>
              <a:buFont typeface="+mj-lt"/>
              <a:buAutoNum type="arabicPeriod" startAt="5"/>
            </a:pPr>
            <a:r>
              <a:rPr lang="en-US" sz="2000" dirty="0" smtClean="0">
                <a:solidFill>
                  <a:srgbClr val="7030A0"/>
                </a:solidFill>
                <a:latin typeface="Rockwell" pitchFamily="18" charset="0"/>
              </a:rPr>
              <a:t>Skilled Manpower (Producing Hormones, Vaccines)</a:t>
            </a:r>
          </a:p>
          <a:p>
            <a:pPr marL="457200" indent="-457200">
              <a:lnSpc>
                <a:spcPts val="3800"/>
              </a:lnSpc>
              <a:buFont typeface="+mj-lt"/>
              <a:buAutoNum type="arabicPeriod" startAt="5"/>
            </a:pPr>
            <a:r>
              <a:rPr lang="en-US" sz="2000" dirty="0" smtClean="0">
                <a:solidFill>
                  <a:srgbClr val="7030A0"/>
                </a:solidFill>
                <a:latin typeface="Rockwell" pitchFamily="18" charset="0"/>
              </a:rPr>
              <a:t>High Productivity (Laborers, Managers &amp; Entrepreneurs)</a:t>
            </a:r>
          </a:p>
        </p:txBody>
      </p:sp>
      <p:pic>
        <p:nvPicPr>
          <p:cNvPr id="10" name="Picture 2" descr="C:\Users\Jaffar\Desktop\bigstock-Check-List-With-Red-Checkmark-86139950.jpg"/>
          <p:cNvPicPr>
            <a:picLocks noChangeAspect="1" noChangeArrowheads="1"/>
          </p:cNvPicPr>
          <p:nvPr/>
        </p:nvPicPr>
        <p:blipFill>
          <a:blip r:embed="rId2" cstate="print"/>
          <a:srcRect/>
          <a:stretch>
            <a:fillRect/>
          </a:stretch>
        </p:blipFill>
        <p:spPr bwMode="auto">
          <a:xfrm>
            <a:off x="2514600" y="3810000"/>
            <a:ext cx="4114800"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Why Bangladesh (Continued)</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p:cNvGraphicFramePr>
            <a:graphicFrameLocks noGrp="1"/>
          </p:cNvGraphicFramePr>
          <p:nvPr/>
        </p:nvGraphicFramePr>
        <p:xfrm>
          <a:off x="360205" y="1974286"/>
          <a:ext cx="8399023" cy="2823163"/>
        </p:xfrm>
        <a:graphic>
          <a:graphicData uri="http://schemas.openxmlformats.org/drawingml/2006/table">
            <a:tbl>
              <a:tblPr/>
              <a:tblGrid>
                <a:gridCol w="260350"/>
                <a:gridCol w="2118873"/>
                <a:gridCol w="1372108"/>
                <a:gridCol w="1144847"/>
                <a:gridCol w="1084933"/>
                <a:gridCol w="1381585"/>
                <a:gridCol w="1036327"/>
              </a:tblGrid>
              <a:tr h="380999">
                <a:tc>
                  <a:txBody>
                    <a:bodyPr/>
                    <a:lstStyle/>
                    <a:p>
                      <a:pPr algn="ctr" fontAlgn="b"/>
                      <a:r>
                        <a:rPr lang="en-US" sz="1550" b="1" i="0" u="none" strike="noStrike" dirty="0">
                          <a:solidFill>
                            <a:srgbClr val="7030A0"/>
                          </a:solidFill>
                          <a:latin typeface="Rockwell"/>
                        </a:rPr>
                        <a:t>Sl </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1" i="0" u="none" strike="noStrike" dirty="0" smtClean="0">
                          <a:solidFill>
                            <a:srgbClr val="7030A0"/>
                          </a:solidFill>
                          <a:latin typeface="Rockwell"/>
                        </a:rPr>
                        <a:t> Cost </a:t>
                      </a:r>
                      <a:r>
                        <a:rPr lang="en-US" sz="1550" b="1" i="0" u="none" strike="noStrike" dirty="0">
                          <a:solidFill>
                            <a:srgbClr val="7030A0"/>
                          </a:solidFill>
                          <a:latin typeface="Rockwell"/>
                        </a:rPr>
                        <a:t>Heads</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1" i="0" u="none" strike="noStrike" dirty="0" smtClean="0">
                          <a:solidFill>
                            <a:srgbClr val="7030A0"/>
                          </a:solidFill>
                          <a:latin typeface="Rockwell"/>
                        </a:rPr>
                        <a:t> Unit</a:t>
                      </a:r>
                      <a:endParaRPr lang="en-US" sz="1550" b="1"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1" i="0" u="none" strike="noStrike" dirty="0">
                          <a:solidFill>
                            <a:srgbClr val="7030A0"/>
                          </a:solidFill>
                          <a:latin typeface="Rockwell"/>
                        </a:rPr>
                        <a:t>Dhaka</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1" i="0" u="none" strike="noStrike" dirty="0">
                          <a:solidFill>
                            <a:srgbClr val="7030A0"/>
                          </a:solidFill>
                          <a:latin typeface="Rockwell"/>
                        </a:rPr>
                        <a:t>Shanghai</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1" i="0" u="none" strike="noStrike" dirty="0">
                          <a:solidFill>
                            <a:srgbClr val="7030A0"/>
                          </a:solidFill>
                          <a:latin typeface="Rockwell"/>
                        </a:rPr>
                        <a:t>New Delhi</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1" i="0" u="none" strike="noStrike" dirty="0">
                          <a:solidFill>
                            <a:srgbClr val="7030A0"/>
                          </a:solidFill>
                          <a:latin typeface="Rockwell"/>
                        </a:rPr>
                        <a:t>Seoul</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5741">
                <a:tc>
                  <a:txBody>
                    <a:bodyPr/>
                    <a:lstStyle/>
                    <a:p>
                      <a:pPr algn="ctr" fontAlgn="b"/>
                      <a:r>
                        <a:rPr lang="en-US" sz="1550" b="0" i="0" u="none" strike="noStrike">
                          <a:solidFill>
                            <a:srgbClr val="7030A0"/>
                          </a:solidFill>
                          <a:latin typeface="Rockwell"/>
                        </a:rPr>
                        <a:t>1</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Worker </a:t>
                      </a:r>
                      <a:r>
                        <a:rPr lang="en-US" sz="1550" b="0" i="0" u="none" strike="noStrike" dirty="0">
                          <a:solidFill>
                            <a:srgbClr val="7030A0"/>
                          </a:solidFill>
                          <a:latin typeface="Rockwell"/>
                        </a:rPr>
                        <a:t>Wage</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Person/Month</a:t>
                      </a:r>
                      <a:endParaRPr lang="en-US" sz="1550" b="0"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50-100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200-250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150-180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890-1275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5741">
                <a:tc>
                  <a:txBody>
                    <a:bodyPr/>
                    <a:lstStyle/>
                    <a:p>
                      <a:pPr algn="ctr" fontAlgn="b"/>
                      <a:r>
                        <a:rPr lang="en-US" sz="1550" b="0" i="0" u="none" strike="noStrike">
                          <a:solidFill>
                            <a:srgbClr val="7030A0"/>
                          </a:solidFill>
                          <a:latin typeface="Rockwell"/>
                        </a:rPr>
                        <a:t>2</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Managerial </a:t>
                      </a:r>
                      <a:r>
                        <a:rPr lang="en-US" sz="1550" b="0" i="0" u="none" strike="noStrike" dirty="0">
                          <a:solidFill>
                            <a:srgbClr val="7030A0"/>
                          </a:solidFill>
                          <a:latin typeface="Rockwell"/>
                        </a:rPr>
                        <a:t>Staff</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Person/Month</a:t>
                      </a:r>
                      <a:endParaRPr lang="en-US" sz="1550" b="0"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331</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1000-1500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800-1200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1900-2000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1977">
                <a:tc>
                  <a:txBody>
                    <a:bodyPr/>
                    <a:lstStyle/>
                    <a:p>
                      <a:pPr algn="ctr" fontAlgn="b"/>
                      <a:r>
                        <a:rPr lang="en-US" sz="1550" b="0" i="0" u="none" strike="noStrike">
                          <a:solidFill>
                            <a:srgbClr val="7030A0"/>
                          </a:solidFill>
                          <a:latin typeface="Rockwell"/>
                        </a:rPr>
                        <a:t>3</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Industrial </a:t>
                      </a:r>
                      <a:r>
                        <a:rPr lang="en-US" sz="1550" b="0" i="0" u="none" strike="noStrike" dirty="0">
                          <a:solidFill>
                            <a:srgbClr val="7030A0"/>
                          </a:solidFill>
                          <a:latin typeface="Rockwell"/>
                        </a:rPr>
                        <a:t>Land </a:t>
                      </a:r>
                      <a:r>
                        <a:rPr lang="en-US" sz="1550" b="0" i="0" u="none" strike="noStrike" dirty="0" smtClean="0">
                          <a:solidFill>
                            <a:srgbClr val="7030A0"/>
                          </a:solidFill>
                          <a:latin typeface="Rockwell"/>
                        </a:rPr>
                        <a:t> </a:t>
                      </a:r>
                      <a:endParaRPr lang="en-US" sz="1550" b="0"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Per </a:t>
                      </a:r>
                      <a:r>
                        <a:rPr lang="en-US" sz="1550" b="0" i="0" u="none" strike="noStrike" dirty="0">
                          <a:solidFill>
                            <a:srgbClr val="7030A0"/>
                          </a:solidFill>
                          <a:latin typeface="Rockwell"/>
                        </a:rPr>
                        <a:t>Sqr </a:t>
                      </a:r>
                      <a:r>
                        <a:rPr lang="en-US" sz="1550" b="0" i="0" u="none" strike="noStrike" dirty="0" smtClean="0">
                          <a:solidFill>
                            <a:srgbClr val="7030A0"/>
                          </a:solidFill>
                          <a:latin typeface="Rockwell"/>
                        </a:rPr>
                        <a:t>m</a:t>
                      </a:r>
                      <a:endParaRPr lang="en-US" sz="1550" b="0"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smtClean="0">
                          <a:solidFill>
                            <a:srgbClr val="7030A0"/>
                          </a:solidFill>
                          <a:latin typeface="Rockwell"/>
                        </a:rPr>
                        <a:t>1000-1500</a:t>
                      </a:r>
                      <a:endParaRPr lang="en-US" sz="1550" b="0"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5000-5500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10000-10500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 </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5741">
                <a:tc>
                  <a:txBody>
                    <a:bodyPr/>
                    <a:lstStyle/>
                    <a:p>
                      <a:pPr algn="ctr" fontAlgn="b"/>
                      <a:r>
                        <a:rPr lang="en-US" sz="1550" b="0" i="0" u="none" strike="noStrike">
                          <a:solidFill>
                            <a:srgbClr val="7030A0"/>
                          </a:solidFill>
                          <a:latin typeface="Rockwell"/>
                        </a:rPr>
                        <a:t>4</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Office </a:t>
                      </a:r>
                      <a:r>
                        <a:rPr lang="en-US" sz="1550" b="0" i="0" u="none" strike="noStrike" dirty="0">
                          <a:solidFill>
                            <a:srgbClr val="7030A0"/>
                          </a:solidFill>
                          <a:latin typeface="Rockwell"/>
                        </a:rPr>
                        <a:t>Rent</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Sqr</a:t>
                      </a:r>
                      <a:r>
                        <a:rPr lang="en-US" sz="1550" b="0" i="0" u="none" strike="noStrike" dirty="0">
                          <a:solidFill>
                            <a:srgbClr val="7030A0"/>
                          </a:solidFill>
                          <a:latin typeface="Rockwell"/>
                        </a:rPr>
                        <a:t>. </a:t>
                      </a:r>
                      <a:r>
                        <a:rPr lang="en-US" sz="1550" b="0" i="0" u="none" strike="noStrike" dirty="0" smtClean="0">
                          <a:solidFill>
                            <a:srgbClr val="7030A0"/>
                          </a:solidFill>
                          <a:latin typeface="Rockwell"/>
                        </a:rPr>
                        <a:t>m/month</a:t>
                      </a:r>
                      <a:endParaRPr lang="en-US" sz="1550" b="0"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10-12</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60-65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30-35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34.5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5741">
                <a:tc>
                  <a:txBody>
                    <a:bodyPr/>
                    <a:lstStyle/>
                    <a:p>
                      <a:pPr algn="ctr" fontAlgn="b"/>
                      <a:r>
                        <a:rPr lang="en-US" sz="1550" b="0" i="0" u="none" strike="noStrike">
                          <a:solidFill>
                            <a:srgbClr val="7030A0"/>
                          </a:solidFill>
                          <a:latin typeface="Rockwell"/>
                        </a:rPr>
                        <a:t>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Electricity</a:t>
                      </a:r>
                      <a:endParaRPr lang="en-US" sz="1550" b="0" i="0" u="none" strike="noStrike" dirty="0">
                        <a:solidFill>
                          <a:srgbClr val="7030A0"/>
                        </a:solidFill>
                        <a:latin typeface="Rockwell"/>
                      </a:endParaRP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Per </a:t>
                      </a:r>
                      <a:r>
                        <a:rPr lang="en-US" sz="1550" b="0" i="0" u="none" strike="noStrike" dirty="0">
                          <a:solidFill>
                            <a:srgbClr val="7030A0"/>
                          </a:solidFill>
                          <a:latin typeface="Rockwell"/>
                        </a:rPr>
                        <a:t>KWh</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0.06-0.10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0.1</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0.1</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0.04</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5741">
                <a:tc>
                  <a:txBody>
                    <a:bodyPr/>
                    <a:lstStyle/>
                    <a:p>
                      <a:pPr algn="ctr" fontAlgn="b"/>
                      <a:r>
                        <a:rPr lang="en-US" sz="1550" b="0" i="0" u="none" strike="noStrike">
                          <a:solidFill>
                            <a:srgbClr val="7030A0"/>
                          </a:solidFill>
                          <a:latin typeface="Rockwell"/>
                        </a:rPr>
                        <a:t>6</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Water </a:t>
                      </a:r>
                      <a:r>
                        <a:rPr lang="en-US" sz="1550" b="0" i="0" u="none" strike="noStrike" dirty="0">
                          <a:solidFill>
                            <a:srgbClr val="7030A0"/>
                          </a:solidFill>
                          <a:latin typeface="Rockwell"/>
                        </a:rPr>
                        <a:t>for Business Use</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Per </a:t>
                      </a:r>
                      <a:r>
                        <a:rPr lang="en-US" sz="1550" b="0" i="0" u="none" strike="noStrike" dirty="0">
                          <a:solidFill>
                            <a:srgbClr val="7030A0"/>
                          </a:solidFill>
                          <a:latin typeface="Rockwell"/>
                        </a:rPr>
                        <a:t>Cu. M</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0.25-0.33</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0.32</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0.25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0.62-0.98</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5741">
                <a:tc>
                  <a:txBody>
                    <a:bodyPr/>
                    <a:lstStyle/>
                    <a:p>
                      <a:pPr algn="ctr" fontAlgn="b"/>
                      <a:r>
                        <a:rPr lang="en-US" sz="1550" b="0" i="0" u="none" strike="noStrike">
                          <a:solidFill>
                            <a:srgbClr val="7030A0"/>
                          </a:solidFill>
                          <a:latin typeface="Rockwell"/>
                        </a:rPr>
                        <a:t>7</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Gas </a:t>
                      </a:r>
                      <a:r>
                        <a:rPr lang="en-US" sz="1550" b="0" i="0" u="none" strike="noStrike" dirty="0">
                          <a:solidFill>
                            <a:srgbClr val="7030A0"/>
                          </a:solidFill>
                          <a:latin typeface="Rockwell"/>
                        </a:rPr>
                        <a:t>for Business Use</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Per </a:t>
                      </a:r>
                      <a:r>
                        <a:rPr lang="en-US" sz="1550" b="0" i="0" u="none" strike="noStrike" dirty="0">
                          <a:solidFill>
                            <a:srgbClr val="7030A0"/>
                          </a:solidFill>
                          <a:latin typeface="Rockwell"/>
                        </a:rPr>
                        <a:t>Cu. M</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0.085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 </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0.52</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0.29</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r h="305741">
                <a:tc>
                  <a:txBody>
                    <a:bodyPr/>
                    <a:lstStyle/>
                    <a:p>
                      <a:pPr algn="ctr" fontAlgn="b"/>
                      <a:r>
                        <a:rPr lang="en-US" sz="1550" b="0" i="0" u="none" strike="noStrike">
                          <a:solidFill>
                            <a:srgbClr val="7030A0"/>
                          </a:solidFill>
                          <a:latin typeface="Rockwell"/>
                        </a:rPr>
                        <a:t>8</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Personal </a:t>
                      </a:r>
                      <a:r>
                        <a:rPr lang="en-US" sz="1550" b="0" i="0" u="none" strike="noStrike" dirty="0">
                          <a:solidFill>
                            <a:srgbClr val="7030A0"/>
                          </a:solidFill>
                          <a:latin typeface="Rockwell"/>
                        </a:rPr>
                        <a:t>Income Tax</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l" fontAlgn="b"/>
                      <a:r>
                        <a:rPr lang="en-US" sz="1550" b="0" i="0" u="none" strike="noStrike" dirty="0" smtClean="0">
                          <a:solidFill>
                            <a:srgbClr val="7030A0"/>
                          </a:solidFill>
                          <a:latin typeface="Rockwell"/>
                        </a:rPr>
                        <a:t> Basic </a:t>
                      </a:r>
                      <a:r>
                        <a:rPr lang="en-US" sz="1550" b="0" i="0" u="none" strike="noStrike" dirty="0">
                          <a:solidFill>
                            <a:srgbClr val="7030A0"/>
                          </a:solidFill>
                          <a:latin typeface="Rockwell"/>
                        </a:rPr>
                        <a:t>Rate</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10-25%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5-45%</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a:solidFill>
                            <a:srgbClr val="7030A0"/>
                          </a:solidFill>
                          <a:latin typeface="Rockwell"/>
                        </a:rPr>
                        <a:t>10-30%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c>
                  <a:txBody>
                    <a:bodyPr/>
                    <a:lstStyle/>
                    <a:p>
                      <a:pPr algn="ctr" fontAlgn="b"/>
                      <a:r>
                        <a:rPr lang="en-US" sz="1550" b="0" i="0" u="none" strike="noStrike" dirty="0">
                          <a:solidFill>
                            <a:srgbClr val="7030A0"/>
                          </a:solidFill>
                          <a:latin typeface="Rockwell"/>
                        </a:rPr>
                        <a:t>40%</a:t>
                      </a:r>
                    </a:p>
                  </a:txBody>
                  <a:tcPr marL="0" marR="0" marT="0" marB="0" anchor="ctr">
                    <a:lnL w="6350" cap="flat" cmpd="sng" algn="ctr">
                      <a:solidFill>
                        <a:srgbClr val="7030A0"/>
                      </a:solidFill>
                      <a:prstDash val="solid"/>
                      <a:round/>
                      <a:headEnd type="none" w="med" len="med"/>
                      <a:tailEnd type="none" w="med" len="med"/>
                    </a:lnL>
                    <a:lnR w="6350" cap="flat" cmpd="sng" algn="ctr">
                      <a:solidFill>
                        <a:srgbClr val="7030A0"/>
                      </a:solidFill>
                      <a:prstDash val="solid"/>
                      <a:round/>
                      <a:headEnd type="none" w="med" len="med"/>
                      <a:tailEnd type="none" w="med" len="med"/>
                    </a:lnR>
                    <a:lnT w="6350" cap="flat" cmpd="sng" algn="ctr">
                      <a:solidFill>
                        <a:srgbClr val="7030A0"/>
                      </a:solidFill>
                      <a:prstDash val="solid"/>
                      <a:round/>
                      <a:headEnd type="none" w="med" len="med"/>
                      <a:tailEnd type="none" w="med" len="med"/>
                    </a:lnT>
                    <a:lnB w="6350" cap="flat" cmpd="sng" algn="ctr">
                      <a:solidFill>
                        <a:srgbClr val="7030A0"/>
                      </a:solidFill>
                      <a:prstDash val="solid"/>
                      <a:round/>
                      <a:headEnd type="none" w="med" len="med"/>
                      <a:tailEnd type="none" w="med" len="med"/>
                    </a:lnB>
                  </a:tcPr>
                </a:tc>
              </a:tr>
            </a:tbl>
          </a:graphicData>
        </a:graphic>
      </p:graphicFrame>
      <p:sp>
        <p:nvSpPr>
          <p:cNvPr id="19" name="TextBox 18"/>
          <p:cNvSpPr txBox="1"/>
          <p:nvPr/>
        </p:nvSpPr>
        <p:spPr>
          <a:xfrm>
            <a:off x="1475504" y="6114977"/>
            <a:ext cx="6241475" cy="246221"/>
          </a:xfrm>
          <a:prstGeom prst="rect">
            <a:avLst/>
          </a:prstGeom>
          <a:noFill/>
        </p:spPr>
        <p:txBody>
          <a:bodyPr wrap="square" rtlCol="0">
            <a:spAutoFit/>
          </a:bodyPr>
          <a:lstStyle/>
          <a:p>
            <a:pPr algn="ctr"/>
            <a:r>
              <a:rPr lang="en-US" sz="1000" dirty="0" smtClean="0">
                <a:solidFill>
                  <a:srgbClr val="7030A0"/>
                </a:solidFill>
                <a:latin typeface="Rockwell" pitchFamily="18" charset="0"/>
              </a:rPr>
              <a:t>Ref: Bangladesh Board of Investment (BOI), www.globalpropertyguide.com  &amp; The Shanghai daily </a:t>
            </a:r>
          </a:p>
        </p:txBody>
      </p:sp>
      <p:sp>
        <p:nvSpPr>
          <p:cNvPr id="21" name="TextBox 20"/>
          <p:cNvSpPr txBox="1"/>
          <p:nvPr/>
        </p:nvSpPr>
        <p:spPr>
          <a:xfrm>
            <a:off x="6532420" y="4814445"/>
            <a:ext cx="2209800" cy="307777"/>
          </a:xfrm>
          <a:prstGeom prst="rect">
            <a:avLst/>
          </a:prstGeom>
          <a:noFill/>
        </p:spPr>
        <p:txBody>
          <a:bodyPr wrap="square" rtlCol="0">
            <a:spAutoFit/>
          </a:bodyPr>
          <a:lstStyle/>
          <a:p>
            <a:pPr algn="r"/>
            <a:r>
              <a:rPr lang="en-US" sz="1400" dirty="0" smtClean="0">
                <a:solidFill>
                  <a:srgbClr val="7030A0"/>
                </a:solidFill>
                <a:latin typeface="Rockwell" pitchFamily="18" charset="0"/>
              </a:rPr>
              <a:t>* Figures are in USD</a:t>
            </a:r>
            <a:endParaRPr lang="en-US" sz="1400" dirty="0">
              <a:solidFill>
                <a:srgbClr val="7030A0"/>
              </a:solidFill>
              <a:latin typeface="Rockwell" pitchFamily="18"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Why Bangladesh</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45120" y="1669470"/>
            <a:ext cx="7114315" cy="2780248"/>
          </a:xfrm>
          <a:prstGeom prst="rect">
            <a:avLst/>
          </a:prstGeom>
          <a:noFill/>
        </p:spPr>
        <p:txBody>
          <a:bodyPr wrap="square" rtlCol="0">
            <a:spAutoFit/>
          </a:bodyPr>
          <a:lstStyle/>
          <a:p>
            <a:pPr lvl="0"/>
            <a:endParaRPr lang="en-US" sz="300" dirty="0" smtClean="0"/>
          </a:p>
          <a:p>
            <a:pPr marL="457200" lvl="0" indent="-457200">
              <a:lnSpc>
                <a:spcPts val="4200"/>
              </a:lnSpc>
              <a:buFont typeface="+mj-lt"/>
              <a:buAutoNum type="arabicPeriod" startAt="9"/>
            </a:pPr>
            <a:r>
              <a:rPr lang="en-US" sz="2000" dirty="0" smtClean="0">
                <a:solidFill>
                  <a:srgbClr val="7030A0"/>
                </a:solidFill>
                <a:latin typeface="Rockwell" pitchFamily="18" charset="0"/>
              </a:rPr>
              <a:t>Advantages of TRIPs (Exempt up to 2032)</a:t>
            </a:r>
          </a:p>
          <a:p>
            <a:pPr marL="457200" lvl="0" indent="-457200">
              <a:lnSpc>
                <a:spcPts val="4200"/>
              </a:lnSpc>
              <a:buFont typeface="+mj-lt"/>
              <a:buAutoNum type="arabicPeriod" startAt="9"/>
            </a:pPr>
            <a:r>
              <a:rPr lang="en-US" sz="2000" dirty="0" smtClean="0">
                <a:solidFill>
                  <a:srgbClr val="7030A0"/>
                </a:solidFill>
                <a:latin typeface="Rockwell" pitchFamily="18" charset="0"/>
              </a:rPr>
              <a:t>Government patronization (1982 Drug Ordinance)</a:t>
            </a:r>
          </a:p>
          <a:p>
            <a:pPr marL="457200" lvl="0" indent="-457200">
              <a:lnSpc>
                <a:spcPts val="4200"/>
              </a:lnSpc>
              <a:buFont typeface="+mj-lt"/>
              <a:buAutoNum type="arabicPeriod" startAt="9"/>
            </a:pPr>
            <a:r>
              <a:rPr lang="en-US" sz="2000" dirty="0" smtClean="0">
                <a:solidFill>
                  <a:srgbClr val="7030A0"/>
                </a:solidFill>
                <a:latin typeface="Rockwell" pitchFamily="18" charset="0"/>
              </a:rPr>
              <a:t>Investment friendly environment (Govt. Patronization)</a:t>
            </a:r>
          </a:p>
          <a:p>
            <a:pPr marL="457200" indent="-457200">
              <a:lnSpc>
                <a:spcPts val="4200"/>
              </a:lnSpc>
              <a:buFont typeface="+mj-lt"/>
              <a:buAutoNum type="arabicPeriod" startAt="9"/>
            </a:pPr>
            <a:r>
              <a:rPr lang="en-US" sz="2000" dirty="0" smtClean="0">
                <a:solidFill>
                  <a:srgbClr val="7030A0"/>
                </a:solidFill>
                <a:latin typeface="Rockwell" pitchFamily="18" charset="0"/>
              </a:rPr>
              <a:t>Success history of pharma export (08 yrs Avg Gr 14%)</a:t>
            </a:r>
          </a:p>
          <a:p>
            <a:pPr marL="457200" indent="-457200">
              <a:lnSpc>
                <a:spcPts val="3800"/>
              </a:lnSpc>
            </a:pPr>
            <a:endParaRPr lang="en-US" sz="2000" dirty="0" smtClean="0">
              <a:solidFill>
                <a:srgbClr val="7030A0"/>
              </a:solidFill>
              <a:latin typeface="Rockwell" pitchFamily="18" charset="0"/>
            </a:endParaRPr>
          </a:p>
        </p:txBody>
      </p:sp>
      <p:sp>
        <p:nvSpPr>
          <p:cNvPr id="18" name="TextBox 17"/>
          <p:cNvSpPr txBox="1"/>
          <p:nvPr/>
        </p:nvSpPr>
        <p:spPr>
          <a:xfrm>
            <a:off x="858970" y="4080180"/>
            <a:ext cx="7460680" cy="1426031"/>
          </a:xfrm>
          <a:prstGeom prst="rect">
            <a:avLst/>
          </a:prstGeom>
          <a:noFill/>
        </p:spPr>
        <p:txBody>
          <a:bodyPr wrap="square" rtlCol="0">
            <a:spAutoFit/>
          </a:bodyPr>
          <a:lstStyle/>
          <a:p>
            <a:pPr algn="just">
              <a:lnSpc>
                <a:spcPts val="2620"/>
              </a:lnSpc>
            </a:pPr>
            <a:r>
              <a:rPr lang="en-US" sz="1600" dirty="0" smtClean="0">
                <a:solidFill>
                  <a:srgbClr val="7030A0"/>
                </a:solidFill>
                <a:latin typeface="Rockwell" pitchFamily="18" charset="0"/>
              </a:rPr>
              <a:t>(Some companies are setting up plants in Saudi Arabia, UAE,  Sri Lanka &amp; in some African Countries. At present 3,600 Bangladeshi brands are already internationally registered and among them 100 are in regulated market)            </a:t>
            </a:r>
            <a:r>
              <a:rPr lang="en-US" sz="1100" dirty="0" smtClean="0">
                <a:solidFill>
                  <a:srgbClr val="7030A0"/>
                </a:solidFill>
                <a:latin typeface="Rockwell" pitchFamily="18" charset="0"/>
              </a:rPr>
              <a:t>Ref. Mollick, 2015</a:t>
            </a:r>
            <a:endParaRPr lang="en-US" dirty="0" smtClean="0">
              <a:solidFill>
                <a:srgbClr val="7030A0"/>
              </a:solidFill>
              <a:latin typeface="Rockwell"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National Drug Policies</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11724" y="1780320"/>
            <a:ext cx="8395855" cy="3170099"/>
          </a:xfrm>
          <a:prstGeom prst="rect">
            <a:avLst/>
          </a:prstGeom>
          <a:noFill/>
        </p:spPr>
        <p:txBody>
          <a:bodyPr wrap="square" rtlCol="0">
            <a:spAutoFit/>
          </a:bodyPr>
          <a:lstStyle/>
          <a:p>
            <a:pPr algn="just"/>
            <a:endParaRPr lang="en-US" sz="500" dirty="0" smtClean="0">
              <a:solidFill>
                <a:srgbClr val="7030A0"/>
              </a:solidFill>
              <a:latin typeface="Rockwell" pitchFamily="18" charset="0"/>
            </a:endParaRPr>
          </a:p>
          <a:p>
            <a:pPr algn="just"/>
            <a:endParaRPr lang="en-US" sz="400" dirty="0" smtClean="0">
              <a:solidFill>
                <a:srgbClr val="7030A0"/>
              </a:solidFill>
              <a:latin typeface="Rockwell" pitchFamily="18" charset="0"/>
            </a:endParaRPr>
          </a:p>
          <a:p>
            <a:pPr algn="just">
              <a:lnSpc>
                <a:spcPts val="3260"/>
              </a:lnSpc>
            </a:pPr>
            <a:r>
              <a:rPr lang="en-US" dirty="0" smtClean="0">
                <a:solidFill>
                  <a:srgbClr val="7030A0"/>
                </a:solidFill>
                <a:latin typeface="Rockwell" pitchFamily="18" charset="0"/>
              </a:rPr>
              <a:t>1. A raw material which is locally manufactured will be given protection by disallowing it to be imported if sufficient quantity is available in the country.</a:t>
            </a:r>
          </a:p>
          <a:p>
            <a:pPr algn="just"/>
            <a:endParaRPr lang="en-US" sz="1200" dirty="0" smtClean="0">
              <a:solidFill>
                <a:srgbClr val="7030A0"/>
              </a:solidFill>
              <a:latin typeface="Rockwell" pitchFamily="18" charset="0"/>
            </a:endParaRPr>
          </a:p>
          <a:p>
            <a:pPr algn="just">
              <a:lnSpc>
                <a:spcPts val="3260"/>
              </a:lnSpc>
            </a:pPr>
            <a:r>
              <a:rPr lang="en-US" dirty="0" smtClean="0">
                <a:solidFill>
                  <a:srgbClr val="7030A0"/>
                </a:solidFill>
                <a:latin typeface="Rockwell" pitchFamily="18" charset="0"/>
              </a:rPr>
              <a:t>2. No multinational company without their own factory will be allowed to market their products after manufacturing them in other factory in a toll basis.</a:t>
            </a:r>
          </a:p>
          <a:p>
            <a:pPr algn="just"/>
            <a:endParaRPr lang="en-US" sz="1400" dirty="0" smtClean="0">
              <a:solidFill>
                <a:srgbClr val="7030A0"/>
              </a:solidFill>
              <a:latin typeface="Rockwell" pitchFamily="18" charset="0"/>
            </a:endParaRPr>
          </a:p>
          <a:p>
            <a:pPr algn="just">
              <a:lnSpc>
                <a:spcPts val="3260"/>
              </a:lnSpc>
            </a:pPr>
            <a:r>
              <a:rPr lang="en-US" dirty="0" smtClean="0">
                <a:solidFill>
                  <a:srgbClr val="7030A0"/>
                </a:solidFill>
                <a:latin typeface="Rockwell" pitchFamily="18" charset="0"/>
              </a:rPr>
              <a:t>3. No foreign brands may be imported in Bangladesh if the same or similar 03 products are available/manufactured in Bangladesh.</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6712531"/>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297844"/>
            <a:ext cx="9144000" cy="15935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0" y="13836"/>
            <a:ext cx="9144000" cy="145469"/>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400800"/>
            <a:ext cx="9129932" cy="144434"/>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749076"/>
            <a:ext cx="9144000" cy="461665"/>
          </a:xfrm>
          <a:prstGeom prst="rect">
            <a:avLst/>
          </a:prstGeom>
          <a:noFill/>
        </p:spPr>
        <p:txBody>
          <a:bodyPr wrap="square" rtlCol="0">
            <a:spAutoFit/>
          </a:bodyPr>
          <a:lstStyle/>
          <a:p>
            <a:pPr algn="ctr"/>
            <a:r>
              <a:rPr lang="en-US" sz="2400" dirty="0" smtClean="0">
                <a:solidFill>
                  <a:srgbClr val="FF00FF"/>
                </a:solidFill>
                <a:latin typeface="Rockwell" pitchFamily="18" charset="0"/>
              </a:rPr>
              <a:t>Mode of Entry</a:t>
            </a:r>
            <a:endParaRPr lang="en-US" sz="2400" dirty="0">
              <a:solidFill>
                <a:srgbClr val="FF00FF"/>
              </a:solidFill>
              <a:latin typeface="Rockwell" pitchFamily="18" charset="0"/>
            </a:endParaRPr>
          </a:p>
        </p:txBody>
      </p:sp>
      <p:sp>
        <p:nvSpPr>
          <p:cNvPr id="16" name="Rectangle 15"/>
          <p:cNvSpPr/>
          <p:nvPr/>
        </p:nvSpPr>
        <p:spPr>
          <a:xfrm>
            <a:off x="5507492" y="35052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872350" y="5867400"/>
            <a:ext cx="1447800" cy="400110"/>
          </a:xfrm>
          <a:prstGeom prst="rect">
            <a:avLst/>
          </a:prstGeom>
          <a:solidFill>
            <a:srgbClr val="FF00FF"/>
          </a:solidFill>
        </p:spPr>
        <p:txBody>
          <a:bodyPr wrap="square" rtlCol="0">
            <a:spAutoFit/>
          </a:bodyPr>
          <a:lstStyle/>
          <a:p>
            <a:pPr algn="ctr"/>
            <a:r>
              <a:rPr lang="en-US" sz="2000" dirty="0" smtClean="0">
                <a:solidFill>
                  <a:schemeClr val="bg1"/>
                </a:solidFill>
                <a:latin typeface="Rockwell" pitchFamily="18" charset="0"/>
              </a:rPr>
              <a:t>Thank You</a:t>
            </a:r>
            <a:endParaRPr lang="en-US" sz="2000" dirty="0">
              <a:solidFill>
                <a:schemeClr val="bg1"/>
              </a:solidFill>
              <a:latin typeface="Rockwell" pitchFamily="18" charset="0"/>
            </a:endParaRPr>
          </a:p>
        </p:txBody>
      </p:sp>
      <p:sp>
        <p:nvSpPr>
          <p:cNvPr id="19" name="TextBox 18"/>
          <p:cNvSpPr txBox="1"/>
          <p:nvPr/>
        </p:nvSpPr>
        <p:spPr>
          <a:xfrm>
            <a:off x="387940" y="1669480"/>
            <a:ext cx="8375060" cy="3785652"/>
          </a:xfrm>
          <a:prstGeom prst="rect">
            <a:avLst/>
          </a:prstGeom>
          <a:noFill/>
        </p:spPr>
        <p:txBody>
          <a:bodyPr wrap="square" rtlCol="0">
            <a:spAutoFit/>
          </a:bodyPr>
          <a:lstStyle/>
          <a:p>
            <a:pPr>
              <a:lnSpc>
                <a:spcPts val="2660"/>
              </a:lnSpc>
            </a:pPr>
            <a:r>
              <a:rPr lang="en-US" sz="2000" dirty="0" smtClean="0">
                <a:solidFill>
                  <a:srgbClr val="FF00FF"/>
                </a:solidFill>
                <a:latin typeface="Rockwell" pitchFamily="18" charset="0"/>
              </a:rPr>
              <a:t>Joint Venture </a:t>
            </a:r>
            <a:r>
              <a:rPr lang="en-US" sz="2000" dirty="0" smtClean="0">
                <a:solidFill>
                  <a:srgbClr val="7030A0"/>
                </a:solidFill>
                <a:latin typeface="Rockwell" pitchFamily="18" charset="0"/>
              </a:rPr>
              <a:t>is the preferable option for Business Operation. Because-</a:t>
            </a:r>
          </a:p>
          <a:p>
            <a:endParaRPr lang="en-US" sz="1000" dirty="0" smtClean="0">
              <a:solidFill>
                <a:srgbClr val="7030A0"/>
              </a:solidFill>
              <a:latin typeface="Rockwell" pitchFamily="18" charset="0"/>
            </a:endParaRPr>
          </a:p>
          <a:p>
            <a:pPr>
              <a:lnSpc>
                <a:spcPts val="3660"/>
              </a:lnSpc>
              <a:buFont typeface="Wingdings" pitchFamily="2" charset="2"/>
              <a:buChar char="ü"/>
            </a:pPr>
            <a:r>
              <a:rPr lang="en-US" sz="2000" dirty="0" smtClean="0">
                <a:solidFill>
                  <a:srgbClr val="7030A0"/>
                </a:solidFill>
                <a:latin typeface="Rockwell" pitchFamily="18" charset="0"/>
              </a:rPr>
              <a:t> Limited research activities by the local companies</a:t>
            </a:r>
          </a:p>
          <a:p>
            <a:pPr>
              <a:lnSpc>
                <a:spcPts val="3660"/>
              </a:lnSpc>
              <a:buFont typeface="Wingdings" pitchFamily="2" charset="2"/>
              <a:buChar char="ü"/>
            </a:pPr>
            <a:r>
              <a:rPr lang="en-US" sz="2000" dirty="0" smtClean="0">
                <a:solidFill>
                  <a:srgbClr val="7030A0"/>
                </a:solidFill>
                <a:latin typeface="Rockwell" pitchFamily="18" charset="0"/>
              </a:rPr>
              <a:t> Complying with the national drug policies  </a:t>
            </a:r>
          </a:p>
          <a:p>
            <a:pPr>
              <a:lnSpc>
                <a:spcPts val="3660"/>
              </a:lnSpc>
              <a:buFont typeface="Wingdings" pitchFamily="2" charset="2"/>
              <a:buChar char="ü"/>
            </a:pPr>
            <a:r>
              <a:rPr lang="en-US" sz="2000" dirty="0" smtClean="0">
                <a:solidFill>
                  <a:srgbClr val="7030A0"/>
                </a:solidFill>
                <a:latin typeface="Rockwell" pitchFamily="18" charset="0"/>
              </a:rPr>
              <a:t> Scope to use local marketing expertise</a:t>
            </a:r>
          </a:p>
          <a:p>
            <a:pPr>
              <a:lnSpc>
                <a:spcPts val="3660"/>
              </a:lnSpc>
              <a:buFont typeface="Wingdings" pitchFamily="2" charset="2"/>
              <a:buChar char="ü"/>
            </a:pPr>
            <a:r>
              <a:rPr lang="en-US" sz="2000" dirty="0" smtClean="0">
                <a:solidFill>
                  <a:srgbClr val="7030A0"/>
                </a:solidFill>
                <a:latin typeface="Rockwell" pitchFamily="18" charset="0"/>
              </a:rPr>
              <a:t> Advantages of geographical location </a:t>
            </a:r>
          </a:p>
          <a:p>
            <a:pPr>
              <a:lnSpc>
                <a:spcPts val="3660"/>
              </a:lnSpc>
              <a:buFont typeface="Wingdings" pitchFamily="2" charset="2"/>
              <a:buChar char="ü"/>
            </a:pPr>
            <a:r>
              <a:rPr lang="en-US" sz="2000" dirty="0" smtClean="0">
                <a:solidFill>
                  <a:srgbClr val="7030A0"/>
                </a:solidFill>
                <a:latin typeface="Rockwell" pitchFamily="18" charset="0"/>
              </a:rPr>
              <a:t> Advantages of TRIPS</a:t>
            </a:r>
          </a:p>
          <a:p>
            <a:pPr>
              <a:lnSpc>
                <a:spcPts val="3660"/>
              </a:lnSpc>
              <a:buFont typeface="Wingdings" pitchFamily="2" charset="2"/>
              <a:buChar char="ü"/>
            </a:pPr>
            <a:r>
              <a:rPr lang="en-US" sz="2000" dirty="0" smtClean="0">
                <a:solidFill>
                  <a:srgbClr val="7030A0"/>
                </a:solidFill>
                <a:latin typeface="Rockwell" pitchFamily="18" charset="0"/>
              </a:rPr>
              <a:t> Risk minimization</a:t>
            </a:r>
          </a:p>
          <a:p>
            <a:pPr>
              <a:lnSpc>
                <a:spcPts val="2660"/>
              </a:lnSpc>
            </a:pPr>
            <a:endParaRPr lang="en-US" sz="2000" dirty="0" smtClean="0">
              <a:solidFill>
                <a:srgbClr val="7030A0"/>
              </a:solidFill>
              <a:latin typeface="Rockwell" pitchFamily="18" charset="0"/>
            </a:endParaRPr>
          </a:p>
        </p:txBody>
      </p:sp>
      <p:sp>
        <p:nvSpPr>
          <p:cNvPr id="21" name="Rectangle 20"/>
          <p:cNvSpPr/>
          <p:nvPr/>
        </p:nvSpPr>
        <p:spPr>
          <a:xfrm>
            <a:off x="5929745" y="5126180"/>
            <a:ext cx="29718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Picture 10" descr="https://encrypted-tbn1.gstatic.com/images?q=tbn:ANd9GcRrphJrtgUI3Wc6F55rEwbFdawHlD29cvCPShvBsY1ZQUPDKwFh"/>
          <p:cNvPicPr>
            <a:picLocks noChangeAspect="1" noChangeArrowheads="1"/>
          </p:cNvPicPr>
          <p:nvPr/>
        </p:nvPicPr>
        <p:blipFill>
          <a:blip r:embed="rId2"/>
          <a:srcRect/>
          <a:stretch>
            <a:fillRect/>
          </a:stretch>
        </p:blipFill>
        <p:spPr bwMode="auto">
          <a:xfrm>
            <a:off x="5638800" y="2971800"/>
            <a:ext cx="3505200" cy="2209800"/>
          </a:xfrm>
          <a:prstGeom prst="ellipse">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1807985808"/>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3851</TotalTime>
  <Words>2054</Words>
  <Application>Microsoft Office PowerPoint</Application>
  <PresentationFormat>On-screen Show (4:3)</PresentationFormat>
  <Paragraphs>464</Paragraphs>
  <Slides>47</Slides>
  <Notes>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Conference Series LLC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Let us meet again..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Md. Abu Zafor Sadek</dc:creator>
  <cp:lastModifiedBy>Biosimilars 2015</cp:lastModifiedBy>
  <cp:revision>348</cp:revision>
  <dcterms:created xsi:type="dcterms:W3CDTF">2006-08-16T00:00:00Z</dcterms:created>
  <dcterms:modified xsi:type="dcterms:W3CDTF">2016-07-27T09:37:01Z</dcterms:modified>
</cp:coreProperties>
</file>