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4"/>
  </p:notesMasterIdLst>
  <p:sldIdLst>
    <p:sldId id="290" r:id="rId3"/>
    <p:sldId id="291" r:id="rId4"/>
    <p:sldId id="257" r:id="rId5"/>
    <p:sldId id="259" r:id="rId6"/>
    <p:sldId id="281" r:id="rId7"/>
    <p:sldId id="283" r:id="rId8"/>
    <p:sldId id="266" r:id="rId9"/>
    <p:sldId id="284" r:id="rId10"/>
    <p:sldId id="285" r:id="rId11"/>
    <p:sldId id="279" r:id="rId12"/>
    <p:sldId id="286" r:id="rId13"/>
    <p:sldId id="267" r:id="rId14"/>
    <p:sldId id="268" r:id="rId15"/>
    <p:sldId id="269" r:id="rId16"/>
    <p:sldId id="288" r:id="rId17"/>
    <p:sldId id="289" r:id="rId18"/>
    <p:sldId id="287" r:id="rId19"/>
    <p:sldId id="270" r:id="rId20"/>
    <p:sldId id="282" r:id="rId21"/>
    <p:sldId id="280" r:id="rId22"/>
    <p:sldId id="29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7078A-BD7C-44F5-93D8-D72DB8D9D191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433F5-5232-4051-AE97-722510B2C6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9489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Title Page: </a:t>
            </a:r>
            <a:endParaRPr lang="en-US" baseline="0" dirty="0" smtClean="0"/>
          </a:p>
          <a:p>
            <a:pPr defTabSz="902488">
              <a:defRPr/>
            </a:pPr>
            <a:r>
              <a:rPr lang="en-US" baseline="0" dirty="0" smtClean="0"/>
              <a:t>Speaker: Mayer A. Landau</a:t>
            </a:r>
          </a:p>
          <a:p>
            <a:pPr defTabSz="902488">
              <a:defRPr/>
            </a:pPr>
            <a:r>
              <a:rPr lang="en-US" baseline="0" dirty="0" smtClean="0"/>
              <a:t>Section Chief, Advanced Space Power</a:t>
            </a:r>
          </a:p>
          <a:p>
            <a:pPr defTabSz="902488">
              <a:defRPr/>
            </a:pPr>
            <a:r>
              <a:rPr lang="en-US" baseline="0" dirty="0" smtClean="0"/>
              <a:t>Space Vehicles Directorate</a:t>
            </a:r>
          </a:p>
          <a:p>
            <a:pPr defTabSz="902488">
              <a:defRPr/>
            </a:pPr>
            <a:r>
              <a:rPr lang="en-US" baseline="0" dirty="0" smtClean="0"/>
              <a:t>Air Force Research Laboratory</a:t>
            </a:r>
          </a:p>
          <a:p>
            <a:pPr defTabSz="902488"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722313"/>
            <a:ext cx="4533900" cy="3400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1636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1482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040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8111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890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1144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754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1632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1737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942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3757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Box 3"/>
          <p:cNvSpPr txBox="1"/>
          <p:nvPr userDrawn="1"/>
        </p:nvSpPr>
        <p:spPr bwMode="auto">
          <a:xfrm>
            <a:off x="8616833" y="6629568"/>
            <a:ext cx="2281150" cy="2158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fld id="{A4B15896-8DA0-4AE9-BEE1-03A243008DDB}" type="slidenum">
              <a:rPr lang="en-US" sz="800" b="1">
                <a:solidFill>
                  <a:srgbClr val="0000FF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sz="800" b="1" dirty="0">
                <a:solidFill>
                  <a:srgbClr val="0000FF"/>
                </a:solidFill>
              </a:rPr>
              <a:t> of 25</a:t>
            </a:r>
          </a:p>
        </p:txBody>
      </p:sp>
    </p:spTree>
    <p:extLst>
      <p:ext uri="{BB962C8B-B14F-4D97-AF65-F5344CB8AC3E}">
        <p14:creationId xmlns:p14="http://schemas.microsoft.com/office/powerpoint/2010/main" xmlns="" val="711672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Box 3"/>
          <p:cNvSpPr txBox="1"/>
          <p:nvPr userDrawn="1"/>
        </p:nvSpPr>
        <p:spPr bwMode="auto">
          <a:xfrm>
            <a:off x="8616833" y="6629568"/>
            <a:ext cx="2281150" cy="2158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fld id="{A4B15896-8DA0-4AE9-BEE1-03A243008DDB}" type="slidenum">
              <a:rPr lang="en-US" sz="800" b="1">
                <a:solidFill>
                  <a:srgbClr val="0000FF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sz="800" b="1" dirty="0">
                <a:solidFill>
                  <a:srgbClr val="0000FF"/>
                </a:solidFill>
              </a:rPr>
              <a:t> of 25</a:t>
            </a:r>
          </a:p>
        </p:txBody>
      </p:sp>
    </p:spTree>
    <p:extLst>
      <p:ext uri="{BB962C8B-B14F-4D97-AF65-F5344CB8AC3E}">
        <p14:creationId xmlns:p14="http://schemas.microsoft.com/office/powerpoint/2010/main" xmlns="" val="341387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2162183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371600"/>
            <a:ext cx="418465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2650" y="1371600"/>
            <a:ext cx="418465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185862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299801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Box 2"/>
          <p:cNvSpPr txBox="1"/>
          <p:nvPr userDrawn="1"/>
        </p:nvSpPr>
        <p:spPr bwMode="auto">
          <a:xfrm>
            <a:off x="8616833" y="6629568"/>
            <a:ext cx="2281150" cy="2158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fld id="{A4B15896-8DA0-4AE9-BEE1-03A243008DDB}" type="slidenum">
              <a:rPr lang="en-US" sz="800" b="1">
                <a:solidFill>
                  <a:srgbClr val="0000FF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sz="800" b="1" dirty="0">
                <a:solidFill>
                  <a:srgbClr val="0000FF"/>
                </a:solidFill>
              </a:rPr>
              <a:t> of 25</a:t>
            </a:r>
          </a:p>
        </p:txBody>
      </p:sp>
    </p:spTree>
    <p:extLst>
      <p:ext uri="{BB962C8B-B14F-4D97-AF65-F5344CB8AC3E}">
        <p14:creationId xmlns:p14="http://schemas.microsoft.com/office/powerpoint/2010/main" xmlns="" val="20893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 bwMode="auto">
          <a:xfrm>
            <a:off x="8616833" y="6617693"/>
            <a:ext cx="2281150" cy="2158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fld id="{A4B15896-8DA0-4AE9-BEE1-03A243008DDB}" type="slidenum">
              <a:rPr lang="en-US" sz="800" b="1">
                <a:solidFill>
                  <a:srgbClr val="0000FF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sz="800" b="1" dirty="0">
                <a:solidFill>
                  <a:srgbClr val="0000FF"/>
                </a:solidFill>
              </a:rPr>
              <a:t> of 25</a:t>
            </a:r>
          </a:p>
        </p:txBody>
      </p:sp>
    </p:spTree>
    <p:extLst>
      <p:ext uri="{BB962C8B-B14F-4D97-AF65-F5344CB8AC3E}">
        <p14:creationId xmlns:p14="http://schemas.microsoft.com/office/powerpoint/2010/main" xmlns="" val="87728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142734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1167929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688655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6875" y="19050"/>
            <a:ext cx="2130425" cy="6610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600" y="19050"/>
            <a:ext cx="6238875" cy="6610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837734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9050"/>
            <a:ext cx="7162800" cy="885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55600" y="1371600"/>
            <a:ext cx="418465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2650" y="1371600"/>
            <a:ext cx="418465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Box 4"/>
          <p:cNvSpPr txBox="1"/>
          <p:nvPr userDrawn="1"/>
        </p:nvSpPr>
        <p:spPr bwMode="auto">
          <a:xfrm>
            <a:off x="8616833" y="6629568"/>
            <a:ext cx="2281150" cy="2158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fld id="{A4B15896-8DA0-4AE9-BEE1-03A243008DDB}" type="slidenum">
              <a:rPr lang="en-US" sz="800" b="1">
                <a:solidFill>
                  <a:srgbClr val="0000FF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sz="800" b="1" dirty="0">
                <a:solidFill>
                  <a:srgbClr val="0000FF"/>
                </a:solidFill>
              </a:rPr>
              <a:t> of 25</a:t>
            </a:r>
          </a:p>
        </p:txBody>
      </p:sp>
    </p:spTree>
    <p:extLst>
      <p:ext uri="{BB962C8B-B14F-4D97-AF65-F5344CB8AC3E}">
        <p14:creationId xmlns:p14="http://schemas.microsoft.com/office/powerpoint/2010/main" xmlns="" val="30670719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9050"/>
            <a:ext cx="7162800" cy="885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371600"/>
            <a:ext cx="418465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2650" y="1371600"/>
            <a:ext cx="418465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2650" y="4076700"/>
            <a:ext cx="418465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2821763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9050"/>
            <a:ext cx="7162800" cy="885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55600" y="1371600"/>
            <a:ext cx="8521700" cy="5257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150374720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90600" y="19050"/>
            <a:ext cx="7162800" cy="885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5600" y="1371600"/>
            <a:ext cx="418465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2650" y="1371600"/>
            <a:ext cx="418465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55600" y="4076700"/>
            <a:ext cx="418465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2650" y="4076700"/>
            <a:ext cx="418465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722582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55600" y="19050"/>
            <a:ext cx="8521700" cy="6610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6211872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162800" cy="981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55600" y="1447800"/>
            <a:ext cx="8521700" cy="5257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3471912867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5141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010612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441404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038600" cy="1066800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>
              <a:defRPr sz="2000" b="1">
                <a:latin typeface="Arial" pitchFamily="34" charset="0"/>
                <a:cs typeface="Arial" pitchFamily="34" charset="0"/>
              </a:defRPr>
            </a:lvl3pPr>
            <a:lvl4pPr>
              <a:defRPr sz="1800" b="1">
                <a:latin typeface="Arial" pitchFamily="34" charset="0"/>
                <a:cs typeface="Arial" pitchFamily="34" charset="0"/>
              </a:defRPr>
            </a:lvl4pPr>
            <a:lvl5pPr>
              <a:defRPr sz="1600" b="1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1066800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>
              <a:defRPr sz="2000" b="1">
                <a:latin typeface="Arial" pitchFamily="34" charset="0"/>
                <a:cs typeface="Arial" pitchFamily="34" charset="0"/>
              </a:defRPr>
            </a:lvl3pPr>
            <a:lvl4pPr>
              <a:defRPr sz="1800" b="1">
                <a:latin typeface="Arial" pitchFamily="34" charset="0"/>
                <a:cs typeface="Arial" pitchFamily="34" charset="0"/>
              </a:defRPr>
            </a:lvl4pPr>
            <a:lvl5pPr>
              <a:defRPr sz="1600" b="1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04800" y="2332037"/>
            <a:ext cx="8229600" cy="3840163"/>
          </a:xfrm>
          <a:prstGeom prst="rect">
            <a:avLst/>
          </a:prstGeom>
        </p:spPr>
        <p:txBody>
          <a:bodyPr/>
          <a:lstStyle>
            <a:lvl1pPr marL="227013" indent="-227013" defTabSz="893763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539750" algn="l"/>
              </a:tabLst>
              <a:defRPr sz="2800" b="1">
                <a:latin typeface="Arial" pitchFamily="34" charset="0"/>
                <a:cs typeface="Arial" pitchFamily="34" charset="0"/>
              </a:defRPr>
            </a:lvl1pPr>
            <a:lvl2pPr marL="515938" indent="-288925">
              <a:defRPr sz="2400" b="1">
                <a:latin typeface="Arial" pitchFamily="34" charset="0"/>
                <a:cs typeface="Arial" pitchFamily="34" charset="0"/>
              </a:defRPr>
            </a:lvl2pPr>
            <a:lvl3pPr marL="687388" indent="-171450">
              <a:defRPr sz="2000" b="1">
                <a:latin typeface="Arial" pitchFamily="34" charset="0"/>
                <a:cs typeface="Arial" pitchFamily="34" charset="0"/>
              </a:defRPr>
            </a:lvl3pPr>
            <a:lvl4pPr marL="914400" indent="-227013">
              <a:defRPr sz="1800" b="1">
                <a:latin typeface="Arial" pitchFamily="34" charset="0"/>
                <a:cs typeface="Arial" pitchFamily="34" charset="0"/>
              </a:defRPr>
            </a:lvl4pPr>
            <a:lvl5pPr marL="1085850" indent="-171450">
              <a:buFont typeface="Arial" pitchFamily="34" charset="0"/>
              <a:buChar char="•"/>
              <a:defRPr sz="1800" b="1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 bwMode="auto">
          <a:xfrm>
            <a:off x="8616833" y="6629568"/>
            <a:ext cx="2281150" cy="2158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fld id="{A4B15896-8DA0-4AE9-BEE1-03A243008DDB}" type="slidenum">
              <a:rPr lang="en-US" sz="800" b="1">
                <a:solidFill>
                  <a:srgbClr val="0000FF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sz="800" b="1" dirty="0">
                <a:solidFill>
                  <a:srgbClr val="0000FF"/>
                </a:solidFill>
              </a:rPr>
              <a:t> of 25</a:t>
            </a:r>
          </a:p>
        </p:txBody>
      </p:sp>
    </p:spTree>
    <p:extLst>
      <p:ext uri="{BB962C8B-B14F-4D97-AF65-F5344CB8AC3E}">
        <p14:creationId xmlns:p14="http://schemas.microsoft.com/office/powerpoint/2010/main" xmlns="" val="3814902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 bwMode="auto">
          <a:xfrm>
            <a:off x="8616833" y="6629568"/>
            <a:ext cx="2281150" cy="2158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fld id="{A4B15896-8DA0-4AE9-BEE1-03A243008DDB}" type="slidenum">
              <a:rPr lang="en-US" sz="800" b="1">
                <a:solidFill>
                  <a:srgbClr val="0000FF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sz="800" b="1" dirty="0">
                <a:solidFill>
                  <a:srgbClr val="0000FF"/>
                </a:solidFill>
              </a:rPr>
              <a:t> of </a:t>
            </a:r>
            <a:r>
              <a:rPr lang="en-US" sz="800" b="1" dirty="0" smtClean="0">
                <a:solidFill>
                  <a:srgbClr val="0000FF"/>
                </a:solidFill>
              </a:rPr>
              <a:t>18</a:t>
            </a:r>
            <a:endParaRPr lang="en-US" sz="800" b="1" dirty="0">
              <a:solidFill>
                <a:srgbClr val="0000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-76198"/>
            <a:ext cx="7162800" cy="981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55600" y="1371600"/>
            <a:ext cx="418465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2650" y="1371600"/>
            <a:ext cx="4184650" cy="2552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51932" y="2886779"/>
            <a:ext cx="4184650" cy="2552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6121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209800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>
              <a:defRPr sz="2000" b="1">
                <a:latin typeface="Arial" pitchFamily="34" charset="0"/>
                <a:cs typeface="Arial" pitchFamily="34" charset="0"/>
              </a:defRPr>
            </a:lvl3pPr>
            <a:lvl4pPr>
              <a:defRPr sz="1800" b="1">
                <a:latin typeface="Arial" pitchFamily="34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 sz="1600" b="1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209800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>
              <a:defRPr sz="2000" b="1">
                <a:latin typeface="Arial" pitchFamily="34" charset="0"/>
                <a:cs typeface="Arial" pitchFamily="34" charset="0"/>
              </a:defRPr>
            </a:lvl3pPr>
            <a:lvl4pPr>
              <a:defRPr sz="1800" b="1">
                <a:latin typeface="Arial" pitchFamily="34" charset="0"/>
                <a:cs typeface="Arial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 b="1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CA37BE-2256-40DF-A1E6-2D0988E776E9}" type="slidenum">
              <a:rPr lang="en-US">
                <a:solidFill>
                  <a:srgbClr val="000000"/>
                </a:solidFill>
                <a:latin typeface="Times New Roman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3886200"/>
            <a:ext cx="4038600" cy="2209800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>
              <a:defRPr sz="2000" b="1">
                <a:latin typeface="Arial" pitchFamily="34" charset="0"/>
                <a:cs typeface="Arial" pitchFamily="34" charset="0"/>
              </a:defRPr>
            </a:lvl3pPr>
            <a:lvl4pPr>
              <a:defRPr sz="1800" b="1">
                <a:latin typeface="Arial" pitchFamily="34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 sz="1600" b="1" baseline="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648200" y="3886200"/>
            <a:ext cx="4038600" cy="2209800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>
              <a:defRPr sz="2000" b="1">
                <a:latin typeface="Arial" pitchFamily="34" charset="0"/>
                <a:cs typeface="Arial" pitchFamily="34" charset="0"/>
              </a:defRPr>
            </a:lvl3pPr>
            <a:lvl4pPr>
              <a:defRPr sz="1800" b="1">
                <a:latin typeface="Arial" pitchFamily="34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 sz="1600" b="1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" name="TextBox 9"/>
          <p:cNvSpPr txBox="1"/>
          <p:nvPr userDrawn="1"/>
        </p:nvSpPr>
        <p:spPr bwMode="auto">
          <a:xfrm>
            <a:off x="8616833" y="6629568"/>
            <a:ext cx="2281150" cy="2158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fld id="{A4B15896-8DA0-4AE9-BEE1-03A243008DDB}" type="slidenum">
              <a:rPr lang="en-US" sz="800" b="1">
                <a:solidFill>
                  <a:srgbClr val="0000FF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sz="800" b="1" dirty="0">
                <a:solidFill>
                  <a:srgbClr val="0000FF"/>
                </a:solidFill>
              </a:rPr>
              <a:t> of 25</a:t>
            </a:r>
          </a:p>
        </p:txBody>
      </p:sp>
    </p:spTree>
    <p:extLst>
      <p:ext uri="{BB962C8B-B14F-4D97-AF65-F5344CB8AC3E}">
        <p14:creationId xmlns:p14="http://schemas.microsoft.com/office/powerpoint/2010/main" xmlns="" val="1384367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3697C-3478-4C12-A18D-C8013D102F5E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03B6F-B700-45D1-8D7B-CDC20671E6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538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9050"/>
            <a:ext cx="71628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7625" rIns="91440" bIns="476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pic>
        <p:nvPicPr>
          <p:cNvPr id="24579" name="Picture 3" descr="AFRL Shield transparent background 1INcopy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8153400" y="19050"/>
            <a:ext cx="904875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914400" y="1219200"/>
            <a:ext cx="7467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62000" y="1219200"/>
            <a:ext cx="7620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952500"/>
            <a:ext cx="9144000" cy="92075"/>
          </a:xfrm>
          <a:prstGeom prst="rect">
            <a:avLst/>
          </a:prstGeom>
          <a:gradFill rotWithShape="0">
            <a:gsLst>
              <a:gs pos="0">
                <a:srgbClr val="FED910"/>
              </a:gs>
              <a:gs pos="100000">
                <a:srgbClr val="0D2B88"/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5600" y="1371600"/>
            <a:ext cx="85217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838" tIns="47625" rIns="96838" bIns="476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First level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24584" name="Picture 8" descr="chrmblue_std"/>
          <p:cNvPicPr>
            <a:picLocks noChangeAspect="1" noChangeArrowheads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374" t="2374" r="12500" b="21271"/>
          <a:stretch>
            <a:fillRect/>
          </a:stretch>
        </p:blipFill>
        <p:spPr bwMode="auto">
          <a:xfrm>
            <a:off x="14288" y="-23813"/>
            <a:ext cx="1189037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609600" y="914400"/>
            <a:ext cx="8229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3600" b="1">
              <a:solidFill>
                <a:srgbClr val="DDD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189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p:transition/>
  <p:hf hdr="0" ftr="0" dt="0"/>
  <p:txStyles>
    <p:titleStyle>
      <a:lvl1pPr algn="ctr" defTabSz="960438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rgbClr val="0D2B88"/>
          </a:solidFill>
          <a:latin typeface="+mj-lt"/>
          <a:ea typeface="+mj-ea"/>
          <a:cs typeface="+mj-cs"/>
        </a:defRPr>
      </a:lvl1pPr>
      <a:lvl2pPr algn="ctr" defTabSz="960438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rgbClr val="0D2B88"/>
          </a:solidFill>
          <a:latin typeface="Arial" charset="0"/>
        </a:defRPr>
      </a:lvl2pPr>
      <a:lvl3pPr algn="ctr" defTabSz="960438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rgbClr val="0D2B88"/>
          </a:solidFill>
          <a:latin typeface="Arial" charset="0"/>
        </a:defRPr>
      </a:lvl3pPr>
      <a:lvl4pPr algn="ctr" defTabSz="960438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rgbClr val="0D2B88"/>
          </a:solidFill>
          <a:latin typeface="Arial" charset="0"/>
        </a:defRPr>
      </a:lvl4pPr>
      <a:lvl5pPr algn="ctr" defTabSz="960438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rgbClr val="0D2B88"/>
          </a:solidFill>
          <a:latin typeface="Arial" charset="0"/>
        </a:defRPr>
      </a:lvl5pPr>
      <a:lvl6pPr marL="457200" algn="ctr" defTabSz="960438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rgbClr val="0D2B88"/>
          </a:solidFill>
          <a:latin typeface="Arial" charset="0"/>
        </a:defRPr>
      </a:lvl6pPr>
      <a:lvl7pPr marL="914400" algn="ctr" defTabSz="960438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rgbClr val="0D2B88"/>
          </a:solidFill>
          <a:latin typeface="Arial" charset="0"/>
        </a:defRPr>
      </a:lvl7pPr>
      <a:lvl8pPr marL="1371600" algn="ctr" defTabSz="960438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rgbClr val="0D2B88"/>
          </a:solidFill>
          <a:latin typeface="Arial" charset="0"/>
        </a:defRPr>
      </a:lvl8pPr>
      <a:lvl9pPr marL="1828800" algn="ctr" defTabSz="960438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rgbClr val="0D2B88"/>
          </a:solidFill>
          <a:latin typeface="Arial" charset="0"/>
        </a:defRPr>
      </a:lvl9pPr>
    </p:titleStyle>
    <p:bodyStyle>
      <a:lvl1pPr marL="360363" indent="-360363" algn="l" defTabSz="960438" rtl="0" eaLnBrk="0" fontAlgn="base" hangingPunct="0">
        <a:spcBef>
          <a:spcPct val="15000"/>
        </a:spcBef>
        <a:spcAft>
          <a:spcPct val="0"/>
        </a:spcAft>
        <a:buSzPct val="125000"/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74700" indent="-300038" algn="l" defTabSz="960438" rtl="0" eaLnBrk="0" fontAlgn="base" hangingPunct="0">
        <a:spcBef>
          <a:spcPct val="15000"/>
        </a:spcBef>
        <a:spcAft>
          <a:spcPct val="0"/>
        </a:spcAft>
        <a:buSzPct val="125000"/>
        <a:buFont typeface="Wingdings" pitchFamily="2" charset="2"/>
        <a:buChar char="§"/>
        <a:defRPr b="1">
          <a:solidFill>
            <a:schemeClr val="tx1"/>
          </a:solidFill>
          <a:latin typeface="+mn-lt"/>
        </a:defRPr>
      </a:lvl2pPr>
      <a:lvl3pPr marL="1128713" indent="-239713" algn="l" defTabSz="960438" rtl="0" eaLnBrk="0" fontAlgn="base" hangingPunct="0">
        <a:spcBef>
          <a:spcPct val="15000"/>
        </a:spcBef>
        <a:spcAft>
          <a:spcPct val="0"/>
        </a:spcAft>
        <a:buSzPct val="125000"/>
        <a:buChar char="•"/>
        <a:defRPr sz="1600" b="1">
          <a:solidFill>
            <a:schemeClr val="tx1"/>
          </a:solidFill>
          <a:latin typeface="+mn-lt"/>
        </a:defRPr>
      </a:lvl3pPr>
      <a:lvl4pPr marL="1482725" indent="-239713" algn="l" defTabSz="960438" rtl="0" eaLnBrk="0" fontAlgn="base" hangingPunct="0">
        <a:spcBef>
          <a:spcPct val="15000"/>
        </a:spcBef>
        <a:spcAft>
          <a:spcPct val="0"/>
        </a:spcAft>
        <a:buSzPct val="125000"/>
        <a:buFont typeface="Wingdings" pitchFamily="2" charset="2"/>
        <a:buChar char="§"/>
        <a:defRPr sz="1600" b="1">
          <a:solidFill>
            <a:schemeClr val="tx1"/>
          </a:solidFill>
          <a:latin typeface="+mn-lt"/>
        </a:defRPr>
      </a:lvl4pPr>
      <a:lvl5pPr marL="1836738" indent="-239713" algn="l" defTabSz="960438" rtl="0" eaLnBrk="0" fontAlgn="base" hangingPunct="0">
        <a:spcBef>
          <a:spcPct val="15000"/>
        </a:spcBef>
        <a:spcAft>
          <a:spcPct val="0"/>
        </a:spcAft>
        <a:buSzPct val="125000"/>
        <a:buChar char="•"/>
        <a:defRPr sz="1600" b="1">
          <a:solidFill>
            <a:schemeClr val="tx1"/>
          </a:solidFill>
          <a:latin typeface="+mn-lt"/>
        </a:defRPr>
      </a:lvl5pPr>
      <a:lvl6pPr marL="2293938" indent="-239713" algn="l" defTabSz="960438" rtl="0" fontAlgn="base">
        <a:spcBef>
          <a:spcPct val="15000"/>
        </a:spcBef>
        <a:spcAft>
          <a:spcPct val="0"/>
        </a:spcAft>
        <a:buSzPct val="125000"/>
        <a:buChar char="•"/>
        <a:defRPr sz="1600" b="1">
          <a:solidFill>
            <a:schemeClr val="tx1"/>
          </a:solidFill>
          <a:latin typeface="+mn-lt"/>
        </a:defRPr>
      </a:lvl6pPr>
      <a:lvl7pPr marL="2751138" indent="-239713" algn="l" defTabSz="960438" rtl="0" fontAlgn="base">
        <a:spcBef>
          <a:spcPct val="15000"/>
        </a:spcBef>
        <a:spcAft>
          <a:spcPct val="0"/>
        </a:spcAft>
        <a:buSzPct val="125000"/>
        <a:buChar char="•"/>
        <a:defRPr sz="1600" b="1">
          <a:solidFill>
            <a:schemeClr val="tx1"/>
          </a:solidFill>
          <a:latin typeface="+mn-lt"/>
        </a:defRPr>
      </a:lvl7pPr>
      <a:lvl8pPr marL="3208338" indent="-239713" algn="l" defTabSz="960438" rtl="0" fontAlgn="base">
        <a:spcBef>
          <a:spcPct val="15000"/>
        </a:spcBef>
        <a:spcAft>
          <a:spcPct val="0"/>
        </a:spcAft>
        <a:buSzPct val="125000"/>
        <a:buChar char="•"/>
        <a:defRPr sz="1600" b="1">
          <a:solidFill>
            <a:schemeClr val="tx1"/>
          </a:solidFill>
          <a:latin typeface="+mn-lt"/>
        </a:defRPr>
      </a:lvl8pPr>
      <a:lvl9pPr marL="3665538" indent="-239713" algn="l" defTabSz="960438" rtl="0" fontAlgn="base">
        <a:spcBef>
          <a:spcPct val="15000"/>
        </a:spcBef>
        <a:spcAft>
          <a:spcPct val="0"/>
        </a:spcAft>
        <a:buSzPct val="125000"/>
        <a:buChar char="•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.png"/><Relationship Id="rId5" Type="http://schemas.openxmlformats.org/officeDocument/2006/relationships/image" Target="../media/image12.jpe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601940" y="4196301"/>
            <a:ext cx="5287447" cy="1442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819" tIns="47615" rIns="96819" bIns="47615"/>
          <a:lstStyle/>
          <a:p>
            <a:pPr algn="r" defTabSz="960251">
              <a:lnSpc>
                <a:spcPct val="80000"/>
              </a:lnSpc>
              <a:buSzPct val="125000"/>
            </a:pPr>
            <a:r>
              <a:rPr lang="en-US" sz="2000" dirty="0" smtClean="0">
                <a:solidFill>
                  <a:schemeClr val="tx1"/>
                </a:solidFill>
              </a:rPr>
              <a:t>Mayer A. Landau</a:t>
            </a:r>
            <a:endParaRPr lang="en-US" sz="2000" dirty="0">
              <a:solidFill>
                <a:schemeClr val="tx1"/>
              </a:solidFill>
            </a:endParaRPr>
          </a:p>
          <a:p>
            <a:pPr algn="r" defTabSz="960251">
              <a:lnSpc>
                <a:spcPct val="90000"/>
              </a:lnSpc>
              <a:buSzPct val="125000"/>
            </a:pPr>
            <a:r>
              <a:rPr lang="en-US" sz="1800" dirty="0" smtClean="0">
                <a:solidFill>
                  <a:schemeClr val="tx1"/>
                </a:solidFill>
              </a:rPr>
              <a:t>Research Physicist</a:t>
            </a:r>
            <a:endParaRPr lang="en-US" sz="1800" dirty="0">
              <a:solidFill>
                <a:schemeClr val="tx1"/>
              </a:solidFill>
            </a:endParaRPr>
          </a:p>
          <a:p>
            <a:pPr algn="r" defTabSz="960251">
              <a:lnSpc>
                <a:spcPct val="90000"/>
              </a:lnSpc>
              <a:buSzPct val="125000"/>
            </a:pPr>
            <a:r>
              <a:rPr lang="en-US" sz="1800" dirty="0">
                <a:solidFill>
                  <a:schemeClr val="tx1"/>
                </a:solidFill>
              </a:rPr>
              <a:t>Space Vehicles Directorate</a:t>
            </a:r>
          </a:p>
          <a:p>
            <a:pPr algn="r" defTabSz="960251">
              <a:buSzPct val="125000"/>
            </a:pPr>
            <a:r>
              <a:rPr lang="en-US" sz="1800" dirty="0">
                <a:solidFill>
                  <a:schemeClr val="tx1"/>
                </a:solidFill>
              </a:rPr>
              <a:t>Air Force Research Laboratory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4277802" y="1368204"/>
            <a:ext cx="4512186" cy="2594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12" tIns="47615" rIns="45712" bIns="47615" anchor="ctr"/>
          <a:lstStyle/>
          <a:p>
            <a:pPr algn="ctr" defTabSz="960251">
              <a:spcBef>
                <a:spcPct val="25000"/>
              </a:spcBef>
            </a:pPr>
            <a:r>
              <a:rPr lang="en-US" sz="2400" b="1" dirty="0" smtClean="0">
                <a:solidFill>
                  <a:srgbClr val="0D2B88"/>
                </a:solidFill>
              </a:rPr>
              <a:t>Quantum well THz detection</a:t>
            </a:r>
          </a:p>
          <a:p>
            <a:pPr algn="ctr" defTabSz="960251">
              <a:spcBef>
                <a:spcPct val="25000"/>
              </a:spcBef>
            </a:pPr>
            <a:r>
              <a:rPr lang="en-US" sz="2400" b="1" dirty="0" smtClean="0">
                <a:solidFill>
                  <a:srgbClr val="0D2B88"/>
                </a:solidFill>
              </a:rPr>
              <a:t>With Landau Levels </a:t>
            </a:r>
            <a:r>
              <a:rPr lang="en-US" sz="2400" b="1" dirty="0">
                <a:solidFill>
                  <a:srgbClr val="0D2B88"/>
                </a:solidFill>
              </a:rPr>
              <a:t/>
            </a:r>
            <a:br>
              <a:rPr lang="en-US" sz="2400" b="1" dirty="0">
                <a:solidFill>
                  <a:srgbClr val="0D2B88"/>
                </a:solidFill>
              </a:rPr>
            </a:br>
            <a:endParaRPr lang="en-US" sz="2400" b="1" dirty="0">
              <a:solidFill>
                <a:srgbClr val="0D2B88"/>
              </a:solidFill>
            </a:endParaRPr>
          </a:p>
          <a:p>
            <a:pPr algn="ctr" defTabSz="960251">
              <a:spcBef>
                <a:spcPct val="25000"/>
              </a:spcBef>
            </a:pPr>
            <a:r>
              <a:rPr lang="en-US" sz="2800" dirty="0">
                <a:solidFill>
                  <a:srgbClr val="0D2B88"/>
                </a:solidFill>
              </a:rPr>
              <a:t>9</a:t>
            </a:r>
            <a:r>
              <a:rPr lang="en-US" sz="2800" dirty="0" smtClean="0">
                <a:solidFill>
                  <a:srgbClr val="0D2B88"/>
                </a:solidFill>
              </a:rPr>
              <a:t> September 2014</a:t>
            </a:r>
            <a:endParaRPr lang="en-US" sz="2800" dirty="0">
              <a:solidFill>
                <a:srgbClr val="0D2B88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3479800"/>
            <a:ext cx="40386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Integrity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sym typeface="Wingdings" pitchFamily="2" charset="2"/>
              </a:rPr>
              <a:t>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Service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sym typeface="Wingdings" pitchFamily="2" charset="2"/>
              </a:rPr>
              <a:t>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Excellence</a:t>
            </a:r>
          </a:p>
        </p:txBody>
      </p:sp>
      <p:pic>
        <p:nvPicPr>
          <p:cNvPr id="7" name="Picture 6" descr="AFRL Shield pms 2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1" y="1245002"/>
            <a:ext cx="2019300" cy="2019300"/>
          </a:xfrm>
          <a:prstGeom prst="rect">
            <a:avLst/>
          </a:prstGeom>
        </p:spPr>
      </p:pic>
      <p:pic>
        <p:nvPicPr>
          <p:cNvPr id="8" name="Picture 7" descr="AFRL GLOBE LOGO NO TAG_col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78199" y="6271001"/>
            <a:ext cx="1532274" cy="492917"/>
          </a:xfrm>
          <a:prstGeom prst="rect">
            <a:avLst/>
          </a:prstGeom>
        </p:spPr>
      </p:pic>
      <p:grpSp>
        <p:nvGrpSpPr>
          <p:cNvPr id="9" name="Group 29"/>
          <p:cNvGrpSpPr/>
          <p:nvPr/>
        </p:nvGrpSpPr>
        <p:grpSpPr>
          <a:xfrm>
            <a:off x="0" y="70913"/>
            <a:ext cx="9144000" cy="1053831"/>
            <a:chOff x="0" y="70913"/>
            <a:chExt cx="9144000" cy="1053831"/>
          </a:xfrm>
        </p:grpSpPr>
        <p:pic>
          <p:nvPicPr>
            <p:cNvPr id="10" name="Picture 8" descr="blue_std"/>
            <p:cNvPicPr>
              <a:picLocks noChangeAspect="1" noChangeArrowheads="1"/>
            </p:cNvPicPr>
            <p:nvPr/>
          </p:nvPicPr>
          <p:blipFill>
            <a:blip r:embed="rId5" cstate="print"/>
            <a:srcRect l="14286" r="14286" b="19647"/>
            <a:stretch>
              <a:fillRect/>
            </a:stretch>
          </p:blipFill>
          <p:spPr bwMode="auto">
            <a:xfrm>
              <a:off x="111186" y="70913"/>
              <a:ext cx="1108013" cy="981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73"/>
            <p:cNvSpPr>
              <a:spLocks noChangeArrowheads="1"/>
            </p:cNvSpPr>
            <p:nvPr/>
          </p:nvSpPr>
          <p:spPr bwMode="auto">
            <a:xfrm>
              <a:off x="0" y="1079025"/>
              <a:ext cx="9144000" cy="45719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/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p:pic>
          <p:nvPicPr>
            <p:cNvPr id="12" name="Picture 11" descr="AFRL_Shield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88909" y="72188"/>
              <a:ext cx="975579" cy="980547"/>
            </a:xfrm>
            <a:prstGeom prst="rect">
              <a:avLst/>
            </a:prstGeom>
          </p:spPr>
        </p:pic>
      </p:grp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115616" y="0"/>
            <a:ext cx="6912768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3200" b="1" dirty="0" smtClean="0">
                <a:solidFill>
                  <a:prstClr val="black"/>
                </a:solidFill>
                <a:cs typeface="Arial" pitchFamily="34" charset="0"/>
              </a:rPr>
              <a:t>Air Force Research Laboratory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6F89-6A10-4288-83B5-7BB75EF2FA3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108903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Outline</a:t>
            </a: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r>
              <a:rPr lang="en-US" b="0" dirty="0" smtClean="0">
                <a:solidFill>
                  <a:schemeClr val="tx1"/>
                </a:solidFill>
              </a:rPr>
              <a:t/>
            </a:r>
            <a:br>
              <a:rPr lang="en-US" b="0" dirty="0" smtClean="0">
                <a:solidFill>
                  <a:schemeClr val="tx1"/>
                </a:solidFill>
              </a:rPr>
            </a:b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Grp="1" noChangeArrowheads="1"/>
          </p:cNvSpPr>
          <p:nvPr>
            <p:ph sz="quarter" idx="2"/>
          </p:nvPr>
        </p:nvSpPr>
        <p:spPr>
          <a:xfrm>
            <a:off x="76200" y="1247887"/>
            <a:ext cx="6160470" cy="348377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Why THz?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Landau levels in a Quantum well detector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THz generation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Setup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Dispersion compensation</a:t>
            </a:r>
          </a:p>
          <a:p>
            <a:pPr marL="0" indent="0">
              <a:buNone/>
            </a:pPr>
            <a:endParaRPr lang="en-US" sz="1400" b="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A – Unclassified, unlimited 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55696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Why THz? </a:t>
            </a: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r>
              <a:rPr lang="en-US" b="0" dirty="0" smtClean="0">
                <a:solidFill>
                  <a:schemeClr val="tx1"/>
                </a:solidFill>
              </a:rPr>
              <a:t/>
            </a:r>
            <a:br>
              <a:rPr lang="en-US" b="0" dirty="0" smtClean="0">
                <a:solidFill>
                  <a:schemeClr val="tx1"/>
                </a:solidFill>
              </a:rPr>
            </a:b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Grp="1" noChangeArrowheads="1"/>
          </p:cNvSpPr>
          <p:nvPr>
            <p:ph sz="quarter" idx="2"/>
          </p:nvPr>
        </p:nvSpPr>
        <p:spPr>
          <a:xfrm>
            <a:off x="76200" y="1247887"/>
            <a:ext cx="8443856" cy="54356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A bunch of gov’t organizations care about THz, like NASA and the ARMY.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However, the Air Force does not currently care about THz.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	</a:t>
            </a:r>
            <a:r>
              <a:rPr lang="en-US" sz="1400" dirty="0" smtClean="0">
                <a:solidFill>
                  <a:srgbClr val="FF0000"/>
                </a:solidFill>
              </a:rPr>
              <a:t>Reason: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Low power sources, expensive detectors limit applications and </a:t>
            </a:r>
            <a:r>
              <a:rPr lang="en-US" sz="1400" dirty="0" err="1" smtClean="0">
                <a:solidFill>
                  <a:schemeClr val="tx2">
                    <a:lumMod val="75000"/>
                  </a:schemeClr>
                </a:solidFill>
              </a:rPr>
              <a:t>deployability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 	and there is no defined need.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Great hobby frequency. Goldilocks frequency for the lab 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– Most real world applications are in the RF or infrared bands. 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For lab testing, RF requires large facilities. </a:t>
            </a:r>
          </a:p>
          <a:p>
            <a:pPr marL="0" indent="0">
              <a:buNone/>
            </a:pP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In the other extreme, building infrared devices typically requires very small fabrication features. 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-Typically, the physics at infrared is different than for RF. </a:t>
            </a:r>
            <a:r>
              <a:rPr lang="en-US" sz="1400" dirty="0" err="1" smtClean="0">
                <a:solidFill>
                  <a:schemeClr val="tx2">
                    <a:lumMod val="75000"/>
                  </a:schemeClr>
                </a:solidFill>
              </a:rPr>
              <a:t>Eg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. For </a:t>
            </a:r>
            <a:r>
              <a:rPr lang="en-US" sz="1400" dirty="0" err="1" smtClean="0">
                <a:solidFill>
                  <a:schemeClr val="tx2">
                    <a:lumMod val="75000"/>
                  </a:schemeClr>
                </a:solidFill>
              </a:rPr>
              <a:t>metamaterials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 at RF frequencies, geometry matters. </a:t>
            </a:r>
          </a:p>
          <a:p>
            <a:pPr marL="0" indent="0">
              <a:buNone/>
            </a:pP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For </a:t>
            </a:r>
            <a:r>
              <a:rPr lang="en-US" sz="1400" dirty="0" err="1" smtClean="0">
                <a:solidFill>
                  <a:schemeClr val="tx2">
                    <a:lumMod val="75000"/>
                  </a:schemeClr>
                </a:solidFill>
              </a:rPr>
              <a:t>metamaterials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 at infrared frequencies, material matters. Low THz retains most of the features of </a:t>
            </a:r>
            <a:r>
              <a:rPr lang="en-US" sz="1400" dirty="0" err="1" smtClean="0">
                <a:solidFill>
                  <a:schemeClr val="tx2">
                    <a:lumMod val="75000"/>
                  </a:schemeClr>
                </a:solidFill>
              </a:rPr>
              <a:t>RF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, while higher THz is similar to IR. The transition is due to the carrier scattering frequency, which is typically in the THz.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	- I work in the Space Directorate of the Air Force Research Lab. Many of the disadvantages of THz, such as absorption in the atmosphere, are not a problem in space.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- Possibly useful for material characterization, which is something we do.</a:t>
            </a:r>
          </a:p>
          <a:p>
            <a:pPr marL="0" indent="0">
              <a:buNone/>
            </a:pPr>
            <a:endParaRPr lang="en-US" sz="1400" b="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A – Unclassified, unlimited 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mayland\THzPosterPics\dsrr20x_201407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4822" y="3991427"/>
            <a:ext cx="1244599" cy="933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mayland\SAB\tan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521" y="2500713"/>
            <a:ext cx="1036813" cy="71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62401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Landau Levels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39629" y="1341120"/>
                <a:ext cx="7696200" cy="85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ea typeface="Calibri"/>
                  </a:rPr>
                  <a:t>In a quantum mechanically flat material – a quantum well - electrons in the conduction band  undergo circular motion proportional to the magnetic field with quantized energy given by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ℏ</m:t>
                    </m:r>
                    <m:sSub>
                      <m:sSubPr>
                        <m:ctrlP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ea typeface="Calibri"/>
                  </a:rPr>
                  <a:t/>
                </a:r>
                <a:endParaRPr lang="en-US" sz="14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29" y="1341120"/>
                <a:ext cx="7696200" cy="853439"/>
              </a:xfrm>
              <a:prstGeom prst="rect">
                <a:avLst/>
              </a:prstGeom>
              <a:blipFill rotWithShape="1">
                <a:blip r:embed="rId3"/>
                <a:stretch>
                  <a:fillRect l="-238" t="-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7"/>
              <p:cNvSpPr/>
              <p:nvPr/>
            </p:nvSpPr>
            <p:spPr>
              <a:xfrm>
                <a:off x="723900" y="2426970"/>
                <a:ext cx="7696200" cy="3982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ea typeface="Calibri"/>
                  </a:rPr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  <m:t>𝑒𝐵</m:t>
                        </m:r>
                      </m:num>
                      <m:den>
                        <m:sSup>
                          <m:sSupPr>
                            <m:ctrlP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∗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 is the cyclotron frequency.</a:t>
                </a:r>
                <a:endParaRPr lang="en-US" sz="14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" y="2426970"/>
                <a:ext cx="7696200" cy="398251"/>
              </a:xfrm>
              <a:prstGeom prst="rect">
                <a:avLst/>
              </a:prstGeom>
              <a:blipFill rotWithShape="1">
                <a:blip r:embed="rId4"/>
                <a:stretch>
                  <a:fillRect l="-238"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715829" y="2931795"/>
                <a:ext cx="769620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ea typeface="Calibri"/>
                  </a:rPr>
                  <a:t>The key point is that for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m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agnetic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field values between 0 and 9 tesla result in cyclotron energies between 0 and ~10meV for </a:t>
                </a:r>
                <a:r>
                  <a:rPr lang="en-US" sz="1400" dirty="0" err="1">
                    <a:solidFill>
                      <a:schemeClr val="tx2">
                        <a:lumMod val="50000"/>
                      </a:schemeClr>
                    </a:solidFill>
                  </a:rPr>
                  <a:t>GaAs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 with effective mass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~0.1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. 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Optical excitation between neighboring LLs thus requires wavelengths longer than ~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124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/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(i.e. 2.4 THz).</a:t>
                </a:r>
              </a:p>
              <a:p>
                <a:endParaRPr lang="en-US" sz="1400" dirty="0" smtClean="0">
                  <a:solidFill>
                    <a:schemeClr val="tx2">
                      <a:lumMod val="50000"/>
                    </a:schemeClr>
                  </a:solidFill>
                  <a:ea typeface="Calibri"/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829" y="2931795"/>
                <a:ext cx="7696200" cy="954107"/>
              </a:xfrm>
              <a:prstGeom prst="rect">
                <a:avLst/>
              </a:prstGeom>
              <a:blipFill rotWithShape="1">
                <a:blip r:embed="rId5"/>
                <a:stretch>
                  <a:fillRect l="-158" t="-641" r="-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734879" y="3808095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ea typeface="Calibri"/>
              </a:rPr>
              <a:t>We have a 9 Tesla magnet in our lab.</a:t>
            </a:r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400" dirty="0" smtClean="0">
              <a:solidFill>
                <a:schemeClr val="tx2">
                  <a:lumMod val="50000"/>
                </a:schemeClr>
              </a:solidFill>
              <a:ea typeface="Calibri"/>
            </a:endParaRPr>
          </a:p>
        </p:txBody>
      </p:sp>
      <p:pic>
        <p:nvPicPr>
          <p:cNvPr id="2050" name="Picture 2" descr="F:\P101047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721" y="4325071"/>
            <a:ext cx="3144650" cy="235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427877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Landau Levels in Quantum Well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Rectangle 5"/>
              <p:cNvSpPr/>
              <p:nvPr/>
            </p:nvSpPr>
            <p:spPr>
              <a:xfrm>
                <a:off x="792029" y="1243910"/>
                <a:ext cx="7696200" cy="10746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In a typical quantum well, you also have the quantum well energies given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  <m:t>𝑄𝑊</m:t>
                        </m:r>
                      </m:e>
                    </m:d>
                    <m:r>
                      <a:rPr lang="en-US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𝑙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ℏ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∗</m:t>
                            </m:r>
                          </m:sup>
                        </m:sSup>
                        <m:sSup>
                          <m:sSupPr>
                            <m:ctrlP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𝐿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1400" dirty="0" smtClean="0">
                  <a:solidFill>
                    <a:schemeClr val="tx2">
                      <a:lumMod val="50000"/>
                    </a:schemeClr>
                  </a:solidFill>
                </a:endParaRPr>
              </a:p>
              <a:p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For </a:t>
                </a:r>
                <a:r>
                  <a:rPr lang="en-US" sz="1400" dirty="0" err="1" smtClean="0">
                    <a:solidFill>
                      <a:schemeClr val="tx2">
                        <a:lumMod val="50000"/>
                      </a:schemeClr>
                    </a:solidFill>
                  </a:rPr>
                  <a:t>GaAs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 these energies are typically in the infrared, so they do not play a major role. </a:t>
                </a:r>
              </a:p>
              <a:p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Note, drawing not to scale.</a:t>
                </a:r>
                <a:endParaRPr lang="en-US" sz="1400" dirty="0">
                  <a:solidFill>
                    <a:schemeClr val="tx2">
                      <a:lumMod val="50000"/>
                    </a:schemeClr>
                  </a:solidFill>
                </a:endParaRPr>
              </a:p>
              <a:p>
                <a:endParaRPr lang="en-US" sz="1400" dirty="0" smtClean="0">
                  <a:solidFill>
                    <a:schemeClr val="tx2">
                      <a:lumMod val="50000"/>
                    </a:schemeClr>
                  </a:solidFill>
                  <a:ea typeface="Calibri"/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29" y="1243910"/>
                <a:ext cx="7696200" cy="1074653"/>
              </a:xfrm>
              <a:prstGeom prst="rect">
                <a:avLst/>
              </a:prstGeom>
              <a:blipFill rotWithShape="1">
                <a:blip r:embed="rId3"/>
                <a:stretch>
                  <a:fillRect l="-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668204" y="5549085"/>
            <a:ext cx="7696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Problem is that a single quantum well type structure has a lot of dark current.</a:t>
            </a:r>
          </a:p>
          <a:p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Often has issues with light incident from the growth direction.</a:t>
            </a:r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1400" dirty="0" smtClean="0">
              <a:solidFill>
                <a:schemeClr val="tx2">
                  <a:lumMod val="50000"/>
                </a:schemeClr>
              </a:solidFill>
              <a:ea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1529" y="4344233"/>
            <a:ext cx="72756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>
                    <a:lumMod val="50000"/>
                  </a:schemeClr>
                </a:solidFill>
                <a:ea typeface="Calibri"/>
              </a:rPr>
              <a:t>By adjusting the value of applied field to the quantum wells, the spacing between LLs can be continuously adjusted.  Note that the higher LLs change energy by a larger amount than lower LLs, for a given change 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ea typeface="Calibri"/>
              </a:rPr>
              <a:t>in magnetic </a:t>
            </a:r>
            <a:r>
              <a:rPr lang="en-US" sz="1400" dirty="0">
                <a:solidFill>
                  <a:schemeClr val="tx2">
                    <a:lumMod val="50000"/>
                  </a:schemeClr>
                </a:solidFill>
                <a:ea typeface="Calibri"/>
              </a:rPr>
              <a:t>field, therefore multiple tunneling alignments will occur as a function of applied magnetic field. </a:t>
            </a:r>
            <a:endParaRPr lang="en-US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Picture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1585" y="2452052"/>
            <a:ext cx="4126230" cy="15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1381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Proposed Solution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04825" y="3667125"/>
                <a:ext cx="8135804" cy="26761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smtClean="0">
                    <a:solidFill>
                      <a:schemeClr val="tx2"/>
                    </a:solidFill>
                    <a:ea typeface="Calibri"/>
                  </a:rPr>
                  <a:t>Proposed solution involves a double quantum well with barrier.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smtClean="0">
                    <a:solidFill>
                      <a:schemeClr val="tx2"/>
                    </a:solidFill>
                    <a:ea typeface="Calibri"/>
                  </a:rPr>
                  <a:t>Apply negative voltage on the left and positive voltage on the right.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smtClean="0">
                    <a:solidFill>
                      <a:schemeClr val="tx2"/>
                    </a:solidFill>
                    <a:ea typeface="Calibri"/>
                  </a:rPr>
                  <a:t>Because of the barrier the left well has electrons while the right well is depleted of electrons in the conduction band.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 smtClean="0">
                    <a:solidFill>
                      <a:schemeClr val="tx2"/>
                    </a:solidFill>
                    <a:ea typeface="Calibri"/>
                  </a:rPr>
                  <a:t>So the left well preferentially absorbs photons forcing electrons to higher LLs.</a:t>
                </a:r>
              </a:p>
              <a:p>
                <a:endParaRPr lang="en-US" sz="1400" dirty="0" smtClean="0">
                  <a:solidFill>
                    <a:schemeClr val="tx2"/>
                  </a:solidFill>
                  <a:ea typeface="Calibri"/>
                </a:endParaRPr>
              </a:p>
              <a:p>
                <a:r>
                  <a:rPr lang="en-US" sz="1400" dirty="0" smtClean="0">
                    <a:solidFill>
                      <a:schemeClr val="tx2"/>
                    </a:solidFill>
                    <a:ea typeface="Calibri"/>
                  </a:rPr>
                  <a:t>Note </a:t>
                </a:r>
                <a:r>
                  <a:rPr lang="en-US" sz="1400" dirty="0">
                    <a:solidFill>
                      <a:schemeClr val="tx2"/>
                    </a:solidFill>
                    <a:ea typeface="Calibri"/>
                  </a:rPr>
                  <a:t>that the higher LLs change energy by a larger amount than the lower LLs, for a given change in magnetic field. </a:t>
                </a:r>
              </a:p>
              <a:p>
                <a:r>
                  <a:rPr lang="en-US" sz="1400" dirty="0">
                    <a:solidFill>
                      <a:schemeClr val="tx2"/>
                    </a:solidFill>
                    <a:ea typeface="Calibri"/>
                  </a:rPr>
                  <a:t>So, for example, the 2</a:t>
                </a:r>
                <a:r>
                  <a:rPr lang="en-US" sz="1400" baseline="30000" dirty="0">
                    <a:solidFill>
                      <a:schemeClr val="tx2"/>
                    </a:solidFill>
                    <a:ea typeface="Calibri"/>
                  </a:rPr>
                  <a:t>nd</a:t>
                </a:r>
                <a:r>
                  <a:rPr lang="en-US" sz="1400" dirty="0">
                    <a:solidFill>
                      <a:schemeClr val="tx2"/>
                    </a:solidFill>
                    <a:ea typeface="Calibri"/>
                  </a:rPr>
                  <a:t> LL increases with a slope of </a:t>
                </a:r>
                <a14:m>
                  <m:oMath xmlns:m="http://schemas.openxmlformats.org/officeDocument/2006/math">
                    <m:r>
                      <a:rPr lang="en-US" sz="1400">
                        <a:solidFill>
                          <a:schemeClr val="tx2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ℏ</m:t>
                            </m:r>
                            <m:r>
                              <a:rPr lang="en-US" sz="1400" i="1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∗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sz="1400" i="1">
                        <a:solidFill>
                          <a:schemeClr val="tx2"/>
                        </a:solidFill>
                        <a:latin typeface="Cambria Math"/>
                      </a:rPr>
                      <m:t>𝐵</m:t>
                    </m:r>
                  </m:oMath>
                </a14:m>
                <a:r>
                  <a:rPr lang="en-US" sz="1400" dirty="0">
                    <a:solidFill>
                      <a:schemeClr val="tx2"/>
                    </a:solidFill>
                    <a:ea typeface="Calibri"/>
                  </a:rPr>
                  <a:t> while the 1</a:t>
                </a:r>
                <a:r>
                  <a:rPr lang="en-US" sz="1400" baseline="30000" dirty="0">
                    <a:solidFill>
                      <a:schemeClr val="tx2"/>
                    </a:solidFill>
                    <a:ea typeface="Calibri"/>
                  </a:rPr>
                  <a:t>st</a:t>
                </a:r>
                <a:r>
                  <a:rPr lang="en-US" sz="1400" dirty="0">
                    <a:solidFill>
                      <a:schemeClr val="tx2"/>
                    </a:solidFill>
                    <a:ea typeface="Calibri"/>
                  </a:rPr>
                  <a:t> LL level increases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1400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i="1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ℏ</m:t>
                            </m:r>
                            <m:r>
                              <a:rPr lang="en-US" sz="1400" i="1">
                                <a:solidFill>
                                  <a:schemeClr val="tx2"/>
                                </a:solidFill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1400" i="1">
                                    <a:solidFill>
                                      <a:schemeClr val="tx2"/>
                                    </a:solidFill>
                                    <a:latin typeface="Cambria Math"/>
                                  </a:rPr>
                                  <m:t>∗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sz="1400" i="1">
                        <a:solidFill>
                          <a:schemeClr val="tx2"/>
                        </a:solidFill>
                        <a:latin typeface="Cambria Math"/>
                      </a:rPr>
                      <m:t>𝐵</m:t>
                    </m:r>
                    <m:r>
                      <a:rPr lang="en-US" sz="1400" i="1">
                        <a:solidFill>
                          <a:schemeClr val="tx2"/>
                        </a:solidFill>
                        <a:latin typeface="Cambria Math"/>
                      </a:rPr>
                      <m:t>. </m:t>
                    </m:r>
                  </m:oMath>
                </a14:m>
                <a:endParaRPr lang="en-US" sz="1400" dirty="0">
                  <a:solidFill>
                    <a:schemeClr val="tx2"/>
                  </a:solidFill>
                  <a:ea typeface="Calibri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400" dirty="0" smtClean="0">
                  <a:solidFill>
                    <a:schemeClr val="tx2"/>
                  </a:solidFill>
                  <a:ea typeface="Calibri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25" y="3667125"/>
                <a:ext cx="8135804" cy="2676117"/>
              </a:xfrm>
              <a:prstGeom prst="rect">
                <a:avLst/>
              </a:prstGeom>
              <a:blipFill rotWithShape="1">
                <a:blip r:embed="rId3"/>
                <a:stretch>
                  <a:fillRect l="-225" t="-228" r="-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C:\Users\mayland\SAB\quantumWel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0092" y="1554842"/>
            <a:ext cx="3148674" cy="200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 bwMode="auto">
          <a:xfrm>
            <a:off x="3410857" y="2555420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6197600" y="3120571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3297229" y="2452914"/>
            <a:ext cx="1144142" cy="0"/>
          </a:xfrm>
          <a:prstGeom prst="straightConnector1">
            <a:avLst/>
          </a:prstGeom>
          <a:noFill/>
          <a:ln w="889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3210045" y="2737630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Electron Flow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196114" y="1669143"/>
            <a:ext cx="493485" cy="469382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912209" y="1581538"/>
            <a:ext cx="493485" cy="469382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2045400" y="1816229"/>
            <a:ext cx="22710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5270499" y="1903834"/>
            <a:ext cx="344714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5442856" y="1726032"/>
            <a:ext cx="0" cy="342897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924016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Proposed Solution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4429" y="1543783"/>
            <a:ext cx="6248400" cy="1961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04825" y="3667125"/>
            <a:ext cx="81358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  <a:ea typeface="Calibri"/>
              </a:rPr>
              <a:t>If you design the width and the height correctly, these two LL’s will eventually cross. Basically you try different combinations of </a:t>
            </a:r>
            <a:r>
              <a:rPr lang="en-US" sz="1400" dirty="0" err="1" smtClean="0">
                <a:solidFill>
                  <a:schemeClr val="tx2"/>
                </a:solidFill>
                <a:ea typeface="Calibri"/>
              </a:rPr>
              <a:t>GaAlAs</a:t>
            </a:r>
            <a:r>
              <a:rPr lang="en-US" sz="1400" dirty="0" smtClean="0">
                <a:solidFill>
                  <a:schemeClr val="tx2"/>
                </a:solidFill>
                <a:ea typeface="Calibri"/>
              </a:rPr>
              <a:t>/</a:t>
            </a:r>
            <a:r>
              <a:rPr lang="en-US" sz="1400" dirty="0" err="1" smtClean="0">
                <a:solidFill>
                  <a:schemeClr val="tx2"/>
                </a:solidFill>
                <a:ea typeface="Calibri"/>
              </a:rPr>
              <a:t>GaAs</a:t>
            </a:r>
            <a:r>
              <a:rPr lang="en-US" sz="1400" dirty="0" smtClean="0">
                <a:solidFill>
                  <a:schemeClr val="tx2"/>
                </a:solidFill>
                <a:ea typeface="Calibri"/>
              </a:rPr>
              <a:t> quantum wells (1.42-2.16 eV). These are grown at the University of New Mexico.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  <a:ea typeface="Calibri"/>
              </a:rPr>
              <a:t>When </a:t>
            </a:r>
            <a:r>
              <a:rPr lang="en-US" sz="1400" dirty="0">
                <a:solidFill>
                  <a:schemeClr val="tx2"/>
                </a:solidFill>
                <a:ea typeface="Calibri"/>
              </a:rPr>
              <a:t>two LLs align across the tunneling barrier, </a:t>
            </a:r>
            <a:r>
              <a:rPr lang="en-US" sz="1400" dirty="0" smtClean="0">
                <a:solidFill>
                  <a:schemeClr val="tx2"/>
                </a:solidFill>
                <a:ea typeface="Calibri"/>
              </a:rPr>
              <a:t>you get </a:t>
            </a:r>
            <a:r>
              <a:rPr lang="en-US" sz="1400" dirty="0">
                <a:solidFill>
                  <a:schemeClr val="tx2"/>
                </a:solidFill>
                <a:ea typeface="Calibri"/>
              </a:rPr>
              <a:t>enhanced tunneling between the quantum wells. </a:t>
            </a:r>
            <a:endParaRPr lang="en-US" sz="1400" dirty="0" smtClean="0">
              <a:solidFill>
                <a:schemeClr val="tx2"/>
              </a:solidFill>
              <a:ea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  <a:ea typeface="Calibri"/>
              </a:rPr>
              <a:t>Photocurrent </a:t>
            </a:r>
            <a:r>
              <a:rPr lang="en-US" sz="1400" dirty="0">
                <a:solidFill>
                  <a:schemeClr val="tx2"/>
                </a:solidFill>
                <a:ea typeface="Calibri"/>
              </a:rPr>
              <a:t>results when carriers are injected from the left, to populate the lowest left LL, followed by THz radiation of the proper wavelength to excite the carriers to the next </a:t>
            </a:r>
            <a:r>
              <a:rPr lang="en-US" sz="1400" dirty="0" smtClean="0">
                <a:solidFill>
                  <a:schemeClr val="tx2"/>
                </a:solidFill>
                <a:ea typeface="Calibri"/>
              </a:rPr>
              <a:t>LL.  </a:t>
            </a:r>
            <a:endParaRPr lang="en-US" sz="1400" dirty="0">
              <a:solidFill>
                <a:schemeClr val="tx2"/>
              </a:solidFill>
              <a:ea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  <a:ea typeface="Calibri"/>
              </a:rPr>
              <a:t>After </a:t>
            </a:r>
            <a:r>
              <a:rPr lang="en-US" sz="1400" dirty="0" err="1" smtClean="0">
                <a:solidFill>
                  <a:schemeClr val="tx2"/>
                </a:solidFill>
                <a:ea typeface="Calibri"/>
              </a:rPr>
              <a:t>tunnelling</a:t>
            </a:r>
            <a:r>
              <a:rPr lang="en-US" sz="1400" dirty="0" smtClean="0">
                <a:solidFill>
                  <a:schemeClr val="tx2"/>
                </a:solidFill>
                <a:ea typeface="Calibri"/>
              </a:rPr>
              <a:t> </a:t>
            </a:r>
            <a:r>
              <a:rPr lang="en-US" sz="1400" dirty="0">
                <a:solidFill>
                  <a:schemeClr val="tx2"/>
                </a:solidFill>
                <a:ea typeface="Calibri"/>
              </a:rPr>
              <a:t>to the right well, </a:t>
            </a:r>
            <a:r>
              <a:rPr lang="en-US" sz="1400" dirty="0" smtClean="0">
                <a:solidFill>
                  <a:schemeClr val="tx2"/>
                </a:solidFill>
                <a:ea typeface="Calibri"/>
              </a:rPr>
              <a:t>the electron </a:t>
            </a:r>
            <a:r>
              <a:rPr lang="en-US" sz="1400" dirty="0">
                <a:solidFill>
                  <a:schemeClr val="tx2"/>
                </a:solidFill>
                <a:ea typeface="Calibri"/>
              </a:rPr>
              <a:t>will be sensed as a photocurrent corresponding to a particular THz wavelength.  </a:t>
            </a:r>
            <a:endParaRPr lang="en-US" sz="1400" dirty="0" smtClean="0">
              <a:solidFill>
                <a:schemeClr val="tx2"/>
              </a:solidFill>
              <a:ea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  <a:ea typeface="Calibri"/>
              </a:rPr>
              <a:t>By </a:t>
            </a:r>
            <a:r>
              <a:rPr lang="en-US" sz="1400" dirty="0">
                <a:solidFill>
                  <a:schemeClr val="tx2"/>
                </a:solidFill>
                <a:ea typeface="Calibri"/>
              </a:rPr>
              <a:t>tuning the magnetic field, the allowed tunnel transitions are tuned and thus also the wavelength of the THz </a:t>
            </a:r>
            <a:r>
              <a:rPr lang="en-US" sz="1400" dirty="0" err="1">
                <a:solidFill>
                  <a:schemeClr val="tx2"/>
                </a:solidFill>
                <a:ea typeface="Calibri"/>
              </a:rPr>
              <a:t>photoresponse</a:t>
            </a:r>
            <a:r>
              <a:rPr lang="en-US" sz="1400" dirty="0">
                <a:solidFill>
                  <a:schemeClr val="tx2"/>
                </a:solidFill>
                <a:ea typeface="Calibri"/>
              </a:rPr>
              <a:t> of the quantum well pair.  This material architecture can thus enable the formation of a quasi-continuously tunable THz detector.</a:t>
            </a:r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08847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Quantum well development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r>
              <a:rPr lang="en-US" b="0" dirty="0" smtClean="0">
                <a:solidFill>
                  <a:schemeClr val="tx1"/>
                </a:solidFill>
              </a:rPr>
              <a:t/>
            </a:r>
            <a:br>
              <a:rPr lang="en-US" b="0" dirty="0" smtClean="0">
                <a:solidFill>
                  <a:schemeClr val="tx1"/>
                </a:solidFill>
              </a:rPr>
            </a:b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pic>
        <p:nvPicPr>
          <p:cNvPr id="5122" name="Picture 2" descr="C:\Users\landaum\Presentations\SAB\QuantumWellPics\GoldWithNoPhotoresi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0846" y="4857708"/>
            <a:ext cx="781268" cy="117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landaum\Presentations\SAB\QuantumWellPics\PhotoresistBeforeGol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8478" y="4170467"/>
            <a:ext cx="765925" cy="186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landaum\Presentations\SAB\QuantumWellPics\PhotoresistPlusGol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74589" y="3468106"/>
            <a:ext cx="794263" cy="256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landaum\Presentations\SAB\QuantumWellPics\quantumWellBeforeEtc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6678" y="3331917"/>
            <a:ext cx="790963" cy="63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landaum\Presentations\SAB\QuantumWellPics\quantumWellEtch4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1757" y="5390379"/>
            <a:ext cx="801544" cy="64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landaum\Presentations\SAB\QuantumWellPics\quantumWellPhotoresistBeforeDevelopBeforeEtch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4423" y="2801075"/>
            <a:ext cx="810734" cy="116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landaum\Presentations\SAB\QuantumWellPics\quantumWellPhotoresistAfterDevelopBeforeEtch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2330" y="2801075"/>
            <a:ext cx="804257" cy="115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landaum\Presentations\SAB\QuantumWellPics\PhotoresistAfterDevelopment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5506" y="4170467"/>
            <a:ext cx="763410" cy="185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landaum\Presentations\SAB\QuantumWellPics\quantumWellPhotoresistAfterEtch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5596" y="2781747"/>
            <a:ext cx="816160" cy="117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:\Users\landaum\Presentations\SAB\QuantumWellPics\quantumWellEtch1PhotoresistRemoved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6834" y="3321444"/>
            <a:ext cx="804487" cy="64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94669" y="4166032"/>
            <a:ext cx="56995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  <a:ea typeface="Calibri"/>
              </a:rPr>
              <a:t>Each green line represents the double quantum well structure.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  <a:ea typeface="Calibri"/>
              </a:rPr>
              <a:t>Each red line represents the buffer layer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4825" y="1338590"/>
            <a:ext cx="56995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  <a:ea typeface="Calibri"/>
              </a:rPr>
              <a:t>Grow multiple layers to amplify signal.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6678" y="2638425"/>
            <a:ext cx="69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MBE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42330" y="2361426"/>
            <a:ext cx="947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</a:t>
            </a:r>
            <a:r>
              <a:rPr lang="en-US" sz="1200" dirty="0" smtClean="0"/>
              <a:t>evelop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1595228" y="2176760"/>
            <a:ext cx="947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Spin </a:t>
            </a:r>
          </a:p>
          <a:p>
            <a:r>
              <a:rPr lang="en-US" sz="1200" dirty="0" smtClean="0"/>
              <a:t>Photoresist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71710" y="2407592"/>
            <a:ext cx="6239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Etch</a:t>
            </a:r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3013385" y="6104751"/>
            <a:ext cx="22060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Repeat process several times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092977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yland\SAB\drawing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4007" y="1393768"/>
            <a:ext cx="2578188" cy="364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mayland\SAB\drawing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8674" y="1785113"/>
            <a:ext cx="1433991" cy="202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Array of Pyramids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pic>
        <p:nvPicPr>
          <p:cNvPr id="7" name="Picture 2" descr="F:\P10104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8266" y="1073913"/>
            <a:ext cx="3144650" cy="235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80687" y="5634718"/>
            <a:ext cx="430757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  <a:ea typeface="Calibri"/>
              </a:rPr>
              <a:t>You are limited by the size of the chamber 1”x3’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1484715" y="4461336"/>
                <a:ext cx="4219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715" y="4461336"/>
                <a:ext cx="42191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5021943" y="4272734"/>
            <a:ext cx="0" cy="1968409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7150020" y="4263753"/>
            <a:ext cx="0" cy="1968409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flipH="1">
            <a:off x="5021943" y="6232162"/>
            <a:ext cx="2128077" cy="33520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304971" y="4066921"/>
            <a:ext cx="0" cy="1968409"/>
          </a:xfrm>
          <a:prstGeom prst="line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6865256" y="4066922"/>
            <a:ext cx="0" cy="1968409"/>
          </a:xfrm>
          <a:prstGeom prst="line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5304971" y="6072558"/>
            <a:ext cx="1560286" cy="0"/>
          </a:xfrm>
          <a:prstGeom prst="line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5812970" y="4070474"/>
            <a:ext cx="0" cy="1783743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6277428" y="4070474"/>
            <a:ext cx="0" cy="1783743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flipH="1">
            <a:off x="5812970" y="5854217"/>
            <a:ext cx="464458" cy="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Rectangle 27"/>
          <p:cNvSpPr/>
          <p:nvPr/>
        </p:nvSpPr>
        <p:spPr bwMode="auto">
          <a:xfrm>
            <a:off x="5450113" y="4391177"/>
            <a:ext cx="217714" cy="146304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6460591" y="4390331"/>
            <a:ext cx="217714" cy="146304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>
            <a:off x="2734476" y="2583543"/>
            <a:ext cx="3310723" cy="1483378"/>
          </a:xfrm>
          <a:prstGeom prst="straightConnector1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7452344" y="3708159"/>
            <a:ext cx="11611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Magnet sitting in liquid helium bath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 flipH="1">
            <a:off x="6678305" y="4615543"/>
            <a:ext cx="622381" cy="188686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6431060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Teraheratz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Photoconductive Probe Generation</a:t>
            </a: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</a:t>
            </a:r>
            <a:r>
              <a:rPr lang="en-US" sz="600" b="1" kern="0" dirty="0" smtClean="0">
                <a:solidFill>
                  <a:prstClr val="black"/>
                </a:solidFill>
              </a:rPr>
              <a:t>Unclassified, 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371600"/>
            <a:ext cx="44207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Refractive index depends on wavelength.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" y="4074035"/>
            <a:ext cx="2590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B</a:t>
            </a:r>
            <a:r>
              <a:rPr lang="en-US" sz="1400" dirty="0" smtClean="0">
                <a:solidFill>
                  <a:schemeClr val="tx2"/>
                </a:solidFill>
              </a:rPr>
              <a:t>roadens pulse length.</a:t>
            </a:r>
          </a:p>
        </p:txBody>
      </p:sp>
      <p:pic>
        <p:nvPicPr>
          <p:cNvPr id="3077" name="Picture 5" descr="C:\Users\landaum\Presentations\THzPosterPics\antennaDetec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553785"/>
            <a:ext cx="1489276" cy="113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landaum\Presentations\AFOSR2013DecSlides\P10102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066476"/>
            <a:ext cx="3257793" cy="434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409" y="1681838"/>
            <a:ext cx="4398116" cy="2174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7" descr="C:\Users\landaum\Presentations\THzPosterPics\pulseMappin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481" y="4648200"/>
            <a:ext cx="2691703" cy="181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landaum\Presentations\THzPosterPics\antennaEmissio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553117"/>
            <a:ext cx="1600199" cy="108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9948" y="4077860"/>
            <a:ext cx="1334051" cy="1293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7391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399" y="3835991"/>
            <a:ext cx="3059987" cy="2642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Need to get pulse Into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agnet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219200"/>
            <a:ext cx="6553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The way this is typically done, say at Sandia, is to build a special </a:t>
            </a:r>
            <a:r>
              <a:rPr lang="en-US" sz="1400" dirty="0" err="1" smtClean="0">
                <a:solidFill>
                  <a:schemeClr val="tx2"/>
                </a:solidFill>
              </a:rPr>
              <a:t>dewar</a:t>
            </a:r>
            <a:r>
              <a:rPr lang="en-US" sz="1400" dirty="0" smtClean="0">
                <a:solidFill>
                  <a:schemeClr val="tx2"/>
                </a:solidFill>
              </a:rPr>
              <a:t> with windows between the magnetic windings.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Would be better if we could use any </a:t>
            </a:r>
            <a:r>
              <a:rPr lang="en-US" sz="1400" dirty="0" err="1" smtClean="0">
                <a:solidFill>
                  <a:schemeClr val="tx2"/>
                </a:solidFill>
              </a:rPr>
              <a:t>dewar</a:t>
            </a:r>
            <a:r>
              <a:rPr lang="en-US" sz="1400" dirty="0" smtClean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9058" y="2288178"/>
            <a:ext cx="1711574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5185" y="1588532"/>
            <a:ext cx="1979851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F:\P101047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79652"/>
            <a:ext cx="2370306" cy="177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62649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Pulse Dispersion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r>
              <a:rPr lang="en-US" b="0" dirty="0" smtClean="0">
                <a:solidFill>
                  <a:schemeClr val="tx1"/>
                </a:solidFill>
              </a:rPr>
              <a:t/>
            </a:r>
            <a:br>
              <a:rPr lang="en-US" b="0" dirty="0" smtClean="0">
                <a:solidFill>
                  <a:schemeClr val="tx1"/>
                </a:solidFill>
              </a:rPr>
            </a:br>
            <a:r>
              <a:rPr lang="en-US" sz="1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219200"/>
            <a:ext cx="6553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Refractive index depends on wavelength. Leads to group velocity dispersion. The different colors that make up the pulse separate because they travel at different velocities in the medium.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" y="3581400"/>
            <a:ext cx="6553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FF0000"/>
                </a:solidFill>
              </a:rPr>
              <a:t>The effect is to broaden the pulse length.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09800"/>
            <a:ext cx="265747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6175" y="2209800"/>
            <a:ext cx="33242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004" y="4572000"/>
            <a:ext cx="1981199" cy="1024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88182" y="3889177"/>
            <a:ext cx="6553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Angular dispersion leads to negative group velocity delay type of dispersion 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01833" y="1803975"/>
            <a:ext cx="243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 smtClean="0">
                <a:solidFill>
                  <a:srgbClr val="FF0000"/>
                </a:solidFill>
              </a:rPr>
              <a:t>Positive dispersion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8182" y="4215059"/>
            <a:ext cx="243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 smtClean="0">
                <a:solidFill>
                  <a:srgbClr val="FF0000"/>
                </a:solidFill>
              </a:rPr>
              <a:t>Negative dispersion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05200" y="4522836"/>
            <a:ext cx="48650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So, in theory, you can recompress the pulse this way.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Problem, it is weakly negative.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Typical optical fiber introduces a lot of positive dispersion at 800 nm. </a:t>
            </a:r>
            <a:endParaRPr lang="en-US" sz="1400" dirty="0" smtClean="0">
              <a:solidFill>
                <a:schemeClr val="tx2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Down 5 feet of regular optical fiber, not enough negative.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Could  use gratings, but gratings are very </a:t>
            </a:r>
            <a:r>
              <a:rPr lang="en-US" sz="1400" dirty="0" err="1" smtClean="0">
                <a:solidFill>
                  <a:schemeClr val="tx2"/>
                </a:solidFill>
              </a:rPr>
              <a:t>lossy</a:t>
            </a:r>
            <a:r>
              <a:rPr lang="en-US" sz="1400" dirty="0" smtClean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511862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Recompressing the pulse 1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588" y="3837212"/>
            <a:ext cx="4796362" cy="1879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33401" y="5716488"/>
            <a:ext cx="6553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dirty="0">
                <a:solidFill>
                  <a:srgbClr val="000099"/>
                </a:solidFill>
              </a:rPr>
              <a:t>P</a:t>
            </a:r>
            <a:r>
              <a:rPr lang="en-US" sz="1400" dirty="0" smtClean="0">
                <a:solidFill>
                  <a:srgbClr val="000099"/>
                </a:solidFill>
              </a:rPr>
              <a:t>roblem. This method is difficult to align!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</a:rPr>
              <a:t>All prisms must have the same type of glass and the same amount of glass in the beam and their incidence angles must be identical.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1" y="1148157"/>
            <a:ext cx="6553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Typical silica fiber has positive GVD and negative group delay dispersion. </a:t>
            </a:r>
            <a:endParaRPr lang="en-US" sz="1400" dirty="0" smtClean="0">
              <a:solidFill>
                <a:srgbClr val="000099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</a:rPr>
              <a:t>Problem. How to get rid of positive dispersion?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</a:rPr>
              <a:t>Use separated prisms.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117" y="2179377"/>
            <a:ext cx="2047652" cy="1556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498364" y="2218821"/>
            <a:ext cx="449669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</a:rPr>
              <a:t>Optical path length for red line (frequency </a:t>
            </a:r>
            <a:r>
              <a:rPr lang="en-US" sz="1400" dirty="0" smtClean="0">
                <a:solidFill>
                  <a:srgbClr val="000099"/>
                </a:solidFill>
                <a:latin typeface="Gulim"/>
                <a:ea typeface="Gulim"/>
                <a:sym typeface="Symbol"/>
              </a:rPr>
              <a:t></a:t>
            </a:r>
            <a:r>
              <a:rPr lang="en-US" sz="1400" dirty="0" smtClean="0">
                <a:solidFill>
                  <a:srgbClr val="000099"/>
                </a:solidFill>
              </a:rPr>
              <a:t>) is shorter then for blue </a:t>
            </a:r>
            <a:r>
              <a:rPr lang="en-US" sz="1400" dirty="0">
                <a:solidFill>
                  <a:srgbClr val="000099"/>
                </a:solidFill>
              </a:rPr>
              <a:t>line (</a:t>
            </a:r>
            <a:r>
              <a:rPr lang="en-US" sz="1400" dirty="0" smtClean="0">
                <a:solidFill>
                  <a:srgbClr val="000099"/>
                </a:solidFill>
              </a:rPr>
              <a:t>frequency </a:t>
            </a:r>
            <a:r>
              <a:rPr lang="en-US" sz="1400" dirty="0">
                <a:solidFill>
                  <a:srgbClr val="000099"/>
                </a:solidFill>
                <a:latin typeface="Gulim"/>
                <a:ea typeface="Gulim"/>
                <a:sym typeface="Symbol"/>
              </a:rPr>
              <a:t></a:t>
            </a:r>
            <a:r>
              <a:rPr lang="en-US" sz="1400" dirty="0" smtClean="0">
                <a:solidFill>
                  <a:srgbClr val="000099"/>
                </a:solidFill>
              </a:rPr>
              <a:t>+d</a:t>
            </a:r>
            <a:r>
              <a:rPr lang="en-US" sz="1400" dirty="0">
                <a:solidFill>
                  <a:srgbClr val="000099"/>
                </a:solidFill>
                <a:latin typeface="Gulim"/>
                <a:ea typeface="Gulim"/>
                <a:sym typeface="Symbol"/>
              </a:rPr>
              <a:t></a:t>
            </a:r>
            <a:r>
              <a:rPr lang="en-US" sz="1400" dirty="0" smtClean="0">
                <a:solidFill>
                  <a:srgbClr val="000099"/>
                </a:solidFill>
              </a:rPr>
              <a:t>) . So negative dispersion.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84087" y="3212373"/>
            <a:ext cx="44966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</a:rPr>
              <a:t>Can use this method twice to compensate for dispersion already in pulse.</a:t>
            </a:r>
          </a:p>
        </p:txBody>
      </p:sp>
    </p:spTree>
    <p:extLst>
      <p:ext uri="{BB962C8B-B14F-4D97-AF65-F5344CB8AC3E}">
        <p14:creationId xmlns:p14="http://schemas.microsoft.com/office/powerpoint/2010/main" xmlns="" val="3437748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Recompressing the pulse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371600"/>
            <a:ext cx="6553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Better method due to Rick </a:t>
            </a:r>
            <a:r>
              <a:rPr lang="en-US" sz="1400" dirty="0" err="1" smtClean="0">
                <a:solidFill>
                  <a:schemeClr val="tx2"/>
                </a:solidFill>
              </a:rPr>
              <a:t>Trebino</a:t>
            </a:r>
            <a:r>
              <a:rPr lang="en-US" sz="1400" dirty="0" smtClean="0">
                <a:solidFill>
                  <a:schemeClr val="tx2"/>
                </a:solidFill>
              </a:rPr>
              <a:t>. What we are building.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4267200" cy="291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562600" y="1978199"/>
            <a:ext cx="2895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In this setup, there is only one prism. By construction. The laser beam goes through the prims four times.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Since there is only one prism, by construction, the laser beam goes through the same amount of glass on each pass through.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67300" y="3943770"/>
            <a:ext cx="388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  <a:sym typeface="Symbol"/>
              </a:rPr>
              <a:t> entry of 1st pass = </a:t>
            </a:r>
            <a:r>
              <a:rPr lang="en-US" sz="1400" dirty="0">
                <a:solidFill>
                  <a:schemeClr val="tx2"/>
                </a:solidFill>
                <a:sym typeface="Symbol"/>
              </a:rPr>
              <a:t> </a:t>
            </a:r>
            <a:r>
              <a:rPr lang="en-US" sz="1400" dirty="0" smtClean="0">
                <a:solidFill>
                  <a:schemeClr val="tx2"/>
                </a:solidFill>
                <a:sym typeface="Symbol"/>
              </a:rPr>
              <a:t>exit </a:t>
            </a:r>
            <a:r>
              <a:rPr lang="en-US" sz="1400" dirty="0">
                <a:solidFill>
                  <a:schemeClr val="tx2"/>
                </a:solidFill>
                <a:sym typeface="Symbol"/>
              </a:rPr>
              <a:t>of </a:t>
            </a:r>
            <a:r>
              <a:rPr lang="en-US" sz="1400" dirty="0" smtClean="0">
                <a:solidFill>
                  <a:schemeClr val="tx2"/>
                </a:solidFill>
                <a:sym typeface="Symbol"/>
              </a:rPr>
              <a:t>4th pass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  <a:sym typeface="Symbol"/>
              </a:rPr>
              <a:t> exit </a:t>
            </a:r>
            <a:r>
              <a:rPr lang="en-US" sz="1400" dirty="0">
                <a:solidFill>
                  <a:schemeClr val="tx2"/>
                </a:solidFill>
                <a:sym typeface="Symbol"/>
              </a:rPr>
              <a:t>of </a:t>
            </a:r>
            <a:r>
              <a:rPr lang="en-US" sz="1400" dirty="0" smtClean="0">
                <a:solidFill>
                  <a:schemeClr val="tx2"/>
                </a:solidFill>
                <a:sym typeface="Symbol"/>
              </a:rPr>
              <a:t>1st </a:t>
            </a:r>
            <a:r>
              <a:rPr lang="en-US" sz="1400" dirty="0">
                <a:solidFill>
                  <a:schemeClr val="tx2"/>
                </a:solidFill>
                <a:sym typeface="Symbol"/>
              </a:rPr>
              <a:t>pass =  </a:t>
            </a:r>
            <a:r>
              <a:rPr lang="en-US" sz="1400" dirty="0" smtClean="0">
                <a:solidFill>
                  <a:schemeClr val="tx2"/>
                </a:solidFill>
                <a:sym typeface="Symbol"/>
              </a:rPr>
              <a:t>entry </a:t>
            </a:r>
            <a:r>
              <a:rPr lang="en-US" sz="1400" dirty="0">
                <a:solidFill>
                  <a:schemeClr val="tx2"/>
                </a:solidFill>
                <a:sym typeface="Symbol"/>
              </a:rPr>
              <a:t>of </a:t>
            </a:r>
            <a:r>
              <a:rPr lang="en-US" sz="1400" dirty="0" smtClean="0">
                <a:solidFill>
                  <a:schemeClr val="tx2"/>
                </a:solidFill>
                <a:sym typeface="Symbol"/>
              </a:rPr>
              <a:t>4th </a:t>
            </a:r>
            <a:r>
              <a:rPr lang="en-US" sz="1400" dirty="0">
                <a:solidFill>
                  <a:schemeClr val="tx2"/>
                </a:solidFill>
                <a:sym typeface="Symbol"/>
              </a:rPr>
              <a:t>pass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sym typeface="Symbol"/>
              </a:rPr>
              <a:t> entry of </a:t>
            </a:r>
            <a:r>
              <a:rPr lang="en-US" sz="1400" dirty="0" smtClean="0">
                <a:solidFill>
                  <a:schemeClr val="tx2"/>
                </a:solidFill>
                <a:sym typeface="Symbol"/>
              </a:rPr>
              <a:t>2nd </a:t>
            </a:r>
            <a:r>
              <a:rPr lang="en-US" sz="1400" dirty="0">
                <a:solidFill>
                  <a:schemeClr val="tx2"/>
                </a:solidFill>
                <a:sym typeface="Symbol"/>
              </a:rPr>
              <a:t>pass =  exit of </a:t>
            </a:r>
            <a:r>
              <a:rPr lang="en-US" sz="1400" dirty="0" smtClean="0">
                <a:solidFill>
                  <a:schemeClr val="tx2"/>
                </a:solidFill>
                <a:sym typeface="Symbol"/>
              </a:rPr>
              <a:t>3rd </a:t>
            </a:r>
            <a:r>
              <a:rPr lang="en-US" sz="1400" dirty="0">
                <a:solidFill>
                  <a:schemeClr val="tx2"/>
                </a:solidFill>
                <a:sym typeface="Symbol"/>
              </a:rPr>
              <a:t>pass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sym typeface="Symbol"/>
              </a:rPr>
              <a:t> </a:t>
            </a:r>
            <a:r>
              <a:rPr lang="en-US" sz="1400" dirty="0" smtClean="0">
                <a:solidFill>
                  <a:schemeClr val="tx2"/>
                </a:solidFill>
                <a:sym typeface="Symbol"/>
              </a:rPr>
              <a:t>exit of 2nd pass =  entry of 3rd pass</a:t>
            </a:r>
          </a:p>
        </p:txBody>
      </p:sp>
    </p:spTree>
    <p:extLst>
      <p:ext uri="{BB962C8B-B14F-4D97-AF65-F5344CB8AC3E}">
        <p14:creationId xmlns:p14="http://schemas.microsoft.com/office/powerpoint/2010/main" xmlns="" val="11316382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Recompressing the pulse 2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239" y="5791200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Added nice </a:t>
            </a:r>
            <a:r>
              <a:rPr lang="en-US" sz="1400" dirty="0">
                <a:solidFill>
                  <a:schemeClr val="tx2"/>
                </a:solidFill>
              </a:rPr>
              <a:t>feature, extremely small bending radius</a:t>
            </a:r>
            <a:r>
              <a:rPr lang="en-US" sz="1400" dirty="0" smtClean="0">
                <a:solidFill>
                  <a:schemeClr val="tx2"/>
                </a:solidFill>
              </a:rPr>
              <a:t>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Still have waveguide dispersion, but can have much less total dispersion then through regular fiber.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Or, can use negative GVD to cancel positive GVD of regular fiber.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329" y="3489604"/>
            <a:ext cx="3124200" cy="1732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2770188" y="4876800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3227388" y="5105400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3352800" y="4953000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6019800" y="5334000"/>
            <a:ext cx="1653049" cy="685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7239000" y="5385594"/>
            <a:ext cx="1066800" cy="634206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arrow"/>
            <a:tailEnd type="arrow"/>
          </a:ln>
          <a:effectLst/>
        </p:spPr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4141788" y="1539202"/>
                <a:ext cx="1757084" cy="4855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𝜆</m:t>
                        </m:r>
                      </m:sub>
                    </m:sSub>
                    <m:r>
                      <a:rPr lang="en-US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𝜆</m:t>
                        </m:r>
                      </m:den>
                    </m:f>
                  </m:oMath>
                </a14:m>
                <a:r>
                  <a:rPr lang="en-US" dirty="0" smtClean="0">
                    <a:solidFill>
                      <a:schemeClr val="tx2">
                        <a:lumMod val="75000"/>
                      </a:schemeClr>
                    </a:solidFill>
                  </a:rPr>
                  <a:t>GVD</a:t>
                </a:r>
                <a:endParaRPr lang="en-US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788" y="1539202"/>
                <a:ext cx="1757084" cy="485518"/>
              </a:xfrm>
              <a:prstGeom prst="rect">
                <a:avLst/>
              </a:prstGeom>
              <a:blipFill rotWithShape="1">
                <a:blip r:embed="rId4"/>
                <a:stretch>
                  <a:fillRect r="-2076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453329" y="1253780"/>
            <a:ext cx="838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Typical optical fiber introduces a lot of positive dispersion at 800 nm. Typical silica fiber has positive GVD and negative group delay dispersion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3329" y="2228671"/>
            <a:ext cx="79858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One possible way around this problem is to use hollow core fiber.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This fiber can be designed for positive, negative, or zero </a:t>
            </a:r>
            <a:r>
              <a:rPr lang="en-US" sz="1400" dirty="0" smtClean="0">
                <a:solidFill>
                  <a:schemeClr val="tx2"/>
                </a:solidFill>
              </a:rPr>
              <a:t>dispersion for a given wavelength.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More design flexibility.</a:t>
            </a:r>
            <a:endParaRPr lang="en-US" sz="14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1788" y="3429000"/>
            <a:ext cx="389572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53934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Recompressing the pulse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1290272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Pulse confined to air cavity at the center. Pulse propagates through air</a:t>
            </a:r>
            <a:r>
              <a:rPr lang="en-US" sz="1400" dirty="0" smtClean="0">
                <a:solidFill>
                  <a:schemeClr val="tx2"/>
                </a:solidFill>
              </a:rPr>
              <a:t>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Since fiber is hollow, dirt and humidity enter, blocking fiber – need to cap fiber.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Problem, this will add positive GVD dispersion. Solution, </a:t>
            </a:r>
            <a:r>
              <a:rPr lang="en-US" sz="1400" dirty="0" err="1" smtClean="0">
                <a:solidFill>
                  <a:schemeClr val="tx2"/>
                </a:solidFill>
              </a:rPr>
              <a:t>Alphanov</a:t>
            </a:r>
            <a:r>
              <a:rPr lang="en-US" sz="1400" dirty="0" smtClean="0">
                <a:solidFill>
                  <a:schemeClr val="tx2"/>
                </a:solidFill>
              </a:rPr>
              <a:t> makes 20 micron thick caps.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24130"/>
            <a:ext cx="2312988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2770188" y="2898718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3227388" y="3127318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3352800" y="2974918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flipV="1">
            <a:off x="2771800" y="3333065"/>
            <a:ext cx="582612" cy="1"/>
          </a:xfrm>
          <a:prstGeom prst="line">
            <a:avLst/>
          </a:prstGeom>
          <a:noFill/>
          <a:ln w="158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6019800" y="3355918"/>
            <a:ext cx="1653049" cy="6858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7239000" y="5385594"/>
            <a:ext cx="1066800" cy="634206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arrow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H="1">
            <a:off x="2478882" y="4270318"/>
            <a:ext cx="1497012" cy="76200"/>
          </a:xfrm>
          <a:prstGeom prst="straightConnector1">
            <a:avLst/>
          </a:prstGeom>
          <a:noFill/>
          <a:ln w="22225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3975894" y="409631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End cap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405976" y="31484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Laser light propagating through end cap.</a:t>
            </a:r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 bwMode="auto">
          <a:xfrm flipH="1">
            <a:off x="1113183" y="2746318"/>
            <a:ext cx="141288" cy="277812"/>
          </a:xfrm>
          <a:prstGeom prst="line">
            <a:avLst/>
          </a:prstGeom>
          <a:noFill/>
          <a:ln w="158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 flipH="1">
            <a:off x="1255644" y="2607412"/>
            <a:ext cx="265043" cy="138906"/>
          </a:xfrm>
          <a:prstGeom prst="line">
            <a:avLst/>
          </a:prstGeom>
          <a:noFill/>
          <a:ln w="1587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1571895" y="2426301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 of fiber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73743" y="5016262"/>
            <a:ext cx="838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Or, </a:t>
            </a:r>
            <a:r>
              <a:rPr lang="en-US" sz="1400" dirty="0" err="1" smtClean="0">
                <a:solidFill>
                  <a:schemeClr val="tx2"/>
                </a:solidFill>
              </a:rPr>
              <a:t>Alphanov</a:t>
            </a:r>
            <a:r>
              <a:rPr lang="en-US" sz="1400" dirty="0" smtClean="0">
                <a:solidFill>
                  <a:schemeClr val="tx2"/>
                </a:solidFill>
              </a:rPr>
              <a:t> can attach positive GVD multimode fiber to cancel negative GVD in hollow core fiber.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chemeClr val="tx2"/>
                </a:solidFill>
              </a:rPr>
              <a:t>Lots of design possibilities.</a:t>
            </a:r>
          </a:p>
        </p:txBody>
      </p:sp>
    </p:spTree>
    <p:extLst>
      <p:ext uri="{BB962C8B-B14F-4D97-AF65-F5344CB8AC3E}">
        <p14:creationId xmlns:p14="http://schemas.microsoft.com/office/powerpoint/2010/main" xmlns="" val="15595461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Measuring the pulse length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b="0" dirty="0" smtClean="0">
                <a:solidFill>
                  <a:schemeClr val="tx1"/>
                </a:solidFill>
              </a:rPr>
              <a:t> </a:t>
            </a: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</a:t>
            </a:r>
            <a:r>
              <a:rPr lang="en-US" sz="600" b="1" kern="0" dirty="0" smtClean="0">
                <a:solidFill>
                  <a:prstClr val="black"/>
                </a:solidFill>
              </a:rPr>
              <a:t>A </a:t>
            </a:r>
            <a:r>
              <a:rPr lang="en-US" sz="600" b="1" kern="0" dirty="0">
                <a:solidFill>
                  <a:prstClr val="black"/>
                </a:solidFill>
              </a:rPr>
              <a:t>– Unclassified, </a:t>
            </a:r>
            <a:r>
              <a:rPr lang="en-US" sz="600" b="1" kern="0" dirty="0" smtClean="0">
                <a:solidFill>
                  <a:prstClr val="black"/>
                </a:solidFill>
              </a:rPr>
              <a:t>unlimited </a:t>
            </a:r>
            <a:r>
              <a:rPr lang="en-US" sz="600" b="1" kern="0" dirty="0">
                <a:solidFill>
                  <a:prstClr val="black"/>
                </a:solidFill>
              </a:rPr>
              <a:t>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1" y="1267071"/>
            <a:ext cx="6553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</a:rPr>
              <a:t>Home built balanced </a:t>
            </a:r>
            <a:r>
              <a:rPr lang="en-US" sz="1400" dirty="0" err="1" smtClean="0">
                <a:solidFill>
                  <a:srgbClr val="000099"/>
                </a:solidFill>
              </a:rPr>
              <a:t>autocorrelator</a:t>
            </a:r>
            <a:r>
              <a:rPr lang="en-US" sz="1400" dirty="0" smtClean="0">
                <a:solidFill>
                  <a:srgbClr val="000099"/>
                </a:solidFill>
              </a:rPr>
              <a:t>.</a:t>
            </a:r>
          </a:p>
        </p:txBody>
      </p:sp>
      <p:pic>
        <p:nvPicPr>
          <p:cNvPr id="3074" name="Picture 2" descr="F:\P10104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1" y="1574848"/>
            <a:ext cx="3824676" cy="286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P10104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9894" y="3402864"/>
            <a:ext cx="2322963" cy="174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89001" y="5338328"/>
            <a:ext cx="6553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</a:rPr>
              <a:t>Problem. Not much output from hollow core fiber.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</a:rPr>
              <a:t>Extremely hard to measure pulse length with our setup.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00099"/>
                </a:solidFill>
              </a:rPr>
              <a:t>Making improvements by using sensitive photodiodes instead of camera.</a:t>
            </a:r>
          </a:p>
        </p:txBody>
      </p:sp>
      <p:pic>
        <p:nvPicPr>
          <p:cNvPr id="1026" name="Picture 2" descr="C:\Users\mayland\SAB\autocorrelato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8472" y="1420733"/>
            <a:ext cx="1914525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77244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327"/>
            <a:ext cx="7162800" cy="981075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Things To Do</a:t>
            </a:r>
            <a:r>
              <a:rPr lang="en-US" b="0" dirty="0" smtClean="0">
                <a:solidFill>
                  <a:schemeClr val="tx1"/>
                </a:solidFill>
              </a:rPr>
              <a:t/>
            </a:r>
            <a:br>
              <a:rPr lang="en-US" b="0" dirty="0" smtClean="0">
                <a:solidFill>
                  <a:schemeClr val="tx1"/>
                </a:solidFill>
              </a:rPr>
            </a:br>
            <a:endParaRPr lang="en-US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Grp="1" noChangeArrowheads="1"/>
          </p:cNvSpPr>
          <p:nvPr>
            <p:ph sz="quarter" idx="2"/>
          </p:nvPr>
        </p:nvSpPr>
        <p:spPr>
          <a:xfrm>
            <a:off x="76199" y="1247887"/>
            <a:ext cx="8095343" cy="220651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Things to 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Get working double quantum well stack and characterize it.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Get the dispersion correct on propagation through fiber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Send THz pulse into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cryo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-chamber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See if you can detect THz with the double well quantum stack. </a:t>
            </a:r>
          </a:p>
          <a:p>
            <a:pPr marL="0" indent="0"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400" b="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12209" y="6683559"/>
            <a:ext cx="5760640" cy="18466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" b="1" kern="0" dirty="0">
                <a:solidFill>
                  <a:prstClr val="black"/>
                </a:solidFill>
              </a:rPr>
              <a:t>DISTRIBUTION STATEMENT A – Unclassified, unlimited Distribution</a:t>
            </a:r>
            <a:endParaRPr lang="en-US" sz="6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3222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template">
  <a:themeElements>
    <a:clrScheme name="template 8">
      <a:dk1>
        <a:srgbClr val="000000"/>
      </a:dk1>
      <a:lt1>
        <a:srgbClr val="FFFFFF"/>
      </a:lt1>
      <a:dk2>
        <a:srgbClr val="000099"/>
      </a:dk2>
      <a:lt2>
        <a:srgbClr val="808080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0000FF"/>
      </a:hlink>
      <a:folHlink>
        <a:srgbClr val="CECECE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8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000000"/>
        </a:dk1>
        <a:lt1>
          <a:srgbClr val="FFFFFF"/>
        </a:lt1>
        <a:dk2>
          <a:srgbClr val="000099"/>
        </a:dk2>
        <a:lt2>
          <a:srgbClr val="808080"/>
        </a:lt2>
        <a:accent1>
          <a:srgbClr val="618FFD"/>
        </a:accent1>
        <a:accent2>
          <a:srgbClr val="00AE00"/>
        </a:accent2>
        <a:accent3>
          <a:srgbClr val="FFFFFF"/>
        </a:accent3>
        <a:accent4>
          <a:srgbClr val="000000"/>
        </a:accent4>
        <a:accent5>
          <a:srgbClr val="B7C6FE"/>
        </a:accent5>
        <a:accent6>
          <a:srgbClr val="009D00"/>
        </a:accent6>
        <a:hlink>
          <a:srgbClr val="0000FF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1261</Words>
  <Application>Microsoft Office PowerPoint</Application>
  <PresentationFormat>On-screen Show (4:3)</PresentationFormat>
  <Paragraphs>179</Paragraphs>
  <Slides>21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4_template</vt:lpstr>
      <vt:lpstr>About Omics Group</vt:lpstr>
      <vt:lpstr>About Omics Group conferences</vt:lpstr>
      <vt:lpstr>Slide 3</vt:lpstr>
      <vt:lpstr>Outline  </vt:lpstr>
      <vt:lpstr>Why THz?   </vt:lpstr>
      <vt:lpstr>Landau Levels  </vt:lpstr>
      <vt:lpstr>Landau Levels in Quantum Well  </vt:lpstr>
      <vt:lpstr>Proposed Solution  </vt:lpstr>
      <vt:lpstr>Proposed Solution  </vt:lpstr>
      <vt:lpstr>Quantum well development   </vt:lpstr>
      <vt:lpstr>Array of Pyramids  </vt:lpstr>
      <vt:lpstr>Teraheratz Photoconductive Probe Generation </vt:lpstr>
      <vt:lpstr>Need to get pulse Into Magnet  </vt:lpstr>
      <vt:lpstr>Pulse Dispersion   P</vt:lpstr>
      <vt:lpstr>Recompressing the pulse 1  </vt:lpstr>
      <vt:lpstr>Recompressing the pulse  </vt:lpstr>
      <vt:lpstr>Recompressing the pulse 2  </vt:lpstr>
      <vt:lpstr>Recompressing the pulse  </vt:lpstr>
      <vt:lpstr>Measuring the pulse length  </vt:lpstr>
      <vt:lpstr>Things To Do </vt:lpstr>
      <vt:lpstr>Let Us Meet Again</vt:lpstr>
    </vt:vector>
  </TitlesOfParts>
  <Company>U.S Air Force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landaum</dc:creator>
  <cp:lastModifiedBy>Anderson Silver</cp:lastModifiedBy>
  <cp:revision>91</cp:revision>
  <dcterms:created xsi:type="dcterms:W3CDTF">2014-07-10T13:21:28Z</dcterms:created>
  <dcterms:modified xsi:type="dcterms:W3CDTF">2014-09-24T12:50:05Z</dcterms:modified>
</cp:coreProperties>
</file>