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76" r:id="rId2"/>
    <p:sldId id="257" r:id="rId3"/>
    <p:sldId id="258" r:id="rId4"/>
    <p:sldId id="287" r:id="rId5"/>
    <p:sldId id="259" r:id="rId6"/>
    <p:sldId id="301" r:id="rId7"/>
    <p:sldId id="286" r:id="rId8"/>
    <p:sldId id="290" r:id="rId9"/>
    <p:sldId id="289" r:id="rId10"/>
    <p:sldId id="272" r:id="rId11"/>
    <p:sldId id="275" r:id="rId12"/>
    <p:sldId id="274" r:id="rId13"/>
    <p:sldId id="260" r:id="rId14"/>
    <p:sldId id="285" r:id="rId15"/>
    <p:sldId id="261" r:id="rId16"/>
    <p:sldId id="283" r:id="rId17"/>
    <p:sldId id="262" r:id="rId18"/>
    <p:sldId id="256" r:id="rId19"/>
    <p:sldId id="277" r:id="rId20"/>
    <p:sldId id="269" r:id="rId21"/>
    <p:sldId id="263" r:id="rId22"/>
    <p:sldId id="271" r:id="rId23"/>
    <p:sldId id="308" r:id="rId24"/>
    <p:sldId id="307" r:id="rId25"/>
    <p:sldId id="264" r:id="rId26"/>
    <p:sldId id="297" r:id="rId27"/>
    <p:sldId id="278" r:id="rId28"/>
    <p:sldId id="295" r:id="rId29"/>
    <p:sldId id="282" r:id="rId30"/>
    <p:sldId id="294" r:id="rId31"/>
    <p:sldId id="303" r:id="rId32"/>
    <p:sldId id="296" r:id="rId33"/>
    <p:sldId id="299" r:id="rId34"/>
    <p:sldId id="300" r:id="rId35"/>
    <p:sldId id="279" r:id="rId36"/>
    <p:sldId id="266" r:id="rId37"/>
    <p:sldId id="267" r:id="rId38"/>
    <p:sldId id="306" r:id="rId39"/>
    <p:sldId id="293" r:id="rId40"/>
    <p:sldId id="268" r:id="rId41"/>
    <p:sldId id="304" r:id="rId42"/>
    <p:sldId id="305" r:id="rId43"/>
    <p:sldId id="280" r:id="rId44"/>
    <p:sldId id="298" r:id="rId45"/>
    <p:sldId id="270" r:id="rId46"/>
    <p:sldId id="281" r:id="rId47"/>
    <p:sldId id="265"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163" autoAdjust="0"/>
  </p:normalViewPr>
  <p:slideViewPr>
    <p:cSldViewPr snapToGrid="0" snapToObjects="1">
      <p:cViewPr>
        <p:scale>
          <a:sx n="100" d="100"/>
          <a:sy n="100" d="100"/>
        </p:scale>
        <p:origin x="-1888" y="3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CA3A41-F96D-5844-A77D-DDEE7D2DAAAA}" type="datetimeFigureOut">
              <a:rPr lang="en-US" smtClean="0"/>
              <a:t>7/12/15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768A85-542C-3B4E-88B4-C03CDCF66E3E}" type="slidenum">
              <a:rPr lang="en-US" smtClean="0"/>
              <a:t>‹#›</a:t>
            </a:fld>
            <a:endParaRPr lang="en-US"/>
          </a:p>
        </p:txBody>
      </p:sp>
    </p:spTree>
    <p:extLst>
      <p:ext uri="{BB962C8B-B14F-4D97-AF65-F5344CB8AC3E}">
        <p14:creationId xmlns:p14="http://schemas.microsoft.com/office/powerpoint/2010/main" val="20949337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javascript:void(0);"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www.ncbi.nlm.nih.gov/pmc/articles/PMC2939109/figure/f1-0560873/"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javascript:void(0);"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dx.doi.org/10.1007/s11695-013-0893-3" TargetMode="External"/><Relationship Id="rId4" Type="http://schemas.openxmlformats.org/officeDocument/2006/relationships/hyperlink" Target="http://www.ncbi.nlm.nih.gov/pubmed/?term=Wang%20S%5Bauth%5D" TargetMode="External"/><Relationship Id="rId5" Type="http://schemas.openxmlformats.org/officeDocument/2006/relationships/hyperlink" Target="http://www.ncbi.nlm.nih.gov/pubmed/?term=Li%20P%5Bauth%5D" TargetMode="External"/><Relationship Id="rId6" Type="http://schemas.openxmlformats.org/officeDocument/2006/relationships/hyperlink" Target="http://www.ncbi.nlm.nih.gov/pubmed/?term=Sun%20XF%5Bauth%5D" TargetMode="External"/><Relationship Id="rId7" Type="http://schemas.openxmlformats.org/officeDocument/2006/relationships/hyperlink" Target="http://www.ncbi.nlm.nih.gov/pubmed/?term=Ye%20NY%5Bauth%5D" TargetMode="External"/><Relationship Id="rId8" Type="http://schemas.openxmlformats.org/officeDocument/2006/relationships/hyperlink" Target="http://www.ncbi.nlm.nih.gov/pubmed/?term=Xu%20ZK%5Bauth%5D" TargetMode="External"/><Relationship Id="rId9" Type="http://schemas.openxmlformats.org/officeDocument/2006/relationships/hyperlink" Target="http://www.ncbi.nlm.nih.gov/pubmed/?term=Wang%20D%5Bauth%5D" TargetMode="External"/><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 Id="rId3" Type="http://schemas.openxmlformats.org/officeDocument/2006/relationships/hyperlink" Target="http://www.ncbi.nlm.nih.gov/pubmed/?term=Varela%20JE%5Bauth%5D"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onlinelibrary.wiley.com/doi/10.1002/14651858.CD003641.pub4/tables%23CD003641-fig-00601" TargetMode="External"/><Relationship Id="rId4" Type="http://schemas.openxmlformats.org/officeDocument/2006/relationships/hyperlink" Target="http://onlinelibrary.wiley.com/doi/10.1002/14651858.CD003641.pub4/tables%23CD003641-fig-00602" TargetMode="External"/><Relationship Id="rId5" Type="http://schemas.openxmlformats.org/officeDocument/2006/relationships/hyperlink" Target="http://onlinelibrary.wiley.com/doi/10.1002/14651858.CD003641.pub4/tables%23CD003641-fig-00603" TargetMode="External"/><Relationship Id="rId6" Type="http://schemas.openxmlformats.org/officeDocument/2006/relationships/hyperlink" Target="http://onlinelibrary.wiley.com/doi/10.1002/14651858.CD003641.pub4/tables%23CD003641-fig-00604" TargetMode="External"/><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2</a:t>
            </a:fld>
            <a:endParaRPr lang="en-US"/>
          </a:p>
        </p:txBody>
      </p:sp>
    </p:spTree>
    <p:extLst>
      <p:ext uri="{BB962C8B-B14F-4D97-AF65-F5344CB8AC3E}">
        <p14:creationId xmlns:p14="http://schemas.microsoft.com/office/powerpoint/2010/main" val="2313800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Obesity is defined as abnormal or excessive fat accumulation that may impair health, and studies suggest that, without intervention, reversal of obesity is uncommon.</a:t>
            </a:r>
          </a:p>
          <a:p>
            <a:endParaRPr lang="en-US" dirty="0" smtClean="0"/>
          </a:p>
          <a:p>
            <a:r>
              <a:rPr lang="en-US" sz="1200" kern="1200" dirty="0" smtClean="0">
                <a:solidFill>
                  <a:schemeClr val="tx1"/>
                </a:solidFill>
                <a:latin typeface="+mn-lt"/>
                <a:ea typeface="+mn-ea"/>
                <a:cs typeface="+mn-cs"/>
              </a:rPr>
              <a:t>The most commonly used measure for classifying obesity is the body mass index (BMI), calculated as body weight in kilograms divided by height in </a:t>
            </a:r>
            <a:r>
              <a:rPr lang="en-US" sz="1200" kern="1200" dirty="0" err="1" smtClean="0">
                <a:solidFill>
                  <a:schemeClr val="tx1"/>
                </a:solidFill>
                <a:latin typeface="+mn-lt"/>
                <a:ea typeface="+mn-ea"/>
                <a:cs typeface="+mn-cs"/>
              </a:rPr>
              <a:t>metres</a:t>
            </a:r>
            <a:r>
              <a:rPr lang="en-US" sz="1200" kern="1200" dirty="0" smtClean="0">
                <a:solidFill>
                  <a:schemeClr val="tx1"/>
                </a:solidFill>
                <a:latin typeface="+mn-lt"/>
                <a:ea typeface="+mn-ea"/>
                <a:cs typeface="+mn-cs"/>
              </a:rPr>
              <a:t> squared (kg/m</a:t>
            </a:r>
            <a:r>
              <a:rPr lang="en-US" sz="1200" kern="1200" baseline="30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In adults a desirable BMI is between 18.5 to 25 and overweight is between 25 to 30. Obesity is defined as BMI over 30, while severe or morbid obesity is defined as BMI over 40. A BMI of 30 is equivalent to a weight of 97.5 kg in a person 1.8 m tall or a weight of 77 kg in a person 1.6 m tall. However, different populations have different associations between BMI, percentage of body fat, and health risks, and a desirable BMI is lower in some Asian populations (WHO 2004).</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 </a:t>
            </a:r>
            <a:endParaRPr lang="en-US" dirty="0" smtClean="0"/>
          </a:p>
          <a:p>
            <a:r>
              <a:rPr lang="en-US" sz="1200" b="0" kern="1200" dirty="0" smtClean="0">
                <a:solidFill>
                  <a:schemeClr val="tx1"/>
                </a:solidFill>
                <a:effectLst/>
                <a:latin typeface="+mn-lt"/>
                <a:ea typeface="+mn-ea"/>
                <a:cs typeface="+mn-cs"/>
              </a:rPr>
              <a:t>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a:t>
            </a:fld>
            <a:endParaRPr lang="en-US"/>
          </a:p>
        </p:txBody>
      </p:sp>
    </p:spTree>
    <p:extLst>
      <p:ext uri="{BB962C8B-B14F-4D97-AF65-F5344CB8AC3E}">
        <p14:creationId xmlns:p14="http://schemas.microsoft.com/office/powerpoint/2010/main" val="1433845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Obesity is a global health problem and the prevalence of obesity is increasing in the Australian population.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rates of overweight and obesity have increased dramatically in the last 30 years. The average Australian adult is now above a healthy weight. In the latest national survey, 63% of adults were above a healthy weight .</a:t>
            </a:r>
            <a:endParaRPr lang="en-US" dirty="0" smtClean="0"/>
          </a:p>
          <a:p>
            <a:endParaRPr lang="en-US" sz="120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IN GENERAL, PEOPLE WHO LIVE OUTSIDE </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MAJOR CITIES ARE MORE LIKELY TO BE </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ABOVE A HEALTHY WEIGHT </a:t>
            </a:r>
          </a:p>
          <a:p>
            <a:endParaRPr lang="en-US" dirty="0" smtClean="0"/>
          </a:p>
          <a:p>
            <a:r>
              <a:rPr lang="en-US" sz="1200" b="0" kern="1200" dirty="0" smtClean="0">
                <a:solidFill>
                  <a:schemeClr val="tx1"/>
                </a:solidFill>
                <a:effectLst/>
                <a:latin typeface="+mn-lt"/>
                <a:ea typeface="+mn-ea"/>
                <a:cs typeface="+mn-cs"/>
              </a:rPr>
              <a:t>Much of this difference is due to the higher concentration of people of a lower </a:t>
            </a:r>
            <a:r>
              <a:rPr lang="en-US" sz="1200" b="0" kern="1200" dirty="0" err="1" smtClean="0">
                <a:solidFill>
                  <a:schemeClr val="tx1"/>
                </a:solidFill>
                <a:effectLst/>
                <a:latin typeface="+mn-lt"/>
                <a:ea typeface="+mn-ea"/>
                <a:cs typeface="+mn-cs"/>
              </a:rPr>
              <a:t>ses</a:t>
            </a:r>
            <a:endParaRPr lang="en-US" dirty="0" smtClean="0"/>
          </a:p>
          <a:p>
            <a:r>
              <a:rPr lang="en-US" sz="1200" b="0" kern="1200" dirty="0" smtClean="0">
                <a:solidFill>
                  <a:schemeClr val="tx1"/>
                </a:solidFill>
                <a:effectLst/>
                <a:latin typeface="+mn-lt"/>
                <a:ea typeface="+mn-ea"/>
                <a:cs typeface="+mn-cs"/>
              </a:rPr>
              <a:t>Other possible explanations include more health risk </a:t>
            </a:r>
            <a:r>
              <a:rPr lang="en-US" sz="1200" b="0" kern="1200" dirty="0" err="1" smtClean="0">
                <a:solidFill>
                  <a:schemeClr val="tx1"/>
                </a:solidFill>
                <a:effectLst/>
                <a:latin typeface="+mn-lt"/>
                <a:ea typeface="+mn-ea"/>
                <a:cs typeface="+mn-cs"/>
              </a:rPr>
              <a:t>behaviours</a:t>
            </a:r>
            <a:r>
              <a:rPr lang="en-US" sz="1200" b="0" kern="1200" dirty="0" smtClean="0">
                <a:solidFill>
                  <a:schemeClr val="tx1"/>
                </a:solidFill>
                <a:effectLst/>
                <a:latin typeface="+mn-lt"/>
                <a:ea typeface="+mn-ea"/>
                <a:cs typeface="+mn-cs"/>
              </a:rPr>
              <a:t> (such as inadequate exercise and poor diet), more expensive fresh food (mainly in remote areas) and possibly less ready access to large supermarkets or grocery stores, which is associated with healthier eating. The 2010 Healthy </a:t>
            </a:r>
            <a:endParaRPr lang="en-US" dirty="0" smtClean="0"/>
          </a:p>
          <a:p>
            <a:r>
              <a:rPr lang="en-US" sz="1200" b="0" kern="1200" dirty="0" smtClean="0">
                <a:solidFill>
                  <a:schemeClr val="tx1"/>
                </a:solidFill>
                <a:effectLst/>
                <a:latin typeface="+mn-lt"/>
                <a:ea typeface="+mn-ea"/>
                <a:cs typeface="+mn-cs"/>
              </a:rPr>
              <a:t>Food Access Basket Survey estimated the cost of a basket of healthy food in different parts</a:t>
            </a:r>
            <a:endParaRPr lang="en-US" dirty="0" smtClean="0"/>
          </a:p>
          <a:p>
            <a:r>
              <a:rPr lang="en-US" sz="1200" b="0" kern="1200" dirty="0" smtClean="0">
                <a:solidFill>
                  <a:schemeClr val="tx1"/>
                </a:solidFill>
                <a:effectLst/>
                <a:latin typeface="+mn-lt"/>
                <a:ea typeface="+mn-ea"/>
                <a:cs typeface="+mn-cs"/>
              </a:rPr>
              <a:t>of Queensland reported a 26% higher cost in very remote areas compared with major cities.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bariatric surgery is increasingly used to address this issue. However, there is limited literature in the Australian rural context</a:t>
            </a:r>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5</a:t>
            </a:fld>
            <a:endParaRPr lang="en-US"/>
          </a:p>
        </p:txBody>
      </p:sp>
    </p:spTree>
    <p:extLst>
      <p:ext uri="{BB962C8B-B14F-4D97-AF65-F5344CB8AC3E}">
        <p14:creationId xmlns:p14="http://schemas.microsoft.com/office/powerpoint/2010/main" val="3185188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Both lifestyle interventions and drug therapy usually result in modest weight loss of 5–10%: meta-analyses show a decrease of approximately 2.5 kg at 24 months for diet, exercise, and lifestyle</a:t>
            </a:r>
            <a:r>
              <a:rPr lang="en-US" sz="1200" u="sng" kern="1200" dirty="0" smtClean="0">
                <a:solidFill>
                  <a:schemeClr val="tx1"/>
                </a:solidFill>
                <a:latin typeface="+mn-lt"/>
                <a:ea typeface="+mn-ea"/>
                <a:cs typeface="+mn-cs"/>
              </a:rPr>
              <a:t>5 and additional 2.8 kg compared with placebo for orlistat.6,7 A great challenge to obesity management is maintaining the weight loss. Over the long term, one-third to two-thirds of dieters subsequently regain more weight than they lost on their diets.8 While drug-treated patients are more likely to maintain weight losses, weight regain often occurs when medication is stopped.9</a:t>
            </a:r>
          </a:p>
          <a:p>
            <a:r>
              <a:rPr lang="en-US" sz="1200" u="sng" kern="1200" dirty="0" smtClean="0">
                <a:solidFill>
                  <a:schemeClr val="tx1"/>
                </a:solidFill>
                <a:latin typeface="+mn-lt"/>
                <a:ea typeface="+mn-ea"/>
                <a:cs typeface="+mn-cs"/>
              </a:rPr>
              <a:t>In contrast to these latter disappointing outcomes, bariatric surgery can be a very effective approach to weight loss. It is to date the most successful intervention for obesity. The weight loss range is 12% to 39% of </a:t>
            </a:r>
            <a:r>
              <a:rPr lang="en-US" sz="1200" u="sng" kern="1200" dirty="0" err="1" smtClean="0">
                <a:solidFill>
                  <a:schemeClr val="tx1"/>
                </a:solidFill>
                <a:latin typeface="+mn-lt"/>
                <a:ea typeface="+mn-ea"/>
                <a:cs typeface="+mn-cs"/>
              </a:rPr>
              <a:t>presurgical</a:t>
            </a:r>
            <a:r>
              <a:rPr lang="en-US" sz="1200" u="sng" kern="1200" dirty="0" smtClean="0">
                <a:solidFill>
                  <a:schemeClr val="tx1"/>
                </a:solidFill>
                <a:latin typeface="+mn-lt"/>
                <a:ea typeface="+mn-ea"/>
                <a:cs typeface="+mn-cs"/>
              </a:rPr>
              <a:t> body weight or 40–71% excess weight loss (EWL).10–12 Moreover, bariatric surgery results in long-term maintenance of weight loss, as well as improvement in all obesity-related comorbidities.13 In addition, bariatric surgery is the only approach to reversing type 2 diabetes mellitus, normalizing blood glucose even without significant weight loss.14</a:t>
            </a:r>
          </a:p>
          <a:p>
            <a:endParaRPr lang="en-US" sz="1200" u="sng"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Bariatric Surgery: A Review of Procedures and Outcomes</a:t>
            </a:r>
            <a:r>
              <a:rPr lang="en-US" sz="1200" kern="1200" baseline="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Katherine A. Elder, Bruce M. Wolfe</a:t>
            </a:r>
            <a:endParaRPr lang="en-US" sz="1200" u="sng"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increase in bariatric surgery procedures is due to numerous factors. First, the escalating rate of obesity has led to more individuals seeking treatment. The accumulating evidence identifying obesity-related mortality and comorbidities is a second factor that has led to increased numbers of patients seeking treatment through bariatric surgery. A third factor that has led to increased utilization of bariatric surgery for treatment of obesity is the lack of long-term effectiveness among nonsurgical treatments. Although behavioral and pharmacologic treatments of obesity can result in short-term weight loss of approximately 5%–10% body weight (with some of the most successful studies reporting weight loss as high as 18.8% at 12 months</a:t>
            </a:r>
            <a:r>
              <a:rPr lang="en-US" sz="1200" kern="1200" dirty="0" smtClean="0">
                <a:solidFill>
                  <a:schemeClr val="tx1"/>
                </a:solidFill>
                <a:latin typeface="+mn-lt"/>
                <a:ea typeface="+mn-ea"/>
                <a:cs typeface="+mn-cs"/>
                <a:hlinkClick r:id="rId3"/>
              </a:rPr>
              <a:t>27), they have not been able to produce more than a modest weight loss for most patients, nor have these treatments demonstrated longer-term success.</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7</a:t>
            </a:fld>
            <a:endParaRPr lang="en-US"/>
          </a:p>
        </p:txBody>
      </p:sp>
    </p:spTree>
    <p:extLst>
      <p:ext uri="{BB962C8B-B14F-4D97-AF65-F5344CB8AC3E}">
        <p14:creationId xmlns:p14="http://schemas.microsoft.com/office/powerpoint/2010/main" val="2013877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10</a:t>
            </a:fld>
            <a:endParaRPr lang="en-US"/>
          </a:p>
        </p:txBody>
      </p:sp>
    </p:spTree>
    <p:extLst>
      <p:ext uri="{BB962C8B-B14F-4D97-AF65-F5344CB8AC3E}">
        <p14:creationId xmlns:p14="http://schemas.microsoft.com/office/powerpoint/2010/main" val="1804880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11</a:t>
            </a:fld>
            <a:endParaRPr lang="en-US"/>
          </a:p>
        </p:txBody>
      </p:sp>
    </p:spTree>
    <p:extLst>
      <p:ext uri="{BB962C8B-B14F-4D97-AF65-F5344CB8AC3E}">
        <p14:creationId xmlns:p14="http://schemas.microsoft.com/office/powerpoint/2010/main" val="3394552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12</a:t>
            </a:fld>
            <a:endParaRPr lang="en-US"/>
          </a:p>
        </p:txBody>
      </p:sp>
    </p:spTree>
    <p:extLst>
      <p:ext uri="{BB962C8B-B14F-4D97-AF65-F5344CB8AC3E}">
        <p14:creationId xmlns:p14="http://schemas.microsoft.com/office/powerpoint/2010/main" val="1804880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4768A85-542C-3B4E-88B4-C03CDCF66E3E}" type="slidenum">
              <a:rPr lang="en-US" smtClean="0"/>
              <a:t>13</a:t>
            </a:fld>
            <a:endParaRPr lang="en-US"/>
          </a:p>
        </p:txBody>
      </p:sp>
    </p:spTree>
    <p:extLst>
      <p:ext uri="{BB962C8B-B14F-4D97-AF65-F5344CB8AC3E}">
        <p14:creationId xmlns:p14="http://schemas.microsoft.com/office/powerpoint/2010/main" val="4230361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endParaRPr lang="en-US"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14</a:t>
            </a:fld>
            <a:endParaRPr lang="en-US"/>
          </a:p>
        </p:txBody>
      </p:sp>
    </p:spTree>
    <p:extLst>
      <p:ext uri="{BB962C8B-B14F-4D97-AF65-F5344CB8AC3E}">
        <p14:creationId xmlns:p14="http://schemas.microsoft.com/office/powerpoint/2010/main" val="2897615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i="0" u="sng" kern="1200" dirty="0" smtClean="0">
              <a:solidFill>
                <a:schemeClr val="tx1"/>
              </a:solidFill>
              <a:latin typeface="+mn-lt"/>
              <a:ea typeface="+mn-ea"/>
              <a:cs typeface="+mn-cs"/>
              <a:hlinkClick r:id="rId3"/>
            </a:endParaRPr>
          </a:p>
        </p:txBody>
      </p:sp>
      <p:sp>
        <p:nvSpPr>
          <p:cNvPr id="4" name="Slide Number Placeholder 3"/>
          <p:cNvSpPr>
            <a:spLocks noGrp="1"/>
          </p:cNvSpPr>
          <p:nvPr>
            <p:ph type="sldNum" sz="quarter" idx="10"/>
          </p:nvPr>
        </p:nvSpPr>
        <p:spPr/>
        <p:txBody>
          <a:bodyPr/>
          <a:lstStyle/>
          <a:p>
            <a:fld id="{A4768A85-542C-3B4E-88B4-C03CDCF66E3E}" type="slidenum">
              <a:rPr lang="en-US" smtClean="0"/>
              <a:t>15</a:t>
            </a:fld>
            <a:endParaRPr lang="en-US"/>
          </a:p>
        </p:txBody>
      </p:sp>
    </p:spTree>
    <p:extLst>
      <p:ext uri="{BB962C8B-B14F-4D97-AF65-F5344CB8AC3E}">
        <p14:creationId xmlns:p14="http://schemas.microsoft.com/office/powerpoint/2010/main" val="3982543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Avoidance of foreign</a:t>
            </a:r>
            <a:r>
              <a:rPr lang="en-US" baseline="0" dirty="0" smtClean="0"/>
              <a:t> material</a:t>
            </a:r>
          </a:p>
          <a:p>
            <a:r>
              <a:rPr lang="en-US" baseline="0" dirty="0" err="1" smtClean="0"/>
              <a:t>Maintenace</a:t>
            </a:r>
            <a:r>
              <a:rPr lang="en-US" baseline="0" dirty="0" smtClean="0"/>
              <a:t> of physiological food passage</a:t>
            </a:r>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16</a:t>
            </a:fld>
            <a:endParaRPr lang="en-US"/>
          </a:p>
        </p:txBody>
      </p:sp>
    </p:spTree>
    <p:extLst>
      <p:ext uri="{BB962C8B-B14F-4D97-AF65-F5344CB8AC3E}">
        <p14:creationId xmlns:p14="http://schemas.microsoft.com/office/powerpoint/2010/main" val="3943384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Obesity is an Endocrine</a:t>
            </a:r>
            <a:r>
              <a:rPr lang="en-US" baseline="0" dirty="0" smtClean="0"/>
              <a:t> disease</a:t>
            </a:r>
          </a:p>
          <a:p>
            <a:r>
              <a:rPr lang="en-US" baseline="0" dirty="0" smtClean="0"/>
              <a:t>Even though both are </a:t>
            </a:r>
            <a:r>
              <a:rPr lang="en-US" baseline="0" dirty="0" err="1" smtClean="0"/>
              <a:t>restritctive</a:t>
            </a:r>
            <a:r>
              <a:rPr lang="en-US" baseline="0" dirty="0" smtClean="0"/>
              <a:t> procedures a</a:t>
            </a:r>
            <a:r>
              <a:rPr lang="en-US" sz="1200" kern="1200" dirty="0" smtClean="0">
                <a:solidFill>
                  <a:schemeClr val="tx1"/>
                </a:solidFill>
                <a:latin typeface="+mn-lt"/>
                <a:ea typeface="+mn-ea"/>
                <a:cs typeface="+mn-cs"/>
              </a:rPr>
              <a:t>s a consequence of resection of the gastric fundus, the predominant area of human ghrelin production, ghrelin is significantly reduced after LSG but not after LAGB. This reduction remains stable at follow-up 6 months postoperatively, which may contribute to the superior weight loss when compared with LAGB.</a:t>
            </a:r>
            <a:endParaRPr lang="en-US" baseline="0" dirty="0" smtClean="0"/>
          </a:p>
          <a:p>
            <a:endParaRPr lang="en-US" baseline="0" dirty="0" smtClean="0"/>
          </a:p>
          <a:p>
            <a:endParaRPr lang="en-US" dirty="0" smtClean="0"/>
          </a:p>
          <a:p>
            <a:r>
              <a:rPr lang="en-US" sz="1200" b="1" kern="1200" dirty="0" err="1" smtClean="0">
                <a:solidFill>
                  <a:schemeClr val="tx1"/>
                </a:solidFill>
                <a:latin typeface="+mn-lt"/>
                <a:ea typeface="+mn-ea"/>
                <a:cs typeface="+mn-cs"/>
              </a:rPr>
              <a:t>ublished</a:t>
            </a:r>
            <a:r>
              <a:rPr lang="en-US" sz="1200" b="1" kern="1200" dirty="0" smtClean="0">
                <a:solidFill>
                  <a:schemeClr val="tx1"/>
                </a:solidFill>
                <a:latin typeface="+mn-lt"/>
                <a:ea typeface="+mn-ea"/>
                <a:cs typeface="+mn-cs"/>
              </a:rPr>
              <a:t> online before print September 30, 2014, </a:t>
            </a:r>
            <a:r>
              <a:rPr lang="en-US" sz="1200" b="1" kern="1200" dirty="0" err="1" smtClean="0">
                <a:solidFill>
                  <a:schemeClr val="tx1"/>
                </a:solidFill>
                <a:latin typeface="+mn-lt"/>
                <a:ea typeface="+mn-ea"/>
                <a:cs typeface="+mn-cs"/>
              </a:rPr>
              <a:t>doi</a:t>
            </a:r>
            <a:r>
              <a:rPr lang="en-US" sz="1200" b="1" kern="1200" dirty="0" smtClean="0">
                <a:solidFill>
                  <a:schemeClr val="tx1"/>
                </a:solidFill>
                <a:latin typeface="+mn-lt"/>
                <a:ea typeface="+mn-ea"/>
                <a:cs typeface="+mn-cs"/>
              </a:rPr>
              <a:t>: 10.1177/1457496914552344</a:t>
            </a:r>
          </a:p>
          <a:p>
            <a:r>
              <a:rPr lang="en-US" sz="1200" b="0" kern="1200" dirty="0" smtClean="0">
                <a:solidFill>
                  <a:schemeClr val="tx1"/>
                </a:solidFill>
                <a:latin typeface="+mn-lt"/>
                <a:ea typeface="+mn-ea"/>
                <a:cs typeface="+mn-cs"/>
              </a:rPr>
              <a:t>Scandinavian Journal of Surgery</a:t>
            </a:r>
            <a:r>
              <a:rPr lang="en-US" sz="1200" b="1" kern="1200" dirty="0" smtClean="0">
                <a:solidFill>
                  <a:schemeClr val="tx1"/>
                </a:solidFill>
                <a:latin typeface="+mn-lt"/>
                <a:ea typeface="+mn-ea"/>
                <a:cs typeface="+mn-cs"/>
              </a:rPr>
              <a:t> March 2015 </a:t>
            </a:r>
            <a:r>
              <a:rPr lang="en-US" sz="1200" b="0" kern="1200" dirty="0" smtClean="0">
                <a:solidFill>
                  <a:schemeClr val="tx1"/>
                </a:solidFill>
                <a:latin typeface="+mn-lt"/>
                <a:ea typeface="+mn-ea"/>
                <a:cs typeface="+mn-cs"/>
              </a:rPr>
              <a:t>vol. 104 no. 1 </a:t>
            </a:r>
            <a:r>
              <a:rPr lang="en-US" sz="1200" b="1" kern="1200" dirty="0" smtClean="0">
                <a:solidFill>
                  <a:schemeClr val="tx1"/>
                </a:solidFill>
                <a:latin typeface="+mn-lt"/>
                <a:ea typeface="+mn-ea"/>
                <a:cs typeface="+mn-cs"/>
              </a:rPr>
              <a:t>18-23</a:t>
            </a:r>
            <a:endParaRPr lang="en-US" dirty="0" smtClean="0"/>
          </a:p>
          <a:p>
            <a:endParaRPr lang="en-US" baseline="0" dirty="0" smtClean="0"/>
          </a:p>
          <a:p>
            <a:r>
              <a:rPr lang="en-US" sz="1200" kern="1200" dirty="0" smtClean="0">
                <a:solidFill>
                  <a:schemeClr val="tx1"/>
                </a:solidFill>
                <a:latin typeface="+mn-lt"/>
                <a:ea typeface="+mn-ea"/>
                <a:cs typeface="+mn-cs"/>
              </a:rPr>
              <a:t> </a:t>
            </a:r>
            <a:endParaRPr lang="en-US" dirty="0" smtClean="0"/>
          </a:p>
          <a:p>
            <a:endParaRPr lang="en-US" dirty="0" smtClean="0"/>
          </a:p>
          <a:p>
            <a:r>
              <a:rPr lang="en-US" sz="1200" b="1" kern="1200" dirty="0" smtClean="0">
                <a:solidFill>
                  <a:schemeClr val="tx1"/>
                </a:solidFill>
                <a:latin typeface="+mn-lt"/>
                <a:ea typeface="+mn-ea"/>
                <a:cs typeface="+mn-cs"/>
              </a:rPr>
              <a:t>Mechanisms Responsible for Excess Weight Loss after Bariatric Surgery</a:t>
            </a:r>
          </a:p>
          <a:p>
            <a:r>
              <a:rPr lang="en-US" sz="1200" b="1" kern="1200" dirty="0" smtClean="0">
                <a:solidFill>
                  <a:schemeClr val="tx1"/>
                </a:solidFill>
                <a:latin typeface="+mn-lt"/>
                <a:ea typeface="+mn-ea"/>
                <a:cs typeface="+mn-cs"/>
              </a:rPr>
              <a:t> </a:t>
            </a:r>
            <a:endParaRPr lang="en-US" sz="1200" u="sng" kern="1200" dirty="0" smtClean="0">
              <a:solidFill>
                <a:schemeClr val="tx1"/>
              </a:solidFill>
              <a:latin typeface="+mn-lt"/>
              <a:ea typeface="+mn-ea"/>
              <a:cs typeface="+mn-cs"/>
            </a:endParaRPr>
          </a:p>
          <a:p>
            <a:endParaRPr lang="en-US" sz="1200" b="1" u="sng"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Bariatric Surgery: A Review of Procedures and Outcomes</a:t>
            </a:r>
            <a:r>
              <a:rPr lang="en-US" sz="1200" b="1" kern="1200" baseline="0" dirty="0" smtClean="0">
                <a:solidFill>
                  <a:schemeClr val="tx1"/>
                </a:solidFill>
                <a:latin typeface="+mn-lt"/>
                <a:ea typeface="+mn-ea"/>
                <a:cs typeface="+mn-cs"/>
              </a:rPr>
              <a:t> </a:t>
            </a:r>
            <a:r>
              <a:rPr lang="en-US" sz="1200" b="1" u="sng" kern="1200" dirty="0" smtClean="0">
                <a:solidFill>
                  <a:schemeClr val="tx1"/>
                </a:solidFill>
                <a:latin typeface="+mn-lt"/>
                <a:ea typeface="+mn-ea"/>
                <a:cs typeface="+mn-cs"/>
                <a:hlinkClick r:id="rId3"/>
              </a:rPr>
              <a:t>Katherine A. Elder, Bruce M. Wolfe</a:t>
            </a:r>
            <a:endParaRPr lang="en-US" sz="1200" b="1" u="sng" kern="1200" dirty="0" smtClean="0">
              <a:solidFill>
                <a:schemeClr val="tx1"/>
              </a:solidFill>
              <a:latin typeface="+mn-lt"/>
              <a:ea typeface="+mn-ea"/>
              <a:cs typeface="+mn-cs"/>
            </a:endParaRPr>
          </a:p>
          <a:p>
            <a:endParaRPr lang="en-US" sz="1200" u="sng"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US" dirty="0" smtClean="0"/>
          </a:p>
        </p:txBody>
      </p:sp>
      <p:sp>
        <p:nvSpPr>
          <p:cNvPr id="4" name="Slide Number Placeholder 3"/>
          <p:cNvSpPr>
            <a:spLocks noGrp="1"/>
          </p:cNvSpPr>
          <p:nvPr>
            <p:ph type="sldNum" sz="quarter" idx="10"/>
          </p:nvPr>
        </p:nvSpPr>
        <p:spPr/>
        <p:txBody>
          <a:bodyPr/>
          <a:lstStyle/>
          <a:p>
            <a:fld id="{A4768A85-542C-3B4E-88B4-C03CDCF66E3E}" type="slidenum">
              <a:rPr lang="en-US" smtClean="0"/>
              <a:t>17</a:t>
            </a:fld>
            <a:endParaRPr lang="en-US"/>
          </a:p>
        </p:txBody>
      </p:sp>
    </p:spTree>
    <p:extLst>
      <p:ext uri="{BB962C8B-B14F-4D97-AF65-F5344CB8AC3E}">
        <p14:creationId xmlns:p14="http://schemas.microsoft.com/office/powerpoint/2010/main" val="2015474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19</a:t>
            </a:fld>
            <a:endParaRPr lang="en-US"/>
          </a:p>
        </p:txBody>
      </p:sp>
    </p:spTree>
    <p:extLst>
      <p:ext uri="{BB962C8B-B14F-4D97-AF65-F5344CB8AC3E}">
        <p14:creationId xmlns:p14="http://schemas.microsoft.com/office/powerpoint/2010/main" val="3390688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Our objective was to compare outcomes of laparoscopic sleeve </a:t>
            </a:r>
            <a:r>
              <a:rPr lang="en-US" sz="1200" kern="1200" dirty="0" err="1" smtClean="0">
                <a:solidFill>
                  <a:schemeClr val="tx1"/>
                </a:solidFill>
                <a:effectLst/>
                <a:latin typeface="+mn-lt"/>
                <a:ea typeface="+mn-ea"/>
                <a:cs typeface="+mn-cs"/>
              </a:rPr>
              <a:t>gastrectomy</a:t>
            </a:r>
            <a:r>
              <a:rPr lang="en-US" sz="1200" kern="1200" dirty="0" smtClean="0">
                <a:solidFill>
                  <a:schemeClr val="tx1"/>
                </a:solidFill>
                <a:effectLst/>
                <a:latin typeface="+mn-lt"/>
                <a:ea typeface="+mn-ea"/>
                <a:cs typeface="+mn-cs"/>
              </a:rPr>
              <a:t> (LSG) and laparoscopic adjustable gastric banding (LAGB) performed in rural Australia.</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20</a:t>
            </a:fld>
            <a:endParaRPr lang="en-US"/>
          </a:p>
        </p:txBody>
      </p:sp>
    </p:spTree>
    <p:extLst>
      <p:ext uri="{BB962C8B-B14F-4D97-AF65-F5344CB8AC3E}">
        <p14:creationId xmlns:p14="http://schemas.microsoft.com/office/powerpoint/2010/main" val="3259514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Retrospective review of consecutive patients who underwent LAGB and LSG by a single surgeon at a rural hospital in Victoria, Australia were obtained from bariatric database. The main outcomes measured were major complications and weight loss over time, expressed as percentage of excess body weight loss (%EWL) and Body Mass Index loss (BML kg/m</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21</a:t>
            </a:fld>
            <a:endParaRPr lang="en-US"/>
          </a:p>
        </p:txBody>
      </p:sp>
    </p:spTree>
    <p:extLst>
      <p:ext uri="{BB962C8B-B14F-4D97-AF65-F5344CB8AC3E}">
        <p14:creationId xmlns:p14="http://schemas.microsoft.com/office/powerpoint/2010/main" val="1869108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solidFill>
                <a:srgbClr val="FF0000"/>
              </a:solidFill>
            </a:endParaRPr>
          </a:p>
        </p:txBody>
      </p:sp>
      <p:sp>
        <p:nvSpPr>
          <p:cNvPr id="4" name="Slide Number Placeholder 3"/>
          <p:cNvSpPr>
            <a:spLocks noGrp="1"/>
          </p:cNvSpPr>
          <p:nvPr>
            <p:ph type="sldNum" sz="quarter" idx="10"/>
          </p:nvPr>
        </p:nvSpPr>
        <p:spPr/>
        <p:txBody>
          <a:bodyPr/>
          <a:lstStyle/>
          <a:p>
            <a:fld id="{A4768A85-542C-3B4E-88B4-C03CDCF66E3E}" type="slidenum">
              <a:rPr lang="en-US" smtClean="0"/>
              <a:t>22</a:t>
            </a:fld>
            <a:endParaRPr lang="en-US"/>
          </a:p>
        </p:txBody>
      </p:sp>
    </p:spTree>
    <p:extLst>
      <p:ext uri="{BB962C8B-B14F-4D97-AF65-F5344CB8AC3E}">
        <p14:creationId xmlns:p14="http://schemas.microsoft.com/office/powerpoint/2010/main" val="3247952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140(58.1%) and 101 patients (41.9%) underwent LSG and LAGB respectively.  No mortality was recorded.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LSG group had a higher pre-operative BMI (45.05 ±6.84kg/m</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compared to LAGB group being 43.15±6.73kg/m</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(p&lt;0.05).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 (0.14%) returned to theatre for staple line leak. Total of 3 (2.1%) patients required post-op transfusion. Estimated mean intra-operative blood loss was 600mL.</a:t>
            </a:r>
            <a:endParaRPr lang="en-AU" sz="1200" kern="1200" dirty="0" smtClean="0">
              <a:solidFill>
                <a:schemeClr val="tx1"/>
              </a:solidFill>
              <a:effectLst/>
              <a:latin typeface="+mn-lt"/>
              <a:ea typeface="+mn-ea"/>
              <a:cs typeface="+mn-cs"/>
            </a:endParaRP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768A85-542C-3B4E-88B4-C03CDCF66E3E}" type="slidenum">
              <a:rPr lang="en-US" smtClean="0"/>
              <a:t>25</a:t>
            </a:fld>
            <a:endParaRPr lang="en-US"/>
          </a:p>
        </p:txBody>
      </p:sp>
    </p:spTree>
    <p:extLst>
      <p:ext uri="{BB962C8B-B14F-4D97-AF65-F5344CB8AC3E}">
        <p14:creationId xmlns:p14="http://schemas.microsoft.com/office/powerpoint/2010/main" val="3200769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Initial</a:t>
            </a:r>
            <a:r>
              <a:rPr lang="en-US" baseline="0" dirty="0" smtClean="0"/>
              <a:t> BMI significantly higher – perhaps also reflect the trend of increasing obesity</a:t>
            </a:r>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26</a:t>
            </a:fld>
            <a:endParaRPr lang="en-US"/>
          </a:p>
        </p:txBody>
      </p:sp>
    </p:spTree>
    <p:extLst>
      <p:ext uri="{BB962C8B-B14F-4D97-AF65-F5344CB8AC3E}">
        <p14:creationId xmlns:p14="http://schemas.microsoft.com/office/powerpoint/2010/main" val="205664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general we can say that LSG was more beneficial in the short term perspective of 1 year after surgery. Patients who underwent this procedure had significantly greater % excess weight loss at 6 and 12 months after surgery than the patients in the LAGB group. Even though this effect was still </a:t>
            </a:r>
            <a:r>
              <a:rPr lang="en-US" sz="1200" kern="1200" dirty="0" err="1" smtClean="0">
                <a:solidFill>
                  <a:schemeClr val="tx1"/>
                </a:solidFill>
                <a:effectLst/>
                <a:latin typeface="+mn-lt"/>
                <a:ea typeface="+mn-ea"/>
                <a:cs typeface="+mn-cs"/>
              </a:rPr>
              <a:t>pres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ent</a:t>
            </a:r>
            <a:r>
              <a:rPr lang="en-US" sz="1200" kern="1200" dirty="0" smtClean="0">
                <a:solidFill>
                  <a:schemeClr val="tx1"/>
                </a:solidFill>
                <a:effectLst/>
                <a:latin typeface="+mn-lt"/>
                <a:ea typeface="+mn-ea"/>
                <a:cs typeface="+mn-cs"/>
              </a:rPr>
              <a:t> at 24 months, the difference was not statistical- </a:t>
            </a:r>
            <a:r>
              <a:rPr lang="en-US" sz="1200" kern="1200" dirty="0" err="1" smtClean="0">
                <a:solidFill>
                  <a:schemeClr val="tx1"/>
                </a:solidFill>
                <a:effectLst/>
                <a:latin typeface="+mn-lt"/>
                <a:ea typeface="+mn-ea"/>
                <a:cs typeface="+mn-cs"/>
              </a:rPr>
              <a:t>ly</a:t>
            </a:r>
            <a:r>
              <a:rPr lang="en-US" sz="1200" kern="1200" dirty="0" smtClean="0">
                <a:solidFill>
                  <a:schemeClr val="tx1"/>
                </a:solidFill>
                <a:effectLst/>
                <a:latin typeface="+mn-lt"/>
                <a:ea typeface="+mn-ea"/>
                <a:cs typeface="+mn-cs"/>
              </a:rPr>
              <a:t> significant. We can say that based on our results, laparoscopic sleeve </a:t>
            </a:r>
            <a:r>
              <a:rPr lang="en-US" sz="1200" kern="1200" dirty="0" err="1" smtClean="0">
                <a:solidFill>
                  <a:schemeClr val="tx1"/>
                </a:solidFill>
                <a:effectLst/>
                <a:latin typeface="+mn-lt"/>
                <a:ea typeface="+mn-ea"/>
                <a:cs typeface="+mn-cs"/>
              </a:rPr>
              <a:t>gastrectomy</a:t>
            </a:r>
            <a:r>
              <a:rPr lang="en-US" sz="1200" kern="1200" dirty="0" smtClean="0">
                <a:solidFill>
                  <a:schemeClr val="tx1"/>
                </a:solidFill>
                <a:effectLst/>
                <a:latin typeface="+mn-lt"/>
                <a:ea typeface="+mn-ea"/>
                <a:cs typeface="+mn-cs"/>
              </a:rPr>
              <a:t> is more beneficial than laparoscopic adjustable gastric banding in the perspective of 2 years after the surgery under the condition that the patient is willing to accept the </a:t>
            </a:r>
            <a:r>
              <a:rPr lang="en-US" sz="1200" kern="1200" dirty="0" err="1" smtClean="0">
                <a:solidFill>
                  <a:schemeClr val="tx1"/>
                </a:solidFill>
                <a:effectLst/>
                <a:latin typeface="+mn-lt"/>
                <a:ea typeface="+mn-ea"/>
                <a:cs typeface="+mn-cs"/>
              </a:rPr>
              <a:t>ir</a:t>
            </a:r>
            <a:r>
              <a:rPr lang="en-US" sz="1200" kern="1200" dirty="0" smtClean="0">
                <a:solidFill>
                  <a:schemeClr val="tx1"/>
                </a:solidFill>
                <a:effectLst/>
                <a:latin typeface="+mn-lt"/>
                <a:ea typeface="+mn-ea"/>
                <a:cs typeface="+mn-cs"/>
              </a:rPr>
              <a:t>- reversibility of the procedure.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27</a:t>
            </a:fld>
            <a:endParaRPr lang="en-US"/>
          </a:p>
        </p:txBody>
      </p:sp>
    </p:spTree>
    <p:extLst>
      <p:ext uri="{BB962C8B-B14F-4D97-AF65-F5344CB8AC3E}">
        <p14:creationId xmlns:p14="http://schemas.microsoft.com/office/powerpoint/2010/main" val="332282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Three patients (2%) returned to theatre due to staple line leak post LSG. Only 1(1%) patient in the LABG required return to theatre for readjustment of band. Post op blood transfusion rates were 2%(3patients) and 1%(1patient) in the LSG and LABG group respectively. 7 other patients (5%) undergoing LSG encountered post op complications (6patients atelectasis, 1patient atrial fibrillation) compared to 1 patient in LABG group with pulmonary embolus.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dirty="0" smtClean="0"/>
              <a:t>Overall complication rates in our series also compare </a:t>
            </a:r>
            <a:r>
              <a:rPr lang="en-US" dirty="0" err="1" smtClean="0"/>
              <a:t>favourably</a:t>
            </a:r>
            <a:r>
              <a:rPr lang="en-US" dirty="0" smtClean="0"/>
              <a:t> and importantly no complication had led to any mortality. </a:t>
            </a:r>
          </a:p>
          <a:p>
            <a:r>
              <a:rPr lang="en-US" dirty="0" smtClean="0"/>
              <a:t>The </a:t>
            </a:r>
            <a:r>
              <a:rPr lang="en-US" dirty="0" err="1" smtClean="0"/>
              <a:t>singleleak</a:t>
            </a:r>
            <a:r>
              <a:rPr lang="en-US" dirty="0" smtClean="0"/>
              <a:t> (0.2%) that we experienced presented as a non-communicating abscess adjacent to the proximal staple line. The majority of reported leaks from the staple line occur proximally. It is unclear whether this</a:t>
            </a:r>
            <a:r>
              <a:rPr lang="en-US" baseline="0" dirty="0" smtClean="0"/>
              <a:t> </a:t>
            </a:r>
            <a:r>
              <a:rPr lang="en-US" dirty="0" smtClean="0"/>
              <a:t>is a pressure, technical or </a:t>
            </a:r>
            <a:r>
              <a:rPr lang="en-US" dirty="0" err="1" smtClean="0"/>
              <a:t>ischaemic</a:t>
            </a:r>
            <a:r>
              <a:rPr lang="en-US" dirty="0" smtClean="0"/>
              <a:t> phenomenon. Signiﬁcant controversy exists as to the best method of leak prevention. </a:t>
            </a:r>
            <a:r>
              <a:rPr lang="en-US" dirty="0" err="1" smtClean="0"/>
              <a:t>Musella</a:t>
            </a:r>
            <a:r>
              <a:rPr lang="en-US" baseline="0" dirty="0" smtClean="0"/>
              <a:t> </a:t>
            </a:r>
            <a:r>
              <a:rPr lang="nl-NL" dirty="0" smtClean="0"/>
              <a:t>et al.</a:t>
            </a:r>
          </a:p>
          <a:p>
            <a:r>
              <a:rPr lang="en-US" dirty="0" smtClean="0"/>
              <a:t>16</a:t>
            </a:r>
          </a:p>
          <a:p>
            <a:r>
              <a:rPr lang="en-US" dirty="0" smtClean="0"/>
              <a:t>have shown that over sewing the staple line itself does not</a:t>
            </a:r>
          </a:p>
          <a:p>
            <a:r>
              <a:rPr lang="en-US" dirty="0" smtClean="0"/>
              <a:t>reduce staple line leaks but increases stenosis of the sleeve, whereas</a:t>
            </a:r>
          </a:p>
          <a:p>
            <a:r>
              <a:rPr lang="en-US" dirty="0" err="1" smtClean="0"/>
              <a:t>Ser</a:t>
            </a:r>
            <a:r>
              <a:rPr lang="en-US" dirty="0" smtClean="0"/>
              <a:t> et al. have demonstrated a signiﬁcantly reduced leak rate (10%</a:t>
            </a:r>
          </a:p>
          <a:p>
            <a:r>
              <a:rPr lang="en-US" dirty="0" smtClean="0"/>
              <a:t>versus 0%) when the staple line was reinforced</a:t>
            </a: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29</a:t>
            </a:fld>
            <a:endParaRPr lang="en-US"/>
          </a:p>
        </p:txBody>
      </p:sp>
    </p:spTree>
    <p:extLst>
      <p:ext uri="{BB962C8B-B14F-4D97-AF65-F5344CB8AC3E}">
        <p14:creationId xmlns:p14="http://schemas.microsoft.com/office/powerpoint/2010/main" val="1818880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Three patients (2%) returned to theatre due to staple line leak post LSG. Only 1(1%) patient in the LABG required return to theatre for readjustment of band. Post op blood transfusion rates were 2%(3patients) and 1%(1patient) in the LSG and LABG group respectively. 7 other patients (5%) undergoing LSG encountered post op complications (6patients atelectasis, 1patient atrial fibrillation) compared to 1 patient in LABG group with pulmonary embolus.  </a:t>
            </a:r>
            <a:endParaRPr lang="en-AU"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30</a:t>
            </a:fld>
            <a:endParaRPr lang="en-US"/>
          </a:p>
        </p:txBody>
      </p:sp>
    </p:spTree>
    <p:extLst>
      <p:ext uri="{BB962C8B-B14F-4D97-AF65-F5344CB8AC3E}">
        <p14:creationId xmlns:p14="http://schemas.microsoft.com/office/powerpoint/2010/main" val="3649986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inclusion criteria were as follows: (1) studies including randomized controlled trials and non-randomized studies that compared LAGB with LSG, (2) studies that provided information on at least one of the outcome measures, and (3) studies published in English. When a study reporting the same patient cohort was included in several publications, only the most recent or complete study was selected. The exclusion criteria were as follows: (1) case reports, (2) articles that were not full text or non-comparative studies, and (3) open operations, not by laparoscopic surgery.</a:t>
            </a:r>
          </a:p>
          <a:p>
            <a:endParaRPr lang="en-US" sz="1200" kern="1200" dirty="0" smtClean="0">
              <a:solidFill>
                <a:schemeClr val="tx1"/>
              </a:solidFill>
              <a:latin typeface="+mn-lt"/>
              <a:ea typeface="+mn-ea"/>
              <a:cs typeface="+mn-cs"/>
            </a:endParaRPr>
          </a:p>
          <a:p>
            <a:pPr marL="349250" lvl="1" indent="-349250">
              <a:spcBef>
                <a:spcPts val="2000"/>
              </a:spcBef>
              <a:buClr>
                <a:schemeClr val="accent1">
                  <a:lumMod val="60000"/>
                  <a:lumOff val="40000"/>
                </a:schemeClr>
              </a:buClr>
            </a:pPr>
            <a:r>
              <a:rPr lang="en-US" dirty="0" smtClean="0"/>
              <a:t>%EWL for LAGB was 33.9 % after 6 months in six studies and 37.8 % after 12 months in four studies; for LSG, EWL was 50.6 % after 6 months and 51.8 % after 12 months in the same studies.</a:t>
            </a:r>
          </a:p>
          <a:p>
            <a:endParaRPr lang="en-US" dirty="0" smtClean="0"/>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Obes</a:t>
            </a:r>
            <a:r>
              <a:rPr lang="en-US" sz="1200" kern="1200" dirty="0" smtClean="0">
                <a:solidFill>
                  <a:schemeClr val="tx1"/>
                </a:solidFill>
                <a:latin typeface="+mn-lt"/>
                <a:ea typeface="+mn-ea"/>
                <a:cs typeface="+mn-cs"/>
              </a:rPr>
              <a:t> Surg. 2013 Jul; 23(7): 980–986.</a:t>
            </a:r>
          </a:p>
          <a:p>
            <a:r>
              <a:rPr lang="en-US" sz="1200" kern="1200" dirty="0" smtClean="0">
                <a:solidFill>
                  <a:schemeClr val="tx1"/>
                </a:solidFill>
                <a:latin typeface="+mn-lt"/>
                <a:ea typeface="+mn-ea"/>
                <a:cs typeface="+mn-cs"/>
              </a:rPr>
              <a:t>Published online 2013 Apr 20. </a:t>
            </a:r>
            <a:r>
              <a:rPr lang="en-US" sz="1200" kern="1200" dirty="0" err="1" smtClean="0">
                <a:solidFill>
                  <a:schemeClr val="tx1"/>
                </a:solidFill>
                <a:latin typeface="+mn-lt"/>
                <a:ea typeface="+mn-ea"/>
                <a:cs typeface="+mn-cs"/>
              </a:rPr>
              <a:t>doi</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10.1007/s11695-013-0893-3</a:t>
            </a:r>
          </a:p>
          <a:p>
            <a:r>
              <a:rPr lang="en-US" sz="1200" kern="1200" dirty="0" smtClean="0">
                <a:solidFill>
                  <a:schemeClr val="tx1"/>
                </a:solidFill>
                <a:latin typeface="+mn-lt"/>
                <a:ea typeface="+mn-ea"/>
                <a:cs typeface="+mn-cs"/>
              </a:rPr>
              <a:t>PMCID: PMC3671102</a:t>
            </a:r>
          </a:p>
          <a:p>
            <a:r>
              <a:rPr lang="en-US" sz="1200" b="1" kern="1200" dirty="0" smtClean="0">
                <a:solidFill>
                  <a:schemeClr val="tx1"/>
                </a:solidFill>
                <a:latin typeface="+mn-lt"/>
                <a:ea typeface="+mn-ea"/>
                <a:cs typeface="+mn-cs"/>
              </a:rPr>
              <a:t>Comparison Between Laparoscopic Sleeve </a:t>
            </a:r>
            <a:r>
              <a:rPr lang="en-US" sz="1200" b="1" kern="1200" dirty="0" err="1" smtClean="0">
                <a:solidFill>
                  <a:schemeClr val="tx1"/>
                </a:solidFill>
                <a:latin typeface="+mn-lt"/>
                <a:ea typeface="+mn-ea"/>
                <a:cs typeface="+mn-cs"/>
              </a:rPr>
              <a:t>Gastrectomy</a:t>
            </a:r>
            <a:r>
              <a:rPr lang="en-US" sz="1200" b="1" kern="1200" dirty="0" smtClean="0">
                <a:solidFill>
                  <a:schemeClr val="tx1"/>
                </a:solidFill>
                <a:latin typeface="+mn-lt"/>
                <a:ea typeface="+mn-ea"/>
                <a:cs typeface="+mn-cs"/>
              </a:rPr>
              <a:t> and Laparoscopic Adjustable Gastric Banding for Morbid Obesity: a Meta-analysis</a:t>
            </a:r>
          </a:p>
          <a:p>
            <a:r>
              <a:rPr lang="nl-NL" sz="1200" b="0" u="sng" kern="1200" dirty="0" smtClean="0">
                <a:solidFill>
                  <a:schemeClr val="tx1"/>
                </a:solidFill>
                <a:latin typeface="+mn-lt"/>
                <a:ea typeface="+mn-ea"/>
                <a:cs typeface="+mn-cs"/>
                <a:hlinkClick r:id="rId4"/>
              </a:rPr>
              <a:t>Sen Wang, </a:t>
            </a:r>
            <a:r>
              <a:rPr lang="nl-NL" sz="1200" b="0" u="sng" kern="1200" dirty="0" smtClean="0">
                <a:solidFill>
                  <a:schemeClr val="tx1"/>
                </a:solidFill>
                <a:latin typeface="+mn-lt"/>
                <a:ea typeface="+mn-ea"/>
                <a:cs typeface="+mn-cs"/>
                <a:hlinkClick r:id="rId5"/>
              </a:rPr>
              <a:t>Ping Li, </a:t>
            </a:r>
            <a:r>
              <a:rPr lang="nl-NL" sz="1200" b="0" u="sng" kern="1200" dirty="0" smtClean="0">
                <a:solidFill>
                  <a:schemeClr val="tx1"/>
                </a:solidFill>
                <a:latin typeface="+mn-lt"/>
                <a:ea typeface="+mn-ea"/>
                <a:cs typeface="+mn-cs"/>
                <a:hlinkClick r:id="rId6"/>
              </a:rPr>
              <a:t>Xiao Fang Sun, </a:t>
            </a:r>
            <a:r>
              <a:rPr lang="nl-NL" sz="1200" b="0" u="sng" kern="1200" dirty="0" smtClean="0">
                <a:solidFill>
                  <a:schemeClr val="tx1"/>
                </a:solidFill>
                <a:latin typeface="+mn-lt"/>
                <a:ea typeface="+mn-ea"/>
                <a:cs typeface="+mn-cs"/>
                <a:hlinkClick r:id="rId7"/>
              </a:rPr>
              <a:t>Nian Yuan Ye, </a:t>
            </a:r>
            <a:r>
              <a:rPr lang="nl-NL" sz="1200" b="0" u="sng" kern="1200" dirty="0" smtClean="0">
                <a:solidFill>
                  <a:schemeClr val="tx1"/>
                </a:solidFill>
                <a:latin typeface="+mn-lt"/>
                <a:ea typeface="+mn-ea"/>
                <a:cs typeface="+mn-cs"/>
                <a:hlinkClick r:id="rId8"/>
              </a:rPr>
              <a:t>Ze Kuan Xu, and </a:t>
            </a:r>
            <a:r>
              <a:rPr lang="nl-NL" sz="1200" b="0" u="sng" kern="1200" dirty="0" smtClean="0">
                <a:solidFill>
                  <a:schemeClr val="tx1"/>
                </a:solidFill>
                <a:latin typeface="+mn-lt"/>
                <a:ea typeface="+mn-ea"/>
                <a:cs typeface="+mn-cs"/>
                <a:hlinkClick r:id="rId9"/>
              </a:rPr>
              <a:t>Daorong Wang</a:t>
            </a:r>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31</a:t>
            </a:fld>
            <a:endParaRPr lang="en-US"/>
          </a:p>
        </p:txBody>
      </p:sp>
    </p:spTree>
    <p:extLst>
      <p:ext uri="{BB962C8B-B14F-4D97-AF65-F5344CB8AC3E}">
        <p14:creationId xmlns:p14="http://schemas.microsoft.com/office/powerpoint/2010/main" val="536839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Comparison of percentage excess weight loss after laparoscopic sleeve </a:t>
            </a:r>
            <a:r>
              <a:rPr lang="en-US" sz="1200" b="1" kern="1200" dirty="0" err="1" smtClean="0">
                <a:solidFill>
                  <a:schemeClr val="tx1"/>
                </a:solidFill>
                <a:latin typeface="+mn-lt"/>
                <a:ea typeface="+mn-ea"/>
                <a:cs typeface="+mn-cs"/>
              </a:rPr>
              <a:t>gastrectomy</a:t>
            </a:r>
            <a:r>
              <a:rPr lang="en-US" sz="1200" b="1" kern="1200" dirty="0" smtClean="0">
                <a:solidFill>
                  <a:schemeClr val="tx1"/>
                </a:solidFill>
                <a:latin typeface="+mn-lt"/>
                <a:ea typeface="+mn-ea"/>
                <a:cs typeface="+mn-cs"/>
              </a:rPr>
              <a:t> and laparoscopic adjustable gastric banding study conducted</a:t>
            </a:r>
            <a:r>
              <a:rPr lang="en-US" sz="1200" b="1" kern="1200" baseline="0" dirty="0" smtClean="0">
                <a:solidFill>
                  <a:schemeClr val="tx1"/>
                </a:solidFill>
                <a:latin typeface="+mn-lt"/>
                <a:ea typeface="+mn-ea"/>
                <a:cs typeface="+mn-cs"/>
              </a:rPr>
              <a:t> in Europe (Poland) </a:t>
            </a:r>
          </a:p>
          <a:p>
            <a:endParaRPr lang="en-US" sz="1200" b="1"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the other hand, the LSG procedure provides a more rapid excess weight loss, mainly in the initial 12 months, with a grad- </a:t>
            </a:r>
            <a:r>
              <a:rPr lang="en-US" sz="1200" kern="1200" dirty="0" err="1" smtClean="0">
                <a:solidFill>
                  <a:schemeClr val="tx1"/>
                </a:solidFill>
                <a:effectLst/>
                <a:latin typeface="+mn-lt"/>
                <a:ea typeface="+mn-ea"/>
                <a:cs typeface="+mn-cs"/>
              </a:rPr>
              <a:t>ual</a:t>
            </a:r>
            <a:r>
              <a:rPr lang="en-US" sz="1200" kern="1200" dirty="0" smtClean="0">
                <a:solidFill>
                  <a:schemeClr val="tx1"/>
                </a:solidFill>
                <a:effectLst/>
                <a:latin typeface="+mn-lt"/>
                <a:ea typeface="+mn-ea"/>
                <a:cs typeface="+mn-cs"/>
              </a:rPr>
              <a:t> extension of the gastric sleeve afterwards and the possibility to facilitate greater amounts of food, thus decreasing the potential to eliminate the ex- </a:t>
            </a:r>
            <a:r>
              <a:rPr lang="en-US" sz="1200" kern="1200" dirty="0" err="1" smtClean="0">
                <a:solidFill>
                  <a:schemeClr val="tx1"/>
                </a:solidFill>
                <a:effectLst/>
                <a:latin typeface="+mn-lt"/>
                <a:ea typeface="+mn-ea"/>
                <a:cs typeface="+mn-cs"/>
              </a:rPr>
              <a:t>cess</a:t>
            </a:r>
            <a:r>
              <a:rPr lang="en-US" sz="1200" kern="1200" dirty="0" smtClean="0">
                <a:solidFill>
                  <a:schemeClr val="tx1"/>
                </a:solidFill>
                <a:effectLst/>
                <a:latin typeface="+mn-lt"/>
                <a:ea typeface="+mn-ea"/>
                <a:cs typeface="+mn-cs"/>
              </a:rPr>
              <a:t> weight loss. At the same time it deregulates the hormonal axis responsible for the hunger-satiety sensation, causing a decrease in hunger and thus reducing the amounts of ingested food </a:t>
            </a:r>
            <a:endParaRPr lang="en-US" dirty="0" smtClean="0"/>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32</a:t>
            </a:fld>
            <a:endParaRPr lang="en-US"/>
          </a:p>
        </p:txBody>
      </p:sp>
    </p:spTree>
    <p:extLst>
      <p:ext uri="{BB962C8B-B14F-4D97-AF65-F5344CB8AC3E}">
        <p14:creationId xmlns:p14="http://schemas.microsoft.com/office/powerpoint/2010/main" val="3511947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Laparoscopic Sleeve </a:t>
            </a:r>
            <a:r>
              <a:rPr lang="en-US" sz="1200" b="1" kern="1200" dirty="0" err="1" smtClean="0">
                <a:solidFill>
                  <a:schemeClr val="tx1"/>
                </a:solidFill>
                <a:latin typeface="+mn-lt"/>
                <a:ea typeface="+mn-ea"/>
                <a:cs typeface="+mn-cs"/>
              </a:rPr>
              <a:t>Gastrectomy</a:t>
            </a:r>
            <a:r>
              <a:rPr lang="en-US" sz="1200" b="1" kern="1200" dirty="0" smtClean="0">
                <a:solidFill>
                  <a:schemeClr val="tx1"/>
                </a:solidFill>
                <a:latin typeface="+mn-lt"/>
                <a:ea typeface="+mn-ea"/>
                <a:cs typeface="+mn-cs"/>
              </a:rPr>
              <a:t> Versus Laparoscopic Adjustable Gastric Banding for the Treatment Severe Obesity in High Risk Patients</a:t>
            </a:r>
          </a:p>
          <a:p>
            <a:r>
              <a:rPr lang="es-ES_tradnl" sz="1200" b="0" u="sng" kern="1200" dirty="0" smtClean="0">
                <a:solidFill>
                  <a:schemeClr val="tx1"/>
                </a:solidFill>
                <a:latin typeface="+mn-lt"/>
                <a:ea typeface="+mn-ea"/>
                <a:cs typeface="+mn-cs"/>
                <a:hlinkClick r:id="rId3"/>
              </a:rPr>
              <a:t>J. Esteban Varela, MD</a:t>
            </a:r>
            <a:endParaRPr lang="es-ES_tradnl" sz="1200" b="0" u="sng" kern="1200" dirty="0" smtClean="0">
              <a:solidFill>
                <a:schemeClr val="tx1"/>
              </a:solidFill>
              <a:latin typeface="+mn-lt"/>
              <a:ea typeface="+mn-ea"/>
              <a:cs typeface="+mn-cs"/>
            </a:endParaRPr>
          </a:p>
          <a:p>
            <a:endParaRPr lang="es-ES_tradnl" sz="1200" b="0" u="sng"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Our data support findings of prospective randomized clinical trials by </a:t>
            </a:r>
            <a:r>
              <a:rPr lang="en-US" sz="1200" kern="1200" dirty="0" err="1" smtClean="0">
                <a:solidFill>
                  <a:schemeClr val="tx1"/>
                </a:solidFill>
                <a:latin typeface="+mn-lt"/>
                <a:ea typeface="+mn-ea"/>
                <a:cs typeface="+mn-cs"/>
              </a:rPr>
              <a:t>Himpens</a:t>
            </a:r>
            <a:r>
              <a:rPr lang="en-US" sz="1200" kern="1200" dirty="0" smtClean="0">
                <a:solidFill>
                  <a:schemeClr val="tx1"/>
                </a:solidFill>
                <a:latin typeface="+mn-lt"/>
                <a:ea typeface="+mn-ea"/>
                <a:cs typeface="+mn-cs"/>
              </a:rPr>
              <a:t> et al</a:t>
            </a:r>
            <a:r>
              <a:rPr lang="en-US" sz="1200" u="sng" kern="1200" dirty="0" smtClean="0">
                <a:solidFill>
                  <a:schemeClr val="tx1"/>
                </a:solidFill>
                <a:latin typeface="+mn-lt"/>
                <a:ea typeface="+mn-ea"/>
                <a:cs typeface="+mn-cs"/>
              </a:rPr>
              <a:t>14 comparing gastric banding and sleeve </a:t>
            </a:r>
            <a:r>
              <a:rPr lang="en-US" sz="1200" u="sng" kern="1200" dirty="0" err="1" smtClean="0">
                <a:solidFill>
                  <a:schemeClr val="tx1"/>
                </a:solidFill>
                <a:latin typeface="+mn-lt"/>
                <a:ea typeface="+mn-ea"/>
                <a:cs typeface="+mn-cs"/>
              </a:rPr>
              <a:t>gastrectomy</a:t>
            </a:r>
            <a:r>
              <a:rPr lang="en-US" sz="1200" u="sng" kern="1200" dirty="0" smtClean="0">
                <a:solidFill>
                  <a:schemeClr val="tx1"/>
                </a:solidFill>
                <a:latin typeface="+mn-lt"/>
                <a:ea typeface="+mn-ea"/>
                <a:cs typeface="+mn-cs"/>
              </a:rPr>
              <a:t>, where weight loss was superior for the sleeve group however with a higher number of complications. Sleeve </a:t>
            </a:r>
            <a:r>
              <a:rPr lang="en-US" sz="1200" u="sng" kern="1200" dirty="0" err="1" smtClean="0">
                <a:solidFill>
                  <a:schemeClr val="tx1"/>
                </a:solidFill>
                <a:latin typeface="+mn-lt"/>
                <a:ea typeface="+mn-ea"/>
                <a:cs typeface="+mn-cs"/>
              </a:rPr>
              <a:t>gastrectomy</a:t>
            </a:r>
            <a:r>
              <a:rPr lang="en-US" sz="1200" u="sng" kern="1200" dirty="0" smtClean="0">
                <a:solidFill>
                  <a:schemeClr val="tx1"/>
                </a:solidFill>
                <a:latin typeface="+mn-lt"/>
                <a:ea typeface="+mn-ea"/>
                <a:cs typeface="+mn-cs"/>
              </a:rPr>
              <a:t> has also been shown to provide more than 50% of excess weight loss at 6 years.15 In our study, the total weight loss was greater after sleeve </a:t>
            </a:r>
            <a:r>
              <a:rPr lang="en-US" sz="1200" u="sng" kern="1200" dirty="0" err="1" smtClean="0">
                <a:solidFill>
                  <a:schemeClr val="tx1"/>
                </a:solidFill>
                <a:latin typeface="+mn-lt"/>
                <a:ea typeface="+mn-ea"/>
                <a:cs typeface="+mn-cs"/>
              </a:rPr>
              <a:t>gastrectomy</a:t>
            </a:r>
            <a:r>
              <a:rPr lang="en-US" sz="1200" u="sng" kern="1200" dirty="0" smtClean="0">
                <a:solidFill>
                  <a:schemeClr val="tx1"/>
                </a:solidFill>
                <a:latin typeface="+mn-lt"/>
                <a:ea typeface="+mn-ea"/>
                <a:cs typeface="+mn-cs"/>
              </a:rPr>
              <a:t> at 2 years. In addition, there was a general trend that favored laparoscopic sleeve </a:t>
            </a:r>
            <a:r>
              <a:rPr lang="en-US" sz="1200" u="sng" kern="1200" dirty="0" err="1" smtClean="0">
                <a:solidFill>
                  <a:schemeClr val="tx1"/>
                </a:solidFill>
                <a:latin typeface="+mn-lt"/>
                <a:ea typeface="+mn-ea"/>
                <a:cs typeface="+mn-cs"/>
              </a:rPr>
              <a:t>gastrectomy</a:t>
            </a:r>
            <a:r>
              <a:rPr lang="en-US" sz="1200" u="sng" kern="1200" dirty="0" smtClean="0">
                <a:solidFill>
                  <a:schemeClr val="tx1"/>
                </a:solidFill>
                <a:latin typeface="+mn-lt"/>
                <a:ea typeface="+mn-ea"/>
                <a:cs typeface="+mn-cs"/>
              </a:rPr>
              <a:t> in other weight loss parameters. No significant weight loss differences between the first and second year was observed. This may be likely to an increase in follow-up visit intervals during the second year. The majority of weight loss occurred within the first year and stabilized at year 2 with no additional weight loss. The weight loss of the sleeve </a:t>
            </a:r>
            <a:r>
              <a:rPr lang="en-US" sz="1200" u="sng" kern="1200" dirty="0" err="1" smtClean="0">
                <a:solidFill>
                  <a:schemeClr val="tx1"/>
                </a:solidFill>
                <a:latin typeface="+mn-lt"/>
                <a:ea typeface="+mn-ea"/>
                <a:cs typeface="+mn-cs"/>
              </a:rPr>
              <a:t>gastrectomy</a:t>
            </a:r>
            <a:r>
              <a:rPr lang="en-US" sz="1200" u="sng" kern="1200" dirty="0" smtClean="0">
                <a:solidFill>
                  <a:schemeClr val="tx1"/>
                </a:solidFill>
                <a:latin typeface="+mn-lt"/>
                <a:ea typeface="+mn-ea"/>
                <a:cs typeface="+mn-cs"/>
              </a:rPr>
              <a:t> and gastric banding groups are similar to those reported in other studies. These data suggest that close follow-up may also be essential for sleeve </a:t>
            </a:r>
            <a:r>
              <a:rPr lang="en-US" sz="1200" u="sng" kern="1200" dirty="0" err="1" smtClean="0">
                <a:solidFill>
                  <a:schemeClr val="tx1"/>
                </a:solidFill>
                <a:latin typeface="+mn-lt"/>
                <a:ea typeface="+mn-ea"/>
                <a:cs typeface="+mn-cs"/>
              </a:rPr>
              <a:t>gastrectomy</a:t>
            </a:r>
            <a:r>
              <a:rPr lang="en-US" sz="1200" u="sng" kern="1200" dirty="0" smtClean="0">
                <a:solidFill>
                  <a:schemeClr val="tx1"/>
                </a:solidFill>
                <a:latin typeface="+mn-lt"/>
                <a:ea typeface="+mn-ea"/>
                <a:cs typeface="+mn-cs"/>
              </a:rPr>
              <a:t> patients, to prevent weight regain or weight loss failure.</a:t>
            </a:r>
          </a:p>
          <a:p>
            <a:endParaRPr lang="en-US" sz="1200" u="sng"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Although, laparoscopic gastric banding and sleeve </a:t>
            </a:r>
            <a:r>
              <a:rPr lang="en-US" sz="1200" kern="1200" dirty="0" err="1" smtClean="0">
                <a:solidFill>
                  <a:schemeClr val="tx1"/>
                </a:solidFill>
                <a:latin typeface="+mn-lt"/>
                <a:ea typeface="+mn-ea"/>
                <a:cs typeface="+mn-cs"/>
              </a:rPr>
              <a:t>gastrectomy</a:t>
            </a:r>
            <a:r>
              <a:rPr lang="en-US" sz="1200" kern="1200" dirty="0" smtClean="0">
                <a:solidFill>
                  <a:schemeClr val="tx1"/>
                </a:solidFill>
                <a:latin typeface="+mn-lt"/>
                <a:ea typeface="+mn-ea"/>
                <a:cs typeface="+mn-cs"/>
              </a:rPr>
              <a:t> are both considered restrictive operations, surgical techniques, postoperative care, and weight loss mechanistic pathways vary widely. In addition, sleeve </a:t>
            </a:r>
            <a:r>
              <a:rPr lang="en-US" sz="1200" kern="1200" dirty="0" err="1" smtClean="0">
                <a:solidFill>
                  <a:schemeClr val="tx1"/>
                </a:solidFill>
                <a:latin typeface="+mn-lt"/>
                <a:ea typeface="+mn-ea"/>
                <a:cs typeface="+mn-cs"/>
              </a:rPr>
              <a:t>gastrectomy</a:t>
            </a:r>
            <a:r>
              <a:rPr lang="en-US" sz="1200" kern="1200" dirty="0" smtClean="0">
                <a:solidFill>
                  <a:schemeClr val="tx1"/>
                </a:solidFill>
                <a:latin typeface="+mn-lt"/>
                <a:ea typeface="+mn-ea"/>
                <a:cs typeface="+mn-cs"/>
              </a:rPr>
              <a:t> is perceived as a more invasive procedure because at least two-thirds of the stomach is removed. Gastric banding produces adjustable restriction to food and appetite reduction by unclear mechanisms, while sleeve </a:t>
            </a:r>
            <a:r>
              <a:rPr lang="en-US" sz="1200" kern="1200" dirty="0" err="1" smtClean="0">
                <a:solidFill>
                  <a:schemeClr val="tx1"/>
                </a:solidFill>
                <a:latin typeface="+mn-lt"/>
                <a:ea typeface="+mn-ea"/>
                <a:cs typeface="+mn-cs"/>
              </a:rPr>
              <a:t>gastrectomy</a:t>
            </a:r>
            <a:r>
              <a:rPr lang="en-US" sz="1200" kern="1200" dirty="0" smtClean="0">
                <a:solidFill>
                  <a:schemeClr val="tx1"/>
                </a:solidFill>
                <a:latin typeface="+mn-lt"/>
                <a:ea typeface="+mn-ea"/>
                <a:cs typeface="+mn-cs"/>
              </a:rPr>
              <a:t> induces weight loss by ghrelin elimination, rapid gastric emptying, and other unknown hormonal mediated mechanisms with almost complete appetite suppression.</a:t>
            </a:r>
            <a:r>
              <a:rPr lang="en-US" sz="1200" u="sng" kern="1200" dirty="0" smtClean="0">
                <a:solidFill>
                  <a:schemeClr val="tx1"/>
                </a:solidFill>
                <a:latin typeface="+mn-lt"/>
                <a:ea typeface="+mn-ea"/>
                <a:cs typeface="+mn-cs"/>
              </a:rPr>
              <a:t>11</a:t>
            </a:r>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33</a:t>
            </a:fld>
            <a:endParaRPr lang="en-US"/>
          </a:p>
        </p:txBody>
      </p:sp>
    </p:spTree>
    <p:extLst>
      <p:ext uri="{BB962C8B-B14F-4D97-AF65-F5344CB8AC3E}">
        <p14:creationId xmlns:p14="http://schemas.microsoft.com/office/powerpoint/2010/main" val="944375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Zealand study</a:t>
            </a:r>
          </a:p>
          <a:p>
            <a:r>
              <a:rPr lang="en-US" baseline="0" dirty="0" smtClean="0"/>
              <a:t>Similar study</a:t>
            </a:r>
          </a:p>
          <a:p>
            <a:endParaRPr lang="en-US" baseline="0" dirty="0" smtClean="0"/>
          </a:p>
          <a:p>
            <a:endParaRPr lang="en-US" baseline="0" dirty="0" smtClean="0"/>
          </a:p>
          <a:p>
            <a:r>
              <a:rPr lang="en-US" sz="1200" kern="1200" dirty="0" smtClean="0">
                <a:solidFill>
                  <a:schemeClr val="tx1"/>
                </a:solidFill>
                <a:latin typeface="+mn-lt"/>
                <a:ea typeface="+mn-ea"/>
                <a:cs typeface="+mn-cs"/>
              </a:rPr>
              <a:t>94 patients, mean age 45.1 plus or minus 11.9 years, mean BMI 42.2 plus or minus 7.1 kg/m2) or a LSG (134 patients, mean age 44.8 plus or minus 9.11 years, mean BMI 50.2 plus or minus 9.0 kg/m2)</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19 patients (20%) that required 29 reoperations following LAGB, most commonly for gastric prolapse (mean 22.8 plus or minus 13.8 months postop). In contrast, there were 4 patients (3%) that required reoperation following LSG (2 </a:t>
            </a:r>
            <a:r>
              <a:rPr lang="en-US" sz="1200" kern="1200" dirty="0" err="1" smtClean="0">
                <a:solidFill>
                  <a:schemeClr val="tx1"/>
                </a:solidFill>
                <a:latin typeface="+mn-lt"/>
                <a:ea typeface="+mn-ea"/>
                <a:cs typeface="+mn-cs"/>
              </a:rPr>
              <a:t>haemorrhage</a:t>
            </a:r>
            <a:r>
              <a:rPr lang="en-US" sz="1200" kern="1200" dirty="0" smtClean="0">
                <a:solidFill>
                  <a:schemeClr val="tx1"/>
                </a:solidFill>
                <a:latin typeface="+mn-lt"/>
                <a:ea typeface="+mn-ea"/>
                <a:cs typeface="+mn-cs"/>
              </a:rPr>
              <a:t>, 1 staple-line leak and 1 check laparoscopy) and 2 patients (1%) that required gastroscopy for sleeve spasm. Reoperation rate was significantly greater for LAGB than LSG (p&lt;0.0001).	 </a:t>
            </a:r>
            <a:endParaRPr lang="en-US" baseline="0" dirty="0" smtClean="0"/>
          </a:p>
        </p:txBody>
      </p:sp>
      <p:sp>
        <p:nvSpPr>
          <p:cNvPr id="4" name="Slide Number Placeholder 3"/>
          <p:cNvSpPr>
            <a:spLocks noGrp="1"/>
          </p:cNvSpPr>
          <p:nvPr>
            <p:ph type="sldNum" sz="quarter" idx="10"/>
          </p:nvPr>
        </p:nvSpPr>
        <p:spPr/>
        <p:txBody>
          <a:bodyPr/>
          <a:lstStyle/>
          <a:p>
            <a:fld id="{A4768A85-542C-3B4E-88B4-C03CDCF66E3E}" type="slidenum">
              <a:rPr lang="en-US" smtClean="0"/>
              <a:t>34</a:t>
            </a:fld>
            <a:endParaRPr lang="en-US"/>
          </a:p>
        </p:txBody>
      </p:sp>
    </p:spTree>
    <p:extLst>
      <p:ext uri="{BB962C8B-B14F-4D97-AF65-F5344CB8AC3E}">
        <p14:creationId xmlns:p14="http://schemas.microsoft.com/office/powerpoint/2010/main" val="3501446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strengths of our study are that a single surgeon performed all the operations, always using the pars </a:t>
            </a:r>
            <a:r>
              <a:rPr lang="en-US" sz="1200" kern="1200" dirty="0" err="1" smtClean="0">
                <a:solidFill>
                  <a:schemeClr val="tx1"/>
                </a:solidFill>
                <a:latin typeface="+mn-lt"/>
                <a:ea typeface="+mn-ea"/>
                <a:cs typeface="+mn-cs"/>
              </a:rPr>
              <a:t>flaccida</a:t>
            </a:r>
            <a:r>
              <a:rPr lang="en-US" sz="1200" kern="1200" dirty="0" smtClean="0">
                <a:solidFill>
                  <a:schemeClr val="tx1"/>
                </a:solidFill>
                <a:latin typeface="+mn-lt"/>
                <a:ea typeface="+mn-ea"/>
                <a:cs typeface="+mn-cs"/>
              </a:rPr>
              <a:t> technique, and that a high rate of patient participation even at the 3-year follow-up visit was achieved, minimizing the potential bias. The 1-, 2-, and 3-year follow-up visits were attended by  and  of our patients, respectively.</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Even though it was a retrospective analysis per- formed on relatively small groups, the populations were almost homogeneous in terms of initial BMI, age and gender distribution, like in case-matched studies. All patients were operated on by a small bariatric team. Therefore, these differences can be attributed to the type of operation and not selection bias. </a:t>
            </a:r>
            <a:endParaRPr lang="en-US" dirty="0" smtClean="0"/>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35</a:t>
            </a:fld>
            <a:endParaRPr lang="en-US"/>
          </a:p>
        </p:txBody>
      </p:sp>
    </p:spTree>
    <p:extLst>
      <p:ext uri="{BB962C8B-B14F-4D97-AF65-F5344CB8AC3E}">
        <p14:creationId xmlns:p14="http://schemas.microsoft.com/office/powerpoint/2010/main" val="2217615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Limitations of our study primarily relate to its retrospective nature </a:t>
            </a:r>
          </a:p>
          <a:p>
            <a:r>
              <a:rPr lang="en-US" dirty="0" smtClean="0"/>
              <a:t>Exemplifying this is that we have not controlled the study</a:t>
            </a:r>
            <a:r>
              <a:rPr lang="en-US" baseline="0" dirty="0" smtClean="0"/>
              <a:t> </a:t>
            </a:r>
            <a:r>
              <a:rPr lang="en-US" dirty="0" smtClean="0"/>
              <a:t>during changes in technique thereby preventing direct comparison.</a:t>
            </a:r>
          </a:p>
          <a:p>
            <a:r>
              <a:rPr lang="en-US" dirty="0" smtClean="0"/>
              <a:t>However, the large numbers and consistency of a single surgeon</a:t>
            </a:r>
            <a:r>
              <a:rPr lang="en-US" baseline="0" dirty="0" smtClean="0"/>
              <a:t> </a:t>
            </a:r>
            <a:r>
              <a:rPr lang="en-US" dirty="0" smtClean="0"/>
              <a:t>practice do make the results signiﬁcant.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First, this trial was not randomized. It proved difficult to randomize subjects to 2 very dissimilar surgical procedures at a medium volume bariatric program. Second, we analyzed short-term outcomes only, and follow-up was insufficient to provide long-term (&gt; 2 years) weight loss comparisons. Lastly, the study did not provide enough power to allow comparisons of resolution of comorbidities.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Bariatric</a:t>
            </a:r>
            <a:r>
              <a:rPr lang="en-US" sz="1200" kern="1200" baseline="0" dirty="0" smtClean="0">
                <a:solidFill>
                  <a:schemeClr val="tx1"/>
                </a:solidFill>
                <a:effectLst/>
                <a:latin typeface="+mn-lt"/>
                <a:ea typeface="+mn-ea"/>
                <a:cs typeface="+mn-cs"/>
              </a:rPr>
              <a:t> analysis and reporting outcome system - </a:t>
            </a:r>
            <a:r>
              <a:rPr lang="en-US" sz="1200" kern="1200" dirty="0" smtClean="0">
                <a:solidFill>
                  <a:schemeClr val="tx1"/>
                </a:solidFill>
                <a:effectLst/>
                <a:latin typeface="+mn-lt"/>
                <a:ea typeface="+mn-ea"/>
                <a:cs typeface="+mn-cs"/>
              </a:rPr>
              <a:t>BAROS analyzes weight loss in an objective fashion, avoiding the use of this single criterion to define success or failure. Percentage of excess weight lost over time was selected because it is widely used in the literature and is accurate in the morbidly obese.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Despite the limitations of this study, the results may explain why LSG has gained preference over LAGB in recent years.</a:t>
            </a:r>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36</a:t>
            </a:fld>
            <a:endParaRPr lang="en-US"/>
          </a:p>
        </p:txBody>
      </p:sp>
    </p:spTree>
    <p:extLst>
      <p:ext uri="{BB962C8B-B14F-4D97-AF65-F5344CB8AC3E}">
        <p14:creationId xmlns:p14="http://schemas.microsoft.com/office/powerpoint/2010/main" val="32475463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With a Dedicated unit, </a:t>
            </a:r>
            <a:r>
              <a:rPr lang="en-US" sz="1200" kern="1200" dirty="0" smtClean="0">
                <a:solidFill>
                  <a:schemeClr val="tx1"/>
                </a:solidFill>
                <a:effectLst/>
                <a:latin typeface="+mn-lt"/>
                <a:ea typeface="+mn-ea"/>
                <a:cs typeface="+mn-cs"/>
              </a:rPr>
              <a:t>Bariatric surgery can be performed safely in rural Australia with comparable results to international standards.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Both methods show an acceptable percentage of excess weight loss with acceptable complication rates. During the first 2 years after surgery, the best results were obtained in women with lower BMI un- </a:t>
            </a:r>
            <a:r>
              <a:rPr lang="en-US" sz="1200" kern="1200" dirty="0" err="1" smtClean="0">
                <a:solidFill>
                  <a:schemeClr val="tx1"/>
                </a:solidFill>
                <a:effectLst/>
                <a:latin typeface="+mn-lt"/>
                <a:ea typeface="+mn-ea"/>
                <a:cs typeface="+mn-cs"/>
              </a:rPr>
              <a:t>dergoing</a:t>
            </a:r>
            <a:r>
              <a:rPr lang="en-US" sz="1200" kern="1200" dirty="0" smtClean="0">
                <a:solidFill>
                  <a:schemeClr val="tx1"/>
                </a:solidFill>
                <a:effectLst/>
                <a:latin typeface="+mn-lt"/>
                <a:ea typeface="+mn-ea"/>
                <a:cs typeface="+mn-cs"/>
              </a:rPr>
              <a:t> LSG surgery. Laparoscopic sleeve </a:t>
            </a:r>
            <a:r>
              <a:rPr lang="en-US" sz="1200" kern="1200" dirty="0" err="1" smtClean="0">
                <a:solidFill>
                  <a:schemeClr val="tx1"/>
                </a:solidFill>
                <a:effectLst/>
                <a:latin typeface="+mn-lt"/>
                <a:ea typeface="+mn-ea"/>
                <a:cs typeface="+mn-cs"/>
              </a:rPr>
              <a:t>gastrecto</a:t>
            </a:r>
            <a:r>
              <a:rPr lang="en-US" sz="1200" kern="1200" dirty="0" smtClean="0">
                <a:solidFill>
                  <a:schemeClr val="tx1"/>
                </a:solidFill>
                <a:effectLst/>
                <a:latin typeface="+mn-lt"/>
                <a:ea typeface="+mn-ea"/>
                <a:cs typeface="+mn-cs"/>
              </a:rPr>
              <a:t>- my provides greater %EWL after a shorter period of time, though the difference decreases in time.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LSG is more effective than LABG in achieving weight loss. </a:t>
            </a:r>
            <a:endParaRPr lang="en-AU"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LSG</a:t>
            </a:r>
            <a:r>
              <a:rPr lang="en-US" baseline="0" dirty="0" smtClean="0"/>
              <a:t> </a:t>
            </a:r>
            <a:r>
              <a:rPr lang="en-US" dirty="0" smtClean="0"/>
              <a:t>can produce</a:t>
            </a:r>
            <a:r>
              <a:rPr lang="en-US" baseline="0" dirty="0" smtClean="0"/>
              <a:t> excellent results, with careful MDT assessment, specialist - surgical and </a:t>
            </a:r>
            <a:r>
              <a:rPr lang="en-US" baseline="0" dirty="0" err="1" smtClean="0"/>
              <a:t>anaesthetics</a:t>
            </a:r>
            <a:r>
              <a:rPr lang="en-US" baseline="0" dirty="0" smtClean="0"/>
              <a:t>, ICU back up and perioperative medical team support</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Including surgeons, dietitians, nurses, psychologists and physicians) and includes planning for continuing follow-up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However, in order to prove the superiority of one method over another, further and more detailed studies need to be conducted.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37</a:t>
            </a:fld>
            <a:endParaRPr lang="en-US"/>
          </a:p>
        </p:txBody>
      </p:sp>
    </p:spTree>
    <p:extLst>
      <p:ext uri="{BB962C8B-B14F-4D97-AF65-F5344CB8AC3E}">
        <p14:creationId xmlns:p14="http://schemas.microsoft.com/office/powerpoint/2010/main" val="1007025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sz="1200" kern="1200" dirty="0" smtClean="0">
                <a:solidFill>
                  <a:schemeClr val="tx1"/>
                </a:solidFill>
                <a:latin typeface="+mn-lt"/>
                <a:ea typeface="+mn-ea"/>
                <a:cs typeface="+mn-cs"/>
              </a:rPr>
              <a:t>Laparoscopic Sleeve Gastrectomy</a:t>
            </a:r>
          </a:p>
          <a:p>
            <a:r>
              <a:rPr lang="en-US" sz="1200" kern="1200" dirty="0" smtClean="0">
                <a:solidFill>
                  <a:schemeClr val="tx1"/>
                </a:solidFill>
                <a:latin typeface="+mn-lt"/>
                <a:ea typeface="+mn-ea"/>
                <a:cs typeface="+mn-cs"/>
              </a:rPr>
              <a:t>Laparoscopic sleeve </a:t>
            </a:r>
            <a:r>
              <a:rPr lang="en-US" sz="1200" kern="1200" dirty="0" err="1" smtClean="0">
                <a:solidFill>
                  <a:schemeClr val="tx1"/>
                </a:solidFill>
                <a:latin typeface="+mn-lt"/>
                <a:ea typeface="+mn-ea"/>
                <a:cs typeface="+mn-cs"/>
              </a:rPr>
              <a:t>gastrectomy</a:t>
            </a:r>
            <a:r>
              <a:rPr lang="en-US" sz="1200" kern="1200" dirty="0" smtClean="0">
                <a:solidFill>
                  <a:schemeClr val="tx1"/>
                </a:solidFill>
                <a:latin typeface="+mn-lt"/>
                <a:ea typeface="+mn-ea"/>
                <a:cs typeface="+mn-cs"/>
              </a:rPr>
              <a:t> was performed by a</a:t>
            </a:r>
          </a:p>
          <a:p>
            <a:r>
              <a:rPr lang="en-US" sz="1200" kern="1200" dirty="0" smtClean="0">
                <a:solidFill>
                  <a:schemeClr val="tx1"/>
                </a:solidFill>
                <a:latin typeface="+mn-lt"/>
                <a:ea typeface="+mn-ea"/>
                <a:cs typeface="+mn-cs"/>
              </a:rPr>
              <a:t>4 or 5port approach. The </a:t>
            </a:r>
            <a:r>
              <a:rPr lang="en-US" sz="1200" kern="1200" dirty="0" err="1" smtClean="0">
                <a:solidFill>
                  <a:schemeClr val="tx1"/>
                </a:solidFill>
                <a:latin typeface="+mn-lt"/>
                <a:ea typeface="+mn-ea"/>
                <a:cs typeface="+mn-cs"/>
              </a:rPr>
              <a:t>gastrocolic</a:t>
            </a:r>
            <a:r>
              <a:rPr lang="en-US" sz="1200" kern="1200" dirty="0" smtClean="0">
                <a:solidFill>
                  <a:schemeClr val="tx1"/>
                </a:solidFill>
                <a:latin typeface="+mn-lt"/>
                <a:ea typeface="+mn-ea"/>
                <a:cs typeface="+mn-cs"/>
              </a:rPr>
              <a:t> ligament was divided</a:t>
            </a:r>
          </a:p>
          <a:p>
            <a:r>
              <a:rPr lang="en-US" sz="1200" kern="1200" dirty="0" smtClean="0">
                <a:solidFill>
                  <a:schemeClr val="tx1"/>
                </a:solidFill>
                <a:latin typeface="+mn-lt"/>
                <a:ea typeface="+mn-ea"/>
                <a:cs typeface="+mn-cs"/>
              </a:rPr>
              <a:t>with bipolar cautery (</a:t>
            </a:r>
            <a:r>
              <a:rPr lang="en-US" sz="1200" kern="1200" dirty="0" err="1" smtClean="0">
                <a:solidFill>
                  <a:schemeClr val="tx1"/>
                </a:solidFill>
                <a:latin typeface="+mn-lt"/>
                <a:ea typeface="+mn-ea"/>
                <a:cs typeface="+mn-cs"/>
              </a:rPr>
              <a:t>LigaSure</a:t>
            </a:r>
            <a:r>
              <a:rPr lang="en-US" sz="1200" kern="1200" dirty="0" smtClean="0">
                <a:solidFill>
                  <a:schemeClr val="tx1"/>
                </a:solidFill>
                <a:latin typeface="+mn-lt"/>
                <a:ea typeface="+mn-ea"/>
                <a:cs typeface="+mn-cs"/>
              </a:rPr>
              <a:t> Vessel Sealing System, </a:t>
            </a:r>
            <a:r>
              <a:rPr lang="en-US" sz="1200" kern="1200" dirty="0" err="1" smtClean="0">
                <a:solidFill>
                  <a:schemeClr val="tx1"/>
                </a:solidFill>
                <a:latin typeface="+mn-lt"/>
                <a:ea typeface="+mn-ea"/>
                <a:cs typeface="+mn-cs"/>
              </a:rPr>
              <a:t>Valleylab</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Boulder, CO). The greater curvature of the stomach</a:t>
            </a:r>
          </a:p>
          <a:p>
            <a:r>
              <a:rPr lang="en-US" sz="1200" kern="1200" dirty="0" smtClean="0">
                <a:solidFill>
                  <a:schemeClr val="tx1"/>
                </a:solidFill>
                <a:latin typeface="+mn-lt"/>
                <a:ea typeface="+mn-ea"/>
                <a:cs typeface="+mn-cs"/>
              </a:rPr>
              <a:t>and the fundus were mobilized. A 36-French blunt</a:t>
            </a:r>
          </a:p>
          <a:p>
            <a:r>
              <a:rPr lang="en-US" sz="1200" kern="1200" dirty="0" err="1" smtClean="0">
                <a:solidFill>
                  <a:schemeClr val="tx1"/>
                </a:solidFill>
                <a:latin typeface="+mn-lt"/>
                <a:ea typeface="+mn-ea"/>
                <a:cs typeface="+mn-cs"/>
              </a:rPr>
              <a:t>bougie</a:t>
            </a:r>
            <a:r>
              <a:rPr lang="en-US" sz="1200" kern="1200" dirty="0" smtClean="0">
                <a:solidFill>
                  <a:schemeClr val="tx1"/>
                </a:solidFill>
                <a:latin typeface="+mn-lt"/>
                <a:ea typeface="+mn-ea"/>
                <a:cs typeface="+mn-cs"/>
              </a:rPr>
              <a:t> was placed </a:t>
            </a:r>
            <a:r>
              <a:rPr lang="en-US" sz="1200" kern="1200" dirty="0" err="1" smtClean="0">
                <a:solidFill>
                  <a:schemeClr val="tx1"/>
                </a:solidFill>
                <a:latin typeface="+mn-lt"/>
                <a:ea typeface="+mn-ea"/>
                <a:cs typeface="+mn-cs"/>
              </a:rPr>
              <a:t>transorally</a:t>
            </a:r>
            <a:r>
              <a:rPr lang="en-US" sz="1200" kern="1200" dirty="0" smtClean="0">
                <a:solidFill>
                  <a:schemeClr val="tx1"/>
                </a:solidFill>
                <a:latin typeface="+mn-lt"/>
                <a:ea typeface="+mn-ea"/>
                <a:cs typeface="+mn-cs"/>
              </a:rPr>
              <a:t> and advanced to the pylorus.</a:t>
            </a:r>
          </a:p>
          <a:p>
            <a:r>
              <a:rPr lang="en-US" sz="1200" kern="1200" dirty="0" smtClean="0">
                <a:solidFill>
                  <a:schemeClr val="tx1"/>
                </a:solidFill>
                <a:latin typeface="+mn-lt"/>
                <a:ea typeface="+mn-ea"/>
                <a:cs typeface="+mn-cs"/>
              </a:rPr>
              <a:t>The sleeve </a:t>
            </a:r>
            <a:r>
              <a:rPr lang="en-US" sz="1200" kern="1200" dirty="0" err="1" smtClean="0">
                <a:solidFill>
                  <a:schemeClr val="tx1"/>
                </a:solidFill>
                <a:latin typeface="+mn-lt"/>
                <a:ea typeface="+mn-ea"/>
                <a:cs typeface="+mn-cs"/>
              </a:rPr>
              <a:t>gastrectomy</a:t>
            </a:r>
            <a:r>
              <a:rPr lang="en-US" sz="1200" kern="1200" dirty="0" smtClean="0">
                <a:solidFill>
                  <a:schemeClr val="tx1"/>
                </a:solidFill>
                <a:latin typeface="+mn-lt"/>
                <a:ea typeface="+mn-ea"/>
                <a:cs typeface="+mn-cs"/>
              </a:rPr>
              <a:t> was created by multiple applications through a 15mm port </a:t>
            </a:r>
          </a:p>
          <a:p>
            <a:r>
              <a:rPr lang="en-US" sz="1200" kern="1200" dirty="0" smtClean="0">
                <a:solidFill>
                  <a:schemeClr val="tx1"/>
                </a:solidFill>
                <a:latin typeface="+mn-lt"/>
                <a:ea typeface="+mn-ea"/>
                <a:cs typeface="+mn-cs"/>
              </a:rPr>
              <a:t>of a 60-mm </a:t>
            </a:r>
            <a:r>
              <a:rPr lang="en-US" sz="1200" kern="1200" dirty="0" err="1" smtClean="0">
                <a:solidFill>
                  <a:schemeClr val="tx1"/>
                </a:solidFill>
                <a:latin typeface="+mn-lt"/>
                <a:ea typeface="+mn-ea"/>
                <a:cs typeface="+mn-cs"/>
              </a:rPr>
              <a:t>Covidien</a:t>
            </a:r>
            <a:r>
              <a:rPr lang="en-US" sz="1200" kern="1200" dirty="0" smtClean="0">
                <a:solidFill>
                  <a:schemeClr val="tx1"/>
                </a:solidFill>
                <a:latin typeface="+mn-lt"/>
                <a:ea typeface="+mn-ea"/>
                <a:cs typeface="+mn-cs"/>
              </a:rPr>
              <a:t> Tri Staple black and purple loads and staple-line reinforcement</a:t>
            </a:r>
          </a:p>
          <a:p>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Seamguard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Bioabsorbable</a:t>
            </a:r>
            <a:r>
              <a:rPr lang="en-US" sz="1200" kern="1200" dirty="0" smtClean="0">
                <a:solidFill>
                  <a:schemeClr val="tx1"/>
                </a:solidFill>
                <a:latin typeface="+mn-lt"/>
                <a:ea typeface="+mn-ea"/>
                <a:cs typeface="+mn-cs"/>
              </a:rPr>
              <a:t> Staple Line Reinforcement,</a:t>
            </a:r>
          </a:p>
          <a:p>
            <a:r>
              <a:rPr lang="en-US" sz="1200" kern="1200" dirty="0" smtClean="0">
                <a:solidFill>
                  <a:schemeClr val="tx1"/>
                </a:solidFill>
                <a:latin typeface="+mn-lt"/>
                <a:ea typeface="+mn-ea"/>
                <a:cs typeface="+mn-cs"/>
              </a:rPr>
              <a:t>W.L Gore and Associate Inc. Flagstaff, AZ), which extended</a:t>
            </a:r>
          </a:p>
          <a:p>
            <a:r>
              <a:rPr lang="en-US" sz="1200" kern="1200" dirty="0" smtClean="0">
                <a:solidFill>
                  <a:schemeClr val="tx1"/>
                </a:solidFill>
                <a:latin typeface="+mn-lt"/>
                <a:ea typeface="+mn-ea"/>
                <a:cs typeface="+mn-cs"/>
              </a:rPr>
              <a:t>approximately 3cm from the pylorus toward</a:t>
            </a:r>
          </a:p>
          <a:p>
            <a:r>
              <a:rPr lang="en-US" sz="1200" kern="1200" dirty="0" smtClean="0">
                <a:solidFill>
                  <a:schemeClr val="tx1"/>
                </a:solidFill>
                <a:latin typeface="+mn-lt"/>
                <a:ea typeface="+mn-ea"/>
                <a:cs typeface="+mn-cs"/>
              </a:rPr>
              <a:t>the angle of His, creating a gastric tube with approximately</a:t>
            </a:r>
          </a:p>
          <a:p>
            <a:r>
              <a:rPr lang="en-US" sz="1200" kern="1200" dirty="0" smtClean="0">
                <a:solidFill>
                  <a:schemeClr val="tx1"/>
                </a:solidFill>
                <a:latin typeface="+mn-lt"/>
                <a:ea typeface="+mn-ea"/>
                <a:cs typeface="+mn-cs"/>
              </a:rPr>
              <a:t>40cc to 50cc of volume. The stomach</a:t>
            </a:r>
          </a:p>
          <a:p>
            <a:r>
              <a:rPr lang="en-US" sz="1200" kern="1200" dirty="0" smtClean="0">
                <a:solidFill>
                  <a:schemeClr val="tx1"/>
                </a:solidFill>
                <a:latin typeface="+mn-lt"/>
                <a:ea typeface="+mn-ea"/>
                <a:cs typeface="+mn-cs"/>
              </a:rPr>
              <a:t>specimen was extracted through the right lower 15mm port.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Laparoscopic Adjustable Gastric Banding</a:t>
            </a:r>
          </a:p>
          <a:p>
            <a:r>
              <a:rPr lang="en-US" sz="1200" kern="1200" dirty="0" smtClean="0">
                <a:solidFill>
                  <a:schemeClr val="tx1"/>
                </a:solidFill>
                <a:latin typeface="+mn-lt"/>
                <a:ea typeface="+mn-ea"/>
                <a:cs typeface="+mn-cs"/>
              </a:rPr>
              <a:t>Laparoscopic adjustable gastric banding was performed</a:t>
            </a:r>
          </a:p>
          <a:p>
            <a:r>
              <a:rPr lang="en-US" sz="1200" kern="1200" dirty="0" smtClean="0">
                <a:solidFill>
                  <a:schemeClr val="tx1"/>
                </a:solidFill>
                <a:latin typeface="+mn-lt"/>
                <a:ea typeface="+mn-ea"/>
                <a:cs typeface="+mn-cs"/>
              </a:rPr>
              <a:t>with 4 abdominal ports. A retro-gastric window was created</a:t>
            </a:r>
          </a:p>
          <a:p>
            <a:r>
              <a:rPr lang="en-US" sz="1200" kern="1200" dirty="0" smtClean="0">
                <a:solidFill>
                  <a:schemeClr val="tx1"/>
                </a:solidFill>
                <a:latin typeface="+mn-lt"/>
                <a:ea typeface="+mn-ea"/>
                <a:cs typeface="+mn-cs"/>
              </a:rPr>
              <a:t>bluntly by the standard “pars </a:t>
            </a:r>
            <a:r>
              <a:rPr lang="en-US" sz="1200" kern="1200" dirty="0" err="1" smtClean="0">
                <a:solidFill>
                  <a:schemeClr val="tx1"/>
                </a:solidFill>
                <a:latin typeface="+mn-lt"/>
                <a:ea typeface="+mn-ea"/>
                <a:cs typeface="+mn-cs"/>
              </a:rPr>
              <a:t>flaccida</a:t>
            </a:r>
            <a:r>
              <a:rPr lang="en-US" sz="1200" kern="1200" dirty="0" smtClean="0">
                <a:solidFill>
                  <a:schemeClr val="tx1"/>
                </a:solidFill>
                <a:latin typeface="+mn-lt"/>
                <a:ea typeface="+mn-ea"/>
                <a:cs typeface="+mn-cs"/>
              </a:rPr>
              <a:t>” technique. A HAGA </a:t>
            </a:r>
            <a:r>
              <a:rPr lang="en-US" sz="1200" kern="1200" dirty="0" err="1" smtClean="0">
                <a:solidFill>
                  <a:schemeClr val="tx1"/>
                </a:solidFill>
                <a:latin typeface="+mn-lt"/>
                <a:ea typeface="+mn-ea"/>
                <a:cs typeface="+mn-cs"/>
              </a:rPr>
              <a:t>heliogast</a:t>
            </a:r>
            <a:r>
              <a:rPr lang="en-US" sz="1200" kern="1200" dirty="0" smtClean="0">
                <a:solidFill>
                  <a:schemeClr val="tx1"/>
                </a:solidFill>
                <a:latin typeface="+mn-lt"/>
                <a:ea typeface="+mn-ea"/>
                <a:cs typeface="+mn-cs"/>
              </a:rPr>
              <a:t> band</a:t>
            </a:r>
          </a:p>
          <a:p>
            <a:r>
              <a:rPr lang="en-US" sz="1200" kern="1200" dirty="0" smtClean="0">
                <a:solidFill>
                  <a:schemeClr val="tx1"/>
                </a:solidFill>
                <a:latin typeface="+mn-lt"/>
                <a:ea typeface="+mn-ea"/>
                <a:cs typeface="+mn-cs"/>
              </a:rPr>
              <a:t> was primed on the back table with approximately</a:t>
            </a:r>
          </a:p>
          <a:p>
            <a:r>
              <a:rPr lang="en-US" sz="1200" kern="1200" dirty="0" smtClean="0">
                <a:solidFill>
                  <a:schemeClr val="tx1"/>
                </a:solidFill>
                <a:latin typeface="+mn-lt"/>
                <a:ea typeface="+mn-ea"/>
                <a:cs typeface="+mn-cs"/>
              </a:rPr>
              <a:t>3mL of saline solution and inserted into the abdomen,</a:t>
            </a:r>
          </a:p>
          <a:p>
            <a:r>
              <a:rPr lang="en-US" sz="1200" kern="1200" dirty="0" smtClean="0">
                <a:solidFill>
                  <a:schemeClr val="tx1"/>
                </a:solidFill>
                <a:latin typeface="+mn-lt"/>
                <a:ea typeface="+mn-ea"/>
                <a:cs typeface="+mn-cs"/>
              </a:rPr>
              <a:t>placed below the </a:t>
            </a:r>
            <a:r>
              <a:rPr lang="en-US" sz="1200" kern="1200" dirty="0" err="1" smtClean="0">
                <a:solidFill>
                  <a:schemeClr val="tx1"/>
                </a:solidFill>
                <a:latin typeface="+mn-lt"/>
                <a:ea typeface="+mn-ea"/>
                <a:cs typeface="+mn-cs"/>
              </a:rPr>
              <a:t>gastroesophageal</a:t>
            </a:r>
            <a:r>
              <a:rPr lang="en-US" sz="1200" kern="1200" dirty="0" smtClean="0">
                <a:solidFill>
                  <a:schemeClr val="tx1"/>
                </a:solidFill>
                <a:latin typeface="+mn-lt"/>
                <a:ea typeface="+mn-ea"/>
                <a:cs typeface="+mn-cs"/>
              </a:rPr>
              <a:t> junction and buckled  in place. </a:t>
            </a:r>
          </a:p>
          <a:p>
            <a:r>
              <a:rPr lang="en-US" sz="1200" kern="1200" dirty="0" smtClean="0">
                <a:solidFill>
                  <a:schemeClr val="tx1"/>
                </a:solidFill>
                <a:latin typeface="+mn-lt"/>
                <a:ea typeface="+mn-ea"/>
                <a:cs typeface="+mn-cs"/>
              </a:rPr>
              <a:t>Three anterior </a:t>
            </a:r>
            <a:r>
              <a:rPr lang="en-US" sz="1200" kern="1200" dirty="0" err="1" smtClean="0">
                <a:solidFill>
                  <a:schemeClr val="tx1"/>
                </a:solidFill>
                <a:latin typeface="+mn-lt"/>
                <a:ea typeface="+mn-ea"/>
                <a:cs typeface="+mn-cs"/>
              </a:rPr>
              <a:t>nonabsorbable</a:t>
            </a:r>
            <a:r>
              <a:rPr lang="en-US" sz="1200" kern="1200" dirty="0" smtClean="0">
                <a:solidFill>
                  <a:schemeClr val="tx1"/>
                </a:solidFill>
                <a:latin typeface="+mn-lt"/>
                <a:ea typeface="+mn-ea"/>
                <a:cs typeface="+mn-cs"/>
              </a:rPr>
              <a:t> interrupted </a:t>
            </a:r>
            <a:r>
              <a:rPr lang="en-US" sz="1200" kern="1200" dirty="0" err="1" smtClean="0">
                <a:solidFill>
                  <a:schemeClr val="tx1"/>
                </a:solidFill>
                <a:latin typeface="+mn-lt"/>
                <a:ea typeface="+mn-ea"/>
                <a:cs typeface="+mn-cs"/>
              </a:rPr>
              <a:t>gastrogastric</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stitches were placed to secure the band in place.</a:t>
            </a:r>
          </a:p>
          <a:p>
            <a:r>
              <a:rPr lang="en-US" sz="1200" kern="1200" dirty="0" smtClean="0">
                <a:solidFill>
                  <a:schemeClr val="tx1"/>
                </a:solidFill>
                <a:latin typeface="+mn-lt"/>
                <a:ea typeface="+mn-ea"/>
                <a:cs typeface="+mn-cs"/>
              </a:rPr>
              <a:t>The band tubing was exited and connected to the EV3 port which was placed subcutaneously.</a:t>
            </a:r>
          </a:p>
          <a:p>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43</a:t>
            </a:fld>
            <a:endParaRPr lang="en-US"/>
          </a:p>
        </p:txBody>
      </p:sp>
    </p:spTree>
    <p:extLst>
      <p:ext uri="{BB962C8B-B14F-4D97-AF65-F5344CB8AC3E}">
        <p14:creationId xmlns:p14="http://schemas.microsoft.com/office/powerpoint/2010/main" val="13171934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The main differences are the reversibility, the need for adjustments, the type of complications and the magnitude of their outcomes. The main advantage of LAGB surgery is that it is reversible and the band can be removed at any time. It can also be adjusted by injecting more fluid into the port to tighten it, thus providing more restriction if needed. The LSG procedure provides good restriction, and by eliminating the greater cur- </a:t>
            </a:r>
            <a:r>
              <a:rPr lang="en-US" sz="1200" kern="1200" dirty="0" err="1" smtClean="0">
                <a:solidFill>
                  <a:schemeClr val="tx1"/>
                </a:solidFill>
                <a:effectLst/>
                <a:latin typeface="+mn-lt"/>
                <a:ea typeface="+mn-ea"/>
                <a:cs typeface="+mn-cs"/>
              </a:rPr>
              <a:t>vature</a:t>
            </a:r>
            <a:r>
              <a:rPr lang="en-US" sz="1200" kern="1200" dirty="0" smtClean="0">
                <a:solidFill>
                  <a:schemeClr val="tx1"/>
                </a:solidFill>
                <a:effectLst/>
                <a:latin typeface="+mn-lt"/>
                <a:ea typeface="+mn-ea"/>
                <a:cs typeface="+mn-cs"/>
              </a:rPr>
              <a:t> and therefore the majority of ghrelin-</a:t>
            </a:r>
            <a:r>
              <a:rPr lang="en-US" sz="1200" kern="1200" dirty="0" err="1" smtClean="0">
                <a:solidFill>
                  <a:schemeClr val="tx1"/>
                </a:solidFill>
                <a:effectLst/>
                <a:latin typeface="+mn-lt"/>
                <a:ea typeface="+mn-ea"/>
                <a:cs typeface="+mn-cs"/>
              </a:rPr>
              <a:t>produc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ing</a:t>
            </a:r>
            <a:r>
              <a:rPr lang="en-US" sz="1200" kern="1200" dirty="0" smtClean="0">
                <a:solidFill>
                  <a:schemeClr val="tx1"/>
                </a:solidFill>
                <a:effectLst/>
                <a:latin typeface="+mn-lt"/>
                <a:ea typeface="+mn-ea"/>
                <a:cs typeface="+mn-cs"/>
              </a:rPr>
              <a:t> cells, it has an influence on the hunger-satiety axis, though one that is irreversible. </a:t>
            </a:r>
            <a:endParaRPr lang="en-US" dirty="0" smtClean="0"/>
          </a:p>
          <a:p>
            <a:r>
              <a:rPr lang="en-US" sz="1200" kern="1200" dirty="0" smtClean="0">
                <a:solidFill>
                  <a:schemeClr val="tx1"/>
                </a:solidFill>
                <a:effectLst/>
                <a:latin typeface="+mn-lt"/>
                <a:ea typeface="+mn-ea"/>
                <a:cs typeface="+mn-cs"/>
              </a:rPr>
              <a:t>Short-term outcomes of both procedures were previously documented by other authors who deemed a loss of more than 50% of excess weight a success and loss of less than 25% a failure </a:t>
            </a:r>
            <a:endParaRPr lang="en-US" baseline="0" dirty="0" smtClean="0"/>
          </a:p>
          <a:p>
            <a:endParaRPr lang="en-US" baseline="0" dirty="0" smtClean="0"/>
          </a:p>
          <a:p>
            <a:endParaRPr lang="en-US" baseline="0" dirty="0" smtClean="0"/>
          </a:p>
          <a:p>
            <a:r>
              <a:rPr lang="en-US" sz="1200" b="1" i="1" kern="1200" dirty="0" smtClean="0">
                <a:solidFill>
                  <a:schemeClr val="tx1"/>
                </a:solidFill>
                <a:latin typeface="+mn-lt"/>
                <a:ea typeface="+mn-ea"/>
                <a:cs typeface="+mn-cs"/>
              </a:rPr>
              <a:t>http://</a:t>
            </a:r>
            <a:r>
              <a:rPr lang="en-US" sz="1200" b="1" i="1" kern="1200" dirty="0" err="1" smtClean="0">
                <a:solidFill>
                  <a:schemeClr val="tx1"/>
                </a:solidFill>
                <a:latin typeface="+mn-lt"/>
                <a:ea typeface="+mn-ea"/>
                <a:cs typeface="+mn-cs"/>
              </a:rPr>
              <a:t>onlinelibrary.wiley.com</a:t>
            </a:r>
            <a:r>
              <a:rPr lang="en-US" sz="1200" b="1" i="1" kern="1200" dirty="0" smtClean="0">
                <a:solidFill>
                  <a:schemeClr val="tx1"/>
                </a:solidFill>
                <a:latin typeface="+mn-lt"/>
                <a:ea typeface="+mn-ea"/>
                <a:cs typeface="+mn-cs"/>
              </a:rPr>
              <a:t>/</a:t>
            </a:r>
            <a:r>
              <a:rPr lang="en-US" sz="1200" b="1" i="1" kern="1200" dirty="0" err="1" smtClean="0">
                <a:solidFill>
                  <a:schemeClr val="tx1"/>
                </a:solidFill>
                <a:latin typeface="+mn-lt"/>
                <a:ea typeface="+mn-ea"/>
                <a:cs typeface="+mn-cs"/>
              </a:rPr>
              <a:t>doi</a:t>
            </a:r>
            <a:r>
              <a:rPr lang="en-US" sz="1200" b="1" i="1" kern="1200" dirty="0" smtClean="0">
                <a:solidFill>
                  <a:schemeClr val="tx1"/>
                </a:solidFill>
                <a:latin typeface="+mn-lt"/>
                <a:ea typeface="+mn-ea"/>
                <a:cs typeface="+mn-cs"/>
              </a:rPr>
              <a:t>/10.1002/14651858.CD003641.pub4/full </a:t>
            </a:r>
          </a:p>
          <a:p>
            <a:endParaRPr lang="en-US" sz="1200" b="1" i="1"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Comparisons of different surgical procedures: laparoscopic adjustable gastric banding versus laparoscopic isolated sleeve </a:t>
            </a:r>
            <a:r>
              <a:rPr lang="en-US" sz="1200" b="1" i="1" kern="1200" dirty="0" err="1" smtClean="0">
                <a:solidFill>
                  <a:schemeClr val="tx1"/>
                </a:solidFill>
                <a:latin typeface="+mn-lt"/>
                <a:ea typeface="+mn-ea"/>
                <a:cs typeface="+mn-cs"/>
              </a:rPr>
              <a:t>gastrectomy</a:t>
            </a:r>
            <a:endParaRPr lang="en-US" sz="1200" b="1" i="1"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One RCT (</a:t>
            </a:r>
            <a:r>
              <a:rPr lang="en-US" sz="1200" b="0" i="0" kern="1200" dirty="0" err="1" smtClean="0">
                <a:solidFill>
                  <a:schemeClr val="tx1"/>
                </a:solidFill>
                <a:latin typeface="+mn-lt"/>
                <a:ea typeface="+mn-ea"/>
                <a:cs typeface="+mn-cs"/>
              </a:rPr>
              <a:t>Himpens</a:t>
            </a:r>
            <a:r>
              <a:rPr lang="en-US" sz="1200" b="0" i="0" kern="1200" dirty="0" smtClean="0">
                <a:solidFill>
                  <a:schemeClr val="tx1"/>
                </a:solidFill>
                <a:latin typeface="+mn-lt"/>
                <a:ea typeface="+mn-ea"/>
                <a:cs typeface="+mn-cs"/>
              </a:rPr>
              <a:t> 2006) with an uncertain risk of bias across all domains compared laparoscopic adjustable gastric banding with laparoscopic isolated sleeve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 </a:t>
            </a:r>
            <a:endParaRPr lang="en-US" sz="1200" b="0" i="1" kern="1200" dirty="0" smtClean="0">
              <a:solidFill>
                <a:schemeClr val="tx1"/>
              </a:solidFill>
              <a:latin typeface="+mn-lt"/>
              <a:ea typeface="+mn-ea"/>
              <a:cs typeface="+mn-cs"/>
            </a:endParaRPr>
          </a:p>
          <a:p>
            <a:r>
              <a:rPr lang="en-US" sz="1200" b="0" i="1" kern="1200" dirty="0" smtClean="0">
                <a:solidFill>
                  <a:schemeClr val="tx1"/>
                </a:solidFill>
                <a:latin typeface="+mn-lt"/>
                <a:ea typeface="+mn-ea"/>
                <a:cs typeface="+mn-cs"/>
              </a:rPr>
              <a:t>Primary outcomes</a:t>
            </a:r>
          </a:p>
          <a:p>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Measures of weight change, fat content or fat distribution</a:t>
            </a:r>
          </a:p>
          <a:p>
            <a:r>
              <a:rPr lang="en-US" sz="1200" b="0" i="0" kern="1200" dirty="0" err="1" smtClean="0">
                <a:solidFill>
                  <a:schemeClr val="tx1"/>
                </a:solidFill>
                <a:latin typeface="+mn-lt"/>
                <a:ea typeface="+mn-ea"/>
                <a:cs typeface="+mn-cs"/>
              </a:rPr>
              <a:t>Himpens</a:t>
            </a:r>
            <a:r>
              <a:rPr lang="en-US" sz="1200" b="0" i="0" kern="1200" dirty="0" smtClean="0">
                <a:solidFill>
                  <a:schemeClr val="tx1"/>
                </a:solidFill>
                <a:latin typeface="+mn-lt"/>
                <a:ea typeface="+mn-ea"/>
                <a:cs typeface="+mn-cs"/>
              </a:rPr>
              <a:t> 2006 reported that the reduction in BMI was statistically significantly greater in participants in the laparoscopic isolated sleeve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 group than the laparoscopic adjustable gastric banding group three years after surgery (27.5 versus 18, P &lt; 0.0004,  </a:t>
            </a:r>
            <a:r>
              <a:rPr lang="en-US" sz="1200" b="0" i="0" kern="1200" dirty="0" smtClean="0">
                <a:solidFill>
                  <a:schemeClr val="tx1"/>
                </a:solidFill>
                <a:latin typeface="+mn-lt"/>
                <a:ea typeface="+mn-ea"/>
                <a:cs typeface="+mn-cs"/>
                <a:hlinkClick r:id="rId3"/>
              </a:rPr>
              <a:t>Analysis 6.1). Weight loss (three years: 29.5 kg versus 17 kg, P &lt; 0.0001,  </a:t>
            </a:r>
            <a:r>
              <a:rPr lang="en-US" sz="1200" b="0" i="0" kern="1200" dirty="0" smtClean="0">
                <a:solidFill>
                  <a:schemeClr val="tx1"/>
                </a:solidFill>
                <a:latin typeface="+mn-lt"/>
                <a:ea typeface="+mn-ea"/>
                <a:cs typeface="+mn-cs"/>
                <a:hlinkClick r:id="rId4"/>
              </a:rPr>
              <a:t>Analysis 6.2) and the proportion of excess weight loss at one year (57.7% versus 41.4%, P = 0.0004) and three years after surgery (66% versus 48%, P = 0.0025) ( </a:t>
            </a:r>
            <a:r>
              <a:rPr lang="en-US" sz="1200" b="0" i="0" kern="1200" dirty="0" smtClean="0">
                <a:solidFill>
                  <a:schemeClr val="tx1"/>
                </a:solidFill>
                <a:latin typeface="+mn-lt"/>
                <a:ea typeface="+mn-ea"/>
                <a:cs typeface="+mn-cs"/>
                <a:hlinkClick r:id="rId5"/>
              </a:rPr>
              <a:t>Analysis 6.3) were also statistically significantly improved in laparoscopic isolated sleeve gastrectomy participants in comparison to the laparoscopic adjustable gastric banding participants. All of these data were presented by the trial authors as medians and ranges, so care should be taken when interpreting the results. The quality of the evidence was very low.</a:t>
            </a:r>
          </a:p>
          <a:p>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Health-related quality of life</a:t>
            </a:r>
          </a:p>
          <a:p>
            <a:r>
              <a:rPr lang="en-US" sz="1200" b="0" i="0" kern="1200" dirty="0" smtClean="0">
                <a:solidFill>
                  <a:schemeClr val="tx1"/>
                </a:solidFill>
                <a:latin typeface="+mn-lt"/>
                <a:ea typeface="+mn-ea"/>
                <a:cs typeface="+mn-cs"/>
              </a:rPr>
              <a:t>Quality of life was not assessed by </a:t>
            </a:r>
            <a:r>
              <a:rPr lang="en-US" sz="1200" b="0" i="0" kern="1200" dirty="0" err="1" smtClean="0">
                <a:solidFill>
                  <a:schemeClr val="tx1"/>
                </a:solidFill>
                <a:latin typeface="+mn-lt"/>
                <a:ea typeface="+mn-ea"/>
                <a:cs typeface="+mn-cs"/>
              </a:rPr>
              <a:t>Himpens</a:t>
            </a:r>
            <a:r>
              <a:rPr lang="en-US" sz="1200" b="0" i="0" kern="1200" dirty="0" smtClean="0">
                <a:solidFill>
                  <a:schemeClr val="tx1"/>
                </a:solidFill>
                <a:latin typeface="+mn-lt"/>
                <a:ea typeface="+mn-ea"/>
                <a:cs typeface="+mn-cs"/>
              </a:rPr>
              <a:t> 2006.</a:t>
            </a:r>
          </a:p>
          <a:p>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Obesity-related comorbidities</a:t>
            </a:r>
          </a:p>
          <a:p>
            <a:r>
              <a:rPr lang="en-US" sz="1200" b="0" i="0" kern="1200" dirty="0" smtClean="0">
                <a:solidFill>
                  <a:schemeClr val="tx1"/>
                </a:solidFill>
                <a:latin typeface="+mn-lt"/>
                <a:ea typeface="+mn-ea"/>
                <a:cs typeface="+mn-cs"/>
              </a:rPr>
              <a:t>At baseline, gastro-</a:t>
            </a:r>
            <a:r>
              <a:rPr lang="en-US" sz="1200" b="0" i="0" kern="1200" dirty="0" err="1" smtClean="0">
                <a:solidFill>
                  <a:schemeClr val="tx1"/>
                </a:solidFill>
                <a:latin typeface="+mn-lt"/>
                <a:ea typeface="+mn-ea"/>
                <a:cs typeface="+mn-cs"/>
              </a:rPr>
              <a:t>oesophageal</a:t>
            </a:r>
            <a:r>
              <a:rPr lang="en-US" sz="1200" b="0" i="0" kern="1200" dirty="0" smtClean="0">
                <a:solidFill>
                  <a:schemeClr val="tx1"/>
                </a:solidFill>
                <a:latin typeface="+mn-lt"/>
                <a:ea typeface="+mn-ea"/>
                <a:cs typeface="+mn-cs"/>
              </a:rPr>
              <a:t> reflux disease requiring drug therapy with proton pump inhibitors was a problem for 15% (6/40) of the laparoscopic adjustable gastric banding participants and 20% (8/40) of the participants in the laparoscopic isolated sleeve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 group. After one year, gastro-</a:t>
            </a:r>
            <a:r>
              <a:rPr lang="en-US" sz="1200" b="0" i="0" kern="1200" dirty="0" err="1" smtClean="0">
                <a:solidFill>
                  <a:schemeClr val="tx1"/>
                </a:solidFill>
                <a:latin typeface="+mn-lt"/>
                <a:ea typeface="+mn-ea"/>
                <a:cs typeface="+mn-cs"/>
              </a:rPr>
              <a:t>oesophageal</a:t>
            </a:r>
            <a:r>
              <a:rPr lang="en-US" sz="1200" b="0" i="0" kern="1200" dirty="0" smtClean="0">
                <a:solidFill>
                  <a:schemeClr val="tx1"/>
                </a:solidFill>
                <a:latin typeface="+mn-lt"/>
                <a:ea typeface="+mn-ea"/>
                <a:cs typeface="+mn-cs"/>
              </a:rPr>
              <a:t> reflux disease had resolved in 83% and 75% of these participants in the two groups respectively, and this remained the same at three years (statistical significance was not reported) ( </a:t>
            </a:r>
            <a:r>
              <a:rPr lang="en-US" sz="1200" b="0" i="0" kern="1200" dirty="0" smtClean="0">
                <a:solidFill>
                  <a:schemeClr val="tx1"/>
                </a:solidFill>
                <a:latin typeface="+mn-lt"/>
                <a:ea typeface="+mn-ea"/>
                <a:cs typeface="+mn-cs"/>
                <a:hlinkClick r:id="rId6"/>
              </a:rPr>
              <a:t>Analysis 6.4). In those without gastro-oesophageal reflux disease at baseline, no statistically significant differences in rates of appearance of gastro-oesophageal reflux disease between the intervention groups were observed at one year (laparoscopic adjustable gastric banding 3/34 (8.8%), versus laparoscopic isolated sleeve gastrectomy 7/32 (21.8%), P = not significant (ns)) or three years [(laparoscopic adjustable gastric banding 7/34 (20.5%) versus laparoscopic isolated sleeve gastrectomy 1/32 (3.1%), P = ns).</a:t>
            </a:r>
          </a:p>
          <a:p>
            <a:r>
              <a:rPr lang="en-US" sz="1200" b="0" i="0" kern="1200" dirty="0" smtClean="0">
                <a:solidFill>
                  <a:schemeClr val="tx1"/>
                </a:solidFill>
                <a:latin typeface="+mn-lt"/>
                <a:ea typeface="+mn-ea"/>
                <a:cs typeface="+mn-cs"/>
              </a:rPr>
              <a:t> </a:t>
            </a:r>
            <a:endParaRPr lang="en-US" sz="1200" b="0" i="1" kern="1200" dirty="0" smtClean="0">
              <a:solidFill>
                <a:schemeClr val="tx1"/>
              </a:solidFill>
              <a:latin typeface="+mn-lt"/>
              <a:ea typeface="+mn-ea"/>
              <a:cs typeface="+mn-cs"/>
            </a:endParaRPr>
          </a:p>
          <a:p>
            <a:r>
              <a:rPr lang="en-US" sz="1200" b="0" i="1" kern="1200" dirty="0" smtClean="0">
                <a:solidFill>
                  <a:schemeClr val="tx1"/>
                </a:solidFill>
                <a:latin typeface="+mn-lt"/>
                <a:ea typeface="+mn-ea"/>
                <a:cs typeface="+mn-cs"/>
              </a:rPr>
              <a:t>Secondary outcomes</a:t>
            </a:r>
          </a:p>
          <a:p>
            <a:r>
              <a:rPr lang="en-US" sz="1200" b="0" i="0" kern="1200" dirty="0" smtClean="0">
                <a:solidFill>
                  <a:schemeClr val="tx1"/>
                </a:solidFill>
                <a:latin typeface="+mn-lt"/>
                <a:ea typeface="+mn-ea"/>
                <a:cs typeface="+mn-cs"/>
              </a:rPr>
              <a:t> </a:t>
            </a:r>
          </a:p>
          <a:p>
            <a:r>
              <a:rPr lang="en-US" sz="1200" b="0" i="0" kern="1200" dirty="0" smtClean="0">
                <a:solidFill>
                  <a:schemeClr val="tx1"/>
                </a:solidFill>
                <a:latin typeface="+mn-lt"/>
                <a:ea typeface="+mn-ea"/>
                <a:cs typeface="+mn-cs"/>
              </a:rPr>
              <a:t>Adverse events, mortality and revision rates</a:t>
            </a:r>
          </a:p>
          <a:p>
            <a:r>
              <a:rPr lang="en-US" sz="1200" b="0" i="0" kern="1200" dirty="0" smtClean="0">
                <a:solidFill>
                  <a:schemeClr val="tx1"/>
                </a:solidFill>
                <a:latin typeface="+mn-lt"/>
                <a:ea typeface="+mn-ea"/>
                <a:cs typeface="+mn-cs"/>
              </a:rPr>
              <a:t>No early postoperative complications were seen in the laparoscopic adjustable gastric banding group of the </a:t>
            </a:r>
            <a:r>
              <a:rPr lang="en-US" sz="1200" b="0" i="0" kern="1200" dirty="0" err="1" smtClean="0">
                <a:solidFill>
                  <a:schemeClr val="tx1"/>
                </a:solidFill>
                <a:latin typeface="+mn-lt"/>
                <a:ea typeface="+mn-ea"/>
                <a:cs typeface="+mn-cs"/>
              </a:rPr>
              <a:t>Himpens</a:t>
            </a:r>
            <a:r>
              <a:rPr lang="en-US" sz="1200" b="0" i="0" kern="1200" dirty="0" smtClean="0">
                <a:solidFill>
                  <a:schemeClr val="tx1"/>
                </a:solidFill>
                <a:latin typeface="+mn-lt"/>
                <a:ea typeface="+mn-ea"/>
                <a:cs typeface="+mn-cs"/>
              </a:rPr>
              <a:t> 2006 RCT. Two participants in the laparoscopic isolated sleeve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 group (5%) had an early post operative complication; both required </a:t>
            </a:r>
            <a:r>
              <a:rPr lang="en-US" sz="1200" b="0" i="0" kern="1200" dirty="0" err="1" smtClean="0">
                <a:solidFill>
                  <a:schemeClr val="tx1"/>
                </a:solidFill>
                <a:latin typeface="+mn-lt"/>
                <a:ea typeface="+mn-ea"/>
                <a:cs typeface="+mn-cs"/>
              </a:rPr>
              <a:t>revisional</a:t>
            </a:r>
            <a:r>
              <a:rPr lang="en-US" sz="1200" b="0" i="0" kern="1200" dirty="0" smtClean="0">
                <a:solidFill>
                  <a:schemeClr val="tx1"/>
                </a:solidFill>
                <a:latin typeface="+mn-lt"/>
                <a:ea typeface="+mn-ea"/>
                <a:cs typeface="+mn-cs"/>
              </a:rPr>
              <a:t> surgery and in one this was a total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 due to gastric </a:t>
            </a:r>
            <a:r>
              <a:rPr lang="en-US" sz="1200" b="0" i="0" kern="1200" dirty="0" err="1" smtClean="0">
                <a:solidFill>
                  <a:schemeClr val="tx1"/>
                </a:solidFill>
                <a:latin typeface="+mn-lt"/>
                <a:ea typeface="+mn-ea"/>
                <a:cs typeface="+mn-cs"/>
              </a:rPr>
              <a:t>ischaemia</a:t>
            </a:r>
            <a:r>
              <a:rPr lang="en-US" sz="1200" b="0" i="0" kern="1200" dirty="0" smtClean="0">
                <a:solidFill>
                  <a:schemeClr val="tx1"/>
                </a:solidFill>
                <a:latin typeface="+mn-lt"/>
                <a:ea typeface="+mn-ea"/>
                <a:cs typeface="+mn-cs"/>
              </a:rPr>
              <a:t> (Appendix 9). Late complications requiring surgery were observed in the laparoscopic adjustable gastric banding participants, with three pouch dilations (treated with band removal in two and conversion to Roux-en-Y gastric bypass in one); one gastric erosion (treated with Roux-en-Y gastric bypass) and three disconnections of the port (treated with reconnection). There were no late complications requiring surgery in the laparoscopic isolated sleeve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 group. Complications not requiring surgery that were observed at one and three years can be seen in Appendix 10. There appeared to be higher frequencies of complications in the laparoscopic adjustable gastric banding group than in the laparoscopic isolated sleeve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 group but this is based on observation of the data only, as no statistical analysis was undertaken.</a:t>
            </a:r>
          </a:p>
          <a:p>
            <a:r>
              <a:rPr lang="en-US" sz="1200" b="0" i="0" kern="1200" dirty="0" smtClean="0">
                <a:solidFill>
                  <a:schemeClr val="tx1"/>
                </a:solidFill>
                <a:latin typeface="+mn-lt"/>
                <a:ea typeface="+mn-ea"/>
                <a:cs typeface="+mn-cs"/>
              </a:rPr>
              <a:t>In addition, two participants in each group had ‘insufficient weight loss’ noted as a complication in the </a:t>
            </a:r>
            <a:r>
              <a:rPr lang="en-US" sz="1200" b="0" i="0" kern="1200" dirty="0" err="1" smtClean="0">
                <a:solidFill>
                  <a:schemeClr val="tx1"/>
                </a:solidFill>
                <a:latin typeface="+mn-lt"/>
                <a:ea typeface="+mn-ea"/>
                <a:cs typeface="+mn-cs"/>
              </a:rPr>
              <a:t>Himpens</a:t>
            </a:r>
            <a:r>
              <a:rPr lang="en-US" sz="1200" b="0" i="0" kern="1200" dirty="0" smtClean="0">
                <a:solidFill>
                  <a:schemeClr val="tx1"/>
                </a:solidFill>
                <a:latin typeface="+mn-lt"/>
                <a:ea typeface="+mn-ea"/>
                <a:cs typeface="+mn-cs"/>
              </a:rPr>
              <a:t> 2006 study. The two participants in the laparoscopic adjustable gastric banding group were converted to Roux-en-Y gastric bypass and the two participants in the laparoscopic isolated sleeve </a:t>
            </a:r>
            <a:r>
              <a:rPr lang="en-US" sz="1200" b="0" i="0" kern="1200" dirty="0" err="1" smtClean="0">
                <a:solidFill>
                  <a:schemeClr val="tx1"/>
                </a:solidFill>
                <a:latin typeface="+mn-lt"/>
                <a:ea typeface="+mn-ea"/>
                <a:cs typeface="+mn-cs"/>
              </a:rPr>
              <a:t>gastrectomy</a:t>
            </a:r>
            <a:r>
              <a:rPr lang="en-US" sz="1200" b="0" i="0" kern="1200" dirty="0" smtClean="0">
                <a:solidFill>
                  <a:schemeClr val="tx1"/>
                </a:solidFill>
                <a:latin typeface="+mn-lt"/>
                <a:ea typeface="+mn-ea"/>
                <a:cs typeface="+mn-cs"/>
              </a:rPr>
              <a:t> group were converted to laparoscopic duodenal switch.</a:t>
            </a:r>
            <a:endParaRPr lang="en-US" dirty="0" smtClean="0"/>
          </a:p>
          <a:p>
            <a:endParaRPr lang="en-US" dirty="0"/>
          </a:p>
        </p:txBody>
      </p:sp>
      <p:sp>
        <p:nvSpPr>
          <p:cNvPr id="4" name="Slide Number Placeholder 3"/>
          <p:cNvSpPr>
            <a:spLocks noGrp="1"/>
          </p:cNvSpPr>
          <p:nvPr>
            <p:ph type="sldNum" sz="quarter" idx="10"/>
          </p:nvPr>
        </p:nvSpPr>
        <p:spPr/>
        <p:txBody>
          <a:bodyPr/>
          <a:lstStyle/>
          <a:p>
            <a:fld id="{A4768A85-542C-3B4E-88B4-C03CDCF66E3E}" type="slidenum">
              <a:rPr lang="en-US" smtClean="0"/>
              <a:t>47</a:t>
            </a:fld>
            <a:endParaRPr lang="en-US"/>
          </a:p>
        </p:txBody>
      </p:sp>
    </p:spTree>
    <p:extLst>
      <p:ext uri="{BB962C8B-B14F-4D97-AF65-F5344CB8AC3E}">
        <p14:creationId xmlns:p14="http://schemas.microsoft.com/office/powerpoint/2010/main" val="3534504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AU"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AU"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AU"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7/12/15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AU"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7/12/15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7/12/15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7/12/15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7/12/15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AU"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7/12/15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AU"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7/12/15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AU"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7/12/15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Slide with Pictures">
    <p:spTree>
      <p:nvGrpSpPr>
        <p:cNvPr id="1" name=""/>
        <p:cNvGrpSpPr/>
        <p:nvPr/>
      </p:nvGrpSpPr>
      <p:grpSpPr>
        <a:xfrm>
          <a:off x="0" y="0"/>
          <a:ext cx="0" cy="0"/>
          <a:chOff x="0" y="0"/>
          <a:chExt cx="0" cy="0"/>
        </a:xfrm>
      </p:grpSpPr>
      <p:sp>
        <p:nvSpPr>
          <p:cNvPr id="8" name="Rectangle 7"/>
          <p:cNvSpPr/>
          <p:nvPr userDrawn="1"/>
        </p:nvSpPr>
        <p:spPr>
          <a:xfrm>
            <a:off x="0" y="4800600"/>
            <a:ext cx="9144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00050" y="5115656"/>
            <a:ext cx="8343900" cy="914400"/>
          </a:xfrm>
        </p:spPr>
        <p:txBody>
          <a:bodyPr anchor="b">
            <a:normAutofit/>
          </a:bodyPr>
          <a:lstStyle>
            <a:lvl1pPr algn="ctr">
              <a:defRPr sz="4400" spc="-50" baseline="0">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400050" y="6043123"/>
            <a:ext cx="8343900" cy="571500"/>
          </a:xfrm>
        </p:spPr>
        <p:txBody>
          <a:bodyPr>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9" name="Picture Placeholder 2"/>
          <p:cNvSpPr>
            <a:spLocks noGrp="1"/>
          </p:cNvSpPr>
          <p:nvPr>
            <p:ph type="pic" idx="10"/>
          </p:nvPr>
        </p:nvSpPr>
        <p:spPr>
          <a:xfrm>
            <a:off x="1" y="1"/>
            <a:ext cx="301752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3" name="Picture Placeholder 2"/>
          <p:cNvSpPr>
            <a:spLocks noGrp="1"/>
          </p:cNvSpPr>
          <p:nvPr>
            <p:ph type="pic" idx="11"/>
          </p:nvPr>
        </p:nvSpPr>
        <p:spPr>
          <a:xfrm>
            <a:off x="3063240" y="1"/>
            <a:ext cx="301752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4" name="Picture Placeholder 2"/>
          <p:cNvSpPr>
            <a:spLocks noGrp="1"/>
          </p:cNvSpPr>
          <p:nvPr>
            <p:ph type="pic" idx="12"/>
          </p:nvPr>
        </p:nvSpPr>
        <p:spPr>
          <a:xfrm>
            <a:off x="6126480" y="1"/>
            <a:ext cx="301752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Tree>
    <p:extLst>
      <p:ext uri="{BB962C8B-B14F-4D97-AF65-F5344CB8AC3E}">
        <p14:creationId xmlns:p14="http://schemas.microsoft.com/office/powerpoint/2010/main" val="410384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AU"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7/12/15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hyperlink" Target="http://www.aihw.gov.au/overweight-and-obesity/" TargetMode="External"/><Relationship Id="rId4" Type="http://schemas.openxmlformats.org/officeDocument/2006/relationships/hyperlink" Target="http://www.aihw.gov.au/publication-detail/?id=6442472385" TargetMode="External"/><Relationship Id="rId1" Type="http://schemas.openxmlformats.org/officeDocument/2006/relationships/slideLayout" Target="../slideLayouts/slideLayout2.xml"/><Relationship Id="rId2" Type="http://schemas.openxmlformats.org/officeDocument/2006/relationships/hyperlink" Target="http://www.obesityaustralia.org/_literature.../No_Time_To_Weight_Report"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tdavidsweightloss.com/our-procedures/gastric-band.aspx"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278826"/>
            <a:ext cx="9144000" cy="579174"/>
          </a:xfrm>
        </p:spPr>
        <p:txBody>
          <a:bodyPr>
            <a:normAutofit fontScale="92500" lnSpcReduction="20000"/>
          </a:bodyPr>
          <a:lstStyle/>
          <a:p>
            <a:r>
              <a:rPr lang="en-US" i="1" cap="none" dirty="0" smtClean="0"/>
              <a:t>Presented by  </a:t>
            </a:r>
            <a:r>
              <a:rPr lang="en-US" i="1" cap="none" dirty="0" err="1" smtClean="0"/>
              <a:t>Dr</a:t>
            </a:r>
            <a:r>
              <a:rPr lang="en-US" i="1" cap="none" dirty="0" smtClean="0"/>
              <a:t> May Tsai </a:t>
            </a:r>
          </a:p>
          <a:p>
            <a:r>
              <a:rPr lang="en-US" i="1" cap="none" dirty="0" smtClean="0"/>
              <a:t>MBBS, B Med </a:t>
            </a:r>
            <a:r>
              <a:rPr lang="en-US" i="1" cap="none" dirty="0" err="1" smtClean="0"/>
              <a:t>Sci</a:t>
            </a:r>
            <a:r>
              <a:rPr lang="en-US" i="1" cap="none" dirty="0" smtClean="0"/>
              <a:t>, </a:t>
            </a:r>
            <a:r>
              <a:rPr lang="en-US" i="1" cap="none" dirty="0" err="1" smtClean="0"/>
              <a:t>PGCClinical</a:t>
            </a:r>
            <a:r>
              <a:rPr lang="en-US" i="1" cap="none" dirty="0" smtClean="0"/>
              <a:t> Ultrasound, St Vincent’s Hospital Melbourne</a:t>
            </a:r>
            <a:endParaRPr lang="en-US" i="1" cap="none" dirty="0"/>
          </a:p>
        </p:txBody>
      </p:sp>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t="14635" b="14635"/>
          <a:stretch/>
        </p:blipFill>
        <p:spPr>
          <a:xfrm>
            <a:off x="14884" y="-39670"/>
            <a:ext cx="9144000" cy="4827670"/>
          </a:xfrm>
          <a:prstGeom prst="rect">
            <a:avLst/>
          </a:prstGeom>
        </p:spPr>
      </p:pic>
      <p:sp>
        <p:nvSpPr>
          <p:cNvPr id="2" name="Title 1"/>
          <p:cNvSpPr>
            <a:spLocks noGrp="1"/>
          </p:cNvSpPr>
          <p:nvPr>
            <p:ph type="ctrTitle"/>
          </p:nvPr>
        </p:nvSpPr>
        <p:spPr>
          <a:xfrm>
            <a:off x="0" y="4658757"/>
            <a:ext cx="9158884" cy="1431180"/>
          </a:xfrm>
        </p:spPr>
        <p:txBody>
          <a:bodyPr>
            <a:noAutofit/>
          </a:bodyPr>
          <a:lstStyle/>
          <a:p>
            <a:r>
              <a:rPr lang="en-US" sz="3600" b="1" cap="none" dirty="0" smtClean="0">
                <a:effectLst>
                  <a:outerShdw blurRad="38100" dist="38100" dir="2700000" algn="tl">
                    <a:srgbClr val="000000">
                      <a:alpha val="43137"/>
                    </a:srgbClr>
                  </a:outerShdw>
                </a:effectLst>
              </a:rPr>
              <a:t>Laparoscopic bariatric surgery in Rural Australia: The Weight is Over</a:t>
            </a:r>
            <a:endParaRPr lang="en-US" sz="3600" b="1" cap="none"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7650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Define obesity/Scope of health problem in Australia</a:t>
            </a:r>
          </a:p>
          <a:p>
            <a:r>
              <a:rPr lang="en-US" dirty="0" smtClean="0"/>
              <a:t>Surgical treatment options</a:t>
            </a:r>
          </a:p>
          <a:p>
            <a:r>
              <a:rPr lang="en-US" dirty="0" smtClean="0"/>
              <a:t>Pathophysiology</a:t>
            </a:r>
          </a:p>
          <a:p>
            <a:r>
              <a:rPr lang="en-US" dirty="0" smtClean="0"/>
              <a:t>Objective</a:t>
            </a:r>
          </a:p>
          <a:p>
            <a:r>
              <a:rPr lang="en-US" dirty="0" smtClean="0"/>
              <a:t>Methods</a:t>
            </a:r>
          </a:p>
          <a:p>
            <a:r>
              <a:rPr lang="en-US" dirty="0" smtClean="0"/>
              <a:t>Results</a:t>
            </a:r>
          </a:p>
          <a:p>
            <a:r>
              <a:rPr lang="en-US" dirty="0" smtClean="0"/>
              <a:t>Discussion</a:t>
            </a:r>
          </a:p>
          <a:p>
            <a:r>
              <a:rPr lang="en-US" dirty="0" smtClean="0"/>
              <a:t>Conclusion</a:t>
            </a:r>
          </a:p>
          <a:p>
            <a:r>
              <a:rPr lang="en-US" dirty="0" smtClean="0"/>
              <a:t>References</a:t>
            </a:r>
            <a:endParaRPr lang="en-US" dirty="0"/>
          </a:p>
        </p:txBody>
      </p:sp>
    </p:spTree>
    <p:extLst>
      <p:ext uri="{BB962C8B-B14F-4D97-AF65-F5344CB8AC3E}">
        <p14:creationId xmlns:p14="http://schemas.microsoft.com/office/powerpoint/2010/main" val="2476936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obesity</a:t>
            </a:r>
            <a:endParaRPr lang="en-US" dirty="0"/>
          </a:p>
        </p:txBody>
      </p:sp>
      <p:pic>
        <p:nvPicPr>
          <p:cNvPr id="4" name="Content Placeholder 3" descr="Screen Shot 2015-07-16 at 9.03.55 pm.png"/>
          <p:cNvPicPr>
            <a:picLocks noGrp="1" noChangeAspect="1"/>
          </p:cNvPicPr>
          <p:nvPr>
            <p:ph idx="1"/>
          </p:nvPr>
        </p:nvPicPr>
        <p:blipFill>
          <a:blip r:embed="rId3">
            <a:extLst>
              <a:ext uri="{28A0092B-C50C-407E-A947-70E740481C1C}">
                <a14:useLocalDpi xmlns:a14="http://schemas.microsoft.com/office/drawing/2010/main" val="0"/>
              </a:ext>
            </a:extLst>
          </a:blip>
          <a:srcRect t="-31718" b="-31718"/>
          <a:stretch>
            <a:fillRect/>
          </a:stretch>
        </p:blipFill>
        <p:spPr>
          <a:xfrm>
            <a:off x="549275" y="1444532"/>
            <a:ext cx="8042275" cy="4343400"/>
          </a:xfrm>
        </p:spPr>
      </p:pic>
    </p:spTree>
    <p:extLst>
      <p:ext uri="{BB962C8B-B14F-4D97-AF65-F5344CB8AC3E}">
        <p14:creationId xmlns:p14="http://schemas.microsoft.com/office/powerpoint/2010/main" val="2146802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Australian statistics </a:t>
            </a:r>
            <a:r>
              <a:rPr lang="en-US" baseline="30000" dirty="0" smtClean="0"/>
              <a:t>[1]</a:t>
            </a:r>
            <a:endParaRPr lang="en-US" baseline="30000" dirty="0"/>
          </a:p>
        </p:txBody>
      </p:sp>
      <p:pic>
        <p:nvPicPr>
          <p:cNvPr id="4" name="Content Placeholder 3" descr="Screen Shot 2015-11-15 at 12.28.10 pm.png"/>
          <p:cNvPicPr>
            <a:picLocks noGrp="1" noChangeAspect="1"/>
          </p:cNvPicPr>
          <p:nvPr>
            <p:ph idx="1"/>
          </p:nvPr>
        </p:nvPicPr>
        <p:blipFill rotWithShape="1">
          <a:blip r:embed="rId2">
            <a:extLst>
              <a:ext uri="{28A0092B-C50C-407E-A947-70E740481C1C}">
                <a14:useLocalDpi xmlns:a14="http://schemas.microsoft.com/office/drawing/2010/main" val="0"/>
              </a:ext>
            </a:extLst>
          </a:blip>
          <a:srcRect t="-6310" b="10484"/>
          <a:stretch/>
        </p:blipFill>
        <p:spPr>
          <a:xfrm>
            <a:off x="549275" y="1600201"/>
            <a:ext cx="8042276" cy="3695699"/>
          </a:xfrm>
        </p:spPr>
      </p:pic>
    </p:spTree>
    <p:extLst>
      <p:ext uri="{BB962C8B-B14F-4D97-AF65-F5344CB8AC3E}">
        <p14:creationId xmlns:p14="http://schemas.microsoft.com/office/powerpoint/2010/main" val="2911339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70466"/>
            <a:ext cx="8042276" cy="897656"/>
          </a:xfrm>
        </p:spPr>
        <p:txBody>
          <a:bodyPr/>
          <a:lstStyle/>
          <a:p>
            <a:r>
              <a:rPr lang="en-US" dirty="0" smtClean="0"/>
              <a:t>Australian statistics </a:t>
            </a:r>
            <a:r>
              <a:rPr lang="en-US" baseline="30000" dirty="0" smtClean="0"/>
              <a:t>[2]</a:t>
            </a:r>
            <a:endParaRPr lang="en-US" baseline="30000" dirty="0"/>
          </a:p>
        </p:txBody>
      </p:sp>
      <p:sp>
        <p:nvSpPr>
          <p:cNvPr id="3" name="Content Placeholder 2"/>
          <p:cNvSpPr>
            <a:spLocks noGrp="1"/>
          </p:cNvSpPr>
          <p:nvPr>
            <p:ph idx="1"/>
          </p:nvPr>
        </p:nvSpPr>
        <p:spPr/>
        <p:txBody>
          <a:bodyPr/>
          <a:lstStyle/>
          <a:p>
            <a:pPr marL="0" indent="0">
              <a:buNone/>
            </a:pPr>
            <a:endParaRPr lang="en-US" dirty="0">
              <a:solidFill>
                <a:schemeClr val="tx1"/>
              </a:solidFill>
            </a:endParaRPr>
          </a:p>
          <a:p>
            <a:endParaRPr lang="en-US" dirty="0"/>
          </a:p>
        </p:txBody>
      </p:sp>
      <p:grpSp>
        <p:nvGrpSpPr>
          <p:cNvPr id="11" name="Group 10"/>
          <p:cNvGrpSpPr/>
          <p:nvPr/>
        </p:nvGrpSpPr>
        <p:grpSpPr>
          <a:xfrm>
            <a:off x="704851" y="1268122"/>
            <a:ext cx="7950200" cy="5099893"/>
            <a:chOff x="704851" y="1444532"/>
            <a:chExt cx="7950200" cy="5099893"/>
          </a:xfrm>
        </p:grpSpPr>
        <p:pic>
          <p:nvPicPr>
            <p:cNvPr id="7" name="Picture 6" descr="Screen Shot 2015-07-16 at 9.34.2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1" y="1444532"/>
              <a:ext cx="7886700" cy="1638300"/>
            </a:xfrm>
            <a:prstGeom prst="rect">
              <a:avLst/>
            </a:prstGeom>
          </p:spPr>
        </p:pic>
        <p:pic>
          <p:nvPicPr>
            <p:cNvPr id="8" name="Picture 7" descr="Screen Shot 2015-07-16 at 9.35.1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851" y="4461625"/>
              <a:ext cx="7950200" cy="2082800"/>
            </a:xfrm>
            <a:prstGeom prst="rect">
              <a:avLst/>
            </a:prstGeom>
          </p:spPr>
        </p:pic>
        <p:pic>
          <p:nvPicPr>
            <p:cNvPr id="9" name="Picture 8" descr="Screen Shot 2015-07-16 at 9.34.48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851" y="2734425"/>
              <a:ext cx="7950200" cy="1727200"/>
            </a:xfrm>
            <a:prstGeom prst="rect">
              <a:avLst/>
            </a:prstGeom>
          </p:spPr>
        </p:pic>
      </p:grpSp>
    </p:spTree>
    <p:extLst>
      <p:ext uri="{BB962C8B-B14F-4D97-AF65-F5344CB8AC3E}">
        <p14:creationId xmlns:p14="http://schemas.microsoft.com/office/powerpoint/2010/main" val="552481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3514726" cy="921124"/>
          </a:xfrm>
        </p:spPr>
        <p:txBody>
          <a:bodyPr/>
          <a:lstStyle/>
          <a:p>
            <a:r>
              <a:rPr lang="en-US" dirty="0" smtClean="0"/>
              <a:t> </a:t>
            </a:r>
            <a:endParaRPr lang="en-US" dirty="0"/>
          </a:p>
        </p:txBody>
      </p:sp>
      <p:pic>
        <p:nvPicPr>
          <p:cNvPr id="4" name="Content Placeholder 3" descr="Screen Shot 2015-11-15 at 1.02.20 pm.png"/>
          <p:cNvPicPr>
            <a:picLocks noGrp="1" noChangeAspect="1"/>
          </p:cNvPicPr>
          <p:nvPr>
            <p:ph idx="1"/>
          </p:nvPr>
        </p:nvPicPr>
        <p:blipFill rotWithShape="1">
          <a:blip r:embed="rId2">
            <a:extLst>
              <a:ext uri="{28A0092B-C50C-407E-A947-70E740481C1C}">
                <a14:useLocalDpi xmlns:a14="http://schemas.microsoft.com/office/drawing/2010/main" val="0"/>
              </a:ext>
            </a:extLst>
          </a:blip>
          <a:srcRect l="-3063" r="1046"/>
          <a:stretch/>
        </p:blipFill>
        <p:spPr>
          <a:xfrm>
            <a:off x="3771900" y="860008"/>
            <a:ext cx="4737100" cy="6067746"/>
          </a:xfrm>
          <a:prstGeom prst="rect">
            <a:avLst/>
          </a:prstGeom>
        </p:spPr>
      </p:pic>
      <p:sp>
        <p:nvSpPr>
          <p:cNvPr id="7" name="Content Placeholder 2"/>
          <p:cNvSpPr txBox="1">
            <a:spLocks/>
          </p:cNvSpPr>
          <p:nvPr/>
        </p:nvSpPr>
        <p:spPr>
          <a:xfrm>
            <a:off x="549276" y="1143001"/>
            <a:ext cx="3514726" cy="4343400"/>
          </a:xfrm>
          <a:prstGeom prst="rect">
            <a:avLst/>
          </a:prstGeom>
        </p:spPr>
        <p:txBody>
          <a:bodyPr vert="horz" lIns="91440" tIns="45720" rIns="91440" bIns="45720" rtlCol="0">
            <a:normAutofit fontScale="92500" lnSpcReduction="10000"/>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dirty="0" smtClean="0"/>
              <a:t>ASK</a:t>
            </a:r>
          </a:p>
          <a:p>
            <a:r>
              <a:rPr lang="en-US" dirty="0" smtClean="0"/>
              <a:t>ASSESS</a:t>
            </a:r>
          </a:p>
          <a:p>
            <a:r>
              <a:rPr lang="en-US" dirty="0" smtClean="0"/>
              <a:t>ADVISE</a:t>
            </a:r>
          </a:p>
          <a:p>
            <a:r>
              <a:rPr lang="en-US" dirty="0" smtClean="0"/>
              <a:t>ASSIST</a:t>
            </a:r>
          </a:p>
          <a:p>
            <a:r>
              <a:rPr lang="en-US" dirty="0" smtClean="0"/>
              <a:t>ARRANGE</a:t>
            </a:r>
          </a:p>
          <a:p>
            <a:endParaRPr lang="en-US" dirty="0"/>
          </a:p>
          <a:p>
            <a:r>
              <a:rPr lang="en-US" dirty="0"/>
              <a:t>Key target in National Preventative Health </a:t>
            </a:r>
            <a:r>
              <a:rPr lang="en-US" dirty="0" smtClean="0"/>
              <a:t>Strategy </a:t>
            </a:r>
            <a:r>
              <a:rPr lang="en-US" baseline="30000" dirty="0" smtClean="0"/>
              <a:t>[3]</a:t>
            </a:r>
            <a:endParaRPr lang="en-US" baseline="30000" dirty="0"/>
          </a:p>
          <a:p>
            <a:endParaRPr lang="en-US" dirty="0" smtClean="0"/>
          </a:p>
        </p:txBody>
      </p:sp>
      <p:sp>
        <p:nvSpPr>
          <p:cNvPr id="6" name="Title 1"/>
          <p:cNvSpPr txBox="1">
            <a:spLocks/>
          </p:cNvSpPr>
          <p:nvPr/>
        </p:nvSpPr>
        <p:spPr>
          <a:xfrm>
            <a:off x="282206" y="-426148"/>
            <a:ext cx="8587145" cy="1336956"/>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dirty="0" smtClean="0"/>
              <a:t>Current Australian Guidelines</a:t>
            </a:r>
            <a:endParaRPr lang="en-US" dirty="0"/>
          </a:p>
        </p:txBody>
      </p:sp>
    </p:spTree>
    <p:extLst>
      <p:ext uri="{BB962C8B-B14F-4D97-AF65-F5344CB8AC3E}">
        <p14:creationId xmlns:p14="http://schemas.microsoft.com/office/powerpoint/2010/main" val="1870897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options </a:t>
            </a:r>
            <a:r>
              <a:rPr lang="en-US" baseline="30000" dirty="0" smtClean="0"/>
              <a:t>[4]</a:t>
            </a:r>
            <a:endParaRPr lang="en-US" baseline="3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84461128"/>
              </p:ext>
            </p:extLst>
          </p:nvPr>
        </p:nvGraphicFramePr>
        <p:xfrm>
          <a:off x="549275" y="1693219"/>
          <a:ext cx="8042276" cy="3662679"/>
        </p:xfrm>
        <a:graphic>
          <a:graphicData uri="http://schemas.openxmlformats.org/drawingml/2006/table">
            <a:tbl>
              <a:tblPr firstRow="1" bandRow="1">
                <a:tableStyleId>{5C22544A-7EE6-4342-B048-85BDC9FD1C3A}</a:tableStyleId>
              </a:tblPr>
              <a:tblGrid>
                <a:gridCol w="1328305"/>
                <a:gridCol w="2692833"/>
                <a:gridCol w="2010569"/>
                <a:gridCol w="2010569"/>
              </a:tblGrid>
              <a:tr h="277820">
                <a:tc>
                  <a:txBody>
                    <a:bodyPr/>
                    <a:lstStyle/>
                    <a:p>
                      <a:endParaRPr lang="en-US" dirty="0"/>
                    </a:p>
                  </a:txBody>
                  <a:tcPr/>
                </a:tc>
                <a:tc>
                  <a:txBody>
                    <a:bodyPr/>
                    <a:lstStyle/>
                    <a:p>
                      <a:r>
                        <a:rPr lang="en-US" dirty="0" err="1" smtClean="0"/>
                        <a:t>LIfestyle</a:t>
                      </a:r>
                      <a:endParaRPr lang="en-US" dirty="0"/>
                    </a:p>
                  </a:txBody>
                  <a:tcPr/>
                </a:tc>
                <a:tc>
                  <a:txBody>
                    <a:bodyPr/>
                    <a:lstStyle/>
                    <a:p>
                      <a:r>
                        <a:rPr lang="en-US" dirty="0" smtClean="0"/>
                        <a:t>Drug</a:t>
                      </a:r>
                      <a:r>
                        <a:rPr lang="en-US" baseline="0" dirty="0" smtClean="0"/>
                        <a:t> therapy</a:t>
                      </a:r>
                      <a:endParaRPr lang="en-US" dirty="0"/>
                    </a:p>
                  </a:txBody>
                  <a:tcPr/>
                </a:tc>
                <a:tc>
                  <a:txBody>
                    <a:bodyPr/>
                    <a:lstStyle/>
                    <a:p>
                      <a:r>
                        <a:rPr lang="en-US" dirty="0" smtClean="0"/>
                        <a:t>Surgical </a:t>
                      </a:r>
                      <a:endParaRPr lang="en-US" dirty="0"/>
                    </a:p>
                  </a:txBody>
                  <a:tcPr/>
                </a:tc>
              </a:tr>
              <a:tr h="370840">
                <a:tc>
                  <a:txBody>
                    <a:bodyPr/>
                    <a:lstStyle/>
                    <a:p>
                      <a:r>
                        <a:rPr lang="en-US" dirty="0" smtClean="0"/>
                        <a:t>Examples</a:t>
                      </a:r>
                      <a:endParaRPr lang="en-US" dirty="0"/>
                    </a:p>
                  </a:txBody>
                  <a:tcPr/>
                </a:tc>
                <a:tc>
                  <a:txBody>
                    <a:bodyPr/>
                    <a:lstStyle/>
                    <a:p>
                      <a:r>
                        <a:rPr lang="en-US" baseline="0" dirty="0" smtClean="0"/>
                        <a:t>Diet, exercise</a:t>
                      </a:r>
                      <a:endParaRPr lang="en-US" dirty="0"/>
                    </a:p>
                  </a:txBody>
                  <a:tcPr/>
                </a:tc>
                <a:tc>
                  <a:txBody>
                    <a:bodyPr/>
                    <a:lstStyle/>
                    <a:p>
                      <a:r>
                        <a:rPr lang="en-US" baseline="0" dirty="0" err="1" smtClean="0"/>
                        <a:t>Orlistat</a:t>
                      </a:r>
                      <a:endParaRPr lang="en-US" dirty="0"/>
                    </a:p>
                  </a:txBody>
                  <a:tcPr/>
                </a:tc>
                <a:tc>
                  <a:txBody>
                    <a:bodyPr/>
                    <a:lstStyle/>
                    <a:p>
                      <a:r>
                        <a:rPr lang="en-US" dirty="0" smtClean="0"/>
                        <a:t>LAGB, LSG</a:t>
                      </a:r>
                      <a:endParaRPr lang="en-US" dirty="0"/>
                    </a:p>
                  </a:txBody>
                  <a:tcPr/>
                </a:tc>
              </a:tr>
              <a:tr h="370840">
                <a:tc>
                  <a:txBody>
                    <a:bodyPr/>
                    <a:lstStyle/>
                    <a:p>
                      <a:r>
                        <a:rPr lang="en-US" dirty="0" smtClean="0"/>
                        <a:t>Weight loss</a:t>
                      </a:r>
                      <a:endParaRPr lang="en-US" dirty="0"/>
                    </a:p>
                  </a:txBody>
                  <a:tcPr/>
                </a:tc>
                <a:tc>
                  <a:txBody>
                    <a:bodyPr/>
                    <a:lstStyle/>
                    <a:p>
                      <a:r>
                        <a:rPr lang="en-US" dirty="0" smtClean="0"/>
                        <a:t>5-10% </a:t>
                      </a:r>
                      <a:endParaRPr lang="en-US" dirty="0"/>
                    </a:p>
                  </a:txBody>
                  <a:tcPr/>
                </a:tc>
                <a:tc>
                  <a:txBody>
                    <a:bodyPr/>
                    <a:lstStyle/>
                    <a:p>
                      <a:r>
                        <a:rPr lang="en-US" baseline="0" dirty="0" smtClean="0"/>
                        <a:t> - </a:t>
                      </a:r>
                      <a:r>
                        <a:rPr lang="en-US" dirty="0" smtClean="0"/>
                        <a:t>2.8kg</a:t>
                      </a:r>
                      <a:r>
                        <a:rPr lang="en-US" baseline="0" dirty="0" smtClean="0"/>
                        <a:t> compared to placebo</a:t>
                      </a:r>
                      <a:endParaRPr lang="en-US" dirty="0"/>
                    </a:p>
                  </a:txBody>
                  <a:tcPr/>
                </a:tc>
                <a:tc>
                  <a:txBody>
                    <a:bodyPr/>
                    <a:lstStyle/>
                    <a:p>
                      <a:r>
                        <a:rPr lang="en-US" dirty="0" smtClean="0"/>
                        <a:t>12-39% of</a:t>
                      </a:r>
                      <a:r>
                        <a:rPr lang="en-US" baseline="0" dirty="0" smtClean="0"/>
                        <a:t> </a:t>
                      </a:r>
                      <a:r>
                        <a:rPr lang="en-US" baseline="0" dirty="0" err="1" smtClean="0"/>
                        <a:t>presurgical</a:t>
                      </a:r>
                      <a:r>
                        <a:rPr lang="en-US" baseline="0" dirty="0" smtClean="0"/>
                        <a:t> weight</a:t>
                      </a:r>
                      <a:endParaRPr lang="en-US" dirty="0" smtClean="0"/>
                    </a:p>
                  </a:txBody>
                  <a:tcPr/>
                </a:tc>
              </a:tr>
              <a:tr h="370840">
                <a:tc>
                  <a:txBody>
                    <a:bodyPr/>
                    <a:lstStyle/>
                    <a:p>
                      <a:r>
                        <a:rPr lang="en-US" dirty="0" smtClean="0"/>
                        <a:t>Long term</a:t>
                      </a:r>
                      <a:endParaRPr lang="en-US" dirty="0"/>
                    </a:p>
                  </a:txBody>
                  <a:tcPr/>
                </a:tc>
                <a:tc>
                  <a:txBody>
                    <a:bodyPr/>
                    <a:lstStyle/>
                    <a:p>
                      <a:r>
                        <a:rPr lang="en-US" dirty="0" smtClean="0"/>
                        <a:t>1/3 – 2/3 regain more weight</a:t>
                      </a:r>
                      <a:endParaRPr lang="en-US" dirty="0"/>
                    </a:p>
                  </a:txBody>
                  <a:tcPr/>
                </a:tc>
                <a:tc>
                  <a:txBody>
                    <a:bodyPr/>
                    <a:lstStyle/>
                    <a:p>
                      <a:r>
                        <a:rPr lang="en-US" dirty="0" smtClean="0"/>
                        <a:t>Regain weight when stopped</a:t>
                      </a:r>
                      <a:endParaRPr lang="en-US" dirty="0"/>
                    </a:p>
                  </a:txBody>
                  <a:tcPr/>
                </a:tc>
                <a:tc>
                  <a:txBody>
                    <a:bodyPr/>
                    <a:lstStyle/>
                    <a:p>
                      <a:pPr marL="285750" indent="-285750">
                        <a:buFont typeface="Arial"/>
                        <a:buChar char="•"/>
                      </a:pPr>
                      <a:r>
                        <a:rPr lang="en-US" dirty="0" smtClean="0"/>
                        <a:t>Improvement</a:t>
                      </a:r>
                      <a:r>
                        <a:rPr lang="en-US" baseline="0" dirty="0" smtClean="0"/>
                        <a:t> in obesity-related comorbidities</a:t>
                      </a:r>
                    </a:p>
                    <a:p>
                      <a:pPr marL="285750" indent="-285750">
                        <a:buFont typeface="Arial"/>
                        <a:buChar char="•"/>
                      </a:pPr>
                      <a:r>
                        <a:rPr lang="en-US" baseline="0" dirty="0" smtClean="0"/>
                        <a:t>Longer </a:t>
                      </a:r>
                      <a:r>
                        <a:rPr lang="en-US" baseline="0" dirty="0" err="1" smtClean="0"/>
                        <a:t>maintainence</a:t>
                      </a:r>
                      <a:r>
                        <a:rPr lang="en-US" baseline="0" dirty="0" smtClean="0"/>
                        <a:t> of weight loss</a:t>
                      </a:r>
                      <a:endParaRPr lang="en-US" dirty="0" smtClean="0"/>
                    </a:p>
                  </a:txBody>
                  <a:tcPr/>
                </a:tc>
              </a:tr>
            </a:tbl>
          </a:graphicData>
        </a:graphic>
      </p:graphicFrame>
    </p:spTree>
    <p:extLst>
      <p:ext uri="{BB962C8B-B14F-4D97-AF65-F5344CB8AC3E}">
        <p14:creationId xmlns:p14="http://schemas.microsoft.com/office/powerpoint/2010/main" val="1447927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93076"/>
            <a:ext cx="8042276" cy="721619"/>
          </a:xfrm>
        </p:spPr>
        <p:txBody>
          <a:bodyPr/>
          <a:lstStyle/>
          <a:p>
            <a:r>
              <a:rPr lang="en-US" dirty="0" smtClean="0"/>
              <a:t>Complications of Obesity </a:t>
            </a:r>
            <a:r>
              <a:rPr lang="en-US" baseline="30000" dirty="0" smtClean="0"/>
              <a:t>[1]</a:t>
            </a:r>
            <a:endParaRPr lang="en-US" baseline="30000" dirty="0"/>
          </a:p>
        </p:txBody>
      </p:sp>
      <p:pic>
        <p:nvPicPr>
          <p:cNvPr id="4" name="Content Placeholder 3" descr="Screen Shot 2015-11-15 at 12.46.44 pm.png"/>
          <p:cNvPicPr>
            <a:picLocks noGrp="1" noChangeAspect="1"/>
          </p:cNvPicPr>
          <p:nvPr>
            <p:ph idx="1"/>
          </p:nvPr>
        </p:nvPicPr>
        <p:blipFill>
          <a:blip r:embed="rId2">
            <a:extLst>
              <a:ext uri="{28A0092B-C50C-407E-A947-70E740481C1C}">
                <a14:useLocalDpi xmlns:a14="http://schemas.microsoft.com/office/drawing/2010/main" val="0"/>
              </a:ext>
            </a:extLst>
          </a:blip>
          <a:srcRect t="-3420" b="-3420"/>
          <a:stretch>
            <a:fillRect/>
          </a:stretch>
        </p:blipFill>
        <p:spPr/>
      </p:pic>
      <p:pic>
        <p:nvPicPr>
          <p:cNvPr id="5" name="Picture 4" descr="Screen Shot 2015-11-15 at 12.49.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2386"/>
            <a:ext cx="9144000" cy="5105332"/>
          </a:xfrm>
          <a:prstGeom prst="rect">
            <a:avLst/>
          </a:prstGeom>
        </p:spPr>
      </p:pic>
    </p:spTree>
    <p:extLst>
      <p:ext uri="{BB962C8B-B14F-4D97-AF65-F5344CB8AC3E}">
        <p14:creationId xmlns:p14="http://schemas.microsoft.com/office/powerpoint/2010/main" val="2434047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Bariatric </a:t>
            </a:r>
            <a:r>
              <a:rPr lang="en-US" dirty="0" smtClean="0"/>
              <a:t>surgery in Australia </a:t>
            </a:r>
            <a:r>
              <a:rPr lang="en-US" baseline="30000" dirty="0" smtClean="0"/>
              <a:t>[5]</a:t>
            </a:r>
            <a:endParaRPr lang="en-US" baseline="30000" dirty="0"/>
          </a:p>
        </p:txBody>
      </p:sp>
      <p:pic>
        <p:nvPicPr>
          <p:cNvPr id="4" name="Content Placeholder 3" descr="Screen Shot 2015-11-15 at 12.41.33 pm.png"/>
          <p:cNvPicPr>
            <a:picLocks noGrp="1" noChangeAspect="1"/>
          </p:cNvPicPr>
          <p:nvPr>
            <p:ph idx="1"/>
          </p:nvPr>
        </p:nvPicPr>
        <p:blipFill>
          <a:blip r:embed="rId2">
            <a:extLst>
              <a:ext uri="{28A0092B-C50C-407E-A947-70E740481C1C}">
                <a14:useLocalDpi xmlns:a14="http://schemas.microsoft.com/office/drawing/2010/main" val="0"/>
              </a:ext>
            </a:extLst>
          </a:blip>
          <a:srcRect t="124" b="124"/>
          <a:stretch>
            <a:fillRect/>
          </a:stretch>
        </p:blipFill>
        <p:spPr/>
      </p:pic>
    </p:spTree>
    <p:extLst>
      <p:ext uri="{BB962C8B-B14F-4D97-AF65-F5344CB8AC3E}">
        <p14:creationId xmlns:p14="http://schemas.microsoft.com/office/powerpoint/2010/main" val="282506949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Treatment Options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3 </a:t>
            </a:r>
            <a:r>
              <a:rPr lang="en-US" dirty="0"/>
              <a:t>main types </a:t>
            </a:r>
            <a:r>
              <a:rPr lang="en-US" dirty="0" smtClean="0"/>
              <a:t>- restrictive, </a:t>
            </a:r>
            <a:r>
              <a:rPr lang="en-US" dirty="0" err="1" smtClean="0"/>
              <a:t>malabsorptive</a:t>
            </a:r>
            <a:r>
              <a:rPr lang="en-US" dirty="0" smtClean="0"/>
              <a:t>, </a:t>
            </a:r>
            <a:r>
              <a:rPr lang="en-US" dirty="0"/>
              <a:t>combined (restrictive and </a:t>
            </a:r>
            <a:r>
              <a:rPr lang="en-US" dirty="0" err="1"/>
              <a:t>malabsorptive</a:t>
            </a:r>
            <a:r>
              <a:rPr lang="en-US" dirty="0" smtClean="0"/>
              <a:t>)</a:t>
            </a:r>
          </a:p>
          <a:p>
            <a:r>
              <a:rPr lang="en-US" dirty="0"/>
              <a:t>Restrictive</a:t>
            </a:r>
          </a:p>
          <a:p>
            <a:pPr lvl="3"/>
            <a:r>
              <a:rPr lang="en-US" i="1" dirty="0">
                <a:solidFill>
                  <a:schemeClr val="tx1"/>
                </a:solidFill>
              </a:rPr>
              <a:t>Vertical banded </a:t>
            </a:r>
            <a:r>
              <a:rPr lang="en-US" i="1" dirty="0" err="1">
                <a:solidFill>
                  <a:schemeClr val="tx1"/>
                </a:solidFill>
              </a:rPr>
              <a:t>gastroplasty</a:t>
            </a:r>
            <a:r>
              <a:rPr lang="en-US" i="1" dirty="0">
                <a:solidFill>
                  <a:schemeClr val="tx1"/>
                </a:solidFill>
              </a:rPr>
              <a:t> -</a:t>
            </a:r>
            <a:r>
              <a:rPr lang="en-US" b="1" u="sng" dirty="0">
                <a:solidFill>
                  <a:schemeClr val="tx1"/>
                </a:solidFill>
              </a:rPr>
              <a:t>no longer routinely performed</a:t>
            </a:r>
            <a:endParaRPr lang="en-US" i="1" dirty="0">
              <a:solidFill>
                <a:schemeClr val="tx1"/>
              </a:solidFill>
            </a:endParaRPr>
          </a:p>
          <a:p>
            <a:pPr lvl="3"/>
            <a:r>
              <a:rPr lang="en-US" i="1" dirty="0">
                <a:solidFill>
                  <a:schemeClr val="tx1"/>
                </a:solidFill>
              </a:rPr>
              <a:t>Laparoscopic adjustable gastric banding (LAGB) </a:t>
            </a:r>
          </a:p>
          <a:p>
            <a:pPr lvl="3"/>
            <a:r>
              <a:rPr lang="en-US" i="1" dirty="0">
                <a:solidFill>
                  <a:schemeClr val="tx1"/>
                </a:solidFill>
              </a:rPr>
              <a:t>Laparoscopic sleeve </a:t>
            </a:r>
            <a:r>
              <a:rPr lang="en-US" i="1" dirty="0" err="1">
                <a:solidFill>
                  <a:schemeClr val="tx1"/>
                </a:solidFill>
              </a:rPr>
              <a:t>gastrectomy</a:t>
            </a:r>
            <a:r>
              <a:rPr lang="en-US" i="1" dirty="0">
                <a:solidFill>
                  <a:schemeClr val="tx1"/>
                </a:solidFill>
              </a:rPr>
              <a:t> (LSG) </a:t>
            </a:r>
          </a:p>
          <a:p>
            <a:r>
              <a:rPr lang="en-US" dirty="0" err="1"/>
              <a:t>Malabsorptive</a:t>
            </a:r>
            <a:endParaRPr lang="en-US" dirty="0"/>
          </a:p>
          <a:p>
            <a:pPr lvl="3"/>
            <a:r>
              <a:rPr lang="en-US" i="1" dirty="0" err="1">
                <a:solidFill>
                  <a:schemeClr val="tx1"/>
                </a:solidFill>
              </a:rPr>
              <a:t>Jejunoileal</a:t>
            </a:r>
            <a:r>
              <a:rPr lang="en-US" i="1" dirty="0">
                <a:solidFill>
                  <a:schemeClr val="tx1"/>
                </a:solidFill>
              </a:rPr>
              <a:t> bypass - </a:t>
            </a:r>
            <a:r>
              <a:rPr lang="en-US" b="1" u="sng" dirty="0">
                <a:solidFill>
                  <a:schemeClr val="tx1"/>
                </a:solidFill>
              </a:rPr>
              <a:t>no longer recommended</a:t>
            </a:r>
            <a:endParaRPr lang="en-US" dirty="0"/>
          </a:p>
          <a:p>
            <a:r>
              <a:rPr lang="en-US" dirty="0" smtClean="0"/>
              <a:t>Combined </a:t>
            </a:r>
            <a:r>
              <a:rPr lang="en-US" dirty="0"/>
              <a:t>(restrictive and </a:t>
            </a:r>
            <a:r>
              <a:rPr lang="en-US" dirty="0" err="1"/>
              <a:t>malabsorptive</a:t>
            </a:r>
            <a:r>
              <a:rPr lang="en-US" dirty="0" smtClean="0"/>
              <a:t>)</a:t>
            </a:r>
          </a:p>
          <a:p>
            <a:pPr lvl="3"/>
            <a:r>
              <a:rPr lang="en-US" i="1" dirty="0" err="1"/>
              <a:t>Biliopancreatic</a:t>
            </a:r>
            <a:r>
              <a:rPr lang="en-US" i="1" dirty="0"/>
              <a:t> diversion with or without duodenal switch </a:t>
            </a:r>
            <a:endParaRPr lang="en-US" i="1" dirty="0" smtClean="0"/>
          </a:p>
          <a:p>
            <a:pPr lvl="3"/>
            <a:r>
              <a:rPr lang="en-US" i="1" dirty="0"/>
              <a:t>Roux-en-Y gastric bypass (RYGB) </a:t>
            </a:r>
            <a:endParaRPr lang="en-US" dirty="0" smtClean="0"/>
          </a:p>
          <a:p>
            <a:pPr lvl="3"/>
            <a:endParaRPr lang="en-US" i="1" u="sng" dirty="0" smtClean="0">
              <a:solidFill>
                <a:schemeClr val="tx1"/>
              </a:solidFill>
            </a:endParaRPr>
          </a:p>
          <a:p>
            <a:pPr lvl="3"/>
            <a:endParaRPr lang="en-US" i="1" u="sng" dirty="0">
              <a:solidFill>
                <a:schemeClr val="tx1"/>
              </a:solidFill>
            </a:endParaRPr>
          </a:p>
        </p:txBody>
      </p:sp>
    </p:spTree>
    <p:extLst>
      <p:ext uri="{BB962C8B-B14F-4D97-AF65-F5344CB8AC3E}">
        <p14:creationId xmlns:p14="http://schemas.microsoft.com/office/powerpoint/2010/main" val="4272549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11207"/>
            <a:ext cx="8042276" cy="1336956"/>
          </a:xfrm>
        </p:spPr>
        <p:txBody>
          <a:bodyPr/>
          <a:lstStyle/>
          <a:p>
            <a:r>
              <a:rPr lang="en-US" dirty="0"/>
              <a:t>Surgical </a:t>
            </a:r>
            <a:r>
              <a:rPr lang="en-US" dirty="0" smtClean="0"/>
              <a:t>techniques </a:t>
            </a:r>
            <a:r>
              <a:rPr lang="en-US" baseline="30000" dirty="0" smtClean="0"/>
              <a:t>[6]</a:t>
            </a:r>
            <a:endParaRPr lang="en-US" baseline="30000" dirty="0"/>
          </a:p>
        </p:txBody>
      </p:sp>
      <p:pic>
        <p:nvPicPr>
          <p:cNvPr id="8" name="Content Placeholder 7" descr="nihms-695377-f0001.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878" r="-707"/>
          <a:stretch/>
        </p:blipFill>
        <p:spPr>
          <a:xfrm>
            <a:off x="1362164" y="1107995"/>
            <a:ext cx="6755608" cy="5092740"/>
          </a:xfrm>
        </p:spPr>
      </p:pic>
    </p:spTree>
    <p:extLst>
      <p:ext uri="{BB962C8B-B14F-4D97-AF65-F5344CB8AC3E}">
        <p14:creationId xmlns:p14="http://schemas.microsoft.com/office/powerpoint/2010/main" val="272487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techniques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3 </a:t>
            </a:r>
            <a:r>
              <a:rPr lang="en-US" dirty="0"/>
              <a:t>main types </a:t>
            </a:r>
            <a:r>
              <a:rPr lang="en-US" dirty="0" smtClean="0"/>
              <a:t>- restrictive, </a:t>
            </a:r>
            <a:r>
              <a:rPr lang="en-US" dirty="0" err="1" smtClean="0"/>
              <a:t>malabsorptive</a:t>
            </a:r>
            <a:r>
              <a:rPr lang="en-US" dirty="0" smtClean="0"/>
              <a:t>, </a:t>
            </a:r>
            <a:r>
              <a:rPr lang="en-US" dirty="0"/>
              <a:t>combined (restrictive and </a:t>
            </a:r>
            <a:r>
              <a:rPr lang="en-US" dirty="0" err="1"/>
              <a:t>malabsorptive</a:t>
            </a:r>
            <a:r>
              <a:rPr lang="en-US" dirty="0" smtClean="0"/>
              <a:t>)</a:t>
            </a:r>
          </a:p>
          <a:p>
            <a:r>
              <a:rPr lang="en-US" dirty="0"/>
              <a:t>Restrictive</a:t>
            </a:r>
          </a:p>
          <a:p>
            <a:pPr lvl="3"/>
            <a:r>
              <a:rPr lang="en-US" i="1" dirty="0">
                <a:solidFill>
                  <a:schemeClr val="bg1">
                    <a:lumMod val="75000"/>
                  </a:schemeClr>
                </a:solidFill>
              </a:rPr>
              <a:t>Vertical banded </a:t>
            </a:r>
            <a:r>
              <a:rPr lang="en-US" i="1" dirty="0" err="1">
                <a:solidFill>
                  <a:schemeClr val="bg1">
                    <a:lumMod val="75000"/>
                  </a:schemeClr>
                </a:solidFill>
              </a:rPr>
              <a:t>gastroplasty</a:t>
            </a:r>
            <a:r>
              <a:rPr lang="en-US" i="1" dirty="0">
                <a:solidFill>
                  <a:schemeClr val="bg1">
                    <a:lumMod val="75000"/>
                  </a:schemeClr>
                </a:solidFill>
              </a:rPr>
              <a:t> -</a:t>
            </a:r>
            <a:r>
              <a:rPr lang="en-US" b="1" u="sng" dirty="0">
                <a:solidFill>
                  <a:schemeClr val="bg1">
                    <a:lumMod val="75000"/>
                  </a:schemeClr>
                </a:solidFill>
              </a:rPr>
              <a:t>no longer routinely performed</a:t>
            </a:r>
            <a:endParaRPr lang="en-US" i="1" dirty="0">
              <a:solidFill>
                <a:schemeClr val="bg1">
                  <a:lumMod val="75000"/>
                </a:schemeClr>
              </a:solidFill>
            </a:endParaRPr>
          </a:p>
          <a:p>
            <a:pPr lvl="3"/>
            <a:r>
              <a:rPr lang="en-US" b="1" i="1" dirty="0">
                <a:solidFill>
                  <a:schemeClr val="tx1"/>
                </a:solidFill>
              </a:rPr>
              <a:t>Laparoscopic adjustable gastric banding (LAGB) </a:t>
            </a:r>
          </a:p>
          <a:p>
            <a:pPr lvl="3"/>
            <a:r>
              <a:rPr lang="en-US" i="1" dirty="0">
                <a:solidFill>
                  <a:schemeClr val="tx1"/>
                </a:solidFill>
              </a:rPr>
              <a:t>Laparoscopic sleeve </a:t>
            </a:r>
            <a:r>
              <a:rPr lang="en-US" i="1" dirty="0" err="1">
                <a:solidFill>
                  <a:schemeClr val="tx1"/>
                </a:solidFill>
              </a:rPr>
              <a:t>gastrectomy</a:t>
            </a:r>
            <a:r>
              <a:rPr lang="en-US" i="1" dirty="0">
                <a:solidFill>
                  <a:schemeClr val="tx1"/>
                </a:solidFill>
              </a:rPr>
              <a:t> (LSG) </a:t>
            </a:r>
          </a:p>
          <a:p>
            <a:r>
              <a:rPr lang="en-US" dirty="0" err="1">
                <a:solidFill>
                  <a:srgbClr val="BFBFBF"/>
                </a:solidFill>
              </a:rPr>
              <a:t>Malabsorptive</a:t>
            </a:r>
            <a:endParaRPr lang="en-US" dirty="0">
              <a:solidFill>
                <a:srgbClr val="BFBFBF"/>
              </a:solidFill>
            </a:endParaRPr>
          </a:p>
          <a:p>
            <a:pPr lvl="3"/>
            <a:r>
              <a:rPr lang="en-US" i="1" dirty="0" err="1">
                <a:solidFill>
                  <a:srgbClr val="BFBFBF"/>
                </a:solidFill>
              </a:rPr>
              <a:t>Jejunoileal</a:t>
            </a:r>
            <a:r>
              <a:rPr lang="en-US" i="1" dirty="0">
                <a:solidFill>
                  <a:srgbClr val="BFBFBF"/>
                </a:solidFill>
              </a:rPr>
              <a:t> bypass - </a:t>
            </a:r>
            <a:r>
              <a:rPr lang="en-US" b="1" u="sng" dirty="0">
                <a:solidFill>
                  <a:srgbClr val="BFBFBF"/>
                </a:solidFill>
              </a:rPr>
              <a:t>no longer recommended</a:t>
            </a:r>
            <a:endParaRPr lang="en-US" dirty="0">
              <a:solidFill>
                <a:srgbClr val="BFBFBF"/>
              </a:solidFill>
            </a:endParaRPr>
          </a:p>
          <a:p>
            <a:r>
              <a:rPr lang="en-US" dirty="0" smtClean="0">
                <a:solidFill>
                  <a:srgbClr val="BFBFBF"/>
                </a:solidFill>
              </a:rPr>
              <a:t>Combined </a:t>
            </a:r>
            <a:r>
              <a:rPr lang="en-US" dirty="0">
                <a:solidFill>
                  <a:srgbClr val="BFBFBF"/>
                </a:solidFill>
              </a:rPr>
              <a:t>(restrictive and </a:t>
            </a:r>
            <a:r>
              <a:rPr lang="en-US" dirty="0" err="1">
                <a:solidFill>
                  <a:srgbClr val="BFBFBF"/>
                </a:solidFill>
              </a:rPr>
              <a:t>malabsorptive</a:t>
            </a:r>
            <a:r>
              <a:rPr lang="en-US" dirty="0" smtClean="0">
                <a:solidFill>
                  <a:srgbClr val="BFBFBF"/>
                </a:solidFill>
              </a:rPr>
              <a:t>)</a:t>
            </a:r>
          </a:p>
          <a:p>
            <a:pPr lvl="3"/>
            <a:r>
              <a:rPr lang="en-US" i="1" dirty="0" err="1">
                <a:solidFill>
                  <a:srgbClr val="BFBFBF"/>
                </a:solidFill>
              </a:rPr>
              <a:t>Biliopancreatic</a:t>
            </a:r>
            <a:r>
              <a:rPr lang="en-US" i="1" dirty="0">
                <a:solidFill>
                  <a:srgbClr val="BFBFBF"/>
                </a:solidFill>
              </a:rPr>
              <a:t> diversion with or without duodenal switch </a:t>
            </a:r>
            <a:endParaRPr lang="en-US" i="1" dirty="0" smtClean="0">
              <a:solidFill>
                <a:srgbClr val="BFBFBF"/>
              </a:solidFill>
            </a:endParaRPr>
          </a:p>
          <a:p>
            <a:pPr lvl="3"/>
            <a:r>
              <a:rPr lang="en-US" i="1" dirty="0">
                <a:solidFill>
                  <a:srgbClr val="BFBFBF"/>
                </a:solidFill>
              </a:rPr>
              <a:t>Roux-en-Y gastric bypass (RYGB) </a:t>
            </a:r>
            <a:endParaRPr lang="en-US" dirty="0" smtClean="0">
              <a:solidFill>
                <a:srgbClr val="BFBFBF"/>
              </a:solidFill>
            </a:endParaRPr>
          </a:p>
          <a:p>
            <a:pPr lvl="3"/>
            <a:endParaRPr lang="en-US" i="1" u="sng" dirty="0" smtClean="0">
              <a:solidFill>
                <a:schemeClr val="tx1"/>
              </a:solidFill>
            </a:endParaRPr>
          </a:p>
          <a:p>
            <a:pPr marL="968375" lvl="3" indent="0">
              <a:buNone/>
            </a:pPr>
            <a:endParaRPr lang="en-US" i="1" u="sng" dirty="0">
              <a:solidFill>
                <a:schemeClr val="tx1"/>
              </a:solidFill>
            </a:endParaRPr>
          </a:p>
        </p:txBody>
      </p:sp>
    </p:spTree>
    <p:extLst>
      <p:ext uri="{BB962C8B-B14F-4D97-AF65-F5344CB8AC3E}">
        <p14:creationId xmlns:p14="http://schemas.microsoft.com/office/powerpoint/2010/main" val="282375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17541"/>
            <a:ext cx="8042276" cy="1217240"/>
          </a:xfrm>
        </p:spPr>
        <p:txBody>
          <a:bodyPr/>
          <a:lstStyle/>
          <a:p>
            <a:r>
              <a:rPr lang="en-US" sz="3000" dirty="0"/>
              <a:t>Surgical techniques</a:t>
            </a:r>
            <a:br>
              <a:rPr lang="en-US" sz="3000" dirty="0"/>
            </a:br>
            <a:r>
              <a:rPr lang="en-US" sz="3000" dirty="0" smtClean="0"/>
              <a:t>- Laparoscopic Adjustable Gastric Banding (LAGB)</a:t>
            </a:r>
            <a:endParaRPr lang="en-US" sz="3000" dirty="0"/>
          </a:p>
        </p:txBody>
      </p:sp>
      <p:pic>
        <p:nvPicPr>
          <p:cNvPr id="4" name="Content Placeholder 3" descr="Gastric-Band_LABELED_HR.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865" r="-1780"/>
          <a:stretch/>
        </p:blipFill>
        <p:spPr>
          <a:xfrm>
            <a:off x="4939127" y="1980249"/>
            <a:ext cx="3863101" cy="3963351"/>
          </a:xfrm>
        </p:spPr>
      </p:pic>
      <p:sp>
        <p:nvSpPr>
          <p:cNvPr id="7" name="Content Placeholder 2"/>
          <p:cNvSpPr txBox="1">
            <a:spLocks/>
          </p:cNvSpPr>
          <p:nvPr/>
        </p:nvSpPr>
        <p:spPr>
          <a:xfrm>
            <a:off x="549275" y="1600201"/>
            <a:ext cx="4389852" cy="4343400"/>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dirty="0" smtClean="0"/>
              <a:t>2008-2010 most commonly performed bariatric procedure worldwide </a:t>
            </a:r>
            <a:r>
              <a:rPr lang="en-US" baseline="30000" dirty="0" smtClean="0"/>
              <a:t>[7]</a:t>
            </a:r>
          </a:p>
          <a:p>
            <a:r>
              <a:rPr lang="en-US" dirty="0" smtClean="0">
                <a:solidFill>
                  <a:schemeClr val="tx1"/>
                </a:solidFill>
              </a:rPr>
              <a:t>Restrictive </a:t>
            </a:r>
          </a:p>
          <a:p>
            <a:r>
              <a:rPr lang="en-US" dirty="0" smtClean="0">
                <a:solidFill>
                  <a:schemeClr val="tx1"/>
                </a:solidFill>
              </a:rPr>
              <a:t>Directly impacts on </a:t>
            </a:r>
          </a:p>
          <a:p>
            <a:pPr lvl="1"/>
            <a:r>
              <a:rPr lang="en-US" dirty="0">
                <a:solidFill>
                  <a:schemeClr val="tx1"/>
                </a:solidFill>
              </a:rPr>
              <a:t>S</a:t>
            </a:r>
            <a:r>
              <a:rPr lang="en-US" dirty="0" smtClean="0">
                <a:solidFill>
                  <a:schemeClr val="tx1"/>
                </a:solidFill>
              </a:rPr>
              <a:t>peed of eating </a:t>
            </a:r>
          </a:p>
          <a:p>
            <a:pPr lvl="1"/>
            <a:r>
              <a:rPr lang="en-US" dirty="0" smtClean="0">
                <a:solidFill>
                  <a:schemeClr val="tx1"/>
                </a:solidFill>
              </a:rPr>
              <a:t>Hunger</a:t>
            </a:r>
            <a:endParaRPr lang="en-US" dirty="0">
              <a:solidFill>
                <a:schemeClr val="tx1"/>
              </a:solidFill>
            </a:endParaRPr>
          </a:p>
        </p:txBody>
      </p:sp>
      <p:sp>
        <p:nvSpPr>
          <p:cNvPr id="3" name="TextBox 2"/>
          <p:cNvSpPr txBox="1"/>
          <p:nvPr/>
        </p:nvSpPr>
        <p:spPr>
          <a:xfrm>
            <a:off x="7797800" y="6184900"/>
            <a:ext cx="497552" cy="369332"/>
          </a:xfrm>
          <a:prstGeom prst="rect">
            <a:avLst/>
          </a:prstGeom>
          <a:noFill/>
        </p:spPr>
        <p:txBody>
          <a:bodyPr wrap="none" rtlCol="0">
            <a:spAutoFit/>
          </a:bodyPr>
          <a:lstStyle/>
          <a:p>
            <a:r>
              <a:rPr lang="en-US" dirty="0" smtClean="0"/>
              <a:t>[8]</a:t>
            </a:r>
            <a:endParaRPr lang="en-US" dirty="0"/>
          </a:p>
        </p:txBody>
      </p:sp>
    </p:spTree>
    <p:extLst>
      <p:ext uri="{BB962C8B-B14F-4D97-AF65-F5344CB8AC3E}">
        <p14:creationId xmlns:p14="http://schemas.microsoft.com/office/powerpoint/2010/main" val="2262501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274785947"/>
              </p:ext>
            </p:extLst>
          </p:nvPr>
        </p:nvGraphicFramePr>
        <p:xfrm>
          <a:off x="549275" y="1600200"/>
          <a:ext cx="8042276" cy="2763520"/>
        </p:xfrm>
        <a:graphic>
          <a:graphicData uri="http://schemas.openxmlformats.org/drawingml/2006/table">
            <a:tbl>
              <a:tblPr firstRow="1" bandRow="1">
                <a:tableStyleId>{5C22544A-7EE6-4342-B048-85BDC9FD1C3A}</a:tableStyleId>
              </a:tblPr>
              <a:tblGrid>
                <a:gridCol w="4021138"/>
                <a:gridCol w="4021138"/>
              </a:tblGrid>
              <a:tr h="370840">
                <a:tc>
                  <a:txBody>
                    <a:bodyPr/>
                    <a:lstStyle/>
                    <a:p>
                      <a:r>
                        <a:rPr lang="en-US" dirty="0" smtClean="0"/>
                        <a:t>Advantages</a:t>
                      </a:r>
                      <a:endParaRPr lang="en-US" dirty="0"/>
                    </a:p>
                  </a:txBody>
                  <a:tcPr/>
                </a:tc>
                <a:tc>
                  <a:txBody>
                    <a:bodyPr/>
                    <a:lstStyle/>
                    <a:p>
                      <a:r>
                        <a:rPr lang="en-US" dirty="0" smtClean="0"/>
                        <a:t>Disadvantages</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Minimally invasive</a:t>
                      </a:r>
                      <a:endParaRPr lang="en-US" dirty="0"/>
                    </a:p>
                  </a:txBody>
                  <a:tcPr/>
                </a:tc>
                <a:tc>
                  <a:txBody>
                    <a:bodyPr/>
                    <a:lstStyle/>
                    <a:p>
                      <a:r>
                        <a:rPr lang="en-US" dirty="0" smtClean="0"/>
                        <a:t>High</a:t>
                      </a:r>
                      <a:r>
                        <a:rPr lang="en-US" baseline="0" dirty="0" smtClean="0"/>
                        <a:t> reoperation rates secondary to complications</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Fully reversible</a:t>
                      </a:r>
                    </a:p>
                  </a:txBody>
                  <a:tcPr/>
                </a:tc>
                <a:tc>
                  <a:txBody>
                    <a:bodyPr/>
                    <a:lstStyle/>
                    <a:p>
                      <a:r>
                        <a:rPr lang="en-US" dirty="0" smtClean="0"/>
                        <a:t>Band</a:t>
                      </a:r>
                      <a:r>
                        <a:rPr lang="en-US" baseline="0" dirty="0" smtClean="0"/>
                        <a:t> </a:t>
                      </a:r>
                      <a:r>
                        <a:rPr lang="en-US" dirty="0" smtClean="0"/>
                        <a:t>Slippage/pouch</a:t>
                      </a:r>
                      <a:r>
                        <a:rPr lang="en-US" baseline="0" dirty="0" smtClean="0"/>
                        <a:t> dilatation</a:t>
                      </a:r>
                    </a:p>
                    <a:p>
                      <a:r>
                        <a:rPr lang="en-US" baseline="0" dirty="0" smtClean="0"/>
                        <a:t>Dysphagia with </a:t>
                      </a:r>
                      <a:r>
                        <a:rPr lang="en-US" baseline="0" dirty="0" err="1" smtClean="0"/>
                        <a:t>megaoesophagus</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Adjustable procedure</a:t>
                      </a:r>
                    </a:p>
                  </a:txBody>
                  <a:tcPr/>
                </a:tc>
                <a:tc>
                  <a:txBody>
                    <a:bodyPr/>
                    <a:lstStyle/>
                    <a:p>
                      <a:r>
                        <a:rPr lang="en-US" dirty="0" smtClean="0"/>
                        <a:t>Infection – band/port</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Short hospital stay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Erosion</a:t>
                      </a:r>
                      <a:r>
                        <a:rPr lang="en-US" baseline="0" dirty="0" smtClean="0"/>
                        <a:t> </a:t>
                      </a:r>
                      <a:endParaRPr lang="en-US" dirty="0" smtClean="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Low</a:t>
                      </a:r>
                      <a:r>
                        <a:rPr lang="en-US" baseline="0" dirty="0" smtClean="0"/>
                        <a:t> mortality rate</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Failure</a:t>
                      </a:r>
                      <a:r>
                        <a:rPr lang="en-US" baseline="0" dirty="0" smtClean="0"/>
                        <a:t> to lose weight</a:t>
                      </a:r>
                      <a:endParaRPr lang="en-US" dirty="0" smtClean="0"/>
                    </a:p>
                  </a:txBody>
                  <a:tcPr/>
                </a:tc>
              </a:tr>
            </a:tbl>
          </a:graphicData>
        </a:graphic>
      </p:graphicFrame>
      <p:sp>
        <p:nvSpPr>
          <p:cNvPr id="4" name="Title 1"/>
          <p:cNvSpPr txBox="1">
            <a:spLocks noGrp="1"/>
          </p:cNvSpPr>
          <p:nvPr>
            <p:ph type="title"/>
          </p:nvPr>
        </p:nvSpPr>
        <p:spPr>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sz="3000" dirty="0" smtClean="0"/>
              <a:t>Laparoscopic Adjustable </a:t>
            </a:r>
            <a:r>
              <a:rPr lang="en-US" sz="3000" dirty="0"/>
              <a:t>Gastric Banding</a:t>
            </a:r>
          </a:p>
        </p:txBody>
      </p:sp>
      <p:sp>
        <p:nvSpPr>
          <p:cNvPr id="6" name="TextBox 5"/>
          <p:cNvSpPr txBox="1"/>
          <p:nvPr/>
        </p:nvSpPr>
        <p:spPr>
          <a:xfrm>
            <a:off x="8093999" y="6331476"/>
            <a:ext cx="497552" cy="369332"/>
          </a:xfrm>
          <a:prstGeom prst="rect">
            <a:avLst/>
          </a:prstGeom>
          <a:noFill/>
        </p:spPr>
        <p:txBody>
          <a:bodyPr wrap="none" rtlCol="0">
            <a:spAutoFit/>
          </a:bodyPr>
          <a:lstStyle/>
          <a:p>
            <a:r>
              <a:rPr lang="en-AU" dirty="0" smtClean="0"/>
              <a:t>[9]</a:t>
            </a:r>
            <a:endParaRPr lang="en-US" dirty="0"/>
          </a:p>
        </p:txBody>
      </p:sp>
    </p:spTree>
    <p:extLst>
      <p:ext uri="{BB962C8B-B14F-4D97-AF65-F5344CB8AC3E}">
        <p14:creationId xmlns:p14="http://schemas.microsoft.com/office/powerpoint/2010/main" val="1495942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Surgical techniques</a:t>
            </a:r>
            <a:br>
              <a:rPr lang="en-US" sz="3000" dirty="0"/>
            </a:br>
            <a:r>
              <a:rPr lang="en-US" sz="3000" dirty="0" smtClean="0"/>
              <a:t>- Laparoscopic Sleeve </a:t>
            </a:r>
            <a:r>
              <a:rPr lang="en-US" sz="3000" dirty="0" err="1" smtClean="0"/>
              <a:t>Gastrectomy</a:t>
            </a:r>
            <a:r>
              <a:rPr lang="en-US" sz="3000" dirty="0" smtClean="0"/>
              <a:t> (LSG)</a:t>
            </a:r>
            <a:endParaRPr lang="en-US" sz="3000" dirty="0"/>
          </a:p>
        </p:txBody>
      </p:sp>
      <p:pic>
        <p:nvPicPr>
          <p:cNvPr id="5" name="Content Placeholder 4" descr="Sleeve_Gastrectomy_Labeled3.jpg"/>
          <p:cNvPicPr>
            <a:picLocks noGrp="1" noChangeAspect="1"/>
          </p:cNvPicPr>
          <p:nvPr>
            <p:ph idx="1"/>
          </p:nvPr>
        </p:nvPicPr>
        <p:blipFill rotWithShape="1">
          <a:blip r:embed="rId3">
            <a:extLst>
              <a:ext uri="{28A0092B-C50C-407E-A947-70E740481C1C}">
                <a14:useLocalDpi xmlns:a14="http://schemas.microsoft.com/office/drawing/2010/main" val="0"/>
              </a:ext>
            </a:extLst>
          </a:blip>
          <a:srcRect l="-8699" t="-1" r="-5802" b="-5286"/>
          <a:stretch/>
        </p:blipFill>
        <p:spPr>
          <a:xfrm>
            <a:off x="4362613" y="1656410"/>
            <a:ext cx="4473060" cy="4398691"/>
          </a:xfrm>
        </p:spPr>
      </p:pic>
      <p:sp>
        <p:nvSpPr>
          <p:cNvPr id="7" name="Content Placeholder 2"/>
          <p:cNvSpPr txBox="1">
            <a:spLocks/>
          </p:cNvSpPr>
          <p:nvPr/>
        </p:nvSpPr>
        <p:spPr>
          <a:xfrm>
            <a:off x="549275" y="1600201"/>
            <a:ext cx="4389852" cy="4343400"/>
          </a:xfrm>
          <a:prstGeom prst="rect">
            <a:avLst/>
          </a:prstGeom>
        </p:spPr>
        <p:txBody>
          <a:bodyPr vert="horz" lIns="91440" tIns="45720" rIns="91440" bIns="45720" rtlCol="0">
            <a:normAutofit fontScale="92500" lnSpcReduction="20000"/>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dirty="0" smtClean="0"/>
              <a:t>Increasing popularity over last 5 years. First used in staged approach for the super obese </a:t>
            </a:r>
            <a:r>
              <a:rPr lang="en-US" baseline="30000" dirty="0" smtClean="0"/>
              <a:t>[7]</a:t>
            </a:r>
          </a:p>
          <a:p>
            <a:r>
              <a:rPr lang="en-US" dirty="0" smtClean="0">
                <a:solidFill>
                  <a:schemeClr val="tx1"/>
                </a:solidFill>
              </a:rPr>
              <a:t>Restrictive – resecting greater curvature of the stomach </a:t>
            </a:r>
            <a:endParaRPr lang="en-US" dirty="0">
              <a:solidFill>
                <a:schemeClr val="tx1"/>
              </a:solidFill>
            </a:endParaRPr>
          </a:p>
          <a:p>
            <a:r>
              <a:rPr lang="en-US" dirty="0">
                <a:solidFill>
                  <a:schemeClr val="tx1"/>
                </a:solidFill>
              </a:rPr>
              <a:t>Directly impacts on </a:t>
            </a:r>
          </a:p>
          <a:p>
            <a:pPr lvl="1"/>
            <a:r>
              <a:rPr lang="en-US" dirty="0">
                <a:solidFill>
                  <a:schemeClr val="tx1"/>
                </a:solidFill>
              </a:rPr>
              <a:t>Speed of eating </a:t>
            </a:r>
          </a:p>
          <a:p>
            <a:pPr lvl="1"/>
            <a:r>
              <a:rPr lang="en-US" dirty="0" smtClean="0">
                <a:solidFill>
                  <a:schemeClr val="tx1"/>
                </a:solidFill>
              </a:rPr>
              <a:t>Hunger</a:t>
            </a:r>
          </a:p>
          <a:p>
            <a:pPr lvl="1"/>
            <a:r>
              <a:rPr lang="en-US" dirty="0" smtClean="0">
                <a:solidFill>
                  <a:schemeClr val="tx1"/>
                </a:solidFill>
              </a:rPr>
              <a:t>Volume of food that can be eaten</a:t>
            </a:r>
            <a:endParaRPr lang="en-US" dirty="0">
              <a:solidFill>
                <a:schemeClr val="tx1"/>
              </a:solidFill>
            </a:endParaRPr>
          </a:p>
          <a:p>
            <a:pPr lvl="1"/>
            <a:r>
              <a:rPr lang="en-US" dirty="0">
                <a:solidFill>
                  <a:schemeClr val="tx1"/>
                </a:solidFill>
              </a:rPr>
              <a:t>Endocrine changes</a:t>
            </a:r>
          </a:p>
          <a:p>
            <a:endParaRPr lang="en-US" dirty="0">
              <a:solidFill>
                <a:schemeClr val="tx1"/>
              </a:solidFill>
            </a:endParaRPr>
          </a:p>
        </p:txBody>
      </p:sp>
      <p:sp>
        <p:nvSpPr>
          <p:cNvPr id="3" name="TextBox 2"/>
          <p:cNvSpPr txBox="1"/>
          <p:nvPr/>
        </p:nvSpPr>
        <p:spPr>
          <a:xfrm>
            <a:off x="8077200" y="6235700"/>
            <a:ext cx="497552" cy="369332"/>
          </a:xfrm>
          <a:prstGeom prst="rect">
            <a:avLst/>
          </a:prstGeom>
          <a:noFill/>
        </p:spPr>
        <p:txBody>
          <a:bodyPr wrap="none" rtlCol="0">
            <a:spAutoFit/>
          </a:bodyPr>
          <a:lstStyle/>
          <a:p>
            <a:r>
              <a:rPr lang="en-US" dirty="0" smtClean="0"/>
              <a:t>[8]</a:t>
            </a:r>
            <a:endParaRPr lang="en-US" dirty="0"/>
          </a:p>
        </p:txBody>
      </p:sp>
    </p:spTree>
    <p:extLst>
      <p:ext uri="{BB962C8B-B14F-4D97-AF65-F5344CB8AC3E}">
        <p14:creationId xmlns:p14="http://schemas.microsoft.com/office/powerpoint/2010/main" val="2220959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Laparoscopic Sleeve </a:t>
            </a:r>
            <a:r>
              <a:rPr lang="en-US" sz="4800" dirty="0" err="1"/>
              <a:t>Gastrectomy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92013154"/>
              </p:ext>
            </p:extLst>
          </p:nvPr>
        </p:nvGraphicFramePr>
        <p:xfrm>
          <a:off x="549275" y="1600200"/>
          <a:ext cx="8042276" cy="3577620"/>
        </p:xfrm>
        <a:graphic>
          <a:graphicData uri="http://schemas.openxmlformats.org/drawingml/2006/table">
            <a:tbl>
              <a:tblPr firstRow="1" bandRow="1">
                <a:tableStyleId>{5C22544A-7EE6-4342-B048-85BDC9FD1C3A}</a:tableStyleId>
              </a:tblPr>
              <a:tblGrid>
                <a:gridCol w="4021138"/>
                <a:gridCol w="4021138"/>
              </a:tblGrid>
              <a:tr h="350684">
                <a:tc>
                  <a:txBody>
                    <a:bodyPr/>
                    <a:lstStyle/>
                    <a:p>
                      <a:r>
                        <a:rPr lang="en-US" dirty="0" smtClean="0"/>
                        <a:t>Advantages</a:t>
                      </a:r>
                      <a:endParaRPr lang="en-US" dirty="0"/>
                    </a:p>
                  </a:txBody>
                  <a:tcPr/>
                </a:tc>
                <a:tc>
                  <a:txBody>
                    <a:bodyPr/>
                    <a:lstStyle/>
                    <a:p>
                      <a:r>
                        <a:rPr lang="en-US" dirty="0" smtClean="0"/>
                        <a:t>Disadvantages</a:t>
                      </a:r>
                      <a:endParaRPr lang="en-US" dirty="0"/>
                    </a:p>
                  </a:txBody>
                  <a:tcPr/>
                </a:tc>
              </a:tr>
              <a:tr h="292721">
                <a:tc>
                  <a:txBody>
                    <a:bodyPr/>
                    <a:lstStyle/>
                    <a:p>
                      <a:pPr fontAlgn="t"/>
                      <a:r>
                        <a:rPr lang="en-US" dirty="0" smtClean="0"/>
                        <a:t>Technical</a:t>
                      </a:r>
                      <a:r>
                        <a:rPr lang="en-US" baseline="0" dirty="0" smtClean="0"/>
                        <a:t> efficiency</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Irreversibility</a:t>
                      </a:r>
                    </a:p>
                  </a:txBody>
                  <a:tcPr/>
                </a:tc>
              </a:tr>
              <a:tr h="37084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baseline="0" dirty="0" smtClean="0"/>
                        <a:t>Maintenance of physiological food passage - </a:t>
                      </a:r>
                      <a:r>
                        <a:rPr lang="en-US" dirty="0" smtClean="0"/>
                        <a:t>No dumping syndrome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GERD</a:t>
                      </a:r>
                    </a:p>
                  </a:txBody>
                  <a:tcPr/>
                </a:tc>
              </a:tr>
              <a:tr h="36767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dirty="0" smtClean="0"/>
                        <a:t>No implantation of artificial device</a:t>
                      </a:r>
                    </a:p>
                  </a:txBody>
                  <a:tcPr/>
                </a:tc>
                <a:tc>
                  <a:txBody>
                    <a:bodyPr/>
                    <a:lstStyle/>
                    <a:p>
                      <a:r>
                        <a:rPr lang="en-US" dirty="0" smtClean="0"/>
                        <a:t>Long term follow up limited</a:t>
                      </a:r>
                      <a:endParaRPr lang="en-US" dirty="0"/>
                    </a:p>
                  </a:txBody>
                  <a:tcPr/>
                </a:tc>
              </a:tr>
              <a:tr h="36767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baseline="0" dirty="0" smtClean="0"/>
                        <a:t>Excess weight loss 66% at 3 years</a:t>
                      </a:r>
                      <a:endParaRPr lang="en-US" dirty="0" smtClean="0"/>
                    </a:p>
                  </a:txBody>
                  <a:tcPr/>
                </a:tc>
                <a:tc>
                  <a:txBody>
                    <a:bodyPr/>
                    <a:lstStyle/>
                    <a:p>
                      <a:endParaRPr lang="en-US" dirty="0"/>
                    </a:p>
                  </a:txBody>
                  <a:tcPr/>
                </a:tc>
              </a:tr>
              <a:tr h="36767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dirty="0" smtClean="0"/>
                        <a:t>Low</a:t>
                      </a:r>
                      <a:r>
                        <a:rPr lang="en-US" baseline="0" dirty="0" smtClean="0"/>
                        <a:t> mortality rate</a:t>
                      </a:r>
                      <a:endParaRPr lang="en-US" dirty="0" smtClean="0"/>
                    </a:p>
                  </a:txBody>
                  <a:tcPr/>
                </a:tc>
                <a:tc>
                  <a:txBody>
                    <a:bodyPr/>
                    <a:lstStyle/>
                    <a:p>
                      <a:endParaRPr lang="en-US" dirty="0"/>
                    </a:p>
                  </a:txBody>
                  <a:tcPr/>
                </a:tc>
              </a:tr>
              <a:tr h="36767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dirty="0" smtClean="0"/>
                        <a:t>Low complication rate</a:t>
                      </a:r>
                    </a:p>
                  </a:txBody>
                  <a:tcPr/>
                </a:tc>
                <a:tc>
                  <a:txBody>
                    <a:bodyPr/>
                    <a:lstStyle/>
                    <a:p>
                      <a:endParaRPr lang="en-US" dirty="0"/>
                    </a:p>
                  </a:txBody>
                  <a:tcPr/>
                </a:tc>
              </a:tr>
              <a:tr h="36767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dirty="0" smtClean="0"/>
                        <a:t>Low re-intervention</a:t>
                      </a:r>
                      <a:r>
                        <a:rPr lang="en-US" baseline="0" dirty="0" smtClean="0"/>
                        <a:t> rate</a:t>
                      </a:r>
                    </a:p>
                  </a:txBody>
                  <a:tcPr/>
                </a:tc>
                <a:tc>
                  <a:txBody>
                    <a:bodyPr/>
                    <a:lstStyle/>
                    <a:p>
                      <a:endParaRPr lang="en-US" dirty="0"/>
                    </a:p>
                  </a:txBody>
                  <a:tcPr/>
                </a:tc>
              </a:tr>
              <a:tr h="367670">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baseline="0" dirty="0" smtClean="0"/>
                        <a:t>Preservation of the pylorus</a:t>
                      </a:r>
                    </a:p>
                  </a:txBody>
                  <a:tcPr/>
                </a:tc>
                <a:tc>
                  <a:txBody>
                    <a:bodyPr/>
                    <a:lstStyle/>
                    <a:p>
                      <a:endParaRPr lang="en-US" dirty="0"/>
                    </a:p>
                  </a:txBody>
                  <a:tcPr/>
                </a:tc>
              </a:tr>
            </a:tbl>
          </a:graphicData>
        </a:graphic>
      </p:graphicFrame>
      <p:sp>
        <p:nvSpPr>
          <p:cNvPr id="3" name="TextBox 2"/>
          <p:cNvSpPr txBox="1"/>
          <p:nvPr/>
        </p:nvSpPr>
        <p:spPr>
          <a:xfrm>
            <a:off x="7947948" y="6266934"/>
            <a:ext cx="497552" cy="369332"/>
          </a:xfrm>
          <a:prstGeom prst="rect">
            <a:avLst/>
          </a:prstGeom>
          <a:noFill/>
        </p:spPr>
        <p:txBody>
          <a:bodyPr wrap="none" rtlCol="0">
            <a:spAutoFit/>
          </a:bodyPr>
          <a:lstStyle/>
          <a:p>
            <a:r>
              <a:rPr lang="en-US" dirty="0" smtClean="0"/>
              <a:t>[9]</a:t>
            </a:r>
            <a:endParaRPr lang="en-US" dirty="0"/>
          </a:p>
        </p:txBody>
      </p:sp>
    </p:spTree>
    <p:extLst>
      <p:ext uri="{BB962C8B-B14F-4D97-AF65-F5344CB8AC3E}">
        <p14:creationId xmlns:p14="http://schemas.microsoft.com/office/powerpoint/2010/main" val="1829274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pic>
        <p:nvPicPr>
          <p:cNvPr id="4" name="Content Placeholder 3" descr="Screen Shot 2015-11-14 at 2.32.5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 t="15018" r="48308" b="22233"/>
          <a:stretch/>
        </p:blipFill>
        <p:spPr>
          <a:xfrm>
            <a:off x="549275" y="2977439"/>
            <a:ext cx="5279570" cy="2082124"/>
          </a:xfrm>
        </p:spPr>
      </p:pic>
      <p:pic>
        <p:nvPicPr>
          <p:cNvPr id="6" name="Picture 5" descr="Screen Shot 2015-11-14 at 2.32.59 pm.png"/>
          <p:cNvPicPr>
            <a:picLocks noChangeAspect="1"/>
          </p:cNvPicPr>
          <p:nvPr/>
        </p:nvPicPr>
        <p:blipFill rotWithShape="1">
          <a:blip r:embed="rId3">
            <a:extLst>
              <a:ext uri="{28A0092B-C50C-407E-A947-70E740481C1C}">
                <a14:useLocalDpi xmlns:a14="http://schemas.microsoft.com/office/drawing/2010/main" val="0"/>
              </a:ext>
            </a:extLst>
          </a:blip>
          <a:srcRect l="59875" t="15657" r="15993" b="22665"/>
          <a:stretch/>
        </p:blipFill>
        <p:spPr>
          <a:xfrm>
            <a:off x="5891297" y="2998260"/>
            <a:ext cx="2482464" cy="2061303"/>
          </a:xfrm>
          <a:prstGeom prst="rect">
            <a:avLst/>
          </a:prstGeom>
        </p:spPr>
      </p:pic>
      <p:pic>
        <p:nvPicPr>
          <p:cNvPr id="8" name="Picture 7" descr="Screen Shot 2015-11-14 at 2.32.59 pm.png"/>
          <p:cNvPicPr>
            <a:picLocks noChangeAspect="1"/>
          </p:cNvPicPr>
          <p:nvPr/>
        </p:nvPicPr>
        <p:blipFill rotWithShape="1">
          <a:blip r:embed="rId3">
            <a:extLst>
              <a:ext uri="{28A0092B-C50C-407E-A947-70E740481C1C}">
                <a14:useLocalDpi xmlns:a14="http://schemas.microsoft.com/office/drawing/2010/main" val="0"/>
              </a:ext>
            </a:extLst>
          </a:blip>
          <a:srcRect t="78045" r="29757" b="12947"/>
          <a:stretch/>
        </p:blipFill>
        <p:spPr>
          <a:xfrm>
            <a:off x="549275" y="5270500"/>
            <a:ext cx="6423025" cy="267581"/>
          </a:xfrm>
          <a:prstGeom prst="rect">
            <a:avLst/>
          </a:prstGeom>
        </p:spPr>
      </p:pic>
      <p:sp>
        <p:nvSpPr>
          <p:cNvPr id="9" name="Content Placeholder 2"/>
          <p:cNvSpPr txBox="1">
            <a:spLocks/>
          </p:cNvSpPr>
          <p:nvPr/>
        </p:nvSpPr>
        <p:spPr>
          <a:xfrm>
            <a:off x="549275" y="1600201"/>
            <a:ext cx="8042276" cy="1398059"/>
          </a:xfrm>
          <a:prstGeom prst="rect">
            <a:avLst/>
          </a:prstGeom>
        </p:spPr>
        <p:txBody>
          <a:bodyPr vert="horz" lIns="91440" tIns="45720" rIns="91440" bIns="45720" rtlCol="0">
            <a:normAutofit lnSpcReduction="10000"/>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dirty="0" smtClean="0">
                <a:solidFill>
                  <a:schemeClr val="tx1"/>
                </a:solidFill>
              </a:rPr>
              <a:t>Metabolic and </a:t>
            </a:r>
            <a:r>
              <a:rPr lang="en-US" dirty="0" err="1" smtClean="0">
                <a:solidFill>
                  <a:schemeClr val="tx1"/>
                </a:solidFill>
              </a:rPr>
              <a:t>entero</a:t>
            </a:r>
            <a:r>
              <a:rPr lang="en-US" dirty="0" smtClean="0">
                <a:solidFill>
                  <a:schemeClr val="tx1"/>
                </a:solidFill>
              </a:rPr>
              <a:t>-hormonal changes post procedure </a:t>
            </a:r>
            <a:r>
              <a:rPr lang="en-US" baseline="30000" dirty="0" smtClean="0">
                <a:solidFill>
                  <a:schemeClr val="tx1"/>
                </a:solidFill>
              </a:rPr>
              <a:t>[7]</a:t>
            </a:r>
          </a:p>
          <a:p>
            <a:r>
              <a:rPr lang="en-US" dirty="0" smtClean="0">
                <a:solidFill>
                  <a:schemeClr val="tx1"/>
                </a:solidFill>
              </a:rPr>
              <a:t>Theories on different changes continue to evolve</a:t>
            </a:r>
          </a:p>
          <a:p>
            <a:endParaRPr lang="en-AU" dirty="0" smtClean="0">
              <a:solidFill>
                <a:schemeClr val="tx1"/>
              </a:solidFill>
            </a:endParaRPr>
          </a:p>
          <a:p>
            <a:pPr marL="0" indent="0">
              <a:buFont typeface="Wingdings 2" pitchFamily="18" charset="2"/>
              <a:buNone/>
            </a:pPr>
            <a:endParaRPr lang="en-US" dirty="0"/>
          </a:p>
        </p:txBody>
      </p:sp>
      <p:sp>
        <p:nvSpPr>
          <p:cNvPr id="3" name="TextBox 2"/>
          <p:cNvSpPr txBox="1"/>
          <p:nvPr/>
        </p:nvSpPr>
        <p:spPr>
          <a:xfrm>
            <a:off x="7876209" y="6286500"/>
            <a:ext cx="497552" cy="369332"/>
          </a:xfrm>
          <a:prstGeom prst="rect">
            <a:avLst/>
          </a:prstGeom>
          <a:noFill/>
        </p:spPr>
        <p:txBody>
          <a:bodyPr wrap="none" rtlCol="0">
            <a:spAutoFit/>
          </a:bodyPr>
          <a:lstStyle/>
          <a:p>
            <a:r>
              <a:rPr lang="en-US" dirty="0" smtClean="0"/>
              <a:t>[7]</a:t>
            </a:r>
            <a:endParaRPr lang="en-US" dirty="0"/>
          </a:p>
        </p:txBody>
      </p:sp>
    </p:spTree>
    <p:extLst>
      <p:ext uri="{BB962C8B-B14F-4D97-AF65-F5344CB8AC3E}">
        <p14:creationId xmlns:p14="http://schemas.microsoft.com/office/powerpoint/2010/main" val="1972498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dirty="0"/>
              <a:t>Laparoscopic Sleeve </a:t>
            </a:r>
            <a:r>
              <a:rPr lang="en-US" sz="2800" b="1" dirty="0" err="1"/>
              <a:t>Gastrectomy</a:t>
            </a:r>
            <a:r>
              <a:rPr lang="en-US" sz="2800" b="1" dirty="0"/>
              <a:t> Versus Laparoscopic Adjustable Gastric Banding – Perspective from Rural Australia </a:t>
            </a:r>
            <a:endParaRPr lang="en-US" sz="2800" dirty="0"/>
          </a:p>
        </p:txBody>
      </p:sp>
      <p:sp>
        <p:nvSpPr>
          <p:cNvPr id="3" name="Subtitle 2"/>
          <p:cNvSpPr>
            <a:spLocks noGrp="1"/>
          </p:cNvSpPr>
          <p:nvPr>
            <p:ph type="subTitle" idx="1"/>
          </p:nvPr>
        </p:nvSpPr>
        <p:spPr>
          <a:xfrm>
            <a:off x="1322920" y="3299011"/>
            <a:ext cx="6498159" cy="916641"/>
          </a:xfrm>
        </p:spPr>
        <p:txBody>
          <a:bodyPr>
            <a:normAutofit/>
          </a:bodyPr>
          <a:lstStyle/>
          <a:p>
            <a:r>
              <a:rPr lang="en-US" sz="2400" b="1" dirty="0"/>
              <a:t>Y. M. Tsai</a:t>
            </a:r>
            <a:r>
              <a:rPr lang="en-US" sz="2400" b="1" baseline="30000" dirty="0"/>
              <a:t>1</a:t>
            </a:r>
            <a:r>
              <a:rPr lang="en-US" sz="2400" b="1" dirty="0"/>
              <a:t>, H. M. Tsai</a:t>
            </a:r>
            <a:r>
              <a:rPr lang="en-US" sz="2400" b="1" baseline="30000" dirty="0"/>
              <a:t>2</a:t>
            </a:r>
            <a:r>
              <a:rPr lang="en-US" sz="2400" b="1" dirty="0"/>
              <a:t>, J. Muir</a:t>
            </a:r>
            <a:r>
              <a:rPr lang="en-US" sz="2400" b="1" baseline="30000" dirty="0"/>
              <a:t>3</a:t>
            </a:r>
            <a:r>
              <a:rPr lang="en-US" sz="2400" b="1" dirty="0"/>
              <a:t>, S. Clifforth</a:t>
            </a:r>
            <a:r>
              <a:rPr lang="en-US" sz="2400" b="1" baseline="30000" dirty="0"/>
              <a:t>4</a:t>
            </a:r>
            <a:r>
              <a:rPr lang="en-US" sz="2400" b="1" dirty="0"/>
              <a:t>, W. Ooi</a:t>
            </a:r>
            <a:r>
              <a:rPr lang="en-US" sz="2400" b="1" baseline="30000" dirty="0"/>
              <a:t>5</a:t>
            </a:r>
            <a:endParaRPr lang="en-AU" sz="2400" dirty="0"/>
          </a:p>
          <a:p>
            <a:endParaRPr lang="en-US" sz="2400" dirty="0"/>
          </a:p>
        </p:txBody>
      </p:sp>
      <p:sp>
        <p:nvSpPr>
          <p:cNvPr id="6" name="Rectangle 5"/>
          <p:cNvSpPr/>
          <p:nvPr/>
        </p:nvSpPr>
        <p:spPr>
          <a:xfrm>
            <a:off x="1322920" y="4602886"/>
            <a:ext cx="6498159" cy="1323439"/>
          </a:xfrm>
          <a:prstGeom prst="rect">
            <a:avLst/>
          </a:prstGeom>
        </p:spPr>
        <p:txBody>
          <a:bodyPr wrap="square">
            <a:spAutoFit/>
          </a:bodyPr>
          <a:lstStyle/>
          <a:p>
            <a:r>
              <a:rPr lang="en-US" sz="1600" b="1" baseline="30000" dirty="0" smtClean="0"/>
              <a:t>1 </a:t>
            </a:r>
            <a:r>
              <a:rPr lang="en-US" sz="1600" b="1" dirty="0" smtClean="0"/>
              <a:t>MBBS</a:t>
            </a:r>
            <a:r>
              <a:rPr lang="en-US" sz="1600" b="1" dirty="0"/>
              <a:t>, St Vincent’s Hospital Melbourne</a:t>
            </a:r>
            <a:endParaRPr lang="en-AU" sz="1600" dirty="0"/>
          </a:p>
          <a:p>
            <a:r>
              <a:rPr lang="en-US" sz="1600" b="1" baseline="30000" dirty="0"/>
              <a:t>2</a:t>
            </a:r>
            <a:r>
              <a:rPr lang="en-US" sz="1600" b="1" dirty="0"/>
              <a:t> </a:t>
            </a:r>
            <a:r>
              <a:rPr lang="en-US" sz="1600" b="1" dirty="0" err="1"/>
              <a:t>BHlthSc</a:t>
            </a:r>
            <a:r>
              <a:rPr lang="en-US" sz="1600" b="1" dirty="0"/>
              <a:t> </a:t>
            </a:r>
            <a:r>
              <a:rPr lang="en-US" sz="1600" b="1" dirty="0" err="1"/>
              <a:t>MDent</a:t>
            </a:r>
            <a:r>
              <a:rPr lang="en-US" sz="1600" b="1" dirty="0"/>
              <a:t>, </a:t>
            </a:r>
            <a:r>
              <a:rPr lang="en-US" sz="1600" b="1" dirty="0" err="1"/>
              <a:t>Monash</a:t>
            </a:r>
            <a:r>
              <a:rPr lang="en-US" sz="1600" b="1" dirty="0"/>
              <a:t> University </a:t>
            </a:r>
            <a:endParaRPr lang="en-AU" sz="1600" dirty="0"/>
          </a:p>
          <a:p>
            <a:r>
              <a:rPr lang="en-US" sz="1600" b="1" baseline="30000" dirty="0" smtClean="0"/>
              <a:t>3</a:t>
            </a:r>
            <a:r>
              <a:rPr lang="en-US" sz="1600" dirty="0" smtClean="0"/>
              <a:t> </a:t>
            </a:r>
            <a:r>
              <a:rPr lang="en-US" sz="1600" b="1" dirty="0"/>
              <a:t>Director of </a:t>
            </a:r>
            <a:r>
              <a:rPr lang="en-US" sz="1600" b="1" dirty="0" err="1"/>
              <a:t>Anaesthetics</a:t>
            </a:r>
            <a:r>
              <a:rPr lang="en-US" sz="1600" b="1" dirty="0"/>
              <a:t>, Western District Health Service</a:t>
            </a:r>
            <a:endParaRPr lang="en-AU" sz="1600" dirty="0"/>
          </a:p>
          <a:p>
            <a:r>
              <a:rPr lang="en-US" sz="1600" b="1" baseline="30000" dirty="0" smtClean="0"/>
              <a:t>4</a:t>
            </a:r>
            <a:r>
              <a:rPr lang="en-US" sz="1600" b="1" dirty="0" smtClean="0"/>
              <a:t> </a:t>
            </a:r>
            <a:r>
              <a:rPr lang="en-US" sz="1600" b="1" dirty="0"/>
              <a:t>FRACS, Hamilton Base Hospital</a:t>
            </a:r>
            <a:endParaRPr lang="en-AU" sz="1600" dirty="0"/>
          </a:p>
          <a:p>
            <a:r>
              <a:rPr lang="en-US" sz="1600" b="1" baseline="30000" dirty="0" smtClean="0"/>
              <a:t>5 </a:t>
            </a:r>
            <a:r>
              <a:rPr lang="en-US" sz="1600" b="1" dirty="0" smtClean="0"/>
              <a:t>MBBS</a:t>
            </a:r>
            <a:r>
              <a:rPr lang="en-US" sz="1600" b="1" dirty="0"/>
              <a:t>, </a:t>
            </a:r>
            <a:r>
              <a:rPr lang="en-US" sz="1600" b="1" dirty="0" err="1"/>
              <a:t>Dept</a:t>
            </a:r>
            <a:r>
              <a:rPr lang="en-US" sz="1600" b="1" dirty="0"/>
              <a:t> of General Surgery Austin Health</a:t>
            </a:r>
            <a:endParaRPr lang="en-AU" sz="1600" dirty="0"/>
          </a:p>
        </p:txBody>
      </p:sp>
    </p:spTree>
    <p:extLst>
      <p:ext uri="{BB962C8B-B14F-4D97-AF65-F5344CB8AC3E}">
        <p14:creationId xmlns:p14="http://schemas.microsoft.com/office/powerpoint/2010/main" val="4083763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Hamilton?</a:t>
            </a:r>
            <a:endParaRPr lang="en-US" dirty="0"/>
          </a:p>
        </p:txBody>
      </p:sp>
      <p:sp>
        <p:nvSpPr>
          <p:cNvPr id="3" name="Content Placeholder 2"/>
          <p:cNvSpPr>
            <a:spLocks noGrp="1"/>
          </p:cNvSpPr>
          <p:nvPr>
            <p:ph idx="1"/>
          </p:nvPr>
        </p:nvSpPr>
        <p:spPr/>
        <p:txBody>
          <a:bodyPr/>
          <a:lstStyle/>
          <a:p>
            <a:endParaRPr lang="en-US"/>
          </a:p>
        </p:txBody>
      </p:sp>
      <p:grpSp>
        <p:nvGrpSpPr>
          <p:cNvPr id="13" name="Group 12"/>
          <p:cNvGrpSpPr/>
          <p:nvPr/>
        </p:nvGrpSpPr>
        <p:grpSpPr>
          <a:xfrm>
            <a:off x="194040" y="1444532"/>
            <a:ext cx="8821659" cy="5106864"/>
            <a:chOff x="141120" y="1444532"/>
            <a:chExt cx="8821659" cy="5106864"/>
          </a:xfrm>
        </p:grpSpPr>
        <p:grpSp>
          <p:nvGrpSpPr>
            <p:cNvPr id="4" name="Group 3"/>
            <p:cNvGrpSpPr/>
            <p:nvPr/>
          </p:nvGrpSpPr>
          <p:grpSpPr>
            <a:xfrm>
              <a:off x="141120" y="1444532"/>
              <a:ext cx="8821659" cy="5106864"/>
              <a:chOff x="322341" y="296449"/>
              <a:chExt cx="11530066" cy="6254947"/>
            </a:xfrm>
          </p:grpSpPr>
          <p:pic>
            <p:nvPicPr>
              <p:cNvPr id="5" name="Picture 4" descr="Screen Shot 2015-11-08 at 2.33.1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41" y="1096840"/>
                <a:ext cx="5760000" cy="2920909"/>
              </a:xfrm>
              <a:prstGeom prst="rect">
                <a:avLst/>
              </a:prstGeom>
            </p:spPr>
          </p:pic>
          <p:pic>
            <p:nvPicPr>
              <p:cNvPr id="6" name="Picture 5" descr="Screen Shot 2015-11-08 at 2.29.3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3771" y="3311396"/>
                <a:ext cx="5778636" cy="3240000"/>
              </a:xfrm>
              <a:prstGeom prst="rect">
                <a:avLst/>
              </a:prstGeom>
            </p:spPr>
          </p:pic>
          <p:pic>
            <p:nvPicPr>
              <p:cNvPr id="7" name="Picture 6" descr="Screen Shot 2015-11-08 at 2.44.0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1650" y="296449"/>
                <a:ext cx="5760000" cy="3009123"/>
              </a:xfrm>
              <a:prstGeom prst="rect">
                <a:avLst/>
              </a:prstGeom>
            </p:spPr>
          </p:pic>
        </p:grpSp>
        <p:sp>
          <p:nvSpPr>
            <p:cNvPr id="8" name="Donut 7"/>
            <p:cNvSpPr/>
            <p:nvPr/>
          </p:nvSpPr>
          <p:spPr>
            <a:xfrm>
              <a:off x="2937016" y="3212632"/>
              <a:ext cx="1287701" cy="1270163"/>
            </a:xfrm>
            <a:prstGeom prst="donut">
              <a:avLst>
                <a:gd name="adj" fmla="val 6946"/>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6600"/>
                  </a:solidFill>
                </a:ln>
                <a:solidFill>
                  <a:srgbClr val="FF0000"/>
                </a:solidFill>
              </a:endParaRPr>
            </a:p>
          </p:txBody>
        </p:sp>
        <p:sp>
          <p:nvSpPr>
            <p:cNvPr id="9" name="Donut 8"/>
            <p:cNvSpPr/>
            <p:nvPr/>
          </p:nvSpPr>
          <p:spPr>
            <a:xfrm>
              <a:off x="6917239" y="2735350"/>
              <a:ext cx="967725" cy="954563"/>
            </a:xfrm>
            <a:prstGeom prst="donut">
              <a:avLst>
                <a:gd name="adj" fmla="val 6946"/>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6600"/>
                  </a:solidFill>
                </a:ln>
                <a:solidFill>
                  <a:srgbClr val="FF0000"/>
                </a:solidFill>
              </a:endParaRPr>
            </a:p>
          </p:txBody>
        </p:sp>
        <p:sp>
          <p:nvSpPr>
            <p:cNvPr id="11" name="Right Arrow 10"/>
            <p:cNvSpPr/>
            <p:nvPr/>
          </p:nvSpPr>
          <p:spPr>
            <a:xfrm rot="20961791">
              <a:off x="4247170" y="3212632"/>
              <a:ext cx="2513664" cy="477281"/>
            </a:xfrm>
            <a:prstGeom prst="rightArrow">
              <a:avLst>
                <a:gd name="adj1" fmla="val 14784"/>
                <a:gd name="adj2" fmla="val 38912"/>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p:cNvSpPr/>
            <p:nvPr/>
          </p:nvSpPr>
          <p:spPr>
            <a:xfrm rot="6883927" flipV="1">
              <a:off x="6160203" y="4410046"/>
              <a:ext cx="1881609" cy="462067"/>
            </a:xfrm>
            <a:prstGeom prst="rightArrow">
              <a:avLst>
                <a:gd name="adj1" fmla="val 14784"/>
                <a:gd name="adj2" fmla="val 38912"/>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79464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a:solidFill>
                  <a:schemeClr val="tx1"/>
                </a:solidFill>
              </a:rPr>
              <a:t>Retrospective </a:t>
            </a:r>
            <a:r>
              <a:rPr lang="en-US" dirty="0" smtClean="0">
                <a:solidFill>
                  <a:schemeClr val="tx1"/>
                </a:solidFill>
              </a:rPr>
              <a:t>study from prospectively data collected on </a:t>
            </a:r>
            <a:r>
              <a:rPr lang="en-US" dirty="0" err="1" smtClean="0">
                <a:solidFill>
                  <a:schemeClr val="tx1"/>
                </a:solidFill>
              </a:rPr>
              <a:t>Lapbase</a:t>
            </a:r>
            <a:r>
              <a:rPr lang="en-US" dirty="0" smtClean="0">
                <a:solidFill>
                  <a:schemeClr val="tx1"/>
                </a:solidFill>
              </a:rPr>
              <a:t> </a:t>
            </a:r>
          </a:p>
          <a:p>
            <a:r>
              <a:rPr lang="en-US" dirty="0" smtClean="0">
                <a:solidFill>
                  <a:schemeClr val="tx1"/>
                </a:solidFill>
              </a:rPr>
              <a:t>Compare </a:t>
            </a:r>
            <a:r>
              <a:rPr lang="en-US" dirty="0">
                <a:solidFill>
                  <a:schemeClr val="tx1"/>
                </a:solidFill>
              </a:rPr>
              <a:t>outcomes of laparoscopic sleeve </a:t>
            </a:r>
            <a:r>
              <a:rPr lang="en-US" dirty="0" err="1">
                <a:solidFill>
                  <a:schemeClr val="tx1"/>
                </a:solidFill>
              </a:rPr>
              <a:t>gastrectomy</a:t>
            </a:r>
            <a:r>
              <a:rPr lang="en-US" dirty="0">
                <a:solidFill>
                  <a:schemeClr val="tx1"/>
                </a:solidFill>
              </a:rPr>
              <a:t> (LSG) and laparoscopic adjustable gastric banding (LAGB) </a:t>
            </a:r>
            <a:r>
              <a:rPr lang="en-US" dirty="0" smtClean="0">
                <a:solidFill>
                  <a:schemeClr val="tx1"/>
                </a:solidFill>
              </a:rPr>
              <a:t>performed by single surgeon </a:t>
            </a:r>
            <a:r>
              <a:rPr lang="en-US" dirty="0">
                <a:solidFill>
                  <a:schemeClr val="tx1"/>
                </a:solidFill>
              </a:rPr>
              <a:t>in rural Australia</a:t>
            </a:r>
            <a:r>
              <a:rPr lang="en-US" dirty="0" smtClean="0">
                <a:solidFill>
                  <a:schemeClr val="tx1"/>
                </a:solidFill>
              </a:rPr>
              <a:t>.</a:t>
            </a:r>
          </a:p>
          <a:p>
            <a:endParaRPr lang="en-AU" dirty="0">
              <a:solidFill>
                <a:schemeClr val="tx1"/>
              </a:solidFill>
            </a:endParaRPr>
          </a:p>
          <a:p>
            <a:pPr marL="0" indent="0">
              <a:buNone/>
            </a:pPr>
            <a:endParaRPr lang="en-US" dirty="0"/>
          </a:p>
        </p:txBody>
      </p:sp>
    </p:spTree>
    <p:extLst>
      <p:ext uri="{BB962C8B-B14F-4D97-AF65-F5344CB8AC3E}">
        <p14:creationId xmlns:p14="http://schemas.microsoft.com/office/powerpoint/2010/main" val="3332103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normAutofit/>
          </a:bodyPr>
          <a:lstStyle/>
          <a:p>
            <a:pPr marL="800100" lvl="1" indent="-342900" algn="just">
              <a:buFont typeface="Arial"/>
              <a:buChar char="•"/>
            </a:pPr>
            <a:r>
              <a:rPr lang="en-US" dirty="0">
                <a:solidFill>
                  <a:schemeClr val="tx1"/>
                </a:solidFill>
              </a:rPr>
              <a:t>Review of data </a:t>
            </a:r>
            <a:r>
              <a:rPr lang="en-AU" dirty="0" smtClean="0">
                <a:solidFill>
                  <a:schemeClr val="tx1"/>
                </a:solidFill>
              </a:rPr>
              <a:t>2007-</a:t>
            </a:r>
            <a:r>
              <a:rPr lang="en-AU" dirty="0">
                <a:solidFill>
                  <a:schemeClr val="tx1"/>
                </a:solidFill>
              </a:rPr>
              <a:t>2014 </a:t>
            </a:r>
            <a:r>
              <a:rPr lang="en-US" dirty="0">
                <a:solidFill>
                  <a:schemeClr val="tx1"/>
                </a:solidFill>
              </a:rPr>
              <a:t>who underwent </a:t>
            </a:r>
            <a:r>
              <a:rPr lang="en-US" dirty="0" smtClean="0">
                <a:solidFill>
                  <a:schemeClr val="tx1"/>
                </a:solidFill>
              </a:rPr>
              <a:t>bariatric surgery by </a:t>
            </a:r>
            <a:r>
              <a:rPr lang="en-US" dirty="0">
                <a:solidFill>
                  <a:schemeClr val="tx1"/>
                </a:solidFill>
              </a:rPr>
              <a:t>single surgeon at Hamilton Base Hospital was obtained. </a:t>
            </a:r>
          </a:p>
          <a:p>
            <a:pPr marL="800100" lvl="1" indent="-342900" algn="just">
              <a:buFont typeface="Arial"/>
              <a:buChar char="•"/>
            </a:pPr>
            <a:r>
              <a:rPr lang="en-US" dirty="0" smtClean="0">
                <a:solidFill>
                  <a:schemeClr val="tx1"/>
                </a:solidFill>
              </a:rPr>
              <a:t>Pre-op weight, mean </a:t>
            </a:r>
            <a:r>
              <a:rPr lang="en-US" dirty="0">
                <a:solidFill>
                  <a:schemeClr val="tx1"/>
                </a:solidFill>
              </a:rPr>
              <a:t>weight loss and </a:t>
            </a:r>
            <a:r>
              <a:rPr lang="en-US" dirty="0" smtClean="0">
                <a:solidFill>
                  <a:schemeClr val="tx1"/>
                </a:solidFill>
              </a:rPr>
              <a:t>complication rates were </a:t>
            </a:r>
            <a:r>
              <a:rPr lang="en-US" dirty="0" err="1" smtClean="0">
                <a:solidFill>
                  <a:schemeClr val="tx1"/>
                </a:solidFill>
              </a:rPr>
              <a:t>analysed</a:t>
            </a:r>
            <a:r>
              <a:rPr lang="en-US" dirty="0" smtClean="0">
                <a:solidFill>
                  <a:schemeClr val="tx1"/>
                </a:solidFill>
              </a:rPr>
              <a:t>. </a:t>
            </a:r>
            <a:r>
              <a:rPr lang="en-AU" dirty="0">
                <a:solidFill>
                  <a:schemeClr val="tx1"/>
                </a:solidFill>
              </a:rPr>
              <a:t>S</a:t>
            </a:r>
            <a:r>
              <a:rPr lang="en-AU" dirty="0" smtClean="0">
                <a:solidFill>
                  <a:schemeClr val="tx1"/>
                </a:solidFill>
              </a:rPr>
              <a:t>tatistical </a:t>
            </a:r>
            <a:r>
              <a:rPr lang="en-AU" dirty="0">
                <a:solidFill>
                  <a:schemeClr val="tx1"/>
                </a:solidFill>
              </a:rPr>
              <a:t>significance (p &lt; 0.05</a:t>
            </a:r>
            <a:r>
              <a:rPr lang="en-AU" dirty="0" smtClean="0">
                <a:solidFill>
                  <a:schemeClr val="tx1"/>
                </a:solidFill>
              </a:rPr>
              <a:t>)</a:t>
            </a:r>
          </a:p>
          <a:p>
            <a:pPr marL="800100" lvl="1" indent="-342900" algn="just">
              <a:buFont typeface="Arial"/>
              <a:buChar char="•"/>
            </a:pPr>
            <a:r>
              <a:rPr lang="en-US" dirty="0" smtClean="0">
                <a:solidFill>
                  <a:schemeClr val="tx1"/>
                </a:solidFill>
              </a:rPr>
              <a:t>Local </a:t>
            </a:r>
            <a:r>
              <a:rPr lang="en-US" dirty="0">
                <a:solidFill>
                  <a:schemeClr val="tx1"/>
                </a:solidFill>
              </a:rPr>
              <a:t>ethics guidelines were followed in the conduct of </a:t>
            </a:r>
            <a:r>
              <a:rPr lang="en-US" dirty="0" smtClean="0">
                <a:solidFill>
                  <a:schemeClr val="tx1"/>
                </a:solidFill>
              </a:rPr>
              <a:t>the </a:t>
            </a:r>
            <a:r>
              <a:rPr lang="pl-PL" dirty="0" err="1" smtClean="0">
                <a:solidFill>
                  <a:schemeClr val="tx1"/>
                </a:solidFill>
              </a:rPr>
              <a:t>review</a:t>
            </a:r>
            <a:r>
              <a:rPr lang="pl-PL" dirty="0">
                <a:solidFill>
                  <a:schemeClr val="tx1"/>
                </a:solidFill>
              </a:rPr>
              <a:t>.</a:t>
            </a:r>
            <a:endParaRPr lang="en-AU"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4077558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039099"/>
          </a:xfrm>
        </p:spPr>
        <p:txBody>
          <a:bodyPr/>
          <a:lstStyle/>
          <a:p>
            <a:r>
              <a:rPr lang="en-US" dirty="0" smtClean="0"/>
              <a:t>Selection criteria</a:t>
            </a:r>
            <a:endParaRPr lang="en-US" dirty="0"/>
          </a:p>
        </p:txBody>
      </p:sp>
      <p:pic>
        <p:nvPicPr>
          <p:cNvPr id="5" name="Content Placeholder 4" descr="Screen Shot 2015-07-16 at 9.54.24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902" t="8359" r="-2248"/>
          <a:stretch/>
        </p:blipFill>
        <p:spPr>
          <a:xfrm>
            <a:off x="2169686" y="1270165"/>
            <a:ext cx="4974407" cy="5221782"/>
          </a:xfrm>
        </p:spPr>
      </p:pic>
    </p:spTree>
    <p:extLst>
      <p:ext uri="{BB962C8B-B14F-4D97-AF65-F5344CB8AC3E}">
        <p14:creationId xmlns:p14="http://schemas.microsoft.com/office/powerpoint/2010/main" val="3477334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pPr marL="800100" lvl="1" indent="-342900" algn="just">
              <a:buFont typeface="Arial"/>
              <a:buChar char="•"/>
            </a:pPr>
            <a:r>
              <a:rPr lang="en-US" dirty="0">
                <a:solidFill>
                  <a:schemeClr val="tx1"/>
                </a:solidFill>
              </a:rPr>
              <a:t>Exclusion criteria – previous </a:t>
            </a:r>
            <a:r>
              <a:rPr lang="en-US" dirty="0" smtClean="0">
                <a:solidFill>
                  <a:schemeClr val="tx1"/>
                </a:solidFill>
              </a:rPr>
              <a:t>bariatric </a:t>
            </a:r>
            <a:r>
              <a:rPr lang="en-US" dirty="0">
                <a:solidFill>
                  <a:schemeClr val="tx1"/>
                </a:solidFill>
              </a:rPr>
              <a:t>surgery</a:t>
            </a:r>
          </a:p>
          <a:p>
            <a:pPr marL="800100" lvl="1" indent="-342900" algn="just">
              <a:buFont typeface="Arial"/>
              <a:buChar char="•"/>
            </a:pPr>
            <a:r>
              <a:rPr lang="en-US" dirty="0">
                <a:solidFill>
                  <a:schemeClr val="tx1"/>
                </a:solidFill>
              </a:rPr>
              <a:t>Outcomes measured </a:t>
            </a:r>
            <a:r>
              <a:rPr lang="en-US" dirty="0" smtClean="0">
                <a:solidFill>
                  <a:schemeClr val="tx1"/>
                </a:solidFill>
              </a:rPr>
              <a:t>– Weight loss expressed percentage </a:t>
            </a:r>
            <a:r>
              <a:rPr lang="en-US" dirty="0">
                <a:solidFill>
                  <a:schemeClr val="tx1"/>
                </a:solidFill>
              </a:rPr>
              <a:t>of excess body weight loss (%EWL) </a:t>
            </a:r>
            <a:endParaRPr lang="en-US" dirty="0" smtClean="0">
              <a:solidFill>
                <a:schemeClr val="tx1"/>
              </a:solidFill>
            </a:endParaRPr>
          </a:p>
          <a:p>
            <a:pPr marL="800100" lvl="1" indent="-342900" algn="just">
              <a:buFont typeface="Arial"/>
              <a:buChar char="•"/>
            </a:pPr>
            <a:r>
              <a:rPr lang="en-AU" dirty="0" smtClean="0">
                <a:solidFill>
                  <a:schemeClr val="tx1"/>
                </a:solidFill>
              </a:rPr>
              <a:t>Secondary outcomes </a:t>
            </a:r>
            <a:r>
              <a:rPr lang="en-US" dirty="0" smtClean="0">
                <a:solidFill>
                  <a:schemeClr val="tx1"/>
                </a:solidFill>
              </a:rPr>
              <a:t>–</a:t>
            </a:r>
            <a:r>
              <a:rPr lang="en-AU" dirty="0" smtClean="0">
                <a:solidFill>
                  <a:schemeClr val="tx1"/>
                </a:solidFill>
              </a:rPr>
              <a:t> complication rates, length of stay</a:t>
            </a:r>
            <a:endParaRPr lang="en-US" dirty="0">
              <a:solidFill>
                <a:schemeClr val="tx1"/>
              </a:solidFill>
            </a:endParaRPr>
          </a:p>
          <a:p>
            <a:endParaRPr lang="en-US" dirty="0"/>
          </a:p>
        </p:txBody>
      </p:sp>
    </p:spTree>
    <p:extLst>
      <p:ext uri="{BB962C8B-B14F-4D97-AF65-F5344CB8AC3E}">
        <p14:creationId xmlns:p14="http://schemas.microsoft.com/office/powerpoint/2010/main" val="3521932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Perioperative management</a:t>
            </a:r>
            <a:endParaRPr lang="en-US" dirty="0"/>
          </a:p>
        </p:txBody>
      </p:sp>
      <p:sp>
        <p:nvSpPr>
          <p:cNvPr id="3" name="Content Placeholder 2"/>
          <p:cNvSpPr>
            <a:spLocks noGrp="1"/>
          </p:cNvSpPr>
          <p:nvPr>
            <p:ph idx="1"/>
          </p:nvPr>
        </p:nvSpPr>
        <p:spPr/>
        <p:txBody>
          <a:bodyPr>
            <a:noAutofit/>
          </a:bodyPr>
          <a:lstStyle/>
          <a:p>
            <a:r>
              <a:rPr lang="en-US" sz="1600" dirty="0" smtClean="0"/>
              <a:t>Pre-operative review by surgeon, dietician, psychologist, </a:t>
            </a:r>
            <a:r>
              <a:rPr lang="en-US" sz="1600" dirty="0" err="1" smtClean="0"/>
              <a:t>anaesthetist</a:t>
            </a:r>
            <a:r>
              <a:rPr lang="en-US" sz="1600" dirty="0" smtClean="0"/>
              <a:t> and/or physician.</a:t>
            </a:r>
          </a:p>
          <a:p>
            <a:r>
              <a:rPr lang="en-US" sz="1600" dirty="0" smtClean="0"/>
              <a:t>Follow up post op – surgeon and dietician. </a:t>
            </a:r>
            <a:r>
              <a:rPr lang="en-US" sz="1600" dirty="0"/>
              <a:t>Dietician lead group discussion focusing on the dietary aspects of weight </a:t>
            </a:r>
            <a:r>
              <a:rPr lang="en-US" sz="1600" dirty="0" smtClean="0"/>
              <a:t>loss pre and post-op. Both groups received multivitamin tablet.</a:t>
            </a:r>
            <a:endParaRPr lang="en-US" sz="1600" dirty="0"/>
          </a:p>
          <a:p>
            <a:r>
              <a:rPr lang="en-US" sz="1600" dirty="0" smtClean="0"/>
              <a:t>Deep </a:t>
            </a:r>
            <a:r>
              <a:rPr lang="en-US" sz="1600" dirty="0"/>
              <a:t>vein thrombosis (DVT) </a:t>
            </a:r>
            <a:r>
              <a:rPr lang="en-US" sz="1600" dirty="0" smtClean="0"/>
              <a:t>prophylaxis 40 </a:t>
            </a:r>
            <a:r>
              <a:rPr lang="en-US" sz="1600" dirty="0"/>
              <a:t>mg of enoxaparin </a:t>
            </a:r>
            <a:r>
              <a:rPr lang="en-US" sz="1600" dirty="0" smtClean="0"/>
              <a:t>sodium throughout inpatient stay, intermittent </a:t>
            </a:r>
            <a:r>
              <a:rPr lang="en-US" sz="1600" dirty="0"/>
              <a:t>calf </a:t>
            </a:r>
            <a:r>
              <a:rPr lang="en-US" sz="1600" dirty="0" smtClean="0"/>
              <a:t>compression combined </a:t>
            </a:r>
            <a:r>
              <a:rPr lang="en-US" sz="1600" dirty="0"/>
              <a:t>with TED stockings </a:t>
            </a:r>
            <a:r>
              <a:rPr lang="en-US" sz="1600" dirty="0" smtClean="0"/>
              <a:t>intra-op</a:t>
            </a:r>
            <a:endParaRPr lang="en-US" sz="1600" dirty="0"/>
          </a:p>
          <a:p>
            <a:r>
              <a:rPr lang="en-US" sz="1600" dirty="0" smtClean="0"/>
              <a:t>Postop – HDU, early aggressive physiotherapy</a:t>
            </a:r>
            <a:r>
              <a:rPr lang="en-US" sz="1600" dirty="0"/>
              <a:t>. </a:t>
            </a:r>
            <a:endParaRPr lang="en-US" sz="1600" dirty="0" smtClean="0"/>
          </a:p>
          <a:p>
            <a:r>
              <a:rPr lang="en-US" sz="1600" dirty="0" smtClean="0"/>
              <a:t>Pain </a:t>
            </a:r>
            <a:r>
              <a:rPr lang="en-US" sz="1600" dirty="0"/>
              <a:t>relief </a:t>
            </a:r>
            <a:r>
              <a:rPr lang="en-US" sz="1600" dirty="0" smtClean="0"/>
              <a:t>– intercostal blocks </a:t>
            </a:r>
            <a:r>
              <a:rPr lang="en-US" sz="1600" dirty="0"/>
              <a:t>(</a:t>
            </a:r>
            <a:r>
              <a:rPr lang="en-US" sz="1600" dirty="0" err="1"/>
              <a:t>ropivacaine</a:t>
            </a:r>
            <a:r>
              <a:rPr lang="en-US" sz="1600" dirty="0"/>
              <a:t>) </a:t>
            </a:r>
            <a:r>
              <a:rPr lang="en-US" sz="1600" dirty="0" smtClean="0"/>
              <a:t>intra-op, Patient </a:t>
            </a:r>
            <a:r>
              <a:rPr lang="en-US" sz="1600" dirty="0"/>
              <a:t>controlled </a:t>
            </a:r>
            <a:r>
              <a:rPr lang="en-US" sz="1600" dirty="0" smtClean="0"/>
              <a:t>analgesia, regular </a:t>
            </a:r>
            <a:r>
              <a:rPr lang="en-US" sz="1600" dirty="0" err="1" smtClean="0"/>
              <a:t>panadol</a:t>
            </a:r>
            <a:r>
              <a:rPr lang="en-US" sz="1600" dirty="0" smtClean="0"/>
              <a:t> and </a:t>
            </a:r>
            <a:r>
              <a:rPr lang="en-US" sz="1600" dirty="0" err="1" smtClean="0"/>
              <a:t>endone</a:t>
            </a:r>
            <a:r>
              <a:rPr lang="en-US" sz="1600" dirty="0" smtClean="0"/>
              <a:t> PRN. </a:t>
            </a:r>
            <a:endParaRPr lang="en-US" sz="1600" dirty="0"/>
          </a:p>
        </p:txBody>
      </p:sp>
    </p:spTree>
    <p:extLst>
      <p:ext uri="{BB962C8B-B14F-4D97-AF65-F5344CB8AC3E}">
        <p14:creationId xmlns:p14="http://schemas.microsoft.com/office/powerpoint/2010/main" val="3306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lstStyle/>
          <a:p>
            <a:r>
              <a:rPr lang="en-US" dirty="0" smtClean="0"/>
              <a:t>2007 – 2012 101 (41.9%) patients underwent LAGB</a:t>
            </a:r>
          </a:p>
          <a:p>
            <a:r>
              <a:rPr lang="en-US" dirty="0" smtClean="0"/>
              <a:t>2011 – 2014 140 (58.1%) patients underwent LSG</a:t>
            </a:r>
            <a:endParaRPr lang="en-US" dirty="0"/>
          </a:p>
        </p:txBody>
      </p:sp>
      <p:sp>
        <p:nvSpPr>
          <p:cNvPr id="6" name="TextBox 5"/>
          <p:cNvSpPr txBox="1"/>
          <p:nvPr/>
        </p:nvSpPr>
        <p:spPr>
          <a:xfrm>
            <a:off x="1958011" y="4392648"/>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8628748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Pre-op characteristics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13545527"/>
              </p:ext>
            </p:extLst>
          </p:nvPr>
        </p:nvGraphicFramePr>
        <p:xfrm>
          <a:off x="549275" y="1600200"/>
          <a:ext cx="8042276" cy="3850639"/>
        </p:xfrm>
        <a:graphic>
          <a:graphicData uri="http://schemas.openxmlformats.org/drawingml/2006/table">
            <a:tbl>
              <a:tblPr firstRow="1" bandRow="1">
                <a:tableStyleId>{5C22544A-7EE6-4342-B048-85BDC9FD1C3A}</a:tableStyleId>
              </a:tblPr>
              <a:tblGrid>
                <a:gridCol w="2010569"/>
                <a:gridCol w="2010569"/>
                <a:gridCol w="2010569"/>
                <a:gridCol w="2010569"/>
              </a:tblGrid>
              <a:tr h="370840">
                <a:tc>
                  <a:txBody>
                    <a:bodyPr/>
                    <a:lstStyle/>
                    <a:p>
                      <a:r>
                        <a:rPr lang="en-US" dirty="0" smtClean="0"/>
                        <a:t>Parameter</a:t>
                      </a:r>
                      <a:endParaRPr lang="en-US" dirty="0"/>
                    </a:p>
                  </a:txBody>
                  <a:tcPr/>
                </a:tc>
                <a:tc>
                  <a:txBody>
                    <a:bodyPr/>
                    <a:lstStyle/>
                    <a:p>
                      <a:r>
                        <a:rPr lang="en-US" dirty="0" smtClean="0"/>
                        <a:t>LAGB</a:t>
                      </a:r>
                      <a:endParaRPr lang="en-US" dirty="0"/>
                    </a:p>
                  </a:txBody>
                  <a:tcPr/>
                </a:tc>
                <a:tc>
                  <a:txBody>
                    <a:bodyPr/>
                    <a:lstStyle/>
                    <a:p>
                      <a:r>
                        <a:rPr lang="en-US" dirty="0" smtClean="0"/>
                        <a:t>LSG</a:t>
                      </a:r>
                      <a:endParaRPr lang="en-US" dirty="0"/>
                    </a:p>
                  </a:txBody>
                  <a:tcPr/>
                </a:tc>
                <a:tc>
                  <a:txBody>
                    <a:bodyPr/>
                    <a:lstStyle/>
                    <a:p>
                      <a:r>
                        <a:rPr lang="en-US" dirty="0" smtClean="0"/>
                        <a:t>P value</a:t>
                      </a:r>
                      <a:endParaRPr lang="en-US" dirty="0"/>
                    </a:p>
                  </a:txBody>
                  <a:tcPr/>
                </a:tc>
              </a:tr>
              <a:tr h="370840">
                <a:tc>
                  <a:txBody>
                    <a:bodyPr/>
                    <a:lstStyle/>
                    <a:p>
                      <a:r>
                        <a:rPr lang="en-US" dirty="0" smtClean="0"/>
                        <a:t>Number of patients</a:t>
                      </a:r>
                    </a:p>
                  </a:txBody>
                  <a:tcPr/>
                </a:tc>
                <a:tc>
                  <a:txBody>
                    <a:bodyPr/>
                    <a:lstStyle/>
                    <a:p>
                      <a:r>
                        <a:rPr lang="en-US" dirty="0" smtClean="0"/>
                        <a:t>101</a:t>
                      </a:r>
                      <a:endParaRPr lang="en-US" dirty="0"/>
                    </a:p>
                  </a:txBody>
                  <a:tcPr/>
                </a:tc>
                <a:tc>
                  <a:txBody>
                    <a:bodyPr/>
                    <a:lstStyle/>
                    <a:p>
                      <a:r>
                        <a:rPr lang="en-US" dirty="0" smtClean="0"/>
                        <a:t>140</a:t>
                      </a:r>
                      <a:endParaRPr lang="en-US" dirty="0"/>
                    </a:p>
                  </a:txBody>
                  <a:tcPr/>
                </a:tc>
                <a:tc>
                  <a:txBody>
                    <a:bodyPr/>
                    <a:lstStyle/>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Male</a:t>
                      </a:r>
                      <a:r>
                        <a:rPr lang="en-US" baseline="0" dirty="0" smtClean="0"/>
                        <a:t>, n (%)</a:t>
                      </a:r>
                      <a:endParaRPr lang="en-US" dirty="0" smtClean="0"/>
                    </a:p>
                  </a:txBody>
                  <a:tcPr/>
                </a:tc>
                <a:tc>
                  <a:txBody>
                    <a:bodyPr/>
                    <a:lstStyle/>
                    <a:p>
                      <a:r>
                        <a:rPr lang="en-US" dirty="0" smtClean="0"/>
                        <a:t>21 (21)</a:t>
                      </a:r>
                      <a:endParaRPr lang="en-US" dirty="0"/>
                    </a:p>
                  </a:txBody>
                  <a:tcPr/>
                </a:tc>
                <a:tc>
                  <a:txBody>
                    <a:bodyPr/>
                    <a:lstStyle/>
                    <a:p>
                      <a:r>
                        <a:rPr lang="en-US" dirty="0" smtClean="0"/>
                        <a:t>24 (17)</a:t>
                      </a:r>
                      <a:endParaRPr lang="en-US" dirty="0"/>
                    </a:p>
                  </a:txBody>
                  <a:tcPr/>
                </a:tc>
                <a:tc>
                  <a:txBody>
                    <a:bodyPr/>
                    <a:lstStyle/>
                    <a:p>
                      <a:r>
                        <a:rPr lang="en-US" dirty="0" smtClean="0"/>
                        <a:t>NS</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Age at</a:t>
                      </a:r>
                      <a:r>
                        <a:rPr lang="en-US" baseline="0" dirty="0" smtClean="0"/>
                        <a:t> surgery</a:t>
                      </a:r>
                      <a:r>
                        <a:rPr lang="en-US" dirty="0" smtClean="0"/>
                        <a:t>, mean </a:t>
                      </a:r>
                      <a:r>
                        <a:rPr lang="en-US" sz="1800" kern="1200" dirty="0" smtClean="0">
                          <a:solidFill>
                            <a:schemeClr val="dk1"/>
                          </a:solidFill>
                          <a:effectLst/>
                          <a:latin typeface="+mn-lt"/>
                          <a:ea typeface="+mn-ea"/>
                          <a:cs typeface="+mn-cs"/>
                        </a:rPr>
                        <a:t>± SD </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50.6 </a:t>
                      </a:r>
                      <a:r>
                        <a:rPr lang="en-US" sz="1800" kern="1200" dirty="0" smtClean="0">
                          <a:solidFill>
                            <a:schemeClr val="dk1"/>
                          </a:solidFill>
                          <a:effectLst/>
                          <a:latin typeface="+mn-lt"/>
                          <a:ea typeface="+mn-ea"/>
                          <a:cs typeface="+mn-cs"/>
                        </a:rPr>
                        <a:t>± 12.1</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43.4</a:t>
                      </a:r>
                      <a:r>
                        <a:rPr lang="en-US" baseline="0" dirty="0" smtClean="0"/>
                        <a:t> </a:t>
                      </a:r>
                      <a:r>
                        <a:rPr lang="en-US" sz="1800" kern="1200" dirty="0" smtClean="0">
                          <a:solidFill>
                            <a:schemeClr val="dk1"/>
                          </a:solidFill>
                          <a:effectLst/>
                          <a:latin typeface="+mn-lt"/>
                          <a:ea typeface="+mn-ea"/>
                          <a:cs typeface="+mn-cs"/>
                        </a:rPr>
                        <a:t>±11.3</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P&lt;0.001</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Initial BMI, mean ± SD (range) [kg/m</a:t>
                      </a:r>
                      <a:r>
                        <a:rPr lang="en-US" sz="1800" kern="1200" baseline="30000" dirty="0" smtClean="0">
                          <a:solidFill>
                            <a:schemeClr val="dk1"/>
                          </a:solidFill>
                          <a:effectLst/>
                          <a:latin typeface="+mn-lt"/>
                          <a:ea typeface="+mn-ea"/>
                          <a:cs typeface="+mn-cs"/>
                        </a:rPr>
                        <a:t>2</a:t>
                      </a:r>
                      <a:r>
                        <a:rPr lang="en-US" sz="1800" kern="1200" dirty="0" smtClean="0">
                          <a:solidFill>
                            <a:schemeClr val="dk1"/>
                          </a:solidFill>
                          <a:effectLst/>
                          <a:latin typeface="+mn-lt"/>
                          <a:ea typeface="+mn-ea"/>
                          <a:cs typeface="+mn-cs"/>
                        </a:rPr>
                        <a:t>] </a:t>
                      </a:r>
                      <a:endParaRPr lang="en-US" dirty="0" smtClean="0"/>
                    </a:p>
                  </a:txBody>
                  <a:tcPr/>
                </a:tc>
                <a:tc>
                  <a:txBody>
                    <a:bodyPr/>
                    <a:lstStyle/>
                    <a:p>
                      <a:r>
                        <a:rPr lang="en-US" sz="1800" kern="1200" dirty="0" smtClean="0">
                          <a:solidFill>
                            <a:schemeClr val="dk1"/>
                          </a:solidFill>
                          <a:effectLst/>
                          <a:latin typeface="+mn-lt"/>
                          <a:ea typeface="+mn-ea"/>
                          <a:cs typeface="+mn-cs"/>
                        </a:rPr>
                        <a:t>43.1 ±6.7</a:t>
                      </a:r>
                      <a:endParaRPr lang="en-US" dirty="0"/>
                    </a:p>
                  </a:txBody>
                  <a:tcPr/>
                </a:tc>
                <a:tc>
                  <a:txBody>
                    <a:bodyPr/>
                    <a:lstStyle/>
                    <a:p>
                      <a:r>
                        <a:rPr lang="en-US" dirty="0" smtClean="0"/>
                        <a:t>45.1</a:t>
                      </a:r>
                      <a:r>
                        <a:rPr lang="en-US" sz="1800" kern="1200" dirty="0" smtClean="0">
                          <a:solidFill>
                            <a:schemeClr val="dk1"/>
                          </a:solidFill>
                          <a:effectLst/>
                          <a:latin typeface="+mn-lt"/>
                          <a:ea typeface="+mn-ea"/>
                          <a:cs typeface="+mn-cs"/>
                        </a:rPr>
                        <a:t>±</a:t>
                      </a:r>
                      <a:r>
                        <a:rPr lang="en-US" dirty="0" smtClean="0"/>
                        <a:t> 6.8</a:t>
                      </a:r>
                      <a:endParaRPr lang="en-US" dirty="0"/>
                    </a:p>
                  </a:txBody>
                  <a:tcPr/>
                </a:tc>
                <a:tc>
                  <a:txBody>
                    <a:bodyPr/>
                    <a:lstStyle/>
                    <a:p>
                      <a:r>
                        <a:rPr lang="en-US" dirty="0" smtClean="0"/>
                        <a:t>0.03</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Initial</a:t>
                      </a:r>
                      <a:r>
                        <a:rPr lang="en-US" baseline="0" dirty="0" smtClean="0"/>
                        <a:t> weight, </a:t>
                      </a:r>
                      <a:r>
                        <a:rPr lang="en-US" sz="1800" kern="1200" dirty="0" smtClean="0">
                          <a:solidFill>
                            <a:schemeClr val="dk1"/>
                          </a:solidFill>
                          <a:effectLst/>
                          <a:latin typeface="+mn-lt"/>
                          <a:ea typeface="+mn-ea"/>
                          <a:cs typeface="+mn-cs"/>
                        </a:rPr>
                        <a:t>mean ± SD (range) [kg]</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118.6</a:t>
                      </a:r>
                      <a:r>
                        <a:rPr lang="en-US" baseline="0" dirty="0" smtClean="0"/>
                        <a:t> </a:t>
                      </a:r>
                      <a:r>
                        <a:rPr lang="en-US" sz="1800" kern="1200" dirty="0" smtClean="0">
                          <a:solidFill>
                            <a:schemeClr val="dk1"/>
                          </a:solidFill>
                          <a:effectLst/>
                          <a:latin typeface="+mn-lt"/>
                          <a:ea typeface="+mn-ea"/>
                          <a:cs typeface="+mn-cs"/>
                        </a:rPr>
                        <a:t>±</a:t>
                      </a:r>
                      <a:r>
                        <a:rPr lang="en-US" sz="1800" kern="1200" baseline="0" dirty="0" smtClean="0">
                          <a:solidFill>
                            <a:schemeClr val="dk1"/>
                          </a:solidFill>
                          <a:effectLst/>
                          <a:latin typeface="+mn-lt"/>
                          <a:ea typeface="+mn-ea"/>
                          <a:cs typeface="+mn-cs"/>
                        </a:rPr>
                        <a:t> </a:t>
                      </a:r>
                      <a:r>
                        <a:rPr lang="en-US" baseline="0" dirty="0" smtClean="0"/>
                        <a:t>22.0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125.2 ±23.0</a:t>
                      </a:r>
                      <a:endParaRPr lang="en-US" dirty="0" smtClean="0"/>
                    </a:p>
                    <a:p>
                      <a:endParaRPr lang="en-US" dirty="0"/>
                    </a:p>
                  </a:txBody>
                  <a:tcPr/>
                </a:tc>
                <a:tc>
                  <a:txBody>
                    <a:bodyPr/>
                    <a:lstStyle/>
                    <a:p>
                      <a:r>
                        <a:rPr lang="en-US" dirty="0" smtClean="0"/>
                        <a:t>0.028</a:t>
                      </a:r>
                      <a:endParaRPr lang="en-US" dirty="0"/>
                    </a:p>
                  </a:txBody>
                  <a:tcPr/>
                </a:tc>
              </a:tr>
            </a:tbl>
          </a:graphicData>
        </a:graphic>
      </p:graphicFrame>
    </p:spTree>
    <p:extLst>
      <p:ext uri="{BB962C8B-B14F-4D97-AF65-F5344CB8AC3E}">
        <p14:creationId xmlns:p14="http://schemas.microsoft.com/office/powerpoint/2010/main" val="701721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a:p>
        </p:txBody>
      </p:sp>
      <p:sp>
        <p:nvSpPr>
          <p:cNvPr id="5" name="Title 4"/>
          <p:cNvSpPr>
            <a:spLocks noGrp="1"/>
          </p:cNvSpPr>
          <p:nvPr>
            <p:ph type="title"/>
          </p:nvPr>
        </p:nvSpPr>
        <p:spPr/>
        <p:txBody>
          <a:bodyPr/>
          <a:lstStyle/>
          <a:p>
            <a:r>
              <a:rPr lang="en-US" dirty="0" smtClean="0"/>
              <a:t>Average % EWL at follow up</a:t>
            </a:r>
            <a:endParaRPr lang="en-US" dirty="0"/>
          </a:p>
        </p:txBody>
      </p:sp>
      <p:grpSp>
        <p:nvGrpSpPr>
          <p:cNvPr id="2" name="Group 1"/>
          <p:cNvGrpSpPr/>
          <p:nvPr/>
        </p:nvGrpSpPr>
        <p:grpSpPr>
          <a:xfrm>
            <a:off x="549275" y="1600201"/>
            <a:ext cx="7828654" cy="4511429"/>
            <a:chOff x="549275" y="1600201"/>
            <a:chExt cx="7828654" cy="4511429"/>
          </a:xfrm>
        </p:grpSpPr>
        <p:pic>
          <p:nvPicPr>
            <p:cNvPr id="4" name="Picture 5"/>
            <p:cNvPicPr>
              <a:picLocks noChangeAspect="1" noChangeArrowheads="1"/>
            </p:cNvPicPr>
            <p:nvPr/>
          </p:nvPicPr>
          <p:blipFill>
            <a:blip r:embed="rId3" cstate="print"/>
            <a:srcRect l="4230" t="5417" r="3103" b="5746"/>
            <a:stretch>
              <a:fillRect/>
            </a:stretch>
          </p:blipFill>
          <p:spPr bwMode="auto">
            <a:xfrm>
              <a:off x="549275" y="1600201"/>
              <a:ext cx="7828654" cy="4511429"/>
            </a:xfrm>
            <a:prstGeom prst="rect">
              <a:avLst/>
            </a:prstGeom>
            <a:noFill/>
            <a:ln w="9525">
              <a:noFill/>
              <a:miter lim="800000"/>
              <a:headEnd/>
              <a:tailEnd/>
            </a:ln>
            <a:effectLst/>
          </p:spPr>
        </p:pic>
        <p:sp>
          <p:nvSpPr>
            <p:cNvPr id="6" name="TextBox 5"/>
            <p:cNvSpPr txBox="1"/>
            <p:nvPr/>
          </p:nvSpPr>
          <p:spPr>
            <a:xfrm>
              <a:off x="2687916" y="1909839"/>
              <a:ext cx="874327" cy="769441"/>
            </a:xfrm>
            <a:prstGeom prst="rect">
              <a:avLst/>
            </a:prstGeom>
            <a:noFill/>
          </p:spPr>
          <p:txBody>
            <a:bodyPr wrap="square" rtlCol="0">
              <a:spAutoFit/>
            </a:bodyPr>
            <a:lstStyle/>
            <a:p>
              <a:r>
                <a:rPr lang="en-US" sz="4400" dirty="0" smtClean="0"/>
                <a:t>*</a:t>
              </a:r>
              <a:endParaRPr lang="en-US" sz="4400" dirty="0"/>
            </a:p>
          </p:txBody>
        </p:sp>
        <p:sp>
          <p:nvSpPr>
            <p:cNvPr id="7" name="TextBox 6"/>
            <p:cNvSpPr txBox="1"/>
            <p:nvPr/>
          </p:nvSpPr>
          <p:spPr>
            <a:xfrm>
              <a:off x="6293502" y="1898591"/>
              <a:ext cx="874327" cy="769441"/>
            </a:xfrm>
            <a:prstGeom prst="rect">
              <a:avLst/>
            </a:prstGeom>
            <a:noFill/>
          </p:spPr>
          <p:txBody>
            <a:bodyPr wrap="square" rtlCol="0">
              <a:spAutoFit/>
            </a:bodyPr>
            <a:lstStyle/>
            <a:p>
              <a:r>
                <a:rPr lang="en-US" sz="4400" dirty="0" smtClean="0"/>
                <a:t>*</a:t>
              </a:r>
              <a:endParaRPr lang="en-US" sz="4400" dirty="0"/>
            </a:p>
          </p:txBody>
        </p:sp>
        <p:sp>
          <p:nvSpPr>
            <p:cNvPr id="8" name="TextBox 7"/>
            <p:cNvSpPr txBox="1"/>
            <p:nvPr/>
          </p:nvSpPr>
          <p:spPr>
            <a:xfrm>
              <a:off x="5071960" y="1909839"/>
              <a:ext cx="874327" cy="769441"/>
            </a:xfrm>
            <a:prstGeom prst="rect">
              <a:avLst/>
            </a:prstGeom>
            <a:noFill/>
          </p:spPr>
          <p:txBody>
            <a:bodyPr wrap="square" rtlCol="0">
              <a:spAutoFit/>
            </a:bodyPr>
            <a:lstStyle/>
            <a:p>
              <a:r>
                <a:rPr lang="en-US" sz="4400" dirty="0" smtClean="0"/>
                <a:t>*</a:t>
              </a:r>
              <a:endParaRPr lang="en-US" sz="4400" dirty="0"/>
            </a:p>
          </p:txBody>
        </p:sp>
        <p:sp>
          <p:nvSpPr>
            <p:cNvPr id="9" name="TextBox 8"/>
            <p:cNvSpPr txBox="1"/>
            <p:nvPr/>
          </p:nvSpPr>
          <p:spPr>
            <a:xfrm>
              <a:off x="1870872" y="1898591"/>
              <a:ext cx="319086" cy="769441"/>
            </a:xfrm>
            <a:prstGeom prst="rect">
              <a:avLst/>
            </a:prstGeom>
            <a:noFill/>
          </p:spPr>
          <p:txBody>
            <a:bodyPr wrap="square" rtlCol="0">
              <a:spAutoFit/>
            </a:bodyPr>
            <a:lstStyle/>
            <a:p>
              <a:r>
                <a:rPr lang="en-US" sz="4400" dirty="0" smtClean="0"/>
                <a:t>*</a:t>
              </a:r>
              <a:endParaRPr lang="en-US" sz="4400" dirty="0"/>
            </a:p>
          </p:txBody>
        </p:sp>
        <p:sp>
          <p:nvSpPr>
            <p:cNvPr id="10" name="TextBox 9"/>
            <p:cNvSpPr txBox="1"/>
            <p:nvPr/>
          </p:nvSpPr>
          <p:spPr>
            <a:xfrm>
              <a:off x="3795424" y="1909839"/>
              <a:ext cx="874327" cy="769441"/>
            </a:xfrm>
            <a:prstGeom prst="rect">
              <a:avLst/>
            </a:prstGeom>
            <a:noFill/>
          </p:spPr>
          <p:txBody>
            <a:bodyPr wrap="square" rtlCol="0">
              <a:spAutoFit/>
            </a:bodyPr>
            <a:lstStyle/>
            <a:p>
              <a:r>
                <a:rPr lang="en-US" sz="4400" dirty="0" smtClean="0"/>
                <a:t>*</a:t>
              </a:r>
              <a:endParaRPr lang="en-US" sz="4400" dirty="0"/>
            </a:p>
          </p:txBody>
        </p:sp>
      </p:grpSp>
      <p:sp>
        <p:nvSpPr>
          <p:cNvPr id="11" name="TextBox 10"/>
          <p:cNvSpPr txBox="1"/>
          <p:nvPr/>
        </p:nvSpPr>
        <p:spPr>
          <a:xfrm>
            <a:off x="5946287" y="6111630"/>
            <a:ext cx="2373171" cy="477054"/>
          </a:xfrm>
          <a:prstGeom prst="rect">
            <a:avLst/>
          </a:prstGeom>
          <a:noFill/>
        </p:spPr>
        <p:txBody>
          <a:bodyPr wrap="square" rtlCol="0">
            <a:spAutoFit/>
          </a:bodyPr>
          <a:lstStyle/>
          <a:p>
            <a:r>
              <a:rPr lang="en-US" sz="2500" dirty="0" smtClean="0"/>
              <a:t>* P&lt;0.001</a:t>
            </a:r>
            <a:endParaRPr lang="en-US" sz="2500" dirty="0"/>
          </a:p>
        </p:txBody>
      </p:sp>
    </p:spTree>
    <p:extLst>
      <p:ext uri="{BB962C8B-B14F-4D97-AF65-F5344CB8AC3E}">
        <p14:creationId xmlns:p14="http://schemas.microsoft.com/office/powerpoint/2010/main" val="634152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EWL post </a:t>
            </a:r>
            <a:r>
              <a:rPr lang="en-US" dirty="0"/>
              <a:t>operation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12822945"/>
              </p:ext>
            </p:extLst>
          </p:nvPr>
        </p:nvGraphicFramePr>
        <p:xfrm>
          <a:off x="1400175" y="1841500"/>
          <a:ext cx="6042024" cy="3139439"/>
        </p:xfrm>
        <a:graphic>
          <a:graphicData uri="http://schemas.openxmlformats.org/drawingml/2006/table">
            <a:tbl>
              <a:tblPr firstRow="1" bandRow="1">
                <a:tableStyleId>{5C22544A-7EE6-4342-B048-85BDC9FD1C3A}</a:tableStyleId>
              </a:tblPr>
              <a:tblGrid>
                <a:gridCol w="1511849"/>
                <a:gridCol w="1517221"/>
                <a:gridCol w="1506477"/>
                <a:gridCol w="1506477"/>
              </a:tblGrid>
              <a:tr h="370840">
                <a:tc>
                  <a:txBody>
                    <a:bodyPr/>
                    <a:lstStyle/>
                    <a:p>
                      <a:pPr algn="l"/>
                      <a:r>
                        <a:rPr lang="en-US" dirty="0" smtClean="0"/>
                        <a:t>Time (months postop)</a:t>
                      </a:r>
                      <a:endParaRPr lang="en-US" dirty="0"/>
                    </a:p>
                  </a:txBody>
                  <a:tcPr/>
                </a:tc>
                <a:tc>
                  <a:txBody>
                    <a:bodyPr/>
                    <a:lstStyle/>
                    <a:p>
                      <a:pPr algn="l"/>
                      <a:r>
                        <a:rPr lang="en-US" dirty="0" smtClean="0"/>
                        <a:t>%EWL</a:t>
                      </a:r>
                      <a:r>
                        <a:rPr lang="en-US" baseline="0" dirty="0" smtClean="0"/>
                        <a:t> (SD) LAGB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%EWL</a:t>
                      </a:r>
                      <a:r>
                        <a:rPr lang="en-US" baseline="0" dirty="0" smtClean="0"/>
                        <a:t> (SD) LSG</a:t>
                      </a:r>
                      <a:endParaRPr lang="en-US" dirty="0" smtClean="0"/>
                    </a:p>
                    <a:p>
                      <a:pPr algn="l"/>
                      <a:endParaRPr lang="en-US" dirty="0"/>
                    </a:p>
                  </a:txBody>
                  <a:tcPr/>
                </a:tc>
                <a:tc>
                  <a:txBody>
                    <a:bodyPr/>
                    <a:lstStyle/>
                    <a:p>
                      <a:pPr algn="l"/>
                      <a:r>
                        <a:rPr lang="en-US" dirty="0" smtClean="0"/>
                        <a:t>P-value</a:t>
                      </a:r>
                      <a:endParaRPr lang="en-US" dirty="0"/>
                    </a:p>
                  </a:txBody>
                  <a:tcPr/>
                </a:tc>
              </a:tr>
              <a:tr h="370840">
                <a:tc>
                  <a:txBody>
                    <a:bodyPr/>
                    <a:lstStyle/>
                    <a:p>
                      <a:pPr algn="l"/>
                      <a:r>
                        <a:rPr lang="en-US" sz="1600" dirty="0" smtClean="0">
                          <a:latin typeface="+mn-lt"/>
                        </a:rPr>
                        <a:t>3</a:t>
                      </a:r>
                      <a:endParaRPr lang="en-US" sz="1600" dirty="0">
                        <a:latin typeface="+mn-lt"/>
                      </a:endParaRPr>
                    </a:p>
                  </a:txBody>
                  <a:tcPr anchor="ctr"/>
                </a:tc>
                <a:tc>
                  <a:txBody>
                    <a:bodyPr/>
                    <a:lstStyle/>
                    <a:p>
                      <a:pPr algn="l" fontAlgn="t"/>
                      <a:r>
                        <a:rPr lang="en-US" sz="1600" b="0" i="0" u="none" strike="noStrike" dirty="0" smtClean="0">
                          <a:solidFill>
                            <a:srgbClr val="000000"/>
                          </a:solidFill>
                          <a:effectLst/>
                          <a:latin typeface="+mn-lt"/>
                        </a:rPr>
                        <a:t>22.8</a:t>
                      </a:r>
                      <a:r>
                        <a:rPr lang="en-US" sz="1600" b="0" i="0" u="none" strike="noStrike" baseline="0" dirty="0" smtClean="0">
                          <a:solidFill>
                            <a:srgbClr val="000000"/>
                          </a:solidFill>
                          <a:effectLst/>
                          <a:latin typeface="+mn-lt"/>
                        </a:rPr>
                        <a:t>  (15.4)</a:t>
                      </a:r>
                      <a:endParaRPr lang="en-US" sz="1600" b="0" i="0" u="none" strike="noStrike" dirty="0">
                        <a:solidFill>
                          <a:srgbClr val="000000"/>
                        </a:solidFill>
                        <a:effectLst/>
                        <a:latin typeface="+mn-lt"/>
                      </a:endParaRPr>
                    </a:p>
                  </a:txBody>
                  <a:tcPr marL="12700" marR="12700" marT="12700" marB="0" anchor="ct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rPr>
                        <a:t>30.9 (16.9)</a:t>
                      </a:r>
                    </a:p>
                  </a:txBody>
                  <a:tcPr marL="12700" marR="12700" marT="12700" marB="0" anchor="ct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rPr>
                        <a:t>&lt;0.001</a:t>
                      </a:r>
                    </a:p>
                  </a:txBody>
                  <a:tcPr marL="12700" marR="12700" marT="12700" marB="0" anchor="ctr"/>
                </a:tc>
              </a:tr>
              <a:tr h="370840">
                <a:tc>
                  <a:txBody>
                    <a:bodyPr/>
                    <a:lstStyle/>
                    <a:p>
                      <a:pPr algn="l"/>
                      <a:r>
                        <a:rPr lang="en-US" sz="1600" dirty="0" smtClean="0">
                          <a:latin typeface="+mn-lt"/>
                        </a:rPr>
                        <a:t>6</a:t>
                      </a:r>
                      <a:endParaRPr lang="en-US" sz="1600" dirty="0">
                        <a:latin typeface="+mn-lt"/>
                      </a:endParaRPr>
                    </a:p>
                  </a:txBody>
                  <a:tcPr anchor="ctr"/>
                </a:tc>
                <a:tc>
                  <a:txBody>
                    <a:bodyPr/>
                    <a:lstStyle/>
                    <a:p>
                      <a:pPr algn="l" fontAlgn="t"/>
                      <a:r>
                        <a:rPr lang="en-US" sz="1600" b="0" i="0" u="none" strike="noStrike" dirty="0" smtClean="0">
                          <a:solidFill>
                            <a:srgbClr val="000000"/>
                          </a:solidFill>
                          <a:effectLst/>
                          <a:latin typeface="+mn-lt"/>
                        </a:rPr>
                        <a:t>32.9 (26.7)</a:t>
                      </a:r>
                      <a:r>
                        <a:rPr lang="en-US" sz="1600" b="0" i="0" u="none" strike="noStrike" baseline="0" dirty="0" smtClean="0">
                          <a:solidFill>
                            <a:srgbClr val="000000"/>
                          </a:solidFill>
                          <a:effectLst/>
                          <a:latin typeface="+mn-lt"/>
                        </a:rPr>
                        <a:t> </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41.3 (20.1)</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0.001</a:t>
                      </a:r>
                      <a:endParaRPr lang="en-US" sz="1600" b="0" i="0" u="none" strike="noStrike" dirty="0">
                        <a:solidFill>
                          <a:srgbClr val="000000"/>
                        </a:solidFill>
                        <a:effectLst/>
                        <a:latin typeface="+mn-lt"/>
                      </a:endParaRPr>
                    </a:p>
                  </a:txBody>
                  <a:tcPr marL="12700" marR="12700" marT="12700" marB="0" anchor="ctr"/>
                </a:tc>
              </a:tr>
              <a:tr h="370840">
                <a:tc>
                  <a:txBody>
                    <a:bodyPr/>
                    <a:lstStyle/>
                    <a:p>
                      <a:pPr algn="l"/>
                      <a:r>
                        <a:rPr lang="en-US" sz="1600" dirty="0" smtClean="0">
                          <a:latin typeface="+mn-lt"/>
                        </a:rPr>
                        <a:t>9</a:t>
                      </a:r>
                      <a:endParaRPr lang="en-US" sz="1600" dirty="0">
                        <a:latin typeface="+mn-lt"/>
                      </a:endParaRPr>
                    </a:p>
                  </a:txBody>
                  <a:tcPr anchor="ctr"/>
                </a:tc>
                <a:tc>
                  <a:txBody>
                    <a:bodyPr/>
                    <a:lstStyle/>
                    <a:p>
                      <a:pPr algn="l" fontAlgn="t"/>
                      <a:r>
                        <a:rPr lang="en-US" sz="1600" b="0" i="0" u="none" strike="noStrike" dirty="0" smtClean="0">
                          <a:solidFill>
                            <a:srgbClr val="000000"/>
                          </a:solidFill>
                          <a:effectLst/>
                          <a:latin typeface="+mn-lt"/>
                        </a:rPr>
                        <a:t>35.19 (18.7)</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52.3 (21.0)</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&lt;0.001</a:t>
                      </a:r>
                      <a:endParaRPr lang="en-US" sz="1600" b="0" i="0" u="none" strike="noStrike" dirty="0">
                        <a:solidFill>
                          <a:srgbClr val="000000"/>
                        </a:solidFill>
                        <a:effectLst/>
                        <a:latin typeface="+mn-lt"/>
                      </a:endParaRPr>
                    </a:p>
                  </a:txBody>
                  <a:tcPr marL="12700" marR="12700" marT="12700" marB="0" anchor="ctr"/>
                </a:tc>
              </a:tr>
              <a:tr h="370840">
                <a:tc>
                  <a:txBody>
                    <a:bodyPr/>
                    <a:lstStyle/>
                    <a:p>
                      <a:pPr algn="l"/>
                      <a:r>
                        <a:rPr lang="en-US" sz="1600" dirty="0" smtClean="0">
                          <a:latin typeface="+mn-lt"/>
                        </a:rPr>
                        <a:t>12</a:t>
                      </a:r>
                      <a:endParaRPr lang="en-US" sz="1600" dirty="0">
                        <a:latin typeface="+mn-lt"/>
                      </a:endParaRPr>
                    </a:p>
                  </a:txBody>
                  <a:tcPr anchor="ctr"/>
                </a:tc>
                <a:tc>
                  <a:txBody>
                    <a:bodyPr/>
                    <a:lstStyle/>
                    <a:p>
                      <a:pPr algn="l" fontAlgn="b"/>
                      <a:r>
                        <a:rPr lang="en-US" sz="1600" b="0" i="0" u="none" strike="noStrike" dirty="0" smtClean="0">
                          <a:solidFill>
                            <a:srgbClr val="000000"/>
                          </a:solidFill>
                          <a:effectLst/>
                          <a:latin typeface="+mn-lt"/>
                        </a:rPr>
                        <a:t>40.0 (22.3)</a:t>
                      </a:r>
                      <a:endParaRPr lang="en-US" sz="1600" b="0" i="0" u="none" strike="noStrike" dirty="0">
                        <a:solidFill>
                          <a:srgbClr val="000000"/>
                        </a:solidFill>
                        <a:effectLst/>
                        <a:latin typeface="+mn-lt"/>
                      </a:endParaRPr>
                    </a:p>
                  </a:txBody>
                  <a:tcPr marL="12700" marR="12700" marT="12700" marB="0" anchor="ct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rPr>
                        <a:t>57.49 (20.9)</a:t>
                      </a:r>
                    </a:p>
                  </a:txBody>
                  <a:tcPr marL="12700" marR="12700" marT="12700" marB="0" anchor="ct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rPr>
                        <a:t>&lt;0.001</a:t>
                      </a:r>
                    </a:p>
                  </a:txBody>
                  <a:tcPr marL="12700" marR="12700" marT="12700" marB="0" anchor="ctr"/>
                </a:tc>
              </a:tr>
              <a:tr h="370840">
                <a:tc>
                  <a:txBody>
                    <a:bodyPr/>
                    <a:lstStyle/>
                    <a:p>
                      <a:pPr algn="l"/>
                      <a:r>
                        <a:rPr lang="en-US" sz="1600" dirty="0" smtClean="0">
                          <a:latin typeface="+mn-lt"/>
                        </a:rPr>
                        <a:t>18</a:t>
                      </a:r>
                      <a:endParaRPr lang="en-US" sz="1600" dirty="0">
                        <a:latin typeface="+mn-lt"/>
                      </a:endParaRPr>
                    </a:p>
                  </a:txBody>
                  <a:tcPr anchor="ctr"/>
                </a:tc>
                <a:tc>
                  <a:txBody>
                    <a:bodyPr/>
                    <a:lstStyle/>
                    <a:p>
                      <a:pPr algn="l" fontAlgn="t"/>
                      <a:r>
                        <a:rPr lang="en-US" sz="1600" b="0" i="0" u="none" strike="noStrike" dirty="0" smtClean="0">
                          <a:solidFill>
                            <a:srgbClr val="000000"/>
                          </a:solidFill>
                          <a:effectLst/>
                          <a:latin typeface="+mn-lt"/>
                        </a:rPr>
                        <a:t>46.2</a:t>
                      </a:r>
                      <a:r>
                        <a:rPr lang="en-US" sz="1600" b="0" i="0" u="none" strike="noStrike" baseline="0" dirty="0" smtClean="0">
                          <a:solidFill>
                            <a:srgbClr val="000000"/>
                          </a:solidFill>
                          <a:effectLst/>
                          <a:latin typeface="+mn-lt"/>
                        </a:rPr>
                        <a:t> (23.8)</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68.7 (13.0)</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0.003</a:t>
                      </a:r>
                      <a:endParaRPr lang="en-US" sz="1600" b="0" i="0" u="none" strike="noStrike" dirty="0">
                        <a:solidFill>
                          <a:srgbClr val="000000"/>
                        </a:solidFill>
                        <a:effectLst/>
                        <a:latin typeface="+mn-lt"/>
                      </a:endParaRPr>
                    </a:p>
                  </a:txBody>
                  <a:tcPr marL="12700" marR="12700" marT="12700" marB="0" anchor="ctr"/>
                </a:tc>
              </a:tr>
              <a:tr h="370840">
                <a:tc>
                  <a:txBody>
                    <a:bodyPr/>
                    <a:lstStyle/>
                    <a:p>
                      <a:pPr algn="l"/>
                      <a:r>
                        <a:rPr lang="en-US" sz="1600" dirty="0" smtClean="0">
                          <a:latin typeface="+mn-lt"/>
                        </a:rPr>
                        <a:t>24</a:t>
                      </a:r>
                      <a:endParaRPr lang="en-US" sz="1600" dirty="0">
                        <a:latin typeface="+mn-lt"/>
                      </a:endParaRPr>
                    </a:p>
                  </a:txBody>
                  <a:tcPr anchor="ctr"/>
                </a:tc>
                <a:tc>
                  <a:txBody>
                    <a:bodyPr/>
                    <a:lstStyle/>
                    <a:p>
                      <a:pPr algn="l" fontAlgn="t"/>
                      <a:r>
                        <a:rPr lang="en-US" sz="1600" b="0" i="0" u="none" strike="noStrike" dirty="0" smtClean="0">
                          <a:solidFill>
                            <a:srgbClr val="000000"/>
                          </a:solidFill>
                          <a:effectLst/>
                          <a:latin typeface="+mn-lt"/>
                        </a:rPr>
                        <a:t>47.2</a:t>
                      </a:r>
                      <a:r>
                        <a:rPr lang="en-US" sz="1600" b="0" i="0" u="none" strike="noStrike" baseline="0" dirty="0" smtClean="0">
                          <a:solidFill>
                            <a:srgbClr val="000000"/>
                          </a:solidFill>
                          <a:effectLst/>
                          <a:latin typeface="+mn-lt"/>
                        </a:rPr>
                        <a:t> </a:t>
                      </a:r>
                      <a:r>
                        <a:rPr lang="en-US" sz="1600" b="0" i="0" u="none" strike="noStrike" dirty="0" smtClean="0">
                          <a:solidFill>
                            <a:srgbClr val="000000"/>
                          </a:solidFill>
                          <a:effectLst/>
                          <a:latin typeface="+mn-lt"/>
                        </a:rPr>
                        <a:t>(26.1)</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65.</a:t>
                      </a:r>
                      <a:r>
                        <a:rPr lang="en-US" sz="1600" b="0" i="0" u="none" strike="noStrike" baseline="0" dirty="0" smtClean="0">
                          <a:solidFill>
                            <a:srgbClr val="000000"/>
                          </a:solidFill>
                          <a:effectLst/>
                          <a:latin typeface="+mn-lt"/>
                        </a:rPr>
                        <a:t>7 (16.5)</a:t>
                      </a:r>
                      <a:endParaRPr lang="en-US" sz="1600" b="0" i="0" u="none" strike="noStrike" dirty="0">
                        <a:solidFill>
                          <a:srgbClr val="000000"/>
                        </a:solidFill>
                        <a:effectLst/>
                        <a:latin typeface="+mn-lt"/>
                      </a:endParaRPr>
                    </a:p>
                  </a:txBody>
                  <a:tcPr marL="12700" marR="12700" marT="12700" marB="0" anchor="ctr"/>
                </a:tc>
                <a:tc>
                  <a:txBody>
                    <a:bodyPr/>
                    <a:lstStyle/>
                    <a:p>
                      <a:pPr algn="l" fontAlgn="t"/>
                      <a:r>
                        <a:rPr lang="en-US" sz="1600" b="0" i="0" u="none" strike="noStrike" dirty="0" smtClean="0">
                          <a:solidFill>
                            <a:srgbClr val="000000"/>
                          </a:solidFill>
                          <a:effectLst/>
                          <a:latin typeface="+mn-lt"/>
                        </a:rPr>
                        <a:t>0.172</a:t>
                      </a:r>
                      <a:endParaRPr lang="en-US" sz="1600" b="0" i="0" u="none" strike="noStrike" dirty="0">
                        <a:solidFill>
                          <a:srgbClr val="000000"/>
                        </a:solidFill>
                        <a:effectLst/>
                        <a:latin typeface="+mn-lt"/>
                      </a:endParaRPr>
                    </a:p>
                  </a:txBody>
                  <a:tcPr marL="12700" marR="12700" marT="12700" marB="0" anchor="ctr"/>
                </a:tc>
              </a:tr>
            </a:tbl>
          </a:graphicData>
        </a:graphic>
      </p:graphicFrame>
    </p:spTree>
    <p:extLst>
      <p:ext uri="{BB962C8B-B14F-4D97-AF65-F5344CB8AC3E}">
        <p14:creationId xmlns:p14="http://schemas.microsoft.com/office/powerpoint/2010/main" val="26915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145730498"/>
              </p:ext>
            </p:extLst>
          </p:nvPr>
        </p:nvGraphicFramePr>
        <p:xfrm>
          <a:off x="549275" y="1600200"/>
          <a:ext cx="8042276" cy="2494280"/>
        </p:xfrm>
        <a:graphic>
          <a:graphicData uri="http://schemas.openxmlformats.org/drawingml/2006/table">
            <a:tbl>
              <a:tblPr firstRow="1" bandRow="1">
                <a:tableStyleId>{5C22544A-7EE6-4342-B048-85BDC9FD1C3A}</a:tableStyleId>
              </a:tblPr>
              <a:tblGrid>
                <a:gridCol w="4021138"/>
                <a:gridCol w="4021138"/>
              </a:tblGrid>
              <a:tr h="370840">
                <a:tc>
                  <a:txBody>
                    <a:bodyPr/>
                    <a:lstStyle/>
                    <a:p>
                      <a:r>
                        <a:rPr lang="en-US" dirty="0" smtClean="0"/>
                        <a:t>Complications</a:t>
                      </a:r>
                      <a:endParaRPr lang="en-US" dirty="0"/>
                    </a:p>
                  </a:txBody>
                  <a:tcPr/>
                </a:tc>
                <a:tc>
                  <a:txBody>
                    <a:bodyPr/>
                    <a:lstStyle/>
                    <a:p>
                      <a:r>
                        <a:rPr lang="en-US" dirty="0" smtClean="0"/>
                        <a:t>Number (%)  N=101</a:t>
                      </a:r>
                      <a:endParaRPr lang="en-US" dirty="0"/>
                    </a:p>
                  </a:txBody>
                  <a:tcPr/>
                </a:tc>
              </a:tr>
              <a:tr h="370840">
                <a:tc>
                  <a:txBody>
                    <a:bodyPr/>
                    <a:lstStyle/>
                    <a:p>
                      <a:r>
                        <a:rPr lang="en-US" dirty="0" smtClean="0"/>
                        <a:t>Readjustment</a:t>
                      </a:r>
                      <a:r>
                        <a:rPr lang="en-US" baseline="0" dirty="0" smtClean="0"/>
                        <a:t> of band</a:t>
                      </a:r>
                      <a:endParaRPr lang="en-US" dirty="0"/>
                    </a:p>
                  </a:txBody>
                  <a:tcPr/>
                </a:tc>
                <a:tc>
                  <a:txBody>
                    <a:bodyPr/>
                    <a:lstStyle/>
                    <a:p>
                      <a:r>
                        <a:rPr lang="en-US" dirty="0" smtClean="0"/>
                        <a:t>1 (1%)</a:t>
                      </a:r>
                      <a:endParaRPr lang="en-US" dirty="0"/>
                    </a:p>
                  </a:txBody>
                  <a:tcPr/>
                </a:tc>
              </a:tr>
              <a:tr h="370840">
                <a:tc>
                  <a:txBody>
                    <a:bodyPr/>
                    <a:lstStyle/>
                    <a:p>
                      <a:r>
                        <a:rPr lang="en-US" dirty="0" smtClean="0"/>
                        <a:t>Post-op</a:t>
                      </a:r>
                      <a:r>
                        <a:rPr lang="en-US" baseline="0" dirty="0" smtClean="0"/>
                        <a:t> </a:t>
                      </a:r>
                      <a:r>
                        <a:rPr lang="en-US" dirty="0" smtClean="0"/>
                        <a:t>Bleeding requiring PRBC transfusion</a:t>
                      </a:r>
                      <a:endParaRPr lang="en-US" dirty="0"/>
                    </a:p>
                  </a:txBody>
                  <a:tcPr/>
                </a:tc>
                <a:tc>
                  <a:txBody>
                    <a:bodyPr/>
                    <a:lstStyle/>
                    <a:p>
                      <a:r>
                        <a:rPr lang="en-US" dirty="0" smtClean="0"/>
                        <a:t>1 (1%)</a:t>
                      </a:r>
                      <a:endParaRPr lang="en-US" dirty="0"/>
                    </a:p>
                  </a:txBody>
                  <a:tcPr/>
                </a:tc>
              </a:tr>
              <a:tr h="370840">
                <a:tc>
                  <a:txBody>
                    <a:bodyPr/>
                    <a:lstStyle/>
                    <a:p>
                      <a:r>
                        <a:rPr lang="en-US" dirty="0" smtClean="0"/>
                        <a:t>Pulmonary embolus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(1%)</a:t>
                      </a:r>
                    </a:p>
                  </a:txBody>
                  <a:tcPr/>
                </a:tc>
              </a:tr>
              <a:tr h="370840">
                <a:tc>
                  <a:txBody>
                    <a:bodyPr/>
                    <a:lstStyle/>
                    <a:p>
                      <a:r>
                        <a:rPr lang="en-US" dirty="0" smtClean="0"/>
                        <a:t>Death</a:t>
                      </a:r>
                      <a:endParaRPr lang="en-US" dirty="0"/>
                    </a:p>
                  </a:txBody>
                  <a:tcPr/>
                </a:tc>
                <a:tc>
                  <a:txBody>
                    <a:bodyPr/>
                    <a:lstStyle/>
                    <a:p>
                      <a:r>
                        <a:rPr lang="en-US" dirty="0" smtClean="0"/>
                        <a:t>0</a:t>
                      </a:r>
                      <a:endParaRPr lang="en-US" dirty="0"/>
                    </a:p>
                  </a:txBody>
                  <a:tcPr/>
                </a:tc>
              </a:tr>
              <a:tr h="370840">
                <a:tc>
                  <a:txBody>
                    <a:bodyPr/>
                    <a:lstStyle/>
                    <a:p>
                      <a:r>
                        <a:rPr lang="en-US" dirty="0" smtClean="0"/>
                        <a:t>Average</a:t>
                      </a:r>
                      <a:r>
                        <a:rPr lang="en-US" baseline="0" dirty="0" smtClean="0"/>
                        <a:t> LOS (days)</a:t>
                      </a:r>
                      <a:endParaRPr lang="en-US" dirty="0"/>
                    </a:p>
                  </a:txBody>
                  <a:tcPr/>
                </a:tc>
                <a:tc>
                  <a:txBody>
                    <a:bodyPr/>
                    <a:lstStyle/>
                    <a:p>
                      <a:r>
                        <a:rPr lang="en-US" dirty="0" smtClean="0"/>
                        <a:t>1.57 </a:t>
                      </a:r>
                      <a:endParaRPr lang="en-US" dirty="0"/>
                    </a:p>
                  </a:txBody>
                  <a:tcPr/>
                </a:tc>
              </a:tr>
            </a:tbl>
          </a:graphicData>
        </a:graphic>
      </p:graphicFrame>
      <p:sp>
        <p:nvSpPr>
          <p:cNvPr id="4" name="Title 1"/>
          <p:cNvSpPr txBox="1">
            <a:spLocks/>
          </p:cNvSpPr>
          <p:nvPr/>
        </p:nvSpPr>
        <p:spPr>
          <a:xfrm>
            <a:off x="701675" y="259976"/>
            <a:ext cx="8042276" cy="1336956"/>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dirty="0" smtClean="0"/>
              <a:t>Complication rates - LAGB</a:t>
            </a:r>
            <a:endParaRPr lang="en-US" dirty="0"/>
          </a:p>
        </p:txBody>
      </p:sp>
    </p:spTree>
    <p:extLst>
      <p:ext uri="{BB962C8B-B14F-4D97-AF65-F5344CB8AC3E}">
        <p14:creationId xmlns:p14="http://schemas.microsoft.com/office/powerpoint/2010/main" val="6916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 rates - LSG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1997451"/>
              </p:ext>
            </p:extLst>
          </p:nvPr>
        </p:nvGraphicFramePr>
        <p:xfrm>
          <a:off x="549275" y="1600200"/>
          <a:ext cx="8042276" cy="2865120"/>
        </p:xfrm>
        <a:graphic>
          <a:graphicData uri="http://schemas.openxmlformats.org/drawingml/2006/table">
            <a:tbl>
              <a:tblPr firstRow="1" bandRow="1">
                <a:tableStyleId>{5C22544A-7EE6-4342-B048-85BDC9FD1C3A}</a:tableStyleId>
              </a:tblPr>
              <a:tblGrid>
                <a:gridCol w="4021138"/>
                <a:gridCol w="4021138"/>
              </a:tblGrid>
              <a:tr h="370840">
                <a:tc>
                  <a:txBody>
                    <a:bodyPr/>
                    <a:lstStyle/>
                    <a:p>
                      <a:r>
                        <a:rPr lang="en-US" dirty="0" smtClean="0"/>
                        <a:t>Complications</a:t>
                      </a:r>
                      <a:endParaRPr lang="en-US" dirty="0"/>
                    </a:p>
                  </a:txBody>
                  <a:tcPr/>
                </a:tc>
                <a:tc>
                  <a:txBody>
                    <a:bodyPr/>
                    <a:lstStyle/>
                    <a:p>
                      <a:r>
                        <a:rPr lang="en-US" dirty="0" smtClean="0"/>
                        <a:t>Number (%)  N=140</a:t>
                      </a:r>
                      <a:endParaRPr lang="en-US" dirty="0"/>
                    </a:p>
                  </a:txBody>
                  <a:tcPr/>
                </a:tc>
              </a:tr>
              <a:tr h="370840">
                <a:tc>
                  <a:txBody>
                    <a:bodyPr/>
                    <a:lstStyle/>
                    <a:p>
                      <a:r>
                        <a:rPr lang="en-US" dirty="0" smtClean="0"/>
                        <a:t>Return to theatre</a:t>
                      </a:r>
                      <a:r>
                        <a:rPr lang="en-US" baseline="0" dirty="0" smtClean="0"/>
                        <a:t> - </a:t>
                      </a:r>
                      <a:r>
                        <a:rPr lang="en-US" dirty="0" smtClean="0"/>
                        <a:t>Staple</a:t>
                      </a:r>
                      <a:r>
                        <a:rPr lang="en-US" baseline="0" dirty="0" smtClean="0"/>
                        <a:t> line leak</a:t>
                      </a:r>
                      <a:endParaRPr lang="en-US" dirty="0"/>
                    </a:p>
                  </a:txBody>
                  <a:tcPr/>
                </a:tc>
                <a:tc>
                  <a:txBody>
                    <a:bodyPr/>
                    <a:lstStyle/>
                    <a:p>
                      <a:r>
                        <a:rPr lang="en-US" dirty="0" smtClean="0"/>
                        <a:t>3 (2.1%)</a:t>
                      </a:r>
                      <a:endParaRPr lang="en-US" dirty="0"/>
                    </a:p>
                  </a:txBody>
                  <a:tcPr/>
                </a:tc>
              </a:tr>
              <a:tr h="370840">
                <a:tc>
                  <a:txBody>
                    <a:bodyPr/>
                    <a:lstStyle/>
                    <a:p>
                      <a:r>
                        <a:rPr lang="en-US" dirty="0" smtClean="0"/>
                        <a:t>Post-op</a:t>
                      </a:r>
                      <a:r>
                        <a:rPr lang="en-US" baseline="0" dirty="0" smtClean="0"/>
                        <a:t> </a:t>
                      </a:r>
                      <a:r>
                        <a:rPr lang="en-US" dirty="0" smtClean="0"/>
                        <a:t>Bleeding requiring PRBC transfusion</a:t>
                      </a:r>
                      <a:endParaRPr lang="en-US" dirty="0"/>
                    </a:p>
                  </a:txBody>
                  <a:tcPr/>
                </a:tc>
                <a:tc>
                  <a:txBody>
                    <a:bodyPr/>
                    <a:lstStyle/>
                    <a:p>
                      <a:r>
                        <a:rPr lang="en-US" dirty="0" smtClean="0"/>
                        <a:t>3 (2.1%)</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Post-op Atelectasis</a:t>
                      </a:r>
                    </a:p>
                  </a:txBody>
                  <a:tcPr/>
                </a:tc>
                <a:tc>
                  <a:txBody>
                    <a:bodyPr/>
                    <a:lstStyle/>
                    <a:p>
                      <a:r>
                        <a:rPr lang="en-US" dirty="0" smtClean="0"/>
                        <a:t>6 (4.2%)</a:t>
                      </a:r>
                    </a:p>
                  </a:txBody>
                  <a:tcPr/>
                </a:tc>
              </a:tr>
              <a:tr h="370840">
                <a:tc>
                  <a:txBody>
                    <a:bodyPr/>
                    <a:lstStyle/>
                    <a:p>
                      <a:r>
                        <a:rPr lang="en-US" dirty="0" smtClean="0"/>
                        <a:t>Atrial fibrillation</a:t>
                      </a:r>
                      <a:r>
                        <a:rPr lang="en-US" baseline="0" dirty="0" smtClean="0"/>
                        <a:t> </a:t>
                      </a:r>
                      <a:endParaRPr lang="en-US" dirty="0"/>
                    </a:p>
                  </a:txBody>
                  <a:tcPr/>
                </a:tc>
                <a:tc>
                  <a:txBody>
                    <a:bodyPr/>
                    <a:lstStyle/>
                    <a:p>
                      <a:r>
                        <a:rPr lang="en-US" dirty="0" smtClean="0"/>
                        <a:t>1 (0.7%)</a:t>
                      </a:r>
                      <a:endParaRPr lang="en-US" dirty="0"/>
                    </a:p>
                  </a:txBody>
                  <a:tcPr/>
                </a:tc>
              </a:tr>
              <a:tr h="370840">
                <a:tc>
                  <a:txBody>
                    <a:bodyPr/>
                    <a:lstStyle/>
                    <a:p>
                      <a:r>
                        <a:rPr lang="en-US" dirty="0" smtClean="0"/>
                        <a:t>Death</a:t>
                      </a:r>
                      <a:endParaRPr lang="en-US" dirty="0"/>
                    </a:p>
                  </a:txBody>
                  <a:tcPr/>
                </a:tc>
                <a:tc>
                  <a:txBody>
                    <a:bodyPr/>
                    <a:lstStyle/>
                    <a:p>
                      <a:r>
                        <a:rPr lang="en-US" dirty="0" smtClean="0"/>
                        <a:t>0</a:t>
                      </a:r>
                      <a:endParaRPr lang="en-US" dirty="0"/>
                    </a:p>
                  </a:txBody>
                  <a:tcPr/>
                </a:tc>
              </a:tr>
              <a:tr h="370840">
                <a:tc>
                  <a:txBody>
                    <a:bodyPr/>
                    <a:lstStyle/>
                    <a:p>
                      <a:r>
                        <a:rPr lang="en-US" dirty="0" smtClean="0"/>
                        <a:t>Average</a:t>
                      </a:r>
                      <a:r>
                        <a:rPr lang="en-US" baseline="0" dirty="0" smtClean="0"/>
                        <a:t> LOS (days)</a:t>
                      </a:r>
                      <a:endParaRPr lang="en-US" dirty="0"/>
                    </a:p>
                  </a:txBody>
                  <a:tcPr/>
                </a:tc>
                <a:tc>
                  <a:txBody>
                    <a:bodyPr/>
                    <a:lstStyle/>
                    <a:p>
                      <a:r>
                        <a:rPr lang="en-US" dirty="0" smtClean="0"/>
                        <a:t>2.2 </a:t>
                      </a:r>
                      <a:endParaRPr lang="en-US" dirty="0"/>
                    </a:p>
                  </a:txBody>
                  <a:tcPr/>
                </a:tc>
              </a:tr>
            </a:tbl>
          </a:graphicData>
        </a:graphic>
      </p:graphicFrame>
    </p:spTree>
    <p:extLst>
      <p:ext uri="{BB962C8B-B14F-4D97-AF65-F5344CB8AC3E}">
        <p14:creationId xmlns:p14="http://schemas.microsoft.com/office/powerpoint/2010/main" val="1459502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44924"/>
          </a:xfrm>
        </p:spPr>
        <p:txBody>
          <a:bodyPr/>
          <a:lstStyle/>
          <a:p>
            <a:r>
              <a:rPr lang="en-US" dirty="0" smtClean="0"/>
              <a:t>DISCUSSION</a:t>
            </a:r>
            <a:endParaRPr lang="en-US" dirty="0"/>
          </a:p>
        </p:txBody>
      </p:sp>
      <p:sp>
        <p:nvSpPr>
          <p:cNvPr id="3" name="Content Placeholder 2"/>
          <p:cNvSpPr>
            <a:spLocks noGrp="1"/>
          </p:cNvSpPr>
          <p:nvPr>
            <p:ph idx="1"/>
          </p:nvPr>
        </p:nvSpPr>
        <p:spPr>
          <a:xfrm>
            <a:off x="549276" y="1684024"/>
            <a:ext cx="2909888" cy="4343400"/>
          </a:xfrm>
        </p:spPr>
        <p:txBody>
          <a:bodyPr/>
          <a:lstStyle/>
          <a:p>
            <a:r>
              <a:rPr lang="en-US" dirty="0" smtClean="0"/>
              <a:t>Wang et al (2013) </a:t>
            </a:r>
            <a:r>
              <a:rPr lang="en-US" baseline="30000" dirty="0" smtClean="0"/>
              <a:t>[10]</a:t>
            </a:r>
          </a:p>
          <a:p>
            <a:endParaRPr lang="en-US" dirty="0" smtClean="0"/>
          </a:p>
          <a:p>
            <a:pPr lvl="1"/>
            <a:r>
              <a:rPr lang="en-US" dirty="0" smtClean="0"/>
              <a:t>Meta-analysis of 12 studies involving 1004 patients</a:t>
            </a:r>
          </a:p>
          <a:p>
            <a:pPr lvl="1"/>
            <a:r>
              <a:rPr lang="en-US" dirty="0" smtClean="0"/>
              <a:t>Did not include complication rates</a:t>
            </a:r>
          </a:p>
        </p:txBody>
      </p:sp>
      <p:pic>
        <p:nvPicPr>
          <p:cNvPr id="4" name="Content Placeholder 6" descr="Screen Shot 2015-11-21 at 11.55.28 pm.png"/>
          <p:cNvPicPr>
            <a:picLocks noChangeAspect="1"/>
          </p:cNvPicPr>
          <p:nvPr/>
        </p:nvPicPr>
        <p:blipFill rotWithShape="1">
          <a:blip r:embed="rId3">
            <a:extLst>
              <a:ext uri="{28A0092B-C50C-407E-A947-70E740481C1C}">
                <a14:useLocalDpi xmlns:a14="http://schemas.microsoft.com/office/drawing/2010/main" val="0"/>
              </a:ext>
            </a:extLst>
          </a:blip>
          <a:srcRect t="7961" r="82353" b="12320"/>
          <a:stretch/>
        </p:blipFill>
        <p:spPr>
          <a:xfrm>
            <a:off x="3459163" y="1524002"/>
            <a:ext cx="1419225" cy="3949700"/>
          </a:xfrm>
          <a:prstGeom prst="rect">
            <a:avLst/>
          </a:prstGeom>
        </p:spPr>
      </p:pic>
      <p:pic>
        <p:nvPicPr>
          <p:cNvPr id="5" name="Content Placeholder 6" descr="Screen Shot 2015-11-21 at 11.55.28 pm.png"/>
          <p:cNvPicPr>
            <a:picLocks noChangeAspect="1"/>
          </p:cNvPicPr>
          <p:nvPr/>
        </p:nvPicPr>
        <p:blipFill rotWithShape="1">
          <a:blip r:embed="rId3">
            <a:extLst>
              <a:ext uri="{28A0092B-C50C-407E-A947-70E740481C1C}">
                <a14:useLocalDpi xmlns:a14="http://schemas.microsoft.com/office/drawing/2010/main" val="0"/>
              </a:ext>
            </a:extLst>
          </a:blip>
          <a:srcRect l="46863" t="7961" r="4736" b="12320"/>
          <a:stretch/>
        </p:blipFill>
        <p:spPr>
          <a:xfrm>
            <a:off x="4878388" y="1524002"/>
            <a:ext cx="3892551" cy="3949700"/>
          </a:xfrm>
          <a:prstGeom prst="rect">
            <a:avLst/>
          </a:prstGeom>
        </p:spPr>
      </p:pic>
      <p:pic>
        <p:nvPicPr>
          <p:cNvPr id="6" name="Content Placeholder 6" descr="Screen Shot 2015-11-21 at 11.55.28 pm.png"/>
          <p:cNvPicPr>
            <a:picLocks noChangeAspect="1"/>
          </p:cNvPicPr>
          <p:nvPr/>
        </p:nvPicPr>
        <p:blipFill rotWithShape="1">
          <a:blip r:embed="rId3">
            <a:extLst>
              <a:ext uri="{28A0092B-C50C-407E-A947-70E740481C1C}">
                <a14:useLocalDpi xmlns:a14="http://schemas.microsoft.com/office/drawing/2010/main" val="0"/>
              </a:ext>
            </a:extLst>
          </a:blip>
          <a:srcRect l="2" t="-754" r="47610" b="92039"/>
          <a:stretch/>
        </p:blipFill>
        <p:spPr>
          <a:xfrm>
            <a:off x="3459163" y="1092201"/>
            <a:ext cx="5311776" cy="431801"/>
          </a:xfrm>
          <a:prstGeom prst="rect">
            <a:avLst/>
          </a:prstGeom>
        </p:spPr>
      </p:pic>
      <p:sp>
        <p:nvSpPr>
          <p:cNvPr id="7" name="Content Placeholder 2"/>
          <p:cNvSpPr txBox="1">
            <a:spLocks/>
          </p:cNvSpPr>
          <p:nvPr/>
        </p:nvSpPr>
        <p:spPr>
          <a:xfrm>
            <a:off x="6013451" y="1930402"/>
            <a:ext cx="2965450" cy="4343400"/>
          </a:xfrm>
          <a:prstGeom prst="rect">
            <a:avLst/>
          </a:prstGeom>
        </p:spPr>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179945930"/>
              </p:ext>
            </p:extLst>
          </p:nvPr>
        </p:nvGraphicFramePr>
        <p:xfrm>
          <a:off x="3459163" y="5473702"/>
          <a:ext cx="5311775" cy="579120"/>
        </p:xfrm>
        <a:graphic>
          <a:graphicData uri="http://schemas.openxmlformats.org/drawingml/2006/table">
            <a:tbl>
              <a:tblPr firstRow="1" bandRow="1">
                <a:tableStyleId>{5C22544A-7EE6-4342-B048-85BDC9FD1C3A}</a:tableStyleId>
              </a:tblPr>
              <a:tblGrid>
                <a:gridCol w="1062355"/>
                <a:gridCol w="1062355"/>
                <a:gridCol w="1062355"/>
                <a:gridCol w="1062355"/>
                <a:gridCol w="1062355"/>
              </a:tblGrid>
              <a:tr h="279398">
                <a:tc>
                  <a:txBody>
                    <a:bodyPr/>
                    <a:lstStyle/>
                    <a:p>
                      <a:r>
                        <a:rPr lang="en-US" sz="1600" dirty="0" smtClean="0"/>
                        <a:t>Mean</a:t>
                      </a:r>
                      <a:r>
                        <a:rPr lang="en-US" sz="1600" baseline="0" dirty="0" smtClean="0"/>
                        <a:t> % EWL (%)</a:t>
                      </a:r>
                      <a:endParaRPr lang="en-US" sz="1600" dirty="0"/>
                    </a:p>
                  </a:txBody>
                  <a:tcPr/>
                </a:tc>
                <a:tc>
                  <a:txBody>
                    <a:bodyPr/>
                    <a:lstStyle/>
                    <a:p>
                      <a:r>
                        <a:rPr lang="en-US" sz="1600" dirty="0" smtClean="0"/>
                        <a:t>33.9</a:t>
                      </a:r>
                      <a:endParaRPr lang="en-US" sz="1600" dirty="0"/>
                    </a:p>
                  </a:txBody>
                  <a:tcPr/>
                </a:tc>
                <a:tc>
                  <a:txBody>
                    <a:bodyPr/>
                    <a:lstStyle/>
                    <a:p>
                      <a:r>
                        <a:rPr lang="en-US" sz="1600" dirty="0" smtClean="0"/>
                        <a:t>50.6</a:t>
                      </a:r>
                      <a:endParaRPr lang="en-US" sz="1600" dirty="0"/>
                    </a:p>
                  </a:txBody>
                  <a:tcPr/>
                </a:tc>
                <a:tc>
                  <a:txBody>
                    <a:bodyPr/>
                    <a:lstStyle/>
                    <a:p>
                      <a:r>
                        <a:rPr lang="en-US" sz="1600" dirty="0" smtClean="0"/>
                        <a:t>37.8</a:t>
                      </a:r>
                      <a:endParaRPr lang="en-US" sz="1600" dirty="0"/>
                    </a:p>
                  </a:txBody>
                  <a:tcPr/>
                </a:tc>
                <a:tc>
                  <a:txBody>
                    <a:bodyPr/>
                    <a:lstStyle/>
                    <a:p>
                      <a:r>
                        <a:rPr lang="en-US" sz="1600" dirty="0" smtClean="0"/>
                        <a:t>51.8</a:t>
                      </a:r>
                      <a:endParaRPr lang="en-US" sz="1600" dirty="0"/>
                    </a:p>
                  </a:txBody>
                  <a:tcPr/>
                </a:tc>
              </a:tr>
            </a:tbl>
          </a:graphicData>
        </a:graphic>
      </p:graphicFrame>
    </p:spTree>
    <p:extLst>
      <p:ext uri="{BB962C8B-B14F-4D97-AF65-F5344CB8AC3E}">
        <p14:creationId xmlns:p14="http://schemas.microsoft.com/office/powerpoint/2010/main" val="1948440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Lehmann et al.</a:t>
            </a:r>
            <a:r>
              <a:rPr lang="en-US" baseline="30000" dirty="0" smtClean="0"/>
              <a:t>[11]</a:t>
            </a:r>
            <a:endParaRPr lang="en-US" baseline="30000" dirty="0"/>
          </a:p>
        </p:txBody>
      </p:sp>
      <p:sp>
        <p:nvSpPr>
          <p:cNvPr id="3" name="Content Placeholder 2"/>
          <p:cNvSpPr>
            <a:spLocks noGrp="1"/>
          </p:cNvSpPr>
          <p:nvPr>
            <p:ph idx="1"/>
          </p:nvPr>
        </p:nvSpPr>
        <p:spPr>
          <a:xfrm>
            <a:off x="549275" y="1600201"/>
            <a:ext cx="8042276" cy="1676399"/>
          </a:xfrm>
        </p:spPr>
        <p:txBody>
          <a:bodyPr>
            <a:normAutofit fontScale="92500"/>
          </a:bodyPr>
          <a:lstStyle/>
          <a:p>
            <a:r>
              <a:rPr lang="en-US" dirty="0" smtClean="0"/>
              <a:t>Retrospective analysis of </a:t>
            </a:r>
            <a:r>
              <a:rPr lang="en-US" i="1" dirty="0" smtClean="0"/>
              <a:t>%EWL</a:t>
            </a:r>
            <a:r>
              <a:rPr lang="en-US" i="1" dirty="0"/>
              <a:t> </a:t>
            </a:r>
            <a:r>
              <a:rPr lang="en-US" dirty="0" smtClean="0"/>
              <a:t>between LSG and LAGB</a:t>
            </a:r>
          </a:p>
          <a:p>
            <a:r>
              <a:rPr lang="en-US" dirty="0" smtClean="0"/>
              <a:t>N=202 (LAGB 130, LSG 72)</a:t>
            </a:r>
          </a:p>
          <a:p>
            <a:r>
              <a:rPr lang="en-US" dirty="0" smtClean="0"/>
              <a:t>Initial BMI 44.1</a:t>
            </a:r>
            <a:r>
              <a:rPr lang="en-US" dirty="0"/>
              <a:t>±</a:t>
            </a:r>
            <a:r>
              <a:rPr lang="en-US" dirty="0" smtClean="0"/>
              <a:t>5.3 </a:t>
            </a:r>
            <a:r>
              <a:rPr lang="en-US" dirty="0" err="1" smtClean="0"/>
              <a:t>vs</a:t>
            </a:r>
            <a:r>
              <a:rPr lang="en-US" dirty="0" smtClean="0"/>
              <a:t> 45.2</a:t>
            </a:r>
            <a:r>
              <a:rPr lang="en-US" dirty="0"/>
              <a:t>±</a:t>
            </a:r>
            <a:r>
              <a:rPr lang="en-US" dirty="0" smtClean="0"/>
              <a:t>5.4 </a:t>
            </a:r>
            <a:r>
              <a:rPr lang="en-US" dirty="0" smtClean="0">
                <a:solidFill>
                  <a:schemeClr val="dk1"/>
                </a:solidFill>
              </a:rPr>
              <a:t>kg</a:t>
            </a:r>
            <a:r>
              <a:rPr lang="en-US" dirty="0">
                <a:solidFill>
                  <a:schemeClr val="dk1"/>
                </a:solidFill>
              </a:rPr>
              <a:t>/m</a:t>
            </a:r>
            <a:r>
              <a:rPr lang="en-US" baseline="30000" dirty="0">
                <a:solidFill>
                  <a:schemeClr val="dk1"/>
                </a:solidFill>
              </a:rPr>
              <a:t>2</a:t>
            </a:r>
            <a:endParaRPr lang="en-US" dirty="0" smtClean="0"/>
          </a:p>
          <a:p>
            <a:endParaRPr lang="en-US" dirty="0" smtClean="0"/>
          </a:p>
          <a:p>
            <a:endParaRPr lang="en-US" dirty="0"/>
          </a:p>
        </p:txBody>
      </p:sp>
      <p:pic>
        <p:nvPicPr>
          <p:cNvPr id="6" name="Picture 5" descr="Screen Shot 2015-11-21 at 9.48.4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8900" y="3276600"/>
            <a:ext cx="6705600" cy="2781300"/>
          </a:xfrm>
          <a:prstGeom prst="rect">
            <a:avLst/>
          </a:prstGeom>
        </p:spPr>
      </p:pic>
    </p:spTree>
    <p:extLst>
      <p:ext uri="{BB962C8B-B14F-4D97-AF65-F5344CB8AC3E}">
        <p14:creationId xmlns:p14="http://schemas.microsoft.com/office/powerpoint/2010/main" val="922304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Varela </a:t>
            </a:r>
            <a:r>
              <a:rPr lang="en-US" baseline="30000" dirty="0" smtClean="0"/>
              <a:t>[12]</a:t>
            </a:r>
            <a:endParaRPr lang="en-US" baseline="30000" dirty="0"/>
          </a:p>
        </p:txBody>
      </p:sp>
      <p:pic>
        <p:nvPicPr>
          <p:cNvPr id="4" name="Content Placeholder 3" descr="Screen Shot 2015-11-21 at 12.00.06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1999" b="2931"/>
          <a:stretch/>
        </p:blipFill>
        <p:spPr>
          <a:xfrm>
            <a:off x="549275" y="3276600"/>
            <a:ext cx="8042276" cy="2590801"/>
          </a:xfrm>
        </p:spPr>
      </p:pic>
      <p:sp>
        <p:nvSpPr>
          <p:cNvPr id="5" name="Content Placeholder 2"/>
          <p:cNvSpPr txBox="1">
            <a:spLocks/>
          </p:cNvSpPr>
          <p:nvPr/>
        </p:nvSpPr>
        <p:spPr>
          <a:xfrm>
            <a:off x="549275" y="1600201"/>
            <a:ext cx="8042276" cy="1676399"/>
          </a:xfrm>
          <a:prstGeom prst="rect">
            <a:avLst/>
          </a:prstGeom>
        </p:spPr>
        <p:txBody>
          <a:bodyPr vert="horz" lIns="91440" tIns="45720" rIns="91440" bIns="45720" rtlCol="0">
            <a:normAutofit fontScale="55000" lnSpcReduction="20000"/>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r>
              <a:rPr lang="en-US" dirty="0" smtClean="0"/>
              <a:t>Clinical trial; Prospective analysis of </a:t>
            </a:r>
            <a:r>
              <a:rPr lang="en-US" i="1" dirty="0" smtClean="0"/>
              <a:t>%EWL </a:t>
            </a:r>
            <a:r>
              <a:rPr lang="en-US" dirty="0" smtClean="0"/>
              <a:t>between LSG and LAGB (n=40, LAGB </a:t>
            </a:r>
            <a:r>
              <a:rPr lang="en-US" dirty="0"/>
              <a:t>20, LSG 20</a:t>
            </a:r>
            <a:r>
              <a:rPr lang="en-US" dirty="0" smtClean="0"/>
              <a:t>)</a:t>
            </a:r>
          </a:p>
          <a:p>
            <a:r>
              <a:rPr lang="en-US" dirty="0" smtClean="0"/>
              <a:t>Initial BMI 45±5  </a:t>
            </a:r>
            <a:r>
              <a:rPr lang="en-US" dirty="0" err="1" smtClean="0"/>
              <a:t>vs</a:t>
            </a:r>
            <a:r>
              <a:rPr lang="en-US" dirty="0" smtClean="0"/>
              <a:t> 43±5  </a:t>
            </a:r>
            <a:r>
              <a:rPr lang="en-US" dirty="0" smtClean="0">
                <a:solidFill>
                  <a:schemeClr val="dk1"/>
                </a:solidFill>
              </a:rPr>
              <a:t>kg/m</a:t>
            </a:r>
            <a:r>
              <a:rPr lang="en-US" baseline="30000" dirty="0" smtClean="0">
                <a:solidFill>
                  <a:schemeClr val="dk1"/>
                </a:solidFill>
              </a:rPr>
              <a:t>2</a:t>
            </a:r>
          </a:p>
          <a:p>
            <a:r>
              <a:rPr lang="en-US" dirty="0" smtClean="0"/>
              <a:t>Hospital </a:t>
            </a:r>
            <a:r>
              <a:rPr lang="en-US" dirty="0"/>
              <a:t>length of stay for </a:t>
            </a:r>
            <a:r>
              <a:rPr lang="en-US" dirty="0" smtClean="0"/>
              <a:t>LSG 2.4±0.9 </a:t>
            </a:r>
            <a:r>
              <a:rPr lang="en-US" dirty="0" err="1" smtClean="0"/>
              <a:t>vs</a:t>
            </a:r>
            <a:r>
              <a:rPr lang="en-US" dirty="0" smtClean="0"/>
              <a:t> LAGB 1.2±0.4 </a:t>
            </a:r>
          </a:p>
          <a:p>
            <a:r>
              <a:rPr lang="en-US" dirty="0" smtClean="0"/>
              <a:t>Overall morbidity LSG 20 % </a:t>
            </a:r>
            <a:r>
              <a:rPr lang="en-US" dirty="0" err="1" smtClean="0"/>
              <a:t>vs</a:t>
            </a:r>
            <a:r>
              <a:rPr lang="en-US" dirty="0" smtClean="0"/>
              <a:t> LAGB 10 % (included minor comorbidity </a:t>
            </a:r>
            <a:r>
              <a:rPr lang="en-US" dirty="0" err="1" smtClean="0"/>
              <a:t>eg</a:t>
            </a:r>
            <a:r>
              <a:rPr lang="en-US" dirty="0" smtClean="0"/>
              <a:t> Nausea/vomiting)</a:t>
            </a:r>
          </a:p>
          <a:p>
            <a:endParaRPr lang="en-US" dirty="0"/>
          </a:p>
        </p:txBody>
      </p:sp>
    </p:spTree>
    <p:extLst>
      <p:ext uri="{BB962C8B-B14F-4D97-AF65-F5344CB8AC3E}">
        <p14:creationId xmlns:p14="http://schemas.microsoft.com/office/powerpoint/2010/main" val="77032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Flint R.</a:t>
            </a:r>
            <a:r>
              <a:rPr lang="en-US" baseline="30000" dirty="0" smtClean="0"/>
              <a:t>[13]</a:t>
            </a:r>
            <a:endParaRPr lang="en-US" baseline="30000" dirty="0"/>
          </a:p>
        </p:txBody>
      </p:sp>
      <p:sp>
        <p:nvSpPr>
          <p:cNvPr id="3" name="Content Placeholder 2"/>
          <p:cNvSpPr>
            <a:spLocks noGrp="1"/>
          </p:cNvSpPr>
          <p:nvPr>
            <p:ph idx="1"/>
          </p:nvPr>
        </p:nvSpPr>
        <p:spPr/>
        <p:txBody>
          <a:bodyPr>
            <a:normAutofit fontScale="85000" lnSpcReduction="10000"/>
          </a:bodyPr>
          <a:lstStyle/>
          <a:p>
            <a:r>
              <a:rPr lang="en-US" dirty="0" smtClean="0"/>
              <a:t>Non</a:t>
            </a:r>
            <a:r>
              <a:rPr lang="en-US" dirty="0"/>
              <a:t>-</a:t>
            </a:r>
            <a:r>
              <a:rPr lang="en-US" dirty="0" err="1"/>
              <a:t>randomised</a:t>
            </a:r>
            <a:r>
              <a:rPr lang="en-US" dirty="0"/>
              <a:t>, observational study comparing patients undergoing either LAGB or LSG by a single surgeon</a:t>
            </a:r>
            <a:r>
              <a:rPr lang="en-US" dirty="0" smtClean="0"/>
              <a:t>.</a:t>
            </a:r>
          </a:p>
          <a:p>
            <a:r>
              <a:rPr lang="en-US" dirty="0"/>
              <a:t>N</a:t>
            </a:r>
            <a:r>
              <a:rPr lang="en-US" dirty="0" smtClean="0"/>
              <a:t>=228 (</a:t>
            </a:r>
            <a:r>
              <a:rPr lang="en-US" dirty="0"/>
              <a:t>LAGB </a:t>
            </a:r>
            <a:r>
              <a:rPr lang="en-US" dirty="0" smtClean="0"/>
              <a:t>94, </a:t>
            </a:r>
            <a:r>
              <a:rPr lang="en-US" dirty="0"/>
              <a:t>LSG </a:t>
            </a:r>
            <a:r>
              <a:rPr lang="en-US" dirty="0" smtClean="0"/>
              <a:t>134)</a:t>
            </a:r>
            <a:endParaRPr lang="en-US" dirty="0"/>
          </a:p>
          <a:p>
            <a:r>
              <a:rPr lang="en-US" dirty="0"/>
              <a:t>Initial BMI </a:t>
            </a:r>
            <a:r>
              <a:rPr lang="en-US" dirty="0" smtClean="0"/>
              <a:t>42.2</a:t>
            </a:r>
            <a:r>
              <a:rPr lang="en-US" dirty="0"/>
              <a:t>±</a:t>
            </a:r>
            <a:r>
              <a:rPr lang="en-US" dirty="0" smtClean="0"/>
              <a:t>7.1 </a:t>
            </a:r>
            <a:r>
              <a:rPr lang="en-US" dirty="0" err="1" smtClean="0"/>
              <a:t>vs</a:t>
            </a:r>
            <a:r>
              <a:rPr lang="en-US" dirty="0" smtClean="0"/>
              <a:t> 50.2</a:t>
            </a:r>
            <a:r>
              <a:rPr lang="en-US" dirty="0"/>
              <a:t>±</a:t>
            </a:r>
            <a:r>
              <a:rPr lang="en-US" dirty="0" smtClean="0"/>
              <a:t>9.0 </a:t>
            </a:r>
            <a:r>
              <a:rPr lang="en-US" dirty="0">
                <a:solidFill>
                  <a:schemeClr val="dk1"/>
                </a:solidFill>
              </a:rPr>
              <a:t>kg/m</a:t>
            </a:r>
            <a:r>
              <a:rPr lang="en-US" baseline="30000" dirty="0">
                <a:solidFill>
                  <a:schemeClr val="dk1"/>
                </a:solidFill>
              </a:rPr>
              <a:t>2</a:t>
            </a:r>
            <a:endParaRPr lang="en-US" dirty="0"/>
          </a:p>
          <a:p>
            <a:r>
              <a:rPr lang="en-US" dirty="0" smtClean="0"/>
              <a:t>Mean % EWL at 2 year 46.1±27.8</a:t>
            </a:r>
            <a:r>
              <a:rPr lang="en-US" dirty="0"/>
              <a:t>% </a:t>
            </a:r>
            <a:r>
              <a:rPr lang="en-US" dirty="0" err="1" smtClean="0"/>
              <a:t>vs</a:t>
            </a:r>
            <a:r>
              <a:rPr lang="en-US" dirty="0" smtClean="0"/>
              <a:t> 72.1</a:t>
            </a:r>
            <a:r>
              <a:rPr lang="en-US" dirty="0"/>
              <a:t>% ±</a:t>
            </a:r>
            <a:r>
              <a:rPr lang="en-US" dirty="0" smtClean="0"/>
              <a:t>20.9%</a:t>
            </a:r>
          </a:p>
          <a:p>
            <a:pPr marL="349250" lvl="1" indent="-349250">
              <a:spcBef>
                <a:spcPts val="2000"/>
              </a:spcBef>
              <a:buClr>
                <a:schemeClr val="accent1">
                  <a:lumMod val="60000"/>
                  <a:lumOff val="40000"/>
                </a:schemeClr>
              </a:buClr>
            </a:pPr>
            <a:r>
              <a:rPr lang="en-AU" u="sng" dirty="0">
                <a:solidFill>
                  <a:schemeClr val="tx1"/>
                </a:solidFill>
              </a:rPr>
              <a:t>Complication:</a:t>
            </a:r>
            <a:r>
              <a:rPr lang="en-AU" b="1" dirty="0">
                <a:solidFill>
                  <a:schemeClr val="tx1"/>
                </a:solidFill>
              </a:rPr>
              <a:t> </a:t>
            </a:r>
            <a:r>
              <a:rPr lang="en-US" sz="2400" dirty="0">
                <a:solidFill>
                  <a:schemeClr val="tx1"/>
                </a:solidFill>
              </a:rPr>
              <a:t>Reoperation rate was significantly greater for LAGB than LSG (p&lt;0.0001).	</a:t>
            </a:r>
            <a:endParaRPr lang="en-AU" b="1" dirty="0" smtClean="0">
              <a:solidFill>
                <a:schemeClr val="tx1"/>
              </a:solidFill>
            </a:endParaRPr>
          </a:p>
          <a:p>
            <a:pPr marL="0" lvl="1" indent="0">
              <a:spcBef>
                <a:spcPts val="2000"/>
              </a:spcBef>
              <a:buClr>
                <a:schemeClr val="accent1">
                  <a:lumMod val="60000"/>
                  <a:lumOff val="40000"/>
                </a:schemeClr>
              </a:buClr>
              <a:buNone/>
            </a:pPr>
            <a:r>
              <a:rPr lang="en-AU" b="1" dirty="0" smtClean="0">
                <a:solidFill>
                  <a:schemeClr val="tx1"/>
                </a:solidFill>
              </a:rPr>
              <a:t>LABG Group </a:t>
            </a:r>
            <a:r>
              <a:rPr lang="en-US" b="1" dirty="0" smtClean="0">
                <a:solidFill>
                  <a:schemeClr val="tx1"/>
                </a:solidFill>
              </a:rPr>
              <a:t>–</a:t>
            </a:r>
            <a:r>
              <a:rPr lang="en-AU" b="1" dirty="0" smtClean="0">
                <a:solidFill>
                  <a:schemeClr val="tx1"/>
                </a:solidFill>
              </a:rPr>
              <a:t> </a:t>
            </a:r>
            <a:r>
              <a:rPr lang="en-AU" dirty="0" smtClean="0">
                <a:solidFill>
                  <a:schemeClr val="tx1"/>
                </a:solidFill>
              </a:rPr>
              <a:t>gastric prolapse 19 patients (20%)</a:t>
            </a:r>
          </a:p>
          <a:p>
            <a:pPr marL="0" lvl="1" indent="0">
              <a:spcBef>
                <a:spcPts val="2000"/>
              </a:spcBef>
              <a:buClr>
                <a:schemeClr val="accent1">
                  <a:lumMod val="60000"/>
                  <a:lumOff val="40000"/>
                </a:schemeClr>
              </a:buClr>
              <a:buNone/>
            </a:pPr>
            <a:r>
              <a:rPr lang="en-AU" b="1" dirty="0" smtClean="0">
                <a:solidFill>
                  <a:schemeClr val="tx1"/>
                </a:solidFill>
              </a:rPr>
              <a:t>LSG Group </a:t>
            </a:r>
            <a:r>
              <a:rPr lang="en-US" b="1" dirty="0" smtClean="0">
                <a:solidFill>
                  <a:schemeClr val="tx1"/>
                </a:solidFill>
              </a:rPr>
              <a:t>–</a:t>
            </a:r>
            <a:r>
              <a:rPr lang="en-AU" b="1" dirty="0" smtClean="0">
                <a:solidFill>
                  <a:schemeClr val="tx1"/>
                </a:solidFill>
              </a:rPr>
              <a:t> </a:t>
            </a:r>
            <a:r>
              <a:rPr lang="en-AU" dirty="0" smtClean="0">
                <a:solidFill>
                  <a:schemeClr val="tx1"/>
                </a:solidFill>
              </a:rPr>
              <a:t>4 patients (3%) ; 1 for leakage, 2 for bleeding, 1 for check </a:t>
            </a:r>
            <a:r>
              <a:rPr lang="en-AU" dirty="0" err="1" smtClean="0">
                <a:solidFill>
                  <a:schemeClr val="tx1"/>
                </a:solidFill>
              </a:rPr>
              <a:t>laparascopy</a:t>
            </a:r>
            <a:r>
              <a:rPr lang="en-AU" dirty="0" smtClean="0">
                <a:solidFill>
                  <a:schemeClr val="tx1"/>
                </a:solidFill>
              </a:rPr>
              <a:t>, 2 patients (1%) gastroscopy for sleeve spasm</a:t>
            </a:r>
            <a:endParaRPr lang="en-US" dirty="0" smtClean="0"/>
          </a:p>
          <a:p>
            <a:endParaRPr lang="en-US" dirty="0"/>
          </a:p>
        </p:txBody>
      </p:sp>
    </p:spTree>
    <p:extLst>
      <p:ext uri="{BB962C8B-B14F-4D97-AF65-F5344CB8AC3E}">
        <p14:creationId xmlns:p14="http://schemas.microsoft.com/office/powerpoint/2010/main" val="1307818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a:t>
            </a:r>
            <a:endParaRPr lang="en-US" dirty="0"/>
          </a:p>
        </p:txBody>
      </p:sp>
      <p:sp>
        <p:nvSpPr>
          <p:cNvPr id="3" name="Content Placeholder 2"/>
          <p:cNvSpPr>
            <a:spLocks noGrp="1"/>
          </p:cNvSpPr>
          <p:nvPr>
            <p:ph idx="1"/>
          </p:nvPr>
        </p:nvSpPr>
        <p:spPr/>
        <p:txBody>
          <a:bodyPr/>
          <a:lstStyle/>
          <a:p>
            <a:r>
              <a:rPr lang="en-US" dirty="0" smtClean="0"/>
              <a:t>Single surgeon, same bariatric team</a:t>
            </a:r>
          </a:p>
          <a:p>
            <a:r>
              <a:rPr lang="en-US" dirty="0" smtClean="0"/>
              <a:t>Large cohort</a:t>
            </a:r>
          </a:p>
          <a:p>
            <a:r>
              <a:rPr lang="en-US" dirty="0" smtClean="0"/>
              <a:t>First rural Australia cohort described</a:t>
            </a:r>
          </a:p>
          <a:p>
            <a:endParaRPr lang="en-US" dirty="0"/>
          </a:p>
          <a:p>
            <a:pPr marL="0" indent="0">
              <a:buNone/>
            </a:pPr>
            <a:endParaRPr lang="en-US" dirty="0"/>
          </a:p>
        </p:txBody>
      </p:sp>
    </p:spTree>
    <p:extLst>
      <p:ext uri="{BB962C8B-B14F-4D97-AF65-F5344CB8AC3E}">
        <p14:creationId xmlns:p14="http://schemas.microsoft.com/office/powerpoint/2010/main" val="4087061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normAutofit/>
          </a:bodyPr>
          <a:lstStyle/>
          <a:p>
            <a:r>
              <a:rPr lang="en-US" dirty="0" smtClean="0"/>
              <a:t>Retrospective </a:t>
            </a:r>
            <a:r>
              <a:rPr lang="en-AU" dirty="0" smtClean="0"/>
              <a:t>data, not randomized</a:t>
            </a:r>
          </a:p>
          <a:p>
            <a:pPr lvl="2"/>
            <a:r>
              <a:rPr lang="en-AU" dirty="0" smtClean="0">
                <a:solidFill>
                  <a:srgbClr val="000000"/>
                </a:solidFill>
              </a:rPr>
              <a:t>Insufficient </a:t>
            </a:r>
            <a:r>
              <a:rPr lang="en-AU" dirty="0">
                <a:solidFill>
                  <a:srgbClr val="000000"/>
                </a:solidFill>
              </a:rPr>
              <a:t>to provide long term (&gt; 2years) weight loss </a:t>
            </a:r>
            <a:r>
              <a:rPr lang="en-AU" dirty="0" smtClean="0">
                <a:solidFill>
                  <a:srgbClr val="000000"/>
                </a:solidFill>
              </a:rPr>
              <a:t>comparisons</a:t>
            </a:r>
          </a:p>
          <a:p>
            <a:r>
              <a:rPr lang="en-AU" dirty="0" smtClean="0">
                <a:solidFill>
                  <a:srgbClr val="000000"/>
                </a:solidFill>
              </a:rPr>
              <a:t>Database </a:t>
            </a:r>
            <a:r>
              <a:rPr lang="en-AU" dirty="0">
                <a:solidFill>
                  <a:srgbClr val="000000"/>
                </a:solidFill>
              </a:rPr>
              <a:t>from public hospital may not be representative of private </a:t>
            </a:r>
            <a:r>
              <a:rPr lang="en-AU" dirty="0" smtClean="0">
                <a:solidFill>
                  <a:srgbClr val="000000"/>
                </a:solidFill>
              </a:rPr>
              <a:t>clinic</a:t>
            </a:r>
          </a:p>
          <a:p>
            <a:r>
              <a:rPr lang="en-AU" dirty="0" smtClean="0">
                <a:solidFill>
                  <a:srgbClr val="000000"/>
                </a:solidFill>
              </a:rPr>
              <a:t>Comparison of resolution </a:t>
            </a:r>
            <a:r>
              <a:rPr lang="en-AU" dirty="0">
                <a:solidFill>
                  <a:srgbClr val="000000"/>
                </a:solidFill>
              </a:rPr>
              <a:t>of </a:t>
            </a:r>
            <a:r>
              <a:rPr lang="en-AU" dirty="0" smtClean="0">
                <a:solidFill>
                  <a:srgbClr val="000000"/>
                </a:solidFill>
              </a:rPr>
              <a:t>comorbidity </a:t>
            </a:r>
            <a:r>
              <a:rPr lang="en-AU" dirty="0">
                <a:solidFill>
                  <a:srgbClr val="000000"/>
                </a:solidFill>
              </a:rPr>
              <a:t>and improvement in quality of life not </a:t>
            </a:r>
            <a:r>
              <a:rPr lang="en-AU" dirty="0" smtClean="0">
                <a:solidFill>
                  <a:srgbClr val="000000"/>
                </a:solidFill>
              </a:rPr>
              <a:t>measured </a:t>
            </a:r>
            <a:r>
              <a:rPr lang="en-US" dirty="0" err="1" smtClean="0">
                <a:solidFill>
                  <a:srgbClr val="000000"/>
                </a:solidFill>
              </a:rPr>
              <a:t>eg</a:t>
            </a:r>
            <a:r>
              <a:rPr lang="en-US" dirty="0" smtClean="0">
                <a:solidFill>
                  <a:srgbClr val="000000"/>
                </a:solidFill>
              </a:rPr>
              <a:t>.</a:t>
            </a:r>
            <a:r>
              <a:rPr lang="en-AU" dirty="0" smtClean="0">
                <a:solidFill>
                  <a:srgbClr val="000000"/>
                </a:solidFill>
              </a:rPr>
              <a:t> BAROS analysis </a:t>
            </a:r>
            <a:r>
              <a:rPr lang="en-AU" baseline="30000" dirty="0" smtClean="0">
                <a:solidFill>
                  <a:srgbClr val="000000"/>
                </a:solidFill>
              </a:rPr>
              <a:t>[14]</a:t>
            </a:r>
            <a:endParaRPr lang="en-AU" baseline="30000" dirty="0">
              <a:solidFill>
                <a:srgbClr val="000000"/>
              </a:solidFill>
            </a:endParaRPr>
          </a:p>
        </p:txBody>
      </p:sp>
    </p:spTree>
    <p:extLst>
      <p:ext uri="{BB962C8B-B14F-4D97-AF65-F5344CB8AC3E}">
        <p14:creationId xmlns:p14="http://schemas.microsoft.com/office/powerpoint/2010/main" val="3276197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solidFill>
                  <a:srgbClr val="000000"/>
                </a:solidFill>
              </a:rPr>
              <a:t>Dedicated unit can produce excellent results</a:t>
            </a:r>
          </a:p>
          <a:p>
            <a:r>
              <a:rPr lang="en-US" dirty="0" smtClean="0">
                <a:solidFill>
                  <a:srgbClr val="000000"/>
                </a:solidFill>
              </a:rPr>
              <a:t>LSG </a:t>
            </a:r>
            <a:r>
              <a:rPr lang="en-US" dirty="0">
                <a:solidFill>
                  <a:srgbClr val="000000"/>
                </a:solidFill>
              </a:rPr>
              <a:t>is more effective than LABG in achieving weight loss. </a:t>
            </a:r>
            <a:endParaRPr lang="en-US" dirty="0" smtClean="0">
              <a:solidFill>
                <a:srgbClr val="000000"/>
              </a:solidFill>
            </a:endParaRPr>
          </a:p>
          <a:p>
            <a:r>
              <a:rPr lang="en-US" dirty="0">
                <a:solidFill>
                  <a:srgbClr val="000000"/>
                </a:solidFill>
              </a:rPr>
              <a:t>Multidisciplinary Team approach</a:t>
            </a:r>
          </a:p>
          <a:p>
            <a:endParaRPr lang="en-AU" dirty="0">
              <a:solidFill>
                <a:schemeClr val="tx1"/>
              </a:solidFill>
            </a:endParaRPr>
          </a:p>
          <a:p>
            <a:endParaRPr lang="en-US" dirty="0"/>
          </a:p>
        </p:txBody>
      </p:sp>
    </p:spTree>
    <p:extLst>
      <p:ext uri="{BB962C8B-B14F-4D97-AF65-F5344CB8AC3E}">
        <p14:creationId xmlns:p14="http://schemas.microsoft.com/office/powerpoint/2010/main" val="165961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Directions</a:t>
            </a:r>
            <a:endParaRPr lang="en-US" dirty="0"/>
          </a:p>
        </p:txBody>
      </p:sp>
      <p:sp>
        <p:nvSpPr>
          <p:cNvPr id="3" name="Content Placeholder 2"/>
          <p:cNvSpPr>
            <a:spLocks noGrp="1"/>
          </p:cNvSpPr>
          <p:nvPr>
            <p:ph idx="1"/>
          </p:nvPr>
        </p:nvSpPr>
        <p:spPr/>
        <p:txBody>
          <a:bodyPr>
            <a:normAutofit lnSpcReduction="10000"/>
          </a:bodyPr>
          <a:lstStyle/>
          <a:p>
            <a:r>
              <a:rPr lang="en-AU" dirty="0">
                <a:solidFill>
                  <a:srgbClr val="000000"/>
                </a:solidFill>
              </a:rPr>
              <a:t>Implication for research</a:t>
            </a:r>
          </a:p>
          <a:p>
            <a:pPr lvl="1"/>
            <a:r>
              <a:rPr lang="en-AU" dirty="0"/>
              <a:t>Stratification of weight loss according to obesity </a:t>
            </a:r>
            <a:r>
              <a:rPr lang="en-AU" dirty="0" smtClean="0"/>
              <a:t>classification</a:t>
            </a:r>
            <a:endParaRPr lang="en-AU" dirty="0" smtClean="0">
              <a:solidFill>
                <a:srgbClr val="000000"/>
              </a:solidFill>
            </a:endParaRPr>
          </a:p>
          <a:p>
            <a:pPr lvl="1"/>
            <a:r>
              <a:rPr lang="en-AU" dirty="0" smtClean="0">
                <a:solidFill>
                  <a:srgbClr val="000000"/>
                </a:solidFill>
              </a:rPr>
              <a:t>Operational </a:t>
            </a:r>
            <a:r>
              <a:rPr lang="en-AU" dirty="0">
                <a:solidFill>
                  <a:srgbClr val="000000"/>
                </a:solidFill>
              </a:rPr>
              <a:t>impact </a:t>
            </a:r>
            <a:r>
              <a:rPr lang="en-AU" dirty="0" err="1">
                <a:solidFill>
                  <a:srgbClr val="000000"/>
                </a:solidFill>
              </a:rPr>
              <a:t>vs</a:t>
            </a:r>
            <a:r>
              <a:rPr lang="en-AU" dirty="0">
                <a:solidFill>
                  <a:srgbClr val="000000"/>
                </a:solidFill>
              </a:rPr>
              <a:t> Health care cost</a:t>
            </a:r>
          </a:p>
          <a:p>
            <a:pPr lvl="1"/>
            <a:r>
              <a:rPr lang="en-AU" dirty="0">
                <a:solidFill>
                  <a:srgbClr val="000000"/>
                </a:solidFill>
              </a:rPr>
              <a:t>Mechanism of action of laparoscopic sleeve </a:t>
            </a:r>
            <a:r>
              <a:rPr lang="en-AU" dirty="0" err="1">
                <a:solidFill>
                  <a:srgbClr val="000000"/>
                </a:solidFill>
              </a:rPr>
              <a:t>gastrectomy</a:t>
            </a:r>
            <a:r>
              <a:rPr lang="en-AU" dirty="0">
                <a:solidFill>
                  <a:srgbClr val="000000"/>
                </a:solidFill>
              </a:rPr>
              <a:t> on metabolism</a:t>
            </a:r>
          </a:p>
          <a:p>
            <a:pPr lvl="1"/>
            <a:r>
              <a:rPr lang="en-AU" dirty="0">
                <a:solidFill>
                  <a:srgbClr val="000000"/>
                </a:solidFill>
              </a:rPr>
              <a:t>Head -to-head randomised controlled trial (LSG </a:t>
            </a:r>
            <a:r>
              <a:rPr lang="en-AU" dirty="0" err="1">
                <a:solidFill>
                  <a:srgbClr val="000000"/>
                </a:solidFill>
              </a:rPr>
              <a:t>vs</a:t>
            </a:r>
            <a:r>
              <a:rPr lang="en-AU" dirty="0">
                <a:solidFill>
                  <a:srgbClr val="000000"/>
                </a:solidFill>
              </a:rPr>
              <a:t> LAGB </a:t>
            </a:r>
            <a:r>
              <a:rPr lang="en-AU" dirty="0" err="1">
                <a:solidFill>
                  <a:srgbClr val="000000"/>
                </a:solidFill>
              </a:rPr>
              <a:t>vs</a:t>
            </a:r>
            <a:r>
              <a:rPr lang="en-AU" dirty="0">
                <a:solidFill>
                  <a:srgbClr val="000000"/>
                </a:solidFill>
              </a:rPr>
              <a:t> LRYGB) with sufficiently long follow-up</a:t>
            </a:r>
          </a:p>
          <a:p>
            <a:r>
              <a:rPr lang="en-AU" dirty="0">
                <a:solidFill>
                  <a:srgbClr val="000000"/>
                </a:solidFill>
              </a:rPr>
              <a:t>Implication for practice</a:t>
            </a:r>
          </a:p>
          <a:p>
            <a:pPr lvl="1"/>
            <a:r>
              <a:rPr lang="en-AU" dirty="0">
                <a:solidFill>
                  <a:srgbClr val="000000"/>
                </a:solidFill>
              </a:rPr>
              <a:t>Case selection</a:t>
            </a:r>
          </a:p>
          <a:p>
            <a:pPr lvl="1"/>
            <a:r>
              <a:rPr lang="en-AU" dirty="0">
                <a:solidFill>
                  <a:srgbClr val="000000"/>
                </a:solidFill>
              </a:rPr>
              <a:t>Data collection</a:t>
            </a:r>
          </a:p>
          <a:p>
            <a:endParaRPr lang="en-US" dirty="0"/>
          </a:p>
        </p:txBody>
      </p:sp>
    </p:spTree>
    <p:extLst>
      <p:ext uri="{BB962C8B-B14F-4D97-AF65-F5344CB8AC3E}">
        <p14:creationId xmlns:p14="http://schemas.microsoft.com/office/powerpoint/2010/main" val="2585965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11-15 at 1.39.03 pm.png"/>
          <p:cNvPicPr>
            <a:picLocks noGrp="1" noChangeAspect="1"/>
          </p:cNvPicPr>
          <p:nvPr>
            <p:ph idx="1"/>
          </p:nvPr>
        </p:nvPicPr>
        <p:blipFill>
          <a:blip r:embed="rId2">
            <a:extLst>
              <a:ext uri="{28A0092B-C50C-407E-A947-70E740481C1C}">
                <a14:useLocalDpi xmlns:a14="http://schemas.microsoft.com/office/drawing/2010/main" val="0"/>
              </a:ext>
            </a:extLst>
          </a:blip>
          <a:srcRect t="11754" b="11754"/>
          <a:stretch>
            <a:fillRect/>
          </a:stretch>
        </p:blipFill>
        <p:spPr>
          <a:xfrm>
            <a:off x="549275" y="698500"/>
            <a:ext cx="8042276" cy="5245101"/>
          </a:xfrm>
        </p:spPr>
      </p:pic>
      <p:sp>
        <p:nvSpPr>
          <p:cNvPr id="5" name="TextBox 4"/>
          <p:cNvSpPr txBox="1"/>
          <p:nvPr/>
        </p:nvSpPr>
        <p:spPr>
          <a:xfrm>
            <a:off x="1422400" y="3543300"/>
            <a:ext cx="4940300" cy="400110"/>
          </a:xfrm>
          <a:prstGeom prst="rect">
            <a:avLst/>
          </a:prstGeom>
          <a:noFill/>
        </p:spPr>
        <p:txBody>
          <a:bodyPr wrap="square" rtlCol="0">
            <a:spAutoFit/>
          </a:bodyPr>
          <a:lstStyle/>
          <a:p>
            <a:r>
              <a:rPr lang="en-US" sz="2000" dirty="0" err="1" smtClean="0"/>
              <a:t>Thankyou</a:t>
            </a:r>
            <a:endParaRPr lang="en-US" sz="2000" dirty="0"/>
          </a:p>
        </p:txBody>
      </p:sp>
    </p:spTree>
    <p:extLst>
      <p:ext uri="{BB962C8B-B14F-4D97-AF65-F5344CB8AC3E}">
        <p14:creationId xmlns:p14="http://schemas.microsoft.com/office/powerpoint/2010/main" val="2855301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06824"/>
          </a:xfrm>
        </p:spPr>
        <p:txBody>
          <a:bodyPr/>
          <a:lstStyle/>
          <a:p>
            <a:r>
              <a:rPr lang="en-US" dirty="0" smtClean="0"/>
              <a:t>References</a:t>
            </a:r>
            <a:endParaRPr lang="en-US" dirty="0"/>
          </a:p>
        </p:txBody>
      </p:sp>
      <p:sp>
        <p:nvSpPr>
          <p:cNvPr id="3" name="Content Placeholder 2"/>
          <p:cNvSpPr>
            <a:spLocks noGrp="1"/>
          </p:cNvSpPr>
          <p:nvPr>
            <p:ph idx="1"/>
          </p:nvPr>
        </p:nvSpPr>
        <p:spPr>
          <a:xfrm>
            <a:off x="549275" y="1066800"/>
            <a:ext cx="8042276" cy="5689599"/>
          </a:xfrm>
        </p:spPr>
        <p:txBody>
          <a:bodyPr>
            <a:noAutofit/>
          </a:bodyPr>
          <a:lstStyle/>
          <a:p>
            <a:pPr marL="0" indent="0">
              <a:buNone/>
            </a:pPr>
            <a:r>
              <a:rPr lang="en-US" sz="1600" dirty="0" smtClean="0"/>
              <a:t>1.	</a:t>
            </a:r>
            <a:r>
              <a:rPr lang="en-US" sz="1600" i="1" dirty="0" smtClean="0"/>
              <a:t>Obesity </a:t>
            </a:r>
            <a:r>
              <a:rPr lang="en-US" sz="1600" i="1" dirty="0"/>
              <a:t>Australia - Obesity Australia: No time to weight Report</a:t>
            </a:r>
            <a:r>
              <a:rPr lang="en-US" sz="1600" dirty="0"/>
              <a:t>. 2014  [cited 2015 7th November]; Available from: </a:t>
            </a:r>
            <a:r>
              <a:rPr lang="en-US" sz="1600" u="sng" dirty="0">
                <a:hlinkClick r:id="rId2"/>
              </a:rPr>
              <a:t>http://www.obesityaustralia.org/_literature.../No_Time_To_Weight_Report</a:t>
            </a:r>
            <a:r>
              <a:rPr lang="en-US" sz="1600" dirty="0"/>
              <a:t> 18-</a:t>
            </a:r>
            <a:r>
              <a:rPr lang="en-US" sz="1600" dirty="0" smtClean="0"/>
              <a:t>19.</a:t>
            </a:r>
            <a:endParaRPr lang="en-AU" sz="1600" dirty="0"/>
          </a:p>
          <a:p>
            <a:pPr marL="0" indent="0">
              <a:buNone/>
            </a:pPr>
            <a:r>
              <a:rPr lang="en-US" sz="1600" dirty="0" smtClean="0"/>
              <a:t>2</a:t>
            </a:r>
            <a:r>
              <a:rPr lang="en-US" sz="1600" dirty="0"/>
              <a:t>.	</a:t>
            </a:r>
            <a:r>
              <a:rPr lang="en-US" sz="1600" i="1" dirty="0"/>
              <a:t>Australian Institute Health Welfare  Overweight and obesity</a:t>
            </a:r>
            <a:r>
              <a:rPr lang="en-US" sz="1600" dirty="0"/>
              <a:t>. 2015  [cited 2015 7th November]; Available from: </a:t>
            </a:r>
            <a:r>
              <a:rPr lang="en-US" sz="1600" u="sng" dirty="0">
                <a:hlinkClick r:id="rId3"/>
              </a:rPr>
              <a:t>http://www.aihw.gov.au/overweight-and-obesity/</a:t>
            </a:r>
            <a:r>
              <a:rPr lang="en-US" sz="1600" dirty="0"/>
              <a:t>.</a:t>
            </a:r>
            <a:endParaRPr lang="en-AU" sz="1600" dirty="0"/>
          </a:p>
          <a:p>
            <a:pPr marL="0" indent="0">
              <a:buNone/>
            </a:pPr>
            <a:r>
              <a:rPr lang="en-US" sz="1600" dirty="0"/>
              <a:t>3.	</a:t>
            </a:r>
            <a:r>
              <a:rPr lang="en-US" sz="1600" i="1" dirty="0"/>
              <a:t>Australia Government Department of Health Clinical Practice Guidelines for the Management of Overweight and Obesity in Adults, Adolescents and Children in Australia</a:t>
            </a:r>
            <a:r>
              <a:rPr lang="en-US" sz="1600" dirty="0"/>
              <a:t>. 2013  [cited 2015 7th November].</a:t>
            </a:r>
            <a:endParaRPr lang="en-AU" sz="1600" dirty="0"/>
          </a:p>
          <a:p>
            <a:pPr marL="342900" indent="-342900">
              <a:buAutoNum type="arabicPeriod" startAt="4"/>
            </a:pPr>
            <a:r>
              <a:rPr lang="en-US" sz="1600" dirty="0" smtClean="0"/>
              <a:t>Elder</a:t>
            </a:r>
            <a:r>
              <a:rPr lang="en-US" sz="1600" dirty="0"/>
              <a:t>, K.A. and B.M. Wolfe, </a:t>
            </a:r>
            <a:r>
              <a:rPr lang="en-US" sz="1600" i="1" dirty="0"/>
              <a:t>Bariatric surgery: a review of procedures and outcomes.</a:t>
            </a:r>
            <a:r>
              <a:rPr lang="en-US" sz="1600" dirty="0"/>
              <a:t> Gastroenterology, 2007. </a:t>
            </a:r>
            <a:r>
              <a:rPr lang="en-US" sz="1600" b="1" dirty="0"/>
              <a:t>132</a:t>
            </a:r>
            <a:r>
              <a:rPr lang="en-US" sz="1600" dirty="0"/>
              <a:t>(6): p. 2253-71</a:t>
            </a:r>
            <a:r>
              <a:rPr lang="en-US" sz="1600" dirty="0" smtClean="0"/>
              <a:t>.</a:t>
            </a:r>
          </a:p>
          <a:p>
            <a:pPr marL="0" indent="0">
              <a:buNone/>
            </a:pPr>
            <a:r>
              <a:rPr lang="en-US" sz="1600" dirty="0"/>
              <a:t>5.	Welfare, A.I.H. </a:t>
            </a:r>
            <a:r>
              <a:rPr lang="en-US" sz="1600" i="1" dirty="0"/>
              <a:t>Weight loss surgery in Australia</a:t>
            </a:r>
            <a:r>
              <a:rPr lang="en-US" sz="1600" dirty="0"/>
              <a:t>. 2015  [cited 2015 7th November]; Available from: </a:t>
            </a:r>
            <a:r>
              <a:rPr lang="en-US" sz="1600" u="sng" dirty="0">
                <a:hlinkClick r:id="rId4"/>
              </a:rPr>
              <a:t>http://www.aihw.gov.au/publication-detail/?id=6442472385</a:t>
            </a:r>
            <a:r>
              <a:rPr lang="en-US" sz="1600" dirty="0"/>
              <a:t>.</a:t>
            </a:r>
            <a:endParaRPr lang="en-AU" sz="1600" dirty="0"/>
          </a:p>
          <a:p>
            <a:pPr marL="0" indent="0">
              <a:buNone/>
            </a:pPr>
            <a:r>
              <a:rPr lang="en-US" sz="1600" dirty="0"/>
              <a:t>6.	Lim, L.T.C.R.B., G.L. Blackburn, and D.B. Jones, </a:t>
            </a:r>
            <a:r>
              <a:rPr lang="en-US" sz="1600" i="1" dirty="0"/>
              <a:t>Benchmarking Best Practices in Weight Loss Surgery.</a:t>
            </a:r>
            <a:r>
              <a:rPr lang="en-US" sz="1600" dirty="0"/>
              <a:t> Current problems in surgery, 2010. </a:t>
            </a:r>
            <a:r>
              <a:rPr lang="en-US" sz="1600" b="1" dirty="0"/>
              <a:t>47</a:t>
            </a:r>
            <a:r>
              <a:rPr lang="en-US" sz="1600" dirty="0"/>
              <a:t>(2): p. 79-174.</a:t>
            </a:r>
            <a:endParaRPr lang="en-AU" sz="1600" dirty="0"/>
          </a:p>
          <a:p>
            <a:pPr marL="342900" indent="-342900">
              <a:buAutoNum type="arabicPeriod" startAt="4"/>
            </a:pPr>
            <a:endParaRPr lang="en-AU" sz="1600" dirty="0"/>
          </a:p>
          <a:p>
            <a:endParaRPr lang="en-US" sz="1600" dirty="0" smtClean="0"/>
          </a:p>
          <a:p>
            <a:endParaRPr lang="en-US" sz="1600" dirty="0"/>
          </a:p>
        </p:txBody>
      </p:sp>
    </p:spTree>
    <p:extLst>
      <p:ext uri="{BB962C8B-B14F-4D97-AF65-F5344CB8AC3E}">
        <p14:creationId xmlns:p14="http://schemas.microsoft.com/office/powerpoint/2010/main" val="1496331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275" y="914400"/>
            <a:ext cx="8042276" cy="5410200"/>
          </a:xfrm>
        </p:spPr>
        <p:txBody>
          <a:bodyPr>
            <a:noAutofit/>
          </a:bodyPr>
          <a:lstStyle/>
          <a:p>
            <a:pPr marL="0" indent="0">
              <a:buNone/>
            </a:pPr>
            <a:r>
              <a:rPr lang="en-US" sz="1600" dirty="0"/>
              <a:t>7.	Lo </a:t>
            </a:r>
            <a:r>
              <a:rPr lang="en-US" sz="1600" dirty="0" err="1"/>
              <a:t>Menzo</a:t>
            </a:r>
            <a:r>
              <a:rPr lang="en-US" sz="1600" dirty="0"/>
              <a:t>, E., S. </a:t>
            </a:r>
            <a:r>
              <a:rPr lang="en-US" sz="1600" dirty="0" err="1"/>
              <a:t>Szomstein</a:t>
            </a:r>
            <a:r>
              <a:rPr lang="en-US" sz="1600" dirty="0"/>
              <a:t>, and R.J. Rosenthal, </a:t>
            </a:r>
            <a:r>
              <a:rPr lang="en-US" sz="1600" i="1" dirty="0"/>
              <a:t>Changing trends in bariatric surgery.</a:t>
            </a:r>
            <a:r>
              <a:rPr lang="en-US" sz="1600" dirty="0"/>
              <a:t> </a:t>
            </a:r>
            <a:r>
              <a:rPr lang="en-US" sz="1600" dirty="0" err="1"/>
              <a:t>Scand</a:t>
            </a:r>
            <a:r>
              <a:rPr lang="en-US" sz="1600" dirty="0"/>
              <a:t> J </a:t>
            </a:r>
            <a:r>
              <a:rPr lang="en-US" sz="1600" dirty="0" err="1"/>
              <a:t>Surg</a:t>
            </a:r>
            <a:r>
              <a:rPr lang="en-US" sz="1600" dirty="0"/>
              <a:t>, 2015. </a:t>
            </a:r>
            <a:r>
              <a:rPr lang="en-US" sz="1600" b="1" dirty="0"/>
              <a:t>104</a:t>
            </a:r>
            <a:r>
              <a:rPr lang="en-US" sz="1600" dirty="0"/>
              <a:t>(1): p. 18-23.</a:t>
            </a:r>
            <a:endParaRPr lang="en-AU" sz="1600" dirty="0"/>
          </a:p>
          <a:p>
            <a:pPr marL="0" indent="0">
              <a:buNone/>
            </a:pPr>
            <a:r>
              <a:rPr lang="en-US" sz="1600" dirty="0" smtClean="0"/>
              <a:t>8</a:t>
            </a:r>
            <a:r>
              <a:rPr lang="en-US" sz="1600" dirty="0"/>
              <a:t>.	Center, T.B., </a:t>
            </a:r>
            <a:r>
              <a:rPr lang="en-US" sz="1600" i="1" dirty="0"/>
              <a:t>Adjustable Gastric band</a:t>
            </a:r>
            <a:r>
              <a:rPr lang="en-US" sz="1600" dirty="0"/>
              <a:t>. </a:t>
            </a:r>
            <a:r>
              <a:rPr lang="en-US" sz="1600" u="sng" dirty="0">
                <a:hlinkClick r:id="rId2"/>
              </a:rPr>
              <a:t>http://www.stdavidsweightloss.com/our-procedures/gastric-band.aspx</a:t>
            </a:r>
            <a:r>
              <a:rPr lang="en-US" sz="1600" dirty="0" smtClean="0"/>
              <a:t>.</a:t>
            </a:r>
          </a:p>
          <a:p>
            <a:pPr marL="0" indent="0">
              <a:buNone/>
            </a:pPr>
            <a:r>
              <a:rPr lang="en-US" sz="1600" dirty="0"/>
              <a:t>9.	</a:t>
            </a:r>
            <a:r>
              <a:rPr lang="en-US" sz="1600" dirty="0" err="1"/>
              <a:t>Silecchia</a:t>
            </a:r>
            <a:r>
              <a:rPr lang="en-US" sz="1600" dirty="0"/>
              <a:t>, G., et al., </a:t>
            </a:r>
            <a:r>
              <a:rPr lang="en-US" sz="1600" i="1" dirty="0"/>
              <a:t>Reoperation after laparoscopic adjustable gastric banding: analysis of a cohort of 500 patients with long-term follow-up.</a:t>
            </a:r>
            <a:r>
              <a:rPr lang="en-US" sz="1600" dirty="0"/>
              <a:t> </a:t>
            </a:r>
            <a:r>
              <a:rPr lang="en-US" sz="1600" dirty="0" err="1"/>
              <a:t>Surg</a:t>
            </a:r>
            <a:r>
              <a:rPr lang="en-US" sz="1600" dirty="0"/>
              <a:t> </a:t>
            </a:r>
            <a:r>
              <a:rPr lang="en-US" sz="1600" dirty="0" err="1"/>
              <a:t>Obes</a:t>
            </a:r>
            <a:r>
              <a:rPr lang="en-US" sz="1600" dirty="0"/>
              <a:t> </a:t>
            </a:r>
            <a:r>
              <a:rPr lang="en-US" sz="1600" dirty="0" err="1"/>
              <a:t>Relat</a:t>
            </a:r>
            <a:r>
              <a:rPr lang="en-US" sz="1600" dirty="0"/>
              <a:t> Dis, 2008. </a:t>
            </a:r>
            <a:r>
              <a:rPr lang="en-US" sz="1600" b="1" dirty="0"/>
              <a:t>4</a:t>
            </a:r>
            <a:r>
              <a:rPr lang="en-US" sz="1600" dirty="0"/>
              <a:t>(3): p. 430-6.</a:t>
            </a:r>
            <a:endParaRPr lang="en-AU" sz="1600" dirty="0"/>
          </a:p>
          <a:p>
            <a:pPr marL="0" indent="0">
              <a:buNone/>
            </a:pPr>
            <a:r>
              <a:rPr lang="en-US" sz="1600" dirty="0"/>
              <a:t>10.	Wang, S., et al., </a:t>
            </a:r>
            <a:r>
              <a:rPr lang="en-US" sz="1600" i="1" dirty="0"/>
              <a:t>Comparison Between Laparoscopic Sleeve </a:t>
            </a:r>
            <a:r>
              <a:rPr lang="en-US" sz="1600" i="1" dirty="0" err="1"/>
              <a:t>Gastrectomy</a:t>
            </a:r>
            <a:r>
              <a:rPr lang="en-US" sz="1600" i="1" dirty="0"/>
              <a:t> and Laparoscopic Adjustable Gastric Banding for Morbid Obesity: a Meta-analysis.</a:t>
            </a:r>
            <a:r>
              <a:rPr lang="en-US" sz="1600" dirty="0"/>
              <a:t> Obesity Surgery, 2013. </a:t>
            </a:r>
            <a:r>
              <a:rPr lang="en-US" sz="1600" b="1" dirty="0"/>
              <a:t>23</a:t>
            </a:r>
            <a:r>
              <a:rPr lang="en-US" sz="1600" dirty="0"/>
              <a:t>(7): p. 980-986.</a:t>
            </a:r>
            <a:endParaRPr lang="en-AU" sz="1600" dirty="0"/>
          </a:p>
          <a:p>
            <a:pPr marL="0" indent="0">
              <a:buNone/>
            </a:pPr>
            <a:r>
              <a:rPr lang="en-US" sz="1600" dirty="0"/>
              <a:t>11.	Lehmann, A., et al., </a:t>
            </a:r>
            <a:r>
              <a:rPr lang="en-US" sz="1600" i="1" dirty="0"/>
              <a:t>Comparison of percentage excess weight loss after laparoscopic sleeve </a:t>
            </a:r>
            <a:r>
              <a:rPr lang="en-US" sz="1600" i="1" dirty="0" err="1"/>
              <a:t>gastrectomy</a:t>
            </a:r>
            <a:r>
              <a:rPr lang="en-US" sz="1600" i="1" dirty="0"/>
              <a:t> and laparoscopic adjustable gastric banding.</a:t>
            </a:r>
            <a:r>
              <a:rPr lang="en-US" sz="1600" dirty="0"/>
              <a:t> </a:t>
            </a:r>
            <a:r>
              <a:rPr lang="en-US" sz="1600" dirty="0" err="1"/>
              <a:t>Videosurgery</a:t>
            </a:r>
            <a:r>
              <a:rPr lang="en-US" sz="1600" dirty="0"/>
              <a:t> and other </a:t>
            </a:r>
            <a:r>
              <a:rPr lang="en-US" sz="1600" dirty="0" err="1"/>
              <a:t>Miniinvasive</a:t>
            </a:r>
            <a:r>
              <a:rPr lang="en-US" sz="1600" dirty="0"/>
              <a:t> Techniques, 2014. </a:t>
            </a:r>
            <a:r>
              <a:rPr lang="en-US" sz="1600" b="1" dirty="0"/>
              <a:t>9</a:t>
            </a:r>
            <a:r>
              <a:rPr lang="en-US" sz="1600" dirty="0"/>
              <a:t>(3): p. 351-356.</a:t>
            </a:r>
            <a:endParaRPr lang="en-AU" sz="1600" dirty="0"/>
          </a:p>
          <a:p>
            <a:pPr marL="0" indent="0">
              <a:buNone/>
            </a:pPr>
            <a:r>
              <a:rPr lang="en-US" sz="1600" dirty="0" smtClean="0"/>
              <a:t>12.	Varela</a:t>
            </a:r>
            <a:r>
              <a:rPr lang="en-US" sz="1600" dirty="0"/>
              <a:t>, J.E., </a:t>
            </a:r>
            <a:r>
              <a:rPr lang="en-US" sz="1600" i="1" dirty="0"/>
              <a:t>Laparoscopic Sleeve </a:t>
            </a:r>
            <a:r>
              <a:rPr lang="en-US" sz="1600" i="1" dirty="0" err="1"/>
              <a:t>Gastrectomy</a:t>
            </a:r>
            <a:r>
              <a:rPr lang="en-US" sz="1600" i="1" dirty="0"/>
              <a:t> Versus Laparoscopic Adjustable Gastric Banding for the Treatment Severe Obesity in High Risk Patients.</a:t>
            </a:r>
            <a:r>
              <a:rPr lang="en-US" sz="1600" dirty="0"/>
              <a:t> JSLS : Journal of the Society of </a:t>
            </a:r>
            <a:r>
              <a:rPr lang="en-US" sz="1600" dirty="0" err="1"/>
              <a:t>Laparoendoscopic</a:t>
            </a:r>
            <a:r>
              <a:rPr lang="en-US" sz="1600" dirty="0"/>
              <a:t> Surgeons, 2011. </a:t>
            </a:r>
            <a:r>
              <a:rPr lang="en-US" sz="1600" b="1" dirty="0"/>
              <a:t>15</a:t>
            </a:r>
            <a:r>
              <a:rPr lang="en-US" sz="1600" dirty="0"/>
              <a:t>(4): p. 486-491.</a:t>
            </a:r>
            <a:endParaRPr lang="en-AU" sz="1600" dirty="0"/>
          </a:p>
          <a:p>
            <a:pPr marL="0" indent="0">
              <a:buNone/>
            </a:pPr>
            <a:endParaRPr lang="en-AU" sz="1600" dirty="0"/>
          </a:p>
          <a:p>
            <a:endParaRPr lang="en-US" sz="1600" dirty="0"/>
          </a:p>
          <a:p>
            <a:endParaRPr lang="en-US" sz="1600" dirty="0"/>
          </a:p>
        </p:txBody>
      </p:sp>
      <p:sp>
        <p:nvSpPr>
          <p:cNvPr id="4" name="Title 1"/>
          <p:cNvSpPr>
            <a:spLocks noGrp="1"/>
          </p:cNvSpPr>
          <p:nvPr>
            <p:ph type="title"/>
          </p:nvPr>
        </p:nvSpPr>
        <p:spPr>
          <a:xfrm>
            <a:off x="549275" y="107576"/>
            <a:ext cx="8042276" cy="806824"/>
          </a:xfrm>
        </p:spPr>
        <p:txBody>
          <a:bodyPr/>
          <a:lstStyle/>
          <a:p>
            <a:r>
              <a:rPr lang="en-US" dirty="0" smtClean="0"/>
              <a:t>References</a:t>
            </a:r>
            <a:endParaRPr lang="en-US" dirty="0"/>
          </a:p>
        </p:txBody>
      </p:sp>
    </p:spTree>
    <p:extLst>
      <p:ext uri="{BB962C8B-B14F-4D97-AF65-F5344CB8AC3E}">
        <p14:creationId xmlns:p14="http://schemas.microsoft.com/office/powerpoint/2010/main" val="1272247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Autofit/>
          </a:bodyPr>
          <a:lstStyle/>
          <a:p>
            <a:pPr marL="0" indent="0">
              <a:buNone/>
            </a:pPr>
            <a:r>
              <a:rPr lang="en-US" sz="1600" dirty="0" smtClean="0"/>
              <a:t>13. Flint</a:t>
            </a:r>
            <a:r>
              <a:rPr lang="en-US" sz="1600" dirty="0"/>
              <a:t>, R., </a:t>
            </a:r>
            <a:r>
              <a:rPr lang="en-US" sz="1600" i="1" dirty="0"/>
              <a:t>A comparison of laparoscopic adjustable gastric band and laparoscopic sleeve </a:t>
            </a:r>
            <a:r>
              <a:rPr lang="en-US" sz="1600" i="1" dirty="0" err="1"/>
              <a:t>gastrectomy</a:t>
            </a:r>
            <a:r>
              <a:rPr lang="en-US" sz="1600" i="1" dirty="0"/>
              <a:t>: a single surgeon's experience.</a:t>
            </a:r>
            <a:r>
              <a:rPr lang="en-US" sz="1600" dirty="0"/>
              <a:t> N Z Med J, 2015. </a:t>
            </a:r>
            <a:r>
              <a:rPr lang="en-US" sz="1600" b="1" dirty="0"/>
              <a:t>128</a:t>
            </a:r>
            <a:r>
              <a:rPr lang="en-US" sz="1600" dirty="0"/>
              <a:t>(1408): p. 56-61.</a:t>
            </a:r>
            <a:endParaRPr lang="en-AU" sz="1600" dirty="0"/>
          </a:p>
          <a:p>
            <a:pPr marL="0" indent="0">
              <a:buNone/>
            </a:pPr>
            <a:r>
              <a:rPr lang="en-US" sz="1600" dirty="0"/>
              <a:t>14.	</a:t>
            </a:r>
            <a:r>
              <a:rPr lang="en-US" sz="1600" dirty="0" err="1"/>
              <a:t>Oria</a:t>
            </a:r>
            <a:r>
              <a:rPr lang="en-US" sz="1600" dirty="0"/>
              <a:t>, H. and M. </a:t>
            </a:r>
            <a:r>
              <a:rPr lang="en-US" sz="1600" dirty="0" err="1"/>
              <a:t>Moorehead</a:t>
            </a:r>
            <a:r>
              <a:rPr lang="en-US" sz="1600" dirty="0"/>
              <a:t>, </a:t>
            </a:r>
            <a:r>
              <a:rPr lang="en-US" sz="1600" i="1" dirty="0"/>
              <a:t>Bariatric Analysis and Reporting Outcome System (BAROS).</a:t>
            </a:r>
            <a:r>
              <a:rPr lang="en-US" sz="1600" dirty="0"/>
              <a:t> Obesity Surgery, 1998. </a:t>
            </a:r>
            <a:r>
              <a:rPr lang="en-US" sz="1600" b="1" dirty="0"/>
              <a:t>8</a:t>
            </a:r>
            <a:r>
              <a:rPr lang="en-US" sz="1600" dirty="0"/>
              <a:t>(5): p. 487-499.</a:t>
            </a:r>
            <a:endParaRPr lang="en-AU" sz="1600" dirty="0"/>
          </a:p>
          <a:p>
            <a:endParaRPr lang="en-US" sz="1600" dirty="0"/>
          </a:p>
          <a:p>
            <a:endParaRPr lang="en-US" sz="1800" dirty="0"/>
          </a:p>
        </p:txBody>
      </p:sp>
    </p:spTree>
    <p:extLst>
      <p:ext uri="{BB962C8B-B14F-4D97-AF65-F5344CB8AC3E}">
        <p14:creationId xmlns:p14="http://schemas.microsoft.com/office/powerpoint/2010/main" val="2809048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Techniques - LSG</a:t>
            </a:r>
            <a:endParaRPr lang="en-US" dirty="0"/>
          </a:p>
        </p:txBody>
      </p:sp>
      <p:sp>
        <p:nvSpPr>
          <p:cNvPr id="3" name="Content Placeholder 2"/>
          <p:cNvSpPr>
            <a:spLocks noGrp="1"/>
          </p:cNvSpPr>
          <p:nvPr>
            <p:ph idx="1"/>
          </p:nvPr>
        </p:nvSpPr>
        <p:spPr>
          <a:xfrm>
            <a:off x="549275" y="1600201"/>
            <a:ext cx="7883525" cy="4254499"/>
          </a:xfrm>
        </p:spPr>
        <p:txBody>
          <a:bodyPr>
            <a:normAutofit fontScale="32500" lnSpcReduction="20000"/>
          </a:bodyPr>
          <a:lstStyle/>
          <a:p>
            <a:r>
              <a:rPr lang="en-US" sz="4800" dirty="0" smtClean="0">
                <a:solidFill>
                  <a:schemeClr val="tx1"/>
                </a:solidFill>
              </a:rPr>
              <a:t>5 - port </a:t>
            </a:r>
            <a:r>
              <a:rPr lang="en-US" sz="4800" dirty="0">
                <a:solidFill>
                  <a:schemeClr val="tx1"/>
                </a:solidFill>
              </a:rPr>
              <a:t>approach</a:t>
            </a:r>
            <a:r>
              <a:rPr lang="en-US" sz="4800" dirty="0" smtClean="0">
                <a:solidFill>
                  <a:schemeClr val="tx1"/>
                </a:solidFill>
              </a:rPr>
              <a:t>.</a:t>
            </a:r>
          </a:p>
          <a:p>
            <a:r>
              <a:rPr lang="en-US" sz="4800" dirty="0" smtClean="0">
                <a:solidFill>
                  <a:schemeClr val="tx1"/>
                </a:solidFill>
              </a:rPr>
              <a:t>The </a:t>
            </a:r>
            <a:r>
              <a:rPr lang="en-US" sz="4800" dirty="0" err="1">
                <a:solidFill>
                  <a:schemeClr val="tx1"/>
                </a:solidFill>
              </a:rPr>
              <a:t>gastrocolic</a:t>
            </a:r>
            <a:r>
              <a:rPr lang="en-US" sz="4800" dirty="0">
                <a:solidFill>
                  <a:schemeClr val="tx1"/>
                </a:solidFill>
              </a:rPr>
              <a:t> ligament was </a:t>
            </a:r>
            <a:r>
              <a:rPr lang="en-US" sz="4800" dirty="0" smtClean="0">
                <a:solidFill>
                  <a:schemeClr val="tx1"/>
                </a:solidFill>
              </a:rPr>
              <a:t>divided with </a:t>
            </a:r>
            <a:r>
              <a:rPr lang="en-US" sz="4800" dirty="0">
                <a:solidFill>
                  <a:schemeClr val="tx1"/>
                </a:solidFill>
              </a:rPr>
              <a:t>bipolar </a:t>
            </a:r>
            <a:r>
              <a:rPr lang="en-US" sz="4800" dirty="0" smtClean="0">
                <a:solidFill>
                  <a:schemeClr val="tx1"/>
                </a:solidFill>
              </a:rPr>
              <a:t>cautery</a:t>
            </a:r>
          </a:p>
          <a:p>
            <a:r>
              <a:rPr lang="en-US" sz="4800" dirty="0" smtClean="0">
                <a:solidFill>
                  <a:schemeClr val="tx1"/>
                </a:solidFill>
              </a:rPr>
              <a:t>The </a:t>
            </a:r>
            <a:r>
              <a:rPr lang="en-US" sz="4800" dirty="0">
                <a:solidFill>
                  <a:schemeClr val="tx1"/>
                </a:solidFill>
              </a:rPr>
              <a:t>greater curvature of the </a:t>
            </a:r>
            <a:r>
              <a:rPr lang="en-US" sz="4800" dirty="0" smtClean="0">
                <a:solidFill>
                  <a:schemeClr val="tx1"/>
                </a:solidFill>
              </a:rPr>
              <a:t>stomach and </a:t>
            </a:r>
            <a:r>
              <a:rPr lang="en-US" sz="4800" dirty="0">
                <a:solidFill>
                  <a:schemeClr val="tx1"/>
                </a:solidFill>
              </a:rPr>
              <a:t>the fundus were mobilized. </a:t>
            </a:r>
            <a:endParaRPr lang="en-US" sz="4800" dirty="0" smtClean="0">
              <a:solidFill>
                <a:schemeClr val="tx1"/>
              </a:solidFill>
            </a:endParaRPr>
          </a:p>
          <a:p>
            <a:r>
              <a:rPr lang="en-US" sz="4800" dirty="0" smtClean="0">
                <a:solidFill>
                  <a:schemeClr val="tx1"/>
                </a:solidFill>
              </a:rPr>
              <a:t>36</a:t>
            </a:r>
            <a:r>
              <a:rPr lang="en-US" sz="4800" dirty="0">
                <a:solidFill>
                  <a:schemeClr val="tx1"/>
                </a:solidFill>
              </a:rPr>
              <a:t>-French </a:t>
            </a:r>
            <a:r>
              <a:rPr lang="en-US" sz="4800" dirty="0" smtClean="0">
                <a:solidFill>
                  <a:schemeClr val="tx1"/>
                </a:solidFill>
              </a:rPr>
              <a:t>blunt </a:t>
            </a:r>
            <a:r>
              <a:rPr lang="en-US" sz="4800" dirty="0" err="1" smtClean="0">
                <a:solidFill>
                  <a:schemeClr val="tx1"/>
                </a:solidFill>
              </a:rPr>
              <a:t>Bougie</a:t>
            </a:r>
            <a:r>
              <a:rPr lang="en-US" sz="4800" dirty="0" smtClean="0">
                <a:solidFill>
                  <a:schemeClr val="tx1"/>
                </a:solidFill>
              </a:rPr>
              <a:t> </a:t>
            </a:r>
            <a:r>
              <a:rPr lang="en-US" sz="4800" dirty="0">
                <a:solidFill>
                  <a:schemeClr val="tx1"/>
                </a:solidFill>
              </a:rPr>
              <a:t>was placed </a:t>
            </a:r>
            <a:r>
              <a:rPr lang="en-US" sz="4800" dirty="0" err="1">
                <a:solidFill>
                  <a:schemeClr val="tx1"/>
                </a:solidFill>
              </a:rPr>
              <a:t>transorally</a:t>
            </a:r>
            <a:r>
              <a:rPr lang="en-US" sz="4800" dirty="0">
                <a:solidFill>
                  <a:schemeClr val="tx1"/>
                </a:solidFill>
              </a:rPr>
              <a:t> and advanced to the </a:t>
            </a:r>
            <a:r>
              <a:rPr lang="en-US" sz="4800" dirty="0" smtClean="0">
                <a:solidFill>
                  <a:schemeClr val="tx1"/>
                </a:solidFill>
              </a:rPr>
              <a:t>pylorus. </a:t>
            </a:r>
          </a:p>
          <a:p>
            <a:r>
              <a:rPr lang="en-US" sz="4800" dirty="0">
                <a:solidFill>
                  <a:schemeClr val="tx1"/>
                </a:solidFill>
              </a:rPr>
              <a:t>M</a:t>
            </a:r>
            <a:r>
              <a:rPr lang="en-US" sz="4800" dirty="0" smtClean="0">
                <a:solidFill>
                  <a:schemeClr val="tx1"/>
                </a:solidFill>
              </a:rPr>
              <a:t>ultiple </a:t>
            </a:r>
            <a:r>
              <a:rPr lang="en-US" sz="4800" dirty="0">
                <a:solidFill>
                  <a:schemeClr val="tx1"/>
                </a:solidFill>
              </a:rPr>
              <a:t>applications through a 15mm port </a:t>
            </a:r>
            <a:r>
              <a:rPr lang="en-US" sz="4800" dirty="0" smtClean="0">
                <a:solidFill>
                  <a:schemeClr val="tx1"/>
                </a:solidFill>
              </a:rPr>
              <a:t> of </a:t>
            </a:r>
            <a:r>
              <a:rPr lang="en-US" sz="4800" dirty="0">
                <a:solidFill>
                  <a:schemeClr val="tx1"/>
                </a:solidFill>
              </a:rPr>
              <a:t>a 60-mm </a:t>
            </a:r>
            <a:r>
              <a:rPr lang="en-US" sz="4800" dirty="0" err="1">
                <a:solidFill>
                  <a:schemeClr val="tx1"/>
                </a:solidFill>
              </a:rPr>
              <a:t>Covidien</a:t>
            </a:r>
            <a:r>
              <a:rPr lang="en-US" sz="4800" dirty="0">
                <a:solidFill>
                  <a:schemeClr val="tx1"/>
                </a:solidFill>
              </a:rPr>
              <a:t> Tri Staple black and purple loads and staple-line </a:t>
            </a:r>
            <a:r>
              <a:rPr lang="en-US" sz="4800" dirty="0" smtClean="0">
                <a:solidFill>
                  <a:schemeClr val="tx1"/>
                </a:solidFill>
              </a:rPr>
              <a:t>reinforcement which extended approximately </a:t>
            </a:r>
            <a:r>
              <a:rPr lang="en-US" sz="4800" dirty="0">
                <a:solidFill>
                  <a:schemeClr val="tx1"/>
                </a:solidFill>
              </a:rPr>
              <a:t>3cm from the pylorus </a:t>
            </a:r>
            <a:r>
              <a:rPr lang="en-US" sz="4800" dirty="0" smtClean="0">
                <a:solidFill>
                  <a:schemeClr val="tx1"/>
                </a:solidFill>
              </a:rPr>
              <a:t>toward the </a:t>
            </a:r>
            <a:r>
              <a:rPr lang="en-US" sz="4800" dirty="0">
                <a:solidFill>
                  <a:schemeClr val="tx1"/>
                </a:solidFill>
              </a:rPr>
              <a:t>angle of </a:t>
            </a:r>
            <a:r>
              <a:rPr lang="en-US" sz="4800" dirty="0" smtClean="0">
                <a:solidFill>
                  <a:schemeClr val="tx1"/>
                </a:solidFill>
              </a:rPr>
              <a:t>His </a:t>
            </a:r>
            <a:r>
              <a:rPr lang="en-US" sz="4800" dirty="0" smtClean="0">
                <a:solidFill>
                  <a:schemeClr val="tx1"/>
                </a:solidFill>
                <a:sym typeface="Wingdings"/>
              </a:rPr>
              <a:t> </a:t>
            </a:r>
            <a:r>
              <a:rPr lang="en-US" sz="4800" dirty="0" smtClean="0">
                <a:solidFill>
                  <a:schemeClr val="tx1"/>
                </a:solidFill>
              </a:rPr>
              <a:t>gastric </a:t>
            </a:r>
            <a:r>
              <a:rPr lang="en-US" sz="4800" dirty="0">
                <a:solidFill>
                  <a:schemeClr val="tx1"/>
                </a:solidFill>
              </a:rPr>
              <a:t>tube with </a:t>
            </a:r>
            <a:r>
              <a:rPr lang="en-US" sz="4800" dirty="0" smtClean="0">
                <a:solidFill>
                  <a:schemeClr val="tx1"/>
                </a:solidFill>
              </a:rPr>
              <a:t>approximately 40cc </a:t>
            </a:r>
            <a:r>
              <a:rPr lang="en-US" sz="4800" dirty="0">
                <a:solidFill>
                  <a:schemeClr val="tx1"/>
                </a:solidFill>
              </a:rPr>
              <a:t>to 50cc of volume. </a:t>
            </a:r>
            <a:endParaRPr lang="en-US" sz="4800" dirty="0" smtClean="0">
              <a:solidFill>
                <a:schemeClr val="tx1"/>
              </a:solidFill>
            </a:endParaRPr>
          </a:p>
          <a:p>
            <a:r>
              <a:rPr lang="en-US" sz="4800" dirty="0" smtClean="0">
                <a:solidFill>
                  <a:schemeClr val="tx1"/>
                </a:solidFill>
              </a:rPr>
              <a:t>The stomach specimen </a:t>
            </a:r>
            <a:r>
              <a:rPr lang="en-US" sz="4800" dirty="0">
                <a:solidFill>
                  <a:schemeClr val="tx1"/>
                </a:solidFill>
              </a:rPr>
              <a:t>was extracted through the right lower 15mm port.</a:t>
            </a:r>
          </a:p>
          <a:p>
            <a:endParaRPr lang="en-US" dirty="0"/>
          </a:p>
        </p:txBody>
      </p:sp>
    </p:spTree>
    <p:extLst>
      <p:ext uri="{BB962C8B-B14F-4D97-AF65-F5344CB8AC3E}">
        <p14:creationId xmlns:p14="http://schemas.microsoft.com/office/powerpoint/2010/main" val="3854249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Techniques - LAGB</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tx1"/>
                </a:solidFill>
              </a:rPr>
              <a:t>4</a:t>
            </a:r>
            <a:r>
              <a:rPr lang="en-US" dirty="0">
                <a:solidFill>
                  <a:schemeClr val="tx1"/>
                </a:solidFill>
              </a:rPr>
              <a:t> abdominal ports. A retro-gastric window was </a:t>
            </a:r>
            <a:r>
              <a:rPr lang="en-US" dirty="0" smtClean="0">
                <a:solidFill>
                  <a:schemeClr val="tx1"/>
                </a:solidFill>
              </a:rPr>
              <a:t>created bluntly </a:t>
            </a:r>
            <a:r>
              <a:rPr lang="en-US" dirty="0">
                <a:solidFill>
                  <a:schemeClr val="tx1"/>
                </a:solidFill>
              </a:rPr>
              <a:t>by the standard “pars </a:t>
            </a:r>
            <a:r>
              <a:rPr lang="en-US" dirty="0" err="1">
                <a:solidFill>
                  <a:schemeClr val="tx1"/>
                </a:solidFill>
              </a:rPr>
              <a:t>flaccida</a:t>
            </a:r>
            <a:r>
              <a:rPr lang="en-US" dirty="0">
                <a:solidFill>
                  <a:schemeClr val="tx1"/>
                </a:solidFill>
              </a:rPr>
              <a:t>” technique. </a:t>
            </a:r>
            <a:endParaRPr lang="en-US" dirty="0" smtClean="0">
              <a:solidFill>
                <a:schemeClr val="tx1"/>
              </a:solidFill>
            </a:endParaRPr>
          </a:p>
          <a:p>
            <a:r>
              <a:rPr lang="en-US" dirty="0" smtClean="0">
                <a:solidFill>
                  <a:schemeClr val="tx1"/>
                </a:solidFill>
              </a:rPr>
              <a:t>A </a:t>
            </a:r>
            <a:r>
              <a:rPr lang="en-US" dirty="0">
                <a:solidFill>
                  <a:schemeClr val="tx1"/>
                </a:solidFill>
              </a:rPr>
              <a:t>HAGA </a:t>
            </a:r>
            <a:r>
              <a:rPr lang="en-US" dirty="0" err="1">
                <a:solidFill>
                  <a:schemeClr val="tx1"/>
                </a:solidFill>
              </a:rPr>
              <a:t>heliogast</a:t>
            </a:r>
            <a:r>
              <a:rPr lang="en-US" dirty="0">
                <a:solidFill>
                  <a:schemeClr val="tx1"/>
                </a:solidFill>
              </a:rPr>
              <a:t> </a:t>
            </a:r>
            <a:r>
              <a:rPr lang="en-US" dirty="0" smtClean="0">
                <a:solidFill>
                  <a:schemeClr val="tx1"/>
                </a:solidFill>
              </a:rPr>
              <a:t>band was </a:t>
            </a:r>
            <a:r>
              <a:rPr lang="en-US" dirty="0">
                <a:solidFill>
                  <a:schemeClr val="tx1"/>
                </a:solidFill>
              </a:rPr>
              <a:t>primed on the back table with </a:t>
            </a:r>
            <a:r>
              <a:rPr lang="en-US" dirty="0" smtClean="0">
                <a:solidFill>
                  <a:schemeClr val="tx1"/>
                </a:solidFill>
              </a:rPr>
              <a:t>approximately 3mL </a:t>
            </a:r>
            <a:r>
              <a:rPr lang="en-US" dirty="0">
                <a:solidFill>
                  <a:schemeClr val="tx1"/>
                </a:solidFill>
              </a:rPr>
              <a:t>of saline solution </a:t>
            </a:r>
          </a:p>
          <a:p>
            <a:r>
              <a:rPr lang="en-US" dirty="0">
                <a:solidFill>
                  <a:schemeClr val="tx1"/>
                </a:solidFill>
              </a:rPr>
              <a:t>I</a:t>
            </a:r>
            <a:r>
              <a:rPr lang="en-US" dirty="0" smtClean="0">
                <a:solidFill>
                  <a:schemeClr val="tx1"/>
                </a:solidFill>
              </a:rPr>
              <a:t>nserted </a:t>
            </a:r>
            <a:r>
              <a:rPr lang="en-US" dirty="0">
                <a:solidFill>
                  <a:schemeClr val="tx1"/>
                </a:solidFill>
              </a:rPr>
              <a:t>into the abdomen</a:t>
            </a:r>
            <a:r>
              <a:rPr lang="en-US" dirty="0" smtClean="0">
                <a:solidFill>
                  <a:schemeClr val="tx1"/>
                </a:solidFill>
              </a:rPr>
              <a:t>, placed </a:t>
            </a:r>
            <a:r>
              <a:rPr lang="en-US" dirty="0">
                <a:solidFill>
                  <a:schemeClr val="tx1"/>
                </a:solidFill>
              </a:rPr>
              <a:t>below the </a:t>
            </a:r>
            <a:r>
              <a:rPr lang="en-US" dirty="0" err="1">
                <a:solidFill>
                  <a:schemeClr val="tx1"/>
                </a:solidFill>
              </a:rPr>
              <a:t>gastroesophageal</a:t>
            </a:r>
            <a:r>
              <a:rPr lang="en-US" dirty="0">
                <a:solidFill>
                  <a:schemeClr val="tx1"/>
                </a:solidFill>
              </a:rPr>
              <a:t> junction and </a:t>
            </a:r>
            <a:r>
              <a:rPr lang="en-US" dirty="0" smtClean="0">
                <a:solidFill>
                  <a:schemeClr val="tx1"/>
                </a:solidFill>
              </a:rPr>
              <a:t>buckled</a:t>
            </a:r>
            <a:r>
              <a:rPr lang="en-US" dirty="0">
                <a:solidFill>
                  <a:schemeClr val="tx1"/>
                </a:solidFill>
              </a:rPr>
              <a:t> in place. </a:t>
            </a:r>
          </a:p>
          <a:p>
            <a:r>
              <a:rPr lang="en-US" dirty="0">
                <a:solidFill>
                  <a:schemeClr val="tx1"/>
                </a:solidFill>
              </a:rPr>
              <a:t>Three anterior </a:t>
            </a:r>
            <a:r>
              <a:rPr lang="en-US" dirty="0" err="1">
                <a:solidFill>
                  <a:schemeClr val="tx1"/>
                </a:solidFill>
              </a:rPr>
              <a:t>nonabsorbable</a:t>
            </a:r>
            <a:r>
              <a:rPr lang="en-US" dirty="0">
                <a:solidFill>
                  <a:schemeClr val="tx1"/>
                </a:solidFill>
              </a:rPr>
              <a:t> interrupted </a:t>
            </a:r>
            <a:r>
              <a:rPr lang="en-US" dirty="0" err="1" smtClean="0">
                <a:solidFill>
                  <a:schemeClr val="tx1"/>
                </a:solidFill>
              </a:rPr>
              <a:t>gastrogastric</a:t>
            </a:r>
            <a:r>
              <a:rPr lang="en-US" dirty="0" smtClean="0">
                <a:solidFill>
                  <a:schemeClr val="tx1"/>
                </a:solidFill>
              </a:rPr>
              <a:t> stitches </a:t>
            </a:r>
            <a:r>
              <a:rPr lang="en-US" dirty="0">
                <a:solidFill>
                  <a:schemeClr val="tx1"/>
                </a:solidFill>
              </a:rPr>
              <a:t>were placed to secure the band in place.</a:t>
            </a:r>
          </a:p>
          <a:p>
            <a:r>
              <a:rPr lang="en-US" dirty="0">
                <a:solidFill>
                  <a:schemeClr val="tx1"/>
                </a:solidFill>
              </a:rPr>
              <a:t>The band tubing was exited and connected to the EV3 port which was placed subcutaneously.</a:t>
            </a:r>
          </a:p>
          <a:p>
            <a:pPr marL="0" indent="0">
              <a:buNone/>
            </a:pPr>
            <a:endParaRPr lang="en-US" dirty="0"/>
          </a:p>
          <a:p>
            <a:endParaRPr lang="en-US" dirty="0"/>
          </a:p>
        </p:txBody>
      </p:sp>
    </p:spTree>
    <p:extLst>
      <p:ext uri="{BB962C8B-B14F-4D97-AF65-F5344CB8AC3E}">
        <p14:creationId xmlns:p14="http://schemas.microsoft.com/office/powerpoint/2010/main" val="99529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922933860"/>
              </p:ext>
            </p:extLst>
          </p:nvPr>
        </p:nvGraphicFramePr>
        <p:xfrm>
          <a:off x="549275" y="1600200"/>
          <a:ext cx="8042275" cy="3413760"/>
        </p:xfrm>
        <a:graphic>
          <a:graphicData uri="http://schemas.openxmlformats.org/drawingml/2006/table">
            <a:tbl>
              <a:tblPr firstRow="1" bandRow="1">
                <a:tableStyleId>{5C22544A-7EE6-4342-B048-85BDC9FD1C3A}</a:tableStyleId>
              </a:tblPr>
              <a:tblGrid>
                <a:gridCol w="1608455"/>
                <a:gridCol w="1614170"/>
                <a:gridCol w="1602740"/>
                <a:gridCol w="1608455"/>
                <a:gridCol w="1608455"/>
              </a:tblGrid>
              <a:tr h="370840">
                <a:tc>
                  <a:txBody>
                    <a:bodyPr/>
                    <a:lstStyle/>
                    <a:p>
                      <a:r>
                        <a:rPr lang="en-US" dirty="0" smtClean="0"/>
                        <a:t>Time (months postop)</a:t>
                      </a:r>
                      <a:endParaRPr lang="en-US" dirty="0"/>
                    </a:p>
                  </a:txBody>
                  <a:tcPr/>
                </a:tc>
                <a:tc>
                  <a:txBody>
                    <a:bodyPr/>
                    <a:lstStyle/>
                    <a:p>
                      <a:r>
                        <a:rPr lang="en-US" dirty="0" smtClean="0"/>
                        <a:t>%EWL</a:t>
                      </a:r>
                      <a:r>
                        <a:rPr lang="en-US" baseline="0" dirty="0" smtClean="0"/>
                        <a:t> (SD) LAGB</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%EWL</a:t>
                      </a:r>
                      <a:r>
                        <a:rPr lang="en-US" baseline="0" dirty="0" smtClean="0"/>
                        <a:t> (SD) LSG</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Number</a:t>
                      </a:r>
                      <a:r>
                        <a:rPr lang="en-US" baseline="0" dirty="0" smtClean="0"/>
                        <a:t> of </a:t>
                      </a:r>
                      <a:r>
                        <a:rPr lang="en-US" baseline="0" dirty="0" err="1" smtClean="0"/>
                        <a:t>pt</a:t>
                      </a:r>
                      <a:r>
                        <a:rPr lang="en-US" baseline="0" dirty="0" smtClean="0"/>
                        <a:t>/ total in LAGB (%)</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Number</a:t>
                      </a:r>
                      <a:r>
                        <a:rPr lang="en-US" baseline="0" dirty="0" smtClean="0"/>
                        <a:t> of </a:t>
                      </a:r>
                      <a:r>
                        <a:rPr lang="en-US" baseline="0" dirty="0" err="1" smtClean="0"/>
                        <a:t>pt</a:t>
                      </a:r>
                      <a:r>
                        <a:rPr lang="en-US" baseline="0" dirty="0" smtClean="0"/>
                        <a:t> in LSG (%)</a:t>
                      </a:r>
                      <a:endParaRPr lang="en-US" dirty="0" smtClean="0"/>
                    </a:p>
                  </a:txBody>
                  <a:tcPr/>
                </a:tc>
              </a:tr>
              <a:tr h="370840">
                <a:tc>
                  <a:txBody>
                    <a:bodyPr/>
                    <a:lstStyle/>
                    <a:p>
                      <a:pPr algn="r"/>
                      <a:r>
                        <a:rPr lang="en-US" sz="1600" dirty="0" smtClean="0">
                          <a:latin typeface="+mn-lt"/>
                        </a:rPr>
                        <a:t>3</a:t>
                      </a:r>
                      <a:endParaRPr lang="en-US" sz="1600" dirty="0">
                        <a:latin typeface="+mn-lt"/>
                      </a:endParaRPr>
                    </a:p>
                  </a:txBody>
                  <a:tcPr anchor="ctr"/>
                </a:tc>
                <a:tc>
                  <a:txBody>
                    <a:bodyPr/>
                    <a:lstStyle/>
                    <a:p>
                      <a:pPr algn="r" fontAlgn="t"/>
                      <a:r>
                        <a:rPr lang="en-US" sz="1600" b="0" i="0" u="none" strike="noStrike" dirty="0" smtClean="0">
                          <a:solidFill>
                            <a:srgbClr val="000000"/>
                          </a:solidFill>
                          <a:effectLst/>
                          <a:latin typeface="+mn-lt"/>
                        </a:rPr>
                        <a:t>22.8</a:t>
                      </a:r>
                      <a:r>
                        <a:rPr lang="en-US" sz="1600" b="0" i="0" u="none" strike="noStrike" baseline="0" dirty="0" smtClean="0">
                          <a:solidFill>
                            <a:srgbClr val="000000"/>
                          </a:solidFill>
                          <a:effectLst/>
                          <a:latin typeface="+mn-lt"/>
                        </a:rPr>
                        <a:t>  (15.4)</a:t>
                      </a:r>
                      <a:endParaRPr lang="en-US" sz="1600" b="0" i="0" u="none" strike="noStrike" dirty="0">
                        <a:solidFill>
                          <a:srgbClr val="000000"/>
                        </a:solidFill>
                        <a:effectLst/>
                        <a:latin typeface="+mn-lt"/>
                      </a:endParaRPr>
                    </a:p>
                  </a:txBody>
                  <a:tcPr marL="12700" marR="12700" marT="12700" marB="0" anchor="ctr"/>
                </a:tc>
                <a:tc>
                  <a:txBody>
                    <a:bodyPr/>
                    <a:lstStyle/>
                    <a:p>
                      <a:pPr marL="0" marR="0" indent="0" algn="r"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rPr>
                        <a:t>30.9 (16.9)</a:t>
                      </a:r>
                    </a:p>
                  </a:txBody>
                  <a:tcPr marL="12700" marR="12700" marT="12700" marB="0" anchor="ctr"/>
                </a:tc>
                <a:tc>
                  <a:txBody>
                    <a:bodyPr/>
                    <a:lstStyle/>
                    <a:p>
                      <a:pPr algn="r" fontAlgn="t"/>
                      <a:r>
                        <a:rPr lang="en-US" sz="1600" b="0" i="0" u="none" strike="noStrike" dirty="0" smtClean="0">
                          <a:solidFill>
                            <a:srgbClr val="000000"/>
                          </a:solidFill>
                          <a:effectLst/>
                          <a:latin typeface="+mn-lt"/>
                        </a:rPr>
                        <a:t>97/101</a:t>
                      </a:r>
                      <a:endParaRPr lang="en-US" sz="1600" b="0" i="0" u="none" strike="noStrike" dirty="0">
                        <a:solidFill>
                          <a:srgbClr val="000000"/>
                        </a:solidFill>
                        <a:effectLst/>
                        <a:latin typeface="+mn-lt"/>
                      </a:endParaRPr>
                    </a:p>
                  </a:txBody>
                  <a:tcPr marL="12700" marR="12700" marT="12700" marB="0" anchor="ctr"/>
                </a:tc>
                <a:tc>
                  <a:txBody>
                    <a:bodyPr/>
                    <a:lstStyle/>
                    <a:p>
                      <a:pPr algn="r"/>
                      <a:r>
                        <a:rPr lang="en-US" sz="1600" dirty="0" smtClean="0">
                          <a:latin typeface="+mn-lt"/>
                        </a:rPr>
                        <a:t>140/140</a:t>
                      </a:r>
                      <a:endParaRPr lang="en-US" sz="1600" dirty="0">
                        <a:latin typeface="+mn-lt"/>
                      </a:endParaRPr>
                    </a:p>
                  </a:txBody>
                  <a:tcPr anchor="ctr"/>
                </a:tc>
              </a:tr>
              <a:tr h="370840">
                <a:tc>
                  <a:txBody>
                    <a:bodyPr/>
                    <a:lstStyle/>
                    <a:p>
                      <a:pPr algn="r"/>
                      <a:r>
                        <a:rPr lang="en-US" sz="1600" dirty="0" smtClean="0">
                          <a:latin typeface="+mn-lt"/>
                        </a:rPr>
                        <a:t>6</a:t>
                      </a:r>
                      <a:endParaRPr lang="en-US" sz="1600" dirty="0">
                        <a:latin typeface="+mn-lt"/>
                      </a:endParaRPr>
                    </a:p>
                  </a:txBody>
                  <a:tcPr anchor="ctr"/>
                </a:tc>
                <a:tc>
                  <a:txBody>
                    <a:bodyPr/>
                    <a:lstStyle/>
                    <a:p>
                      <a:pPr algn="r" fontAlgn="t"/>
                      <a:r>
                        <a:rPr lang="en-US" sz="1600" b="0" i="0" u="none" strike="noStrike" dirty="0" smtClean="0">
                          <a:solidFill>
                            <a:srgbClr val="000000"/>
                          </a:solidFill>
                          <a:effectLst/>
                          <a:latin typeface="+mn-lt"/>
                        </a:rPr>
                        <a:t>32.9 (26.7)</a:t>
                      </a:r>
                      <a:r>
                        <a:rPr lang="en-US" sz="1600" b="0" i="0" u="none" strike="noStrike" baseline="0" dirty="0" smtClean="0">
                          <a:solidFill>
                            <a:srgbClr val="000000"/>
                          </a:solidFill>
                          <a:effectLst/>
                          <a:latin typeface="+mn-lt"/>
                        </a:rPr>
                        <a:t> </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41.3 (20.1)</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94/101</a:t>
                      </a:r>
                      <a:endParaRPr lang="en-US" sz="1600" b="0" i="0" u="none" strike="noStrike" dirty="0">
                        <a:solidFill>
                          <a:srgbClr val="000000"/>
                        </a:solidFill>
                        <a:effectLst/>
                        <a:latin typeface="+mn-lt"/>
                      </a:endParaRPr>
                    </a:p>
                  </a:txBody>
                  <a:tcPr marL="12700" marR="12700" marT="12700" marB="0" anchor="ctr"/>
                </a:tc>
                <a:tc>
                  <a:txBody>
                    <a:bodyPr/>
                    <a:lstStyle/>
                    <a:p>
                      <a:pPr algn="r"/>
                      <a:r>
                        <a:rPr lang="en-US" sz="1600" dirty="0" smtClean="0">
                          <a:latin typeface="+mn-lt"/>
                        </a:rPr>
                        <a:t>55/140</a:t>
                      </a:r>
                      <a:endParaRPr lang="en-US" sz="1600" dirty="0">
                        <a:latin typeface="+mn-lt"/>
                      </a:endParaRPr>
                    </a:p>
                  </a:txBody>
                  <a:tcPr anchor="ctr"/>
                </a:tc>
              </a:tr>
              <a:tr h="370840">
                <a:tc>
                  <a:txBody>
                    <a:bodyPr/>
                    <a:lstStyle/>
                    <a:p>
                      <a:pPr algn="r"/>
                      <a:r>
                        <a:rPr lang="en-US" sz="1600" dirty="0" smtClean="0">
                          <a:latin typeface="+mn-lt"/>
                        </a:rPr>
                        <a:t>9</a:t>
                      </a:r>
                      <a:endParaRPr lang="en-US" sz="1600" dirty="0">
                        <a:latin typeface="+mn-lt"/>
                      </a:endParaRPr>
                    </a:p>
                  </a:txBody>
                  <a:tcPr anchor="ctr"/>
                </a:tc>
                <a:tc>
                  <a:txBody>
                    <a:bodyPr/>
                    <a:lstStyle/>
                    <a:p>
                      <a:pPr algn="r" fontAlgn="t"/>
                      <a:r>
                        <a:rPr lang="en-US" sz="1600" b="0" i="0" u="none" strike="noStrike" dirty="0" smtClean="0">
                          <a:solidFill>
                            <a:srgbClr val="000000"/>
                          </a:solidFill>
                          <a:effectLst/>
                          <a:latin typeface="+mn-lt"/>
                        </a:rPr>
                        <a:t>35.19 (18.7)</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52.3 (21.0)</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77/101</a:t>
                      </a:r>
                      <a:endParaRPr lang="en-US" sz="1600" b="0" i="0" u="none" strike="noStrike" dirty="0">
                        <a:solidFill>
                          <a:srgbClr val="000000"/>
                        </a:solidFill>
                        <a:effectLst/>
                        <a:latin typeface="+mn-lt"/>
                      </a:endParaRPr>
                    </a:p>
                  </a:txBody>
                  <a:tcPr marL="12700" marR="12700" marT="12700" marB="0" anchor="ctr"/>
                </a:tc>
                <a:tc>
                  <a:txBody>
                    <a:bodyPr/>
                    <a:lstStyle/>
                    <a:p>
                      <a:pPr algn="r"/>
                      <a:r>
                        <a:rPr lang="en-US" sz="1600" dirty="0" smtClean="0">
                          <a:latin typeface="+mn-lt"/>
                        </a:rPr>
                        <a:t>25/140</a:t>
                      </a:r>
                      <a:endParaRPr lang="en-US" sz="1600" dirty="0">
                        <a:latin typeface="+mn-lt"/>
                      </a:endParaRPr>
                    </a:p>
                  </a:txBody>
                  <a:tcPr anchor="ctr"/>
                </a:tc>
              </a:tr>
              <a:tr h="370840">
                <a:tc>
                  <a:txBody>
                    <a:bodyPr/>
                    <a:lstStyle/>
                    <a:p>
                      <a:pPr algn="r"/>
                      <a:r>
                        <a:rPr lang="en-US" sz="1600" dirty="0" smtClean="0">
                          <a:latin typeface="+mn-lt"/>
                        </a:rPr>
                        <a:t>12</a:t>
                      </a:r>
                      <a:endParaRPr lang="en-US" sz="1600" dirty="0">
                        <a:latin typeface="+mn-lt"/>
                      </a:endParaRPr>
                    </a:p>
                  </a:txBody>
                  <a:tcPr anchor="ctr"/>
                </a:tc>
                <a:tc>
                  <a:txBody>
                    <a:bodyPr/>
                    <a:lstStyle/>
                    <a:p>
                      <a:pPr algn="r" fontAlgn="b"/>
                      <a:r>
                        <a:rPr lang="en-US" sz="1600" b="0" i="0" u="none" strike="noStrike" dirty="0" smtClean="0">
                          <a:solidFill>
                            <a:srgbClr val="000000"/>
                          </a:solidFill>
                          <a:effectLst/>
                          <a:latin typeface="+mn-lt"/>
                        </a:rPr>
                        <a:t>40.0 (22.3)</a:t>
                      </a:r>
                      <a:endParaRPr lang="en-US" sz="1600" b="0" i="0" u="none" strike="noStrike" dirty="0">
                        <a:solidFill>
                          <a:srgbClr val="000000"/>
                        </a:solidFill>
                        <a:effectLst/>
                        <a:latin typeface="+mn-lt"/>
                      </a:endParaRPr>
                    </a:p>
                  </a:txBody>
                  <a:tcPr marL="12700" marR="12700" marT="12700" marB="0" anchor="ctr"/>
                </a:tc>
                <a:tc>
                  <a:txBody>
                    <a:bodyPr/>
                    <a:lstStyle/>
                    <a:p>
                      <a:pPr marL="0" marR="0" indent="0" algn="r" defTabSz="914400" rtl="0" eaLnBrk="1" fontAlgn="t"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rPr>
                        <a:t>57.49 (20.9)</a:t>
                      </a:r>
                    </a:p>
                  </a:txBody>
                  <a:tcPr marL="12700" marR="12700" marT="12700" marB="0" anchor="ctr"/>
                </a:tc>
                <a:tc>
                  <a:txBody>
                    <a:bodyPr/>
                    <a:lstStyle/>
                    <a:p>
                      <a:pPr algn="r"/>
                      <a:r>
                        <a:rPr lang="en-US" sz="1600" dirty="0" smtClean="0">
                          <a:latin typeface="+mn-lt"/>
                        </a:rPr>
                        <a:t>80/101</a:t>
                      </a:r>
                      <a:endParaRPr lang="en-US" sz="1600" dirty="0">
                        <a:latin typeface="+mn-lt"/>
                      </a:endParaRPr>
                    </a:p>
                  </a:txBody>
                  <a:tcPr marL="12700" marR="12700" marT="12700" marB="0" anchor="ctr"/>
                </a:tc>
                <a:tc>
                  <a:txBody>
                    <a:bodyPr/>
                    <a:lstStyle/>
                    <a:p>
                      <a:pPr algn="r"/>
                      <a:r>
                        <a:rPr lang="en-US" sz="1600" dirty="0" smtClean="0">
                          <a:latin typeface="+mn-lt"/>
                        </a:rPr>
                        <a:t>28/140</a:t>
                      </a:r>
                      <a:endParaRPr lang="en-US" sz="1600" dirty="0">
                        <a:latin typeface="+mn-lt"/>
                      </a:endParaRPr>
                    </a:p>
                  </a:txBody>
                  <a:tcPr anchor="ctr"/>
                </a:tc>
              </a:tr>
              <a:tr h="370840">
                <a:tc>
                  <a:txBody>
                    <a:bodyPr/>
                    <a:lstStyle/>
                    <a:p>
                      <a:pPr algn="r"/>
                      <a:r>
                        <a:rPr lang="en-US" sz="1600" dirty="0" smtClean="0">
                          <a:latin typeface="+mn-lt"/>
                        </a:rPr>
                        <a:t>18</a:t>
                      </a:r>
                      <a:endParaRPr lang="en-US" sz="1600" dirty="0">
                        <a:latin typeface="+mn-lt"/>
                      </a:endParaRPr>
                    </a:p>
                  </a:txBody>
                  <a:tcPr anchor="ctr"/>
                </a:tc>
                <a:tc>
                  <a:txBody>
                    <a:bodyPr/>
                    <a:lstStyle/>
                    <a:p>
                      <a:pPr algn="r" fontAlgn="t"/>
                      <a:r>
                        <a:rPr lang="en-US" sz="1600" b="0" i="0" u="none" strike="noStrike" dirty="0" smtClean="0">
                          <a:solidFill>
                            <a:srgbClr val="000000"/>
                          </a:solidFill>
                          <a:effectLst/>
                          <a:latin typeface="+mn-lt"/>
                        </a:rPr>
                        <a:t>46.2</a:t>
                      </a:r>
                      <a:r>
                        <a:rPr lang="en-US" sz="1600" b="0" i="0" u="none" strike="noStrike" baseline="0" dirty="0" smtClean="0">
                          <a:solidFill>
                            <a:srgbClr val="000000"/>
                          </a:solidFill>
                          <a:effectLst/>
                          <a:latin typeface="+mn-lt"/>
                        </a:rPr>
                        <a:t> (23.8)</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68.7 (13.0)</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67/101</a:t>
                      </a:r>
                      <a:endParaRPr lang="en-US" sz="1600" b="0" i="0" u="none" strike="noStrike" dirty="0">
                        <a:solidFill>
                          <a:srgbClr val="000000"/>
                        </a:solidFill>
                        <a:effectLst/>
                        <a:latin typeface="+mn-lt"/>
                      </a:endParaRPr>
                    </a:p>
                  </a:txBody>
                  <a:tcPr marL="12700" marR="12700" marT="12700" marB="0" anchor="ctr"/>
                </a:tc>
                <a:tc>
                  <a:txBody>
                    <a:bodyPr/>
                    <a:lstStyle/>
                    <a:p>
                      <a:pPr algn="r"/>
                      <a:r>
                        <a:rPr lang="en-US" sz="1600" dirty="0" smtClean="0">
                          <a:latin typeface="+mn-lt"/>
                        </a:rPr>
                        <a:t>11/140</a:t>
                      </a:r>
                      <a:endParaRPr lang="en-US" sz="1600" dirty="0">
                        <a:latin typeface="+mn-lt"/>
                      </a:endParaRPr>
                    </a:p>
                  </a:txBody>
                  <a:tcPr anchor="ctr"/>
                </a:tc>
              </a:tr>
              <a:tr h="370840">
                <a:tc>
                  <a:txBody>
                    <a:bodyPr/>
                    <a:lstStyle/>
                    <a:p>
                      <a:pPr algn="r"/>
                      <a:r>
                        <a:rPr lang="en-US" sz="1600" dirty="0" smtClean="0">
                          <a:latin typeface="+mn-lt"/>
                        </a:rPr>
                        <a:t>24</a:t>
                      </a:r>
                      <a:endParaRPr lang="en-US" sz="1600" dirty="0">
                        <a:latin typeface="+mn-lt"/>
                      </a:endParaRPr>
                    </a:p>
                  </a:txBody>
                  <a:tcPr anchor="ctr"/>
                </a:tc>
                <a:tc>
                  <a:txBody>
                    <a:bodyPr/>
                    <a:lstStyle/>
                    <a:p>
                      <a:pPr algn="r" fontAlgn="t"/>
                      <a:r>
                        <a:rPr lang="en-US" sz="1600" b="0" i="0" u="none" strike="noStrike" dirty="0" smtClean="0">
                          <a:solidFill>
                            <a:srgbClr val="000000"/>
                          </a:solidFill>
                          <a:effectLst/>
                          <a:latin typeface="+mn-lt"/>
                        </a:rPr>
                        <a:t>47.2</a:t>
                      </a:r>
                      <a:r>
                        <a:rPr lang="en-US" sz="1600" b="0" i="0" u="none" strike="noStrike" baseline="0" dirty="0" smtClean="0">
                          <a:solidFill>
                            <a:srgbClr val="000000"/>
                          </a:solidFill>
                          <a:effectLst/>
                          <a:latin typeface="+mn-lt"/>
                        </a:rPr>
                        <a:t> </a:t>
                      </a:r>
                      <a:r>
                        <a:rPr lang="en-US" sz="1600" b="0" i="0" u="none" strike="noStrike" dirty="0" smtClean="0">
                          <a:solidFill>
                            <a:srgbClr val="000000"/>
                          </a:solidFill>
                          <a:effectLst/>
                          <a:latin typeface="+mn-lt"/>
                        </a:rPr>
                        <a:t>(26.1)</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65.</a:t>
                      </a:r>
                      <a:r>
                        <a:rPr lang="en-US" sz="1600" b="0" i="0" u="none" strike="noStrike" baseline="0" dirty="0" smtClean="0">
                          <a:solidFill>
                            <a:srgbClr val="000000"/>
                          </a:solidFill>
                          <a:effectLst/>
                          <a:latin typeface="+mn-lt"/>
                        </a:rPr>
                        <a:t>7 (16.5)</a:t>
                      </a:r>
                      <a:endParaRPr lang="en-US" sz="1600" b="0" i="0" u="none" strike="noStrike" dirty="0">
                        <a:solidFill>
                          <a:srgbClr val="000000"/>
                        </a:solidFill>
                        <a:effectLst/>
                        <a:latin typeface="+mn-lt"/>
                      </a:endParaRPr>
                    </a:p>
                  </a:txBody>
                  <a:tcPr marL="12700" marR="12700" marT="12700" marB="0" anchor="ctr"/>
                </a:tc>
                <a:tc>
                  <a:txBody>
                    <a:bodyPr/>
                    <a:lstStyle/>
                    <a:p>
                      <a:pPr algn="r" fontAlgn="t"/>
                      <a:r>
                        <a:rPr lang="en-US" sz="1600" b="0" i="0" u="none" strike="noStrike" dirty="0" smtClean="0">
                          <a:solidFill>
                            <a:srgbClr val="000000"/>
                          </a:solidFill>
                          <a:effectLst/>
                          <a:latin typeface="+mn-lt"/>
                        </a:rPr>
                        <a:t>55/101</a:t>
                      </a:r>
                      <a:endParaRPr lang="en-US" sz="1600" b="0" i="0" u="none" strike="noStrike" dirty="0">
                        <a:solidFill>
                          <a:srgbClr val="000000"/>
                        </a:solidFill>
                        <a:effectLst/>
                        <a:latin typeface="+mn-lt"/>
                      </a:endParaRPr>
                    </a:p>
                  </a:txBody>
                  <a:tcPr marL="12700" marR="12700" marT="12700" marB="0" anchor="ctr"/>
                </a:tc>
                <a:tc>
                  <a:txBody>
                    <a:bodyPr/>
                    <a:lstStyle/>
                    <a:p>
                      <a:pPr algn="r"/>
                      <a:r>
                        <a:rPr lang="en-US" sz="1600" dirty="0" smtClean="0">
                          <a:latin typeface="+mn-lt"/>
                        </a:rPr>
                        <a:t>4/140</a:t>
                      </a:r>
                      <a:endParaRPr lang="en-US" sz="1600" dirty="0">
                        <a:latin typeface="+mn-lt"/>
                      </a:endParaRPr>
                    </a:p>
                  </a:txBody>
                  <a:tcPr anchor="ctr"/>
                </a:tc>
              </a:tr>
            </a:tbl>
          </a:graphicData>
        </a:graphic>
      </p:graphicFrame>
    </p:spTree>
    <p:extLst>
      <p:ext uri="{BB962C8B-B14F-4D97-AF65-F5344CB8AC3E}">
        <p14:creationId xmlns:p14="http://schemas.microsoft.com/office/powerpoint/2010/main" val="12527577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575" y="361576"/>
            <a:ext cx="8042276" cy="1336956"/>
          </a:xfrm>
        </p:spPr>
        <p:txBody>
          <a:bodyPr/>
          <a:lstStyle/>
          <a:p>
            <a:r>
              <a:rPr lang="en-US" dirty="0" smtClean="0"/>
              <a:t>Average BMI over 24 months follow up</a:t>
            </a:r>
            <a:endParaRPr lang="en-US" dirty="0"/>
          </a:p>
        </p:txBody>
      </p:sp>
      <p:pic>
        <p:nvPicPr>
          <p:cNvPr id="6" name="Content Placeholder 5" descr="Screen Shot 2015-11-14 at 12.14.50 pm.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4340" t="9649" r="-14340"/>
          <a:stretch/>
        </p:blipFill>
        <p:spPr>
          <a:xfrm>
            <a:off x="549275" y="1765301"/>
            <a:ext cx="8042276" cy="4178300"/>
          </a:xfrm>
        </p:spPr>
      </p:pic>
    </p:spTree>
    <p:extLst>
      <p:ext uri="{BB962C8B-B14F-4D97-AF65-F5344CB8AC3E}">
        <p14:creationId xmlns:p14="http://schemas.microsoft.com/office/powerpoint/2010/main" val="53597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fontScale="85000" lnSpcReduction="20000"/>
          </a:bodyPr>
          <a:lstStyle/>
          <a:p>
            <a:r>
              <a:rPr lang="en-AU" dirty="0">
                <a:solidFill>
                  <a:schemeClr val="tx1"/>
                </a:solidFill>
              </a:rPr>
              <a:t>American Society for Metabolic and Bariatric Surgery (2012)</a:t>
            </a:r>
          </a:p>
          <a:p>
            <a:pPr lvl="1"/>
            <a:r>
              <a:rPr lang="en-AU" dirty="0">
                <a:solidFill>
                  <a:schemeClr val="tx1"/>
                </a:solidFill>
              </a:rPr>
              <a:t>Position statement</a:t>
            </a:r>
          </a:p>
          <a:p>
            <a:pPr lvl="1"/>
            <a:r>
              <a:rPr lang="en-AU" u="sng" dirty="0">
                <a:solidFill>
                  <a:schemeClr val="tx1"/>
                </a:solidFill>
              </a:rPr>
              <a:t>Weight loss:</a:t>
            </a:r>
            <a:r>
              <a:rPr lang="en-AU" dirty="0">
                <a:solidFill>
                  <a:schemeClr val="tx1"/>
                </a:solidFill>
              </a:rPr>
              <a:t> 55% excess weight loss at 3 years follow-up</a:t>
            </a:r>
          </a:p>
          <a:p>
            <a:pPr lvl="1"/>
            <a:r>
              <a:rPr lang="en-AU" u="sng" dirty="0">
                <a:solidFill>
                  <a:schemeClr val="tx1"/>
                </a:solidFill>
              </a:rPr>
              <a:t>Complication:</a:t>
            </a:r>
            <a:r>
              <a:rPr lang="en-AU" b="1" dirty="0">
                <a:solidFill>
                  <a:schemeClr val="tx1"/>
                </a:solidFill>
              </a:rPr>
              <a:t> </a:t>
            </a:r>
            <a:r>
              <a:rPr lang="en-AU" dirty="0">
                <a:solidFill>
                  <a:schemeClr val="tx1"/>
                </a:solidFill>
              </a:rPr>
              <a:t>leakage (2.2%), bleeding (1.2%), stricture (0.63%)</a:t>
            </a:r>
          </a:p>
          <a:p>
            <a:pPr lvl="1"/>
            <a:r>
              <a:rPr lang="en-AU" u="sng" dirty="0">
                <a:solidFill>
                  <a:schemeClr val="tx1"/>
                </a:solidFill>
              </a:rPr>
              <a:t>Mortality:</a:t>
            </a:r>
            <a:r>
              <a:rPr lang="en-AU" b="1" dirty="0">
                <a:solidFill>
                  <a:schemeClr val="tx1"/>
                </a:solidFill>
              </a:rPr>
              <a:t> </a:t>
            </a:r>
            <a:r>
              <a:rPr lang="en-AU" dirty="0">
                <a:solidFill>
                  <a:schemeClr val="tx1"/>
                </a:solidFill>
              </a:rPr>
              <a:t>0.19%</a:t>
            </a:r>
          </a:p>
          <a:p>
            <a:r>
              <a:rPr lang="en-AU" dirty="0">
                <a:solidFill>
                  <a:schemeClr val="tx1"/>
                </a:solidFill>
              </a:rPr>
              <a:t>Shi, </a:t>
            </a:r>
            <a:r>
              <a:rPr lang="en-AU" dirty="0" err="1">
                <a:solidFill>
                  <a:schemeClr val="tx1"/>
                </a:solidFill>
              </a:rPr>
              <a:t>Karmali</a:t>
            </a:r>
            <a:r>
              <a:rPr lang="en-AU" dirty="0">
                <a:solidFill>
                  <a:schemeClr val="tx1"/>
                </a:solidFill>
              </a:rPr>
              <a:t>, Sharma &amp; Birch (2010)</a:t>
            </a:r>
          </a:p>
          <a:p>
            <a:pPr lvl="1"/>
            <a:r>
              <a:rPr lang="en-AU" dirty="0">
                <a:solidFill>
                  <a:schemeClr val="tx1"/>
                </a:solidFill>
              </a:rPr>
              <a:t>Systematic review</a:t>
            </a:r>
          </a:p>
          <a:p>
            <a:pPr lvl="1"/>
            <a:r>
              <a:rPr lang="en-AU" u="sng" dirty="0">
                <a:solidFill>
                  <a:schemeClr val="tx1"/>
                </a:solidFill>
              </a:rPr>
              <a:t>Weight loss:</a:t>
            </a:r>
            <a:r>
              <a:rPr lang="en-AU" dirty="0">
                <a:solidFill>
                  <a:schemeClr val="tx1"/>
                </a:solidFill>
              </a:rPr>
              <a:t> 59.8% excess weight loss at 1 years follow-up</a:t>
            </a:r>
          </a:p>
          <a:p>
            <a:pPr marL="365760" lvl="1" indent="0">
              <a:buNone/>
            </a:pPr>
            <a:r>
              <a:rPr lang="en-AU" dirty="0">
                <a:solidFill>
                  <a:schemeClr val="tx1"/>
                </a:solidFill>
              </a:rPr>
              <a:t>                           64.7% excess weight loss at 2 years follow-up</a:t>
            </a:r>
          </a:p>
          <a:p>
            <a:pPr marL="365760" lvl="1" indent="0">
              <a:buNone/>
            </a:pPr>
            <a:r>
              <a:rPr lang="en-AU" dirty="0">
                <a:solidFill>
                  <a:schemeClr val="tx1"/>
                </a:solidFill>
              </a:rPr>
              <a:t>                           66.0% excess weight loss at 3 years follow-up</a:t>
            </a:r>
          </a:p>
          <a:p>
            <a:pPr lvl="1"/>
            <a:r>
              <a:rPr lang="en-AU" u="sng" dirty="0">
                <a:solidFill>
                  <a:schemeClr val="tx1"/>
                </a:solidFill>
              </a:rPr>
              <a:t>Complication:</a:t>
            </a:r>
            <a:r>
              <a:rPr lang="en-AU" dirty="0">
                <a:solidFill>
                  <a:schemeClr val="tx1"/>
                </a:solidFill>
              </a:rPr>
              <a:t> leakage (1.17%), haemorrhage (3.57%)</a:t>
            </a:r>
          </a:p>
          <a:p>
            <a:pPr lvl="1"/>
            <a:r>
              <a:rPr lang="en-AU" u="sng" dirty="0">
                <a:solidFill>
                  <a:schemeClr val="tx1"/>
                </a:solidFill>
              </a:rPr>
              <a:t>Mortality:</a:t>
            </a:r>
            <a:r>
              <a:rPr lang="en-AU" b="1" dirty="0">
                <a:solidFill>
                  <a:schemeClr val="tx1"/>
                </a:solidFill>
              </a:rPr>
              <a:t> </a:t>
            </a:r>
            <a:r>
              <a:rPr lang="en-AU" dirty="0">
                <a:solidFill>
                  <a:schemeClr val="tx1"/>
                </a:solidFill>
              </a:rPr>
              <a:t>0.3%</a:t>
            </a:r>
          </a:p>
          <a:p>
            <a:endParaRPr lang="en-US" dirty="0">
              <a:solidFill>
                <a:schemeClr val="tx1"/>
              </a:solidFill>
            </a:endParaRPr>
          </a:p>
        </p:txBody>
      </p:sp>
    </p:spTree>
    <p:extLst>
      <p:ext uri="{BB962C8B-B14F-4D97-AF65-F5344CB8AC3E}">
        <p14:creationId xmlns:p14="http://schemas.microsoft.com/office/powerpoint/2010/main" val="30837973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3640</TotalTime>
  <Words>4544</Words>
  <Application>Microsoft Macintosh PowerPoint</Application>
  <PresentationFormat>On-screen Show (4:3)</PresentationFormat>
  <Paragraphs>565</Paragraphs>
  <Slides>47</Slides>
  <Notes>30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Breeze</vt:lpstr>
      <vt:lpstr>Laparoscopic bariatric surgery in Rural Australia: The Weight is Over</vt:lpstr>
      <vt:lpstr>Outline</vt:lpstr>
      <vt:lpstr>Definition of obesity</vt:lpstr>
      <vt:lpstr>Australian statistics [1]</vt:lpstr>
      <vt:lpstr>Australian statistics [2]</vt:lpstr>
      <vt:lpstr> </vt:lpstr>
      <vt:lpstr>Treatment options [4]</vt:lpstr>
      <vt:lpstr>Complications of Obesity [1]</vt:lpstr>
      <vt:lpstr>Bariatric surgery in Australia [5]</vt:lpstr>
      <vt:lpstr>Surgical Treatment Options</vt:lpstr>
      <vt:lpstr>Surgical techniques [6]</vt:lpstr>
      <vt:lpstr>Surgical techniques</vt:lpstr>
      <vt:lpstr>Surgical techniques - Laparoscopic Adjustable Gastric Banding (LAGB)</vt:lpstr>
      <vt:lpstr>Laparoscopic Adjustable Gastric Banding</vt:lpstr>
      <vt:lpstr>Surgical techniques - Laparoscopic Sleeve Gastrectomy (LSG)</vt:lpstr>
      <vt:lpstr>Laparoscopic Sleeve Gastrectomy</vt:lpstr>
      <vt:lpstr>Pathophysiology</vt:lpstr>
      <vt:lpstr>Laparoscopic Sleeve Gastrectomy Versus Laparoscopic Adjustable Gastric Banding – Perspective from Rural Australia </vt:lpstr>
      <vt:lpstr>Where is Hamilton?</vt:lpstr>
      <vt:lpstr>Objectives</vt:lpstr>
      <vt:lpstr>Methods</vt:lpstr>
      <vt:lpstr>Selection criteria</vt:lpstr>
      <vt:lpstr>Methods</vt:lpstr>
      <vt:lpstr>Perioperative management</vt:lpstr>
      <vt:lpstr>Results</vt:lpstr>
      <vt:lpstr>Pre-op characteristics </vt:lpstr>
      <vt:lpstr>Average % EWL at follow up</vt:lpstr>
      <vt:lpstr>% EWL post operation</vt:lpstr>
      <vt:lpstr>PowerPoint Presentation</vt:lpstr>
      <vt:lpstr>Complication rates - LSG</vt:lpstr>
      <vt:lpstr>DISCUSSION</vt:lpstr>
      <vt:lpstr>Lehmann et al.[11]</vt:lpstr>
      <vt:lpstr>Varela [12]</vt:lpstr>
      <vt:lpstr>Flint R.[13]</vt:lpstr>
      <vt:lpstr>Strengths</vt:lpstr>
      <vt:lpstr>Limitations</vt:lpstr>
      <vt:lpstr>Conclusion</vt:lpstr>
      <vt:lpstr>Future Directions</vt:lpstr>
      <vt:lpstr>PowerPoint Presentation</vt:lpstr>
      <vt:lpstr>References</vt:lpstr>
      <vt:lpstr>References</vt:lpstr>
      <vt:lpstr>References</vt:lpstr>
      <vt:lpstr>Techniques - LSG</vt:lpstr>
      <vt:lpstr>Techniques - LAGB</vt:lpstr>
      <vt:lpstr>PowerPoint Presentation</vt:lpstr>
      <vt:lpstr>Average BMI over 24 months follow up</vt:lpstr>
      <vt:lpstr>Discussion</vt:lpstr>
    </vt:vector>
  </TitlesOfParts>
  <Company>May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Laparoscopic Sleeve Gastrectomy Versus Laparoscopic Adjustable Gastric Banding – Perspective from Rural Australia </dc:title>
  <dc:creator>May May</dc:creator>
  <cp:lastModifiedBy>May May</cp:lastModifiedBy>
  <cp:revision>162</cp:revision>
  <dcterms:created xsi:type="dcterms:W3CDTF">2015-07-15T06:12:11Z</dcterms:created>
  <dcterms:modified xsi:type="dcterms:W3CDTF">2015-12-07T02:44:53Z</dcterms:modified>
</cp:coreProperties>
</file>