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doc" ContentType="application/msword"/>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Lst>
  <p:notesMasterIdLst>
    <p:notesMasterId r:id="rId35"/>
  </p:notesMasterIdLst>
  <p:handoutMasterIdLst>
    <p:handoutMasterId r:id="rId36"/>
  </p:handoutMasterIdLst>
  <p:sldIdLst>
    <p:sldId id="256" r:id="rId3"/>
    <p:sldId id="314" r:id="rId4"/>
    <p:sldId id="334" r:id="rId5"/>
    <p:sldId id="285" r:id="rId6"/>
    <p:sldId id="281" r:id="rId7"/>
    <p:sldId id="282" r:id="rId8"/>
    <p:sldId id="286" r:id="rId9"/>
    <p:sldId id="277" r:id="rId10"/>
    <p:sldId id="284" r:id="rId11"/>
    <p:sldId id="302" r:id="rId12"/>
    <p:sldId id="304" r:id="rId13"/>
    <p:sldId id="293" r:id="rId14"/>
    <p:sldId id="294" r:id="rId15"/>
    <p:sldId id="288" r:id="rId16"/>
    <p:sldId id="260" r:id="rId17"/>
    <p:sldId id="261" r:id="rId18"/>
    <p:sldId id="262" r:id="rId19"/>
    <p:sldId id="263" r:id="rId20"/>
    <p:sldId id="264" r:id="rId21"/>
    <p:sldId id="321" r:id="rId22"/>
    <p:sldId id="329" r:id="rId23"/>
    <p:sldId id="322" r:id="rId24"/>
    <p:sldId id="323" r:id="rId25"/>
    <p:sldId id="324" r:id="rId26"/>
    <p:sldId id="325" r:id="rId27"/>
    <p:sldId id="326" r:id="rId28"/>
    <p:sldId id="327" r:id="rId29"/>
    <p:sldId id="292" r:id="rId30"/>
    <p:sldId id="333" r:id="rId31"/>
    <p:sldId id="297" r:id="rId32"/>
    <p:sldId id="331" r:id="rId33"/>
    <p:sldId id="332" r:id="rId34"/>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B2B2"/>
    <a:srgbClr val="1C1C1C"/>
    <a:srgbClr val="FFFFCC"/>
    <a:srgbClr val="003300"/>
    <a:srgbClr val="5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280"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hPercent val="66"/>
      <c:rotY val="20"/>
      <c:depthPercent val="100"/>
      <c:rAngAx val="1"/>
    </c:view3D>
    <c:floor>
      <c:thickness val="0"/>
      <c:spPr>
        <a:solidFill>
          <a:srgbClr val="C0C0C0"/>
        </a:solidFill>
        <a:ln w="3175">
          <a:solidFill>
            <a:srgbClr val="000000"/>
          </a:solidFill>
          <a:prstDash val="solid"/>
        </a:ln>
      </c:spPr>
    </c:floor>
    <c:sideWall>
      <c:thickness val="0"/>
      <c:spPr>
        <a:solidFill>
          <a:srgbClr val="C0C0C0"/>
        </a:solidFill>
        <a:ln w="12700">
          <a:solidFill>
            <a:srgbClr val="808080"/>
          </a:solidFill>
          <a:prstDash val="solid"/>
        </a:ln>
      </c:spPr>
    </c:sideWall>
    <c:backWall>
      <c:thickness val="0"/>
      <c:spPr>
        <a:solidFill>
          <a:srgbClr val="C0C0C0"/>
        </a:solidFill>
        <a:ln w="12700">
          <a:solidFill>
            <a:srgbClr val="808080"/>
          </a:solidFill>
          <a:prstDash val="solid"/>
        </a:ln>
      </c:spPr>
    </c:backWall>
    <c:plotArea>
      <c:layout>
        <c:manualLayout>
          <c:layoutTarget val="inner"/>
          <c:xMode val="edge"/>
          <c:yMode val="edge"/>
          <c:x val="0.19710906701708278"/>
          <c:y val="5.3254437869822487E-2"/>
          <c:w val="0.78843626806833111"/>
          <c:h val="0.5641025641025641"/>
        </c:manualLayout>
      </c:layout>
      <c:bar3DChart>
        <c:barDir val="col"/>
        <c:grouping val="clustered"/>
        <c:varyColors val="0"/>
        <c:ser>
          <c:idx val="0"/>
          <c:order val="0"/>
          <c:tx>
            <c:strRef>
              <c:f>Sheet1!$A$2</c:f>
              <c:strCache>
                <c:ptCount val="1"/>
                <c:pt idx="0">
                  <c:v>Level 1</c:v>
                </c:pt>
              </c:strCache>
            </c:strRef>
          </c:tx>
          <c:spPr>
            <a:solidFill>
              <a:srgbClr val="808080"/>
            </a:solidFill>
            <a:ln w="11208">
              <a:solidFill>
                <a:srgbClr val="000000"/>
              </a:solidFill>
              <a:prstDash val="solid"/>
            </a:ln>
          </c:spPr>
          <c:invertIfNegative val="0"/>
          <c:cat>
            <c:strRef>
              <c:f>Sheet1!$B$1:$D$1</c:f>
              <c:strCache>
                <c:ptCount val="3"/>
                <c:pt idx="0">
                  <c:v>Males</c:v>
                </c:pt>
                <c:pt idx="1">
                  <c:v>Females</c:v>
                </c:pt>
                <c:pt idx="2">
                  <c:v>Both</c:v>
                </c:pt>
              </c:strCache>
            </c:strRef>
          </c:cat>
          <c:val>
            <c:numRef>
              <c:f>Sheet1!$B$2:$D$2</c:f>
              <c:numCache>
                <c:formatCode>General</c:formatCode>
                <c:ptCount val="3"/>
                <c:pt idx="0">
                  <c:v>22.58</c:v>
                </c:pt>
                <c:pt idx="1">
                  <c:v>11.11</c:v>
                </c:pt>
                <c:pt idx="2">
                  <c:v>18.37</c:v>
                </c:pt>
              </c:numCache>
            </c:numRef>
          </c:val>
        </c:ser>
        <c:ser>
          <c:idx val="1"/>
          <c:order val="1"/>
          <c:tx>
            <c:strRef>
              <c:f>Sheet1!$A$3</c:f>
              <c:strCache>
                <c:ptCount val="1"/>
                <c:pt idx="0">
                  <c:v>Level 2</c:v>
                </c:pt>
              </c:strCache>
            </c:strRef>
          </c:tx>
          <c:spPr>
            <a:solidFill>
              <a:srgbClr val="C0C0C0"/>
            </a:solidFill>
            <a:ln w="11208">
              <a:solidFill>
                <a:srgbClr val="000000"/>
              </a:solidFill>
              <a:prstDash val="solid"/>
            </a:ln>
          </c:spPr>
          <c:invertIfNegative val="0"/>
          <c:cat>
            <c:strRef>
              <c:f>Sheet1!$B$1:$D$1</c:f>
              <c:strCache>
                <c:ptCount val="3"/>
                <c:pt idx="0">
                  <c:v>Males</c:v>
                </c:pt>
                <c:pt idx="1">
                  <c:v>Females</c:v>
                </c:pt>
                <c:pt idx="2">
                  <c:v>Both</c:v>
                </c:pt>
              </c:strCache>
            </c:strRef>
          </c:cat>
          <c:val>
            <c:numRef>
              <c:f>Sheet1!$B$3:$D$3</c:f>
              <c:numCache>
                <c:formatCode>General</c:formatCode>
                <c:ptCount val="3"/>
                <c:pt idx="0">
                  <c:v>33.869999999999997</c:v>
                </c:pt>
                <c:pt idx="1">
                  <c:v>52.77</c:v>
                </c:pt>
                <c:pt idx="2">
                  <c:v>40.81</c:v>
                </c:pt>
              </c:numCache>
            </c:numRef>
          </c:val>
        </c:ser>
        <c:ser>
          <c:idx val="2"/>
          <c:order val="2"/>
          <c:tx>
            <c:strRef>
              <c:f>Sheet1!$A$4</c:f>
              <c:strCache>
                <c:ptCount val="1"/>
                <c:pt idx="0">
                  <c:v>Level 3</c:v>
                </c:pt>
              </c:strCache>
            </c:strRef>
          </c:tx>
          <c:spPr>
            <a:solidFill>
              <a:srgbClr val="FFFFFF"/>
            </a:solidFill>
            <a:ln w="11208">
              <a:solidFill>
                <a:srgbClr val="000000"/>
              </a:solidFill>
              <a:prstDash val="solid"/>
            </a:ln>
          </c:spPr>
          <c:invertIfNegative val="0"/>
          <c:cat>
            <c:strRef>
              <c:f>Sheet1!$B$1:$D$1</c:f>
              <c:strCache>
                <c:ptCount val="3"/>
                <c:pt idx="0">
                  <c:v>Males</c:v>
                </c:pt>
                <c:pt idx="1">
                  <c:v>Females</c:v>
                </c:pt>
                <c:pt idx="2">
                  <c:v>Both</c:v>
                </c:pt>
              </c:strCache>
            </c:strRef>
          </c:cat>
          <c:val>
            <c:numRef>
              <c:f>Sheet1!$B$4:$D$4</c:f>
              <c:numCache>
                <c:formatCode>General</c:formatCode>
                <c:ptCount val="3"/>
                <c:pt idx="0">
                  <c:v>43.54</c:v>
                </c:pt>
                <c:pt idx="1">
                  <c:v>36.11</c:v>
                </c:pt>
                <c:pt idx="2">
                  <c:v>40.82</c:v>
                </c:pt>
              </c:numCache>
            </c:numRef>
          </c:val>
        </c:ser>
        <c:dLbls>
          <c:showLegendKey val="0"/>
          <c:showVal val="0"/>
          <c:showCatName val="0"/>
          <c:showSerName val="0"/>
          <c:showPercent val="0"/>
          <c:showBubbleSize val="0"/>
        </c:dLbls>
        <c:gapWidth val="150"/>
        <c:gapDepth val="0"/>
        <c:shape val="box"/>
        <c:axId val="332901192"/>
        <c:axId val="332894920"/>
        <c:axId val="0"/>
      </c:bar3DChart>
      <c:catAx>
        <c:axId val="332901192"/>
        <c:scaling>
          <c:orientation val="minMax"/>
        </c:scaling>
        <c:delete val="0"/>
        <c:axPos val="b"/>
        <c:numFmt formatCode="General" sourceLinked="1"/>
        <c:majorTickMark val="out"/>
        <c:minorTickMark val="none"/>
        <c:tickLblPos val="low"/>
        <c:spPr>
          <a:ln w="2802">
            <a:solidFill>
              <a:srgbClr val="000000"/>
            </a:solidFill>
            <a:prstDash val="solid"/>
          </a:ln>
        </c:spPr>
        <c:txPr>
          <a:bodyPr rot="0" vert="horz"/>
          <a:lstStyle/>
          <a:p>
            <a:pPr>
              <a:defRPr sz="1544" b="1" i="0" u="none" strike="noStrike" baseline="0">
                <a:solidFill>
                  <a:srgbClr val="000000"/>
                </a:solidFill>
                <a:latin typeface="Arial"/>
                <a:ea typeface="Arial"/>
                <a:cs typeface="Arial"/>
              </a:defRPr>
            </a:pPr>
            <a:endParaRPr lang="en-US"/>
          </a:p>
        </c:txPr>
        <c:crossAx val="332894920"/>
        <c:crosses val="autoZero"/>
        <c:auto val="1"/>
        <c:lblAlgn val="ctr"/>
        <c:lblOffset val="100"/>
        <c:tickLblSkip val="1"/>
        <c:tickMarkSkip val="1"/>
        <c:noMultiLvlLbl val="0"/>
      </c:catAx>
      <c:valAx>
        <c:axId val="332894920"/>
        <c:scaling>
          <c:orientation val="minMax"/>
        </c:scaling>
        <c:delete val="0"/>
        <c:axPos val="l"/>
        <c:majorGridlines>
          <c:spPr>
            <a:ln w="2802">
              <a:solidFill>
                <a:srgbClr val="000000"/>
              </a:solidFill>
              <a:prstDash val="solid"/>
            </a:ln>
          </c:spPr>
        </c:majorGridlines>
        <c:title>
          <c:tx>
            <c:rich>
              <a:bodyPr rot="0" vert="horz"/>
              <a:lstStyle/>
              <a:p>
                <a:pPr algn="ctr">
                  <a:defRPr sz="1258" b="1" i="0" u="none" strike="noStrike" baseline="0">
                    <a:solidFill>
                      <a:srgbClr val="000000"/>
                    </a:solidFill>
                    <a:latin typeface="Arial"/>
                    <a:ea typeface="Arial"/>
                    <a:cs typeface="Arial"/>
                  </a:defRPr>
                </a:pPr>
                <a:r>
                  <a:rPr lang="en-US"/>
                  <a:t>%</a:t>
                </a:r>
              </a:p>
            </c:rich>
          </c:tx>
          <c:layout>
            <c:manualLayout>
              <c:xMode val="edge"/>
              <c:yMode val="edge"/>
              <c:x val="0.2102496714848883"/>
              <c:y val="0.29980276134122286"/>
            </c:manualLayout>
          </c:layout>
          <c:overlay val="0"/>
          <c:spPr>
            <a:noFill/>
            <a:ln w="22416">
              <a:noFill/>
            </a:ln>
          </c:spPr>
        </c:title>
        <c:numFmt formatCode="General" sourceLinked="1"/>
        <c:majorTickMark val="out"/>
        <c:minorTickMark val="none"/>
        <c:tickLblPos val="nextTo"/>
        <c:spPr>
          <a:ln w="2802">
            <a:solidFill>
              <a:srgbClr val="000000"/>
            </a:solidFill>
            <a:prstDash val="solid"/>
          </a:ln>
        </c:spPr>
        <c:txPr>
          <a:bodyPr rot="0" vert="horz"/>
          <a:lstStyle/>
          <a:p>
            <a:pPr>
              <a:defRPr sz="1544" b="1" i="0" u="none" strike="noStrike" baseline="0">
                <a:solidFill>
                  <a:srgbClr val="000000"/>
                </a:solidFill>
                <a:latin typeface="Arial"/>
                <a:ea typeface="Arial"/>
                <a:cs typeface="Arial"/>
              </a:defRPr>
            </a:pPr>
            <a:endParaRPr lang="en-US"/>
          </a:p>
        </c:txPr>
        <c:crossAx val="332901192"/>
        <c:crosses val="autoZero"/>
        <c:crossBetween val="between"/>
      </c:valAx>
      <c:dTable>
        <c:showHorzBorder val="1"/>
        <c:showVertBorder val="1"/>
        <c:showOutline val="1"/>
        <c:showKeys val="1"/>
        <c:spPr>
          <a:ln w="2802">
            <a:solidFill>
              <a:srgbClr val="000000"/>
            </a:solidFill>
            <a:prstDash val="solid"/>
          </a:ln>
        </c:spPr>
        <c:txPr>
          <a:bodyPr/>
          <a:lstStyle/>
          <a:p>
            <a:pPr rtl="0">
              <a:defRPr sz="1544" b="1" i="0" u="none" strike="noStrike" baseline="0">
                <a:solidFill>
                  <a:srgbClr val="000000"/>
                </a:solidFill>
                <a:latin typeface="Arial"/>
                <a:ea typeface="Arial"/>
                <a:cs typeface="Arial"/>
              </a:defRPr>
            </a:pPr>
            <a:endParaRPr lang="en-US"/>
          </a:p>
        </c:txPr>
      </c:dTable>
      <c:spPr>
        <a:noFill/>
        <a:ln w="22416">
          <a:noFill/>
        </a:ln>
      </c:spPr>
    </c:plotArea>
    <c:plotVisOnly val="1"/>
    <c:dispBlanksAs val="gap"/>
    <c:showDLblsOverMax val="0"/>
  </c:chart>
  <c:spPr>
    <a:solidFill>
      <a:schemeClr val="tx1"/>
    </a:solidFill>
    <a:ln>
      <a:noFill/>
    </a:ln>
  </c:spPr>
  <c:txPr>
    <a:bodyPr/>
    <a:lstStyle/>
    <a:p>
      <a:pPr>
        <a:defRPr sz="1544" b="1" i="0" u="none" strike="noStrike" baseline="0">
          <a:solidFill>
            <a:srgbClr val="000000"/>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hPercent val="76"/>
      <c:rotY val="20"/>
      <c:depthPercent val="100"/>
      <c:rAngAx val="1"/>
    </c:view3D>
    <c:floor>
      <c:thickness val="0"/>
      <c:spPr>
        <a:solidFill>
          <a:srgbClr val="C0C0C0"/>
        </a:solidFill>
        <a:ln w="3175">
          <a:solidFill>
            <a:srgbClr val="000000"/>
          </a:solidFill>
          <a:prstDash val="solid"/>
        </a:ln>
      </c:spPr>
    </c:floor>
    <c:sideWall>
      <c:thickness val="0"/>
      <c:spPr>
        <a:solidFill>
          <a:srgbClr val="C0C0C0"/>
        </a:solidFill>
        <a:ln w="12700">
          <a:solidFill>
            <a:srgbClr val="808080"/>
          </a:solidFill>
          <a:prstDash val="solid"/>
        </a:ln>
      </c:spPr>
    </c:sideWall>
    <c:backWall>
      <c:thickness val="0"/>
      <c:spPr>
        <a:solidFill>
          <a:srgbClr val="C0C0C0"/>
        </a:solidFill>
        <a:ln w="12700">
          <a:solidFill>
            <a:srgbClr val="808080"/>
          </a:solidFill>
          <a:prstDash val="solid"/>
        </a:ln>
      </c:spPr>
    </c:backWall>
    <c:plotArea>
      <c:layout>
        <c:manualLayout>
          <c:layoutTarget val="inner"/>
          <c:xMode val="edge"/>
          <c:yMode val="edge"/>
          <c:x val="0.14025974025974025"/>
          <c:y val="3.7288135593220334E-2"/>
          <c:w val="0.84545454545454535"/>
          <c:h val="0.62033898305084745"/>
        </c:manualLayout>
      </c:layout>
      <c:bar3DChart>
        <c:barDir val="col"/>
        <c:grouping val="clustered"/>
        <c:varyColors val="0"/>
        <c:ser>
          <c:idx val="0"/>
          <c:order val="0"/>
          <c:tx>
            <c:strRef>
              <c:f>Sheet1!$A$2</c:f>
              <c:strCache>
                <c:ptCount val="1"/>
                <c:pt idx="0">
                  <c:v>Level 1</c:v>
                </c:pt>
              </c:strCache>
            </c:strRef>
          </c:tx>
          <c:spPr>
            <a:solidFill>
              <a:srgbClr val="FFFFFF"/>
            </a:solidFill>
            <a:ln w="10728">
              <a:solidFill>
                <a:srgbClr val="000000"/>
              </a:solidFill>
              <a:prstDash val="solid"/>
            </a:ln>
          </c:spPr>
          <c:invertIfNegative val="0"/>
          <c:cat>
            <c:strRef>
              <c:f>Sheet1!$B$1:$D$1</c:f>
              <c:strCache>
                <c:ptCount val="3"/>
                <c:pt idx="0">
                  <c:v>Males</c:v>
                </c:pt>
                <c:pt idx="1">
                  <c:v>Females</c:v>
                </c:pt>
                <c:pt idx="2">
                  <c:v>Both</c:v>
                </c:pt>
              </c:strCache>
            </c:strRef>
          </c:cat>
          <c:val>
            <c:numRef>
              <c:f>Sheet1!$B$2:$D$2</c:f>
              <c:numCache>
                <c:formatCode>General</c:formatCode>
                <c:ptCount val="3"/>
                <c:pt idx="0">
                  <c:v>6.45</c:v>
                </c:pt>
                <c:pt idx="1">
                  <c:v>2.78</c:v>
                </c:pt>
                <c:pt idx="2">
                  <c:v>5.1100000000000003</c:v>
                </c:pt>
              </c:numCache>
            </c:numRef>
          </c:val>
        </c:ser>
        <c:ser>
          <c:idx val="1"/>
          <c:order val="1"/>
          <c:tx>
            <c:strRef>
              <c:f>Sheet1!$A$3</c:f>
              <c:strCache>
                <c:ptCount val="1"/>
                <c:pt idx="0">
                  <c:v>Level 2</c:v>
                </c:pt>
              </c:strCache>
            </c:strRef>
          </c:tx>
          <c:spPr>
            <a:solidFill>
              <a:srgbClr val="C0C0C0"/>
            </a:solidFill>
            <a:ln w="10728">
              <a:solidFill>
                <a:srgbClr val="000000"/>
              </a:solidFill>
              <a:prstDash val="solid"/>
            </a:ln>
          </c:spPr>
          <c:invertIfNegative val="0"/>
          <c:cat>
            <c:strRef>
              <c:f>Sheet1!$B$1:$D$1</c:f>
              <c:strCache>
                <c:ptCount val="3"/>
                <c:pt idx="0">
                  <c:v>Males</c:v>
                </c:pt>
                <c:pt idx="1">
                  <c:v>Females</c:v>
                </c:pt>
                <c:pt idx="2">
                  <c:v>Both</c:v>
                </c:pt>
              </c:strCache>
            </c:strRef>
          </c:cat>
          <c:val>
            <c:numRef>
              <c:f>Sheet1!$B$3:$D$3</c:f>
              <c:numCache>
                <c:formatCode>General</c:formatCode>
                <c:ptCount val="3"/>
                <c:pt idx="0">
                  <c:v>9.68</c:v>
                </c:pt>
                <c:pt idx="1">
                  <c:v>0</c:v>
                </c:pt>
                <c:pt idx="2">
                  <c:v>6.12</c:v>
                </c:pt>
              </c:numCache>
            </c:numRef>
          </c:val>
        </c:ser>
        <c:ser>
          <c:idx val="2"/>
          <c:order val="2"/>
          <c:tx>
            <c:strRef>
              <c:f>Sheet1!$A$4</c:f>
              <c:strCache>
                <c:ptCount val="1"/>
                <c:pt idx="0">
                  <c:v>Level 3</c:v>
                </c:pt>
              </c:strCache>
            </c:strRef>
          </c:tx>
          <c:spPr>
            <a:solidFill>
              <a:srgbClr val="969696"/>
            </a:solidFill>
            <a:ln w="10728">
              <a:solidFill>
                <a:srgbClr val="000000"/>
              </a:solidFill>
              <a:prstDash val="solid"/>
            </a:ln>
          </c:spPr>
          <c:invertIfNegative val="0"/>
          <c:cat>
            <c:strRef>
              <c:f>Sheet1!$B$1:$D$1</c:f>
              <c:strCache>
                <c:ptCount val="3"/>
                <c:pt idx="0">
                  <c:v>Males</c:v>
                </c:pt>
                <c:pt idx="1">
                  <c:v>Females</c:v>
                </c:pt>
                <c:pt idx="2">
                  <c:v>Both</c:v>
                </c:pt>
              </c:strCache>
            </c:strRef>
          </c:cat>
          <c:val>
            <c:numRef>
              <c:f>Sheet1!$B$4:$D$4</c:f>
              <c:numCache>
                <c:formatCode>General</c:formatCode>
                <c:ptCount val="3"/>
                <c:pt idx="0">
                  <c:v>9.68</c:v>
                </c:pt>
                <c:pt idx="1">
                  <c:v>13.89</c:v>
                </c:pt>
                <c:pt idx="2">
                  <c:v>11.22</c:v>
                </c:pt>
              </c:numCache>
            </c:numRef>
          </c:val>
        </c:ser>
        <c:ser>
          <c:idx val="3"/>
          <c:order val="3"/>
          <c:tx>
            <c:strRef>
              <c:f>Sheet1!$A$5</c:f>
              <c:strCache>
                <c:ptCount val="1"/>
                <c:pt idx="0">
                  <c:v>Level 4</c:v>
                </c:pt>
              </c:strCache>
            </c:strRef>
          </c:tx>
          <c:spPr>
            <a:solidFill>
              <a:srgbClr val="808080"/>
            </a:solidFill>
            <a:ln w="10728">
              <a:solidFill>
                <a:srgbClr val="000000"/>
              </a:solidFill>
              <a:prstDash val="solid"/>
            </a:ln>
          </c:spPr>
          <c:invertIfNegative val="0"/>
          <c:cat>
            <c:strRef>
              <c:f>Sheet1!$B$1:$D$1</c:f>
              <c:strCache>
                <c:ptCount val="3"/>
                <c:pt idx="0">
                  <c:v>Males</c:v>
                </c:pt>
                <c:pt idx="1">
                  <c:v>Females</c:v>
                </c:pt>
                <c:pt idx="2">
                  <c:v>Both</c:v>
                </c:pt>
              </c:strCache>
            </c:strRef>
          </c:cat>
          <c:val>
            <c:numRef>
              <c:f>Sheet1!$B$5:$D$5</c:f>
              <c:numCache>
                <c:formatCode>General</c:formatCode>
                <c:ptCount val="3"/>
                <c:pt idx="0">
                  <c:v>27.42</c:v>
                </c:pt>
                <c:pt idx="1">
                  <c:v>36.11</c:v>
                </c:pt>
                <c:pt idx="2">
                  <c:v>30.61</c:v>
                </c:pt>
              </c:numCache>
            </c:numRef>
          </c:val>
        </c:ser>
        <c:ser>
          <c:idx val="4"/>
          <c:order val="4"/>
          <c:tx>
            <c:strRef>
              <c:f>Sheet1!$A$6</c:f>
              <c:strCache>
                <c:ptCount val="1"/>
                <c:pt idx="0">
                  <c:v>Level 5</c:v>
                </c:pt>
              </c:strCache>
            </c:strRef>
          </c:tx>
          <c:spPr>
            <a:solidFill>
              <a:srgbClr val="333333"/>
            </a:solidFill>
            <a:ln w="10728">
              <a:solidFill>
                <a:srgbClr val="000000"/>
              </a:solidFill>
              <a:prstDash val="solid"/>
            </a:ln>
          </c:spPr>
          <c:invertIfNegative val="0"/>
          <c:cat>
            <c:strRef>
              <c:f>Sheet1!$B$1:$D$1</c:f>
              <c:strCache>
                <c:ptCount val="3"/>
                <c:pt idx="0">
                  <c:v>Males</c:v>
                </c:pt>
                <c:pt idx="1">
                  <c:v>Females</c:v>
                </c:pt>
                <c:pt idx="2">
                  <c:v>Both</c:v>
                </c:pt>
              </c:strCache>
            </c:strRef>
          </c:cat>
          <c:val>
            <c:numRef>
              <c:f>Sheet1!$B$6:$D$6</c:f>
              <c:numCache>
                <c:formatCode>General</c:formatCode>
                <c:ptCount val="3"/>
                <c:pt idx="0">
                  <c:v>48.39</c:v>
                </c:pt>
                <c:pt idx="1">
                  <c:v>47.22</c:v>
                </c:pt>
                <c:pt idx="2">
                  <c:v>47.99</c:v>
                </c:pt>
              </c:numCache>
            </c:numRef>
          </c:val>
        </c:ser>
        <c:dLbls>
          <c:showLegendKey val="0"/>
          <c:showVal val="0"/>
          <c:showCatName val="0"/>
          <c:showSerName val="0"/>
          <c:showPercent val="0"/>
          <c:showBubbleSize val="0"/>
        </c:dLbls>
        <c:gapWidth val="150"/>
        <c:gapDepth val="0"/>
        <c:shape val="box"/>
        <c:axId val="332479272"/>
        <c:axId val="332482016"/>
        <c:axId val="0"/>
      </c:bar3DChart>
      <c:catAx>
        <c:axId val="332479272"/>
        <c:scaling>
          <c:orientation val="minMax"/>
        </c:scaling>
        <c:delete val="0"/>
        <c:axPos val="b"/>
        <c:numFmt formatCode="General" sourceLinked="1"/>
        <c:majorTickMark val="out"/>
        <c:minorTickMark val="none"/>
        <c:tickLblPos val="low"/>
        <c:spPr>
          <a:ln w="2682">
            <a:solidFill>
              <a:srgbClr val="000000"/>
            </a:solidFill>
            <a:prstDash val="solid"/>
          </a:ln>
        </c:spPr>
        <c:txPr>
          <a:bodyPr rot="0" vert="horz"/>
          <a:lstStyle/>
          <a:p>
            <a:pPr>
              <a:defRPr sz="1014" b="1" i="0" u="none" strike="noStrike" baseline="0">
                <a:solidFill>
                  <a:srgbClr val="000000"/>
                </a:solidFill>
                <a:latin typeface="Arial"/>
                <a:ea typeface="Arial"/>
                <a:cs typeface="Arial"/>
              </a:defRPr>
            </a:pPr>
            <a:endParaRPr lang="en-US"/>
          </a:p>
        </c:txPr>
        <c:crossAx val="332482016"/>
        <c:crosses val="autoZero"/>
        <c:auto val="1"/>
        <c:lblAlgn val="ctr"/>
        <c:lblOffset val="100"/>
        <c:tickLblSkip val="1"/>
        <c:tickMarkSkip val="1"/>
        <c:noMultiLvlLbl val="0"/>
      </c:catAx>
      <c:valAx>
        <c:axId val="332482016"/>
        <c:scaling>
          <c:orientation val="minMax"/>
        </c:scaling>
        <c:delete val="0"/>
        <c:axPos val="l"/>
        <c:majorGridlines>
          <c:spPr>
            <a:ln w="2682">
              <a:solidFill>
                <a:srgbClr val="000000"/>
              </a:solidFill>
              <a:prstDash val="solid"/>
            </a:ln>
          </c:spPr>
        </c:majorGridlines>
        <c:title>
          <c:tx>
            <c:rich>
              <a:bodyPr rot="0" vert="horz"/>
              <a:lstStyle/>
              <a:p>
                <a:pPr algn="ctr">
                  <a:defRPr sz="1014" b="1" i="0" u="none" strike="noStrike" baseline="0">
                    <a:solidFill>
                      <a:srgbClr val="000000"/>
                    </a:solidFill>
                    <a:latin typeface="Arial"/>
                    <a:ea typeface="Arial"/>
                    <a:cs typeface="Arial"/>
                  </a:defRPr>
                </a:pPr>
                <a:r>
                  <a:rPr lang="en-US"/>
                  <a:t>%</a:t>
                </a:r>
              </a:p>
            </c:rich>
          </c:tx>
          <c:layout>
            <c:manualLayout>
              <c:xMode val="edge"/>
              <c:yMode val="edge"/>
              <c:x val="0.17272727272727276"/>
              <c:y val="0.32203389830508472"/>
            </c:manualLayout>
          </c:layout>
          <c:overlay val="0"/>
          <c:spPr>
            <a:noFill/>
            <a:ln w="21456">
              <a:noFill/>
            </a:ln>
          </c:spPr>
        </c:title>
        <c:numFmt formatCode="General" sourceLinked="1"/>
        <c:majorTickMark val="out"/>
        <c:minorTickMark val="none"/>
        <c:tickLblPos val="nextTo"/>
        <c:spPr>
          <a:ln w="2682">
            <a:solidFill>
              <a:srgbClr val="000000"/>
            </a:solidFill>
            <a:prstDash val="solid"/>
          </a:ln>
        </c:spPr>
        <c:txPr>
          <a:bodyPr rot="0" vert="horz"/>
          <a:lstStyle/>
          <a:p>
            <a:pPr>
              <a:defRPr sz="1014" b="1" i="0" u="none" strike="noStrike" baseline="0">
                <a:solidFill>
                  <a:srgbClr val="000000"/>
                </a:solidFill>
                <a:latin typeface="Arial"/>
                <a:ea typeface="Arial"/>
                <a:cs typeface="Arial"/>
              </a:defRPr>
            </a:pPr>
            <a:endParaRPr lang="en-US"/>
          </a:p>
        </c:txPr>
        <c:crossAx val="332479272"/>
        <c:crosses val="autoZero"/>
        <c:crossBetween val="between"/>
      </c:valAx>
      <c:dTable>
        <c:showHorzBorder val="1"/>
        <c:showVertBorder val="1"/>
        <c:showOutline val="1"/>
        <c:showKeys val="1"/>
        <c:spPr>
          <a:ln w="2682">
            <a:solidFill>
              <a:srgbClr val="000000"/>
            </a:solidFill>
            <a:prstDash val="solid"/>
          </a:ln>
        </c:spPr>
        <c:txPr>
          <a:bodyPr/>
          <a:lstStyle/>
          <a:p>
            <a:pPr rtl="0">
              <a:defRPr sz="1014" b="1" i="0" u="none" strike="noStrike" baseline="0">
                <a:solidFill>
                  <a:srgbClr val="000000"/>
                </a:solidFill>
                <a:latin typeface="Arial"/>
                <a:ea typeface="Arial"/>
                <a:cs typeface="Arial"/>
              </a:defRPr>
            </a:pPr>
            <a:endParaRPr lang="en-US"/>
          </a:p>
        </c:txPr>
      </c:dTable>
      <c:spPr>
        <a:noFill/>
        <a:ln w="21456">
          <a:noFill/>
        </a:ln>
      </c:spPr>
    </c:plotArea>
    <c:plotVisOnly val="1"/>
    <c:dispBlanksAs val="gap"/>
    <c:showDLblsOverMax val="0"/>
  </c:chart>
  <c:spPr>
    <a:solidFill>
      <a:schemeClr val="tx1"/>
    </a:solidFill>
    <a:ln>
      <a:noFill/>
    </a:ln>
  </c:spPr>
  <c:txPr>
    <a:bodyPr/>
    <a:lstStyle/>
    <a:p>
      <a:pPr>
        <a:defRPr sz="1014" b="1" i="0" u="none" strike="noStrike" baseline="0">
          <a:solidFill>
            <a:srgbClr val="000000"/>
          </a:solidFill>
          <a:latin typeface="Arial"/>
          <a:ea typeface="Arial"/>
          <a:cs typeface="Arial"/>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7BD391-1AB5-4FED-8B40-D603803F526B}"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en-US"/>
        </a:p>
      </dgm:t>
    </dgm:pt>
    <dgm:pt modelId="{E3F12392-461B-4D83-8EC6-ABE281900DEF}">
      <dgm:prSet phldrT="[Text]" custT="1"/>
      <dgm:spPr>
        <a:solidFill>
          <a:schemeClr val="bg2">
            <a:lumMod val="50000"/>
          </a:schemeClr>
        </a:solidFill>
      </dgm:spPr>
      <dgm:t>
        <a:bodyPr/>
        <a:lstStyle/>
        <a:p>
          <a:pPr>
            <a:spcAft>
              <a:spcPts val="0"/>
            </a:spcAft>
          </a:pPr>
          <a:endParaRPr lang="en-US" sz="500" b="1" dirty="0" smtClean="0">
            <a:latin typeface="Arial Narrow" pitchFamily="34" charset="0"/>
          </a:endParaRPr>
        </a:p>
        <a:p>
          <a:pPr>
            <a:spcAft>
              <a:spcPts val="0"/>
            </a:spcAft>
          </a:pPr>
          <a:r>
            <a:rPr lang="en-US" sz="2400" b="1" dirty="0" smtClean="0">
              <a:latin typeface="Arial Narrow" pitchFamily="34" charset="0"/>
            </a:rPr>
            <a:t>&lt;Organic</a:t>
          </a:r>
        </a:p>
        <a:p>
          <a:pPr>
            <a:spcAft>
              <a:spcPts val="0"/>
            </a:spcAft>
          </a:pPr>
          <a:r>
            <a:rPr lang="en-US" sz="2400" b="1" dirty="0" smtClean="0">
              <a:latin typeface="Arial Narrow" pitchFamily="34" charset="0"/>
            </a:rPr>
            <a:t>Food Supply</a:t>
          </a:r>
          <a:endParaRPr lang="en-US" sz="2400" b="1" dirty="0">
            <a:latin typeface="Arial Narrow" pitchFamily="34" charset="0"/>
          </a:endParaRPr>
        </a:p>
      </dgm:t>
    </dgm:pt>
    <dgm:pt modelId="{DC968FF3-1B1B-43E5-A0C1-20CD27733FA8}" type="parTrans" cxnId="{6A6CA278-B152-4B63-85C5-74332B74DD69}">
      <dgm:prSet/>
      <dgm:spPr/>
      <dgm:t>
        <a:bodyPr/>
        <a:lstStyle/>
        <a:p>
          <a:endParaRPr lang="en-US"/>
        </a:p>
      </dgm:t>
    </dgm:pt>
    <dgm:pt modelId="{0572E80E-0A29-4CF4-81DB-82DA67C97A78}" type="sibTrans" cxnId="{6A6CA278-B152-4B63-85C5-74332B74DD69}">
      <dgm:prSet/>
      <dgm:spPr/>
      <dgm:t>
        <a:bodyPr/>
        <a:lstStyle/>
        <a:p>
          <a:endParaRPr lang="en-US"/>
        </a:p>
      </dgm:t>
    </dgm:pt>
    <dgm:pt modelId="{F45FCC75-30CD-4FDF-8BB2-0C7850F0573F}">
      <dgm:prSet phldrT="[Text]" custT="1"/>
      <dgm:spPr>
        <a:solidFill>
          <a:srgbClr val="800000"/>
        </a:solidFill>
      </dgm:spPr>
      <dgm:t>
        <a:bodyPr/>
        <a:lstStyle/>
        <a:p>
          <a:r>
            <a:rPr lang="en-US" sz="1800" b="1" dirty="0" smtClean="0">
              <a:latin typeface="Arial Narrow" pitchFamily="34" charset="0"/>
            </a:rPr>
            <a:t>Amino</a:t>
          </a:r>
        </a:p>
        <a:p>
          <a:r>
            <a:rPr lang="en-US" sz="1800" b="1" dirty="0" smtClean="0">
              <a:latin typeface="Arial Narrow" pitchFamily="34" charset="0"/>
            </a:rPr>
            <a:t>Acid</a:t>
          </a:r>
        </a:p>
        <a:p>
          <a:r>
            <a:rPr lang="en-US" sz="1800" b="1" dirty="0" smtClean="0">
              <a:latin typeface="Arial Narrow" pitchFamily="34" charset="0"/>
            </a:rPr>
            <a:t>Chain</a:t>
          </a:r>
          <a:endParaRPr lang="en-US" sz="1800" b="1" dirty="0">
            <a:latin typeface="Arial Narrow" pitchFamily="34" charset="0"/>
          </a:endParaRPr>
        </a:p>
      </dgm:t>
    </dgm:pt>
    <dgm:pt modelId="{81C1755F-99A4-4655-9534-C95C5524A845}" type="parTrans" cxnId="{06AF7772-925D-441D-B007-4C5E87F5C9C0}">
      <dgm:prSet/>
      <dgm:spPr/>
      <dgm:t>
        <a:bodyPr/>
        <a:lstStyle/>
        <a:p>
          <a:endParaRPr lang="en-US"/>
        </a:p>
      </dgm:t>
    </dgm:pt>
    <dgm:pt modelId="{5618AAC6-2FCF-4663-A519-7E1D8FB12F89}" type="sibTrans" cxnId="{06AF7772-925D-441D-B007-4C5E87F5C9C0}">
      <dgm:prSet/>
      <dgm:spPr/>
      <dgm:t>
        <a:bodyPr/>
        <a:lstStyle/>
        <a:p>
          <a:endParaRPr lang="en-US"/>
        </a:p>
      </dgm:t>
    </dgm:pt>
    <dgm:pt modelId="{23486C7F-2349-47D1-8C60-D2F1BF56AD50}">
      <dgm:prSet phldrT="[Text]" custT="1"/>
      <dgm:spPr>
        <a:solidFill>
          <a:srgbClr val="800000"/>
        </a:solidFill>
      </dgm:spPr>
      <dgm:t>
        <a:bodyPr/>
        <a:lstStyle/>
        <a:p>
          <a:r>
            <a:rPr lang="en-US" sz="1800" b="1" dirty="0" smtClean="0">
              <a:latin typeface="Arial Narrow" pitchFamily="34" charset="0"/>
            </a:rPr>
            <a:t>Natural Enzymes</a:t>
          </a:r>
          <a:endParaRPr lang="en-US" sz="1800" b="1" dirty="0">
            <a:latin typeface="Arial Narrow" pitchFamily="34" charset="0"/>
          </a:endParaRPr>
        </a:p>
      </dgm:t>
    </dgm:pt>
    <dgm:pt modelId="{841F38D5-B508-4123-BEDA-31732FEE6347}" type="parTrans" cxnId="{D95E8510-D874-4A85-9EAF-7EDB10736F6E}">
      <dgm:prSet/>
      <dgm:spPr/>
      <dgm:t>
        <a:bodyPr/>
        <a:lstStyle/>
        <a:p>
          <a:endParaRPr lang="en-US"/>
        </a:p>
      </dgm:t>
    </dgm:pt>
    <dgm:pt modelId="{C793D4B2-68C4-4BCA-BAF1-FB4EE97C07B1}" type="sibTrans" cxnId="{D95E8510-D874-4A85-9EAF-7EDB10736F6E}">
      <dgm:prSet/>
      <dgm:spPr/>
      <dgm:t>
        <a:bodyPr/>
        <a:lstStyle/>
        <a:p>
          <a:endParaRPr lang="en-US"/>
        </a:p>
      </dgm:t>
    </dgm:pt>
    <dgm:pt modelId="{05C59597-DDB2-4C2D-A6FD-7094DFE76FAE}">
      <dgm:prSet phldrT="[Text]" custT="1"/>
      <dgm:spPr>
        <a:solidFill>
          <a:srgbClr val="800000"/>
        </a:solidFill>
      </dgm:spPr>
      <dgm:t>
        <a:bodyPr/>
        <a:lstStyle/>
        <a:p>
          <a:r>
            <a:rPr lang="en-US" sz="1400" b="1" dirty="0" smtClean="0">
              <a:latin typeface="Arial Narrow" pitchFamily="34" charset="0"/>
            </a:rPr>
            <a:t>Fast Digestion/High pH</a:t>
          </a:r>
          <a:endParaRPr lang="en-US" sz="1400" b="1" dirty="0">
            <a:latin typeface="Arial Narrow" pitchFamily="34" charset="0"/>
          </a:endParaRPr>
        </a:p>
      </dgm:t>
    </dgm:pt>
    <dgm:pt modelId="{76464EB4-A992-4B2C-9DCF-5CBEB9CE9408}" type="parTrans" cxnId="{F549F3BC-3293-4E01-9769-5DBD76730E34}">
      <dgm:prSet/>
      <dgm:spPr/>
      <dgm:t>
        <a:bodyPr/>
        <a:lstStyle/>
        <a:p>
          <a:endParaRPr lang="en-US"/>
        </a:p>
      </dgm:t>
    </dgm:pt>
    <dgm:pt modelId="{4BB4773F-ABF7-438B-B7CD-92BA23DC1E12}" type="sibTrans" cxnId="{F549F3BC-3293-4E01-9769-5DBD76730E34}">
      <dgm:prSet/>
      <dgm:spPr/>
      <dgm:t>
        <a:bodyPr/>
        <a:lstStyle/>
        <a:p>
          <a:endParaRPr lang="en-US"/>
        </a:p>
      </dgm:t>
    </dgm:pt>
    <dgm:pt modelId="{3F8B7FA0-8314-481B-9834-E400F82B4909}">
      <dgm:prSet phldrT="[Text]" custT="1"/>
      <dgm:spPr>
        <a:solidFill>
          <a:srgbClr val="800000"/>
        </a:solidFill>
      </dgm:spPr>
      <dgm:t>
        <a:bodyPr/>
        <a:lstStyle/>
        <a:p>
          <a:r>
            <a:rPr lang="en-US" sz="1400" b="1" dirty="0" smtClean="0">
              <a:latin typeface="Arial Narrow" pitchFamily="34" charset="0"/>
            </a:rPr>
            <a:t>Multiple</a:t>
          </a:r>
        </a:p>
        <a:p>
          <a:r>
            <a:rPr lang="en-US" sz="1400" b="1" dirty="0" smtClean="0">
              <a:latin typeface="Arial Narrow" pitchFamily="34" charset="0"/>
            </a:rPr>
            <a:t>Bioavailable Nutrients</a:t>
          </a:r>
        </a:p>
      </dgm:t>
    </dgm:pt>
    <dgm:pt modelId="{AF5D01CF-CD16-4DF6-B568-8FE3D65BB966}" type="parTrans" cxnId="{48C49049-57A4-4A62-8A6C-1DF3A54CB174}">
      <dgm:prSet/>
      <dgm:spPr/>
      <dgm:t>
        <a:bodyPr/>
        <a:lstStyle/>
        <a:p>
          <a:endParaRPr lang="en-US"/>
        </a:p>
      </dgm:t>
    </dgm:pt>
    <dgm:pt modelId="{26DF3A41-8F84-40FB-9518-045B7360D892}" type="sibTrans" cxnId="{48C49049-57A4-4A62-8A6C-1DF3A54CB174}">
      <dgm:prSet/>
      <dgm:spPr/>
      <dgm:t>
        <a:bodyPr/>
        <a:lstStyle/>
        <a:p>
          <a:endParaRPr lang="en-US"/>
        </a:p>
      </dgm:t>
    </dgm:pt>
    <dgm:pt modelId="{9126649C-938F-4C0B-B5E5-B26071B189BD}" type="pres">
      <dgm:prSet presAssocID="{637BD391-1AB5-4FED-8B40-D603803F526B}" presName="Name0" presStyleCnt="0">
        <dgm:presLayoutVars>
          <dgm:chMax val="1"/>
          <dgm:dir/>
          <dgm:animLvl val="ctr"/>
          <dgm:resizeHandles val="exact"/>
        </dgm:presLayoutVars>
      </dgm:prSet>
      <dgm:spPr/>
      <dgm:t>
        <a:bodyPr/>
        <a:lstStyle/>
        <a:p>
          <a:endParaRPr lang="en-US"/>
        </a:p>
      </dgm:t>
    </dgm:pt>
    <dgm:pt modelId="{1FC8C692-F9F8-479B-86E6-B7E92E2AF5CA}" type="pres">
      <dgm:prSet presAssocID="{E3F12392-461B-4D83-8EC6-ABE281900DEF}" presName="centerShape" presStyleLbl="node0" presStyleIdx="0" presStyleCnt="1" custScaleX="120133"/>
      <dgm:spPr/>
      <dgm:t>
        <a:bodyPr/>
        <a:lstStyle/>
        <a:p>
          <a:endParaRPr lang="en-US"/>
        </a:p>
      </dgm:t>
    </dgm:pt>
    <dgm:pt modelId="{503D4B21-A97D-4D79-AD65-DEDD201E0987}" type="pres">
      <dgm:prSet presAssocID="{F45FCC75-30CD-4FDF-8BB2-0C7850F0573F}" presName="node" presStyleLbl="node1" presStyleIdx="0" presStyleCnt="4" custScaleX="114212">
        <dgm:presLayoutVars>
          <dgm:bulletEnabled val="1"/>
        </dgm:presLayoutVars>
      </dgm:prSet>
      <dgm:spPr/>
      <dgm:t>
        <a:bodyPr/>
        <a:lstStyle/>
        <a:p>
          <a:endParaRPr lang="en-US"/>
        </a:p>
      </dgm:t>
    </dgm:pt>
    <dgm:pt modelId="{4E014BC1-7F6D-44E0-AADD-8C4873AA1404}" type="pres">
      <dgm:prSet presAssocID="{F45FCC75-30CD-4FDF-8BB2-0C7850F0573F}" presName="dummy" presStyleCnt="0"/>
      <dgm:spPr/>
    </dgm:pt>
    <dgm:pt modelId="{10C14B6C-FC50-4EB9-80E4-59F49AAF679C}" type="pres">
      <dgm:prSet presAssocID="{5618AAC6-2FCF-4663-A519-7E1D8FB12F89}" presName="sibTrans" presStyleLbl="sibTrans2D1" presStyleIdx="0" presStyleCnt="4"/>
      <dgm:spPr/>
      <dgm:t>
        <a:bodyPr/>
        <a:lstStyle/>
        <a:p>
          <a:endParaRPr lang="en-US"/>
        </a:p>
      </dgm:t>
    </dgm:pt>
    <dgm:pt modelId="{44122219-A336-473A-835B-47BA27475F08}" type="pres">
      <dgm:prSet presAssocID="{23486C7F-2349-47D1-8C60-D2F1BF56AD50}" presName="node" presStyleLbl="node1" presStyleIdx="1" presStyleCnt="4" custScaleX="131546">
        <dgm:presLayoutVars>
          <dgm:bulletEnabled val="1"/>
        </dgm:presLayoutVars>
      </dgm:prSet>
      <dgm:spPr/>
      <dgm:t>
        <a:bodyPr/>
        <a:lstStyle/>
        <a:p>
          <a:endParaRPr lang="en-US"/>
        </a:p>
      </dgm:t>
    </dgm:pt>
    <dgm:pt modelId="{3D769C55-D883-4E93-A4C8-C938702A8549}" type="pres">
      <dgm:prSet presAssocID="{23486C7F-2349-47D1-8C60-D2F1BF56AD50}" presName="dummy" presStyleCnt="0"/>
      <dgm:spPr/>
    </dgm:pt>
    <dgm:pt modelId="{7C6F3EE4-14EC-4249-B740-19994FAFF9B4}" type="pres">
      <dgm:prSet presAssocID="{C793D4B2-68C4-4BCA-BAF1-FB4EE97C07B1}" presName="sibTrans" presStyleLbl="sibTrans2D1" presStyleIdx="1" presStyleCnt="4"/>
      <dgm:spPr/>
      <dgm:t>
        <a:bodyPr/>
        <a:lstStyle/>
        <a:p>
          <a:endParaRPr lang="en-US"/>
        </a:p>
      </dgm:t>
    </dgm:pt>
    <dgm:pt modelId="{4F699DD5-4E86-45D1-9745-C9AD2EEAFAF9}" type="pres">
      <dgm:prSet presAssocID="{05C59597-DDB2-4C2D-A6FD-7094DFE76FAE}" presName="node" presStyleLbl="node1" presStyleIdx="2" presStyleCnt="4" custScaleX="110706">
        <dgm:presLayoutVars>
          <dgm:bulletEnabled val="1"/>
        </dgm:presLayoutVars>
      </dgm:prSet>
      <dgm:spPr/>
      <dgm:t>
        <a:bodyPr/>
        <a:lstStyle/>
        <a:p>
          <a:endParaRPr lang="en-US"/>
        </a:p>
      </dgm:t>
    </dgm:pt>
    <dgm:pt modelId="{01A0C3C0-DB05-4B64-A0E9-2980C0FF4326}" type="pres">
      <dgm:prSet presAssocID="{05C59597-DDB2-4C2D-A6FD-7094DFE76FAE}" presName="dummy" presStyleCnt="0"/>
      <dgm:spPr/>
    </dgm:pt>
    <dgm:pt modelId="{7193795D-17AB-49E8-A97B-2A4E5EAD750A}" type="pres">
      <dgm:prSet presAssocID="{4BB4773F-ABF7-438B-B7CD-92BA23DC1E12}" presName="sibTrans" presStyleLbl="sibTrans2D1" presStyleIdx="2" presStyleCnt="4"/>
      <dgm:spPr/>
      <dgm:t>
        <a:bodyPr/>
        <a:lstStyle/>
        <a:p>
          <a:endParaRPr lang="en-US"/>
        </a:p>
      </dgm:t>
    </dgm:pt>
    <dgm:pt modelId="{82FB1B37-B007-41FD-B42A-6F69067E3E54}" type="pres">
      <dgm:prSet presAssocID="{3F8B7FA0-8314-481B-9834-E400F82B4909}" presName="node" presStyleLbl="node1" presStyleIdx="3" presStyleCnt="4" custScaleX="121303">
        <dgm:presLayoutVars>
          <dgm:bulletEnabled val="1"/>
        </dgm:presLayoutVars>
      </dgm:prSet>
      <dgm:spPr/>
      <dgm:t>
        <a:bodyPr/>
        <a:lstStyle/>
        <a:p>
          <a:endParaRPr lang="en-US"/>
        </a:p>
      </dgm:t>
    </dgm:pt>
    <dgm:pt modelId="{645CAEF0-8D0E-40EA-9772-82E90972AA05}" type="pres">
      <dgm:prSet presAssocID="{3F8B7FA0-8314-481B-9834-E400F82B4909}" presName="dummy" presStyleCnt="0"/>
      <dgm:spPr/>
    </dgm:pt>
    <dgm:pt modelId="{6CA95D71-5F5A-4396-946C-FA096384CFE0}" type="pres">
      <dgm:prSet presAssocID="{26DF3A41-8F84-40FB-9518-045B7360D892}" presName="sibTrans" presStyleLbl="sibTrans2D1" presStyleIdx="3" presStyleCnt="4"/>
      <dgm:spPr/>
      <dgm:t>
        <a:bodyPr/>
        <a:lstStyle/>
        <a:p>
          <a:endParaRPr lang="en-US"/>
        </a:p>
      </dgm:t>
    </dgm:pt>
  </dgm:ptLst>
  <dgm:cxnLst>
    <dgm:cxn modelId="{6BEFD9E6-F02A-43A9-A9E8-B6F073A69E97}" type="presOf" srcId="{F45FCC75-30CD-4FDF-8BB2-0C7850F0573F}" destId="{503D4B21-A97D-4D79-AD65-DEDD201E0987}" srcOrd="0" destOrd="0" presId="urn:microsoft.com/office/officeart/2005/8/layout/radial6"/>
    <dgm:cxn modelId="{F6926A1F-F337-4609-9C88-9E23E3B6C5CD}" type="presOf" srcId="{4BB4773F-ABF7-438B-B7CD-92BA23DC1E12}" destId="{7193795D-17AB-49E8-A97B-2A4E5EAD750A}" srcOrd="0" destOrd="0" presId="urn:microsoft.com/office/officeart/2005/8/layout/radial6"/>
    <dgm:cxn modelId="{48C49049-57A4-4A62-8A6C-1DF3A54CB174}" srcId="{E3F12392-461B-4D83-8EC6-ABE281900DEF}" destId="{3F8B7FA0-8314-481B-9834-E400F82B4909}" srcOrd="3" destOrd="0" parTransId="{AF5D01CF-CD16-4DF6-B568-8FE3D65BB966}" sibTransId="{26DF3A41-8F84-40FB-9518-045B7360D892}"/>
    <dgm:cxn modelId="{ACAFBB7F-2CEA-4389-A053-40F54FEAD997}" type="presOf" srcId="{3F8B7FA0-8314-481B-9834-E400F82B4909}" destId="{82FB1B37-B007-41FD-B42A-6F69067E3E54}" srcOrd="0" destOrd="0" presId="urn:microsoft.com/office/officeart/2005/8/layout/radial6"/>
    <dgm:cxn modelId="{D95E8510-D874-4A85-9EAF-7EDB10736F6E}" srcId="{E3F12392-461B-4D83-8EC6-ABE281900DEF}" destId="{23486C7F-2349-47D1-8C60-D2F1BF56AD50}" srcOrd="1" destOrd="0" parTransId="{841F38D5-B508-4123-BEDA-31732FEE6347}" sibTransId="{C793D4B2-68C4-4BCA-BAF1-FB4EE97C07B1}"/>
    <dgm:cxn modelId="{0A63E7A5-766E-48A5-99A7-4C8E38D5F74D}" type="presOf" srcId="{23486C7F-2349-47D1-8C60-D2F1BF56AD50}" destId="{44122219-A336-473A-835B-47BA27475F08}" srcOrd="0" destOrd="0" presId="urn:microsoft.com/office/officeart/2005/8/layout/radial6"/>
    <dgm:cxn modelId="{A1CABD86-194F-41A8-B7F8-706F13D52D0F}" type="presOf" srcId="{C793D4B2-68C4-4BCA-BAF1-FB4EE97C07B1}" destId="{7C6F3EE4-14EC-4249-B740-19994FAFF9B4}" srcOrd="0" destOrd="0" presId="urn:microsoft.com/office/officeart/2005/8/layout/radial6"/>
    <dgm:cxn modelId="{0FDBDCC1-8483-4060-9D29-82BC20BE6765}" type="presOf" srcId="{05C59597-DDB2-4C2D-A6FD-7094DFE76FAE}" destId="{4F699DD5-4E86-45D1-9745-C9AD2EEAFAF9}" srcOrd="0" destOrd="0" presId="urn:microsoft.com/office/officeart/2005/8/layout/radial6"/>
    <dgm:cxn modelId="{B83BE6B6-B913-4AC0-983A-9CE3A734F9F4}" type="presOf" srcId="{26DF3A41-8F84-40FB-9518-045B7360D892}" destId="{6CA95D71-5F5A-4396-946C-FA096384CFE0}" srcOrd="0" destOrd="0" presId="urn:microsoft.com/office/officeart/2005/8/layout/radial6"/>
    <dgm:cxn modelId="{6A6CA278-B152-4B63-85C5-74332B74DD69}" srcId="{637BD391-1AB5-4FED-8B40-D603803F526B}" destId="{E3F12392-461B-4D83-8EC6-ABE281900DEF}" srcOrd="0" destOrd="0" parTransId="{DC968FF3-1B1B-43E5-A0C1-20CD27733FA8}" sibTransId="{0572E80E-0A29-4CF4-81DB-82DA67C97A78}"/>
    <dgm:cxn modelId="{06AF7772-925D-441D-B007-4C5E87F5C9C0}" srcId="{E3F12392-461B-4D83-8EC6-ABE281900DEF}" destId="{F45FCC75-30CD-4FDF-8BB2-0C7850F0573F}" srcOrd="0" destOrd="0" parTransId="{81C1755F-99A4-4655-9534-C95C5524A845}" sibTransId="{5618AAC6-2FCF-4663-A519-7E1D8FB12F89}"/>
    <dgm:cxn modelId="{2E31D45A-59BD-4A13-BA7C-1F0218BDDF3F}" type="presOf" srcId="{E3F12392-461B-4D83-8EC6-ABE281900DEF}" destId="{1FC8C692-F9F8-479B-86E6-B7E92E2AF5CA}" srcOrd="0" destOrd="0" presId="urn:microsoft.com/office/officeart/2005/8/layout/radial6"/>
    <dgm:cxn modelId="{B99E34CF-F4BB-426D-A0EA-E24C388B04DB}" type="presOf" srcId="{5618AAC6-2FCF-4663-A519-7E1D8FB12F89}" destId="{10C14B6C-FC50-4EB9-80E4-59F49AAF679C}" srcOrd="0" destOrd="0" presId="urn:microsoft.com/office/officeart/2005/8/layout/radial6"/>
    <dgm:cxn modelId="{F549F3BC-3293-4E01-9769-5DBD76730E34}" srcId="{E3F12392-461B-4D83-8EC6-ABE281900DEF}" destId="{05C59597-DDB2-4C2D-A6FD-7094DFE76FAE}" srcOrd="2" destOrd="0" parTransId="{76464EB4-A992-4B2C-9DCF-5CBEB9CE9408}" sibTransId="{4BB4773F-ABF7-438B-B7CD-92BA23DC1E12}"/>
    <dgm:cxn modelId="{C22A6724-E5EA-48A9-942F-80FD912D9043}" type="presOf" srcId="{637BD391-1AB5-4FED-8B40-D603803F526B}" destId="{9126649C-938F-4C0B-B5E5-B26071B189BD}" srcOrd="0" destOrd="0" presId="urn:microsoft.com/office/officeart/2005/8/layout/radial6"/>
    <dgm:cxn modelId="{27BA9838-9EFD-4D16-8388-207F0D12CCE3}" type="presParOf" srcId="{9126649C-938F-4C0B-B5E5-B26071B189BD}" destId="{1FC8C692-F9F8-479B-86E6-B7E92E2AF5CA}" srcOrd="0" destOrd="0" presId="urn:microsoft.com/office/officeart/2005/8/layout/radial6"/>
    <dgm:cxn modelId="{FF69D4B6-E486-452C-8C6C-EB858CEB2DE9}" type="presParOf" srcId="{9126649C-938F-4C0B-B5E5-B26071B189BD}" destId="{503D4B21-A97D-4D79-AD65-DEDD201E0987}" srcOrd="1" destOrd="0" presId="urn:microsoft.com/office/officeart/2005/8/layout/radial6"/>
    <dgm:cxn modelId="{87EF8922-47DF-4D47-9E89-C1019EEA183A}" type="presParOf" srcId="{9126649C-938F-4C0B-B5E5-B26071B189BD}" destId="{4E014BC1-7F6D-44E0-AADD-8C4873AA1404}" srcOrd="2" destOrd="0" presId="urn:microsoft.com/office/officeart/2005/8/layout/radial6"/>
    <dgm:cxn modelId="{85B505C0-F13D-4F1A-9D6B-989D8BEC4A7B}" type="presParOf" srcId="{9126649C-938F-4C0B-B5E5-B26071B189BD}" destId="{10C14B6C-FC50-4EB9-80E4-59F49AAF679C}" srcOrd="3" destOrd="0" presId="urn:microsoft.com/office/officeart/2005/8/layout/radial6"/>
    <dgm:cxn modelId="{85E1039D-9AD2-4C3E-9929-FDE168849099}" type="presParOf" srcId="{9126649C-938F-4C0B-B5E5-B26071B189BD}" destId="{44122219-A336-473A-835B-47BA27475F08}" srcOrd="4" destOrd="0" presId="urn:microsoft.com/office/officeart/2005/8/layout/radial6"/>
    <dgm:cxn modelId="{E68B7E66-A99C-44B8-97E2-0CD46E5FE114}" type="presParOf" srcId="{9126649C-938F-4C0B-B5E5-B26071B189BD}" destId="{3D769C55-D883-4E93-A4C8-C938702A8549}" srcOrd="5" destOrd="0" presId="urn:microsoft.com/office/officeart/2005/8/layout/radial6"/>
    <dgm:cxn modelId="{86BFA8E4-FA14-4EFB-AA90-184E457380B2}" type="presParOf" srcId="{9126649C-938F-4C0B-B5E5-B26071B189BD}" destId="{7C6F3EE4-14EC-4249-B740-19994FAFF9B4}" srcOrd="6" destOrd="0" presId="urn:microsoft.com/office/officeart/2005/8/layout/radial6"/>
    <dgm:cxn modelId="{8B3F723A-E71B-43B0-9EFE-ACC7812F749B}" type="presParOf" srcId="{9126649C-938F-4C0B-B5E5-B26071B189BD}" destId="{4F699DD5-4E86-45D1-9745-C9AD2EEAFAF9}" srcOrd="7" destOrd="0" presId="urn:microsoft.com/office/officeart/2005/8/layout/radial6"/>
    <dgm:cxn modelId="{4C9B9C89-B310-49A4-ACE0-7538B329E338}" type="presParOf" srcId="{9126649C-938F-4C0B-B5E5-B26071B189BD}" destId="{01A0C3C0-DB05-4B64-A0E9-2980C0FF4326}" srcOrd="8" destOrd="0" presId="urn:microsoft.com/office/officeart/2005/8/layout/radial6"/>
    <dgm:cxn modelId="{3845CE7F-34ED-4B0E-A63C-B553BE813053}" type="presParOf" srcId="{9126649C-938F-4C0B-B5E5-B26071B189BD}" destId="{7193795D-17AB-49E8-A97B-2A4E5EAD750A}" srcOrd="9" destOrd="0" presId="urn:microsoft.com/office/officeart/2005/8/layout/radial6"/>
    <dgm:cxn modelId="{5D79AD99-F092-4FBF-A111-779F33BC1BB2}" type="presParOf" srcId="{9126649C-938F-4C0B-B5E5-B26071B189BD}" destId="{82FB1B37-B007-41FD-B42A-6F69067E3E54}" srcOrd="10" destOrd="0" presId="urn:microsoft.com/office/officeart/2005/8/layout/radial6"/>
    <dgm:cxn modelId="{62CD4D95-3DF3-4AE5-9F84-B9572430F7C5}" type="presParOf" srcId="{9126649C-938F-4C0B-B5E5-B26071B189BD}" destId="{645CAEF0-8D0E-40EA-9772-82E90972AA05}" srcOrd="11" destOrd="0" presId="urn:microsoft.com/office/officeart/2005/8/layout/radial6"/>
    <dgm:cxn modelId="{4B13708E-9259-49DF-88B3-DDAEB0A49201}" type="presParOf" srcId="{9126649C-938F-4C0B-B5E5-B26071B189BD}" destId="{6CA95D71-5F5A-4396-946C-FA096384CFE0}"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C8E71E-8EEE-482E-8786-34EBF8E7B9AF}"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182A7448-0E50-4DB3-8431-E56F3B28C7BA}">
      <dgm:prSet phldrT="[Text]" custT="1"/>
      <dgm:spPr>
        <a:solidFill>
          <a:schemeClr val="bg2">
            <a:lumMod val="50000"/>
          </a:schemeClr>
        </a:solidFill>
      </dgm:spPr>
      <dgm:t>
        <a:bodyPr/>
        <a:lstStyle/>
        <a:p>
          <a:pPr>
            <a:spcAft>
              <a:spcPts val="0"/>
            </a:spcAft>
          </a:pPr>
          <a:endParaRPr lang="en-US" sz="700" b="1" dirty="0" smtClean="0">
            <a:latin typeface="Arial Narrow" pitchFamily="34" charset="0"/>
          </a:endParaRPr>
        </a:p>
        <a:p>
          <a:pPr>
            <a:spcAft>
              <a:spcPts val="0"/>
            </a:spcAft>
          </a:pPr>
          <a:r>
            <a:rPr lang="en-US" sz="2000" b="1" dirty="0" smtClean="0">
              <a:latin typeface="Arial Narrow" pitchFamily="34" charset="0"/>
            </a:rPr>
            <a:t>&gt;Processed</a:t>
          </a:r>
        </a:p>
        <a:p>
          <a:pPr>
            <a:spcAft>
              <a:spcPts val="0"/>
            </a:spcAft>
          </a:pPr>
          <a:r>
            <a:rPr lang="en-US" sz="2400" b="1" dirty="0" smtClean="0">
              <a:latin typeface="Arial Narrow" pitchFamily="34" charset="0"/>
            </a:rPr>
            <a:t>Food Supply</a:t>
          </a:r>
          <a:endParaRPr lang="en-US" sz="2400" b="1" dirty="0">
            <a:latin typeface="Arial Narrow" pitchFamily="34" charset="0"/>
          </a:endParaRPr>
        </a:p>
      </dgm:t>
    </dgm:pt>
    <dgm:pt modelId="{1B2C0979-B16E-47C7-8300-16F076498B02}" type="parTrans" cxnId="{B64A4443-7366-468B-8A7D-FF739FF5648A}">
      <dgm:prSet/>
      <dgm:spPr/>
      <dgm:t>
        <a:bodyPr/>
        <a:lstStyle/>
        <a:p>
          <a:endParaRPr lang="en-US"/>
        </a:p>
      </dgm:t>
    </dgm:pt>
    <dgm:pt modelId="{8382DF8F-CD3D-49C9-A494-7ADDCA507172}" type="sibTrans" cxnId="{B64A4443-7366-468B-8A7D-FF739FF5648A}">
      <dgm:prSet/>
      <dgm:spPr/>
      <dgm:t>
        <a:bodyPr/>
        <a:lstStyle/>
        <a:p>
          <a:endParaRPr lang="en-US"/>
        </a:p>
      </dgm:t>
    </dgm:pt>
    <dgm:pt modelId="{9BF434F5-23D7-4480-935F-E17A85FB6019}">
      <dgm:prSet phldrT="[Text]" custT="1"/>
      <dgm:spPr>
        <a:solidFill>
          <a:srgbClr val="800000"/>
        </a:solidFill>
      </dgm:spPr>
      <dgm:t>
        <a:bodyPr/>
        <a:lstStyle/>
        <a:p>
          <a:r>
            <a:rPr lang="en-US" sz="1600" b="1" dirty="0" smtClean="0">
              <a:latin typeface="Arial Narrow" pitchFamily="34" charset="0"/>
            </a:rPr>
            <a:t>Borrowed</a:t>
          </a:r>
        </a:p>
        <a:p>
          <a:r>
            <a:rPr lang="en-US" sz="1600" b="1" dirty="0" smtClean="0">
              <a:latin typeface="Arial Narrow" pitchFamily="34" charset="0"/>
            </a:rPr>
            <a:t>Amino </a:t>
          </a:r>
        </a:p>
        <a:p>
          <a:r>
            <a:rPr lang="en-US" sz="1600" b="1" dirty="0" smtClean="0">
              <a:latin typeface="Arial Narrow" pitchFamily="34" charset="0"/>
            </a:rPr>
            <a:t>Acids</a:t>
          </a:r>
          <a:endParaRPr lang="en-US" sz="1600" b="1" dirty="0">
            <a:latin typeface="Arial Narrow" pitchFamily="34" charset="0"/>
          </a:endParaRPr>
        </a:p>
      </dgm:t>
    </dgm:pt>
    <dgm:pt modelId="{A6AC5316-4383-46C9-BDF1-D8F09D2079A5}" type="parTrans" cxnId="{72188367-0B22-44A0-A36B-2DBD10FF28B1}">
      <dgm:prSet/>
      <dgm:spPr/>
      <dgm:t>
        <a:bodyPr/>
        <a:lstStyle/>
        <a:p>
          <a:endParaRPr lang="en-US"/>
        </a:p>
      </dgm:t>
    </dgm:pt>
    <dgm:pt modelId="{25A0A3D8-693A-4C93-BFF5-CEA88646DD1F}" type="sibTrans" cxnId="{72188367-0B22-44A0-A36B-2DBD10FF28B1}">
      <dgm:prSet/>
      <dgm:spPr/>
      <dgm:t>
        <a:bodyPr/>
        <a:lstStyle/>
        <a:p>
          <a:endParaRPr lang="en-US"/>
        </a:p>
      </dgm:t>
    </dgm:pt>
    <dgm:pt modelId="{C36B3222-E19A-464B-B2EE-6F7DF6AE405A}">
      <dgm:prSet phldrT="[Text]" custT="1"/>
      <dgm:spPr>
        <a:solidFill>
          <a:srgbClr val="800000"/>
        </a:solidFill>
      </dgm:spPr>
      <dgm:t>
        <a:bodyPr/>
        <a:lstStyle/>
        <a:p>
          <a:pPr>
            <a:spcAft>
              <a:spcPts val="0"/>
            </a:spcAft>
          </a:pPr>
          <a:r>
            <a:rPr lang="en-US" sz="1800" b="0" dirty="0" smtClean="0">
              <a:latin typeface="Arial Narrow" pitchFamily="34" charset="0"/>
            </a:rPr>
            <a:t>Borrowed</a:t>
          </a:r>
        </a:p>
        <a:p>
          <a:pPr>
            <a:spcAft>
              <a:spcPts val="0"/>
            </a:spcAft>
          </a:pPr>
          <a:r>
            <a:rPr lang="en-US" sz="1800" b="1" dirty="0" smtClean="0">
              <a:latin typeface="Arial Narrow" pitchFamily="34" charset="0"/>
            </a:rPr>
            <a:t>Partial Enzymes</a:t>
          </a:r>
          <a:endParaRPr lang="en-US" sz="1800" b="1" dirty="0">
            <a:latin typeface="Arial Narrow" pitchFamily="34" charset="0"/>
          </a:endParaRPr>
        </a:p>
      </dgm:t>
    </dgm:pt>
    <dgm:pt modelId="{9BEA93A0-64CD-4A5B-84F4-1BD766772C88}" type="parTrans" cxnId="{E6C04BC7-6F08-45DD-8A79-FB1FFE8359FF}">
      <dgm:prSet/>
      <dgm:spPr/>
      <dgm:t>
        <a:bodyPr/>
        <a:lstStyle/>
        <a:p>
          <a:endParaRPr lang="en-US"/>
        </a:p>
      </dgm:t>
    </dgm:pt>
    <dgm:pt modelId="{3B5BEAC9-0CD6-4A90-85D1-85A0F7CC7207}" type="sibTrans" cxnId="{E6C04BC7-6F08-45DD-8A79-FB1FFE8359FF}">
      <dgm:prSet/>
      <dgm:spPr/>
      <dgm:t>
        <a:bodyPr/>
        <a:lstStyle/>
        <a:p>
          <a:endParaRPr lang="en-US"/>
        </a:p>
      </dgm:t>
    </dgm:pt>
    <dgm:pt modelId="{BB7EAD68-080F-4DB8-BD43-5567F997B17A}">
      <dgm:prSet phldrT="[Text]" custT="1"/>
      <dgm:spPr>
        <a:solidFill>
          <a:srgbClr val="800000"/>
        </a:solidFill>
      </dgm:spPr>
      <dgm:t>
        <a:bodyPr/>
        <a:lstStyle/>
        <a:p>
          <a:r>
            <a:rPr lang="en-US" sz="1400" b="1" dirty="0" smtClean="0">
              <a:latin typeface="Arial Narrow" pitchFamily="34" charset="0"/>
            </a:rPr>
            <a:t>Slow Digestion/</a:t>
          </a:r>
        </a:p>
        <a:p>
          <a:r>
            <a:rPr lang="en-US" sz="1400" b="1" dirty="0" smtClean="0">
              <a:latin typeface="Arial Narrow" pitchFamily="34" charset="0"/>
            </a:rPr>
            <a:t>Acid Formation</a:t>
          </a:r>
          <a:endParaRPr lang="en-US" sz="1400" b="1" dirty="0">
            <a:latin typeface="Arial Narrow" pitchFamily="34" charset="0"/>
          </a:endParaRPr>
        </a:p>
      </dgm:t>
    </dgm:pt>
    <dgm:pt modelId="{E69962AA-6358-41A9-8EA2-32C0711019DE}" type="parTrans" cxnId="{C635F94F-1502-4223-9165-C3DDF6BFAC9E}">
      <dgm:prSet/>
      <dgm:spPr/>
      <dgm:t>
        <a:bodyPr/>
        <a:lstStyle/>
        <a:p>
          <a:endParaRPr lang="en-US"/>
        </a:p>
      </dgm:t>
    </dgm:pt>
    <dgm:pt modelId="{40BB6C6C-982B-43E9-96DD-95C8DB7A60E8}" type="sibTrans" cxnId="{C635F94F-1502-4223-9165-C3DDF6BFAC9E}">
      <dgm:prSet/>
      <dgm:spPr/>
      <dgm:t>
        <a:bodyPr/>
        <a:lstStyle/>
        <a:p>
          <a:endParaRPr lang="en-US"/>
        </a:p>
      </dgm:t>
    </dgm:pt>
    <dgm:pt modelId="{4E39EAEF-F5BA-44AB-8178-9363F43BC428}">
      <dgm:prSet phldrT="[Text]" custT="1"/>
      <dgm:spPr>
        <a:solidFill>
          <a:srgbClr val="800000"/>
        </a:solidFill>
      </dgm:spPr>
      <dgm:t>
        <a:bodyPr/>
        <a:lstStyle/>
        <a:p>
          <a:r>
            <a:rPr lang="en-US" sz="1800" b="1" dirty="0" smtClean="0">
              <a:latin typeface="Arial Narrow" pitchFamily="34" charset="0"/>
            </a:rPr>
            <a:t>Synthetic Nutrients Only</a:t>
          </a:r>
          <a:endParaRPr lang="en-US" sz="1800" b="1" dirty="0">
            <a:latin typeface="Arial Narrow" pitchFamily="34" charset="0"/>
          </a:endParaRPr>
        </a:p>
      </dgm:t>
    </dgm:pt>
    <dgm:pt modelId="{0C89E03E-917D-4759-B370-082C672475C0}" type="parTrans" cxnId="{1F4F73AF-918E-41CC-BA8F-4EBA781FEBA6}">
      <dgm:prSet/>
      <dgm:spPr/>
      <dgm:t>
        <a:bodyPr/>
        <a:lstStyle/>
        <a:p>
          <a:endParaRPr lang="en-US"/>
        </a:p>
      </dgm:t>
    </dgm:pt>
    <dgm:pt modelId="{B6FDFD92-616E-4920-9003-3E678C3B33D3}" type="sibTrans" cxnId="{1F4F73AF-918E-41CC-BA8F-4EBA781FEBA6}">
      <dgm:prSet/>
      <dgm:spPr/>
      <dgm:t>
        <a:bodyPr/>
        <a:lstStyle/>
        <a:p>
          <a:endParaRPr lang="en-US"/>
        </a:p>
      </dgm:t>
    </dgm:pt>
    <dgm:pt modelId="{4321B11E-3446-48E7-B975-B954725DADB6}" type="pres">
      <dgm:prSet presAssocID="{F9C8E71E-8EEE-482E-8786-34EBF8E7B9AF}" presName="Name0" presStyleCnt="0">
        <dgm:presLayoutVars>
          <dgm:chMax val="1"/>
          <dgm:dir/>
          <dgm:animLvl val="ctr"/>
          <dgm:resizeHandles val="exact"/>
        </dgm:presLayoutVars>
      </dgm:prSet>
      <dgm:spPr/>
      <dgm:t>
        <a:bodyPr/>
        <a:lstStyle/>
        <a:p>
          <a:endParaRPr lang="en-US"/>
        </a:p>
      </dgm:t>
    </dgm:pt>
    <dgm:pt modelId="{E7557EF4-182F-44E2-95EA-1842803BF2BB}" type="pres">
      <dgm:prSet presAssocID="{182A7448-0E50-4DB3-8431-E56F3B28C7BA}" presName="centerShape" presStyleLbl="node0" presStyleIdx="0" presStyleCnt="1" custScaleX="120345"/>
      <dgm:spPr/>
      <dgm:t>
        <a:bodyPr/>
        <a:lstStyle/>
        <a:p>
          <a:endParaRPr lang="en-US"/>
        </a:p>
      </dgm:t>
    </dgm:pt>
    <dgm:pt modelId="{3D11E115-536A-4EA1-8AB8-9236C743E8A3}" type="pres">
      <dgm:prSet presAssocID="{9BF434F5-23D7-4480-935F-E17A85FB6019}" presName="node" presStyleLbl="node1" presStyleIdx="0" presStyleCnt="4" custScaleX="129439">
        <dgm:presLayoutVars>
          <dgm:bulletEnabled val="1"/>
        </dgm:presLayoutVars>
      </dgm:prSet>
      <dgm:spPr/>
      <dgm:t>
        <a:bodyPr/>
        <a:lstStyle/>
        <a:p>
          <a:endParaRPr lang="en-US"/>
        </a:p>
      </dgm:t>
    </dgm:pt>
    <dgm:pt modelId="{35DD87FB-6627-4DFC-B873-07B498E93F6F}" type="pres">
      <dgm:prSet presAssocID="{9BF434F5-23D7-4480-935F-E17A85FB6019}" presName="dummy" presStyleCnt="0"/>
      <dgm:spPr/>
    </dgm:pt>
    <dgm:pt modelId="{B196E244-2702-4BB9-A639-3741287B5DD6}" type="pres">
      <dgm:prSet presAssocID="{25A0A3D8-693A-4C93-BFF5-CEA88646DD1F}" presName="sibTrans" presStyleLbl="sibTrans2D1" presStyleIdx="0" presStyleCnt="4"/>
      <dgm:spPr/>
      <dgm:t>
        <a:bodyPr/>
        <a:lstStyle/>
        <a:p>
          <a:endParaRPr lang="en-US"/>
        </a:p>
      </dgm:t>
    </dgm:pt>
    <dgm:pt modelId="{B9A3C090-864F-4929-886C-E4D11DE503AA}" type="pres">
      <dgm:prSet presAssocID="{C36B3222-E19A-464B-B2EE-6F7DF6AE405A}" presName="node" presStyleLbl="node1" presStyleIdx="1" presStyleCnt="4" custScaleX="128434" custScaleY="113194" custRadScaleRad="98320" custRadScaleInc="-11348">
        <dgm:presLayoutVars>
          <dgm:bulletEnabled val="1"/>
        </dgm:presLayoutVars>
      </dgm:prSet>
      <dgm:spPr/>
      <dgm:t>
        <a:bodyPr/>
        <a:lstStyle/>
        <a:p>
          <a:endParaRPr lang="en-US"/>
        </a:p>
      </dgm:t>
    </dgm:pt>
    <dgm:pt modelId="{BE6B94EC-9F4C-4AAC-B86D-A414E25162FC}" type="pres">
      <dgm:prSet presAssocID="{C36B3222-E19A-464B-B2EE-6F7DF6AE405A}" presName="dummy" presStyleCnt="0"/>
      <dgm:spPr/>
    </dgm:pt>
    <dgm:pt modelId="{35F56C8A-CF86-4492-95A1-F83F60AD7B6A}" type="pres">
      <dgm:prSet presAssocID="{3B5BEAC9-0CD6-4A90-85D1-85A0F7CC7207}" presName="sibTrans" presStyleLbl="sibTrans2D1" presStyleIdx="1" presStyleCnt="4"/>
      <dgm:spPr/>
      <dgm:t>
        <a:bodyPr/>
        <a:lstStyle/>
        <a:p>
          <a:endParaRPr lang="en-US"/>
        </a:p>
      </dgm:t>
    </dgm:pt>
    <dgm:pt modelId="{13E1C449-B991-4B75-A504-F2E9CAD73466}" type="pres">
      <dgm:prSet presAssocID="{BB7EAD68-080F-4DB8-BD43-5567F997B17A}" presName="node" presStyleLbl="node1" presStyleIdx="2" presStyleCnt="4" custScaleX="117414">
        <dgm:presLayoutVars>
          <dgm:bulletEnabled val="1"/>
        </dgm:presLayoutVars>
      </dgm:prSet>
      <dgm:spPr/>
      <dgm:t>
        <a:bodyPr/>
        <a:lstStyle/>
        <a:p>
          <a:endParaRPr lang="en-US"/>
        </a:p>
      </dgm:t>
    </dgm:pt>
    <dgm:pt modelId="{712FF1F5-C19E-4020-8034-680015FBD8CB}" type="pres">
      <dgm:prSet presAssocID="{BB7EAD68-080F-4DB8-BD43-5567F997B17A}" presName="dummy" presStyleCnt="0"/>
      <dgm:spPr/>
    </dgm:pt>
    <dgm:pt modelId="{A8A6EB87-3697-4F3C-98CF-C4FEDCFFF4B5}" type="pres">
      <dgm:prSet presAssocID="{40BB6C6C-982B-43E9-96DD-95C8DB7A60E8}" presName="sibTrans" presStyleLbl="sibTrans2D1" presStyleIdx="2" presStyleCnt="4"/>
      <dgm:spPr/>
      <dgm:t>
        <a:bodyPr/>
        <a:lstStyle/>
        <a:p>
          <a:endParaRPr lang="en-US"/>
        </a:p>
      </dgm:t>
    </dgm:pt>
    <dgm:pt modelId="{A405F6FA-84E8-46A6-B16F-7256BA7EDB57}" type="pres">
      <dgm:prSet presAssocID="{4E39EAEF-F5BA-44AB-8178-9363F43BC428}" presName="node" presStyleLbl="node1" presStyleIdx="3" presStyleCnt="4" custScaleX="131244">
        <dgm:presLayoutVars>
          <dgm:bulletEnabled val="1"/>
        </dgm:presLayoutVars>
      </dgm:prSet>
      <dgm:spPr/>
      <dgm:t>
        <a:bodyPr/>
        <a:lstStyle/>
        <a:p>
          <a:endParaRPr lang="en-US"/>
        </a:p>
      </dgm:t>
    </dgm:pt>
    <dgm:pt modelId="{B8144203-121D-4A99-91AB-7821BE1A8C7C}" type="pres">
      <dgm:prSet presAssocID="{4E39EAEF-F5BA-44AB-8178-9363F43BC428}" presName="dummy" presStyleCnt="0"/>
      <dgm:spPr/>
    </dgm:pt>
    <dgm:pt modelId="{A33E517A-A7C0-4DDC-A5B1-AA01EC4FFD6E}" type="pres">
      <dgm:prSet presAssocID="{B6FDFD92-616E-4920-9003-3E678C3B33D3}" presName="sibTrans" presStyleLbl="sibTrans2D1" presStyleIdx="3" presStyleCnt="4"/>
      <dgm:spPr/>
      <dgm:t>
        <a:bodyPr/>
        <a:lstStyle/>
        <a:p>
          <a:endParaRPr lang="en-US"/>
        </a:p>
      </dgm:t>
    </dgm:pt>
  </dgm:ptLst>
  <dgm:cxnLst>
    <dgm:cxn modelId="{06AE8E19-C2FD-4726-A8E7-82583AB9F389}" type="presOf" srcId="{B6FDFD92-616E-4920-9003-3E678C3B33D3}" destId="{A33E517A-A7C0-4DDC-A5B1-AA01EC4FFD6E}" srcOrd="0" destOrd="0" presId="urn:microsoft.com/office/officeart/2005/8/layout/radial6"/>
    <dgm:cxn modelId="{7A2A3C9E-41F8-4102-B06C-0F9D8B24F914}" type="presOf" srcId="{9BF434F5-23D7-4480-935F-E17A85FB6019}" destId="{3D11E115-536A-4EA1-8AB8-9236C743E8A3}" srcOrd="0" destOrd="0" presId="urn:microsoft.com/office/officeart/2005/8/layout/radial6"/>
    <dgm:cxn modelId="{E6C04BC7-6F08-45DD-8A79-FB1FFE8359FF}" srcId="{182A7448-0E50-4DB3-8431-E56F3B28C7BA}" destId="{C36B3222-E19A-464B-B2EE-6F7DF6AE405A}" srcOrd="1" destOrd="0" parTransId="{9BEA93A0-64CD-4A5B-84F4-1BD766772C88}" sibTransId="{3B5BEAC9-0CD6-4A90-85D1-85A0F7CC7207}"/>
    <dgm:cxn modelId="{1F4F73AF-918E-41CC-BA8F-4EBA781FEBA6}" srcId="{182A7448-0E50-4DB3-8431-E56F3B28C7BA}" destId="{4E39EAEF-F5BA-44AB-8178-9363F43BC428}" srcOrd="3" destOrd="0" parTransId="{0C89E03E-917D-4759-B370-082C672475C0}" sibTransId="{B6FDFD92-616E-4920-9003-3E678C3B33D3}"/>
    <dgm:cxn modelId="{72188367-0B22-44A0-A36B-2DBD10FF28B1}" srcId="{182A7448-0E50-4DB3-8431-E56F3B28C7BA}" destId="{9BF434F5-23D7-4480-935F-E17A85FB6019}" srcOrd="0" destOrd="0" parTransId="{A6AC5316-4383-46C9-BDF1-D8F09D2079A5}" sibTransId="{25A0A3D8-693A-4C93-BFF5-CEA88646DD1F}"/>
    <dgm:cxn modelId="{C635F94F-1502-4223-9165-C3DDF6BFAC9E}" srcId="{182A7448-0E50-4DB3-8431-E56F3B28C7BA}" destId="{BB7EAD68-080F-4DB8-BD43-5567F997B17A}" srcOrd="2" destOrd="0" parTransId="{E69962AA-6358-41A9-8EA2-32C0711019DE}" sibTransId="{40BB6C6C-982B-43E9-96DD-95C8DB7A60E8}"/>
    <dgm:cxn modelId="{B64A4443-7366-468B-8A7D-FF739FF5648A}" srcId="{F9C8E71E-8EEE-482E-8786-34EBF8E7B9AF}" destId="{182A7448-0E50-4DB3-8431-E56F3B28C7BA}" srcOrd="0" destOrd="0" parTransId="{1B2C0979-B16E-47C7-8300-16F076498B02}" sibTransId="{8382DF8F-CD3D-49C9-A494-7ADDCA507172}"/>
    <dgm:cxn modelId="{38FF351C-5B92-4088-8D55-98B1E72CDBF8}" type="presOf" srcId="{F9C8E71E-8EEE-482E-8786-34EBF8E7B9AF}" destId="{4321B11E-3446-48E7-B975-B954725DADB6}" srcOrd="0" destOrd="0" presId="urn:microsoft.com/office/officeart/2005/8/layout/radial6"/>
    <dgm:cxn modelId="{B39A7E64-EEB1-4E6F-BE56-9925D3B81943}" type="presOf" srcId="{25A0A3D8-693A-4C93-BFF5-CEA88646DD1F}" destId="{B196E244-2702-4BB9-A639-3741287B5DD6}" srcOrd="0" destOrd="0" presId="urn:microsoft.com/office/officeart/2005/8/layout/radial6"/>
    <dgm:cxn modelId="{63353DFE-125F-4874-B641-34BDAB1FF15F}" type="presOf" srcId="{BB7EAD68-080F-4DB8-BD43-5567F997B17A}" destId="{13E1C449-B991-4B75-A504-F2E9CAD73466}" srcOrd="0" destOrd="0" presId="urn:microsoft.com/office/officeart/2005/8/layout/radial6"/>
    <dgm:cxn modelId="{4CE2ADFD-730A-40A2-B1F6-7A412C856063}" type="presOf" srcId="{4E39EAEF-F5BA-44AB-8178-9363F43BC428}" destId="{A405F6FA-84E8-46A6-B16F-7256BA7EDB57}" srcOrd="0" destOrd="0" presId="urn:microsoft.com/office/officeart/2005/8/layout/radial6"/>
    <dgm:cxn modelId="{745ED745-F523-462B-80EA-0B424DAFCE41}" type="presOf" srcId="{C36B3222-E19A-464B-B2EE-6F7DF6AE405A}" destId="{B9A3C090-864F-4929-886C-E4D11DE503AA}" srcOrd="0" destOrd="0" presId="urn:microsoft.com/office/officeart/2005/8/layout/radial6"/>
    <dgm:cxn modelId="{60C86DB2-9814-48C3-BD53-3A7EF5F9B14E}" type="presOf" srcId="{40BB6C6C-982B-43E9-96DD-95C8DB7A60E8}" destId="{A8A6EB87-3697-4F3C-98CF-C4FEDCFFF4B5}" srcOrd="0" destOrd="0" presId="urn:microsoft.com/office/officeart/2005/8/layout/radial6"/>
    <dgm:cxn modelId="{48D3034D-499A-4760-890B-6769A5F7F698}" type="presOf" srcId="{3B5BEAC9-0CD6-4A90-85D1-85A0F7CC7207}" destId="{35F56C8A-CF86-4492-95A1-F83F60AD7B6A}" srcOrd="0" destOrd="0" presId="urn:microsoft.com/office/officeart/2005/8/layout/radial6"/>
    <dgm:cxn modelId="{6ADC7E57-6CCB-4C9A-890D-1544136F83AC}" type="presOf" srcId="{182A7448-0E50-4DB3-8431-E56F3B28C7BA}" destId="{E7557EF4-182F-44E2-95EA-1842803BF2BB}" srcOrd="0" destOrd="0" presId="urn:microsoft.com/office/officeart/2005/8/layout/radial6"/>
    <dgm:cxn modelId="{C38409A9-F562-48D0-A530-7C4F9735DFEB}" type="presParOf" srcId="{4321B11E-3446-48E7-B975-B954725DADB6}" destId="{E7557EF4-182F-44E2-95EA-1842803BF2BB}" srcOrd="0" destOrd="0" presId="urn:microsoft.com/office/officeart/2005/8/layout/radial6"/>
    <dgm:cxn modelId="{4C1C0AB9-E41B-4E5C-93BB-93965515185C}" type="presParOf" srcId="{4321B11E-3446-48E7-B975-B954725DADB6}" destId="{3D11E115-536A-4EA1-8AB8-9236C743E8A3}" srcOrd="1" destOrd="0" presId="urn:microsoft.com/office/officeart/2005/8/layout/radial6"/>
    <dgm:cxn modelId="{B8A34CE7-0336-4384-AF57-1E88E00CD29F}" type="presParOf" srcId="{4321B11E-3446-48E7-B975-B954725DADB6}" destId="{35DD87FB-6627-4DFC-B873-07B498E93F6F}" srcOrd="2" destOrd="0" presId="urn:microsoft.com/office/officeart/2005/8/layout/radial6"/>
    <dgm:cxn modelId="{140B2889-B063-4747-9F42-4194FB1C3E00}" type="presParOf" srcId="{4321B11E-3446-48E7-B975-B954725DADB6}" destId="{B196E244-2702-4BB9-A639-3741287B5DD6}" srcOrd="3" destOrd="0" presId="urn:microsoft.com/office/officeart/2005/8/layout/radial6"/>
    <dgm:cxn modelId="{B32ED06F-2692-49FF-B690-EF6622545AA5}" type="presParOf" srcId="{4321B11E-3446-48E7-B975-B954725DADB6}" destId="{B9A3C090-864F-4929-886C-E4D11DE503AA}" srcOrd="4" destOrd="0" presId="urn:microsoft.com/office/officeart/2005/8/layout/radial6"/>
    <dgm:cxn modelId="{8FA60EA8-DDCC-44B9-A85C-ED7487782CE6}" type="presParOf" srcId="{4321B11E-3446-48E7-B975-B954725DADB6}" destId="{BE6B94EC-9F4C-4AAC-B86D-A414E25162FC}" srcOrd="5" destOrd="0" presId="urn:microsoft.com/office/officeart/2005/8/layout/radial6"/>
    <dgm:cxn modelId="{04418F07-2991-498F-87C9-EDCA08A3A651}" type="presParOf" srcId="{4321B11E-3446-48E7-B975-B954725DADB6}" destId="{35F56C8A-CF86-4492-95A1-F83F60AD7B6A}" srcOrd="6" destOrd="0" presId="urn:microsoft.com/office/officeart/2005/8/layout/radial6"/>
    <dgm:cxn modelId="{4DF49458-B63D-46E3-A30F-DEADB1290515}" type="presParOf" srcId="{4321B11E-3446-48E7-B975-B954725DADB6}" destId="{13E1C449-B991-4B75-A504-F2E9CAD73466}" srcOrd="7" destOrd="0" presId="urn:microsoft.com/office/officeart/2005/8/layout/radial6"/>
    <dgm:cxn modelId="{839B6C6B-9357-492A-B861-207B6FD6B7C9}" type="presParOf" srcId="{4321B11E-3446-48E7-B975-B954725DADB6}" destId="{712FF1F5-C19E-4020-8034-680015FBD8CB}" srcOrd="8" destOrd="0" presId="urn:microsoft.com/office/officeart/2005/8/layout/radial6"/>
    <dgm:cxn modelId="{DD5759DA-D3C0-4376-9154-846096281D0E}" type="presParOf" srcId="{4321B11E-3446-48E7-B975-B954725DADB6}" destId="{A8A6EB87-3697-4F3C-98CF-C4FEDCFFF4B5}" srcOrd="9" destOrd="0" presId="urn:microsoft.com/office/officeart/2005/8/layout/radial6"/>
    <dgm:cxn modelId="{CC9049A6-B6F1-40A0-BC79-6A6B6997B08F}" type="presParOf" srcId="{4321B11E-3446-48E7-B975-B954725DADB6}" destId="{A405F6FA-84E8-46A6-B16F-7256BA7EDB57}" srcOrd="10" destOrd="0" presId="urn:microsoft.com/office/officeart/2005/8/layout/radial6"/>
    <dgm:cxn modelId="{216A3F6C-3A86-411B-94F2-FEFBDD980AFD}" type="presParOf" srcId="{4321B11E-3446-48E7-B975-B954725DADB6}" destId="{B8144203-121D-4A99-91AB-7821BE1A8C7C}" srcOrd="11" destOrd="0" presId="urn:microsoft.com/office/officeart/2005/8/layout/radial6"/>
    <dgm:cxn modelId="{1FB0BE34-49AA-4D39-80EE-0A849D0AE99C}" type="presParOf" srcId="{4321B11E-3446-48E7-B975-B954725DADB6}" destId="{A33E517A-A7C0-4DDC-A5B1-AA01EC4FFD6E}" srcOrd="12" destOrd="0" presId="urn:microsoft.com/office/officeart/2005/8/layout/radial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fld id="{85C9F596-D411-4102-9D5F-6C4B8F30FF52}" type="datetimeFigureOut">
              <a:rPr lang="en-US" smtClean="0"/>
              <a:pPr/>
              <a:t>8/16/2015</a:t>
            </a:fld>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a:lvl1pPr>
          </a:lstStyle>
          <a:p>
            <a:fld id="{5A5EE5D6-9D67-4425-807F-0C9F59853637}" type="slidenum">
              <a:rPr lang="en-US" smtClean="0"/>
              <a:pPr/>
              <a:t>‹#›</a:t>
            </a:fld>
            <a:endParaRPr lang="en-US"/>
          </a:p>
        </p:txBody>
      </p:sp>
    </p:spTree>
    <p:extLst>
      <p:ext uri="{BB962C8B-B14F-4D97-AF65-F5344CB8AC3E}">
        <p14:creationId xmlns:p14="http://schemas.microsoft.com/office/powerpoint/2010/main" val="32515274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5138"/>
          </a:xfrm>
          <a:prstGeom prst="rect">
            <a:avLst/>
          </a:prstGeom>
        </p:spPr>
        <p:txBody>
          <a:bodyPr vert="horz" lIns="91440" tIns="45720" rIns="91440" bIns="45720" rtlCol="0"/>
          <a:lstStyle>
            <a:lvl1pPr algn="r">
              <a:defRPr sz="1200"/>
            </a:lvl1pPr>
          </a:lstStyle>
          <a:p>
            <a:fld id="{9E27BA6D-73D4-4D1A-B2E7-D9A4A740FF1F}" type="datetimeFigureOut">
              <a:rPr lang="en-US" smtClean="0"/>
              <a:t>8/16/2015</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6425"/>
            <a:ext cx="548640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675"/>
            <a:ext cx="2971800" cy="465138"/>
          </a:xfrm>
          <a:prstGeom prst="rect">
            <a:avLst/>
          </a:prstGeom>
        </p:spPr>
        <p:txBody>
          <a:bodyPr vert="horz" lIns="91440" tIns="45720" rIns="91440" bIns="45720" rtlCol="0" anchor="b"/>
          <a:lstStyle>
            <a:lvl1pPr algn="r">
              <a:defRPr sz="1200"/>
            </a:lvl1pPr>
          </a:lstStyle>
          <a:p>
            <a:fld id="{B8B45D37-8BF7-4926-9B26-FCD21EDD6DD1}" type="slidenum">
              <a:rPr lang="en-US" smtClean="0"/>
              <a:t>‹#›</a:t>
            </a:fld>
            <a:endParaRPr lang="en-US"/>
          </a:p>
        </p:txBody>
      </p:sp>
    </p:spTree>
    <p:extLst>
      <p:ext uri="{BB962C8B-B14F-4D97-AF65-F5344CB8AC3E}">
        <p14:creationId xmlns:p14="http://schemas.microsoft.com/office/powerpoint/2010/main" val="3389930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B45D37-8BF7-4926-9B26-FCD21EDD6DD1}" type="slidenum">
              <a:rPr lang="en-US" smtClean="0"/>
              <a:t>1</a:t>
            </a:fld>
            <a:endParaRPr lang="en-US"/>
          </a:p>
        </p:txBody>
      </p:sp>
    </p:spTree>
    <p:extLst>
      <p:ext uri="{BB962C8B-B14F-4D97-AF65-F5344CB8AC3E}">
        <p14:creationId xmlns:p14="http://schemas.microsoft.com/office/powerpoint/2010/main" val="4123913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1CC7235-7FCB-45AE-985E-F6114E5BD6B4}" type="slidenum">
              <a:rPr lang="en-US" altLang="en-US"/>
              <a:pPr/>
              <a:t>3</a:t>
            </a:fld>
            <a:endParaRPr lang="en-US" alt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129214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ED1154C1-368D-438C-B933-A84E20545E46}" type="slidenum">
              <a:rPr lang="en-US" smtClean="0"/>
              <a:pPr eaLnBrk="1" hangingPunct="1"/>
              <a:t>11</a:t>
            </a:fld>
            <a:endParaRPr lang="en-US"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2519066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46AA966-9C5D-4D9F-B586-2C330B20410E}" type="slidenum">
              <a:rPr lang="en-US" altLang="en-US"/>
              <a:pPr/>
              <a:t>21</a:t>
            </a:fld>
            <a:endParaRPr lang="en-US" alt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890889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FA17514-766F-4A4B-A86C-2C161C14E5F6}" type="datetimeFigureOut">
              <a:rPr lang="en-US" smtClean="0"/>
              <a:pPr/>
              <a:t>8/16/2015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117B1CAD-DFD0-49CA-9684-E9B918F83D45}" type="slidenum">
              <a:rPr lang="en-US" smtClean="0"/>
              <a:pPr/>
              <a:t>‹#›</a:t>
            </a:fld>
            <a:endParaRPr lang="en-US"/>
          </a:p>
        </p:txBody>
      </p:sp>
    </p:spTree>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FA17514-766F-4A4B-A86C-2C161C14E5F6}" type="datetimeFigureOut">
              <a:rPr lang="en-US" smtClean="0"/>
              <a:pPr/>
              <a:t>8/16/2015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7B1CAD-DFD0-49CA-9684-E9B918F83D45}" type="slidenum">
              <a:rPr lang="en-US" smtClean="0"/>
              <a:pPr/>
              <a:t>‹#›</a:t>
            </a:fld>
            <a:endParaRPr lang="en-US"/>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FA17514-766F-4A4B-A86C-2C161C14E5F6}" type="datetimeFigureOut">
              <a:rPr lang="en-US" smtClean="0"/>
              <a:pPr/>
              <a:t>8/16/2015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7B1CAD-DFD0-49CA-9684-E9B918F83D45}" type="slidenum">
              <a:rPr lang="en-US" smtClean="0"/>
              <a:pPr/>
              <a:t>‹#›</a:t>
            </a:fld>
            <a:endParaRPr lang="en-US"/>
          </a:p>
        </p:txBody>
      </p:sp>
    </p:spTree>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FA17514-766F-4A4B-A86C-2C161C14E5F6}" type="datetimeFigureOut">
              <a:rPr lang="en-US" smtClean="0"/>
              <a:pPr/>
              <a:t>8/16/2015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7B1CAD-DFD0-49CA-9684-E9B918F83D45}" type="slidenum">
              <a:rPr lang="en-US" smtClean="0"/>
              <a:pPr/>
              <a:t>‹#›</a:t>
            </a:fld>
            <a:endParaRPr lang="en-US"/>
          </a:p>
        </p:txBody>
      </p:sp>
    </p:spTree>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FA17514-766F-4A4B-A86C-2C161C14E5F6}" type="datetimeFigureOut">
              <a:rPr lang="en-US" smtClean="0"/>
              <a:pPr/>
              <a:t>8/16/2015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7B1CAD-DFD0-49CA-9684-E9B918F83D45}" type="slidenum">
              <a:rPr lang="en-US" smtClean="0"/>
              <a:pPr/>
              <a:t>‹#›</a:t>
            </a:fld>
            <a:endParaRPr lang="en-US"/>
          </a:p>
        </p:txBody>
      </p:sp>
    </p:spTree>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FA17514-766F-4A4B-A86C-2C161C14E5F6}" type="datetimeFigureOut">
              <a:rPr lang="en-US" smtClean="0"/>
              <a:pPr/>
              <a:t>8/16/2015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7B1CAD-DFD0-49CA-9684-E9B918F83D45}" type="slidenum">
              <a:rPr lang="en-US" smtClean="0"/>
              <a:pPr/>
              <a:t>‹#›</a:t>
            </a:fld>
            <a:endParaRPr lang="en-US"/>
          </a:p>
        </p:txBody>
      </p:sp>
    </p:spTree>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A17514-766F-4A4B-A86C-2C161C14E5F6}" type="datetimeFigureOut">
              <a:rPr lang="en-US" smtClean="0"/>
              <a:pPr/>
              <a:t>8/16/2015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7B1CAD-DFD0-49CA-9684-E9B918F83D45}" type="slidenum">
              <a:rPr lang="en-US" smtClean="0"/>
              <a:pPr/>
              <a:t>‹#›</a:t>
            </a:fld>
            <a:endParaRPr lang="en-US"/>
          </a:p>
        </p:txBody>
      </p:sp>
    </p:spTree>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FA17514-766F-4A4B-A86C-2C161C14E5F6}" type="datetimeFigureOut">
              <a:rPr lang="en-US" smtClean="0"/>
              <a:pPr/>
              <a:t>8/16/2015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7B1CAD-DFD0-49CA-9684-E9B918F83D45}" type="slidenum">
              <a:rPr lang="en-US" smtClean="0"/>
              <a:pPr/>
              <a:t>‹#›</a:t>
            </a:fld>
            <a:endParaRPr lang="en-US"/>
          </a:p>
        </p:txBody>
      </p:sp>
    </p:spTree>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FA17514-766F-4A4B-A86C-2C161C14E5F6}" type="datetimeFigureOut">
              <a:rPr lang="en-US" smtClean="0"/>
              <a:pPr/>
              <a:t>8/16/2015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117B1CAD-DFD0-49CA-9684-E9B918F83D45}"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FA17514-766F-4A4B-A86C-2C161C14E5F6}" type="datetimeFigureOut">
              <a:rPr lang="en-US" smtClean="0"/>
              <a:pPr/>
              <a:t>8/16/2015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7B1CAD-DFD0-49CA-9684-E9B918F83D45}" type="slidenum">
              <a:rPr lang="en-US" smtClean="0"/>
              <a:pPr/>
              <a:t>‹#›</a:t>
            </a:fld>
            <a:endParaRPr lang="en-US"/>
          </a:p>
        </p:txBody>
      </p:sp>
    </p:spTree>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FA17514-766F-4A4B-A86C-2C161C14E5F6}" type="datetimeFigureOut">
              <a:rPr lang="en-US" smtClean="0"/>
              <a:pPr/>
              <a:t>8/16/2015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7B1CAD-DFD0-49CA-9684-E9B918F83D45}" type="slidenum">
              <a:rPr lang="en-US" smtClean="0"/>
              <a:pPr/>
              <a:t>‹#›</a:t>
            </a:fld>
            <a:endParaRPr lang="en-US"/>
          </a:p>
        </p:txBody>
      </p:sp>
    </p:spTree>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FA17514-766F-4A4B-A86C-2C161C14E5F6}" type="datetimeFigureOut">
              <a:rPr lang="en-US" smtClean="0">
                <a:solidFill>
                  <a:srgbClr val="DBF5F9">
                    <a:shade val="90000"/>
                  </a:srgbClr>
                </a:solidFill>
              </a:rPr>
              <a:pPr/>
              <a:t>8/16/2015</a:t>
            </a:fld>
            <a:endParaRPr lang="en-US">
              <a:solidFill>
                <a:srgbClr val="DBF5F9">
                  <a:shade val="90000"/>
                </a:srgbClr>
              </a:solidFill>
            </a:endParaRPr>
          </a:p>
        </p:txBody>
      </p:sp>
      <p:sp>
        <p:nvSpPr>
          <p:cNvPr id="19" name="Footer Placeholder 18"/>
          <p:cNvSpPr>
            <a:spLocks noGrp="1"/>
          </p:cNvSpPr>
          <p:nvPr>
            <p:ph type="ftr" sz="quarter" idx="11"/>
          </p:nvPr>
        </p:nvSpPr>
        <p:spPr/>
        <p:txBody>
          <a:bodyPr/>
          <a:lstStyle/>
          <a:p>
            <a:endParaRPr lang="en-US">
              <a:solidFill>
                <a:srgbClr val="DBF5F9">
                  <a:shade val="90000"/>
                </a:srgbClr>
              </a:solidFill>
            </a:endParaRPr>
          </a:p>
        </p:txBody>
      </p:sp>
      <p:sp>
        <p:nvSpPr>
          <p:cNvPr id="27" name="Slide Number Placeholder 26"/>
          <p:cNvSpPr>
            <a:spLocks noGrp="1"/>
          </p:cNvSpPr>
          <p:nvPr>
            <p:ph type="sldNum" sz="quarter" idx="12"/>
          </p:nvPr>
        </p:nvSpPr>
        <p:spPr/>
        <p:txBody>
          <a:bodyPr/>
          <a:lstStyle/>
          <a:p>
            <a:fld id="{117B1CAD-DFD0-49CA-9684-E9B918F83D45}"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4064205821"/>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FA17514-766F-4A4B-A86C-2C161C14E5F6}" type="datetimeFigureOut">
              <a:rPr lang="en-US" smtClean="0">
                <a:solidFill>
                  <a:srgbClr val="DBF5F9">
                    <a:shade val="90000"/>
                  </a:srgbClr>
                </a:solidFill>
              </a:rPr>
              <a:pPr/>
              <a:t>8/16/2015</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fld id="{117B1CAD-DFD0-49CA-9684-E9B918F83D45}"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177608210"/>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FA17514-766F-4A4B-A86C-2C161C14E5F6}" type="datetimeFigureOut">
              <a:rPr lang="en-US" smtClean="0">
                <a:solidFill>
                  <a:srgbClr val="DBF5F9">
                    <a:shade val="90000"/>
                  </a:srgbClr>
                </a:solidFill>
              </a:rPr>
              <a:pPr/>
              <a:t>8/16/2015</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fld id="{117B1CAD-DFD0-49CA-9684-E9B918F83D45}"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3816952828"/>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FA17514-766F-4A4B-A86C-2C161C14E5F6}" type="datetimeFigureOut">
              <a:rPr lang="en-US" smtClean="0">
                <a:solidFill>
                  <a:srgbClr val="DBF5F9">
                    <a:shade val="90000"/>
                  </a:srgbClr>
                </a:solidFill>
              </a:rPr>
              <a:pPr/>
              <a:t>8/16/2015</a:t>
            </a:fld>
            <a:endParaRPr lang="en-US">
              <a:solidFill>
                <a:srgbClr val="DBF5F9">
                  <a:shade val="90000"/>
                </a:srgbClr>
              </a:solidFill>
            </a:endParaRPr>
          </a:p>
        </p:txBody>
      </p:sp>
      <p:sp>
        <p:nvSpPr>
          <p:cNvPr id="6" name="Footer Placeholder 5"/>
          <p:cNvSpPr>
            <a:spLocks noGrp="1"/>
          </p:cNvSpPr>
          <p:nvPr>
            <p:ph type="ftr" sz="quarter" idx="11"/>
          </p:nvPr>
        </p:nvSpPr>
        <p:spPr/>
        <p:txBody>
          <a:bodyPr/>
          <a:lstStyle/>
          <a:p>
            <a:endParaRPr lang="en-US">
              <a:solidFill>
                <a:srgbClr val="DBF5F9">
                  <a:shade val="90000"/>
                </a:srgbClr>
              </a:solidFill>
            </a:endParaRPr>
          </a:p>
        </p:txBody>
      </p:sp>
      <p:sp>
        <p:nvSpPr>
          <p:cNvPr id="7" name="Slide Number Placeholder 6"/>
          <p:cNvSpPr>
            <a:spLocks noGrp="1"/>
          </p:cNvSpPr>
          <p:nvPr>
            <p:ph type="sldNum" sz="quarter" idx="12"/>
          </p:nvPr>
        </p:nvSpPr>
        <p:spPr/>
        <p:txBody>
          <a:bodyPr/>
          <a:lstStyle/>
          <a:p>
            <a:fld id="{117B1CAD-DFD0-49CA-9684-E9B918F83D45}"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1394855814"/>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FA17514-766F-4A4B-A86C-2C161C14E5F6}" type="datetimeFigureOut">
              <a:rPr lang="en-US" smtClean="0">
                <a:solidFill>
                  <a:srgbClr val="DBF5F9">
                    <a:shade val="90000"/>
                  </a:srgbClr>
                </a:solidFill>
              </a:rPr>
              <a:pPr/>
              <a:t>8/16/2015</a:t>
            </a:fld>
            <a:endParaRPr lang="en-US">
              <a:solidFill>
                <a:srgbClr val="DBF5F9">
                  <a:shade val="90000"/>
                </a:srgbClr>
              </a:solidFill>
            </a:endParaRPr>
          </a:p>
        </p:txBody>
      </p:sp>
      <p:sp>
        <p:nvSpPr>
          <p:cNvPr id="8" name="Footer Placeholder 7"/>
          <p:cNvSpPr>
            <a:spLocks noGrp="1"/>
          </p:cNvSpPr>
          <p:nvPr>
            <p:ph type="ftr" sz="quarter" idx="11"/>
          </p:nvPr>
        </p:nvSpPr>
        <p:spPr/>
        <p:txBody>
          <a:bodyPr/>
          <a:lstStyle/>
          <a:p>
            <a:endParaRPr lang="en-US">
              <a:solidFill>
                <a:srgbClr val="DBF5F9">
                  <a:shade val="90000"/>
                </a:srgbClr>
              </a:solidFill>
            </a:endParaRPr>
          </a:p>
        </p:txBody>
      </p:sp>
      <p:sp>
        <p:nvSpPr>
          <p:cNvPr id="9" name="Slide Number Placeholder 8"/>
          <p:cNvSpPr>
            <a:spLocks noGrp="1"/>
          </p:cNvSpPr>
          <p:nvPr>
            <p:ph type="sldNum" sz="quarter" idx="12"/>
          </p:nvPr>
        </p:nvSpPr>
        <p:spPr/>
        <p:txBody>
          <a:bodyPr/>
          <a:lstStyle/>
          <a:p>
            <a:fld id="{117B1CAD-DFD0-49CA-9684-E9B918F83D45}"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389568996"/>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FA17514-766F-4A4B-A86C-2C161C14E5F6}" type="datetimeFigureOut">
              <a:rPr lang="en-US" smtClean="0">
                <a:solidFill>
                  <a:srgbClr val="DBF5F9">
                    <a:shade val="90000"/>
                  </a:srgbClr>
                </a:solidFill>
              </a:rPr>
              <a:pPr/>
              <a:t>8/16/2015</a:t>
            </a:fld>
            <a:endParaRPr lang="en-US">
              <a:solidFill>
                <a:srgbClr val="DBF5F9">
                  <a:shade val="90000"/>
                </a:srgbClr>
              </a:solidFill>
            </a:endParaRPr>
          </a:p>
        </p:txBody>
      </p:sp>
      <p:sp>
        <p:nvSpPr>
          <p:cNvPr id="4" name="Footer Placeholder 3"/>
          <p:cNvSpPr>
            <a:spLocks noGrp="1"/>
          </p:cNvSpPr>
          <p:nvPr>
            <p:ph type="ftr" sz="quarter" idx="11"/>
          </p:nvPr>
        </p:nvSpPr>
        <p:spPr/>
        <p:txBody>
          <a:bodyPr/>
          <a:lstStyle/>
          <a:p>
            <a:endParaRPr lang="en-US">
              <a:solidFill>
                <a:srgbClr val="DBF5F9">
                  <a:shade val="90000"/>
                </a:srgbClr>
              </a:solidFill>
            </a:endParaRPr>
          </a:p>
        </p:txBody>
      </p:sp>
      <p:sp>
        <p:nvSpPr>
          <p:cNvPr id="5" name="Slide Number Placeholder 4"/>
          <p:cNvSpPr>
            <a:spLocks noGrp="1"/>
          </p:cNvSpPr>
          <p:nvPr>
            <p:ph type="sldNum" sz="quarter" idx="12"/>
          </p:nvPr>
        </p:nvSpPr>
        <p:spPr/>
        <p:txBody>
          <a:bodyPr/>
          <a:lstStyle/>
          <a:p>
            <a:fld id="{117B1CAD-DFD0-49CA-9684-E9B918F83D45}"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4153268265"/>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A17514-766F-4A4B-A86C-2C161C14E5F6}" type="datetimeFigureOut">
              <a:rPr lang="en-US" smtClean="0">
                <a:solidFill>
                  <a:srgbClr val="DBF5F9">
                    <a:shade val="90000"/>
                  </a:srgbClr>
                </a:solidFill>
              </a:rPr>
              <a:pPr/>
              <a:t>8/16/2015</a:t>
            </a:fld>
            <a:endParaRPr lang="en-US">
              <a:solidFill>
                <a:srgbClr val="DBF5F9">
                  <a:shade val="90000"/>
                </a:srgbClr>
              </a:solidFill>
            </a:endParaRPr>
          </a:p>
        </p:txBody>
      </p:sp>
      <p:sp>
        <p:nvSpPr>
          <p:cNvPr id="3" name="Footer Placeholder 2"/>
          <p:cNvSpPr>
            <a:spLocks noGrp="1"/>
          </p:cNvSpPr>
          <p:nvPr>
            <p:ph type="ftr" sz="quarter" idx="11"/>
          </p:nvPr>
        </p:nvSpPr>
        <p:spPr/>
        <p:txBody>
          <a:bodyPr/>
          <a:lstStyle/>
          <a:p>
            <a:endParaRPr lang="en-US">
              <a:solidFill>
                <a:srgbClr val="DBF5F9">
                  <a:shade val="90000"/>
                </a:srgbClr>
              </a:solidFill>
            </a:endParaRPr>
          </a:p>
        </p:txBody>
      </p:sp>
      <p:sp>
        <p:nvSpPr>
          <p:cNvPr id="4" name="Slide Number Placeholder 3"/>
          <p:cNvSpPr>
            <a:spLocks noGrp="1"/>
          </p:cNvSpPr>
          <p:nvPr>
            <p:ph type="sldNum" sz="quarter" idx="12"/>
          </p:nvPr>
        </p:nvSpPr>
        <p:spPr/>
        <p:txBody>
          <a:bodyPr/>
          <a:lstStyle/>
          <a:p>
            <a:fld id="{117B1CAD-DFD0-49CA-9684-E9B918F83D45}"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837432314"/>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FA17514-766F-4A4B-A86C-2C161C14E5F6}" type="datetimeFigureOut">
              <a:rPr lang="en-US" smtClean="0">
                <a:solidFill>
                  <a:srgbClr val="DBF5F9">
                    <a:shade val="90000"/>
                  </a:srgbClr>
                </a:solidFill>
              </a:rPr>
              <a:pPr/>
              <a:t>8/16/2015</a:t>
            </a:fld>
            <a:endParaRPr lang="en-US">
              <a:solidFill>
                <a:srgbClr val="DBF5F9">
                  <a:shade val="90000"/>
                </a:srgbClr>
              </a:solidFill>
            </a:endParaRPr>
          </a:p>
        </p:txBody>
      </p:sp>
      <p:sp>
        <p:nvSpPr>
          <p:cNvPr id="6" name="Footer Placeholder 5"/>
          <p:cNvSpPr>
            <a:spLocks noGrp="1"/>
          </p:cNvSpPr>
          <p:nvPr>
            <p:ph type="ftr" sz="quarter" idx="11"/>
          </p:nvPr>
        </p:nvSpPr>
        <p:spPr/>
        <p:txBody>
          <a:bodyPr/>
          <a:lstStyle/>
          <a:p>
            <a:endParaRPr lang="en-US">
              <a:solidFill>
                <a:srgbClr val="DBF5F9">
                  <a:shade val="90000"/>
                </a:srgbClr>
              </a:solidFill>
            </a:endParaRPr>
          </a:p>
        </p:txBody>
      </p:sp>
      <p:sp>
        <p:nvSpPr>
          <p:cNvPr id="7" name="Slide Number Placeholder 6"/>
          <p:cNvSpPr>
            <a:spLocks noGrp="1"/>
          </p:cNvSpPr>
          <p:nvPr>
            <p:ph type="sldNum" sz="quarter" idx="12"/>
          </p:nvPr>
        </p:nvSpPr>
        <p:spPr/>
        <p:txBody>
          <a:bodyPr/>
          <a:lstStyle/>
          <a:p>
            <a:fld id="{117B1CAD-DFD0-49CA-9684-E9B918F83D45}"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2199424213"/>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FA17514-766F-4A4B-A86C-2C161C14E5F6}" type="datetimeFigureOut">
              <a:rPr lang="en-US" smtClean="0">
                <a:solidFill>
                  <a:srgbClr val="DBF5F9">
                    <a:shade val="90000"/>
                  </a:srgbClr>
                </a:solidFill>
              </a:rPr>
              <a:pPr/>
              <a:t>8/16/2015</a:t>
            </a:fld>
            <a:endParaRPr lang="en-US">
              <a:solidFill>
                <a:srgbClr val="DBF5F9">
                  <a:shade val="90000"/>
                </a:srgbClr>
              </a:solidFill>
            </a:endParaRPr>
          </a:p>
        </p:txBody>
      </p:sp>
      <p:sp>
        <p:nvSpPr>
          <p:cNvPr id="6" name="Footer Placeholder 5"/>
          <p:cNvSpPr>
            <a:spLocks noGrp="1"/>
          </p:cNvSpPr>
          <p:nvPr>
            <p:ph type="ftr" sz="quarter" idx="11"/>
          </p:nvPr>
        </p:nvSpPr>
        <p:spPr/>
        <p:txBody>
          <a:bodyPr/>
          <a:lstStyle/>
          <a:p>
            <a:endParaRPr lang="en-US">
              <a:solidFill>
                <a:srgbClr val="DBF5F9">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117B1CAD-DFD0-49CA-9684-E9B918F83D45}" type="slidenum">
              <a:rPr lang="en-US" smtClean="0">
                <a:solidFill>
                  <a:srgbClr val="DBF5F9">
                    <a:shade val="90000"/>
                  </a:srgbClr>
                </a:solidFill>
              </a:rPr>
              <a:pPr/>
              <a:t>‹#›</a:t>
            </a:fld>
            <a:endParaRPr lang="en-US">
              <a:solidFill>
                <a:srgbClr val="DBF5F9">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Tree>
    <p:extLst>
      <p:ext uri="{BB962C8B-B14F-4D97-AF65-F5344CB8AC3E}">
        <p14:creationId xmlns:p14="http://schemas.microsoft.com/office/powerpoint/2010/main" val="2778072565"/>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FA17514-766F-4A4B-A86C-2C161C14E5F6}" type="datetimeFigureOut">
              <a:rPr lang="en-US" smtClean="0">
                <a:solidFill>
                  <a:srgbClr val="DBF5F9">
                    <a:shade val="90000"/>
                  </a:srgbClr>
                </a:solidFill>
              </a:rPr>
              <a:pPr/>
              <a:t>8/16/2015</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fld id="{117B1CAD-DFD0-49CA-9684-E9B918F83D45}"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2790829138"/>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FA17514-766F-4A4B-A86C-2C161C14E5F6}" type="datetimeFigureOut">
              <a:rPr lang="en-US" smtClean="0">
                <a:solidFill>
                  <a:srgbClr val="DBF5F9">
                    <a:shade val="90000"/>
                  </a:srgbClr>
                </a:solidFill>
              </a:rPr>
              <a:pPr/>
              <a:t>8/16/2015</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fld id="{117B1CAD-DFD0-49CA-9684-E9B918F83D45}"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1323918900"/>
      </p:ext>
    </p:extLst>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8400"/>
            <a:ext cx="2133600" cy="457200"/>
          </a:xfrm>
        </p:spPr>
        <p:txBody>
          <a:bodyPr/>
          <a:lstStyle>
            <a:lvl1pPr>
              <a:defRPr smtClean="0"/>
            </a:lvl1pPr>
          </a:lstStyle>
          <a:p>
            <a:pPr>
              <a:defRPr/>
            </a:pPr>
            <a:endParaRPr lang="en-US">
              <a:solidFill>
                <a:srgbClr val="DBF5F9">
                  <a:shade val="90000"/>
                </a:srgbClr>
              </a:solidFill>
            </a:endParaRPr>
          </a:p>
        </p:txBody>
      </p:sp>
      <p:sp>
        <p:nvSpPr>
          <p:cNvPr id="6" name="Footer Placeholder 5"/>
          <p:cNvSpPr>
            <a:spLocks noGrp="1"/>
          </p:cNvSpPr>
          <p:nvPr>
            <p:ph type="ftr" sz="quarter" idx="11"/>
          </p:nvPr>
        </p:nvSpPr>
        <p:spPr/>
        <p:txBody>
          <a:bodyPr/>
          <a:lstStyle>
            <a:lvl1pPr>
              <a:defRPr smtClean="0"/>
            </a:lvl1pPr>
          </a:lstStyle>
          <a:p>
            <a:pPr>
              <a:defRPr/>
            </a:pPr>
            <a:endParaRPr lang="en-US">
              <a:solidFill>
                <a:srgbClr val="DBF5F9">
                  <a:shade val="90000"/>
                </a:srgbClr>
              </a:solidFill>
            </a:endParaRPr>
          </a:p>
        </p:txBody>
      </p:sp>
      <p:sp>
        <p:nvSpPr>
          <p:cNvPr id="7" name="Slide Number Placeholder 6"/>
          <p:cNvSpPr>
            <a:spLocks noGrp="1"/>
          </p:cNvSpPr>
          <p:nvPr>
            <p:ph type="sldNum" sz="quarter" idx="12"/>
          </p:nvPr>
        </p:nvSpPr>
        <p:spPr>
          <a:xfrm>
            <a:off x="6553200" y="6248400"/>
            <a:ext cx="2133600" cy="457200"/>
          </a:xfrm>
        </p:spPr>
        <p:txBody>
          <a:bodyPr/>
          <a:lstStyle>
            <a:lvl1pPr>
              <a:defRPr smtClean="0"/>
            </a:lvl1pPr>
          </a:lstStyle>
          <a:p>
            <a:pPr>
              <a:defRPr/>
            </a:pPr>
            <a:fld id="{73C2BC4B-94F1-4C63-9F34-96A1A0E5A129}" type="slidenum">
              <a:rPr lang="en-US">
                <a:solidFill>
                  <a:srgbClr val="DBF5F9">
                    <a:shade val="90000"/>
                  </a:srgbClr>
                </a:solidFill>
              </a:rPr>
              <a:pPr>
                <a:defRPr/>
              </a:pPr>
              <a:t>‹#›</a:t>
            </a:fld>
            <a:endParaRPr lang="en-US">
              <a:solidFill>
                <a:srgbClr val="DBF5F9">
                  <a:shade val="90000"/>
                </a:srgbClr>
              </a:solidFill>
            </a:endParaRPr>
          </a:p>
        </p:txBody>
      </p:sp>
    </p:spTree>
    <p:extLst>
      <p:ext uri="{BB962C8B-B14F-4D97-AF65-F5344CB8AC3E}">
        <p14:creationId xmlns:p14="http://schemas.microsoft.com/office/powerpoint/2010/main" val="2689781902"/>
      </p:ext>
    </p:extLst>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8400"/>
            <a:ext cx="2133600" cy="457200"/>
          </a:xfrm>
        </p:spPr>
        <p:txBody>
          <a:bodyPr/>
          <a:lstStyle>
            <a:lvl1pPr>
              <a:defRPr smtClean="0"/>
            </a:lvl1pPr>
          </a:lstStyle>
          <a:p>
            <a:pPr>
              <a:defRPr/>
            </a:pPr>
            <a:endParaRPr lang="en-US">
              <a:solidFill>
                <a:srgbClr val="DBF5F9">
                  <a:shade val="90000"/>
                </a:srgbClr>
              </a:solidFill>
            </a:endParaRPr>
          </a:p>
        </p:txBody>
      </p:sp>
      <p:sp>
        <p:nvSpPr>
          <p:cNvPr id="6" name="Footer Placeholder 5"/>
          <p:cNvSpPr>
            <a:spLocks noGrp="1"/>
          </p:cNvSpPr>
          <p:nvPr>
            <p:ph type="ftr" sz="quarter" idx="11"/>
          </p:nvPr>
        </p:nvSpPr>
        <p:spPr/>
        <p:txBody>
          <a:bodyPr/>
          <a:lstStyle>
            <a:lvl1pPr>
              <a:defRPr smtClean="0"/>
            </a:lvl1pPr>
          </a:lstStyle>
          <a:p>
            <a:pPr>
              <a:defRPr/>
            </a:pPr>
            <a:endParaRPr lang="en-US">
              <a:solidFill>
                <a:srgbClr val="DBF5F9">
                  <a:shade val="90000"/>
                </a:srgbClr>
              </a:solidFill>
            </a:endParaRPr>
          </a:p>
        </p:txBody>
      </p:sp>
      <p:sp>
        <p:nvSpPr>
          <p:cNvPr id="7" name="Slide Number Placeholder 6"/>
          <p:cNvSpPr>
            <a:spLocks noGrp="1"/>
          </p:cNvSpPr>
          <p:nvPr>
            <p:ph type="sldNum" sz="quarter" idx="12"/>
          </p:nvPr>
        </p:nvSpPr>
        <p:spPr>
          <a:xfrm>
            <a:off x="6553200" y="6248400"/>
            <a:ext cx="2133600" cy="457200"/>
          </a:xfrm>
        </p:spPr>
        <p:txBody>
          <a:bodyPr/>
          <a:lstStyle>
            <a:lvl1pPr>
              <a:defRPr smtClean="0"/>
            </a:lvl1pPr>
          </a:lstStyle>
          <a:p>
            <a:pPr>
              <a:defRPr/>
            </a:pPr>
            <a:fld id="{9739037A-3D23-47AD-BCB3-59FC0218E3A7}" type="slidenum">
              <a:rPr lang="en-US">
                <a:solidFill>
                  <a:srgbClr val="DBF5F9">
                    <a:shade val="90000"/>
                  </a:srgbClr>
                </a:solidFill>
              </a:rPr>
              <a:pPr>
                <a:defRPr/>
              </a:pPr>
              <a:t>‹#›</a:t>
            </a:fld>
            <a:endParaRPr lang="en-US">
              <a:solidFill>
                <a:srgbClr val="DBF5F9">
                  <a:shade val="90000"/>
                </a:srgbClr>
              </a:solidFill>
            </a:endParaRPr>
          </a:p>
        </p:txBody>
      </p:sp>
    </p:spTree>
    <p:extLst>
      <p:ext uri="{BB962C8B-B14F-4D97-AF65-F5344CB8AC3E}">
        <p14:creationId xmlns:p14="http://schemas.microsoft.com/office/powerpoint/2010/main" val="1083106322"/>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FA17514-766F-4A4B-A86C-2C161C14E5F6}" type="datetimeFigureOut">
              <a:rPr lang="en-US" smtClean="0"/>
              <a:pPr/>
              <a:t>8/16/2015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17B1CAD-DFD0-49CA-9684-E9B918F83D45}"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wipe/>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FA17514-766F-4A4B-A86C-2C161C14E5F6}" type="datetimeFigureOut">
              <a:rPr lang="en-US" smtClean="0">
                <a:solidFill>
                  <a:srgbClr val="DBF5F9">
                    <a:shade val="90000"/>
                  </a:srgbClr>
                </a:solidFill>
              </a:rPr>
              <a:pPr/>
              <a:t>8/16/2015</a:t>
            </a:fld>
            <a:endParaRPr lang="en-US">
              <a:solidFill>
                <a:srgbClr val="DBF5F9">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solidFill>
                <a:srgbClr val="DBF5F9">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17B1CAD-DFD0-49CA-9684-E9B918F83D45}" type="slidenum">
              <a:rPr lang="en-US" smtClean="0">
                <a:solidFill>
                  <a:srgbClr val="DBF5F9">
                    <a:shade val="90000"/>
                  </a:srgbClr>
                </a:solidFill>
              </a:rPr>
              <a:pPr/>
              <a:t>‹#›</a:t>
            </a:fld>
            <a:endParaRPr lang="en-US">
              <a:solidFill>
                <a:srgbClr val="DBF5F9">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grpSp>
    </p:spTree>
    <p:extLst>
      <p:ext uri="{BB962C8B-B14F-4D97-AF65-F5344CB8AC3E}">
        <p14:creationId xmlns:p14="http://schemas.microsoft.com/office/powerpoint/2010/main" val="2014565470"/>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ransition spd="slow">
    <p:wipe/>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8.xml"/><Relationship Id="rId6" Type="http://schemas.microsoft.com/office/2007/relationships/hdphoto" Target="../media/hdphoto1.wdp"/><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8.xml"/><Relationship Id="rId1" Type="http://schemas.openxmlformats.org/officeDocument/2006/relationships/vmlDrawing" Target="../drawings/vmlDrawing1.vml"/><Relationship Id="rId6" Type="http://schemas.openxmlformats.org/officeDocument/2006/relationships/image" Target="../media/image12.emf"/><Relationship Id="rId5" Type="http://schemas.openxmlformats.org/officeDocument/2006/relationships/oleObject" Target="../embeddings/Microsoft_Word_97_-_2003_Document1.doc"/><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emf"/><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1"/>
          <p:cNvPicPr>
            <a:picLocks noChangeAspect="1" noChangeArrowheads="1"/>
          </p:cNvPicPr>
          <p:nvPr/>
        </p:nvPicPr>
        <p:blipFill rotWithShape="1">
          <a:blip r:embed="rId3" cstate="print"/>
          <a:srcRect t="53778" b="8022"/>
          <a:stretch/>
        </p:blipFill>
        <p:spPr bwMode="auto">
          <a:xfrm>
            <a:off x="390459" y="3724810"/>
            <a:ext cx="8220141" cy="2212258"/>
          </a:xfrm>
          <a:prstGeom prst="rect">
            <a:avLst/>
          </a:prstGeom>
          <a:solidFill>
            <a:srgbClr val="720000"/>
          </a:solidFill>
          <a:ln w="9525" algn="in">
            <a:noFill/>
            <a:miter lim="800000"/>
            <a:headEnd/>
            <a:tailEnd/>
          </a:ln>
          <a:effectLst/>
        </p:spPr>
      </p:pic>
      <p:sp>
        <p:nvSpPr>
          <p:cNvPr id="4" name="TextBox 3"/>
          <p:cNvSpPr txBox="1"/>
          <p:nvPr/>
        </p:nvSpPr>
        <p:spPr>
          <a:xfrm>
            <a:off x="4876800" y="5967547"/>
            <a:ext cx="3810000" cy="646331"/>
          </a:xfrm>
          <a:prstGeom prst="rect">
            <a:avLst/>
          </a:prstGeom>
          <a:noFill/>
        </p:spPr>
        <p:txBody>
          <a:bodyPr wrap="square" rtlCol="0">
            <a:spAutoFit/>
          </a:bodyPr>
          <a:lstStyle/>
          <a:p>
            <a:r>
              <a:rPr lang="en-US" b="1" dirty="0" smtClean="0">
                <a:latin typeface="Arial" pitchFamily="34" charset="0"/>
                <a:cs typeface="Arial" pitchFamily="34" charset="0"/>
              </a:rPr>
              <a:t>Max Stanley Chartrand, Ph.D.</a:t>
            </a:r>
          </a:p>
          <a:p>
            <a:r>
              <a:rPr lang="en-US" b="1" dirty="0" smtClean="0">
                <a:latin typeface="Arial" pitchFamily="34" charset="0"/>
                <a:cs typeface="Arial" pitchFamily="34" charset="0"/>
              </a:rPr>
              <a:t>(Behavioral Medicine)</a:t>
            </a:r>
            <a:endParaRPr lang="en-US" b="1" dirty="0">
              <a:latin typeface="Arial" pitchFamily="34" charset="0"/>
              <a:cs typeface="Arial" pitchFamily="34" charset="0"/>
            </a:endParaRPr>
          </a:p>
        </p:txBody>
      </p:sp>
      <p:pic>
        <p:nvPicPr>
          <p:cNvPr id="409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52147" t="1951" b="49024"/>
          <a:stretch/>
        </p:blipFill>
        <p:spPr bwMode="auto">
          <a:xfrm>
            <a:off x="450273" y="609601"/>
            <a:ext cx="3865179" cy="3084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315452" y="1051665"/>
            <a:ext cx="4828547" cy="2200602"/>
          </a:xfrm>
          <a:prstGeom prst="rect">
            <a:avLst/>
          </a:prstGeom>
          <a:noFill/>
        </p:spPr>
        <p:txBody>
          <a:bodyPr wrap="square" rtlCol="0">
            <a:spAutoFit/>
          </a:bodyPr>
          <a:lstStyle/>
          <a:p>
            <a:r>
              <a:rPr lang="en-US" sz="4200" dirty="0" smtClean="0">
                <a:solidFill>
                  <a:schemeClr val="accent2">
                    <a:lumMod val="20000"/>
                    <a:lumOff val="80000"/>
                  </a:schemeClr>
                </a:solidFill>
                <a:latin typeface="Aharoni" pitchFamily="2" charset="-79"/>
                <a:cs typeface="Aharoni" pitchFamily="2" charset="-79"/>
              </a:rPr>
              <a:t>VIDEO OTOSCOPY</a:t>
            </a:r>
            <a:r>
              <a:rPr lang="en-US" sz="3200" dirty="0" smtClean="0">
                <a:solidFill>
                  <a:srgbClr val="FFFF00"/>
                </a:solidFill>
                <a:latin typeface="Aharoni" pitchFamily="2" charset="-79"/>
                <a:cs typeface="Aharoni" pitchFamily="2" charset="-79"/>
              </a:rPr>
              <a:t> </a:t>
            </a:r>
          </a:p>
          <a:p>
            <a:r>
              <a:rPr lang="en-US" sz="5200" dirty="0" smtClean="0">
                <a:solidFill>
                  <a:srgbClr val="FFFF00"/>
                </a:solidFill>
                <a:latin typeface="Arial Narrow" pitchFamily="34" charset="0"/>
                <a:cs typeface="Arial" pitchFamily="34" charset="0"/>
              </a:rPr>
              <a:t>Neurophysiology &amp;</a:t>
            </a:r>
            <a:r>
              <a:rPr lang="en-US" sz="4000" dirty="0" smtClean="0">
                <a:solidFill>
                  <a:srgbClr val="FFFF00"/>
                </a:solidFill>
                <a:latin typeface="Arial Narrow" pitchFamily="34" charset="0"/>
                <a:cs typeface="Arial" pitchFamily="34" charset="0"/>
              </a:rPr>
              <a:t> </a:t>
            </a:r>
            <a:r>
              <a:rPr lang="en-US" sz="4300" dirty="0" smtClean="0">
                <a:solidFill>
                  <a:srgbClr val="FFFF00"/>
                </a:solidFill>
                <a:latin typeface="Arial Narrow" pitchFamily="34" charset="0"/>
                <a:cs typeface="Arial" pitchFamily="34" charset="0"/>
              </a:rPr>
              <a:t>Hearing Aid Adaptation</a:t>
            </a:r>
            <a:endParaRPr lang="en-US" sz="4300" dirty="0">
              <a:solidFill>
                <a:srgbClr val="FFFF00"/>
              </a:solidFill>
              <a:latin typeface="Arial Narrow" pitchFamily="34" charset="0"/>
              <a:cs typeface="Arial" pitchFamily="34" charset="0"/>
            </a:endParaRPr>
          </a:p>
        </p:txBody>
      </p:sp>
      <p:sp>
        <p:nvSpPr>
          <p:cNvPr id="6" name="TextBox 5"/>
          <p:cNvSpPr txBox="1"/>
          <p:nvPr/>
        </p:nvSpPr>
        <p:spPr>
          <a:xfrm>
            <a:off x="390459" y="6172200"/>
            <a:ext cx="4419600" cy="369332"/>
          </a:xfrm>
          <a:prstGeom prst="rect">
            <a:avLst/>
          </a:prstGeom>
          <a:noFill/>
        </p:spPr>
        <p:txBody>
          <a:bodyPr wrap="square" rtlCol="0">
            <a:spAutoFit/>
          </a:bodyPr>
          <a:lstStyle/>
          <a:p>
            <a:r>
              <a:rPr lang="en-US" dirty="0" smtClean="0"/>
              <a:t>©2015 DigiCare® Behavioral Research</a:t>
            </a:r>
            <a:endParaRPr lang="en-US" dirty="0"/>
          </a:p>
        </p:txBody>
      </p:sp>
    </p:spTree>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28600" y="1066800"/>
            <a:ext cx="8763000" cy="5486400"/>
          </a:xfrm>
        </p:spPr>
        <p:txBody>
          <a:bodyPr>
            <a:noAutofit/>
          </a:bodyPr>
          <a:lstStyle/>
          <a:p>
            <a:pPr>
              <a:spcBef>
                <a:spcPts val="200"/>
              </a:spcBef>
              <a:spcAft>
                <a:spcPts val="1200"/>
              </a:spcAft>
              <a:buNone/>
            </a:pPr>
            <a:r>
              <a:rPr lang="en-US" sz="2400" b="1" dirty="0" smtClean="0">
                <a:solidFill>
                  <a:srgbClr val="FFFF00"/>
                </a:solidFill>
                <a:latin typeface="Arial Narrow" pitchFamily="34" charset="0"/>
                <a:cs typeface="Arial" pitchFamily="34" charset="0"/>
              </a:rPr>
              <a:t>Attorney:</a:t>
            </a:r>
            <a:r>
              <a:rPr lang="en-US" sz="2400" dirty="0" smtClean="0">
                <a:latin typeface="Arial Narrow" pitchFamily="34" charset="0"/>
                <a:cs typeface="Arial" pitchFamily="34" charset="0"/>
              </a:rPr>
              <a:t> Doctor, before you did the autopsy, did you check for a pulse?</a:t>
            </a:r>
          </a:p>
          <a:p>
            <a:pPr>
              <a:spcBef>
                <a:spcPts val="200"/>
              </a:spcBef>
              <a:spcAft>
                <a:spcPts val="1200"/>
              </a:spcAft>
              <a:buNone/>
            </a:pPr>
            <a:r>
              <a:rPr lang="en-US" sz="2400" b="1" dirty="0" smtClean="0">
                <a:solidFill>
                  <a:srgbClr val="FFFF00"/>
                </a:solidFill>
                <a:latin typeface="Arial Narrow" pitchFamily="34" charset="0"/>
                <a:cs typeface="Arial" pitchFamily="34" charset="0"/>
              </a:rPr>
              <a:t>Witness:</a:t>
            </a:r>
            <a:r>
              <a:rPr lang="en-US" sz="2400" dirty="0" smtClean="0">
                <a:latin typeface="Arial Narrow" pitchFamily="34" charset="0"/>
                <a:cs typeface="Arial" pitchFamily="34" charset="0"/>
              </a:rPr>
              <a:t> No.</a:t>
            </a:r>
          </a:p>
          <a:p>
            <a:pPr>
              <a:spcBef>
                <a:spcPts val="200"/>
              </a:spcBef>
              <a:spcAft>
                <a:spcPts val="1200"/>
              </a:spcAft>
              <a:buNone/>
            </a:pPr>
            <a:r>
              <a:rPr lang="en-US" sz="2400" b="1" dirty="0" smtClean="0">
                <a:solidFill>
                  <a:srgbClr val="FFFF00"/>
                </a:solidFill>
                <a:latin typeface="Arial Narrow" pitchFamily="34" charset="0"/>
                <a:cs typeface="Arial" pitchFamily="34" charset="0"/>
              </a:rPr>
              <a:t>Attorney:</a:t>
            </a:r>
            <a:r>
              <a:rPr lang="en-US" sz="2400" dirty="0" smtClean="0">
                <a:latin typeface="Arial Narrow" pitchFamily="34" charset="0"/>
                <a:cs typeface="Arial" pitchFamily="34" charset="0"/>
              </a:rPr>
              <a:t> Did you check for blood pressure? Breathing?</a:t>
            </a:r>
          </a:p>
          <a:p>
            <a:pPr>
              <a:spcBef>
                <a:spcPts val="200"/>
              </a:spcBef>
              <a:spcAft>
                <a:spcPts val="1200"/>
              </a:spcAft>
              <a:buNone/>
            </a:pPr>
            <a:r>
              <a:rPr lang="en-US" sz="2400" b="1" dirty="0" smtClean="0">
                <a:solidFill>
                  <a:srgbClr val="FFFF00"/>
                </a:solidFill>
                <a:latin typeface="Arial Narrow" pitchFamily="34" charset="0"/>
                <a:cs typeface="Arial" pitchFamily="34" charset="0"/>
              </a:rPr>
              <a:t>Witness:</a:t>
            </a:r>
            <a:r>
              <a:rPr lang="en-US" sz="2400" dirty="0" smtClean="0">
                <a:latin typeface="Arial Narrow" pitchFamily="34" charset="0"/>
                <a:cs typeface="Arial" pitchFamily="34" charset="0"/>
              </a:rPr>
              <a:t>  No, no.</a:t>
            </a:r>
          </a:p>
          <a:p>
            <a:pPr>
              <a:spcBef>
                <a:spcPts val="200"/>
              </a:spcBef>
              <a:spcAft>
                <a:spcPts val="1200"/>
              </a:spcAft>
              <a:buNone/>
            </a:pPr>
            <a:r>
              <a:rPr lang="en-US" sz="2400" b="1" dirty="0" smtClean="0">
                <a:solidFill>
                  <a:srgbClr val="FFFF00"/>
                </a:solidFill>
                <a:latin typeface="Arial Narrow" pitchFamily="34" charset="0"/>
                <a:cs typeface="Arial" pitchFamily="34" charset="0"/>
              </a:rPr>
              <a:t>Attorney:</a:t>
            </a:r>
            <a:r>
              <a:rPr lang="en-US" sz="2400" dirty="0" smtClean="0">
                <a:latin typeface="Arial Narrow" pitchFamily="34" charset="0"/>
                <a:cs typeface="Arial" pitchFamily="34" charset="0"/>
              </a:rPr>
              <a:t> So, then it is possible he was alive when you began the autopsy?</a:t>
            </a:r>
          </a:p>
          <a:p>
            <a:pPr>
              <a:spcBef>
                <a:spcPts val="200"/>
              </a:spcBef>
              <a:spcAft>
                <a:spcPts val="1200"/>
              </a:spcAft>
              <a:buNone/>
            </a:pPr>
            <a:r>
              <a:rPr lang="en-US" sz="2400" b="1" dirty="0" smtClean="0">
                <a:solidFill>
                  <a:srgbClr val="FFFF00"/>
                </a:solidFill>
                <a:latin typeface="Arial Narrow" pitchFamily="34" charset="0"/>
                <a:cs typeface="Arial" pitchFamily="34" charset="0"/>
              </a:rPr>
              <a:t>Witness:</a:t>
            </a:r>
            <a:r>
              <a:rPr lang="en-US" sz="2400" dirty="0" smtClean="0">
                <a:latin typeface="Arial Narrow" pitchFamily="34" charset="0"/>
                <a:cs typeface="Arial" pitchFamily="34" charset="0"/>
              </a:rPr>
              <a:t> No.</a:t>
            </a:r>
          </a:p>
          <a:p>
            <a:pPr>
              <a:spcBef>
                <a:spcPts val="200"/>
              </a:spcBef>
              <a:spcAft>
                <a:spcPts val="1200"/>
              </a:spcAft>
              <a:buNone/>
            </a:pPr>
            <a:r>
              <a:rPr lang="en-US" sz="2400" b="1" dirty="0" smtClean="0">
                <a:solidFill>
                  <a:srgbClr val="FFFF00"/>
                </a:solidFill>
                <a:latin typeface="Arial Narrow" pitchFamily="34" charset="0"/>
                <a:cs typeface="Arial" pitchFamily="34" charset="0"/>
              </a:rPr>
              <a:t>Attorney:</a:t>
            </a:r>
            <a:r>
              <a:rPr lang="en-US" sz="2400" dirty="0" smtClean="0">
                <a:latin typeface="Arial Narrow" pitchFamily="34" charset="0"/>
                <a:cs typeface="Arial" pitchFamily="34" charset="0"/>
              </a:rPr>
              <a:t> How can you be so sure, Doctor?</a:t>
            </a:r>
          </a:p>
          <a:p>
            <a:pPr>
              <a:spcBef>
                <a:spcPts val="200"/>
              </a:spcBef>
              <a:spcAft>
                <a:spcPts val="1200"/>
              </a:spcAft>
              <a:buNone/>
            </a:pPr>
            <a:r>
              <a:rPr lang="en-US" sz="2400" b="1" dirty="0" smtClean="0">
                <a:solidFill>
                  <a:srgbClr val="FFFF00"/>
                </a:solidFill>
                <a:latin typeface="Arial Narrow" pitchFamily="34" charset="0"/>
                <a:cs typeface="Arial" pitchFamily="34" charset="0"/>
              </a:rPr>
              <a:t>Witness:</a:t>
            </a:r>
            <a:r>
              <a:rPr lang="en-US" sz="2400" dirty="0" smtClean="0">
                <a:latin typeface="Arial Narrow" pitchFamily="34" charset="0"/>
                <a:cs typeface="Arial" pitchFamily="34" charset="0"/>
              </a:rPr>
              <a:t> Because his brain was sitting on my desk in a jar.</a:t>
            </a:r>
          </a:p>
          <a:p>
            <a:pPr>
              <a:spcBef>
                <a:spcPts val="200"/>
              </a:spcBef>
              <a:spcAft>
                <a:spcPts val="1200"/>
              </a:spcAft>
              <a:buNone/>
            </a:pPr>
            <a:r>
              <a:rPr lang="en-US" sz="2400" b="1" dirty="0" smtClean="0">
                <a:solidFill>
                  <a:srgbClr val="FFFF00"/>
                </a:solidFill>
                <a:latin typeface="Arial Narrow" pitchFamily="34" charset="0"/>
                <a:cs typeface="Arial" pitchFamily="34" charset="0"/>
              </a:rPr>
              <a:t>Attorney:</a:t>
            </a:r>
            <a:r>
              <a:rPr lang="en-US" sz="2400" dirty="0" smtClean="0">
                <a:latin typeface="Arial Narrow" pitchFamily="34" charset="0"/>
                <a:cs typeface="Arial" pitchFamily="34" charset="0"/>
              </a:rPr>
              <a:t> I see, but could have he </a:t>
            </a:r>
            <a:r>
              <a:rPr lang="en-US" sz="2400" i="1" dirty="0" smtClean="0">
                <a:latin typeface="Arial Narrow" pitchFamily="34" charset="0"/>
                <a:cs typeface="Arial" pitchFamily="34" charset="0"/>
              </a:rPr>
              <a:t>still</a:t>
            </a:r>
            <a:r>
              <a:rPr lang="en-US" sz="2400" dirty="0" smtClean="0">
                <a:latin typeface="Arial Narrow" pitchFamily="34" charset="0"/>
                <a:cs typeface="Arial" pitchFamily="34" charset="0"/>
              </a:rPr>
              <a:t> been alive, nevertheless?</a:t>
            </a:r>
          </a:p>
          <a:p>
            <a:pPr>
              <a:spcBef>
                <a:spcPts val="200"/>
              </a:spcBef>
              <a:spcAft>
                <a:spcPts val="1200"/>
              </a:spcAft>
              <a:buNone/>
            </a:pPr>
            <a:r>
              <a:rPr lang="en-US" sz="2400" b="1" dirty="0" smtClean="0">
                <a:solidFill>
                  <a:srgbClr val="FFFF00"/>
                </a:solidFill>
                <a:latin typeface="Arial Narrow" pitchFamily="34" charset="0"/>
                <a:cs typeface="Arial" pitchFamily="34" charset="0"/>
              </a:rPr>
              <a:t>Witness:</a:t>
            </a:r>
            <a:r>
              <a:rPr lang="en-US" sz="2400" dirty="0" smtClean="0">
                <a:latin typeface="Arial Narrow" pitchFamily="34" charset="0"/>
                <a:cs typeface="Arial" pitchFamily="34" charset="0"/>
              </a:rPr>
              <a:t> Yes, I suppose he could have been alive…</a:t>
            </a:r>
            <a:r>
              <a:rPr lang="en-US" sz="2400" i="1" dirty="0" smtClean="0">
                <a:latin typeface="Arial Narrow" pitchFamily="34" charset="0"/>
                <a:cs typeface="Arial" pitchFamily="34" charset="0"/>
              </a:rPr>
              <a:t>and practicing law.</a:t>
            </a:r>
            <a:r>
              <a:rPr lang="en-US" sz="2400" dirty="0" smtClean="0">
                <a:latin typeface="Arial Narrow" pitchFamily="34" charset="0"/>
                <a:cs typeface="Arial" pitchFamily="34" charset="0"/>
              </a:rPr>
              <a:t> </a:t>
            </a:r>
            <a:endParaRPr lang="en-US" sz="2400" dirty="0">
              <a:latin typeface="Arial Narrow" pitchFamily="34" charset="0"/>
              <a:cs typeface="Arial" pitchFamily="34" charset="0"/>
            </a:endParaRPr>
          </a:p>
        </p:txBody>
      </p:sp>
      <p:sp>
        <p:nvSpPr>
          <p:cNvPr id="5" name="Title 4"/>
          <p:cNvSpPr>
            <a:spLocks noGrp="1"/>
          </p:cNvSpPr>
          <p:nvPr>
            <p:ph type="title"/>
          </p:nvPr>
        </p:nvSpPr>
        <p:spPr>
          <a:xfrm>
            <a:off x="457200" y="274638"/>
            <a:ext cx="8229600" cy="715962"/>
          </a:xfrm>
        </p:spPr>
        <p:txBody>
          <a:bodyPr>
            <a:normAutofit/>
          </a:bodyPr>
          <a:lstStyle/>
          <a:p>
            <a:r>
              <a:rPr lang="en-US" sz="3600" b="1" i="1" dirty="0" smtClean="0">
                <a:solidFill>
                  <a:srgbClr val="FFFF00"/>
                </a:solidFill>
              </a:rPr>
              <a:t>Taken from an actual court transcription…</a:t>
            </a:r>
            <a:endParaRPr lang="en-US" sz="3600" b="1" i="1" dirty="0">
              <a:solidFill>
                <a:srgbClr val="FFFF00"/>
              </a:solidFill>
            </a:endParaRPr>
          </a:p>
        </p:txBody>
      </p:sp>
      <p:pic>
        <p:nvPicPr>
          <p:cNvPr id="1394" name="Picture 370" descr="C:\Users\Max\AppData\Local\Microsoft\Windows\Temporary Internet Files\Content.IE5\W2N11LRO\MC900056525[1].wmf"/>
          <p:cNvPicPr>
            <a:picLocks noChangeAspect="1" noChangeArrowheads="1"/>
          </p:cNvPicPr>
          <p:nvPr/>
        </p:nvPicPr>
        <p:blipFill>
          <a:blip r:embed="rId2"/>
          <a:srcRect/>
          <a:stretch>
            <a:fillRect/>
          </a:stretch>
        </p:blipFill>
        <p:spPr bwMode="auto">
          <a:xfrm>
            <a:off x="7010400" y="1524001"/>
            <a:ext cx="1634947" cy="1752600"/>
          </a:xfrm>
          <a:prstGeom prst="rect">
            <a:avLst/>
          </a:prstGeom>
          <a:noFill/>
        </p:spPr>
      </p:pic>
    </p:spTree>
    <p:extLst>
      <p:ext uri="{BB962C8B-B14F-4D97-AF65-F5344CB8AC3E}">
        <p14:creationId xmlns:p14="http://schemas.microsoft.com/office/powerpoint/2010/main" val="210978283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strips(downRight)">
                                      <p:cBhvr>
                                        <p:cTn id="7" dur="1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strips(downRight)">
                                      <p:cBhvr>
                                        <p:cTn id="12" dur="1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strips(downRight)">
                                      <p:cBhvr>
                                        <p:cTn id="17" dur="1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strips(downRight)">
                                      <p:cBhvr>
                                        <p:cTn id="22" dur="1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strips(downRight)">
                                      <p:cBhvr>
                                        <p:cTn id="27" dur="1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strips(downRight)">
                                      <p:cBhvr>
                                        <p:cTn id="32" dur="10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strips(downRight)">
                                      <p:cBhvr>
                                        <p:cTn id="37" dur="10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strips(downRight)">
                                      <p:cBhvr>
                                        <p:cTn id="42" dur="10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strips(downRight)">
                                      <p:cBhvr>
                                        <p:cTn id="47" dur="1000"/>
                                        <p:tgtEl>
                                          <p:spTgt spid="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strips(downRight)">
                                      <p:cBhvr>
                                        <p:cTn id="52" dur="10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152400"/>
            <a:ext cx="8229600" cy="1039813"/>
          </a:xfrm>
        </p:spPr>
        <p:txBody>
          <a:bodyPr/>
          <a:lstStyle/>
          <a:p>
            <a:pPr eaLnBrk="1" hangingPunct="1">
              <a:defRPr/>
            </a:pPr>
            <a:r>
              <a:rPr lang="en-US" sz="4000" dirty="0" smtClean="0">
                <a:solidFill>
                  <a:schemeClr val="accent1">
                    <a:lumMod val="60000"/>
                    <a:lumOff val="40000"/>
                  </a:schemeClr>
                </a:solidFill>
              </a:rPr>
              <a:t>Presenting Problem</a:t>
            </a:r>
          </a:p>
        </p:txBody>
      </p:sp>
      <p:sp>
        <p:nvSpPr>
          <p:cNvPr id="7171" name="Rectangle 3"/>
          <p:cNvSpPr>
            <a:spLocks noGrp="1" noChangeArrowheads="1"/>
          </p:cNvSpPr>
          <p:nvPr>
            <p:ph type="body" idx="1"/>
          </p:nvPr>
        </p:nvSpPr>
        <p:spPr>
          <a:xfrm>
            <a:off x="228600" y="1371600"/>
            <a:ext cx="8686800" cy="4953000"/>
          </a:xfrm>
        </p:spPr>
        <p:txBody>
          <a:bodyPr>
            <a:normAutofit fontScale="92500" lnSpcReduction="20000"/>
          </a:bodyPr>
          <a:lstStyle/>
          <a:p>
            <a:pPr eaLnBrk="1" hangingPunct="1">
              <a:spcBef>
                <a:spcPts val="0"/>
              </a:spcBef>
              <a:spcAft>
                <a:spcPts val="600"/>
              </a:spcAft>
              <a:defRPr/>
            </a:pPr>
            <a:r>
              <a:rPr lang="en-US" sz="2400" dirty="0" smtClean="0">
                <a:latin typeface="Arial" panose="020B0604020202020204" pitchFamily="34" charset="0"/>
                <a:cs typeface="Arial" panose="020B0604020202020204" pitchFamily="34" charset="0"/>
              </a:rPr>
              <a:t>There is a crucial need for clinicians, dispensers, and manufacturers to better understand the neurophysiological dynamics of the EAC and their interaction with hearing aid adaptation, especially in terms of:</a:t>
            </a:r>
          </a:p>
          <a:p>
            <a:pPr eaLnBrk="1" hangingPunct="1">
              <a:spcBef>
                <a:spcPts val="0"/>
              </a:spcBef>
              <a:spcAft>
                <a:spcPts val="600"/>
              </a:spcAft>
              <a:buFont typeface="Wingdings" panose="05000000000000000000" pitchFamily="2" charset="2"/>
              <a:buNone/>
              <a:defRPr/>
            </a:pPr>
            <a:r>
              <a:rPr lang="en-US" sz="1800" dirty="0" smtClean="0">
                <a:latin typeface="Arial" panose="020B0604020202020204" pitchFamily="34" charset="0"/>
                <a:cs typeface="Arial" panose="020B0604020202020204" pitchFamily="34" charset="0"/>
              </a:rPr>
              <a:t>       -Absent or abnormal EAC keratin</a:t>
            </a:r>
          </a:p>
          <a:p>
            <a:pPr eaLnBrk="1" hangingPunct="1">
              <a:spcBef>
                <a:spcPts val="0"/>
              </a:spcBef>
              <a:spcAft>
                <a:spcPts val="600"/>
              </a:spcAft>
              <a:buFont typeface="Wingdings" panose="05000000000000000000" pitchFamily="2" charset="2"/>
              <a:buNone/>
              <a:defRPr/>
            </a:pP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Neuroreflexes</a:t>
            </a:r>
            <a:r>
              <a:rPr lang="en-US" sz="1800" dirty="0" smtClean="0">
                <a:latin typeface="Arial" panose="020B0604020202020204" pitchFamily="34" charset="0"/>
                <a:cs typeface="Arial" panose="020B0604020202020204" pitchFamily="34" charset="0"/>
              </a:rPr>
              <a:t> and mechanoreceptor hearing aid fitting artifacts</a:t>
            </a:r>
          </a:p>
          <a:p>
            <a:pPr eaLnBrk="1" hangingPunct="1">
              <a:spcBef>
                <a:spcPts val="0"/>
              </a:spcBef>
              <a:spcAft>
                <a:spcPts val="600"/>
              </a:spcAft>
              <a:buFont typeface="Wingdings" panose="05000000000000000000" pitchFamily="2" charset="2"/>
              <a:buNone/>
              <a:defRPr/>
            </a:pPr>
            <a:endParaRPr lang="en-US" sz="1800" dirty="0" smtClean="0">
              <a:latin typeface="Arial" panose="020B0604020202020204" pitchFamily="34" charset="0"/>
              <a:cs typeface="Arial" panose="020B0604020202020204" pitchFamily="34" charset="0"/>
            </a:endParaRPr>
          </a:p>
          <a:p>
            <a:pPr eaLnBrk="1" hangingPunct="1">
              <a:spcBef>
                <a:spcPts val="0"/>
              </a:spcBef>
              <a:spcAft>
                <a:spcPts val="600"/>
              </a:spcAft>
              <a:defRPr/>
            </a:pPr>
            <a:r>
              <a:rPr lang="en-US" sz="2400" dirty="0" smtClean="0">
                <a:latin typeface="Arial" panose="020B0604020202020204" pitchFamily="34" charset="0"/>
                <a:cs typeface="Arial" panose="020B0604020202020204" pitchFamily="34" charset="0"/>
              </a:rPr>
              <a:t>This lack of understanding has contributed to cases of failure to fit:</a:t>
            </a:r>
          </a:p>
          <a:p>
            <a:pPr eaLnBrk="1" hangingPunct="1">
              <a:spcBef>
                <a:spcPts val="0"/>
              </a:spcBef>
              <a:spcAft>
                <a:spcPts val="600"/>
              </a:spcAft>
              <a:buFont typeface="Wingdings" panose="05000000000000000000" pitchFamily="2" charset="2"/>
              <a:buNone/>
              <a:defRPr/>
            </a:pPr>
            <a:r>
              <a:rPr lang="en-US" sz="2400" dirty="0" smtClean="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-Chronically high rates of returns-for-credit (RFCs) &lt;20% in retail dispensing &amp; </a:t>
            </a:r>
            <a:r>
              <a:rPr lang="en-US" sz="1800" dirty="0" err="1" smtClean="0">
                <a:latin typeface="Arial" panose="020B0604020202020204" pitchFamily="34" charset="0"/>
                <a:cs typeface="Arial" panose="020B0604020202020204" pitchFamily="34" charset="0"/>
              </a:rPr>
              <a:t>mfg</a:t>
            </a:r>
            <a:endParaRPr lang="en-US" sz="1800" dirty="0" smtClean="0">
              <a:latin typeface="Arial" panose="020B0604020202020204" pitchFamily="34" charset="0"/>
              <a:cs typeface="Arial" panose="020B0604020202020204" pitchFamily="34" charset="0"/>
            </a:endParaRPr>
          </a:p>
          <a:p>
            <a:pPr eaLnBrk="1" hangingPunct="1">
              <a:spcBef>
                <a:spcPts val="0"/>
              </a:spcBef>
              <a:spcAft>
                <a:spcPts val="600"/>
              </a:spcAft>
              <a:buFont typeface="Wingdings" panose="05000000000000000000" pitchFamily="2" charset="2"/>
              <a:buNone/>
              <a:defRPr/>
            </a:pPr>
            <a:r>
              <a:rPr lang="en-US" sz="1800" dirty="0" smtClean="0">
                <a:latin typeface="Arial" panose="020B0604020202020204" pitchFamily="34" charset="0"/>
                <a:cs typeface="Arial" panose="020B0604020202020204" pitchFamily="34" charset="0"/>
              </a:rPr>
              <a:t>      -Chronically high rates of unnecessary factory remakes and repairs</a:t>
            </a:r>
          </a:p>
          <a:p>
            <a:pPr eaLnBrk="1" hangingPunct="1">
              <a:spcBef>
                <a:spcPts val="0"/>
              </a:spcBef>
              <a:spcAft>
                <a:spcPts val="600"/>
              </a:spcAft>
              <a:buFont typeface="Wingdings" panose="05000000000000000000" pitchFamily="2" charset="2"/>
              <a:buNone/>
              <a:defRPr/>
            </a:pPr>
            <a:r>
              <a:rPr lang="en-US" sz="1800" dirty="0" smtClean="0">
                <a:latin typeface="Arial" panose="020B0604020202020204" pitchFamily="34" charset="0"/>
                <a:cs typeface="Arial" panose="020B0604020202020204" pitchFamily="34" charset="0"/>
              </a:rPr>
              <a:t>      -Repeated in-office shell modifications</a:t>
            </a:r>
          </a:p>
          <a:p>
            <a:pPr eaLnBrk="1" hangingPunct="1">
              <a:spcBef>
                <a:spcPts val="0"/>
              </a:spcBef>
              <a:spcAft>
                <a:spcPts val="600"/>
              </a:spcAft>
              <a:buFont typeface="Wingdings" panose="05000000000000000000" pitchFamily="2" charset="2"/>
              <a:buNone/>
              <a:defRPr/>
            </a:pPr>
            <a:endParaRPr lang="en-US" sz="1800" dirty="0" smtClean="0">
              <a:latin typeface="Arial" panose="020B0604020202020204" pitchFamily="34" charset="0"/>
              <a:cs typeface="Arial" panose="020B0604020202020204" pitchFamily="34" charset="0"/>
            </a:endParaRPr>
          </a:p>
          <a:p>
            <a:pPr eaLnBrk="1" hangingPunct="1">
              <a:lnSpc>
                <a:spcPct val="110000"/>
              </a:lnSpc>
              <a:spcBef>
                <a:spcPts val="0"/>
              </a:spcBef>
              <a:spcAft>
                <a:spcPts val="600"/>
              </a:spcAft>
              <a:defRPr/>
            </a:pPr>
            <a:r>
              <a:rPr lang="en-US" sz="2400" dirty="0" smtClean="0">
                <a:latin typeface="Arial" panose="020B0604020202020204" pitchFamily="34" charset="0"/>
                <a:cs typeface="Arial" panose="020B0604020202020204" pitchFamily="34" charset="0"/>
              </a:rPr>
              <a:t>These largely avoidable stressors have significantly hampered the industry’s ability to motivate and serve an already hesitant market of hearing impaired individuals to seek after and accept hearing correction</a:t>
            </a:r>
            <a:endParaRPr lang="en-US" sz="1800" dirty="0" smtClean="0">
              <a:latin typeface="Arial" panose="020B0604020202020204" pitchFamily="34" charset="0"/>
              <a:cs typeface="Arial" panose="020B0604020202020204" pitchFamily="34" charset="0"/>
            </a:endParaRPr>
          </a:p>
        </p:txBody>
      </p:sp>
      <p:sp>
        <p:nvSpPr>
          <p:cNvPr id="9220" name="Rectangle 5"/>
          <p:cNvSpPr>
            <a:spLocks noChangeArrowheads="1"/>
          </p:cNvSpPr>
          <p:nvPr/>
        </p:nvSpPr>
        <p:spPr bwMode="auto">
          <a:xfrm>
            <a:off x="7010400" y="5943600"/>
            <a:ext cx="1317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a:solidFill>
                  <a:srgbClr val="FF0000"/>
                </a:solidFill>
                <a:latin typeface="Eras Demi ITC" panose="020B0805030504020804" pitchFamily="34" charset="0"/>
              </a:rPr>
              <a:t>DigiCare</a:t>
            </a:r>
            <a:r>
              <a:rPr lang="en-US" altLang="en-US" b="1" baseline="30000">
                <a:solidFill>
                  <a:srgbClr val="FF0000"/>
                </a:solidFill>
                <a:latin typeface="Eras Demi ITC" panose="020B0805030504020804" pitchFamily="34" charset="0"/>
              </a:rPr>
              <a:t>®</a:t>
            </a:r>
            <a:r>
              <a:rPr lang="en-US" altLang="en-US"/>
              <a:t> </a:t>
            </a:r>
          </a:p>
        </p:txBody>
      </p:sp>
    </p:spTree>
    <p:extLst>
      <p:ext uri="{BB962C8B-B14F-4D97-AF65-F5344CB8AC3E}">
        <p14:creationId xmlns:p14="http://schemas.microsoft.com/office/powerpoint/2010/main" val="912885905"/>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2057400"/>
            <a:ext cx="6324600" cy="2062103"/>
          </a:xfrm>
          <a:prstGeom prst="rect">
            <a:avLst/>
          </a:prstGeom>
          <a:noFill/>
        </p:spPr>
        <p:txBody>
          <a:bodyPr wrap="square" rtlCol="0">
            <a:spAutoFit/>
          </a:bodyPr>
          <a:lstStyle/>
          <a:p>
            <a:r>
              <a:rPr lang="en-US" sz="3200" u="sng" dirty="0" err="1" smtClean="0">
                <a:solidFill>
                  <a:schemeClr val="accent3">
                    <a:lumMod val="20000"/>
                    <a:lumOff val="80000"/>
                  </a:schemeClr>
                </a:solidFill>
                <a:latin typeface="Albertus" pitchFamily="34" charset="0"/>
              </a:rPr>
              <a:t>Interneural</a:t>
            </a:r>
            <a:r>
              <a:rPr lang="en-US" sz="3200" u="sng" dirty="0" smtClean="0">
                <a:solidFill>
                  <a:schemeClr val="accent3">
                    <a:lumMod val="20000"/>
                    <a:lumOff val="80000"/>
                  </a:schemeClr>
                </a:solidFill>
                <a:latin typeface="Albertus" pitchFamily="34" charset="0"/>
              </a:rPr>
              <a:t> relationships:</a:t>
            </a:r>
            <a:r>
              <a:rPr lang="en-US" sz="3200" dirty="0" smtClean="0">
                <a:solidFill>
                  <a:schemeClr val="accent3">
                    <a:lumMod val="20000"/>
                    <a:lumOff val="80000"/>
                  </a:schemeClr>
                </a:solidFill>
                <a:latin typeface="Albertus" pitchFamily="34" charset="0"/>
              </a:rPr>
              <a:t> </a:t>
            </a:r>
            <a:r>
              <a:rPr lang="en-US" sz="3200" dirty="0" smtClean="0">
                <a:solidFill>
                  <a:srgbClr val="FFFF00"/>
                </a:solidFill>
                <a:latin typeface="Albertus" pitchFamily="34" charset="0"/>
              </a:rPr>
              <a:t>The entire body can be affected in some way by what occurs in the EAC region and vise versa. </a:t>
            </a:r>
            <a:endParaRPr lang="en-US" sz="3200" dirty="0">
              <a:solidFill>
                <a:srgbClr val="FFFF00"/>
              </a:solidFill>
              <a:latin typeface="Albertus" pitchFamily="34" charset="0"/>
            </a:endParaRPr>
          </a:p>
        </p:txBody>
      </p:sp>
    </p:spTree>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descr="Vagus Nerve (X): Schema"/>
          <p:cNvPicPr>
            <a:picLocks noChangeAspect="1" noChangeArrowheads="1"/>
          </p:cNvPicPr>
          <p:nvPr/>
        </p:nvPicPr>
        <p:blipFill>
          <a:blip r:embed="rId2" cstate="print"/>
          <a:srcRect/>
          <a:stretch>
            <a:fillRect/>
          </a:stretch>
        </p:blipFill>
        <p:spPr bwMode="auto">
          <a:xfrm>
            <a:off x="3429000" y="304800"/>
            <a:ext cx="5105400" cy="6400800"/>
          </a:xfrm>
          <a:prstGeom prst="rect">
            <a:avLst/>
          </a:prstGeom>
          <a:noFill/>
          <a:ln w="9525">
            <a:noFill/>
            <a:miter lim="800000"/>
            <a:headEnd/>
            <a:tailEnd/>
          </a:ln>
        </p:spPr>
      </p:pic>
      <p:sp>
        <p:nvSpPr>
          <p:cNvPr id="3" name="Line 8"/>
          <p:cNvSpPr>
            <a:spLocks noChangeShapeType="1"/>
          </p:cNvSpPr>
          <p:nvPr/>
        </p:nvSpPr>
        <p:spPr bwMode="auto">
          <a:xfrm flipV="1">
            <a:off x="3429000" y="914400"/>
            <a:ext cx="2286000" cy="1066800"/>
          </a:xfrm>
          <a:prstGeom prst="line">
            <a:avLst/>
          </a:prstGeom>
          <a:noFill/>
          <a:ln w="9525">
            <a:solidFill>
              <a:schemeClr val="bg1"/>
            </a:solidFill>
            <a:round/>
            <a:headEnd/>
            <a:tailEnd type="triangle" w="med" len="med"/>
          </a:ln>
          <a:effectLst/>
        </p:spPr>
        <p:txBody>
          <a:bodyPr/>
          <a:lstStyle/>
          <a:p>
            <a:endParaRPr lang="en-US"/>
          </a:p>
        </p:txBody>
      </p:sp>
      <p:sp>
        <p:nvSpPr>
          <p:cNvPr id="4" name="Line 9"/>
          <p:cNvSpPr>
            <a:spLocks noChangeShapeType="1"/>
          </p:cNvSpPr>
          <p:nvPr/>
        </p:nvSpPr>
        <p:spPr bwMode="auto">
          <a:xfrm flipH="1">
            <a:off x="2895600" y="1981200"/>
            <a:ext cx="533400" cy="228600"/>
          </a:xfrm>
          <a:prstGeom prst="line">
            <a:avLst/>
          </a:prstGeom>
          <a:noFill/>
          <a:ln w="9525">
            <a:solidFill>
              <a:schemeClr val="tx1"/>
            </a:solidFill>
            <a:round/>
            <a:headEnd/>
            <a:tailEnd/>
          </a:ln>
          <a:effectLst/>
        </p:spPr>
        <p:txBody>
          <a:bodyPr/>
          <a:lstStyle/>
          <a:p>
            <a:endParaRPr lang="en-US"/>
          </a:p>
        </p:txBody>
      </p:sp>
      <p:sp>
        <p:nvSpPr>
          <p:cNvPr id="5" name="Text Box 10"/>
          <p:cNvSpPr txBox="1">
            <a:spLocks noChangeArrowheads="1"/>
          </p:cNvSpPr>
          <p:nvPr/>
        </p:nvSpPr>
        <p:spPr bwMode="auto">
          <a:xfrm>
            <a:off x="304800" y="1295400"/>
            <a:ext cx="2971800" cy="5262979"/>
          </a:xfrm>
          <a:prstGeom prst="rect">
            <a:avLst/>
          </a:prstGeom>
          <a:noFill/>
          <a:ln w="9525">
            <a:noFill/>
            <a:miter lim="800000"/>
            <a:headEnd/>
            <a:tailEnd/>
          </a:ln>
          <a:effectLst/>
        </p:spPr>
        <p:txBody>
          <a:bodyPr wrap="square">
            <a:spAutoFit/>
          </a:bodyPr>
          <a:lstStyle/>
          <a:p>
            <a:r>
              <a:rPr lang="en-US" b="1" u="sng" dirty="0">
                <a:solidFill>
                  <a:schemeClr val="accent3">
                    <a:lumMod val="20000"/>
                    <a:lumOff val="80000"/>
                  </a:schemeClr>
                </a:solidFill>
                <a:latin typeface="Albertus" pitchFamily="34" charset="0"/>
              </a:rPr>
              <a:t>For example:</a:t>
            </a:r>
          </a:p>
          <a:p>
            <a:r>
              <a:rPr lang="en-US" sz="2300" b="1" dirty="0" smtClean="0">
                <a:solidFill>
                  <a:srgbClr val="FFFF00"/>
                </a:solidFill>
                <a:latin typeface="Albertus" pitchFamily="34" charset="0"/>
              </a:rPr>
              <a:t>Hyperactivity </a:t>
            </a:r>
            <a:r>
              <a:rPr lang="en-US" sz="2300" b="1" dirty="0">
                <a:solidFill>
                  <a:srgbClr val="FFFF00"/>
                </a:solidFill>
                <a:latin typeface="Albertus" pitchFamily="34" charset="0"/>
              </a:rPr>
              <a:t>in </a:t>
            </a:r>
            <a:r>
              <a:rPr lang="en-US" sz="2300" b="1" dirty="0" smtClean="0">
                <a:solidFill>
                  <a:srgbClr val="FFFF00"/>
                </a:solidFill>
                <a:latin typeface="Albertus" pitchFamily="34" charset="0"/>
              </a:rPr>
              <a:t>Arnold’s (</a:t>
            </a:r>
            <a:r>
              <a:rPr lang="en-US" sz="2300" b="1" dirty="0" err="1" smtClean="0">
                <a:solidFill>
                  <a:srgbClr val="FFFF00"/>
                </a:solidFill>
                <a:latin typeface="Albertus" pitchFamily="34" charset="0"/>
              </a:rPr>
              <a:t>Vagus</a:t>
            </a:r>
            <a:r>
              <a:rPr lang="en-US" sz="2300" b="1" dirty="0" smtClean="0">
                <a:solidFill>
                  <a:srgbClr val="FFFF00"/>
                </a:solidFill>
                <a:latin typeface="Albertus" pitchFamily="34" charset="0"/>
              </a:rPr>
              <a:t>) Reflex Can Evoke:</a:t>
            </a:r>
          </a:p>
          <a:p>
            <a:endParaRPr lang="en-US" sz="500" b="1" dirty="0">
              <a:solidFill>
                <a:srgbClr val="FFFF00"/>
              </a:solidFill>
              <a:latin typeface="Albertus" pitchFamily="34" charset="0"/>
            </a:endParaRPr>
          </a:p>
          <a:p>
            <a:endParaRPr lang="en-US" sz="400" b="1" dirty="0">
              <a:solidFill>
                <a:schemeClr val="accent3">
                  <a:lumMod val="20000"/>
                  <a:lumOff val="80000"/>
                </a:schemeClr>
              </a:solidFill>
              <a:latin typeface="Albertus" pitchFamily="34" charset="0"/>
            </a:endParaRPr>
          </a:p>
          <a:p>
            <a:pPr>
              <a:spcAft>
                <a:spcPts val="600"/>
              </a:spcAft>
            </a:pPr>
            <a:r>
              <a:rPr lang="en-US" sz="2300" dirty="0" smtClean="0">
                <a:solidFill>
                  <a:schemeClr val="accent3">
                    <a:lumMod val="20000"/>
                    <a:lumOff val="80000"/>
                  </a:schemeClr>
                </a:solidFill>
                <a:latin typeface="Albertus" pitchFamily="34" charset="0"/>
              </a:rPr>
              <a:t>-Watering </a:t>
            </a:r>
            <a:r>
              <a:rPr lang="en-US" sz="2300" dirty="0">
                <a:solidFill>
                  <a:schemeClr val="accent3">
                    <a:lumMod val="20000"/>
                    <a:lumOff val="80000"/>
                  </a:schemeClr>
                </a:solidFill>
                <a:latin typeface="Albertus" pitchFamily="34" charset="0"/>
              </a:rPr>
              <a:t>eyes</a:t>
            </a:r>
          </a:p>
          <a:p>
            <a:pPr>
              <a:spcAft>
                <a:spcPts val="600"/>
              </a:spcAft>
            </a:pPr>
            <a:r>
              <a:rPr lang="en-US" sz="2300" dirty="0" smtClean="0">
                <a:solidFill>
                  <a:schemeClr val="accent3">
                    <a:lumMod val="20000"/>
                    <a:lumOff val="80000"/>
                  </a:schemeClr>
                </a:solidFill>
                <a:latin typeface="Albertus" pitchFamily="34" charset="0"/>
              </a:rPr>
              <a:t>-Cough </a:t>
            </a:r>
            <a:endParaRPr lang="en-US" sz="2300" dirty="0">
              <a:solidFill>
                <a:schemeClr val="accent3">
                  <a:lumMod val="20000"/>
                  <a:lumOff val="80000"/>
                </a:schemeClr>
              </a:solidFill>
              <a:latin typeface="Albertus" pitchFamily="34" charset="0"/>
            </a:endParaRPr>
          </a:p>
          <a:p>
            <a:pPr>
              <a:spcAft>
                <a:spcPts val="600"/>
              </a:spcAft>
            </a:pPr>
            <a:r>
              <a:rPr lang="en-US" sz="2300" dirty="0" smtClean="0">
                <a:solidFill>
                  <a:schemeClr val="accent3">
                    <a:lumMod val="20000"/>
                    <a:lumOff val="80000"/>
                  </a:schemeClr>
                </a:solidFill>
                <a:latin typeface="Albertus" pitchFamily="34" charset="0"/>
              </a:rPr>
              <a:t>-Gag effect</a:t>
            </a:r>
            <a:endParaRPr lang="en-US" sz="2300" dirty="0">
              <a:solidFill>
                <a:schemeClr val="accent3">
                  <a:lumMod val="20000"/>
                  <a:lumOff val="80000"/>
                </a:schemeClr>
              </a:solidFill>
              <a:latin typeface="Albertus" pitchFamily="34" charset="0"/>
            </a:endParaRPr>
          </a:p>
          <a:p>
            <a:pPr>
              <a:spcAft>
                <a:spcPts val="600"/>
              </a:spcAft>
            </a:pPr>
            <a:r>
              <a:rPr lang="en-US" sz="2300" dirty="0" smtClean="0">
                <a:solidFill>
                  <a:schemeClr val="accent3">
                    <a:lumMod val="20000"/>
                    <a:lumOff val="80000"/>
                  </a:schemeClr>
                </a:solidFill>
                <a:latin typeface="Albertus" pitchFamily="34" charset="0"/>
              </a:rPr>
              <a:t>-Effortful </a:t>
            </a:r>
            <a:r>
              <a:rPr lang="en-US" sz="2300" dirty="0">
                <a:solidFill>
                  <a:schemeClr val="accent3">
                    <a:lumMod val="20000"/>
                    <a:lumOff val="80000"/>
                  </a:schemeClr>
                </a:solidFill>
                <a:latin typeface="Albertus" pitchFamily="34" charset="0"/>
              </a:rPr>
              <a:t>phonation</a:t>
            </a:r>
          </a:p>
          <a:p>
            <a:pPr>
              <a:spcAft>
                <a:spcPts val="600"/>
              </a:spcAft>
            </a:pPr>
            <a:r>
              <a:rPr lang="en-US" sz="2300" dirty="0" smtClean="0">
                <a:solidFill>
                  <a:schemeClr val="accent3">
                    <a:lumMod val="20000"/>
                    <a:lumOff val="80000"/>
                  </a:schemeClr>
                </a:solidFill>
                <a:latin typeface="Albertus" pitchFamily="34" charset="0"/>
              </a:rPr>
              <a:t>-Chest tightness</a:t>
            </a:r>
          </a:p>
          <a:p>
            <a:pPr>
              <a:spcAft>
                <a:spcPts val="600"/>
              </a:spcAft>
            </a:pPr>
            <a:r>
              <a:rPr lang="en-US" sz="2300" dirty="0" smtClean="0">
                <a:solidFill>
                  <a:schemeClr val="accent3">
                    <a:lumMod val="20000"/>
                    <a:lumOff val="80000"/>
                  </a:schemeClr>
                </a:solidFill>
                <a:latin typeface="Albertus" pitchFamily="34" charset="0"/>
              </a:rPr>
              <a:t>-Hypertension</a:t>
            </a:r>
            <a:endParaRPr lang="en-US" sz="2300" dirty="0">
              <a:solidFill>
                <a:schemeClr val="accent3">
                  <a:lumMod val="20000"/>
                  <a:lumOff val="80000"/>
                </a:schemeClr>
              </a:solidFill>
              <a:latin typeface="Albertus" pitchFamily="34" charset="0"/>
            </a:endParaRPr>
          </a:p>
          <a:p>
            <a:pPr>
              <a:spcAft>
                <a:spcPts val="600"/>
              </a:spcAft>
            </a:pPr>
            <a:r>
              <a:rPr lang="en-US" sz="2300" dirty="0" smtClean="0">
                <a:solidFill>
                  <a:schemeClr val="accent3">
                    <a:lumMod val="20000"/>
                    <a:lumOff val="80000"/>
                  </a:schemeClr>
                </a:solidFill>
                <a:latin typeface="Albertus" pitchFamily="34" charset="0"/>
              </a:rPr>
              <a:t>-Heart </a:t>
            </a:r>
            <a:r>
              <a:rPr lang="en-US" sz="2300" dirty="0">
                <a:solidFill>
                  <a:schemeClr val="accent3">
                    <a:lumMod val="20000"/>
                    <a:lumOff val="80000"/>
                  </a:schemeClr>
                </a:solidFill>
                <a:latin typeface="Albertus" pitchFamily="34" charset="0"/>
              </a:rPr>
              <a:t>tension</a:t>
            </a:r>
          </a:p>
          <a:p>
            <a:pPr>
              <a:spcAft>
                <a:spcPts val="600"/>
              </a:spcAft>
            </a:pPr>
            <a:r>
              <a:rPr lang="en-US" sz="1600" dirty="0" smtClean="0">
                <a:solidFill>
                  <a:schemeClr val="accent3">
                    <a:lumMod val="20000"/>
                    <a:lumOff val="80000"/>
                  </a:schemeClr>
                </a:solidFill>
                <a:latin typeface="Albertus" pitchFamily="34" charset="0"/>
              </a:rPr>
              <a:t>(</a:t>
            </a:r>
            <a:r>
              <a:rPr lang="en-US" sz="1600" dirty="0" err="1" smtClean="0">
                <a:solidFill>
                  <a:schemeClr val="accent3">
                    <a:lumMod val="20000"/>
                    <a:lumOff val="80000"/>
                  </a:schemeClr>
                </a:solidFill>
                <a:latin typeface="Albertus" pitchFamily="34" charset="0"/>
              </a:rPr>
              <a:t>Pseudopericarditis</a:t>
            </a:r>
            <a:r>
              <a:rPr lang="en-US" sz="1600" dirty="0" smtClean="0">
                <a:solidFill>
                  <a:schemeClr val="accent3">
                    <a:lumMod val="20000"/>
                    <a:lumOff val="80000"/>
                  </a:schemeClr>
                </a:solidFill>
                <a:latin typeface="Albertus" pitchFamily="34" charset="0"/>
              </a:rPr>
              <a:t>)</a:t>
            </a:r>
            <a:endParaRPr lang="en-US" sz="1600" dirty="0">
              <a:solidFill>
                <a:schemeClr val="accent3">
                  <a:lumMod val="20000"/>
                  <a:lumOff val="80000"/>
                </a:schemeClr>
              </a:solidFill>
              <a:latin typeface="Albertus" pitchFamily="34" charset="0"/>
            </a:endParaRPr>
          </a:p>
          <a:p>
            <a:pPr>
              <a:spcAft>
                <a:spcPts val="600"/>
              </a:spcAft>
            </a:pPr>
            <a:r>
              <a:rPr lang="en-US" sz="2300" dirty="0" smtClean="0">
                <a:solidFill>
                  <a:schemeClr val="accent3">
                    <a:lumMod val="20000"/>
                    <a:lumOff val="80000"/>
                  </a:schemeClr>
                </a:solidFill>
                <a:latin typeface="Albertus" pitchFamily="34" charset="0"/>
              </a:rPr>
              <a:t>-Nausea</a:t>
            </a:r>
            <a:endParaRPr lang="en-US" sz="2300" dirty="0">
              <a:solidFill>
                <a:schemeClr val="accent3">
                  <a:lumMod val="20000"/>
                  <a:lumOff val="80000"/>
                </a:schemeClr>
              </a:solidFill>
              <a:latin typeface="Albertus" pitchFamily="34" charset="0"/>
            </a:endParaRPr>
          </a:p>
        </p:txBody>
      </p:sp>
    </p:spTree>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28600" y="609600"/>
            <a:ext cx="8686800" cy="808038"/>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baseline="0" noProof="0" dirty="0" smtClean="0">
                <a:ln>
                  <a:noFill/>
                </a:ln>
                <a:solidFill>
                  <a:schemeClr val="accent1">
                    <a:lumMod val="60000"/>
                    <a:lumOff val="40000"/>
                  </a:schemeClr>
                </a:solidFill>
                <a:effectLst/>
                <a:uLnTx/>
                <a:uFillTx/>
                <a:latin typeface="+mj-lt"/>
                <a:ea typeface="+mj-ea"/>
                <a:cs typeface="+mj-cs"/>
              </a:rPr>
              <a:t>A Physiological Review of Human Skin</a:t>
            </a:r>
            <a:endParaRPr kumimoji="0" lang="en-US" sz="3400" b="1" i="0" u="none" strike="noStrike" kern="1200" cap="none" spc="0" normalizeH="0" baseline="0" noProof="0" dirty="0">
              <a:ln>
                <a:noFill/>
              </a:ln>
              <a:solidFill>
                <a:schemeClr val="accent1">
                  <a:lumMod val="60000"/>
                  <a:lumOff val="40000"/>
                </a:schemeClr>
              </a:solidFill>
              <a:effectLst/>
              <a:uLnTx/>
              <a:uFillTx/>
              <a:latin typeface="+mj-lt"/>
              <a:ea typeface="+mj-ea"/>
              <a:cs typeface="+mj-cs"/>
            </a:endParaRPr>
          </a:p>
        </p:txBody>
      </p:sp>
      <p:pic>
        <p:nvPicPr>
          <p:cNvPr id="3" name="Picture 4" descr="MIracell-SkinAnatomy 001"/>
          <p:cNvPicPr>
            <a:picLocks noChangeAspect="1" noChangeArrowheads="1"/>
          </p:cNvPicPr>
          <p:nvPr/>
        </p:nvPicPr>
        <p:blipFill>
          <a:blip r:embed="rId2" cstate="print"/>
          <a:srcRect/>
          <a:stretch>
            <a:fillRect/>
          </a:stretch>
        </p:blipFill>
        <p:spPr bwMode="auto">
          <a:xfrm>
            <a:off x="381000" y="1295400"/>
            <a:ext cx="8382000" cy="5334000"/>
          </a:xfrm>
          <a:prstGeom prst="rect">
            <a:avLst/>
          </a:prstGeom>
          <a:noFill/>
        </p:spPr>
      </p:pic>
    </p:spTree>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Epidermis"/>
          <p:cNvPicPr>
            <a:picLocks noChangeAspect="1" noChangeArrowheads="1"/>
          </p:cNvPicPr>
          <p:nvPr/>
        </p:nvPicPr>
        <p:blipFill>
          <a:blip r:embed="rId2" cstate="print"/>
          <a:srcRect/>
          <a:stretch>
            <a:fillRect/>
          </a:stretch>
        </p:blipFill>
        <p:spPr bwMode="auto">
          <a:xfrm>
            <a:off x="228600" y="1524000"/>
            <a:ext cx="8763000" cy="4114800"/>
          </a:xfrm>
          <a:prstGeom prst="rect">
            <a:avLst/>
          </a:prstGeom>
          <a:noFill/>
        </p:spPr>
      </p:pic>
      <p:sp>
        <p:nvSpPr>
          <p:cNvPr id="3" name="Rectangle 5"/>
          <p:cNvSpPr txBox="1">
            <a:spLocks noChangeArrowheads="1"/>
          </p:cNvSpPr>
          <p:nvPr/>
        </p:nvSpPr>
        <p:spPr>
          <a:xfrm>
            <a:off x="152400" y="457200"/>
            <a:ext cx="8915400" cy="1189038"/>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600" b="1" i="0" u="none" strike="noStrike" kern="1200" cap="none" spc="0" normalizeH="0" baseline="0" noProof="0" dirty="0" err="1" smtClean="0">
                <a:ln>
                  <a:noFill/>
                </a:ln>
                <a:solidFill>
                  <a:srgbClr val="FFFF00"/>
                </a:solidFill>
                <a:effectLst/>
                <a:uLnTx/>
                <a:uFillTx/>
                <a:latin typeface="Arial Narrow" pitchFamily="34" charset="0"/>
                <a:ea typeface="+mj-ea"/>
                <a:cs typeface="+mj-cs"/>
              </a:rPr>
              <a:t>Corneum</a:t>
            </a:r>
            <a:r>
              <a:rPr kumimoji="0" lang="en-US" sz="2600" b="1" i="0" u="none" strike="noStrike" kern="1200" cap="none" spc="0" normalizeH="0" baseline="0" noProof="0" dirty="0" smtClean="0">
                <a:ln>
                  <a:noFill/>
                </a:ln>
                <a:solidFill>
                  <a:srgbClr val="FFFF00"/>
                </a:solidFill>
                <a:effectLst/>
                <a:uLnTx/>
                <a:uFillTx/>
                <a:latin typeface="Arial Narrow" pitchFamily="34" charset="0"/>
                <a:ea typeface="+mj-ea"/>
                <a:cs typeface="+mj-cs"/>
              </a:rPr>
              <a:t> Stratum of the epidermis comprises 100%  of the External Auditory Canal “epidermis”; there are no skin cells on the surface.</a:t>
            </a:r>
            <a:endParaRPr kumimoji="0" lang="en-US" sz="2600" b="1" i="0" u="none" strike="noStrike" kern="1200" cap="none" spc="0" normalizeH="0" baseline="0" noProof="0" dirty="0">
              <a:ln>
                <a:noFill/>
              </a:ln>
              <a:solidFill>
                <a:srgbClr val="FFFF00"/>
              </a:solidFill>
              <a:effectLst/>
              <a:uLnTx/>
              <a:uFillTx/>
              <a:latin typeface="Arial Narrow" pitchFamily="34" charset="0"/>
              <a:ea typeface="+mj-ea"/>
              <a:cs typeface="+mj-cs"/>
            </a:endParaRPr>
          </a:p>
        </p:txBody>
      </p:sp>
      <p:sp>
        <p:nvSpPr>
          <p:cNvPr id="4" name="Text Box 6"/>
          <p:cNvSpPr txBox="1">
            <a:spLocks noChangeArrowheads="1"/>
          </p:cNvSpPr>
          <p:nvPr/>
        </p:nvSpPr>
        <p:spPr bwMode="auto">
          <a:xfrm>
            <a:off x="76200" y="5675376"/>
            <a:ext cx="9067800" cy="1015663"/>
          </a:xfrm>
          <a:prstGeom prst="rect">
            <a:avLst/>
          </a:prstGeom>
          <a:noFill/>
          <a:ln w="9525">
            <a:noFill/>
            <a:miter lim="800000"/>
            <a:headEnd/>
            <a:tailEnd/>
          </a:ln>
          <a:effectLst/>
        </p:spPr>
        <p:txBody>
          <a:bodyPr wrap="square">
            <a:spAutoFit/>
          </a:bodyPr>
          <a:lstStyle/>
          <a:p>
            <a:pPr>
              <a:spcBef>
                <a:spcPct val="50000"/>
              </a:spcBef>
            </a:pPr>
            <a:r>
              <a:rPr lang="en-US" sz="2000" dirty="0">
                <a:latin typeface="+mj-lt"/>
              </a:rPr>
              <a:t>When EAC keratin is </a:t>
            </a:r>
            <a:r>
              <a:rPr lang="en-US" sz="2000" dirty="0" smtClean="0">
                <a:latin typeface="+mj-lt"/>
              </a:rPr>
              <a:t>absent in the ear canal (via cotton swab trauma, low </a:t>
            </a:r>
            <a:r>
              <a:rPr lang="en-US" sz="2000" dirty="0">
                <a:latin typeface="+mj-lt"/>
              </a:rPr>
              <a:t>cellular pH</a:t>
            </a:r>
            <a:r>
              <a:rPr lang="en-US" sz="2000" dirty="0" smtClean="0">
                <a:latin typeface="+mj-lt"/>
              </a:rPr>
              <a:t>, use of hydrogen peroxide,  medication use,  diabetes mellitus, etc.), EAC </a:t>
            </a:r>
            <a:r>
              <a:rPr lang="en-US" sz="2000" dirty="0" err="1" smtClean="0">
                <a:latin typeface="+mj-lt"/>
              </a:rPr>
              <a:t>mechano</a:t>
            </a:r>
            <a:r>
              <a:rPr lang="en-US" sz="2000" dirty="0" smtClean="0">
                <a:latin typeface="+mj-lt"/>
              </a:rPr>
              <a:t>- receptors are exposed, making them overly sensitive during </a:t>
            </a:r>
            <a:r>
              <a:rPr lang="en-US" sz="2000" dirty="0">
                <a:latin typeface="+mj-lt"/>
              </a:rPr>
              <a:t>hearing aid </a:t>
            </a:r>
            <a:r>
              <a:rPr lang="en-US" sz="2000" dirty="0" smtClean="0">
                <a:latin typeface="+mj-lt"/>
              </a:rPr>
              <a:t>wear. </a:t>
            </a:r>
            <a:endParaRPr lang="en-US" sz="2000" dirty="0">
              <a:latin typeface="+mj-lt"/>
            </a:endParaRPr>
          </a:p>
        </p:txBody>
      </p:sp>
    </p:spTree>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381000" y="685800"/>
            <a:ext cx="8534400" cy="941387"/>
          </a:xfrm>
          <a:prstGeom prst="rect">
            <a:avLst/>
          </a:prstGeom>
          <a:noFill/>
          <a:ln w="9525">
            <a:noFill/>
            <a:miter lim="800000"/>
            <a:headEnd/>
            <a:tailEnd/>
          </a:ln>
          <a:effectLst/>
        </p:spPr>
        <p:txBody>
          <a:bodyPr anchor="ctr" anchorCtr="1"/>
          <a:lstStyle/>
          <a:p>
            <a:pPr>
              <a:defRPr/>
            </a:pPr>
            <a:r>
              <a:rPr lang="en-US" sz="3600" b="1" dirty="0">
                <a:solidFill>
                  <a:schemeClr val="accent1">
                    <a:lumMod val="60000"/>
                    <a:lumOff val="40000"/>
                  </a:schemeClr>
                </a:solidFill>
                <a:latin typeface="Arial" charset="0"/>
              </a:rPr>
              <a:t>EAC </a:t>
            </a:r>
            <a:r>
              <a:rPr lang="en-US" sz="3600" b="1" dirty="0" smtClean="0">
                <a:solidFill>
                  <a:schemeClr val="accent1">
                    <a:lumMod val="60000"/>
                    <a:lumOff val="40000"/>
                  </a:schemeClr>
                </a:solidFill>
                <a:latin typeface="Arial" charset="0"/>
              </a:rPr>
              <a:t>Mechanoreceptors</a:t>
            </a:r>
            <a:r>
              <a:rPr lang="en-US" sz="3400" b="1" dirty="0" smtClean="0">
                <a:solidFill>
                  <a:schemeClr val="accent1">
                    <a:lumMod val="60000"/>
                    <a:lumOff val="40000"/>
                  </a:schemeClr>
                </a:solidFill>
                <a:latin typeface="Arial" charset="0"/>
              </a:rPr>
              <a:t> </a:t>
            </a:r>
            <a:r>
              <a:rPr lang="en-US" sz="2000" b="1" dirty="0" smtClean="0">
                <a:solidFill>
                  <a:schemeClr val="accent1">
                    <a:lumMod val="60000"/>
                    <a:lumOff val="40000"/>
                  </a:schemeClr>
                </a:solidFill>
                <a:latin typeface="Arial" charset="0"/>
              </a:rPr>
              <a:t>(You need to know them)</a:t>
            </a:r>
            <a:endParaRPr lang="en-US" sz="2000" b="1" dirty="0">
              <a:solidFill>
                <a:schemeClr val="accent1">
                  <a:lumMod val="60000"/>
                  <a:lumOff val="40000"/>
                </a:schemeClr>
              </a:solidFill>
              <a:latin typeface="Arial" charset="0"/>
            </a:endParaRPr>
          </a:p>
        </p:txBody>
      </p:sp>
      <p:graphicFrame>
        <p:nvGraphicFramePr>
          <p:cNvPr id="3" name="Group 5"/>
          <p:cNvGraphicFramePr>
            <a:graphicFrameLocks noGrp="1"/>
          </p:cNvGraphicFramePr>
          <p:nvPr>
            <p:extLst>
              <p:ext uri="{D42A27DB-BD31-4B8C-83A1-F6EECF244321}">
                <p14:modId xmlns:p14="http://schemas.microsoft.com/office/powerpoint/2010/main" val="897704512"/>
              </p:ext>
            </p:extLst>
          </p:nvPr>
        </p:nvGraphicFramePr>
        <p:xfrm>
          <a:off x="457200" y="1676400"/>
          <a:ext cx="8229600" cy="4831080"/>
        </p:xfrm>
        <a:graphic>
          <a:graphicData uri="http://schemas.openxmlformats.org/drawingml/2006/table">
            <a:tbl>
              <a:tblPr/>
              <a:tblGrid>
                <a:gridCol w="4114800"/>
                <a:gridCol w="4114800"/>
              </a:tblGrid>
              <a:tr h="6858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dirty="0" smtClean="0">
                          <a:ln>
                            <a:noFill/>
                          </a:ln>
                          <a:solidFill>
                            <a:srgbClr val="FFFF00"/>
                          </a:solidFill>
                          <a:effectLst/>
                          <a:latin typeface="Tahoma" pitchFamily="34" charset="0"/>
                          <a:cs typeface="Arial" charset="0"/>
                        </a:rPr>
                        <a:t>Hair follicles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Senses slight air movement, incites vascular activity at TM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64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dirty="0" err="1" smtClean="0">
                          <a:ln>
                            <a:noFill/>
                          </a:ln>
                          <a:solidFill>
                            <a:srgbClr val="FFFF00"/>
                          </a:solidFill>
                          <a:effectLst/>
                          <a:latin typeface="Tahoma" pitchFamily="34" charset="0"/>
                          <a:cs typeface="Arial" charset="0"/>
                        </a:rPr>
                        <a:t>Meissner’s</a:t>
                      </a:r>
                      <a:r>
                        <a:rPr kumimoji="0" lang="en-US" sz="2800" b="0" i="0" u="none" strike="noStrike" cap="none" normalizeH="0" baseline="0" dirty="0" smtClean="0">
                          <a:ln>
                            <a:noFill/>
                          </a:ln>
                          <a:solidFill>
                            <a:srgbClr val="FFFF00"/>
                          </a:solidFill>
                          <a:effectLst/>
                          <a:latin typeface="Tahoma" pitchFamily="34" charset="0"/>
                          <a:cs typeface="Arial" charset="0"/>
                        </a:rPr>
                        <a:t> Corpuscles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Senses light pressure near surface of epithelium, sends signal to tympanic plexus </a:t>
                      </a:r>
                      <a:r>
                        <a:rPr kumimoji="0" lang="en-US" sz="14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(Note: In complete reflex arc ceases firing upon cessation of movement)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4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dirty="0" err="1" smtClean="0">
                          <a:ln>
                            <a:noFill/>
                          </a:ln>
                          <a:solidFill>
                            <a:srgbClr val="FFFF00"/>
                          </a:solidFill>
                          <a:effectLst/>
                          <a:latin typeface="Tahoma" pitchFamily="34" charset="0"/>
                          <a:cs typeface="Arial" charset="0"/>
                        </a:rPr>
                        <a:t>Pacinian</a:t>
                      </a:r>
                      <a:r>
                        <a:rPr kumimoji="0" lang="en-US" sz="2800" b="0" i="0" u="none" strike="noStrike" cap="none" normalizeH="0" baseline="0" dirty="0" smtClean="0">
                          <a:ln>
                            <a:noFill/>
                          </a:ln>
                          <a:solidFill>
                            <a:srgbClr val="FFFF00"/>
                          </a:solidFill>
                          <a:effectLst/>
                          <a:latin typeface="Tahoma" pitchFamily="34" charset="0"/>
                          <a:cs typeface="Arial" charset="0"/>
                        </a:rPr>
                        <a:t> Corpuscles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charset="0"/>
                        </a:rPr>
                        <a:t>Senses deep pressure in mid-level of tissue, sends signal to tympanic plexus region </a:t>
                      </a:r>
                      <a:r>
                        <a:rPr kumimoji="0" lang="en-US" sz="1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charset="0"/>
                        </a:rPr>
                        <a:t>(Note: Excites cytokine and lymphocyte production)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64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dirty="0" smtClean="0">
                          <a:ln>
                            <a:noFill/>
                          </a:ln>
                          <a:solidFill>
                            <a:srgbClr val="FFFF00"/>
                          </a:solidFill>
                          <a:effectLst/>
                          <a:latin typeface="Tahoma" pitchFamily="34" charset="0"/>
                          <a:cs typeface="Arial" charset="0"/>
                        </a:rPr>
                        <a:t>Vagal stimulation (via Arnold’s Branch)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Evokes various reflexes, including gag, cough, cardiac constriction, nausea in stomach</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64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dirty="0" smtClean="0">
                          <a:ln>
                            <a:noFill/>
                          </a:ln>
                          <a:solidFill>
                            <a:srgbClr val="FFFF00"/>
                          </a:solidFill>
                          <a:effectLst/>
                          <a:latin typeface="Tahoma" pitchFamily="34" charset="0"/>
                          <a:cs typeface="Arial" charset="0"/>
                        </a:rPr>
                        <a:t>Trigeminal</a:t>
                      </a:r>
                      <a:r>
                        <a:rPr kumimoji="0" lang="en-US" sz="1400" b="0" i="0" u="none" strike="noStrike" cap="none" normalizeH="0" baseline="0" dirty="0" smtClean="0">
                          <a:ln>
                            <a:noFill/>
                          </a:ln>
                          <a:solidFill>
                            <a:srgbClr val="FFFF00"/>
                          </a:solidFill>
                          <a:effectLst/>
                          <a:latin typeface="Tahoma" pitchFamily="34" charset="0"/>
                          <a:cs typeface="Arial" charset="0"/>
                        </a:rPr>
                        <a:t> (Efferent neurons) </a:t>
                      </a:r>
                      <a:r>
                        <a:rPr kumimoji="0" lang="en-US" sz="2800" b="0" i="0" u="none" strike="noStrike" cap="none" normalizeH="0" baseline="0" dirty="0" smtClean="0">
                          <a:ln>
                            <a:noFill/>
                          </a:ln>
                          <a:solidFill>
                            <a:srgbClr val="FFFF00"/>
                          </a:solidFill>
                          <a:effectLst/>
                          <a:latin typeface="Tahoma" pitchFamily="34" charset="0"/>
                          <a:cs typeface="Arial" charset="0"/>
                        </a:rPr>
                        <a:t>/Facial</a:t>
                      </a:r>
                      <a:r>
                        <a:rPr kumimoji="0" lang="en-US" sz="1400" b="0" i="0" u="none" strike="noStrike" cap="none" normalizeH="0" baseline="0" dirty="0" smtClean="0">
                          <a:ln>
                            <a:noFill/>
                          </a:ln>
                          <a:solidFill>
                            <a:srgbClr val="FFFF00"/>
                          </a:solidFill>
                          <a:effectLst/>
                          <a:latin typeface="Tahoma" pitchFamily="34" charset="0"/>
                          <a:cs typeface="Arial" charset="0"/>
                        </a:rPr>
                        <a:t> (Afferent neurons)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charset="0"/>
                        </a:rPr>
                        <a:t>Controls vascularization &amp; lymphatic activity</a:t>
                      </a:r>
                      <a:r>
                        <a:rPr kumimoji="0" lang="en-US" sz="1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charset="0"/>
                        </a:rPr>
                        <a:t> (Note: Some aspects have no parasympathetic response)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457200" y="228600"/>
            <a:ext cx="8229600" cy="1139825"/>
          </a:xfrm>
          <a:prstGeom prst="rect">
            <a:avLst/>
          </a:prstGeom>
          <a:noFill/>
          <a:ln w="9525">
            <a:noFill/>
            <a:miter lim="800000"/>
            <a:headEnd/>
            <a:tailEnd/>
          </a:ln>
          <a:effectLst/>
        </p:spPr>
        <p:txBody>
          <a:bodyPr anchor="ctr" anchorCtr="1"/>
          <a:lstStyle/>
          <a:p>
            <a:pPr algn="ctr"/>
            <a:r>
              <a:rPr lang="en-US" sz="3200" b="1" dirty="0">
                <a:solidFill>
                  <a:schemeClr val="accent1">
                    <a:lumMod val="60000"/>
                    <a:lumOff val="40000"/>
                  </a:schemeClr>
                </a:solidFill>
                <a:effectLst>
                  <a:outerShdw blurRad="38100" dist="38100" dir="2700000" algn="tl">
                    <a:srgbClr val="000000"/>
                  </a:outerShdw>
                </a:effectLst>
                <a:latin typeface="Albertus" pitchFamily="34" charset="0"/>
              </a:rPr>
              <a:t>Evidence &amp; Remediation of </a:t>
            </a:r>
            <a:br>
              <a:rPr lang="en-US" sz="3200" b="1" dirty="0">
                <a:solidFill>
                  <a:schemeClr val="accent1">
                    <a:lumMod val="60000"/>
                    <a:lumOff val="40000"/>
                  </a:schemeClr>
                </a:solidFill>
                <a:effectLst>
                  <a:outerShdw blurRad="38100" dist="38100" dir="2700000" algn="tl">
                    <a:srgbClr val="000000"/>
                  </a:outerShdw>
                </a:effectLst>
                <a:latin typeface="Albertus" pitchFamily="34" charset="0"/>
              </a:rPr>
            </a:br>
            <a:r>
              <a:rPr lang="en-US" sz="3200" b="1" dirty="0" smtClean="0">
                <a:solidFill>
                  <a:schemeClr val="accent1">
                    <a:lumMod val="60000"/>
                    <a:lumOff val="40000"/>
                  </a:schemeClr>
                </a:solidFill>
                <a:effectLst>
                  <a:outerShdw blurRad="38100" dist="38100" dir="2700000" algn="tl">
                    <a:srgbClr val="000000"/>
                  </a:outerShdw>
                </a:effectLst>
                <a:latin typeface="Albertus" pitchFamily="34" charset="0"/>
              </a:rPr>
              <a:t>EAC Neuroreflex Hypersensitivity</a:t>
            </a:r>
            <a:endParaRPr lang="en-US" sz="3200" b="1" dirty="0">
              <a:solidFill>
                <a:schemeClr val="accent1">
                  <a:lumMod val="60000"/>
                  <a:lumOff val="40000"/>
                </a:schemeClr>
              </a:solidFill>
              <a:effectLst>
                <a:outerShdw blurRad="38100" dist="38100" dir="2700000" algn="tl">
                  <a:srgbClr val="000000"/>
                </a:outerShdw>
              </a:effectLst>
              <a:latin typeface="Albertus" pitchFamily="34" charset="0"/>
            </a:endParaRPr>
          </a:p>
        </p:txBody>
      </p:sp>
      <p:graphicFrame>
        <p:nvGraphicFramePr>
          <p:cNvPr id="3" name="Group 29"/>
          <p:cNvGraphicFramePr>
            <a:graphicFrameLocks noGrp="1"/>
          </p:cNvGraphicFramePr>
          <p:nvPr>
            <p:extLst>
              <p:ext uri="{D42A27DB-BD31-4B8C-83A1-F6EECF244321}">
                <p14:modId xmlns:p14="http://schemas.microsoft.com/office/powerpoint/2010/main" val="3588551946"/>
              </p:ext>
            </p:extLst>
          </p:nvPr>
        </p:nvGraphicFramePr>
        <p:xfrm>
          <a:off x="457200" y="1905000"/>
          <a:ext cx="8229600" cy="4591050"/>
        </p:xfrm>
        <a:graphic>
          <a:graphicData uri="http://schemas.openxmlformats.org/drawingml/2006/table">
            <a:tbl>
              <a:tblPr/>
              <a:tblGrid>
                <a:gridCol w="1905000"/>
                <a:gridCol w="2057400"/>
                <a:gridCol w="2133600"/>
                <a:gridCol w="2133600"/>
              </a:tblGrid>
              <a:tr h="13922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0" i="0" u="none" strike="noStrike" cap="none" normalizeH="0" baseline="0" dirty="0" smtClean="0">
                          <a:ln>
                            <a:noFill/>
                          </a:ln>
                          <a:solidFill>
                            <a:srgbClr val="FFFF00"/>
                          </a:solidFill>
                          <a:effectLst/>
                          <a:latin typeface="Tahoma" pitchFamily="34" charset="0"/>
                          <a:cs typeface="Arial" charset="0"/>
                        </a:rPr>
                        <a:t>Trigeminal</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0" i="0" u="none" strike="noStrike" cap="none" normalizeH="0" baseline="0" dirty="0" smtClean="0">
                          <a:ln>
                            <a:noFill/>
                          </a:ln>
                          <a:solidFill>
                            <a:srgbClr val="FFFF00"/>
                          </a:solidFill>
                          <a:effectLst/>
                          <a:latin typeface="Tahoma" pitchFamily="34" charset="0"/>
                          <a:cs typeface="Arial" charset="0"/>
                        </a:rPr>
                        <a:t>(Red Reflex)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Hyper-vascularization  </a:t>
                      </a:r>
                      <a:r>
                        <a:rPr kumimoji="0" lang="en-US" sz="16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re Otoscope Speculum Placement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charset="0"/>
                        </a:rPr>
                        <a:t>Requires increased gain/output after 15-30 minutes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charset="0"/>
                        </a:rPr>
                        <a:t>Utilize a </a:t>
                      </a:r>
                      <a:r>
                        <a:rPr kumimoji="0" lang="en-US" sz="1800" b="1" i="0" u="none" strike="noStrike" cap="none" normalizeH="0" baseline="0" dirty="0" smtClean="0">
                          <a:ln>
                            <a:noFill/>
                          </a:ln>
                          <a:solidFill>
                            <a:srgbClr val="FFFF00"/>
                          </a:solidFill>
                          <a:effectLst/>
                          <a:latin typeface="Tahoma" pitchFamily="34" charset="0"/>
                          <a:cs typeface="Arial" charset="0"/>
                        </a:rPr>
                        <a:t>wearing schedule</a:t>
                      </a: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charset="0"/>
                        </a:rPr>
                        <a:t> to gradually increase wearing time; use MiraCell in EAC</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906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0" i="0" u="none" strike="noStrike" cap="none" normalizeH="0" baseline="0" dirty="0" err="1" smtClean="0">
                          <a:ln>
                            <a:noFill/>
                          </a:ln>
                          <a:solidFill>
                            <a:srgbClr val="FFFF00"/>
                          </a:solidFill>
                          <a:effectLst/>
                          <a:latin typeface="Tahoma" pitchFamily="34" charset="0"/>
                          <a:cs typeface="Arial" charset="0"/>
                        </a:rPr>
                        <a:t>Vagus</a:t>
                      </a:r>
                      <a:r>
                        <a:rPr kumimoji="0" lang="en-US" sz="1800" b="0" i="0" u="none" strike="noStrike" cap="none" normalizeH="0" baseline="0" dirty="0" smtClean="0">
                          <a:ln>
                            <a:noFill/>
                          </a:ln>
                          <a:solidFill>
                            <a:srgbClr val="FFFF00"/>
                          </a:solidFill>
                          <a:effectLst/>
                          <a:latin typeface="Tahoma" pitchFamily="34" charset="0"/>
                          <a:cs typeface="Arial" charset="0"/>
                        </a:rPr>
                        <a:t>/Arnold’s Branch</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0" i="0" u="none" strike="noStrike" cap="none" normalizeH="0" baseline="0" dirty="0" smtClean="0">
                          <a:ln>
                            <a:noFill/>
                          </a:ln>
                          <a:solidFill>
                            <a:srgbClr val="FFFF00"/>
                          </a:solidFill>
                          <a:effectLst/>
                          <a:latin typeface="Tahoma" pitchFamily="34" charset="0"/>
                          <a:cs typeface="Arial" charset="0"/>
                        </a:rPr>
                        <a:t>(Cough Reflex)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Cough, gag reflex upon otoblock insertion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Complains of Non-acoustic occlusion, plugged sensation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charset="0"/>
                        </a:rPr>
                        <a:t>Find most sensitive area &amp; remove material, fit RIC, use MiraCell in EAC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129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0" i="0" u="none" strike="noStrike" cap="none" normalizeH="0" baseline="0" dirty="0" smtClean="0">
                          <a:ln>
                            <a:noFill/>
                          </a:ln>
                          <a:solidFill>
                            <a:srgbClr val="FFFF00"/>
                          </a:solidFill>
                          <a:effectLst/>
                          <a:latin typeface="Tahoma" pitchFamily="34" charset="0"/>
                          <a:cs typeface="Arial" charset="0"/>
                        </a:rPr>
                        <a:t>Lymphatic</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0" i="0" u="none" strike="noStrike" cap="none" normalizeH="0" baseline="0" dirty="0" smtClean="0">
                          <a:ln>
                            <a:noFill/>
                          </a:ln>
                          <a:solidFill>
                            <a:srgbClr val="FFFF00"/>
                          </a:solidFill>
                          <a:effectLst/>
                          <a:latin typeface="Tahoma" pitchFamily="34" charset="0"/>
                          <a:cs typeface="Arial" charset="0"/>
                        </a:rPr>
                        <a:t>(Tissue Swelling)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Painful sensitivity upon insertion of earmold in EAC—note missing keratin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HA becomes uncomfortable in short durations of wear, cannot acclimate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cs typeface="Arial" charset="0"/>
                        </a:rPr>
                        <a:t>Improve keratin status with MiraCell before delivery, reduce pressure in EAC, fit RIC</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 name="Text Box 27"/>
          <p:cNvSpPr txBox="1">
            <a:spLocks noChangeArrowheads="1"/>
          </p:cNvSpPr>
          <p:nvPr/>
        </p:nvSpPr>
        <p:spPr bwMode="auto">
          <a:xfrm>
            <a:off x="838200" y="1371600"/>
            <a:ext cx="7848600" cy="366713"/>
          </a:xfrm>
          <a:prstGeom prst="rect">
            <a:avLst/>
          </a:prstGeom>
          <a:noFill/>
          <a:ln w="9525">
            <a:noFill/>
            <a:miter lim="800000"/>
            <a:headEnd/>
            <a:tailEnd/>
          </a:ln>
          <a:effectLst/>
        </p:spPr>
        <p:txBody>
          <a:bodyPr>
            <a:spAutoFit/>
          </a:bodyPr>
          <a:lstStyle/>
          <a:p>
            <a:pPr eaLnBrk="0" hangingPunct="0">
              <a:spcBef>
                <a:spcPct val="50000"/>
              </a:spcBef>
            </a:pPr>
            <a:r>
              <a:rPr lang="en-US">
                <a:latin typeface="Arial" charset="0"/>
              </a:rPr>
              <a:t>Reflex Label          Observation             Fitting Artifact            Remedy</a:t>
            </a:r>
          </a:p>
        </p:txBody>
      </p:sp>
    </p:spTree>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2057400" y="1447799"/>
            <a:ext cx="6858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b"/>
          <a:lstStyle/>
          <a:p>
            <a:pPr algn="ctr" eaLnBrk="0" fontAlgn="base" hangingPunct="0">
              <a:spcBef>
                <a:spcPct val="0"/>
              </a:spcBef>
              <a:spcAft>
                <a:spcPct val="0"/>
              </a:spcAft>
            </a:pPr>
            <a:endParaRPr lang="en-US" sz="4400" dirty="0" smtClean="0">
              <a:solidFill>
                <a:srgbClr val="000000"/>
              </a:solidFill>
            </a:endParaRPr>
          </a:p>
        </p:txBody>
      </p:sp>
      <p:sp>
        <p:nvSpPr>
          <p:cNvPr id="3075" name="Rectangle 3"/>
          <p:cNvSpPr>
            <a:spLocks noChangeArrowheads="1"/>
          </p:cNvSpPr>
          <p:nvPr/>
        </p:nvSpPr>
        <p:spPr bwMode="auto">
          <a:xfrm>
            <a:off x="5105400" y="2057400"/>
            <a:ext cx="38100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eaLnBrk="0" fontAlgn="base" hangingPunct="0">
              <a:spcBef>
                <a:spcPct val="20000"/>
              </a:spcBef>
              <a:spcAft>
                <a:spcPct val="0"/>
              </a:spcAft>
              <a:buFontTx/>
              <a:buChar char="•"/>
            </a:pPr>
            <a:r>
              <a:rPr lang="en-US" sz="2800" smtClean="0">
                <a:solidFill>
                  <a:srgbClr val="000000"/>
                </a:solidFill>
              </a:rPr>
              <a:t>Latent diabetes II case</a:t>
            </a:r>
          </a:p>
        </p:txBody>
      </p:sp>
      <p:pic>
        <p:nvPicPr>
          <p:cNvPr id="3077" name="Picture 5" descr="E:\KeratinPartialDetached_225_4i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1" y="1447799"/>
            <a:ext cx="1600200" cy="14150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AREN HARRIS 1-06-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699" y="4096447"/>
            <a:ext cx="1600201" cy="1237553"/>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Lst>
        </p:spPr>
      </p:pic>
      <p:pic>
        <p:nvPicPr>
          <p:cNvPr id="7" name="Picture 7" descr="clegg7-10"/>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149" t="11765" r="18195" b="14401"/>
          <a:stretch/>
        </p:blipFill>
        <p:spPr bwMode="auto">
          <a:xfrm>
            <a:off x="304801" y="5334000"/>
            <a:ext cx="1562100" cy="133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3" descr="VO- Keratosis Obturans 001"/>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artisticPlasticWrap/>
                    </a14:imgEffect>
                  </a14:imgLayer>
                </a14:imgProps>
              </a:ext>
              <a:ext uri="{28A0092B-C50C-407E-A947-70E740481C1C}">
                <a14:useLocalDpi xmlns:a14="http://schemas.microsoft.com/office/drawing/2010/main" val="0"/>
              </a:ext>
            </a:extLst>
          </a:blip>
          <a:srcRect l="16352" t="10317" r="12792" b="6158"/>
          <a:stretch/>
        </p:blipFill>
        <p:spPr bwMode="auto">
          <a:xfrm rot="10800000" flipH="1">
            <a:off x="304800" y="2862836"/>
            <a:ext cx="1600201" cy="12309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 name="TextBox 1"/>
          <p:cNvSpPr txBox="1"/>
          <p:nvPr/>
        </p:nvSpPr>
        <p:spPr>
          <a:xfrm>
            <a:off x="762000" y="228600"/>
            <a:ext cx="7848600" cy="1015663"/>
          </a:xfrm>
          <a:prstGeom prst="rect">
            <a:avLst/>
          </a:prstGeom>
          <a:noFill/>
        </p:spPr>
        <p:txBody>
          <a:bodyPr wrap="square" rtlCol="0">
            <a:spAutoFit/>
          </a:bodyPr>
          <a:lstStyle/>
          <a:p>
            <a:r>
              <a:rPr lang="en-US" sz="3000" b="1" dirty="0" smtClean="0">
                <a:solidFill>
                  <a:srgbClr val="FFFF00"/>
                </a:solidFill>
                <a:latin typeface="Arial" pitchFamily="34" charset="0"/>
                <a:cs typeface="Arial" pitchFamily="34" charset="0"/>
              </a:rPr>
              <a:t>Keratosis Obturans: Progression over 1-5 years into “the ingrown toenail of the ear”</a:t>
            </a:r>
            <a:endParaRPr lang="en-US" sz="3000" b="1" dirty="0">
              <a:solidFill>
                <a:srgbClr val="FFFF00"/>
              </a:solidFill>
              <a:latin typeface="Arial" pitchFamily="34" charset="0"/>
              <a:cs typeface="Arial" pitchFamily="34" charset="0"/>
            </a:endParaRPr>
          </a:p>
        </p:txBody>
      </p:sp>
      <p:sp>
        <p:nvSpPr>
          <p:cNvPr id="4" name="TextBox 3"/>
          <p:cNvSpPr txBox="1"/>
          <p:nvPr/>
        </p:nvSpPr>
        <p:spPr>
          <a:xfrm>
            <a:off x="2057400" y="1447799"/>
            <a:ext cx="6705600" cy="4690515"/>
          </a:xfrm>
          <a:prstGeom prst="rect">
            <a:avLst/>
          </a:prstGeom>
          <a:noFill/>
        </p:spPr>
        <p:txBody>
          <a:bodyPr wrap="square" rtlCol="0">
            <a:spAutoFit/>
          </a:bodyPr>
          <a:lstStyle/>
          <a:p>
            <a:pPr marL="342900" indent="-342900">
              <a:lnSpc>
                <a:spcPct val="90000"/>
              </a:lnSpc>
              <a:buClr>
                <a:srgbClr val="FFFF00"/>
              </a:buClr>
              <a:buSzPct val="136000"/>
              <a:buFont typeface="Arial" pitchFamily="34" charset="0"/>
              <a:buChar char="•"/>
            </a:pPr>
            <a:r>
              <a:rPr lang="en-US" sz="2200" b="1" dirty="0" smtClean="0">
                <a:solidFill>
                  <a:srgbClr val="A5C249">
                    <a:lumMod val="20000"/>
                    <a:lumOff val="80000"/>
                  </a:srgbClr>
                </a:solidFill>
                <a:latin typeface="Arial Narrow" pitchFamily="34" charset="0"/>
              </a:rPr>
              <a:t>When cellular pH of the body falls below pH 7.1-7.2 (acidosis), external ear keratin can peel off at the rate of approx. 1mm per day. The example to the left is from a patient developing diabetes mellitus type 2 @ 6 months</a:t>
            </a:r>
          </a:p>
          <a:p>
            <a:pPr marL="342900" indent="-342900">
              <a:lnSpc>
                <a:spcPct val="90000"/>
              </a:lnSpc>
              <a:buClr>
                <a:srgbClr val="FFFF00"/>
              </a:buClr>
              <a:buSzPct val="136000"/>
              <a:buFont typeface="Arial" pitchFamily="34" charset="0"/>
              <a:buChar char="•"/>
            </a:pPr>
            <a:endParaRPr lang="en-US" sz="600" b="1" dirty="0">
              <a:solidFill>
                <a:srgbClr val="A5C249">
                  <a:lumMod val="20000"/>
                  <a:lumOff val="80000"/>
                </a:srgbClr>
              </a:solidFill>
              <a:latin typeface="Arial Narrow" pitchFamily="34" charset="0"/>
            </a:endParaRPr>
          </a:p>
          <a:p>
            <a:pPr marL="342900" indent="-342900">
              <a:lnSpc>
                <a:spcPct val="90000"/>
              </a:lnSpc>
              <a:buClr>
                <a:srgbClr val="FFFF00"/>
              </a:buClr>
              <a:buSzPct val="136000"/>
              <a:buFont typeface="Arial" pitchFamily="34" charset="0"/>
              <a:buChar char="•"/>
            </a:pPr>
            <a:r>
              <a:rPr lang="en-US" sz="2200" b="1" dirty="0" smtClean="0">
                <a:solidFill>
                  <a:srgbClr val="A5C249">
                    <a:lumMod val="20000"/>
                    <a:lumOff val="80000"/>
                  </a:srgbClr>
                </a:solidFill>
                <a:latin typeface="Arial Narrow" pitchFamily="34" charset="0"/>
              </a:rPr>
              <a:t>At year 4-5, several </a:t>
            </a:r>
            <a:r>
              <a:rPr lang="en-US" sz="2200" b="1" dirty="0" err="1" smtClean="0">
                <a:solidFill>
                  <a:srgbClr val="A5C249">
                    <a:lumMod val="20000"/>
                    <a:lumOff val="80000"/>
                  </a:srgbClr>
                </a:solidFill>
                <a:latin typeface="Arial Narrow" pitchFamily="34" charset="0"/>
              </a:rPr>
              <a:t>keratoses</a:t>
            </a:r>
            <a:r>
              <a:rPr lang="en-US" sz="2200" b="1" dirty="0" smtClean="0">
                <a:solidFill>
                  <a:srgbClr val="A5C249">
                    <a:lumMod val="20000"/>
                    <a:lumOff val="80000"/>
                  </a:srgbClr>
                </a:solidFill>
                <a:latin typeface="Arial Narrow" pitchFamily="34" charset="0"/>
              </a:rPr>
              <a:t> have formed, trapping dead skin cells, bacteria, amoeba, fungus, yeasts, etc., debris, and cerumen. Often mistaken for impacted cerumen</a:t>
            </a:r>
          </a:p>
          <a:p>
            <a:pPr marL="342900" indent="-342900">
              <a:lnSpc>
                <a:spcPct val="90000"/>
              </a:lnSpc>
              <a:buClr>
                <a:srgbClr val="FFFF00"/>
              </a:buClr>
              <a:buSzPct val="136000"/>
              <a:buFont typeface="Arial" pitchFamily="34" charset="0"/>
              <a:buChar char="•"/>
            </a:pPr>
            <a:endParaRPr lang="en-US" sz="600" b="1" dirty="0">
              <a:solidFill>
                <a:srgbClr val="A5C249">
                  <a:lumMod val="20000"/>
                  <a:lumOff val="80000"/>
                </a:srgbClr>
              </a:solidFill>
              <a:latin typeface="Arial Narrow" pitchFamily="34" charset="0"/>
            </a:endParaRPr>
          </a:p>
          <a:p>
            <a:pPr marL="342900" indent="-342900">
              <a:lnSpc>
                <a:spcPct val="90000"/>
              </a:lnSpc>
              <a:buClr>
                <a:srgbClr val="FFFF00"/>
              </a:buClr>
              <a:buSzPct val="136000"/>
              <a:buFont typeface="Arial" pitchFamily="34" charset="0"/>
              <a:buChar char="•"/>
            </a:pPr>
            <a:r>
              <a:rPr lang="en-US" sz="2200" b="1" dirty="0" smtClean="0">
                <a:solidFill>
                  <a:srgbClr val="A5C249">
                    <a:lumMod val="20000"/>
                    <a:lumOff val="80000"/>
                  </a:srgbClr>
                </a:solidFill>
                <a:latin typeface="Arial Narrow" pitchFamily="34" charset="0"/>
              </a:rPr>
              <a:t>Upon removal of just </a:t>
            </a:r>
            <a:r>
              <a:rPr lang="en-US" sz="2200" b="1" i="1" dirty="0" smtClean="0">
                <a:solidFill>
                  <a:srgbClr val="A5C249">
                    <a:lumMod val="20000"/>
                    <a:lumOff val="80000"/>
                  </a:srgbClr>
                </a:solidFill>
                <a:latin typeface="Arial Narrow" pitchFamily="34" charset="0"/>
              </a:rPr>
              <a:t>one</a:t>
            </a:r>
            <a:r>
              <a:rPr lang="en-US" sz="2200" b="1" dirty="0" smtClean="0">
                <a:solidFill>
                  <a:srgbClr val="A5C249">
                    <a:lumMod val="20000"/>
                    <a:lumOff val="80000"/>
                  </a:srgbClr>
                </a:solidFill>
                <a:latin typeface="Arial Narrow" pitchFamily="34" charset="0"/>
              </a:rPr>
              <a:t> of the keratoses, more keratoses are revealed, each with their separate layers of keratin wrapped around the organisms listed above</a:t>
            </a:r>
          </a:p>
          <a:p>
            <a:pPr marL="342900" indent="-342900">
              <a:lnSpc>
                <a:spcPct val="90000"/>
              </a:lnSpc>
              <a:buClr>
                <a:srgbClr val="FFFF00"/>
              </a:buClr>
              <a:buSzPct val="136000"/>
              <a:buFont typeface="Arial" pitchFamily="34" charset="0"/>
              <a:buChar char="•"/>
            </a:pPr>
            <a:endParaRPr lang="en-US" sz="3400" b="1" dirty="0">
              <a:solidFill>
                <a:srgbClr val="A5C249">
                  <a:lumMod val="20000"/>
                  <a:lumOff val="80000"/>
                </a:srgbClr>
              </a:solidFill>
              <a:latin typeface="Arial Narrow" pitchFamily="34" charset="0"/>
            </a:endParaRPr>
          </a:p>
          <a:p>
            <a:pPr marL="342900" indent="-342900">
              <a:lnSpc>
                <a:spcPct val="90000"/>
              </a:lnSpc>
              <a:buClr>
                <a:srgbClr val="FFFF00"/>
              </a:buClr>
              <a:buSzPct val="136000"/>
              <a:buFont typeface="Arial" pitchFamily="34" charset="0"/>
              <a:buChar char="•"/>
            </a:pPr>
            <a:r>
              <a:rPr lang="en-US" sz="2200" b="1" dirty="0" smtClean="0">
                <a:solidFill>
                  <a:srgbClr val="A5C249">
                    <a:lumMod val="20000"/>
                    <a:lumOff val="80000"/>
                  </a:srgbClr>
                </a:solidFill>
                <a:latin typeface="Arial Narrow" pitchFamily="34" charset="0"/>
              </a:rPr>
              <a:t>Upon removal of the final keratosis, a normal tympanic membrane is revealed  </a:t>
            </a:r>
            <a:endParaRPr lang="en-US" sz="2200" b="1" dirty="0">
              <a:solidFill>
                <a:srgbClr val="A5C249">
                  <a:lumMod val="20000"/>
                  <a:lumOff val="80000"/>
                </a:srgbClr>
              </a:solidFill>
              <a:latin typeface="Arial Narrow" pitchFamily="34" charset="0"/>
            </a:endParaRPr>
          </a:p>
        </p:txBody>
      </p:sp>
    </p:spTree>
    <p:extLst>
      <p:ext uri="{BB962C8B-B14F-4D97-AF65-F5344CB8AC3E}">
        <p14:creationId xmlns:p14="http://schemas.microsoft.com/office/powerpoint/2010/main" val="826092715"/>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4"/>
          <p:cNvSpPr>
            <a:spLocks noChangeArrowheads="1"/>
          </p:cNvSpPr>
          <p:nvPr/>
        </p:nvSpPr>
        <p:spPr bwMode="auto">
          <a:xfrm>
            <a:off x="762000" y="256002"/>
            <a:ext cx="7772400" cy="1143000"/>
          </a:xfrm>
          <a:prstGeom prst="rect">
            <a:avLst/>
          </a:prstGeom>
          <a:noFill/>
          <a:ln w="9525">
            <a:noFill/>
            <a:miter lim="800000"/>
            <a:headEnd/>
            <a:tailEnd/>
          </a:ln>
          <a:effectLst/>
        </p:spPr>
        <p:txBody>
          <a:bodyPr lIns="92075" tIns="46038" rIns="92075" bIns="46038" anchor="ctr"/>
          <a:lstStyle/>
          <a:p>
            <a:pPr>
              <a:defRPr/>
            </a:pPr>
            <a:r>
              <a:rPr lang="en-US" sz="3000" b="1" dirty="0">
                <a:solidFill>
                  <a:srgbClr val="FFFF00"/>
                </a:solidFill>
                <a:effectLst>
                  <a:outerShdw blurRad="38100" dist="38100" dir="2700000" algn="tl">
                    <a:srgbClr val="000000"/>
                  </a:outerShdw>
                </a:effectLst>
                <a:latin typeface="Arial" charset="0"/>
              </a:rPr>
              <a:t>Potentially dangerous microorganisms common to the external meatus</a:t>
            </a:r>
          </a:p>
        </p:txBody>
      </p:sp>
      <p:sp>
        <p:nvSpPr>
          <p:cNvPr id="10244" name="Text Box 5"/>
          <p:cNvSpPr txBox="1">
            <a:spLocks noChangeArrowheads="1"/>
          </p:cNvSpPr>
          <p:nvPr/>
        </p:nvSpPr>
        <p:spPr bwMode="auto">
          <a:xfrm>
            <a:off x="914400" y="2057400"/>
            <a:ext cx="6324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a:spcBef>
                <a:spcPct val="50000"/>
              </a:spcBef>
            </a:pPr>
            <a:endParaRPr lang="en-US" sz="2400">
              <a:latin typeface="Times New Roman" pitchFamily="18" charset="0"/>
            </a:endParaRPr>
          </a:p>
        </p:txBody>
      </p:sp>
      <p:graphicFrame>
        <p:nvGraphicFramePr>
          <p:cNvPr id="10242" name="Object 6"/>
          <p:cNvGraphicFramePr>
            <a:graphicFrameLocks noChangeAspect="1"/>
          </p:cNvGraphicFramePr>
          <p:nvPr>
            <p:extLst>
              <p:ext uri="{D42A27DB-BD31-4B8C-83A1-F6EECF244321}">
                <p14:modId xmlns:p14="http://schemas.microsoft.com/office/powerpoint/2010/main" val="1557481691"/>
              </p:ext>
            </p:extLst>
          </p:nvPr>
        </p:nvGraphicFramePr>
        <p:xfrm>
          <a:off x="73925" y="1946082"/>
          <a:ext cx="8839200" cy="4770621"/>
        </p:xfrm>
        <a:graphic>
          <a:graphicData uri="http://schemas.openxmlformats.org/presentationml/2006/ole">
            <mc:AlternateContent xmlns:mc="http://schemas.openxmlformats.org/markup-compatibility/2006">
              <mc:Choice xmlns:v="urn:schemas-microsoft-com:vml" Requires="v">
                <p:oleObj spid="_x0000_s2181" name="Document" r:id="rId5" imgW="6077861" imgH="4186850" progId="Word.Document.8">
                  <p:embed/>
                </p:oleObj>
              </mc:Choice>
              <mc:Fallback>
                <p:oleObj name="Document" r:id="rId5" imgW="6077861" imgH="4186850" progId="Word.Document.8">
                  <p:embed/>
                  <p:pic>
                    <p:nvPicPr>
                      <p:cNvPr id="0" name=""/>
                      <p:cNvPicPr>
                        <a:picLocks noChangeAspect="1" noChangeArrowheads="1"/>
                      </p:cNvPicPr>
                      <p:nvPr/>
                    </p:nvPicPr>
                    <p:blipFill>
                      <a:blip r:embed="rId6"/>
                      <a:srcRect/>
                      <a:stretch>
                        <a:fillRect/>
                      </a:stretch>
                    </p:blipFill>
                    <p:spPr bwMode="auto">
                      <a:xfrm>
                        <a:off x="73925" y="1946082"/>
                        <a:ext cx="8839200" cy="4770621"/>
                      </a:xfrm>
                      <a:prstGeom prst="rect">
                        <a:avLst/>
                      </a:prstGeom>
                      <a:noFill/>
                      <a:ln>
                        <a:noFill/>
                      </a:ln>
                      <a:effectLst/>
                      <a:extLst/>
                    </p:spPr>
                  </p:pic>
                </p:oleObj>
              </mc:Fallback>
            </mc:AlternateContent>
          </a:graphicData>
        </a:graphic>
      </p:graphicFrame>
      <p:sp>
        <p:nvSpPr>
          <p:cNvPr id="10245" name="Text Box 7"/>
          <p:cNvSpPr txBox="1">
            <a:spLocks noChangeArrowheads="1"/>
          </p:cNvSpPr>
          <p:nvPr/>
        </p:nvSpPr>
        <p:spPr bwMode="auto">
          <a:xfrm>
            <a:off x="990600" y="1549207"/>
            <a:ext cx="777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a:spcBef>
                <a:spcPct val="50000"/>
              </a:spcBef>
            </a:pPr>
            <a:r>
              <a:rPr lang="en-US" sz="2000" b="1" u="sng" dirty="0"/>
              <a:t>Bacteria/Fungi           </a:t>
            </a:r>
            <a:r>
              <a:rPr lang="en-US" sz="2000" b="1" u="sng" dirty="0" err="1"/>
              <a:t>Oto</a:t>
            </a:r>
            <a:r>
              <a:rPr lang="en-US" sz="2000" b="1" u="sng" dirty="0"/>
              <a:t> Culture         Complications</a:t>
            </a:r>
            <a:endParaRPr lang="en-US" sz="2400" dirty="0">
              <a:latin typeface="Times New Roman" pitchFamily="18" charset="0"/>
            </a:endParaRPr>
          </a:p>
        </p:txBody>
      </p:sp>
      <p:sp>
        <p:nvSpPr>
          <p:cNvPr id="10246" name="Text Box 8"/>
          <p:cNvSpPr txBox="1">
            <a:spLocks noChangeArrowheads="1"/>
          </p:cNvSpPr>
          <p:nvPr/>
        </p:nvSpPr>
        <p:spPr bwMode="auto">
          <a:xfrm>
            <a:off x="7010400" y="6380153"/>
            <a:ext cx="1143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a:spcBef>
                <a:spcPct val="50000"/>
              </a:spcBef>
            </a:pPr>
            <a:r>
              <a:rPr lang="en-US" sz="1600" dirty="0">
                <a:solidFill>
                  <a:srgbClr val="FF0000"/>
                </a:solidFill>
                <a:latin typeface="Berlin Sans FB Demi" pitchFamily="34" charset="0"/>
              </a:rPr>
              <a:t>DigiCare</a:t>
            </a:r>
            <a:r>
              <a:rPr lang="en-US" sz="1600" baseline="30000" dirty="0">
                <a:solidFill>
                  <a:srgbClr val="FF0000"/>
                </a:solidFill>
                <a:latin typeface="Berlin Sans FB Demi" pitchFamily="34" charset="0"/>
              </a:rPr>
              <a:t>®</a:t>
            </a:r>
            <a:endParaRPr lang="en-US" sz="2400" baseline="30000" dirty="0">
              <a:solidFill>
                <a:srgbClr val="FF0000"/>
              </a:solidFill>
              <a:latin typeface="Berlin Sans FB Demi" pitchFamily="34" charset="0"/>
            </a:endParaRPr>
          </a:p>
        </p:txBody>
      </p:sp>
    </p:spTree>
    <p:extLst>
      <p:ext uri="{BB962C8B-B14F-4D97-AF65-F5344CB8AC3E}">
        <p14:creationId xmlns:p14="http://schemas.microsoft.com/office/powerpoint/2010/main" val="1920905677"/>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609600" y="762000"/>
            <a:ext cx="7772400" cy="838200"/>
          </a:xfrm>
          <a:prstGeom prst="rect">
            <a:avLst/>
          </a:prstGeom>
          <a:noFill/>
          <a:ln w="9525">
            <a:noFill/>
            <a:miter lim="800000"/>
            <a:headEnd/>
            <a:tailEnd/>
          </a:ln>
          <a:effectLst/>
        </p:spPr>
        <p:txBody>
          <a:bodyPr lIns="92075" tIns="46038" rIns="92075" bIns="46038" anchor="ctr"/>
          <a:lstStyle/>
          <a:p>
            <a:pPr algn="ctr" eaLnBrk="1" hangingPunct="1">
              <a:defRPr/>
            </a:pPr>
            <a:r>
              <a:rPr lang="en-US" sz="3600" b="1" dirty="0">
                <a:solidFill>
                  <a:srgbClr val="FFFF00"/>
                </a:solidFill>
                <a:latin typeface="+mj-lt"/>
              </a:rPr>
              <a:t>Introducing </a:t>
            </a:r>
            <a:r>
              <a:rPr lang="en-US" sz="3600" b="1" dirty="0" err="1" smtClean="0">
                <a:solidFill>
                  <a:srgbClr val="FFFF00"/>
                </a:solidFill>
                <a:latin typeface="+mj-lt"/>
              </a:rPr>
              <a:t>MiraCell’s</a:t>
            </a:r>
            <a:r>
              <a:rPr lang="en-US" sz="3600" b="1" dirty="0" smtClean="0">
                <a:solidFill>
                  <a:srgbClr val="FFFF00"/>
                </a:solidFill>
                <a:latin typeface="+mj-lt"/>
              </a:rPr>
              <a:t> </a:t>
            </a:r>
            <a:r>
              <a:rPr lang="en-US" sz="3600" b="1" dirty="0" err="1" smtClean="0">
                <a:solidFill>
                  <a:srgbClr val="FFFF00"/>
                </a:solidFill>
                <a:latin typeface="+mj-lt"/>
              </a:rPr>
              <a:t>ProEAR</a:t>
            </a:r>
            <a:r>
              <a:rPr lang="en-US" sz="3600" b="1" dirty="0" smtClean="0">
                <a:solidFill>
                  <a:srgbClr val="FFFF00"/>
                </a:solidFill>
                <a:latin typeface="+mj-lt"/>
              </a:rPr>
              <a:t> Solution</a:t>
            </a:r>
            <a:endParaRPr lang="en-US" sz="3600" b="1" dirty="0">
              <a:solidFill>
                <a:srgbClr val="FFFF00"/>
              </a:solidFill>
              <a:latin typeface="+mj-lt"/>
            </a:endParaRPr>
          </a:p>
        </p:txBody>
      </p:sp>
      <p:sp>
        <p:nvSpPr>
          <p:cNvPr id="3" name="Rectangle 5"/>
          <p:cNvSpPr>
            <a:spLocks noChangeArrowheads="1"/>
          </p:cNvSpPr>
          <p:nvPr/>
        </p:nvSpPr>
        <p:spPr bwMode="auto">
          <a:xfrm>
            <a:off x="152400" y="1611630"/>
            <a:ext cx="5943600" cy="4800600"/>
          </a:xfrm>
          <a:prstGeom prst="rect">
            <a:avLst/>
          </a:prstGeom>
          <a:noFill/>
          <a:ln w="9525">
            <a:noFill/>
            <a:miter lim="800000"/>
            <a:headEnd/>
            <a:tailEnd/>
          </a:ln>
          <a:effectLst/>
        </p:spPr>
        <p:txBody>
          <a:bodyPr lIns="92075" tIns="46038" rIns="92075" bIns="46038"/>
          <a:lstStyle/>
          <a:p>
            <a:pPr marL="342900" indent="-342900" eaLnBrk="1" hangingPunct="1">
              <a:buClr>
                <a:schemeClr val="hlink"/>
              </a:buClr>
              <a:buSzPct val="80000"/>
              <a:buFont typeface="Wingdings" pitchFamily="2" charset="2"/>
              <a:buNone/>
              <a:defRPr/>
            </a:pPr>
            <a:r>
              <a:rPr lang="en-US" sz="3000" b="1" i="1" dirty="0" smtClean="0">
                <a:solidFill>
                  <a:schemeClr val="tx1">
                    <a:lumMod val="95000"/>
                  </a:schemeClr>
                </a:solidFill>
              </a:rPr>
              <a:t>16 years of reports from the field show that </a:t>
            </a:r>
            <a:r>
              <a:rPr lang="en-US" sz="3000" b="1" i="1" dirty="0" err="1" smtClean="0">
                <a:solidFill>
                  <a:schemeClr val="tx1">
                    <a:lumMod val="95000"/>
                  </a:schemeClr>
                </a:solidFill>
              </a:rPr>
              <a:t>MiraCell’s</a:t>
            </a:r>
            <a:r>
              <a:rPr lang="en-US" sz="3000" b="1" i="1" dirty="0" smtClean="0">
                <a:solidFill>
                  <a:schemeClr val="tx1">
                    <a:lumMod val="95000"/>
                  </a:schemeClr>
                </a:solidFill>
              </a:rPr>
              <a:t> ProEar:</a:t>
            </a:r>
          </a:p>
          <a:p>
            <a:pPr marL="342900" indent="-342900" eaLnBrk="1" hangingPunct="1">
              <a:buClr>
                <a:schemeClr val="hlink"/>
              </a:buClr>
              <a:buSzPct val="80000"/>
              <a:buFont typeface="Wingdings" pitchFamily="2" charset="2"/>
              <a:buNone/>
              <a:defRPr/>
            </a:pPr>
            <a:endParaRPr lang="en-US" sz="1500" b="1" i="1" dirty="0">
              <a:solidFill>
                <a:srgbClr val="FFFF00"/>
              </a:solidFill>
              <a:latin typeface="+mj-lt"/>
            </a:endParaRPr>
          </a:p>
          <a:p>
            <a:pPr marL="342900" indent="-342900" eaLnBrk="1" hangingPunct="1">
              <a:spcBef>
                <a:spcPct val="20000"/>
              </a:spcBef>
              <a:spcAft>
                <a:spcPts val="900"/>
              </a:spcAft>
              <a:buClr>
                <a:schemeClr val="hlink"/>
              </a:buClr>
              <a:buSzPct val="80000"/>
              <a:buFont typeface="Wingdings" pitchFamily="2" charset="2"/>
              <a:buChar char="n"/>
              <a:defRPr/>
            </a:pPr>
            <a:r>
              <a:rPr lang="en-US" sz="2400" b="1" dirty="0" smtClean="0">
                <a:latin typeface="Arial Narrow" panose="020B0606020202030204" pitchFamily="34" charset="0"/>
              </a:rPr>
              <a:t>Encourages </a:t>
            </a:r>
            <a:r>
              <a:rPr lang="en-US" sz="2400" b="1" dirty="0">
                <a:latin typeface="Arial Narrow" panose="020B0606020202030204" pitchFamily="34" charset="0"/>
              </a:rPr>
              <a:t>keratin growth</a:t>
            </a:r>
          </a:p>
          <a:p>
            <a:pPr marL="342900" indent="-342900" eaLnBrk="1" hangingPunct="1">
              <a:spcBef>
                <a:spcPct val="20000"/>
              </a:spcBef>
              <a:spcAft>
                <a:spcPts val="900"/>
              </a:spcAft>
              <a:buClr>
                <a:schemeClr val="hlink"/>
              </a:buClr>
              <a:buSzPct val="80000"/>
              <a:buFont typeface="Wingdings" pitchFamily="2" charset="2"/>
              <a:buChar char="n"/>
              <a:defRPr/>
            </a:pPr>
            <a:r>
              <a:rPr lang="en-US" sz="2400" b="1" dirty="0" smtClean="0">
                <a:latin typeface="Arial Narrow" panose="020B0606020202030204" pitchFamily="34" charset="0"/>
              </a:rPr>
              <a:t>Soothes </a:t>
            </a:r>
            <a:r>
              <a:rPr lang="en-US" sz="2400" b="1" dirty="0">
                <a:latin typeface="Arial Narrow" panose="020B0606020202030204" pitchFamily="34" charset="0"/>
              </a:rPr>
              <a:t>ears re adaptation of </a:t>
            </a:r>
            <a:r>
              <a:rPr lang="en-US" sz="2400" b="1" dirty="0" err="1" smtClean="0">
                <a:latin typeface="Arial Narrow" panose="020B0606020202030204" pitchFamily="34" charset="0"/>
              </a:rPr>
              <a:t>earmolds</a:t>
            </a:r>
            <a:endParaRPr lang="en-US" sz="2400" b="1" dirty="0">
              <a:latin typeface="Arial Narrow" panose="020B0606020202030204" pitchFamily="34" charset="0"/>
            </a:endParaRPr>
          </a:p>
          <a:p>
            <a:pPr marL="342900" indent="-342900" eaLnBrk="1" hangingPunct="1">
              <a:spcBef>
                <a:spcPct val="20000"/>
              </a:spcBef>
              <a:spcAft>
                <a:spcPts val="900"/>
              </a:spcAft>
              <a:buClr>
                <a:schemeClr val="hlink"/>
              </a:buClr>
              <a:buSzPct val="80000"/>
              <a:buFont typeface="Wingdings" pitchFamily="2" charset="2"/>
              <a:buChar char="n"/>
              <a:defRPr/>
            </a:pPr>
            <a:r>
              <a:rPr lang="en-US" sz="2400" b="1" dirty="0" smtClean="0">
                <a:latin typeface="Arial Narrow" panose="020B0606020202030204" pitchFamily="34" charset="0"/>
              </a:rPr>
              <a:t>Helps </a:t>
            </a:r>
            <a:r>
              <a:rPr lang="en-US" sz="2400" b="1" dirty="0">
                <a:latin typeface="Arial Narrow" panose="020B0606020202030204" pitchFamily="34" charset="0"/>
              </a:rPr>
              <a:t>remove scar tissue, calcium plaque on eardrums</a:t>
            </a:r>
          </a:p>
          <a:p>
            <a:pPr marL="342900" indent="-342900" eaLnBrk="1" hangingPunct="1">
              <a:spcBef>
                <a:spcPct val="20000"/>
              </a:spcBef>
              <a:spcAft>
                <a:spcPts val="900"/>
              </a:spcAft>
              <a:buClr>
                <a:schemeClr val="hlink"/>
              </a:buClr>
              <a:buSzPct val="80000"/>
              <a:buFont typeface="Wingdings" pitchFamily="2" charset="2"/>
              <a:buChar char="n"/>
              <a:defRPr/>
            </a:pPr>
            <a:r>
              <a:rPr lang="en-US" sz="2400" b="1" dirty="0" smtClean="0">
                <a:latin typeface="Arial Narrow" panose="020B0606020202030204" pitchFamily="34" charset="0"/>
              </a:rPr>
              <a:t>Softens </a:t>
            </a:r>
            <a:r>
              <a:rPr lang="en-US" sz="2400" b="1" dirty="0">
                <a:latin typeface="Arial Narrow" panose="020B0606020202030204" pitchFamily="34" charset="0"/>
              </a:rPr>
              <a:t>hardened earwax for natural removal</a:t>
            </a:r>
          </a:p>
          <a:p>
            <a:pPr marL="342900" indent="-342900" eaLnBrk="1" hangingPunct="1">
              <a:spcBef>
                <a:spcPct val="20000"/>
              </a:spcBef>
              <a:spcAft>
                <a:spcPts val="900"/>
              </a:spcAft>
              <a:buClr>
                <a:schemeClr val="hlink"/>
              </a:buClr>
              <a:buSzPct val="80000"/>
              <a:buFont typeface="Wingdings" pitchFamily="2" charset="2"/>
              <a:buChar char="n"/>
              <a:defRPr/>
            </a:pPr>
            <a:r>
              <a:rPr lang="en-US" sz="2400" b="1" dirty="0" smtClean="0">
                <a:latin typeface="Arial Narrow" panose="020B0606020202030204" pitchFamily="34" charset="0"/>
              </a:rPr>
              <a:t>Re-establishes </a:t>
            </a:r>
            <a:r>
              <a:rPr lang="en-US" sz="2400" b="1" dirty="0">
                <a:latin typeface="Arial Narrow" panose="020B0606020202030204" pitchFamily="34" charset="0"/>
              </a:rPr>
              <a:t>pH flora of ear canal </a:t>
            </a:r>
            <a:r>
              <a:rPr lang="en-US" b="1" dirty="0">
                <a:latin typeface="Arial Narrow" panose="020B0606020202030204" pitchFamily="34" charset="0"/>
              </a:rPr>
              <a:t>(6.50-7.35</a:t>
            </a:r>
            <a:r>
              <a:rPr lang="en-US" b="1" dirty="0" smtClean="0">
                <a:latin typeface="Arial Narrow" panose="020B0606020202030204" pitchFamily="34" charset="0"/>
              </a:rPr>
              <a:t>) </a:t>
            </a:r>
            <a:r>
              <a:rPr lang="en-US" sz="2400" b="1" dirty="0" smtClean="0">
                <a:latin typeface="Arial Narrow" panose="020B0606020202030204" pitchFamily="34" charset="0"/>
              </a:rPr>
              <a:t>Strengthen </a:t>
            </a:r>
            <a:r>
              <a:rPr lang="en-US" sz="2400" b="1" dirty="0">
                <a:latin typeface="Arial Narrow" panose="020B0606020202030204" pitchFamily="34" charset="0"/>
              </a:rPr>
              <a:t>the ear’s immune system</a:t>
            </a:r>
          </a:p>
        </p:txBody>
      </p:sp>
      <p:pic>
        <p:nvPicPr>
          <p:cNvPr id="4" name="Picture 7" descr="MiraCell New Photos"/>
          <p:cNvPicPr>
            <a:picLocks noChangeAspect="1" noChangeArrowheads="1"/>
          </p:cNvPicPr>
          <p:nvPr/>
        </p:nvPicPr>
        <p:blipFill>
          <a:blip r:embed="rId2" cstate="print"/>
          <a:srcRect/>
          <a:stretch>
            <a:fillRect/>
          </a:stretch>
        </p:blipFill>
        <p:spPr bwMode="auto">
          <a:xfrm>
            <a:off x="6096000" y="2049780"/>
            <a:ext cx="2743200" cy="3924300"/>
          </a:xfrm>
          <a:prstGeom prst="rect">
            <a:avLst/>
          </a:prstGeom>
          <a:noFill/>
          <a:ln w="9525">
            <a:noFill/>
            <a:miter lim="800000"/>
            <a:headEnd/>
            <a:tailEnd/>
          </a:ln>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strips(downRight)">
                                      <p:cBhvr>
                                        <p:cTn id="7" dur="1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strips(downRight)">
                                      <p:cBhvr>
                                        <p:cTn id="12" dur="1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Right)">
                                      <p:cBhvr>
                                        <p:cTn id="17" dur="1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strips(downRight)">
                                      <p:cBhvr>
                                        <p:cTn id="22" dur="10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strips(downRight)">
                                      <p:cBhvr>
                                        <p:cTn id="27"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381000" y="609600"/>
            <a:ext cx="8534400" cy="1143000"/>
          </a:xfrm>
          <a:prstGeom prst="rect">
            <a:avLst/>
          </a:prstGeom>
          <a:noFill/>
          <a:ln w="9525">
            <a:noFill/>
            <a:miter lim="800000"/>
            <a:headEnd/>
            <a:tailEnd/>
          </a:ln>
          <a:effectLst/>
        </p:spPr>
        <p:txBody>
          <a:bodyPr lIns="92075" tIns="46038" rIns="92075" bIns="46038" anchor="ctr"/>
          <a:lstStyle/>
          <a:p>
            <a:pPr eaLnBrk="1" hangingPunct="1">
              <a:defRPr/>
            </a:pPr>
            <a:r>
              <a:rPr lang="en-US" sz="3800" b="1" dirty="0">
                <a:solidFill>
                  <a:srgbClr val="FFFF00"/>
                </a:solidFill>
                <a:latin typeface="+mj-lt"/>
              </a:rPr>
              <a:t>Standard Procedure for Using </a:t>
            </a:r>
            <a:r>
              <a:rPr lang="en-US" sz="3800" b="1" dirty="0" err="1" smtClean="0">
                <a:solidFill>
                  <a:srgbClr val="FFFF00"/>
                </a:solidFill>
                <a:latin typeface="+mj-lt"/>
              </a:rPr>
              <a:t>MiraCell’s</a:t>
            </a:r>
            <a:r>
              <a:rPr lang="en-US" sz="3800" b="1" dirty="0" smtClean="0">
                <a:solidFill>
                  <a:srgbClr val="FFFF00"/>
                </a:solidFill>
                <a:latin typeface="+mj-lt"/>
              </a:rPr>
              <a:t> </a:t>
            </a:r>
            <a:r>
              <a:rPr lang="en-US" sz="3800" b="1" dirty="0" err="1" smtClean="0">
                <a:solidFill>
                  <a:srgbClr val="FFFF00"/>
                </a:solidFill>
                <a:latin typeface="+mj-lt"/>
              </a:rPr>
              <a:t>ProEAR</a:t>
            </a:r>
            <a:r>
              <a:rPr lang="en-US" sz="3800" b="1" dirty="0" smtClean="0">
                <a:solidFill>
                  <a:srgbClr val="FFFF00"/>
                </a:solidFill>
                <a:latin typeface="+mj-lt"/>
              </a:rPr>
              <a:t>® Botanical </a:t>
            </a:r>
            <a:r>
              <a:rPr lang="en-US" sz="3800" b="1" dirty="0">
                <a:solidFill>
                  <a:srgbClr val="FFFF00"/>
                </a:solidFill>
                <a:latin typeface="+mj-lt"/>
              </a:rPr>
              <a:t>Solution in the Ear... </a:t>
            </a:r>
          </a:p>
        </p:txBody>
      </p:sp>
      <p:sp>
        <p:nvSpPr>
          <p:cNvPr id="3" name="Rectangle 5"/>
          <p:cNvSpPr>
            <a:spLocks noChangeArrowheads="1"/>
          </p:cNvSpPr>
          <p:nvPr/>
        </p:nvSpPr>
        <p:spPr bwMode="auto">
          <a:xfrm>
            <a:off x="228600" y="2057400"/>
            <a:ext cx="7162800" cy="4191000"/>
          </a:xfrm>
          <a:prstGeom prst="rect">
            <a:avLst/>
          </a:prstGeom>
          <a:noFill/>
          <a:ln w="9525">
            <a:noFill/>
            <a:miter lim="800000"/>
            <a:headEnd/>
            <a:tailEnd/>
          </a:ln>
          <a:effectLst/>
        </p:spPr>
        <p:txBody>
          <a:bodyPr lIns="92075" tIns="46038" rIns="92075" bIns="46038"/>
          <a:lstStyle/>
          <a:p>
            <a:pPr marL="342900" indent="-342900" eaLnBrk="1" hangingPunct="1">
              <a:spcBef>
                <a:spcPct val="35000"/>
              </a:spcBef>
              <a:spcAft>
                <a:spcPct val="15000"/>
              </a:spcAft>
              <a:buClr>
                <a:schemeClr val="hlink"/>
              </a:buClr>
              <a:buSzPct val="80000"/>
              <a:buFont typeface="Wingdings" pitchFamily="2" charset="2"/>
              <a:buChar char="n"/>
              <a:defRPr/>
            </a:pPr>
            <a:r>
              <a:rPr lang="en-US" sz="2800" b="1" dirty="0">
                <a:latin typeface="+mj-lt"/>
              </a:rPr>
              <a:t>Tilt the head sideways </a:t>
            </a:r>
            <a:r>
              <a:rPr lang="en-US" sz="2800" b="1" dirty="0" smtClean="0">
                <a:latin typeface="+mj-lt"/>
              </a:rPr>
              <a:t>&amp; </a:t>
            </a:r>
            <a:r>
              <a:rPr lang="en-US" sz="2800" b="1" dirty="0">
                <a:latin typeface="+mj-lt"/>
              </a:rPr>
              <a:t>pour a generous amount of </a:t>
            </a:r>
            <a:r>
              <a:rPr lang="en-US" sz="2800" b="1" dirty="0" err="1" smtClean="0">
                <a:latin typeface="+mj-lt"/>
              </a:rPr>
              <a:t>ProEAR</a:t>
            </a:r>
            <a:r>
              <a:rPr lang="en-US" sz="2800" b="1" dirty="0" smtClean="0">
                <a:latin typeface="+mj-lt"/>
              </a:rPr>
              <a:t> </a:t>
            </a:r>
            <a:r>
              <a:rPr lang="en-US" sz="2800" b="1" dirty="0">
                <a:latin typeface="+mj-lt"/>
              </a:rPr>
              <a:t>solution into the ear </a:t>
            </a:r>
            <a:r>
              <a:rPr lang="en-US" sz="2400" b="1" dirty="0">
                <a:latin typeface="+mj-lt"/>
              </a:rPr>
              <a:t>(enough to cover the ear drum, evoking a shiver).</a:t>
            </a:r>
          </a:p>
          <a:p>
            <a:pPr marL="342900" indent="-342900" eaLnBrk="1" hangingPunct="1">
              <a:spcBef>
                <a:spcPct val="35000"/>
              </a:spcBef>
              <a:spcAft>
                <a:spcPct val="15000"/>
              </a:spcAft>
              <a:buClr>
                <a:schemeClr val="hlink"/>
              </a:buClr>
              <a:buSzPct val="80000"/>
              <a:buFont typeface="Wingdings" pitchFamily="2" charset="2"/>
              <a:buChar char="n"/>
              <a:defRPr/>
            </a:pPr>
            <a:r>
              <a:rPr lang="en-US" sz="2800" b="1" dirty="0">
                <a:latin typeface="+mj-lt"/>
              </a:rPr>
              <a:t>Place wad of tissue at the entrance of the canal and leave </a:t>
            </a:r>
            <a:r>
              <a:rPr lang="en-US" sz="2800" b="1" dirty="0" smtClean="0">
                <a:latin typeface="+mj-lt"/>
              </a:rPr>
              <a:t>for </a:t>
            </a:r>
            <a:r>
              <a:rPr lang="en-US" sz="2800" b="1" dirty="0">
                <a:latin typeface="+mj-lt"/>
              </a:rPr>
              <a:t>at least 10-15 minutes</a:t>
            </a:r>
          </a:p>
          <a:p>
            <a:pPr marL="342900" indent="-342900" eaLnBrk="1" hangingPunct="1">
              <a:spcBef>
                <a:spcPct val="35000"/>
              </a:spcBef>
              <a:spcAft>
                <a:spcPct val="15000"/>
              </a:spcAft>
              <a:buClr>
                <a:schemeClr val="hlink"/>
              </a:buClr>
              <a:buSzPct val="80000"/>
              <a:buFont typeface="Wingdings" pitchFamily="2" charset="2"/>
              <a:buChar char="n"/>
              <a:defRPr/>
            </a:pPr>
            <a:r>
              <a:rPr lang="en-US" sz="2800" b="1" dirty="0" smtClean="0">
                <a:latin typeface="+mj-lt"/>
              </a:rPr>
              <a:t>Do the </a:t>
            </a:r>
            <a:r>
              <a:rPr lang="en-US" sz="2800" b="1" dirty="0">
                <a:latin typeface="+mj-lt"/>
              </a:rPr>
              <a:t>same </a:t>
            </a:r>
            <a:r>
              <a:rPr lang="en-US" sz="2800" b="1" dirty="0" smtClean="0">
                <a:latin typeface="+mj-lt"/>
              </a:rPr>
              <a:t>to </a:t>
            </a:r>
            <a:r>
              <a:rPr lang="en-US" sz="2800" b="1" dirty="0">
                <a:latin typeface="+mj-lt"/>
              </a:rPr>
              <a:t>opposite ear</a:t>
            </a:r>
          </a:p>
          <a:p>
            <a:pPr marL="342900" indent="-342900" eaLnBrk="1" hangingPunct="1">
              <a:spcBef>
                <a:spcPct val="35000"/>
              </a:spcBef>
              <a:spcAft>
                <a:spcPct val="15000"/>
              </a:spcAft>
              <a:buClr>
                <a:schemeClr val="hlink"/>
              </a:buClr>
              <a:buSzPct val="80000"/>
              <a:buFont typeface="Wingdings" pitchFamily="2" charset="2"/>
              <a:buChar char="n"/>
              <a:defRPr/>
            </a:pPr>
            <a:r>
              <a:rPr lang="en-US" sz="2800" b="1" dirty="0">
                <a:latin typeface="+mj-lt"/>
              </a:rPr>
              <a:t>Repeat procedure daily for 2 </a:t>
            </a:r>
            <a:r>
              <a:rPr lang="en-US" sz="2800" b="1" dirty="0" smtClean="0">
                <a:latin typeface="+mj-lt"/>
              </a:rPr>
              <a:t>weeks &amp; once weekly thereafter.</a:t>
            </a:r>
          </a:p>
          <a:p>
            <a:pPr marL="342900" indent="-342900" eaLnBrk="1" hangingPunct="1">
              <a:spcBef>
                <a:spcPct val="35000"/>
              </a:spcBef>
              <a:spcAft>
                <a:spcPct val="15000"/>
              </a:spcAft>
              <a:buClr>
                <a:schemeClr val="hlink"/>
              </a:buClr>
              <a:buSzPct val="80000"/>
              <a:defRPr/>
            </a:pPr>
            <a:r>
              <a:rPr lang="en-US" sz="2400" dirty="0" smtClean="0">
                <a:solidFill>
                  <a:schemeClr val="bg2">
                    <a:lumMod val="60000"/>
                    <a:lumOff val="40000"/>
                  </a:schemeClr>
                </a:solidFill>
                <a:effectLst>
                  <a:outerShdw blurRad="38100" dist="38100" dir="2700000" algn="tl">
                    <a:srgbClr val="000000"/>
                  </a:outerShdw>
                </a:effectLst>
                <a:latin typeface="+mj-lt"/>
              </a:rPr>
              <a:t>(Demonstration)</a:t>
            </a:r>
            <a:endParaRPr lang="en-US" sz="3200" dirty="0">
              <a:solidFill>
                <a:schemeClr val="bg2">
                  <a:lumMod val="60000"/>
                  <a:lumOff val="40000"/>
                </a:schemeClr>
              </a:solidFill>
              <a:effectLst>
                <a:outerShdw blurRad="38100" dist="38100" dir="2700000" algn="tl">
                  <a:srgbClr val="000000"/>
                </a:outerShdw>
              </a:effectLst>
              <a:latin typeface="+mj-lt"/>
            </a:endParaRPr>
          </a:p>
        </p:txBody>
      </p:sp>
      <p:sp>
        <p:nvSpPr>
          <p:cNvPr id="4" name="Text Box 6"/>
          <p:cNvSpPr txBox="1">
            <a:spLocks noChangeArrowheads="1"/>
          </p:cNvSpPr>
          <p:nvPr/>
        </p:nvSpPr>
        <p:spPr bwMode="auto">
          <a:xfrm>
            <a:off x="6086145" y="5943600"/>
            <a:ext cx="1981200" cy="457200"/>
          </a:xfrm>
          <a:prstGeom prst="rect">
            <a:avLst/>
          </a:prstGeom>
          <a:noFill/>
          <a:ln w="12700">
            <a:noFill/>
            <a:miter lim="800000"/>
            <a:headEnd type="none" w="sm" len="sm"/>
            <a:tailEnd type="none" w="sm" len="sm"/>
          </a:ln>
        </p:spPr>
        <p:txBody>
          <a:bodyPr>
            <a:spAutoFit/>
          </a:bodyPr>
          <a:lstStyle/>
          <a:p>
            <a:pPr>
              <a:spcBef>
                <a:spcPct val="50000"/>
              </a:spcBef>
            </a:pPr>
            <a:r>
              <a:rPr lang="en-US" sz="2400" b="1" dirty="0">
                <a:solidFill>
                  <a:srgbClr val="FF0000"/>
                </a:solidFill>
                <a:latin typeface="Berlin Sans FB Demi" pitchFamily="34" charset="0"/>
              </a:rPr>
              <a:t>DigiCare</a:t>
            </a:r>
            <a:r>
              <a:rPr lang="en-US" sz="2400" b="1" baseline="30000" dirty="0">
                <a:solidFill>
                  <a:srgbClr val="FF0000"/>
                </a:solidFill>
                <a:latin typeface="Berlin Sans FB Demi" pitchFamily="34" charset="0"/>
              </a:rPr>
              <a:t>®</a:t>
            </a:r>
            <a:endParaRPr lang="en-US" sz="2400" b="1" dirty="0">
              <a:solidFill>
                <a:srgbClr val="FF0000"/>
              </a:solidFill>
              <a:latin typeface="Times New Roman" pitchFamily="18" charset="0"/>
            </a:endParaRPr>
          </a:p>
        </p:txBody>
      </p:sp>
      <p:pic>
        <p:nvPicPr>
          <p:cNvPr id="38914" name="Picture 2" descr="C:\Users\Dr. Chartrand\Pictures\ProEar-.5&amp;2oz-bottles-w-path.jpg"/>
          <p:cNvPicPr>
            <a:picLocks noChangeAspect="1" noChangeArrowheads="1"/>
          </p:cNvPicPr>
          <p:nvPr/>
        </p:nvPicPr>
        <p:blipFill>
          <a:blip r:embed="rId2" cstate="print"/>
          <a:srcRect/>
          <a:stretch>
            <a:fillRect/>
          </a:stretch>
        </p:blipFill>
        <p:spPr bwMode="auto">
          <a:xfrm>
            <a:off x="7391400" y="2667000"/>
            <a:ext cx="1351890" cy="2209800"/>
          </a:xfrm>
          <a:prstGeom prst="rect">
            <a:avLst/>
          </a:prstGeom>
          <a:noFill/>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cstate="print"/>
          <a:srcRect/>
          <a:stretch>
            <a:fillRect/>
          </a:stretch>
        </p:blipFill>
        <p:spPr bwMode="auto">
          <a:xfrm>
            <a:off x="609600" y="838200"/>
            <a:ext cx="7467600" cy="5715000"/>
          </a:xfrm>
          <a:prstGeom prst="rect">
            <a:avLst/>
          </a:prstGeom>
          <a:solidFill>
            <a:schemeClr val="bg1">
              <a:lumMod val="95000"/>
              <a:lumOff val="5000"/>
            </a:schemeClr>
          </a:solidFill>
          <a:ln w="9525" algn="in">
            <a:noFill/>
            <a:miter lim="800000"/>
            <a:headEnd/>
            <a:tailEnd/>
          </a:ln>
          <a:effectLst/>
        </p:spPr>
      </p:pic>
    </p:spTree>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81000" y="304800"/>
            <a:ext cx="3657600" cy="6731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rgbClr val="FFFF00"/>
                </a:solidFill>
                <a:effectLst/>
                <a:uLnTx/>
                <a:uFillTx/>
                <a:latin typeface="+mj-lt"/>
                <a:ea typeface="+mj-ea"/>
                <a:cs typeface="+mj-cs"/>
              </a:rPr>
              <a:t>Male, 77 years of age</a:t>
            </a:r>
            <a:endParaRPr kumimoji="0" lang="en-US" sz="2800" b="0" i="0" u="none" strike="noStrike" kern="1200" cap="none" spc="0" normalizeH="0" baseline="0" noProof="0" dirty="0">
              <a:ln>
                <a:noFill/>
              </a:ln>
              <a:solidFill>
                <a:srgbClr val="FFFF00"/>
              </a:solidFill>
              <a:effectLst/>
              <a:uLnTx/>
              <a:uFillTx/>
              <a:latin typeface="+mj-lt"/>
              <a:ea typeface="+mj-ea"/>
              <a:cs typeface="+mj-cs"/>
            </a:endParaRPr>
          </a:p>
        </p:txBody>
      </p:sp>
      <p:sp>
        <p:nvSpPr>
          <p:cNvPr id="3" name="Text Placeholder 3"/>
          <p:cNvSpPr txBox="1">
            <a:spLocks/>
          </p:cNvSpPr>
          <p:nvPr/>
        </p:nvSpPr>
        <p:spPr>
          <a:xfrm>
            <a:off x="228600" y="914400"/>
            <a:ext cx="4343399" cy="5638800"/>
          </a:xfrm>
          <a:prstGeom prst="rect">
            <a:avLst/>
          </a:prstGeom>
        </p:spPr>
        <p:txBody>
          <a:bodyPr>
            <a:normAutofit fontScale="25000" lnSpcReduction="20000"/>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tabLst/>
              <a:defRPr/>
            </a:pPr>
            <a:r>
              <a:rPr kumimoji="0" lang="en-US" sz="8800" i="0" u="sng" strike="noStrike" kern="1200" cap="none" spc="0" normalizeH="0" baseline="0" noProof="0" dirty="0" smtClean="0">
                <a:ln>
                  <a:noFill/>
                </a:ln>
                <a:solidFill>
                  <a:schemeClr val="tx1"/>
                </a:solidFill>
                <a:effectLst/>
                <a:uLnTx/>
                <a:uFillTx/>
                <a:latin typeface="Arial" pitchFamily="34" charset="0"/>
                <a:cs typeface="Arial" pitchFamily="34" charset="0"/>
              </a:rPr>
              <a:t>EAC Biomarkers:</a:t>
            </a:r>
            <a:r>
              <a:rPr kumimoji="0" lang="en-US" sz="8800" i="0" u="none" strike="noStrike" kern="1200" cap="none" spc="0" normalizeH="0" baseline="0" noProof="0" dirty="0" smtClean="0">
                <a:ln>
                  <a:noFill/>
                </a:ln>
                <a:solidFill>
                  <a:schemeClr val="tx1"/>
                </a:solidFill>
                <a:effectLst/>
                <a:uLnTx/>
                <a:uFillTx/>
                <a:latin typeface="Arial" pitchFamily="34" charset="0"/>
                <a:cs typeface="Arial" pitchFamily="34" charset="0"/>
              </a:rPr>
              <a:t> </a:t>
            </a:r>
          </a:p>
          <a:p>
            <a:pPr marL="274320" marR="0" lvl="0" indent="-274320" algn="l" defTabSz="914400" rtl="0" eaLnBrk="1" fontAlgn="auto" latinLnBrk="0" hangingPunct="1">
              <a:lnSpc>
                <a:spcPct val="100000"/>
              </a:lnSpc>
              <a:spcBef>
                <a:spcPct val="20000"/>
              </a:spcBef>
              <a:spcAft>
                <a:spcPts val="0"/>
              </a:spcAft>
              <a:buClr>
                <a:schemeClr val="accent1">
                  <a:lumMod val="60000"/>
                  <a:lumOff val="40000"/>
                </a:schemeClr>
              </a:buClr>
              <a:buSzPct val="100000"/>
              <a:buFont typeface="Arial" pitchFamily="34" charset="0"/>
              <a:buChar char="•"/>
              <a:tabLst/>
              <a:defRPr/>
            </a:pPr>
            <a:r>
              <a:rPr kumimoji="0" lang="en-US" sz="8800" i="0" u="none" strike="noStrike" kern="1200" cap="none" spc="0" normalizeH="0" baseline="0" noProof="0" dirty="0" smtClean="0">
                <a:ln>
                  <a:noFill/>
                </a:ln>
                <a:solidFill>
                  <a:schemeClr val="tx1"/>
                </a:solidFill>
                <a:effectLst/>
                <a:uLnTx/>
                <a:uFillTx/>
                <a:latin typeface="Arial Narrow" pitchFamily="34" charset="0"/>
              </a:rPr>
              <a:t>Large, healed acoustic trauma/</a:t>
            </a:r>
            <a:r>
              <a:rPr kumimoji="0" lang="en-US" sz="8800" i="0" u="none" strike="noStrike" kern="1200" cap="none" spc="0" normalizeH="0" baseline="0" noProof="0" dirty="0" err="1" smtClean="0">
                <a:ln>
                  <a:noFill/>
                </a:ln>
                <a:solidFill>
                  <a:schemeClr val="tx1"/>
                </a:solidFill>
                <a:effectLst/>
                <a:uLnTx/>
                <a:uFillTx/>
                <a:latin typeface="Arial Narrow" pitchFamily="34" charset="0"/>
              </a:rPr>
              <a:t>barotrauma</a:t>
            </a:r>
            <a:r>
              <a:rPr kumimoji="0" lang="en-US" sz="8800" i="0" u="none" strike="noStrike" kern="1200" cap="none" spc="0" normalizeH="0" baseline="0" noProof="0" dirty="0" smtClean="0">
                <a:ln>
                  <a:noFill/>
                </a:ln>
                <a:solidFill>
                  <a:schemeClr val="tx1"/>
                </a:solidFill>
                <a:effectLst/>
                <a:uLnTx/>
                <a:uFillTx/>
                <a:latin typeface="Arial Narrow" pitchFamily="34" charset="0"/>
              </a:rPr>
              <a:t> perforation. </a:t>
            </a:r>
          </a:p>
          <a:p>
            <a:pPr marL="274320" marR="0" lvl="0" indent="-274320" algn="l" defTabSz="914400" rtl="0" eaLnBrk="1" fontAlgn="auto" latinLnBrk="0" hangingPunct="1">
              <a:lnSpc>
                <a:spcPct val="100000"/>
              </a:lnSpc>
              <a:spcBef>
                <a:spcPct val="20000"/>
              </a:spcBef>
              <a:spcAft>
                <a:spcPts val="0"/>
              </a:spcAft>
              <a:buClr>
                <a:schemeClr val="accent1">
                  <a:lumMod val="60000"/>
                  <a:lumOff val="40000"/>
                </a:schemeClr>
              </a:buClr>
              <a:buSzPct val="100000"/>
              <a:buFont typeface="Wingdings 2"/>
              <a:buChar char=""/>
              <a:tabLst/>
              <a:defRPr/>
            </a:pPr>
            <a:r>
              <a:rPr kumimoji="0" lang="en-US" sz="8800" i="0" u="none" strike="noStrike" kern="1200" cap="none" spc="0" normalizeH="0" baseline="0" noProof="0" dirty="0" smtClean="0">
                <a:ln>
                  <a:noFill/>
                </a:ln>
                <a:solidFill>
                  <a:schemeClr val="tx1"/>
                </a:solidFill>
                <a:effectLst/>
                <a:uLnTx/>
                <a:uFillTx/>
                <a:latin typeface="Arial Narrow" pitchFamily="34" charset="0"/>
              </a:rPr>
              <a:t>Past </a:t>
            </a:r>
            <a:r>
              <a:rPr kumimoji="0" lang="en-US" sz="8800" i="0" u="none" strike="noStrike" kern="1200" cap="none" spc="0" normalizeH="0" baseline="0" noProof="0" dirty="0" err="1" smtClean="0">
                <a:ln>
                  <a:noFill/>
                </a:ln>
                <a:solidFill>
                  <a:schemeClr val="tx1"/>
                </a:solidFill>
                <a:effectLst/>
                <a:uLnTx/>
                <a:uFillTx/>
                <a:latin typeface="Arial Narrow" pitchFamily="34" charset="0"/>
              </a:rPr>
              <a:t>tympanoplasty</a:t>
            </a:r>
            <a:r>
              <a:rPr kumimoji="0" lang="en-US" sz="8800" i="0" u="none" strike="noStrike" kern="1200" cap="none" spc="0" normalizeH="0" baseline="0" noProof="0" dirty="0" smtClean="0">
                <a:ln>
                  <a:noFill/>
                </a:ln>
                <a:solidFill>
                  <a:schemeClr val="tx1"/>
                </a:solidFill>
                <a:effectLst/>
                <a:uLnTx/>
                <a:uFillTx/>
                <a:latin typeface="Arial Narrow" pitchFamily="34" charset="0"/>
              </a:rPr>
              <a:t> was performed</a:t>
            </a:r>
          </a:p>
          <a:p>
            <a:pPr marL="274320" marR="0" lvl="0" indent="-274320" algn="l" defTabSz="914400" rtl="0" eaLnBrk="1" fontAlgn="auto" latinLnBrk="0" hangingPunct="1">
              <a:lnSpc>
                <a:spcPct val="100000"/>
              </a:lnSpc>
              <a:spcBef>
                <a:spcPct val="20000"/>
              </a:spcBef>
              <a:spcAft>
                <a:spcPts val="0"/>
              </a:spcAft>
              <a:buClr>
                <a:schemeClr val="accent1">
                  <a:lumMod val="60000"/>
                  <a:lumOff val="40000"/>
                </a:schemeClr>
              </a:buClr>
              <a:buSzPct val="100000"/>
              <a:buFont typeface="Wingdings 2"/>
              <a:buChar char=""/>
              <a:tabLst/>
              <a:defRPr/>
            </a:pPr>
            <a:r>
              <a:rPr kumimoji="0" lang="en-US" sz="8800" i="0" u="none" strike="noStrike" kern="1200" cap="none" spc="0" normalizeH="0" baseline="0" noProof="0" dirty="0" smtClean="0">
                <a:ln>
                  <a:noFill/>
                </a:ln>
                <a:solidFill>
                  <a:schemeClr val="tx1"/>
                </a:solidFill>
                <a:effectLst/>
                <a:uLnTx/>
                <a:uFillTx/>
                <a:latin typeface="Arial Narrow" pitchFamily="34" charset="0"/>
              </a:rPr>
              <a:t>Severe </a:t>
            </a:r>
            <a:r>
              <a:rPr kumimoji="0" lang="en-US" sz="8800" i="0" u="none" strike="noStrike" kern="1200" cap="none" spc="0" normalizeH="0" baseline="0" noProof="0" dirty="0" err="1" smtClean="0">
                <a:ln>
                  <a:noFill/>
                </a:ln>
                <a:solidFill>
                  <a:schemeClr val="tx1"/>
                </a:solidFill>
                <a:effectLst/>
                <a:uLnTx/>
                <a:uFillTx/>
                <a:latin typeface="Arial Narrow" pitchFamily="34" charset="0"/>
              </a:rPr>
              <a:t>tympanosclerosis</a:t>
            </a:r>
            <a:r>
              <a:rPr kumimoji="0" lang="en-US" sz="8800" i="0" u="none" strike="noStrike" kern="1200" cap="none" spc="0" normalizeH="0" baseline="0" noProof="0" dirty="0" smtClean="0">
                <a:ln>
                  <a:noFill/>
                </a:ln>
                <a:solidFill>
                  <a:schemeClr val="tx1"/>
                </a:solidFill>
                <a:effectLst/>
                <a:uLnTx/>
                <a:uFillTx/>
                <a:latin typeface="Arial Narrow" pitchFamily="34" charset="0"/>
              </a:rPr>
              <a:t> due to aging,</a:t>
            </a:r>
            <a:r>
              <a:rPr lang="en-US" sz="8800" dirty="0" smtClean="0">
                <a:latin typeface="Arial Narrow" pitchFamily="34" charset="0"/>
              </a:rPr>
              <a:t> </a:t>
            </a:r>
            <a:r>
              <a:rPr kumimoji="0" lang="en-US" sz="8800" i="0" u="none" strike="noStrike" kern="1200" cap="none" spc="0" normalizeH="0" baseline="0" noProof="0" dirty="0" smtClean="0">
                <a:ln>
                  <a:noFill/>
                </a:ln>
                <a:solidFill>
                  <a:schemeClr val="tx1"/>
                </a:solidFill>
                <a:effectLst/>
                <a:uLnTx/>
                <a:uFillTx/>
                <a:latin typeface="Arial Narrow" pitchFamily="34" charset="0"/>
              </a:rPr>
              <a:t>chronic acidosis &amp; childhood infections</a:t>
            </a:r>
          </a:p>
          <a:p>
            <a:pPr marL="274320" marR="0" lvl="0" indent="-274320" algn="l" defTabSz="914400" rtl="0" eaLnBrk="1" fontAlgn="auto" latinLnBrk="0" hangingPunct="1">
              <a:lnSpc>
                <a:spcPct val="100000"/>
              </a:lnSpc>
              <a:spcBef>
                <a:spcPct val="20000"/>
              </a:spcBef>
              <a:spcAft>
                <a:spcPts val="0"/>
              </a:spcAft>
              <a:buClr>
                <a:schemeClr val="accent1">
                  <a:lumMod val="60000"/>
                  <a:lumOff val="40000"/>
                </a:schemeClr>
              </a:buClr>
              <a:buSzPct val="100000"/>
              <a:buFont typeface="Wingdings 2"/>
              <a:buChar char=""/>
              <a:tabLst/>
              <a:defRPr/>
            </a:pPr>
            <a:r>
              <a:rPr kumimoji="0" lang="en-US" sz="8800" i="0" u="none" strike="noStrike" kern="1200" cap="none" spc="0" normalizeH="0" baseline="0" noProof="0" dirty="0" smtClean="0">
                <a:ln>
                  <a:noFill/>
                </a:ln>
                <a:solidFill>
                  <a:schemeClr val="tx1"/>
                </a:solidFill>
                <a:effectLst/>
                <a:uLnTx/>
                <a:uFillTx/>
                <a:latin typeface="Arial Narrow" pitchFamily="34" charset="0"/>
              </a:rPr>
              <a:t>3-4mm ring on annular ring indicates acute loss of bone mass—possibly over past 2 years</a:t>
            </a:r>
          </a:p>
          <a:p>
            <a:pPr marL="274320" marR="0" lvl="0" indent="-274320" algn="l" defTabSz="914400" rtl="0" eaLnBrk="1" fontAlgn="auto" latinLnBrk="0" hangingPunct="1">
              <a:lnSpc>
                <a:spcPct val="100000"/>
              </a:lnSpc>
              <a:spcBef>
                <a:spcPct val="20000"/>
              </a:spcBef>
              <a:spcAft>
                <a:spcPts val="0"/>
              </a:spcAft>
              <a:buClr>
                <a:schemeClr val="accent1">
                  <a:lumMod val="60000"/>
                  <a:lumOff val="40000"/>
                </a:schemeClr>
              </a:buClr>
              <a:buSzPct val="100000"/>
              <a:buFont typeface="Wingdings 2"/>
              <a:buChar char=""/>
              <a:tabLst/>
              <a:defRPr/>
            </a:pPr>
            <a:r>
              <a:rPr kumimoji="0" lang="en-US" sz="8800" i="0" u="none" strike="noStrike" kern="1200" cap="none" spc="0" normalizeH="0" baseline="0" noProof="0" dirty="0" err="1" smtClean="0">
                <a:ln>
                  <a:noFill/>
                </a:ln>
                <a:solidFill>
                  <a:schemeClr val="tx1"/>
                </a:solidFill>
                <a:effectLst/>
                <a:uLnTx/>
                <a:uFillTx/>
                <a:latin typeface="Arial Narrow" pitchFamily="34" charset="0"/>
              </a:rPr>
              <a:t>Ossicular</a:t>
            </a:r>
            <a:r>
              <a:rPr kumimoji="0" lang="en-US" sz="8800" i="0" u="none" strike="noStrike" kern="1200" cap="none" spc="0" normalizeH="0" baseline="0" noProof="0" dirty="0" smtClean="0">
                <a:ln>
                  <a:noFill/>
                </a:ln>
                <a:solidFill>
                  <a:schemeClr val="tx1"/>
                </a:solidFill>
                <a:effectLst/>
                <a:uLnTx/>
                <a:uFillTx/>
                <a:latin typeface="Arial Narrow" pitchFamily="34" charset="0"/>
              </a:rPr>
              <a:t> chain intact (amazingly, there is no disarticulation; flaccid A)</a:t>
            </a:r>
          </a:p>
          <a:p>
            <a:pPr marL="274320" marR="0" lvl="0" indent="-274320" algn="l" defTabSz="914400" rtl="0" eaLnBrk="1" fontAlgn="auto" latinLnBrk="0" hangingPunct="1">
              <a:lnSpc>
                <a:spcPct val="100000"/>
              </a:lnSpc>
              <a:spcBef>
                <a:spcPct val="20000"/>
              </a:spcBef>
              <a:spcAft>
                <a:spcPts val="0"/>
              </a:spcAft>
              <a:buClr>
                <a:schemeClr val="accent1">
                  <a:lumMod val="60000"/>
                  <a:lumOff val="40000"/>
                </a:schemeClr>
              </a:buClr>
              <a:buSzPct val="100000"/>
              <a:buFont typeface="Wingdings 2"/>
              <a:buChar char=""/>
              <a:tabLst/>
              <a:defRPr/>
            </a:pPr>
            <a:r>
              <a:rPr kumimoji="0" lang="en-US" sz="8800" i="0" u="none" strike="noStrike" kern="1200" cap="none" spc="0" normalizeH="0" baseline="0" noProof="0" dirty="0" smtClean="0">
                <a:ln>
                  <a:noFill/>
                </a:ln>
                <a:solidFill>
                  <a:schemeClr val="tx1"/>
                </a:solidFill>
                <a:effectLst/>
                <a:uLnTx/>
                <a:uFillTx/>
                <a:latin typeface="Arial Narrow" pitchFamily="34" charset="0"/>
              </a:rPr>
              <a:t>Mixed hearing loss, hearing aid user. </a:t>
            </a:r>
          </a:p>
          <a:p>
            <a:pPr marL="274320" marR="0" lvl="0" indent="-274320" algn="l" defTabSz="914400" rtl="0" eaLnBrk="1" fontAlgn="auto" latinLnBrk="0" hangingPunct="1">
              <a:lnSpc>
                <a:spcPct val="100000"/>
              </a:lnSpc>
              <a:spcBef>
                <a:spcPct val="20000"/>
              </a:spcBef>
              <a:spcAft>
                <a:spcPts val="0"/>
              </a:spcAft>
              <a:buClr>
                <a:schemeClr val="accent1">
                  <a:lumMod val="60000"/>
                  <a:lumOff val="40000"/>
                </a:schemeClr>
              </a:buClr>
              <a:buSzPct val="100000"/>
              <a:buFont typeface="Wingdings 2"/>
              <a:buChar char=""/>
              <a:tabLst/>
              <a:defRPr/>
            </a:pPr>
            <a:r>
              <a:rPr kumimoji="0" lang="en-US" sz="8800" i="0" u="none" strike="noStrike" kern="1200" cap="none" spc="0" normalizeH="0" baseline="0" noProof="0" dirty="0" err="1" smtClean="0">
                <a:ln>
                  <a:noFill/>
                </a:ln>
                <a:solidFill>
                  <a:schemeClr val="tx1"/>
                </a:solidFill>
                <a:effectLst/>
                <a:uLnTx/>
                <a:uFillTx/>
                <a:latin typeface="Arial Narrow" pitchFamily="34" charset="0"/>
              </a:rPr>
              <a:t>Macrovascularization</a:t>
            </a:r>
            <a:r>
              <a:rPr kumimoji="0" lang="en-US" sz="8800" i="0" u="none" strike="noStrike" kern="1200" cap="none" spc="0" normalizeH="0" baseline="0" noProof="0" dirty="0" smtClean="0">
                <a:ln>
                  <a:noFill/>
                </a:ln>
                <a:solidFill>
                  <a:schemeClr val="tx1"/>
                </a:solidFill>
                <a:effectLst/>
                <a:uLnTx/>
                <a:uFillTx/>
                <a:latin typeface="Arial Narrow" pitchFamily="34" charset="0"/>
              </a:rPr>
              <a:t> appears normal with subdued trigeminal (red) reflex</a:t>
            </a:r>
          </a:p>
          <a:p>
            <a:pPr marL="274320" marR="0" lvl="0" indent="-274320" algn="l" defTabSz="914400" rtl="0" eaLnBrk="1" fontAlgn="auto" latinLnBrk="0" hangingPunct="1">
              <a:lnSpc>
                <a:spcPct val="100000"/>
              </a:lnSpc>
              <a:spcBef>
                <a:spcPct val="20000"/>
              </a:spcBef>
              <a:spcAft>
                <a:spcPts val="0"/>
              </a:spcAft>
              <a:buClr>
                <a:schemeClr val="accent1">
                  <a:lumMod val="60000"/>
                  <a:lumOff val="40000"/>
                </a:schemeClr>
              </a:buClr>
              <a:buSzPct val="100000"/>
              <a:buFont typeface="Wingdings 2"/>
              <a:buChar char=""/>
              <a:tabLst/>
              <a:defRPr/>
            </a:pPr>
            <a:r>
              <a:rPr kumimoji="0" lang="en-US" sz="8800" i="0" u="none" strike="noStrike" kern="1200" cap="none" spc="0" normalizeH="0" baseline="0" noProof="0" dirty="0" err="1" smtClean="0">
                <a:ln>
                  <a:noFill/>
                </a:ln>
                <a:solidFill>
                  <a:schemeClr val="tx1"/>
                </a:solidFill>
                <a:effectLst/>
                <a:uLnTx/>
                <a:uFillTx/>
                <a:latin typeface="Arial Narrow" pitchFamily="34" charset="0"/>
              </a:rPr>
              <a:t>Microvascular</a:t>
            </a:r>
            <a:r>
              <a:rPr kumimoji="0" lang="en-US" sz="8800" i="0" u="none" strike="noStrike" kern="1200" cap="none" spc="0" normalizeH="0" baseline="0" noProof="0" dirty="0" smtClean="0">
                <a:ln>
                  <a:noFill/>
                </a:ln>
                <a:solidFill>
                  <a:schemeClr val="tx1"/>
                </a:solidFill>
                <a:effectLst/>
                <a:uLnTx/>
                <a:uFillTx/>
                <a:latin typeface="Arial Narrow" pitchFamily="34" charset="0"/>
              </a:rPr>
              <a:t> constrictions (white areas in canal wall)</a:t>
            </a:r>
          </a:p>
          <a:p>
            <a:pPr marL="274320" marR="0" lvl="0" indent="-274320" algn="l" defTabSz="914400" rtl="0" eaLnBrk="1" fontAlgn="auto" latinLnBrk="0" hangingPunct="1">
              <a:lnSpc>
                <a:spcPct val="100000"/>
              </a:lnSpc>
              <a:spcBef>
                <a:spcPct val="20000"/>
              </a:spcBef>
              <a:spcAft>
                <a:spcPts val="0"/>
              </a:spcAft>
              <a:buClr>
                <a:schemeClr val="accent1">
                  <a:lumMod val="60000"/>
                  <a:lumOff val="40000"/>
                </a:schemeClr>
              </a:buClr>
              <a:buSzPct val="100000"/>
              <a:buFont typeface="Wingdings 2"/>
              <a:buChar char=""/>
              <a:tabLst/>
              <a:defRPr/>
            </a:pPr>
            <a:r>
              <a:rPr kumimoji="0" lang="en-US" sz="8800" i="0" u="none" strike="noStrike" kern="1200" cap="none" spc="0" normalizeH="0" baseline="0" noProof="0" dirty="0" smtClean="0">
                <a:ln>
                  <a:noFill/>
                </a:ln>
                <a:solidFill>
                  <a:schemeClr val="tx1"/>
                </a:solidFill>
                <a:effectLst/>
                <a:uLnTx/>
                <a:uFillTx/>
                <a:latin typeface="Arial Narrow" pitchFamily="34" charset="0"/>
              </a:rPr>
              <a:t>Tinnitus artifact: Vascular hissing, heartbeat, amplified 4KHz CV ringing.</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pic>
        <p:nvPicPr>
          <p:cNvPr id="4" name="Picture 8" descr="andrews4-1"/>
          <p:cNvPicPr>
            <a:picLocks noChangeAspect="1" noChangeArrowheads="1"/>
          </p:cNvPicPr>
          <p:nvPr/>
        </p:nvPicPr>
        <p:blipFill>
          <a:blip r:embed="rId2" cstate="print"/>
          <a:srcRect/>
          <a:stretch>
            <a:fillRect/>
          </a:stretch>
        </p:blipFill>
        <p:spPr bwMode="auto">
          <a:xfrm>
            <a:off x="4495800" y="1282700"/>
            <a:ext cx="4191000" cy="3833813"/>
          </a:xfrm>
          <a:prstGeom prst="rect">
            <a:avLst/>
          </a:prstGeom>
          <a:noFill/>
          <a:ln w="9525">
            <a:noFill/>
            <a:miter lim="800000"/>
            <a:headEnd/>
            <a:tailEnd/>
          </a:ln>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trips(downRight)">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Right)">
                                      <p:cBhvr>
                                        <p:cTn id="12" dur="1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strips(downRight)">
                                      <p:cBhvr>
                                        <p:cTn id="17" dur="1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strips(downRight)">
                                      <p:cBhvr>
                                        <p:cTn id="22" dur="1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strips(downRight)">
                                      <p:cBhvr>
                                        <p:cTn id="27" dur="1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strips(downRight)">
                                      <p:cBhvr>
                                        <p:cTn id="32" dur="10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strips(downRight)">
                                      <p:cBhvr>
                                        <p:cTn id="37" dur="10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strips(downRight)">
                                      <p:cBhvr>
                                        <p:cTn id="42" dur="10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strips(downRight)">
                                      <p:cBhvr>
                                        <p:cTn id="47"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Dr. Chartrand\Documents\VO- Rosario Florencio, right ear.bmp"/>
          <p:cNvPicPr>
            <a:picLocks noChangeAspect="1" noChangeArrowheads="1"/>
          </p:cNvPicPr>
          <p:nvPr/>
        </p:nvPicPr>
        <p:blipFill>
          <a:blip r:embed="rId2" cstate="print"/>
          <a:srcRect/>
          <a:stretch>
            <a:fillRect/>
          </a:stretch>
        </p:blipFill>
        <p:spPr bwMode="auto">
          <a:xfrm>
            <a:off x="4996314" y="1524000"/>
            <a:ext cx="4114800" cy="3407833"/>
          </a:xfrm>
          <a:prstGeom prst="rect">
            <a:avLst/>
          </a:prstGeom>
          <a:noFill/>
        </p:spPr>
      </p:pic>
      <p:sp>
        <p:nvSpPr>
          <p:cNvPr id="2" name="Title 1"/>
          <p:cNvSpPr txBox="1">
            <a:spLocks/>
          </p:cNvSpPr>
          <p:nvPr/>
        </p:nvSpPr>
        <p:spPr>
          <a:xfrm>
            <a:off x="457200" y="273050"/>
            <a:ext cx="3962400" cy="71755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rgbClr val="FFFF00"/>
                </a:solidFill>
                <a:effectLst/>
                <a:uLnTx/>
                <a:uFillTx/>
                <a:latin typeface="+mj-lt"/>
                <a:ea typeface="+mj-ea"/>
                <a:cs typeface="+mj-cs"/>
              </a:rPr>
              <a:t>Male, 32 years of age</a:t>
            </a:r>
            <a:endParaRPr kumimoji="0" lang="en-US" sz="3200" b="0" i="0" u="none" strike="noStrike" kern="1200" cap="none" spc="0" normalizeH="0" baseline="0" noProof="0" dirty="0">
              <a:ln>
                <a:noFill/>
              </a:ln>
              <a:solidFill>
                <a:srgbClr val="FFFF00"/>
              </a:solidFill>
              <a:effectLst/>
              <a:uLnTx/>
              <a:uFillTx/>
              <a:latin typeface="+mj-lt"/>
              <a:ea typeface="+mj-ea"/>
              <a:cs typeface="+mj-cs"/>
            </a:endParaRPr>
          </a:p>
        </p:txBody>
      </p:sp>
      <p:sp>
        <p:nvSpPr>
          <p:cNvPr id="3" name="Text Placeholder 3"/>
          <p:cNvSpPr txBox="1">
            <a:spLocks/>
          </p:cNvSpPr>
          <p:nvPr/>
        </p:nvSpPr>
        <p:spPr>
          <a:xfrm>
            <a:off x="304800" y="990600"/>
            <a:ext cx="5334000" cy="5562600"/>
          </a:xfrm>
          <a:prstGeom prst="rect">
            <a:avLst/>
          </a:prstGeom>
        </p:spPr>
        <p:txBody>
          <a:bodyPr>
            <a:no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000" i="0" u="sng" strike="noStrike" kern="120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EAC Biomarkers:</a:t>
            </a:r>
            <a:r>
              <a:rPr kumimoji="0" lang="en-US" sz="2000" i="0" u="none" strike="noStrike" kern="120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000" i="0" u="none" strike="noStrike" kern="1200" cap="none" spc="0" normalizeH="0" baseline="0" noProof="0" dirty="0" err="1" smtClean="0">
                <a:ln>
                  <a:noFill/>
                </a:ln>
                <a:solidFill>
                  <a:schemeClr val="tx1"/>
                </a:solidFill>
                <a:effectLst/>
                <a:uLnTx/>
                <a:uFillTx/>
                <a:latin typeface="Arial" panose="020B0604020202020204" pitchFamily="34" charset="0"/>
                <a:cs typeface="Arial" panose="020B0604020202020204" pitchFamily="34" charset="0"/>
              </a:rPr>
              <a:t>Stenosis</a:t>
            </a:r>
            <a:r>
              <a:rPr kumimoji="0" lang="en-US" sz="2000" i="0" u="none" strike="noStrike" kern="120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 (</a:t>
            </a:r>
            <a:r>
              <a:rPr kumimoji="0" lang="en-US" sz="2000" i="0" u="none" strike="noStrike" kern="1200" cap="none" spc="0" normalizeH="0" baseline="0" noProof="0" dirty="0" err="1" smtClean="0">
                <a:ln>
                  <a:noFill/>
                </a:ln>
                <a:solidFill>
                  <a:schemeClr val="tx1"/>
                </a:solidFill>
                <a:effectLst/>
                <a:uLnTx/>
                <a:uFillTx/>
                <a:latin typeface="Arial" panose="020B0604020202020204" pitchFamily="34" charset="0"/>
                <a:cs typeface="Arial" panose="020B0604020202020204" pitchFamily="34" charset="0"/>
              </a:rPr>
              <a:t>Treacher</a:t>
            </a:r>
            <a:r>
              <a:rPr kumimoji="0" lang="en-US" sz="2000" i="0" u="none" strike="noStrike" kern="120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-Collins syndrome)</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000" i="0" u="none" strike="noStrike" kern="120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Chronic dehydration,</a:t>
            </a:r>
            <a:r>
              <a:rPr kumimoji="0" lang="en-US" sz="2000" i="0" u="none" strike="noStrike" kern="1200" cap="none" spc="0" normalizeH="0" noProof="0" dirty="0" smtClean="0">
                <a:ln>
                  <a:noFill/>
                </a:ln>
                <a:solidFill>
                  <a:schemeClr val="tx1"/>
                </a:solidFill>
                <a:effectLst/>
                <a:uLnTx/>
                <a:uFillTx/>
                <a:latin typeface="Arial" panose="020B0604020202020204" pitchFamily="34" charset="0"/>
                <a:cs typeface="Arial" panose="020B0604020202020204" pitchFamily="34" charset="0"/>
              </a:rPr>
              <a:t> </a:t>
            </a:r>
            <a:r>
              <a:rPr kumimoji="0" lang="en-US" sz="2000" i="0" u="none" strike="noStrike" kern="120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high caffeine intake, outdoor work w/o water access- High sodium in serum, complaints of developing kidney problems</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000" i="0" u="none" strike="noStrike" kern="120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 </a:t>
            </a:r>
            <a:r>
              <a:rPr kumimoji="0" lang="en-US" sz="2000" i="0" u="none" strike="noStrike" kern="1200" cap="none" spc="0" normalizeH="0" baseline="0" noProof="0" dirty="0" err="1" smtClean="0">
                <a:ln>
                  <a:noFill/>
                </a:ln>
                <a:solidFill>
                  <a:schemeClr val="tx1"/>
                </a:solidFill>
                <a:effectLst/>
                <a:uLnTx/>
                <a:uFillTx/>
                <a:latin typeface="Arial" panose="020B0604020202020204" pitchFamily="34" charset="0"/>
                <a:cs typeface="Arial" panose="020B0604020202020204" pitchFamily="34" charset="0"/>
              </a:rPr>
              <a:t>Encrustment</a:t>
            </a:r>
            <a:r>
              <a:rPr kumimoji="0" lang="en-US" sz="2000" i="0" u="none" strike="noStrike" kern="120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 of keratin and debris caused by regular cotton swab use, noted large amount of epidermis cells deep inside EAC</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000" i="0" u="none" strike="noStrike" kern="120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Keratin differentiation is not evident until nearly halfway into the ear canal, so that desquamation migration does extend to hair follicle area, making self-hygiene difficult</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000" i="0" u="none" strike="noStrike" kern="120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Some yeasts growing at bottom of EAC due to acidosis/dehydration state and use of ear plugs at work (welder).</a:t>
            </a:r>
            <a:endParaRPr kumimoji="0" lang="en-US" sz="200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trips(downRight)">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Right)">
                                      <p:cBhvr>
                                        <p:cTn id="12" dur="1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strips(downRight)">
                                      <p:cBhvr>
                                        <p:cTn id="17" dur="1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strips(downRight)">
                                      <p:cBhvr>
                                        <p:cTn id="22" dur="1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strips(downRight)">
                                      <p:cBhvr>
                                        <p:cTn id="27"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273050"/>
            <a:ext cx="4572000" cy="71755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rgbClr val="FFFF00"/>
                </a:solidFill>
                <a:effectLst/>
                <a:uLnTx/>
                <a:uFillTx/>
                <a:latin typeface="+mj-lt"/>
                <a:ea typeface="+mj-ea"/>
                <a:cs typeface="+mj-cs"/>
              </a:rPr>
              <a:t>Female, 22 years of age</a:t>
            </a:r>
            <a:endParaRPr kumimoji="0" lang="en-US" sz="3200" b="0" i="0" u="none" strike="noStrike" kern="1200" cap="none" spc="0" normalizeH="0" baseline="0" noProof="0" dirty="0">
              <a:ln>
                <a:noFill/>
              </a:ln>
              <a:solidFill>
                <a:srgbClr val="FFFF00"/>
              </a:solidFill>
              <a:effectLst/>
              <a:uLnTx/>
              <a:uFillTx/>
              <a:latin typeface="+mj-lt"/>
              <a:ea typeface="+mj-ea"/>
              <a:cs typeface="+mj-cs"/>
            </a:endParaRPr>
          </a:p>
        </p:txBody>
      </p:sp>
      <p:sp>
        <p:nvSpPr>
          <p:cNvPr id="3" name="Text Placeholder 3"/>
          <p:cNvSpPr txBox="1">
            <a:spLocks/>
          </p:cNvSpPr>
          <p:nvPr/>
        </p:nvSpPr>
        <p:spPr>
          <a:xfrm>
            <a:off x="152400" y="1066800"/>
            <a:ext cx="5181600" cy="5334000"/>
          </a:xfrm>
          <a:prstGeom prst="rect">
            <a:avLst/>
          </a:prstGeom>
        </p:spPr>
        <p:txBody>
          <a:bodyPr>
            <a:normAutofit fontScale="25000" lnSpcReduction="20000"/>
          </a:bodyPr>
          <a:lstStyle/>
          <a:p>
            <a:pPr marL="274320" marR="0" lvl="0" indent="-274320" algn="l" defTabSz="914400" rtl="0" eaLnBrk="1" fontAlgn="auto" latinLnBrk="0" hangingPunct="1">
              <a:lnSpc>
                <a:spcPct val="110000"/>
              </a:lnSpc>
              <a:spcAft>
                <a:spcPts val="1200"/>
              </a:spcAft>
              <a:buClr>
                <a:schemeClr val="accent3"/>
              </a:buClr>
              <a:buSzPct val="95000"/>
              <a:buFont typeface="Wingdings 2"/>
              <a:buChar char=""/>
              <a:tabLst/>
              <a:defRPr/>
            </a:pPr>
            <a:r>
              <a:rPr kumimoji="0" lang="en-US" sz="8800" i="0" u="none" strike="noStrike" kern="1200" cap="none" spc="0" normalizeH="0" baseline="0" noProof="0" dirty="0" smtClean="0">
                <a:ln>
                  <a:noFill/>
                </a:ln>
                <a:solidFill>
                  <a:schemeClr val="tx1"/>
                </a:solidFill>
                <a:effectLst/>
                <a:uLnTx/>
                <a:uFillTx/>
                <a:latin typeface="Arial Narrow" pitchFamily="34" charset="0"/>
              </a:rPr>
              <a:t>“Blue drum” as aftermath of acute </a:t>
            </a:r>
            <a:r>
              <a:rPr lang="en-US" sz="8800" dirty="0" smtClean="0">
                <a:latin typeface="Arial Narrow" pitchFamily="34" charset="0"/>
              </a:rPr>
              <a:t>OME</a:t>
            </a:r>
            <a:r>
              <a:rPr kumimoji="0" lang="en-US" sz="8800" i="0" u="none" strike="noStrike" kern="1200" cap="none" spc="0" normalizeH="0" baseline="0" noProof="0" dirty="0" smtClean="0">
                <a:ln>
                  <a:noFill/>
                </a:ln>
                <a:solidFill>
                  <a:schemeClr val="tx1"/>
                </a:solidFill>
                <a:effectLst/>
                <a:uLnTx/>
                <a:uFillTx/>
                <a:latin typeface="Arial Narrow" pitchFamily="34" charset="0"/>
              </a:rPr>
              <a:t> w/ </a:t>
            </a:r>
            <a:r>
              <a:rPr kumimoji="0" lang="en-US" sz="8800" i="0" u="none" strike="noStrike" kern="1200" cap="none" spc="0" normalizeH="0" baseline="0" noProof="0" dirty="0" err="1" smtClean="0">
                <a:ln>
                  <a:noFill/>
                </a:ln>
                <a:solidFill>
                  <a:schemeClr val="tx1"/>
                </a:solidFill>
                <a:effectLst/>
                <a:uLnTx/>
                <a:uFillTx/>
                <a:latin typeface="Arial Narrow" pitchFamily="34" charset="0"/>
              </a:rPr>
              <a:t>barotrauma</a:t>
            </a:r>
            <a:r>
              <a:rPr kumimoji="0" lang="en-US" sz="8800" i="0" u="none" strike="noStrike" kern="1200" cap="none" spc="0" normalizeH="0" baseline="0" noProof="0" dirty="0" smtClean="0">
                <a:ln>
                  <a:noFill/>
                </a:ln>
                <a:solidFill>
                  <a:schemeClr val="tx1"/>
                </a:solidFill>
                <a:effectLst/>
                <a:uLnTx/>
                <a:uFillTx/>
                <a:latin typeface="Arial Narrow" pitchFamily="34" charset="0"/>
              </a:rPr>
              <a:t> (airplane descent)</a:t>
            </a:r>
          </a:p>
          <a:p>
            <a:pPr marL="274320" marR="0" lvl="0" indent="-274320" algn="l" defTabSz="914400" rtl="0" eaLnBrk="1" fontAlgn="auto" latinLnBrk="0" hangingPunct="1">
              <a:lnSpc>
                <a:spcPct val="110000"/>
              </a:lnSpc>
              <a:spcAft>
                <a:spcPts val="1200"/>
              </a:spcAft>
              <a:buClr>
                <a:schemeClr val="accent3"/>
              </a:buClr>
              <a:buSzPct val="95000"/>
              <a:buFont typeface="Wingdings 2"/>
              <a:buChar char=""/>
              <a:tabLst/>
              <a:defRPr/>
            </a:pPr>
            <a:r>
              <a:rPr kumimoji="0" lang="en-US" sz="8800" i="0" u="none" strike="noStrike" kern="1200" cap="none" spc="0" normalizeH="0" baseline="0" noProof="0" dirty="0" smtClean="0">
                <a:ln>
                  <a:noFill/>
                </a:ln>
                <a:solidFill>
                  <a:schemeClr val="tx1"/>
                </a:solidFill>
                <a:effectLst/>
                <a:uLnTx/>
                <a:uFillTx/>
                <a:latin typeface="Arial Narrow" pitchFamily="34" charset="0"/>
              </a:rPr>
              <a:t> </a:t>
            </a:r>
            <a:r>
              <a:rPr lang="en-US" sz="8800" dirty="0" smtClean="0">
                <a:latin typeface="Arial Narrow" pitchFamily="34" charset="0"/>
              </a:rPr>
              <a:t>Pure-tone thresholds</a:t>
            </a:r>
            <a:r>
              <a:rPr kumimoji="0" lang="en-US" sz="8800" i="0" u="none" strike="noStrike" kern="1200" cap="none" spc="0" normalizeH="0" baseline="0" noProof="0" dirty="0" smtClean="0">
                <a:ln>
                  <a:noFill/>
                </a:ln>
                <a:solidFill>
                  <a:schemeClr val="tx1"/>
                </a:solidFill>
                <a:effectLst/>
                <a:uLnTx/>
                <a:uFillTx/>
                <a:latin typeface="Arial Narrow" pitchFamily="34" charset="0"/>
              </a:rPr>
              <a:t> exhibit PTA of 65dB at 250Hz rising to 35dB at 2KHz</a:t>
            </a:r>
          </a:p>
          <a:p>
            <a:pPr marL="274320" marR="0" lvl="0" indent="-274320" algn="l" defTabSz="914400" rtl="0" eaLnBrk="1" fontAlgn="auto" latinLnBrk="0" hangingPunct="1">
              <a:lnSpc>
                <a:spcPct val="110000"/>
              </a:lnSpc>
              <a:spcAft>
                <a:spcPts val="1200"/>
              </a:spcAft>
              <a:buClr>
                <a:schemeClr val="accent3"/>
              </a:buClr>
              <a:buSzPct val="95000"/>
              <a:buFont typeface="Wingdings 2"/>
              <a:buChar char=""/>
              <a:tabLst/>
              <a:defRPr/>
            </a:pPr>
            <a:r>
              <a:rPr kumimoji="0" lang="en-US" sz="8800" i="0" u="none" strike="noStrike" kern="1200" cap="none" spc="0" normalizeH="0" baseline="0" noProof="0" dirty="0" smtClean="0">
                <a:ln>
                  <a:noFill/>
                </a:ln>
                <a:solidFill>
                  <a:schemeClr val="tx1"/>
                </a:solidFill>
                <a:effectLst/>
                <a:uLnTx/>
                <a:uFillTx/>
                <a:latin typeface="Arial Narrow" pitchFamily="34" charset="0"/>
              </a:rPr>
              <a:t>Complaints of occlusion, hearing loss, generalized vertigo, tinnitus &amp; disorientation</a:t>
            </a:r>
          </a:p>
          <a:p>
            <a:pPr marL="274320" marR="0" lvl="0" indent="-274320" algn="l" defTabSz="914400" rtl="0" eaLnBrk="1" fontAlgn="auto" latinLnBrk="0" hangingPunct="1">
              <a:lnSpc>
                <a:spcPct val="110000"/>
              </a:lnSpc>
              <a:spcAft>
                <a:spcPts val="1200"/>
              </a:spcAft>
              <a:buClr>
                <a:schemeClr val="accent3"/>
              </a:buClr>
              <a:buSzPct val="95000"/>
              <a:buFont typeface="Wingdings 2"/>
              <a:buChar char=""/>
              <a:tabLst/>
              <a:defRPr/>
            </a:pPr>
            <a:r>
              <a:rPr kumimoji="0" lang="en-US" sz="8800" i="0" u="none" strike="noStrike" kern="1200" cap="none" spc="0" normalizeH="0" baseline="0" noProof="0" dirty="0" smtClean="0">
                <a:ln>
                  <a:noFill/>
                </a:ln>
                <a:solidFill>
                  <a:schemeClr val="tx1"/>
                </a:solidFill>
                <a:effectLst/>
                <a:uLnTx/>
                <a:uFillTx/>
                <a:latin typeface="Arial Narrow" pitchFamily="34" charset="0"/>
              </a:rPr>
              <a:t>Normally, requires &gt;3 months for recovery</a:t>
            </a:r>
          </a:p>
          <a:p>
            <a:pPr marL="274320" marR="0" lvl="0" indent="-274320" algn="l" defTabSz="914400" rtl="0" eaLnBrk="1" fontAlgn="auto" latinLnBrk="0" hangingPunct="1">
              <a:lnSpc>
                <a:spcPct val="110000"/>
              </a:lnSpc>
              <a:spcAft>
                <a:spcPts val="1200"/>
              </a:spcAft>
              <a:buClr>
                <a:schemeClr val="accent3"/>
              </a:buClr>
              <a:buSzPct val="95000"/>
              <a:buFont typeface="Wingdings 2"/>
              <a:buChar char=""/>
              <a:tabLst/>
              <a:defRPr/>
            </a:pPr>
            <a:r>
              <a:rPr lang="en-US" sz="8800" dirty="0" smtClean="0">
                <a:latin typeface="Arial Narrow" pitchFamily="34" charset="0"/>
              </a:rPr>
              <a:t>In this case, recovery as shown in bottom photo required only 2 weeks using MiraCell</a:t>
            </a:r>
            <a:r>
              <a:rPr lang="en-US" sz="8800" baseline="30000" dirty="0" smtClean="0">
                <a:latin typeface="Arial Narrow" pitchFamily="34" charset="0"/>
              </a:rPr>
              <a:t>®</a:t>
            </a:r>
          </a:p>
          <a:p>
            <a:pPr marL="274320" marR="0" lvl="0" indent="-274320" algn="l" defTabSz="914400" rtl="0" eaLnBrk="1" fontAlgn="auto" latinLnBrk="0" hangingPunct="1">
              <a:lnSpc>
                <a:spcPct val="110000"/>
              </a:lnSpc>
              <a:spcAft>
                <a:spcPts val="1200"/>
              </a:spcAft>
              <a:buClr>
                <a:schemeClr val="accent3"/>
              </a:buClr>
              <a:buSzPct val="95000"/>
              <a:buFont typeface="Wingdings 2"/>
              <a:buChar char=""/>
              <a:tabLst/>
              <a:defRPr/>
            </a:pPr>
            <a:r>
              <a:rPr kumimoji="0" lang="en-US" sz="8800" i="0" u="none" strike="noStrike" kern="1200" cap="none" spc="0" normalizeH="0" baseline="0" noProof="0" dirty="0" smtClean="0">
                <a:ln>
                  <a:noFill/>
                </a:ln>
                <a:solidFill>
                  <a:schemeClr val="tx1"/>
                </a:solidFill>
                <a:effectLst/>
                <a:uLnTx/>
                <a:uFillTx/>
                <a:latin typeface="Arial Narrow" pitchFamily="34" charset="0"/>
              </a:rPr>
              <a:t> At that time, thresholds were within about 10dB of normal, very little occlusion and none of the other complaints remained</a:t>
            </a:r>
          </a:p>
          <a:p>
            <a:pPr marL="274320" marR="0" lvl="0" indent="-274320" algn="l" defTabSz="914400" rtl="0" eaLnBrk="1" fontAlgn="auto" latinLnBrk="0" hangingPunct="1">
              <a:lnSpc>
                <a:spcPct val="110000"/>
              </a:lnSpc>
              <a:spcAft>
                <a:spcPts val="1200"/>
              </a:spcAft>
              <a:buClr>
                <a:schemeClr val="accent3"/>
              </a:buClr>
              <a:buSzPct val="95000"/>
              <a:buFont typeface="Wingdings 2"/>
              <a:buChar char=""/>
              <a:tabLst/>
              <a:defRPr/>
            </a:pPr>
            <a:r>
              <a:rPr kumimoji="0" lang="en-US" sz="8800" i="0" u="none" strike="noStrike" kern="1200" cap="none" spc="0" normalizeH="0" baseline="0" noProof="0" dirty="0" smtClean="0">
                <a:ln>
                  <a:noFill/>
                </a:ln>
                <a:solidFill>
                  <a:schemeClr val="tx1"/>
                </a:solidFill>
                <a:effectLst/>
                <a:uLnTx/>
                <a:uFillTx/>
                <a:latin typeface="Arial Narrow" pitchFamily="34" charset="0"/>
              </a:rPr>
              <a:t>Earlier tinnitus complaint (buzzing, heartbeat) gave way to silence by end of two weeks</a:t>
            </a:r>
            <a:endParaRPr kumimoji="0" lang="en-US" sz="8800" i="0" u="none" strike="noStrike" kern="1200" cap="none" spc="0" normalizeH="0" baseline="0" noProof="0" dirty="0" smtClean="0">
              <a:ln>
                <a:noFill/>
              </a:ln>
              <a:solidFill>
                <a:schemeClr val="tx1"/>
              </a:solidFill>
              <a:effectLst/>
              <a:uLnTx/>
              <a:uFillTx/>
            </a:endParaRPr>
          </a:p>
        </p:txBody>
      </p:sp>
      <p:pic>
        <p:nvPicPr>
          <p:cNvPr id="4" name="Picture 8" descr="RENEERIGHT12-18-02"/>
          <p:cNvPicPr>
            <a:picLocks noChangeAspect="1" noChangeArrowheads="1"/>
          </p:cNvPicPr>
          <p:nvPr/>
        </p:nvPicPr>
        <p:blipFill>
          <a:blip r:embed="rId2" cstate="print"/>
          <a:srcRect/>
          <a:stretch>
            <a:fillRect/>
          </a:stretch>
        </p:blipFill>
        <p:spPr bwMode="auto">
          <a:xfrm>
            <a:off x="5105400" y="381000"/>
            <a:ext cx="3649133" cy="2851150"/>
          </a:xfrm>
          <a:prstGeom prst="rect">
            <a:avLst/>
          </a:prstGeom>
          <a:noFill/>
        </p:spPr>
      </p:pic>
      <p:pic>
        <p:nvPicPr>
          <p:cNvPr id="5" name="Picture 9" descr="RENEERIGHT12-20-02"/>
          <p:cNvPicPr>
            <a:picLocks noChangeAspect="1" noChangeArrowheads="1"/>
          </p:cNvPicPr>
          <p:nvPr/>
        </p:nvPicPr>
        <p:blipFill>
          <a:blip r:embed="rId3" cstate="print"/>
          <a:srcRect/>
          <a:stretch>
            <a:fillRect/>
          </a:stretch>
        </p:blipFill>
        <p:spPr bwMode="auto">
          <a:xfrm>
            <a:off x="5181600" y="3429000"/>
            <a:ext cx="3657600" cy="2743200"/>
          </a:xfrm>
          <a:prstGeom prst="rect">
            <a:avLst/>
          </a:prstGeom>
          <a:noFill/>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Right)">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Right)">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Right)">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Right)">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Right)">
                                      <p:cBhvr>
                                        <p:cTn id="27" dur="1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Right)">
                                      <p:cBhvr>
                                        <p:cTn id="32" dur="1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strips(downRight)">
                                      <p:cBhvr>
                                        <p:cTn id="37"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273050"/>
            <a:ext cx="4419600" cy="71755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rgbClr val="FFFF00"/>
                </a:solidFill>
                <a:effectLst/>
                <a:uLnTx/>
                <a:uFillTx/>
                <a:latin typeface="+mj-lt"/>
                <a:ea typeface="+mj-ea"/>
                <a:cs typeface="+mj-cs"/>
              </a:rPr>
              <a:t>Male, 72 years of age</a:t>
            </a:r>
            <a:endParaRPr kumimoji="0" lang="en-US" sz="3200" b="0" i="0" u="none" strike="noStrike" kern="1200" cap="none" spc="0" normalizeH="0" baseline="0" noProof="0" dirty="0">
              <a:ln>
                <a:noFill/>
              </a:ln>
              <a:solidFill>
                <a:srgbClr val="FFFF00"/>
              </a:solidFill>
              <a:effectLst/>
              <a:uLnTx/>
              <a:uFillTx/>
              <a:latin typeface="+mj-lt"/>
              <a:ea typeface="+mj-ea"/>
              <a:cs typeface="+mj-cs"/>
            </a:endParaRPr>
          </a:p>
        </p:txBody>
      </p:sp>
      <p:sp>
        <p:nvSpPr>
          <p:cNvPr id="3" name="Text Placeholder 3"/>
          <p:cNvSpPr txBox="1">
            <a:spLocks/>
          </p:cNvSpPr>
          <p:nvPr/>
        </p:nvSpPr>
        <p:spPr>
          <a:xfrm>
            <a:off x="152399" y="914400"/>
            <a:ext cx="5249331" cy="5791200"/>
          </a:xfrm>
          <a:prstGeom prst="rect">
            <a:avLst/>
          </a:prstGeom>
        </p:spPr>
        <p:txBody>
          <a:bodyPr>
            <a:no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200" b="1" i="0" u="sng" strike="noStrike" kern="1200" cap="none" spc="0" normalizeH="0" baseline="0" noProof="0" dirty="0" smtClean="0">
                <a:ln>
                  <a:noFill/>
                </a:ln>
                <a:solidFill>
                  <a:schemeClr val="tx1"/>
                </a:solidFill>
                <a:effectLst/>
                <a:uLnTx/>
                <a:uFillTx/>
                <a:latin typeface="+mj-lt"/>
                <a:ea typeface="+mn-ea"/>
                <a:cs typeface="+mn-cs"/>
              </a:rPr>
              <a:t>EAC Biomarkers:</a:t>
            </a:r>
            <a:r>
              <a:rPr kumimoji="0" lang="en-US" sz="2200" b="1" i="0" u="none" strike="noStrike" kern="1200" cap="none" spc="0" normalizeH="0" baseline="0" noProof="0" dirty="0" smtClean="0">
                <a:ln>
                  <a:noFill/>
                </a:ln>
                <a:solidFill>
                  <a:schemeClr val="tx1"/>
                </a:solidFill>
                <a:effectLst/>
                <a:uLnTx/>
                <a:uFillTx/>
                <a:latin typeface="+mj-lt"/>
                <a:ea typeface="+mn-ea"/>
                <a:cs typeface="+mn-cs"/>
              </a:rPr>
              <a:t>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000" b="1" i="0" u="none" strike="noStrike" kern="1200" cap="none" spc="0" normalizeH="0" baseline="0" noProof="0" dirty="0" smtClean="0">
                <a:ln>
                  <a:noFill/>
                </a:ln>
                <a:solidFill>
                  <a:schemeClr val="tx2"/>
                </a:solidFill>
                <a:effectLst/>
                <a:uLnTx/>
                <a:uFillTx/>
                <a:latin typeface="Arial Narrow" pitchFamily="34" charset="0"/>
              </a:rPr>
              <a:t>(Top photo)</a:t>
            </a:r>
            <a:r>
              <a:rPr kumimoji="0" lang="en-US" sz="2000" i="0" u="none" strike="noStrike" kern="1200" cap="none" spc="0" normalizeH="0" baseline="0" noProof="0" dirty="0" smtClean="0">
                <a:ln>
                  <a:noFill/>
                </a:ln>
                <a:solidFill>
                  <a:schemeClr val="tx1"/>
                </a:solidFill>
                <a:effectLst/>
                <a:uLnTx/>
                <a:uFillTx/>
                <a:latin typeface="Arial Narrow" pitchFamily="34" charset="0"/>
              </a:rPr>
              <a:t> After patient had been to PCP for “impacted cerumen removal”.  However, the keratosis obturans underlying the cerumen was still intact. Note read, “abnormal eardrum”. What appeared as an abnormal TM structure was instead 4-5 years’ keratin growth rolled into what Chartrand calls the “ingrown toenail of the ear”.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000" i="0" u="none" strike="noStrike" kern="1200" cap="none" spc="0" normalizeH="0" baseline="0" noProof="0" dirty="0" smtClean="0">
                <a:ln>
                  <a:noFill/>
                </a:ln>
                <a:solidFill>
                  <a:schemeClr val="tx1"/>
                </a:solidFill>
                <a:effectLst/>
                <a:uLnTx/>
                <a:uFillTx/>
                <a:latin typeface="Arial Narrow" pitchFamily="34" charset="0"/>
              </a:rPr>
              <a:t>Tinnitus artifact: Contralateral, ipsilateral buzzing, roaring, amplified CV ringing.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000" b="1" i="0" u="none" strike="noStrike" kern="1200" cap="none" spc="0" normalizeH="0" baseline="0" dirty="0" smtClean="0">
                <a:ln>
                  <a:noFill/>
                </a:ln>
                <a:solidFill>
                  <a:schemeClr val="tx1"/>
                </a:solidFill>
                <a:effectLst/>
                <a:uLnTx/>
                <a:uFillTx/>
                <a:latin typeface="Arial Narrow" pitchFamily="34" charset="0"/>
              </a:rPr>
              <a:t>(Bottom photo)</a:t>
            </a:r>
            <a:r>
              <a:rPr kumimoji="0" lang="en-US" sz="2000" i="0" u="none" strike="noStrike" kern="1200" cap="none" spc="0" normalizeH="0" baseline="0" noProof="0" dirty="0" smtClean="0">
                <a:ln>
                  <a:noFill/>
                </a:ln>
                <a:solidFill>
                  <a:schemeClr val="tx1"/>
                </a:solidFill>
                <a:effectLst/>
                <a:uLnTx/>
                <a:uFillTx/>
                <a:latin typeface="Arial Narrow" pitchFamily="34" charset="0"/>
              </a:rPr>
              <a:t> Hearing professional softened keratosis obturans with MiraCell, and syringed with warm antiseptic water to remove the obturans, revealing a true TM. Audiometric scores went from flat configuration to a precipitous sensorineural loss. Own-voice occlusion and pulsating tinnitus ceased upon removal of obturans, leaving only the HF</a:t>
            </a:r>
            <a:r>
              <a:rPr kumimoji="0" lang="en-US" sz="2000" i="0" u="none" strike="noStrike" kern="1200" cap="none" spc="0" normalizeH="0" noProof="0" dirty="0" smtClean="0">
                <a:ln>
                  <a:noFill/>
                </a:ln>
                <a:solidFill>
                  <a:schemeClr val="tx1"/>
                </a:solidFill>
                <a:effectLst/>
                <a:uLnTx/>
                <a:uFillTx/>
                <a:latin typeface="Arial Narrow" pitchFamily="34" charset="0"/>
              </a:rPr>
              <a:t> component at 4KHz.</a:t>
            </a:r>
            <a:endParaRPr kumimoji="0" lang="en-US" sz="2000" i="0" u="none" strike="noStrike" kern="1200" cap="none" spc="0" normalizeH="0" baseline="0" noProof="0" dirty="0">
              <a:ln>
                <a:noFill/>
              </a:ln>
              <a:solidFill>
                <a:schemeClr val="tx1"/>
              </a:solidFill>
              <a:effectLst/>
              <a:uLnTx/>
              <a:uFillTx/>
              <a:latin typeface="Arial Narrow" pitchFamily="34" charset="0"/>
            </a:endParaRPr>
          </a:p>
        </p:txBody>
      </p:sp>
      <p:sp>
        <p:nvSpPr>
          <p:cNvPr id="4" name="TextBox 3"/>
          <p:cNvSpPr txBox="1"/>
          <p:nvPr/>
        </p:nvSpPr>
        <p:spPr>
          <a:xfrm>
            <a:off x="3581400" y="3352800"/>
            <a:ext cx="5105400" cy="369332"/>
          </a:xfrm>
          <a:prstGeom prst="rect">
            <a:avLst/>
          </a:prstGeom>
          <a:noFill/>
        </p:spPr>
        <p:txBody>
          <a:bodyPr wrap="square" rtlCol="0">
            <a:spAutoFit/>
          </a:bodyPr>
          <a:lstStyle/>
          <a:p>
            <a:endParaRPr lang="en-US" dirty="0"/>
          </a:p>
        </p:txBody>
      </p:sp>
      <p:pic>
        <p:nvPicPr>
          <p:cNvPr id="5" name="Content Placeholder 5" descr="CAREN HARRIS 1-06-03"/>
          <p:cNvPicPr>
            <a:picLocks noChangeAspect="1" noChangeArrowheads="1"/>
          </p:cNvPicPr>
          <p:nvPr/>
        </p:nvPicPr>
        <p:blipFill>
          <a:blip r:embed="rId2" cstate="print"/>
          <a:srcRect/>
          <a:stretch>
            <a:fillRect/>
          </a:stretch>
        </p:blipFill>
        <p:spPr bwMode="auto">
          <a:xfrm>
            <a:off x="5410199" y="457200"/>
            <a:ext cx="3268134" cy="2851150"/>
          </a:xfrm>
          <a:prstGeom prst="rect">
            <a:avLst/>
          </a:prstGeom>
          <a:noFill/>
          <a:ln w="9525">
            <a:noFill/>
            <a:miter lim="800000"/>
            <a:headEnd/>
            <a:tailEnd/>
          </a:ln>
        </p:spPr>
      </p:pic>
      <p:pic>
        <p:nvPicPr>
          <p:cNvPr id="7" name="Picture 9" descr="clegg7-10"/>
          <p:cNvPicPr>
            <a:picLocks noChangeAspect="1" noChangeArrowheads="1"/>
          </p:cNvPicPr>
          <p:nvPr/>
        </p:nvPicPr>
        <p:blipFill>
          <a:blip r:embed="rId3" cstate="print"/>
          <a:srcRect/>
          <a:stretch>
            <a:fillRect/>
          </a:stretch>
        </p:blipFill>
        <p:spPr bwMode="auto">
          <a:xfrm>
            <a:off x="5410199" y="3335956"/>
            <a:ext cx="3268133" cy="2743200"/>
          </a:xfrm>
          <a:prstGeom prst="rect">
            <a:avLst/>
          </a:prstGeom>
          <a:noFill/>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trips(downRight)">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Right)">
                                      <p:cBhvr>
                                        <p:cTn id="12" dur="1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strips(downRight)">
                                      <p:cBhvr>
                                        <p:cTn id="1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3050"/>
            <a:ext cx="4419600" cy="71755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rgbClr val="FFFF00"/>
                </a:solidFill>
                <a:effectLst/>
                <a:uLnTx/>
                <a:uFillTx/>
                <a:latin typeface="+mj-lt"/>
                <a:ea typeface="+mj-ea"/>
                <a:cs typeface="+mj-cs"/>
              </a:rPr>
              <a:t>Female, 68 years of age</a:t>
            </a:r>
            <a:endParaRPr kumimoji="0" lang="en-US" sz="3200" b="0" i="0" u="none" strike="noStrike" kern="1200" cap="none" spc="0" normalizeH="0" baseline="0" noProof="0" dirty="0">
              <a:ln>
                <a:noFill/>
              </a:ln>
              <a:solidFill>
                <a:srgbClr val="FFFF00"/>
              </a:solidFill>
              <a:effectLst/>
              <a:uLnTx/>
              <a:uFillTx/>
              <a:latin typeface="+mj-lt"/>
              <a:ea typeface="+mj-ea"/>
              <a:cs typeface="+mj-cs"/>
            </a:endParaRPr>
          </a:p>
        </p:txBody>
      </p:sp>
      <p:sp>
        <p:nvSpPr>
          <p:cNvPr id="3" name="Text Placeholder 3"/>
          <p:cNvSpPr txBox="1">
            <a:spLocks/>
          </p:cNvSpPr>
          <p:nvPr/>
        </p:nvSpPr>
        <p:spPr>
          <a:xfrm>
            <a:off x="152400" y="914400"/>
            <a:ext cx="5486400" cy="5715000"/>
          </a:xfrm>
          <a:prstGeom prst="rect">
            <a:avLst/>
          </a:prstGeom>
        </p:spPr>
        <p:txBody>
          <a:bodyPr>
            <a:normAutofit fontScale="70000" lnSpcReduction="20000"/>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1" i="0" u="sng" strike="noStrike" kern="1200" cap="none" spc="0" normalizeH="0" baseline="0" noProof="0" dirty="0" smtClean="0">
                <a:ln>
                  <a:noFill/>
                </a:ln>
                <a:solidFill>
                  <a:schemeClr val="tx1"/>
                </a:solidFill>
                <a:effectLst/>
                <a:uLnTx/>
                <a:uFillTx/>
                <a:latin typeface="Arial Narrow" pitchFamily="34" charset="0"/>
              </a:rPr>
              <a:t>EAC Biomarkers:</a:t>
            </a:r>
            <a:r>
              <a:rPr kumimoji="0" lang="en-US" sz="2600" b="1" i="0" u="none" strike="noStrike" kern="1200" cap="none" spc="0" normalizeH="0" baseline="0" noProof="0" dirty="0" smtClean="0">
                <a:ln>
                  <a:noFill/>
                </a:ln>
                <a:solidFill>
                  <a:schemeClr val="tx1"/>
                </a:solidFill>
                <a:effectLst/>
                <a:uLnTx/>
                <a:uFillTx/>
                <a:latin typeface="Arial Narrow" pitchFamily="34" charset="0"/>
              </a:rPr>
              <a:t> </a:t>
            </a:r>
            <a:r>
              <a:rPr kumimoji="0" lang="en-US" sz="2600" b="0" i="0" u="none" strike="noStrike" kern="1200" cap="none" spc="0" normalizeH="0" baseline="0" noProof="0" dirty="0" smtClean="0">
                <a:ln>
                  <a:noFill/>
                </a:ln>
                <a:solidFill>
                  <a:schemeClr val="tx1"/>
                </a:solidFill>
                <a:effectLst/>
                <a:uLnTx/>
                <a:uFillTx/>
                <a:latin typeface="Arial Narrow" pitchFamily="34" charset="0"/>
              </a:rPr>
              <a:t> </a:t>
            </a:r>
          </a:p>
          <a:p>
            <a:pPr marL="274320" marR="0" lvl="0" indent="-274320" algn="l" defTabSz="914400" rtl="0" eaLnBrk="1" fontAlgn="auto" latinLnBrk="0" hangingPunct="1">
              <a:lnSpc>
                <a:spcPct val="14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Arial Narrow" pitchFamily="34" charset="0"/>
              </a:rPr>
              <a:t>Case History shows no history of DMII</a:t>
            </a:r>
          </a:p>
          <a:p>
            <a:pPr marL="274320" marR="0" lvl="0" indent="-274320" algn="l" defTabSz="914400" rtl="0" eaLnBrk="1" fontAlgn="auto" latinLnBrk="0" hangingPunct="1">
              <a:lnSpc>
                <a:spcPct val="140000"/>
              </a:lnSpc>
              <a:spcBef>
                <a:spcPct val="20000"/>
              </a:spcBef>
              <a:spcAft>
                <a:spcPts val="0"/>
              </a:spcAft>
              <a:buClr>
                <a:schemeClr val="accent3"/>
              </a:buClr>
              <a:buSzPct val="95000"/>
              <a:buFont typeface="Wingdings 2"/>
              <a:buChar char=""/>
              <a:tabLst/>
              <a:defRPr/>
            </a:pPr>
            <a:r>
              <a:rPr lang="en-US" sz="2600" dirty="0" smtClean="0">
                <a:latin typeface="Arial Narrow" pitchFamily="34" charset="0"/>
              </a:rPr>
              <a:t>Differentiation: L</a:t>
            </a:r>
            <a:r>
              <a:rPr kumimoji="0" lang="en-US" sz="2600" b="0" i="0" u="none" strike="noStrike" kern="1200" cap="none" spc="0" normalizeH="0" baseline="0" noProof="0" dirty="0" err="1" smtClean="0">
                <a:ln>
                  <a:noFill/>
                </a:ln>
                <a:solidFill>
                  <a:schemeClr val="tx1"/>
                </a:solidFill>
                <a:effectLst/>
                <a:uLnTx/>
                <a:uFillTx/>
                <a:latin typeface="Arial Narrow" pitchFamily="34" charset="0"/>
              </a:rPr>
              <a:t>ack</a:t>
            </a:r>
            <a:r>
              <a:rPr kumimoji="0" lang="en-US" sz="2600" b="0" i="0" u="none" strike="noStrike" kern="1200" cap="none" spc="0" normalizeH="0" baseline="0" noProof="0" dirty="0" smtClean="0">
                <a:ln>
                  <a:noFill/>
                </a:ln>
                <a:solidFill>
                  <a:schemeClr val="tx1"/>
                </a:solidFill>
                <a:effectLst/>
                <a:uLnTx/>
                <a:uFillTx/>
                <a:latin typeface="Arial Narrow" pitchFamily="34" charset="0"/>
              </a:rPr>
              <a:t> of desquamation lines under peeled keratin indicates acute drop in cellular/serum pH about 6 months prior</a:t>
            </a:r>
          </a:p>
          <a:p>
            <a:pPr marL="274320" marR="0" lvl="0" indent="-274320" algn="l" defTabSz="914400" rtl="0" eaLnBrk="1" fontAlgn="auto" latinLnBrk="0" hangingPunct="1">
              <a:lnSpc>
                <a:spcPct val="14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Arial Narrow" pitchFamily="34" charset="0"/>
              </a:rPr>
              <a:t>Patient complained of not being able to walk without pain, moderate obesity, tinnitus in CV region (3-4KHz), audiometric notch in same region. </a:t>
            </a:r>
          </a:p>
          <a:p>
            <a:pPr marL="274320" marR="0" lvl="0" indent="-274320" algn="l" defTabSz="914400" rtl="0" eaLnBrk="1" fontAlgn="auto" latinLnBrk="0" hangingPunct="1">
              <a:lnSpc>
                <a:spcPct val="14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Arial Narrow" pitchFamily="34" charset="0"/>
              </a:rPr>
              <a:t>Upon referral to physician, blood glucose test and pH strip revealed slightly elevated blood sugar. Later, forced glucose test &amp; physical exam revealed severe DMII with severe peripheral neuropathy secondary to DMII</a:t>
            </a:r>
          </a:p>
          <a:p>
            <a:pPr marL="274320" marR="0" lvl="0" indent="-274320" algn="l" defTabSz="914400" rtl="0" eaLnBrk="1" fontAlgn="auto" latinLnBrk="0" hangingPunct="1">
              <a:lnSpc>
                <a:spcPct val="14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Arial Narrow" pitchFamily="34" charset="0"/>
              </a:rPr>
              <a:t>Practitioners who see disturbed EAC keratin (not resulting from cotton swab trauma) are encouraged to refer for examination for possible DMII</a:t>
            </a:r>
          </a:p>
          <a:p>
            <a:pPr marL="274320" marR="0" lvl="0" indent="-274320" algn="l" defTabSz="914400" rtl="0" eaLnBrk="1" fontAlgn="auto" latinLnBrk="0" hangingPunct="1">
              <a:lnSpc>
                <a:spcPct val="14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Arial Narrow" pitchFamily="34" charset="0"/>
              </a:rPr>
              <a:t>Peeled </a:t>
            </a:r>
            <a:r>
              <a:rPr lang="en-US" sz="2600" dirty="0" smtClean="0">
                <a:latin typeface="Arial Narrow" pitchFamily="34" charset="0"/>
              </a:rPr>
              <a:t>keratin can be a sign of developing DMII</a:t>
            </a:r>
            <a:endParaRPr kumimoji="0" lang="en-US" sz="2600" b="0" i="0" u="none" strike="noStrike" kern="1200" cap="none" spc="0" normalizeH="0" baseline="0" noProof="0" dirty="0">
              <a:ln>
                <a:noFill/>
              </a:ln>
              <a:solidFill>
                <a:schemeClr val="tx1"/>
              </a:solidFill>
              <a:effectLst/>
              <a:uLnTx/>
              <a:uFillTx/>
              <a:latin typeface="Arial Narrow" pitchFamily="34" charset="0"/>
            </a:endParaRPr>
          </a:p>
        </p:txBody>
      </p:sp>
      <p:pic>
        <p:nvPicPr>
          <p:cNvPr id="4" name="Picture 7" descr="KeratinPartialDetached_225_4in"/>
          <p:cNvPicPr>
            <a:picLocks noChangeAspect="1" noChangeArrowheads="1"/>
          </p:cNvPicPr>
          <p:nvPr/>
        </p:nvPicPr>
        <p:blipFill>
          <a:blip r:embed="rId2" cstate="print"/>
          <a:srcRect/>
          <a:stretch>
            <a:fillRect/>
          </a:stretch>
        </p:blipFill>
        <p:spPr bwMode="auto">
          <a:xfrm>
            <a:off x="5486400" y="1752600"/>
            <a:ext cx="3503815" cy="2842953"/>
          </a:xfrm>
          <a:prstGeom prst="rect">
            <a:avLst/>
          </a:prstGeom>
          <a:noFill/>
          <a:ln w="9525">
            <a:noFill/>
            <a:miter lim="800000"/>
            <a:headEnd/>
            <a:tailEnd/>
          </a:ln>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trips(downRight)">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Right)">
                                      <p:cBhvr>
                                        <p:cTn id="12" dur="1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strips(downRight)">
                                      <p:cBhvr>
                                        <p:cTn id="17" dur="1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strips(downRight)">
                                      <p:cBhvr>
                                        <p:cTn id="22" dur="1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strips(downRight)">
                                      <p:cBhvr>
                                        <p:cTn id="27" dur="1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strips(downRight)">
                                      <p:cBhvr>
                                        <p:cTn id="32"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533400" y="887413"/>
            <a:ext cx="8229600" cy="1143000"/>
          </a:xfrm>
          <a:prstGeom prst="rect">
            <a:avLst/>
          </a:prstGeom>
          <a:noFill/>
          <a:ln w="9525">
            <a:noFill/>
            <a:miter lim="800000"/>
            <a:headEnd/>
            <a:tailEnd/>
          </a:ln>
          <a:effectLst/>
        </p:spPr>
        <p:txBody>
          <a:bodyPr anchor="ctr"/>
          <a:lstStyle/>
          <a:p>
            <a:pPr algn="ctr" eaLnBrk="1" hangingPunct="1">
              <a:defRPr/>
            </a:pPr>
            <a:r>
              <a:rPr lang="en-US" sz="4000" dirty="0" smtClean="0">
                <a:solidFill>
                  <a:schemeClr val="accent1">
                    <a:lumMod val="60000"/>
                    <a:lumOff val="40000"/>
                  </a:schemeClr>
                </a:solidFill>
                <a:effectLst>
                  <a:outerShdw blurRad="38100" dist="38100" dir="2700000" algn="tl">
                    <a:srgbClr val="000000"/>
                  </a:outerShdw>
                </a:effectLst>
                <a:latin typeface="Arial" pitchFamily="34" charset="0"/>
              </a:rPr>
              <a:t>Study Hypotheses</a:t>
            </a:r>
            <a:endParaRPr lang="en-US" sz="4000" dirty="0">
              <a:solidFill>
                <a:schemeClr val="accent1">
                  <a:lumMod val="60000"/>
                  <a:lumOff val="40000"/>
                </a:schemeClr>
              </a:solidFill>
              <a:effectLst>
                <a:outerShdw blurRad="38100" dist="38100" dir="2700000" algn="tl">
                  <a:srgbClr val="000000"/>
                </a:outerShdw>
              </a:effectLst>
              <a:latin typeface="Arial" pitchFamily="34" charset="0"/>
            </a:endParaRPr>
          </a:p>
        </p:txBody>
      </p:sp>
      <p:sp>
        <p:nvSpPr>
          <p:cNvPr id="3" name="Rectangle 5"/>
          <p:cNvSpPr>
            <a:spLocks noChangeArrowheads="1"/>
          </p:cNvSpPr>
          <p:nvPr/>
        </p:nvSpPr>
        <p:spPr bwMode="auto">
          <a:xfrm>
            <a:off x="533400" y="2209800"/>
            <a:ext cx="8229600" cy="3505200"/>
          </a:xfrm>
          <a:prstGeom prst="rect">
            <a:avLst/>
          </a:prstGeom>
          <a:noFill/>
          <a:ln w="9525">
            <a:noFill/>
            <a:miter lim="800000"/>
            <a:headEnd/>
            <a:tailEnd/>
          </a:ln>
          <a:effectLst/>
        </p:spPr>
        <p:txBody>
          <a:bodyPr/>
          <a:lstStyle/>
          <a:p>
            <a:pPr marL="609600" indent="-609600" eaLnBrk="1" hangingPunct="1">
              <a:lnSpc>
                <a:spcPct val="115000"/>
              </a:lnSpc>
              <a:spcBef>
                <a:spcPct val="20000"/>
              </a:spcBef>
              <a:buClr>
                <a:schemeClr val="hlink"/>
              </a:buClr>
              <a:buSzPct val="90000"/>
              <a:buFont typeface="Wingdings" pitchFamily="2" charset="2"/>
              <a:buBlip>
                <a:blip r:embed="rId2"/>
              </a:buBlip>
              <a:defRPr/>
            </a:pPr>
            <a:r>
              <a:rPr lang="en-US" sz="2800" dirty="0" smtClean="0">
                <a:effectLst>
                  <a:outerShdw blurRad="38100" dist="38100" dir="2700000" algn="tl">
                    <a:srgbClr val="000000"/>
                  </a:outerShdw>
                </a:effectLst>
                <a:latin typeface="Arial" pitchFamily="34" charset="0"/>
              </a:rPr>
              <a:t>H</a:t>
            </a:r>
            <a:r>
              <a:rPr lang="en-US" sz="2800" baseline="-25000" dirty="0" smtClean="0">
                <a:effectLst>
                  <a:outerShdw blurRad="38100" dist="38100" dir="2700000" algn="tl">
                    <a:srgbClr val="000000"/>
                  </a:outerShdw>
                </a:effectLst>
                <a:latin typeface="Arial" pitchFamily="34" charset="0"/>
              </a:rPr>
              <a:t>o </a:t>
            </a:r>
            <a:r>
              <a:rPr lang="en-US" sz="2800" dirty="0" smtClean="0">
                <a:solidFill>
                  <a:schemeClr val="bg2">
                    <a:lumMod val="60000"/>
                    <a:lumOff val="40000"/>
                  </a:schemeClr>
                </a:solidFill>
                <a:effectLst>
                  <a:outerShdw blurRad="38100" dist="38100" dir="2700000" algn="tl">
                    <a:srgbClr val="000000"/>
                  </a:outerShdw>
                </a:effectLst>
                <a:latin typeface="Arial" pitchFamily="34" charset="0"/>
              </a:rPr>
              <a:t>(null)</a:t>
            </a:r>
            <a:r>
              <a:rPr lang="en-US" sz="2800" dirty="0" smtClean="0">
                <a:effectLst>
                  <a:outerShdw blurRad="38100" dist="38100" dir="2700000" algn="tl">
                    <a:srgbClr val="000000"/>
                  </a:outerShdw>
                </a:effectLst>
                <a:latin typeface="Arial" pitchFamily="34" charset="0"/>
              </a:rPr>
              <a:t>:  </a:t>
            </a:r>
            <a:r>
              <a:rPr lang="en-US" sz="2800" dirty="0">
                <a:effectLst>
                  <a:outerShdw blurRad="38100" dist="38100" dir="2700000" algn="tl">
                    <a:srgbClr val="000000"/>
                  </a:outerShdw>
                </a:effectLst>
                <a:latin typeface="Arial" pitchFamily="34" charset="0"/>
              </a:rPr>
              <a:t>Keratin status of the EAC has no positive relationship with successful adaptation to hearing aids.</a:t>
            </a:r>
          </a:p>
          <a:p>
            <a:pPr marL="609600" indent="-609600" eaLnBrk="1" hangingPunct="1">
              <a:lnSpc>
                <a:spcPct val="115000"/>
              </a:lnSpc>
              <a:spcBef>
                <a:spcPct val="20000"/>
              </a:spcBef>
              <a:buClr>
                <a:schemeClr val="hlink"/>
              </a:buClr>
              <a:buSzPct val="90000"/>
              <a:buFont typeface="Wingdings" pitchFamily="2" charset="2"/>
              <a:buBlip>
                <a:blip r:embed="rId2"/>
              </a:buBlip>
              <a:defRPr/>
            </a:pPr>
            <a:r>
              <a:rPr lang="en-US" sz="2800" dirty="0" smtClean="0">
                <a:effectLst>
                  <a:outerShdw blurRad="38100" dist="38100" dir="2700000" algn="tl">
                    <a:srgbClr val="000000"/>
                  </a:outerShdw>
                </a:effectLst>
                <a:latin typeface="Arial" pitchFamily="34" charset="0"/>
              </a:rPr>
              <a:t>H</a:t>
            </a:r>
            <a:r>
              <a:rPr lang="en-US" sz="2800" baseline="-25000" dirty="0" smtClean="0">
                <a:effectLst>
                  <a:outerShdw blurRad="38100" dist="38100" dir="2700000" algn="tl">
                    <a:srgbClr val="000000"/>
                  </a:outerShdw>
                </a:effectLst>
                <a:latin typeface="Arial" pitchFamily="34" charset="0"/>
              </a:rPr>
              <a:t>a </a:t>
            </a:r>
            <a:r>
              <a:rPr lang="en-US" sz="2800" dirty="0" smtClean="0">
                <a:solidFill>
                  <a:schemeClr val="bg2">
                    <a:lumMod val="60000"/>
                    <a:lumOff val="40000"/>
                  </a:schemeClr>
                </a:solidFill>
                <a:effectLst>
                  <a:outerShdw blurRad="38100" dist="38100" dir="2700000" algn="tl">
                    <a:srgbClr val="000000"/>
                  </a:outerShdw>
                </a:effectLst>
                <a:latin typeface="Arial" pitchFamily="34" charset="0"/>
              </a:rPr>
              <a:t>(alternative hypothesis)</a:t>
            </a:r>
            <a:r>
              <a:rPr lang="en-US" sz="2800" dirty="0" smtClean="0">
                <a:effectLst>
                  <a:outerShdw blurRad="38100" dist="38100" dir="2700000" algn="tl">
                    <a:srgbClr val="000000"/>
                  </a:outerShdw>
                </a:effectLst>
                <a:latin typeface="Arial" pitchFamily="34" charset="0"/>
              </a:rPr>
              <a:t>: </a:t>
            </a:r>
            <a:r>
              <a:rPr lang="en-US" sz="2800" dirty="0">
                <a:effectLst>
                  <a:outerShdw blurRad="38100" dist="38100" dir="2700000" algn="tl">
                    <a:srgbClr val="000000"/>
                  </a:outerShdw>
                </a:effectLst>
                <a:latin typeface="Arial" pitchFamily="34" charset="0"/>
              </a:rPr>
              <a:t>External ear keratin status is closely associated with success in physically adapting to hearing aids.  </a:t>
            </a:r>
          </a:p>
        </p:txBody>
      </p:sp>
      <p:sp>
        <p:nvSpPr>
          <p:cNvPr id="4" name="Rectangle 5"/>
          <p:cNvSpPr>
            <a:spLocks noChangeArrowheads="1"/>
          </p:cNvSpPr>
          <p:nvPr/>
        </p:nvSpPr>
        <p:spPr bwMode="auto">
          <a:xfrm>
            <a:off x="6705600" y="5638800"/>
            <a:ext cx="1317625" cy="369888"/>
          </a:xfrm>
          <a:prstGeom prst="rect">
            <a:avLst/>
          </a:prstGeom>
          <a:noFill/>
          <a:ln w="9525">
            <a:noFill/>
            <a:miter lim="800000"/>
            <a:headEnd/>
            <a:tailEnd/>
          </a:ln>
        </p:spPr>
        <p:txBody>
          <a:bodyPr wrap="none">
            <a:spAutoFit/>
          </a:bodyPr>
          <a:lstStyle/>
          <a:p>
            <a:r>
              <a:rPr lang="en-US" b="1">
                <a:solidFill>
                  <a:srgbClr val="FF0000"/>
                </a:solidFill>
                <a:latin typeface="Eras Demi ITC" pitchFamily="34" charset="0"/>
              </a:rPr>
              <a:t>DigiCare</a:t>
            </a:r>
            <a:r>
              <a:rPr lang="en-US" b="1" baseline="30000">
                <a:solidFill>
                  <a:srgbClr val="FF0000"/>
                </a:solidFill>
                <a:latin typeface="Eras Demi ITC" pitchFamily="34" charset="0"/>
              </a:rPr>
              <a:t>®</a:t>
            </a:r>
            <a:r>
              <a:rPr lang="en-US"/>
              <a:t> </a:t>
            </a:r>
          </a:p>
        </p:txBody>
      </p:sp>
    </p:spTree>
    <p:extLst>
      <p:ext uri="{BB962C8B-B14F-4D97-AF65-F5344CB8AC3E}">
        <p14:creationId xmlns:p14="http://schemas.microsoft.com/office/powerpoint/2010/main" val="1386711591"/>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38752" y="3506141"/>
            <a:ext cx="8229600" cy="609600"/>
          </a:xfrm>
        </p:spPr>
        <p:txBody>
          <a:bodyPr>
            <a:normAutofit/>
          </a:bodyPr>
          <a:lstStyle/>
          <a:p>
            <a:pPr eaLnBrk="1" hangingPunct="1">
              <a:defRPr/>
            </a:pPr>
            <a:r>
              <a:rPr lang="en-US" sz="3200" dirty="0" smtClean="0">
                <a:solidFill>
                  <a:schemeClr val="accent1">
                    <a:lumMod val="60000"/>
                    <a:lumOff val="40000"/>
                  </a:schemeClr>
                </a:solidFill>
                <a:latin typeface="Arial" panose="020B0604020202020204" pitchFamily="34" charset="0"/>
                <a:cs typeface="Arial" panose="020B0604020202020204" pitchFamily="34" charset="0"/>
              </a:rPr>
              <a:t>Participants</a:t>
            </a:r>
          </a:p>
        </p:txBody>
      </p:sp>
      <p:sp>
        <p:nvSpPr>
          <p:cNvPr id="50179" name="Rectangle 3"/>
          <p:cNvSpPr>
            <a:spLocks noGrp="1" noChangeArrowheads="1"/>
          </p:cNvSpPr>
          <p:nvPr>
            <p:ph type="body" idx="1"/>
          </p:nvPr>
        </p:nvSpPr>
        <p:spPr>
          <a:xfrm>
            <a:off x="438752" y="4156075"/>
            <a:ext cx="8229600" cy="2549525"/>
          </a:xfrm>
        </p:spPr>
        <p:txBody>
          <a:bodyPr>
            <a:normAutofit/>
          </a:bodyPr>
          <a:lstStyle/>
          <a:p>
            <a:pPr eaLnBrk="1" hangingPunct="1">
              <a:buClr>
                <a:schemeClr val="tx2">
                  <a:lumMod val="50000"/>
                </a:schemeClr>
              </a:buClr>
              <a:buSzPct val="91000"/>
              <a:defRPr/>
            </a:pPr>
            <a:r>
              <a:rPr lang="en-US" dirty="0" smtClean="0">
                <a:latin typeface="Arial" panose="020B0604020202020204" pitchFamily="34" charset="0"/>
                <a:cs typeface="Arial" panose="020B0604020202020204" pitchFamily="34" charset="0"/>
              </a:rPr>
              <a:t>98 hearing aid users (n = 98), 62 males, 36 females</a:t>
            </a:r>
          </a:p>
          <a:p>
            <a:pPr eaLnBrk="1" hangingPunct="1">
              <a:buClr>
                <a:schemeClr val="tx2">
                  <a:lumMod val="50000"/>
                </a:schemeClr>
              </a:buClr>
              <a:buSzPct val="91000"/>
              <a:defRPr/>
            </a:pPr>
            <a:r>
              <a:rPr lang="en-US" dirty="0" smtClean="0">
                <a:latin typeface="Arial" panose="020B0604020202020204" pitchFamily="34" charset="0"/>
                <a:cs typeface="Arial" panose="020B0604020202020204" pitchFamily="34" charset="0"/>
              </a:rPr>
              <a:t>Age range 29-95 years (mean age 70.29 years)</a:t>
            </a:r>
          </a:p>
          <a:p>
            <a:pPr eaLnBrk="1" hangingPunct="1">
              <a:buClr>
                <a:schemeClr val="tx2">
                  <a:lumMod val="50000"/>
                </a:schemeClr>
              </a:buClr>
              <a:buSzPct val="91000"/>
              <a:defRPr/>
            </a:pPr>
            <a:r>
              <a:rPr lang="en-US" dirty="0" smtClean="0">
                <a:latin typeface="Arial" panose="020B0604020202020204" pitchFamily="34" charset="0"/>
                <a:cs typeface="Arial" panose="020B0604020202020204" pitchFamily="34" charset="0"/>
              </a:rPr>
              <a:t>Randomly selected from 435 files</a:t>
            </a:r>
          </a:p>
          <a:p>
            <a:pPr eaLnBrk="1" hangingPunct="1">
              <a:buClr>
                <a:schemeClr val="tx2">
                  <a:lumMod val="50000"/>
                </a:schemeClr>
              </a:buClr>
              <a:buSzPct val="91000"/>
              <a:defRPr/>
            </a:pPr>
            <a:r>
              <a:rPr lang="en-US" dirty="0" smtClean="0">
                <a:latin typeface="Arial" panose="020B0604020202020204" pitchFamily="34" charset="0"/>
                <a:cs typeface="Arial" panose="020B0604020202020204" pitchFamily="34" charset="0"/>
              </a:rPr>
              <a:t>Hearing health/occupational therapy clinic in southern Colorado </a:t>
            </a:r>
          </a:p>
        </p:txBody>
      </p:sp>
      <p:sp>
        <p:nvSpPr>
          <p:cNvPr id="20484" name="Rectangle 5"/>
          <p:cNvSpPr>
            <a:spLocks noChangeArrowheads="1"/>
          </p:cNvSpPr>
          <p:nvPr/>
        </p:nvSpPr>
        <p:spPr bwMode="auto">
          <a:xfrm>
            <a:off x="7162800" y="6096000"/>
            <a:ext cx="1317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dirty="0">
                <a:solidFill>
                  <a:srgbClr val="FF0000"/>
                </a:solidFill>
                <a:latin typeface="Eras Demi ITC" panose="020B0805030504020804" pitchFamily="34" charset="0"/>
              </a:rPr>
              <a:t>DigiCare</a:t>
            </a:r>
            <a:r>
              <a:rPr lang="en-US" altLang="en-US" b="1" baseline="30000" dirty="0">
                <a:solidFill>
                  <a:srgbClr val="FF0000"/>
                </a:solidFill>
                <a:latin typeface="Eras Demi ITC" panose="020B0805030504020804" pitchFamily="34" charset="0"/>
              </a:rPr>
              <a:t>®</a:t>
            </a:r>
            <a:r>
              <a:rPr lang="en-US" altLang="en-US" dirty="0"/>
              <a:t> </a:t>
            </a:r>
          </a:p>
        </p:txBody>
      </p:sp>
      <p:sp>
        <p:nvSpPr>
          <p:cNvPr id="2" name="TextBox 1"/>
          <p:cNvSpPr txBox="1"/>
          <p:nvPr/>
        </p:nvSpPr>
        <p:spPr>
          <a:xfrm>
            <a:off x="438752" y="1118175"/>
            <a:ext cx="8153400" cy="2112886"/>
          </a:xfrm>
          <a:prstGeom prst="rect">
            <a:avLst/>
          </a:prstGeom>
          <a:noFill/>
        </p:spPr>
        <p:txBody>
          <a:bodyPr wrap="square" rtlCol="0">
            <a:spAutoFit/>
          </a:bodyPr>
          <a:lstStyle/>
          <a:p>
            <a:pPr marL="285750" indent="-285750">
              <a:spcAft>
                <a:spcPct val="35000"/>
              </a:spcAft>
              <a:buClr>
                <a:schemeClr val="tx2">
                  <a:lumMod val="50000"/>
                </a:schemeClr>
              </a:buClr>
              <a:buSzPct val="150000"/>
              <a:buFont typeface="Arial" panose="020B0604020202020204" pitchFamily="34" charset="0"/>
              <a:buChar char="•"/>
              <a:defRPr/>
            </a:pPr>
            <a:r>
              <a:rPr lang="en-US" sz="2600" dirty="0">
                <a:latin typeface="Arial" panose="020B0604020202020204" pitchFamily="34" charset="0"/>
                <a:cs typeface="Arial" panose="020B0604020202020204" pitchFamily="34" charset="0"/>
              </a:rPr>
              <a:t>Bivariate correlational study</a:t>
            </a:r>
          </a:p>
          <a:p>
            <a:pPr marL="285750" indent="-285750">
              <a:spcAft>
                <a:spcPct val="35000"/>
              </a:spcAft>
              <a:buClr>
                <a:schemeClr val="tx2">
                  <a:lumMod val="50000"/>
                </a:schemeClr>
              </a:buClr>
              <a:buSzPct val="150000"/>
              <a:buFont typeface="Arial" panose="020B0604020202020204" pitchFamily="34" charset="0"/>
              <a:buChar char="•"/>
              <a:defRPr/>
            </a:pPr>
            <a:r>
              <a:rPr lang="en-US" sz="2600" dirty="0">
                <a:latin typeface="Arial" panose="020B0604020202020204" pitchFamily="34" charset="0"/>
                <a:cs typeface="Arial" panose="020B0604020202020204" pitchFamily="34" charset="0"/>
              </a:rPr>
              <a:t>Data based on retrospective file review</a:t>
            </a:r>
          </a:p>
          <a:p>
            <a:pPr marL="285750" indent="-285750">
              <a:spcAft>
                <a:spcPct val="35000"/>
              </a:spcAft>
              <a:buClr>
                <a:schemeClr val="tx2">
                  <a:lumMod val="50000"/>
                </a:schemeClr>
              </a:buClr>
              <a:buSzPct val="150000"/>
              <a:buFont typeface="Arial" panose="020B0604020202020204" pitchFamily="34" charset="0"/>
              <a:buChar char="•"/>
              <a:defRPr/>
            </a:pPr>
            <a:r>
              <a:rPr lang="en-US" sz="2600" dirty="0">
                <a:latin typeface="Arial" panose="020B0604020202020204" pitchFamily="34" charset="0"/>
                <a:cs typeface="Arial" panose="020B0604020202020204" pitchFamily="34" charset="0"/>
              </a:rPr>
              <a:t>45-day timeline of HA dispensing process</a:t>
            </a:r>
          </a:p>
          <a:p>
            <a:pPr marL="285750" indent="-285750">
              <a:spcAft>
                <a:spcPct val="35000"/>
              </a:spcAft>
              <a:buClr>
                <a:schemeClr val="tx2">
                  <a:lumMod val="50000"/>
                </a:schemeClr>
              </a:buClr>
              <a:buSzPct val="150000"/>
              <a:buFont typeface="Arial" panose="020B0604020202020204" pitchFamily="34" charset="0"/>
              <a:buChar char="•"/>
              <a:defRPr/>
            </a:pPr>
            <a:r>
              <a:rPr lang="en-US" sz="2600" dirty="0">
                <a:latin typeface="Arial" panose="020B0604020202020204" pitchFamily="34" charset="0"/>
                <a:cs typeface="Arial" panose="020B0604020202020204" pitchFamily="34" charset="0"/>
              </a:rPr>
              <a:t>Observed best practice </a:t>
            </a:r>
            <a:r>
              <a:rPr lang="en-US" sz="2600" dirty="0" smtClean="0">
                <a:latin typeface="Arial" panose="020B0604020202020204" pitchFamily="34" charset="0"/>
                <a:cs typeface="Arial" panose="020B0604020202020204" pitchFamily="34" charset="0"/>
              </a:rPr>
              <a:t>standards</a:t>
            </a:r>
            <a:endParaRPr lang="en-US" dirty="0"/>
          </a:p>
        </p:txBody>
      </p:sp>
      <p:sp>
        <p:nvSpPr>
          <p:cNvPr id="3" name="TextBox 2"/>
          <p:cNvSpPr txBox="1"/>
          <p:nvPr/>
        </p:nvSpPr>
        <p:spPr>
          <a:xfrm>
            <a:off x="304800" y="533400"/>
            <a:ext cx="2895600" cy="584775"/>
          </a:xfrm>
          <a:prstGeom prst="rect">
            <a:avLst/>
          </a:prstGeom>
          <a:noFill/>
        </p:spPr>
        <p:txBody>
          <a:bodyPr wrap="square" rtlCol="0">
            <a:spAutoFit/>
          </a:bodyPr>
          <a:lstStyle/>
          <a:p>
            <a:r>
              <a:rPr lang="en-US" sz="3200" dirty="0" smtClean="0">
                <a:solidFill>
                  <a:schemeClr val="accent1">
                    <a:lumMod val="60000"/>
                    <a:lumOff val="40000"/>
                  </a:schemeClr>
                </a:solidFill>
                <a:latin typeface="Arial" panose="020B0604020202020204" pitchFamily="34" charset="0"/>
                <a:cs typeface="Arial" panose="020B0604020202020204" pitchFamily="34" charset="0"/>
              </a:rPr>
              <a:t>Study Design</a:t>
            </a:r>
            <a:endParaRPr lang="en-US" sz="3200" dirty="0">
              <a:solidFill>
                <a:schemeClr val="accent1">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5127662"/>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685799"/>
            <a:ext cx="8229600" cy="685801"/>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chemeClr val="accent1">
                    <a:lumMod val="60000"/>
                    <a:lumOff val="40000"/>
                  </a:schemeClr>
                </a:solidFill>
                <a:effectLst/>
                <a:uLnTx/>
                <a:uFillTx/>
                <a:latin typeface="+mj-lt"/>
                <a:ea typeface="+mj-ea"/>
                <a:cs typeface="+mj-cs"/>
              </a:rPr>
              <a:t>Keratin Status</a:t>
            </a:r>
          </a:p>
        </p:txBody>
      </p:sp>
      <p:sp>
        <p:nvSpPr>
          <p:cNvPr id="3" name="Rectangle 3"/>
          <p:cNvSpPr txBox="1">
            <a:spLocks noChangeArrowheads="1"/>
          </p:cNvSpPr>
          <p:nvPr/>
        </p:nvSpPr>
        <p:spPr>
          <a:xfrm>
            <a:off x="457200" y="1371600"/>
            <a:ext cx="8229600" cy="4759325"/>
          </a:xfrm>
          <a:prstGeom prst="rect">
            <a:avLst/>
          </a:prstGeom>
        </p:spPr>
        <p:txBody>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200" b="0" i="0" u="none" strike="noStrike" kern="1200" cap="none" spc="0" normalizeH="0" baseline="0" noProof="0" dirty="0" smtClean="0">
                <a:ln>
                  <a:noFill/>
                </a:ln>
                <a:solidFill>
                  <a:schemeClr val="tx1"/>
                </a:solidFill>
                <a:effectLst/>
                <a:uLnTx/>
                <a:uFillTx/>
                <a:latin typeface="+mj-lt"/>
                <a:ea typeface="+mn-ea"/>
                <a:cs typeface="+mn-cs"/>
              </a:rPr>
              <a:t>Level 1 (Absent/peeling): 18.37%</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200" b="0" i="0" u="none" strike="noStrike" kern="1200" cap="none" spc="0" normalizeH="0" baseline="0" noProof="0" dirty="0" smtClean="0">
                <a:ln>
                  <a:noFill/>
                </a:ln>
                <a:solidFill>
                  <a:schemeClr val="tx1"/>
                </a:solidFill>
                <a:effectLst/>
                <a:uLnTx/>
                <a:uFillTx/>
                <a:latin typeface="+mj-lt"/>
                <a:ea typeface="+mn-ea"/>
                <a:cs typeface="+mn-cs"/>
              </a:rPr>
              <a:t>Level 2 (Thin): 40.81%</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200" b="0" i="0" u="none" strike="noStrike" kern="1200" cap="none" spc="0" normalizeH="0" baseline="0" noProof="0" dirty="0" smtClean="0">
                <a:ln>
                  <a:noFill/>
                </a:ln>
                <a:solidFill>
                  <a:schemeClr val="tx1"/>
                </a:solidFill>
                <a:effectLst/>
                <a:uLnTx/>
                <a:uFillTx/>
                <a:latin typeface="+mj-lt"/>
                <a:ea typeface="+mn-ea"/>
                <a:cs typeface="+mn-cs"/>
              </a:rPr>
              <a:t>Level 3 (Medium/Thick): 40.82%</a:t>
            </a:r>
          </a:p>
        </p:txBody>
      </p:sp>
      <p:sp>
        <p:nvSpPr>
          <p:cNvPr id="4" name="Rectangle 5"/>
          <p:cNvSpPr>
            <a:spLocks noChangeArrowheads="1"/>
          </p:cNvSpPr>
          <p:nvPr/>
        </p:nvSpPr>
        <p:spPr bwMode="auto">
          <a:xfrm>
            <a:off x="0" y="1447800"/>
            <a:ext cx="9144000" cy="0"/>
          </a:xfrm>
          <a:prstGeom prst="rect">
            <a:avLst/>
          </a:prstGeom>
          <a:noFill/>
          <a:ln w="9525">
            <a:noFill/>
            <a:miter lim="800000"/>
            <a:headEnd/>
            <a:tailEnd/>
          </a:ln>
        </p:spPr>
        <p:txBody>
          <a:bodyPr wrap="none" anchor="ctr">
            <a:spAutoFit/>
          </a:bodyPr>
          <a:lstStyle/>
          <a:p>
            <a:endParaRPr lang="en-US"/>
          </a:p>
        </p:txBody>
      </p:sp>
      <p:graphicFrame>
        <p:nvGraphicFramePr>
          <p:cNvPr id="6" name="Object 4"/>
          <p:cNvGraphicFramePr>
            <a:graphicFrameLocks noChangeAspect="1"/>
          </p:cNvGraphicFramePr>
          <p:nvPr/>
        </p:nvGraphicFramePr>
        <p:xfrm>
          <a:off x="1727200" y="2717800"/>
          <a:ext cx="5803900" cy="3403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61598675"/>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762000"/>
            <a:ext cx="8229600" cy="658812"/>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chemeClr val="accent1">
                    <a:lumMod val="60000"/>
                    <a:lumOff val="40000"/>
                  </a:schemeClr>
                </a:solidFill>
                <a:effectLst/>
                <a:uLnTx/>
                <a:uFillTx/>
                <a:latin typeface="+mj-lt"/>
                <a:ea typeface="+mj-ea"/>
                <a:cs typeface="+mj-cs"/>
              </a:rPr>
              <a:t>Adaptation Experience</a:t>
            </a:r>
          </a:p>
        </p:txBody>
      </p:sp>
      <p:sp>
        <p:nvSpPr>
          <p:cNvPr id="3" name="Rectangle 3"/>
          <p:cNvSpPr txBox="1">
            <a:spLocks noChangeArrowheads="1"/>
          </p:cNvSpPr>
          <p:nvPr/>
        </p:nvSpPr>
        <p:spPr>
          <a:xfrm>
            <a:off x="762000" y="1600200"/>
            <a:ext cx="3657600" cy="1371600"/>
          </a:xfrm>
          <a:prstGeom prst="rect">
            <a:avLst/>
          </a:prstGeom>
        </p:spPr>
        <p:txBody>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000" b="0" i="0" u="none" strike="noStrike" kern="1200" cap="none" spc="0" normalizeH="0" baseline="0" noProof="0" dirty="0" smtClean="0">
                <a:ln>
                  <a:noFill/>
                </a:ln>
                <a:solidFill>
                  <a:schemeClr val="tx1"/>
                </a:solidFill>
                <a:effectLst/>
                <a:uLnTx/>
                <a:uFillTx/>
                <a:latin typeface="+mj-lt"/>
                <a:ea typeface="+mn-ea"/>
                <a:cs typeface="+mn-cs"/>
              </a:rPr>
              <a:t>Level 1 (RFCs): 5.11%</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000" b="0" i="0" u="none" strike="noStrike" kern="1200" cap="none" spc="0" normalizeH="0" baseline="0" noProof="0" dirty="0" smtClean="0">
                <a:ln>
                  <a:noFill/>
                </a:ln>
                <a:solidFill>
                  <a:schemeClr val="tx1"/>
                </a:solidFill>
                <a:effectLst/>
                <a:uLnTx/>
                <a:uFillTx/>
                <a:latin typeface="+mj-lt"/>
                <a:ea typeface="+mn-ea"/>
                <a:cs typeface="+mn-cs"/>
              </a:rPr>
              <a:t>Level 2 (Exchange): 6.12%</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000" b="0" i="0" u="none" strike="noStrike" kern="1200" cap="none" spc="0" normalizeH="0" baseline="0" noProof="0" dirty="0" smtClean="0">
                <a:ln>
                  <a:noFill/>
                </a:ln>
                <a:solidFill>
                  <a:schemeClr val="tx1"/>
                </a:solidFill>
                <a:effectLst/>
                <a:uLnTx/>
                <a:uFillTx/>
                <a:latin typeface="+mj-lt"/>
                <a:ea typeface="+mn-ea"/>
                <a:cs typeface="+mn-cs"/>
              </a:rPr>
              <a:t>Level 3 (Remake): 11.22%</a:t>
            </a:r>
          </a:p>
        </p:txBody>
      </p:sp>
      <p:sp>
        <p:nvSpPr>
          <p:cNvPr id="4" name="Rectangle 5"/>
          <p:cNvSpPr txBox="1">
            <a:spLocks noChangeArrowheads="1"/>
          </p:cNvSpPr>
          <p:nvPr/>
        </p:nvSpPr>
        <p:spPr>
          <a:xfrm>
            <a:off x="4495800" y="1600200"/>
            <a:ext cx="4191000" cy="1143000"/>
          </a:xfrm>
          <a:prstGeom prst="rect">
            <a:avLst/>
          </a:prstGeom>
        </p:spPr>
        <p:txBody>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000" b="0" i="0" u="none" strike="noStrike" kern="1200" cap="none" spc="0" normalizeH="0" baseline="0" noProof="0" dirty="0" smtClean="0">
                <a:ln>
                  <a:noFill/>
                </a:ln>
                <a:solidFill>
                  <a:schemeClr val="tx1"/>
                </a:solidFill>
                <a:effectLst/>
                <a:uLnTx/>
                <a:uFillTx/>
                <a:latin typeface="+mj-lt"/>
                <a:ea typeface="+mn-ea"/>
                <a:cs typeface="+mn-cs"/>
              </a:rPr>
              <a:t>Level 4 (Modifications): 20.61%</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000" b="0" i="0" u="none" strike="noStrike" kern="1200" cap="none" spc="0" normalizeH="0" baseline="0" noProof="0" dirty="0" smtClean="0">
                <a:ln>
                  <a:noFill/>
                </a:ln>
                <a:solidFill>
                  <a:schemeClr val="tx1"/>
                </a:solidFill>
                <a:effectLst/>
                <a:uLnTx/>
                <a:uFillTx/>
                <a:latin typeface="+mj-lt"/>
                <a:ea typeface="+mn-ea"/>
                <a:cs typeface="+mn-cs"/>
              </a:rPr>
              <a:t>Level 5 (No difficulty): 47.99%</a:t>
            </a:r>
          </a:p>
        </p:txBody>
      </p:sp>
      <p:sp>
        <p:nvSpPr>
          <p:cNvPr id="5" name="Rectangle 7"/>
          <p:cNvSpPr>
            <a:spLocks noChangeArrowheads="1"/>
          </p:cNvSpPr>
          <p:nvPr/>
        </p:nvSpPr>
        <p:spPr bwMode="auto">
          <a:xfrm>
            <a:off x="0" y="1128713"/>
            <a:ext cx="9144000" cy="0"/>
          </a:xfrm>
          <a:prstGeom prst="rect">
            <a:avLst/>
          </a:prstGeom>
          <a:noFill/>
          <a:ln w="9525">
            <a:noFill/>
            <a:miter lim="800000"/>
            <a:headEnd/>
            <a:tailEnd/>
          </a:ln>
        </p:spPr>
        <p:txBody>
          <a:bodyPr wrap="none" anchor="ctr">
            <a:spAutoFit/>
          </a:bodyPr>
          <a:lstStyle/>
          <a:p>
            <a:endParaRPr lang="en-US"/>
          </a:p>
        </p:txBody>
      </p:sp>
      <p:graphicFrame>
        <p:nvGraphicFramePr>
          <p:cNvPr id="7" name="Object 6"/>
          <p:cNvGraphicFramePr>
            <a:graphicFrameLocks noChangeAspect="1"/>
          </p:cNvGraphicFramePr>
          <p:nvPr/>
        </p:nvGraphicFramePr>
        <p:xfrm>
          <a:off x="1193800" y="2870200"/>
          <a:ext cx="6375400" cy="3784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44475335"/>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685800"/>
            <a:ext cx="8153400" cy="7620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accent1">
                    <a:lumMod val="60000"/>
                    <a:lumOff val="40000"/>
                  </a:schemeClr>
                </a:solidFill>
                <a:effectLst/>
                <a:uLnTx/>
                <a:uFillTx/>
                <a:latin typeface="+mj-lt"/>
                <a:ea typeface="+mj-ea"/>
                <a:cs typeface="+mj-cs"/>
              </a:rPr>
              <a:t>Summary of Findings</a:t>
            </a:r>
          </a:p>
        </p:txBody>
      </p:sp>
      <p:sp>
        <p:nvSpPr>
          <p:cNvPr id="3" name="Rectangle 3"/>
          <p:cNvSpPr txBox="1">
            <a:spLocks noChangeArrowheads="1"/>
          </p:cNvSpPr>
          <p:nvPr/>
        </p:nvSpPr>
        <p:spPr>
          <a:xfrm>
            <a:off x="457200" y="1447800"/>
            <a:ext cx="8229600" cy="4953000"/>
          </a:xfrm>
          <a:prstGeom prst="rect">
            <a:avLst/>
          </a:prstGeom>
        </p:spPr>
        <p:txBody>
          <a:bodyPr/>
          <a:lstStyle/>
          <a:p>
            <a:pPr marL="274320" marR="0" lvl="0" indent="-274320" algn="l" defTabSz="914400" rtl="0" eaLnBrk="1" fontAlgn="auto" latinLnBrk="0" hangingPunct="1">
              <a:lnSpc>
                <a:spcPct val="80000"/>
              </a:lnSpc>
              <a:spcBef>
                <a:spcPct val="20000"/>
              </a:spcBef>
              <a:spcAft>
                <a:spcPct val="10000"/>
              </a:spcAft>
              <a:buClr>
                <a:schemeClr val="accent3"/>
              </a:buClr>
              <a:buSzPct val="95000"/>
              <a:buFont typeface="Wingdings 2"/>
              <a:buChar char=""/>
              <a:tabLst/>
              <a:defRPr/>
            </a:pPr>
            <a:r>
              <a:rPr kumimoji="0" lang="en-US" sz="2500" b="0" i="0" u="none" strike="noStrike" kern="1200" cap="none" spc="0" normalizeH="0" baseline="0" noProof="0" dirty="0" smtClean="0">
                <a:ln>
                  <a:noFill/>
                </a:ln>
                <a:solidFill>
                  <a:schemeClr val="tx1"/>
                </a:solidFill>
                <a:effectLst/>
                <a:uLnTx/>
                <a:uFillTx/>
                <a:latin typeface="+mj-lt"/>
                <a:ea typeface="+mn-ea"/>
                <a:cs typeface="+mn-cs"/>
              </a:rPr>
              <a:t>Strong positive relationship between keratin status and physical adaptation to HA </a:t>
            </a:r>
          </a:p>
          <a:p>
            <a:pPr marL="274320" marR="0" lvl="0" indent="-274320" algn="l" defTabSz="914400" rtl="0" eaLnBrk="1" fontAlgn="auto" latinLnBrk="0" hangingPunct="1">
              <a:lnSpc>
                <a:spcPct val="80000"/>
              </a:lnSpc>
              <a:spcBef>
                <a:spcPct val="20000"/>
              </a:spcBef>
              <a:spcAft>
                <a:spcPct val="10000"/>
              </a:spcAft>
              <a:buClr>
                <a:schemeClr val="accent3"/>
              </a:buClr>
              <a:buSzPct val="95000"/>
              <a:buFont typeface="Wingdings 2"/>
              <a:buChar char=""/>
              <a:tabLst/>
              <a:defRPr/>
            </a:pPr>
            <a:r>
              <a:rPr kumimoji="0" lang="en-US" sz="2500" b="0" i="0" u="none" strike="noStrike" kern="1200" cap="none" spc="0" normalizeH="0" baseline="0" noProof="0" dirty="0" smtClean="0">
                <a:ln>
                  <a:noFill/>
                </a:ln>
                <a:solidFill>
                  <a:schemeClr val="tx1"/>
                </a:solidFill>
                <a:effectLst/>
                <a:uLnTx/>
                <a:uFillTx/>
                <a:latin typeface="+mj-lt"/>
                <a:ea typeface="+mn-ea"/>
                <a:cs typeface="+mn-cs"/>
              </a:rPr>
              <a:t>Moderately negative relationship between keratin status and the rate of RFCs &amp; remakes</a:t>
            </a:r>
          </a:p>
          <a:p>
            <a:pPr marL="274320" marR="0" lvl="0" indent="-274320" algn="l" defTabSz="914400" rtl="0" eaLnBrk="1" fontAlgn="auto" latinLnBrk="0" hangingPunct="1">
              <a:lnSpc>
                <a:spcPct val="80000"/>
              </a:lnSpc>
              <a:spcBef>
                <a:spcPct val="20000"/>
              </a:spcBef>
              <a:spcAft>
                <a:spcPct val="10000"/>
              </a:spcAft>
              <a:buClr>
                <a:schemeClr val="accent3"/>
              </a:buClr>
              <a:buSzPct val="95000"/>
              <a:buFont typeface="Wingdings 2"/>
              <a:buChar char=""/>
              <a:tabLst/>
              <a:defRPr/>
            </a:pPr>
            <a:r>
              <a:rPr kumimoji="0" lang="en-US" sz="2500" b="0" i="0" u="none" strike="noStrike" kern="1200" cap="none" spc="0" normalizeH="0" baseline="0" noProof="0" dirty="0" smtClean="0">
                <a:ln>
                  <a:noFill/>
                </a:ln>
                <a:solidFill>
                  <a:schemeClr val="tx1"/>
                </a:solidFill>
                <a:effectLst/>
                <a:uLnTx/>
                <a:uFillTx/>
                <a:latin typeface="+mj-lt"/>
                <a:ea typeface="+mn-ea"/>
                <a:cs typeface="+mn-cs"/>
              </a:rPr>
              <a:t>No apparent relationship between age and keratin status</a:t>
            </a:r>
          </a:p>
          <a:p>
            <a:pPr marL="274320" marR="0" lvl="0" indent="-274320" algn="l" defTabSz="914400" rtl="0" eaLnBrk="1" fontAlgn="auto" latinLnBrk="0" hangingPunct="1">
              <a:lnSpc>
                <a:spcPct val="80000"/>
              </a:lnSpc>
              <a:spcBef>
                <a:spcPct val="20000"/>
              </a:spcBef>
              <a:spcAft>
                <a:spcPct val="10000"/>
              </a:spcAft>
              <a:buClr>
                <a:schemeClr val="accent3"/>
              </a:buClr>
              <a:buSzPct val="95000"/>
              <a:buFont typeface="Wingdings 2"/>
              <a:buChar char=""/>
              <a:tabLst/>
              <a:defRPr/>
            </a:pPr>
            <a:r>
              <a:rPr kumimoji="0" lang="en-US" sz="2500" b="0" i="0" u="none" strike="noStrike" kern="1200" cap="none" spc="0" normalizeH="0" baseline="0" noProof="0" dirty="0" smtClean="0">
                <a:ln>
                  <a:noFill/>
                </a:ln>
                <a:solidFill>
                  <a:schemeClr val="tx1"/>
                </a:solidFill>
                <a:effectLst/>
                <a:uLnTx/>
                <a:uFillTx/>
                <a:latin typeface="+mj-lt"/>
                <a:ea typeface="+mn-ea"/>
                <a:cs typeface="+mn-cs"/>
              </a:rPr>
              <a:t>While the vast majority of instruments were custom models, males tended to </a:t>
            </a:r>
            <a:r>
              <a:rPr kumimoji="0" lang="en-US" sz="2500" b="0" i="1" u="none" strike="noStrike" kern="1200" cap="none" spc="0" normalizeH="0" baseline="0" noProof="0" dirty="0" smtClean="0">
                <a:ln>
                  <a:noFill/>
                </a:ln>
                <a:solidFill>
                  <a:schemeClr val="tx1"/>
                </a:solidFill>
                <a:effectLst/>
                <a:uLnTx/>
                <a:uFillTx/>
                <a:latin typeface="+mj-lt"/>
                <a:ea typeface="+mn-ea"/>
                <a:cs typeface="+mn-cs"/>
              </a:rPr>
              <a:t>require</a:t>
            </a:r>
            <a:r>
              <a:rPr kumimoji="0" lang="en-US" sz="2500" b="0" i="0" u="none" strike="noStrike" kern="1200" cap="none" spc="0" normalizeH="0" baseline="0" noProof="0" dirty="0" smtClean="0">
                <a:ln>
                  <a:noFill/>
                </a:ln>
                <a:solidFill>
                  <a:schemeClr val="tx1"/>
                </a:solidFill>
                <a:effectLst/>
                <a:uLnTx/>
                <a:uFillTx/>
                <a:latin typeface="+mj-lt"/>
                <a:ea typeface="+mn-ea"/>
                <a:cs typeface="+mn-cs"/>
              </a:rPr>
              <a:t> more BTEs, while females tended to </a:t>
            </a:r>
            <a:r>
              <a:rPr kumimoji="0" lang="en-US" sz="2500" b="0" i="1" u="none" strike="noStrike" kern="1200" cap="none" spc="0" normalizeH="0" baseline="0" noProof="0" dirty="0" smtClean="0">
                <a:ln>
                  <a:noFill/>
                </a:ln>
                <a:solidFill>
                  <a:schemeClr val="tx1"/>
                </a:solidFill>
                <a:effectLst/>
                <a:uLnTx/>
                <a:uFillTx/>
                <a:latin typeface="+mj-lt"/>
                <a:ea typeface="+mn-ea"/>
                <a:cs typeface="+mn-cs"/>
              </a:rPr>
              <a:t>choose</a:t>
            </a:r>
            <a:r>
              <a:rPr kumimoji="0" lang="en-US" sz="2500" b="0" i="0" u="none" strike="noStrike" kern="1200" cap="none" spc="0" normalizeH="0" baseline="0" noProof="0" dirty="0" smtClean="0">
                <a:ln>
                  <a:noFill/>
                </a:ln>
                <a:solidFill>
                  <a:schemeClr val="tx1"/>
                </a:solidFill>
                <a:effectLst/>
                <a:uLnTx/>
                <a:uFillTx/>
                <a:latin typeface="+mj-lt"/>
                <a:ea typeface="+mn-ea"/>
                <a:cs typeface="+mn-cs"/>
              </a:rPr>
              <a:t> BTEs</a:t>
            </a:r>
          </a:p>
          <a:p>
            <a:pPr marL="274320" marR="0" lvl="0" indent="-274320" algn="l" defTabSz="914400" rtl="0" eaLnBrk="1" fontAlgn="auto" latinLnBrk="0" hangingPunct="1">
              <a:lnSpc>
                <a:spcPct val="80000"/>
              </a:lnSpc>
              <a:spcBef>
                <a:spcPct val="20000"/>
              </a:spcBef>
              <a:spcAft>
                <a:spcPct val="10000"/>
              </a:spcAft>
              <a:buClr>
                <a:schemeClr val="accent3"/>
              </a:buClr>
              <a:buSzPct val="95000"/>
              <a:buFont typeface="Wingdings 2"/>
              <a:buChar char=""/>
              <a:tabLst/>
              <a:defRPr/>
            </a:pPr>
            <a:r>
              <a:rPr kumimoji="0" lang="en-US" sz="2500" b="0" i="0" u="none" strike="noStrike" kern="1200" cap="none" spc="0" normalizeH="0" baseline="0" noProof="0" dirty="0" smtClean="0">
                <a:ln>
                  <a:noFill/>
                </a:ln>
                <a:solidFill>
                  <a:schemeClr val="tx1"/>
                </a:solidFill>
                <a:effectLst/>
                <a:uLnTx/>
                <a:uFillTx/>
                <a:latin typeface="+mj-lt"/>
                <a:ea typeface="+mn-ea"/>
                <a:cs typeface="+mn-cs"/>
              </a:rPr>
              <a:t>Males experienced considerably more RFCs and remakes than females</a:t>
            </a:r>
          </a:p>
          <a:p>
            <a:pPr marL="274320" marR="0" lvl="0" indent="-274320" algn="l" defTabSz="914400" rtl="0" eaLnBrk="1" fontAlgn="auto" latinLnBrk="0" hangingPunct="1">
              <a:lnSpc>
                <a:spcPct val="80000"/>
              </a:lnSpc>
              <a:spcBef>
                <a:spcPct val="20000"/>
              </a:spcBef>
              <a:spcAft>
                <a:spcPct val="10000"/>
              </a:spcAft>
              <a:buClr>
                <a:schemeClr val="accent3"/>
              </a:buClr>
              <a:buSzPct val="95000"/>
              <a:buFont typeface="Wingdings 2"/>
              <a:buChar char=""/>
              <a:tabLst/>
              <a:defRPr/>
            </a:pPr>
            <a:r>
              <a:rPr kumimoji="0" lang="en-US" sz="2500" b="0" i="0" u="none" strike="noStrike" kern="1200" cap="none" spc="0" normalizeH="0" baseline="0" noProof="0" dirty="0" smtClean="0">
                <a:ln>
                  <a:noFill/>
                </a:ln>
                <a:solidFill>
                  <a:schemeClr val="tx1"/>
                </a:solidFill>
                <a:effectLst/>
                <a:uLnTx/>
                <a:uFillTx/>
                <a:latin typeface="+mj-lt"/>
                <a:ea typeface="+mn-ea"/>
                <a:cs typeface="+mn-cs"/>
              </a:rPr>
              <a:t>Males generally exhibited thicker (Level 5) keratin than females, though they also exhibited more detrimental aggressive personal ear care habits (i.e. missing keratin)</a:t>
            </a:r>
          </a:p>
        </p:txBody>
      </p:sp>
      <p:sp>
        <p:nvSpPr>
          <p:cNvPr id="4" name="Rectangle 5"/>
          <p:cNvSpPr>
            <a:spLocks noChangeArrowheads="1"/>
          </p:cNvSpPr>
          <p:nvPr/>
        </p:nvSpPr>
        <p:spPr bwMode="auto">
          <a:xfrm>
            <a:off x="7239000" y="6172200"/>
            <a:ext cx="1317625" cy="369888"/>
          </a:xfrm>
          <a:prstGeom prst="rect">
            <a:avLst/>
          </a:prstGeom>
          <a:noFill/>
          <a:ln w="9525">
            <a:noFill/>
            <a:miter lim="800000"/>
            <a:headEnd/>
            <a:tailEnd/>
          </a:ln>
        </p:spPr>
        <p:txBody>
          <a:bodyPr wrap="none">
            <a:spAutoFit/>
          </a:bodyPr>
          <a:lstStyle/>
          <a:p>
            <a:r>
              <a:rPr lang="en-US" b="1" dirty="0">
                <a:solidFill>
                  <a:srgbClr val="FF0000"/>
                </a:solidFill>
                <a:latin typeface="Eras Demi ITC" pitchFamily="34" charset="0"/>
              </a:rPr>
              <a:t>DigiCare</a:t>
            </a:r>
            <a:r>
              <a:rPr lang="en-US" b="1" baseline="30000" dirty="0">
                <a:solidFill>
                  <a:srgbClr val="FF0000"/>
                </a:solidFill>
                <a:latin typeface="Eras Demi ITC" pitchFamily="34" charset="0"/>
              </a:rPr>
              <a:t>®</a:t>
            </a:r>
            <a:r>
              <a:rPr lang="en-US" dirty="0"/>
              <a:t> </a:t>
            </a:r>
          </a:p>
        </p:txBody>
      </p:sp>
    </p:spTree>
    <p:extLst>
      <p:ext uri="{BB962C8B-B14F-4D97-AF65-F5344CB8AC3E}">
        <p14:creationId xmlns:p14="http://schemas.microsoft.com/office/powerpoint/2010/main" val="90520890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Right)">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Right)">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Right)">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Right)">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trips(downRight)">
                                      <p:cBhvr>
                                        <p:cTn id="27" dur="1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Right)">
                                      <p:cBhvr>
                                        <p:cTn id="32"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676400"/>
            <a:ext cx="8001000" cy="2343912"/>
          </a:xfrm>
        </p:spPr>
        <p:txBody>
          <a:bodyPr>
            <a:normAutofit/>
          </a:bodyPr>
          <a:lstStyle/>
          <a:p>
            <a:r>
              <a:rPr lang="en-US" dirty="0" smtClean="0">
                <a:solidFill>
                  <a:schemeClr val="bg2">
                    <a:lumMod val="60000"/>
                    <a:lumOff val="40000"/>
                  </a:schemeClr>
                </a:solidFill>
              </a:rPr>
              <a:t>Video Otoscopy Study</a:t>
            </a:r>
            <a:r>
              <a:rPr lang="en-US" dirty="0" smtClean="0"/>
              <a:t/>
            </a:r>
            <a:br>
              <a:rPr lang="en-US" dirty="0" smtClean="0"/>
            </a:br>
            <a:r>
              <a:rPr lang="en-US" sz="6600" dirty="0" smtClean="0">
                <a:latin typeface="Antique Olive" pitchFamily="34" charset="0"/>
              </a:rPr>
              <a:t>Practice Implications</a:t>
            </a:r>
            <a:endParaRPr lang="en-US" sz="6600" dirty="0">
              <a:latin typeface="Antique Olive" pitchFamily="34" charset="0"/>
            </a:endParaRPr>
          </a:p>
        </p:txBody>
      </p:sp>
    </p:spTree>
    <p:extLst>
      <p:ext uri="{BB962C8B-B14F-4D97-AF65-F5344CB8AC3E}">
        <p14:creationId xmlns:p14="http://schemas.microsoft.com/office/powerpoint/2010/main" val="1478941725"/>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381000" y="838200"/>
            <a:ext cx="8534400" cy="658812"/>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accent1">
                    <a:lumMod val="20000"/>
                    <a:lumOff val="80000"/>
                  </a:schemeClr>
                </a:solidFill>
                <a:effectLst/>
                <a:uLnTx/>
                <a:uFillTx/>
                <a:latin typeface="+mj-lt"/>
                <a:ea typeface="+mj-ea"/>
                <a:cs typeface="+mj-cs"/>
              </a:rPr>
              <a:t>Important Contributions Arising out of This Study</a:t>
            </a:r>
          </a:p>
        </p:txBody>
      </p:sp>
      <p:sp>
        <p:nvSpPr>
          <p:cNvPr id="3" name="Rectangle 3"/>
          <p:cNvSpPr txBox="1">
            <a:spLocks noChangeArrowheads="1"/>
          </p:cNvSpPr>
          <p:nvPr/>
        </p:nvSpPr>
        <p:spPr>
          <a:xfrm>
            <a:off x="457200" y="1600200"/>
            <a:ext cx="8382000" cy="4530725"/>
          </a:xfrm>
          <a:prstGeom prst="rect">
            <a:avLst/>
          </a:prstGeom>
        </p:spPr>
        <p:txBody>
          <a:bodyPr/>
          <a:lstStyle/>
          <a:p>
            <a:pPr marL="274320" marR="0" lvl="0" indent="-274320" algn="l" defTabSz="914400" rtl="0" eaLnBrk="1" fontAlgn="auto" latinLnBrk="0" hangingPunct="1">
              <a:lnSpc>
                <a:spcPct val="100000"/>
              </a:lnSpc>
              <a:spcBef>
                <a:spcPct val="20000"/>
              </a:spcBef>
              <a:spcAft>
                <a:spcPct val="2500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j-lt"/>
                <a:ea typeface="+mn-ea"/>
                <a:cs typeface="+mn-cs"/>
              </a:rPr>
              <a:t>The need for more training</a:t>
            </a:r>
            <a:r>
              <a:rPr kumimoji="0" lang="en-US" sz="2600" b="0" i="0" u="none" strike="noStrike" kern="1200" cap="none" spc="0" normalizeH="0" noProof="0" dirty="0" smtClean="0">
                <a:ln>
                  <a:noFill/>
                </a:ln>
                <a:solidFill>
                  <a:schemeClr val="tx1"/>
                </a:solidFill>
                <a:effectLst/>
                <a:uLnTx/>
                <a:uFillTx/>
                <a:latin typeface="+mj-lt"/>
                <a:ea typeface="+mn-ea"/>
                <a:cs typeface="+mn-cs"/>
              </a:rPr>
              <a:t> in effective the</a:t>
            </a:r>
            <a:r>
              <a:rPr kumimoji="0" lang="en-US" sz="2600" b="0" i="0" u="none" strike="noStrike" kern="1200" cap="none" spc="0" normalizeH="0" baseline="0" noProof="0" dirty="0" smtClean="0">
                <a:ln>
                  <a:noFill/>
                </a:ln>
                <a:solidFill>
                  <a:schemeClr val="tx1"/>
                </a:solidFill>
                <a:effectLst/>
                <a:uLnTx/>
                <a:uFillTx/>
                <a:latin typeface="+mj-lt"/>
                <a:ea typeface="+mn-ea"/>
                <a:cs typeface="+mn-cs"/>
              </a:rPr>
              <a:t> use of video otoscopy in assessing keratin status and other biomarkers &amp; predictors of hearing aid adaptation</a:t>
            </a:r>
          </a:p>
          <a:p>
            <a:pPr marL="274320" marR="0" lvl="0" indent="-274320" algn="l" defTabSz="914400" rtl="0" eaLnBrk="1" fontAlgn="auto" latinLnBrk="0" hangingPunct="1">
              <a:lnSpc>
                <a:spcPct val="100000"/>
              </a:lnSpc>
              <a:spcBef>
                <a:spcPct val="20000"/>
              </a:spcBef>
              <a:spcAft>
                <a:spcPct val="2500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j-lt"/>
                <a:ea typeface="+mn-ea"/>
                <a:cs typeface="+mn-cs"/>
              </a:rPr>
              <a:t>A need </a:t>
            </a:r>
            <a:r>
              <a:rPr lang="en-US" sz="2600" dirty="0" smtClean="0">
                <a:latin typeface="+mj-lt"/>
              </a:rPr>
              <a:t>for g</a:t>
            </a:r>
            <a:r>
              <a:rPr kumimoji="0" lang="en-US" sz="2600" b="0" i="0" u="none" strike="noStrike" kern="1200" cap="none" spc="0" normalizeH="0" baseline="0" noProof="0" dirty="0" err="1" smtClean="0">
                <a:ln>
                  <a:noFill/>
                </a:ln>
                <a:solidFill>
                  <a:schemeClr val="tx1"/>
                </a:solidFill>
                <a:effectLst/>
                <a:uLnTx/>
                <a:uFillTx/>
                <a:latin typeface="+mj-lt"/>
                <a:ea typeface="+mn-ea"/>
                <a:cs typeface="+mn-cs"/>
              </a:rPr>
              <a:t>reater</a:t>
            </a:r>
            <a:r>
              <a:rPr kumimoji="0" lang="en-US" sz="2600" b="0" i="0" u="none" strike="noStrike" kern="1200" cap="none" spc="0" normalizeH="0" baseline="0" noProof="0" dirty="0" smtClean="0">
                <a:ln>
                  <a:noFill/>
                </a:ln>
                <a:solidFill>
                  <a:schemeClr val="tx1"/>
                </a:solidFill>
                <a:effectLst/>
                <a:uLnTx/>
                <a:uFillTx/>
                <a:latin typeface="+mj-lt"/>
                <a:ea typeface="+mn-ea"/>
                <a:cs typeface="+mn-cs"/>
              </a:rPr>
              <a:t> understanding of the </a:t>
            </a:r>
            <a:r>
              <a:rPr kumimoji="0" lang="en-US" sz="2600" b="0" i="0" u="none" strike="noStrike" kern="1200" cap="none" spc="0" normalizeH="0" baseline="0" noProof="0" dirty="0" err="1" smtClean="0">
                <a:ln>
                  <a:noFill/>
                </a:ln>
                <a:solidFill>
                  <a:schemeClr val="tx1"/>
                </a:solidFill>
                <a:effectLst/>
                <a:uLnTx/>
                <a:uFillTx/>
                <a:latin typeface="+mj-lt"/>
                <a:ea typeface="+mn-ea"/>
                <a:cs typeface="+mn-cs"/>
              </a:rPr>
              <a:t>neurophysiological</a:t>
            </a:r>
            <a:r>
              <a:rPr kumimoji="0" lang="en-US" sz="2600" b="0" i="0" u="none" strike="noStrike" kern="1200" cap="none" spc="0" normalizeH="0" baseline="0" noProof="0" dirty="0" smtClean="0">
                <a:ln>
                  <a:noFill/>
                </a:ln>
                <a:solidFill>
                  <a:schemeClr val="tx1"/>
                </a:solidFill>
                <a:effectLst/>
                <a:uLnTx/>
                <a:uFillTx/>
                <a:latin typeface="+mj-lt"/>
                <a:ea typeface="+mn-ea"/>
                <a:cs typeface="+mn-cs"/>
              </a:rPr>
              <a:t> behaviors of the EAC, including the neuroreflexes</a:t>
            </a:r>
          </a:p>
          <a:p>
            <a:pPr marL="274320" marR="0" lvl="0" indent="-274320" algn="l" defTabSz="914400" rtl="0" eaLnBrk="1" fontAlgn="auto" latinLnBrk="0" hangingPunct="1">
              <a:lnSpc>
                <a:spcPct val="100000"/>
              </a:lnSpc>
              <a:spcBef>
                <a:spcPct val="20000"/>
              </a:spcBef>
              <a:spcAft>
                <a:spcPct val="2500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j-lt"/>
                <a:ea typeface="+mn-ea"/>
                <a:cs typeface="+mn-cs"/>
              </a:rPr>
              <a:t>Poor keratin status can be overcome during the dispensing process by using </a:t>
            </a:r>
            <a:r>
              <a:rPr kumimoji="0" lang="en-US" sz="2600" b="0" i="0" u="none" strike="noStrike" kern="1200" cap="none" spc="0" normalizeH="0" baseline="0" noProof="0" dirty="0" err="1" smtClean="0">
                <a:ln>
                  <a:noFill/>
                </a:ln>
                <a:solidFill>
                  <a:schemeClr val="tx1"/>
                </a:solidFill>
                <a:effectLst/>
                <a:uLnTx/>
                <a:uFillTx/>
                <a:latin typeface="+mj-lt"/>
                <a:ea typeface="+mn-ea"/>
                <a:cs typeface="+mn-cs"/>
              </a:rPr>
              <a:t>MiraCell</a:t>
            </a:r>
            <a:r>
              <a:rPr kumimoji="0" lang="en-US" sz="2600" b="0" i="0" u="none" strike="noStrike" kern="1200" cap="none" spc="0" normalizeH="0" baseline="0" noProof="0" dirty="0" smtClean="0">
                <a:ln>
                  <a:noFill/>
                </a:ln>
                <a:solidFill>
                  <a:schemeClr val="tx1"/>
                </a:solidFill>
                <a:effectLst/>
                <a:uLnTx/>
                <a:uFillTx/>
                <a:latin typeface="+mj-lt"/>
                <a:ea typeface="+mn-ea"/>
                <a:cs typeface="+mn-cs"/>
              </a:rPr>
              <a:t> with </a:t>
            </a:r>
            <a:r>
              <a:rPr kumimoji="0" lang="en-US" sz="2600" b="0" i="1" u="none" strike="noStrike" kern="1200" cap="none" spc="0" normalizeH="0" baseline="0" noProof="0" dirty="0" smtClean="0">
                <a:ln>
                  <a:noFill/>
                </a:ln>
                <a:solidFill>
                  <a:schemeClr val="tx1"/>
                </a:solidFill>
                <a:effectLst/>
                <a:uLnTx/>
                <a:uFillTx/>
                <a:latin typeface="+mj-lt"/>
                <a:ea typeface="+mn-ea"/>
                <a:cs typeface="+mn-cs"/>
              </a:rPr>
              <a:t>every</a:t>
            </a:r>
            <a:r>
              <a:rPr kumimoji="0" lang="en-US" sz="2600" b="0" i="0" u="none" strike="noStrike" kern="1200" cap="none" spc="0" normalizeH="0" baseline="0" noProof="0" dirty="0" smtClean="0">
                <a:ln>
                  <a:noFill/>
                </a:ln>
                <a:solidFill>
                  <a:schemeClr val="tx1"/>
                </a:solidFill>
                <a:effectLst/>
                <a:uLnTx/>
                <a:uFillTx/>
                <a:latin typeface="+mj-lt"/>
                <a:ea typeface="+mn-ea"/>
                <a:cs typeface="+mn-cs"/>
              </a:rPr>
              <a:t> HA patient</a:t>
            </a:r>
          </a:p>
          <a:p>
            <a:pPr marL="274320" marR="0" lvl="0" indent="-274320" algn="l" defTabSz="914400" rtl="0" eaLnBrk="1" fontAlgn="auto" latinLnBrk="0" hangingPunct="1">
              <a:lnSpc>
                <a:spcPct val="100000"/>
              </a:lnSpc>
              <a:spcBef>
                <a:spcPct val="20000"/>
              </a:spcBef>
              <a:spcAft>
                <a:spcPct val="2500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j-lt"/>
                <a:ea typeface="+mn-ea"/>
                <a:cs typeface="+mn-cs"/>
              </a:rPr>
              <a:t>Confirmation of underlying disease, medication side-effects, and personal (and professional) ear care strategies that can contribute to HA adaptation problems</a:t>
            </a:r>
          </a:p>
        </p:txBody>
      </p:sp>
      <p:sp>
        <p:nvSpPr>
          <p:cNvPr id="4" name="Rectangle 5"/>
          <p:cNvSpPr>
            <a:spLocks noChangeArrowheads="1"/>
          </p:cNvSpPr>
          <p:nvPr/>
        </p:nvSpPr>
        <p:spPr bwMode="auto">
          <a:xfrm>
            <a:off x="7010400" y="6138214"/>
            <a:ext cx="1317625" cy="369888"/>
          </a:xfrm>
          <a:prstGeom prst="rect">
            <a:avLst/>
          </a:prstGeom>
          <a:noFill/>
          <a:ln w="9525">
            <a:noFill/>
            <a:miter lim="800000"/>
            <a:headEnd/>
            <a:tailEnd/>
          </a:ln>
        </p:spPr>
        <p:txBody>
          <a:bodyPr wrap="none">
            <a:spAutoFit/>
          </a:bodyPr>
          <a:lstStyle/>
          <a:p>
            <a:r>
              <a:rPr lang="en-US" b="1" dirty="0" err="1">
                <a:solidFill>
                  <a:srgbClr val="FF0000"/>
                </a:solidFill>
                <a:latin typeface="Eras Demi ITC" pitchFamily="34" charset="0"/>
              </a:rPr>
              <a:t>DigiCare</a:t>
            </a:r>
            <a:r>
              <a:rPr lang="en-US" b="1" baseline="30000" dirty="0">
                <a:solidFill>
                  <a:srgbClr val="FF0000"/>
                </a:solidFill>
                <a:latin typeface="Eras Demi ITC" pitchFamily="34" charset="0"/>
              </a:rPr>
              <a:t>®</a:t>
            </a:r>
            <a:r>
              <a:rPr lang="en-US" dirty="0"/>
              <a:t> </a:t>
            </a:r>
          </a:p>
        </p:txBody>
      </p:sp>
    </p:spTree>
    <p:extLst>
      <p:ext uri="{BB962C8B-B14F-4D97-AF65-F5344CB8AC3E}">
        <p14:creationId xmlns:p14="http://schemas.microsoft.com/office/powerpoint/2010/main" val="262366640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Right)">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Right)">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Right)">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Right)">
                                      <p:cBhvr>
                                        <p:cTn id="2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09600" y="762000"/>
            <a:ext cx="7772400" cy="816864"/>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bg2">
                    <a:lumMod val="60000"/>
                    <a:lumOff val="40000"/>
                  </a:schemeClr>
                </a:solidFill>
                <a:effectLst/>
                <a:uLnTx/>
                <a:uFillTx/>
                <a:latin typeface="+mj-lt"/>
                <a:ea typeface="+mj-ea"/>
                <a:cs typeface="+mj-cs"/>
              </a:rPr>
              <a:t>Implications &amp; Need for Future Research</a:t>
            </a:r>
          </a:p>
        </p:txBody>
      </p:sp>
      <p:sp>
        <p:nvSpPr>
          <p:cNvPr id="3" name="Rectangle 3"/>
          <p:cNvSpPr txBox="1">
            <a:spLocks noChangeArrowheads="1"/>
          </p:cNvSpPr>
          <p:nvPr/>
        </p:nvSpPr>
        <p:spPr>
          <a:xfrm>
            <a:off x="457200" y="1447800"/>
            <a:ext cx="8382000" cy="4876800"/>
          </a:xfrm>
          <a:prstGeom prst="rect">
            <a:avLst/>
          </a:prstGeom>
        </p:spPr>
        <p:txBody>
          <a:bodyPr/>
          <a:lstStyle/>
          <a:p>
            <a:pPr marL="274320" marR="0" lvl="0" indent="-274320" algn="l" defTabSz="914400" rtl="0" eaLnBrk="1" fontAlgn="auto" latinLnBrk="0" hangingPunct="1">
              <a:lnSpc>
                <a:spcPct val="80000"/>
              </a:lnSpc>
              <a:spcBef>
                <a:spcPct val="20000"/>
              </a:spcBef>
              <a:spcAft>
                <a:spcPct val="2000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j-lt"/>
                <a:ea typeface="+mn-ea"/>
                <a:cs typeface="+mn-cs"/>
              </a:rPr>
              <a:t>The industry has invested heavily in non-intrusive technologies (open ear, implantable HA, etc.) that accommodate an ever-broadening market segment</a:t>
            </a:r>
          </a:p>
          <a:p>
            <a:pPr marL="274320" marR="0" lvl="0" indent="-274320" algn="l" defTabSz="914400" rtl="0" eaLnBrk="1" fontAlgn="auto" latinLnBrk="0" hangingPunct="1">
              <a:lnSpc>
                <a:spcPct val="80000"/>
              </a:lnSpc>
              <a:spcBef>
                <a:spcPct val="20000"/>
              </a:spcBef>
              <a:spcAft>
                <a:spcPct val="2000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j-lt"/>
                <a:ea typeface="+mn-ea"/>
                <a:cs typeface="+mn-cs"/>
              </a:rPr>
              <a:t>Most hearing aid fittings may continue to involve EAC coupling due to acoustic, medical &amp; financial considerations</a:t>
            </a:r>
          </a:p>
          <a:p>
            <a:pPr marL="274320" marR="0" lvl="0" indent="-274320" algn="l" defTabSz="914400" rtl="0" eaLnBrk="1" fontAlgn="auto" latinLnBrk="0" hangingPunct="1">
              <a:lnSpc>
                <a:spcPct val="80000"/>
              </a:lnSpc>
              <a:spcBef>
                <a:spcPct val="20000"/>
              </a:spcBef>
              <a:spcAft>
                <a:spcPct val="2000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j-lt"/>
                <a:ea typeface="+mn-ea"/>
                <a:cs typeface="+mn-cs"/>
              </a:rPr>
              <a:t>Continued research in EAC neurophysiology by the industry needs to be conducted and integrated into assessment, dispensing &amp; counseling protocols</a:t>
            </a:r>
          </a:p>
          <a:p>
            <a:pPr marL="274320" marR="0" lvl="0" indent="-274320" algn="l" defTabSz="914400" rtl="0" eaLnBrk="1" fontAlgn="auto" latinLnBrk="0" hangingPunct="1">
              <a:lnSpc>
                <a:spcPct val="80000"/>
              </a:lnSpc>
              <a:spcBef>
                <a:spcPct val="20000"/>
              </a:spcBef>
              <a:spcAft>
                <a:spcPct val="2000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j-lt"/>
                <a:ea typeface="+mn-ea"/>
                <a:cs typeface="+mn-cs"/>
              </a:rPr>
              <a:t>Need for improved HA couplers, including less toxic (biochemically-active) materials</a:t>
            </a:r>
          </a:p>
          <a:p>
            <a:pPr marL="274320" marR="0" lvl="0" indent="-274320" algn="l" defTabSz="914400" rtl="0" eaLnBrk="1" fontAlgn="auto" latinLnBrk="0" hangingPunct="1">
              <a:lnSpc>
                <a:spcPct val="80000"/>
              </a:lnSpc>
              <a:spcBef>
                <a:spcPct val="20000"/>
              </a:spcBef>
              <a:spcAft>
                <a:spcPct val="2000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j-lt"/>
                <a:ea typeface="+mn-ea"/>
                <a:cs typeface="+mn-cs"/>
              </a:rPr>
              <a:t>Inclusion of these constructs and principles in consumer satisfaction measurement tools</a:t>
            </a:r>
          </a:p>
        </p:txBody>
      </p:sp>
      <p:sp>
        <p:nvSpPr>
          <p:cNvPr id="4" name="Rectangle 5"/>
          <p:cNvSpPr>
            <a:spLocks noChangeArrowheads="1"/>
          </p:cNvSpPr>
          <p:nvPr/>
        </p:nvSpPr>
        <p:spPr bwMode="auto">
          <a:xfrm>
            <a:off x="6934200" y="6019800"/>
            <a:ext cx="1317625" cy="369888"/>
          </a:xfrm>
          <a:prstGeom prst="rect">
            <a:avLst/>
          </a:prstGeom>
          <a:noFill/>
          <a:ln w="9525">
            <a:noFill/>
            <a:miter lim="800000"/>
            <a:headEnd/>
            <a:tailEnd/>
          </a:ln>
        </p:spPr>
        <p:txBody>
          <a:bodyPr wrap="none">
            <a:spAutoFit/>
          </a:bodyPr>
          <a:lstStyle/>
          <a:p>
            <a:r>
              <a:rPr lang="en-US" b="1" dirty="0" err="1">
                <a:solidFill>
                  <a:srgbClr val="FF0000"/>
                </a:solidFill>
                <a:latin typeface="Eras Demi ITC" pitchFamily="34" charset="0"/>
              </a:rPr>
              <a:t>DigiCare</a:t>
            </a:r>
            <a:r>
              <a:rPr lang="en-US" b="1" baseline="30000" dirty="0">
                <a:solidFill>
                  <a:srgbClr val="FF0000"/>
                </a:solidFill>
                <a:latin typeface="Eras Demi ITC" pitchFamily="34" charset="0"/>
              </a:rPr>
              <a:t>®</a:t>
            </a:r>
            <a:r>
              <a:rPr lang="en-US" dirty="0"/>
              <a:t> </a:t>
            </a:r>
          </a:p>
        </p:txBody>
      </p:sp>
    </p:spTree>
    <p:extLst>
      <p:ext uri="{BB962C8B-B14F-4D97-AF65-F5344CB8AC3E}">
        <p14:creationId xmlns:p14="http://schemas.microsoft.com/office/powerpoint/2010/main" val="3492306764"/>
      </p:ext>
    </p:extLst>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38200"/>
            <a:ext cx="8229600" cy="11430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2"/>
                </a:solidFill>
                <a:effectLst/>
                <a:uLnTx/>
                <a:uFillTx/>
                <a:latin typeface="+mj-lt"/>
                <a:ea typeface="+mj-ea"/>
                <a:cs typeface="+mj-cs"/>
              </a:rPr>
              <a:t>Use these one-of-a-kind tools to train staff, counsel</a:t>
            </a:r>
            <a:r>
              <a:rPr kumimoji="0" lang="en-US" sz="3200" b="0" i="0" u="none" strike="noStrike" kern="1200" cap="none" spc="0" normalizeH="0" noProof="0" dirty="0" smtClean="0">
                <a:ln>
                  <a:noFill/>
                </a:ln>
                <a:solidFill>
                  <a:schemeClr val="tx2"/>
                </a:solidFill>
                <a:effectLst/>
                <a:uLnTx/>
                <a:uFillTx/>
                <a:latin typeface="+mj-lt"/>
                <a:ea typeface="+mj-ea"/>
                <a:cs typeface="+mj-cs"/>
              </a:rPr>
              <a:t> patients, and sharpen your skills</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pic>
        <p:nvPicPr>
          <p:cNvPr id="4" name="Picture 2"/>
          <p:cNvPicPr>
            <a:picLocks noChangeAspect="1" noChangeArrowheads="1"/>
          </p:cNvPicPr>
          <p:nvPr/>
        </p:nvPicPr>
        <p:blipFill>
          <a:blip r:embed="rId2" cstate="print">
            <a:lum bright="-6000"/>
          </a:blip>
          <a:srcRect/>
          <a:stretch>
            <a:fillRect/>
          </a:stretch>
        </p:blipFill>
        <p:spPr bwMode="auto">
          <a:xfrm>
            <a:off x="685800" y="2039389"/>
            <a:ext cx="3124200" cy="4648200"/>
          </a:xfrm>
          <a:prstGeom prst="rect">
            <a:avLst/>
          </a:prstGeom>
          <a:noFill/>
          <a:ln w="9525" algn="in">
            <a:noFill/>
            <a:miter lim="800000"/>
            <a:headEnd/>
            <a:tailEnd/>
          </a:ln>
        </p:spPr>
      </p:pic>
      <p:pic>
        <p:nvPicPr>
          <p:cNvPr id="5122" name="Picture 2" descr="WebsiiteBasicTrainingManualCov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29274" y="2001982"/>
            <a:ext cx="3057526" cy="4598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5" name="Picture 4" descr="VideoOtoscopyAtlasPhoto"/>
          <p:cNvPicPr>
            <a:picLocks noChangeAspect="1" noChangeArrowheads="1"/>
          </p:cNvPicPr>
          <p:nvPr/>
        </p:nvPicPr>
        <p:blipFill>
          <a:blip r:embed="rId4" cstate="print"/>
          <a:srcRect/>
          <a:stretch>
            <a:fillRect/>
          </a:stretch>
        </p:blipFill>
        <p:spPr bwMode="auto">
          <a:xfrm rot="1415015">
            <a:off x="3209969" y="3166459"/>
            <a:ext cx="2220091" cy="3177728"/>
          </a:xfrm>
          <a:prstGeom prst="rect">
            <a:avLst/>
          </a:prstGeom>
          <a:noFill/>
          <a:ln w="9525" algn="in">
            <a:noFill/>
            <a:miter lim="800000"/>
            <a:headEnd/>
            <a:tailEnd/>
          </a:ln>
          <a:effectLst/>
        </p:spPr>
      </p:pic>
      <p:sp>
        <p:nvSpPr>
          <p:cNvPr id="3" name="TextBox 2"/>
          <p:cNvSpPr txBox="1"/>
          <p:nvPr/>
        </p:nvSpPr>
        <p:spPr>
          <a:xfrm>
            <a:off x="224188" y="6318257"/>
            <a:ext cx="5439630" cy="369332"/>
          </a:xfrm>
          <a:prstGeom prst="rect">
            <a:avLst/>
          </a:prstGeom>
          <a:noFill/>
        </p:spPr>
        <p:txBody>
          <a:bodyPr wrap="square" rtlCol="0">
            <a:spAutoFit/>
          </a:bodyPr>
          <a:lstStyle/>
          <a:p>
            <a:r>
              <a:rPr lang="en-US" dirty="0" smtClean="0"/>
              <a:t>Available at this meeting at special convention price</a:t>
            </a:r>
            <a:endParaRPr lang="en-US" dirty="0"/>
          </a:p>
        </p:txBody>
      </p:sp>
    </p:spTree>
  </p:cSld>
  <p:clrMapOvr>
    <a:masterClrMapping/>
  </p:clrMapOvr>
  <p:transition spd="slow">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4969945"/>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91400" y="5943600"/>
            <a:ext cx="1106488" cy="369888"/>
          </a:xfrm>
          <a:prstGeom prst="rect">
            <a:avLst/>
          </a:prstGeom>
          <a:solidFill>
            <a:srgbClr val="C00000"/>
          </a:solidFill>
        </p:spPr>
        <p:txBody>
          <a:bodyPr wrap="none">
            <a:spAutoFit/>
          </a:bodyPr>
          <a:lstStyle/>
          <a:p>
            <a:pPr>
              <a:defRPr/>
            </a:pPr>
            <a:r>
              <a:rPr lang="en-US" dirty="0">
                <a:solidFill>
                  <a:schemeClr val="tx1">
                    <a:lumMod val="95000"/>
                  </a:schemeClr>
                </a:solidFill>
                <a:latin typeface="Albertus" pitchFamily="34" charset="0"/>
              </a:rPr>
              <a:t>SIRCLE</a:t>
            </a:r>
            <a:r>
              <a:rPr lang="en-US" dirty="0">
                <a:solidFill>
                  <a:schemeClr val="tx1">
                    <a:lumMod val="95000"/>
                  </a:schemeClr>
                </a:solidFill>
              </a:rPr>
              <a:t>®</a:t>
            </a:r>
          </a:p>
        </p:txBody>
      </p:sp>
      <p:sp>
        <p:nvSpPr>
          <p:cNvPr id="3" name="Title 1"/>
          <p:cNvSpPr txBox="1">
            <a:spLocks/>
          </p:cNvSpPr>
          <p:nvPr/>
        </p:nvSpPr>
        <p:spPr>
          <a:xfrm>
            <a:off x="457200" y="457200"/>
            <a:ext cx="8229600" cy="1219200"/>
          </a:xfrm>
          <a:prstGeom prst="rect">
            <a:avLst/>
          </a:prstGeom>
        </p:spPr>
        <p:txBody>
          <a:bodyPr/>
          <a:lstStyle/>
          <a:p>
            <a:pPr eaLnBrk="1" fontAlgn="auto" hangingPunct="1">
              <a:spcAft>
                <a:spcPts val="0"/>
              </a:spcAft>
              <a:defRPr/>
            </a:pPr>
            <a:r>
              <a:rPr lang="en-US" sz="3000" b="1" dirty="0">
                <a:solidFill>
                  <a:srgbClr val="FFFF00"/>
                </a:solidFill>
                <a:latin typeface="+mj-lt"/>
                <a:ea typeface="+mj-ea"/>
                <a:cs typeface="+mj-cs"/>
              </a:rPr>
              <a:t>Processed (Dead) vs Natural (Live) Foods</a:t>
            </a:r>
            <a:br>
              <a:rPr lang="en-US" sz="3000" b="1" dirty="0">
                <a:solidFill>
                  <a:srgbClr val="FFFF00"/>
                </a:solidFill>
                <a:latin typeface="+mj-lt"/>
                <a:ea typeface="+mj-ea"/>
                <a:cs typeface="+mj-cs"/>
              </a:rPr>
            </a:br>
            <a:r>
              <a:rPr lang="en-US" sz="2500" b="1" dirty="0">
                <a:latin typeface="Andalus" pitchFamily="18" charset="-78"/>
                <a:ea typeface="+mj-ea"/>
                <a:cs typeface="Andalus" pitchFamily="18" charset="-78"/>
              </a:rPr>
              <a:t>Microwave/Processed Foods vs </a:t>
            </a:r>
            <a:r>
              <a:rPr lang="en-US" sz="2500" b="1" dirty="0" smtClean="0">
                <a:latin typeface="Andalus" pitchFamily="18" charset="-78"/>
                <a:ea typeface="+mj-ea"/>
                <a:cs typeface="Andalus" pitchFamily="18" charset="-78"/>
              </a:rPr>
              <a:t>Fresh/Slow-Cooked </a:t>
            </a:r>
            <a:r>
              <a:rPr lang="en-US" sz="2500" b="1" dirty="0">
                <a:latin typeface="Andalus" pitchFamily="18" charset="-78"/>
                <a:ea typeface="+mj-ea"/>
                <a:cs typeface="Andalus" pitchFamily="18" charset="-78"/>
              </a:rPr>
              <a:t>Foods</a:t>
            </a:r>
          </a:p>
        </p:txBody>
      </p:sp>
      <p:graphicFrame>
        <p:nvGraphicFramePr>
          <p:cNvPr id="4" name="Content Placeholder 5"/>
          <p:cNvGraphicFramePr>
            <a:graphicFrameLocks/>
          </p:cNvGraphicFramePr>
          <p:nvPr>
            <p:extLst>
              <p:ext uri="{D42A27DB-BD31-4B8C-83A1-F6EECF244321}">
                <p14:modId xmlns:p14="http://schemas.microsoft.com/office/powerpoint/2010/main" val="1351092837"/>
              </p:ext>
            </p:extLst>
          </p:nvPr>
        </p:nvGraphicFramePr>
        <p:xfrm>
          <a:off x="4724400" y="1524000"/>
          <a:ext cx="4267200" cy="4606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7"/>
          <p:cNvGraphicFramePr>
            <a:graphicFrameLocks/>
          </p:cNvGraphicFramePr>
          <p:nvPr>
            <p:extLst>
              <p:ext uri="{D42A27DB-BD31-4B8C-83A1-F6EECF244321}">
                <p14:modId xmlns:p14="http://schemas.microsoft.com/office/powerpoint/2010/main" val="1001800073"/>
              </p:ext>
            </p:extLst>
          </p:nvPr>
        </p:nvGraphicFramePr>
        <p:xfrm>
          <a:off x="304800" y="1600200"/>
          <a:ext cx="4038600" cy="45307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TextBox 6"/>
          <p:cNvSpPr txBox="1">
            <a:spLocks noChangeArrowheads="1"/>
          </p:cNvSpPr>
          <p:nvPr/>
        </p:nvSpPr>
        <p:spPr bwMode="auto">
          <a:xfrm>
            <a:off x="3581400" y="1905000"/>
            <a:ext cx="2057400" cy="923925"/>
          </a:xfrm>
          <a:prstGeom prst="rect">
            <a:avLst/>
          </a:prstGeom>
          <a:noFill/>
          <a:ln w="9525">
            <a:noFill/>
            <a:miter lim="800000"/>
            <a:headEnd/>
            <a:tailEnd/>
          </a:ln>
        </p:spPr>
        <p:txBody>
          <a:bodyPr>
            <a:spAutoFit/>
          </a:bodyPr>
          <a:lstStyle/>
          <a:p>
            <a:r>
              <a:rPr lang="en-US"/>
              <a:t>Serotonin (Mood)</a:t>
            </a:r>
          </a:p>
          <a:p>
            <a:r>
              <a:rPr lang="en-US"/>
              <a:t>Melatonin (Sleep)</a:t>
            </a:r>
          </a:p>
          <a:p>
            <a:r>
              <a:rPr lang="en-US"/>
              <a:t>Dopamine (Motor)</a:t>
            </a:r>
          </a:p>
        </p:txBody>
      </p:sp>
      <p:sp>
        <p:nvSpPr>
          <p:cNvPr id="7" name="Right Arrow 6"/>
          <p:cNvSpPr/>
          <p:nvPr/>
        </p:nvSpPr>
        <p:spPr>
          <a:xfrm rot="10800000">
            <a:off x="3048000" y="1981200"/>
            <a:ext cx="533400" cy="685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TextBox 7"/>
          <p:cNvSpPr txBox="1"/>
          <p:nvPr/>
        </p:nvSpPr>
        <p:spPr>
          <a:xfrm>
            <a:off x="7696200" y="1905000"/>
            <a:ext cx="1447800" cy="707886"/>
          </a:xfrm>
          <a:prstGeom prst="rect">
            <a:avLst/>
          </a:prstGeom>
          <a:noFill/>
        </p:spPr>
        <p:txBody>
          <a:bodyPr wrap="square" rtlCol="0">
            <a:spAutoFit/>
          </a:bodyPr>
          <a:lstStyle/>
          <a:p>
            <a:r>
              <a:rPr lang="en-US" sz="2000" b="1" dirty="0" smtClean="0"/>
              <a:t>Pre-1978 (U.S.)</a:t>
            </a:r>
            <a:endParaRPr lang="en-US" sz="2000" b="1" dirty="0"/>
          </a:p>
        </p:txBody>
      </p:sp>
      <p:sp>
        <p:nvSpPr>
          <p:cNvPr id="9" name="TextBox 8"/>
          <p:cNvSpPr txBox="1"/>
          <p:nvPr/>
        </p:nvSpPr>
        <p:spPr>
          <a:xfrm>
            <a:off x="228600" y="1905000"/>
            <a:ext cx="1524000" cy="707886"/>
          </a:xfrm>
          <a:prstGeom prst="rect">
            <a:avLst/>
          </a:prstGeom>
          <a:noFill/>
        </p:spPr>
        <p:txBody>
          <a:bodyPr wrap="square" rtlCol="0">
            <a:spAutoFit/>
          </a:bodyPr>
          <a:lstStyle/>
          <a:p>
            <a:r>
              <a:rPr lang="en-US" sz="2000" b="1" dirty="0" smtClean="0"/>
              <a:t>Since 1998 (U.S.)</a:t>
            </a:r>
            <a:endParaRPr lang="en-US" sz="2000" b="1" dirty="0"/>
          </a:p>
        </p:txBody>
      </p:sp>
      <p:sp>
        <p:nvSpPr>
          <p:cNvPr id="10" name="TextBox 9"/>
          <p:cNvSpPr txBox="1"/>
          <p:nvPr/>
        </p:nvSpPr>
        <p:spPr>
          <a:xfrm>
            <a:off x="2895600" y="5410200"/>
            <a:ext cx="3505200" cy="1323439"/>
          </a:xfrm>
          <a:prstGeom prst="rect">
            <a:avLst/>
          </a:prstGeom>
          <a:noFill/>
        </p:spPr>
        <p:txBody>
          <a:bodyPr wrap="square" rtlCol="0">
            <a:spAutoFit/>
          </a:bodyPr>
          <a:lstStyle/>
          <a:p>
            <a:r>
              <a:rPr lang="en-US" sz="2000" dirty="0" smtClean="0">
                <a:latin typeface="Arial Narrow" pitchFamily="34" charset="0"/>
              </a:rPr>
              <a:t>Because of increasingly processed diet &amp; polypharmacy, most older adults suffer chronic dehydration, pervasive chronic disease. </a:t>
            </a:r>
            <a:endParaRPr lang="en-US" sz="2000" dirty="0">
              <a:latin typeface="Arial Narrow" pitchFamily="34" charset="0"/>
            </a:endParaRPr>
          </a:p>
        </p:txBody>
      </p:sp>
    </p:spTree>
  </p:cSld>
  <p:clrMapOvr>
    <a:masterClrMapping/>
  </p:clrMapOvr>
  <p:transition spd="slow">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solidFill>
                  <a:schemeClr val="bg2">
                    <a:lumMod val="60000"/>
                    <a:lumOff val="40000"/>
                  </a:schemeClr>
                </a:solidFill>
              </a:rPr>
              <a:t>What are biomarkers?</a:t>
            </a:r>
            <a:endParaRPr lang="en-US" sz="4400" dirty="0">
              <a:solidFill>
                <a:schemeClr val="bg2">
                  <a:lumMod val="60000"/>
                  <a:lumOff val="40000"/>
                </a:schemeClr>
              </a:solidFill>
            </a:endParaRPr>
          </a:p>
        </p:txBody>
      </p:sp>
      <p:sp>
        <p:nvSpPr>
          <p:cNvPr id="3" name="Content Placeholder 2"/>
          <p:cNvSpPr>
            <a:spLocks noGrp="1"/>
          </p:cNvSpPr>
          <p:nvPr>
            <p:ph idx="1"/>
          </p:nvPr>
        </p:nvSpPr>
        <p:spPr/>
        <p:txBody>
          <a:bodyPr/>
          <a:lstStyle/>
          <a:p>
            <a:r>
              <a:rPr lang="en-US" sz="3200" dirty="0" smtClean="0">
                <a:latin typeface="+mj-lt"/>
              </a:rPr>
              <a:t>The National Institutes of Health (NIH) defines biomarkers as:</a:t>
            </a:r>
          </a:p>
          <a:p>
            <a:endParaRPr lang="en-US" dirty="0" smtClean="0"/>
          </a:p>
          <a:p>
            <a:pPr>
              <a:buNone/>
            </a:pPr>
            <a:r>
              <a:rPr lang="en-US" dirty="0" smtClean="0"/>
              <a:t>   </a:t>
            </a:r>
            <a:r>
              <a:rPr lang="en-US" sz="2800" dirty="0" smtClean="0">
                <a:solidFill>
                  <a:schemeClr val="accent2">
                    <a:lumMod val="20000"/>
                    <a:lumOff val="80000"/>
                  </a:schemeClr>
                </a:solidFill>
                <a:latin typeface="+mj-lt"/>
              </a:rPr>
              <a:t>“Characteristics that are objectively measured and evaluated as an indicator of normal biologic processes, pathogenic processes, or pharmacologic responses to a therapeutic intervention”</a:t>
            </a:r>
            <a:endParaRPr lang="en-US" sz="2800" dirty="0">
              <a:solidFill>
                <a:schemeClr val="accent2">
                  <a:lumMod val="20000"/>
                  <a:lumOff val="80000"/>
                </a:schemeClr>
              </a:solidFill>
              <a:latin typeface="+mj-lt"/>
            </a:endParaRPr>
          </a:p>
        </p:txBody>
      </p:sp>
    </p:spTree>
    <p:extLst>
      <p:ext uri="{BB962C8B-B14F-4D97-AF65-F5344CB8AC3E}">
        <p14:creationId xmlns:p14="http://schemas.microsoft.com/office/powerpoint/2010/main" val="16166965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 to="" calcmode="lin" valueType="num">
                                      <p:cBhvr>
                                        <p:cTn id="10" dur="1" fill="hold"/>
                                        <p:tgtEl>
                                          <p:spTgt spid="3">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389888"/>
          </a:xfrm>
        </p:spPr>
        <p:txBody>
          <a:bodyPr>
            <a:normAutofit fontScale="90000"/>
          </a:bodyPr>
          <a:lstStyle/>
          <a:p>
            <a:r>
              <a:rPr lang="en-US" sz="3200" dirty="0" smtClean="0">
                <a:solidFill>
                  <a:schemeClr val="bg2">
                    <a:lumMod val="60000"/>
                    <a:lumOff val="40000"/>
                  </a:schemeClr>
                </a:solidFill>
              </a:rPr>
              <a:t>The FDA Red Flags are the Biomarkers that brought the dispensing profession into the larger community of health professions</a:t>
            </a:r>
            <a:endParaRPr lang="en-US" sz="3200" dirty="0">
              <a:solidFill>
                <a:schemeClr val="bg2">
                  <a:lumMod val="60000"/>
                  <a:lumOff val="40000"/>
                </a:schemeClr>
              </a:solidFill>
            </a:endParaRPr>
          </a:p>
        </p:txBody>
      </p:sp>
      <p:sp>
        <p:nvSpPr>
          <p:cNvPr id="4" name="Content Placeholder 3"/>
          <p:cNvSpPr>
            <a:spLocks noGrp="1"/>
          </p:cNvSpPr>
          <p:nvPr>
            <p:ph idx="1"/>
          </p:nvPr>
        </p:nvSpPr>
        <p:spPr>
          <a:xfrm>
            <a:off x="457200" y="2209800"/>
            <a:ext cx="8229600" cy="4465320"/>
          </a:xfrm>
        </p:spPr>
        <p:txBody>
          <a:bodyPr>
            <a:normAutofit/>
          </a:bodyPr>
          <a:lstStyle/>
          <a:p>
            <a:pPr>
              <a:buNone/>
            </a:pPr>
            <a:r>
              <a:rPr lang="en-US" dirty="0" smtClean="0">
                <a:solidFill>
                  <a:srgbClr val="FFFF00"/>
                </a:solidFill>
                <a:latin typeface="+mj-lt"/>
              </a:rPr>
              <a:t>Abbreviated list of Red Flags:</a:t>
            </a:r>
          </a:p>
          <a:p>
            <a:r>
              <a:rPr lang="en-US" dirty="0" smtClean="0">
                <a:solidFill>
                  <a:schemeClr val="accent3">
                    <a:lumMod val="20000"/>
                    <a:lumOff val="80000"/>
                  </a:schemeClr>
                </a:solidFill>
                <a:latin typeface="+mj-lt"/>
              </a:rPr>
              <a:t>Pain in the ear</a:t>
            </a:r>
          </a:p>
          <a:p>
            <a:r>
              <a:rPr lang="en-US" dirty="0" smtClean="0">
                <a:solidFill>
                  <a:schemeClr val="accent3">
                    <a:lumMod val="20000"/>
                    <a:lumOff val="80000"/>
                  </a:schemeClr>
                </a:solidFill>
                <a:latin typeface="+mj-lt"/>
              </a:rPr>
              <a:t>Significant </a:t>
            </a:r>
            <a:r>
              <a:rPr lang="en-US" dirty="0" err="1" smtClean="0">
                <a:solidFill>
                  <a:schemeClr val="accent3">
                    <a:lumMod val="20000"/>
                    <a:lumOff val="80000"/>
                  </a:schemeClr>
                </a:solidFill>
                <a:latin typeface="+mj-lt"/>
              </a:rPr>
              <a:t>cerumen</a:t>
            </a:r>
            <a:endParaRPr lang="en-US" dirty="0" smtClean="0">
              <a:solidFill>
                <a:schemeClr val="accent3">
                  <a:lumMod val="20000"/>
                  <a:lumOff val="80000"/>
                </a:schemeClr>
              </a:solidFill>
              <a:latin typeface="+mj-lt"/>
            </a:endParaRPr>
          </a:p>
          <a:p>
            <a:r>
              <a:rPr lang="en-US" dirty="0" smtClean="0">
                <a:solidFill>
                  <a:schemeClr val="accent3">
                    <a:lumMod val="20000"/>
                    <a:lumOff val="80000"/>
                  </a:schemeClr>
                </a:solidFill>
                <a:latin typeface="+mj-lt"/>
              </a:rPr>
              <a:t>Rapidly progressive loss</a:t>
            </a:r>
          </a:p>
          <a:p>
            <a:r>
              <a:rPr lang="en-US" dirty="0" smtClean="0">
                <a:solidFill>
                  <a:schemeClr val="accent3">
                    <a:lumMod val="20000"/>
                    <a:lumOff val="80000"/>
                  </a:schemeClr>
                </a:solidFill>
                <a:latin typeface="+mj-lt"/>
              </a:rPr>
              <a:t>Sudden unilateral loss</a:t>
            </a:r>
          </a:p>
          <a:p>
            <a:r>
              <a:rPr lang="en-US" dirty="0" smtClean="0">
                <a:solidFill>
                  <a:schemeClr val="accent3">
                    <a:lumMod val="20000"/>
                    <a:lumOff val="80000"/>
                  </a:schemeClr>
                </a:solidFill>
                <a:latin typeface="+mj-lt"/>
              </a:rPr>
              <a:t>Deformity of the ear</a:t>
            </a:r>
          </a:p>
          <a:p>
            <a:r>
              <a:rPr lang="en-US" dirty="0" smtClean="0">
                <a:solidFill>
                  <a:schemeClr val="accent3">
                    <a:lumMod val="20000"/>
                    <a:lumOff val="80000"/>
                  </a:schemeClr>
                </a:solidFill>
                <a:latin typeface="+mj-lt"/>
              </a:rPr>
              <a:t>Active drainage</a:t>
            </a:r>
          </a:p>
          <a:p>
            <a:r>
              <a:rPr lang="en-US" dirty="0" smtClean="0">
                <a:solidFill>
                  <a:schemeClr val="accent3">
                    <a:lumMod val="20000"/>
                    <a:lumOff val="80000"/>
                  </a:schemeClr>
                </a:solidFill>
                <a:latin typeface="+mj-lt"/>
              </a:rPr>
              <a:t>Acute dizziness</a:t>
            </a:r>
          </a:p>
          <a:p>
            <a:r>
              <a:rPr lang="en-US" dirty="0" smtClean="0">
                <a:solidFill>
                  <a:schemeClr val="accent3">
                    <a:lumMod val="20000"/>
                    <a:lumOff val="80000"/>
                  </a:schemeClr>
                </a:solidFill>
                <a:latin typeface="+mj-lt"/>
              </a:rPr>
              <a:t>Average air-bone gap at .5K, 1K, </a:t>
            </a:r>
            <a:r>
              <a:rPr lang="en-US" u="sng" dirty="0" smtClean="0">
                <a:solidFill>
                  <a:schemeClr val="accent3">
                    <a:lumMod val="20000"/>
                    <a:lumOff val="80000"/>
                  </a:schemeClr>
                </a:solidFill>
                <a:latin typeface="+mj-lt"/>
              </a:rPr>
              <a:t>and</a:t>
            </a:r>
            <a:r>
              <a:rPr lang="en-US" dirty="0" smtClean="0">
                <a:solidFill>
                  <a:schemeClr val="accent3">
                    <a:lumMod val="20000"/>
                    <a:lumOff val="80000"/>
                  </a:schemeClr>
                </a:solidFill>
                <a:latin typeface="+mj-lt"/>
              </a:rPr>
              <a:t> 2KHz &gt;15dB</a:t>
            </a:r>
            <a:endParaRPr lang="en-US" dirty="0">
              <a:solidFill>
                <a:schemeClr val="accent3">
                  <a:lumMod val="20000"/>
                  <a:lumOff val="80000"/>
                </a:schemeClr>
              </a:solidFill>
              <a:latin typeface="+mj-lt"/>
            </a:endParaRPr>
          </a:p>
        </p:txBody>
      </p:sp>
      <p:pic>
        <p:nvPicPr>
          <p:cNvPr id="3074" name="Picture 2" descr="MedRx 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7616" y="2209800"/>
            <a:ext cx="4139184"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444680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10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10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10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10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10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38" dur="10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2" fill="hold" grpId="0"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1000" fill="hold"/>
                                        <p:tgtEl>
                                          <p:spTgt spid="4">
                                            <p:txEl>
                                              <p:pRg st="6" end="6"/>
                                            </p:txEl>
                                          </p:spTgt>
                                        </p:tgtEl>
                                        <p:attrNameLst>
                                          <p:attrName>ppt_x</p:attrName>
                                        </p:attrNameLst>
                                      </p:cBhvr>
                                      <p:tavLst>
                                        <p:tav tm="0">
                                          <p:val>
                                            <p:strVal val="0-#ppt_w/2"/>
                                          </p:val>
                                        </p:tav>
                                        <p:tav tm="100000">
                                          <p:val>
                                            <p:strVal val="#ppt_x"/>
                                          </p:val>
                                        </p:tav>
                                      </p:tavLst>
                                    </p:anim>
                                    <p:anim calcmode="lin" valueType="num">
                                      <p:cBhvr additive="base">
                                        <p:cTn id="44" dur="10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12" fill="hold" grpId="0"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1000" fill="hold"/>
                                        <p:tgtEl>
                                          <p:spTgt spid="4">
                                            <p:txEl>
                                              <p:pRg st="7" end="7"/>
                                            </p:txEl>
                                          </p:spTgt>
                                        </p:tgtEl>
                                        <p:attrNameLst>
                                          <p:attrName>ppt_x</p:attrName>
                                        </p:attrNameLst>
                                      </p:cBhvr>
                                      <p:tavLst>
                                        <p:tav tm="0">
                                          <p:val>
                                            <p:strVal val="0-#ppt_w/2"/>
                                          </p:val>
                                        </p:tav>
                                        <p:tav tm="100000">
                                          <p:val>
                                            <p:strVal val="#ppt_x"/>
                                          </p:val>
                                        </p:tav>
                                      </p:tavLst>
                                    </p:anim>
                                    <p:anim calcmode="lin" valueType="num">
                                      <p:cBhvr additive="base">
                                        <p:cTn id="50" dur="10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12" fill="hold" grpId="0"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 calcmode="lin" valueType="num">
                                      <p:cBhvr additive="base">
                                        <p:cTn id="55" dur="1000" fill="hold"/>
                                        <p:tgtEl>
                                          <p:spTgt spid="4">
                                            <p:txEl>
                                              <p:pRg st="8" end="8"/>
                                            </p:txEl>
                                          </p:spTgt>
                                        </p:tgtEl>
                                        <p:attrNameLst>
                                          <p:attrName>ppt_x</p:attrName>
                                        </p:attrNameLst>
                                      </p:cBhvr>
                                      <p:tavLst>
                                        <p:tav tm="0">
                                          <p:val>
                                            <p:strVal val="0-#ppt_w/2"/>
                                          </p:val>
                                        </p:tav>
                                        <p:tav tm="100000">
                                          <p:val>
                                            <p:strVal val="#ppt_x"/>
                                          </p:val>
                                        </p:tav>
                                      </p:tavLst>
                                    </p:anim>
                                    <p:anim calcmode="lin" valueType="num">
                                      <p:cBhvr additive="base">
                                        <p:cTn id="56" dur="10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4314</TotalTime>
  <Words>2200</Words>
  <Application>Microsoft Office PowerPoint</Application>
  <PresentationFormat>On-screen Show (4:3)</PresentationFormat>
  <Paragraphs>237</Paragraphs>
  <Slides>32</Slides>
  <Notes>4</Notes>
  <HiddenSlides>0</HiddenSlides>
  <MMClips>0</MMClips>
  <ScaleCrop>false</ScaleCrop>
  <HeadingPairs>
    <vt:vector size="8" baseType="variant">
      <vt:variant>
        <vt:lpstr>Fonts Used</vt:lpstr>
      </vt:variant>
      <vt:variant>
        <vt:i4>14</vt:i4>
      </vt:variant>
      <vt:variant>
        <vt:lpstr>Theme</vt:lpstr>
      </vt:variant>
      <vt:variant>
        <vt:i4>2</vt:i4>
      </vt:variant>
      <vt:variant>
        <vt:lpstr>Embedded OLE Servers</vt:lpstr>
      </vt:variant>
      <vt:variant>
        <vt:i4>1</vt:i4>
      </vt:variant>
      <vt:variant>
        <vt:lpstr>Slide Titles</vt:lpstr>
      </vt:variant>
      <vt:variant>
        <vt:i4>32</vt:i4>
      </vt:variant>
    </vt:vector>
  </HeadingPairs>
  <TitlesOfParts>
    <vt:vector size="49" baseType="lpstr">
      <vt:lpstr>Albertus</vt:lpstr>
      <vt:lpstr>Antique Olive</vt:lpstr>
      <vt:lpstr>Aharoni</vt:lpstr>
      <vt:lpstr>Andalus</vt:lpstr>
      <vt:lpstr>Arial</vt:lpstr>
      <vt:lpstr>Arial Narrow</vt:lpstr>
      <vt:lpstr>Berlin Sans FB Demi</vt:lpstr>
      <vt:lpstr>Calibri</vt:lpstr>
      <vt:lpstr>Constantia</vt:lpstr>
      <vt:lpstr>Eras Demi ITC</vt:lpstr>
      <vt:lpstr>Tahoma</vt:lpstr>
      <vt:lpstr>Times New Roman</vt:lpstr>
      <vt:lpstr>Wingdings</vt:lpstr>
      <vt:lpstr>Wingdings 2</vt:lpstr>
      <vt:lpstr>Flow</vt:lpstr>
      <vt:lpstr>1_Flow</vt:lpstr>
      <vt:lpstr>Document</vt:lpstr>
      <vt:lpstr>PowerPoint Presentation</vt:lpstr>
      <vt:lpstr>Taken from an actual court transcription…</vt:lpstr>
      <vt:lpstr>Presenting Problem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Participants</vt:lpstr>
      <vt:lpstr>PowerPoint Presentation</vt:lpstr>
      <vt:lpstr>PowerPoint Presentation</vt:lpstr>
      <vt:lpstr>PowerPoint Presentation</vt:lpstr>
      <vt:lpstr>Video Otoscopy Study Practice Implications</vt:lpstr>
      <vt:lpstr>PowerPoint Presentation</vt:lpstr>
      <vt:lpstr>PowerPoint Presentation</vt:lpstr>
      <vt:lpstr>PowerPoint Presentation</vt:lpstr>
      <vt:lpstr>PowerPoint Presentation</vt:lpstr>
      <vt:lpstr>PowerPoint Presentation</vt:lpstr>
      <vt:lpstr>What are biomarkers?</vt:lpstr>
      <vt:lpstr>The FDA Red Flags are the Biomarkers that brought the dispensing profession into the larger community of health professions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Video Otoscopy Biomarker Assessment:</dc:title>
  <dc:creator>Dr. Chartrand</dc:creator>
  <cp:lastModifiedBy>Max Chartrand</cp:lastModifiedBy>
  <cp:revision>202</cp:revision>
  <dcterms:created xsi:type="dcterms:W3CDTF">2010-09-28T17:59:47Z</dcterms:created>
  <dcterms:modified xsi:type="dcterms:W3CDTF">2015-08-17T06:57:34Z</dcterms:modified>
</cp:coreProperties>
</file>