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comment1.xml" ContentType="application/vnd.openxmlformats-officedocument.presentationml.comments+xml"/>
  <Override PartName="/ppt/notesSlides/notesSlide3.xml" ContentType="application/vnd.openxmlformats-officedocument.presentationml.notesSlide+xml"/>
  <Override PartName="/ppt/comments/comment2.xml" ContentType="application/vnd.openxmlformats-officedocument.presentationml.comments+xml"/>
  <Override PartName="/ppt/comments/comment3.xml" ContentType="application/vnd.openxmlformats-officedocument.presentationml.comments+xml"/>
  <Override PartName="/ppt/comments/comment4.xml" ContentType="application/vnd.openxmlformats-officedocument.presentationml.comments+xml"/>
  <Override PartName="/ppt/comments/comment5.xml" ContentType="application/vnd.openxmlformats-officedocument.presentationml.comments+xml"/>
  <Override PartName="/ppt/comments/comment6.xml" ContentType="application/vnd.openxmlformats-officedocument.presentationml.comments+xml"/>
  <Override PartName="/ppt/comments/comment7.xml" ContentType="application/vnd.openxmlformats-officedocument.presentationml.comments+xml"/>
  <Override PartName="/ppt/comments/comment8.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48" r:id="rId2"/>
  </p:sldMasterIdLst>
  <p:notesMasterIdLst>
    <p:notesMasterId r:id="rId27"/>
  </p:notesMasterIdLst>
  <p:sldIdLst>
    <p:sldId id="369" r:id="rId3"/>
    <p:sldId id="370" r:id="rId4"/>
    <p:sldId id="371" r:id="rId5"/>
    <p:sldId id="372" r:id="rId6"/>
    <p:sldId id="373" r:id="rId7"/>
    <p:sldId id="376" r:id="rId8"/>
    <p:sldId id="374" r:id="rId9"/>
    <p:sldId id="375" r:id="rId10"/>
    <p:sldId id="377" r:id="rId11"/>
    <p:sldId id="378" r:id="rId12"/>
    <p:sldId id="379" r:id="rId13"/>
    <p:sldId id="380" r:id="rId14"/>
    <p:sldId id="381" r:id="rId15"/>
    <p:sldId id="382" r:id="rId16"/>
    <p:sldId id="383" r:id="rId17"/>
    <p:sldId id="384" r:id="rId18"/>
    <p:sldId id="385" r:id="rId19"/>
    <p:sldId id="386" r:id="rId20"/>
    <p:sldId id="387" r:id="rId21"/>
    <p:sldId id="388" r:id="rId22"/>
    <p:sldId id="389" r:id="rId23"/>
    <p:sldId id="392" r:id="rId24"/>
    <p:sldId id="390" r:id="rId25"/>
    <p:sldId id="391" r:id="rId26"/>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Ha Phan" initials="HP" lastIdx="14"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69" autoAdjust="0"/>
    <p:restoredTop sz="94660"/>
  </p:normalViewPr>
  <p:slideViewPr>
    <p:cSldViewPr>
      <p:cViewPr varScale="1">
        <p:scale>
          <a:sx n="106" d="100"/>
          <a:sy n="106" d="100"/>
        </p:scale>
        <p:origin x="-102" y="-60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5-09-18T11:26:48.169" idx="1">
    <p:pos x="4599" y="1872"/>
    <p:text>perhaps add nasal and vaginal mucosa as well since you will also talk about studies for those tissues</p:text>
  </p:cm>
  <p:cm authorId="0" dt="2015-09-18T12:09:21.119" idx="14">
    <p:pos x="4800" y="1133"/>
    <p:text>I added this because it is what we called MucoLox in the abstract</p:text>
  </p:cm>
</p:cmLst>
</file>

<file path=ppt/comments/comment2.xml><?xml version="1.0" encoding="utf-8"?>
<p:cmLst xmlns:a="http://schemas.openxmlformats.org/drawingml/2006/main" xmlns:r="http://schemas.openxmlformats.org/officeDocument/2006/relationships" xmlns:p="http://schemas.openxmlformats.org/presentationml/2006/main">
  <p:cm authorId="0" dt="2015-09-18T11:36:38.676" idx="2">
    <p:pos x="4450" y="2074"/>
    <p:text>Perhaps indent this for better clarity</p:text>
  </p:cm>
  <p:cm authorId="0" dt="2015-09-18T11:37:56.919" idx="3">
    <p:pos x="5213" y="787"/>
    <p:text>I added the word MucoLox to complete the sentence and took out the flouresceien part.</p:text>
  </p:cm>
</p:cmLst>
</file>

<file path=ppt/comments/comment3.xml><?xml version="1.0" encoding="utf-8"?>
<p:cmLst xmlns:a="http://schemas.openxmlformats.org/drawingml/2006/main" xmlns:r="http://schemas.openxmlformats.org/officeDocument/2006/relationships" xmlns:p="http://schemas.openxmlformats.org/presentationml/2006/main">
  <p:cm authorId="0" dt="2015-09-18T11:39:08.679" idx="4">
    <p:pos x="1133" y="796"/>
    <p:text>It may be more suitable to use the word "tissues" instead of samples</p:text>
  </p:cm>
</p:cmLst>
</file>

<file path=ppt/comments/comment4.xml><?xml version="1.0" encoding="utf-8"?>
<p:cmLst xmlns:a="http://schemas.openxmlformats.org/drawingml/2006/main" xmlns:r="http://schemas.openxmlformats.org/officeDocument/2006/relationships" xmlns:p="http://schemas.openxmlformats.org/presentationml/2006/main">
  <p:cm authorId="0" dt="2015-09-18T11:42:53.611" idx="5">
    <p:pos x="2529" y="744"/>
    <p:text>Perhaps rearrange to "Human Oral Mucosa"</p:text>
  </p:cm>
  <p:cm authorId="0" dt="2015-09-18T11:43:56.227" idx="7">
    <p:pos x="4728" y="1248"/>
    <p:text>shortened the sentence</p:text>
  </p:cm>
  <p:cm authorId="0" dt="2015-09-18T11:44:43.400" idx="8">
    <p:pos x="4891" y="2285"/>
    <p:text>It is best to avoid symbols in this case for better clarity</p:text>
  </p:cm>
</p:cmLst>
</file>

<file path=ppt/comments/comment5.xml><?xml version="1.0" encoding="utf-8"?>
<p:cmLst xmlns:a="http://schemas.openxmlformats.org/drawingml/2006/main" xmlns:r="http://schemas.openxmlformats.org/officeDocument/2006/relationships" xmlns:p="http://schemas.openxmlformats.org/presentationml/2006/main">
  <p:cm authorId="0" dt="2015-09-18T11:49:28.324" idx="9">
    <p:pos x="1411" y="1536"/>
    <p:text>remove this as you do not have Figure 1 shown. I also divided the paragraph a bit.</p:text>
  </p:cm>
</p:cmLst>
</file>

<file path=ppt/comments/comment6.xml><?xml version="1.0" encoding="utf-8"?>
<p:cmLst xmlns:a="http://schemas.openxmlformats.org/drawingml/2006/main" xmlns:r="http://schemas.openxmlformats.org/officeDocument/2006/relationships" xmlns:p="http://schemas.openxmlformats.org/presentationml/2006/main">
  <p:cm authorId="0" dt="2015-09-18T11:51:26.202" idx="10">
    <p:pos x="2266" y="1046"/>
    <p:text>It may be better to have what Triton X is in the 1st bullet rather than the last</p:text>
  </p:cm>
</p:cmLst>
</file>

<file path=ppt/comments/comment7.xml><?xml version="1.0" encoding="utf-8"?>
<p:cmLst xmlns:a="http://schemas.openxmlformats.org/drawingml/2006/main" xmlns:r="http://schemas.openxmlformats.org/officeDocument/2006/relationships" xmlns:p="http://schemas.openxmlformats.org/presentationml/2006/main">
  <p:cm authorId="0" dt="2015-09-18T12:04:04.014" idx="11">
    <p:pos x="3744" y="192"/>
    <p:text>I suggest removing this slide and replacing it with slide 23. Since our technical reports are not considered "peer reviewed", we should not cite them at this conference. Rather you can talk about it as a original research from our company.</p:text>
  </p:cm>
</p:cmLst>
</file>

<file path=ppt/comments/comment8.xml><?xml version="1.0" encoding="utf-8"?>
<p:cmLst xmlns:a="http://schemas.openxmlformats.org/drawingml/2006/main" xmlns:r="http://schemas.openxmlformats.org/officeDocument/2006/relationships" xmlns:p="http://schemas.openxmlformats.org/presentationml/2006/main">
  <p:cm authorId="0" dt="2015-09-18T12:05:16.063" idx="12">
    <p:pos x="3744" y="187"/>
    <p:text>i've compiled a list of references that I thought applied to your presentation from the technical reports. </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0EC427E-6E0A-4F4E-B4B5-F82D45E072DC}" type="datetimeFigureOut">
              <a:rPr lang="en-US" smtClean="0"/>
              <a:t>9/18/2015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22CE6C4-42F7-44DE-8200-3F561E3DDBEF}" type="slidenum">
              <a:rPr lang="en-US" smtClean="0"/>
              <a:t>‹#›</a:t>
            </a:fld>
            <a:endParaRPr lang="en-US"/>
          </a:p>
        </p:txBody>
      </p:sp>
    </p:spTree>
    <p:extLst>
      <p:ext uri="{BB962C8B-B14F-4D97-AF65-F5344CB8AC3E}">
        <p14:creationId xmlns:p14="http://schemas.microsoft.com/office/powerpoint/2010/main" val="3602461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2CE6C4-42F7-44DE-8200-3F561E3DDBEF}" type="slidenum">
              <a:rPr lang="en-US" smtClean="0"/>
              <a:t>1</a:t>
            </a:fld>
            <a:endParaRPr lang="en-US"/>
          </a:p>
        </p:txBody>
      </p:sp>
    </p:spTree>
    <p:extLst>
      <p:ext uri="{BB962C8B-B14F-4D97-AF65-F5344CB8AC3E}">
        <p14:creationId xmlns:p14="http://schemas.microsoft.com/office/powerpoint/2010/main" val="2284082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193540" name="Footer Placeholder 3"/>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933" eaLnBrk="0" hangingPunct="0">
              <a:defRPr>
                <a:solidFill>
                  <a:schemeClr val="tx1"/>
                </a:solidFill>
                <a:latin typeface="Arial" charset="0"/>
                <a:cs typeface="Arial" charset="0"/>
              </a:defRPr>
            </a:lvl1pPr>
            <a:lvl2pPr marL="702717" indent="-270277" defTabSz="912933" eaLnBrk="0" hangingPunct="0">
              <a:defRPr>
                <a:solidFill>
                  <a:schemeClr val="tx1"/>
                </a:solidFill>
                <a:latin typeface="Arial" charset="0"/>
                <a:cs typeface="Arial" charset="0"/>
              </a:defRPr>
            </a:lvl2pPr>
            <a:lvl3pPr marL="1081104" indent="-216221" defTabSz="912933" eaLnBrk="0" hangingPunct="0">
              <a:defRPr>
                <a:solidFill>
                  <a:schemeClr val="tx1"/>
                </a:solidFill>
                <a:latin typeface="Arial" charset="0"/>
                <a:cs typeface="Arial" charset="0"/>
              </a:defRPr>
            </a:lvl3pPr>
            <a:lvl4pPr marL="1513545" indent="-216221" defTabSz="912933" eaLnBrk="0" hangingPunct="0">
              <a:defRPr>
                <a:solidFill>
                  <a:schemeClr val="tx1"/>
                </a:solidFill>
                <a:latin typeface="Arial" charset="0"/>
                <a:cs typeface="Arial" charset="0"/>
              </a:defRPr>
            </a:lvl4pPr>
            <a:lvl5pPr marL="1945988" indent="-216221" defTabSz="912933" eaLnBrk="0" hangingPunct="0">
              <a:defRPr>
                <a:solidFill>
                  <a:schemeClr val="tx1"/>
                </a:solidFill>
                <a:latin typeface="Arial" charset="0"/>
                <a:cs typeface="Arial" charset="0"/>
              </a:defRPr>
            </a:lvl5pPr>
            <a:lvl6pPr marL="2378429" indent="-216221" defTabSz="912933" eaLnBrk="0" fontAlgn="base" hangingPunct="0">
              <a:spcBef>
                <a:spcPct val="0"/>
              </a:spcBef>
              <a:spcAft>
                <a:spcPct val="0"/>
              </a:spcAft>
              <a:defRPr>
                <a:solidFill>
                  <a:schemeClr val="tx1"/>
                </a:solidFill>
                <a:latin typeface="Arial" charset="0"/>
                <a:cs typeface="Arial" charset="0"/>
              </a:defRPr>
            </a:lvl6pPr>
            <a:lvl7pPr marL="2810870" indent="-216221" defTabSz="912933" eaLnBrk="0" fontAlgn="base" hangingPunct="0">
              <a:spcBef>
                <a:spcPct val="0"/>
              </a:spcBef>
              <a:spcAft>
                <a:spcPct val="0"/>
              </a:spcAft>
              <a:defRPr>
                <a:solidFill>
                  <a:schemeClr val="tx1"/>
                </a:solidFill>
                <a:latin typeface="Arial" charset="0"/>
                <a:cs typeface="Arial" charset="0"/>
              </a:defRPr>
            </a:lvl7pPr>
            <a:lvl8pPr marL="3243311" indent="-216221" defTabSz="912933" eaLnBrk="0" fontAlgn="base" hangingPunct="0">
              <a:spcBef>
                <a:spcPct val="0"/>
              </a:spcBef>
              <a:spcAft>
                <a:spcPct val="0"/>
              </a:spcAft>
              <a:defRPr>
                <a:solidFill>
                  <a:schemeClr val="tx1"/>
                </a:solidFill>
                <a:latin typeface="Arial" charset="0"/>
                <a:cs typeface="Arial" charset="0"/>
              </a:defRPr>
            </a:lvl8pPr>
            <a:lvl9pPr marL="3675754" indent="-216221" defTabSz="9129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solidFill>
                  <a:srgbClr val="000000"/>
                </a:solidFill>
              </a:rPr>
              <a:t>2013 Copyright. All rights reserved.</a:t>
            </a:r>
          </a:p>
        </p:txBody>
      </p:sp>
      <p:sp>
        <p:nvSpPr>
          <p:cNvPr id="64517" name="Slide Number Placeholder 4"/>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933">
              <a:defRPr>
                <a:solidFill>
                  <a:schemeClr val="tx1"/>
                </a:solidFill>
                <a:latin typeface="Arial" charset="0"/>
              </a:defRPr>
            </a:lvl1pPr>
            <a:lvl2pPr marL="702717" indent="-270277" defTabSz="912933">
              <a:defRPr>
                <a:solidFill>
                  <a:schemeClr val="tx1"/>
                </a:solidFill>
                <a:latin typeface="Arial" charset="0"/>
              </a:defRPr>
            </a:lvl2pPr>
            <a:lvl3pPr marL="1081104" indent="-216221" defTabSz="912933">
              <a:defRPr>
                <a:solidFill>
                  <a:schemeClr val="tx1"/>
                </a:solidFill>
                <a:latin typeface="Arial" charset="0"/>
              </a:defRPr>
            </a:lvl3pPr>
            <a:lvl4pPr marL="1513545" indent="-216221" defTabSz="912933">
              <a:defRPr>
                <a:solidFill>
                  <a:schemeClr val="tx1"/>
                </a:solidFill>
                <a:latin typeface="Arial" charset="0"/>
              </a:defRPr>
            </a:lvl4pPr>
            <a:lvl5pPr marL="1945988" indent="-216221" defTabSz="912933">
              <a:defRPr>
                <a:solidFill>
                  <a:schemeClr val="tx1"/>
                </a:solidFill>
                <a:latin typeface="Arial" charset="0"/>
              </a:defRPr>
            </a:lvl5pPr>
            <a:lvl6pPr marL="2378429" indent="-216221" defTabSz="912933" eaLnBrk="0" fontAlgn="base" hangingPunct="0">
              <a:spcBef>
                <a:spcPct val="0"/>
              </a:spcBef>
              <a:spcAft>
                <a:spcPct val="0"/>
              </a:spcAft>
              <a:defRPr>
                <a:solidFill>
                  <a:schemeClr val="tx1"/>
                </a:solidFill>
                <a:latin typeface="Arial" charset="0"/>
              </a:defRPr>
            </a:lvl6pPr>
            <a:lvl7pPr marL="2810870" indent="-216221" defTabSz="912933" eaLnBrk="0" fontAlgn="base" hangingPunct="0">
              <a:spcBef>
                <a:spcPct val="0"/>
              </a:spcBef>
              <a:spcAft>
                <a:spcPct val="0"/>
              </a:spcAft>
              <a:defRPr>
                <a:solidFill>
                  <a:schemeClr val="tx1"/>
                </a:solidFill>
                <a:latin typeface="Arial" charset="0"/>
              </a:defRPr>
            </a:lvl7pPr>
            <a:lvl8pPr marL="3243311" indent="-216221" defTabSz="912933" eaLnBrk="0" fontAlgn="base" hangingPunct="0">
              <a:spcBef>
                <a:spcPct val="0"/>
              </a:spcBef>
              <a:spcAft>
                <a:spcPct val="0"/>
              </a:spcAft>
              <a:defRPr>
                <a:solidFill>
                  <a:schemeClr val="tx1"/>
                </a:solidFill>
                <a:latin typeface="Arial" charset="0"/>
              </a:defRPr>
            </a:lvl8pPr>
            <a:lvl9pPr marL="3675754" indent="-216221" defTabSz="912933" eaLnBrk="0" fontAlgn="base" hangingPunct="0">
              <a:spcBef>
                <a:spcPct val="0"/>
              </a:spcBef>
              <a:spcAft>
                <a:spcPct val="0"/>
              </a:spcAft>
              <a:defRPr>
                <a:solidFill>
                  <a:schemeClr val="tx1"/>
                </a:solidFill>
                <a:latin typeface="Arial" charset="0"/>
              </a:defRPr>
            </a:lvl9pPr>
          </a:lstStyle>
          <a:p>
            <a:pPr>
              <a:defRPr/>
            </a:pPr>
            <a:fld id="{3C2F559E-0BFC-4B85-852F-865C42B60FF8}" type="slidenum">
              <a:rPr lang="en-US" smtClean="0">
                <a:solidFill>
                  <a:srgbClr val="000000"/>
                </a:solidFill>
              </a:rPr>
              <a:pPr>
                <a:defRPr/>
              </a:pPr>
              <a:t>3</a:t>
            </a:fld>
            <a:endParaRPr lang="en-US" smtClean="0">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2CE6C4-42F7-44DE-8200-3F561E3DDBEF}" type="slidenum">
              <a:rPr lang="en-US" smtClean="0"/>
              <a:t>7</a:t>
            </a:fld>
            <a:endParaRPr lang="en-US"/>
          </a:p>
        </p:txBody>
      </p:sp>
    </p:spTree>
    <p:extLst>
      <p:ext uri="{BB962C8B-B14F-4D97-AF65-F5344CB8AC3E}">
        <p14:creationId xmlns:p14="http://schemas.microsoft.com/office/powerpoint/2010/main" val="18504438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8613"/>
            <a:ext cx="7772400" cy="11017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6351E95-DAB4-442B-9478-BE21E65855C6}" type="datetimeFigureOut">
              <a:rPr lang="en-US" smtClean="0"/>
              <a:t>9/18/2015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EB27E8-A6EC-4C76-85DE-CF884A85863D}" type="slidenum">
              <a:rPr lang="en-US" smtClean="0"/>
              <a:t>‹#›</a:t>
            </a:fld>
            <a:endParaRPr lang="en-US"/>
          </a:p>
        </p:txBody>
      </p:sp>
    </p:spTree>
    <p:extLst>
      <p:ext uri="{BB962C8B-B14F-4D97-AF65-F5344CB8AC3E}">
        <p14:creationId xmlns:p14="http://schemas.microsoft.com/office/powerpoint/2010/main" val="1679084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6351E95-DAB4-442B-9478-BE21E65855C6}" type="datetimeFigureOut">
              <a:rPr lang="en-US" smtClean="0"/>
              <a:t>9/18/2015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EB27E8-A6EC-4C76-85DE-CF884A85863D}" type="slidenum">
              <a:rPr lang="en-US" smtClean="0"/>
              <a:t>‹#›</a:t>
            </a:fld>
            <a:endParaRPr lang="en-US"/>
          </a:p>
        </p:txBody>
      </p:sp>
    </p:spTree>
    <p:extLst>
      <p:ext uri="{BB962C8B-B14F-4D97-AF65-F5344CB8AC3E}">
        <p14:creationId xmlns:p14="http://schemas.microsoft.com/office/powerpoint/2010/main" val="40748799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5"/>
            <a:ext cx="7772400" cy="10223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79638"/>
            <a:ext cx="7772400" cy="112553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6351E95-DAB4-442B-9478-BE21E65855C6}" type="datetimeFigureOut">
              <a:rPr lang="en-US" smtClean="0"/>
              <a:t>9/18/2015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EB27E8-A6EC-4C76-85DE-CF884A85863D}" type="slidenum">
              <a:rPr lang="en-US" smtClean="0"/>
              <a:t>‹#›</a:t>
            </a:fld>
            <a:endParaRPr lang="en-US"/>
          </a:p>
        </p:txBody>
      </p:sp>
    </p:spTree>
    <p:extLst>
      <p:ext uri="{BB962C8B-B14F-4D97-AF65-F5344CB8AC3E}">
        <p14:creationId xmlns:p14="http://schemas.microsoft.com/office/powerpoint/2010/main" val="41351476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6351E95-DAB4-442B-9478-BE21E65855C6}" type="datetimeFigureOut">
              <a:rPr lang="en-US" smtClean="0"/>
              <a:t>9/18/2015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EB27E8-A6EC-4C76-85DE-CF884A85863D}" type="slidenum">
              <a:rPr lang="en-US" smtClean="0"/>
              <a:t>‹#›</a:t>
            </a:fld>
            <a:endParaRPr lang="en-US"/>
          </a:p>
        </p:txBody>
      </p:sp>
    </p:spTree>
    <p:extLst>
      <p:ext uri="{BB962C8B-B14F-4D97-AF65-F5344CB8AC3E}">
        <p14:creationId xmlns:p14="http://schemas.microsoft.com/office/powerpoint/2010/main" val="32726893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6351E95-DAB4-442B-9478-BE21E65855C6}" type="datetimeFigureOut">
              <a:rPr lang="en-US" smtClean="0"/>
              <a:t>9/18/2015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DEB27E8-A6EC-4C76-85DE-CF884A85863D}" type="slidenum">
              <a:rPr lang="en-US" smtClean="0"/>
              <a:t>‹#›</a:t>
            </a:fld>
            <a:endParaRPr lang="en-US"/>
          </a:p>
        </p:txBody>
      </p:sp>
    </p:spTree>
    <p:extLst>
      <p:ext uri="{BB962C8B-B14F-4D97-AF65-F5344CB8AC3E}">
        <p14:creationId xmlns:p14="http://schemas.microsoft.com/office/powerpoint/2010/main" val="25689361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6351E95-DAB4-442B-9478-BE21E65855C6}" type="datetimeFigureOut">
              <a:rPr lang="en-US" smtClean="0"/>
              <a:t>9/18/2015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DEB27E8-A6EC-4C76-85DE-CF884A85863D}" type="slidenum">
              <a:rPr lang="en-US" smtClean="0"/>
              <a:t>‹#›</a:t>
            </a:fld>
            <a:endParaRPr lang="en-US"/>
          </a:p>
        </p:txBody>
      </p:sp>
    </p:spTree>
    <p:extLst>
      <p:ext uri="{BB962C8B-B14F-4D97-AF65-F5344CB8AC3E}">
        <p14:creationId xmlns:p14="http://schemas.microsoft.com/office/powerpoint/2010/main" val="9166942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351E95-DAB4-442B-9478-BE21E65855C6}" type="datetimeFigureOut">
              <a:rPr lang="en-US" smtClean="0"/>
              <a:t>9/18/2015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DEB27E8-A6EC-4C76-85DE-CF884A85863D}" type="slidenum">
              <a:rPr lang="en-US" smtClean="0"/>
              <a:t>‹#›</a:t>
            </a:fld>
            <a:endParaRPr lang="en-US"/>
          </a:p>
        </p:txBody>
      </p:sp>
    </p:spTree>
    <p:extLst>
      <p:ext uri="{BB962C8B-B14F-4D97-AF65-F5344CB8AC3E}">
        <p14:creationId xmlns:p14="http://schemas.microsoft.com/office/powerpoint/2010/main" val="16682093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4788"/>
            <a:ext cx="3008313" cy="87153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6351E95-DAB4-442B-9478-BE21E65855C6}" type="datetimeFigureOut">
              <a:rPr lang="en-US" smtClean="0"/>
              <a:t>9/18/2015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EB27E8-A6EC-4C76-85DE-CF884A85863D}" type="slidenum">
              <a:rPr lang="en-US" smtClean="0"/>
              <a:t>‹#›</a:t>
            </a:fld>
            <a:endParaRPr lang="en-US"/>
          </a:p>
        </p:txBody>
      </p:sp>
    </p:spTree>
    <p:extLst>
      <p:ext uri="{BB962C8B-B14F-4D97-AF65-F5344CB8AC3E}">
        <p14:creationId xmlns:p14="http://schemas.microsoft.com/office/powerpoint/2010/main" val="23898668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6351E95-DAB4-442B-9478-BE21E65855C6}" type="datetimeFigureOut">
              <a:rPr lang="en-US" smtClean="0"/>
              <a:t>9/18/2015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EB27E8-A6EC-4C76-85DE-CF884A85863D}" type="slidenum">
              <a:rPr lang="en-US" smtClean="0"/>
              <a:t>‹#›</a:t>
            </a:fld>
            <a:endParaRPr lang="en-US"/>
          </a:p>
        </p:txBody>
      </p:sp>
    </p:spTree>
    <p:extLst>
      <p:ext uri="{BB962C8B-B14F-4D97-AF65-F5344CB8AC3E}">
        <p14:creationId xmlns:p14="http://schemas.microsoft.com/office/powerpoint/2010/main" val="21175725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6351E95-DAB4-442B-9478-BE21E65855C6}" type="datetimeFigureOut">
              <a:rPr lang="en-US" smtClean="0"/>
              <a:t>9/18/2015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EB27E8-A6EC-4C76-85DE-CF884A85863D}" type="slidenum">
              <a:rPr lang="en-US" smtClean="0"/>
              <a:t>‹#›</a:t>
            </a:fld>
            <a:endParaRPr lang="en-US"/>
          </a:p>
        </p:txBody>
      </p:sp>
    </p:spTree>
    <p:extLst>
      <p:ext uri="{BB962C8B-B14F-4D97-AF65-F5344CB8AC3E}">
        <p14:creationId xmlns:p14="http://schemas.microsoft.com/office/powerpoint/2010/main" val="42742291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6375"/>
            <a:ext cx="2057400" cy="43878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6375"/>
            <a:ext cx="6019800" cy="43878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6351E95-DAB4-442B-9478-BE21E65855C6}" type="datetimeFigureOut">
              <a:rPr lang="en-US" smtClean="0"/>
              <a:t>9/18/2015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EB27E8-A6EC-4C76-85DE-CF884A85863D}" type="slidenum">
              <a:rPr lang="en-US" smtClean="0"/>
              <a:t>‹#›</a:t>
            </a:fld>
            <a:endParaRPr lang="en-US"/>
          </a:p>
        </p:txBody>
      </p:sp>
    </p:spTree>
    <p:extLst>
      <p:ext uri="{BB962C8B-B14F-4D97-AF65-F5344CB8AC3E}">
        <p14:creationId xmlns:p14="http://schemas.microsoft.com/office/powerpoint/2010/main" val="25496498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FA0CB8C-C44D-477B-ACDE-66B157AF8BCF}" type="datetimeFigureOut">
              <a:rPr lang="en-US" smtClean="0"/>
              <a:t>9/18/2015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FDFC66-3800-4283-B6E3-B56A606BAF8B}" type="slidenum">
              <a:rPr lang="en-US" smtClean="0"/>
              <a:t>‹#›</a:t>
            </a:fld>
            <a:endParaRPr lang="en-US"/>
          </a:p>
        </p:txBody>
      </p:sp>
    </p:spTree>
    <p:extLst>
      <p:ext uri="{BB962C8B-B14F-4D97-AF65-F5344CB8AC3E}">
        <p14:creationId xmlns:p14="http://schemas.microsoft.com/office/powerpoint/2010/main" val="24810537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A0CB8C-C44D-477B-ACDE-66B157AF8BCF}" type="datetimeFigureOut">
              <a:rPr lang="en-US" smtClean="0"/>
              <a:t>9/18/2015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FDFC66-3800-4283-B6E3-B56A606BAF8B}" type="slidenum">
              <a:rPr lang="en-US" smtClean="0"/>
              <a:t>‹#›</a:t>
            </a:fld>
            <a:endParaRPr lang="en-US"/>
          </a:p>
        </p:txBody>
      </p:sp>
    </p:spTree>
    <p:extLst>
      <p:ext uri="{BB962C8B-B14F-4D97-AF65-F5344CB8AC3E}">
        <p14:creationId xmlns:p14="http://schemas.microsoft.com/office/powerpoint/2010/main" val="25245459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FA0CB8C-C44D-477B-ACDE-66B157AF8BCF}" type="datetimeFigureOut">
              <a:rPr lang="en-US" smtClean="0"/>
              <a:t>9/18/2015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FDFC66-3800-4283-B6E3-B56A606BAF8B}" type="slidenum">
              <a:rPr lang="en-US" smtClean="0"/>
              <a:t>‹#›</a:t>
            </a:fld>
            <a:endParaRPr lang="en-US"/>
          </a:p>
        </p:txBody>
      </p:sp>
    </p:spTree>
    <p:extLst>
      <p:ext uri="{BB962C8B-B14F-4D97-AF65-F5344CB8AC3E}">
        <p14:creationId xmlns:p14="http://schemas.microsoft.com/office/powerpoint/2010/main" val="25244367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FA0CB8C-C44D-477B-ACDE-66B157AF8BCF}" type="datetimeFigureOut">
              <a:rPr lang="en-US" smtClean="0"/>
              <a:t>9/18/2015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FDFC66-3800-4283-B6E3-B56A606BAF8B}" type="slidenum">
              <a:rPr lang="en-US" smtClean="0"/>
              <a:t>‹#›</a:t>
            </a:fld>
            <a:endParaRPr lang="en-US"/>
          </a:p>
        </p:txBody>
      </p:sp>
    </p:spTree>
    <p:extLst>
      <p:ext uri="{BB962C8B-B14F-4D97-AF65-F5344CB8AC3E}">
        <p14:creationId xmlns:p14="http://schemas.microsoft.com/office/powerpoint/2010/main" val="31516348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FA0CB8C-C44D-477B-ACDE-66B157AF8BCF}" type="datetimeFigureOut">
              <a:rPr lang="en-US" smtClean="0"/>
              <a:t>9/18/2015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0FDFC66-3800-4283-B6E3-B56A606BAF8B}" type="slidenum">
              <a:rPr lang="en-US" smtClean="0"/>
              <a:t>‹#›</a:t>
            </a:fld>
            <a:endParaRPr lang="en-US"/>
          </a:p>
        </p:txBody>
      </p:sp>
    </p:spTree>
    <p:extLst>
      <p:ext uri="{BB962C8B-B14F-4D97-AF65-F5344CB8AC3E}">
        <p14:creationId xmlns:p14="http://schemas.microsoft.com/office/powerpoint/2010/main" val="27150568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FA0CB8C-C44D-477B-ACDE-66B157AF8BCF}" type="datetimeFigureOut">
              <a:rPr lang="en-US" smtClean="0"/>
              <a:t>9/18/2015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0FDFC66-3800-4283-B6E3-B56A606BAF8B}" type="slidenum">
              <a:rPr lang="en-US" smtClean="0"/>
              <a:t>‹#›</a:t>
            </a:fld>
            <a:endParaRPr lang="en-US"/>
          </a:p>
        </p:txBody>
      </p:sp>
    </p:spTree>
    <p:extLst>
      <p:ext uri="{BB962C8B-B14F-4D97-AF65-F5344CB8AC3E}">
        <p14:creationId xmlns:p14="http://schemas.microsoft.com/office/powerpoint/2010/main" val="17987497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A0CB8C-C44D-477B-ACDE-66B157AF8BCF}" type="datetimeFigureOut">
              <a:rPr lang="en-US" smtClean="0"/>
              <a:t>9/18/2015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0FDFC66-3800-4283-B6E3-B56A606BAF8B}" type="slidenum">
              <a:rPr lang="en-US" smtClean="0"/>
              <a:t>‹#›</a:t>
            </a:fld>
            <a:endParaRPr lang="en-US"/>
          </a:p>
        </p:txBody>
      </p:sp>
    </p:spTree>
    <p:extLst>
      <p:ext uri="{BB962C8B-B14F-4D97-AF65-F5344CB8AC3E}">
        <p14:creationId xmlns:p14="http://schemas.microsoft.com/office/powerpoint/2010/main" val="10905792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FA0CB8C-C44D-477B-ACDE-66B157AF8BCF}" type="datetimeFigureOut">
              <a:rPr lang="en-US" smtClean="0"/>
              <a:t>9/18/2015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FDFC66-3800-4283-B6E3-B56A606BAF8B}" type="slidenum">
              <a:rPr lang="en-US" smtClean="0"/>
              <a:t>‹#›</a:t>
            </a:fld>
            <a:endParaRPr lang="en-US"/>
          </a:p>
        </p:txBody>
      </p:sp>
    </p:spTree>
    <p:extLst>
      <p:ext uri="{BB962C8B-B14F-4D97-AF65-F5344CB8AC3E}">
        <p14:creationId xmlns:p14="http://schemas.microsoft.com/office/powerpoint/2010/main" val="11314847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FA0CB8C-C44D-477B-ACDE-66B157AF8BCF}" type="datetimeFigureOut">
              <a:rPr lang="en-US" smtClean="0"/>
              <a:t>9/18/2015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FDFC66-3800-4283-B6E3-B56A606BAF8B}" type="slidenum">
              <a:rPr lang="en-US" smtClean="0"/>
              <a:t>‹#›</a:t>
            </a:fld>
            <a:endParaRPr lang="en-US"/>
          </a:p>
        </p:txBody>
      </p:sp>
    </p:spTree>
    <p:extLst>
      <p:ext uri="{BB962C8B-B14F-4D97-AF65-F5344CB8AC3E}">
        <p14:creationId xmlns:p14="http://schemas.microsoft.com/office/powerpoint/2010/main" val="32014177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A0CB8C-C44D-477B-ACDE-66B157AF8BCF}" type="datetimeFigureOut">
              <a:rPr lang="en-US" smtClean="0"/>
              <a:t>9/18/2015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FDFC66-3800-4283-B6E3-B56A606BAF8B}" type="slidenum">
              <a:rPr lang="en-US" smtClean="0"/>
              <a:t>‹#›</a:t>
            </a:fld>
            <a:endParaRPr lang="en-US"/>
          </a:p>
        </p:txBody>
      </p:sp>
    </p:spTree>
    <p:extLst>
      <p:ext uri="{BB962C8B-B14F-4D97-AF65-F5344CB8AC3E}">
        <p14:creationId xmlns:p14="http://schemas.microsoft.com/office/powerpoint/2010/main" val="22922511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A0CB8C-C44D-477B-ACDE-66B157AF8BCF}" type="datetimeFigureOut">
              <a:rPr lang="en-US" smtClean="0"/>
              <a:t>9/18/2015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FDFC66-3800-4283-B6E3-B56A606BAF8B}" type="slidenum">
              <a:rPr lang="en-US" smtClean="0"/>
              <a:t>‹#›</a:t>
            </a:fld>
            <a:endParaRPr lang="en-US"/>
          </a:p>
        </p:txBody>
      </p:sp>
    </p:spTree>
    <p:extLst>
      <p:ext uri="{BB962C8B-B14F-4D97-AF65-F5344CB8AC3E}">
        <p14:creationId xmlns:p14="http://schemas.microsoft.com/office/powerpoint/2010/main" val="33759726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t="-17000" b="-1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6375"/>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0"/>
            <a:ext cx="8229600" cy="339407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16351E95-DAB4-442B-9478-BE21E65855C6}" type="datetimeFigureOut">
              <a:rPr lang="en-US" smtClean="0"/>
              <a:t>9/18/2015</a:t>
            </a:fld>
            <a:endParaRPr lang="en-US"/>
          </a:p>
        </p:txBody>
      </p:sp>
      <p:sp>
        <p:nvSpPr>
          <p:cNvPr id="5" name="Footer Placeholder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9DEB27E8-A6EC-4C76-85DE-CF884A85863D}" type="slidenum">
              <a:rPr lang="en-US" smtClean="0"/>
              <a:t>‹#›</a:t>
            </a:fld>
            <a:endParaRPr lang="en-US"/>
          </a:p>
        </p:txBody>
      </p:sp>
      <p:sp>
        <p:nvSpPr>
          <p:cNvPr id="7" name="TextBox 6"/>
          <p:cNvSpPr txBox="1"/>
          <p:nvPr userDrawn="1"/>
        </p:nvSpPr>
        <p:spPr>
          <a:xfrm>
            <a:off x="456421" y="4781550"/>
            <a:ext cx="762000" cy="261610"/>
          </a:xfrm>
          <a:prstGeom prst="rect">
            <a:avLst/>
          </a:prstGeom>
          <a:noFill/>
        </p:spPr>
        <p:txBody>
          <a:bodyPr wrap="square" rtlCol="0">
            <a:spAutoFit/>
          </a:bodyPr>
          <a:lstStyle/>
          <a:p>
            <a:pPr algn="l"/>
            <a:r>
              <a:rPr lang="en-US" sz="1100" dirty="0" smtClean="0">
                <a:solidFill>
                  <a:schemeClr val="tx1"/>
                </a:solidFill>
                <a:latin typeface="Segoe Semibold" panose="020B0702040200020203" pitchFamily="34" charset="0"/>
                <a:ea typeface="Segoe UI" panose="020B0502040204020203" pitchFamily="34" charset="0"/>
                <a:cs typeface="Segoe UI" panose="020B0502040204020203" pitchFamily="34" charset="0"/>
              </a:rPr>
              <a:t>© 2015</a:t>
            </a:r>
            <a:endParaRPr lang="en-US" sz="1100" dirty="0">
              <a:solidFill>
                <a:schemeClr val="tx1"/>
              </a:solidFill>
              <a:latin typeface="Segoe Semibold" panose="020B0702040200020203"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042270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4FA0CB8C-C44D-477B-ACDE-66B157AF8BCF}" type="datetimeFigureOut">
              <a:rPr lang="en-US" smtClean="0"/>
              <a:t>9/18/2015</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40FDFC66-3800-4283-B6E3-B56A606BAF8B}" type="slidenum">
              <a:rPr lang="en-US" smtClean="0"/>
              <a:t>‹#›</a:t>
            </a:fld>
            <a:endParaRPr lang="en-US"/>
          </a:p>
        </p:txBody>
      </p:sp>
      <p:sp>
        <p:nvSpPr>
          <p:cNvPr id="7" name="TextBox 6"/>
          <p:cNvSpPr txBox="1"/>
          <p:nvPr userDrawn="1"/>
        </p:nvSpPr>
        <p:spPr>
          <a:xfrm>
            <a:off x="8001000" y="4781550"/>
            <a:ext cx="685800" cy="261610"/>
          </a:xfrm>
          <a:prstGeom prst="rect">
            <a:avLst/>
          </a:prstGeom>
          <a:noFill/>
        </p:spPr>
        <p:txBody>
          <a:bodyPr wrap="square" rtlCol="0">
            <a:spAutoFit/>
          </a:bodyPr>
          <a:lstStyle/>
          <a:p>
            <a:pPr algn="r"/>
            <a:r>
              <a:rPr lang="en-US" sz="1100" b="0" dirty="0" smtClean="0">
                <a:solidFill>
                  <a:schemeClr val="tx1"/>
                </a:solidFill>
                <a:latin typeface="Segoe UI Semibold" panose="020B0702040204020203" pitchFamily="34" charset="0"/>
                <a:ea typeface="Segoe UI" panose="020B0502040204020203" pitchFamily="34" charset="0"/>
                <a:cs typeface="Segoe UI" panose="020B0502040204020203" pitchFamily="34" charset="0"/>
              </a:rPr>
              <a:t>© 2015</a:t>
            </a:r>
            <a:endParaRPr lang="en-US" sz="1100" b="0" dirty="0">
              <a:solidFill>
                <a:schemeClr val="tx1"/>
              </a:solidFill>
              <a:latin typeface="Segoe UI Semibold" panose="020B0702040204020203"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2939716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comments" Target="../comments/comment3.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comments" Target="../comments/comment4.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comments" Target="../comments/comment5.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comments" Target="../comments/comment6.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hyperlink" Target="mailto:PCCAScience@pccarx.com" TargetMode="Externa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comments" Target="../comments/comment7.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comments" Target="../comments/comment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normAutofit fontScale="90000"/>
          </a:bodyPr>
          <a:lstStyle/>
          <a:p>
            <a:r>
              <a:rPr lang="it-IT" dirty="0"/>
              <a:t>Evaluation of the Mucosal Retention Properties and Toxicological Profiles of a Mucoadhesive Polymer Gel</a:t>
            </a:r>
            <a:endParaRPr lang="en-US" dirty="0"/>
          </a:p>
        </p:txBody>
      </p:sp>
      <p:sp>
        <p:nvSpPr>
          <p:cNvPr id="7" name="Subtitle 6"/>
          <p:cNvSpPr>
            <a:spLocks noGrp="1"/>
          </p:cNvSpPr>
          <p:nvPr>
            <p:ph type="subTitle" idx="1"/>
          </p:nvPr>
        </p:nvSpPr>
        <p:spPr>
          <a:xfrm>
            <a:off x="1371600" y="3257550"/>
            <a:ext cx="6400800" cy="971550"/>
          </a:xfrm>
        </p:spPr>
        <p:txBody>
          <a:bodyPr>
            <a:normAutofit/>
          </a:bodyPr>
          <a:lstStyle/>
          <a:p>
            <a:r>
              <a:rPr lang="en-US" dirty="0" smtClean="0">
                <a:solidFill>
                  <a:schemeClr val="tx1"/>
                </a:solidFill>
              </a:rPr>
              <a:t>Matt Martin, PharmD</a:t>
            </a:r>
          </a:p>
        </p:txBody>
      </p:sp>
    </p:spTree>
    <p:extLst>
      <p:ext uri="{BB962C8B-B14F-4D97-AF65-F5344CB8AC3E}">
        <p14:creationId xmlns:p14="http://schemas.microsoft.com/office/powerpoint/2010/main" val="1901044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Matt Martin, PharmD</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B.S. in Chemistry.  2002</a:t>
            </a:r>
            <a:r>
              <a:rPr lang="en-US" dirty="0"/>
              <a:t>.</a:t>
            </a:r>
            <a:r>
              <a:rPr lang="en-US" dirty="0" smtClean="0"/>
              <a:t> Morehead State University.</a:t>
            </a:r>
          </a:p>
          <a:p>
            <a:r>
              <a:rPr lang="en-US" dirty="0" smtClean="0"/>
              <a:t>Doctor of Pharmacy.   2006.   University of Kentucky College of Pharmacy.</a:t>
            </a:r>
          </a:p>
          <a:p>
            <a:r>
              <a:rPr lang="en-US" dirty="0" smtClean="0"/>
              <a:t>Practiced 8 years in a compounding pharmacy preparing sterile and non-sterile medications</a:t>
            </a:r>
          </a:p>
          <a:p>
            <a:r>
              <a:rPr lang="en-US" dirty="0" smtClean="0"/>
              <a:t>Consultant Pharmacist at Professional Compounding Centers of America</a:t>
            </a:r>
            <a:endParaRPr lang="en-US" dirty="0"/>
          </a:p>
        </p:txBody>
      </p:sp>
    </p:spTree>
    <p:extLst>
      <p:ext uri="{BB962C8B-B14F-4D97-AF65-F5344CB8AC3E}">
        <p14:creationId xmlns:p14="http://schemas.microsoft.com/office/powerpoint/2010/main" val="2760202681"/>
      </p:ext>
    </p:extLst>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Oral Mucosa</a:t>
            </a:r>
            <a:endParaRPr lang="en-US" dirty="0"/>
          </a:p>
        </p:txBody>
      </p:sp>
      <p:sp>
        <p:nvSpPr>
          <p:cNvPr id="3" name="Content Placeholder 2"/>
          <p:cNvSpPr>
            <a:spLocks noGrp="1"/>
          </p:cNvSpPr>
          <p:nvPr>
            <p:ph idx="1"/>
          </p:nvPr>
        </p:nvSpPr>
        <p:spPr/>
        <p:txBody>
          <a:bodyPr/>
          <a:lstStyle/>
          <a:p>
            <a:r>
              <a:rPr lang="en-US" dirty="0" smtClean="0"/>
              <a:t>Targeted to:</a:t>
            </a:r>
          </a:p>
          <a:p>
            <a:pPr lvl="1"/>
            <a:r>
              <a:rPr lang="en-US" dirty="0" smtClean="0"/>
              <a:t>Bypass first pass metabolism</a:t>
            </a:r>
          </a:p>
          <a:p>
            <a:pPr lvl="1"/>
            <a:r>
              <a:rPr lang="en-US" dirty="0" smtClean="0"/>
              <a:t>Avoid gastrointestinal degradation</a:t>
            </a:r>
          </a:p>
          <a:p>
            <a:pPr lvl="1"/>
            <a:r>
              <a:rPr lang="en-US" dirty="0" smtClean="0"/>
              <a:t>Achieve a more rapid onset of action</a:t>
            </a:r>
            <a:endParaRPr lang="en-US" dirty="0"/>
          </a:p>
        </p:txBody>
      </p:sp>
    </p:spTree>
    <p:extLst>
      <p:ext uri="{BB962C8B-B14F-4D97-AF65-F5344CB8AC3E}">
        <p14:creationId xmlns:p14="http://schemas.microsoft.com/office/powerpoint/2010/main" val="447420551"/>
      </p:ext>
    </p:extLst>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Buccal Mucosa</a:t>
            </a:r>
            <a:endParaRPr lang="en-US" dirty="0"/>
          </a:p>
        </p:txBody>
      </p:sp>
      <p:sp>
        <p:nvSpPr>
          <p:cNvPr id="3" name="Content Placeholder 2"/>
          <p:cNvSpPr>
            <a:spLocks noGrp="1"/>
          </p:cNvSpPr>
          <p:nvPr>
            <p:ph idx="1"/>
          </p:nvPr>
        </p:nvSpPr>
        <p:spPr/>
        <p:txBody>
          <a:bodyPr/>
          <a:lstStyle/>
          <a:p>
            <a:r>
              <a:rPr lang="en-US" dirty="0" smtClean="0"/>
              <a:t>Non-keratinized epithelial cells of the inner cheeks</a:t>
            </a:r>
          </a:p>
          <a:p>
            <a:pPr lvl="1"/>
            <a:r>
              <a:rPr lang="en-US" dirty="0" smtClean="0"/>
              <a:t>Highly vascularized</a:t>
            </a:r>
          </a:p>
          <a:p>
            <a:pPr lvl="1"/>
            <a:r>
              <a:rPr lang="en-US" dirty="0" smtClean="0"/>
              <a:t>Low enzymatic activity</a:t>
            </a:r>
          </a:p>
          <a:p>
            <a:pPr lvl="1"/>
            <a:r>
              <a:rPr lang="en-US" dirty="0" smtClean="0"/>
              <a:t>Fairly immobile</a:t>
            </a:r>
          </a:p>
          <a:p>
            <a:pPr marL="0" indent="0">
              <a:buNone/>
            </a:pPr>
            <a:endParaRPr lang="en-US" dirty="0"/>
          </a:p>
        </p:txBody>
      </p:sp>
    </p:spTree>
    <p:extLst>
      <p:ext uri="{BB962C8B-B14F-4D97-AF65-F5344CB8AC3E}">
        <p14:creationId xmlns:p14="http://schemas.microsoft.com/office/powerpoint/2010/main" val="16737296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 for Buccal Delivery</a:t>
            </a:r>
            <a:endParaRPr lang="en-US" dirty="0"/>
          </a:p>
        </p:txBody>
      </p:sp>
      <p:sp>
        <p:nvSpPr>
          <p:cNvPr id="3" name="Content Placeholder 2"/>
          <p:cNvSpPr>
            <a:spLocks noGrp="1"/>
          </p:cNvSpPr>
          <p:nvPr>
            <p:ph idx="1"/>
          </p:nvPr>
        </p:nvSpPr>
        <p:spPr/>
        <p:txBody>
          <a:bodyPr>
            <a:normAutofit lnSpcReduction="10000"/>
          </a:bodyPr>
          <a:lstStyle/>
          <a:p>
            <a:r>
              <a:rPr lang="en-US" dirty="0" smtClean="0"/>
              <a:t>Low residence time</a:t>
            </a:r>
          </a:p>
          <a:p>
            <a:pPr lvl="1"/>
            <a:r>
              <a:rPr lang="en-US" dirty="0" smtClean="0"/>
              <a:t>Continuous secretion of saliva causing swallowing</a:t>
            </a:r>
          </a:p>
          <a:p>
            <a:pPr lvl="1"/>
            <a:r>
              <a:rPr lang="en-US" dirty="0" smtClean="0"/>
              <a:t>Food intake </a:t>
            </a:r>
          </a:p>
          <a:p>
            <a:pPr lvl="1"/>
            <a:r>
              <a:rPr lang="en-US" dirty="0" smtClean="0"/>
              <a:t>Movement of the tongue</a:t>
            </a:r>
          </a:p>
          <a:p>
            <a:r>
              <a:rPr lang="en-US" dirty="0" err="1" smtClean="0"/>
              <a:t>Mucoadhesive</a:t>
            </a:r>
            <a:r>
              <a:rPr lang="en-US" dirty="0" smtClean="0"/>
              <a:t> polymers adhere to mucosal lining of the cheeks and increase residence time</a:t>
            </a:r>
            <a:endParaRPr lang="en-US" dirty="0"/>
          </a:p>
        </p:txBody>
      </p:sp>
    </p:spTree>
    <p:extLst>
      <p:ext uri="{BB962C8B-B14F-4D97-AF65-F5344CB8AC3E}">
        <p14:creationId xmlns:p14="http://schemas.microsoft.com/office/powerpoint/2010/main" val="2685978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Mucolox</a:t>
            </a:r>
            <a:r>
              <a:rPr lang="en-US" baseline="30000" dirty="0" err="1" smtClean="0"/>
              <a:t>TM</a:t>
            </a:r>
            <a:endParaRPr lang="en-US" dirty="0"/>
          </a:p>
        </p:txBody>
      </p:sp>
      <p:sp>
        <p:nvSpPr>
          <p:cNvPr id="3" name="Content Placeholder 2"/>
          <p:cNvSpPr>
            <a:spLocks noGrp="1"/>
          </p:cNvSpPr>
          <p:nvPr>
            <p:ph idx="1"/>
          </p:nvPr>
        </p:nvSpPr>
        <p:spPr>
          <a:xfrm>
            <a:off x="457200" y="1200151"/>
            <a:ext cx="4114800" cy="3394472"/>
          </a:xfrm>
        </p:spPr>
        <p:txBody>
          <a:bodyPr>
            <a:normAutofit fontScale="47500" lnSpcReduction="20000"/>
          </a:bodyPr>
          <a:lstStyle/>
          <a:p>
            <a:endParaRPr lang="en-US" dirty="0"/>
          </a:p>
          <a:p>
            <a:r>
              <a:rPr lang="en-US" dirty="0" smtClean="0"/>
              <a:t>Water </a:t>
            </a:r>
            <a:endParaRPr lang="en-US" dirty="0"/>
          </a:p>
          <a:p>
            <a:r>
              <a:rPr lang="en-US" dirty="0" err="1"/>
              <a:t>Isomalt</a:t>
            </a:r>
            <a:r>
              <a:rPr lang="en-US" dirty="0"/>
              <a:t> </a:t>
            </a:r>
          </a:p>
          <a:p>
            <a:r>
              <a:rPr lang="en-US" dirty="0"/>
              <a:t>Pullulan </a:t>
            </a:r>
          </a:p>
          <a:p>
            <a:r>
              <a:rPr lang="en-US" dirty="0"/>
              <a:t>Glycerin </a:t>
            </a:r>
          </a:p>
          <a:p>
            <a:r>
              <a:rPr lang="en-US" dirty="0" err="1"/>
              <a:t>Poloxamer</a:t>
            </a:r>
            <a:r>
              <a:rPr lang="en-US" dirty="0"/>
              <a:t> 407 </a:t>
            </a:r>
          </a:p>
          <a:p>
            <a:r>
              <a:rPr lang="en-US" dirty="0" err="1"/>
              <a:t>Tamarindus</a:t>
            </a:r>
            <a:r>
              <a:rPr lang="en-US" dirty="0"/>
              <a:t> </a:t>
            </a:r>
            <a:r>
              <a:rPr lang="en-US" dirty="0" err="1"/>
              <a:t>Indica</a:t>
            </a:r>
            <a:r>
              <a:rPr lang="en-US" dirty="0"/>
              <a:t> Seed Polysaccharide </a:t>
            </a:r>
          </a:p>
          <a:p>
            <a:r>
              <a:rPr lang="en-US" dirty="0"/>
              <a:t>Sodium </a:t>
            </a:r>
            <a:r>
              <a:rPr lang="en-US" dirty="0" err="1"/>
              <a:t>Hyaluronate</a:t>
            </a:r>
            <a:r>
              <a:rPr lang="en-US" dirty="0"/>
              <a:t> </a:t>
            </a:r>
          </a:p>
          <a:p>
            <a:r>
              <a:rPr lang="en-US" dirty="0" err="1"/>
              <a:t>Zea</a:t>
            </a:r>
            <a:r>
              <a:rPr lang="en-US" dirty="0"/>
              <a:t> Mays (Corn) Starch </a:t>
            </a:r>
          </a:p>
          <a:p>
            <a:r>
              <a:rPr lang="en-US" dirty="0" err="1"/>
              <a:t>Simethicone</a:t>
            </a:r>
            <a:r>
              <a:rPr lang="en-US" dirty="0"/>
              <a:t> </a:t>
            </a:r>
          </a:p>
          <a:p>
            <a:r>
              <a:rPr lang="en-US" dirty="0" err="1"/>
              <a:t>Carbomer</a:t>
            </a:r>
            <a:r>
              <a:rPr lang="en-US" dirty="0"/>
              <a:t> </a:t>
            </a:r>
          </a:p>
          <a:p>
            <a:r>
              <a:rPr lang="en-US" dirty="0"/>
              <a:t>Sodium Benzoate </a:t>
            </a:r>
          </a:p>
          <a:p>
            <a:r>
              <a:rPr lang="en-US" dirty="0"/>
              <a:t>Potassium Sorbate </a:t>
            </a:r>
          </a:p>
          <a:p>
            <a:r>
              <a:rPr lang="en-US" dirty="0"/>
              <a:t>Disodium EDTA </a:t>
            </a:r>
          </a:p>
        </p:txBody>
      </p:sp>
      <p:sp>
        <p:nvSpPr>
          <p:cNvPr id="4" name="TextBox 3"/>
          <p:cNvSpPr txBox="1"/>
          <p:nvPr/>
        </p:nvSpPr>
        <p:spPr>
          <a:xfrm>
            <a:off x="4997388" y="1200150"/>
            <a:ext cx="3733800" cy="2031325"/>
          </a:xfrm>
          <a:prstGeom prst="rect">
            <a:avLst/>
          </a:prstGeom>
          <a:noFill/>
        </p:spPr>
        <p:txBody>
          <a:bodyPr wrap="square" rtlCol="0">
            <a:spAutoFit/>
          </a:bodyPr>
          <a:lstStyle/>
          <a:p>
            <a:endParaRPr lang="en-US" dirty="0"/>
          </a:p>
          <a:p>
            <a:r>
              <a:rPr lang="en-US" dirty="0" err="1" smtClean="0"/>
              <a:t>MucoLox</a:t>
            </a:r>
            <a:r>
              <a:rPr lang="en-US" baseline="30000" dirty="0" err="1" smtClean="0"/>
              <a:t>TM</a:t>
            </a:r>
            <a:r>
              <a:rPr lang="en-US" dirty="0" smtClean="0"/>
              <a:t> , also referred to as </a:t>
            </a:r>
            <a:r>
              <a:rPr lang="en-US" dirty="0" err="1" smtClean="0"/>
              <a:t>Mucoadhesive</a:t>
            </a:r>
            <a:r>
              <a:rPr lang="en-US" dirty="0" smtClean="0"/>
              <a:t> Polymer Gel, is </a:t>
            </a:r>
            <a:r>
              <a:rPr lang="en-US" dirty="0"/>
              <a:t>a </a:t>
            </a:r>
            <a:r>
              <a:rPr lang="en-US" dirty="0" smtClean="0"/>
              <a:t>proprietary gel designed </a:t>
            </a:r>
            <a:r>
              <a:rPr lang="en-US" dirty="0"/>
              <a:t>to improve </a:t>
            </a:r>
            <a:r>
              <a:rPr lang="en-US" dirty="0" err="1"/>
              <a:t>mucoadhesion</a:t>
            </a:r>
            <a:r>
              <a:rPr lang="en-US" dirty="0"/>
              <a:t> </a:t>
            </a:r>
            <a:r>
              <a:rPr lang="en-US" dirty="0" smtClean="0"/>
              <a:t>and </a:t>
            </a:r>
            <a:r>
              <a:rPr lang="en-US" dirty="0"/>
              <a:t>prolong retention of medications at application sites within the oral </a:t>
            </a:r>
            <a:r>
              <a:rPr lang="en-US" dirty="0" smtClean="0"/>
              <a:t>mucosa.</a:t>
            </a:r>
            <a:endParaRPr lang="en-US" dirty="0"/>
          </a:p>
        </p:txBody>
      </p:sp>
    </p:spTree>
    <p:extLst>
      <p:ext uri="{BB962C8B-B14F-4D97-AF65-F5344CB8AC3E}">
        <p14:creationId xmlns:p14="http://schemas.microsoft.com/office/powerpoint/2010/main" val="5736169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 of Mucosal Retention</a:t>
            </a:r>
            <a:endParaRPr lang="en-US" dirty="0"/>
          </a:p>
        </p:txBody>
      </p:sp>
      <p:sp>
        <p:nvSpPr>
          <p:cNvPr id="3" name="Content Placeholder 2"/>
          <p:cNvSpPr>
            <a:spLocks noGrp="1"/>
          </p:cNvSpPr>
          <p:nvPr>
            <p:ph idx="1"/>
          </p:nvPr>
        </p:nvSpPr>
        <p:spPr/>
        <p:txBody>
          <a:bodyPr/>
          <a:lstStyle/>
          <a:p>
            <a:r>
              <a:rPr lang="en-US" dirty="0" smtClean="0"/>
              <a:t>Compare the retention of </a:t>
            </a:r>
            <a:r>
              <a:rPr lang="en-US" dirty="0" err="1" smtClean="0"/>
              <a:t>MucoLox</a:t>
            </a:r>
            <a:r>
              <a:rPr lang="en-US" dirty="0" smtClean="0"/>
              <a:t>™</a:t>
            </a:r>
            <a:r>
              <a:rPr lang="en-US" dirty="0"/>
              <a:t> </a:t>
            </a:r>
            <a:r>
              <a:rPr lang="en-US" dirty="0" smtClean="0"/>
              <a:t>to that of a </a:t>
            </a:r>
            <a:r>
              <a:rPr lang="en-US" dirty="0" err="1" smtClean="0"/>
              <a:t>mucoadhesive</a:t>
            </a:r>
            <a:r>
              <a:rPr lang="en-US" dirty="0" smtClean="0"/>
              <a:t> commercial reference product.</a:t>
            </a:r>
          </a:p>
          <a:p>
            <a:r>
              <a:rPr lang="en-US" dirty="0" err="1" smtClean="0"/>
              <a:t>EpiOral</a:t>
            </a:r>
            <a:r>
              <a:rPr lang="en-US" dirty="0" smtClean="0"/>
              <a:t> Model (</a:t>
            </a:r>
            <a:r>
              <a:rPr lang="en-US" dirty="0" err="1" smtClean="0"/>
              <a:t>MatTek</a:t>
            </a:r>
            <a:r>
              <a:rPr lang="en-US" dirty="0" smtClean="0"/>
              <a:t> Corporation)</a:t>
            </a:r>
          </a:p>
          <a:p>
            <a:pPr lvl="1"/>
            <a:r>
              <a:rPr lang="en-US" dirty="0" err="1" smtClean="0"/>
              <a:t>EpiOral</a:t>
            </a:r>
            <a:r>
              <a:rPr lang="en-US" dirty="0" smtClean="0"/>
              <a:t> (ORL-200): human derived, non-keratinized oral epithelial cells </a:t>
            </a:r>
            <a:endParaRPr lang="en-US" dirty="0"/>
          </a:p>
        </p:txBody>
      </p:sp>
    </p:spTree>
    <p:extLst>
      <p:ext uri="{BB962C8B-B14F-4D97-AF65-F5344CB8AC3E}">
        <p14:creationId xmlns:p14="http://schemas.microsoft.com/office/powerpoint/2010/main" val="23679726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Methodology</a:t>
            </a:r>
            <a:endParaRPr lang="en-US" dirty="0"/>
          </a:p>
        </p:txBody>
      </p:sp>
      <p:sp>
        <p:nvSpPr>
          <p:cNvPr id="3" name="Content Placeholder 2"/>
          <p:cNvSpPr>
            <a:spLocks noGrp="1"/>
          </p:cNvSpPr>
          <p:nvPr>
            <p:ph idx="1"/>
          </p:nvPr>
        </p:nvSpPr>
        <p:spPr/>
        <p:txBody>
          <a:bodyPr/>
          <a:lstStyle/>
          <a:p>
            <a:r>
              <a:rPr lang="en-US" dirty="0" err="1" smtClean="0"/>
              <a:t>MucoLox</a:t>
            </a:r>
            <a:r>
              <a:rPr lang="en-US" baseline="30000" dirty="0" err="1" smtClean="0"/>
              <a:t>TM</a:t>
            </a:r>
            <a:r>
              <a:rPr lang="en-US" dirty="0"/>
              <a:t> </a:t>
            </a:r>
            <a:r>
              <a:rPr lang="en-US" dirty="0" smtClean="0"/>
              <a:t>and the reference product were labeled with sodium fluorescein</a:t>
            </a:r>
          </a:p>
          <a:p>
            <a:r>
              <a:rPr lang="en-US" dirty="0" smtClean="0"/>
              <a:t>100 </a:t>
            </a:r>
            <a:r>
              <a:rPr lang="en-US" dirty="0" err="1" smtClean="0"/>
              <a:t>uL</a:t>
            </a:r>
            <a:r>
              <a:rPr lang="en-US" dirty="0" smtClean="0"/>
              <a:t> sample of each product applied to the apical layer of the </a:t>
            </a:r>
            <a:r>
              <a:rPr lang="en-US" dirty="0" err="1" smtClean="0"/>
              <a:t>EpiOral</a:t>
            </a:r>
            <a:r>
              <a:rPr lang="en-US" dirty="0" smtClean="0"/>
              <a:t> tissues </a:t>
            </a:r>
          </a:p>
          <a:p>
            <a:r>
              <a:rPr lang="en-US" dirty="0" smtClean="0"/>
              <a:t>Incubated at intervals of 5</a:t>
            </a:r>
            <a:r>
              <a:rPr lang="en-US" dirty="0"/>
              <a:t>, 10, 30, 40 min, 1, 2, and 5 </a:t>
            </a:r>
            <a:r>
              <a:rPr lang="en-US" dirty="0" err="1"/>
              <a:t>hr</a:t>
            </a:r>
            <a:endParaRPr lang="en-US" dirty="0"/>
          </a:p>
        </p:txBody>
      </p:sp>
    </p:spTree>
    <p:extLst>
      <p:ext uri="{BB962C8B-B14F-4D97-AF65-F5344CB8AC3E}">
        <p14:creationId xmlns:p14="http://schemas.microsoft.com/office/powerpoint/2010/main" val="30290765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Methodology</a:t>
            </a:r>
            <a:endParaRPr lang="en-US" dirty="0"/>
          </a:p>
        </p:txBody>
      </p:sp>
      <p:sp>
        <p:nvSpPr>
          <p:cNvPr id="3" name="Content Placeholder 2"/>
          <p:cNvSpPr>
            <a:spLocks noGrp="1"/>
          </p:cNvSpPr>
          <p:nvPr>
            <p:ph idx="1"/>
          </p:nvPr>
        </p:nvSpPr>
        <p:spPr/>
        <p:txBody>
          <a:bodyPr/>
          <a:lstStyle/>
          <a:p>
            <a:r>
              <a:rPr lang="en-US" dirty="0" smtClean="0"/>
              <a:t>Samples  rinsed 3 times in Dulbecco’s </a:t>
            </a:r>
            <a:r>
              <a:rPr lang="en-US" dirty="0"/>
              <a:t>Phosphate-Buffered </a:t>
            </a:r>
            <a:r>
              <a:rPr lang="en-US" dirty="0" smtClean="0"/>
              <a:t>Saline</a:t>
            </a:r>
          </a:p>
          <a:p>
            <a:r>
              <a:rPr lang="en-US" dirty="0" smtClean="0"/>
              <a:t>Loss of </a:t>
            </a:r>
            <a:r>
              <a:rPr lang="en-US" dirty="0" err="1" smtClean="0"/>
              <a:t>NaFl</a:t>
            </a:r>
            <a:r>
              <a:rPr lang="en-US" dirty="0" smtClean="0"/>
              <a:t> only from the sample validated by collection of supernatant</a:t>
            </a:r>
          </a:p>
          <a:p>
            <a:r>
              <a:rPr lang="en-US" dirty="0" smtClean="0"/>
              <a:t>Images acquired by Olympus </a:t>
            </a:r>
            <a:r>
              <a:rPr lang="en-US" dirty="0"/>
              <a:t>FV1000 confocal </a:t>
            </a:r>
            <a:r>
              <a:rPr lang="en-US" dirty="0" smtClean="0"/>
              <a:t>microscope</a:t>
            </a:r>
            <a:endParaRPr lang="en-US" dirty="0"/>
          </a:p>
        </p:txBody>
      </p:sp>
    </p:spTree>
    <p:extLst>
      <p:ext uri="{BB962C8B-B14F-4D97-AF65-F5344CB8AC3E}">
        <p14:creationId xmlns:p14="http://schemas.microsoft.com/office/powerpoint/2010/main" val="40372575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30306" y="1200150"/>
            <a:ext cx="5283387" cy="3394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108115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Safety &amp; </a:t>
            </a:r>
            <a:r>
              <a:rPr lang="en-US" dirty="0" err="1" smtClean="0"/>
              <a:t>Toxicologicological</a:t>
            </a:r>
            <a:r>
              <a:rPr lang="en-US" dirty="0" smtClean="0"/>
              <a:t> Profile</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Oral Human Mucosa evaluated with the </a:t>
            </a:r>
            <a:r>
              <a:rPr lang="en-US" dirty="0" err="1" smtClean="0"/>
              <a:t>EpiOral</a:t>
            </a:r>
            <a:r>
              <a:rPr lang="en-US" dirty="0" smtClean="0"/>
              <a:t> Model</a:t>
            </a:r>
          </a:p>
          <a:p>
            <a:r>
              <a:rPr lang="en-US" dirty="0" smtClean="0"/>
              <a:t>Tissue exposed to distilled water (negative control) </a:t>
            </a:r>
          </a:p>
          <a:p>
            <a:r>
              <a:rPr lang="en-US" dirty="0" smtClean="0"/>
              <a:t>40 </a:t>
            </a:r>
            <a:r>
              <a:rPr lang="en-US" dirty="0" err="1" smtClean="0"/>
              <a:t>uL</a:t>
            </a:r>
            <a:r>
              <a:rPr lang="en-US" dirty="0" smtClean="0"/>
              <a:t> of </a:t>
            </a:r>
            <a:r>
              <a:rPr lang="en-US" dirty="0" err="1" smtClean="0"/>
              <a:t>Mucolox</a:t>
            </a:r>
            <a:r>
              <a:rPr lang="en-US" baseline="30000" dirty="0" err="1" smtClean="0"/>
              <a:t>TM</a:t>
            </a:r>
            <a:r>
              <a:rPr lang="en-US" baseline="30000" dirty="0" smtClean="0"/>
              <a:t> </a:t>
            </a:r>
            <a:r>
              <a:rPr lang="en-US" dirty="0" smtClean="0"/>
              <a:t>diluted to 50% and 1% Triton X-100 applied to the samples</a:t>
            </a:r>
          </a:p>
          <a:p>
            <a:r>
              <a:rPr lang="en-US" dirty="0" smtClean="0"/>
              <a:t>Incubated at 37</a:t>
            </a:r>
            <a:r>
              <a:rPr lang="en-US" baseline="30000" dirty="0" smtClean="0"/>
              <a:t>o</a:t>
            </a:r>
            <a:r>
              <a:rPr lang="en-US" dirty="0" smtClean="0"/>
              <a:t> C for intervals of 1, 4.5, and 20 </a:t>
            </a:r>
            <a:r>
              <a:rPr lang="en-US" dirty="0" err="1" smtClean="0"/>
              <a:t>hr</a:t>
            </a:r>
            <a:endParaRPr lang="en-US" dirty="0"/>
          </a:p>
        </p:txBody>
      </p:sp>
    </p:spTree>
    <p:extLst>
      <p:ext uri="{BB962C8B-B14F-4D97-AF65-F5344CB8AC3E}">
        <p14:creationId xmlns:p14="http://schemas.microsoft.com/office/powerpoint/2010/main" val="3572246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Human Oral Mucosa Evaluation</a:t>
            </a:r>
            <a:endParaRPr lang="en-US" dirty="0"/>
          </a:p>
        </p:txBody>
      </p:sp>
      <p:sp>
        <p:nvSpPr>
          <p:cNvPr id="3" name="Content Placeholder 2"/>
          <p:cNvSpPr>
            <a:spLocks noGrp="1"/>
          </p:cNvSpPr>
          <p:nvPr>
            <p:ph idx="1"/>
          </p:nvPr>
        </p:nvSpPr>
        <p:spPr>
          <a:xfrm>
            <a:off x="457200" y="1200150"/>
            <a:ext cx="8229600" cy="3581400"/>
          </a:xfrm>
        </p:spPr>
        <p:txBody>
          <a:bodyPr>
            <a:normAutofit fontScale="92500" lnSpcReduction="20000"/>
          </a:bodyPr>
          <a:lstStyle/>
          <a:p>
            <a:r>
              <a:rPr lang="en-US" dirty="0" smtClean="0"/>
              <a:t>Samples rinsed twice with phosphate buffer saline</a:t>
            </a:r>
            <a:endParaRPr lang="en-US" dirty="0"/>
          </a:p>
          <a:p>
            <a:r>
              <a:rPr lang="el-GR" dirty="0"/>
              <a:t> 300 μ</a:t>
            </a:r>
            <a:r>
              <a:rPr lang="en-US" dirty="0"/>
              <a:t>L of MTT solution (3-[4,5-dimethylthiazol-2yl]-2,5-diphenyltetrazolium bromide</a:t>
            </a:r>
            <a:r>
              <a:rPr lang="en-US" dirty="0" smtClean="0"/>
              <a:t>) applied and incubated for 3 hours</a:t>
            </a:r>
            <a:endParaRPr lang="en-US" dirty="0"/>
          </a:p>
          <a:p>
            <a:r>
              <a:rPr lang="en-US" dirty="0"/>
              <a:t> Succinate dehydrogenase enzymes within the mitochondria of viable cells have the ability to reduce soluble yellow </a:t>
            </a:r>
            <a:r>
              <a:rPr lang="en-US" dirty="0" err="1"/>
              <a:t>tetrazonium</a:t>
            </a:r>
            <a:r>
              <a:rPr lang="en-US" dirty="0"/>
              <a:t> salt of MTT to an insoluble purple formazan derivative</a:t>
            </a:r>
            <a:endParaRPr lang="en-US" dirty="0" smtClean="0"/>
          </a:p>
          <a:p>
            <a:endParaRPr lang="en-US" dirty="0"/>
          </a:p>
        </p:txBody>
      </p:sp>
    </p:spTree>
    <p:extLst>
      <p:ext uri="{BB962C8B-B14F-4D97-AF65-F5344CB8AC3E}">
        <p14:creationId xmlns:p14="http://schemas.microsoft.com/office/powerpoint/2010/main" val="28755650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Human Oral Mucosa Evaluation</a:t>
            </a:r>
          </a:p>
        </p:txBody>
      </p:sp>
      <p:sp>
        <p:nvSpPr>
          <p:cNvPr id="3" name="Content Placeholder 2"/>
          <p:cNvSpPr>
            <a:spLocks noGrp="1"/>
          </p:cNvSpPr>
          <p:nvPr>
            <p:ph idx="1"/>
          </p:nvPr>
        </p:nvSpPr>
        <p:spPr>
          <a:xfrm>
            <a:off x="457200" y="1200150"/>
            <a:ext cx="8229600" cy="3581400"/>
          </a:xfrm>
        </p:spPr>
        <p:txBody>
          <a:bodyPr>
            <a:normAutofit fontScale="92500" lnSpcReduction="20000"/>
          </a:bodyPr>
          <a:lstStyle/>
          <a:p>
            <a:r>
              <a:rPr lang="en-US" dirty="0" smtClean="0"/>
              <a:t>Samples immersed in 2m</a:t>
            </a:r>
            <a:r>
              <a:rPr lang="en-US" dirty="0" smtClean="0">
                <a:solidFill>
                  <a:srgbClr val="FF0000"/>
                </a:solidFill>
              </a:rPr>
              <a:t>L</a:t>
            </a:r>
            <a:r>
              <a:rPr lang="en-US" dirty="0" smtClean="0"/>
              <a:t> of extraction solution, sealed in plastic bag, stored at room temperature overnight</a:t>
            </a:r>
            <a:endParaRPr lang="en-US" dirty="0"/>
          </a:p>
          <a:p>
            <a:r>
              <a:rPr lang="en-US" dirty="0"/>
              <a:t> 200 </a:t>
            </a:r>
            <a:r>
              <a:rPr lang="en-US" dirty="0" err="1"/>
              <a:t>μL</a:t>
            </a:r>
            <a:r>
              <a:rPr lang="en-US" dirty="0"/>
              <a:t> aliquot of each extract was evaluated using a Molecular Device </a:t>
            </a:r>
            <a:r>
              <a:rPr lang="en-US" dirty="0" err="1"/>
              <a:t>SpectraMax</a:t>
            </a:r>
            <a:r>
              <a:rPr lang="en-US" dirty="0"/>
              <a:t>® M5 Microplate Reader </a:t>
            </a:r>
          </a:p>
          <a:p>
            <a:r>
              <a:rPr lang="en-US" dirty="0"/>
              <a:t> This device quantifies the absorbance potential of the samples at 570 nm, a wavelength absorbed by reduced MTT </a:t>
            </a:r>
            <a:endParaRPr lang="en-US" dirty="0" smtClean="0"/>
          </a:p>
          <a:p>
            <a:endParaRPr lang="en-US" dirty="0"/>
          </a:p>
        </p:txBody>
      </p:sp>
    </p:spTree>
    <p:extLst>
      <p:ext uri="{BB962C8B-B14F-4D97-AF65-F5344CB8AC3E}">
        <p14:creationId xmlns:p14="http://schemas.microsoft.com/office/powerpoint/2010/main" val="10873122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Human Oral Mucosa</a:t>
            </a:r>
            <a:endParaRPr lang="en-US" dirty="0"/>
          </a:p>
        </p:txBody>
      </p:sp>
      <p:sp>
        <p:nvSpPr>
          <p:cNvPr id="3" name="Content Placeholder 2"/>
          <p:cNvSpPr>
            <a:spLocks noGrp="1"/>
          </p:cNvSpPr>
          <p:nvPr>
            <p:ph idx="1"/>
          </p:nvPr>
        </p:nvSpPr>
        <p:spPr/>
        <p:txBody>
          <a:bodyPr>
            <a:normAutofit/>
          </a:bodyPr>
          <a:lstStyle/>
          <a:p>
            <a:r>
              <a:rPr lang="en-US" dirty="0" smtClean="0"/>
              <a:t>The </a:t>
            </a:r>
            <a:r>
              <a:rPr lang="en-US" dirty="0"/>
              <a:t>greater the percent </a:t>
            </a:r>
            <a:r>
              <a:rPr lang="en-US" dirty="0" err="1"/>
              <a:t>absorbancy</a:t>
            </a:r>
            <a:r>
              <a:rPr lang="en-US" dirty="0"/>
              <a:t>, the greater the amount of MTT reduced by succinate dehydrogenase within the extract, and the higher the percent cell viability within the tissue </a:t>
            </a:r>
          </a:p>
          <a:p>
            <a:r>
              <a:rPr lang="en-US" dirty="0" smtClean="0"/>
              <a:t>Mean </a:t>
            </a:r>
            <a:r>
              <a:rPr lang="en-US" dirty="0"/>
              <a:t>percent cell viabilities were calculated </a:t>
            </a:r>
          </a:p>
        </p:txBody>
      </p:sp>
    </p:spTree>
    <p:extLst>
      <p:ext uri="{BB962C8B-B14F-4D97-AF65-F5344CB8AC3E}">
        <p14:creationId xmlns:p14="http://schemas.microsoft.com/office/powerpoint/2010/main" val="15038976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Human Oral Mucosa</a:t>
            </a:r>
            <a:endParaRPr lang="en-US" dirty="0"/>
          </a:p>
        </p:txBody>
      </p:sp>
      <p:sp>
        <p:nvSpPr>
          <p:cNvPr id="3" name="Content Placeholder 2"/>
          <p:cNvSpPr>
            <a:spLocks noGrp="1"/>
          </p:cNvSpPr>
          <p:nvPr>
            <p:ph idx="1"/>
          </p:nvPr>
        </p:nvSpPr>
        <p:spPr/>
        <p:txBody>
          <a:bodyPr>
            <a:normAutofit fontScale="92500" lnSpcReduction="20000"/>
          </a:bodyPr>
          <a:lstStyle/>
          <a:p>
            <a:r>
              <a:rPr lang="en-US" dirty="0"/>
              <a:t>For tissues treated with </a:t>
            </a:r>
            <a:r>
              <a:rPr lang="en-US" dirty="0" err="1" smtClean="0"/>
              <a:t>MucoLox</a:t>
            </a:r>
            <a:r>
              <a:rPr lang="en-US" baseline="30000" dirty="0" err="1" smtClean="0"/>
              <a:t>TM</a:t>
            </a:r>
            <a:r>
              <a:rPr lang="en-US" dirty="0" smtClean="0"/>
              <a:t> </a:t>
            </a:r>
            <a:r>
              <a:rPr lang="en-US" dirty="0"/>
              <a:t>50%, mean percent viabilities were 97%, 98%, and 85% following 1, 4.5, and 20 </a:t>
            </a:r>
            <a:r>
              <a:rPr lang="en-US" dirty="0" err="1"/>
              <a:t>hr</a:t>
            </a:r>
            <a:r>
              <a:rPr lang="en-US" dirty="0"/>
              <a:t> of exposure, respectively. </a:t>
            </a:r>
            <a:endParaRPr lang="en-US" dirty="0" smtClean="0"/>
          </a:p>
          <a:p>
            <a:r>
              <a:rPr lang="en-US" dirty="0" smtClean="0"/>
              <a:t>For tissues </a:t>
            </a:r>
            <a:r>
              <a:rPr lang="en-US" dirty="0"/>
              <a:t>treated with Triton X-100 1%, mean percent viabilities were 117%, 30%, and 6% following 1, 4.5, and 20 </a:t>
            </a:r>
            <a:r>
              <a:rPr lang="en-US" dirty="0" err="1"/>
              <a:t>hr</a:t>
            </a:r>
            <a:r>
              <a:rPr lang="en-US" dirty="0"/>
              <a:t> of exposure, respectively. </a:t>
            </a:r>
          </a:p>
        </p:txBody>
      </p:sp>
    </p:spTree>
    <p:extLst>
      <p:ext uri="{BB962C8B-B14F-4D97-AF65-F5344CB8AC3E}">
        <p14:creationId xmlns:p14="http://schemas.microsoft.com/office/powerpoint/2010/main" val="34775093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Human Oral Mucosa</a:t>
            </a:r>
            <a:endParaRPr lang="en-US"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38350" y="1316037"/>
            <a:ext cx="5067300" cy="3162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88570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Human Nasal Mucosa</a:t>
            </a:r>
            <a:endParaRPr lang="en-US" dirty="0"/>
          </a:p>
        </p:txBody>
      </p:sp>
      <p:sp>
        <p:nvSpPr>
          <p:cNvPr id="3" name="Content Placeholder 2"/>
          <p:cNvSpPr>
            <a:spLocks noGrp="1"/>
          </p:cNvSpPr>
          <p:nvPr>
            <p:ph idx="1"/>
          </p:nvPr>
        </p:nvSpPr>
        <p:spPr/>
        <p:txBody>
          <a:bodyPr>
            <a:normAutofit fontScale="92500"/>
          </a:bodyPr>
          <a:lstStyle/>
          <a:p>
            <a:r>
              <a:rPr lang="en-US" dirty="0" err="1" smtClean="0"/>
              <a:t>EpiAirway</a:t>
            </a:r>
            <a:r>
              <a:rPr lang="en-US" dirty="0" smtClean="0"/>
              <a:t>- normal </a:t>
            </a:r>
            <a:r>
              <a:rPr lang="en-US" dirty="0"/>
              <a:t>human-derived tracheal/bronchial epithelial cells, cultured and differentiated to resemble the pseudostratified epithelium of the nasal </a:t>
            </a:r>
            <a:r>
              <a:rPr lang="en-US" dirty="0" smtClean="0"/>
              <a:t>mucosa</a:t>
            </a:r>
          </a:p>
          <a:p>
            <a:r>
              <a:rPr lang="en-US" dirty="0" err="1" smtClean="0"/>
              <a:t>Mucolox</a:t>
            </a:r>
            <a:r>
              <a:rPr lang="en-US" baseline="30000" dirty="0" err="1" smtClean="0"/>
              <a:t>TM</a:t>
            </a:r>
            <a:r>
              <a:rPr lang="en-US" dirty="0" smtClean="0"/>
              <a:t> 100%, 10%, and 1% diluted with sterile water applied to tissues vs sterile water as the negative control.</a:t>
            </a:r>
            <a:endParaRPr lang="en-US" dirty="0"/>
          </a:p>
        </p:txBody>
      </p:sp>
    </p:spTree>
    <p:extLst>
      <p:ext uri="{BB962C8B-B14F-4D97-AF65-F5344CB8AC3E}">
        <p14:creationId xmlns:p14="http://schemas.microsoft.com/office/powerpoint/2010/main" val="32983102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Human Nasal Mucosa</a:t>
            </a:r>
            <a:endParaRPr lang="en-US" dirty="0"/>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306412" y="1070706"/>
            <a:ext cx="4703988" cy="35235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867769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Human Vaginal Tissue</a:t>
            </a:r>
            <a:endParaRPr lang="en-US" dirty="0"/>
          </a:p>
        </p:txBody>
      </p:sp>
      <p:sp>
        <p:nvSpPr>
          <p:cNvPr id="3" name="Content Placeholder 2"/>
          <p:cNvSpPr>
            <a:spLocks noGrp="1"/>
          </p:cNvSpPr>
          <p:nvPr>
            <p:ph idx="1"/>
          </p:nvPr>
        </p:nvSpPr>
        <p:spPr/>
        <p:txBody>
          <a:bodyPr>
            <a:normAutofit fontScale="92500" lnSpcReduction="20000"/>
          </a:bodyPr>
          <a:lstStyle/>
          <a:p>
            <a:r>
              <a:rPr lang="en-US" dirty="0" err="1" smtClean="0"/>
              <a:t>EpiVaginal</a:t>
            </a:r>
            <a:r>
              <a:rPr lang="en-US" dirty="0"/>
              <a:t>™ </a:t>
            </a:r>
          </a:p>
          <a:p>
            <a:r>
              <a:rPr lang="en-US" dirty="0"/>
              <a:t> M</a:t>
            </a:r>
            <a:r>
              <a:rPr lang="en-US" dirty="0" smtClean="0"/>
              <a:t>ultilayered </a:t>
            </a:r>
            <a:r>
              <a:rPr lang="en-US" dirty="0"/>
              <a:t>tissue produced from human-derived vaginal-</a:t>
            </a:r>
            <a:r>
              <a:rPr lang="en-US" dirty="0" err="1"/>
              <a:t>ectocervical</a:t>
            </a:r>
            <a:r>
              <a:rPr lang="en-US" dirty="0"/>
              <a:t> epithelial cells (Figure 1). </a:t>
            </a:r>
            <a:endParaRPr lang="en-US" dirty="0" smtClean="0"/>
          </a:p>
          <a:p>
            <a:pPr lvl="1"/>
            <a:r>
              <a:rPr lang="en-US" dirty="0" smtClean="0"/>
              <a:t>Composed of basal layer </a:t>
            </a:r>
            <a:r>
              <a:rPr lang="en-US" dirty="0"/>
              <a:t>and multiple non-</a:t>
            </a:r>
            <a:r>
              <a:rPr lang="en-US" dirty="0" err="1"/>
              <a:t>cornified</a:t>
            </a:r>
            <a:r>
              <a:rPr lang="en-US" dirty="0"/>
              <a:t> </a:t>
            </a:r>
            <a:r>
              <a:rPr lang="en-US" dirty="0" smtClean="0"/>
              <a:t>layers</a:t>
            </a:r>
          </a:p>
          <a:p>
            <a:pPr lvl="1"/>
            <a:r>
              <a:rPr lang="en-US" dirty="0" smtClean="0"/>
              <a:t>Highly </a:t>
            </a:r>
            <a:r>
              <a:rPr lang="en-US" dirty="0"/>
              <a:t>differentiated to resemble the growth and morphological characteristics of the human vaginal mucosa </a:t>
            </a:r>
          </a:p>
        </p:txBody>
      </p:sp>
    </p:spTree>
    <p:extLst>
      <p:ext uri="{BB962C8B-B14F-4D97-AF65-F5344CB8AC3E}">
        <p14:creationId xmlns:p14="http://schemas.microsoft.com/office/powerpoint/2010/main" val="15496787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Human Vaginal Tissue</a:t>
            </a:r>
            <a:endParaRPr lang="en-US" dirty="0"/>
          </a:p>
        </p:txBody>
      </p:sp>
      <p:sp>
        <p:nvSpPr>
          <p:cNvPr id="3" name="Content Placeholder 2"/>
          <p:cNvSpPr>
            <a:spLocks noGrp="1"/>
          </p:cNvSpPr>
          <p:nvPr>
            <p:ph idx="1"/>
          </p:nvPr>
        </p:nvSpPr>
        <p:spPr/>
        <p:txBody>
          <a:bodyPr>
            <a:normAutofit fontScale="92500" lnSpcReduction="10000"/>
          </a:bodyPr>
          <a:lstStyle/>
          <a:p>
            <a:r>
              <a:rPr lang="en-US" dirty="0" err="1" smtClean="0"/>
              <a:t>Mucolox</a:t>
            </a:r>
            <a:r>
              <a:rPr lang="en-US" baseline="30000" dirty="0" err="1" smtClean="0"/>
              <a:t>TM</a:t>
            </a:r>
            <a:r>
              <a:rPr lang="en-US" dirty="0" smtClean="0"/>
              <a:t> 100% compared to Triton X-100 1% (</a:t>
            </a:r>
            <a:r>
              <a:rPr lang="en-US" dirty="0"/>
              <a:t>positive control</a:t>
            </a:r>
            <a:r>
              <a:rPr lang="en-US" dirty="0" smtClean="0"/>
              <a:t>)</a:t>
            </a:r>
            <a:endParaRPr lang="en-US" dirty="0"/>
          </a:p>
          <a:p>
            <a:r>
              <a:rPr lang="en-US" dirty="0" smtClean="0"/>
              <a:t>Percent </a:t>
            </a:r>
            <a:r>
              <a:rPr lang="en-US" dirty="0"/>
              <a:t>cell viabilities for the tissue treated with </a:t>
            </a:r>
            <a:r>
              <a:rPr lang="en-US" dirty="0" err="1" smtClean="0"/>
              <a:t>MucoLox</a:t>
            </a:r>
            <a:r>
              <a:rPr lang="en-US" baseline="30000" dirty="0" err="1" smtClean="0"/>
              <a:t>TM</a:t>
            </a:r>
            <a:r>
              <a:rPr lang="en-US" dirty="0" smtClean="0"/>
              <a:t> </a:t>
            </a:r>
            <a:r>
              <a:rPr lang="en-US" dirty="0"/>
              <a:t>were 87%, 78%, and 79% following exposure at 1, 4.5, and 20 </a:t>
            </a:r>
            <a:r>
              <a:rPr lang="en-US" dirty="0" err="1"/>
              <a:t>hr</a:t>
            </a:r>
            <a:r>
              <a:rPr lang="en-US" dirty="0"/>
              <a:t>, respectively </a:t>
            </a:r>
            <a:endParaRPr lang="en-US" dirty="0" smtClean="0"/>
          </a:p>
          <a:p>
            <a:r>
              <a:rPr lang="en-US" dirty="0"/>
              <a:t>Triton X-100 </a:t>
            </a:r>
            <a:r>
              <a:rPr lang="en-US" dirty="0" smtClean="0"/>
              <a:t>percent </a:t>
            </a:r>
            <a:r>
              <a:rPr lang="en-US" dirty="0"/>
              <a:t>cell viabilities were 97% and 26% at 45 min and 2 </a:t>
            </a:r>
            <a:r>
              <a:rPr lang="en-US" dirty="0" err="1"/>
              <a:t>hr</a:t>
            </a:r>
            <a:r>
              <a:rPr lang="en-US" dirty="0"/>
              <a:t> of exposure, respectively </a:t>
            </a:r>
          </a:p>
        </p:txBody>
      </p:sp>
    </p:spTree>
    <p:extLst>
      <p:ext uri="{BB962C8B-B14F-4D97-AF65-F5344CB8AC3E}">
        <p14:creationId xmlns:p14="http://schemas.microsoft.com/office/powerpoint/2010/main" val="29436294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Human Vaginal Tissue</a:t>
            </a:r>
            <a:endParaRPr lang="en-US" dirty="0"/>
          </a:p>
        </p:txBody>
      </p:sp>
      <p:sp>
        <p:nvSpPr>
          <p:cNvPr id="3" name="Content Placeholder 2"/>
          <p:cNvSpPr>
            <a:spLocks noGrp="1"/>
          </p:cNvSpPr>
          <p:nvPr>
            <p:ph idx="1"/>
          </p:nvPr>
        </p:nvSpPr>
        <p:spPr/>
        <p:txBody>
          <a:bodyPr/>
          <a:lstStyle/>
          <a:p>
            <a:endParaRPr lang="en-US"/>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1212727"/>
            <a:ext cx="5159452" cy="33402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091487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pPr marL="0" indent="0" algn="ctr">
              <a:buNone/>
            </a:pPr>
            <a:r>
              <a:rPr lang="en-US" dirty="0"/>
              <a:t>Please send correspondence to: </a:t>
            </a:r>
            <a:r>
              <a:rPr lang="en-US" u="sng" dirty="0">
                <a:hlinkClick r:id="rId2"/>
              </a:rPr>
              <a:t>PCCAScience@pccarx.com</a:t>
            </a:r>
            <a:endParaRPr lang="en-US" dirty="0"/>
          </a:p>
        </p:txBody>
      </p:sp>
    </p:spTree>
    <p:extLst>
      <p:ext uri="{BB962C8B-B14F-4D97-AF65-F5344CB8AC3E}">
        <p14:creationId xmlns:p14="http://schemas.microsoft.com/office/powerpoint/2010/main" val="25662474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a:xfrm>
            <a:off x="152400" y="1047750"/>
            <a:ext cx="8763000" cy="3733800"/>
          </a:xfrm>
        </p:spPr>
        <p:txBody>
          <a:bodyPr>
            <a:normAutofit fontScale="77500" lnSpcReduction="20000"/>
          </a:bodyPr>
          <a:lstStyle/>
          <a:p>
            <a:r>
              <a:rPr lang="en-US" dirty="0" smtClean="0"/>
              <a:t>Assessment </a:t>
            </a:r>
            <a:r>
              <a:rPr lang="en-US" dirty="0"/>
              <a:t>of the </a:t>
            </a:r>
            <a:r>
              <a:rPr lang="en-US" dirty="0" err="1"/>
              <a:t>Mucoadhesive</a:t>
            </a:r>
            <a:r>
              <a:rPr lang="en-US" dirty="0"/>
              <a:t> Properties of </a:t>
            </a:r>
            <a:r>
              <a:rPr lang="en-US" dirty="0" err="1"/>
              <a:t>MucoLox</a:t>
            </a:r>
            <a:r>
              <a:rPr lang="en-US" dirty="0"/>
              <a:t>™ Using a 3D Model of the Human Oral </a:t>
            </a:r>
            <a:r>
              <a:rPr lang="en-US" dirty="0" smtClean="0"/>
              <a:t>Mucosa</a:t>
            </a:r>
            <a:endParaRPr lang="en-US" dirty="0"/>
          </a:p>
          <a:p>
            <a:r>
              <a:rPr lang="en-US" dirty="0" smtClean="0"/>
              <a:t>Evaluation </a:t>
            </a:r>
            <a:r>
              <a:rPr lang="en-US" dirty="0"/>
              <a:t>of the Safety and Toxicological Profile of </a:t>
            </a:r>
            <a:r>
              <a:rPr lang="en-US" dirty="0" err="1"/>
              <a:t>MucoLox</a:t>
            </a:r>
            <a:r>
              <a:rPr lang="en-US" dirty="0"/>
              <a:t>™: Human Oral Mucosa, Nasal Mucosa and Vaginal Mucosa </a:t>
            </a:r>
            <a:r>
              <a:rPr lang="en-US" dirty="0" smtClean="0"/>
              <a:t>(</a:t>
            </a:r>
            <a:r>
              <a:rPr lang="en-US" dirty="0"/>
              <a:t>Part 1/3) </a:t>
            </a:r>
            <a:endParaRPr lang="en-US" dirty="0" smtClean="0"/>
          </a:p>
          <a:p>
            <a:r>
              <a:rPr lang="en-US" dirty="0"/>
              <a:t>Evaluation of the Safety and Toxicological Profile of </a:t>
            </a:r>
            <a:r>
              <a:rPr lang="en-US" dirty="0" err="1"/>
              <a:t>MucoLox</a:t>
            </a:r>
            <a:r>
              <a:rPr lang="en-US" dirty="0"/>
              <a:t>™: Human Oral Mucosa, Nasal Mucosa and Vaginal Mucosa (Part </a:t>
            </a:r>
            <a:r>
              <a:rPr lang="en-US" dirty="0" smtClean="0"/>
              <a:t>2/3</a:t>
            </a:r>
            <a:r>
              <a:rPr lang="en-US" dirty="0"/>
              <a:t>) </a:t>
            </a:r>
          </a:p>
          <a:p>
            <a:r>
              <a:rPr lang="en-US" dirty="0"/>
              <a:t>Evaluation of the Safety and Toxicological Profile of </a:t>
            </a:r>
            <a:r>
              <a:rPr lang="en-US" dirty="0" err="1"/>
              <a:t>MucoLox</a:t>
            </a:r>
            <a:r>
              <a:rPr lang="en-US" dirty="0"/>
              <a:t>™: Human Oral Mucosa, Nasal Mucosa and Vaginal Mucosa (Part </a:t>
            </a:r>
            <a:r>
              <a:rPr lang="en-US" dirty="0" smtClean="0"/>
              <a:t>3/3</a:t>
            </a:r>
            <a:r>
              <a:rPr lang="en-US" dirty="0"/>
              <a:t>) </a:t>
            </a:r>
          </a:p>
        </p:txBody>
      </p:sp>
    </p:spTree>
    <p:extLst>
      <p:ext uri="{BB962C8B-B14F-4D97-AF65-F5344CB8AC3E}">
        <p14:creationId xmlns:p14="http://schemas.microsoft.com/office/powerpoint/2010/main" val="3528072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Autofit/>
          </a:bodyPr>
          <a:lstStyle/>
          <a:p>
            <a:r>
              <a:rPr lang="en-US" sz="1100" dirty="0"/>
              <a:t>An </a:t>
            </a:r>
            <a:r>
              <a:rPr lang="en-US" sz="1100" i="1" dirty="0"/>
              <a:t>in vitro </a:t>
            </a:r>
            <a:r>
              <a:rPr lang="en-US" sz="1100" dirty="0"/>
              <a:t>model for the rapid screening of potential components and formulations for nasal drug delivery 2015, </a:t>
            </a:r>
            <a:r>
              <a:rPr lang="en-US" sz="1100" dirty="0" err="1"/>
              <a:t>MatTek</a:t>
            </a:r>
            <a:r>
              <a:rPr lang="en-US" sz="1100" dirty="0"/>
              <a:t> Corporation, viewed 23 January 2015, http://www.mattek.com/epiAirway/applications/drug-delivery.</a:t>
            </a:r>
          </a:p>
          <a:p>
            <a:r>
              <a:rPr lang="en-US" sz="1100" dirty="0" err="1"/>
              <a:t>Ayehunie</a:t>
            </a:r>
            <a:r>
              <a:rPr lang="en-US" sz="1100" dirty="0"/>
              <a:t>, S., Cannon, C., </a:t>
            </a:r>
            <a:r>
              <a:rPr lang="en-US" sz="1100" dirty="0" err="1"/>
              <a:t>Gimondo</a:t>
            </a:r>
            <a:r>
              <a:rPr lang="en-US" sz="1100" dirty="0"/>
              <a:t>, J., Hayden, P., </a:t>
            </a:r>
            <a:r>
              <a:rPr lang="en-US" sz="1100" dirty="0" err="1"/>
              <a:t>Kandárová</a:t>
            </a:r>
            <a:r>
              <a:rPr lang="en-US" sz="1100" dirty="0"/>
              <a:t>, H. &amp; </a:t>
            </a:r>
            <a:r>
              <a:rPr lang="en-US" sz="1100" dirty="0" err="1"/>
              <a:t>Klausner</a:t>
            </a:r>
            <a:r>
              <a:rPr lang="en-US" sz="1100" dirty="0"/>
              <a:t>, M. 2007, ‘Human vaginal-</a:t>
            </a:r>
            <a:r>
              <a:rPr lang="en-US" sz="1100" dirty="0" err="1"/>
              <a:t>ectocervical</a:t>
            </a:r>
            <a:r>
              <a:rPr lang="en-US" sz="1100" dirty="0"/>
              <a:t> tissue model for testing the irritation potential of vaginal-care products’, Toxicology Letters, vol. 172, pp. S73</a:t>
            </a:r>
            <a:r>
              <a:rPr lang="en-US" sz="1100" dirty="0" smtClean="0"/>
              <a:t>.</a:t>
            </a:r>
          </a:p>
          <a:p>
            <a:r>
              <a:rPr lang="en-US" sz="1100" i="1" dirty="0"/>
              <a:t>Drug delivery </a:t>
            </a:r>
            <a:r>
              <a:rPr lang="en-US" sz="1100" dirty="0"/>
              <a:t>2015, </a:t>
            </a:r>
            <a:r>
              <a:rPr lang="en-US" sz="1100" dirty="0" err="1"/>
              <a:t>MatTek</a:t>
            </a:r>
            <a:r>
              <a:rPr lang="en-US" sz="1100" dirty="0"/>
              <a:t> Corporation, viewed 14 January 2015, http://www.mattek.com/epioral/applications/drug-delivery. </a:t>
            </a:r>
          </a:p>
          <a:p>
            <a:r>
              <a:rPr lang="en-US" sz="1100" dirty="0" err="1"/>
              <a:t>EpiVaginal</a:t>
            </a:r>
            <a:r>
              <a:rPr lang="en-US" sz="1100" dirty="0"/>
              <a:t> Tissue Model 2015, </a:t>
            </a:r>
            <a:r>
              <a:rPr lang="en-US" sz="1100" dirty="0" err="1"/>
              <a:t>MatTek</a:t>
            </a:r>
            <a:r>
              <a:rPr lang="en-US" sz="1100" dirty="0"/>
              <a:t> Corporation, viewed 14 January 2015, http://www.mattek.com/epioral/applications/drug-delivery.</a:t>
            </a:r>
          </a:p>
          <a:p>
            <a:r>
              <a:rPr lang="en-US" sz="1100" dirty="0" err="1"/>
              <a:t>Giannola</a:t>
            </a:r>
            <a:r>
              <a:rPr lang="en-US" sz="1100" dirty="0"/>
              <a:t>, L.I., Caro, V.D., </a:t>
            </a:r>
            <a:r>
              <a:rPr lang="en-US" sz="1100" dirty="0" err="1"/>
              <a:t>Giandalia</a:t>
            </a:r>
            <a:r>
              <a:rPr lang="en-US" sz="1100" dirty="0"/>
              <a:t>, G., </a:t>
            </a:r>
            <a:r>
              <a:rPr lang="en-US" sz="1100" dirty="0" err="1"/>
              <a:t>Siragusa</a:t>
            </a:r>
            <a:r>
              <a:rPr lang="en-US" sz="1100" dirty="0"/>
              <a:t>, M.G., </a:t>
            </a:r>
            <a:r>
              <a:rPr lang="en-US" sz="1100" dirty="0" err="1"/>
              <a:t>Campisi</a:t>
            </a:r>
            <a:r>
              <a:rPr lang="en-US" sz="1100" dirty="0"/>
              <a:t>, G. &amp; Wolff, A. 2008, ‘Current status in buccal drug delivery’, </a:t>
            </a:r>
            <a:r>
              <a:rPr lang="en-US" sz="1100" i="1" dirty="0"/>
              <a:t>Pharmaceutical Technology Europe, </a:t>
            </a:r>
            <a:r>
              <a:rPr lang="en-US" sz="1100" dirty="0"/>
              <a:t>vol. 20, no. 5, pp. 32-36, 38-39. </a:t>
            </a:r>
          </a:p>
          <a:p>
            <a:r>
              <a:rPr lang="en-US" sz="1100" dirty="0" err="1"/>
              <a:t>Hao</a:t>
            </a:r>
            <a:r>
              <a:rPr lang="en-US" sz="1100" dirty="0"/>
              <a:t>, J. &amp; </a:t>
            </a:r>
            <a:r>
              <a:rPr lang="en-US" sz="1100" dirty="0" err="1"/>
              <a:t>Heng</a:t>
            </a:r>
            <a:r>
              <a:rPr lang="en-US" sz="1100" dirty="0"/>
              <a:t>, P. 2003, ‘Buccal delivery systems’, </a:t>
            </a:r>
            <a:r>
              <a:rPr lang="en-US" sz="1100" i="1" dirty="0"/>
              <a:t>Drug Development and Industrial Pharmacy</a:t>
            </a:r>
            <a:r>
              <a:rPr lang="en-US" sz="1100" dirty="0"/>
              <a:t>, vol. 29, no. 8, pp. 821-832. </a:t>
            </a:r>
          </a:p>
          <a:p>
            <a:r>
              <a:rPr lang="en-US" sz="1100" i="1" dirty="0" err="1"/>
              <a:t>MucoLox</a:t>
            </a:r>
            <a:r>
              <a:rPr lang="en-US" sz="1100" i="1" dirty="0"/>
              <a:t> </a:t>
            </a:r>
            <a:r>
              <a:rPr lang="en-US" sz="1100" dirty="0"/>
              <a:t>2014, PCCA, viewed 13 January 2015, http://</a:t>
            </a:r>
            <a:r>
              <a:rPr lang="en-US" sz="1100" dirty="0" smtClean="0"/>
              <a:t>www.pccarx.com/pcca-products/pcca-exclusives/bases/mucolox.</a:t>
            </a:r>
          </a:p>
          <a:p>
            <a:r>
              <a:rPr lang="en-US" sz="1100" dirty="0" err="1" smtClean="0"/>
              <a:t>Repka</a:t>
            </a:r>
            <a:r>
              <a:rPr lang="en-US" sz="1100" dirty="0"/>
              <a:t>, M., Chen, L. &amp; Chan, R. 2011, ‘Buccal drug delivery’, in Rathbone, M. (</a:t>
            </a:r>
            <a:r>
              <a:rPr lang="en-US" sz="1100" dirty="0" err="1"/>
              <a:t>ed</a:t>
            </a:r>
            <a:r>
              <a:rPr lang="en-US" sz="1100" dirty="0"/>
              <a:t>), </a:t>
            </a:r>
            <a:r>
              <a:rPr lang="en-US" sz="1100" i="1" dirty="0"/>
              <a:t>Controlled Release in Oral Drug Delivery</a:t>
            </a:r>
            <a:r>
              <a:rPr lang="en-US" sz="1100" dirty="0"/>
              <a:t>, Springer US, New York, pp. </a:t>
            </a:r>
            <a:r>
              <a:rPr lang="en-US" sz="1100" dirty="0" smtClean="0"/>
              <a:t>329-340.</a:t>
            </a:r>
          </a:p>
          <a:p>
            <a:r>
              <a:rPr lang="en-US" sz="1100" dirty="0" err="1" smtClean="0"/>
              <a:t>Salamat</a:t>
            </a:r>
            <a:r>
              <a:rPr lang="en-US" sz="1100" dirty="0"/>
              <a:t>, N., </a:t>
            </a:r>
            <a:r>
              <a:rPr lang="en-US" sz="1100" dirty="0" err="1"/>
              <a:t>Chittchang</a:t>
            </a:r>
            <a:r>
              <a:rPr lang="en-US" sz="1100" dirty="0"/>
              <a:t>, M. &amp; Johnston, T. 2005, ‘The use of </a:t>
            </a:r>
            <a:r>
              <a:rPr lang="en-US" sz="1100" dirty="0" err="1"/>
              <a:t>mucoadhesive</a:t>
            </a:r>
            <a:r>
              <a:rPr lang="en-US" sz="1100" dirty="0"/>
              <a:t> polymers in buccal drug delivery’, </a:t>
            </a:r>
            <a:r>
              <a:rPr lang="en-US" sz="1100" i="1" dirty="0"/>
              <a:t>Advanced Drug Delivery Reviews</a:t>
            </a:r>
            <a:r>
              <a:rPr lang="en-US" sz="1100" dirty="0"/>
              <a:t>, vol. 57, pp. 1666-1691. </a:t>
            </a:r>
          </a:p>
          <a:p>
            <a:r>
              <a:rPr lang="en-US" sz="1100" dirty="0" smtClean="0"/>
              <a:t>Wang</a:t>
            </a:r>
            <a:r>
              <a:rPr lang="en-US" sz="1100" dirty="0"/>
              <a:t>, H., Cheng, H., Wang, F., Wei, D. &amp; Wang, X. 2010, ‘An improved 3-(4,5-dimethylthiazol-2-yl)-2,5-diphenyl tetrazolium bromide reduction assay for evaluating the viability of Escherichia coli cells’, </a:t>
            </a:r>
            <a:r>
              <a:rPr lang="en-US" sz="1100" i="1" dirty="0"/>
              <a:t>Journal of Microbiological Methods, </a:t>
            </a:r>
            <a:r>
              <a:rPr lang="en-US" sz="1100" dirty="0"/>
              <a:t>vol. 82, pp. 330-333. </a:t>
            </a:r>
          </a:p>
        </p:txBody>
      </p:sp>
    </p:spTree>
    <p:extLst>
      <p:ext uri="{BB962C8B-B14F-4D97-AF65-F5344CB8AC3E}">
        <p14:creationId xmlns:p14="http://schemas.microsoft.com/office/powerpoint/2010/main" val="2772891021"/>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widescreen-symposiu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375</TotalTime>
  <Words>1204</Words>
  <Application>Microsoft Office PowerPoint</Application>
  <PresentationFormat>On-screen Show (16:9)</PresentationFormat>
  <Paragraphs>108</Paragraphs>
  <Slides>24</Slides>
  <Notes>3</Notes>
  <HiddenSlides>0</HiddenSlides>
  <MMClips>0</MMClips>
  <ScaleCrop>false</ScaleCrop>
  <HeadingPairs>
    <vt:vector size="4" baseType="variant">
      <vt:variant>
        <vt:lpstr>Theme</vt:lpstr>
      </vt:variant>
      <vt:variant>
        <vt:i4>2</vt:i4>
      </vt:variant>
      <vt:variant>
        <vt:lpstr>Slide Titles</vt:lpstr>
      </vt:variant>
      <vt:variant>
        <vt:i4>24</vt:i4>
      </vt:variant>
    </vt:vector>
  </HeadingPairs>
  <TitlesOfParts>
    <vt:vector size="26" baseType="lpstr">
      <vt:lpstr>Custom Design</vt:lpstr>
      <vt:lpstr>widescreen-symposium</vt:lpstr>
      <vt:lpstr>Evaluation of the Mucosal Retention Properties and Toxicological Profiles of a Mucoadhesive Polymer Gel</vt:lpstr>
      <vt:lpstr>Matt Martin, PharmD</vt:lpstr>
      <vt:lpstr>Oral Mucosa</vt:lpstr>
      <vt:lpstr>Buccal Mucosa</vt:lpstr>
      <vt:lpstr>Challenges for Buccal Delivery</vt:lpstr>
      <vt:lpstr>MucoloxTM</vt:lpstr>
      <vt:lpstr>Evaluation of Mucosal Retention</vt:lpstr>
      <vt:lpstr>Methodology</vt:lpstr>
      <vt:lpstr>Methodology</vt:lpstr>
      <vt:lpstr>PowerPoint Presentation</vt:lpstr>
      <vt:lpstr>Safety &amp; Toxicologicological Profile</vt:lpstr>
      <vt:lpstr>Human Oral Mucosa Evaluation</vt:lpstr>
      <vt:lpstr>Human Oral Mucosa Evaluation</vt:lpstr>
      <vt:lpstr>Human Oral Mucosa</vt:lpstr>
      <vt:lpstr>Human Oral Mucosa</vt:lpstr>
      <vt:lpstr>Human Oral Mucosa</vt:lpstr>
      <vt:lpstr>Human Nasal Mucosa</vt:lpstr>
      <vt:lpstr>Human Nasal Mucosa</vt:lpstr>
      <vt:lpstr>Human Vaginal Tissue</vt:lpstr>
      <vt:lpstr>Human Vaginal Tissue</vt:lpstr>
      <vt:lpstr>Human Vaginal Tissue</vt:lpstr>
      <vt:lpstr>Questions?</vt:lpstr>
      <vt:lpstr>References</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Chanell Shorter</dc:creator>
  <cp:lastModifiedBy>Charles Martin</cp:lastModifiedBy>
  <cp:revision>30</cp:revision>
  <dcterms:created xsi:type="dcterms:W3CDTF">2014-02-04T15:38:53Z</dcterms:created>
  <dcterms:modified xsi:type="dcterms:W3CDTF">2015-09-18T17:24:17Z</dcterms:modified>
</cp:coreProperties>
</file>