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5" r:id="rId1"/>
    <p:sldMasterId id="2147483939" r:id="rId2"/>
  </p:sldMasterIdLst>
  <p:notesMasterIdLst>
    <p:notesMasterId r:id="rId66"/>
  </p:notesMasterIdLst>
  <p:sldIdLst>
    <p:sldId id="494" r:id="rId3"/>
    <p:sldId id="567" r:id="rId4"/>
    <p:sldId id="568" r:id="rId5"/>
    <p:sldId id="641" r:id="rId6"/>
    <p:sldId id="642" r:id="rId7"/>
    <p:sldId id="423" r:id="rId8"/>
    <p:sldId id="608" r:id="rId9"/>
    <p:sldId id="430" r:id="rId10"/>
    <p:sldId id="432" r:id="rId11"/>
    <p:sldId id="612" r:id="rId12"/>
    <p:sldId id="609" r:id="rId13"/>
    <p:sldId id="610" r:id="rId14"/>
    <p:sldId id="611" r:id="rId15"/>
    <p:sldId id="619" r:id="rId16"/>
    <p:sldId id="362" r:id="rId17"/>
    <p:sldId id="620" r:id="rId18"/>
    <p:sldId id="599" r:id="rId19"/>
    <p:sldId id="600" r:id="rId20"/>
    <p:sldId id="601" r:id="rId21"/>
    <p:sldId id="596" r:id="rId22"/>
    <p:sldId id="621" r:id="rId23"/>
    <p:sldId id="622" r:id="rId24"/>
    <p:sldId id="623" r:id="rId25"/>
    <p:sldId id="624" r:id="rId26"/>
    <p:sldId id="625" r:id="rId27"/>
    <p:sldId id="626" r:id="rId28"/>
    <p:sldId id="643" r:id="rId29"/>
    <p:sldId id="644" r:id="rId30"/>
    <p:sldId id="645" r:id="rId31"/>
    <p:sldId id="647" r:id="rId32"/>
    <p:sldId id="646" r:id="rId33"/>
    <p:sldId id="631" r:id="rId34"/>
    <p:sldId id="632" r:id="rId35"/>
    <p:sldId id="633" r:id="rId36"/>
    <p:sldId id="592" r:id="rId37"/>
    <p:sldId id="569" r:id="rId38"/>
    <p:sldId id="572" r:id="rId39"/>
    <p:sldId id="634" r:id="rId40"/>
    <p:sldId id="635" r:id="rId41"/>
    <p:sldId id="636" r:id="rId42"/>
    <p:sldId id="637" r:id="rId43"/>
    <p:sldId id="638" r:id="rId44"/>
    <p:sldId id="501" r:id="rId45"/>
    <p:sldId id="648" r:id="rId46"/>
    <p:sldId id="640" r:id="rId47"/>
    <p:sldId id="446" r:id="rId48"/>
    <p:sldId id="449" r:id="rId49"/>
    <p:sldId id="453" r:id="rId50"/>
    <p:sldId id="587" r:id="rId51"/>
    <p:sldId id="588" r:id="rId52"/>
    <p:sldId id="400" r:id="rId53"/>
    <p:sldId id="510" r:id="rId54"/>
    <p:sldId id="463" r:id="rId55"/>
    <p:sldId id="531" r:id="rId56"/>
    <p:sldId id="554" r:id="rId57"/>
    <p:sldId id="547" r:id="rId58"/>
    <p:sldId id="555" r:id="rId59"/>
    <p:sldId id="579" r:id="rId60"/>
    <p:sldId id="580" r:id="rId61"/>
    <p:sldId id="581" r:id="rId62"/>
    <p:sldId id="558" r:id="rId63"/>
    <p:sldId id="560" r:id="rId64"/>
    <p:sldId id="561" r:id="rId65"/>
  </p:sldIdLst>
  <p:sldSz cx="10080625" cy="7559675"/>
  <p:notesSz cx="7035800" cy="10167938"/>
  <p:defaultTextStyle>
    <a:defPPr>
      <a:defRPr lang="en-GB"/>
    </a:defPPr>
    <a:lvl1pPr algn="l" defTabSz="447675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ＭＳ Ｐゴシック" pitchFamily="34" charset="-128"/>
        <a:cs typeface="+mn-cs"/>
      </a:defRPr>
    </a:lvl1pPr>
    <a:lvl2pPr marL="741363" indent="-284163" algn="l" defTabSz="447675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ＭＳ Ｐゴシック" pitchFamily="34" charset="-128"/>
        <a:cs typeface="+mn-cs"/>
      </a:defRPr>
    </a:lvl2pPr>
    <a:lvl3pPr marL="1141413" indent="-227013" algn="l" defTabSz="447675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ＭＳ Ｐゴシック" pitchFamily="34" charset="-128"/>
        <a:cs typeface="+mn-cs"/>
      </a:defRPr>
    </a:lvl3pPr>
    <a:lvl4pPr marL="1598613" indent="-227013" algn="l" defTabSz="447675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ＭＳ Ｐゴシック" pitchFamily="34" charset="-128"/>
        <a:cs typeface="+mn-cs"/>
      </a:defRPr>
    </a:lvl4pPr>
    <a:lvl5pPr marL="2055813" indent="-227013" algn="l" defTabSz="447675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anose="020B0604020202020204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Arial" panose="020B0604020202020204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739" userDrawn="1">
          <p15:clr>
            <a:srgbClr val="A4A3A4"/>
          </p15:clr>
        </p15:guide>
        <p15:guide id="2" pos="201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00E200"/>
    <a:srgbClr val="FF66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69" autoAdjust="0"/>
  </p:normalViewPr>
  <p:slideViewPr>
    <p:cSldViewPr snapToGrid="0">
      <p:cViewPr varScale="1">
        <p:scale>
          <a:sx n="63" d="100"/>
          <a:sy n="63" d="100"/>
        </p:scale>
        <p:origin x="1124" y="52"/>
      </p:cViewPr>
      <p:guideLst>
        <p:guide orient="horz" pos="2161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-7964"/>
    </p:cViewPr>
  </p:sorterViewPr>
  <p:notesViewPr>
    <p:cSldViewPr snapToGrid="0">
      <p:cViewPr varScale="1">
        <p:scale>
          <a:sx n="67" d="100"/>
          <a:sy n="67" d="100"/>
        </p:scale>
        <p:origin x="-1590" y="-102"/>
      </p:cViewPr>
      <p:guideLst>
        <p:guide orient="horz" pos="2739"/>
        <p:guide pos="2010"/>
      </p:guideLst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C33889-9103-44B0-92CE-61606903950F}" type="doc">
      <dgm:prSet loTypeId="urn:microsoft.com/office/officeart/2005/8/layout/hierarchy6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2FB88217-A9AC-4F78-BAF5-50AE965A0460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de-DE" sz="1600" b="0" dirty="0" smtClean="0">
              <a:latin typeface="Calibri" pitchFamily="34" charset="0"/>
              <a:cs typeface="Arial" pitchFamily="34" charset="0"/>
            </a:rPr>
            <a:t>End of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therapy</a:t>
          </a:r>
          <a:endParaRPr lang="de-DE" sz="1600" b="0" dirty="0">
            <a:latin typeface="Calibri" pitchFamily="34" charset="0"/>
            <a:cs typeface="Arial" pitchFamily="34" charset="0"/>
          </a:endParaRPr>
        </a:p>
      </dgm:t>
    </dgm:pt>
    <dgm:pt modelId="{AFCCBB9A-C07E-43F3-B0F4-5D194C5C9E41}" type="parTrans" cxnId="{962ADB7D-F63B-4515-B387-B727B1ACDA06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0D13131A-2E38-4F38-866D-471996696FA7}" type="sibTrans" cxnId="{962ADB7D-F63B-4515-B387-B727B1ACDA06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50305AE4-8FC0-4C82-B9B6-306182EE9DA4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de-DE" sz="1600" b="0" dirty="0" err="1" smtClean="0">
              <a:latin typeface="Calibri" pitchFamily="34" charset="0"/>
              <a:cs typeface="Arial" pitchFamily="34" charset="0"/>
            </a:rPr>
            <a:t>During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therapy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and 4-6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weeks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after end of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therapy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a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measurement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</a:t>
          </a:r>
          <a:endParaRPr lang="de-DE" sz="1600" b="0" dirty="0">
            <a:latin typeface="Calibri" pitchFamily="34" charset="0"/>
            <a:cs typeface="Arial" pitchFamily="34" charset="0"/>
          </a:endParaRPr>
        </a:p>
      </dgm:t>
    </dgm:pt>
    <dgm:pt modelId="{6AE87903-ABBB-4154-8D37-2D789A001E81}" type="parTrans" cxnId="{CA1366A6-805F-4E22-A509-9570E03920DB}">
      <dgm:prSet custT="1"/>
      <dgm:spPr/>
      <dgm:t>
        <a:bodyPr/>
        <a:lstStyle/>
        <a:p>
          <a:endParaRPr lang="de-DE" sz="800" b="0">
            <a:latin typeface="Calibri" pitchFamily="34" charset="0"/>
            <a:cs typeface="Arial" pitchFamily="34" charset="0"/>
          </a:endParaRPr>
        </a:p>
      </dgm:t>
    </dgm:pt>
    <dgm:pt modelId="{5199E6D8-0089-4CBE-86CF-A11370054FAA}" type="sibTrans" cxnId="{CA1366A6-805F-4E22-A509-9570E03920DB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D828C54E-FEB2-4A3E-B8EC-1B43B8404E08}">
      <dgm:prSet custT="1"/>
      <dgm:spPr>
        <a:solidFill>
          <a:srgbClr val="C00000"/>
        </a:solidFill>
      </dgm:spPr>
      <dgm:t>
        <a:bodyPr/>
        <a:lstStyle/>
        <a:p>
          <a:r>
            <a:rPr lang="de-DE" sz="1600" b="1" dirty="0" err="1" smtClean="0">
              <a:latin typeface="Calibri" pitchFamily="34" charset="0"/>
              <a:cs typeface="Arial" pitchFamily="34" charset="0"/>
            </a:rPr>
            <a:t>Increase</a:t>
          </a:r>
          <a:r>
            <a:rPr lang="de-DE" sz="1600" b="1" dirty="0" smtClean="0">
              <a:latin typeface="Calibri" pitchFamily="34" charset="0"/>
              <a:cs typeface="Arial" pitchFamily="34" charset="0"/>
            </a:rPr>
            <a:t> of </a:t>
          </a:r>
          <a:r>
            <a:rPr lang="de-DE" sz="1600" b="1" dirty="0" err="1" smtClean="0">
              <a:latin typeface="Calibri" pitchFamily="34" charset="0"/>
              <a:cs typeface="Arial" pitchFamily="34" charset="0"/>
            </a:rPr>
            <a:t>cell</a:t>
          </a:r>
          <a:r>
            <a:rPr lang="de-DE" sz="1600" b="1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1" dirty="0" err="1" smtClean="0">
              <a:latin typeface="Calibri" pitchFamily="34" charset="0"/>
              <a:cs typeface="Arial" pitchFamily="34" charset="0"/>
            </a:rPr>
            <a:t>number</a:t>
          </a:r>
          <a:endParaRPr lang="de-DE" sz="1600" b="1" dirty="0">
            <a:latin typeface="Calibri" pitchFamily="34" charset="0"/>
            <a:cs typeface="Arial" pitchFamily="34" charset="0"/>
          </a:endParaRPr>
        </a:p>
      </dgm:t>
    </dgm:pt>
    <dgm:pt modelId="{F3B873D4-0332-4850-90E6-5C108A100F2B}" type="parTrans" cxnId="{75FF3666-FE32-49D9-8493-2D3B1319BAA1}">
      <dgm:prSet custT="1"/>
      <dgm:spPr/>
      <dgm:t>
        <a:bodyPr/>
        <a:lstStyle/>
        <a:p>
          <a:endParaRPr lang="de-DE" sz="800" b="0">
            <a:latin typeface="Calibri" pitchFamily="34" charset="0"/>
            <a:cs typeface="Arial" pitchFamily="34" charset="0"/>
          </a:endParaRPr>
        </a:p>
      </dgm:t>
    </dgm:pt>
    <dgm:pt modelId="{5F1260E1-9674-499D-BC41-347A733AE7ED}" type="sibTrans" cxnId="{75FF3666-FE32-49D9-8493-2D3B1319BAA1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1B0B4FB8-C5A6-4E3D-8C31-4643045D8D09}">
      <dgm:prSet custT="1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de-DE" sz="1600" b="0" dirty="0" err="1" smtClean="0">
              <a:latin typeface="Calibri" pitchFamily="34" charset="0"/>
              <a:cs typeface="Arial" pitchFamily="34" charset="0"/>
            </a:rPr>
            <a:t>Decrease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/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stable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cell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numbers</a:t>
          </a:r>
          <a:endParaRPr lang="de-DE" sz="1600" b="0" dirty="0">
            <a:latin typeface="Calibri" pitchFamily="34" charset="0"/>
            <a:cs typeface="Arial" pitchFamily="34" charset="0"/>
          </a:endParaRPr>
        </a:p>
      </dgm:t>
    </dgm:pt>
    <dgm:pt modelId="{CB19D81D-5976-497D-AB03-C42D5943FD3D}" type="parTrans" cxnId="{C3FF4756-8FC1-43DB-B895-8F62C78E41D8}">
      <dgm:prSet custT="1"/>
      <dgm:spPr/>
      <dgm:t>
        <a:bodyPr/>
        <a:lstStyle/>
        <a:p>
          <a:endParaRPr lang="de-DE" sz="800" b="0">
            <a:latin typeface="Calibri" pitchFamily="34" charset="0"/>
            <a:cs typeface="Arial" pitchFamily="34" charset="0"/>
          </a:endParaRPr>
        </a:p>
      </dgm:t>
    </dgm:pt>
    <dgm:pt modelId="{1B83E06B-2618-478C-8143-1C8CBA774648}" type="sibTrans" cxnId="{C3FF4756-8FC1-43DB-B895-8F62C78E41D8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0E97AE4C-8B65-4FC2-8F33-99DED7B834EB}" type="asst">
      <dgm:prSet custT="1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de-DE" sz="1600" b="0" dirty="0" smtClean="0">
              <a:latin typeface="Calibri" pitchFamily="34" charset="0"/>
              <a:cs typeface="Arial" pitchFamily="34" charset="0"/>
            </a:rPr>
            <a:t>Go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ahead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with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therapy</a:t>
          </a:r>
          <a:endParaRPr lang="de-DE" sz="1600" b="0" dirty="0">
            <a:latin typeface="Calibri" pitchFamily="34" charset="0"/>
            <a:cs typeface="Arial" pitchFamily="34" charset="0"/>
          </a:endParaRPr>
        </a:p>
      </dgm:t>
    </dgm:pt>
    <dgm:pt modelId="{BE69BD84-0807-4717-9122-18374002A848}" type="sibTrans" cxnId="{0576AF12-3D0A-433D-AEC6-22B590BA7FB7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C3502881-75C2-4C9D-AC08-F6877CFA32CA}" type="parTrans" cxnId="{0576AF12-3D0A-433D-AEC6-22B590BA7FB7}">
      <dgm:prSet custT="1"/>
      <dgm:spPr/>
      <dgm:t>
        <a:bodyPr/>
        <a:lstStyle/>
        <a:p>
          <a:endParaRPr lang="de-DE" sz="800" b="0">
            <a:latin typeface="Calibri" pitchFamily="34" charset="0"/>
            <a:cs typeface="Arial" pitchFamily="34" charset="0"/>
          </a:endParaRPr>
        </a:p>
      </dgm:t>
    </dgm:pt>
    <dgm:pt modelId="{FA714ED4-7344-45B9-86B1-6A05C824A295}" type="asst">
      <dgm:prSet custT="1"/>
      <dgm:spPr>
        <a:solidFill>
          <a:srgbClr val="C00000"/>
        </a:solidFill>
      </dgm:spPr>
      <dgm:t>
        <a:bodyPr/>
        <a:lstStyle/>
        <a:p>
          <a:r>
            <a:rPr lang="de-DE" sz="1600" b="0" dirty="0" err="1" smtClean="0">
              <a:latin typeface="Calibri" pitchFamily="34" charset="0"/>
              <a:cs typeface="Arial" pitchFamily="34" charset="0"/>
            </a:rPr>
            <a:t>Restart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therapy</a:t>
          </a:r>
          <a:endParaRPr lang="de-DE" sz="1600" b="0" dirty="0">
            <a:latin typeface="Calibri" pitchFamily="34" charset="0"/>
            <a:cs typeface="Arial" pitchFamily="34" charset="0"/>
          </a:endParaRPr>
        </a:p>
      </dgm:t>
    </dgm:pt>
    <dgm:pt modelId="{6E2ED6D1-9C8E-4325-8AA7-E2419F5BB153}" type="parTrans" cxnId="{F5637278-81B1-4800-8B5E-9BE4C00E2FD8}">
      <dgm:prSet custT="1"/>
      <dgm:spPr/>
      <dgm:t>
        <a:bodyPr/>
        <a:lstStyle/>
        <a:p>
          <a:endParaRPr lang="de-DE" sz="800" b="0">
            <a:latin typeface="Calibri" pitchFamily="34" charset="0"/>
            <a:cs typeface="Arial" pitchFamily="34" charset="0"/>
          </a:endParaRPr>
        </a:p>
      </dgm:t>
    </dgm:pt>
    <dgm:pt modelId="{1527A2E8-D817-432C-857D-843F618070A3}" type="sibTrans" cxnId="{F5637278-81B1-4800-8B5E-9BE4C00E2FD8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43E4FF28-E163-4262-9E3D-ED82C82E7D53}" type="asst">
      <dgm:prSet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de-DE" sz="1600" b="0" dirty="0" smtClean="0">
              <a:latin typeface="Calibri" pitchFamily="34" charset="0"/>
              <a:cs typeface="Arial" pitchFamily="34" charset="0"/>
            </a:rPr>
            <a:t>After 3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month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cell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number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determination</a:t>
          </a:r>
          <a:endParaRPr lang="de-DE" sz="1600" b="0" dirty="0">
            <a:latin typeface="Calibri" pitchFamily="34" charset="0"/>
            <a:cs typeface="Arial" pitchFamily="34" charset="0"/>
          </a:endParaRPr>
        </a:p>
      </dgm:t>
    </dgm:pt>
    <dgm:pt modelId="{7809374C-8863-463F-86D8-37DABCC47E95}" type="parTrans" cxnId="{ED1D9DD2-AB13-4B44-BDDE-4718D73E22D8}">
      <dgm:prSet custT="1"/>
      <dgm:spPr/>
      <dgm:t>
        <a:bodyPr/>
        <a:lstStyle/>
        <a:p>
          <a:endParaRPr lang="de-DE" sz="800" b="0">
            <a:latin typeface="Calibri" pitchFamily="34" charset="0"/>
            <a:cs typeface="Arial" pitchFamily="34" charset="0"/>
          </a:endParaRPr>
        </a:p>
      </dgm:t>
    </dgm:pt>
    <dgm:pt modelId="{F4DC0C11-C958-4A79-BAA0-04FCAEA30DCE}" type="sibTrans" cxnId="{ED1D9DD2-AB13-4B44-BDDE-4718D73E22D8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B2F3D237-283B-4FBD-B509-3C9F1F1C2A8F}" type="asst">
      <dgm:prSet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de-DE" sz="1600" b="0" dirty="0" smtClean="0">
              <a:latin typeface="Calibri" pitchFamily="34" charset="0"/>
              <a:cs typeface="Arial" pitchFamily="34" charset="0"/>
            </a:rPr>
            <a:t>After 3-6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month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cell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number</a:t>
          </a:r>
          <a:r>
            <a:rPr lang="de-DE" sz="1600" b="0" dirty="0" smtClean="0">
              <a:latin typeface="Calibri" pitchFamily="34" charset="0"/>
              <a:cs typeface="Arial" pitchFamily="34" charset="0"/>
            </a:rPr>
            <a:t> </a:t>
          </a:r>
          <a:r>
            <a:rPr lang="de-DE" sz="1600" b="0" dirty="0" err="1" smtClean="0">
              <a:latin typeface="Calibri" pitchFamily="34" charset="0"/>
              <a:cs typeface="Arial" pitchFamily="34" charset="0"/>
            </a:rPr>
            <a:t>determination</a:t>
          </a:r>
          <a:endParaRPr lang="de-DE" sz="1600" b="0" dirty="0">
            <a:latin typeface="Calibri" pitchFamily="34" charset="0"/>
            <a:cs typeface="Arial" pitchFamily="34" charset="0"/>
          </a:endParaRPr>
        </a:p>
      </dgm:t>
    </dgm:pt>
    <dgm:pt modelId="{FB71016B-0118-4558-84F3-6FA79254D777}" type="parTrans" cxnId="{E04DAECF-6ACA-44AC-8FF4-BD4D24618A48}">
      <dgm:prSet custT="1"/>
      <dgm:spPr/>
      <dgm:t>
        <a:bodyPr/>
        <a:lstStyle/>
        <a:p>
          <a:endParaRPr lang="de-DE" sz="800" b="0">
            <a:latin typeface="Calibri" pitchFamily="34" charset="0"/>
            <a:cs typeface="Arial" pitchFamily="34" charset="0"/>
          </a:endParaRPr>
        </a:p>
      </dgm:t>
    </dgm:pt>
    <dgm:pt modelId="{8CA8AEDD-B41F-420B-A485-286969DC3A3E}" type="sibTrans" cxnId="{E04DAECF-6ACA-44AC-8FF4-BD4D24618A48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56E63598-AAF5-4CC7-913E-3438B47CE12B}" type="pres">
      <dgm:prSet presAssocID="{8DC33889-9103-44B0-92CE-61606903950F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56A73767-F04F-4B29-96CA-3F81F266A374}" type="pres">
      <dgm:prSet presAssocID="{8DC33889-9103-44B0-92CE-61606903950F}" presName="hierFlow" presStyleCnt="0"/>
      <dgm:spPr/>
    </dgm:pt>
    <dgm:pt modelId="{6F450C44-B7D8-4D40-8C9E-7B70FC0DFFD7}" type="pres">
      <dgm:prSet presAssocID="{8DC33889-9103-44B0-92CE-61606903950F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6113AB1F-1B1D-4E92-9BB7-4813672BC210}" type="pres">
      <dgm:prSet presAssocID="{2FB88217-A9AC-4F78-BAF5-50AE965A0460}" presName="Name14" presStyleCnt="0"/>
      <dgm:spPr/>
    </dgm:pt>
    <dgm:pt modelId="{3A6480B8-458E-415E-9817-676FE5144EEB}" type="pres">
      <dgm:prSet presAssocID="{2FB88217-A9AC-4F78-BAF5-50AE965A0460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E78D2DC0-3FBE-4384-8450-224B0E2A8BF4}" type="pres">
      <dgm:prSet presAssocID="{2FB88217-A9AC-4F78-BAF5-50AE965A0460}" presName="hierChild2" presStyleCnt="0"/>
      <dgm:spPr/>
    </dgm:pt>
    <dgm:pt modelId="{F67FAAAB-CD08-4861-AC18-E1DF824A82BD}" type="pres">
      <dgm:prSet presAssocID="{6AE87903-ABBB-4154-8D37-2D789A001E81}" presName="Name19" presStyleLbl="parChTrans1D2" presStyleIdx="0" presStyleCnt="1"/>
      <dgm:spPr/>
      <dgm:t>
        <a:bodyPr/>
        <a:lstStyle/>
        <a:p>
          <a:endParaRPr lang="de-DE"/>
        </a:p>
      </dgm:t>
    </dgm:pt>
    <dgm:pt modelId="{29FE82CF-9F67-491B-8526-7459848340DD}" type="pres">
      <dgm:prSet presAssocID="{50305AE4-8FC0-4C82-B9B6-306182EE9DA4}" presName="Name21" presStyleCnt="0"/>
      <dgm:spPr/>
    </dgm:pt>
    <dgm:pt modelId="{BE61FC77-79BB-4B19-B22E-8097FF48124F}" type="pres">
      <dgm:prSet presAssocID="{50305AE4-8FC0-4C82-B9B6-306182EE9DA4}" presName="level2Shape" presStyleLbl="node2" presStyleIdx="0" presStyleCnt="1" custScaleX="191616"/>
      <dgm:spPr/>
      <dgm:t>
        <a:bodyPr/>
        <a:lstStyle/>
        <a:p>
          <a:endParaRPr lang="de-DE"/>
        </a:p>
      </dgm:t>
    </dgm:pt>
    <dgm:pt modelId="{08B58A25-68A7-4E16-BEA7-9EBE7F170720}" type="pres">
      <dgm:prSet presAssocID="{50305AE4-8FC0-4C82-B9B6-306182EE9DA4}" presName="hierChild3" presStyleCnt="0"/>
      <dgm:spPr/>
    </dgm:pt>
    <dgm:pt modelId="{779BD567-531E-4D57-9FC5-5F4FFB83E835}" type="pres">
      <dgm:prSet presAssocID="{F3B873D4-0332-4850-90E6-5C108A100F2B}" presName="Name19" presStyleLbl="parChTrans1D3" presStyleIdx="0" presStyleCnt="2"/>
      <dgm:spPr/>
      <dgm:t>
        <a:bodyPr/>
        <a:lstStyle/>
        <a:p>
          <a:endParaRPr lang="de-DE"/>
        </a:p>
      </dgm:t>
    </dgm:pt>
    <dgm:pt modelId="{8289D40C-6677-4B8C-A59E-C9EA038EF0D8}" type="pres">
      <dgm:prSet presAssocID="{D828C54E-FEB2-4A3E-B8EC-1B43B8404E08}" presName="Name21" presStyleCnt="0"/>
      <dgm:spPr/>
    </dgm:pt>
    <dgm:pt modelId="{B13B187F-0845-447C-A9BF-6E40AF7E5710}" type="pres">
      <dgm:prSet presAssocID="{D828C54E-FEB2-4A3E-B8EC-1B43B8404E08}" presName="level2Shape" presStyleLbl="node3" presStyleIdx="0" presStyleCnt="2"/>
      <dgm:spPr/>
      <dgm:t>
        <a:bodyPr/>
        <a:lstStyle/>
        <a:p>
          <a:endParaRPr lang="de-DE"/>
        </a:p>
      </dgm:t>
    </dgm:pt>
    <dgm:pt modelId="{BB939FAC-63A8-4D06-8541-9E4A92DDEA15}" type="pres">
      <dgm:prSet presAssocID="{D828C54E-FEB2-4A3E-B8EC-1B43B8404E08}" presName="hierChild3" presStyleCnt="0"/>
      <dgm:spPr/>
    </dgm:pt>
    <dgm:pt modelId="{EB9A5C62-9EBC-4EE4-BA95-2F7D40166498}" type="pres">
      <dgm:prSet presAssocID="{6E2ED6D1-9C8E-4325-8AA7-E2419F5BB153}" presName="Name19" presStyleLbl="parChTrans1D4" presStyleIdx="0" presStyleCnt="4"/>
      <dgm:spPr/>
      <dgm:t>
        <a:bodyPr/>
        <a:lstStyle/>
        <a:p>
          <a:endParaRPr lang="de-DE"/>
        </a:p>
      </dgm:t>
    </dgm:pt>
    <dgm:pt modelId="{B94A3D17-B67F-44EA-B9A6-0884FE512A2A}" type="pres">
      <dgm:prSet presAssocID="{FA714ED4-7344-45B9-86B1-6A05C824A295}" presName="Name21" presStyleCnt="0"/>
      <dgm:spPr/>
    </dgm:pt>
    <dgm:pt modelId="{FE2FC66A-6551-4A3F-BB72-258C6C8EFF98}" type="pres">
      <dgm:prSet presAssocID="{FA714ED4-7344-45B9-86B1-6A05C824A295}" presName="level2Shape" presStyleLbl="asst3" presStyleIdx="0" presStyleCnt="4"/>
      <dgm:spPr/>
      <dgm:t>
        <a:bodyPr/>
        <a:lstStyle/>
        <a:p>
          <a:endParaRPr lang="de-DE"/>
        </a:p>
      </dgm:t>
    </dgm:pt>
    <dgm:pt modelId="{3F4D9305-719B-4F40-A755-24AE9B2E6B2A}" type="pres">
      <dgm:prSet presAssocID="{FA714ED4-7344-45B9-86B1-6A05C824A295}" presName="hierChild3" presStyleCnt="0"/>
      <dgm:spPr/>
    </dgm:pt>
    <dgm:pt modelId="{E5F9F2D4-C900-4181-AA40-398D6F14B7EC}" type="pres">
      <dgm:prSet presAssocID="{7809374C-8863-463F-86D8-37DABCC47E95}" presName="Name19" presStyleLbl="parChTrans1D4" presStyleIdx="1" presStyleCnt="4"/>
      <dgm:spPr/>
      <dgm:t>
        <a:bodyPr/>
        <a:lstStyle/>
        <a:p>
          <a:endParaRPr lang="de-DE"/>
        </a:p>
      </dgm:t>
    </dgm:pt>
    <dgm:pt modelId="{E190F80E-8D78-4FB1-9BF6-465E0045BA55}" type="pres">
      <dgm:prSet presAssocID="{43E4FF28-E163-4262-9E3D-ED82C82E7D53}" presName="Name21" presStyleCnt="0"/>
      <dgm:spPr/>
    </dgm:pt>
    <dgm:pt modelId="{ACCDA7B8-D679-4C94-BCC3-EABF2003A574}" type="pres">
      <dgm:prSet presAssocID="{43E4FF28-E163-4262-9E3D-ED82C82E7D53}" presName="level2Shape" presStyleLbl="asst3" presStyleIdx="1" presStyleCnt="4"/>
      <dgm:spPr/>
      <dgm:t>
        <a:bodyPr/>
        <a:lstStyle/>
        <a:p>
          <a:endParaRPr lang="de-DE"/>
        </a:p>
      </dgm:t>
    </dgm:pt>
    <dgm:pt modelId="{52B65962-97B7-4CD3-8E2D-6C2CBFDDF4C1}" type="pres">
      <dgm:prSet presAssocID="{43E4FF28-E163-4262-9E3D-ED82C82E7D53}" presName="hierChild3" presStyleCnt="0"/>
      <dgm:spPr/>
    </dgm:pt>
    <dgm:pt modelId="{2C7B3304-126A-4183-8522-9FB9577F9197}" type="pres">
      <dgm:prSet presAssocID="{CB19D81D-5976-497D-AB03-C42D5943FD3D}" presName="Name19" presStyleLbl="parChTrans1D3" presStyleIdx="1" presStyleCnt="2"/>
      <dgm:spPr/>
      <dgm:t>
        <a:bodyPr/>
        <a:lstStyle/>
        <a:p>
          <a:endParaRPr lang="de-DE"/>
        </a:p>
      </dgm:t>
    </dgm:pt>
    <dgm:pt modelId="{51AC6348-FDEB-41E3-8F80-892F559B88DF}" type="pres">
      <dgm:prSet presAssocID="{1B0B4FB8-C5A6-4E3D-8C31-4643045D8D09}" presName="Name21" presStyleCnt="0"/>
      <dgm:spPr/>
    </dgm:pt>
    <dgm:pt modelId="{D7C5CBD2-0481-4237-8504-BD8FDB08E0C4}" type="pres">
      <dgm:prSet presAssocID="{1B0B4FB8-C5A6-4E3D-8C31-4643045D8D09}" presName="level2Shape" presStyleLbl="node3" presStyleIdx="1" presStyleCnt="2"/>
      <dgm:spPr/>
      <dgm:t>
        <a:bodyPr/>
        <a:lstStyle/>
        <a:p>
          <a:endParaRPr lang="de-DE"/>
        </a:p>
      </dgm:t>
    </dgm:pt>
    <dgm:pt modelId="{9B1A7ECA-A06D-40FF-A06A-32A584DF145D}" type="pres">
      <dgm:prSet presAssocID="{1B0B4FB8-C5A6-4E3D-8C31-4643045D8D09}" presName="hierChild3" presStyleCnt="0"/>
      <dgm:spPr/>
    </dgm:pt>
    <dgm:pt modelId="{5DDFECB4-ED8A-46F8-82A3-86EB1FEBB103}" type="pres">
      <dgm:prSet presAssocID="{C3502881-75C2-4C9D-AC08-F6877CFA32CA}" presName="Name19" presStyleLbl="parChTrans1D4" presStyleIdx="2" presStyleCnt="4"/>
      <dgm:spPr/>
      <dgm:t>
        <a:bodyPr/>
        <a:lstStyle/>
        <a:p>
          <a:endParaRPr lang="de-DE"/>
        </a:p>
      </dgm:t>
    </dgm:pt>
    <dgm:pt modelId="{9D15EAFB-4B53-4B84-B0F5-840706DCB06D}" type="pres">
      <dgm:prSet presAssocID="{0E97AE4C-8B65-4FC2-8F33-99DED7B834EB}" presName="Name21" presStyleCnt="0"/>
      <dgm:spPr/>
    </dgm:pt>
    <dgm:pt modelId="{3CDF6D3C-76A4-42B1-B732-B24FDAA062EF}" type="pres">
      <dgm:prSet presAssocID="{0E97AE4C-8B65-4FC2-8F33-99DED7B834EB}" presName="level2Shape" presStyleLbl="asst3" presStyleIdx="2" presStyleCnt="4"/>
      <dgm:spPr/>
      <dgm:t>
        <a:bodyPr/>
        <a:lstStyle/>
        <a:p>
          <a:endParaRPr lang="de-DE"/>
        </a:p>
      </dgm:t>
    </dgm:pt>
    <dgm:pt modelId="{4051DA9A-465D-4F22-ACFD-895131982138}" type="pres">
      <dgm:prSet presAssocID="{0E97AE4C-8B65-4FC2-8F33-99DED7B834EB}" presName="hierChild3" presStyleCnt="0"/>
      <dgm:spPr/>
    </dgm:pt>
    <dgm:pt modelId="{3CA3BEA8-B3B5-4BB6-B26B-80AFE7C9245E}" type="pres">
      <dgm:prSet presAssocID="{FB71016B-0118-4558-84F3-6FA79254D777}" presName="Name19" presStyleLbl="parChTrans1D4" presStyleIdx="3" presStyleCnt="4"/>
      <dgm:spPr/>
      <dgm:t>
        <a:bodyPr/>
        <a:lstStyle/>
        <a:p>
          <a:endParaRPr lang="de-DE"/>
        </a:p>
      </dgm:t>
    </dgm:pt>
    <dgm:pt modelId="{3E873F85-145F-4ABE-9DA9-9A48638540FA}" type="pres">
      <dgm:prSet presAssocID="{B2F3D237-283B-4FBD-B509-3C9F1F1C2A8F}" presName="Name21" presStyleCnt="0"/>
      <dgm:spPr/>
    </dgm:pt>
    <dgm:pt modelId="{00B710CB-664B-4DF9-9658-93ED98DDB137}" type="pres">
      <dgm:prSet presAssocID="{B2F3D237-283B-4FBD-B509-3C9F1F1C2A8F}" presName="level2Shape" presStyleLbl="asst3" presStyleIdx="3" presStyleCnt="4"/>
      <dgm:spPr/>
      <dgm:t>
        <a:bodyPr/>
        <a:lstStyle/>
        <a:p>
          <a:endParaRPr lang="de-DE"/>
        </a:p>
      </dgm:t>
    </dgm:pt>
    <dgm:pt modelId="{7C38CC8B-5CDD-4961-9B75-9507F3CEF150}" type="pres">
      <dgm:prSet presAssocID="{B2F3D237-283B-4FBD-B509-3C9F1F1C2A8F}" presName="hierChild3" presStyleCnt="0"/>
      <dgm:spPr/>
    </dgm:pt>
    <dgm:pt modelId="{F7201F43-8588-4166-8B66-9C43D1D15499}" type="pres">
      <dgm:prSet presAssocID="{8DC33889-9103-44B0-92CE-61606903950F}" presName="bgShapesFlow" presStyleCnt="0"/>
      <dgm:spPr/>
    </dgm:pt>
  </dgm:ptLst>
  <dgm:cxnLst>
    <dgm:cxn modelId="{F5637278-81B1-4800-8B5E-9BE4C00E2FD8}" srcId="{D828C54E-FEB2-4A3E-B8EC-1B43B8404E08}" destId="{FA714ED4-7344-45B9-86B1-6A05C824A295}" srcOrd="0" destOrd="0" parTransId="{6E2ED6D1-9C8E-4325-8AA7-E2419F5BB153}" sibTransId="{1527A2E8-D817-432C-857D-843F618070A3}"/>
    <dgm:cxn modelId="{8B8449C4-F00D-4610-875D-8BE2806AAB89}" type="presOf" srcId="{C3502881-75C2-4C9D-AC08-F6877CFA32CA}" destId="{5DDFECB4-ED8A-46F8-82A3-86EB1FEBB103}" srcOrd="0" destOrd="0" presId="urn:microsoft.com/office/officeart/2005/8/layout/hierarchy6"/>
    <dgm:cxn modelId="{6DE8E52A-E40E-4F8E-A836-B3C0C80ED52D}" type="presOf" srcId="{7809374C-8863-463F-86D8-37DABCC47E95}" destId="{E5F9F2D4-C900-4181-AA40-398D6F14B7EC}" srcOrd="0" destOrd="0" presId="urn:microsoft.com/office/officeart/2005/8/layout/hierarchy6"/>
    <dgm:cxn modelId="{C3FF4756-8FC1-43DB-B895-8F62C78E41D8}" srcId="{50305AE4-8FC0-4C82-B9B6-306182EE9DA4}" destId="{1B0B4FB8-C5A6-4E3D-8C31-4643045D8D09}" srcOrd="1" destOrd="0" parTransId="{CB19D81D-5976-497D-AB03-C42D5943FD3D}" sibTransId="{1B83E06B-2618-478C-8143-1C8CBA774648}"/>
    <dgm:cxn modelId="{0576AF12-3D0A-433D-AEC6-22B590BA7FB7}" srcId="{1B0B4FB8-C5A6-4E3D-8C31-4643045D8D09}" destId="{0E97AE4C-8B65-4FC2-8F33-99DED7B834EB}" srcOrd="0" destOrd="0" parTransId="{C3502881-75C2-4C9D-AC08-F6877CFA32CA}" sibTransId="{BE69BD84-0807-4717-9122-18374002A848}"/>
    <dgm:cxn modelId="{42509919-2918-4AE9-9918-15B49E556264}" type="presOf" srcId="{1B0B4FB8-C5A6-4E3D-8C31-4643045D8D09}" destId="{D7C5CBD2-0481-4237-8504-BD8FDB08E0C4}" srcOrd="0" destOrd="0" presId="urn:microsoft.com/office/officeart/2005/8/layout/hierarchy6"/>
    <dgm:cxn modelId="{9BD0FBCF-64FB-4590-A1EF-8B66F1572B25}" type="presOf" srcId="{D828C54E-FEB2-4A3E-B8EC-1B43B8404E08}" destId="{B13B187F-0845-447C-A9BF-6E40AF7E5710}" srcOrd="0" destOrd="0" presId="urn:microsoft.com/office/officeart/2005/8/layout/hierarchy6"/>
    <dgm:cxn modelId="{B4576719-432F-4987-AF8C-3AE2740B9F8D}" type="presOf" srcId="{B2F3D237-283B-4FBD-B509-3C9F1F1C2A8F}" destId="{00B710CB-664B-4DF9-9658-93ED98DDB137}" srcOrd="0" destOrd="0" presId="urn:microsoft.com/office/officeart/2005/8/layout/hierarchy6"/>
    <dgm:cxn modelId="{75FF3666-FE32-49D9-8493-2D3B1319BAA1}" srcId="{50305AE4-8FC0-4C82-B9B6-306182EE9DA4}" destId="{D828C54E-FEB2-4A3E-B8EC-1B43B8404E08}" srcOrd="0" destOrd="0" parTransId="{F3B873D4-0332-4850-90E6-5C108A100F2B}" sibTransId="{5F1260E1-9674-499D-BC41-347A733AE7ED}"/>
    <dgm:cxn modelId="{E04DAECF-6ACA-44AC-8FF4-BD4D24618A48}" srcId="{0E97AE4C-8B65-4FC2-8F33-99DED7B834EB}" destId="{B2F3D237-283B-4FBD-B509-3C9F1F1C2A8F}" srcOrd="0" destOrd="0" parTransId="{FB71016B-0118-4558-84F3-6FA79254D777}" sibTransId="{8CA8AEDD-B41F-420B-A485-286969DC3A3E}"/>
    <dgm:cxn modelId="{F976B8C2-C37D-497C-9FD6-90670597D8AD}" type="presOf" srcId="{FB71016B-0118-4558-84F3-6FA79254D777}" destId="{3CA3BEA8-B3B5-4BB6-B26B-80AFE7C9245E}" srcOrd="0" destOrd="0" presId="urn:microsoft.com/office/officeart/2005/8/layout/hierarchy6"/>
    <dgm:cxn modelId="{2065B4E3-E168-400A-A0BF-FBD5F9CE766A}" type="presOf" srcId="{0E97AE4C-8B65-4FC2-8F33-99DED7B834EB}" destId="{3CDF6D3C-76A4-42B1-B732-B24FDAA062EF}" srcOrd="0" destOrd="0" presId="urn:microsoft.com/office/officeart/2005/8/layout/hierarchy6"/>
    <dgm:cxn modelId="{4E7654DE-9EF1-4225-9362-F088A4460774}" type="presOf" srcId="{6E2ED6D1-9C8E-4325-8AA7-E2419F5BB153}" destId="{EB9A5C62-9EBC-4EE4-BA95-2F7D40166498}" srcOrd="0" destOrd="0" presId="urn:microsoft.com/office/officeart/2005/8/layout/hierarchy6"/>
    <dgm:cxn modelId="{962ADB7D-F63B-4515-B387-B727B1ACDA06}" srcId="{8DC33889-9103-44B0-92CE-61606903950F}" destId="{2FB88217-A9AC-4F78-BAF5-50AE965A0460}" srcOrd="0" destOrd="0" parTransId="{AFCCBB9A-C07E-43F3-B0F4-5D194C5C9E41}" sibTransId="{0D13131A-2E38-4F38-866D-471996696FA7}"/>
    <dgm:cxn modelId="{08E45CCA-EF79-42C8-9573-DB85919AF228}" type="presOf" srcId="{50305AE4-8FC0-4C82-B9B6-306182EE9DA4}" destId="{BE61FC77-79BB-4B19-B22E-8097FF48124F}" srcOrd="0" destOrd="0" presId="urn:microsoft.com/office/officeart/2005/8/layout/hierarchy6"/>
    <dgm:cxn modelId="{0EC04065-2154-4A36-9252-B9DD7DB8DE50}" type="presOf" srcId="{F3B873D4-0332-4850-90E6-5C108A100F2B}" destId="{779BD567-531E-4D57-9FC5-5F4FFB83E835}" srcOrd="0" destOrd="0" presId="urn:microsoft.com/office/officeart/2005/8/layout/hierarchy6"/>
    <dgm:cxn modelId="{3EF311FB-D1D8-49BD-8C57-98B5534A40BD}" type="presOf" srcId="{43E4FF28-E163-4262-9E3D-ED82C82E7D53}" destId="{ACCDA7B8-D679-4C94-BCC3-EABF2003A574}" srcOrd="0" destOrd="0" presId="urn:microsoft.com/office/officeart/2005/8/layout/hierarchy6"/>
    <dgm:cxn modelId="{D84932D2-3324-49DB-BEE9-D8F013C5012F}" type="presOf" srcId="{2FB88217-A9AC-4F78-BAF5-50AE965A0460}" destId="{3A6480B8-458E-415E-9817-676FE5144EEB}" srcOrd="0" destOrd="0" presId="urn:microsoft.com/office/officeart/2005/8/layout/hierarchy6"/>
    <dgm:cxn modelId="{F0221A6E-72FF-4BF6-B405-AC973685C28B}" type="presOf" srcId="{8DC33889-9103-44B0-92CE-61606903950F}" destId="{56E63598-AAF5-4CC7-913E-3438B47CE12B}" srcOrd="0" destOrd="0" presId="urn:microsoft.com/office/officeart/2005/8/layout/hierarchy6"/>
    <dgm:cxn modelId="{639B3705-E7E7-44E0-A218-2C4D914359F8}" type="presOf" srcId="{CB19D81D-5976-497D-AB03-C42D5943FD3D}" destId="{2C7B3304-126A-4183-8522-9FB9577F9197}" srcOrd="0" destOrd="0" presId="urn:microsoft.com/office/officeart/2005/8/layout/hierarchy6"/>
    <dgm:cxn modelId="{91B3185C-42E6-451D-A3D7-5D21FA6066F8}" type="presOf" srcId="{FA714ED4-7344-45B9-86B1-6A05C824A295}" destId="{FE2FC66A-6551-4A3F-BB72-258C6C8EFF98}" srcOrd="0" destOrd="0" presId="urn:microsoft.com/office/officeart/2005/8/layout/hierarchy6"/>
    <dgm:cxn modelId="{ED1D9DD2-AB13-4B44-BDDE-4718D73E22D8}" srcId="{FA714ED4-7344-45B9-86B1-6A05C824A295}" destId="{43E4FF28-E163-4262-9E3D-ED82C82E7D53}" srcOrd="0" destOrd="0" parTransId="{7809374C-8863-463F-86D8-37DABCC47E95}" sibTransId="{F4DC0C11-C958-4A79-BAA0-04FCAEA30DCE}"/>
    <dgm:cxn modelId="{AFC7F8EC-2445-4590-BA68-8BBC630F9AD7}" type="presOf" srcId="{6AE87903-ABBB-4154-8D37-2D789A001E81}" destId="{F67FAAAB-CD08-4861-AC18-E1DF824A82BD}" srcOrd="0" destOrd="0" presId="urn:microsoft.com/office/officeart/2005/8/layout/hierarchy6"/>
    <dgm:cxn modelId="{CA1366A6-805F-4E22-A509-9570E03920DB}" srcId="{2FB88217-A9AC-4F78-BAF5-50AE965A0460}" destId="{50305AE4-8FC0-4C82-B9B6-306182EE9DA4}" srcOrd="0" destOrd="0" parTransId="{6AE87903-ABBB-4154-8D37-2D789A001E81}" sibTransId="{5199E6D8-0089-4CBE-86CF-A11370054FAA}"/>
    <dgm:cxn modelId="{9637AC59-762C-4FE4-BCA0-138ECD008B8B}" type="presParOf" srcId="{56E63598-AAF5-4CC7-913E-3438B47CE12B}" destId="{56A73767-F04F-4B29-96CA-3F81F266A374}" srcOrd="0" destOrd="0" presId="urn:microsoft.com/office/officeart/2005/8/layout/hierarchy6"/>
    <dgm:cxn modelId="{8CFBCEE0-54B9-46BF-87A2-7A9CBC429269}" type="presParOf" srcId="{56A73767-F04F-4B29-96CA-3F81F266A374}" destId="{6F450C44-B7D8-4D40-8C9E-7B70FC0DFFD7}" srcOrd="0" destOrd="0" presId="urn:microsoft.com/office/officeart/2005/8/layout/hierarchy6"/>
    <dgm:cxn modelId="{ECBF6D0F-8614-48A1-9CCA-7CFAFB5F4DEA}" type="presParOf" srcId="{6F450C44-B7D8-4D40-8C9E-7B70FC0DFFD7}" destId="{6113AB1F-1B1D-4E92-9BB7-4813672BC210}" srcOrd="0" destOrd="0" presId="urn:microsoft.com/office/officeart/2005/8/layout/hierarchy6"/>
    <dgm:cxn modelId="{420EF0F4-B0FD-496B-A2FE-8D828847282A}" type="presParOf" srcId="{6113AB1F-1B1D-4E92-9BB7-4813672BC210}" destId="{3A6480B8-458E-415E-9817-676FE5144EEB}" srcOrd="0" destOrd="0" presId="urn:microsoft.com/office/officeart/2005/8/layout/hierarchy6"/>
    <dgm:cxn modelId="{C6A2377D-27AA-434C-AD28-E5ED894C6256}" type="presParOf" srcId="{6113AB1F-1B1D-4E92-9BB7-4813672BC210}" destId="{E78D2DC0-3FBE-4384-8450-224B0E2A8BF4}" srcOrd="1" destOrd="0" presId="urn:microsoft.com/office/officeart/2005/8/layout/hierarchy6"/>
    <dgm:cxn modelId="{6C96582D-EF97-4E62-8B18-7AA0649C617F}" type="presParOf" srcId="{E78D2DC0-3FBE-4384-8450-224B0E2A8BF4}" destId="{F67FAAAB-CD08-4861-AC18-E1DF824A82BD}" srcOrd="0" destOrd="0" presId="urn:microsoft.com/office/officeart/2005/8/layout/hierarchy6"/>
    <dgm:cxn modelId="{D763E17D-62DE-4A0A-B651-CB7956FBE84B}" type="presParOf" srcId="{E78D2DC0-3FBE-4384-8450-224B0E2A8BF4}" destId="{29FE82CF-9F67-491B-8526-7459848340DD}" srcOrd="1" destOrd="0" presId="urn:microsoft.com/office/officeart/2005/8/layout/hierarchy6"/>
    <dgm:cxn modelId="{8F677F84-1A37-4C3D-B581-411FB588FBAE}" type="presParOf" srcId="{29FE82CF-9F67-491B-8526-7459848340DD}" destId="{BE61FC77-79BB-4B19-B22E-8097FF48124F}" srcOrd="0" destOrd="0" presId="urn:microsoft.com/office/officeart/2005/8/layout/hierarchy6"/>
    <dgm:cxn modelId="{CF851DAC-9210-4A43-A6E5-1AC617502BDE}" type="presParOf" srcId="{29FE82CF-9F67-491B-8526-7459848340DD}" destId="{08B58A25-68A7-4E16-BEA7-9EBE7F170720}" srcOrd="1" destOrd="0" presId="urn:microsoft.com/office/officeart/2005/8/layout/hierarchy6"/>
    <dgm:cxn modelId="{E2E4FE90-B888-436C-A5BE-ECAE7E4AB1C0}" type="presParOf" srcId="{08B58A25-68A7-4E16-BEA7-9EBE7F170720}" destId="{779BD567-531E-4D57-9FC5-5F4FFB83E835}" srcOrd="0" destOrd="0" presId="urn:microsoft.com/office/officeart/2005/8/layout/hierarchy6"/>
    <dgm:cxn modelId="{CE1124E5-3411-4ED2-B0F2-EDDFEC888699}" type="presParOf" srcId="{08B58A25-68A7-4E16-BEA7-9EBE7F170720}" destId="{8289D40C-6677-4B8C-A59E-C9EA038EF0D8}" srcOrd="1" destOrd="0" presId="urn:microsoft.com/office/officeart/2005/8/layout/hierarchy6"/>
    <dgm:cxn modelId="{5BB6DAF9-CE1C-486B-BA39-CDEAA2B87A7C}" type="presParOf" srcId="{8289D40C-6677-4B8C-A59E-C9EA038EF0D8}" destId="{B13B187F-0845-447C-A9BF-6E40AF7E5710}" srcOrd="0" destOrd="0" presId="urn:microsoft.com/office/officeart/2005/8/layout/hierarchy6"/>
    <dgm:cxn modelId="{6F8E2857-E17A-4A12-B6F1-8A44625C9549}" type="presParOf" srcId="{8289D40C-6677-4B8C-A59E-C9EA038EF0D8}" destId="{BB939FAC-63A8-4D06-8541-9E4A92DDEA15}" srcOrd="1" destOrd="0" presId="urn:microsoft.com/office/officeart/2005/8/layout/hierarchy6"/>
    <dgm:cxn modelId="{522ECF39-4DBC-4DBB-9CCC-8C9E3D77937D}" type="presParOf" srcId="{BB939FAC-63A8-4D06-8541-9E4A92DDEA15}" destId="{EB9A5C62-9EBC-4EE4-BA95-2F7D40166498}" srcOrd="0" destOrd="0" presId="urn:microsoft.com/office/officeart/2005/8/layout/hierarchy6"/>
    <dgm:cxn modelId="{FF91071B-E435-4B04-B058-16777AC16C03}" type="presParOf" srcId="{BB939FAC-63A8-4D06-8541-9E4A92DDEA15}" destId="{B94A3D17-B67F-44EA-B9A6-0884FE512A2A}" srcOrd="1" destOrd="0" presId="urn:microsoft.com/office/officeart/2005/8/layout/hierarchy6"/>
    <dgm:cxn modelId="{F362E316-2FC4-4FF7-B758-8D4A99CB4887}" type="presParOf" srcId="{B94A3D17-B67F-44EA-B9A6-0884FE512A2A}" destId="{FE2FC66A-6551-4A3F-BB72-258C6C8EFF98}" srcOrd="0" destOrd="0" presId="urn:microsoft.com/office/officeart/2005/8/layout/hierarchy6"/>
    <dgm:cxn modelId="{9C7FBAB2-A15F-4F5A-A572-6452F93B7B35}" type="presParOf" srcId="{B94A3D17-B67F-44EA-B9A6-0884FE512A2A}" destId="{3F4D9305-719B-4F40-A755-24AE9B2E6B2A}" srcOrd="1" destOrd="0" presId="urn:microsoft.com/office/officeart/2005/8/layout/hierarchy6"/>
    <dgm:cxn modelId="{067C1FA6-2598-4430-9EB0-9B774D13DDB5}" type="presParOf" srcId="{3F4D9305-719B-4F40-A755-24AE9B2E6B2A}" destId="{E5F9F2D4-C900-4181-AA40-398D6F14B7EC}" srcOrd="0" destOrd="0" presId="urn:microsoft.com/office/officeart/2005/8/layout/hierarchy6"/>
    <dgm:cxn modelId="{4BA51E7B-C8DC-490D-A6C5-0594A570BB96}" type="presParOf" srcId="{3F4D9305-719B-4F40-A755-24AE9B2E6B2A}" destId="{E190F80E-8D78-4FB1-9BF6-465E0045BA55}" srcOrd="1" destOrd="0" presId="urn:microsoft.com/office/officeart/2005/8/layout/hierarchy6"/>
    <dgm:cxn modelId="{8140D1B3-7646-4F1E-83BD-FE8419C27EF7}" type="presParOf" srcId="{E190F80E-8D78-4FB1-9BF6-465E0045BA55}" destId="{ACCDA7B8-D679-4C94-BCC3-EABF2003A574}" srcOrd="0" destOrd="0" presId="urn:microsoft.com/office/officeart/2005/8/layout/hierarchy6"/>
    <dgm:cxn modelId="{8D903329-B38F-41F4-9A42-695AA6CD38B4}" type="presParOf" srcId="{E190F80E-8D78-4FB1-9BF6-465E0045BA55}" destId="{52B65962-97B7-4CD3-8E2D-6C2CBFDDF4C1}" srcOrd="1" destOrd="0" presId="urn:microsoft.com/office/officeart/2005/8/layout/hierarchy6"/>
    <dgm:cxn modelId="{BC03E7DD-8155-4795-89AE-3236B406AFBB}" type="presParOf" srcId="{08B58A25-68A7-4E16-BEA7-9EBE7F170720}" destId="{2C7B3304-126A-4183-8522-9FB9577F9197}" srcOrd="2" destOrd="0" presId="urn:microsoft.com/office/officeart/2005/8/layout/hierarchy6"/>
    <dgm:cxn modelId="{8BAF0A5F-78D2-4151-93DF-7182440C37AD}" type="presParOf" srcId="{08B58A25-68A7-4E16-BEA7-9EBE7F170720}" destId="{51AC6348-FDEB-41E3-8F80-892F559B88DF}" srcOrd="3" destOrd="0" presId="urn:microsoft.com/office/officeart/2005/8/layout/hierarchy6"/>
    <dgm:cxn modelId="{D2D9E342-93A9-45D5-96FA-F949AE043EA4}" type="presParOf" srcId="{51AC6348-FDEB-41E3-8F80-892F559B88DF}" destId="{D7C5CBD2-0481-4237-8504-BD8FDB08E0C4}" srcOrd="0" destOrd="0" presId="urn:microsoft.com/office/officeart/2005/8/layout/hierarchy6"/>
    <dgm:cxn modelId="{E28F95D7-C3E6-4257-A73B-7E62CA2E859C}" type="presParOf" srcId="{51AC6348-FDEB-41E3-8F80-892F559B88DF}" destId="{9B1A7ECA-A06D-40FF-A06A-32A584DF145D}" srcOrd="1" destOrd="0" presId="urn:microsoft.com/office/officeart/2005/8/layout/hierarchy6"/>
    <dgm:cxn modelId="{38623F2C-6B04-435D-9A0E-76056BAB0CD0}" type="presParOf" srcId="{9B1A7ECA-A06D-40FF-A06A-32A584DF145D}" destId="{5DDFECB4-ED8A-46F8-82A3-86EB1FEBB103}" srcOrd="0" destOrd="0" presId="urn:microsoft.com/office/officeart/2005/8/layout/hierarchy6"/>
    <dgm:cxn modelId="{D23D336D-04A2-4B38-8CCF-44DDB5F15C99}" type="presParOf" srcId="{9B1A7ECA-A06D-40FF-A06A-32A584DF145D}" destId="{9D15EAFB-4B53-4B84-B0F5-840706DCB06D}" srcOrd="1" destOrd="0" presId="urn:microsoft.com/office/officeart/2005/8/layout/hierarchy6"/>
    <dgm:cxn modelId="{63FB15B9-8D7D-4A65-9541-83D788CB3909}" type="presParOf" srcId="{9D15EAFB-4B53-4B84-B0F5-840706DCB06D}" destId="{3CDF6D3C-76A4-42B1-B732-B24FDAA062EF}" srcOrd="0" destOrd="0" presId="urn:microsoft.com/office/officeart/2005/8/layout/hierarchy6"/>
    <dgm:cxn modelId="{FFCDC027-4000-46E8-A84D-D5065C1DC8CE}" type="presParOf" srcId="{9D15EAFB-4B53-4B84-B0F5-840706DCB06D}" destId="{4051DA9A-465D-4F22-ACFD-895131982138}" srcOrd="1" destOrd="0" presId="urn:microsoft.com/office/officeart/2005/8/layout/hierarchy6"/>
    <dgm:cxn modelId="{DC558DDA-5EFB-43E2-8D7F-A87946015661}" type="presParOf" srcId="{4051DA9A-465D-4F22-ACFD-895131982138}" destId="{3CA3BEA8-B3B5-4BB6-B26B-80AFE7C9245E}" srcOrd="0" destOrd="0" presId="urn:microsoft.com/office/officeart/2005/8/layout/hierarchy6"/>
    <dgm:cxn modelId="{35403B3A-DB6C-4F48-86E5-EB928F520622}" type="presParOf" srcId="{4051DA9A-465D-4F22-ACFD-895131982138}" destId="{3E873F85-145F-4ABE-9DA9-9A48638540FA}" srcOrd="1" destOrd="0" presId="urn:microsoft.com/office/officeart/2005/8/layout/hierarchy6"/>
    <dgm:cxn modelId="{0EF300A7-4871-44FC-A124-BA368F4AF406}" type="presParOf" srcId="{3E873F85-145F-4ABE-9DA9-9A48638540FA}" destId="{00B710CB-664B-4DF9-9658-93ED98DDB137}" srcOrd="0" destOrd="0" presId="urn:microsoft.com/office/officeart/2005/8/layout/hierarchy6"/>
    <dgm:cxn modelId="{0A5962C4-EC9D-46EC-851A-DFBE2FF5784A}" type="presParOf" srcId="{3E873F85-145F-4ABE-9DA9-9A48638540FA}" destId="{7C38CC8B-5CDD-4961-9B75-9507F3CEF150}" srcOrd="1" destOrd="0" presId="urn:microsoft.com/office/officeart/2005/8/layout/hierarchy6"/>
    <dgm:cxn modelId="{17BE915A-637C-4F9D-818E-EEB74812F0B4}" type="presParOf" srcId="{56E63598-AAF5-4CC7-913E-3438B47CE12B}" destId="{F7201F43-8588-4166-8B66-9C43D1D15499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C33889-9103-44B0-92CE-61606903950F}" type="doc">
      <dgm:prSet loTypeId="urn:microsoft.com/office/officeart/2005/8/layout/hierarchy6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2FB88217-A9AC-4F78-BAF5-50AE965A0460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de-DE" sz="1600" b="0" dirty="0" smtClean="0">
              <a:latin typeface="Calibri" pitchFamily="34" charset="0"/>
              <a:cs typeface="Arial" pitchFamily="34" charset="0"/>
            </a:rPr>
            <a:t>Ende der Therapie</a:t>
          </a:r>
          <a:endParaRPr lang="de-DE" sz="1600" b="0" dirty="0">
            <a:latin typeface="Calibri" pitchFamily="34" charset="0"/>
            <a:cs typeface="Arial" pitchFamily="34" charset="0"/>
          </a:endParaRPr>
        </a:p>
      </dgm:t>
    </dgm:pt>
    <dgm:pt modelId="{AFCCBB9A-C07E-43F3-B0F4-5D194C5C9E41}" type="parTrans" cxnId="{962ADB7D-F63B-4515-B387-B727B1ACDA06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0D13131A-2E38-4F38-866D-471996696FA7}" type="sibTrans" cxnId="{962ADB7D-F63B-4515-B387-B727B1ACDA06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50305AE4-8FC0-4C82-B9B6-306182EE9DA4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de-DE" sz="1600" b="0" dirty="0" smtClean="0">
              <a:latin typeface="Calibri" pitchFamily="34" charset="0"/>
              <a:cs typeface="Arial" pitchFamily="34" charset="0"/>
            </a:rPr>
            <a:t>Während der Therapie und 4-6 Wochen nach Abschluss der Therapie eine Messung </a:t>
          </a:r>
          <a:endParaRPr lang="de-DE" sz="1600" b="0" dirty="0">
            <a:latin typeface="Calibri" pitchFamily="34" charset="0"/>
            <a:cs typeface="Arial" pitchFamily="34" charset="0"/>
          </a:endParaRPr>
        </a:p>
      </dgm:t>
    </dgm:pt>
    <dgm:pt modelId="{6AE87903-ABBB-4154-8D37-2D789A001E81}" type="parTrans" cxnId="{CA1366A6-805F-4E22-A509-9570E03920DB}">
      <dgm:prSet custT="1"/>
      <dgm:spPr/>
      <dgm:t>
        <a:bodyPr/>
        <a:lstStyle/>
        <a:p>
          <a:endParaRPr lang="de-DE" sz="800" b="0">
            <a:latin typeface="Calibri" pitchFamily="34" charset="0"/>
            <a:cs typeface="Arial" pitchFamily="34" charset="0"/>
          </a:endParaRPr>
        </a:p>
      </dgm:t>
    </dgm:pt>
    <dgm:pt modelId="{5199E6D8-0089-4CBE-86CF-A11370054FAA}" type="sibTrans" cxnId="{CA1366A6-805F-4E22-A509-9570E03920DB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D828C54E-FEB2-4A3E-B8EC-1B43B8404E08}">
      <dgm:prSet custT="1"/>
      <dgm:spPr>
        <a:solidFill>
          <a:srgbClr val="C00000"/>
        </a:solidFill>
      </dgm:spPr>
      <dgm:t>
        <a:bodyPr/>
        <a:lstStyle/>
        <a:p>
          <a:r>
            <a:rPr lang="de-DE" sz="1600" b="1" dirty="0" smtClean="0">
              <a:latin typeface="Calibri" pitchFamily="34" charset="0"/>
              <a:cs typeface="Arial" pitchFamily="34" charset="0"/>
            </a:rPr>
            <a:t>Anstieg der Zellzahl</a:t>
          </a:r>
          <a:endParaRPr lang="de-DE" sz="1600" b="1" dirty="0">
            <a:latin typeface="Calibri" pitchFamily="34" charset="0"/>
            <a:cs typeface="Arial" pitchFamily="34" charset="0"/>
          </a:endParaRPr>
        </a:p>
      </dgm:t>
    </dgm:pt>
    <dgm:pt modelId="{F3B873D4-0332-4850-90E6-5C108A100F2B}" type="parTrans" cxnId="{75FF3666-FE32-49D9-8493-2D3B1319BAA1}">
      <dgm:prSet custT="1"/>
      <dgm:spPr/>
      <dgm:t>
        <a:bodyPr/>
        <a:lstStyle/>
        <a:p>
          <a:endParaRPr lang="de-DE" sz="800" b="0">
            <a:latin typeface="Calibri" pitchFamily="34" charset="0"/>
            <a:cs typeface="Arial" pitchFamily="34" charset="0"/>
          </a:endParaRPr>
        </a:p>
      </dgm:t>
    </dgm:pt>
    <dgm:pt modelId="{5F1260E1-9674-499D-BC41-347A733AE7ED}" type="sibTrans" cxnId="{75FF3666-FE32-49D9-8493-2D3B1319BAA1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1B0B4FB8-C5A6-4E3D-8C31-4643045D8D09}">
      <dgm:prSet custT="1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de-DE" sz="1600" b="0" dirty="0" smtClean="0">
              <a:latin typeface="Calibri" pitchFamily="34" charset="0"/>
              <a:cs typeface="Arial" pitchFamily="34" charset="0"/>
            </a:rPr>
            <a:t>Absinken/ Gleichbleiben der Zellzahl</a:t>
          </a:r>
          <a:endParaRPr lang="de-DE" sz="1600" b="0" dirty="0">
            <a:latin typeface="Calibri" pitchFamily="34" charset="0"/>
            <a:cs typeface="Arial" pitchFamily="34" charset="0"/>
          </a:endParaRPr>
        </a:p>
      </dgm:t>
    </dgm:pt>
    <dgm:pt modelId="{CB19D81D-5976-497D-AB03-C42D5943FD3D}" type="parTrans" cxnId="{C3FF4756-8FC1-43DB-B895-8F62C78E41D8}">
      <dgm:prSet custT="1"/>
      <dgm:spPr/>
      <dgm:t>
        <a:bodyPr/>
        <a:lstStyle/>
        <a:p>
          <a:endParaRPr lang="de-DE" sz="800" b="0">
            <a:latin typeface="Calibri" pitchFamily="34" charset="0"/>
            <a:cs typeface="Arial" pitchFamily="34" charset="0"/>
          </a:endParaRPr>
        </a:p>
      </dgm:t>
    </dgm:pt>
    <dgm:pt modelId="{1B83E06B-2618-478C-8143-1C8CBA774648}" type="sibTrans" cxnId="{C3FF4756-8FC1-43DB-B895-8F62C78E41D8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0E97AE4C-8B65-4FC2-8F33-99DED7B834EB}" type="asst">
      <dgm:prSet custT="1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de-DE" sz="1600" b="0" dirty="0" smtClean="0">
              <a:latin typeface="Calibri" pitchFamily="34" charset="0"/>
              <a:cs typeface="Arial" pitchFamily="34" charset="0"/>
            </a:rPr>
            <a:t>Therapie fortführen</a:t>
          </a:r>
          <a:endParaRPr lang="de-DE" sz="1600" b="0" dirty="0">
            <a:latin typeface="Calibri" pitchFamily="34" charset="0"/>
            <a:cs typeface="Arial" pitchFamily="34" charset="0"/>
          </a:endParaRPr>
        </a:p>
      </dgm:t>
    </dgm:pt>
    <dgm:pt modelId="{BE69BD84-0807-4717-9122-18374002A848}" type="sibTrans" cxnId="{0576AF12-3D0A-433D-AEC6-22B590BA7FB7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C3502881-75C2-4C9D-AC08-F6877CFA32CA}" type="parTrans" cxnId="{0576AF12-3D0A-433D-AEC6-22B590BA7FB7}">
      <dgm:prSet custT="1"/>
      <dgm:spPr/>
      <dgm:t>
        <a:bodyPr/>
        <a:lstStyle/>
        <a:p>
          <a:endParaRPr lang="de-DE" sz="800" b="0">
            <a:latin typeface="Calibri" pitchFamily="34" charset="0"/>
            <a:cs typeface="Arial" pitchFamily="34" charset="0"/>
          </a:endParaRPr>
        </a:p>
      </dgm:t>
    </dgm:pt>
    <dgm:pt modelId="{FA714ED4-7344-45B9-86B1-6A05C824A295}" type="asst">
      <dgm:prSet custT="1"/>
      <dgm:spPr>
        <a:solidFill>
          <a:srgbClr val="C00000"/>
        </a:solidFill>
      </dgm:spPr>
      <dgm:t>
        <a:bodyPr/>
        <a:lstStyle/>
        <a:p>
          <a:r>
            <a:rPr lang="de-DE" sz="1600" b="0" dirty="0" smtClean="0">
              <a:latin typeface="Calibri" pitchFamily="34" charset="0"/>
              <a:cs typeface="Arial" pitchFamily="34" charset="0"/>
            </a:rPr>
            <a:t>Erneute Aufnahme der Therapie</a:t>
          </a:r>
          <a:endParaRPr lang="de-DE" sz="1600" b="0" dirty="0">
            <a:latin typeface="Calibri" pitchFamily="34" charset="0"/>
            <a:cs typeface="Arial" pitchFamily="34" charset="0"/>
          </a:endParaRPr>
        </a:p>
      </dgm:t>
    </dgm:pt>
    <dgm:pt modelId="{6E2ED6D1-9C8E-4325-8AA7-E2419F5BB153}" type="parTrans" cxnId="{F5637278-81B1-4800-8B5E-9BE4C00E2FD8}">
      <dgm:prSet custT="1"/>
      <dgm:spPr/>
      <dgm:t>
        <a:bodyPr/>
        <a:lstStyle/>
        <a:p>
          <a:endParaRPr lang="de-DE" sz="800" b="0">
            <a:latin typeface="Calibri" pitchFamily="34" charset="0"/>
            <a:cs typeface="Arial" pitchFamily="34" charset="0"/>
          </a:endParaRPr>
        </a:p>
      </dgm:t>
    </dgm:pt>
    <dgm:pt modelId="{1527A2E8-D817-432C-857D-843F618070A3}" type="sibTrans" cxnId="{F5637278-81B1-4800-8B5E-9BE4C00E2FD8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43E4FF28-E163-4262-9E3D-ED82C82E7D53}" type="asst">
      <dgm:prSet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de-DE" sz="1600" b="0" dirty="0" smtClean="0">
              <a:latin typeface="Calibri" pitchFamily="34" charset="0"/>
              <a:cs typeface="Arial" pitchFamily="34" charset="0"/>
            </a:rPr>
            <a:t>Nach 3 Monaten Zellzahl bestimmen</a:t>
          </a:r>
          <a:endParaRPr lang="de-DE" sz="1600" b="0" dirty="0">
            <a:latin typeface="Calibri" pitchFamily="34" charset="0"/>
            <a:cs typeface="Arial" pitchFamily="34" charset="0"/>
          </a:endParaRPr>
        </a:p>
      </dgm:t>
    </dgm:pt>
    <dgm:pt modelId="{7809374C-8863-463F-86D8-37DABCC47E95}" type="parTrans" cxnId="{ED1D9DD2-AB13-4B44-BDDE-4718D73E22D8}">
      <dgm:prSet custT="1"/>
      <dgm:spPr/>
      <dgm:t>
        <a:bodyPr/>
        <a:lstStyle/>
        <a:p>
          <a:endParaRPr lang="de-DE" sz="800" b="0">
            <a:latin typeface="Calibri" pitchFamily="34" charset="0"/>
            <a:cs typeface="Arial" pitchFamily="34" charset="0"/>
          </a:endParaRPr>
        </a:p>
      </dgm:t>
    </dgm:pt>
    <dgm:pt modelId="{F4DC0C11-C958-4A79-BAA0-04FCAEA30DCE}" type="sibTrans" cxnId="{ED1D9DD2-AB13-4B44-BDDE-4718D73E22D8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B2F3D237-283B-4FBD-B509-3C9F1F1C2A8F}" type="asst">
      <dgm:prSet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de-DE" sz="1600" b="0" dirty="0" smtClean="0">
              <a:latin typeface="Calibri" pitchFamily="34" charset="0"/>
              <a:cs typeface="Arial" pitchFamily="34" charset="0"/>
            </a:rPr>
            <a:t>Nach 3-6 Monaten Zellzahl bestimmen</a:t>
          </a:r>
          <a:endParaRPr lang="de-DE" sz="1600" b="0" dirty="0">
            <a:latin typeface="Calibri" pitchFamily="34" charset="0"/>
            <a:cs typeface="Arial" pitchFamily="34" charset="0"/>
          </a:endParaRPr>
        </a:p>
      </dgm:t>
    </dgm:pt>
    <dgm:pt modelId="{FB71016B-0118-4558-84F3-6FA79254D777}" type="parTrans" cxnId="{E04DAECF-6ACA-44AC-8FF4-BD4D24618A48}">
      <dgm:prSet custT="1"/>
      <dgm:spPr/>
      <dgm:t>
        <a:bodyPr/>
        <a:lstStyle/>
        <a:p>
          <a:endParaRPr lang="de-DE" sz="800" b="0">
            <a:latin typeface="Calibri" pitchFamily="34" charset="0"/>
            <a:cs typeface="Arial" pitchFamily="34" charset="0"/>
          </a:endParaRPr>
        </a:p>
      </dgm:t>
    </dgm:pt>
    <dgm:pt modelId="{8CA8AEDD-B41F-420B-A485-286969DC3A3E}" type="sibTrans" cxnId="{E04DAECF-6ACA-44AC-8FF4-BD4D24618A48}">
      <dgm:prSet/>
      <dgm:spPr/>
      <dgm:t>
        <a:bodyPr/>
        <a:lstStyle/>
        <a:p>
          <a:endParaRPr lang="de-DE" sz="2800" b="0">
            <a:latin typeface="Calibri" pitchFamily="34" charset="0"/>
            <a:cs typeface="Arial" pitchFamily="34" charset="0"/>
          </a:endParaRPr>
        </a:p>
      </dgm:t>
    </dgm:pt>
    <dgm:pt modelId="{56E63598-AAF5-4CC7-913E-3438B47CE12B}" type="pres">
      <dgm:prSet presAssocID="{8DC33889-9103-44B0-92CE-61606903950F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56A73767-F04F-4B29-96CA-3F81F266A374}" type="pres">
      <dgm:prSet presAssocID="{8DC33889-9103-44B0-92CE-61606903950F}" presName="hierFlow" presStyleCnt="0"/>
      <dgm:spPr/>
    </dgm:pt>
    <dgm:pt modelId="{6F450C44-B7D8-4D40-8C9E-7B70FC0DFFD7}" type="pres">
      <dgm:prSet presAssocID="{8DC33889-9103-44B0-92CE-61606903950F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6113AB1F-1B1D-4E92-9BB7-4813672BC210}" type="pres">
      <dgm:prSet presAssocID="{2FB88217-A9AC-4F78-BAF5-50AE965A0460}" presName="Name14" presStyleCnt="0"/>
      <dgm:spPr/>
    </dgm:pt>
    <dgm:pt modelId="{3A6480B8-458E-415E-9817-676FE5144EEB}" type="pres">
      <dgm:prSet presAssocID="{2FB88217-A9AC-4F78-BAF5-50AE965A0460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de-DE"/>
        </a:p>
      </dgm:t>
    </dgm:pt>
    <dgm:pt modelId="{E78D2DC0-3FBE-4384-8450-224B0E2A8BF4}" type="pres">
      <dgm:prSet presAssocID="{2FB88217-A9AC-4F78-BAF5-50AE965A0460}" presName="hierChild2" presStyleCnt="0"/>
      <dgm:spPr/>
    </dgm:pt>
    <dgm:pt modelId="{F67FAAAB-CD08-4861-AC18-E1DF824A82BD}" type="pres">
      <dgm:prSet presAssocID="{6AE87903-ABBB-4154-8D37-2D789A001E81}" presName="Name19" presStyleLbl="parChTrans1D2" presStyleIdx="0" presStyleCnt="1"/>
      <dgm:spPr/>
      <dgm:t>
        <a:bodyPr/>
        <a:lstStyle/>
        <a:p>
          <a:endParaRPr lang="de-DE"/>
        </a:p>
      </dgm:t>
    </dgm:pt>
    <dgm:pt modelId="{29FE82CF-9F67-491B-8526-7459848340DD}" type="pres">
      <dgm:prSet presAssocID="{50305AE4-8FC0-4C82-B9B6-306182EE9DA4}" presName="Name21" presStyleCnt="0"/>
      <dgm:spPr/>
    </dgm:pt>
    <dgm:pt modelId="{BE61FC77-79BB-4B19-B22E-8097FF48124F}" type="pres">
      <dgm:prSet presAssocID="{50305AE4-8FC0-4C82-B9B6-306182EE9DA4}" presName="level2Shape" presStyleLbl="node2" presStyleIdx="0" presStyleCnt="1" custScaleX="191616"/>
      <dgm:spPr/>
      <dgm:t>
        <a:bodyPr/>
        <a:lstStyle/>
        <a:p>
          <a:endParaRPr lang="de-DE"/>
        </a:p>
      </dgm:t>
    </dgm:pt>
    <dgm:pt modelId="{08B58A25-68A7-4E16-BEA7-9EBE7F170720}" type="pres">
      <dgm:prSet presAssocID="{50305AE4-8FC0-4C82-B9B6-306182EE9DA4}" presName="hierChild3" presStyleCnt="0"/>
      <dgm:spPr/>
    </dgm:pt>
    <dgm:pt modelId="{779BD567-531E-4D57-9FC5-5F4FFB83E835}" type="pres">
      <dgm:prSet presAssocID="{F3B873D4-0332-4850-90E6-5C108A100F2B}" presName="Name19" presStyleLbl="parChTrans1D3" presStyleIdx="0" presStyleCnt="2"/>
      <dgm:spPr/>
      <dgm:t>
        <a:bodyPr/>
        <a:lstStyle/>
        <a:p>
          <a:endParaRPr lang="de-DE"/>
        </a:p>
      </dgm:t>
    </dgm:pt>
    <dgm:pt modelId="{8289D40C-6677-4B8C-A59E-C9EA038EF0D8}" type="pres">
      <dgm:prSet presAssocID="{D828C54E-FEB2-4A3E-B8EC-1B43B8404E08}" presName="Name21" presStyleCnt="0"/>
      <dgm:spPr/>
    </dgm:pt>
    <dgm:pt modelId="{B13B187F-0845-447C-A9BF-6E40AF7E5710}" type="pres">
      <dgm:prSet presAssocID="{D828C54E-FEB2-4A3E-B8EC-1B43B8404E08}" presName="level2Shape" presStyleLbl="node3" presStyleIdx="0" presStyleCnt="2"/>
      <dgm:spPr/>
      <dgm:t>
        <a:bodyPr/>
        <a:lstStyle/>
        <a:p>
          <a:endParaRPr lang="de-DE"/>
        </a:p>
      </dgm:t>
    </dgm:pt>
    <dgm:pt modelId="{BB939FAC-63A8-4D06-8541-9E4A92DDEA15}" type="pres">
      <dgm:prSet presAssocID="{D828C54E-FEB2-4A3E-B8EC-1B43B8404E08}" presName="hierChild3" presStyleCnt="0"/>
      <dgm:spPr/>
    </dgm:pt>
    <dgm:pt modelId="{EB9A5C62-9EBC-4EE4-BA95-2F7D40166498}" type="pres">
      <dgm:prSet presAssocID="{6E2ED6D1-9C8E-4325-8AA7-E2419F5BB153}" presName="Name19" presStyleLbl="parChTrans1D4" presStyleIdx="0" presStyleCnt="4"/>
      <dgm:spPr/>
      <dgm:t>
        <a:bodyPr/>
        <a:lstStyle/>
        <a:p>
          <a:endParaRPr lang="de-DE"/>
        </a:p>
      </dgm:t>
    </dgm:pt>
    <dgm:pt modelId="{B94A3D17-B67F-44EA-B9A6-0884FE512A2A}" type="pres">
      <dgm:prSet presAssocID="{FA714ED4-7344-45B9-86B1-6A05C824A295}" presName="Name21" presStyleCnt="0"/>
      <dgm:spPr/>
    </dgm:pt>
    <dgm:pt modelId="{FE2FC66A-6551-4A3F-BB72-258C6C8EFF98}" type="pres">
      <dgm:prSet presAssocID="{FA714ED4-7344-45B9-86B1-6A05C824A295}" presName="level2Shape" presStyleLbl="asst3" presStyleIdx="0" presStyleCnt="4"/>
      <dgm:spPr/>
      <dgm:t>
        <a:bodyPr/>
        <a:lstStyle/>
        <a:p>
          <a:endParaRPr lang="de-DE"/>
        </a:p>
      </dgm:t>
    </dgm:pt>
    <dgm:pt modelId="{3F4D9305-719B-4F40-A755-24AE9B2E6B2A}" type="pres">
      <dgm:prSet presAssocID="{FA714ED4-7344-45B9-86B1-6A05C824A295}" presName="hierChild3" presStyleCnt="0"/>
      <dgm:spPr/>
    </dgm:pt>
    <dgm:pt modelId="{E5F9F2D4-C900-4181-AA40-398D6F14B7EC}" type="pres">
      <dgm:prSet presAssocID="{7809374C-8863-463F-86D8-37DABCC47E95}" presName="Name19" presStyleLbl="parChTrans1D4" presStyleIdx="1" presStyleCnt="4"/>
      <dgm:spPr/>
      <dgm:t>
        <a:bodyPr/>
        <a:lstStyle/>
        <a:p>
          <a:endParaRPr lang="de-DE"/>
        </a:p>
      </dgm:t>
    </dgm:pt>
    <dgm:pt modelId="{E190F80E-8D78-4FB1-9BF6-465E0045BA55}" type="pres">
      <dgm:prSet presAssocID="{43E4FF28-E163-4262-9E3D-ED82C82E7D53}" presName="Name21" presStyleCnt="0"/>
      <dgm:spPr/>
    </dgm:pt>
    <dgm:pt modelId="{ACCDA7B8-D679-4C94-BCC3-EABF2003A574}" type="pres">
      <dgm:prSet presAssocID="{43E4FF28-E163-4262-9E3D-ED82C82E7D53}" presName="level2Shape" presStyleLbl="asst3" presStyleIdx="1" presStyleCnt="4"/>
      <dgm:spPr/>
      <dgm:t>
        <a:bodyPr/>
        <a:lstStyle/>
        <a:p>
          <a:endParaRPr lang="de-DE"/>
        </a:p>
      </dgm:t>
    </dgm:pt>
    <dgm:pt modelId="{52B65962-97B7-4CD3-8E2D-6C2CBFDDF4C1}" type="pres">
      <dgm:prSet presAssocID="{43E4FF28-E163-4262-9E3D-ED82C82E7D53}" presName="hierChild3" presStyleCnt="0"/>
      <dgm:spPr/>
    </dgm:pt>
    <dgm:pt modelId="{2C7B3304-126A-4183-8522-9FB9577F9197}" type="pres">
      <dgm:prSet presAssocID="{CB19D81D-5976-497D-AB03-C42D5943FD3D}" presName="Name19" presStyleLbl="parChTrans1D3" presStyleIdx="1" presStyleCnt="2"/>
      <dgm:spPr/>
      <dgm:t>
        <a:bodyPr/>
        <a:lstStyle/>
        <a:p>
          <a:endParaRPr lang="de-DE"/>
        </a:p>
      </dgm:t>
    </dgm:pt>
    <dgm:pt modelId="{51AC6348-FDEB-41E3-8F80-892F559B88DF}" type="pres">
      <dgm:prSet presAssocID="{1B0B4FB8-C5A6-4E3D-8C31-4643045D8D09}" presName="Name21" presStyleCnt="0"/>
      <dgm:spPr/>
    </dgm:pt>
    <dgm:pt modelId="{D7C5CBD2-0481-4237-8504-BD8FDB08E0C4}" type="pres">
      <dgm:prSet presAssocID="{1B0B4FB8-C5A6-4E3D-8C31-4643045D8D09}" presName="level2Shape" presStyleLbl="node3" presStyleIdx="1" presStyleCnt="2"/>
      <dgm:spPr/>
      <dgm:t>
        <a:bodyPr/>
        <a:lstStyle/>
        <a:p>
          <a:endParaRPr lang="de-DE"/>
        </a:p>
      </dgm:t>
    </dgm:pt>
    <dgm:pt modelId="{9B1A7ECA-A06D-40FF-A06A-32A584DF145D}" type="pres">
      <dgm:prSet presAssocID="{1B0B4FB8-C5A6-4E3D-8C31-4643045D8D09}" presName="hierChild3" presStyleCnt="0"/>
      <dgm:spPr/>
    </dgm:pt>
    <dgm:pt modelId="{5DDFECB4-ED8A-46F8-82A3-86EB1FEBB103}" type="pres">
      <dgm:prSet presAssocID="{C3502881-75C2-4C9D-AC08-F6877CFA32CA}" presName="Name19" presStyleLbl="parChTrans1D4" presStyleIdx="2" presStyleCnt="4"/>
      <dgm:spPr/>
      <dgm:t>
        <a:bodyPr/>
        <a:lstStyle/>
        <a:p>
          <a:endParaRPr lang="de-DE"/>
        </a:p>
      </dgm:t>
    </dgm:pt>
    <dgm:pt modelId="{9D15EAFB-4B53-4B84-B0F5-840706DCB06D}" type="pres">
      <dgm:prSet presAssocID="{0E97AE4C-8B65-4FC2-8F33-99DED7B834EB}" presName="Name21" presStyleCnt="0"/>
      <dgm:spPr/>
    </dgm:pt>
    <dgm:pt modelId="{3CDF6D3C-76A4-42B1-B732-B24FDAA062EF}" type="pres">
      <dgm:prSet presAssocID="{0E97AE4C-8B65-4FC2-8F33-99DED7B834EB}" presName="level2Shape" presStyleLbl="asst3" presStyleIdx="2" presStyleCnt="4"/>
      <dgm:spPr/>
      <dgm:t>
        <a:bodyPr/>
        <a:lstStyle/>
        <a:p>
          <a:endParaRPr lang="de-DE"/>
        </a:p>
      </dgm:t>
    </dgm:pt>
    <dgm:pt modelId="{4051DA9A-465D-4F22-ACFD-895131982138}" type="pres">
      <dgm:prSet presAssocID="{0E97AE4C-8B65-4FC2-8F33-99DED7B834EB}" presName="hierChild3" presStyleCnt="0"/>
      <dgm:spPr/>
    </dgm:pt>
    <dgm:pt modelId="{3CA3BEA8-B3B5-4BB6-B26B-80AFE7C9245E}" type="pres">
      <dgm:prSet presAssocID="{FB71016B-0118-4558-84F3-6FA79254D777}" presName="Name19" presStyleLbl="parChTrans1D4" presStyleIdx="3" presStyleCnt="4"/>
      <dgm:spPr/>
      <dgm:t>
        <a:bodyPr/>
        <a:lstStyle/>
        <a:p>
          <a:endParaRPr lang="de-DE"/>
        </a:p>
      </dgm:t>
    </dgm:pt>
    <dgm:pt modelId="{3E873F85-145F-4ABE-9DA9-9A48638540FA}" type="pres">
      <dgm:prSet presAssocID="{B2F3D237-283B-4FBD-B509-3C9F1F1C2A8F}" presName="Name21" presStyleCnt="0"/>
      <dgm:spPr/>
    </dgm:pt>
    <dgm:pt modelId="{00B710CB-664B-4DF9-9658-93ED98DDB137}" type="pres">
      <dgm:prSet presAssocID="{B2F3D237-283B-4FBD-B509-3C9F1F1C2A8F}" presName="level2Shape" presStyleLbl="asst3" presStyleIdx="3" presStyleCnt="4"/>
      <dgm:spPr/>
      <dgm:t>
        <a:bodyPr/>
        <a:lstStyle/>
        <a:p>
          <a:endParaRPr lang="de-DE"/>
        </a:p>
      </dgm:t>
    </dgm:pt>
    <dgm:pt modelId="{7C38CC8B-5CDD-4961-9B75-9507F3CEF150}" type="pres">
      <dgm:prSet presAssocID="{B2F3D237-283B-4FBD-B509-3C9F1F1C2A8F}" presName="hierChild3" presStyleCnt="0"/>
      <dgm:spPr/>
    </dgm:pt>
    <dgm:pt modelId="{F7201F43-8588-4166-8B66-9C43D1D15499}" type="pres">
      <dgm:prSet presAssocID="{8DC33889-9103-44B0-92CE-61606903950F}" presName="bgShapesFlow" presStyleCnt="0"/>
      <dgm:spPr/>
    </dgm:pt>
  </dgm:ptLst>
  <dgm:cxnLst>
    <dgm:cxn modelId="{948E1E8A-5DF8-4664-AFDB-46F9AFF67CBD}" type="presOf" srcId="{0E97AE4C-8B65-4FC2-8F33-99DED7B834EB}" destId="{3CDF6D3C-76A4-42B1-B732-B24FDAA062EF}" srcOrd="0" destOrd="0" presId="urn:microsoft.com/office/officeart/2005/8/layout/hierarchy6"/>
    <dgm:cxn modelId="{F5637278-81B1-4800-8B5E-9BE4C00E2FD8}" srcId="{D828C54E-FEB2-4A3E-B8EC-1B43B8404E08}" destId="{FA714ED4-7344-45B9-86B1-6A05C824A295}" srcOrd="0" destOrd="0" parTransId="{6E2ED6D1-9C8E-4325-8AA7-E2419F5BB153}" sibTransId="{1527A2E8-D817-432C-857D-843F618070A3}"/>
    <dgm:cxn modelId="{93B604D0-B15D-4BF2-9F31-A6AEEB57DED9}" type="presOf" srcId="{2FB88217-A9AC-4F78-BAF5-50AE965A0460}" destId="{3A6480B8-458E-415E-9817-676FE5144EEB}" srcOrd="0" destOrd="0" presId="urn:microsoft.com/office/officeart/2005/8/layout/hierarchy6"/>
    <dgm:cxn modelId="{F6E3AE5B-613F-46D1-9227-60903A66EF20}" type="presOf" srcId="{50305AE4-8FC0-4C82-B9B6-306182EE9DA4}" destId="{BE61FC77-79BB-4B19-B22E-8097FF48124F}" srcOrd="0" destOrd="0" presId="urn:microsoft.com/office/officeart/2005/8/layout/hierarchy6"/>
    <dgm:cxn modelId="{C3FF4756-8FC1-43DB-B895-8F62C78E41D8}" srcId="{50305AE4-8FC0-4C82-B9B6-306182EE9DA4}" destId="{1B0B4FB8-C5A6-4E3D-8C31-4643045D8D09}" srcOrd="1" destOrd="0" parTransId="{CB19D81D-5976-497D-AB03-C42D5943FD3D}" sibTransId="{1B83E06B-2618-478C-8143-1C8CBA774648}"/>
    <dgm:cxn modelId="{4E1FE87C-0BC6-4ED1-B43D-BF2E27B6D745}" type="presOf" srcId="{43E4FF28-E163-4262-9E3D-ED82C82E7D53}" destId="{ACCDA7B8-D679-4C94-BCC3-EABF2003A574}" srcOrd="0" destOrd="0" presId="urn:microsoft.com/office/officeart/2005/8/layout/hierarchy6"/>
    <dgm:cxn modelId="{0576AF12-3D0A-433D-AEC6-22B590BA7FB7}" srcId="{1B0B4FB8-C5A6-4E3D-8C31-4643045D8D09}" destId="{0E97AE4C-8B65-4FC2-8F33-99DED7B834EB}" srcOrd="0" destOrd="0" parTransId="{C3502881-75C2-4C9D-AC08-F6877CFA32CA}" sibTransId="{BE69BD84-0807-4717-9122-18374002A848}"/>
    <dgm:cxn modelId="{B942C9C0-164A-4CAB-A1A8-8165F99B64C9}" type="presOf" srcId="{7809374C-8863-463F-86D8-37DABCC47E95}" destId="{E5F9F2D4-C900-4181-AA40-398D6F14B7EC}" srcOrd="0" destOrd="0" presId="urn:microsoft.com/office/officeart/2005/8/layout/hierarchy6"/>
    <dgm:cxn modelId="{ABFF5710-E602-4B0E-BF8F-9A528A1AE84A}" type="presOf" srcId="{CB19D81D-5976-497D-AB03-C42D5943FD3D}" destId="{2C7B3304-126A-4183-8522-9FB9577F9197}" srcOrd="0" destOrd="0" presId="urn:microsoft.com/office/officeart/2005/8/layout/hierarchy6"/>
    <dgm:cxn modelId="{DE1C16FF-E7FE-4756-B083-74A4DA2C8D51}" type="presOf" srcId="{C3502881-75C2-4C9D-AC08-F6877CFA32CA}" destId="{5DDFECB4-ED8A-46F8-82A3-86EB1FEBB103}" srcOrd="0" destOrd="0" presId="urn:microsoft.com/office/officeart/2005/8/layout/hierarchy6"/>
    <dgm:cxn modelId="{75FF3666-FE32-49D9-8493-2D3B1319BAA1}" srcId="{50305AE4-8FC0-4C82-B9B6-306182EE9DA4}" destId="{D828C54E-FEB2-4A3E-B8EC-1B43B8404E08}" srcOrd="0" destOrd="0" parTransId="{F3B873D4-0332-4850-90E6-5C108A100F2B}" sibTransId="{5F1260E1-9674-499D-BC41-347A733AE7ED}"/>
    <dgm:cxn modelId="{E04DAECF-6ACA-44AC-8FF4-BD4D24618A48}" srcId="{0E97AE4C-8B65-4FC2-8F33-99DED7B834EB}" destId="{B2F3D237-283B-4FBD-B509-3C9F1F1C2A8F}" srcOrd="0" destOrd="0" parTransId="{FB71016B-0118-4558-84F3-6FA79254D777}" sibTransId="{8CA8AEDD-B41F-420B-A485-286969DC3A3E}"/>
    <dgm:cxn modelId="{66D9FE56-142A-481B-8025-2987EB53DEC3}" type="presOf" srcId="{8DC33889-9103-44B0-92CE-61606903950F}" destId="{56E63598-AAF5-4CC7-913E-3438B47CE12B}" srcOrd="0" destOrd="0" presId="urn:microsoft.com/office/officeart/2005/8/layout/hierarchy6"/>
    <dgm:cxn modelId="{AD0BEDEB-7EDE-42F4-8B83-C07D981423E5}" type="presOf" srcId="{FB71016B-0118-4558-84F3-6FA79254D777}" destId="{3CA3BEA8-B3B5-4BB6-B26B-80AFE7C9245E}" srcOrd="0" destOrd="0" presId="urn:microsoft.com/office/officeart/2005/8/layout/hierarchy6"/>
    <dgm:cxn modelId="{0DF9F3A6-021C-46AF-9667-7958F6948DA7}" type="presOf" srcId="{B2F3D237-283B-4FBD-B509-3C9F1F1C2A8F}" destId="{00B710CB-664B-4DF9-9658-93ED98DDB137}" srcOrd="0" destOrd="0" presId="urn:microsoft.com/office/officeart/2005/8/layout/hierarchy6"/>
    <dgm:cxn modelId="{5EBE12D2-A79D-474F-9D25-0EBFF360033C}" type="presOf" srcId="{6E2ED6D1-9C8E-4325-8AA7-E2419F5BB153}" destId="{EB9A5C62-9EBC-4EE4-BA95-2F7D40166498}" srcOrd="0" destOrd="0" presId="urn:microsoft.com/office/officeart/2005/8/layout/hierarchy6"/>
    <dgm:cxn modelId="{3E841BDD-CE56-4722-9B89-411D91D500D0}" type="presOf" srcId="{6AE87903-ABBB-4154-8D37-2D789A001E81}" destId="{F67FAAAB-CD08-4861-AC18-E1DF824A82BD}" srcOrd="0" destOrd="0" presId="urn:microsoft.com/office/officeart/2005/8/layout/hierarchy6"/>
    <dgm:cxn modelId="{962ADB7D-F63B-4515-B387-B727B1ACDA06}" srcId="{8DC33889-9103-44B0-92CE-61606903950F}" destId="{2FB88217-A9AC-4F78-BAF5-50AE965A0460}" srcOrd="0" destOrd="0" parTransId="{AFCCBB9A-C07E-43F3-B0F4-5D194C5C9E41}" sibTransId="{0D13131A-2E38-4F38-866D-471996696FA7}"/>
    <dgm:cxn modelId="{6C0609CB-556F-4FEE-BE98-C2146C0DE0AE}" type="presOf" srcId="{1B0B4FB8-C5A6-4E3D-8C31-4643045D8D09}" destId="{D7C5CBD2-0481-4237-8504-BD8FDB08E0C4}" srcOrd="0" destOrd="0" presId="urn:microsoft.com/office/officeart/2005/8/layout/hierarchy6"/>
    <dgm:cxn modelId="{467CF093-180E-4D62-897E-B59F47D130C7}" type="presOf" srcId="{FA714ED4-7344-45B9-86B1-6A05C824A295}" destId="{FE2FC66A-6551-4A3F-BB72-258C6C8EFF98}" srcOrd="0" destOrd="0" presId="urn:microsoft.com/office/officeart/2005/8/layout/hierarchy6"/>
    <dgm:cxn modelId="{C6CB13D8-EB4B-4E5B-8643-49D2CD5408CD}" type="presOf" srcId="{F3B873D4-0332-4850-90E6-5C108A100F2B}" destId="{779BD567-531E-4D57-9FC5-5F4FFB83E835}" srcOrd="0" destOrd="0" presId="urn:microsoft.com/office/officeart/2005/8/layout/hierarchy6"/>
    <dgm:cxn modelId="{80AF6B96-B1FD-46D9-A9B1-D99853EF96AE}" type="presOf" srcId="{D828C54E-FEB2-4A3E-B8EC-1B43B8404E08}" destId="{B13B187F-0845-447C-A9BF-6E40AF7E5710}" srcOrd="0" destOrd="0" presId="urn:microsoft.com/office/officeart/2005/8/layout/hierarchy6"/>
    <dgm:cxn modelId="{ED1D9DD2-AB13-4B44-BDDE-4718D73E22D8}" srcId="{FA714ED4-7344-45B9-86B1-6A05C824A295}" destId="{43E4FF28-E163-4262-9E3D-ED82C82E7D53}" srcOrd="0" destOrd="0" parTransId="{7809374C-8863-463F-86D8-37DABCC47E95}" sibTransId="{F4DC0C11-C958-4A79-BAA0-04FCAEA30DCE}"/>
    <dgm:cxn modelId="{CA1366A6-805F-4E22-A509-9570E03920DB}" srcId="{2FB88217-A9AC-4F78-BAF5-50AE965A0460}" destId="{50305AE4-8FC0-4C82-B9B6-306182EE9DA4}" srcOrd="0" destOrd="0" parTransId="{6AE87903-ABBB-4154-8D37-2D789A001E81}" sibTransId="{5199E6D8-0089-4CBE-86CF-A11370054FAA}"/>
    <dgm:cxn modelId="{C9AADE8F-B3C3-4170-9243-B58064CCDFC6}" type="presParOf" srcId="{56E63598-AAF5-4CC7-913E-3438B47CE12B}" destId="{56A73767-F04F-4B29-96CA-3F81F266A374}" srcOrd="0" destOrd="0" presId="urn:microsoft.com/office/officeart/2005/8/layout/hierarchy6"/>
    <dgm:cxn modelId="{0BEA8EEF-F83B-49F4-8B22-6777ABEBF911}" type="presParOf" srcId="{56A73767-F04F-4B29-96CA-3F81F266A374}" destId="{6F450C44-B7D8-4D40-8C9E-7B70FC0DFFD7}" srcOrd="0" destOrd="0" presId="urn:microsoft.com/office/officeart/2005/8/layout/hierarchy6"/>
    <dgm:cxn modelId="{C17A0257-3D6E-426C-AE30-D5D3DE3B0C3F}" type="presParOf" srcId="{6F450C44-B7D8-4D40-8C9E-7B70FC0DFFD7}" destId="{6113AB1F-1B1D-4E92-9BB7-4813672BC210}" srcOrd="0" destOrd="0" presId="urn:microsoft.com/office/officeart/2005/8/layout/hierarchy6"/>
    <dgm:cxn modelId="{99288836-91EA-485A-A51E-D93C61FE3B60}" type="presParOf" srcId="{6113AB1F-1B1D-4E92-9BB7-4813672BC210}" destId="{3A6480B8-458E-415E-9817-676FE5144EEB}" srcOrd="0" destOrd="0" presId="urn:microsoft.com/office/officeart/2005/8/layout/hierarchy6"/>
    <dgm:cxn modelId="{F5D1FEF3-1BD7-479F-A727-9C56B9E3BFAD}" type="presParOf" srcId="{6113AB1F-1B1D-4E92-9BB7-4813672BC210}" destId="{E78D2DC0-3FBE-4384-8450-224B0E2A8BF4}" srcOrd="1" destOrd="0" presId="urn:microsoft.com/office/officeart/2005/8/layout/hierarchy6"/>
    <dgm:cxn modelId="{7ED3A658-F2AC-4D0C-A63D-5A3C4E7AC41B}" type="presParOf" srcId="{E78D2DC0-3FBE-4384-8450-224B0E2A8BF4}" destId="{F67FAAAB-CD08-4861-AC18-E1DF824A82BD}" srcOrd="0" destOrd="0" presId="urn:microsoft.com/office/officeart/2005/8/layout/hierarchy6"/>
    <dgm:cxn modelId="{79F8C4E9-8A8F-4FB1-B772-746335F8196F}" type="presParOf" srcId="{E78D2DC0-3FBE-4384-8450-224B0E2A8BF4}" destId="{29FE82CF-9F67-491B-8526-7459848340DD}" srcOrd="1" destOrd="0" presId="urn:microsoft.com/office/officeart/2005/8/layout/hierarchy6"/>
    <dgm:cxn modelId="{6582394A-613D-42CC-9EFA-816D314BD639}" type="presParOf" srcId="{29FE82CF-9F67-491B-8526-7459848340DD}" destId="{BE61FC77-79BB-4B19-B22E-8097FF48124F}" srcOrd="0" destOrd="0" presId="urn:microsoft.com/office/officeart/2005/8/layout/hierarchy6"/>
    <dgm:cxn modelId="{620B424C-1B1D-424B-A639-26956A733603}" type="presParOf" srcId="{29FE82CF-9F67-491B-8526-7459848340DD}" destId="{08B58A25-68A7-4E16-BEA7-9EBE7F170720}" srcOrd="1" destOrd="0" presId="urn:microsoft.com/office/officeart/2005/8/layout/hierarchy6"/>
    <dgm:cxn modelId="{AA20DB2A-D5F0-4E60-B96B-99547C14BA66}" type="presParOf" srcId="{08B58A25-68A7-4E16-BEA7-9EBE7F170720}" destId="{779BD567-531E-4D57-9FC5-5F4FFB83E835}" srcOrd="0" destOrd="0" presId="urn:microsoft.com/office/officeart/2005/8/layout/hierarchy6"/>
    <dgm:cxn modelId="{A80E7EF3-0332-4D65-82BA-BBBB9A0C1550}" type="presParOf" srcId="{08B58A25-68A7-4E16-BEA7-9EBE7F170720}" destId="{8289D40C-6677-4B8C-A59E-C9EA038EF0D8}" srcOrd="1" destOrd="0" presId="urn:microsoft.com/office/officeart/2005/8/layout/hierarchy6"/>
    <dgm:cxn modelId="{C8AC12D5-4B6E-4B11-8255-392374607EBB}" type="presParOf" srcId="{8289D40C-6677-4B8C-A59E-C9EA038EF0D8}" destId="{B13B187F-0845-447C-A9BF-6E40AF7E5710}" srcOrd="0" destOrd="0" presId="urn:microsoft.com/office/officeart/2005/8/layout/hierarchy6"/>
    <dgm:cxn modelId="{53F1BD7B-1E97-406C-A6D8-FDEA3640A10F}" type="presParOf" srcId="{8289D40C-6677-4B8C-A59E-C9EA038EF0D8}" destId="{BB939FAC-63A8-4D06-8541-9E4A92DDEA15}" srcOrd="1" destOrd="0" presId="urn:microsoft.com/office/officeart/2005/8/layout/hierarchy6"/>
    <dgm:cxn modelId="{47A52853-B803-4259-8336-37D698B5DA89}" type="presParOf" srcId="{BB939FAC-63A8-4D06-8541-9E4A92DDEA15}" destId="{EB9A5C62-9EBC-4EE4-BA95-2F7D40166498}" srcOrd="0" destOrd="0" presId="urn:microsoft.com/office/officeart/2005/8/layout/hierarchy6"/>
    <dgm:cxn modelId="{EC28D9BD-8E60-48B6-8F61-86500CA37D0D}" type="presParOf" srcId="{BB939FAC-63A8-4D06-8541-9E4A92DDEA15}" destId="{B94A3D17-B67F-44EA-B9A6-0884FE512A2A}" srcOrd="1" destOrd="0" presId="urn:microsoft.com/office/officeart/2005/8/layout/hierarchy6"/>
    <dgm:cxn modelId="{4BF659A2-DFB2-4180-A4B3-9CB40DE8B1C5}" type="presParOf" srcId="{B94A3D17-B67F-44EA-B9A6-0884FE512A2A}" destId="{FE2FC66A-6551-4A3F-BB72-258C6C8EFF98}" srcOrd="0" destOrd="0" presId="urn:microsoft.com/office/officeart/2005/8/layout/hierarchy6"/>
    <dgm:cxn modelId="{6EBD9E97-FBC6-4319-813D-CFD5A6DD649F}" type="presParOf" srcId="{B94A3D17-B67F-44EA-B9A6-0884FE512A2A}" destId="{3F4D9305-719B-4F40-A755-24AE9B2E6B2A}" srcOrd="1" destOrd="0" presId="urn:microsoft.com/office/officeart/2005/8/layout/hierarchy6"/>
    <dgm:cxn modelId="{89539089-C263-4692-9ED9-E2F7C19E4346}" type="presParOf" srcId="{3F4D9305-719B-4F40-A755-24AE9B2E6B2A}" destId="{E5F9F2D4-C900-4181-AA40-398D6F14B7EC}" srcOrd="0" destOrd="0" presId="urn:microsoft.com/office/officeart/2005/8/layout/hierarchy6"/>
    <dgm:cxn modelId="{CA23912F-74CE-4D4B-83B6-00E3BE2B734F}" type="presParOf" srcId="{3F4D9305-719B-4F40-A755-24AE9B2E6B2A}" destId="{E190F80E-8D78-4FB1-9BF6-465E0045BA55}" srcOrd="1" destOrd="0" presId="urn:microsoft.com/office/officeart/2005/8/layout/hierarchy6"/>
    <dgm:cxn modelId="{294E9797-2311-45EA-AF2A-4A1B9638DEBB}" type="presParOf" srcId="{E190F80E-8D78-4FB1-9BF6-465E0045BA55}" destId="{ACCDA7B8-D679-4C94-BCC3-EABF2003A574}" srcOrd="0" destOrd="0" presId="urn:microsoft.com/office/officeart/2005/8/layout/hierarchy6"/>
    <dgm:cxn modelId="{B2D12A41-6302-4D81-B2AF-59DDECFB5163}" type="presParOf" srcId="{E190F80E-8D78-4FB1-9BF6-465E0045BA55}" destId="{52B65962-97B7-4CD3-8E2D-6C2CBFDDF4C1}" srcOrd="1" destOrd="0" presId="urn:microsoft.com/office/officeart/2005/8/layout/hierarchy6"/>
    <dgm:cxn modelId="{F14E34C3-D716-479D-BB8E-CCB895DC8AF5}" type="presParOf" srcId="{08B58A25-68A7-4E16-BEA7-9EBE7F170720}" destId="{2C7B3304-126A-4183-8522-9FB9577F9197}" srcOrd="2" destOrd="0" presId="urn:microsoft.com/office/officeart/2005/8/layout/hierarchy6"/>
    <dgm:cxn modelId="{789C9380-DB1B-434E-84F8-BEF2C18843A5}" type="presParOf" srcId="{08B58A25-68A7-4E16-BEA7-9EBE7F170720}" destId="{51AC6348-FDEB-41E3-8F80-892F559B88DF}" srcOrd="3" destOrd="0" presId="urn:microsoft.com/office/officeart/2005/8/layout/hierarchy6"/>
    <dgm:cxn modelId="{ED475327-9E6E-4797-811D-CE6DF011FC7F}" type="presParOf" srcId="{51AC6348-FDEB-41E3-8F80-892F559B88DF}" destId="{D7C5CBD2-0481-4237-8504-BD8FDB08E0C4}" srcOrd="0" destOrd="0" presId="urn:microsoft.com/office/officeart/2005/8/layout/hierarchy6"/>
    <dgm:cxn modelId="{CC224F28-873A-4ACC-9BDE-CC762C518BCA}" type="presParOf" srcId="{51AC6348-FDEB-41E3-8F80-892F559B88DF}" destId="{9B1A7ECA-A06D-40FF-A06A-32A584DF145D}" srcOrd="1" destOrd="0" presId="urn:microsoft.com/office/officeart/2005/8/layout/hierarchy6"/>
    <dgm:cxn modelId="{19FCD159-435F-43CE-B7D1-ABD77693DF6B}" type="presParOf" srcId="{9B1A7ECA-A06D-40FF-A06A-32A584DF145D}" destId="{5DDFECB4-ED8A-46F8-82A3-86EB1FEBB103}" srcOrd="0" destOrd="0" presId="urn:microsoft.com/office/officeart/2005/8/layout/hierarchy6"/>
    <dgm:cxn modelId="{3ABBA88B-2688-47AA-B658-B398351841E6}" type="presParOf" srcId="{9B1A7ECA-A06D-40FF-A06A-32A584DF145D}" destId="{9D15EAFB-4B53-4B84-B0F5-840706DCB06D}" srcOrd="1" destOrd="0" presId="urn:microsoft.com/office/officeart/2005/8/layout/hierarchy6"/>
    <dgm:cxn modelId="{1CD49D71-87C4-4FE9-9E6E-F619B3200D26}" type="presParOf" srcId="{9D15EAFB-4B53-4B84-B0F5-840706DCB06D}" destId="{3CDF6D3C-76A4-42B1-B732-B24FDAA062EF}" srcOrd="0" destOrd="0" presId="urn:microsoft.com/office/officeart/2005/8/layout/hierarchy6"/>
    <dgm:cxn modelId="{79ABF66D-D40F-46DC-901C-E892F107A221}" type="presParOf" srcId="{9D15EAFB-4B53-4B84-B0F5-840706DCB06D}" destId="{4051DA9A-465D-4F22-ACFD-895131982138}" srcOrd="1" destOrd="0" presId="urn:microsoft.com/office/officeart/2005/8/layout/hierarchy6"/>
    <dgm:cxn modelId="{74B77436-12CD-43ED-BCFB-150A03F1CE8D}" type="presParOf" srcId="{4051DA9A-465D-4F22-ACFD-895131982138}" destId="{3CA3BEA8-B3B5-4BB6-B26B-80AFE7C9245E}" srcOrd="0" destOrd="0" presId="urn:microsoft.com/office/officeart/2005/8/layout/hierarchy6"/>
    <dgm:cxn modelId="{5B6A3AD1-5236-4CE6-9D26-CEBDC26BC179}" type="presParOf" srcId="{4051DA9A-465D-4F22-ACFD-895131982138}" destId="{3E873F85-145F-4ABE-9DA9-9A48638540FA}" srcOrd="1" destOrd="0" presId="urn:microsoft.com/office/officeart/2005/8/layout/hierarchy6"/>
    <dgm:cxn modelId="{BAEB2F03-BC19-402B-9A53-D0C203DA5231}" type="presParOf" srcId="{3E873F85-145F-4ABE-9DA9-9A48638540FA}" destId="{00B710CB-664B-4DF9-9658-93ED98DDB137}" srcOrd="0" destOrd="0" presId="urn:microsoft.com/office/officeart/2005/8/layout/hierarchy6"/>
    <dgm:cxn modelId="{237287FD-195D-4D74-8840-1F4369119BFD}" type="presParOf" srcId="{3E873F85-145F-4ABE-9DA9-9A48638540FA}" destId="{7C38CC8B-5CDD-4961-9B75-9507F3CEF150}" srcOrd="1" destOrd="0" presId="urn:microsoft.com/office/officeart/2005/8/layout/hierarchy6"/>
    <dgm:cxn modelId="{62253D2F-9FDC-4F67-9910-513F8E3E84E8}" type="presParOf" srcId="{56E63598-AAF5-4CC7-913E-3438B47CE12B}" destId="{F7201F43-8588-4166-8B66-9C43D1D15499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AutoShape 1"/>
          <p:cNvSpPr>
            <a:spLocks noChangeArrowheads="1"/>
          </p:cNvSpPr>
          <p:nvPr/>
        </p:nvSpPr>
        <p:spPr bwMode="auto">
          <a:xfrm>
            <a:off x="0" y="0"/>
            <a:ext cx="7035800" cy="101679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6182" tIns="43091" rIns="86182" bIns="43091" anchor="ctr"/>
          <a:lstStyle>
            <a:lvl1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 sz="1700">
              <a:cs typeface="Arial" panose="020B0604020202020204" pitchFamily="34" charset="0"/>
            </a:endParaRPr>
          </a:p>
        </p:txBody>
      </p:sp>
      <p:sp>
        <p:nvSpPr>
          <p:cNvPr id="84995" name="AutoShape 2"/>
          <p:cNvSpPr>
            <a:spLocks noChangeArrowheads="1"/>
          </p:cNvSpPr>
          <p:nvPr/>
        </p:nvSpPr>
        <p:spPr bwMode="auto">
          <a:xfrm>
            <a:off x="0" y="0"/>
            <a:ext cx="7035800" cy="101679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6182" tIns="43091" rIns="86182" bIns="43091" anchor="ctr"/>
          <a:lstStyle>
            <a:lvl1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 sz="1700">
              <a:cs typeface="Arial" panose="020B0604020202020204" pitchFamily="34" charset="0"/>
            </a:endParaRPr>
          </a:p>
        </p:txBody>
      </p:sp>
      <p:sp>
        <p:nvSpPr>
          <p:cNvPr id="84996" name="AutoShape 3"/>
          <p:cNvSpPr>
            <a:spLocks noChangeArrowheads="1"/>
          </p:cNvSpPr>
          <p:nvPr/>
        </p:nvSpPr>
        <p:spPr bwMode="auto">
          <a:xfrm>
            <a:off x="0" y="0"/>
            <a:ext cx="7035800" cy="101679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6182" tIns="43091" rIns="86182" bIns="43091" anchor="ctr"/>
          <a:lstStyle>
            <a:lvl1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 sz="1700">
              <a:cs typeface="Arial" panose="020B0604020202020204" pitchFamily="34" charset="0"/>
            </a:endParaRPr>
          </a:p>
        </p:txBody>
      </p:sp>
      <p:sp>
        <p:nvSpPr>
          <p:cNvPr id="84997" name="AutoShape 4"/>
          <p:cNvSpPr>
            <a:spLocks noChangeArrowheads="1"/>
          </p:cNvSpPr>
          <p:nvPr/>
        </p:nvSpPr>
        <p:spPr bwMode="auto">
          <a:xfrm>
            <a:off x="0" y="0"/>
            <a:ext cx="7035800" cy="101679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86182" tIns="43091" rIns="86182" bIns="43091" anchor="ctr"/>
          <a:lstStyle>
            <a:lvl1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de-DE" altLang="de-DE" sz="1700">
              <a:cs typeface="Arial" panose="020B0604020202020204" pitchFamily="34" charset="0"/>
            </a:endParaRPr>
          </a:p>
        </p:txBody>
      </p:sp>
      <p:sp>
        <p:nvSpPr>
          <p:cNvPr id="84998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77900" y="773113"/>
            <a:ext cx="5072063" cy="380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703285" y="4829582"/>
            <a:ext cx="5621844" cy="456840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noProof="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hdr"/>
          </p:nvPr>
        </p:nvSpPr>
        <p:spPr bwMode="auto">
          <a:xfrm>
            <a:off x="1" y="0"/>
            <a:ext cx="3046581" cy="50122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423298" hangingPunct="0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dt"/>
          </p:nvPr>
        </p:nvSpPr>
        <p:spPr bwMode="auto">
          <a:xfrm>
            <a:off x="3981832" y="0"/>
            <a:ext cx="3046581" cy="50122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423298" hangingPunct="0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ftr"/>
          </p:nvPr>
        </p:nvSpPr>
        <p:spPr bwMode="auto">
          <a:xfrm>
            <a:off x="1" y="9657654"/>
            <a:ext cx="3046581" cy="50122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423298" hangingPunct="0">
              <a:lnSpc>
                <a:spcPct val="93000"/>
              </a:lnSpc>
              <a:buClrTx/>
              <a:buSzPct val="100000"/>
              <a:buFontTx/>
              <a:buNone/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1300">
                <a:solidFill>
                  <a:srgbClr val="000000"/>
                </a:solidFill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ldNum"/>
          </p:nvPr>
        </p:nvSpPr>
        <p:spPr bwMode="auto">
          <a:xfrm>
            <a:off x="3981832" y="9657654"/>
            <a:ext cx="3046581" cy="50122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hangingPunct="0">
              <a:lnSpc>
                <a:spcPct val="93000"/>
              </a:lnSpc>
              <a:buSzPct val="100000"/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13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fld id="{E517549D-08B6-45D7-8FBA-A9EC319639F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699553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ＭＳ Ｐゴシック" charset="0"/>
        <a:cs typeface="ＭＳ Ｐゴシック" charset="-128"/>
      </a:defRPr>
    </a:lvl1pPr>
    <a:lvl2pPr marL="742950" indent="-285750"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ＭＳ Ｐゴシック" charset="0"/>
        <a:cs typeface="+mn-cs"/>
      </a:defRPr>
    </a:lvl2pPr>
    <a:lvl3pPr marL="1143000" indent="-228600"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ＭＳ Ｐゴシック" charset="0"/>
        <a:cs typeface="+mn-cs"/>
      </a:defRPr>
    </a:lvl3pPr>
    <a:lvl4pPr marL="1600200" indent="-228600"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ＭＳ Ｐゴシック" charset="0"/>
        <a:cs typeface="+mn-cs"/>
      </a:defRPr>
    </a:lvl4pPr>
    <a:lvl5pPr marL="2057400" indent="-228600" algn="l" defTabSz="447675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8" charset="0"/>
        <a:ea typeface="ＭＳ Ｐゴシック" charset="0"/>
        <a:cs typeface="+mn-cs"/>
      </a:defRPr>
    </a:lvl5pPr>
    <a:lvl6pPr marL="2285289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47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405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62" algn="l" defTabSz="9141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Folienbildplatzhalt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9091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altLang="de-DE">
                <a:ea typeface="ＭＳ Ｐゴシック" pitchFamily="34" charset="-128"/>
              </a:rPr>
              <a:t>No Change: </a:t>
            </a:r>
          </a:p>
          <a:p>
            <a:r>
              <a:rPr lang="de-DE" altLang="de-DE">
                <a:ea typeface="ＭＳ Ｐゴシック" pitchFamily="34" charset="-128"/>
              </a:rPr>
              <a:t>Keine Änderung während der Therapie = schlafende Zellen = Anstieg nach der Therapie</a:t>
            </a:r>
          </a:p>
        </p:txBody>
      </p:sp>
      <p:sp>
        <p:nvSpPr>
          <p:cNvPr id="89092" name="Foliennummernplatzhalt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00230" indent="-269319"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077278" indent="-215456"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508189" indent="-215456"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1939100" indent="-215456"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370011" indent="-215456" defTabSz="42193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800922" indent="-215456" defTabSz="42193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231833" indent="-215456" defTabSz="42193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662744" indent="-215456" defTabSz="42193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/>
            <a:fld id="{FBC7B475-C475-4964-97CD-51B01FF891DE}" type="slidenum">
              <a:rPr lang="de-DE" altLang="de-DE" sz="1300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29</a:t>
            </a:fld>
            <a:endParaRPr lang="de-DE" altLang="de-DE" sz="13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259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Folienbildplatzhalt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8067" name="Notizenplatzhalt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88068" name="Foliennummernplatzhalter 3"/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00230" indent="-269319"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077278" indent="-215456"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508189" indent="-215456"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1939100" indent="-215456"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370011" indent="-215456" defTabSz="42193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800922" indent="-215456" defTabSz="42193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231833" indent="-215456" defTabSz="42193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662744" indent="-215456" defTabSz="42193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/>
            <a:fld id="{064A0A73-C43C-423B-991D-A26B9D4D5D06}" type="slidenum">
              <a:rPr lang="de-DE" altLang="de-DE" sz="1300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31</a:t>
            </a:fld>
            <a:endParaRPr lang="de-DE" altLang="de-DE" sz="13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760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10"/>
          <p:cNvSpPr txBox="1">
            <a:spLocks noGrp="1" noChangeArrowheads="1"/>
          </p:cNvSpPr>
          <p:nvPr/>
        </p:nvSpPr>
        <p:spPr bwMode="auto">
          <a:xfrm>
            <a:off x="3981832" y="9657654"/>
            <a:ext cx="3046581" cy="501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algn="r" eaLnBrk="1">
              <a:lnSpc>
                <a:spcPct val="93000"/>
              </a:lnSpc>
              <a:buSzPct val="100000"/>
            </a:pPr>
            <a:fld id="{D53134D3-06F5-4647-847D-A2B8FD721DCB}" type="slidenum">
              <a:rPr lang="de-DE" altLang="de-DE" sz="13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3000"/>
                </a:lnSpc>
                <a:buSzPct val="100000"/>
              </a:pPr>
              <a:t>49</a:t>
            </a:fld>
            <a:endParaRPr lang="de-DE" altLang="de-DE" sz="13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19" name="Text Box 2"/>
          <p:cNvSpPr txBox="1">
            <a:spLocks noChangeArrowheads="1"/>
          </p:cNvSpPr>
          <p:nvPr/>
        </p:nvSpPr>
        <p:spPr bwMode="auto">
          <a:xfrm>
            <a:off x="3981832" y="9657655"/>
            <a:ext cx="3049536" cy="504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algn="r" eaLnBrk="1">
              <a:lnSpc>
                <a:spcPct val="93000"/>
              </a:lnSpc>
              <a:buSzPct val="100000"/>
            </a:pPr>
            <a:fld id="{E1C2FF73-B434-4F44-AF2B-7A17F1894382}" type="slidenum">
              <a:rPr lang="de-DE" altLang="de-DE" sz="13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3000"/>
                </a:lnSpc>
                <a:buSzPct val="100000"/>
              </a:pPr>
              <a:t>49</a:t>
            </a:fld>
            <a:endParaRPr lang="de-DE" altLang="de-DE" sz="13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20" name="Text Box 3"/>
          <p:cNvSpPr txBox="1">
            <a:spLocks noChangeArrowheads="1"/>
          </p:cNvSpPr>
          <p:nvPr/>
        </p:nvSpPr>
        <p:spPr bwMode="auto">
          <a:xfrm>
            <a:off x="0" y="9657655"/>
            <a:ext cx="3049536" cy="504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>
              <a:lnSpc>
                <a:spcPct val="93000"/>
              </a:lnSpc>
              <a:buSzPct val="100000"/>
            </a:pPr>
            <a:endParaRPr lang="de-DE" altLang="de-DE" sz="1300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6021" name="Text Box 4"/>
          <p:cNvSpPr txBox="1">
            <a:spLocks noChangeArrowheads="1"/>
          </p:cNvSpPr>
          <p:nvPr/>
        </p:nvSpPr>
        <p:spPr bwMode="auto">
          <a:xfrm>
            <a:off x="0" y="1"/>
            <a:ext cx="3049536" cy="504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>
              <a:lnSpc>
                <a:spcPct val="93000"/>
              </a:lnSpc>
              <a:buSzPct val="100000"/>
            </a:pPr>
            <a:endParaRPr lang="de-DE" altLang="de-DE" sz="1300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6022" name="Text Box 5"/>
          <p:cNvSpPr txBox="1">
            <a:spLocks noChangeArrowheads="1"/>
          </p:cNvSpPr>
          <p:nvPr/>
        </p:nvSpPr>
        <p:spPr bwMode="auto">
          <a:xfrm>
            <a:off x="3981832" y="1"/>
            <a:ext cx="3049536" cy="504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algn="r" eaLnBrk="1">
              <a:lnSpc>
                <a:spcPct val="93000"/>
              </a:lnSpc>
              <a:buSzPct val="100000"/>
            </a:pPr>
            <a:endParaRPr lang="de-DE" altLang="de-DE" sz="1300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6023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76313" y="762000"/>
            <a:ext cx="5083175" cy="38131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24" name="Text Box 7"/>
          <p:cNvSpPr>
            <a:spLocks noGrp="1" noChangeArrowheads="1"/>
          </p:cNvSpPr>
          <p:nvPr>
            <p:ph type="body" idx="1"/>
          </p:nvPr>
        </p:nvSpPr>
        <p:spPr>
          <a:xfrm>
            <a:off x="703285" y="4829583"/>
            <a:ext cx="5624799" cy="4580478"/>
          </a:xfr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84825" tIns="44109" rIns="84825" bIns="44109" anchor="ctr" anchorCtr="1"/>
          <a:lstStyle/>
          <a:p>
            <a:pPr>
              <a:spcBef>
                <a:spcPts val="424"/>
              </a:spcBef>
              <a:buClrTx/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</a:pPr>
            <a:r>
              <a:rPr lang="de-DE" altLang="de-DE">
                <a:ea typeface="ＭＳ Ｐゴシック" pitchFamily="34" charset="-128"/>
              </a:rPr>
              <a:t>Absterberate gegenüber einer Probe ohne Medikamentenzusatz zu drei verschiedenen Zeitpunkten mit drei verschiedenen Konzentrationen</a:t>
            </a:r>
          </a:p>
        </p:txBody>
      </p:sp>
    </p:spTree>
    <p:extLst>
      <p:ext uri="{BB962C8B-B14F-4D97-AF65-F5344CB8AC3E}">
        <p14:creationId xmlns:p14="http://schemas.microsoft.com/office/powerpoint/2010/main" val="4177626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10"/>
          <p:cNvSpPr txBox="1">
            <a:spLocks noGrp="1" noChangeArrowheads="1"/>
          </p:cNvSpPr>
          <p:nvPr/>
        </p:nvSpPr>
        <p:spPr bwMode="auto">
          <a:xfrm>
            <a:off x="3981832" y="9657654"/>
            <a:ext cx="3046581" cy="501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algn="r" eaLnBrk="1">
              <a:lnSpc>
                <a:spcPct val="93000"/>
              </a:lnSpc>
              <a:buSzPct val="100000"/>
            </a:pPr>
            <a:fld id="{595FE1A9-6395-4B88-A0AC-E53342D92BB4}" type="slidenum">
              <a:rPr lang="de-DE" altLang="de-DE" sz="13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3000"/>
                </a:lnSpc>
                <a:buSzPct val="100000"/>
              </a:pPr>
              <a:t>50</a:t>
            </a:fld>
            <a:endParaRPr lang="de-DE" altLang="de-DE" sz="13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77900" y="773113"/>
            <a:ext cx="5075238" cy="38068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4" name="Text Box 3"/>
          <p:cNvSpPr>
            <a:spLocks noGrp="1" noChangeArrowheads="1"/>
          </p:cNvSpPr>
          <p:nvPr>
            <p:ph type="body" idx="1"/>
          </p:nvPr>
        </p:nvSpPr>
        <p:spPr>
          <a:xfrm>
            <a:off x="703285" y="4829583"/>
            <a:ext cx="5624799" cy="4580478"/>
          </a:xfr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84825" tIns="44109" rIns="84825" bIns="44109" anchor="ctr" anchorCtr="1"/>
          <a:lstStyle/>
          <a:p>
            <a:pPr>
              <a:spcBef>
                <a:spcPts val="424"/>
              </a:spcBef>
              <a:buClrTx/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</a:pPr>
            <a:r>
              <a:rPr lang="de-DE" altLang="de-DE">
                <a:ea typeface="ＭＳ Ｐゴシック" pitchFamily="34" charset="-128"/>
              </a:rPr>
              <a:t>Patientinnen mit chemosensitiven Zellen haben unter der Leitlinientherapie ein signifikant besseres Überleben als Patientinnen mit chemoresistenten Zellen, für sie müssten andere Medikamente gewählt werden</a:t>
            </a:r>
          </a:p>
        </p:txBody>
      </p:sp>
    </p:spTree>
    <p:extLst>
      <p:ext uri="{BB962C8B-B14F-4D97-AF65-F5344CB8AC3E}">
        <p14:creationId xmlns:p14="http://schemas.microsoft.com/office/powerpoint/2010/main" val="13860229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00230" indent="-269319"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077278" indent="-215456"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508189" indent="-215456"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1939100" indent="-215456"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370011" indent="-215456" defTabSz="42193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800922" indent="-215456" defTabSz="42193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231833" indent="-215456" defTabSz="42193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662744" indent="-215456" defTabSz="42193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/>
            <a:fld id="{D33FF1FB-CF64-4E73-9A98-A7785724BB6A}" type="slidenum">
              <a:rPr lang="de-DE" altLang="de-DE" sz="1300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55</a:t>
            </a:fld>
            <a:endParaRPr lang="de-DE" altLang="de-DE" sz="13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01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77900" y="793750"/>
            <a:ext cx="5084763" cy="381476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01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3285" y="4829582"/>
            <a:ext cx="5623321" cy="456991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e-DE" altLang="de-DE">
                <a:ea typeface="ＭＳ Ｐゴシック" pitchFamily="34" charset="-128"/>
              </a:rPr>
              <a:t>Heterogenität der genetischen Mutationen von EGFR bei einem Patienten mit Bronchial Karzinom. EGFR Mutationen kommen v.a. Exon 18-21 vor</a:t>
            </a:r>
          </a:p>
        </p:txBody>
      </p:sp>
    </p:spTree>
    <p:extLst>
      <p:ext uri="{BB962C8B-B14F-4D97-AF65-F5344CB8AC3E}">
        <p14:creationId xmlns:p14="http://schemas.microsoft.com/office/powerpoint/2010/main" val="39360509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00230" indent="-269319"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077278" indent="-215456"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508189" indent="-215456"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1939100" indent="-215456" eaLnBrk="0" hangingPunct="0"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370011" indent="-215456" defTabSz="42193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800922" indent="-215456" defTabSz="42193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231833" indent="-215456" defTabSz="42193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662744" indent="-215456" defTabSz="421934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  <a:defRPr sz="2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/>
            <a:fld id="{6C4D2DED-C1F8-4D76-9E01-88274C861393}" type="slidenum">
              <a:rPr lang="de-DE" altLang="de-DE" sz="1300">
                <a:solidFill>
                  <a:srgbClr val="000000"/>
                </a:solidFill>
                <a:latin typeface="Times New Roman" panose="02020603050405020304" pitchFamily="18" charset="0"/>
              </a:rPr>
              <a:pPr eaLnBrk="1"/>
              <a:t>59</a:t>
            </a:fld>
            <a:endParaRPr lang="de-DE" altLang="de-DE" sz="13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11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76313" y="762000"/>
            <a:ext cx="5083175" cy="38131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40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703285" y="4829582"/>
            <a:ext cx="5624799" cy="457142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4825" tIns="44109" rIns="84825" bIns="44109" anchor="ctr"/>
          <a:lstStyle/>
          <a:p>
            <a:pPr>
              <a:spcBef>
                <a:spcPts val="424"/>
              </a:spcBef>
              <a:buClrTx/>
              <a:tabLst>
                <a:tab pos="0" algn="l"/>
                <a:tab pos="421934" algn="l"/>
                <a:tab pos="845364" algn="l"/>
                <a:tab pos="1268794" algn="l"/>
                <a:tab pos="1692224" algn="l"/>
                <a:tab pos="2115653" algn="l"/>
                <a:tab pos="2539084" algn="l"/>
                <a:tab pos="2962513" algn="l"/>
                <a:tab pos="3385944" algn="l"/>
                <a:tab pos="3809373" algn="l"/>
                <a:tab pos="4232803" algn="l"/>
                <a:tab pos="4656233" algn="l"/>
                <a:tab pos="5079663" algn="l"/>
                <a:tab pos="5503093" algn="l"/>
                <a:tab pos="5926523" algn="l"/>
                <a:tab pos="6349952" algn="l"/>
                <a:tab pos="6773383" algn="l"/>
                <a:tab pos="7196812" algn="l"/>
                <a:tab pos="7620243" algn="l"/>
                <a:tab pos="8043672" algn="l"/>
                <a:tab pos="8467102" algn="l"/>
              </a:tabLst>
            </a:pPr>
            <a:r>
              <a:rPr lang="de-DE" altLang="de-DE">
                <a:ea typeface="ＭＳ Ｐゴシック" pitchFamily="34" charset="-128"/>
              </a:rPr>
              <a:t>Zwei unabhängige Zellpräparationen aus demselben Blut</a:t>
            </a:r>
          </a:p>
        </p:txBody>
      </p:sp>
    </p:spTree>
    <p:extLst>
      <p:ext uri="{BB962C8B-B14F-4D97-AF65-F5344CB8AC3E}">
        <p14:creationId xmlns:p14="http://schemas.microsoft.com/office/powerpoint/2010/main" val="1068430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4034" y="1427942"/>
            <a:ext cx="9070813" cy="2124409"/>
          </a:xfrm>
        </p:spPr>
        <p:txBody>
          <a:bodyPr tIns="0" bIns="0" anchor="b"/>
          <a:lstStyle>
            <a:lvl1pPr>
              <a:defRPr sz="66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4034" y="3646431"/>
            <a:ext cx="9070813" cy="1175949"/>
          </a:xfrm>
        </p:spPr>
        <p:txBody>
          <a:bodyPr tIns="0" bIns="0"/>
          <a:lstStyle>
            <a:lvl1pPr marL="0" indent="0" algn="ctr">
              <a:spcBef>
                <a:spcPts val="331"/>
              </a:spcBef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503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4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0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2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6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0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7ACC7B67-C232-4C90-93D1-995240948231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0981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45937BB1-AEE4-46A9-BFC0-330AE32013D3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80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1" y="2465545"/>
            <a:ext cx="7056438" cy="1501435"/>
          </a:xfrm>
        </p:spPr>
        <p:txBody>
          <a:bodyPr anchor="b"/>
          <a:lstStyle>
            <a:lvl1pPr algn="r">
              <a:defRPr sz="5100" b="0" cap="none" baseline="0"/>
            </a:lvl1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48117" y="3979021"/>
            <a:ext cx="5712355" cy="1653678"/>
          </a:xfrm>
        </p:spPr>
        <p:txBody>
          <a:bodyPr/>
          <a:lstStyle>
            <a:lvl1pPr marL="0" indent="0" algn="r">
              <a:spcBef>
                <a:spcPts val="331"/>
              </a:spcBef>
              <a:buNone/>
              <a:defRPr sz="2000" baseline="0">
                <a:solidFill>
                  <a:schemeClr val="bg1"/>
                </a:solidFill>
              </a:defRPr>
            </a:lvl1pPr>
            <a:lvl2pPr marL="5038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6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44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525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90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288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670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051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77968A8-0881-4BF0-9399-D8B5799D0DF3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314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530" y="3069368"/>
            <a:ext cx="4153218" cy="358559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0158">
              <a:defRPr sz="1800"/>
            </a:lvl6pPr>
            <a:lvl7pPr marL="2394869" indent="-250158">
              <a:defRPr sz="1800"/>
            </a:lvl7pPr>
            <a:lvl8pPr marL="2643278" indent="-250158">
              <a:defRPr sz="1800"/>
            </a:lvl8pPr>
            <a:lvl9pPr marL="2893437" indent="-250158"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9493" y="3069368"/>
            <a:ext cx="4153218" cy="358559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0158">
              <a:tabLst/>
              <a:defRPr sz="1800"/>
            </a:lvl6pPr>
            <a:lvl7pPr marL="2394869" indent="-250158">
              <a:tabLst/>
              <a:defRPr sz="1800"/>
            </a:lvl7pPr>
            <a:lvl8pPr marL="2643278" indent="-250158">
              <a:tabLst/>
              <a:defRPr sz="1800"/>
            </a:lvl8pPr>
            <a:lvl9pPr marL="2893437" indent="-250158">
              <a:tabLst/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D9E96672-D3FF-4BD0-8094-8B6E3C709809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909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Drittel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2317510"/>
            <a:ext cx="6324599" cy="4337457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0158">
              <a:defRPr sz="1800"/>
            </a:lvl6pPr>
            <a:lvl7pPr marL="2394869" indent="-250158">
              <a:defRPr sz="1800"/>
            </a:lvl7pPr>
            <a:lvl8pPr marL="2643278" indent="-250158">
              <a:defRPr sz="1800"/>
            </a:lvl8pPr>
            <a:lvl9pPr marL="2893437" indent="-250158">
              <a:defRPr sz="18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6695" y="2317510"/>
            <a:ext cx="2485930" cy="4337457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0158">
              <a:tabLst/>
              <a:defRPr sz="1800"/>
            </a:lvl6pPr>
            <a:lvl7pPr marL="2394869" indent="-250158">
              <a:tabLst/>
              <a:defRPr sz="1800"/>
            </a:lvl7pPr>
            <a:lvl8pPr marL="2643278" indent="-250158">
              <a:tabLst/>
              <a:defRPr sz="1800"/>
            </a:lvl8pPr>
            <a:lvl9pPr marL="2893437" indent="-250158">
              <a:tabLst/>
              <a:defRPr sz="18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8000" y="7007225"/>
            <a:ext cx="5619750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D806153B-FF32-4F7B-B828-5D51FDB79BC7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451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 Inhalte 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2317510"/>
            <a:ext cx="4305299" cy="4337457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0158">
              <a:defRPr sz="1800"/>
            </a:lvl6pPr>
            <a:lvl7pPr marL="2394869" indent="-250158">
              <a:defRPr sz="1800"/>
            </a:lvl7pPr>
            <a:lvl8pPr marL="2643278" indent="-250158">
              <a:defRPr sz="1800"/>
            </a:lvl8pPr>
            <a:lvl9pPr marL="2893437" indent="-250158">
              <a:defRPr sz="18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2317510"/>
            <a:ext cx="4416425" cy="4337457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0158">
              <a:tabLst/>
              <a:defRPr sz="1800"/>
            </a:lvl6pPr>
            <a:lvl7pPr marL="2394869" indent="-250158">
              <a:tabLst/>
              <a:defRPr sz="1800"/>
            </a:lvl7pPr>
            <a:lvl8pPr marL="2643278" indent="-250158">
              <a:tabLst/>
              <a:defRPr sz="1800"/>
            </a:lvl8pPr>
            <a:lvl9pPr marL="2893437" indent="-250158">
              <a:tabLst/>
              <a:defRPr sz="18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8000" y="7007225"/>
            <a:ext cx="5619750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61954C25-A8B2-4459-9099-C64E0C3BA412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080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530" y="2460599"/>
            <a:ext cx="4153218" cy="839964"/>
          </a:xfrm>
        </p:spPr>
        <p:txBody>
          <a:bodyPr anchor="b">
            <a:noAutofit/>
          </a:bodyPr>
          <a:lstStyle>
            <a:lvl1pPr marL="0" indent="0" algn="ctr">
              <a:lnSpc>
                <a:spcPts val="2866"/>
              </a:lnSpc>
              <a:spcBef>
                <a:spcPts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503816" indent="0">
              <a:buNone/>
              <a:defRPr sz="2200" b="1"/>
            </a:lvl2pPr>
            <a:lvl3pPr marL="1007630" indent="0">
              <a:buNone/>
              <a:defRPr sz="2000" b="1"/>
            </a:lvl3pPr>
            <a:lvl4pPr marL="1511445" indent="0">
              <a:buNone/>
              <a:defRPr sz="1800" b="1"/>
            </a:lvl4pPr>
            <a:lvl5pPr marL="2015259" indent="0">
              <a:buNone/>
              <a:defRPr sz="1800" b="1"/>
            </a:lvl5pPr>
            <a:lvl6pPr marL="2519074" indent="0">
              <a:buNone/>
              <a:defRPr sz="1800" b="1"/>
            </a:lvl6pPr>
            <a:lvl7pPr marL="3022888" indent="0">
              <a:buNone/>
              <a:defRPr sz="1800" b="1"/>
            </a:lvl7pPr>
            <a:lvl8pPr marL="3526703" indent="0">
              <a:buNone/>
              <a:defRPr sz="1800" b="1"/>
            </a:lvl8pPr>
            <a:lvl9pPr marL="4030518" indent="0">
              <a:buNone/>
              <a:defRPr sz="18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6530" y="3483384"/>
            <a:ext cx="4153218" cy="318733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8904">
              <a:defRPr sz="1800"/>
            </a:lvl6pPr>
            <a:lvl7pPr marL="2394869" indent="-258904">
              <a:defRPr sz="1800"/>
            </a:lvl7pPr>
            <a:lvl8pPr marL="2643278" indent="-258904">
              <a:defRPr sz="1800"/>
            </a:lvl8pPr>
            <a:lvl9pPr marL="2893437" indent="-258904"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993" y="2460599"/>
            <a:ext cx="4153218" cy="839964"/>
          </a:xfrm>
        </p:spPr>
        <p:txBody>
          <a:bodyPr anchor="b">
            <a:noAutofit/>
          </a:bodyPr>
          <a:lstStyle>
            <a:lvl1pPr marL="0" indent="0" algn="ctr">
              <a:lnSpc>
                <a:spcPts val="2866"/>
              </a:lnSpc>
              <a:spcBef>
                <a:spcPts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503816" indent="0">
              <a:buNone/>
              <a:defRPr sz="2200" b="1"/>
            </a:lvl2pPr>
            <a:lvl3pPr marL="1007630" indent="0">
              <a:buNone/>
              <a:defRPr sz="2000" b="1"/>
            </a:lvl3pPr>
            <a:lvl4pPr marL="1511445" indent="0">
              <a:buNone/>
              <a:defRPr sz="1800" b="1"/>
            </a:lvl4pPr>
            <a:lvl5pPr marL="2015259" indent="0">
              <a:buNone/>
              <a:defRPr sz="1800" b="1"/>
            </a:lvl5pPr>
            <a:lvl6pPr marL="2519074" indent="0">
              <a:buNone/>
              <a:defRPr sz="1800" b="1"/>
            </a:lvl6pPr>
            <a:lvl7pPr marL="3022888" indent="0">
              <a:buNone/>
              <a:defRPr sz="1800" b="1"/>
            </a:lvl7pPr>
            <a:lvl8pPr marL="3526703" indent="0">
              <a:buNone/>
              <a:defRPr sz="1800" b="1"/>
            </a:lvl8pPr>
            <a:lvl9pPr marL="4030518" indent="0">
              <a:buNone/>
              <a:defRPr sz="18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5993" y="3483384"/>
            <a:ext cx="4153218" cy="318733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8904">
              <a:defRPr sz="1800"/>
            </a:lvl6pPr>
            <a:lvl7pPr marL="2394869" indent="-258904">
              <a:defRPr sz="1800"/>
            </a:lvl7pPr>
            <a:lvl8pPr marL="2643278" indent="-258904">
              <a:defRPr sz="1800"/>
            </a:lvl8pPr>
            <a:lvl9pPr marL="2893437" indent="-258904"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D8FDDC85-98DA-4392-B049-389029890F87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11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nhalte, oben und u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52" y="3069368"/>
            <a:ext cx="8440773" cy="171352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840052" y="4957187"/>
            <a:ext cx="8440773" cy="171352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CF1F0658-108D-451B-98ED-B7EB9957F5D8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285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10877" y="3069368"/>
            <a:ext cx="4153218" cy="171352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0158">
              <a:defRPr sz="1800"/>
            </a:lvl6pPr>
            <a:lvl7pPr marL="2394869" indent="-250158">
              <a:defRPr sz="1800"/>
            </a:lvl7pPr>
            <a:lvl8pPr marL="2643278" indent="-250158">
              <a:defRPr sz="1800"/>
            </a:lvl8pPr>
            <a:lvl9pPr marL="2893437" indent="-250158"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5110877" y="4957187"/>
            <a:ext cx="4153218" cy="171352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8904">
              <a:defRPr sz="1800"/>
            </a:lvl6pPr>
            <a:lvl7pPr marL="2394869" indent="-258904">
              <a:defRPr sz="1800"/>
            </a:lvl7pPr>
            <a:lvl8pPr marL="2643278" indent="-258904">
              <a:defRPr sz="1800"/>
            </a:lvl8pPr>
            <a:lvl9pPr marL="2893437" indent="-258904"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816530" y="3069368"/>
            <a:ext cx="4153218" cy="358559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8904">
              <a:defRPr sz="1800"/>
            </a:lvl6pPr>
            <a:lvl7pPr marL="2394869" indent="-258904">
              <a:defRPr sz="1800"/>
            </a:lvl7pPr>
            <a:lvl8pPr marL="2643278" indent="-258904">
              <a:defRPr sz="1800"/>
            </a:lvl8pPr>
            <a:lvl9pPr marL="2893437" indent="-258904"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5A67F65D-08B3-4905-A1D8-BC9A95A1C59E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910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10877" y="3069368"/>
            <a:ext cx="4153218" cy="171352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0158">
              <a:defRPr sz="1800"/>
            </a:lvl6pPr>
            <a:lvl7pPr marL="2394869" indent="-250158">
              <a:defRPr sz="1800"/>
            </a:lvl7pPr>
            <a:lvl8pPr marL="2643278" indent="-250158">
              <a:defRPr sz="1800"/>
            </a:lvl8pPr>
            <a:lvl9pPr marL="2893437" indent="-250158"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5110877" y="4957187"/>
            <a:ext cx="4153218" cy="171352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8904" algn="l" defTabSz="100763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4869" indent="-258904" algn="l" defTabSz="100763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643278" indent="-258904" algn="l" defTabSz="100763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93437" indent="-258904" algn="l" defTabSz="100763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815550" y="3069368"/>
            <a:ext cx="4153218" cy="171352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0158">
              <a:defRPr sz="1800"/>
            </a:lvl6pPr>
            <a:lvl7pPr marL="2394869" indent="-250158">
              <a:defRPr sz="1800"/>
            </a:lvl7pPr>
            <a:lvl8pPr marL="2643278" indent="-250158">
              <a:defRPr sz="1800"/>
            </a:lvl8pPr>
            <a:lvl9pPr marL="2893437" indent="-250158"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815550" y="4957187"/>
            <a:ext cx="4153218" cy="171352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8904" algn="l" defTabSz="100763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4869" indent="-258904" algn="l" defTabSz="100763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643278" indent="-258904" algn="l" defTabSz="100763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893437" indent="-258904" algn="l" defTabSz="100763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A463D9FE-6628-419F-B3A0-3692E31C35AE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534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0F47346E-4E49-495E-B7E4-1BFC7F7A472C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040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534E8996-EB63-4D92-BD32-18DC2B1CCFD0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359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034" y="419983"/>
            <a:ext cx="3869182" cy="2435895"/>
          </a:xfrm>
        </p:spPr>
        <p:txBody>
          <a:bodyPr anchor="b"/>
          <a:lstStyle>
            <a:lvl1pPr algn="l">
              <a:defRPr sz="4900" b="0"/>
            </a:lvl1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4344" y="300991"/>
            <a:ext cx="4032250" cy="645197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 marL="2144712" indent="-250158">
              <a:defRPr sz="1800"/>
            </a:lvl6pPr>
            <a:lvl7pPr marL="2394869" indent="-250158">
              <a:defRPr sz="1800"/>
            </a:lvl7pPr>
            <a:lvl8pPr marL="2643278" indent="-250158">
              <a:defRPr sz="1800"/>
            </a:lvl8pPr>
            <a:lvl9pPr marL="2893437" indent="-250158"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4034" y="2920110"/>
            <a:ext cx="3869182" cy="3734854"/>
          </a:xfrm>
        </p:spPr>
        <p:txBody>
          <a:bodyPr>
            <a:normAutofit/>
          </a:bodyPr>
          <a:lstStyle>
            <a:lvl1pPr marL="0" indent="0">
              <a:spcBef>
                <a:spcPts val="661"/>
              </a:spcBef>
              <a:buNone/>
              <a:defRPr sz="2200">
                <a:solidFill>
                  <a:schemeClr val="bg1"/>
                </a:solidFill>
              </a:defRPr>
            </a:lvl1pPr>
            <a:lvl2pPr marL="503816" indent="0">
              <a:buNone/>
              <a:defRPr sz="1300"/>
            </a:lvl2pPr>
            <a:lvl3pPr marL="1007630" indent="0">
              <a:buNone/>
              <a:defRPr sz="1100"/>
            </a:lvl3pPr>
            <a:lvl4pPr marL="1511445" indent="0">
              <a:buNone/>
              <a:defRPr sz="1000"/>
            </a:lvl4pPr>
            <a:lvl5pPr marL="2015259" indent="0">
              <a:buNone/>
              <a:defRPr sz="1000"/>
            </a:lvl5pPr>
            <a:lvl6pPr marL="2519074" indent="0">
              <a:buNone/>
              <a:defRPr sz="1000"/>
            </a:lvl6pPr>
            <a:lvl7pPr marL="3022888" indent="0">
              <a:buNone/>
              <a:defRPr sz="1000"/>
            </a:lvl7pPr>
            <a:lvl8pPr marL="3526703" indent="0">
              <a:buNone/>
              <a:defRPr sz="1000"/>
            </a:lvl8pPr>
            <a:lvl9pPr marL="4030518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DDDE75EA-2B49-4C06-B4EA-306AB5295DBD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1786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Beschriftung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8846" y="419983"/>
            <a:ext cx="4007748" cy="2435895"/>
          </a:xfrm>
        </p:spPr>
        <p:txBody>
          <a:bodyPr anchor="b"/>
          <a:lstStyle>
            <a:lvl1pPr algn="l">
              <a:defRPr sz="4900" b="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68846" y="2920113"/>
            <a:ext cx="4007748" cy="3864349"/>
          </a:xfrm>
        </p:spPr>
        <p:txBody>
          <a:bodyPr>
            <a:normAutofit/>
          </a:bodyPr>
          <a:lstStyle>
            <a:lvl1pPr marL="0" indent="0">
              <a:spcBef>
                <a:spcPts val="661"/>
              </a:spcBef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3816" indent="0">
              <a:buNone/>
              <a:defRPr sz="1300"/>
            </a:lvl2pPr>
            <a:lvl3pPr marL="1007630" indent="0">
              <a:buNone/>
              <a:defRPr sz="1100"/>
            </a:lvl3pPr>
            <a:lvl4pPr marL="1511445" indent="0">
              <a:buNone/>
              <a:defRPr sz="1000"/>
            </a:lvl4pPr>
            <a:lvl5pPr marL="2015259" indent="0">
              <a:buNone/>
              <a:defRPr sz="1000"/>
            </a:lvl5pPr>
            <a:lvl6pPr marL="2519074" indent="0">
              <a:buNone/>
              <a:defRPr sz="1000"/>
            </a:lvl6pPr>
            <a:lvl7pPr marL="3022888" indent="0">
              <a:buNone/>
              <a:defRPr sz="1000"/>
            </a:lvl7pPr>
            <a:lvl8pPr marL="3526703" indent="0">
              <a:buNone/>
              <a:defRPr sz="1000"/>
            </a:lvl8pPr>
            <a:lvl9pPr marL="4030518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52015" y="1259946"/>
            <a:ext cx="4704292" cy="4703798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  <a:endParaRPr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CBC7A34F-4FB7-49C8-8C26-DDB0179DBF05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226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er mit Beschriftung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68846" y="419983"/>
            <a:ext cx="4007748" cy="2435895"/>
          </a:xfrm>
        </p:spPr>
        <p:txBody>
          <a:bodyPr anchor="b"/>
          <a:lstStyle>
            <a:lvl1pPr algn="l">
              <a:defRPr sz="4900" b="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68846" y="2920113"/>
            <a:ext cx="4007748" cy="3864349"/>
          </a:xfrm>
        </p:spPr>
        <p:txBody>
          <a:bodyPr>
            <a:normAutofit/>
          </a:bodyPr>
          <a:lstStyle>
            <a:lvl1pPr marL="0" indent="0">
              <a:spcBef>
                <a:spcPts val="661"/>
              </a:spcBef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03816" indent="0">
              <a:buNone/>
              <a:defRPr sz="1300"/>
            </a:lvl2pPr>
            <a:lvl3pPr marL="1007630" indent="0">
              <a:buNone/>
              <a:defRPr sz="1100"/>
            </a:lvl3pPr>
            <a:lvl4pPr marL="1511445" indent="0">
              <a:buNone/>
              <a:defRPr sz="1000"/>
            </a:lvl4pPr>
            <a:lvl5pPr marL="2015259" indent="0">
              <a:buNone/>
              <a:defRPr sz="1000"/>
            </a:lvl5pPr>
            <a:lvl6pPr marL="2519074" indent="0">
              <a:buNone/>
              <a:defRPr sz="1000"/>
            </a:lvl6pPr>
            <a:lvl7pPr marL="3022888" indent="0">
              <a:buNone/>
              <a:defRPr sz="1000"/>
            </a:lvl7pPr>
            <a:lvl8pPr marL="3526703" indent="0">
              <a:buNone/>
              <a:defRPr sz="1000"/>
            </a:lvl8pPr>
            <a:lvl9pPr marL="4030518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092068" y="2855877"/>
            <a:ext cx="3864240" cy="3863834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  <a:endParaRPr noProof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733671" y="1389444"/>
            <a:ext cx="1382586" cy="1382441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  <a:endParaRPr noProof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97522" y="839968"/>
            <a:ext cx="2306643" cy="2306401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Bild auf Platzhalter ziehen oder durch Klicken auf Symbol hinzufügen</a:t>
            </a:r>
            <a:endParaRPr noProof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6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96545394-1777-4059-9A0A-30A38CCC408B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63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5" y="2831175"/>
            <a:ext cx="9070813" cy="3823792"/>
          </a:xfrm>
        </p:spPr>
        <p:txBody>
          <a:bodyPr vert="eaVert"/>
          <a:lstStyle>
            <a:lvl5pPr>
              <a:defRPr/>
            </a:lvl5pPr>
            <a:lvl6pPr marL="1894344">
              <a:defRPr/>
            </a:lvl6pPr>
            <a:lvl7pPr marL="1894344">
              <a:defRPr/>
            </a:lvl7pPr>
            <a:lvl8pPr marL="1894344">
              <a:defRPr/>
            </a:lvl8pPr>
            <a:lvl9pPr marL="1894344">
              <a:defRPr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7E0A738A-158F-4007-8A82-85AF04F55006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8288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12484" y="302741"/>
            <a:ext cx="1680104" cy="6450223"/>
          </a:xfrm>
        </p:spPr>
        <p:txBody>
          <a:bodyPr vert="eaVert" anchor="t"/>
          <a:lstStyle/>
          <a:p>
            <a:r>
              <a:rPr lang="de-DE"/>
              <a:t>Mastertitelformat bearbeiten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459510"/>
            <a:ext cx="6636411" cy="6190205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F643C001-C8DB-49D1-8C61-D6FC270D0D25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9285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ußformel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09588" y="7007225"/>
            <a:ext cx="5618162" cy="401638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31000" y="7007225"/>
            <a:ext cx="587375" cy="401638"/>
          </a:xfrm>
        </p:spPr>
        <p:txBody>
          <a:bodyPr/>
          <a:lstStyle>
            <a:lvl1pPr>
              <a:defRPr/>
            </a:lvl1pPr>
          </a:lstStyle>
          <a:p>
            <a:fld id="{307FC037-23F4-484E-B8A9-CB458B55D4A5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032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idx="10"/>
          </p:nvPr>
        </p:nvSpPr>
        <p:spPr>
          <a:xfrm>
            <a:off x="503238" y="7007225"/>
            <a:ext cx="2352675" cy="4016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8ADE3EF-FD9D-4EE7-B22A-BBCC4B1D1A33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5829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Grußformel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3"/>
          </p:nvPr>
        </p:nvSpPr>
        <p:spPr>
          <a:xfrm>
            <a:off x="504034" y="291508"/>
            <a:ext cx="9109277" cy="566963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>
          <a:xfrm>
            <a:off x="503238" y="7007225"/>
            <a:ext cx="2352675" cy="401638"/>
          </a:xfrm>
          <a:prstGeom prst="rect">
            <a:avLst/>
          </a:prstGeom>
        </p:spPr>
        <p:txBody>
          <a:bodyPr lIns="100794" tIns="50397" rIns="100794" bIns="50397"/>
          <a:lstStyle>
            <a:lvl1pPr>
              <a:defRPr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AD08176-67C6-41DD-A5EF-2034FFB14A15}" type="datetimeFigureOut">
              <a:rPr lang="de-DE"/>
              <a:pPr>
                <a:defRPr/>
              </a:pPr>
              <a:t>02.07.2016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A352B7B8-10EE-4612-BFE1-590FA01A93F2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932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742B5-69C3-4967-90AC-9500A5AE83DC}" type="datetimeFigureOut">
              <a:rPr lang="de-DE"/>
              <a:pPr>
                <a:defRPr/>
              </a:pPr>
              <a:t>02.07.2016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B4D697-82E6-44D8-BB31-74B1BECB3B3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731061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EE9885-1172-4063-948A-BBCD30160CAF}" type="datetimeFigureOut">
              <a:rPr lang="de-DE"/>
              <a:pPr>
                <a:defRPr/>
              </a:pPr>
              <a:t>02.07.2016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6CCA41-0EA3-436B-AF79-7CF1AD6DE67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38431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BAB26-9209-4E3E-9FFE-31E4D2C0A45C}" type="datetimeFigureOut">
              <a:rPr lang="de-DE"/>
              <a:pPr>
                <a:defRPr/>
              </a:pPr>
              <a:t>02.07.2016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DD0830-50F8-4BF5-A25E-E374E63D88A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67280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04825" y="1763713"/>
            <a:ext cx="4459288" cy="49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116513" y="1763713"/>
            <a:ext cx="4460875" cy="4989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D476D-FED4-4387-9B31-EB1835301D44}" type="datetimeFigureOut">
              <a:rPr lang="de-DE"/>
              <a:pPr>
                <a:defRPr/>
              </a:pPr>
              <a:t>02.07.2016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CCBD25-FC26-4920-BFD2-0F477C30515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641919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B362A-8797-4053-AFEA-B752F7AE34B6}" type="datetimeFigureOut">
              <a:rPr lang="de-DE"/>
              <a:pPr>
                <a:defRPr/>
              </a:pPr>
              <a:t>02.07.2016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5521BE-60A0-4C2F-B0BC-E55257DD557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305813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1C15A-01CF-42D0-B400-1F0D9BD14F6F}" type="datetimeFigureOut">
              <a:rPr lang="de-DE"/>
              <a:pPr>
                <a:defRPr/>
              </a:pPr>
              <a:t>02.07.2016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A6CFB0-7B6E-4972-86B4-254AD3BCA1A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445701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59D5C3-514F-4A5C-8155-FC8F363C80FA}" type="datetimeFigureOut">
              <a:rPr lang="de-DE"/>
              <a:pPr>
                <a:defRPr/>
              </a:pPr>
              <a:t>02.07.2016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C8056E-5B45-427F-8714-4AC0203C09FC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238549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20F78-5A0F-4F3F-B587-8CACF21FA8A8}" type="datetimeFigureOut">
              <a:rPr lang="de-DE"/>
              <a:pPr>
                <a:defRPr/>
              </a:pPr>
              <a:t>02.07.2016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4CC161-E1A5-45B5-A179-F3519010F88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879242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A11FE-5D8B-4783-87D2-C06EB26F9AE1}" type="datetimeFigureOut">
              <a:rPr lang="de-DE"/>
              <a:pPr>
                <a:defRPr/>
              </a:pPr>
              <a:t>02.07.2016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259D8F-8BE4-434F-B7C9-7C23B763CB9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05027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F179B-FA78-43A5-9848-2332EAADF8D2}" type="datetimeFigureOut">
              <a:rPr lang="de-DE"/>
              <a:pPr>
                <a:defRPr/>
              </a:pPr>
              <a:t>02.07.2016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1C9AA1-31F4-48DC-889B-6C36AB963E6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446510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310438" y="303213"/>
            <a:ext cx="2266950" cy="645001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04825" y="303213"/>
            <a:ext cx="6653213" cy="6450012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7425E-799C-47A1-A7B7-E9135C8BDDF9}" type="datetimeFigureOut">
              <a:rPr lang="de-DE"/>
              <a:pPr>
                <a:defRPr/>
              </a:pPr>
              <a:t>02.07.2016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8365A7-A850-4761-8C8A-A8A9F6D8569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62225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4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hyperlink" Target="http://www.maintrac.com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03238" y="381000"/>
            <a:ext cx="9074150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61" tIns="50382" rIns="100761" bIns="5038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15975" y="3052763"/>
            <a:ext cx="8447088" cy="360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61" tIns="50382" rIns="100761" bIns="503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5300" y="7007225"/>
            <a:ext cx="5956300" cy="401638"/>
          </a:xfrm>
          <a:prstGeom prst="rect">
            <a:avLst/>
          </a:prstGeom>
        </p:spPr>
        <p:txBody>
          <a:bodyPr vert="horz" lIns="100761" tIns="50382" rIns="100761" bIns="50382" rtlCol="0" anchor="ctr"/>
          <a:lstStyle>
            <a:lvl1pPr algn="l" defTabSz="449123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1025" y="7007225"/>
            <a:ext cx="587375" cy="401638"/>
          </a:xfrm>
          <a:prstGeom prst="rect">
            <a:avLst/>
          </a:prstGeom>
        </p:spPr>
        <p:txBody>
          <a:bodyPr vert="horz" wrap="square" lIns="100761" tIns="50382" rIns="100761" bIns="50382" numCol="1" anchor="ctr" anchorCtr="0" compatLnSpc="1">
            <a:prstTxWarp prst="textNoShape">
              <a:avLst/>
            </a:prstTxWarp>
          </a:bodyPr>
          <a:lstStyle>
            <a:lvl1pPr algn="ctr">
              <a:defRPr sz="1200" b="1">
                <a:solidFill>
                  <a:srgbClr val="7F7F7F"/>
                </a:solidFill>
              </a:defRPr>
            </a:lvl1pPr>
          </a:lstStyle>
          <a:p>
            <a:fld id="{951DF114-60FB-4347-82A3-2ACC9A8FB5C4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1030" name="Bild 6" descr="140214-Logo-TZB.jpg">
            <a:hlinkClick r:id="rId23"/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050" y="7004050"/>
            <a:ext cx="1055688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35" r:id="rId1"/>
    <p:sldLayoutId id="2147484136" r:id="rId2"/>
    <p:sldLayoutId id="2147484137" r:id="rId3"/>
    <p:sldLayoutId id="2147484138" r:id="rId4"/>
    <p:sldLayoutId id="2147484139" r:id="rId5"/>
    <p:sldLayoutId id="2147484140" r:id="rId6"/>
    <p:sldLayoutId id="2147484141" r:id="rId7"/>
    <p:sldLayoutId id="2147484142" r:id="rId8"/>
    <p:sldLayoutId id="2147484143" r:id="rId9"/>
    <p:sldLayoutId id="2147484144" r:id="rId10"/>
    <p:sldLayoutId id="2147484145" r:id="rId11"/>
    <p:sldLayoutId id="2147484146" r:id="rId12"/>
    <p:sldLayoutId id="2147484147" r:id="rId13"/>
    <p:sldLayoutId id="2147484148" r:id="rId14"/>
    <p:sldLayoutId id="2147484149" r:id="rId15"/>
    <p:sldLayoutId id="2147484150" r:id="rId16"/>
    <p:sldLayoutId id="2147484151" r:id="rId17"/>
    <p:sldLayoutId id="2147484152" r:id="rId18"/>
    <p:sldLayoutId id="2147484153" r:id="rId19"/>
    <p:sldLayoutId id="2147484154" r:id="rId20"/>
  </p:sldLayoutIdLst>
  <p:txStyles>
    <p:titleStyle>
      <a:lvl1pPr algn="ctr" defTabSz="1006475" rtl="0" eaLnBrk="0" fontAlgn="base" hangingPunct="0">
        <a:spcBef>
          <a:spcPct val="0"/>
        </a:spcBef>
        <a:spcAft>
          <a:spcPct val="0"/>
        </a:spcAft>
        <a:defRPr sz="5100" kern="1200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ctr" defTabSz="1006475" rtl="0" eaLnBrk="0" fontAlgn="base" hangingPunct="0">
        <a:spcBef>
          <a:spcPct val="0"/>
        </a:spcBef>
        <a:spcAft>
          <a:spcPct val="0"/>
        </a:spcAft>
        <a:defRPr sz="5100">
          <a:solidFill>
            <a:schemeClr val="bg1"/>
          </a:solidFill>
          <a:latin typeface="Calisto MT" charset="0"/>
          <a:ea typeface="ＭＳ Ｐゴシック" charset="0"/>
          <a:cs typeface="ＭＳ Ｐゴシック" charset="0"/>
        </a:defRPr>
      </a:lvl2pPr>
      <a:lvl3pPr algn="ctr" defTabSz="1006475" rtl="0" eaLnBrk="0" fontAlgn="base" hangingPunct="0">
        <a:spcBef>
          <a:spcPct val="0"/>
        </a:spcBef>
        <a:spcAft>
          <a:spcPct val="0"/>
        </a:spcAft>
        <a:defRPr sz="5100">
          <a:solidFill>
            <a:schemeClr val="bg1"/>
          </a:solidFill>
          <a:latin typeface="Calisto MT" charset="0"/>
          <a:ea typeface="ＭＳ Ｐゴシック" charset="0"/>
          <a:cs typeface="ＭＳ Ｐゴシック" charset="0"/>
        </a:defRPr>
      </a:lvl3pPr>
      <a:lvl4pPr algn="ctr" defTabSz="1006475" rtl="0" eaLnBrk="0" fontAlgn="base" hangingPunct="0">
        <a:spcBef>
          <a:spcPct val="0"/>
        </a:spcBef>
        <a:spcAft>
          <a:spcPct val="0"/>
        </a:spcAft>
        <a:defRPr sz="5100">
          <a:solidFill>
            <a:schemeClr val="bg1"/>
          </a:solidFill>
          <a:latin typeface="Calisto MT" charset="0"/>
          <a:ea typeface="ＭＳ Ｐゴシック" charset="0"/>
          <a:cs typeface="ＭＳ Ｐゴシック" charset="0"/>
        </a:defRPr>
      </a:lvl4pPr>
      <a:lvl5pPr algn="ctr" defTabSz="1006475" rtl="0" eaLnBrk="0" fontAlgn="base" hangingPunct="0">
        <a:spcBef>
          <a:spcPct val="0"/>
        </a:spcBef>
        <a:spcAft>
          <a:spcPct val="0"/>
        </a:spcAft>
        <a:defRPr sz="5100">
          <a:solidFill>
            <a:schemeClr val="bg1"/>
          </a:solidFill>
          <a:latin typeface="Calisto MT" charset="0"/>
          <a:ea typeface="ＭＳ Ｐゴシック" charset="0"/>
          <a:cs typeface="ＭＳ Ｐゴシック" charset="0"/>
        </a:defRPr>
      </a:lvl5pPr>
      <a:lvl6pPr marL="457200" algn="ctr" defTabSz="1006475" rtl="0" fontAlgn="base">
        <a:spcBef>
          <a:spcPct val="0"/>
        </a:spcBef>
        <a:spcAft>
          <a:spcPct val="0"/>
        </a:spcAft>
        <a:defRPr sz="5100">
          <a:solidFill>
            <a:schemeClr val="bg1"/>
          </a:solidFill>
          <a:latin typeface="Calisto MT" charset="0"/>
          <a:ea typeface="ＭＳ Ｐゴシック" charset="0"/>
          <a:cs typeface="ＭＳ Ｐゴシック" charset="0"/>
        </a:defRPr>
      </a:lvl6pPr>
      <a:lvl7pPr marL="914400" algn="ctr" defTabSz="1006475" rtl="0" fontAlgn="base">
        <a:spcBef>
          <a:spcPct val="0"/>
        </a:spcBef>
        <a:spcAft>
          <a:spcPct val="0"/>
        </a:spcAft>
        <a:defRPr sz="5100">
          <a:solidFill>
            <a:schemeClr val="bg1"/>
          </a:solidFill>
          <a:latin typeface="Calisto MT" charset="0"/>
          <a:ea typeface="ＭＳ Ｐゴシック" charset="0"/>
          <a:cs typeface="ＭＳ Ｐゴシック" charset="0"/>
        </a:defRPr>
      </a:lvl7pPr>
      <a:lvl8pPr marL="1371600" algn="ctr" defTabSz="1006475" rtl="0" fontAlgn="base">
        <a:spcBef>
          <a:spcPct val="0"/>
        </a:spcBef>
        <a:spcAft>
          <a:spcPct val="0"/>
        </a:spcAft>
        <a:defRPr sz="5100">
          <a:solidFill>
            <a:schemeClr val="bg1"/>
          </a:solidFill>
          <a:latin typeface="Calisto MT" charset="0"/>
          <a:ea typeface="ＭＳ Ｐゴシック" charset="0"/>
          <a:cs typeface="ＭＳ Ｐゴシック" charset="0"/>
        </a:defRPr>
      </a:lvl8pPr>
      <a:lvl9pPr marL="1828800" algn="ctr" defTabSz="1006475" rtl="0" fontAlgn="base">
        <a:spcBef>
          <a:spcPct val="0"/>
        </a:spcBef>
        <a:spcAft>
          <a:spcPct val="0"/>
        </a:spcAft>
        <a:defRPr sz="5100">
          <a:solidFill>
            <a:schemeClr val="bg1"/>
          </a:solidFill>
          <a:latin typeface="Calisto MT" charset="0"/>
          <a:ea typeface="ＭＳ Ｐゴシック" charset="0"/>
          <a:cs typeface="ＭＳ Ｐゴシック" charset="0"/>
        </a:defRPr>
      </a:lvl9pPr>
    </p:titleStyle>
    <p:bodyStyle>
      <a:lvl1pPr marL="377825" indent="-377825" algn="l" defTabSz="1006475" rtl="0" eaLnBrk="0" fontAlgn="base" hangingPunct="0">
        <a:spcBef>
          <a:spcPts val="2200"/>
        </a:spcBef>
        <a:spcAft>
          <a:spcPct val="0"/>
        </a:spcAft>
        <a:buClr>
          <a:schemeClr val="accent1"/>
        </a:buClr>
        <a:buSzPct val="90000"/>
        <a:buFont typeface="Wingdings" panose="05000000000000000000" pitchFamily="2" charset="2"/>
        <a:buChar char="S"/>
        <a:defRPr sz="2400" kern="1200">
          <a:solidFill>
            <a:srgbClr val="595959"/>
          </a:solidFill>
          <a:latin typeface="+mn-lt"/>
          <a:ea typeface="ＭＳ Ｐゴシック" charset="0"/>
          <a:cs typeface="ＭＳ Ｐゴシック" charset="0"/>
        </a:defRPr>
      </a:lvl1pPr>
      <a:lvl2pPr marL="755650" indent="-369888" algn="l" defTabSz="1006475" rtl="0" eaLnBrk="0" fontAlgn="base" hangingPunct="0">
        <a:spcBef>
          <a:spcPts val="663"/>
        </a:spcBef>
        <a:spcAft>
          <a:spcPct val="0"/>
        </a:spcAft>
        <a:buClr>
          <a:srgbClr val="C1F944"/>
        </a:buClr>
        <a:buSzPct val="90000"/>
        <a:buFont typeface="Wingdings" panose="05000000000000000000" pitchFamily="2" charset="2"/>
        <a:buChar char="S"/>
        <a:defRPr sz="2200" kern="1200">
          <a:solidFill>
            <a:srgbClr val="595959"/>
          </a:solidFill>
          <a:latin typeface="+mn-lt"/>
          <a:ea typeface="ＭＳ Ｐゴシック" charset="0"/>
          <a:cs typeface="+mn-cs"/>
        </a:defRPr>
      </a:lvl2pPr>
      <a:lvl3pPr marL="1139825" indent="-384175" algn="l" defTabSz="1006475" rtl="0" eaLnBrk="0" fontAlgn="base" hangingPunct="0">
        <a:spcBef>
          <a:spcPts val="663"/>
        </a:spcBef>
        <a:spcAft>
          <a:spcPct val="0"/>
        </a:spcAft>
        <a:buClr>
          <a:schemeClr val="accent1"/>
        </a:buClr>
        <a:buSzPct val="90000"/>
        <a:buFont typeface="Wingdings" panose="05000000000000000000" pitchFamily="2" charset="2"/>
        <a:buChar char="S"/>
        <a:defRPr sz="2000" kern="1200">
          <a:solidFill>
            <a:srgbClr val="595959"/>
          </a:solidFill>
          <a:latin typeface="+mn-lt"/>
          <a:ea typeface="ＭＳ Ｐゴシック" charset="0"/>
          <a:cs typeface="+mn-cs"/>
        </a:defRPr>
      </a:lvl3pPr>
      <a:lvl4pPr marL="1511300" indent="-369888" algn="l" defTabSz="1006475" rtl="0" eaLnBrk="0" fontAlgn="base" hangingPunct="0">
        <a:spcBef>
          <a:spcPts val="663"/>
        </a:spcBef>
        <a:spcAft>
          <a:spcPct val="0"/>
        </a:spcAft>
        <a:buClr>
          <a:srgbClr val="C1F944"/>
        </a:buClr>
        <a:buSzPct val="90000"/>
        <a:buFont typeface="Wingdings" panose="05000000000000000000" pitchFamily="2" charset="2"/>
        <a:buChar char="S"/>
        <a:defRPr sz="2000" kern="1200">
          <a:solidFill>
            <a:srgbClr val="595959"/>
          </a:solidFill>
          <a:latin typeface="+mn-lt"/>
          <a:ea typeface="ＭＳ Ｐゴシック" charset="0"/>
          <a:cs typeface="+mn-cs"/>
        </a:defRPr>
      </a:lvl4pPr>
      <a:lvl5pPr marL="1895475" indent="-384175" algn="l" defTabSz="1006475" rtl="0" eaLnBrk="0" fontAlgn="base" hangingPunct="0">
        <a:spcBef>
          <a:spcPts val="663"/>
        </a:spcBef>
        <a:spcAft>
          <a:spcPct val="0"/>
        </a:spcAft>
        <a:buClr>
          <a:schemeClr val="accent1"/>
        </a:buClr>
        <a:buSzPct val="90000"/>
        <a:buFont typeface="Wingdings" panose="05000000000000000000" pitchFamily="2" charset="2"/>
        <a:buChar char="S"/>
        <a:defRPr sz="2000" kern="1200">
          <a:solidFill>
            <a:srgbClr val="595959"/>
          </a:solidFill>
          <a:latin typeface="+mn-lt"/>
          <a:ea typeface="ＭＳ Ｐゴシック" charset="0"/>
          <a:cs typeface="+mn-cs"/>
        </a:defRPr>
      </a:lvl5pPr>
      <a:lvl6pPr marL="2265418" indent="-379611" algn="l" defTabSz="100763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20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643278" indent="-379611" algn="l" defTabSz="100763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20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022888" indent="-379611" algn="l" defTabSz="100763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20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402499" indent="-379611" algn="l" defTabSz="100763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20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3816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7630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445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5259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9074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2888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6703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30518" algn="l" defTabSz="100763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platzhalter 1"/>
          <p:cNvSpPr>
            <a:spLocks noGrp="1"/>
          </p:cNvSpPr>
          <p:nvPr>
            <p:ph type="title"/>
          </p:nvPr>
        </p:nvSpPr>
        <p:spPr bwMode="auto">
          <a:xfrm>
            <a:off x="504825" y="303213"/>
            <a:ext cx="9072563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2051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504825" y="1763713"/>
            <a:ext cx="9072563" cy="498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504825" y="7007225"/>
            <a:ext cx="2351088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850AC0B-9424-4ED7-8A1E-D23197BB9A03}" type="datetimeFigureOut">
              <a:rPr lang="de-DE"/>
              <a:pPr>
                <a:defRPr/>
              </a:pPr>
              <a:t>02.07.2016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444875" y="7007225"/>
            <a:ext cx="3190875" cy="401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224713" y="7007225"/>
            <a:ext cx="2352675" cy="401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12A23628-1AE3-49B9-956B-D5C991F09A85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089" y="7047778"/>
            <a:ext cx="2577846" cy="41859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24" r:id="rId1"/>
    <p:sldLayoutId id="2147484125" r:id="rId2"/>
    <p:sldLayoutId id="2147484126" r:id="rId3"/>
    <p:sldLayoutId id="2147484127" r:id="rId4"/>
    <p:sldLayoutId id="2147484128" r:id="rId5"/>
    <p:sldLayoutId id="2147484129" r:id="rId6"/>
    <p:sldLayoutId id="2147484130" r:id="rId7"/>
    <p:sldLayoutId id="2147484131" r:id="rId8"/>
    <p:sldLayoutId id="2147484132" r:id="rId9"/>
    <p:sldLayoutId id="2147484133" r:id="rId10"/>
    <p:sldLayoutId id="214748413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3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intrac.com/" TargetMode="External"/><Relationship Id="rId1" Type="http://schemas.openxmlformats.org/officeDocument/2006/relationships/slideLayout" Target="../slideLayouts/slideLayout2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el 4"/>
          <p:cNvSpPr>
            <a:spLocks noGrp="1"/>
          </p:cNvSpPr>
          <p:nvPr>
            <p:ph type="ctrTitle"/>
          </p:nvPr>
        </p:nvSpPr>
        <p:spPr>
          <a:xfrm>
            <a:off x="504825" y="1427163"/>
            <a:ext cx="9069388" cy="2125662"/>
          </a:xfrm>
        </p:spPr>
        <p:txBody>
          <a:bodyPr/>
          <a:lstStyle/>
          <a:p>
            <a:pPr eaLnBrk="1" hangingPunct="1"/>
            <a:r>
              <a:rPr lang="de-DE" altLang="de-DE" dirty="0">
                <a:ea typeface="ＭＳ Ｐゴシック" pitchFamily="34" charset="-128"/>
              </a:rPr>
              <a:t>Maintrac</a:t>
            </a:r>
            <a:r>
              <a:rPr lang="de-DE" altLang="de-DE" baseline="30000" dirty="0">
                <a:ea typeface="ＭＳ Ｐゴシック" pitchFamily="34" charset="-128"/>
              </a:rPr>
              <a:t>®</a:t>
            </a:r>
            <a:br>
              <a:rPr lang="de-DE" altLang="de-DE" baseline="30000" dirty="0">
                <a:ea typeface="ＭＳ Ｐゴシック" pitchFamily="34" charset="-128"/>
              </a:rPr>
            </a:br>
            <a:endParaRPr lang="de-DE" altLang="de-DE" baseline="30000" dirty="0">
              <a:ea typeface="ＭＳ Ｐゴシック" pitchFamily="34" charset="-128"/>
            </a:endParaRPr>
          </a:p>
        </p:txBody>
      </p:sp>
      <p:sp>
        <p:nvSpPr>
          <p:cNvPr id="6" name="Untertitel 5"/>
          <p:cNvSpPr>
            <a:spLocks noGrp="1"/>
          </p:cNvSpPr>
          <p:nvPr>
            <p:ph type="subTitle" idx="1"/>
          </p:nvPr>
        </p:nvSpPr>
        <p:spPr>
          <a:xfrm>
            <a:off x="409575" y="3646488"/>
            <a:ext cx="9271000" cy="1176337"/>
          </a:xfrm>
        </p:spPr>
        <p:txBody>
          <a:bodyPr/>
          <a:lstStyle/>
          <a:p>
            <a:pPr eaLnBrk="1" hangingPunct="1">
              <a:defRPr/>
            </a:pPr>
            <a:r>
              <a:rPr lang="en-GB" sz="2800" dirty="0" smtClean="0"/>
              <a:t>Therapy control and long-term </a:t>
            </a:r>
            <a:r>
              <a:rPr lang="en-GB" sz="2800" dirty="0"/>
              <a:t>s</a:t>
            </a:r>
            <a:r>
              <a:rPr lang="en-GB" sz="2800" dirty="0" smtClean="0"/>
              <a:t>urveillance by circulating, epithelial </a:t>
            </a:r>
            <a:r>
              <a:rPr lang="en-GB" sz="2800" dirty="0" err="1" smtClean="0"/>
              <a:t>tumor</a:t>
            </a:r>
            <a:r>
              <a:rPr lang="en-GB" sz="2800" dirty="0" smtClean="0"/>
              <a:t> cell (CETCs)</a:t>
            </a:r>
          </a:p>
          <a:p>
            <a:pPr eaLnBrk="1" hangingPunct="1">
              <a:defRPr/>
            </a:pPr>
            <a:endParaRPr lang="en-GB" sz="2800" dirty="0" smtClean="0"/>
          </a:p>
          <a:p>
            <a:pPr eaLnBrk="1" hangingPunct="1">
              <a:defRPr/>
            </a:pPr>
            <a:endParaRPr lang="en-GB" sz="2800" dirty="0" smtClean="0"/>
          </a:p>
          <a:p>
            <a:pPr eaLnBrk="1" hangingPunct="1">
              <a:defRPr/>
            </a:pPr>
            <a:r>
              <a:rPr lang="en-GB" sz="2800" dirty="0" smtClean="0"/>
              <a:t>www.dmb-diagnostics.de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z="4400" dirty="0" err="1">
                <a:ea typeface="ＭＳ Ｐゴシック" pitchFamily="34" charset="-128"/>
              </a:rPr>
              <a:t>Questions</a:t>
            </a:r>
            <a:r>
              <a:rPr lang="de-DE" altLang="de-DE" sz="4400" dirty="0">
                <a:ea typeface="ＭＳ Ｐゴシック" pitchFamily="34" charset="-128"/>
              </a:rPr>
              <a:t> </a:t>
            </a:r>
            <a:r>
              <a:rPr lang="de-DE" altLang="de-DE" sz="4400" dirty="0" err="1">
                <a:ea typeface="ＭＳ Ｐゴシック" pitchFamily="34" charset="-128"/>
              </a:rPr>
              <a:t>we</a:t>
            </a:r>
            <a:r>
              <a:rPr lang="de-DE" altLang="de-DE" sz="4400" dirty="0">
                <a:ea typeface="ＭＳ Ｐゴシック" pitchFamily="34" charset="-128"/>
              </a:rPr>
              <a:t> </a:t>
            </a:r>
            <a:r>
              <a:rPr lang="de-DE" altLang="de-DE" sz="4400" dirty="0" err="1" smtClean="0">
                <a:ea typeface="ＭＳ Ｐゴシック" pitchFamily="34" charset="-128"/>
              </a:rPr>
              <a:t>can</a:t>
            </a:r>
            <a:r>
              <a:rPr lang="de-DE" altLang="de-DE" sz="4400" dirty="0" smtClean="0">
                <a:ea typeface="ＭＳ Ｐゴシック" pitchFamily="34" charset="-128"/>
              </a:rPr>
              <a:t> </a:t>
            </a:r>
            <a:r>
              <a:rPr lang="de-DE" altLang="de-DE" sz="4400" dirty="0" err="1" smtClean="0">
                <a:ea typeface="ＭＳ Ｐゴシック" pitchFamily="34" charset="-128"/>
              </a:rPr>
              <a:t>answer</a:t>
            </a:r>
            <a:r>
              <a:rPr lang="de-DE" altLang="de-DE" sz="4400" dirty="0">
                <a:ea typeface="ＭＳ Ｐゴシック" pitchFamily="34" charset="-128"/>
              </a:rPr>
              <a:t>:</a:t>
            </a:r>
          </a:p>
        </p:txBody>
      </p:sp>
      <p:sp>
        <p:nvSpPr>
          <p:cNvPr id="24579" name="Inhaltsplatzhalter 3"/>
          <p:cNvSpPr>
            <a:spLocks noGrp="1"/>
          </p:cNvSpPr>
          <p:nvPr>
            <p:ph sz="half" idx="2"/>
          </p:nvPr>
        </p:nvSpPr>
        <p:spPr>
          <a:xfrm>
            <a:off x="1071563" y="3431295"/>
            <a:ext cx="8324850" cy="2811462"/>
          </a:xfrm>
        </p:spPr>
        <p:txBody>
          <a:bodyPr/>
          <a:lstStyle/>
          <a:p>
            <a:r>
              <a:rPr lang="en-GB" altLang="de-DE" dirty="0" smtClean="0">
                <a:ea typeface="ＭＳ Ｐゴシック" pitchFamily="34" charset="-128"/>
              </a:rPr>
              <a:t>Real-time cancer </a:t>
            </a:r>
            <a:r>
              <a:rPr lang="en-GB" altLang="de-DE" dirty="0">
                <a:ea typeface="ＭＳ Ｐゴシック" pitchFamily="34" charset="-128"/>
              </a:rPr>
              <a:t>monitoring even years after </a:t>
            </a:r>
            <a:r>
              <a:rPr lang="en-GB" altLang="de-DE" dirty="0" smtClean="0">
                <a:ea typeface="ＭＳ Ｐゴシック" pitchFamily="34" charset="-128"/>
              </a:rPr>
              <a:t>diagnosis, surgery and therapy meaningful?</a:t>
            </a:r>
            <a:endParaRPr lang="en-GB" altLang="de-DE" dirty="0">
              <a:ea typeface="ＭＳ Ｐゴシック" pitchFamily="34" charset="-128"/>
            </a:endParaRPr>
          </a:p>
          <a:p>
            <a:r>
              <a:rPr lang="en-GB" altLang="de-DE" dirty="0" smtClean="0">
                <a:ea typeface="ＭＳ Ｐゴシック" pitchFamily="34" charset="-128"/>
              </a:rPr>
              <a:t>5 </a:t>
            </a:r>
            <a:r>
              <a:rPr lang="en-GB" altLang="de-DE" dirty="0">
                <a:ea typeface="ＭＳ Ｐゴシック" pitchFamily="34" charset="-128"/>
              </a:rPr>
              <a:t>or 10 years Tamoxifen</a:t>
            </a:r>
            <a:r>
              <a:rPr lang="en-GB" altLang="de-DE" dirty="0" smtClean="0">
                <a:ea typeface="ＭＳ Ｐゴシック" pitchFamily="34" charset="-128"/>
              </a:rPr>
              <a:t>? How </a:t>
            </a:r>
            <a:r>
              <a:rPr lang="en-GB" altLang="de-DE" dirty="0">
                <a:ea typeface="ＭＳ Ｐゴシック" pitchFamily="34" charset="-128"/>
              </a:rPr>
              <a:t>to recognize when maintenance therapy does not work?</a:t>
            </a:r>
          </a:p>
          <a:p>
            <a:r>
              <a:rPr lang="en-GB" altLang="de-DE" dirty="0">
                <a:ea typeface="ＭＳ Ｐゴシック" pitchFamily="34" charset="-128"/>
              </a:rPr>
              <a:t>Success control in the adjuvant situation</a:t>
            </a:r>
            <a:r>
              <a:rPr lang="en-GB" altLang="de-DE" dirty="0" smtClean="0">
                <a:ea typeface="ＭＳ Ｐゴシック" pitchFamily="34" charset="-128"/>
              </a:rPr>
              <a:t>? If </a:t>
            </a:r>
            <a:r>
              <a:rPr lang="en-GB" altLang="de-DE" dirty="0">
                <a:ea typeface="ＭＳ Ｐゴシック" pitchFamily="34" charset="-128"/>
              </a:rPr>
              <a:t>the therapy does not work, which way shall I go</a:t>
            </a:r>
            <a:r>
              <a:rPr lang="en-GB" altLang="de-DE" dirty="0" smtClean="0">
                <a:ea typeface="ＭＳ Ｐゴシック" pitchFamily="34" charset="-128"/>
              </a:rPr>
              <a:t>?</a:t>
            </a:r>
          </a:p>
          <a:p>
            <a:endParaRPr lang="en-GB" altLang="de-DE" dirty="0">
              <a:ea typeface="ＭＳ Ｐゴシック" pitchFamily="34" charset="-128"/>
            </a:endParaRPr>
          </a:p>
          <a:p>
            <a:endParaRPr lang="en-GB" altLang="de-DE" dirty="0">
              <a:ea typeface="ＭＳ Ｐゴシック" pitchFamily="34" charset="-128"/>
            </a:endParaRPr>
          </a:p>
          <a:p>
            <a:endParaRPr lang="en-GB" altLang="de-DE" dirty="0">
              <a:ea typeface="ＭＳ Ｐゴシック" pitchFamily="34" charset="-128"/>
            </a:endParaRPr>
          </a:p>
          <a:p>
            <a:endParaRPr lang="en-GB" altLang="de-DE" dirty="0">
              <a:ea typeface="ＭＳ Ｐゴシック" pitchFamily="34" charset="-128"/>
            </a:endParaRPr>
          </a:p>
          <a:p>
            <a:endParaRPr lang="en-GB" altLang="de-DE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z="4400">
                <a:ea typeface="ＭＳ Ｐゴシック" pitchFamily="34" charset="-128"/>
              </a:rPr>
              <a:t>Status quo in oncolgy</a:t>
            </a:r>
          </a:p>
        </p:txBody>
      </p:sp>
      <p:sp>
        <p:nvSpPr>
          <p:cNvPr id="25603" name="Inhaltsplatzhalter 2"/>
          <p:cNvSpPr>
            <a:spLocks noGrp="1"/>
          </p:cNvSpPr>
          <p:nvPr>
            <p:ph sz="half" idx="1"/>
          </p:nvPr>
        </p:nvSpPr>
        <p:spPr>
          <a:xfrm>
            <a:off x="265471" y="2410177"/>
            <a:ext cx="4886632" cy="4898961"/>
          </a:xfrm>
        </p:spPr>
        <p:txBody>
          <a:bodyPr/>
          <a:lstStyle/>
          <a:p>
            <a:r>
              <a:rPr lang="en-US" altLang="de-DE" dirty="0" smtClean="0">
                <a:ea typeface="ＭＳ Ｐゴシック" pitchFamily="34" charset="-128"/>
              </a:rPr>
              <a:t>Imaging diagnostics of solid tumors = already too big and too late </a:t>
            </a:r>
          </a:p>
          <a:p>
            <a:r>
              <a:rPr lang="en-US" altLang="de-DE" dirty="0" smtClean="0">
                <a:ea typeface="ＭＳ Ｐゴシック" pitchFamily="34" charset="-128"/>
              </a:rPr>
              <a:t>Surgery if possible</a:t>
            </a:r>
          </a:p>
          <a:p>
            <a:r>
              <a:rPr lang="en-US" altLang="de-DE" dirty="0" smtClean="0">
                <a:ea typeface="ＭＳ Ｐゴシック" pitchFamily="34" charset="-128"/>
              </a:rPr>
              <a:t>Treatment decision based only on tumor size, nodal status and organ localization  </a:t>
            </a:r>
          </a:p>
          <a:p>
            <a:r>
              <a:rPr lang="en-US" altLang="de-DE" dirty="0" smtClean="0">
                <a:ea typeface="ＭＳ Ｐゴシック" pitchFamily="34" charset="-128"/>
              </a:rPr>
              <a:t>Longtime surveillance based on imaging techniques and general condition = too late for the patient</a:t>
            </a:r>
          </a:p>
          <a:p>
            <a:r>
              <a:rPr lang="en-US" altLang="de-DE" dirty="0" smtClean="0">
                <a:ea typeface="ＭＳ Ｐゴシック" pitchFamily="34" charset="-128"/>
              </a:rPr>
              <a:t>Serum markers still used but too unspecific</a:t>
            </a:r>
            <a:endParaRPr lang="en-US" altLang="de-DE" dirty="0">
              <a:ea typeface="ＭＳ Ｐゴシック" pitchFamily="34" charset="-128"/>
            </a:endParaRPr>
          </a:p>
        </p:txBody>
      </p:sp>
      <p:sp>
        <p:nvSpPr>
          <p:cNvPr id="25604" name="Inhaltsplatzhalter 3"/>
          <p:cNvSpPr>
            <a:spLocks noGrp="1"/>
          </p:cNvSpPr>
          <p:nvPr>
            <p:ph sz="half" idx="2"/>
          </p:nvPr>
        </p:nvSpPr>
        <p:spPr>
          <a:xfrm>
            <a:off x="5040313" y="2207266"/>
            <a:ext cx="4749448" cy="3586162"/>
          </a:xfrm>
        </p:spPr>
        <p:txBody>
          <a:bodyPr/>
          <a:lstStyle/>
          <a:p>
            <a:pPr marL="0" indent="0">
              <a:buNone/>
            </a:pPr>
            <a:endParaRPr lang="en-US" altLang="de-DE" dirty="0" smtClean="0">
              <a:ea typeface="ＭＳ Ｐゴシック" pitchFamily="34" charset="-128"/>
            </a:endParaRPr>
          </a:p>
          <a:p>
            <a:r>
              <a:rPr lang="en-US" altLang="de-DE" dirty="0" smtClean="0">
                <a:ea typeface="ＭＳ Ｐゴシック" pitchFamily="34" charset="-128"/>
              </a:rPr>
              <a:t>Quantitative, real time monitoring</a:t>
            </a:r>
          </a:p>
          <a:p>
            <a:r>
              <a:rPr lang="en-US" altLang="de-DE" dirty="0" smtClean="0">
                <a:ea typeface="ＭＳ Ｐゴシック" pitchFamily="34" charset="-128"/>
              </a:rPr>
              <a:t>Therapy based on </a:t>
            </a:r>
            <a:r>
              <a:rPr lang="en-US" altLang="de-DE" dirty="0" err="1" smtClean="0">
                <a:ea typeface="ＭＳ Ｐゴシック" pitchFamily="34" charset="-128"/>
              </a:rPr>
              <a:t>chemosensitivity</a:t>
            </a:r>
            <a:r>
              <a:rPr lang="en-US" altLang="de-DE" dirty="0" smtClean="0">
                <a:ea typeface="ＭＳ Ｐゴシック" pitchFamily="34" charset="-128"/>
              </a:rPr>
              <a:t> of actual tumor (CETCs)</a:t>
            </a:r>
          </a:p>
          <a:p>
            <a:r>
              <a:rPr lang="en-US" altLang="de-DE" dirty="0" smtClean="0">
                <a:ea typeface="ＭＳ Ｐゴシック" pitchFamily="34" charset="-128"/>
              </a:rPr>
              <a:t>Monitoring of tumor activity by cell count</a:t>
            </a:r>
          </a:p>
          <a:p>
            <a:r>
              <a:rPr lang="en-US" altLang="de-DE" dirty="0" smtClean="0">
                <a:ea typeface="ＭＳ Ｐゴシック" pitchFamily="34" charset="-128"/>
              </a:rPr>
              <a:t>Better guidance of endocrine therapy</a:t>
            </a:r>
            <a:endParaRPr lang="en-US" altLang="de-DE" dirty="0">
              <a:ea typeface="ＭＳ Ｐゴシック" pitchFamily="34" charset="-128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1463675" y="1660487"/>
            <a:ext cx="28035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b="1" dirty="0" err="1">
                <a:latin typeface="+mn-lt"/>
                <a:ea typeface="ＭＳ Ｐゴシック" charset="0"/>
                <a:cs typeface="ＭＳ Ｐゴシック" charset="0"/>
              </a:rPr>
              <a:t>Today‘s</a:t>
            </a:r>
            <a:r>
              <a:rPr lang="de-DE" b="1" dirty="0">
                <a:latin typeface="+mn-lt"/>
                <a:ea typeface="ＭＳ Ｐゴシック" charset="0"/>
                <a:cs typeface="ＭＳ Ｐゴシック" charset="0"/>
              </a:rPr>
              <a:t> Standard</a:t>
            </a:r>
          </a:p>
        </p:txBody>
      </p:sp>
      <p:sp>
        <p:nvSpPr>
          <p:cNvPr id="25606" name="Textfeld 5"/>
          <p:cNvSpPr txBox="1">
            <a:spLocks noChangeArrowheads="1"/>
          </p:cNvSpPr>
          <p:nvPr/>
        </p:nvSpPr>
        <p:spPr bwMode="auto">
          <a:xfrm>
            <a:off x="5305777" y="1660481"/>
            <a:ext cx="3698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de-DE" b="1" dirty="0" smtClean="0">
                <a:latin typeface="Calisto MT" panose="02040603050505030304" pitchFamily="18" charset="0"/>
              </a:rPr>
              <a:t>Doctor‘s Needs</a:t>
            </a:r>
            <a:endParaRPr lang="en-US" altLang="de-DE" b="1" dirty="0">
              <a:latin typeface="Calisto MT" panose="0204060305050503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el 1"/>
          <p:cNvSpPr>
            <a:spLocks noGrp="1"/>
          </p:cNvSpPr>
          <p:nvPr>
            <p:ph type="title"/>
          </p:nvPr>
        </p:nvSpPr>
        <p:spPr>
          <a:xfrm>
            <a:off x="465660" y="325677"/>
            <a:ext cx="9074150" cy="1241652"/>
          </a:xfrm>
        </p:spPr>
        <p:txBody>
          <a:bodyPr/>
          <a:lstStyle/>
          <a:p>
            <a:r>
              <a:rPr lang="en-GB" altLang="de-DE" sz="4400" b="1" dirty="0" smtClean="0">
                <a:ea typeface="ＭＳ Ｐゴシック" pitchFamily="34" charset="-128"/>
              </a:rPr>
              <a:t>Major Enemy in Oncology Diagnostics and Treatment </a:t>
            </a:r>
            <a:endParaRPr lang="en-GB" altLang="de-DE" sz="4400" b="1" dirty="0">
              <a:ea typeface="ＭＳ Ｐゴシック" pitchFamily="34" charset="-128"/>
            </a:endParaRPr>
          </a:p>
        </p:txBody>
      </p:sp>
      <p:sp>
        <p:nvSpPr>
          <p:cNvPr id="25603" name="Inhaltsplatzhalter 2"/>
          <p:cNvSpPr>
            <a:spLocks noGrp="1"/>
          </p:cNvSpPr>
          <p:nvPr>
            <p:ph sz="half" idx="1"/>
          </p:nvPr>
        </p:nvSpPr>
        <p:spPr>
          <a:xfrm>
            <a:off x="275573" y="2349883"/>
            <a:ext cx="9482201" cy="1177447"/>
          </a:xfrm>
        </p:spPr>
        <p:txBody>
          <a:bodyPr/>
          <a:lstStyle/>
          <a:p>
            <a:pPr marL="0" indent="0">
              <a:buNone/>
            </a:pPr>
            <a:r>
              <a:rPr lang="en-US" altLang="de-DE" b="1" dirty="0" smtClean="0">
                <a:ea typeface="ＭＳ Ｐゴシック" pitchFamily="34" charset="-128"/>
              </a:rPr>
              <a:t>Biopsy, paraffin tissue,  </a:t>
            </a:r>
            <a:r>
              <a:rPr lang="en-US" altLang="de-DE" b="1" dirty="0" err="1" smtClean="0">
                <a:ea typeface="ＭＳ Ｐゴシック" pitchFamily="34" charset="-128"/>
              </a:rPr>
              <a:t>ctDNA</a:t>
            </a:r>
            <a:r>
              <a:rPr lang="en-US" altLang="de-DE" b="1" dirty="0" smtClean="0">
                <a:ea typeface="ＭＳ Ｐゴシック" pitchFamily="34" charset="-128"/>
              </a:rPr>
              <a:t>:</a:t>
            </a:r>
            <a:endParaRPr lang="en-US" altLang="de-DE" b="1" dirty="0" smtClean="0">
              <a:ea typeface="ＭＳ Ｐゴシック" pitchFamily="34" charset="-128"/>
            </a:endParaRPr>
          </a:p>
          <a:p>
            <a:pPr marL="0" indent="0">
              <a:buNone/>
            </a:pPr>
            <a:r>
              <a:rPr lang="en-US" altLang="de-DE" b="1" dirty="0" smtClean="0">
                <a:ea typeface="ＭＳ Ｐゴシック" pitchFamily="34" charset="-128"/>
              </a:rPr>
              <a:t>Are you brave enough to judge now how the whole picture looks like?</a:t>
            </a:r>
            <a:endParaRPr lang="en-US" altLang="de-DE" b="1" dirty="0">
              <a:ea typeface="ＭＳ Ｐゴシック" pitchFamily="34" charset="-128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2931091" y="1667536"/>
            <a:ext cx="46847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4800" b="1" dirty="0" smtClean="0">
                <a:latin typeface="+mn-lt"/>
                <a:ea typeface="ＭＳ Ｐゴシック" charset="0"/>
                <a:cs typeface="ＭＳ Ｐゴシック" charset="0"/>
              </a:rPr>
              <a:t>Inhomogeneity</a:t>
            </a:r>
            <a:endParaRPr lang="en-GB" sz="4800" b="1" dirty="0">
              <a:latin typeface="+mn-lt"/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07" y="4164478"/>
            <a:ext cx="2270957" cy="2712955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207" y="3236325"/>
            <a:ext cx="4381500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3303793" y="3813749"/>
            <a:ext cx="933081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</a:rPr>
              <a:t>?</a:t>
            </a:r>
            <a:r>
              <a:rPr lang="en-US" sz="8800" b="1" dirty="0" smtClean="0">
                <a:solidFill>
                  <a:schemeClr val="tx1"/>
                </a:solidFill>
              </a:rPr>
              <a:t>= </a:t>
            </a:r>
            <a:endParaRPr lang="en-US" sz="8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92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  <p:bldP spid="5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de-DE" sz="4000" dirty="0" smtClean="0">
                <a:ea typeface="ＭＳ Ｐゴシック" pitchFamily="34" charset="-128"/>
              </a:rPr>
              <a:t>Inhomogeneity in Reality Even Worth</a:t>
            </a:r>
            <a:endParaRPr lang="en-GB" altLang="de-DE" sz="4000" dirty="0">
              <a:ea typeface="ＭＳ Ｐゴシック" pitchFamily="34" charset="-128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803" y="2465736"/>
            <a:ext cx="5787026" cy="4118433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696812" y="2915364"/>
            <a:ext cx="3262311" cy="125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400832" y="4617529"/>
            <a:ext cx="32191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Good Luck!</a:t>
            </a:r>
          </a:p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I’m sure, you will find the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“right”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answer!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795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el 1"/>
          <p:cNvSpPr>
            <a:spLocks noGrp="1"/>
          </p:cNvSpPr>
          <p:nvPr>
            <p:ph type="title"/>
          </p:nvPr>
        </p:nvSpPr>
        <p:spPr>
          <a:xfrm>
            <a:off x="513398" y="2465388"/>
            <a:ext cx="7058025" cy="1501775"/>
          </a:xfrm>
        </p:spPr>
        <p:txBody>
          <a:bodyPr/>
          <a:lstStyle/>
          <a:p>
            <a:pPr eaLnBrk="1" hangingPunct="1"/>
            <a:r>
              <a:rPr lang="en-GB" altLang="de-DE" dirty="0" smtClean="0">
                <a:ea typeface="ＭＳ Ｐゴシック" pitchFamily="34" charset="-128"/>
              </a:rPr>
              <a:t>Methodology</a:t>
            </a:r>
            <a:br>
              <a:rPr lang="en-GB" altLang="de-DE" dirty="0" smtClean="0">
                <a:ea typeface="ＭＳ Ｐゴシック" pitchFamily="34" charset="-128"/>
              </a:rPr>
            </a:br>
            <a:r>
              <a:rPr lang="en-GB" altLang="de-DE" sz="1600" dirty="0" smtClean="0">
                <a:ea typeface="ＭＳ Ｐゴシック" pitchFamily="34" charset="-128"/>
              </a:rPr>
              <a:t>we try to get as close to homogeneity as possible</a:t>
            </a:r>
            <a:endParaRPr lang="en-GB" altLang="de-DE" sz="1600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 descr="C:\Users\Schuster\Desktop\Schuster\Marketing\Materialien AandE\20160512 Bilder\16_04_grafik_tumor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8"/>
          <a:stretch>
            <a:fillRect/>
          </a:stretch>
        </p:blipFill>
        <p:spPr>
          <a:xfrm>
            <a:off x="206375" y="2781300"/>
            <a:ext cx="5106988" cy="3546475"/>
          </a:xfrm>
          <a:noFill/>
        </p:spPr>
      </p:pic>
      <p:sp>
        <p:nvSpPr>
          <p:cNvPr id="1331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4400" dirty="0" smtClean="0"/>
              <a:t>Metastasis </a:t>
            </a:r>
            <a:r>
              <a:rPr lang="de-DE" altLang="de-DE" sz="4400" dirty="0"/>
              <a:t>F</a:t>
            </a:r>
            <a:r>
              <a:rPr lang="de-DE" altLang="de-DE" sz="4400" dirty="0" smtClean="0"/>
              <a:t>ormation </a:t>
            </a:r>
            <a:r>
              <a:rPr lang="de-DE" altLang="de-DE" sz="4400" dirty="0"/>
              <a:t>T</a:t>
            </a:r>
            <a:r>
              <a:rPr lang="de-DE" altLang="de-DE" sz="4400" dirty="0" smtClean="0"/>
              <a:t>hrough </a:t>
            </a:r>
            <a:r>
              <a:rPr lang="de-DE" altLang="de-DE" sz="4400" dirty="0" err="1"/>
              <a:t>C</a:t>
            </a:r>
            <a:r>
              <a:rPr lang="de-DE" altLang="de-DE" sz="4400" dirty="0" err="1" smtClean="0"/>
              <a:t>irculating</a:t>
            </a:r>
            <a:r>
              <a:rPr lang="de-DE" altLang="de-DE" sz="4400" dirty="0" smtClean="0"/>
              <a:t> Tumorzellen</a:t>
            </a:r>
          </a:p>
        </p:txBody>
      </p:sp>
      <p:sp>
        <p:nvSpPr>
          <p:cNvPr id="13316" name="Inhaltsplatzhalter 3"/>
          <p:cNvSpPr>
            <a:spLocks noGrp="1"/>
          </p:cNvSpPr>
          <p:nvPr>
            <p:ph sz="half" idx="2"/>
          </p:nvPr>
        </p:nvSpPr>
        <p:spPr>
          <a:xfrm>
            <a:off x="5110163" y="2640363"/>
            <a:ext cx="4541837" cy="3586162"/>
          </a:xfrm>
        </p:spPr>
        <p:txBody>
          <a:bodyPr/>
          <a:lstStyle/>
          <a:p>
            <a:pPr eaLnBrk="1" hangingPunct="1"/>
            <a:r>
              <a:rPr lang="en-GB" altLang="de-DE" sz="2800" dirty="0" smtClean="0"/>
              <a:t>Carcinoma are of </a:t>
            </a:r>
            <a:r>
              <a:rPr lang="en-GB" altLang="de-DE" sz="2800" b="1" dirty="0" smtClean="0"/>
              <a:t>epithelial Origin</a:t>
            </a:r>
          </a:p>
          <a:p>
            <a:pPr eaLnBrk="1" hangingPunct="1"/>
            <a:r>
              <a:rPr lang="en-GB" altLang="de-DE" sz="2800" dirty="0" smtClean="0"/>
              <a:t>Carcinoma </a:t>
            </a:r>
            <a:r>
              <a:rPr lang="en-GB" altLang="de-DE" sz="2800" b="1" dirty="0" smtClean="0"/>
              <a:t>seed </a:t>
            </a:r>
            <a:r>
              <a:rPr lang="en-GB" altLang="de-DE" sz="2800" dirty="0" smtClean="0"/>
              <a:t> epithelial cells into the blood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de-DE" sz="2800" dirty="0" smtClean="0">
                <a:solidFill>
                  <a:srgbClr val="00E200"/>
                </a:solidFill>
              </a:rPr>
              <a:t>⇒</a:t>
            </a:r>
            <a:r>
              <a:rPr lang="en-GB" altLang="de-DE" sz="2800" dirty="0" smtClean="0"/>
              <a:t> </a:t>
            </a:r>
            <a:r>
              <a:rPr lang="en-GB" altLang="de-DE" sz="2800" b="1" dirty="0" smtClean="0"/>
              <a:t>C</a:t>
            </a:r>
            <a:r>
              <a:rPr lang="en-GB" altLang="de-DE" sz="2800" b="1" dirty="0" smtClean="0">
                <a:solidFill>
                  <a:srgbClr val="FF0000"/>
                </a:solidFill>
              </a:rPr>
              <a:t>E</a:t>
            </a:r>
            <a:r>
              <a:rPr lang="en-GB" altLang="de-DE" sz="2800" b="1" dirty="0" smtClean="0"/>
              <a:t>TCs</a:t>
            </a:r>
            <a:br>
              <a:rPr lang="en-GB" altLang="de-DE" sz="2800" b="1" dirty="0" smtClean="0"/>
            </a:br>
            <a:r>
              <a:rPr lang="en-GB" altLang="de-DE" sz="2800" dirty="0" smtClean="0"/>
              <a:t>     (circulating </a:t>
            </a:r>
            <a:r>
              <a:rPr lang="en-GB" altLang="de-DE" sz="2800" dirty="0" smtClean="0">
                <a:solidFill>
                  <a:srgbClr val="FF0000"/>
                </a:solidFill>
              </a:rPr>
              <a:t>epithelial </a:t>
            </a:r>
            <a:r>
              <a:rPr lang="en-GB" altLang="de-DE" sz="2800" dirty="0" smtClean="0"/>
              <a:t/>
            </a:r>
            <a:br>
              <a:rPr lang="en-GB" altLang="de-DE" sz="2800" dirty="0" smtClean="0"/>
            </a:br>
            <a:r>
              <a:rPr lang="en-GB" altLang="de-DE" sz="2800" dirty="0" smtClean="0"/>
              <a:t>      </a:t>
            </a:r>
            <a:r>
              <a:rPr lang="en-GB" altLang="de-DE" sz="2800" dirty="0" err="1" smtClean="0"/>
              <a:t>tumor</a:t>
            </a:r>
            <a:r>
              <a:rPr lang="en-GB" altLang="de-DE" sz="2800" dirty="0" smtClean="0"/>
              <a:t> cells)</a:t>
            </a:r>
            <a:endParaRPr lang="en-GB" altLang="de-DE" sz="2800" dirty="0" smtClean="0"/>
          </a:p>
        </p:txBody>
      </p:sp>
    </p:spTree>
    <p:extLst>
      <p:ext uri="{BB962C8B-B14F-4D97-AF65-F5344CB8AC3E}">
        <p14:creationId xmlns:p14="http://schemas.microsoft.com/office/powerpoint/2010/main" val="2201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el 1"/>
          <p:cNvSpPr>
            <a:spLocks noGrp="1"/>
          </p:cNvSpPr>
          <p:nvPr>
            <p:ph type="title"/>
          </p:nvPr>
        </p:nvSpPr>
        <p:spPr>
          <a:xfrm>
            <a:off x="5568950" y="1140177"/>
            <a:ext cx="4008438" cy="835202"/>
          </a:xfrm>
        </p:spPr>
        <p:txBody>
          <a:bodyPr/>
          <a:lstStyle/>
          <a:p>
            <a:pPr eaLnBrk="1" hangingPunct="1"/>
            <a:r>
              <a:rPr lang="de-DE" altLang="de-DE" dirty="0" err="1">
                <a:ea typeface="ＭＳ Ｐゴシック" pitchFamily="34" charset="-128"/>
              </a:rPr>
              <a:t>Testing</a:t>
            </a:r>
            <a:endParaRPr lang="de-DE" altLang="de-DE" dirty="0">
              <a:ea typeface="ＭＳ Ｐゴシック" pitchFamily="34" charset="-128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568951" y="2264656"/>
            <a:ext cx="3887566" cy="3865562"/>
          </a:xfrm>
        </p:spPr>
        <p:txBody>
          <a:bodyPr rtlCol="0">
            <a:noAutofit/>
          </a:bodyPr>
          <a:lstStyle/>
          <a:p>
            <a:pPr defTabSz="1007630" eaLnBrk="1" fontAlgn="auto" hangingPunct="1">
              <a:spcAft>
                <a:spcPts val="0"/>
              </a:spcAft>
              <a:tabLst>
                <a:tab pos="539582" algn="l"/>
              </a:tabLst>
              <a:defRPr/>
            </a:pPr>
            <a:r>
              <a:rPr lang="en-GB" sz="2800" dirty="0" smtClean="0">
                <a:ea typeface="+mn-ea"/>
                <a:cs typeface="+mn-cs"/>
              </a:rPr>
              <a:t>Microscope based </a:t>
            </a:r>
            <a:br>
              <a:rPr lang="en-GB" sz="2800" dirty="0" smtClean="0">
                <a:ea typeface="+mn-ea"/>
                <a:cs typeface="+mn-cs"/>
              </a:rPr>
            </a:br>
            <a:r>
              <a:rPr lang="en-GB" sz="2800" dirty="0" smtClean="0">
                <a:ea typeface="+mn-ea"/>
                <a:cs typeface="+mn-cs"/>
              </a:rPr>
              <a:t>semi-automated image evaluation</a:t>
            </a:r>
            <a:br>
              <a:rPr lang="en-GB" sz="2800" dirty="0" smtClean="0">
                <a:ea typeface="+mn-ea"/>
                <a:cs typeface="+mn-cs"/>
              </a:rPr>
            </a:br>
            <a:endParaRPr lang="en-GB" sz="2800" dirty="0" smtClean="0">
              <a:ea typeface="+mn-ea"/>
              <a:cs typeface="+mn-cs"/>
            </a:endParaRPr>
          </a:p>
          <a:p>
            <a:pPr defTabSz="1007630" eaLnBrk="1" fontAlgn="auto" hangingPunct="1">
              <a:spcAft>
                <a:spcPts val="0"/>
              </a:spcAft>
              <a:tabLst>
                <a:tab pos="539582" algn="l"/>
              </a:tabLst>
              <a:defRPr/>
            </a:pPr>
            <a:r>
              <a:rPr lang="en-GB" sz="2800" dirty="0" smtClean="0">
                <a:ea typeface="+mn-ea"/>
                <a:cs typeface="+mn-cs"/>
              </a:rPr>
              <a:t>Detection of</a:t>
            </a:r>
          </a:p>
          <a:p>
            <a:pPr marL="457058" indent="-457058" defTabSz="1007630" eaLnBrk="1" fontAlgn="auto" hangingPunct="1">
              <a:spcAft>
                <a:spcPts val="0"/>
              </a:spcAft>
              <a:buFont typeface="Wingdings" charset="0"/>
              <a:buChar char="S"/>
              <a:tabLst>
                <a:tab pos="539582" algn="l"/>
              </a:tabLst>
              <a:defRPr/>
            </a:pPr>
            <a:r>
              <a:rPr lang="en-GB" sz="2800" u="sng" dirty="0" smtClean="0">
                <a:ea typeface="+mn-ea"/>
                <a:cs typeface="+mn-cs"/>
              </a:rPr>
              <a:t>ANY</a:t>
            </a:r>
            <a:r>
              <a:rPr lang="en-GB" sz="2800" dirty="0" smtClean="0">
                <a:ea typeface="+mn-ea"/>
                <a:cs typeface="+mn-cs"/>
              </a:rPr>
              <a:t> solid </a:t>
            </a:r>
            <a:r>
              <a:rPr lang="en-GB" sz="2800" dirty="0" err="1" smtClean="0">
                <a:ea typeface="+mn-ea"/>
                <a:cs typeface="+mn-cs"/>
              </a:rPr>
              <a:t>tumor</a:t>
            </a:r>
            <a:endParaRPr lang="en-GB" sz="2800" dirty="0" smtClean="0">
              <a:ea typeface="+mn-ea"/>
              <a:cs typeface="+mn-cs"/>
            </a:endParaRPr>
          </a:p>
          <a:p>
            <a:pPr marL="457058" indent="-457058" defTabSz="1007630" eaLnBrk="1" fontAlgn="auto" hangingPunct="1">
              <a:spcAft>
                <a:spcPts val="0"/>
              </a:spcAft>
              <a:buFont typeface="Wingdings" charset="0"/>
              <a:buChar char="S"/>
              <a:tabLst>
                <a:tab pos="539582" algn="l"/>
              </a:tabLst>
              <a:defRPr/>
            </a:pPr>
            <a:r>
              <a:rPr lang="en-GB" sz="2800" u="sng" dirty="0" smtClean="0">
                <a:ea typeface="+mn-ea"/>
                <a:cs typeface="+mn-cs"/>
              </a:rPr>
              <a:t>NOT</a:t>
            </a:r>
            <a:r>
              <a:rPr lang="en-GB" sz="2800" dirty="0" smtClean="0">
                <a:ea typeface="+mn-ea"/>
                <a:cs typeface="+mn-cs"/>
              </a:rPr>
              <a:t> for lymphoma </a:t>
            </a:r>
            <a:br>
              <a:rPr lang="en-GB" sz="2800" dirty="0" smtClean="0">
                <a:ea typeface="+mn-ea"/>
                <a:cs typeface="+mn-cs"/>
              </a:rPr>
            </a:br>
            <a:r>
              <a:rPr lang="en-GB" sz="2800" dirty="0" smtClean="0">
                <a:ea typeface="+mn-ea"/>
                <a:cs typeface="+mn-cs"/>
              </a:rPr>
              <a:t>or leukaemia</a:t>
            </a:r>
          </a:p>
          <a:p>
            <a:pPr marL="457058" indent="-457058" defTabSz="1007630" eaLnBrk="1" fontAlgn="auto" hangingPunct="1">
              <a:spcAft>
                <a:spcPts val="0"/>
              </a:spcAft>
              <a:buFont typeface="Wingdings" charset="0"/>
              <a:buChar char="S"/>
              <a:tabLst>
                <a:tab pos="539582" algn="l"/>
              </a:tabLst>
              <a:defRPr/>
            </a:pPr>
            <a:endParaRPr lang="en-GB" sz="2800" dirty="0" smtClean="0">
              <a:solidFill>
                <a:schemeClr val="accent1"/>
              </a:solidFill>
              <a:latin typeface="Wingdings" pitchFamily="2" charset="2"/>
              <a:ea typeface="+mn-ea"/>
              <a:cs typeface="+mn-cs"/>
            </a:endParaRPr>
          </a:p>
          <a:p>
            <a:pPr defTabSz="1007630" eaLnBrk="1" fontAlgn="auto" hangingPunct="1">
              <a:spcAft>
                <a:spcPts val="0"/>
              </a:spcAft>
              <a:tabLst>
                <a:tab pos="539582" algn="l"/>
              </a:tabLst>
              <a:defRPr/>
            </a:pPr>
            <a:r>
              <a:rPr lang="en-GB" sz="2800" dirty="0" smtClean="0">
                <a:ea typeface="+mn-ea"/>
                <a:cs typeface="+mn-cs"/>
              </a:rPr>
              <a:t/>
            </a:r>
            <a:br>
              <a:rPr lang="en-GB" sz="2800" dirty="0" smtClean="0">
                <a:ea typeface="+mn-ea"/>
                <a:cs typeface="+mn-cs"/>
              </a:rPr>
            </a:br>
            <a:endParaRPr lang="en-GB" sz="2800" dirty="0" smtClean="0">
              <a:ea typeface="+mn-ea"/>
              <a:cs typeface="+mn-cs"/>
            </a:endParaRPr>
          </a:p>
          <a:p>
            <a:pPr defTabSz="1007630" eaLnBrk="1" fontAlgn="auto" hangingPunct="1">
              <a:spcAft>
                <a:spcPts val="0"/>
              </a:spcAft>
              <a:tabLst>
                <a:tab pos="539582" algn="l"/>
              </a:tabLst>
              <a:defRPr/>
            </a:pPr>
            <a:endParaRPr lang="en-GB" sz="2800" dirty="0" smtClean="0">
              <a:solidFill>
                <a:schemeClr val="accent1"/>
              </a:solidFill>
              <a:latin typeface="Wingdings" pitchFamily="2" charset="2"/>
              <a:ea typeface="+mn-ea"/>
              <a:cs typeface="+mn-cs"/>
            </a:endParaRPr>
          </a:p>
          <a:p>
            <a:pPr defTabSz="1007630" eaLnBrk="1" fontAlgn="auto" hangingPunct="1">
              <a:spcAft>
                <a:spcPts val="0"/>
              </a:spcAft>
              <a:defRPr/>
            </a:pPr>
            <a:endParaRPr lang="en-GB" sz="2800" dirty="0" smtClean="0">
              <a:solidFill>
                <a:schemeClr val="accent1"/>
              </a:solidFill>
              <a:latin typeface="Wingdings" pitchFamily="2" charset="2"/>
              <a:ea typeface="+mn-ea"/>
              <a:cs typeface="+mn-cs"/>
            </a:endParaRPr>
          </a:p>
          <a:p>
            <a:pPr defTabSz="1007630" eaLnBrk="1" fontAlgn="auto" hangingPunct="1">
              <a:spcAft>
                <a:spcPts val="0"/>
              </a:spcAft>
              <a:defRPr/>
            </a:pPr>
            <a:endParaRPr lang="en-GB" sz="2800" dirty="0">
              <a:ea typeface="+mn-ea"/>
              <a:cs typeface="+mn-cs"/>
            </a:endParaRPr>
          </a:p>
        </p:txBody>
      </p:sp>
      <p:pic>
        <p:nvPicPr>
          <p:cNvPr id="6" name="Picture 14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8715" y="1272646"/>
            <a:ext cx="3964385" cy="469635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el 4"/>
          <p:cNvSpPr>
            <a:spLocks noGrp="1"/>
          </p:cNvSpPr>
          <p:nvPr>
            <p:ph type="title"/>
          </p:nvPr>
        </p:nvSpPr>
        <p:spPr>
          <a:xfrm>
            <a:off x="504825" y="420688"/>
            <a:ext cx="3868738" cy="2435225"/>
          </a:xfrm>
        </p:spPr>
        <p:txBody>
          <a:bodyPr/>
          <a:lstStyle/>
          <a:p>
            <a:pPr eaLnBrk="1" hangingPunct="1"/>
            <a:r>
              <a:rPr lang="en-GB" altLang="de-DE" sz="4800">
                <a:ea typeface="ＭＳ Ｐゴシック" pitchFamily="34" charset="-128"/>
              </a:rPr>
              <a:t>Cell gallery of a patient</a:t>
            </a:r>
            <a:endParaRPr lang="de-DE" altLang="de-DE" sz="4800">
              <a:ea typeface="ＭＳ Ｐゴシック" pitchFamily="34" charset="-128"/>
            </a:endParaRPr>
          </a:p>
        </p:txBody>
      </p:sp>
      <p:pic>
        <p:nvPicPr>
          <p:cNvPr id="29699" name="Picture 20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3328988"/>
            <a:ext cx="4083050" cy="372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9700" name="Picture 205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750" y="280988"/>
            <a:ext cx="5397500" cy="527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extplatzhalter 3"/>
          <p:cNvSpPr>
            <a:spLocks noGrp="1"/>
          </p:cNvSpPr>
          <p:nvPr>
            <p:ph type="body" sz="half" idx="2"/>
          </p:nvPr>
        </p:nvSpPr>
        <p:spPr>
          <a:xfrm>
            <a:off x="6375400" y="5827713"/>
            <a:ext cx="3222625" cy="1220787"/>
          </a:xfrm>
        </p:spPr>
        <p:txBody>
          <a:bodyPr rtlCol="0">
            <a:noAutofit/>
          </a:bodyPr>
          <a:lstStyle/>
          <a:p>
            <a:pPr defTabSz="1007630" eaLnBrk="1" fontAlgn="auto" hangingPunct="1">
              <a:spcAft>
                <a:spcPts val="0"/>
              </a:spcAft>
              <a:tabLst>
                <a:tab pos="539582" algn="l"/>
              </a:tabLst>
              <a:defRPr/>
            </a:pPr>
            <a:r>
              <a:rPr lang="de-DE" sz="28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rPr>
              <a:t>red</a:t>
            </a:r>
            <a:r>
              <a:rPr lang="de-DE" sz="2800" dirty="0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rPr>
              <a:t> </a:t>
            </a:r>
            <a:r>
              <a:rPr lang="de-DE" sz="28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rPr>
              <a:t>stained</a:t>
            </a:r>
            <a:r>
              <a:rPr lang="de-DE" sz="2800" dirty="0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rPr>
              <a:t> </a:t>
            </a:r>
            <a:r>
              <a:rPr lang="de-DE" sz="28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rPr>
              <a:t>nucleus</a:t>
            </a:r>
            <a:r>
              <a:rPr lang="de-DE" sz="2800" dirty="0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rPr>
              <a:t/>
            </a:r>
            <a:br>
              <a:rPr lang="de-DE" sz="2800" dirty="0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rPr>
            </a:br>
            <a:r>
              <a:rPr lang="de-DE" sz="2800" dirty="0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rPr>
              <a:t>= </a:t>
            </a:r>
            <a:r>
              <a:rPr lang="de-DE" sz="28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rPr>
              <a:t>dead</a:t>
            </a:r>
            <a:r>
              <a:rPr lang="de-DE" sz="2800" dirty="0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rPr>
              <a:t> </a:t>
            </a:r>
            <a:r>
              <a:rPr lang="de-DE" sz="2800" dirty="0" err="1">
                <a:solidFill>
                  <a:schemeClr val="tx1">
                    <a:lumMod val="50000"/>
                    <a:lumOff val="50000"/>
                  </a:schemeClr>
                </a:solidFill>
                <a:ea typeface="+mn-ea"/>
                <a:cs typeface="+mn-cs"/>
              </a:rPr>
              <a:t>cell</a:t>
            </a:r>
            <a:endParaRPr lang="de-DE" sz="2800" dirty="0">
              <a:solidFill>
                <a:schemeClr val="tx1">
                  <a:lumMod val="50000"/>
                  <a:lumOff val="50000"/>
                </a:schemeClr>
              </a:solidFill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Abgerundetes Rechteck 24"/>
          <p:cNvSpPr/>
          <p:nvPr/>
        </p:nvSpPr>
        <p:spPr>
          <a:xfrm>
            <a:off x="161925" y="1577975"/>
            <a:ext cx="9839325" cy="5303838"/>
          </a:xfrm>
          <a:prstGeom prst="roundRect">
            <a:avLst/>
          </a:prstGeom>
          <a:gradFill flip="none" rotWithShape="1">
            <a:gsLst>
              <a:gs pos="0">
                <a:sysClr val="window" lastClr="FFFFFF">
                  <a:shade val="30000"/>
                  <a:satMod val="115000"/>
                </a:sysClr>
              </a:gs>
              <a:gs pos="0">
                <a:srgbClr val="5B9BD5">
                  <a:lumMod val="36000"/>
                  <a:lumOff val="64000"/>
                </a:srgbClr>
              </a:gs>
              <a:gs pos="80000">
                <a:sysClr val="window" lastClr="FFFFFF">
                  <a:shade val="100000"/>
                  <a:satMod val="115000"/>
                </a:sysClr>
              </a:gs>
            </a:gsLst>
            <a:lin ang="0" scaled="1"/>
            <a:tileRect/>
          </a:gra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kern="0">
              <a:solidFill>
                <a:prstClr val="white"/>
              </a:solidFill>
              <a:latin typeface="Calibri"/>
              <a:ea typeface="+mn-ea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/>
          <a:srcRect l="14265" r="15877"/>
          <a:stretch>
            <a:fillRect/>
          </a:stretch>
        </p:blipFill>
        <p:spPr bwMode="auto">
          <a:xfrm>
            <a:off x="312738" y="2349500"/>
            <a:ext cx="658812" cy="10779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4" name="Group 1029"/>
          <p:cNvGrpSpPr>
            <a:grpSpLocks/>
          </p:cNvGrpSpPr>
          <p:nvPr/>
        </p:nvGrpSpPr>
        <p:grpSpPr bwMode="auto">
          <a:xfrm>
            <a:off x="4081463" y="4862513"/>
            <a:ext cx="1333500" cy="1438275"/>
            <a:chOff x="10342" y="2975"/>
            <a:chExt cx="1271" cy="1247"/>
          </a:xfrm>
        </p:grpSpPr>
        <p:pic>
          <p:nvPicPr>
            <p:cNvPr id="28" name="Picture 7"/>
            <p:cNvPicPr>
              <a:picLocks noChangeAspect="1" noChangeArrowheads="1"/>
            </p:cNvPicPr>
            <p:nvPr/>
          </p:nvPicPr>
          <p:blipFill>
            <a:blip r:embed="rId3"/>
            <a:srcRect l="15057" t="14726" r="29730" b="21455"/>
            <a:stretch>
              <a:fillRect/>
            </a:stretch>
          </p:blipFill>
          <p:spPr bwMode="auto">
            <a:xfrm>
              <a:off x="10342" y="2975"/>
              <a:ext cx="590" cy="59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342" y="3627"/>
              <a:ext cx="607" cy="59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7"/>
            <p:cNvPicPr>
              <a:picLocks noChangeAspect="1" noChangeArrowheads="1"/>
            </p:cNvPicPr>
            <p:nvPr/>
          </p:nvPicPr>
          <p:blipFill>
            <a:blip r:embed="rId5"/>
            <a:srcRect l="25540" t="13663" r="8055" b="27135"/>
            <a:stretch>
              <a:fillRect/>
            </a:stretch>
          </p:blipFill>
          <p:spPr bwMode="auto">
            <a:xfrm>
              <a:off x="11023" y="2975"/>
              <a:ext cx="590" cy="58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8"/>
            <p:cNvPicPr>
              <a:picLocks noChangeAspect="1" noChangeArrowheads="1"/>
            </p:cNvPicPr>
            <p:nvPr/>
          </p:nvPicPr>
          <p:blipFill>
            <a:blip r:embed="rId6"/>
            <a:srcRect l="26245" t="18900" r="25813" b="31961"/>
            <a:stretch>
              <a:fillRect/>
            </a:stretch>
          </p:blipFill>
          <p:spPr bwMode="auto">
            <a:xfrm>
              <a:off x="11023" y="3633"/>
              <a:ext cx="590" cy="58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17763" y="5081588"/>
            <a:ext cx="1152525" cy="101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4" name="Pfeil nach rechts 33"/>
          <p:cNvSpPr/>
          <p:nvPr/>
        </p:nvSpPr>
        <p:spPr>
          <a:xfrm>
            <a:off x="3633788" y="5540375"/>
            <a:ext cx="382587" cy="196850"/>
          </a:xfrm>
          <a:prstGeom prst="rightArrow">
            <a:avLst/>
          </a:prstGeom>
          <a:solidFill>
            <a:srgbClr val="00B0F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kern="0">
              <a:solidFill>
                <a:prstClr val="white"/>
              </a:solidFill>
              <a:latin typeface="Calibri"/>
              <a:ea typeface="+mn-ea"/>
            </a:endParaRPr>
          </a:p>
        </p:txBody>
      </p:sp>
      <p:sp>
        <p:nvSpPr>
          <p:cNvPr id="35" name="Pfeil nach rechts 34"/>
          <p:cNvSpPr/>
          <p:nvPr/>
        </p:nvSpPr>
        <p:spPr>
          <a:xfrm>
            <a:off x="1195388" y="2717800"/>
            <a:ext cx="1150937" cy="384175"/>
          </a:xfrm>
          <a:prstGeom prst="rightArrow">
            <a:avLst/>
          </a:prstGeom>
          <a:solidFill>
            <a:srgbClr val="00B0F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kern="0">
              <a:solidFill>
                <a:prstClr val="white"/>
              </a:solidFill>
              <a:latin typeface="Calibri"/>
              <a:ea typeface="+mn-ea"/>
            </a:endParaRPr>
          </a:p>
        </p:txBody>
      </p:sp>
      <p:sp>
        <p:nvSpPr>
          <p:cNvPr id="36" name="Nach rechts gekrümmter Pfeil 35"/>
          <p:cNvSpPr/>
          <p:nvPr/>
        </p:nvSpPr>
        <p:spPr>
          <a:xfrm>
            <a:off x="1684338" y="3595688"/>
            <a:ext cx="733425" cy="2363787"/>
          </a:xfrm>
          <a:prstGeom prst="curvedRightArrow">
            <a:avLst>
              <a:gd name="adj1" fmla="val 13077"/>
              <a:gd name="adj2" fmla="val 39356"/>
              <a:gd name="adj3" fmla="val 25000"/>
            </a:avLst>
          </a:prstGeom>
          <a:solidFill>
            <a:srgbClr val="00B0F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kern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37" name="Nach rechts gekrümmter Pfeil 36"/>
          <p:cNvSpPr/>
          <p:nvPr/>
        </p:nvSpPr>
        <p:spPr>
          <a:xfrm rot="10800000">
            <a:off x="5475288" y="3413125"/>
            <a:ext cx="735012" cy="2365375"/>
          </a:xfrm>
          <a:prstGeom prst="curvedRightArrow">
            <a:avLst>
              <a:gd name="adj1" fmla="val 13077"/>
              <a:gd name="adj2" fmla="val 39356"/>
              <a:gd name="adj3" fmla="val 25000"/>
            </a:avLst>
          </a:prstGeom>
          <a:solidFill>
            <a:srgbClr val="00B0F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kern="0">
              <a:solidFill>
                <a:prstClr val="black"/>
              </a:solidFill>
              <a:latin typeface="Calibri"/>
              <a:ea typeface="+mn-ea"/>
            </a:endParaRPr>
          </a:p>
        </p:txBody>
      </p:sp>
      <p:sp>
        <p:nvSpPr>
          <p:cNvPr id="38" name="Pfeil nach rechts 37"/>
          <p:cNvSpPr/>
          <p:nvPr/>
        </p:nvSpPr>
        <p:spPr>
          <a:xfrm>
            <a:off x="5349875" y="2717800"/>
            <a:ext cx="1150938" cy="384175"/>
          </a:xfrm>
          <a:prstGeom prst="rightArrow">
            <a:avLst/>
          </a:prstGeom>
          <a:solidFill>
            <a:srgbClr val="00B0F0"/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 kern="0">
              <a:solidFill>
                <a:prstClr val="white"/>
              </a:solidFill>
              <a:latin typeface="Calibri"/>
              <a:ea typeface="+mn-ea"/>
            </a:endParaRPr>
          </a:p>
        </p:txBody>
      </p:sp>
      <p:sp>
        <p:nvSpPr>
          <p:cNvPr id="39" name="Textfeld 38"/>
          <p:cNvSpPr txBox="1"/>
          <p:nvPr/>
        </p:nvSpPr>
        <p:spPr>
          <a:xfrm>
            <a:off x="207963" y="3405188"/>
            <a:ext cx="96043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1" dirty="0" smtClean="0">
                <a:solidFill>
                  <a:srgbClr val="003366"/>
                </a:solidFill>
                <a:latin typeface="Calibri"/>
                <a:ea typeface="+mn-ea"/>
              </a:rPr>
              <a:t>Blood sample</a:t>
            </a:r>
            <a:endParaRPr lang="de-DE" sz="1400" b="1" dirty="0">
              <a:solidFill>
                <a:srgbClr val="003366"/>
              </a:solidFill>
              <a:latin typeface="Calibri"/>
              <a:ea typeface="+mn-ea"/>
            </a:endParaRPr>
          </a:p>
        </p:txBody>
      </p:sp>
      <p:sp>
        <p:nvSpPr>
          <p:cNvPr id="40" name="Textfeld 39"/>
          <p:cNvSpPr txBox="1"/>
          <p:nvPr/>
        </p:nvSpPr>
        <p:spPr>
          <a:xfrm>
            <a:off x="2816225" y="3765550"/>
            <a:ext cx="2239963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1" u="sng" dirty="0">
                <a:solidFill>
                  <a:srgbClr val="003366"/>
                </a:solidFill>
                <a:latin typeface="Calibri"/>
                <a:ea typeface="+mn-ea"/>
              </a:rPr>
              <a:t>Maintrac® </a:t>
            </a:r>
            <a:r>
              <a:rPr lang="de-DE" sz="1400" b="1" u="sng" dirty="0" err="1" smtClean="0">
                <a:solidFill>
                  <a:srgbClr val="003366"/>
                </a:solidFill>
                <a:latin typeface="Calibri"/>
                <a:ea typeface="+mn-ea"/>
              </a:rPr>
              <a:t>Mikroscope</a:t>
            </a:r>
            <a:endParaRPr lang="de-DE" sz="1400" b="1" u="sng" dirty="0">
              <a:solidFill>
                <a:srgbClr val="003366"/>
              </a:solidFill>
              <a:latin typeface="Calibri"/>
              <a:ea typeface="+mn-ea"/>
            </a:endParaRP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1400" b="1" dirty="0" smtClean="0">
                <a:solidFill>
                  <a:srgbClr val="FF0000"/>
                </a:solidFill>
                <a:latin typeface="Calibri"/>
                <a:ea typeface="+mn-ea"/>
              </a:rPr>
              <a:t>NO!</a:t>
            </a:r>
            <a:r>
              <a:rPr lang="de-DE" sz="1400" b="1" dirty="0" smtClean="0">
                <a:solidFill>
                  <a:srgbClr val="003366"/>
                </a:solidFill>
                <a:latin typeface="Calibri"/>
                <a:ea typeface="+mn-ea"/>
              </a:rPr>
              <a:t> Selektion</a:t>
            </a:r>
            <a:endParaRPr lang="de-DE" sz="1400" b="1" dirty="0">
              <a:solidFill>
                <a:srgbClr val="003366"/>
              </a:solidFill>
              <a:latin typeface="Calibri"/>
              <a:ea typeface="+mn-ea"/>
            </a:endParaRPr>
          </a:p>
          <a:p>
            <a:pPr marL="285750" indent="-285750" defTabSz="9144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1400" b="1" dirty="0" smtClean="0">
                <a:solidFill>
                  <a:srgbClr val="FF0000"/>
                </a:solidFill>
                <a:latin typeface="Calibri"/>
                <a:ea typeface="+mn-ea"/>
              </a:rPr>
              <a:t>NO!</a:t>
            </a:r>
            <a:r>
              <a:rPr lang="de-DE" sz="1400" b="1" dirty="0" smtClean="0">
                <a:solidFill>
                  <a:srgbClr val="003366"/>
                </a:solidFill>
                <a:latin typeface="Calibri"/>
                <a:ea typeface="+mn-ea"/>
              </a:rPr>
              <a:t> </a:t>
            </a:r>
            <a:r>
              <a:rPr lang="de-DE" sz="1400" b="1" dirty="0" err="1" smtClean="0">
                <a:solidFill>
                  <a:srgbClr val="003366"/>
                </a:solidFill>
                <a:latin typeface="Calibri"/>
                <a:ea typeface="+mn-ea"/>
              </a:rPr>
              <a:t>Extraction</a:t>
            </a:r>
            <a:endParaRPr lang="de-DE" sz="1400" b="1" dirty="0">
              <a:solidFill>
                <a:srgbClr val="003366"/>
              </a:solidFill>
              <a:latin typeface="Calibri"/>
              <a:ea typeface="+mn-ea"/>
            </a:endParaRPr>
          </a:p>
        </p:txBody>
      </p:sp>
      <p:sp>
        <p:nvSpPr>
          <p:cNvPr id="41" name="Textfeld 40"/>
          <p:cNvSpPr txBox="1"/>
          <p:nvPr/>
        </p:nvSpPr>
        <p:spPr>
          <a:xfrm>
            <a:off x="266700" y="4252913"/>
            <a:ext cx="1681163" cy="73866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de-DE"/>
            </a:defPPr>
            <a:lvl1pPr>
              <a:defRPr sz="1400" b="1">
                <a:solidFill>
                  <a:srgbClr val="0070C0"/>
                </a:solidFill>
              </a:defRPr>
            </a:lvl1pPr>
          </a:lstStyle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dirty="0" err="1" smtClean="0">
                <a:solidFill>
                  <a:srgbClr val="003366"/>
                </a:solidFill>
                <a:latin typeface="Calibri"/>
                <a:ea typeface="+mn-ea"/>
              </a:rPr>
              <a:t>Staining</a:t>
            </a:r>
            <a:r>
              <a:rPr lang="de-DE" dirty="0" smtClean="0">
                <a:solidFill>
                  <a:srgbClr val="003366"/>
                </a:solidFill>
                <a:latin typeface="Calibri"/>
                <a:ea typeface="+mn-ea"/>
              </a:rPr>
              <a:t> </a:t>
            </a:r>
            <a:r>
              <a:rPr lang="de-DE" dirty="0" err="1" smtClean="0">
                <a:solidFill>
                  <a:srgbClr val="003366"/>
                </a:solidFill>
                <a:latin typeface="Calibri"/>
                <a:ea typeface="+mn-ea"/>
              </a:rPr>
              <a:t>with</a:t>
            </a:r>
            <a:r>
              <a:rPr lang="de-DE" dirty="0" smtClean="0">
                <a:solidFill>
                  <a:srgbClr val="003366"/>
                </a:solidFill>
                <a:latin typeface="Calibri"/>
                <a:ea typeface="+mn-ea"/>
              </a:rPr>
              <a:t>  </a:t>
            </a:r>
            <a:r>
              <a:rPr lang="de-DE" dirty="0" err="1" smtClean="0">
                <a:solidFill>
                  <a:srgbClr val="003366"/>
                </a:solidFill>
                <a:latin typeface="Calibri"/>
                <a:ea typeface="+mn-ea"/>
              </a:rPr>
              <a:t>fluorescent</a:t>
            </a:r>
            <a:r>
              <a:rPr lang="de-DE" dirty="0" smtClean="0">
                <a:solidFill>
                  <a:srgbClr val="003366"/>
                </a:solidFill>
                <a:latin typeface="Calibri"/>
                <a:ea typeface="+mn-ea"/>
              </a:rPr>
              <a:t> </a:t>
            </a:r>
            <a:r>
              <a:rPr lang="de-DE" dirty="0" err="1">
                <a:solidFill>
                  <a:srgbClr val="003366"/>
                </a:solidFill>
                <a:latin typeface="Calibri"/>
                <a:ea typeface="+mn-ea"/>
              </a:rPr>
              <a:t>a</a:t>
            </a:r>
            <a:r>
              <a:rPr lang="de-DE" dirty="0" err="1" smtClean="0">
                <a:solidFill>
                  <a:srgbClr val="003366"/>
                </a:solidFill>
                <a:latin typeface="Calibri"/>
                <a:ea typeface="+mn-ea"/>
              </a:rPr>
              <a:t>ntibodies</a:t>
            </a:r>
            <a:endParaRPr lang="de-DE" dirty="0">
              <a:solidFill>
                <a:srgbClr val="003366"/>
              </a:solidFill>
              <a:latin typeface="Calibri"/>
              <a:ea typeface="+mn-ea"/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2135188" y="6365875"/>
            <a:ext cx="165735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1" dirty="0" err="1">
                <a:solidFill>
                  <a:srgbClr val="003366"/>
                </a:solidFill>
                <a:latin typeface="Calibri"/>
                <a:ea typeface="+mn-ea"/>
              </a:rPr>
              <a:t>EpCAM</a:t>
            </a:r>
            <a:r>
              <a:rPr lang="de-DE" sz="1400" b="1" dirty="0">
                <a:solidFill>
                  <a:srgbClr val="003366"/>
                </a:solidFill>
                <a:latin typeface="Calibri"/>
                <a:ea typeface="+mn-ea"/>
              </a:rPr>
              <a:t> </a:t>
            </a:r>
            <a:r>
              <a:rPr lang="de-DE" sz="1400" b="1" dirty="0" err="1" smtClean="0">
                <a:solidFill>
                  <a:srgbClr val="003366"/>
                </a:solidFill>
                <a:latin typeface="Calibri"/>
                <a:ea typeface="+mn-ea"/>
              </a:rPr>
              <a:t>antibody</a:t>
            </a:r>
            <a:endParaRPr lang="de-DE" sz="1400" b="1" dirty="0">
              <a:solidFill>
                <a:srgbClr val="003366"/>
              </a:solidFill>
              <a:latin typeface="Calibri"/>
              <a:ea typeface="+mn-ea"/>
            </a:endParaRPr>
          </a:p>
        </p:txBody>
      </p:sp>
      <p:sp>
        <p:nvSpPr>
          <p:cNvPr id="43" name="Textfeld 42"/>
          <p:cNvSpPr txBox="1"/>
          <p:nvPr/>
        </p:nvSpPr>
        <p:spPr>
          <a:xfrm>
            <a:off x="3527425" y="6359525"/>
            <a:ext cx="2613025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1" dirty="0" err="1" smtClean="0">
                <a:solidFill>
                  <a:srgbClr val="003366"/>
                </a:solidFill>
                <a:latin typeface="Calibri"/>
                <a:ea typeface="+mn-ea"/>
              </a:rPr>
              <a:t>Microscopic</a:t>
            </a:r>
            <a:r>
              <a:rPr lang="de-DE" sz="1400" b="1" dirty="0" smtClean="0">
                <a:solidFill>
                  <a:srgbClr val="003366"/>
                </a:solidFill>
                <a:latin typeface="Calibri"/>
                <a:ea typeface="+mn-ea"/>
              </a:rPr>
              <a:t> </a:t>
            </a:r>
            <a:r>
              <a:rPr lang="de-DE" sz="1400" b="1" dirty="0" err="1" smtClean="0">
                <a:solidFill>
                  <a:srgbClr val="003366"/>
                </a:solidFill>
                <a:latin typeface="Calibri"/>
                <a:ea typeface="+mn-ea"/>
              </a:rPr>
              <a:t>identification</a:t>
            </a:r>
            <a:r>
              <a:rPr lang="de-DE" sz="1400" b="1" dirty="0" smtClean="0">
                <a:solidFill>
                  <a:srgbClr val="003366"/>
                </a:solidFill>
                <a:latin typeface="Calibri"/>
                <a:ea typeface="+mn-ea"/>
              </a:rPr>
              <a:t> of vital </a:t>
            </a:r>
            <a:r>
              <a:rPr lang="de-DE" sz="1400" b="1" dirty="0" err="1" smtClean="0">
                <a:solidFill>
                  <a:srgbClr val="003366"/>
                </a:solidFill>
                <a:latin typeface="Calibri"/>
                <a:ea typeface="+mn-ea"/>
              </a:rPr>
              <a:t>cells</a:t>
            </a:r>
            <a:endParaRPr lang="de-DE" sz="1400" b="1" dirty="0">
              <a:solidFill>
                <a:srgbClr val="003366"/>
              </a:solidFill>
              <a:latin typeface="Calibri"/>
              <a:ea typeface="+mn-ea"/>
            </a:endParaRPr>
          </a:p>
        </p:txBody>
      </p:sp>
      <p:sp>
        <p:nvSpPr>
          <p:cNvPr id="44" name="Textfeld 43"/>
          <p:cNvSpPr txBox="1"/>
          <p:nvPr/>
        </p:nvSpPr>
        <p:spPr>
          <a:xfrm>
            <a:off x="6165850" y="4248150"/>
            <a:ext cx="1362075" cy="7386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1" dirty="0">
                <a:solidFill>
                  <a:srgbClr val="003366"/>
                </a:solidFill>
                <a:latin typeface="Calibri"/>
                <a:ea typeface="+mn-ea"/>
              </a:rPr>
              <a:t>Quantitative </a:t>
            </a:r>
            <a:r>
              <a:rPr lang="de-DE" sz="1400" b="1" dirty="0" err="1" smtClean="0">
                <a:solidFill>
                  <a:srgbClr val="003366"/>
                </a:solidFill>
                <a:latin typeface="Calibri"/>
                <a:ea typeface="+mn-ea"/>
              </a:rPr>
              <a:t>determination</a:t>
            </a:r>
            <a:r>
              <a:rPr lang="de-DE" sz="1400" b="1" dirty="0" smtClean="0">
                <a:solidFill>
                  <a:srgbClr val="003366"/>
                </a:solidFill>
                <a:latin typeface="Calibri"/>
                <a:ea typeface="+mn-ea"/>
              </a:rPr>
              <a:t> of vital </a:t>
            </a:r>
            <a:r>
              <a:rPr lang="de-DE" sz="1400" b="1" dirty="0" err="1" smtClean="0">
                <a:solidFill>
                  <a:srgbClr val="003366"/>
                </a:solidFill>
                <a:latin typeface="Calibri"/>
                <a:ea typeface="+mn-ea"/>
              </a:rPr>
              <a:t>cells</a:t>
            </a:r>
            <a:endParaRPr lang="de-DE" sz="1400" b="1" dirty="0">
              <a:solidFill>
                <a:srgbClr val="003366"/>
              </a:solidFill>
              <a:latin typeface="Calibri"/>
              <a:ea typeface="+mn-ea"/>
            </a:endParaRPr>
          </a:p>
        </p:txBody>
      </p:sp>
      <p:sp>
        <p:nvSpPr>
          <p:cNvPr id="45" name="Textfeld 44"/>
          <p:cNvSpPr txBox="1"/>
          <p:nvPr/>
        </p:nvSpPr>
        <p:spPr>
          <a:xfrm>
            <a:off x="7072313" y="3590925"/>
            <a:ext cx="1960562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400" b="1" dirty="0" smtClean="0">
                <a:solidFill>
                  <a:srgbClr val="003366"/>
                </a:solidFill>
                <a:latin typeface="Calibri"/>
                <a:ea typeface="+mn-ea"/>
              </a:rPr>
              <a:t>Trend of </a:t>
            </a:r>
            <a:r>
              <a:rPr lang="de-DE" sz="1400" b="1" dirty="0" err="1" smtClean="0">
                <a:solidFill>
                  <a:srgbClr val="003366"/>
                </a:solidFill>
                <a:latin typeface="Calibri"/>
                <a:ea typeface="+mn-ea"/>
              </a:rPr>
              <a:t>cell</a:t>
            </a:r>
            <a:r>
              <a:rPr lang="de-DE" sz="1400" b="1" dirty="0" smtClean="0">
                <a:solidFill>
                  <a:srgbClr val="003366"/>
                </a:solidFill>
                <a:latin typeface="Calibri"/>
                <a:ea typeface="+mn-ea"/>
              </a:rPr>
              <a:t> </a:t>
            </a:r>
            <a:r>
              <a:rPr lang="de-DE" sz="1400" b="1" dirty="0" err="1" smtClean="0">
                <a:solidFill>
                  <a:srgbClr val="003366"/>
                </a:solidFill>
                <a:latin typeface="Calibri"/>
                <a:ea typeface="+mn-ea"/>
              </a:rPr>
              <a:t>number</a:t>
            </a:r>
            <a:endParaRPr lang="de-DE" sz="1400" b="1" dirty="0">
              <a:solidFill>
                <a:srgbClr val="003366"/>
              </a:solidFill>
              <a:latin typeface="Calibri"/>
              <a:ea typeface="+mn-ea"/>
            </a:endParaRPr>
          </a:p>
        </p:txBody>
      </p:sp>
      <p:sp>
        <p:nvSpPr>
          <p:cNvPr id="46" name="Textfeld 45"/>
          <p:cNvSpPr txBox="1"/>
          <p:nvPr/>
        </p:nvSpPr>
        <p:spPr>
          <a:xfrm>
            <a:off x="7076569" y="5447764"/>
            <a:ext cx="2577549" cy="1077218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b">
            <a:spAutoFit/>
          </a:bodyPr>
          <a:lstStyle/>
          <a:p>
            <a:pPr marL="180975" indent="-180975" defTabSz="9144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1600" b="1" dirty="0" err="1" smtClean="0">
                <a:solidFill>
                  <a:srgbClr val="C00000"/>
                </a:solidFill>
                <a:latin typeface="Calibri"/>
              </a:rPr>
              <a:t>Success</a:t>
            </a:r>
            <a:r>
              <a:rPr lang="de-DE" sz="1600" b="1" dirty="0" smtClean="0">
                <a:solidFill>
                  <a:srgbClr val="C00000"/>
                </a:solidFill>
                <a:latin typeface="Calibri"/>
              </a:rPr>
              <a:t> </a:t>
            </a:r>
            <a:r>
              <a:rPr lang="de-DE" sz="1600" b="1" dirty="0" err="1" smtClean="0">
                <a:solidFill>
                  <a:srgbClr val="C00000"/>
                </a:solidFill>
                <a:latin typeface="Calibri"/>
              </a:rPr>
              <a:t>control</a:t>
            </a:r>
            <a:r>
              <a:rPr lang="de-DE" sz="1600" b="1" dirty="0" smtClean="0">
                <a:solidFill>
                  <a:srgbClr val="C00000"/>
                </a:solidFill>
                <a:latin typeface="Calibri"/>
              </a:rPr>
              <a:t>:</a:t>
            </a:r>
            <a:endParaRPr lang="de-DE" sz="1600" b="1" dirty="0">
              <a:solidFill>
                <a:srgbClr val="C00000"/>
              </a:solidFill>
              <a:latin typeface="Calibri"/>
            </a:endParaRPr>
          </a:p>
          <a:p>
            <a:pPr marL="447675" lvl="2" indent="-180975" defTabSz="9144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1600" b="1" dirty="0" smtClean="0">
                <a:solidFill>
                  <a:srgbClr val="C00000"/>
                </a:solidFill>
                <a:latin typeface="Calibri"/>
              </a:rPr>
              <a:t>Antihormon </a:t>
            </a:r>
            <a:r>
              <a:rPr lang="de-DE" sz="1600" b="1" dirty="0" err="1" smtClean="0">
                <a:solidFill>
                  <a:srgbClr val="C00000"/>
                </a:solidFill>
                <a:latin typeface="Calibri"/>
              </a:rPr>
              <a:t>therapy</a:t>
            </a:r>
            <a:endParaRPr lang="de-DE" sz="1600" b="1" dirty="0">
              <a:solidFill>
                <a:srgbClr val="C00000"/>
              </a:solidFill>
              <a:latin typeface="Calibri"/>
            </a:endParaRPr>
          </a:p>
          <a:p>
            <a:pPr marL="450850" indent="-184150" defTabSz="91440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1600" b="1" dirty="0" err="1" smtClean="0">
                <a:solidFill>
                  <a:srgbClr val="C00000"/>
                </a:solidFill>
                <a:latin typeface="Calibri"/>
              </a:rPr>
              <a:t>Longtime</a:t>
            </a:r>
            <a:r>
              <a:rPr lang="de-DE" sz="1600" b="1" dirty="0" smtClean="0">
                <a:solidFill>
                  <a:srgbClr val="C00000"/>
                </a:solidFill>
                <a:latin typeface="Calibri"/>
              </a:rPr>
              <a:t> </a:t>
            </a:r>
            <a:r>
              <a:rPr lang="de-DE" sz="1600" b="1" dirty="0" err="1" smtClean="0">
                <a:solidFill>
                  <a:srgbClr val="C00000"/>
                </a:solidFill>
                <a:latin typeface="Calibri"/>
              </a:rPr>
              <a:t>surveillance</a:t>
            </a:r>
            <a:endParaRPr lang="de-DE" sz="1600" b="1" dirty="0">
              <a:solidFill>
                <a:srgbClr val="C00000"/>
              </a:solidFill>
              <a:latin typeface="Calibri"/>
            </a:endParaRPr>
          </a:p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6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7" name="Picture 47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01963" y="1919288"/>
            <a:ext cx="1739900" cy="1566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Ellipse 71"/>
          <p:cNvSpPr/>
          <p:nvPr/>
        </p:nvSpPr>
        <p:spPr>
          <a:xfrm>
            <a:off x="5539420" y="4253669"/>
            <a:ext cx="486626" cy="484414"/>
          </a:xfrm>
          <a:prstGeom prst="ellipse">
            <a:avLst/>
          </a:prstGeom>
          <a:solidFill>
            <a:srgbClr val="C00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3</a:t>
            </a:r>
          </a:p>
        </p:txBody>
      </p:sp>
      <p:sp>
        <p:nvSpPr>
          <p:cNvPr id="75" name="Ellipse 74"/>
          <p:cNvSpPr/>
          <p:nvPr/>
        </p:nvSpPr>
        <p:spPr>
          <a:xfrm>
            <a:off x="1901659" y="4253669"/>
            <a:ext cx="486626" cy="484414"/>
          </a:xfrm>
          <a:prstGeom prst="ellipse">
            <a:avLst/>
          </a:prstGeom>
          <a:solidFill>
            <a:srgbClr val="C00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2</a:t>
            </a:r>
          </a:p>
        </p:txBody>
      </p:sp>
      <p:sp>
        <p:nvSpPr>
          <p:cNvPr id="76" name="Ellipse 75"/>
          <p:cNvSpPr/>
          <p:nvPr/>
        </p:nvSpPr>
        <p:spPr>
          <a:xfrm>
            <a:off x="5651056" y="2106910"/>
            <a:ext cx="486626" cy="484414"/>
          </a:xfrm>
          <a:prstGeom prst="ellipse">
            <a:avLst/>
          </a:prstGeom>
          <a:solidFill>
            <a:srgbClr val="C00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4</a:t>
            </a:r>
          </a:p>
        </p:txBody>
      </p:sp>
      <p:sp>
        <p:nvSpPr>
          <p:cNvPr id="77" name="Ellipse 76"/>
          <p:cNvSpPr/>
          <p:nvPr/>
        </p:nvSpPr>
        <p:spPr>
          <a:xfrm>
            <a:off x="1440709" y="2106910"/>
            <a:ext cx="486626" cy="484414"/>
          </a:xfrm>
          <a:prstGeom prst="ellipse">
            <a:avLst/>
          </a:prstGeom>
          <a:solidFill>
            <a:srgbClr val="C00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1</a:t>
            </a:r>
          </a:p>
        </p:txBody>
      </p:sp>
      <p:pic>
        <p:nvPicPr>
          <p:cNvPr id="15384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6" b="5714"/>
          <a:stretch>
            <a:fillRect/>
          </a:stretch>
        </p:blipFill>
        <p:spPr bwMode="auto">
          <a:xfrm>
            <a:off x="6846888" y="1919288"/>
            <a:ext cx="2474912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hteck 1"/>
          <p:cNvSpPr/>
          <p:nvPr/>
        </p:nvSpPr>
        <p:spPr>
          <a:xfrm>
            <a:off x="1548875" y="361545"/>
            <a:ext cx="68283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007630" fontAlgn="auto">
              <a:spcBef>
                <a:spcPts val="661"/>
              </a:spcBef>
              <a:spcAft>
                <a:spcPts val="0"/>
              </a:spcAft>
              <a:buClr>
                <a:schemeClr val="accent1"/>
              </a:buClr>
              <a:buSzPct val="90000"/>
              <a:tabLst>
                <a:tab pos="539582" algn="l"/>
              </a:tabLst>
              <a:defRPr/>
            </a:pPr>
            <a:r>
              <a:rPr lang="de-DE" altLang="de-DE" b="1" dirty="0" smtClean="0">
                <a:latin typeface="Arial" charset="0"/>
                <a:ea typeface="ＭＳ Ｐゴシック" charset="0"/>
                <a:cs typeface="ＭＳ Ｐゴシック" charset="0"/>
              </a:rPr>
              <a:t>Quantitative, Vital </a:t>
            </a:r>
            <a:r>
              <a:rPr lang="de-DE" altLang="de-DE" b="1" dirty="0" err="1">
                <a:latin typeface="Arial" charset="0"/>
                <a:ea typeface="ＭＳ Ｐゴシック" charset="0"/>
                <a:cs typeface="ＭＳ Ｐゴシック" charset="0"/>
              </a:rPr>
              <a:t>Cell</a:t>
            </a:r>
            <a:r>
              <a:rPr lang="de-DE" altLang="de-DE" b="1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de-DE" altLang="de-DE" b="1" dirty="0" err="1" smtClean="0">
                <a:latin typeface="Arial" charset="0"/>
                <a:ea typeface="ＭＳ Ｐゴシック" charset="0"/>
                <a:cs typeface="ＭＳ Ｐゴシック" charset="0"/>
              </a:rPr>
              <a:t>Number</a:t>
            </a:r>
            <a:r>
              <a:rPr lang="de-DE" altLang="de-DE" b="1" dirty="0" smtClean="0">
                <a:latin typeface="Arial" charset="0"/>
                <a:ea typeface="ＭＳ Ｐゴシック" charset="0"/>
                <a:cs typeface="ＭＳ Ｐゴシック" charset="0"/>
              </a:rPr>
              <a:t> Determination</a:t>
            </a:r>
            <a:endParaRPr lang="de-DE" altLang="de-DE" b="1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26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z="4400" dirty="0" smtClean="0"/>
              <a:t>Decreasing Cell Numbers =</a:t>
            </a:r>
            <a:br>
              <a:rPr lang="en-GB" altLang="de-DE" sz="4400" dirty="0" smtClean="0"/>
            </a:br>
            <a:r>
              <a:rPr lang="en-GB" altLang="de-DE" sz="4400" dirty="0" smtClean="0"/>
              <a:t>Good </a:t>
            </a:r>
            <a:r>
              <a:rPr lang="en-GB" altLang="de-DE" sz="4400" dirty="0"/>
              <a:t>P</a:t>
            </a:r>
            <a:r>
              <a:rPr lang="en-GB" altLang="de-DE" sz="4400" dirty="0" smtClean="0"/>
              <a:t>rognosis</a:t>
            </a:r>
            <a:endParaRPr lang="en-GB" altLang="de-DE" sz="4400" dirty="0" smtClean="0"/>
          </a:p>
        </p:txBody>
      </p:sp>
      <p:pic>
        <p:nvPicPr>
          <p:cNvPr id="2048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3" y="1993900"/>
            <a:ext cx="7854950" cy="481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64249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4400" dirty="0" err="1" smtClean="0"/>
              <a:t>No</a:t>
            </a:r>
            <a:r>
              <a:rPr lang="de-DE" altLang="de-DE" sz="4400" dirty="0" smtClean="0"/>
              <a:t> Change =</a:t>
            </a:r>
            <a:br>
              <a:rPr lang="de-DE" altLang="de-DE" sz="4400" dirty="0" smtClean="0"/>
            </a:br>
            <a:r>
              <a:rPr lang="de-DE" altLang="de-DE" sz="4400" dirty="0"/>
              <a:t>S</a:t>
            </a:r>
            <a:r>
              <a:rPr lang="de-DE" altLang="de-DE" sz="4400" dirty="0" smtClean="0"/>
              <a:t>till </a:t>
            </a:r>
            <a:r>
              <a:rPr lang="de-DE" altLang="de-DE" sz="4400" dirty="0" err="1"/>
              <a:t>Q</a:t>
            </a:r>
            <a:r>
              <a:rPr lang="de-DE" altLang="de-DE" sz="4400" dirty="0" err="1" smtClean="0"/>
              <a:t>uite</a:t>
            </a:r>
            <a:r>
              <a:rPr lang="de-DE" altLang="de-DE" sz="4400" dirty="0" smtClean="0"/>
              <a:t> </a:t>
            </a:r>
            <a:r>
              <a:rPr lang="de-DE" altLang="de-DE" sz="4400" dirty="0" err="1"/>
              <a:t>G</a:t>
            </a:r>
            <a:r>
              <a:rPr lang="de-DE" altLang="de-DE" sz="4400" dirty="0" err="1" smtClean="0"/>
              <a:t>ood</a:t>
            </a:r>
            <a:r>
              <a:rPr lang="de-DE" altLang="de-DE" sz="4400" dirty="0" smtClean="0"/>
              <a:t> Prognosis</a:t>
            </a:r>
          </a:p>
        </p:txBody>
      </p:sp>
      <p:pic>
        <p:nvPicPr>
          <p:cNvPr id="2150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1"/>
          <a:stretch>
            <a:fillRect/>
          </a:stretch>
        </p:blipFill>
        <p:spPr bwMode="auto">
          <a:xfrm>
            <a:off x="1079500" y="1974850"/>
            <a:ext cx="7753350" cy="484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3612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4400" dirty="0" err="1" smtClean="0"/>
              <a:t>Increasing</a:t>
            </a:r>
            <a:r>
              <a:rPr lang="de-DE" altLang="de-DE" sz="4400" dirty="0" smtClean="0"/>
              <a:t> </a:t>
            </a:r>
            <a:r>
              <a:rPr lang="de-DE" altLang="de-DE" sz="4400" dirty="0" err="1" smtClean="0"/>
              <a:t>Cell</a:t>
            </a:r>
            <a:r>
              <a:rPr lang="de-DE" altLang="de-DE" sz="4400" dirty="0" smtClean="0"/>
              <a:t> </a:t>
            </a:r>
            <a:r>
              <a:rPr lang="de-DE" altLang="de-DE" sz="4400" dirty="0" err="1" smtClean="0"/>
              <a:t>Number</a:t>
            </a:r>
            <a:r>
              <a:rPr lang="de-DE" altLang="de-DE" sz="4400" dirty="0" smtClean="0"/>
              <a:t> =</a:t>
            </a:r>
            <a:br>
              <a:rPr lang="de-DE" altLang="de-DE" sz="4400" dirty="0" smtClean="0"/>
            </a:br>
            <a:r>
              <a:rPr lang="de-DE" altLang="de-DE" sz="4400" dirty="0"/>
              <a:t>B</a:t>
            </a:r>
            <a:r>
              <a:rPr lang="de-DE" altLang="de-DE" sz="4400" dirty="0" smtClean="0"/>
              <a:t>ad </a:t>
            </a:r>
            <a:r>
              <a:rPr lang="de-DE" altLang="de-DE" sz="4400" dirty="0"/>
              <a:t>P</a:t>
            </a:r>
            <a:r>
              <a:rPr lang="de-DE" altLang="de-DE" sz="4400" dirty="0" smtClean="0"/>
              <a:t>rognosis</a:t>
            </a:r>
          </a:p>
        </p:txBody>
      </p:sp>
      <p:pic>
        <p:nvPicPr>
          <p:cNvPr id="2253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63" y="1973263"/>
            <a:ext cx="7880350" cy="483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77919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4400" dirty="0" err="1">
                <a:ea typeface="ＭＳ Ｐゴシック" pitchFamily="34" charset="-128"/>
              </a:rPr>
              <a:t>Success</a:t>
            </a:r>
            <a:r>
              <a:rPr lang="de-DE" altLang="de-DE" sz="4400" dirty="0">
                <a:ea typeface="ＭＳ Ｐゴシック" pitchFamily="34" charset="-128"/>
              </a:rPr>
              <a:t> C</a:t>
            </a:r>
            <a:r>
              <a:rPr lang="de-DE" altLang="de-DE" sz="4400" dirty="0" smtClean="0">
                <a:ea typeface="ＭＳ Ｐゴシック" pitchFamily="34" charset="-128"/>
              </a:rPr>
              <a:t>ontrol </a:t>
            </a:r>
            <a:r>
              <a:rPr lang="de-DE" altLang="de-DE" sz="4400" dirty="0">
                <a:ea typeface="ＭＳ Ｐゴシック" pitchFamily="34" charset="-128"/>
              </a:rPr>
              <a:t>of </a:t>
            </a:r>
            <a:r>
              <a:rPr lang="de-DE" altLang="de-DE" sz="4400" dirty="0" err="1">
                <a:ea typeface="ＭＳ Ｐゴシック" pitchFamily="34" charset="-128"/>
              </a:rPr>
              <a:t>Chemotherapy</a:t>
            </a:r>
            <a:endParaRPr lang="de-DE" altLang="de-DE" sz="4400" dirty="0">
              <a:ea typeface="ＭＳ Ｐゴシック" pitchFamily="34" charset="-128"/>
            </a:endParaRPr>
          </a:p>
        </p:txBody>
      </p:sp>
      <p:sp>
        <p:nvSpPr>
          <p:cNvPr id="44035" name="Inhaltsplatzhalter 4"/>
          <p:cNvSpPr>
            <a:spLocks noGrp="1"/>
          </p:cNvSpPr>
          <p:nvPr>
            <p:ph sz="half" idx="2"/>
          </p:nvPr>
        </p:nvSpPr>
        <p:spPr>
          <a:xfrm>
            <a:off x="7759700" y="2276475"/>
            <a:ext cx="2320925" cy="4337050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endParaRPr lang="de-DE" altLang="de-DE">
              <a:ea typeface="ＭＳ Ｐゴシック" pitchFamily="34" charset="-128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de-DE" altLang="de-DE" b="1">
                <a:solidFill>
                  <a:srgbClr val="FF0000"/>
                </a:solidFill>
                <a:ea typeface="ＭＳ Ｐゴシック" pitchFamily="34" charset="-128"/>
              </a:rPr>
              <a:t>Increasing</a:t>
            </a:r>
            <a:r>
              <a:rPr lang="de-DE" altLang="de-DE">
                <a:solidFill>
                  <a:srgbClr val="FF0000"/>
                </a:solidFill>
                <a:ea typeface="ＭＳ Ｐゴシック" pitchFamily="34" charset="-128"/>
              </a:rPr>
              <a:t> </a:t>
            </a:r>
            <a:br>
              <a:rPr lang="de-DE" altLang="de-DE">
                <a:solidFill>
                  <a:srgbClr val="FF0000"/>
                </a:solidFill>
                <a:ea typeface="ＭＳ Ｐゴシック" pitchFamily="34" charset="-128"/>
              </a:rPr>
            </a:br>
            <a:r>
              <a:rPr lang="de-DE" altLang="de-DE">
                <a:ea typeface="ＭＳ Ｐゴシック" pitchFamily="34" charset="-128"/>
              </a:rPr>
              <a:t>cell numbers correlate highly significant with </a:t>
            </a:r>
            <a:br>
              <a:rPr lang="de-DE" altLang="de-DE">
                <a:ea typeface="ＭＳ Ｐゴシック" pitchFamily="34" charset="-128"/>
              </a:rPr>
            </a:br>
            <a:r>
              <a:rPr lang="de-DE" altLang="de-DE">
                <a:ea typeface="ＭＳ Ｐゴシック" pitchFamily="34" charset="-128"/>
              </a:rPr>
              <a:t>a </a:t>
            </a:r>
            <a:r>
              <a:rPr lang="de-DE" altLang="de-DE" b="1">
                <a:solidFill>
                  <a:srgbClr val="FF0000"/>
                </a:solidFill>
                <a:ea typeface="ＭＳ Ｐゴシック" pitchFamily="34" charset="-128"/>
              </a:rPr>
              <a:t>poor prognosis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de-DE" altLang="de-DE">
              <a:ea typeface="ＭＳ Ｐゴシック" pitchFamily="34" charset="-128"/>
            </a:endParaRPr>
          </a:p>
        </p:txBody>
      </p:sp>
      <p:pic>
        <p:nvPicPr>
          <p:cNvPr id="44036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2171700"/>
            <a:ext cx="7596188" cy="467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34334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title"/>
          </p:nvPr>
        </p:nvSpPr>
        <p:spPr>
          <a:xfrm>
            <a:off x="379060" y="1546225"/>
            <a:ext cx="7615237" cy="1919464"/>
          </a:xfrm>
        </p:spPr>
        <p:txBody>
          <a:bodyPr anchor="t"/>
          <a:lstStyle/>
          <a:p>
            <a:pPr eaLnBrk="1" hangingPunct="1"/>
            <a:r>
              <a:rPr lang="de-DE" altLang="de-DE" sz="4000" dirty="0">
                <a:ea typeface="ＭＳ Ｐゴシック" pitchFamily="34" charset="-128"/>
              </a:rPr>
              <a:t>THERAPY CONTROL USING CIRCULATING TUMOR CELLS</a:t>
            </a:r>
          </a:p>
        </p:txBody>
      </p:sp>
      <p:sp>
        <p:nvSpPr>
          <p:cNvPr id="31747" name="Titel 1"/>
          <p:cNvSpPr txBox="1">
            <a:spLocks/>
          </p:cNvSpPr>
          <p:nvPr/>
        </p:nvSpPr>
        <p:spPr bwMode="auto">
          <a:xfrm>
            <a:off x="940330" y="3397956"/>
            <a:ext cx="7058025" cy="2517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61" tIns="50382" rIns="100761" bIns="50382" anchor="b"/>
          <a:lstStyle>
            <a:lvl1pPr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r>
              <a:rPr lang="en-GB" altLang="de-DE" sz="5100" dirty="0" smtClean="0">
                <a:latin typeface="Calisto MT" panose="02040603050505030304" pitchFamily="18" charset="0"/>
              </a:rPr>
              <a:t>Surveillance </a:t>
            </a:r>
            <a:r>
              <a:rPr lang="en-GB" altLang="de-DE" sz="2000" dirty="0" smtClean="0">
                <a:latin typeface="Calisto MT" panose="02040603050505030304" pitchFamily="18" charset="0"/>
              </a:rPr>
              <a:t>(end of anti-hormone therapy)</a:t>
            </a:r>
          </a:p>
          <a:p>
            <a:pPr algn="r" eaLnBrk="1" hangingPunct="1"/>
            <a:r>
              <a:rPr lang="en-GB" altLang="de-DE" sz="4000" dirty="0" smtClean="0">
                <a:latin typeface="Calisto MT" panose="02040603050505030304" pitchFamily="18" charset="0"/>
              </a:rPr>
              <a:t>or how long to give Tamoxifen</a:t>
            </a:r>
            <a:endParaRPr lang="en-GB" altLang="de-DE" sz="4000" dirty="0">
              <a:latin typeface="Calisto MT" panose="0204060305050503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Initial Situation</a:t>
            </a:r>
          </a:p>
        </p:txBody>
      </p:sp>
      <p:sp>
        <p:nvSpPr>
          <p:cNvPr id="2560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de-DE" sz="2000" dirty="0" smtClean="0"/>
              <a:t>Maintenance (German Guideline):</a:t>
            </a:r>
          </a:p>
          <a:p>
            <a:pPr lvl="1"/>
            <a:r>
              <a:rPr lang="en-GB" altLang="de-DE" sz="1800" dirty="0" smtClean="0"/>
              <a:t>Monthly self examination of breast through patient </a:t>
            </a:r>
          </a:p>
          <a:p>
            <a:pPr lvl="1"/>
            <a:r>
              <a:rPr lang="en-GB" altLang="de-DE" sz="1800" dirty="0" smtClean="0"/>
              <a:t>1.-3. years every 3 month doctor</a:t>
            </a:r>
          </a:p>
          <a:p>
            <a:pPr lvl="1"/>
            <a:r>
              <a:rPr lang="en-GB" altLang="de-DE" sz="1800" dirty="0" smtClean="0"/>
              <a:t>4.-5. year half year doctor</a:t>
            </a:r>
          </a:p>
          <a:p>
            <a:pPr lvl="1"/>
            <a:r>
              <a:rPr lang="en-GB" altLang="de-DE" sz="1800" dirty="0" smtClean="0"/>
              <a:t>After 5. year yearly doctor</a:t>
            </a:r>
          </a:p>
          <a:p>
            <a:pPr lvl="1"/>
            <a:r>
              <a:rPr lang="en-GB" altLang="de-DE" sz="1800" dirty="0" smtClean="0"/>
              <a:t>Yearly mammography</a:t>
            </a:r>
          </a:p>
          <a:p>
            <a:pPr lvl="1"/>
            <a:r>
              <a:rPr lang="en-GB" altLang="de-DE" sz="1800" dirty="0" smtClean="0"/>
              <a:t>Early diagnosis potential curable situation</a:t>
            </a:r>
          </a:p>
          <a:p>
            <a:pPr lvl="1"/>
            <a:r>
              <a:rPr lang="en-GB" altLang="de-DE" sz="1800" dirty="0" smtClean="0"/>
              <a:t>X-ray of lung, skeletal-scintigraphy, liver ultra sound or tumour marker-diagnostics for patients without symptoms no advantage </a:t>
            </a:r>
            <a:endParaRPr lang="en-GB" altLang="de-DE" sz="2000" dirty="0" smtClean="0"/>
          </a:p>
          <a:p>
            <a:endParaRPr lang="en-GB" altLang="de-DE" sz="2000" dirty="0" smtClean="0"/>
          </a:p>
          <a:p>
            <a:endParaRPr lang="en-GB" altLang="de-DE" sz="2000" dirty="0" smtClean="0"/>
          </a:p>
        </p:txBody>
      </p:sp>
    </p:spTree>
    <p:extLst>
      <p:ext uri="{BB962C8B-B14F-4D97-AF65-F5344CB8AC3E}">
        <p14:creationId xmlns:p14="http://schemas.microsoft.com/office/powerpoint/2010/main" val="252312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z="4400">
                <a:ea typeface="ＭＳ Ｐゴシック" pitchFamily="34" charset="-128"/>
              </a:rPr>
              <a:t>Longtime surveillance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1943100"/>
            <a:ext cx="8221663" cy="506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4400">
                <a:ea typeface="ＭＳ Ｐゴシック" pitchFamily="34" charset="-128"/>
              </a:rPr>
              <a:t>Longtime surveillance</a:t>
            </a:r>
          </a:p>
        </p:txBody>
      </p:sp>
      <p:pic>
        <p:nvPicPr>
          <p:cNvPr id="3379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18" b="6110"/>
          <a:stretch>
            <a:fillRect/>
          </a:stretch>
        </p:blipFill>
        <p:spPr bwMode="auto">
          <a:xfrm>
            <a:off x="703263" y="1905000"/>
            <a:ext cx="7970837" cy="478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z="4400">
                <a:ea typeface="ＭＳ Ｐゴシック" pitchFamily="34" charset="-128"/>
              </a:rPr>
              <a:t>Longtime surveillance</a:t>
            </a: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" y="1946275"/>
            <a:ext cx="8232775" cy="506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8" y="1946275"/>
            <a:ext cx="8234362" cy="5062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43" name="Titel 1"/>
          <p:cNvSpPr>
            <a:spLocks noGrp="1"/>
          </p:cNvSpPr>
          <p:nvPr>
            <p:ph type="title"/>
          </p:nvPr>
        </p:nvSpPr>
        <p:spPr>
          <a:xfrm>
            <a:off x="528638" y="368300"/>
            <a:ext cx="9074150" cy="1258888"/>
          </a:xfrm>
        </p:spPr>
        <p:txBody>
          <a:bodyPr/>
          <a:lstStyle/>
          <a:p>
            <a:r>
              <a:rPr lang="de-DE" altLang="de-DE" sz="4400">
                <a:ea typeface="ＭＳ Ｐゴシック" pitchFamily="34" charset="-128"/>
              </a:rPr>
              <a:t>Tamoxifen: 5 or 10 years?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el 1"/>
          <p:cNvSpPr>
            <a:spLocks noGrp="1"/>
          </p:cNvSpPr>
          <p:nvPr>
            <p:ph type="title"/>
          </p:nvPr>
        </p:nvSpPr>
        <p:spPr>
          <a:xfrm>
            <a:off x="528638" y="368300"/>
            <a:ext cx="9074150" cy="1258888"/>
          </a:xfrm>
        </p:spPr>
        <p:txBody>
          <a:bodyPr/>
          <a:lstStyle/>
          <a:p>
            <a:r>
              <a:rPr lang="de-DE" altLang="de-DE" sz="4400" smtClean="0"/>
              <a:t>Nach Tamoxifen Therapie: Nodalstatus</a:t>
            </a: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8" y="1930400"/>
            <a:ext cx="8221662" cy="506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550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el 1"/>
          <p:cNvSpPr>
            <a:spLocks noGrp="1"/>
          </p:cNvSpPr>
          <p:nvPr>
            <p:ph type="title"/>
          </p:nvPr>
        </p:nvSpPr>
        <p:spPr>
          <a:xfrm>
            <a:off x="528638" y="368300"/>
            <a:ext cx="9074150" cy="1258888"/>
          </a:xfrm>
        </p:spPr>
        <p:txBody>
          <a:bodyPr/>
          <a:lstStyle/>
          <a:p>
            <a:r>
              <a:rPr lang="de-DE" altLang="de-DE" sz="4400" smtClean="0"/>
              <a:t>Nach Tamoxifen Therapie: Tumorgröße</a:t>
            </a: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" y="1946275"/>
            <a:ext cx="8232775" cy="506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796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m 5"/>
          <p:cNvGraphicFramePr/>
          <p:nvPr>
            <p:extLst>
              <p:ext uri="{D42A27DB-BD31-4B8C-83A1-F6EECF244321}">
                <p14:modId xmlns:p14="http://schemas.microsoft.com/office/powerpoint/2010/main" val="1609846436"/>
              </p:ext>
            </p:extLst>
          </p:nvPr>
        </p:nvGraphicFramePr>
        <p:xfrm>
          <a:off x="1530350" y="254000"/>
          <a:ext cx="10033476" cy="6899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2707" name="Inhaltsplatzhalter 7"/>
          <p:cNvSpPr txBox="1">
            <a:spLocks/>
          </p:cNvSpPr>
          <p:nvPr/>
        </p:nvSpPr>
        <p:spPr bwMode="auto">
          <a:xfrm>
            <a:off x="431800" y="1485900"/>
            <a:ext cx="3873500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6475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006475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006475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006475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006475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457200" indent="-457200" eaLnBrk="1" hangingPunct="1">
              <a:spcBef>
                <a:spcPts val="22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/>
            </a:pPr>
            <a:r>
              <a:rPr lang="en-GB" sz="2800" dirty="0" smtClean="0">
                <a:solidFill>
                  <a:srgbClr val="595959"/>
                </a:solidFill>
                <a:latin typeface="Calisto MT"/>
              </a:rPr>
              <a:t>If cell number </a:t>
            </a:r>
            <a:r>
              <a:rPr lang="en-GB" sz="2800" b="1" dirty="0" smtClean="0">
                <a:solidFill>
                  <a:srgbClr val="FF0000"/>
                </a:solidFill>
                <a:latin typeface="Calisto MT"/>
              </a:rPr>
              <a:t>increases</a:t>
            </a:r>
            <a:r>
              <a:rPr lang="en-GB" sz="2800" dirty="0" smtClean="0">
                <a:solidFill>
                  <a:srgbClr val="595959"/>
                </a:solidFill>
                <a:latin typeface="Calisto MT"/>
              </a:rPr>
              <a:t>, </a:t>
            </a:r>
          </a:p>
          <a:p>
            <a:pPr marL="457200" indent="-457200" eaLnBrk="1" hangingPunct="1">
              <a:spcBef>
                <a:spcPts val="22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/>
            </a:pPr>
            <a:r>
              <a:rPr lang="en-GB" sz="2800" dirty="0" smtClean="0">
                <a:solidFill>
                  <a:srgbClr val="595959"/>
                </a:solidFill>
                <a:latin typeface="Calisto MT"/>
              </a:rPr>
              <a:t>restart </a:t>
            </a:r>
            <a:r>
              <a:rPr lang="en-GB" sz="2800" b="1" dirty="0" smtClean="0">
                <a:solidFill>
                  <a:schemeClr val="accent3"/>
                </a:solidFill>
                <a:latin typeface="Calisto MT" charset="0"/>
                <a:ea typeface="ＭＳ Ｐゴシック" charset="0"/>
                <a:cs typeface="ＭＳ Ｐゴシック" charset="0"/>
              </a:rPr>
              <a:t>anti-</a:t>
            </a:r>
            <a:r>
              <a:rPr lang="en-GB" sz="2800" b="1" dirty="0" err="1" smtClean="0">
                <a:solidFill>
                  <a:schemeClr val="accent3"/>
                </a:solidFill>
                <a:latin typeface="Calisto MT" charset="0"/>
                <a:ea typeface="ＭＳ Ｐゴシック" charset="0"/>
                <a:cs typeface="ＭＳ Ｐゴシック" charset="0"/>
              </a:rPr>
              <a:t>hormon</a:t>
            </a:r>
            <a:r>
              <a:rPr lang="en-GB" sz="2800" b="1" dirty="0" smtClean="0">
                <a:solidFill>
                  <a:schemeClr val="accent3"/>
                </a:solidFill>
                <a:latin typeface="Calisto MT" charset="0"/>
                <a:ea typeface="ＭＳ Ｐゴシック" charset="0"/>
                <a:cs typeface="ＭＳ Ｐゴシック" charset="0"/>
              </a:rPr>
              <a:t> therapy</a:t>
            </a:r>
            <a:endParaRPr lang="en-GB" sz="2800" dirty="0" smtClean="0">
              <a:solidFill>
                <a:srgbClr val="595959"/>
              </a:solidFill>
              <a:latin typeface="Calisto MT"/>
            </a:endParaRPr>
          </a:p>
          <a:p>
            <a:pPr marL="457200" indent="-457200" eaLnBrk="1" hangingPunct="1">
              <a:spcBef>
                <a:spcPts val="22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/>
            </a:pPr>
            <a:r>
              <a:rPr lang="en-GB" sz="2800" dirty="0" smtClean="0">
                <a:solidFill>
                  <a:srgbClr val="595959"/>
                </a:solidFill>
                <a:latin typeface="Calisto MT"/>
              </a:rPr>
              <a:t>Every 3-6 month cell number control</a:t>
            </a:r>
          </a:p>
          <a:p>
            <a:pPr marL="457200" indent="-457200" eaLnBrk="1" hangingPunct="1">
              <a:spcBef>
                <a:spcPts val="22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/>
            </a:pPr>
            <a:endParaRPr lang="en-GB" sz="2800" b="1" dirty="0" smtClean="0">
              <a:solidFill>
                <a:srgbClr val="595959"/>
              </a:solidFill>
              <a:latin typeface="Calisto MT"/>
            </a:endParaRPr>
          </a:p>
        </p:txBody>
      </p:sp>
    </p:spTree>
    <p:extLst>
      <p:ext uri="{BB962C8B-B14F-4D97-AF65-F5344CB8AC3E}">
        <p14:creationId xmlns:p14="http://schemas.microsoft.com/office/powerpoint/2010/main" val="78104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m 5"/>
          <p:cNvGraphicFramePr/>
          <p:nvPr/>
        </p:nvGraphicFramePr>
        <p:xfrm>
          <a:off x="1530350" y="254000"/>
          <a:ext cx="10033476" cy="68996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2707" name="Inhaltsplatzhalter 7"/>
          <p:cNvSpPr txBox="1">
            <a:spLocks/>
          </p:cNvSpPr>
          <p:nvPr/>
        </p:nvSpPr>
        <p:spPr bwMode="auto">
          <a:xfrm>
            <a:off x="431800" y="1485900"/>
            <a:ext cx="3873500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6475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006475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006475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006475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006475" eaLnBrk="0" hangingPunct="0"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457200" indent="-457200" eaLnBrk="1" hangingPunct="1">
              <a:spcBef>
                <a:spcPts val="22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/>
            </a:pPr>
            <a:r>
              <a:rPr lang="de-DE" sz="2800" dirty="0" smtClean="0">
                <a:solidFill>
                  <a:srgbClr val="595959"/>
                </a:solidFill>
                <a:latin typeface="Calisto MT"/>
              </a:rPr>
              <a:t>Falls die Zellzahlen </a:t>
            </a:r>
            <a:r>
              <a:rPr lang="de-DE" sz="2800" b="1" dirty="0" smtClean="0">
                <a:solidFill>
                  <a:srgbClr val="FF0000"/>
                </a:solidFill>
                <a:latin typeface="Calisto MT"/>
              </a:rPr>
              <a:t>ansteigen</a:t>
            </a:r>
            <a:r>
              <a:rPr lang="de-DE" sz="2800" dirty="0" smtClean="0">
                <a:solidFill>
                  <a:srgbClr val="595959"/>
                </a:solidFill>
                <a:latin typeface="Calisto MT"/>
              </a:rPr>
              <a:t>, </a:t>
            </a:r>
          </a:p>
          <a:p>
            <a:pPr marL="457200" indent="-457200" eaLnBrk="1" hangingPunct="1">
              <a:spcBef>
                <a:spcPts val="22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/>
            </a:pPr>
            <a:r>
              <a:rPr lang="de-DE" sz="2800" dirty="0" smtClean="0">
                <a:solidFill>
                  <a:srgbClr val="595959"/>
                </a:solidFill>
                <a:latin typeface="Calisto MT"/>
              </a:rPr>
              <a:t>erneut mit </a:t>
            </a:r>
            <a:r>
              <a:rPr lang="de-DE" sz="2800" b="1" dirty="0" smtClean="0">
                <a:solidFill>
                  <a:schemeClr val="accent3"/>
                </a:solidFill>
                <a:latin typeface="Calisto MT" charset="0"/>
                <a:ea typeface="ＭＳ Ｐゴシック" charset="0"/>
                <a:cs typeface="ＭＳ Ｐゴシック" charset="0"/>
              </a:rPr>
              <a:t>antihormoneller Therapie</a:t>
            </a:r>
            <a:r>
              <a:rPr lang="de-DE" sz="2800" dirty="0" smtClean="0">
                <a:solidFill>
                  <a:srgbClr val="595959"/>
                </a:solidFill>
                <a:latin typeface="Calisto MT"/>
              </a:rPr>
              <a:t> beginnen</a:t>
            </a:r>
          </a:p>
          <a:p>
            <a:pPr marL="457200" indent="-457200" eaLnBrk="1" hangingPunct="1">
              <a:spcBef>
                <a:spcPts val="22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/>
            </a:pPr>
            <a:r>
              <a:rPr lang="de-DE" sz="2800" dirty="0" smtClean="0">
                <a:solidFill>
                  <a:srgbClr val="595959"/>
                </a:solidFill>
                <a:latin typeface="Calisto MT"/>
              </a:rPr>
              <a:t>Alle 3-6 Monate Zellzahl überprüfen</a:t>
            </a:r>
          </a:p>
          <a:p>
            <a:pPr marL="457200" indent="-457200" eaLnBrk="1" hangingPunct="1">
              <a:spcBef>
                <a:spcPts val="22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/>
            </a:pPr>
            <a:endParaRPr lang="de-DE" sz="2800" dirty="0">
              <a:solidFill>
                <a:srgbClr val="595959"/>
              </a:solidFill>
              <a:latin typeface="Calisto MT"/>
            </a:endParaRPr>
          </a:p>
          <a:p>
            <a:pPr marL="457200" indent="-457200" eaLnBrk="1" hangingPunct="1">
              <a:spcBef>
                <a:spcPts val="22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/>
            </a:pPr>
            <a:r>
              <a:rPr lang="de-DE" sz="2800" smtClean="0">
                <a:solidFill>
                  <a:srgbClr val="595959"/>
                </a:solidFill>
                <a:latin typeface="Calisto MT"/>
              </a:rPr>
              <a:t>????????????????</a:t>
            </a:r>
            <a:endParaRPr lang="de-DE" sz="2800" dirty="0" smtClean="0">
              <a:solidFill>
                <a:srgbClr val="595959"/>
              </a:solidFill>
              <a:latin typeface="Calisto MT"/>
            </a:endParaRPr>
          </a:p>
          <a:p>
            <a:pPr marL="457200" indent="-457200" eaLnBrk="1" hangingPunct="1">
              <a:spcBef>
                <a:spcPts val="22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/>
            </a:pPr>
            <a:endParaRPr lang="de-DE" sz="2800" b="1" dirty="0" smtClean="0">
              <a:solidFill>
                <a:srgbClr val="595959"/>
              </a:solidFill>
              <a:latin typeface="Calisto MT"/>
            </a:endParaRPr>
          </a:p>
        </p:txBody>
      </p:sp>
    </p:spTree>
    <p:extLst>
      <p:ext uri="{BB962C8B-B14F-4D97-AF65-F5344CB8AC3E}">
        <p14:creationId xmlns:p14="http://schemas.microsoft.com/office/powerpoint/2010/main" val="319792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el 1"/>
          <p:cNvSpPr>
            <a:spLocks noGrp="1"/>
          </p:cNvSpPr>
          <p:nvPr>
            <p:ph type="title"/>
          </p:nvPr>
        </p:nvSpPr>
        <p:spPr>
          <a:xfrm>
            <a:off x="503238" y="2465388"/>
            <a:ext cx="7434262" cy="1501775"/>
          </a:xfrm>
        </p:spPr>
        <p:txBody>
          <a:bodyPr/>
          <a:lstStyle/>
          <a:p>
            <a:pPr eaLnBrk="1" hangingPunct="1"/>
            <a:r>
              <a:rPr lang="de-DE" altLang="de-DE" smtClean="0"/>
              <a:t>Antihormonelle Therapie und zirkulierende Tumorzellen</a:t>
            </a:r>
          </a:p>
        </p:txBody>
      </p:sp>
    </p:spTree>
    <p:extLst>
      <p:ext uri="{BB962C8B-B14F-4D97-AF65-F5344CB8AC3E}">
        <p14:creationId xmlns:p14="http://schemas.microsoft.com/office/powerpoint/2010/main" val="164404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el 1"/>
          <p:cNvSpPr>
            <a:spLocks noGrp="1"/>
          </p:cNvSpPr>
          <p:nvPr>
            <p:ph type="title"/>
          </p:nvPr>
        </p:nvSpPr>
        <p:spPr>
          <a:xfrm>
            <a:off x="476250" y="407988"/>
            <a:ext cx="9074150" cy="1258887"/>
          </a:xfrm>
        </p:spPr>
        <p:txBody>
          <a:bodyPr/>
          <a:lstStyle/>
          <a:p>
            <a:r>
              <a:rPr lang="de-DE" altLang="de-DE" sz="3600" dirty="0" smtClean="0"/>
              <a:t>General </a:t>
            </a:r>
            <a:r>
              <a:rPr lang="de-DE" altLang="de-DE" sz="3600" dirty="0" err="1" smtClean="0"/>
              <a:t>Principals</a:t>
            </a:r>
            <a:r>
              <a:rPr lang="de-DE" altLang="de-DE" sz="3600" dirty="0" smtClean="0"/>
              <a:t> of </a:t>
            </a:r>
            <a:r>
              <a:rPr lang="de-DE" altLang="de-DE" sz="3600" dirty="0" err="1" smtClean="0"/>
              <a:t>Adjuvanten</a:t>
            </a:r>
            <a:r>
              <a:rPr lang="de-DE" altLang="de-DE" sz="3600" dirty="0" smtClean="0"/>
              <a:t>, </a:t>
            </a:r>
            <a:r>
              <a:rPr lang="de-DE" altLang="de-DE" sz="3600" dirty="0" err="1" smtClean="0"/>
              <a:t>Endocine</a:t>
            </a:r>
            <a:r>
              <a:rPr lang="de-DE" altLang="de-DE" sz="3600" dirty="0" smtClean="0"/>
              <a:t> </a:t>
            </a:r>
            <a:r>
              <a:rPr lang="de-DE" altLang="de-DE" sz="3600" dirty="0" err="1" smtClean="0"/>
              <a:t>Therapy</a:t>
            </a:r>
            <a:r>
              <a:rPr lang="de-DE" altLang="de-DE" sz="3600" dirty="0" smtClean="0"/>
              <a:t> AGO ++ (02/2015)</a:t>
            </a:r>
            <a:endParaRPr lang="de-DE" altLang="de-DE" dirty="0" smtClean="0"/>
          </a:p>
        </p:txBody>
      </p:sp>
      <p:sp>
        <p:nvSpPr>
          <p:cNvPr id="34819" name="Inhaltsplatzhalter 2"/>
          <p:cNvSpPr>
            <a:spLocks noGrp="1"/>
          </p:cNvSpPr>
          <p:nvPr>
            <p:ph idx="1"/>
          </p:nvPr>
        </p:nvSpPr>
        <p:spPr>
          <a:xfrm>
            <a:off x="815975" y="2639405"/>
            <a:ext cx="8447088" cy="3602037"/>
          </a:xfrm>
        </p:spPr>
        <p:txBody>
          <a:bodyPr/>
          <a:lstStyle/>
          <a:p>
            <a:r>
              <a:rPr lang="de-DE" altLang="de-DE" sz="1800" dirty="0" smtClean="0"/>
              <a:t>Standard </a:t>
            </a:r>
            <a:r>
              <a:rPr lang="de-DE" altLang="de-DE" sz="1800" dirty="0" err="1" smtClean="0"/>
              <a:t>Therapy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duration</a:t>
            </a:r>
            <a:r>
              <a:rPr lang="de-DE" altLang="de-DE" sz="1800" dirty="0" smtClean="0"/>
              <a:t> 5 </a:t>
            </a:r>
            <a:r>
              <a:rPr lang="de-DE" altLang="de-DE" sz="1800" dirty="0" err="1" smtClean="0"/>
              <a:t>years</a:t>
            </a:r>
            <a:r>
              <a:rPr lang="de-DE" altLang="de-DE" sz="1800" dirty="0" smtClean="0"/>
              <a:t> </a:t>
            </a:r>
          </a:p>
          <a:p>
            <a:r>
              <a:rPr lang="de-DE" altLang="de-DE" sz="1800" dirty="0" err="1" smtClean="0"/>
              <a:t>Therapy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duration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up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to</a:t>
            </a:r>
            <a:r>
              <a:rPr lang="de-DE" altLang="de-DE" sz="1800" dirty="0" smtClean="0"/>
              <a:t> 10 </a:t>
            </a:r>
            <a:r>
              <a:rPr lang="de-DE" altLang="de-DE" sz="1800" dirty="0" err="1" smtClean="0"/>
              <a:t>years</a:t>
            </a:r>
            <a:r>
              <a:rPr lang="de-DE" altLang="de-DE" sz="1800" dirty="0" smtClean="0"/>
              <a:t> after </a:t>
            </a:r>
            <a:r>
              <a:rPr lang="de-DE" altLang="de-DE" sz="1800" dirty="0" err="1" smtClean="0"/>
              <a:t>individuel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risk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benefit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evaluation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especially</a:t>
            </a:r>
            <a:r>
              <a:rPr lang="de-DE" altLang="de-DE" sz="1800" dirty="0" smtClean="0"/>
              <a:t> in </a:t>
            </a:r>
            <a:r>
              <a:rPr lang="de-DE" altLang="de-DE" sz="1800" dirty="0" err="1" smtClean="0"/>
              <a:t>case</a:t>
            </a:r>
            <a:r>
              <a:rPr lang="de-DE" altLang="de-DE" sz="1800" dirty="0" smtClean="0"/>
              <a:t> of </a:t>
            </a:r>
            <a:r>
              <a:rPr lang="de-DE" altLang="de-DE" sz="1800" dirty="0" err="1" smtClean="0"/>
              <a:t>higher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risk</a:t>
            </a:r>
            <a:r>
              <a:rPr lang="de-DE" altLang="de-DE" sz="1800" dirty="0" smtClean="0"/>
              <a:t> (i.e. N+) </a:t>
            </a:r>
          </a:p>
          <a:p>
            <a:r>
              <a:rPr lang="de-DE" altLang="de-DE" sz="1800" dirty="0" smtClean="0"/>
              <a:t>Duration, </a:t>
            </a:r>
            <a:r>
              <a:rPr lang="de-DE" altLang="de-DE" sz="1800" dirty="0" err="1"/>
              <a:t>c</a:t>
            </a:r>
            <a:r>
              <a:rPr lang="de-DE" altLang="de-DE" sz="1800" dirty="0" err="1" smtClean="0"/>
              <a:t>hoice</a:t>
            </a:r>
            <a:r>
              <a:rPr lang="de-DE" altLang="de-DE" sz="1800" dirty="0" smtClean="0"/>
              <a:t> &amp; </a:t>
            </a:r>
            <a:r>
              <a:rPr lang="de-DE" altLang="de-DE" sz="1800" dirty="0" err="1" smtClean="0"/>
              <a:t>sequence</a:t>
            </a:r>
            <a:r>
              <a:rPr lang="de-DE" altLang="de-DE" sz="1800" dirty="0" smtClean="0"/>
              <a:t> of AI </a:t>
            </a:r>
            <a:r>
              <a:rPr lang="de-DE" altLang="de-DE" sz="1800" dirty="0" err="1" smtClean="0"/>
              <a:t>or</a:t>
            </a:r>
            <a:r>
              <a:rPr lang="de-DE" altLang="de-DE" sz="1800" dirty="0" smtClean="0"/>
              <a:t> Tam </a:t>
            </a:r>
            <a:r>
              <a:rPr lang="de-DE" altLang="de-DE" sz="1800" dirty="0" err="1" smtClean="0"/>
              <a:t>depending</a:t>
            </a:r>
            <a:r>
              <a:rPr lang="de-DE" altLang="de-DE" sz="1800" dirty="0" smtClean="0"/>
              <a:t> on </a:t>
            </a:r>
            <a:r>
              <a:rPr lang="de-DE" altLang="de-DE" sz="1800" dirty="0" err="1" smtClean="0"/>
              <a:t>menopause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status</a:t>
            </a:r>
            <a:r>
              <a:rPr lang="de-DE" altLang="de-DE" sz="1800" dirty="0" smtClean="0"/>
              <a:t> and </a:t>
            </a:r>
            <a:r>
              <a:rPr lang="de-DE" altLang="de-DE" sz="1800" dirty="0" err="1" smtClean="0"/>
              <a:t>side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effects</a:t>
            </a:r>
            <a:endParaRPr lang="de-DE" altLang="de-DE" sz="1800" dirty="0" smtClean="0"/>
          </a:p>
          <a:p>
            <a:r>
              <a:rPr lang="de-DE" altLang="de-DE" sz="1800" dirty="0" smtClean="0"/>
              <a:t>Change </a:t>
            </a:r>
            <a:r>
              <a:rPr lang="de-DE" altLang="de-DE" sz="1800" dirty="0" err="1" smtClean="0"/>
              <a:t>to</a:t>
            </a:r>
            <a:r>
              <a:rPr lang="de-DE" altLang="de-DE" sz="1800" dirty="0" smtClean="0"/>
              <a:t> different </a:t>
            </a:r>
            <a:r>
              <a:rPr lang="de-DE" altLang="de-DE" sz="1800" dirty="0" err="1" smtClean="0"/>
              <a:t>endocrine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therapy</a:t>
            </a:r>
            <a:r>
              <a:rPr lang="de-DE" altLang="de-DE" sz="1800" dirty="0" smtClean="0"/>
              <a:t> (Tam </a:t>
            </a:r>
            <a:r>
              <a:rPr lang="de-DE" altLang="de-DE" sz="1800" dirty="0" err="1" smtClean="0"/>
              <a:t>or</a:t>
            </a:r>
            <a:r>
              <a:rPr lang="de-DE" altLang="de-DE" sz="1800" dirty="0" smtClean="0"/>
              <a:t> AI) </a:t>
            </a:r>
            <a:r>
              <a:rPr lang="de-DE" altLang="de-DE" sz="1800" dirty="0" err="1" smtClean="0"/>
              <a:t>is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better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than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to</a:t>
            </a:r>
            <a:r>
              <a:rPr lang="de-DE" altLang="de-DE" sz="1800" dirty="0" smtClean="0"/>
              <a:t> stopp </a:t>
            </a:r>
          </a:p>
          <a:p>
            <a:r>
              <a:rPr lang="de-DE" altLang="de-DE" sz="1800" dirty="0" smtClean="0"/>
              <a:t>AI </a:t>
            </a:r>
            <a:r>
              <a:rPr lang="de-DE" altLang="de-DE" sz="1800" dirty="0" err="1" smtClean="0"/>
              <a:t>as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first</a:t>
            </a:r>
            <a:r>
              <a:rPr lang="de-DE" altLang="de-DE" sz="1800" dirty="0" smtClean="0"/>
              <a:t>  </a:t>
            </a:r>
            <a:r>
              <a:rPr lang="de-DE" altLang="de-DE" sz="1800" dirty="0" err="1" smtClean="0"/>
              <a:t>Therapy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especially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for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post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menopausal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pat</a:t>
            </a:r>
            <a:r>
              <a:rPr lang="de-DE" altLang="de-DE" sz="1800" dirty="0" smtClean="0"/>
              <a:t>. </a:t>
            </a:r>
            <a:r>
              <a:rPr lang="de-DE" altLang="de-DE" sz="1800" dirty="0" err="1" smtClean="0"/>
              <a:t>with</a:t>
            </a:r>
            <a:r>
              <a:rPr lang="de-DE" altLang="de-DE" sz="1800" dirty="0" smtClean="0"/>
              <a:t> high </a:t>
            </a:r>
            <a:r>
              <a:rPr lang="de-DE" altLang="de-DE" sz="1800" dirty="0" err="1" smtClean="0"/>
              <a:t>risk</a:t>
            </a:r>
            <a:r>
              <a:rPr lang="de-DE" altLang="de-DE" sz="1800" dirty="0" smtClean="0"/>
              <a:t> and </a:t>
            </a:r>
            <a:r>
              <a:rPr lang="de-DE" altLang="de-DE" sz="1800" dirty="0" err="1" smtClean="0"/>
              <a:t>lobular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carcinoma</a:t>
            </a:r>
            <a:r>
              <a:rPr lang="de-DE" altLang="de-DE" sz="1800" dirty="0" smtClean="0"/>
              <a:t> </a:t>
            </a:r>
          </a:p>
          <a:p>
            <a:r>
              <a:rPr lang="de-DE" altLang="de-DE" sz="1800" dirty="0" err="1" smtClean="0"/>
              <a:t>Up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to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date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no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evidence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for</a:t>
            </a:r>
            <a:r>
              <a:rPr lang="de-DE" altLang="de-DE" sz="1800" dirty="0" smtClean="0"/>
              <a:t> AI &gt; 5 </a:t>
            </a:r>
            <a:r>
              <a:rPr lang="de-DE" altLang="de-DE" sz="1800" dirty="0" err="1" smtClean="0"/>
              <a:t>years</a:t>
            </a:r>
            <a:endParaRPr lang="de-DE" altLang="de-DE" sz="1800" dirty="0" smtClean="0"/>
          </a:p>
        </p:txBody>
      </p:sp>
    </p:spTree>
    <p:extLst>
      <p:ext uri="{BB962C8B-B14F-4D97-AF65-F5344CB8AC3E}">
        <p14:creationId xmlns:p14="http://schemas.microsoft.com/office/powerpoint/2010/main" val="233428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4400" dirty="0" smtClean="0">
                <a:ea typeface="ＭＳ Ｐゴシック" pitchFamily="34" charset="-128"/>
              </a:rPr>
              <a:t>Maintenance </a:t>
            </a:r>
            <a:r>
              <a:rPr lang="de-DE" altLang="de-DE" sz="4400" dirty="0" err="1" smtClean="0">
                <a:ea typeface="ＭＳ Ｐゴシック" pitchFamily="34" charset="-128"/>
              </a:rPr>
              <a:t>Therapy</a:t>
            </a:r>
            <a:r>
              <a:rPr lang="de-DE" altLang="de-DE" sz="4400" dirty="0" smtClean="0">
                <a:ea typeface="ＭＳ Ｐゴシック" pitchFamily="34" charset="-128"/>
              </a:rPr>
              <a:t> </a:t>
            </a:r>
            <a:br>
              <a:rPr lang="de-DE" altLang="de-DE" sz="4400" dirty="0" smtClean="0">
                <a:ea typeface="ＭＳ Ｐゴシック" pitchFamily="34" charset="-128"/>
              </a:rPr>
            </a:br>
            <a:r>
              <a:rPr lang="de-DE" altLang="de-DE" sz="4400" dirty="0" err="1" smtClean="0">
                <a:ea typeface="ＭＳ Ｐゴシック" pitchFamily="34" charset="-128"/>
              </a:rPr>
              <a:t>under</a:t>
            </a:r>
            <a:r>
              <a:rPr lang="de-DE" altLang="de-DE" sz="4400" dirty="0" smtClean="0">
                <a:ea typeface="ＭＳ Ｐゴシック" pitchFamily="34" charset="-128"/>
              </a:rPr>
              <a:t> Tamoxifen</a:t>
            </a:r>
            <a:endParaRPr lang="de-DE" altLang="de-DE" sz="4400" dirty="0">
              <a:ea typeface="ＭＳ Ｐゴシック" pitchFamily="34" charset="-128"/>
            </a:endParaRPr>
          </a:p>
        </p:txBody>
      </p:sp>
      <p:pic>
        <p:nvPicPr>
          <p:cNvPr id="5427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275" y="2260600"/>
            <a:ext cx="7489825" cy="460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01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Inhaltsplatzhalter 8"/>
          <p:cNvSpPr>
            <a:spLocks noGrp="1"/>
          </p:cNvSpPr>
          <p:nvPr>
            <p:ph sz="half" idx="1"/>
          </p:nvPr>
        </p:nvSpPr>
        <p:spPr>
          <a:xfrm>
            <a:off x="165100" y="2832100"/>
            <a:ext cx="2298700" cy="3886200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de-DE" altLang="de-DE" b="1">
                <a:ea typeface="ＭＳ Ｐゴシック" pitchFamily="34" charset="-128"/>
              </a:rPr>
              <a:t>Continious</a:t>
            </a:r>
            <a:r>
              <a:rPr lang="de-DE" altLang="de-DE">
                <a:ea typeface="ＭＳ Ｐゴシック" pitchFamily="34" charset="-128"/>
              </a:rPr>
              <a:t> </a:t>
            </a:r>
            <a:r>
              <a:rPr lang="de-DE" altLang="de-DE" b="1">
                <a:solidFill>
                  <a:srgbClr val="FF0000"/>
                </a:solidFill>
                <a:ea typeface="ＭＳ Ｐゴシック" pitchFamily="34" charset="-128"/>
              </a:rPr>
              <a:t>increase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de-DE" altLang="de-DE">
                <a:ea typeface="ＭＳ Ｐゴシック" pitchFamily="34" charset="-128"/>
              </a:rPr>
              <a:t>during Tamoxifen therapy 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de-DE" altLang="de-DE">
                <a:ea typeface="ＭＳ Ｐゴシック" pitchFamily="34" charset="-128"/>
              </a:rPr>
              <a:t>often leads </a:t>
            </a:r>
            <a:br>
              <a:rPr lang="de-DE" altLang="de-DE">
                <a:ea typeface="ＭＳ Ｐゴシック" pitchFamily="34" charset="-128"/>
              </a:rPr>
            </a:br>
            <a:r>
              <a:rPr lang="de-DE" altLang="de-DE">
                <a:ea typeface="ＭＳ Ｐゴシック" pitchFamily="34" charset="-128"/>
              </a:rPr>
              <a:t>to </a:t>
            </a:r>
            <a:r>
              <a:rPr lang="de-DE" altLang="de-DE" b="1">
                <a:ea typeface="ＭＳ Ｐゴシック" pitchFamily="34" charset="-128"/>
              </a:rPr>
              <a:t>relapse</a:t>
            </a:r>
          </a:p>
        </p:txBody>
      </p:sp>
      <p:pic>
        <p:nvPicPr>
          <p:cNvPr id="55300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700" y="2314575"/>
            <a:ext cx="7662863" cy="471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el 7"/>
          <p:cNvSpPr txBox="1">
            <a:spLocks/>
          </p:cNvSpPr>
          <p:nvPr/>
        </p:nvSpPr>
        <p:spPr bwMode="auto">
          <a:xfrm>
            <a:off x="655638" y="433194"/>
            <a:ext cx="9074150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761" tIns="50382" rIns="100761" bIns="50382" numCol="1" anchor="ctr" anchorCtr="0" compatLnSpc="1">
            <a:prstTxWarp prst="textNoShape">
              <a:avLst/>
            </a:prstTxWarp>
          </a:bodyPr>
          <a:lstStyle>
            <a:lvl1pPr algn="ctr" defTabSz="1006475" rtl="0" eaLnBrk="0" fontAlgn="base" hangingPunct="0">
              <a:spcBef>
                <a:spcPct val="0"/>
              </a:spcBef>
              <a:spcAft>
                <a:spcPct val="0"/>
              </a:spcAft>
              <a:defRPr sz="5100" kern="1200">
                <a:solidFill>
                  <a:schemeClr val="bg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1006475" rtl="0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bg1"/>
                </a:solidFill>
                <a:latin typeface="Calisto MT" charset="0"/>
                <a:ea typeface="ＭＳ Ｐゴシック" charset="0"/>
                <a:cs typeface="ＭＳ Ｐゴシック" charset="0"/>
              </a:defRPr>
            </a:lvl2pPr>
            <a:lvl3pPr algn="ctr" defTabSz="1006475" rtl="0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bg1"/>
                </a:solidFill>
                <a:latin typeface="Calisto MT" charset="0"/>
                <a:ea typeface="ＭＳ Ｐゴシック" charset="0"/>
                <a:cs typeface="ＭＳ Ｐゴシック" charset="0"/>
              </a:defRPr>
            </a:lvl3pPr>
            <a:lvl4pPr algn="ctr" defTabSz="1006475" rtl="0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bg1"/>
                </a:solidFill>
                <a:latin typeface="Calisto MT" charset="0"/>
                <a:ea typeface="ＭＳ Ｐゴシック" charset="0"/>
                <a:cs typeface="ＭＳ Ｐゴシック" charset="0"/>
              </a:defRPr>
            </a:lvl4pPr>
            <a:lvl5pPr algn="ctr" defTabSz="1006475" rtl="0" eaLnBrk="0" fontAlgn="base" hangingPunct="0">
              <a:spcBef>
                <a:spcPct val="0"/>
              </a:spcBef>
              <a:spcAft>
                <a:spcPct val="0"/>
              </a:spcAft>
              <a:defRPr sz="5100">
                <a:solidFill>
                  <a:schemeClr val="bg1"/>
                </a:solidFill>
                <a:latin typeface="Calisto MT" charset="0"/>
                <a:ea typeface="ＭＳ Ｐゴシック" charset="0"/>
                <a:cs typeface="ＭＳ Ｐゴシック" charset="0"/>
              </a:defRPr>
            </a:lvl5pPr>
            <a:lvl6pPr marL="457200" algn="ctr" defTabSz="1006475" rtl="0" fontAlgn="base">
              <a:spcBef>
                <a:spcPct val="0"/>
              </a:spcBef>
              <a:spcAft>
                <a:spcPct val="0"/>
              </a:spcAft>
              <a:defRPr sz="5100">
                <a:solidFill>
                  <a:schemeClr val="bg1"/>
                </a:solidFill>
                <a:latin typeface="Calisto MT" charset="0"/>
                <a:ea typeface="ＭＳ Ｐゴシック" charset="0"/>
                <a:cs typeface="ＭＳ Ｐゴシック" charset="0"/>
              </a:defRPr>
            </a:lvl6pPr>
            <a:lvl7pPr marL="914400" algn="ctr" defTabSz="1006475" rtl="0" fontAlgn="base">
              <a:spcBef>
                <a:spcPct val="0"/>
              </a:spcBef>
              <a:spcAft>
                <a:spcPct val="0"/>
              </a:spcAft>
              <a:defRPr sz="5100">
                <a:solidFill>
                  <a:schemeClr val="bg1"/>
                </a:solidFill>
                <a:latin typeface="Calisto MT" charset="0"/>
                <a:ea typeface="ＭＳ Ｐゴシック" charset="0"/>
                <a:cs typeface="ＭＳ Ｐゴシック" charset="0"/>
              </a:defRPr>
            </a:lvl7pPr>
            <a:lvl8pPr marL="1371600" algn="ctr" defTabSz="1006475" rtl="0" fontAlgn="base">
              <a:spcBef>
                <a:spcPct val="0"/>
              </a:spcBef>
              <a:spcAft>
                <a:spcPct val="0"/>
              </a:spcAft>
              <a:defRPr sz="5100">
                <a:solidFill>
                  <a:schemeClr val="bg1"/>
                </a:solidFill>
                <a:latin typeface="Calisto MT" charset="0"/>
                <a:ea typeface="ＭＳ Ｐゴシック" charset="0"/>
                <a:cs typeface="ＭＳ Ｐゴシック" charset="0"/>
              </a:defRPr>
            </a:lvl8pPr>
            <a:lvl9pPr marL="1828800" algn="ctr" defTabSz="1006475" rtl="0" fontAlgn="base">
              <a:spcBef>
                <a:spcPct val="0"/>
              </a:spcBef>
              <a:spcAft>
                <a:spcPct val="0"/>
              </a:spcAft>
              <a:defRPr sz="5100">
                <a:solidFill>
                  <a:schemeClr val="bg1"/>
                </a:solidFill>
                <a:latin typeface="Calisto MT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de-DE" altLang="de-DE" sz="4400" dirty="0" smtClean="0">
                <a:ea typeface="ＭＳ Ｐゴシック" pitchFamily="34" charset="-128"/>
              </a:rPr>
              <a:t>Maintenance </a:t>
            </a:r>
            <a:r>
              <a:rPr lang="de-DE" altLang="de-DE" sz="4400" dirty="0" err="1" smtClean="0">
                <a:ea typeface="ＭＳ Ｐゴシック" pitchFamily="34" charset="-128"/>
              </a:rPr>
              <a:t>Therapy</a:t>
            </a:r>
            <a:r>
              <a:rPr lang="de-DE" altLang="de-DE" sz="4400" dirty="0" smtClean="0">
                <a:ea typeface="ＭＳ Ｐゴシック" pitchFamily="34" charset="-128"/>
              </a:rPr>
              <a:t> </a:t>
            </a:r>
            <a:br>
              <a:rPr lang="de-DE" altLang="de-DE" sz="4400" dirty="0" smtClean="0">
                <a:ea typeface="ＭＳ Ｐゴシック" pitchFamily="34" charset="-128"/>
              </a:rPr>
            </a:br>
            <a:r>
              <a:rPr lang="de-DE" altLang="de-DE" sz="4400" dirty="0" err="1" smtClean="0">
                <a:ea typeface="ＭＳ Ｐゴシック" pitchFamily="34" charset="-128"/>
              </a:rPr>
              <a:t>under</a:t>
            </a:r>
            <a:r>
              <a:rPr lang="de-DE" altLang="de-DE" sz="4400" dirty="0" smtClean="0">
                <a:ea typeface="ＭＳ Ｐゴシック" pitchFamily="34" charset="-128"/>
              </a:rPr>
              <a:t> Tamoxifen</a:t>
            </a:r>
            <a:endParaRPr lang="de-DE" altLang="de-DE" sz="44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41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4400">
                <a:ea typeface="ＭＳ Ｐゴシック" pitchFamily="34" charset="-128"/>
              </a:rPr>
              <a:t>Outcome clinical trial</a:t>
            </a:r>
          </a:p>
        </p:txBody>
      </p:sp>
      <p:pic>
        <p:nvPicPr>
          <p:cNvPr id="5632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46" b="5984"/>
          <a:stretch>
            <a:fillRect/>
          </a:stretch>
        </p:blipFill>
        <p:spPr bwMode="auto">
          <a:xfrm>
            <a:off x="679450" y="1968500"/>
            <a:ext cx="837565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585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0" y="2529840"/>
            <a:ext cx="10080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400" dirty="0" err="1" smtClean="0">
                <a:solidFill>
                  <a:schemeClr val="tx1"/>
                </a:solidFill>
              </a:rPr>
              <a:t>Chemosensitivity</a:t>
            </a:r>
            <a:endParaRPr lang="en-GB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63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4800">
                <a:ea typeface="ＭＳ Ｐゴシック" pitchFamily="34" charset="-128"/>
              </a:rPr>
              <a:t>Ovarialkarzinom Patientin</a:t>
            </a:r>
          </a:p>
        </p:txBody>
      </p:sp>
      <p:pic>
        <p:nvPicPr>
          <p:cNvPr id="51203" name="Picture 5" descr="C:\Users\Simfo User\Desktop\Marketing\Grafiken AandE\JPEG 20150713\05_2015_Grafik_11_V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563" y="179388"/>
            <a:ext cx="7200900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654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el 1"/>
          <p:cNvSpPr>
            <a:spLocks noGrp="1"/>
          </p:cNvSpPr>
          <p:nvPr>
            <p:ph type="title"/>
          </p:nvPr>
        </p:nvSpPr>
        <p:spPr>
          <a:xfrm>
            <a:off x="503238" y="2465388"/>
            <a:ext cx="7058025" cy="1501775"/>
          </a:xfrm>
        </p:spPr>
        <p:txBody>
          <a:bodyPr/>
          <a:lstStyle/>
          <a:p>
            <a:r>
              <a:rPr lang="de-DE" altLang="de-DE" dirty="0" err="1" smtClean="0"/>
              <a:t>Characterisation</a:t>
            </a:r>
            <a:r>
              <a:rPr lang="de-DE" altLang="de-DE" dirty="0" smtClean="0"/>
              <a:t> </a:t>
            </a:r>
            <a:r>
              <a:rPr lang="de-DE" altLang="de-DE" dirty="0" err="1" smtClean="0"/>
              <a:t>of</a:t>
            </a:r>
            <a:r>
              <a:rPr lang="de-DE" altLang="de-DE" dirty="0" smtClean="0"/>
              <a:t> </a:t>
            </a:r>
            <a:r>
              <a:rPr lang="de-DE" altLang="de-DE" dirty="0" smtClean="0"/>
              <a:t>CETC</a:t>
            </a:r>
          </a:p>
        </p:txBody>
      </p:sp>
    </p:spTree>
    <p:extLst>
      <p:ext uri="{BB962C8B-B14F-4D97-AF65-F5344CB8AC3E}">
        <p14:creationId xmlns:p14="http://schemas.microsoft.com/office/powerpoint/2010/main" val="220636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4400" smtClean="0"/>
              <a:t>Marker </a:t>
            </a:r>
          </a:p>
        </p:txBody>
      </p:sp>
      <p:sp>
        <p:nvSpPr>
          <p:cNvPr id="40963" name="Inhaltsplatzhalter 2"/>
          <p:cNvSpPr>
            <a:spLocks noGrp="1"/>
          </p:cNvSpPr>
          <p:nvPr>
            <p:ph idx="1"/>
          </p:nvPr>
        </p:nvSpPr>
        <p:spPr>
          <a:xfrm>
            <a:off x="1489075" y="2574925"/>
            <a:ext cx="8447088" cy="3602038"/>
          </a:xfrm>
        </p:spPr>
        <p:txBody>
          <a:bodyPr/>
          <a:lstStyle/>
          <a:p>
            <a:pPr eaLnBrk="1" hangingPunct="1"/>
            <a:r>
              <a:rPr lang="de-DE" altLang="de-DE" smtClean="0"/>
              <a:t>Estrogen receptor</a:t>
            </a:r>
          </a:p>
          <a:p>
            <a:pPr eaLnBrk="1" hangingPunct="1"/>
            <a:r>
              <a:rPr lang="de-DE" altLang="de-DE" smtClean="0"/>
              <a:t>Androgen receptor</a:t>
            </a:r>
          </a:p>
          <a:p>
            <a:pPr eaLnBrk="1" hangingPunct="1"/>
            <a:r>
              <a:rPr lang="de-DE" altLang="de-DE" smtClean="0"/>
              <a:t>Progesteron receptor</a:t>
            </a:r>
          </a:p>
          <a:p>
            <a:pPr eaLnBrk="1" hangingPunct="1"/>
            <a:r>
              <a:rPr lang="de-DE" altLang="de-DE" smtClean="0"/>
              <a:t>PSA/PSMA </a:t>
            </a:r>
          </a:p>
          <a:p>
            <a:pPr eaLnBrk="1" hangingPunct="1"/>
            <a:r>
              <a:rPr lang="de-DE" altLang="de-DE" smtClean="0"/>
              <a:t>FISH EGFR</a:t>
            </a:r>
          </a:p>
          <a:p>
            <a:pPr eaLnBrk="1" hangingPunct="1"/>
            <a:r>
              <a:rPr lang="de-DE" altLang="de-DE" smtClean="0"/>
              <a:t>…</a:t>
            </a:r>
          </a:p>
          <a:p>
            <a:pPr eaLnBrk="1" hangingPunct="1"/>
            <a:endParaRPr lang="de-DE" altLang="de-DE" smtClean="0"/>
          </a:p>
        </p:txBody>
      </p:sp>
      <p:grpSp>
        <p:nvGrpSpPr>
          <p:cNvPr id="40964" name="Group 2"/>
          <p:cNvGrpSpPr>
            <a:grpSpLocks/>
          </p:cNvGrpSpPr>
          <p:nvPr/>
        </p:nvGrpSpPr>
        <p:grpSpPr bwMode="auto">
          <a:xfrm>
            <a:off x="6529388" y="2232025"/>
            <a:ext cx="1638300" cy="5080000"/>
            <a:chOff x="2694" y="735"/>
            <a:chExt cx="1133" cy="3771"/>
          </a:xfrm>
        </p:grpSpPr>
        <p:pic>
          <p:nvPicPr>
            <p:cNvPr id="4096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4" y="2066"/>
              <a:ext cx="1133" cy="1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6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4" y="3340"/>
              <a:ext cx="1133" cy="1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67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4" y="735"/>
              <a:ext cx="1133" cy="1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4217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4400" smtClean="0"/>
              <a:t>FISH test: HER2/neu</a:t>
            </a:r>
          </a:p>
        </p:txBody>
      </p:sp>
      <p:sp>
        <p:nvSpPr>
          <p:cNvPr id="41987" name="Titel 1"/>
          <p:cNvSpPr txBox="1">
            <a:spLocks/>
          </p:cNvSpPr>
          <p:nvPr/>
        </p:nvSpPr>
        <p:spPr bwMode="auto">
          <a:xfrm>
            <a:off x="539750" y="1260475"/>
            <a:ext cx="9063038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61" tIns="50382" rIns="100761" bIns="50382" anchor="ctr"/>
          <a:lstStyle>
            <a:lvl1pPr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de-DE" altLang="de-DE" sz="3600">
              <a:latin typeface="Calisto MT" panose="02040603050505030304" pitchFamily="18" charset="0"/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9288" y="2833688"/>
            <a:ext cx="1744662" cy="1760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9763" y="4841875"/>
            <a:ext cx="1763712" cy="1760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49538" y="2833688"/>
            <a:ext cx="1744662" cy="1798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0013" y="4833938"/>
            <a:ext cx="1763712" cy="1774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86288" y="2814638"/>
            <a:ext cx="1730375" cy="1817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86288" y="4841875"/>
            <a:ext cx="1752600" cy="1779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4" name="Inhaltsplatzhalter 2"/>
          <p:cNvSpPr>
            <a:spLocks noGrp="1"/>
          </p:cNvSpPr>
          <p:nvPr>
            <p:ph idx="4294967295"/>
          </p:nvPr>
        </p:nvSpPr>
        <p:spPr>
          <a:xfrm>
            <a:off x="6886575" y="3724275"/>
            <a:ext cx="2716213" cy="1600200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de-DE" altLang="de-DE" sz="1800" dirty="0" err="1" smtClean="0"/>
              <a:t>EpCAM</a:t>
            </a:r>
            <a:r>
              <a:rPr lang="de-DE" altLang="de-DE" sz="1800" dirty="0" smtClean="0"/>
              <a:t> positive </a:t>
            </a:r>
            <a:r>
              <a:rPr lang="de-DE" altLang="de-DE" sz="1800" dirty="0" err="1" smtClean="0"/>
              <a:t>cells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with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amplified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signal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of</a:t>
            </a:r>
            <a:r>
              <a:rPr lang="de-DE" altLang="de-DE" sz="1800" dirty="0" smtClean="0"/>
              <a:t> </a:t>
            </a:r>
            <a:r>
              <a:rPr lang="de-DE" altLang="de-DE" sz="1800" dirty="0" err="1" smtClean="0"/>
              <a:t>the</a:t>
            </a:r>
            <a:r>
              <a:rPr lang="de-DE" altLang="de-DE" sz="1800" dirty="0" smtClean="0"/>
              <a:t> Her2/neu genes</a:t>
            </a:r>
            <a:endParaRPr lang="de-DE" altLang="de-DE" sz="1800" dirty="0" smtClean="0"/>
          </a:p>
        </p:txBody>
      </p:sp>
    </p:spTree>
    <p:extLst>
      <p:ext uri="{BB962C8B-B14F-4D97-AF65-F5344CB8AC3E}">
        <p14:creationId xmlns:p14="http://schemas.microsoft.com/office/powerpoint/2010/main" val="12609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el 1"/>
          <p:cNvSpPr>
            <a:spLocks noGrp="1"/>
          </p:cNvSpPr>
          <p:nvPr>
            <p:ph type="title"/>
          </p:nvPr>
        </p:nvSpPr>
        <p:spPr>
          <a:xfrm>
            <a:off x="503238" y="2465388"/>
            <a:ext cx="7058025" cy="1501775"/>
          </a:xfrm>
        </p:spPr>
        <p:txBody>
          <a:bodyPr/>
          <a:lstStyle/>
          <a:p>
            <a:r>
              <a:rPr lang="de-DE" altLang="de-DE" dirty="0" smtClean="0">
                <a:ea typeface="ＭＳ Ｐゴシック" pitchFamily="34" charset="-128"/>
              </a:rPr>
              <a:t>Other </a:t>
            </a:r>
            <a:r>
              <a:rPr lang="de-DE" altLang="de-DE" dirty="0" err="1" smtClean="0">
                <a:ea typeface="ＭＳ Ｐゴシック" pitchFamily="34" charset="-128"/>
              </a:rPr>
              <a:t>Diagnostic</a:t>
            </a:r>
            <a:r>
              <a:rPr lang="de-DE" altLang="de-DE" dirty="0" smtClean="0">
                <a:ea typeface="ＭＳ Ｐゴシック" pitchFamily="34" charset="-128"/>
              </a:rPr>
              <a:t> Methods</a:t>
            </a:r>
            <a:endParaRPr lang="de-DE" altLang="de-DE" dirty="0">
              <a:ea typeface="ＭＳ Ｐゴシック" pitchFamily="34" charset="-128"/>
            </a:endParaRPr>
          </a:p>
        </p:txBody>
      </p:sp>
      <p:sp>
        <p:nvSpPr>
          <p:cNvPr id="66563" name="Textplatzhalter 2"/>
          <p:cNvSpPr>
            <a:spLocks noGrp="1"/>
          </p:cNvSpPr>
          <p:nvPr>
            <p:ph type="body" idx="1"/>
          </p:nvPr>
        </p:nvSpPr>
        <p:spPr>
          <a:xfrm>
            <a:off x="1847850" y="3978275"/>
            <a:ext cx="5713413" cy="1654175"/>
          </a:xfrm>
        </p:spPr>
        <p:txBody>
          <a:bodyPr/>
          <a:lstStyle/>
          <a:p>
            <a:pPr>
              <a:spcBef>
                <a:spcPts val="325"/>
              </a:spcBef>
            </a:pPr>
            <a:endParaRPr lang="de-DE" altLang="de-DE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z="4400">
                <a:ea typeface="ＭＳ Ｐゴシック" pitchFamily="34" charset="-128"/>
              </a:rPr>
              <a:t>CETC/CTC	</a:t>
            </a:r>
          </a:p>
        </p:txBody>
      </p:sp>
      <p:sp>
        <p:nvSpPr>
          <p:cNvPr id="67587" name="Textplatzhalter 2"/>
          <p:cNvSpPr>
            <a:spLocks noGrp="1"/>
          </p:cNvSpPr>
          <p:nvPr>
            <p:ph type="body" idx="1"/>
          </p:nvPr>
        </p:nvSpPr>
        <p:spPr>
          <a:xfrm>
            <a:off x="815975" y="1471077"/>
            <a:ext cx="4154488" cy="839788"/>
          </a:xfrm>
        </p:spPr>
        <p:txBody>
          <a:bodyPr/>
          <a:lstStyle/>
          <a:p>
            <a:pPr>
              <a:lnSpc>
                <a:spcPts val="2863"/>
              </a:lnSpc>
              <a:spcBef>
                <a:spcPct val="0"/>
              </a:spcBef>
            </a:pPr>
            <a:r>
              <a:rPr lang="de-DE" altLang="de-DE">
                <a:solidFill>
                  <a:schemeClr val="bg1"/>
                </a:solidFill>
                <a:ea typeface="ＭＳ Ｐゴシック" pitchFamily="34" charset="-128"/>
              </a:rPr>
              <a:t>Maintrac</a:t>
            </a:r>
            <a:r>
              <a:rPr lang="de-DE" altLang="de-DE" baseline="30000">
                <a:solidFill>
                  <a:schemeClr val="bg1"/>
                </a:solidFill>
                <a:ea typeface="ＭＳ Ｐゴシック" pitchFamily="34" charset="-128"/>
              </a:rPr>
              <a:t>®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90563" y="2474764"/>
            <a:ext cx="4279900" cy="4322275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en-GB" dirty="0" smtClean="0"/>
              <a:t>Quantitative:</a:t>
            </a:r>
          </a:p>
          <a:p>
            <a:pPr lvl="1">
              <a:spcBef>
                <a:spcPts val="0"/>
              </a:spcBef>
              <a:defRPr/>
            </a:pPr>
            <a:r>
              <a:rPr lang="en-GB" dirty="0" smtClean="0"/>
              <a:t>no fixation! </a:t>
            </a:r>
          </a:p>
          <a:p>
            <a:pPr lvl="1">
              <a:spcBef>
                <a:spcPts val="0"/>
              </a:spcBef>
              <a:defRPr/>
            </a:pPr>
            <a:r>
              <a:rPr lang="en-GB" dirty="0" smtClean="0"/>
              <a:t>no isolation! </a:t>
            </a:r>
          </a:p>
          <a:p>
            <a:pPr lvl="1">
              <a:spcBef>
                <a:spcPts val="0"/>
              </a:spcBef>
              <a:defRPr/>
            </a:pPr>
            <a:r>
              <a:rPr lang="en-GB" dirty="0" smtClean="0"/>
              <a:t>no enrichment!</a:t>
            </a:r>
          </a:p>
          <a:p>
            <a:pPr marL="355600" indent="0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en-GB" dirty="0" smtClean="0"/>
          </a:p>
          <a:p>
            <a:pPr marL="342900" indent="-342900">
              <a:spcBef>
                <a:spcPts val="0"/>
              </a:spcBef>
              <a:defRPr/>
            </a:pPr>
            <a:r>
              <a:rPr lang="en-GB" dirty="0" smtClean="0"/>
              <a:t>Living cells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GB" dirty="0" smtClean="0"/>
              <a:t>High reproducibility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GB" dirty="0" smtClean="0"/>
              <a:t>Therapy control (monitoring)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GB" dirty="0" smtClean="0"/>
              <a:t>96 Well based </a:t>
            </a:r>
            <a:r>
              <a:rPr lang="en-GB" dirty="0" smtClean="0">
                <a:sym typeface="Wingdings" pitchFamily="2" charset="2"/>
              </a:rPr>
              <a:t> High throughput 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GB" dirty="0" smtClean="0">
                <a:sym typeface="Wingdings" pitchFamily="2" charset="2"/>
              </a:rPr>
              <a:t>Already used in clinical/all day routine (&gt;100.000 tests)</a:t>
            </a:r>
          </a:p>
          <a:p>
            <a:pPr marL="342900" indent="-342900">
              <a:spcBef>
                <a:spcPts val="0"/>
              </a:spcBef>
              <a:defRPr/>
            </a:pPr>
            <a:r>
              <a:rPr lang="en-GB" dirty="0" smtClean="0">
                <a:sym typeface="Wingdings" pitchFamily="2" charset="2"/>
              </a:rPr>
              <a:t>&gt;650 patients in clinical trials</a:t>
            </a:r>
          </a:p>
          <a:p>
            <a:pPr marL="342900" indent="-342900">
              <a:spcBef>
                <a:spcPts val="0"/>
              </a:spcBef>
              <a:defRPr/>
            </a:pPr>
            <a:endParaRPr lang="en-GB" dirty="0" smtClean="0"/>
          </a:p>
          <a:p>
            <a:pPr marL="355600" indent="0">
              <a:spcBef>
                <a:spcPts val="0"/>
              </a:spcBef>
              <a:buFont typeface="Wingdings" panose="05000000000000000000" pitchFamily="2" charset="2"/>
              <a:buNone/>
              <a:defRPr/>
            </a:pPr>
            <a:endParaRPr lang="en-GB" dirty="0"/>
          </a:p>
        </p:txBody>
      </p:sp>
      <p:sp>
        <p:nvSpPr>
          <p:cNvPr id="67589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105400" y="1471077"/>
            <a:ext cx="4154488" cy="839788"/>
          </a:xfrm>
        </p:spPr>
        <p:txBody>
          <a:bodyPr/>
          <a:lstStyle/>
          <a:p>
            <a:pPr>
              <a:lnSpc>
                <a:spcPts val="2863"/>
              </a:lnSpc>
              <a:spcBef>
                <a:spcPct val="0"/>
              </a:spcBef>
            </a:pPr>
            <a:r>
              <a:rPr lang="de-DE" altLang="de-DE">
                <a:solidFill>
                  <a:schemeClr val="bg1"/>
                </a:solidFill>
                <a:ea typeface="ＭＳ Ｐゴシック" pitchFamily="34" charset="-128"/>
              </a:rPr>
              <a:t>Other CTC methods</a:t>
            </a:r>
          </a:p>
        </p:txBody>
      </p:sp>
      <p:sp>
        <p:nvSpPr>
          <p:cNvPr id="67590" name="Inhaltsplatzhalter 5"/>
          <p:cNvSpPr>
            <a:spLocks noGrp="1"/>
          </p:cNvSpPr>
          <p:nvPr>
            <p:ph sz="quarter" idx="4"/>
          </p:nvPr>
        </p:nvSpPr>
        <p:spPr>
          <a:xfrm>
            <a:off x="5105400" y="3204627"/>
            <a:ext cx="4154488" cy="31877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GB" altLang="de-DE" dirty="0" smtClean="0">
                <a:ea typeface="ＭＳ Ｐゴシック" pitchFamily="34" charset="-128"/>
              </a:rPr>
              <a:t>Almost all methods use selection, fixation, isolation </a:t>
            </a:r>
            <a:br>
              <a:rPr lang="en-GB" altLang="de-DE" dirty="0" smtClean="0">
                <a:ea typeface="ＭＳ Ｐゴシック" pitchFamily="34" charset="-128"/>
              </a:rPr>
            </a:br>
            <a:r>
              <a:rPr lang="en-GB" altLang="de-DE" dirty="0" smtClean="0">
                <a:ea typeface="ＭＳ Ｐゴシック" pitchFamily="34" charset="-128"/>
                <a:sym typeface="Wingdings" panose="05000000000000000000" pitchFamily="2" charset="2"/>
              </a:rPr>
              <a:t></a:t>
            </a:r>
            <a:r>
              <a:rPr lang="en-GB" altLang="de-DE" dirty="0" smtClean="0">
                <a:ea typeface="ＭＳ Ｐゴシック" pitchFamily="34" charset="-128"/>
              </a:rPr>
              <a:t>  loss of &gt; 90% of CTCs </a:t>
            </a:r>
          </a:p>
          <a:p>
            <a:pPr>
              <a:spcBef>
                <a:spcPct val="0"/>
              </a:spcBef>
            </a:pPr>
            <a:r>
              <a:rPr lang="en-GB" altLang="de-DE" dirty="0" smtClean="0">
                <a:ea typeface="ＭＳ Ｐゴシック" pitchFamily="34" charset="-128"/>
              </a:rPr>
              <a:t>Measurement of dead cells</a:t>
            </a:r>
          </a:p>
          <a:p>
            <a:pPr>
              <a:spcBef>
                <a:spcPct val="0"/>
              </a:spcBef>
            </a:pPr>
            <a:r>
              <a:rPr lang="en-GB" altLang="de-DE" dirty="0" smtClean="0">
                <a:ea typeface="ＭＳ Ｐゴシック" pitchFamily="34" charset="-128"/>
              </a:rPr>
              <a:t>Not suitable for repeated measurement (no monitoring!)</a:t>
            </a:r>
          </a:p>
          <a:p>
            <a:pPr>
              <a:spcBef>
                <a:spcPct val="0"/>
              </a:spcBef>
            </a:pPr>
            <a:r>
              <a:rPr lang="en-GB" altLang="de-DE" dirty="0" smtClean="0">
                <a:ea typeface="ＭＳ Ｐゴシック" pitchFamily="34" charset="-128"/>
              </a:rPr>
              <a:t>No treatment control</a:t>
            </a:r>
          </a:p>
          <a:p>
            <a:pPr>
              <a:spcBef>
                <a:spcPct val="0"/>
              </a:spcBef>
            </a:pPr>
            <a:r>
              <a:rPr lang="en-GB" altLang="de-DE" dirty="0" smtClean="0">
                <a:ea typeface="ＭＳ Ｐゴシック" pitchFamily="34" charset="-128"/>
              </a:rPr>
              <a:t>A</a:t>
            </a:r>
            <a:r>
              <a:rPr lang="en-GB" altLang="de-DE" dirty="0" smtClean="0">
                <a:ea typeface="ＭＳ Ｐゴシック" pitchFamily="34" charset="-128"/>
              </a:rPr>
              <a:t>ll are still scientific methods</a:t>
            </a:r>
          </a:p>
          <a:p>
            <a:pPr>
              <a:spcBef>
                <a:spcPct val="0"/>
              </a:spcBef>
            </a:pPr>
            <a:r>
              <a:rPr lang="en-GB" altLang="de-DE" dirty="0" smtClean="0">
                <a:ea typeface="ＭＳ Ｐゴシック" pitchFamily="34" charset="-128"/>
              </a:rPr>
              <a:t>Most have no or insufficient clinical data</a:t>
            </a:r>
            <a:endParaRPr lang="en-GB" altLang="de-DE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z="4400">
                <a:ea typeface="ＭＳ Ｐゴシック" pitchFamily="34" charset="-128"/>
              </a:rPr>
              <a:t>Maintrac</a:t>
            </a:r>
            <a:r>
              <a:rPr lang="de-DE" altLang="de-DE" sz="4400" baseline="30000">
                <a:ea typeface="ＭＳ Ｐゴシック" pitchFamily="34" charset="-128"/>
              </a:rPr>
              <a:t>®</a:t>
            </a:r>
            <a:r>
              <a:rPr lang="de-DE" altLang="de-DE" sz="4400">
                <a:ea typeface="ＭＳ Ｐゴシック" pitchFamily="34" charset="-128"/>
              </a:rPr>
              <a:t> vs cfDNA/ctDNA</a:t>
            </a:r>
          </a:p>
        </p:txBody>
      </p:sp>
      <p:sp>
        <p:nvSpPr>
          <p:cNvPr id="69635" name="Textplatzhalter 2"/>
          <p:cNvSpPr>
            <a:spLocks noGrp="1"/>
          </p:cNvSpPr>
          <p:nvPr>
            <p:ph type="body" idx="1"/>
          </p:nvPr>
        </p:nvSpPr>
        <p:spPr>
          <a:xfrm>
            <a:off x="815975" y="1365289"/>
            <a:ext cx="4154488" cy="839788"/>
          </a:xfrm>
        </p:spPr>
        <p:txBody>
          <a:bodyPr/>
          <a:lstStyle/>
          <a:p>
            <a:pPr>
              <a:lnSpc>
                <a:spcPts val="2863"/>
              </a:lnSpc>
              <a:spcBef>
                <a:spcPct val="0"/>
              </a:spcBef>
            </a:pPr>
            <a:r>
              <a:rPr lang="de-DE" altLang="de-DE" dirty="0">
                <a:solidFill>
                  <a:schemeClr val="bg1"/>
                </a:solidFill>
                <a:ea typeface="ＭＳ Ｐゴシック" pitchFamily="34" charset="-128"/>
              </a:rPr>
              <a:t>Maintrac</a:t>
            </a:r>
            <a:r>
              <a:rPr lang="de-DE" altLang="de-DE" baseline="30000" dirty="0">
                <a:solidFill>
                  <a:schemeClr val="bg1"/>
                </a:solidFill>
                <a:ea typeface="ＭＳ Ｐゴシック" pitchFamily="34" charset="-128"/>
              </a:rPr>
              <a:t>®</a:t>
            </a:r>
          </a:p>
        </p:txBody>
      </p:sp>
      <p:sp>
        <p:nvSpPr>
          <p:cNvPr id="69636" name="Inhaltsplatzhalter 3"/>
          <p:cNvSpPr>
            <a:spLocks noGrp="1"/>
          </p:cNvSpPr>
          <p:nvPr>
            <p:ph sz="half" idx="2"/>
          </p:nvPr>
        </p:nvSpPr>
        <p:spPr>
          <a:xfrm>
            <a:off x="385763" y="2387639"/>
            <a:ext cx="4584700" cy="3187700"/>
          </a:xfrm>
        </p:spPr>
        <p:txBody>
          <a:bodyPr/>
          <a:lstStyle/>
          <a:p>
            <a:r>
              <a:rPr lang="de-DE" altLang="de-DE">
                <a:ea typeface="ＭＳ Ｐゴシック" pitchFamily="34" charset="-128"/>
              </a:rPr>
              <a:t>Maintrac</a:t>
            </a:r>
            <a:r>
              <a:rPr lang="de-DE" altLang="de-DE" baseline="30000">
                <a:ea typeface="ＭＳ Ｐゴシック" pitchFamily="34" charset="-128"/>
              </a:rPr>
              <a:t>®</a:t>
            </a:r>
            <a:r>
              <a:rPr lang="de-DE" altLang="de-DE">
                <a:ea typeface="ＭＳ Ｐゴシック" pitchFamily="34" charset="-128"/>
              </a:rPr>
              <a:t> measures the present tumor state</a:t>
            </a:r>
          </a:p>
          <a:p>
            <a:r>
              <a:rPr lang="de-DE" altLang="de-DE">
                <a:ea typeface="ＭＳ Ｐゴシック" pitchFamily="34" charset="-128"/>
              </a:rPr>
              <a:t>Quantitative measurement and monitoring</a:t>
            </a:r>
          </a:p>
          <a:p>
            <a:r>
              <a:rPr lang="de-DE" altLang="de-DE">
                <a:ea typeface="ＭＳ Ｐゴシック" pitchFamily="34" charset="-128"/>
              </a:rPr>
              <a:t>EpCam positive, epithelial cells are measured, covering almost all tumor cells</a:t>
            </a:r>
          </a:p>
          <a:p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69637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105400" y="1365289"/>
            <a:ext cx="4154488" cy="839788"/>
          </a:xfrm>
        </p:spPr>
        <p:txBody>
          <a:bodyPr/>
          <a:lstStyle/>
          <a:p>
            <a:pPr>
              <a:lnSpc>
                <a:spcPts val="2863"/>
              </a:lnSpc>
              <a:spcBef>
                <a:spcPct val="0"/>
              </a:spcBef>
            </a:pPr>
            <a:r>
              <a:rPr lang="de-DE" altLang="de-DE" dirty="0" err="1">
                <a:solidFill>
                  <a:schemeClr val="bg1"/>
                </a:solidFill>
                <a:ea typeface="ＭＳ Ｐゴシック" pitchFamily="34" charset="-128"/>
              </a:rPr>
              <a:t>cfDNA</a:t>
            </a:r>
            <a:endParaRPr lang="de-DE" altLang="de-DE" dirty="0">
              <a:solidFill>
                <a:schemeClr val="bg1"/>
              </a:solidFill>
              <a:ea typeface="ＭＳ Ｐゴシック" pitchFamily="34" charset="-128"/>
            </a:endParaRPr>
          </a:p>
        </p:txBody>
      </p:sp>
      <p:sp>
        <p:nvSpPr>
          <p:cNvPr id="69638" name="Inhaltsplatzhalter 5"/>
          <p:cNvSpPr>
            <a:spLocks noGrp="1"/>
          </p:cNvSpPr>
          <p:nvPr>
            <p:ph sz="quarter" idx="4"/>
          </p:nvPr>
        </p:nvSpPr>
        <p:spPr>
          <a:xfrm>
            <a:off x="5105400" y="2387639"/>
            <a:ext cx="4576763" cy="3758092"/>
          </a:xfrm>
        </p:spPr>
        <p:txBody>
          <a:bodyPr/>
          <a:lstStyle/>
          <a:p>
            <a:r>
              <a:rPr lang="en-GB" altLang="de-DE" dirty="0" err="1" smtClean="0">
                <a:ea typeface="ＭＳ Ｐゴシック" pitchFamily="34" charset="-128"/>
              </a:rPr>
              <a:t>cfDNA</a:t>
            </a:r>
            <a:r>
              <a:rPr lang="en-GB" altLang="de-DE" dirty="0" smtClean="0">
                <a:ea typeface="ＭＳ Ｐゴシック" pitchFamily="34" charset="-128"/>
              </a:rPr>
              <a:t> measures only the past of the </a:t>
            </a:r>
            <a:r>
              <a:rPr lang="en-GB" altLang="de-DE" dirty="0" err="1" smtClean="0">
                <a:ea typeface="ＭＳ Ｐゴシック" pitchFamily="34" charset="-128"/>
              </a:rPr>
              <a:t>tumor</a:t>
            </a:r>
            <a:r>
              <a:rPr lang="en-GB" altLang="de-DE" dirty="0" smtClean="0">
                <a:ea typeface="ＭＳ Ｐゴシック" pitchFamily="34" charset="-128"/>
              </a:rPr>
              <a:t> (dead cells).</a:t>
            </a:r>
          </a:p>
          <a:p>
            <a:r>
              <a:rPr lang="en-GB" altLang="de-DE" dirty="0" smtClean="0">
                <a:ea typeface="ＭＳ Ｐゴシック" pitchFamily="34" charset="-128"/>
              </a:rPr>
              <a:t>origin of DNA is unclear, no reference to actual present </a:t>
            </a:r>
            <a:r>
              <a:rPr lang="en-GB" altLang="de-DE" dirty="0" err="1" smtClean="0">
                <a:ea typeface="ＭＳ Ｐゴシック" pitchFamily="34" charset="-128"/>
              </a:rPr>
              <a:t>tumor</a:t>
            </a:r>
            <a:r>
              <a:rPr lang="en-GB" altLang="de-DE" dirty="0" smtClean="0">
                <a:ea typeface="ＭＳ Ｐゴシック" pitchFamily="34" charset="-128"/>
              </a:rPr>
              <a:t> cells</a:t>
            </a:r>
          </a:p>
          <a:p>
            <a:r>
              <a:rPr lang="en-GB" altLang="de-DE" dirty="0" smtClean="0">
                <a:ea typeface="ＭＳ Ｐゴシック" pitchFamily="34" charset="-128"/>
              </a:rPr>
              <a:t>Difficult measurement technique</a:t>
            </a:r>
          </a:p>
          <a:p>
            <a:r>
              <a:rPr lang="en-GB" altLang="de-DE" dirty="0" smtClean="0">
                <a:ea typeface="ＭＳ Ｐゴシック" pitchFamily="34" charset="-128"/>
              </a:rPr>
              <a:t>Only targeted genes are detected, missing of other yet unknown </a:t>
            </a:r>
            <a:r>
              <a:rPr lang="en-GB" altLang="de-DE" dirty="0" err="1" smtClean="0">
                <a:ea typeface="ＭＳ Ｐゴシック" pitchFamily="34" charset="-128"/>
              </a:rPr>
              <a:t>tumor</a:t>
            </a:r>
            <a:r>
              <a:rPr lang="en-GB" altLang="de-DE" dirty="0" smtClean="0">
                <a:ea typeface="ＭＳ Ｐゴシック" pitchFamily="34" charset="-128"/>
              </a:rPr>
              <a:t> mutations</a:t>
            </a:r>
            <a:endParaRPr lang="en-GB" altLang="de-DE" dirty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el 1"/>
          <p:cNvSpPr>
            <a:spLocks noGrp="1"/>
          </p:cNvSpPr>
          <p:nvPr>
            <p:ph type="title"/>
          </p:nvPr>
        </p:nvSpPr>
        <p:spPr>
          <a:xfrm>
            <a:off x="503238" y="2465388"/>
            <a:ext cx="7058025" cy="1501775"/>
          </a:xfrm>
        </p:spPr>
        <p:txBody>
          <a:bodyPr/>
          <a:lstStyle/>
          <a:p>
            <a:r>
              <a:rPr lang="de-DE" altLang="de-DE" dirty="0" smtClean="0"/>
              <a:t>Summary</a:t>
            </a:r>
            <a:endParaRPr lang="de-DE" altLang="de-DE" dirty="0" smtClean="0"/>
          </a:p>
        </p:txBody>
      </p:sp>
    </p:spTree>
    <p:extLst>
      <p:ext uri="{BB962C8B-B14F-4D97-AF65-F5344CB8AC3E}">
        <p14:creationId xmlns:p14="http://schemas.microsoft.com/office/powerpoint/2010/main" val="45451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4800" dirty="0" smtClean="0"/>
              <a:t>Blood Sample Transportation</a:t>
            </a:r>
            <a:endParaRPr lang="de-DE" altLang="de-DE" sz="4800" dirty="0" smtClean="0"/>
          </a:p>
        </p:txBody>
      </p:sp>
      <p:pic>
        <p:nvPicPr>
          <p:cNvPr id="44035" name="Inhaltsplatzhalter 4" descr="140215-Package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9125" y="1630363"/>
            <a:ext cx="8840788" cy="5949950"/>
          </a:xfrm>
        </p:spPr>
      </p:pic>
    </p:spTree>
    <p:extLst>
      <p:ext uri="{BB962C8B-B14F-4D97-AF65-F5344CB8AC3E}">
        <p14:creationId xmlns:p14="http://schemas.microsoft.com/office/powerpoint/2010/main" val="295661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4800" dirty="0" smtClean="0"/>
              <a:t>Courier </a:t>
            </a:r>
            <a:r>
              <a:rPr lang="de-DE" altLang="de-DE" sz="4800" dirty="0" err="1"/>
              <a:t>S</a:t>
            </a:r>
            <a:r>
              <a:rPr lang="de-DE" altLang="de-DE" sz="4800" dirty="0" err="1" smtClean="0"/>
              <a:t>hipment</a:t>
            </a:r>
            <a:endParaRPr lang="de-DE" altLang="de-DE" sz="4800" dirty="0" smtClean="0"/>
          </a:p>
        </p:txBody>
      </p:sp>
      <p:sp>
        <p:nvSpPr>
          <p:cNvPr id="45059" name="Textplatzhalter 4"/>
          <p:cNvSpPr>
            <a:spLocks noGrp="1"/>
          </p:cNvSpPr>
          <p:nvPr>
            <p:ph type="body" idx="1"/>
          </p:nvPr>
        </p:nvSpPr>
        <p:spPr>
          <a:xfrm>
            <a:off x="193675" y="2646363"/>
            <a:ext cx="4154488" cy="839787"/>
          </a:xfrm>
        </p:spPr>
        <p:txBody>
          <a:bodyPr/>
          <a:lstStyle/>
          <a:p>
            <a:pPr eaLnBrk="1" hangingPunct="1">
              <a:lnSpc>
                <a:spcPts val="2863"/>
              </a:lnSpc>
              <a:spcBef>
                <a:spcPct val="0"/>
              </a:spcBef>
            </a:pPr>
            <a:r>
              <a:rPr lang="de-DE" altLang="de-DE" b="0" dirty="0" err="1" smtClean="0">
                <a:solidFill>
                  <a:srgbClr val="000000"/>
                </a:solidFill>
              </a:rPr>
              <a:t>Within</a:t>
            </a:r>
            <a:r>
              <a:rPr lang="de-DE" altLang="de-DE" b="0" dirty="0" smtClean="0">
                <a:solidFill>
                  <a:srgbClr val="000000"/>
                </a:solidFill>
              </a:rPr>
              <a:t> </a:t>
            </a:r>
            <a:r>
              <a:rPr lang="de-DE" altLang="de-DE" b="0" dirty="0" smtClean="0">
                <a:solidFill>
                  <a:srgbClr val="000000"/>
                </a:solidFill>
              </a:rPr>
              <a:t>72 </a:t>
            </a:r>
            <a:r>
              <a:rPr lang="de-DE" altLang="de-DE" b="0" dirty="0" smtClean="0">
                <a:solidFill>
                  <a:srgbClr val="000000"/>
                </a:solidFill>
              </a:rPr>
              <a:t>h</a:t>
            </a:r>
          </a:p>
          <a:p>
            <a:pPr eaLnBrk="1" hangingPunct="1">
              <a:lnSpc>
                <a:spcPts val="2863"/>
              </a:lnSpc>
              <a:spcBef>
                <a:spcPct val="0"/>
              </a:spcBef>
            </a:pPr>
            <a:r>
              <a:rPr lang="de-DE" altLang="de-DE" b="0" dirty="0" smtClean="0">
                <a:solidFill>
                  <a:srgbClr val="000000"/>
                </a:solidFill>
              </a:rPr>
              <a:t>At </a:t>
            </a:r>
            <a:r>
              <a:rPr lang="de-DE" altLang="de-DE" b="0" dirty="0" err="1" smtClean="0">
                <a:solidFill>
                  <a:srgbClr val="000000"/>
                </a:solidFill>
              </a:rPr>
              <a:t>room</a:t>
            </a:r>
            <a:r>
              <a:rPr lang="de-DE" altLang="de-DE" b="0" dirty="0" smtClean="0">
                <a:solidFill>
                  <a:srgbClr val="000000"/>
                </a:solidFill>
              </a:rPr>
              <a:t> </a:t>
            </a:r>
            <a:r>
              <a:rPr lang="de-DE" altLang="de-DE" b="0" dirty="0" err="1" smtClean="0">
                <a:solidFill>
                  <a:srgbClr val="000000"/>
                </a:solidFill>
              </a:rPr>
              <a:t>temperature</a:t>
            </a:r>
            <a:endParaRPr lang="de-DE" altLang="de-DE" b="0" dirty="0" smtClean="0">
              <a:solidFill>
                <a:srgbClr val="000000"/>
              </a:solidFill>
            </a:endParaRPr>
          </a:p>
        </p:txBody>
      </p:sp>
      <p:sp>
        <p:nvSpPr>
          <p:cNvPr id="45060" name="Textplatzhalter 6"/>
          <p:cNvSpPr>
            <a:spLocks noGrp="1"/>
          </p:cNvSpPr>
          <p:nvPr>
            <p:ph type="body" sz="quarter" idx="3"/>
          </p:nvPr>
        </p:nvSpPr>
        <p:spPr>
          <a:xfrm>
            <a:off x="5105400" y="2635250"/>
            <a:ext cx="4154488" cy="839788"/>
          </a:xfrm>
        </p:spPr>
        <p:txBody>
          <a:bodyPr/>
          <a:lstStyle/>
          <a:p>
            <a:pPr eaLnBrk="1" hangingPunct="1">
              <a:lnSpc>
                <a:spcPts val="2863"/>
              </a:lnSpc>
              <a:spcBef>
                <a:spcPct val="0"/>
              </a:spcBef>
            </a:pPr>
            <a:r>
              <a:rPr lang="de-DE" altLang="de-DE" b="0" dirty="0" err="1" smtClean="0">
                <a:solidFill>
                  <a:schemeClr val="tx1"/>
                </a:solidFill>
              </a:rPr>
              <a:t>To</a:t>
            </a:r>
            <a:r>
              <a:rPr lang="de-DE" altLang="de-DE" b="0" dirty="0" smtClean="0">
                <a:solidFill>
                  <a:schemeClr val="tx1"/>
                </a:solidFill>
              </a:rPr>
              <a:t> </a:t>
            </a:r>
            <a:r>
              <a:rPr lang="de-DE" altLang="de-DE" b="0" dirty="0" err="1" smtClean="0">
                <a:solidFill>
                  <a:schemeClr val="tx1"/>
                </a:solidFill>
              </a:rPr>
              <a:t>our</a:t>
            </a:r>
            <a:r>
              <a:rPr lang="de-DE" altLang="de-DE" b="0" dirty="0" smtClean="0">
                <a:solidFill>
                  <a:schemeClr val="tx1"/>
                </a:solidFill>
              </a:rPr>
              <a:t> </a:t>
            </a:r>
            <a:r>
              <a:rPr lang="de-DE" altLang="de-DE" b="0" dirty="0" err="1" smtClean="0">
                <a:solidFill>
                  <a:schemeClr val="tx1"/>
                </a:solidFill>
              </a:rPr>
              <a:t>laboratory</a:t>
            </a:r>
            <a:r>
              <a:rPr lang="de-DE" altLang="de-DE" b="0" dirty="0" smtClean="0">
                <a:solidFill>
                  <a:schemeClr val="tx1"/>
                </a:solidFill>
              </a:rPr>
              <a:t> in Bayreuth, Germany</a:t>
            </a:r>
            <a:endParaRPr lang="de-DE" altLang="de-DE" b="0" dirty="0" smtClean="0">
              <a:solidFill>
                <a:schemeClr val="tx1"/>
              </a:solidFill>
            </a:endParaRPr>
          </a:p>
        </p:txBody>
      </p:sp>
      <p:pic>
        <p:nvPicPr>
          <p:cNvPr id="45061" name="Inhaltsplatzhalter 10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05400" y="3600450"/>
            <a:ext cx="4154488" cy="2952750"/>
          </a:xfrm>
        </p:spPr>
      </p:pic>
      <p:sp>
        <p:nvSpPr>
          <p:cNvPr id="12" name="Pfeil nach rechts 11"/>
          <p:cNvSpPr/>
          <p:nvPr/>
        </p:nvSpPr>
        <p:spPr>
          <a:xfrm>
            <a:off x="4318000" y="3065734"/>
            <a:ext cx="746125" cy="444453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5063" name="Textplatzhalter 6"/>
          <p:cNvSpPr txBox="1">
            <a:spLocks/>
          </p:cNvSpPr>
          <p:nvPr/>
        </p:nvSpPr>
        <p:spPr bwMode="auto">
          <a:xfrm>
            <a:off x="193675" y="4991100"/>
            <a:ext cx="4154488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61" tIns="50382" rIns="100761" bIns="50382" anchor="b"/>
          <a:lstStyle>
            <a:lvl1pPr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1006475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lnSpc>
                <a:spcPts val="2863"/>
              </a:lnSpc>
              <a:buClr>
                <a:schemeClr val="accent1"/>
              </a:buClr>
              <a:buSzPct val="90000"/>
              <a:buFont typeface="Wingdings" panose="05000000000000000000" pitchFamily="2" charset="2"/>
              <a:buNone/>
            </a:pPr>
            <a:r>
              <a:rPr lang="de-DE" altLang="de-DE" sz="2600" dirty="0" smtClean="0">
                <a:solidFill>
                  <a:schemeClr val="tx1"/>
                </a:solidFill>
                <a:latin typeface="Calisto MT" panose="02040603050505030304" pitchFamily="18" charset="0"/>
              </a:rPr>
              <a:t>Medical </a:t>
            </a:r>
            <a:r>
              <a:rPr lang="de-DE" altLang="de-DE" sz="2600" dirty="0" err="1" smtClean="0">
                <a:solidFill>
                  <a:schemeClr val="tx1"/>
                </a:solidFill>
                <a:latin typeface="Calisto MT" panose="02040603050505030304" pitchFamily="18" charset="0"/>
              </a:rPr>
              <a:t>result</a:t>
            </a:r>
            <a:r>
              <a:rPr lang="de-DE" altLang="de-DE" sz="2600" dirty="0" smtClean="0">
                <a:solidFill>
                  <a:schemeClr val="tx1"/>
                </a:solidFill>
                <a:latin typeface="Calisto MT" panose="02040603050505030304" pitchFamily="18" charset="0"/>
              </a:rPr>
              <a:t> </a:t>
            </a:r>
            <a:r>
              <a:rPr lang="de-DE" altLang="de-DE" sz="2600" dirty="0" err="1" smtClean="0">
                <a:solidFill>
                  <a:schemeClr val="tx1"/>
                </a:solidFill>
                <a:latin typeface="Calisto MT" panose="02040603050505030304" pitchFamily="18" charset="0"/>
              </a:rPr>
              <a:t>usually</a:t>
            </a:r>
            <a:r>
              <a:rPr lang="de-DE" altLang="de-DE" sz="2600" dirty="0" smtClean="0">
                <a:solidFill>
                  <a:schemeClr val="tx1"/>
                </a:solidFill>
                <a:latin typeface="Calisto MT" panose="02040603050505030304" pitchFamily="18" charset="0"/>
              </a:rPr>
              <a:t> 4-5 </a:t>
            </a:r>
            <a:r>
              <a:rPr lang="de-DE" altLang="de-DE" sz="2600" dirty="0" err="1" smtClean="0">
                <a:solidFill>
                  <a:schemeClr val="tx1"/>
                </a:solidFill>
                <a:latin typeface="Calisto MT" panose="02040603050505030304" pitchFamily="18" charset="0"/>
              </a:rPr>
              <a:t>days</a:t>
            </a:r>
            <a:r>
              <a:rPr lang="de-DE" altLang="de-DE" sz="2600" dirty="0" smtClean="0">
                <a:solidFill>
                  <a:schemeClr val="tx1"/>
                </a:solidFill>
                <a:latin typeface="Calisto MT" panose="02040603050505030304" pitchFamily="18" charset="0"/>
              </a:rPr>
              <a:t> after sample </a:t>
            </a:r>
            <a:r>
              <a:rPr lang="de-DE" altLang="de-DE" sz="2600" dirty="0" err="1" smtClean="0">
                <a:solidFill>
                  <a:schemeClr val="tx1"/>
                </a:solidFill>
                <a:latin typeface="Calisto MT" panose="02040603050505030304" pitchFamily="18" charset="0"/>
              </a:rPr>
              <a:t>arrival</a:t>
            </a:r>
            <a:endParaRPr lang="de-DE" altLang="de-DE" sz="2600" dirty="0">
              <a:solidFill>
                <a:schemeClr val="tx1"/>
              </a:solidFill>
              <a:latin typeface="Calisto MT" panose="02040603050505030304" pitchFamily="18" charset="0"/>
            </a:endParaRPr>
          </a:p>
        </p:txBody>
      </p:sp>
      <p:sp>
        <p:nvSpPr>
          <p:cNvPr id="9" name="Pfeil nach rechts 8"/>
          <p:cNvSpPr/>
          <p:nvPr/>
        </p:nvSpPr>
        <p:spPr>
          <a:xfrm rot="10800000">
            <a:off x="4230688" y="4991100"/>
            <a:ext cx="746125" cy="444453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832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el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074150" cy="1258888"/>
          </a:xfrm>
        </p:spPr>
        <p:txBody>
          <a:bodyPr/>
          <a:lstStyle/>
          <a:p>
            <a:r>
              <a:rPr lang="de-DE" altLang="de-DE" dirty="0" err="1" smtClean="0"/>
              <a:t>Discussion</a:t>
            </a:r>
            <a:endParaRPr lang="de-DE" altLang="de-DE" dirty="0" smtClean="0"/>
          </a:p>
        </p:txBody>
      </p:sp>
      <p:sp>
        <p:nvSpPr>
          <p:cNvPr id="3" name="Inhaltsplatzhalter 2"/>
          <p:cNvSpPr>
            <a:spLocks noGrp="1"/>
          </p:cNvSpPr>
          <p:nvPr>
            <p:ph idx="4294967295"/>
          </p:nvPr>
        </p:nvSpPr>
        <p:spPr>
          <a:xfrm>
            <a:off x="736600" y="1637665"/>
            <a:ext cx="8447088" cy="3602038"/>
          </a:xfrm>
        </p:spPr>
        <p:txBody>
          <a:bodyPr/>
          <a:lstStyle/>
          <a:p>
            <a:pPr>
              <a:defRPr/>
            </a:pPr>
            <a:r>
              <a:rPr lang="de-DE" sz="1800" dirty="0" err="1" smtClean="0">
                <a:ea typeface="ＭＳ Ｐゴシック" charset="0"/>
              </a:rPr>
              <a:t>Epithelial</a:t>
            </a:r>
            <a:r>
              <a:rPr lang="de-DE" sz="1800" dirty="0" smtClean="0">
                <a:ea typeface="ＭＳ Ｐゴシック" charset="0"/>
              </a:rPr>
              <a:t> </a:t>
            </a:r>
            <a:r>
              <a:rPr lang="de-DE" sz="1800" dirty="0" err="1" smtClean="0">
                <a:ea typeface="ＭＳ Ｐゴシック" charset="0"/>
              </a:rPr>
              <a:t>cells</a:t>
            </a:r>
            <a:r>
              <a:rPr lang="de-DE" sz="1800" dirty="0" smtClean="0">
                <a:ea typeface="ＭＳ Ｐゴシック" charset="0"/>
              </a:rPr>
              <a:t> </a:t>
            </a:r>
            <a:r>
              <a:rPr lang="de-DE" sz="1800" dirty="0" err="1" smtClean="0">
                <a:ea typeface="ＭＳ Ｐゴシック" charset="0"/>
              </a:rPr>
              <a:t>are</a:t>
            </a:r>
            <a:r>
              <a:rPr lang="de-DE" sz="1800" dirty="0" smtClean="0">
                <a:ea typeface="ＭＳ Ｐゴシック" charset="0"/>
              </a:rPr>
              <a:t> not </a:t>
            </a:r>
            <a:r>
              <a:rPr lang="de-DE" sz="1800" dirty="0" err="1" smtClean="0">
                <a:ea typeface="ＭＳ Ｐゴシック" charset="0"/>
              </a:rPr>
              <a:t>necessarily</a:t>
            </a:r>
            <a:r>
              <a:rPr lang="de-DE" sz="1800" dirty="0" smtClean="0">
                <a:ea typeface="ＭＳ Ｐゴシック" charset="0"/>
              </a:rPr>
              <a:t> </a:t>
            </a:r>
            <a:r>
              <a:rPr lang="de-DE" sz="1800" dirty="0" err="1" smtClean="0">
                <a:ea typeface="ＭＳ Ｐゴシック" charset="0"/>
              </a:rPr>
              <a:t>tumor</a:t>
            </a:r>
            <a:r>
              <a:rPr lang="de-DE" sz="1800" dirty="0" smtClean="0">
                <a:ea typeface="ＭＳ Ｐゴシック" charset="0"/>
              </a:rPr>
              <a:t> </a:t>
            </a:r>
            <a:r>
              <a:rPr lang="de-DE" sz="1800" dirty="0" err="1" smtClean="0">
                <a:ea typeface="ＭＳ Ｐゴシック" charset="0"/>
              </a:rPr>
              <a:t>cells</a:t>
            </a:r>
            <a:r>
              <a:rPr lang="de-DE" sz="1800" dirty="0" smtClean="0">
                <a:ea typeface="ＭＳ Ｐゴシック" charset="0"/>
              </a:rPr>
              <a:t>!</a:t>
            </a:r>
            <a:endParaRPr lang="de-DE" sz="1800" dirty="0" smtClean="0">
              <a:ea typeface="ＭＳ Ｐゴシック" charset="0"/>
            </a:endParaRPr>
          </a:p>
          <a:p>
            <a:pPr lvl="1">
              <a:defRPr/>
            </a:pPr>
            <a:r>
              <a:rPr lang="de-DE" sz="1800" dirty="0" smtClean="0">
                <a:ea typeface="ＭＳ Ｐゴシック" charset="0"/>
              </a:rPr>
              <a:t>Yes, but </a:t>
            </a:r>
            <a:r>
              <a:rPr lang="de-DE" sz="1800" dirty="0" err="1" smtClean="0"/>
              <a:t>healthy</a:t>
            </a:r>
            <a:r>
              <a:rPr lang="de-DE" sz="1800" dirty="0" smtClean="0"/>
              <a:t> </a:t>
            </a:r>
            <a:r>
              <a:rPr lang="de-DE" sz="1800" dirty="0" err="1" smtClean="0">
                <a:ea typeface="ＭＳ Ｐゴシック" charset="0"/>
              </a:rPr>
              <a:t>epithelial</a:t>
            </a:r>
            <a:r>
              <a:rPr lang="de-DE" sz="1800" dirty="0" smtClean="0">
                <a:ea typeface="ＭＳ Ｐゴシック" charset="0"/>
              </a:rPr>
              <a:t> </a:t>
            </a:r>
            <a:r>
              <a:rPr lang="de-DE" sz="1800" dirty="0" err="1" smtClean="0">
                <a:ea typeface="ＭＳ Ｐゴシック" charset="0"/>
              </a:rPr>
              <a:t>cells</a:t>
            </a:r>
            <a:r>
              <a:rPr lang="de-DE" sz="1800" dirty="0" smtClean="0">
                <a:ea typeface="ＭＳ Ｐゴシック" charset="0"/>
              </a:rPr>
              <a:t> </a:t>
            </a:r>
            <a:r>
              <a:rPr lang="de-DE" sz="1800" dirty="0" err="1" smtClean="0">
                <a:ea typeface="ＭＳ Ｐゴシック" charset="0"/>
              </a:rPr>
              <a:t>are</a:t>
            </a:r>
            <a:r>
              <a:rPr lang="de-DE" sz="1800" dirty="0" smtClean="0">
                <a:ea typeface="ＭＳ Ｐゴシック" charset="0"/>
              </a:rPr>
              <a:t> after a </a:t>
            </a:r>
            <a:r>
              <a:rPr lang="de-DE" sz="1800" dirty="0" err="1" smtClean="0">
                <a:ea typeface="ＭＳ Ｐゴシック" charset="0"/>
              </a:rPr>
              <a:t>surgery</a:t>
            </a:r>
            <a:r>
              <a:rPr lang="de-DE" sz="1800" dirty="0" smtClean="0">
                <a:ea typeface="ＭＳ Ｐゴシック" charset="0"/>
              </a:rPr>
              <a:t>/</a:t>
            </a:r>
            <a:r>
              <a:rPr lang="de-DE" sz="1800" dirty="0" err="1" smtClean="0">
                <a:ea typeface="ＭＳ Ｐゴシック" charset="0"/>
              </a:rPr>
              <a:t>inflamation</a:t>
            </a:r>
            <a:r>
              <a:rPr lang="de-DE" sz="1800" dirty="0" smtClean="0">
                <a:ea typeface="ＭＳ Ｐゴシック" charset="0"/>
              </a:rPr>
              <a:t> </a:t>
            </a:r>
            <a:r>
              <a:rPr lang="de-DE" sz="1800" dirty="0" err="1" smtClean="0">
                <a:ea typeface="ＭＳ Ｐゴシック" charset="0"/>
              </a:rPr>
              <a:t>only</a:t>
            </a:r>
            <a:r>
              <a:rPr lang="de-DE" sz="1800" dirty="0" smtClean="0">
                <a:ea typeface="ＭＳ Ｐゴシック" charset="0"/>
              </a:rPr>
              <a:t> </a:t>
            </a:r>
            <a:r>
              <a:rPr lang="de-DE" sz="1800" dirty="0" err="1" smtClean="0">
                <a:ea typeface="ＭＳ Ｐゴシック" charset="0"/>
              </a:rPr>
              <a:t>for</a:t>
            </a:r>
            <a:r>
              <a:rPr lang="de-DE" sz="1800" dirty="0" smtClean="0">
                <a:ea typeface="ＭＳ Ｐゴシック" charset="0"/>
              </a:rPr>
              <a:t> a </a:t>
            </a:r>
            <a:r>
              <a:rPr lang="de-DE" sz="1800" dirty="0" err="1" smtClean="0">
                <a:ea typeface="ＭＳ Ｐゴシック" charset="0"/>
              </a:rPr>
              <a:t>short</a:t>
            </a:r>
            <a:r>
              <a:rPr lang="de-DE" sz="1800" dirty="0" smtClean="0">
                <a:ea typeface="ＭＳ Ｐゴシック" charset="0"/>
              </a:rPr>
              <a:t> time in </a:t>
            </a:r>
            <a:r>
              <a:rPr lang="de-DE" sz="1800" dirty="0" err="1" smtClean="0">
                <a:ea typeface="ＭＳ Ｐゴシック" charset="0"/>
              </a:rPr>
              <a:t>the</a:t>
            </a:r>
            <a:r>
              <a:rPr lang="de-DE" sz="1800" dirty="0" smtClean="0">
                <a:ea typeface="ＭＳ Ｐゴシック" charset="0"/>
              </a:rPr>
              <a:t> </a:t>
            </a:r>
            <a:r>
              <a:rPr lang="de-DE" sz="1800" dirty="0" err="1" smtClean="0">
                <a:ea typeface="ＭＳ Ｐゴシック" charset="0"/>
              </a:rPr>
              <a:t>blood</a:t>
            </a:r>
            <a:r>
              <a:rPr lang="de-DE" sz="1800" dirty="0" smtClean="0">
                <a:ea typeface="ＭＳ Ｐゴシック" charset="0"/>
              </a:rPr>
              <a:t> </a:t>
            </a:r>
            <a:r>
              <a:rPr lang="de-DE" sz="1800" dirty="0" err="1" smtClean="0">
                <a:ea typeface="ＭＳ Ｐゴシック" charset="0"/>
              </a:rPr>
              <a:t>stream</a:t>
            </a:r>
            <a:r>
              <a:rPr lang="de-DE" sz="1800" dirty="0" smtClean="0"/>
              <a:t>; </a:t>
            </a:r>
            <a:r>
              <a:rPr lang="de-DE" sz="1800" dirty="0" err="1" smtClean="0"/>
              <a:t>cancer</a:t>
            </a:r>
            <a:r>
              <a:rPr lang="de-DE" sz="1800" dirty="0" smtClean="0"/>
              <a:t> </a:t>
            </a:r>
            <a:r>
              <a:rPr lang="de-DE" sz="1800" dirty="0" err="1" smtClean="0"/>
              <a:t>cells</a:t>
            </a:r>
            <a:r>
              <a:rPr lang="de-DE" sz="1800" dirty="0" smtClean="0"/>
              <a:t> </a:t>
            </a:r>
            <a:r>
              <a:rPr lang="de-DE" sz="1800" dirty="0" err="1" smtClean="0"/>
              <a:t>remain</a:t>
            </a:r>
            <a:r>
              <a:rPr lang="de-DE" sz="1800" dirty="0" smtClean="0"/>
              <a:t> </a:t>
            </a:r>
            <a:r>
              <a:rPr lang="de-DE" sz="1800" dirty="0" err="1" smtClean="0"/>
              <a:t>however</a:t>
            </a:r>
            <a:r>
              <a:rPr lang="de-DE" sz="1800" dirty="0" smtClean="0"/>
              <a:t> </a:t>
            </a:r>
            <a:r>
              <a:rPr lang="de-DE" sz="1800" dirty="0" err="1" smtClean="0"/>
              <a:t>very</a:t>
            </a:r>
            <a:r>
              <a:rPr lang="de-DE" sz="1800" dirty="0" smtClean="0"/>
              <a:t> </a:t>
            </a:r>
            <a:r>
              <a:rPr lang="de-DE" sz="1800" dirty="0" err="1" smtClean="0"/>
              <a:t>long</a:t>
            </a:r>
            <a:r>
              <a:rPr lang="de-DE" sz="1800" dirty="0" smtClean="0"/>
              <a:t> (</a:t>
            </a:r>
            <a:r>
              <a:rPr lang="de-DE" sz="1800" dirty="0" err="1" smtClean="0"/>
              <a:t>up</a:t>
            </a:r>
            <a:r>
              <a:rPr lang="de-DE" sz="1800" dirty="0" smtClean="0"/>
              <a:t> </a:t>
            </a:r>
            <a:r>
              <a:rPr lang="de-DE" sz="1800" dirty="0" err="1" smtClean="0"/>
              <a:t>to</a:t>
            </a:r>
            <a:r>
              <a:rPr lang="de-DE" sz="1800" dirty="0" smtClean="0"/>
              <a:t> </a:t>
            </a:r>
            <a:r>
              <a:rPr lang="de-DE" sz="1800" dirty="0" smtClean="0">
                <a:ea typeface="ＭＳ Ｐゴシック" charset="0"/>
              </a:rPr>
              <a:t>10 </a:t>
            </a:r>
            <a:r>
              <a:rPr lang="de-DE" sz="1800" dirty="0" err="1" smtClean="0">
                <a:ea typeface="ＭＳ Ｐゴシック" charset="0"/>
              </a:rPr>
              <a:t>years</a:t>
            </a:r>
            <a:r>
              <a:rPr lang="de-DE" sz="1800" dirty="0" smtClean="0">
                <a:ea typeface="ＭＳ Ｐゴシック" charset="0"/>
              </a:rPr>
              <a:t>)</a:t>
            </a:r>
            <a:endParaRPr lang="de-DE" sz="1800" dirty="0" smtClean="0">
              <a:ea typeface="ＭＳ Ｐゴシック" charset="0"/>
            </a:endParaRPr>
          </a:p>
          <a:p>
            <a:pPr lvl="1">
              <a:defRPr/>
            </a:pPr>
            <a:r>
              <a:rPr lang="de-DE" sz="1800" dirty="0" err="1" smtClean="0">
                <a:ea typeface="ＭＳ Ｐゴシック" charset="0"/>
              </a:rPr>
              <a:t>Increase</a:t>
            </a:r>
            <a:r>
              <a:rPr lang="de-DE" sz="1800" dirty="0" smtClean="0">
                <a:ea typeface="ＭＳ Ｐゴシック" charset="0"/>
              </a:rPr>
              <a:t> </a:t>
            </a:r>
            <a:r>
              <a:rPr lang="de-DE" sz="1800" dirty="0" err="1" smtClean="0">
                <a:ea typeface="ＭＳ Ｐゴシック" charset="0"/>
              </a:rPr>
              <a:t>by</a:t>
            </a:r>
            <a:r>
              <a:rPr lang="de-DE" sz="1800" dirty="0" smtClean="0">
                <a:ea typeface="ＭＳ Ｐゴシック" charset="0"/>
              </a:rPr>
              <a:t> </a:t>
            </a:r>
            <a:r>
              <a:rPr lang="de-DE" sz="1800" dirty="0" err="1" smtClean="0">
                <a:ea typeface="ＭＳ Ｐゴシック" charset="0"/>
              </a:rPr>
              <a:t>factor</a:t>
            </a:r>
            <a:r>
              <a:rPr lang="de-DE" sz="1800" dirty="0" smtClean="0">
                <a:ea typeface="ＭＳ Ｐゴシック" charset="0"/>
              </a:rPr>
              <a:t> 5 </a:t>
            </a:r>
            <a:r>
              <a:rPr lang="de-DE" sz="1800" dirty="0" err="1" smtClean="0">
                <a:ea typeface="ＭＳ Ｐゴシック" charset="0"/>
              </a:rPr>
              <a:t>or</a:t>
            </a:r>
            <a:r>
              <a:rPr lang="de-DE" sz="1800" dirty="0" smtClean="0">
                <a:ea typeface="ＭＳ Ｐゴシック" charset="0"/>
              </a:rPr>
              <a:t> </a:t>
            </a:r>
            <a:r>
              <a:rPr lang="de-DE" sz="1800" dirty="0" err="1" smtClean="0">
                <a:ea typeface="ＭＳ Ｐゴシック" charset="0"/>
              </a:rPr>
              <a:t>more</a:t>
            </a:r>
            <a:r>
              <a:rPr lang="de-DE" sz="1800" dirty="0" smtClean="0">
                <a:ea typeface="ＭＳ Ｐゴシック" charset="0"/>
              </a:rPr>
              <a:t> </a:t>
            </a:r>
            <a:r>
              <a:rPr lang="de-DE" sz="1800" dirty="0" err="1" smtClean="0">
                <a:ea typeface="ＭＳ Ｐゴシック" charset="0"/>
              </a:rPr>
              <a:t>is</a:t>
            </a:r>
            <a:r>
              <a:rPr lang="de-DE" sz="1800" dirty="0" smtClean="0">
                <a:ea typeface="ＭＳ Ｐゴシック" charset="0"/>
              </a:rPr>
              <a:t> </a:t>
            </a:r>
            <a:r>
              <a:rPr lang="de-DE" sz="1800" dirty="0" err="1" smtClean="0">
                <a:ea typeface="ＭＳ Ｐゴシック" charset="0"/>
              </a:rPr>
              <a:t>important</a:t>
            </a:r>
            <a:r>
              <a:rPr lang="de-DE" sz="1800" dirty="0" smtClean="0"/>
              <a:t>, not </a:t>
            </a:r>
            <a:r>
              <a:rPr lang="de-DE" sz="1800" dirty="0" err="1" smtClean="0"/>
              <a:t>from</a:t>
            </a:r>
            <a:r>
              <a:rPr lang="de-DE" sz="1800" dirty="0" smtClean="0"/>
              <a:t> </a:t>
            </a:r>
            <a:r>
              <a:rPr lang="de-DE" sz="1800" dirty="0" smtClean="0">
                <a:ea typeface="ＭＳ Ｐゴシック" charset="0"/>
              </a:rPr>
              <a:t>900 </a:t>
            </a:r>
            <a:r>
              <a:rPr lang="de-DE" sz="1800" dirty="0" err="1" smtClean="0">
                <a:ea typeface="ＭＳ Ｐゴシック" charset="0"/>
              </a:rPr>
              <a:t>to</a:t>
            </a:r>
            <a:r>
              <a:rPr lang="de-DE" sz="1800" dirty="0" smtClean="0">
                <a:ea typeface="ＭＳ Ｐゴシック" charset="0"/>
              </a:rPr>
              <a:t> </a:t>
            </a:r>
            <a:r>
              <a:rPr lang="de-DE" sz="1800" dirty="0" smtClean="0">
                <a:ea typeface="ＭＳ Ｐゴシック" charset="0"/>
              </a:rPr>
              <a:t>1500! </a:t>
            </a:r>
          </a:p>
          <a:p>
            <a:pPr>
              <a:defRPr/>
            </a:pPr>
            <a:r>
              <a:rPr lang="de-DE" sz="1800" dirty="0" smtClean="0">
                <a:ea typeface="ＭＳ Ｐゴシック" charset="0"/>
              </a:rPr>
              <a:t>Clinical </a:t>
            </a:r>
            <a:r>
              <a:rPr lang="de-DE" sz="1800" dirty="0" err="1" smtClean="0">
                <a:ea typeface="ＭＳ Ｐゴシック" charset="0"/>
              </a:rPr>
              <a:t>data</a:t>
            </a:r>
            <a:r>
              <a:rPr lang="de-DE" sz="1800" dirty="0" smtClean="0">
                <a:ea typeface="ＭＳ Ｐゴシック" charset="0"/>
              </a:rPr>
              <a:t>?</a:t>
            </a:r>
            <a:r>
              <a:rPr lang="de-DE" sz="1800" dirty="0" smtClean="0">
                <a:ea typeface="ＭＳ Ｐゴシック" charset="0"/>
              </a:rPr>
              <a:t>	</a:t>
            </a:r>
          </a:p>
          <a:p>
            <a:pPr lvl="1">
              <a:defRPr/>
            </a:pPr>
            <a:r>
              <a:rPr lang="de-DE" sz="1800" dirty="0" smtClean="0">
                <a:sym typeface="Wingdings" pitchFamily="2" charset="2"/>
              </a:rPr>
              <a:t>&gt;10</a:t>
            </a:r>
            <a:r>
              <a:rPr lang="de-DE" sz="1800" dirty="0" smtClean="0">
                <a:ea typeface="ＭＳ Ｐゴシック" charset="0"/>
                <a:sym typeface="Wingdings" pitchFamily="2" charset="2"/>
              </a:rPr>
              <a:t>0.000 </a:t>
            </a:r>
            <a:r>
              <a:rPr lang="de-DE" sz="1800" dirty="0" err="1" smtClean="0">
                <a:ea typeface="ＭＳ Ｐゴシック" charset="0"/>
                <a:sym typeface="Wingdings" pitchFamily="2" charset="2"/>
              </a:rPr>
              <a:t>worldwide</a:t>
            </a:r>
            <a:r>
              <a:rPr lang="de-DE" sz="1800" dirty="0" smtClean="0">
                <a:ea typeface="ＭＳ Ｐゴシック" charset="0"/>
                <a:sym typeface="Wingdings" pitchFamily="2" charset="2"/>
              </a:rPr>
              <a:t> </a:t>
            </a:r>
            <a:r>
              <a:rPr lang="de-DE" sz="1800" dirty="0" err="1" smtClean="0">
                <a:ea typeface="ＭＳ Ｐゴシック" charset="0"/>
                <a:sym typeface="Wingdings" pitchFamily="2" charset="2"/>
              </a:rPr>
              <a:t>maintrac</a:t>
            </a:r>
            <a:r>
              <a:rPr lang="de-DE" sz="1800" dirty="0" smtClean="0">
                <a:ea typeface="ＭＳ Ｐゴシック" charset="0"/>
                <a:sym typeface="Wingdings" pitchFamily="2" charset="2"/>
              </a:rPr>
              <a:t> </a:t>
            </a:r>
            <a:r>
              <a:rPr lang="de-DE" sz="1800" dirty="0" err="1" smtClean="0">
                <a:ea typeface="ＭＳ Ｐゴシック" charset="0"/>
                <a:sym typeface="Wingdings" pitchFamily="2" charset="2"/>
              </a:rPr>
              <a:t>mesurements</a:t>
            </a:r>
            <a:endParaRPr lang="de-DE" sz="1800" dirty="0">
              <a:ea typeface="ＭＳ Ｐゴシック" charset="0"/>
              <a:sym typeface="Wingdings" pitchFamily="2" charset="2"/>
            </a:endParaRPr>
          </a:p>
          <a:p>
            <a:pPr lvl="1">
              <a:defRPr/>
            </a:pPr>
            <a:r>
              <a:rPr lang="de-DE" sz="1800" dirty="0" smtClean="0">
                <a:ea typeface="ＭＳ Ｐゴシック" charset="0"/>
              </a:rPr>
              <a:t>650 </a:t>
            </a:r>
            <a:r>
              <a:rPr lang="de-DE" sz="1800" dirty="0" err="1" smtClean="0">
                <a:ea typeface="ＭＳ Ｐゴシック" charset="0"/>
              </a:rPr>
              <a:t>patients</a:t>
            </a:r>
            <a:r>
              <a:rPr lang="de-DE" sz="1800" dirty="0" smtClean="0">
                <a:ea typeface="ＭＳ Ｐゴシック" charset="0"/>
              </a:rPr>
              <a:t> </a:t>
            </a:r>
            <a:r>
              <a:rPr lang="de-DE" sz="1800" dirty="0" smtClean="0">
                <a:ea typeface="ＭＳ Ｐゴシック" charset="0"/>
              </a:rPr>
              <a:t>in </a:t>
            </a:r>
            <a:r>
              <a:rPr lang="de-DE" sz="1800" dirty="0" err="1" smtClean="0">
                <a:ea typeface="ＭＳ Ｐゴシック" charset="0"/>
              </a:rPr>
              <a:t>clinical</a:t>
            </a:r>
            <a:r>
              <a:rPr lang="de-DE" sz="1800" dirty="0" smtClean="0">
                <a:ea typeface="ＭＳ Ｐゴシック" charset="0"/>
              </a:rPr>
              <a:t> </a:t>
            </a:r>
            <a:r>
              <a:rPr lang="de-DE" sz="1800" dirty="0" err="1" smtClean="0">
                <a:ea typeface="ＭＳ Ｐゴシック" charset="0"/>
              </a:rPr>
              <a:t>studies</a:t>
            </a:r>
            <a:r>
              <a:rPr lang="de-DE" sz="1800" dirty="0" smtClean="0">
                <a:ea typeface="ＭＳ Ｐゴシック" charset="0"/>
              </a:rPr>
              <a:t> </a:t>
            </a:r>
            <a:r>
              <a:rPr lang="de-DE" sz="1800" dirty="0" err="1" smtClean="0">
                <a:ea typeface="ＭＳ Ｐゴシック" charset="0"/>
              </a:rPr>
              <a:t>published</a:t>
            </a:r>
            <a:r>
              <a:rPr lang="de-DE" sz="1800" dirty="0" smtClean="0">
                <a:ea typeface="ＭＳ Ｐゴシック" charset="0"/>
              </a:rPr>
              <a:t> </a:t>
            </a:r>
            <a:r>
              <a:rPr lang="de-DE" sz="1800" dirty="0" smtClean="0">
                <a:ea typeface="ＭＳ Ｐゴシック" charset="0"/>
              </a:rPr>
              <a:t>(80 % </a:t>
            </a:r>
            <a:r>
              <a:rPr lang="de-DE" sz="1800" dirty="0" err="1" smtClean="0">
                <a:ea typeface="ＭＳ Ｐゴシック" charset="0"/>
              </a:rPr>
              <a:t>Breast</a:t>
            </a:r>
            <a:r>
              <a:rPr lang="de-DE" sz="1800" dirty="0" smtClean="0">
                <a:ea typeface="ＭＳ Ｐゴシック" charset="0"/>
              </a:rPr>
              <a:t> </a:t>
            </a:r>
            <a:r>
              <a:rPr lang="de-DE" sz="1800" dirty="0" err="1" smtClean="0">
                <a:ea typeface="ＭＳ Ｐゴシック" charset="0"/>
              </a:rPr>
              <a:t>cancer</a:t>
            </a:r>
            <a:r>
              <a:rPr lang="de-DE" sz="1800" dirty="0" smtClean="0">
                <a:ea typeface="ＭＳ Ｐゴシック" charset="0"/>
              </a:rPr>
              <a:t>)</a:t>
            </a:r>
            <a:endParaRPr lang="de-DE" sz="1800" dirty="0" smtClean="0">
              <a:ea typeface="ＭＳ Ｐゴシック" charset="0"/>
            </a:endParaRPr>
          </a:p>
          <a:p>
            <a:pPr lvl="1">
              <a:defRPr/>
            </a:pPr>
            <a:r>
              <a:rPr lang="de-DE" sz="1800" dirty="0" err="1" smtClean="0">
                <a:ea typeface="ＭＳ Ｐゴシック" charset="0"/>
              </a:rPr>
              <a:t>Fluctuations</a:t>
            </a:r>
            <a:r>
              <a:rPr lang="de-DE" sz="1800" dirty="0" smtClean="0">
                <a:ea typeface="ＭＳ Ｐゴシック" charset="0"/>
              </a:rPr>
              <a:t> </a:t>
            </a:r>
            <a:r>
              <a:rPr lang="de-DE" sz="1800" dirty="0" err="1" smtClean="0">
                <a:ea typeface="ＭＳ Ｐゴシック" charset="0"/>
              </a:rPr>
              <a:t>observed</a:t>
            </a:r>
            <a:r>
              <a:rPr lang="de-DE" sz="1800" dirty="0" smtClean="0">
                <a:ea typeface="ＭＳ Ｐゴシック" charset="0"/>
              </a:rPr>
              <a:t> </a:t>
            </a:r>
            <a:r>
              <a:rPr lang="de-DE" sz="1800" dirty="0" err="1" smtClean="0">
                <a:ea typeface="ＭＳ Ｐゴシック" charset="0"/>
              </a:rPr>
              <a:t>when</a:t>
            </a:r>
            <a:r>
              <a:rPr lang="de-DE" sz="1800" dirty="0" smtClean="0">
                <a:ea typeface="ＭＳ Ｐゴシック" charset="0"/>
              </a:rPr>
              <a:t> patient do not </a:t>
            </a:r>
            <a:r>
              <a:rPr lang="de-DE" sz="1800" dirty="0" err="1" smtClean="0">
                <a:ea typeface="ＭＳ Ｐゴシック" charset="0"/>
              </a:rPr>
              <a:t>comply</a:t>
            </a:r>
            <a:r>
              <a:rPr lang="de-DE" sz="1800" dirty="0" smtClean="0">
                <a:ea typeface="ＭＳ Ｐゴシック" charset="0"/>
              </a:rPr>
              <a:t> </a:t>
            </a:r>
            <a:r>
              <a:rPr lang="de-DE" sz="1800" dirty="0" err="1" smtClean="0">
                <a:ea typeface="ＭＳ Ｐゴシック" charset="0"/>
              </a:rPr>
              <a:t>with</a:t>
            </a:r>
            <a:r>
              <a:rPr lang="de-DE" sz="1800" dirty="0" smtClean="0">
                <a:ea typeface="ＭＳ Ｐゴシック" charset="0"/>
              </a:rPr>
              <a:t> </a:t>
            </a:r>
            <a:r>
              <a:rPr lang="de-DE" sz="1800" dirty="0" err="1" smtClean="0">
                <a:ea typeface="ＭＳ Ｐゴシック" charset="0"/>
              </a:rPr>
              <a:t>maintenance</a:t>
            </a:r>
            <a:r>
              <a:rPr lang="de-DE" sz="1800" dirty="0" smtClean="0">
                <a:ea typeface="ＭＳ Ｐゴシック" charset="0"/>
              </a:rPr>
              <a:t> </a:t>
            </a:r>
            <a:r>
              <a:rPr lang="de-DE" sz="1800" dirty="0" err="1" smtClean="0">
                <a:ea typeface="ＭＳ Ｐゴシック" charset="0"/>
              </a:rPr>
              <a:t>therapy</a:t>
            </a:r>
            <a:r>
              <a:rPr lang="de-DE" sz="1800" dirty="0" smtClean="0">
                <a:ea typeface="ＭＳ Ｐゴシック" charset="0"/>
              </a:rPr>
              <a:t>  </a:t>
            </a:r>
            <a:r>
              <a:rPr lang="de-DE" sz="1800" dirty="0" smtClean="0">
                <a:ea typeface="ＭＳ Ｐゴシック" charset="0"/>
                <a:sym typeface="Wingdings" pitchFamily="2" charset="2"/>
              </a:rPr>
              <a:t> </a:t>
            </a:r>
            <a:r>
              <a:rPr lang="de-DE" sz="1800" dirty="0" err="1" smtClean="0">
                <a:ea typeface="ＭＳ Ｐゴシック" charset="0"/>
                <a:sym typeface="Wingdings" pitchFamily="2" charset="2"/>
              </a:rPr>
              <a:t>restart</a:t>
            </a:r>
            <a:r>
              <a:rPr lang="de-DE" sz="1800" dirty="0" smtClean="0">
                <a:ea typeface="ＭＳ Ｐゴシック" charset="0"/>
                <a:sym typeface="Wingdings" pitchFamily="2" charset="2"/>
              </a:rPr>
              <a:t> </a:t>
            </a:r>
            <a:r>
              <a:rPr lang="de-DE" sz="1800" dirty="0" err="1" smtClean="0">
                <a:ea typeface="ＭＳ Ｐゴシック" charset="0"/>
                <a:sym typeface="Wingdings" pitchFamily="2" charset="2"/>
              </a:rPr>
              <a:t>of</a:t>
            </a:r>
            <a:r>
              <a:rPr lang="de-DE" sz="1800" dirty="0" smtClean="0">
                <a:ea typeface="ＭＳ Ｐゴシック" charset="0"/>
                <a:sym typeface="Wingdings" pitchFamily="2" charset="2"/>
              </a:rPr>
              <a:t> </a:t>
            </a:r>
            <a:r>
              <a:rPr lang="de-DE" sz="1800" dirty="0" err="1" smtClean="0">
                <a:ea typeface="ＭＳ Ｐゴシック" charset="0"/>
                <a:sym typeface="Wingdings" pitchFamily="2" charset="2"/>
              </a:rPr>
              <a:t>therapy</a:t>
            </a:r>
            <a:r>
              <a:rPr lang="de-DE" sz="1800" dirty="0" smtClean="0">
                <a:ea typeface="ＭＳ Ｐゴシック" charset="0"/>
                <a:sym typeface="Wingdings" pitchFamily="2" charset="2"/>
              </a:rPr>
              <a:t> </a:t>
            </a:r>
            <a:r>
              <a:rPr lang="de-DE" sz="1800" dirty="0" err="1" smtClean="0">
                <a:ea typeface="ＭＳ Ｐゴシック" charset="0"/>
                <a:sym typeface="Wingdings" pitchFamily="2" charset="2"/>
              </a:rPr>
              <a:t>very</a:t>
            </a:r>
            <a:r>
              <a:rPr lang="de-DE" sz="1800" dirty="0" smtClean="0">
                <a:ea typeface="ＭＳ Ｐゴシック" charset="0"/>
                <a:sym typeface="Wingdings" pitchFamily="2" charset="2"/>
              </a:rPr>
              <a:t> favorable</a:t>
            </a:r>
            <a:endParaRPr lang="de-DE" sz="1800" dirty="0" smtClean="0">
              <a:ea typeface="ＭＳ Ｐゴシック" charset="0"/>
              <a:sym typeface="Wingdings" pitchFamily="2" charset="2"/>
            </a:endParaRPr>
          </a:p>
          <a:p>
            <a:pPr lvl="1">
              <a:defRPr/>
            </a:pPr>
            <a:r>
              <a:rPr lang="de-DE" sz="1800" dirty="0" err="1" smtClean="0">
                <a:ea typeface="ＭＳ Ｐゴシック" charset="0"/>
                <a:sym typeface="Wingdings" pitchFamily="2" charset="2"/>
              </a:rPr>
              <a:t>Testing</a:t>
            </a:r>
            <a:r>
              <a:rPr lang="de-DE" sz="1800" dirty="0" smtClean="0">
                <a:ea typeface="ＭＳ Ｐゴシック" charset="0"/>
                <a:sym typeface="Wingdings" pitchFamily="2" charset="2"/>
              </a:rPr>
              <a:t> </a:t>
            </a:r>
            <a:r>
              <a:rPr lang="de-DE" sz="1800" dirty="0" err="1" smtClean="0">
                <a:ea typeface="ＭＳ Ｐゴシック" charset="0"/>
                <a:sym typeface="Wingdings" pitchFamily="2" charset="2"/>
              </a:rPr>
              <a:t>of</a:t>
            </a:r>
            <a:r>
              <a:rPr lang="de-DE" sz="1800" dirty="0" smtClean="0">
                <a:ea typeface="ＭＳ Ｐゴシック" charset="0"/>
                <a:sym typeface="Wingdings" pitchFamily="2" charset="2"/>
              </a:rPr>
              <a:t> </a:t>
            </a:r>
            <a:r>
              <a:rPr lang="de-DE" sz="1800" dirty="0" err="1" smtClean="0">
                <a:ea typeface="ＭＳ Ｐゴシック" charset="0"/>
                <a:sym typeface="Wingdings" pitchFamily="2" charset="2"/>
              </a:rPr>
              <a:t>blood</a:t>
            </a:r>
            <a:r>
              <a:rPr lang="de-DE" sz="1800" dirty="0" smtClean="0">
                <a:ea typeface="ＭＳ Ｐゴシック" charset="0"/>
                <a:sym typeface="Wingdings" pitchFamily="2" charset="2"/>
              </a:rPr>
              <a:t> </a:t>
            </a:r>
            <a:r>
              <a:rPr lang="de-DE" sz="1800" dirty="0" err="1" smtClean="0">
                <a:ea typeface="ＭＳ Ｐゴシック" charset="0"/>
                <a:sym typeface="Wingdings" pitchFamily="2" charset="2"/>
              </a:rPr>
              <a:t>samples</a:t>
            </a:r>
            <a:r>
              <a:rPr lang="de-DE" sz="1800" dirty="0" smtClean="0">
                <a:ea typeface="ＭＳ Ｐゴシック" charset="0"/>
                <a:sym typeface="Wingdings" pitchFamily="2" charset="2"/>
              </a:rPr>
              <a:t> </a:t>
            </a:r>
            <a:r>
              <a:rPr lang="de-DE" sz="1800" dirty="0" err="1" smtClean="0">
                <a:ea typeface="ＭＳ Ｐゴシック" charset="0"/>
                <a:sym typeface="Wingdings" pitchFamily="2" charset="2"/>
              </a:rPr>
              <a:t>has</a:t>
            </a:r>
            <a:r>
              <a:rPr lang="de-DE" sz="1800" dirty="0" smtClean="0">
                <a:ea typeface="ＭＳ Ｐゴシック" charset="0"/>
                <a:sym typeface="Wingdings" pitchFamily="2" charset="2"/>
              </a:rPr>
              <a:t> </a:t>
            </a:r>
            <a:r>
              <a:rPr lang="de-DE" sz="1800" dirty="0" err="1" smtClean="0">
                <a:ea typeface="ＭＳ Ｐゴシック" charset="0"/>
                <a:sym typeface="Wingdings" pitchFamily="2" charset="2"/>
              </a:rPr>
              <a:t>no</a:t>
            </a:r>
            <a:r>
              <a:rPr lang="de-DE" sz="1800" dirty="0" smtClean="0">
                <a:ea typeface="ＭＳ Ｐゴシック" charset="0"/>
                <a:sym typeface="Wingdings" pitchFamily="2" charset="2"/>
              </a:rPr>
              <a:t> </a:t>
            </a:r>
            <a:r>
              <a:rPr lang="de-DE" sz="1800" dirty="0" err="1" smtClean="0">
                <a:ea typeface="ＭＳ Ｐゴシック" charset="0"/>
                <a:sym typeface="Wingdings" pitchFamily="2" charset="2"/>
              </a:rPr>
              <a:t>clinical</a:t>
            </a:r>
            <a:r>
              <a:rPr lang="de-DE" sz="1800" dirty="0" smtClean="0">
                <a:ea typeface="ＭＳ Ｐゴシック" charset="0"/>
                <a:sym typeface="Wingdings" pitchFamily="2" charset="2"/>
              </a:rPr>
              <a:t> </a:t>
            </a:r>
            <a:r>
              <a:rPr lang="de-DE" sz="1800" dirty="0" err="1" smtClean="0">
                <a:ea typeface="ＭＳ Ｐゴシック" charset="0"/>
                <a:sym typeface="Wingdings" pitchFamily="2" charset="2"/>
              </a:rPr>
              <a:t>or</a:t>
            </a:r>
            <a:r>
              <a:rPr lang="de-DE" sz="1800" dirty="0" smtClean="0">
                <a:ea typeface="ＭＳ Ｐゴシック" charset="0"/>
                <a:sym typeface="Wingdings" pitchFamily="2" charset="2"/>
              </a:rPr>
              <a:t> </a:t>
            </a:r>
            <a:r>
              <a:rPr lang="de-DE" sz="1800" dirty="0" err="1" smtClean="0">
                <a:ea typeface="ＭＳ Ｐゴシック" charset="0"/>
                <a:sym typeface="Wingdings" pitchFamily="2" charset="2"/>
              </a:rPr>
              <a:t>therpeutic</a:t>
            </a:r>
            <a:r>
              <a:rPr lang="de-DE" sz="1800" dirty="0">
                <a:sym typeface="Wingdings" pitchFamily="2" charset="2"/>
              </a:rPr>
              <a:t> </a:t>
            </a:r>
            <a:r>
              <a:rPr lang="de-DE" sz="1800" dirty="0" err="1" smtClean="0">
                <a:sym typeface="Wingdings" pitchFamily="2" charset="2"/>
              </a:rPr>
              <a:t>r</a:t>
            </a:r>
            <a:r>
              <a:rPr lang="de-DE" sz="1800" dirty="0" err="1" smtClean="0">
                <a:ea typeface="ＭＳ Ｐゴシック" charset="0"/>
                <a:sym typeface="Wingdings" pitchFamily="2" charset="2"/>
              </a:rPr>
              <a:t>elevance</a:t>
            </a:r>
            <a:r>
              <a:rPr lang="de-DE" sz="1800" dirty="0" smtClean="0">
                <a:ea typeface="ＭＳ Ｐゴシック" charset="0"/>
                <a:sym typeface="Wingdings" pitchFamily="2" charset="2"/>
              </a:rPr>
              <a:t>?</a:t>
            </a:r>
            <a:endParaRPr lang="de-DE" sz="1800" dirty="0">
              <a:ea typeface="ＭＳ Ｐゴシック" charset="0"/>
              <a:sym typeface="Wingdings" pitchFamily="2" charset="2"/>
            </a:endParaRPr>
          </a:p>
          <a:p>
            <a:pPr marL="385762" lvl="1" indent="0">
              <a:buFont typeface="Wingdings" panose="05000000000000000000" pitchFamily="2" charset="2"/>
              <a:buNone/>
              <a:defRPr/>
            </a:pPr>
            <a:r>
              <a:rPr lang="de-DE" sz="1800" dirty="0" smtClean="0">
                <a:ea typeface="ＭＳ Ｐゴシック" charset="0"/>
                <a:sym typeface="Wingdings" pitchFamily="2" charset="2"/>
              </a:rPr>
              <a:t> </a:t>
            </a:r>
            <a:r>
              <a:rPr lang="de-DE" sz="1800" dirty="0" smtClean="0">
                <a:ea typeface="ＭＳ Ｐゴシック" charset="0"/>
                <a:sym typeface="Wingdings" pitchFamily="2" charset="2"/>
              </a:rPr>
              <a:t>Change </a:t>
            </a:r>
            <a:r>
              <a:rPr lang="de-DE" sz="1800" dirty="0" err="1" smtClean="0">
                <a:ea typeface="ＭＳ Ｐゴシック" charset="0"/>
                <a:sym typeface="Wingdings" pitchFamily="2" charset="2"/>
              </a:rPr>
              <a:t>or</a:t>
            </a:r>
            <a:r>
              <a:rPr lang="de-DE" sz="1800" dirty="0" smtClean="0">
                <a:ea typeface="ＭＳ Ｐゴシック" charset="0"/>
                <a:sym typeface="Wingdings" pitchFamily="2" charset="2"/>
              </a:rPr>
              <a:t> </a:t>
            </a:r>
            <a:r>
              <a:rPr lang="de-DE" sz="1800" dirty="0" err="1" smtClean="0">
                <a:ea typeface="ＭＳ Ｐゴシック" charset="0"/>
                <a:sym typeface="Wingdings" pitchFamily="2" charset="2"/>
              </a:rPr>
              <a:t>ongoing</a:t>
            </a:r>
            <a:r>
              <a:rPr lang="de-DE" sz="1800" dirty="0" smtClean="0">
                <a:ea typeface="ＭＳ Ｐゴシック" charset="0"/>
                <a:sym typeface="Wingdings" pitchFamily="2" charset="2"/>
              </a:rPr>
              <a:t> </a:t>
            </a:r>
            <a:r>
              <a:rPr lang="de-DE" sz="1800" dirty="0" err="1" smtClean="0">
                <a:ea typeface="ＭＳ Ｐゴシック" charset="0"/>
                <a:sym typeface="Wingdings" pitchFamily="2" charset="2"/>
              </a:rPr>
              <a:t>medication</a:t>
            </a:r>
            <a:r>
              <a:rPr lang="de-DE" sz="1800" dirty="0" smtClean="0">
                <a:ea typeface="ＭＳ Ｐゴシック" charset="0"/>
                <a:sym typeface="Wingdings" pitchFamily="2" charset="2"/>
              </a:rPr>
              <a:t> </a:t>
            </a:r>
            <a:r>
              <a:rPr lang="de-DE" sz="1800" dirty="0" err="1" smtClean="0">
                <a:ea typeface="ＭＳ Ｐゴシック" charset="0"/>
                <a:sym typeface="Wingdings" pitchFamily="2" charset="2"/>
              </a:rPr>
              <a:t>is</a:t>
            </a:r>
            <a:r>
              <a:rPr lang="de-DE" sz="1800" dirty="0" smtClean="0">
                <a:ea typeface="ＭＳ Ｐゴシック" charset="0"/>
                <a:sym typeface="Wingdings" pitchFamily="2" charset="2"/>
              </a:rPr>
              <a:t> not relevant?</a:t>
            </a:r>
            <a:endParaRPr lang="de-DE" sz="1600" dirty="0" smtClean="0">
              <a:ea typeface="ＭＳ Ｐゴシック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de-DE" sz="1600" dirty="0">
                <a:ea typeface="ＭＳ Ｐゴシック" charset="0"/>
              </a:rPr>
              <a:t>     </a:t>
            </a:r>
          </a:p>
        </p:txBody>
      </p:sp>
    </p:spTree>
    <p:extLst>
      <p:ext uri="{BB962C8B-B14F-4D97-AF65-F5344CB8AC3E}">
        <p14:creationId xmlns:p14="http://schemas.microsoft.com/office/powerpoint/2010/main" val="234687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/>
              <a:t>maintrac</a:t>
            </a:r>
            <a:r>
              <a:rPr lang="de-DE" altLang="de-DE" sz="4800" baseline="30000" smtClean="0"/>
              <a:t>®</a:t>
            </a:r>
          </a:p>
        </p:txBody>
      </p:sp>
      <p:sp>
        <p:nvSpPr>
          <p:cNvPr id="72707" name="Inhaltsplatzhalter 2"/>
          <p:cNvSpPr>
            <a:spLocks noGrp="1"/>
          </p:cNvSpPr>
          <p:nvPr>
            <p:ph idx="1"/>
          </p:nvPr>
        </p:nvSpPr>
        <p:spPr>
          <a:xfrm>
            <a:off x="815975" y="2624138"/>
            <a:ext cx="8447088" cy="3602037"/>
          </a:xfrm>
        </p:spPr>
        <p:txBody>
          <a:bodyPr/>
          <a:lstStyle/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de-DE" sz="2000" b="1" dirty="0" smtClean="0">
                <a:ea typeface="ＭＳ Ｐゴシック" charset="0"/>
              </a:rPr>
              <a:t>CETC als </a:t>
            </a:r>
            <a:r>
              <a:rPr lang="de-DE" sz="2000" b="1" dirty="0">
                <a:solidFill>
                  <a:srgbClr val="FF0000"/>
                </a:solidFill>
                <a:ea typeface="ＭＳ Ｐゴシック" charset="0"/>
              </a:rPr>
              <a:t>Erfolgsparameter, prognostischer und prädiktiver Marker</a:t>
            </a:r>
            <a:r>
              <a:rPr lang="de-DE" sz="2000" b="1" dirty="0">
                <a:ea typeface="ＭＳ Ｐゴシック" charset="0"/>
              </a:rPr>
              <a:t> für personalisierte Therapieentscheidungen </a:t>
            </a:r>
            <a:endParaRPr lang="de-DE" sz="2000" b="1" dirty="0" smtClean="0">
              <a:ea typeface="ＭＳ Ｐゴシック" charset="0"/>
            </a:endParaRPr>
          </a:p>
          <a:p>
            <a:pPr marL="1438275" indent="-447675">
              <a:defRPr/>
            </a:pPr>
            <a:r>
              <a:rPr lang="de-DE" sz="1600" b="1" dirty="0" smtClean="0">
                <a:solidFill>
                  <a:srgbClr val="FF0000"/>
                </a:solidFill>
                <a:ea typeface="ＭＳ Ｐゴシック" charset="0"/>
              </a:rPr>
              <a:t>Quantitative</a:t>
            </a:r>
            <a:r>
              <a:rPr lang="de-DE" sz="1600" dirty="0" smtClean="0">
                <a:ea typeface="ＭＳ Ｐゴシック" charset="0"/>
              </a:rPr>
              <a:t> Erfassung der CETC</a:t>
            </a:r>
          </a:p>
          <a:p>
            <a:pPr marL="1438275" indent="-447675">
              <a:defRPr/>
            </a:pPr>
            <a:r>
              <a:rPr lang="de-DE" sz="1600" dirty="0" smtClean="0">
                <a:ea typeface="ＭＳ Ｐゴシック" charset="0"/>
              </a:rPr>
              <a:t>Höchste </a:t>
            </a:r>
            <a:r>
              <a:rPr lang="de-DE" sz="1600" dirty="0">
                <a:ea typeface="ＭＳ Ｐゴシック" charset="0"/>
              </a:rPr>
              <a:t>Sensitivität auch bei Patienten mit </a:t>
            </a:r>
            <a:r>
              <a:rPr lang="de-DE" sz="1600" b="1" dirty="0">
                <a:solidFill>
                  <a:srgbClr val="FF0000"/>
                </a:solidFill>
                <a:ea typeface="ＭＳ Ｐゴシック" charset="0"/>
              </a:rPr>
              <a:t>Primärtumor</a:t>
            </a:r>
          </a:p>
          <a:p>
            <a:pPr marL="1438275" indent="-447675">
              <a:defRPr/>
            </a:pPr>
            <a:r>
              <a:rPr lang="de-DE" sz="1600" dirty="0">
                <a:ea typeface="ＭＳ Ｐゴシック" charset="0"/>
              </a:rPr>
              <a:t>Verlaufs- und Erfolgskontrolle </a:t>
            </a:r>
            <a:r>
              <a:rPr lang="de-DE" sz="1600" b="1" dirty="0">
                <a:solidFill>
                  <a:srgbClr val="FF0000"/>
                </a:solidFill>
                <a:ea typeface="ＭＳ Ｐゴシック" charset="0"/>
              </a:rPr>
              <a:t>während der Tumortherapie</a:t>
            </a:r>
          </a:p>
          <a:p>
            <a:pPr marL="1438275" indent="-447675">
              <a:defRPr/>
            </a:pPr>
            <a:r>
              <a:rPr lang="de-DE" sz="1600" dirty="0">
                <a:ea typeface="ＭＳ Ｐゴシック" charset="0"/>
              </a:rPr>
              <a:t>Charakterisierung </a:t>
            </a:r>
            <a:r>
              <a:rPr lang="de-DE" sz="1600" b="1" dirty="0">
                <a:solidFill>
                  <a:srgbClr val="FF0000"/>
                </a:solidFill>
                <a:ea typeface="ＭＳ Ｐゴシック" charset="0"/>
              </a:rPr>
              <a:t>therapierelevanter Tumoreigenschaften</a:t>
            </a:r>
          </a:p>
          <a:p>
            <a:pPr marL="1438275" indent="-447675">
              <a:defRPr/>
            </a:pPr>
            <a:r>
              <a:rPr lang="de-DE" sz="1600" dirty="0">
                <a:ea typeface="ＭＳ Ｐゴシック" charset="0"/>
              </a:rPr>
              <a:t>Identifikation der </a:t>
            </a:r>
            <a:r>
              <a:rPr lang="de-DE" sz="1600" b="1" dirty="0">
                <a:solidFill>
                  <a:srgbClr val="FF0000"/>
                </a:solidFill>
                <a:ea typeface="ＭＳ Ｐゴシック" charset="0"/>
              </a:rPr>
              <a:t>wirksamsten Therapien</a:t>
            </a:r>
            <a:r>
              <a:rPr lang="de-DE" sz="1600" dirty="0">
                <a:ea typeface="ＭＳ Ｐゴシック" charset="0"/>
              </a:rPr>
              <a:t> </a:t>
            </a:r>
          </a:p>
          <a:p>
            <a:pPr marL="1438275" indent="-447675">
              <a:defRPr/>
            </a:pPr>
            <a:r>
              <a:rPr lang="de-DE" sz="1600" b="1" dirty="0">
                <a:solidFill>
                  <a:srgbClr val="FF0000"/>
                </a:solidFill>
                <a:ea typeface="ＭＳ Ｐゴシック" charset="0"/>
              </a:rPr>
              <a:t>Langzeitüberwachung</a:t>
            </a:r>
            <a:r>
              <a:rPr lang="de-DE" sz="1600" dirty="0">
                <a:ea typeface="ＭＳ Ｐゴシック" charset="0"/>
              </a:rPr>
              <a:t> auch 10 Jahre nach einer Krebsdiagnose</a:t>
            </a:r>
          </a:p>
          <a:p>
            <a:pPr marL="1438275" indent="-447675">
              <a:defRPr/>
            </a:pPr>
            <a:r>
              <a:rPr lang="de-DE" sz="1600" b="1" dirty="0">
                <a:solidFill>
                  <a:srgbClr val="FF0000"/>
                </a:solidFill>
                <a:ea typeface="ＭＳ Ｐゴシック" charset="0"/>
              </a:rPr>
              <a:t>Echtzeitkontrolle</a:t>
            </a:r>
            <a:r>
              <a:rPr lang="de-DE" sz="1600" dirty="0">
                <a:ea typeface="ＭＳ Ｐゴシック" charset="0"/>
              </a:rPr>
              <a:t> durch eine Blutprobe von 15ml </a:t>
            </a:r>
          </a:p>
          <a:p>
            <a:pPr eaLnBrk="1" hangingPunct="1">
              <a:defRPr/>
            </a:pPr>
            <a:endParaRPr lang="de-DE" sz="1600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816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el 4"/>
          <p:cNvSpPr>
            <a:spLocks noGrp="1"/>
          </p:cNvSpPr>
          <p:nvPr>
            <p:ph type="title"/>
          </p:nvPr>
        </p:nvSpPr>
        <p:spPr>
          <a:xfrm>
            <a:off x="503238" y="3812277"/>
            <a:ext cx="7058025" cy="1501775"/>
          </a:xfrm>
        </p:spPr>
        <p:txBody>
          <a:bodyPr/>
          <a:lstStyle/>
          <a:p>
            <a:pPr algn="l" eaLnBrk="1" hangingPunct="1"/>
            <a:r>
              <a:rPr lang="de-DE" altLang="de-DE" dirty="0" err="1">
                <a:ea typeface="ＭＳ Ｐゴシック" pitchFamily="34" charset="-128"/>
              </a:rPr>
              <a:t>Thank</a:t>
            </a:r>
            <a:r>
              <a:rPr lang="de-DE" altLang="de-DE" dirty="0">
                <a:ea typeface="ＭＳ Ｐゴシック" pitchFamily="34" charset="-128"/>
              </a:rPr>
              <a:t>  </a:t>
            </a:r>
            <a:r>
              <a:rPr lang="de-DE" altLang="de-DE" dirty="0" err="1">
                <a:ea typeface="ＭＳ Ｐゴシック" pitchFamily="34" charset="-128"/>
              </a:rPr>
              <a:t>you</a:t>
            </a:r>
            <a:r>
              <a:rPr lang="de-DE" altLang="de-DE" dirty="0">
                <a:ea typeface="ＭＳ Ｐゴシック" pitchFamily="34" charset="-128"/>
              </a:rPr>
              <a:t/>
            </a:r>
            <a:br>
              <a:rPr lang="de-DE" altLang="de-DE" dirty="0">
                <a:ea typeface="ＭＳ Ｐゴシック" pitchFamily="34" charset="-128"/>
              </a:rPr>
            </a:br>
            <a:r>
              <a:rPr lang="de-DE" altLang="de-DE" dirty="0" err="1">
                <a:ea typeface="ＭＳ Ｐゴシック" pitchFamily="34" charset="-128"/>
              </a:rPr>
              <a:t>for</a:t>
            </a:r>
            <a:r>
              <a:rPr lang="de-DE" altLang="de-DE" dirty="0">
                <a:ea typeface="ＭＳ Ｐゴシック" pitchFamily="34" charset="-128"/>
              </a:rPr>
              <a:t> </a:t>
            </a:r>
            <a:r>
              <a:rPr lang="de-DE" altLang="de-DE" dirty="0" err="1">
                <a:ea typeface="ＭＳ Ｐゴシック" pitchFamily="34" charset="-128"/>
              </a:rPr>
              <a:t>your</a:t>
            </a:r>
            <a:r>
              <a:rPr lang="de-DE" altLang="de-DE" dirty="0">
                <a:ea typeface="ＭＳ Ｐゴシック" pitchFamily="34" charset="-128"/>
              </a:rPr>
              <a:t> </a:t>
            </a:r>
            <a:r>
              <a:rPr lang="de-DE" altLang="de-DE" dirty="0" err="1">
                <a:ea typeface="ＭＳ Ｐゴシック" pitchFamily="34" charset="-128"/>
              </a:rPr>
              <a:t>attention</a:t>
            </a:r>
            <a:r>
              <a:rPr lang="de-DE" altLang="de-DE" dirty="0">
                <a:ea typeface="ＭＳ Ｐゴシック" pitchFamily="34" charset="-128"/>
              </a:rPr>
              <a:t/>
            </a:r>
            <a:br>
              <a:rPr lang="de-DE" altLang="de-DE" dirty="0">
                <a:ea typeface="ＭＳ Ｐゴシック" pitchFamily="34" charset="-128"/>
              </a:rPr>
            </a:br>
            <a:r>
              <a:rPr lang="de-DE" altLang="de-DE" dirty="0">
                <a:ea typeface="ＭＳ Ｐゴシック" pitchFamily="34" charset="-128"/>
              </a:rPr>
              <a:t/>
            </a:r>
            <a:br>
              <a:rPr lang="de-DE" altLang="de-DE" dirty="0">
                <a:ea typeface="ＭＳ Ｐゴシック" pitchFamily="34" charset="-128"/>
              </a:rPr>
            </a:br>
            <a:r>
              <a:rPr lang="de-DE" altLang="de-DE" sz="2400" u="sng" dirty="0">
                <a:ea typeface="ＭＳ Ｐゴシック" pitchFamily="34" charset="-128"/>
              </a:rPr>
              <a:t>www.dmb-diagnostics.de</a:t>
            </a:r>
            <a:endParaRPr lang="de-DE" altLang="de-DE" sz="2400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Inhaltsplatzhalter 3"/>
          <p:cNvSpPr>
            <a:spLocks noGrp="1"/>
          </p:cNvSpPr>
          <p:nvPr>
            <p:ph idx="13"/>
          </p:nvPr>
        </p:nvSpPr>
        <p:spPr>
          <a:xfrm>
            <a:off x="517525" y="1003300"/>
            <a:ext cx="9109075" cy="5668963"/>
          </a:xfrm>
        </p:spPr>
        <p:txBody>
          <a:bodyPr anchor="ctr"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de-DE" altLang="de-DE" smtClean="0"/>
              <a:t>Arbeitsgemeinschaft</a:t>
            </a:r>
            <a:br>
              <a:rPr lang="de-DE" altLang="de-DE" smtClean="0"/>
            </a:br>
            <a:r>
              <a:rPr lang="de-DE" altLang="de-DE" smtClean="0"/>
              <a:t>Transfusionsmedizinisches Zentrum Bayreuth TZB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de-DE" altLang="de-DE" smtClean="0"/>
              <a:t>SIMFO Spezielle Immunologie Forschung + Entwicklung GmbH</a:t>
            </a:r>
            <a:br>
              <a:rPr lang="de-DE" altLang="de-DE" smtClean="0"/>
            </a:br>
            <a:r>
              <a:rPr lang="de-DE" altLang="de-DE" smtClean="0"/>
              <a:t>&amp; Labor Dr. Pachmann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de-DE" altLang="de-DE" smtClean="0"/>
              <a:t>Dr. rer. nat. Stefan Schuster</a:t>
            </a:r>
            <a:br>
              <a:rPr lang="de-DE" altLang="de-DE" smtClean="0"/>
            </a:br>
            <a:r>
              <a:rPr lang="de-DE" altLang="de-DE" smtClean="0"/>
              <a:t>sschuster@simfo.de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de-DE" altLang="de-DE" smtClean="0"/>
              <a:t>Kurpromenade 2</a:t>
            </a:r>
            <a:br>
              <a:rPr lang="de-DE" altLang="de-DE" smtClean="0"/>
            </a:br>
            <a:r>
              <a:rPr lang="de-DE" altLang="de-DE" smtClean="0"/>
              <a:t>95448 Bayreuth</a:t>
            </a:r>
            <a:br>
              <a:rPr lang="de-DE" altLang="de-DE" smtClean="0"/>
            </a:br>
            <a:r>
              <a:rPr lang="de-DE" altLang="de-DE" smtClean="0"/>
              <a:t>Germany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de-DE" altLang="de-DE" u="sng" smtClean="0"/>
              <a:t>www.maintrac.de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de-DE" altLang="de-DE" u="sng" smtClean="0"/>
          </a:p>
        </p:txBody>
      </p:sp>
    </p:spTree>
    <p:extLst>
      <p:ext uri="{BB962C8B-B14F-4D97-AF65-F5344CB8AC3E}">
        <p14:creationId xmlns:p14="http://schemas.microsoft.com/office/powerpoint/2010/main" val="132223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el 3"/>
          <p:cNvSpPr>
            <a:spLocks noGrp="1"/>
          </p:cNvSpPr>
          <p:nvPr>
            <p:ph type="title"/>
          </p:nvPr>
        </p:nvSpPr>
        <p:spPr>
          <a:xfrm>
            <a:off x="503238" y="2465388"/>
            <a:ext cx="7058025" cy="1501775"/>
          </a:xfrm>
        </p:spPr>
        <p:txBody>
          <a:bodyPr/>
          <a:lstStyle/>
          <a:p>
            <a:pPr eaLnBrk="1" hangingPunct="1"/>
            <a:r>
              <a:rPr lang="de-DE" altLang="de-DE">
                <a:ea typeface="ＭＳ Ｐゴシック" pitchFamily="34" charset="-128"/>
              </a:rPr>
              <a:t>Increasing cell numbers</a:t>
            </a:r>
          </a:p>
        </p:txBody>
      </p:sp>
      <p:sp>
        <p:nvSpPr>
          <p:cNvPr id="46083" name="Textplatzhalter 4"/>
          <p:cNvSpPr>
            <a:spLocks noGrp="1"/>
          </p:cNvSpPr>
          <p:nvPr>
            <p:ph type="body" idx="1"/>
          </p:nvPr>
        </p:nvSpPr>
        <p:spPr>
          <a:xfrm>
            <a:off x="1847850" y="3978275"/>
            <a:ext cx="5713413" cy="1654175"/>
          </a:xfrm>
        </p:spPr>
        <p:txBody>
          <a:bodyPr/>
          <a:lstStyle/>
          <a:p>
            <a:pPr eaLnBrk="1" hangingPunct="1">
              <a:spcBef>
                <a:spcPts val="325"/>
              </a:spcBef>
            </a:pPr>
            <a:r>
              <a:rPr lang="de-DE" altLang="de-DE" sz="2800">
                <a:ea typeface="ＭＳ Ｐゴシック" pitchFamily="34" charset="-128"/>
              </a:rPr>
              <a:t>What can we do?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el 4"/>
          <p:cNvSpPr>
            <a:spLocks noGrp="1"/>
          </p:cNvSpPr>
          <p:nvPr>
            <p:ph type="title"/>
          </p:nvPr>
        </p:nvSpPr>
        <p:spPr>
          <a:xfrm>
            <a:off x="5568950" y="420688"/>
            <a:ext cx="4511675" cy="2435225"/>
          </a:xfrm>
        </p:spPr>
        <p:txBody>
          <a:bodyPr/>
          <a:lstStyle/>
          <a:p>
            <a:pPr eaLnBrk="1" hangingPunct="1"/>
            <a:r>
              <a:rPr lang="de-DE" altLang="de-DE">
                <a:ea typeface="ＭＳ Ｐゴシック" pitchFamily="34" charset="-128"/>
              </a:rPr>
              <a:t>Chemo-sensitivity</a:t>
            </a:r>
          </a:p>
        </p:txBody>
      </p:sp>
      <p:sp>
        <p:nvSpPr>
          <p:cNvPr id="47107" name="Textplatzhalter 5"/>
          <p:cNvSpPr>
            <a:spLocks noGrp="1"/>
          </p:cNvSpPr>
          <p:nvPr>
            <p:ph type="body" sz="half" idx="2"/>
          </p:nvPr>
        </p:nvSpPr>
        <p:spPr>
          <a:xfrm>
            <a:off x="5568950" y="2919413"/>
            <a:ext cx="4378325" cy="3865562"/>
          </a:xfrm>
        </p:spPr>
        <p:txBody>
          <a:bodyPr/>
          <a:lstStyle/>
          <a:p>
            <a:pPr eaLnBrk="1" hangingPunct="1">
              <a:spcBef>
                <a:spcPts val="663"/>
              </a:spcBef>
            </a:pPr>
            <a:r>
              <a:rPr lang="de-DE" altLang="de-DE" sz="2800" b="1">
                <a:solidFill>
                  <a:srgbClr val="595959"/>
                </a:solidFill>
                <a:ea typeface="ＭＳ Ｐゴシック" pitchFamily="34" charset="-128"/>
              </a:rPr>
              <a:t>Comparing deathrate </a:t>
            </a:r>
            <a:br>
              <a:rPr lang="de-DE" altLang="de-DE" sz="2800" b="1">
                <a:solidFill>
                  <a:srgbClr val="595959"/>
                </a:solidFill>
                <a:ea typeface="ＭＳ Ｐゴシック" pitchFamily="34" charset="-128"/>
              </a:rPr>
            </a:br>
            <a:r>
              <a:rPr lang="de-DE" altLang="de-DE" sz="2800">
                <a:solidFill>
                  <a:srgbClr val="595959"/>
                </a:solidFill>
                <a:ea typeface="ＭＳ Ｐゴシック" pitchFamily="34" charset="-128"/>
              </a:rPr>
              <a:t>of circulating tumor cells </a:t>
            </a:r>
            <a:br>
              <a:rPr lang="de-DE" altLang="de-DE" sz="2800">
                <a:solidFill>
                  <a:srgbClr val="595959"/>
                </a:solidFill>
                <a:ea typeface="ＭＳ Ｐゴシック" pitchFamily="34" charset="-128"/>
              </a:rPr>
            </a:br>
            <a:r>
              <a:rPr lang="de-DE" altLang="de-DE" sz="2800" b="1">
                <a:solidFill>
                  <a:srgbClr val="595959"/>
                </a:solidFill>
                <a:ea typeface="ＭＳ Ｐゴシック" pitchFamily="34" charset="-128"/>
              </a:rPr>
              <a:t>under different medications </a:t>
            </a:r>
            <a:br>
              <a:rPr lang="de-DE" altLang="de-DE" sz="2800" b="1">
                <a:solidFill>
                  <a:srgbClr val="595959"/>
                </a:solidFill>
                <a:ea typeface="ＭＳ Ｐゴシック" pitchFamily="34" charset="-128"/>
              </a:rPr>
            </a:br>
            <a:r>
              <a:rPr lang="de-DE" altLang="de-DE" sz="2800">
                <a:solidFill>
                  <a:srgbClr val="595959"/>
                </a:solidFill>
                <a:ea typeface="ＭＳ Ｐゴシック" pitchFamily="34" charset="-128"/>
              </a:rPr>
              <a:t>in a blood sample</a:t>
            </a:r>
          </a:p>
        </p:txBody>
      </p:sp>
      <p:pic>
        <p:nvPicPr>
          <p:cNvPr id="16" name="Bildplatzhalter 15" descr="Bildschirmfoto 2014-03-31 um 11.49.59.png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Bildplatzhalter 16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5003" y="839964"/>
            <a:ext cx="2293995" cy="2382323"/>
          </a:xfrm>
        </p:spPr>
      </p:pic>
      <p:pic>
        <p:nvPicPr>
          <p:cNvPr id="14" name="Picture 5"/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3200">
                <a:ea typeface="ＭＳ Ｐゴシック" pitchFamily="34" charset="-128"/>
              </a:rPr>
              <a:t>The mortality rate of the CETCs is measured </a:t>
            </a:r>
            <a:br>
              <a:rPr lang="de-DE" altLang="de-DE" sz="3200">
                <a:ea typeface="ＭＳ Ｐゴシック" pitchFamily="34" charset="-128"/>
              </a:rPr>
            </a:br>
            <a:r>
              <a:rPr lang="de-DE" altLang="de-DE" sz="3200">
                <a:ea typeface="ＭＳ Ｐゴシック" pitchFamily="34" charset="-128"/>
              </a:rPr>
              <a:t>over the time in the presence of medication</a:t>
            </a:r>
          </a:p>
        </p:txBody>
      </p:sp>
      <p:pic>
        <p:nvPicPr>
          <p:cNvPr id="48131" name="Picture 4" descr="036-Std-Celldevelop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3225800"/>
            <a:ext cx="7058025" cy="214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" y="1144588"/>
            <a:ext cx="8566150" cy="526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8" descr="C:\Users\Simfo User\Desktop\Marketing\Grafiken AandE\JPEG 20150713\05_2015_Grafik_02_V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88" y="1908175"/>
            <a:ext cx="8240712" cy="506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Text Box 6"/>
          <p:cNvSpPr txBox="1">
            <a:spLocks noChangeArrowheads="1"/>
          </p:cNvSpPr>
          <p:nvPr/>
        </p:nvSpPr>
        <p:spPr bwMode="auto">
          <a:xfrm>
            <a:off x="852488" y="-9525"/>
            <a:ext cx="2032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70" tIns="50384" rIns="100770" bIns="50384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buSzPct val="100000"/>
            </a:pPr>
            <a:endParaRPr lang="de-DE" altLang="de-DE" sz="2000" b="1">
              <a:solidFill>
                <a:srgbClr val="000000"/>
              </a:solidFill>
            </a:endParaRPr>
          </a:p>
          <a:p>
            <a:pPr eaLnBrk="1" hangingPunct="1">
              <a:buSzPct val="100000"/>
            </a:pPr>
            <a:r>
              <a:rPr lang="de-DE" altLang="de-DE" sz="2000">
                <a:solidFill>
                  <a:srgbClr val="000000"/>
                </a:solidFill>
              </a:rPr>
              <a:t>	</a:t>
            </a:r>
          </a:p>
          <a:p>
            <a:pPr eaLnBrk="1" hangingPunct="1">
              <a:buSzPct val="100000"/>
            </a:pPr>
            <a:endParaRPr lang="de-DE" altLang="de-DE" sz="2000">
              <a:solidFill>
                <a:srgbClr val="000000"/>
              </a:solidFill>
            </a:endParaRPr>
          </a:p>
          <a:p>
            <a:pPr eaLnBrk="1" hangingPunct="1">
              <a:buSzPct val="100000"/>
            </a:pPr>
            <a:endParaRPr lang="de-DE" altLang="de-DE" sz="2000">
              <a:solidFill>
                <a:srgbClr val="000000"/>
              </a:solidFill>
            </a:endParaRPr>
          </a:p>
        </p:txBody>
      </p:sp>
      <p:sp>
        <p:nvSpPr>
          <p:cNvPr id="50180" name="Rectangle 7"/>
          <p:cNvSpPr>
            <a:spLocks noGrp="1" noChangeArrowheads="1"/>
          </p:cNvSpPr>
          <p:nvPr>
            <p:ph type="title"/>
          </p:nvPr>
        </p:nvSpPr>
        <p:spPr>
          <a:xfrm>
            <a:off x="309563" y="360363"/>
            <a:ext cx="9074150" cy="1258887"/>
          </a:xfrm>
        </p:spPr>
        <p:txBody>
          <a:bodyPr/>
          <a:lstStyle/>
          <a:p>
            <a:pPr eaLnBrk="1" hangingPunct="1">
              <a:tabLst>
                <a:tab pos="0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6388" algn="l"/>
                <a:tab pos="5835650" algn="l"/>
                <a:tab pos="6284913" algn="l"/>
                <a:tab pos="6734175" algn="l"/>
                <a:tab pos="7183438" algn="l"/>
                <a:tab pos="7632700" algn="l"/>
                <a:tab pos="8081963" algn="l"/>
                <a:tab pos="8531225" algn="l"/>
                <a:tab pos="8980488" algn="l"/>
                <a:tab pos="9407525" algn="l"/>
              </a:tabLst>
            </a:pPr>
            <a:r>
              <a:rPr lang="de-DE" altLang="de-DE" sz="4400">
                <a:ea typeface="ＭＳ Ｐゴシック" pitchFamily="34" charset="-128"/>
              </a:rPr>
              <a:t>Impact of Chemosensitivity testing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530" name="Picture 2"/>
          <p:cNvPicPr>
            <a:picLocks noChangeAspect="1" noChangeArrowheads="1"/>
          </p:cNvPicPr>
          <p:nvPr/>
        </p:nvPicPr>
        <p:blipFill rotWithShape="1">
          <a:blip r:embed="rId2"/>
          <a:srcRect l="-10"/>
          <a:stretch/>
        </p:blipFill>
        <p:spPr bwMode="auto">
          <a:xfrm>
            <a:off x="4738688" y="0"/>
            <a:ext cx="5341937" cy="75596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/>
        </p:spPr>
      </p:pic>
      <p:sp>
        <p:nvSpPr>
          <p:cNvPr id="20482" name="Inhaltsplatzhalter 7"/>
          <p:cNvSpPr txBox="1">
            <a:spLocks/>
          </p:cNvSpPr>
          <p:nvPr/>
        </p:nvSpPr>
        <p:spPr bwMode="auto">
          <a:xfrm>
            <a:off x="575733" y="2019300"/>
            <a:ext cx="4109156" cy="463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6475" eaLnBrk="0" hangingPunct="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1006475" eaLnBrk="0" hangingPunct="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 marL="1143000" indent="-228600" defTabSz="1006475" eaLnBrk="0" hangingPunct="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 marL="1600200" indent="-228600" defTabSz="1006475" eaLnBrk="0" hangingPunct="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 marL="2057400" indent="-228600" defTabSz="1006475" eaLnBrk="0" hangingPunct="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ts val="2200"/>
              </a:spcBef>
              <a:buClr>
                <a:schemeClr val="accent1"/>
              </a:buClr>
              <a:buSzPct val="90000"/>
              <a:buFont typeface="Wingdings" charset="0"/>
              <a:buNone/>
              <a:defRPr/>
            </a:pPr>
            <a:r>
              <a:rPr lang="de-DE" sz="2800" dirty="0" err="1">
                <a:solidFill>
                  <a:srgbClr val="595959"/>
                </a:solidFill>
                <a:latin typeface="Calisto MT" charset="0"/>
              </a:rPr>
              <a:t>If</a:t>
            </a:r>
            <a:r>
              <a:rPr lang="de-DE" sz="2800" dirty="0">
                <a:solidFill>
                  <a:srgbClr val="595959"/>
                </a:solidFill>
                <a:latin typeface="Calisto MT" charset="0"/>
              </a:rPr>
              <a:t> </a:t>
            </a:r>
            <a:r>
              <a:rPr lang="de-DE" sz="2800" dirty="0" err="1">
                <a:solidFill>
                  <a:srgbClr val="595959"/>
                </a:solidFill>
                <a:latin typeface="Calisto MT" charset="0"/>
              </a:rPr>
              <a:t>cell</a:t>
            </a:r>
            <a:r>
              <a:rPr lang="de-DE" sz="2800" dirty="0">
                <a:solidFill>
                  <a:srgbClr val="595959"/>
                </a:solidFill>
                <a:latin typeface="Calisto MT" charset="0"/>
              </a:rPr>
              <a:t> </a:t>
            </a:r>
            <a:r>
              <a:rPr lang="de-DE" sz="2800" dirty="0" err="1">
                <a:solidFill>
                  <a:srgbClr val="595959"/>
                </a:solidFill>
                <a:latin typeface="Calisto MT" charset="0"/>
              </a:rPr>
              <a:t>numbers</a:t>
            </a:r>
            <a:r>
              <a:rPr lang="de-DE" sz="2800" dirty="0">
                <a:solidFill>
                  <a:srgbClr val="595959"/>
                </a:solidFill>
                <a:latin typeface="Calisto MT" charset="0"/>
              </a:rPr>
              <a:t> </a:t>
            </a:r>
            <a:r>
              <a:rPr lang="de-DE" sz="2800" dirty="0" err="1">
                <a:solidFill>
                  <a:srgbClr val="595959"/>
                </a:solidFill>
                <a:latin typeface="Calisto MT" charset="0"/>
              </a:rPr>
              <a:t>are</a:t>
            </a:r>
            <a:r>
              <a:rPr lang="de-DE" sz="2800" dirty="0">
                <a:solidFill>
                  <a:srgbClr val="595959"/>
                </a:solidFill>
                <a:latin typeface="Calisto MT" charset="0"/>
              </a:rPr>
              <a:t> </a:t>
            </a:r>
            <a:r>
              <a:rPr lang="de-DE" sz="2800" b="1" dirty="0" err="1">
                <a:solidFill>
                  <a:srgbClr val="FF0000"/>
                </a:solidFill>
                <a:latin typeface="Calisto MT" charset="0"/>
              </a:rPr>
              <a:t>increasing</a:t>
            </a:r>
            <a:r>
              <a:rPr lang="de-DE" sz="2800" dirty="0">
                <a:solidFill>
                  <a:srgbClr val="595959"/>
                </a:solidFill>
                <a:latin typeface="Calisto MT" charset="0"/>
              </a:rPr>
              <a:t>, </a:t>
            </a:r>
            <a:r>
              <a:rPr lang="de-DE" sz="2800" dirty="0" err="1">
                <a:solidFill>
                  <a:srgbClr val="595959"/>
                </a:solidFill>
                <a:latin typeface="Calisto MT" charset="0"/>
              </a:rPr>
              <a:t>it</a:t>
            </a:r>
            <a:r>
              <a:rPr lang="de-DE" sz="2800" dirty="0">
                <a:solidFill>
                  <a:srgbClr val="595959"/>
                </a:solidFill>
                <a:latin typeface="Calisto MT" charset="0"/>
              </a:rPr>
              <a:t> </a:t>
            </a:r>
            <a:r>
              <a:rPr lang="de-DE" sz="2800" dirty="0" err="1">
                <a:solidFill>
                  <a:srgbClr val="595959"/>
                </a:solidFill>
                <a:latin typeface="Calisto MT" charset="0"/>
              </a:rPr>
              <a:t>is</a:t>
            </a:r>
            <a:endParaRPr lang="de-DE" sz="2800" dirty="0">
              <a:solidFill>
                <a:srgbClr val="595959"/>
              </a:solidFill>
              <a:latin typeface="Calisto MT" charset="0"/>
            </a:endParaRPr>
          </a:p>
          <a:p>
            <a:pPr eaLnBrk="1" hangingPunct="1">
              <a:spcBef>
                <a:spcPts val="2200"/>
              </a:spcBef>
              <a:buClr>
                <a:schemeClr val="accent1"/>
              </a:buClr>
              <a:buSzPct val="90000"/>
              <a:buFont typeface="Wingdings" charset="0"/>
              <a:buNone/>
              <a:defRPr/>
            </a:pPr>
            <a:r>
              <a:rPr lang="de-DE" sz="2800" dirty="0" err="1">
                <a:solidFill>
                  <a:srgbClr val="595959"/>
                </a:solidFill>
                <a:latin typeface="Calisto MT" charset="0"/>
              </a:rPr>
              <a:t>advisable</a:t>
            </a:r>
            <a:r>
              <a:rPr lang="de-DE" sz="2800" dirty="0">
                <a:solidFill>
                  <a:srgbClr val="595959"/>
                </a:solidFill>
                <a:latin typeface="Calisto MT" charset="0"/>
              </a:rPr>
              <a:t> </a:t>
            </a:r>
            <a:r>
              <a:rPr lang="de-DE" sz="2800" dirty="0" err="1">
                <a:solidFill>
                  <a:srgbClr val="595959"/>
                </a:solidFill>
                <a:latin typeface="Calisto MT" charset="0"/>
              </a:rPr>
              <a:t>to</a:t>
            </a:r>
            <a:r>
              <a:rPr lang="de-DE" sz="2800" dirty="0">
                <a:solidFill>
                  <a:srgbClr val="595959"/>
                </a:solidFill>
                <a:latin typeface="Calisto MT" charset="0"/>
              </a:rPr>
              <a:t> </a:t>
            </a:r>
            <a:r>
              <a:rPr lang="de-DE" sz="2800" dirty="0" err="1">
                <a:solidFill>
                  <a:srgbClr val="595959"/>
                </a:solidFill>
                <a:latin typeface="Calisto MT" charset="0"/>
              </a:rPr>
              <a:t>perform</a:t>
            </a:r>
            <a:r>
              <a:rPr lang="de-DE" sz="2800" dirty="0">
                <a:solidFill>
                  <a:srgbClr val="595959"/>
                </a:solidFill>
                <a:latin typeface="Calisto MT" charset="0"/>
              </a:rPr>
              <a:t> </a:t>
            </a:r>
            <a:r>
              <a:rPr lang="de-DE" sz="2800" b="1" dirty="0" err="1">
                <a:solidFill>
                  <a:schemeClr val="accent3"/>
                </a:solidFill>
                <a:latin typeface="Calisto MT" charset="0"/>
              </a:rPr>
              <a:t>chemosensitivity</a:t>
            </a:r>
            <a:r>
              <a:rPr lang="de-DE" sz="2800" b="1" dirty="0">
                <a:solidFill>
                  <a:schemeClr val="accent3"/>
                </a:solidFill>
                <a:latin typeface="Calisto MT" charset="0"/>
              </a:rPr>
              <a:t> </a:t>
            </a:r>
            <a:r>
              <a:rPr lang="de-DE" sz="2800" dirty="0" err="1">
                <a:solidFill>
                  <a:srgbClr val="595959"/>
                </a:solidFill>
                <a:latin typeface="Calisto MT" charset="0"/>
              </a:rPr>
              <a:t>to</a:t>
            </a:r>
            <a:endParaRPr lang="de-DE" sz="2800" dirty="0">
              <a:solidFill>
                <a:srgbClr val="595959"/>
              </a:solidFill>
              <a:latin typeface="Calisto MT" charset="0"/>
            </a:endParaRPr>
          </a:p>
          <a:p>
            <a:pPr eaLnBrk="1" hangingPunct="1">
              <a:spcBef>
                <a:spcPts val="2200"/>
              </a:spcBef>
              <a:buClr>
                <a:schemeClr val="accent1"/>
              </a:buClr>
              <a:buSzPct val="90000"/>
              <a:buFont typeface="Wingdings" charset="0"/>
              <a:buNone/>
              <a:defRPr/>
            </a:pPr>
            <a:r>
              <a:rPr lang="de-DE" sz="2800" dirty="0" err="1">
                <a:solidFill>
                  <a:srgbClr val="595959"/>
                </a:solidFill>
                <a:latin typeface="Calisto MT" charset="0"/>
              </a:rPr>
              <a:t>determine</a:t>
            </a:r>
            <a:r>
              <a:rPr lang="de-DE" sz="2800" dirty="0">
                <a:solidFill>
                  <a:srgbClr val="595959"/>
                </a:solidFill>
                <a:latin typeface="Calisto MT" charset="0"/>
              </a:rPr>
              <a:t> </a:t>
            </a:r>
            <a:r>
              <a:rPr lang="de-DE" sz="2800" dirty="0" err="1">
                <a:solidFill>
                  <a:srgbClr val="595959"/>
                </a:solidFill>
                <a:latin typeface="Calisto MT" charset="0"/>
              </a:rPr>
              <a:t>the</a:t>
            </a:r>
            <a:r>
              <a:rPr lang="de-DE" sz="2800" dirty="0">
                <a:solidFill>
                  <a:srgbClr val="595959"/>
                </a:solidFill>
                <a:latin typeface="Calisto MT" charset="0"/>
              </a:rPr>
              <a:t> </a:t>
            </a:r>
            <a:r>
              <a:rPr lang="de-DE" sz="2800" dirty="0" err="1">
                <a:solidFill>
                  <a:srgbClr val="595959"/>
                </a:solidFill>
                <a:latin typeface="Calisto MT" charset="0"/>
              </a:rPr>
              <a:t>drug</a:t>
            </a:r>
            <a:r>
              <a:rPr lang="de-DE" sz="2800" dirty="0">
                <a:solidFill>
                  <a:srgbClr val="595959"/>
                </a:solidFill>
                <a:latin typeface="Calisto MT" charset="0"/>
              </a:rPr>
              <a:t> </a:t>
            </a:r>
            <a:r>
              <a:rPr lang="de-DE" sz="2800" dirty="0" err="1">
                <a:solidFill>
                  <a:srgbClr val="595959"/>
                </a:solidFill>
                <a:latin typeface="Calisto MT" charset="0"/>
              </a:rPr>
              <a:t>with</a:t>
            </a:r>
            <a:r>
              <a:rPr lang="de-DE" sz="2800" dirty="0">
                <a:solidFill>
                  <a:srgbClr val="595959"/>
                </a:solidFill>
                <a:latin typeface="Calisto MT" charset="0"/>
              </a:rPr>
              <a:t> </a:t>
            </a:r>
            <a:r>
              <a:rPr lang="de-DE" sz="2800" dirty="0" err="1">
                <a:solidFill>
                  <a:srgbClr val="595959"/>
                </a:solidFill>
                <a:latin typeface="Calisto MT" charset="0"/>
              </a:rPr>
              <a:t>the</a:t>
            </a:r>
            <a:r>
              <a:rPr lang="de-DE" sz="2800" dirty="0">
                <a:solidFill>
                  <a:srgbClr val="595959"/>
                </a:solidFill>
                <a:latin typeface="Calisto MT" charset="0"/>
              </a:rPr>
              <a:t> </a:t>
            </a:r>
            <a:r>
              <a:rPr lang="de-DE" sz="2800" b="1" dirty="0" err="1">
                <a:solidFill>
                  <a:srgbClr val="595959"/>
                </a:solidFill>
                <a:latin typeface="Calisto MT" charset="0"/>
              </a:rPr>
              <a:t>best</a:t>
            </a:r>
            <a:r>
              <a:rPr lang="de-DE" sz="2800" b="1" dirty="0">
                <a:solidFill>
                  <a:srgbClr val="595959"/>
                </a:solidFill>
                <a:latin typeface="Calisto MT" charset="0"/>
              </a:rPr>
              <a:t> </a:t>
            </a:r>
            <a:r>
              <a:rPr lang="de-DE" sz="2800" b="1" dirty="0" err="1">
                <a:solidFill>
                  <a:srgbClr val="595959"/>
                </a:solidFill>
                <a:latin typeface="Calisto MT" charset="0"/>
              </a:rPr>
              <a:t>efficiency</a:t>
            </a:r>
            <a:r>
              <a:rPr lang="de-DE" sz="2800" dirty="0">
                <a:solidFill>
                  <a:srgbClr val="595959"/>
                </a:solidFill>
                <a:latin typeface="Calisto MT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>
                <a:ea typeface="ＭＳ Ｐゴシック" pitchFamily="34" charset="-128"/>
              </a:rPr>
              <a:t>Conclusion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15975" y="2721925"/>
            <a:ext cx="8447088" cy="3602037"/>
          </a:xfrm>
        </p:spPr>
        <p:txBody>
          <a:bodyPr/>
          <a:lstStyle/>
          <a:p>
            <a:pPr eaLnBrk="1" hangingPunct="1">
              <a:buFont typeface="Wingdings" charset="0"/>
              <a:buChar char="S"/>
              <a:defRPr/>
            </a:pPr>
            <a:r>
              <a:rPr lang="en-US" sz="2800" dirty="0"/>
              <a:t>CETCs can be </a:t>
            </a:r>
            <a:r>
              <a:rPr lang="en-US" sz="2800" b="1" dirty="0">
                <a:solidFill>
                  <a:srgbClr val="C00000"/>
                </a:solidFill>
              </a:rPr>
              <a:t>identified</a:t>
            </a:r>
            <a:r>
              <a:rPr lang="en-US" sz="2800" dirty="0"/>
              <a:t> and </a:t>
            </a:r>
            <a:r>
              <a:rPr lang="en-US" sz="2800" b="1" dirty="0">
                <a:solidFill>
                  <a:srgbClr val="C00000"/>
                </a:solidFill>
              </a:rPr>
              <a:t>characterized</a:t>
            </a:r>
          </a:p>
          <a:p>
            <a:pPr eaLnBrk="1" hangingPunct="1">
              <a:buFont typeface="Wingdings" charset="0"/>
              <a:buChar char="S"/>
              <a:defRPr/>
            </a:pPr>
            <a:r>
              <a:rPr lang="en-US" sz="2800" dirty="0"/>
              <a:t>Maintrac is </a:t>
            </a:r>
            <a:r>
              <a:rPr lang="en-US" sz="2800" b="1" dirty="0">
                <a:solidFill>
                  <a:srgbClr val="C00000"/>
                </a:solidFill>
              </a:rPr>
              <a:t>quantitative</a:t>
            </a:r>
            <a:r>
              <a:rPr lang="en-US" sz="2800" dirty="0"/>
              <a:t> </a:t>
            </a:r>
          </a:p>
          <a:p>
            <a:pPr eaLnBrk="1" hangingPunct="1">
              <a:buFont typeface="Wingdings" charset="0"/>
              <a:buChar char="S"/>
              <a:defRPr/>
            </a:pPr>
            <a:r>
              <a:rPr lang="en-US" sz="2800" b="1" dirty="0" err="1">
                <a:solidFill>
                  <a:srgbClr val="C00000"/>
                </a:solidFill>
              </a:rPr>
              <a:t>Chemosensitivity</a:t>
            </a:r>
            <a:r>
              <a:rPr lang="en-US" sz="2800" dirty="0"/>
              <a:t> can be measured</a:t>
            </a:r>
            <a:br>
              <a:rPr lang="en-US" sz="2800" dirty="0"/>
            </a:br>
            <a:endParaRPr lang="en-US" sz="2800" dirty="0"/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sz="2800" b="1" dirty="0">
                <a:solidFill>
                  <a:srgbClr val="C00000"/>
                </a:solidFill>
              </a:rPr>
              <a:t>CETC measurement adds a big value to nowadays cancer therapy and is therefore already used in over 30 countries in daily routine!</a:t>
            </a:r>
            <a:r>
              <a:rPr lang="en-US" sz="2800" dirty="0"/>
              <a:t> </a:t>
            </a:r>
          </a:p>
          <a:p>
            <a:pPr eaLnBrk="1" hangingPunct="1">
              <a:buFont typeface="Wingdings" charset="0"/>
              <a:buChar char="S"/>
              <a:defRPr/>
            </a:pPr>
            <a:endParaRPr lang="de-DE" sz="28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Inhaltsplatzhalter 3"/>
          <p:cNvSpPr>
            <a:spLocks noGrp="1"/>
          </p:cNvSpPr>
          <p:nvPr>
            <p:ph idx="13"/>
          </p:nvPr>
        </p:nvSpPr>
        <p:spPr>
          <a:xfrm>
            <a:off x="504825" y="292100"/>
            <a:ext cx="9109075" cy="5668963"/>
          </a:xfrm>
        </p:spPr>
        <p:txBody>
          <a:bodyPr anchor="ctr"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de-DE" altLang="de-DE" dirty="0">
                <a:ea typeface="ＭＳ Ｐゴシック" pitchFamily="34" charset="-128"/>
              </a:rPr>
              <a:t>Arbeitsgemeinschaft</a:t>
            </a:r>
            <a:br>
              <a:rPr lang="de-DE" altLang="de-DE" dirty="0">
                <a:ea typeface="ＭＳ Ｐゴシック" pitchFamily="34" charset="-128"/>
              </a:rPr>
            </a:br>
            <a:r>
              <a:rPr lang="de-DE" altLang="de-DE" dirty="0">
                <a:ea typeface="ＭＳ Ｐゴシック" pitchFamily="34" charset="-128"/>
              </a:rPr>
              <a:t>Transfusionsmedizinisches Zentrum Bayreuth TZB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de-DE" altLang="de-DE" dirty="0">
                <a:ea typeface="ＭＳ Ｐゴシック" pitchFamily="34" charset="-128"/>
              </a:rPr>
              <a:t>SIMFO Spezielle Immunologie Forschung + Entwicklung GmbH</a:t>
            </a:r>
            <a:br>
              <a:rPr lang="de-DE" altLang="de-DE" dirty="0">
                <a:ea typeface="ＭＳ Ｐゴシック" pitchFamily="34" charset="-128"/>
              </a:rPr>
            </a:br>
            <a:r>
              <a:rPr lang="de-DE" altLang="de-DE" dirty="0">
                <a:ea typeface="ＭＳ Ｐゴシック" pitchFamily="34" charset="-128"/>
              </a:rPr>
              <a:t>&amp; Labor Dr. Pachmann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de-DE" altLang="de-DE" dirty="0">
                <a:ea typeface="ＭＳ Ｐゴシック" pitchFamily="34" charset="-128"/>
              </a:rPr>
              <a:t>Kurpromenade 2</a:t>
            </a:r>
            <a:br>
              <a:rPr lang="de-DE" altLang="de-DE" dirty="0">
                <a:ea typeface="ＭＳ Ｐゴシック" pitchFamily="34" charset="-128"/>
              </a:rPr>
            </a:br>
            <a:r>
              <a:rPr lang="de-DE" altLang="de-DE" dirty="0">
                <a:ea typeface="ＭＳ Ｐゴシック" pitchFamily="34" charset="-128"/>
              </a:rPr>
              <a:t>95448 Bayreuth</a:t>
            </a:r>
            <a:br>
              <a:rPr lang="de-DE" altLang="de-DE" dirty="0">
                <a:ea typeface="ＭＳ Ｐゴシック" pitchFamily="34" charset="-128"/>
              </a:rPr>
            </a:br>
            <a:r>
              <a:rPr lang="de-DE" altLang="de-DE" dirty="0">
                <a:ea typeface="ＭＳ Ｐゴシック" pitchFamily="34" charset="-128"/>
              </a:rPr>
              <a:t>Germany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de-DE" altLang="de-DE" u="sng" dirty="0">
                <a:ea typeface="ＭＳ Ｐゴシック" pitchFamily="34" charset="-128"/>
                <a:hlinkClick r:id="rId2"/>
              </a:rPr>
              <a:t>www.maintrac.com</a:t>
            </a:r>
            <a:endParaRPr lang="de-DE" altLang="de-DE" u="sng" dirty="0">
              <a:ea typeface="ＭＳ Ｐゴシック" pitchFamily="34" charset="-128"/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de-DE" altLang="de-DE" u="sng" dirty="0">
                <a:ea typeface="ＭＳ Ｐゴシック" pitchFamily="34" charset="-128"/>
              </a:rPr>
              <a:t>www.dmb-diagnostics.de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de-DE" altLang="de-DE" u="sng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>
                <a:ea typeface="ＭＳ Ｐゴシック" pitchFamily="34" charset="-128"/>
              </a:rPr>
              <a:t>Neoadjuvant treatment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2"/>
          </p:nvPr>
        </p:nvSpPr>
        <p:spPr>
          <a:xfrm>
            <a:off x="7542213" y="2568575"/>
            <a:ext cx="2365375" cy="4337050"/>
          </a:xfrm>
        </p:spPr>
        <p:txBody>
          <a:bodyPr/>
          <a:lstStyle/>
          <a:p>
            <a:pPr marL="0" indent="0" eaLnBrk="1" hangingPunct="1">
              <a:buFont typeface="Wingdings" charset="0"/>
              <a:buNone/>
              <a:defRPr/>
            </a:pPr>
            <a:r>
              <a:rPr lang="de-DE" dirty="0" err="1">
                <a:solidFill>
                  <a:schemeClr val="tx1">
                    <a:lumMod val="50000"/>
                    <a:lumOff val="50000"/>
                  </a:schemeClr>
                </a:solidFill>
                <a:cs typeface="Calisto MT" charset="0"/>
              </a:rPr>
              <a:t>At</a:t>
            </a:r>
            <a:r>
              <a:rPr lang="de-DE" dirty="0">
                <a:solidFill>
                  <a:schemeClr val="tx1">
                    <a:lumMod val="50000"/>
                    <a:lumOff val="50000"/>
                  </a:schemeClr>
                </a:solidFill>
                <a:cs typeface="Calisto MT" charset="0"/>
              </a:rPr>
              <a:t> </a:t>
            </a:r>
            <a:r>
              <a:rPr lang="de-DE" dirty="0" err="1">
                <a:solidFill>
                  <a:schemeClr val="tx1">
                    <a:lumMod val="50000"/>
                    <a:lumOff val="50000"/>
                  </a:schemeClr>
                </a:solidFill>
                <a:cs typeface="Calisto MT" charset="0"/>
              </a:rPr>
              <a:t>the</a:t>
            </a:r>
            <a:r>
              <a:rPr lang="de-DE" dirty="0">
                <a:solidFill>
                  <a:schemeClr val="tx1">
                    <a:lumMod val="50000"/>
                    <a:lumOff val="50000"/>
                  </a:schemeClr>
                </a:solidFill>
                <a:cs typeface="Calisto MT" charset="0"/>
              </a:rPr>
              <a:t> end </a:t>
            </a:r>
            <a:r>
              <a:rPr lang="de-DE" dirty="0" err="1">
                <a:solidFill>
                  <a:schemeClr val="tx1">
                    <a:lumMod val="50000"/>
                    <a:lumOff val="50000"/>
                  </a:schemeClr>
                </a:solidFill>
                <a:cs typeface="Calisto MT" charset="0"/>
              </a:rPr>
              <a:t>of</a:t>
            </a:r>
            <a:r>
              <a:rPr lang="de-DE" dirty="0">
                <a:solidFill>
                  <a:schemeClr val="tx1">
                    <a:lumMod val="50000"/>
                    <a:lumOff val="50000"/>
                  </a:schemeClr>
                </a:solidFill>
                <a:cs typeface="Calisto MT" charset="0"/>
              </a:rPr>
              <a:t> </a:t>
            </a:r>
            <a:r>
              <a:rPr lang="de-DE" dirty="0" err="1">
                <a:solidFill>
                  <a:schemeClr val="tx1">
                    <a:lumMod val="50000"/>
                    <a:lumOff val="50000"/>
                  </a:schemeClr>
                </a:solidFill>
                <a:cs typeface="Calisto MT" charset="0"/>
              </a:rPr>
              <a:t>neoadjuvant</a:t>
            </a:r>
            <a:r>
              <a:rPr lang="de-DE" dirty="0">
                <a:solidFill>
                  <a:schemeClr val="tx1">
                    <a:lumMod val="50000"/>
                    <a:lumOff val="50000"/>
                  </a:schemeClr>
                </a:solidFill>
                <a:cs typeface="Calisto MT" charset="0"/>
              </a:rPr>
              <a:t> </a:t>
            </a:r>
            <a:r>
              <a:rPr lang="de-DE" dirty="0" err="1">
                <a:solidFill>
                  <a:schemeClr val="tx1">
                    <a:lumMod val="50000"/>
                    <a:lumOff val="50000"/>
                  </a:schemeClr>
                </a:solidFill>
                <a:cs typeface="Calisto MT" charset="0"/>
              </a:rPr>
              <a:t>therapy</a:t>
            </a:r>
            <a:r>
              <a:rPr lang="de-DE" dirty="0">
                <a:solidFill>
                  <a:schemeClr val="tx1">
                    <a:lumMod val="50000"/>
                    <a:lumOff val="50000"/>
                  </a:schemeClr>
                </a:solidFill>
                <a:cs typeface="Calisto MT" charset="0"/>
              </a:rPr>
              <a:t> </a:t>
            </a:r>
          </a:p>
          <a:p>
            <a:pPr marL="0" indent="0" eaLnBrk="1" hangingPunct="1">
              <a:buFont typeface="Wingdings" charset="0"/>
              <a:buNone/>
              <a:defRPr/>
            </a:pPr>
            <a:r>
              <a:rPr lang="de-DE" dirty="0">
                <a:solidFill>
                  <a:schemeClr val="tx1">
                    <a:lumMod val="50000"/>
                    <a:lumOff val="50000"/>
                  </a:schemeClr>
                </a:solidFill>
                <a:cs typeface="Calisto MT" charset="0"/>
              </a:rPr>
              <a:t>all </a:t>
            </a:r>
            <a:r>
              <a:rPr lang="de-DE" dirty="0" err="1">
                <a:solidFill>
                  <a:schemeClr val="tx1">
                    <a:lumMod val="50000"/>
                    <a:lumOff val="50000"/>
                  </a:schemeClr>
                </a:solidFill>
                <a:cs typeface="Calisto MT" charset="0"/>
              </a:rPr>
              <a:t>patients</a:t>
            </a:r>
            <a:r>
              <a:rPr lang="de-DE" dirty="0">
                <a:solidFill>
                  <a:schemeClr val="tx1">
                    <a:lumMod val="50000"/>
                    <a:lumOff val="50000"/>
                  </a:schemeClr>
                </a:solidFill>
                <a:cs typeface="Calisto MT" charset="0"/>
              </a:rPr>
              <a:t> </a:t>
            </a:r>
            <a:r>
              <a:rPr lang="de-DE" dirty="0" err="1">
                <a:solidFill>
                  <a:schemeClr val="tx1">
                    <a:lumMod val="50000"/>
                    <a:lumOff val="50000"/>
                  </a:schemeClr>
                </a:solidFill>
                <a:cs typeface="Calisto MT" charset="0"/>
              </a:rPr>
              <a:t>experience</a:t>
            </a:r>
            <a:r>
              <a:rPr lang="de-DE" dirty="0">
                <a:solidFill>
                  <a:schemeClr val="tx1">
                    <a:lumMod val="50000"/>
                    <a:lumOff val="50000"/>
                  </a:schemeClr>
                </a:solidFill>
                <a:cs typeface="Calisto MT" charset="0"/>
              </a:rPr>
              <a:t> </a:t>
            </a:r>
            <a:r>
              <a:rPr lang="de-DE" dirty="0" err="1">
                <a:solidFill>
                  <a:srgbClr val="FF0000"/>
                </a:solidFill>
                <a:cs typeface="Calisto MT" charset="0"/>
              </a:rPr>
              <a:t>increasing</a:t>
            </a:r>
            <a:r>
              <a:rPr lang="de-DE" dirty="0">
                <a:solidFill>
                  <a:srgbClr val="FF0000"/>
                </a:solidFill>
                <a:cs typeface="Calisto MT" charset="0"/>
              </a:rPr>
              <a:t> </a:t>
            </a:r>
            <a:r>
              <a:rPr lang="de-DE" dirty="0" err="1">
                <a:solidFill>
                  <a:srgbClr val="FF0000"/>
                </a:solidFill>
                <a:cs typeface="Calisto MT" charset="0"/>
              </a:rPr>
              <a:t>numbers</a:t>
            </a:r>
            <a:r>
              <a:rPr lang="de-DE" dirty="0">
                <a:solidFill>
                  <a:srgbClr val="FF0000"/>
                </a:solidFill>
                <a:cs typeface="Calisto MT" charset="0"/>
              </a:rPr>
              <a:t> </a:t>
            </a:r>
            <a:r>
              <a:rPr lang="de-DE" dirty="0" err="1">
                <a:solidFill>
                  <a:srgbClr val="FF0000"/>
                </a:solidFill>
                <a:cs typeface="Calisto MT" charset="0"/>
              </a:rPr>
              <a:t>of</a:t>
            </a:r>
            <a:r>
              <a:rPr lang="de-DE" dirty="0">
                <a:solidFill>
                  <a:srgbClr val="FF0000"/>
                </a:solidFill>
                <a:cs typeface="Calisto MT" charset="0"/>
              </a:rPr>
              <a:t> </a:t>
            </a:r>
            <a:r>
              <a:rPr lang="de-DE" b="1" dirty="0">
                <a:solidFill>
                  <a:srgbClr val="FF0000"/>
                </a:solidFill>
                <a:cs typeface="Calisto MT" charset="0"/>
              </a:rPr>
              <a:t>vital</a:t>
            </a:r>
            <a:r>
              <a:rPr lang="de-DE" dirty="0">
                <a:solidFill>
                  <a:srgbClr val="FF0000"/>
                </a:solidFill>
                <a:cs typeface="Calisto MT" charset="0"/>
              </a:rPr>
              <a:t> CECTs !</a:t>
            </a:r>
          </a:p>
          <a:p>
            <a:pPr marL="0" indent="0" eaLnBrk="1" hangingPunct="1">
              <a:buFont typeface="Wingdings" charset="0"/>
              <a:buNone/>
              <a:defRPr/>
            </a:pPr>
            <a:endParaRPr lang="de-DE" dirty="0"/>
          </a:p>
        </p:txBody>
      </p:sp>
      <p:pic>
        <p:nvPicPr>
          <p:cNvPr id="74756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88" y="2389188"/>
            <a:ext cx="7199312" cy="442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Line 2"/>
          <p:cNvSpPr>
            <a:spLocks noChangeShapeType="1"/>
          </p:cNvSpPr>
          <p:nvPr/>
        </p:nvSpPr>
        <p:spPr bwMode="auto">
          <a:xfrm>
            <a:off x="1865313" y="3779838"/>
            <a:ext cx="1587" cy="15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53" b="24184"/>
          <a:stretch>
            <a:fillRect/>
          </a:stretch>
        </p:blipFill>
        <p:spPr bwMode="auto">
          <a:xfrm>
            <a:off x="539750" y="2484438"/>
            <a:ext cx="8999538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45053" b="2418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578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>
                <a:ea typeface="ＭＳ Ｐゴシック" pitchFamily="34" charset="-128"/>
              </a:rPr>
              <a:t>Genetic Heterogeneity of CETCs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2" name="Gruppieren 1"/>
          <p:cNvGrpSpPr>
            <a:grpSpLocks/>
          </p:cNvGrpSpPr>
          <p:nvPr/>
        </p:nvGrpSpPr>
        <p:grpSpPr bwMode="auto">
          <a:xfrm>
            <a:off x="1068388" y="2257425"/>
            <a:ext cx="8674100" cy="2992438"/>
            <a:chOff x="873125" y="3035301"/>
            <a:chExt cx="8672513" cy="2990850"/>
          </a:xfrm>
        </p:grpSpPr>
        <p:grpSp>
          <p:nvGrpSpPr>
            <p:cNvPr id="76808" name="Group 1"/>
            <p:cNvGrpSpPr>
              <a:grpSpLocks/>
            </p:cNvGrpSpPr>
            <p:nvPr/>
          </p:nvGrpSpPr>
          <p:grpSpPr bwMode="auto">
            <a:xfrm>
              <a:off x="873125" y="3035301"/>
              <a:ext cx="8672513" cy="2990850"/>
              <a:chOff x="555" y="1488"/>
              <a:chExt cx="5463" cy="1884"/>
            </a:xfrm>
          </p:grpSpPr>
          <p:sp>
            <p:nvSpPr>
              <p:cNvPr id="76811" name="Text Box 3"/>
              <p:cNvSpPr txBox="1">
                <a:spLocks noChangeArrowheads="1"/>
              </p:cNvSpPr>
              <p:nvPr/>
            </p:nvSpPr>
            <p:spPr bwMode="auto">
              <a:xfrm>
                <a:off x="594" y="1488"/>
                <a:ext cx="952" cy="2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800" tIns="50400" rIns="100800" bIns="50400">
                <a:spAutoFit/>
              </a:bodyPr>
              <a:lstStyle>
                <a:lvl1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5pPr>
                <a:lvl6pPr marL="25146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6pPr>
                <a:lvl7pPr marL="29718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7pPr>
                <a:lvl8pPr marL="34290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8pPr>
                <a:lvl9pPr marL="38862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>
                  <a:buSzPct val="100000"/>
                </a:pPr>
                <a:r>
                  <a:rPr lang="de-DE" altLang="de-DE"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rPr>
                  <a:t>Pre surgery</a:t>
                </a:r>
              </a:p>
            </p:txBody>
          </p:sp>
          <p:sp>
            <p:nvSpPr>
              <p:cNvPr id="76812" name="Text Box 4"/>
              <p:cNvSpPr txBox="1">
                <a:spLocks noChangeArrowheads="1"/>
              </p:cNvSpPr>
              <p:nvPr/>
            </p:nvSpPr>
            <p:spPr bwMode="auto">
              <a:xfrm>
                <a:off x="4086" y="1488"/>
                <a:ext cx="1023" cy="2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800" tIns="50400" rIns="100800" bIns="50400">
                <a:spAutoFit/>
              </a:bodyPr>
              <a:lstStyle>
                <a:lvl1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5pPr>
                <a:lvl6pPr marL="25146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6pPr>
                <a:lvl7pPr marL="29718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7pPr>
                <a:lvl8pPr marL="34290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8pPr>
                <a:lvl9pPr marL="38862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>
                  <a:buSzPct val="100000"/>
                </a:pPr>
                <a:r>
                  <a:rPr lang="de-DE" altLang="de-DE" sz="2000"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rPr>
                  <a:t>Post surgery</a:t>
                </a:r>
              </a:p>
            </p:txBody>
          </p:sp>
          <p:pic>
            <p:nvPicPr>
              <p:cNvPr id="76813" name="Picture 5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2671"/>
              <a:stretch>
                <a:fillRect/>
              </a:stretch>
            </p:blipFill>
            <p:spPr bwMode="auto">
              <a:xfrm>
                <a:off x="3421" y="2232"/>
                <a:ext cx="411" cy="3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6814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328" t="50021" r="13202"/>
              <a:stretch>
                <a:fillRect/>
              </a:stretch>
            </p:blipFill>
            <p:spPr bwMode="auto">
              <a:xfrm>
                <a:off x="3517" y="2690"/>
                <a:ext cx="239" cy="6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6815" name="Text Box 7"/>
              <p:cNvSpPr txBox="1">
                <a:spLocks noChangeArrowheads="1"/>
              </p:cNvSpPr>
              <p:nvPr/>
            </p:nvSpPr>
            <p:spPr bwMode="auto">
              <a:xfrm>
                <a:off x="2753" y="2728"/>
                <a:ext cx="670" cy="2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00800" tIns="50400" rIns="100800" bIns="50400">
                <a:spAutoFit/>
              </a:bodyPr>
              <a:lstStyle>
                <a:lvl1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5pPr>
                <a:lvl6pPr marL="25146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6pPr>
                <a:lvl7pPr marL="29718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7pPr>
                <a:lvl8pPr marL="34290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8pPr>
                <a:lvl9pPr marL="38862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>
                  <a:buSzPct val="100000"/>
                </a:pPr>
                <a:r>
                  <a:rPr lang="de-DE" altLang="de-DE" sz="9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RPL 13 A (229 Bp)</a:t>
                </a:r>
              </a:p>
            </p:txBody>
          </p:sp>
          <p:sp>
            <p:nvSpPr>
              <p:cNvPr id="76816" name="Text Box 8"/>
              <p:cNvSpPr txBox="1">
                <a:spLocks noChangeArrowheads="1"/>
              </p:cNvSpPr>
              <p:nvPr/>
            </p:nvSpPr>
            <p:spPr bwMode="auto">
              <a:xfrm>
                <a:off x="2751" y="2579"/>
                <a:ext cx="641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800" tIns="50400" rIns="100800" bIns="50400">
                <a:spAutoFit/>
              </a:bodyPr>
              <a:lstStyle>
                <a:lvl1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5pPr>
                <a:lvl6pPr marL="25146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6pPr>
                <a:lvl7pPr marL="29718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7pPr>
                <a:lvl8pPr marL="34290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8pPr>
                <a:lvl9pPr marL="38862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>
                  <a:buSzPct val="100000"/>
                </a:pPr>
                <a:r>
                  <a:rPr lang="de-DE" altLang="de-DE" sz="9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Gremlin (264 Bp)</a:t>
                </a:r>
              </a:p>
            </p:txBody>
          </p:sp>
          <p:sp>
            <p:nvSpPr>
              <p:cNvPr id="76817" name="Text Box 9"/>
              <p:cNvSpPr txBox="1">
                <a:spLocks noChangeArrowheads="1"/>
              </p:cNvSpPr>
              <p:nvPr/>
            </p:nvSpPr>
            <p:spPr bwMode="auto">
              <a:xfrm>
                <a:off x="2753" y="2480"/>
                <a:ext cx="673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800" tIns="50400" rIns="100800" bIns="50400">
                <a:spAutoFit/>
              </a:bodyPr>
              <a:lstStyle>
                <a:lvl1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5pPr>
                <a:lvl6pPr marL="25146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6pPr>
                <a:lvl7pPr marL="29718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7pPr>
                <a:lvl8pPr marL="34290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8pPr>
                <a:lvl9pPr marL="38862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>
                  <a:buSzPct val="100000"/>
                </a:pPr>
                <a:r>
                  <a:rPr lang="de-DE" altLang="de-DE" sz="9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Vimentin (327 Bp)</a:t>
                </a:r>
              </a:p>
            </p:txBody>
          </p:sp>
          <p:sp>
            <p:nvSpPr>
              <p:cNvPr id="76818" name="Text Box 10"/>
              <p:cNvSpPr txBox="1">
                <a:spLocks noChangeArrowheads="1"/>
              </p:cNvSpPr>
              <p:nvPr/>
            </p:nvSpPr>
            <p:spPr bwMode="auto">
              <a:xfrm>
                <a:off x="2751" y="2381"/>
                <a:ext cx="685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800" tIns="50400" rIns="100800" bIns="50400">
                <a:spAutoFit/>
              </a:bodyPr>
              <a:lstStyle>
                <a:lvl1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5pPr>
                <a:lvl6pPr marL="25146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6pPr>
                <a:lvl7pPr marL="29718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7pPr>
                <a:lvl8pPr marL="34290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8pPr>
                <a:lvl9pPr marL="38862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>
                  <a:buSzPct val="100000"/>
                </a:pPr>
                <a:r>
                  <a:rPr lang="de-DE" altLang="de-DE" sz="9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Her2/Neu (376 Bp)</a:t>
                </a:r>
              </a:p>
            </p:txBody>
          </p:sp>
          <p:sp>
            <p:nvSpPr>
              <p:cNvPr id="76819" name="Text Box 11"/>
              <p:cNvSpPr txBox="1">
                <a:spLocks noChangeArrowheads="1"/>
              </p:cNvSpPr>
              <p:nvPr/>
            </p:nvSpPr>
            <p:spPr bwMode="auto">
              <a:xfrm>
                <a:off x="2752" y="2282"/>
                <a:ext cx="617" cy="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800" tIns="50400" rIns="100800" bIns="50400">
                <a:spAutoFit/>
              </a:bodyPr>
              <a:lstStyle>
                <a:lvl1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5pPr>
                <a:lvl6pPr marL="25146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6pPr>
                <a:lvl7pPr marL="29718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7pPr>
                <a:lvl8pPr marL="34290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8pPr>
                <a:lvl9pPr marL="38862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>
                  <a:buSzPct val="100000"/>
                </a:pPr>
                <a:r>
                  <a:rPr lang="de-DE" altLang="de-DE" sz="9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EpCam (420 Bp)</a:t>
                </a:r>
              </a:p>
            </p:txBody>
          </p:sp>
          <p:pic>
            <p:nvPicPr>
              <p:cNvPr id="76820" name="Picture 1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62671"/>
              <a:stretch>
                <a:fillRect/>
              </a:stretch>
            </p:blipFill>
            <p:spPr bwMode="auto">
              <a:xfrm>
                <a:off x="2370" y="2232"/>
                <a:ext cx="411" cy="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6821" name="Picture 13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328" t="50021" r="13202"/>
              <a:stretch>
                <a:fillRect/>
              </a:stretch>
            </p:blipFill>
            <p:spPr bwMode="auto">
              <a:xfrm>
                <a:off x="2465" y="2728"/>
                <a:ext cx="239" cy="5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6822" name="Picture 1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43" y="1835"/>
                <a:ext cx="1975" cy="15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6823" name="Picture 15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5" y="1785"/>
                <a:ext cx="1829" cy="15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6824" name="Text Box 16"/>
              <p:cNvSpPr txBox="1">
                <a:spLocks noChangeArrowheads="1"/>
              </p:cNvSpPr>
              <p:nvPr/>
            </p:nvSpPr>
            <p:spPr bwMode="auto">
              <a:xfrm>
                <a:off x="2752" y="2210"/>
                <a:ext cx="386" cy="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00800" tIns="50400" rIns="100800" bIns="50400">
                <a:spAutoFit/>
              </a:bodyPr>
              <a:lstStyle>
                <a:lvl1pPr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1pPr>
                <a:lvl2pPr marL="742950" indent="-28575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2pPr>
                <a:lvl3pPr marL="1143000" indent="-22860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3pPr>
                <a:lvl4pPr marL="1600200" indent="-22860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4pPr>
                <a:lvl5pPr marL="2057400" indent="-228600" eaLnBrk="0" hangingPunct="0"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5pPr>
                <a:lvl6pPr marL="25146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6pPr>
                <a:lvl7pPr marL="29718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7pPr>
                <a:lvl8pPr marL="34290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8pPr>
                <a:lvl9pPr marL="3886200" indent="-228600" defTabSz="447675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0" algn="l"/>
                    <a:tab pos="447675" algn="l"/>
                    <a:tab pos="896938" algn="l"/>
                    <a:tab pos="1346200" algn="l"/>
                    <a:tab pos="1795463" algn="l"/>
                    <a:tab pos="2244725" algn="l"/>
                    <a:tab pos="2693988" algn="l"/>
                    <a:tab pos="3143250" algn="l"/>
                    <a:tab pos="3592513" algn="l"/>
                    <a:tab pos="4041775" algn="l"/>
                    <a:tab pos="4491038" algn="l"/>
                    <a:tab pos="4940300" algn="l"/>
                    <a:tab pos="5389563" algn="l"/>
                    <a:tab pos="5838825" algn="l"/>
                    <a:tab pos="6288088" algn="l"/>
                    <a:tab pos="6737350" algn="l"/>
                    <a:tab pos="7186613" algn="l"/>
                    <a:tab pos="7635875" algn="l"/>
                    <a:tab pos="8085138" algn="l"/>
                    <a:tab pos="8534400" algn="l"/>
                    <a:tab pos="8983663" algn="l"/>
                  </a:tabLst>
                  <a:defRPr sz="2400">
                    <a:solidFill>
                      <a:schemeClr val="bg1"/>
                    </a:solidFill>
                    <a:latin typeface="Arial" panose="020B0604020202020204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>
                  <a:buSzPct val="100000"/>
                </a:pPr>
                <a:r>
                  <a:rPr lang="de-DE" altLang="de-DE" sz="9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NANOG</a:t>
                </a:r>
              </a:p>
            </p:txBody>
          </p:sp>
        </p:grpSp>
        <p:sp>
          <p:nvSpPr>
            <p:cNvPr id="76809" name="Rectangle 17"/>
            <p:cNvSpPr>
              <a:spLocks noChangeArrowheads="1"/>
            </p:cNvSpPr>
            <p:nvPr/>
          </p:nvSpPr>
          <p:spPr bwMode="auto">
            <a:xfrm>
              <a:off x="7417189" y="4066628"/>
              <a:ext cx="372995" cy="1248700"/>
            </a:xfrm>
            <a:prstGeom prst="rect">
              <a:avLst/>
            </a:prstGeom>
            <a:noFill/>
            <a:ln w="5076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ＭＳ Ｐゴシック" pitchFamily="34" charset="-128"/>
                </a:defRPr>
              </a:lvl5pPr>
              <a:lvl6pPr marL="2514600" indent="-228600" defTabSz="4476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ＭＳ Ｐゴシック" pitchFamily="34" charset="-128"/>
                </a:defRPr>
              </a:lvl6pPr>
              <a:lvl7pPr marL="2971800" indent="-228600" defTabSz="4476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ＭＳ Ｐゴシック" pitchFamily="34" charset="-128"/>
                </a:defRPr>
              </a:lvl7pPr>
              <a:lvl8pPr marL="3429000" indent="-228600" defTabSz="4476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ＭＳ Ｐゴシック" pitchFamily="34" charset="-128"/>
                </a:defRPr>
              </a:lvl8pPr>
              <a:lvl9pPr marL="3886200" indent="-228600" defTabSz="4476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ＭＳ Ｐゴシック" pitchFamily="34" charset="-128"/>
                </a:defRPr>
              </a:lvl9pPr>
            </a:lstStyle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de-DE" altLang="de-DE">
                <a:cs typeface="Arial" panose="020B0604020202020204" pitchFamily="34" charset="0"/>
              </a:endParaRPr>
            </a:p>
          </p:txBody>
        </p:sp>
        <p:sp>
          <p:nvSpPr>
            <p:cNvPr id="76810" name="Rectangle 18"/>
            <p:cNvSpPr>
              <a:spLocks noChangeArrowheads="1"/>
            </p:cNvSpPr>
            <p:nvPr/>
          </p:nvSpPr>
          <p:spPr bwMode="auto">
            <a:xfrm rot="5400000">
              <a:off x="9007636" y="4348940"/>
              <a:ext cx="358585" cy="660279"/>
            </a:xfrm>
            <a:prstGeom prst="rect">
              <a:avLst/>
            </a:prstGeom>
            <a:noFill/>
            <a:ln w="5076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ＭＳ Ｐゴシック" pitchFamily="34" charset="-128"/>
                </a:defRPr>
              </a:lvl5pPr>
              <a:lvl6pPr marL="2514600" indent="-228600" defTabSz="4476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ＭＳ Ｐゴシック" pitchFamily="34" charset="-128"/>
                </a:defRPr>
              </a:lvl6pPr>
              <a:lvl7pPr marL="2971800" indent="-228600" defTabSz="4476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ＭＳ Ｐゴシック" pitchFamily="34" charset="-128"/>
                </a:defRPr>
              </a:lvl7pPr>
              <a:lvl8pPr marL="3429000" indent="-228600" defTabSz="4476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ＭＳ Ｐゴシック" pitchFamily="34" charset="-128"/>
                </a:defRPr>
              </a:lvl8pPr>
              <a:lvl9pPr marL="3886200" indent="-228600" defTabSz="44767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bg1"/>
                  </a:solidFill>
                  <a:latin typeface="Arial" panose="020B0604020202020204" pitchFamily="34" charset="0"/>
                  <a:ea typeface="ＭＳ Ｐゴシック" pitchFamily="34" charset="-128"/>
                </a:defRPr>
              </a:lvl9pPr>
            </a:lstStyle>
            <a:p>
              <a:pPr eaLnBrk="1">
                <a:lnSpc>
                  <a:spcPct val="93000"/>
                </a:lnSpc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de-DE" altLang="de-DE">
                <a:cs typeface="Arial" panose="020B0604020202020204" pitchFamily="34" charset="0"/>
              </a:endParaRPr>
            </a:p>
          </p:txBody>
        </p:sp>
      </p:grpSp>
      <p:sp>
        <p:nvSpPr>
          <p:cNvPr id="76803" name="Rectangle 2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4400">
                <a:ea typeface="ＭＳ Ｐゴシック" pitchFamily="34" charset="-128"/>
              </a:rPr>
              <a:t> Changes of gene expression in CETCs</a:t>
            </a:r>
          </a:p>
        </p:txBody>
      </p:sp>
      <p:sp>
        <p:nvSpPr>
          <p:cNvPr id="44036" name="Rechteck 1"/>
          <p:cNvSpPr>
            <a:spLocks noChangeArrowheads="1"/>
          </p:cNvSpPr>
          <p:nvPr/>
        </p:nvSpPr>
        <p:spPr bwMode="auto">
          <a:xfrm>
            <a:off x="1131888" y="5435600"/>
            <a:ext cx="2184400" cy="108108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de-DE" sz="1000" b="1" dirty="0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NANOG:</a:t>
            </a:r>
            <a:r>
              <a:rPr lang="de-DE" sz="1000" dirty="0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 </a:t>
            </a:r>
          </a:p>
          <a:p>
            <a:pPr marL="171450" indent="-171450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de-DE" sz="1000" dirty="0" err="1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Important</a:t>
            </a:r>
            <a:r>
              <a:rPr lang="de-DE" sz="1000" dirty="0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 </a:t>
            </a:r>
            <a:r>
              <a:rPr lang="de-DE" sz="1000" dirty="0" err="1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transcription</a:t>
            </a:r>
            <a:r>
              <a:rPr lang="de-DE" sz="1000" dirty="0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 </a:t>
            </a:r>
            <a:r>
              <a:rPr lang="de-DE" sz="1000" dirty="0" err="1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factor</a:t>
            </a:r>
            <a:r>
              <a:rPr lang="de-DE" sz="1000" dirty="0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, </a:t>
            </a:r>
            <a:r>
              <a:rPr lang="de-DE" sz="1000" dirty="0" err="1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involved</a:t>
            </a:r>
            <a:r>
              <a:rPr lang="de-DE" sz="1000" dirty="0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 in </a:t>
            </a:r>
            <a:r>
              <a:rPr lang="de-DE" sz="1000" dirty="0" err="1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the</a:t>
            </a:r>
            <a:r>
              <a:rPr lang="de-DE" sz="1000" dirty="0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 </a:t>
            </a:r>
            <a:r>
              <a:rPr lang="de-DE" sz="1000" dirty="0" err="1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control</a:t>
            </a:r>
            <a:r>
              <a:rPr lang="de-DE" sz="1000" dirty="0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 </a:t>
            </a:r>
            <a:r>
              <a:rPr lang="de-DE" sz="1000" dirty="0" err="1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of</a:t>
            </a:r>
            <a:r>
              <a:rPr lang="de-DE" sz="1000" dirty="0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 </a:t>
            </a:r>
            <a:r>
              <a:rPr lang="de-DE" sz="1000" dirty="0" err="1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self</a:t>
            </a:r>
            <a:r>
              <a:rPr lang="de-DE" sz="1000" dirty="0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 </a:t>
            </a:r>
            <a:r>
              <a:rPr lang="de-DE" sz="1000" dirty="0" err="1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renvewal</a:t>
            </a:r>
            <a:r>
              <a:rPr lang="de-DE" sz="1000" dirty="0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 </a:t>
            </a:r>
            <a:r>
              <a:rPr lang="de-DE" sz="1000" dirty="0" err="1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of</a:t>
            </a:r>
            <a:r>
              <a:rPr lang="de-DE" sz="1000" dirty="0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 </a:t>
            </a:r>
            <a:r>
              <a:rPr lang="de-DE" sz="1000" dirty="0" err="1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stem</a:t>
            </a:r>
            <a:r>
              <a:rPr lang="de-DE" sz="1000" dirty="0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 </a:t>
            </a:r>
            <a:r>
              <a:rPr lang="de-DE" sz="1000" dirty="0" err="1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cells</a:t>
            </a:r>
            <a:r>
              <a:rPr lang="de-DE" sz="1000" dirty="0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. </a:t>
            </a:r>
          </a:p>
          <a:p>
            <a:pPr marL="171450" indent="-171450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pitchFamily="34" charset="0"/>
              <a:buChar char="•"/>
              <a:defRPr/>
            </a:pPr>
            <a:r>
              <a:rPr lang="de-DE" sz="1000" dirty="0" err="1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Overexpression</a:t>
            </a:r>
            <a:r>
              <a:rPr lang="de-DE" sz="1000" dirty="0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 </a:t>
            </a:r>
            <a:r>
              <a:rPr lang="de-DE" sz="1000" dirty="0" err="1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allows</a:t>
            </a:r>
            <a:r>
              <a:rPr lang="de-DE" sz="1000" dirty="0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 human </a:t>
            </a:r>
            <a:r>
              <a:rPr lang="de-DE" sz="1000" dirty="0" err="1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embryonic</a:t>
            </a:r>
            <a:r>
              <a:rPr lang="de-DE" sz="1000" dirty="0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 </a:t>
            </a:r>
            <a:r>
              <a:rPr lang="de-DE" sz="1000" dirty="0" err="1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stem</a:t>
            </a:r>
            <a:r>
              <a:rPr lang="de-DE" sz="1000" dirty="0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 </a:t>
            </a:r>
            <a:r>
              <a:rPr lang="de-DE" sz="1000" dirty="0" err="1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cells</a:t>
            </a:r>
            <a:r>
              <a:rPr lang="de-DE" sz="1000" dirty="0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 </a:t>
            </a:r>
            <a:r>
              <a:rPr lang="de-DE" sz="1000" dirty="0" err="1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retention</a:t>
            </a:r>
            <a:r>
              <a:rPr lang="de-DE" sz="1000" dirty="0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 </a:t>
            </a:r>
            <a:r>
              <a:rPr lang="de-DE" sz="1000" dirty="0" err="1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of</a:t>
            </a:r>
            <a:r>
              <a:rPr lang="de-DE" sz="1000" dirty="0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 </a:t>
            </a:r>
            <a:r>
              <a:rPr lang="de-DE" sz="1000" dirty="0" err="1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the</a:t>
            </a:r>
            <a:r>
              <a:rPr lang="de-DE" sz="1000" dirty="0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 </a:t>
            </a:r>
            <a:r>
              <a:rPr lang="de-DE" sz="1000" dirty="0" err="1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pluripotency</a:t>
            </a:r>
            <a:r>
              <a:rPr lang="de-DE" sz="1000" dirty="0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rPr>
              <a:t>.</a:t>
            </a:r>
          </a:p>
        </p:txBody>
      </p:sp>
      <p:sp>
        <p:nvSpPr>
          <p:cNvPr id="95237" name="Rechteck 2"/>
          <p:cNvSpPr>
            <a:spLocks noChangeArrowheads="1"/>
          </p:cNvSpPr>
          <p:nvPr/>
        </p:nvSpPr>
        <p:spPr bwMode="auto">
          <a:xfrm>
            <a:off x="3941763" y="5454650"/>
            <a:ext cx="2295525" cy="123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US" sz="1000" b="1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Gremlin 1 (</a:t>
            </a:r>
            <a:r>
              <a:rPr lang="en-US" sz="1000" b="1" dirty="0" err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grem</a:t>
            </a:r>
            <a:r>
              <a:rPr lang="en-US" sz="1000" b="1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1):</a:t>
            </a:r>
          </a:p>
          <a:p>
            <a:pPr marL="177800" indent="-177800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r>
              <a:rPr lang="en-US" sz="10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Antagonist of BMPs (Bone morphogenetic proteins ) in the TGF beta signaling pathway.</a:t>
            </a:r>
          </a:p>
          <a:p>
            <a:pPr marL="177800" indent="-177800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r>
              <a:rPr lang="en-US" sz="10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Probably BMP antagonists are important for the survival of tumor </a:t>
            </a:r>
            <a:r>
              <a:rPr lang="en-US" sz="1000" dirty="0" err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stroma</a:t>
            </a:r>
            <a:r>
              <a:rPr lang="en-US" sz="10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and proliferation of certain cancers</a:t>
            </a:r>
            <a:endParaRPr lang="de-DE" sz="10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5238" name="Rechteck 22"/>
          <p:cNvSpPr>
            <a:spLocks noChangeArrowheads="1"/>
          </p:cNvSpPr>
          <p:nvPr/>
        </p:nvSpPr>
        <p:spPr bwMode="auto">
          <a:xfrm>
            <a:off x="6818313" y="5435600"/>
            <a:ext cx="2709862" cy="95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hangingPunct="0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US" sz="1000" b="1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RPL 13 A </a:t>
            </a:r>
          </a:p>
          <a:p>
            <a:pPr marL="177800" indent="-177800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r>
              <a:rPr lang="en-US" sz="10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Part of the 60s subunit of the ribosome. </a:t>
            </a:r>
          </a:p>
          <a:p>
            <a:pPr marL="177800" indent="-177800" hangingPunct="0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Char char="•"/>
              <a:defRPr/>
            </a:pPr>
            <a:r>
              <a:rPr lang="en-US" sz="1000" dirty="0" err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Extraribosomale</a:t>
            </a:r>
            <a:r>
              <a:rPr lang="en-US" sz="10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 </a:t>
            </a:r>
            <a:r>
              <a:rPr lang="en-US" sz="1000" dirty="0" err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extraribosomale</a:t>
            </a:r>
            <a:r>
              <a:rPr lang="en-US" sz="10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rPr>
              <a:t> tasks: Part of GAIT complex (gamma interferon-activated inhibitor of translation), which influences the inflammation process</a:t>
            </a:r>
            <a:endParaRPr lang="de-DE" sz="1000" dirty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6807" name="Rectangle 1028"/>
          <p:cNvSpPr>
            <a:spLocks noChangeArrowheads="1"/>
          </p:cNvSpPr>
          <p:nvPr/>
        </p:nvSpPr>
        <p:spPr bwMode="auto">
          <a:xfrm>
            <a:off x="0" y="7192963"/>
            <a:ext cx="4983163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hangingPunct="1"/>
            <a:r>
              <a:rPr lang="de-DE" altLang="de-DE" sz="1600">
                <a:solidFill>
                  <a:schemeClr val="tx1"/>
                </a:solidFill>
                <a:latin typeface="Calibri" panose="020F0502020204030204" pitchFamily="34" charset="0"/>
              </a:rPr>
              <a:t>Pizon M. et al, Ecancermedicalscience. 2013 Aug 23;7:343</a:t>
            </a:r>
          </a:p>
        </p:txBody>
      </p:sp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el 3"/>
          <p:cNvSpPr>
            <a:spLocks noGrp="1"/>
          </p:cNvSpPr>
          <p:nvPr>
            <p:ph type="title"/>
          </p:nvPr>
        </p:nvSpPr>
        <p:spPr>
          <a:xfrm>
            <a:off x="503238" y="2465388"/>
            <a:ext cx="7058025" cy="1501775"/>
          </a:xfrm>
        </p:spPr>
        <p:txBody>
          <a:bodyPr/>
          <a:lstStyle/>
          <a:p>
            <a:pPr eaLnBrk="1" hangingPunct="1"/>
            <a:r>
              <a:rPr lang="de-DE" altLang="de-DE">
                <a:ea typeface="ＭＳ Ｐゴシック" pitchFamily="34" charset="-128"/>
              </a:rPr>
              <a:t>Evaluation</a:t>
            </a:r>
          </a:p>
        </p:txBody>
      </p:sp>
    </p:spTree>
  </p:cSld>
  <p:clrMapOvr>
    <a:masterClrMapping/>
  </p:clrMapOvr>
  <p:transition spd="slow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4400">
                <a:ea typeface="ＭＳ Ｐゴシック" pitchFamily="34" charset="-128"/>
              </a:rPr>
              <a:t>Spiking Tests</a:t>
            </a:r>
          </a:p>
        </p:txBody>
      </p:sp>
      <p:pic>
        <p:nvPicPr>
          <p:cNvPr id="78851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1200" y="1906588"/>
            <a:ext cx="8255000" cy="50752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buFont typeface="Times New Roman" panose="02020603050405020304" pitchFamily="18" charset="0"/>
              <a:buNone/>
            </a:pPr>
            <a:r>
              <a:rPr lang="de-DE" altLang="de-DE" sz="4400">
                <a:ea typeface="ＭＳ Ｐゴシック" pitchFamily="34" charset="-128"/>
              </a:rPr>
              <a:t>Reproducibility </a:t>
            </a:r>
            <a:br>
              <a:rPr lang="de-DE" altLang="de-DE" sz="4400">
                <a:ea typeface="ＭＳ Ｐゴシック" pitchFamily="34" charset="-128"/>
              </a:rPr>
            </a:br>
            <a:r>
              <a:rPr lang="de-DE" altLang="de-DE" sz="4400">
                <a:ea typeface="ＭＳ Ｐゴシック" pitchFamily="34" charset="-128"/>
              </a:rPr>
              <a:t>of maintrac testing</a:t>
            </a:r>
          </a:p>
        </p:txBody>
      </p:sp>
      <p:pic>
        <p:nvPicPr>
          <p:cNvPr id="7987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1895475"/>
            <a:ext cx="8261350" cy="507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buFont typeface="Times New Roman" panose="02020603050405020304" pitchFamily="18" charset="0"/>
              <a:buNone/>
            </a:pPr>
            <a:r>
              <a:rPr lang="de-DE" altLang="de-DE" sz="4400">
                <a:ea typeface="ＭＳ Ｐゴシック" pitchFamily="34" charset="-128"/>
              </a:rPr>
              <a:t>CETCs and tumor size</a:t>
            </a:r>
          </a:p>
        </p:txBody>
      </p:sp>
      <p:pic>
        <p:nvPicPr>
          <p:cNvPr id="80899" name="Picture 5" descr="C:\Users\Simfo User\Desktop\Marketing\Grafiken AandE\JPEG 20150713\05_2015_Grafik_27_V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63" y="1908175"/>
            <a:ext cx="8262937" cy="508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9" t="9250" r="25551" b="10089"/>
          <a:stretch>
            <a:fillRect/>
          </a:stretch>
        </p:blipFill>
        <p:spPr bwMode="auto">
          <a:xfrm>
            <a:off x="168275" y="1158875"/>
            <a:ext cx="4713288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5" t="-558" r="35721" b="-526"/>
          <a:stretch>
            <a:fillRect/>
          </a:stretch>
        </p:blipFill>
        <p:spPr bwMode="auto">
          <a:xfrm>
            <a:off x="4960938" y="1158875"/>
            <a:ext cx="4889500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4" name="Textfeld 3"/>
          <p:cNvSpPr txBox="1">
            <a:spLocks noChangeArrowheads="1"/>
          </p:cNvSpPr>
          <p:nvPr/>
        </p:nvSpPr>
        <p:spPr bwMode="auto">
          <a:xfrm>
            <a:off x="119063" y="1071563"/>
            <a:ext cx="24018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>
            <a:spAutoFit/>
          </a:bodyPr>
          <a:lstStyle>
            <a:lvl1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FF00"/>
                </a:solidFill>
              </a:rPr>
              <a:t>EpCAM</a:t>
            </a:r>
            <a:r>
              <a:rPr lang="de-DE" altLang="de-DE"/>
              <a:t> + </a:t>
            </a:r>
            <a:r>
              <a:rPr lang="de-DE" altLang="de-DE">
                <a:solidFill>
                  <a:srgbClr val="FF0000"/>
                </a:solidFill>
              </a:rPr>
              <a:t>CD45</a:t>
            </a:r>
          </a:p>
        </p:txBody>
      </p:sp>
      <p:sp>
        <p:nvSpPr>
          <p:cNvPr id="81925" name="Textfeld 8"/>
          <p:cNvSpPr txBox="1">
            <a:spLocks noChangeArrowheads="1"/>
          </p:cNvSpPr>
          <p:nvPr/>
        </p:nvSpPr>
        <p:spPr bwMode="auto">
          <a:xfrm>
            <a:off x="5119688" y="1138238"/>
            <a:ext cx="2403475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0794" tIns="50397" rIns="100794" bIns="50397">
            <a:spAutoFit/>
          </a:bodyPr>
          <a:lstStyle>
            <a:lvl1pPr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defTabSz="4476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altLang="de-DE">
                <a:solidFill>
                  <a:srgbClr val="00FF00"/>
                </a:solidFill>
              </a:rPr>
              <a:t>EpCAM</a:t>
            </a:r>
            <a:r>
              <a:rPr lang="de-DE" altLang="de-DE"/>
              <a:t> + </a:t>
            </a:r>
            <a:r>
              <a:rPr lang="de-DE" altLang="de-DE">
                <a:solidFill>
                  <a:srgbClr val="FF0000"/>
                </a:solidFill>
              </a:rPr>
              <a:t>CD45</a:t>
            </a:r>
          </a:p>
        </p:txBody>
      </p:sp>
      <p:cxnSp>
        <p:nvCxnSpPr>
          <p:cNvPr id="6" name="Gerade Verbindung mit Pfeil 5"/>
          <p:cNvCxnSpPr/>
          <p:nvPr/>
        </p:nvCxnSpPr>
        <p:spPr>
          <a:xfrm rot="11100000" flipV="1">
            <a:off x="1636713" y="1863725"/>
            <a:ext cx="249237" cy="238125"/>
          </a:xfrm>
          <a:prstGeom prst="straightConnector1">
            <a:avLst/>
          </a:prstGeom>
          <a:ln w="19050">
            <a:solidFill>
              <a:srgbClr val="00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 rot="11100000" flipV="1">
            <a:off x="6637338" y="1885950"/>
            <a:ext cx="249237" cy="238125"/>
          </a:xfrm>
          <a:prstGeom prst="straightConnector1">
            <a:avLst/>
          </a:prstGeom>
          <a:ln w="19050">
            <a:solidFill>
              <a:srgbClr val="00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 rot="11100000" flipV="1">
            <a:off x="6161088" y="4086225"/>
            <a:ext cx="249237" cy="238125"/>
          </a:xfrm>
          <a:prstGeom prst="straightConnector1">
            <a:avLst/>
          </a:prstGeom>
          <a:ln w="19050">
            <a:solidFill>
              <a:srgbClr val="00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 rot="11100000" flipV="1">
            <a:off x="1160463" y="4086225"/>
            <a:ext cx="249237" cy="238125"/>
          </a:xfrm>
          <a:prstGeom prst="straightConnector1">
            <a:avLst/>
          </a:prstGeom>
          <a:ln w="19050">
            <a:solidFill>
              <a:srgbClr val="00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 rot="11100000" flipV="1">
            <a:off x="9178925" y="2419350"/>
            <a:ext cx="247650" cy="23812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 rot="11100000" flipV="1">
            <a:off x="7113588" y="2339975"/>
            <a:ext cx="249237" cy="23812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 rot="11100000" flipV="1">
            <a:off x="4176713" y="2339975"/>
            <a:ext cx="249237" cy="23812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/>
        </p:nvCxnSpPr>
        <p:spPr>
          <a:xfrm rot="11100000" flipV="1">
            <a:off x="2082800" y="2508250"/>
            <a:ext cx="249238" cy="23812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7"/>
          <p:cNvCxnSpPr/>
          <p:nvPr/>
        </p:nvCxnSpPr>
        <p:spPr>
          <a:xfrm>
            <a:off x="277813" y="5129213"/>
            <a:ext cx="3175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/>
        </p:nvCxnSpPr>
        <p:spPr>
          <a:xfrm>
            <a:off x="5278438" y="5129213"/>
            <a:ext cx="3175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5321300" cy="751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2947" name="Titel 3"/>
          <p:cNvSpPr>
            <a:spLocks noGrp="1"/>
          </p:cNvSpPr>
          <p:nvPr>
            <p:ph type="title"/>
          </p:nvPr>
        </p:nvSpPr>
        <p:spPr>
          <a:xfrm>
            <a:off x="5657850" y="0"/>
            <a:ext cx="3470275" cy="2438400"/>
          </a:xfrm>
        </p:spPr>
        <p:txBody>
          <a:bodyPr/>
          <a:lstStyle/>
          <a:p>
            <a:pPr eaLnBrk="1" hangingPunct="1"/>
            <a:r>
              <a:rPr lang="de-DE" altLang="de-DE">
                <a:ea typeface="ＭＳ Ｐゴシック" pitchFamily="34" charset="-128"/>
              </a:rPr>
              <a:t>Sample Letter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970" name="Objekt 14"/>
          <p:cNvGraphicFramePr>
            <a:graphicFrameLocks noChangeAspect="1"/>
          </p:cNvGraphicFramePr>
          <p:nvPr/>
        </p:nvGraphicFramePr>
        <p:xfrm>
          <a:off x="0" y="6350"/>
          <a:ext cx="5337175" cy="755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Acrobat Document" r:id="rId3" imgW="5667275" imgH="8019778" progId="AcroExch.Document.11">
                  <p:embed/>
                </p:oleObj>
              </mc:Choice>
              <mc:Fallback>
                <p:oleObj name="Acrobat Document" r:id="rId3" imgW="5667275" imgH="8019778" progId="AcroExch.Document.11">
                  <p:embed/>
                  <p:pic>
                    <p:nvPicPr>
                      <p:cNvPr id="83970" name="Objek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350"/>
                        <a:ext cx="5337175" cy="7553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971" name="Titel 3"/>
          <p:cNvSpPr>
            <a:spLocks noGrp="1"/>
          </p:cNvSpPr>
          <p:nvPr>
            <p:ph type="title"/>
          </p:nvPr>
        </p:nvSpPr>
        <p:spPr>
          <a:xfrm>
            <a:off x="5657850" y="0"/>
            <a:ext cx="3470275" cy="2438400"/>
          </a:xfrm>
        </p:spPr>
        <p:txBody>
          <a:bodyPr/>
          <a:lstStyle/>
          <a:p>
            <a:pPr eaLnBrk="1" hangingPunct="1"/>
            <a:r>
              <a:rPr lang="de-DE" altLang="de-DE">
                <a:ea typeface="ＭＳ Ｐゴシック" pitchFamily="34" charset="-128"/>
              </a:rPr>
              <a:t>Sample Letter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nesis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Ge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Genesis.thmx</Template>
  <TotalTime>0</TotalTime>
  <Words>1264</Words>
  <Application>Microsoft Office PowerPoint</Application>
  <PresentationFormat>Benutzerdefiniert</PresentationFormat>
  <Paragraphs>268</Paragraphs>
  <Slides>63</Slides>
  <Notes>6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63</vt:i4>
      </vt:variant>
    </vt:vector>
  </HeadingPairs>
  <TitlesOfParts>
    <vt:vector size="73" baseType="lpstr">
      <vt:lpstr>ＭＳ Ｐゴシック</vt:lpstr>
      <vt:lpstr>ＭＳ Ｐゴシック</vt:lpstr>
      <vt:lpstr>Arial</vt:lpstr>
      <vt:lpstr>Calibri</vt:lpstr>
      <vt:lpstr>Calisto MT</vt:lpstr>
      <vt:lpstr>Times New Roman</vt:lpstr>
      <vt:lpstr>Wingdings</vt:lpstr>
      <vt:lpstr>Genesis</vt:lpstr>
      <vt:lpstr>Benutzerdefiniertes Design</vt:lpstr>
      <vt:lpstr>Acrobat Document</vt:lpstr>
      <vt:lpstr>Maintrac® </vt:lpstr>
      <vt:lpstr>Questions we can answer:</vt:lpstr>
      <vt:lpstr>Status quo in oncolgy</vt:lpstr>
      <vt:lpstr>Major Enemy in Oncology Diagnostics and Treatment </vt:lpstr>
      <vt:lpstr>Inhomogeneity in Reality Even Worth</vt:lpstr>
      <vt:lpstr>Methodology we try to get as close to homogeneity as possible</vt:lpstr>
      <vt:lpstr>Metastasis Formation Through Circulating Tumorzellen</vt:lpstr>
      <vt:lpstr>Testing</vt:lpstr>
      <vt:lpstr>Cell gallery of a patient</vt:lpstr>
      <vt:lpstr>PowerPoint-Präsentation</vt:lpstr>
      <vt:lpstr>Decreasing Cell Numbers = Good Prognosis</vt:lpstr>
      <vt:lpstr>No Change = Still Quite Good Prognosis</vt:lpstr>
      <vt:lpstr>Increasing Cell Number = Bad Prognosis</vt:lpstr>
      <vt:lpstr>Success Control of Chemotherapy</vt:lpstr>
      <vt:lpstr>THERAPY CONTROL USING CIRCULATING TUMOR CELLS</vt:lpstr>
      <vt:lpstr>Initial Situation</vt:lpstr>
      <vt:lpstr>Longtime surveillance</vt:lpstr>
      <vt:lpstr>Longtime surveillance</vt:lpstr>
      <vt:lpstr>Longtime surveillance</vt:lpstr>
      <vt:lpstr>Tamoxifen: 5 or 10 years?</vt:lpstr>
      <vt:lpstr>Nach Tamoxifen Therapie: Nodalstatus</vt:lpstr>
      <vt:lpstr>Nach Tamoxifen Therapie: Tumorgröße</vt:lpstr>
      <vt:lpstr>PowerPoint-Präsentation</vt:lpstr>
      <vt:lpstr>PowerPoint-Präsentation</vt:lpstr>
      <vt:lpstr>Antihormonelle Therapie und zirkulierende Tumorzellen</vt:lpstr>
      <vt:lpstr>General Principals of Adjuvanten, Endocine Therapy AGO ++ (02/2015)</vt:lpstr>
      <vt:lpstr>Maintenance Therapy  under Tamoxifen</vt:lpstr>
      <vt:lpstr>PowerPoint-Präsentation</vt:lpstr>
      <vt:lpstr>Outcome clinical trial</vt:lpstr>
      <vt:lpstr>PowerPoint-Präsentation</vt:lpstr>
      <vt:lpstr>Ovarialkarzinom Patientin</vt:lpstr>
      <vt:lpstr>Characterisation of CETC</vt:lpstr>
      <vt:lpstr>Marker </vt:lpstr>
      <vt:lpstr>FISH test: HER2/neu</vt:lpstr>
      <vt:lpstr>Other Diagnostic Methods</vt:lpstr>
      <vt:lpstr>CETC/CTC </vt:lpstr>
      <vt:lpstr>Maintrac® vs cfDNA/ctDNA</vt:lpstr>
      <vt:lpstr>Summary</vt:lpstr>
      <vt:lpstr>Blood Sample Transportation</vt:lpstr>
      <vt:lpstr>Courier Shipment</vt:lpstr>
      <vt:lpstr>Discussion</vt:lpstr>
      <vt:lpstr>maintrac®</vt:lpstr>
      <vt:lpstr>Thank  you for your attention  www.dmb-diagnostics.de</vt:lpstr>
      <vt:lpstr>PowerPoint-Präsentation</vt:lpstr>
      <vt:lpstr>PowerPoint-Präsentation</vt:lpstr>
      <vt:lpstr>Increasing cell numbers</vt:lpstr>
      <vt:lpstr>Chemo-sensitivity</vt:lpstr>
      <vt:lpstr>The mortality rate of the CETCs is measured  over the time in the presence of medication</vt:lpstr>
      <vt:lpstr>PowerPoint-Präsentation</vt:lpstr>
      <vt:lpstr>Impact of Chemosensitivity testing</vt:lpstr>
      <vt:lpstr>PowerPoint-Präsentation</vt:lpstr>
      <vt:lpstr>Conclusion</vt:lpstr>
      <vt:lpstr>PowerPoint-Präsentation</vt:lpstr>
      <vt:lpstr>Neoadjuvant treatment</vt:lpstr>
      <vt:lpstr>Genetic Heterogeneity of CETCs </vt:lpstr>
      <vt:lpstr> Changes of gene expression in CETCs</vt:lpstr>
      <vt:lpstr>Evaluation</vt:lpstr>
      <vt:lpstr>Spiking Tests</vt:lpstr>
      <vt:lpstr>Reproducibility  of maintrac testing</vt:lpstr>
      <vt:lpstr>CETCs and tumor size</vt:lpstr>
      <vt:lpstr>PowerPoint-Präsentation</vt:lpstr>
      <vt:lpstr>Sample Letter</vt:lpstr>
      <vt:lpstr>Sample Letter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Peter Pachmann</dc:creator>
  <cp:lastModifiedBy>Martin Burow</cp:lastModifiedBy>
  <cp:revision>605</cp:revision>
  <cp:lastPrinted>2014-04-09T14:14:51Z</cp:lastPrinted>
  <dcterms:created xsi:type="dcterms:W3CDTF">2013-11-01T06:32:40Z</dcterms:created>
  <dcterms:modified xsi:type="dcterms:W3CDTF">2016-07-02T16:18:21Z</dcterms:modified>
</cp:coreProperties>
</file>