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62" r:id="rId4"/>
    <p:sldId id="260" r:id="rId5"/>
    <p:sldId id="258" r:id="rId6"/>
    <p:sldId id="263" r:id="rId7"/>
    <p:sldId id="266" r:id="rId8"/>
    <p:sldId id="267" r:id="rId9"/>
    <p:sldId id="274" r:id="rId10"/>
    <p:sldId id="276" r:id="rId11"/>
    <p:sldId id="279" r:id="rId12"/>
    <p:sldId id="259" r:id="rId13"/>
    <p:sldId id="280" r:id="rId14"/>
  </p:sldIdLst>
  <p:sldSz cx="9144000" cy="6858000" type="screen4x3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9900"/>
    <a:srgbClr val="3366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98" d="100"/>
          <a:sy n="98" d="100"/>
        </p:scale>
        <p:origin x="-2004" y="-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4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451" y="0"/>
            <a:ext cx="2949575" cy="496888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7470E781-3C9B-40C7-A992-83B2D409659C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4"/>
            <a:ext cx="2949575" cy="49688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451" y="9440864"/>
            <a:ext cx="2949575" cy="496887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756C1C09-163C-41F7-8211-768E8BC52E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0473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207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454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4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20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152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5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94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19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36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01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67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98B8D-AF51-41E3-9A7E-DCB828532ADA}" type="datetimeFigureOut">
              <a:rPr kumimoji="1" lang="ja-JP" altLang="en-US" smtClean="0"/>
              <a:t>2016/9/5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A8FA8-A66E-4C3B-A9C1-D8E04007CA4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55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gi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11" Type="http://schemas.openxmlformats.org/officeDocument/2006/relationships/image" Target="../media/image1.gi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microsoft.com/office/2007/relationships/hdphoto" Target="../media/hdphoto1.wdp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92159" y="1735135"/>
            <a:ext cx="7825154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400"/>
              </a:lnSpc>
            </a:pPr>
            <a:r>
              <a:rPr kumimoji="1" lang="en-US" altLang="ja-JP" sz="3200" b="1" dirty="0" smtClean="0"/>
              <a:t>Effect of Passivation on Suppression or </a:t>
            </a:r>
          </a:p>
          <a:p>
            <a:pPr algn="ctr">
              <a:lnSpc>
                <a:spcPts val="3400"/>
              </a:lnSpc>
            </a:pPr>
            <a:r>
              <a:rPr kumimoji="1" lang="en-US" altLang="ja-JP" sz="3200" b="1" dirty="0" smtClean="0"/>
              <a:t>Utilization of </a:t>
            </a:r>
            <a:r>
              <a:rPr lang="en-US" altLang="ja-JP" sz="3200" b="1" dirty="0" smtClean="0"/>
              <a:t>Atomic Migration Phenomena </a:t>
            </a:r>
          </a:p>
          <a:p>
            <a:pPr algn="ctr">
              <a:lnSpc>
                <a:spcPts val="3400"/>
              </a:lnSpc>
            </a:pPr>
            <a:r>
              <a:rPr lang="en-US" altLang="ja-JP" sz="3200" b="1" dirty="0" smtClean="0"/>
              <a:t>in Metallic Thin-film Materials</a:t>
            </a:r>
            <a:endParaRPr kumimoji="1" lang="ja-JP" altLang="en-US" sz="32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847956" y="3656063"/>
            <a:ext cx="3513560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kumimoji="1" lang="en-US" altLang="ja-JP" sz="3200" b="1" dirty="0" smtClean="0"/>
              <a:t>M. Saka</a:t>
            </a:r>
          </a:p>
          <a:p>
            <a:pPr algn="ctr">
              <a:lnSpc>
                <a:spcPts val="2700"/>
              </a:lnSpc>
            </a:pPr>
            <a:r>
              <a:rPr lang="en-US" altLang="ja-JP" sz="2400" dirty="0" smtClean="0"/>
              <a:t>Tohoku University</a:t>
            </a:r>
          </a:p>
          <a:p>
            <a:pPr algn="ctr">
              <a:lnSpc>
                <a:spcPts val="2700"/>
              </a:lnSpc>
            </a:pPr>
            <a:r>
              <a:rPr kumimoji="1" lang="en-US" altLang="ja-JP" sz="2400" dirty="0" smtClean="0"/>
              <a:t>Sendai, Japan</a:t>
            </a:r>
            <a:endParaRPr kumimoji="1" lang="ja-JP" altLang="en-US" sz="24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419654" y="208722"/>
            <a:ext cx="8190946" cy="781878"/>
            <a:chOff x="419654" y="208722"/>
            <a:chExt cx="8190946" cy="781878"/>
          </a:xfrm>
        </p:grpSpPr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1320800" y="939800"/>
              <a:ext cx="7289800" cy="50800"/>
            </a:xfrm>
            <a:prstGeom prst="rect">
              <a:avLst/>
            </a:prstGeom>
            <a:gradFill>
              <a:gsLst>
                <a:gs pos="0">
                  <a:schemeClr val="accent4">
                    <a:lumMod val="75000"/>
                  </a:schemeClr>
                </a:gs>
                <a:gs pos="100000">
                  <a:schemeClr val="tx1">
                    <a:shade val="100000"/>
                    <a:satMod val="115000"/>
                    <a:lumMod val="0"/>
                    <a:lumOff val="100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ja-JP" altLang="en-US"/>
            </a:p>
          </p:txBody>
        </p:sp>
        <p:pic>
          <p:nvPicPr>
            <p:cNvPr id="2" name="図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54" y="208722"/>
              <a:ext cx="781878" cy="781878"/>
            </a:xfrm>
            <a:prstGeom prst="rect">
              <a:avLst/>
            </a:prstGeom>
          </p:spPr>
        </p:pic>
      </p:grp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Saka-01                      </a:t>
            </a:r>
            <a:endParaRPr lang="en-US" altLang="ja-JP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568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2996986" y="5363836"/>
            <a:ext cx="2480751" cy="446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altLang="ja-JP" sz="2800" b="1" dirty="0" smtClean="0"/>
              <a:t>Human Body</a:t>
            </a:r>
            <a:endParaRPr kumimoji="1" lang="ja-JP" altLang="en-US" sz="2800" b="1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26169" y="2325116"/>
            <a:ext cx="2177596" cy="446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altLang="ja-JP" sz="2800" b="1" dirty="0" smtClean="0"/>
              <a:t>Environment</a:t>
            </a:r>
            <a:endParaRPr kumimoji="1" lang="ja-JP" altLang="en-US" sz="28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583530" y="2081314"/>
            <a:ext cx="937043" cy="446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altLang="ja-JP" sz="2800" b="1" dirty="0" smtClean="0">
                <a:solidFill>
                  <a:schemeClr val="accent1">
                    <a:lumMod val="75000"/>
                  </a:schemeClr>
                </a:solidFill>
              </a:rPr>
              <a:t>SKIN</a:t>
            </a:r>
            <a:endParaRPr kumimoji="1" lang="ja-JP" altLang="en-U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5" name="直線矢印コネクタ 14"/>
          <p:cNvCxnSpPr/>
          <p:nvPr/>
        </p:nvCxnSpPr>
        <p:spPr>
          <a:xfrm>
            <a:off x="3248029" y="2424399"/>
            <a:ext cx="369277" cy="30875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/>
          <p:cNvGrpSpPr/>
          <p:nvPr/>
        </p:nvGrpSpPr>
        <p:grpSpPr>
          <a:xfrm>
            <a:off x="5438976" y="1828580"/>
            <a:ext cx="1039177" cy="2129489"/>
            <a:chOff x="5732898" y="1826695"/>
            <a:chExt cx="1039177" cy="2129489"/>
          </a:xfrm>
        </p:grpSpPr>
        <p:sp>
          <p:nvSpPr>
            <p:cNvPr id="17" name="フリーフォーム 16"/>
            <p:cNvSpPr/>
            <p:nvPr/>
          </p:nvSpPr>
          <p:spPr>
            <a:xfrm>
              <a:off x="5736079" y="1826695"/>
              <a:ext cx="1035996" cy="1191638"/>
            </a:xfrm>
            <a:custGeom>
              <a:avLst/>
              <a:gdLst>
                <a:gd name="connsiteX0" fmla="*/ 0 w 841443"/>
                <a:gd name="connsiteY0" fmla="*/ 749030 h 963038"/>
                <a:gd name="connsiteX1" fmla="*/ 627434 w 841443"/>
                <a:gd name="connsiteY1" fmla="*/ 0 h 963038"/>
                <a:gd name="connsiteX2" fmla="*/ 841443 w 841443"/>
                <a:gd name="connsiteY2" fmla="*/ 175098 h 963038"/>
                <a:gd name="connsiteX3" fmla="*/ 175098 w 841443"/>
                <a:gd name="connsiteY3" fmla="*/ 963038 h 963038"/>
                <a:gd name="connsiteX4" fmla="*/ 0 w 841443"/>
                <a:gd name="connsiteY4" fmla="*/ 749030 h 963038"/>
                <a:gd name="connsiteX0" fmla="*/ 0 w 841443"/>
                <a:gd name="connsiteY0" fmla="*/ 977630 h 1191638"/>
                <a:gd name="connsiteX1" fmla="*/ 821987 w 841443"/>
                <a:gd name="connsiteY1" fmla="*/ 0 h 1191638"/>
                <a:gd name="connsiteX2" fmla="*/ 841443 w 841443"/>
                <a:gd name="connsiteY2" fmla="*/ 403698 h 1191638"/>
                <a:gd name="connsiteX3" fmla="*/ 175098 w 841443"/>
                <a:gd name="connsiteY3" fmla="*/ 1191638 h 1191638"/>
                <a:gd name="connsiteX4" fmla="*/ 0 w 841443"/>
                <a:gd name="connsiteY4" fmla="*/ 977630 h 1191638"/>
                <a:gd name="connsiteX0" fmla="*/ 0 w 1035996"/>
                <a:gd name="connsiteY0" fmla="*/ 977630 h 1191638"/>
                <a:gd name="connsiteX1" fmla="*/ 821987 w 1035996"/>
                <a:gd name="connsiteY1" fmla="*/ 0 h 1191638"/>
                <a:gd name="connsiteX2" fmla="*/ 1035996 w 1035996"/>
                <a:gd name="connsiteY2" fmla="*/ 165371 h 1191638"/>
                <a:gd name="connsiteX3" fmla="*/ 175098 w 1035996"/>
                <a:gd name="connsiteY3" fmla="*/ 1191638 h 1191638"/>
                <a:gd name="connsiteX4" fmla="*/ 0 w 1035996"/>
                <a:gd name="connsiteY4" fmla="*/ 977630 h 119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996" h="1191638">
                  <a:moveTo>
                    <a:pt x="0" y="977630"/>
                  </a:moveTo>
                  <a:lnTo>
                    <a:pt x="821987" y="0"/>
                  </a:lnTo>
                  <a:lnTo>
                    <a:pt x="1035996" y="165371"/>
                  </a:lnTo>
                  <a:lnTo>
                    <a:pt x="175098" y="1191638"/>
                  </a:lnTo>
                  <a:lnTo>
                    <a:pt x="0" y="97763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フリーフォーム 15"/>
            <p:cNvSpPr/>
            <p:nvPr/>
          </p:nvSpPr>
          <p:spPr>
            <a:xfrm>
              <a:off x="5732898" y="2809376"/>
              <a:ext cx="916644" cy="1146808"/>
            </a:xfrm>
            <a:custGeom>
              <a:avLst/>
              <a:gdLst>
                <a:gd name="connsiteX0" fmla="*/ 0 w 984738"/>
                <a:gd name="connsiteY0" fmla="*/ 0 h 1239715"/>
                <a:gd name="connsiteX1" fmla="*/ 0 w 984738"/>
                <a:gd name="connsiteY1" fmla="*/ 342900 h 1239715"/>
                <a:gd name="connsiteX2" fmla="*/ 527538 w 984738"/>
                <a:gd name="connsiteY2" fmla="*/ 1019907 h 1239715"/>
                <a:gd name="connsiteX3" fmla="*/ 307731 w 984738"/>
                <a:gd name="connsiteY3" fmla="*/ 1099038 h 1239715"/>
                <a:gd name="connsiteX4" fmla="*/ 852854 w 984738"/>
                <a:gd name="connsiteY4" fmla="*/ 1239715 h 1239715"/>
                <a:gd name="connsiteX5" fmla="*/ 984738 w 984738"/>
                <a:gd name="connsiteY5" fmla="*/ 808892 h 1239715"/>
                <a:gd name="connsiteX6" fmla="*/ 756138 w 984738"/>
                <a:gd name="connsiteY6" fmla="*/ 940776 h 1239715"/>
                <a:gd name="connsiteX7" fmla="*/ 0 w 984738"/>
                <a:gd name="connsiteY7" fmla="*/ 0 h 1239715"/>
                <a:gd name="connsiteX0" fmla="*/ 0 w 984738"/>
                <a:gd name="connsiteY0" fmla="*/ 0 h 1239715"/>
                <a:gd name="connsiteX1" fmla="*/ 0 w 984738"/>
                <a:gd name="connsiteY1" fmla="*/ 342900 h 1239715"/>
                <a:gd name="connsiteX2" fmla="*/ 527538 w 984738"/>
                <a:gd name="connsiteY2" fmla="*/ 1019907 h 1239715"/>
                <a:gd name="connsiteX3" fmla="*/ 307731 w 984738"/>
                <a:gd name="connsiteY3" fmla="*/ 1099038 h 1239715"/>
                <a:gd name="connsiteX4" fmla="*/ 852854 w 984738"/>
                <a:gd name="connsiteY4" fmla="*/ 1239715 h 1239715"/>
                <a:gd name="connsiteX5" fmla="*/ 984738 w 984738"/>
                <a:gd name="connsiteY5" fmla="*/ 808892 h 1239715"/>
                <a:gd name="connsiteX6" fmla="*/ 731819 w 984738"/>
                <a:gd name="connsiteY6" fmla="*/ 898641 h 1239715"/>
                <a:gd name="connsiteX7" fmla="*/ 0 w 984738"/>
                <a:gd name="connsiteY7" fmla="*/ 0 h 1239715"/>
                <a:gd name="connsiteX0" fmla="*/ 0 w 916644"/>
                <a:gd name="connsiteY0" fmla="*/ 0 h 1239715"/>
                <a:gd name="connsiteX1" fmla="*/ 0 w 916644"/>
                <a:gd name="connsiteY1" fmla="*/ 342900 h 1239715"/>
                <a:gd name="connsiteX2" fmla="*/ 527538 w 916644"/>
                <a:gd name="connsiteY2" fmla="*/ 1019907 h 1239715"/>
                <a:gd name="connsiteX3" fmla="*/ 307731 w 916644"/>
                <a:gd name="connsiteY3" fmla="*/ 1099038 h 1239715"/>
                <a:gd name="connsiteX4" fmla="*/ 852854 w 916644"/>
                <a:gd name="connsiteY4" fmla="*/ 1239715 h 1239715"/>
                <a:gd name="connsiteX5" fmla="*/ 916644 w 916644"/>
                <a:gd name="connsiteY5" fmla="*/ 706566 h 1239715"/>
                <a:gd name="connsiteX6" fmla="*/ 731819 w 916644"/>
                <a:gd name="connsiteY6" fmla="*/ 898641 h 1239715"/>
                <a:gd name="connsiteX7" fmla="*/ 0 w 916644"/>
                <a:gd name="connsiteY7" fmla="*/ 0 h 123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6644" h="1239715">
                  <a:moveTo>
                    <a:pt x="0" y="0"/>
                  </a:moveTo>
                  <a:lnTo>
                    <a:pt x="0" y="342900"/>
                  </a:lnTo>
                  <a:lnTo>
                    <a:pt x="527538" y="1019907"/>
                  </a:lnTo>
                  <a:lnTo>
                    <a:pt x="307731" y="1099038"/>
                  </a:lnTo>
                  <a:lnTo>
                    <a:pt x="852854" y="1239715"/>
                  </a:lnTo>
                  <a:lnTo>
                    <a:pt x="916644" y="706566"/>
                  </a:lnTo>
                  <a:lnTo>
                    <a:pt x="731819" y="8986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/>
          <p:cNvGrpSpPr/>
          <p:nvPr/>
        </p:nvGrpSpPr>
        <p:grpSpPr>
          <a:xfrm>
            <a:off x="2207452" y="3626986"/>
            <a:ext cx="1040577" cy="1357604"/>
            <a:chOff x="2697322" y="3625101"/>
            <a:chExt cx="1040577" cy="1357604"/>
          </a:xfrm>
        </p:grpSpPr>
        <p:sp>
          <p:nvSpPr>
            <p:cNvPr id="19" name="フリーフォーム 18"/>
            <p:cNvSpPr/>
            <p:nvPr/>
          </p:nvSpPr>
          <p:spPr>
            <a:xfrm flipH="1" flipV="1">
              <a:off x="2697322" y="3625101"/>
              <a:ext cx="1040577" cy="762213"/>
            </a:xfrm>
            <a:custGeom>
              <a:avLst/>
              <a:gdLst>
                <a:gd name="connsiteX0" fmla="*/ 0 w 984738"/>
                <a:gd name="connsiteY0" fmla="*/ 0 h 1239715"/>
                <a:gd name="connsiteX1" fmla="*/ 0 w 984738"/>
                <a:gd name="connsiteY1" fmla="*/ 342900 h 1239715"/>
                <a:gd name="connsiteX2" fmla="*/ 527538 w 984738"/>
                <a:gd name="connsiteY2" fmla="*/ 1019907 h 1239715"/>
                <a:gd name="connsiteX3" fmla="*/ 307731 w 984738"/>
                <a:gd name="connsiteY3" fmla="*/ 1099038 h 1239715"/>
                <a:gd name="connsiteX4" fmla="*/ 852854 w 984738"/>
                <a:gd name="connsiteY4" fmla="*/ 1239715 h 1239715"/>
                <a:gd name="connsiteX5" fmla="*/ 984738 w 984738"/>
                <a:gd name="connsiteY5" fmla="*/ 808892 h 1239715"/>
                <a:gd name="connsiteX6" fmla="*/ 756138 w 984738"/>
                <a:gd name="connsiteY6" fmla="*/ 940776 h 1239715"/>
                <a:gd name="connsiteX7" fmla="*/ 0 w 984738"/>
                <a:gd name="connsiteY7" fmla="*/ 0 h 1239715"/>
                <a:gd name="connsiteX0" fmla="*/ 0 w 984738"/>
                <a:gd name="connsiteY0" fmla="*/ 0 h 1239715"/>
                <a:gd name="connsiteX1" fmla="*/ 0 w 984738"/>
                <a:gd name="connsiteY1" fmla="*/ 342900 h 1239715"/>
                <a:gd name="connsiteX2" fmla="*/ 527538 w 984738"/>
                <a:gd name="connsiteY2" fmla="*/ 1019907 h 1239715"/>
                <a:gd name="connsiteX3" fmla="*/ 307731 w 984738"/>
                <a:gd name="connsiteY3" fmla="*/ 1099038 h 1239715"/>
                <a:gd name="connsiteX4" fmla="*/ 852854 w 984738"/>
                <a:gd name="connsiteY4" fmla="*/ 1239715 h 1239715"/>
                <a:gd name="connsiteX5" fmla="*/ 984738 w 984738"/>
                <a:gd name="connsiteY5" fmla="*/ 808892 h 1239715"/>
                <a:gd name="connsiteX6" fmla="*/ 731819 w 984738"/>
                <a:gd name="connsiteY6" fmla="*/ 898641 h 1239715"/>
                <a:gd name="connsiteX7" fmla="*/ 0 w 984738"/>
                <a:gd name="connsiteY7" fmla="*/ 0 h 1239715"/>
                <a:gd name="connsiteX0" fmla="*/ 0 w 916644"/>
                <a:gd name="connsiteY0" fmla="*/ 0 h 1239715"/>
                <a:gd name="connsiteX1" fmla="*/ 0 w 916644"/>
                <a:gd name="connsiteY1" fmla="*/ 342900 h 1239715"/>
                <a:gd name="connsiteX2" fmla="*/ 527538 w 916644"/>
                <a:gd name="connsiteY2" fmla="*/ 1019907 h 1239715"/>
                <a:gd name="connsiteX3" fmla="*/ 307731 w 916644"/>
                <a:gd name="connsiteY3" fmla="*/ 1099038 h 1239715"/>
                <a:gd name="connsiteX4" fmla="*/ 852854 w 916644"/>
                <a:gd name="connsiteY4" fmla="*/ 1239715 h 1239715"/>
                <a:gd name="connsiteX5" fmla="*/ 916644 w 916644"/>
                <a:gd name="connsiteY5" fmla="*/ 706566 h 1239715"/>
                <a:gd name="connsiteX6" fmla="*/ 731819 w 916644"/>
                <a:gd name="connsiteY6" fmla="*/ 898641 h 1239715"/>
                <a:gd name="connsiteX7" fmla="*/ 0 w 916644"/>
                <a:gd name="connsiteY7" fmla="*/ 0 h 1239715"/>
                <a:gd name="connsiteX0" fmla="*/ 0 w 916644"/>
                <a:gd name="connsiteY0" fmla="*/ 0 h 1239715"/>
                <a:gd name="connsiteX1" fmla="*/ 13221 w 916644"/>
                <a:gd name="connsiteY1" fmla="*/ 463995 h 1239715"/>
                <a:gd name="connsiteX2" fmla="*/ 527538 w 916644"/>
                <a:gd name="connsiteY2" fmla="*/ 1019907 h 1239715"/>
                <a:gd name="connsiteX3" fmla="*/ 307731 w 916644"/>
                <a:gd name="connsiteY3" fmla="*/ 1099038 h 1239715"/>
                <a:gd name="connsiteX4" fmla="*/ 852854 w 916644"/>
                <a:gd name="connsiteY4" fmla="*/ 1239715 h 1239715"/>
                <a:gd name="connsiteX5" fmla="*/ 916644 w 916644"/>
                <a:gd name="connsiteY5" fmla="*/ 706566 h 1239715"/>
                <a:gd name="connsiteX6" fmla="*/ 731819 w 916644"/>
                <a:gd name="connsiteY6" fmla="*/ 898641 h 1239715"/>
                <a:gd name="connsiteX7" fmla="*/ 0 w 916644"/>
                <a:gd name="connsiteY7" fmla="*/ 0 h 1239715"/>
                <a:gd name="connsiteX0" fmla="*/ 0 w 916644"/>
                <a:gd name="connsiteY0" fmla="*/ 0 h 1239715"/>
                <a:gd name="connsiteX1" fmla="*/ 13221 w 916644"/>
                <a:gd name="connsiteY1" fmla="*/ 463995 h 1239715"/>
                <a:gd name="connsiteX2" fmla="*/ 527538 w 916644"/>
                <a:gd name="connsiteY2" fmla="*/ 1019907 h 1239715"/>
                <a:gd name="connsiteX3" fmla="*/ 307731 w 916644"/>
                <a:gd name="connsiteY3" fmla="*/ 1099038 h 1239715"/>
                <a:gd name="connsiteX4" fmla="*/ 852854 w 916644"/>
                <a:gd name="connsiteY4" fmla="*/ 1239715 h 1239715"/>
                <a:gd name="connsiteX5" fmla="*/ 916644 w 916644"/>
                <a:gd name="connsiteY5" fmla="*/ 706566 h 1239715"/>
                <a:gd name="connsiteX6" fmla="*/ 751649 w 916644"/>
                <a:gd name="connsiteY6" fmla="*/ 868368 h 1239715"/>
                <a:gd name="connsiteX7" fmla="*/ 0 w 916644"/>
                <a:gd name="connsiteY7" fmla="*/ 0 h 1239715"/>
                <a:gd name="connsiteX0" fmla="*/ 0 w 916644"/>
                <a:gd name="connsiteY0" fmla="*/ 0 h 1269988"/>
                <a:gd name="connsiteX1" fmla="*/ 13221 w 916644"/>
                <a:gd name="connsiteY1" fmla="*/ 463995 h 1269988"/>
                <a:gd name="connsiteX2" fmla="*/ 527538 w 916644"/>
                <a:gd name="connsiteY2" fmla="*/ 1019907 h 1269988"/>
                <a:gd name="connsiteX3" fmla="*/ 307731 w 916644"/>
                <a:gd name="connsiteY3" fmla="*/ 1099038 h 1269988"/>
                <a:gd name="connsiteX4" fmla="*/ 846243 w 916644"/>
                <a:gd name="connsiteY4" fmla="*/ 1269988 h 1269988"/>
                <a:gd name="connsiteX5" fmla="*/ 916644 w 916644"/>
                <a:gd name="connsiteY5" fmla="*/ 706566 h 1269988"/>
                <a:gd name="connsiteX6" fmla="*/ 751649 w 916644"/>
                <a:gd name="connsiteY6" fmla="*/ 868368 h 1269988"/>
                <a:gd name="connsiteX7" fmla="*/ 0 w 916644"/>
                <a:gd name="connsiteY7" fmla="*/ 0 h 126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16644" h="1269988">
                  <a:moveTo>
                    <a:pt x="0" y="0"/>
                  </a:moveTo>
                  <a:lnTo>
                    <a:pt x="13221" y="463995"/>
                  </a:lnTo>
                  <a:lnTo>
                    <a:pt x="527538" y="1019907"/>
                  </a:lnTo>
                  <a:lnTo>
                    <a:pt x="307731" y="1099038"/>
                  </a:lnTo>
                  <a:lnTo>
                    <a:pt x="846243" y="1269988"/>
                  </a:lnTo>
                  <a:lnTo>
                    <a:pt x="916644" y="706566"/>
                  </a:lnTo>
                  <a:lnTo>
                    <a:pt x="751649" y="8683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フリーフォーム 17"/>
            <p:cNvSpPr/>
            <p:nvPr/>
          </p:nvSpPr>
          <p:spPr>
            <a:xfrm flipH="1" flipV="1">
              <a:off x="2809641" y="4109743"/>
              <a:ext cx="928258" cy="872962"/>
            </a:xfrm>
            <a:custGeom>
              <a:avLst/>
              <a:gdLst>
                <a:gd name="connsiteX0" fmla="*/ 0 w 841443"/>
                <a:gd name="connsiteY0" fmla="*/ 749030 h 963038"/>
                <a:gd name="connsiteX1" fmla="*/ 627434 w 841443"/>
                <a:gd name="connsiteY1" fmla="*/ 0 h 963038"/>
                <a:gd name="connsiteX2" fmla="*/ 841443 w 841443"/>
                <a:gd name="connsiteY2" fmla="*/ 175098 h 963038"/>
                <a:gd name="connsiteX3" fmla="*/ 175098 w 841443"/>
                <a:gd name="connsiteY3" fmla="*/ 963038 h 963038"/>
                <a:gd name="connsiteX4" fmla="*/ 0 w 841443"/>
                <a:gd name="connsiteY4" fmla="*/ 749030 h 963038"/>
                <a:gd name="connsiteX0" fmla="*/ 0 w 841443"/>
                <a:gd name="connsiteY0" fmla="*/ 977630 h 1191638"/>
                <a:gd name="connsiteX1" fmla="*/ 821987 w 841443"/>
                <a:gd name="connsiteY1" fmla="*/ 0 h 1191638"/>
                <a:gd name="connsiteX2" fmla="*/ 841443 w 841443"/>
                <a:gd name="connsiteY2" fmla="*/ 403698 h 1191638"/>
                <a:gd name="connsiteX3" fmla="*/ 175098 w 841443"/>
                <a:gd name="connsiteY3" fmla="*/ 1191638 h 1191638"/>
                <a:gd name="connsiteX4" fmla="*/ 0 w 841443"/>
                <a:gd name="connsiteY4" fmla="*/ 977630 h 1191638"/>
                <a:gd name="connsiteX0" fmla="*/ 0 w 1035996"/>
                <a:gd name="connsiteY0" fmla="*/ 977630 h 1191638"/>
                <a:gd name="connsiteX1" fmla="*/ 821987 w 1035996"/>
                <a:gd name="connsiteY1" fmla="*/ 0 h 1191638"/>
                <a:gd name="connsiteX2" fmla="*/ 1035996 w 1035996"/>
                <a:gd name="connsiteY2" fmla="*/ 165371 h 1191638"/>
                <a:gd name="connsiteX3" fmla="*/ 175098 w 1035996"/>
                <a:gd name="connsiteY3" fmla="*/ 1191638 h 1191638"/>
                <a:gd name="connsiteX4" fmla="*/ 0 w 1035996"/>
                <a:gd name="connsiteY4" fmla="*/ 977630 h 1191638"/>
                <a:gd name="connsiteX0" fmla="*/ 4864 w 1040860"/>
                <a:gd name="connsiteY0" fmla="*/ 977630 h 1435253"/>
                <a:gd name="connsiteX1" fmla="*/ 826851 w 1040860"/>
                <a:gd name="connsiteY1" fmla="*/ 0 h 1435253"/>
                <a:gd name="connsiteX2" fmla="*/ 1040860 w 1040860"/>
                <a:gd name="connsiteY2" fmla="*/ 165371 h 1435253"/>
                <a:gd name="connsiteX3" fmla="*/ 0 w 1040860"/>
                <a:gd name="connsiteY3" fmla="*/ 1435253 h 1435253"/>
                <a:gd name="connsiteX4" fmla="*/ 4864 w 1040860"/>
                <a:gd name="connsiteY4" fmla="*/ 977630 h 1435253"/>
                <a:gd name="connsiteX0" fmla="*/ 4864 w 826851"/>
                <a:gd name="connsiteY0" fmla="*/ 977630 h 1435253"/>
                <a:gd name="connsiteX1" fmla="*/ 826851 w 826851"/>
                <a:gd name="connsiteY1" fmla="*/ 0 h 1435253"/>
                <a:gd name="connsiteX2" fmla="*/ 821988 w 826851"/>
                <a:gd name="connsiteY2" fmla="*/ 426388 h 1435253"/>
                <a:gd name="connsiteX3" fmla="*/ 0 w 826851"/>
                <a:gd name="connsiteY3" fmla="*/ 1435253 h 1435253"/>
                <a:gd name="connsiteX4" fmla="*/ 4864 w 826851"/>
                <a:gd name="connsiteY4" fmla="*/ 977630 h 1435253"/>
                <a:gd name="connsiteX0" fmla="*/ 4864 w 826851"/>
                <a:gd name="connsiteY0" fmla="*/ 1041830 h 1499453"/>
                <a:gd name="connsiteX1" fmla="*/ 826851 w 826851"/>
                <a:gd name="connsiteY1" fmla="*/ 0 h 1499453"/>
                <a:gd name="connsiteX2" fmla="*/ 821988 w 826851"/>
                <a:gd name="connsiteY2" fmla="*/ 490588 h 1499453"/>
                <a:gd name="connsiteX3" fmla="*/ 0 w 826851"/>
                <a:gd name="connsiteY3" fmla="*/ 1499453 h 1499453"/>
                <a:gd name="connsiteX4" fmla="*/ 4864 w 826851"/>
                <a:gd name="connsiteY4" fmla="*/ 1041830 h 1499453"/>
                <a:gd name="connsiteX0" fmla="*/ 4863 w 826851"/>
                <a:gd name="connsiteY0" fmla="*/ 977630 h 1499453"/>
                <a:gd name="connsiteX1" fmla="*/ 826851 w 826851"/>
                <a:gd name="connsiteY1" fmla="*/ 0 h 1499453"/>
                <a:gd name="connsiteX2" fmla="*/ 821988 w 826851"/>
                <a:gd name="connsiteY2" fmla="*/ 490588 h 1499453"/>
                <a:gd name="connsiteX3" fmla="*/ 0 w 826851"/>
                <a:gd name="connsiteY3" fmla="*/ 1499453 h 1499453"/>
                <a:gd name="connsiteX4" fmla="*/ 4863 w 826851"/>
                <a:gd name="connsiteY4" fmla="*/ 977630 h 1499453"/>
                <a:gd name="connsiteX0" fmla="*/ 4863 w 826851"/>
                <a:gd name="connsiteY0" fmla="*/ 1020429 h 1542252"/>
                <a:gd name="connsiteX1" fmla="*/ 826851 w 826851"/>
                <a:gd name="connsiteY1" fmla="*/ 0 h 1542252"/>
                <a:gd name="connsiteX2" fmla="*/ 821988 w 826851"/>
                <a:gd name="connsiteY2" fmla="*/ 533387 h 1542252"/>
                <a:gd name="connsiteX3" fmla="*/ 0 w 826851"/>
                <a:gd name="connsiteY3" fmla="*/ 1542252 h 1542252"/>
                <a:gd name="connsiteX4" fmla="*/ 4863 w 826851"/>
                <a:gd name="connsiteY4" fmla="*/ 1020429 h 154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6851" h="1542252">
                  <a:moveTo>
                    <a:pt x="4863" y="1020429"/>
                  </a:moveTo>
                  <a:lnTo>
                    <a:pt x="826851" y="0"/>
                  </a:lnTo>
                  <a:lnTo>
                    <a:pt x="821988" y="533387"/>
                  </a:lnTo>
                  <a:lnTo>
                    <a:pt x="0" y="1542252"/>
                  </a:lnTo>
                  <a:cubicBezTo>
                    <a:pt x="1621" y="1389711"/>
                    <a:pt x="3242" y="1172970"/>
                    <a:pt x="4863" y="102042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50000"/>
                    <a:shade val="30000"/>
                    <a:satMod val="115000"/>
                  </a:schemeClr>
                </a:gs>
                <a:gs pos="50000">
                  <a:schemeClr val="accent6">
                    <a:lumMod val="50000"/>
                    <a:shade val="67500"/>
                    <a:satMod val="115000"/>
                  </a:schemeClr>
                </a:gs>
                <a:gs pos="100000">
                  <a:schemeClr val="accent6">
                    <a:lumMod val="50000"/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1320800" y="939800"/>
            <a:ext cx="7289800" cy="50800"/>
          </a:xfrm>
          <a:prstGeom prst="rect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tx1">
                  <a:shade val="100000"/>
                  <a:satMod val="115000"/>
                  <a:lumMod val="0"/>
                  <a:lumOff val="100000"/>
                </a:schemeClr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4" y="208722"/>
            <a:ext cx="781878" cy="781878"/>
          </a:xfrm>
          <a:prstGeom prst="rect">
            <a:avLst/>
          </a:prstGeom>
        </p:spPr>
      </p:pic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Saka-02                      </a:t>
            </a:r>
            <a:endParaRPr lang="en-US" altLang="ja-JP" sz="1200" dirty="0">
              <a:latin typeface="+mn-lt"/>
            </a:endParaRPr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3860032" y="5963965"/>
            <a:ext cx="1034657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2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Fig. 1</a:t>
            </a:r>
          </a:p>
        </p:txBody>
      </p:sp>
      <p:grpSp>
        <p:nvGrpSpPr>
          <p:cNvPr id="5" name="グループ化 4"/>
          <p:cNvGrpSpPr/>
          <p:nvPr/>
        </p:nvGrpSpPr>
        <p:grpSpPr>
          <a:xfrm>
            <a:off x="3369538" y="1598386"/>
            <a:ext cx="1746740" cy="3577078"/>
            <a:chOff x="3369538" y="1598386"/>
            <a:chExt cx="1746740" cy="3577078"/>
          </a:xfrm>
        </p:grpSpPr>
        <p:sp>
          <p:nvSpPr>
            <p:cNvPr id="4" name="角丸四角形 3"/>
            <p:cNvSpPr/>
            <p:nvPr/>
          </p:nvSpPr>
          <p:spPr>
            <a:xfrm>
              <a:off x="3776925" y="2464883"/>
              <a:ext cx="920874" cy="1510815"/>
            </a:xfrm>
            <a:prstGeom prst="roundRect">
              <a:avLst>
                <a:gd name="adj" fmla="val 200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円/楕円 1"/>
            <p:cNvSpPr/>
            <p:nvPr/>
          </p:nvSpPr>
          <p:spPr>
            <a:xfrm>
              <a:off x="3799114" y="1598386"/>
              <a:ext cx="898685" cy="86649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角丸四角形 5"/>
            <p:cNvSpPr/>
            <p:nvPr/>
          </p:nvSpPr>
          <p:spPr>
            <a:xfrm rot="663023">
              <a:off x="3636587" y="3664649"/>
              <a:ext cx="460436" cy="1510815"/>
            </a:xfrm>
            <a:prstGeom prst="roundRect">
              <a:avLst>
                <a:gd name="adj" fmla="val 31125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角丸四角形 6"/>
            <p:cNvSpPr/>
            <p:nvPr/>
          </p:nvSpPr>
          <p:spPr>
            <a:xfrm rot="20936977" flipH="1">
              <a:off x="4366604" y="3664648"/>
              <a:ext cx="460436" cy="1510815"/>
            </a:xfrm>
            <a:prstGeom prst="roundRect">
              <a:avLst>
                <a:gd name="adj" fmla="val 31125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角丸四角形 7"/>
            <p:cNvSpPr/>
            <p:nvPr/>
          </p:nvSpPr>
          <p:spPr>
            <a:xfrm rot="2438080">
              <a:off x="3369538" y="2371116"/>
              <a:ext cx="253420" cy="1463073"/>
            </a:xfrm>
            <a:prstGeom prst="roundRect">
              <a:avLst>
                <a:gd name="adj" fmla="val 31125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角丸四角形 8"/>
            <p:cNvSpPr/>
            <p:nvPr/>
          </p:nvSpPr>
          <p:spPr>
            <a:xfrm rot="19161920" flipH="1">
              <a:off x="4862858" y="2373103"/>
              <a:ext cx="253420" cy="1463073"/>
            </a:xfrm>
            <a:prstGeom prst="roundRect">
              <a:avLst>
                <a:gd name="adj" fmla="val 31125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3800614" y="2481745"/>
              <a:ext cx="882000" cy="1476000"/>
            </a:xfrm>
            <a:prstGeom prst="roundRect">
              <a:avLst>
                <a:gd name="adj" fmla="val 185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正方形/長方形 2"/>
            <p:cNvSpPr/>
            <p:nvPr/>
          </p:nvSpPr>
          <p:spPr>
            <a:xfrm>
              <a:off x="4137660" y="2325116"/>
              <a:ext cx="232385" cy="30835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919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正方形/長方形 155"/>
          <p:cNvSpPr/>
          <p:nvPr/>
        </p:nvSpPr>
        <p:spPr>
          <a:xfrm>
            <a:off x="1084588" y="4066198"/>
            <a:ext cx="2950715" cy="4316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7" name="正方形/長方形 156"/>
          <p:cNvSpPr/>
          <p:nvPr/>
        </p:nvSpPr>
        <p:spPr>
          <a:xfrm>
            <a:off x="1084587" y="4494801"/>
            <a:ext cx="2950715" cy="45719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8" name="正方形/長方形 157"/>
          <p:cNvSpPr/>
          <p:nvPr/>
        </p:nvSpPr>
        <p:spPr>
          <a:xfrm>
            <a:off x="1502086" y="4063112"/>
            <a:ext cx="2120900" cy="43168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9" name="フリーフォーム 198"/>
          <p:cNvSpPr/>
          <p:nvPr/>
        </p:nvSpPr>
        <p:spPr>
          <a:xfrm>
            <a:off x="1536970" y="4027251"/>
            <a:ext cx="324086" cy="230196"/>
          </a:xfrm>
          <a:custGeom>
            <a:avLst/>
            <a:gdLst>
              <a:gd name="connsiteX0" fmla="*/ 0 w 299134"/>
              <a:gd name="connsiteY0" fmla="*/ 0 h 229312"/>
              <a:gd name="connsiteX1" fmla="*/ 53502 w 299134"/>
              <a:gd name="connsiteY1" fmla="*/ 175098 h 229312"/>
              <a:gd name="connsiteX2" fmla="*/ 160507 w 299134"/>
              <a:gd name="connsiteY2" fmla="*/ 228600 h 229312"/>
              <a:gd name="connsiteX3" fmla="*/ 286966 w 299134"/>
              <a:gd name="connsiteY3" fmla="*/ 145915 h 229312"/>
              <a:gd name="connsiteX4" fmla="*/ 286966 w 299134"/>
              <a:gd name="connsiteY4" fmla="*/ 4864 h 229312"/>
              <a:gd name="connsiteX0" fmla="*/ 0 w 299134"/>
              <a:gd name="connsiteY0" fmla="*/ 0 h 230196"/>
              <a:gd name="connsiteX1" fmla="*/ 53502 w 299134"/>
              <a:gd name="connsiteY1" fmla="*/ 175098 h 230196"/>
              <a:gd name="connsiteX2" fmla="*/ 160507 w 299134"/>
              <a:gd name="connsiteY2" fmla="*/ 228600 h 230196"/>
              <a:gd name="connsiteX3" fmla="*/ 286966 w 299134"/>
              <a:gd name="connsiteY3" fmla="*/ 126460 h 230196"/>
              <a:gd name="connsiteX4" fmla="*/ 286966 w 299134"/>
              <a:gd name="connsiteY4" fmla="*/ 4864 h 230196"/>
              <a:gd name="connsiteX0" fmla="*/ 0 w 324086"/>
              <a:gd name="connsiteY0" fmla="*/ 0 h 230196"/>
              <a:gd name="connsiteX1" fmla="*/ 53502 w 324086"/>
              <a:gd name="connsiteY1" fmla="*/ 175098 h 230196"/>
              <a:gd name="connsiteX2" fmla="*/ 160507 w 324086"/>
              <a:gd name="connsiteY2" fmla="*/ 228600 h 230196"/>
              <a:gd name="connsiteX3" fmla="*/ 286966 w 324086"/>
              <a:gd name="connsiteY3" fmla="*/ 126460 h 230196"/>
              <a:gd name="connsiteX4" fmla="*/ 321013 w 324086"/>
              <a:gd name="connsiteY4" fmla="*/ 9728 h 230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4086" h="230196">
                <a:moveTo>
                  <a:pt x="0" y="0"/>
                </a:moveTo>
                <a:cubicBezTo>
                  <a:pt x="13375" y="68499"/>
                  <a:pt x="26751" y="136998"/>
                  <a:pt x="53502" y="175098"/>
                </a:cubicBezTo>
                <a:cubicBezTo>
                  <a:pt x="80253" y="213198"/>
                  <a:pt x="121596" y="236706"/>
                  <a:pt x="160507" y="228600"/>
                </a:cubicBezTo>
                <a:cubicBezTo>
                  <a:pt x="199418" y="220494"/>
                  <a:pt x="260215" y="162939"/>
                  <a:pt x="286966" y="126460"/>
                </a:cubicBezTo>
                <a:cubicBezTo>
                  <a:pt x="313717" y="89981"/>
                  <a:pt x="331551" y="61609"/>
                  <a:pt x="321013" y="972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Rectangle 10"/>
          <p:cNvSpPr>
            <a:spLocks noChangeArrowheads="1"/>
          </p:cNvSpPr>
          <p:nvPr/>
        </p:nvSpPr>
        <p:spPr bwMode="auto">
          <a:xfrm>
            <a:off x="1320800" y="939800"/>
            <a:ext cx="7289800" cy="50800"/>
          </a:xfrm>
          <a:prstGeom prst="rect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tx1">
                  <a:shade val="100000"/>
                  <a:satMod val="115000"/>
                  <a:lumMod val="0"/>
                  <a:lumOff val="100000"/>
                </a:schemeClr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4" y="208722"/>
            <a:ext cx="781878" cy="781878"/>
          </a:xfrm>
          <a:prstGeom prst="rect">
            <a:avLst/>
          </a:prstGeom>
        </p:spPr>
      </p:pic>
      <p:sp>
        <p:nvSpPr>
          <p:cNvPr id="74" name="正方形/長方形 73"/>
          <p:cNvSpPr/>
          <p:nvPr/>
        </p:nvSpPr>
        <p:spPr>
          <a:xfrm>
            <a:off x="1074418" y="1957418"/>
            <a:ext cx="2950715" cy="4316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正方形/長方形 75"/>
          <p:cNvSpPr/>
          <p:nvPr/>
        </p:nvSpPr>
        <p:spPr>
          <a:xfrm>
            <a:off x="1491916" y="1954966"/>
            <a:ext cx="2120900" cy="46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Rectangle 248"/>
          <p:cNvSpPr>
            <a:spLocks noChangeArrowheads="1"/>
          </p:cNvSpPr>
          <p:nvPr/>
        </p:nvSpPr>
        <p:spPr bwMode="auto">
          <a:xfrm>
            <a:off x="5106390" y="5782786"/>
            <a:ext cx="3015356" cy="33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30000"/>
              </a:spcBef>
            </a:pPr>
            <a:r>
              <a:rPr lang="en-US" altLang="ja-JP" sz="2000" dirty="0" smtClean="0">
                <a:latin typeface="+mn-lt"/>
                <a:ea typeface="Meiryo UI" panose="020B0604030504040204" pitchFamily="50" charset="-128"/>
                <a:cs typeface="Meiryo UI" panose="020B0604030504040204" pitchFamily="50" charset="-128"/>
              </a:rPr>
              <a:t>(b)</a:t>
            </a:r>
            <a:r>
              <a:rPr lang="en-US" altLang="ja-JP" sz="2000" b="1" dirty="0" smtClean="0">
                <a:latin typeface="+mn-lt"/>
                <a:ea typeface="Meiryo UI" panose="020B0604030504040204" pitchFamily="50" charset="-128"/>
                <a:cs typeface="Meiryo UI" panose="020B0604030504040204" pitchFamily="50" charset="-128"/>
              </a:rPr>
              <a:t> EM with Passivation</a:t>
            </a:r>
            <a:endParaRPr lang="en-US" altLang="ja-JP" sz="1600" b="1" dirty="0">
              <a:latin typeface="+mn-lt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4785190" y="1155461"/>
            <a:ext cx="3516634" cy="4570462"/>
            <a:chOff x="4785190" y="1155461"/>
            <a:chExt cx="3516634" cy="4570462"/>
          </a:xfrm>
        </p:grpSpPr>
        <p:sp>
          <p:nvSpPr>
            <p:cNvPr id="4" name="正方形/長方形 3"/>
            <p:cNvSpPr/>
            <p:nvPr/>
          </p:nvSpPr>
          <p:spPr>
            <a:xfrm>
              <a:off x="4933654" y="1944653"/>
              <a:ext cx="2950715" cy="431689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4933653" y="2378603"/>
              <a:ext cx="2950715" cy="45719"/>
            </a:xfrm>
            <a:prstGeom prst="rect">
              <a:avLst/>
            </a:prstGeom>
            <a:solidFill>
              <a:schemeClr val="tx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正方形/長方形 5"/>
            <p:cNvSpPr/>
            <p:nvPr/>
          </p:nvSpPr>
          <p:spPr>
            <a:xfrm>
              <a:off x="5351152" y="1946914"/>
              <a:ext cx="2120900" cy="43168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5352406" y="1882066"/>
              <a:ext cx="2124000" cy="7200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3" name="グループ化 92"/>
            <p:cNvGrpSpPr/>
            <p:nvPr/>
          </p:nvGrpSpPr>
          <p:grpSpPr>
            <a:xfrm>
              <a:off x="5405592" y="2020187"/>
              <a:ext cx="2025893" cy="305113"/>
              <a:chOff x="5405592" y="2020187"/>
              <a:chExt cx="2025893" cy="305113"/>
            </a:xfrm>
          </p:grpSpPr>
          <p:sp>
            <p:nvSpPr>
              <p:cNvPr id="9" name="円/楕円 8"/>
              <p:cNvSpPr/>
              <p:nvPr/>
            </p:nvSpPr>
            <p:spPr>
              <a:xfrm>
                <a:off x="5406656" y="20201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" name="円/楕円 9"/>
              <p:cNvSpPr/>
              <p:nvPr/>
            </p:nvSpPr>
            <p:spPr>
              <a:xfrm>
                <a:off x="5568802" y="20201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" name="円/楕円 10"/>
              <p:cNvSpPr/>
              <p:nvPr/>
            </p:nvSpPr>
            <p:spPr>
              <a:xfrm>
                <a:off x="5486400" y="20201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円/楕円 11"/>
              <p:cNvSpPr/>
              <p:nvPr/>
            </p:nvSpPr>
            <p:spPr>
              <a:xfrm>
                <a:off x="5405592" y="21068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円/楕円 12"/>
              <p:cNvSpPr/>
              <p:nvPr/>
            </p:nvSpPr>
            <p:spPr>
              <a:xfrm>
                <a:off x="5567738" y="21068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円/楕円 13"/>
              <p:cNvSpPr/>
              <p:nvPr/>
            </p:nvSpPr>
            <p:spPr>
              <a:xfrm>
                <a:off x="5485336" y="21068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円/楕円 14"/>
              <p:cNvSpPr/>
              <p:nvPr/>
            </p:nvSpPr>
            <p:spPr>
              <a:xfrm>
                <a:off x="5405592" y="21945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円/楕円 15"/>
              <p:cNvSpPr/>
              <p:nvPr/>
            </p:nvSpPr>
            <p:spPr>
              <a:xfrm>
                <a:off x="5567738" y="21945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円/楕円 16"/>
              <p:cNvSpPr/>
              <p:nvPr/>
            </p:nvSpPr>
            <p:spPr>
              <a:xfrm>
                <a:off x="5485336" y="21945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円/楕円 17"/>
              <p:cNvSpPr/>
              <p:nvPr/>
            </p:nvSpPr>
            <p:spPr>
              <a:xfrm>
                <a:off x="5406122" y="227958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" name="円/楕円 18"/>
              <p:cNvSpPr/>
              <p:nvPr/>
            </p:nvSpPr>
            <p:spPr>
              <a:xfrm>
                <a:off x="5568268" y="227958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円/楕円 19"/>
              <p:cNvSpPr/>
              <p:nvPr/>
            </p:nvSpPr>
            <p:spPr>
              <a:xfrm>
                <a:off x="5485866" y="227958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" name="円/楕円 20"/>
              <p:cNvSpPr/>
              <p:nvPr/>
            </p:nvSpPr>
            <p:spPr>
              <a:xfrm>
                <a:off x="7223620" y="20201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円/楕円 21"/>
              <p:cNvSpPr/>
              <p:nvPr/>
            </p:nvSpPr>
            <p:spPr>
              <a:xfrm>
                <a:off x="7385766" y="20201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円/楕円 22"/>
              <p:cNvSpPr/>
              <p:nvPr/>
            </p:nvSpPr>
            <p:spPr>
              <a:xfrm>
                <a:off x="7303364" y="2020187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円/楕円 23"/>
              <p:cNvSpPr/>
              <p:nvPr/>
            </p:nvSpPr>
            <p:spPr>
              <a:xfrm>
                <a:off x="7222556" y="21068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円/楕円 24"/>
              <p:cNvSpPr/>
              <p:nvPr/>
            </p:nvSpPr>
            <p:spPr>
              <a:xfrm>
                <a:off x="7384702" y="21068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円/楕円 25"/>
              <p:cNvSpPr/>
              <p:nvPr/>
            </p:nvSpPr>
            <p:spPr>
              <a:xfrm>
                <a:off x="7302300" y="2106804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円/楕円 26"/>
              <p:cNvSpPr/>
              <p:nvPr/>
            </p:nvSpPr>
            <p:spPr>
              <a:xfrm>
                <a:off x="7222556" y="21945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円/楕円 27"/>
              <p:cNvSpPr/>
              <p:nvPr/>
            </p:nvSpPr>
            <p:spPr>
              <a:xfrm>
                <a:off x="7384702" y="21945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円/楕円 28"/>
              <p:cNvSpPr/>
              <p:nvPr/>
            </p:nvSpPr>
            <p:spPr>
              <a:xfrm>
                <a:off x="7302300" y="219452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" name="円/楕円 29"/>
              <p:cNvSpPr/>
              <p:nvPr/>
            </p:nvSpPr>
            <p:spPr>
              <a:xfrm>
                <a:off x="7223086" y="227958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円/楕円 30"/>
              <p:cNvSpPr/>
              <p:nvPr/>
            </p:nvSpPr>
            <p:spPr>
              <a:xfrm>
                <a:off x="7385232" y="227958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円/楕円 31"/>
              <p:cNvSpPr/>
              <p:nvPr/>
            </p:nvSpPr>
            <p:spPr>
              <a:xfrm>
                <a:off x="7302830" y="2279581"/>
                <a:ext cx="45719" cy="45719"/>
              </a:xfrm>
              <a:prstGeom prst="ellipse">
                <a:avLst/>
              </a:prstGeom>
              <a:solidFill>
                <a:srgbClr val="FF0000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3" name="グループ化 32"/>
            <p:cNvGrpSpPr/>
            <p:nvPr/>
          </p:nvGrpSpPr>
          <p:grpSpPr>
            <a:xfrm>
              <a:off x="4933652" y="3318723"/>
              <a:ext cx="2950716" cy="542256"/>
              <a:chOff x="4541763" y="2358868"/>
              <a:chExt cx="2950716" cy="542256"/>
            </a:xfrm>
          </p:grpSpPr>
          <p:sp>
            <p:nvSpPr>
              <p:cNvPr id="34" name="正方形/長方形 33"/>
              <p:cNvSpPr/>
              <p:nvPr/>
            </p:nvSpPr>
            <p:spPr>
              <a:xfrm>
                <a:off x="4541764" y="2421455"/>
                <a:ext cx="2950715" cy="431689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正方形/長方形 34"/>
              <p:cNvSpPr/>
              <p:nvPr/>
            </p:nvSpPr>
            <p:spPr>
              <a:xfrm>
                <a:off x="4541763" y="2855405"/>
                <a:ext cx="2950715" cy="45719"/>
              </a:xfrm>
              <a:prstGeom prst="rect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" name="正方形/長方形 35"/>
              <p:cNvSpPr/>
              <p:nvPr/>
            </p:nvSpPr>
            <p:spPr>
              <a:xfrm>
                <a:off x="4959262" y="2423716"/>
                <a:ext cx="2120900" cy="43168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正方形/長方形 36"/>
              <p:cNvSpPr/>
              <p:nvPr/>
            </p:nvSpPr>
            <p:spPr>
              <a:xfrm>
                <a:off x="4960516" y="2358868"/>
                <a:ext cx="2124000" cy="72000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8" name="円/楕円 37"/>
            <p:cNvSpPr/>
            <p:nvPr/>
          </p:nvSpPr>
          <p:spPr>
            <a:xfrm>
              <a:off x="7266996" y="3502562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7348018" y="343398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7345814" y="3492930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円/楕円 40"/>
            <p:cNvSpPr/>
            <p:nvPr/>
          </p:nvSpPr>
          <p:spPr>
            <a:xfrm>
              <a:off x="7269426" y="3673102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円/楕円 41"/>
            <p:cNvSpPr/>
            <p:nvPr/>
          </p:nvSpPr>
          <p:spPr>
            <a:xfrm>
              <a:off x="7361841" y="358166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円/楕円 42"/>
            <p:cNvSpPr/>
            <p:nvPr/>
          </p:nvSpPr>
          <p:spPr>
            <a:xfrm>
              <a:off x="7359063" y="367990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円/楕円 43"/>
            <p:cNvSpPr/>
            <p:nvPr/>
          </p:nvSpPr>
          <p:spPr>
            <a:xfrm>
              <a:off x="5405591" y="363117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円/楕円 44"/>
            <p:cNvSpPr/>
            <p:nvPr/>
          </p:nvSpPr>
          <p:spPr>
            <a:xfrm>
              <a:off x="5567737" y="363117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5485335" y="363117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5406121" y="371623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円/楕円 47"/>
            <p:cNvSpPr/>
            <p:nvPr/>
          </p:nvSpPr>
          <p:spPr>
            <a:xfrm>
              <a:off x="5568267" y="371623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円/楕円 48"/>
            <p:cNvSpPr/>
            <p:nvPr/>
          </p:nvSpPr>
          <p:spPr>
            <a:xfrm>
              <a:off x="5485865" y="371623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円/楕円 49"/>
            <p:cNvSpPr/>
            <p:nvPr/>
          </p:nvSpPr>
          <p:spPr>
            <a:xfrm>
              <a:off x="7223619" y="345684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円/楕円 50"/>
            <p:cNvSpPr/>
            <p:nvPr/>
          </p:nvSpPr>
          <p:spPr>
            <a:xfrm>
              <a:off x="7385765" y="345684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円/楕円 51"/>
            <p:cNvSpPr/>
            <p:nvPr/>
          </p:nvSpPr>
          <p:spPr>
            <a:xfrm>
              <a:off x="7303363" y="345684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円/楕円 52"/>
            <p:cNvSpPr/>
            <p:nvPr/>
          </p:nvSpPr>
          <p:spPr>
            <a:xfrm>
              <a:off x="7222555" y="354346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円/楕円 53"/>
            <p:cNvSpPr/>
            <p:nvPr/>
          </p:nvSpPr>
          <p:spPr>
            <a:xfrm>
              <a:off x="7384701" y="354346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円/楕円 54"/>
            <p:cNvSpPr/>
            <p:nvPr/>
          </p:nvSpPr>
          <p:spPr>
            <a:xfrm>
              <a:off x="7302299" y="354346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円/楕円 55"/>
            <p:cNvSpPr/>
            <p:nvPr/>
          </p:nvSpPr>
          <p:spPr>
            <a:xfrm>
              <a:off x="7222555" y="363117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円/楕円 56"/>
            <p:cNvSpPr/>
            <p:nvPr/>
          </p:nvSpPr>
          <p:spPr>
            <a:xfrm>
              <a:off x="7384701" y="363117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円/楕円 57"/>
            <p:cNvSpPr/>
            <p:nvPr/>
          </p:nvSpPr>
          <p:spPr>
            <a:xfrm>
              <a:off x="7302299" y="363117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円/楕円 58"/>
            <p:cNvSpPr/>
            <p:nvPr/>
          </p:nvSpPr>
          <p:spPr>
            <a:xfrm>
              <a:off x="7223085" y="371623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円/楕円 59"/>
            <p:cNvSpPr/>
            <p:nvPr/>
          </p:nvSpPr>
          <p:spPr>
            <a:xfrm>
              <a:off x="7385231" y="371623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円/楕円 60"/>
            <p:cNvSpPr/>
            <p:nvPr/>
          </p:nvSpPr>
          <p:spPr>
            <a:xfrm>
              <a:off x="7302829" y="371623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62" name="グループ化 61"/>
            <p:cNvGrpSpPr/>
            <p:nvPr/>
          </p:nvGrpSpPr>
          <p:grpSpPr>
            <a:xfrm>
              <a:off x="4933651" y="4616276"/>
              <a:ext cx="2950716" cy="542256"/>
              <a:chOff x="4541763" y="2358868"/>
              <a:chExt cx="2950716" cy="542256"/>
            </a:xfrm>
          </p:grpSpPr>
          <p:sp>
            <p:nvSpPr>
              <p:cNvPr id="63" name="正方形/長方形 62"/>
              <p:cNvSpPr/>
              <p:nvPr/>
            </p:nvSpPr>
            <p:spPr>
              <a:xfrm>
                <a:off x="4541764" y="2421455"/>
                <a:ext cx="2950715" cy="431689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4" name="正方形/長方形 63"/>
              <p:cNvSpPr/>
              <p:nvPr/>
            </p:nvSpPr>
            <p:spPr>
              <a:xfrm>
                <a:off x="4541763" y="2855405"/>
                <a:ext cx="2950715" cy="45719"/>
              </a:xfrm>
              <a:prstGeom prst="rect">
                <a:avLst/>
              </a:prstGeom>
              <a:solidFill>
                <a:schemeClr val="tx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5" name="正方形/長方形 64"/>
              <p:cNvSpPr/>
              <p:nvPr/>
            </p:nvSpPr>
            <p:spPr>
              <a:xfrm>
                <a:off x="4959262" y="2423716"/>
                <a:ext cx="2120900" cy="43168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" name="正方形/長方形 65"/>
              <p:cNvSpPr/>
              <p:nvPr/>
            </p:nvSpPr>
            <p:spPr>
              <a:xfrm>
                <a:off x="4960516" y="2358868"/>
                <a:ext cx="2124000" cy="72000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Rectangle 248"/>
            <p:cNvSpPr>
              <a:spLocks noChangeArrowheads="1"/>
            </p:cNvSpPr>
            <p:nvPr/>
          </p:nvSpPr>
          <p:spPr bwMode="auto">
            <a:xfrm>
              <a:off x="4933651" y="1155461"/>
              <a:ext cx="3099179" cy="528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ct val="30000"/>
                </a:spcBef>
              </a:pPr>
              <a:r>
                <a:rPr lang="en-US" altLang="ja-JP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Passivation </a:t>
              </a:r>
            </a:p>
            <a:p>
              <a:pPr eaLnBrk="1" hangingPunct="1">
                <a:lnSpc>
                  <a:spcPts val="1100"/>
                </a:lnSpc>
                <a:spcBef>
                  <a:spcPct val="30000"/>
                </a:spcBef>
              </a:pPr>
              <a:r>
                <a:rPr lang="en-US" altLang="ja-JP" sz="14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 (Natural oxide film, Artificial)</a:t>
              </a:r>
              <a:endPara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cxnSp>
          <p:nvCxnSpPr>
            <p:cNvPr id="68" name="直線矢印コネクタ 67"/>
            <p:cNvCxnSpPr/>
            <p:nvPr/>
          </p:nvCxnSpPr>
          <p:spPr>
            <a:xfrm>
              <a:off x="5688224" y="1630947"/>
              <a:ext cx="97629" cy="251119"/>
            </a:xfrm>
            <a:prstGeom prst="straightConnector1">
              <a:avLst/>
            </a:prstGeom>
            <a:ln w="12700">
              <a:solidFill>
                <a:schemeClr val="tx2">
                  <a:lumMod val="75000"/>
                </a:schemeClr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線矢印コネクタ 77"/>
            <p:cNvCxnSpPr/>
            <p:nvPr/>
          </p:nvCxnSpPr>
          <p:spPr>
            <a:xfrm>
              <a:off x="4956554" y="3964534"/>
              <a:ext cx="2927812" cy="0"/>
            </a:xfrm>
            <a:prstGeom prst="straightConnector1">
              <a:avLst/>
            </a:prstGeom>
            <a:ln w="28575">
              <a:solidFill>
                <a:srgbClr val="CC000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248"/>
            <p:cNvSpPr>
              <a:spLocks noChangeArrowheads="1"/>
            </p:cNvSpPr>
            <p:nvPr/>
          </p:nvSpPr>
          <p:spPr bwMode="auto">
            <a:xfrm>
              <a:off x="6096652" y="2523437"/>
              <a:ext cx="624717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9pPr>
            </a:lstStyle>
            <a:p>
              <a:pPr algn="ctr" eaLnBrk="1" hangingPunct="1">
                <a:lnSpc>
                  <a:spcPts val="1800"/>
                </a:lnSpc>
                <a:spcBef>
                  <a:spcPct val="30000"/>
                </a:spcBef>
              </a:pP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(</a:t>
              </a:r>
              <a:r>
                <a:rPr lang="en-US" altLang="ja-JP" sz="1600" dirty="0" err="1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ib</a:t>
              </a: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)</a:t>
              </a:r>
              <a:endPara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81" name="Rectangle 248"/>
            <p:cNvSpPr>
              <a:spLocks noChangeArrowheads="1"/>
            </p:cNvSpPr>
            <p:nvPr/>
          </p:nvSpPr>
          <p:spPr bwMode="auto">
            <a:xfrm>
              <a:off x="6017642" y="4057930"/>
              <a:ext cx="793524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9pPr>
            </a:lstStyle>
            <a:p>
              <a:pPr algn="ctr" eaLnBrk="1" hangingPunct="1">
                <a:lnSpc>
                  <a:spcPts val="1800"/>
                </a:lnSpc>
                <a:spcBef>
                  <a:spcPct val="30000"/>
                </a:spcBef>
              </a:pP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(</a:t>
              </a:r>
              <a:r>
                <a:rPr lang="en-US" altLang="ja-JP" sz="1600" dirty="0" err="1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iib</a:t>
              </a: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)</a:t>
              </a:r>
              <a:endPara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82" name="Rectangle 248"/>
            <p:cNvSpPr>
              <a:spLocks noChangeArrowheads="1"/>
            </p:cNvSpPr>
            <p:nvPr/>
          </p:nvSpPr>
          <p:spPr bwMode="auto">
            <a:xfrm>
              <a:off x="6012249" y="5402758"/>
              <a:ext cx="793524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9pPr>
            </a:lstStyle>
            <a:p>
              <a:pPr algn="ctr" eaLnBrk="1" hangingPunct="1">
                <a:lnSpc>
                  <a:spcPts val="1800"/>
                </a:lnSpc>
                <a:spcBef>
                  <a:spcPct val="30000"/>
                </a:spcBef>
              </a:pP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(</a:t>
              </a:r>
              <a:r>
                <a:rPr lang="en-US" altLang="ja-JP" sz="1600" dirty="0" err="1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iiib</a:t>
              </a: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)</a:t>
              </a:r>
              <a:endPara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cxnSp>
          <p:nvCxnSpPr>
            <p:cNvPr id="83" name="直線矢印コネクタ 82"/>
            <p:cNvCxnSpPr/>
            <p:nvPr/>
          </p:nvCxnSpPr>
          <p:spPr>
            <a:xfrm>
              <a:off x="4952720" y="5286840"/>
              <a:ext cx="2927812" cy="0"/>
            </a:xfrm>
            <a:prstGeom prst="straightConnector1">
              <a:avLst/>
            </a:prstGeom>
            <a:ln w="28575">
              <a:solidFill>
                <a:srgbClr val="CC000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248"/>
            <p:cNvSpPr>
              <a:spLocks noChangeArrowheads="1"/>
            </p:cNvSpPr>
            <p:nvPr/>
          </p:nvSpPr>
          <p:spPr bwMode="auto">
            <a:xfrm>
              <a:off x="4785190" y="2846713"/>
              <a:ext cx="1227059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ct val="30000"/>
                </a:spcBef>
              </a:pP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Depletion</a:t>
              </a:r>
              <a:endPara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84" name="Rectangle 248"/>
            <p:cNvSpPr>
              <a:spLocks noChangeArrowheads="1"/>
            </p:cNvSpPr>
            <p:nvPr/>
          </p:nvSpPr>
          <p:spPr bwMode="auto">
            <a:xfrm>
              <a:off x="6650195" y="2846712"/>
              <a:ext cx="1651629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ct val="30000"/>
                </a:spcBef>
              </a:pP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Accumulation</a:t>
              </a:r>
              <a:endPara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69" name="円/楕円 68"/>
            <p:cNvSpPr/>
            <p:nvPr/>
          </p:nvSpPr>
          <p:spPr>
            <a:xfrm>
              <a:off x="5310565" y="3287031"/>
              <a:ext cx="421727" cy="590692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  <a:prstDash val="sysDash"/>
            </a:ln>
            <a:effectLst>
              <a:outerShdw dist="12700" dir="4800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円/楕円 84"/>
            <p:cNvSpPr/>
            <p:nvPr/>
          </p:nvSpPr>
          <p:spPr>
            <a:xfrm>
              <a:off x="7115359" y="3301808"/>
              <a:ext cx="421727" cy="590692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  <a:prstDash val="sysDash"/>
            </a:ln>
            <a:effectLst>
              <a:outerShdw dist="12700" dir="4800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6" name="直線矢印コネクタ 85"/>
            <p:cNvCxnSpPr/>
            <p:nvPr/>
          </p:nvCxnSpPr>
          <p:spPr>
            <a:xfrm>
              <a:off x="5326560" y="3103604"/>
              <a:ext cx="153303" cy="183427"/>
            </a:xfrm>
            <a:prstGeom prst="straightConnector1">
              <a:avLst/>
            </a:prstGeom>
            <a:ln w="12700">
              <a:solidFill>
                <a:schemeClr val="tx2">
                  <a:lumMod val="75000"/>
                </a:schemeClr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矢印コネクタ 86"/>
            <p:cNvCxnSpPr/>
            <p:nvPr/>
          </p:nvCxnSpPr>
          <p:spPr>
            <a:xfrm>
              <a:off x="7180989" y="3103604"/>
              <a:ext cx="121483" cy="198204"/>
            </a:xfrm>
            <a:prstGeom prst="straightConnector1">
              <a:avLst/>
            </a:prstGeom>
            <a:ln w="12700">
              <a:solidFill>
                <a:schemeClr val="tx2">
                  <a:lumMod val="75000"/>
                </a:schemeClr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248"/>
            <p:cNvSpPr>
              <a:spLocks noChangeArrowheads="1"/>
            </p:cNvSpPr>
            <p:nvPr/>
          </p:nvSpPr>
          <p:spPr bwMode="auto">
            <a:xfrm>
              <a:off x="7430420" y="3964534"/>
              <a:ext cx="396762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9pPr>
            </a:lstStyle>
            <a:p>
              <a:pPr algn="ctr" eaLnBrk="1" hangingPunct="1">
                <a:lnSpc>
                  <a:spcPts val="1800"/>
                </a:lnSpc>
                <a:spcBef>
                  <a:spcPct val="30000"/>
                </a:spcBef>
              </a:pP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e</a:t>
              </a:r>
              <a:r>
                <a:rPr lang="en-US" altLang="ja-JP" sz="2400" baseline="180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-</a:t>
              </a:r>
              <a:endParaRPr lang="en-US" altLang="ja-JP" baseline="18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91" name="Rectangle 248"/>
            <p:cNvSpPr>
              <a:spLocks noChangeArrowheads="1"/>
            </p:cNvSpPr>
            <p:nvPr/>
          </p:nvSpPr>
          <p:spPr bwMode="auto">
            <a:xfrm>
              <a:off x="7431000" y="5286073"/>
              <a:ext cx="396762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9pPr>
            </a:lstStyle>
            <a:p>
              <a:pPr algn="ctr" eaLnBrk="1" hangingPunct="1">
                <a:lnSpc>
                  <a:spcPts val="1800"/>
                </a:lnSpc>
                <a:spcBef>
                  <a:spcPct val="30000"/>
                </a:spcBef>
              </a:pP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e</a:t>
              </a:r>
              <a:r>
                <a:rPr lang="en-US" altLang="ja-JP" sz="2400" baseline="180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-</a:t>
              </a:r>
              <a:endParaRPr lang="en-US" altLang="ja-JP" baseline="180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95" name="円/楕円 94"/>
            <p:cNvSpPr/>
            <p:nvPr/>
          </p:nvSpPr>
          <p:spPr>
            <a:xfrm>
              <a:off x="5708914" y="4741690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円/楕円 95"/>
            <p:cNvSpPr/>
            <p:nvPr/>
          </p:nvSpPr>
          <p:spPr>
            <a:xfrm>
              <a:off x="5665364" y="502666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円/楕円 96"/>
            <p:cNvSpPr/>
            <p:nvPr/>
          </p:nvSpPr>
          <p:spPr>
            <a:xfrm>
              <a:off x="5663195" y="4837702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" name="円/楕円 97"/>
            <p:cNvSpPr/>
            <p:nvPr/>
          </p:nvSpPr>
          <p:spPr>
            <a:xfrm>
              <a:off x="5691319" y="4938792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9" name="円/楕円 98"/>
            <p:cNvSpPr/>
            <p:nvPr/>
          </p:nvSpPr>
          <p:spPr>
            <a:xfrm>
              <a:off x="5607645" y="5056072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円/楕円 99"/>
            <p:cNvSpPr/>
            <p:nvPr/>
          </p:nvSpPr>
          <p:spPr>
            <a:xfrm>
              <a:off x="5440146" y="504952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1" name="円/楕円 100"/>
            <p:cNvSpPr/>
            <p:nvPr/>
          </p:nvSpPr>
          <p:spPr>
            <a:xfrm>
              <a:off x="5400990" y="4918745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2" name="円/楕円 101"/>
            <p:cNvSpPr/>
            <p:nvPr/>
          </p:nvSpPr>
          <p:spPr>
            <a:xfrm>
              <a:off x="5563136" y="4918745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" name="円/楕円 102"/>
            <p:cNvSpPr/>
            <p:nvPr/>
          </p:nvSpPr>
          <p:spPr>
            <a:xfrm>
              <a:off x="5480734" y="4918745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" name="円/楕円 103"/>
            <p:cNvSpPr/>
            <p:nvPr/>
          </p:nvSpPr>
          <p:spPr>
            <a:xfrm>
              <a:off x="5401520" y="5003805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円/楕円 104"/>
            <p:cNvSpPr/>
            <p:nvPr/>
          </p:nvSpPr>
          <p:spPr>
            <a:xfrm>
              <a:off x="5563666" y="5003805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6" name="円/楕円 105"/>
            <p:cNvSpPr/>
            <p:nvPr/>
          </p:nvSpPr>
          <p:spPr>
            <a:xfrm>
              <a:off x="5481264" y="5003805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7" name="円/楕円 106"/>
            <p:cNvSpPr/>
            <p:nvPr/>
          </p:nvSpPr>
          <p:spPr>
            <a:xfrm>
              <a:off x="7219018" y="474441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8" name="円/楕円 107"/>
            <p:cNvSpPr/>
            <p:nvPr/>
          </p:nvSpPr>
          <p:spPr>
            <a:xfrm>
              <a:off x="7381164" y="474441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9" name="円/楕円 108"/>
            <p:cNvSpPr/>
            <p:nvPr/>
          </p:nvSpPr>
          <p:spPr>
            <a:xfrm>
              <a:off x="7298762" y="474441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0" name="円/楕円 109"/>
            <p:cNvSpPr/>
            <p:nvPr/>
          </p:nvSpPr>
          <p:spPr>
            <a:xfrm>
              <a:off x="7217954" y="483102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1" name="円/楕円 110"/>
            <p:cNvSpPr/>
            <p:nvPr/>
          </p:nvSpPr>
          <p:spPr>
            <a:xfrm>
              <a:off x="7380100" y="483102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2" name="円/楕円 111"/>
            <p:cNvSpPr/>
            <p:nvPr/>
          </p:nvSpPr>
          <p:spPr>
            <a:xfrm>
              <a:off x="7297698" y="483102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3" name="円/楕円 112"/>
            <p:cNvSpPr/>
            <p:nvPr/>
          </p:nvSpPr>
          <p:spPr>
            <a:xfrm>
              <a:off x="7257645" y="4705273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4" name="円/楕円 113"/>
            <p:cNvSpPr/>
            <p:nvPr/>
          </p:nvSpPr>
          <p:spPr>
            <a:xfrm>
              <a:off x="7411272" y="469597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5" name="円/楕円 114"/>
            <p:cNvSpPr/>
            <p:nvPr/>
          </p:nvSpPr>
          <p:spPr>
            <a:xfrm>
              <a:off x="7338428" y="469597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" name="円/楕円 115"/>
            <p:cNvSpPr/>
            <p:nvPr/>
          </p:nvSpPr>
          <p:spPr>
            <a:xfrm>
              <a:off x="7158129" y="4728023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7" name="円/楕円 116"/>
            <p:cNvSpPr/>
            <p:nvPr/>
          </p:nvSpPr>
          <p:spPr>
            <a:xfrm>
              <a:off x="7047343" y="4787409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8" name="円/楕円 117"/>
            <p:cNvSpPr/>
            <p:nvPr/>
          </p:nvSpPr>
          <p:spPr>
            <a:xfrm>
              <a:off x="7070203" y="4714558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" name="右矢印 118"/>
            <p:cNvSpPr/>
            <p:nvPr/>
          </p:nvSpPr>
          <p:spPr>
            <a:xfrm flipH="1">
              <a:off x="5949168" y="4764754"/>
              <a:ext cx="942584" cy="149917"/>
            </a:xfrm>
            <a:prstGeom prst="rightArrow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0" name="Rectangle 248"/>
            <p:cNvSpPr>
              <a:spLocks noChangeArrowheads="1"/>
            </p:cNvSpPr>
            <p:nvPr/>
          </p:nvSpPr>
          <p:spPr bwMode="auto">
            <a:xfrm>
              <a:off x="5981393" y="4886553"/>
              <a:ext cx="1003413" cy="2550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9pPr>
            </a:lstStyle>
            <a:p>
              <a:pPr eaLnBrk="1" hangingPunct="1">
                <a:lnSpc>
                  <a:spcPts val="1200"/>
                </a:lnSpc>
                <a:spcBef>
                  <a:spcPts val="0"/>
                </a:spcBef>
              </a:pPr>
              <a:r>
                <a:rPr lang="en-US" altLang="ja-JP" sz="1100" b="1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Back Flow</a:t>
              </a:r>
              <a:endParaRPr lang="en-US" altLang="ja-JP" sz="10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</p:grpSp>
      <p:grpSp>
        <p:nvGrpSpPr>
          <p:cNvPr id="121" name="グループ化 120"/>
          <p:cNvGrpSpPr/>
          <p:nvPr/>
        </p:nvGrpSpPr>
        <p:grpSpPr>
          <a:xfrm>
            <a:off x="1539419" y="2020187"/>
            <a:ext cx="2025893" cy="305113"/>
            <a:chOff x="5405592" y="2020187"/>
            <a:chExt cx="2025893" cy="305113"/>
          </a:xfrm>
        </p:grpSpPr>
        <p:sp>
          <p:nvSpPr>
            <p:cNvPr id="122" name="円/楕円 121"/>
            <p:cNvSpPr/>
            <p:nvPr/>
          </p:nvSpPr>
          <p:spPr>
            <a:xfrm>
              <a:off x="5406656" y="2020187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3" name="円/楕円 122"/>
            <p:cNvSpPr/>
            <p:nvPr/>
          </p:nvSpPr>
          <p:spPr>
            <a:xfrm>
              <a:off x="5568802" y="2020187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4" name="円/楕円 123"/>
            <p:cNvSpPr/>
            <p:nvPr/>
          </p:nvSpPr>
          <p:spPr>
            <a:xfrm>
              <a:off x="5486400" y="2020187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5" name="円/楕円 124"/>
            <p:cNvSpPr/>
            <p:nvPr/>
          </p:nvSpPr>
          <p:spPr>
            <a:xfrm>
              <a:off x="5405592" y="210680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6" name="円/楕円 125"/>
            <p:cNvSpPr/>
            <p:nvPr/>
          </p:nvSpPr>
          <p:spPr>
            <a:xfrm>
              <a:off x="5567738" y="210680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7" name="円/楕円 126"/>
            <p:cNvSpPr/>
            <p:nvPr/>
          </p:nvSpPr>
          <p:spPr>
            <a:xfrm>
              <a:off x="5485336" y="210680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8" name="円/楕円 127"/>
            <p:cNvSpPr/>
            <p:nvPr/>
          </p:nvSpPr>
          <p:spPr>
            <a:xfrm>
              <a:off x="5405592" y="219452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9" name="円/楕円 128"/>
            <p:cNvSpPr/>
            <p:nvPr/>
          </p:nvSpPr>
          <p:spPr>
            <a:xfrm>
              <a:off x="5567738" y="219452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0" name="円/楕円 129"/>
            <p:cNvSpPr/>
            <p:nvPr/>
          </p:nvSpPr>
          <p:spPr>
            <a:xfrm>
              <a:off x="5485336" y="219452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1" name="円/楕円 130"/>
            <p:cNvSpPr/>
            <p:nvPr/>
          </p:nvSpPr>
          <p:spPr>
            <a:xfrm>
              <a:off x="5406122" y="227958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2" name="円/楕円 131"/>
            <p:cNvSpPr/>
            <p:nvPr/>
          </p:nvSpPr>
          <p:spPr>
            <a:xfrm>
              <a:off x="5568268" y="227958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3" name="円/楕円 132"/>
            <p:cNvSpPr/>
            <p:nvPr/>
          </p:nvSpPr>
          <p:spPr>
            <a:xfrm>
              <a:off x="5485866" y="227958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4" name="円/楕円 133"/>
            <p:cNvSpPr/>
            <p:nvPr/>
          </p:nvSpPr>
          <p:spPr>
            <a:xfrm>
              <a:off x="7223620" y="2020187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5" name="円/楕円 134"/>
            <p:cNvSpPr/>
            <p:nvPr/>
          </p:nvSpPr>
          <p:spPr>
            <a:xfrm>
              <a:off x="7385766" y="2020187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6" name="円/楕円 135"/>
            <p:cNvSpPr/>
            <p:nvPr/>
          </p:nvSpPr>
          <p:spPr>
            <a:xfrm>
              <a:off x="7303364" y="2020187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7" name="円/楕円 136"/>
            <p:cNvSpPr/>
            <p:nvPr/>
          </p:nvSpPr>
          <p:spPr>
            <a:xfrm>
              <a:off x="7222556" y="210680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8" name="円/楕円 137"/>
            <p:cNvSpPr/>
            <p:nvPr/>
          </p:nvSpPr>
          <p:spPr>
            <a:xfrm>
              <a:off x="7384702" y="210680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9" name="円/楕円 138"/>
            <p:cNvSpPr/>
            <p:nvPr/>
          </p:nvSpPr>
          <p:spPr>
            <a:xfrm>
              <a:off x="7302300" y="2106804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0" name="円/楕円 139"/>
            <p:cNvSpPr/>
            <p:nvPr/>
          </p:nvSpPr>
          <p:spPr>
            <a:xfrm>
              <a:off x="7222556" y="219452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1" name="円/楕円 140"/>
            <p:cNvSpPr/>
            <p:nvPr/>
          </p:nvSpPr>
          <p:spPr>
            <a:xfrm>
              <a:off x="7384702" y="219452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2" name="円/楕円 141"/>
            <p:cNvSpPr/>
            <p:nvPr/>
          </p:nvSpPr>
          <p:spPr>
            <a:xfrm>
              <a:off x="7302300" y="219452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3" name="円/楕円 142"/>
            <p:cNvSpPr/>
            <p:nvPr/>
          </p:nvSpPr>
          <p:spPr>
            <a:xfrm>
              <a:off x="7223086" y="227958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4" name="円/楕円 143"/>
            <p:cNvSpPr/>
            <p:nvPr/>
          </p:nvSpPr>
          <p:spPr>
            <a:xfrm>
              <a:off x="7385232" y="227958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5" name="円/楕円 144"/>
            <p:cNvSpPr/>
            <p:nvPr/>
          </p:nvSpPr>
          <p:spPr>
            <a:xfrm>
              <a:off x="7302830" y="2279581"/>
              <a:ext cx="45719" cy="45719"/>
            </a:xfrm>
            <a:prstGeom prst="ellipse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5" name="正方形/長方形 74"/>
          <p:cNvSpPr/>
          <p:nvPr/>
        </p:nvSpPr>
        <p:spPr>
          <a:xfrm>
            <a:off x="1074417" y="2391368"/>
            <a:ext cx="2950715" cy="45719"/>
          </a:xfrm>
          <a:prstGeom prst="rect">
            <a:avLst/>
          </a:prstGeom>
          <a:solidFill>
            <a:schemeClr val="tx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6" name="Rectangle 248"/>
          <p:cNvSpPr>
            <a:spLocks noChangeArrowheads="1"/>
          </p:cNvSpPr>
          <p:nvPr/>
        </p:nvSpPr>
        <p:spPr bwMode="auto">
          <a:xfrm>
            <a:off x="1746803" y="1441675"/>
            <a:ext cx="2196766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30000"/>
              </a:spcBef>
            </a:pP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Metallic material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47" name="直線矢印コネクタ 146"/>
          <p:cNvCxnSpPr/>
          <p:nvPr/>
        </p:nvCxnSpPr>
        <p:spPr>
          <a:xfrm flipH="1">
            <a:off x="2410433" y="1725928"/>
            <a:ext cx="168562" cy="403735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248"/>
          <p:cNvSpPr>
            <a:spLocks noChangeArrowheads="1"/>
          </p:cNvSpPr>
          <p:nvPr/>
        </p:nvSpPr>
        <p:spPr bwMode="auto">
          <a:xfrm>
            <a:off x="2252858" y="2510106"/>
            <a:ext cx="624717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>
              <a:lnSpc>
                <a:spcPts val="1800"/>
              </a:lnSpc>
              <a:spcBef>
                <a:spcPct val="30000"/>
              </a:spcBef>
            </a:pP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en-US" altLang="ja-JP" sz="16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ia</a:t>
            </a: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51" name="Rectangle 248"/>
          <p:cNvSpPr>
            <a:spLocks noChangeArrowheads="1"/>
          </p:cNvSpPr>
          <p:nvPr/>
        </p:nvSpPr>
        <p:spPr bwMode="auto">
          <a:xfrm>
            <a:off x="1042035" y="2513471"/>
            <a:ext cx="840960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30000"/>
              </a:spcBef>
            </a:pP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Atoms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52" name="直線矢印コネクタ 151"/>
          <p:cNvCxnSpPr/>
          <p:nvPr/>
        </p:nvCxnSpPr>
        <p:spPr>
          <a:xfrm flipV="1">
            <a:off x="1465926" y="2325633"/>
            <a:ext cx="115095" cy="27539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stealth" w="med" len="lg"/>
          </a:ln>
          <a:effectLst>
            <a:outerShdw dist="12700" dir="12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円/楕円 165"/>
          <p:cNvSpPr/>
          <p:nvPr/>
        </p:nvSpPr>
        <p:spPr>
          <a:xfrm>
            <a:off x="1556526" y="4316066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7" name="円/楕円 166"/>
          <p:cNvSpPr/>
          <p:nvPr/>
        </p:nvSpPr>
        <p:spPr>
          <a:xfrm>
            <a:off x="1718672" y="4316066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8" name="円/楕円 167"/>
          <p:cNvSpPr/>
          <p:nvPr/>
        </p:nvSpPr>
        <p:spPr>
          <a:xfrm>
            <a:off x="1636270" y="4316066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9" name="円/楕円 168"/>
          <p:cNvSpPr/>
          <p:nvPr/>
        </p:nvSpPr>
        <p:spPr>
          <a:xfrm>
            <a:off x="1557056" y="4401126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0" name="円/楕円 169"/>
          <p:cNvSpPr/>
          <p:nvPr/>
        </p:nvSpPr>
        <p:spPr>
          <a:xfrm>
            <a:off x="1719202" y="4401126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1" name="円/楕円 170"/>
          <p:cNvSpPr/>
          <p:nvPr/>
        </p:nvSpPr>
        <p:spPr>
          <a:xfrm>
            <a:off x="1636800" y="4401126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84" name="直線矢印コネクタ 183"/>
          <p:cNvCxnSpPr/>
          <p:nvPr/>
        </p:nvCxnSpPr>
        <p:spPr>
          <a:xfrm>
            <a:off x="1107489" y="4649422"/>
            <a:ext cx="2927812" cy="0"/>
          </a:xfrm>
          <a:prstGeom prst="straightConnector1">
            <a:avLst/>
          </a:prstGeom>
          <a:ln w="28575">
            <a:solidFill>
              <a:srgbClr val="CC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Rectangle 248"/>
          <p:cNvSpPr>
            <a:spLocks noChangeArrowheads="1"/>
          </p:cNvSpPr>
          <p:nvPr/>
        </p:nvSpPr>
        <p:spPr bwMode="auto">
          <a:xfrm>
            <a:off x="2153012" y="5027740"/>
            <a:ext cx="793524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>
              <a:lnSpc>
                <a:spcPts val="1800"/>
              </a:lnSpc>
              <a:spcBef>
                <a:spcPct val="30000"/>
              </a:spcBef>
            </a:pP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(</a:t>
            </a:r>
            <a:r>
              <a:rPr lang="en-US" altLang="ja-JP" sz="1600" dirty="0" err="1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iia</a:t>
            </a: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)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86" name="Rectangle 248"/>
          <p:cNvSpPr>
            <a:spLocks noChangeArrowheads="1"/>
          </p:cNvSpPr>
          <p:nvPr/>
        </p:nvSpPr>
        <p:spPr bwMode="auto">
          <a:xfrm>
            <a:off x="541261" y="3500235"/>
            <a:ext cx="177392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ts val="0"/>
              </a:spcBef>
            </a:pP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Depletion of</a:t>
            </a:r>
          </a:p>
          <a:p>
            <a:pPr eaLnBrk="1" hangingPunct="1">
              <a:lnSpc>
                <a:spcPts val="1800"/>
              </a:lnSpc>
              <a:spcBef>
                <a:spcPts val="0"/>
              </a:spcBef>
            </a:pP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Atoms     Void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92" name="Rectangle 248"/>
          <p:cNvSpPr>
            <a:spLocks noChangeArrowheads="1"/>
          </p:cNvSpPr>
          <p:nvPr/>
        </p:nvSpPr>
        <p:spPr bwMode="auto">
          <a:xfrm>
            <a:off x="1990726" y="4649422"/>
            <a:ext cx="202549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algn="ctr" eaLnBrk="1" hangingPunct="1">
              <a:lnSpc>
                <a:spcPts val="1800"/>
              </a:lnSpc>
              <a:spcBef>
                <a:spcPct val="30000"/>
              </a:spcBef>
            </a:pP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Electron Flow  e</a:t>
            </a:r>
            <a:r>
              <a:rPr lang="en-US" altLang="ja-JP" sz="2400" baseline="180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-</a:t>
            </a:r>
            <a:endParaRPr lang="en-US" altLang="ja-JP" baseline="180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cxnSp>
        <p:nvCxnSpPr>
          <p:cNvPr id="193" name="直線矢印コネクタ 192"/>
          <p:cNvCxnSpPr/>
          <p:nvPr/>
        </p:nvCxnSpPr>
        <p:spPr>
          <a:xfrm>
            <a:off x="1299188" y="3899948"/>
            <a:ext cx="288000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8" name="グループ化 197"/>
          <p:cNvGrpSpPr/>
          <p:nvPr/>
        </p:nvGrpSpPr>
        <p:grpSpPr>
          <a:xfrm>
            <a:off x="2320276" y="3291992"/>
            <a:ext cx="2093439" cy="553998"/>
            <a:chOff x="2691751" y="3414200"/>
            <a:chExt cx="2093439" cy="553998"/>
          </a:xfrm>
        </p:grpSpPr>
        <p:sp>
          <p:nvSpPr>
            <p:cNvPr id="187" name="Rectangle 248"/>
            <p:cNvSpPr>
              <a:spLocks noChangeArrowheads="1"/>
            </p:cNvSpPr>
            <p:nvPr/>
          </p:nvSpPr>
          <p:spPr bwMode="auto">
            <a:xfrm>
              <a:off x="2691751" y="3414200"/>
              <a:ext cx="2093439" cy="5539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ＭＳ Ｐゴシック" pitchFamily="50" charset="-128"/>
                  <a:cs typeface="+mn-cs"/>
                </a:defRPr>
              </a:lvl9pPr>
            </a:lstStyle>
            <a:p>
              <a:pPr eaLnBrk="1" hangingPunct="1">
                <a:lnSpc>
                  <a:spcPts val="1800"/>
                </a:lnSpc>
                <a:spcBef>
                  <a:spcPts val="0"/>
                </a:spcBef>
              </a:pP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Accumulation of   </a:t>
              </a:r>
            </a:p>
            <a:p>
              <a:pPr eaLnBrk="1" hangingPunct="1">
                <a:lnSpc>
                  <a:spcPts val="1800"/>
                </a:lnSpc>
                <a:spcBef>
                  <a:spcPts val="0"/>
                </a:spcBef>
              </a:pPr>
              <a:r>
                <a:rPr lang="en-US" altLang="ja-JP" sz="1600" dirty="0" smtClean="0">
                  <a:latin typeface="Meiryo UI" panose="020B0604030504040204" pitchFamily="50" charset="-128"/>
                  <a:ea typeface="Meiryo UI" panose="020B0604030504040204" pitchFamily="50" charset="-128"/>
                  <a:cs typeface="Meiryo UI" panose="020B0604030504040204" pitchFamily="50" charset="-128"/>
                </a:rPr>
                <a:t>Atoms     Hillock</a:t>
              </a:r>
              <a:endPara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endParaRPr>
            </a:p>
          </p:txBody>
        </p:sp>
        <p:cxnSp>
          <p:nvCxnSpPr>
            <p:cNvPr id="197" name="直線矢印コネクタ 196"/>
            <p:cNvCxnSpPr/>
            <p:nvPr/>
          </p:nvCxnSpPr>
          <p:spPr>
            <a:xfrm>
              <a:off x="3460500" y="3801157"/>
              <a:ext cx="288000" cy="0"/>
            </a:xfrm>
            <a:prstGeom prst="straightConnector1">
              <a:avLst/>
            </a:prstGeom>
            <a:ln w="19050">
              <a:solidFill>
                <a:schemeClr val="tx2">
                  <a:lumMod val="75000"/>
                </a:schemeClr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0" name="フリーフォーム 199"/>
          <p:cNvSpPr/>
          <p:nvPr/>
        </p:nvSpPr>
        <p:spPr>
          <a:xfrm>
            <a:off x="3233025" y="3821346"/>
            <a:ext cx="371073" cy="264271"/>
          </a:xfrm>
          <a:custGeom>
            <a:avLst/>
            <a:gdLst>
              <a:gd name="connsiteX0" fmla="*/ 0 w 301557"/>
              <a:gd name="connsiteY0" fmla="*/ 194558 h 199422"/>
              <a:gd name="connsiteX1" fmla="*/ 136187 w 301557"/>
              <a:gd name="connsiteY1" fmla="*/ 5 h 199422"/>
              <a:gd name="connsiteX2" fmla="*/ 301557 w 301557"/>
              <a:gd name="connsiteY2" fmla="*/ 199422 h 199422"/>
              <a:gd name="connsiteX0" fmla="*/ 0 w 301557"/>
              <a:gd name="connsiteY0" fmla="*/ 219176 h 224040"/>
              <a:gd name="connsiteX1" fmla="*/ 136187 w 301557"/>
              <a:gd name="connsiteY1" fmla="*/ 24623 h 224040"/>
              <a:gd name="connsiteX2" fmla="*/ 223736 w 301557"/>
              <a:gd name="connsiteY2" fmla="*/ 24623 h 224040"/>
              <a:gd name="connsiteX3" fmla="*/ 301557 w 301557"/>
              <a:gd name="connsiteY3" fmla="*/ 224040 h 224040"/>
              <a:gd name="connsiteX0" fmla="*/ 0 w 301557"/>
              <a:gd name="connsiteY0" fmla="*/ 213868 h 218732"/>
              <a:gd name="connsiteX1" fmla="*/ 87549 w 301557"/>
              <a:gd name="connsiteY1" fmla="*/ 121455 h 218732"/>
              <a:gd name="connsiteX2" fmla="*/ 136187 w 301557"/>
              <a:gd name="connsiteY2" fmla="*/ 19315 h 218732"/>
              <a:gd name="connsiteX3" fmla="*/ 223736 w 301557"/>
              <a:gd name="connsiteY3" fmla="*/ 19315 h 218732"/>
              <a:gd name="connsiteX4" fmla="*/ 301557 w 301557"/>
              <a:gd name="connsiteY4" fmla="*/ 218732 h 218732"/>
              <a:gd name="connsiteX0" fmla="*/ 0 w 301557"/>
              <a:gd name="connsiteY0" fmla="*/ 207627 h 212491"/>
              <a:gd name="connsiteX1" fmla="*/ 87549 w 301557"/>
              <a:gd name="connsiteY1" fmla="*/ 115214 h 212491"/>
              <a:gd name="connsiteX2" fmla="*/ 136187 w 301557"/>
              <a:gd name="connsiteY2" fmla="*/ 13074 h 212491"/>
              <a:gd name="connsiteX3" fmla="*/ 223736 w 301557"/>
              <a:gd name="connsiteY3" fmla="*/ 13074 h 212491"/>
              <a:gd name="connsiteX4" fmla="*/ 277238 w 301557"/>
              <a:gd name="connsiteY4" fmla="*/ 90895 h 212491"/>
              <a:gd name="connsiteX5" fmla="*/ 301557 w 301557"/>
              <a:gd name="connsiteY5" fmla="*/ 212491 h 21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557" h="212491">
                <a:moveTo>
                  <a:pt x="0" y="207627"/>
                </a:moveTo>
                <a:cubicBezTo>
                  <a:pt x="12160" y="188982"/>
                  <a:pt x="64851" y="147639"/>
                  <a:pt x="87549" y="115214"/>
                </a:cubicBezTo>
                <a:cubicBezTo>
                  <a:pt x="110247" y="82789"/>
                  <a:pt x="113489" y="30097"/>
                  <a:pt x="136187" y="13074"/>
                </a:cubicBezTo>
                <a:cubicBezTo>
                  <a:pt x="158885" y="-3949"/>
                  <a:pt x="201849" y="-4760"/>
                  <a:pt x="223736" y="13074"/>
                </a:cubicBezTo>
                <a:cubicBezTo>
                  <a:pt x="245623" y="30908"/>
                  <a:pt x="264268" y="57659"/>
                  <a:pt x="277238" y="90895"/>
                </a:cubicBezTo>
                <a:cubicBezTo>
                  <a:pt x="290208" y="124131"/>
                  <a:pt x="295883" y="197089"/>
                  <a:pt x="301557" y="212491"/>
                </a:cubicBezTo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0" name="円/楕円 159"/>
          <p:cNvSpPr/>
          <p:nvPr/>
        </p:nvSpPr>
        <p:spPr>
          <a:xfrm>
            <a:off x="3466494" y="4142349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1" name="円/楕円 160"/>
          <p:cNvSpPr/>
          <p:nvPr/>
        </p:nvSpPr>
        <p:spPr>
          <a:xfrm>
            <a:off x="3373249" y="3994282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2" name="円/楕円 161"/>
          <p:cNvSpPr/>
          <p:nvPr/>
        </p:nvSpPr>
        <p:spPr>
          <a:xfrm>
            <a:off x="3509782" y="4066198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4" name="円/楕円 163"/>
          <p:cNvSpPr/>
          <p:nvPr/>
        </p:nvSpPr>
        <p:spPr>
          <a:xfrm>
            <a:off x="3564778" y="4238584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5" name="円/楕円 164"/>
          <p:cNvSpPr/>
          <p:nvPr/>
        </p:nvSpPr>
        <p:spPr>
          <a:xfrm>
            <a:off x="3533484" y="3984958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2" name="円/楕円 171"/>
          <p:cNvSpPr/>
          <p:nvPr/>
        </p:nvSpPr>
        <p:spPr>
          <a:xfrm>
            <a:off x="3374367" y="4159243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3" name="円/楕円 172"/>
          <p:cNvSpPr/>
          <p:nvPr/>
        </p:nvSpPr>
        <p:spPr>
          <a:xfrm>
            <a:off x="3445128" y="3970838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4" name="円/楕円 173"/>
          <p:cNvSpPr/>
          <p:nvPr/>
        </p:nvSpPr>
        <p:spPr>
          <a:xfrm>
            <a:off x="3419680" y="4069509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5" name="円/楕円 174"/>
          <p:cNvSpPr/>
          <p:nvPr/>
        </p:nvSpPr>
        <p:spPr>
          <a:xfrm>
            <a:off x="3341408" y="4228349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6" name="円/楕円 175"/>
          <p:cNvSpPr/>
          <p:nvPr/>
        </p:nvSpPr>
        <p:spPr>
          <a:xfrm>
            <a:off x="3556344" y="4160455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7" name="円/楕円 176"/>
          <p:cNvSpPr/>
          <p:nvPr/>
        </p:nvSpPr>
        <p:spPr>
          <a:xfrm>
            <a:off x="3456278" y="4238584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8" name="円/楕円 177"/>
          <p:cNvSpPr/>
          <p:nvPr/>
        </p:nvSpPr>
        <p:spPr>
          <a:xfrm>
            <a:off x="3357449" y="4316066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9" name="円/楕円 178"/>
          <p:cNvSpPr/>
          <p:nvPr/>
        </p:nvSpPr>
        <p:spPr>
          <a:xfrm>
            <a:off x="3513306" y="4344505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円/楕円 179"/>
          <p:cNvSpPr/>
          <p:nvPr/>
        </p:nvSpPr>
        <p:spPr>
          <a:xfrm>
            <a:off x="3453234" y="4316066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1" name="円/楕円 180"/>
          <p:cNvSpPr/>
          <p:nvPr/>
        </p:nvSpPr>
        <p:spPr>
          <a:xfrm>
            <a:off x="3357979" y="4401126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2" name="円/楕円 181"/>
          <p:cNvSpPr/>
          <p:nvPr/>
        </p:nvSpPr>
        <p:spPr>
          <a:xfrm>
            <a:off x="3536166" y="4435017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3" name="円/楕円 182"/>
          <p:cNvSpPr/>
          <p:nvPr/>
        </p:nvSpPr>
        <p:spPr>
          <a:xfrm>
            <a:off x="3466080" y="4403709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1" name="円/楕円 200"/>
          <p:cNvSpPr/>
          <p:nvPr/>
        </p:nvSpPr>
        <p:spPr>
          <a:xfrm>
            <a:off x="3440028" y="3871581"/>
            <a:ext cx="45719" cy="45719"/>
          </a:xfrm>
          <a:prstGeom prst="ellipse">
            <a:avLst/>
          </a:prstGeom>
          <a:solidFill>
            <a:srgbClr val="FF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2" name="Rectangle 248"/>
          <p:cNvSpPr>
            <a:spLocks noChangeArrowheads="1"/>
          </p:cNvSpPr>
          <p:nvPr/>
        </p:nvSpPr>
        <p:spPr bwMode="auto">
          <a:xfrm>
            <a:off x="996649" y="5770594"/>
            <a:ext cx="3436802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lnSpc>
                <a:spcPts val="1800"/>
              </a:lnSpc>
              <a:spcBef>
                <a:spcPct val="30000"/>
              </a:spcBef>
            </a:pPr>
            <a:r>
              <a:rPr lang="en-US" altLang="ja-JP" sz="2000" dirty="0" smtClean="0">
                <a:latin typeface="+mn-lt"/>
                <a:ea typeface="Meiryo UI" panose="020B0604030504040204" pitchFamily="50" charset="-128"/>
                <a:cs typeface="Meiryo UI" panose="020B0604030504040204" pitchFamily="50" charset="-128"/>
              </a:rPr>
              <a:t>(a) </a:t>
            </a:r>
            <a:r>
              <a:rPr lang="en-US" altLang="ja-JP" sz="2000" b="1" dirty="0" smtClean="0">
                <a:latin typeface="+mn-lt"/>
                <a:ea typeface="Meiryo UI" panose="020B0604030504040204" pitchFamily="50" charset="-128"/>
                <a:cs typeface="Meiryo UI" panose="020B0604030504040204" pitchFamily="50" charset="-128"/>
              </a:rPr>
              <a:t>EM without Passivation</a:t>
            </a:r>
          </a:p>
          <a:p>
            <a:pPr eaLnBrk="1" hangingPunct="1">
              <a:lnSpc>
                <a:spcPts val="2000"/>
              </a:lnSpc>
              <a:spcBef>
                <a:spcPts val="0"/>
              </a:spcBef>
            </a:pPr>
            <a:r>
              <a:rPr lang="en-US" altLang="ja-JP" sz="2000" dirty="0" smtClean="0">
                <a:latin typeface="+mn-lt"/>
                <a:ea typeface="Meiryo UI" panose="020B0604030504040204" pitchFamily="50" charset="-128"/>
                <a:cs typeface="Meiryo UI" panose="020B0604030504040204" pitchFamily="50" charset="-128"/>
              </a:rPr>
              <a:t>      (No Back Flow)</a:t>
            </a:r>
            <a:endParaRPr lang="en-US" altLang="ja-JP" sz="2000" dirty="0">
              <a:latin typeface="+mn-lt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88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Saka-03                      </a:t>
            </a:r>
            <a:endParaRPr lang="en-US" altLang="ja-JP" sz="1200" dirty="0">
              <a:latin typeface="+mn-lt"/>
            </a:endParaRPr>
          </a:p>
        </p:txBody>
      </p:sp>
      <p:sp>
        <p:nvSpPr>
          <p:cNvPr id="189" name="Text Box 6"/>
          <p:cNvSpPr txBox="1">
            <a:spLocks noChangeArrowheads="1"/>
          </p:cNvSpPr>
          <p:nvPr/>
        </p:nvSpPr>
        <p:spPr bwMode="auto">
          <a:xfrm>
            <a:off x="3928314" y="6358181"/>
            <a:ext cx="1034657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2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Fig. 2</a:t>
            </a:r>
          </a:p>
        </p:txBody>
      </p:sp>
    </p:spTree>
    <p:extLst>
      <p:ext uri="{BB962C8B-B14F-4D97-AF65-F5344CB8AC3E}">
        <p14:creationId xmlns:p14="http://schemas.microsoft.com/office/powerpoint/2010/main" val="134522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774" y="1920086"/>
            <a:ext cx="3219261" cy="2345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237"/>
          <p:cNvSpPr txBox="1">
            <a:spLocks noChangeArrowheads="1"/>
          </p:cNvSpPr>
          <p:nvPr/>
        </p:nvSpPr>
        <p:spPr bwMode="auto">
          <a:xfrm>
            <a:off x="5884210" y="2479268"/>
            <a:ext cx="338554" cy="343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/>
            <a:r>
              <a:rPr lang="en-US" altLang="ja-JP" sz="1000" b="1" dirty="0">
                <a:latin typeface="Times New Roman" pitchFamily="18" charset="0"/>
              </a:rPr>
              <a:t>. . . . </a:t>
            </a:r>
          </a:p>
        </p:txBody>
      </p:sp>
      <p:sp>
        <p:nvSpPr>
          <p:cNvPr id="4" name="Rectangle 241"/>
          <p:cNvSpPr>
            <a:spLocks noChangeArrowheads="1"/>
          </p:cNvSpPr>
          <p:nvPr/>
        </p:nvSpPr>
        <p:spPr bwMode="auto">
          <a:xfrm>
            <a:off x="2773669" y="2878510"/>
            <a:ext cx="4759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Via</a:t>
            </a:r>
          </a:p>
        </p:txBody>
      </p:sp>
      <p:sp>
        <p:nvSpPr>
          <p:cNvPr id="53" name="Line 235"/>
          <p:cNvSpPr>
            <a:spLocks noChangeShapeType="1"/>
          </p:cNvSpPr>
          <p:nvPr/>
        </p:nvSpPr>
        <p:spPr bwMode="auto">
          <a:xfrm flipH="1" flipV="1">
            <a:off x="4546268" y="3737318"/>
            <a:ext cx="448334" cy="252697"/>
          </a:xfrm>
          <a:prstGeom prst="line">
            <a:avLst/>
          </a:prstGeom>
          <a:noFill/>
          <a:ln w="12700">
            <a:solidFill>
              <a:srgbClr val="FF5050"/>
            </a:solidFill>
            <a:round/>
            <a:headEnd/>
            <a:tailEnd type="triangle" w="med" len="lg"/>
          </a:ln>
          <a:effectLst>
            <a:outerShdw dist="127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54" name="Line 236"/>
          <p:cNvSpPr>
            <a:spLocks noChangeShapeType="1"/>
          </p:cNvSpPr>
          <p:nvPr/>
        </p:nvSpPr>
        <p:spPr bwMode="auto">
          <a:xfrm flipH="1" flipV="1">
            <a:off x="4654954" y="3487338"/>
            <a:ext cx="389449" cy="110980"/>
          </a:xfrm>
          <a:prstGeom prst="line">
            <a:avLst/>
          </a:prstGeom>
          <a:noFill/>
          <a:ln w="12700">
            <a:solidFill>
              <a:srgbClr val="FF5050"/>
            </a:solidFill>
            <a:round/>
            <a:headEnd/>
            <a:tailEnd type="triangle" w="med" len="lg"/>
          </a:ln>
          <a:effectLst>
            <a:outerShdw dist="12700" dir="60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55" name="Line 239"/>
          <p:cNvSpPr>
            <a:spLocks noChangeShapeType="1"/>
          </p:cNvSpPr>
          <p:nvPr/>
        </p:nvSpPr>
        <p:spPr bwMode="auto">
          <a:xfrm flipV="1">
            <a:off x="3764548" y="3990013"/>
            <a:ext cx="412186" cy="346702"/>
          </a:xfrm>
          <a:prstGeom prst="line">
            <a:avLst/>
          </a:prstGeom>
          <a:noFill/>
          <a:ln w="12700">
            <a:solidFill>
              <a:srgbClr val="FF5050"/>
            </a:solidFill>
            <a:round/>
            <a:headEnd/>
            <a:tailEnd type="triangle" w="med" len="lg"/>
          </a:ln>
          <a:effectLst>
            <a:outerShdw dist="12700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56" name="Line 240"/>
          <p:cNvSpPr>
            <a:spLocks noChangeShapeType="1"/>
          </p:cNvSpPr>
          <p:nvPr/>
        </p:nvSpPr>
        <p:spPr bwMode="auto">
          <a:xfrm flipH="1">
            <a:off x="4845156" y="3125143"/>
            <a:ext cx="597120" cy="109498"/>
          </a:xfrm>
          <a:prstGeom prst="line">
            <a:avLst/>
          </a:prstGeom>
          <a:noFill/>
          <a:ln w="12700">
            <a:solidFill>
              <a:srgbClr val="FF5050"/>
            </a:solidFill>
            <a:round/>
            <a:headEnd/>
            <a:tailEnd type="triangle" w="med" len="lg"/>
          </a:ln>
          <a:effectLst>
            <a:outerShdw dist="12700" dir="54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57" name="Line 242"/>
          <p:cNvSpPr>
            <a:spLocks noChangeShapeType="1"/>
          </p:cNvSpPr>
          <p:nvPr/>
        </p:nvSpPr>
        <p:spPr bwMode="auto">
          <a:xfrm flipV="1">
            <a:off x="3206701" y="2818913"/>
            <a:ext cx="323344" cy="228873"/>
          </a:xfrm>
          <a:prstGeom prst="line">
            <a:avLst/>
          </a:prstGeom>
          <a:noFill/>
          <a:ln w="12700">
            <a:solidFill>
              <a:srgbClr val="FF505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59" name="Line 244"/>
          <p:cNvSpPr>
            <a:spLocks noChangeShapeType="1"/>
          </p:cNvSpPr>
          <p:nvPr/>
        </p:nvSpPr>
        <p:spPr bwMode="auto">
          <a:xfrm flipV="1">
            <a:off x="2829014" y="2226570"/>
            <a:ext cx="377687" cy="298889"/>
          </a:xfrm>
          <a:prstGeom prst="line">
            <a:avLst/>
          </a:prstGeom>
          <a:noFill/>
          <a:ln w="12700">
            <a:solidFill>
              <a:srgbClr val="FF5050"/>
            </a:solidFill>
            <a:round/>
            <a:headEnd/>
            <a:tailEnd type="triangle" w="med" len="lg"/>
          </a:ln>
          <a:effectLst>
            <a:outerShdw dist="12700" dir="2700000" algn="ctr" rotWithShape="0">
              <a:schemeClr val="bg1"/>
            </a:outerShdw>
            <a:softEdge rad="0"/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endParaRPr lang="ja-JP" altLang="en-US"/>
          </a:p>
        </p:txBody>
      </p:sp>
      <p:sp>
        <p:nvSpPr>
          <p:cNvPr id="6" name="Rectangle 238"/>
          <p:cNvSpPr>
            <a:spLocks noChangeArrowheads="1"/>
          </p:cNvSpPr>
          <p:nvPr/>
        </p:nvSpPr>
        <p:spPr bwMode="auto">
          <a:xfrm>
            <a:off x="3298933" y="4265141"/>
            <a:ext cx="63030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Gate</a:t>
            </a:r>
          </a:p>
        </p:txBody>
      </p:sp>
      <p:sp>
        <p:nvSpPr>
          <p:cNvPr id="7" name="Rectangle 234"/>
          <p:cNvSpPr>
            <a:spLocks noChangeArrowheads="1"/>
          </p:cNvSpPr>
          <p:nvPr/>
        </p:nvSpPr>
        <p:spPr bwMode="auto">
          <a:xfrm>
            <a:off x="4899500" y="3833778"/>
            <a:ext cx="10855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sz="1600" dirty="0">
                <a:effectLst>
                  <a:outerShdw dist="50800" dir="2700000" algn="tl" rotWithShape="0">
                    <a:schemeClr val="bg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First layer</a:t>
            </a:r>
          </a:p>
        </p:txBody>
      </p:sp>
      <p:sp>
        <p:nvSpPr>
          <p:cNvPr id="8" name="Rectangle 232"/>
          <p:cNvSpPr>
            <a:spLocks noChangeArrowheads="1"/>
          </p:cNvSpPr>
          <p:nvPr/>
        </p:nvSpPr>
        <p:spPr bwMode="auto">
          <a:xfrm>
            <a:off x="5343402" y="2955866"/>
            <a:ext cx="115288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Third layer</a:t>
            </a:r>
          </a:p>
        </p:txBody>
      </p:sp>
      <p:sp>
        <p:nvSpPr>
          <p:cNvPr id="9" name="Rectangle 233"/>
          <p:cNvSpPr>
            <a:spLocks noChangeArrowheads="1"/>
          </p:cNvSpPr>
          <p:nvPr/>
        </p:nvSpPr>
        <p:spPr bwMode="auto">
          <a:xfrm>
            <a:off x="4994602" y="3429042"/>
            <a:ext cx="138050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sz="1600" dirty="0">
                <a:effectLst>
                  <a:glow rad="127000">
                    <a:schemeClr val="bg1">
                      <a:alpha val="1000"/>
                    </a:schemeClr>
                  </a:glow>
                  <a:outerShdw dist="50800" dir="2700000" algn="tl" rotWithShape="0">
                    <a:schemeClr val="bg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Second layer</a:t>
            </a:r>
          </a:p>
        </p:txBody>
      </p:sp>
      <p:sp>
        <p:nvSpPr>
          <p:cNvPr id="10" name="Rectangle 246"/>
          <p:cNvSpPr>
            <a:spLocks noChangeArrowheads="1"/>
          </p:cNvSpPr>
          <p:nvPr/>
        </p:nvSpPr>
        <p:spPr bwMode="auto">
          <a:xfrm>
            <a:off x="2356227" y="2483879"/>
            <a:ext cx="54854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Pad</a:t>
            </a:r>
          </a:p>
        </p:txBody>
      </p:sp>
      <p:sp>
        <p:nvSpPr>
          <p:cNvPr id="12" name="Rectangle 248"/>
          <p:cNvSpPr>
            <a:spLocks noChangeArrowheads="1"/>
          </p:cNvSpPr>
          <p:nvPr/>
        </p:nvSpPr>
        <p:spPr bwMode="auto">
          <a:xfrm>
            <a:off x="1217933" y="3187447"/>
            <a:ext cx="17933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 eaLnBrk="1" hangingPunct="1">
              <a:spcBef>
                <a:spcPct val="30000"/>
              </a:spcBef>
            </a:pPr>
            <a:r>
              <a:rPr lang="en-US" altLang="ja-JP" dirty="0">
                <a:latin typeface="Times New Roman" pitchFamily="18" charset="0"/>
              </a:rPr>
              <a:t>Multi-level interconnections</a:t>
            </a:r>
          </a:p>
        </p:txBody>
      </p:sp>
      <p:sp>
        <p:nvSpPr>
          <p:cNvPr id="71" name="Rectangle 10"/>
          <p:cNvSpPr>
            <a:spLocks noChangeArrowheads="1"/>
          </p:cNvSpPr>
          <p:nvPr/>
        </p:nvSpPr>
        <p:spPr bwMode="auto">
          <a:xfrm>
            <a:off x="1320800" y="939800"/>
            <a:ext cx="7289800" cy="50800"/>
          </a:xfrm>
          <a:prstGeom prst="rect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tx1">
                  <a:shade val="100000"/>
                  <a:satMod val="115000"/>
                  <a:lumMod val="0"/>
                  <a:lumOff val="100000"/>
                </a:schemeClr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72" name="図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4" y="208722"/>
            <a:ext cx="781878" cy="781878"/>
          </a:xfrm>
          <a:prstGeom prst="rect">
            <a:avLst/>
          </a:prstGeom>
        </p:spPr>
      </p:pic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1174662" y="6313590"/>
            <a:ext cx="5509144" cy="366614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spcAft>
                <a:spcPts val="0"/>
              </a:spcAft>
            </a:pPr>
            <a:r>
              <a:rPr kumimoji="0" lang="en-US" altLang="ja-JP" sz="1600" dirty="0" smtClean="0">
                <a:ea typeface="ＭＳ 明朝" pitchFamily="17" charset="-128"/>
                <a:cs typeface="Arial" panose="020B0604020202020204" pitchFamily="34" charset="0"/>
              </a:rPr>
              <a:t>H. </a:t>
            </a:r>
            <a:r>
              <a:rPr kumimoji="0" lang="en-US" altLang="ja-JP" sz="1600" dirty="0" err="1" smtClean="0">
                <a:ea typeface="ＭＳ 明朝" pitchFamily="17" charset="-128"/>
                <a:cs typeface="Arial" panose="020B0604020202020204" pitchFamily="34" charset="0"/>
              </a:rPr>
              <a:t>Abé</a:t>
            </a:r>
            <a:r>
              <a:rPr kumimoji="0" lang="en-US" altLang="ja-JP" sz="1600" dirty="0" smtClean="0">
                <a:ea typeface="ＭＳ 明朝" pitchFamily="17" charset="-128"/>
                <a:cs typeface="Arial" panose="020B0604020202020204" pitchFamily="34" charset="0"/>
              </a:rPr>
              <a:t>, K. </a:t>
            </a:r>
            <a:r>
              <a:rPr kumimoji="0" lang="en-US" altLang="ja-JP" sz="1600" dirty="0" err="1" smtClean="0">
                <a:ea typeface="ＭＳ 明朝" pitchFamily="17" charset="-128"/>
                <a:cs typeface="Arial" panose="020B0604020202020204" pitchFamily="34" charset="0"/>
              </a:rPr>
              <a:t>Sasagawa</a:t>
            </a:r>
            <a:r>
              <a:rPr kumimoji="0" lang="en-US" altLang="ja-JP" sz="1600" dirty="0" smtClean="0">
                <a:ea typeface="ＭＳ 明朝" pitchFamily="17" charset="-128"/>
                <a:cs typeface="Arial" panose="020B0604020202020204" pitchFamily="34" charset="0"/>
              </a:rPr>
              <a:t> &amp; M. Saka</a:t>
            </a:r>
            <a:r>
              <a:rPr kumimoji="0" lang="en-US" altLang="ja-JP" sz="1600" dirty="0">
                <a:ea typeface="ＭＳ 明朝" pitchFamily="17" charset="-128"/>
                <a:cs typeface="Arial" panose="020B0604020202020204" pitchFamily="34" charset="0"/>
              </a:rPr>
              <a:t>, </a:t>
            </a:r>
            <a:r>
              <a:rPr kumimoji="0" lang="en-US" altLang="ja-JP" sz="1600" i="1" dirty="0" smtClean="0">
                <a:ea typeface="ＭＳ 明朝" pitchFamily="17" charset="-128"/>
                <a:cs typeface="Arial" panose="020B0604020202020204" pitchFamily="34" charset="0"/>
              </a:rPr>
              <a:t>Int. J. Fracture</a:t>
            </a:r>
            <a:r>
              <a:rPr kumimoji="0" lang="en-US" altLang="ja-JP" sz="1600" dirty="0" smtClean="0">
                <a:ea typeface="ＭＳ 明朝" pitchFamily="17" charset="-128"/>
                <a:cs typeface="Arial" panose="020B0604020202020204" pitchFamily="34" charset="0"/>
              </a:rPr>
              <a:t>,  </a:t>
            </a:r>
            <a:r>
              <a:rPr kumimoji="0" lang="en-US" altLang="ja-JP" sz="1600" dirty="0">
                <a:ea typeface="ＭＳ 明朝" pitchFamily="17" charset="-128"/>
                <a:cs typeface="Arial" panose="020B0604020202020204" pitchFamily="34" charset="0"/>
              </a:rPr>
              <a:t>(</a:t>
            </a:r>
            <a:r>
              <a:rPr kumimoji="0" lang="en-US" altLang="ja-JP" sz="1600" dirty="0" smtClean="0">
                <a:ea typeface="ＭＳ 明朝" pitchFamily="17" charset="-128"/>
                <a:cs typeface="Arial" panose="020B0604020202020204" pitchFamily="34" charset="0"/>
              </a:rPr>
              <a:t>2006)</a:t>
            </a:r>
            <a:endParaRPr kumimoji="0" lang="en-US" altLang="ja-JP" sz="1600" dirty="0">
              <a:ea typeface="ＭＳ 明朝" pitchFamily="17" charset="-128"/>
              <a:cs typeface="Arial" panose="020B0604020202020204" pitchFamily="34" charset="0"/>
            </a:endParaRPr>
          </a:p>
        </p:txBody>
      </p:sp>
      <p:sp>
        <p:nvSpPr>
          <p:cNvPr id="74" name="Line 133"/>
          <p:cNvSpPr>
            <a:spLocks noChangeShapeType="1"/>
          </p:cNvSpPr>
          <p:nvPr/>
        </p:nvSpPr>
        <p:spPr bwMode="auto">
          <a:xfrm>
            <a:off x="1217933" y="6281734"/>
            <a:ext cx="1308654" cy="0"/>
          </a:xfrm>
          <a:prstGeom prst="line">
            <a:avLst/>
          </a:prstGeom>
          <a:noFill/>
          <a:ln w="12700">
            <a:solidFill>
              <a:schemeClr val="tx2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Aft>
                <a:spcPts val="0"/>
              </a:spcAft>
            </a:pPr>
            <a:endParaRPr lang="ja-JP" altLang="en-US"/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Saka-04                      </a:t>
            </a:r>
            <a:endParaRPr lang="en-US" altLang="ja-JP" sz="1200" dirty="0">
              <a:latin typeface="+mn-lt"/>
            </a:endParaRP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3947245" y="4772576"/>
            <a:ext cx="1034657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2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Fig. 3</a:t>
            </a:r>
          </a:p>
        </p:txBody>
      </p:sp>
    </p:spTree>
    <p:extLst>
      <p:ext uri="{BB962C8B-B14F-4D97-AF65-F5344CB8AC3E}">
        <p14:creationId xmlns:p14="http://schemas.microsoft.com/office/powerpoint/2010/main" val="150525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731867" y="2573724"/>
            <a:ext cx="7900503" cy="18876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ja-JP" altLang="en-US" sz="2200" dirty="0" smtClean="0">
                <a:solidFill>
                  <a:schemeClr val="accent1">
                    <a:lumMod val="75000"/>
                  </a:schemeClr>
                </a:solidFill>
              </a:rPr>
              <a:t>■ </a:t>
            </a:r>
            <a:r>
              <a:rPr lang="en-US" altLang="ja-JP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Electromigration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 Straight Thin-film Line</a:t>
            </a:r>
            <a:endParaRPr lang="en-US" altLang="ja-JP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</a:pPr>
            <a:endParaRPr kumimoji="1" lang="en-US" altLang="ja-JP" sz="2800" dirty="0"/>
          </a:p>
          <a:p>
            <a:pPr>
              <a:lnSpc>
                <a:spcPts val="3500"/>
              </a:lnSpc>
            </a:pPr>
            <a:r>
              <a:rPr lang="ja-JP" altLang="en-US" sz="2200" dirty="0" smtClean="0">
                <a:solidFill>
                  <a:schemeClr val="accent1">
                    <a:lumMod val="75000"/>
                  </a:schemeClr>
                </a:solidFill>
              </a:rPr>
              <a:t>■ </a:t>
            </a: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 in Corner Part Composed of Dissimilar Metals</a:t>
            </a:r>
            <a:endParaRPr lang="en-US" altLang="ja-JP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3500"/>
              </a:lnSpc>
            </a:pPr>
            <a:endParaRPr kumimoji="1" lang="en-US" altLang="ja-JP" sz="28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31867" y="1159440"/>
            <a:ext cx="7900503" cy="1233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en-US" altLang="ja-JP" sz="3200" b="1" dirty="0" smtClean="0"/>
              <a:t>CONTENTS</a:t>
            </a:r>
          </a:p>
          <a:p>
            <a:pPr>
              <a:lnSpc>
                <a:spcPts val="2700"/>
              </a:lnSpc>
            </a:pPr>
            <a:r>
              <a:rPr lang="en-US" altLang="ja-JP" sz="2400" dirty="0" smtClean="0"/>
              <a:t> (Atomic Migration in Metallic Thin-film Materials in Relation   </a:t>
            </a:r>
          </a:p>
          <a:p>
            <a:pPr>
              <a:lnSpc>
                <a:spcPts val="2700"/>
              </a:lnSpc>
            </a:pPr>
            <a:r>
              <a:rPr lang="en-US" altLang="ja-JP" sz="2400" dirty="0"/>
              <a:t> </a:t>
            </a:r>
            <a:r>
              <a:rPr lang="en-US" altLang="ja-JP" sz="2400" dirty="0" smtClean="0"/>
              <a:t> with PASSIVATION)</a:t>
            </a:r>
            <a:endParaRPr kumimoji="1" lang="ja-JP" altLang="en-US" sz="2400" dirty="0"/>
          </a:p>
        </p:txBody>
      </p:sp>
      <p:sp>
        <p:nvSpPr>
          <p:cNvPr id="4" name="角丸四角形 3"/>
          <p:cNvSpPr/>
          <p:nvPr/>
        </p:nvSpPr>
        <p:spPr>
          <a:xfrm>
            <a:off x="1319068" y="3093990"/>
            <a:ext cx="2623457" cy="326571"/>
          </a:xfrm>
          <a:prstGeom prst="roundRect">
            <a:avLst>
              <a:gd name="adj" fmla="val 36667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200" dirty="0" smtClean="0">
                <a:solidFill>
                  <a:schemeClr val="tx1"/>
                </a:solidFill>
              </a:rPr>
              <a:t>without Passivation</a:t>
            </a:r>
            <a:endParaRPr kumimoji="1" lang="ja-JP" altLang="en-US" sz="2200" dirty="0">
              <a:solidFill>
                <a:schemeClr val="tx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4834518" y="3093989"/>
            <a:ext cx="2471693" cy="326571"/>
          </a:xfrm>
          <a:prstGeom prst="roundRect">
            <a:avLst>
              <a:gd name="adj" fmla="val 36667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200" dirty="0" smtClean="0">
                <a:solidFill>
                  <a:schemeClr val="tx1"/>
                </a:solidFill>
              </a:rPr>
              <a:t>with Passivation</a:t>
            </a:r>
            <a:endParaRPr kumimoji="1" lang="ja-JP" altLang="en-US" sz="2200" dirty="0">
              <a:solidFill>
                <a:schemeClr val="tx1"/>
              </a:solidFill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4035287" y="3257274"/>
            <a:ext cx="656770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角丸四角形 11"/>
          <p:cNvSpPr/>
          <p:nvPr/>
        </p:nvSpPr>
        <p:spPr>
          <a:xfrm>
            <a:off x="1319067" y="3968634"/>
            <a:ext cx="2623457" cy="326571"/>
          </a:xfrm>
          <a:prstGeom prst="roundRect">
            <a:avLst>
              <a:gd name="adj" fmla="val 36667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200" dirty="0" smtClean="0">
                <a:solidFill>
                  <a:schemeClr val="tx1"/>
                </a:solidFill>
              </a:rPr>
              <a:t>without Passivation</a:t>
            </a:r>
            <a:endParaRPr kumimoji="1" lang="ja-JP" altLang="en-US" sz="2200" dirty="0">
              <a:solidFill>
                <a:schemeClr val="tx1"/>
              </a:solidFill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4834517" y="3968633"/>
            <a:ext cx="2471693" cy="326571"/>
          </a:xfrm>
          <a:prstGeom prst="roundRect">
            <a:avLst>
              <a:gd name="adj" fmla="val 36667"/>
            </a:avLst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200" dirty="0" smtClean="0">
                <a:solidFill>
                  <a:schemeClr val="tx1"/>
                </a:solidFill>
              </a:rPr>
              <a:t>with Passivation</a:t>
            </a:r>
            <a:endParaRPr kumimoji="1" lang="ja-JP" altLang="en-US" sz="2200" dirty="0">
              <a:solidFill>
                <a:schemeClr val="tx1"/>
              </a:solidFill>
            </a:endParaRPr>
          </a:p>
        </p:txBody>
      </p:sp>
      <p:cxnSp>
        <p:nvCxnSpPr>
          <p:cNvPr id="14" name="直線矢印コネクタ 13"/>
          <p:cNvCxnSpPr/>
          <p:nvPr/>
        </p:nvCxnSpPr>
        <p:spPr>
          <a:xfrm>
            <a:off x="4035286" y="4131918"/>
            <a:ext cx="656770" cy="1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1320800" y="939800"/>
            <a:ext cx="7289800" cy="50800"/>
          </a:xfrm>
          <a:prstGeom prst="rect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tx1">
                  <a:shade val="100000"/>
                  <a:satMod val="115000"/>
                  <a:lumMod val="0"/>
                  <a:lumOff val="100000"/>
                </a:schemeClr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4" y="208722"/>
            <a:ext cx="781878" cy="781878"/>
          </a:xfrm>
          <a:prstGeom prst="rect">
            <a:avLst/>
          </a:prstGeom>
        </p:spPr>
      </p:pic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Saka-05                      </a:t>
            </a:r>
            <a:endParaRPr lang="en-US" altLang="ja-JP" sz="1200" dirty="0">
              <a:latin typeface="+mn-lt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731866" y="4571536"/>
            <a:ext cx="7900503" cy="182357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  <a:spcBef>
                <a:spcPts val="1200"/>
              </a:spcBef>
            </a:pPr>
            <a:r>
              <a:rPr lang="ja-JP" altLang="en-US" sz="2200" dirty="0" smtClean="0">
                <a:solidFill>
                  <a:schemeClr val="accent1">
                    <a:lumMod val="75000"/>
                  </a:schemeClr>
                </a:solidFill>
              </a:rPr>
              <a:t>■ </a:t>
            </a: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Fabrication of Micro Materials Based on EM with</a:t>
            </a:r>
          </a:p>
          <a:p>
            <a:pPr>
              <a:lnSpc>
                <a:spcPts val="2800"/>
              </a:lnSpc>
            </a:pP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Passivation</a:t>
            </a:r>
          </a:p>
          <a:p>
            <a:pPr>
              <a:lnSpc>
                <a:spcPts val="3800"/>
              </a:lnSpc>
              <a:spcBef>
                <a:spcPts val="300"/>
              </a:spcBef>
            </a:pPr>
            <a:r>
              <a:rPr lang="ja-JP" altLang="en-US" sz="2200" dirty="0" smtClean="0">
                <a:solidFill>
                  <a:schemeClr val="accent1">
                    <a:lumMod val="75000"/>
                  </a:schemeClr>
                </a:solidFill>
              </a:rPr>
              <a:t>■ </a:t>
            </a: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Fabrication </a:t>
            </a: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of Micro </a:t>
            </a: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Nano Materials Based on  </a:t>
            </a:r>
          </a:p>
          <a:p>
            <a:pPr>
              <a:lnSpc>
                <a:spcPts val="2800"/>
              </a:lnSpc>
            </a:pPr>
            <a:r>
              <a:rPr lang="en-US" altLang="ja-JP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Stress Migration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SM</a:t>
            </a:r>
            <a:r>
              <a:rPr lang="en-US" altLang="ja-JP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ja-JP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with Passivation</a:t>
            </a:r>
            <a:endParaRPr kumimoji="1" lang="ja-JP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49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000" y="2094929"/>
            <a:ext cx="4075798" cy="3661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58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Saka-06                      </a:t>
            </a:r>
            <a:endParaRPr lang="en-US" altLang="ja-JP" sz="1200" dirty="0">
              <a:latin typeface="+mn-lt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98206" y="1136262"/>
            <a:ext cx="5557061" cy="52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ts val="3400"/>
              </a:lnSpc>
              <a:spcBef>
                <a:spcPct val="50000"/>
              </a:spcBef>
            </a:pPr>
            <a:r>
              <a:rPr lang="ja-JP" alt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■</a:t>
            </a:r>
            <a:r>
              <a:rPr lang="en-US" altLang="ja-JP" sz="2800" b="1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EM in Straight Thin-film Line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206527" y="2524933"/>
            <a:ext cx="704850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ja-JP" sz="2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(a)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206527" y="3857388"/>
            <a:ext cx="704850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ja-JP" sz="2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(b)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206527" y="5209053"/>
            <a:ext cx="704850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ja-JP" sz="2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(c)</a:t>
            </a:r>
          </a:p>
        </p:txBody>
      </p:sp>
      <p:pic>
        <p:nvPicPr>
          <p:cNvPr id="10" name="図 9"/>
          <p:cNvPicPr/>
          <p:nvPr/>
        </p:nvPicPr>
        <p:blipFill>
          <a:blip r:embed="rId3"/>
          <a:stretch>
            <a:fillRect/>
          </a:stretch>
        </p:blipFill>
        <p:spPr>
          <a:xfrm>
            <a:off x="1737662" y="2312262"/>
            <a:ext cx="816611" cy="761044"/>
          </a:xfrm>
          <a:prstGeom prst="rect">
            <a:avLst/>
          </a:prstGeom>
        </p:spPr>
      </p:pic>
      <p:pic>
        <p:nvPicPr>
          <p:cNvPr id="11" name="図 10"/>
          <p:cNvPicPr/>
          <p:nvPr/>
        </p:nvPicPr>
        <p:blipFill>
          <a:blip r:embed="rId4"/>
          <a:stretch>
            <a:fillRect/>
          </a:stretch>
        </p:blipFill>
        <p:spPr>
          <a:xfrm>
            <a:off x="1737662" y="3672652"/>
            <a:ext cx="816611" cy="761044"/>
          </a:xfrm>
          <a:prstGeom prst="rect">
            <a:avLst/>
          </a:prstGeom>
        </p:spPr>
      </p:pic>
      <p:pic>
        <p:nvPicPr>
          <p:cNvPr id="12" name="図 11"/>
          <p:cNvPicPr/>
          <p:nvPr/>
        </p:nvPicPr>
        <p:blipFill>
          <a:blip r:embed="rId5"/>
          <a:stretch>
            <a:fillRect/>
          </a:stretch>
        </p:blipFill>
        <p:spPr>
          <a:xfrm>
            <a:off x="1737662" y="5012858"/>
            <a:ext cx="816611" cy="761044"/>
          </a:xfrm>
          <a:prstGeom prst="rect">
            <a:avLst/>
          </a:prstGeom>
        </p:spPr>
      </p:pic>
      <p:cxnSp>
        <p:nvCxnSpPr>
          <p:cNvPr id="13" name="直線矢印コネクタ 12"/>
          <p:cNvCxnSpPr/>
          <p:nvPr/>
        </p:nvCxnSpPr>
        <p:spPr>
          <a:xfrm>
            <a:off x="6990348" y="3004434"/>
            <a:ext cx="68388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82"/>
          <p:cNvSpPr txBox="1"/>
          <p:nvPr/>
        </p:nvSpPr>
        <p:spPr>
          <a:xfrm>
            <a:off x="7582020" y="2872186"/>
            <a:ext cx="486684" cy="26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ts val="2000"/>
              </a:lnSpc>
            </a:pPr>
            <a:r>
              <a:rPr kumimoji="1" lang="en-US" altLang="ja-JP" sz="2000" i="1" dirty="0" smtClean="0">
                <a:cs typeface="Times New Roman" panose="02020603050405020304" pitchFamily="18" charset="0"/>
              </a:rPr>
              <a:t>x</a:t>
            </a:r>
            <a:endParaRPr kumimoji="1" lang="ja-JP" altLang="en-US" sz="2000" i="1" dirty="0">
              <a:cs typeface="Times New Roman" panose="02020603050405020304" pitchFamily="18" charset="0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978632" y="1510362"/>
            <a:ext cx="331470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ts val="3000"/>
              </a:lnSpc>
              <a:spcBef>
                <a:spcPct val="50000"/>
              </a:spcBef>
            </a:pPr>
            <a:r>
              <a:rPr lang="en-US" altLang="ja-JP" sz="26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en-US" altLang="ja-JP" sz="26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without Passivation</a:t>
            </a:r>
            <a:r>
              <a:rPr lang="en-US" altLang="ja-JP" sz="26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3727197" y="1993870"/>
            <a:ext cx="738283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6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Hillock</a:t>
            </a: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742565" y="3318741"/>
            <a:ext cx="738283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6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Hillock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3734880" y="4655762"/>
            <a:ext cx="738283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6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Hillock</a:t>
            </a: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5092479" y="2054055"/>
            <a:ext cx="609772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6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Void</a:t>
            </a: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5092479" y="3414372"/>
            <a:ext cx="609772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6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Void</a:t>
            </a: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5092479" y="4750141"/>
            <a:ext cx="609772" cy="22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6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Void</a:t>
            </a: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6477148" y="2400283"/>
            <a:ext cx="426288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8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e</a:t>
            </a:r>
            <a:r>
              <a:rPr lang="en-US" altLang="ja-JP" sz="1800" baseline="30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-</a:t>
            </a: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6477148" y="3757449"/>
            <a:ext cx="426288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8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e</a:t>
            </a:r>
            <a:r>
              <a:rPr lang="en-US" altLang="ja-JP" sz="1800" baseline="30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-</a:t>
            </a: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6477148" y="5110566"/>
            <a:ext cx="426288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8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e</a:t>
            </a:r>
            <a:r>
              <a:rPr lang="en-US" altLang="ja-JP" sz="1800" baseline="30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-</a:t>
            </a:r>
          </a:p>
        </p:txBody>
      </p:sp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2874749" y="2397942"/>
            <a:ext cx="426288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8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e</a:t>
            </a:r>
            <a:r>
              <a:rPr lang="en-US" altLang="ja-JP" sz="1800" baseline="30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-</a:t>
            </a:r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2874749" y="3742693"/>
            <a:ext cx="426288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8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e</a:t>
            </a:r>
            <a:r>
              <a:rPr lang="en-US" altLang="ja-JP" sz="1800" baseline="30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-</a:t>
            </a: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2874749" y="5104466"/>
            <a:ext cx="426288" cy="249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18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e</a:t>
            </a:r>
            <a:r>
              <a:rPr lang="en-US" altLang="ja-JP" sz="1800" baseline="30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-</a:t>
            </a: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1066800" y="6508127"/>
            <a:ext cx="7161213" cy="286890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spcAft>
                <a:spcPts val="600"/>
              </a:spcAft>
            </a:pPr>
            <a:r>
              <a:rPr kumimoji="0" lang="en-US" altLang="ja-JP" sz="1600" dirty="0" smtClean="0">
                <a:ea typeface="ＭＳ 明朝" pitchFamily="17" charset="-128"/>
              </a:rPr>
              <a:t>M. Aoyama</a:t>
            </a:r>
            <a:r>
              <a:rPr kumimoji="0" lang="ja-JP" altLang="en-US" sz="1600" dirty="0" smtClean="0">
                <a:ea typeface="ＭＳ 明朝" pitchFamily="17" charset="-128"/>
              </a:rPr>
              <a:t> </a:t>
            </a:r>
            <a:r>
              <a:rPr kumimoji="0" lang="en-US" altLang="ja-JP" sz="1600" dirty="0" smtClean="0">
                <a:ea typeface="ＭＳ 明朝" pitchFamily="17" charset="-128"/>
              </a:rPr>
              <a:t>&amp; M. Saka, </a:t>
            </a:r>
            <a:r>
              <a:rPr kumimoji="0" lang="en-US" altLang="ja-JP" sz="1600" i="1" dirty="0" err="1" smtClean="0">
                <a:ea typeface="ＭＳ 明朝" pitchFamily="17" charset="-128"/>
              </a:rPr>
              <a:t>Microsyst</a:t>
            </a:r>
            <a:r>
              <a:rPr kumimoji="0" lang="en-US" altLang="ja-JP" sz="1600" i="1" dirty="0" smtClean="0">
                <a:ea typeface="ＭＳ 明朝" pitchFamily="17" charset="-128"/>
              </a:rPr>
              <a:t>. Technol</a:t>
            </a:r>
            <a:r>
              <a:rPr kumimoji="0" lang="en-US" altLang="ja-JP" sz="1600" dirty="0" smtClean="0">
                <a:ea typeface="ＭＳ 明朝" pitchFamily="17" charset="-128"/>
              </a:rPr>
              <a:t>.,  (2015)</a:t>
            </a:r>
            <a:endParaRPr kumimoji="0" lang="de-DE" altLang="ja-JP" sz="1600" dirty="0">
              <a:ea typeface="ＭＳ 明朝" pitchFamily="17" charset="-128"/>
            </a:endParaRPr>
          </a:p>
        </p:txBody>
      </p:sp>
      <p:sp>
        <p:nvSpPr>
          <p:cNvPr id="31" name="Line 7"/>
          <p:cNvSpPr>
            <a:spLocks noChangeShapeType="1"/>
          </p:cNvSpPr>
          <p:nvPr/>
        </p:nvSpPr>
        <p:spPr bwMode="auto">
          <a:xfrm>
            <a:off x="1130300" y="6456096"/>
            <a:ext cx="1320800" cy="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3" name="Rectangle 10"/>
          <p:cNvSpPr>
            <a:spLocks noChangeArrowheads="1"/>
          </p:cNvSpPr>
          <p:nvPr/>
        </p:nvSpPr>
        <p:spPr bwMode="auto">
          <a:xfrm>
            <a:off x="1320800" y="939800"/>
            <a:ext cx="7289800" cy="50800"/>
          </a:xfrm>
          <a:prstGeom prst="rect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tx1">
                  <a:shade val="100000"/>
                  <a:satMod val="115000"/>
                  <a:lumMod val="0"/>
                  <a:lumOff val="100000"/>
                </a:schemeClr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34" name="図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4" y="208722"/>
            <a:ext cx="781878" cy="781878"/>
          </a:xfrm>
          <a:prstGeom prst="rect">
            <a:avLst/>
          </a:prstGeom>
        </p:spPr>
      </p:pic>
      <p:sp>
        <p:nvSpPr>
          <p:cNvPr id="88" name="Rectangle 56"/>
          <p:cNvSpPr>
            <a:spLocks noChangeArrowheads="1"/>
          </p:cNvSpPr>
          <p:nvPr/>
        </p:nvSpPr>
        <p:spPr bwMode="auto">
          <a:xfrm>
            <a:off x="1488131" y="5890304"/>
            <a:ext cx="28052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ＭＳ Ｐゴシック" pitchFamily="50" charset="-128"/>
                <a:cs typeface="ＭＳ Ｐゴシック" pitchFamily="50" charset="-128"/>
              </a:rPr>
              <a:t>T</a:t>
            </a:r>
            <a:r>
              <a:rPr kumimoji="1" lang="en-US" altLang="ja-JP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ＭＳ Ｐゴシック" pitchFamily="50" charset="-128"/>
                <a:cs typeface="ＭＳ Ｐゴシック" pitchFamily="50" charset="-128"/>
              </a:rPr>
              <a:t> </a:t>
            </a:r>
            <a:r>
              <a:rPr kumimoji="1" lang="en-US" altLang="ja-JP" b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ＭＳ Ｐゴシック" pitchFamily="50" charset="-128"/>
                <a:cs typeface="ＭＳ Ｐゴシック" pitchFamily="50" charset="-128"/>
              </a:rPr>
              <a:t>: absolute temperature</a:t>
            </a:r>
            <a:r>
              <a:rPr kumimoji="1" lang="en-US" altLang="ja-JP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ＭＳ Ｐゴシック" pitchFamily="50" charset="-128"/>
                <a:cs typeface="ＭＳ Ｐゴシック" pitchFamily="50" charset="-128"/>
              </a:rPr>
              <a:t> 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4397591" y="5790277"/>
            <a:ext cx="1034657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2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Fig. 4</a:t>
            </a:r>
          </a:p>
        </p:txBody>
      </p:sp>
    </p:spTree>
    <p:extLst>
      <p:ext uri="{BB962C8B-B14F-4D97-AF65-F5344CB8AC3E}">
        <p14:creationId xmlns:p14="http://schemas.microsoft.com/office/powerpoint/2010/main" val="191783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98205" y="1136262"/>
            <a:ext cx="8012395" cy="464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ts val="2900"/>
              </a:lnSpc>
              <a:spcBef>
                <a:spcPts val="0"/>
              </a:spcBef>
            </a:pPr>
            <a:r>
              <a:rPr lang="ja-JP" alt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■</a:t>
            </a:r>
            <a:r>
              <a:rPr lang="en-US" altLang="ja-JP" sz="2800" b="1" dirty="0" smtClean="0">
                <a:latin typeface="+mn-lt"/>
                <a:ea typeface="Meiryo UI" panose="020B0604030504040204" pitchFamily="50" charset="-128"/>
                <a:cs typeface="Meiryo UI" panose="020B0604030504040204" pitchFamily="50" charset="-128"/>
              </a:rPr>
              <a:t>EM in Corner Part Composed of Dissimilar Metals</a:t>
            </a:r>
            <a:r>
              <a:rPr lang="en-US" altLang="ja-JP" dirty="0" smtClean="0">
                <a:solidFill>
                  <a:schemeClr val="accent1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endParaRPr lang="en-US" altLang="ja-JP" sz="2800" dirty="0" smtClean="0">
              <a:solidFill>
                <a:schemeClr val="accent1">
                  <a:lumMod val="75000"/>
                </a:schemeClr>
              </a:solidFill>
              <a:latin typeface="+mn-lt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2656968" y="2008940"/>
            <a:ext cx="4064344" cy="1728091"/>
            <a:chOff x="2656968" y="2178280"/>
            <a:chExt cx="4064344" cy="1728091"/>
          </a:xfrm>
        </p:grpSpPr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3390911" y="3274652"/>
              <a:ext cx="1034657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ja-JP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sz="2400" kern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sz="2400" kern="1200">
                  <a:solidFill>
                    <a:schemeClr val="tx1"/>
                  </a:solidFill>
                  <a:latin typeface="Times New Roman" pitchFamily="18" charset="0"/>
                  <a:ea typeface="ＭＳ Ｐゴシック" pitchFamily="50" charset="-128"/>
                  <a:cs typeface="+mn-cs"/>
                </a:defRPr>
              </a:lvl9pPr>
            </a:lstStyle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ja-JP" sz="2000" dirty="0" smtClean="0">
                  <a:latin typeface="+mn-lt"/>
                  <a:ea typeface="メイリオ" panose="020B0604030504040204" pitchFamily="50" charset="-128"/>
                  <a:cs typeface="メイリオ" panose="020B0604030504040204" pitchFamily="50" charset="-128"/>
                </a:rPr>
                <a:t>Fig. 6</a:t>
              </a:r>
            </a:p>
          </p:txBody>
        </p:sp>
        <p:sp>
          <p:nvSpPr>
            <p:cNvPr id="3" name="Rectangle 3"/>
            <p:cNvSpPr>
              <a:spLocks noChangeArrowheads="1"/>
            </p:cNvSpPr>
            <p:nvPr/>
          </p:nvSpPr>
          <p:spPr bwMode="auto">
            <a:xfrm>
              <a:off x="3161364" y="2220762"/>
              <a:ext cx="2353846" cy="53004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3078" name="AutoShape 6"/>
            <p:cNvCxnSpPr>
              <a:cxnSpLocks noChangeShapeType="1"/>
            </p:cNvCxnSpPr>
            <p:nvPr/>
          </p:nvCxnSpPr>
          <p:spPr bwMode="auto">
            <a:xfrm>
              <a:off x="3390911" y="2220762"/>
              <a:ext cx="0" cy="5300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 rot="5400000">
              <a:off x="4866790" y="2872185"/>
              <a:ext cx="772408" cy="529659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8" name="テキスト ボックス 39"/>
            <p:cNvSpPr txBox="1">
              <a:spLocks noChangeArrowheads="1"/>
            </p:cNvSpPr>
            <p:nvPr/>
          </p:nvSpPr>
          <p:spPr bwMode="auto">
            <a:xfrm>
              <a:off x="5566456" y="2653560"/>
              <a:ext cx="1154856" cy="2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ＭＳ 明朝" pitchFamily="17" charset="-128"/>
                  <a:cs typeface="Arial" panose="020B0604020202020204" pitchFamily="34" charset="0"/>
                </a:rPr>
                <a:t>Material 1</a:t>
              </a:r>
              <a:endParaRPr kumimoji="1" lang="ja-JP" altLang="ja-JP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161364" y="2220762"/>
              <a:ext cx="2353846" cy="530049"/>
            </a:xfrm>
            <a:custGeom>
              <a:avLst/>
              <a:gdLst>
                <a:gd name="T0" fmla="*/ 0 w 2702"/>
                <a:gd name="T1" fmla="*/ 0 h 608"/>
                <a:gd name="T2" fmla="*/ 2702 w 2702"/>
                <a:gd name="T3" fmla="*/ 0 h 608"/>
                <a:gd name="T4" fmla="*/ 2702 w 2702"/>
                <a:gd name="T5" fmla="*/ 608 h 608"/>
                <a:gd name="T6" fmla="*/ 0 w 2702"/>
                <a:gd name="T7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2" h="608">
                  <a:moveTo>
                    <a:pt x="0" y="0"/>
                  </a:moveTo>
                  <a:lnTo>
                    <a:pt x="2702" y="0"/>
                  </a:lnTo>
                  <a:lnTo>
                    <a:pt x="2702" y="608"/>
                  </a:lnTo>
                  <a:lnTo>
                    <a:pt x="0" y="60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" name="テキスト ボックス 39"/>
            <p:cNvSpPr txBox="1">
              <a:spLocks noChangeArrowheads="1"/>
            </p:cNvSpPr>
            <p:nvPr/>
          </p:nvSpPr>
          <p:spPr bwMode="auto">
            <a:xfrm>
              <a:off x="3524414" y="2227736"/>
              <a:ext cx="937357" cy="2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ＭＳ 明朝" pitchFamily="17" charset="-128"/>
                  <a:cs typeface="Arial" panose="020B0604020202020204" pitchFamily="34" charset="0"/>
                </a:rPr>
                <a:t>Material 2</a:t>
              </a:r>
              <a:endParaRPr kumimoji="1" lang="ja-JP" altLang="ja-JP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テキスト ボックス 39"/>
            <p:cNvSpPr txBox="1">
              <a:spLocks noChangeArrowheads="1"/>
            </p:cNvSpPr>
            <p:nvPr/>
          </p:nvSpPr>
          <p:spPr bwMode="auto">
            <a:xfrm>
              <a:off x="3136100" y="2382915"/>
              <a:ext cx="270056" cy="206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4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</a:rPr>
                <a:t>b</a:t>
              </a:r>
              <a:endParaRPr kumimoji="1" lang="ja-JP" altLang="ja-JP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12" name="テキスト ボックス 39"/>
            <p:cNvSpPr txBox="1">
              <a:spLocks noChangeArrowheads="1"/>
            </p:cNvSpPr>
            <p:nvPr/>
          </p:nvSpPr>
          <p:spPr bwMode="auto">
            <a:xfrm>
              <a:off x="5097058" y="3226758"/>
              <a:ext cx="304031" cy="206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4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</a:rPr>
                <a:t>b</a:t>
              </a:r>
              <a:endParaRPr kumimoji="1" lang="ja-JP" altLang="ja-JP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cxnSp>
          <p:nvCxnSpPr>
            <p:cNvPr id="3087" name="直線矢印コネクタ 13"/>
            <p:cNvCxnSpPr>
              <a:cxnSpLocks noChangeShapeType="1"/>
            </p:cNvCxnSpPr>
            <p:nvPr/>
          </p:nvCxnSpPr>
          <p:spPr bwMode="auto">
            <a:xfrm flipH="1">
              <a:off x="2758893" y="2485786"/>
              <a:ext cx="346718" cy="872"/>
            </a:xfrm>
            <a:prstGeom prst="straightConnector1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8" name="直線矢印コネクタ 13"/>
            <p:cNvCxnSpPr>
              <a:cxnSpLocks noChangeShapeType="1"/>
            </p:cNvCxnSpPr>
            <p:nvPr/>
          </p:nvCxnSpPr>
          <p:spPr bwMode="auto">
            <a:xfrm rot="5400000" flipH="1">
              <a:off x="5103900" y="3732449"/>
              <a:ext cx="346973" cy="871"/>
            </a:xfrm>
            <a:prstGeom prst="straightConnector1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テキスト ボックス 39"/>
            <p:cNvSpPr txBox="1">
              <a:spLocks noChangeArrowheads="1"/>
            </p:cNvSpPr>
            <p:nvPr/>
          </p:nvSpPr>
          <p:spPr bwMode="auto">
            <a:xfrm>
              <a:off x="2656968" y="2178280"/>
              <a:ext cx="336264" cy="2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</a:rPr>
                <a:t>j</a:t>
              </a:r>
              <a:r>
                <a:rPr kumimoji="1" lang="en-US" altLang="ja-JP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  <a:sym typeface="Symbol" pitchFamily="18" charset="2"/>
                </a:rPr>
                <a:t></a:t>
              </a:r>
              <a:endParaRPr kumimoji="1" lang="ja-JP" altLang="ja-JP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17" name="テキスト ボックス 39"/>
            <p:cNvSpPr txBox="1">
              <a:spLocks noChangeArrowheads="1"/>
            </p:cNvSpPr>
            <p:nvPr/>
          </p:nvSpPr>
          <p:spPr bwMode="auto">
            <a:xfrm>
              <a:off x="4956803" y="2331219"/>
              <a:ext cx="304031" cy="2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</a:rPr>
                <a:t>r</a:t>
              </a:r>
              <a:endParaRPr kumimoji="1" lang="ja-JP" altLang="ja-JP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18" name="テキスト ボックス 39"/>
            <p:cNvSpPr txBox="1">
              <a:spLocks noChangeArrowheads="1"/>
            </p:cNvSpPr>
            <p:nvPr/>
          </p:nvSpPr>
          <p:spPr bwMode="auto">
            <a:xfrm>
              <a:off x="5041212" y="2951828"/>
              <a:ext cx="304031" cy="285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2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</a:rPr>
                <a:t>r</a:t>
              </a:r>
              <a:r>
                <a:rPr kumimoji="1" lang="en-US" altLang="ja-JP" sz="1400" b="0" i="0" u="none" strike="noStrike" cap="none" normalizeH="0" baseline="-4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</a:rPr>
                <a:t>1</a:t>
              </a:r>
              <a:endParaRPr kumimoji="1" lang="ja-JP" altLang="ja-JP" sz="3200" b="0" i="0" u="none" strike="noStrike" cap="none" normalizeH="0" baseline="-4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ＭＳ Ｐゴシック" pitchFamily="50" charset="-128"/>
              </a:endParaRPr>
            </a:p>
          </p:txBody>
        </p:sp>
        <p:sp>
          <p:nvSpPr>
            <p:cNvPr id="19" name="テキスト ボックス 39"/>
            <p:cNvSpPr txBox="1">
              <a:spLocks noChangeArrowheads="1"/>
            </p:cNvSpPr>
            <p:nvPr/>
          </p:nvSpPr>
          <p:spPr bwMode="auto">
            <a:xfrm>
              <a:off x="4338287" y="2485786"/>
              <a:ext cx="304031" cy="285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2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</a:rPr>
                <a:t>r</a:t>
              </a:r>
              <a:r>
                <a:rPr kumimoji="1" lang="en-US" altLang="ja-JP" sz="1400" b="0" i="0" u="none" strike="noStrike" cap="none" normalizeH="0" baseline="-4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</a:rPr>
                <a:t>2</a:t>
              </a:r>
              <a:endParaRPr kumimoji="1" lang="ja-JP" altLang="ja-JP" sz="3200" b="0" i="0" u="none" strike="noStrike" cap="none" normalizeH="0" baseline="-4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ＭＳ Ｐゴシック" pitchFamily="50" charset="-128"/>
              </a:endParaRPr>
            </a:p>
          </p:txBody>
        </p:sp>
        <p:cxnSp>
          <p:nvCxnSpPr>
            <p:cNvPr id="41" name="AutoShape 6"/>
            <p:cNvCxnSpPr>
              <a:cxnSpLocks noChangeShapeType="1"/>
            </p:cNvCxnSpPr>
            <p:nvPr/>
          </p:nvCxnSpPr>
          <p:spPr bwMode="auto">
            <a:xfrm rot="16200000">
              <a:off x="5248899" y="3170499"/>
              <a:ext cx="0" cy="53004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テキスト ボックス 39"/>
            <p:cNvSpPr txBox="1">
              <a:spLocks noChangeArrowheads="1"/>
            </p:cNvSpPr>
            <p:nvPr/>
          </p:nvSpPr>
          <p:spPr bwMode="auto">
            <a:xfrm>
              <a:off x="5372794" y="3643984"/>
              <a:ext cx="336264" cy="2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</a:rPr>
                <a:t>j</a:t>
              </a:r>
              <a:r>
                <a:rPr kumimoji="1" lang="en-US" altLang="ja-JP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  <a:sym typeface="Symbol" pitchFamily="18" charset="2"/>
                </a:rPr>
                <a:t></a:t>
              </a:r>
              <a:endParaRPr kumimoji="1" lang="ja-JP" altLang="ja-JP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 rot="16200000">
              <a:off x="4864177" y="2872185"/>
              <a:ext cx="772408" cy="529659"/>
            </a:xfrm>
            <a:custGeom>
              <a:avLst/>
              <a:gdLst>
                <a:gd name="T0" fmla="*/ 0 w 2702"/>
                <a:gd name="T1" fmla="*/ 0 h 608"/>
                <a:gd name="T2" fmla="*/ 2702 w 2702"/>
                <a:gd name="T3" fmla="*/ 0 h 608"/>
                <a:gd name="T4" fmla="*/ 2702 w 2702"/>
                <a:gd name="T5" fmla="*/ 608 h 608"/>
                <a:gd name="T6" fmla="*/ 0 w 2702"/>
                <a:gd name="T7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2" h="608">
                  <a:moveTo>
                    <a:pt x="0" y="0"/>
                  </a:moveTo>
                  <a:lnTo>
                    <a:pt x="2702" y="0"/>
                  </a:lnTo>
                  <a:lnTo>
                    <a:pt x="2702" y="608"/>
                  </a:lnTo>
                  <a:lnTo>
                    <a:pt x="0" y="60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3" name="円弧 32"/>
            <p:cNvSpPr/>
            <p:nvPr/>
          </p:nvSpPr>
          <p:spPr>
            <a:xfrm>
              <a:off x="4755148" y="2545488"/>
              <a:ext cx="438080" cy="389782"/>
            </a:xfrm>
            <a:prstGeom prst="arc">
              <a:avLst>
                <a:gd name="adj1" fmla="val 19317091"/>
                <a:gd name="adj2" fmla="val 4916922"/>
              </a:avLst>
            </a:prstGeom>
            <a:ln>
              <a:solidFill>
                <a:schemeClr val="tx1"/>
              </a:solidFill>
              <a:headEnd type="arrow" w="med" len="med"/>
              <a:tailEnd type="none" w="sm" len="med"/>
            </a:ln>
            <a:effectLst>
              <a:outerShdw dir="5400000" sx="108000" sy="108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099" name="AutoShape 27"/>
            <p:cNvCxnSpPr>
              <a:cxnSpLocks noChangeShapeType="1"/>
            </p:cNvCxnSpPr>
            <p:nvPr/>
          </p:nvCxnSpPr>
          <p:spPr bwMode="auto">
            <a:xfrm flipH="1">
              <a:off x="4980324" y="2513542"/>
              <a:ext cx="268575" cy="23901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テキスト ボックス 39"/>
            <p:cNvSpPr txBox="1">
              <a:spLocks noChangeArrowheads="1"/>
            </p:cNvSpPr>
            <p:nvPr/>
          </p:nvSpPr>
          <p:spPr bwMode="auto">
            <a:xfrm>
              <a:off x="5086795" y="2742304"/>
              <a:ext cx="304031" cy="19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20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  <a:sym typeface="Symbol"/>
                </a:rPr>
                <a:t></a:t>
              </a:r>
              <a:endParaRPr kumimoji="1" lang="ja-JP" altLang="ja-JP" sz="3200" i="0" u="none" strike="noStrike" cap="none" normalizeH="0" baseline="-32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ＭＳ Ｐゴシック" pitchFamily="50" charset="-128"/>
              </a:endParaRPr>
            </a:p>
          </p:txBody>
        </p:sp>
        <p:cxnSp>
          <p:nvCxnSpPr>
            <p:cNvPr id="3102" name="AutoShape 30"/>
            <p:cNvCxnSpPr>
              <a:cxnSpLocks noChangeShapeType="1"/>
            </p:cNvCxnSpPr>
            <p:nvPr/>
          </p:nvCxnSpPr>
          <p:spPr bwMode="auto">
            <a:xfrm flipV="1">
              <a:off x="5401089" y="2891747"/>
              <a:ext cx="337964" cy="26081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lg"/>
              <a:tailEnd type="none" w="med" len="med"/>
            </a:ln>
            <a:effectLst>
              <a:outerShdw dist="12700" dir="3600000" algn="ctr" rotWithShape="0">
                <a:srgbClr val="FFFFFF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7" name="Text Box 6"/>
          <p:cNvSpPr txBox="1">
            <a:spLocks noChangeArrowheads="1"/>
          </p:cNvSpPr>
          <p:nvPr/>
        </p:nvSpPr>
        <p:spPr bwMode="auto">
          <a:xfrm>
            <a:off x="687240" y="3751954"/>
            <a:ext cx="3997650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altLang="ja-JP" sz="2000" dirty="0" smtClean="0">
                <a:latin typeface="+mn-lt"/>
                <a:ea typeface="Meiryo UI" panose="020B0604030504040204" pitchFamily="50" charset="-128"/>
                <a:cs typeface="Meiryo UI" panose="020B0604030504040204" pitchFamily="50" charset="-128"/>
              </a:rPr>
              <a:t>Circumferential component of current density vector at </a:t>
            </a:r>
            <a:r>
              <a:rPr lang="en-US" altLang="ja-JP" sz="1800" i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Symbol"/>
              </a:rPr>
              <a:t></a:t>
            </a:r>
            <a:r>
              <a:rPr lang="en-US" altLang="ja-JP" sz="1100" i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Symbol"/>
              </a:rPr>
              <a:t> </a:t>
            </a:r>
            <a:r>
              <a:rPr lang="en-US" altLang="ja-JP" sz="1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=</a:t>
            </a:r>
            <a:r>
              <a:rPr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1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Symbol"/>
              </a:rPr>
              <a:t></a:t>
            </a:r>
            <a:r>
              <a:rPr lang="en-US" altLang="ja-JP" sz="1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/2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aphicFrame>
        <p:nvGraphicFramePr>
          <p:cNvPr id="20" name="オブジェクト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3473971"/>
              </p:ext>
            </p:extLst>
          </p:nvPr>
        </p:nvGraphicFramePr>
        <p:xfrm>
          <a:off x="804152" y="4482490"/>
          <a:ext cx="2929694" cy="719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2" name="数式" r:id="rId3" imgW="1663560" imgH="419040" progId="Equation.3">
                  <p:embed/>
                </p:oleObj>
              </mc:Choice>
              <mc:Fallback>
                <p:oleObj name="数式" r:id="rId3" imgW="16635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152" y="4482490"/>
                        <a:ext cx="2929694" cy="71991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aphicFrame>
        <p:nvGraphicFramePr>
          <p:cNvPr id="22" name="オブジェクト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6351292"/>
              </p:ext>
            </p:extLst>
          </p:nvPr>
        </p:nvGraphicFramePr>
        <p:xfrm>
          <a:off x="818095" y="5308450"/>
          <a:ext cx="3007755" cy="710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3" name="数式" r:id="rId5" imgW="1727200" imgH="419100" progId="Equation.3">
                  <p:embed/>
                </p:oleObj>
              </mc:Choice>
              <mc:Fallback>
                <p:oleObj name="数式" r:id="rId5" imgW="17272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095" y="5308450"/>
                        <a:ext cx="3007755" cy="7109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4069567" y="4713306"/>
            <a:ext cx="539793" cy="348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ja-JP" sz="1800" dirty="0" smtClean="0">
                <a:ea typeface="メイリオ" panose="020B0604030504040204" pitchFamily="50" charset="-128"/>
                <a:cs typeface="Times New Roman" panose="02020603050405020304" pitchFamily="18" charset="0"/>
              </a:rPr>
              <a:t>(3)</a:t>
            </a: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4061727" y="5478710"/>
            <a:ext cx="539793" cy="348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ja-JP" sz="1800" dirty="0" smtClean="0">
                <a:ea typeface="メイリオ" panose="020B0604030504040204" pitchFamily="50" charset="-128"/>
                <a:cs typeface="Times New Roman" panose="02020603050405020304" pitchFamily="18" charset="0"/>
              </a:rPr>
              <a:t>(4)</a:t>
            </a:r>
          </a:p>
        </p:txBody>
      </p:sp>
      <p:cxnSp>
        <p:nvCxnSpPr>
          <p:cNvPr id="26" name="直線コネクタ 25"/>
          <p:cNvCxnSpPr/>
          <p:nvPr/>
        </p:nvCxnSpPr>
        <p:spPr>
          <a:xfrm>
            <a:off x="4657049" y="3931753"/>
            <a:ext cx="4253" cy="21240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オブジェクト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696048"/>
              </p:ext>
            </p:extLst>
          </p:nvPr>
        </p:nvGraphicFramePr>
        <p:xfrm>
          <a:off x="4817952" y="4298831"/>
          <a:ext cx="40957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4" name="数式" r:id="rId7" imgW="228600" imgH="380880" progId="Equation.3">
                  <p:embed/>
                </p:oleObj>
              </mc:Choice>
              <mc:Fallback>
                <p:oleObj name="数式" r:id="rId7" imgW="22860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7952" y="4298831"/>
                        <a:ext cx="409575" cy="6635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8" name="直線矢印コネクタ 27"/>
          <p:cNvCxnSpPr/>
          <p:nvPr/>
        </p:nvCxnSpPr>
        <p:spPr>
          <a:xfrm flipV="1">
            <a:off x="5309259" y="4405453"/>
            <a:ext cx="0" cy="360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オブジェクト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1003031"/>
              </p:ext>
            </p:extLst>
          </p:nvPr>
        </p:nvGraphicFramePr>
        <p:xfrm>
          <a:off x="5864043" y="4479255"/>
          <a:ext cx="590550" cy="309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5" name="数式" r:id="rId9" imgW="330120" imgH="177480" progId="Equation.3">
                  <p:embed/>
                </p:oleObj>
              </mc:Choice>
              <mc:Fallback>
                <p:oleObj name="数式" r:id="rId9" imgW="3301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4043" y="4479255"/>
                        <a:ext cx="590550" cy="3095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6939299" y="4360278"/>
            <a:ext cx="2054094" cy="61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lvl="0">
              <a:lnSpc>
                <a:spcPts val="2000"/>
              </a:lnSpc>
              <a:spcBef>
                <a:spcPts val="0"/>
              </a:spcBef>
            </a:pPr>
            <a:r>
              <a:rPr lang="en-US" altLang="ja-JP" sz="2000" dirty="0" smtClean="0">
                <a:latin typeface="+mj-lt"/>
                <a:ea typeface="メイリオ" panose="020B0604030504040204" pitchFamily="50" charset="-128"/>
                <a:cs typeface="メイリオ" panose="020B0604030504040204" pitchFamily="50" charset="-128"/>
              </a:rPr>
              <a:t>Area size of  </a:t>
            </a:r>
            <a:r>
              <a:rPr lang="en-US" altLang="ja-JP" sz="2000" i="1" dirty="0" smtClean="0">
                <a:ea typeface="メイリオ" panose="020B0604030504040204" pitchFamily="50" charset="-128"/>
                <a:cs typeface="Times New Roman" panose="02020603050405020304" pitchFamily="18" charset="0"/>
              </a:rPr>
              <a:t>j</a:t>
            </a:r>
            <a:r>
              <a:rPr lang="en-US" altLang="ja-JP" sz="2000" i="1" baseline="-25000" dirty="0" smtClean="0">
                <a:solidFill>
                  <a:srgbClr val="000000"/>
                </a:solidFill>
                <a:latin typeface="Symbol" pitchFamily="18" charset="2"/>
                <a:ea typeface="ＭＳ 明朝" pitchFamily="17" charset="-128"/>
                <a:cs typeface="ＭＳ Ｐゴシック" pitchFamily="50" charset="-128"/>
                <a:sym typeface="Symbol"/>
              </a:rPr>
              <a:t></a:t>
            </a:r>
            <a:r>
              <a:rPr lang="en-US" altLang="ja-JP" sz="2000" i="1" dirty="0" smtClean="0">
                <a:latin typeface="+mj-lt"/>
                <a:ea typeface="メイリオ" panose="020B0604030504040204" pitchFamily="50" charset="-128"/>
                <a:cs typeface="メイリオ" panose="020B0604030504040204" pitchFamily="50" charset="-128"/>
              </a:rPr>
              <a:t>  </a:t>
            </a:r>
            <a:r>
              <a:rPr lang="en-US" altLang="ja-JP" sz="2000" dirty="0" smtClean="0">
                <a:latin typeface="+mj-lt"/>
                <a:ea typeface="メイリオ" panose="020B0604030504040204" pitchFamily="50" charset="-128"/>
                <a:cs typeface="メイリオ" panose="020B0604030504040204" pitchFamily="50" charset="-128"/>
              </a:rPr>
              <a:t>concentration</a:t>
            </a:r>
            <a:endParaRPr lang="en-US" altLang="ja-JP" sz="1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49" name="直線矢印コネクタ 48"/>
          <p:cNvCxnSpPr/>
          <p:nvPr/>
        </p:nvCxnSpPr>
        <p:spPr>
          <a:xfrm>
            <a:off x="8698294" y="4511529"/>
            <a:ext cx="0" cy="360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 Box 6"/>
          <p:cNvSpPr txBox="1">
            <a:spLocks noChangeArrowheads="1"/>
          </p:cNvSpPr>
          <p:nvPr/>
        </p:nvSpPr>
        <p:spPr bwMode="auto">
          <a:xfrm>
            <a:off x="5372546" y="5398710"/>
            <a:ext cx="3669179" cy="65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altLang="ja-JP" sz="2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Volume of accumulation and depletion of atoms at </a:t>
            </a:r>
            <a:r>
              <a:rPr lang="en-US" altLang="ja-JP" sz="1800" i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Symbol"/>
              </a:rPr>
              <a:t></a:t>
            </a:r>
            <a:r>
              <a:rPr lang="en-US" altLang="ja-JP" sz="1100" i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Symbol"/>
              </a:rPr>
              <a:t> 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=</a:t>
            </a:r>
            <a:r>
              <a: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Symbol"/>
              </a:rPr>
              <a:t></a:t>
            </a:r>
            <a:r>
              <a:rPr lang="en-US" altLang="ja-JP" sz="18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/</a:t>
            </a:r>
            <a:r>
              <a:rPr lang="en-US" altLang="ja-JP" sz="18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</a:t>
            </a:r>
            <a:endParaRPr lang="en-US" altLang="ja-JP" sz="1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51" name="直線矢印コネクタ 50"/>
          <p:cNvCxnSpPr/>
          <p:nvPr/>
        </p:nvCxnSpPr>
        <p:spPr>
          <a:xfrm>
            <a:off x="8706322" y="5537166"/>
            <a:ext cx="0" cy="360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右矢印 28"/>
          <p:cNvSpPr/>
          <p:nvPr/>
        </p:nvSpPr>
        <p:spPr>
          <a:xfrm>
            <a:off x="5496870" y="4512856"/>
            <a:ext cx="344162" cy="239459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右矢印 51"/>
          <p:cNvSpPr/>
          <p:nvPr/>
        </p:nvSpPr>
        <p:spPr>
          <a:xfrm>
            <a:off x="6545202" y="4512856"/>
            <a:ext cx="344162" cy="239459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右矢印 52"/>
          <p:cNvSpPr/>
          <p:nvPr/>
        </p:nvSpPr>
        <p:spPr>
          <a:xfrm rot="5400000">
            <a:off x="7398188" y="4949497"/>
            <a:ext cx="469808" cy="420632"/>
          </a:xfrm>
          <a:prstGeom prst="rightArrow">
            <a:avLst>
              <a:gd name="adj1" fmla="val 46346"/>
              <a:gd name="adj2" fmla="val 50000"/>
            </a:avLst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900437" y="6336670"/>
            <a:ext cx="5243447" cy="526037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eaLnBrk="0" hangingPunct="0">
              <a:spcAft>
                <a:spcPts val="0"/>
              </a:spcAft>
            </a:pPr>
            <a:r>
              <a:rPr kumimoji="0" lang="en-US" altLang="ja-JP" sz="1600" dirty="0" smtClean="0">
                <a:ea typeface="ＭＳ 明朝" pitchFamily="17" charset="-128"/>
              </a:rPr>
              <a:t>M. Saka &amp; X. Zhao, </a:t>
            </a:r>
            <a:r>
              <a:rPr kumimoji="0" lang="en-US" altLang="ja-JP" sz="1600" i="1" dirty="0" smtClean="0">
                <a:ea typeface="ＭＳ 明朝" pitchFamily="17" charset="-128"/>
              </a:rPr>
              <a:t>Int. J. Heat and Mass Transfer</a:t>
            </a:r>
            <a:r>
              <a:rPr kumimoji="0" lang="en-US" altLang="ja-JP" sz="1600" dirty="0" smtClean="0">
                <a:ea typeface="ＭＳ 明朝" pitchFamily="17" charset="-128"/>
              </a:rPr>
              <a:t>, (2012); </a:t>
            </a:r>
          </a:p>
          <a:p>
            <a:pPr eaLnBrk="0" hangingPunct="0">
              <a:lnSpc>
                <a:spcPts val="1700"/>
              </a:lnSpc>
              <a:spcAft>
                <a:spcPts val="0"/>
              </a:spcAft>
            </a:pPr>
            <a:r>
              <a:rPr kumimoji="0" lang="en-US" altLang="ja-JP" sz="1600" dirty="0" smtClean="0">
                <a:ea typeface="ＭＳ 明朝" pitchFamily="17" charset="-128"/>
              </a:rPr>
              <a:t>Y. Kimura, X. Zhao &amp; M. Saka, </a:t>
            </a:r>
            <a:r>
              <a:rPr kumimoji="0" lang="en-US" altLang="ja-JP" sz="1600" i="1" dirty="0" smtClean="0">
                <a:ea typeface="ＭＳ 明朝" pitchFamily="17" charset="-128"/>
              </a:rPr>
              <a:t>Proc. APCF/SIF-2014</a:t>
            </a:r>
            <a:r>
              <a:rPr kumimoji="0" lang="en-US" altLang="ja-JP" sz="1600" dirty="0" smtClean="0">
                <a:ea typeface="ＭＳ 明朝" pitchFamily="17" charset="-128"/>
              </a:rPr>
              <a:t>, (2014)</a:t>
            </a:r>
            <a:endParaRPr kumimoji="0" lang="de-DE" altLang="ja-JP" sz="1600" dirty="0">
              <a:ea typeface="ＭＳ 明朝" pitchFamily="17" charset="-128"/>
            </a:endParaRPr>
          </a:p>
        </p:txBody>
      </p:sp>
      <p:sp>
        <p:nvSpPr>
          <p:cNvPr id="55" name="Line 7"/>
          <p:cNvSpPr>
            <a:spLocks noChangeShapeType="1"/>
          </p:cNvSpPr>
          <p:nvPr/>
        </p:nvSpPr>
        <p:spPr bwMode="auto">
          <a:xfrm>
            <a:off x="913133" y="6292578"/>
            <a:ext cx="907199" cy="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56" name="グループ化 55"/>
          <p:cNvGrpSpPr/>
          <p:nvPr/>
        </p:nvGrpSpPr>
        <p:grpSpPr>
          <a:xfrm>
            <a:off x="419654" y="208722"/>
            <a:ext cx="8190946" cy="781878"/>
            <a:chOff x="419654" y="208722"/>
            <a:chExt cx="8190946" cy="781878"/>
          </a:xfrm>
        </p:grpSpPr>
        <p:sp>
          <p:nvSpPr>
            <p:cNvPr id="57" name="Rectangle 10"/>
            <p:cNvSpPr>
              <a:spLocks noChangeArrowheads="1"/>
            </p:cNvSpPr>
            <p:nvPr/>
          </p:nvSpPr>
          <p:spPr bwMode="auto">
            <a:xfrm>
              <a:off x="1320800" y="939800"/>
              <a:ext cx="7289800" cy="50800"/>
            </a:xfrm>
            <a:prstGeom prst="rect">
              <a:avLst/>
            </a:prstGeom>
            <a:gradFill>
              <a:gsLst>
                <a:gs pos="0">
                  <a:schemeClr val="accent4">
                    <a:lumMod val="75000"/>
                  </a:schemeClr>
                </a:gs>
                <a:gs pos="100000">
                  <a:schemeClr val="tx1">
                    <a:shade val="100000"/>
                    <a:satMod val="115000"/>
                    <a:lumMod val="0"/>
                    <a:lumOff val="100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ja-JP" altLang="en-US"/>
            </a:p>
          </p:txBody>
        </p:sp>
        <p:pic>
          <p:nvPicPr>
            <p:cNvPr id="58" name="図 5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54" y="208722"/>
              <a:ext cx="781878" cy="781878"/>
            </a:xfrm>
            <a:prstGeom prst="rect">
              <a:avLst/>
            </a:prstGeom>
          </p:spPr>
        </p:pic>
      </p:grpSp>
      <p:sp>
        <p:nvSpPr>
          <p:cNvPr id="59" name="Text Box 6"/>
          <p:cNvSpPr txBox="1">
            <a:spLocks noChangeArrowheads="1"/>
          </p:cNvSpPr>
          <p:nvPr/>
        </p:nvSpPr>
        <p:spPr bwMode="auto">
          <a:xfrm>
            <a:off x="913133" y="1532835"/>
            <a:ext cx="4043670" cy="464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ts val="2900"/>
              </a:lnSpc>
              <a:spcBef>
                <a:spcPts val="0"/>
              </a:spcBef>
            </a:pPr>
            <a:r>
              <a:rPr lang="en-US" altLang="ja-JP" sz="26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en-US" altLang="ja-JP" sz="26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without Passivation</a:t>
            </a:r>
            <a:r>
              <a:rPr lang="en-US" altLang="ja-JP" sz="2600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) </a:t>
            </a:r>
          </a:p>
        </p:txBody>
      </p:sp>
      <p:sp>
        <p:nvSpPr>
          <p:cNvPr id="60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Saka-09                      </a:t>
            </a:r>
            <a:endParaRPr lang="en-US" altLang="ja-JP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7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1201531" y="1403746"/>
            <a:ext cx="2923761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ts val="3000"/>
              </a:lnSpc>
              <a:spcBef>
                <a:spcPct val="50000"/>
              </a:spcBef>
            </a:pPr>
            <a:r>
              <a:rPr lang="en-US" altLang="ja-JP" sz="2600" dirty="0">
                <a:solidFill>
                  <a:schemeClr val="accent1">
                    <a:lumMod val="75000"/>
                  </a:schemeClr>
                </a:solidFill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en-US" altLang="ja-JP" sz="2600" b="1" dirty="0" smtClean="0">
                <a:solidFill>
                  <a:schemeClr val="accent1">
                    <a:lumMod val="75000"/>
                  </a:schemeClr>
                </a:solidFill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with </a:t>
            </a:r>
            <a:r>
              <a:rPr lang="en-US" altLang="ja-JP" sz="26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Passivation</a:t>
            </a:r>
            <a:r>
              <a:rPr lang="en-US" altLang="ja-JP" sz="2600" dirty="0">
                <a:solidFill>
                  <a:schemeClr val="accent1">
                    <a:lumMod val="75000"/>
                  </a:schemeClr>
                </a:solidFill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  <a:endParaRPr lang="en-US" altLang="ja-JP" sz="2600" dirty="0" smtClean="0">
              <a:solidFill>
                <a:schemeClr val="accent6">
                  <a:lumMod val="60000"/>
                  <a:lumOff val="40000"/>
                </a:schemeClr>
              </a:solidFill>
              <a:latin typeface="+mn-lt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4314036" y="5536821"/>
            <a:ext cx="1064768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2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Fig. 7</a:t>
            </a:r>
            <a:endParaRPr lang="en-US" altLang="ja-JP" sz="20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grpSp>
        <p:nvGrpSpPr>
          <p:cNvPr id="4" name="グループ化 3"/>
          <p:cNvGrpSpPr/>
          <p:nvPr/>
        </p:nvGrpSpPr>
        <p:grpSpPr>
          <a:xfrm>
            <a:off x="2638603" y="2166325"/>
            <a:ext cx="4193199" cy="3128328"/>
            <a:chOff x="2638603" y="2351257"/>
            <a:chExt cx="4193199" cy="3128328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 rot="5400000">
              <a:off x="4386259" y="3930765"/>
              <a:ext cx="1733469" cy="529659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3" name="Rectangle 3"/>
            <p:cNvSpPr>
              <a:spLocks noChangeArrowheads="1"/>
            </p:cNvSpPr>
            <p:nvPr/>
          </p:nvSpPr>
          <p:spPr bwMode="auto">
            <a:xfrm>
              <a:off x="3161364" y="2798812"/>
              <a:ext cx="2353846" cy="530049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3078" name="AutoShape 6"/>
            <p:cNvCxnSpPr>
              <a:cxnSpLocks noChangeShapeType="1"/>
            </p:cNvCxnSpPr>
            <p:nvPr/>
          </p:nvCxnSpPr>
          <p:spPr bwMode="auto">
            <a:xfrm>
              <a:off x="3390911" y="2798812"/>
              <a:ext cx="0" cy="5300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テキスト ボックス 39"/>
            <p:cNvSpPr txBox="1">
              <a:spLocks noChangeArrowheads="1"/>
            </p:cNvSpPr>
            <p:nvPr/>
          </p:nvSpPr>
          <p:spPr bwMode="auto">
            <a:xfrm>
              <a:off x="5676946" y="4747617"/>
              <a:ext cx="1154856" cy="2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ＭＳ 明朝" pitchFamily="17" charset="-128"/>
                  <a:cs typeface="Arial" panose="020B0604020202020204" pitchFamily="34" charset="0"/>
                </a:rPr>
                <a:t>Material 1</a:t>
              </a:r>
              <a:endParaRPr kumimoji="1" lang="ja-JP" altLang="ja-JP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161364" y="2798812"/>
              <a:ext cx="2353846" cy="530049"/>
            </a:xfrm>
            <a:custGeom>
              <a:avLst/>
              <a:gdLst>
                <a:gd name="T0" fmla="*/ 0 w 2702"/>
                <a:gd name="T1" fmla="*/ 0 h 608"/>
                <a:gd name="T2" fmla="*/ 2702 w 2702"/>
                <a:gd name="T3" fmla="*/ 0 h 608"/>
                <a:gd name="T4" fmla="*/ 2702 w 2702"/>
                <a:gd name="T5" fmla="*/ 608 h 608"/>
                <a:gd name="T6" fmla="*/ 0 w 2702"/>
                <a:gd name="T7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2" h="608">
                  <a:moveTo>
                    <a:pt x="0" y="0"/>
                  </a:moveTo>
                  <a:lnTo>
                    <a:pt x="2702" y="0"/>
                  </a:lnTo>
                  <a:lnTo>
                    <a:pt x="2702" y="608"/>
                  </a:lnTo>
                  <a:lnTo>
                    <a:pt x="0" y="60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" name="テキスト ボックス 39"/>
            <p:cNvSpPr txBox="1">
              <a:spLocks noChangeArrowheads="1"/>
            </p:cNvSpPr>
            <p:nvPr/>
          </p:nvSpPr>
          <p:spPr bwMode="auto">
            <a:xfrm>
              <a:off x="3344597" y="2351257"/>
              <a:ext cx="937357" cy="2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ＭＳ 明朝" pitchFamily="17" charset="-128"/>
                  <a:cs typeface="Arial" panose="020B0604020202020204" pitchFamily="34" charset="0"/>
                </a:rPr>
                <a:t>Material 2</a:t>
              </a:r>
              <a:endParaRPr kumimoji="1" lang="ja-JP" altLang="ja-JP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テキスト ボックス 39"/>
            <p:cNvSpPr txBox="1">
              <a:spLocks noChangeArrowheads="1"/>
            </p:cNvSpPr>
            <p:nvPr/>
          </p:nvSpPr>
          <p:spPr bwMode="auto">
            <a:xfrm>
              <a:off x="3136100" y="2960965"/>
              <a:ext cx="270056" cy="206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4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</a:rPr>
                <a:t>b</a:t>
              </a:r>
              <a:endParaRPr kumimoji="1" lang="ja-JP" altLang="ja-JP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12" name="テキスト ボックス 39"/>
            <p:cNvSpPr txBox="1">
              <a:spLocks noChangeArrowheads="1"/>
            </p:cNvSpPr>
            <p:nvPr/>
          </p:nvSpPr>
          <p:spPr bwMode="auto">
            <a:xfrm>
              <a:off x="5097058" y="4641878"/>
              <a:ext cx="304031" cy="206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4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</a:rPr>
                <a:t>b</a:t>
              </a:r>
              <a:endParaRPr kumimoji="1" lang="ja-JP" altLang="ja-JP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cxnSp>
          <p:nvCxnSpPr>
            <p:cNvPr id="3087" name="直線矢印コネクタ 13"/>
            <p:cNvCxnSpPr>
              <a:cxnSpLocks noChangeShapeType="1"/>
            </p:cNvCxnSpPr>
            <p:nvPr/>
          </p:nvCxnSpPr>
          <p:spPr bwMode="auto">
            <a:xfrm flipH="1">
              <a:off x="2758893" y="3063836"/>
              <a:ext cx="346718" cy="872"/>
            </a:xfrm>
            <a:prstGeom prst="straightConnector1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8" name="直線矢印コネクタ 13"/>
            <p:cNvCxnSpPr>
              <a:cxnSpLocks noChangeShapeType="1"/>
            </p:cNvCxnSpPr>
            <p:nvPr/>
          </p:nvCxnSpPr>
          <p:spPr bwMode="auto">
            <a:xfrm rot="5400000" flipH="1">
              <a:off x="5096280" y="5235379"/>
              <a:ext cx="346973" cy="871"/>
            </a:xfrm>
            <a:prstGeom prst="straightConnector1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テキスト ボックス 39"/>
            <p:cNvSpPr txBox="1">
              <a:spLocks noChangeArrowheads="1"/>
            </p:cNvSpPr>
            <p:nvPr/>
          </p:nvSpPr>
          <p:spPr bwMode="auto">
            <a:xfrm>
              <a:off x="2769347" y="3265438"/>
              <a:ext cx="336264" cy="2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</a:rPr>
                <a:t>j</a:t>
              </a:r>
              <a:r>
                <a:rPr kumimoji="1" lang="en-US" altLang="ja-JP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  <a:sym typeface="Symbol" pitchFamily="18" charset="2"/>
                </a:rPr>
                <a:t></a:t>
              </a:r>
              <a:endParaRPr kumimoji="1" lang="ja-JP" altLang="ja-JP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17" name="テキスト ボックス 39"/>
            <p:cNvSpPr txBox="1">
              <a:spLocks noChangeArrowheads="1"/>
            </p:cNvSpPr>
            <p:nvPr/>
          </p:nvSpPr>
          <p:spPr bwMode="auto">
            <a:xfrm>
              <a:off x="5248899" y="3670070"/>
              <a:ext cx="304031" cy="2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</a:rPr>
                <a:t>r</a:t>
              </a:r>
              <a:endParaRPr kumimoji="1" lang="ja-JP" altLang="ja-JP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18" name="テキスト ボックス 39"/>
            <p:cNvSpPr txBox="1">
              <a:spLocks noChangeArrowheads="1"/>
            </p:cNvSpPr>
            <p:nvPr/>
          </p:nvSpPr>
          <p:spPr bwMode="auto">
            <a:xfrm>
              <a:off x="5105602" y="4210697"/>
              <a:ext cx="304031" cy="224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2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</a:rPr>
                <a:t>r</a:t>
              </a:r>
              <a:r>
                <a:rPr kumimoji="1" lang="en-US" altLang="ja-JP" sz="1400" b="0" i="0" u="none" strike="noStrike" cap="none" normalizeH="0" baseline="-4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</a:rPr>
                <a:t>1</a:t>
              </a:r>
              <a:endParaRPr kumimoji="1" lang="ja-JP" altLang="ja-JP" sz="3200" b="0" i="0" u="none" strike="noStrike" cap="none" normalizeH="0" baseline="-4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ＭＳ Ｐゴシック" pitchFamily="50" charset="-128"/>
              </a:endParaRPr>
            </a:p>
          </p:txBody>
        </p:sp>
        <p:sp>
          <p:nvSpPr>
            <p:cNvPr id="19" name="テキスト ボックス 39"/>
            <p:cNvSpPr txBox="1">
              <a:spLocks noChangeArrowheads="1"/>
            </p:cNvSpPr>
            <p:nvPr/>
          </p:nvSpPr>
          <p:spPr bwMode="auto">
            <a:xfrm>
              <a:off x="3813276" y="2960965"/>
              <a:ext cx="304031" cy="285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80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2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</a:rPr>
                <a:t>r</a:t>
              </a:r>
              <a:r>
                <a:rPr kumimoji="1" lang="en-US" altLang="ja-JP" sz="1400" b="0" i="0" u="none" strike="noStrike" cap="none" normalizeH="0" baseline="-40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</a:rPr>
                <a:t>2</a:t>
              </a:r>
              <a:endParaRPr kumimoji="1" lang="ja-JP" altLang="ja-JP" sz="3200" b="0" i="0" u="none" strike="noStrike" cap="none" normalizeH="0" baseline="-4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ＭＳ Ｐゴシック" pitchFamily="50" charset="-128"/>
              </a:endParaRPr>
            </a:p>
          </p:txBody>
        </p:sp>
        <p:cxnSp>
          <p:nvCxnSpPr>
            <p:cNvPr id="41" name="AutoShape 6"/>
            <p:cNvCxnSpPr>
              <a:cxnSpLocks noChangeShapeType="1"/>
            </p:cNvCxnSpPr>
            <p:nvPr/>
          </p:nvCxnSpPr>
          <p:spPr bwMode="auto">
            <a:xfrm rot="16200000">
              <a:off x="5248899" y="4585619"/>
              <a:ext cx="0" cy="53004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" name="Freeform 9"/>
            <p:cNvSpPr>
              <a:spLocks/>
            </p:cNvSpPr>
            <p:nvPr/>
          </p:nvSpPr>
          <p:spPr bwMode="auto">
            <a:xfrm rot="16200000">
              <a:off x="4383648" y="3930764"/>
              <a:ext cx="1733467" cy="529659"/>
            </a:xfrm>
            <a:custGeom>
              <a:avLst/>
              <a:gdLst>
                <a:gd name="T0" fmla="*/ 0 w 2702"/>
                <a:gd name="T1" fmla="*/ 0 h 608"/>
                <a:gd name="T2" fmla="*/ 2702 w 2702"/>
                <a:gd name="T3" fmla="*/ 0 h 608"/>
                <a:gd name="T4" fmla="*/ 2702 w 2702"/>
                <a:gd name="T5" fmla="*/ 608 h 608"/>
                <a:gd name="T6" fmla="*/ 0 w 2702"/>
                <a:gd name="T7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2" h="608">
                  <a:moveTo>
                    <a:pt x="0" y="0"/>
                  </a:moveTo>
                  <a:lnTo>
                    <a:pt x="2702" y="0"/>
                  </a:lnTo>
                  <a:lnTo>
                    <a:pt x="2702" y="608"/>
                  </a:lnTo>
                  <a:lnTo>
                    <a:pt x="0" y="608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cxnSp>
          <p:nvCxnSpPr>
            <p:cNvPr id="3099" name="AutoShape 27"/>
            <p:cNvCxnSpPr>
              <a:cxnSpLocks noChangeShapeType="1"/>
            </p:cNvCxnSpPr>
            <p:nvPr/>
          </p:nvCxnSpPr>
          <p:spPr bwMode="auto">
            <a:xfrm flipH="1" flipV="1">
              <a:off x="4992175" y="3336215"/>
              <a:ext cx="364918" cy="62864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テキスト ボックス 39"/>
            <p:cNvSpPr txBox="1">
              <a:spLocks noChangeArrowheads="1"/>
            </p:cNvSpPr>
            <p:nvPr/>
          </p:nvSpPr>
          <p:spPr bwMode="auto">
            <a:xfrm>
              <a:off x="4962323" y="3829642"/>
              <a:ext cx="304031" cy="19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20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  <a:sym typeface="Symbol"/>
                </a:rPr>
                <a:t></a:t>
              </a:r>
              <a:endParaRPr kumimoji="1" lang="ja-JP" altLang="ja-JP" sz="3200" i="0" u="none" strike="noStrike" cap="none" normalizeH="0" baseline="-32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ＭＳ Ｐゴシック" pitchFamily="50" charset="-128"/>
              </a:endParaRPr>
            </a:p>
          </p:txBody>
        </p:sp>
        <p:cxnSp>
          <p:nvCxnSpPr>
            <p:cNvPr id="3102" name="AutoShape 30"/>
            <p:cNvCxnSpPr>
              <a:cxnSpLocks noChangeShapeType="1"/>
            </p:cNvCxnSpPr>
            <p:nvPr/>
          </p:nvCxnSpPr>
          <p:spPr bwMode="auto">
            <a:xfrm>
              <a:off x="5357093" y="4556760"/>
              <a:ext cx="430297" cy="2919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lg"/>
              <a:tailEnd type="none" w="med" len="med"/>
            </a:ln>
            <a:effectLst>
              <a:outerShdw dist="12700" dir="3600000" algn="ctr" rotWithShape="0">
                <a:srgbClr val="FFFFFF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AutoShape 30"/>
            <p:cNvCxnSpPr>
              <a:cxnSpLocks noChangeShapeType="1"/>
            </p:cNvCxnSpPr>
            <p:nvPr/>
          </p:nvCxnSpPr>
          <p:spPr bwMode="auto">
            <a:xfrm flipV="1">
              <a:off x="3619791" y="2613689"/>
              <a:ext cx="168982" cy="3789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stealth" w="med" len="lg"/>
              <a:tailEnd type="none" w="med" len="med"/>
            </a:ln>
            <a:effectLst>
              <a:outerShdw dist="12700" dir="3600000" algn="ctr" rotWithShape="0">
                <a:srgbClr val="FFFFFF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直線矢印コネクタ 13"/>
            <p:cNvCxnSpPr>
              <a:cxnSpLocks noChangeShapeType="1"/>
            </p:cNvCxnSpPr>
            <p:nvPr/>
          </p:nvCxnSpPr>
          <p:spPr bwMode="auto">
            <a:xfrm flipH="1">
              <a:off x="2758893" y="2896425"/>
              <a:ext cx="346718" cy="872"/>
            </a:xfrm>
            <a:prstGeom prst="straightConnector1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直線矢印コネクタ 13"/>
            <p:cNvCxnSpPr>
              <a:cxnSpLocks noChangeShapeType="1"/>
            </p:cNvCxnSpPr>
            <p:nvPr/>
          </p:nvCxnSpPr>
          <p:spPr bwMode="auto">
            <a:xfrm flipH="1">
              <a:off x="2758893" y="3224962"/>
              <a:ext cx="346718" cy="872"/>
            </a:xfrm>
            <a:prstGeom prst="straightConnector1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7" name="テキスト ボックス 39"/>
            <p:cNvSpPr txBox="1">
              <a:spLocks noChangeArrowheads="1"/>
            </p:cNvSpPr>
            <p:nvPr/>
          </p:nvSpPr>
          <p:spPr bwMode="auto">
            <a:xfrm>
              <a:off x="2638603" y="3722899"/>
              <a:ext cx="2207818" cy="265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500"/>
                </a:spcBef>
                <a:spcAft>
                  <a:spcPts val="50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+mn-lt"/>
                  <a:ea typeface="ＭＳ 明朝" pitchFamily="17" charset="-128"/>
                  <a:cs typeface="Arial" panose="020B0604020202020204" pitchFamily="34" charset="0"/>
                </a:rPr>
                <a:t>Electrically insulated</a:t>
              </a:r>
              <a:endParaRPr kumimoji="1" lang="ja-JP" altLang="ja-JP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4884420" y="3334415"/>
              <a:ext cx="101198" cy="9839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テキスト ボックス 39"/>
            <p:cNvSpPr txBox="1">
              <a:spLocks noChangeArrowheads="1"/>
            </p:cNvSpPr>
            <p:nvPr/>
          </p:nvSpPr>
          <p:spPr bwMode="auto">
            <a:xfrm>
              <a:off x="4846420" y="2966567"/>
              <a:ext cx="304031" cy="19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20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  <a:sym typeface="Symbol"/>
                </a:rPr>
                <a:t></a:t>
              </a:r>
              <a:r>
                <a:rPr kumimoji="1" lang="en-US" altLang="ja-JP" sz="120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  <a:sym typeface="Symbol"/>
                </a:rPr>
                <a:t>2</a:t>
              </a:r>
              <a:endParaRPr kumimoji="1" lang="ja-JP" altLang="ja-JP" sz="320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ＭＳ Ｐゴシック" pitchFamily="50" charset="-128"/>
              </a:endParaRPr>
            </a:p>
          </p:txBody>
        </p:sp>
        <p:sp>
          <p:nvSpPr>
            <p:cNvPr id="59" name="円弧 58"/>
            <p:cNvSpPr/>
            <p:nvPr/>
          </p:nvSpPr>
          <p:spPr>
            <a:xfrm>
              <a:off x="4724400" y="3064708"/>
              <a:ext cx="517432" cy="539551"/>
            </a:xfrm>
            <a:prstGeom prst="arc">
              <a:avLst>
                <a:gd name="adj1" fmla="val 21496538"/>
                <a:gd name="adj2" fmla="val 5452825"/>
              </a:avLst>
            </a:prstGeom>
            <a:ln>
              <a:solidFill>
                <a:schemeClr val="tx1"/>
              </a:solidFill>
              <a:headEnd type="arrow" w="med" len="med"/>
              <a:tailEnd type="none" w="sm" len="sm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円弧 59"/>
            <p:cNvSpPr/>
            <p:nvPr/>
          </p:nvSpPr>
          <p:spPr>
            <a:xfrm>
              <a:off x="4411980" y="2791192"/>
              <a:ext cx="1080004" cy="1084575"/>
            </a:xfrm>
            <a:prstGeom prst="arc">
              <a:avLst>
                <a:gd name="adj1" fmla="val 3365331"/>
                <a:gd name="adj2" fmla="val 5148526"/>
              </a:avLst>
            </a:prstGeom>
            <a:ln>
              <a:solidFill>
                <a:schemeClr val="tx1"/>
              </a:solidFill>
              <a:headEnd type="arrow" w="med" len="med"/>
              <a:tailEnd type="none" w="sm" len="sm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テキスト ボックス 39"/>
            <p:cNvSpPr txBox="1">
              <a:spLocks noChangeArrowheads="1"/>
            </p:cNvSpPr>
            <p:nvPr/>
          </p:nvSpPr>
          <p:spPr bwMode="auto">
            <a:xfrm>
              <a:off x="4760794" y="5243238"/>
              <a:ext cx="336264" cy="2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6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6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</a:rPr>
                <a:t>j</a:t>
              </a:r>
              <a:r>
                <a:rPr kumimoji="1" lang="en-US" altLang="ja-JP" sz="1600" b="0" i="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ＭＳ Ｐゴシック" pitchFamily="50" charset="-128"/>
                  <a:sym typeface="Symbol" pitchFamily="18" charset="2"/>
                </a:rPr>
                <a:t></a:t>
              </a:r>
              <a:endParaRPr kumimoji="1" lang="ja-JP" altLang="ja-JP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cxnSp>
          <p:nvCxnSpPr>
            <p:cNvPr id="62" name="直線矢印コネクタ 13"/>
            <p:cNvCxnSpPr>
              <a:cxnSpLocks noChangeShapeType="1"/>
            </p:cNvCxnSpPr>
            <p:nvPr/>
          </p:nvCxnSpPr>
          <p:spPr bwMode="auto">
            <a:xfrm rot="5400000" flipH="1">
              <a:off x="5256300" y="5235380"/>
              <a:ext cx="346973" cy="871"/>
            </a:xfrm>
            <a:prstGeom prst="straightConnector1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直線矢印コネクタ 13"/>
            <p:cNvCxnSpPr>
              <a:cxnSpLocks noChangeShapeType="1"/>
            </p:cNvCxnSpPr>
            <p:nvPr/>
          </p:nvCxnSpPr>
          <p:spPr bwMode="auto">
            <a:xfrm rot="5400000" flipH="1">
              <a:off x="4924931" y="5235380"/>
              <a:ext cx="346973" cy="871"/>
            </a:xfrm>
            <a:prstGeom prst="straightConnector1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AutoShape 30"/>
            <p:cNvCxnSpPr>
              <a:cxnSpLocks noChangeShapeType="1"/>
            </p:cNvCxnSpPr>
            <p:nvPr/>
          </p:nvCxnSpPr>
          <p:spPr bwMode="auto">
            <a:xfrm flipH="1">
              <a:off x="4186271" y="3336215"/>
              <a:ext cx="260796" cy="386684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round/>
              <a:headEnd type="stealth" w="med" len="lg"/>
              <a:tailEnd type="none" w="med" len="med"/>
            </a:ln>
            <a:effectLst>
              <a:outerShdw dist="12700" dir="3600000" algn="ctr" rotWithShape="0">
                <a:srgbClr val="FFFFFF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フリーフォーム 33"/>
            <p:cNvSpPr/>
            <p:nvPr/>
          </p:nvSpPr>
          <p:spPr>
            <a:xfrm>
              <a:off x="4191000" y="2533650"/>
              <a:ext cx="609600" cy="1184910"/>
            </a:xfrm>
            <a:custGeom>
              <a:avLst/>
              <a:gdLst>
                <a:gd name="connsiteX0" fmla="*/ 0 w 609600"/>
                <a:gd name="connsiteY0" fmla="*/ 1184910 h 1184910"/>
                <a:gd name="connsiteX1" fmla="*/ 487680 w 609600"/>
                <a:gd name="connsiteY1" fmla="*/ 0 h 1184910"/>
                <a:gd name="connsiteX2" fmla="*/ 609600 w 609600"/>
                <a:gd name="connsiteY2" fmla="*/ 251460 h 1184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9600" h="1184910">
                  <a:moveTo>
                    <a:pt x="0" y="1184910"/>
                  </a:moveTo>
                  <a:lnTo>
                    <a:pt x="487680" y="0"/>
                  </a:lnTo>
                  <a:lnTo>
                    <a:pt x="609600" y="251460"/>
                  </a:lnTo>
                </a:path>
              </a:pathLst>
            </a:custGeom>
            <a:noFill/>
            <a:ln w="6350">
              <a:solidFill>
                <a:schemeClr val="tx1"/>
              </a:solidFill>
              <a:tailEnd type="stealth" w="med" len="lg"/>
            </a:ln>
            <a:effectLst>
              <a:outerShdw dist="12700" dir="5400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テキスト ボックス 39"/>
            <p:cNvSpPr txBox="1">
              <a:spLocks noChangeArrowheads="1"/>
            </p:cNvSpPr>
            <p:nvPr/>
          </p:nvSpPr>
          <p:spPr bwMode="auto">
            <a:xfrm>
              <a:off x="4979442" y="3300085"/>
              <a:ext cx="304031" cy="19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20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  <a:sym typeface="Symbol"/>
                </a:rPr>
                <a:t></a:t>
              </a:r>
              <a:r>
                <a:rPr kumimoji="1" lang="en-US" altLang="ja-JP" sz="1200" u="none" strike="noStrike" cap="none" normalizeH="0" baseline="-2500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Symbol" pitchFamily="18" charset="2"/>
                  <a:ea typeface="ＭＳ 明朝" pitchFamily="17" charset="-128"/>
                  <a:cs typeface="ＭＳ Ｐゴシック" pitchFamily="50" charset="-128"/>
                  <a:sym typeface="Symbol"/>
                </a:rPr>
                <a:t>1</a:t>
              </a:r>
              <a:endParaRPr kumimoji="1" lang="ja-JP" altLang="ja-JP" sz="320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ＭＳ Ｐゴシック" pitchFamily="50" charset="-128"/>
              </a:endParaRPr>
            </a:p>
          </p:txBody>
        </p:sp>
        <p:sp>
          <p:nvSpPr>
            <p:cNvPr id="76" name="フリーフォーム 75"/>
            <p:cNvSpPr/>
            <p:nvPr/>
          </p:nvSpPr>
          <p:spPr>
            <a:xfrm>
              <a:off x="4402688" y="3977776"/>
              <a:ext cx="1386817" cy="399914"/>
            </a:xfrm>
            <a:custGeom>
              <a:avLst/>
              <a:gdLst>
                <a:gd name="connsiteX0" fmla="*/ 0 w 609600"/>
                <a:gd name="connsiteY0" fmla="*/ 1184910 h 1184910"/>
                <a:gd name="connsiteX1" fmla="*/ 487680 w 609600"/>
                <a:gd name="connsiteY1" fmla="*/ 0 h 1184910"/>
                <a:gd name="connsiteX2" fmla="*/ 609600 w 609600"/>
                <a:gd name="connsiteY2" fmla="*/ 251460 h 1184910"/>
                <a:gd name="connsiteX0" fmla="*/ 0 w 1310640"/>
                <a:gd name="connsiteY0" fmla="*/ 1184910 h 1447800"/>
                <a:gd name="connsiteX1" fmla="*/ 487680 w 1310640"/>
                <a:gd name="connsiteY1" fmla="*/ 0 h 1447800"/>
                <a:gd name="connsiteX2" fmla="*/ 1310640 w 1310640"/>
                <a:gd name="connsiteY2" fmla="*/ 1447800 h 1447800"/>
                <a:gd name="connsiteX0" fmla="*/ 0 w 1569720"/>
                <a:gd name="connsiteY0" fmla="*/ 0 h 262890"/>
                <a:gd name="connsiteX1" fmla="*/ 1569720 w 1569720"/>
                <a:gd name="connsiteY1" fmla="*/ 137160 h 262890"/>
                <a:gd name="connsiteX2" fmla="*/ 1310640 w 1569720"/>
                <a:gd name="connsiteY2" fmla="*/ 262890 h 262890"/>
                <a:gd name="connsiteX0" fmla="*/ 0 w 1569720"/>
                <a:gd name="connsiteY0" fmla="*/ 0 h 276039"/>
                <a:gd name="connsiteX1" fmla="*/ 1569720 w 1569720"/>
                <a:gd name="connsiteY1" fmla="*/ 137160 h 276039"/>
                <a:gd name="connsiteX2" fmla="*/ 1267515 w 1569720"/>
                <a:gd name="connsiteY2" fmla="*/ 276039 h 276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9720" h="276039">
                  <a:moveTo>
                    <a:pt x="0" y="0"/>
                  </a:moveTo>
                  <a:lnTo>
                    <a:pt x="1569720" y="137160"/>
                  </a:lnTo>
                  <a:lnTo>
                    <a:pt x="1267515" y="276039"/>
                  </a:lnTo>
                </a:path>
              </a:pathLst>
            </a:custGeom>
            <a:noFill/>
            <a:ln w="6350">
              <a:solidFill>
                <a:schemeClr val="tx1"/>
              </a:solidFill>
              <a:tailEnd type="stealth" w="med" len="lg"/>
            </a:ln>
            <a:effectLst>
              <a:outerShdw dist="12700" dir="5400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円弧 32"/>
            <p:cNvSpPr/>
            <p:nvPr/>
          </p:nvSpPr>
          <p:spPr>
            <a:xfrm>
              <a:off x="4637236" y="2992677"/>
              <a:ext cx="673904" cy="677393"/>
            </a:xfrm>
            <a:prstGeom prst="arc">
              <a:avLst>
                <a:gd name="adj1" fmla="val 10903698"/>
                <a:gd name="adj2" fmla="val 5148526"/>
              </a:avLst>
            </a:prstGeom>
            <a:ln>
              <a:solidFill>
                <a:schemeClr val="tx1"/>
              </a:solidFill>
              <a:headEnd type="arrow" w="med" len="med"/>
              <a:tailEnd type="none" w="sm" len="sm"/>
            </a:ln>
            <a:effectLst>
              <a:outerShdw dist="12700" dir="18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9" name="AutoShape 30"/>
            <p:cNvCxnSpPr>
              <a:cxnSpLocks noChangeShapeType="1"/>
            </p:cNvCxnSpPr>
            <p:nvPr/>
          </p:nvCxnSpPr>
          <p:spPr bwMode="auto">
            <a:xfrm flipH="1" flipV="1">
              <a:off x="4411980" y="3981586"/>
              <a:ext cx="567462" cy="380864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round/>
              <a:headEnd type="stealth" w="med" len="lg"/>
              <a:tailEnd type="none" w="med" len="med"/>
            </a:ln>
            <a:effectLst>
              <a:outerShdw dist="12700" dir="3600000" algn="ctr" rotWithShape="0">
                <a:srgbClr val="FFFFFF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1333744" y="6494027"/>
            <a:ext cx="4158239" cy="270798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spcAft>
                <a:spcPts val="0"/>
              </a:spcAft>
            </a:pPr>
            <a:r>
              <a:rPr kumimoji="0" lang="en-US" altLang="ja-JP" sz="1600" dirty="0" smtClean="0">
                <a:ea typeface="ＭＳ 明朝" pitchFamily="17" charset="-128"/>
              </a:rPr>
              <a:t>M. Saka, Y. Kimura &amp; X. Zhao,  (2016)</a:t>
            </a:r>
            <a:endParaRPr kumimoji="0" lang="de-DE" altLang="ja-JP" sz="1600" dirty="0">
              <a:ea typeface="ＭＳ 明朝" pitchFamily="17" charset="-128"/>
            </a:endParaRP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>
            <a:off x="1397244" y="6441996"/>
            <a:ext cx="775800" cy="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49" name="グループ化 48"/>
          <p:cNvGrpSpPr/>
          <p:nvPr/>
        </p:nvGrpSpPr>
        <p:grpSpPr>
          <a:xfrm>
            <a:off x="419654" y="208722"/>
            <a:ext cx="8190946" cy="781878"/>
            <a:chOff x="419654" y="208722"/>
            <a:chExt cx="8190946" cy="781878"/>
          </a:xfrm>
        </p:grpSpPr>
        <p:sp>
          <p:nvSpPr>
            <p:cNvPr id="50" name="Rectangle 10"/>
            <p:cNvSpPr>
              <a:spLocks noChangeArrowheads="1"/>
            </p:cNvSpPr>
            <p:nvPr/>
          </p:nvSpPr>
          <p:spPr bwMode="auto">
            <a:xfrm>
              <a:off x="1320800" y="939800"/>
              <a:ext cx="7289800" cy="50800"/>
            </a:xfrm>
            <a:prstGeom prst="rect">
              <a:avLst/>
            </a:prstGeom>
            <a:gradFill>
              <a:gsLst>
                <a:gs pos="0">
                  <a:schemeClr val="accent4">
                    <a:lumMod val="75000"/>
                  </a:schemeClr>
                </a:gs>
                <a:gs pos="100000">
                  <a:schemeClr val="tx1">
                    <a:shade val="100000"/>
                    <a:satMod val="115000"/>
                    <a:lumMod val="0"/>
                    <a:lumOff val="100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ja-JP" altLang="en-US"/>
            </a:p>
          </p:txBody>
        </p:sp>
        <p:pic>
          <p:nvPicPr>
            <p:cNvPr id="51" name="図 5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54" y="208722"/>
              <a:ext cx="781878" cy="781878"/>
            </a:xfrm>
            <a:prstGeom prst="rect">
              <a:avLst/>
            </a:prstGeom>
          </p:spPr>
        </p:pic>
      </p:grpSp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Saka-10                      </a:t>
            </a:r>
            <a:endParaRPr lang="en-US" altLang="ja-JP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690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98206" y="1136262"/>
            <a:ext cx="8012394" cy="834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ts val="3400"/>
              </a:lnSpc>
              <a:spcBef>
                <a:spcPts val="600"/>
              </a:spcBef>
            </a:pPr>
            <a:r>
              <a:rPr lang="ja-JP" alt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■</a:t>
            </a:r>
            <a:r>
              <a:rPr lang="en-US" altLang="ja-JP" sz="2800" b="1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Fabrication of Micro Materials Based on EM </a:t>
            </a:r>
            <a:r>
              <a:rPr lang="en-US" altLang="ja-JP" sz="2800" b="1" dirty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with </a:t>
            </a:r>
            <a:endParaRPr lang="en-US" altLang="ja-JP" sz="2800" b="1" dirty="0" smtClean="0">
              <a:latin typeface="+mn-lt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2200"/>
              </a:lnSpc>
              <a:spcBef>
                <a:spcPts val="0"/>
              </a:spcBef>
            </a:pPr>
            <a:r>
              <a:rPr lang="en-US" altLang="ja-JP" sz="2800" b="1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    Passivation</a:t>
            </a:r>
          </a:p>
        </p:txBody>
      </p:sp>
      <p:pic>
        <p:nvPicPr>
          <p:cNvPr id="7" name="Picture 10" descr="fig1mod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434" y="2369903"/>
            <a:ext cx="3192992" cy="101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fig1mod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60" y="3556069"/>
            <a:ext cx="3161992" cy="139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2243565" y="5079192"/>
            <a:ext cx="989644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Fig. </a:t>
            </a:r>
            <a:r>
              <a:rPr kumimoji="0" lang="en-US" altLang="ja-JP" sz="2000" dirty="0" smtClean="0">
                <a:solidFill>
                  <a:srgbClr val="000000"/>
                </a:solidFill>
                <a:latin typeface="+mn-lt"/>
              </a:rPr>
              <a:t>12</a:t>
            </a:r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781054" y="2539254"/>
            <a:ext cx="6191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just"/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(</a:t>
            </a:r>
            <a:r>
              <a:rPr kumimoji="0" lang="en-US" altLang="ja-JP" sz="2000" b="1" dirty="0">
                <a:solidFill>
                  <a:srgbClr val="000000"/>
                </a:solidFill>
                <a:latin typeface="+mn-lt"/>
              </a:rPr>
              <a:t>a</a:t>
            </a:r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)</a:t>
            </a:r>
          </a:p>
          <a:p>
            <a:pPr algn="just"/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  <a:p>
            <a:pPr algn="just"/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  <a:p>
            <a:pPr algn="just"/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  <a:p>
            <a:pPr algn="just"/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  <a:p>
            <a:pPr algn="just"/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  <a:p>
            <a:pPr algn="just"/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(</a:t>
            </a:r>
            <a:r>
              <a:rPr kumimoji="0" lang="en-US" altLang="ja-JP" sz="2000" b="1" dirty="0">
                <a:solidFill>
                  <a:srgbClr val="000000"/>
                </a:solidFill>
                <a:latin typeface="+mn-lt"/>
              </a:rPr>
              <a:t>b</a:t>
            </a:r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) 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863044" y="6383115"/>
            <a:ext cx="7315755" cy="384116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spcAft>
                <a:spcPts val="0"/>
              </a:spcAft>
            </a:pPr>
            <a:r>
              <a:rPr kumimoji="0" lang="en-US" altLang="ja-JP" sz="1600" dirty="0" smtClean="0">
                <a:ea typeface="ＭＳ 明朝" pitchFamily="17" charset="-128"/>
              </a:rPr>
              <a:t>M. Saka</a:t>
            </a:r>
            <a:r>
              <a:rPr kumimoji="0" lang="en-US" altLang="ja-JP" sz="1600" dirty="0">
                <a:ea typeface="ＭＳ 明朝" pitchFamily="17" charset="-128"/>
              </a:rPr>
              <a:t>, </a:t>
            </a:r>
            <a:r>
              <a:rPr kumimoji="0" lang="en-US" altLang="ja-JP" sz="1600" dirty="0" smtClean="0">
                <a:ea typeface="ＭＳ 明朝" pitchFamily="17" charset="-128"/>
              </a:rPr>
              <a:t>H. </a:t>
            </a:r>
            <a:r>
              <a:rPr kumimoji="0" lang="en-US" altLang="ja-JP" sz="1600" dirty="0" err="1" smtClean="0">
                <a:ea typeface="ＭＳ 明朝" pitchFamily="17" charset="-128"/>
              </a:rPr>
              <a:t>Tohmyoh</a:t>
            </a:r>
            <a:r>
              <a:rPr kumimoji="0" lang="en-US" altLang="ja-JP" sz="1600" dirty="0" smtClean="0">
                <a:ea typeface="ＭＳ 明朝" pitchFamily="17" charset="-128"/>
              </a:rPr>
              <a:t>, M. Muraoka, Y. </a:t>
            </a:r>
            <a:r>
              <a:rPr kumimoji="0" lang="en-US" altLang="ja-JP" sz="1600" dirty="0" err="1" smtClean="0">
                <a:ea typeface="ＭＳ 明朝" pitchFamily="17" charset="-128"/>
              </a:rPr>
              <a:t>Ju</a:t>
            </a:r>
            <a:r>
              <a:rPr kumimoji="0" lang="en-US" altLang="ja-JP" sz="1600" dirty="0" smtClean="0">
                <a:ea typeface="ＭＳ 明朝" pitchFamily="17" charset="-128"/>
              </a:rPr>
              <a:t> &amp; K. </a:t>
            </a:r>
            <a:r>
              <a:rPr kumimoji="0" lang="en-US" altLang="ja-JP" sz="1600" dirty="0" err="1" smtClean="0">
                <a:ea typeface="ＭＳ 明朝" pitchFamily="17" charset="-128"/>
              </a:rPr>
              <a:t>Sasagawa</a:t>
            </a:r>
            <a:r>
              <a:rPr kumimoji="0" lang="en-US" altLang="ja-JP" sz="1600" dirty="0" smtClean="0">
                <a:ea typeface="ＭＳ 明朝" pitchFamily="17" charset="-128"/>
              </a:rPr>
              <a:t>, </a:t>
            </a:r>
            <a:r>
              <a:rPr kumimoji="0" lang="en-US" altLang="ja-JP" sz="1600" i="1" dirty="0" smtClean="0">
                <a:ea typeface="ＭＳ 明朝" pitchFamily="17" charset="-128"/>
              </a:rPr>
              <a:t>Mater. Sci. Forum</a:t>
            </a:r>
            <a:r>
              <a:rPr kumimoji="0" lang="en-US" altLang="ja-JP" sz="1600" dirty="0" smtClean="0">
                <a:ea typeface="ＭＳ 明朝" pitchFamily="17" charset="-128"/>
              </a:rPr>
              <a:t>, </a:t>
            </a:r>
            <a:r>
              <a:rPr kumimoji="0" lang="en-US" altLang="ja-JP" sz="1600" dirty="0">
                <a:ea typeface="ＭＳ 明朝" pitchFamily="17" charset="-128"/>
              </a:rPr>
              <a:t>(</a:t>
            </a:r>
            <a:r>
              <a:rPr kumimoji="0" lang="en-US" altLang="ja-JP" sz="1600" dirty="0" smtClean="0">
                <a:ea typeface="ＭＳ 明朝" pitchFamily="17" charset="-128"/>
              </a:rPr>
              <a:t>2009)</a:t>
            </a:r>
            <a:endParaRPr kumimoji="0" lang="en-US" altLang="ja-JP" sz="1600" dirty="0">
              <a:ea typeface="ＭＳ 明朝" pitchFamily="17" charset="-128"/>
            </a:endParaRPr>
          </a:p>
        </p:txBody>
      </p:sp>
      <p:sp>
        <p:nvSpPr>
          <p:cNvPr id="12" name="Line 133"/>
          <p:cNvSpPr>
            <a:spLocks noChangeShapeType="1"/>
          </p:cNvSpPr>
          <p:nvPr/>
        </p:nvSpPr>
        <p:spPr bwMode="auto">
          <a:xfrm>
            <a:off x="945594" y="6301589"/>
            <a:ext cx="900827" cy="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Aft>
                <a:spcPts val="0"/>
              </a:spcAft>
            </a:pPr>
            <a:endParaRPr lang="ja-JP" altLang="en-US"/>
          </a:p>
        </p:txBody>
      </p:sp>
      <p:grpSp>
        <p:nvGrpSpPr>
          <p:cNvPr id="13" name="グループ化 12"/>
          <p:cNvGrpSpPr/>
          <p:nvPr/>
        </p:nvGrpSpPr>
        <p:grpSpPr>
          <a:xfrm>
            <a:off x="419654" y="208722"/>
            <a:ext cx="8190946" cy="781878"/>
            <a:chOff x="419654" y="208722"/>
            <a:chExt cx="8190946" cy="781878"/>
          </a:xfrm>
        </p:grpSpPr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1320800" y="939800"/>
              <a:ext cx="7289800" cy="50800"/>
            </a:xfrm>
            <a:prstGeom prst="rect">
              <a:avLst/>
            </a:prstGeom>
            <a:gradFill>
              <a:gsLst>
                <a:gs pos="0">
                  <a:schemeClr val="accent4">
                    <a:lumMod val="75000"/>
                  </a:schemeClr>
                </a:gs>
                <a:gs pos="100000">
                  <a:schemeClr val="tx1">
                    <a:shade val="100000"/>
                    <a:satMod val="115000"/>
                    <a:lumMod val="0"/>
                    <a:lumOff val="100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ja-JP" altLang="en-US"/>
            </a:p>
          </p:txBody>
        </p:sp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54" y="208722"/>
              <a:ext cx="781878" cy="781878"/>
            </a:xfrm>
            <a:prstGeom prst="rect">
              <a:avLst/>
            </a:prstGeom>
          </p:spPr>
        </p:pic>
      </p:grpSp>
      <p:pic>
        <p:nvPicPr>
          <p:cNvPr id="16" name="Picture 4" descr="artworks\nanomaterials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080" y="3363487"/>
            <a:ext cx="4013558" cy="150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6256867" y="5070208"/>
            <a:ext cx="1099756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Fig. </a:t>
            </a:r>
            <a:r>
              <a:rPr kumimoji="0" lang="en-US" altLang="ja-JP" sz="2000" dirty="0" smtClean="0">
                <a:solidFill>
                  <a:srgbClr val="000000"/>
                </a:solidFill>
                <a:latin typeface="+mn-lt"/>
              </a:rPr>
              <a:t>13</a:t>
            </a:r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482131" y="3489986"/>
            <a:ext cx="1299168" cy="260318"/>
          </a:xfrm>
          <a:prstGeom prst="rect">
            <a:avLst/>
          </a:prstGeom>
          <a:noFill/>
          <a:ln w="12700">
            <a:solidFill>
              <a:schemeClr val="tx2">
                <a:lumMod val="60000"/>
                <a:lumOff val="40000"/>
              </a:schemeClr>
            </a:solidFill>
          </a:ln>
          <a:extLst/>
        </p:spPr>
        <p:txBody>
          <a:bodyPr lIns="74295" tIns="8890" rIns="74295" bIns="8890"/>
          <a:lstStyle/>
          <a:p>
            <a:pPr algn="ctr" eaLnBrk="0" hangingPunct="0">
              <a:spcAft>
                <a:spcPts val="0"/>
              </a:spcAft>
            </a:pPr>
            <a:r>
              <a:rPr kumimoji="0" lang="en-US" altLang="ja-JP" sz="1600" b="1" dirty="0" smtClean="0">
                <a:ea typeface="ＭＳ 明朝" pitchFamily="17" charset="-128"/>
              </a:rPr>
              <a:t>PASSIVATION</a:t>
            </a:r>
            <a:endParaRPr kumimoji="0" lang="en-US" altLang="ja-JP" sz="1600" b="1" dirty="0">
              <a:ea typeface="ＭＳ 明朝" pitchFamily="17" charset="-128"/>
            </a:endParaRPr>
          </a:p>
        </p:txBody>
      </p:sp>
      <p:cxnSp>
        <p:nvCxnSpPr>
          <p:cNvPr id="4" name="直線矢印コネクタ 3"/>
          <p:cNvCxnSpPr>
            <a:stCxn id="19" idx="2"/>
          </p:cNvCxnSpPr>
          <p:nvPr/>
        </p:nvCxnSpPr>
        <p:spPr>
          <a:xfrm>
            <a:off x="1131715" y="3750304"/>
            <a:ext cx="357429" cy="178226"/>
          </a:xfrm>
          <a:prstGeom prst="straightConnector1">
            <a:avLst/>
          </a:prstGeom>
          <a:ln>
            <a:solidFill>
              <a:schemeClr val="tx1"/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3986970" y="3205381"/>
            <a:ext cx="628347" cy="284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ts val="1400"/>
              </a:lnSpc>
            </a:pPr>
            <a:r>
              <a:rPr kumimoji="0" lang="en-US" altLang="ja-JP" sz="1800" dirty="0" smtClean="0">
                <a:solidFill>
                  <a:srgbClr val="000000"/>
                </a:solidFill>
                <a:latin typeface="+mn-lt"/>
              </a:rPr>
              <a:t>: </a:t>
            </a:r>
            <a:r>
              <a:rPr kumimoji="0" lang="en-US" altLang="ja-JP" sz="1800" dirty="0" smtClean="0">
                <a:solidFill>
                  <a:srgbClr val="000000"/>
                </a:solidFill>
                <a:latin typeface="+mn-lt"/>
                <a:sym typeface="Symbol"/>
              </a:rPr>
              <a:t></a:t>
            </a:r>
            <a:r>
              <a:rPr kumimoji="0" lang="en-US" altLang="ja-JP" sz="1800" dirty="0" smtClean="0">
                <a:solidFill>
                  <a:srgbClr val="000000"/>
                </a:solidFill>
                <a:latin typeface="+mn-lt"/>
              </a:rPr>
              <a:t>m</a:t>
            </a:r>
            <a:endParaRPr kumimoji="0" lang="en-US" altLang="ja-JP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Saka-17                      </a:t>
            </a:r>
            <a:endParaRPr lang="en-US" altLang="ja-JP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252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598206" y="1136262"/>
            <a:ext cx="8012394" cy="810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>
              <a:lnSpc>
                <a:spcPts val="2800"/>
              </a:lnSpc>
              <a:spcBef>
                <a:spcPts val="0"/>
              </a:spcBef>
            </a:pPr>
            <a:r>
              <a:rPr lang="ja-JP" altLang="en-US" sz="2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■</a:t>
            </a:r>
            <a:r>
              <a:rPr lang="en-US" altLang="ja-JP" sz="2800" b="1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Fabrication of Micro and Nano Materials Based </a:t>
            </a:r>
            <a:r>
              <a:rPr lang="en-US" altLang="ja-JP" sz="2800" b="1" dirty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on   </a:t>
            </a:r>
            <a:endParaRPr lang="en-US" altLang="ja-JP" sz="2800" b="1" dirty="0" smtClean="0">
              <a:latin typeface="+mn-lt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2800"/>
              </a:lnSpc>
              <a:spcBef>
                <a:spcPts val="0"/>
              </a:spcBef>
            </a:pPr>
            <a:r>
              <a:rPr lang="en-US" altLang="ja-JP" sz="2800" b="1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    SM with Passivation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036788" y="5357536"/>
            <a:ext cx="1050792" cy="401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Fig. </a:t>
            </a:r>
            <a:r>
              <a:rPr kumimoji="0" lang="en-US" altLang="ja-JP" sz="2000" dirty="0" smtClean="0">
                <a:solidFill>
                  <a:srgbClr val="000000"/>
                </a:solidFill>
                <a:latin typeface="+mn-lt"/>
              </a:rPr>
              <a:t>14</a:t>
            </a:r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316" y="1994773"/>
            <a:ext cx="2046167" cy="4502289"/>
          </a:xfrm>
          <a:prstGeom prst="rect">
            <a:avLst/>
          </a:prstGeo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425204" y="6101395"/>
            <a:ext cx="3515148" cy="517586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lnSpc>
                <a:spcPts val="1800"/>
              </a:lnSpc>
              <a:spcAft>
                <a:spcPts val="0"/>
              </a:spcAft>
            </a:pPr>
            <a:r>
              <a:rPr kumimoji="0" lang="en-US" altLang="ja-JP" sz="1600" dirty="0" smtClean="0">
                <a:ea typeface="ＭＳ 明朝" pitchFamily="17" charset="-128"/>
              </a:rPr>
              <a:t>M. Saka ed., </a:t>
            </a:r>
            <a:r>
              <a:rPr kumimoji="0" lang="en-US" altLang="ja-JP" sz="1600" i="1" dirty="0" smtClean="0">
                <a:ea typeface="ＭＳ 明朝" pitchFamily="17" charset="-128"/>
              </a:rPr>
              <a:t>Metallic Micro and Nano Materials</a:t>
            </a:r>
            <a:r>
              <a:rPr kumimoji="0" lang="en-US" altLang="ja-JP" sz="1600" dirty="0" smtClean="0">
                <a:ea typeface="ＭＳ 明朝" pitchFamily="17" charset="-128"/>
              </a:rPr>
              <a:t>,  (2011)</a:t>
            </a:r>
            <a:endParaRPr kumimoji="0" lang="en-US" altLang="ja-JP" sz="1600" dirty="0">
              <a:ea typeface="ＭＳ 明朝" pitchFamily="17" charset="-128"/>
            </a:endParaRPr>
          </a:p>
        </p:txBody>
      </p:sp>
      <p:sp>
        <p:nvSpPr>
          <p:cNvPr id="9" name="Line 133"/>
          <p:cNvSpPr>
            <a:spLocks noChangeShapeType="1"/>
          </p:cNvSpPr>
          <p:nvPr/>
        </p:nvSpPr>
        <p:spPr bwMode="auto">
          <a:xfrm>
            <a:off x="5425204" y="6022701"/>
            <a:ext cx="828000" cy="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Aft>
                <a:spcPts val="0"/>
              </a:spcAft>
            </a:pPr>
            <a:endParaRPr lang="ja-JP" altLang="en-US"/>
          </a:p>
        </p:txBody>
      </p:sp>
      <p:grpSp>
        <p:nvGrpSpPr>
          <p:cNvPr id="10" name="グループ化 9"/>
          <p:cNvGrpSpPr/>
          <p:nvPr/>
        </p:nvGrpSpPr>
        <p:grpSpPr>
          <a:xfrm>
            <a:off x="419654" y="208722"/>
            <a:ext cx="8190946" cy="781878"/>
            <a:chOff x="419654" y="208722"/>
            <a:chExt cx="8190946" cy="78187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320800" y="939800"/>
              <a:ext cx="7289800" cy="50800"/>
            </a:xfrm>
            <a:prstGeom prst="rect">
              <a:avLst/>
            </a:prstGeom>
            <a:gradFill>
              <a:gsLst>
                <a:gs pos="0">
                  <a:schemeClr val="accent4">
                    <a:lumMod val="75000"/>
                  </a:schemeClr>
                </a:gs>
                <a:gs pos="100000">
                  <a:schemeClr val="tx1">
                    <a:shade val="100000"/>
                    <a:satMod val="115000"/>
                    <a:lumMod val="0"/>
                    <a:lumOff val="100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ja-JP" altLang="en-US"/>
            </a:p>
          </p:txBody>
        </p:sp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54" y="208722"/>
              <a:ext cx="781878" cy="781878"/>
            </a:xfrm>
            <a:prstGeom prst="rect">
              <a:avLst/>
            </a:prstGeom>
          </p:spPr>
        </p:pic>
      </p:grpSp>
      <p:sp>
        <p:nvSpPr>
          <p:cNvPr id="14" name="テキスト ボックス 39"/>
          <p:cNvSpPr txBox="1">
            <a:spLocks noChangeArrowheads="1"/>
          </p:cNvSpPr>
          <p:nvPr/>
        </p:nvSpPr>
        <p:spPr bwMode="auto">
          <a:xfrm>
            <a:off x="5208740" y="2907501"/>
            <a:ext cx="3515148" cy="125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ts val="26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ja-JP" sz="1600" i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Symbol"/>
              </a:rPr>
              <a:t></a:t>
            </a:r>
            <a:r>
              <a:rPr lang="en-US" altLang="ja-JP" sz="1050" i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Symbol"/>
              </a:rPr>
              <a:t> </a:t>
            </a:r>
            <a:r>
              <a:rPr lang="en-US" altLang="ja-JP" sz="16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: </a:t>
            </a:r>
            <a:r>
              <a:rPr lang="en-US" altLang="ja-JP" dirty="0" smtClean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compressive hydrostatic stress</a:t>
            </a:r>
            <a:endParaRPr lang="en-US" altLang="ja-JP" sz="1600" dirty="0" smtClean="0">
              <a:latin typeface="Times New Roman" panose="02020603050405020304" pitchFamily="18" charset="0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fontAlgn="base">
              <a:lnSpc>
                <a:spcPts val="26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ja-JP" sz="1600" dirty="0" smtClean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  <a:sym typeface="Symbol"/>
              </a:rPr>
              <a:t>grad</a:t>
            </a:r>
            <a:r>
              <a:rPr lang="en-US" altLang="ja-JP" sz="1600" i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Symbol"/>
              </a:rPr>
              <a:t></a:t>
            </a:r>
            <a:r>
              <a:rPr lang="en-US" altLang="ja-JP" sz="1050" i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  <a:sym typeface="Symbol"/>
              </a:rPr>
              <a:t> </a:t>
            </a:r>
            <a:r>
              <a:rPr lang="en-US" altLang="ja-JP" sz="16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: </a:t>
            </a:r>
            <a:r>
              <a:rPr lang="en-US" altLang="ja-JP" dirty="0" smtClean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driving force of SM </a:t>
            </a:r>
            <a:endParaRPr lang="en-US" altLang="ja-JP" sz="1600" baseline="-25000" dirty="0">
              <a:solidFill>
                <a:srgbClr val="000000"/>
              </a:solidFill>
              <a:latin typeface="Times New Roman" panose="02020603050405020304" pitchFamily="18" charset="0"/>
              <a:ea typeface="Meiryo UI" panose="020B0604030504040204" pitchFamily="50" charset="-128"/>
              <a:cs typeface="Times New Roman" panose="02020603050405020304" pitchFamily="18" charset="0"/>
              <a:sym typeface="Symbol"/>
            </a:endParaRPr>
          </a:p>
          <a:p>
            <a:pPr fontAlgn="base">
              <a:lnSpc>
                <a:spcPts val="26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ja-JP" sz="16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ea typeface="ＭＳ 明朝" pitchFamily="17" charset="-128"/>
                <a:cs typeface="Times New Roman" panose="02020603050405020304" pitchFamily="18" charset="0"/>
                <a:sym typeface="Symbol"/>
              </a:rPr>
              <a:t> </a:t>
            </a:r>
            <a:endParaRPr kumimoji="1" lang="ja-JP" altLang="ja-JP" sz="16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Saka-18                      </a:t>
            </a:r>
            <a:endParaRPr lang="en-US" altLang="ja-JP" sz="1200" dirty="0">
              <a:latin typeface="+mn-lt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29" y="2558022"/>
            <a:ext cx="1811482" cy="101895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13" y="3736603"/>
            <a:ext cx="1811598" cy="1018627"/>
          </a:xfrm>
          <a:prstGeom prst="rect">
            <a:avLst/>
          </a:prstGeom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1529394" y="4754679"/>
            <a:ext cx="1368465" cy="225929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spcAft>
                <a:spcPts val="0"/>
              </a:spcAft>
            </a:pPr>
            <a:r>
              <a:rPr kumimoji="0" lang="en-US" altLang="ja-JP" sz="105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rPr>
              <a:t>(from Google Web)</a:t>
            </a:r>
            <a:endParaRPr kumimoji="0" lang="en-US" altLang="ja-JP" sz="105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cxnSp>
        <p:nvCxnSpPr>
          <p:cNvPr id="6" name="直線コネクタ 5"/>
          <p:cNvCxnSpPr/>
          <p:nvPr/>
        </p:nvCxnSpPr>
        <p:spPr>
          <a:xfrm>
            <a:off x="2398733" y="3481682"/>
            <a:ext cx="225469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613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u NW- 2 phot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23"/>
          <a:stretch>
            <a:fillRect/>
          </a:stretch>
        </p:blipFill>
        <p:spPr bwMode="auto">
          <a:xfrm>
            <a:off x="1367384" y="4512743"/>
            <a:ext cx="2093842" cy="168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3774030" y="6211986"/>
            <a:ext cx="4908801" cy="567002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spcAft>
                <a:spcPts val="0"/>
              </a:spcAft>
            </a:pPr>
            <a:r>
              <a:rPr kumimoji="0" lang="en-US" altLang="ja-JP" sz="1600" dirty="0" smtClean="0">
                <a:ea typeface="ＭＳ 明朝" pitchFamily="17" charset="-128"/>
              </a:rPr>
              <a:t>M. Saka</a:t>
            </a:r>
            <a:r>
              <a:rPr kumimoji="0" lang="en-US" altLang="ja-JP" sz="1600" dirty="0">
                <a:ea typeface="ＭＳ 明朝" pitchFamily="17" charset="-128"/>
              </a:rPr>
              <a:t>, </a:t>
            </a:r>
            <a:r>
              <a:rPr kumimoji="0" lang="en-US" altLang="ja-JP" sz="1600" dirty="0" smtClean="0">
                <a:ea typeface="ＭＳ 明朝" pitchFamily="17" charset="-128"/>
              </a:rPr>
              <a:t>H. </a:t>
            </a:r>
            <a:r>
              <a:rPr kumimoji="0" lang="en-US" altLang="ja-JP" sz="1600" dirty="0" err="1" smtClean="0">
                <a:ea typeface="ＭＳ 明朝" pitchFamily="17" charset="-128"/>
              </a:rPr>
              <a:t>Tohmyoh</a:t>
            </a:r>
            <a:r>
              <a:rPr kumimoji="0" lang="en-US" altLang="ja-JP" sz="1600" dirty="0" smtClean="0">
                <a:ea typeface="ＭＳ 明朝" pitchFamily="17" charset="-128"/>
              </a:rPr>
              <a:t>, M. Muraoka, Y. </a:t>
            </a:r>
            <a:r>
              <a:rPr kumimoji="0" lang="en-US" altLang="ja-JP" sz="1600" dirty="0" err="1" smtClean="0">
                <a:ea typeface="ＭＳ 明朝" pitchFamily="17" charset="-128"/>
              </a:rPr>
              <a:t>Ju</a:t>
            </a:r>
            <a:r>
              <a:rPr kumimoji="0" lang="en-US" altLang="ja-JP" sz="1600" dirty="0" smtClean="0">
                <a:ea typeface="ＭＳ 明朝" pitchFamily="17" charset="-128"/>
              </a:rPr>
              <a:t> &amp; K. </a:t>
            </a:r>
            <a:r>
              <a:rPr kumimoji="0" lang="en-US" altLang="ja-JP" sz="1600" dirty="0" err="1" smtClean="0">
                <a:ea typeface="ＭＳ 明朝" pitchFamily="17" charset="-128"/>
              </a:rPr>
              <a:t>Sasagawa</a:t>
            </a:r>
            <a:r>
              <a:rPr kumimoji="0" lang="en-US" altLang="ja-JP" sz="1600" dirty="0" smtClean="0">
                <a:ea typeface="ＭＳ 明朝" pitchFamily="17" charset="-128"/>
              </a:rPr>
              <a:t>, </a:t>
            </a:r>
          </a:p>
          <a:p>
            <a:pPr algn="l" eaLnBrk="0" hangingPunct="0">
              <a:lnSpc>
                <a:spcPts val="1700"/>
              </a:lnSpc>
              <a:spcAft>
                <a:spcPts val="0"/>
              </a:spcAft>
            </a:pPr>
            <a:r>
              <a:rPr kumimoji="0" lang="en-US" altLang="ja-JP" sz="1600" i="1" dirty="0" smtClean="0">
                <a:ea typeface="ＭＳ 明朝" pitchFamily="17" charset="-128"/>
              </a:rPr>
              <a:t>Mater. Sci. Forum</a:t>
            </a:r>
            <a:r>
              <a:rPr kumimoji="0" lang="en-US" altLang="ja-JP" sz="1600" dirty="0" smtClean="0">
                <a:ea typeface="ＭＳ 明朝" pitchFamily="17" charset="-128"/>
              </a:rPr>
              <a:t>,  </a:t>
            </a:r>
            <a:r>
              <a:rPr kumimoji="0" lang="en-US" altLang="ja-JP" sz="1600" dirty="0">
                <a:ea typeface="ＭＳ 明朝" pitchFamily="17" charset="-128"/>
              </a:rPr>
              <a:t>(</a:t>
            </a:r>
            <a:r>
              <a:rPr kumimoji="0" lang="en-US" altLang="ja-JP" sz="1600" dirty="0" smtClean="0">
                <a:ea typeface="ＭＳ 明朝" pitchFamily="17" charset="-128"/>
              </a:rPr>
              <a:t>2009)</a:t>
            </a:r>
            <a:endParaRPr kumimoji="0" lang="en-US" altLang="ja-JP" sz="1600" dirty="0">
              <a:ea typeface="ＭＳ 明朝" pitchFamily="17" charset="-128"/>
            </a:endParaRPr>
          </a:p>
        </p:txBody>
      </p:sp>
      <p:grpSp>
        <p:nvGrpSpPr>
          <p:cNvPr id="50312" name="Group 136"/>
          <p:cNvGrpSpPr>
            <a:grpSpLocks/>
          </p:cNvGrpSpPr>
          <p:nvPr/>
        </p:nvGrpSpPr>
        <p:grpSpPr bwMode="auto">
          <a:xfrm>
            <a:off x="1446775" y="2385949"/>
            <a:ext cx="2186537" cy="1496583"/>
            <a:chOff x="438" y="806"/>
            <a:chExt cx="1518" cy="1039"/>
          </a:xfrm>
        </p:grpSpPr>
        <p:sp>
          <p:nvSpPr>
            <p:cNvPr id="50249" name="Oval 73"/>
            <p:cNvSpPr>
              <a:spLocks noChangeAspect="1" noChangeArrowheads="1"/>
            </p:cNvSpPr>
            <p:nvPr/>
          </p:nvSpPr>
          <p:spPr bwMode="auto">
            <a:xfrm>
              <a:off x="816" y="806"/>
              <a:ext cx="605" cy="72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50" name="Rectangle 74"/>
            <p:cNvSpPr>
              <a:spLocks noChangeArrowheads="1"/>
            </p:cNvSpPr>
            <p:nvPr/>
          </p:nvSpPr>
          <p:spPr bwMode="auto">
            <a:xfrm>
              <a:off x="438" y="1366"/>
              <a:ext cx="1372" cy="204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51" name="Rectangle 75"/>
            <p:cNvSpPr>
              <a:spLocks noChangeArrowheads="1"/>
            </p:cNvSpPr>
            <p:nvPr/>
          </p:nvSpPr>
          <p:spPr bwMode="auto">
            <a:xfrm>
              <a:off x="438" y="1570"/>
              <a:ext cx="1372" cy="13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52" name="Rectangle 76"/>
            <p:cNvSpPr>
              <a:spLocks noChangeArrowheads="1"/>
            </p:cNvSpPr>
            <p:nvPr/>
          </p:nvSpPr>
          <p:spPr bwMode="auto">
            <a:xfrm>
              <a:off x="438" y="1701"/>
              <a:ext cx="1372" cy="109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53" name="Text Box 77"/>
            <p:cNvSpPr txBox="1">
              <a:spLocks noChangeArrowheads="1"/>
            </p:cNvSpPr>
            <p:nvPr/>
          </p:nvSpPr>
          <p:spPr bwMode="auto">
            <a:xfrm>
              <a:off x="1534" y="1380"/>
              <a:ext cx="3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 dirty="0">
                  <a:solidFill>
                    <a:srgbClr val="000000"/>
                  </a:solidFill>
                  <a:latin typeface="Arial" charset="0"/>
                </a:rPr>
                <a:t>Ta</a:t>
              </a:r>
            </a:p>
          </p:txBody>
        </p:sp>
        <p:sp>
          <p:nvSpPr>
            <p:cNvPr id="50254" name="Text Box 78"/>
            <p:cNvSpPr txBox="1">
              <a:spLocks noChangeArrowheads="1"/>
            </p:cNvSpPr>
            <p:nvPr/>
          </p:nvSpPr>
          <p:spPr bwMode="auto">
            <a:xfrm>
              <a:off x="1523" y="1533"/>
              <a:ext cx="3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>
                  <a:solidFill>
                    <a:srgbClr val="000000"/>
                  </a:solidFill>
                  <a:latin typeface="Arial" charset="0"/>
                </a:rPr>
                <a:t>Cu</a:t>
              </a:r>
            </a:p>
          </p:txBody>
        </p:sp>
        <p:sp>
          <p:nvSpPr>
            <p:cNvPr id="50255" name="Text Box 79"/>
            <p:cNvSpPr txBox="1">
              <a:spLocks noChangeArrowheads="1"/>
            </p:cNvSpPr>
            <p:nvPr/>
          </p:nvSpPr>
          <p:spPr bwMode="auto">
            <a:xfrm>
              <a:off x="1531" y="1653"/>
              <a:ext cx="3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>
                  <a:solidFill>
                    <a:srgbClr val="000000"/>
                  </a:solidFill>
                  <a:latin typeface="Arial" charset="0"/>
                </a:rPr>
                <a:t>Ta</a:t>
              </a:r>
            </a:p>
          </p:txBody>
        </p:sp>
        <p:sp>
          <p:nvSpPr>
            <p:cNvPr id="50256" name="Rectangle 80"/>
            <p:cNvSpPr>
              <a:spLocks noChangeArrowheads="1"/>
            </p:cNvSpPr>
            <p:nvPr/>
          </p:nvSpPr>
          <p:spPr bwMode="auto">
            <a:xfrm>
              <a:off x="870" y="1364"/>
              <a:ext cx="487" cy="20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57" name="Line 81"/>
            <p:cNvSpPr>
              <a:spLocks noChangeShapeType="1"/>
            </p:cNvSpPr>
            <p:nvPr/>
          </p:nvSpPr>
          <p:spPr bwMode="auto">
            <a:xfrm>
              <a:off x="870" y="1369"/>
              <a:ext cx="0" cy="3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258" name="Line 82"/>
            <p:cNvSpPr>
              <a:spLocks noChangeShapeType="1"/>
            </p:cNvSpPr>
            <p:nvPr/>
          </p:nvSpPr>
          <p:spPr bwMode="auto">
            <a:xfrm>
              <a:off x="1358" y="1376"/>
              <a:ext cx="0" cy="3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259" name="Line 83"/>
            <p:cNvSpPr>
              <a:spLocks noChangeShapeType="1"/>
            </p:cNvSpPr>
            <p:nvPr/>
          </p:nvSpPr>
          <p:spPr bwMode="auto">
            <a:xfrm flipH="1">
              <a:off x="1363" y="1238"/>
              <a:ext cx="185" cy="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260" name="Text Box 84"/>
            <p:cNvSpPr txBox="1">
              <a:spLocks noChangeArrowheads="1"/>
            </p:cNvSpPr>
            <p:nvPr/>
          </p:nvSpPr>
          <p:spPr bwMode="auto">
            <a:xfrm>
              <a:off x="1529" y="1117"/>
              <a:ext cx="427" cy="2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 dirty="0">
                  <a:latin typeface="Arial" charset="0"/>
                </a:rPr>
                <a:t>Hole</a:t>
              </a:r>
            </a:p>
          </p:txBody>
        </p:sp>
        <p:sp>
          <p:nvSpPr>
            <p:cNvPr id="50261" name="Text Box 85"/>
            <p:cNvSpPr txBox="1">
              <a:spLocks noChangeArrowheads="1"/>
            </p:cNvSpPr>
            <p:nvPr/>
          </p:nvSpPr>
          <p:spPr bwMode="auto">
            <a:xfrm>
              <a:off x="886" y="1039"/>
              <a:ext cx="54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 dirty="0">
                  <a:solidFill>
                    <a:srgbClr val="000000"/>
                  </a:solidFill>
                  <a:latin typeface="Arial" charset="0"/>
                </a:rPr>
                <a:t>Hillock</a:t>
              </a:r>
            </a:p>
          </p:txBody>
        </p:sp>
        <p:sp>
          <p:nvSpPr>
            <p:cNvPr id="50263" name="AutoShape 87"/>
            <p:cNvSpPr>
              <a:spLocks noChangeAspect="1" noChangeArrowheads="1"/>
            </p:cNvSpPr>
            <p:nvPr/>
          </p:nvSpPr>
          <p:spPr bwMode="auto">
            <a:xfrm rot="5400000" flipH="1">
              <a:off x="714" y="1335"/>
              <a:ext cx="486" cy="257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64" name="AutoShape 88"/>
            <p:cNvSpPr>
              <a:spLocks noChangeAspect="1" noChangeArrowheads="1"/>
            </p:cNvSpPr>
            <p:nvPr/>
          </p:nvSpPr>
          <p:spPr bwMode="auto">
            <a:xfrm rot="16200000">
              <a:off x="1030" y="1337"/>
              <a:ext cx="487" cy="257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grpSp>
        <p:nvGrpSpPr>
          <p:cNvPr id="50311" name="Group 135"/>
          <p:cNvGrpSpPr>
            <a:grpSpLocks/>
          </p:cNvGrpSpPr>
          <p:nvPr/>
        </p:nvGrpSpPr>
        <p:grpSpPr bwMode="auto">
          <a:xfrm>
            <a:off x="4016395" y="2070263"/>
            <a:ext cx="2163488" cy="1814910"/>
            <a:chOff x="2118" y="612"/>
            <a:chExt cx="1502" cy="1260"/>
          </a:xfrm>
        </p:grpSpPr>
        <p:sp>
          <p:nvSpPr>
            <p:cNvPr id="50266" name="Oval 90"/>
            <p:cNvSpPr>
              <a:spLocks noChangeAspect="1" noChangeArrowheads="1"/>
            </p:cNvSpPr>
            <p:nvPr/>
          </p:nvSpPr>
          <p:spPr bwMode="auto">
            <a:xfrm>
              <a:off x="2529" y="812"/>
              <a:ext cx="605" cy="720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67" name="Oval 91"/>
            <p:cNvSpPr>
              <a:spLocks noChangeAspect="1" noChangeArrowheads="1"/>
            </p:cNvSpPr>
            <p:nvPr/>
          </p:nvSpPr>
          <p:spPr bwMode="auto">
            <a:xfrm>
              <a:off x="2583" y="871"/>
              <a:ext cx="499" cy="594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68" name="Rectangle 92"/>
            <p:cNvSpPr>
              <a:spLocks noChangeArrowheads="1"/>
            </p:cNvSpPr>
            <p:nvPr/>
          </p:nvSpPr>
          <p:spPr bwMode="auto">
            <a:xfrm>
              <a:off x="2159" y="1393"/>
              <a:ext cx="1372" cy="204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69" name="Rectangle 93"/>
            <p:cNvSpPr>
              <a:spLocks noChangeArrowheads="1"/>
            </p:cNvSpPr>
            <p:nvPr/>
          </p:nvSpPr>
          <p:spPr bwMode="auto">
            <a:xfrm>
              <a:off x="2159" y="1597"/>
              <a:ext cx="1372" cy="13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70" name="Rectangle 94"/>
            <p:cNvSpPr>
              <a:spLocks noChangeArrowheads="1"/>
            </p:cNvSpPr>
            <p:nvPr/>
          </p:nvSpPr>
          <p:spPr bwMode="auto">
            <a:xfrm>
              <a:off x="2159" y="1728"/>
              <a:ext cx="1372" cy="109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71" name="Text Box 95"/>
            <p:cNvSpPr txBox="1">
              <a:spLocks noChangeArrowheads="1"/>
            </p:cNvSpPr>
            <p:nvPr/>
          </p:nvSpPr>
          <p:spPr bwMode="auto">
            <a:xfrm>
              <a:off x="2594" y="1061"/>
              <a:ext cx="54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>
                  <a:solidFill>
                    <a:srgbClr val="000000"/>
                  </a:solidFill>
                  <a:latin typeface="Arial" charset="0"/>
                </a:rPr>
                <a:t>Hillock</a:t>
              </a:r>
            </a:p>
          </p:txBody>
        </p:sp>
        <p:sp>
          <p:nvSpPr>
            <p:cNvPr id="50272" name="Text Box 96"/>
            <p:cNvSpPr txBox="1">
              <a:spLocks noChangeArrowheads="1"/>
            </p:cNvSpPr>
            <p:nvPr/>
          </p:nvSpPr>
          <p:spPr bwMode="auto">
            <a:xfrm>
              <a:off x="3255" y="1407"/>
              <a:ext cx="3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>
                  <a:solidFill>
                    <a:srgbClr val="000000"/>
                  </a:solidFill>
                  <a:latin typeface="Arial" charset="0"/>
                </a:rPr>
                <a:t>Ta</a:t>
              </a:r>
            </a:p>
          </p:txBody>
        </p:sp>
        <p:sp>
          <p:nvSpPr>
            <p:cNvPr id="50273" name="Text Box 97"/>
            <p:cNvSpPr txBox="1">
              <a:spLocks noChangeArrowheads="1"/>
            </p:cNvSpPr>
            <p:nvPr/>
          </p:nvSpPr>
          <p:spPr bwMode="auto">
            <a:xfrm>
              <a:off x="3244" y="1560"/>
              <a:ext cx="3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>
                  <a:solidFill>
                    <a:srgbClr val="000000"/>
                  </a:solidFill>
                  <a:latin typeface="Arial" charset="0"/>
                </a:rPr>
                <a:t>Cu</a:t>
              </a:r>
            </a:p>
          </p:txBody>
        </p:sp>
        <p:sp>
          <p:nvSpPr>
            <p:cNvPr id="50274" name="Line 98"/>
            <p:cNvSpPr>
              <a:spLocks noChangeShapeType="1"/>
            </p:cNvSpPr>
            <p:nvPr/>
          </p:nvSpPr>
          <p:spPr bwMode="auto">
            <a:xfrm flipH="1">
              <a:off x="3082" y="910"/>
              <a:ext cx="131" cy="1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275" name="Text Box 99"/>
            <p:cNvSpPr txBox="1">
              <a:spLocks noChangeArrowheads="1"/>
            </p:cNvSpPr>
            <p:nvPr/>
          </p:nvSpPr>
          <p:spPr bwMode="auto">
            <a:xfrm>
              <a:off x="3127" y="751"/>
              <a:ext cx="493" cy="2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 dirty="0">
                  <a:solidFill>
                    <a:srgbClr val="FF0000"/>
                  </a:solidFill>
                  <a:latin typeface="Arial" charset="0"/>
                </a:rPr>
                <a:t>Cu</a:t>
              </a:r>
              <a:r>
                <a:rPr lang="en-US" altLang="ja-JP" sz="1400" b="1" baseline="-10000" dirty="0">
                  <a:solidFill>
                    <a:srgbClr val="FF0000"/>
                  </a:solidFill>
                  <a:latin typeface="Arial" charset="0"/>
                </a:rPr>
                <a:t>2</a:t>
              </a:r>
              <a:r>
                <a:rPr lang="en-US" altLang="ja-JP" sz="1400" b="1" dirty="0">
                  <a:solidFill>
                    <a:srgbClr val="FF0000"/>
                  </a:solidFill>
                  <a:latin typeface="Arial" charset="0"/>
                </a:rPr>
                <a:t>O</a:t>
              </a:r>
            </a:p>
          </p:txBody>
        </p:sp>
        <p:sp>
          <p:nvSpPr>
            <p:cNvPr id="50276" name="Text Box 100"/>
            <p:cNvSpPr txBox="1">
              <a:spLocks noChangeArrowheads="1"/>
            </p:cNvSpPr>
            <p:nvPr/>
          </p:nvSpPr>
          <p:spPr bwMode="auto">
            <a:xfrm>
              <a:off x="2118" y="612"/>
              <a:ext cx="827" cy="2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 dirty="0">
                  <a:solidFill>
                    <a:srgbClr val="FF0000"/>
                  </a:solidFill>
                  <a:latin typeface="Arial" charset="0"/>
                </a:rPr>
                <a:t>Weak spot</a:t>
              </a:r>
            </a:p>
          </p:txBody>
        </p:sp>
        <p:sp>
          <p:nvSpPr>
            <p:cNvPr id="50277" name="Text Box 101"/>
            <p:cNvSpPr txBox="1">
              <a:spLocks noChangeArrowheads="1"/>
            </p:cNvSpPr>
            <p:nvPr/>
          </p:nvSpPr>
          <p:spPr bwMode="auto">
            <a:xfrm>
              <a:off x="3252" y="1680"/>
              <a:ext cx="31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 dirty="0">
                  <a:solidFill>
                    <a:srgbClr val="000000"/>
                  </a:solidFill>
                  <a:latin typeface="Arial" charset="0"/>
                </a:rPr>
                <a:t>Ta</a:t>
              </a:r>
            </a:p>
          </p:txBody>
        </p:sp>
        <p:sp>
          <p:nvSpPr>
            <p:cNvPr id="50278" name="Rectangle 102"/>
            <p:cNvSpPr>
              <a:spLocks noChangeArrowheads="1"/>
            </p:cNvSpPr>
            <p:nvPr/>
          </p:nvSpPr>
          <p:spPr bwMode="auto">
            <a:xfrm>
              <a:off x="2591" y="1394"/>
              <a:ext cx="487" cy="204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79" name="Rectangle 103"/>
            <p:cNvSpPr>
              <a:spLocks noChangeArrowheads="1"/>
            </p:cNvSpPr>
            <p:nvPr/>
          </p:nvSpPr>
          <p:spPr bwMode="auto">
            <a:xfrm>
              <a:off x="2527" y="1153"/>
              <a:ext cx="54" cy="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80" name="Rectangle 104"/>
            <p:cNvSpPr>
              <a:spLocks noChangeArrowheads="1"/>
            </p:cNvSpPr>
            <p:nvPr/>
          </p:nvSpPr>
          <p:spPr bwMode="auto">
            <a:xfrm>
              <a:off x="3080" y="1149"/>
              <a:ext cx="57" cy="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81" name="Rectangle 105"/>
            <p:cNvSpPr>
              <a:spLocks noChangeArrowheads="1"/>
            </p:cNvSpPr>
            <p:nvPr/>
          </p:nvSpPr>
          <p:spPr bwMode="auto">
            <a:xfrm rot="18900000">
              <a:off x="2989" y="900"/>
              <a:ext cx="57" cy="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82" name="Rectangle 106"/>
            <p:cNvSpPr>
              <a:spLocks noChangeArrowheads="1"/>
            </p:cNvSpPr>
            <p:nvPr/>
          </p:nvSpPr>
          <p:spPr bwMode="auto">
            <a:xfrm rot="2700000">
              <a:off x="2613" y="910"/>
              <a:ext cx="57" cy="4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83" name="Line 107"/>
            <p:cNvSpPr>
              <a:spLocks noChangeShapeType="1"/>
            </p:cNvSpPr>
            <p:nvPr/>
          </p:nvSpPr>
          <p:spPr bwMode="auto">
            <a:xfrm rot="12000000" flipH="1" flipV="1">
              <a:off x="2482" y="815"/>
              <a:ext cx="157" cy="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284" name="AutoShape 108"/>
            <p:cNvSpPr>
              <a:spLocks noChangeAspect="1" noChangeArrowheads="1"/>
            </p:cNvSpPr>
            <p:nvPr/>
          </p:nvSpPr>
          <p:spPr bwMode="auto">
            <a:xfrm rot="5400000" flipH="1">
              <a:off x="2425" y="1362"/>
              <a:ext cx="486" cy="257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85" name="AutoShape 109"/>
            <p:cNvSpPr>
              <a:spLocks noChangeAspect="1" noChangeArrowheads="1"/>
            </p:cNvSpPr>
            <p:nvPr/>
          </p:nvSpPr>
          <p:spPr bwMode="auto">
            <a:xfrm rot="16200000">
              <a:off x="2742" y="1354"/>
              <a:ext cx="487" cy="257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</p:grpSp>
      <p:sp>
        <p:nvSpPr>
          <p:cNvPr id="50309" name="Line 133"/>
          <p:cNvSpPr>
            <a:spLocks noChangeShapeType="1"/>
          </p:cNvSpPr>
          <p:nvPr/>
        </p:nvSpPr>
        <p:spPr bwMode="auto">
          <a:xfrm>
            <a:off x="3817302" y="6180130"/>
            <a:ext cx="900827" cy="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Aft>
                <a:spcPts val="0"/>
              </a:spcAft>
            </a:pPr>
            <a:endParaRPr lang="ja-JP" altLang="en-US"/>
          </a:p>
        </p:txBody>
      </p:sp>
      <p:sp>
        <p:nvSpPr>
          <p:cNvPr id="50313" name="AutoShape 137"/>
          <p:cNvSpPr>
            <a:spLocks noChangeArrowheads="1"/>
          </p:cNvSpPr>
          <p:nvPr/>
        </p:nvSpPr>
        <p:spPr bwMode="auto">
          <a:xfrm>
            <a:off x="3592010" y="3343712"/>
            <a:ext cx="384711" cy="257832"/>
          </a:xfrm>
          <a:prstGeom prst="rightArrow">
            <a:avLst>
              <a:gd name="adj1" fmla="val 50000"/>
              <a:gd name="adj2" fmla="val 48603"/>
            </a:avLst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0314" name="AutoShape 138"/>
          <p:cNvSpPr>
            <a:spLocks noChangeArrowheads="1"/>
          </p:cNvSpPr>
          <p:nvPr/>
        </p:nvSpPr>
        <p:spPr bwMode="auto">
          <a:xfrm>
            <a:off x="6243124" y="3341594"/>
            <a:ext cx="384711" cy="257832"/>
          </a:xfrm>
          <a:prstGeom prst="rightArrow">
            <a:avLst>
              <a:gd name="adj1" fmla="val 50000"/>
              <a:gd name="adj2" fmla="val 48603"/>
            </a:avLst>
          </a:prstGeom>
          <a:solidFill>
            <a:srgbClr val="33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5" name="Text Box 5"/>
          <p:cNvSpPr txBox="1">
            <a:spLocks noChangeArrowheads="1"/>
          </p:cNvSpPr>
          <p:nvPr/>
        </p:nvSpPr>
        <p:spPr bwMode="auto">
          <a:xfrm>
            <a:off x="1699458" y="6202221"/>
            <a:ext cx="1499142" cy="401891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Fig. </a:t>
            </a:r>
            <a:r>
              <a:rPr kumimoji="0" lang="en-US" altLang="ja-JP" sz="2000" dirty="0" smtClean="0">
                <a:solidFill>
                  <a:srgbClr val="000000"/>
                </a:solidFill>
                <a:latin typeface="+mn-lt"/>
              </a:rPr>
              <a:t>16</a:t>
            </a:r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6" name="Text Box 5"/>
          <p:cNvSpPr txBox="1">
            <a:spLocks noChangeArrowheads="1"/>
          </p:cNvSpPr>
          <p:nvPr/>
        </p:nvSpPr>
        <p:spPr bwMode="auto">
          <a:xfrm>
            <a:off x="4311822" y="4230808"/>
            <a:ext cx="1706787" cy="401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Fig. </a:t>
            </a:r>
            <a:r>
              <a:rPr kumimoji="0" lang="en-US" altLang="ja-JP" sz="2000" dirty="0" smtClean="0">
                <a:solidFill>
                  <a:srgbClr val="000000"/>
                </a:solidFill>
                <a:latin typeface="+mn-lt"/>
              </a:rPr>
              <a:t>15</a:t>
            </a:r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446775" y="3827347"/>
            <a:ext cx="1976237" cy="180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39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正方形/長方形 76"/>
          <p:cNvSpPr/>
          <p:nvPr/>
        </p:nvSpPr>
        <p:spPr>
          <a:xfrm>
            <a:off x="1446775" y="3987657"/>
            <a:ext cx="1976237" cy="137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Text Box 77"/>
          <p:cNvSpPr txBox="1">
            <a:spLocks noChangeArrowheads="1"/>
          </p:cNvSpPr>
          <p:nvPr/>
        </p:nvSpPr>
        <p:spPr bwMode="auto">
          <a:xfrm>
            <a:off x="2984264" y="3779263"/>
            <a:ext cx="67548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1400" b="1" dirty="0" smtClean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altLang="ja-JP" sz="1200" b="1" dirty="0" smtClean="0">
                <a:solidFill>
                  <a:srgbClr val="000000"/>
                </a:solidFill>
                <a:latin typeface="Arial" charset="0"/>
              </a:rPr>
              <a:t>i</a:t>
            </a:r>
            <a:r>
              <a:rPr lang="en-US" altLang="ja-JP" sz="1400" b="1" dirty="0" smtClean="0">
                <a:solidFill>
                  <a:srgbClr val="000000"/>
                </a:solidFill>
                <a:latin typeface="Arial" charset="0"/>
              </a:rPr>
              <a:t>O</a:t>
            </a:r>
            <a:r>
              <a:rPr lang="en-US" altLang="ja-JP" sz="1100" b="1" dirty="0" smtClean="0">
                <a:solidFill>
                  <a:srgbClr val="000000"/>
                </a:solidFill>
                <a:latin typeface="Arial" charset="0"/>
              </a:rPr>
              <a:t>2</a:t>
            </a:r>
            <a:endParaRPr lang="en-US" altLang="ja-JP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0" name="Text Box 77"/>
          <p:cNvSpPr txBox="1">
            <a:spLocks noChangeArrowheads="1"/>
          </p:cNvSpPr>
          <p:nvPr/>
        </p:nvSpPr>
        <p:spPr bwMode="auto">
          <a:xfrm>
            <a:off x="3064962" y="3967187"/>
            <a:ext cx="377386" cy="27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ts val="1400"/>
              </a:lnSpc>
              <a:spcBef>
                <a:spcPct val="50000"/>
              </a:spcBef>
            </a:pPr>
            <a:r>
              <a:rPr lang="en-US" altLang="ja-JP" sz="1400" b="1" dirty="0" smtClean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altLang="ja-JP" sz="1200" b="1" dirty="0" smtClean="0">
                <a:solidFill>
                  <a:srgbClr val="000000"/>
                </a:solidFill>
                <a:latin typeface="Arial" charset="0"/>
              </a:rPr>
              <a:t>i</a:t>
            </a:r>
            <a:endParaRPr lang="en-US" altLang="ja-JP" sz="1100" b="1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81" name="グループ化 80"/>
          <p:cNvGrpSpPr/>
          <p:nvPr/>
        </p:nvGrpSpPr>
        <p:grpSpPr>
          <a:xfrm>
            <a:off x="419654" y="208722"/>
            <a:ext cx="8190946" cy="781878"/>
            <a:chOff x="419654" y="208722"/>
            <a:chExt cx="8190946" cy="781878"/>
          </a:xfrm>
        </p:grpSpPr>
        <p:sp>
          <p:nvSpPr>
            <p:cNvPr id="82" name="Rectangle 10"/>
            <p:cNvSpPr>
              <a:spLocks noChangeArrowheads="1"/>
            </p:cNvSpPr>
            <p:nvPr/>
          </p:nvSpPr>
          <p:spPr bwMode="auto">
            <a:xfrm>
              <a:off x="1320800" y="939800"/>
              <a:ext cx="7289800" cy="50800"/>
            </a:xfrm>
            <a:prstGeom prst="rect">
              <a:avLst/>
            </a:prstGeom>
            <a:gradFill>
              <a:gsLst>
                <a:gs pos="0">
                  <a:schemeClr val="accent4">
                    <a:lumMod val="75000"/>
                  </a:schemeClr>
                </a:gs>
                <a:gs pos="100000">
                  <a:schemeClr val="tx1">
                    <a:shade val="100000"/>
                    <a:satMod val="115000"/>
                    <a:lumMod val="0"/>
                    <a:lumOff val="100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ja-JP" altLang="en-US"/>
            </a:p>
          </p:txBody>
        </p:sp>
        <p:pic>
          <p:nvPicPr>
            <p:cNvPr id="83" name="図 8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54" y="208722"/>
              <a:ext cx="781878" cy="781878"/>
            </a:xfrm>
            <a:prstGeom prst="rect">
              <a:avLst/>
            </a:prstGeom>
          </p:spPr>
        </p:pic>
      </p:grpSp>
      <p:sp>
        <p:nvSpPr>
          <p:cNvPr id="84" name="Text Box 5"/>
          <p:cNvSpPr txBox="1">
            <a:spLocks noChangeArrowheads="1"/>
          </p:cNvSpPr>
          <p:nvPr/>
        </p:nvSpPr>
        <p:spPr bwMode="auto">
          <a:xfrm>
            <a:off x="1217614" y="1421955"/>
            <a:ext cx="2415698" cy="864042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lnSpc>
                <a:spcPts val="1900"/>
              </a:lnSpc>
              <a:spcAft>
                <a:spcPts val="0"/>
              </a:spcAft>
            </a:pPr>
            <a:r>
              <a:rPr kumimoji="0" lang="en-US" altLang="ja-JP" b="1" dirty="0" smtClean="0">
                <a:ea typeface="ＭＳ 明朝" pitchFamily="17" charset="-128"/>
              </a:rPr>
              <a:t>Passivation</a:t>
            </a:r>
            <a:r>
              <a:rPr kumimoji="0" lang="en-US" altLang="ja-JP" dirty="0" smtClean="0">
                <a:ea typeface="ＭＳ 明朝" pitchFamily="17" charset="-128"/>
              </a:rPr>
              <a:t>(</a:t>
            </a:r>
            <a:r>
              <a:rPr kumimoji="0" lang="en-US" altLang="ja-JP" b="1" dirty="0" smtClean="0">
                <a:ea typeface="ＭＳ 明朝" pitchFamily="17" charset="-128"/>
              </a:rPr>
              <a:t>Artificial or </a:t>
            </a:r>
          </a:p>
          <a:p>
            <a:pPr algn="l" eaLnBrk="0" hangingPunct="0">
              <a:lnSpc>
                <a:spcPts val="1900"/>
              </a:lnSpc>
              <a:spcAft>
                <a:spcPts val="0"/>
              </a:spcAft>
            </a:pPr>
            <a:r>
              <a:rPr kumimoji="0" lang="en-US" altLang="ja-JP" b="1" dirty="0" smtClean="0">
                <a:ea typeface="ＭＳ 明朝" pitchFamily="17" charset="-128"/>
              </a:rPr>
              <a:t>Oxide Film</a:t>
            </a:r>
            <a:r>
              <a:rPr kumimoji="0" lang="en-US" altLang="ja-JP" dirty="0" smtClean="0">
                <a:ea typeface="ＭＳ 明朝" pitchFamily="17" charset="-128"/>
              </a:rPr>
              <a:t>) </a:t>
            </a:r>
            <a:r>
              <a:rPr kumimoji="0" lang="en-US" altLang="ja-JP" b="1" dirty="0" smtClean="0">
                <a:ea typeface="ＭＳ 明朝" pitchFamily="17" charset="-128"/>
              </a:rPr>
              <a:t>on Surface</a:t>
            </a:r>
          </a:p>
          <a:p>
            <a:pPr algn="l" eaLnBrk="0" hangingPunct="0">
              <a:lnSpc>
                <a:spcPts val="1900"/>
              </a:lnSpc>
              <a:spcAft>
                <a:spcPts val="0"/>
              </a:spcAft>
            </a:pPr>
            <a:r>
              <a:rPr kumimoji="0" lang="en-US" altLang="ja-JP" b="1" dirty="0" smtClean="0">
                <a:ea typeface="ＭＳ 明朝" pitchFamily="17" charset="-128"/>
              </a:rPr>
              <a:t>of Metallic Material</a:t>
            </a:r>
            <a:endParaRPr kumimoji="0" lang="en-US" altLang="ja-JP" b="1" dirty="0">
              <a:ea typeface="ＭＳ 明朝" pitchFamily="17" charset="-128"/>
            </a:endParaRPr>
          </a:p>
        </p:txBody>
      </p:sp>
      <p:sp>
        <p:nvSpPr>
          <p:cNvPr id="85" name="正方形/長方形 84"/>
          <p:cNvSpPr/>
          <p:nvPr/>
        </p:nvSpPr>
        <p:spPr>
          <a:xfrm>
            <a:off x="4074549" y="3833098"/>
            <a:ext cx="1976237" cy="180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39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正方形/長方形 85"/>
          <p:cNvSpPr/>
          <p:nvPr/>
        </p:nvSpPr>
        <p:spPr>
          <a:xfrm>
            <a:off x="4074549" y="3993408"/>
            <a:ext cx="1976237" cy="1377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Text Box 77"/>
          <p:cNvSpPr txBox="1">
            <a:spLocks noChangeArrowheads="1"/>
          </p:cNvSpPr>
          <p:nvPr/>
        </p:nvSpPr>
        <p:spPr bwMode="auto">
          <a:xfrm>
            <a:off x="5606287" y="3779263"/>
            <a:ext cx="67548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ja-JP" sz="1400" b="1" dirty="0" smtClean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altLang="ja-JP" sz="1200" b="1" dirty="0" smtClean="0">
                <a:solidFill>
                  <a:srgbClr val="000000"/>
                </a:solidFill>
                <a:latin typeface="Arial" charset="0"/>
              </a:rPr>
              <a:t>i</a:t>
            </a:r>
            <a:r>
              <a:rPr lang="en-US" altLang="ja-JP" sz="1400" b="1" dirty="0" smtClean="0">
                <a:solidFill>
                  <a:srgbClr val="000000"/>
                </a:solidFill>
                <a:latin typeface="Arial" charset="0"/>
              </a:rPr>
              <a:t>O</a:t>
            </a:r>
            <a:r>
              <a:rPr lang="en-US" altLang="ja-JP" sz="1100" b="1" dirty="0" smtClean="0">
                <a:solidFill>
                  <a:srgbClr val="000000"/>
                </a:solidFill>
                <a:latin typeface="Arial" charset="0"/>
              </a:rPr>
              <a:t>2</a:t>
            </a:r>
            <a:endParaRPr lang="en-US" altLang="ja-JP" sz="11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8" name="Text Box 77"/>
          <p:cNvSpPr txBox="1">
            <a:spLocks noChangeArrowheads="1"/>
          </p:cNvSpPr>
          <p:nvPr/>
        </p:nvSpPr>
        <p:spPr bwMode="auto">
          <a:xfrm>
            <a:off x="5686985" y="3967187"/>
            <a:ext cx="377386" cy="27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lnSpc>
                <a:spcPts val="1400"/>
              </a:lnSpc>
              <a:spcBef>
                <a:spcPct val="50000"/>
              </a:spcBef>
            </a:pPr>
            <a:r>
              <a:rPr lang="en-US" altLang="ja-JP" sz="1400" b="1" dirty="0" smtClean="0">
                <a:solidFill>
                  <a:srgbClr val="000000"/>
                </a:solidFill>
                <a:latin typeface="Arial" charset="0"/>
              </a:rPr>
              <a:t>S</a:t>
            </a:r>
            <a:r>
              <a:rPr lang="en-US" altLang="ja-JP" sz="1200" b="1" dirty="0" smtClean="0">
                <a:solidFill>
                  <a:srgbClr val="000000"/>
                </a:solidFill>
                <a:latin typeface="Arial" charset="0"/>
              </a:rPr>
              <a:t>i</a:t>
            </a:r>
            <a:endParaRPr lang="en-US" altLang="ja-JP" sz="1100" b="1" dirty="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6324899" y="2001539"/>
            <a:ext cx="2623569" cy="2262262"/>
            <a:chOff x="6324899" y="2001539"/>
            <a:chExt cx="2623569" cy="2262262"/>
          </a:xfrm>
        </p:grpSpPr>
        <p:sp>
          <p:nvSpPr>
            <p:cNvPr id="50185" name="Line 9"/>
            <p:cNvSpPr>
              <a:spLocks noChangeShapeType="1"/>
            </p:cNvSpPr>
            <p:nvPr/>
          </p:nvSpPr>
          <p:spPr bwMode="auto">
            <a:xfrm flipH="1">
              <a:off x="6605842" y="2828332"/>
              <a:ext cx="478214" cy="4897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287" name="Text Box 111"/>
            <p:cNvSpPr txBox="1">
              <a:spLocks noChangeArrowheads="1"/>
            </p:cNvSpPr>
            <p:nvPr/>
          </p:nvSpPr>
          <p:spPr bwMode="auto">
            <a:xfrm>
              <a:off x="6324899" y="2224802"/>
              <a:ext cx="887289" cy="308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 dirty="0">
                  <a:latin typeface="Arial" charset="0"/>
                </a:rPr>
                <a:t>Cu NW</a:t>
              </a:r>
            </a:p>
          </p:txBody>
        </p:sp>
        <p:sp>
          <p:nvSpPr>
            <p:cNvPr id="50288" name="Oval 112"/>
            <p:cNvSpPr>
              <a:spLocks noChangeAspect="1" noChangeArrowheads="1"/>
            </p:cNvSpPr>
            <p:nvPr/>
          </p:nvSpPr>
          <p:spPr bwMode="auto">
            <a:xfrm>
              <a:off x="7327484" y="2373164"/>
              <a:ext cx="871445" cy="1037092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89" name="Oval 113"/>
            <p:cNvSpPr>
              <a:spLocks noChangeAspect="1" noChangeArrowheads="1"/>
            </p:cNvSpPr>
            <p:nvPr/>
          </p:nvSpPr>
          <p:spPr bwMode="auto">
            <a:xfrm>
              <a:off x="7405266" y="2458148"/>
              <a:ext cx="718762" cy="855601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90" name="Rectangle 114"/>
            <p:cNvSpPr>
              <a:spLocks noChangeArrowheads="1"/>
            </p:cNvSpPr>
            <p:nvPr/>
          </p:nvSpPr>
          <p:spPr bwMode="auto">
            <a:xfrm>
              <a:off x="6794534" y="3210040"/>
              <a:ext cx="1976235" cy="293843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91" name="Rectangle 115"/>
            <p:cNvSpPr>
              <a:spLocks noChangeArrowheads="1"/>
            </p:cNvSpPr>
            <p:nvPr/>
          </p:nvSpPr>
          <p:spPr bwMode="auto">
            <a:xfrm>
              <a:off x="6794534" y="3503882"/>
              <a:ext cx="1976235" cy="19589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92" name="Rectangle 116"/>
            <p:cNvSpPr>
              <a:spLocks noChangeArrowheads="1"/>
            </p:cNvSpPr>
            <p:nvPr/>
          </p:nvSpPr>
          <p:spPr bwMode="auto">
            <a:xfrm>
              <a:off x="6794534" y="3692576"/>
              <a:ext cx="1976235" cy="157004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93" name="Text Box 117"/>
            <p:cNvSpPr txBox="1">
              <a:spLocks noChangeArrowheads="1"/>
            </p:cNvSpPr>
            <p:nvPr/>
          </p:nvSpPr>
          <p:spPr bwMode="auto">
            <a:xfrm>
              <a:off x="8373217" y="3230205"/>
              <a:ext cx="458049" cy="276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>
                  <a:solidFill>
                    <a:srgbClr val="000000"/>
                  </a:solidFill>
                  <a:latin typeface="Arial" charset="0"/>
                </a:rPr>
                <a:t>Ta</a:t>
              </a:r>
            </a:p>
          </p:txBody>
        </p:sp>
        <p:sp>
          <p:nvSpPr>
            <p:cNvPr id="50294" name="Text Box 118"/>
            <p:cNvSpPr txBox="1">
              <a:spLocks noChangeArrowheads="1"/>
            </p:cNvSpPr>
            <p:nvPr/>
          </p:nvSpPr>
          <p:spPr bwMode="auto">
            <a:xfrm>
              <a:off x="8357373" y="3450587"/>
              <a:ext cx="458049" cy="276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>
                  <a:solidFill>
                    <a:srgbClr val="000000"/>
                  </a:solidFill>
                  <a:latin typeface="Arial" charset="0"/>
                </a:rPr>
                <a:t>Cu</a:t>
              </a:r>
            </a:p>
          </p:txBody>
        </p:sp>
        <p:sp>
          <p:nvSpPr>
            <p:cNvPr id="50295" name="Text Box 119"/>
            <p:cNvSpPr txBox="1">
              <a:spLocks noChangeArrowheads="1"/>
            </p:cNvSpPr>
            <p:nvPr/>
          </p:nvSpPr>
          <p:spPr bwMode="auto">
            <a:xfrm>
              <a:off x="8368896" y="3623436"/>
              <a:ext cx="458049" cy="276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>
                  <a:solidFill>
                    <a:srgbClr val="000000"/>
                  </a:solidFill>
                  <a:latin typeface="Arial" charset="0"/>
                </a:rPr>
                <a:t>Ta</a:t>
              </a:r>
            </a:p>
          </p:txBody>
        </p:sp>
        <p:sp>
          <p:nvSpPr>
            <p:cNvPr id="50296" name="Rectangle 120"/>
            <p:cNvSpPr>
              <a:spLocks noChangeArrowheads="1"/>
            </p:cNvSpPr>
            <p:nvPr/>
          </p:nvSpPr>
          <p:spPr bwMode="auto">
            <a:xfrm>
              <a:off x="7416789" y="3211480"/>
              <a:ext cx="701477" cy="29384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97" name="AutoShape 121"/>
            <p:cNvSpPr>
              <a:spLocks noChangeArrowheads="1"/>
            </p:cNvSpPr>
            <p:nvPr/>
          </p:nvSpPr>
          <p:spPr bwMode="auto">
            <a:xfrm rot="16200000">
              <a:off x="7007714" y="2514324"/>
              <a:ext cx="79222" cy="721643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98" name="AutoShape 122"/>
            <p:cNvSpPr>
              <a:spLocks noChangeArrowheads="1"/>
            </p:cNvSpPr>
            <p:nvPr/>
          </p:nvSpPr>
          <p:spPr bwMode="auto">
            <a:xfrm rot="5400000">
              <a:off x="8419310" y="2544572"/>
              <a:ext cx="73461" cy="669788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299" name="AutoShape 123"/>
            <p:cNvSpPr>
              <a:spLocks noChangeArrowheads="1"/>
            </p:cNvSpPr>
            <p:nvPr/>
          </p:nvSpPr>
          <p:spPr bwMode="auto">
            <a:xfrm rot="2700000">
              <a:off x="8203250" y="2005861"/>
              <a:ext cx="73461" cy="669788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300" name="AutoShape 124"/>
            <p:cNvSpPr>
              <a:spLocks noChangeArrowheads="1"/>
            </p:cNvSpPr>
            <p:nvPr/>
          </p:nvSpPr>
          <p:spPr bwMode="auto">
            <a:xfrm rot="18900000">
              <a:off x="7252583" y="2001539"/>
              <a:ext cx="73461" cy="669789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9900">
                    <a:gamma/>
                    <a:shade val="46275"/>
                    <a:invGamma/>
                  </a:srgbClr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301" name="Line 125"/>
            <p:cNvSpPr>
              <a:spLocks noChangeShapeType="1"/>
            </p:cNvSpPr>
            <p:nvPr/>
          </p:nvSpPr>
          <p:spPr bwMode="auto">
            <a:xfrm rot="12000000" flipH="1">
              <a:off x="7039339" y="2331360"/>
              <a:ext cx="234786" cy="864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sm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0302" name="AutoShape 126"/>
            <p:cNvSpPr>
              <a:spLocks noChangeArrowheads="1"/>
            </p:cNvSpPr>
            <p:nvPr/>
          </p:nvSpPr>
          <p:spPr bwMode="auto">
            <a:xfrm>
              <a:off x="8023199" y="2812488"/>
              <a:ext cx="195895" cy="131077"/>
            </a:xfrm>
            <a:prstGeom prst="rightArrow">
              <a:avLst>
                <a:gd name="adj1" fmla="val 50000"/>
                <a:gd name="adj2" fmla="val 37363"/>
              </a:avLst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303" name="AutoShape 127"/>
            <p:cNvSpPr>
              <a:spLocks noChangeArrowheads="1"/>
            </p:cNvSpPr>
            <p:nvPr/>
          </p:nvSpPr>
          <p:spPr bwMode="auto">
            <a:xfrm rot="10800000">
              <a:off x="7344769" y="2812488"/>
              <a:ext cx="195895" cy="131077"/>
            </a:xfrm>
            <a:prstGeom prst="rightArrow">
              <a:avLst>
                <a:gd name="adj1" fmla="val 50000"/>
                <a:gd name="adj2" fmla="val 37363"/>
              </a:avLst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304" name="AutoShape 128"/>
            <p:cNvSpPr>
              <a:spLocks noChangeArrowheads="1"/>
            </p:cNvSpPr>
            <p:nvPr/>
          </p:nvSpPr>
          <p:spPr bwMode="auto">
            <a:xfrm rot="13500000">
              <a:off x="7442716" y="2517204"/>
              <a:ext cx="195895" cy="131077"/>
            </a:xfrm>
            <a:prstGeom prst="rightArrow">
              <a:avLst>
                <a:gd name="adj1" fmla="val 50000"/>
                <a:gd name="adj2" fmla="val 37363"/>
              </a:avLst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305" name="AutoShape 129"/>
            <p:cNvSpPr>
              <a:spLocks noChangeArrowheads="1"/>
            </p:cNvSpPr>
            <p:nvPr/>
          </p:nvSpPr>
          <p:spPr bwMode="auto">
            <a:xfrm rot="18900000">
              <a:off x="7866195" y="2537370"/>
              <a:ext cx="195895" cy="131077"/>
            </a:xfrm>
            <a:prstGeom prst="rightArrow">
              <a:avLst>
                <a:gd name="adj1" fmla="val 50000"/>
                <a:gd name="adj2" fmla="val 37363"/>
              </a:avLst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306" name="Text Box 130"/>
            <p:cNvSpPr txBox="1">
              <a:spLocks noChangeArrowheads="1"/>
            </p:cNvSpPr>
            <p:nvPr/>
          </p:nvSpPr>
          <p:spPr bwMode="auto">
            <a:xfrm>
              <a:off x="7434074" y="2730384"/>
              <a:ext cx="785020" cy="276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>
                  <a:solidFill>
                    <a:srgbClr val="000000"/>
                  </a:solidFill>
                  <a:latin typeface="Arial" charset="0"/>
                </a:rPr>
                <a:t>Hillock</a:t>
              </a:r>
            </a:p>
          </p:txBody>
        </p:sp>
        <p:sp>
          <p:nvSpPr>
            <p:cNvPr id="50307" name="AutoShape 131"/>
            <p:cNvSpPr>
              <a:spLocks noChangeAspect="1" noChangeArrowheads="1"/>
            </p:cNvSpPr>
            <p:nvPr/>
          </p:nvSpPr>
          <p:spPr bwMode="auto">
            <a:xfrm rot="5400000" flipH="1">
              <a:off x="7192086" y="3172589"/>
              <a:ext cx="700037" cy="37018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50308" name="AutoShape 132"/>
            <p:cNvSpPr>
              <a:spLocks noChangeAspect="1" noChangeArrowheads="1"/>
            </p:cNvSpPr>
            <p:nvPr/>
          </p:nvSpPr>
          <p:spPr bwMode="auto">
            <a:xfrm rot="16200000">
              <a:off x="7621326" y="3174030"/>
              <a:ext cx="701478" cy="37018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89" name="正方形/長方形 88"/>
            <p:cNvSpPr/>
            <p:nvPr/>
          </p:nvSpPr>
          <p:spPr>
            <a:xfrm>
              <a:off x="6795158" y="3849376"/>
              <a:ext cx="1976237" cy="180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40000"/>
                    <a:lumOff val="60000"/>
                    <a:shade val="30000"/>
                    <a:satMod val="115000"/>
                  </a:schemeClr>
                </a:gs>
                <a:gs pos="100000">
                  <a:schemeClr val="accent4">
                    <a:lumMod val="40000"/>
                    <a:lumOff val="60000"/>
                    <a:shade val="67500"/>
                    <a:satMod val="115000"/>
                  </a:schemeClr>
                </a:gs>
                <a:gs pos="39000">
                  <a:schemeClr val="accent4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0" name="正方形/長方形 89"/>
            <p:cNvSpPr/>
            <p:nvPr/>
          </p:nvSpPr>
          <p:spPr>
            <a:xfrm>
              <a:off x="6795158" y="4009686"/>
              <a:ext cx="1976237" cy="13777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1" name="Text Box 77"/>
            <p:cNvSpPr txBox="1">
              <a:spLocks noChangeArrowheads="1"/>
            </p:cNvSpPr>
            <p:nvPr/>
          </p:nvSpPr>
          <p:spPr bwMode="auto">
            <a:xfrm>
              <a:off x="8341114" y="3804008"/>
              <a:ext cx="60735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ja-JP" sz="1400" b="1" dirty="0" smtClean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altLang="ja-JP" sz="1200" b="1" dirty="0" smtClean="0">
                  <a:solidFill>
                    <a:srgbClr val="000000"/>
                  </a:solidFill>
                  <a:latin typeface="Arial" charset="0"/>
                </a:rPr>
                <a:t>i</a:t>
              </a:r>
              <a:r>
                <a:rPr lang="en-US" altLang="ja-JP" sz="1400" b="1" dirty="0" smtClean="0">
                  <a:solidFill>
                    <a:srgbClr val="000000"/>
                  </a:solidFill>
                  <a:latin typeface="Arial" charset="0"/>
                </a:rPr>
                <a:t>O</a:t>
              </a:r>
              <a:r>
                <a:rPr lang="en-US" altLang="ja-JP" sz="1100" b="1" dirty="0" smtClean="0">
                  <a:solidFill>
                    <a:srgbClr val="000000"/>
                  </a:solidFill>
                  <a:latin typeface="Arial" charset="0"/>
                </a:rPr>
                <a:t>2</a:t>
              </a:r>
              <a:endParaRPr lang="en-US" altLang="ja-JP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2" name="Text Box 77"/>
            <p:cNvSpPr txBox="1">
              <a:spLocks noChangeArrowheads="1"/>
            </p:cNvSpPr>
            <p:nvPr/>
          </p:nvSpPr>
          <p:spPr bwMode="auto">
            <a:xfrm>
              <a:off x="8421812" y="3991932"/>
              <a:ext cx="377386" cy="271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lnSpc>
                  <a:spcPts val="1400"/>
                </a:lnSpc>
                <a:spcBef>
                  <a:spcPct val="50000"/>
                </a:spcBef>
              </a:pPr>
              <a:r>
                <a:rPr lang="en-US" altLang="ja-JP" sz="1400" b="1" dirty="0" smtClean="0">
                  <a:solidFill>
                    <a:srgbClr val="000000"/>
                  </a:solidFill>
                  <a:latin typeface="Arial" charset="0"/>
                </a:rPr>
                <a:t>S</a:t>
              </a:r>
              <a:r>
                <a:rPr lang="en-US" altLang="ja-JP" sz="1200" b="1" dirty="0" smtClean="0">
                  <a:solidFill>
                    <a:srgbClr val="000000"/>
                  </a:solidFill>
                  <a:latin typeface="Arial" charset="0"/>
                </a:rPr>
                <a:t>i</a:t>
              </a:r>
              <a:endParaRPr lang="en-US" altLang="ja-JP" sz="11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93" name="Text Box 5"/>
          <p:cNvSpPr txBox="1">
            <a:spLocks noChangeArrowheads="1"/>
          </p:cNvSpPr>
          <p:nvPr/>
        </p:nvSpPr>
        <p:spPr bwMode="auto">
          <a:xfrm>
            <a:off x="3994394" y="1421955"/>
            <a:ext cx="2227868" cy="664201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lnSpc>
                <a:spcPts val="1900"/>
              </a:lnSpc>
              <a:spcAft>
                <a:spcPts val="0"/>
              </a:spcAft>
            </a:pPr>
            <a:r>
              <a:rPr kumimoji="0" lang="en-US" altLang="ja-JP" b="1" dirty="0" smtClean="0">
                <a:ea typeface="ＭＳ 明朝" pitchFamily="17" charset="-128"/>
              </a:rPr>
              <a:t>Atoms are discharged </a:t>
            </a:r>
          </a:p>
          <a:p>
            <a:pPr algn="l" eaLnBrk="0" hangingPunct="0">
              <a:lnSpc>
                <a:spcPts val="1900"/>
              </a:lnSpc>
              <a:spcAft>
                <a:spcPts val="0"/>
              </a:spcAft>
            </a:pPr>
            <a:r>
              <a:rPr kumimoji="0" lang="en-US" altLang="ja-JP" b="1" dirty="0" smtClean="0">
                <a:ea typeface="ＭＳ 明朝" pitchFamily="17" charset="-128"/>
              </a:rPr>
              <a:t>through Weak Spots</a:t>
            </a:r>
            <a:endParaRPr kumimoji="0" lang="en-US" altLang="ja-JP" b="1" dirty="0">
              <a:ea typeface="ＭＳ 明朝" pitchFamily="17" charset="-128"/>
            </a:endParaRPr>
          </a:p>
        </p:txBody>
      </p:sp>
      <p:sp>
        <p:nvSpPr>
          <p:cNvPr id="94" name="Text Box 5"/>
          <p:cNvSpPr txBox="1">
            <a:spLocks noChangeArrowheads="1"/>
          </p:cNvSpPr>
          <p:nvPr/>
        </p:nvSpPr>
        <p:spPr bwMode="auto">
          <a:xfrm>
            <a:off x="6791093" y="1540492"/>
            <a:ext cx="1705483" cy="332101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spcAft>
                <a:spcPts val="0"/>
              </a:spcAft>
            </a:pPr>
            <a:r>
              <a:rPr kumimoji="0" lang="en-US" altLang="ja-JP" b="1" dirty="0" smtClean="0">
                <a:ea typeface="ＭＳ 明朝" pitchFamily="17" charset="-128"/>
              </a:rPr>
              <a:t>Hillock, Wire</a:t>
            </a:r>
            <a:endParaRPr kumimoji="0" lang="en-US" altLang="ja-JP" b="1" dirty="0">
              <a:ea typeface="ＭＳ 明朝" pitchFamily="17" charset="-128"/>
            </a:endParaRPr>
          </a:p>
        </p:txBody>
      </p:sp>
      <p:sp>
        <p:nvSpPr>
          <p:cNvPr id="95" name="AutoShape 137"/>
          <p:cNvSpPr>
            <a:spLocks noChangeArrowheads="1"/>
          </p:cNvSpPr>
          <p:nvPr/>
        </p:nvSpPr>
        <p:spPr bwMode="auto">
          <a:xfrm>
            <a:off x="6238065" y="1565870"/>
            <a:ext cx="384711" cy="257832"/>
          </a:xfrm>
          <a:prstGeom prst="rightArrow">
            <a:avLst>
              <a:gd name="adj1" fmla="val 50000"/>
              <a:gd name="adj2" fmla="val 48603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6" name="AutoShape 137"/>
          <p:cNvSpPr>
            <a:spLocks noChangeArrowheads="1"/>
          </p:cNvSpPr>
          <p:nvPr/>
        </p:nvSpPr>
        <p:spPr bwMode="auto">
          <a:xfrm>
            <a:off x="3567348" y="1577626"/>
            <a:ext cx="384711" cy="257832"/>
          </a:xfrm>
          <a:prstGeom prst="rightArrow">
            <a:avLst>
              <a:gd name="adj1" fmla="val 50000"/>
              <a:gd name="adj2" fmla="val 48603"/>
            </a:avLst>
          </a:prstGeom>
          <a:gradFill flip="none" rotWithShape="1">
            <a:gsLst>
              <a:gs pos="0">
                <a:schemeClr val="tx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tx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tx2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7" name="Text Box 5"/>
          <p:cNvSpPr txBox="1">
            <a:spLocks noChangeArrowheads="1"/>
          </p:cNvSpPr>
          <p:nvPr/>
        </p:nvSpPr>
        <p:spPr bwMode="auto">
          <a:xfrm>
            <a:off x="307343" y="2578726"/>
            <a:ext cx="1392115" cy="1059435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lnSpc>
                <a:spcPts val="1700"/>
              </a:lnSpc>
              <a:spcAft>
                <a:spcPts val="0"/>
              </a:spcAft>
            </a:pPr>
            <a:r>
              <a:rPr kumimoji="0" lang="en-US" altLang="ja-JP" dirty="0" smtClean="0">
                <a:ea typeface="ＭＳ 明朝" pitchFamily="17" charset="-128"/>
              </a:rPr>
              <a:t>Thermal-compressive hydrostatic</a:t>
            </a:r>
          </a:p>
          <a:p>
            <a:pPr algn="l" eaLnBrk="0" hangingPunct="0">
              <a:lnSpc>
                <a:spcPts val="1700"/>
              </a:lnSpc>
              <a:spcAft>
                <a:spcPts val="0"/>
              </a:spcAft>
            </a:pPr>
            <a:r>
              <a:rPr kumimoji="0" lang="en-US" altLang="ja-JP" dirty="0" smtClean="0">
                <a:ea typeface="ＭＳ 明朝" pitchFamily="17" charset="-128"/>
              </a:rPr>
              <a:t>stress</a:t>
            </a:r>
            <a:endParaRPr kumimoji="0" lang="en-US" altLang="ja-JP" dirty="0">
              <a:ea typeface="ＭＳ 明朝" pitchFamily="17" charset="-128"/>
            </a:endParaRPr>
          </a:p>
        </p:txBody>
      </p:sp>
      <p:cxnSp>
        <p:nvCxnSpPr>
          <p:cNvPr id="4" name="直線矢印コネクタ 3"/>
          <p:cNvCxnSpPr/>
          <p:nvPr/>
        </p:nvCxnSpPr>
        <p:spPr>
          <a:xfrm>
            <a:off x="1003400" y="3353664"/>
            <a:ext cx="443375" cy="23070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矢印コネクタ 97"/>
          <p:cNvCxnSpPr/>
          <p:nvPr/>
        </p:nvCxnSpPr>
        <p:spPr>
          <a:xfrm>
            <a:off x="1648532" y="2212625"/>
            <a:ext cx="221687" cy="101758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Saka-19                      </a:t>
            </a:r>
            <a:endParaRPr lang="en-US" altLang="ja-JP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586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419654" y="208722"/>
            <a:ext cx="8190946" cy="781878"/>
            <a:chOff x="419654" y="208722"/>
            <a:chExt cx="8190946" cy="781878"/>
          </a:xfrm>
        </p:grpSpPr>
        <p:sp>
          <p:nvSpPr>
            <p:cNvPr id="3" name="Rectangle 10"/>
            <p:cNvSpPr>
              <a:spLocks noChangeArrowheads="1"/>
            </p:cNvSpPr>
            <p:nvPr/>
          </p:nvSpPr>
          <p:spPr bwMode="auto">
            <a:xfrm>
              <a:off x="1320800" y="939800"/>
              <a:ext cx="7289800" cy="50800"/>
            </a:xfrm>
            <a:prstGeom prst="rect">
              <a:avLst/>
            </a:prstGeom>
            <a:gradFill>
              <a:gsLst>
                <a:gs pos="0">
                  <a:schemeClr val="accent4">
                    <a:lumMod val="75000"/>
                  </a:schemeClr>
                </a:gs>
                <a:gs pos="100000">
                  <a:schemeClr val="tx1">
                    <a:shade val="100000"/>
                    <a:satMod val="115000"/>
                    <a:lumMod val="0"/>
                    <a:lumOff val="100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ja-JP" altLang="en-US"/>
            </a:p>
          </p:txBody>
        </p:sp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54" y="208722"/>
              <a:ext cx="781878" cy="781878"/>
            </a:xfrm>
            <a:prstGeom prst="rect">
              <a:avLst/>
            </a:prstGeom>
          </p:spPr>
        </p:pic>
      </p:grp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798246" y="6361746"/>
            <a:ext cx="3693671" cy="307817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spcAft>
                <a:spcPts val="0"/>
              </a:spcAft>
            </a:pPr>
            <a:r>
              <a:rPr kumimoji="0" lang="en-US" altLang="ja-JP" sz="1600" dirty="0" smtClean="0">
                <a:ea typeface="ＭＳ 明朝" pitchFamily="17" charset="-128"/>
              </a:rPr>
              <a:t>Y. Lu, Y. Li &amp; M. Saka</a:t>
            </a:r>
            <a:r>
              <a:rPr kumimoji="0" lang="en-US" altLang="ja-JP" sz="1600" dirty="0">
                <a:ea typeface="ＭＳ 明朝" pitchFamily="17" charset="-128"/>
              </a:rPr>
              <a:t>, </a:t>
            </a:r>
            <a:r>
              <a:rPr kumimoji="0" lang="en-US" altLang="ja-JP" sz="1600" i="1" dirty="0" smtClean="0">
                <a:ea typeface="ＭＳ 明朝" pitchFamily="17" charset="-128"/>
              </a:rPr>
              <a:t>Mater. Lett.</a:t>
            </a:r>
            <a:r>
              <a:rPr kumimoji="0" lang="en-US" altLang="ja-JP" sz="1600" dirty="0" smtClean="0">
                <a:ea typeface="ＭＳ 明朝" pitchFamily="17" charset="-128"/>
              </a:rPr>
              <a:t>,  </a:t>
            </a:r>
            <a:r>
              <a:rPr kumimoji="0" lang="en-US" altLang="ja-JP" sz="1600" dirty="0">
                <a:ea typeface="ＭＳ 明朝" pitchFamily="17" charset="-128"/>
              </a:rPr>
              <a:t>(</a:t>
            </a:r>
            <a:r>
              <a:rPr kumimoji="0" lang="en-US" altLang="ja-JP" sz="1600" dirty="0" smtClean="0">
                <a:ea typeface="ＭＳ 明朝" pitchFamily="17" charset="-128"/>
              </a:rPr>
              <a:t>2016)</a:t>
            </a:r>
            <a:endParaRPr kumimoji="0" lang="en-US" altLang="ja-JP" sz="1600" dirty="0">
              <a:ea typeface="ＭＳ 明朝" pitchFamily="17" charset="-128"/>
            </a:endParaRPr>
          </a:p>
        </p:txBody>
      </p:sp>
      <p:sp>
        <p:nvSpPr>
          <p:cNvPr id="6" name="Line 133"/>
          <p:cNvSpPr>
            <a:spLocks noChangeShapeType="1"/>
          </p:cNvSpPr>
          <p:nvPr/>
        </p:nvSpPr>
        <p:spPr bwMode="auto">
          <a:xfrm>
            <a:off x="4841517" y="6305614"/>
            <a:ext cx="1080000" cy="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Aft>
                <a:spcPts val="0"/>
              </a:spcAft>
            </a:pPr>
            <a:endParaRPr lang="ja-JP" alt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8030" y="1589211"/>
            <a:ext cx="4529892" cy="1041797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lnSpc>
                <a:spcPts val="2400"/>
              </a:lnSpc>
              <a:spcAft>
                <a:spcPts val="0"/>
              </a:spcAft>
            </a:pPr>
            <a:r>
              <a:rPr kumimoji="0" lang="ja-JP" altLang="en-US" b="1" dirty="0" smtClean="0">
                <a:ea typeface="ＭＳ 明朝" pitchFamily="17" charset="-128"/>
              </a:rPr>
              <a:t>●</a:t>
            </a:r>
            <a:r>
              <a:rPr kumimoji="0" lang="en-US" altLang="ja-JP" sz="2400" b="1" dirty="0" smtClean="0">
                <a:ea typeface="ＭＳ 明朝" pitchFamily="17" charset="-128"/>
              </a:rPr>
              <a:t>Ag thin wires</a:t>
            </a:r>
          </a:p>
          <a:p>
            <a:pPr algn="l" eaLnBrk="0" hangingPunct="0">
              <a:lnSpc>
                <a:spcPts val="2400"/>
              </a:lnSpc>
              <a:spcAft>
                <a:spcPts val="0"/>
              </a:spcAft>
            </a:pPr>
            <a:r>
              <a:rPr kumimoji="0" lang="ja-JP" altLang="en-US" sz="2400" dirty="0">
                <a:ea typeface="ＭＳ 明朝" pitchFamily="17" charset="-128"/>
              </a:rPr>
              <a:t> </a:t>
            </a:r>
            <a:r>
              <a:rPr kumimoji="0" lang="ja-JP" altLang="en-US" sz="2400" dirty="0" smtClean="0">
                <a:ea typeface="ＭＳ 明朝" pitchFamily="17" charset="-128"/>
              </a:rPr>
              <a:t>  </a:t>
            </a:r>
            <a:r>
              <a:rPr kumimoji="0" lang="en-US" altLang="ja-JP" sz="2000" dirty="0" smtClean="0">
                <a:ea typeface="ＭＳ 明朝" pitchFamily="17" charset="-128"/>
              </a:rPr>
              <a:t>(1</a:t>
            </a:r>
            <a:r>
              <a:rPr kumimoji="0" lang="ja-JP" altLang="en-US" sz="2000" dirty="0" smtClean="0">
                <a:ea typeface="ＭＳ 明朝" pitchFamily="17" charset="-128"/>
              </a:rPr>
              <a:t>～</a:t>
            </a:r>
            <a:r>
              <a:rPr kumimoji="0" lang="en-US" altLang="ja-JP" sz="2000" dirty="0" smtClean="0">
                <a:ea typeface="ＭＳ 明朝" pitchFamily="17" charset="-128"/>
              </a:rPr>
              <a:t>2</a:t>
            </a:r>
            <a:r>
              <a:rPr kumimoji="0" lang="en-US" altLang="ja-JP" sz="2000" dirty="0" smtClean="0">
                <a:ea typeface="ＭＳ 明朝" pitchFamily="17" charset="-128"/>
                <a:sym typeface="Symbol"/>
              </a:rPr>
              <a:t></a:t>
            </a:r>
            <a:r>
              <a:rPr kumimoji="0" lang="en-US" altLang="ja-JP" sz="2000" dirty="0" smtClean="0">
                <a:ea typeface="ＭＳ 明朝" pitchFamily="17" charset="-128"/>
              </a:rPr>
              <a:t>m diameter, </a:t>
            </a:r>
            <a:r>
              <a:rPr kumimoji="0" lang="ja-JP" altLang="en-US" sz="2000" dirty="0" smtClean="0">
                <a:ea typeface="ＭＳ 明朝" pitchFamily="17" charset="-128"/>
              </a:rPr>
              <a:t>～</a:t>
            </a:r>
            <a:r>
              <a:rPr kumimoji="0" lang="en-US" altLang="ja-JP" sz="2000" dirty="0" smtClean="0">
                <a:ea typeface="ＭＳ 明朝" pitchFamily="17" charset="-128"/>
              </a:rPr>
              <a:t>680</a:t>
            </a:r>
            <a:r>
              <a:rPr kumimoji="0" lang="en-US" altLang="ja-JP" sz="2000" dirty="0" smtClean="0">
                <a:ea typeface="ＭＳ 明朝" pitchFamily="17" charset="-128"/>
                <a:sym typeface="Symbol"/>
              </a:rPr>
              <a:t></a:t>
            </a:r>
            <a:r>
              <a:rPr kumimoji="0" lang="en-US" altLang="ja-JP" sz="2000" dirty="0" smtClean="0">
                <a:ea typeface="ＭＳ 明朝" pitchFamily="17" charset="-128"/>
              </a:rPr>
              <a:t>m length)</a:t>
            </a:r>
          </a:p>
          <a:p>
            <a:pPr algn="l" eaLnBrk="0" hangingPunct="0">
              <a:lnSpc>
                <a:spcPts val="2400"/>
              </a:lnSpc>
              <a:spcAft>
                <a:spcPts val="0"/>
              </a:spcAft>
            </a:pPr>
            <a:r>
              <a:rPr kumimoji="0" lang="en-US" altLang="ja-JP" sz="2000" dirty="0" smtClean="0">
                <a:ea typeface="ＭＳ 明朝" pitchFamily="17" charset="-128"/>
              </a:rPr>
              <a:t>    [ Thick Brittle </a:t>
            </a:r>
            <a:r>
              <a:rPr kumimoji="0" lang="en-US" altLang="ja-JP" sz="2000" dirty="0" err="1" smtClean="0">
                <a:ea typeface="ＭＳ 明朝" pitchFamily="17" charset="-128"/>
              </a:rPr>
              <a:t>TiN</a:t>
            </a:r>
            <a:r>
              <a:rPr kumimoji="0" lang="en-US" altLang="ja-JP" sz="2000" dirty="0" smtClean="0">
                <a:ea typeface="ＭＳ 明朝" pitchFamily="17" charset="-128"/>
              </a:rPr>
              <a:t> (600nm) Passivation ]</a:t>
            </a:r>
            <a:endParaRPr kumimoji="0" lang="en-US" altLang="ja-JP" sz="2000" dirty="0">
              <a:ea typeface="ＭＳ 明朝" pitchFamily="17" charset="-12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288305" y="1589211"/>
            <a:ext cx="3569384" cy="746529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lnSpc>
                <a:spcPts val="2400"/>
              </a:lnSpc>
              <a:spcAft>
                <a:spcPts val="0"/>
              </a:spcAft>
            </a:pPr>
            <a:r>
              <a:rPr kumimoji="0" lang="ja-JP" altLang="en-US" b="1" dirty="0" smtClean="0">
                <a:ea typeface="ＭＳ 明朝" pitchFamily="17" charset="-128"/>
              </a:rPr>
              <a:t>●</a:t>
            </a:r>
            <a:r>
              <a:rPr kumimoji="0" lang="en-US" altLang="ja-JP" sz="2400" b="1" dirty="0" smtClean="0">
                <a:ea typeface="ＭＳ 明朝" pitchFamily="17" charset="-128"/>
              </a:rPr>
              <a:t>Ag micro-particles </a:t>
            </a:r>
          </a:p>
          <a:p>
            <a:pPr algn="l" eaLnBrk="0" hangingPunct="0">
              <a:lnSpc>
                <a:spcPts val="2400"/>
              </a:lnSpc>
              <a:spcAft>
                <a:spcPts val="0"/>
              </a:spcAft>
            </a:pPr>
            <a:r>
              <a:rPr kumimoji="0" lang="en-US" altLang="ja-JP" sz="2000" dirty="0" smtClean="0">
                <a:ea typeface="ＭＳ 明朝" pitchFamily="17" charset="-128"/>
              </a:rPr>
              <a:t>    [ Thin </a:t>
            </a:r>
            <a:r>
              <a:rPr kumimoji="0" lang="en-US" altLang="ja-JP" sz="2000" dirty="0" err="1" smtClean="0">
                <a:ea typeface="ＭＳ 明朝" pitchFamily="17" charset="-128"/>
              </a:rPr>
              <a:t>TiN</a:t>
            </a:r>
            <a:r>
              <a:rPr kumimoji="0" lang="en-US" altLang="ja-JP" sz="2000" dirty="0" smtClean="0">
                <a:ea typeface="ＭＳ 明朝" pitchFamily="17" charset="-128"/>
              </a:rPr>
              <a:t> (2nm) Passivation ]</a:t>
            </a:r>
            <a:endParaRPr kumimoji="0" lang="en-US" altLang="ja-JP" sz="2000" dirty="0">
              <a:ea typeface="ＭＳ 明朝" pitchFamily="17" charset="-128"/>
            </a:endParaRPr>
          </a:p>
        </p:txBody>
      </p:sp>
      <p:grpSp>
        <p:nvGrpSpPr>
          <p:cNvPr id="91" name="グループ化 90"/>
          <p:cNvGrpSpPr/>
          <p:nvPr/>
        </p:nvGrpSpPr>
        <p:grpSpPr>
          <a:xfrm>
            <a:off x="192298" y="2734975"/>
            <a:ext cx="4827716" cy="2993755"/>
            <a:chOff x="3424962" y="3218231"/>
            <a:chExt cx="4827716" cy="2993755"/>
          </a:xfrm>
        </p:grpSpPr>
        <p:sp>
          <p:nvSpPr>
            <p:cNvPr id="13" name="正方形/長方形 12"/>
            <p:cNvSpPr/>
            <p:nvPr/>
          </p:nvSpPr>
          <p:spPr>
            <a:xfrm>
              <a:off x="4965700" y="3713353"/>
              <a:ext cx="3282950" cy="864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4965700" y="5413575"/>
              <a:ext cx="3282950" cy="432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/>
            <p:cNvSpPr/>
            <p:nvPr/>
          </p:nvSpPr>
          <p:spPr>
            <a:xfrm>
              <a:off x="5687774" y="3699424"/>
              <a:ext cx="180370" cy="861874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4965700" y="4561297"/>
              <a:ext cx="3282950" cy="432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下矢印 19"/>
            <p:cNvSpPr/>
            <p:nvPr/>
          </p:nvSpPr>
          <p:spPr>
            <a:xfrm flipV="1">
              <a:off x="5683048" y="3383353"/>
              <a:ext cx="185096" cy="1027118"/>
            </a:xfrm>
            <a:prstGeom prst="downArrow">
              <a:avLst>
                <a:gd name="adj1" fmla="val 41967"/>
                <a:gd name="adj2" fmla="val 10823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Text Box 5"/>
            <p:cNvSpPr txBox="1">
              <a:spLocks noChangeArrowheads="1"/>
            </p:cNvSpPr>
            <p:nvPr/>
          </p:nvSpPr>
          <p:spPr bwMode="auto">
            <a:xfrm>
              <a:off x="5839141" y="3218231"/>
              <a:ext cx="2360869" cy="3394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74295" tIns="8890" rIns="74295" bIns="8890"/>
            <a:lstStyle/>
            <a:p>
              <a:pPr algn="l" eaLnBrk="0" hangingPunct="0">
                <a:lnSpc>
                  <a:spcPts val="2400"/>
                </a:lnSpc>
                <a:spcAft>
                  <a:spcPts val="0"/>
                </a:spcAft>
              </a:pPr>
              <a:r>
                <a:rPr kumimoji="0" lang="en-US" altLang="ja-JP" sz="2000" b="1" dirty="0" smtClean="0">
                  <a:ea typeface="ＭＳ 明朝" pitchFamily="17" charset="-128"/>
                </a:rPr>
                <a:t>Atomic discharge</a:t>
              </a:r>
              <a:endParaRPr kumimoji="0" lang="en-US" altLang="ja-JP" b="1" dirty="0">
                <a:ea typeface="ＭＳ 明朝" pitchFamily="17" charset="-128"/>
              </a:endParaRPr>
            </a:p>
          </p:txBody>
        </p:sp>
        <p:sp>
          <p:nvSpPr>
            <p:cNvPr id="22" name="Text Box 5"/>
            <p:cNvSpPr txBox="1">
              <a:spLocks noChangeArrowheads="1"/>
            </p:cNvSpPr>
            <p:nvPr/>
          </p:nvSpPr>
          <p:spPr bwMode="auto">
            <a:xfrm>
              <a:off x="4948562" y="3692592"/>
              <a:ext cx="896484" cy="3394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74295" tIns="8890" rIns="74295" bIns="8890"/>
            <a:lstStyle/>
            <a:p>
              <a:pPr algn="l" eaLnBrk="0" hangingPunct="0">
                <a:lnSpc>
                  <a:spcPts val="2400"/>
                </a:lnSpc>
                <a:spcAft>
                  <a:spcPts val="0"/>
                </a:spcAft>
              </a:pPr>
              <a:r>
                <a:rPr kumimoji="0" lang="en-US" altLang="ja-JP" sz="2000" b="1" dirty="0" smtClean="0">
                  <a:ea typeface="ＭＳ 明朝" pitchFamily="17" charset="-128"/>
                </a:rPr>
                <a:t>Crack</a:t>
              </a:r>
              <a:endParaRPr kumimoji="0" lang="en-US" altLang="ja-JP" b="1" dirty="0">
                <a:ea typeface="ＭＳ 明朝" pitchFamily="17" charset="-128"/>
              </a:endParaRPr>
            </a:p>
          </p:txBody>
        </p:sp>
        <p:cxnSp>
          <p:nvCxnSpPr>
            <p:cNvPr id="25" name="直線コネクタ 24"/>
            <p:cNvCxnSpPr/>
            <p:nvPr/>
          </p:nvCxnSpPr>
          <p:spPr>
            <a:xfrm flipH="1">
              <a:off x="5340486" y="4561297"/>
              <a:ext cx="56318" cy="43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>
              <a:off x="5378524" y="4737240"/>
              <a:ext cx="234870" cy="25430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>
              <a:off x="6021921" y="4561297"/>
              <a:ext cx="215950" cy="432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コネクタ 31"/>
            <p:cNvCxnSpPr/>
            <p:nvPr/>
          </p:nvCxnSpPr>
          <p:spPr>
            <a:xfrm flipH="1">
              <a:off x="5537200" y="4561297"/>
              <a:ext cx="202166" cy="3332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H="1">
              <a:off x="5898711" y="4777297"/>
              <a:ext cx="231185" cy="21663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/>
            <p:cNvCxnSpPr/>
            <p:nvPr/>
          </p:nvCxnSpPr>
          <p:spPr>
            <a:xfrm>
              <a:off x="5638283" y="4720030"/>
              <a:ext cx="310305" cy="216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円/楕円 38"/>
            <p:cNvSpPr/>
            <p:nvPr/>
          </p:nvSpPr>
          <p:spPr>
            <a:xfrm>
              <a:off x="5741959" y="4505353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Text Box 77"/>
            <p:cNvSpPr txBox="1">
              <a:spLocks noChangeArrowheads="1"/>
            </p:cNvSpPr>
            <p:nvPr/>
          </p:nvSpPr>
          <p:spPr bwMode="auto">
            <a:xfrm>
              <a:off x="5460199" y="4302990"/>
              <a:ext cx="279167" cy="348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  <a:spcBef>
                  <a:spcPct val="50000"/>
                </a:spcBef>
              </a:pP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円/楕円 41"/>
            <p:cNvSpPr/>
            <p:nvPr/>
          </p:nvSpPr>
          <p:spPr>
            <a:xfrm>
              <a:off x="5369804" y="4876372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円/楕円 42"/>
            <p:cNvSpPr/>
            <p:nvPr/>
          </p:nvSpPr>
          <p:spPr>
            <a:xfrm>
              <a:off x="5286486" y="4867534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円/楕円 43"/>
            <p:cNvSpPr/>
            <p:nvPr/>
          </p:nvSpPr>
          <p:spPr>
            <a:xfrm>
              <a:off x="5406199" y="4540118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円/楕円 44"/>
            <p:cNvSpPr/>
            <p:nvPr/>
          </p:nvSpPr>
          <p:spPr>
            <a:xfrm>
              <a:off x="5336154" y="4561297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5383286" y="4594118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5313486" y="4712621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円/楕円 48"/>
            <p:cNvSpPr/>
            <p:nvPr/>
          </p:nvSpPr>
          <p:spPr>
            <a:xfrm>
              <a:off x="5410286" y="4774030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円/楕円 49"/>
            <p:cNvSpPr/>
            <p:nvPr/>
          </p:nvSpPr>
          <p:spPr>
            <a:xfrm>
              <a:off x="5423804" y="4822372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円/楕円 50"/>
            <p:cNvSpPr/>
            <p:nvPr/>
          </p:nvSpPr>
          <p:spPr>
            <a:xfrm>
              <a:off x="5468011" y="4801030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円/楕円 51"/>
            <p:cNvSpPr/>
            <p:nvPr/>
          </p:nvSpPr>
          <p:spPr>
            <a:xfrm>
              <a:off x="5510200" y="4845947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円/楕円 52"/>
            <p:cNvSpPr/>
            <p:nvPr/>
          </p:nvSpPr>
          <p:spPr>
            <a:xfrm>
              <a:off x="5478728" y="4872550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円/楕円 53"/>
            <p:cNvSpPr/>
            <p:nvPr/>
          </p:nvSpPr>
          <p:spPr>
            <a:xfrm>
              <a:off x="5545782" y="4932462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円/楕円 54"/>
            <p:cNvSpPr/>
            <p:nvPr/>
          </p:nvSpPr>
          <p:spPr>
            <a:xfrm>
              <a:off x="5537200" y="4885613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円/楕円 55"/>
            <p:cNvSpPr/>
            <p:nvPr/>
          </p:nvSpPr>
          <p:spPr>
            <a:xfrm>
              <a:off x="5624134" y="4633992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円/楕円 56"/>
            <p:cNvSpPr/>
            <p:nvPr/>
          </p:nvSpPr>
          <p:spPr>
            <a:xfrm>
              <a:off x="5690213" y="4607351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円/楕円 57"/>
            <p:cNvSpPr/>
            <p:nvPr/>
          </p:nvSpPr>
          <p:spPr>
            <a:xfrm>
              <a:off x="5591156" y="4780413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円/楕円 58"/>
            <p:cNvSpPr/>
            <p:nvPr/>
          </p:nvSpPr>
          <p:spPr>
            <a:xfrm>
              <a:off x="5584283" y="4693030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円/楕円 59"/>
            <p:cNvSpPr/>
            <p:nvPr/>
          </p:nvSpPr>
          <p:spPr>
            <a:xfrm>
              <a:off x="5721596" y="4753413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円/楕円 60"/>
            <p:cNvSpPr/>
            <p:nvPr/>
          </p:nvSpPr>
          <p:spPr>
            <a:xfrm>
              <a:off x="5740489" y="4807413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円/楕円 61"/>
            <p:cNvSpPr/>
            <p:nvPr/>
          </p:nvSpPr>
          <p:spPr>
            <a:xfrm>
              <a:off x="5800068" y="4857419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円/楕円 62"/>
            <p:cNvSpPr/>
            <p:nvPr/>
          </p:nvSpPr>
          <p:spPr>
            <a:xfrm>
              <a:off x="5887938" y="4849372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円/楕円 63"/>
            <p:cNvSpPr/>
            <p:nvPr/>
          </p:nvSpPr>
          <p:spPr>
            <a:xfrm>
              <a:off x="5894588" y="4907653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円/楕円 64"/>
            <p:cNvSpPr/>
            <p:nvPr/>
          </p:nvSpPr>
          <p:spPr>
            <a:xfrm>
              <a:off x="5967921" y="4543304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円/楕円 65"/>
            <p:cNvSpPr/>
            <p:nvPr/>
          </p:nvSpPr>
          <p:spPr>
            <a:xfrm>
              <a:off x="6072353" y="4583675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円/楕円 66"/>
            <p:cNvSpPr/>
            <p:nvPr/>
          </p:nvSpPr>
          <p:spPr>
            <a:xfrm>
              <a:off x="6021921" y="4583675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円/楕円 67"/>
            <p:cNvSpPr/>
            <p:nvPr/>
          </p:nvSpPr>
          <p:spPr>
            <a:xfrm>
              <a:off x="6022502" y="4670727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円/楕円 68"/>
            <p:cNvSpPr/>
            <p:nvPr/>
          </p:nvSpPr>
          <p:spPr>
            <a:xfrm>
              <a:off x="6117539" y="4700915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円/楕円 69"/>
            <p:cNvSpPr/>
            <p:nvPr/>
          </p:nvSpPr>
          <p:spPr>
            <a:xfrm>
              <a:off x="5995502" y="4794072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円/楕円 70"/>
            <p:cNvSpPr/>
            <p:nvPr/>
          </p:nvSpPr>
          <p:spPr>
            <a:xfrm>
              <a:off x="6032815" y="4861413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2" name="円/楕円 71"/>
            <p:cNvSpPr/>
            <p:nvPr/>
          </p:nvSpPr>
          <p:spPr>
            <a:xfrm>
              <a:off x="6144539" y="4878462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円/楕円 72"/>
            <p:cNvSpPr/>
            <p:nvPr/>
          </p:nvSpPr>
          <p:spPr>
            <a:xfrm>
              <a:off x="6194815" y="4904886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右矢印 73"/>
            <p:cNvSpPr/>
            <p:nvPr/>
          </p:nvSpPr>
          <p:spPr>
            <a:xfrm>
              <a:off x="5488153" y="4570305"/>
              <a:ext cx="144000" cy="90712"/>
            </a:xfrm>
            <a:prstGeom prst="rightArrow">
              <a:avLst>
                <a:gd name="adj1" fmla="val 34249"/>
                <a:gd name="adj2" fmla="val 50000"/>
              </a:avLst>
            </a:prstGeom>
            <a:solidFill>
              <a:srgbClr val="CC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5" name="右矢印 74"/>
            <p:cNvSpPr/>
            <p:nvPr/>
          </p:nvSpPr>
          <p:spPr>
            <a:xfrm flipH="1">
              <a:off x="5846950" y="4575762"/>
              <a:ext cx="144000" cy="90712"/>
            </a:xfrm>
            <a:prstGeom prst="rightArrow">
              <a:avLst>
                <a:gd name="adj1" fmla="val 34249"/>
                <a:gd name="adj2" fmla="val 50000"/>
              </a:avLst>
            </a:prstGeom>
            <a:solidFill>
              <a:srgbClr val="CC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6" name="右矢印 75"/>
            <p:cNvSpPr/>
            <p:nvPr/>
          </p:nvSpPr>
          <p:spPr>
            <a:xfrm rot="3853972" flipH="1">
              <a:off x="6178423" y="4758769"/>
              <a:ext cx="186389" cy="99347"/>
            </a:xfrm>
            <a:prstGeom prst="rightArrow">
              <a:avLst>
                <a:gd name="adj1" fmla="val 34816"/>
                <a:gd name="adj2" fmla="val 50000"/>
              </a:avLst>
            </a:prstGeom>
            <a:solidFill>
              <a:srgbClr val="CC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4965700" y="4977875"/>
              <a:ext cx="3282950" cy="432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円/楕円 37"/>
            <p:cNvSpPr/>
            <p:nvPr/>
          </p:nvSpPr>
          <p:spPr>
            <a:xfrm>
              <a:off x="6350473" y="4895638"/>
              <a:ext cx="72000" cy="720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Text Box 77"/>
            <p:cNvSpPr txBox="1">
              <a:spLocks noChangeArrowheads="1"/>
            </p:cNvSpPr>
            <p:nvPr/>
          </p:nvSpPr>
          <p:spPr bwMode="auto">
            <a:xfrm>
              <a:off x="6359220" y="4922115"/>
              <a:ext cx="279167" cy="348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2000"/>
                </a:lnSpc>
                <a:spcBef>
                  <a:spcPct val="50000"/>
                </a:spcBef>
              </a:pP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 Box 77"/>
            <p:cNvSpPr txBox="1">
              <a:spLocks noChangeArrowheads="1"/>
            </p:cNvSpPr>
            <p:nvPr/>
          </p:nvSpPr>
          <p:spPr bwMode="auto">
            <a:xfrm>
              <a:off x="6495521" y="3998522"/>
              <a:ext cx="1750011" cy="14645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>
                <a:lnSpc>
                  <a:spcPts val="2800"/>
                </a:lnSpc>
                <a:spcBef>
                  <a:spcPct val="50000"/>
                </a:spcBef>
              </a:pP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Tensile (</a:t>
              </a:r>
              <a:r>
                <a:rPr lang="en-US" altLang="ja-JP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algn="r">
                <a:lnSpc>
                  <a:spcPts val="4500"/>
                </a:lnSpc>
              </a:pPr>
              <a:r>
                <a:rPr lang="en-US" altLang="ja-JP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Compressive (</a:t>
              </a:r>
              <a:r>
                <a:rPr lang="en-US" altLang="ja-JP" dirty="0" smtClean="0">
                  <a:solidFill>
                    <a:srgbClr val="000000"/>
                  </a:solidFill>
                  <a:effectLst/>
                  <a:latin typeface="+mj-ea"/>
                  <a:ea typeface="+mj-ea"/>
                  <a:cs typeface="Times New Roman" panose="02020603050405020304" pitchFamily="18" charset="0"/>
                </a:rPr>
                <a:t>-</a:t>
              </a:r>
              <a:r>
                <a:rPr lang="en-US" altLang="ja-JP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altLang="ja-JP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>
                <a:lnSpc>
                  <a:spcPts val="3400"/>
                </a:lnSpc>
              </a:pP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Tensile (</a:t>
              </a:r>
              <a:r>
                <a:rPr lang="en-US" altLang="ja-JP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8" name="Text Box 5"/>
            <p:cNvSpPr txBox="1">
              <a:spLocks noChangeArrowheads="1"/>
            </p:cNvSpPr>
            <p:nvPr/>
          </p:nvSpPr>
          <p:spPr bwMode="auto">
            <a:xfrm>
              <a:off x="4829426" y="5872513"/>
              <a:ext cx="1941284" cy="3394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74295" tIns="8890" rIns="74295" bIns="8890"/>
            <a:lstStyle/>
            <a:p>
              <a:pPr algn="l" eaLnBrk="0" hangingPunct="0">
                <a:lnSpc>
                  <a:spcPts val="2400"/>
                </a:lnSpc>
                <a:spcAft>
                  <a:spcPts val="0"/>
                </a:spcAft>
              </a:pPr>
              <a:r>
                <a:rPr kumimoji="0" lang="en-US" altLang="ja-JP" sz="2000" b="1" dirty="0" smtClean="0">
                  <a:ea typeface="ＭＳ 明朝" pitchFamily="17" charset="-128"/>
                </a:rPr>
                <a:t>Grain boundary</a:t>
              </a:r>
              <a:endParaRPr kumimoji="0" lang="en-US" altLang="ja-JP" b="1" dirty="0">
                <a:ea typeface="ＭＳ 明朝" pitchFamily="17" charset="-128"/>
              </a:endParaRPr>
            </a:p>
          </p:txBody>
        </p:sp>
        <p:cxnSp>
          <p:nvCxnSpPr>
            <p:cNvPr id="80" name="直線矢印コネクタ 79"/>
            <p:cNvCxnSpPr/>
            <p:nvPr/>
          </p:nvCxnSpPr>
          <p:spPr>
            <a:xfrm flipH="1" flipV="1">
              <a:off x="5363154" y="4945925"/>
              <a:ext cx="27000" cy="988248"/>
            </a:xfrm>
            <a:prstGeom prst="straightConnector1">
              <a:avLst/>
            </a:prstGeom>
            <a:ln>
              <a:solidFill>
                <a:schemeClr val="accent1">
                  <a:lumMod val="50000"/>
                </a:schemeClr>
              </a:solidFill>
              <a:tailEnd type="stealth" w="med" len="lg"/>
            </a:ln>
            <a:effectLst>
              <a:outerShdw dist="25400" dir="36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矢印コネクタ 81"/>
            <p:cNvCxnSpPr/>
            <p:nvPr/>
          </p:nvCxnSpPr>
          <p:spPr>
            <a:xfrm flipV="1">
              <a:off x="5390154" y="4977875"/>
              <a:ext cx="832630" cy="956298"/>
            </a:xfrm>
            <a:prstGeom prst="straightConnector1">
              <a:avLst/>
            </a:prstGeom>
            <a:ln>
              <a:solidFill>
                <a:schemeClr val="accent1">
                  <a:lumMod val="50000"/>
                </a:schemeClr>
              </a:solidFill>
              <a:tailEnd type="stealth" w="med" len="lg"/>
            </a:ln>
            <a:effectLst>
              <a:outerShdw dist="127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円/楕円 84"/>
            <p:cNvSpPr/>
            <p:nvPr/>
          </p:nvSpPr>
          <p:spPr>
            <a:xfrm>
              <a:off x="7016400" y="6015249"/>
              <a:ext cx="54000" cy="54000"/>
            </a:xfrm>
            <a:prstGeom prst="ellipse">
              <a:avLst/>
            </a:prstGeom>
            <a:solidFill>
              <a:srgbClr val="FF00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Text Box 5"/>
            <p:cNvSpPr txBox="1">
              <a:spLocks noChangeArrowheads="1"/>
            </p:cNvSpPr>
            <p:nvPr/>
          </p:nvSpPr>
          <p:spPr bwMode="auto">
            <a:xfrm>
              <a:off x="7070400" y="5872512"/>
              <a:ext cx="1182278" cy="33947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74295" tIns="8890" rIns="74295" bIns="8890"/>
            <a:lstStyle/>
            <a:p>
              <a:pPr algn="l" eaLnBrk="0" hangingPunct="0">
                <a:lnSpc>
                  <a:spcPts val="2400"/>
                </a:lnSpc>
                <a:spcAft>
                  <a:spcPts val="0"/>
                </a:spcAft>
              </a:pPr>
              <a:r>
                <a:rPr kumimoji="0" lang="en-US" altLang="ja-JP" sz="2000" b="1" dirty="0" smtClean="0">
                  <a:ea typeface="ＭＳ 明朝" pitchFamily="17" charset="-128"/>
                </a:rPr>
                <a:t>Ag atom</a:t>
              </a:r>
              <a:endParaRPr kumimoji="0" lang="en-US" altLang="ja-JP" b="1" dirty="0">
                <a:ea typeface="ＭＳ 明朝" pitchFamily="17" charset="-128"/>
              </a:endParaRPr>
            </a:p>
          </p:txBody>
        </p:sp>
        <p:sp>
          <p:nvSpPr>
            <p:cNvPr id="87" name="右矢印 86"/>
            <p:cNvSpPr/>
            <p:nvPr/>
          </p:nvSpPr>
          <p:spPr>
            <a:xfrm rot="6185757" flipH="1">
              <a:off x="5158955" y="4790729"/>
              <a:ext cx="186389" cy="99347"/>
            </a:xfrm>
            <a:prstGeom prst="rightArrow">
              <a:avLst>
                <a:gd name="adj1" fmla="val 34816"/>
                <a:gd name="adj2" fmla="val 50000"/>
              </a:avLst>
            </a:prstGeom>
            <a:solidFill>
              <a:srgbClr val="CC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8" name="直線矢印コネクタ 87"/>
            <p:cNvCxnSpPr/>
            <p:nvPr/>
          </p:nvCxnSpPr>
          <p:spPr>
            <a:xfrm>
              <a:off x="5508104" y="3963946"/>
              <a:ext cx="179670" cy="197305"/>
            </a:xfrm>
            <a:prstGeom prst="straightConnector1">
              <a:avLst/>
            </a:prstGeom>
            <a:ln>
              <a:solidFill>
                <a:schemeClr val="accent1">
                  <a:lumMod val="50000"/>
                </a:schemeClr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 Box 77"/>
            <p:cNvSpPr txBox="1">
              <a:spLocks noChangeArrowheads="1"/>
            </p:cNvSpPr>
            <p:nvPr/>
          </p:nvSpPr>
          <p:spPr bwMode="auto">
            <a:xfrm>
              <a:off x="3424962" y="4001938"/>
              <a:ext cx="1591957" cy="1849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r">
                <a:lnSpc>
                  <a:spcPts val="2800"/>
                </a:lnSpc>
                <a:spcBef>
                  <a:spcPct val="50000"/>
                </a:spcBef>
              </a:pPr>
              <a:r>
                <a:rPr lang="en-US" altLang="ja-JP" b="1" dirty="0" err="1" smtClean="0">
                  <a:solidFill>
                    <a:srgbClr val="000000"/>
                  </a:solidFill>
                  <a:cs typeface="Times New Roman" panose="02020603050405020304" pitchFamily="18" charset="0"/>
                </a:rPr>
                <a:t>TiN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(600</a:t>
              </a:r>
              <a:r>
                <a:rPr lang="en-US" altLang="ja-JP" sz="105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nm)</a:t>
              </a:r>
            </a:p>
            <a:p>
              <a:pPr algn="r">
                <a:lnSpc>
                  <a:spcPts val="4500"/>
                </a:lnSpc>
              </a:pPr>
              <a:r>
                <a:rPr lang="en-US" altLang="ja-JP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Ag</a:t>
              </a:r>
              <a:r>
                <a:rPr lang="en-US" altLang="ja-JP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300</a:t>
              </a:r>
              <a:r>
                <a:rPr lang="en-US" altLang="ja-JP" sz="10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nm</a:t>
              </a:r>
              <a:r>
                <a:rPr lang="en-US" altLang="ja-JP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algn="r">
                <a:lnSpc>
                  <a:spcPts val="3200"/>
                </a:lnSpc>
              </a:pPr>
              <a:r>
                <a:rPr lang="en-US" altLang="ja-JP" b="1" dirty="0" err="1">
                  <a:solidFill>
                    <a:srgbClr val="000000"/>
                  </a:solidFill>
                  <a:cs typeface="Times New Roman" panose="02020603050405020304" pitchFamily="18" charset="0"/>
                </a:rPr>
                <a:t>Ti</a:t>
              </a:r>
              <a:r>
                <a:rPr lang="en-US" altLang="ja-JP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 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(300</a:t>
              </a:r>
              <a:r>
                <a:rPr lang="en-US" altLang="ja-JP" sz="10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nm</a:t>
              </a:r>
              <a:r>
                <a:rPr lang="en-US" altLang="ja-JP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  <a:p>
              <a:pPr algn="r">
                <a:lnSpc>
                  <a:spcPts val="3200"/>
                </a:lnSpc>
              </a:pPr>
              <a:r>
                <a:rPr lang="en-US" altLang="ja-JP" b="1" dirty="0">
                  <a:solidFill>
                    <a:srgbClr val="000000"/>
                  </a:solidFill>
                  <a:cs typeface="Times New Roman" panose="02020603050405020304" pitchFamily="18" charset="0"/>
                </a:rPr>
                <a:t>Cu foil </a:t>
              </a:r>
              <a:r>
                <a:rPr lang="en-US" altLang="ja-JP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80</a:t>
              </a:r>
              <a:r>
                <a:rPr lang="en-US" altLang="ja-JP" sz="10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/>
                </a:rPr>
                <a:t></a:t>
              </a:r>
              <a:r>
                <a:rPr lang="en-US" altLang="ja-JP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ja-JP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altLang="ja-JP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2" name="Text Box 6"/>
          <p:cNvSpPr txBox="1">
            <a:spLocks noChangeArrowheads="1"/>
          </p:cNvSpPr>
          <p:nvPr/>
        </p:nvSpPr>
        <p:spPr bwMode="auto">
          <a:xfrm>
            <a:off x="2721940" y="5831242"/>
            <a:ext cx="1034657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ja-JP" sz="2000" dirty="0" smtClean="0">
                <a:latin typeface="+mn-lt"/>
                <a:ea typeface="メイリオ" panose="020B0604030504040204" pitchFamily="50" charset="-128"/>
                <a:cs typeface="メイリオ" panose="020B0604030504040204" pitchFamily="50" charset="-128"/>
              </a:rPr>
              <a:t>Fig. 17</a:t>
            </a:r>
          </a:p>
        </p:txBody>
      </p:sp>
      <p:sp>
        <p:nvSpPr>
          <p:cNvPr id="77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Saka-20                      </a:t>
            </a:r>
            <a:endParaRPr lang="en-US" altLang="ja-JP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704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731867" y="1159440"/>
            <a:ext cx="290033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en-US" altLang="ja-JP" sz="3200" b="1" dirty="0" smtClean="0">
                <a:solidFill>
                  <a:schemeClr val="tx2">
                    <a:lumMod val="75000"/>
                  </a:schemeClr>
                </a:solidFill>
              </a:rPr>
              <a:t>CONCLUSIONS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075267" y="1624414"/>
            <a:ext cx="7535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ja-JP" sz="2400" b="1" dirty="0" smtClean="0"/>
              <a:t>Suppression or Utilization of Atomic Migration </a:t>
            </a:r>
            <a:r>
              <a:rPr lang="en-US" altLang="ja-JP" sz="2400" dirty="0" smtClean="0"/>
              <a:t>(</a:t>
            </a:r>
            <a:r>
              <a:rPr lang="en-US" altLang="ja-JP" sz="2400" b="1" dirty="0" smtClean="0"/>
              <a:t>EM, SM</a:t>
            </a:r>
            <a:r>
              <a:rPr lang="en-US" altLang="ja-JP" sz="2400" dirty="0" smtClean="0"/>
              <a:t>)</a:t>
            </a:r>
          </a:p>
          <a:p>
            <a:pPr>
              <a:lnSpc>
                <a:spcPts val="3000"/>
              </a:lnSpc>
            </a:pPr>
            <a:r>
              <a:rPr lang="en-US" altLang="ja-JP" sz="2400" b="1" dirty="0" smtClean="0"/>
              <a:t>in Relation with PASSIVATION</a:t>
            </a:r>
            <a:endParaRPr kumimoji="1" lang="ja-JP" altLang="en-US" sz="2400" b="1" dirty="0"/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1320800" y="939800"/>
            <a:ext cx="7289800" cy="50800"/>
          </a:xfrm>
          <a:prstGeom prst="rect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tx1">
                  <a:shade val="100000"/>
                  <a:satMod val="115000"/>
                  <a:lumMod val="0"/>
                  <a:lumOff val="100000"/>
                </a:schemeClr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4" y="208722"/>
            <a:ext cx="781878" cy="781878"/>
          </a:xfrm>
          <a:prstGeom prst="rect">
            <a:avLst/>
          </a:prstGeom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1174662" y="6211986"/>
            <a:ext cx="6924309" cy="567002"/>
          </a:xfrm>
          <a:prstGeom prst="rect">
            <a:avLst/>
          </a:prstGeom>
          <a:noFill/>
          <a:ln>
            <a:noFill/>
          </a:ln>
          <a:extLst/>
        </p:spPr>
        <p:txBody>
          <a:bodyPr lIns="74295" tIns="8890" rIns="74295" bIns="8890"/>
          <a:lstStyle/>
          <a:p>
            <a:pPr algn="l" eaLnBrk="0" hangingPunct="0">
              <a:spcAft>
                <a:spcPts val="0"/>
              </a:spcAft>
            </a:pPr>
            <a:r>
              <a:rPr kumimoji="0" lang="en-US" altLang="ja-JP" sz="1600" dirty="0" smtClean="0">
                <a:latin typeface="Arial" panose="020B0604020202020204" pitchFamily="34" charset="0"/>
                <a:ea typeface="ＭＳ 明朝" pitchFamily="17" charset="-128"/>
                <a:cs typeface="Arial" panose="020B0604020202020204" pitchFamily="34" charset="0"/>
              </a:rPr>
              <a:t>This work was supported by JSPS KAKENHI Grant-in-Aid for Scientific Research (B) No.26289001.</a:t>
            </a:r>
          </a:p>
          <a:p>
            <a:pPr algn="l" eaLnBrk="0" hangingPunct="0">
              <a:spcAft>
                <a:spcPts val="0"/>
              </a:spcAft>
            </a:pPr>
            <a:endParaRPr kumimoji="0" lang="en-US" altLang="ja-JP" sz="1600" dirty="0">
              <a:latin typeface="Arial" panose="020B0604020202020204" pitchFamily="34" charset="0"/>
              <a:ea typeface="ＭＳ 明朝" pitchFamily="17" charset="-128"/>
              <a:cs typeface="Arial" panose="020B0604020202020204" pitchFamily="34" charset="0"/>
            </a:endParaRPr>
          </a:p>
        </p:txBody>
      </p:sp>
      <p:sp>
        <p:nvSpPr>
          <p:cNvPr id="20" name="Line 133"/>
          <p:cNvSpPr>
            <a:spLocks noChangeShapeType="1"/>
          </p:cNvSpPr>
          <p:nvPr/>
        </p:nvSpPr>
        <p:spPr bwMode="auto">
          <a:xfrm>
            <a:off x="1217933" y="6163196"/>
            <a:ext cx="1308654" cy="0"/>
          </a:xfrm>
          <a:prstGeom prst="line">
            <a:avLst/>
          </a:prstGeom>
          <a:noFill/>
          <a:ln w="12700">
            <a:solidFill>
              <a:schemeClr val="accent1">
                <a:lumMod val="7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Aft>
                <a:spcPts val="0"/>
              </a:spcAft>
            </a:pPr>
            <a:endParaRPr lang="ja-JP" altLang="en-US"/>
          </a:p>
        </p:txBody>
      </p:sp>
      <p:pic>
        <p:nvPicPr>
          <p:cNvPr id="21" name="Picture 2" descr="Cu NW- 2 pho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23"/>
          <a:stretch>
            <a:fillRect/>
          </a:stretch>
        </p:blipFill>
        <p:spPr bwMode="auto">
          <a:xfrm>
            <a:off x="6426028" y="3039902"/>
            <a:ext cx="2192600" cy="176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6806658" y="4955590"/>
            <a:ext cx="1499142" cy="401891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Fig. </a:t>
            </a:r>
            <a:r>
              <a:rPr kumimoji="0" lang="en-US" altLang="ja-JP" sz="2000" dirty="0" smtClean="0">
                <a:solidFill>
                  <a:srgbClr val="000000"/>
                </a:solidFill>
                <a:latin typeface="+mn-lt"/>
              </a:rPr>
              <a:t>16</a:t>
            </a:r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23" name="Picture 4" descr="artworks\nanomaterials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3810002" y="3039902"/>
            <a:ext cx="2352136" cy="176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4266931" y="4962139"/>
            <a:ext cx="1499142" cy="401891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defPPr>
              <a:defRPr lang="ja-JP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  <a:cs typeface="+mn-cs"/>
              </a:defRPr>
            </a:lvl9pPr>
          </a:lstStyle>
          <a:p>
            <a:r>
              <a:rPr kumimoji="0" lang="en-US" altLang="ja-JP" sz="2000" dirty="0">
                <a:solidFill>
                  <a:srgbClr val="000000"/>
                </a:solidFill>
                <a:latin typeface="+mn-lt"/>
              </a:rPr>
              <a:t>Fig. </a:t>
            </a:r>
            <a:r>
              <a:rPr kumimoji="0" lang="en-US" altLang="ja-JP" sz="2000" dirty="0" smtClean="0">
                <a:solidFill>
                  <a:srgbClr val="000000"/>
                </a:solidFill>
                <a:latin typeface="+mn-lt"/>
              </a:rPr>
              <a:t>13(a)</a:t>
            </a:r>
            <a:endParaRPr kumimoji="0" lang="en-US" altLang="ja-JP" sz="2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539067" y="2751667"/>
            <a:ext cx="270935" cy="1761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>
            <a:off x="712859" y="2863582"/>
            <a:ext cx="263204" cy="374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Text Box 22"/>
          <p:cNvSpPr txBox="1">
            <a:spLocks noChangeArrowheads="1"/>
          </p:cNvSpPr>
          <p:nvPr/>
        </p:nvSpPr>
        <p:spPr bwMode="auto">
          <a:xfrm>
            <a:off x="8248650" y="6664140"/>
            <a:ext cx="86836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ja-JP" sz="1200" dirty="0" smtClean="0">
                <a:latin typeface="+mn-lt"/>
              </a:rPr>
              <a:t>Saka-21                      </a:t>
            </a:r>
            <a:endParaRPr lang="en-US" altLang="ja-JP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9960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6350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1192</TotalTime>
  <Words>738</Words>
  <Application>Microsoft Office PowerPoint</Application>
  <PresentationFormat>画面に合わせる (4:3)</PresentationFormat>
  <Paragraphs>209</Paragraphs>
  <Slides>13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5" baseType="lpstr">
      <vt:lpstr>Office ​​テーマ</vt:lpstr>
      <vt:lpstr>数式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T. Shoji</dc:creator>
  <cp:lastModifiedBy>T. Shoji</cp:lastModifiedBy>
  <cp:revision>146</cp:revision>
  <cp:lastPrinted>2016-08-29T01:06:55Z</cp:lastPrinted>
  <dcterms:created xsi:type="dcterms:W3CDTF">2016-05-24T00:13:52Z</dcterms:created>
  <dcterms:modified xsi:type="dcterms:W3CDTF">2016-09-04T23:42:19Z</dcterms:modified>
</cp:coreProperties>
</file>