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 id="2147483791" r:id="rId2"/>
    <p:sldMasterId id="2147483815" r:id="rId3"/>
  </p:sldMasterIdLst>
  <p:notesMasterIdLst>
    <p:notesMasterId r:id="rId23"/>
  </p:notesMasterIdLst>
  <p:handoutMasterIdLst>
    <p:handoutMasterId r:id="rId24"/>
  </p:handoutMasterIdLst>
  <p:sldIdLst>
    <p:sldId id="399" r:id="rId4"/>
    <p:sldId id="383" r:id="rId5"/>
    <p:sldId id="396" r:id="rId6"/>
    <p:sldId id="386" r:id="rId7"/>
    <p:sldId id="368" r:id="rId8"/>
    <p:sldId id="402" r:id="rId9"/>
    <p:sldId id="401" r:id="rId10"/>
    <p:sldId id="387" r:id="rId11"/>
    <p:sldId id="388" r:id="rId12"/>
    <p:sldId id="389" r:id="rId13"/>
    <p:sldId id="398" r:id="rId14"/>
    <p:sldId id="394" r:id="rId15"/>
    <p:sldId id="403" r:id="rId16"/>
    <p:sldId id="384" r:id="rId17"/>
    <p:sldId id="400" r:id="rId18"/>
    <p:sldId id="329" r:id="rId19"/>
    <p:sldId id="348" r:id="rId20"/>
    <p:sldId id="336" r:id="rId21"/>
    <p:sldId id="392" r:id="rId22"/>
  </p:sldIdLst>
  <p:sldSz cx="9144000" cy="6858000" type="screen4x3"/>
  <p:notesSz cx="9874250" cy="6858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40C"/>
    <a:srgbClr val="0000D4"/>
    <a:srgbClr val="00CC00"/>
    <a:srgbClr val="33CC33"/>
    <a:srgbClr val="008000"/>
    <a:srgbClr val="D30707"/>
    <a:srgbClr val="BF010D"/>
    <a:srgbClr val="0008FF"/>
    <a:srgbClr val="95030B"/>
    <a:srgbClr val="EDFB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04" autoAdjust="0"/>
    <p:restoredTop sz="97467" autoAdjust="0"/>
  </p:normalViewPr>
  <p:slideViewPr>
    <p:cSldViewPr snapToGrid="0">
      <p:cViewPr varScale="1">
        <p:scale>
          <a:sx n="93" d="100"/>
          <a:sy n="93" d="100"/>
        </p:scale>
        <p:origin x="1330" y="5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TaisukeEnokida:Dropbox:&#22823;&#23398;&#38306;&#36899;:PB:&#12479;&#12531;&#12497;&#12463;&#32080;&#21512;:&#23713;&#26412;:2014.4.9_HSA,AGP,Plasma&#27604;&#36611;&#65343;90&#956;L&#65343;210nm.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N:\&#23665;&#23822;\&#23815;&#22478;&#23665;&#23822;\&#23398;&#20250;\AFPS2015\alkyl-K.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C:\Users\KC\Desktop\&#32622;&#25563;&#23455;&#39443;&#65288;&#35036;&#27491;&#65311;&#65289;.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oleObject" Target="file:///C:\Users\KC\Desktop\&#32622;&#25563;&#23455;&#39443;&#65288;&#35036;&#27491;&#65311;&#65289;.xlsx" TargetMode="External"/><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oleObject" Target="file:///N:\&#23665;&#23822;\&#23815;&#22478;&#23665;&#23822;\&#22519;&#31558;\PB-1\&#32080;&#21512;&#29575;(mutant).xlsx" TargetMode="External"/><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1" Type="http://schemas.openxmlformats.org/officeDocument/2006/relationships/oleObject" Target="file:///C:\Users\Enokida\Dropbox\&#22823;&#23398;&#38306;&#36899;\PB\&#12479;&#12531;&#12497;&#12463;&#32080;&#21512;\PLE,%20bilirubin.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TaisukeEnokida:Dropbox:&#22823;&#23398;&#38306;&#36899;:PB:&#12479;&#12531;&#12497;&#12463;&#32080;&#21512;:PLE,%20bilirubin.xlsx" TargetMode="External"/></Relationships>
</file>

<file path=ppt/charts/_rels/chart8.xml.rels><?xml version="1.0" encoding="UTF-8" standalone="yes"?>
<Relationships xmlns="http://schemas.openxmlformats.org/package/2006/relationships"><Relationship Id="rId2" Type="http://schemas.openxmlformats.org/officeDocument/2006/relationships/oleObject" Target="file:///C:\Users\Enokida\Dropbox\&#22823;&#23398;&#38306;&#36899;\PB\&#12479;&#12531;&#12497;&#12463;&#32080;&#21512;\PLE,%20bilirubin.xlsx" TargetMode="External"/><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KC's%20DATA\&#23815;&#22478;&#23665;&#23822;\&#22519;&#31558;\PB-2\Modeling%20data\Energy%20Data\Sum_Highest%20Energy_articl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107363685240101"/>
          <c:y val="4.8219412312874597E-2"/>
          <c:w val="0.86999830646134002"/>
          <c:h val="0.78601334657214805"/>
        </c:manualLayout>
      </c:layout>
      <c:barChart>
        <c:barDir val="col"/>
        <c:grouping val="clustered"/>
        <c:varyColors val="0"/>
        <c:ser>
          <c:idx val="0"/>
          <c:order val="0"/>
          <c:spPr>
            <a:solidFill>
              <a:schemeClr val="tx1"/>
            </a:solidFill>
            <a:ln>
              <a:solidFill>
                <a:schemeClr val="tx1"/>
              </a:solidFill>
            </a:ln>
          </c:spPr>
          <c:invertIfNegative val="0"/>
          <c:errBars>
            <c:errBarType val="plus"/>
            <c:errValType val="cust"/>
            <c:noEndCap val="0"/>
            <c:plus>
              <c:numRef>
                <c:f>Sheet1!$Q$80:$Q$83</c:f>
                <c:numCache>
                  <c:formatCode>General</c:formatCode>
                  <c:ptCount val="4"/>
                  <c:pt idx="0">
                    <c:v>0.68178897376104697</c:v>
                  </c:pt>
                  <c:pt idx="1">
                    <c:v>0.15543000000000001</c:v>
                  </c:pt>
                  <c:pt idx="2">
                    <c:v>1.4958125997655161</c:v>
                  </c:pt>
                  <c:pt idx="3">
                    <c:v>2.0276466000000002</c:v>
                  </c:pt>
                </c:numCache>
              </c:numRef>
            </c:plus>
            <c:minus>
              <c:numLit>
                <c:formatCode>General</c:formatCode>
                <c:ptCount val="1"/>
                <c:pt idx="0">
                  <c:v>1</c:v>
                </c:pt>
              </c:numLit>
            </c:minus>
          </c:errBars>
          <c:cat>
            <c:strRef>
              <c:f>Sheet1!$P$75:$P$78</c:f>
              <c:strCache>
                <c:ptCount val="4"/>
                <c:pt idx="0">
                  <c:v>Plasma</c:v>
                </c:pt>
                <c:pt idx="1">
                  <c:v>HSA_x000d_(600µM)</c:v>
                </c:pt>
                <c:pt idx="2">
                  <c:v>AAG_x000d_(45µM)</c:v>
                </c:pt>
                <c:pt idx="3">
                  <c:v>γ-globulin_x000d_(150µM)</c:v>
                </c:pt>
              </c:strCache>
            </c:strRef>
          </c:cat>
          <c:val>
            <c:numRef>
              <c:f>Sheet1!$R$75:$R$78</c:f>
              <c:numCache>
                <c:formatCode>General</c:formatCode>
                <c:ptCount val="4"/>
                <c:pt idx="0">
                  <c:v>1.853975913409428</c:v>
                </c:pt>
                <c:pt idx="1">
                  <c:v>0.32136807167215398</c:v>
                </c:pt>
                <c:pt idx="2">
                  <c:v>93.421880247000004</c:v>
                </c:pt>
                <c:pt idx="3">
                  <c:v>89.161500000000004</c:v>
                </c:pt>
              </c:numCache>
            </c:numRef>
          </c:val>
          <c:extLst xmlns:c16r2="http://schemas.microsoft.com/office/drawing/2015/06/chart">
            <c:ext xmlns:c16="http://schemas.microsoft.com/office/drawing/2014/chart" uri="{C3380CC4-5D6E-409C-BE32-E72D297353CC}">
              <c16:uniqueId val="{00000000-0314-F047-B477-1263EBB78383}"/>
            </c:ext>
          </c:extLst>
        </c:ser>
        <c:dLbls>
          <c:showLegendKey val="0"/>
          <c:showVal val="0"/>
          <c:showCatName val="0"/>
          <c:showSerName val="0"/>
          <c:showPercent val="0"/>
          <c:showBubbleSize val="0"/>
        </c:dLbls>
        <c:gapWidth val="80"/>
        <c:axId val="228944960"/>
        <c:axId val="228948096"/>
      </c:barChart>
      <c:catAx>
        <c:axId val="228944960"/>
        <c:scaling>
          <c:orientation val="minMax"/>
        </c:scaling>
        <c:delete val="0"/>
        <c:axPos val="b"/>
        <c:numFmt formatCode="General" sourceLinked="0"/>
        <c:majorTickMark val="none"/>
        <c:minorTickMark val="none"/>
        <c:tickLblPos val="nextTo"/>
        <c:txPr>
          <a:bodyPr rot="0"/>
          <a:lstStyle/>
          <a:p>
            <a:pPr>
              <a:defRPr/>
            </a:pPr>
            <a:endParaRPr lang="ja-JP"/>
          </a:p>
        </c:txPr>
        <c:crossAx val="228948096"/>
        <c:crosses val="autoZero"/>
        <c:auto val="1"/>
        <c:lblAlgn val="ctr"/>
        <c:lblOffset val="100"/>
        <c:noMultiLvlLbl val="0"/>
      </c:catAx>
      <c:valAx>
        <c:axId val="228948096"/>
        <c:scaling>
          <c:orientation val="minMax"/>
          <c:max val="100"/>
        </c:scaling>
        <c:delete val="0"/>
        <c:axPos val="l"/>
        <c:numFmt formatCode="General" sourceLinked="1"/>
        <c:majorTickMark val="out"/>
        <c:minorTickMark val="none"/>
        <c:tickLblPos val="nextTo"/>
        <c:crossAx val="228944960"/>
        <c:crosses val="autoZero"/>
        <c:crossBetween val="between"/>
        <c:majorUnit val="20"/>
      </c:valAx>
    </c:plotArea>
    <c:plotVisOnly val="1"/>
    <c:dispBlanksAs val="gap"/>
    <c:showDLblsOverMax val="0"/>
  </c:chart>
  <c:txPr>
    <a:bodyPr/>
    <a:lstStyle/>
    <a:p>
      <a:pPr>
        <a:defRPr sz="900">
          <a:latin typeface="Arial" panose="020B0604020202020204" pitchFamily="34" charset="0"/>
          <a:cs typeface="Arial" panose="020B0604020202020204" pitchFamily="34" charset="0"/>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7429855864207"/>
          <c:y val="4.0752522784087197E-2"/>
          <c:w val="0.77370140535773002"/>
          <c:h val="0.80336447156756596"/>
        </c:manualLayout>
      </c:layout>
      <c:scatterChart>
        <c:scatterStyle val="lineMarker"/>
        <c:varyColors val="0"/>
        <c:ser>
          <c:idx val="0"/>
          <c:order val="0"/>
          <c:spPr>
            <a:ln w="28575">
              <a:solidFill>
                <a:prstClr val="black"/>
              </a:solidFill>
            </a:ln>
          </c:spPr>
          <c:marker>
            <c:symbol val="circle"/>
            <c:size val="10"/>
            <c:spPr>
              <a:solidFill>
                <a:schemeClr val="tx1"/>
              </a:solidFill>
              <a:ln>
                <a:solidFill>
                  <a:schemeClr val="tx1"/>
                </a:solidFill>
              </a:ln>
            </c:spPr>
          </c:marker>
          <c:errBars>
            <c:errDir val="y"/>
            <c:errBarType val="both"/>
            <c:errValType val="cust"/>
            <c:noEndCap val="0"/>
            <c:plus>
              <c:numRef>
                <c:f>Sheet1!$C$8:$C$13</c:f>
                <c:numCache>
                  <c:formatCode>General</c:formatCode>
                  <c:ptCount val="6"/>
                  <c:pt idx="0">
                    <c:v>0.35</c:v>
                  </c:pt>
                  <c:pt idx="1">
                    <c:v>0.64</c:v>
                  </c:pt>
                  <c:pt idx="2">
                    <c:v>2.12</c:v>
                  </c:pt>
                  <c:pt idx="3">
                    <c:v>6.9300000000000024</c:v>
                  </c:pt>
                  <c:pt idx="4">
                    <c:v>1.73</c:v>
                  </c:pt>
                  <c:pt idx="5">
                    <c:v>0.44</c:v>
                  </c:pt>
                </c:numCache>
              </c:numRef>
            </c:plus>
            <c:minus>
              <c:numRef>
                <c:f>Sheet1!$C$8:$C$13</c:f>
                <c:numCache>
                  <c:formatCode>General</c:formatCode>
                  <c:ptCount val="6"/>
                  <c:pt idx="0">
                    <c:v>0.35</c:v>
                  </c:pt>
                  <c:pt idx="1">
                    <c:v>0.64</c:v>
                  </c:pt>
                  <c:pt idx="2">
                    <c:v>2.12</c:v>
                  </c:pt>
                  <c:pt idx="3">
                    <c:v>6.9300000000000024</c:v>
                  </c:pt>
                  <c:pt idx="4">
                    <c:v>1.73</c:v>
                  </c:pt>
                  <c:pt idx="5">
                    <c:v>0.44</c:v>
                  </c:pt>
                </c:numCache>
              </c:numRef>
            </c:minus>
          </c:errBars>
          <c:xVal>
            <c:numRef>
              <c:f>Sheet1!$A$8:$A$13</c:f>
              <c:numCache>
                <c:formatCode>General</c:formatCode>
                <c:ptCount val="6"/>
                <c:pt idx="0">
                  <c:v>1</c:v>
                </c:pt>
                <c:pt idx="1">
                  <c:v>2</c:v>
                </c:pt>
                <c:pt idx="2">
                  <c:v>3</c:v>
                </c:pt>
                <c:pt idx="3">
                  <c:v>4</c:v>
                </c:pt>
                <c:pt idx="4">
                  <c:v>5</c:v>
                </c:pt>
                <c:pt idx="5">
                  <c:v>6</c:v>
                </c:pt>
              </c:numCache>
            </c:numRef>
          </c:xVal>
          <c:yVal>
            <c:numRef>
              <c:f>Sheet1!$B$8:$B$13</c:f>
              <c:numCache>
                <c:formatCode>General</c:formatCode>
                <c:ptCount val="6"/>
                <c:pt idx="0">
                  <c:v>0.53</c:v>
                </c:pt>
                <c:pt idx="1">
                  <c:v>4.8599999999999977</c:v>
                </c:pt>
                <c:pt idx="2">
                  <c:v>13.7</c:v>
                </c:pt>
                <c:pt idx="3">
                  <c:v>20.100000000000001</c:v>
                </c:pt>
                <c:pt idx="4">
                  <c:v>29.9</c:v>
                </c:pt>
                <c:pt idx="5">
                  <c:v>25.8</c:v>
                </c:pt>
              </c:numCache>
            </c:numRef>
          </c:yVal>
          <c:smooth val="0"/>
          <c:extLst xmlns:c16r2="http://schemas.microsoft.com/office/drawing/2015/06/chart">
            <c:ext xmlns:c16="http://schemas.microsoft.com/office/drawing/2014/chart" uri="{C3380CC4-5D6E-409C-BE32-E72D297353CC}">
              <c16:uniqueId val="{00000000-163B-E343-9004-7CC4D5776DD4}"/>
            </c:ext>
          </c:extLst>
        </c:ser>
        <c:dLbls>
          <c:showLegendKey val="0"/>
          <c:showVal val="0"/>
          <c:showCatName val="0"/>
          <c:showSerName val="0"/>
          <c:showPercent val="0"/>
          <c:showBubbleSize val="0"/>
        </c:dLbls>
        <c:axId val="228946528"/>
        <c:axId val="228945744"/>
      </c:scatterChart>
      <c:valAx>
        <c:axId val="228946528"/>
        <c:scaling>
          <c:orientation val="minMax"/>
          <c:max val="6.5"/>
          <c:min val="0"/>
        </c:scaling>
        <c:delete val="0"/>
        <c:axPos val="b"/>
        <c:numFmt formatCode="General" sourceLinked="1"/>
        <c:majorTickMark val="out"/>
        <c:minorTickMark val="none"/>
        <c:tickLblPos val="nextTo"/>
        <c:spPr>
          <a:ln>
            <a:solidFill>
              <a:schemeClr val="tx1"/>
            </a:solidFill>
          </a:ln>
        </c:spPr>
        <c:txPr>
          <a:bodyPr/>
          <a:lstStyle/>
          <a:p>
            <a:pPr>
              <a:defRPr sz="1400">
                <a:latin typeface="Arial"/>
                <a:cs typeface="Arial"/>
              </a:defRPr>
            </a:pPr>
            <a:endParaRPr lang="ja-JP"/>
          </a:p>
        </c:txPr>
        <c:crossAx val="228945744"/>
        <c:crosses val="autoZero"/>
        <c:crossBetween val="midCat"/>
        <c:majorUnit val="1"/>
      </c:valAx>
      <c:valAx>
        <c:axId val="228945744"/>
        <c:scaling>
          <c:orientation val="minMax"/>
          <c:max val="35"/>
          <c:min val="0"/>
        </c:scaling>
        <c:delete val="0"/>
        <c:axPos val="l"/>
        <c:numFmt formatCode="General" sourceLinked="1"/>
        <c:majorTickMark val="out"/>
        <c:minorTickMark val="none"/>
        <c:tickLblPos val="nextTo"/>
        <c:spPr>
          <a:ln>
            <a:solidFill>
              <a:schemeClr val="tx1"/>
            </a:solidFill>
          </a:ln>
        </c:spPr>
        <c:txPr>
          <a:bodyPr/>
          <a:lstStyle/>
          <a:p>
            <a:pPr>
              <a:defRPr sz="1400">
                <a:latin typeface="Arial"/>
                <a:cs typeface="Arial"/>
              </a:defRPr>
            </a:pPr>
            <a:endParaRPr lang="ja-JP"/>
          </a:p>
        </c:txPr>
        <c:crossAx val="228946528"/>
        <c:crosses val="autoZero"/>
        <c:crossBetween val="midCat"/>
        <c:majorUnit val="10"/>
      </c:valAx>
    </c:plotArea>
    <c:plotVisOnly val="1"/>
    <c:dispBlanksAs val="gap"/>
    <c:showDLblsOverMax val="0"/>
  </c:chart>
  <c:txPr>
    <a:bodyPr/>
    <a:lstStyle/>
    <a:p>
      <a:pPr>
        <a:defRPr sz="1200">
          <a:latin typeface="Times New Roman" panose="02020603050405020304" pitchFamily="18" charset="0"/>
          <a:cs typeface="Times New Roman" panose="02020603050405020304" pitchFamily="18" charset="0"/>
        </a:defRPr>
      </a:pPr>
      <a:endParaRPr lang="ja-JP"/>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6350" cap="rnd">
              <a:solidFill>
                <a:schemeClr val="tx1"/>
              </a:solidFill>
              <a:round/>
            </a:ln>
            <a:effectLst/>
          </c:spPr>
          <c:marker>
            <c:symbol val="circle"/>
            <c:size val="7"/>
            <c:spPr>
              <a:solidFill>
                <a:srgbClr val="0000D4"/>
              </a:solidFill>
              <a:ln w="9525">
                <a:solidFill>
                  <a:schemeClr val="tx1"/>
                </a:solidFill>
              </a:ln>
              <a:effectLst/>
            </c:spPr>
          </c:marker>
          <c:xVal>
            <c:numRef>
              <c:f>Sheet1!$B$28:$B$33</c:f>
              <c:numCache>
                <c:formatCode>General</c:formatCode>
                <c:ptCount val="6"/>
                <c:pt idx="0">
                  <c:v>0</c:v>
                </c:pt>
                <c:pt idx="1">
                  <c:v>0.5</c:v>
                </c:pt>
                <c:pt idx="2">
                  <c:v>1</c:v>
                </c:pt>
                <c:pt idx="3">
                  <c:v>2</c:v>
                </c:pt>
                <c:pt idx="4">
                  <c:v>3</c:v>
                </c:pt>
                <c:pt idx="5">
                  <c:v>4</c:v>
                </c:pt>
              </c:numCache>
            </c:numRef>
          </c:xVal>
          <c:yVal>
            <c:numRef>
              <c:f>Sheet1!$H$28:$H$33</c:f>
              <c:numCache>
                <c:formatCode>General</c:formatCode>
                <c:ptCount val="6"/>
                <c:pt idx="0">
                  <c:v>100</c:v>
                </c:pt>
                <c:pt idx="1">
                  <c:v>102.1042703964627</c:v>
                </c:pt>
                <c:pt idx="2">
                  <c:v>102.0485239928793</c:v>
                </c:pt>
                <c:pt idx="3">
                  <c:v>102.2543544230133</c:v>
                </c:pt>
                <c:pt idx="4">
                  <c:v>103.7906736508201</c:v>
                </c:pt>
                <c:pt idx="5">
                  <c:v>104.88793898248269</c:v>
                </c:pt>
              </c:numCache>
            </c:numRef>
          </c:yVal>
          <c:smooth val="0"/>
          <c:extLst xmlns:c16r2="http://schemas.microsoft.com/office/drawing/2015/06/chart">
            <c:ext xmlns:c16="http://schemas.microsoft.com/office/drawing/2014/chart" uri="{C3380CC4-5D6E-409C-BE32-E72D297353CC}">
              <c16:uniqueId val="{00000000-4681-2747-AAD3-41AEEC7BCBE4}"/>
            </c:ext>
          </c:extLst>
        </c:ser>
        <c:dLbls>
          <c:showLegendKey val="0"/>
          <c:showVal val="0"/>
          <c:showCatName val="0"/>
          <c:showSerName val="0"/>
          <c:showPercent val="0"/>
          <c:showBubbleSize val="0"/>
        </c:dLbls>
        <c:axId val="228944176"/>
        <c:axId val="228949272"/>
      </c:scatterChart>
      <c:valAx>
        <c:axId val="228944176"/>
        <c:scaling>
          <c:orientation val="minMax"/>
          <c:max val="4"/>
        </c:scaling>
        <c:delete val="0"/>
        <c:axPos val="b"/>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a:ea typeface="+mn-ea"/>
                <a:cs typeface="Arial"/>
              </a:defRPr>
            </a:pPr>
            <a:endParaRPr lang="ja-JP"/>
          </a:p>
        </c:txPr>
        <c:crossAx val="228949272"/>
        <c:crosses val="autoZero"/>
        <c:crossBetween val="midCat"/>
        <c:majorUnit val="1"/>
      </c:valAx>
      <c:valAx>
        <c:axId val="228949272"/>
        <c:scaling>
          <c:orientation val="minMax"/>
          <c:max val="120"/>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a:ea typeface="+mn-ea"/>
                <a:cs typeface="Arial"/>
              </a:defRPr>
            </a:pPr>
            <a:endParaRPr lang="ja-JP"/>
          </a:p>
        </c:txPr>
        <c:crossAx val="228944176"/>
        <c:crosses val="autoZero"/>
        <c:crossBetween val="midCat"/>
      </c:valAx>
      <c:spPr>
        <a:noFill/>
        <a:ln>
          <a:noFill/>
        </a:ln>
        <a:effectLst/>
      </c:spPr>
    </c:plotArea>
    <c:plotVisOnly val="1"/>
    <c:dispBlanksAs val="gap"/>
    <c:showDLblsOverMax val="0"/>
  </c:chart>
  <c:spPr>
    <a:noFill/>
    <a:ln>
      <a:noFill/>
    </a:ln>
    <a:effectLst/>
  </c:spPr>
  <c:txPr>
    <a:bodyPr/>
    <a:lstStyle/>
    <a:p>
      <a:pPr>
        <a:defRPr sz="1200">
          <a:latin typeface="Times New Roman" panose="02020603050405020304" pitchFamily="18" charset="0"/>
          <a:cs typeface="Times New Roman" panose="02020603050405020304" pitchFamily="18" charset="0"/>
        </a:defRPr>
      </a:pPr>
      <a:endParaRPr lang="ja-JP"/>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spPr>
            <a:ln w="6350" cap="rnd">
              <a:solidFill>
                <a:schemeClr val="tx1"/>
              </a:solidFill>
              <a:round/>
            </a:ln>
            <a:effectLst/>
          </c:spPr>
          <c:marker>
            <c:symbol val="circle"/>
            <c:size val="7"/>
            <c:spPr>
              <a:solidFill>
                <a:srgbClr val="D30707"/>
              </a:solidFill>
              <a:ln w="9525">
                <a:solidFill>
                  <a:schemeClr val="tx1"/>
                </a:solidFill>
              </a:ln>
              <a:effectLst/>
            </c:spPr>
          </c:marker>
          <c:xVal>
            <c:numRef>
              <c:f>Sheet1!$B$28:$B$33</c:f>
              <c:numCache>
                <c:formatCode>General</c:formatCode>
                <c:ptCount val="6"/>
                <c:pt idx="0">
                  <c:v>0</c:v>
                </c:pt>
                <c:pt idx="1">
                  <c:v>0.5</c:v>
                </c:pt>
                <c:pt idx="2">
                  <c:v>1</c:v>
                </c:pt>
                <c:pt idx="3">
                  <c:v>2</c:v>
                </c:pt>
                <c:pt idx="4">
                  <c:v>3</c:v>
                </c:pt>
                <c:pt idx="5">
                  <c:v>4</c:v>
                </c:pt>
              </c:numCache>
            </c:numRef>
          </c:xVal>
          <c:yVal>
            <c:numRef>
              <c:f>Sheet1!$F$28:$F$33</c:f>
              <c:numCache>
                <c:formatCode>General</c:formatCode>
                <c:ptCount val="6"/>
                <c:pt idx="0">
                  <c:v>100</c:v>
                </c:pt>
                <c:pt idx="1">
                  <c:v>84.8038604159333</c:v>
                </c:pt>
                <c:pt idx="2">
                  <c:v>56.464716350195182</c:v>
                </c:pt>
                <c:pt idx="3">
                  <c:v>34.912320084770812</c:v>
                </c:pt>
                <c:pt idx="4">
                  <c:v>28.873525265305432</c:v>
                </c:pt>
                <c:pt idx="5">
                  <c:v>25.90955945115363</c:v>
                </c:pt>
              </c:numCache>
            </c:numRef>
          </c:yVal>
          <c:smooth val="0"/>
          <c:extLst xmlns:c16r2="http://schemas.microsoft.com/office/drawing/2015/06/chart">
            <c:ext xmlns:c16="http://schemas.microsoft.com/office/drawing/2014/chart" uri="{C3380CC4-5D6E-409C-BE32-E72D297353CC}">
              <c16:uniqueId val="{00000000-1EC7-FC4A-9E03-20E76D8571CC}"/>
            </c:ext>
          </c:extLst>
        </c:ser>
        <c:dLbls>
          <c:showLegendKey val="0"/>
          <c:showVal val="0"/>
          <c:showCatName val="0"/>
          <c:showSerName val="0"/>
          <c:showPercent val="0"/>
          <c:showBubbleSize val="0"/>
        </c:dLbls>
        <c:axId val="228944568"/>
        <c:axId val="190911208"/>
      </c:scatterChart>
      <c:valAx>
        <c:axId val="228944568"/>
        <c:scaling>
          <c:orientation val="minMax"/>
          <c:max val="4"/>
        </c:scaling>
        <c:delete val="1"/>
        <c:axPos val="b"/>
        <c:numFmt formatCode="General" sourceLinked="1"/>
        <c:majorTickMark val="out"/>
        <c:minorTickMark val="none"/>
        <c:tickLblPos val="nextTo"/>
        <c:crossAx val="190911208"/>
        <c:crosses val="autoZero"/>
        <c:crossBetween val="midCat"/>
        <c:majorUnit val="1"/>
      </c:valAx>
      <c:valAx>
        <c:axId val="190911208"/>
        <c:scaling>
          <c:orientation val="minMax"/>
          <c:min val="0"/>
        </c:scaling>
        <c:delete val="1"/>
        <c:axPos val="l"/>
        <c:numFmt formatCode="General" sourceLinked="1"/>
        <c:majorTickMark val="out"/>
        <c:minorTickMark val="none"/>
        <c:tickLblPos val="nextTo"/>
        <c:crossAx val="228944568"/>
        <c:crosses val="autoZero"/>
        <c:crossBetween val="midCat"/>
      </c:valAx>
      <c:spPr>
        <a:noFill/>
        <a:ln>
          <a:noFill/>
        </a:ln>
        <a:effectLst/>
      </c:spPr>
    </c:plotArea>
    <c:plotVisOnly val="1"/>
    <c:dispBlanksAs val="gap"/>
    <c:showDLblsOverMax val="0"/>
  </c:chart>
  <c:spPr>
    <a:noFill/>
    <a:ln>
      <a:noFill/>
    </a:ln>
    <a:effectLst/>
  </c:spPr>
  <c:txPr>
    <a:bodyPr/>
    <a:lstStyle/>
    <a:p>
      <a:pPr>
        <a:defRPr sz="1200">
          <a:latin typeface="Times New Roman" panose="02020603050405020304" pitchFamily="18" charset="0"/>
          <a:cs typeface="Times New Roman" panose="02020603050405020304" pitchFamily="18" charset="0"/>
        </a:defRPr>
      </a:pPr>
      <a:endParaRPr lang="ja-JP"/>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tx1"/>
            </a:solidFill>
            <a:ln>
              <a:solidFill>
                <a:schemeClr val="tx1"/>
              </a:solidFill>
            </a:ln>
          </c:spPr>
          <c:invertIfNegative val="0"/>
          <c:errBars>
            <c:errBarType val="plus"/>
            <c:errValType val="cust"/>
            <c:noEndCap val="0"/>
            <c:plus>
              <c:numRef>
                <c:f>Sheet1!$F$11:$F$13</c:f>
                <c:numCache>
                  <c:formatCode>General</c:formatCode>
                  <c:ptCount val="3"/>
                  <c:pt idx="0">
                    <c:v>1.063227213446108</c:v>
                  </c:pt>
                  <c:pt idx="1">
                    <c:v>0.93105256163377303</c:v>
                  </c:pt>
                  <c:pt idx="2">
                    <c:v>2.3966124826429351</c:v>
                  </c:pt>
                </c:numCache>
              </c:numRef>
            </c:plus>
            <c:minus>
              <c:numRef>
                <c:f>Sheet1!$F$11:$F$13</c:f>
                <c:numCache>
                  <c:formatCode>General</c:formatCode>
                  <c:ptCount val="3"/>
                  <c:pt idx="0">
                    <c:v>1.063227213446108</c:v>
                  </c:pt>
                  <c:pt idx="1">
                    <c:v>0.93105256163377303</c:v>
                  </c:pt>
                  <c:pt idx="2">
                    <c:v>2.3966124826429351</c:v>
                  </c:pt>
                </c:numCache>
              </c:numRef>
            </c:minus>
          </c:errBars>
          <c:cat>
            <c:strRef>
              <c:f>Sheet1!$D$11:$D$13</c:f>
              <c:strCache>
                <c:ptCount val="3"/>
                <c:pt idx="0">
                  <c:v>Wild type</c:v>
                </c:pt>
                <c:pt idx="1">
                  <c:v>Y411A</c:v>
                </c:pt>
                <c:pt idx="2">
                  <c:v>R410A</c:v>
                </c:pt>
              </c:strCache>
            </c:strRef>
          </c:cat>
          <c:val>
            <c:numRef>
              <c:f>Sheet1!$E$11:$E$13</c:f>
              <c:numCache>
                <c:formatCode>General</c:formatCode>
                <c:ptCount val="3"/>
                <c:pt idx="0">
                  <c:v>7.0871111508917606</c:v>
                </c:pt>
                <c:pt idx="1">
                  <c:v>85.426830890854617</c:v>
                </c:pt>
                <c:pt idx="2">
                  <c:v>62.255846948797448</c:v>
                </c:pt>
              </c:numCache>
            </c:numRef>
          </c:val>
          <c:extLst xmlns:c16r2="http://schemas.microsoft.com/office/drawing/2015/06/chart">
            <c:ext xmlns:c16="http://schemas.microsoft.com/office/drawing/2014/chart" uri="{C3380CC4-5D6E-409C-BE32-E72D297353CC}">
              <c16:uniqueId val="{00000000-7F59-D54D-B7D3-FE850F2FB8D8}"/>
            </c:ext>
          </c:extLst>
        </c:ser>
        <c:dLbls>
          <c:showLegendKey val="0"/>
          <c:showVal val="0"/>
          <c:showCatName val="0"/>
          <c:showSerName val="0"/>
          <c:showPercent val="0"/>
          <c:showBubbleSize val="0"/>
        </c:dLbls>
        <c:gapWidth val="85"/>
        <c:axId val="190911600"/>
        <c:axId val="190904544"/>
      </c:barChart>
      <c:catAx>
        <c:axId val="190911600"/>
        <c:scaling>
          <c:orientation val="minMax"/>
        </c:scaling>
        <c:delete val="0"/>
        <c:axPos val="b"/>
        <c:numFmt formatCode="General" sourceLinked="0"/>
        <c:majorTickMark val="none"/>
        <c:minorTickMark val="none"/>
        <c:tickLblPos val="nextTo"/>
        <c:spPr>
          <a:ln>
            <a:solidFill>
              <a:schemeClr val="tx1"/>
            </a:solidFill>
          </a:ln>
        </c:spPr>
        <c:txPr>
          <a:bodyPr rot="0"/>
          <a:lstStyle/>
          <a:p>
            <a:pPr>
              <a:defRPr sz="1400">
                <a:latin typeface="Arial"/>
                <a:cs typeface="Arial"/>
              </a:defRPr>
            </a:pPr>
            <a:endParaRPr lang="ja-JP"/>
          </a:p>
        </c:txPr>
        <c:crossAx val="190904544"/>
        <c:crosses val="autoZero"/>
        <c:auto val="1"/>
        <c:lblAlgn val="ctr"/>
        <c:lblOffset val="100"/>
        <c:noMultiLvlLbl val="0"/>
      </c:catAx>
      <c:valAx>
        <c:axId val="190904544"/>
        <c:scaling>
          <c:orientation val="minMax"/>
        </c:scaling>
        <c:delete val="0"/>
        <c:axPos val="l"/>
        <c:numFmt formatCode="General" sourceLinked="1"/>
        <c:majorTickMark val="out"/>
        <c:minorTickMark val="none"/>
        <c:tickLblPos val="nextTo"/>
        <c:spPr>
          <a:ln>
            <a:solidFill>
              <a:schemeClr val="tx1"/>
            </a:solidFill>
          </a:ln>
        </c:spPr>
        <c:txPr>
          <a:bodyPr/>
          <a:lstStyle/>
          <a:p>
            <a:pPr>
              <a:defRPr sz="1400">
                <a:latin typeface="Arial"/>
                <a:cs typeface="Arial"/>
              </a:defRPr>
            </a:pPr>
            <a:endParaRPr lang="ja-JP"/>
          </a:p>
        </c:txPr>
        <c:crossAx val="190911600"/>
        <c:crosses val="autoZero"/>
        <c:crossBetween val="between"/>
        <c:majorUnit val="20"/>
      </c:valAx>
    </c:plotArea>
    <c:plotVisOnly val="1"/>
    <c:dispBlanksAs val="gap"/>
    <c:showDLblsOverMax val="0"/>
  </c:chart>
  <c:spPr>
    <a:ln>
      <a:noFill/>
    </a:ln>
  </c:spPr>
  <c:txPr>
    <a:bodyPr/>
    <a:lstStyle/>
    <a:p>
      <a:pPr>
        <a:defRPr sz="1200">
          <a:latin typeface="Times New Roman" panose="02020603050405020304" pitchFamily="18" charset="0"/>
          <a:cs typeface="Times New Roman" panose="02020603050405020304" pitchFamily="18" charset="0"/>
        </a:defRPr>
      </a:pPr>
      <a:endParaRPr lang="ja-JP"/>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264674670381497E-2"/>
          <c:y val="5.0180879932381399E-2"/>
          <c:w val="0.82158988305790703"/>
          <c:h val="0.80301294541572099"/>
        </c:manualLayout>
      </c:layout>
      <c:scatterChart>
        <c:scatterStyle val="lineMarker"/>
        <c:varyColors val="0"/>
        <c:ser>
          <c:idx val="0"/>
          <c:order val="0"/>
          <c:tx>
            <c:v>Octanoic acid</c:v>
          </c:tx>
          <c:spPr>
            <a:ln w="15875">
              <a:solidFill>
                <a:schemeClr val="tx1"/>
              </a:solidFill>
            </a:ln>
          </c:spPr>
          <c:marker>
            <c:symbol val="diamond"/>
            <c:size val="9"/>
            <c:spPr>
              <a:solidFill>
                <a:schemeClr val="bg1"/>
              </a:solidFill>
              <a:ln>
                <a:solidFill>
                  <a:sysClr val="windowText" lastClr="000000"/>
                </a:solidFill>
              </a:ln>
            </c:spPr>
          </c:marker>
          <c:errBars>
            <c:errDir val="y"/>
            <c:errBarType val="both"/>
            <c:errValType val="cust"/>
            <c:noEndCap val="0"/>
            <c:plus>
              <c:numLit>
                <c:formatCode>General</c:formatCode>
                <c:ptCount val="6"/>
                <c:pt idx="0">
                  <c:v>9.9508200784656803E-2</c:v>
                </c:pt>
                <c:pt idx="1">
                  <c:v>1.0470483253944041</c:v>
                </c:pt>
                <c:pt idx="2">
                  <c:v>4.27311376131569</c:v>
                </c:pt>
                <c:pt idx="3">
                  <c:v>1.062912130323006</c:v>
                </c:pt>
                <c:pt idx="4">
                  <c:v>2.938999301834611</c:v>
                </c:pt>
                <c:pt idx="5">
                  <c:v>0.84918754467466895</c:v>
                </c:pt>
              </c:numLit>
            </c:plus>
            <c:minus>
              <c:numLit>
                <c:formatCode>General</c:formatCode>
                <c:ptCount val="6"/>
                <c:pt idx="0">
                  <c:v>9.9508200784656803E-2</c:v>
                </c:pt>
                <c:pt idx="1">
                  <c:v>1.0470483253944041</c:v>
                </c:pt>
                <c:pt idx="2">
                  <c:v>4.27311376131569</c:v>
                </c:pt>
                <c:pt idx="3">
                  <c:v>1.062912130323006</c:v>
                </c:pt>
                <c:pt idx="4">
                  <c:v>2.938999301834611</c:v>
                </c:pt>
                <c:pt idx="5">
                  <c:v>0.84918754467466895</c:v>
                </c:pt>
              </c:numLit>
            </c:minus>
          </c:errBars>
          <c:xVal>
            <c:numLit>
              <c:formatCode>General</c:formatCode>
              <c:ptCount val="3"/>
              <c:pt idx="0">
                <c:v>0</c:v>
              </c:pt>
              <c:pt idx="1">
                <c:v>10</c:v>
              </c:pt>
              <c:pt idx="2">
                <c:v>20</c:v>
              </c:pt>
            </c:numLit>
          </c:xVal>
          <c:yVal>
            <c:numLit>
              <c:formatCode>General</c:formatCode>
              <c:ptCount val="3"/>
              <c:pt idx="0">
                <c:v>7.2602692577409718</c:v>
              </c:pt>
              <c:pt idx="1">
                <c:v>34.482863816225432</c:v>
              </c:pt>
              <c:pt idx="2">
                <c:v>50.970913902902602</c:v>
              </c:pt>
            </c:numLit>
          </c:yVal>
          <c:smooth val="0"/>
          <c:extLst xmlns:c16r2="http://schemas.microsoft.com/office/drawing/2015/06/chart">
            <c:ext xmlns:c16="http://schemas.microsoft.com/office/drawing/2014/chart" uri="{C3380CC4-5D6E-409C-BE32-E72D297353CC}">
              <c16:uniqueId val="{00000000-7F89-2844-9129-6693360BEE4D}"/>
            </c:ext>
          </c:extLst>
        </c:ser>
        <c:dLbls>
          <c:showLegendKey val="0"/>
          <c:showVal val="0"/>
          <c:showCatName val="0"/>
          <c:showSerName val="0"/>
          <c:showPercent val="0"/>
          <c:showBubbleSize val="0"/>
        </c:dLbls>
        <c:axId val="230375576"/>
        <c:axId val="230374008"/>
      </c:scatterChart>
      <c:valAx>
        <c:axId val="230375576"/>
        <c:scaling>
          <c:orientation val="minMax"/>
          <c:max val="21"/>
          <c:min val="0"/>
        </c:scaling>
        <c:delete val="0"/>
        <c:axPos val="b"/>
        <c:numFmt formatCode="General" sourceLinked="1"/>
        <c:majorTickMark val="out"/>
        <c:minorTickMark val="none"/>
        <c:tickLblPos val="nextTo"/>
        <c:spPr>
          <a:ln>
            <a:solidFill>
              <a:schemeClr val="tx1"/>
            </a:solidFill>
          </a:ln>
        </c:spPr>
        <c:txPr>
          <a:bodyPr/>
          <a:lstStyle/>
          <a:p>
            <a:pPr>
              <a:defRPr sz="1400">
                <a:latin typeface="Arial"/>
                <a:cs typeface="Arial"/>
              </a:defRPr>
            </a:pPr>
            <a:endParaRPr lang="ja-JP"/>
          </a:p>
        </c:txPr>
        <c:crossAx val="230374008"/>
        <c:crosses val="autoZero"/>
        <c:crossBetween val="midCat"/>
      </c:valAx>
      <c:valAx>
        <c:axId val="230374008"/>
        <c:scaling>
          <c:orientation val="minMax"/>
        </c:scaling>
        <c:delete val="0"/>
        <c:axPos val="l"/>
        <c:numFmt formatCode="General" sourceLinked="1"/>
        <c:majorTickMark val="out"/>
        <c:minorTickMark val="none"/>
        <c:tickLblPos val="nextTo"/>
        <c:spPr>
          <a:ln>
            <a:solidFill>
              <a:schemeClr val="tx1"/>
            </a:solidFill>
          </a:ln>
        </c:spPr>
        <c:txPr>
          <a:bodyPr/>
          <a:lstStyle/>
          <a:p>
            <a:pPr>
              <a:defRPr sz="1400">
                <a:latin typeface="Arial"/>
                <a:cs typeface="Arial"/>
              </a:defRPr>
            </a:pPr>
            <a:endParaRPr lang="ja-JP"/>
          </a:p>
        </c:txPr>
        <c:crossAx val="230375576"/>
        <c:crosses val="autoZero"/>
        <c:crossBetween val="midCat"/>
        <c:majorUnit val="20"/>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264674670381497E-2"/>
          <c:y val="5.0180879932381399E-2"/>
          <c:w val="0.82158988305790703"/>
          <c:h val="0.80301294541572099"/>
        </c:manualLayout>
      </c:layout>
      <c:scatterChart>
        <c:scatterStyle val="lineMarker"/>
        <c:varyColors val="0"/>
        <c:ser>
          <c:idx val="0"/>
          <c:order val="0"/>
          <c:tx>
            <c:strRef>
              <c:f>'160314'!$A$22:$A$33</c:f>
              <c:strCache>
                <c:ptCount val="1"/>
                <c:pt idx="0">
                  <c:v>bilirubin</c:v>
                </c:pt>
              </c:strCache>
            </c:strRef>
          </c:tx>
          <c:spPr>
            <a:ln w="15875">
              <a:solidFill>
                <a:schemeClr val="tx1"/>
              </a:solidFill>
            </a:ln>
          </c:spPr>
          <c:marker>
            <c:symbol val="diamond"/>
            <c:size val="9"/>
            <c:spPr>
              <a:solidFill>
                <a:schemeClr val="bg1"/>
              </a:solidFill>
              <a:ln>
                <a:solidFill>
                  <a:sysClr val="windowText" lastClr="000000"/>
                </a:solidFill>
              </a:ln>
            </c:spPr>
          </c:marker>
          <c:errBars>
            <c:errDir val="y"/>
            <c:errBarType val="both"/>
            <c:errValType val="cust"/>
            <c:noEndCap val="0"/>
            <c:plus>
              <c:numRef>
                <c:f>'160314'!$O$3:$R$3</c:f>
                <c:numCache>
                  <c:formatCode>General</c:formatCode>
                  <c:ptCount val="4"/>
                  <c:pt idx="0">
                    <c:v>0.60400024588813495</c:v>
                  </c:pt>
                  <c:pt idx="1">
                    <c:v>0.83302532598062295</c:v>
                  </c:pt>
                  <c:pt idx="2">
                    <c:v>0.91806848665873997</c:v>
                  </c:pt>
                  <c:pt idx="3">
                    <c:v>0.43587947234692298</c:v>
                  </c:pt>
                </c:numCache>
              </c:numRef>
            </c:plus>
            <c:minus>
              <c:numRef>
                <c:f>'160314'!$O$3:$R$3</c:f>
                <c:numCache>
                  <c:formatCode>General</c:formatCode>
                  <c:ptCount val="4"/>
                  <c:pt idx="0">
                    <c:v>0.60400024588813495</c:v>
                  </c:pt>
                  <c:pt idx="1">
                    <c:v>0.83302532598062295</c:v>
                  </c:pt>
                  <c:pt idx="2">
                    <c:v>0.91806848665873997</c:v>
                  </c:pt>
                  <c:pt idx="3">
                    <c:v>0.43587947234692298</c:v>
                  </c:pt>
                </c:numCache>
              </c:numRef>
            </c:minus>
          </c:errBars>
          <c:xVal>
            <c:numRef>
              <c:f>'160314'!$K$2:$N$2</c:f>
              <c:numCache>
                <c:formatCode>General</c:formatCode>
                <c:ptCount val="4"/>
                <c:pt idx="0">
                  <c:v>0</c:v>
                </c:pt>
                <c:pt idx="1">
                  <c:v>10</c:v>
                </c:pt>
                <c:pt idx="2">
                  <c:v>20</c:v>
                </c:pt>
                <c:pt idx="3">
                  <c:v>40</c:v>
                </c:pt>
              </c:numCache>
            </c:numRef>
          </c:xVal>
          <c:yVal>
            <c:numRef>
              <c:f>'160314'!$K$3:$N$3</c:f>
              <c:numCache>
                <c:formatCode>General</c:formatCode>
                <c:ptCount val="4"/>
                <c:pt idx="0">
                  <c:v>5.1032294924999997</c:v>
                </c:pt>
                <c:pt idx="1">
                  <c:v>7.0541180797616017</c:v>
                </c:pt>
                <c:pt idx="2">
                  <c:v>7.3573631331923481</c:v>
                </c:pt>
                <c:pt idx="3">
                  <c:v>10.99976705729215</c:v>
                </c:pt>
              </c:numCache>
            </c:numRef>
          </c:yVal>
          <c:smooth val="0"/>
          <c:extLst xmlns:c16r2="http://schemas.microsoft.com/office/drawing/2015/06/chart">
            <c:ext xmlns:c16="http://schemas.microsoft.com/office/drawing/2014/chart" uri="{C3380CC4-5D6E-409C-BE32-E72D297353CC}">
              <c16:uniqueId val="{00000000-2DCA-2D4A-954E-6E36D2D83BD9}"/>
            </c:ext>
          </c:extLst>
        </c:ser>
        <c:dLbls>
          <c:showLegendKey val="0"/>
          <c:showVal val="0"/>
          <c:showCatName val="0"/>
          <c:showSerName val="0"/>
          <c:showPercent val="0"/>
          <c:showBubbleSize val="0"/>
        </c:dLbls>
        <c:axId val="230377536"/>
        <c:axId val="230377928"/>
      </c:scatterChart>
      <c:valAx>
        <c:axId val="230377536"/>
        <c:scaling>
          <c:orientation val="minMax"/>
          <c:max val="40"/>
          <c:min val="0"/>
        </c:scaling>
        <c:delete val="0"/>
        <c:axPos val="b"/>
        <c:numFmt formatCode="General" sourceLinked="1"/>
        <c:majorTickMark val="out"/>
        <c:minorTickMark val="none"/>
        <c:tickLblPos val="nextTo"/>
        <c:spPr>
          <a:ln>
            <a:solidFill>
              <a:schemeClr val="tx1"/>
            </a:solidFill>
          </a:ln>
        </c:spPr>
        <c:txPr>
          <a:bodyPr/>
          <a:lstStyle/>
          <a:p>
            <a:pPr>
              <a:defRPr sz="1400">
                <a:latin typeface="Arial"/>
                <a:cs typeface="Arial"/>
              </a:defRPr>
            </a:pPr>
            <a:endParaRPr lang="ja-JP"/>
          </a:p>
        </c:txPr>
        <c:crossAx val="230377928"/>
        <c:crosses val="autoZero"/>
        <c:crossBetween val="midCat"/>
      </c:valAx>
      <c:valAx>
        <c:axId val="230377928"/>
        <c:scaling>
          <c:orientation val="minMax"/>
          <c:max val="15"/>
        </c:scaling>
        <c:delete val="0"/>
        <c:axPos val="l"/>
        <c:numFmt formatCode="General" sourceLinked="1"/>
        <c:majorTickMark val="out"/>
        <c:minorTickMark val="none"/>
        <c:tickLblPos val="nextTo"/>
        <c:spPr>
          <a:ln>
            <a:solidFill>
              <a:schemeClr val="tx1"/>
            </a:solidFill>
          </a:ln>
        </c:spPr>
        <c:txPr>
          <a:bodyPr/>
          <a:lstStyle/>
          <a:p>
            <a:pPr>
              <a:defRPr sz="1400">
                <a:latin typeface="Arial"/>
                <a:cs typeface="Arial"/>
              </a:defRPr>
            </a:pPr>
            <a:endParaRPr lang="ja-JP"/>
          </a:p>
        </c:txPr>
        <c:crossAx val="230377536"/>
        <c:crosses val="autoZero"/>
        <c:crossBetween val="midCat"/>
        <c:majorUnit val="5"/>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v>3-indoxylsulfuric acid</c:v>
          </c:tx>
          <c:spPr>
            <a:ln w="12700">
              <a:solidFill>
                <a:schemeClr val="tx1"/>
              </a:solidFill>
            </a:ln>
            <a:effectLst/>
          </c:spPr>
          <c:marker>
            <c:symbol val="circle"/>
            <c:size val="8"/>
            <c:spPr>
              <a:solidFill>
                <a:schemeClr val="tx1"/>
              </a:solidFill>
              <a:ln>
                <a:solidFill>
                  <a:schemeClr val="tx1"/>
                </a:solidFill>
              </a:ln>
              <a:effectLst/>
            </c:spPr>
          </c:marker>
          <c:errBars>
            <c:errDir val="y"/>
            <c:errBarType val="both"/>
            <c:errValType val="cust"/>
            <c:noEndCap val="0"/>
            <c:plus>
              <c:numLit>
                <c:formatCode>General</c:formatCode>
                <c:ptCount val="5"/>
                <c:pt idx="0">
                  <c:v>0.60400024588813495</c:v>
                </c:pt>
                <c:pt idx="1">
                  <c:v>0.57575285798360498</c:v>
                </c:pt>
                <c:pt idx="2">
                  <c:v>0.139010930989999</c:v>
                </c:pt>
                <c:pt idx="3">
                  <c:v>1.24195080274713</c:v>
                </c:pt>
                <c:pt idx="4">
                  <c:v>2.0934531875789579</c:v>
                </c:pt>
              </c:numLit>
            </c:plus>
            <c:minus>
              <c:numLit>
                <c:formatCode>General</c:formatCode>
                <c:ptCount val="5"/>
                <c:pt idx="0">
                  <c:v>0.60400024588813495</c:v>
                </c:pt>
                <c:pt idx="1">
                  <c:v>0.57575285798360498</c:v>
                </c:pt>
                <c:pt idx="2">
                  <c:v>0.139010930989999</c:v>
                </c:pt>
                <c:pt idx="3">
                  <c:v>1.24195080274713</c:v>
                </c:pt>
                <c:pt idx="4">
                  <c:v>2.0934531875789579</c:v>
                </c:pt>
              </c:numLit>
            </c:minus>
          </c:errBars>
          <c:xVal>
            <c:numLit>
              <c:formatCode>General</c:formatCode>
              <c:ptCount val="4"/>
              <c:pt idx="0">
                <c:v>0</c:v>
              </c:pt>
              <c:pt idx="1">
                <c:v>5</c:v>
              </c:pt>
              <c:pt idx="2">
                <c:v>10</c:v>
              </c:pt>
              <c:pt idx="3">
                <c:v>20</c:v>
              </c:pt>
            </c:numLit>
          </c:xVal>
          <c:yVal>
            <c:numLit>
              <c:formatCode>General</c:formatCode>
              <c:ptCount val="4"/>
              <c:pt idx="0">
                <c:v>5.103229492500013</c:v>
              </c:pt>
              <c:pt idx="1">
                <c:v>6.9328177400000008</c:v>
              </c:pt>
              <c:pt idx="2">
                <c:v>9.1354005400000027</c:v>
              </c:pt>
              <c:pt idx="3">
                <c:v>12.884765724999999</c:v>
              </c:pt>
            </c:numLit>
          </c:yVal>
          <c:smooth val="0"/>
          <c:extLst xmlns:c16r2="http://schemas.microsoft.com/office/drawing/2015/06/chart">
            <c:ext xmlns:c16="http://schemas.microsoft.com/office/drawing/2014/chart" uri="{C3380CC4-5D6E-409C-BE32-E72D297353CC}">
              <c16:uniqueId val="{00000000-7D65-DF40-84D7-C0E58F33BA19}"/>
            </c:ext>
          </c:extLst>
        </c:ser>
        <c:dLbls>
          <c:showLegendKey val="0"/>
          <c:showVal val="0"/>
          <c:showCatName val="0"/>
          <c:showSerName val="0"/>
          <c:showPercent val="0"/>
          <c:showBubbleSize val="0"/>
        </c:dLbls>
        <c:axId val="230376752"/>
        <c:axId val="230375968"/>
      </c:scatterChart>
      <c:valAx>
        <c:axId val="230376752"/>
        <c:scaling>
          <c:orientation val="minMax"/>
          <c:max val="20"/>
        </c:scaling>
        <c:delete val="0"/>
        <c:axPos val="b"/>
        <c:numFmt formatCode="General" sourceLinked="1"/>
        <c:majorTickMark val="out"/>
        <c:minorTickMark val="none"/>
        <c:tickLblPos val="nextTo"/>
        <c:spPr>
          <a:ln>
            <a:solidFill>
              <a:sysClr val="windowText" lastClr="000000"/>
            </a:solidFill>
          </a:ln>
        </c:spPr>
        <c:txPr>
          <a:bodyPr/>
          <a:lstStyle/>
          <a:p>
            <a:pPr>
              <a:defRPr sz="1400">
                <a:latin typeface="Arial"/>
                <a:cs typeface="Arial"/>
              </a:defRPr>
            </a:pPr>
            <a:endParaRPr lang="ja-JP"/>
          </a:p>
        </c:txPr>
        <c:crossAx val="230375968"/>
        <c:crosses val="autoZero"/>
        <c:crossBetween val="midCat"/>
      </c:valAx>
      <c:valAx>
        <c:axId val="230375968"/>
        <c:scaling>
          <c:orientation val="minMax"/>
        </c:scaling>
        <c:delete val="0"/>
        <c:axPos val="l"/>
        <c:numFmt formatCode="General" sourceLinked="1"/>
        <c:majorTickMark val="out"/>
        <c:minorTickMark val="none"/>
        <c:tickLblPos val="nextTo"/>
        <c:spPr>
          <a:ln>
            <a:solidFill>
              <a:sysClr val="windowText" lastClr="000000"/>
            </a:solidFill>
          </a:ln>
        </c:spPr>
        <c:txPr>
          <a:bodyPr/>
          <a:lstStyle/>
          <a:p>
            <a:pPr>
              <a:defRPr sz="1400">
                <a:latin typeface="Arial"/>
                <a:cs typeface="Arial"/>
              </a:defRPr>
            </a:pPr>
            <a:endParaRPr lang="ja-JP"/>
          </a:p>
        </c:txPr>
        <c:crossAx val="230376752"/>
        <c:crosses val="autoZero"/>
        <c:crossBetween val="midCat"/>
        <c:majorUnit val="5"/>
      </c:valAx>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Sheet1!$C$3</c:f>
              <c:strCache>
                <c:ptCount val="1"/>
                <c:pt idx="0">
                  <c:v>1E7A</c:v>
                </c:pt>
              </c:strCache>
            </c:strRef>
          </c:tx>
          <c:spPr>
            <a:ln w="12700" cap="rnd">
              <a:solidFill>
                <a:schemeClr val="tx1"/>
              </a:solidFill>
              <a:round/>
            </a:ln>
            <a:effectLst/>
          </c:spPr>
          <c:marker>
            <c:symbol val="circle"/>
            <c:size val="8"/>
            <c:spPr>
              <a:solidFill>
                <a:schemeClr val="tx1"/>
              </a:solidFill>
              <a:ln w="9525">
                <a:solidFill>
                  <a:schemeClr val="tx1"/>
                </a:solidFill>
              </a:ln>
              <a:effectLst/>
            </c:spPr>
          </c:marker>
          <c:xVal>
            <c:numRef>
              <c:f>Sheet1!$B$4:$B$9</c:f>
              <c:numCache>
                <c:formatCode>General</c:formatCode>
                <c:ptCount val="6"/>
                <c:pt idx="0">
                  <c:v>1</c:v>
                </c:pt>
                <c:pt idx="1">
                  <c:v>2</c:v>
                </c:pt>
                <c:pt idx="2">
                  <c:v>3</c:v>
                </c:pt>
                <c:pt idx="3">
                  <c:v>4</c:v>
                </c:pt>
                <c:pt idx="4">
                  <c:v>5</c:v>
                </c:pt>
                <c:pt idx="5">
                  <c:v>6</c:v>
                </c:pt>
              </c:numCache>
            </c:numRef>
          </c:xVal>
          <c:yVal>
            <c:numRef>
              <c:f>Sheet1!$D$4:$D$9</c:f>
              <c:numCache>
                <c:formatCode>General</c:formatCode>
                <c:ptCount val="6"/>
                <c:pt idx="0">
                  <c:v>-69.931160000000006</c:v>
                </c:pt>
                <c:pt idx="1">
                  <c:v>-89.903214000000006</c:v>
                </c:pt>
                <c:pt idx="2">
                  <c:v>-93.093841999999995</c:v>
                </c:pt>
                <c:pt idx="3">
                  <c:v>-95.598586999999995</c:v>
                </c:pt>
                <c:pt idx="4">
                  <c:v>-89.906882999999993</c:v>
                </c:pt>
                <c:pt idx="5">
                  <c:v>-79.346953999999997</c:v>
                </c:pt>
              </c:numCache>
            </c:numRef>
          </c:yVal>
          <c:smooth val="0"/>
        </c:ser>
        <c:ser>
          <c:idx val="1"/>
          <c:order val="1"/>
          <c:tx>
            <c:strRef>
              <c:f>Sheet1!$C$23</c:f>
              <c:strCache>
                <c:ptCount val="1"/>
                <c:pt idx="0">
                  <c:v>3V03</c:v>
                </c:pt>
              </c:strCache>
            </c:strRef>
          </c:tx>
          <c:spPr>
            <a:ln w="12700" cap="rnd">
              <a:solidFill>
                <a:schemeClr val="tx1"/>
              </a:solidFill>
              <a:prstDash val="sysDash"/>
              <a:round/>
            </a:ln>
            <a:effectLst/>
          </c:spPr>
          <c:marker>
            <c:symbol val="circle"/>
            <c:size val="8"/>
            <c:spPr>
              <a:solidFill>
                <a:schemeClr val="bg1"/>
              </a:solidFill>
              <a:ln w="9525">
                <a:solidFill>
                  <a:schemeClr val="tx1"/>
                </a:solidFill>
              </a:ln>
              <a:effectLst/>
            </c:spPr>
          </c:marker>
          <c:xVal>
            <c:numRef>
              <c:f>Sheet1!$B$24:$B$29</c:f>
              <c:numCache>
                <c:formatCode>General</c:formatCode>
                <c:ptCount val="6"/>
                <c:pt idx="0">
                  <c:v>1</c:v>
                </c:pt>
                <c:pt idx="1">
                  <c:v>2</c:v>
                </c:pt>
                <c:pt idx="2">
                  <c:v>3</c:v>
                </c:pt>
                <c:pt idx="3">
                  <c:v>4</c:v>
                </c:pt>
                <c:pt idx="4">
                  <c:v>5</c:v>
                </c:pt>
                <c:pt idx="5">
                  <c:v>6</c:v>
                </c:pt>
              </c:numCache>
            </c:numRef>
          </c:xVal>
          <c:yVal>
            <c:numRef>
              <c:f>Sheet1!$D$24:$D$29</c:f>
              <c:numCache>
                <c:formatCode>General</c:formatCode>
                <c:ptCount val="6"/>
                <c:pt idx="0">
                  <c:v>-88.324744999999993</c:v>
                </c:pt>
                <c:pt idx="1">
                  <c:v>-90.071960000000004</c:v>
                </c:pt>
                <c:pt idx="2">
                  <c:v>-89.399185000000003</c:v>
                </c:pt>
                <c:pt idx="3">
                  <c:v>-98.047828999999993</c:v>
                </c:pt>
                <c:pt idx="4">
                  <c:v>-92.460091000000006</c:v>
                </c:pt>
                <c:pt idx="5">
                  <c:v>-80.123054999999994</c:v>
                </c:pt>
              </c:numCache>
            </c:numRef>
          </c:yVal>
          <c:smooth val="0"/>
        </c:ser>
        <c:ser>
          <c:idx val="2"/>
          <c:order val="2"/>
          <c:tx>
            <c:strRef>
              <c:f>Sheet1!$C$33</c:f>
              <c:strCache>
                <c:ptCount val="1"/>
                <c:pt idx="0">
                  <c:v>3V09</c:v>
                </c:pt>
              </c:strCache>
            </c:strRef>
          </c:tx>
          <c:spPr>
            <a:ln w="12700" cap="rnd">
              <a:solidFill>
                <a:schemeClr val="tx1"/>
              </a:solidFill>
              <a:prstDash val="dashDot"/>
              <a:round/>
            </a:ln>
            <a:effectLst/>
          </c:spPr>
          <c:marker>
            <c:symbol val="triangle"/>
            <c:size val="8"/>
            <c:spPr>
              <a:solidFill>
                <a:schemeClr val="tx1"/>
              </a:solidFill>
              <a:ln w="9525">
                <a:solidFill>
                  <a:schemeClr val="tx1"/>
                </a:solidFill>
              </a:ln>
              <a:effectLst/>
            </c:spPr>
          </c:marker>
          <c:xVal>
            <c:numRef>
              <c:f>Sheet1!$B$34:$B$39</c:f>
              <c:numCache>
                <c:formatCode>General</c:formatCode>
                <c:ptCount val="6"/>
                <c:pt idx="0">
                  <c:v>1</c:v>
                </c:pt>
                <c:pt idx="1">
                  <c:v>2</c:v>
                </c:pt>
                <c:pt idx="2">
                  <c:v>3</c:v>
                </c:pt>
                <c:pt idx="3">
                  <c:v>4</c:v>
                </c:pt>
                <c:pt idx="4">
                  <c:v>5</c:v>
                </c:pt>
                <c:pt idx="5">
                  <c:v>6</c:v>
                </c:pt>
              </c:numCache>
            </c:numRef>
          </c:xVal>
          <c:yVal>
            <c:numRef>
              <c:f>Sheet1!$D$34:$D$39</c:f>
              <c:numCache>
                <c:formatCode>General</c:formatCode>
                <c:ptCount val="6"/>
                <c:pt idx="0">
                  <c:v>-63.968902999999997</c:v>
                </c:pt>
                <c:pt idx="1">
                  <c:v>-67.918861000000007</c:v>
                </c:pt>
                <c:pt idx="2">
                  <c:v>-68.938927000000007</c:v>
                </c:pt>
                <c:pt idx="3">
                  <c:v>-78.910904000000002</c:v>
                </c:pt>
                <c:pt idx="4">
                  <c:v>-80.056952999999993</c:v>
                </c:pt>
                <c:pt idx="5">
                  <c:v>-78.516388000000006</c:v>
                </c:pt>
              </c:numCache>
            </c:numRef>
          </c:yVal>
          <c:smooth val="0"/>
        </c:ser>
        <c:dLbls>
          <c:showLegendKey val="0"/>
          <c:showVal val="0"/>
          <c:showCatName val="0"/>
          <c:showSerName val="0"/>
          <c:showPercent val="0"/>
          <c:showBubbleSize val="0"/>
        </c:dLbls>
        <c:axId val="230375184"/>
        <c:axId val="230378712"/>
      </c:scatterChart>
      <c:valAx>
        <c:axId val="230375184"/>
        <c:scaling>
          <c:orientation val="minMax"/>
          <c:max val="6.5"/>
          <c:min val="0"/>
        </c:scaling>
        <c:delete val="0"/>
        <c:axPos val="b"/>
        <c:numFmt formatCode="General" sourceLinked="1"/>
        <c:majorTickMark val="in"/>
        <c:minorTickMark val="none"/>
        <c:tickLblPos val="high"/>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230378712"/>
        <c:crosses val="autoZero"/>
        <c:crossBetween val="midCat"/>
        <c:majorUnit val="1"/>
      </c:valAx>
      <c:valAx>
        <c:axId val="230378712"/>
        <c:scaling>
          <c:orientation val="minMax"/>
          <c:max val="-60"/>
          <c:min val="-10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ja-JP"/>
          </a:p>
        </c:txPr>
        <c:crossAx val="230375184"/>
        <c:crosses val="autoZero"/>
        <c:crossBetween val="midCat"/>
        <c:majorUnit val="10"/>
      </c:valAx>
      <c:spPr>
        <a:noFill/>
        <a:ln>
          <a:noFill/>
        </a:ln>
        <a:effectLst/>
      </c:spPr>
    </c:plotArea>
    <c:plotVisOnly val="1"/>
    <c:dispBlanksAs val="gap"/>
    <c:showDLblsOverMax val="0"/>
  </c:chart>
  <c:spPr>
    <a:noFill/>
    <a:ln>
      <a:noFill/>
    </a:ln>
    <a:effectLst/>
  </c:spPr>
  <c:txPr>
    <a:bodyPr/>
    <a:lstStyle/>
    <a:p>
      <a:pPr>
        <a:defRPr sz="1200">
          <a:solidFill>
            <a:schemeClr val="tx1"/>
          </a:solidFill>
          <a:latin typeface="Times New Roman" panose="02020603050405020304" pitchFamily="18" charset="0"/>
          <a:cs typeface="Times New Roman" panose="02020603050405020304" pitchFamily="18" charset="0"/>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63397E-69D2-440A-9891-62F74EF24495}" type="doc">
      <dgm:prSet loTypeId="urn:microsoft.com/office/officeart/2005/8/layout/radial6" loCatId="cycle" qsTypeId="urn:microsoft.com/office/officeart/2005/8/quickstyle/3d1" qsCatId="3D" csTypeId="urn:microsoft.com/office/officeart/2005/8/colors/colorful1#1" csCatId="colorful" phldr="1"/>
      <dgm:spPr/>
      <dgm:t>
        <a:bodyPr/>
        <a:lstStyle/>
        <a:p>
          <a:endParaRPr kumimoji="1" lang="ja-JP" altLang="en-US"/>
        </a:p>
      </dgm:t>
    </dgm:pt>
    <dgm:pt modelId="{6DB720C0-9DAE-49D4-AECB-DE444DFD06E2}">
      <dgm:prSet phldrT="[テキスト]" custT="1"/>
      <dgm:spPr>
        <a:xfrm>
          <a:off x="2582033" y="1945221"/>
          <a:ext cx="2555071" cy="1298594"/>
        </a:xfrm>
        <a:prstGeom prst="ellipse">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100000"/>
            </a:lnSpc>
          </a:pPr>
          <a:r>
            <a:rPr lang="en-US" altLang="ja-JP" sz="2000" b="1" dirty="0" smtClean="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Albumin</a:t>
          </a:r>
          <a:endParaRPr kumimoji="1" lang="ja-JP" altLang="en-US" sz="2000" dirty="0">
            <a:solidFill>
              <a:sysClr val="window" lastClr="FFFFFF"/>
            </a:solidFill>
            <a:latin typeface="Calibri"/>
            <a:ea typeface="ＭＳ Ｐゴシック" panose="020B0600070205080204" pitchFamily="50" charset="-128"/>
            <a:cs typeface="+mn-cs"/>
          </a:endParaRPr>
        </a:p>
      </dgm:t>
    </dgm:pt>
    <dgm:pt modelId="{0544AB38-B8A6-435F-916A-0565771E6D67}" type="parTrans" cxnId="{786DDECC-BB7E-4BD9-A6E2-666872500138}">
      <dgm:prSet/>
      <dgm:spPr/>
      <dgm:t>
        <a:bodyPr/>
        <a:lstStyle/>
        <a:p>
          <a:endParaRPr kumimoji="1" lang="ja-JP" altLang="en-US"/>
        </a:p>
      </dgm:t>
    </dgm:pt>
    <dgm:pt modelId="{7C21225C-7065-4E36-ACE7-0E999D7F5377}" type="sibTrans" cxnId="{786DDECC-BB7E-4BD9-A6E2-666872500138}">
      <dgm:prSet/>
      <dgm:spPr/>
      <dgm:t>
        <a:bodyPr/>
        <a:lstStyle/>
        <a:p>
          <a:endParaRPr kumimoji="1" lang="ja-JP" altLang="en-US"/>
        </a:p>
      </dgm:t>
    </dgm:pt>
    <dgm:pt modelId="{623A36E1-673F-4001-9B40-BF17D747B5C8}">
      <dgm:prSet phldrT="[テキスト]"/>
      <dgm:spPr>
        <a:xfrm>
          <a:off x="2761248" y="2354"/>
          <a:ext cx="2196642" cy="1286301"/>
        </a:xfrm>
        <a:prstGeom prst="ellipse">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altLang="ja-JP" b="1"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Spectrometry</a:t>
          </a:r>
          <a:endParaRPr kumimoji="1" lang="ja-JP" altLang="en-US" dirty="0">
            <a:solidFill>
              <a:sysClr val="window" lastClr="FFFFFF"/>
            </a:solidFill>
            <a:latin typeface="Calibri"/>
            <a:ea typeface="ＭＳ Ｐゴシック" panose="020B0600070205080204" pitchFamily="50" charset="-128"/>
            <a:cs typeface="+mn-cs"/>
          </a:endParaRPr>
        </a:p>
      </dgm:t>
    </dgm:pt>
    <dgm:pt modelId="{A4B329FE-390D-4DDC-93DB-9908B8B9965E}" type="parTrans" cxnId="{F2CE2FFB-FE67-41B2-A75D-64A1D929D6E0}">
      <dgm:prSet/>
      <dgm:spPr/>
      <dgm:t>
        <a:bodyPr/>
        <a:lstStyle/>
        <a:p>
          <a:endParaRPr kumimoji="1" lang="ja-JP" altLang="en-US"/>
        </a:p>
      </dgm:t>
    </dgm:pt>
    <dgm:pt modelId="{5F5B5857-504C-4A41-8735-8440E90664F5}" type="sibTrans" cxnId="{F2CE2FFB-FE67-41B2-A75D-64A1D929D6E0}">
      <dgm:prSet/>
      <dgm:spPr>
        <a:xfrm>
          <a:off x="2703272" y="524719"/>
          <a:ext cx="3445919" cy="3955724"/>
        </a:xfrm>
        <a:prstGeom prst="blockArc">
          <a:avLst>
            <a:gd name="adj1" fmla="val 15185852"/>
            <a:gd name="adj2" fmla="val 148553"/>
            <a:gd name="adj3" fmla="val 4642"/>
          </a:avLst>
        </a:prstGeom>
        <a:solidFill>
          <a:sysClr val="windowText" lastClr="00000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endParaRPr kumimoji="1" lang="ja-JP" altLang="en-US"/>
        </a:p>
      </dgm:t>
    </dgm:pt>
    <dgm:pt modelId="{3BC754A6-0A18-467D-A3A6-29FADE25F1FF}">
      <dgm:prSet phldrT="[テキスト]"/>
      <dgm:spPr>
        <a:xfrm>
          <a:off x="5278566" y="1951368"/>
          <a:ext cx="2189721" cy="1286301"/>
        </a:xfrm>
        <a:prstGeom prst="ellipse">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altLang="ja-JP" b="1"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Genetics</a:t>
          </a:r>
          <a:endParaRPr kumimoji="1" lang="ja-JP" altLang="en-US" dirty="0">
            <a:solidFill>
              <a:sysClr val="window" lastClr="FFFFFF"/>
            </a:solidFill>
            <a:latin typeface="Calibri"/>
            <a:ea typeface="ＭＳ Ｐゴシック" panose="020B0600070205080204" pitchFamily="50" charset="-128"/>
            <a:cs typeface="+mn-cs"/>
          </a:endParaRPr>
        </a:p>
      </dgm:t>
    </dgm:pt>
    <dgm:pt modelId="{F9CBD8E6-A725-4122-BB67-66BD7BBB8C2A}" type="parTrans" cxnId="{1ADDB9BB-5411-49AC-8224-5A6D80F5F8A6}">
      <dgm:prSet/>
      <dgm:spPr/>
      <dgm:t>
        <a:bodyPr/>
        <a:lstStyle/>
        <a:p>
          <a:endParaRPr kumimoji="1" lang="ja-JP" altLang="en-US"/>
        </a:p>
      </dgm:t>
    </dgm:pt>
    <dgm:pt modelId="{4C155112-F9E8-4633-BB42-FD185F9A4F27}" type="sibTrans" cxnId="{1ADDB9BB-5411-49AC-8224-5A6D80F5F8A6}">
      <dgm:prSet/>
      <dgm:spPr>
        <a:xfrm>
          <a:off x="2703272" y="693110"/>
          <a:ext cx="3445919" cy="3955724"/>
        </a:xfrm>
        <a:prstGeom prst="blockArc">
          <a:avLst>
            <a:gd name="adj1" fmla="val 21451447"/>
            <a:gd name="adj2" fmla="val 6414148"/>
            <a:gd name="adj3" fmla="val 4642"/>
          </a:avLst>
        </a:prstGeom>
        <a:solidFill>
          <a:sysClr val="windowText" lastClr="00000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endParaRPr kumimoji="1" lang="ja-JP" altLang="en-US"/>
        </a:p>
      </dgm:t>
    </dgm:pt>
    <dgm:pt modelId="{BD3A702F-C22E-42B3-9498-AB666D7DCA67}">
      <dgm:prSet phldrT="[テキスト]"/>
      <dgm:spPr>
        <a:xfrm>
          <a:off x="2595656" y="3900382"/>
          <a:ext cx="2527825" cy="1286301"/>
        </a:xfrm>
        <a:prstGeom prst="ellips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altLang="ja-JP" b="1"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Organic</a:t>
          </a:r>
          <a:br>
            <a:rPr lang="en-US" altLang="ja-JP" b="1"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br>
          <a:r>
            <a:rPr lang="en-US" altLang="ja-JP" b="1"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Chemistry</a:t>
          </a:r>
          <a:endParaRPr kumimoji="1" lang="ja-JP" altLang="en-US" dirty="0">
            <a:solidFill>
              <a:sysClr val="window" lastClr="FFFFFF"/>
            </a:solidFill>
            <a:latin typeface="Calibri"/>
            <a:ea typeface="ＭＳ Ｐゴシック" panose="020B0600070205080204" pitchFamily="50" charset="-128"/>
            <a:cs typeface="+mn-cs"/>
          </a:endParaRPr>
        </a:p>
      </dgm:t>
    </dgm:pt>
    <dgm:pt modelId="{71D8F0DB-9185-42EA-BDEA-87366C3B21FD}" type="parTrans" cxnId="{27F28D53-A97B-421E-B555-A0A53A541F5A}">
      <dgm:prSet/>
      <dgm:spPr/>
      <dgm:t>
        <a:bodyPr/>
        <a:lstStyle/>
        <a:p>
          <a:endParaRPr kumimoji="1" lang="ja-JP" altLang="en-US"/>
        </a:p>
      </dgm:t>
    </dgm:pt>
    <dgm:pt modelId="{DE05040F-4E31-4375-9FD0-E69F31E895D9}" type="sibTrans" cxnId="{27F28D53-A97B-421E-B555-A0A53A541F5A}">
      <dgm:prSet/>
      <dgm:spPr>
        <a:xfrm>
          <a:off x="1671540" y="672956"/>
          <a:ext cx="3445919" cy="3955724"/>
        </a:xfrm>
        <a:prstGeom prst="blockArc">
          <a:avLst>
            <a:gd name="adj1" fmla="val 4571703"/>
            <a:gd name="adj2" fmla="val 10899318"/>
            <a:gd name="adj3" fmla="val 4642"/>
          </a:avLst>
        </a:prstGeom>
        <a:solidFill>
          <a:sysClr val="windowText" lastClr="00000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endParaRPr kumimoji="1" lang="ja-JP" altLang="en-US"/>
        </a:p>
      </dgm:t>
    </dgm:pt>
    <dgm:pt modelId="{01AFB502-DCE9-4F0D-AAB8-746152A8BDEB}">
      <dgm:prSet phldrT="[テキスト]"/>
      <dgm:spPr>
        <a:xfrm>
          <a:off x="415856" y="1951368"/>
          <a:ext cx="2060885" cy="1286301"/>
        </a:xfrm>
        <a:prstGeom prst="ellipse">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altLang="ja-JP" b="1"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Docking</a:t>
          </a:r>
          <a:br>
            <a:rPr lang="en-US" altLang="ja-JP" b="1"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br>
          <a:r>
            <a:rPr lang="en-US" altLang="ja-JP" b="1"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Simulation</a:t>
          </a:r>
          <a:endParaRPr kumimoji="1" lang="ja-JP" altLang="en-US" dirty="0">
            <a:solidFill>
              <a:sysClr val="window" lastClr="FFFFFF"/>
            </a:solidFill>
            <a:latin typeface="Calibri"/>
            <a:ea typeface="ＭＳ Ｐゴシック" panose="020B0600070205080204" pitchFamily="50" charset="-128"/>
            <a:cs typeface="+mn-cs"/>
          </a:endParaRPr>
        </a:p>
      </dgm:t>
    </dgm:pt>
    <dgm:pt modelId="{92B1C55D-730A-4856-BB7D-516BA7884B25}" type="parTrans" cxnId="{0D2045B5-4436-4C05-A00A-12725B6E1C05}">
      <dgm:prSet/>
      <dgm:spPr/>
      <dgm:t>
        <a:bodyPr/>
        <a:lstStyle/>
        <a:p>
          <a:endParaRPr kumimoji="1" lang="ja-JP" altLang="en-US"/>
        </a:p>
      </dgm:t>
    </dgm:pt>
    <dgm:pt modelId="{EDA38281-55B7-48FE-8848-4B66B54EB7C5}" type="sibTrans" cxnId="{0D2045B5-4436-4C05-A00A-12725B6E1C05}">
      <dgm:prSet/>
      <dgm:spPr>
        <a:xfrm>
          <a:off x="1671540" y="560357"/>
          <a:ext cx="3445919" cy="3955724"/>
        </a:xfrm>
        <a:prstGeom prst="blockArc">
          <a:avLst>
            <a:gd name="adj1" fmla="val 10700682"/>
            <a:gd name="adj2" fmla="val 17028297"/>
            <a:gd name="adj3" fmla="val 4642"/>
          </a:avLst>
        </a:prstGeom>
        <a:solidFill>
          <a:sysClr val="windowText" lastClr="00000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endParaRPr kumimoji="1" lang="ja-JP" altLang="en-US"/>
        </a:p>
      </dgm:t>
    </dgm:pt>
    <dgm:pt modelId="{A3A98452-8FA5-406E-8025-B772DD0589FB}" type="pres">
      <dgm:prSet presAssocID="{B263397E-69D2-440A-9891-62F74EF24495}" presName="Name0" presStyleCnt="0">
        <dgm:presLayoutVars>
          <dgm:chMax val="1"/>
          <dgm:dir/>
          <dgm:animLvl val="ctr"/>
          <dgm:resizeHandles val="exact"/>
        </dgm:presLayoutVars>
      </dgm:prSet>
      <dgm:spPr/>
      <dgm:t>
        <a:bodyPr/>
        <a:lstStyle/>
        <a:p>
          <a:endParaRPr kumimoji="1" lang="ja-JP" altLang="en-US"/>
        </a:p>
      </dgm:t>
    </dgm:pt>
    <dgm:pt modelId="{4AB33532-919E-44AE-A3CA-E02476EB3833}" type="pres">
      <dgm:prSet presAssocID="{6DB720C0-9DAE-49D4-AECB-DE444DFD06E2}" presName="centerShape" presStyleLbl="node0" presStyleIdx="0" presStyleCnt="1" custScaleX="139046" custScaleY="70669"/>
      <dgm:spPr/>
      <dgm:t>
        <a:bodyPr/>
        <a:lstStyle/>
        <a:p>
          <a:endParaRPr kumimoji="1" lang="ja-JP" altLang="en-US"/>
        </a:p>
      </dgm:t>
    </dgm:pt>
    <dgm:pt modelId="{2ED61B81-173D-4875-AA0C-F16DC30F42B1}" type="pres">
      <dgm:prSet presAssocID="{623A36E1-673F-4001-9B40-BF17D747B5C8}" presName="node" presStyleLbl="node1" presStyleIdx="0" presStyleCnt="4" custScaleX="170772">
        <dgm:presLayoutVars>
          <dgm:bulletEnabled val="1"/>
        </dgm:presLayoutVars>
      </dgm:prSet>
      <dgm:spPr/>
      <dgm:t>
        <a:bodyPr/>
        <a:lstStyle/>
        <a:p>
          <a:endParaRPr kumimoji="1" lang="ja-JP" altLang="en-US"/>
        </a:p>
      </dgm:t>
    </dgm:pt>
    <dgm:pt modelId="{A0EF9BFC-A424-4C5C-86FF-E9A98CA33804}" type="pres">
      <dgm:prSet presAssocID="{623A36E1-673F-4001-9B40-BF17D747B5C8}" presName="dummy" presStyleCnt="0"/>
      <dgm:spPr/>
    </dgm:pt>
    <dgm:pt modelId="{3FDEDDB0-A4AB-4628-AFA2-2F9DF7AE44EB}" type="pres">
      <dgm:prSet presAssocID="{5F5B5857-504C-4A41-8735-8440E90664F5}" presName="sibTrans" presStyleLbl="sibTrans2D1" presStyleIdx="0" presStyleCnt="4" custScaleX="86350" custScaleY="99125" custLinFactNeighborY="-194" custRadScaleRad="24192" custRadScaleInc="-2147483648"/>
      <dgm:spPr/>
      <dgm:t>
        <a:bodyPr/>
        <a:lstStyle/>
        <a:p>
          <a:endParaRPr kumimoji="1" lang="ja-JP" altLang="en-US"/>
        </a:p>
      </dgm:t>
    </dgm:pt>
    <dgm:pt modelId="{2C14F22A-99D7-4B35-A9B3-7EBAE1440D9C}" type="pres">
      <dgm:prSet presAssocID="{3BC754A6-0A18-467D-A3A6-29FADE25F1FF}" presName="node" presStyleLbl="node1" presStyleIdx="1" presStyleCnt="4" custScaleX="170234" custRadScaleRad="128981">
        <dgm:presLayoutVars>
          <dgm:bulletEnabled val="1"/>
        </dgm:presLayoutVars>
      </dgm:prSet>
      <dgm:spPr/>
      <dgm:t>
        <a:bodyPr/>
        <a:lstStyle/>
        <a:p>
          <a:endParaRPr kumimoji="1" lang="ja-JP" altLang="en-US"/>
        </a:p>
      </dgm:t>
    </dgm:pt>
    <dgm:pt modelId="{086654AC-9D0F-463B-B891-A1B708A8D430}" type="pres">
      <dgm:prSet presAssocID="{3BC754A6-0A18-467D-A3A6-29FADE25F1FF}" presName="dummy" presStyleCnt="0"/>
      <dgm:spPr/>
    </dgm:pt>
    <dgm:pt modelId="{AEB7A51C-4AEE-4A22-9B38-EE6F21C48940}" type="pres">
      <dgm:prSet presAssocID="{4C155112-F9E8-4633-BB42-FD185F9A4F27}" presName="sibTrans" presStyleLbl="sibTrans2D1" presStyleIdx="1" presStyleCnt="4" custScaleX="86350" custScaleY="99125" custLinFactNeighborY="-194" custRadScaleRad="24192" custRadScaleInc="-2147483648"/>
      <dgm:spPr/>
      <dgm:t>
        <a:bodyPr/>
        <a:lstStyle/>
        <a:p>
          <a:endParaRPr kumimoji="1" lang="ja-JP" altLang="en-US"/>
        </a:p>
      </dgm:t>
    </dgm:pt>
    <dgm:pt modelId="{31A3AE63-FC14-499F-AE18-F60E70486C2C}" type="pres">
      <dgm:prSet presAssocID="{BD3A702F-C22E-42B3-9498-AB666D7DCA67}" presName="node" presStyleLbl="node1" presStyleIdx="2" presStyleCnt="4" custScaleX="196519">
        <dgm:presLayoutVars>
          <dgm:bulletEnabled val="1"/>
        </dgm:presLayoutVars>
      </dgm:prSet>
      <dgm:spPr/>
      <dgm:t>
        <a:bodyPr/>
        <a:lstStyle/>
        <a:p>
          <a:endParaRPr kumimoji="1" lang="ja-JP" altLang="en-US"/>
        </a:p>
      </dgm:t>
    </dgm:pt>
    <dgm:pt modelId="{394A833B-A241-4B14-95E8-7B549C9503D7}" type="pres">
      <dgm:prSet presAssocID="{BD3A702F-C22E-42B3-9498-AB666D7DCA67}" presName="dummy" presStyleCnt="0"/>
      <dgm:spPr/>
    </dgm:pt>
    <dgm:pt modelId="{4427A9C4-B87C-460C-9EE9-29172339A9B2}" type="pres">
      <dgm:prSet presAssocID="{DE05040F-4E31-4375-9FD0-E69F31E895D9}" presName="sibTrans" presStyleLbl="sibTrans2D1" presStyleIdx="2" presStyleCnt="4" custScaleX="86350" custScaleY="99125"/>
      <dgm:spPr/>
      <dgm:t>
        <a:bodyPr/>
        <a:lstStyle/>
        <a:p>
          <a:endParaRPr kumimoji="1" lang="ja-JP" altLang="en-US"/>
        </a:p>
      </dgm:t>
    </dgm:pt>
    <dgm:pt modelId="{FF16E5CC-2400-4F3C-88EB-50043F156BEB}" type="pres">
      <dgm:prSet presAssocID="{01AFB502-DCE9-4F0D-AAB8-746152A8BDEB}" presName="node" presStyleLbl="node1" presStyleIdx="3" presStyleCnt="4" custScaleX="160218" custRadScaleRad="123820">
        <dgm:presLayoutVars>
          <dgm:bulletEnabled val="1"/>
        </dgm:presLayoutVars>
      </dgm:prSet>
      <dgm:spPr/>
      <dgm:t>
        <a:bodyPr/>
        <a:lstStyle/>
        <a:p>
          <a:endParaRPr kumimoji="1" lang="ja-JP" altLang="en-US"/>
        </a:p>
      </dgm:t>
    </dgm:pt>
    <dgm:pt modelId="{EE4FC71E-AE02-4188-97DD-D99894A0E7F9}" type="pres">
      <dgm:prSet presAssocID="{01AFB502-DCE9-4F0D-AAB8-746152A8BDEB}" presName="dummy" presStyleCnt="0"/>
      <dgm:spPr/>
    </dgm:pt>
    <dgm:pt modelId="{8225DB9F-C45A-4F65-95E2-083FAFB20E4C}" type="pres">
      <dgm:prSet presAssocID="{EDA38281-55B7-48FE-8848-4B66B54EB7C5}" presName="sibTrans" presStyleLbl="sibTrans2D1" presStyleIdx="3" presStyleCnt="4" custScaleX="86350" custScaleY="99125"/>
      <dgm:spPr/>
      <dgm:t>
        <a:bodyPr/>
        <a:lstStyle/>
        <a:p>
          <a:endParaRPr kumimoji="1" lang="ja-JP" altLang="en-US"/>
        </a:p>
      </dgm:t>
    </dgm:pt>
  </dgm:ptLst>
  <dgm:cxnLst>
    <dgm:cxn modelId="{0C0BBA7C-9430-44B2-9296-F480CA2AF3E8}" type="presOf" srcId="{01AFB502-DCE9-4F0D-AAB8-746152A8BDEB}" destId="{FF16E5CC-2400-4F3C-88EB-50043F156BEB}" srcOrd="0" destOrd="0" presId="urn:microsoft.com/office/officeart/2005/8/layout/radial6"/>
    <dgm:cxn modelId="{BA50525B-B633-4223-B001-BB2E6E2289D7}" type="presOf" srcId="{6DB720C0-9DAE-49D4-AECB-DE444DFD06E2}" destId="{4AB33532-919E-44AE-A3CA-E02476EB3833}" srcOrd="0" destOrd="0" presId="urn:microsoft.com/office/officeart/2005/8/layout/radial6"/>
    <dgm:cxn modelId="{786DDECC-BB7E-4BD9-A6E2-666872500138}" srcId="{B263397E-69D2-440A-9891-62F74EF24495}" destId="{6DB720C0-9DAE-49D4-AECB-DE444DFD06E2}" srcOrd="0" destOrd="0" parTransId="{0544AB38-B8A6-435F-916A-0565771E6D67}" sibTransId="{7C21225C-7065-4E36-ACE7-0E999D7F5377}"/>
    <dgm:cxn modelId="{FE978E58-F1B1-4D7B-8572-70C363F9C188}" type="presOf" srcId="{BD3A702F-C22E-42B3-9498-AB666D7DCA67}" destId="{31A3AE63-FC14-499F-AE18-F60E70486C2C}" srcOrd="0" destOrd="0" presId="urn:microsoft.com/office/officeart/2005/8/layout/radial6"/>
    <dgm:cxn modelId="{57AD413D-B000-4911-8225-40EC490B7632}" type="presOf" srcId="{DE05040F-4E31-4375-9FD0-E69F31E895D9}" destId="{4427A9C4-B87C-460C-9EE9-29172339A9B2}" srcOrd="0" destOrd="0" presId="urn:microsoft.com/office/officeart/2005/8/layout/radial6"/>
    <dgm:cxn modelId="{90732963-F626-433F-80E5-5ACBCFE2E16C}" type="presOf" srcId="{B263397E-69D2-440A-9891-62F74EF24495}" destId="{A3A98452-8FA5-406E-8025-B772DD0589FB}" srcOrd="0" destOrd="0" presId="urn:microsoft.com/office/officeart/2005/8/layout/radial6"/>
    <dgm:cxn modelId="{007686F0-E579-46B2-8C58-8C03F1B364DB}" type="presOf" srcId="{3BC754A6-0A18-467D-A3A6-29FADE25F1FF}" destId="{2C14F22A-99D7-4B35-A9B3-7EBAE1440D9C}" srcOrd="0" destOrd="0" presId="urn:microsoft.com/office/officeart/2005/8/layout/radial6"/>
    <dgm:cxn modelId="{934175DD-5A23-4E6F-9C7C-5FF115CE018E}" type="presOf" srcId="{5F5B5857-504C-4A41-8735-8440E90664F5}" destId="{3FDEDDB0-A4AB-4628-AFA2-2F9DF7AE44EB}" srcOrd="0" destOrd="0" presId="urn:microsoft.com/office/officeart/2005/8/layout/radial6"/>
    <dgm:cxn modelId="{4B0E09EC-B805-4FE8-B15E-5457CFBD49CC}" type="presOf" srcId="{4C155112-F9E8-4633-BB42-FD185F9A4F27}" destId="{AEB7A51C-4AEE-4A22-9B38-EE6F21C48940}" srcOrd="0" destOrd="0" presId="urn:microsoft.com/office/officeart/2005/8/layout/radial6"/>
    <dgm:cxn modelId="{1ADDB9BB-5411-49AC-8224-5A6D80F5F8A6}" srcId="{6DB720C0-9DAE-49D4-AECB-DE444DFD06E2}" destId="{3BC754A6-0A18-467D-A3A6-29FADE25F1FF}" srcOrd="1" destOrd="0" parTransId="{F9CBD8E6-A725-4122-BB67-66BD7BBB8C2A}" sibTransId="{4C155112-F9E8-4633-BB42-FD185F9A4F27}"/>
    <dgm:cxn modelId="{0D2045B5-4436-4C05-A00A-12725B6E1C05}" srcId="{6DB720C0-9DAE-49D4-AECB-DE444DFD06E2}" destId="{01AFB502-DCE9-4F0D-AAB8-746152A8BDEB}" srcOrd="3" destOrd="0" parTransId="{92B1C55D-730A-4856-BB7D-516BA7884B25}" sibTransId="{EDA38281-55B7-48FE-8848-4B66B54EB7C5}"/>
    <dgm:cxn modelId="{27F28D53-A97B-421E-B555-A0A53A541F5A}" srcId="{6DB720C0-9DAE-49D4-AECB-DE444DFD06E2}" destId="{BD3A702F-C22E-42B3-9498-AB666D7DCA67}" srcOrd="2" destOrd="0" parTransId="{71D8F0DB-9185-42EA-BDEA-87366C3B21FD}" sibTransId="{DE05040F-4E31-4375-9FD0-E69F31E895D9}"/>
    <dgm:cxn modelId="{A1D8ECC2-C379-4F59-A01B-AAB96A4B43BB}" type="presOf" srcId="{623A36E1-673F-4001-9B40-BF17D747B5C8}" destId="{2ED61B81-173D-4875-AA0C-F16DC30F42B1}" srcOrd="0" destOrd="0" presId="urn:microsoft.com/office/officeart/2005/8/layout/radial6"/>
    <dgm:cxn modelId="{F2CE2FFB-FE67-41B2-A75D-64A1D929D6E0}" srcId="{6DB720C0-9DAE-49D4-AECB-DE444DFD06E2}" destId="{623A36E1-673F-4001-9B40-BF17D747B5C8}" srcOrd="0" destOrd="0" parTransId="{A4B329FE-390D-4DDC-93DB-9908B8B9965E}" sibTransId="{5F5B5857-504C-4A41-8735-8440E90664F5}"/>
    <dgm:cxn modelId="{D3AA217C-8333-4BD5-99B9-9A3C1F408F1A}" type="presOf" srcId="{EDA38281-55B7-48FE-8848-4B66B54EB7C5}" destId="{8225DB9F-C45A-4F65-95E2-083FAFB20E4C}" srcOrd="0" destOrd="0" presId="urn:microsoft.com/office/officeart/2005/8/layout/radial6"/>
    <dgm:cxn modelId="{7643DBDC-C50E-4A8A-A353-6E6740505585}" type="presParOf" srcId="{A3A98452-8FA5-406E-8025-B772DD0589FB}" destId="{4AB33532-919E-44AE-A3CA-E02476EB3833}" srcOrd="0" destOrd="0" presId="urn:microsoft.com/office/officeart/2005/8/layout/radial6"/>
    <dgm:cxn modelId="{8E7FBD90-ADB3-41CB-BDF6-26CC15D66B9E}" type="presParOf" srcId="{A3A98452-8FA5-406E-8025-B772DD0589FB}" destId="{2ED61B81-173D-4875-AA0C-F16DC30F42B1}" srcOrd="1" destOrd="0" presId="urn:microsoft.com/office/officeart/2005/8/layout/radial6"/>
    <dgm:cxn modelId="{D22C3E10-7977-4491-A173-7F3C91E77055}" type="presParOf" srcId="{A3A98452-8FA5-406E-8025-B772DD0589FB}" destId="{A0EF9BFC-A424-4C5C-86FF-E9A98CA33804}" srcOrd="2" destOrd="0" presId="urn:microsoft.com/office/officeart/2005/8/layout/radial6"/>
    <dgm:cxn modelId="{12D20379-46B4-49F8-A5F4-E020146F814A}" type="presParOf" srcId="{A3A98452-8FA5-406E-8025-B772DD0589FB}" destId="{3FDEDDB0-A4AB-4628-AFA2-2F9DF7AE44EB}" srcOrd="3" destOrd="0" presId="urn:microsoft.com/office/officeart/2005/8/layout/radial6"/>
    <dgm:cxn modelId="{00E73167-A249-4C43-A637-3F9376F51B5D}" type="presParOf" srcId="{A3A98452-8FA5-406E-8025-B772DD0589FB}" destId="{2C14F22A-99D7-4B35-A9B3-7EBAE1440D9C}" srcOrd="4" destOrd="0" presId="urn:microsoft.com/office/officeart/2005/8/layout/radial6"/>
    <dgm:cxn modelId="{51E17392-EE8E-40E9-8AFB-55B2B7DB942E}" type="presParOf" srcId="{A3A98452-8FA5-406E-8025-B772DD0589FB}" destId="{086654AC-9D0F-463B-B891-A1B708A8D430}" srcOrd="5" destOrd="0" presId="urn:microsoft.com/office/officeart/2005/8/layout/radial6"/>
    <dgm:cxn modelId="{F4925825-CBFC-4DBC-AF56-078622DF05BE}" type="presParOf" srcId="{A3A98452-8FA5-406E-8025-B772DD0589FB}" destId="{AEB7A51C-4AEE-4A22-9B38-EE6F21C48940}" srcOrd="6" destOrd="0" presId="urn:microsoft.com/office/officeart/2005/8/layout/radial6"/>
    <dgm:cxn modelId="{8CDD940B-3173-456A-A9E3-CE0B1F33BF0E}" type="presParOf" srcId="{A3A98452-8FA5-406E-8025-B772DD0589FB}" destId="{31A3AE63-FC14-499F-AE18-F60E70486C2C}" srcOrd="7" destOrd="0" presId="urn:microsoft.com/office/officeart/2005/8/layout/radial6"/>
    <dgm:cxn modelId="{23B47ECA-7BB8-4F34-BB1D-936D6ACEA336}" type="presParOf" srcId="{A3A98452-8FA5-406E-8025-B772DD0589FB}" destId="{394A833B-A241-4B14-95E8-7B549C9503D7}" srcOrd="8" destOrd="0" presId="urn:microsoft.com/office/officeart/2005/8/layout/radial6"/>
    <dgm:cxn modelId="{F96C3301-7472-48A1-8D45-3D3F7CD9BE8E}" type="presParOf" srcId="{A3A98452-8FA5-406E-8025-B772DD0589FB}" destId="{4427A9C4-B87C-460C-9EE9-29172339A9B2}" srcOrd="9" destOrd="0" presId="urn:microsoft.com/office/officeart/2005/8/layout/radial6"/>
    <dgm:cxn modelId="{B5CA5F0E-C895-48E3-98DB-24BD187554E1}" type="presParOf" srcId="{A3A98452-8FA5-406E-8025-B772DD0589FB}" destId="{FF16E5CC-2400-4F3C-88EB-50043F156BEB}" srcOrd="10" destOrd="0" presId="urn:microsoft.com/office/officeart/2005/8/layout/radial6"/>
    <dgm:cxn modelId="{55E8C32A-E6E8-4A01-B0B2-F1CE881D2076}" type="presParOf" srcId="{A3A98452-8FA5-406E-8025-B772DD0589FB}" destId="{EE4FC71E-AE02-4188-97DD-D99894A0E7F9}" srcOrd="11" destOrd="0" presId="urn:microsoft.com/office/officeart/2005/8/layout/radial6"/>
    <dgm:cxn modelId="{C4A3CEB2-83CF-450C-BE72-3C78B876A5AF}" type="presParOf" srcId="{A3A98452-8FA5-406E-8025-B772DD0589FB}" destId="{8225DB9F-C45A-4F65-95E2-083FAFB20E4C}"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5DB9F-C45A-4F65-95E2-083FAFB20E4C}">
      <dsp:nvSpPr>
        <dsp:cNvPr id="0" name=""/>
        <dsp:cNvSpPr/>
      </dsp:nvSpPr>
      <dsp:spPr>
        <a:xfrm>
          <a:off x="1671540" y="560357"/>
          <a:ext cx="3445919" cy="3955724"/>
        </a:xfrm>
        <a:prstGeom prst="blockArc">
          <a:avLst>
            <a:gd name="adj1" fmla="val 10700682"/>
            <a:gd name="adj2" fmla="val 17028297"/>
            <a:gd name="adj3" fmla="val 4642"/>
          </a:avLst>
        </a:prstGeom>
        <a:solidFill>
          <a:sysClr val="windowText" lastClr="00000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427A9C4-B87C-460C-9EE9-29172339A9B2}">
      <dsp:nvSpPr>
        <dsp:cNvPr id="0" name=""/>
        <dsp:cNvSpPr/>
      </dsp:nvSpPr>
      <dsp:spPr>
        <a:xfrm>
          <a:off x="1671540" y="672956"/>
          <a:ext cx="3445919" cy="3955724"/>
        </a:xfrm>
        <a:prstGeom prst="blockArc">
          <a:avLst>
            <a:gd name="adj1" fmla="val 4571703"/>
            <a:gd name="adj2" fmla="val 10899318"/>
            <a:gd name="adj3" fmla="val 4642"/>
          </a:avLst>
        </a:prstGeom>
        <a:solidFill>
          <a:sysClr val="windowText" lastClr="00000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EB7A51C-4AEE-4A22-9B38-EE6F21C48940}">
      <dsp:nvSpPr>
        <dsp:cNvPr id="0" name=""/>
        <dsp:cNvSpPr/>
      </dsp:nvSpPr>
      <dsp:spPr>
        <a:xfrm>
          <a:off x="2703272" y="693110"/>
          <a:ext cx="3445919" cy="3955724"/>
        </a:xfrm>
        <a:prstGeom prst="blockArc">
          <a:avLst>
            <a:gd name="adj1" fmla="val 21451447"/>
            <a:gd name="adj2" fmla="val 6414148"/>
            <a:gd name="adj3" fmla="val 4642"/>
          </a:avLst>
        </a:prstGeom>
        <a:solidFill>
          <a:sysClr val="windowText" lastClr="00000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FDEDDB0-A4AB-4628-AFA2-2F9DF7AE44EB}">
      <dsp:nvSpPr>
        <dsp:cNvPr id="0" name=""/>
        <dsp:cNvSpPr/>
      </dsp:nvSpPr>
      <dsp:spPr>
        <a:xfrm>
          <a:off x="2703272" y="524719"/>
          <a:ext cx="3445919" cy="3955724"/>
        </a:xfrm>
        <a:prstGeom prst="blockArc">
          <a:avLst>
            <a:gd name="adj1" fmla="val 15185852"/>
            <a:gd name="adj2" fmla="val 148553"/>
            <a:gd name="adj3" fmla="val 4642"/>
          </a:avLst>
        </a:prstGeom>
        <a:solidFill>
          <a:sysClr val="windowText" lastClr="00000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AB33532-919E-44AE-A3CA-E02476EB3833}">
      <dsp:nvSpPr>
        <dsp:cNvPr id="0" name=""/>
        <dsp:cNvSpPr/>
      </dsp:nvSpPr>
      <dsp:spPr>
        <a:xfrm>
          <a:off x="2582033" y="1945221"/>
          <a:ext cx="2555071" cy="1298594"/>
        </a:xfrm>
        <a:prstGeom prst="ellipse">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100000"/>
            </a:lnSpc>
            <a:spcBef>
              <a:spcPct val="0"/>
            </a:spcBef>
            <a:spcAft>
              <a:spcPct val="35000"/>
            </a:spcAft>
          </a:pPr>
          <a:r>
            <a:rPr lang="en-US" altLang="ja-JP" sz="2000" b="1" kern="1200" dirty="0" smtClean="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Albumin</a:t>
          </a:r>
          <a:endParaRPr kumimoji="1" lang="ja-JP" altLang="en-US" sz="2000" kern="1200" dirty="0">
            <a:solidFill>
              <a:sysClr val="window" lastClr="FFFFFF"/>
            </a:solidFill>
            <a:latin typeface="Calibri"/>
            <a:ea typeface="ＭＳ Ｐゴシック" panose="020B0600070205080204" pitchFamily="50" charset="-128"/>
            <a:cs typeface="+mn-cs"/>
          </a:endParaRPr>
        </a:p>
      </dsp:txBody>
      <dsp:txXfrm>
        <a:off x="2956214" y="2135396"/>
        <a:ext cx="1806709" cy="918244"/>
      </dsp:txXfrm>
    </dsp:sp>
    <dsp:sp modelId="{2ED61B81-173D-4875-AA0C-F16DC30F42B1}">
      <dsp:nvSpPr>
        <dsp:cNvPr id="0" name=""/>
        <dsp:cNvSpPr/>
      </dsp:nvSpPr>
      <dsp:spPr>
        <a:xfrm>
          <a:off x="2761248" y="2354"/>
          <a:ext cx="2196642" cy="1286301"/>
        </a:xfrm>
        <a:prstGeom prst="ellipse">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altLang="ja-JP" sz="1800" b="1" kern="1200"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Spectrometry</a:t>
          </a:r>
          <a:endParaRPr kumimoji="1" lang="ja-JP" altLang="en-US" sz="1800" kern="1200" dirty="0">
            <a:solidFill>
              <a:sysClr val="window" lastClr="FFFFFF"/>
            </a:solidFill>
            <a:latin typeface="Calibri"/>
            <a:ea typeface="ＭＳ Ｐゴシック" panose="020B0600070205080204" pitchFamily="50" charset="-128"/>
            <a:cs typeface="+mn-cs"/>
          </a:endParaRPr>
        </a:p>
      </dsp:txBody>
      <dsp:txXfrm>
        <a:off x="3082939" y="190728"/>
        <a:ext cx="1553260" cy="909553"/>
      </dsp:txXfrm>
    </dsp:sp>
    <dsp:sp modelId="{2C14F22A-99D7-4B35-A9B3-7EBAE1440D9C}">
      <dsp:nvSpPr>
        <dsp:cNvPr id="0" name=""/>
        <dsp:cNvSpPr/>
      </dsp:nvSpPr>
      <dsp:spPr>
        <a:xfrm>
          <a:off x="5278566" y="1951368"/>
          <a:ext cx="2189721" cy="1286301"/>
        </a:xfrm>
        <a:prstGeom prst="ellipse">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altLang="ja-JP" sz="1800" b="1" kern="1200"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Genetics</a:t>
          </a:r>
          <a:endParaRPr kumimoji="1" lang="ja-JP" altLang="en-US" sz="1800" kern="1200" dirty="0">
            <a:solidFill>
              <a:sysClr val="window" lastClr="FFFFFF"/>
            </a:solidFill>
            <a:latin typeface="Calibri"/>
            <a:ea typeface="ＭＳ Ｐゴシック" panose="020B0600070205080204" pitchFamily="50" charset="-128"/>
            <a:cs typeface="+mn-cs"/>
          </a:endParaRPr>
        </a:p>
      </dsp:txBody>
      <dsp:txXfrm>
        <a:off x="5599243" y="2139742"/>
        <a:ext cx="1548367" cy="909553"/>
      </dsp:txXfrm>
    </dsp:sp>
    <dsp:sp modelId="{31A3AE63-FC14-499F-AE18-F60E70486C2C}">
      <dsp:nvSpPr>
        <dsp:cNvPr id="0" name=""/>
        <dsp:cNvSpPr/>
      </dsp:nvSpPr>
      <dsp:spPr>
        <a:xfrm>
          <a:off x="2595656" y="3900382"/>
          <a:ext cx="2527825" cy="1286301"/>
        </a:xfrm>
        <a:prstGeom prst="ellipse">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altLang="ja-JP" sz="1800" b="1" kern="1200"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Organic</a:t>
          </a:r>
          <a:br>
            <a:rPr lang="en-US" altLang="ja-JP" sz="1800" b="1" kern="1200"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br>
          <a:r>
            <a:rPr lang="en-US" altLang="ja-JP" sz="1800" b="1" kern="1200"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Chemistry</a:t>
          </a:r>
          <a:endParaRPr kumimoji="1" lang="ja-JP" altLang="en-US" sz="1800" kern="1200" dirty="0">
            <a:solidFill>
              <a:sysClr val="window" lastClr="FFFFFF"/>
            </a:solidFill>
            <a:latin typeface="Calibri"/>
            <a:ea typeface="ＭＳ Ｐゴシック" panose="020B0600070205080204" pitchFamily="50" charset="-128"/>
            <a:cs typeface="+mn-cs"/>
          </a:endParaRPr>
        </a:p>
      </dsp:txBody>
      <dsp:txXfrm>
        <a:off x="2965847" y="4088756"/>
        <a:ext cx="1787443" cy="909553"/>
      </dsp:txXfrm>
    </dsp:sp>
    <dsp:sp modelId="{FF16E5CC-2400-4F3C-88EB-50043F156BEB}">
      <dsp:nvSpPr>
        <dsp:cNvPr id="0" name=""/>
        <dsp:cNvSpPr/>
      </dsp:nvSpPr>
      <dsp:spPr>
        <a:xfrm>
          <a:off x="415856" y="1951368"/>
          <a:ext cx="2060885" cy="1286301"/>
        </a:xfrm>
        <a:prstGeom prst="ellipse">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altLang="ja-JP" sz="1800" b="1" kern="1200"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Docking</a:t>
          </a:r>
          <a:br>
            <a:rPr lang="en-US" altLang="ja-JP" sz="1800" b="1" kern="1200"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br>
          <a:r>
            <a:rPr lang="en-US" altLang="ja-JP" sz="1800" b="1" kern="1200" dirty="0">
              <a:solidFill>
                <a:sysClr val="window" lastClr="FFFFFF"/>
              </a:solidFill>
              <a:effectLst>
                <a:outerShdw blurRad="38100" dist="38100" dir="2700000" algn="tl">
                  <a:srgbClr val="C0C0C0"/>
                </a:outerShdw>
              </a:effectLst>
              <a:latin typeface="Helvetica" pitchFamily="-112" charset="0"/>
              <a:ea typeface="ＭＳ Ｐゴシック" panose="020B0600070205080204" pitchFamily="50" charset="-128"/>
              <a:cs typeface="+mn-cs"/>
            </a:rPr>
            <a:t>Simulation</a:t>
          </a:r>
          <a:endParaRPr kumimoji="1" lang="ja-JP" altLang="en-US" sz="1800" kern="1200" dirty="0">
            <a:solidFill>
              <a:sysClr val="window" lastClr="FFFFFF"/>
            </a:solidFill>
            <a:latin typeface="Calibri"/>
            <a:ea typeface="ＭＳ Ｐゴシック" panose="020B0600070205080204" pitchFamily="50" charset="-128"/>
            <a:cs typeface="+mn-cs"/>
          </a:endParaRPr>
        </a:p>
      </dsp:txBody>
      <dsp:txXfrm>
        <a:off x="717666" y="2139742"/>
        <a:ext cx="1457265" cy="90955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5.emf"/><Relationship Id="rId1" Type="http://schemas.openxmlformats.org/officeDocument/2006/relationships/image" Target="../media/image14.emf"/><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8842" cy="3429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93123" y="0"/>
            <a:ext cx="4278842" cy="342900"/>
          </a:xfrm>
          <a:prstGeom prst="rect">
            <a:avLst/>
          </a:prstGeom>
        </p:spPr>
        <p:txBody>
          <a:bodyPr vert="horz" lIns="91440" tIns="45720" rIns="91440" bIns="45720" rtlCol="0"/>
          <a:lstStyle>
            <a:lvl1pPr algn="r">
              <a:defRPr sz="1200"/>
            </a:lvl1pPr>
          </a:lstStyle>
          <a:p>
            <a:fld id="{0C63516F-93E4-4062-88BC-062E1C4ADC33}" type="datetimeFigureOut">
              <a:rPr kumimoji="1" lang="ja-JP" altLang="en-US" smtClean="0"/>
              <a:pPr/>
              <a:t>2018/5/2</a:t>
            </a:fld>
            <a:endParaRPr kumimoji="1" lang="ja-JP" altLang="en-US"/>
          </a:p>
        </p:txBody>
      </p:sp>
      <p:sp>
        <p:nvSpPr>
          <p:cNvPr id="4" name="フッター プレースホルダー 3"/>
          <p:cNvSpPr>
            <a:spLocks noGrp="1"/>
          </p:cNvSpPr>
          <p:nvPr>
            <p:ph type="ftr" sz="quarter" idx="2"/>
          </p:nvPr>
        </p:nvSpPr>
        <p:spPr>
          <a:xfrm>
            <a:off x="0" y="6513910"/>
            <a:ext cx="4278842" cy="3429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93123" y="6513910"/>
            <a:ext cx="4278842" cy="342900"/>
          </a:xfrm>
          <a:prstGeom prst="rect">
            <a:avLst/>
          </a:prstGeom>
        </p:spPr>
        <p:txBody>
          <a:bodyPr vert="horz" lIns="91440" tIns="45720" rIns="91440" bIns="45720" rtlCol="0" anchor="b"/>
          <a:lstStyle>
            <a:lvl1pPr algn="r">
              <a:defRPr sz="1200"/>
            </a:lvl1pPr>
          </a:lstStyle>
          <a:p>
            <a:fld id="{F78CF9E4-89E6-47D1-8293-38A08E089328}" type="slidenum">
              <a:rPr kumimoji="1" lang="ja-JP" altLang="en-US" smtClean="0"/>
              <a:pPr/>
              <a:t>‹#›</a:t>
            </a:fld>
            <a:endParaRPr kumimoji="1" lang="ja-JP" altLang="en-US"/>
          </a:p>
        </p:txBody>
      </p:sp>
    </p:spTree>
    <p:extLst>
      <p:ext uri="{BB962C8B-B14F-4D97-AF65-F5344CB8AC3E}">
        <p14:creationId xmlns:p14="http://schemas.microsoft.com/office/powerpoint/2010/main" val="10239665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4278842" cy="3429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5593123" y="0"/>
            <a:ext cx="4278842" cy="342900"/>
          </a:xfrm>
          <a:prstGeom prst="rect">
            <a:avLst/>
          </a:prstGeom>
        </p:spPr>
        <p:txBody>
          <a:bodyPr vert="horz" lIns="91440" tIns="45720" rIns="91440" bIns="45720" rtlCol="0"/>
          <a:lstStyle>
            <a:lvl1pPr algn="r">
              <a:defRPr sz="1200"/>
            </a:lvl1pPr>
          </a:lstStyle>
          <a:p>
            <a:fld id="{8002B1C2-C116-4BE8-B608-0D46401371EE}" type="datetimeFigureOut">
              <a:rPr kumimoji="1" lang="ja-JP" altLang="en-US" smtClean="0"/>
              <a:pPr/>
              <a:t>2018/5/2</a:t>
            </a:fld>
            <a:endParaRPr kumimoji="1" lang="ja-JP" altLang="en-US"/>
          </a:p>
        </p:txBody>
      </p:sp>
      <p:sp>
        <p:nvSpPr>
          <p:cNvPr id="4" name="スライド イメージ プレースホルダ 3"/>
          <p:cNvSpPr>
            <a:spLocks noGrp="1" noRot="1" noChangeAspect="1"/>
          </p:cNvSpPr>
          <p:nvPr>
            <p:ph type="sldImg" idx="2"/>
          </p:nvPr>
        </p:nvSpPr>
        <p:spPr>
          <a:xfrm>
            <a:off x="3222625" y="514350"/>
            <a:ext cx="3429000" cy="25717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987425" y="3257550"/>
            <a:ext cx="7899400" cy="308610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6513910"/>
            <a:ext cx="4278842" cy="3429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5593123" y="6513910"/>
            <a:ext cx="4278842" cy="342900"/>
          </a:xfrm>
          <a:prstGeom prst="rect">
            <a:avLst/>
          </a:prstGeom>
        </p:spPr>
        <p:txBody>
          <a:bodyPr vert="horz" lIns="91440" tIns="45720" rIns="91440" bIns="45720" rtlCol="0" anchor="b"/>
          <a:lstStyle>
            <a:lvl1pPr algn="r">
              <a:defRPr sz="1200"/>
            </a:lvl1pPr>
          </a:lstStyle>
          <a:p>
            <a:fld id="{4697122D-9A02-4D36-8D23-59F8D3730FEF}" type="slidenum">
              <a:rPr kumimoji="1" lang="ja-JP" altLang="en-US" smtClean="0"/>
              <a:pPr/>
              <a:t>‹#›</a:t>
            </a:fld>
            <a:endParaRPr kumimoji="1" lang="ja-JP" altLang="en-US"/>
          </a:p>
        </p:txBody>
      </p:sp>
    </p:spTree>
    <p:extLst>
      <p:ext uri="{BB962C8B-B14F-4D97-AF65-F5344CB8AC3E}">
        <p14:creationId xmlns:p14="http://schemas.microsoft.com/office/powerpoint/2010/main" val="391249475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697122D-9A02-4D36-8D23-59F8D3730FEF}" type="slidenum">
              <a:rPr kumimoji="1" lang="ja-JP" altLang="en-US" smtClean="0"/>
              <a:pPr/>
              <a:t>1</a:t>
            </a:fld>
            <a:endParaRPr kumimoji="1" lang="ja-JP" altLang="en-US"/>
          </a:p>
        </p:txBody>
      </p:sp>
    </p:spTree>
    <p:extLst>
      <p:ext uri="{BB962C8B-B14F-4D97-AF65-F5344CB8AC3E}">
        <p14:creationId xmlns:p14="http://schemas.microsoft.com/office/powerpoint/2010/main" val="1204714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697122D-9A02-4D36-8D23-59F8D3730FEF}" type="slidenum">
              <a:rPr kumimoji="1" lang="ja-JP" altLang="en-US" smtClean="0"/>
              <a:pPr/>
              <a:t>3</a:t>
            </a:fld>
            <a:endParaRPr kumimoji="1" lang="ja-JP" altLang="en-US"/>
          </a:p>
        </p:txBody>
      </p:sp>
    </p:spTree>
    <p:extLst>
      <p:ext uri="{BB962C8B-B14F-4D97-AF65-F5344CB8AC3E}">
        <p14:creationId xmlns:p14="http://schemas.microsoft.com/office/powerpoint/2010/main" val="2850627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697122D-9A02-4D36-8D23-59F8D3730FEF}" type="slidenum">
              <a:rPr kumimoji="1" lang="ja-JP" altLang="en-US" smtClean="0"/>
              <a:pPr/>
              <a:t>5</a:t>
            </a:fld>
            <a:endParaRPr kumimoji="1" lang="ja-JP" altLang="en-US"/>
          </a:p>
        </p:txBody>
      </p:sp>
    </p:spTree>
    <p:extLst>
      <p:ext uri="{BB962C8B-B14F-4D97-AF65-F5344CB8AC3E}">
        <p14:creationId xmlns:p14="http://schemas.microsoft.com/office/powerpoint/2010/main" val="2669386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C2DE7E35-B8DC-4F96-A632-C7616CE31E5C}" type="slidenum">
              <a:rPr lang="en-US" altLang="ja-JP" smtClean="0">
                <a:solidFill>
                  <a:srgbClr val="000000"/>
                </a:solidFill>
                <a:latin typeface="Arial" pitchFamily="34" charset="0"/>
                <a:ea typeface="ＭＳ Ｐゴシック" pitchFamily="50" charset="-128"/>
              </a:rPr>
              <a:pPr/>
              <a:t>6</a:t>
            </a:fld>
            <a:endParaRPr lang="en-US" altLang="ja-JP" smtClean="0">
              <a:solidFill>
                <a:srgbClr val="000000"/>
              </a:solidFill>
              <a:latin typeface="Arial" pitchFamily="34" charset="0"/>
              <a:ea typeface="ＭＳ Ｐゴシック" pitchFamily="50" charset="-128"/>
            </a:endParaRPr>
          </a:p>
        </p:txBody>
      </p:sp>
      <p:sp>
        <p:nvSpPr>
          <p:cNvPr id="96259" name="Rectangle 2"/>
          <p:cNvSpPr>
            <a:spLocks noGrp="1" noRot="1" noChangeAspect="1" noChangeArrowheads="1" noTextEdit="1"/>
          </p:cNvSpPr>
          <p:nvPr>
            <p:ph type="sldImg"/>
          </p:nvPr>
        </p:nvSpPr>
        <p:spPr>
          <a:xfrm>
            <a:off x="900113" y="739775"/>
            <a:ext cx="4935537" cy="3700463"/>
          </a:xfrm>
          <a:ln/>
        </p:spPr>
      </p:sp>
      <p:sp>
        <p:nvSpPr>
          <p:cNvPr id="96260" name="Rectangle 3"/>
          <p:cNvSpPr>
            <a:spLocks noGrp="1" noChangeArrowheads="1"/>
          </p:cNvSpPr>
          <p:nvPr>
            <p:ph type="body" idx="1"/>
          </p:nvPr>
        </p:nvSpPr>
        <p:spPr>
          <a:noFill/>
          <a:ln/>
        </p:spPr>
        <p:txBody>
          <a:bodyPr/>
          <a:lstStyle/>
          <a:p>
            <a:pPr eaLnBrk="1" hangingPunct="1"/>
            <a:endParaRPr lang="ja-JP" altLang="en-US" smtClean="0">
              <a:latin typeface="Arial" pitchFamily="34" charset="0"/>
              <a:ea typeface="ＭＳ Ｐゴシック" pitchFamily="50" charset="-128"/>
            </a:endParaRPr>
          </a:p>
        </p:txBody>
      </p:sp>
    </p:spTree>
    <p:extLst>
      <p:ext uri="{BB962C8B-B14F-4D97-AF65-F5344CB8AC3E}">
        <p14:creationId xmlns:p14="http://schemas.microsoft.com/office/powerpoint/2010/main" val="2567268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3816350" y="9372600"/>
            <a:ext cx="2919413" cy="493713"/>
          </a:xfrm>
          <a:prstGeom prst="rect">
            <a:avLst/>
          </a:prstGeom>
          <a:noFill/>
          <a:ln w="9525">
            <a:noFill/>
            <a:miter lim="800000"/>
            <a:headEnd/>
            <a:tailEnd/>
          </a:ln>
        </p:spPr>
        <p:txBody>
          <a:bodyPr anchor="b"/>
          <a:lstStyle/>
          <a:p>
            <a:pPr algn="r" defTabSz="457200"/>
            <a:fld id="{9DA03120-27C8-4420-8584-FB42CC26B7E5}" type="slidenum">
              <a:rPr lang="en-US" altLang="ja-JP" sz="1200">
                <a:solidFill>
                  <a:srgbClr val="000000"/>
                </a:solidFill>
                <a:latin typeface="Calibri" pitchFamily="34" charset="0"/>
              </a:rPr>
              <a:pPr algn="r" defTabSz="457200"/>
              <a:t>7</a:t>
            </a:fld>
            <a:endParaRPr lang="en-US" altLang="ja-JP" sz="1200">
              <a:solidFill>
                <a:srgbClr val="000000"/>
              </a:solidFill>
              <a:latin typeface="Calibri" pitchFamily="34" charset="0"/>
            </a:endParaRPr>
          </a:p>
        </p:txBody>
      </p:sp>
      <p:sp>
        <p:nvSpPr>
          <p:cNvPr id="97283" name="Rectangle 2"/>
          <p:cNvSpPr>
            <a:spLocks noGrp="1" noRot="1" noChangeAspect="1" noChangeArrowheads="1" noTextEdit="1"/>
          </p:cNvSpPr>
          <p:nvPr>
            <p:ph type="sldImg"/>
          </p:nvPr>
        </p:nvSpPr>
        <p:spPr>
          <a:xfrm>
            <a:off x="900113" y="739775"/>
            <a:ext cx="4935537" cy="3700463"/>
          </a:xfrm>
          <a:ln/>
        </p:spPr>
      </p:sp>
      <p:sp>
        <p:nvSpPr>
          <p:cNvPr id="97284" name="Rectangle 3"/>
          <p:cNvSpPr>
            <a:spLocks noGrp="1" noChangeArrowheads="1"/>
          </p:cNvSpPr>
          <p:nvPr>
            <p:ph type="body" idx="1"/>
          </p:nvPr>
        </p:nvSpPr>
        <p:spPr>
          <a:noFill/>
          <a:ln/>
        </p:spPr>
        <p:txBody>
          <a:bodyPr/>
          <a:lstStyle/>
          <a:p>
            <a:pPr eaLnBrk="1" hangingPunct="1"/>
            <a:endParaRPr lang="ja-JP" altLang="en-US" smtClean="0">
              <a:latin typeface="Arial" pitchFamily="34" charset="0"/>
              <a:ea typeface="ＭＳ Ｐゴシック" pitchFamily="50" charset="-128"/>
            </a:endParaRPr>
          </a:p>
        </p:txBody>
      </p:sp>
    </p:spTree>
    <p:extLst>
      <p:ext uri="{BB962C8B-B14F-4D97-AF65-F5344CB8AC3E}">
        <p14:creationId xmlns:p14="http://schemas.microsoft.com/office/powerpoint/2010/main" val="278983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1396903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4196708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3348515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1080784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633845" y="2507551"/>
            <a:ext cx="386715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7551"/>
            <a:ext cx="38862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426515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462367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4285284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2500544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3604813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2061288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1839631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2954463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365050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2965078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1596068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633845" y="2507551"/>
            <a:ext cx="386715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7551"/>
            <a:ext cx="38862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022333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2261440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30625800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ja-JP" altLang="en-US"/>
              <a:t>マスター タイトルの書式設定</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4243419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3416934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570249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2981040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6268771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1881938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38039223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12629972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7464936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9481800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37911167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32663644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4185929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32052331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1D4E40B-831A-4D3F-B77B-B7791940BDC5}" type="datetimeFigureOut">
              <a:rPr kumimoji="1" lang="ja-JP" altLang="en-US" smtClean="0"/>
              <a:pPr/>
              <a:t>2018/5/2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937974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1221569512"/>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41D4E40B-831A-4D3F-B77B-B7791940BDC5}" type="datetimeFigureOut">
              <a:rPr kumimoji="1" lang="ja-JP" altLang="en-US" smtClean="0"/>
              <a:pPr/>
              <a:t>2018/5/2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2422153567"/>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kumimoji="1"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1D4E40B-831A-4D3F-B77B-B7791940BDC5}" type="datetimeFigureOut">
              <a:rPr kumimoji="1" lang="ja-JP" altLang="en-US" smtClean="0"/>
              <a:pPr/>
              <a:t>2018/5/2</a:t>
            </a:fld>
            <a:endParaRPr kumimoji="1" lang="ja-JP" altLang="en-US"/>
          </a:p>
        </p:txBody>
      </p:sp>
      <p:sp>
        <p:nvSpPr>
          <p:cNvPr id="5" name="フッター プレースホルダー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2BD10DE-A52D-4351-B3D2-E9436C5BB270}" type="slidenum">
              <a:rPr kumimoji="1" lang="ja-JP" altLang="en-US" smtClean="0"/>
              <a:pPr/>
              <a:t>‹#›</a:t>
            </a:fld>
            <a:endParaRPr kumimoji="1" lang="ja-JP" altLang="en-US"/>
          </a:p>
        </p:txBody>
      </p:sp>
    </p:spTree>
    <p:extLst>
      <p:ext uri="{BB962C8B-B14F-4D97-AF65-F5344CB8AC3E}">
        <p14:creationId xmlns:p14="http://schemas.microsoft.com/office/powerpoint/2010/main" val="2987520993"/>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9.xml"/><Relationship Id="rId1" Type="http://schemas.openxmlformats.org/officeDocument/2006/relationships/vmlDrawing" Target="../drawings/vmlDrawing1.vml"/><Relationship Id="rId5" Type="http://schemas.openxmlformats.org/officeDocument/2006/relationships/chart" Target="../charts/chart1.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xml"/><Relationship Id="rId7" Type="http://schemas.openxmlformats.org/officeDocument/2006/relationships/image" Target="../media/image5.emf"/><Relationship Id="rId2" Type="http://schemas.openxmlformats.org/officeDocument/2006/relationships/slideLayout" Target="../slideLayouts/slideLayout29.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4.emf"/><Relationship Id="rId4" Type="http://schemas.openxmlformats.org/officeDocument/2006/relationships/oleObject" Target="../embeddings/oleObject2.bin"/><Relationship Id="rId9"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chart" Target="../charts/chart2.xml"/><Relationship Id="rId2" Type="http://schemas.openxmlformats.org/officeDocument/2006/relationships/slideLayout" Target="../slideLayouts/slideLayout29.xml"/><Relationship Id="rId1" Type="http://schemas.openxmlformats.org/officeDocument/2006/relationships/vmlDrawing" Target="../drawings/vmlDrawing3.vml"/><Relationship Id="rId6" Type="http://schemas.openxmlformats.org/officeDocument/2006/relationships/image" Target="../media/image7.emf"/><Relationship Id="rId5" Type="http://schemas.openxmlformats.org/officeDocument/2006/relationships/oleObject" Target="../embeddings/oleObject6.bin"/><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9.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9.xml"/><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4.xml"/><Relationship Id="rId1" Type="http://schemas.openxmlformats.org/officeDocument/2006/relationships/vmlDrawing" Target="../drawings/vmlDrawing4.vml"/><Relationship Id="rId5" Type="http://schemas.openxmlformats.org/officeDocument/2006/relationships/chart" Target="../charts/chart9.xml"/><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oleObject" Target="../embeddings/oleObject13.bin"/><Relationship Id="rId3" Type="http://schemas.openxmlformats.org/officeDocument/2006/relationships/oleObject" Target="../embeddings/oleObject8.bin"/><Relationship Id="rId7" Type="http://schemas.openxmlformats.org/officeDocument/2006/relationships/oleObject" Target="../embeddings/oleObject10.bin"/><Relationship Id="rId12" Type="http://schemas.openxmlformats.org/officeDocument/2006/relationships/image" Target="../media/image17.emf"/><Relationship Id="rId2" Type="http://schemas.openxmlformats.org/officeDocument/2006/relationships/slideLayout" Target="../slideLayouts/slideLayout29.xml"/><Relationship Id="rId1" Type="http://schemas.openxmlformats.org/officeDocument/2006/relationships/vmlDrawing" Target="../drawings/vmlDrawing5.vml"/><Relationship Id="rId6" Type="http://schemas.openxmlformats.org/officeDocument/2006/relationships/image" Target="../media/image15.emf"/><Relationship Id="rId11" Type="http://schemas.openxmlformats.org/officeDocument/2006/relationships/oleObject" Target="../embeddings/oleObject12.bin"/><Relationship Id="rId5" Type="http://schemas.openxmlformats.org/officeDocument/2006/relationships/oleObject" Target="../embeddings/oleObject9.bin"/><Relationship Id="rId10" Type="http://schemas.openxmlformats.org/officeDocument/2006/relationships/image" Target="../media/image16.emf"/><Relationship Id="rId4" Type="http://schemas.openxmlformats.org/officeDocument/2006/relationships/image" Target="../media/image14.emf"/><Relationship Id="rId9" Type="http://schemas.openxmlformats.org/officeDocument/2006/relationships/oleObject" Target="../embeddings/oleObject11.bin"/><Relationship Id="rId1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8.xml"/><Relationship Id="rId1" Type="http://schemas.openxmlformats.org/officeDocument/2006/relationships/vmlDrawing" Target="../drawings/vmlDrawing6.v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xmlns="" id="{DE03AC52-6D2B-E94F-B7EA-CEFC646373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68405"/>
            <a:ext cx="9144000" cy="6121190"/>
          </a:xfrm>
          <a:prstGeom prst="rect">
            <a:avLst/>
          </a:prstGeom>
          <a:ln>
            <a:noFill/>
          </a:ln>
          <a:effectLst>
            <a:softEdge rad="112500"/>
          </a:effectLst>
        </p:spPr>
      </p:pic>
      <p:pic>
        <p:nvPicPr>
          <p:cNvPr id="12" name="図 11">
            <a:extLst>
              <a:ext uri="{FF2B5EF4-FFF2-40B4-BE49-F238E27FC236}">
                <a16:creationId xmlns:a16="http://schemas.microsoft.com/office/drawing/2014/main" xmlns="" id="{08701718-21C6-054E-B26F-A916F8B3DE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27" y="4168623"/>
            <a:ext cx="2965939" cy="2224454"/>
          </a:xfrm>
          <a:prstGeom prst="rect">
            <a:avLst/>
          </a:prstGeom>
          <a:ln>
            <a:noFill/>
          </a:ln>
          <a:effectLst>
            <a:softEdge rad="112500"/>
          </a:effectLst>
        </p:spPr>
      </p:pic>
      <p:grpSp>
        <p:nvGrpSpPr>
          <p:cNvPr id="13" name="グループ化 12">
            <a:extLst>
              <a:ext uri="{FF2B5EF4-FFF2-40B4-BE49-F238E27FC236}">
                <a16:creationId xmlns:a16="http://schemas.microsoft.com/office/drawing/2014/main" xmlns="" id="{80948E68-B235-2F47-8459-6EAC0DFC6921}"/>
              </a:ext>
            </a:extLst>
          </p:cNvPr>
          <p:cNvGrpSpPr/>
          <p:nvPr/>
        </p:nvGrpSpPr>
        <p:grpSpPr>
          <a:xfrm>
            <a:off x="6733295" y="472790"/>
            <a:ext cx="2286000" cy="3234665"/>
            <a:chOff x="6830008" y="823613"/>
            <a:chExt cx="2286000" cy="3234665"/>
          </a:xfrm>
        </p:grpSpPr>
        <p:pic>
          <p:nvPicPr>
            <p:cNvPr id="14" name="Picture 35">
              <a:extLst>
                <a:ext uri="{FF2B5EF4-FFF2-40B4-BE49-F238E27FC236}">
                  <a16:creationId xmlns:a16="http://schemas.microsoft.com/office/drawing/2014/main" xmlns="" id="{8DB8D761-DCFB-7F4E-AC2A-626D743CFB47}"/>
                </a:ext>
              </a:extLst>
            </p:cNvPr>
            <p:cNvPicPr>
              <a:picLocks noChangeAspect="1" noChangeArrowheads="1"/>
            </p:cNvPicPr>
            <p:nvPr/>
          </p:nvPicPr>
          <p:blipFill rotWithShape="1">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p:blipFill>
          <p:spPr bwMode="auto">
            <a:xfrm>
              <a:off x="6830008" y="823613"/>
              <a:ext cx="2286000" cy="323466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円/楕円 14">
              <a:extLst>
                <a:ext uri="{FF2B5EF4-FFF2-40B4-BE49-F238E27FC236}">
                  <a16:creationId xmlns:a16="http://schemas.microsoft.com/office/drawing/2014/main" xmlns="" id="{B6C3BCB4-F446-3F43-A2CA-DE0A038BD4D3}"/>
                </a:ext>
              </a:extLst>
            </p:cNvPr>
            <p:cNvSpPr/>
            <p:nvPr/>
          </p:nvSpPr>
          <p:spPr>
            <a:xfrm>
              <a:off x="7473860" y="2948548"/>
              <a:ext cx="83976" cy="8397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kumimoji="1" lang="ja-JP" altLang="en-US" sz="1800" b="0">
                <a:solidFill>
                  <a:prstClr val="white"/>
                </a:solidFill>
              </a:endParaRPr>
            </a:p>
          </p:txBody>
        </p:sp>
      </p:grpSp>
      <p:sp>
        <p:nvSpPr>
          <p:cNvPr id="3" name="テキスト ボックス 2"/>
          <p:cNvSpPr txBox="1"/>
          <p:nvPr/>
        </p:nvSpPr>
        <p:spPr>
          <a:xfrm>
            <a:off x="2135806" y="4505741"/>
            <a:ext cx="4907882" cy="461665"/>
          </a:xfrm>
          <a:prstGeom prst="rect">
            <a:avLst/>
          </a:prstGeom>
          <a:noFill/>
        </p:spPr>
        <p:txBody>
          <a:bodyPr wrap="none" rtlCol="0">
            <a:spAutoFit/>
          </a:bodyPr>
          <a:lstStyle/>
          <a:p>
            <a:pPr algn="ctr"/>
            <a:r>
              <a:rPr kumimoji="1" lang="en-US" altLang="ja-JP" sz="2400" dirty="0">
                <a:solidFill>
                  <a:schemeClr val="bg1"/>
                </a:solidFill>
                <a:effectLst>
                  <a:glow rad="139700">
                    <a:schemeClr val="accent2">
                      <a:satMod val="175000"/>
                      <a:alpha val="40000"/>
                    </a:schemeClr>
                  </a:glow>
                </a:effectLst>
                <a:latin typeface="Arial Rounded MT Bold" panose="020F0704030504030204" pitchFamily="34" charset="0"/>
                <a:cs typeface="Arial" panose="020B0604020202020204" pitchFamily="34" charset="0"/>
              </a:rPr>
              <a:t>Masaki Otagiri, Keishi Yamasaki</a:t>
            </a:r>
            <a:endParaRPr kumimoji="1" lang="ja-JP" altLang="en-US" sz="2400" dirty="0">
              <a:solidFill>
                <a:schemeClr val="bg1"/>
              </a:solidFill>
              <a:effectLst>
                <a:glow rad="139700">
                  <a:schemeClr val="accent2">
                    <a:satMod val="175000"/>
                    <a:alpha val="40000"/>
                  </a:schemeClr>
                </a:glow>
              </a:effectLst>
              <a:latin typeface="Arial Rounded MT Bold" panose="020F0704030504030204" pitchFamily="34" charset="0"/>
              <a:cs typeface="Arial" panose="020B0604020202020204" pitchFamily="34" charset="0"/>
            </a:endParaRPr>
          </a:p>
        </p:txBody>
      </p:sp>
      <p:sp>
        <p:nvSpPr>
          <p:cNvPr id="6" name="テキスト ボックス 5"/>
          <p:cNvSpPr txBox="1"/>
          <p:nvPr/>
        </p:nvSpPr>
        <p:spPr>
          <a:xfrm>
            <a:off x="194861" y="557434"/>
            <a:ext cx="7149778" cy="1754326"/>
          </a:xfrm>
          <a:prstGeom prst="rect">
            <a:avLst/>
          </a:prstGeom>
          <a:noFill/>
        </p:spPr>
        <p:txBody>
          <a:bodyPr wrap="none" rtlCol="0">
            <a:spAutoFit/>
          </a:bodyPr>
          <a:lstStyle/>
          <a:p>
            <a:pPr algn="ctr"/>
            <a:r>
              <a:rPr lang="en-US" altLang="ja-JP" sz="3600" dirty="0">
                <a:ln w="13462">
                  <a:solidFill>
                    <a:schemeClr val="bg1"/>
                  </a:solidFill>
                  <a:prstDash val="solid"/>
                </a:ln>
                <a:solidFill>
                  <a:schemeClr val="tx1">
                    <a:lumMod val="85000"/>
                    <a:lumOff val="15000"/>
                  </a:schemeClr>
                </a:solidFill>
                <a:effectLst>
                  <a:glow rad="63500">
                    <a:schemeClr val="accent5">
                      <a:satMod val="175000"/>
                      <a:alpha val="40000"/>
                    </a:schemeClr>
                  </a:glow>
                  <a:outerShdw dist="38100" dir="2700000" algn="bl" rotWithShape="0">
                    <a:schemeClr val="accent5"/>
                  </a:outerShdw>
                </a:effectLst>
                <a:latin typeface="Arial Rounded MT Bold" panose="020F0704030504030204" pitchFamily="34" charset="0"/>
                <a:cs typeface="Arial" panose="020B0604020202020204" pitchFamily="34" charset="0"/>
              </a:rPr>
              <a:t>Study of structural-chemistry </a:t>
            </a:r>
          </a:p>
          <a:p>
            <a:pPr algn="ctr"/>
            <a:r>
              <a:rPr lang="en-US" altLang="ja-JP" sz="3600" dirty="0">
                <a:ln w="13462">
                  <a:solidFill>
                    <a:schemeClr val="bg1"/>
                  </a:solidFill>
                  <a:prstDash val="solid"/>
                </a:ln>
                <a:solidFill>
                  <a:schemeClr val="tx1">
                    <a:lumMod val="85000"/>
                    <a:lumOff val="15000"/>
                  </a:schemeClr>
                </a:solidFill>
                <a:effectLst>
                  <a:glow rad="63500">
                    <a:schemeClr val="accent5">
                      <a:satMod val="175000"/>
                      <a:alpha val="40000"/>
                    </a:schemeClr>
                  </a:glow>
                  <a:outerShdw dist="38100" dir="2700000" algn="bl" rotWithShape="0">
                    <a:schemeClr val="accent5"/>
                  </a:outerShdw>
                </a:effectLst>
                <a:latin typeface="Arial Rounded MT Bold" panose="020F0704030504030204" pitchFamily="34" charset="0"/>
                <a:cs typeface="Arial" panose="020B0604020202020204" pitchFamily="34" charset="0"/>
              </a:rPr>
              <a:t>of sodium 4-phenylbutyrate </a:t>
            </a:r>
          </a:p>
          <a:p>
            <a:pPr algn="ctr"/>
            <a:r>
              <a:rPr lang="en-US" altLang="ja-JP" sz="3600" dirty="0">
                <a:ln w="13462">
                  <a:solidFill>
                    <a:schemeClr val="bg1"/>
                  </a:solidFill>
                  <a:prstDash val="solid"/>
                </a:ln>
                <a:solidFill>
                  <a:schemeClr val="tx1">
                    <a:lumMod val="85000"/>
                    <a:lumOff val="15000"/>
                  </a:schemeClr>
                </a:solidFill>
                <a:effectLst>
                  <a:glow rad="63500">
                    <a:schemeClr val="accent5">
                      <a:satMod val="175000"/>
                      <a:alpha val="40000"/>
                    </a:schemeClr>
                  </a:glow>
                  <a:outerShdw dist="38100" dir="2700000" algn="bl" rotWithShape="0">
                    <a:schemeClr val="accent5"/>
                  </a:outerShdw>
                </a:effectLst>
                <a:latin typeface="Arial Rounded MT Bold" panose="020F0704030504030204" pitchFamily="34" charset="0"/>
                <a:cs typeface="Arial" panose="020B0604020202020204" pitchFamily="34" charset="0"/>
              </a:rPr>
              <a:t>on its binding to serum albumin</a:t>
            </a:r>
            <a:endParaRPr kumimoji="1" lang="ja-JP" altLang="en-US" sz="3600" dirty="0">
              <a:ln w="13462">
                <a:solidFill>
                  <a:schemeClr val="bg1"/>
                </a:solidFill>
                <a:prstDash val="solid"/>
              </a:ln>
              <a:solidFill>
                <a:schemeClr val="tx1">
                  <a:lumMod val="85000"/>
                  <a:lumOff val="15000"/>
                </a:schemeClr>
              </a:solidFill>
              <a:effectLst>
                <a:glow rad="63500">
                  <a:schemeClr val="accent5">
                    <a:satMod val="175000"/>
                    <a:alpha val="40000"/>
                  </a:schemeClr>
                </a:glow>
                <a:outerShdw dist="38100" dir="2700000" algn="bl" rotWithShape="0">
                  <a:schemeClr val="accent5"/>
                </a:outerShdw>
              </a:effectLst>
              <a:latin typeface="Arial Rounded MT Bold" panose="020F0704030504030204" pitchFamily="34" charset="0"/>
              <a:cs typeface="Arial" panose="020B0604020202020204" pitchFamily="34" charset="0"/>
            </a:endParaRPr>
          </a:p>
        </p:txBody>
      </p:sp>
      <p:sp>
        <p:nvSpPr>
          <p:cNvPr id="2" name="テキスト ボックス 1"/>
          <p:cNvSpPr txBox="1"/>
          <p:nvPr/>
        </p:nvSpPr>
        <p:spPr>
          <a:xfrm>
            <a:off x="1175365" y="5241394"/>
            <a:ext cx="6793270" cy="707886"/>
          </a:xfrm>
          <a:prstGeom prst="rect">
            <a:avLst/>
          </a:prstGeom>
          <a:noFill/>
        </p:spPr>
        <p:txBody>
          <a:bodyPr wrap="none" rtlCol="0">
            <a:spAutoFit/>
          </a:bodyPr>
          <a:lstStyle/>
          <a:p>
            <a:pPr algn="ctr"/>
            <a:r>
              <a:rPr kumimoji="1" lang="en-US" altLang="ja-JP" sz="2000" dirty="0">
                <a:ln>
                  <a:solidFill>
                    <a:schemeClr val="bg1"/>
                  </a:solidFill>
                </a:ln>
                <a:solidFill>
                  <a:schemeClr val="bg1"/>
                </a:solidFill>
                <a:effectLst>
                  <a:glow rad="139700">
                    <a:schemeClr val="accent2">
                      <a:satMod val="175000"/>
                      <a:alpha val="40000"/>
                    </a:schemeClr>
                  </a:glow>
                </a:effectLst>
                <a:latin typeface="Arial Rounded MT Bold" panose="020F0704030504030204" pitchFamily="34" charset="0"/>
                <a:cs typeface="Arial" panose="020B0604020202020204" pitchFamily="34" charset="0"/>
              </a:rPr>
              <a:t>Faculty of Pharmaceutical Sciences, </a:t>
            </a:r>
            <a:r>
              <a:rPr kumimoji="1" lang="en-US" altLang="ja-JP" sz="2000" dirty="0" err="1">
                <a:ln>
                  <a:solidFill>
                    <a:schemeClr val="bg1"/>
                  </a:solidFill>
                </a:ln>
                <a:solidFill>
                  <a:schemeClr val="bg1"/>
                </a:solidFill>
                <a:effectLst>
                  <a:glow rad="139700">
                    <a:schemeClr val="accent2">
                      <a:satMod val="175000"/>
                      <a:alpha val="40000"/>
                    </a:schemeClr>
                  </a:glow>
                </a:effectLst>
                <a:latin typeface="Arial Rounded MT Bold" panose="020F0704030504030204" pitchFamily="34" charset="0"/>
                <a:cs typeface="Arial" panose="020B0604020202020204" pitchFamily="34" charset="0"/>
              </a:rPr>
              <a:t>Sojo</a:t>
            </a:r>
            <a:r>
              <a:rPr kumimoji="1" lang="en-US" altLang="ja-JP" sz="2000" dirty="0">
                <a:ln>
                  <a:solidFill>
                    <a:schemeClr val="bg1"/>
                  </a:solidFill>
                </a:ln>
                <a:solidFill>
                  <a:schemeClr val="bg1"/>
                </a:solidFill>
                <a:effectLst>
                  <a:glow rad="139700">
                    <a:schemeClr val="accent2">
                      <a:satMod val="175000"/>
                      <a:alpha val="40000"/>
                    </a:schemeClr>
                  </a:glow>
                </a:effectLst>
                <a:latin typeface="Arial Rounded MT Bold" panose="020F0704030504030204" pitchFamily="34" charset="0"/>
                <a:cs typeface="Arial" panose="020B0604020202020204" pitchFamily="34" charset="0"/>
              </a:rPr>
              <a:t> University, </a:t>
            </a:r>
          </a:p>
          <a:p>
            <a:pPr algn="ctr"/>
            <a:r>
              <a:rPr kumimoji="1" lang="en-US" altLang="ja-JP" sz="2000" dirty="0">
                <a:ln>
                  <a:solidFill>
                    <a:schemeClr val="bg1"/>
                  </a:solidFill>
                </a:ln>
                <a:solidFill>
                  <a:schemeClr val="bg1"/>
                </a:solidFill>
                <a:effectLst>
                  <a:glow rad="139700">
                    <a:schemeClr val="accent2">
                      <a:satMod val="175000"/>
                      <a:alpha val="40000"/>
                    </a:schemeClr>
                  </a:glow>
                </a:effectLst>
                <a:latin typeface="Arial Rounded MT Bold" panose="020F0704030504030204" pitchFamily="34" charset="0"/>
                <a:cs typeface="Arial" panose="020B0604020202020204" pitchFamily="34" charset="0"/>
              </a:rPr>
              <a:t>Kumamoto, Japan</a:t>
            </a:r>
            <a:endParaRPr kumimoji="1" lang="ja-JP" altLang="en-US" sz="2000" dirty="0">
              <a:ln>
                <a:solidFill>
                  <a:schemeClr val="bg1"/>
                </a:solidFill>
              </a:ln>
              <a:solidFill>
                <a:schemeClr val="bg1"/>
              </a:solidFill>
              <a:effectLst>
                <a:glow rad="139700">
                  <a:schemeClr val="accent2">
                    <a:satMod val="175000"/>
                    <a:alpha val="40000"/>
                  </a:schemeClr>
                </a:glow>
              </a:effectLst>
              <a:latin typeface="Arial Rounded MT Bold" panose="020F0704030504030204" pitchFamily="34" charset="0"/>
              <a:cs typeface="Arial" panose="020B0604020202020204" pitchFamily="34" charset="0"/>
            </a:endParaRPr>
          </a:p>
        </p:txBody>
      </p:sp>
    </p:spTree>
    <p:extLst>
      <p:ext uri="{BB962C8B-B14F-4D97-AF65-F5344CB8AC3E}">
        <p14:creationId xmlns:p14="http://schemas.microsoft.com/office/powerpoint/2010/main" val="3446721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
        <p:nvSpPr>
          <p:cNvPr id="28" name="テキスト ボックス 1"/>
          <p:cNvSpPr txBox="1">
            <a:spLocks noChangeArrowheads="1"/>
          </p:cNvSpPr>
          <p:nvPr/>
        </p:nvSpPr>
        <p:spPr bwMode="auto">
          <a:xfrm>
            <a:off x="3520633" y="115114"/>
            <a:ext cx="2105063" cy="523220"/>
          </a:xfrm>
          <a:prstGeom prst="rect">
            <a:avLst/>
          </a:prstGeom>
          <a:noFill/>
          <a:ln w="9525">
            <a:noFill/>
            <a:miter lim="800000"/>
            <a:headEnd/>
            <a:tailEnd/>
          </a:ln>
        </p:spPr>
        <p:txBody>
          <a:bodyPr wrap="none">
            <a:spAutoFit/>
          </a:bodyPr>
          <a:lstStyle/>
          <a:p>
            <a:pPr algn="ctr"/>
            <a:r>
              <a:rPr lang="en-US" altLang="ja-JP" sz="2800" dirty="0">
                <a:latin typeface="Arial" panose="020B0604020202020204" pitchFamily="34" charset="0"/>
                <a:ea typeface="ＭＳ ゴシック" pitchFamily="49" charset="-128"/>
                <a:cs typeface="Arial" panose="020B0604020202020204" pitchFamily="34" charset="0"/>
              </a:rPr>
              <a:t>Background</a:t>
            </a:r>
          </a:p>
        </p:txBody>
      </p:sp>
      <p:sp>
        <p:nvSpPr>
          <p:cNvPr id="6" name="テキスト ボックス 5"/>
          <p:cNvSpPr txBox="1"/>
          <p:nvPr/>
        </p:nvSpPr>
        <p:spPr>
          <a:xfrm>
            <a:off x="16432" y="974269"/>
            <a:ext cx="5445722" cy="584775"/>
          </a:xfrm>
          <a:prstGeom prst="rect">
            <a:avLst/>
          </a:prstGeom>
          <a:noFill/>
        </p:spPr>
        <p:txBody>
          <a:bodyPr wrap="none" rtlCol="0">
            <a:spAutoFit/>
          </a:bodyPr>
          <a:lstStyle/>
          <a:p>
            <a:pPr marL="285750" indent="-285750">
              <a:buFont typeface="Wingdings" panose="05000000000000000000" pitchFamily="2" charset="2"/>
              <a:buChar char="u"/>
            </a:pPr>
            <a:r>
              <a:rPr lang="en-US" altLang="ja-JP" sz="1600" dirty="0">
                <a:latin typeface="Arial" panose="020B0604020202020204" pitchFamily="34" charset="0"/>
                <a:cs typeface="Arial" panose="020B0604020202020204" pitchFamily="34" charset="0"/>
              </a:rPr>
              <a:t>Sodium </a:t>
            </a:r>
            <a:r>
              <a:rPr lang="en-US" altLang="ja-JP" sz="1600" dirty="0" smtClean="0">
                <a:latin typeface="Arial" panose="020B0604020202020204" pitchFamily="34" charset="0"/>
                <a:cs typeface="Arial" panose="020B0604020202020204" pitchFamily="34" charset="0"/>
              </a:rPr>
              <a:t>4-phenylbuthyrate </a:t>
            </a:r>
            <a:r>
              <a:rPr lang="en-US" altLang="ja-JP" sz="1600" dirty="0">
                <a:latin typeface="Arial" panose="020B0604020202020204" pitchFamily="34" charset="0"/>
                <a:cs typeface="Arial" panose="020B0604020202020204" pitchFamily="34" charset="0"/>
              </a:rPr>
              <a:t>(PB) is a phenyl-substituted </a:t>
            </a:r>
          </a:p>
          <a:p>
            <a:r>
              <a:rPr lang="en-US" altLang="ja-JP" sz="1600" dirty="0">
                <a:latin typeface="Arial" panose="020B0604020202020204" pitchFamily="34" charset="0"/>
                <a:cs typeface="Arial" panose="020B0604020202020204" pitchFamily="34" charset="0"/>
              </a:rPr>
              <a:t>     fatty acid derivatives.</a:t>
            </a:r>
            <a:endParaRPr lang="ja-JP" altLang="ja-JP" sz="1600" dirty="0">
              <a:latin typeface="Arial" panose="020B0604020202020204" pitchFamily="34" charset="0"/>
              <a:cs typeface="Arial" panose="020B0604020202020204" pitchFamily="34" charset="0"/>
            </a:endParaRPr>
          </a:p>
        </p:txBody>
      </p:sp>
      <p:sp>
        <p:nvSpPr>
          <p:cNvPr id="30" name="テキスト ボックス 29"/>
          <p:cNvSpPr txBox="1"/>
          <p:nvPr/>
        </p:nvSpPr>
        <p:spPr>
          <a:xfrm>
            <a:off x="16432" y="2318419"/>
            <a:ext cx="6829114" cy="584775"/>
          </a:xfrm>
          <a:prstGeom prst="rect">
            <a:avLst/>
          </a:prstGeom>
          <a:noFill/>
        </p:spPr>
        <p:txBody>
          <a:bodyPr wrap="none" rtlCol="0">
            <a:spAutoFit/>
          </a:bodyPr>
          <a:lstStyle/>
          <a:p>
            <a:pPr marL="285750" indent="-285750">
              <a:buFont typeface="Wingdings" panose="05000000000000000000" pitchFamily="2" charset="2"/>
              <a:buChar char="u"/>
            </a:pPr>
            <a:r>
              <a:rPr lang="en-US" altLang="ja-JP" sz="1600" dirty="0">
                <a:latin typeface="Arial" panose="020B0604020202020204" pitchFamily="34" charset="0"/>
                <a:cs typeface="Arial" panose="020B0604020202020204" pitchFamily="34" charset="0"/>
              </a:rPr>
              <a:t>PB has also another pharmacological activities such as an inhibitor </a:t>
            </a:r>
          </a:p>
          <a:p>
            <a:r>
              <a:rPr lang="en-US" altLang="ja-JP" sz="1600" dirty="0">
                <a:latin typeface="Arial" panose="020B0604020202020204" pitchFamily="34" charset="0"/>
                <a:cs typeface="Arial" panose="020B0604020202020204" pitchFamily="34" charset="0"/>
              </a:rPr>
              <a:t>     of endoplasmic reticulum stress and histone deacetylases.</a:t>
            </a:r>
            <a:endParaRPr lang="ja-JP" altLang="ja-JP" sz="1600" dirty="0">
              <a:latin typeface="Arial" panose="020B0604020202020204" pitchFamily="34" charset="0"/>
              <a:cs typeface="Arial" panose="020B0604020202020204" pitchFamily="34" charset="0"/>
            </a:endParaRPr>
          </a:p>
        </p:txBody>
      </p:sp>
      <p:sp>
        <p:nvSpPr>
          <p:cNvPr id="31" name="テキスト ボックス 30"/>
          <p:cNvSpPr txBox="1"/>
          <p:nvPr/>
        </p:nvSpPr>
        <p:spPr>
          <a:xfrm>
            <a:off x="16432" y="2990493"/>
            <a:ext cx="6619120" cy="338554"/>
          </a:xfrm>
          <a:prstGeom prst="rect">
            <a:avLst/>
          </a:prstGeom>
          <a:noFill/>
        </p:spPr>
        <p:txBody>
          <a:bodyPr wrap="none" rtlCol="0">
            <a:spAutoFit/>
          </a:bodyPr>
          <a:lstStyle/>
          <a:p>
            <a:pPr marL="285750" indent="-285750">
              <a:buFont typeface="Wingdings" panose="05000000000000000000" pitchFamily="2" charset="2"/>
              <a:buChar char="u"/>
            </a:pPr>
            <a:r>
              <a:rPr lang="en-US" altLang="ja-JP" sz="1600" dirty="0">
                <a:latin typeface="Arial" panose="020B0604020202020204" pitchFamily="34" charset="0"/>
                <a:cs typeface="Arial" panose="020B0604020202020204" pitchFamily="34" charset="0"/>
              </a:rPr>
              <a:t>PB is expected for clinical use in treating a wide variety of diseases.</a:t>
            </a:r>
            <a:endParaRPr lang="ja-JP" altLang="ja-JP" sz="1600" dirty="0">
              <a:latin typeface="Arial" panose="020B0604020202020204" pitchFamily="34" charset="0"/>
              <a:cs typeface="Arial" panose="020B0604020202020204" pitchFamily="34" charset="0"/>
            </a:endParaRPr>
          </a:p>
        </p:txBody>
      </p:sp>
      <p:sp>
        <p:nvSpPr>
          <p:cNvPr id="7" name="正方形/長方形 6"/>
          <p:cNvSpPr/>
          <p:nvPr/>
        </p:nvSpPr>
        <p:spPr>
          <a:xfrm>
            <a:off x="738658" y="3427127"/>
            <a:ext cx="7666715" cy="400110"/>
          </a:xfrm>
          <a:prstGeom prst="rect">
            <a:avLst/>
          </a:prstGeom>
        </p:spPr>
        <p:txBody>
          <a:bodyPr wrap="none">
            <a:spAutoFit/>
          </a:bodyPr>
          <a:lstStyle/>
          <a:p>
            <a:pPr algn="ctr">
              <a:spcAft>
                <a:spcPts val="0"/>
              </a:spcAft>
            </a:pPr>
            <a:r>
              <a:rPr lang="en-US" altLang="ja-JP" sz="2000" kern="100" dirty="0">
                <a:effectLst>
                  <a:glow rad="101600">
                    <a:schemeClr val="accent1">
                      <a:satMod val="175000"/>
                      <a:alpha val="40000"/>
                    </a:schemeClr>
                  </a:glow>
                </a:effectLst>
                <a:latin typeface="Arial Rounded MT Bold" panose="020F0704030504030204" pitchFamily="34" charset="0"/>
                <a:ea typeface="ＭＳ 明朝" panose="02020609040205080304" pitchFamily="17" charset="-128"/>
                <a:cs typeface="Arial" panose="020B0604020202020204" pitchFamily="34" charset="0"/>
              </a:rPr>
              <a:t>However, the binding of PB to plasma protein is not </a:t>
            </a:r>
            <a:r>
              <a:rPr lang="en-US" altLang="ja-JP" sz="2000" kern="100">
                <a:effectLst>
                  <a:glow rad="101600">
                    <a:schemeClr val="accent1">
                      <a:satMod val="175000"/>
                      <a:alpha val="40000"/>
                    </a:schemeClr>
                  </a:glow>
                </a:effectLst>
                <a:latin typeface="Arial Rounded MT Bold" panose="020F0704030504030204" pitchFamily="34" charset="0"/>
                <a:ea typeface="ＭＳ 明朝" panose="02020609040205080304" pitchFamily="17" charset="-128"/>
                <a:cs typeface="Arial" panose="020B0604020202020204" pitchFamily="34" charset="0"/>
              </a:rPr>
              <a:t>fully </a:t>
            </a:r>
            <a:r>
              <a:rPr lang="en-US" altLang="ja-JP" sz="2000" kern="100" smtClean="0">
                <a:effectLst>
                  <a:glow rad="101600">
                    <a:schemeClr val="accent1">
                      <a:satMod val="175000"/>
                      <a:alpha val="40000"/>
                    </a:schemeClr>
                  </a:glow>
                </a:effectLst>
                <a:latin typeface="Arial Rounded MT Bold" panose="020F0704030504030204" pitchFamily="34" charset="0"/>
                <a:ea typeface="ＭＳ 明朝" panose="02020609040205080304" pitchFamily="17" charset="-128"/>
                <a:cs typeface="Arial" panose="020B0604020202020204" pitchFamily="34" charset="0"/>
              </a:rPr>
              <a:t>understanding.</a:t>
            </a:r>
            <a:endParaRPr lang="ja-JP" altLang="ja-JP" sz="2000" kern="100" dirty="0">
              <a:effectLst>
                <a:glow rad="101600">
                  <a:schemeClr val="accent1">
                    <a:satMod val="175000"/>
                    <a:alpha val="40000"/>
                  </a:schemeClr>
                </a:glow>
              </a:effectLst>
              <a:latin typeface="Arial Rounded MT Bold" panose="020F0704030504030204" pitchFamily="34" charset="0"/>
              <a:ea typeface="ＭＳ 明朝" panose="02020609040205080304" pitchFamily="17" charset="-128"/>
              <a:cs typeface="Arial" panose="020B0604020202020204" pitchFamily="34" charset="0"/>
            </a:endParaRPr>
          </a:p>
        </p:txBody>
      </p:sp>
      <p:grpSp>
        <p:nvGrpSpPr>
          <p:cNvPr id="54" name="グループ化 53"/>
          <p:cNvGrpSpPr/>
          <p:nvPr/>
        </p:nvGrpSpPr>
        <p:grpSpPr>
          <a:xfrm>
            <a:off x="5506795" y="908720"/>
            <a:ext cx="3634329" cy="1298977"/>
            <a:chOff x="5733525" y="944627"/>
            <a:chExt cx="3634329" cy="1298977"/>
          </a:xfrm>
        </p:grpSpPr>
        <p:sp>
          <p:nvSpPr>
            <p:cNvPr id="23" name="正方形/長方形 22"/>
            <p:cNvSpPr/>
            <p:nvPr/>
          </p:nvSpPr>
          <p:spPr>
            <a:xfrm>
              <a:off x="6070987" y="944627"/>
              <a:ext cx="2959403" cy="1298977"/>
            </a:xfrm>
            <a:prstGeom prst="rect">
              <a:avLst/>
            </a:prstGeom>
            <a:solidFill>
              <a:srgbClr val="EDF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graphicFrame>
          <p:nvGraphicFramePr>
            <p:cNvPr id="52" name="オブジェクト 5"/>
            <p:cNvGraphicFramePr>
              <a:graphicFrameLocks noChangeAspect="1"/>
            </p:cNvGraphicFramePr>
            <p:nvPr>
              <p:extLst>
                <p:ext uri="{D42A27DB-BD31-4B8C-83A1-F6EECF244321}">
                  <p14:modId xmlns:p14="http://schemas.microsoft.com/office/powerpoint/2010/main" val="3347807563"/>
                </p:ext>
              </p:extLst>
            </p:nvPr>
          </p:nvGraphicFramePr>
          <p:xfrm>
            <a:off x="6235534" y="1002206"/>
            <a:ext cx="2630309" cy="821729"/>
          </p:xfrm>
          <a:graphic>
            <a:graphicData uri="http://schemas.openxmlformats.org/presentationml/2006/ole">
              <mc:AlternateContent xmlns:mc="http://schemas.openxmlformats.org/markup-compatibility/2006">
                <mc:Choice xmlns:v="urn:schemas-microsoft-com:vml" Requires="v">
                  <p:oleObj spid="_x0000_s132155" name="CS ChemDraw Drawing" r:id="rId3" imgW="2828054" imgH="880437" progId="">
                    <p:embed/>
                  </p:oleObj>
                </mc:Choice>
                <mc:Fallback>
                  <p:oleObj name="CS ChemDraw Drawing" r:id="rId3" imgW="2828054" imgH="880437"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5534" y="1002206"/>
                          <a:ext cx="2630309" cy="821729"/>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0" name="正方形/長方形 9"/>
            <p:cNvSpPr/>
            <p:nvPr/>
          </p:nvSpPr>
          <p:spPr>
            <a:xfrm>
              <a:off x="5733525" y="1874272"/>
              <a:ext cx="3634329" cy="369332"/>
            </a:xfrm>
            <a:prstGeom prst="rect">
              <a:avLst/>
            </a:prstGeom>
          </p:spPr>
          <p:txBody>
            <a:bodyPr wrap="none">
              <a:spAutoFit/>
            </a:bodyPr>
            <a:lstStyle/>
            <a:p>
              <a:pPr algn="ctr"/>
              <a:r>
                <a:rPr lang="en-US" altLang="ja-JP" b="1" dirty="0">
                  <a:latin typeface="Arial" panose="020B0604020202020204" pitchFamily="34" charset="0"/>
                  <a:cs typeface="Arial" panose="020B0604020202020204" pitchFamily="34" charset="0"/>
                </a:rPr>
                <a:t>Sodium </a:t>
              </a:r>
              <a:r>
                <a:rPr lang="en-US" altLang="ja-JP" b="1" dirty="0" smtClean="0">
                  <a:latin typeface="Arial" panose="020B0604020202020204" pitchFamily="34" charset="0"/>
                  <a:cs typeface="Arial" panose="020B0604020202020204" pitchFamily="34" charset="0"/>
                </a:rPr>
                <a:t>4-phenylbuthyrate</a:t>
              </a:r>
              <a:r>
                <a:rPr lang="ja-JP" altLang="en-US" b="1" dirty="0" smtClean="0">
                  <a:latin typeface="Arial" panose="020B0604020202020204" pitchFamily="34" charset="0"/>
                  <a:cs typeface="Arial" panose="020B0604020202020204" pitchFamily="34" charset="0"/>
                </a:rPr>
                <a:t> </a:t>
              </a:r>
              <a:r>
                <a:rPr lang="en-US" altLang="ja-JP" b="1" dirty="0">
                  <a:latin typeface="Arial" panose="020B0604020202020204" pitchFamily="34" charset="0"/>
                  <a:cs typeface="Arial" panose="020B0604020202020204" pitchFamily="34" charset="0"/>
                </a:rPr>
                <a:t>(PB)</a:t>
              </a:r>
              <a:endParaRPr lang="ja-JP" altLang="en-US" b="1" dirty="0">
                <a:latin typeface="Arial" panose="020B0604020202020204" pitchFamily="34" charset="0"/>
                <a:cs typeface="Arial" panose="020B0604020202020204" pitchFamily="34" charset="0"/>
              </a:endParaRPr>
            </a:p>
          </p:txBody>
        </p:sp>
      </p:grpSp>
      <p:sp>
        <p:nvSpPr>
          <p:cNvPr id="29" name="テキスト ボックス 28"/>
          <p:cNvSpPr txBox="1"/>
          <p:nvPr/>
        </p:nvSpPr>
        <p:spPr>
          <a:xfrm>
            <a:off x="16432" y="1646344"/>
            <a:ext cx="5200463" cy="584775"/>
          </a:xfrm>
          <a:prstGeom prst="rect">
            <a:avLst/>
          </a:prstGeom>
          <a:noFill/>
        </p:spPr>
        <p:txBody>
          <a:bodyPr wrap="none" rtlCol="0">
            <a:spAutoFit/>
          </a:bodyPr>
          <a:lstStyle/>
          <a:p>
            <a:pPr marL="285750" indent="-285750">
              <a:buFont typeface="Wingdings" panose="05000000000000000000" pitchFamily="2" charset="2"/>
              <a:buChar char="u"/>
            </a:pPr>
            <a:r>
              <a:rPr lang="en-US" altLang="ja-JP" sz="1600" dirty="0">
                <a:latin typeface="Arial" panose="020B0604020202020204" pitchFamily="34" charset="0"/>
                <a:cs typeface="Arial" panose="020B0604020202020204" pitchFamily="34" charset="0"/>
              </a:rPr>
              <a:t>PB is used for the treatment of urea cycle disorders </a:t>
            </a:r>
          </a:p>
          <a:p>
            <a:r>
              <a:rPr lang="en-US" altLang="ja-JP" sz="1600" dirty="0">
                <a:latin typeface="Arial" panose="020B0604020202020204" pitchFamily="34" charset="0"/>
                <a:cs typeface="Arial" panose="020B0604020202020204" pitchFamily="34" charset="0"/>
              </a:rPr>
              <a:t>     by its ammonium scavenging activity.</a:t>
            </a:r>
            <a:endParaRPr lang="ja-JP" altLang="ja-JP" sz="1600" dirty="0">
              <a:latin typeface="Arial" panose="020B0604020202020204" pitchFamily="34" charset="0"/>
              <a:cs typeface="Arial" panose="020B0604020202020204" pitchFamily="34" charset="0"/>
            </a:endParaRPr>
          </a:p>
        </p:txBody>
      </p:sp>
      <p:grpSp>
        <p:nvGrpSpPr>
          <p:cNvPr id="67" name="グループ化 66"/>
          <p:cNvGrpSpPr/>
          <p:nvPr/>
        </p:nvGrpSpPr>
        <p:grpSpPr>
          <a:xfrm>
            <a:off x="-36512" y="3953743"/>
            <a:ext cx="2573229" cy="2872418"/>
            <a:chOff x="-27966" y="4012966"/>
            <a:chExt cx="2573229" cy="2872418"/>
          </a:xfrm>
        </p:grpSpPr>
        <p:grpSp>
          <p:nvGrpSpPr>
            <p:cNvPr id="65" name="グループ化 64"/>
            <p:cNvGrpSpPr/>
            <p:nvPr/>
          </p:nvGrpSpPr>
          <p:grpSpPr>
            <a:xfrm>
              <a:off x="-27966" y="4232902"/>
              <a:ext cx="2573229" cy="2652482"/>
              <a:chOff x="-27966" y="4232902"/>
              <a:chExt cx="2573229" cy="2652482"/>
            </a:xfrm>
          </p:grpSpPr>
          <p:grpSp>
            <p:nvGrpSpPr>
              <p:cNvPr id="55" name="グループ化 54"/>
              <p:cNvGrpSpPr/>
              <p:nvPr/>
            </p:nvGrpSpPr>
            <p:grpSpPr>
              <a:xfrm>
                <a:off x="-27966" y="4232902"/>
                <a:ext cx="2573229" cy="2383714"/>
                <a:chOff x="5044257" y="4232902"/>
                <a:chExt cx="2573229" cy="2383714"/>
              </a:xfrm>
            </p:grpSpPr>
            <p:graphicFrame>
              <p:nvGraphicFramePr>
                <p:cNvPr id="43" name="グラフ 42"/>
                <p:cNvGraphicFramePr>
                  <a:graphicFrameLocks/>
                </p:cNvGraphicFramePr>
                <p:nvPr>
                  <p:extLst>
                    <p:ext uri="{D42A27DB-BD31-4B8C-83A1-F6EECF244321}">
                      <p14:modId xmlns:p14="http://schemas.microsoft.com/office/powerpoint/2010/main" val="3625503602"/>
                    </p:ext>
                  </p:extLst>
                </p:nvPr>
              </p:nvGraphicFramePr>
              <p:xfrm>
                <a:off x="5277558" y="4274440"/>
                <a:ext cx="2270333" cy="2136264"/>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 Box 123"/>
                <p:cNvSpPr txBox="1">
                  <a:spLocks noChangeAspect="1" noChangeArrowheads="1"/>
                </p:cNvSpPr>
                <p:nvPr/>
              </p:nvSpPr>
              <p:spPr bwMode="auto">
                <a:xfrm rot="16200000">
                  <a:off x="4437373" y="5071617"/>
                  <a:ext cx="152154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eaLnBrk="1" hangingPunct="1"/>
                  <a:r>
                    <a:rPr lang="en-US" altLang="ja-JP" sz="1400" b="0" dirty="0">
                      <a:latin typeface="Arial" panose="020B0604020202020204" pitchFamily="34" charset="0"/>
                      <a:ea typeface="+mj-ea"/>
                      <a:cs typeface="Arial" panose="020B0604020202020204" pitchFamily="34" charset="0"/>
                    </a:rPr>
                    <a:t>Free fraction (%)</a:t>
                  </a:r>
                </a:p>
              </p:txBody>
            </p:sp>
            <p:sp>
              <p:nvSpPr>
                <p:cNvPr id="45" name="正方形/長方形 45"/>
                <p:cNvSpPr>
                  <a:spLocks noChangeArrowheads="1"/>
                </p:cNvSpPr>
                <p:nvPr/>
              </p:nvSpPr>
              <p:spPr bwMode="auto">
                <a:xfrm>
                  <a:off x="7121694" y="4295345"/>
                  <a:ext cx="30328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ja-JP" altLang="en-US" sz="1200" b="0" dirty="0">
                      <a:latin typeface="Arial" panose="020B0604020202020204" pitchFamily="34" charset="0"/>
                      <a:ea typeface="+mn-ea"/>
                      <a:cs typeface="Arial" panose="020B0604020202020204" pitchFamily="34" charset="0"/>
                    </a:rPr>
                    <a:t>**</a:t>
                  </a:r>
                  <a:endParaRPr lang="ja-JP" altLang="en-US" sz="1200" b="0" baseline="30000" dirty="0">
                    <a:latin typeface="Arial" panose="020B0604020202020204" pitchFamily="34" charset="0"/>
                    <a:ea typeface="+mn-ea"/>
                    <a:cs typeface="Arial" panose="020B0604020202020204" pitchFamily="34" charset="0"/>
                  </a:endParaRPr>
                </a:p>
              </p:txBody>
            </p:sp>
            <p:sp>
              <p:nvSpPr>
                <p:cNvPr id="46" name="正方形/長方形 45"/>
                <p:cNvSpPr>
                  <a:spLocks noChangeArrowheads="1"/>
                </p:cNvSpPr>
                <p:nvPr/>
              </p:nvSpPr>
              <p:spPr bwMode="auto">
                <a:xfrm>
                  <a:off x="6643681" y="4232902"/>
                  <a:ext cx="30328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ja-JP" altLang="en-US" sz="1200" b="0" dirty="0">
                      <a:latin typeface="Arial" panose="020B0604020202020204" pitchFamily="34" charset="0"/>
                      <a:ea typeface="+mj-ea"/>
                      <a:cs typeface="Arial" panose="020B0604020202020204" pitchFamily="34" charset="0"/>
                    </a:rPr>
                    <a:t>**</a:t>
                  </a:r>
                  <a:endParaRPr lang="ja-JP" altLang="en-US" sz="1200" b="0" baseline="30000" dirty="0">
                    <a:latin typeface="Arial" panose="020B0604020202020204" pitchFamily="34" charset="0"/>
                    <a:ea typeface="+mj-ea"/>
                    <a:cs typeface="Arial" panose="020B0604020202020204" pitchFamily="34" charset="0"/>
                  </a:endParaRPr>
                </a:p>
              </p:txBody>
            </p:sp>
            <p:sp>
              <p:nvSpPr>
                <p:cNvPr id="47" name="正方形/長方形 45"/>
                <p:cNvSpPr>
                  <a:spLocks noChangeArrowheads="1"/>
                </p:cNvSpPr>
                <p:nvPr/>
              </p:nvSpPr>
              <p:spPr bwMode="auto">
                <a:xfrm>
                  <a:off x="5611775" y="4310438"/>
                  <a:ext cx="105028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000" b="0" dirty="0">
                      <a:latin typeface="Arial" panose="020B0604020202020204" pitchFamily="34" charset="0"/>
                      <a:ea typeface="+mj-ea"/>
                      <a:cs typeface="Arial" panose="020B0604020202020204" pitchFamily="34" charset="0"/>
                    </a:rPr>
                    <a:t>Means ± S.D. </a:t>
                  </a:r>
                </a:p>
                <a:p>
                  <a:r>
                    <a:rPr lang="en-US" altLang="ja-JP" sz="1000" b="0" dirty="0">
                      <a:latin typeface="Arial" panose="020B0604020202020204" pitchFamily="34" charset="0"/>
                      <a:ea typeface="+mj-ea"/>
                      <a:cs typeface="Arial" panose="020B0604020202020204" pitchFamily="34" charset="0"/>
                    </a:rPr>
                    <a:t>(n=3)</a:t>
                  </a:r>
                </a:p>
              </p:txBody>
            </p:sp>
            <p:sp>
              <p:nvSpPr>
                <p:cNvPr id="48" name="正方形/長方形 45"/>
                <p:cNvSpPr>
                  <a:spLocks noChangeArrowheads="1"/>
                </p:cNvSpPr>
                <p:nvPr/>
              </p:nvSpPr>
              <p:spPr bwMode="auto">
                <a:xfrm>
                  <a:off x="5643281" y="4660763"/>
                  <a:ext cx="896399"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ja-JP" altLang="en-US" sz="1000" b="0" dirty="0">
                      <a:latin typeface="Arial" panose="020B0604020202020204" pitchFamily="34" charset="0"/>
                      <a:ea typeface="+mj-ea"/>
                      <a:cs typeface="Arial" panose="020B0604020202020204" pitchFamily="34" charset="0"/>
                    </a:rPr>
                    <a:t>**</a:t>
                  </a:r>
                  <a:r>
                    <a:rPr lang="en-US" altLang="ja-JP" sz="1000" b="0" dirty="0">
                      <a:latin typeface="Arial" panose="020B0604020202020204" pitchFamily="34" charset="0"/>
                      <a:ea typeface="ＭＳ 明朝" charset="-128"/>
                      <a:cs typeface="Arial" panose="020B0604020202020204" pitchFamily="34" charset="0"/>
                    </a:rPr>
                    <a:t>; P &lt; 0.01 </a:t>
                  </a:r>
                  <a:endParaRPr lang="ja-JP" altLang="en-US" sz="1000" b="0" baseline="30000" dirty="0">
                    <a:latin typeface="Arial" panose="020B0604020202020204" pitchFamily="34" charset="0"/>
                    <a:ea typeface="+mj-ea"/>
                    <a:cs typeface="Arial" panose="020B0604020202020204" pitchFamily="34" charset="0"/>
                  </a:endParaRPr>
                </a:p>
              </p:txBody>
            </p:sp>
            <p:sp>
              <p:nvSpPr>
                <p:cNvPr id="49" name="テキスト ボックス 48"/>
                <p:cNvSpPr txBox="1"/>
                <p:nvPr/>
              </p:nvSpPr>
              <p:spPr>
                <a:xfrm>
                  <a:off x="6032803" y="6339617"/>
                  <a:ext cx="526106" cy="276999"/>
                </a:xfrm>
                <a:prstGeom prst="rect">
                  <a:avLst/>
                </a:prstGeom>
                <a:noFill/>
              </p:spPr>
              <p:txBody>
                <a:bodyPr wrap="none" rtlCol="0">
                  <a:spAutoFit/>
                </a:bodyPr>
                <a:lstStyle/>
                <a:p>
                  <a:pPr algn="ctr"/>
                  <a:r>
                    <a:rPr kumimoji="1" lang="en-US" altLang="ja-JP" sz="1200" dirty="0">
                      <a:latin typeface="Arial" panose="020B0604020202020204" pitchFamily="34" charset="0"/>
                      <a:cs typeface="Arial" panose="020B0604020202020204" pitchFamily="34" charset="0"/>
                    </a:rPr>
                    <a:t>(4</a:t>
                  </a:r>
                  <a:r>
                    <a:rPr kumimoji="1" lang="ja-JP" altLang="en-US" sz="12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sp>
              <p:nvSpPr>
                <p:cNvPr id="50" name="テキスト ボックス 49"/>
                <p:cNvSpPr txBox="1"/>
                <p:nvPr/>
              </p:nvSpPr>
              <p:spPr>
                <a:xfrm>
                  <a:off x="6455487" y="6339617"/>
                  <a:ext cx="636713" cy="276999"/>
                </a:xfrm>
                <a:prstGeom prst="rect">
                  <a:avLst/>
                </a:prstGeom>
                <a:noFill/>
              </p:spPr>
              <p:txBody>
                <a:bodyPr wrap="none" rtlCol="0">
                  <a:spAutoFit/>
                </a:bodyPr>
                <a:lstStyle/>
                <a:p>
                  <a:pPr algn="ctr"/>
                  <a:r>
                    <a:rPr kumimoji="1" lang="en-US" altLang="ja-JP" sz="1200" dirty="0">
                      <a:latin typeface="Arial" panose="020B0604020202020204" pitchFamily="34" charset="0"/>
                      <a:cs typeface="Arial" panose="020B0604020202020204" pitchFamily="34" charset="0"/>
                    </a:rPr>
                    <a:t>(0.1%)</a:t>
                  </a:r>
                  <a:endParaRPr kumimoji="1" lang="ja-JP" altLang="en-US" sz="1200" dirty="0">
                    <a:latin typeface="Arial" panose="020B0604020202020204" pitchFamily="34" charset="0"/>
                    <a:cs typeface="Arial" panose="020B0604020202020204" pitchFamily="34" charset="0"/>
                  </a:endParaRPr>
                </a:p>
              </p:txBody>
            </p:sp>
            <p:sp>
              <p:nvSpPr>
                <p:cNvPr id="51" name="テキスト ボックス 50"/>
                <p:cNvSpPr txBox="1"/>
                <p:nvPr/>
              </p:nvSpPr>
              <p:spPr>
                <a:xfrm>
                  <a:off x="6963140" y="6339617"/>
                  <a:ext cx="654346" cy="276999"/>
                </a:xfrm>
                <a:prstGeom prst="rect">
                  <a:avLst/>
                </a:prstGeom>
                <a:noFill/>
              </p:spPr>
              <p:txBody>
                <a:bodyPr wrap="none" rtlCol="0">
                  <a:spAutoFit/>
                </a:bodyPr>
                <a:lstStyle/>
                <a:p>
                  <a:pPr algn="ctr"/>
                  <a:r>
                    <a:rPr lang="en-US" altLang="ja-JP" sz="1200" dirty="0">
                      <a:latin typeface="Arial" panose="020B0604020202020204" pitchFamily="34" charset="0"/>
                      <a:cs typeface="Arial" panose="020B0604020202020204" pitchFamily="34" charset="0"/>
                    </a:rPr>
                    <a:t>(1.5</a:t>
                  </a:r>
                  <a:r>
                    <a:rPr kumimoji="1" lang="ja-JP" altLang="en-US" sz="12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a:t>
                  </a:r>
                  <a:endParaRPr kumimoji="1" lang="ja-JP" altLang="en-US" sz="1200" dirty="0">
                    <a:latin typeface="Arial" panose="020B0604020202020204" pitchFamily="34" charset="0"/>
                    <a:cs typeface="Arial" panose="020B0604020202020204" pitchFamily="34" charset="0"/>
                  </a:endParaRPr>
                </a:p>
              </p:txBody>
            </p:sp>
          </p:grpSp>
          <p:sp>
            <p:nvSpPr>
              <p:cNvPr id="64" name="サブタイトル 6"/>
              <p:cNvSpPr txBox="1">
                <a:spLocks/>
              </p:cNvSpPr>
              <p:nvPr/>
            </p:nvSpPr>
            <p:spPr>
              <a:xfrm>
                <a:off x="16431" y="6593378"/>
                <a:ext cx="2495307" cy="29200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lgn="r">
                  <a:buNone/>
                </a:pPr>
                <a:r>
                  <a:rPr lang="en-US" altLang="ja-JP" sz="1000" i="1" dirty="0" err="1">
                    <a:latin typeface="Arial" panose="020B0604020202020204" pitchFamily="34" charset="0"/>
                    <a:ea typeface="Arial Unicode MS" pitchFamily="50" charset="-128"/>
                    <a:cs typeface="Arial" panose="020B0604020202020204" pitchFamily="34" charset="0"/>
                  </a:rPr>
                  <a:t>Enokida</a:t>
                </a:r>
                <a:r>
                  <a:rPr lang="en-US" altLang="ja-JP" sz="1000" i="1" dirty="0">
                    <a:latin typeface="Arial" panose="020B0604020202020204" pitchFamily="34" charset="0"/>
                    <a:ea typeface="Arial Unicode MS" pitchFamily="50" charset="-128"/>
                    <a:cs typeface="Arial" panose="020B0604020202020204" pitchFamily="34" charset="0"/>
                  </a:rPr>
                  <a:t>, T. et al., J. Pharm. Sci. (2016)</a:t>
                </a:r>
                <a:endParaRPr lang="ja-JP" altLang="en-US" sz="1000" i="1" dirty="0">
                  <a:latin typeface="Arial" panose="020B0604020202020204" pitchFamily="34" charset="0"/>
                  <a:ea typeface="Arial Unicode MS" pitchFamily="50" charset="-128"/>
                  <a:cs typeface="Arial" panose="020B0604020202020204" pitchFamily="34" charset="0"/>
                </a:endParaRPr>
              </a:p>
            </p:txBody>
          </p:sp>
        </p:grpSp>
        <p:sp>
          <p:nvSpPr>
            <p:cNvPr id="66" name="テキスト ボックス 65"/>
            <p:cNvSpPr txBox="1"/>
            <p:nvPr/>
          </p:nvSpPr>
          <p:spPr>
            <a:xfrm>
              <a:off x="485263" y="4012966"/>
              <a:ext cx="2010487" cy="261610"/>
            </a:xfrm>
            <a:prstGeom prst="rect">
              <a:avLst/>
            </a:prstGeom>
            <a:noFill/>
            <a:ln>
              <a:solidFill>
                <a:schemeClr val="tx1"/>
              </a:solidFill>
            </a:ln>
          </p:spPr>
          <p:txBody>
            <a:bodyPr wrap="none" rtlCol="0">
              <a:spAutoFit/>
            </a:bodyPr>
            <a:lstStyle/>
            <a:p>
              <a:r>
                <a:rPr kumimoji="1" lang="en-US" altLang="ja-JP" sz="1100" dirty="0">
                  <a:latin typeface="Arial" panose="020B0604020202020204" pitchFamily="34" charset="0"/>
                  <a:cs typeface="Arial" panose="020B0604020202020204" pitchFamily="34" charset="0"/>
                </a:rPr>
                <a:t>Protein binding fraction of PB</a:t>
              </a:r>
              <a:endParaRPr kumimoji="1" lang="ja-JP" altLang="en-US" sz="1100" dirty="0">
                <a:latin typeface="Arial" panose="020B0604020202020204" pitchFamily="34" charset="0"/>
                <a:cs typeface="Arial" panose="020B0604020202020204" pitchFamily="34" charset="0"/>
              </a:endParaRPr>
            </a:p>
          </p:txBody>
        </p:sp>
      </p:grpSp>
      <p:grpSp>
        <p:nvGrpSpPr>
          <p:cNvPr id="63" name="グループ化 62"/>
          <p:cNvGrpSpPr/>
          <p:nvPr/>
        </p:nvGrpSpPr>
        <p:grpSpPr>
          <a:xfrm>
            <a:off x="2555552" y="4291703"/>
            <a:ext cx="6568660" cy="2444254"/>
            <a:chOff x="2547810" y="4297114"/>
            <a:chExt cx="6568660" cy="2444254"/>
          </a:xfrm>
        </p:grpSpPr>
        <p:sp>
          <p:nvSpPr>
            <p:cNvPr id="59" name="正方形/長方形 58"/>
            <p:cNvSpPr/>
            <p:nvPr/>
          </p:nvSpPr>
          <p:spPr>
            <a:xfrm>
              <a:off x="2547810" y="4297114"/>
              <a:ext cx="6568660" cy="2444254"/>
            </a:xfrm>
            <a:prstGeom prst="rect">
              <a:avLst/>
            </a:prstGeom>
            <a:solidFill>
              <a:srgbClr val="95030B"/>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ja-JP" altLang="en-US" sz="2800" dirty="0">
                <a:latin typeface="Arial" panose="020B0604020202020204" pitchFamily="34" charset="0"/>
                <a:cs typeface="Arial" panose="020B0604020202020204" pitchFamily="34" charset="0"/>
              </a:endParaRPr>
            </a:p>
          </p:txBody>
        </p:sp>
        <p:grpSp>
          <p:nvGrpSpPr>
            <p:cNvPr id="62" name="グループ化 61"/>
            <p:cNvGrpSpPr/>
            <p:nvPr/>
          </p:nvGrpSpPr>
          <p:grpSpPr>
            <a:xfrm>
              <a:off x="2572561" y="4529659"/>
              <a:ext cx="6519157" cy="1979165"/>
              <a:chOff x="2572561" y="4517422"/>
              <a:chExt cx="6519157" cy="1979165"/>
            </a:xfrm>
          </p:grpSpPr>
          <p:sp>
            <p:nvSpPr>
              <p:cNvPr id="56" name="正方形/長方形 55"/>
              <p:cNvSpPr/>
              <p:nvPr/>
            </p:nvSpPr>
            <p:spPr>
              <a:xfrm>
                <a:off x="2572561" y="4517422"/>
                <a:ext cx="6519157" cy="400110"/>
              </a:xfrm>
              <a:prstGeom prst="rect">
                <a:avLst/>
              </a:prstGeom>
            </p:spPr>
            <p:txBody>
              <a:bodyPr wrap="none">
                <a:spAutoFit/>
              </a:bodyPr>
              <a:lstStyle/>
              <a:p>
                <a:pPr algn="ctr">
                  <a:spcAft>
                    <a:spcPts val="0"/>
                  </a:spcAft>
                </a:pPr>
                <a:r>
                  <a:rPr lang="en-US" altLang="ja-JP" sz="2000" kern="100" dirty="0">
                    <a:solidFill>
                      <a:schemeClr val="bg1"/>
                    </a:solidFill>
                    <a:latin typeface="Arial Rounded MT Bold" panose="020F0704030504030204" pitchFamily="34" charset="0"/>
                    <a:ea typeface="ＭＳ 明朝" panose="02020609040205080304" pitchFamily="17" charset="-128"/>
                    <a:cs typeface="Arial" panose="020B0604020202020204" pitchFamily="34" charset="0"/>
                  </a:rPr>
                  <a:t>We investigate the binding of PB to serum albumin in details.</a:t>
                </a:r>
                <a:endParaRPr lang="ja-JP" altLang="ja-JP" sz="2000" kern="100" dirty="0">
                  <a:solidFill>
                    <a:schemeClr val="bg1"/>
                  </a:solidFill>
                  <a:latin typeface="Arial Rounded MT Bold" panose="020F0704030504030204" pitchFamily="34" charset="0"/>
                  <a:ea typeface="ＭＳ 明朝" panose="02020609040205080304" pitchFamily="17" charset="-128"/>
                  <a:cs typeface="Arial" panose="020B0604020202020204" pitchFamily="34" charset="0"/>
                </a:endParaRPr>
              </a:p>
            </p:txBody>
          </p:sp>
          <p:grpSp>
            <p:nvGrpSpPr>
              <p:cNvPr id="60" name="グループ化 59"/>
              <p:cNvGrpSpPr/>
              <p:nvPr/>
            </p:nvGrpSpPr>
            <p:grpSpPr>
              <a:xfrm>
                <a:off x="2980870" y="5157192"/>
                <a:ext cx="5026441" cy="1339395"/>
                <a:chOff x="3066033" y="5184208"/>
                <a:chExt cx="5026441" cy="1339395"/>
              </a:xfrm>
            </p:grpSpPr>
            <p:sp>
              <p:nvSpPr>
                <p:cNvPr id="57" name="正方形/長方形 56"/>
                <p:cNvSpPr/>
                <p:nvPr/>
              </p:nvSpPr>
              <p:spPr>
                <a:xfrm>
                  <a:off x="3066034" y="5184208"/>
                  <a:ext cx="4606133" cy="646331"/>
                </a:xfrm>
                <a:prstGeom prst="rect">
                  <a:avLst/>
                </a:prstGeom>
              </p:spPr>
              <p:txBody>
                <a:bodyPr wrap="none">
                  <a:spAutoFit/>
                </a:bodyPr>
                <a:lstStyle/>
                <a:p>
                  <a:pPr>
                    <a:spcAft>
                      <a:spcPts val="0"/>
                    </a:spcAft>
                  </a:pPr>
                  <a:r>
                    <a:rPr lang="en-US" altLang="ja-JP" kern="100" dirty="0">
                      <a:solidFill>
                        <a:schemeClr val="bg1"/>
                      </a:solidFill>
                      <a:latin typeface="Arial Rounded MT Bold" panose="020F0704030504030204" pitchFamily="34" charset="0"/>
                      <a:ea typeface="ＭＳ 明朝" panose="02020609040205080304" pitchFamily="17" charset="-128"/>
                      <a:cs typeface="Arial" panose="020B0604020202020204" pitchFamily="34" charset="0"/>
                    </a:rPr>
                    <a:t>Binding mode : structural-binding relationship, </a:t>
                  </a:r>
                </a:p>
                <a:p>
                  <a:pPr>
                    <a:spcAft>
                      <a:spcPts val="0"/>
                    </a:spcAft>
                  </a:pPr>
                  <a:r>
                    <a:rPr lang="en-US" altLang="ja-JP" kern="100" dirty="0">
                      <a:solidFill>
                        <a:schemeClr val="bg1"/>
                      </a:solidFill>
                      <a:latin typeface="Arial Rounded MT Bold" panose="020F0704030504030204" pitchFamily="34" charset="0"/>
                      <a:ea typeface="ＭＳ 明朝" panose="02020609040205080304" pitchFamily="17" charset="-128"/>
                      <a:cs typeface="Arial" panose="020B0604020202020204" pitchFamily="34" charset="0"/>
                    </a:rPr>
                    <a:t>                           </a:t>
                  </a:r>
                  <a:r>
                    <a:rPr lang="en-US" altLang="ja-JP" kern="100" dirty="0" smtClean="0">
                      <a:solidFill>
                        <a:schemeClr val="bg1"/>
                      </a:solidFill>
                      <a:latin typeface="Arial Rounded MT Bold" panose="020F0704030504030204" pitchFamily="34" charset="0"/>
                      <a:ea typeface="ＭＳ 明朝" panose="02020609040205080304" pitchFamily="17" charset="-128"/>
                      <a:cs typeface="Arial" panose="020B0604020202020204" pitchFamily="34" charset="0"/>
                    </a:rPr>
                    <a:t> </a:t>
                  </a:r>
                  <a:r>
                    <a:rPr lang="en-US" altLang="ja-JP" kern="100" dirty="0">
                      <a:solidFill>
                        <a:schemeClr val="bg1"/>
                      </a:solidFill>
                      <a:latin typeface="Arial Rounded MT Bold" panose="020F0704030504030204" pitchFamily="34" charset="0"/>
                      <a:ea typeface="ＭＳ 明朝" panose="02020609040205080304" pitchFamily="17" charset="-128"/>
                      <a:cs typeface="Arial" panose="020B0604020202020204" pitchFamily="34" charset="0"/>
                    </a:rPr>
                    <a:t>thermodynamic analysis</a:t>
                  </a:r>
                  <a:endParaRPr lang="ja-JP" altLang="ja-JP" kern="100" dirty="0">
                    <a:solidFill>
                      <a:schemeClr val="bg1"/>
                    </a:solidFill>
                    <a:latin typeface="Arial Rounded MT Bold" panose="020F0704030504030204" pitchFamily="34" charset="0"/>
                    <a:ea typeface="ＭＳ 明朝" panose="02020609040205080304" pitchFamily="17" charset="-128"/>
                    <a:cs typeface="Arial" panose="020B0604020202020204" pitchFamily="34" charset="0"/>
                  </a:endParaRPr>
                </a:p>
              </p:txBody>
            </p:sp>
            <p:sp>
              <p:nvSpPr>
                <p:cNvPr id="58" name="正方形/長方形 57"/>
                <p:cNvSpPr/>
                <p:nvPr/>
              </p:nvSpPr>
              <p:spPr>
                <a:xfrm>
                  <a:off x="3066033" y="5877272"/>
                  <a:ext cx="5026441" cy="646331"/>
                </a:xfrm>
                <a:prstGeom prst="rect">
                  <a:avLst/>
                </a:prstGeom>
              </p:spPr>
              <p:txBody>
                <a:bodyPr wrap="none">
                  <a:spAutoFit/>
                </a:bodyPr>
                <a:lstStyle/>
                <a:p>
                  <a:pPr>
                    <a:spcAft>
                      <a:spcPts val="0"/>
                    </a:spcAft>
                  </a:pPr>
                  <a:r>
                    <a:rPr lang="en-US" altLang="ja-JP" kern="100" dirty="0">
                      <a:solidFill>
                        <a:schemeClr val="bg1"/>
                      </a:solidFill>
                      <a:latin typeface="Arial Rounded MT Bold" panose="020F0704030504030204" pitchFamily="34" charset="0"/>
                      <a:ea typeface="ＭＳ 明朝" panose="02020609040205080304" pitchFamily="17" charset="-128"/>
                      <a:cs typeface="Arial" panose="020B0604020202020204" pitchFamily="34" charset="0"/>
                    </a:rPr>
                    <a:t>Binding site : fluorescent probe, binding to mutant. </a:t>
                  </a:r>
                </a:p>
                <a:p>
                  <a:pPr>
                    <a:spcAft>
                      <a:spcPts val="0"/>
                    </a:spcAft>
                  </a:pPr>
                  <a:r>
                    <a:rPr lang="en-US" altLang="ja-JP" kern="100" dirty="0">
                      <a:solidFill>
                        <a:schemeClr val="bg1"/>
                      </a:solidFill>
                      <a:latin typeface="Arial Rounded MT Bold" panose="020F0704030504030204" pitchFamily="34" charset="0"/>
                      <a:ea typeface="ＭＳ 明朝" panose="02020609040205080304" pitchFamily="17" charset="-128"/>
                      <a:cs typeface="Arial" panose="020B0604020202020204" pitchFamily="34" charset="0"/>
                    </a:rPr>
                    <a:t>                        </a:t>
                  </a:r>
                  <a:r>
                    <a:rPr lang="en-US" altLang="ja-JP" kern="100" dirty="0" smtClean="0">
                      <a:solidFill>
                        <a:schemeClr val="bg1"/>
                      </a:solidFill>
                      <a:latin typeface="Arial Rounded MT Bold" panose="020F0704030504030204" pitchFamily="34" charset="0"/>
                      <a:ea typeface="ＭＳ 明朝" panose="02020609040205080304" pitchFamily="17" charset="-128"/>
                      <a:cs typeface="Arial" panose="020B0604020202020204" pitchFamily="34" charset="0"/>
                    </a:rPr>
                    <a:t>X-ray </a:t>
                  </a:r>
                  <a:r>
                    <a:rPr lang="en-US" altLang="ja-JP" kern="100" dirty="0">
                      <a:solidFill>
                        <a:schemeClr val="bg1"/>
                      </a:solidFill>
                      <a:latin typeface="Arial Rounded MT Bold" panose="020F0704030504030204" pitchFamily="34" charset="0"/>
                      <a:ea typeface="ＭＳ 明朝" panose="02020609040205080304" pitchFamily="17" charset="-128"/>
                      <a:cs typeface="Arial" panose="020B0604020202020204" pitchFamily="34" charset="0"/>
                    </a:rPr>
                    <a:t>crystallographic analysis</a:t>
                  </a:r>
                  <a:endParaRPr lang="ja-JP" altLang="ja-JP" kern="100" dirty="0">
                    <a:solidFill>
                      <a:schemeClr val="bg1"/>
                    </a:solidFill>
                    <a:latin typeface="Arial Rounded MT Bold" panose="020F0704030504030204" pitchFamily="34" charset="0"/>
                    <a:ea typeface="ＭＳ 明朝" panose="02020609040205080304" pitchFamily="17" charset="-128"/>
                    <a:cs typeface="Arial" panose="020B0604020202020204" pitchFamily="34" charset="0"/>
                  </a:endParaRPr>
                </a:p>
              </p:txBody>
            </p:sp>
          </p:grpSp>
        </p:grpSp>
      </p:grpSp>
    </p:spTree>
    <p:extLst>
      <p:ext uri="{BB962C8B-B14F-4D97-AF65-F5344CB8AC3E}">
        <p14:creationId xmlns:p14="http://schemas.microsoft.com/office/powerpoint/2010/main" val="37349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500"/>
                                        <p:tgtEl>
                                          <p:spTgt spid="6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7"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
        <p:nvSpPr>
          <p:cNvPr id="22" name="テキスト ボックス 1"/>
          <p:cNvSpPr txBox="1">
            <a:spLocks noChangeArrowheads="1"/>
          </p:cNvSpPr>
          <p:nvPr/>
        </p:nvSpPr>
        <p:spPr bwMode="auto">
          <a:xfrm>
            <a:off x="203663" y="116632"/>
            <a:ext cx="8736687" cy="523220"/>
          </a:xfrm>
          <a:prstGeom prst="rect">
            <a:avLst/>
          </a:prstGeom>
          <a:noFill/>
          <a:ln w="9525">
            <a:noFill/>
            <a:miter lim="800000"/>
            <a:headEnd/>
            <a:tailEnd/>
          </a:ln>
        </p:spPr>
        <p:txBody>
          <a:bodyPr wrap="none">
            <a:spAutoFit/>
          </a:bodyPr>
          <a:lstStyle/>
          <a:p>
            <a:pPr algn="ctr"/>
            <a:r>
              <a:rPr lang="en-US" altLang="ja-JP" sz="2800" dirty="0">
                <a:latin typeface="Arial" panose="020B0604020202020204" pitchFamily="34" charset="0"/>
                <a:ea typeface="ＭＳ ゴシック" pitchFamily="49" charset="-128"/>
                <a:cs typeface="Arial" panose="020B0604020202020204" pitchFamily="34" charset="0"/>
              </a:rPr>
              <a:t>Binding parameters of PB and its metabolites for HSA</a:t>
            </a:r>
            <a:endParaRPr lang="ja-JP" altLang="en-US" sz="2800" dirty="0">
              <a:latin typeface="Arial" panose="020B0604020202020204" pitchFamily="34" charset="0"/>
              <a:ea typeface="ＭＳ ゴシック" pitchFamily="49" charset="-128"/>
              <a:cs typeface="Arial" panose="020B0604020202020204" pitchFamily="34" charset="0"/>
            </a:endParaRPr>
          </a:p>
        </p:txBody>
      </p:sp>
      <p:sp>
        <p:nvSpPr>
          <p:cNvPr id="4" name="正方形/長方形 8"/>
          <p:cNvSpPr>
            <a:spLocks noChangeArrowheads="1"/>
          </p:cNvSpPr>
          <p:nvPr/>
        </p:nvSpPr>
        <p:spPr bwMode="auto">
          <a:xfrm>
            <a:off x="672512" y="2051556"/>
            <a:ext cx="13773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sz="1800" b="0" dirty="0">
                <a:latin typeface="Arial" panose="020B0604020202020204" pitchFamily="34" charset="0"/>
                <a:ea typeface="+mj-ea"/>
                <a:cs typeface="Arial" panose="020B0604020202020204" pitchFamily="34" charset="0"/>
              </a:rPr>
              <a:t>Parameters</a:t>
            </a:r>
            <a:endParaRPr lang="ja-JP" altLang="en-US" sz="1800" b="0" dirty="0">
              <a:latin typeface="Arial" panose="020B0604020202020204" pitchFamily="34" charset="0"/>
              <a:ea typeface="+mj-ea"/>
              <a:cs typeface="Arial" panose="020B0604020202020204" pitchFamily="34" charset="0"/>
            </a:endParaRPr>
          </a:p>
        </p:txBody>
      </p:sp>
      <p:sp>
        <p:nvSpPr>
          <p:cNvPr id="5" name="正方形/長方形 12"/>
          <p:cNvSpPr>
            <a:spLocks noChangeArrowheads="1"/>
          </p:cNvSpPr>
          <p:nvPr/>
        </p:nvSpPr>
        <p:spPr bwMode="auto">
          <a:xfrm>
            <a:off x="664194" y="3645024"/>
            <a:ext cx="143661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sz="1800" b="0" dirty="0">
                <a:latin typeface="Arial" panose="020B0604020202020204" pitchFamily="34" charset="0"/>
                <a:ea typeface="+mj-ea"/>
                <a:cs typeface="Arial" panose="020B0604020202020204" pitchFamily="34" charset="0"/>
              </a:rPr>
              <a:t>K(×10</a:t>
            </a:r>
            <a:r>
              <a:rPr lang="en-US" altLang="ja-JP" sz="1800" b="0" baseline="30000" dirty="0">
                <a:latin typeface="Arial" panose="020B0604020202020204" pitchFamily="34" charset="0"/>
                <a:ea typeface="+mj-ea"/>
                <a:cs typeface="Arial" panose="020B0604020202020204" pitchFamily="34" charset="0"/>
              </a:rPr>
              <a:t>5 </a:t>
            </a:r>
            <a:r>
              <a:rPr lang="en-US" altLang="ja-JP" sz="1800" b="0" dirty="0">
                <a:latin typeface="Arial" panose="020B0604020202020204" pitchFamily="34" charset="0"/>
                <a:ea typeface="+mj-ea"/>
                <a:cs typeface="Arial" panose="020B0604020202020204" pitchFamily="34" charset="0"/>
              </a:rPr>
              <a:t>M</a:t>
            </a:r>
            <a:r>
              <a:rPr lang="en-US" altLang="ja-JP" sz="1800" b="0" baseline="30000" dirty="0">
                <a:latin typeface="Arial" panose="020B0604020202020204" pitchFamily="34" charset="0"/>
                <a:ea typeface="+mj-ea"/>
                <a:cs typeface="Arial" panose="020B0604020202020204" pitchFamily="34" charset="0"/>
              </a:rPr>
              <a:t>-1</a:t>
            </a:r>
            <a:r>
              <a:rPr lang="en-US" altLang="ja-JP" sz="1800" b="0" dirty="0">
                <a:latin typeface="Arial" panose="020B0604020202020204" pitchFamily="34" charset="0"/>
                <a:ea typeface="+mj-ea"/>
                <a:cs typeface="Arial" panose="020B0604020202020204" pitchFamily="34" charset="0"/>
              </a:rPr>
              <a:t>)</a:t>
            </a:r>
            <a:endParaRPr lang="ja-JP" altLang="en-US" sz="1800" b="0" dirty="0">
              <a:latin typeface="Arial" panose="020B0604020202020204" pitchFamily="34" charset="0"/>
              <a:ea typeface="+mj-ea"/>
              <a:cs typeface="Arial" panose="020B0604020202020204" pitchFamily="34" charset="0"/>
            </a:endParaRPr>
          </a:p>
        </p:txBody>
      </p:sp>
      <p:sp>
        <p:nvSpPr>
          <p:cNvPr id="6" name="正方形/長方形 13"/>
          <p:cNvSpPr>
            <a:spLocks noChangeArrowheads="1"/>
          </p:cNvSpPr>
          <p:nvPr/>
        </p:nvSpPr>
        <p:spPr bwMode="auto">
          <a:xfrm>
            <a:off x="1226046" y="4268145"/>
            <a:ext cx="31290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sz="1800" b="0">
                <a:latin typeface="Arial" panose="020B0604020202020204" pitchFamily="34" charset="0"/>
                <a:ea typeface="+mj-ea"/>
                <a:cs typeface="Arial" panose="020B0604020202020204" pitchFamily="34" charset="0"/>
              </a:rPr>
              <a:t>n</a:t>
            </a:r>
            <a:endParaRPr lang="ja-JP" altLang="en-US" sz="1800" b="0">
              <a:latin typeface="Arial" panose="020B0604020202020204" pitchFamily="34" charset="0"/>
              <a:ea typeface="+mj-ea"/>
              <a:cs typeface="Arial" panose="020B0604020202020204" pitchFamily="34" charset="0"/>
            </a:endParaRPr>
          </a:p>
        </p:txBody>
      </p:sp>
      <p:sp>
        <p:nvSpPr>
          <p:cNvPr id="8" name="正方形/長方形 15"/>
          <p:cNvSpPr>
            <a:spLocks noChangeArrowheads="1"/>
          </p:cNvSpPr>
          <p:nvPr/>
        </p:nvSpPr>
        <p:spPr bwMode="auto">
          <a:xfrm>
            <a:off x="3239096" y="1412776"/>
            <a:ext cx="49244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800" b="0" dirty="0">
                <a:latin typeface="Arial" panose="020B0604020202020204" pitchFamily="34" charset="0"/>
                <a:ea typeface="+mj-ea"/>
                <a:cs typeface="Arial" panose="020B0604020202020204" pitchFamily="34" charset="0"/>
              </a:rPr>
              <a:t>PB</a:t>
            </a:r>
            <a:endParaRPr lang="ja-JP" altLang="en-US" sz="1800" b="0" dirty="0">
              <a:latin typeface="Arial" panose="020B0604020202020204" pitchFamily="34" charset="0"/>
              <a:ea typeface="+mj-ea"/>
              <a:cs typeface="Arial" panose="020B0604020202020204" pitchFamily="34" charset="0"/>
            </a:endParaRPr>
          </a:p>
        </p:txBody>
      </p:sp>
      <p:sp>
        <p:nvSpPr>
          <p:cNvPr id="9" name="正方形/長方形 16"/>
          <p:cNvSpPr>
            <a:spLocks noChangeArrowheads="1"/>
          </p:cNvSpPr>
          <p:nvPr/>
        </p:nvSpPr>
        <p:spPr bwMode="auto">
          <a:xfrm>
            <a:off x="5277552" y="1991492"/>
            <a:ext cx="47532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800" b="0" dirty="0">
                <a:latin typeface="Arial" panose="020B0604020202020204" pitchFamily="34" charset="0"/>
                <a:ea typeface="+mj-ea"/>
                <a:cs typeface="Arial" panose="020B0604020202020204" pitchFamily="34" charset="0"/>
              </a:rPr>
              <a:t>PA</a:t>
            </a:r>
            <a:endParaRPr lang="ja-JP" altLang="en-US" sz="1800" b="0" dirty="0">
              <a:latin typeface="Arial" panose="020B0604020202020204" pitchFamily="34" charset="0"/>
              <a:ea typeface="+mj-ea"/>
              <a:cs typeface="Arial" panose="020B0604020202020204" pitchFamily="34" charset="0"/>
            </a:endParaRPr>
          </a:p>
        </p:txBody>
      </p:sp>
      <p:sp>
        <p:nvSpPr>
          <p:cNvPr id="10" name="正方形/長方形 17"/>
          <p:cNvSpPr>
            <a:spLocks noChangeArrowheads="1"/>
          </p:cNvSpPr>
          <p:nvPr/>
        </p:nvSpPr>
        <p:spPr bwMode="auto">
          <a:xfrm>
            <a:off x="7330598" y="1991492"/>
            <a:ext cx="51809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800" b="0" dirty="0">
                <a:latin typeface="Arial" panose="020B0604020202020204" pitchFamily="34" charset="0"/>
                <a:ea typeface="+mj-ea"/>
                <a:cs typeface="Arial" panose="020B0604020202020204" pitchFamily="34" charset="0"/>
              </a:rPr>
              <a:t>PG</a:t>
            </a:r>
            <a:endParaRPr lang="ja-JP" altLang="en-US" sz="1800" b="0" dirty="0">
              <a:latin typeface="Arial" panose="020B0604020202020204" pitchFamily="34" charset="0"/>
              <a:ea typeface="+mj-ea"/>
              <a:cs typeface="Arial" panose="020B0604020202020204" pitchFamily="34" charset="0"/>
            </a:endParaRPr>
          </a:p>
        </p:txBody>
      </p:sp>
      <p:cxnSp>
        <p:nvCxnSpPr>
          <p:cNvPr id="11" name="直線コネクタ 10"/>
          <p:cNvCxnSpPr/>
          <p:nvPr/>
        </p:nvCxnSpPr>
        <p:spPr>
          <a:xfrm>
            <a:off x="4778518" y="1893228"/>
            <a:ext cx="40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正方形/長方形 11"/>
          <p:cNvSpPr>
            <a:spLocks noChangeArrowheads="1"/>
          </p:cNvSpPr>
          <p:nvPr/>
        </p:nvSpPr>
        <p:spPr bwMode="auto">
          <a:xfrm>
            <a:off x="2791054" y="3649787"/>
            <a:ext cx="118814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b="0" dirty="0">
                <a:latin typeface="Arial" panose="020B0604020202020204" pitchFamily="34" charset="0"/>
                <a:ea typeface="+mj-ea"/>
                <a:cs typeface="Arial" panose="020B0604020202020204" pitchFamily="34" charset="0"/>
              </a:rPr>
              <a:t>13.7±2.12</a:t>
            </a:r>
            <a:endParaRPr lang="ja-JP" altLang="en-US" b="0" baseline="30000" dirty="0">
              <a:latin typeface="Arial" panose="020B0604020202020204" pitchFamily="34" charset="0"/>
              <a:ea typeface="+mj-ea"/>
              <a:cs typeface="Arial" panose="020B0604020202020204" pitchFamily="34" charset="0"/>
            </a:endParaRPr>
          </a:p>
        </p:txBody>
      </p:sp>
      <p:sp>
        <p:nvSpPr>
          <p:cNvPr id="13" name="正方形/長方形 24"/>
          <p:cNvSpPr>
            <a:spLocks noChangeArrowheads="1"/>
          </p:cNvSpPr>
          <p:nvPr/>
        </p:nvSpPr>
        <p:spPr bwMode="auto">
          <a:xfrm>
            <a:off x="2795281" y="4290370"/>
            <a:ext cx="118814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b="0">
                <a:latin typeface="Arial" panose="020B0604020202020204" pitchFamily="34" charset="0"/>
                <a:ea typeface="+mj-ea"/>
                <a:cs typeface="Arial" panose="020B0604020202020204" pitchFamily="34" charset="0"/>
              </a:rPr>
              <a:t>0.87±0.03</a:t>
            </a:r>
            <a:endParaRPr lang="ja-JP" altLang="en-US" b="0">
              <a:latin typeface="Arial" panose="020B0604020202020204" pitchFamily="34" charset="0"/>
              <a:ea typeface="+mj-ea"/>
              <a:cs typeface="Arial" panose="020B0604020202020204" pitchFamily="34" charset="0"/>
            </a:endParaRPr>
          </a:p>
        </p:txBody>
      </p:sp>
      <p:sp>
        <p:nvSpPr>
          <p:cNvPr id="14" name="正方形/長方形 27"/>
          <p:cNvSpPr>
            <a:spLocks noChangeArrowheads="1"/>
          </p:cNvSpPr>
          <p:nvPr/>
        </p:nvSpPr>
        <p:spPr bwMode="auto">
          <a:xfrm>
            <a:off x="4804969" y="3649787"/>
            <a:ext cx="118814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b="0" dirty="0">
                <a:latin typeface="Arial" panose="020B0604020202020204" pitchFamily="34" charset="0"/>
                <a:ea typeface="+mj-ea"/>
                <a:cs typeface="Arial" panose="020B0604020202020204" pitchFamily="34" charset="0"/>
              </a:rPr>
              <a:t>0.53±0.35</a:t>
            </a:r>
            <a:endParaRPr lang="ja-JP" altLang="en-US" b="0" baseline="30000" dirty="0">
              <a:latin typeface="Arial" panose="020B0604020202020204" pitchFamily="34" charset="0"/>
              <a:ea typeface="+mj-ea"/>
              <a:cs typeface="Arial" panose="020B0604020202020204" pitchFamily="34" charset="0"/>
            </a:endParaRPr>
          </a:p>
        </p:txBody>
      </p:sp>
      <p:sp>
        <p:nvSpPr>
          <p:cNvPr id="15" name="正方形/長方形 28"/>
          <p:cNvSpPr>
            <a:spLocks noChangeArrowheads="1"/>
          </p:cNvSpPr>
          <p:nvPr/>
        </p:nvSpPr>
        <p:spPr bwMode="auto">
          <a:xfrm>
            <a:off x="4816822" y="4288783"/>
            <a:ext cx="117288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b="0" dirty="0">
                <a:latin typeface="Arial" panose="020B0604020202020204" pitchFamily="34" charset="0"/>
                <a:ea typeface="+mj-ea"/>
                <a:cs typeface="Arial" panose="020B0604020202020204" pitchFamily="34" charset="0"/>
              </a:rPr>
              <a:t>1.11±0.35</a:t>
            </a:r>
            <a:endParaRPr lang="ja-JP" altLang="en-US" b="0" dirty="0">
              <a:latin typeface="Arial" panose="020B0604020202020204" pitchFamily="34" charset="0"/>
              <a:ea typeface="+mj-ea"/>
              <a:cs typeface="Arial" panose="020B0604020202020204" pitchFamily="34" charset="0"/>
            </a:endParaRPr>
          </a:p>
        </p:txBody>
      </p:sp>
      <p:sp>
        <p:nvSpPr>
          <p:cNvPr id="16" name="正方形/長方形 25"/>
          <p:cNvSpPr>
            <a:spLocks noChangeArrowheads="1"/>
          </p:cNvSpPr>
          <p:nvPr/>
        </p:nvSpPr>
        <p:spPr bwMode="auto">
          <a:xfrm>
            <a:off x="6026660" y="1368980"/>
            <a:ext cx="13644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sz="1800" b="0" dirty="0">
                <a:latin typeface="Arial" panose="020B0604020202020204" pitchFamily="34" charset="0"/>
                <a:ea typeface="+mj-ea"/>
                <a:cs typeface="Arial" panose="020B0604020202020204" pitchFamily="34" charset="0"/>
              </a:rPr>
              <a:t>Metabolites</a:t>
            </a:r>
            <a:endParaRPr lang="ja-JP" altLang="en-US" sz="1800" b="0" dirty="0">
              <a:latin typeface="Arial" panose="020B0604020202020204" pitchFamily="34" charset="0"/>
              <a:ea typeface="+mj-ea"/>
              <a:cs typeface="Arial" panose="020B0604020202020204" pitchFamily="34" charset="0"/>
            </a:endParaRPr>
          </a:p>
        </p:txBody>
      </p:sp>
      <p:sp>
        <p:nvSpPr>
          <p:cNvPr id="17" name="正方形/長方形 30"/>
          <p:cNvSpPr>
            <a:spLocks noChangeArrowheads="1"/>
          </p:cNvSpPr>
          <p:nvPr/>
        </p:nvSpPr>
        <p:spPr bwMode="auto">
          <a:xfrm>
            <a:off x="7360671" y="3625496"/>
            <a:ext cx="4683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ja-JP" altLang="en-US" sz="1800" b="0" dirty="0">
                <a:latin typeface="Arial" panose="020B0604020202020204" pitchFamily="34" charset="0"/>
                <a:ea typeface="+mj-ea"/>
                <a:cs typeface="Arial" panose="020B0604020202020204" pitchFamily="34" charset="0"/>
              </a:rPr>
              <a:t>−</a:t>
            </a:r>
            <a:r>
              <a:rPr lang="en-US" altLang="ja-JP" sz="1800" b="0" dirty="0">
                <a:latin typeface="Arial" panose="020B0604020202020204" pitchFamily="34" charset="0"/>
                <a:ea typeface="+mj-ea"/>
                <a:cs typeface="Arial" panose="020B0604020202020204" pitchFamily="34" charset="0"/>
              </a:rPr>
              <a:t> </a:t>
            </a:r>
            <a:r>
              <a:rPr lang="en-US" altLang="ja-JP" sz="1800" b="0" baseline="30000" dirty="0">
                <a:latin typeface="Arial" panose="020B0604020202020204" pitchFamily="34" charset="0"/>
                <a:ea typeface="+mj-ea"/>
                <a:cs typeface="Arial" panose="020B0604020202020204" pitchFamily="34" charset="0"/>
              </a:rPr>
              <a:t>#</a:t>
            </a:r>
            <a:endParaRPr lang="ja-JP" altLang="en-US" sz="1800" b="0" baseline="30000" dirty="0">
              <a:latin typeface="Arial" panose="020B0604020202020204" pitchFamily="34" charset="0"/>
              <a:ea typeface="+mj-ea"/>
              <a:cs typeface="Arial" panose="020B0604020202020204" pitchFamily="34" charset="0"/>
            </a:endParaRPr>
          </a:p>
        </p:txBody>
      </p:sp>
      <p:sp>
        <p:nvSpPr>
          <p:cNvPr id="20" name="正方形/長方形 30"/>
          <p:cNvSpPr>
            <a:spLocks noChangeArrowheads="1"/>
          </p:cNvSpPr>
          <p:nvPr/>
        </p:nvSpPr>
        <p:spPr bwMode="auto">
          <a:xfrm>
            <a:off x="7363843" y="4250205"/>
            <a:ext cx="4683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ja-JP" altLang="en-US" sz="1800" b="0" dirty="0">
                <a:latin typeface="Arial" panose="020B0604020202020204" pitchFamily="34" charset="0"/>
                <a:ea typeface="+mj-ea"/>
                <a:cs typeface="Arial" panose="020B0604020202020204" pitchFamily="34" charset="0"/>
              </a:rPr>
              <a:t>−</a:t>
            </a:r>
            <a:r>
              <a:rPr lang="en-US" altLang="ja-JP" sz="1800" b="0" dirty="0">
                <a:latin typeface="Arial" panose="020B0604020202020204" pitchFamily="34" charset="0"/>
                <a:ea typeface="+mj-ea"/>
                <a:cs typeface="Arial" panose="020B0604020202020204" pitchFamily="34" charset="0"/>
              </a:rPr>
              <a:t> </a:t>
            </a:r>
            <a:r>
              <a:rPr lang="en-US" altLang="ja-JP" sz="1800" b="0" baseline="30000" dirty="0">
                <a:latin typeface="Arial" panose="020B0604020202020204" pitchFamily="34" charset="0"/>
                <a:ea typeface="+mj-ea"/>
                <a:cs typeface="Arial" panose="020B0604020202020204" pitchFamily="34" charset="0"/>
              </a:rPr>
              <a:t>#</a:t>
            </a:r>
            <a:endParaRPr lang="ja-JP" altLang="en-US" sz="1800" b="0" baseline="30000" dirty="0">
              <a:latin typeface="Arial" panose="020B0604020202020204" pitchFamily="34" charset="0"/>
              <a:ea typeface="+mj-ea"/>
              <a:cs typeface="Arial" panose="020B0604020202020204" pitchFamily="34" charset="0"/>
            </a:endParaRPr>
          </a:p>
        </p:txBody>
      </p:sp>
      <p:cxnSp>
        <p:nvCxnSpPr>
          <p:cNvPr id="23" name="直線コネクタ 22"/>
          <p:cNvCxnSpPr/>
          <p:nvPr/>
        </p:nvCxnSpPr>
        <p:spPr>
          <a:xfrm>
            <a:off x="504480" y="3284984"/>
            <a:ext cx="838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 name="グループ化 18"/>
          <p:cNvGrpSpPr/>
          <p:nvPr/>
        </p:nvGrpSpPr>
        <p:grpSpPr>
          <a:xfrm>
            <a:off x="3743494" y="4842051"/>
            <a:ext cx="5275762" cy="513473"/>
            <a:chOff x="640426" y="4797442"/>
            <a:chExt cx="5275762" cy="513473"/>
          </a:xfrm>
        </p:grpSpPr>
        <p:sp>
          <p:nvSpPr>
            <p:cNvPr id="60" name="正方形/長方形 45"/>
            <p:cNvSpPr>
              <a:spLocks noChangeArrowheads="1"/>
            </p:cNvSpPr>
            <p:nvPr/>
          </p:nvSpPr>
          <p:spPr bwMode="auto">
            <a:xfrm>
              <a:off x="4322483" y="5033916"/>
              <a:ext cx="159370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r"/>
              <a:r>
                <a:rPr lang="en-US" altLang="ja-JP" sz="1200" b="0" dirty="0">
                  <a:latin typeface="Arial" panose="020B0604020202020204" pitchFamily="34" charset="0"/>
                  <a:ea typeface="+mj-ea"/>
                  <a:cs typeface="Arial" panose="020B0604020202020204" pitchFamily="34" charset="0"/>
                </a:rPr>
                <a:t>Means ± S.D. (n=3)</a:t>
              </a:r>
              <a:endParaRPr lang="ja-JP" altLang="en-US" sz="1200" b="0" baseline="30000" dirty="0">
                <a:latin typeface="Arial" panose="020B0604020202020204" pitchFamily="34" charset="0"/>
                <a:ea typeface="+mj-ea"/>
                <a:cs typeface="Arial" panose="020B0604020202020204" pitchFamily="34" charset="0"/>
              </a:endParaRPr>
            </a:p>
          </p:txBody>
        </p:sp>
        <p:sp>
          <p:nvSpPr>
            <p:cNvPr id="61" name="正方形/長方形 45"/>
            <p:cNvSpPr>
              <a:spLocks noChangeArrowheads="1"/>
            </p:cNvSpPr>
            <p:nvPr/>
          </p:nvSpPr>
          <p:spPr bwMode="auto">
            <a:xfrm>
              <a:off x="640426" y="4797442"/>
              <a:ext cx="525658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r"/>
              <a:r>
                <a:rPr lang="en-US" altLang="ja-JP" sz="1200" b="0" dirty="0">
                  <a:latin typeface="Arial" panose="020B0604020202020204" pitchFamily="34" charset="0"/>
                  <a:ea typeface="HGPｺﾞｼｯｸE" pitchFamily="50" charset="-128"/>
                  <a:cs typeface="Arial" panose="020B0604020202020204" pitchFamily="34" charset="0"/>
                </a:rPr>
                <a:t>#; The affinity to HSA is too low to determine the binding parameters.</a:t>
              </a:r>
              <a:endParaRPr lang="ja-JP" altLang="en-US" sz="1200" b="0" baseline="30000" dirty="0">
                <a:latin typeface="Arial" panose="020B0604020202020204" pitchFamily="34" charset="0"/>
                <a:ea typeface="HGPｺﾞｼｯｸE" pitchFamily="50" charset="-128"/>
                <a:cs typeface="Arial" panose="020B0604020202020204" pitchFamily="34" charset="0"/>
              </a:endParaRPr>
            </a:p>
          </p:txBody>
        </p:sp>
      </p:grpSp>
      <p:graphicFrame>
        <p:nvGraphicFramePr>
          <p:cNvPr id="62" name="オブジェクト 5"/>
          <p:cNvGraphicFramePr>
            <a:graphicFrameLocks noChangeAspect="1"/>
          </p:cNvGraphicFramePr>
          <p:nvPr>
            <p:extLst>
              <p:ext uri="{D42A27DB-BD31-4B8C-83A1-F6EECF244321}">
                <p14:modId xmlns:p14="http://schemas.microsoft.com/office/powerpoint/2010/main" val="1456064744"/>
              </p:ext>
            </p:extLst>
          </p:nvPr>
        </p:nvGraphicFramePr>
        <p:xfrm>
          <a:off x="2619191" y="1959081"/>
          <a:ext cx="1708712" cy="533815"/>
        </p:xfrm>
        <a:graphic>
          <a:graphicData uri="http://schemas.openxmlformats.org/presentationml/2006/ole">
            <mc:AlternateContent xmlns:mc="http://schemas.openxmlformats.org/markup-compatibility/2006">
              <mc:Choice xmlns:v="urn:schemas-microsoft-com:vml" Requires="v">
                <p:oleObj spid="_x0000_s136329" name="CS ChemDraw Drawing" r:id="rId4" imgW="2828054" imgH="880437" progId="">
                  <p:embed/>
                </p:oleObj>
              </mc:Choice>
              <mc:Fallback>
                <p:oleObj name="CS ChemDraw Drawing" r:id="rId4" imgW="2828054" imgH="880437"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9191" y="1959081"/>
                        <a:ext cx="1708712" cy="53381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63" name="オブジェクト 6"/>
          <p:cNvGraphicFramePr>
            <a:graphicFrameLocks noChangeAspect="1"/>
          </p:cNvGraphicFramePr>
          <p:nvPr>
            <p:extLst>
              <p:ext uri="{D42A27DB-BD31-4B8C-83A1-F6EECF244321}">
                <p14:modId xmlns:p14="http://schemas.microsoft.com/office/powerpoint/2010/main" val="1194761328"/>
              </p:ext>
            </p:extLst>
          </p:nvPr>
        </p:nvGraphicFramePr>
        <p:xfrm>
          <a:off x="4954334" y="2536408"/>
          <a:ext cx="1128204" cy="532552"/>
        </p:xfrm>
        <a:graphic>
          <a:graphicData uri="http://schemas.openxmlformats.org/presentationml/2006/ole">
            <mc:AlternateContent xmlns:mc="http://schemas.openxmlformats.org/markup-compatibility/2006">
              <mc:Choice xmlns:v="urn:schemas-microsoft-com:vml" Requires="v">
                <p:oleObj spid="_x0000_s136330" name="CS ChemDraw Drawing" r:id="rId6" imgW="1869685" imgH="880437" progId="ChemDraw.Document.6.0">
                  <p:embed/>
                </p:oleObj>
              </mc:Choice>
              <mc:Fallback>
                <p:oleObj name="CS ChemDraw Drawing" r:id="rId6" imgW="1869685" imgH="880437" progId="ChemDraw.Document.6.0">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54334" y="2536408"/>
                        <a:ext cx="1128204" cy="532552"/>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68" name="Object 4"/>
          <p:cNvGraphicFramePr>
            <a:graphicFrameLocks noChangeAspect="1"/>
          </p:cNvGraphicFramePr>
          <p:nvPr>
            <p:extLst>
              <p:ext uri="{D42A27DB-BD31-4B8C-83A1-F6EECF244321}">
                <p14:modId xmlns:p14="http://schemas.microsoft.com/office/powerpoint/2010/main" val="2963385174"/>
              </p:ext>
            </p:extLst>
          </p:nvPr>
        </p:nvGraphicFramePr>
        <p:xfrm>
          <a:off x="6538510" y="2269233"/>
          <a:ext cx="2176653" cy="795104"/>
        </p:xfrm>
        <a:graphic>
          <a:graphicData uri="http://schemas.openxmlformats.org/presentationml/2006/ole">
            <mc:AlternateContent xmlns:mc="http://schemas.openxmlformats.org/markup-compatibility/2006">
              <mc:Choice xmlns:v="urn:schemas-microsoft-com:vml" Requires="v">
                <p:oleObj spid="_x0000_s136331" name="CS ChemDraw Drawing" r:id="rId8" imgW="3535299" imgH="1290447" progId="">
                  <p:embed/>
                </p:oleObj>
              </mc:Choice>
              <mc:Fallback>
                <p:oleObj name="CS ChemDraw Drawing" r:id="rId8" imgW="3535299" imgH="1290447" progId="">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38510" y="2269233"/>
                        <a:ext cx="2176653" cy="795104"/>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cxnSp>
        <p:nvCxnSpPr>
          <p:cNvPr id="35" name="直線コネクタ 34"/>
          <p:cNvCxnSpPr/>
          <p:nvPr/>
        </p:nvCxnSpPr>
        <p:spPr>
          <a:xfrm>
            <a:off x="504480" y="4832700"/>
            <a:ext cx="838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504480" y="1196752"/>
            <a:ext cx="838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7" name="グループ化 36"/>
          <p:cNvGrpSpPr/>
          <p:nvPr/>
        </p:nvGrpSpPr>
        <p:grpSpPr>
          <a:xfrm>
            <a:off x="80353" y="5625852"/>
            <a:ext cx="8981696" cy="1078257"/>
            <a:chOff x="80353" y="5347754"/>
            <a:chExt cx="8981696" cy="1356355"/>
          </a:xfrm>
        </p:grpSpPr>
        <p:sp>
          <p:nvSpPr>
            <p:cNvPr id="38" name="正方形/長方形 37"/>
            <p:cNvSpPr/>
            <p:nvPr/>
          </p:nvSpPr>
          <p:spPr>
            <a:xfrm>
              <a:off x="80353" y="5347754"/>
              <a:ext cx="8981696" cy="1356355"/>
            </a:xfrm>
            <a:prstGeom prst="rect">
              <a:avLst/>
            </a:prstGeom>
            <a:solidFill>
              <a:srgbClr val="95030B"/>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39" name="テキスト ボックス 38"/>
            <p:cNvSpPr txBox="1"/>
            <p:nvPr/>
          </p:nvSpPr>
          <p:spPr>
            <a:xfrm>
              <a:off x="691995" y="5781392"/>
              <a:ext cx="7778989" cy="503304"/>
            </a:xfrm>
            <a:prstGeom prst="rect">
              <a:avLst/>
            </a:prstGeom>
            <a:noFill/>
          </p:spPr>
          <p:txBody>
            <a:bodyPr wrap="none" rtlCol="0">
              <a:spAutoFit/>
            </a:bodyPr>
            <a:lstStyle/>
            <a:p>
              <a:pPr algn="ctr"/>
              <a:r>
                <a:rPr kumimoji="1" lang="en-US" altLang="ja-JP" sz="2000" dirty="0">
                  <a:solidFill>
                    <a:schemeClr val="bg1"/>
                  </a:solidFill>
                  <a:latin typeface="Arial Rounded MT Bold" panose="020F0704030504030204" pitchFamily="34" charset="0"/>
                  <a:cs typeface="Arial" panose="020B0604020202020204" pitchFamily="34" charset="0"/>
                </a:rPr>
                <a:t>PB strongly binds to HSA, but its metabolites do show low binding </a:t>
              </a:r>
              <a:r>
                <a:rPr lang="en-US" altLang="ja-JP" sz="2000" dirty="0">
                  <a:solidFill>
                    <a:schemeClr val="bg1"/>
                  </a:solidFill>
                  <a:latin typeface="Arial Rounded MT Bold" panose="020F0704030504030204" pitchFamily="34" charset="0"/>
                  <a:cs typeface="Arial" panose="020B0604020202020204" pitchFamily="34" charset="0"/>
                </a:rPr>
                <a:t>t</a:t>
              </a:r>
              <a:r>
                <a:rPr kumimoji="1" lang="en-US" altLang="ja-JP" sz="2000" dirty="0">
                  <a:solidFill>
                    <a:schemeClr val="bg1"/>
                  </a:solidFill>
                  <a:latin typeface="Arial Rounded MT Bold" panose="020F0704030504030204" pitchFamily="34" charset="0"/>
                  <a:cs typeface="Arial" panose="020B0604020202020204" pitchFamily="34" charset="0"/>
                </a:rPr>
                <a:t>o HSA</a:t>
              </a:r>
            </a:p>
          </p:txBody>
        </p:sp>
      </p:grpSp>
      <p:sp>
        <p:nvSpPr>
          <p:cNvPr id="30" name="正方形/長方形 16"/>
          <p:cNvSpPr>
            <a:spLocks noChangeArrowheads="1"/>
          </p:cNvSpPr>
          <p:nvPr/>
        </p:nvSpPr>
        <p:spPr bwMode="auto">
          <a:xfrm>
            <a:off x="2465169" y="4834827"/>
            <a:ext cx="146206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200" b="0" dirty="0" smtClean="0">
                <a:latin typeface="Arial" panose="020B0604020202020204" pitchFamily="34" charset="0"/>
                <a:ea typeface="+mj-ea"/>
                <a:cs typeface="Arial" panose="020B0604020202020204" pitchFamily="34" charset="0"/>
              </a:rPr>
              <a:t>PA: phenyl acetate</a:t>
            </a:r>
            <a:endParaRPr lang="ja-JP" altLang="en-US" sz="1200" b="0" dirty="0">
              <a:latin typeface="Arial" panose="020B0604020202020204" pitchFamily="34" charset="0"/>
              <a:ea typeface="+mj-ea"/>
              <a:cs typeface="Arial" panose="020B0604020202020204" pitchFamily="34" charset="0"/>
            </a:endParaRPr>
          </a:p>
        </p:txBody>
      </p:sp>
      <p:sp>
        <p:nvSpPr>
          <p:cNvPr id="31" name="正方形/長方形 17"/>
          <p:cNvSpPr>
            <a:spLocks noChangeArrowheads="1"/>
          </p:cNvSpPr>
          <p:nvPr/>
        </p:nvSpPr>
        <p:spPr bwMode="auto">
          <a:xfrm>
            <a:off x="490496" y="4834827"/>
            <a:ext cx="20954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200" b="0" dirty="0" smtClean="0">
                <a:latin typeface="Arial" panose="020B0604020202020204" pitchFamily="34" charset="0"/>
                <a:ea typeface="+mj-ea"/>
                <a:cs typeface="Arial" panose="020B0604020202020204" pitchFamily="34" charset="0"/>
              </a:rPr>
              <a:t>PG: phenyl acetyl glutamine</a:t>
            </a:r>
            <a:endParaRPr lang="ja-JP" altLang="en-US" sz="1200" b="0"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36257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grpSp>
        <p:nvGrpSpPr>
          <p:cNvPr id="19" name="グループ化 18"/>
          <p:cNvGrpSpPr>
            <a:grpSpLocks noChangeAspect="1"/>
          </p:cNvGrpSpPr>
          <p:nvPr/>
        </p:nvGrpSpPr>
        <p:grpSpPr>
          <a:xfrm>
            <a:off x="971600" y="1489374"/>
            <a:ext cx="1728192" cy="854430"/>
            <a:chOff x="5529039" y="2204864"/>
            <a:chExt cx="1419225" cy="701675"/>
          </a:xfrm>
        </p:grpSpPr>
        <p:graphicFrame>
          <p:nvGraphicFramePr>
            <p:cNvPr id="70" name="オブジェクト 69"/>
            <p:cNvGraphicFramePr>
              <a:graphicFrameLocks noChangeAspect="1"/>
            </p:cNvGraphicFramePr>
            <p:nvPr>
              <p:extLst>
                <p:ext uri="{D42A27DB-BD31-4B8C-83A1-F6EECF244321}">
                  <p14:modId xmlns:p14="http://schemas.microsoft.com/office/powerpoint/2010/main" val="3933705553"/>
                </p:ext>
              </p:extLst>
            </p:nvPr>
          </p:nvGraphicFramePr>
          <p:xfrm>
            <a:off x="5529039" y="2236614"/>
            <a:ext cx="1419225" cy="669925"/>
          </p:xfrm>
          <a:graphic>
            <a:graphicData uri="http://schemas.openxmlformats.org/presentationml/2006/ole">
              <mc:AlternateContent xmlns:mc="http://schemas.openxmlformats.org/markup-compatibility/2006">
                <mc:Choice xmlns:v="urn:schemas-microsoft-com:vml" Requires="v">
                  <p:oleObj spid="_x0000_s134250" name="CS ChemDraw Drawing" r:id="rId3" imgW="1869685" imgH="880437" progId="">
                    <p:embed/>
                  </p:oleObj>
                </mc:Choice>
                <mc:Fallback>
                  <p:oleObj name="CS ChemDraw Drawing" r:id="rId3" imgW="1869685" imgH="880437"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039" y="2236614"/>
                          <a:ext cx="1419225" cy="669925"/>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71" name="大かっこ 70"/>
            <p:cNvSpPr/>
            <p:nvPr/>
          </p:nvSpPr>
          <p:spPr>
            <a:xfrm>
              <a:off x="6213251" y="2204864"/>
              <a:ext cx="168275" cy="260350"/>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endParaRPr lang="ja-JP" altLang="en-US" b="0">
                <a:latin typeface="Arial" panose="020B0604020202020204" pitchFamily="34" charset="0"/>
                <a:cs typeface="Arial" panose="020B0604020202020204" pitchFamily="34" charset="0"/>
              </a:endParaRPr>
            </a:p>
          </p:txBody>
        </p:sp>
        <p:sp>
          <p:nvSpPr>
            <p:cNvPr id="72" name="Text Box 96"/>
            <p:cNvSpPr txBox="1">
              <a:spLocks noChangeAspect="1" noChangeArrowheads="1"/>
            </p:cNvSpPr>
            <p:nvPr/>
          </p:nvSpPr>
          <p:spPr bwMode="auto">
            <a:xfrm>
              <a:off x="6252216" y="2433062"/>
              <a:ext cx="256965" cy="2274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eaLnBrk="1" hangingPunct="1"/>
              <a:r>
                <a:rPr lang="en-US" altLang="ja-JP" sz="1200" b="0" dirty="0">
                  <a:latin typeface="Arial" panose="020B0604020202020204" pitchFamily="34" charset="0"/>
                  <a:ea typeface="HGP創英角ｺﾞｼｯｸUB" pitchFamily="50" charset="-128"/>
                  <a:cs typeface="Arial" panose="020B0604020202020204" pitchFamily="34" charset="0"/>
                </a:rPr>
                <a:t>m</a:t>
              </a:r>
            </a:p>
          </p:txBody>
        </p:sp>
      </p:grpSp>
      <p:grpSp>
        <p:nvGrpSpPr>
          <p:cNvPr id="26" name="グループ化 25"/>
          <p:cNvGrpSpPr>
            <a:grpSpLocks noChangeAspect="1"/>
          </p:cNvGrpSpPr>
          <p:nvPr/>
        </p:nvGrpSpPr>
        <p:grpSpPr>
          <a:xfrm>
            <a:off x="977564" y="2564087"/>
            <a:ext cx="1754736" cy="2161057"/>
            <a:chOff x="7311739" y="1063769"/>
            <a:chExt cx="1505701" cy="1854356"/>
          </a:xfrm>
        </p:grpSpPr>
        <p:cxnSp>
          <p:nvCxnSpPr>
            <p:cNvPr id="73" name="直線コネクタ 72"/>
            <p:cNvCxnSpPr/>
            <p:nvPr/>
          </p:nvCxnSpPr>
          <p:spPr>
            <a:xfrm>
              <a:off x="7311739" y="1063769"/>
              <a:ext cx="1403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7311739" y="2903883"/>
              <a:ext cx="1403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7311739" y="1412776"/>
              <a:ext cx="140399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グループ化 24"/>
            <p:cNvGrpSpPr/>
            <p:nvPr/>
          </p:nvGrpSpPr>
          <p:grpSpPr>
            <a:xfrm>
              <a:off x="7396118" y="1084384"/>
              <a:ext cx="1421322" cy="316916"/>
              <a:chOff x="7396118" y="1052736"/>
              <a:chExt cx="1421322" cy="316916"/>
            </a:xfrm>
          </p:grpSpPr>
          <p:sp>
            <p:nvSpPr>
              <p:cNvPr id="79" name="テキスト ボックス 78"/>
              <p:cNvSpPr txBox="1"/>
              <p:nvPr/>
            </p:nvSpPr>
            <p:spPr>
              <a:xfrm>
                <a:off x="7396118" y="1052736"/>
                <a:ext cx="323518" cy="316916"/>
              </a:xfrm>
              <a:prstGeom prst="rect">
                <a:avLst/>
              </a:prstGeom>
              <a:noFill/>
            </p:spPr>
            <p:txBody>
              <a:bodyPr wrap="none" rtlCol="0">
                <a:spAutoFit/>
              </a:bodyPr>
              <a:lstStyle/>
              <a:p>
                <a:r>
                  <a:rPr lang="en-US" altLang="ja-JP" dirty="0">
                    <a:latin typeface="Arial" panose="020B0604020202020204" pitchFamily="34" charset="0"/>
                    <a:cs typeface="Arial" panose="020B0604020202020204" pitchFamily="34" charset="0"/>
                  </a:rPr>
                  <a:t>m</a:t>
                </a:r>
                <a:endParaRPr kumimoji="1" lang="ja-JP" altLang="en-US" dirty="0">
                  <a:latin typeface="Arial" panose="020B0604020202020204" pitchFamily="34" charset="0"/>
                  <a:cs typeface="Arial" panose="020B0604020202020204" pitchFamily="34" charset="0"/>
                </a:endParaRPr>
              </a:p>
            </p:txBody>
          </p:sp>
          <p:sp>
            <p:nvSpPr>
              <p:cNvPr id="80" name="テキスト ボックス 79"/>
              <p:cNvSpPr txBox="1"/>
              <p:nvPr/>
            </p:nvSpPr>
            <p:spPr>
              <a:xfrm>
                <a:off x="7635609" y="1052736"/>
                <a:ext cx="1181831" cy="316916"/>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compounds</a:t>
                </a:r>
                <a:endParaRPr kumimoji="1" lang="ja-JP" altLang="en-US" dirty="0">
                  <a:latin typeface="Arial" panose="020B0604020202020204" pitchFamily="34" charset="0"/>
                  <a:cs typeface="Arial" panose="020B0604020202020204" pitchFamily="34" charset="0"/>
                </a:endParaRPr>
              </a:p>
            </p:txBody>
          </p:sp>
        </p:grpSp>
        <p:sp>
          <p:nvSpPr>
            <p:cNvPr id="81" name="テキスト ボックス 80"/>
            <p:cNvSpPr txBox="1"/>
            <p:nvPr/>
          </p:nvSpPr>
          <p:spPr>
            <a:xfrm>
              <a:off x="7419585" y="1412776"/>
              <a:ext cx="268498" cy="1505349"/>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1</a:t>
              </a:r>
            </a:p>
            <a:p>
              <a:r>
                <a:rPr lang="en-US" altLang="ja-JP" dirty="0">
                  <a:latin typeface="Arial" panose="020B0604020202020204" pitchFamily="34" charset="0"/>
                  <a:cs typeface="Arial" panose="020B0604020202020204" pitchFamily="34" charset="0"/>
                </a:rPr>
                <a:t>2</a:t>
              </a:r>
            </a:p>
            <a:p>
              <a:r>
                <a:rPr kumimoji="1" lang="en-US" altLang="ja-JP" dirty="0">
                  <a:latin typeface="Arial" panose="020B0604020202020204" pitchFamily="34" charset="0"/>
                  <a:cs typeface="Arial" panose="020B0604020202020204" pitchFamily="34" charset="0"/>
                </a:rPr>
                <a:t>3</a:t>
              </a:r>
            </a:p>
            <a:p>
              <a:r>
                <a:rPr lang="en-US" altLang="ja-JP" dirty="0">
                  <a:latin typeface="Arial" panose="020B0604020202020204" pitchFamily="34" charset="0"/>
                  <a:cs typeface="Arial" panose="020B0604020202020204" pitchFamily="34" charset="0"/>
                </a:rPr>
                <a:t>4</a:t>
              </a:r>
            </a:p>
            <a:p>
              <a:r>
                <a:rPr kumimoji="1" lang="en-US" altLang="ja-JP" dirty="0">
                  <a:latin typeface="Arial" panose="020B0604020202020204" pitchFamily="34" charset="0"/>
                  <a:cs typeface="Arial" panose="020B0604020202020204" pitchFamily="34" charset="0"/>
                </a:rPr>
                <a:t>5</a:t>
              </a:r>
            </a:p>
            <a:p>
              <a:r>
                <a:rPr lang="en-US" altLang="ja-JP" dirty="0">
                  <a:latin typeface="Arial" panose="020B0604020202020204" pitchFamily="34" charset="0"/>
                  <a:cs typeface="Arial" panose="020B0604020202020204" pitchFamily="34" charset="0"/>
                </a:rPr>
                <a:t>6</a:t>
              </a:r>
            </a:p>
          </p:txBody>
        </p:sp>
        <p:sp>
          <p:nvSpPr>
            <p:cNvPr id="82" name="テキスト ボックス 81"/>
            <p:cNvSpPr txBox="1"/>
            <p:nvPr/>
          </p:nvSpPr>
          <p:spPr>
            <a:xfrm>
              <a:off x="8026052" y="1412776"/>
              <a:ext cx="433559" cy="1505349"/>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PA</a:t>
              </a:r>
            </a:p>
            <a:p>
              <a:r>
                <a:rPr kumimoji="1" lang="en-US" altLang="ja-JP" dirty="0">
                  <a:latin typeface="Arial" panose="020B0604020202020204" pitchFamily="34" charset="0"/>
                  <a:cs typeface="Arial" panose="020B0604020202020204" pitchFamily="34" charset="0"/>
                </a:rPr>
                <a:t>PP</a:t>
              </a:r>
            </a:p>
            <a:p>
              <a:r>
                <a:rPr kumimoji="1" lang="en-US" altLang="ja-JP" dirty="0">
                  <a:latin typeface="Arial" panose="020B0604020202020204" pitchFamily="34" charset="0"/>
                  <a:cs typeface="Arial" panose="020B0604020202020204" pitchFamily="34" charset="0"/>
                </a:rPr>
                <a:t>PB</a:t>
              </a:r>
            </a:p>
            <a:p>
              <a:r>
                <a:rPr lang="en-US" altLang="ja-JP" dirty="0">
                  <a:latin typeface="Arial" panose="020B0604020202020204" pitchFamily="34" charset="0"/>
                  <a:cs typeface="Arial" panose="020B0604020202020204" pitchFamily="34" charset="0"/>
                </a:rPr>
                <a:t>PV</a:t>
              </a:r>
            </a:p>
            <a:p>
              <a:r>
                <a:rPr kumimoji="1" lang="en-US" altLang="ja-JP" dirty="0">
                  <a:latin typeface="Arial" panose="020B0604020202020204" pitchFamily="34" charset="0"/>
                  <a:cs typeface="Arial" panose="020B0604020202020204" pitchFamily="34" charset="0"/>
                </a:rPr>
                <a:t>PC</a:t>
              </a:r>
            </a:p>
            <a:p>
              <a:r>
                <a:rPr lang="en-US" altLang="ja-JP" dirty="0">
                  <a:latin typeface="Arial" panose="020B0604020202020204" pitchFamily="34" charset="0"/>
                  <a:cs typeface="Arial" panose="020B0604020202020204" pitchFamily="34" charset="0"/>
                </a:rPr>
                <a:t>PH</a:t>
              </a:r>
              <a:endParaRPr kumimoji="1" lang="ja-JP" altLang="en-US" dirty="0">
                <a:latin typeface="Arial" panose="020B0604020202020204" pitchFamily="34" charset="0"/>
                <a:cs typeface="Arial" panose="020B0604020202020204" pitchFamily="34" charset="0"/>
              </a:endParaRPr>
            </a:p>
          </p:txBody>
        </p:sp>
      </p:grpSp>
      <p:grpSp>
        <p:nvGrpSpPr>
          <p:cNvPr id="34" name="グループ化 33"/>
          <p:cNvGrpSpPr/>
          <p:nvPr/>
        </p:nvGrpSpPr>
        <p:grpSpPr>
          <a:xfrm>
            <a:off x="6588226" y="3178682"/>
            <a:ext cx="2442011" cy="1042406"/>
            <a:chOff x="7668346" y="3068960"/>
            <a:chExt cx="2442011" cy="1042406"/>
          </a:xfrm>
        </p:grpSpPr>
        <p:sp>
          <p:nvSpPr>
            <p:cNvPr id="84" name="コンテンツ プレースホルダー 2"/>
            <p:cNvSpPr txBox="1">
              <a:spLocks/>
            </p:cNvSpPr>
            <p:nvPr/>
          </p:nvSpPr>
          <p:spPr bwMode="auto">
            <a:xfrm>
              <a:off x="8522388" y="3068960"/>
              <a:ext cx="754078" cy="2275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spcBef>
                  <a:spcPct val="20000"/>
                </a:spcBef>
                <a:spcAft>
                  <a:spcPts val="600"/>
                </a:spcAft>
                <a:buFont typeface="Arial" charset="0"/>
                <a:buNone/>
              </a:pPr>
              <a:r>
                <a:rPr lang="en-US" altLang="ja-JP" sz="1400" b="0" dirty="0">
                  <a:latin typeface="Arial" panose="020B0604020202020204" pitchFamily="34" charset="0"/>
                  <a:ea typeface="HGPｺﾞｼｯｸE" pitchFamily="50" charset="-128"/>
                  <a:cs typeface="Arial" panose="020B0604020202020204" pitchFamily="34" charset="0"/>
                </a:rPr>
                <a:t>M-PB</a:t>
              </a:r>
              <a:endParaRPr lang="ja-JP" altLang="en-US" sz="1400" b="0" dirty="0">
                <a:latin typeface="Arial" panose="020B0604020202020204" pitchFamily="34" charset="0"/>
                <a:ea typeface="HGPｺﾞｼｯｸE" pitchFamily="50" charset="-128"/>
                <a:cs typeface="Arial" panose="020B0604020202020204" pitchFamily="34" charset="0"/>
              </a:endParaRPr>
            </a:p>
          </p:txBody>
        </p:sp>
        <p:grpSp>
          <p:nvGrpSpPr>
            <p:cNvPr id="27" name="グループ化 26"/>
            <p:cNvGrpSpPr>
              <a:grpSpLocks noChangeAspect="1"/>
            </p:cNvGrpSpPr>
            <p:nvPr/>
          </p:nvGrpSpPr>
          <p:grpSpPr>
            <a:xfrm>
              <a:off x="7668346" y="3407694"/>
              <a:ext cx="2442011" cy="703672"/>
              <a:chOff x="9324528" y="1795734"/>
              <a:chExt cx="2323352" cy="669480"/>
            </a:xfrm>
          </p:grpSpPr>
          <p:graphicFrame>
            <p:nvGraphicFramePr>
              <p:cNvPr id="83" name="オブジェクト 12"/>
              <p:cNvGraphicFramePr>
                <a:graphicFrameLocks noChangeAspect="1"/>
              </p:cNvGraphicFramePr>
              <p:nvPr>
                <p:extLst>
                  <p:ext uri="{D42A27DB-BD31-4B8C-83A1-F6EECF244321}">
                    <p14:modId xmlns:p14="http://schemas.microsoft.com/office/powerpoint/2010/main" val="116238663"/>
                  </p:ext>
                </p:extLst>
              </p:nvPr>
            </p:nvGraphicFramePr>
            <p:xfrm>
              <a:off x="9324528" y="1795734"/>
              <a:ext cx="2043342" cy="669480"/>
            </p:xfrm>
            <a:graphic>
              <a:graphicData uri="http://schemas.openxmlformats.org/presentationml/2006/ole">
                <mc:AlternateContent xmlns:mc="http://schemas.openxmlformats.org/markup-compatibility/2006">
                  <mc:Choice xmlns:v="urn:schemas-microsoft-com:vml" Requires="v">
                    <p:oleObj spid="_x0000_s134251" name="CS ChemDraw Drawing" r:id="rId5" imgW="2690817" imgH="880437" progId="">
                      <p:embed/>
                    </p:oleObj>
                  </mc:Choice>
                  <mc:Fallback>
                    <p:oleObj name="CS ChemDraw Drawing" r:id="rId5" imgW="2690817" imgH="880437"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24528" y="1795734"/>
                            <a:ext cx="2043342" cy="66948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7" name="テキスト ボックス 6"/>
              <p:cNvSpPr txBox="1"/>
              <p:nvPr/>
            </p:nvSpPr>
            <p:spPr>
              <a:xfrm>
                <a:off x="11272397" y="1909553"/>
                <a:ext cx="375483" cy="219616"/>
              </a:xfrm>
              <a:prstGeom prst="rect">
                <a:avLst/>
              </a:prstGeom>
              <a:noFill/>
            </p:spPr>
            <p:txBody>
              <a:bodyPr wrap="none" rtlCol="0">
                <a:spAutoFit/>
              </a:bodyPr>
              <a:lstStyle/>
              <a:p>
                <a:r>
                  <a:rPr kumimoji="1" lang="en-US" altLang="ja-JP" sz="900" dirty="0">
                    <a:latin typeface="Arial" panose="020B0604020202020204" pitchFamily="34" charset="0"/>
                    <a:cs typeface="Arial" panose="020B0604020202020204" pitchFamily="34" charset="0"/>
                  </a:rPr>
                  <a:t>CH</a:t>
                </a:r>
                <a:r>
                  <a:rPr kumimoji="1" lang="en-US" altLang="ja-JP" sz="900" baseline="-25000" dirty="0">
                    <a:latin typeface="Arial" panose="020B0604020202020204" pitchFamily="34" charset="0"/>
                    <a:cs typeface="Arial" panose="020B0604020202020204" pitchFamily="34" charset="0"/>
                  </a:rPr>
                  <a:t>3</a:t>
                </a:r>
                <a:endParaRPr kumimoji="1" lang="ja-JP" altLang="en-US" sz="900" baseline="-25000" dirty="0">
                  <a:latin typeface="Arial" panose="020B0604020202020204" pitchFamily="34" charset="0"/>
                  <a:cs typeface="Arial" panose="020B0604020202020204" pitchFamily="34" charset="0"/>
                </a:endParaRPr>
              </a:p>
            </p:txBody>
          </p:sp>
        </p:grpSp>
      </p:grpSp>
      <p:sp>
        <p:nvSpPr>
          <p:cNvPr id="78" name="テキスト ボックス 1"/>
          <p:cNvSpPr txBox="1">
            <a:spLocks noChangeArrowheads="1"/>
          </p:cNvSpPr>
          <p:nvPr/>
        </p:nvSpPr>
        <p:spPr bwMode="auto">
          <a:xfrm>
            <a:off x="562602" y="44624"/>
            <a:ext cx="8018798" cy="707886"/>
          </a:xfrm>
          <a:prstGeom prst="rect">
            <a:avLst/>
          </a:prstGeom>
          <a:noFill/>
          <a:ln w="9525">
            <a:noFill/>
            <a:miter lim="800000"/>
            <a:headEnd/>
            <a:tailEnd/>
          </a:ln>
        </p:spPr>
        <p:txBody>
          <a:bodyPr wrap="none">
            <a:spAutoFit/>
          </a:bodyPr>
          <a:lstStyle/>
          <a:p>
            <a:pPr algn="ctr"/>
            <a:r>
              <a:rPr lang="en-US" altLang="ja-JP" sz="2000" dirty="0">
                <a:latin typeface="Arial" panose="020B0604020202020204" pitchFamily="34" charset="0"/>
                <a:ea typeface="ＭＳ ゴシック" pitchFamily="49" charset="-128"/>
                <a:cs typeface="Arial" panose="020B0604020202020204" pitchFamily="34" charset="0"/>
              </a:rPr>
              <a:t>Effect of the number of methylene units in PB and its structurally</a:t>
            </a:r>
          </a:p>
          <a:p>
            <a:pPr algn="ctr"/>
            <a:r>
              <a:rPr lang="en-US" altLang="ja-JP" sz="2000" dirty="0">
                <a:latin typeface="Arial" panose="020B0604020202020204" pitchFamily="34" charset="0"/>
                <a:ea typeface="ＭＳ ゴシック" pitchFamily="49" charset="-128"/>
                <a:cs typeface="Arial" panose="020B0604020202020204" pitchFamily="34" charset="0"/>
              </a:rPr>
              <a:t>related compounds on their association constants for binding to HSA </a:t>
            </a:r>
          </a:p>
        </p:txBody>
      </p:sp>
      <p:graphicFrame>
        <p:nvGraphicFramePr>
          <p:cNvPr id="87" name="グラフ 86"/>
          <p:cNvGraphicFramePr>
            <a:graphicFrameLocks/>
          </p:cNvGraphicFramePr>
          <p:nvPr>
            <p:extLst>
              <p:ext uri="{D42A27DB-BD31-4B8C-83A1-F6EECF244321}">
                <p14:modId xmlns:p14="http://schemas.microsoft.com/office/powerpoint/2010/main" val="411575688"/>
              </p:ext>
            </p:extLst>
          </p:nvPr>
        </p:nvGraphicFramePr>
        <p:xfrm>
          <a:off x="3862953" y="1159370"/>
          <a:ext cx="4093422" cy="3724671"/>
        </p:xfrm>
        <a:graphic>
          <a:graphicData uri="http://schemas.openxmlformats.org/drawingml/2006/chart">
            <c:chart xmlns:c="http://schemas.openxmlformats.org/drawingml/2006/chart" xmlns:r="http://schemas.openxmlformats.org/officeDocument/2006/relationships" r:id="rId7"/>
          </a:graphicData>
        </a:graphic>
      </p:graphicFrame>
      <p:sp>
        <p:nvSpPr>
          <p:cNvPr id="88" name="Text Box 96"/>
          <p:cNvSpPr txBox="1">
            <a:spLocks noChangeAspect="1" noChangeArrowheads="1"/>
          </p:cNvSpPr>
          <p:nvPr/>
        </p:nvSpPr>
        <p:spPr bwMode="auto">
          <a:xfrm>
            <a:off x="5004047" y="4668018"/>
            <a:ext cx="224021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eaLnBrk="1" hangingPunct="1"/>
            <a:r>
              <a:rPr lang="en-US" altLang="ja-JP" sz="1400" b="0" dirty="0">
                <a:latin typeface="Arial" panose="020B0604020202020204" pitchFamily="34" charset="0"/>
                <a:ea typeface="HGP創英角ｺﾞｼｯｸUB" pitchFamily="50" charset="-128"/>
                <a:cs typeface="Arial" panose="020B0604020202020204" pitchFamily="34" charset="0"/>
              </a:rPr>
              <a:t>Number of methylene (m)</a:t>
            </a:r>
          </a:p>
        </p:txBody>
      </p:sp>
      <p:sp>
        <p:nvSpPr>
          <p:cNvPr id="93" name="Text Box 123"/>
          <p:cNvSpPr txBox="1">
            <a:spLocks noChangeAspect="1" noChangeArrowheads="1"/>
          </p:cNvSpPr>
          <p:nvPr/>
        </p:nvSpPr>
        <p:spPr bwMode="auto">
          <a:xfrm rot="16200000">
            <a:off x="2693213" y="2586366"/>
            <a:ext cx="212055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eaLnBrk="1" hangingPunct="1"/>
            <a:r>
              <a:rPr lang="en-US" altLang="ja-JP" sz="1400" b="0" dirty="0">
                <a:latin typeface="Arial" panose="020B0604020202020204" pitchFamily="34" charset="0"/>
                <a:ea typeface="HGP創英角ｺﾞｼｯｸUB" pitchFamily="50" charset="-128"/>
                <a:cs typeface="Arial" panose="020B0604020202020204" pitchFamily="34" charset="0"/>
              </a:rPr>
              <a:t>Association constant (K)</a:t>
            </a:r>
          </a:p>
          <a:p>
            <a:pPr algn="ctr" eaLnBrk="1" hangingPunct="1"/>
            <a:r>
              <a:rPr lang="en-US" altLang="ja-JP" sz="1400" b="0" dirty="0">
                <a:latin typeface="Arial" panose="020B0604020202020204" pitchFamily="34" charset="0"/>
                <a:ea typeface="HGP創英角ｺﾞｼｯｸUB" pitchFamily="50" charset="-128"/>
                <a:cs typeface="Arial" panose="020B0604020202020204" pitchFamily="34" charset="0"/>
              </a:rPr>
              <a:t> (×10</a:t>
            </a:r>
            <a:r>
              <a:rPr lang="en-US" altLang="ja-JP" sz="1400" b="0" baseline="30000" dirty="0">
                <a:latin typeface="Arial" panose="020B0604020202020204" pitchFamily="34" charset="0"/>
                <a:ea typeface="HGP創英角ｺﾞｼｯｸUB" pitchFamily="50" charset="-128"/>
                <a:cs typeface="Arial" panose="020B0604020202020204" pitchFamily="34" charset="0"/>
              </a:rPr>
              <a:t>5</a:t>
            </a:r>
            <a:r>
              <a:rPr lang="en-US" altLang="ja-JP" sz="1400" b="0" dirty="0">
                <a:latin typeface="Arial" panose="020B0604020202020204" pitchFamily="34" charset="0"/>
                <a:ea typeface="HGP創英角ｺﾞｼｯｸUB" pitchFamily="50" charset="-128"/>
                <a:cs typeface="Arial" panose="020B0604020202020204" pitchFamily="34" charset="0"/>
              </a:rPr>
              <a:t> M</a:t>
            </a:r>
            <a:r>
              <a:rPr lang="en-US" altLang="ja-JP" sz="1400" b="0" baseline="30000" dirty="0">
                <a:latin typeface="Arial" panose="020B0604020202020204" pitchFamily="34" charset="0"/>
                <a:ea typeface="HGP創英角ｺﾞｼｯｸUB" pitchFamily="50" charset="-128"/>
                <a:cs typeface="Arial" panose="020B0604020202020204" pitchFamily="34" charset="0"/>
              </a:rPr>
              <a:t>-1</a:t>
            </a:r>
            <a:r>
              <a:rPr lang="en-US" altLang="ja-JP" sz="1400" b="0" dirty="0">
                <a:latin typeface="Arial" panose="020B0604020202020204" pitchFamily="34" charset="0"/>
                <a:ea typeface="HGP創英角ｺﾞｼｯｸUB" pitchFamily="50" charset="-128"/>
                <a:cs typeface="Arial" panose="020B0604020202020204" pitchFamily="34" charset="0"/>
              </a:rPr>
              <a:t>)</a:t>
            </a:r>
          </a:p>
        </p:txBody>
      </p:sp>
      <p:sp>
        <p:nvSpPr>
          <p:cNvPr id="94" name="正方形/長方形 93"/>
          <p:cNvSpPr>
            <a:spLocks noChangeArrowheads="1"/>
          </p:cNvSpPr>
          <p:nvPr/>
        </p:nvSpPr>
        <p:spPr bwMode="auto">
          <a:xfrm>
            <a:off x="5652119" y="2651794"/>
            <a:ext cx="42416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400" b="0" dirty="0">
                <a:latin typeface="Arial" panose="020B0604020202020204" pitchFamily="34" charset="0"/>
                <a:ea typeface="HGPｺﾞｼｯｸE" pitchFamily="50" charset="-128"/>
                <a:cs typeface="Arial" panose="020B0604020202020204" pitchFamily="34" charset="0"/>
              </a:rPr>
              <a:t>PB</a:t>
            </a:r>
            <a:endParaRPr lang="ja-JP" altLang="en-US" sz="1400" b="0" dirty="0">
              <a:latin typeface="Arial" panose="020B0604020202020204" pitchFamily="34" charset="0"/>
              <a:ea typeface="HGPｺﾞｼｯｸE" pitchFamily="50" charset="-128"/>
              <a:cs typeface="Arial" panose="020B0604020202020204" pitchFamily="34" charset="0"/>
            </a:endParaRPr>
          </a:p>
        </p:txBody>
      </p:sp>
      <p:sp>
        <p:nvSpPr>
          <p:cNvPr id="95" name="正方形/長方形 94"/>
          <p:cNvSpPr>
            <a:spLocks noChangeArrowheads="1"/>
          </p:cNvSpPr>
          <p:nvPr/>
        </p:nvSpPr>
        <p:spPr bwMode="auto">
          <a:xfrm>
            <a:off x="4716015" y="3803922"/>
            <a:ext cx="4108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400" b="0" dirty="0">
                <a:latin typeface="Arial" panose="020B0604020202020204" pitchFamily="34" charset="0"/>
                <a:ea typeface="HGPｺﾞｼｯｸE" pitchFamily="50" charset="-128"/>
                <a:cs typeface="Arial" panose="020B0604020202020204" pitchFamily="34" charset="0"/>
              </a:rPr>
              <a:t>PA</a:t>
            </a:r>
            <a:endParaRPr lang="ja-JP" altLang="en-US" sz="1400" b="0" dirty="0">
              <a:latin typeface="Arial" panose="020B0604020202020204" pitchFamily="34" charset="0"/>
              <a:ea typeface="HGPｺﾞｼｯｸE" pitchFamily="50" charset="-128"/>
              <a:cs typeface="Arial" panose="020B0604020202020204" pitchFamily="34" charset="0"/>
            </a:endParaRPr>
          </a:p>
        </p:txBody>
      </p:sp>
      <p:sp>
        <p:nvSpPr>
          <p:cNvPr id="96" name="正方形/長方形 95"/>
          <p:cNvSpPr>
            <a:spLocks noChangeArrowheads="1"/>
          </p:cNvSpPr>
          <p:nvPr/>
        </p:nvSpPr>
        <p:spPr bwMode="auto">
          <a:xfrm>
            <a:off x="5148063" y="3371874"/>
            <a:ext cx="42416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400" b="0" dirty="0">
                <a:latin typeface="Arial" panose="020B0604020202020204" pitchFamily="34" charset="0"/>
                <a:ea typeface="HGPｺﾞｼｯｸE" pitchFamily="50" charset="-128"/>
                <a:cs typeface="Arial" panose="020B0604020202020204" pitchFamily="34" charset="0"/>
              </a:rPr>
              <a:t>PP</a:t>
            </a:r>
            <a:endParaRPr lang="ja-JP" altLang="en-US" sz="1400" b="0" dirty="0">
              <a:latin typeface="Arial" panose="020B0604020202020204" pitchFamily="34" charset="0"/>
              <a:ea typeface="HGPｺﾞｼｯｸE" pitchFamily="50" charset="-128"/>
              <a:cs typeface="Arial" panose="020B0604020202020204" pitchFamily="34" charset="0"/>
            </a:endParaRPr>
          </a:p>
        </p:txBody>
      </p:sp>
      <p:sp>
        <p:nvSpPr>
          <p:cNvPr id="97" name="正方形/長方形 96"/>
          <p:cNvSpPr>
            <a:spLocks noChangeArrowheads="1"/>
          </p:cNvSpPr>
          <p:nvPr/>
        </p:nvSpPr>
        <p:spPr bwMode="auto">
          <a:xfrm>
            <a:off x="6012159" y="2219746"/>
            <a:ext cx="42832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400" b="0" dirty="0">
                <a:latin typeface="Arial" panose="020B0604020202020204" pitchFamily="34" charset="0"/>
                <a:ea typeface="HGPｺﾞｼｯｸE" pitchFamily="50" charset="-128"/>
                <a:cs typeface="Arial" panose="020B0604020202020204" pitchFamily="34" charset="0"/>
              </a:rPr>
              <a:t>PV</a:t>
            </a:r>
            <a:endParaRPr lang="ja-JP" altLang="en-US" sz="1400" b="0" dirty="0">
              <a:latin typeface="Arial" panose="020B0604020202020204" pitchFamily="34" charset="0"/>
              <a:ea typeface="HGPｺﾞｼｯｸE" pitchFamily="50" charset="-128"/>
              <a:cs typeface="Arial" panose="020B0604020202020204" pitchFamily="34" charset="0"/>
            </a:endParaRPr>
          </a:p>
        </p:txBody>
      </p:sp>
      <p:sp>
        <p:nvSpPr>
          <p:cNvPr id="98" name="正方形/長方形 97"/>
          <p:cNvSpPr>
            <a:spLocks noChangeArrowheads="1"/>
          </p:cNvSpPr>
          <p:nvPr/>
        </p:nvSpPr>
        <p:spPr bwMode="auto">
          <a:xfrm>
            <a:off x="6588223" y="1211634"/>
            <a:ext cx="43407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400" b="0" dirty="0">
                <a:latin typeface="Arial" panose="020B0604020202020204" pitchFamily="34" charset="0"/>
                <a:ea typeface="HGPｺﾞｼｯｸE" pitchFamily="50" charset="-128"/>
                <a:cs typeface="Arial" panose="020B0604020202020204" pitchFamily="34" charset="0"/>
              </a:rPr>
              <a:t>PC</a:t>
            </a:r>
            <a:endParaRPr lang="ja-JP" altLang="en-US" sz="1400" b="0" dirty="0">
              <a:latin typeface="Arial" panose="020B0604020202020204" pitchFamily="34" charset="0"/>
              <a:ea typeface="HGPｺﾞｼｯｸE" pitchFamily="50" charset="-128"/>
              <a:cs typeface="Arial" panose="020B0604020202020204" pitchFamily="34" charset="0"/>
            </a:endParaRPr>
          </a:p>
        </p:txBody>
      </p:sp>
      <p:sp>
        <p:nvSpPr>
          <p:cNvPr id="99" name="正方形/長方形 98"/>
          <p:cNvSpPr>
            <a:spLocks noChangeArrowheads="1"/>
          </p:cNvSpPr>
          <p:nvPr/>
        </p:nvSpPr>
        <p:spPr bwMode="auto">
          <a:xfrm>
            <a:off x="7092279" y="1643682"/>
            <a:ext cx="43407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400" b="0" dirty="0">
                <a:latin typeface="Arial" panose="020B0604020202020204" pitchFamily="34" charset="0"/>
                <a:ea typeface="HGPｺﾞｼｯｸE" pitchFamily="50" charset="-128"/>
                <a:cs typeface="Arial" panose="020B0604020202020204" pitchFamily="34" charset="0"/>
              </a:rPr>
              <a:t>PH</a:t>
            </a:r>
            <a:endParaRPr lang="ja-JP" altLang="en-US" sz="1400" b="0" dirty="0">
              <a:latin typeface="Arial" panose="020B0604020202020204" pitchFamily="34" charset="0"/>
              <a:ea typeface="HGPｺﾞｼｯｸE" pitchFamily="50" charset="-128"/>
              <a:cs typeface="Arial" panose="020B0604020202020204" pitchFamily="34" charset="0"/>
            </a:endParaRPr>
          </a:p>
        </p:txBody>
      </p:sp>
      <p:sp>
        <p:nvSpPr>
          <p:cNvPr id="100" name="正方形/長方形 45"/>
          <p:cNvSpPr>
            <a:spLocks noChangeArrowheads="1"/>
          </p:cNvSpPr>
          <p:nvPr/>
        </p:nvSpPr>
        <p:spPr bwMode="auto">
          <a:xfrm>
            <a:off x="7145711" y="4932537"/>
            <a:ext cx="15905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sz="1200" b="0" dirty="0">
                <a:latin typeface="Arial" panose="020B0604020202020204" pitchFamily="34" charset="0"/>
                <a:ea typeface="+mj-ea"/>
                <a:cs typeface="Arial" panose="020B0604020202020204" pitchFamily="34" charset="0"/>
              </a:rPr>
              <a:t>Means ± S.D. (n=3)</a:t>
            </a:r>
            <a:endParaRPr lang="ja-JP" altLang="en-US" sz="1200" b="0" baseline="30000" dirty="0">
              <a:latin typeface="Arial" panose="020B0604020202020204" pitchFamily="34" charset="0"/>
              <a:ea typeface="+mj-ea"/>
              <a:cs typeface="Arial" panose="020B0604020202020204" pitchFamily="34" charset="0"/>
            </a:endParaRPr>
          </a:p>
        </p:txBody>
      </p:sp>
      <p:grpSp>
        <p:nvGrpSpPr>
          <p:cNvPr id="30" name="グループ化 29"/>
          <p:cNvGrpSpPr/>
          <p:nvPr/>
        </p:nvGrpSpPr>
        <p:grpSpPr>
          <a:xfrm>
            <a:off x="5572763" y="3886597"/>
            <a:ext cx="633507" cy="442395"/>
            <a:chOff x="5724209" y="3886597"/>
            <a:chExt cx="633507" cy="442395"/>
          </a:xfrm>
        </p:grpSpPr>
        <p:sp>
          <p:nvSpPr>
            <p:cNvPr id="29" name="円/楕円 28"/>
            <p:cNvSpPr>
              <a:spLocks noChangeAspect="1"/>
            </p:cNvSpPr>
            <p:nvPr/>
          </p:nvSpPr>
          <p:spPr>
            <a:xfrm>
              <a:off x="5977962" y="4202992"/>
              <a:ext cx="126000" cy="126000"/>
            </a:xfrm>
            <a:prstGeom prst="ellipse">
              <a:avLst/>
            </a:prstGeom>
            <a:solidFill>
              <a:srgbClr val="C404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02" name="正方形/長方形 101"/>
            <p:cNvSpPr>
              <a:spLocks noChangeArrowheads="1"/>
            </p:cNvSpPr>
            <p:nvPr/>
          </p:nvSpPr>
          <p:spPr bwMode="auto">
            <a:xfrm>
              <a:off x="5724209" y="3886597"/>
              <a:ext cx="63350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sz="1400" b="0" dirty="0">
                  <a:solidFill>
                    <a:srgbClr val="D30707"/>
                  </a:solidFill>
                  <a:latin typeface="Arial" panose="020B0604020202020204" pitchFamily="34" charset="0"/>
                  <a:ea typeface="HGPｺﾞｼｯｸE" pitchFamily="50" charset="-128"/>
                  <a:cs typeface="Arial" panose="020B0604020202020204" pitchFamily="34" charset="0"/>
                </a:rPr>
                <a:t>M-PB</a:t>
              </a:r>
              <a:endParaRPr lang="ja-JP" altLang="en-US" sz="1400" b="0" dirty="0">
                <a:solidFill>
                  <a:srgbClr val="D30707"/>
                </a:solidFill>
                <a:latin typeface="Arial" panose="020B0604020202020204" pitchFamily="34" charset="0"/>
                <a:ea typeface="HGPｺﾞｼｯｸE" pitchFamily="50" charset="-128"/>
                <a:cs typeface="Arial" panose="020B0604020202020204" pitchFamily="34" charset="0"/>
              </a:endParaRPr>
            </a:p>
          </p:txBody>
        </p:sp>
      </p:grpSp>
      <p:grpSp>
        <p:nvGrpSpPr>
          <p:cNvPr id="33" name="グループ化 32"/>
          <p:cNvGrpSpPr/>
          <p:nvPr/>
        </p:nvGrpSpPr>
        <p:grpSpPr>
          <a:xfrm>
            <a:off x="80353" y="5347754"/>
            <a:ext cx="8981696" cy="1356355"/>
            <a:chOff x="80353" y="5347754"/>
            <a:chExt cx="8981696" cy="1356355"/>
          </a:xfrm>
        </p:grpSpPr>
        <p:sp>
          <p:nvSpPr>
            <p:cNvPr id="31" name="正方形/長方形 30"/>
            <p:cNvSpPr/>
            <p:nvPr/>
          </p:nvSpPr>
          <p:spPr>
            <a:xfrm>
              <a:off x="80353" y="5347754"/>
              <a:ext cx="8981696" cy="1356355"/>
            </a:xfrm>
            <a:prstGeom prst="rect">
              <a:avLst/>
            </a:prstGeom>
            <a:solidFill>
              <a:srgbClr val="95030B"/>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32" name="テキスト ボックス 31"/>
            <p:cNvSpPr txBox="1"/>
            <p:nvPr/>
          </p:nvSpPr>
          <p:spPr>
            <a:xfrm>
              <a:off x="233913" y="5671988"/>
              <a:ext cx="8690344" cy="830997"/>
            </a:xfrm>
            <a:prstGeom prst="rect">
              <a:avLst/>
            </a:prstGeom>
            <a:noFill/>
          </p:spPr>
          <p:txBody>
            <a:bodyPr wrap="square" rtlCol="0">
              <a:spAutoFit/>
            </a:bodyPr>
            <a:lstStyle/>
            <a:p>
              <a:pPr algn="ctr"/>
              <a:r>
                <a:rPr kumimoji="1" lang="en-US" altLang="ja-JP" sz="2400" dirty="0">
                  <a:solidFill>
                    <a:schemeClr val="bg1"/>
                  </a:solidFill>
                  <a:latin typeface="Arial Rounded MT Bold"/>
                  <a:ea typeface="HG丸ｺﾞｼｯｸM-PRO" panose="020F0600000000000000" pitchFamily="50" charset="-128"/>
                  <a:cs typeface="Arial" panose="020B0604020202020204" pitchFamily="34" charset="0"/>
                </a:rPr>
                <a:t>Several driving forces such as hydrophobic and electrostatic interactions</a:t>
              </a:r>
              <a:r>
                <a:rPr lang="ja-JP" altLang="en-US" sz="2400" dirty="0">
                  <a:solidFill>
                    <a:schemeClr val="bg1"/>
                  </a:solidFill>
                  <a:latin typeface="Arial Rounded MT Bold"/>
                  <a:ea typeface="HG丸ｺﾞｼｯｸM-PRO" panose="020F0600000000000000" pitchFamily="50" charset="-128"/>
                  <a:cs typeface="Arial" panose="020B0604020202020204" pitchFamily="34" charset="0"/>
                </a:rPr>
                <a:t> </a:t>
              </a:r>
              <a:r>
                <a:rPr lang="en-US" altLang="ja-JP" sz="2400" dirty="0">
                  <a:solidFill>
                    <a:schemeClr val="bg1"/>
                  </a:solidFill>
                  <a:latin typeface="Arial Rounded MT Bold"/>
                  <a:ea typeface="HG丸ｺﾞｼｯｸM-PRO" panose="020F0600000000000000" pitchFamily="50" charset="-128"/>
                  <a:cs typeface="Arial" panose="020B0604020202020204" pitchFamily="34" charset="0"/>
                </a:rPr>
                <a:t>might be involved for the binding of PB to HSA</a:t>
              </a:r>
              <a:endParaRPr kumimoji="1" lang="en-US" altLang="ja-JP" sz="2400" dirty="0">
                <a:solidFill>
                  <a:schemeClr val="bg1"/>
                </a:solidFill>
                <a:latin typeface="Arial Rounded MT Bold"/>
                <a:ea typeface="HG丸ｺﾞｼｯｸM-PRO" panose="020F0600000000000000" pitchFamily="50" charset="-128"/>
                <a:cs typeface="Arial" panose="020B0604020202020204" pitchFamily="34" charset="0"/>
              </a:endParaRPr>
            </a:p>
          </p:txBody>
        </p:sp>
      </p:grpSp>
    </p:spTree>
    <p:extLst>
      <p:ext uri="{BB962C8B-B14F-4D97-AF65-F5344CB8AC3E}">
        <p14:creationId xmlns:p14="http://schemas.microsoft.com/office/powerpoint/2010/main" val="285402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
        <p:nvSpPr>
          <p:cNvPr id="27" name="テキスト ボックス 1"/>
          <p:cNvSpPr txBox="1">
            <a:spLocks noChangeArrowheads="1"/>
          </p:cNvSpPr>
          <p:nvPr/>
        </p:nvSpPr>
        <p:spPr bwMode="auto">
          <a:xfrm>
            <a:off x="562242" y="169476"/>
            <a:ext cx="8019568" cy="523220"/>
          </a:xfrm>
          <a:prstGeom prst="rect">
            <a:avLst/>
          </a:prstGeom>
          <a:noFill/>
          <a:ln w="9525">
            <a:noFill/>
            <a:miter lim="800000"/>
            <a:headEnd/>
            <a:tailEnd/>
          </a:ln>
        </p:spPr>
        <p:txBody>
          <a:bodyPr wrap="none">
            <a:spAutoFit/>
          </a:bodyPr>
          <a:lstStyle/>
          <a:p>
            <a:pPr algn="ctr"/>
            <a:r>
              <a:rPr lang="en-US" altLang="ja-JP" sz="2800" dirty="0">
                <a:latin typeface="Arial" panose="020B0604020202020204" pitchFamily="34" charset="0"/>
                <a:ea typeface="ＭＳ ゴシック" pitchFamily="49" charset="-128"/>
                <a:cs typeface="Arial" panose="020B0604020202020204" pitchFamily="34" charset="0"/>
              </a:rPr>
              <a:t>Crystal structure of </a:t>
            </a:r>
            <a:r>
              <a:rPr lang="en-US" altLang="ja-JP" sz="2800" dirty="0" err="1">
                <a:latin typeface="Arial" panose="020B0604020202020204" pitchFamily="34" charset="0"/>
                <a:ea typeface="ＭＳ ゴシック" pitchFamily="49" charset="-128"/>
                <a:cs typeface="Arial" panose="020B0604020202020204" pitchFamily="34" charset="0"/>
              </a:rPr>
              <a:t>rHSA</a:t>
            </a:r>
            <a:r>
              <a:rPr lang="en-US" altLang="ja-JP" sz="2800" dirty="0">
                <a:latin typeface="Arial" panose="020B0604020202020204" pitchFamily="34" charset="0"/>
                <a:ea typeface="ＭＳ ゴシック" pitchFamily="49" charset="-128"/>
                <a:cs typeface="Arial" panose="020B0604020202020204" pitchFamily="34" charset="0"/>
              </a:rPr>
              <a:t> including typical ligands</a:t>
            </a:r>
          </a:p>
        </p:txBody>
      </p:sp>
      <p:grpSp>
        <p:nvGrpSpPr>
          <p:cNvPr id="4" name="グループ化 3"/>
          <p:cNvGrpSpPr>
            <a:grpSpLocks noChangeAspect="1"/>
          </p:cNvGrpSpPr>
          <p:nvPr/>
        </p:nvGrpSpPr>
        <p:grpSpPr>
          <a:xfrm>
            <a:off x="1157321" y="2398783"/>
            <a:ext cx="7233175" cy="4414592"/>
            <a:chOff x="1328253" y="1916831"/>
            <a:chExt cx="5781165" cy="3528392"/>
          </a:xfrm>
        </p:grpSpPr>
        <p:grpSp>
          <p:nvGrpSpPr>
            <p:cNvPr id="14" name="グループ化 1"/>
            <p:cNvGrpSpPr>
              <a:grpSpLocks noChangeAspect="1"/>
            </p:cNvGrpSpPr>
            <p:nvPr/>
          </p:nvGrpSpPr>
          <p:grpSpPr>
            <a:xfrm>
              <a:off x="1920961" y="1916831"/>
              <a:ext cx="4343401" cy="3528392"/>
              <a:chOff x="22540627" y="10456896"/>
              <a:chExt cx="5088711" cy="4133850"/>
            </a:xfrm>
          </p:grpSpPr>
          <p:pic>
            <p:nvPicPr>
              <p:cNvPr id="15" name="Picture 3"/>
              <p:cNvPicPr>
                <a:picLocks noChangeAspect="1" noChangeArrowheads="1"/>
              </p:cNvPicPr>
              <p:nvPr/>
            </p:nvPicPr>
            <p:blipFill rotWithShape="1">
              <a:blip r:embed="rId3" cstate="print"/>
              <a:srcRect l="11935" r="4589"/>
              <a:stretch/>
            </p:blipFill>
            <p:spPr bwMode="auto">
              <a:xfrm>
                <a:off x="22540627" y="10456896"/>
                <a:ext cx="5088711" cy="4133850"/>
              </a:xfrm>
              <a:prstGeom prst="rect">
                <a:avLst/>
              </a:prstGeom>
              <a:noFill/>
              <a:ln w="9525">
                <a:noFill/>
                <a:miter lim="800000"/>
                <a:headEnd/>
                <a:tailEnd/>
              </a:ln>
            </p:spPr>
          </p:pic>
          <p:sp>
            <p:nvSpPr>
              <p:cNvPr id="16" name="円/楕円 15"/>
              <p:cNvSpPr/>
              <p:nvPr/>
            </p:nvSpPr>
            <p:spPr>
              <a:xfrm>
                <a:off x="23910607" y="11999125"/>
                <a:ext cx="950506" cy="950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Arial" panose="020B0604020202020204" pitchFamily="34" charset="0"/>
                  <a:cs typeface="Arial" panose="020B0604020202020204" pitchFamily="34" charset="0"/>
                </a:endParaRPr>
              </a:p>
            </p:txBody>
          </p:sp>
          <p:sp>
            <p:nvSpPr>
              <p:cNvPr id="17" name="テキスト ボックス 16"/>
              <p:cNvSpPr txBox="1"/>
              <p:nvPr/>
            </p:nvSpPr>
            <p:spPr>
              <a:xfrm>
                <a:off x="26010137" y="12833484"/>
                <a:ext cx="953124" cy="374665"/>
              </a:xfrm>
              <a:prstGeom prst="rect">
                <a:avLst/>
              </a:prstGeom>
              <a:noFill/>
            </p:spPr>
            <p:txBody>
              <a:bodyPr wrap="square" rtlCol="0">
                <a:spAutoFit/>
              </a:bodyPr>
              <a:lstStyle/>
              <a:p>
                <a:pPr algn="ctr"/>
                <a:r>
                  <a:rPr kumimoji="1" lang="en-US" altLang="ja-JP" sz="2000" dirty="0">
                    <a:solidFill>
                      <a:srgbClr val="0000FF"/>
                    </a:solidFill>
                    <a:latin typeface="Arial" panose="020B0604020202020204" pitchFamily="34" charset="0"/>
                    <a:cs typeface="Arial" panose="020B0604020202020204" pitchFamily="34" charset="0"/>
                  </a:rPr>
                  <a:t>Site I</a:t>
                </a:r>
                <a:endParaRPr kumimoji="1" lang="ja-JP" altLang="en-US" sz="1400" dirty="0">
                  <a:solidFill>
                    <a:srgbClr val="0000FF"/>
                  </a:solidFill>
                  <a:latin typeface="Arial" panose="020B0604020202020204" pitchFamily="34" charset="0"/>
                  <a:cs typeface="Arial" panose="020B0604020202020204" pitchFamily="34" charset="0"/>
                </a:endParaRPr>
              </a:p>
            </p:txBody>
          </p:sp>
          <p:sp>
            <p:nvSpPr>
              <p:cNvPr id="18" name="テキスト ボックス 17"/>
              <p:cNvSpPr txBox="1"/>
              <p:nvPr/>
            </p:nvSpPr>
            <p:spPr>
              <a:xfrm>
                <a:off x="22899791" y="12403452"/>
                <a:ext cx="969455" cy="374665"/>
              </a:xfrm>
              <a:prstGeom prst="rect">
                <a:avLst/>
              </a:prstGeom>
              <a:noFill/>
            </p:spPr>
            <p:txBody>
              <a:bodyPr wrap="square" rtlCol="0">
                <a:spAutoFit/>
              </a:bodyPr>
              <a:lstStyle/>
              <a:p>
                <a:pPr algn="ctr"/>
                <a:r>
                  <a:rPr kumimoji="1" lang="en-US" altLang="ja-JP" sz="2000" dirty="0">
                    <a:solidFill>
                      <a:srgbClr val="FF0000"/>
                    </a:solidFill>
                    <a:latin typeface="Arial" panose="020B0604020202020204" pitchFamily="34" charset="0"/>
                    <a:cs typeface="Arial" panose="020B0604020202020204" pitchFamily="34" charset="0"/>
                  </a:rPr>
                  <a:t>Site II</a:t>
                </a:r>
                <a:endParaRPr kumimoji="1" lang="ja-JP" altLang="en-US" sz="1400" dirty="0">
                  <a:solidFill>
                    <a:srgbClr val="FF0000"/>
                  </a:solidFill>
                  <a:latin typeface="Arial" panose="020B0604020202020204" pitchFamily="34" charset="0"/>
                  <a:cs typeface="Arial" panose="020B0604020202020204" pitchFamily="34" charset="0"/>
                </a:endParaRPr>
              </a:p>
            </p:txBody>
          </p:sp>
          <p:sp>
            <p:nvSpPr>
              <p:cNvPr id="19" name="テキスト ボックス 18"/>
              <p:cNvSpPr txBox="1"/>
              <p:nvPr/>
            </p:nvSpPr>
            <p:spPr>
              <a:xfrm>
                <a:off x="24069025" y="13819966"/>
                <a:ext cx="518457" cy="288204"/>
              </a:xfrm>
              <a:prstGeom prst="rect">
                <a:avLst/>
              </a:prstGeom>
              <a:noFill/>
            </p:spPr>
            <p:txBody>
              <a:bodyPr wrap="square" rtlCol="0">
                <a:spAutoFit/>
              </a:bodyPr>
              <a:lstStyle/>
              <a:p>
                <a:pPr algn="ctr"/>
                <a:r>
                  <a:rPr kumimoji="1" lang="en-US" altLang="ja-JP" sz="1400" dirty="0">
                    <a:latin typeface="Arial" panose="020B0604020202020204" pitchFamily="34" charset="0"/>
                    <a:cs typeface="Arial" panose="020B0604020202020204" pitchFamily="34" charset="0"/>
                  </a:rPr>
                  <a:t>IIB</a:t>
                </a:r>
                <a:endParaRPr kumimoji="1" lang="ja-JP" altLang="en-US" sz="1050" dirty="0">
                  <a:latin typeface="Arial" panose="020B0604020202020204" pitchFamily="34" charset="0"/>
                  <a:cs typeface="Arial" panose="020B0604020202020204" pitchFamily="34" charset="0"/>
                </a:endParaRPr>
              </a:p>
            </p:txBody>
          </p:sp>
          <p:sp>
            <p:nvSpPr>
              <p:cNvPr id="20" name="テキスト ボックス 19"/>
              <p:cNvSpPr txBox="1"/>
              <p:nvPr/>
            </p:nvSpPr>
            <p:spPr>
              <a:xfrm>
                <a:off x="23609004" y="12883862"/>
                <a:ext cx="604868" cy="288204"/>
              </a:xfrm>
              <a:prstGeom prst="rect">
                <a:avLst/>
              </a:prstGeom>
              <a:noFill/>
            </p:spPr>
            <p:txBody>
              <a:bodyPr wrap="square" rtlCol="0">
                <a:spAutoFit/>
              </a:bodyPr>
              <a:lstStyle/>
              <a:p>
                <a:pPr algn="ctr"/>
                <a:r>
                  <a:rPr kumimoji="1" lang="en-US" altLang="ja-JP" sz="1400" dirty="0">
                    <a:latin typeface="Arial" panose="020B0604020202020204" pitchFamily="34" charset="0"/>
                    <a:cs typeface="Arial" panose="020B0604020202020204" pitchFamily="34" charset="0"/>
                  </a:rPr>
                  <a:t>IIIA</a:t>
                </a:r>
                <a:endParaRPr kumimoji="1" lang="ja-JP" altLang="en-US" sz="1050" dirty="0">
                  <a:latin typeface="Arial" panose="020B0604020202020204" pitchFamily="34" charset="0"/>
                  <a:cs typeface="Arial" panose="020B0604020202020204" pitchFamily="34" charset="0"/>
                </a:endParaRPr>
              </a:p>
            </p:txBody>
          </p:sp>
          <p:sp>
            <p:nvSpPr>
              <p:cNvPr id="21" name="テキスト ボックス 20"/>
              <p:cNvSpPr txBox="1"/>
              <p:nvPr/>
            </p:nvSpPr>
            <p:spPr>
              <a:xfrm>
                <a:off x="25797218" y="13171893"/>
                <a:ext cx="518457" cy="288204"/>
              </a:xfrm>
              <a:prstGeom prst="rect">
                <a:avLst/>
              </a:prstGeom>
              <a:noFill/>
            </p:spPr>
            <p:txBody>
              <a:bodyPr wrap="square" rtlCol="0">
                <a:spAutoFit/>
              </a:bodyPr>
              <a:lstStyle/>
              <a:p>
                <a:pPr algn="ctr"/>
                <a:r>
                  <a:rPr kumimoji="1" lang="en-US" altLang="ja-JP" sz="1400" dirty="0">
                    <a:latin typeface="Arial" panose="020B0604020202020204" pitchFamily="34" charset="0"/>
                    <a:cs typeface="Arial" panose="020B0604020202020204" pitchFamily="34" charset="0"/>
                  </a:rPr>
                  <a:t>IIA</a:t>
                </a:r>
                <a:endParaRPr kumimoji="1" lang="ja-JP" altLang="en-US" sz="1050" dirty="0">
                  <a:latin typeface="Arial" panose="020B0604020202020204" pitchFamily="34" charset="0"/>
                  <a:cs typeface="Arial" panose="020B0604020202020204" pitchFamily="34" charset="0"/>
                </a:endParaRPr>
              </a:p>
            </p:txBody>
          </p:sp>
          <p:sp>
            <p:nvSpPr>
              <p:cNvPr id="22" name="テキスト ボックス 21"/>
              <p:cNvSpPr txBox="1"/>
              <p:nvPr/>
            </p:nvSpPr>
            <p:spPr>
              <a:xfrm>
                <a:off x="25077138" y="10480343"/>
                <a:ext cx="539346" cy="288204"/>
              </a:xfrm>
              <a:prstGeom prst="rect">
                <a:avLst/>
              </a:prstGeom>
              <a:noFill/>
            </p:spPr>
            <p:txBody>
              <a:bodyPr wrap="square" rtlCol="0">
                <a:spAutoFit/>
              </a:bodyPr>
              <a:lstStyle/>
              <a:p>
                <a:pPr algn="ctr"/>
                <a:r>
                  <a:rPr kumimoji="1" lang="en-US" altLang="ja-JP" sz="1400" dirty="0">
                    <a:latin typeface="Arial" panose="020B0604020202020204" pitchFamily="34" charset="0"/>
                    <a:cs typeface="Arial" panose="020B0604020202020204" pitchFamily="34" charset="0"/>
                  </a:rPr>
                  <a:t>IB</a:t>
                </a:r>
                <a:endParaRPr kumimoji="1" lang="ja-JP" altLang="en-US" sz="1050" dirty="0">
                  <a:latin typeface="Arial" panose="020B0604020202020204" pitchFamily="34" charset="0"/>
                  <a:cs typeface="Arial" panose="020B0604020202020204" pitchFamily="34" charset="0"/>
                </a:endParaRPr>
              </a:p>
            </p:txBody>
          </p:sp>
          <p:sp>
            <p:nvSpPr>
              <p:cNvPr id="23" name="テキスト ボックス 22"/>
              <p:cNvSpPr txBox="1"/>
              <p:nvPr/>
            </p:nvSpPr>
            <p:spPr>
              <a:xfrm>
                <a:off x="22899791" y="10884848"/>
                <a:ext cx="604868" cy="288204"/>
              </a:xfrm>
              <a:prstGeom prst="rect">
                <a:avLst/>
              </a:prstGeom>
              <a:noFill/>
            </p:spPr>
            <p:txBody>
              <a:bodyPr wrap="square" rtlCol="0">
                <a:spAutoFit/>
              </a:bodyPr>
              <a:lstStyle/>
              <a:p>
                <a:pPr algn="ctr"/>
                <a:r>
                  <a:rPr kumimoji="1" lang="en-US" altLang="ja-JP" sz="1400" dirty="0">
                    <a:latin typeface="Arial" panose="020B0604020202020204" pitchFamily="34" charset="0"/>
                    <a:cs typeface="Arial" panose="020B0604020202020204" pitchFamily="34" charset="0"/>
                  </a:rPr>
                  <a:t>IIIB</a:t>
                </a:r>
                <a:endParaRPr kumimoji="1" lang="ja-JP" altLang="en-US" sz="1050" dirty="0">
                  <a:latin typeface="Arial" panose="020B0604020202020204" pitchFamily="34" charset="0"/>
                  <a:cs typeface="Arial" panose="020B0604020202020204" pitchFamily="34" charset="0"/>
                </a:endParaRPr>
              </a:p>
            </p:txBody>
          </p:sp>
          <p:sp>
            <p:nvSpPr>
              <p:cNvPr id="24" name="テキスト ボックス 23"/>
              <p:cNvSpPr txBox="1"/>
              <p:nvPr/>
            </p:nvSpPr>
            <p:spPr>
              <a:xfrm>
                <a:off x="26445290" y="11227678"/>
                <a:ext cx="539346" cy="288204"/>
              </a:xfrm>
              <a:prstGeom prst="rect">
                <a:avLst/>
              </a:prstGeom>
              <a:noFill/>
            </p:spPr>
            <p:txBody>
              <a:bodyPr wrap="square" rtlCol="0">
                <a:spAutoFit/>
              </a:bodyPr>
              <a:lstStyle/>
              <a:p>
                <a:pPr algn="ctr"/>
                <a:r>
                  <a:rPr kumimoji="1" lang="en-US" altLang="ja-JP" sz="1400" dirty="0">
                    <a:latin typeface="Arial" panose="020B0604020202020204" pitchFamily="34" charset="0"/>
                    <a:cs typeface="Arial" panose="020B0604020202020204" pitchFamily="34" charset="0"/>
                  </a:rPr>
                  <a:t>IA</a:t>
                </a:r>
                <a:endParaRPr kumimoji="1" lang="ja-JP" altLang="en-US" sz="1050" dirty="0">
                  <a:latin typeface="Arial" panose="020B0604020202020204" pitchFamily="34" charset="0"/>
                  <a:cs typeface="Arial" panose="020B0604020202020204" pitchFamily="34" charset="0"/>
                </a:endParaRPr>
              </a:p>
            </p:txBody>
          </p:sp>
          <p:sp>
            <p:nvSpPr>
              <p:cNvPr id="25" name="円/楕円 24"/>
              <p:cNvSpPr/>
              <p:nvPr/>
            </p:nvSpPr>
            <p:spPr>
              <a:xfrm>
                <a:off x="25047402" y="12325557"/>
                <a:ext cx="950506" cy="950399"/>
              </a:xfrm>
              <a:prstGeom prst="ellipse">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Arial" panose="020B0604020202020204" pitchFamily="34" charset="0"/>
                  <a:cs typeface="Arial" panose="020B0604020202020204" pitchFamily="34" charset="0"/>
                </a:endParaRPr>
              </a:p>
            </p:txBody>
          </p:sp>
        </p:grpSp>
        <p:sp>
          <p:nvSpPr>
            <p:cNvPr id="2" name="正方形/長方形 1"/>
            <p:cNvSpPr/>
            <p:nvPr/>
          </p:nvSpPr>
          <p:spPr>
            <a:xfrm>
              <a:off x="5237210" y="4308739"/>
              <a:ext cx="1872208" cy="737978"/>
            </a:xfrm>
            <a:prstGeom prst="rect">
              <a:avLst/>
            </a:prstGeom>
            <a:ln w="28575">
              <a:solidFill>
                <a:srgbClr val="0008FF"/>
              </a:solidFill>
            </a:ln>
          </p:spPr>
          <p:txBody>
            <a:bodyPr wrap="square">
              <a:spAutoFit/>
            </a:bodyPr>
            <a:lstStyle/>
            <a:p>
              <a:r>
                <a:rPr lang="ja-JP" altLang="en-US" dirty="0">
                  <a:latin typeface="Arial" panose="020B0604020202020204" pitchFamily="34" charset="0"/>
                  <a:cs typeface="Arial" panose="020B0604020202020204" pitchFamily="34" charset="0"/>
                </a:rPr>
                <a:t>　</a:t>
              </a:r>
              <a:r>
                <a:rPr lang="en-US" altLang="ja-JP" u="sng" dirty="0">
                  <a:solidFill>
                    <a:srgbClr val="0000D4"/>
                  </a:solidFill>
                  <a:uFill>
                    <a:solidFill>
                      <a:srgbClr val="D30707"/>
                    </a:solidFill>
                  </a:uFill>
                  <a:latin typeface="Arial" panose="020B0604020202020204" pitchFamily="34" charset="0"/>
                  <a:cs typeface="Arial" panose="020B0604020202020204" pitchFamily="34" charset="0"/>
                </a:rPr>
                <a:t>Warfarin</a:t>
              </a:r>
              <a:endParaRPr lang="en-US" altLang="ja-JP" u="sng" dirty="0">
                <a:solidFill>
                  <a:srgbClr val="0000D4"/>
                </a:solidFill>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Furosemide</a:t>
              </a:r>
            </a:p>
            <a:p>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Indomethacin</a:t>
              </a:r>
              <a:endParaRPr lang="ja-JP" altLang="en-US" dirty="0">
                <a:latin typeface="Arial" panose="020B0604020202020204" pitchFamily="34" charset="0"/>
                <a:cs typeface="Arial" panose="020B0604020202020204" pitchFamily="34" charset="0"/>
              </a:endParaRPr>
            </a:p>
          </p:txBody>
        </p:sp>
        <p:sp>
          <p:nvSpPr>
            <p:cNvPr id="3" name="正方形/長方形 2"/>
            <p:cNvSpPr/>
            <p:nvPr/>
          </p:nvSpPr>
          <p:spPr>
            <a:xfrm>
              <a:off x="1328253" y="3954012"/>
              <a:ext cx="1500555" cy="737978"/>
            </a:xfrm>
            <a:prstGeom prst="rect">
              <a:avLst/>
            </a:prstGeom>
            <a:ln w="28575">
              <a:solidFill>
                <a:srgbClr val="FF0000"/>
              </a:solidFill>
            </a:ln>
          </p:spPr>
          <p:txBody>
            <a:bodyPr wrap="none">
              <a:spAutoFit/>
            </a:bodyPr>
            <a:lstStyle/>
            <a:p>
              <a:r>
                <a:rPr lang="en-US" altLang="ja-JP" u="sng" dirty="0" err="1">
                  <a:solidFill>
                    <a:srgbClr val="FF0000"/>
                  </a:solidFill>
                  <a:uFill>
                    <a:solidFill>
                      <a:srgbClr val="D30707"/>
                    </a:solidFill>
                  </a:uFill>
                  <a:latin typeface="Arial" panose="020B0604020202020204" pitchFamily="34" charset="0"/>
                  <a:cs typeface="Arial" panose="020B0604020202020204" pitchFamily="34" charset="0"/>
                </a:rPr>
                <a:t>Dansylsarcosine</a:t>
              </a:r>
              <a:endParaRPr lang="en-US" altLang="ja-JP" u="sng" dirty="0" err="1">
                <a:solidFill>
                  <a:srgbClr val="FF0000"/>
                </a:solidFill>
                <a:latin typeface="Arial" panose="020B0604020202020204" pitchFamily="34" charset="0"/>
                <a:cs typeface="Arial" panose="020B0604020202020204" pitchFamily="34" charset="0"/>
              </a:endParaRPr>
            </a:p>
            <a:p>
              <a:r>
                <a:rPr lang="en-US" altLang="ja-JP" dirty="0">
                  <a:latin typeface="Arial" panose="020B0604020202020204" pitchFamily="34" charset="0"/>
                  <a:cs typeface="Arial" panose="020B0604020202020204" pitchFamily="34" charset="0"/>
                </a:rPr>
                <a:t>Ibuprofen</a:t>
              </a:r>
            </a:p>
            <a:p>
              <a:r>
                <a:rPr lang="en-US" altLang="ja-JP" dirty="0">
                  <a:latin typeface="Arial" panose="020B0604020202020204" pitchFamily="34" charset="0"/>
                  <a:cs typeface="Arial" panose="020B0604020202020204" pitchFamily="34" charset="0"/>
                </a:rPr>
                <a:t>Diazepam</a:t>
              </a:r>
              <a:endParaRPr lang="ja-JP" altLang="en-US" dirty="0">
                <a:latin typeface="Arial" panose="020B0604020202020204" pitchFamily="34" charset="0"/>
                <a:cs typeface="Arial" panose="020B0604020202020204" pitchFamily="34" charset="0"/>
              </a:endParaRPr>
            </a:p>
          </p:txBody>
        </p:sp>
      </p:grpSp>
      <p:sp>
        <p:nvSpPr>
          <p:cNvPr id="29" name="テキスト ボックス 28"/>
          <p:cNvSpPr txBox="1"/>
          <p:nvPr/>
        </p:nvSpPr>
        <p:spPr>
          <a:xfrm>
            <a:off x="910430" y="922143"/>
            <a:ext cx="7715304" cy="1400383"/>
          </a:xfrm>
          <a:prstGeom prst="rect">
            <a:avLst/>
          </a:prstGeom>
          <a:noFill/>
        </p:spPr>
        <p:txBody>
          <a:bodyPr wrap="square" rtlCol="0">
            <a:spAutoFit/>
          </a:bodyPr>
          <a:lstStyle/>
          <a:p>
            <a:pPr marL="457200" indent="-457200">
              <a:spcAft>
                <a:spcPts val="600"/>
              </a:spcAft>
              <a:buFont typeface="Wingdings" pitchFamily="2" charset="2"/>
              <a:buChar char="Ø"/>
            </a:pPr>
            <a:r>
              <a:rPr lang="en-US" altLang="ja-JP" sz="2000" dirty="0">
                <a:latin typeface="Arial" panose="020B0604020202020204" pitchFamily="34" charset="0"/>
                <a:cs typeface="Arial" panose="020B0604020202020204" pitchFamily="34" charset="0"/>
              </a:rPr>
              <a:t>HSA contains three structurally similar domains, I–III, which can be further divided into subdomains A and B.</a:t>
            </a:r>
          </a:p>
          <a:p>
            <a:pPr marL="457200" indent="-457200">
              <a:buFont typeface="Wingdings" pitchFamily="2" charset="2"/>
              <a:buChar char="Ø"/>
            </a:pPr>
            <a:r>
              <a:rPr lang="en-US" altLang="ja-JP" sz="2000" dirty="0">
                <a:latin typeface="Arial" panose="020B0604020202020204" pitchFamily="34" charset="0"/>
                <a:cs typeface="Arial" panose="020B0604020202020204" pitchFamily="34" charset="0"/>
              </a:rPr>
              <a:t>Major drug binding sites, site I and site II are located in subdomains IIA and IIIA of HSA, respectively.</a:t>
            </a:r>
            <a:endParaRPr kumimoji="1" lang="ja-JP"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5965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4" name="Rectangle 20"/>
          <p:cNvSpPr>
            <a:spLocks noChangeArrowheads="1"/>
          </p:cNvSpPr>
          <p:nvPr/>
        </p:nvSpPr>
        <p:spPr bwMode="auto">
          <a:xfrm>
            <a:off x="191633" y="195150"/>
            <a:ext cx="8760733" cy="523220"/>
          </a:xfrm>
          <a:prstGeom prst="rect">
            <a:avLst/>
          </a:prstGeom>
          <a:noFill/>
          <a:ln w="9525">
            <a:noFill/>
            <a:miter lim="800000"/>
            <a:headEnd/>
            <a:tailEnd/>
          </a:ln>
        </p:spPr>
        <p:txBody>
          <a:bodyPr wrap="none">
            <a:spAutoFit/>
          </a:bodyPr>
          <a:lstStyle/>
          <a:p>
            <a:pPr algn="ctr"/>
            <a:r>
              <a:rPr lang="en-US" altLang="ja-JP" sz="2800" dirty="0">
                <a:latin typeface="Arial" panose="020B0604020202020204" pitchFamily="34" charset="0"/>
                <a:ea typeface="ＭＳ ゴシック" pitchFamily="49" charset="-128"/>
                <a:cs typeface="Arial" panose="020B0604020202020204" pitchFamily="34" charset="0"/>
              </a:rPr>
              <a:t>Approach for topology analysis of binding site on HSA</a:t>
            </a:r>
            <a:endParaRPr lang="ja-JP" altLang="en-US" sz="2800" dirty="0">
              <a:latin typeface="Arial" panose="020B0604020202020204" pitchFamily="34" charset="0"/>
              <a:ea typeface="ＭＳ ゴシック" pitchFamily="49" charset="-128"/>
              <a:cs typeface="Arial" panose="020B0604020202020204" pitchFamily="34" charset="0"/>
            </a:endParaRPr>
          </a:p>
        </p:txBody>
      </p:sp>
      <p:sp>
        <p:nvSpPr>
          <p:cNvPr id="5" name="正方形/長方形 4"/>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graphicFrame>
        <p:nvGraphicFramePr>
          <p:cNvPr id="7" name="図表 6">
            <a:extLst>
              <a:ext uri="{FF2B5EF4-FFF2-40B4-BE49-F238E27FC236}">
                <a16:creationId xmlns="" xmlns:a16="http://schemas.microsoft.com/office/drawing/2014/main" id="{B4E7FB96-32A0-1F44-9F71-73CD10953837}"/>
              </a:ext>
            </a:extLst>
          </p:cNvPr>
          <p:cNvGraphicFramePr/>
          <p:nvPr>
            <p:extLst>
              <p:ext uri="{D42A27DB-BD31-4B8C-83A1-F6EECF244321}">
                <p14:modId xmlns:p14="http://schemas.microsoft.com/office/powerpoint/2010/main" val="3365894377"/>
              </p:ext>
            </p:extLst>
          </p:nvPr>
        </p:nvGraphicFramePr>
        <p:xfrm>
          <a:off x="681634" y="1162837"/>
          <a:ext cx="7783556" cy="5189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2948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1" name="図 19" descr="sdarticle.tiff"/>
          <p:cNvPicPr>
            <a:picLocks noChangeAspect="1"/>
          </p:cNvPicPr>
          <p:nvPr/>
        </p:nvPicPr>
        <p:blipFill>
          <a:blip r:embed="rId3" cstate="print"/>
          <a:srcRect/>
          <a:stretch>
            <a:fillRect/>
          </a:stretch>
        </p:blipFill>
        <p:spPr bwMode="auto">
          <a:xfrm>
            <a:off x="1220613" y="1042812"/>
            <a:ext cx="6745111" cy="4876800"/>
          </a:xfrm>
          <a:prstGeom prst="rect">
            <a:avLst/>
          </a:prstGeom>
          <a:noFill/>
          <a:ln w="9525">
            <a:noFill/>
            <a:miter lim="800000"/>
            <a:headEnd/>
            <a:tailEnd/>
          </a:ln>
        </p:spPr>
      </p:pic>
      <p:sp>
        <p:nvSpPr>
          <p:cNvPr id="45062" name="Oval 8"/>
          <p:cNvSpPr>
            <a:spLocks noChangeArrowheads="1"/>
          </p:cNvSpPr>
          <p:nvPr/>
        </p:nvSpPr>
        <p:spPr bwMode="auto">
          <a:xfrm>
            <a:off x="4693355" y="3132670"/>
            <a:ext cx="1213556" cy="1222022"/>
          </a:xfrm>
          <a:prstGeom prst="ellipse">
            <a:avLst/>
          </a:prstGeom>
          <a:solidFill>
            <a:srgbClr val="00FFFD">
              <a:alpha val="41176"/>
            </a:srgbClr>
          </a:solidFill>
          <a:ln w="28575">
            <a:solidFill>
              <a:schemeClr val="tx1"/>
            </a:solidFill>
            <a:round/>
            <a:headEnd/>
            <a:tailEnd/>
          </a:ln>
        </p:spPr>
        <p:txBody>
          <a:bodyPr wrap="none" anchor="ctr"/>
          <a:lstStyle/>
          <a:p>
            <a:pPr defTabSz="406405"/>
            <a:endParaRPr lang="ja-JP" altLang="en-US" sz="1600">
              <a:solidFill>
                <a:srgbClr val="000000"/>
              </a:solidFill>
              <a:latin typeface="Calibri" pitchFamily="34" charset="0"/>
            </a:endParaRPr>
          </a:p>
        </p:txBody>
      </p:sp>
      <p:sp>
        <p:nvSpPr>
          <p:cNvPr id="45063" name="AutoShape 10"/>
          <p:cNvSpPr>
            <a:spLocks noChangeArrowheads="1"/>
          </p:cNvSpPr>
          <p:nvPr/>
        </p:nvSpPr>
        <p:spPr bwMode="auto">
          <a:xfrm>
            <a:off x="5647267" y="4923367"/>
            <a:ext cx="812800" cy="812800"/>
          </a:xfrm>
          <a:prstGeom prst="bracketPair">
            <a:avLst>
              <a:gd name="adj" fmla="val 16667"/>
            </a:avLst>
          </a:prstGeom>
          <a:noFill/>
          <a:ln w="9525">
            <a:noFill/>
            <a:round/>
            <a:headEnd/>
            <a:tailEnd/>
          </a:ln>
        </p:spPr>
        <p:txBody>
          <a:bodyPr wrap="none" anchor="ctr"/>
          <a:lstStyle/>
          <a:p>
            <a:pPr algn="ctr" defTabSz="406405"/>
            <a:endParaRPr lang="ja-JP" altLang="en-US" sz="1600">
              <a:solidFill>
                <a:srgbClr val="800080"/>
              </a:solidFill>
              <a:latin typeface="Helvetica" charset="0"/>
              <a:ea typeface="平成角ゴシック" charset="-128"/>
            </a:endParaRPr>
          </a:p>
        </p:txBody>
      </p:sp>
      <p:sp>
        <p:nvSpPr>
          <p:cNvPr id="45064" name="Rectangle 31"/>
          <p:cNvSpPr>
            <a:spLocks noChangeArrowheads="1"/>
          </p:cNvSpPr>
          <p:nvPr/>
        </p:nvSpPr>
        <p:spPr bwMode="auto">
          <a:xfrm>
            <a:off x="1434187" y="168726"/>
            <a:ext cx="6284093" cy="523220"/>
          </a:xfrm>
          <a:prstGeom prst="rect">
            <a:avLst/>
          </a:prstGeom>
          <a:noFill/>
          <a:ln w="9525">
            <a:noFill/>
            <a:miter lim="800000"/>
            <a:headEnd/>
            <a:tailEnd/>
          </a:ln>
        </p:spPr>
        <p:txBody>
          <a:bodyPr wrap="none">
            <a:spAutoFit/>
          </a:bodyPr>
          <a:lstStyle/>
          <a:p>
            <a:pPr algn="ctr"/>
            <a:r>
              <a:rPr lang="en-US" altLang="ja-JP" sz="2800" dirty="0">
                <a:latin typeface="Arial" panose="020B0604020202020204" pitchFamily="34" charset="0"/>
                <a:ea typeface="ＭＳ ゴシック" pitchFamily="49" charset="-128"/>
                <a:cs typeface="Arial" panose="020B0604020202020204" pitchFamily="34" charset="0"/>
              </a:rPr>
              <a:t>Mapping of </a:t>
            </a:r>
            <a:r>
              <a:rPr lang="en-US" altLang="ja-JP" sz="2800" dirty="0" err="1">
                <a:latin typeface="Arial" panose="020B0604020202020204" pitchFamily="34" charset="0"/>
                <a:ea typeface="ＭＳ ゴシック" pitchFamily="49" charset="-128"/>
                <a:cs typeface="Arial" panose="020B0604020202020204" pitchFamily="34" charset="0"/>
              </a:rPr>
              <a:t>ligand</a:t>
            </a:r>
            <a:r>
              <a:rPr lang="en-US" altLang="ja-JP" sz="2800" dirty="0">
                <a:latin typeface="Arial" panose="020B0604020202020204" pitchFamily="34" charset="0"/>
                <a:ea typeface="ＭＳ ゴシック" pitchFamily="49" charset="-128"/>
                <a:cs typeface="Arial" panose="020B0604020202020204" pitchFamily="34" charset="0"/>
              </a:rPr>
              <a:t> binding site on HSA</a:t>
            </a:r>
          </a:p>
        </p:txBody>
      </p:sp>
      <p:sp>
        <p:nvSpPr>
          <p:cNvPr id="45065" name="Oval 7"/>
          <p:cNvSpPr>
            <a:spLocks noChangeArrowheads="1"/>
          </p:cNvSpPr>
          <p:nvPr/>
        </p:nvSpPr>
        <p:spPr bwMode="auto">
          <a:xfrm>
            <a:off x="3001438" y="2850445"/>
            <a:ext cx="1508477" cy="1425222"/>
          </a:xfrm>
          <a:prstGeom prst="ellipse">
            <a:avLst/>
          </a:prstGeom>
          <a:solidFill>
            <a:srgbClr val="00FFFD">
              <a:alpha val="41176"/>
            </a:srgbClr>
          </a:solidFill>
          <a:ln w="28575">
            <a:solidFill>
              <a:schemeClr val="tx1"/>
            </a:solidFill>
            <a:round/>
            <a:headEnd/>
            <a:tailEnd/>
          </a:ln>
        </p:spPr>
        <p:txBody>
          <a:bodyPr wrap="none" anchor="ctr"/>
          <a:lstStyle/>
          <a:p>
            <a:pPr defTabSz="406405"/>
            <a:endParaRPr lang="ja-JP" altLang="en-US" sz="1600">
              <a:solidFill>
                <a:srgbClr val="000000"/>
              </a:solidFill>
              <a:latin typeface="Calibri" pitchFamily="34" charset="0"/>
            </a:endParaRPr>
          </a:p>
        </p:txBody>
      </p:sp>
      <p:sp>
        <p:nvSpPr>
          <p:cNvPr id="45066" name="Line 11"/>
          <p:cNvSpPr>
            <a:spLocks noChangeShapeType="1"/>
          </p:cNvSpPr>
          <p:nvPr/>
        </p:nvSpPr>
        <p:spPr bwMode="auto">
          <a:xfrm flipV="1">
            <a:off x="1796349" y="3859389"/>
            <a:ext cx="1429455" cy="630766"/>
          </a:xfrm>
          <a:prstGeom prst="line">
            <a:avLst/>
          </a:prstGeom>
          <a:noFill/>
          <a:ln w="28575">
            <a:solidFill>
              <a:schemeClr val="tx1"/>
            </a:solidFill>
            <a:round/>
            <a:headEnd/>
            <a:tailEnd type="triangle" w="med" len="med"/>
          </a:ln>
        </p:spPr>
        <p:txBody>
          <a:bodyPr wrap="none" anchor="ctr"/>
          <a:lstStyle/>
          <a:p>
            <a:endParaRPr lang="ja-JP" altLang="en-US" sz="1600"/>
          </a:p>
        </p:txBody>
      </p:sp>
      <p:sp>
        <p:nvSpPr>
          <p:cNvPr id="45067" name="Text Box 9"/>
          <p:cNvSpPr txBox="1">
            <a:spLocks noChangeArrowheads="1"/>
          </p:cNvSpPr>
          <p:nvPr/>
        </p:nvSpPr>
        <p:spPr bwMode="auto">
          <a:xfrm>
            <a:off x="7586138" y="3186289"/>
            <a:ext cx="1056700" cy="530017"/>
          </a:xfrm>
          <a:prstGeom prst="rect">
            <a:avLst/>
          </a:prstGeom>
          <a:solidFill>
            <a:srgbClr val="00FFFD"/>
          </a:solidFill>
          <a:ln w="9525">
            <a:solidFill>
              <a:schemeClr val="tx1"/>
            </a:solidFill>
            <a:miter lim="800000"/>
            <a:headEnd/>
            <a:tailEnd/>
          </a:ln>
        </p:spPr>
        <p:txBody>
          <a:bodyPr wrap="none">
            <a:spAutoFit/>
          </a:bodyPr>
          <a:lstStyle/>
          <a:p>
            <a:pPr defTabSz="406405"/>
            <a:r>
              <a:rPr lang="en-US" altLang="ja-JP" sz="2844" b="1">
                <a:solidFill>
                  <a:srgbClr val="FF0200"/>
                </a:solidFill>
                <a:latin typeface="Helvetica" charset="0"/>
                <a:ea typeface="平成角ゴシック" charset="-128"/>
              </a:rPr>
              <a:t>Site I</a:t>
            </a:r>
          </a:p>
        </p:txBody>
      </p:sp>
      <p:sp>
        <p:nvSpPr>
          <p:cNvPr id="45068" name="Text Box 22"/>
          <p:cNvSpPr txBox="1">
            <a:spLocks noChangeArrowheads="1"/>
          </p:cNvSpPr>
          <p:nvPr/>
        </p:nvSpPr>
        <p:spPr bwMode="auto">
          <a:xfrm>
            <a:off x="519289" y="4234752"/>
            <a:ext cx="1157689" cy="530017"/>
          </a:xfrm>
          <a:prstGeom prst="rect">
            <a:avLst/>
          </a:prstGeom>
          <a:solidFill>
            <a:srgbClr val="00FFFD"/>
          </a:solidFill>
          <a:ln w="9525">
            <a:solidFill>
              <a:schemeClr val="tx1"/>
            </a:solidFill>
            <a:miter lim="800000"/>
            <a:headEnd/>
            <a:tailEnd/>
          </a:ln>
        </p:spPr>
        <p:txBody>
          <a:bodyPr wrap="none">
            <a:spAutoFit/>
          </a:bodyPr>
          <a:lstStyle/>
          <a:p>
            <a:pPr defTabSz="406405"/>
            <a:r>
              <a:rPr lang="en-US" altLang="ja-JP" sz="2844" b="1">
                <a:solidFill>
                  <a:srgbClr val="FF0200"/>
                </a:solidFill>
                <a:latin typeface="Helvetica" charset="0"/>
                <a:ea typeface="平成角ゴシック" charset="-128"/>
              </a:rPr>
              <a:t>Site II</a:t>
            </a:r>
          </a:p>
        </p:txBody>
      </p:sp>
      <p:sp>
        <p:nvSpPr>
          <p:cNvPr id="45069" name="Line 12"/>
          <p:cNvSpPr>
            <a:spLocks noChangeShapeType="1"/>
          </p:cNvSpPr>
          <p:nvPr/>
        </p:nvSpPr>
        <p:spPr bwMode="auto">
          <a:xfrm flipH="1">
            <a:off x="5734760" y="3472746"/>
            <a:ext cx="1861256" cy="373944"/>
          </a:xfrm>
          <a:prstGeom prst="line">
            <a:avLst/>
          </a:prstGeom>
          <a:noFill/>
          <a:ln w="28575">
            <a:solidFill>
              <a:schemeClr val="tx1"/>
            </a:solidFill>
            <a:round/>
            <a:headEnd/>
            <a:tailEnd type="triangle" w="med" len="med"/>
          </a:ln>
        </p:spPr>
        <p:txBody>
          <a:bodyPr wrap="none" anchor="ctr"/>
          <a:lstStyle/>
          <a:p>
            <a:endParaRPr lang="ja-JP" altLang="en-US" sz="1600"/>
          </a:p>
        </p:txBody>
      </p:sp>
      <p:grpSp>
        <p:nvGrpSpPr>
          <p:cNvPr id="45070" name="グループ化 24"/>
          <p:cNvGrpSpPr>
            <a:grpSpLocks/>
          </p:cNvGrpSpPr>
          <p:nvPr/>
        </p:nvGrpSpPr>
        <p:grpSpPr bwMode="auto">
          <a:xfrm>
            <a:off x="5802493" y="1913467"/>
            <a:ext cx="2338561" cy="441678"/>
            <a:chOff x="5965246" y="1150938"/>
            <a:chExt cx="2631148" cy="496991"/>
          </a:xfrm>
        </p:grpSpPr>
        <p:sp>
          <p:nvSpPr>
            <p:cNvPr id="45072" name="Oval 39"/>
            <p:cNvSpPr>
              <a:spLocks noChangeArrowheads="1"/>
            </p:cNvSpPr>
            <p:nvPr/>
          </p:nvSpPr>
          <p:spPr bwMode="auto">
            <a:xfrm>
              <a:off x="5965246" y="1495529"/>
              <a:ext cx="152400" cy="152400"/>
            </a:xfrm>
            <a:prstGeom prst="ellipse">
              <a:avLst/>
            </a:prstGeom>
            <a:solidFill>
              <a:schemeClr val="accent1"/>
            </a:solidFill>
            <a:ln w="28575">
              <a:solidFill>
                <a:srgbClr val="FF00DF"/>
              </a:solidFill>
              <a:round/>
              <a:headEnd/>
              <a:tailEnd/>
            </a:ln>
          </p:spPr>
          <p:txBody>
            <a:bodyPr wrap="none" anchor="ctr"/>
            <a:lstStyle/>
            <a:p>
              <a:pPr defTabSz="406405"/>
              <a:endParaRPr lang="ja-JP" altLang="en-US" sz="1600">
                <a:solidFill>
                  <a:srgbClr val="000000"/>
                </a:solidFill>
                <a:latin typeface="Calibri" pitchFamily="34" charset="0"/>
              </a:endParaRPr>
            </a:p>
          </p:txBody>
        </p:sp>
        <p:sp>
          <p:nvSpPr>
            <p:cNvPr id="45073" name="Text Box 15"/>
            <p:cNvSpPr txBox="1">
              <a:spLocks noChangeArrowheads="1"/>
            </p:cNvSpPr>
            <p:nvPr/>
          </p:nvSpPr>
          <p:spPr bwMode="auto">
            <a:xfrm>
              <a:off x="7710485" y="1150938"/>
              <a:ext cx="885909" cy="380952"/>
            </a:xfrm>
            <a:prstGeom prst="rect">
              <a:avLst/>
            </a:prstGeom>
            <a:solidFill>
              <a:srgbClr val="FFFD00"/>
            </a:solidFill>
            <a:ln w="38100">
              <a:solidFill>
                <a:srgbClr val="FF00DF"/>
              </a:solidFill>
              <a:miter lim="800000"/>
              <a:headEnd/>
              <a:tailEnd/>
            </a:ln>
          </p:spPr>
          <p:txBody>
            <a:bodyPr wrap="none">
              <a:spAutoFit/>
            </a:bodyPr>
            <a:lstStyle/>
            <a:p>
              <a:pPr defTabSz="406405"/>
              <a:r>
                <a:rPr lang="en-US" altLang="ja-JP" sz="1600" b="1">
                  <a:solidFill>
                    <a:srgbClr val="000000"/>
                  </a:solidFill>
                  <a:latin typeface="Helvetica" charset="0"/>
                  <a:ea typeface="平成角ゴシック" charset="-128"/>
                </a:rPr>
                <a:t>Cys34</a:t>
              </a:r>
            </a:p>
          </p:txBody>
        </p:sp>
        <p:sp>
          <p:nvSpPr>
            <p:cNvPr id="45074" name="Line 19"/>
            <p:cNvSpPr>
              <a:spLocks noChangeShapeType="1"/>
            </p:cNvSpPr>
            <p:nvPr/>
          </p:nvSpPr>
          <p:spPr bwMode="auto">
            <a:xfrm flipH="1">
              <a:off x="6143388" y="1365250"/>
              <a:ext cx="1532175" cy="200788"/>
            </a:xfrm>
            <a:prstGeom prst="line">
              <a:avLst/>
            </a:prstGeom>
            <a:noFill/>
            <a:ln w="28575">
              <a:solidFill>
                <a:schemeClr val="tx1"/>
              </a:solidFill>
              <a:round/>
              <a:headEnd/>
              <a:tailEnd type="triangle" w="med" len="med"/>
            </a:ln>
          </p:spPr>
          <p:txBody>
            <a:bodyPr wrap="none" anchor="ctr"/>
            <a:lstStyle/>
            <a:p>
              <a:endParaRPr lang="ja-JP" altLang="en-US" sz="1600"/>
            </a:p>
          </p:txBody>
        </p:sp>
      </p:grpSp>
      <p:sp>
        <p:nvSpPr>
          <p:cNvPr id="15385" name="Rectangle 25"/>
          <p:cNvSpPr>
            <a:spLocks noChangeArrowheads="1"/>
          </p:cNvSpPr>
          <p:nvPr/>
        </p:nvSpPr>
        <p:spPr bwMode="auto">
          <a:xfrm>
            <a:off x="2777071" y="6172208"/>
            <a:ext cx="6335889" cy="25654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lgn="r" defTabSz="406405">
              <a:defRPr/>
            </a:pPr>
            <a:r>
              <a:rPr lang="en-US" altLang="ja-JP" sz="1067" b="1" i="1">
                <a:solidFill>
                  <a:prstClr val="black"/>
                </a:solidFill>
                <a:latin typeface="Helvetica" pitchFamily="-97" charset="0"/>
                <a:ea typeface="ＭＳ Ｐゴシック"/>
              </a:rPr>
              <a:t>Biochem. Biophys. Acta </a:t>
            </a:r>
            <a:r>
              <a:rPr lang="en-US" altLang="ja-JP" sz="1067" i="1">
                <a:solidFill>
                  <a:prstClr val="black"/>
                </a:solidFill>
                <a:latin typeface="Helvetica" pitchFamily="-97" charset="0"/>
                <a:ea typeface="ＭＳ Ｐゴシック"/>
              </a:rPr>
              <a:t>(1996, 1999), </a:t>
            </a:r>
            <a:r>
              <a:rPr lang="en-US" altLang="ja-JP" sz="1067" b="1" i="1">
                <a:solidFill>
                  <a:prstClr val="black"/>
                </a:solidFill>
                <a:latin typeface="Helvetica" pitchFamily="-97" charset="0"/>
                <a:ea typeface="ＭＳ Ｐゴシック"/>
              </a:rPr>
              <a:t>Biochem. J.</a:t>
            </a:r>
            <a:r>
              <a:rPr lang="en-US" altLang="ja-JP" sz="1067" i="1">
                <a:solidFill>
                  <a:prstClr val="black"/>
                </a:solidFill>
                <a:latin typeface="Helvetica" pitchFamily="-97" charset="0"/>
                <a:ea typeface="ＭＳ Ｐゴシック"/>
              </a:rPr>
              <a:t> (2000, 2001), </a:t>
            </a:r>
            <a:r>
              <a:rPr lang="en-US" altLang="ja-JP" sz="1067" b="1" i="1">
                <a:solidFill>
                  <a:prstClr val="black"/>
                </a:solidFill>
                <a:latin typeface="Helvetica" pitchFamily="-97" charset="0"/>
                <a:ea typeface="ＭＳ Ｐゴシック"/>
              </a:rPr>
              <a:t>J. Mol. Biol.</a:t>
            </a:r>
            <a:r>
              <a:rPr lang="en-US" altLang="ja-JP" sz="1067" i="1">
                <a:solidFill>
                  <a:prstClr val="black"/>
                </a:solidFill>
                <a:latin typeface="Helvetica" pitchFamily="-97" charset="0"/>
                <a:ea typeface="ＭＳ Ｐゴシック"/>
              </a:rPr>
              <a:t> (2005, 2006)</a:t>
            </a:r>
            <a:endParaRPr lang="ja-JP" altLang="en-US" sz="1067" i="1">
              <a:solidFill>
                <a:prstClr val="black"/>
              </a:solidFill>
              <a:latin typeface="Helvetica" pitchFamily="-97" charset="0"/>
              <a:ea typeface="ＭＳ Ｐゴシック"/>
            </a:endParaRPr>
          </a:p>
        </p:txBody>
      </p:sp>
      <p:sp>
        <p:nvSpPr>
          <p:cNvPr id="17" name="正方形/長方形 16"/>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753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正方形/長方形 32"/>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grpSp>
        <p:nvGrpSpPr>
          <p:cNvPr id="3" name="グループ化 2"/>
          <p:cNvGrpSpPr/>
          <p:nvPr/>
        </p:nvGrpSpPr>
        <p:grpSpPr>
          <a:xfrm>
            <a:off x="80353" y="5603158"/>
            <a:ext cx="8981696" cy="1100951"/>
            <a:chOff x="80353" y="5603158"/>
            <a:chExt cx="8981696" cy="1100951"/>
          </a:xfrm>
        </p:grpSpPr>
        <p:sp>
          <p:nvSpPr>
            <p:cNvPr id="36" name="正方形/長方形 35"/>
            <p:cNvSpPr/>
            <p:nvPr/>
          </p:nvSpPr>
          <p:spPr>
            <a:xfrm>
              <a:off x="80353" y="5603158"/>
              <a:ext cx="8981696" cy="1100951"/>
            </a:xfrm>
            <a:prstGeom prst="rect">
              <a:avLst/>
            </a:prstGeom>
            <a:solidFill>
              <a:srgbClr val="95030B"/>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latin typeface="Arial Rounded MT Bold" panose="020F0704030504030204" pitchFamily="34" charset="0"/>
                <a:cs typeface="Arial" panose="020B0604020202020204" pitchFamily="34" charset="0"/>
              </a:endParaRPr>
            </a:p>
          </p:txBody>
        </p:sp>
        <p:sp>
          <p:nvSpPr>
            <p:cNvPr id="39" name="テキスト ボックス 38"/>
            <p:cNvSpPr txBox="1"/>
            <p:nvPr/>
          </p:nvSpPr>
          <p:spPr>
            <a:xfrm>
              <a:off x="818043" y="5953460"/>
              <a:ext cx="7506350" cy="400110"/>
            </a:xfrm>
            <a:prstGeom prst="rect">
              <a:avLst/>
            </a:prstGeom>
            <a:noFill/>
          </p:spPr>
          <p:txBody>
            <a:bodyPr wrap="none" rtlCol="0">
              <a:spAutoFit/>
            </a:bodyPr>
            <a:lstStyle/>
            <a:p>
              <a:pPr algn="ctr"/>
              <a:r>
                <a:rPr kumimoji="1" lang="en-US" altLang="ja-JP" sz="2000" dirty="0">
                  <a:solidFill>
                    <a:schemeClr val="bg1"/>
                  </a:solidFill>
                  <a:latin typeface="Arial Rounded MT Bold" panose="020F0704030504030204" pitchFamily="34" charset="0"/>
                  <a:cs typeface="Arial" panose="020B0604020202020204" pitchFamily="34" charset="0"/>
                </a:rPr>
                <a:t>PB was suggested to interact with Tyr411 and Arg410 residues in site II</a:t>
              </a:r>
            </a:p>
          </p:txBody>
        </p:sp>
      </p:grpSp>
      <p:grpSp>
        <p:nvGrpSpPr>
          <p:cNvPr id="8" name="グループ化 7"/>
          <p:cNvGrpSpPr/>
          <p:nvPr/>
        </p:nvGrpSpPr>
        <p:grpSpPr>
          <a:xfrm>
            <a:off x="41456" y="2246881"/>
            <a:ext cx="4431956" cy="2680047"/>
            <a:chOff x="113465" y="2246881"/>
            <a:chExt cx="4431956" cy="2680047"/>
          </a:xfrm>
        </p:grpSpPr>
        <p:sp>
          <p:nvSpPr>
            <p:cNvPr id="32" name="Text Box 123"/>
            <p:cNvSpPr txBox="1">
              <a:spLocks noChangeAspect="1" noChangeArrowheads="1"/>
            </p:cNvSpPr>
            <p:nvPr/>
          </p:nvSpPr>
          <p:spPr bwMode="auto">
            <a:xfrm rot="16200000">
              <a:off x="-730522" y="3090868"/>
              <a:ext cx="2211194"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eaLnBrk="1" hangingPunct="1"/>
              <a:r>
                <a:rPr lang="en-US" altLang="ja-JP" sz="1400" b="0" dirty="0">
                  <a:latin typeface="Arial" panose="020B0604020202020204" pitchFamily="34" charset="0"/>
                  <a:ea typeface="HGP創英角ｺﾞｼｯｸUB" pitchFamily="50" charset="-128"/>
                  <a:cs typeface="Arial" panose="020B0604020202020204" pitchFamily="34" charset="0"/>
                </a:rPr>
                <a:t>Fluorescence intensity as % of initial intensity</a:t>
              </a:r>
            </a:p>
          </p:txBody>
        </p:sp>
        <p:grpSp>
          <p:nvGrpSpPr>
            <p:cNvPr id="4" name="グループ化 3"/>
            <p:cNvGrpSpPr>
              <a:grpSpLocks noChangeAspect="1"/>
            </p:cNvGrpSpPr>
            <p:nvPr/>
          </p:nvGrpSpPr>
          <p:grpSpPr>
            <a:xfrm>
              <a:off x="558716" y="2248675"/>
              <a:ext cx="3986705" cy="2678253"/>
              <a:chOff x="900744" y="1055519"/>
              <a:chExt cx="3576323" cy="2402562"/>
            </a:xfrm>
          </p:grpSpPr>
          <p:graphicFrame>
            <p:nvGraphicFramePr>
              <p:cNvPr id="21" name="グラフ 20"/>
              <p:cNvGraphicFramePr>
                <a:graphicFrameLocks/>
              </p:cNvGraphicFramePr>
              <p:nvPr>
                <p:extLst>
                  <p:ext uri="{D42A27DB-BD31-4B8C-83A1-F6EECF244321}">
                    <p14:modId xmlns:p14="http://schemas.microsoft.com/office/powerpoint/2010/main" val="2367097505"/>
                  </p:ext>
                </p:extLst>
              </p:nvPr>
            </p:nvGraphicFramePr>
            <p:xfrm>
              <a:off x="900744" y="1055519"/>
              <a:ext cx="2793072" cy="2250574"/>
            </p:xfrm>
            <a:graphic>
              <a:graphicData uri="http://schemas.openxmlformats.org/drawingml/2006/chart">
                <c:chart xmlns:c="http://schemas.openxmlformats.org/drawingml/2006/chart" xmlns:r="http://schemas.openxmlformats.org/officeDocument/2006/relationships" r:id="rId2"/>
              </a:graphicData>
            </a:graphic>
          </p:graphicFrame>
          <p:sp>
            <p:nvSpPr>
              <p:cNvPr id="25" name="Text Box 101"/>
              <p:cNvSpPr txBox="1">
                <a:spLocks noChangeArrowheads="1"/>
              </p:cNvSpPr>
              <p:nvPr/>
            </p:nvSpPr>
            <p:spPr bwMode="auto">
              <a:xfrm>
                <a:off x="2570000" y="2099102"/>
                <a:ext cx="1907067" cy="2760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eaLnBrk="1" hangingPunct="1"/>
                <a:r>
                  <a:rPr lang="en-US" altLang="ja-JP" sz="1400" b="0" dirty="0" err="1">
                    <a:solidFill>
                      <a:srgbClr val="BF010D"/>
                    </a:solidFill>
                    <a:latin typeface="Arial" panose="020B0604020202020204" pitchFamily="34" charset="0"/>
                    <a:ea typeface="HGP創英角ｺﾞｼｯｸUB" pitchFamily="50" charset="-128"/>
                    <a:cs typeface="Arial" panose="020B0604020202020204" pitchFamily="34" charset="0"/>
                  </a:rPr>
                  <a:t>Dansylsarcosine</a:t>
                </a:r>
                <a:r>
                  <a:rPr lang="en-US" altLang="ja-JP" sz="1400" b="0" dirty="0">
                    <a:solidFill>
                      <a:srgbClr val="BF010D"/>
                    </a:solidFill>
                    <a:latin typeface="Arial" panose="020B0604020202020204" pitchFamily="34" charset="0"/>
                    <a:ea typeface="HGP創英角ｺﾞｼｯｸUB" pitchFamily="50" charset="-128"/>
                    <a:cs typeface="Arial" panose="020B0604020202020204" pitchFamily="34" charset="0"/>
                  </a:rPr>
                  <a:t> (Site II)</a:t>
                </a:r>
              </a:p>
            </p:txBody>
          </p:sp>
          <p:sp>
            <p:nvSpPr>
              <p:cNvPr id="28" name="Text Box 101"/>
              <p:cNvSpPr txBox="1">
                <a:spLocks noChangeArrowheads="1"/>
              </p:cNvSpPr>
              <p:nvPr/>
            </p:nvSpPr>
            <p:spPr bwMode="auto">
              <a:xfrm>
                <a:off x="2611918" y="1063101"/>
                <a:ext cx="1284186" cy="2760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eaLnBrk="1" hangingPunct="1"/>
                <a:r>
                  <a:rPr lang="en-US" altLang="ja-JP" sz="1400" b="0" dirty="0">
                    <a:solidFill>
                      <a:srgbClr val="0000D4"/>
                    </a:solidFill>
                    <a:latin typeface="Arial" panose="020B0604020202020204" pitchFamily="34" charset="0"/>
                    <a:ea typeface="HGP創英角ｺﾞｼｯｸUB" pitchFamily="50" charset="-128"/>
                    <a:cs typeface="Arial" panose="020B0604020202020204" pitchFamily="34" charset="0"/>
                  </a:rPr>
                  <a:t>Warfarin (Site I)</a:t>
                </a:r>
              </a:p>
            </p:txBody>
          </p:sp>
          <p:sp>
            <p:nvSpPr>
              <p:cNvPr id="31" name="Text Box 96"/>
              <p:cNvSpPr txBox="1">
                <a:spLocks noChangeAspect="1" noChangeArrowheads="1"/>
              </p:cNvSpPr>
              <p:nvPr/>
            </p:nvSpPr>
            <p:spPr bwMode="auto">
              <a:xfrm>
                <a:off x="1996415" y="3181986"/>
                <a:ext cx="936422" cy="2760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eaLnBrk="1" hangingPunct="1"/>
                <a:r>
                  <a:rPr lang="en-US" altLang="ja-JP" sz="1400" b="0" dirty="0">
                    <a:latin typeface="Arial" panose="020B0604020202020204" pitchFamily="34" charset="0"/>
                    <a:ea typeface="HGP創英角ｺﾞｼｯｸUB" pitchFamily="50" charset="-128"/>
                    <a:cs typeface="Arial" panose="020B0604020202020204" pitchFamily="34" charset="0"/>
                  </a:rPr>
                  <a:t>[PB]/[HSA]</a:t>
                </a:r>
              </a:p>
            </p:txBody>
          </p:sp>
          <p:graphicFrame>
            <p:nvGraphicFramePr>
              <p:cNvPr id="40" name="グラフ 39"/>
              <p:cNvGraphicFramePr>
                <a:graphicFrameLocks noChangeAspect="1"/>
              </p:cNvGraphicFramePr>
              <p:nvPr>
                <p:extLst>
                  <p:ext uri="{D42A27DB-BD31-4B8C-83A1-F6EECF244321}">
                    <p14:modId xmlns:p14="http://schemas.microsoft.com/office/powerpoint/2010/main" val="520257495"/>
                  </p:ext>
                </p:extLst>
              </p:nvPr>
            </p:nvGraphicFramePr>
            <p:xfrm>
              <a:off x="1254324" y="1082543"/>
              <a:ext cx="2356236" cy="1965600"/>
            </p:xfrm>
            <a:graphic>
              <a:graphicData uri="http://schemas.openxmlformats.org/drawingml/2006/chart">
                <c:chart xmlns:c="http://schemas.openxmlformats.org/drawingml/2006/chart" xmlns:r="http://schemas.openxmlformats.org/officeDocument/2006/relationships" r:id="rId3"/>
              </a:graphicData>
            </a:graphic>
          </p:graphicFrame>
        </p:grpSp>
      </p:grpSp>
      <p:sp>
        <p:nvSpPr>
          <p:cNvPr id="50" name="テキスト ボックス 49"/>
          <p:cNvSpPr txBox="1"/>
          <p:nvPr/>
        </p:nvSpPr>
        <p:spPr>
          <a:xfrm>
            <a:off x="278481" y="1001694"/>
            <a:ext cx="3981666" cy="584775"/>
          </a:xfrm>
          <a:prstGeom prst="rect">
            <a:avLst/>
          </a:prstGeom>
          <a:noFill/>
          <a:ln>
            <a:solidFill>
              <a:schemeClr val="tx1"/>
            </a:solidFill>
          </a:ln>
        </p:spPr>
        <p:txBody>
          <a:bodyPr wrap="none" rtlCol="0">
            <a:spAutoFit/>
          </a:bodyPr>
          <a:lstStyle/>
          <a:p>
            <a:pPr algn="ctr"/>
            <a:r>
              <a:rPr kumimoji="1" lang="en-US" altLang="ja-JP" sz="1600" dirty="0">
                <a:latin typeface="Arial" panose="020B0604020202020204" pitchFamily="34" charset="0"/>
                <a:cs typeface="Arial" panose="020B0604020202020204" pitchFamily="34" charset="0"/>
              </a:rPr>
              <a:t>Effect of PB on the fluorescence intensity </a:t>
            </a:r>
          </a:p>
          <a:p>
            <a:pPr algn="ctr"/>
            <a:r>
              <a:rPr lang="en-US" altLang="ja-JP" sz="1600" dirty="0">
                <a:latin typeface="Arial" panose="020B0604020202020204" pitchFamily="34" charset="0"/>
                <a:cs typeface="Arial" panose="020B0604020202020204" pitchFamily="34" charset="0"/>
              </a:rPr>
              <a:t>o</a:t>
            </a:r>
            <a:r>
              <a:rPr kumimoji="1" lang="en-US" altLang="ja-JP" sz="1600" dirty="0">
                <a:latin typeface="Arial" panose="020B0604020202020204" pitchFamily="34" charset="0"/>
                <a:cs typeface="Arial" panose="020B0604020202020204" pitchFamily="34" charset="0"/>
              </a:rPr>
              <a:t>f </a:t>
            </a:r>
            <a:r>
              <a:rPr lang="en-US" altLang="ja-JP" sz="1600" dirty="0">
                <a:latin typeface="Arial" panose="020B0604020202020204" pitchFamily="34" charset="0"/>
                <a:cs typeface="Arial" panose="020B0604020202020204" pitchFamily="34" charset="0"/>
              </a:rPr>
              <a:t>s</a:t>
            </a:r>
            <a:r>
              <a:rPr kumimoji="1" lang="en-US" altLang="ja-JP" sz="1600" dirty="0">
                <a:latin typeface="Arial" panose="020B0604020202020204" pitchFamily="34" charset="0"/>
                <a:cs typeface="Arial" panose="020B0604020202020204" pitchFamily="34" charset="0"/>
              </a:rPr>
              <a:t>ite </a:t>
            </a:r>
            <a:r>
              <a:rPr lang="en-US" altLang="ja-JP" sz="1600" dirty="0">
                <a:latin typeface="Arial" panose="020B0604020202020204" pitchFamily="34" charset="0"/>
                <a:cs typeface="Arial" panose="020B0604020202020204" pitchFamily="34" charset="0"/>
              </a:rPr>
              <a:t>s</a:t>
            </a:r>
            <a:r>
              <a:rPr kumimoji="1" lang="en-US" altLang="ja-JP" sz="1600" dirty="0">
                <a:latin typeface="Arial" panose="020B0604020202020204" pitchFamily="34" charset="0"/>
                <a:cs typeface="Arial" panose="020B0604020202020204" pitchFamily="34" charset="0"/>
              </a:rPr>
              <a:t>pecific </a:t>
            </a:r>
            <a:r>
              <a:rPr lang="en-US" altLang="ja-JP" sz="1600" dirty="0">
                <a:latin typeface="Arial" panose="020B0604020202020204" pitchFamily="34" charset="0"/>
                <a:cs typeface="Arial" panose="020B0604020202020204" pitchFamily="34" charset="0"/>
              </a:rPr>
              <a:t>l</a:t>
            </a:r>
            <a:r>
              <a:rPr kumimoji="1" lang="en-US" altLang="ja-JP" sz="1600" dirty="0">
                <a:latin typeface="Arial" panose="020B0604020202020204" pitchFamily="34" charset="0"/>
                <a:cs typeface="Arial" panose="020B0604020202020204" pitchFamily="34" charset="0"/>
              </a:rPr>
              <a:t>igand-HSA </a:t>
            </a:r>
            <a:r>
              <a:rPr lang="en-US" altLang="ja-JP" sz="1600" dirty="0">
                <a:latin typeface="Arial" panose="020B0604020202020204" pitchFamily="34" charset="0"/>
                <a:cs typeface="Arial" panose="020B0604020202020204" pitchFamily="34" charset="0"/>
              </a:rPr>
              <a:t>s</a:t>
            </a:r>
            <a:r>
              <a:rPr kumimoji="1" lang="en-US" altLang="ja-JP" sz="1600" dirty="0">
                <a:latin typeface="Arial" panose="020B0604020202020204" pitchFamily="34" charset="0"/>
                <a:cs typeface="Arial" panose="020B0604020202020204" pitchFamily="34" charset="0"/>
              </a:rPr>
              <a:t>ystems</a:t>
            </a:r>
            <a:endParaRPr kumimoji="1" lang="ja-JP" altLang="en-US" sz="1600" dirty="0">
              <a:latin typeface="Arial" panose="020B0604020202020204" pitchFamily="34" charset="0"/>
              <a:cs typeface="Arial" panose="020B0604020202020204" pitchFamily="34" charset="0"/>
            </a:endParaRPr>
          </a:p>
        </p:txBody>
      </p:sp>
      <p:grpSp>
        <p:nvGrpSpPr>
          <p:cNvPr id="54" name="グループ化 53"/>
          <p:cNvGrpSpPr/>
          <p:nvPr/>
        </p:nvGrpSpPr>
        <p:grpSpPr>
          <a:xfrm>
            <a:off x="4744322" y="1001694"/>
            <a:ext cx="4414834" cy="4072457"/>
            <a:chOff x="4744322" y="1001694"/>
            <a:chExt cx="4414834" cy="4072457"/>
          </a:xfrm>
        </p:grpSpPr>
        <p:sp>
          <p:nvSpPr>
            <p:cNvPr id="48" name="テキスト ボックス 1"/>
            <p:cNvSpPr txBox="1">
              <a:spLocks noChangeArrowheads="1"/>
            </p:cNvSpPr>
            <p:nvPr/>
          </p:nvSpPr>
          <p:spPr bwMode="auto">
            <a:xfrm>
              <a:off x="4744322" y="1001694"/>
              <a:ext cx="4185761" cy="338554"/>
            </a:xfrm>
            <a:prstGeom prst="rect">
              <a:avLst/>
            </a:prstGeom>
            <a:noFill/>
            <a:ln w="9525">
              <a:solidFill>
                <a:schemeClr val="tx1"/>
              </a:solidFill>
              <a:miter lim="800000"/>
              <a:headEnd/>
              <a:tailEnd/>
            </a:ln>
          </p:spPr>
          <p:txBody>
            <a:bodyPr wrap="none">
              <a:spAutoFit/>
            </a:bodyPr>
            <a:lstStyle/>
            <a:p>
              <a:pPr algn="ctr"/>
              <a:r>
                <a:rPr lang="en-US" altLang="ja-JP" sz="1600" dirty="0">
                  <a:latin typeface="Arial" panose="020B0604020202020204" pitchFamily="34" charset="0"/>
                  <a:ea typeface="ＭＳ ゴシック" pitchFamily="49" charset="-128"/>
                  <a:cs typeface="Arial" panose="020B0604020202020204" pitchFamily="34" charset="0"/>
                </a:rPr>
                <a:t>Binding of PB to wild-type and mutant HSAs</a:t>
              </a:r>
            </a:p>
          </p:txBody>
        </p:sp>
        <p:grpSp>
          <p:nvGrpSpPr>
            <p:cNvPr id="53" name="グループ化 52"/>
            <p:cNvGrpSpPr/>
            <p:nvPr/>
          </p:nvGrpSpPr>
          <p:grpSpPr>
            <a:xfrm>
              <a:off x="4932040" y="1577008"/>
              <a:ext cx="4227116" cy="3497143"/>
              <a:chOff x="4932040" y="1577008"/>
              <a:chExt cx="4227116" cy="3497143"/>
            </a:xfrm>
          </p:grpSpPr>
          <p:graphicFrame>
            <p:nvGraphicFramePr>
              <p:cNvPr id="45" name="グラフ 44"/>
              <p:cNvGraphicFramePr>
                <a:graphicFrameLocks noChangeAspect="1"/>
              </p:cNvGraphicFramePr>
              <p:nvPr>
                <p:extLst>
                  <p:ext uri="{D42A27DB-BD31-4B8C-83A1-F6EECF244321}">
                    <p14:modId xmlns:p14="http://schemas.microsoft.com/office/powerpoint/2010/main" val="4009875508"/>
                  </p:ext>
                </p:extLst>
              </p:nvPr>
            </p:nvGraphicFramePr>
            <p:xfrm>
              <a:off x="5178739" y="1577008"/>
              <a:ext cx="3504789" cy="3220144"/>
            </p:xfrm>
            <a:graphic>
              <a:graphicData uri="http://schemas.openxmlformats.org/drawingml/2006/chart">
                <c:chart xmlns:c="http://schemas.openxmlformats.org/drawingml/2006/chart" xmlns:r="http://schemas.openxmlformats.org/officeDocument/2006/relationships" r:id="rId4"/>
              </a:graphicData>
            </a:graphic>
          </p:graphicFrame>
          <p:grpSp>
            <p:nvGrpSpPr>
              <p:cNvPr id="9" name="グループ化 8"/>
              <p:cNvGrpSpPr/>
              <p:nvPr/>
            </p:nvGrpSpPr>
            <p:grpSpPr>
              <a:xfrm>
                <a:off x="6588224" y="4797152"/>
                <a:ext cx="2570932" cy="276999"/>
                <a:chOff x="6781333" y="4742827"/>
                <a:chExt cx="2570932" cy="276999"/>
              </a:xfrm>
            </p:grpSpPr>
            <p:sp>
              <p:nvSpPr>
                <p:cNvPr id="46" name="正方形/長方形 45"/>
                <p:cNvSpPr>
                  <a:spLocks noChangeArrowheads="1"/>
                </p:cNvSpPr>
                <p:nvPr/>
              </p:nvSpPr>
              <p:spPr bwMode="auto">
                <a:xfrm>
                  <a:off x="6781333" y="4742827"/>
                  <a:ext cx="15905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sz="1200" b="0" dirty="0">
                      <a:latin typeface="Arial" panose="020B0604020202020204" pitchFamily="34" charset="0"/>
                      <a:ea typeface="+mj-ea"/>
                      <a:cs typeface="Arial" panose="020B0604020202020204" pitchFamily="34" charset="0"/>
                    </a:rPr>
                    <a:t>Means ± S.D. (n=3)</a:t>
                  </a:r>
                  <a:endParaRPr lang="ja-JP" altLang="en-US" sz="1200" b="0" baseline="30000" dirty="0">
                    <a:latin typeface="Arial" panose="020B0604020202020204" pitchFamily="34" charset="0"/>
                    <a:ea typeface="+mj-ea"/>
                    <a:cs typeface="Arial" panose="020B0604020202020204" pitchFamily="34" charset="0"/>
                  </a:endParaRPr>
                </a:p>
              </p:txBody>
            </p:sp>
            <p:sp>
              <p:nvSpPr>
                <p:cNvPr id="47" name="正方形/長方形 45"/>
                <p:cNvSpPr>
                  <a:spLocks noChangeArrowheads="1"/>
                </p:cNvSpPr>
                <p:nvPr/>
              </p:nvSpPr>
              <p:spPr bwMode="auto">
                <a:xfrm>
                  <a:off x="8309544" y="4742827"/>
                  <a:ext cx="104272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ja-JP" altLang="en-US" sz="1200" b="0" dirty="0">
                      <a:latin typeface="Arial" panose="020B0604020202020204" pitchFamily="34" charset="0"/>
                      <a:ea typeface="+mn-ea"/>
                      <a:cs typeface="Arial" panose="020B0604020202020204" pitchFamily="34" charset="0"/>
                    </a:rPr>
                    <a:t>**</a:t>
                  </a:r>
                  <a:r>
                    <a:rPr lang="en-US" altLang="ja-JP" sz="1200" b="0" dirty="0">
                      <a:latin typeface="Arial" panose="020B0604020202020204" pitchFamily="34" charset="0"/>
                      <a:ea typeface="ＭＳ 明朝" charset="-128"/>
                      <a:cs typeface="Arial" panose="020B0604020202020204" pitchFamily="34" charset="0"/>
                    </a:rPr>
                    <a:t>; P &lt; 0.01 </a:t>
                  </a:r>
                  <a:endParaRPr lang="ja-JP" altLang="en-US" sz="1200" b="0" baseline="30000" dirty="0">
                    <a:latin typeface="Arial" panose="020B0604020202020204" pitchFamily="34" charset="0"/>
                    <a:ea typeface="+mj-ea"/>
                    <a:cs typeface="Arial" panose="020B0604020202020204" pitchFamily="34" charset="0"/>
                  </a:endParaRPr>
                </a:p>
              </p:txBody>
            </p:sp>
          </p:grpSp>
          <p:sp>
            <p:nvSpPr>
              <p:cNvPr id="49" name="Text Box 123"/>
              <p:cNvSpPr txBox="1">
                <a:spLocks noChangeAspect="1" noChangeArrowheads="1"/>
              </p:cNvSpPr>
              <p:nvPr/>
            </p:nvSpPr>
            <p:spPr bwMode="auto">
              <a:xfrm rot="16200000">
                <a:off x="4325156" y="2904392"/>
                <a:ext cx="152154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eaLnBrk="1" hangingPunct="1"/>
                <a:r>
                  <a:rPr lang="en-US" altLang="ja-JP" sz="1400" b="0" dirty="0">
                    <a:latin typeface="Arial" panose="020B0604020202020204" pitchFamily="34" charset="0"/>
                    <a:ea typeface="HGP創英角ｺﾞｼｯｸUB" pitchFamily="50" charset="-128"/>
                    <a:cs typeface="Arial" panose="020B0604020202020204" pitchFamily="34" charset="0"/>
                  </a:rPr>
                  <a:t>Free fraction (%)</a:t>
                </a:r>
              </a:p>
            </p:txBody>
          </p:sp>
          <p:sp>
            <p:nvSpPr>
              <p:cNvPr id="51" name="正方形/長方形 45"/>
              <p:cNvSpPr>
                <a:spLocks noChangeArrowheads="1"/>
              </p:cNvSpPr>
              <p:nvPr/>
            </p:nvSpPr>
            <p:spPr bwMode="auto">
              <a:xfrm>
                <a:off x="6958011" y="1753071"/>
                <a:ext cx="32573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ja-JP" altLang="en-US" sz="1400" b="0" dirty="0">
                    <a:latin typeface="Arial" panose="020B0604020202020204" pitchFamily="34" charset="0"/>
                    <a:ea typeface="+mn-ea"/>
                    <a:cs typeface="Arial" panose="020B0604020202020204" pitchFamily="34" charset="0"/>
                  </a:rPr>
                  <a:t>**</a:t>
                </a:r>
                <a:endParaRPr lang="ja-JP" altLang="en-US" sz="1400" b="0" baseline="30000" dirty="0">
                  <a:latin typeface="Arial" panose="020B0604020202020204" pitchFamily="34" charset="0"/>
                  <a:ea typeface="+mn-ea"/>
                  <a:cs typeface="Arial" panose="020B0604020202020204" pitchFamily="34" charset="0"/>
                </a:endParaRPr>
              </a:p>
            </p:txBody>
          </p:sp>
          <p:sp>
            <p:nvSpPr>
              <p:cNvPr id="52" name="正方形/長方形 45"/>
              <p:cNvSpPr>
                <a:spLocks noChangeArrowheads="1"/>
              </p:cNvSpPr>
              <p:nvPr/>
            </p:nvSpPr>
            <p:spPr bwMode="auto">
              <a:xfrm>
                <a:off x="7903354" y="2348880"/>
                <a:ext cx="32573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ja-JP" altLang="en-US" sz="1400" b="0" dirty="0">
                    <a:latin typeface="Arial" panose="020B0604020202020204" pitchFamily="34" charset="0"/>
                    <a:ea typeface="+mn-ea"/>
                    <a:cs typeface="Arial" panose="020B0604020202020204" pitchFamily="34" charset="0"/>
                  </a:rPr>
                  <a:t>**</a:t>
                </a:r>
                <a:endParaRPr lang="ja-JP" altLang="en-US" sz="1400" b="0" baseline="30000" dirty="0">
                  <a:latin typeface="Arial" panose="020B0604020202020204" pitchFamily="34" charset="0"/>
                  <a:ea typeface="+mn-ea"/>
                  <a:cs typeface="Arial" panose="020B0604020202020204" pitchFamily="34" charset="0"/>
                </a:endParaRPr>
              </a:p>
            </p:txBody>
          </p:sp>
        </p:grpSp>
      </p:grpSp>
      <p:sp>
        <p:nvSpPr>
          <p:cNvPr id="26" name="テキスト ボックス 1"/>
          <p:cNvSpPr txBox="1">
            <a:spLocks noChangeArrowheads="1"/>
          </p:cNvSpPr>
          <p:nvPr/>
        </p:nvSpPr>
        <p:spPr bwMode="auto">
          <a:xfrm>
            <a:off x="621129" y="10382"/>
            <a:ext cx="7906332" cy="830997"/>
          </a:xfrm>
          <a:prstGeom prst="rect">
            <a:avLst/>
          </a:prstGeom>
          <a:noFill/>
          <a:ln w="9525">
            <a:noFill/>
            <a:miter lim="800000"/>
            <a:headEnd/>
            <a:tailEnd/>
          </a:ln>
        </p:spPr>
        <p:txBody>
          <a:bodyPr wrap="none">
            <a:spAutoFit/>
          </a:bodyPr>
          <a:lstStyle/>
          <a:p>
            <a:pPr algn="ctr"/>
            <a:r>
              <a:rPr lang="en-US" altLang="ja-JP" sz="2400" dirty="0">
                <a:latin typeface="Arial" panose="020B0604020202020204" pitchFamily="34" charset="0"/>
                <a:ea typeface="ＭＳ ゴシック" pitchFamily="49" charset="-128"/>
                <a:cs typeface="Arial" panose="020B0604020202020204" pitchFamily="34" charset="0"/>
              </a:rPr>
              <a:t>Identification of PB binding site and amino acid residues </a:t>
            </a:r>
          </a:p>
          <a:p>
            <a:pPr algn="ctr"/>
            <a:r>
              <a:rPr lang="en-US" altLang="ja-JP" sz="2400" dirty="0">
                <a:latin typeface="Arial" panose="020B0604020202020204" pitchFamily="34" charset="0"/>
                <a:ea typeface="ＭＳ ゴシック" pitchFamily="49" charset="-128"/>
                <a:cs typeface="Arial" panose="020B0604020202020204" pitchFamily="34" charset="0"/>
              </a:rPr>
              <a:t>involved in the PB-HSA interaction</a:t>
            </a:r>
          </a:p>
        </p:txBody>
      </p:sp>
    </p:spTree>
    <p:extLst>
      <p:ext uri="{BB962C8B-B14F-4D97-AF65-F5344CB8AC3E}">
        <p14:creationId xmlns:p14="http://schemas.microsoft.com/office/powerpoint/2010/main" val="23780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0769" y="1482535"/>
            <a:ext cx="3816424" cy="3816424"/>
          </a:xfrm>
          <a:prstGeom prst="rect">
            <a:avLst/>
          </a:prstGeom>
        </p:spPr>
      </p:pic>
      <p:sp>
        <p:nvSpPr>
          <p:cNvPr id="3" name="テキスト ボックス 2"/>
          <p:cNvSpPr txBox="1"/>
          <p:nvPr/>
        </p:nvSpPr>
        <p:spPr>
          <a:xfrm>
            <a:off x="827584" y="4055078"/>
            <a:ext cx="801078" cy="369332"/>
          </a:xfrm>
          <a:prstGeom prst="rect">
            <a:avLst/>
          </a:prstGeom>
          <a:noFill/>
        </p:spPr>
        <p:txBody>
          <a:bodyPr wrap="square" rtlCol="0">
            <a:spAutoFit/>
          </a:bodyPr>
          <a:lstStyle/>
          <a:p>
            <a:pPr algn="ctr"/>
            <a:r>
              <a:rPr lang="en-US" altLang="ja-JP" b="1" dirty="0">
                <a:latin typeface="Arial" panose="020B0604020202020204" pitchFamily="34" charset="0"/>
                <a:cs typeface="Arial" panose="020B0604020202020204" pitchFamily="34" charset="0"/>
              </a:rPr>
              <a:t>PB</a:t>
            </a:r>
            <a:endParaRPr kumimoji="1" lang="ja-JP" altLang="en-US" b="1" dirty="0">
              <a:latin typeface="Arial" panose="020B0604020202020204" pitchFamily="34" charset="0"/>
              <a:cs typeface="Arial" panose="020B0604020202020204" pitchFamily="34" charset="0"/>
            </a:endParaRPr>
          </a:p>
        </p:txBody>
      </p:sp>
      <p:cxnSp>
        <p:nvCxnSpPr>
          <p:cNvPr id="4" name="直線矢印コネクタ 3"/>
          <p:cNvCxnSpPr/>
          <p:nvPr/>
        </p:nvCxnSpPr>
        <p:spPr>
          <a:xfrm flipV="1">
            <a:off x="1329851" y="3570767"/>
            <a:ext cx="361829" cy="484312"/>
          </a:xfrm>
          <a:prstGeom prst="straightConnector1">
            <a:avLst/>
          </a:prstGeom>
          <a:ln w="381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5" name="テキスト ボックス 4"/>
          <p:cNvSpPr txBox="1"/>
          <p:nvPr/>
        </p:nvSpPr>
        <p:spPr>
          <a:xfrm>
            <a:off x="3643097" y="1914583"/>
            <a:ext cx="507737" cy="307777"/>
          </a:xfrm>
          <a:prstGeom prst="rect">
            <a:avLst/>
          </a:prstGeom>
          <a:noFill/>
        </p:spPr>
        <p:txBody>
          <a:bodyPr wrap="square" rtlCol="0">
            <a:spAutoFit/>
          </a:bodyPr>
          <a:lstStyle/>
          <a:p>
            <a:r>
              <a:rPr kumimoji="1" lang="en-US" altLang="ja-JP" sz="1400" b="1" dirty="0">
                <a:solidFill>
                  <a:schemeClr val="accent1">
                    <a:lumMod val="75000"/>
                  </a:schemeClr>
                </a:solidFill>
                <a:latin typeface="Arial" panose="020B0604020202020204" pitchFamily="34" charset="0"/>
                <a:cs typeface="Arial" panose="020B0604020202020204" pitchFamily="34" charset="0"/>
              </a:rPr>
              <a:t>IA</a:t>
            </a:r>
            <a:endParaRPr kumimoji="1" lang="ja-JP" altLang="en-US" sz="1400" b="1" dirty="0">
              <a:solidFill>
                <a:schemeClr val="accent1">
                  <a:lumMod val="75000"/>
                </a:schemeClr>
              </a:solidFill>
              <a:latin typeface="Arial" panose="020B0604020202020204" pitchFamily="34" charset="0"/>
              <a:cs typeface="Arial" panose="020B0604020202020204" pitchFamily="34" charset="0"/>
            </a:endParaRPr>
          </a:p>
        </p:txBody>
      </p:sp>
      <p:sp>
        <p:nvSpPr>
          <p:cNvPr id="6" name="テキスト ボックス 5"/>
          <p:cNvSpPr txBox="1"/>
          <p:nvPr/>
        </p:nvSpPr>
        <p:spPr>
          <a:xfrm>
            <a:off x="2274945" y="1626551"/>
            <a:ext cx="509590" cy="307777"/>
          </a:xfrm>
          <a:prstGeom prst="rect">
            <a:avLst/>
          </a:prstGeom>
          <a:noFill/>
        </p:spPr>
        <p:txBody>
          <a:bodyPr wrap="square" rtlCol="0">
            <a:spAutoFit/>
          </a:bodyPr>
          <a:lstStyle/>
          <a:p>
            <a:r>
              <a:rPr kumimoji="1" lang="en-US" altLang="ja-JP" sz="1400" b="1" dirty="0">
                <a:solidFill>
                  <a:schemeClr val="accent5">
                    <a:lumMod val="60000"/>
                    <a:lumOff val="40000"/>
                  </a:schemeClr>
                </a:solidFill>
                <a:latin typeface="Arial" panose="020B0604020202020204" pitchFamily="34" charset="0"/>
                <a:cs typeface="Arial" panose="020B0604020202020204" pitchFamily="34" charset="0"/>
              </a:rPr>
              <a:t>IB</a:t>
            </a:r>
            <a:endParaRPr kumimoji="1" lang="ja-JP" altLang="en-US" sz="1400" b="1" dirty="0">
              <a:solidFill>
                <a:schemeClr val="accent5">
                  <a:lumMod val="60000"/>
                  <a:lumOff val="40000"/>
                </a:schemeClr>
              </a:solidFill>
              <a:latin typeface="Arial" panose="020B0604020202020204" pitchFamily="34" charset="0"/>
              <a:cs typeface="Arial" panose="020B0604020202020204" pitchFamily="34" charset="0"/>
            </a:endParaRPr>
          </a:p>
        </p:txBody>
      </p:sp>
      <p:sp>
        <p:nvSpPr>
          <p:cNvPr id="7" name="テキスト ボックス 6"/>
          <p:cNvSpPr txBox="1"/>
          <p:nvPr/>
        </p:nvSpPr>
        <p:spPr>
          <a:xfrm>
            <a:off x="3283057" y="3570767"/>
            <a:ext cx="581611" cy="307777"/>
          </a:xfrm>
          <a:prstGeom prst="rect">
            <a:avLst/>
          </a:prstGeom>
          <a:noFill/>
        </p:spPr>
        <p:txBody>
          <a:bodyPr wrap="square" rtlCol="0">
            <a:spAutoFit/>
          </a:bodyPr>
          <a:lstStyle/>
          <a:p>
            <a:r>
              <a:rPr kumimoji="1" lang="en-US" altLang="ja-JP" sz="1400" b="1" dirty="0">
                <a:solidFill>
                  <a:schemeClr val="accent2">
                    <a:lumMod val="40000"/>
                    <a:lumOff val="60000"/>
                  </a:schemeClr>
                </a:solidFill>
                <a:latin typeface="Arial" panose="020B0604020202020204" pitchFamily="34" charset="0"/>
                <a:cs typeface="Arial" panose="020B0604020202020204" pitchFamily="34" charset="0"/>
              </a:rPr>
              <a:t>IIA</a:t>
            </a:r>
            <a:endParaRPr kumimoji="1" lang="ja-JP" altLang="en-US" sz="1400" b="1" dirty="0">
              <a:solidFill>
                <a:schemeClr val="accent2">
                  <a:lumMod val="40000"/>
                  <a:lumOff val="60000"/>
                </a:schemeClr>
              </a:solidFill>
              <a:latin typeface="Arial" panose="020B0604020202020204" pitchFamily="34" charset="0"/>
              <a:cs typeface="Arial" panose="020B0604020202020204" pitchFamily="34" charset="0"/>
            </a:endParaRPr>
          </a:p>
        </p:txBody>
      </p:sp>
      <p:sp>
        <p:nvSpPr>
          <p:cNvPr id="8" name="テキスト ボックス 7"/>
          <p:cNvSpPr txBox="1"/>
          <p:nvPr/>
        </p:nvSpPr>
        <p:spPr>
          <a:xfrm>
            <a:off x="834785" y="3262990"/>
            <a:ext cx="581611" cy="307777"/>
          </a:xfrm>
          <a:prstGeom prst="rect">
            <a:avLst/>
          </a:prstGeom>
          <a:noFill/>
        </p:spPr>
        <p:txBody>
          <a:bodyPr wrap="square" rtlCol="0">
            <a:spAutoFit/>
          </a:bodyPr>
          <a:lstStyle/>
          <a:p>
            <a:r>
              <a:rPr kumimoji="1" lang="en-US" altLang="ja-JP" sz="1400" b="1" dirty="0">
                <a:solidFill>
                  <a:schemeClr val="accent3">
                    <a:lumMod val="50000"/>
                  </a:schemeClr>
                </a:solidFill>
                <a:latin typeface="Arial" panose="020B0604020202020204" pitchFamily="34" charset="0"/>
                <a:cs typeface="Arial" panose="020B0604020202020204" pitchFamily="34" charset="0"/>
              </a:rPr>
              <a:t>IIIA</a:t>
            </a:r>
            <a:endParaRPr kumimoji="1" lang="ja-JP" altLang="en-US" sz="1400" b="1" dirty="0">
              <a:solidFill>
                <a:schemeClr val="accent3">
                  <a:lumMod val="50000"/>
                </a:schemeClr>
              </a:solidFill>
              <a:latin typeface="Arial" panose="020B0604020202020204" pitchFamily="34" charset="0"/>
              <a:cs typeface="Arial" panose="020B0604020202020204" pitchFamily="34" charset="0"/>
            </a:endParaRPr>
          </a:p>
        </p:txBody>
      </p:sp>
      <p:sp>
        <p:nvSpPr>
          <p:cNvPr id="9" name="テキスト ボックス 8"/>
          <p:cNvSpPr txBox="1"/>
          <p:nvPr/>
        </p:nvSpPr>
        <p:spPr>
          <a:xfrm>
            <a:off x="613214" y="1986591"/>
            <a:ext cx="581611" cy="307777"/>
          </a:xfrm>
          <a:prstGeom prst="rect">
            <a:avLst/>
          </a:prstGeom>
          <a:noFill/>
        </p:spPr>
        <p:txBody>
          <a:bodyPr wrap="square" rtlCol="0">
            <a:spAutoFit/>
          </a:bodyPr>
          <a:lstStyle/>
          <a:p>
            <a:r>
              <a:rPr kumimoji="1" lang="en-US" altLang="ja-JP" sz="1400" b="1" dirty="0">
                <a:solidFill>
                  <a:schemeClr val="accent3">
                    <a:lumMod val="75000"/>
                  </a:schemeClr>
                </a:solidFill>
                <a:latin typeface="Arial" panose="020B0604020202020204" pitchFamily="34" charset="0"/>
                <a:cs typeface="Arial" panose="020B0604020202020204" pitchFamily="34" charset="0"/>
              </a:rPr>
              <a:t>IIIB</a:t>
            </a:r>
            <a:endParaRPr kumimoji="1" lang="ja-JP" altLang="en-US" sz="1400" b="1" dirty="0">
              <a:solidFill>
                <a:schemeClr val="accent3">
                  <a:lumMod val="75000"/>
                </a:schemeClr>
              </a:solidFill>
              <a:latin typeface="Arial" panose="020B0604020202020204" pitchFamily="34" charset="0"/>
              <a:cs typeface="Arial" panose="020B0604020202020204" pitchFamily="34" charset="0"/>
            </a:endParaRPr>
          </a:p>
        </p:txBody>
      </p:sp>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5185" y="1482535"/>
            <a:ext cx="3881231" cy="3528392"/>
          </a:xfrm>
          <a:prstGeom prst="rect">
            <a:avLst/>
          </a:prstGeom>
        </p:spPr>
      </p:pic>
      <p:sp>
        <p:nvSpPr>
          <p:cNvPr id="15" name="テキスト ボックス 14"/>
          <p:cNvSpPr txBox="1"/>
          <p:nvPr/>
        </p:nvSpPr>
        <p:spPr>
          <a:xfrm>
            <a:off x="6019361" y="2130607"/>
            <a:ext cx="827997" cy="307777"/>
          </a:xfrm>
          <a:prstGeom prst="rect">
            <a:avLst/>
          </a:prstGeom>
          <a:solidFill>
            <a:schemeClr val="bg1">
              <a:alpha val="75000"/>
            </a:schemeClr>
          </a:solidFill>
          <a:ln w="19050" cmpd="sng">
            <a:noFill/>
          </a:ln>
        </p:spPr>
        <p:txBody>
          <a:bodyPr wrap="square" rtlCol="0">
            <a:spAutoFit/>
          </a:bodyPr>
          <a:lstStyle/>
          <a:p>
            <a:pPr algn="ctr"/>
            <a:r>
              <a:rPr kumimoji="1" lang="en-US" altLang="ja-JP" sz="1400" b="1" dirty="0">
                <a:latin typeface="Arial" panose="020B0604020202020204" pitchFamily="34" charset="0"/>
                <a:cs typeface="Arial" panose="020B0604020202020204" pitchFamily="34" charset="0"/>
              </a:rPr>
              <a:t>Arg410</a:t>
            </a:r>
            <a:endParaRPr kumimoji="1" lang="ja-JP" altLang="en-US" sz="1400" b="1" dirty="0">
              <a:latin typeface="Arial" panose="020B0604020202020204" pitchFamily="34" charset="0"/>
              <a:cs typeface="Arial" panose="020B0604020202020204" pitchFamily="34" charset="0"/>
            </a:endParaRPr>
          </a:p>
        </p:txBody>
      </p:sp>
      <p:sp>
        <p:nvSpPr>
          <p:cNvPr id="18" name="テキスト ボックス 17"/>
          <p:cNvSpPr txBox="1"/>
          <p:nvPr/>
        </p:nvSpPr>
        <p:spPr>
          <a:xfrm>
            <a:off x="6667433" y="3570799"/>
            <a:ext cx="827997" cy="307777"/>
          </a:xfrm>
          <a:prstGeom prst="rect">
            <a:avLst/>
          </a:prstGeom>
          <a:solidFill>
            <a:schemeClr val="bg1">
              <a:alpha val="75000"/>
            </a:schemeClr>
          </a:solidFill>
          <a:ln w="19050" cmpd="sng">
            <a:noFill/>
          </a:ln>
        </p:spPr>
        <p:txBody>
          <a:bodyPr wrap="square" rtlCol="0">
            <a:spAutoFit/>
          </a:bodyPr>
          <a:lstStyle/>
          <a:p>
            <a:pPr algn="ctr"/>
            <a:r>
              <a:rPr lang="en-US" altLang="ja-JP" sz="1400" b="1" dirty="0">
                <a:latin typeface="Arial" panose="020B0604020202020204" pitchFamily="34" charset="0"/>
                <a:cs typeface="Arial" panose="020B0604020202020204" pitchFamily="34" charset="0"/>
              </a:rPr>
              <a:t>Ser489</a:t>
            </a:r>
            <a:endParaRPr kumimoji="1" lang="ja-JP" altLang="en-US" sz="1400" b="1" dirty="0">
              <a:latin typeface="Arial" panose="020B0604020202020204" pitchFamily="34" charset="0"/>
              <a:cs typeface="Arial" panose="020B0604020202020204" pitchFamily="34" charset="0"/>
            </a:endParaRPr>
          </a:p>
        </p:txBody>
      </p:sp>
      <p:sp>
        <p:nvSpPr>
          <p:cNvPr id="21" name="テキスト ボックス 20"/>
          <p:cNvSpPr txBox="1"/>
          <p:nvPr/>
        </p:nvSpPr>
        <p:spPr>
          <a:xfrm>
            <a:off x="6883457" y="2634663"/>
            <a:ext cx="827997" cy="307777"/>
          </a:xfrm>
          <a:prstGeom prst="rect">
            <a:avLst/>
          </a:prstGeom>
          <a:solidFill>
            <a:schemeClr val="bg1">
              <a:alpha val="75000"/>
            </a:schemeClr>
          </a:solidFill>
          <a:ln w="19050" cmpd="sng">
            <a:noFill/>
          </a:ln>
        </p:spPr>
        <p:txBody>
          <a:bodyPr wrap="square" rtlCol="0">
            <a:spAutoFit/>
          </a:bodyPr>
          <a:lstStyle/>
          <a:p>
            <a:pPr algn="ctr"/>
            <a:r>
              <a:rPr kumimoji="1" lang="en-US" altLang="ja-JP" sz="1400" b="1" dirty="0">
                <a:latin typeface="Arial" panose="020B0604020202020204" pitchFamily="34" charset="0"/>
                <a:cs typeface="Arial" panose="020B0604020202020204" pitchFamily="34" charset="0"/>
              </a:rPr>
              <a:t>Tyr411</a:t>
            </a:r>
            <a:endParaRPr kumimoji="1" lang="ja-JP" altLang="en-US" sz="1400" b="1" dirty="0">
              <a:latin typeface="Arial" panose="020B0604020202020204" pitchFamily="34" charset="0"/>
              <a:cs typeface="Arial" panose="020B0604020202020204" pitchFamily="34" charset="0"/>
            </a:endParaRPr>
          </a:p>
        </p:txBody>
      </p:sp>
      <p:sp>
        <p:nvSpPr>
          <p:cNvPr id="24" name="テキスト ボックス 23"/>
          <p:cNvSpPr txBox="1"/>
          <p:nvPr/>
        </p:nvSpPr>
        <p:spPr>
          <a:xfrm>
            <a:off x="5803337" y="3930839"/>
            <a:ext cx="827997" cy="307777"/>
          </a:xfrm>
          <a:prstGeom prst="rect">
            <a:avLst/>
          </a:prstGeom>
          <a:solidFill>
            <a:schemeClr val="bg1">
              <a:alpha val="75000"/>
            </a:schemeClr>
          </a:solidFill>
          <a:ln w="19050" cmpd="sng">
            <a:noFill/>
          </a:ln>
        </p:spPr>
        <p:txBody>
          <a:bodyPr wrap="square" rtlCol="0">
            <a:spAutoFit/>
          </a:bodyPr>
          <a:lstStyle/>
          <a:p>
            <a:pPr algn="ctr"/>
            <a:r>
              <a:rPr kumimoji="1" lang="en-US" altLang="ja-JP" sz="1400" b="1" dirty="0">
                <a:latin typeface="Arial" panose="020B0604020202020204" pitchFamily="34" charset="0"/>
                <a:cs typeface="Arial" panose="020B0604020202020204" pitchFamily="34" charset="0"/>
              </a:rPr>
              <a:t>Leu387</a:t>
            </a:r>
          </a:p>
        </p:txBody>
      </p:sp>
      <p:sp>
        <p:nvSpPr>
          <p:cNvPr id="27" name="テキスト ボックス 26"/>
          <p:cNvSpPr txBox="1"/>
          <p:nvPr/>
        </p:nvSpPr>
        <p:spPr>
          <a:xfrm>
            <a:off x="4827322" y="3498761"/>
            <a:ext cx="827997" cy="307777"/>
          </a:xfrm>
          <a:prstGeom prst="rect">
            <a:avLst/>
          </a:prstGeom>
          <a:solidFill>
            <a:schemeClr val="bg1">
              <a:alpha val="75000"/>
            </a:schemeClr>
          </a:solidFill>
          <a:ln w="19050" cmpd="sng">
            <a:noFill/>
          </a:ln>
        </p:spPr>
        <p:txBody>
          <a:bodyPr wrap="square" rtlCol="0">
            <a:spAutoFit/>
          </a:bodyPr>
          <a:lstStyle/>
          <a:p>
            <a:pPr algn="ctr"/>
            <a:r>
              <a:rPr kumimoji="1" lang="en-US" altLang="ja-JP" sz="1400" b="1" dirty="0">
                <a:latin typeface="Arial" panose="020B0604020202020204" pitchFamily="34" charset="0"/>
                <a:cs typeface="Arial" panose="020B0604020202020204" pitchFamily="34" charset="0"/>
              </a:rPr>
              <a:t>Asn391</a:t>
            </a:r>
          </a:p>
        </p:txBody>
      </p:sp>
      <p:sp>
        <p:nvSpPr>
          <p:cNvPr id="30" name="テキスト ボックス 29"/>
          <p:cNvSpPr txBox="1"/>
          <p:nvPr/>
        </p:nvSpPr>
        <p:spPr>
          <a:xfrm>
            <a:off x="4723217" y="2922697"/>
            <a:ext cx="827997" cy="307777"/>
          </a:xfrm>
          <a:prstGeom prst="rect">
            <a:avLst/>
          </a:prstGeom>
          <a:solidFill>
            <a:schemeClr val="bg1">
              <a:alpha val="75000"/>
            </a:schemeClr>
          </a:solidFill>
          <a:ln w="19050" cmpd="sng">
            <a:noFill/>
          </a:ln>
        </p:spPr>
        <p:txBody>
          <a:bodyPr wrap="square" rtlCol="0">
            <a:spAutoFit/>
          </a:bodyPr>
          <a:lstStyle/>
          <a:p>
            <a:pPr algn="ctr"/>
            <a:r>
              <a:rPr kumimoji="1" lang="en-US" altLang="ja-JP" sz="1400" b="1" dirty="0">
                <a:latin typeface="Arial" panose="020B0604020202020204" pitchFamily="34" charset="0"/>
                <a:cs typeface="Arial" panose="020B0604020202020204" pitchFamily="34" charset="0"/>
              </a:rPr>
              <a:t>Phe403</a:t>
            </a:r>
          </a:p>
        </p:txBody>
      </p:sp>
      <p:sp>
        <p:nvSpPr>
          <p:cNvPr id="33" name="テキスト ボックス 32"/>
          <p:cNvSpPr txBox="1"/>
          <p:nvPr/>
        </p:nvSpPr>
        <p:spPr>
          <a:xfrm>
            <a:off x="5155265" y="2346633"/>
            <a:ext cx="827997" cy="307777"/>
          </a:xfrm>
          <a:prstGeom prst="rect">
            <a:avLst/>
          </a:prstGeom>
          <a:solidFill>
            <a:schemeClr val="bg1">
              <a:alpha val="75000"/>
            </a:schemeClr>
          </a:solidFill>
          <a:ln w="19050" cmpd="sng">
            <a:noFill/>
          </a:ln>
        </p:spPr>
        <p:txBody>
          <a:bodyPr wrap="square" rtlCol="0">
            <a:spAutoFit/>
          </a:bodyPr>
          <a:lstStyle/>
          <a:p>
            <a:pPr algn="ctr"/>
            <a:r>
              <a:rPr kumimoji="1" lang="en-US" altLang="ja-JP" sz="1400" b="1" dirty="0">
                <a:latin typeface="Arial" panose="020B0604020202020204" pitchFamily="34" charset="0"/>
                <a:cs typeface="Arial" panose="020B0604020202020204" pitchFamily="34" charset="0"/>
              </a:rPr>
              <a:t>Leu407</a:t>
            </a:r>
          </a:p>
        </p:txBody>
      </p:sp>
      <p:sp>
        <p:nvSpPr>
          <p:cNvPr id="39" name="テキスト ボックス 38"/>
          <p:cNvSpPr txBox="1"/>
          <p:nvPr/>
        </p:nvSpPr>
        <p:spPr>
          <a:xfrm>
            <a:off x="1554865" y="4559134"/>
            <a:ext cx="581611" cy="307777"/>
          </a:xfrm>
          <a:prstGeom prst="rect">
            <a:avLst/>
          </a:prstGeom>
          <a:noFill/>
        </p:spPr>
        <p:txBody>
          <a:bodyPr wrap="square" rtlCol="0">
            <a:spAutoFit/>
          </a:bodyPr>
          <a:lstStyle/>
          <a:p>
            <a:r>
              <a:rPr kumimoji="1" lang="en-US" altLang="ja-JP" sz="1400" b="1" dirty="0">
                <a:solidFill>
                  <a:srgbClr val="E68889"/>
                </a:solidFill>
                <a:latin typeface="Arial" panose="020B0604020202020204" pitchFamily="34" charset="0"/>
                <a:cs typeface="Arial" panose="020B0604020202020204" pitchFamily="34" charset="0"/>
              </a:rPr>
              <a:t>IIB</a:t>
            </a:r>
            <a:endParaRPr kumimoji="1" lang="ja-JP" altLang="en-US" sz="1400" b="1" dirty="0">
              <a:solidFill>
                <a:srgbClr val="E68889"/>
              </a:solidFill>
              <a:latin typeface="Arial" panose="020B0604020202020204" pitchFamily="34" charset="0"/>
              <a:cs typeface="Arial" panose="020B0604020202020204" pitchFamily="34" charset="0"/>
            </a:endParaRPr>
          </a:p>
        </p:txBody>
      </p:sp>
      <p:sp>
        <p:nvSpPr>
          <p:cNvPr id="41" name="四角形吹き出し 40"/>
          <p:cNvSpPr/>
          <p:nvPr/>
        </p:nvSpPr>
        <p:spPr>
          <a:xfrm>
            <a:off x="4651209" y="1482535"/>
            <a:ext cx="3578696" cy="3600400"/>
          </a:xfrm>
          <a:prstGeom prst="wedgeRectCallout">
            <a:avLst>
              <a:gd name="adj1" fmla="val -122328"/>
              <a:gd name="adj2" fmla="val -993"/>
            </a:avLst>
          </a:prstGeom>
          <a:noFill/>
          <a:ln w="28575" cmpd="sng">
            <a:solidFill>
              <a:srgbClr val="B503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44" name="テキスト ボックス 43"/>
          <p:cNvSpPr txBox="1"/>
          <p:nvPr/>
        </p:nvSpPr>
        <p:spPr>
          <a:xfrm>
            <a:off x="1019550" y="836712"/>
            <a:ext cx="3020379" cy="400110"/>
          </a:xfrm>
          <a:prstGeom prst="rect">
            <a:avLst/>
          </a:prstGeom>
          <a:noFill/>
        </p:spPr>
        <p:txBody>
          <a:bodyPr wrap="none" rtlCol="0">
            <a:spAutoFit/>
          </a:bodyPr>
          <a:lstStyle/>
          <a:p>
            <a:r>
              <a:rPr kumimoji="1" lang="en-US" altLang="ja-JP" sz="2000" dirty="0">
                <a:latin typeface="Arial" panose="020B0604020202020204" pitchFamily="34" charset="0"/>
                <a:cs typeface="Arial" panose="020B0604020202020204" pitchFamily="34" charset="0"/>
              </a:rPr>
              <a:t>PB binding at drug </a:t>
            </a:r>
            <a:r>
              <a:rPr kumimoji="1" lang="en-US" altLang="ja-JP" sz="2000" dirty="0" err="1">
                <a:latin typeface="Arial" panose="020B0604020202020204" pitchFamily="34" charset="0"/>
                <a:cs typeface="Arial" panose="020B0604020202020204" pitchFamily="34" charset="0"/>
              </a:rPr>
              <a:t>siteⅡ</a:t>
            </a:r>
            <a:endParaRPr kumimoji="1" lang="ja-JP" altLang="en-US" sz="2000" dirty="0">
              <a:latin typeface="Arial" panose="020B0604020202020204" pitchFamily="34" charset="0"/>
              <a:cs typeface="Arial" panose="020B0604020202020204" pitchFamily="34" charset="0"/>
            </a:endParaRPr>
          </a:p>
        </p:txBody>
      </p:sp>
      <p:sp>
        <p:nvSpPr>
          <p:cNvPr id="25" name="正方形/長方形 24"/>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
        <p:nvSpPr>
          <p:cNvPr id="26" name="テキスト ボックス 1"/>
          <p:cNvSpPr txBox="1">
            <a:spLocks noChangeArrowheads="1"/>
          </p:cNvSpPr>
          <p:nvPr/>
        </p:nvSpPr>
        <p:spPr bwMode="auto">
          <a:xfrm>
            <a:off x="405123" y="126306"/>
            <a:ext cx="8333756" cy="523220"/>
          </a:xfrm>
          <a:prstGeom prst="rect">
            <a:avLst/>
          </a:prstGeom>
          <a:noFill/>
          <a:ln w="9525">
            <a:noFill/>
            <a:miter lim="800000"/>
            <a:headEnd/>
            <a:tailEnd/>
          </a:ln>
        </p:spPr>
        <p:txBody>
          <a:bodyPr wrap="none">
            <a:spAutoFit/>
          </a:bodyPr>
          <a:lstStyle/>
          <a:p>
            <a:pPr algn="ctr"/>
            <a:r>
              <a:rPr lang="en-US" altLang="ja-JP" sz="2800" dirty="0">
                <a:latin typeface="Arial" panose="020B0604020202020204" pitchFamily="34" charset="0"/>
                <a:ea typeface="ＭＳ ゴシック" pitchFamily="49" charset="-128"/>
                <a:cs typeface="Arial" panose="020B0604020202020204" pitchFamily="34" charset="0"/>
              </a:rPr>
              <a:t>X-ray crystal structure analysis of PB-HSA complex</a:t>
            </a:r>
          </a:p>
        </p:txBody>
      </p:sp>
      <p:grpSp>
        <p:nvGrpSpPr>
          <p:cNvPr id="23" name="グループ化 22"/>
          <p:cNvGrpSpPr/>
          <p:nvPr/>
        </p:nvGrpSpPr>
        <p:grpSpPr>
          <a:xfrm>
            <a:off x="80353" y="5347754"/>
            <a:ext cx="8981696" cy="1356355"/>
            <a:chOff x="80353" y="5347754"/>
            <a:chExt cx="8981696" cy="1356355"/>
          </a:xfrm>
        </p:grpSpPr>
        <p:sp>
          <p:nvSpPr>
            <p:cNvPr id="28" name="正方形/長方形 27"/>
            <p:cNvSpPr/>
            <p:nvPr/>
          </p:nvSpPr>
          <p:spPr>
            <a:xfrm>
              <a:off x="80353" y="5347754"/>
              <a:ext cx="8981696" cy="1356355"/>
            </a:xfrm>
            <a:prstGeom prst="rect">
              <a:avLst/>
            </a:prstGeom>
            <a:solidFill>
              <a:srgbClr val="95030B"/>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latin typeface="Arial Rounded MT Bold" panose="020F0704030504030204" pitchFamily="34" charset="0"/>
                <a:cs typeface="Arial" panose="020B0604020202020204" pitchFamily="34" charset="0"/>
              </a:endParaRPr>
            </a:p>
          </p:txBody>
        </p:sp>
        <p:sp>
          <p:nvSpPr>
            <p:cNvPr id="29" name="テキスト ボックス 28"/>
            <p:cNvSpPr txBox="1"/>
            <p:nvPr/>
          </p:nvSpPr>
          <p:spPr>
            <a:xfrm>
              <a:off x="111665" y="5825876"/>
              <a:ext cx="8919108" cy="400110"/>
            </a:xfrm>
            <a:prstGeom prst="rect">
              <a:avLst/>
            </a:prstGeom>
            <a:noFill/>
          </p:spPr>
          <p:txBody>
            <a:bodyPr wrap="none" rtlCol="0">
              <a:spAutoFit/>
            </a:bodyPr>
            <a:lstStyle/>
            <a:p>
              <a:pPr algn="ctr"/>
              <a:r>
                <a:rPr kumimoji="1" lang="en-US" altLang="ja-JP" sz="2000" dirty="0">
                  <a:solidFill>
                    <a:schemeClr val="bg1"/>
                  </a:solidFill>
                  <a:latin typeface="Arial Rounded MT Bold" panose="020F0704030504030204" pitchFamily="34" charset="0"/>
                  <a:cs typeface="Arial" panose="020B0604020202020204" pitchFamily="34" charset="0"/>
                </a:rPr>
                <a:t>PB was concluded to interact with Tyr411 and Arg410 residues in site II</a:t>
              </a:r>
            </a:p>
          </p:txBody>
        </p:sp>
      </p:grpSp>
    </p:spTree>
    <p:extLst>
      <p:ext uri="{BB962C8B-B14F-4D97-AF65-F5344CB8AC3E}">
        <p14:creationId xmlns:p14="http://schemas.microsoft.com/office/powerpoint/2010/main" val="354956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21" grpId="0" animBg="1"/>
      <p:bldP spid="24" grpId="0" animBg="1"/>
      <p:bldP spid="27" grpId="0" animBg="1"/>
      <p:bldP spid="30" grpId="0" animBg="1"/>
      <p:bldP spid="33" grpId="0" animBg="1"/>
      <p:bldP spid="4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
        <p:nvSpPr>
          <p:cNvPr id="23" name="テキスト ボックス 1"/>
          <p:cNvSpPr txBox="1">
            <a:spLocks noChangeArrowheads="1"/>
          </p:cNvSpPr>
          <p:nvPr/>
        </p:nvSpPr>
        <p:spPr bwMode="auto">
          <a:xfrm>
            <a:off x="136423" y="197186"/>
            <a:ext cx="8871211" cy="461665"/>
          </a:xfrm>
          <a:prstGeom prst="rect">
            <a:avLst/>
          </a:prstGeom>
          <a:noFill/>
          <a:ln w="9525">
            <a:noFill/>
            <a:miter lim="800000"/>
            <a:headEnd/>
            <a:tailEnd/>
          </a:ln>
        </p:spPr>
        <p:txBody>
          <a:bodyPr wrap="none">
            <a:spAutoFit/>
          </a:bodyPr>
          <a:lstStyle/>
          <a:p>
            <a:pPr algn="ctr"/>
            <a:r>
              <a:rPr lang="en-US" altLang="ja-JP" sz="2400" dirty="0">
                <a:latin typeface="Arial" panose="020B0604020202020204" pitchFamily="34" charset="0"/>
                <a:ea typeface="ＭＳ ゴシック" pitchFamily="49" charset="-128"/>
                <a:cs typeface="Arial" panose="020B0604020202020204" pitchFamily="34" charset="0"/>
              </a:rPr>
              <a:t>Effects of endogenous substances on the binding of PB to HSA </a:t>
            </a:r>
          </a:p>
        </p:txBody>
      </p:sp>
      <p:grpSp>
        <p:nvGrpSpPr>
          <p:cNvPr id="10" name="グループ化 9"/>
          <p:cNvGrpSpPr/>
          <p:nvPr/>
        </p:nvGrpSpPr>
        <p:grpSpPr>
          <a:xfrm>
            <a:off x="15751" y="2442374"/>
            <a:ext cx="9056541" cy="3650922"/>
            <a:chOff x="15751" y="2442374"/>
            <a:chExt cx="9056541" cy="3650922"/>
          </a:xfrm>
        </p:grpSpPr>
        <p:grpSp>
          <p:nvGrpSpPr>
            <p:cNvPr id="52" name="グループ化 51"/>
            <p:cNvGrpSpPr/>
            <p:nvPr/>
          </p:nvGrpSpPr>
          <p:grpSpPr>
            <a:xfrm>
              <a:off x="5774743" y="5816296"/>
              <a:ext cx="3297549" cy="277000"/>
              <a:chOff x="5429772" y="5589239"/>
              <a:chExt cx="3297549" cy="277000"/>
            </a:xfrm>
          </p:grpSpPr>
          <p:sp>
            <p:nvSpPr>
              <p:cNvPr id="14" name="正方形/長方形 45"/>
              <p:cNvSpPr>
                <a:spLocks noChangeArrowheads="1"/>
              </p:cNvSpPr>
              <p:nvPr/>
            </p:nvSpPr>
            <p:spPr bwMode="auto">
              <a:xfrm>
                <a:off x="5429772" y="5589239"/>
                <a:ext cx="159050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en-US" altLang="ja-JP" sz="1200" b="0" dirty="0">
                    <a:latin typeface="Arial" panose="020B0604020202020204" pitchFamily="34" charset="0"/>
                    <a:ea typeface="+mj-ea"/>
                    <a:cs typeface="Arial" panose="020B0604020202020204" pitchFamily="34" charset="0"/>
                  </a:rPr>
                  <a:t>Means ± S.D. (n=3)</a:t>
                </a:r>
                <a:endParaRPr lang="ja-JP" altLang="en-US" sz="1200" b="0" baseline="30000" dirty="0">
                  <a:latin typeface="Arial" panose="020B0604020202020204" pitchFamily="34" charset="0"/>
                  <a:ea typeface="+mj-ea"/>
                  <a:cs typeface="Arial" panose="020B0604020202020204" pitchFamily="34" charset="0"/>
                </a:endParaRPr>
              </a:p>
            </p:txBody>
          </p:sp>
          <p:sp>
            <p:nvSpPr>
              <p:cNvPr id="15" name="正方形/長方形 45"/>
              <p:cNvSpPr>
                <a:spLocks noChangeArrowheads="1"/>
              </p:cNvSpPr>
              <p:nvPr/>
            </p:nvSpPr>
            <p:spPr bwMode="auto">
              <a:xfrm>
                <a:off x="6903488" y="5589240"/>
                <a:ext cx="182383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r>
                  <a:rPr lang="ja-JP" altLang="en-US" sz="1200" b="0" dirty="0">
                    <a:latin typeface="Arial" panose="020B0604020202020204" pitchFamily="34" charset="0"/>
                    <a:ea typeface="+mj-ea"/>
                    <a:cs typeface="Arial" panose="020B0604020202020204" pitchFamily="34" charset="0"/>
                  </a:rPr>
                  <a:t>**</a:t>
                </a:r>
                <a:r>
                  <a:rPr lang="en-US" altLang="ja-JP" sz="1200" b="0" dirty="0">
                    <a:latin typeface="Arial" panose="020B0604020202020204" pitchFamily="34" charset="0"/>
                    <a:ea typeface="ＭＳ 明朝" charset="-128"/>
                    <a:cs typeface="Arial" panose="020B0604020202020204" pitchFamily="34" charset="0"/>
                  </a:rPr>
                  <a:t>; P &lt; 0.01, </a:t>
                </a:r>
                <a:r>
                  <a:rPr lang="ja-JP" altLang="en-US" sz="1200" b="0" dirty="0">
                    <a:latin typeface="Arial" panose="020B0604020202020204" pitchFamily="34" charset="0"/>
                    <a:ea typeface="+mj-ea"/>
                    <a:cs typeface="Arial" panose="020B0604020202020204" pitchFamily="34" charset="0"/>
                  </a:rPr>
                  <a:t>*</a:t>
                </a:r>
                <a:r>
                  <a:rPr lang="en-US" altLang="ja-JP" sz="1200" b="0" dirty="0">
                    <a:latin typeface="Arial" panose="020B0604020202020204" pitchFamily="34" charset="0"/>
                    <a:ea typeface="ＭＳ 明朝" charset="-128"/>
                    <a:cs typeface="Arial" panose="020B0604020202020204" pitchFamily="34" charset="0"/>
                  </a:rPr>
                  <a:t>; P &lt; 0.05</a:t>
                </a:r>
                <a:endParaRPr lang="ja-JP" altLang="en-US" sz="1200" b="0" baseline="30000" dirty="0">
                  <a:latin typeface="Arial" panose="020B0604020202020204" pitchFamily="34" charset="0"/>
                  <a:ea typeface="+mj-ea"/>
                  <a:cs typeface="Arial" panose="020B0604020202020204" pitchFamily="34" charset="0"/>
                </a:endParaRPr>
              </a:p>
            </p:txBody>
          </p:sp>
        </p:grpSp>
        <p:grpSp>
          <p:nvGrpSpPr>
            <p:cNvPr id="9" name="グループ化 8"/>
            <p:cNvGrpSpPr/>
            <p:nvPr/>
          </p:nvGrpSpPr>
          <p:grpSpPr>
            <a:xfrm>
              <a:off x="15751" y="2442374"/>
              <a:ext cx="3160822" cy="3175723"/>
              <a:chOff x="15751" y="2442374"/>
              <a:chExt cx="3160822" cy="3175723"/>
            </a:xfrm>
          </p:grpSpPr>
          <p:sp>
            <p:nvSpPr>
              <p:cNvPr id="3" name="Text Box 123"/>
              <p:cNvSpPr txBox="1">
                <a:spLocks noChangeAspect="1" noChangeArrowheads="1"/>
              </p:cNvSpPr>
              <p:nvPr/>
            </p:nvSpPr>
            <p:spPr bwMode="auto">
              <a:xfrm rot="16200000">
                <a:off x="-591133" y="3821840"/>
                <a:ext cx="152154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eaLnBrk="1" hangingPunct="1"/>
                <a:r>
                  <a:rPr lang="en-US" altLang="ja-JP" sz="1400" b="0" dirty="0">
                    <a:latin typeface="Arial" panose="020B0604020202020204" pitchFamily="34" charset="0"/>
                    <a:ea typeface="HGP創英角ｺﾞｼｯｸUB" pitchFamily="50" charset="-128"/>
                    <a:cs typeface="Arial" panose="020B0604020202020204" pitchFamily="34" charset="0"/>
                  </a:rPr>
                  <a:t>Free fraction (%)</a:t>
                </a:r>
              </a:p>
            </p:txBody>
          </p:sp>
          <p:grpSp>
            <p:nvGrpSpPr>
              <p:cNvPr id="48" name="グループ化 47"/>
              <p:cNvGrpSpPr/>
              <p:nvPr/>
            </p:nvGrpSpPr>
            <p:grpSpPr>
              <a:xfrm>
                <a:off x="296573" y="2879267"/>
                <a:ext cx="2880000" cy="2738830"/>
                <a:chOff x="350485" y="2652210"/>
                <a:chExt cx="2880000" cy="2738830"/>
              </a:xfrm>
            </p:grpSpPr>
            <p:grpSp>
              <p:nvGrpSpPr>
                <p:cNvPr id="43" name="グループ化 42"/>
                <p:cNvGrpSpPr/>
                <p:nvPr/>
              </p:nvGrpSpPr>
              <p:grpSpPr>
                <a:xfrm>
                  <a:off x="350485" y="2689175"/>
                  <a:ext cx="2880000" cy="2701865"/>
                  <a:chOff x="350485" y="2689175"/>
                  <a:chExt cx="2880000" cy="2701865"/>
                </a:xfrm>
              </p:grpSpPr>
              <p:graphicFrame>
                <p:nvGraphicFramePr>
                  <p:cNvPr id="2" name="グラフ 1"/>
                  <p:cNvGraphicFramePr>
                    <a:graphicFrameLocks noChangeAspect="1"/>
                  </p:cNvGraphicFramePr>
                  <p:nvPr>
                    <p:extLst>
                      <p:ext uri="{D42A27DB-BD31-4B8C-83A1-F6EECF244321}">
                        <p14:modId xmlns:p14="http://schemas.microsoft.com/office/powerpoint/2010/main" val="487531286"/>
                      </p:ext>
                    </p:extLst>
                  </p:nvPr>
                </p:nvGraphicFramePr>
                <p:xfrm>
                  <a:off x="350485" y="2689175"/>
                  <a:ext cx="2880000" cy="235101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Box 96"/>
                  <p:cNvSpPr txBox="1">
                    <a:spLocks noChangeAspect="1" noChangeArrowheads="1"/>
                  </p:cNvSpPr>
                  <p:nvPr/>
                </p:nvSpPr>
                <p:spPr bwMode="auto">
                  <a:xfrm>
                    <a:off x="648330" y="5083263"/>
                    <a:ext cx="235673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r" eaLnBrk="1" hangingPunct="1"/>
                    <a:r>
                      <a:rPr lang="en-US" altLang="ja-JP" sz="1400" b="0" dirty="0">
                        <a:latin typeface="Arial" panose="020B0604020202020204" pitchFamily="34" charset="0"/>
                        <a:ea typeface="HGP創英角ｺﾞｼｯｸUB" pitchFamily="50" charset="-128"/>
                        <a:cs typeface="Arial" panose="020B0604020202020204" pitchFamily="34" charset="0"/>
                      </a:rPr>
                      <a:t>Ligands concentration (</a:t>
                    </a:r>
                    <a:r>
                      <a:rPr lang="en-US" altLang="ja-JP" sz="1400" b="0" dirty="0" err="1">
                        <a:latin typeface="Arial" panose="020B0604020202020204" pitchFamily="34" charset="0"/>
                        <a:ea typeface="HGP創英角ｺﾞｼｯｸUB" pitchFamily="50" charset="-128"/>
                        <a:cs typeface="Arial" panose="020B0604020202020204" pitchFamily="34" charset="0"/>
                      </a:rPr>
                      <a:t>μM</a:t>
                    </a:r>
                    <a:r>
                      <a:rPr lang="en-US" altLang="ja-JP" sz="1400" b="0" dirty="0">
                        <a:latin typeface="Arial" panose="020B0604020202020204" pitchFamily="34" charset="0"/>
                        <a:ea typeface="HGP創英角ｺﾞｼｯｸUB" pitchFamily="50" charset="-128"/>
                        <a:cs typeface="Arial" panose="020B0604020202020204" pitchFamily="34" charset="0"/>
                      </a:rPr>
                      <a:t>)</a:t>
                    </a:r>
                  </a:p>
                </p:txBody>
              </p:sp>
            </p:grpSp>
            <p:sp>
              <p:nvSpPr>
                <p:cNvPr id="12" name="正方形/長方形 45"/>
                <p:cNvSpPr>
                  <a:spLocks noChangeArrowheads="1"/>
                </p:cNvSpPr>
                <p:nvPr/>
              </p:nvSpPr>
              <p:spPr bwMode="auto">
                <a:xfrm>
                  <a:off x="2778732" y="2652210"/>
                  <a:ext cx="32573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ja-JP" altLang="en-US" sz="1400" b="0" dirty="0">
                      <a:latin typeface="Arial" panose="020B0604020202020204" pitchFamily="34" charset="0"/>
                      <a:ea typeface="+mj-ea"/>
                      <a:cs typeface="Arial" panose="020B0604020202020204" pitchFamily="34" charset="0"/>
                    </a:rPr>
                    <a:t>**</a:t>
                  </a:r>
                  <a:endParaRPr lang="ja-JP" altLang="en-US" sz="1400" b="0" baseline="30000" dirty="0">
                    <a:latin typeface="Arial" panose="020B0604020202020204" pitchFamily="34" charset="0"/>
                    <a:ea typeface="+mj-ea"/>
                    <a:cs typeface="Arial" panose="020B0604020202020204" pitchFamily="34" charset="0"/>
                  </a:endParaRPr>
                </a:p>
              </p:txBody>
            </p:sp>
          </p:grpSp>
          <p:sp>
            <p:nvSpPr>
              <p:cNvPr id="53" name="テキスト ボックス 52"/>
              <p:cNvSpPr txBox="1"/>
              <p:nvPr/>
            </p:nvSpPr>
            <p:spPr>
              <a:xfrm>
                <a:off x="1059290" y="2442374"/>
                <a:ext cx="1426994" cy="338554"/>
              </a:xfrm>
              <a:prstGeom prst="rect">
                <a:avLst/>
              </a:prstGeom>
              <a:noFill/>
            </p:spPr>
            <p:txBody>
              <a:bodyPr wrap="none" rtlCol="0">
                <a:spAutoFit/>
              </a:bodyPr>
              <a:lstStyle/>
              <a:p>
                <a:pPr algn="ctr"/>
                <a:r>
                  <a:rPr lang="en-US" altLang="ja-JP" sz="1600" dirty="0" err="1">
                    <a:solidFill>
                      <a:srgbClr val="0000D4"/>
                    </a:solidFill>
                    <a:latin typeface="Arial" panose="020B0604020202020204" pitchFamily="34" charset="0"/>
                    <a:cs typeface="Arial" panose="020B0604020202020204" pitchFamily="34" charset="0"/>
                  </a:rPr>
                  <a:t>Octanoic</a:t>
                </a:r>
                <a:r>
                  <a:rPr kumimoji="1" lang="en-US" altLang="ja-JP" sz="1600" dirty="0">
                    <a:solidFill>
                      <a:srgbClr val="0000D4"/>
                    </a:solidFill>
                    <a:latin typeface="Arial" panose="020B0604020202020204" pitchFamily="34" charset="0"/>
                    <a:cs typeface="Arial" panose="020B0604020202020204" pitchFamily="34" charset="0"/>
                  </a:rPr>
                  <a:t> acid</a:t>
                </a:r>
                <a:endParaRPr kumimoji="1" lang="ja-JP" altLang="en-US" sz="1600" dirty="0">
                  <a:solidFill>
                    <a:srgbClr val="0000D4"/>
                  </a:solidFill>
                  <a:latin typeface="Arial" panose="020B0604020202020204" pitchFamily="34" charset="0"/>
                  <a:cs typeface="Arial" panose="020B0604020202020204" pitchFamily="34" charset="0"/>
                </a:endParaRPr>
              </a:p>
            </p:txBody>
          </p:sp>
        </p:grpSp>
        <p:grpSp>
          <p:nvGrpSpPr>
            <p:cNvPr id="7" name="グループ化 6"/>
            <p:cNvGrpSpPr/>
            <p:nvPr/>
          </p:nvGrpSpPr>
          <p:grpSpPr>
            <a:xfrm>
              <a:off x="6156496" y="2442374"/>
              <a:ext cx="2880000" cy="3175723"/>
              <a:chOff x="6156496" y="2442374"/>
              <a:chExt cx="2880000" cy="3175723"/>
            </a:xfrm>
          </p:grpSpPr>
          <p:grpSp>
            <p:nvGrpSpPr>
              <p:cNvPr id="47" name="グループ化 46"/>
              <p:cNvGrpSpPr/>
              <p:nvPr/>
            </p:nvGrpSpPr>
            <p:grpSpPr>
              <a:xfrm>
                <a:off x="6156496" y="2811417"/>
                <a:ext cx="2880000" cy="2806680"/>
                <a:chOff x="3347864" y="2584360"/>
                <a:chExt cx="2880000" cy="2806680"/>
              </a:xfrm>
            </p:grpSpPr>
            <p:grpSp>
              <p:nvGrpSpPr>
                <p:cNvPr id="44" name="グループ化 43"/>
                <p:cNvGrpSpPr/>
                <p:nvPr/>
              </p:nvGrpSpPr>
              <p:grpSpPr>
                <a:xfrm>
                  <a:off x="3347864" y="2584360"/>
                  <a:ext cx="2880000" cy="2806680"/>
                  <a:chOff x="3373568" y="2584360"/>
                  <a:chExt cx="2880000" cy="2806680"/>
                </a:xfrm>
              </p:grpSpPr>
              <p:graphicFrame>
                <p:nvGraphicFramePr>
                  <p:cNvPr id="24" name="グラフ 23"/>
                  <p:cNvGraphicFramePr>
                    <a:graphicFrameLocks noChangeAspect="1"/>
                  </p:cNvGraphicFramePr>
                  <p:nvPr>
                    <p:extLst>
                      <p:ext uri="{D42A27DB-BD31-4B8C-83A1-F6EECF244321}">
                        <p14:modId xmlns:p14="http://schemas.microsoft.com/office/powerpoint/2010/main" val="1583266929"/>
                      </p:ext>
                    </p:extLst>
                  </p:nvPr>
                </p:nvGraphicFramePr>
                <p:xfrm>
                  <a:off x="3373568" y="2584360"/>
                  <a:ext cx="2880000" cy="2476799"/>
                </p:xfrm>
                <a:graphic>
                  <a:graphicData uri="http://schemas.openxmlformats.org/drawingml/2006/chart">
                    <c:chart xmlns:c="http://schemas.openxmlformats.org/drawingml/2006/chart" xmlns:r="http://schemas.openxmlformats.org/officeDocument/2006/relationships" r:id="rId3"/>
                  </a:graphicData>
                </a:graphic>
              </p:graphicFrame>
              <p:sp>
                <p:nvSpPr>
                  <p:cNvPr id="27" name="Text Box 96"/>
                  <p:cNvSpPr txBox="1">
                    <a:spLocks noChangeAspect="1" noChangeArrowheads="1"/>
                  </p:cNvSpPr>
                  <p:nvPr/>
                </p:nvSpPr>
                <p:spPr bwMode="auto">
                  <a:xfrm>
                    <a:off x="3723810" y="5083263"/>
                    <a:ext cx="236795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r"/>
                    <a:r>
                      <a:rPr lang="en-US" altLang="ja-JP" sz="1400" b="0" dirty="0">
                        <a:latin typeface="Arial" panose="020B0604020202020204" pitchFamily="34" charset="0"/>
                        <a:ea typeface="ＭＳ 明朝" charset="-128"/>
                        <a:cs typeface="Arial" panose="020B0604020202020204" pitchFamily="34" charset="0"/>
                      </a:rPr>
                      <a:t>Bilirubin</a:t>
                    </a:r>
                    <a:r>
                      <a:rPr lang="en-US" altLang="ja-JP" sz="1400" b="0" dirty="0">
                        <a:latin typeface="Arial" panose="020B0604020202020204" pitchFamily="34" charset="0"/>
                        <a:ea typeface="HGP創英角ｺﾞｼｯｸUB" pitchFamily="50" charset="-128"/>
                        <a:cs typeface="Arial" panose="020B0604020202020204" pitchFamily="34" charset="0"/>
                      </a:rPr>
                      <a:t> concentration (</a:t>
                    </a:r>
                    <a:r>
                      <a:rPr lang="en-US" altLang="ja-JP" sz="1400" b="0" dirty="0" err="1">
                        <a:latin typeface="Arial" panose="020B0604020202020204" pitchFamily="34" charset="0"/>
                        <a:ea typeface="HGP創英角ｺﾞｼｯｸUB" pitchFamily="50" charset="-128"/>
                        <a:cs typeface="Arial" panose="020B0604020202020204" pitchFamily="34" charset="0"/>
                      </a:rPr>
                      <a:t>μM</a:t>
                    </a:r>
                    <a:r>
                      <a:rPr lang="en-US" altLang="ja-JP" sz="1400" b="0" dirty="0">
                        <a:latin typeface="Arial" panose="020B0604020202020204" pitchFamily="34" charset="0"/>
                        <a:ea typeface="HGP創英角ｺﾞｼｯｸUB" pitchFamily="50" charset="-128"/>
                        <a:cs typeface="Arial" panose="020B0604020202020204" pitchFamily="34" charset="0"/>
                      </a:rPr>
                      <a:t>)</a:t>
                    </a:r>
                  </a:p>
                </p:txBody>
              </p:sp>
            </p:grpSp>
            <p:sp>
              <p:nvSpPr>
                <p:cNvPr id="29" name="正方形/長方形 45"/>
                <p:cNvSpPr>
                  <a:spLocks noChangeArrowheads="1"/>
                </p:cNvSpPr>
                <p:nvPr/>
              </p:nvSpPr>
              <p:spPr bwMode="auto">
                <a:xfrm>
                  <a:off x="5889094" y="2868590"/>
                  <a:ext cx="32573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ja-JP" altLang="en-US" sz="1400" b="0" dirty="0">
                      <a:latin typeface="Arial" panose="020B0604020202020204" pitchFamily="34" charset="0"/>
                      <a:ea typeface="+mn-ea"/>
                      <a:cs typeface="Arial" panose="020B0604020202020204" pitchFamily="34" charset="0"/>
                    </a:rPr>
                    <a:t>**</a:t>
                  </a:r>
                  <a:endParaRPr lang="ja-JP" altLang="en-US" sz="1400" b="0" baseline="30000" dirty="0">
                    <a:latin typeface="Arial" panose="020B0604020202020204" pitchFamily="34" charset="0"/>
                    <a:ea typeface="+mn-ea"/>
                    <a:cs typeface="Arial" panose="020B0604020202020204" pitchFamily="34" charset="0"/>
                  </a:endParaRPr>
                </a:p>
              </p:txBody>
            </p:sp>
          </p:grpSp>
          <p:sp>
            <p:nvSpPr>
              <p:cNvPr id="54" name="テキスト ボックス 53"/>
              <p:cNvSpPr txBox="1"/>
              <p:nvPr/>
            </p:nvSpPr>
            <p:spPr>
              <a:xfrm>
                <a:off x="7195939" y="2442374"/>
                <a:ext cx="910827" cy="338554"/>
              </a:xfrm>
              <a:prstGeom prst="rect">
                <a:avLst/>
              </a:prstGeom>
              <a:noFill/>
            </p:spPr>
            <p:txBody>
              <a:bodyPr wrap="none" rtlCol="0">
                <a:spAutoFit/>
              </a:bodyPr>
              <a:lstStyle/>
              <a:p>
                <a:pPr algn="ctr"/>
                <a:r>
                  <a:rPr lang="en-US" altLang="ja-JP" sz="1600" dirty="0">
                    <a:solidFill>
                      <a:srgbClr val="0000D4"/>
                    </a:solidFill>
                    <a:latin typeface="Arial" panose="020B0604020202020204" pitchFamily="34" charset="0"/>
                    <a:cs typeface="Arial" panose="020B0604020202020204" pitchFamily="34" charset="0"/>
                  </a:rPr>
                  <a:t>Bilirubin</a:t>
                </a:r>
                <a:endParaRPr kumimoji="1" lang="ja-JP" altLang="en-US" sz="1600" dirty="0">
                  <a:solidFill>
                    <a:srgbClr val="0000D4"/>
                  </a:solidFill>
                  <a:latin typeface="Arial" panose="020B0604020202020204" pitchFamily="34" charset="0"/>
                  <a:cs typeface="Arial" panose="020B0604020202020204" pitchFamily="34" charset="0"/>
                </a:endParaRPr>
              </a:p>
            </p:txBody>
          </p:sp>
        </p:grpSp>
        <p:grpSp>
          <p:nvGrpSpPr>
            <p:cNvPr id="8" name="グループ化 7"/>
            <p:cNvGrpSpPr/>
            <p:nvPr/>
          </p:nvGrpSpPr>
          <p:grpSpPr>
            <a:xfrm>
              <a:off x="3191026" y="2442374"/>
              <a:ext cx="2951018" cy="3175723"/>
              <a:chOff x="3131840" y="2442374"/>
              <a:chExt cx="2951018" cy="3175723"/>
            </a:xfrm>
          </p:grpSpPr>
          <p:grpSp>
            <p:nvGrpSpPr>
              <p:cNvPr id="46" name="グループ化 45"/>
              <p:cNvGrpSpPr/>
              <p:nvPr/>
            </p:nvGrpSpPr>
            <p:grpSpPr>
              <a:xfrm>
                <a:off x="3131840" y="2850028"/>
                <a:ext cx="2951018" cy="2768069"/>
                <a:chOff x="6229494" y="2622971"/>
                <a:chExt cx="2951018" cy="2768069"/>
              </a:xfrm>
            </p:grpSpPr>
            <p:sp>
              <p:nvSpPr>
                <p:cNvPr id="30" name="正方形/長方形 45"/>
                <p:cNvSpPr>
                  <a:spLocks noChangeArrowheads="1"/>
                </p:cNvSpPr>
                <p:nvPr/>
              </p:nvSpPr>
              <p:spPr bwMode="auto">
                <a:xfrm>
                  <a:off x="8706776" y="2622971"/>
                  <a:ext cx="32573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ja-JP" altLang="en-US" sz="1400" b="0" dirty="0">
                      <a:latin typeface="Arial" panose="020B0604020202020204" pitchFamily="34" charset="0"/>
                      <a:ea typeface="+mn-ea"/>
                      <a:cs typeface="Arial" panose="020B0604020202020204" pitchFamily="34" charset="0"/>
                    </a:rPr>
                    <a:t>**</a:t>
                  </a:r>
                  <a:endParaRPr lang="ja-JP" altLang="en-US" sz="1400" b="0" baseline="30000" dirty="0">
                    <a:latin typeface="Arial" panose="020B0604020202020204" pitchFamily="34" charset="0"/>
                    <a:ea typeface="+mn-ea"/>
                    <a:cs typeface="Arial" panose="020B0604020202020204" pitchFamily="34" charset="0"/>
                  </a:endParaRPr>
                </a:p>
              </p:txBody>
            </p:sp>
            <p:grpSp>
              <p:nvGrpSpPr>
                <p:cNvPr id="45" name="グループ化 44"/>
                <p:cNvGrpSpPr/>
                <p:nvPr/>
              </p:nvGrpSpPr>
              <p:grpSpPr>
                <a:xfrm>
                  <a:off x="6229494" y="2666096"/>
                  <a:ext cx="2951018" cy="2724944"/>
                  <a:chOff x="6594515" y="2666096"/>
                  <a:chExt cx="2951018" cy="2724944"/>
                </a:xfrm>
              </p:grpSpPr>
              <p:graphicFrame>
                <p:nvGraphicFramePr>
                  <p:cNvPr id="37" name="グラフ 36"/>
                  <p:cNvGraphicFramePr>
                    <a:graphicFrameLocks noChangeAspect="1"/>
                  </p:cNvGraphicFramePr>
                  <p:nvPr>
                    <p:extLst>
                      <p:ext uri="{D42A27DB-BD31-4B8C-83A1-F6EECF244321}">
                        <p14:modId xmlns:p14="http://schemas.microsoft.com/office/powerpoint/2010/main" val="2030622964"/>
                      </p:ext>
                    </p:extLst>
                  </p:nvPr>
                </p:nvGraphicFramePr>
                <p:xfrm>
                  <a:off x="6594515" y="2666096"/>
                  <a:ext cx="2880000" cy="2418992"/>
                </p:xfrm>
                <a:graphic>
                  <a:graphicData uri="http://schemas.openxmlformats.org/drawingml/2006/chart">
                    <c:chart xmlns:c="http://schemas.openxmlformats.org/drawingml/2006/chart" xmlns:r="http://schemas.openxmlformats.org/officeDocument/2006/relationships" r:id="rId4"/>
                  </a:graphicData>
                </a:graphic>
              </p:graphicFrame>
              <p:sp>
                <p:nvSpPr>
                  <p:cNvPr id="38" name="Text Box 96"/>
                  <p:cNvSpPr txBox="1">
                    <a:spLocks noChangeAspect="1" noChangeArrowheads="1"/>
                  </p:cNvSpPr>
                  <p:nvPr/>
                </p:nvSpPr>
                <p:spPr bwMode="auto">
                  <a:xfrm>
                    <a:off x="6662913" y="5083263"/>
                    <a:ext cx="288262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r"/>
                    <a:r>
                      <a:rPr lang="en-US" altLang="ja-JP" sz="1400" b="0" dirty="0" err="1">
                        <a:latin typeface="Arial" panose="020B0604020202020204" pitchFamily="34" charset="0"/>
                        <a:ea typeface="ＭＳ 明朝" charset="-128"/>
                        <a:cs typeface="Arial" panose="020B0604020202020204" pitchFamily="34" charset="0"/>
                      </a:rPr>
                      <a:t>Indoxyl</a:t>
                    </a:r>
                    <a:r>
                      <a:rPr lang="en-US" altLang="ja-JP" sz="1400" b="0" dirty="0">
                        <a:latin typeface="Arial" panose="020B0604020202020204" pitchFamily="34" charset="0"/>
                        <a:ea typeface="ＭＳ 明朝" charset="-128"/>
                        <a:cs typeface="Arial" panose="020B0604020202020204" pitchFamily="34" charset="0"/>
                      </a:rPr>
                      <a:t> sulfate</a:t>
                    </a:r>
                    <a:r>
                      <a:rPr lang="en-US" altLang="ja-JP" sz="1400" b="0" dirty="0">
                        <a:latin typeface="Arial" panose="020B0604020202020204" pitchFamily="34" charset="0"/>
                        <a:ea typeface="HGP創英角ｺﾞｼｯｸUB" pitchFamily="50" charset="-128"/>
                        <a:cs typeface="Arial" panose="020B0604020202020204" pitchFamily="34" charset="0"/>
                      </a:rPr>
                      <a:t> concentration (</a:t>
                    </a:r>
                    <a:r>
                      <a:rPr lang="en-US" altLang="ja-JP" sz="1400" b="0" dirty="0" err="1">
                        <a:latin typeface="Arial" panose="020B0604020202020204" pitchFamily="34" charset="0"/>
                        <a:ea typeface="HGP創英角ｺﾞｼｯｸUB" pitchFamily="50" charset="-128"/>
                        <a:cs typeface="Arial" panose="020B0604020202020204" pitchFamily="34" charset="0"/>
                      </a:rPr>
                      <a:t>μM</a:t>
                    </a:r>
                    <a:r>
                      <a:rPr lang="en-US" altLang="ja-JP" sz="1400" b="0" dirty="0">
                        <a:latin typeface="Arial" panose="020B0604020202020204" pitchFamily="34" charset="0"/>
                        <a:ea typeface="HGP創英角ｺﾞｼｯｸUB" pitchFamily="50" charset="-128"/>
                        <a:cs typeface="Arial" panose="020B0604020202020204" pitchFamily="34" charset="0"/>
                      </a:rPr>
                      <a:t>)</a:t>
                    </a:r>
                  </a:p>
                </p:txBody>
              </p:sp>
            </p:grpSp>
          </p:grpSp>
          <p:sp>
            <p:nvSpPr>
              <p:cNvPr id="55" name="テキスト ボックス 54"/>
              <p:cNvSpPr txBox="1"/>
              <p:nvPr/>
            </p:nvSpPr>
            <p:spPr>
              <a:xfrm>
                <a:off x="3893589" y="2442374"/>
                <a:ext cx="1495922" cy="338554"/>
              </a:xfrm>
              <a:prstGeom prst="rect">
                <a:avLst/>
              </a:prstGeom>
              <a:noFill/>
            </p:spPr>
            <p:txBody>
              <a:bodyPr wrap="none" rtlCol="0">
                <a:spAutoFit/>
              </a:bodyPr>
              <a:lstStyle/>
              <a:p>
                <a:pPr algn="ctr"/>
                <a:r>
                  <a:rPr lang="en-US" altLang="ja-JP" sz="1600" dirty="0" err="1">
                    <a:solidFill>
                      <a:srgbClr val="0000D4"/>
                    </a:solidFill>
                    <a:latin typeface="Arial" panose="020B0604020202020204" pitchFamily="34" charset="0"/>
                    <a:cs typeface="Arial" panose="020B0604020202020204" pitchFamily="34" charset="0"/>
                  </a:rPr>
                  <a:t>Indoxyl</a:t>
                </a:r>
                <a:r>
                  <a:rPr lang="en-US" altLang="ja-JP" sz="1600" dirty="0">
                    <a:solidFill>
                      <a:srgbClr val="0000D4"/>
                    </a:solidFill>
                    <a:latin typeface="Arial" panose="020B0604020202020204" pitchFamily="34" charset="0"/>
                    <a:cs typeface="Arial" panose="020B0604020202020204" pitchFamily="34" charset="0"/>
                  </a:rPr>
                  <a:t> sulfate</a:t>
                </a:r>
                <a:endParaRPr kumimoji="1" lang="ja-JP" altLang="en-US" sz="1600" dirty="0">
                  <a:solidFill>
                    <a:srgbClr val="0000D4"/>
                  </a:solidFill>
                  <a:latin typeface="Arial" panose="020B0604020202020204" pitchFamily="34" charset="0"/>
                  <a:cs typeface="Arial" panose="020B0604020202020204" pitchFamily="34" charset="0"/>
                </a:endParaRPr>
              </a:p>
            </p:txBody>
          </p:sp>
        </p:grpSp>
      </p:grpSp>
      <p:grpSp>
        <p:nvGrpSpPr>
          <p:cNvPr id="16" name="グループ化 15"/>
          <p:cNvGrpSpPr/>
          <p:nvPr/>
        </p:nvGrpSpPr>
        <p:grpSpPr>
          <a:xfrm>
            <a:off x="80353" y="5530569"/>
            <a:ext cx="8981696" cy="1173540"/>
            <a:chOff x="80353" y="5530569"/>
            <a:chExt cx="8981696" cy="1173540"/>
          </a:xfrm>
        </p:grpSpPr>
        <p:sp>
          <p:nvSpPr>
            <p:cNvPr id="34" name="正方形/長方形 33"/>
            <p:cNvSpPr/>
            <p:nvPr/>
          </p:nvSpPr>
          <p:spPr>
            <a:xfrm>
              <a:off x="80353" y="5530569"/>
              <a:ext cx="8981696" cy="1173540"/>
            </a:xfrm>
            <a:prstGeom prst="rect">
              <a:avLst/>
            </a:prstGeom>
            <a:solidFill>
              <a:srgbClr val="95030B"/>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35" name="テキスト ボックス 34"/>
            <p:cNvSpPr txBox="1"/>
            <p:nvPr/>
          </p:nvSpPr>
          <p:spPr>
            <a:xfrm>
              <a:off x="623327" y="5763396"/>
              <a:ext cx="7897355" cy="707886"/>
            </a:xfrm>
            <a:prstGeom prst="rect">
              <a:avLst/>
            </a:prstGeom>
            <a:noFill/>
          </p:spPr>
          <p:txBody>
            <a:bodyPr wrap="none" rtlCol="0">
              <a:spAutoFit/>
            </a:bodyPr>
            <a:lstStyle/>
            <a:p>
              <a:pPr algn="ctr"/>
              <a:r>
                <a:rPr lang="en-US" altLang="ja-JP" sz="2000" dirty="0">
                  <a:solidFill>
                    <a:schemeClr val="bg1"/>
                  </a:solidFill>
                  <a:latin typeface="Arial Rounded MT Bold" panose="020F0704030504030204" pitchFamily="34" charset="0"/>
                  <a:cs typeface="Arial" panose="020B0604020202020204" pitchFamily="34" charset="0"/>
                </a:rPr>
                <a:t>The above results </a:t>
              </a:r>
              <a:r>
                <a:rPr lang="en-US" altLang="ja-JP" sz="2000" dirty="0" smtClean="0">
                  <a:solidFill>
                    <a:schemeClr val="bg1"/>
                  </a:solidFill>
                  <a:latin typeface="Arial Rounded MT Bold" panose="020F0704030504030204" pitchFamily="34" charset="0"/>
                  <a:cs typeface="Arial" panose="020B0604020202020204" pitchFamily="34" charset="0"/>
                </a:rPr>
                <a:t>suggest </a:t>
              </a:r>
              <a:r>
                <a:rPr lang="en-US" altLang="ja-JP" sz="2000" dirty="0">
                  <a:solidFill>
                    <a:schemeClr val="bg1"/>
                  </a:solidFill>
                  <a:latin typeface="Arial Rounded MT Bold" panose="020F0704030504030204" pitchFamily="34" charset="0"/>
                  <a:cs typeface="Arial" panose="020B0604020202020204" pitchFamily="34" charset="0"/>
                </a:rPr>
                <a:t>that the </a:t>
              </a:r>
              <a:r>
                <a:rPr lang="en-US" altLang="ja-JP" sz="2000" dirty="0" smtClean="0">
                  <a:solidFill>
                    <a:schemeClr val="bg1"/>
                  </a:solidFill>
                  <a:latin typeface="Arial Rounded MT Bold" panose="020F0704030504030204" pitchFamily="34" charset="0"/>
                  <a:cs typeface="Arial" panose="020B0604020202020204" pitchFamily="34" charset="0"/>
                </a:rPr>
                <a:t>accumulated </a:t>
              </a:r>
              <a:r>
                <a:rPr lang="en-US" altLang="ja-JP" sz="2000" dirty="0">
                  <a:solidFill>
                    <a:schemeClr val="bg1"/>
                  </a:solidFill>
                  <a:latin typeface="Arial Rounded MT Bold" panose="020F0704030504030204" pitchFamily="34" charset="0"/>
                  <a:cs typeface="Arial" panose="020B0604020202020204" pitchFamily="34" charset="0"/>
                </a:rPr>
                <a:t>endogenous substances </a:t>
              </a:r>
            </a:p>
            <a:p>
              <a:pPr algn="ctr"/>
              <a:r>
                <a:rPr lang="en-US" altLang="ja-JP" sz="2000" dirty="0">
                  <a:solidFill>
                    <a:schemeClr val="bg1"/>
                  </a:solidFill>
                  <a:latin typeface="Arial Rounded MT Bold" panose="020F0704030504030204" pitchFamily="34" charset="0"/>
                  <a:cs typeface="Arial" panose="020B0604020202020204" pitchFamily="34" charset="0"/>
                </a:rPr>
                <a:t>affect binding of PB to </a:t>
              </a:r>
              <a:r>
                <a:rPr lang="en-US" altLang="ja-JP" sz="2000" dirty="0" smtClean="0">
                  <a:solidFill>
                    <a:schemeClr val="bg1"/>
                  </a:solidFill>
                  <a:latin typeface="Arial Rounded MT Bold" panose="020F0704030504030204" pitchFamily="34" charset="0"/>
                  <a:cs typeface="Arial" panose="020B0604020202020204" pitchFamily="34" charset="0"/>
                </a:rPr>
                <a:t>HSA in </a:t>
              </a:r>
              <a:r>
                <a:rPr lang="en-US" altLang="ja-JP" sz="2000" smtClean="0">
                  <a:solidFill>
                    <a:schemeClr val="bg1"/>
                  </a:solidFill>
                  <a:latin typeface="Arial Rounded MT Bold" panose="020F0704030504030204" pitchFamily="34" charset="0"/>
                  <a:cs typeface="Arial" panose="020B0604020202020204" pitchFamily="34" charset="0"/>
                </a:rPr>
                <a:t>renal diseased</a:t>
              </a:r>
              <a:endParaRPr lang="en-US" altLang="ja-JP" sz="2000" dirty="0">
                <a:solidFill>
                  <a:schemeClr val="bg1"/>
                </a:solidFill>
                <a:latin typeface="Arial Rounded MT Bold" panose="020F0704030504030204" pitchFamily="34" charset="0"/>
                <a:cs typeface="Arial" panose="020B0604020202020204" pitchFamily="34" charset="0"/>
              </a:endParaRPr>
            </a:p>
          </p:txBody>
        </p:sp>
      </p:grpSp>
      <p:grpSp>
        <p:nvGrpSpPr>
          <p:cNvPr id="11" name="グループ化 10"/>
          <p:cNvGrpSpPr/>
          <p:nvPr/>
        </p:nvGrpSpPr>
        <p:grpSpPr>
          <a:xfrm>
            <a:off x="208463" y="980728"/>
            <a:ext cx="8727074" cy="1368152"/>
            <a:chOff x="179512" y="908720"/>
            <a:chExt cx="8727074" cy="1368152"/>
          </a:xfrm>
        </p:grpSpPr>
        <p:sp>
          <p:nvSpPr>
            <p:cNvPr id="5" name="正方形/長方形 4"/>
            <p:cNvSpPr/>
            <p:nvPr/>
          </p:nvSpPr>
          <p:spPr>
            <a:xfrm>
              <a:off x="179512" y="908720"/>
              <a:ext cx="8727074" cy="646331"/>
            </a:xfrm>
            <a:prstGeom prst="rect">
              <a:avLst/>
            </a:prstGeom>
          </p:spPr>
          <p:txBody>
            <a:bodyPr wrap="square">
              <a:spAutoFit/>
            </a:bodyPr>
            <a:lstStyle/>
            <a:p>
              <a:r>
                <a:rPr lang="en-US" altLang="ja-JP" dirty="0">
                  <a:latin typeface="Arial" panose="020B0604020202020204" pitchFamily="34" charset="0"/>
                  <a:cs typeface="Arial" panose="020B0604020202020204" pitchFamily="34" charset="0"/>
                </a:rPr>
                <a:t>In </a:t>
              </a:r>
              <a:r>
                <a:rPr lang="en-US" altLang="ja-JP">
                  <a:latin typeface="Arial" panose="020B0604020202020204" pitchFamily="34" charset="0"/>
                  <a:cs typeface="Arial" panose="020B0604020202020204" pitchFamily="34" charset="0"/>
                </a:rPr>
                <a:t>diseased </a:t>
              </a:r>
              <a:r>
                <a:rPr lang="en-US" altLang="ja-JP" smtClean="0">
                  <a:latin typeface="Arial" panose="020B0604020202020204" pitchFamily="34" charset="0"/>
                  <a:cs typeface="Arial" panose="020B0604020202020204" pitchFamily="34" charset="0"/>
                </a:rPr>
                <a:t>states </a:t>
              </a:r>
              <a:r>
                <a:rPr lang="en-US" altLang="ja-JP" dirty="0">
                  <a:latin typeface="Arial" panose="020B0604020202020204" pitchFamily="34" charset="0"/>
                  <a:cs typeface="Arial" panose="020B0604020202020204" pitchFamily="34" charset="0"/>
                </a:rPr>
                <a:t>such as renal and hepatic diseases, the binding of PB to HSA can be altered.</a:t>
              </a:r>
            </a:p>
          </p:txBody>
        </p:sp>
        <p:sp>
          <p:nvSpPr>
            <p:cNvPr id="36" name="正方形/長方形 35"/>
            <p:cNvSpPr/>
            <p:nvPr/>
          </p:nvSpPr>
          <p:spPr>
            <a:xfrm>
              <a:off x="179512" y="1630541"/>
              <a:ext cx="8727074" cy="646331"/>
            </a:xfrm>
            <a:prstGeom prst="rect">
              <a:avLst/>
            </a:prstGeom>
          </p:spPr>
          <p:txBody>
            <a:bodyPr wrap="square">
              <a:spAutoFit/>
            </a:bodyPr>
            <a:lstStyle/>
            <a:p>
              <a:r>
                <a:rPr lang="en-US" altLang="ja-JP" dirty="0">
                  <a:latin typeface="Arial" panose="020B0604020202020204" pitchFamily="34" charset="0"/>
                  <a:cs typeface="Arial" panose="020B0604020202020204" pitchFamily="34" charset="0"/>
                </a:rPr>
                <a:t>One of altered binding mechanism can be explained on the basis of the displacement by accumulated endogenous substances.</a:t>
              </a:r>
            </a:p>
          </p:txBody>
        </p:sp>
      </p:grpSp>
    </p:spTree>
    <p:extLst>
      <p:ext uri="{BB962C8B-B14F-4D97-AF65-F5344CB8AC3E}">
        <p14:creationId xmlns:p14="http://schemas.microsoft.com/office/powerpoint/2010/main" val="159402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
        <p:nvSpPr>
          <p:cNvPr id="23" name="テキスト ボックス 1"/>
          <p:cNvSpPr txBox="1">
            <a:spLocks noChangeArrowheads="1"/>
          </p:cNvSpPr>
          <p:nvPr/>
        </p:nvSpPr>
        <p:spPr bwMode="auto">
          <a:xfrm>
            <a:off x="931458" y="140482"/>
            <a:ext cx="7281160" cy="523220"/>
          </a:xfrm>
          <a:prstGeom prst="rect">
            <a:avLst/>
          </a:prstGeom>
          <a:noFill/>
          <a:ln w="9525">
            <a:noFill/>
            <a:miter lim="800000"/>
            <a:headEnd/>
            <a:tailEnd/>
          </a:ln>
        </p:spPr>
        <p:txBody>
          <a:bodyPr wrap="none">
            <a:spAutoFit/>
          </a:bodyPr>
          <a:lstStyle/>
          <a:p>
            <a:pPr algn="ctr"/>
            <a:r>
              <a:rPr lang="en-US" altLang="ja-JP" sz="2800" dirty="0">
                <a:latin typeface="Arial" panose="020B0604020202020204" pitchFamily="34" charset="0"/>
                <a:ea typeface="ＭＳ ゴシック" pitchFamily="49" charset="-128"/>
                <a:cs typeface="Arial" panose="020B0604020202020204" pitchFamily="34" charset="0"/>
              </a:rPr>
              <a:t>Binding of PB to mammalian serum albumin </a:t>
            </a:r>
          </a:p>
        </p:txBody>
      </p:sp>
      <p:sp>
        <p:nvSpPr>
          <p:cNvPr id="49" name="テキスト ボックス 1"/>
          <p:cNvSpPr txBox="1">
            <a:spLocks noChangeArrowheads="1"/>
          </p:cNvSpPr>
          <p:nvPr/>
        </p:nvSpPr>
        <p:spPr bwMode="auto">
          <a:xfrm>
            <a:off x="339109" y="1268760"/>
            <a:ext cx="7956024" cy="923330"/>
          </a:xfrm>
          <a:prstGeom prst="rect">
            <a:avLst/>
          </a:prstGeom>
          <a:noFill/>
          <a:ln w="9525">
            <a:noFill/>
            <a:miter lim="800000"/>
            <a:headEnd/>
            <a:tailEnd/>
          </a:ln>
        </p:spPr>
        <p:txBody>
          <a:bodyPr wrap="none">
            <a:spAutoFit/>
          </a:bodyPr>
          <a:lstStyle/>
          <a:p>
            <a:pPr marL="285750" indent="-285750" algn="just">
              <a:buFont typeface="Wingdings" panose="05000000000000000000" pitchFamily="2" charset="2"/>
              <a:buChar char="u"/>
            </a:pPr>
            <a:r>
              <a:rPr lang="en-US" altLang="ja-JP" dirty="0">
                <a:latin typeface="Arial" panose="020B0604020202020204" pitchFamily="34" charset="0"/>
                <a:ea typeface="ＭＳ ゴシック" pitchFamily="49" charset="-128"/>
                <a:cs typeface="Arial" panose="020B0604020202020204" pitchFamily="34" charset="0"/>
              </a:rPr>
              <a:t>Despite the high sequence of identities and similarities among </a:t>
            </a:r>
          </a:p>
          <a:p>
            <a:pPr algn="just"/>
            <a:r>
              <a:rPr lang="en-US" altLang="ja-JP" dirty="0">
                <a:latin typeface="Arial" panose="020B0604020202020204" pitchFamily="34" charset="0"/>
                <a:ea typeface="ＭＳ ゴシック" pitchFamily="49" charset="-128"/>
                <a:cs typeface="Arial" panose="020B0604020202020204" pitchFamily="34" charset="0"/>
              </a:rPr>
              <a:t>    mammalian albumins, the binding properties of PB have been found to be </a:t>
            </a:r>
          </a:p>
          <a:p>
            <a:pPr algn="just"/>
            <a:r>
              <a:rPr lang="en-US" altLang="ja-JP" dirty="0">
                <a:latin typeface="Arial" panose="020B0604020202020204" pitchFamily="34" charset="0"/>
                <a:ea typeface="ＭＳ ゴシック" pitchFamily="49" charset="-128"/>
                <a:cs typeface="Arial" panose="020B0604020202020204" pitchFamily="34" charset="0"/>
              </a:rPr>
              <a:t>    different among albumin species.</a:t>
            </a:r>
          </a:p>
        </p:txBody>
      </p:sp>
      <p:sp>
        <p:nvSpPr>
          <p:cNvPr id="28" name="テキスト ボックス 1"/>
          <p:cNvSpPr txBox="1">
            <a:spLocks noChangeArrowheads="1"/>
          </p:cNvSpPr>
          <p:nvPr/>
        </p:nvSpPr>
        <p:spPr bwMode="auto">
          <a:xfrm>
            <a:off x="339109" y="2348880"/>
            <a:ext cx="7483780" cy="646331"/>
          </a:xfrm>
          <a:prstGeom prst="rect">
            <a:avLst/>
          </a:prstGeom>
          <a:noFill/>
          <a:ln w="9525">
            <a:noFill/>
            <a:miter lim="800000"/>
            <a:headEnd/>
            <a:tailEnd/>
          </a:ln>
        </p:spPr>
        <p:txBody>
          <a:bodyPr wrap="none">
            <a:spAutoFit/>
          </a:bodyPr>
          <a:lstStyle/>
          <a:p>
            <a:pPr marL="285750" indent="-285750">
              <a:buFont typeface="Wingdings" panose="05000000000000000000" pitchFamily="2" charset="2"/>
              <a:buChar char="u"/>
            </a:pPr>
            <a:r>
              <a:rPr lang="en-US" altLang="ja-JP" dirty="0">
                <a:latin typeface="Arial" panose="020B0604020202020204" pitchFamily="34" charset="0"/>
                <a:ea typeface="ＭＳ ゴシック" pitchFamily="49" charset="-128"/>
                <a:cs typeface="Arial" panose="020B0604020202020204" pitchFamily="34" charset="0"/>
              </a:rPr>
              <a:t>Such species differences in protein binding can result in a change in </a:t>
            </a:r>
          </a:p>
          <a:p>
            <a:r>
              <a:rPr lang="en-US" altLang="ja-JP" dirty="0">
                <a:latin typeface="Arial" panose="020B0604020202020204" pitchFamily="34" charset="0"/>
                <a:ea typeface="ＭＳ ゴシック" pitchFamily="49" charset="-128"/>
                <a:cs typeface="Arial" panose="020B0604020202020204" pitchFamily="34" charset="0"/>
              </a:rPr>
              <a:t>     pharmacokinetics and pharmacodynamics among species.</a:t>
            </a:r>
          </a:p>
        </p:txBody>
      </p:sp>
      <p:graphicFrame>
        <p:nvGraphicFramePr>
          <p:cNvPr id="31" name="表 30"/>
          <p:cNvGraphicFramePr>
            <a:graphicFrameLocks noGrp="1"/>
          </p:cNvGraphicFramePr>
          <p:nvPr>
            <p:extLst>
              <p:ext uri="{D42A27DB-BD31-4B8C-83A1-F6EECF244321}">
                <p14:modId xmlns:p14="http://schemas.microsoft.com/office/powerpoint/2010/main" val="2238186671"/>
              </p:ext>
            </p:extLst>
          </p:nvPr>
        </p:nvGraphicFramePr>
        <p:xfrm>
          <a:off x="1061572" y="3735765"/>
          <a:ext cx="6963153" cy="1872208"/>
        </p:xfrm>
        <a:graphic>
          <a:graphicData uri="http://schemas.openxmlformats.org/drawingml/2006/table">
            <a:tbl>
              <a:tblPr firstRow="1" firstCol="1" bandRow="1"/>
              <a:tblGrid>
                <a:gridCol w="1214391">
                  <a:extLst>
                    <a:ext uri="{9D8B030D-6E8A-4147-A177-3AD203B41FA5}">
                      <a16:colId xmlns:a16="http://schemas.microsoft.com/office/drawing/2014/main" xmlns="" val="20000"/>
                    </a:ext>
                  </a:extLst>
                </a:gridCol>
                <a:gridCol w="1395568">
                  <a:extLst>
                    <a:ext uri="{9D8B030D-6E8A-4147-A177-3AD203B41FA5}">
                      <a16:colId xmlns:a16="http://schemas.microsoft.com/office/drawing/2014/main" xmlns="" val="20001"/>
                    </a:ext>
                  </a:extLst>
                </a:gridCol>
                <a:gridCol w="1395568">
                  <a:extLst>
                    <a:ext uri="{9D8B030D-6E8A-4147-A177-3AD203B41FA5}">
                      <a16:colId xmlns:a16="http://schemas.microsoft.com/office/drawing/2014/main" xmlns="" val="20002"/>
                    </a:ext>
                  </a:extLst>
                </a:gridCol>
                <a:gridCol w="347667">
                  <a:extLst>
                    <a:ext uri="{9D8B030D-6E8A-4147-A177-3AD203B41FA5}">
                      <a16:colId xmlns:a16="http://schemas.microsoft.com/office/drawing/2014/main" xmlns="" val="20003"/>
                    </a:ext>
                  </a:extLst>
                </a:gridCol>
                <a:gridCol w="1214391">
                  <a:extLst>
                    <a:ext uri="{9D8B030D-6E8A-4147-A177-3AD203B41FA5}">
                      <a16:colId xmlns:a16="http://schemas.microsoft.com/office/drawing/2014/main" xmlns="" val="20004"/>
                    </a:ext>
                  </a:extLst>
                </a:gridCol>
                <a:gridCol w="1395568">
                  <a:extLst>
                    <a:ext uri="{9D8B030D-6E8A-4147-A177-3AD203B41FA5}">
                      <a16:colId xmlns:a16="http://schemas.microsoft.com/office/drawing/2014/main" xmlns="" val="20005"/>
                    </a:ext>
                  </a:extLst>
                </a:gridCol>
              </a:tblGrid>
              <a:tr h="481711">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Species</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n</a:t>
                      </a:r>
                      <a:r>
                        <a:rPr lang="en-US" sz="1600" kern="100" baseline="-25000" dirty="0">
                          <a:solidFill>
                            <a:srgbClr val="000000"/>
                          </a:solidFill>
                          <a:effectLst/>
                          <a:latin typeface="Arial" panose="020B0604020202020204" pitchFamily="34" charset="0"/>
                          <a:ea typeface="ＭＳ 明朝"/>
                          <a:cs typeface="Arial" panose="020B0604020202020204" pitchFamily="34" charset="0"/>
                        </a:rPr>
                        <a:t>1</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K</a:t>
                      </a:r>
                      <a:r>
                        <a:rPr lang="en-US" sz="1600" kern="100" baseline="-25000" dirty="0">
                          <a:solidFill>
                            <a:srgbClr val="000000"/>
                          </a:solidFill>
                          <a:effectLst/>
                          <a:latin typeface="Arial" panose="020B0604020202020204" pitchFamily="34" charset="0"/>
                          <a:ea typeface="ＭＳ 明朝"/>
                          <a:cs typeface="Arial" panose="020B0604020202020204" pitchFamily="34" charset="0"/>
                        </a:rPr>
                        <a:t>1</a:t>
                      </a:r>
                      <a:r>
                        <a:rPr lang="en-US" sz="1600" kern="100" dirty="0">
                          <a:solidFill>
                            <a:srgbClr val="000000"/>
                          </a:solidFill>
                          <a:effectLst/>
                          <a:latin typeface="Arial" panose="020B0604020202020204" pitchFamily="34" charset="0"/>
                          <a:ea typeface="ＭＳ 明朝"/>
                          <a:cs typeface="Arial" panose="020B0604020202020204" pitchFamily="34" charset="0"/>
                        </a:rPr>
                        <a:t>(×10</a:t>
                      </a:r>
                      <a:r>
                        <a:rPr lang="en-US" sz="1600" kern="100" baseline="30000" dirty="0">
                          <a:solidFill>
                            <a:srgbClr val="000000"/>
                          </a:solidFill>
                          <a:effectLst/>
                          <a:latin typeface="Arial" panose="020B0604020202020204" pitchFamily="34" charset="0"/>
                          <a:ea typeface="ＭＳ 明朝"/>
                          <a:cs typeface="Arial" panose="020B0604020202020204" pitchFamily="34" charset="0"/>
                        </a:rPr>
                        <a:t>5 </a:t>
                      </a:r>
                      <a:r>
                        <a:rPr lang="en-US" sz="1600" kern="100" dirty="0">
                          <a:solidFill>
                            <a:srgbClr val="000000"/>
                          </a:solidFill>
                          <a:effectLst/>
                          <a:latin typeface="Arial" panose="020B0604020202020204" pitchFamily="34" charset="0"/>
                          <a:ea typeface="ＭＳ 明朝"/>
                          <a:cs typeface="Arial" panose="020B0604020202020204" pitchFamily="34" charset="0"/>
                        </a:rPr>
                        <a:t>M</a:t>
                      </a:r>
                      <a:r>
                        <a:rPr lang="en-US" sz="1600" kern="100" baseline="30000" dirty="0">
                          <a:solidFill>
                            <a:srgbClr val="000000"/>
                          </a:solidFill>
                          <a:effectLst/>
                          <a:latin typeface="Arial" panose="020B0604020202020204" pitchFamily="34" charset="0"/>
                          <a:ea typeface="ＭＳ 明朝"/>
                          <a:cs typeface="Arial" panose="020B0604020202020204" pitchFamily="34" charset="0"/>
                        </a:rPr>
                        <a:t>-1</a:t>
                      </a:r>
                      <a:r>
                        <a:rPr lang="en-US" sz="1600" kern="100" dirty="0">
                          <a:solidFill>
                            <a:srgbClr val="000000"/>
                          </a:solidFill>
                          <a:effectLst/>
                          <a:latin typeface="Arial" panose="020B0604020202020204" pitchFamily="34" charset="0"/>
                          <a:ea typeface="ＭＳ 明朝"/>
                          <a:cs typeface="Arial" panose="020B0604020202020204" pitchFamily="34" charset="0"/>
                        </a:rPr>
                        <a:t>)</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 </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n</a:t>
                      </a:r>
                      <a:r>
                        <a:rPr lang="en-US" sz="1600" kern="100" baseline="-25000">
                          <a:solidFill>
                            <a:srgbClr val="000000"/>
                          </a:solidFill>
                          <a:effectLst/>
                          <a:latin typeface="Arial" panose="020B0604020202020204" pitchFamily="34" charset="0"/>
                          <a:ea typeface="ＭＳ 明朝"/>
                          <a:cs typeface="Arial" panose="020B0604020202020204" pitchFamily="34" charset="0"/>
                        </a:rPr>
                        <a:t>2</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K</a:t>
                      </a:r>
                      <a:r>
                        <a:rPr lang="en-US" sz="1600" kern="100" baseline="-25000" dirty="0">
                          <a:solidFill>
                            <a:srgbClr val="000000"/>
                          </a:solidFill>
                          <a:effectLst/>
                          <a:latin typeface="Arial" panose="020B0604020202020204" pitchFamily="34" charset="0"/>
                          <a:ea typeface="ＭＳ 明朝"/>
                          <a:cs typeface="Arial" panose="020B0604020202020204" pitchFamily="34" charset="0"/>
                        </a:rPr>
                        <a:t>2</a:t>
                      </a:r>
                      <a:r>
                        <a:rPr lang="en-US" sz="1600" kern="100" dirty="0">
                          <a:solidFill>
                            <a:srgbClr val="000000"/>
                          </a:solidFill>
                          <a:effectLst/>
                          <a:latin typeface="Arial" panose="020B0604020202020204" pitchFamily="34" charset="0"/>
                          <a:ea typeface="ＭＳ 明朝"/>
                          <a:cs typeface="Arial" panose="020B0604020202020204" pitchFamily="34" charset="0"/>
                        </a:rPr>
                        <a:t>(×10</a:t>
                      </a:r>
                      <a:r>
                        <a:rPr lang="en-US" sz="1600" kern="100" baseline="30000" dirty="0">
                          <a:solidFill>
                            <a:srgbClr val="000000"/>
                          </a:solidFill>
                          <a:effectLst/>
                          <a:latin typeface="Arial" panose="020B0604020202020204" pitchFamily="34" charset="0"/>
                          <a:ea typeface="ＭＳ 明朝"/>
                          <a:cs typeface="Arial" panose="020B0604020202020204" pitchFamily="34" charset="0"/>
                        </a:rPr>
                        <a:t>3 </a:t>
                      </a:r>
                      <a:r>
                        <a:rPr lang="en-US" sz="1600" kern="100" dirty="0">
                          <a:solidFill>
                            <a:srgbClr val="000000"/>
                          </a:solidFill>
                          <a:effectLst/>
                          <a:latin typeface="Arial" panose="020B0604020202020204" pitchFamily="34" charset="0"/>
                          <a:ea typeface="ＭＳ 明朝"/>
                          <a:cs typeface="Arial" panose="020B0604020202020204" pitchFamily="34" charset="0"/>
                        </a:rPr>
                        <a:t>M</a:t>
                      </a:r>
                      <a:r>
                        <a:rPr lang="en-US" sz="1600" kern="100" baseline="30000" dirty="0">
                          <a:solidFill>
                            <a:srgbClr val="000000"/>
                          </a:solidFill>
                          <a:effectLst/>
                          <a:latin typeface="Arial" panose="020B0604020202020204" pitchFamily="34" charset="0"/>
                          <a:ea typeface="ＭＳ 明朝"/>
                          <a:cs typeface="Arial" panose="020B0604020202020204" pitchFamily="34" charset="0"/>
                        </a:rPr>
                        <a:t>-1</a:t>
                      </a:r>
                      <a:r>
                        <a:rPr lang="en-US" sz="1600" kern="100" dirty="0">
                          <a:solidFill>
                            <a:srgbClr val="000000"/>
                          </a:solidFill>
                          <a:effectLst/>
                          <a:latin typeface="Arial" panose="020B0604020202020204" pitchFamily="34" charset="0"/>
                          <a:ea typeface="ＭＳ 明朝"/>
                          <a:cs typeface="Arial" panose="020B0604020202020204" pitchFamily="34" charset="0"/>
                        </a:rPr>
                        <a:t>)</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57099">
                <a:tc>
                  <a:txBody>
                    <a:bodyPr/>
                    <a:lstStyle/>
                    <a:p>
                      <a:pPr algn="ctr">
                        <a:spcAft>
                          <a:spcPts val="0"/>
                        </a:spcAft>
                      </a:pPr>
                      <a:r>
                        <a:rPr lang="en-US" altLang="ja-JP" sz="1600" kern="100" dirty="0">
                          <a:solidFill>
                            <a:srgbClr val="000000"/>
                          </a:solidFill>
                          <a:effectLst/>
                          <a:latin typeface="Arial" panose="020B0604020202020204" pitchFamily="34" charset="0"/>
                          <a:ea typeface="+mn-ea"/>
                          <a:cs typeface="Arial" panose="020B0604020202020204" pitchFamily="34" charset="0"/>
                        </a:rPr>
                        <a:t>Human</a:t>
                      </a:r>
                      <a:endParaRPr lang="ja-JP" sz="2400" kern="1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1.00±0.04</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13.9±0.7</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 </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4.49±0.83</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8.15±2.35</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extLst>
                  <a:ext uri="{0D108BD9-81ED-4DB2-BD59-A6C34878D82A}">
                    <a16:rowId xmlns:a16="http://schemas.microsoft.com/office/drawing/2014/main" xmlns="" val="10001"/>
                  </a:ext>
                </a:extLst>
              </a:tr>
              <a:tr h="344466">
                <a:tc>
                  <a:txBody>
                    <a:bodyPr/>
                    <a:lstStyle/>
                    <a:p>
                      <a:pPr algn="ctr">
                        <a:spcAft>
                          <a:spcPts val="0"/>
                        </a:spcAft>
                      </a:pPr>
                      <a:r>
                        <a:rPr lang="en-US" altLang="ja-JP" sz="1600" kern="100" dirty="0">
                          <a:solidFill>
                            <a:srgbClr val="000000"/>
                          </a:solidFill>
                          <a:effectLst/>
                          <a:latin typeface="Arial" panose="020B0604020202020204" pitchFamily="34" charset="0"/>
                          <a:ea typeface="+mn-ea"/>
                          <a:cs typeface="Arial" panose="020B0604020202020204" pitchFamily="34" charset="0"/>
                        </a:rPr>
                        <a:t>Bovine</a:t>
                      </a:r>
                      <a:endParaRPr lang="ja-JP" sz="2400" kern="1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1.02±0.03</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12.8±1.7</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 </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5.74±0.58</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6.45±1.07</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44466">
                <a:tc>
                  <a:txBody>
                    <a:bodyPr/>
                    <a:lstStyle/>
                    <a:p>
                      <a:pPr algn="ctr">
                        <a:spcAft>
                          <a:spcPts val="0"/>
                        </a:spcAft>
                      </a:pPr>
                      <a:r>
                        <a:rPr lang="en-US" altLang="ja-JP" sz="1600" kern="100" dirty="0">
                          <a:solidFill>
                            <a:srgbClr val="000000"/>
                          </a:solidFill>
                          <a:effectLst/>
                          <a:latin typeface="Arial" panose="020B0604020202020204" pitchFamily="34" charset="0"/>
                          <a:ea typeface="+mn-ea"/>
                          <a:cs typeface="Arial" panose="020B0604020202020204" pitchFamily="34" charset="0"/>
                        </a:rPr>
                        <a:t>Rabbit</a:t>
                      </a:r>
                      <a:endParaRPr lang="ja-JP" sz="2400" kern="1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1.26±0.05</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4.11±0.72</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 </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5.38±0.58</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8.33±1.59</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344466">
                <a:tc>
                  <a:txBody>
                    <a:bodyPr/>
                    <a:lstStyle/>
                    <a:p>
                      <a:pPr algn="ctr">
                        <a:spcAft>
                          <a:spcPts val="0"/>
                        </a:spcAft>
                      </a:pPr>
                      <a:r>
                        <a:rPr lang="en-US" altLang="ja-JP" sz="1600" kern="100" dirty="0">
                          <a:solidFill>
                            <a:srgbClr val="000000"/>
                          </a:solidFill>
                          <a:effectLst/>
                          <a:latin typeface="Arial" panose="020B0604020202020204" pitchFamily="34" charset="0"/>
                          <a:ea typeface="+mn-ea"/>
                          <a:cs typeface="Arial" panose="020B0604020202020204" pitchFamily="34" charset="0"/>
                        </a:rPr>
                        <a:t>Rat</a:t>
                      </a:r>
                      <a:endParaRPr lang="ja-JP" sz="2400" kern="1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1.16±0.05</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8.94±2.15</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 </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6.18±0.25</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6.93±0.29</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32" name="正方形/長方形 45"/>
          <p:cNvSpPr>
            <a:spLocks noChangeArrowheads="1"/>
          </p:cNvSpPr>
          <p:nvPr/>
        </p:nvSpPr>
        <p:spPr bwMode="auto">
          <a:xfrm>
            <a:off x="6367184" y="5588228"/>
            <a:ext cx="182453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sz="1400" b="0" dirty="0">
                <a:latin typeface="Arial" panose="020B0604020202020204" pitchFamily="34" charset="0"/>
                <a:ea typeface="+mj-ea"/>
                <a:cs typeface="Arial" panose="020B0604020202020204" pitchFamily="34" charset="0"/>
              </a:rPr>
              <a:t>Means ± S.D. (n=3)</a:t>
            </a:r>
            <a:endParaRPr lang="ja-JP" altLang="en-US" sz="1400" b="0" baseline="30000" dirty="0">
              <a:latin typeface="Arial" panose="020B0604020202020204" pitchFamily="34" charset="0"/>
              <a:ea typeface="+mj-ea"/>
              <a:cs typeface="Arial" panose="020B0604020202020204" pitchFamily="34" charset="0"/>
            </a:endParaRPr>
          </a:p>
        </p:txBody>
      </p:sp>
      <p:sp>
        <p:nvSpPr>
          <p:cNvPr id="5" name="正方形/長方形 4"/>
          <p:cNvSpPr/>
          <p:nvPr/>
        </p:nvSpPr>
        <p:spPr>
          <a:xfrm>
            <a:off x="1805842" y="3356992"/>
            <a:ext cx="5380982" cy="338554"/>
          </a:xfrm>
          <a:prstGeom prst="rect">
            <a:avLst/>
          </a:prstGeom>
        </p:spPr>
        <p:txBody>
          <a:bodyPr wrap="square">
            <a:spAutoFit/>
          </a:bodyPr>
          <a:lstStyle/>
          <a:p>
            <a:pPr algn="ctr"/>
            <a:r>
              <a:rPr lang="en-US" altLang="ja-JP" sz="1600" dirty="0">
                <a:solidFill>
                  <a:srgbClr val="0000D4"/>
                </a:solidFill>
                <a:latin typeface="Arial" panose="020B0604020202020204" pitchFamily="34" charset="0"/>
                <a:ea typeface="ＭＳ ゴシック" pitchFamily="49" charset="-128"/>
                <a:cs typeface="Arial" panose="020B0604020202020204" pitchFamily="34" charset="0"/>
              </a:rPr>
              <a:t>Binding parameters of PB to mammalian serum albumin</a:t>
            </a:r>
            <a:endParaRPr lang="ja-JP" altLang="en-US" sz="1600" dirty="0">
              <a:solidFill>
                <a:srgbClr val="0000D4"/>
              </a:solidFill>
              <a:latin typeface="Arial" panose="020B0604020202020204" pitchFamily="34" charset="0"/>
              <a:ea typeface="ＭＳ ゴシック" pitchFamily="49" charset="-128"/>
              <a:cs typeface="Arial" panose="020B0604020202020204" pitchFamily="34" charset="0"/>
            </a:endParaRPr>
          </a:p>
        </p:txBody>
      </p:sp>
      <p:grpSp>
        <p:nvGrpSpPr>
          <p:cNvPr id="9" name="グループ化 8"/>
          <p:cNvGrpSpPr/>
          <p:nvPr/>
        </p:nvGrpSpPr>
        <p:grpSpPr>
          <a:xfrm>
            <a:off x="80353" y="5886713"/>
            <a:ext cx="8981696" cy="817396"/>
            <a:chOff x="80353" y="5886713"/>
            <a:chExt cx="8981696" cy="817396"/>
          </a:xfrm>
        </p:grpSpPr>
        <p:sp>
          <p:nvSpPr>
            <p:cNvPr id="10" name="正方形/長方形 9"/>
            <p:cNvSpPr/>
            <p:nvPr/>
          </p:nvSpPr>
          <p:spPr>
            <a:xfrm>
              <a:off x="80353" y="5886713"/>
              <a:ext cx="8981696" cy="817396"/>
            </a:xfrm>
            <a:prstGeom prst="rect">
              <a:avLst/>
            </a:prstGeom>
            <a:solidFill>
              <a:srgbClr val="95030B"/>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2" name="テキスト ボックス 11"/>
            <p:cNvSpPr txBox="1"/>
            <p:nvPr/>
          </p:nvSpPr>
          <p:spPr>
            <a:xfrm>
              <a:off x="1806878" y="6027535"/>
              <a:ext cx="5544979" cy="523220"/>
            </a:xfrm>
            <a:prstGeom prst="rect">
              <a:avLst/>
            </a:prstGeom>
            <a:noFill/>
          </p:spPr>
          <p:txBody>
            <a:bodyPr wrap="none" rtlCol="0">
              <a:spAutoFit/>
            </a:bodyPr>
            <a:lstStyle/>
            <a:p>
              <a:pPr algn="ctr"/>
              <a:r>
                <a:rPr lang="en-US" altLang="ja-JP" sz="2800" dirty="0">
                  <a:solidFill>
                    <a:schemeClr val="bg1"/>
                  </a:solidFill>
                  <a:latin typeface="Arial Rounded MT Bold" panose="020F0704030504030204"/>
                  <a:cs typeface="Arial" panose="020B0604020202020204" pitchFamily="34" charset="0"/>
                </a:rPr>
                <a:t>K</a:t>
              </a:r>
              <a:r>
                <a:rPr lang="en-US" altLang="ja-JP" sz="2800" baseline="-25000" dirty="0">
                  <a:solidFill>
                    <a:schemeClr val="bg1"/>
                  </a:solidFill>
                  <a:latin typeface="Arial Rounded MT Bold" panose="020F0704030504030204"/>
                  <a:cs typeface="Arial" panose="020B0604020202020204" pitchFamily="34" charset="0"/>
                </a:rPr>
                <a:t>1</a:t>
              </a:r>
              <a:r>
                <a:rPr lang="en-US" altLang="ja-JP" sz="2800" dirty="0">
                  <a:solidFill>
                    <a:schemeClr val="bg1"/>
                  </a:solidFill>
                  <a:latin typeface="Arial Rounded MT Bold" panose="020F0704030504030204"/>
                  <a:cs typeface="Arial" panose="020B0604020202020204" pitchFamily="34" charset="0"/>
                </a:rPr>
                <a:t>: Human </a:t>
              </a:r>
              <a:r>
                <a:rPr lang="ja-JP" altLang="en-US" sz="2800" dirty="0">
                  <a:solidFill>
                    <a:schemeClr val="bg1"/>
                  </a:solidFill>
                  <a:latin typeface="Arial Rounded MT Bold" panose="020F0704030504030204"/>
                  <a:cs typeface="Arial" panose="020B0604020202020204" pitchFamily="34" charset="0"/>
                </a:rPr>
                <a:t>≒</a:t>
              </a:r>
              <a:r>
                <a:rPr lang="en-US" altLang="ja-JP" sz="2800" dirty="0">
                  <a:solidFill>
                    <a:schemeClr val="bg1"/>
                  </a:solidFill>
                  <a:latin typeface="Arial Rounded MT Bold" panose="020F0704030504030204"/>
                  <a:cs typeface="Arial" panose="020B0604020202020204" pitchFamily="34" charset="0"/>
                </a:rPr>
                <a:t> Bovine &gt;&gt; Rat &gt; Rabbit</a:t>
              </a:r>
              <a:endParaRPr lang="en-US" altLang="ja-JP" sz="2800" baseline="-25000" dirty="0">
                <a:solidFill>
                  <a:schemeClr val="bg1"/>
                </a:solidFill>
                <a:latin typeface="Arial Rounded MT Bold" panose="020F0704030504030204"/>
                <a:cs typeface="Arial" panose="020B0604020202020204" pitchFamily="34" charset="0"/>
              </a:endParaRPr>
            </a:p>
          </p:txBody>
        </p:sp>
      </p:grpSp>
    </p:spTree>
    <p:extLst>
      <p:ext uri="{BB962C8B-B14F-4D97-AF65-F5344CB8AC3E}">
        <p14:creationId xmlns:p14="http://schemas.microsoft.com/office/powerpoint/2010/main" val="420805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p:cNvSpPr/>
          <p:nvPr/>
        </p:nvSpPr>
        <p:spPr>
          <a:xfrm>
            <a:off x="3701339" y="940949"/>
            <a:ext cx="1173719" cy="338554"/>
          </a:xfrm>
          <a:prstGeom prst="rect">
            <a:avLst/>
          </a:prstGeom>
        </p:spPr>
        <p:txBody>
          <a:bodyPr wrap="none">
            <a:spAutoFit/>
          </a:bodyPr>
          <a:lstStyle/>
          <a:p>
            <a:pPr algn="ctr"/>
            <a:r>
              <a:rPr lang="en-US" altLang="ja-JP" sz="1600" dirty="0">
                <a:solidFill>
                  <a:srgbClr val="00CC00"/>
                </a:solidFill>
                <a:latin typeface="Arial" panose="020B0604020202020204" pitchFamily="34" charset="0"/>
                <a:ea typeface="HGPｺﾞｼｯｸE" pitchFamily="50" charset="-128"/>
                <a:cs typeface="Arial" panose="020B0604020202020204" pitchFamily="34" charset="0"/>
              </a:rPr>
              <a:t>PB (green)</a:t>
            </a:r>
            <a:endParaRPr lang="ja-JP" altLang="en-US" sz="1600" dirty="0">
              <a:solidFill>
                <a:srgbClr val="00CC00"/>
              </a:solidFill>
              <a:latin typeface="Arial" panose="020B0604020202020204" pitchFamily="34" charset="0"/>
              <a:cs typeface="Arial" panose="020B0604020202020204" pitchFamily="34" charset="0"/>
            </a:endParaRPr>
          </a:p>
        </p:txBody>
      </p:sp>
      <p:pic>
        <p:nvPicPr>
          <p:cNvPr id="20" name="図 19"/>
          <p:cNvPicPr>
            <a:picLocks noChangeAspect="1"/>
          </p:cNvPicPr>
          <p:nvPr/>
        </p:nvPicPr>
        <p:blipFill>
          <a:blip r:embed="rId2"/>
          <a:stretch>
            <a:fillRect/>
          </a:stretch>
        </p:blipFill>
        <p:spPr>
          <a:xfrm>
            <a:off x="755576" y="1223986"/>
            <a:ext cx="4404851" cy="5539922"/>
          </a:xfrm>
          <a:prstGeom prst="rect">
            <a:avLst/>
          </a:prstGeom>
        </p:spPr>
      </p:pic>
      <p:sp>
        <p:nvSpPr>
          <p:cNvPr id="21" name="正方形/長方形 20"/>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
        <p:nvSpPr>
          <p:cNvPr id="22" name="テキスト ボックス 1"/>
          <p:cNvSpPr txBox="1">
            <a:spLocks noChangeArrowheads="1"/>
          </p:cNvSpPr>
          <p:nvPr/>
        </p:nvSpPr>
        <p:spPr bwMode="auto">
          <a:xfrm>
            <a:off x="13392" y="215144"/>
            <a:ext cx="9117240" cy="461665"/>
          </a:xfrm>
          <a:prstGeom prst="rect">
            <a:avLst/>
          </a:prstGeom>
          <a:noFill/>
          <a:ln w="9525">
            <a:noFill/>
            <a:miter lim="800000"/>
            <a:headEnd/>
            <a:tailEnd/>
          </a:ln>
        </p:spPr>
        <p:txBody>
          <a:bodyPr wrap="none">
            <a:spAutoFit/>
          </a:bodyPr>
          <a:lstStyle/>
          <a:p>
            <a:pPr algn="ctr"/>
            <a:r>
              <a:rPr lang="en-US" altLang="ja-JP" sz="2400" dirty="0">
                <a:latin typeface="Arial" panose="020B0604020202020204" pitchFamily="34" charset="0"/>
                <a:ea typeface="HGPｺﾞｼｯｸE" pitchFamily="50" charset="-128"/>
                <a:cs typeface="Arial" panose="020B0604020202020204" pitchFamily="34" charset="0"/>
              </a:rPr>
              <a:t>Molecular docking of PB at the site in subdomain IIIA of albumins </a:t>
            </a:r>
            <a:endParaRPr lang="ja-JP" altLang="en-US" sz="2400" dirty="0">
              <a:latin typeface="Arial" panose="020B0604020202020204" pitchFamily="34" charset="0"/>
              <a:ea typeface="HGPｺﾞｼｯｸE" pitchFamily="50" charset="-128"/>
              <a:cs typeface="Arial" panose="020B0604020202020204" pitchFamily="34" charset="0"/>
            </a:endParaRPr>
          </a:p>
        </p:txBody>
      </p:sp>
      <p:grpSp>
        <p:nvGrpSpPr>
          <p:cNvPr id="2" name="グループ化 1"/>
          <p:cNvGrpSpPr/>
          <p:nvPr/>
        </p:nvGrpSpPr>
        <p:grpSpPr>
          <a:xfrm>
            <a:off x="5232435" y="2636912"/>
            <a:ext cx="3804061" cy="2744596"/>
            <a:chOff x="5160427" y="2636912"/>
            <a:chExt cx="3804061" cy="2744596"/>
          </a:xfrm>
        </p:grpSpPr>
        <p:sp>
          <p:nvSpPr>
            <p:cNvPr id="11" name="正方形/長方形 10"/>
            <p:cNvSpPr/>
            <p:nvPr/>
          </p:nvSpPr>
          <p:spPr>
            <a:xfrm>
              <a:off x="5160427" y="2636912"/>
              <a:ext cx="3804061" cy="2744596"/>
            </a:xfrm>
            <a:prstGeom prst="rect">
              <a:avLst/>
            </a:prstGeom>
            <a:solidFill>
              <a:srgbClr val="95030B"/>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9" name="テキスト ボックス 8"/>
            <p:cNvSpPr txBox="1"/>
            <p:nvPr/>
          </p:nvSpPr>
          <p:spPr>
            <a:xfrm>
              <a:off x="5233542" y="2736978"/>
              <a:ext cx="3657831" cy="2554545"/>
            </a:xfrm>
            <a:prstGeom prst="rect">
              <a:avLst/>
            </a:prstGeom>
            <a:noFill/>
          </p:spPr>
          <p:txBody>
            <a:bodyPr wrap="square" rtlCol="0">
              <a:spAutoFit/>
            </a:bodyPr>
            <a:lstStyle/>
            <a:p>
              <a:pPr algn="ctr"/>
              <a:r>
                <a:rPr lang="en-US" altLang="ja-JP" sz="2000" dirty="0">
                  <a:solidFill>
                    <a:schemeClr val="bg1"/>
                  </a:solidFill>
                  <a:latin typeface="Arial Rounded MT Bold" panose="020F0704030504030204" pitchFamily="34" charset="0"/>
                  <a:cs typeface="Arial" panose="020B0604020202020204" pitchFamily="34" charset="0"/>
                </a:rPr>
                <a:t>Species differences in the affinity are attributed to differences in the structural feature of the PB binding sites on albumins (e.g. charge distribution,</a:t>
              </a:r>
              <a:r>
                <a:rPr lang="ja-JP" altLang="en-US" sz="2000" dirty="0">
                  <a:solidFill>
                    <a:schemeClr val="bg1"/>
                  </a:solidFill>
                  <a:latin typeface="Arial Rounded MT Bold" panose="020F0704030504030204" pitchFamily="34" charset="0"/>
                  <a:cs typeface="Arial" panose="020B0604020202020204" pitchFamily="34" charset="0"/>
                </a:rPr>
                <a:t>　</a:t>
              </a:r>
              <a:r>
                <a:rPr lang="en-US" altLang="ja-JP" sz="2000" dirty="0">
                  <a:solidFill>
                    <a:schemeClr val="bg1"/>
                  </a:solidFill>
                  <a:latin typeface="Arial Rounded MT Bold" panose="020F0704030504030204" pitchFamily="34" charset="0"/>
                  <a:cs typeface="Arial" panose="020B0604020202020204" pitchFamily="34" charset="0"/>
                </a:rPr>
                <a:t>hydrophobicity, shape, and size of the pocket).</a:t>
              </a:r>
            </a:p>
          </p:txBody>
        </p:sp>
      </p:grpSp>
      <p:sp>
        <p:nvSpPr>
          <p:cNvPr id="10" name="テキスト ボックス 9"/>
          <p:cNvSpPr txBox="1"/>
          <p:nvPr/>
        </p:nvSpPr>
        <p:spPr>
          <a:xfrm>
            <a:off x="179512" y="1844824"/>
            <a:ext cx="936104" cy="369332"/>
          </a:xfrm>
          <a:prstGeom prst="rect">
            <a:avLst/>
          </a:prstGeom>
          <a:noFill/>
        </p:spPr>
        <p:txBody>
          <a:bodyPr wrap="square" rtlCol="0">
            <a:spAutoFit/>
          </a:bodyPr>
          <a:lstStyle/>
          <a:p>
            <a:r>
              <a:rPr lang="en-US" altLang="ja-JP" dirty="0">
                <a:solidFill>
                  <a:srgbClr val="0000D4"/>
                </a:solidFill>
                <a:latin typeface="Arial" panose="020B0604020202020204" pitchFamily="34" charset="0"/>
                <a:cs typeface="Arial" panose="020B0604020202020204" pitchFamily="34" charset="0"/>
              </a:rPr>
              <a:t>Human</a:t>
            </a:r>
            <a:endParaRPr lang="ja-JP" altLang="en-US" baseline="-25000" dirty="0">
              <a:solidFill>
                <a:srgbClr val="0000D4"/>
              </a:solidFill>
              <a:latin typeface="Arial" panose="020B0604020202020204" pitchFamily="34" charset="0"/>
              <a:cs typeface="Arial" panose="020B0604020202020204" pitchFamily="34" charset="0"/>
            </a:endParaRPr>
          </a:p>
        </p:txBody>
      </p:sp>
      <p:sp>
        <p:nvSpPr>
          <p:cNvPr id="13" name="テキスト ボックス 12"/>
          <p:cNvSpPr txBox="1"/>
          <p:nvPr/>
        </p:nvSpPr>
        <p:spPr>
          <a:xfrm>
            <a:off x="184176" y="3648118"/>
            <a:ext cx="926777" cy="369332"/>
          </a:xfrm>
          <a:prstGeom prst="rect">
            <a:avLst/>
          </a:prstGeom>
          <a:noFill/>
        </p:spPr>
        <p:txBody>
          <a:bodyPr wrap="square" rtlCol="0">
            <a:spAutoFit/>
          </a:bodyPr>
          <a:lstStyle/>
          <a:p>
            <a:r>
              <a:rPr lang="en-US" altLang="ja-JP" dirty="0">
                <a:solidFill>
                  <a:srgbClr val="0000D4"/>
                </a:solidFill>
                <a:latin typeface="Arial" panose="020B0604020202020204" pitchFamily="34" charset="0"/>
                <a:cs typeface="Arial" panose="020B0604020202020204" pitchFamily="34" charset="0"/>
              </a:rPr>
              <a:t>Bovine</a:t>
            </a:r>
            <a:endParaRPr lang="ja-JP" altLang="en-US" baseline="-25000" dirty="0">
              <a:solidFill>
                <a:srgbClr val="0000D4"/>
              </a:solidFill>
              <a:latin typeface="Arial" panose="020B0604020202020204" pitchFamily="34" charset="0"/>
              <a:cs typeface="Arial" panose="020B0604020202020204" pitchFamily="34" charset="0"/>
            </a:endParaRPr>
          </a:p>
        </p:txBody>
      </p:sp>
      <p:sp>
        <p:nvSpPr>
          <p:cNvPr id="14" name="テキスト ボックス 13"/>
          <p:cNvSpPr txBox="1"/>
          <p:nvPr/>
        </p:nvSpPr>
        <p:spPr>
          <a:xfrm>
            <a:off x="197874" y="5451413"/>
            <a:ext cx="899381" cy="369332"/>
          </a:xfrm>
          <a:prstGeom prst="rect">
            <a:avLst/>
          </a:prstGeom>
          <a:noFill/>
        </p:spPr>
        <p:txBody>
          <a:bodyPr wrap="square" rtlCol="0">
            <a:spAutoFit/>
          </a:bodyPr>
          <a:lstStyle/>
          <a:p>
            <a:r>
              <a:rPr lang="en-US" altLang="ja-JP" dirty="0">
                <a:solidFill>
                  <a:srgbClr val="0000D4"/>
                </a:solidFill>
                <a:latin typeface="Arial" panose="020B0604020202020204" pitchFamily="34" charset="0"/>
                <a:cs typeface="Arial" panose="020B0604020202020204" pitchFamily="34" charset="0"/>
              </a:rPr>
              <a:t>Rabbit</a:t>
            </a:r>
            <a:endParaRPr lang="ja-JP" altLang="en-US" baseline="-25000" dirty="0">
              <a:solidFill>
                <a:srgbClr val="0000D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76354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96"/>
          <p:cNvSpPr txBox="1">
            <a:spLocks noChangeAspect="1" noChangeArrowheads="1"/>
          </p:cNvSpPr>
          <p:nvPr/>
        </p:nvSpPr>
        <p:spPr bwMode="auto">
          <a:xfrm>
            <a:off x="3326819" y="1848480"/>
            <a:ext cx="25138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panose="020B0604020202020204" pitchFamily="34" charset="0"/>
                <a:ea typeface="ＭＳ Ｐゴシック" panose="020B0600070205080204" pitchFamily="50" charset="-128"/>
              </a:defRPr>
            </a:lvl1pPr>
            <a:lvl2pPr marL="742950" indent="-285750">
              <a:defRPr kumimoji="1" sz="1600" b="1">
                <a:solidFill>
                  <a:schemeClr val="tx1"/>
                </a:solidFill>
                <a:latin typeface="Arial" panose="020B0604020202020204" pitchFamily="34" charset="0"/>
                <a:ea typeface="ＭＳ Ｐゴシック" panose="020B0600070205080204" pitchFamily="50" charset="-128"/>
              </a:defRPr>
            </a:lvl2pPr>
            <a:lvl3pPr marL="1143000" indent="-228600">
              <a:defRPr kumimoji="1" sz="1600" b="1">
                <a:solidFill>
                  <a:schemeClr val="tx1"/>
                </a:solidFill>
                <a:latin typeface="Arial" panose="020B0604020202020204" pitchFamily="34" charset="0"/>
                <a:ea typeface="ＭＳ Ｐゴシック" panose="020B0600070205080204" pitchFamily="50" charset="-128"/>
              </a:defRPr>
            </a:lvl3pPr>
            <a:lvl4pPr marL="1600200" indent="-228600">
              <a:defRPr kumimoji="1" sz="1600" b="1">
                <a:solidFill>
                  <a:schemeClr val="tx1"/>
                </a:solidFill>
                <a:latin typeface="Arial" panose="020B0604020202020204" pitchFamily="34" charset="0"/>
                <a:ea typeface="ＭＳ Ｐゴシック" panose="020B0600070205080204" pitchFamily="50" charset="-128"/>
              </a:defRPr>
            </a:lvl4pPr>
            <a:lvl5pPr marL="2057400" indent="-228600">
              <a:defRPr kumimoji="1" sz="1600"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b="0" dirty="0">
                <a:ea typeface="HGP創英角ｺﾞｼｯｸUB" panose="020B0900000000000000" pitchFamily="50" charset="-128"/>
                <a:cs typeface="Arial" panose="020B0604020202020204" pitchFamily="34" charset="0"/>
              </a:rPr>
              <a:t>Number of methylene (m)</a:t>
            </a:r>
          </a:p>
        </p:txBody>
      </p:sp>
      <p:sp>
        <p:nvSpPr>
          <p:cNvPr id="6" name="Text Box 123"/>
          <p:cNvSpPr txBox="1">
            <a:spLocks noChangeAspect="1" noChangeArrowheads="1"/>
          </p:cNvSpPr>
          <p:nvPr/>
        </p:nvSpPr>
        <p:spPr bwMode="auto">
          <a:xfrm rot="16200000">
            <a:off x="884901" y="3496221"/>
            <a:ext cx="29734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600" b="1">
                <a:solidFill>
                  <a:schemeClr val="tx1"/>
                </a:solidFill>
                <a:latin typeface="Arial" panose="020B0604020202020204" pitchFamily="34" charset="0"/>
                <a:ea typeface="ＭＳ Ｐゴシック" panose="020B0600070205080204" pitchFamily="50" charset="-128"/>
              </a:defRPr>
            </a:lvl1pPr>
            <a:lvl2pPr marL="742950" indent="-285750">
              <a:defRPr kumimoji="1" sz="1600" b="1">
                <a:solidFill>
                  <a:schemeClr val="tx1"/>
                </a:solidFill>
                <a:latin typeface="Arial" panose="020B0604020202020204" pitchFamily="34" charset="0"/>
                <a:ea typeface="ＭＳ Ｐゴシック" panose="020B0600070205080204" pitchFamily="50" charset="-128"/>
              </a:defRPr>
            </a:lvl2pPr>
            <a:lvl3pPr marL="1143000" indent="-228600">
              <a:defRPr kumimoji="1" sz="1600" b="1">
                <a:solidFill>
                  <a:schemeClr val="tx1"/>
                </a:solidFill>
                <a:latin typeface="Arial" panose="020B0604020202020204" pitchFamily="34" charset="0"/>
                <a:ea typeface="ＭＳ Ｐゴシック" panose="020B0600070205080204" pitchFamily="50" charset="-128"/>
              </a:defRPr>
            </a:lvl3pPr>
            <a:lvl4pPr marL="1600200" indent="-228600">
              <a:defRPr kumimoji="1" sz="1600" b="1">
                <a:solidFill>
                  <a:schemeClr val="tx1"/>
                </a:solidFill>
                <a:latin typeface="Arial" panose="020B0604020202020204" pitchFamily="34" charset="0"/>
                <a:ea typeface="ＭＳ Ｐゴシック" panose="020B0600070205080204" pitchFamily="50" charset="-128"/>
              </a:defRPr>
            </a:lvl4pPr>
            <a:lvl5pPr marL="2057400" indent="-228600">
              <a:defRPr kumimoji="1" sz="1600"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9pPr>
          </a:lstStyle>
          <a:p>
            <a:pPr algn="ctr" eaLnBrk="1" hangingPunct="1"/>
            <a:r>
              <a:rPr lang="en-US" altLang="ja-JP" b="0" dirty="0">
                <a:ea typeface="HGP創英角ｺﾞｼｯｸUB" panose="020B0900000000000000" pitchFamily="50" charset="-128"/>
                <a:cs typeface="Arial" panose="020B0604020202020204" pitchFamily="34" charset="0"/>
              </a:rPr>
              <a:t>Docking energy</a:t>
            </a:r>
          </a:p>
          <a:p>
            <a:pPr algn="ctr" eaLnBrk="1" hangingPunct="1"/>
            <a:r>
              <a:rPr lang="en-US" altLang="ja-JP" b="0" dirty="0">
                <a:ea typeface="HGP創英角ｺﾞｼｯｸUB" panose="020B0900000000000000" pitchFamily="50" charset="-128"/>
                <a:cs typeface="Arial" panose="020B0604020202020204" pitchFamily="34" charset="0"/>
              </a:rPr>
              <a:t> (</a:t>
            </a:r>
            <a:r>
              <a:rPr lang="en-US" altLang="ja-JP" b="0" dirty="0" err="1">
                <a:ea typeface="HGP創英角ｺﾞｼｯｸUB" panose="020B0900000000000000" pitchFamily="50" charset="-128"/>
                <a:cs typeface="Arial" panose="020B0604020202020204" pitchFamily="34" charset="0"/>
              </a:rPr>
              <a:t>U_Dock</a:t>
            </a:r>
            <a:r>
              <a:rPr lang="en-US" altLang="ja-JP" b="0" dirty="0">
                <a:ea typeface="HGP創英角ｺﾞｼｯｸUB" panose="020B0900000000000000" pitchFamily="50" charset="-128"/>
                <a:cs typeface="Arial" panose="020B0604020202020204" pitchFamily="34" charset="0"/>
              </a:rPr>
              <a:t> by </a:t>
            </a:r>
            <a:r>
              <a:rPr lang="en-US" altLang="ja-JP" b="0" dirty="0" err="1">
                <a:ea typeface="HGP創英角ｺﾞｼｯｸUB" panose="020B0900000000000000" pitchFamily="50" charset="-128"/>
                <a:cs typeface="Arial" panose="020B0604020202020204" pitchFamily="34" charset="0"/>
              </a:rPr>
              <a:t>ASEDock</a:t>
            </a:r>
            <a:r>
              <a:rPr lang="en-US" altLang="ja-JP" b="0" dirty="0">
                <a:ea typeface="HGP創英角ｺﾞｼｯｸUB" panose="020B0900000000000000" pitchFamily="50" charset="-128"/>
                <a:cs typeface="Arial" panose="020B0604020202020204" pitchFamily="34" charset="0"/>
              </a:rPr>
              <a:t>) </a:t>
            </a:r>
          </a:p>
        </p:txBody>
      </p:sp>
      <p:grpSp>
        <p:nvGrpSpPr>
          <p:cNvPr id="3" name="グループ化 2"/>
          <p:cNvGrpSpPr/>
          <p:nvPr/>
        </p:nvGrpSpPr>
        <p:grpSpPr>
          <a:xfrm>
            <a:off x="3843906" y="1004492"/>
            <a:ext cx="1373180" cy="690572"/>
            <a:chOff x="3265598" y="1678440"/>
            <a:chExt cx="1373180" cy="690572"/>
          </a:xfrm>
        </p:grpSpPr>
        <p:graphicFrame>
          <p:nvGraphicFramePr>
            <p:cNvPr id="7" name="オブジェクト 14"/>
            <p:cNvGraphicFramePr>
              <a:graphicFrameLocks noChangeAspect="1"/>
            </p:cNvGraphicFramePr>
            <p:nvPr>
              <p:extLst>
                <p:ext uri="{D42A27DB-BD31-4B8C-83A1-F6EECF244321}">
                  <p14:modId xmlns:p14="http://schemas.microsoft.com/office/powerpoint/2010/main" val="2266137116"/>
                </p:ext>
              </p:extLst>
            </p:nvPr>
          </p:nvGraphicFramePr>
          <p:xfrm>
            <a:off x="3265598" y="1721303"/>
            <a:ext cx="1373180" cy="647709"/>
          </p:xfrm>
          <a:graphic>
            <a:graphicData uri="http://schemas.openxmlformats.org/presentationml/2006/ole">
              <mc:AlternateContent xmlns:mc="http://schemas.openxmlformats.org/markup-compatibility/2006">
                <mc:Choice xmlns:v="urn:schemas-microsoft-com:vml" Requires="v">
                  <p:oleObj spid="_x0000_s137225" name="CS ChemDraw Drawing" r:id="rId3" imgW="1869685" imgH="880437" progId="ChemDraw.Document.6.0">
                    <p:embed/>
                  </p:oleObj>
                </mc:Choice>
                <mc:Fallback>
                  <p:oleObj name="CS ChemDraw Drawing" r:id="rId3" imgW="1869685" imgH="880437" progId="ChemDraw.Document.6.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5598" y="1721303"/>
                          <a:ext cx="1373180" cy="64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大かっこ 7"/>
            <p:cNvSpPr/>
            <p:nvPr/>
          </p:nvSpPr>
          <p:spPr bwMode="auto">
            <a:xfrm>
              <a:off x="3919657" y="1678440"/>
              <a:ext cx="161925" cy="252413"/>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sz="2133" b="0" dirty="0">
                <a:latin typeface="Arial" panose="020B0604020202020204" pitchFamily="34" charset="0"/>
                <a:cs typeface="Arial" panose="020B0604020202020204" pitchFamily="34" charset="0"/>
              </a:endParaRPr>
            </a:p>
          </p:txBody>
        </p:sp>
        <p:sp>
          <p:nvSpPr>
            <p:cNvPr id="9" name="Text Box 96"/>
            <p:cNvSpPr txBox="1">
              <a:spLocks noChangeAspect="1" noChangeArrowheads="1"/>
            </p:cNvSpPr>
            <p:nvPr/>
          </p:nvSpPr>
          <p:spPr bwMode="auto">
            <a:xfrm>
              <a:off x="4002194" y="1818142"/>
              <a:ext cx="193674" cy="24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600" b="1">
                  <a:solidFill>
                    <a:schemeClr val="tx1"/>
                  </a:solidFill>
                  <a:latin typeface="Arial" panose="020B0604020202020204" pitchFamily="34" charset="0"/>
                  <a:ea typeface="ＭＳ Ｐゴシック" panose="020B0600070205080204" pitchFamily="50" charset="-128"/>
                </a:defRPr>
              </a:lvl1pPr>
              <a:lvl2pPr marL="742950" indent="-285750">
                <a:defRPr kumimoji="1" sz="1600" b="1">
                  <a:solidFill>
                    <a:schemeClr val="tx1"/>
                  </a:solidFill>
                  <a:latin typeface="Arial" panose="020B0604020202020204" pitchFamily="34" charset="0"/>
                  <a:ea typeface="ＭＳ Ｐゴシック" panose="020B0600070205080204" pitchFamily="50" charset="-128"/>
                </a:defRPr>
              </a:lvl2pPr>
              <a:lvl3pPr marL="1143000" indent="-228600">
                <a:defRPr kumimoji="1" sz="1600" b="1">
                  <a:solidFill>
                    <a:schemeClr val="tx1"/>
                  </a:solidFill>
                  <a:latin typeface="Arial" panose="020B0604020202020204" pitchFamily="34" charset="0"/>
                  <a:ea typeface="ＭＳ Ｐゴシック" panose="020B0600070205080204" pitchFamily="50" charset="-128"/>
                </a:defRPr>
              </a:lvl3pPr>
              <a:lvl4pPr marL="1600200" indent="-228600">
                <a:defRPr kumimoji="1" sz="1600" b="1">
                  <a:solidFill>
                    <a:schemeClr val="tx1"/>
                  </a:solidFill>
                  <a:latin typeface="Arial" panose="020B0604020202020204" pitchFamily="34" charset="0"/>
                  <a:ea typeface="ＭＳ Ｐゴシック" panose="020B0600070205080204" pitchFamily="50" charset="-128"/>
                </a:defRPr>
              </a:lvl4pPr>
              <a:lvl5pPr marL="2057400" indent="-228600">
                <a:defRPr kumimoji="1" sz="1600"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1000" b="0">
                  <a:ea typeface="HGP創英角ｺﾞｼｯｸUB" panose="020B0900000000000000" pitchFamily="50" charset="-128"/>
                  <a:cs typeface="Arial" panose="020B0604020202020204" pitchFamily="34" charset="0"/>
                </a:rPr>
                <a:t>m</a:t>
              </a:r>
            </a:p>
          </p:txBody>
        </p:sp>
      </p:grpSp>
      <p:graphicFrame>
        <p:nvGraphicFramePr>
          <p:cNvPr id="10" name="グラフ 9"/>
          <p:cNvGraphicFramePr>
            <a:graphicFrameLocks/>
          </p:cNvGraphicFramePr>
          <p:nvPr>
            <p:extLst>
              <p:ext uri="{D42A27DB-BD31-4B8C-83A1-F6EECF244321}">
                <p14:modId xmlns:p14="http://schemas.microsoft.com/office/powerpoint/2010/main" val="1899679306"/>
              </p:ext>
            </p:extLst>
          </p:nvPr>
        </p:nvGraphicFramePr>
        <p:xfrm>
          <a:off x="2753465" y="2366945"/>
          <a:ext cx="3243995" cy="2914865"/>
        </p:xfrm>
        <a:graphic>
          <a:graphicData uri="http://schemas.openxmlformats.org/drawingml/2006/chart">
            <c:chart xmlns:c="http://schemas.openxmlformats.org/drawingml/2006/chart" xmlns:r="http://schemas.openxmlformats.org/officeDocument/2006/relationships" r:id="rId5"/>
          </a:graphicData>
        </a:graphic>
      </p:graphicFrame>
      <p:sp>
        <p:nvSpPr>
          <p:cNvPr id="11" name="正方形/長方形 18"/>
          <p:cNvSpPr>
            <a:spLocks noChangeArrowheads="1"/>
          </p:cNvSpPr>
          <p:nvPr/>
        </p:nvSpPr>
        <p:spPr bwMode="auto">
          <a:xfrm>
            <a:off x="4170986" y="4910148"/>
            <a:ext cx="492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panose="020B0604020202020204" pitchFamily="34" charset="0"/>
                <a:ea typeface="ＭＳ Ｐゴシック" panose="020B0600070205080204" pitchFamily="50" charset="-128"/>
              </a:defRPr>
            </a:lvl1pPr>
            <a:lvl2pPr marL="742950" indent="-285750">
              <a:defRPr kumimoji="1" sz="1600" b="1">
                <a:solidFill>
                  <a:schemeClr val="tx1"/>
                </a:solidFill>
                <a:latin typeface="Arial" panose="020B0604020202020204" pitchFamily="34" charset="0"/>
                <a:ea typeface="ＭＳ Ｐゴシック" panose="020B0600070205080204" pitchFamily="50" charset="-128"/>
              </a:defRPr>
            </a:lvl2pPr>
            <a:lvl3pPr marL="1143000" indent="-228600">
              <a:defRPr kumimoji="1" sz="1600" b="1">
                <a:solidFill>
                  <a:schemeClr val="tx1"/>
                </a:solidFill>
                <a:latin typeface="Arial" panose="020B0604020202020204" pitchFamily="34" charset="0"/>
                <a:ea typeface="ＭＳ Ｐゴシック" panose="020B0600070205080204" pitchFamily="50" charset="-128"/>
              </a:defRPr>
            </a:lvl3pPr>
            <a:lvl4pPr marL="1600200" indent="-228600">
              <a:defRPr kumimoji="1" sz="1600" b="1">
                <a:solidFill>
                  <a:schemeClr val="tx1"/>
                </a:solidFill>
                <a:latin typeface="Arial" panose="020B0604020202020204" pitchFamily="34" charset="0"/>
                <a:ea typeface="ＭＳ Ｐゴシック" panose="020B0600070205080204" pitchFamily="50" charset="-128"/>
              </a:defRPr>
            </a:lvl4pPr>
            <a:lvl5pPr marL="2057400" indent="-228600">
              <a:defRPr kumimoji="1" sz="1600"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9pPr>
          </a:lstStyle>
          <a:p>
            <a:r>
              <a:rPr lang="en-US" altLang="ja-JP" sz="1800" b="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rPr>
              <a:t>PB</a:t>
            </a:r>
            <a:endParaRPr lang="ja-JP" altLang="en-US" sz="1800" b="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endParaRPr>
          </a:p>
        </p:txBody>
      </p:sp>
      <p:sp>
        <p:nvSpPr>
          <p:cNvPr id="12" name="正方形/長方形 19"/>
          <p:cNvSpPr>
            <a:spLocks noChangeArrowheads="1"/>
          </p:cNvSpPr>
          <p:nvPr/>
        </p:nvSpPr>
        <p:spPr bwMode="auto">
          <a:xfrm>
            <a:off x="3413184" y="4530568"/>
            <a:ext cx="4753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panose="020B0604020202020204" pitchFamily="34" charset="0"/>
                <a:ea typeface="ＭＳ Ｐゴシック" panose="020B0600070205080204" pitchFamily="50" charset="-128"/>
              </a:defRPr>
            </a:lvl1pPr>
            <a:lvl2pPr marL="742950" indent="-285750">
              <a:defRPr kumimoji="1" sz="1600" b="1">
                <a:solidFill>
                  <a:schemeClr val="tx1"/>
                </a:solidFill>
                <a:latin typeface="Arial" panose="020B0604020202020204" pitchFamily="34" charset="0"/>
                <a:ea typeface="ＭＳ Ｐゴシック" panose="020B0600070205080204" pitchFamily="50" charset="-128"/>
              </a:defRPr>
            </a:lvl2pPr>
            <a:lvl3pPr marL="1143000" indent="-228600">
              <a:defRPr kumimoji="1" sz="1600" b="1">
                <a:solidFill>
                  <a:schemeClr val="tx1"/>
                </a:solidFill>
                <a:latin typeface="Arial" panose="020B0604020202020204" pitchFamily="34" charset="0"/>
                <a:ea typeface="ＭＳ Ｐゴシック" panose="020B0600070205080204" pitchFamily="50" charset="-128"/>
              </a:defRPr>
            </a:lvl3pPr>
            <a:lvl4pPr marL="1600200" indent="-228600">
              <a:defRPr kumimoji="1" sz="1600" b="1">
                <a:solidFill>
                  <a:schemeClr val="tx1"/>
                </a:solidFill>
                <a:latin typeface="Arial" panose="020B0604020202020204" pitchFamily="34" charset="0"/>
                <a:ea typeface="ＭＳ Ｐゴシック" panose="020B0600070205080204" pitchFamily="50" charset="-128"/>
              </a:defRPr>
            </a:lvl4pPr>
            <a:lvl5pPr marL="2057400" indent="-228600">
              <a:defRPr kumimoji="1" sz="1600"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9pPr>
          </a:lstStyle>
          <a:p>
            <a:r>
              <a:rPr lang="en-US" altLang="ja-JP" sz="1800" b="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rPr>
              <a:t>PA</a:t>
            </a:r>
            <a:endParaRPr lang="ja-JP" altLang="en-US" sz="1800" b="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endParaRPr>
          </a:p>
        </p:txBody>
      </p:sp>
      <p:sp>
        <p:nvSpPr>
          <p:cNvPr id="13" name="正方形/長方形 20"/>
          <p:cNvSpPr>
            <a:spLocks noChangeArrowheads="1"/>
          </p:cNvSpPr>
          <p:nvPr/>
        </p:nvSpPr>
        <p:spPr bwMode="auto">
          <a:xfrm>
            <a:off x="3803197" y="4737118"/>
            <a:ext cx="492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panose="020B0604020202020204" pitchFamily="34" charset="0"/>
                <a:ea typeface="ＭＳ Ｐゴシック" panose="020B0600070205080204" pitchFamily="50" charset="-128"/>
              </a:defRPr>
            </a:lvl1pPr>
            <a:lvl2pPr marL="742950" indent="-285750">
              <a:defRPr kumimoji="1" sz="1600" b="1">
                <a:solidFill>
                  <a:schemeClr val="tx1"/>
                </a:solidFill>
                <a:latin typeface="Arial" panose="020B0604020202020204" pitchFamily="34" charset="0"/>
                <a:ea typeface="ＭＳ Ｐゴシック" panose="020B0600070205080204" pitchFamily="50" charset="-128"/>
              </a:defRPr>
            </a:lvl2pPr>
            <a:lvl3pPr marL="1143000" indent="-228600">
              <a:defRPr kumimoji="1" sz="1600" b="1">
                <a:solidFill>
                  <a:schemeClr val="tx1"/>
                </a:solidFill>
                <a:latin typeface="Arial" panose="020B0604020202020204" pitchFamily="34" charset="0"/>
                <a:ea typeface="ＭＳ Ｐゴシック" panose="020B0600070205080204" pitchFamily="50" charset="-128"/>
              </a:defRPr>
            </a:lvl3pPr>
            <a:lvl4pPr marL="1600200" indent="-228600">
              <a:defRPr kumimoji="1" sz="1600" b="1">
                <a:solidFill>
                  <a:schemeClr val="tx1"/>
                </a:solidFill>
                <a:latin typeface="Arial" panose="020B0604020202020204" pitchFamily="34" charset="0"/>
                <a:ea typeface="ＭＳ Ｐゴシック" panose="020B0600070205080204" pitchFamily="50" charset="-128"/>
              </a:defRPr>
            </a:lvl4pPr>
            <a:lvl5pPr marL="2057400" indent="-228600">
              <a:defRPr kumimoji="1" sz="1600"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9pPr>
          </a:lstStyle>
          <a:p>
            <a:r>
              <a:rPr lang="en-US" altLang="ja-JP" sz="1800" b="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rPr>
              <a:t>PP</a:t>
            </a:r>
            <a:endParaRPr lang="ja-JP" altLang="en-US" sz="1800" b="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endParaRPr>
          </a:p>
        </p:txBody>
      </p:sp>
      <p:sp>
        <p:nvSpPr>
          <p:cNvPr id="14" name="正方形/長方形 21"/>
          <p:cNvSpPr>
            <a:spLocks noChangeArrowheads="1"/>
          </p:cNvSpPr>
          <p:nvPr/>
        </p:nvSpPr>
        <p:spPr bwMode="auto">
          <a:xfrm>
            <a:off x="4583734" y="5081591"/>
            <a:ext cx="492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panose="020B0604020202020204" pitchFamily="34" charset="0"/>
                <a:ea typeface="ＭＳ Ｐゴシック" panose="020B0600070205080204" pitchFamily="50" charset="-128"/>
              </a:defRPr>
            </a:lvl1pPr>
            <a:lvl2pPr marL="742950" indent="-285750">
              <a:defRPr kumimoji="1" sz="1600" b="1">
                <a:solidFill>
                  <a:schemeClr val="tx1"/>
                </a:solidFill>
                <a:latin typeface="Arial" panose="020B0604020202020204" pitchFamily="34" charset="0"/>
                <a:ea typeface="ＭＳ Ｐゴシック" panose="020B0600070205080204" pitchFamily="50" charset="-128"/>
              </a:defRPr>
            </a:lvl2pPr>
            <a:lvl3pPr marL="1143000" indent="-228600">
              <a:defRPr kumimoji="1" sz="1600" b="1">
                <a:solidFill>
                  <a:schemeClr val="tx1"/>
                </a:solidFill>
                <a:latin typeface="Arial" panose="020B0604020202020204" pitchFamily="34" charset="0"/>
                <a:ea typeface="ＭＳ Ｐゴシック" panose="020B0600070205080204" pitchFamily="50" charset="-128"/>
              </a:defRPr>
            </a:lvl3pPr>
            <a:lvl4pPr marL="1600200" indent="-228600">
              <a:defRPr kumimoji="1" sz="1600" b="1">
                <a:solidFill>
                  <a:schemeClr val="tx1"/>
                </a:solidFill>
                <a:latin typeface="Arial" panose="020B0604020202020204" pitchFamily="34" charset="0"/>
                <a:ea typeface="ＭＳ Ｐゴシック" panose="020B0600070205080204" pitchFamily="50" charset="-128"/>
              </a:defRPr>
            </a:lvl4pPr>
            <a:lvl5pPr marL="2057400" indent="-228600">
              <a:defRPr kumimoji="1" sz="1600"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9pPr>
          </a:lstStyle>
          <a:p>
            <a:r>
              <a:rPr lang="en-US" altLang="ja-JP" sz="1800" b="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rPr>
              <a:t>PV</a:t>
            </a:r>
            <a:endParaRPr lang="ja-JP" altLang="en-US" sz="1800" b="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endParaRPr>
          </a:p>
        </p:txBody>
      </p:sp>
      <p:sp>
        <p:nvSpPr>
          <p:cNvPr id="15" name="正方形/長方形 22"/>
          <p:cNvSpPr>
            <a:spLocks noChangeArrowheads="1"/>
          </p:cNvSpPr>
          <p:nvPr/>
        </p:nvSpPr>
        <p:spPr bwMode="auto">
          <a:xfrm>
            <a:off x="4975141" y="4773611"/>
            <a:ext cx="505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panose="020B0604020202020204" pitchFamily="34" charset="0"/>
                <a:ea typeface="ＭＳ Ｐゴシック" panose="020B0600070205080204" pitchFamily="50" charset="-128"/>
              </a:defRPr>
            </a:lvl1pPr>
            <a:lvl2pPr marL="742950" indent="-285750">
              <a:defRPr kumimoji="1" sz="1600" b="1">
                <a:solidFill>
                  <a:schemeClr val="tx1"/>
                </a:solidFill>
                <a:latin typeface="Arial" panose="020B0604020202020204" pitchFamily="34" charset="0"/>
                <a:ea typeface="ＭＳ Ｐゴシック" panose="020B0600070205080204" pitchFamily="50" charset="-128"/>
              </a:defRPr>
            </a:lvl2pPr>
            <a:lvl3pPr marL="1143000" indent="-228600">
              <a:defRPr kumimoji="1" sz="1600" b="1">
                <a:solidFill>
                  <a:schemeClr val="tx1"/>
                </a:solidFill>
                <a:latin typeface="Arial" panose="020B0604020202020204" pitchFamily="34" charset="0"/>
                <a:ea typeface="ＭＳ Ｐゴシック" panose="020B0600070205080204" pitchFamily="50" charset="-128"/>
              </a:defRPr>
            </a:lvl3pPr>
            <a:lvl4pPr marL="1600200" indent="-228600">
              <a:defRPr kumimoji="1" sz="1600" b="1">
                <a:solidFill>
                  <a:schemeClr val="tx1"/>
                </a:solidFill>
                <a:latin typeface="Arial" panose="020B0604020202020204" pitchFamily="34" charset="0"/>
                <a:ea typeface="ＭＳ Ｐゴシック" panose="020B0600070205080204" pitchFamily="50" charset="-128"/>
              </a:defRPr>
            </a:lvl4pPr>
            <a:lvl5pPr marL="2057400" indent="-228600">
              <a:defRPr kumimoji="1" sz="1600"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9pPr>
          </a:lstStyle>
          <a:p>
            <a:r>
              <a:rPr lang="en-US" altLang="ja-JP" sz="1800" b="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rPr>
              <a:t>PC</a:t>
            </a:r>
            <a:endParaRPr lang="ja-JP" altLang="en-US" sz="1800" b="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endParaRPr>
          </a:p>
        </p:txBody>
      </p:sp>
      <p:sp>
        <p:nvSpPr>
          <p:cNvPr id="16" name="正方形/長方形 23"/>
          <p:cNvSpPr>
            <a:spLocks noChangeArrowheads="1"/>
          </p:cNvSpPr>
          <p:nvPr/>
        </p:nvSpPr>
        <p:spPr bwMode="auto">
          <a:xfrm>
            <a:off x="5336611" y="4186056"/>
            <a:ext cx="505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panose="020B0604020202020204" pitchFamily="34" charset="0"/>
                <a:ea typeface="ＭＳ Ｐゴシック" panose="020B0600070205080204" pitchFamily="50" charset="-128"/>
              </a:defRPr>
            </a:lvl1pPr>
            <a:lvl2pPr marL="742950" indent="-285750">
              <a:defRPr kumimoji="1" sz="1600" b="1">
                <a:solidFill>
                  <a:schemeClr val="tx1"/>
                </a:solidFill>
                <a:latin typeface="Arial" panose="020B0604020202020204" pitchFamily="34" charset="0"/>
                <a:ea typeface="ＭＳ Ｐゴシック" panose="020B0600070205080204" pitchFamily="50" charset="-128"/>
              </a:defRPr>
            </a:lvl2pPr>
            <a:lvl3pPr marL="1143000" indent="-228600">
              <a:defRPr kumimoji="1" sz="1600" b="1">
                <a:solidFill>
                  <a:schemeClr val="tx1"/>
                </a:solidFill>
                <a:latin typeface="Arial" panose="020B0604020202020204" pitchFamily="34" charset="0"/>
                <a:ea typeface="ＭＳ Ｐゴシック" panose="020B0600070205080204" pitchFamily="50" charset="-128"/>
              </a:defRPr>
            </a:lvl3pPr>
            <a:lvl4pPr marL="1600200" indent="-228600">
              <a:defRPr kumimoji="1" sz="1600" b="1">
                <a:solidFill>
                  <a:schemeClr val="tx1"/>
                </a:solidFill>
                <a:latin typeface="Arial" panose="020B0604020202020204" pitchFamily="34" charset="0"/>
                <a:ea typeface="ＭＳ Ｐゴシック" panose="020B0600070205080204" pitchFamily="50" charset="-128"/>
              </a:defRPr>
            </a:lvl4pPr>
            <a:lvl5pPr marL="2057400" indent="-228600">
              <a:defRPr kumimoji="1" sz="1600"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b="1">
                <a:solidFill>
                  <a:schemeClr val="tx1"/>
                </a:solidFill>
                <a:latin typeface="Arial" panose="020B0604020202020204" pitchFamily="34" charset="0"/>
                <a:ea typeface="ＭＳ Ｐゴシック" panose="020B0600070205080204" pitchFamily="50" charset="-128"/>
              </a:defRPr>
            </a:lvl9pPr>
          </a:lstStyle>
          <a:p>
            <a:r>
              <a:rPr lang="en-US" altLang="ja-JP" sz="1800" b="0" dirty="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rPr>
              <a:t>PH</a:t>
            </a:r>
            <a:endParaRPr lang="ja-JP" altLang="en-US" sz="1800" b="0" dirty="0">
              <a:solidFill>
                <a:srgbClr val="C00000"/>
              </a:solidFill>
              <a:effectLst>
                <a:outerShdw blurRad="38100" dist="38100" dir="2700000" algn="tl">
                  <a:srgbClr val="000000">
                    <a:alpha val="43137"/>
                  </a:srgbClr>
                </a:outerShdw>
              </a:effectLst>
              <a:ea typeface="HGPｺﾞｼｯｸE" panose="020B0900000000000000" pitchFamily="50" charset="-128"/>
              <a:cs typeface="Arial" panose="020B0604020202020204" pitchFamily="34" charset="0"/>
            </a:endParaRPr>
          </a:p>
        </p:txBody>
      </p:sp>
      <p:sp>
        <p:nvSpPr>
          <p:cNvPr id="17" name="正方形/長方形 16"/>
          <p:cNvSpPr/>
          <p:nvPr/>
        </p:nvSpPr>
        <p:spPr>
          <a:xfrm>
            <a:off x="176169" y="167631"/>
            <a:ext cx="8791662" cy="523220"/>
          </a:xfrm>
          <a:prstGeom prst="rect">
            <a:avLst/>
          </a:prstGeom>
          <a:noFill/>
          <a:ln w="9525">
            <a:noFill/>
            <a:miter lim="800000"/>
            <a:headEnd/>
            <a:tailEnd/>
          </a:ln>
        </p:spPr>
        <p:txBody>
          <a:bodyPr wrap="square">
            <a:spAutoFit/>
          </a:bodyPr>
          <a:lstStyle/>
          <a:p>
            <a:pPr algn="ctr"/>
            <a:r>
              <a:rPr lang="en-US" altLang="ja-JP" sz="2800" dirty="0" smtClean="0">
                <a:latin typeface="Arial" panose="020B0604020202020204" pitchFamily="34" charset="0"/>
                <a:ea typeface="ＭＳ ゴシック" pitchFamily="49" charset="-128"/>
                <a:cs typeface="Arial" panose="020B0604020202020204" pitchFamily="34" charset="0"/>
              </a:rPr>
              <a:t>Docking energy </a:t>
            </a:r>
            <a:r>
              <a:rPr lang="en-US" altLang="ja-JP" sz="2800" dirty="0">
                <a:latin typeface="Arial" panose="020B0604020202020204" pitchFamily="34" charset="0"/>
                <a:ea typeface="ＭＳ ゴシック" pitchFamily="49" charset="-128"/>
                <a:cs typeface="Arial" panose="020B0604020202020204" pitchFamily="34" charset="0"/>
              </a:rPr>
              <a:t>for binding to </a:t>
            </a:r>
            <a:r>
              <a:rPr lang="en-US" altLang="ja-JP" sz="2800" dirty="0" smtClean="0">
                <a:latin typeface="Arial" panose="020B0604020202020204" pitchFamily="34" charset="0"/>
                <a:ea typeface="ＭＳ ゴシック" pitchFamily="49" charset="-128"/>
                <a:cs typeface="Arial" panose="020B0604020202020204" pitchFamily="34" charset="0"/>
              </a:rPr>
              <a:t>albumins</a:t>
            </a:r>
            <a:r>
              <a:rPr lang="en-US" altLang="ja-JP" sz="2800" dirty="0">
                <a:latin typeface="Arial" panose="020B0604020202020204" pitchFamily="34" charset="0"/>
                <a:ea typeface="ＭＳ ゴシック" pitchFamily="49" charset="-128"/>
                <a:cs typeface="Arial" panose="020B0604020202020204" pitchFamily="34" charset="0"/>
              </a:rPr>
              <a:t>.</a:t>
            </a:r>
            <a:endParaRPr lang="ja-JP" altLang="ja-JP" sz="2800" dirty="0">
              <a:latin typeface="Arial" panose="020B0604020202020204" pitchFamily="34" charset="0"/>
              <a:ea typeface="ＭＳ ゴシック" pitchFamily="49" charset="-128"/>
              <a:cs typeface="Arial" panose="020B0604020202020204" pitchFamily="34" charset="0"/>
            </a:endParaRPr>
          </a:p>
        </p:txBody>
      </p:sp>
      <p:sp>
        <p:nvSpPr>
          <p:cNvPr id="18" name="正方形/長方形 17"/>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
        <p:nvSpPr>
          <p:cNvPr id="2" name="テキスト ボックス 1"/>
          <p:cNvSpPr txBox="1"/>
          <p:nvPr/>
        </p:nvSpPr>
        <p:spPr>
          <a:xfrm>
            <a:off x="6580408" y="3324282"/>
            <a:ext cx="1176925" cy="830997"/>
          </a:xfrm>
          <a:prstGeom prst="rect">
            <a:avLst/>
          </a:prstGeom>
          <a:noFill/>
        </p:spPr>
        <p:txBody>
          <a:bodyPr wrap="none" rtlCol="0">
            <a:spAutoFit/>
          </a:bodyPr>
          <a:lstStyle/>
          <a:p>
            <a:r>
              <a:rPr lang="ja-JP" altLang="en-US" sz="1600" dirty="0">
                <a:latin typeface="Arial" panose="020B0604020202020204" pitchFamily="34" charset="0"/>
                <a:cs typeface="Arial" panose="020B0604020202020204" pitchFamily="34" charset="0"/>
              </a:rPr>
              <a:t>●： </a:t>
            </a:r>
            <a:r>
              <a:rPr lang="en-US" altLang="ja-JP" sz="1600" dirty="0">
                <a:latin typeface="Arial" panose="020B0604020202020204" pitchFamily="34" charset="0"/>
                <a:cs typeface="Arial" panose="020B0604020202020204" pitchFamily="34" charset="0"/>
              </a:rPr>
              <a:t>human</a:t>
            </a:r>
          </a:p>
          <a:p>
            <a:r>
              <a:rPr kumimoji="1" lang="ja-JP" altLang="en-US" sz="1600" dirty="0" smtClean="0">
                <a:latin typeface="Arial" panose="020B0604020202020204" pitchFamily="34" charset="0"/>
                <a:cs typeface="Arial" panose="020B0604020202020204" pitchFamily="34" charset="0"/>
              </a:rPr>
              <a:t>○： </a:t>
            </a:r>
            <a:r>
              <a:rPr kumimoji="1" lang="en-US" altLang="ja-JP" sz="1600" dirty="0" smtClean="0">
                <a:latin typeface="Arial" panose="020B0604020202020204" pitchFamily="34" charset="0"/>
                <a:cs typeface="Arial" panose="020B0604020202020204" pitchFamily="34" charset="0"/>
              </a:rPr>
              <a:t>bovine</a:t>
            </a:r>
          </a:p>
          <a:p>
            <a:r>
              <a:rPr kumimoji="1" lang="ja-JP" altLang="en-US" sz="1600" dirty="0" smtClean="0">
                <a:latin typeface="Arial" panose="020B0604020202020204" pitchFamily="34" charset="0"/>
                <a:cs typeface="Arial" panose="020B0604020202020204" pitchFamily="34" charset="0"/>
              </a:rPr>
              <a:t>▲： </a:t>
            </a:r>
            <a:r>
              <a:rPr kumimoji="1" lang="en-US" altLang="ja-JP" sz="1600" dirty="0" smtClean="0">
                <a:latin typeface="Arial" panose="020B0604020202020204" pitchFamily="34" charset="0"/>
                <a:cs typeface="Arial" panose="020B0604020202020204" pitchFamily="34" charset="0"/>
              </a:rPr>
              <a:t>rabbit</a:t>
            </a:r>
            <a:endParaRPr kumimoji="1" lang="ja-JP" altLang="en-US" sz="1600" dirty="0">
              <a:latin typeface="Arial" panose="020B0604020202020204" pitchFamily="34" charset="0"/>
              <a:cs typeface="Arial" panose="020B0604020202020204" pitchFamily="34" charset="0"/>
            </a:endParaRPr>
          </a:p>
        </p:txBody>
      </p:sp>
      <p:sp>
        <p:nvSpPr>
          <p:cNvPr id="19" name="正方形/長方形 18"/>
          <p:cNvSpPr/>
          <p:nvPr/>
        </p:nvSpPr>
        <p:spPr>
          <a:xfrm>
            <a:off x="176169" y="5496365"/>
            <a:ext cx="8791662" cy="1224136"/>
          </a:xfrm>
          <a:prstGeom prst="rect">
            <a:avLst/>
          </a:prstGeom>
          <a:solidFill>
            <a:srgbClr val="95030B"/>
          </a:solidFill>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ja-JP" sz="2000" dirty="0" smtClean="0">
                <a:latin typeface="Arial"/>
                <a:cs typeface="Arial"/>
              </a:rPr>
              <a:t>The above findings may be reflected in the difference in acceptable molecular size from the data for the dependence of the alkyl chain length on the association constant and docking energy</a:t>
            </a:r>
            <a:endParaRPr lang="ja-JP" altLang="en-US" sz="2000" dirty="0">
              <a:latin typeface="Arial"/>
              <a:cs typeface="Arial"/>
            </a:endParaRPr>
          </a:p>
        </p:txBody>
      </p:sp>
    </p:spTree>
    <p:extLst>
      <p:ext uri="{BB962C8B-B14F-4D97-AF65-F5344CB8AC3E}">
        <p14:creationId xmlns:p14="http://schemas.microsoft.com/office/powerpoint/2010/main" val="177039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グループ化 14"/>
          <p:cNvGrpSpPr/>
          <p:nvPr/>
        </p:nvGrpSpPr>
        <p:grpSpPr>
          <a:xfrm>
            <a:off x="380232" y="5208210"/>
            <a:ext cx="8388932" cy="1477328"/>
            <a:chOff x="434238" y="5247811"/>
            <a:chExt cx="8388932" cy="1477328"/>
          </a:xfrm>
        </p:grpSpPr>
        <p:sp>
          <p:nvSpPr>
            <p:cNvPr id="14" name="正方形/長方形 13"/>
            <p:cNvSpPr/>
            <p:nvPr/>
          </p:nvSpPr>
          <p:spPr>
            <a:xfrm>
              <a:off x="434238" y="5268801"/>
              <a:ext cx="8388932" cy="1452846"/>
            </a:xfrm>
            <a:prstGeom prst="rect">
              <a:avLst/>
            </a:prstGeom>
            <a:solidFill>
              <a:srgbClr val="95030B"/>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ltLang="ja-JP" sz="2800" dirty="0">
                <a:latin typeface="Arial" panose="020B0604020202020204" pitchFamily="34" charset="0"/>
                <a:cs typeface="Arial" panose="020B0604020202020204" pitchFamily="34" charset="0"/>
              </a:endParaRPr>
            </a:p>
          </p:txBody>
        </p:sp>
        <p:sp>
          <p:nvSpPr>
            <p:cNvPr id="2" name="正方形/長方形 1"/>
            <p:cNvSpPr/>
            <p:nvPr/>
          </p:nvSpPr>
          <p:spPr>
            <a:xfrm>
              <a:off x="511084" y="5247811"/>
              <a:ext cx="8242405" cy="1477328"/>
            </a:xfrm>
            <a:prstGeom prst="rect">
              <a:avLst/>
            </a:prstGeom>
          </p:spPr>
          <p:txBody>
            <a:bodyPr wrap="square">
              <a:spAutoFit/>
            </a:bodyPr>
            <a:lstStyle/>
            <a:p>
              <a:pPr algn="just"/>
              <a:r>
                <a:rPr lang="en-US" altLang="ja-JP" dirty="0">
                  <a:solidFill>
                    <a:schemeClr val="bg1"/>
                  </a:solidFill>
                  <a:latin typeface="Arial Rounded MT Bold" panose="020F0704030504030204" pitchFamily="34" charset="0"/>
                  <a:cs typeface="Arial" panose="020B0604020202020204" pitchFamily="34" charset="0"/>
                </a:rPr>
                <a:t>Such a detailed analysis of PB-albumin interaction provide valuable information in terms of our understanding of the pharmacokinetics and the pharmacological effects of PB. Furthermore, the findings presented herein will also be useful when PB are clinically applied for the treatment of a variety of diseases. </a:t>
              </a:r>
              <a:endParaRPr lang="en-US" altLang="ja-JP" b="0" i="0" dirty="0">
                <a:solidFill>
                  <a:schemeClr val="bg1"/>
                </a:solidFill>
                <a:effectLst/>
                <a:latin typeface="Arial Rounded MT Bold" panose="020F0704030504030204" pitchFamily="34" charset="0"/>
                <a:cs typeface="Arial" panose="020B0604020202020204" pitchFamily="34" charset="0"/>
              </a:endParaRPr>
            </a:p>
          </p:txBody>
        </p:sp>
      </p:grpSp>
      <p:sp>
        <p:nvSpPr>
          <p:cNvPr id="3" name="正方形/長方形 2"/>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
        <p:nvSpPr>
          <p:cNvPr id="4" name="テキスト ボックス 1"/>
          <p:cNvSpPr txBox="1">
            <a:spLocks noChangeArrowheads="1"/>
          </p:cNvSpPr>
          <p:nvPr/>
        </p:nvSpPr>
        <p:spPr bwMode="auto">
          <a:xfrm>
            <a:off x="3710239" y="127764"/>
            <a:ext cx="1723549" cy="523220"/>
          </a:xfrm>
          <a:prstGeom prst="rect">
            <a:avLst/>
          </a:prstGeom>
          <a:noFill/>
          <a:ln w="9525">
            <a:noFill/>
            <a:miter lim="800000"/>
            <a:headEnd/>
            <a:tailEnd/>
          </a:ln>
        </p:spPr>
        <p:txBody>
          <a:bodyPr wrap="none">
            <a:spAutoFit/>
          </a:bodyPr>
          <a:lstStyle/>
          <a:p>
            <a:pPr algn="ctr"/>
            <a:r>
              <a:rPr lang="en-US" altLang="ja-JP" sz="2800" dirty="0">
                <a:latin typeface="Arial" panose="020B0604020202020204" pitchFamily="34" charset="0"/>
                <a:ea typeface="ＭＳ ゴシック" pitchFamily="49" charset="-128"/>
                <a:cs typeface="Arial" panose="020B0604020202020204" pitchFamily="34" charset="0"/>
              </a:rPr>
              <a:t>Summary</a:t>
            </a:r>
          </a:p>
        </p:txBody>
      </p:sp>
      <p:sp>
        <p:nvSpPr>
          <p:cNvPr id="7" name="テキスト ボックス 6"/>
          <p:cNvSpPr txBox="1"/>
          <p:nvPr/>
        </p:nvSpPr>
        <p:spPr>
          <a:xfrm>
            <a:off x="-108521" y="1124744"/>
            <a:ext cx="8874987" cy="584775"/>
          </a:xfrm>
          <a:prstGeom prst="rect">
            <a:avLst/>
          </a:prstGeom>
          <a:noFill/>
        </p:spPr>
        <p:txBody>
          <a:bodyPr wrap="square" rtlCol="0">
            <a:spAutoFit/>
          </a:bodyPr>
          <a:lstStyle/>
          <a:p>
            <a:pPr marL="514350" indent="-285750">
              <a:buFont typeface="Wingdings" panose="05000000000000000000" pitchFamily="2" charset="2"/>
              <a:buChar char="u"/>
            </a:pPr>
            <a:r>
              <a:rPr lang="en-US" altLang="ja-JP" sz="1600" dirty="0">
                <a:solidFill>
                  <a:srgbClr val="222222"/>
                </a:solidFill>
                <a:latin typeface="Arial" panose="020B0604020202020204" pitchFamily="34" charset="0"/>
                <a:cs typeface="Arial" panose="020B0604020202020204" pitchFamily="34" charset="0"/>
              </a:rPr>
              <a:t>PB was found to strongly bind to HSA (K=1.4 x 10</a:t>
            </a:r>
            <a:r>
              <a:rPr lang="en-US" altLang="ja-JP" sz="1600" baseline="30000" dirty="0">
                <a:solidFill>
                  <a:srgbClr val="222222"/>
                </a:solidFill>
                <a:latin typeface="Arial" panose="020B0604020202020204" pitchFamily="34" charset="0"/>
                <a:cs typeface="Arial" panose="020B0604020202020204" pitchFamily="34" charset="0"/>
              </a:rPr>
              <a:t>6</a:t>
            </a:r>
            <a:r>
              <a:rPr lang="en-US" altLang="ja-JP" sz="1600" dirty="0">
                <a:solidFill>
                  <a:srgbClr val="222222"/>
                </a:solidFill>
                <a:latin typeface="Arial" panose="020B0604020202020204" pitchFamily="34" charset="0"/>
                <a:cs typeface="Arial" panose="020B0604020202020204" pitchFamily="34" charset="0"/>
              </a:rPr>
              <a:t> M</a:t>
            </a:r>
            <a:r>
              <a:rPr lang="en-US" altLang="ja-JP" sz="1600" baseline="30000" dirty="0">
                <a:solidFill>
                  <a:srgbClr val="222222"/>
                </a:solidFill>
                <a:latin typeface="Arial" panose="020B0604020202020204" pitchFamily="34" charset="0"/>
                <a:cs typeface="Arial" panose="020B0604020202020204" pitchFamily="34" charset="0"/>
              </a:rPr>
              <a:t>-1</a:t>
            </a:r>
            <a:r>
              <a:rPr lang="en-US" altLang="ja-JP" sz="1600" dirty="0">
                <a:solidFill>
                  <a:srgbClr val="222222"/>
                </a:solidFill>
                <a:latin typeface="Arial" panose="020B0604020202020204" pitchFamily="34" charset="0"/>
                <a:cs typeface="Arial" panose="020B0604020202020204" pitchFamily="34" charset="0"/>
              </a:rPr>
              <a:t>), but affinities of its metabolites were weaker than that of PB.</a:t>
            </a:r>
          </a:p>
        </p:txBody>
      </p:sp>
      <p:sp>
        <p:nvSpPr>
          <p:cNvPr id="8" name="テキスト ボックス 7"/>
          <p:cNvSpPr txBox="1"/>
          <p:nvPr/>
        </p:nvSpPr>
        <p:spPr>
          <a:xfrm>
            <a:off x="-108521" y="1950658"/>
            <a:ext cx="8568953" cy="584775"/>
          </a:xfrm>
          <a:prstGeom prst="rect">
            <a:avLst/>
          </a:prstGeom>
          <a:noFill/>
        </p:spPr>
        <p:txBody>
          <a:bodyPr wrap="square" rtlCol="0">
            <a:spAutoFit/>
          </a:bodyPr>
          <a:lstStyle/>
          <a:p>
            <a:pPr marL="514350" indent="-285750">
              <a:buFont typeface="Wingdings" panose="05000000000000000000" pitchFamily="2" charset="2"/>
              <a:buChar char="u"/>
            </a:pPr>
            <a:r>
              <a:rPr lang="en-US" altLang="ja-JP" sz="1600" dirty="0">
                <a:solidFill>
                  <a:srgbClr val="222222"/>
                </a:solidFill>
                <a:latin typeface="Arial" panose="020B0604020202020204" pitchFamily="34" charset="0"/>
                <a:cs typeface="Arial" panose="020B0604020202020204" pitchFamily="34" charset="0"/>
              </a:rPr>
              <a:t>Several forces including hydrophobic and electrostatic interaction were suggested to play important role on the binding of PB and its derivatives to HSA.</a:t>
            </a:r>
          </a:p>
        </p:txBody>
      </p:sp>
      <p:sp>
        <p:nvSpPr>
          <p:cNvPr id="9" name="テキスト ボックス 8"/>
          <p:cNvSpPr txBox="1"/>
          <p:nvPr/>
        </p:nvSpPr>
        <p:spPr>
          <a:xfrm>
            <a:off x="-108521" y="2776572"/>
            <a:ext cx="9111790" cy="584775"/>
          </a:xfrm>
          <a:prstGeom prst="rect">
            <a:avLst/>
          </a:prstGeom>
          <a:noFill/>
        </p:spPr>
        <p:txBody>
          <a:bodyPr wrap="square" rtlCol="0">
            <a:spAutoFit/>
          </a:bodyPr>
          <a:lstStyle/>
          <a:p>
            <a:pPr marL="514350" indent="-285750">
              <a:buFont typeface="Wingdings" panose="05000000000000000000" pitchFamily="2" charset="2"/>
              <a:buChar char="u"/>
            </a:pPr>
            <a:r>
              <a:rPr lang="en-US" altLang="ja-JP" sz="1600" dirty="0">
                <a:solidFill>
                  <a:srgbClr val="222222"/>
                </a:solidFill>
                <a:latin typeface="Arial" panose="020B0604020202020204" pitchFamily="34" charset="0"/>
                <a:cs typeface="Arial" panose="020B0604020202020204" pitchFamily="34" charset="0"/>
              </a:rPr>
              <a:t>PB was concluded to bind to site II in subdomain IIIA of HSA, and particularly, Arg410, Tyr411 and Ser489 were involved in PB-site II interaction through hydrogen bonding.</a:t>
            </a:r>
          </a:p>
        </p:txBody>
      </p:sp>
      <p:sp>
        <p:nvSpPr>
          <p:cNvPr id="10" name="テキスト ボックス 9"/>
          <p:cNvSpPr txBox="1"/>
          <p:nvPr/>
        </p:nvSpPr>
        <p:spPr>
          <a:xfrm>
            <a:off x="-108521" y="3602486"/>
            <a:ext cx="9111790" cy="584775"/>
          </a:xfrm>
          <a:prstGeom prst="rect">
            <a:avLst/>
          </a:prstGeom>
          <a:noFill/>
        </p:spPr>
        <p:txBody>
          <a:bodyPr wrap="square" rtlCol="0">
            <a:spAutoFit/>
          </a:bodyPr>
          <a:lstStyle/>
          <a:p>
            <a:pPr marL="514350" indent="-285750">
              <a:buFont typeface="Wingdings" panose="05000000000000000000" pitchFamily="2" charset="2"/>
              <a:buChar char="u"/>
            </a:pPr>
            <a:r>
              <a:rPr lang="en-US" altLang="ja-JP" sz="1600" dirty="0">
                <a:solidFill>
                  <a:srgbClr val="222222"/>
                </a:solidFill>
                <a:latin typeface="Arial" panose="020B0604020202020204" pitchFamily="34" charset="0"/>
                <a:cs typeface="Arial" panose="020B0604020202020204" pitchFamily="34" charset="0"/>
              </a:rPr>
              <a:t>Endogenous substances (e.g. free fatty </a:t>
            </a:r>
            <a:r>
              <a:rPr lang="en-US" altLang="ja-JP" sz="1600" dirty="0" smtClean="0">
                <a:solidFill>
                  <a:srgbClr val="222222"/>
                </a:solidFill>
                <a:latin typeface="Arial" panose="020B0604020202020204" pitchFamily="34" charset="0"/>
                <a:cs typeface="Arial" panose="020B0604020202020204" pitchFamily="34" charset="0"/>
              </a:rPr>
              <a:t>acids </a:t>
            </a:r>
            <a:r>
              <a:rPr lang="en-US" altLang="ja-JP" sz="1600" dirty="0">
                <a:solidFill>
                  <a:srgbClr val="222222"/>
                </a:solidFill>
                <a:latin typeface="Arial" panose="020B0604020202020204" pitchFamily="34" charset="0"/>
                <a:cs typeface="Arial" panose="020B0604020202020204" pitchFamily="34" charset="0"/>
              </a:rPr>
              <a:t>and </a:t>
            </a:r>
            <a:r>
              <a:rPr lang="en-US" altLang="ja-JP" sz="1600" dirty="0" err="1">
                <a:solidFill>
                  <a:srgbClr val="222222"/>
                </a:solidFill>
                <a:latin typeface="Arial" panose="020B0604020202020204" pitchFamily="34" charset="0"/>
                <a:cs typeface="Arial" panose="020B0604020202020204" pitchFamily="34" charset="0"/>
              </a:rPr>
              <a:t>indoxyl</a:t>
            </a:r>
            <a:r>
              <a:rPr lang="en-US" altLang="ja-JP" sz="1600" dirty="0">
                <a:solidFill>
                  <a:srgbClr val="222222"/>
                </a:solidFill>
                <a:latin typeface="Arial" panose="020B0604020202020204" pitchFamily="34" charset="0"/>
                <a:cs typeface="Arial" panose="020B0604020202020204" pitchFamily="34" charset="0"/>
              </a:rPr>
              <a:t> sulfate) which are increased in diseased states caused to decrease the PB binding.</a:t>
            </a:r>
          </a:p>
        </p:txBody>
      </p:sp>
      <p:sp>
        <p:nvSpPr>
          <p:cNvPr id="12" name="テキスト ボックス 11"/>
          <p:cNvSpPr txBox="1"/>
          <p:nvPr/>
        </p:nvSpPr>
        <p:spPr>
          <a:xfrm>
            <a:off x="-108521" y="4428401"/>
            <a:ext cx="9217025" cy="584775"/>
          </a:xfrm>
          <a:prstGeom prst="rect">
            <a:avLst/>
          </a:prstGeom>
          <a:noFill/>
        </p:spPr>
        <p:txBody>
          <a:bodyPr wrap="square" rtlCol="0">
            <a:spAutoFit/>
          </a:bodyPr>
          <a:lstStyle/>
          <a:p>
            <a:pPr marL="514350" indent="-285750">
              <a:buFont typeface="Wingdings" panose="05000000000000000000" pitchFamily="2" charset="2"/>
              <a:buChar char="u"/>
            </a:pPr>
            <a:r>
              <a:rPr lang="en-US" altLang="ja-JP" sz="1600" dirty="0">
                <a:solidFill>
                  <a:srgbClr val="222222"/>
                </a:solidFill>
                <a:latin typeface="Arial" panose="020B0604020202020204" pitchFamily="34" charset="0"/>
                <a:cs typeface="Arial" panose="020B0604020202020204" pitchFamily="34" charset="0"/>
              </a:rPr>
              <a:t>Species differences for PB binding can be explained by structure features of PB binding site such as charge distribution, hydrophobicity, shape, and size of the pocket.</a:t>
            </a:r>
          </a:p>
        </p:txBody>
      </p:sp>
    </p:spTree>
    <p:extLst>
      <p:ext uri="{BB962C8B-B14F-4D97-AF65-F5344CB8AC3E}">
        <p14:creationId xmlns:p14="http://schemas.microsoft.com/office/powerpoint/2010/main" val="266607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図5.jpg"/>
          <p:cNvPicPr>
            <a:picLocks noChangeAspect="1"/>
          </p:cNvPicPr>
          <p:nvPr/>
        </p:nvPicPr>
        <p:blipFill>
          <a:blip r:embed="rId2" cstate="print"/>
          <a:stretch>
            <a:fillRect/>
          </a:stretch>
        </p:blipFill>
        <p:spPr>
          <a:xfrm>
            <a:off x="3807" y="0"/>
            <a:ext cx="9136397"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テキスト ボックス 2"/>
          <p:cNvSpPr txBox="1"/>
          <p:nvPr/>
        </p:nvSpPr>
        <p:spPr>
          <a:xfrm>
            <a:off x="114130" y="148444"/>
            <a:ext cx="4334648" cy="646331"/>
          </a:xfrm>
          <a:prstGeom prst="rect">
            <a:avLst/>
          </a:prstGeom>
          <a:noFill/>
        </p:spPr>
        <p:txBody>
          <a:bodyPr wrap="none" rtlCol="0">
            <a:spAutoFit/>
          </a:bodyPr>
          <a:lstStyle>
            <a:defPPr>
              <a:defRPr lang="ja-JP"/>
            </a:defPPr>
            <a:lvl1pPr algn="ctr">
              <a:defRPr sz="3600">
                <a:ln w="13462">
                  <a:solidFill>
                    <a:schemeClr val="bg1"/>
                  </a:solidFill>
                  <a:prstDash val="solid"/>
                </a:ln>
                <a:solidFill>
                  <a:schemeClr val="tx1">
                    <a:lumMod val="85000"/>
                    <a:lumOff val="15000"/>
                  </a:schemeClr>
                </a:solidFill>
                <a:effectLst>
                  <a:glow rad="63500">
                    <a:schemeClr val="accent5">
                      <a:satMod val="175000"/>
                      <a:alpha val="40000"/>
                    </a:schemeClr>
                  </a:glow>
                  <a:outerShdw dist="38100" dir="2700000" algn="bl" rotWithShape="0">
                    <a:schemeClr val="accent5"/>
                  </a:outerShdw>
                </a:effectLst>
                <a:latin typeface="Arial Rounded MT Bold" panose="020F0704030504030204" pitchFamily="34" charset="0"/>
                <a:cs typeface="Arial" panose="020B0604020202020204" pitchFamily="34" charset="0"/>
              </a:defRPr>
            </a:lvl1pPr>
          </a:lstStyle>
          <a:p>
            <a:r>
              <a:rPr lang="en-US" altLang="ja-JP" dirty="0"/>
              <a:t>Acknowledgement</a:t>
            </a:r>
          </a:p>
        </p:txBody>
      </p:sp>
      <p:sp>
        <p:nvSpPr>
          <p:cNvPr id="4" name="テキスト ボックス 3"/>
          <p:cNvSpPr txBox="1"/>
          <p:nvPr/>
        </p:nvSpPr>
        <p:spPr>
          <a:xfrm>
            <a:off x="7144133" y="6447851"/>
            <a:ext cx="1941750" cy="338554"/>
          </a:xfrm>
          <a:prstGeom prst="rect">
            <a:avLst/>
          </a:prstGeom>
          <a:noFill/>
        </p:spPr>
        <p:txBody>
          <a:bodyPr wrap="none" rtlCol="0">
            <a:spAutoFit/>
          </a:bodyPr>
          <a:lstStyle/>
          <a:p>
            <a:r>
              <a:rPr kumimoji="1" lang="en-US" altLang="ja-JP" sz="1600" dirty="0">
                <a:solidFill>
                  <a:schemeClr val="bg1"/>
                </a:solidFill>
                <a:latin typeface="Arial Rounded MT Bold" panose="020F0704030504030204" pitchFamily="34" charset="0"/>
                <a:cs typeface="Times New Roman" pitchFamily="18" charset="0"/>
              </a:rPr>
              <a:t>Kumamoto Castle</a:t>
            </a:r>
            <a:endParaRPr kumimoji="1" lang="ja-JP" altLang="en-US" sz="1600" dirty="0">
              <a:solidFill>
                <a:schemeClr val="bg1"/>
              </a:solidFill>
              <a:latin typeface="Arial Rounded MT Bold" panose="020F0704030504030204" pitchFamily="34" charset="0"/>
              <a:cs typeface="Times New Roman" pitchFamily="18" charset="0"/>
            </a:endParaRPr>
          </a:p>
        </p:txBody>
      </p:sp>
      <p:sp>
        <p:nvSpPr>
          <p:cNvPr id="5" name="テキスト ボックス 4"/>
          <p:cNvSpPr txBox="1"/>
          <p:nvPr/>
        </p:nvSpPr>
        <p:spPr>
          <a:xfrm>
            <a:off x="331273" y="904773"/>
            <a:ext cx="3373616" cy="3046988"/>
          </a:xfrm>
          <a:prstGeom prst="rect">
            <a:avLst/>
          </a:prstGeom>
          <a:noFill/>
        </p:spPr>
        <p:txBody>
          <a:bodyPr wrap="none" rtlCol="0">
            <a:spAutoFit/>
          </a:bodyPr>
          <a:lstStyle/>
          <a:p>
            <a:r>
              <a:rPr kumimoji="1" lang="en-US" altLang="ja-JP" sz="2400" dirty="0" err="1">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rPr>
              <a:t>Sojo</a:t>
            </a:r>
            <a:r>
              <a:rPr kumimoji="1" lang="en-US" altLang="ja-JP" sz="2400" dirty="0">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rPr>
              <a:t> University</a:t>
            </a:r>
          </a:p>
          <a:p>
            <a:r>
              <a:rPr kumimoji="1" lang="en-US" altLang="ja-JP" sz="2400" dirty="0">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rPr>
              <a:t>  Dr. A. Kawai</a:t>
            </a:r>
          </a:p>
          <a:p>
            <a:r>
              <a:rPr lang="en-US" altLang="ja-JP" sz="2400" dirty="0">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rPr>
              <a:t>  Dr. T. </a:t>
            </a:r>
            <a:r>
              <a:rPr lang="en-US" altLang="ja-JP" sz="2400" dirty="0" err="1">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rPr>
              <a:t>Enokida</a:t>
            </a:r>
            <a:endParaRPr lang="en-US" altLang="ja-JP" sz="2400" dirty="0">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endParaRPr>
          </a:p>
          <a:p>
            <a:r>
              <a:rPr kumimoji="1" lang="en-US" altLang="ja-JP" sz="2400" dirty="0">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rPr>
              <a:t>  Prof. S. Miyamoto</a:t>
            </a:r>
          </a:p>
          <a:p>
            <a:r>
              <a:rPr kumimoji="1" lang="en-US" altLang="ja-JP" sz="2400" dirty="0">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rPr>
              <a:t>  Dr. Y. Okamoto</a:t>
            </a:r>
          </a:p>
          <a:p>
            <a:endParaRPr lang="en-US" altLang="ja-JP" sz="2400" dirty="0">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endParaRPr>
          </a:p>
          <a:p>
            <a:r>
              <a:rPr kumimoji="1" lang="en-US" altLang="ja-JP" sz="2400" dirty="0">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rPr>
              <a:t>Kumamoto University</a:t>
            </a:r>
          </a:p>
          <a:p>
            <a:r>
              <a:rPr lang="en-US" altLang="ja-JP" sz="2400" dirty="0">
                <a:solidFill>
                  <a:schemeClr val="bg1"/>
                </a:solidFill>
                <a:effectLst>
                  <a:glow rad="139700">
                    <a:schemeClr val="accent5">
                      <a:satMod val="175000"/>
                      <a:alpha val="40000"/>
                    </a:schemeClr>
                  </a:glow>
                  <a:outerShdw blurRad="38100" dist="38100" dir="2700000" algn="tl">
                    <a:srgbClr val="000000">
                      <a:alpha val="43137"/>
                    </a:srgbClr>
                  </a:outerShdw>
                </a:effectLst>
                <a:latin typeface="Arial Rounded MT Bold" panose="020F0704030504030204" pitchFamily="34" charset="0"/>
                <a:cs typeface="Times New Roman" pitchFamily="18" charset="0"/>
              </a:rPr>
              <a:t>  Prof. T. Maruyama</a:t>
            </a:r>
          </a:p>
        </p:txBody>
      </p:sp>
      <p:sp>
        <p:nvSpPr>
          <p:cNvPr id="2" name="テキスト ボックス 1">
            <a:extLst>
              <a:ext uri="{FF2B5EF4-FFF2-40B4-BE49-F238E27FC236}">
                <a16:creationId xmlns:a16="http://schemas.microsoft.com/office/drawing/2014/main" xmlns="" id="{BE114DAA-0585-AC41-BFA4-F34B8F294D5D}"/>
              </a:ext>
            </a:extLst>
          </p:cNvPr>
          <p:cNvSpPr txBox="1"/>
          <p:nvPr/>
        </p:nvSpPr>
        <p:spPr>
          <a:xfrm>
            <a:off x="1220088" y="5663609"/>
            <a:ext cx="6703823" cy="584775"/>
          </a:xfrm>
          <a:prstGeom prst="rect">
            <a:avLst/>
          </a:prstGeom>
          <a:noFill/>
        </p:spPr>
        <p:txBody>
          <a:bodyPr wrap="none" rtlCol="0">
            <a:spAutoFit/>
          </a:bodyPr>
          <a:lstStyle/>
          <a:p>
            <a:pPr algn="ctr"/>
            <a:r>
              <a:rPr lang="en-US" sz="3200" dirty="0">
                <a:solidFill>
                  <a:srgbClr val="FFFF00"/>
                </a:solidFill>
                <a:effectLst>
                  <a:glow rad="101600">
                    <a:schemeClr val="accent3">
                      <a:satMod val="175000"/>
                      <a:alpha val="40000"/>
                    </a:schemeClr>
                  </a:glow>
                </a:effectLst>
                <a:latin typeface="Arial Rounded MT Bold" panose="020F0704030504030204" pitchFamily="34" charset="0"/>
              </a:rPr>
              <a:t>Thank you for your kind attention</a:t>
            </a:r>
          </a:p>
        </p:txBody>
      </p:sp>
    </p:spTree>
    <p:extLst>
      <p:ext uri="{BB962C8B-B14F-4D97-AF65-F5344CB8AC3E}">
        <p14:creationId xmlns:p14="http://schemas.microsoft.com/office/powerpoint/2010/main" val="2029654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コンテンツ プレースホルダー 2"/>
          <p:cNvSpPr txBox="1">
            <a:spLocks/>
          </p:cNvSpPr>
          <p:nvPr/>
        </p:nvSpPr>
        <p:spPr bwMode="auto">
          <a:xfrm>
            <a:off x="251520" y="692696"/>
            <a:ext cx="4392488" cy="42862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72000" rIns="72000" anchor="ct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sz="2400">
                <a:solidFill>
                  <a:schemeClr val="tx1"/>
                </a:solidFill>
                <a:latin typeface="Calibri" pitchFamily="34" charset="0"/>
                <a:ea typeface="ＭＳ Ｐゴシック" pitchFamily="50" charset="-128"/>
              </a:defRPr>
            </a:lvl9pPr>
          </a:lstStyle>
          <a:p>
            <a:pPr algn="ctr">
              <a:spcBef>
                <a:spcPts val="1800"/>
              </a:spcBef>
              <a:buClr>
                <a:schemeClr val="tx1"/>
              </a:buClr>
              <a:buSzPct val="90000"/>
              <a:buFont typeface="Wingdings" pitchFamily="2" charset="2"/>
              <a:buNone/>
            </a:pPr>
            <a:r>
              <a:rPr lang="en-US" altLang="ja-JP" dirty="0" smtClean="0">
                <a:solidFill>
                  <a:srgbClr val="000000"/>
                </a:solidFill>
                <a:latin typeface="Arial"/>
                <a:ea typeface="+mj-ea"/>
                <a:cs typeface="Arial"/>
              </a:rPr>
              <a:t>4-phenylbuthyrate (</a:t>
            </a:r>
            <a:r>
              <a:rPr lang="en-US" altLang="ja-JP" dirty="0">
                <a:solidFill>
                  <a:srgbClr val="000000"/>
                </a:solidFill>
                <a:latin typeface="Arial"/>
                <a:ea typeface="+mj-ea"/>
                <a:cs typeface="Arial"/>
              </a:rPr>
              <a:t>PB)</a:t>
            </a:r>
          </a:p>
        </p:txBody>
      </p:sp>
      <p:sp>
        <p:nvSpPr>
          <p:cNvPr id="19460" name="下矢印 6"/>
          <p:cNvSpPr>
            <a:spLocks noChangeArrowheads="1"/>
          </p:cNvSpPr>
          <p:nvPr/>
        </p:nvSpPr>
        <p:spPr bwMode="auto">
          <a:xfrm rot="16200000">
            <a:off x="3803651" y="1258019"/>
            <a:ext cx="544512" cy="620713"/>
          </a:xfrm>
          <a:prstGeom prst="downArrow">
            <a:avLst>
              <a:gd name="adj1" fmla="val 50000"/>
              <a:gd name="adj2" fmla="val 50031"/>
            </a:avLst>
          </a:prstGeom>
          <a:solidFill>
            <a:srgbClr val="3366FF"/>
          </a:solidFill>
          <a:ln/>
          <a:effectLst/>
        </p:spPr>
        <p:style>
          <a:lnRef idx="1">
            <a:schemeClr val="accent1"/>
          </a:lnRef>
          <a:fillRef idx="3">
            <a:schemeClr val="accent1"/>
          </a:fillRef>
          <a:effectRef idx="2">
            <a:schemeClr val="accent1"/>
          </a:effectRef>
          <a:fontRef idx="minor">
            <a:schemeClr val="lt1"/>
          </a:fontRef>
        </p:style>
        <p:txBody>
          <a:bodyPr anchor="b"/>
          <a:lstStyle/>
          <a:p>
            <a:pPr algn="ctr">
              <a:defRPr/>
            </a:pPr>
            <a:endParaRPr kumimoji="0" lang="ja-JP" altLang="en-US">
              <a:solidFill>
                <a:srgbClr val="FFFFFF"/>
              </a:solidFill>
              <a:ea typeface="ＭＳ ゴシック" pitchFamily="49" charset="-128"/>
            </a:endParaRPr>
          </a:p>
        </p:txBody>
      </p:sp>
      <p:sp>
        <p:nvSpPr>
          <p:cNvPr id="8" name="テキスト ボックス 4"/>
          <p:cNvSpPr txBox="1">
            <a:spLocks noChangeArrowheads="1"/>
          </p:cNvSpPr>
          <p:nvPr/>
        </p:nvSpPr>
        <p:spPr bwMode="auto">
          <a:xfrm>
            <a:off x="4784820" y="1351765"/>
            <a:ext cx="3798888" cy="400110"/>
          </a:xfrm>
          <a:prstGeom prst="rect">
            <a:avLst/>
          </a:prstGeom>
          <a:noFill/>
          <a:ln w="19050" cmpd="sng">
            <a:solidFill>
              <a:srgbClr val="0000FF"/>
            </a:solidFill>
          </a:ln>
          <a:effectLst/>
          <a:extLst/>
        </p:spPr>
        <p:style>
          <a:lnRef idx="1">
            <a:schemeClr val="accent1"/>
          </a:lnRef>
          <a:fillRef idx="2">
            <a:schemeClr val="accent1"/>
          </a:fillRef>
          <a:effectRef idx="1">
            <a:schemeClr val="accent1"/>
          </a:effectRef>
          <a:fontRef idx="minor">
            <a:schemeClr val="dk1"/>
          </a:fontRef>
        </p:style>
        <p:txBody>
          <a:bodyPr>
            <a:spAutoFit/>
          </a:bodyP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defTabSz="4572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fontAlgn="base">
              <a:spcBef>
                <a:spcPct val="0"/>
              </a:spcBef>
              <a:spcAft>
                <a:spcPct val="0"/>
              </a:spcAft>
              <a:defRPr kumimoji="1" sz="2400">
                <a:solidFill>
                  <a:schemeClr val="tx1"/>
                </a:solidFill>
                <a:latin typeface="Calibri" pitchFamily="34" charset="0"/>
                <a:ea typeface="ＭＳ Ｐゴシック" pitchFamily="50" charset="-128"/>
              </a:defRPr>
            </a:lvl9pPr>
          </a:lstStyle>
          <a:p>
            <a:pPr algn="ctr" fontAlgn="auto">
              <a:spcBef>
                <a:spcPts val="0"/>
              </a:spcBef>
              <a:spcAft>
                <a:spcPts val="0"/>
              </a:spcAft>
              <a:defRPr/>
            </a:pPr>
            <a:r>
              <a:rPr lang="en-US" altLang="ja-JP" sz="2000" dirty="0" err="1" smtClean="0">
                <a:latin typeface="+mj-ea"/>
                <a:ea typeface="+mj-ea"/>
                <a:cs typeface="Century"/>
              </a:rPr>
              <a:t>Hyperammonemia</a:t>
            </a:r>
            <a:endParaRPr lang="ja-JP" altLang="en-US" sz="2000" dirty="0">
              <a:latin typeface="+mj-ea"/>
              <a:ea typeface="+mj-ea"/>
              <a:cs typeface="Century"/>
            </a:endParaRPr>
          </a:p>
        </p:txBody>
      </p:sp>
      <p:sp>
        <p:nvSpPr>
          <p:cNvPr id="18" name="正方形/長方形 17"/>
          <p:cNvSpPr/>
          <p:nvPr/>
        </p:nvSpPr>
        <p:spPr>
          <a:xfrm>
            <a:off x="323528" y="1301527"/>
            <a:ext cx="3279775" cy="444674"/>
          </a:xfrm>
          <a:prstGeom prst="rect">
            <a:avLst/>
          </a:prstGeom>
        </p:spPr>
        <p:txBody>
          <a:bodyPr>
            <a:spAutoFit/>
          </a:bodyPr>
          <a:lstStyle/>
          <a:p>
            <a:pPr lvl="1" fontAlgn="auto">
              <a:lnSpc>
                <a:spcPct val="120000"/>
              </a:lnSpc>
              <a:spcBef>
                <a:spcPts val="0"/>
              </a:spcBef>
              <a:spcAft>
                <a:spcPts val="0"/>
              </a:spcAft>
              <a:buClr>
                <a:srgbClr val="000099"/>
              </a:buClr>
              <a:buSzPct val="100000"/>
              <a:defRPr/>
            </a:pPr>
            <a:r>
              <a:rPr kumimoji="0" lang="en-US" altLang="ja-JP" sz="2200" dirty="0" smtClean="0">
                <a:latin typeface="+mj-ea"/>
                <a:ea typeface="+mj-ea"/>
                <a:cs typeface="Century"/>
              </a:rPr>
              <a:t>Urea </a:t>
            </a:r>
            <a:r>
              <a:rPr kumimoji="0" lang="en-US" altLang="ja-JP" sz="2200" dirty="0">
                <a:latin typeface="+mj-ea"/>
                <a:ea typeface="+mj-ea"/>
                <a:cs typeface="Century"/>
              </a:rPr>
              <a:t>cycle disorders</a:t>
            </a:r>
          </a:p>
        </p:txBody>
      </p:sp>
      <p:grpSp>
        <p:nvGrpSpPr>
          <p:cNvPr id="2" name="グループ化 78"/>
          <p:cNvGrpSpPr>
            <a:grpSpLocks/>
          </p:cNvGrpSpPr>
          <p:nvPr/>
        </p:nvGrpSpPr>
        <p:grpSpPr bwMode="auto">
          <a:xfrm>
            <a:off x="539552" y="2413990"/>
            <a:ext cx="8052666" cy="4111354"/>
            <a:chOff x="553721" y="2504780"/>
            <a:chExt cx="8054059" cy="4111414"/>
          </a:xfrm>
        </p:grpSpPr>
        <p:grpSp>
          <p:nvGrpSpPr>
            <p:cNvPr id="21513" name="グループ化 72"/>
            <p:cNvGrpSpPr>
              <a:grpSpLocks/>
            </p:cNvGrpSpPr>
            <p:nvPr/>
          </p:nvGrpSpPr>
          <p:grpSpPr bwMode="auto">
            <a:xfrm>
              <a:off x="553721" y="2504780"/>
              <a:ext cx="8054059" cy="4111414"/>
              <a:chOff x="523528" y="2565162"/>
              <a:chExt cx="8054059" cy="4111414"/>
            </a:xfrm>
          </p:grpSpPr>
          <p:graphicFrame>
            <p:nvGraphicFramePr>
              <p:cNvPr id="21515" name="Object 2"/>
              <p:cNvGraphicFramePr>
                <a:graphicFrameLocks noChangeAspect="1"/>
              </p:cNvGraphicFramePr>
              <p:nvPr/>
            </p:nvGraphicFramePr>
            <p:xfrm>
              <a:off x="523528" y="2565162"/>
              <a:ext cx="2185418" cy="757980"/>
            </p:xfrm>
            <a:graphic>
              <a:graphicData uri="http://schemas.openxmlformats.org/presentationml/2006/ole">
                <mc:AlternateContent xmlns:mc="http://schemas.openxmlformats.org/markup-compatibility/2006">
                  <mc:Choice xmlns:v="urn:schemas-microsoft-com:vml" Requires="v">
                    <p:oleObj spid="_x0000_s1765" name="CS ChemDraw Drawing" r:id="rId3" imgW="2508123" imgH="869823" progId="">
                      <p:embed/>
                    </p:oleObj>
                  </mc:Choice>
                  <mc:Fallback>
                    <p:oleObj name="CS ChemDraw Drawing" r:id="rId3" imgW="2508123" imgH="869823" progId="">
                      <p:embed/>
                      <p:pic>
                        <p:nvPicPr>
                          <p:cNvPr id="0" name="Picture 1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528" y="2565162"/>
                            <a:ext cx="2185418" cy="7579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graphicFrame>
            <p:nvGraphicFramePr>
              <p:cNvPr id="21516" name="Object 3"/>
              <p:cNvGraphicFramePr>
                <a:graphicFrameLocks noChangeAspect="1"/>
              </p:cNvGraphicFramePr>
              <p:nvPr/>
            </p:nvGraphicFramePr>
            <p:xfrm>
              <a:off x="3662038" y="2574196"/>
              <a:ext cx="1602237" cy="757572"/>
            </p:xfrm>
            <a:graphic>
              <a:graphicData uri="http://schemas.openxmlformats.org/presentationml/2006/ole">
                <mc:AlternateContent xmlns:mc="http://schemas.openxmlformats.org/markup-compatibility/2006">
                  <mc:Choice xmlns:v="urn:schemas-microsoft-com:vml" Requires="v">
                    <p:oleObj spid="_x0000_s1766" name="CS ChemDraw Drawing" r:id="rId5" imgW="1840611" imgH="869823" progId="">
                      <p:embed/>
                    </p:oleObj>
                  </mc:Choice>
                  <mc:Fallback>
                    <p:oleObj name="CS ChemDraw Drawing" r:id="rId5" imgW="1840611" imgH="869823" progId="">
                      <p:embed/>
                      <p:pic>
                        <p:nvPicPr>
                          <p:cNvPr id="0" name="Picture 15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2038" y="2574196"/>
                            <a:ext cx="1602237" cy="7575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graphicFrame>
            <p:nvGraphicFramePr>
              <p:cNvPr id="21517" name="Object 4"/>
              <p:cNvGraphicFramePr>
                <a:graphicFrameLocks noChangeAspect="1"/>
              </p:cNvGraphicFramePr>
              <p:nvPr/>
            </p:nvGraphicFramePr>
            <p:xfrm>
              <a:off x="2008498" y="3631954"/>
              <a:ext cx="3051090" cy="1114347"/>
            </p:xfrm>
            <a:graphic>
              <a:graphicData uri="http://schemas.openxmlformats.org/presentationml/2006/ole">
                <mc:AlternateContent xmlns:mc="http://schemas.openxmlformats.org/markup-compatibility/2006">
                  <mc:Choice xmlns:v="urn:schemas-microsoft-com:vml" Requires="v">
                    <p:oleObj spid="_x0000_s1767" name="CS ChemDraw Drawing" r:id="rId7" imgW="3535299" imgH="1290447" progId="">
                      <p:embed/>
                    </p:oleObj>
                  </mc:Choice>
                  <mc:Fallback>
                    <p:oleObj name="CS ChemDraw Drawing" r:id="rId7" imgW="3535299" imgH="1290447" progId="">
                      <p:embed/>
                      <p:pic>
                        <p:nvPicPr>
                          <p:cNvPr id="0" name="Picture 16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8498" y="3631954"/>
                            <a:ext cx="3051090" cy="111434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graphicFrame>
            <p:nvGraphicFramePr>
              <p:cNvPr id="21518" name="Object 5"/>
              <p:cNvGraphicFramePr>
                <a:graphicFrameLocks noChangeAspect="1"/>
              </p:cNvGraphicFramePr>
              <p:nvPr/>
            </p:nvGraphicFramePr>
            <p:xfrm>
              <a:off x="6046562" y="2570596"/>
              <a:ext cx="2085186" cy="1001114"/>
            </p:xfrm>
            <a:graphic>
              <a:graphicData uri="http://schemas.openxmlformats.org/presentationml/2006/ole">
                <mc:AlternateContent xmlns:mc="http://schemas.openxmlformats.org/markup-compatibility/2006">
                  <mc:Choice xmlns:v="urn:schemas-microsoft-com:vml" Requires="v">
                    <p:oleObj spid="_x0000_s1768" name="CS ChemDraw Drawing" r:id="rId9" imgW="2354199" imgH="1130427" progId="">
                      <p:embed/>
                    </p:oleObj>
                  </mc:Choice>
                  <mc:Fallback>
                    <p:oleObj name="CS ChemDraw Drawing" r:id="rId9" imgW="2354199" imgH="1130427" progId="">
                      <p:embed/>
                      <p:pic>
                        <p:nvPicPr>
                          <p:cNvPr id="0" name="Picture 16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46562" y="2570596"/>
                            <a:ext cx="2085186" cy="10011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graphicFrame>
            <p:nvGraphicFramePr>
              <p:cNvPr id="21519" name="Object 6"/>
              <p:cNvGraphicFramePr>
                <a:graphicFrameLocks noChangeAspect="1"/>
              </p:cNvGraphicFramePr>
              <p:nvPr/>
            </p:nvGraphicFramePr>
            <p:xfrm>
              <a:off x="6482969" y="4909562"/>
              <a:ext cx="2094618" cy="1027113"/>
            </p:xfrm>
            <a:graphic>
              <a:graphicData uri="http://schemas.openxmlformats.org/presentationml/2006/ole">
                <mc:AlternateContent xmlns:mc="http://schemas.openxmlformats.org/markup-compatibility/2006">
                  <mc:Choice xmlns:v="urn:schemas-microsoft-com:vml" Requires="v">
                    <p:oleObj spid="_x0000_s1769" name="CS ChemDraw Drawing" r:id="rId11" imgW="2305431" imgH="1130427" progId="">
                      <p:embed/>
                    </p:oleObj>
                  </mc:Choice>
                  <mc:Fallback>
                    <p:oleObj name="CS ChemDraw Drawing" r:id="rId11" imgW="2305431" imgH="1130427" progId="">
                      <p:embed/>
                      <p:pic>
                        <p:nvPicPr>
                          <p:cNvPr id="0" name="Picture 16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82969" y="4909562"/>
                            <a:ext cx="2094618" cy="1027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graphicFrame>
            <p:nvGraphicFramePr>
              <p:cNvPr id="21520" name="Object 7"/>
              <p:cNvGraphicFramePr>
                <a:graphicFrameLocks noChangeAspect="1"/>
              </p:cNvGraphicFramePr>
              <p:nvPr/>
            </p:nvGraphicFramePr>
            <p:xfrm>
              <a:off x="4689475" y="5485812"/>
              <a:ext cx="1988907" cy="951991"/>
            </p:xfrm>
            <a:graphic>
              <a:graphicData uri="http://schemas.openxmlformats.org/presentationml/2006/ole">
                <mc:AlternateContent xmlns:mc="http://schemas.openxmlformats.org/markup-compatibility/2006">
                  <mc:Choice xmlns:v="urn:schemas-microsoft-com:vml" Requires="v">
                    <p:oleObj spid="_x0000_s1770" name="CS ChemDraw Drawing" r:id="rId13" imgW="2305431" imgH="1102995" progId="">
                      <p:embed/>
                    </p:oleObj>
                  </mc:Choice>
                  <mc:Fallback>
                    <p:oleObj name="CS ChemDraw Drawing" r:id="rId13" imgW="2305431" imgH="1102995" progId="">
                      <p:embed/>
                      <p:pic>
                        <p:nvPicPr>
                          <p:cNvPr id="0" name="Picture 16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89475" y="5485812"/>
                            <a:ext cx="1988907" cy="9519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sp>
            <p:nvSpPr>
              <p:cNvPr id="21521" name="正方形/長方形 23"/>
              <p:cNvSpPr>
                <a:spLocks noChangeArrowheads="1"/>
              </p:cNvSpPr>
              <p:nvPr/>
            </p:nvSpPr>
            <p:spPr bwMode="auto">
              <a:xfrm>
                <a:off x="4309322" y="5217161"/>
                <a:ext cx="510631" cy="3077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sz="2400">
                    <a:solidFill>
                      <a:schemeClr val="tx1"/>
                    </a:solidFill>
                    <a:latin typeface="Calibri" pitchFamily="34" charset="0"/>
                    <a:ea typeface="ＭＳ Ｐゴシック" pitchFamily="50" charset="-128"/>
                  </a:defRPr>
                </a:lvl9pPr>
              </a:lstStyle>
              <a:p>
                <a:r>
                  <a:rPr lang="en-US" altLang="ja-JP" sz="1400" dirty="0">
                    <a:latin typeface="Arial"/>
                    <a:ea typeface="+mj-ea"/>
                    <a:cs typeface="Arial"/>
                  </a:rPr>
                  <a:t>NH</a:t>
                </a:r>
                <a:r>
                  <a:rPr lang="en-US" altLang="ja-JP" sz="1400" baseline="-25000" dirty="0">
                    <a:latin typeface="Arial"/>
                    <a:ea typeface="+mj-ea"/>
                    <a:cs typeface="Arial"/>
                  </a:rPr>
                  <a:t>3</a:t>
                </a:r>
                <a:endParaRPr lang="ja-JP" altLang="en-US" sz="1400" baseline="-25000" dirty="0">
                  <a:latin typeface="Arial"/>
                  <a:ea typeface="+mj-ea"/>
                  <a:cs typeface="Arial"/>
                </a:endParaRPr>
              </a:p>
            </p:txBody>
          </p:sp>
          <p:sp>
            <p:nvSpPr>
              <p:cNvPr id="21522" name="正方形/長方形 24"/>
              <p:cNvSpPr>
                <a:spLocks noChangeArrowheads="1"/>
              </p:cNvSpPr>
              <p:nvPr/>
            </p:nvSpPr>
            <p:spPr bwMode="auto">
              <a:xfrm>
                <a:off x="7723785" y="4343964"/>
                <a:ext cx="510631" cy="3077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sz="2400">
                    <a:solidFill>
                      <a:schemeClr val="tx1"/>
                    </a:solidFill>
                    <a:latin typeface="Calibri" pitchFamily="34" charset="0"/>
                    <a:ea typeface="ＭＳ Ｐゴシック" pitchFamily="50" charset="-128"/>
                  </a:defRPr>
                </a:lvl9pPr>
              </a:lstStyle>
              <a:p>
                <a:r>
                  <a:rPr lang="en-US" altLang="ja-JP" sz="1400" dirty="0">
                    <a:latin typeface="Arial"/>
                    <a:ea typeface="+mj-ea"/>
                    <a:cs typeface="Arial"/>
                  </a:rPr>
                  <a:t>NH</a:t>
                </a:r>
                <a:r>
                  <a:rPr lang="en-US" altLang="ja-JP" sz="1400" baseline="-25000" dirty="0">
                    <a:latin typeface="Arial"/>
                    <a:ea typeface="+mj-ea"/>
                    <a:cs typeface="Arial"/>
                  </a:rPr>
                  <a:t>3</a:t>
                </a:r>
                <a:endParaRPr lang="ja-JP" altLang="en-US" sz="1400" baseline="-25000" dirty="0">
                  <a:latin typeface="Arial"/>
                  <a:ea typeface="+mj-ea"/>
                  <a:cs typeface="Arial"/>
                </a:endParaRPr>
              </a:p>
            </p:txBody>
          </p:sp>
          <p:grpSp>
            <p:nvGrpSpPr>
              <p:cNvPr id="21523" name="グループ化 60"/>
              <p:cNvGrpSpPr>
                <a:grpSpLocks/>
              </p:cNvGrpSpPr>
              <p:nvPr/>
            </p:nvGrpSpPr>
            <p:grpSpPr bwMode="auto">
              <a:xfrm>
                <a:off x="5145674" y="2943598"/>
                <a:ext cx="767750" cy="1242204"/>
                <a:chOff x="5141344" y="3053745"/>
                <a:chExt cx="767750" cy="1242204"/>
              </a:xfrm>
            </p:grpSpPr>
            <p:cxnSp>
              <p:nvCxnSpPr>
                <p:cNvPr id="31" name="直線コネクタ 30"/>
                <p:cNvCxnSpPr/>
                <p:nvPr/>
              </p:nvCxnSpPr>
              <p:spPr>
                <a:xfrm>
                  <a:off x="5367883" y="3053552"/>
                  <a:ext cx="541431" cy="0"/>
                </a:xfrm>
                <a:prstGeom prst="line">
                  <a:avLst/>
                </a:prstGeom>
                <a:ln w="158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直線コネクタ 32"/>
                <p:cNvCxnSpPr/>
                <p:nvPr/>
              </p:nvCxnSpPr>
              <p:spPr>
                <a:xfrm>
                  <a:off x="5640981" y="3061490"/>
                  <a:ext cx="0" cy="1235093"/>
                </a:xfrm>
                <a:prstGeom prst="line">
                  <a:avLst/>
                </a:prstGeom>
                <a:ln w="1587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直線矢印コネクタ 34"/>
                <p:cNvCxnSpPr/>
                <p:nvPr/>
              </p:nvCxnSpPr>
              <p:spPr>
                <a:xfrm flipH="1">
                  <a:off x="5140831" y="4296583"/>
                  <a:ext cx="500150" cy="0"/>
                </a:xfrm>
                <a:prstGeom prst="straightConnector1">
                  <a:avLst/>
                </a:prstGeom>
                <a:ln w="1587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cxnSp>
            <p:nvCxnSpPr>
              <p:cNvPr id="37" name="直線矢印コネクタ 36"/>
              <p:cNvCxnSpPr/>
              <p:nvPr/>
            </p:nvCxnSpPr>
            <p:spPr>
              <a:xfrm flipH="1" flipV="1">
                <a:off x="7272779" y="3951483"/>
                <a:ext cx="7939" cy="950926"/>
              </a:xfrm>
              <a:prstGeom prst="straightConnector1">
                <a:avLst/>
              </a:prstGeom>
              <a:ln w="1587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直線矢印コネクタ 38"/>
              <p:cNvCxnSpPr/>
              <p:nvPr/>
            </p:nvCxnSpPr>
            <p:spPr>
              <a:xfrm>
                <a:off x="4811729" y="5345328"/>
                <a:ext cx="1554432" cy="0"/>
              </a:xfrm>
              <a:prstGeom prst="straightConnector1">
                <a:avLst/>
              </a:prstGeom>
              <a:ln w="1587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1" name="直線矢印コネクタ 40"/>
              <p:cNvCxnSpPr/>
              <p:nvPr/>
            </p:nvCxnSpPr>
            <p:spPr>
              <a:xfrm flipH="1">
                <a:off x="2653943" y="5043699"/>
                <a:ext cx="619232" cy="322267"/>
              </a:xfrm>
              <a:prstGeom prst="straightConnector1">
                <a:avLst/>
              </a:prstGeom>
              <a:ln w="1587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直線矢印コネクタ 46"/>
              <p:cNvCxnSpPr/>
              <p:nvPr/>
            </p:nvCxnSpPr>
            <p:spPr>
              <a:xfrm>
                <a:off x="2653943" y="5789834"/>
                <a:ext cx="0" cy="322267"/>
              </a:xfrm>
              <a:prstGeom prst="straightConnector1">
                <a:avLst/>
              </a:prstGeom>
              <a:ln w="15875">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6" name="円弧 55"/>
              <p:cNvSpPr/>
              <p:nvPr/>
            </p:nvSpPr>
            <p:spPr>
              <a:xfrm rot="15648726">
                <a:off x="5592964" y="5292875"/>
                <a:ext cx="622309" cy="803414"/>
              </a:xfrm>
              <a:prstGeom prst="arc">
                <a:avLst/>
              </a:prstGeom>
              <a:ln w="158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ja-JP" altLang="en-US"/>
              </a:p>
            </p:txBody>
          </p:sp>
          <p:sp>
            <p:nvSpPr>
              <p:cNvPr id="57" name="円弧 56"/>
              <p:cNvSpPr/>
              <p:nvPr/>
            </p:nvSpPr>
            <p:spPr>
              <a:xfrm rot="9904457">
                <a:off x="7307710" y="3722880"/>
                <a:ext cx="622408" cy="803287"/>
              </a:xfrm>
              <a:prstGeom prst="arc">
                <a:avLst/>
              </a:prstGeom>
              <a:noFill/>
              <a:ln w="158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ja-JP" altLang="en-US"/>
              </a:p>
            </p:txBody>
          </p:sp>
          <p:cxnSp>
            <p:nvCxnSpPr>
              <p:cNvPr id="59" name="直線矢印コネクタ 58"/>
              <p:cNvCxnSpPr/>
              <p:nvPr/>
            </p:nvCxnSpPr>
            <p:spPr>
              <a:xfrm>
                <a:off x="2863530" y="2943405"/>
                <a:ext cx="676392" cy="0"/>
              </a:xfrm>
              <a:prstGeom prst="straightConnector1">
                <a:avLst/>
              </a:prstGeom>
              <a:ln w="1587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1531" name="テキスト ボックス 61"/>
              <p:cNvSpPr txBox="1">
                <a:spLocks noChangeArrowheads="1"/>
              </p:cNvSpPr>
              <p:nvPr/>
            </p:nvSpPr>
            <p:spPr bwMode="auto">
              <a:xfrm>
                <a:off x="1373782" y="3262760"/>
                <a:ext cx="409859" cy="3077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sz="2400">
                    <a:solidFill>
                      <a:schemeClr val="tx1"/>
                    </a:solidFill>
                    <a:latin typeface="Calibri" pitchFamily="34" charset="0"/>
                    <a:ea typeface="ＭＳ Ｐゴシック" pitchFamily="50" charset="-128"/>
                  </a:defRPr>
                </a:lvl9pPr>
              </a:lstStyle>
              <a:p>
                <a:pPr algn="ctr"/>
                <a:r>
                  <a:rPr lang="en-US" altLang="ja-JP" sz="1400" dirty="0">
                    <a:latin typeface="+mj-ea"/>
                    <a:ea typeface="+mj-ea"/>
                    <a:cs typeface="Century"/>
                  </a:rPr>
                  <a:t>PB</a:t>
                </a:r>
                <a:endParaRPr lang="ja-JP" altLang="en-US" sz="1400" dirty="0">
                  <a:latin typeface="+mj-ea"/>
                  <a:ea typeface="+mj-ea"/>
                  <a:cs typeface="Century"/>
                </a:endParaRPr>
              </a:p>
            </p:txBody>
          </p:sp>
          <p:sp>
            <p:nvSpPr>
              <p:cNvPr id="21532" name="テキスト ボックス 62"/>
              <p:cNvSpPr txBox="1">
                <a:spLocks noChangeArrowheads="1"/>
              </p:cNvSpPr>
              <p:nvPr/>
            </p:nvSpPr>
            <p:spPr bwMode="auto">
              <a:xfrm>
                <a:off x="3621770" y="3262760"/>
                <a:ext cx="1694989" cy="3077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sz="2400">
                    <a:solidFill>
                      <a:schemeClr val="tx1"/>
                    </a:solidFill>
                    <a:latin typeface="Calibri" pitchFamily="34" charset="0"/>
                    <a:ea typeface="ＭＳ Ｐゴシック" pitchFamily="50" charset="-128"/>
                  </a:defRPr>
                </a:lvl9pPr>
              </a:lstStyle>
              <a:p>
                <a:pPr algn="ctr"/>
                <a:r>
                  <a:rPr lang="en-US" altLang="ja-JP" sz="1400" dirty="0" smtClean="0">
                    <a:latin typeface="+mj-ea"/>
                    <a:ea typeface="+mj-ea"/>
                    <a:cs typeface="Century"/>
                  </a:rPr>
                  <a:t>Phenyl acetate (</a:t>
                </a:r>
                <a:r>
                  <a:rPr lang="en-US" altLang="ja-JP" sz="1400" dirty="0">
                    <a:latin typeface="+mj-ea"/>
                    <a:ea typeface="+mj-ea"/>
                    <a:cs typeface="Century"/>
                  </a:rPr>
                  <a:t>PA)</a:t>
                </a:r>
              </a:p>
            </p:txBody>
          </p:sp>
          <p:sp>
            <p:nvSpPr>
              <p:cNvPr id="21533" name="テキスト ボックス 63"/>
              <p:cNvSpPr txBox="1">
                <a:spLocks noChangeArrowheads="1"/>
              </p:cNvSpPr>
              <p:nvPr/>
            </p:nvSpPr>
            <p:spPr bwMode="auto">
              <a:xfrm>
                <a:off x="6803902" y="3563084"/>
                <a:ext cx="912588" cy="3077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sz="2400">
                    <a:solidFill>
                      <a:schemeClr val="tx1"/>
                    </a:solidFill>
                    <a:latin typeface="Calibri" pitchFamily="34" charset="0"/>
                    <a:ea typeface="ＭＳ Ｐゴシック" pitchFamily="50" charset="-128"/>
                  </a:defRPr>
                </a:lvl9pPr>
              </a:lstStyle>
              <a:p>
                <a:pPr algn="ctr"/>
                <a:r>
                  <a:rPr lang="en-US" altLang="ja-JP" sz="1400" dirty="0" smtClean="0">
                    <a:latin typeface="+mj-ea"/>
                    <a:ea typeface="+mj-ea"/>
                    <a:cs typeface="Century"/>
                  </a:rPr>
                  <a:t>glutamate</a:t>
                </a:r>
                <a:endParaRPr lang="ja-JP" altLang="en-US" sz="1400" dirty="0">
                  <a:latin typeface="+mj-ea"/>
                  <a:ea typeface="+mj-ea"/>
                  <a:cs typeface="Century"/>
                </a:endParaRPr>
              </a:p>
            </p:txBody>
          </p:sp>
          <p:sp>
            <p:nvSpPr>
              <p:cNvPr id="21534" name="テキスト ボックス 65"/>
              <p:cNvSpPr txBox="1">
                <a:spLocks noChangeArrowheads="1"/>
              </p:cNvSpPr>
              <p:nvPr/>
            </p:nvSpPr>
            <p:spPr bwMode="auto">
              <a:xfrm>
                <a:off x="7035834" y="5910922"/>
                <a:ext cx="1199574" cy="3077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sz="2400">
                    <a:solidFill>
                      <a:schemeClr val="tx1"/>
                    </a:solidFill>
                    <a:latin typeface="Calibri" pitchFamily="34" charset="0"/>
                    <a:ea typeface="ＭＳ Ｐゴシック" pitchFamily="50" charset="-128"/>
                  </a:defRPr>
                </a:lvl9pPr>
              </a:lstStyle>
              <a:p>
                <a:pPr algn="ctr"/>
                <a:r>
                  <a:rPr lang="en-US" altLang="ja-JP" sz="1400" dirty="0" smtClean="0">
                    <a:latin typeface="+mj-ea"/>
                    <a:ea typeface="+mj-ea"/>
                    <a:cs typeface="Century"/>
                  </a:rPr>
                  <a:t>Glutamic acid</a:t>
                </a:r>
                <a:endParaRPr lang="ja-JP" altLang="en-US" sz="1400" dirty="0">
                  <a:latin typeface="+mj-ea"/>
                  <a:ea typeface="+mj-ea"/>
                  <a:cs typeface="Century"/>
                </a:endParaRPr>
              </a:p>
            </p:txBody>
          </p:sp>
          <p:sp>
            <p:nvSpPr>
              <p:cNvPr id="21535" name="テキスト ボックス 66"/>
              <p:cNvSpPr txBox="1">
                <a:spLocks noChangeArrowheads="1"/>
              </p:cNvSpPr>
              <p:nvPr/>
            </p:nvSpPr>
            <p:spPr bwMode="auto">
              <a:xfrm>
                <a:off x="5038115" y="6368795"/>
                <a:ext cx="1440067" cy="3077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sz="2400">
                    <a:solidFill>
                      <a:schemeClr val="tx1"/>
                    </a:solidFill>
                    <a:latin typeface="Calibri" pitchFamily="34" charset="0"/>
                    <a:ea typeface="ＭＳ Ｐゴシック" pitchFamily="50" charset="-128"/>
                  </a:defRPr>
                </a:lvl9pPr>
              </a:lstStyle>
              <a:p>
                <a:pPr algn="ctr"/>
                <a:r>
                  <a:rPr lang="el-GR" altLang="ja-JP" sz="1400" dirty="0">
                    <a:latin typeface="+mj-ea"/>
                    <a:ea typeface="+mj-ea"/>
                    <a:cs typeface="Century"/>
                  </a:rPr>
                  <a:t>α</a:t>
                </a:r>
                <a:r>
                  <a:rPr lang="en-US" altLang="ja-JP" sz="1400" dirty="0" smtClean="0">
                    <a:latin typeface="+mj-ea"/>
                    <a:ea typeface="+mj-ea"/>
                    <a:cs typeface="Century"/>
                  </a:rPr>
                  <a:t>-</a:t>
                </a:r>
                <a:r>
                  <a:rPr lang="en-US" altLang="ja-JP" sz="1400" dirty="0" err="1" smtClean="0">
                    <a:latin typeface="+mj-ea"/>
                    <a:ea typeface="+mj-ea"/>
                    <a:cs typeface="Century"/>
                  </a:rPr>
                  <a:t>ketoglutarate</a:t>
                </a:r>
                <a:endParaRPr lang="ja-JP" altLang="en-US" sz="1400" dirty="0">
                  <a:latin typeface="+mj-ea"/>
                  <a:ea typeface="+mj-ea"/>
                  <a:cs typeface="Century"/>
                </a:endParaRPr>
              </a:p>
            </p:txBody>
          </p:sp>
          <p:sp>
            <p:nvSpPr>
              <p:cNvPr id="21536" name="テキスト ボックス 67"/>
              <p:cNvSpPr txBox="1">
                <a:spLocks noChangeArrowheads="1"/>
              </p:cNvSpPr>
              <p:nvPr/>
            </p:nvSpPr>
            <p:spPr bwMode="auto">
              <a:xfrm>
                <a:off x="2035309" y="4693352"/>
                <a:ext cx="2366762" cy="3077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sz="2400">
                    <a:solidFill>
                      <a:schemeClr val="tx1"/>
                    </a:solidFill>
                    <a:latin typeface="Calibri" pitchFamily="34" charset="0"/>
                    <a:ea typeface="ＭＳ Ｐゴシック" pitchFamily="50" charset="-128"/>
                  </a:defRPr>
                </a:lvl9pPr>
              </a:lstStyle>
              <a:p>
                <a:pPr algn="ctr"/>
                <a:r>
                  <a:rPr lang="en-US" altLang="ja-JP" sz="1400" dirty="0" smtClean="0">
                    <a:latin typeface="+mj-ea"/>
                    <a:ea typeface="+mj-ea"/>
                    <a:cs typeface="Century"/>
                  </a:rPr>
                  <a:t>Phenyl </a:t>
                </a:r>
                <a:r>
                  <a:rPr lang="en-US" altLang="ja-JP" sz="1400" dirty="0">
                    <a:latin typeface="+mj-ea"/>
                    <a:ea typeface="+mj-ea"/>
                    <a:cs typeface="Century"/>
                  </a:rPr>
                  <a:t>acetyl </a:t>
                </a:r>
                <a:r>
                  <a:rPr lang="en-US" altLang="ja-JP" sz="1400" dirty="0" smtClean="0">
                    <a:latin typeface="+mj-ea"/>
                    <a:ea typeface="+mj-ea"/>
                    <a:cs typeface="Century"/>
                  </a:rPr>
                  <a:t>glutamine </a:t>
                </a:r>
                <a:r>
                  <a:rPr lang="ja-JP" altLang="en-US" sz="1400" dirty="0" smtClean="0">
                    <a:latin typeface="+mj-ea"/>
                    <a:ea typeface="+mj-ea"/>
                    <a:cs typeface="Century"/>
                  </a:rPr>
                  <a:t>（</a:t>
                </a:r>
                <a:r>
                  <a:rPr lang="en-US" altLang="ja-JP" sz="1400" dirty="0">
                    <a:latin typeface="+mj-ea"/>
                    <a:ea typeface="+mj-ea"/>
                    <a:cs typeface="Century"/>
                  </a:rPr>
                  <a:t>PG)</a:t>
                </a:r>
                <a:endParaRPr lang="ja-JP" altLang="en-US" sz="1400" dirty="0">
                  <a:latin typeface="+mj-ea"/>
                  <a:ea typeface="+mj-ea"/>
                  <a:cs typeface="Century"/>
                </a:endParaRPr>
              </a:p>
            </p:txBody>
          </p:sp>
          <p:sp>
            <p:nvSpPr>
              <p:cNvPr id="69" name="テキスト ボックス 68"/>
              <p:cNvSpPr txBox="1"/>
              <p:nvPr/>
            </p:nvSpPr>
            <p:spPr>
              <a:xfrm>
                <a:off x="1847298" y="5426291"/>
                <a:ext cx="1621238" cy="307781"/>
              </a:xfrm>
              <a:prstGeom prst="rect">
                <a:avLst/>
              </a:prstGeom>
              <a:noFill/>
              <a:ln w="19050">
                <a:solidFill>
                  <a:srgbClr val="0000FF"/>
                </a:solidFill>
              </a:ln>
            </p:spPr>
            <p:txBody>
              <a:bodyPr wrap="none">
                <a:spAutoFit/>
              </a:bodyPr>
              <a:lstStyle/>
              <a:p>
                <a:pPr algn="ctr">
                  <a:defRPr/>
                </a:pPr>
                <a:r>
                  <a:rPr lang="en-US" altLang="ja-JP" sz="1400" dirty="0" smtClean="0">
                    <a:latin typeface="+mj-ea"/>
                    <a:ea typeface="+mj-ea"/>
                    <a:cs typeface="Century"/>
                  </a:rPr>
                  <a:t>Eliminate into urine</a:t>
                </a:r>
                <a:endParaRPr lang="ja-JP" altLang="en-US" sz="1400" dirty="0">
                  <a:latin typeface="+mj-ea"/>
                  <a:ea typeface="+mj-ea"/>
                  <a:cs typeface="Century"/>
                </a:endParaRPr>
              </a:p>
            </p:txBody>
          </p:sp>
          <p:sp>
            <p:nvSpPr>
              <p:cNvPr id="70" name="テキスト ボックス 69"/>
              <p:cNvSpPr txBox="1"/>
              <p:nvPr/>
            </p:nvSpPr>
            <p:spPr>
              <a:xfrm>
                <a:off x="1581176" y="6172427"/>
                <a:ext cx="2148717" cy="307781"/>
              </a:xfrm>
              <a:prstGeom prst="rect">
                <a:avLst/>
              </a:prstGeom>
              <a:noFill/>
              <a:ln w="19050">
                <a:solidFill>
                  <a:srgbClr val="0000FF"/>
                </a:solidFill>
              </a:ln>
            </p:spPr>
            <p:txBody>
              <a:bodyPr wrap="none">
                <a:spAutoFit/>
              </a:bodyPr>
              <a:lstStyle/>
              <a:p>
                <a:pPr algn="ctr">
                  <a:defRPr/>
                </a:pPr>
                <a:r>
                  <a:rPr lang="en-US" altLang="ja-JP" sz="1400" dirty="0" smtClean="0">
                    <a:latin typeface="+mj-ea"/>
                    <a:ea typeface="+mj-ea"/>
                    <a:cs typeface="Century"/>
                  </a:rPr>
                  <a:t>Improve ammonia disorder</a:t>
                </a:r>
                <a:endParaRPr lang="ja-JP" altLang="en-US" sz="1400" dirty="0">
                  <a:latin typeface="+mj-ea"/>
                  <a:ea typeface="+mj-ea"/>
                  <a:cs typeface="Century"/>
                </a:endParaRPr>
              </a:p>
            </p:txBody>
          </p:sp>
          <p:sp>
            <p:nvSpPr>
              <p:cNvPr id="71" name="円/楕円 70"/>
              <p:cNvSpPr/>
              <p:nvPr/>
            </p:nvSpPr>
            <p:spPr>
              <a:xfrm>
                <a:off x="4338572" y="5148475"/>
                <a:ext cx="433463" cy="431806"/>
              </a:xfrm>
              <a:prstGeom prst="ellipse">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sp>
            <p:nvSpPr>
              <p:cNvPr id="72" name="円/楕円 71"/>
              <p:cNvSpPr/>
              <p:nvPr/>
            </p:nvSpPr>
            <p:spPr>
              <a:xfrm>
                <a:off x="7739654" y="4280686"/>
                <a:ext cx="431875" cy="433394"/>
              </a:xfrm>
              <a:prstGeom prst="ellipse">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grpSp>
        <p:sp>
          <p:nvSpPr>
            <p:cNvPr id="21512" name="テキスト ボックス 77"/>
            <p:cNvSpPr txBox="1">
              <a:spLocks noChangeArrowheads="1"/>
            </p:cNvSpPr>
            <p:nvPr/>
          </p:nvSpPr>
          <p:spPr bwMode="auto">
            <a:xfrm>
              <a:off x="2733482" y="2566813"/>
              <a:ext cx="959083" cy="3077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Calibri" pitchFamily="34" charset="0"/>
                  <a:ea typeface="ＭＳ Ｐゴシック" pitchFamily="50" charset="-128"/>
                </a:defRPr>
              </a:lvl1pPr>
              <a:lvl2pPr marL="742950" indent="-285750">
                <a:defRPr kumimoji="1" sz="2400">
                  <a:solidFill>
                    <a:schemeClr val="tx1"/>
                  </a:solidFill>
                  <a:latin typeface="Calibri" pitchFamily="34" charset="0"/>
                  <a:ea typeface="ＭＳ Ｐゴシック" pitchFamily="50" charset="-128"/>
                </a:defRPr>
              </a:lvl2pPr>
              <a:lvl3pPr marL="1143000" indent="-228600">
                <a:defRPr kumimoji="1" sz="2400">
                  <a:solidFill>
                    <a:schemeClr val="tx1"/>
                  </a:solidFill>
                  <a:latin typeface="Calibri" pitchFamily="34" charset="0"/>
                  <a:ea typeface="ＭＳ Ｐゴシック" pitchFamily="50" charset="-128"/>
                </a:defRPr>
              </a:lvl3pPr>
              <a:lvl4pPr marL="1600200" indent="-228600">
                <a:defRPr kumimoji="1" sz="2400">
                  <a:solidFill>
                    <a:schemeClr val="tx1"/>
                  </a:solidFill>
                  <a:latin typeface="Calibri" pitchFamily="34" charset="0"/>
                  <a:ea typeface="ＭＳ Ｐゴシック" pitchFamily="50" charset="-128"/>
                </a:defRPr>
              </a:lvl4pPr>
              <a:lvl5pPr marL="2057400" indent="-228600">
                <a:defRPr kumimoji="1" sz="2400">
                  <a:solidFill>
                    <a:schemeClr val="tx1"/>
                  </a:solidFill>
                  <a:latin typeface="Calibri" pitchFamily="34" charset="0"/>
                  <a:ea typeface="ＭＳ Ｐゴシック" pitchFamily="50" charset="-128"/>
                </a:defRPr>
              </a:lvl5pPr>
              <a:lvl6pPr marL="2514600" indent="-228600" fontAlgn="base">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fontAlgn="base">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fontAlgn="base">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fontAlgn="base">
                <a:spcBef>
                  <a:spcPct val="0"/>
                </a:spcBef>
                <a:spcAft>
                  <a:spcPct val="0"/>
                </a:spcAft>
                <a:defRPr kumimoji="1" sz="2400">
                  <a:solidFill>
                    <a:schemeClr val="tx1"/>
                  </a:solidFill>
                  <a:latin typeface="Calibri" pitchFamily="34" charset="0"/>
                  <a:ea typeface="ＭＳ Ｐゴシック" pitchFamily="50" charset="-128"/>
                </a:defRPr>
              </a:lvl9pPr>
            </a:lstStyle>
            <a:p>
              <a:pPr algn="ctr"/>
              <a:r>
                <a:rPr lang="el-GR" altLang="ja-JP" sz="1400" dirty="0" smtClean="0">
                  <a:latin typeface="+mj-ea"/>
                  <a:ea typeface="+mj-ea"/>
                  <a:cs typeface="Century"/>
                </a:rPr>
                <a:t>Β</a:t>
              </a:r>
              <a:r>
                <a:rPr lang="ja-JP" altLang="en-US" sz="1400" dirty="0" smtClean="0">
                  <a:latin typeface="+mj-ea"/>
                  <a:ea typeface="+mj-ea"/>
                  <a:cs typeface="Century"/>
                </a:rPr>
                <a:t> </a:t>
              </a:r>
              <a:r>
                <a:rPr lang="en-US" altLang="ja-JP" sz="1400" dirty="0" smtClean="0">
                  <a:latin typeface="+mj-ea"/>
                  <a:ea typeface="+mj-ea"/>
                  <a:cs typeface="Century"/>
                </a:rPr>
                <a:t>oxidant</a:t>
              </a:r>
              <a:endParaRPr lang="ja-JP" altLang="en-US" sz="1400" dirty="0">
                <a:latin typeface="+mj-ea"/>
                <a:ea typeface="+mj-ea"/>
                <a:cs typeface="Century"/>
              </a:endParaRPr>
            </a:p>
          </p:txBody>
        </p:sp>
      </p:grpSp>
      <p:sp>
        <p:nvSpPr>
          <p:cNvPr id="42" name="正方形/長方形 41"/>
          <p:cNvSpPr/>
          <p:nvPr/>
        </p:nvSpPr>
        <p:spPr>
          <a:xfrm>
            <a:off x="-36512" y="548680"/>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806725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899592" y="805524"/>
            <a:ext cx="7344816" cy="1202476"/>
          </a:xfrm>
          <a:prstGeom prst="rect">
            <a:avLst/>
          </a:prstGeom>
          <a:noFill/>
          <a:ln w="19050">
            <a:solidFill>
              <a:srgbClr val="0000FF"/>
            </a:solid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6" name="テキスト ボックス 8"/>
          <p:cNvSpPr txBox="1">
            <a:spLocks noChangeArrowheads="1"/>
          </p:cNvSpPr>
          <p:nvPr/>
        </p:nvSpPr>
        <p:spPr bwMode="auto">
          <a:xfrm>
            <a:off x="1115616" y="1582795"/>
            <a:ext cx="2924172" cy="369332"/>
          </a:xfrm>
          <a:prstGeom prst="rect">
            <a:avLst/>
          </a:prstGeom>
          <a:noFill/>
          <a:ln w="9525">
            <a:noFill/>
            <a:miter lim="800000"/>
            <a:headEnd/>
            <a:tailEnd/>
          </a:ln>
        </p:spPr>
        <p:txBody>
          <a:bodyPr wrap="square">
            <a:spAutoFit/>
          </a:bodyPr>
          <a:lstStyle/>
          <a:p>
            <a:pPr algn="ctr"/>
            <a:r>
              <a:rPr lang="en-US" altLang="ja-JP" dirty="0">
                <a:latin typeface="Arial"/>
                <a:cs typeface="Arial"/>
              </a:rPr>
              <a:t>PB</a:t>
            </a:r>
            <a:endParaRPr lang="ja-JP" altLang="en-US" dirty="0">
              <a:latin typeface="Arial"/>
              <a:cs typeface="Arial"/>
            </a:endParaRPr>
          </a:p>
        </p:txBody>
      </p:sp>
      <p:sp>
        <p:nvSpPr>
          <p:cNvPr id="10" name="TextBox 9"/>
          <p:cNvSpPr txBox="1"/>
          <p:nvPr/>
        </p:nvSpPr>
        <p:spPr>
          <a:xfrm>
            <a:off x="448934" y="2110639"/>
            <a:ext cx="4041423" cy="769441"/>
          </a:xfrm>
          <a:prstGeom prst="rect">
            <a:avLst/>
          </a:prstGeom>
          <a:noFill/>
        </p:spPr>
        <p:txBody>
          <a:bodyPr wrap="square" rtlCol="0">
            <a:spAutoFit/>
          </a:bodyPr>
          <a:lstStyle/>
          <a:p>
            <a:r>
              <a:rPr kumimoji="1" lang="en-US" altLang="ja-JP" sz="2200" dirty="0" smtClean="0">
                <a:cs typeface="Arial"/>
              </a:rPr>
              <a:t>Inhibition of Histone </a:t>
            </a:r>
            <a:r>
              <a:rPr kumimoji="1" lang="en-US" altLang="ja-JP" sz="2200" dirty="0" err="1" smtClean="0">
                <a:cs typeface="Arial"/>
              </a:rPr>
              <a:t>deacetylase</a:t>
            </a:r>
            <a:r>
              <a:rPr kumimoji="1" lang="ja-JP" altLang="en-US" sz="2200" dirty="0" smtClean="0">
                <a:cs typeface="Arial"/>
              </a:rPr>
              <a:t>（</a:t>
            </a:r>
            <a:r>
              <a:rPr kumimoji="1" lang="en-US" altLang="ja-JP" sz="2200" dirty="0">
                <a:cs typeface="Arial"/>
              </a:rPr>
              <a:t>HDACs</a:t>
            </a:r>
            <a:r>
              <a:rPr kumimoji="1" lang="ja-JP" altLang="en-US" sz="2200" dirty="0" smtClean="0">
                <a:cs typeface="Arial"/>
              </a:rPr>
              <a:t>）</a:t>
            </a:r>
            <a:endParaRPr kumimoji="1" lang="en-US" altLang="ja-JP" sz="2200" dirty="0">
              <a:cs typeface="Arial"/>
            </a:endParaRPr>
          </a:p>
        </p:txBody>
      </p:sp>
      <p:sp>
        <p:nvSpPr>
          <p:cNvPr id="13" name="正方形/長方形 12"/>
          <p:cNvSpPr/>
          <p:nvPr/>
        </p:nvSpPr>
        <p:spPr>
          <a:xfrm>
            <a:off x="-36512" y="548680"/>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aphicFrame>
        <p:nvGraphicFramePr>
          <p:cNvPr id="63489" name="オブジェクト 5"/>
          <p:cNvGraphicFramePr>
            <a:graphicFrameLocks noChangeAspect="1"/>
          </p:cNvGraphicFramePr>
          <p:nvPr>
            <p:extLst>
              <p:ext uri="{D42A27DB-BD31-4B8C-83A1-F6EECF244321}">
                <p14:modId xmlns:p14="http://schemas.microsoft.com/office/powerpoint/2010/main" val="4228930098"/>
              </p:ext>
            </p:extLst>
          </p:nvPr>
        </p:nvGraphicFramePr>
        <p:xfrm>
          <a:off x="1272429" y="949540"/>
          <a:ext cx="2517743" cy="786563"/>
        </p:xfrm>
        <a:graphic>
          <a:graphicData uri="http://schemas.openxmlformats.org/presentationml/2006/ole">
            <mc:AlternateContent xmlns:mc="http://schemas.openxmlformats.org/markup-compatibility/2006">
              <mc:Choice xmlns:v="urn:schemas-microsoft-com:vml" Requires="v">
                <p:oleObj spid="_x0000_s84183" name="CS ChemDraw Drawing" r:id="rId3" imgW="2828054" imgH="880437" progId="">
                  <p:embed/>
                </p:oleObj>
              </mc:Choice>
              <mc:Fallback>
                <p:oleObj name="CS ChemDraw Drawing" r:id="rId3" imgW="2828054" imgH="880437" progId="">
                  <p:embed/>
                  <p:pic>
                    <p:nvPicPr>
                      <p:cNvPr id="0" name="Picture 1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2429" y="949540"/>
                        <a:ext cx="2517743" cy="786563"/>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17" name="TextBox 8"/>
          <p:cNvSpPr txBox="1"/>
          <p:nvPr/>
        </p:nvSpPr>
        <p:spPr>
          <a:xfrm>
            <a:off x="4139952" y="1160039"/>
            <a:ext cx="3888432" cy="461665"/>
          </a:xfrm>
          <a:prstGeom prst="rect">
            <a:avLst/>
          </a:prstGeom>
          <a:noFill/>
          <a:ln>
            <a:noFill/>
          </a:ln>
        </p:spPr>
        <p:txBody>
          <a:bodyPr wrap="square" rtlCol="0">
            <a:spAutoFit/>
          </a:bodyPr>
          <a:lstStyle/>
          <a:p>
            <a:r>
              <a:rPr lang="en-US" altLang="ja-JP" sz="2400" dirty="0"/>
              <a:t>Urea cycle disorders</a:t>
            </a:r>
          </a:p>
        </p:txBody>
      </p:sp>
      <p:pic>
        <p:nvPicPr>
          <p:cNvPr id="63504" name="Picture 1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6095" y="3227040"/>
            <a:ext cx="2508217" cy="22224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9"/>
          <p:cNvSpPr txBox="1"/>
          <p:nvPr/>
        </p:nvSpPr>
        <p:spPr>
          <a:xfrm>
            <a:off x="4716016" y="2110639"/>
            <a:ext cx="4283968" cy="769441"/>
          </a:xfrm>
          <a:prstGeom prst="rect">
            <a:avLst/>
          </a:prstGeom>
          <a:noFill/>
        </p:spPr>
        <p:txBody>
          <a:bodyPr wrap="square" rtlCol="0">
            <a:spAutoFit/>
          </a:bodyPr>
          <a:lstStyle/>
          <a:p>
            <a:r>
              <a:rPr kumimoji="1" lang="en-US" altLang="ja-JP" sz="2200" dirty="0" smtClean="0"/>
              <a:t>Suppression of  miss folding as a molecular chaperone </a:t>
            </a:r>
            <a:endParaRPr kumimoji="1" lang="ja-JP" altLang="en-US" sz="2200" dirty="0"/>
          </a:p>
        </p:txBody>
      </p:sp>
      <p:pic>
        <p:nvPicPr>
          <p:cNvPr id="83976"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3608" y="3272237"/>
            <a:ext cx="3088527" cy="20343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 name="正方形/長方形 15"/>
          <p:cNvSpPr/>
          <p:nvPr/>
        </p:nvSpPr>
        <p:spPr>
          <a:xfrm>
            <a:off x="1500182" y="2949136"/>
            <a:ext cx="3071818" cy="276999"/>
          </a:xfrm>
          <a:prstGeom prst="rect">
            <a:avLst/>
          </a:prstGeom>
        </p:spPr>
        <p:txBody>
          <a:bodyPr wrap="square">
            <a:spAutoFit/>
          </a:bodyPr>
          <a:lstStyle/>
          <a:p>
            <a:r>
              <a:rPr lang="en-US" altLang="ja-JP" sz="1200" dirty="0" err="1"/>
              <a:t>Ryu</a:t>
            </a:r>
            <a:r>
              <a:rPr lang="en-US" altLang="ja-JP" sz="1200" dirty="0"/>
              <a:t> H </a:t>
            </a:r>
            <a:r>
              <a:rPr lang="en-US" altLang="ja-JP" sz="1200" i="1" dirty="0"/>
              <a:t>et al.</a:t>
            </a:r>
            <a:r>
              <a:rPr lang="de-DE" altLang="ja-JP" sz="1200" i="1" dirty="0"/>
              <a:t> J Neurochem</a:t>
            </a:r>
            <a:r>
              <a:rPr lang="de-DE" altLang="ja-JP" sz="1200" dirty="0"/>
              <a:t> 2005;93:1087-1098</a:t>
            </a:r>
            <a:endParaRPr lang="ja-JP" altLang="en-US" sz="1200" dirty="0">
              <a:cs typeface="Arial" pitchFamily="34" charset="0"/>
            </a:endParaRPr>
          </a:p>
        </p:txBody>
      </p:sp>
      <p:sp>
        <p:nvSpPr>
          <p:cNvPr id="20" name="正方形/長方形 19"/>
          <p:cNvSpPr/>
          <p:nvPr/>
        </p:nvSpPr>
        <p:spPr>
          <a:xfrm>
            <a:off x="6072230" y="2949136"/>
            <a:ext cx="3000364" cy="276999"/>
          </a:xfrm>
          <a:prstGeom prst="rect">
            <a:avLst/>
          </a:prstGeom>
        </p:spPr>
        <p:txBody>
          <a:bodyPr wrap="square">
            <a:spAutoFit/>
          </a:bodyPr>
          <a:lstStyle/>
          <a:p>
            <a:r>
              <a:rPr lang="en-US" altLang="ja-JP" sz="1200" dirty="0" err="1"/>
              <a:t>Qi</a:t>
            </a:r>
            <a:r>
              <a:rPr lang="en-US" altLang="ja-JP" sz="1200" dirty="0"/>
              <a:t> X </a:t>
            </a:r>
            <a:r>
              <a:rPr lang="en-US" altLang="ja-JP" sz="1200" i="1" dirty="0"/>
              <a:t>et al. Mol </a:t>
            </a:r>
            <a:r>
              <a:rPr lang="en-US" altLang="ja-JP" sz="1200" i="1" dirty="0" err="1"/>
              <a:t>Pharmacol</a:t>
            </a:r>
            <a:r>
              <a:rPr lang="en-US" altLang="ja-JP" sz="1200" i="1" dirty="0"/>
              <a:t> </a:t>
            </a:r>
            <a:r>
              <a:rPr lang="en-US" altLang="ja-JP" sz="1200" dirty="0"/>
              <a:t>2004;66:899-908</a:t>
            </a:r>
            <a:endParaRPr lang="ja-JP" altLang="en-US" sz="1200" dirty="0">
              <a:cs typeface="Arial" pitchFamily="34" charset="0"/>
            </a:endParaRPr>
          </a:p>
        </p:txBody>
      </p:sp>
    </p:spTree>
    <p:extLst>
      <p:ext uri="{BB962C8B-B14F-4D97-AF65-F5344CB8AC3E}">
        <p14:creationId xmlns:p14="http://schemas.microsoft.com/office/powerpoint/2010/main" val="20458535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36512" y="764704"/>
            <a:ext cx="9252520" cy="72008"/>
          </a:xfrm>
          <a:prstGeom prst="rect">
            <a:avLst/>
          </a:prstGeom>
          <a:gradFill flip="none" rotWithShape="1">
            <a:gsLst>
              <a:gs pos="0">
                <a:srgbClr val="03D4A8"/>
              </a:gs>
              <a:gs pos="25000">
                <a:srgbClr val="21D6E0"/>
              </a:gs>
              <a:gs pos="75000">
                <a:srgbClr val="0087E6"/>
              </a:gs>
              <a:gs pos="100000">
                <a:srgbClr val="005CBF"/>
              </a:gs>
            </a:gsLst>
            <a:lin ang="5400000" scaled="0"/>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sp>
        <p:nvSpPr>
          <p:cNvPr id="23" name="テキスト ボックス 1"/>
          <p:cNvSpPr txBox="1">
            <a:spLocks noChangeArrowheads="1"/>
          </p:cNvSpPr>
          <p:nvPr/>
        </p:nvSpPr>
        <p:spPr bwMode="auto">
          <a:xfrm>
            <a:off x="819121" y="197186"/>
            <a:ext cx="7505837" cy="400110"/>
          </a:xfrm>
          <a:prstGeom prst="rect">
            <a:avLst/>
          </a:prstGeom>
          <a:noFill/>
          <a:ln w="9525">
            <a:noFill/>
            <a:miter lim="800000"/>
            <a:headEnd/>
            <a:tailEnd/>
          </a:ln>
        </p:spPr>
        <p:txBody>
          <a:bodyPr wrap="none">
            <a:spAutoFit/>
          </a:bodyPr>
          <a:lstStyle/>
          <a:p>
            <a:pPr algn="ctr"/>
            <a:r>
              <a:rPr lang="en-US" altLang="ja-JP" sz="2000" dirty="0">
                <a:latin typeface="Arial" panose="020B0604020202020204" pitchFamily="34" charset="0"/>
                <a:ea typeface="ＭＳ ゴシック" pitchFamily="49" charset="-128"/>
                <a:cs typeface="Arial" panose="020B0604020202020204" pitchFamily="34" charset="0"/>
              </a:rPr>
              <a:t>Binding Parameters of PB to Mammalian Serum Albumins (</a:t>
            </a:r>
            <a:r>
              <a:rPr lang="ja-JP" altLang="en-US" sz="2000" dirty="0">
                <a:latin typeface="Arial" panose="020B0604020202020204" pitchFamily="34" charset="0"/>
                <a:ea typeface="ＭＳ ゴシック" pitchFamily="49" charset="-128"/>
                <a:cs typeface="Arial" panose="020B0604020202020204" pitchFamily="34" charset="0"/>
              </a:rPr>
              <a:t>案２</a:t>
            </a:r>
            <a:r>
              <a:rPr lang="en-US" altLang="ja-JP" sz="2000" dirty="0">
                <a:latin typeface="Arial" panose="020B0604020202020204" pitchFamily="34" charset="0"/>
                <a:ea typeface="ＭＳ ゴシック" pitchFamily="49" charset="-128"/>
                <a:cs typeface="Arial" panose="020B0604020202020204" pitchFamily="34" charset="0"/>
              </a:rPr>
              <a:t>)</a:t>
            </a:r>
          </a:p>
        </p:txBody>
      </p:sp>
      <p:graphicFrame>
        <p:nvGraphicFramePr>
          <p:cNvPr id="31" name="表 30"/>
          <p:cNvGraphicFramePr>
            <a:graphicFrameLocks noGrp="1"/>
          </p:cNvGraphicFramePr>
          <p:nvPr>
            <p:extLst>
              <p:ext uri="{D42A27DB-BD31-4B8C-83A1-F6EECF244321}">
                <p14:modId xmlns:p14="http://schemas.microsoft.com/office/powerpoint/2010/main" val="3416428954"/>
              </p:ext>
            </p:extLst>
          </p:nvPr>
        </p:nvGraphicFramePr>
        <p:xfrm>
          <a:off x="755576" y="1576943"/>
          <a:ext cx="7848872" cy="2900066"/>
        </p:xfrm>
        <a:graphic>
          <a:graphicData uri="http://schemas.openxmlformats.org/drawingml/2006/table">
            <a:tbl>
              <a:tblPr firstRow="1" firstCol="1" bandRow="1"/>
              <a:tblGrid>
                <a:gridCol w="1368863">
                  <a:extLst>
                    <a:ext uri="{9D8B030D-6E8A-4147-A177-3AD203B41FA5}">
                      <a16:colId xmlns:a16="http://schemas.microsoft.com/office/drawing/2014/main" xmlns="" val="20000"/>
                    </a:ext>
                  </a:extLst>
                </a:gridCol>
                <a:gridCol w="1573085">
                  <a:extLst>
                    <a:ext uri="{9D8B030D-6E8A-4147-A177-3AD203B41FA5}">
                      <a16:colId xmlns:a16="http://schemas.microsoft.com/office/drawing/2014/main" xmlns="" val="20001"/>
                    </a:ext>
                  </a:extLst>
                </a:gridCol>
                <a:gridCol w="1573085">
                  <a:extLst>
                    <a:ext uri="{9D8B030D-6E8A-4147-A177-3AD203B41FA5}">
                      <a16:colId xmlns:a16="http://schemas.microsoft.com/office/drawing/2014/main" xmlns="" val="20002"/>
                    </a:ext>
                  </a:extLst>
                </a:gridCol>
                <a:gridCol w="391891">
                  <a:extLst>
                    <a:ext uri="{9D8B030D-6E8A-4147-A177-3AD203B41FA5}">
                      <a16:colId xmlns:a16="http://schemas.microsoft.com/office/drawing/2014/main" xmlns="" val="20003"/>
                    </a:ext>
                  </a:extLst>
                </a:gridCol>
                <a:gridCol w="1368863">
                  <a:extLst>
                    <a:ext uri="{9D8B030D-6E8A-4147-A177-3AD203B41FA5}">
                      <a16:colId xmlns:a16="http://schemas.microsoft.com/office/drawing/2014/main" xmlns="" val="20004"/>
                    </a:ext>
                  </a:extLst>
                </a:gridCol>
                <a:gridCol w="1573085">
                  <a:extLst>
                    <a:ext uri="{9D8B030D-6E8A-4147-A177-3AD203B41FA5}">
                      <a16:colId xmlns:a16="http://schemas.microsoft.com/office/drawing/2014/main" xmlns="" val="20005"/>
                    </a:ext>
                  </a:extLst>
                </a:gridCol>
              </a:tblGrid>
              <a:tr h="746174">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Species</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n</a:t>
                      </a:r>
                      <a:r>
                        <a:rPr lang="en-US" sz="1600" kern="100" baseline="-25000" dirty="0">
                          <a:solidFill>
                            <a:srgbClr val="000000"/>
                          </a:solidFill>
                          <a:effectLst/>
                          <a:latin typeface="Arial" panose="020B0604020202020204" pitchFamily="34" charset="0"/>
                          <a:ea typeface="ＭＳ 明朝"/>
                          <a:cs typeface="Arial" panose="020B0604020202020204" pitchFamily="34" charset="0"/>
                        </a:rPr>
                        <a:t>1</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K</a:t>
                      </a:r>
                      <a:r>
                        <a:rPr lang="en-US" sz="1600" kern="100" baseline="-25000" dirty="0">
                          <a:solidFill>
                            <a:srgbClr val="000000"/>
                          </a:solidFill>
                          <a:effectLst/>
                          <a:latin typeface="Arial" panose="020B0604020202020204" pitchFamily="34" charset="0"/>
                          <a:ea typeface="ＭＳ 明朝"/>
                          <a:cs typeface="Arial" panose="020B0604020202020204" pitchFamily="34" charset="0"/>
                        </a:rPr>
                        <a:t>1</a:t>
                      </a:r>
                      <a:r>
                        <a:rPr lang="en-US" sz="1600" kern="100" dirty="0">
                          <a:solidFill>
                            <a:srgbClr val="000000"/>
                          </a:solidFill>
                          <a:effectLst/>
                          <a:latin typeface="Arial" panose="020B0604020202020204" pitchFamily="34" charset="0"/>
                          <a:ea typeface="ＭＳ 明朝"/>
                          <a:cs typeface="Arial" panose="020B0604020202020204" pitchFamily="34" charset="0"/>
                        </a:rPr>
                        <a:t>(×10</a:t>
                      </a:r>
                      <a:r>
                        <a:rPr lang="en-US" sz="1600" kern="100" baseline="30000" dirty="0">
                          <a:solidFill>
                            <a:srgbClr val="000000"/>
                          </a:solidFill>
                          <a:effectLst/>
                          <a:latin typeface="Arial" panose="020B0604020202020204" pitchFamily="34" charset="0"/>
                          <a:ea typeface="ＭＳ 明朝"/>
                          <a:cs typeface="Arial" panose="020B0604020202020204" pitchFamily="34" charset="0"/>
                        </a:rPr>
                        <a:t>5 </a:t>
                      </a:r>
                      <a:r>
                        <a:rPr lang="en-US" sz="1600" kern="100" dirty="0">
                          <a:solidFill>
                            <a:srgbClr val="000000"/>
                          </a:solidFill>
                          <a:effectLst/>
                          <a:latin typeface="Arial" panose="020B0604020202020204" pitchFamily="34" charset="0"/>
                          <a:ea typeface="ＭＳ 明朝"/>
                          <a:cs typeface="Arial" panose="020B0604020202020204" pitchFamily="34" charset="0"/>
                        </a:rPr>
                        <a:t>M</a:t>
                      </a:r>
                      <a:r>
                        <a:rPr lang="en-US" sz="1600" kern="100" baseline="30000" dirty="0">
                          <a:solidFill>
                            <a:srgbClr val="000000"/>
                          </a:solidFill>
                          <a:effectLst/>
                          <a:latin typeface="Arial" panose="020B0604020202020204" pitchFamily="34" charset="0"/>
                          <a:ea typeface="ＭＳ 明朝"/>
                          <a:cs typeface="Arial" panose="020B0604020202020204" pitchFamily="34" charset="0"/>
                        </a:rPr>
                        <a:t>-1</a:t>
                      </a:r>
                      <a:r>
                        <a:rPr lang="en-US" sz="1600" kern="100" dirty="0">
                          <a:solidFill>
                            <a:srgbClr val="000000"/>
                          </a:solidFill>
                          <a:effectLst/>
                          <a:latin typeface="Arial" panose="020B0604020202020204" pitchFamily="34" charset="0"/>
                          <a:ea typeface="ＭＳ 明朝"/>
                          <a:cs typeface="Arial" panose="020B0604020202020204" pitchFamily="34" charset="0"/>
                        </a:rPr>
                        <a:t>)</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 </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n</a:t>
                      </a:r>
                      <a:r>
                        <a:rPr lang="en-US" sz="1600" kern="100" baseline="-25000">
                          <a:solidFill>
                            <a:srgbClr val="000000"/>
                          </a:solidFill>
                          <a:effectLst/>
                          <a:latin typeface="Arial" panose="020B0604020202020204" pitchFamily="34" charset="0"/>
                          <a:ea typeface="ＭＳ 明朝"/>
                          <a:cs typeface="Arial" panose="020B0604020202020204" pitchFamily="34" charset="0"/>
                        </a:rPr>
                        <a:t>2</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K</a:t>
                      </a:r>
                      <a:r>
                        <a:rPr lang="en-US" sz="1600" kern="100" baseline="-25000" dirty="0">
                          <a:solidFill>
                            <a:srgbClr val="000000"/>
                          </a:solidFill>
                          <a:effectLst/>
                          <a:latin typeface="Arial" panose="020B0604020202020204" pitchFamily="34" charset="0"/>
                          <a:ea typeface="ＭＳ 明朝"/>
                          <a:cs typeface="Arial" panose="020B0604020202020204" pitchFamily="34" charset="0"/>
                        </a:rPr>
                        <a:t>2</a:t>
                      </a:r>
                      <a:r>
                        <a:rPr lang="en-US" sz="1600" kern="100" dirty="0">
                          <a:solidFill>
                            <a:srgbClr val="000000"/>
                          </a:solidFill>
                          <a:effectLst/>
                          <a:latin typeface="Arial" panose="020B0604020202020204" pitchFamily="34" charset="0"/>
                          <a:ea typeface="ＭＳ 明朝"/>
                          <a:cs typeface="Arial" panose="020B0604020202020204" pitchFamily="34" charset="0"/>
                        </a:rPr>
                        <a:t>(×10</a:t>
                      </a:r>
                      <a:r>
                        <a:rPr lang="en-US" sz="1600" kern="100" baseline="30000" dirty="0">
                          <a:solidFill>
                            <a:srgbClr val="000000"/>
                          </a:solidFill>
                          <a:effectLst/>
                          <a:latin typeface="Arial" panose="020B0604020202020204" pitchFamily="34" charset="0"/>
                          <a:ea typeface="ＭＳ 明朝"/>
                          <a:cs typeface="Arial" panose="020B0604020202020204" pitchFamily="34" charset="0"/>
                        </a:rPr>
                        <a:t>3 </a:t>
                      </a:r>
                      <a:r>
                        <a:rPr lang="en-US" sz="1600" kern="100" dirty="0">
                          <a:solidFill>
                            <a:srgbClr val="000000"/>
                          </a:solidFill>
                          <a:effectLst/>
                          <a:latin typeface="Arial" panose="020B0604020202020204" pitchFamily="34" charset="0"/>
                          <a:ea typeface="ＭＳ 明朝"/>
                          <a:cs typeface="Arial" panose="020B0604020202020204" pitchFamily="34" charset="0"/>
                        </a:rPr>
                        <a:t>M</a:t>
                      </a:r>
                      <a:r>
                        <a:rPr lang="en-US" sz="1600" kern="100" baseline="30000" dirty="0">
                          <a:solidFill>
                            <a:srgbClr val="000000"/>
                          </a:solidFill>
                          <a:effectLst/>
                          <a:latin typeface="Arial" panose="020B0604020202020204" pitchFamily="34" charset="0"/>
                          <a:ea typeface="ＭＳ 明朝"/>
                          <a:cs typeface="Arial" panose="020B0604020202020204" pitchFamily="34" charset="0"/>
                        </a:rPr>
                        <a:t>-1</a:t>
                      </a:r>
                      <a:r>
                        <a:rPr lang="en-US" sz="1600" kern="100" dirty="0">
                          <a:solidFill>
                            <a:srgbClr val="000000"/>
                          </a:solidFill>
                          <a:effectLst/>
                          <a:latin typeface="Arial" panose="020B0604020202020204" pitchFamily="34" charset="0"/>
                          <a:ea typeface="ＭＳ 明朝"/>
                          <a:cs typeface="Arial" panose="020B0604020202020204" pitchFamily="34" charset="0"/>
                        </a:rPr>
                        <a:t>)</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553149">
                <a:tc>
                  <a:txBody>
                    <a:bodyPr/>
                    <a:lstStyle/>
                    <a:p>
                      <a:pPr algn="ctr">
                        <a:spcAft>
                          <a:spcPts val="0"/>
                        </a:spcAft>
                      </a:pPr>
                      <a:r>
                        <a:rPr lang="en-US" altLang="ja-JP" sz="1600" kern="100" dirty="0">
                          <a:solidFill>
                            <a:srgbClr val="000000"/>
                          </a:solidFill>
                          <a:effectLst/>
                          <a:latin typeface="Arial" panose="020B0604020202020204" pitchFamily="34" charset="0"/>
                          <a:ea typeface="+mn-ea"/>
                          <a:cs typeface="Arial" panose="020B0604020202020204" pitchFamily="34" charset="0"/>
                        </a:rPr>
                        <a:t>Human</a:t>
                      </a:r>
                      <a:endParaRPr lang="ja-JP" sz="2400" kern="1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1.00±0.04</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13.9±0.7</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 </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4.49±0.83</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8.15±2.35</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noFill/>
                      <a:prstDash val="dash"/>
                      <a:round/>
                      <a:headEnd type="none" w="med" len="med"/>
                      <a:tailEnd type="none" w="med" len="med"/>
                    </a:lnB>
                  </a:tcPr>
                </a:tc>
                <a:extLst>
                  <a:ext uri="{0D108BD9-81ED-4DB2-BD59-A6C34878D82A}">
                    <a16:rowId xmlns:a16="http://schemas.microsoft.com/office/drawing/2014/main" xmlns="" val="10001"/>
                  </a:ext>
                </a:extLst>
              </a:tr>
              <a:tr h="533581">
                <a:tc>
                  <a:txBody>
                    <a:bodyPr/>
                    <a:lstStyle/>
                    <a:p>
                      <a:pPr algn="ctr">
                        <a:spcAft>
                          <a:spcPts val="0"/>
                        </a:spcAft>
                      </a:pPr>
                      <a:r>
                        <a:rPr lang="en-US" altLang="ja-JP" sz="1600" kern="100" dirty="0">
                          <a:solidFill>
                            <a:srgbClr val="000000"/>
                          </a:solidFill>
                          <a:effectLst/>
                          <a:latin typeface="Arial" panose="020B0604020202020204" pitchFamily="34" charset="0"/>
                          <a:ea typeface="+mn-ea"/>
                          <a:cs typeface="Arial" panose="020B0604020202020204" pitchFamily="34" charset="0"/>
                        </a:rPr>
                        <a:t>Bovine</a:t>
                      </a:r>
                      <a:endParaRPr lang="ja-JP" sz="2400" kern="1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1.02±0.03</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12.8±1.7</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 </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5.74±0.58</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6.45±1.07</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533581">
                <a:tc>
                  <a:txBody>
                    <a:bodyPr/>
                    <a:lstStyle/>
                    <a:p>
                      <a:pPr algn="ctr">
                        <a:spcAft>
                          <a:spcPts val="0"/>
                        </a:spcAft>
                      </a:pPr>
                      <a:r>
                        <a:rPr lang="en-US" altLang="ja-JP" sz="1600" kern="100" dirty="0">
                          <a:solidFill>
                            <a:srgbClr val="000000"/>
                          </a:solidFill>
                          <a:effectLst/>
                          <a:latin typeface="Arial" panose="020B0604020202020204" pitchFamily="34" charset="0"/>
                          <a:ea typeface="+mn-ea"/>
                          <a:cs typeface="Arial" panose="020B0604020202020204" pitchFamily="34" charset="0"/>
                        </a:rPr>
                        <a:t>Rabbit</a:t>
                      </a:r>
                      <a:endParaRPr lang="ja-JP" sz="2400" kern="1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1.26±0.05</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4.11±0.72</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 </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5.38±0.58</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8.33±1.59</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no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533581">
                <a:tc>
                  <a:txBody>
                    <a:bodyPr/>
                    <a:lstStyle/>
                    <a:p>
                      <a:pPr algn="ctr">
                        <a:spcAft>
                          <a:spcPts val="0"/>
                        </a:spcAft>
                      </a:pPr>
                      <a:r>
                        <a:rPr lang="en-US" altLang="ja-JP" sz="1600" kern="100" dirty="0">
                          <a:solidFill>
                            <a:srgbClr val="000000"/>
                          </a:solidFill>
                          <a:effectLst/>
                          <a:latin typeface="Arial" panose="020B0604020202020204" pitchFamily="34" charset="0"/>
                          <a:ea typeface="+mn-ea"/>
                          <a:cs typeface="Arial" panose="020B0604020202020204" pitchFamily="34" charset="0"/>
                        </a:rPr>
                        <a:t>Rat</a:t>
                      </a:r>
                      <a:endParaRPr lang="ja-JP" sz="2400" kern="100" dirty="0">
                        <a:effectLst/>
                        <a:latin typeface="Arial" panose="020B0604020202020204" pitchFamily="34" charset="0"/>
                        <a:ea typeface="+mn-ea"/>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1.16±0.05</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8.94±2.15</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a:solidFill>
                            <a:srgbClr val="000000"/>
                          </a:solidFill>
                          <a:effectLst/>
                          <a:latin typeface="Arial" panose="020B0604020202020204" pitchFamily="34" charset="0"/>
                          <a:ea typeface="ＭＳ 明朝"/>
                          <a:cs typeface="Arial" panose="020B0604020202020204" pitchFamily="34" charset="0"/>
                        </a:rPr>
                        <a:t> </a:t>
                      </a:r>
                      <a:endParaRPr lang="ja-JP" sz="2400" kern="10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6.18±0.25</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kern="100" dirty="0">
                          <a:solidFill>
                            <a:srgbClr val="000000"/>
                          </a:solidFill>
                          <a:effectLst/>
                          <a:latin typeface="Arial" panose="020B0604020202020204" pitchFamily="34" charset="0"/>
                          <a:ea typeface="ＭＳ 明朝"/>
                          <a:cs typeface="Arial" panose="020B0604020202020204" pitchFamily="34" charset="0"/>
                        </a:rPr>
                        <a:t>6.93±0.29</a:t>
                      </a:r>
                      <a:endParaRPr lang="ja-JP" sz="2400" kern="100" dirty="0">
                        <a:effectLst/>
                        <a:latin typeface="Arial" panose="020B0604020202020204" pitchFamily="34" charset="0"/>
                        <a:ea typeface="ＭＳ 明朝"/>
                        <a:cs typeface="Arial" panose="020B0604020202020204" pitchFamily="34" charset="0"/>
                      </a:endParaRPr>
                    </a:p>
                  </a:txBody>
                  <a:tcPr marL="68580" marR="68580" marT="0" marB="0" anchor="ctr">
                    <a:lnL>
                      <a:noFill/>
                    </a:lnL>
                    <a:lnR>
                      <a:noFill/>
                    </a:lnR>
                    <a:lnT w="12700" cap="flat" cmpd="sng" algn="ctr">
                      <a:noFill/>
                      <a:prstDash val="dash"/>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sp>
        <p:nvSpPr>
          <p:cNvPr id="32" name="正方形/長方形 45"/>
          <p:cNvSpPr>
            <a:spLocks noChangeArrowheads="1"/>
          </p:cNvSpPr>
          <p:nvPr/>
        </p:nvSpPr>
        <p:spPr bwMode="auto">
          <a:xfrm>
            <a:off x="6782004" y="4560922"/>
            <a:ext cx="182453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kumimoji="1" sz="1600" b="1">
                <a:solidFill>
                  <a:schemeClr val="tx1"/>
                </a:solidFill>
                <a:latin typeface="Arial" charset="0"/>
                <a:ea typeface="ＭＳ Ｐゴシック" charset="-128"/>
              </a:defRPr>
            </a:lvl1pPr>
            <a:lvl2pPr marL="37931725" indent="-37474525">
              <a:defRPr kumimoji="1" sz="1600" b="1">
                <a:solidFill>
                  <a:schemeClr val="tx1"/>
                </a:solidFill>
                <a:latin typeface="Arial" charset="0"/>
                <a:ea typeface="ＭＳ Ｐゴシック" charset="-128"/>
              </a:defRPr>
            </a:lvl2pPr>
            <a:lvl3pPr>
              <a:defRPr kumimoji="1" sz="1600" b="1">
                <a:solidFill>
                  <a:schemeClr val="tx1"/>
                </a:solidFill>
                <a:latin typeface="Arial" charset="0"/>
                <a:ea typeface="ＭＳ Ｐゴシック" charset="-128"/>
              </a:defRPr>
            </a:lvl3pPr>
            <a:lvl4pPr>
              <a:defRPr kumimoji="1" sz="1600" b="1">
                <a:solidFill>
                  <a:schemeClr val="tx1"/>
                </a:solidFill>
                <a:latin typeface="Arial" charset="0"/>
                <a:ea typeface="ＭＳ Ｐゴシック" charset="-128"/>
              </a:defRPr>
            </a:lvl4pPr>
            <a:lvl5pPr>
              <a:defRPr kumimoji="1" sz="1600" b="1">
                <a:solidFill>
                  <a:schemeClr val="tx1"/>
                </a:solidFill>
                <a:latin typeface="Arial" charset="0"/>
                <a:ea typeface="ＭＳ Ｐゴシック" charset="-128"/>
              </a:defRPr>
            </a:lvl5pPr>
            <a:lvl6pPr marL="457200" eaLnBrk="0" fontAlgn="base" hangingPunct="0">
              <a:spcBef>
                <a:spcPct val="0"/>
              </a:spcBef>
              <a:spcAft>
                <a:spcPct val="0"/>
              </a:spcAft>
              <a:defRPr kumimoji="1" sz="1600" b="1">
                <a:solidFill>
                  <a:schemeClr val="tx1"/>
                </a:solidFill>
                <a:latin typeface="Arial" charset="0"/>
                <a:ea typeface="ＭＳ Ｐゴシック" charset="-128"/>
              </a:defRPr>
            </a:lvl6pPr>
            <a:lvl7pPr marL="914400" eaLnBrk="0" fontAlgn="base" hangingPunct="0">
              <a:spcBef>
                <a:spcPct val="0"/>
              </a:spcBef>
              <a:spcAft>
                <a:spcPct val="0"/>
              </a:spcAft>
              <a:defRPr kumimoji="1" sz="1600" b="1">
                <a:solidFill>
                  <a:schemeClr val="tx1"/>
                </a:solidFill>
                <a:latin typeface="Arial" charset="0"/>
                <a:ea typeface="ＭＳ Ｐゴシック" charset="-128"/>
              </a:defRPr>
            </a:lvl7pPr>
            <a:lvl8pPr marL="1371600" eaLnBrk="0" fontAlgn="base" hangingPunct="0">
              <a:spcBef>
                <a:spcPct val="0"/>
              </a:spcBef>
              <a:spcAft>
                <a:spcPct val="0"/>
              </a:spcAft>
              <a:defRPr kumimoji="1" sz="1600" b="1">
                <a:solidFill>
                  <a:schemeClr val="tx1"/>
                </a:solidFill>
                <a:latin typeface="Arial" charset="0"/>
                <a:ea typeface="ＭＳ Ｐゴシック" charset="-128"/>
              </a:defRPr>
            </a:lvl8pPr>
            <a:lvl9pPr marL="1828800" eaLnBrk="0" fontAlgn="base" hangingPunct="0">
              <a:spcBef>
                <a:spcPct val="0"/>
              </a:spcBef>
              <a:spcAft>
                <a:spcPct val="0"/>
              </a:spcAft>
              <a:defRPr kumimoji="1" sz="1600" b="1">
                <a:solidFill>
                  <a:schemeClr val="tx1"/>
                </a:solidFill>
                <a:latin typeface="Arial" charset="0"/>
                <a:ea typeface="ＭＳ Ｐゴシック" charset="-128"/>
              </a:defRPr>
            </a:lvl9pPr>
          </a:lstStyle>
          <a:p>
            <a:pPr algn="ctr"/>
            <a:r>
              <a:rPr lang="en-US" altLang="ja-JP" sz="1400" b="0" dirty="0">
                <a:latin typeface="Arial" panose="020B0604020202020204" pitchFamily="34" charset="0"/>
                <a:ea typeface="+mj-ea"/>
                <a:cs typeface="Arial" panose="020B0604020202020204" pitchFamily="34" charset="0"/>
              </a:rPr>
              <a:t>Means ± S.D. (n=3)</a:t>
            </a:r>
            <a:endParaRPr lang="ja-JP" altLang="en-US" sz="1400" b="0" baseline="30000" dirty="0">
              <a:latin typeface="Arial" panose="020B0604020202020204" pitchFamily="34" charset="0"/>
              <a:ea typeface="+mj-ea"/>
              <a:cs typeface="Arial" panose="020B0604020202020204" pitchFamily="34" charset="0"/>
            </a:endParaRPr>
          </a:p>
        </p:txBody>
      </p:sp>
      <p:grpSp>
        <p:nvGrpSpPr>
          <p:cNvPr id="9" name="グループ化 8"/>
          <p:cNvGrpSpPr/>
          <p:nvPr/>
        </p:nvGrpSpPr>
        <p:grpSpPr>
          <a:xfrm>
            <a:off x="80353" y="5530569"/>
            <a:ext cx="8981696" cy="1173540"/>
            <a:chOff x="80353" y="5530569"/>
            <a:chExt cx="8981696" cy="1173540"/>
          </a:xfrm>
        </p:grpSpPr>
        <p:sp>
          <p:nvSpPr>
            <p:cNvPr id="10" name="正方形/長方形 9"/>
            <p:cNvSpPr/>
            <p:nvPr/>
          </p:nvSpPr>
          <p:spPr>
            <a:xfrm>
              <a:off x="80353" y="5530569"/>
              <a:ext cx="8981696" cy="1173540"/>
            </a:xfrm>
            <a:prstGeom prst="rect">
              <a:avLst/>
            </a:prstGeom>
            <a:solidFill>
              <a:srgbClr val="95030B"/>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1" name="テキスト ボックス 10"/>
            <p:cNvSpPr txBox="1"/>
            <p:nvPr/>
          </p:nvSpPr>
          <p:spPr>
            <a:xfrm>
              <a:off x="1184407" y="5661248"/>
              <a:ext cx="6991209" cy="400110"/>
            </a:xfrm>
            <a:prstGeom prst="rect">
              <a:avLst/>
            </a:prstGeom>
            <a:noFill/>
          </p:spPr>
          <p:txBody>
            <a:bodyPr wrap="none" rtlCol="0">
              <a:spAutoFit/>
            </a:bodyPr>
            <a:lstStyle/>
            <a:p>
              <a:pPr algn="ctr"/>
              <a:r>
                <a:rPr lang="en-US" altLang="ja-JP" sz="2000" dirty="0">
                  <a:solidFill>
                    <a:schemeClr val="bg1"/>
                  </a:solidFill>
                  <a:latin typeface="Arial" panose="020B0604020202020204" pitchFamily="34" charset="0"/>
                  <a:cs typeface="Arial" panose="020B0604020202020204" pitchFamily="34" charset="0"/>
                </a:rPr>
                <a:t>PB binding properties was different among albumin species.</a:t>
              </a:r>
            </a:p>
          </p:txBody>
        </p:sp>
        <p:sp>
          <p:nvSpPr>
            <p:cNvPr id="12" name="テキスト ボックス 11"/>
            <p:cNvSpPr txBox="1"/>
            <p:nvPr/>
          </p:nvSpPr>
          <p:spPr>
            <a:xfrm>
              <a:off x="2544845" y="6117339"/>
              <a:ext cx="4052713" cy="400110"/>
            </a:xfrm>
            <a:prstGeom prst="rect">
              <a:avLst/>
            </a:prstGeom>
            <a:noFill/>
          </p:spPr>
          <p:txBody>
            <a:bodyPr wrap="none" rtlCol="0">
              <a:spAutoFit/>
            </a:bodyPr>
            <a:lstStyle/>
            <a:p>
              <a:pPr algn="ctr"/>
              <a:r>
                <a:rPr lang="en-US" altLang="ja-JP" sz="2000" dirty="0">
                  <a:solidFill>
                    <a:schemeClr val="bg1"/>
                  </a:solidFill>
                  <a:latin typeface="Arial" panose="020B0604020202020204" pitchFamily="34" charset="0"/>
                  <a:cs typeface="Arial" panose="020B0604020202020204" pitchFamily="34" charset="0"/>
                </a:rPr>
                <a:t>K</a:t>
              </a:r>
              <a:r>
                <a:rPr lang="en-US" altLang="ja-JP" sz="2000" baseline="-25000" dirty="0">
                  <a:solidFill>
                    <a:schemeClr val="bg1"/>
                  </a:solidFill>
                  <a:latin typeface="Arial" panose="020B0604020202020204" pitchFamily="34" charset="0"/>
                  <a:cs typeface="Arial" panose="020B0604020202020204" pitchFamily="34" charset="0"/>
                </a:rPr>
                <a:t>1</a:t>
              </a:r>
              <a:r>
                <a:rPr lang="en-US" altLang="ja-JP" sz="2000" dirty="0">
                  <a:solidFill>
                    <a:schemeClr val="bg1"/>
                  </a:solidFill>
                  <a:latin typeface="Arial" panose="020B0604020202020204" pitchFamily="34" charset="0"/>
                  <a:cs typeface="Arial" panose="020B0604020202020204" pitchFamily="34" charset="0"/>
                </a:rPr>
                <a:t>: Human</a:t>
              </a:r>
              <a:r>
                <a:rPr lang="ja-JP" altLang="en-US" sz="2000" dirty="0">
                  <a:solidFill>
                    <a:schemeClr val="bg1"/>
                  </a:solidFill>
                  <a:latin typeface="Arial" panose="020B0604020202020204" pitchFamily="34" charset="0"/>
                  <a:cs typeface="Arial" panose="020B0604020202020204" pitchFamily="34" charset="0"/>
                </a:rPr>
                <a:t>≒</a:t>
              </a:r>
              <a:r>
                <a:rPr lang="en-US" altLang="ja-JP" sz="2000" dirty="0">
                  <a:solidFill>
                    <a:schemeClr val="bg1"/>
                  </a:solidFill>
                  <a:latin typeface="Arial" panose="020B0604020202020204" pitchFamily="34" charset="0"/>
                  <a:cs typeface="Arial" panose="020B0604020202020204" pitchFamily="34" charset="0"/>
                </a:rPr>
                <a:t>Bovine&gt;&gt;Rat&gt;Rabbit</a:t>
              </a:r>
              <a:endParaRPr lang="en-US" altLang="ja-JP" sz="2000" baseline="-250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05182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TM02900722[[fn=イオン ボードルーム]]</Template>
  <TotalTime>208795</TotalTime>
  <Words>1320</Words>
  <Application>Microsoft Office PowerPoint</Application>
  <PresentationFormat>画面に合わせる (4:3)</PresentationFormat>
  <Paragraphs>296</Paragraphs>
  <Slides>19</Slides>
  <Notes>5</Notes>
  <HiddenSlides>0</HiddenSlides>
  <MMClips>0</MMClips>
  <ScaleCrop>false</ScaleCrop>
  <HeadingPairs>
    <vt:vector size="8" baseType="variant">
      <vt:variant>
        <vt:lpstr>使用されているフォント</vt:lpstr>
      </vt:variant>
      <vt:variant>
        <vt:i4>17</vt:i4>
      </vt:variant>
      <vt:variant>
        <vt:lpstr>テーマ</vt:lpstr>
      </vt:variant>
      <vt:variant>
        <vt:i4>3</vt:i4>
      </vt:variant>
      <vt:variant>
        <vt:lpstr>埋め込まれた OLE サーバー</vt:lpstr>
      </vt:variant>
      <vt:variant>
        <vt:i4>1</vt:i4>
      </vt:variant>
      <vt:variant>
        <vt:lpstr>スライド タイトル</vt:lpstr>
      </vt:variant>
      <vt:variant>
        <vt:i4>19</vt:i4>
      </vt:variant>
    </vt:vector>
  </HeadingPairs>
  <TitlesOfParts>
    <vt:vector size="40" baseType="lpstr">
      <vt:lpstr>Arial Rounded MT Bold</vt:lpstr>
      <vt:lpstr>Arial Unicode MS</vt:lpstr>
      <vt:lpstr>HGPｺﾞｼｯｸE</vt:lpstr>
      <vt:lpstr>HGP創英角ｺﾞｼｯｸUB</vt:lpstr>
      <vt:lpstr>HG丸ｺﾞｼｯｸM-PRO</vt:lpstr>
      <vt:lpstr>ＭＳ Ｐゴシック</vt:lpstr>
      <vt:lpstr>ＭＳ ゴシック</vt:lpstr>
      <vt:lpstr>ＭＳ 明朝</vt:lpstr>
      <vt:lpstr>平成角ゴシック</vt:lpstr>
      <vt:lpstr>Arial</vt:lpstr>
      <vt:lpstr>Calibri</vt:lpstr>
      <vt:lpstr>Calibri Light</vt:lpstr>
      <vt:lpstr>Century</vt:lpstr>
      <vt:lpstr>Helvetica</vt:lpstr>
      <vt:lpstr>Times New Roman</vt:lpstr>
      <vt:lpstr>Wingdings</vt:lpstr>
      <vt:lpstr>Wingdings 2</vt:lpstr>
      <vt:lpstr>HDOfficeLightV0</vt:lpstr>
      <vt:lpstr>1_HDOfficeLightV0</vt:lpstr>
      <vt:lpstr>Office テーマ</vt:lpstr>
      <vt:lpstr>CS ChemDraw Drawing</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フェニル酪酸ナトリウムのタンパク結合特性に関する基礎的検討</dc:title>
  <dc:creator>Enokida</dc:creator>
  <cp:lastModifiedBy>Otagiri</cp:lastModifiedBy>
  <cp:revision>1957</cp:revision>
  <cp:lastPrinted>2018-04-16T01:41:16Z</cp:lastPrinted>
  <dcterms:created xsi:type="dcterms:W3CDTF">2016-11-26T02:48:54Z</dcterms:created>
  <dcterms:modified xsi:type="dcterms:W3CDTF">2018-05-02T06:17:51Z</dcterms:modified>
</cp:coreProperties>
</file>