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79" r:id="rId2"/>
    <p:sldId id="280" r:id="rId3"/>
    <p:sldId id="256" r:id="rId4"/>
    <p:sldId id="258" r:id="rId5"/>
    <p:sldId id="259" r:id="rId6"/>
    <p:sldId id="268" r:id="rId7"/>
    <p:sldId id="270" r:id="rId8"/>
    <p:sldId id="271" r:id="rId9"/>
    <p:sldId id="272" r:id="rId10"/>
    <p:sldId id="267" r:id="rId11"/>
    <p:sldId id="261" r:id="rId12"/>
    <p:sldId id="273" r:id="rId13"/>
    <p:sldId id="275" r:id="rId14"/>
    <p:sldId id="264" r:id="rId15"/>
    <p:sldId id="274" r:id="rId16"/>
    <p:sldId id="269" r:id="rId17"/>
    <p:sldId id="265" r:id="rId18"/>
    <p:sldId id="262" r:id="rId19"/>
    <p:sldId id="277" r:id="rId20"/>
    <p:sldId id="260" r:id="rId21"/>
    <p:sldId id="276" r:id="rId22"/>
    <p:sldId id="266" r:id="rId23"/>
    <p:sldId id="263" r:id="rId24"/>
    <p:sldId id="278" r:id="rId25"/>
    <p:sldId id="28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2426" y="2895600"/>
            <a:ext cx="4572000" cy="13687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Rectangle 14"/>
          <p:cNvSpPr/>
          <p:nvPr/>
        </p:nvSpPr>
        <p:spPr>
          <a:xfrm>
            <a:off x="0" y="4743451"/>
            <a:ext cx="9144000" cy="21145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p:cNvCxnSpPr/>
          <p:nvPr/>
        </p:nvCxnSpPr>
        <p:spPr>
          <a:xfrm>
            <a:off x="0" y="4714875"/>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Date Placeholder 21"/>
          <p:cNvSpPr>
            <a:spLocks noGrp="1"/>
          </p:cNvSpPr>
          <p:nvPr>
            <p:ph type="dt" sz="half" idx="10"/>
          </p:nvPr>
        </p:nvSpPr>
        <p:spPr/>
        <p:txBody>
          <a:bodyPr/>
          <a:lstStyle/>
          <a:p>
            <a:fld id="{96E76345-A853-4F26-A742-76E2AD34310F}" type="datetimeFigureOut">
              <a:rPr lang="en-US" smtClean="0"/>
              <a:pPr/>
              <a:t>10/8/2014</a:t>
            </a:fld>
            <a:endParaRPr lang="en-US"/>
          </a:p>
        </p:txBody>
      </p:sp>
      <p:sp>
        <p:nvSpPr>
          <p:cNvPr id="23" name="Slide Number Placeholder 22"/>
          <p:cNvSpPr>
            <a:spLocks noGrp="1"/>
          </p:cNvSpPr>
          <p:nvPr>
            <p:ph type="sldNum" sz="quarter" idx="11"/>
          </p:nvPr>
        </p:nvSpPr>
        <p:spPr/>
        <p:txBody>
          <a:bodyPr/>
          <a:lstStyle/>
          <a:p>
            <a:fld id="{EE4B79C8-9D3E-4463-BBC5-2AE68C47A731}" type="slidenum">
              <a:rPr lang="en-US" smtClean="0"/>
              <a:pPr/>
              <a:t>‹#›</a:t>
            </a:fld>
            <a:endParaRPr lang="en-US"/>
          </a:p>
        </p:txBody>
      </p:sp>
      <p:sp>
        <p:nvSpPr>
          <p:cNvPr id="24" name="Footer Placeholder 23"/>
          <p:cNvSpPr>
            <a:spLocks noGrp="1"/>
          </p:cNvSpPr>
          <p:nvPr>
            <p:ph type="ftr" sz="quarter" idx="12"/>
          </p:nvPr>
        </p:nvSpPr>
        <p:spPr/>
        <p:txBody>
          <a:bodyPr/>
          <a:lstStyle/>
          <a:p>
            <a:endParaRPr lang="en-US"/>
          </a:p>
        </p:txBody>
      </p:sp>
      <p:sp>
        <p:nvSpPr>
          <p:cNvPr id="12" name="Title 11"/>
          <p:cNvSpPr>
            <a:spLocks noGrp="1"/>
          </p:cNvSpPr>
          <p:nvPr>
            <p:ph type="title"/>
          </p:nvPr>
        </p:nvSpPr>
        <p:spPr>
          <a:xfrm>
            <a:off x="352426" y="457200"/>
            <a:ext cx="7680960" cy="2438399"/>
          </a:xfrm>
        </p:spPr>
        <p:txBody>
          <a:bodyPr>
            <a:normAutofit/>
          </a:bodyPr>
          <a:lstStyle>
            <a:lvl1pPr>
              <a:spcBef>
                <a:spcPts val="0"/>
              </a:spcBef>
              <a:defRPr kumimoji="0" lang="en-US" sz="6000" b="1" i="0" u="none" strike="noStrike" kern="1200" cap="none" spc="0" normalizeH="0" baseline="0" noProof="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11"/>
          <p:cNvSpPr>
            <a:spLocks noGrp="1"/>
          </p:cNvSpPr>
          <p:nvPr>
            <p:ph type="dt" sz="half" idx="14"/>
          </p:nvPr>
        </p:nvSpPr>
        <p:spPr/>
        <p:txBody>
          <a:bodyPr/>
          <a:lstStyle/>
          <a:p>
            <a:fld id="{96E76345-A853-4F26-A742-76E2AD34310F}" type="datetimeFigureOut">
              <a:rPr lang="en-US" smtClean="0"/>
              <a:pPr/>
              <a:t>10/8/2014</a:t>
            </a:fld>
            <a:endParaRPr lang="en-US"/>
          </a:p>
        </p:txBody>
      </p:sp>
      <p:sp>
        <p:nvSpPr>
          <p:cNvPr id="19" name="Slide Number Placeholder 18"/>
          <p:cNvSpPr>
            <a:spLocks noGrp="1"/>
          </p:cNvSpPr>
          <p:nvPr>
            <p:ph type="sldNum" sz="quarter" idx="15"/>
          </p:nvPr>
        </p:nvSpPr>
        <p:spPr/>
        <p:txBody>
          <a:bodyPr/>
          <a:lstStyle/>
          <a:p>
            <a:fld id="{EE4B79C8-9D3E-4463-BBC5-2AE68C47A731}" type="slidenum">
              <a:rPr lang="en-US" smtClean="0"/>
              <a:pPr/>
              <a:t>‹#›</a:t>
            </a:fld>
            <a:endParaRPr lang="en-US"/>
          </a:p>
        </p:txBody>
      </p:sp>
      <p:sp>
        <p:nvSpPr>
          <p:cNvPr id="21" name="Footer Placeholder 20"/>
          <p:cNvSpPr>
            <a:spLocks noGrp="1"/>
          </p:cNvSpPr>
          <p:nvPr>
            <p:ph type="ftr" sz="quarter" idx="16"/>
          </p:nvPr>
        </p:nvSpPr>
        <p:spPr/>
        <p:txBody>
          <a:bodyPr/>
          <a:lstStyle/>
          <a:p>
            <a:endParaRPr lang="en-US"/>
          </a:p>
        </p:txBody>
      </p:sp>
      <p:sp>
        <p:nvSpPr>
          <p:cNvPr id="8" name="Title 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ubtitle 2"/>
          <p:cNvSpPr>
            <a:spLocks noGrp="1"/>
          </p:cNvSpPr>
          <p:nvPr>
            <p:ph type="subTitle" idx="1"/>
          </p:nvPr>
        </p:nvSpPr>
        <p:spPr>
          <a:xfrm>
            <a:off x="352426" y="4003302"/>
            <a:ext cx="4572000" cy="1178298"/>
          </a:xfrm>
        </p:spPr>
        <p:txBody>
          <a:bodyPr>
            <a:normAutofit/>
          </a:bodyPr>
          <a:lstStyle>
            <a:lvl1pPr marL="0" indent="0" algn="l">
              <a:buNone/>
              <a:defRPr sz="2000" b="0" i="1" cap="none" spc="120" baseline="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15"/>
          <p:cNvSpPr>
            <a:spLocks noGrp="1"/>
          </p:cNvSpPr>
          <p:nvPr>
            <p:ph type="dt" sz="half" idx="10"/>
          </p:nvPr>
        </p:nvSpPr>
        <p:spPr/>
        <p:txBody>
          <a:bodyPr/>
          <a:lstStyle/>
          <a:p>
            <a:fld id="{96E76345-A853-4F26-A742-76E2AD34310F}" type="datetimeFigureOut">
              <a:rPr lang="en-US" smtClean="0"/>
              <a:pPr/>
              <a:t>10/8/2014</a:t>
            </a:fld>
            <a:endParaRPr lang="en-US"/>
          </a:p>
        </p:txBody>
      </p:sp>
      <p:sp>
        <p:nvSpPr>
          <p:cNvPr id="20" name="Slide Number Placeholder 19"/>
          <p:cNvSpPr>
            <a:spLocks noGrp="1"/>
          </p:cNvSpPr>
          <p:nvPr>
            <p:ph type="sldNum" sz="quarter" idx="11"/>
          </p:nvPr>
        </p:nvSpPr>
        <p:spPr/>
        <p:txBody>
          <a:bodyPr/>
          <a:lstStyle/>
          <a:p>
            <a:fld id="{EE4B79C8-9D3E-4463-BBC5-2AE68C47A731}" type="slidenum">
              <a:rPr lang="en-US" smtClean="0"/>
              <a:pPr/>
              <a:t>‹#›</a:t>
            </a:fld>
            <a:endParaRPr lang="en-US"/>
          </a:p>
        </p:txBody>
      </p:sp>
      <p:sp>
        <p:nvSpPr>
          <p:cNvPr id="21" name="Footer Placeholder 20"/>
          <p:cNvSpPr>
            <a:spLocks noGrp="1"/>
          </p:cNvSpPr>
          <p:nvPr>
            <p:ph type="ftr" sz="quarter" idx="12"/>
          </p:nvPr>
        </p:nvSpPr>
        <p:spPr/>
        <p:txBody>
          <a:bodyPr/>
          <a:lstStyle/>
          <a:p>
            <a:endParaRPr lang="en-US"/>
          </a:p>
        </p:txBody>
      </p:sp>
      <p:sp>
        <p:nvSpPr>
          <p:cNvPr id="13" name="Rectangle 12"/>
          <p:cNvSpPr/>
          <p:nvPr/>
        </p:nvSpPr>
        <p:spPr>
          <a:xfrm>
            <a:off x="0" y="0"/>
            <a:ext cx="9144000" cy="182880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p:cNvCxnSpPr/>
          <p:nvPr/>
        </p:nvCxnSpPr>
        <p:spPr>
          <a:xfrm>
            <a:off x="-4439" y="182880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itle 13"/>
          <p:cNvSpPr>
            <a:spLocks noGrp="1"/>
          </p:cNvSpPr>
          <p:nvPr>
            <p:ph type="title"/>
          </p:nvPr>
        </p:nvSpPr>
        <p:spPr>
          <a:xfrm>
            <a:off x="354366" y="1990078"/>
            <a:ext cx="8439912" cy="1984248"/>
          </a:xfrm>
        </p:spPr>
        <p:txBody>
          <a:bodyPr>
            <a:noAutofit/>
          </a:bodyPr>
          <a:lstStyle>
            <a:lvl1pPr>
              <a:defRPr kumimoji="0" lang="en-US" sz="6000" b="1" i="0" u="none" strike="noStrike" kern="1200" cap="none" spc="0" normalizeH="0" baseline="0" noProof="0" dirty="0" smtClean="0">
                <a:ln>
                  <a:noFill/>
                </a:ln>
                <a:gradFill>
                  <a:gsLst>
                    <a:gs pos="0">
                      <a:schemeClr val="tx1">
                        <a:alpha val="92000"/>
                      </a:schemeClr>
                    </a:gs>
                    <a:gs pos="45000">
                      <a:schemeClr val="tx1">
                        <a:alpha val="51000"/>
                      </a:schemeClr>
                    </a:gs>
                    <a:gs pos="100000">
                      <a:schemeClr val="tx1"/>
                    </a:gs>
                  </a:gsLst>
                  <a:lin ang="3600000" scaled="0"/>
                </a:gradFill>
                <a:effectLst/>
                <a:uLnTx/>
                <a:uFillTx/>
                <a:latin typeface="+mj-lt"/>
                <a:ea typeface="+mj-ea"/>
                <a:cs typeface="Tunga" pitchFamily="2"/>
              </a:defRPr>
            </a:lvl1pPr>
          </a:lstStyle>
          <a:p>
            <a:pPr marL="0" marR="0" lvl="0" indent="0" algn="l" defTabSz="914400" rtl="0" eaLnBrk="1" fontAlgn="auto" latinLnBrk="0" hangingPunct="1">
              <a:lnSpc>
                <a:spcPct val="100000"/>
              </a:lnSpc>
              <a:spcBef>
                <a:spcPts val="400"/>
              </a:spcBef>
              <a:spcAft>
                <a:spcPts val="0"/>
              </a:spcAft>
              <a:buClrTx/>
              <a:buSzTx/>
              <a:buFontTx/>
              <a:buNone/>
              <a:tabLst/>
              <a:defRPr/>
            </a:pPr>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11"/>
          <p:cNvSpPr>
            <a:spLocks noGrp="1"/>
          </p:cNvSpPr>
          <p:nvPr>
            <p:ph sz="quarter" idx="14"/>
          </p:nvPr>
        </p:nvSpPr>
        <p:spPr>
          <a:xfrm>
            <a:off x="4901184"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Content Placeholder 30"/>
          <p:cNvSpPr>
            <a:spLocks noGrp="1"/>
          </p:cNvSpPr>
          <p:nvPr>
            <p:ph sz="quarter" idx="13"/>
          </p:nvPr>
        </p:nvSpPr>
        <p:spPr>
          <a:xfrm>
            <a:off x="352426" y="1463040"/>
            <a:ext cx="3886200" cy="428853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7" name="Title 26"/>
          <p:cNvSpPr>
            <a:spLocks noGrp="1"/>
          </p:cNvSpPr>
          <p:nvPr>
            <p:ph type="title"/>
          </p:nvPr>
        </p:nvSpPr>
        <p:spPr/>
        <p:txBody>
          <a:bodyPr/>
          <a:lstStyle/>
          <a:p>
            <a:r>
              <a:rPr lang="en-US" smtClean="0"/>
              <a:t>Click to edit Master title style</a:t>
            </a:r>
            <a:endParaRPr lang="en-US" dirty="0"/>
          </a:p>
        </p:txBody>
      </p:sp>
      <p:sp>
        <p:nvSpPr>
          <p:cNvPr id="20" name="Date Placeholder 19"/>
          <p:cNvSpPr>
            <a:spLocks noGrp="1"/>
          </p:cNvSpPr>
          <p:nvPr>
            <p:ph type="dt" sz="half" idx="15"/>
          </p:nvPr>
        </p:nvSpPr>
        <p:spPr/>
        <p:txBody>
          <a:bodyPr/>
          <a:lstStyle/>
          <a:p>
            <a:fld id="{96E76345-A853-4F26-A742-76E2AD34310F}" type="datetimeFigureOut">
              <a:rPr lang="en-US" smtClean="0"/>
              <a:pPr/>
              <a:t>10/8/2014</a:t>
            </a:fld>
            <a:endParaRPr lang="en-US"/>
          </a:p>
        </p:txBody>
      </p:sp>
      <p:sp>
        <p:nvSpPr>
          <p:cNvPr id="25" name="Slide Number Placeholder 24"/>
          <p:cNvSpPr>
            <a:spLocks noGrp="1"/>
          </p:cNvSpPr>
          <p:nvPr>
            <p:ph type="sldNum" sz="quarter" idx="16"/>
          </p:nvPr>
        </p:nvSpPr>
        <p:spPr/>
        <p:txBody>
          <a:bodyPr/>
          <a:lstStyle/>
          <a:p>
            <a:fld id="{EE4B79C8-9D3E-4463-BBC5-2AE68C47A731}" type="slidenum">
              <a:rPr lang="en-US" smtClean="0"/>
              <a:pPr/>
              <a:t>‹#›</a:t>
            </a:fld>
            <a:endParaRPr lang="en-US"/>
          </a:p>
        </p:txBody>
      </p:sp>
      <p:sp>
        <p:nvSpPr>
          <p:cNvPr id="26" name="Footer Placeholder 25"/>
          <p:cNvSpPr>
            <a:spLocks noGrp="1"/>
          </p:cNvSpPr>
          <p:nvPr>
            <p:ph type="ftr" sz="quarter" idx="17"/>
          </p:nvPr>
        </p:nvSpPr>
        <p:spPr/>
        <p:txBody>
          <a:bodyPr/>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Rectangle 12"/>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 Placeholder 3"/>
          <p:cNvSpPr>
            <a:spLocks noGrp="1"/>
          </p:cNvSpPr>
          <p:nvPr>
            <p:ph type="body" sz="half" idx="2"/>
          </p:nvPr>
        </p:nvSpPr>
        <p:spPr>
          <a:xfrm>
            <a:off x="352426"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9" name="Text Placeholder 3"/>
          <p:cNvSpPr>
            <a:spLocks noGrp="1"/>
          </p:cNvSpPr>
          <p:nvPr>
            <p:ph type="body" sz="half" idx="15"/>
          </p:nvPr>
        </p:nvSpPr>
        <p:spPr>
          <a:xfrm>
            <a:off x="4900613" y="1463040"/>
            <a:ext cx="3886200" cy="509587"/>
          </a:xfrm>
        </p:spPr>
        <p:txBody>
          <a:bodyPr>
            <a:normAutofit/>
          </a:bodyPr>
          <a:lstStyle>
            <a:lvl1pPr marL="0" indent="0">
              <a:buNone/>
              <a:defRPr sz="2000" b="0" i="1" spc="0" baseline="0">
                <a:solidFill>
                  <a:schemeClr val="tx1"/>
                </a:solidFill>
                <a:latin typeface="+mj-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Content Placeholder 11"/>
          <p:cNvSpPr>
            <a:spLocks noGrp="1"/>
          </p:cNvSpPr>
          <p:nvPr>
            <p:ph sz="quarter" idx="14"/>
          </p:nvPr>
        </p:nvSpPr>
        <p:spPr>
          <a:xfrm>
            <a:off x="4900613"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8" name="Content Placeholder 30"/>
          <p:cNvSpPr>
            <a:spLocks noGrp="1"/>
          </p:cNvSpPr>
          <p:nvPr>
            <p:ph sz="quarter" idx="13"/>
          </p:nvPr>
        </p:nvSpPr>
        <p:spPr>
          <a:xfrm>
            <a:off x="352426" y="2011680"/>
            <a:ext cx="3886200" cy="3736848"/>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0" name="Title 29"/>
          <p:cNvSpPr>
            <a:spLocks noGrp="1"/>
          </p:cNvSpPr>
          <p:nvPr>
            <p:ph type="title"/>
          </p:nvPr>
        </p:nvSpPr>
        <p:spPr/>
        <p:txBody>
          <a:bodyPr/>
          <a:lstStyle/>
          <a:p>
            <a:r>
              <a:rPr lang="en-US" smtClean="0"/>
              <a:t>Click to edit Master title style</a:t>
            </a:r>
            <a:endParaRPr lang="en-US"/>
          </a:p>
        </p:txBody>
      </p:sp>
      <p:sp>
        <p:nvSpPr>
          <p:cNvPr id="20" name="Date Placeholder 19"/>
          <p:cNvSpPr>
            <a:spLocks noGrp="1"/>
          </p:cNvSpPr>
          <p:nvPr>
            <p:ph type="dt" sz="half" idx="16"/>
          </p:nvPr>
        </p:nvSpPr>
        <p:spPr/>
        <p:txBody>
          <a:bodyPr/>
          <a:lstStyle/>
          <a:p>
            <a:fld id="{96E76345-A853-4F26-A742-76E2AD34310F}" type="datetimeFigureOut">
              <a:rPr lang="en-US" smtClean="0"/>
              <a:pPr/>
              <a:t>10/8/2014</a:t>
            </a:fld>
            <a:endParaRPr lang="en-US"/>
          </a:p>
        </p:txBody>
      </p:sp>
      <p:sp>
        <p:nvSpPr>
          <p:cNvPr id="24" name="Slide Number Placeholder 23"/>
          <p:cNvSpPr>
            <a:spLocks noGrp="1"/>
          </p:cNvSpPr>
          <p:nvPr>
            <p:ph type="sldNum" sz="quarter" idx="17"/>
          </p:nvPr>
        </p:nvSpPr>
        <p:spPr/>
        <p:txBody>
          <a:bodyPr/>
          <a:lstStyle/>
          <a:p>
            <a:fld id="{EE4B79C8-9D3E-4463-BBC5-2AE68C47A731}" type="slidenum">
              <a:rPr lang="en-US" smtClean="0"/>
              <a:pPr/>
              <a:t>‹#›</a:t>
            </a:fld>
            <a:endParaRPr lang="en-US"/>
          </a:p>
        </p:txBody>
      </p:sp>
      <p:sp>
        <p:nvSpPr>
          <p:cNvPr id="29" name="Footer Placeholder 28"/>
          <p:cNvSpPr>
            <a:spLocks noGrp="1"/>
          </p:cNvSpPr>
          <p:nvPr>
            <p:ph type="ftr" sz="quarter" idx="18"/>
          </p:nvPr>
        </p:nvSpPr>
        <p:spPr/>
        <p:txBody>
          <a:bodyPr/>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ate Placeholder 10"/>
          <p:cNvSpPr>
            <a:spLocks noGrp="1"/>
          </p:cNvSpPr>
          <p:nvPr>
            <p:ph type="dt" sz="half" idx="10"/>
          </p:nvPr>
        </p:nvSpPr>
        <p:spPr/>
        <p:txBody>
          <a:bodyPr/>
          <a:lstStyle/>
          <a:p>
            <a:fld id="{96E76345-A853-4F26-A742-76E2AD34310F}" type="datetimeFigureOut">
              <a:rPr lang="en-US" smtClean="0"/>
              <a:pPr/>
              <a:t>10/8/2014</a:t>
            </a:fld>
            <a:endParaRPr lang="en-US"/>
          </a:p>
        </p:txBody>
      </p:sp>
      <p:sp>
        <p:nvSpPr>
          <p:cNvPr id="14" name="Slide Number Placeholder 13"/>
          <p:cNvSpPr>
            <a:spLocks noGrp="1"/>
          </p:cNvSpPr>
          <p:nvPr>
            <p:ph type="sldNum" sz="quarter" idx="11"/>
          </p:nvPr>
        </p:nvSpPr>
        <p:spPr/>
        <p:txBody>
          <a:bodyPr/>
          <a:lstStyle/>
          <a:p>
            <a:fld id="{EE4B79C8-9D3E-4463-BBC5-2AE68C47A731}" type="slidenum">
              <a:rPr lang="en-US" smtClean="0"/>
              <a:pPr/>
              <a:t>‹#›</a:t>
            </a:fld>
            <a:endParaRPr lang="en-US"/>
          </a:p>
        </p:txBody>
      </p:sp>
      <p:sp>
        <p:nvSpPr>
          <p:cNvPr id="18" name="Footer Placeholder 17"/>
          <p:cNvSpPr>
            <a:spLocks noGrp="1"/>
          </p:cNvSpPr>
          <p:nvPr>
            <p:ph type="ftr" sz="quarter" idx="12"/>
          </p:nvPr>
        </p:nvSpPr>
        <p:spPr/>
        <p:txBody>
          <a:bodyPr/>
          <a:lstStyle/>
          <a:p>
            <a:endParaRPr lang="en-US"/>
          </a:p>
        </p:txBody>
      </p:sp>
      <p:sp>
        <p:nvSpPr>
          <p:cNvPr id="15" name="Title 14"/>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ate Placeholder 6"/>
          <p:cNvSpPr>
            <a:spLocks noGrp="1"/>
          </p:cNvSpPr>
          <p:nvPr>
            <p:ph type="dt" sz="half" idx="10"/>
          </p:nvPr>
        </p:nvSpPr>
        <p:spPr/>
        <p:txBody>
          <a:bodyPr/>
          <a:lstStyle/>
          <a:p>
            <a:fld id="{96E76345-A853-4F26-A742-76E2AD34310F}" type="datetimeFigureOut">
              <a:rPr lang="en-US" smtClean="0"/>
              <a:pPr/>
              <a:t>10/8/2014</a:t>
            </a:fld>
            <a:endParaRPr lang="en-US"/>
          </a:p>
        </p:txBody>
      </p:sp>
      <p:sp>
        <p:nvSpPr>
          <p:cNvPr id="12" name="Slide Number Placeholder 11"/>
          <p:cNvSpPr>
            <a:spLocks noGrp="1"/>
          </p:cNvSpPr>
          <p:nvPr>
            <p:ph type="sldNum" sz="quarter" idx="11"/>
          </p:nvPr>
        </p:nvSpPr>
        <p:spPr/>
        <p:txBody>
          <a:bodyPr/>
          <a:lstStyle/>
          <a:p>
            <a:fld id="{EE4B79C8-9D3E-4463-BBC5-2AE68C47A731}" type="slidenum">
              <a:rPr lang="en-US" smtClean="0"/>
              <a:pPr/>
              <a:t>‹#›</a:t>
            </a:fld>
            <a:endParaRPr lang="en-US"/>
          </a:p>
        </p:txBody>
      </p:sp>
      <p:sp>
        <p:nvSpPr>
          <p:cNvPr id="13" name="Footer Placeholder 12"/>
          <p:cNvSpPr>
            <a:spLocks noGrp="1"/>
          </p:cNvSpPr>
          <p:nvPr>
            <p:ph type="ftr" sz="quarter" idx="12"/>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2" name="Straight Connector 2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itle 23"/>
          <p:cNvSpPr>
            <a:spLocks noGrp="1"/>
          </p:cNvSpPr>
          <p:nvPr>
            <p:ph type="title"/>
          </p:nvPr>
        </p:nvSpPr>
        <p:spPr/>
        <p:txBody>
          <a:bodyPr/>
          <a:lstStyle/>
          <a:p>
            <a:r>
              <a:rPr lang="en-US" smtClean="0"/>
              <a:t>Click to edit Master title style</a:t>
            </a:r>
            <a:endParaRPr lang="en-US"/>
          </a:p>
        </p:txBody>
      </p:sp>
      <p:sp>
        <p:nvSpPr>
          <p:cNvPr id="11" name="Text Placeholder 3"/>
          <p:cNvSpPr>
            <a:spLocks noGrp="1"/>
          </p:cNvSpPr>
          <p:nvPr>
            <p:ph type="body" sz="half" idx="2"/>
          </p:nvPr>
        </p:nvSpPr>
        <p:spPr>
          <a:xfrm>
            <a:off x="352426" y="1463040"/>
            <a:ext cx="3381375" cy="3967162"/>
          </a:xfrm>
        </p:spPr>
        <p:txBody>
          <a:bodyPr>
            <a:normAutofit/>
          </a:bodyPr>
          <a:lstStyle>
            <a:lvl1pPr marL="0" indent="0">
              <a:lnSpc>
                <a:spcPct val="150000"/>
              </a:lnSpc>
              <a:buNone/>
              <a:defRPr sz="1600" b="0" i="1" spc="0" baseline="0">
                <a:solidFill>
                  <a:schemeClr val="tx2"/>
                </a:solidFill>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Content Placeholder 11"/>
          <p:cNvSpPr>
            <a:spLocks noGrp="1"/>
          </p:cNvSpPr>
          <p:nvPr>
            <p:ph sz="quarter" idx="14"/>
          </p:nvPr>
        </p:nvSpPr>
        <p:spPr>
          <a:xfrm>
            <a:off x="4105275" y="1463040"/>
            <a:ext cx="4681538" cy="3968496"/>
          </a:xfrm>
        </p:spPr>
        <p:txBody>
          <a:bodyPr>
            <a:normAutofit/>
          </a:bodyPr>
          <a:lstStyle>
            <a:lvl1pPr>
              <a:defRPr sz="1600"/>
            </a:lvl1pPr>
            <a:lvl2pPr>
              <a:defRPr sz="1600"/>
            </a:lvl2pPr>
            <a:lvl3pPr>
              <a:defRPr sz="16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Date Placeholder 12"/>
          <p:cNvSpPr>
            <a:spLocks noGrp="1"/>
          </p:cNvSpPr>
          <p:nvPr>
            <p:ph type="dt" sz="half" idx="15"/>
          </p:nvPr>
        </p:nvSpPr>
        <p:spPr/>
        <p:txBody>
          <a:bodyPr/>
          <a:lstStyle/>
          <a:p>
            <a:fld id="{96E76345-A853-4F26-A742-76E2AD34310F}" type="datetimeFigureOut">
              <a:rPr lang="en-US" smtClean="0"/>
              <a:pPr/>
              <a:t>10/8/2014</a:t>
            </a:fld>
            <a:endParaRPr lang="en-US"/>
          </a:p>
        </p:txBody>
      </p:sp>
      <p:sp>
        <p:nvSpPr>
          <p:cNvPr id="18" name="Slide Number Placeholder 17"/>
          <p:cNvSpPr>
            <a:spLocks noGrp="1"/>
          </p:cNvSpPr>
          <p:nvPr>
            <p:ph type="sldNum" sz="quarter" idx="16"/>
          </p:nvPr>
        </p:nvSpPr>
        <p:spPr/>
        <p:txBody>
          <a:bodyPr/>
          <a:lstStyle/>
          <a:p>
            <a:fld id="{EE4B79C8-9D3E-4463-BBC5-2AE68C47A731}" type="slidenum">
              <a:rPr lang="en-US" smtClean="0"/>
              <a:pPr/>
              <a:t>‹#›</a:t>
            </a:fld>
            <a:endParaRPr lang="en-US"/>
          </a:p>
        </p:txBody>
      </p:sp>
      <p:sp>
        <p:nvSpPr>
          <p:cNvPr id="20" name="Footer Placeholder 19"/>
          <p:cNvSpPr>
            <a:spLocks noGrp="1"/>
          </p:cNvSpPr>
          <p:nvPr>
            <p:ph type="ftr" sz="quarter" idx="17"/>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229224" y="0"/>
            <a:ext cx="3914775" cy="5657850"/>
          </a:xfrm>
        </p:spPr>
        <p:txBody>
          <a:bodyPr anchor="ctr" anchorCtr="0"/>
          <a:lstStyle>
            <a:lvl1pPr marL="0" indent="0" algn="ctr">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25" name="Text Placeholder 24"/>
          <p:cNvSpPr>
            <a:spLocks noGrp="1"/>
          </p:cNvSpPr>
          <p:nvPr>
            <p:ph type="body" sz="quarter" idx="13"/>
          </p:nvPr>
        </p:nvSpPr>
        <p:spPr>
          <a:xfrm>
            <a:off x="352426" y="1600199"/>
            <a:ext cx="4572000" cy="3593237"/>
          </a:xfrm>
        </p:spPr>
        <p:txBody>
          <a:bodyPr>
            <a:normAutofit/>
          </a:bodyPr>
          <a:lstStyle>
            <a:lvl1pPr marL="0" indent="0">
              <a:lnSpc>
                <a:spcPct val="150000"/>
              </a:lnSpc>
              <a:spcBef>
                <a:spcPts val="0"/>
              </a:spcBef>
              <a:buNone/>
              <a:defRPr sz="1600" i="1">
                <a:solidFill>
                  <a:schemeClr val="tx1"/>
                </a:solidFill>
              </a:defRPr>
            </a:lvl1pPr>
            <a:lvl2pPr marL="171450" indent="1588">
              <a:buNone/>
              <a:defRPr>
                <a:solidFill>
                  <a:schemeClr val="bg2"/>
                </a:solidFill>
              </a:defRPr>
            </a:lvl2pPr>
            <a:lvl3pPr marL="344488" indent="6350">
              <a:buNone/>
              <a:defRPr>
                <a:solidFill>
                  <a:schemeClr val="bg2"/>
                </a:solidFill>
              </a:defRPr>
            </a:lvl3pPr>
            <a:lvl4pPr marL="515938" indent="3175">
              <a:buNone/>
              <a:defRPr>
                <a:solidFill>
                  <a:schemeClr val="bg2"/>
                </a:solidFill>
              </a:defRPr>
            </a:lvl4pPr>
            <a:lvl5pPr marL="688975" indent="-1588">
              <a:buNone/>
              <a:defRPr>
                <a:solidFill>
                  <a:schemeClr val="bg2"/>
                </a:solidFill>
              </a:defRPr>
            </a:lvl5pPr>
          </a:lstStyle>
          <a:p>
            <a:pPr lvl="0"/>
            <a:r>
              <a:rPr lang="en-US" smtClean="0"/>
              <a:t>Click to edit Master text styles</a:t>
            </a:r>
          </a:p>
        </p:txBody>
      </p:sp>
      <p:sp>
        <p:nvSpPr>
          <p:cNvPr id="11" name="Rectangle 10"/>
          <p:cNvSpPr/>
          <p:nvPr/>
        </p:nvSpPr>
        <p:spPr>
          <a:xfrm>
            <a:off x="0" y="5734050"/>
            <a:ext cx="9144000" cy="1123950"/>
          </a:xfrm>
          <a:prstGeom prst="rect">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a:off x="0" y="5695950"/>
            <a:ext cx="9144000" cy="1588"/>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352425" y="275208"/>
            <a:ext cx="4572000" cy="1324992"/>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13" name="Date Placeholder 12"/>
          <p:cNvSpPr>
            <a:spLocks noGrp="1"/>
          </p:cNvSpPr>
          <p:nvPr>
            <p:ph type="dt" sz="half" idx="14"/>
          </p:nvPr>
        </p:nvSpPr>
        <p:spPr/>
        <p:txBody>
          <a:bodyPr/>
          <a:lstStyle/>
          <a:p>
            <a:fld id="{96E76345-A853-4F26-A742-76E2AD34310F}" type="datetimeFigureOut">
              <a:rPr lang="en-US" smtClean="0"/>
              <a:pPr/>
              <a:t>10/8/2014</a:t>
            </a:fld>
            <a:endParaRPr lang="en-US"/>
          </a:p>
        </p:txBody>
      </p:sp>
      <p:sp>
        <p:nvSpPr>
          <p:cNvPr id="20" name="Slide Number Placeholder 19"/>
          <p:cNvSpPr>
            <a:spLocks noGrp="1"/>
          </p:cNvSpPr>
          <p:nvPr>
            <p:ph type="sldNum" sz="quarter" idx="15"/>
          </p:nvPr>
        </p:nvSpPr>
        <p:spPr/>
        <p:txBody>
          <a:bodyPr/>
          <a:lstStyle/>
          <a:p>
            <a:fld id="{EE4B79C8-9D3E-4463-BBC5-2AE68C47A731}" type="slidenum">
              <a:rPr lang="en-US" smtClean="0"/>
              <a:pPr/>
              <a:t>‹#›</a:t>
            </a:fld>
            <a:endParaRPr lang="en-US"/>
          </a:p>
        </p:txBody>
      </p:sp>
      <p:sp>
        <p:nvSpPr>
          <p:cNvPr id="21" name="Footer Placeholder 20"/>
          <p:cNvSpPr>
            <a:spLocks noGrp="1"/>
          </p:cNvSpPr>
          <p:nvPr>
            <p:ph type="ftr" sz="quarter" idx="16"/>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E76345-A853-4F26-A742-76E2AD34310F}" type="datetimeFigureOut">
              <a:rPr lang="en-US" smtClean="0"/>
              <a:pPr/>
              <a:t>10/8/2014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4B79C8-9D3E-4463-BBC5-2AE68C47A73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6E76345-A853-4F26-A742-76E2AD34310F}" type="datetimeFigureOut">
              <a:rPr lang="en-US" smtClean="0"/>
              <a:pPr/>
              <a:t>10/8/2014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4B79C8-9D3E-4463-BBC5-2AE68C47A73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426" y="228600"/>
            <a:ext cx="7680960" cy="1066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52426" y="1463040"/>
            <a:ext cx="768096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52426" y="6543676"/>
            <a:ext cx="1466850" cy="247650"/>
          </a:xfrm>
          <a:prstGeom prst="rect">
            <a:avLst/>
          </a:prstGeom>
        </p:spPr>
        <p:txBody>
          <a:bodyPr vert="horz" lIns="91440" tIns="45720" rIns="91440" bIns="45720" rtlCol="0" anchor="ctr">
            <a:normAutofit/>
          </a:bodyPr>
          <a:lstStyle>
            <a:lvl1pPr algn="l">
              <a:defRPr sz="1000" b="1">
                <a:solidFill>
                  <a:schemeClr val="tx1">
                    <a:alpha val="65000"/>
                  </a:schemeClr>
                </a:solidFill>
              </a:defRPr>
            </a:lvl1pPr>
          </a:lstStyle>
          <a:p>
            <a:fld id="{96E76345-A853-4F26-A742-76E2AD34310F}" type="datetimeFigureOut">
              <a:rPr lang="en-US" smtClean="0"/>
              <a:pPr/>
              <a:t>10/8/2014</a:t>
            </a:fld>
            <a:endParaRPr lang="en-US"/>
          </a:p>
        </p:txBody>
      </p:sp>
      <p:sp>
        <p:nvSpPr>
          <p:cNvPr id="5" name="Footer Placeholder 4"/>
          <p:cNvSpPr>
            <a:spLocks noGrp="1"/>
          </p:cNvSpPr>
          <p:nvPr>
            <p:ph type="ftr" sz="quarter" idx="3"/>
          </p:nvPr>
        </p:nvSpPr>
        <p:spPr>
          <a:xfrm>
            <a:off x="1809749" y="6543676"/>
            <a:ext cx="4086225" cy="247650"/>
          </a:xfrm>
          <a:prstGeom prst="rect">
            <a:avLst/>
          </a:prstGeom>
        </p:spPr>
        <p:txBody>
          <a:bodyPr vert="horz" lIns="91440" tIns="45720" rIns="91440" bIns="45720" rtlCol="0" anchor="ctr">
            <a:normAutofit/>
          </a:bodyPr>
          <a:lstStyle>
            <a:lvl1pPr algn="l">
              <a:defRPr sz="1000" b="1" i="1">
                <a:solidFill>
                  <a:schemeClr val="tx1">
                    <a:alpha val="65000"/>
                  </a:schemeClr>
                </a:solidFill>
              </a:defRPr>
            </a:lvl1pPr>
          </a:lstStyle>
          <a:p>
            <a:endParaRPr lang="en-US"/>
          </a:p>
        </p:txBody>
      </p:sp>
      <p:sp>
        <p:nvSpPr>
          <p:cNvPr id="6" name="Slide Number Placeholder 5"/>
          <p:cNvSpPr>
            <a:spLocks noGrp="1"/>
          </p:cNvSpPr>
          <p:nvPr>
            <p:ph type="sldNum" sz="quarter" idx="4"/>
          </p:nvPr>
        </p:nvSpPr>
        <p:spPr>
          <a:xfrm>
            <a:off x="7886700" y="6543676"/>
            <a:ext cx="876300" cy="247650"/>
          </a:xfrm>
          <a:prstGeom prst="rect">
            <a:avLst/>
          </a:prstGeom>
        </p:spPr>
        <p:txBody>
          <a:bodyPr vert="horz" lIns="91440" tIns="45720" rIns="91440" bIns="45720" rtlCol="0" anchor="ctr">
            <a:normAutofit/>
          </a:bodyPr>
          <a:lstStyle>
            <a:lvl1pPr algn="r">
              <a:defRPr sz="1000" b="1">
                <a:solidFill>
                  <a:schemeClr val="tx1">
                    <a:alpha val="65000"/>
                  </a:schemeClr>
                </a:solidFill>
              </a:defRPr>
            </a:lvl1pPr>
          </a:lstStyle>
          <a:p>
            <a:fld id="{EE4B79C8-9D3E-4463-BBC5-2AE68C47A731}"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p:titleStyle>
    <p:bodyStyle>
      <a:lvl1pPr marL="0" indent="0" algn="l" defTabSz="914400" rtl="0" eaLnBrk="1" latinLnBrk="0" hangingPunct="1">
        <a:spcBef>
          <a:spcPts val="1200"/>
        </a:spcBef>
        <a:spcAft>
          <a:spcPts val="0"/>
        </a:spcAft>
        <a:buClr>
          <a:schemeClr val="accent5"/>
        </a:buClr>
        <a:buFont typeface="Arial" pitchFamily="34" charset="0"/>
        <a:buNone/>
        <a:defRPr sz="1800" b="0" i="0" kern="1200" cap="none" spc="30" baseline="0">
          <a:solidFill>
            <a:schemeClr val="tx1"/>
          </a:solidFill>
          <a:latin typeface="+mn-lt"/>
          <a:ea typeface="+mn-ea"/>
          <a:cs typeface="Tahoma" pitchFamily="34" charset="0"/>
        </a:defRPr>
      </a:lvl1pPr>
      <a:lvl2pPr marL="171450" indent="-17145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2pPr>
      <a:lvl3pPr marL="344488" indent="-165100"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3pPr>
      <a:lvl4pPr marL="517525" indent="-169863"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4pPr>
      <a:lvl5pPr marL="688975" indent="-173038"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Tahoma" pitchFamily="34" charset="0"/>
        </a:defRPr>
      </a:lvl5pPr>
      <a:lvl6pPr marL="8686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06984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24358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40817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omicsonline.org/scholarly-journals.php" TargetMode="External"/><Relationship Id="rId2" Type="http://schemas.openxmlformats.org/officeDocument/2006/relationships/hyperlink" Target="http://www.omicsonline.org/open-access-publication.php" TargetMode="External"/><Relationship Id="rId1" Type="http://schemas.openxmlformats.org/officeDocument/2006/relationships/slideLayout" Target="../slideLayouts/slideLayout2.xml"/><Relationship Id="rId4" Type="http://schemas.openxmlformats.org/officeDocument/2006/relationships/hyperlink" Target="http://www.omicsonline.org/international-scientific-conferences/"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conferenceseries.com/" TargetMode="External"/><Relationship Id="rId2" Type="http://schemas.openxmlformats.org/officeDocument/2006/relationships/hyperlink" Target="http://www.omicsgroup.com/" TargetMode="External"/><Relationship Id="rId1" Type="http://schemas.openxmlformats.org/officeDocument/2006/relationships/slideLayout" Target="../slideLayouts/slideLayout2.xml"/><Relationship Id="rId4" Type="http://schemas.openxmlformats.org/officeDocument/2006/relationships/hyperlink" Target="http://mechanical-aerospace.conferenceserie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IN" dirty="0" smtClean="0"/>
              <a:t>About OMICS Group</a:t>
            </a:r>
            <a:endParaRPr lang="en-IN" dirty="0"/>
          </a:p>
        </p:txBody>
      </p:sp>
      <p:sp>
        <p:nvSpPr>
          <p:cNvPr id="4" name="Content Placeholder 3"/>
          <p:cNvSpPr>
            <a:spLocks noGrp="1"/>
          </p:cNvSpPr>
          <p:nvPr>
            <p:ph sz="quarter" idx="13"/>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lstStyle/>
          <a:p>
            <a:pPr algn="just">
              <a:buFont typeface="Arial" charset="0"/>
              <a:buNone/>
              <a:defRPr/>
            </a:pPr>
            <a:r>
              <a:rPr lang="en-US" sz="2000" dirty="0" smtClean="0">
                <a:latin typeface="+mj-lt"/>
              </a:rPr>
              <a:t>      OMICS Group International is an amalgamation of </a:t>
            </a:r>
            <a:r>
              <a:rPr lang="en-US" sz="2000" dirty="0" smtClean="0">
                <a:latin typeface="+mj-lt"/>
                <a:hlinkClick r:id="rId2" tooltip="Open Access publications"/>
              </a:rPr>
              <a:t>Open Access publications</a:t>
            </a:r>
            <a:r>
              <a:rPr lang="en-US" sz="2000" dirty="0" smtClean="0">
                <a:latin typeface="+mj-lt"/>
              </a:rPr>
              <a:t> and worldwide international science conferences and events. Established in the year 2007 with the sole aim of making the information on Sciences and technology ‘Open Access’, OMICS Group publishes 400 online open access </a:t>
            </a:r>
            <a:r>
              <a:rPr lang="en-US" sz="2000" dirty="0" smtClean="0">
                <a:latin typeface="+mj-lt"/>
                <a:hlinkClick r:id="rId3" tooltip="scholarly journals"/>
              </a:rPr>
              <a:t>scholarly journals</a:t>
            </a:r>
            <a:r>
              <a:rPr lang="en-US" sz="2000" dirty="0" smtClean="0">
                <a:latin typeface="+mj-lt"/>
              </a:rPr>
              <a:t> in all aspects of Science, Engineering, Management and Technology journals. OMICS Group has been instrumental in taking the knowledge on Science &amp; technology to the doorsteps of ordinary men and women. Research Scholars, Students, Libraries, Educational Institutions, Research centers and the industry are main stakeholders that benefitted greatly from this knowledge dissemination. OMICS Group also organizes 300 </a:t>
            </a:r>
            <a:r>
              <a:rPr lang="en-US" sz="2000" dirty="0" smtClean="0">
                <a:latin typeface="+mj-lt"/>
                <a:hlinkClick r:id="rId4" tooltip="International conferences"/>
              </a:rPr>
              <a:t>International conferences</a:t>
            </a:r>
            <a:r>
              <a:rPr lang="en-US" sz="2000" dirty="0" smtClean="0">
                <a:latin typeface="+mj-lt"/>
              </a:rPr>
              <a:t> annually across the globe, where knowledge transfer takes place through debates, round table discussions, poster presentations, workshops, symposia and exhibitions</a:t>
            </a:r>
            <a:r>
              <a:rPr lang="en-US" sz="1800" dirty="0" smtClean="0">
                <a:latin typeface="+mj-lt"/>
              </a:rPr>
              <a:t>.</a:t>
            </a:r>
            <a:endParaRPr lang="en-US" sz="1800" dirty="0">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b="1" dirty="0" smtClean="0">
                <a:solidFill>
                  <a:srgbClr val="FF6600"/>
                </a:solidFill>
                <a:effectLst>
                  <a:outerShdw blurRad="38100" dist="38100" dir="2700000" algn="tl">
                    <a:srgbClr val="000000">
                      <a:alpha val="43137"/>
                    </a:srgbClr>
                  </a:outerShdw>
                </a:effectLst>
                <a:latin typeface="Baskerville Old Face" pitchFamily="18" charset="0"/>
              </a:rPr>
              <a:t>About OMICS Group Conferences</a:t>
            </a:r>
            <a:endParaRPr lang="en-IN" dirty="0"/>
          </a:p>
        </p:txBody>
      </p:sp>
      <p:sp>
        <p:nvSpPr>
          <p:cNvPr id="4" name="Content Placeholder 2"/>
          <p:cNvSpPr>
            <a:spLocks noGrp="1"/>
          </p:cNvSpPr>
          <p:nvPr>
            <p:ph sz="quarter" idx="13"/>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p:spPr>
        <p:txBody>
          <a:bodyPr/>
          <a:lstStyle/>
          <a:p>
            <a:pPr algn="just">
              <a:buFont typeface="Arial" charset="0"/>
              <a:buNone/>
              <a:defRPr/>
            </a:pPr>
            <a:r>
              <a:rPr lang="en-US" sz="2000" dirty="0" smtClean="0">
                <a:latin typeface="+mj-lt"/>
              </a:rPr>
              <a:t>     OMICS Group International is a pioneer and leading science event organizer, which publishes around 400 open access journals and conducts over 300 Medical, Clinical, Engineering, Life Sciences, </a:t>
            </a:r>
            <a:r>
              <a:rPr lang="en-US" sz="2000" dirty="0" err="1" smtClean="0">
                <a:latin typeface="+mj-lt"/>
              </a:rPr>
              <a:t>Phrama</a:t>
            </a:r>
            <a:r>
              <a:rPr lang="en-US" sz="2000" dirty="0" smtClean="0">
                <a:latin typeface="+mj-lt"/>
              </a:rPr>
              <a:t> scientific conferences all over the globe annually with the support of more than 1000 scientific associations and 30,000 editorial board members and 3.5 million followers to its credit.</a:t>
            </a:r>
            <a:br>
              <a:rPr lang="en-US" sz="2000" dirty="0" smtClean="0">
                <a:latin typeface="+mj-lt"/>
              </a:rPr>
            </a:br>
            <a:endParaRPr lang="en-US" sz="2000" dirty="0" smtClean="0">
              <a:latin typeface="+mj-lt"/>
            </a:endParaRPr>
          </a:p>
          <a:p>
            <a:pPr algn="just">
              <a:buFont typeface="Arial" charset="0"/>
              <a:buNone/>
              <a:defRPr/>
            </a:pPr>
            <a:r>
              <a:rPr lang="en-US" sz="2000" dirty="0" smtClean="0">
                <a:latin typeface="+mj-lt"/>
              </a:rPr>
              <a:t>    OMICS Group has organized 500 conferences, workshops and national symposiums across the major cities including San Francisco, Las Vegas, San Antonio, Omaha, Orlando, Raleigh, Santa Clara, Chicago, Philadelphia, Baltimore, United Kingdom, Valencia, Dubai, Beijing, Hyderabad, </a:t>
            </a:r>
            <a:r>
              <a:rPr lang="en-US" sz="2000" dirty="0" err="1" smtClean="0">
                <a:latin typeface="+mj-lt"/>
              </a:rPr>
              <a:t>Bengaluru</a:t>
            </a:r>
            <a:r>
              <a:rPr lang="en-US" sz="2000" dirty="0" smtClean="0">
                <a:latin typeface="+mj-lt"/>
              </a:rPr>
              <a:t> and Mumbai.</a:t>
            </a:r>
          </a:p>
          <a:p>
            <a:pPr>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fontScale="70000" lnSpcReduction="20000"/>
          </a:bodyPr>
          <a:lstStyle/>
          <a:p>
            <a:r>
              <a:rPr lang="en-US" dirty="0" smtClean="0">
                <a:solidFill>
                  <a:schemeClr val="tx1">
                    <a:lumMod val="75000"/>
                  </a:schemeClr>
                </a:solidFill>
                <a:latin typeface="Algerian" panose="04020705040A02060702" pitchFamily="82" charset="0"/>
              </a:rPr>
              <a:t>Maryam </a:t>
            </a:r>
            <a:r>
              <a:rPr lang="en-US" dirty="0" err="1" smtClean="0">
                <a:solidFill>
                  <a:schemeClr val="tx1">
                    <a:lumMod val="75000"/>
                  </a:schemeClr>
                </a:solidFill>
                <a:latin typeface="Algerian" panose="04020705040A02060702" pitchFamily="82" charset="0"/>
              </a:rPr>
              <a:t>Shafahi</a:t>
            </a:r>
            <a:endParaRPr lang="en-US" dirty="0" smtClean="0">
              <a:solidFill>
                <a:schemeClr val="tx1">
                  <a:lumMod val="75000"/>
                </a:schemeClr>
              </a:solidFill>
              <a:latin typeface="Algerian" panose="04020705040A02060702" pitchFamily="82" charset="0"/>
            </a:endParaRPr>
          </a:p>
          <a:p>
            <a:r>
              <a:rPr lang="en-US" dirty="0" smtClean="0">
                <a:solidFill>
                  <a:schemeClr val="tx1">
                    <a:lumMod val="75000"/>
                  </a:schemeClr>
                </a:solidFill>
                <a:latin typeface="Algerian" panose="04020705040A02060702" pitchFamily="82" charset="0"/>
              </a:rPr>
              <a:t>Mechanical Engineering Department</a:t>
            </a:r>
          </a:p>
          <a:p>
            <a:r>
              <a:rPr lang="en-US" dirty="0" smtClean="0">
                <a:solidFill>
                  <a:schemeClr val="tx1">
                    <a:lumMod val="75000"/>
                  </a:schemeClr>
                </a:solidFill>
                <a:latin typeface="Algerian" panose="04020705040A02060702" pitchFamily="82" charset="0"/>
              </a:rPr>
              <a:t>California State Polytechnic University, Pomona</a:t>
            </a:r>
            <a:endParaRPr lang="en-US" dirty="0">
              <a:solidFill>
                <a:schemeClr val="tx1">
                  <a:lumMod val="75000"/>
                </a:schemeClr>
              </a:solidFill>
              <a:latin typeface="Algerian" panose="04020705040A02060702" pitchFamily="82" charset="0"/>
            </a:endParaRPr>
          </a:p>
        </p:txBody>
      </p:sp>
      <p:sp>
        <p:nvSpPr>
          <p:cNvPr id="2" name="Title 1"/>
          <p:cNvSpPr>
            <a:spLocks noGrp="1"/>
          </p:cNvSpPr>
          <p:nvPr>
            <p:ph type="title"/>
          </p:nvPr>
        </p:nvSpPr>
        <p:spPr/>
        <p:txBody>
          <a:bodyPr/>
          <a:lstStyle/>
          <a:p>
            <a:r>
              <a:rPr lang="en-US" dirty="0" smtClean="0"/>
              <a:t>A Review </a:t>
            </a:r>
            <a:r>
              <a:rPr lang="en-US" dirty="0"/>
              <a:t>O</a:t>
            </a:r>
            <a:r>
              <a:rPr lang="en-US" dirty="0" smtClean="0"/>
              <a:t>n </a:t>
            </a:r>
            <a:r>
              <a:rPr lang="en-US" dirty="0"/>
              <a:t>N</a:t>
            </a:r>
            <a:r>
              <a:rPr lang="en-US" dirty="0" smtClean="0"/>
              <a:t>anofluid </a:t>
            </a:r>
            <a:r>
              <a:rPr lang="en-US" dirty="0"/>
              <a:t>H</a:t>
            </a:r>
            <a:r>
              <a:rPr lang="en-US" dirty="0" smtClean="0"/>
              <a:t>eat </a:t>
            </a:r>
            <a:r>
              <a:rPr lang="en-US" dirty="0"/>
              <a:t>P</a:t>
            </a:r>
            <a:r>
              <a:rPr lang="en-US" dirty="0" smtClean="0"/>
              <a:t>ipe</a:t>
            </a:r>
            <a:endParaRPr lang="en-US" dirty="0"/>
          </a:p>
        </p:txBody>
      </p:sp>
      <p:pic>
        <p:nvPicPr>
          <p:cNvPr id="2050" name="Picture 2" descr="C:\Users\mshafahi\Desktop\images.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620000" y="228600"/>
            <a:ext cx="1333500" cy="1476375"/>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2400" y="4849596"/>
            <a:ext cx="2362200" cy="1790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51" name="Picture 3" descr="C:\Users\mshafahi\Desktop\df5a8a4d-80d3-4c38-8585-86216c3bd386.jpg"/>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2667000" y="5045869"/>
            <a:ext cx="2200850" cy="1452561"/>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Content Placeholder 5"/>
          <p:cNvPicPr>
            <a:picLocks noGrp="1" noChangeAspect="1"/>
          </p:cNvPicPr>
          <p:nvPr/>
        </p:nvPicPr>
        <p:blipFill>
          <a:blip r:embed="rId5">
            <a:extLst>
              <a:ext uri="{28A0092B-C50C-407E-A947-70E740481C1C}">
                <a14:useLocalDpi xmlns:a14="http://schemas.microsoft.com/office/drawing/2010/main" xmlns="" val="0"/>
              </a:ext>
            </a:extLst>
          </a:blip>
          <a:stretch>
            <a:fillRect/>
          </a:stretch>
        </p:blipFill>
        <p:spPr bwMode="auto">
          <a:xfrm>
            <a:off x="5257800" y="4975865"/>
            <a:ext cx="1905000" cy="164266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descr="C:\Users\mshafahi\Desktop\2005_November_Article2_Figure06.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7269714" y="5179380"/>
            <a:ext cx="1708279" cy="122142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247595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92500" lnSpcReduction="20000"/>
          </a:bodyPr>
          <a:lstStyle/>
          <a:p>
            <a:endParaRPr lang="en-US" b="1" dirty="0" smtClean="0"/>
          </a:p>
          <a:p>
            <a:r>
              <a:rPr lang="en-US" b="1" dirty="0" smtClean="0">
                <a:solidFill>
                  <a:srgbClr val="00B0F0"/>
                </a:solidFill>
              </a:rPr>
              <a:t>What is a heat pipe?</a:t>
            </a:r>
          </a:p>
          <a:p>
            <a:r>
              <a:rPr lang="en-US" b="1" dirty="0" smtClean="0">
                <a:solidFill>
                  <a:srgbClr val="00B050"/>
                </a:solidFill>
              </a:rPr>
              <a:t>What is Nanofluid?</a:t>
            </a:r>
          </a:p>
          <a:p>
            <a:r>
              <a:rPr lang="en-US" b="1" dirty="0" smtClean="0">
                <a:solidFill>
                  <a:schemeClr val="accent3">
                    <a:lumMod val="60000"/>
                    <a:lumOff val="40000"/>
                  </a:schemeClr>
                </a:solidFill>
              </a:rPr>
              <a:t>Why nanofluid heat pipe?</a:t>
            </a:r>
          </a:p>
          <a:p>
            <a:endParaRPr lang="en-US" b="1" dirty="0"/>
          </a:p>
          <a:p>
            <a:r>
              <a:rPr lang="en-US" b="1" dirty="0" smtClean="0">
                <a:solidFill>
                  <a:srgbClr val="C00000"/>
                </a:solidFill>
              </a:rPr>
              <a:t>Heat </a:t>
            </a:r>
            <a:r>
              <a:rPr lang="en-US" b="1" dirty="0">
                <a:solidFill>
                  <a:srgbClr val="C00000"/>
                </a:solidFill>
              </a:rPr>
              <a:t>pipe </a:t>
            </a:r>
            <a:r>
              <a:rPr lang="en-US" b="1" dirty="0" smtClean="0">
                <a:solidFill>
                  <a:srgbClr val="C00000"/>
                </a:solidFill>
              </a:rPr>
              <a:t>characteristics </a:t>
            </a:r>
          </a:p>
          <a:p>
            <a:r>
              <a:rPr lang="en-US" b="1" dirty="0" smtClean="0">
                <a:solidFill>
                  <a:srgbClr val="FFFF00"/>
                </a:solidFill>
              </a:rPr>
              <a:t>Heat pipe limitations</a:t>
            </a:r>
          </a:p>
          <a:p>
            <a:r>
              <a:rPr lang="en-US" b="1" dirty="0" smtClean="0">
                <a:solidFill>
                  <a:srgbClr val="FFFF00"/>
                </a:solidFill>
              </a:rPr>
              <a:t>Wick design</a:t>
            </a:r>
          </a:p>
          <a:p>
            <a:r>
              <a:rPr lang="en-US" b="1" dirty="0" smtClean="0">
                <a:solidFill>
                  <a:srgbClr val="FFFF00"/>
                </a:solidFill>
              </a:rPr>
              <a:t>Working fluid</a:t>
            </a:r>
          </a:p>
          <a:p>
            <a:endParaRPr lang="en-US" b="1" dirty="0">
              <a:solidFill>
                <a:srgbClr val="FFFF00"/>
              </a:solidFill>
            </a:endParaRPr>
          </a:p>
          <a:p>
            <a:r>
              <a:rPr lang="en-US" b="1" dirty="0" err="1" smtClean="0">
                <a:solidFill>
                  <a:srgbClr val="FF0000"/>
                </a:solidFill>
              </a:rPr>
              <a:t>Thermophysical</a:t>
            </a:r>
            <a:r>
              <a:rPr lang="en-US" b="1" dirty="0" smtClean="0">
                <a:solidFill>
                  <a:srgbClr val="FF0000"/>
                </a:solidFill>
              </a:rPr>
              <a:t> </a:t>
            </a:r>
            <a:r>
              <a:rPr lang="en-US" b="1" dirty="0">
                <a:solidFill>
                  <a:srgbClr val="FF0000"/>
                </a:solidFill>
              </a:rPr>
              <a:t>properties of </a:t>
            </a:r>
            <a:r>
              <a:rPr lang="en-US" b="1" dirty="0" smtClean="0">
                <a:solidFill>
                  <a:srgbClr val="FF0000"/>
                </a:solidFill>
              </a:rPr>
              <a:t>nanofluids</a:t>
            </a:r>
          </a:p>
          <a:p>
            <a:r>
              <a:rPr lang="en-US" b="1" dirty="0" smtClean="0">
                <a:solidFill>
                  <a:schemeClr val="accent3">
                    <a:lumMod val="60000"/>
                    <a:lumOff val="40000"/>
                  </a:schemeClr>
                </a:solidFill>
              </a:rPr>
              <a:t>Thermal conductivity</a:t>
            </a:r>
            <a:endParaRPr lang="en-US" dirty="0">
              <a:solidFill>
                <a:schemeClr val="accent3">
                  <a:lumMod val="60000"/>
                  <a:lumOff val="40000"/>
                </a:schemeClr>
              </a:solidFill>
            </a:endParaRPr>
          </a:p>
          <a:p>
            <a:r>
              <a:rPr lang="en-US" b="1" dirty="0" smtClean="0">
                <a:solidFill>
                  <a:schemeClr val="accent3">
                    <a:lumMod val="60000"/>
                    <a:lumOff val="40000"/>
                  </a:schemeClr>
                </a:solidFill>
              </a:rPr>
              <a:t>Viscosity and density </a:t>
            </a:r>
          </a:p>
        </p:txBody>
      </p:sp>
      <p:sp>
        <p:nvSpPr>
          <p:cNvPr id="3" name="Title 2"/>
          <p:cNvSpPr>
            <a:spLocks noGrp="1"/>
          </p:cNvSpPr>
          <p:nvPr>
            <p:ph type="title"/>
          </p:nvPr>
        </p:nvSpPr>
        <p:spPr/>
        <p:txBody>
          <a:bodyPr/>
          <a:lstStyle/>
          <a:p>
            <a:r>
              <a:rPr lang="en-US" dirty="0" smtClean="0">
                <a:solidFill>
                  <a:srgbClr val="FFC000"/>
                </a:solidFill>
              </a:rPr>
              <a:t>Layout</a:t>
            </a:r>
            <a:endParaRPr lang="en-US" dirty="0">
              <a:solidFill>
                <a:srgbClr val="FFC000"/>
              </a:solidFill>
            </a:endParaRPr>
          </a:p>
        </p:txBody>
      </p:sp>
      <p:pic>
        <p:nvPicPr>
          <p:cNvPr id="4" name="Picture 3" descr="tech_orangecontainer_small"/>
          <p:cNvPicPr>
            <a:picLocks noGrp="1"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800600" y="228600"/>
            <a:ext cx="3657600" cy="271942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2" descr="http://cdn.medgadget.com/wp-content/uploads/2011/10/vo5fouyg.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96000" y="2634343"/>
            <a:ext cx="2857500" cy="2514600"/>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Content Placeholder 5"/>
          <p:cNvPicPr>
            <a:picLocks noGrp="1" noChangeAspect="1"/>
          </p:cNvPicPr>
          <p:nvPr/>
        </p:nvPicPr>
        <p:blipFill>
          <a:blip r:embed="rId4">
            <a:extLst>
              <a:ext uri="{28A0092B-C50C-407E-A947-70E740481C1C}">
                <a14:useLocalDpi xmlns:a14="http://schemas.microsoft.com/office/drawing/2010/main" xmlns="" val="0"/>
              </a:ext>
            </a:extLst>
          </a:blip>
          <a:stretch>
            <a:fillRect/>
          </a:stretch>
        </p:blipFill>
        <p:spPr bwMode="auto">
          <a:xfrm>
            <a:off x="5715000" y="4800600"/>
            <a:ext cx="2209800" cy="190548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14489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mph" presetSubtype="0" fill="hold" nodeType="clickEffect">
                                  <p:stCondLst>
                                    <p:cond delay="0"/>
                                  </p:stCondLst>
                                  <p:childTnLst>
                                    <p:animEffect transition="out" filter="fade">
                                      <p:cBhvr>
                                        <p:cTn id="12" dur="500" tmFilter="0, 0; .2, .5; .8, .5; 1, 0"/>
                                        <p:tgtEl>
                                          <p:spTgt spid="5"/>
                                        </p:tgtEl>
                                      </p:cBhvr>
                                    </p:animEffect>
                                    <p:animScale>
                                      <p:cBhvr>
                                        <p:cTn id="13" dur="250" autoRev="1" fill="hold"/>
                                        <p:tgtEl>
                                          <p:spTgt spid="5"/>
                                        </p:tgtEl>
                                      </p:cBhvr>
                                      <p:by x="105000" y="105000"/>
                                    </p:animScale>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endParaRPr lang="en-US" b="1" dirty="0" smtClean="0"/>
          </a:p>
          <a:p>
            <a:r>
              <a:rPr lang="en-US" b="1" dirty="0" smtClean="0">
                <a:solidFill>
                  <a:srgbClr val="0070C0"/>
                </a:solidFill>
              </a:rPr>
              <a:t>Electronics </a:t>
            </a:r>
            <a:endParaRPr lang="en-US" b="1" dirty="0">
              <a:solidFill>
                <a:srgbClr val="0070C0"/>
              </a:solidFill>
            </a:endParaRPr>
          </a:p>
          <a:p>
            <a:r>
              <a:rPr lang="en-US" b="1" dirty="0" smtClean="0"/>
              <a:t> </a:t>
            </a:r>
            <a:r>
              <a:rPr lang="en-US" dirty="0">
                <a:solidFill>
                  <a:srgbClr val="FFC000"/>
                </a:solidFill>
              </a:rPr>
              <a:t>Thermal syphon with nanofluid </a:t>
            </a:r>
            <a:endParaRPr lang="en-US" dirty="0" smtClean="0">
              <a:solidFill>
                <a:srgbClr val="FFC000"/>
              </a:solidFill>
            </a:endParaRPr>
          </a:p>
          <a:p>
            <a:r>
              <a:rPr lang="en-US" dirty="0">
                <a:solidFill>
                  <a:srgbClr val="92D050"/>
                </a:solidFill>
              </a:rPr>
              <a:t>Cylindrical Nanofluid Heat </a:t>
            </a:r>
            <a:r>
              <a:rPr lang="en-US" dirty="0" smtClean="0">
                <a:solidFill>
                  <a:srgbClr val="92D050"/>
                </a:solidFill>
              </a:rPr>
              <a:t>Pipe</a:t>
            </a:r>
          </a:p>
          <a:p>
            <a:r>
              <a:rPr lang="en-US" dirty="0" smtClean="0">
                <a:solidFill>
                  <a:srgbClr val="FF0000"/>
                </a:solidFill>
              </a:rPr>
              <a:t>Flat-</a:t>
            </a:r>
            <a:r>
              <a:rPr lang="en-US" dirty="0" err="1" smtClean="0">
                <a:solidFill>
                  <a:srgbClr val="FF0000"/>
                </a:solidFill>
              </a:rPr>
              <a:t>SHaped</a:t>
            </a:r>
            <a:r>
              <a:rPr lang="en-US" dirty="0" smtClean="0">
                <a:solidFill>
                  <a:srgbClr val="FF0000"/>
                </a:solidFill>
              </a:rPr>
              <a:t> </a:t>
            </a:r>
            <a:r>
              <a:rPr lang="en-US" dirty="0">
                <a:solidFill>
                  <a:srgbClr val="FF0000"/>
                </a:solidFill>
              </a:rPr>
              <a:t>Nanofluid Heat Pipe</a:t>
            </a:r>
          </a:p>
          <a:p>
            <a:r>
              <a:rPr lang="en-US" b="1" dirty="0" smtClean="0">
                <a:solidFill>
                  <a:srgbClr val="00B0F0"/>
                </a:solidFill>
              </a:rPr>
              <a:t>Conclusion</a:t>
            </a:r>
          </a:p>
          <a:p>
            <a:r>
              <a:rPr lang="en-US" b="1" dirty="0" smtClean="0">
                <a:solidFill>
                  <a:schemeClr val="accent3">
                    <a:lumMod val="60000"/>
                    <a:lumOff val="40000"/>
                  </a:schemeClr>
                </a:solidFill>
              </a:rPr>
              <a:t>References</a:t>
            </a:r>
          </a:p>
          <a:p>
            <a:r>
              <a:rPr lang="en-US" b="1" dirty="0" smtClean="0">
                <a:solidFill>
                  <a:srgbClr val="FF0000"/>
                </a:solidFill>
              </a:rPr>
              <a:t>Questions</a:t>
            </a:r>
            <a:endParaRPr lang="en-US" b="1" dirty="0">
              <a:solidFill>
                <a:srgbClr val="FF0000"/>
              </a:solidFill>
            </a:endParaRPr>
          </a:p>
          <a:p>
            <a:r>
              <a:rPr lang="en-US" b="1" dirty="0" smtClean="0">
                <a:solidFill>
                  <a:srgbClr val="FF0000"/>
                </a:solidFill>
              </a:rPr>
              <a:t> </a:t>
            </a:r>
            <a:endParaRPr lang="en-US" dirty="0">
              <a:solidFill>
                <a:srgbClr val="FF0000"/>
              </a:solidFill>
            </a:endParaRPr>
          </a:p>
        </p:txBody>
      </p:sp>
      <p:sp>
        <p:nvSpPr>
          <p:cNvPr id="3" name="Title 2"/>
          <p:cNvSpPr>
            <a:spLocks noGrp="1"/>
          </p:cNvSpPr>
          <p:nvPr>
            <p:ph type="title"/>
          </p:nvPr>
        </p:nvSpPr>
        <p:spPr/>
        <p:txBody>
          <a:bodyPr/>
          <a:lstStyle/>
          <a:p>
            <a:r>
              <a:rPr lang="en-US" dirty="0" smtClean="0">
                <a:solidFill>
                  <a:schemeClr val="accent2"/>
                </a:solidFill>
              </a:rPr>
              <a:t>Layout</a:t>
            </a:r>
            <a:endParaRPr lang="en-US" dirty="0">
              <a:solidFill>
                <a:schemeClr val="accent2"/>
              </a:solidFill>
            </a:endParaRPr>
          </a:p>
        </p:txBody>
      </p:sp>
    </p:spTree>
    <p:extLst>
      <p:ext uri="{BB962C8B-B14F-4D97-AF65-F5344CB8AC3E}">
        <p14:creationId xmlns:p14="http://schemas.microsoft.com/office/powerpoint/2010/main" xmlns="" val="37568650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Heat pipes are high capacity heat transfer devices that use evaporation, insulation and condensation as means to remove heat </a:t>
            </a:r>
            <a:r>
              <a:rPr lang="en-US" dirty="0" smtClean="0"/>
              <a:t>.</a:t>
            </a:r>
            <a:endParaRPr lang="en-US" dirty="0"/>
          </a:p>
          <a:p>
            <a:r>
              <a:rPr lang="en-US" dirty="0"/>
              <a:t>This device uses a wick, as a porous media, to pump the condensed liquid working fluid to evaporation </a:t>
            </a:r>
            <a:r>
              <a:rPr lang="en-US" dirty="0" smtClean="0"/>
              <a:t>section.</a:t>
            </a:r>
            <a:endParaRPr lang="en-US" dirty="0"/>
          </a:p>
          <a:p>
            <a:endParaRPr lang="en-US" dirty="0"/>
          </a:p>
        </p:txBody>
      </p:sp>
      <p:sp>
        <p:nvSpPr>
          <p:cNvPr id="3" name="Title 2"/>
          <p:cNvSpPr>
            <a:spLocks noGrp="1"/>
          </p:cNvSpPr>
          <p:nvPr>
            <p:ph type="title"/>
          </p:nvPr>
        </p:nvSpPr>
        <p:spPr/>
        <p:txBody>
          <a:bodyPr>
            <a:normAutofit/>
          </a:bodyPr>
          <a:lstStyle/>
          <a:p>
            <a:r>
              <a:rPr lang="en-US" sz="2800" dirty="0" smtClean="0">
                <a:solidFill>
                  <a:srgbClr val="FFC000"/>
                </a:solidFill>
              </a:rPr>
              <a:t>What Is A Heat </a:t>
            </a:r>
            <a:r>
              <a:rPr lang="en-US" sz="2800" dirty="0">
                <a:solidFill>
                  <a:srgbClr val="FFC000"/>
                </a:solidFill>
              </a:rPr>
              <a:t>P</a:t>
            </a:r>
            <a:r>
              <a:rPr lang="en-US" sz="2800" dirty="0" smtClean="0">
                <a:solidFill>
                  <a:srgbClr val="FFC000"/>
                </a:solidFill>
              </a:rPr>
              <a:t>ipe?</a:t>
            </a:r>
            <a:endParaRPr lang="en-US" sz="2800" dirty="0">
              <a:solidFill>
                <a:srgbClr val="FFC000"/>
              </a:solidFill>
            </a:endParaRPr>
          </a:p>
        </p:txBody>
      </p:sp>
      <p:pic>
        <p:nvPicPr>
          <p:cNvPr id="4" name="Picture 3" descr="tech_orangecontainer_small"/>
          <p:cNvPicPr>
            <a:picLocks noGrp="1"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133601" y="3048000"/>
            <a:ext cx="3657600" cy="271942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054872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Nanofluid- “is a nanoparticle of solid metallic or nonmetallic materials dispersed in base fluids such as water, ethylene glycol and glycerol.” </a:t>
            </a:r>
            <a:endParaRPr lang="en-US" sz="1100" dirty="0" smtClean="0"/>
          </a:p>
          <a:p>
            <a:r>
              <a:rPr lang="en-US" dirty="0">
                <a:solidFill>
                  <a:srgbClr val="00B0F0"/>
                </a:solidFill>
              </a:rPr>
              <a:t>Typically made of chemically stable metals, metal oxides or carbon in various </a:t>
            </a:r>
            <a:r>
              <a:rPr lang="en-US" dirty="0" smtClean="0">
                <a:solidFill>
                  <a:srgbClr val="00B0F0"/>
                </a:solidFill>
              </a:rPr>
              <a:t>forms </a:t>
            </a:r>
          </a:p>
          <a:p>
            <a:r>
              <a:rPr lang="en-US" dirty="0" smtClean="0">
                <a:solidFill>
                  <a:schemeClr val="accent2">
                    <a:lumMod val="60000"/>
                    <a:lumOff val="40000"/>
                  </a:schemeClr>
                </a:solidFill>
              </a:rPr>
              <a:t>Base </a:t>
            </a:r>
            <a:r>
              <a:rPr lang="en-US" dirty="0">
                <a:solidFill>
                  <a:schemeClr val="accent2">
                    <a:lumMod val="60000"/>
                    <a:lumOff val="40000"/>
                  </a:schemeClr>
                </a:solidFill>
              </a:rPr>
              <a:t>fluid usually water and organic fluids</a:t>
            </a:r>
          </a:p>
          <a:p>
            <a:r>
              <a:rPr lang="en-US" dirty="0">
                <a:solidFill>
                  <a:srgbClr val="FFFF00"/>
                </a:solidFill>
              </a:rPr>
              <a:t>Range between 1-100nm</a:t>
            </a:r>
          </a:p>
          <a:p>
            <a:endParaRPr lang="en-US" sz="1100" dirty="0"/>
          </a:p>
          <a:p>
            <a:endParaRPr lang="en-US" dirty="0"/>
          </a:p>
        </p:txBody>
      </p:sp>
      <p:sp>
        <p:nvSpPr>
          <p:cNvPr id="3" name="Title 2"/>
          <p:cNvSpPr>
            <a:spLocks noGrp="1"/>
          </p:cNvSpPr>
          <p:nvPr>
            <p:ph type="title"/>
          </p:nvPr>
        </p:nvSpPr>
        <p:spPr/>
        <p:txBody>
          <a:bodyPr/>
          <a:lstStyle/>
          <a:p>
            <a:r>
              <a:rPr lang="en-US" dirty="0" smtClean="0">
                <a:solidFill>
                  <a:srgbClr val="FFC000"/>
                </a:solidFill>
              </a:rPr>
              <a:t>What is Nanofluid?</a:t>
            </a:r>
            <a:endParaRPr lang="en-US" dirty="0">
              <a:solidFill>
                <a:srgbClr val="FFC000"/>
              </a:solidFill>
            </a:endParaRPr>
          </a:p>
        </p:txBody>
      </p:sp>
    </p:spTree>
    <p:extLst>
      <p:ext uri="{BB962C8B-B14F-4D97-AF65-F5344CB8AC3E}">
        <p14:creationId xmlns:p14="http://schemas.microsoft.com/office/powerpoint/2010/main" xmlns="" val="26912770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The use of nanofluid </a:t>
            </a:r>
            <a:r>
              <a:rPr lang="en-US" dirty="0">
                <a:solidFill>
                  <a:srgbClr val="FF0000"/>
                </a:solidFill>
              </a:rPr>
              <a:t>enhances</a:t>
            </a:r>
            <a:r>
              <a:rPr lang="en-US" dirty="0"/>
              <a:t> heat transfer in the heat pipe due to its improved thermo-physical </a:t>
            </a:r>
            <a:r>
              <a:rPr lang="en-US" dirty="0" smtClean="0"/>
              <a:t>properties</a:t>
            </a:r>
            <a:r>
              <a:rPr lang="en-US" dirty="0"/>
              <a:t>, such as a higher </a:t>
            </a:r>
            <a:r>
              <a:rPr lang="en-US" dirty="0">
                <a:solidFill>
                  <a:srgbClr val="FF0000"/>
                </a:solidFill>
              </a:rPr>
              <a:t>thermal </a:t>
            </a:r>
            <a:r>
              <a:rPr lang="en-US" dirty="0" smtClean="0">
                <a:solidFill>
                  <a:srgbClr val="FF0000"/>
                </a:solidFill>
              </a:rPr>
              <a:t>conductivity</a:t>
            </a:r>
            <a:r>
              <a:rPr lang="en-US" dirty="0" smtClean="0"/>
              <a:t>.</a:t>
            </a:r>
            <a:endParaRPr lang="en-US" dirty="0"/>
          </a:p>
        </p:txBody>
      </p:sp>
      <p:sp>
        <p:nvSpPr>
          <p:cNvPr id="3" name="Title 2"/>
          <p:cNvSpPr>
            <a:spLocks noGrp="1"/>
          </p:cNvSpPr>
          <p:nvPr>
            <p:ph type="title"/>
          </p:nvPr>
        </p:nvSpPr>
        <p:spPr/>
        <p:txBody>
          <a:bodyPr/>
          <a:lstStyle/>
          <a:p>
            <a:r>
              <a:rPr lang="en-US" dirty="0" smtClean="0">
                <a:solidFill>
                  <a:srgbClr val="FFC000"/>
                </a:solidFill>
              </a:rPr>
              <a:t>Why nanofluid heat pipe?</a:t>
            </a:r>
            <a:endParaRPr lang="en-US" dirty="0">
              <a:solidFill>
                <a:srgbClr val="FFC000"/>
              </a:solidFill>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01343" y="2581955"/>
            <a:ext cx="2362200" cy="1790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19200" y="2581955"/>
            <a:ext cx="3257550" cy="1000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00"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600200" y="4038600"/>
            <a:ext cx="2495550" cy="26479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3458127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a:buFont typeface="Wingdings" panose="05000000000000000000" pitchFamily="2" charset="2"/>
              <a:buChar char="v"/>
            </a:pPr>
            <a:r>
              <a:rPr lang="en-US" dirty="0"/>
              <a:t>They are mainly used in cooling and thermal management in electronics, aerospace,  and </a:t>
            </a:r>
            <a:r>
              <a:rPr lang="en-US" dirty="0" smtClean="0"/>
              <a:t>telecommunications.</a:t>
            </a:r>
            <a:endParaRPr lang="en-US" dirty="0"/>
          </a:p>
          <a:p>
            <a:pPr hangingPunct="0">
              <a:buFont typeface="Wingdings" panose="05000000000000000000" pitchFamily="2" charset="2"/>
              <a:buChar char="v"/>
            </a:pPr>
            <a:r>
              <a:rPr lang="en-US" dirty="0"/>
              <a:t>Recent studies have shown that heat pipes can be used in military avionics. The LED monitors in the cockpit use very small components with very high energy and need to dissipate the heat generated very </a:t>
            </a:r>
            <a:r>
              <a:rPr lang="en-US" dirty="0" smtClean="0"/>
              <a:t>quickly. </a:t>
            </a:r>
            <a:endParaRPr lang="en-US" dirty="0"/>
          </a:p>
          <a:p>
            <a:endParaRPr lang="en-US" dirty="0"/>
          </a:p>
        </p:txBody>
      </p:sp>
      <p:sp>
        <p:nvSpPr>
          <p:cNvPr id="3" name="Title 2"/>
          <p:cNvSpPr>
            <a:spLocks noGrp="1"/>
          </p:cNvSpPr>
          <p:nvPr>
            <p:ph type="title"/>
          </p:nvPr>
        </p:nvSpPr>
        <p:spPr/>
        <p:txBody>
          <a:bodyPr/>
          <a:lstStyle/>
          <a:p>
            <a:r>
              <a:rPr lang="en-US" dirty="0" smtClean="0">
                <a:solidFill>
                  <a:schemeClr val="accent2">
                    <a:lumMod val="75000"/>
                  </a:schemeClr>
                </a:solidFill>
              </a:rPr>
              <a:t>Heat Pipe Applications</a:t>
            </a:r>
            <a:endParaRPr lang="en-US" dirty="0">
              <a:solidFill>
                <a:schemeClr val="accent2">
                  <a:lumMod val="75000"/>
                </a:schemeClr>
              </a:solidFill>
            </a:endParaRPr>
          </a:p>
        </p:txBody>
      </p:sp>
      <p:pic>
        <p:nvPicPr>
          <p:cNvPr id="4" name="Picture 3" descr="images.jpeg"/>
          <p:cNvPicPr>
            <a:picLocks noChangeAspect="1"/>
          </p:cNvPicPr>
          <p:nvPr/>
        </p:nvPicPr>
        <p:blipFill>
          <a:blip r:embed="rId2"/>
          <a:stretch>
            <a:fillRect/>
          </a:stretch>
        </p:blipFill>
        <p:spPr>
          <a:xfrm>
            <a:off x="5181600" y="3733800"/>
            <a:ext cx="3110062" cy="2329544"/>
          </a:xfrm>
          <a:prstGeom prst="rect">
            <a:avLst/>
          </a:prstGeom>
        </p:spPr>
      </p:pic>
      <p:pic>
        <p:nvPicPr>
          <p:cNvPr id="5" name="Content Placeholder 6"/>
          <p:cNvPicPr>
            <a:picLocks noGrp="1" noChangeAspect="1"/>
          </p:cNvPicPr>
          <p:nvPr/>
        </p:nvPicPr>
        <p:blipFill>
          <a:blip r:embed="rId3">
            <a:extLst>
              <a:ext uri="{28A0092B-C50C-407E-A947-70E740481C1C}">
                <a14:useLocalDpi xmlns:a14="http://schemas.microsoft.com/office/drawing/2010/main" xmlns="" val="0"/>
              </a:ext>
            </a:extLst>
          </a:blip>
          <a:stretch>
            <a:fillRect/>
          </a:stretch>
        </p:blipFill>
        <p:spPr bwMode="auto">
          <a:xfrm>
            <a:off x="1828800" y="3271779"/>
            <a:ext cx="1981200" cy="325358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0953581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r>
              <a:rPr lang="en-US" dirty="0" smtClean="0">
                <a:solidFill>
                  <a:srgbClr val="C00000"/>
                </a:solidFill>
              </a:rPr>
              <a:t>Heat pipe limitation</a:t>
            </a:r>
          </a:p>
          <a:p>
            <a:r>
              <a:rPr lang="en-US" dirty="0" smtClean="0"/>
              <a:t>Capillary limit</a:t>
            </a:r>
          </a:p>
          <a:p>
            <a:r>
              <a:rPr lang="en-US" dirty="0" smtClean="0"/>
              <a:t>Sonic Limit</a:t>
            </a:r>
          </a:p>
          <a:p>
            <a:r>
              <a:rPr lang="en-US" dirty="0" smtClean="0"/>
              <a:t>Entrainment limit</a:t>
            </a:r>
          </a:p>
          <a:p>
            <a:r>
              <a:rPr lang="en-US" dirty="0" smtClean="0"/>
              <a:t>Viscous limit</a:t>
            </a:r>
          </a:p>
          <a:p>
            <a:r>
              <a:rPr lang="en-US" dirty="0" smtClean="0"/>
              <a:t>Boiling limit</a:t>
            </a:r>
          </a:p>
          <a:p>
            <a:r>
              <a:rPr lang="en-US" dirty="0" smtClean="0"/>
              <a:t>Flooding limit</a:t>
            </a:r>
          </a:p>
          <a:p>
            <a:r>
              <a:rPr lang="en-US" dirty="0">
                <a:solidFill>
                  <a:srgbClr val="FFC000"/>
                </a:solidFill>
              </a:rPr>
              <a:t>Maximum Heat flux </a:t>
            </a:r>
            <a:endParaRPr lang="en-US" dirty="0"/>
          </a:p>
          <a:p>
            <a:endParaRPr lang="en-US" dirty="0"/>
          </a:p>
        </p:txBody>
      </p:sp>
      <p:sp>
        <p:nvSpPr>
          <p:cNvPr id="4" name="Title 3"/>
          <p:cNvSpPr>
            <a:spLocks noGrp="1"/>
          </p:cNvSpPr>
          <p:nvPr>
            <p:ph type="title"/>
          </p:nvPr>
        </p:nvSpPr>
        <p:spPr/>
        <p:txBody>
          <a:bodyPr/>
          <a:lstStyle/>
          <a:p>
            <a:r>
              <a:rPr lang="en-US" dirty="0" smtClean="0">
                <a:solidFill>
                  <a:srgbClr val="FFC000"/>
                </a:solidFill>
              </a:rPr>
              <a:t>Characteristics of Heat Pipe </a:t>
            </a:r>
            <a:endParaRPr lang="en-US" dirty="0">
              <a:solidFill>
                <a:srgbClr val="FFC000"/>
              </a:solidFill>
            </a:endParaRPr>
          </a:p>
        </p:txBody>
      </p:sp>
      <p:pic>
        <p:nvPicPr>
          <p:cNvPr id="5122" name="Picture 2" descr="http://s3.electronics-cooling.com/legacy_images/1996/09/a2f2art.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701143" y="1600200"/>
            <a:ext cx="4495800" cy="3013825"/>
          </a:xfrm>
          <a:prstGeom prst="rect">
            <a:avLst/>
          </a:prstGeom>
          <a:noFill/>
          <a:extLst>
            <a:ext uri="{909E8E84-426E-40DD-AFC4-6F175D3DCCD1}">
              <a14:hiddenFill xmlns:a14="http://schemas.microsoft.com/office/drawing/2010/main" xmlns="">
                <a:solidFill>
                  <a:srgbClr val="FFFFFF"/>
                </a:solidFill>
              </a14:hiddenFill>
            </a:ext>
          </a:extLst>
        </p:spPr>
      </p:pic>
      <p:pic>
        <p:nvPicPr>
          <p:cNvPr id="5" name="Picture 4" descr="tech_orangecontainer_small"/>
          <p:cNvPicPr>
            <a:picLocks noGrp="1"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286000" y="4800600"/>
            <a:ext cx="2209800" cy="16429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785037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4"/>
          </p:nvPr>
        </p:nvSpPr>
        <p:spPr/>
        <p:txBody>
          <a:bodyPr/>
          <a:lstStyle/>
          <a:p>
            <a:pPr>
              <a:buFont typeface="Wingdings" panose="05000000000000000000" pitchFamily="2" charset="2"/>
              <a:buChar char="v"/>
            </a:pPr>
            <a:r>
              <a:rPr lang="en-US" dirty="0"/>
              <a:t>The wick is in charge of the capillary action in the pipe, which traditionally is in forms of screens, wire meshes, sintered metal powders and woven fiberglass or grooves [13].</a:t>
            </a:r>
          </a:p>
          <a:p>
            <a:pPr hangingPunct="0">
              <a:buFont typeface="Wingdings" panose="05000000000000000000" pitchFamily="2" charset="2"/>
              <a:buChar char="v"/>
            </a:pPr>
            <a:r>
              <a:rPr lang="en-US" dirty="0"/>
              <a:t>According to Graham Rice, within an adiabatic uniform space of the heat pipe the wick structure would achieve a more stable boiling process, which provides a more uniform condensation and capillary action [7].  </a:t>
            </a:r>
          </a:p>
          <a:p>
            <a:endParaRPr lang="en-US" dirty="0"/>
          </a:p>
        </p:txBody>
      </p:sp>
      <p:sp>
        <p:nvSpPr>
          <p:cNvPr id="4" name="Title 3"/>
          <p:cNvSpPr>
            <a:spLocks noGrp="1"/>
          </p:cNvSpPr>
          <p:nvPr>
            <p:ph type="title"/>
          </p:nvPr>
        </p:nvSpPr>
        <p:spPr/>
        <p:txBody>
          <a:bodyPr/>
          <a:lstStyle/>
          <a:p>
            <a:r>
              <a:rPr lang="en-US" dirty="0" smtClean="0"/>
              <a:t>Wick type</a:t>
            </a:r>
            <a:endParaRPr lang="en-US" dirty="0"/>
          </a:p>
        </p:txBody>
      </p:sp>
      <p:pic>
        <p:nvPicPr>
          <p:cNvPr id="7" name="Content Placeholder 5"/>
          <p:cNvPicPr>
            <a:picLocks noGrp="1" noChangeAspect="1"/>
          </p:cNvPicPr>
          <p:nvPr/>
        </p:nvPicPr>
        <p:blipFill>
          <a:blip r:embed="rId2">
            <a:extLst>
              <a:ext uri="{28A0092B-C50C-407E-A947-70E740481C1C}">
                <a14:useLocalDpi xmlns:a14="http://schemas.microsoft.com/office/drawing/2010/main" xmlns="" val="0"/>
              </a:ext>
            </a:extLst>
          </a:blip>
          <a:stretch>
            <a:fillRect/>
          </a:stretch>
        </p:blipFill>
        <p:spPr bwMode="auto">
          <a:xfrm>
            <a:off x="381000" y="1752600"/>
            <a:ext cx="4038600" cy="34824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5221244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3"/>
          </p:nvPr>
        </p:nvSpPr>
        <p:spPr/>
        <p:txBody>
          <a:bodyPr/>
          <a:lstStyle/>
          <a:p>
            <a:pPr>
              <a:buFont typeface="Wingdings" panose="05000000000000000000" pitchFamily="2" charset="2"/>
              <a:buChar char="v"/>
            </a:pPr>
            <a:r>
              <a:rPr lang="en-US" dirty="0"/>
              <a:t>Each heat pipe is used for a specific heat flux at a specific temperature range; therefore the working fluid is chosen based on the characteristics that will allow the heat pipe to work within the desired temperature range [15,16]</a:t>
            </a:r>
          </a:p>
          <a:p>
            <a:pPr>
              <a:buFont typeface="Wingdings" panose="05000000000000000000" pitchFamily="2" charset="2"/>
              <a:buChar char="v"/>
            </a:pPr>
            <a:r>
              <a:rPr lang="en-US" dirty="0"/>
              <a:t>It is also important to point out that the working fluid should be compatible with the pipe itself and the wick around it </a:t>
            </a:r>
            <a:r>
              <a:rPr lang="en-US" dirty="0" smtClean="0"/>
              <a:t>. </a:t>
            </a:r>
            <a:endParaRPr lang="en-US" dirty="0"/>
          </a:p>
          <a:p>
            <a:pPr>
              <a:buFont typeface="Wingdings" panose="05000000000000000000" pitchFamily="2" charset="2"/>
              <a:buChar char="v"/>
            </a:pPr>
            <a:endParaRPr lang="en-US" sz="1600" dirty="0"/>
          </a:p>
          <a:p>
            <a:endParaRPr lang="en-US" dirty="0"/>
          </a:p>
        </p:txBody>
      </p:sp>
      <p:sp>
        <p:nvSpPr>
          <p:cNvPr id="5" name="Title 4"/>
          <p:cNvSpPr>
            <a:spLocks noGrp="1"/>
          </p:cNvSpPr>
          <p:nvPr>
            <p:ph type="title"/>
          </p:nvPr>
        </p:nvSpPr>
        <p:spPr/>
        <p:txBody>
          <a:bodyPr/>
          <a:lstStyle/>
          <a:p>
            <a:r>
              <a:rPr lang="en-US" dirty="0" smtClean="0"/>
              <a:t>Working Fluid</a:t>
            </a:r>
            <a:endParaRPr lang="en-US" dirty="0"/>
          </a:p>
        </p:txBody>
      </p:sp>
    </p:spTree>
    <p:extLst>
      <p:ext uri="{BB962C8B-B14F-4D97-AF65-F5344CB8AC3E}">
        <p14:creationId xmlns:p14="http://schemas.microsoft.com/office/powerpoint/2010/main" xmlns="" val="31426926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14"/>
          </p:nvPr>
        </p:nvSpPr>
        <p:spPr/>
        <p:txBody>
          <a:bodyPr/>
          <a:lstStyle/>
          <a:p>
            <a:r>
              <a:rPr lang="en-US" sz="1800" dirty="0">
                <a:solidFill>
                  <a:srgbClr val="FF0000"/>
                </a:solidFill>
              </a:rPr>
              <a:t>Disadvantages</a:t>
            </a:r>
          </a:p>
          <a:p>
            <a:pPr lvl="1"/>
            <a:r>
              <a:rPr lang="en-US" sz="1800" dirty="0"/>
              <a:t>Agglomeration could cause clogging of channels</a:t>
            </a:r>
          </a:p>
          <a:p>
            <a:pPr lvl="1"/>
            <a:r>
              <a:rPr lang="en-US" sz="1800" dirty="0" smtClean="0"/>
              <a:t>Instability</a:t>
            </a:r>
            <a:endParaRPr lang="en-US" sz="1800" dirty="0"/>
          </a:p>
          <a:p>
            <a:pPr lvl="1"/>
            <a:r>
              <a:rPr lang="en-US" sz="1800" dirty="0" smtClean="0"/>
              <a:t>Increased viscosity and </a:t>
            </a:r>
            <a:r>
              <a:rPr lang="en-US" sz="1800" dirty="0"/>
              <a:t>density</a:t>
            </a:r>
          </a:p>
          <a:p>
            <a:pPr lvl="1"/>
            <a:r>
              <a:rPr lang="en-US" sz="1800" dirty="0"/>
              <a:t>High cost</a:t>
            </a:r>
          </a:p>
          <a:p>
            <a:endParaRPr lang="en-US" dirty="0"/>
          </a:p>
        </p:txBody>
      </p:sp>
      <p:sp>
        <p:nvSpPr>
          <p:cNvPr id="3" name="Title 2"/>
          <p:cNvSpPr>
            <a:spLocks noGrp="1"/>
          </p:cNvSpPr>
          <p:nvPr>
            <p:ph type="title"/>
          </p:nvPr>
        </p:nvSpPr>
        <p:spPr/>
        <p:txBody>
          <a:bodyPr>
            <a:normAutofit/>
          </a:bodyPr>
          <a:lstStyle/>
          <a:p>
            <a:r>
              <a:rPr lang="en-US" sz="2800" dirty="0" smtClean="0">
                <a:solidFill>
                  <a:schemeClr val="accent1">
                    <a:lumMod val="60000"/>
                    <a:lumOff val="40000"/>
                  </a:schemeClr>
                </a:solidFill>
              </a:rPr>
              <a:t>Nanofluid Characteristics</a:t>
            </a:r>
            <a:endParaRPr lang="en-US" sz="2800" dirty="0">
              <a:solidFill>
                <a:schemeClr val="accent1">
                  <a:lumMod val="60000"/>
                  <a:lumOff val="40000"/>
                </a:schemeClr>
              </a:solidFill>
            </a:endParaRPr>
          </a:p>
        </p:txBody>
      </p:sp>
      <p:sp>
        <p:nvSpPr>
          <p:cNvPr id="7" name="Content Placeholder 6"/>
          <p:cNvSpPr>
            <a:spLocks noGrp="1"/>
          </p:cNvSpPr>
          <p:nvPr>
            <p:ph sz="quarter" idx="13"/>
          </p:nvPr>
        </p:nvSpPr>
        <p:spPr>
          <a:xfrm>
            <a:off x="352426" y="1463040"/>
            <a:ext cx="3886200" cy="1431161"/>
          </a:xfrm>
          <a:prstGeom prst="rect">
            <a:avLst/>
          </a:prstGeom>
        </p:spPr>
        <p:txBody>
          <a:bodyPr>
            <a:spAutoFit/>
          </a:bodyPr>
          <a:lstStyle/>
          <a:p>
            <a:r>
              <a:rPr lang="en-US" sz="1800" dirty="0" smtClean="0">
                <a:solidFill>
                  <a:srgbClr val="FF0000"/>
                </a:solidFill>
              </a:rPr>
              <a:t>Advantages</a:t>
            </a:r>
          </a:p>
          <a:p>
            <a:pPr lvl="1"/>
            <a:r>
              <a:rPr lang="en-US" sz="1800" i="1" dirty="0" smtClean="0"/>
              <a:t>enhancement of thermal conductivity</a:t>
            </a:r>
          </a:p>
          <a:p>
            <a:pPr lvl="1"/>
            <a:r>
              <a:rPr lang="en-US" sz="1800" dirty="0" smtClean="0"/>
              <a:t>Maintains </a:t>
            </a:r>
            <a:r>
              <a:rPr lang="en-US" sz="1800" i="1" dirty="0" smtClean="0"/>
              <a:t>Newtonian behavior of fluid</a:t>
            </a:r>
          </a:p>
          <a:p>
            <a:pPr lvl="1"/>
            <a:r>
              <a:rPr lang="en-US" sz="1800" dirty="0" smtClean="0"/>
              <a:t>Small Concentration</a:t>
            </a:r>
          </a:p>
        </p:txBody>
      </p:sp>
      <p:pic>
        <p:nvPicPr>
          <p:cNvPr id="7170" name="Picture 2" descr="http://cdn.medgadget.com/wp-content/uploads/2011/10/vo5fouyg.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34000" y="4038600"/>
            <a:ext cx="2857500" cy="2514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860762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dirty="0" smtClean="0">
                <a:solidFill>
                  <a:srgbClr val="FFC000"/>
                </a:solidFill>
              </a:rPr>
              <a:t>Thermal conductivity and convection coefficient enhancement</a:t>
            </a:r>
            <a:endParaRPr lang="en-US" sz="2800" dirty="0">
              <a:solidFill>
                <a:srgbClr val="FFC000"/>
              </a:solidFill>
            </a:endParaRPr>
          </a:p>
        </p:txBody>
      </p:sp>
      <p:pic>
        <p:nvPicPr>
          <p:cNvPr id="4098" name="Picture 10"/>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266953" y="2522538"/>
            <a:ext cx="4076947" cy="247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099" name="Picture 1"/>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85800" y="2522538"/>
            <a:ext cx="3419475" cy="247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19296093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solidFill>
                  <a:srgbClr val="92D050"/>
                </a:solidFill>
              </a:rPr>
              <a:t>Viscosity and Density</a:t>
            </a:r>
            <a:endParaRPr lang="en-US" dirty="0">
              <a:solidFill>
                <a:srgbClr val="92D050"/>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 y="1981200"/>
            <a:ext cx="3343131" cy="10763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40652722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normAutofit lnSpcReduction="10000"/>
          </a:bodyPr>
          <a:lstStyle/>
          <a:p>
            <a:r>
              <a:rPr lang="en-US" dirty="0"/>
              <a:t>M</a:t>
            </a:r>
            <a:r>
              <a:rPr lang="en-US" dirty="0" smtClean="0"/>
              <a:t>ore </a:t>
            </a:r>
            <a:r>
              <a:rPr lang="en-US" dirty="0"/>
              <a:t>compact and smaller electrical </a:t>
            </a:r>
            <a:r>
              <a:rPr lang="en-US" dirty="0" smtClean="0"/>
              <a:t>components,</a:t>
            </a:r>
            <a:r>
              <a:rPr lang="en-US" dirty="0"/>
              <a:t> more </a:t>
            </a:r>
            <a:r>
              <a:rPr lang="en-US" dirty="0" smtClean="0"/>
              <a:t>challenge are faced to dissipate heat.</a:t>
            </a:r>
          </a:p>
          <a:p>
            <a:r>
              <a:rPr lang="en-US" dirty="0"/>
              <a:t>R</a:t>
            </a:r>
            <a:r>
              <a:rPr lang="en-US" dirty="0" smtClean="0"/>
              <a:t>esearchers </a:t>
            </a:r>
            <a:r>
              <a:rPr lang="en-US" dirty="0"/>
              <a:t>show the use of nanofluid to be more of an ideal base fluid increasing thermal conductivity and the overall heat transfer of a liquid coolant. In a study by </a:t>
            </a:r>
            <a:r>
              <a:rPr lang="en-US" dirty="0" err="1"/>
              <a:t>Shokouhmand</a:t>
            </a:r>
            <a:r>
              <a:rPr lang="en-US" dirty="0"/>
              <a:t> et al. </a:t>
            </a:r>
            <a:r>
              <a:rPr lang="en-US" dirty="0" smtClean="0"/>
              <a:t> </a:t>
            </a:r>
            <a:r>
              <a:rPr lang="en-US" dirty="0"/>
              <a:t>on the performance analysis of </a:t>
            </a:r>
            <a:r>
              <a:rPr lang="en-US" dirty="0" err="1"/>
              <a:t>microchannel</a:t>
            </a:r>
            <a:r>
              <a:rPr lang="en-US" dirty="0"/>
              <a:t> heat sinks, nanofluid containing Cu nanoparticles was used for a silicon </a:t>
            </a:r>
            <a:r>
              <a:rPr lang="en-US" dirty="0" err="1"/>
              <a:t>microchannel</a:t>
            </a:r>
            <a:r>
              <a:rPr lang="en-US" dirty="0"/>
              <a:t> heat sink. Compared with the pure water, experimentation showed that nanofluid could enhance the performance of the heat sink by increasing both the thermal conductivity of the coolant and the nanoparticle thermal dispersion effect.</a:t>
            </a:r>
          </a:p>
        </p:txBody>
      </p:sp>
      <p:sp>
        <p:nvSpPr>
          <p:cNvPr id="4" name="Title 3"/>
          <p:cNvSpPr>
            <a:spLocks noGrp="1"/>
          </p:cNvSpPr>
          <p:nvPr>
            <p:ph type="title"/>
          </p:nvPr>
        </p:nvSpPr>
        <p:spPr/>
        <p:txBody>
          <a:bodyPr/>
          <a:lstStyle/>
          <a:p>
            <a:r>
              <a:rPr lang="en-US" dirty="0" smtClean="0">
                <a:solidFill>
                  <a:srgbClr val="FFC000"/>
                </a:solidFill>
              </a:rPr>
              <a:t>Electronics</a:t>
            </a:r>
            <a:endParaRPr lang="en-US" dirty="0">
              <a:solidFill>
                <a:srgbClr val="FFC000"/>
              </a:solidFill>
            </a:endParaRPr>
          </a:p>
        </p:txBody>
      </p:sp>
      <p:pic>
        <p:nvPicPr>
          <p:cNvPr id="1026" name="Picture 2" descr="http://dsiventures.com/wp-content/uploads/2013/02/Electronic-Cooling.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648200" y="533400"/>
            <a:ext cx="4004552" cy="2895600"/>
          </a:xfrm>
          <a:prstGeom prst="rect">
            <a:avLst/>
          </a:prstGeom>
          <a:noFill/>
          <a:extLst>
            <a:ext uri="{909E8E84-426E-40DD-AFC4-6F175D3DCCD1}">
              <a14:hiddenFill xmlns:a14="http://schemas.microsoft.com/office/drawing/2010/main" xmlns="">
                <a:solidFill>
                  <a:srgbClr val="FFFFFF"/>
                </a:solidFill>
              </a14:hiddenFill>
            </a:ext>
          </a:extLst>
        </p:spPr>
      </p:pic>
      <p:pic>
        <p:nvPicPr>
          <p:cNvPr id="6" name="Picture 2" descr="http://cdn.medgadget.com/wp-content/uploads/2011/10/vo5fouyg.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334000" y="3810000"/>
            <a:ext cx="2857500" cy="2514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686840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r>
              <a:rPr lang="en-US" dirty="0"/>
              <a:t>Another heat pipe model was done by </a:t>
            </a:r>
            <a:r>
              <a:rPr lang="en-US" dirty="0" err="1"/>
              <a:t>Asmaie</a:t>
            </a:r>
            <a:r>
              <a:rPr lang="en-US" dirty="0"/>
              <a:t> et al. </a:t>
            </a:r>
            <a:r>
              <a:rPr lang="en-US" dirty="0" smtClean="0"/>
              <a:t> </a:t>
            </a:r>
            <a:r>
              <a:rPr lang="en-US" dirty="0"/>
              <a:t>with a closed two-phase </a:t>
            </a:r>
            <a:r>
              <a:rPr lang="en-US" dirty="0">
                <a:solidFill>
                  <a:srgbClr val="FF0000"/>
                </a:solidFill>
              </a:rPr>
              <a:t>thermo syphon</a:t>
            </a:r>
            <a:r>
              <a:rPr lang="en-US" dirty="0"/>
              <a:t>, using CFD modeling. Because the system lacked a capillary and wicking structure, the model was mounted vertically to allow gravity to return the condensed fluid back to the evaporator section. Their study showed that the maximum heat fluxes of the </a:t>
            </a:r>
            <a:r>
              <a:rPr lang="en-US" dirty="0" err="1"/>
              <a:t>thermosyphon</a:t>
            </a:r>
            <a:r>
              <a:rPr lang="en-US" dirty="0"/>
              <a:t> had a remarkable increase upon substituting of the nanofluid with water as the working fluid. Under the same conditions, the maximum heat flux of nanofluid was about </a:t>
            </a:r>
            <a:r>
              <a:rPr lang="en-US" dirty="0">
                <a:solidFill>
                  <a:srgbClr val="FF0000"/>
                </a:solidFill>
              </a:rPr>
              <a:t>46 % higher than water</a:t>
            </a:r>
            <a:r>
              <a:rPr lang="en-US" dirty="0"/>
              <a:t>.</a:t>
            </a:r>
          </a:p>
          <a:p>
            <a:endParaRPr lang="en-US" dirty="0"/>
          </a:p>
        </p:txBody>
      </p:sp>
      <p:sp>
        <p:nvSpPr>
          <p:cNvPr id="3" name="Title 2"/>
          <p:cNvSpPr>
            <a:spLocks noGrp="1"/>
          </p:cNvSpPr>
          <p:nvPr>
            <p:ph type="title"/>
          </p:nvPr>
        </p:nvSpPr>
        <p:spPr/>
        <p:txBody>
          <a:bodyPr/>
          <a:lstStyle/>
          <a:p>
            <a:r>
              <a:rPr lang="en-US" dirty="0" smtClean="0">
                <a:solidFill>
                  <a:srgbClr val="FFC000"/>
                </a:solidFill>
              </a:rPr>
              <a:t>Thermal syphon with nanofluid </a:t>
            </a:r>
            <a:endParaRPr lang="en-US" dirty="0">
              <a:solidFill>
                <a:srgbClr val="FFC000"/>
              </a:solidFill>
            </a:endParaRPr>
          </a:p>
        </p:txBody>
      </p:sp>
      <p:pic>
        <p:nvPicPr>
          <p:cNvPr id="5122" name="Picture 2" descr="http://www.lepten.ufsc.br/english/research/tucal/esquema.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876800" y="3733800"/>
            <a:ext cx="3657600" cy="303279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8158729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Cylindrical Nanofluid Heat Pipe</a:t>
            </a:r>
            <a:br>
              <a:rPr lang="en-US" dirty="0" smtClean="0"/>
            </a:br>
            <a:endParaRPr lang="en-US" dirty="0"/>
          </a:p>
        </p:txBody>
      </p:sp>
      <p:sp>
        <p:nvSpPr>
          <p:cNvPr id="5" name="Title 3"/>
          <p:cNvSpPr txBox="1">
            <a:spLocks/>
          </p:cNvSpPr>
          <p:nvPr/>
        </p:nvSpPr>
        <p:spPr>
          <a:xfrm>
            <a:off x="381000" y="914400"/>
            <a:ext cx="7680960" cy="1066800"/>
          </a:xfrm>
          <a:prstGeom prst="rect">
            <a:avLst/>
          </a:prstGeom>
        </p:spPr>
        <p:txBody>
          <a:bodyPr vert="horz" lIns="91440" tIns="45720" rIns="91440" bIns="45720" rtlCol="0" anchor="b" anchorCtr="0">
            <a:normAutofit fontScale="52500" lnSpcReduction="20000"/>
          </a:bodyPr>
          <a:lstStyle>
            <a:lvl1pPr algn="l" defTabSz="914400" rtl="0" eaLnBrk="1" latinLnBrk="0" hangingPunct="1">
              <a:spcBef>
                <a:spcPts val="400"/>
              </a:spcBef>
              <a:buNone/>
              <a:defRPr sz="4000" b="0" kern="1200" cap="none" spc="0" baseline="0">
                <a:solidFill>
                  <a:schemeClr val="tx1"/>
                </a:solidFill>
                <a:latin typeface="+mj-lt"/>
                <a:ea typeface="+mj-ea"/>
                <a:cs typeface="Tunga" pitchFamily="2"/>
              </a:defRPr>
            </a:lvl1pPr>
          </a:lstStyle>
          <a:p>
            <a:r>
              <a:rPr lang="en-US" dirty="0">
                <a:solidFill>
                  <a:schemeClr val="accent1">
                    <a:lumMod val="40000"/>
                    <a:lumOff val="60000"/>
                  </a:schemeClr>
                </a:solidFill>
              </a:rPr>
              <a:t>Cylindrical model assumes steady state, incompressible, and Newtonian fluid, and ignores radiative and gravitational effects. Overall, study shows improvement in thermal performance [22]. </a:t>
            </a:r>
          </a:p>
        </p:txBody>
      </p:sp>
      <p:pic>
        <p:nvPicPr>
          <p:cNvPr id="6" name="Picture 5"/>
          <p:cNvPicPr>
            <a:picLocks noChangeAspect="1"/>
          </p:cNvPicPr>
          <p:nvPr/>
        </p:nvPicPr>
        <p:blipFill>
          <a:blip r:embed="rId2"/>
          <a:stretch>
            <a:fillRect/>
          </a:stretch>
        </p:blipFill>
        <p:spPr>
          <a:xfrm>
            <a:off x="4953000" y="2590800"/>
            <a:ext cx="3718560" cy="2818123"/>
          </a:xfrm>
          <a:prstGeom prst="rect">
            <a:avLst/>
          </a:prstGeom>
          <a:ln w="28575">
            <a:solidFill>
              <a:schemeClr val="tx1"/>
            </a:solidFill>
          </a:ln>
        </p:spPr>
      </p:pic>
      <p:pic>
        <p:nvPicPr>
          <p:cNvPr id="7" name="Content Placeholder 6"/>
          <p:cNvPicPr>
            <a:picLocks noGrp="1" noChangeAspect="1"/>
          </p:cNvPicPr>
          <p:nvPr>
            <p:ph sz="quarter" idx="13"/>
          </p:nvPr>
        </p:nvPicPr>
        <p:blipFill>
          <a:blip r:embed="rId3"/>
          <a:stretch>
            <a:fillRect/>
          </a:stretch>
        </p:blipFill>
        <p:spPr>
          <a:xfrm>
            <a:off x="335280" y="3073306"/>
            <a:ext cx="3886200" cy="1853110"/>
          </a:xfrm>
          <a:prstGeom prst="rect">
            <a:avLst/>
          </a:prstGeom>
          <a:ln w="28575">
            <a:solidFill>
              <a:schemeClr val="tx1"/>
            </a:solidFill>
          </a:ln>
        </p:spPr>
      </p:pic>
    </p:spTree>
    <p:extLst>
      <p:ext uri="{BB962C8B-B14F-4D97-AF65-F5344CB8AC3E}">
        <p14:creationId xmlns:p14="http://schemas.microsoft.com/office/powerpoint/2010/main" xmlns="" val="22468236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200" dirty="0" smtClean="0">
                <a:solidFill>
                  <a:schemeClr val="accent2"/>
                </a:solidFill>
              </a:rPr>
              <a:t>Cylindrical Heat Pipe Thermal Resistance Reduction</a:t>
            </a:r>
            <a:endParaRPr lang="en-US" sz="3200" dirty="0">
              <a:solidFill>
                <a:schemeClr val="accent2"/>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00200" y="2133600"/>
            <a:ext cx="6267450" cy="34099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8041356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Flat Shaped Nanofluid Heat Pipe</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667000" y="1859415"/>
            <a:ext cx="3276600" cy="13811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Picture 5"/>
          <p:cNvPicPr>
            <a:picLocks noChangeAspect="1"/>
          </p:cNvPicPr>
          <p:nvPr/>
        </p:nvPicPr>
        <p:blipFill>
          <a:blip r:embed="rId3"/>
          <a:stretch>
            <a:fillRect/>
          </a:stretch>
        </p:blipFill>
        <p:spPr>
          <a:xfrm>
            <a:off x="359229" y="3657600"/>
            <a:ext cx="7467600" cy="2351877"/>
          </a:xfrm>
          <a:prstGeom prst="rect">
            <a:avLst/>
          </a:prstGeom>
          <a:ln w="28575">
            <a:solidFill>
              <a:schemeClr val="tx1"/>
            </a:solidFill>
          </a:ln>
        </p:spPr>
      </p:pic>
    </p:spTree>
    <p:extLst>
      <p:ext uri="{BB962C8B-B14F-4D97-AF65-F5344CB8AC3E}">
        <p14:creationId xmlns:p14="http://schemas.microsoft.com/office/powerpoint/2010/main" xmlns="" val="13809314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dirty="0" smtClean="0">
                <a:solidFill>
                  <a:schemeClr val="accent2"/>
                </a:solidFill>
              </a:rPr>
              <a:t>Flat Shaped Heat Pipe Size Reduction</a:t>
            </a:r>
            <a:endParaRPr lang="en-US" sz="2800" dirty="0">
              <a:solidFill>
                <a:schemeClr val="accent2"/>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905000" y="1828800"/>
            <a:ext cx="4905375" cy="447395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6527627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lstStyle/>
          <a:p>
            <a:pPr marL="285750" indent="-285750">
              <a:buFontTx/>
              <a:buChar char="-"/>
            </a:pPr>
            <a:r>
              <a:rPr lang="en-US" dirty="0" smtClean="0">
                <a:solidFill>
                  <a:srgbClr val="FF0000"/>
                </a:solidFill>
              </a:rPr>
              <a:t>Thermal conductivity</a:t>
            </a:r>
          </a:p>
          <a:p>
            <a:pPr marL="285750" indent="-285750">
              <a:buFontTx/>
              <a:buChar char="-"/>
            </a:pPr>
            <a:r>
              <a:rPr lang="en-US" dirty="0" smtClean="0">
                <a:solidFill>
                  <a:srgbClr val="FFFF00"/>
                </a:solidFill>
              </a:rPr>
              <a:t>Pressure drop</a:t>
            </a:r>
          </a:p>
          <a:p>
            <a:pPr marL="285750" indent="-285750">
              <a:buFontTx/>
              <a:buChar char="-"/>
            </a:pPr>
            <a:r>
              <a:rPr lang="en-US" dirty="0" smtClean="0">
                <a:solidFill>
                  <a:srgbClr val="92D050"/>
                </a:solidFill>
              </a:rPr>
              <a:t>Thermal resistance</a:t>
            </a:r>
          </a:p>
          <a:p>
            <a:pPr marL="285750" indent="-285750">
              <a:buFontTx/>
              <a:buChar char="-"/>
            </a:pPr>
            <a:r>
              <a:rPr lang="en-US" dirty="0" smtClean="0">
                <a:solidFill>
                  <a:schemeClr val="accent1">
                    <a:lumMod val="60000"/>
                    <a:lumOff val="40000"/>
                  </a:schemeClr>
                </a:solidFill>
              </a:rPr>
              <a:t>Maximum heat flux</a:t>
            </a:r>
          </a:p>
          <a:p>
            <a:pPr marL="285750" indent="-285750">
              <a:buFontTx/>
              <a:buChar char="-"/>
            </a:pPr>
            <a:r>
              <a:rPr lang="en-US" dirty="0" smtClean="0">
                <a:solidFill>
                  <a:schemeClr val="accent2"/>
                </a:solidFill>
              </a:rPr>
              <a:t>Heat pipe size </a:t>
            </a:r>
            <a:endParaRPr lang="en-US" dirty="0">
              <a:solidFill>
                <a:schemeClr val="accent2"/>
              </a:solidFill>
            </a:endParaRPr>
          </a:p>
        </p:txBody>
      </p:sp>
      <p:sp>
        <p:nvSpPr>
          <p:cNvPr id="3" name="Title 2"/>
          <p:cNvSpPr>
            <a:spLocks noGrp="1"/>
          </p:cNvSpPr>
          <p:nvPr>
            <p:ph type="title"/>
          </p:nvPr>
        </p:nvSpPr>
        <p:spPr/>
        <p:txBody>
          <a:bodyPr/>
          <a:lstStyle/>
          <a:p>
            <a:r>
              <a:rPr lang="en-US" dirty="0" smtClean="0"/>
              <a:t>Conclusion</a:t>
            </a:r>
            <a:endParaRPr lang="en-US"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248400" y="304800"/>
            <a:ext cx="2209800" cy="201545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 name="Picture 4"/>
          <p:cNvPicPr>
            <a:picLocks noChangeAspect="1"/>
          </p:cNvPicPr>
          <p:nvPr/>
        </p:nvPicPr>
        <p:blipFill>
          <a:blip r:embed="rId3" cstate="print"/>
          <a:stretch>
            <a:fillRect/>
          </a:stretch>
        </p:blipFill>
        <p:spPr>
          <a:xfrm>
            <a:off x="6781800" y="2896867"/>
            <a:ext cx="2209800" cy="1674704"/>
          </a:xfrm>
          <a:prstGeom prst="rect">
            <a:avLst/>
          </a:prstGeom>
          <a:ln w="28575">
            <a:solidFill>
              <a:schemeClr val="tx1"/>
            </a:solidFill>
          </a:ln>
        </p:spPr>
      </p:pic>
      <p:pic>
        <p:nvPicPr>
          <p:cNvPr id="6" name="Picture 5"/>
          <p:cNvPicPr>
            <a:picLocks noChangeAspect="1"/>
          </p:cNvPicPr>
          <p:nvPr/>
        </p:nvPicPr>
        <p:blipFill>
          <a:blip r:embed="rId4" cstate="print"/>
          <a:stretch>
            <a:fillRect/>
          </a:stretch>
        </p:blipFill>
        <p:spPr>
          <a:xfrm>
            <a:off x="4931229" y="5029200"/>
            <a:ext cx="4060371" cy="1278790"/>
          </a:xfrm>
          <a:prstGeom prst="rect">
            <a:avLst/>
          </a:prstGeom>
          <a:ln w="28575">
            <a:solidFill>
              <a:schemeClr val="tx1"/>
            </a:solidFill>
          </a:ln>
        </p:spPr>
      </p:pic>
      <p:pic>
        <p:nvPicPr>
          <p:cNvPr id="7" name="Picture 6" descr="tech_orangecontainer_small"/>
          <p:cNvPicPr>
            <a:picLocks noGrp="1"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09800" y="4551695"/>
            <a:ext cx="2362199" cy="175629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2" descr="http://cdn.medgadget.com/wp-content/uploads/2011/10/vo5fouyg.jpg"/>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4267200" y="2667000"/>
            <a:ext cx="1855747" cy="163305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510047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a:normAutofit fontScale="85000" lnSpcReduction="20000"/>
          </a:bodyPr>
          <a:lstStyle/>
          <a:p>
            <a:r>
              <a:rPr lang="en-US" sz="1100" dirty="0" smtClean="0">
                <a:latin typeface="Andalus" panose="02020603050405020304" pitchFamily="18" charset="-78"/>
                <a:cs typeface="Andalus" panose="02020603050405020304" pitchFamily="18" charset="-78"/>
              </a:rPr>
              <a:t>M</a:t>
            </a:r>
            <a:r>
              <a:rPr lang="en-US" sz="1100" dirty="0">
                <a:latin typeface="Andalus" panose="02020603050405020304" pitchFamily="18" charset="-78"/>
                <a:cs typeface="Andalus" panose="02020603050405020304" pitchFamily="18" charset="-78"/>
              </a:rPr>
              <a:t>. </a:t>
            </a:r>
            <a:r>
              <a:rPr lang="en-US" sz="1100" dirty="0" err="1">
                <a:latin typeface="Andalus" panose="02020603050405020304" pitchFamily="18" charset="-78"/>
                <a:cs typeface="Andalus" panose="02020603050405020304" pitchFamily="18" charset="-78"/>
              </a:rPr>
              <a:t>Shafahi</a:t>
            </a:r>
            <a:r>
              <a:rPr lang="en-US" sz="1100" dirty="0">
                <a:latin typeface="Andalus" panose="02020603050405020304" pitchFamily="18" charset="-78"/>
                <a:cs typeface="Andalus" panose="02020603050405020304" pitchFamily="18" charset="-78"/>
              </a:rPr>
              <a:t>, V. </a:t>
            </a:r>
            <a:r>
              <a:rPr lang="en-US" sz="1100" dirty="0" err="1">
                <a:latin typeface="Andalus" panose="02020603050405020304" pitchFamily="18" charset="-78"/>
                <a:cs typeface="Andalus" panose="02020603050405020304" pitchFamily="18" charset="-78"/>
              </a:rPr>
              <a:t>Bianco</a:t>
            </a:r>
            <a:r>
              <a:rPr lang="en-US" sz="1100" dirty="0">
                <a:latin typeface="Andalus" panose="02020603050405020304" pitchFamily="18" charset="-78"/>
                <a:cs typeface="Andalus" panose="02020603050405020304" pitchFamily="18" charset="-78"/>
              </a:rPr>
              <a:t>, K. </a:t>
            </a:r>
            <a:r>
              <a:rPr lang="en-US" sz="1100" dirty="0" err="1">
                <a:latin typeface="Andalus" panose="02020603050405020304" pitchFamily="18" charset="-78"/>
                <a:cs typeface="Andalus" panose="02020603050405020304" pitchFamily="18" charset="-78"/>
              </a:rPr>
              <a:t>Vafai</a:t>
            </a:r>
            <a:r>
              <a:rPr lang="en-US" sz="1100" dirty="0">
                <a:latin typeface="Andalus" panose="02020603050405020304" pitchFamily="18" charset="-78"/>
                <a:cs typeface="Andalus" panose="02020603050405020304" pitchFamily="18" charset="-78"/>
              </a:rPr>
              <a:t>, O. </a:t>
            </a:r>
            <a:r>
              <a:rPr lang="en-US" sz="1100" dirty="0" err="1">
                <a:latin typeface="Andalus" panose="02020603050405020304" pitchFamily="18" charset="-78"/>
                <a:cs typeface="Andalus" panose="02020603050405020304" pitchFamily="18" charset="-78"/>
              </a:rPr>
              <a:t>Manca</a:t>
            </a:r>
            <a:r>
              <a:rPr lang="en-US" sz="1100" dirty="0">
                <a:latin typeface="Andalus" panose="02020603050405020304" pitchFamily="18" charset="-78"/>
                <a:cs typeface="Andalus" panose="02020603050405020304" pitchFamily="18" charset="-78"/>
              </a:rPr>
              <a:t>. An Investigation of the Thermal Performance of Cylindrical Heat Pipes Using Nanofluids</a:t>
            </a:r>
            <a:r>
              <a:rPr lang="en-US" sz="1100" i="1" dirty="0">
                <a:latin typeface="Andalus" panose="02020603050405020304" pitchFamily="18" charset="-78"/>
                <a:cs typeface="Andalus" panose="02020603050405020304" pitchFamily="18" charset="-78"/>
              </a:rPr>
              <a:t>. International Journal of Heat and Mass Transfer,</a:t>
            </a:r>
            <a:r>
              <a:rPr lang="en-US" sz="1100" dirty="0">
                <a:latin typeface="Andalus" panose="02020603050405020304" pitchFamily="18" charset="-78"/>
                <a:cs typeface="Andalus" panose="02020603050405020304" pitchFamily="18" charset="-78"/>
              </a:rPr>
              <a:t> vol. 53, pp 376-383, 2009. http://www.medgadget.com/2011/10/nanoparticle-measurement-breakthrough-could-lead-to-super-accurate-pregnancy-tests.html</a:t>
            </a:r>
          </a:p>
          <a:p>
            <a:r>
              <a:rPr lang="en-US" sz="1100" dirty="0" smtClean="0">
                <a:latin typeface="Andalus" panose="02020603050405020304" pitchFamily="18" charset="-78"/>
                <a:cs typeface="Andalus" panose="02020603050405020304" pitchFamily="18" charset="-78"/>
              </a:rPr>
              <a:t>M</a:t>
            </a:r>
            <a:r>
              <a:rPr lang="en-US" sz="1100" dirty="0">
                <a:latin typeface="Andalus" panose="02020603050405020304" pitchFamily="18" charset="-78"/>
                <a:cs typeface="Andalus" panose="02020603050405020304" pitchFamily="18" charset="-78"/>
              </a:rPr>
              <a:t>. </a:t>
            </a:r>
            <a:r>
              <a:rPr lang="en-US" sz="1100" dirty="0" err="1">
                <a:latin typeface="Andalus" panose="02020603050405020304" pitchFamily="18" charset="-78"/>
                <a:cs typeface="Andalus" panose="02020603050405020304" pitchFamily="18" charset="-78"/>
              </a:rPr>
              <a:t>Shafahi</a:t>
            </a:r>
            <a:r>
              <a:rPr lang="en-US" sz="1100" dirty="0">
                <a:latin typeface="Andalus" panose="02020603050405020304" pitchFamily="18" charset="-78"/>
                <a:cs typeface="Andalus" panose="02020603050405020304" pitchFamily="18" charset="-78"/>
              </a:rPr>
              <a:t>, V. </a:t>
            </a:r>
            <a:r>
              <a:rPr lang="en-US" sz="1100" dirty="0" err="1">
                <a:latin typeface="Andalus" panose="02020603050405020304" pitchFamily="18" charset="-78"/>
                <a:cs typeface="Andalus" panose="02020603050405020304" pitchFamily="18" charset="-78"/>
              </a:rPr>
              <a:t>Bianco</a:t>
            </a:r>
            <a:r>
              <a:rPr lang="en-US" sz="1100" dirty="0">
                <a:latin typeface="Andalus" panose="02020603050405020304" pitchFamily="18" charset="-78"/>
                <a:cs typeface="Andalus" panose="02020603050405020304" pitchFamily="18" charset="-78"/>
              </a:rPr>
              <a:t>, K. </a:t>
            </a:r>
            <a:r>
              <a:rPr lang="en-US" sz="1100" dirty="0" err="1">
                <a:latin typeface="Andalus" panose="02020603050405020304" pitchFamily="18" charset="-78"/>
                <a:cs typeface="Andalus" panose="02020603050405020304" pitchFamily="18" charset="-78"/>
              </a:rPr>
              <a:t>Vafai</a:t>
            </a:r>
            <a:r>
              <a:rPr lang="en-US" sz="1100" dirty="0">
                <a:latin typeface="Andalus" panose="02020603050405020304" pitchFamily="18" charset="-78"/>
                <a:cs typeface="Andalus" panose="02020603050405020304" pitchFamily="18" charset="-78"/>
              </a:rPr>
              <a:t>, O. </a:t>
            </a:r>
            <a:r>
              <a:rPr lang="en-US" sz="1100" dirty="0" err="1">
                <a:latin typeface="Andalus" panose="02020603050405020304" pitchFamily="18" charset="-78"/>
                <a:cs typeface="Andalus" panose="02020603050405020304" pitchFamily="18" charset="-78"/>
              </a:rPr>
              <a:t>Manca</a:t>
            </a:r>
            <a:r>
              <a:rPr lang="en-US" sz="1100" dirty="0">
                <a:latin typeface="Andalus" panose="02020603050405020304" pitchFamily="18" charset="-78"/>
                <a:cs typeface="Andalus" panose="02020603050405020304" pitchFamily="18" charset="-78"/>
              </a:rPr>
              <a:t>. Thermal Performance of Flat-Shaped Heat Pipes Using Nanofluids. International Journal of Heat and Mass Transfer, vol. 53, pp 1438-1445, 2010.</a:t>
            </a:r>
          </a:p>
          <a:p>
            <a:pPr hangingPunct="0"/>
            <a:r>
              <a:rPr lang="en-US" sz="1100" dirty="0" smtClean="0">
                <a:latin typeface="Andalus" panose="02020603050405020304" pitchFamily="18" charset="-78"/>
                <a:cs typeface="Andalus" panose="02020603050405020304" pitchFamily="18" charset="-78"/>
              </a:rPr>
              <a:t>N</a:t>
            </a:r>
            <a:r>
              <a:rPr lang="en-US" sz="1100" dirty="0">
                <a:latin typeface="Andalus" panose="02020603050405020304" pitchFamily="18" charset="-78"/>
                <a:cs typeface="Andalus" panose="02020603050405020304" pitchFamily="18" charset="-78"/>
              </a:rPr>
              <a:t>. Zhu and K. </a:t>
            </a:r>
            <a:r>
              <a:rPr lang="en-US" sz="1100" dirty="0" err="1">
                <a:latin typeface="Andalus" panose="02020603050405020304" pitchFamily="18" charset="-78"/>
                <a:cs typeface="Andalus" panose="02020603050405020304" pitchFamily="18" charset="-78"/>
              </a:rPr>
              <a:t>Vafai</a:t>
            </a:r>
            <a:r>
              <a:rPr lang="en-US" sz="1100" dirty="0">
                <a:latin typeface="Andalus" panose="02020603050405020304" pitchFamily="18" charset="-78"/>
                <a:cs typeface="Andalus" panose="02020603050405020304" pitchFamily="18" charset="-78"/>
              </a:rPr>
              <a:t>. Analytical modeling of the startup characteristics of asymmetrical flat-shaped and disk-shaped heat pipes. International </a:t>
            </a:r>
            <a:r>
              <a:rPr lang="en-US" sz="1100" dirty="0" err="1">
                <a:latin typeface="Andalus" panose="02020603050405020304" pitchFamily="18" charset="-78"/>
                <a:cs typeface="Andalus" panose="02020603050405020304" pitchFamily="18" charset="-78"/>
              </a:rPr>
              <a:t>Jounral</a:t>
            </a:r>
            <a:r>
              <a:rPr lang="en-US" sz="1100" dirty="0">
                <a:latin typeface="Andalus" panose="02020603050405020304" pitchFamily="18" charset="-78"/>
                <a:cs typeface="Andalus" panose="02020603050405020304" pitchFamily="18" charset="-78"/>
              </a:rPr>
              <a:t> of Heat Mass Transfer, vol. 71, no. 17, pp. 2619-2637, 1998</a:t>
            </a:r>
            <a:r>
              <a:rPr lang="en-US" sz="1100" dirty="0" smtClean="0">
                <a:latin typeface="Andalus" panose="02020603050405020304" pitchFamily="18" charset="-78"/>
                <a:cs typeface="Andalus" panose="02020603050405020304" pitchFamily="18" charset="-78"/>
              </a:rPr>
              <a:t>.</a:t>
            </a:r>
          </a:p>
          <a:p>
            <a:pPr hangingPunct="0"/>
            <a:r>
              <a:rPr lang="en-US" sz="1100" dirty="0">
                <a:latin typeface="Andalus" panose="02020603050405020304" pitchFamily="18" charset="-78"/>
                <a:cs typeface="Andalus" panose="02020603050405020304" pitchFamily="18" charset="-78"/>
              </a:rPr>
              <a:t>] L. </a:t>
            </a:r>
            <a:r>
              <a:rPr lang="en-US" sz="1100" dirty="0" err="1">
                <a:latin typeface="Andalus" panose="02020603050405020304" pitchFamily="18" charset="-78"/>
                <a:cs typeface="Andalus" panose="02020603050405020304" pitchFamily="18" charset="-78"/>
              </a:rPr>
              <a:t>Asmaie</a:t>
            </a:r>
            <a:r>
              <a:rPr lang="en-US" sz="1100" dirty="0">
                <a:latin typeface="Andalus" panose="02020603050405020304" pitchFamily="18" charset="-78"/>
                <a:cs typeface="Andalus" panose="02020603050405020304" pitchFamily="18" charset="-78"/>
              </a:rPr>
              <a:t>, M. </a:t>
            </a:r>
            <a:r>
              <a:rPr lang="en-US" sz="1100" dirty="0" err="1">
                <a:latin typeface="Andalus" panose="02020603050405020304" pitchFamily="18" charset="-78"/>
                <a:cs typeface="Andalus" panose="02020603050405020304" pitchFamily="18" charset="-78"/>
              </a:rPr>
              <a:t>Haghshenasfard</a:t>
            </a:r>
            <a:r>
              <a:rPr lang="en-US" sz="1100" dirty="0">
                <a:latin typeface="Andalus" panose="02020603050405020304" pitchFamily="18" charset="-78"/>
                <a:cs typeface="Andalus" panose="02020603050405020304" pitchFamily="18" charset="-78"/>
              </a:rPr>
              <a:t>, et al. Thermal Performance Analysis of Nanofluids in a </a:t>
            </a:r>
            <a:r>
              <a:rPr lang="en-US" sz="1100" dirty="0" err="1">
                <a:latin typeface="Andalus" panose="02020603050405020304" pitchFamily="18" charset="-78"/>
                <a:cs typeface="Andalus" panose="02020603050405020304" pitchFamily="18" charset="-78"/>
              </a:rPr>
              <a:t>Thermosyphon</a:t>
            </a:r>
            <a:r>
              <a:rPr lang="en-US" sz="1100" dirty="0">
                <a:latin typeface="Andalus" panose="02020603050405020304" pitchFamily="18" charset="-78"/>
                <a:cs typeface="Andalus" panose="02020603050405020304" pitchFamily="18" charset="-78"/>
              </a:rPr>
              <a:t> Heat Pipe Using CFD Modeling. Heat  Mass Transfer, vol. 49, pp. 667-678, 2013</a:t>
            </a:r>
            <a:r>
              <a:rPr lang="en-US" sz="1100" dirty="0" smtClean="0">
                <a:latin typeface="Andalus" panose="02020603050405020304" pitchFamily="18" charset="-78"/>
                <a:cs typeface="Andalus" panose="02020603050405020304" pitchFamily="18" charset="-78"/>
              </a:rPr>
              <a:t>.</a:t>
            </a:r>
          </a:p>
          <a:p>
            <a:pPr hangingPunct="0"/>
            <a:r>
              <a:rPr lang="en-US" sz="1100" dirty="0">
                <a:latin typeface="Andalus" panose="02020603050405020304" pitchFamily="18" charset="-78"/>
                <a:cs typeface="Andalus" panose="02020603050405020304" pitchFamily="18" charset="-78"/>
              </a:rPr>
              <a:t>M.C.S. Reddy, V.V. Rao.  Experimental Investigation of Heat Transfer Coefficient and Friction Factor of Ethylene Glycol Water Based TiO2 Nanofluid in Double Pipe Heat Exchanger With and Without Helical Coil Inserts. International Communications in Heat and Mass Transfer, vol. 50, pp.68-76, 2014. </a:t>
            </a:r>
          </a:p>
          <a:p>
            <a:r>
              <a:rPr lang="en-US" sz="1100" dirty="0" smtClean="0">
                <a:latin typeface="Andalus" panose="02020603050405020304" pitchFamily="18" charset="-78"/>
                <a:cs typeface="Andalus" panose="02020603050405020304" pitchFamily="18" charset="-78"/>
              </a:rPr>
              <a:t>[</a:t>
            </a:r>
            <a:r>
              <a:rPr lang="en-US" sz="1100" dirty="0" err="1" smtClean="0">
                <a:latin typeface="Andalus" panose="02020603050405020304" pitchFamily="18" charset="-78"/>
                <a:cs typeface="Andalus" panose="02020603050405020304" pitchFamily="18" charset="-78"/>
              </a:rPr>
              <a:t>Wael</a:t>
            </a:r>
            <a:r>
              <a:rPr lang="en-US" sz="1100" dirty="0" smtClean="0">
                <a:latin typeface="Andalus" panose="02020603050405020304" pitchFamily="18" charset="-78"/>
                <a:cs typeface="Andalus" panose="02020603050405020304" pitchFamily="18" charset="-78"/>
              </a:rPr>
              <a:t> </a:t>
            </a:r>
            <a:r>
              <a:rPr lang="en-US" sz="1100" dirty="0">
                <a:latin typeface="Andalus" panose="02020603050405020304" pitchFamily="18" charset="-78"/>
                <a:cs typeface="Andalus" panose="02020603050405020304" pitchFamily="18" charset="-78"/>
              </a:rPr>
              <a:t>I.A. </a:t>
            </a:r>
            <a:r>
              <a:rPr lang="en-US" sz="1100" dirty="0" err="1">
                <a:latin typeface="Andalus" panose="02020603050405020304" pitchFamily="18" charset="-78"/>
                <a:cs typeface="Andalus" panose="02020603050405020304" pitchFamily="18" charset="-78"/>
              </a:rPr>
              <a:t>Aly</a:t>
            </a:r>
            <a:r>
              <a:rPr lang="en-US" sz="1100" dirty="0">
                <a:latin typeface="Andalus" panose="02020603050405020304" pitchFamily="18" charset="-78"/>
                <a:cs typeface="Andalus" panose="02020603050405020304" pitchFamily="18" charset="-78"/>
              </a:rPr>
              <a:t>. Numerical Study on Turbulent Heat Transfer and Pressure Drop of Nanofluid in Coiled  Tube-in-Tube Heat Exchangers. Energy Conversion and Management, vol. 79, pp. 304-316, 2014.</a:t>
            </a:r>
          </a:p>
          <a:p>
            <a:r>
              <a:rPr lang="en-US" sz="1100" dirty="0" smtClean="0">
                <a:latin typeface="Andalus" panose="02020603050405020304" pitchFamily="18" charset="-78"/>
                <a:cs typeface="Andalus" panose="02020603050405020304" pitchFamily="18" charset="-78"/>
              </a:rPr>
              <a:t>H</a:t>
            </a:r>
            <a:r>
              <a:rPr lang="en-US" sz="1100" dirty="0">
                <a:latin typeface="Andalus" panose="02020603050405020304" pitchFamily="18" charset="-78"/>
                <a:cs typeface="Andalus" panose="02020603050405020304" pitchFamily="18" charset="-78"/>
              </a:rPr>
              <a:t>. </a:t>
            </a:r>
            <a:r>
              <a:rPr lang="en-US" sz="1100" dirty="0" err="1">
                <a:latin typeface="Andalus" panose="02020603050405020304" pitchFamily="18" charset="-78"/>
                <a:cs typeface="Andalus" panose="02020603050405020304" pitchFamily="18" charset="-78"/>
              </a:rPr>
              <a:t>Shokouhmand</a:t>
            </a:r>
            <a:r>
              <a:rPr lang="en-US" sz="1100" dirty="0">
                <a:latin typeface="Andalus" panose="02020603050405020304" pitchFamily="18" charset="-78"/>
                <a:cs typeface="Andalus" panose="02020603050405020304" pitchFamily="18" charset="-78"/>
              </a:rPr>
              <a:t>, M. </a:t>
            </a:r>
            <a:r>
              <a:rPr lang="en-US" sz="1100" dirty="0" err="1">
                <a:latin typeface="Andalus" panose="02020603050405020304" pitchFamily="18" charset="-78"/>
                <a:cs typeface="Andalus" panose="02020603050405020304" pitchFamily="18" charset="-78"/>
              </a:rPr>
              <a:t>Ghazvini</a:t>
            </a:r>
            <a:r>
              <a:rPr lang="en-US" sz="1100" dirty="0">
                <a:latin typeface="Andalus" panose="02020603050405020304" pitchFamily="18" charset="-78"/>
                <a:cs typeface="Andalus" panose="02020603050405020304" pitchFamily="18" charset="-78"/>
              </a:rPr>
              <a:t>, J. </a:t>
            </a:r>
            <a:r>
              <a:rPr lang="en-US" sz="1100" dirty="0" err="1">
                <a:latin typeface="Andalus" panose="02020603050405020304" pitchFamily="18" charset="-78"/>
                <a:cs typeface="Andalus" panose="02020603050405020304" pitchFamily="18" charset="-78"/>
              </a:rPr>
              <a:t>Shabanian</a:t>
            </a:r>
            <a:r>
              <a:rPr lang="en-US" sz="1100" dirty="0">
                <a:latin typeface="Andalus" panose="02020603050405020304" pitchFamily="18" charset="-78"/>
                <a:cs typeface="Andalus" panose="02020603050405020304" pitchFamily="18" charset="-78"/>
              </a:rPr>
              <a:t>. Performance Analysis of Using Nanofluids in </a:t>
            </a:r>
            <a:r>
              <a:rPr lang="en-US" sz="1100" dirty="0" err="1">
                <a:latin typeface="Andalus" panose="02020603050405020304" pitchFamily="18" charset="-78"/>
                <a:cs typeface="Andalus" panose="02020603050405020304" pitchFamily="18" charset="-78"/>
              </a:rPr>
              <a:t>Microchannel</a:t>
            </a:r>
            <a:r>
              <a:rPr lang="en-US" sz="1100" dirty="0">
                <a:latin typeface="Andalus" panose="02020603050405020304" pitchFamily="18" charset="-78"/>
                <a:cs typeface="Andalus" panose="02020603050405020304" pitchFamily="18" charset="-78"/>
              </a:rPr>
              <a:t> Heat Sink in different Flow Regimes and its simulation using Artificial Neural Network. Proc. of the World Congress on Engineering, vol. 3, 2008.</a:t>
            </a:r>
          </a:p>
          <a:p>
            <a:r>
              <a:rPr lang="en-US" sz="1100" dirty="0"/>
              <a:t>W.N. </a:t>
            </a:r>
            <a:r>
              <a:rPr lang="en-US" sz="1100" dirty="0" err="1"/>
              <a:t>Septiadi</a:t>
            </a:r>
            <a:r>
              <a:rPr lang="en-US" sz="1100" dirty="0"/>
              <a:t>, N. Putra, M. </a:t>
            </a:r>
            <a:r>
              <a:rPr lang="en-US" sz="1100" dirty="0" err="1"/>
              <a:t>Juarsa</a:t>
            </a:r>
            <a:r>
              <a:rPr lang="en-US" sz="1100" dirty="0"/>
              <a:t>, I.P.A Putra, R. </a:t>
            </a:r>
            <a:r>
              <a:rPr lang="en-US" sz="1100" dirty="0" err="1"/>
              <a:t>Sahmura</a:t>
            </a:r>
            <a:r>
              <a:rPr lang="en-US" sz="1100" dirty="0"/>
              <a:t>. Characteristics of Screen Mesh Wick Heat Pipe with Nanofluid as Passive Cooling System. Atom Indonesia, vol. 39, no. 1, pp. 24-31, 2013.</a:t>
            </a:r>
          </a:p>
          <a:p>
            <a:r>
              <a:rPr lang="en-US" sz="1100" dirty="0" smtClean="0"/>
              <a:t>L.G</a:t>
            </a:r>
            <a:r>
              <a:rPr lang="en-US" sz="1100" dirty="0"/>
              <a:t>. </a:t>
            </a:r>
            <a:r>
              <a:rPr lang="en-US" sz="1100" dirty="0" err="1"/>
              <a:t>Asirvatham</a:t>
            </a:r>
            <a:r>
              <a:rPr lang="en-US" sz="1100" dirty="0"/>
              <a:t>, R. </a:t>
            </a:r>
            <a:r>
              <a:rPr lang="en-US" sz="1100" dirty="0" err="1"/>
              <a:t>Nimmagadda</a:t>
            </a:r>
            <a:r>
              <a:rPr lang="en-US" sz="1100" dirty="0"/>
              <a:t>, S. </a:t>
            </a:r>
            <a:r>
              <a:rPr lang="en-US" sz="1100" dirty="0" err="1"/>
              <a:t>Wongwises</a:t>
            </a:r>
            <a:r>
              <a:rPr lang="en-US" sz="1100" dirty="0"/>
              <a:t>. Heat transfer performance of screen mesh wick heat pipes using silver-water nanofluid. International Journal of Heat and Mass Transfer, vol. 60, pp. 201-209, 2013.</a:t>
            </a:r>
          </a:p>
          <a:p>
            <a:r>
              <a:rPr lang="en-US" sz="1100" dirty="0"/>
              <a:t>[54] K.H. Do, S.P. Jang. Effect of nanofluids on the thermal performance of a flat micro heat pipe with a rectangular grooved wick. International Journal of Heat and Mass Transfer, vol. 53, pp. 2183-2192, 2010.</a:t>
            </a:r>
          </a:p>
          <a:p>
            <a:r>
              <a:rPr lang="en-US" sz="1100" dirty="0" smtClean="0"/>
              <a:t>R</a:t>
            </a:r>
            <a:r>
              <a:rPr lang="en-US" sz="1100" dirty="0"/>
              <a:t>. Saleh, N. Putra, S.P. </a:t>
            </a:r>
            <a:r>
              <a:rPr lang="en-US" sz="1100" dirty="0" err="1"/>
              <a:t>Prakoso</a:t>
            </a:r>
            <a:r>
              <a:rPr lang="en-US" sz="1100" dirty="0"/>
              <a:t>, W.N. </a:t>
            </a:r>
            <a:r>
              <a:rPr lang="en-US" sz="1100" dirty="0" err="1"/>
              <a:t>Septiadi</a:t>
            </a:r>
            <a:r>
              <a:rPr lang="en-US" sz="1100" dirty="0"/>
              <a:t>. Experimental investigation of thermal conductivity and heat pipe thermal performance of </a:t>
            </a:r>
            <a:r>
              <a:rPr lang="en-US" sz="1100" dirty="0" err="1"/>
              <a:t>ZnO</a:t>
            </a:r>
            <a:r>
              <a:rPr lang="en-US" sz="1100" dirty="0"/>
              <a:t> nanofluids. International Journal of Thermal Sciences, vol. 63, pp. 125-132, 2013</a:t>
            </a:r>
            <a:r>
              <a:rPr lang="en-US" sz="1100" dirty="0" smtClean="0"/>
              <a:t>.</a:t>
            </a:r>
          </a:p>
          <a:p>
            <a:r>
              <a:rPr lang="en-US" sz="1100" dirty="0"/>
              <a:t>http://www.lepten.ufsc.br/english/research/tucal/presentation.html</a:t>
            </a:r>
          </a:p>
          <a:p>
            <a:pPr hangingPunct="0"/>
            <a:endParaRPr lang="en-US" sz="1100" dirty="0">
              <a:latin typeface="Andalus" panose="02020603050405020304" pitchFamily="18" charset="-78"/>
              <a:cs typeface="Andalus" panose="02020603050405020304" pitchFamily="18" charset="-78"/>
            </a:endParaRPr>
          </a:p>
          <a:p>
            <a:pPr hangingPunct="0"/>
            <a:endParaRPr lang="en-US" sz="1100" dirty="0"/>
          </a:p>
          <a:p>
            <a:endParaRPr lang="en-US" sz="1100" dirty="0"/>
          </a:p>
        </p:txBody>
      </p:sp>
      <p:sp>
        <p:nvSpPr>
          <p:cNvPr id="3" name="Title 2"/>
          <p:cNvSpPr>
            <a:spLocks noGrp="1"/>
          </p:cNvSpPr>
          <p:nvPr>
            <p:ph type="title"/>
          </p:nvPr>
        </p:nvSpPr>
        <p:spPr/>
        <p:txBody>
          <a:bodyPr/>
          <a:lstStyle/>
          <a:p>
            <a:r>
              <a:rPr lang="en-US" sz="1600" dirty="0" smtClean="0">
                <a:solidFill>
                  <a:schemeClr val="accent1">
                    <a:lumMod val="60000"/>
                    <a:lumOff val="40000"/>
                  </a:schemeClr>
                </a:solidFill>
                <a:latin typeface="Algerian" panose="04020705040A02060702" pitchFamily="82" charset="0"/>
              </a:rPr>
              <a:t>References</a:t>
            </a:r>
            <a:endParaRPr lang="en-US" sz="1600" dirty="0">
              <a:solidFill>
                <a:schemeClr val="accent1">
                  <a:lumMod val="60000"/>
                  <a:lumOff val="40000"/>
                </a:schemeClr>
              </a:solidFill>
              <a:latin typeface="Algerian" panose="04020705040A02060702" pitchFamily="82" charset="0"/>
            </a:endParaRPr>
          </a:p>
        </p:txBody>
      </p:sp>
    </p:spTree>
    <p:extLst>
      <p:ext uri="{BB962C8B-B14F-4D97-AF65-F5344CB8AC3E}">
        <p14:creationId xmlns:p14="http://schemas.microsoft.com/office/powerpoint/2010/main" xmlns="" val="18244285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Questions?</a:t>
            </a:r>
            <a:endParaRPr lang="en-US" dirty="0"/>
          </a:p>
        </p:txBody>
      </p:sp>
      <p:sp>
        <p:nvSpPr>
          <p:cNvPr id="5" name="AutoShape 2" descr="data:image/jpeg;base64,/9j/4AAQSkZJRgABAQAAAQABAAD/2wCEAAkGBxAPEBAPEBIPEBAQDw8PDg8ODw8NDg0OFREWFhQRFBQYHCggGBolHBQUITUhJikrLy4uFx8zODMsNygtLisBCgoKDg0OGhAQGiwkHCQsLCwsLCwsLCwsLCwsLCwsLCwsLCwsLCwsLCwsLCwsLC0sLCwsLCwsLCwsLCwsLCwsLP/AABEIAMIBAwMBEQACEQEDEQH/xAAcAAAABwEBAAAAAAAAAAAAAAAAAQIDBAUGBwj/xAA8EAABAwIFAQYFAQYFBQEAAAABAAIDBBEFBhIhMUEHE1FhcZEUIjKBoVIjQmKxwdFEcoKSoiRzstLwQ//EABsBAAEFAQEAAAAAAAAAAAAAAAEAAgMEBQYH/8QAOxEAAgEDAwIDBQcDAgYDAAAAAAECAwQRBRIhMUETIlEGYXGRoRQygbHB0fAjQuFDUhVicpKi8RYzU//aAAwDAQACEQMRAD8A0JlXTbTztyC75LaDeK7y6W3A9SyRaimvuFJGeOonTyOUlORymTnkfGKRIdGmKQGsjT4E9SI3AjPu1SLkZhoOKW5SlEkiSw6yhxkkbwJdKnKJE5Ce+R2jdwpsya4j4yGayTS0uHKDbSJoJNlPheJumcWkEWKbTq5eGS17fasovWQeKkcipsHBGE3LHYQegIZY5YI01Jc3PCfv4wLHORbSGiwQUQTmJMyftIXIAlS2g3DjZU1xJYyGKodQnQBOPchCdT7SAlwxkqCbwTwiTNAtYqJ8kqlggOwiEnVpF1F4KzkmV3JLBPhja0WGwUiWCFz3CZRZPiRTRHM1k/BFkNk4QwPTHhKm7STcVkVYHi4UsMS6EVSDg8MV36fsI8j9O7UmSWCSCyTg6wUOMkzeBBlR2kbkJMqO0buDEqW0cpAdZyCyiRNMq655iBIF0alTESWjTUpch4VNJKLuBChp1G+pJXpRj0LT4dS7ypsCNMjvB4aK6r1sOwuEx1OSaFFNDkcmoWPVS4yhr8rHqelZGbgAEqLYsj5VG1yPOlT1ErykI71O2jNwYlQ2hUhxsqa4ksZEar23Ckp+g2a7kD4hT7SFkunic7yCinJIdCDZNjgA5UDk2T7UhxzGkWQyw5QyKNl7p/iSAkhx7bcJqYpEd0qkUSByE96jtBkU2VBxHJjrZLpmCWLyZXOVVJC3VHdQV6sox4L9lbwnLzFFlbHpZX6X3UdrWlN4ZavrOnCOYm2E60tpiYFnDWtHyqGk9pLV8/JAkaQbK4mmivsJrJu7aCVTqzSZapUsofjn1i6UWmRVItMS96lSIGNGZO2jMldW49HCbOIuq9SrGHDLtC0nUWUSsNxVk/0G6UKkZrgNShKk+S37ppHzC6EuQKWAxZuw2QURkqjYDInbSPcJdOBuUmgptkcYnETp1Nv6hR7o5LCpzSzgkFjSLhPTGvkzmZcwtoxvuTwFHWrqki1aWjuHhELL+am1ZLbWcOiVtcqq8AvtPlbrPY0DXk8AlXWkjJ5ZIZA89FG5xJFCQ6Kd4Td8SRQYmVhsQQkms8EyWVhlfhdG7W5z7ab/AChOlOXQGINcFwX24UeBkpDZlR2kTkF3iO0G4MSIbQqQ42RNaJVIj1ce1wpIPsxs4cZRWS1OkEnop2sLJDGLbwY/EM66JC0DYGyyKt7tlhHQ2+k7obmarAMX+IYHBW6NRVI5M+4t/Blgs6yhE7NLhdGSi+oKdRw5RCoMtMiNwAhFRh0DUryqdWW4oWp/iMr7RyNpKa2KIHUzSblLexzwB8DDsQmNZCqmOgpjGjYBFLA1zz1EvhaU5SaGtJkKpodjZSxqeozwjmWbcImMlxe11mXVGUpZR0en3FOEMM02R8NdEzU6/wB1Pb0nCPJSvqyqT4NcZgrKRmS4G3SJ+CFsR3iOBjZVZjkf3D+7ve3RQ3CezguWLh4q3HIzV1DZL3fqv5rB3TUjs1TpOHuOxZYqZHU7DJfVbqtugm4Js5O7UY1Wo9CJm/BBVx7fUOClWoKrHA61unbz3diDkzJhpiZZTueAFXt6DovPct398riO1dDcNa1vAVp5Zk5S6B94ltG7wd4ltFvBruhgcpiXRg8bIpsPHYhSuINipo8kMhoyp+0iYXfI7RuQxKmtDlyFHXxk2Dm38LhR5jnGSwqc0s4JjZAUsEkTOY3OyN2lxsHcKXxIpYkOhQk3mJlpMpCok1sOxN1n1rFN7kzWpam6cdrRusv4K2lYG9U+lDYsIz7mv4sssuNalwVHILvEdozcF3iW0G4cLk3BK2NmROSI3ISZEcDNwXeI4FuD7xDAVIUJQhgliyNWUrJBcgIxeB7k8cGZzDivwkZDRuorqrsWUXbGkqssMpcsZilmk0uvZVrW4lOWGXL+zhThlG3Acei1co52UWIla8C9ig5xQ1U3JlVVYoGbOa63ooZXMO5bhYzfKZCp56KR17M1eYsUyLoSfvLMoXUI4ecF9FUNAAFrdLK2occFLPPJBrs009O8NkNySNhvZUq9xCm8dy9QsqtflLg0kNUJGNe3hwBCdHzLJUqpxbiwGRSYIGxJelgZuC1pYFuFB6WApi2vTWiWMgp2B480Yvax0o7kUkpLSQVcXKK+0ISJYG7SpzPVSMp3mO+q3TlVLxyjSbiaGm04SrpT6HPsHoq6aQPiEhN73N7LApqq3lHW16lvCO2WDsuFUc3dM73Z1hf1W5CflWepydXG97egziuWW1Is9297g+CFVqosYHW9WVKWUTcLwkU7A0G9upQUsLAycnKTkS3xlOTRFJMjvJCkRAxGtHAzINaOBZHC9MSJWxsvTsEbYkvRwNbC7xHAMlTj+LfDxlyr16nhxyXrK38aeDCtzzJr8rrL+2PJ0n/CobTf5exkVLAeq0aNTesmHdW/gywPYngTan6k+rFSWGRUKsqUsoXhOW4afcAXUFOkodCetdSqdS6AA6Kbkp5QCQlgW4bfCx3LWn1ATXEeqjRVYhleln/dDXfqbsVHKjFlmneVI9yrbgMtOHWcZGgHTfkKzQk4RabGV6kajTxg55TYHU1dWS9rg3XdzncWBWMqNSrVyzpHc0qFBbX2Ot0rBGxrBw1oC24QwsHIVpucnIWZE/BXYgyp2BmTP5izZHR/LbU89AqdxdRpcdzTsNNnc+boiswvtCjkeGyN0XNgeir09QjJ4aL9fQ5wjmDybaCcOAcDcEXBWguVlGI04vDH2yINE0CizZFIYy6E2ePyhLxNmIdSxRVNVE6nQxVLiOIB4aWa7m2yrKtdQfmRqTtrKUcp4OhYZhhewGcC5G7ValWco4aMVwUZ5iy2ggjiFmNDR5CyhUQyqN9RZkTsETmF3iWAbga0sC3ChIlgcpAcA5JZQeGQamAjcKaE0yCdNroQy8qbBCZzLeZ/iDpPKzba58Tg3r6w8JZRpnSrQSMRjZkTsEYkyI4Fgqsfou/jLVXuKPiRwX7K48GeTnz8qy67AbXWLKymmdTHVKe3J0rJuCmnjGrlX6FPYsGFeXHjSyaguspsFJsQXp2CNyEl6OBrkFrSwDIetLAtwoPTcD1IWHIYJFIrsQiLGufG0Xte3iU6L494s4ksvgwFVnOojeWugOxtwVSle1IvG024aXRqRTUx6jz3G42kaWeqkp6jB8SWCvX0SolmDyaWjr45RqY4OHkVoQqRmsxZiVbedJ4kjDZ8wWV8nfsBe224G5CyL+3m5b0dLot5TVPw5PDMhTUMr3BrWOLr8AFZkacpPCRvTrQjHLawdmwON0NPGx5+YNF/VdLQpuMEn1OGu6salaUo9Cb8WAp/DZFGaIVROXm3jwpYxwhPOcsm4NRhpudyoK8srAo1HOXuLgvVdIdKQ2Xp2CJsSXo4GZC1JYBkGpLAcig9LAUxTXprRImOA3TSVPI06laU/wARjfCRyvJuFvjdrdsqVlbSTyze1O7jJbUa6rxJkY3IWpKpGC5MGFvOo+EUVXmto2buqc75LoaFLSZP7xXvzNMeGlQfbJvoi0tMpLqxUWYprgFpTo3dTugS06ljhmywL9q0PcFcVTdHLMirT2zwmW82IRRbFwH3ULml1JI0ZSXCDhrGyC7SD6FPi0+hBUhKPUWXJ+CBsTqRwNyDUlgGQakMByKDkByYtrk1oemLvcWQ6Eq5WChxShbcnSD9grENslyiOM5QljJn63BKeYEFgB8RsUyrZ0p9jQpX1ek+GZurwypw899A4vjG7hubDzHh5rKq29W2e6HKNilc0L1eHVWJGwypiLsRYe7je57bCRoaXBp8b8WVharbRhurTUfi/wAvUyrnSK9OptppyT6Nfr6GspspVDty2OP/ADO3/wCIKyq3tXp9N+TdL4LH54J6ehXk15ml8X+2ScMmPPMzR6MJ/qqUvbSkvu0X/wByX6MtL2an3qL5f5G5cjv6Tt+8ZH9U6HttT/uov/uX7If/APHJL/UXy/yQ2ZOqYyXXjk/TocQbejgFfp+2FhU4luj8Vn8m/wAipc6DdJeTD/H9yPW1LKENFSe4LzZpku1p/wBXH5V+Op2ld/06if4/p1RRhpl1BPNN5/nz/AkiQEXBuDuCOCFcXJRnlPDElyJE2EXp2BmROtHAMh60sByGHIYHJiw5DA9Mca9BolixepMwS5K6XBgAQ3ZPVXCBht8mPxXK88j73OlUp0pVJcs1aN3ClHoJp8uMj+oXPmrlKzgupBU1CcuhKFJG390K2qEF2K/jVH3FwUcbnDYJSow9ASrTS6l5USingLh0CpVntQbeG+XJyHG8bllkcdRtc23WDVqykzrqFtCEehouz3E5HSaCSRbqrljUk5YMrWKEFDcjpJetnByjEmRHBG2J1o4BkMSIYFuImKYxFTM1yOt4DqVBVqxprMi5a21SvLEEUlLn+lc7Sbt35PCpq+pt4NSWi14rJrKWqbI0PYQQeCFaTTWUZzhKDxIRXAFt0+m8MFRcZKKnoZZZu7iaXE77cNHiT0CN5qFC0peJWlhfn7ku7LdrbzuMRgss3OD5PjYA6oPeu/RxGP8A2+/svPtS9rK9fMbdbI+v9z/Rfn7zprTRKVPzVfM/p/n8fkaOmp44mhkbGRsbs1sbQxoHkAuSnVcnlvLNxIduonMOAXQ3iBdLcIF0VMQmWNr2lr2tc0izmuAc0jwIKkjUaeUDBTVGWYQ0NgAh0/Sxg/ZgeAb0Houl032luLbEKvnh/wCS+D7/AI/Mxb/RaVy3OD2y+j+K/YzVfTSQHTILeBG7XehXfWOoW97DfRln1XdfFfxHGXlnWtZbaq+D7P4P+Mia1oFFg1IgwDUiIafiEbdnPaD5kKOUorqyxTo1JdEPw1DXbtII8jdFNPoOcJR6ofa9BofEc1oYJCZrUWBu4BIKA7JGqKNrxwpI1GhbTPYlhpbchW6dXI6MsPkhUQIO6lfIqrTXBYVbe9jLPEWVSvS3RFbVnCSZzmtyjN3h0i4J5WFOynu4OphqdPbyzYZTy+KVup31n8LStbXw+X1MLUb7x3hdDROer6RiyC1JDMB6kgYBqQFg5x2kl/eM50W28LrD1LO5eh1+gbfDfqYlZh0J03szrXmJ7XElrT8t1q2Mm00zmdahGM1JdTdYbQvqn2GzR9bujR4DzTNV1elp9LdLmT6L1/x6mZYWFS8qYXEV1fp/k3GHUMcDA1gA8T1cfEnqvML2/rXlTxazy+3ovgux3lra07aGymsL8/iSbqg5FkF1G5BCumuQgXTdwQXS3CBdOUgB3TlIWA7qRSANVVMyVpY8BwPQ/wAx4FW7a6q29RVaUsSX8w/VENehTrwcKiymYjGsJdTOuLujJ+V3UHwcvTtF1ynfw2y4qLqvX3r3fl9Tg9U0mdpLcuYPo/0f85KvWt9GRgp804oaenc9v1HYeSr3VV06eUaGmWqr1lF9Dk9TXSSOLnPcSTflc9KpKTy2dxCjCCxFFplvHZYJWDUS0kAgm6nt7iUJLngq3tnTq03xydcbVXaCOoBXSRWVk4mflbQgznxUm1DMsutSqYDkUHJYHJig9NwPTEVDQ4Ix4FNZRRVNNbhXISIYzecMiCWxUuMk2O4clY1o1OIACjntissKhObwjP4jnZkZLWDWfwsutqEIvETVt9GnNZnwUsmdal30s/CqPUar6IvrRaC+8xLc51Y5Z+Ch/wAQrd0J6LbPoybS5+INpGeykhqb/uRXqaBFrySNHhuZ6eewDg0+B2V2neU59zJuNLrUe2UScVw+KqZpfYjoR0T61KNVYZDbXFS2nmJlTkRmq/eHT4LNenpPqbi117fu8muy5hDWaaeEc/UfLq4qK8uqWn28qsui+r7IoxVW/rpd39EdPwykbEwMaLAc+JPUleVXF5VvKrrVXy/ouyR29tbQt6apwXC+vvJt1XlIsBXUTYQrpjYgXTchBdNyIF0ciBdHIhupqWRMfLI5rI2NL3vcbNY0C5JKkpxlOSjFZb6AZzms7aqBjy2OGplYDbvAGRh3m1rje3rZdFT9nbhxzKST9OpE6qNTlTO9Dify08hEoGp1PMBHMB4gXIcPQmypXWnV7Xma49V0/wAfiOjNSL+pgbI0scLhwsQeoUVCtOlNVKbxJcpjKtKFWDhNZTOdYzRGmlLDu0/NG4/vN/uF6xo2qw1C38RcSXEl6P8AZ9Uef6hp8rSrt6x7P3fv6lHjVCKmF0Z68HzWlXpeLDaRWdd29VTRzasy3URuI0Fw6ELDnZ1YvGDr6Wo0JrOSzy9laQvbJKNLWm9upVi1sZuScuhUvtTpqDjDlm/D7C3guhSwjlWsvIkypwdporqngr5DDkMDkxQchgemKDkMEiZCqmKWDIKkcPJS4hHbcKzCRNQlnhmFzBWSyvELL262WPfVJzn4cTprGjTpw8SRYYPlmJoDpfmd58KWhpsIrM+WVLrU6kniHCNDDQwt4Y32CvKhTXRGVOvVl1kxw0kR5Y32CDow9BirVV/cyFV5fppBuwD02VednSl2LNPUK9PuZzEsnFt3QOO3RZ9XTmuYM17fWFLy1URcNx+opH93Pct436KCnc1KL2zJrjT6NzHfT6m1psRbKwPYbgrR8VSjlHPTtpU5bZG8yfh+iLvXD5pNx5M6D+q809pb/wC01/BT8sPq+/y6HW6PaeDT3vrL8i8xTE4aOB9RO8RxRtu5x9g0DqSdgPNYVGjOtNU4LLZsZx1OO4121VLnkUcEMUQOxqA6WVw6EgODW+m/qumo+z1FR/qybfu4RE6r7Gn7OO0s4jL8JVRxx1Ba50T4riObTu5mkkkOA35INjxbfL1bRlbU/GpNuPdPqvePhUy8M6Pdc22TAumtiBdN3BBdLcIF05MBjO1+OR2EVPd3NnQukDeTEJBq+3B+y2tBlFXsd3o8fHBHV+6eb16CVR+hrJIJGTROdHJG4Pje02c1w6ps4RnFxkspiPVuWsU+Mo6aqIDTNCyRzRw15HzAeV7rz65peDXlT9H/AOi0nlZKjtAwE1tK8REtqYry0z2nS7vAPov4OG1uOD0VjTb2VndKonhPiXw9fwI6tKNSO2SyjjGC5udfuqkWcDp1207+Dh0K9RtdQ7T+ZzF5o6+9R+X7GsZUBwBBBB4PK2YtSWUYLpuLwxRmUiFtGnzJ6HKAyZ04k8M1mtU8GVkUHJYHphhyGB6FByGCRCZdwguAyWUVdQy9wp0yGPlZl6unayW9t+hspIwi3nHJs0qjnTxkmQOceAU9tFeaiupNjgkP7pTHJFeU4eo6KaTwKbuQzfAIxPHQoZQt0fUaeSOQU1sekmUmPYeyoYdgHDgqhdUY1F7zSsriVGXuKzJFFP8AFNp3A925256ADckfa6wbqvO0oTm+y4+Pb6m3WhSuXHHXP07nfqVukAdALegXl3mc8yecm2sJYRyvt+r3/wDRU4JEZEszh0dICGt9gXf7l1fs9Tjic+/C/Dr/AD4DKjOPrpCI3XY3hkk2KRStB7umbJLK7oNTHMY2/iS72BWNr1eNOzlF9ZYS+eWPprMj0MXLzyTwWgrqNsIEBB3SCC6KeBCZo2yNcx7WvY9pY9jgHNewixaR1BCmp1HFqUXhoD5ONZp7HJQ90mHPY6Mkn4ed+iSP+Frzs4epB9eV2dl7R05RUbhYfquj/Dt+BXlSfYpsJ7I8TleBMI6aO/zSPkZKbfwsYTc+pHqrtXXrSEcwbk/RJr6saqcjvOF0LKWCKniuI4Y2xsvudLRa58zyuQqVpVajqS6t5JksLA5I5MbyBnE+03LLPiJJI2hr5B3osLB9/qB87g+4XpGiSV7YRf8AfDyv346fTHyMSrWdtcOL+5Ln4ev1MvljEpGP7h97dL328ltWFeUZeHIg1G2hOPiRNU6dbiZhqmNGQu2aCT5J2R+1Lljwwyc725S3oZ9qpLjJqrqMxAw9DA9MWHIYJEGHpuCRBl6GB25IbFI55Tt6RC25PgdbgbHEFwBUbrY6E0FNLqToqCNvACjdSTHeGu48ImjoE3cw7Y+gehvgEssWI+gRiaegS3MGyPoMy0MbugTlUY10l2KyswBjuPwjuUuoU6kOjyR8v4R8PUd447BpDQRuCbb+11z3tBYXFxbbaCzzlo2NM1GlGp/V4Zt4pQeF5hWpzpzcZpprs+GddCcZx3ReUUuc8qw4rC2ORxjkjJMEzQHGMkbgjq02FxccBWrDUJ2c8pZT6oc1kwdL2LP1/taxnd337uFxkcPDc2B91tT9pIJeWm8+9jfDOn5dwKmw+EQUzNLb3e4nVJK/9T3dT+B0XL3t5Vuqm+o/h6L4E0Ul0LPUs98jw7oBDukIF0BAukIF0VwIRVVTImOlkc1kbGl73vNmtaOSSrNKnKpJRgst9ENbOXt7ZGurWxMp9VI6RsYkJcKh1zbvA3i38PPmuqXs5ihulPz4zjt8P8kPi8nVC9c3FokbI0siMm00MMR2js/ZxS9WvLD6OF/5t/K7T2OuNlepSfRrPyeP1MnU6e6MZehz4OZfVYX8bbr0JKOc45MjEsYzwWWH0T5z4N8VMmU69eFJe81uGYO1gG33KbKpgzJTqVnz0LcU7VDvY7wYFNqV0qYElyWApBteg0SokRMJTG8Cc+yJ8FL1KglP0Hxp55ZKaAOFH1JeEAuSwByE6kcA3A1JYG5C1JYFkGpLAch6ksByHqQwFSCcAeQlyhzSl1EOL2fMw+oPDvVU7zTrW+jsrxz6Puvg/wBOnuJaNzXtnuoy+K7P4om0eIB+x+Vw5af6LzrWfZ6vp/nXmp/7l2/6l2+PT4dDqdP1aldeX7s/T9v5kyPa3i9ZT0sLqV74mGUtqJYiWyN2Hdi43AJ1b+QHVRaFQoVaslVSbxwn9TUlJlbkDtOa9opsReGvG0VU7Zsg/TLYWaR+rg9bHcy6toT/APstlx3j+37fL0HRn6nUopg4BzSHNIu1zSHNcPEEcrk5QcXhrDJkxwOTMBDugIO6WAiJpmsBc9zWNHLnkNaPUlOhCU3iKy/cLJkMd7TMNpQQ2X4mQcMpvnb95Pp9iT5LZtdAu6zzJbV7/wBuv5EbqpHIs5Z8q8U+R1oacEFtPGSQSOC93Lz7DyXYafpNGzWY8y9X+noQSm5Gw7MOz97Hsr61mnTZ9NTvHza+ksg6W5A5vvtbfJ1nWI7XQoPLfEn+i/X+YdCPdnWHyLlUh7ZHllU0URtmSz5Jejk8nMP/ADH910Ps7LZfw96a+hUufNTaMVlzB3TnW64jB/3L0+HJz15cKn5V1N7SUrGWAFgFLuZiNbpZZPvZR4JW8BakcDMmMwTEu/YHKW2q+JHJJeW3gzwWV7q0VCVTQEqOUiNtt4RbQQgKrKWSzCnjqOkpuB7YkuRwMbElyOBuQtSWAZBqRwDIWpLAsg1JYFkF0MByKDksBTDDkMD0xQKGB6YzJGL39j1R4ktr6eg1rD3LqKc5krHQTtD2SNLXBw+V7T0PmvP9c0CVpL7XZ8RXLS/t96/5fX0+HTptM1TxMUq33uz9fj7/AMzl2aOzOaJzpKL9vEdxESBPGPAX2ePTfy6pllrtKolGv5ZevZ/t/OTcMlS4jXUDy1klTSuBu6O8kVzxdzDsfuFrTo29zHMoxkvXh/UKeC5g7S8XZ/idQ8HwU7vzouqMtDsZf6fyb/cO+Q8/tSxY8TRt8xTwX/LSmLQLBf2f+Uv3D4kiFUdoOLSCxq5B/kbFEfdjQp4aPZR6Ul+OX+bBvl6lT/1lc/8AxVW8f92peL+5Cuf0beP9sV+CByzVYJ2WV89jNopGdTKQ+W3lG0/zIWTc+0FpS4hmb93T5v8ATI5U2zp2V8h0OHkSNaZpxxPPZxafFjeG+vPmuavNYubpbc7Y+i/V9WSKCRp3SLMSE2R5ZVLFEbZXVVVZWKcMkMpGexQCpa6En5XFuq3gHA2/C6f2fsp1LpTXSPV/FYRmX12qNP3voSqWJsbQ1oAAFgBwAvR0sHJzk5PLJED7lPlHCI4SyyQXJmB7YWpEZkwuW6QxRgHlGzpOEOTQ1Csqk8o0EDmg7kXU06iRmOEpdEXdNGLXVaUsksKe3qPkpuB7YguTiNsSSjga2JJRG5CukNyFdEWQakgZBdIOQXQDkO6QUxQchgemKBQHJir3QwSIYlb0KcMawKp6o/S7kdfEeK829pND+yT8eiv6cu3+1+nwfb5eh1Wlaj40fDqPzr6r1+PqSZGxyjTIxkjf0yNa9vsVykZTpvMG18Hg20yE7K2Gu5o6X/TCxn/jZWFqV4v9SXzHJIDMnYYP8HT/AHaT/VJ6ref/AKMdhEqDLeHsILaOkBHB+HiJH3IUMtQu5LDqy+bCki1ZpaLNAaPBoDR7BVG3J5byODL0MCyJMikURuRmSVSKIxshVFQpoQIZSM5i+IWHn0WlbUHJpJFacgqBhDRf6jufVeoabZRtaCguvV/E5G7rutUcu3b4EwO3stJIpN84JEDbISeQwjgcLkMCYV0RmTHYtiTadhPXohc3Cpo0LW2daRh5MxSvlBBNrrAncylI6enYU4Q6HXctVJkgaXc2WrQeYnNXkVGo0i1JU5QbEEo4GtiSURmQtSI0TdHAAXSwAK6Qsh3REC6AchgpYHZDugOTFAoYHpigUMD0wPFx5jj+yC4HtZRBnNi0/ZKtQp16UqVRZi1yMhUlTqRnHqh6Co6FeQajp87SvKjLt0fquzO4tbmNamprv+ZMjqFmuBcTJDJlE4j0xwSobR2Q+9Q2iyEZU5RFkbdKnqIxsiTVCmjAjbKivrbXVulSyQyZmY5++qLfus+Y+vT/AO8l12g2alV3vpHn8exl6jV2UcLq+P3NFCV3CRzLIWL4zHStL3n0HUplavGlHLJbW0ncTxEzsXaM3VYxnTfnqs7/AIis9DZeiPbw+TYYTi8VUzXGb+I6haFKrGosoxLm2nQliSJ11NgqHF8zYmZZCAdlz91Wc5Hb6fbeHDnqQMGpTLK0DxCr045kXK9RQg2dzwSn7uFrfILepRxE4m6qb5tk4lTJFRiSURgglEa2FdEaJLkgNiS9HA3cFrRwDcDWlgO4UHIYHJiroDgwUgoUChgegwUCRMWCmtEiZBqLl9vA3U0eI5IJPM8Eeodbf3XL+01h41BV4rzQ6/8AS/2f6m7pFxsqeG+kvz/yLhqrrzyVM6dMmMqVA6Y9MfbOo3AemKNQlsDkQZ0VAGRiWpUsYDGyvqKtWIUyNszOMYhYHdadvRyRDOV92ukPL3n2G3913ej0dlHPqYOqSzUUfRGnjctpIx2cvzxWukqXNvszYBc/fVHKpg63S6KhRT9TOKkaZocl4o6Coa2/yvNiOit2dVwqIztSt1Vot90dga+4uuiOIfDOEsopHutpNyuV2ts9EdSMUdHyTlru7SPG60rWhjlnPaje7vLE3o2C0kjn5MSSnDGJJRGNiSURohzkcDGxu6IwCIgJCEl4HJA+6GUFRb7Aa8Hgj3Ryg7Wuo41yGApiwUMDxV0B6DBQY9CtVt0CVMr5XXJPndTpcYKufNkblOoKOpSjOLhLo1h/iWqU3FqS6oqoqjSSDyDZeUXdq6NWVN9m0dxSmqkFNd1kmx1SpOmTJkllSonTHZFfEoeGHI3JUp6gBsiT1fmpo0xrZT11dzurlKkRsyuKVRNwtWhTwJI0mXxphYP4QffddrZRxRivcczfPNWT95exvV4z2jmudKQsqC7o7cFc9f03Gpn1Or0uqp0UvQzyommWGAwl9REB+oFTUIuVRJFe7mo0ZN+h2uPYAeQXUpcHAy5bBT4FCDq0i/oqPgxTL/2uo44yWbWBosNlKlgqSk31CJTiJiSU4YxJKI1jbiikMbEJxGBIQRNt0hJZMPmnOndExQWLhsXeCyrq+2vbA6bTtF3pTq9DEVGO1MhuZHfY2WZK4qS6s6OFlQgsKKFUuYKmI3bI4+RN0Y3FSPRjalhQqLDibnK+cxMRFNZrzsD0K1bW+U/LM5vUdGdJb6XQ2zHXWiYKFgoD0GCgSIRUP29U6K5FUflIbipSFIZc5JongUWJv0S3/UAfvwuG9obbbc7/APcvquP2Ot0mpuobfR4/UTHVLnXTNQlMqlG6YRXxfmm+EEalrE6NIBAqKvzViFIBS1tUSrtKmDBEp6Z0jr2JHod1qUKL9AOcY9Wa3DoXho+U+y6u3WII5a5nFzfJZNDh0KtIpSlH1IWL4U2pZpeN+h8FFcW8a0cMmtbuVvPMTHTZMnDrNII8VjS0yonwb8NZotZfU02Wcttpjrf8z/5LQtLFUvNLqZGoam662x6GpEiv4MglSYrEwbuHuqE6kUW6dvOS4RGOYoP1D3TFXiPdlU9B6LFoncOHupI1YsrztqkeqJDZgeCFKmmV5Ra6hkpxExslPRGwJAAkIqc0VZhppHDm1gq91PZTbL2nUVVuIxZxWR5cSTyTcrmm8vJ6GkksISgECQhUby0hw2INwinh5A0msM7PlWuM1PG882sV0trPfSTZwGoUVSuHFF1dWCqg7oEiGqh3CdAFQiOKlGJDEjkcEkUUGYnW0O8yPff+i5v2hpZhCXo2vn/6Oj0WXMo/B/z5lZFULkpQN8fFSo/DEKbMSbNBcTwACSfsjGi5PCWWCUlFZk8IsabAqmXd1om+L/q/2j+tlr2+iV58y8q9/X5fvgyq+sW9PiPmfu6fP9slrTZSi/8A0dJIfXQ38b/lbFLRaEPvtv6fz5mVV1uvL7iS+v5/sWUGX6dnEUfqRqPuVfha0IfdiijO8uZ/em/mS2UTRwxoHoArCUUVnKo+48Kb+EJbgOMhDqQ+ATlNETpzYg0Z8E7xEN8Oohp9H/CnqYMzQw6jHonKYfFa6jfwh8U7eh3jI4zNiM8nJd+VyUpykeiRo04DBfKP1flN8xJiA5FiMzOHO9yiqkkMlRpy7FtQZsmjtckqeF3KJTrabTn0Rq8Lzox9g/ZX6V6n1MW50iS5iaakr2Si7SCtGFSMlwYVW3nTfKJd1IVwXSEVuYaQzU8jByQbKC4p76bRdsK3hVoyZxWoiLHFrhYg2XMSTTwz0OElKKaG0BwEhCo2FxDRuSbBFLLwCTSWWdkyvSGGmjaebXK6e1puFJJnAajWVW4ckXBkVjaVMjbpSjtDuY2+ROSDlsYe9PSHJEaV6OCaMTO5nnDYwT0cOPQrG1qnvoL4m5pPFX8DOwVwcbC5J6AErk/s03wkdFJxiss1mD5dkls+Uljf0/vn+y0rbRpT5q8L6mHea1Cn5aXL9exr6DDooRZjQPF3Lj9+q36NrSoLEI4/nqc5Wuqtd5nLP5fIs44VI5DIwHmxpmSTaLACAeAXSwLId0sCyDUhgW4GpHAsgQFkS6Np6IptDXCL7DfwrU7xGM+zwMZQ5VhZyAVDGzikaU9TqSZOky1AR9IR+zQGq/qruVFfkqJ19OyinZRfQsU9WnHqZXE8myR3Ld1TqWco9DVoarCXDM3UUkkR3BFlTlCUTThVhUXBMwzG5YSLE2UtK4lBle4sqdVco3+A5pZKA1xsVr294pcM5e90qVPmPQ1DJARcLQTyYkotPDDKQkZTMuUWVF5I/lf+Cs+5sVU5j1NzT9XlRW2fKMPV5WqozbQXeYWVOzqx7HSUtTt5r7wmmyxVPNu7I8yhG0qy7BqalbwWdxs8uZPbARJL8zxwOgWra2Cg90upz9/rDqrZT4RrVqIwRJKIUhDiiOSGXuTkh6QxI9OSJYoiyyJxPGJUYpQvqQGMHXc+Cz7+k6kNqNC1rwt3ukXeX8sxUwBIDn+J6eigt7SFJe8zr7VKld4TwjRMHQK0zLTJkEHUqGUvQs06fdki6YT5BdLA1sK6OAZBdIGQXSFkF0gZBdIOQ9SGBZD1JYDkO6AclOFaISQ3hRknYIooayPOBZJiRg85sGk7D2Cy7tLB0Olt5OeFZLOlJWHuIeLE8qSn1Ia68p17LziYW3326ro7b7hwd+kqrLRWSiBIQRCQUJskECcISUgoQ5EchpycPQy9ORIiNKnomiQpkWWIlvgwGlV59SjdvzFqFGUSTScqOp0JqH3icVAW2JKIAJDAkQASEBIQEgBpCAEghoBDQE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Smi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9" name="Picture 5" descr="C:\Users\mshafahi\Desktop\smile-02.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3000" y="1676400"/>
            <a:ext cx="6477000" cy="48577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264851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IN" dirty="0" smtClean="0"/>
              <a:t>Let Us Meet Again</a:t>
            </a:r>
            <a:endParaRPr lang="en-IN" dirty="0"/>
          </a:p>
        </p:txBody>
      </p:sp>
      <p:sp>
        <p:nvSpPr>
          <p:cNvPr id="4" name="Content Placeholder 2"/>
          <p:cNvSpPr>
            <a:spLocks noGrp="1"/>
          </p:cNvSpPr>
          <p:nvPr>
            <p:ph sz="quarter" idx="13"/>
          </p:nvPr>
        </p:nvSpPr>
        <p:sp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w="19050">
            <a:solidFill>
              <a:srgbClr val="002060"/>
            </a:solidFill>
          </a:ln>
        </p:spPr>
        <p:txBody>
          <a:bodyPr/>
          <a:lstStyle/>
          <a:p>
            <a:pPr algn="ctr">
              <a:buFont typeface="Arial" charset="0"/>
              <a:buNone/>
              <a:defRPr/>
            </a:pPr>
            <a:r>
              <a:rPr lang="en-US" sz="2800" dirty="0" smtClean="0">
                <a:effectLst>
                  <a:outerShdw blurRad="38100" dist="38100" dir="2700000" algn="tl">
                    <a:srgbClr val="000000">
                      <a:alpha val="43137"/>
                    </a:srgbClr>
                  </a:outerShdw>
                </a:effectLst>
                <a:latin typeface="Georgia" pitchFamily="18" charset="0"/>
              </a:rPr>
              <a:t>We welcome you all to our future conferences of OMICS Group International  </a:t>
            </a:r>
          </a:p>
          <a:p>
            <a:pPr algn="ctr">
              <a:buFont typeface="Arial" charset="0"/>
              <a:buNone/>
              <a:defRPr/>
            </a:pPr>
            <a:endParaRPr lang="en-US" sz="2400" dirty="0" smtClean="0">
              <a:effectLst>
                <a:outerShdw blurRad="38100" dist="38100" dir="2700000" algn="tl">
                  <a:srgbClr val="000000">
                    <a:alpha val="43137"/>
                  </a:srgbClr>
                </a:outerShdw>
              </a:effectLst>
              <a:latin typeface="Georgia" pitchFamily="18" charset="0"/>
            </a:endParaRPr>
          </a:p>
          <a:p>
            <a:pPr algn="ctr">
              <a:buFont typeface="Arial" charset="0"/>
              <a:buNone/>
              <a:defRPr/>
            </a:pPr>
            <a:r>
              <a:rPr lang="en-US" sz="1800" dirty="0" smtClean="0">
                <a:effectLst>
                  <a:outerShdw blurRad="38100" dist="38100" dir="2700000" algn="tl">
                    <a:srgbClr val="000000">
                      <a:alpha val="43137"/>
                    </a:srgbClr>
                  </a:outerShdw>
                </a:effectLst>
                <a:latin typeface="Georgia" pitchFamily="18" charset="0"/>
              </a:rPr>
              <a:t>Please Visit:</a:t>
            </a:r>
            <a:r>
              <a:rPr lang="en-US" sz="2400" dirty="0" smtClean="0">
                <a:effectLst>
                  <a:outerShdw blurRad="38100" dist="38100" dir="2700000" algn="tl">
                    <a:srgbClr val="000000">
                      <a:alpha val="43137"/>
                    </a:srgbClr>
                  </a:outerShdw>
                </a:effectLst>
                <a:latin typeface="Georgia" pitchFamily="18" charset="0"/>
              </a:rPr>
              <a:t/>
            </a:r>
            <a:br>
              <a:rPr lang="en-US" sz="2400" dirty="0" smtClean="0">
                <a:effectLst>
                  <a:outerShdw blurRad="38100" dist="38100" dir="2700000" algn="tl">
                    <a:srgbClr val="000000">
                      <a:alpha val="43137"/>
                    </a:srgbClr>
                  </a:outerShdw>
                </a:effectLst>
                <a:latin typeface="Georgia" pitchFamily="18" charset="0"/>
              </a:rPr>
            </a:br>
            <a:r>
              <a:rPr lang="en-US" sz="2400" dirty="0" smtClean="0">
                <a:effectLst>
                  <a:outerShdw blurRad="38100" dist="38100" dir="2700000" algn="tl">
                    <a:srgbClr val="000000">
                      <a:alpha val="43137"/>
                    </a:srgbClr>
                  </a:outerShdw>
                </a:effectLst>
                <a:latin typeface="Georgia" pitchFamily="18" charset="0"/>
                <a:hlinkClick r:id="rId2"/>
              </a:rPr>
              <a:t>www.omicsgroup.com</a:t>
            </a:r>
            <a:endParaRPr lang="en-US" sz="2400" dirty="0" smtClean="0">
              <a:effectLst>
                <a:outerShdw blurRad="38100" dist="38100" dir="2700000" algn="tl">
                  <a:srgbClr val="000000">
                    <a:alpha val="43137"/>
                  </a:srgbClr>
                </a:outerShdw>
              </a:effectLst>
              <a:latin typeface="Georgia" pitchFamily="18" charset="0"/>
            </a:endParaRPr>
          </a:p>
          <a:p>
            <a:pPr algn="ctr">
              <a:buFont typeface="Arial" charset="0"/>
              <a:buNone/>
              <a:defRPr/>
            </a:pPr>
            <a:r>
              <a:rPr lang="en-US" sz="2400" dirty="0" smtClean="0">
                <a:effectLst>
                  <a:outerShdw blurRad="38100" dist="38100" dir="2700000" algn="tl">
                    <a:srgbClr val="000000">
                      <a:alpha val="43137"/>
                    </a:srgbClr>
                  </a:outerShdw>
                </a:effectLst>
                <a:latin typeface="Georgia" pitchFamily="18" charset="0"/>
                <a:hlinkClick r:id="rId3"/>
              </a:rPr>
              <a:t>www.conferenceseries.com</a:t>
            </a:r>
            <a:endParaRPr lang="en-US" sz="2400" dirty="0" smtClean="0">
              <a:effectLst>
                <a:outerShdw blurRad="38100" dist="38100" dir="2700000" algn="tl">
                  <a:srgbClr val="000000">
                    <a:alpha val="43137"/>
                  </a:srgbClr>
                </a:outerShdw>
              </a:effectLst>
              <a:latin typeface="Georgia" pitchFamily="18" charset="0"/>
            </a:endParaRPr>
          </a:p>
          <a:p>
            <a:pPr algn="ctr">
              <a:buFont typeface="Arial" charset="0"/>
              <a:buNone/>
              <a:defRPr/>
            </a:pPr>
            <a:r>
              <a:rPr lang="en-US" sz="2400" dirty="0" smtClean="0">
                <a:effectLst>
                  <a:outerShdw blurRad="38100" dist="38100" dir="2700000" algn="tl">
                    <a:srgbClr val="000000">
                      <a:alpha val="43137"/>
                    </a:srgbClr>
                  </a:outerShdw>
                </a:effectLst>
                <a:latin typeface="Georgia" pitchFamily="18" charset="0"/>
                <a:hlinkClick r:id="rId4"/>
              </a:rPr>
              <a:t>http://mechanical-aerospace.conferenceseries.com/</a:t>
            </a:r>
            <a:endParaRPr lang="en-US" sz="2400" dirty="0" smtClean="0">
              <a:effectLst>
                <a:outerShdw blurRad="38100" dist="38100" dir="2700000" algn="tl">
                  <a:srgbClr val="000000">
                    <a:alpha val="43137"/>
                  </a:srgbClr>
                </a:outerShdw>
              </a:effectLst>
              <a:latin typeface="Georgia" pitchFamily="18" charset="0"/>
            </a:endParaRPr>
          </a:p>
          <a:p>
            <a:pPr algn="just">
              <a:buFont typeface="Arial" charset="0"/>
              <a:buNone/>
              <a:defRPr/>
            </a:pPr>
            <a:endParaRPr lang="en-US" sz="2400" dirty="0" smtClean="0">
              <a:effectLst>
                <a:outerShdw blurRad="38100" dist="38100" dir="2700000" algn="tl">
                  <a:srgbClr val="000000">
                    <a:alpha val="43137"/>
                  </a:srgbClr>
                </a:outerShdw>
              </a:effectLst>
            </a:endParaRPr>
          </a:p>
          <a:p>
            <a:pPr algn="just">
              <a:buFont typeface="Arial" charset="0"/>
              <a:buNone/>
              <a:defRPr/>
            </a:pPr>
            <a:endParaRPr lang="en-US" sz="2400" dirty="0" smtClean="0">
              <a:effectLst>
                <a:outerShdw blurRad="38100" dist="38100" dir="2700000" algn="tl">
                  <a:srgbClr val="000000">
                    <a:alpha val="43137"/>
                  </a:srgbClr>
                </a:outerShdw>
              </a:effectLst>
            </a:endParaRPr>
          </a:p>
          <a:p>
            <a:pPr algn="just">
              <a:buFont typeface="Arial" charset="0"/>
              <a:buNone/>
              <a:defRPr/>
            </a:pPr>
            <a:endParaRPr lang="en-US" sz="2400" dirty="0">
              <a:effectLst>
                <a:outerShdw blurRad="38100" dist="38100" dir="2700000" algn="tl">
                  <a:srgbClr val="000000">
                    <a:alpha val="43137"/>
                  </a:srgbClr>
                </a:outerShdw>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ylar">
  <a:themeElements>
    <a:clrScheme name="Mylar">
      <a:dk1>
        <a:srgbClr val="000000"/>
      </a:dk1>
      <a:lt1>
        <a:srgbClr val="FFFFFF"/>
      </a:lt1>
      <a:dk2>
        <a:srgbClr val="656162"/>
      </a:dk2>
      <a:lt2>
        <a:srgbClr val="E0DACC"/>
      </a:lt2>
      <a:accent1>
        <a:srgbClr val="4A5A7A"/>
      </a:accent1>
      <a:accent2>
        <a:srgbClr val="F7BD40"/>
      </a:accent2>
      <a:accent3>
        <a:srgbClr val="975C00"/>
      </a:accent3>
      <a:accent4>
        <a:srgbClr val="754D41"/>
      </a:accent4>
      <a:accent5>
        <a:srgbClr val="838995"/>
      </a:accent5>
      <a:accent6>
        <a:srgbClr val="687B66"/>
      </a:accent6>
      <a:hlink>
        <a:srgbClr val="B5740B"/>
      </a:hlink>
      <a:folHlink>
        <a:srgbClr val="7483A0"/>
      </a:folHlink>
    </a:clrScheme>
    <a:fontScheme name="Mylar">
      <a:maj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맑은 고딕"/>
        <a:font script="Hans" typeface="华文楷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ylar">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effectStyle>
        <a:effectStyle>
          <a:effectLst>
            <a:innerShdw blurRad="50800" dist="25400" dir="13500000">
              <a:srgbClr val="000000">
                <a:alpha val="75000"/>
              </a:srgbClr>
            </a:innerShdw>
            <a:outerShdw blurRad="50800" dist="25400" dir="5400000" rotWithShape="0">
              <a:srgbClr val="000000">
                <a:alpha val="50000"/>
              </a:srgbClr>
            </a:outerShdw>
          </a:effectLst>
          <a:scene3d>
            <a:camera prst="orthographicFront">
              <a:rot lat="0" lon="0" rev="0"/>
            </a:camera>
            <a:lightRig rig="threePt" dir="tl"/>
          </a:scene3d>
          <a:sp3d prstMaterial="dkEdge">
            <a:bevelT w="25400" h="508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tint val="100000"/>
                <a:shade val="30000"/>
                <a:alpha val="100000"/>
                <a:satMod val="255000"/>
                <a:lumMod val="100000"/>
              </a:schemeClr>
            </a:gs>
          </a:gsLst>
          <a:path path="circle">
            <a:fillToRect l="50000" t="-80000" r="50000" b="180000"/>
          </a:path>
        </a:gradFill>
        <a:blipFill rotWithShape="1">
          <a:blip xmlns:r="http://schemas.openxmlformats.org/officeDocument/2006/relationships" r:embed="rId1">
            <a:duotone>
              <a:schemeClr val="phClr">
                <a:lumMod val="80000"/>
              </a:schemeClr>
              <a:schemeClr val="phClr">
                <a:tint val="50000"/>
                <a:lumMod val="1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TC101790491[[fn=Mylar]]</Template>
  <TotalTime>5362</TotalTime>
  <Words>1289</Words>
  <Application>Microsoft Office PowerPoint</Application>
  <PresentationFormat>On-screen Show (4:3)</PresentationFormat>
  <Paragraphs>111</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Mylar</vt:lpstr>
      <vt:lpstr>About OMICS Group</vt:lpstr>
      <vt:lpstr>About OMICS Group Conferences</vt:lpstr>
      <vt:lpstr>A Review On Nanofluid Heat Pipe</vt:lpstr>
      <vt:lpstr>Layout</vt:lpstr>
      <vt:lpstr>Layout</vt:lpstr>
      <vt:lpstr>What Is A Heat Pipe?</vt:lpstr>
      <vt:lpstr>What is Nanofluid?</vt:lpstr>
      <vt:lpstr>Why nanofluid heat pipe?</vt:lpstr>
      <vt:lpstr>Heat Pipe Applications</vt:lpstr>
      <vt:lpstr>Characteristics of Heat Pipe </vt:lpstr>
      <vt:lpstr>Wick type</vt:lpstr>
      <vt:lpstr>Working Fluid</vt:lpstr>
      <vt:lpstr>Nanofluid Characteristics</vt:lpstr>
      <vt:lpstr>Thermal conductivity and convection coefficient enhancement</vt:lpstr>
      <vt:lpstr>Viscosity and Density</vt:lpstr>
      <vt:lpstr>Electronics</vt:lpstr>
      <vt:lpstr>Thermal syphon with nanofluid </vt:lpstr>
      <vt:lpstr>Cylindrical Nanofluid Heat Pipe </vt:lpstr>
      <vt:lpstr>Cylindrical Heat Pipe Thermal Resistance Reduction</vt:lpstr>
      <vt:lpstr>Flat Shaped Nanofluid Heat Pipe</vt:lpstr>
      <vt:lpstr>Flat Shaped Heat Pipe Size Reduction</vt:lpstr>
      <vt:lpstr>Conclusion</vt:lpstr>
      <vt:lpstr>References</vt:lpstr>
      <vt:lpstr>Questions?</vt:lpstr>
      <vt:lpstr>Let Us Meet Again</vt:lpstr>
    </vt:vector>
  </TitlesOfParts>
  <Company>Cal Poly Pomona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Review On Nanofluid Heat Pipe</dc:title>
  <dc:creator>Maryam Shafahi</dc:creator>
  <cp:lastModifiedBy>omics009</cp:lastModifiedBy>
  <cp:revision>65</cp:revision>
  <dcterms:created xsi:type="dcterms:W3CDTF">2014-09-01T21:47:12Z</dcterms:created>
  <dcterms:modified xsi:type="dcterms:W3CDTF">2014-10-08T10:41:50Z</dcterms:modified>
</cp:coreProperties>
</file>