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300" r:id="rId3"/>
    <p:sldId id="325" r:id="rId4"/>
    <p:sldId id="308" r:id="rId5"/>
    <p:sldId id="340" r:id="rId6"/>
    <p:sldId id="341" r:id="rId7"/>
    <p:sldId id="333" r:id="rId8"/>
    <p:sldId id="342" r:id="rId9"/>
    <p:sldId id="345" r:id="rId10"/>
    <p:sldId id="336" r:id="rId11"/>
    <p:sldId id="337" r:id="rId12"/>
    <p:sldId id="338" r:id="rId13"/>
    <p:sldId id="334" r:id="rId14"/>
    <p:sldId id="335" r:id="rId15"/>
    <p:sldId id="339" r:id="rId16"/>
    <p:sldId id="346" r:id="rId17"/>
    <p:sldId id="292" r:id="rId18"/>
    <p:sldId id="343" r:id="rId19"/>
    <p:sldId id="258" r:id="rId20"/>
    <p:sldId id="344" r:id="rId21"/>
    <p:sldId id="260" r:id="rId22"/>
    <p:sldId id="261" r:id="rId23"/>
    <p:sldId id="263" r:id="rId24"/>
    <p:sldId id="264" r:id="rId25"/>
    <p:sldId id="265" r:id="rId26"/>
    <p:sldId id="266" r:id="rId27"/>
    <p:sldId id="276" r:id="rId28"/>
    <p:sldId id="278" r:id="rId29"/>
    <p:sldId id="347" r:id="rId30"/>
  </p:sldIdLst>
  <p:sldSz cx="12192000" cy="6858000"/>
  <p:notesSz cx="6797675" cy="9925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3A1953"/>
    <a:srgbClr val="381850"/>
    <a:srgbClr val="5A2781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5" autoAdjust="0"/>
    <p:restoredTop sz="94660"/>
  </p:normalViewPr>
  <p:slideViewPr>
    <p:cSldViewPr snapToGrid="0">
      <p:cViewPr varScale="1">
        <p:scale>
          <a:sx n="60" d="100"/>
          <a:sy n="60" d="100"/>
        </p:scale>
        <p:origin x="-84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97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5"/>
      <c:rotY val="45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6118251928020567"/>
          <c:y val="0.30827067669172931"/>
          <c:w val="0.36246786632390743"/>
          <c:h val="0.38847117794486213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/>
            </a:solidFill>
            <a:ln w="26021">
              <a:solidFill>
                <a:schemeClr val="tx1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2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hlink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chemeClr val="tx2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80C0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0C0FF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dPt>
            <c:idx val="9"/>
            <c:bubble3D val="0"/>
            <c:spPr>
              <a:solidFill>
                <a:srgbClr val="FFFF00"/>
              </a:solidFill>
              <a:ln w="26021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Sheet1!$B$1:$K$1</c:f>
              <c:strCache>
                <c:ptCount val="10"/>
                <c:pt idx="0">
                  <c:v>Astrocytoma, LG</c:v>
                </c:pt>
                <c:pt idx="1">
                  <c:v>Astrocytoma, HG</c:v>
                </c:pt>
                <c:pt idx="2">
                  <c:v>Brainstem Glioma</c:v>
                </c:pt>
                <c:pt idx="3">
                  <c:v>Medulloblastoma</c:v>
                </c:pt>
                <c:pt idx="4">
                  <c:v>Ependymoma</c:v>
                </c:pt>
                <c:pt idx="5">
                  <c:v>Germ Cell</c:v>
                </c:pt>
                <c:pt idx="6">
                  <c:v>Craniopharyngioma</c:v>
                </c:pt>
                <c:pt idx="7">
                  <c:v>Oligodendroglioma</c:v>
                </c:pt>
                <c:pt idx="8">
                  <c:v>Choroid Plexus</c:v>
                </c:pt>
                <c:pt idx="9">
                  <c:v>Other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30</c:v>
                </c:pt>
                <c:pt idx="1">
                  <c:v>10</c:v>
                </c:pt>
                <c:pt idx="2">
                  <c:v>9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6</c:v>
                </c:pt>
                <c:pt idx="7">
                  <c:v>5</c:v>
                </c:pt>
                <c:pt idx="8">
                  <c:v>3</c:v>
                </c:pt>
                <c:pt idx="9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5204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68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78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78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99CF04-EFFE-41C4-A0A7-5C88B64AB474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202"/>
            <a:ext cx="2946400" cy="4978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7202"/>
            <a:ext cx="2946400" cy="4978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B2B8900-260C-4B79-B39B-50B6CC9A4F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1988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84024-85C7-4A11-ACA0-3A16890F8A74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58B8-2C6D-49F1-9151-193201E6193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6E24B-B4EE-4DFD-806A-4D1ECEA85414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250C-2DAC-4DEC-B318-4FAE203F397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B6D4D-4C9D-4965-9B76-C3D83379085F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28FAC-9C99-4549-B767-DB49EA9F2D2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FD054-F6F5-4279-884A-40A7D0A1BBC2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B65C5-D3B5-40B1-8EE3-FBE192D1F8E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DEC59-CCFE-48E6-8DFC-E9E788AF1DC6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148E9-E7C4-427A-AF71-0A57EFE3814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1EDEA-3732-45AE-9DB1-B81E448BBC0D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4D941-1028-40CA-8ADF-AAB4ABCC553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204B5-EC3C-4CDA-9159-6E34EC5DF11F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C5B17-FE44-4E91-91F0-34A90E351FB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13CEE-5B02-49FA-8F4A-E3B75E52510D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9E4BF-831E-4B10-9D00-F95A8AFD962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B49E5-C471-4265-B2B9-D948E717E3DF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89E8B-3953-4783-9B79-6E2F96A3975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6E7EB-E4AB-4D31-A7B9-8DB97D6EC35F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CAE59-61AC-476D-A3CD-884D67E4127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C3AB1-56CB-4F49-8633-D8537E0032C9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64AFA-102D-4BFD-A9D5-BFBC3740E48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286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4621A1-2C99-455F-8A45-242C1D8CFC45}" type="datetimeFigureOut">
              <a:rPr lang="en-AU"/>
              <a:pPr>
                <a:defRPr/>
              </a:pPr>
              <a:t>22/07/2015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FF4E12-7415-43B9-A969-ED284ED3D34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s.org.au/Informationforfamili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h.org.au/ccc/pa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www.rch.org.au/quality/consumer_liaison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s.org.a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HjzZyBdiG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Subtitle 8"/>
          <p:cNvSpPr>
            <a:spLocks noGrp="1"/>
          </p:cNvSpPr>
          <p:nvPr>
            <p:ph type="subTitle" idx="1"/>
          </p:nvPr>
        </p:nvSpPr>
        <p:spPr>
          <a:xfrm>
            <a:off x="1001713" y="1327150"/>
            <a:ext cx="9666287" cy="3930650"/>
          </a:xfrm>
        </p:spPr>
        <p:txBody>
          <a:bodyPr/>
          <a:lstStyle/>
          <a:p>
            <a:pPr eaLnBrk="1" hangingPunct="1"/>
            <a:endParaRPr lang="en-AU" sz="72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Mary McGowan</a:t>
            </a: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Community Liaison Manager  </a:t>
            </a:r>
            <a:endParaRPr lang="en-AU" sz="3600" dirty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Children’s Cancer Centre</a:t>
            </a: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The Royal Children’s Hospital Melbourne </a:t>
            </a:r>
          </a:p>
          <a:p>
            <a:pPr eaLnBrk="1" hangingPunct="1"/>
            <a:endParaRPr lang="en-AU" sz="7200" dirty="0" smtClean="0">
              <a:solidFill>
                <a:srgbClr val="660066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hart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2" y="1028700"/>
            <a:ext cx="7335837" cy="372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8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Chart 2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130300"/>
            <a:ext cx="9494837" cy="497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81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Paediatric Brain Tumours</a:t>
            </a:r>
          </a:p>
        </p:txBody>
      </p:sp>
      <p:grpSp>
        <p:nvGrpSpPr>
          <p:cNvPr id="11267" name="Group 5"/>
          <p:cNvGrpSpPr>
            <a:grpSpLocks/>
          </p:cNvGrpSpPr>
          <p:nvPr/>
        </p:nvGrpSpPr>
        <p:grpSpPr bwMode="auto">
          <a:xfrm>
            <a:off x="-3100433" y="-327170"/>
            <a:ext cx="17241796" cy="7985635"/>
            <a:chOff x="-5238796" y="-579945"/>
            <a:chExt cx="17241796" cy="8962589"/>
          </a:xfrm>
        </p:grpSpPr>
        <p:graphicFrame>
          <p:nvGraphicFramePr>
            <p:cNvPr id="2" name="Object 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-5238796" y="-579945"/>
            <a:ext cx="17241796" cy="89625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270" name="Text Box 3"/>
            <p:cNvSpPr txBox="1">
              <a:spLocks noChangeArrowheads="1"/>
            </p:cNvSpPr>
            <p:nvPr/>
          </p:nvSpPr>
          <p:spPr bwMode="auto">
            <a:xfrm>
              <a:off x="5235575" y="3246438"/>
              <a:ext cx="1482725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Astrocytoma,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Low grade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30%</a:t>
              </a:r>
            </a:p>
          </p:txBody>
        </p:sp>
        <p:sp>
          <p:nvSpPr>
            <p:cNvPr id="11271" name="Text Box 4"/>
            <p:cNvSpPr txBox="1">
              <a:spLocks noChangeArrowheads="1"/>
            </p:cNvSpPr>
            <p:nvPr/>
          </p:nvSpPr>
          <p:spPr bwMode="auto">
            <a:xfrm>
              <a:off x="4053272" y="5645150"/>
              <a:ext cx="120097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Astro, HG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10%</a:t>
              </a:r>
            </a:p>
          </p:txBody>
        </p:sp>
        <p:sp>
          <p:nvSpPr>
            <p:cNvPr id="11272" name="Text Box 5"/>
            <p:cNvSpPr txBox="1">
              <a:spLocks noChangeArrowheads="1"/>
            </p:cNvSpPr>
            <p:nvPr/>
          </p:nvSpPr>
          <p:spPr bwMode="auto">
            <a:xfrm>
              <a:off x="4802969" y="1690688"/>
              <a:ext cx="790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Other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14%</a:t>
              </a:r>
            </a:p>
          </p:txBody>
        </p:sp>
        <p:sp>
          <p:nvSpPr>
            <p:cNvPr id="11273" name="Text Box 6"/>
            <p:cNvSpPr txBox="1">
              <a:spLocks noChangeArrowheads="1"/>
            </p:cNvSpPr>
            <p:nvPr/>
          </p:nvSpPr>
          <p:spPr bwMode="auto">
            <a:xfrm>
              <a:off x="1308100" y="2024063"/>
              <a:ext cx="884238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Cranio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6%</a:t>
              </a:r>
            </a:p>
          </p:txBody>
        </p:sp>
        <p:sp>
          <p:nvSpPr>
            <p:cNvPr id="11274" name="Text Box 7"/>
            <p:cNvSpPr txBox="1">
              <a:spLocks noChangeArrowheads="1"/>
            </p:cNvSpPr>
            <p:nvPr/>
          </p:nvSpPr>
          <p:spPr bwMode="auto">
            <a:xfrm>
              <a:off x="415605" y="4989513"/>
              <a:ext cx="101822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Medullo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8%</a:t>
              </a:r>
            </a:p>
          </p:txBody>
        </p:sp>
        <p:sp>
          <p:nvSpPr>
            <p:cNvPr id="11275" name="Text Box 8"/>
            <p:cNvSpPr txBox="1">
              <a:spLocks noChangeArrowheads="1"/>
            </p:cNvSpPr>
            <p:nvPr/>
          </p:nvSpPr>
          <p:spPr bwMode="auto">
            <a:xfrm>
              <a:off x="-3175" y="3598863"/>
              <a:ext cx="9747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Ependy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8%</a:t>
              </a:r>
            </a:p>
          </p:txBody>
        </p:sp>
        <p:sp>
          <p:nvSpPr>
            <p:cNvPr id="11276" name="Text Box 9"/>
            <p:cNvSpPr txBox="1">
              <a:spLocks noChangeArrowheads="1"/>
            </p:cNvSpPr>
            <p:nvPr/>
          </p:nvSpPr>
          <p:spPr bwMode="auto">
            <a:xfrm>
              <a:off x="3065463" y="1535113"/>
              <a:ext cx="963612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Choroid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3%</a:t>
              </a:r>
            </a:p>
          </p:txBody>
        </p:sp>
        <p:sp>
          <p:nvSpPr>
            <p:cNvPr id="11277" name="Text Box 10"/>
            <p:cNvSpPr txBox="1">
              <a:spLocks noChangeArrowheads="1"/>
            </p:cNvSpPr>
            <p:nvPr/>
          </p:nvSpPr>
          <p:spPr bwMode="auto">
            <a:xfrm>
              <a:off x="2568575" y="5540375"/>
              <a:ext cx="623888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BSG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9%</a:t>
              </a:r>
            </a:p>
          </p:txBody>
        </p:sp>
        <p:sp>
          <p:nvSpPr>
            <p:cNvPr id="11278" name="Text Box 11"/>
            <p:cNvSpPr txBox="1">
              <a:spLocks noChangeArrowheads="1"/>
            </p:cNvSpPr>
            <p:nvPr/>
          </p:nvSpPr>
          <p:spPr bwMode="auto">
            <a:xfrm>
              <a:off x="2312290" y="1795463"/>
              <a:ext cx="76815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Oligo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5%</a:t>
              </a:r>
            </a:p>
          </p:txBody>
        </p:sp>
        <p:sp>
          <p:nvSpPr>
            <p:cNvPr id="11279" name="Text Box 12"/>
            <p:cNvSpPr txBox="1">
              <a:spLocks noChangeArrowheads="1"/>
            </p:cNvSpPr>
            <p:nvPr/>
          </p:nvSpPr>
          <p:spPr bwMode="auto">
            <a:xfrm>
              <a:off x="220191" y="2576513"/>
              <a:ext cx="121379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bg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Germ Cell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7%</a:t>
              </a:r>
            </a:p>
          </p:txBody>
        </p:sp>
      </p:grpSp>
      <p:sp>
        <p:nvSpPr>
          <p:cNvPr id="11268" name="TextBox 15"/>
          <p:cNvSpPr txBox="1">
            <a:spLocks noChangeArrowheads="1"/>
          </p:cNvSpPr>
          <p:nvPr/>
        </p:nvSpPr>
        <p:spPr bwMode="auto">
          <a:xfrm>
            <a:off x="1774826" y="6237288"/>
            <a:ext cx="4608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800" dirty="0" smtClean="0">
                <a:solidFill>
                  <a:schemeClr val="accent1"/>
                </a:solidFill>
                <a:latin typeface="Arial" panose="020B0604020202020204" pitchFamily="34" charset="0"/>
              </a:rPr>
              <a:t>Paediatric Brain Tumours leading cause of mortality in children and adolescents</a:t>
            </a:r>
            <a:endParaRPr lang="en-AU" altLang="en-US" sz="1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810" y="199921"/>
            <a:ext cx="10179585" cy="637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1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181" y="352540"/>
            <a:ext cx="10135518" cy="636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0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709668" y="441700"/>
            <a:ext cx="9958331" cy="12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r>
              <a:rPr lang="en-AU" sz="4400" b="1" dirty="0" smtClean="0">
                <a:solidFill>
                  <a:srgbClr val="5A2781"/>
                </a:solidFill>
              </a:rPr>
              <a:t>220 new cases per year in Victoria</a:t>
            </a:r>
            <a:br>
              <a:rPr lang="en-AU" sz="4400" b="1" dirty="0" smtClean="0">
                <a:solidFill>
                  <a:srgbClr val="5A2781"/>
                </a:solidFill>
              </a:rPr>
            </a:br>
            <a:r>
              <a:rPr lang="en-AU" sz="4400" b="1" dirty="0" smtClean="0">
                <a:solidFill>
                  <a:srgbClr val="5A2781"/>
                </a:solidFill>
              </a:rPr>
              <a:t>5 year survival for under 15 years</a:t>
            </a:r>
            <a:endParaRPr lang="en-AU" sz="4400" b="1" dirty="0">
              <a:solidFill>
                <a:srgbClr val="5A278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11745" y="1959624"/>
            <a:ext cx="9144000" cy="4549049"/>
          </a:xfrm>
        </p:spPr>
        <p:txBody>
          <a:bodyPr/>
          <a:lstStyle/>
          <a:p>
            <a:r>
              <a:rPr lang="en-AU" b="1" dirty="0"/>
              <a:t>CANCER TYPE  1970 –79  		</a:t>
            </a:r>
            <a:r>
              <a:rPr lang="en-AU" b="1" dirty="0" smtClean="0"/>
              <a:t>2006-10</a:t>
            </a:r>
            <a:endParaRPr lang="en-AU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 err="1">
                <a:solidFill>
                  <a:srgbClr val="FF0000"/>
                </a:solidFill>
              </a:rPr>
              <a:t>Leukemia</a:t>
            </a:r>
            <a:r>
              <a:rPr lang="en-AU" dirty="0">
                <a:solidFill>
                  <a:srgbClr val="FF0000"/>
                </a:solidFill>
              </a:rPr>
              <a:t>	   39%		 </a:t>
            </a:r>
            <a:r>
              <a:rPr lang="en-AU" dirty="0" smtClean="0">
                <a:solidFill>
                  <a:srgbClr val="FF0000"/>
                </a:solidFill>
              </a:rPr>
              <a:t>      92</a:t>
            </a:r>
            <a:r>
              <a:rPr lang="en-AU" dirty="0">
                <a:solidFill>
                  <a:srgbClr val="FF0000"/>
                </a:solidFill>
              </a:rPr>
              <a:t>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FF0000"/>
                </a:solidFill>
              </a:rPr>
              <a:t>Lymphoma	   58%		 </a:t>
            </a:r>
            <a:r>
              <a:rPr lang="en-AU" dirty="0" smtClean="0">
                <a:solidFill>
                  <a:srgbClr val="FF0000"/>
                </a:solidFill>
              </a:rPr>
              <a:t>      93</a:t>
            </a:r>
            <a:r>
              <a:rPr lang="en-AU" dirty="0">
                <a:solidFill>
                  <a:srgbClr val="FF0000"/>
                </a:solidFill>
              </a:rPr>
              <a:t>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FF0000"/>
                </a:solidFill>
              </a:rPr>
              <a:t>Bone	   45%		 </a:t>
            </a:r>
            <a:r>
              <a:rPr lang="en-AU" dirty="0" smtClean="0">
                <a:solidFill>
                  <a:srgbClr val="FF0000"/>
                </a:solidFill>
              </a:rPr>
              <a:t>     79</a:t>
            </a:r>
            <a:r>
              <a:rPr lang="en-AU" dirty="0">
                <a:solidFill>
                  <a:srgbClr val="FF0000"/>
                </a:solidFill>
              </a:rPr>
              <a:t>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FF0000"/>
                </a:solidFill>
              </a:rPr>
              <a:t>Brain              35%		 </a:t>
            </a:r>
            <a:r>
              <a:rPr lang="en-AU" dirty="0" smtClean="0">
                <a:solidFill>
                  <a:srgbClr val="FF0000"/>
                </a:solidFill>
              </a:rPr>
              <a:t>     50</a:t>
            </a:r>
            <a:r>
              <a:rPr lang="en-AU" dirty="0">
                <a:solidFill>
                  <a:srgbClr val="FF0000"/>
                </a:solidFill>
              </a:rPr>
              <a:t>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dirty="0"/>
              <a:t>OVERALL	   49%		 </a:t>
            </a:r>
            <a:r>
              <a:rPr lang="en-AU" b="1" dirty="0" smtClean="0"/>
              <a:t>    82</a:t>
            </a:r>
            <a:r>
              <a:rPr lang="en-AU" b="1" dirty="0"/>
              <a:t>%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61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75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Subtitle 8"/>
          <p:cNvSpPr>
            <a:spLocks noGrp="1"/>
          </p:cNvSpPr>
          <p:nvPr>
            <p:ph type="subTitle" idx="1"/>
          </p:nvPr>
        </p:nvSpPr>
        <p:spPr>
          <a:xfrm>
            <a:off x="1001713" y="1327150"/>
            <a:ext cx="9666287" cy="3930650"/>
          </a:xfrm>
        </p:spPr>
        <p:txBody>
          <a:bodyPr/>
          <a:lstStyle/>
          <a:p>
            <a:pPr eaLnBrk="1" hangingPunct="1"/>
            <a:r>
              <a:rPr lang="en-AU" sz="44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Rarely a Medical Emergency </a:t>
            </a:r>
          </a:p>
          <a:p>
            <a:pPr eaLnBrk="1" hangingPunct="1"/>
            <a:endParaRPr lang="en-AU" sz="44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44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ALWAYS an </a:t>
            </a:r>
          </a:p>
          <a:p>
            <a:pPr eaLnBrk="1" hangingPunct="1"/>
            <a:endParaRPr lang="en-AU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44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EMOTIONAL and a </a:t>
            </a:r>
          </a:p>
          <a:p>
            <a:pPr eaLnBrk="1" hangingPunct="1"/>
            <a:r>
              <a:rPr lang="en-AU" sz="44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FINANCIAL Emergency </a:t>
            </a:r>
          </a:p>
          <a:p>
            <a:pPr eaLnBrk="1" hangingPunct="1"/>
            <a:endParaRPr lang="en-AU" sz="7200" dirty="0" smtClean="0">
              <a:solidFill>
                <a:srgbClr val="660066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2841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Subtitle 8"/>
          <p:cNvSpPr>
            <a:spLocks noGrp="1"/>
          </p:cNvSpPr>
          <p:nvPr>
            <p:ph type="subTitle" idx="1"/>
          </p:nvPr>
        </p:nvSpPr>
        <p:spPr>
          <a:xfrm>
            <a:off x="1001713" y="1327150"/>
            <a:ext cx="9666287" cy="3930650"/>
          </a:xfrm>
        </p:spPr>
        <p:txBody>
          <a:bodyPr/>
          <a:lstStyle/>
          <a:p>
            <a:pPr eaLnBrk="1" hangingPunct="1"/>
            <a:endParaRPr lang="en-AU" sz="7200" dirty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 </a:t>
            </a:r>
          </a:p>
          <a:p>
            <a:pPr eaLnBrk="1" hangingPunct="1"/>
            <a:endParaRPr lang="en-AU" sz="7200" dirty="0" smtClean="0">
              <a:solidFill>
                <a:srgbClr val="660066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/>
          <a:srcRect t="-47240" b="-47240"/>
          <a:stretch>
            <a:fillRect/>
          </a:stretch>
        </p:blipFill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492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2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55718" y="527432"/>
            <a:ext cx="9954373" cy="6330568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3A1953"/>
                </a:solidFill>
              </a:rPr>
              <a:t>Response categories in the parent survey were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  <a:p>
            <a:pPr algn="l"/>
            <a:r>
              <a:rPr lang="en-US" sz="3200" dirty="0"/>
              <a:t>“I prefer to make the decisions about treatment with little or no input from my child’s oncologist”; </a:t>
            </a:r>
          </a:p>
          <a:p>
            <a:pPr algn="l"/>
            <a:r>
              <a:rPr lang="en-US" sz="3200" dirty="0"/>
              <a:t>“I prefer to make the decisions after considering my child’s oncologist’s opinion”; </a:t>
            </a:r>
          </a:p>
          <a:p>
            <a:pPr algn="l"/>
            <a:r>
              <a:rPr lang="en-US" sz="3200" dirty="0"/>
              <a:t>“I prefer that my child’s oncologist and I make the decisions together”;</a:t>
            </a:r>
          </a:p>
          <a:p>
            <a:pPr algn="l"/>
            <a:r>
              <a:rPr lang="en-US" sz="3200" dirty="0"/>
              <a:t> “I prefer that my child’s oncologist make the decisions after considering my opinion”; </a:t>
            </a:r>
          </a:p>
          <a:p>
            <a:pPr algn="l"/>
            <a:r>
              <a:rPr lang="en-US" sz="3200" dirty="0"/>
              <a:t>“I prefer that my child’s oncologist make the decisions with little or no input from me.” </a:t>
            </a:r>
          </a:p>
        </p:txBody>
      </p:sp>
    </p:spTree>
    <p:extLst>
      <p:ext uri="{BB962C8B-B14F-4D97-AF65-F5344CB8AC3E}">
        <p14:creationId xmlns:p14="http://schemas.microsoft.com/office/powerpoint/2010/main" val="331013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2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32836" y="2316163"/>
            <a:ext cx="9954373" cy="4297956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two thirds 66% (127 of 192) desired a collaborative decision-making process with the physician,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26% (50 of 192) preferred to retain primary responsibility for decision making ,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 8% (15 of 192) wished to delegate decision-making responsibility to the physician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++Quality of information and communication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32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2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32836" y="2316163"/>
            <a:ext cx="9954373" cy="4297956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All children wanted to be involved in the process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Half did not understand that it was research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Half did not recall they were involved in the decision making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AU" sz="3200" dirty="0"/>
              <a:t>86% did not understand the doctor</a:t>
            </a:r>
          </a:p>
        </p:txBody>
      </p:sp>
    </p:spTree>
    <p:extLst>
      <p:ext uri="{BB962C8B-B14F-4D97-AF65-F5344CB8AC3E}">
        <p14:creationId xmlns:p14="http://schemas.microsoft.com/office/powerpoint/2010/main" val="31500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2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907973" y="400821"/>
            <a:ext cx="9958331" cy="12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l"/>
            <a:r>
              <a:rPr lang="en-AU" sz="4400" b="1" u="sng" dirty="0" smtClean="0">
                <a:solidFill>
                  <a:srgbClr val="381850"/>
                </a:solidFill>
              </a:rPr>
              <a:t>Different Ways</a:t>
            </a:r>
            <a:endParaRPr lang="en-AU" sz="4400" b="1" u="sng" dirty="0">
              <a:solidFill>
                <a:srgbClr val="38185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11745" y="1959624"/>
            <a:ext cx="9144000" cy="454904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3200" dirty="0" smtClean="0"/>
              <a:t>Developing parents education</a:t>
            </a:r>
          </a:p>
          <a:p>
            <a:pPr algn="l"/>
            <a:endParaRPr lang="en-AU" sz="32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3200" dirty="0" smtClean="0"/>
              <a:t>Engaging parents and family in quality improvement</a:t>
            </a:r>
          </a:p>
          <a:p>
            <a:pPr algn="l"/>
            <a:endParaRPr lang="en-AU" sz="32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3200" dirty="0" smtClean="0"/>
              <a:t>Improving co decision making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340205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2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797804" y="341618"/>
            <a:ext cx="9958331" cy="12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l"/>
            <a:r>
              <a:rPr lang="en-AU" sz="4400" b="1" u="sng" dirty="0" smtClean="0">
                <a:solidFill>
                  <a:srgbClr val="7030A0"/>
                </a:solidFill>
              </a:rPr>
              <a:t>Different Ways</a:t>
            </a:r>
            <a:endParaRPr lang="en-AU" sz="4400" b="1" u="sng" dirty="0">
              <a:solidFill>
                <a:srgbClr val="7030A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55719" y="2308951"/>
            <a:ext cx="9144000" cy="4549049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3200" dirty="0" smtClean="0"/>
              <a:t>Implementing co decision making</a:t>
            </a:r>
          </a:p>
          <a:p>
            <a:pPr algn="l"/>
            <a:endParaRPr lang="en-AU" sz="3200" dirty="0" smtClean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AU" sz="2800" dirty="0" smtClean="0"/>
              <a:t>Understanding parents preferred choice</a:t>
            </a:r>
          </a:p>
          <a:p>
            <a:pPr algn="l"/>
            <a:endParaRPr lang="en-AU" sz="3200" dirty="0" smtClean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AU" sz="2800" dirty="0" smtClean="0"/>
              <a:t>Role of quality of communication and information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52969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2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32836" y="2316163"/>
            <a:ext cx="9954373" cy="4297956"/>
          </a:xfrm>
        </p:spPr>
        <p:txBody>
          <a:bodyPr/>
          <a:lstStyle/>
          <a:p>
            <a:pPr algn="l"/>
            <a:endParaRPr lang="en-AU" sz="3200" dirty="0" smtClean="0"/>
          </a:p>
          <a:p>
            <a:pPr algn="l"/>
            <a:endParaRPr lang="en-AU" sz="3200" dirty="0"/>
          </a:p>
          <a:p>
            <a:pPr algn="l"/>
            <a:r>
              <a:rPr lang="en-AU" sz="4400" dirty="0" smtClean="0"/>
              <a:t>	Still a lot to do together</a:t>
            </a:r>
            <a:endParaRPr lang="en-AU" sz="4400" dirty="0"/>
          </a:p>
        </p:txBody>
      </p:sp>
    </p:spTree>
    <p:extLst>
      <p:ext uri="{BB962C8B-B14F-4D97-AF65-F5344CB8AC3E}">
        <p14:creationId xmlns:p14="http://schemas.microsoft.com/office/powerpoint/2010/main" val="89833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Subtitle 8"/>
          <p:cNvSpPr>
            <a:spLocks noGrp="1"/>
          </p:cNvSpPr>
          <p:nvPr>
            <p:ph type="subTitle" idx="1"/>
          </p:nvPr>
        </p:nvSpPr>
        <p:spPr>
          <a:xfrm>
            <a:off x="1001713" y="1327150"/>
            <a:ext cx="9666287" cy="3930650"/>
          </a:xfrm>
        </p:spPr>
        <p:txBody>
          <a:bodyPr/>
          <a:lstStyle/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 </a:t>
            </a:r>
          </a:p>
          <a:p>
            <a:pPr eaLnBrk="1" hangingPunct="1"/>
            <a:endParaRPr lang="en-AU" sz="7200" dirty="0" smtClean="0">
              <a:solidFill>
                <a:srgbClr val="660066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/>
          <a:srcRect t="-54775" b="-54775"/>
          <a:stretch>
            <a:fillRect/>
          </a:stretch>
        </p:blipFill>
        <p:spPr bwMode="auto">
          <a:xfrm>
            <a:off x="960150" y="1317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33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205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4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49263" y="111125"/>
          <a:ext cx="9345612" cy="66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Acrobat Document" r:id="rId5" imgW="10695600" imgH="7558200" progId="AcroExch.Document.7">
                  <p:embed/>
                </p:oleObj>
              </mc:Choice>
              <mc:Fallback>
                <p:oleObj name="Acrobat Document" r:id="rId5" imgW="10695600" imgH="75582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111125"/>
                        <a:ext cx="9345612" cy="660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94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Subtitle 8"/>
          <p:cNvSpPr>
            <a:spLocks noGrp="1"/>
          </p:cNvSpPr>
          <p:nvPr>
            <p:ph type="subTitle" idx="1"/>
          </p:nvPr>
        </p:nvSpPr>
        <p:spPr>
          <a:xfrm>
            <a:off x="1001713" y="1327150"/>
            <a:ext cx="9666287" cy="3930650"/>
          </a:xfrm>
        </p:spPr>
        <p:txBody>
          <a:bodyPr/>
          <a:lstStyle/>
          <a:p>
            <a:pPr eaLnBrk="1" hangingPunct="1"/>
            <a:r>
              <a:rPr lang="en-AU" sz="40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No 2 Standard of the Australian </a:t>
            </a:r>
          </a:p>
          <a:p>
            <a:pPr eaLnBrk="1" hangingPunct="1"/>
            <a:r>
              <a:rPr lang="en-AU" sz="40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Health Accreditation Services </a:t>
            </a:r>
            <a:endParaRPr lang="en-AU" sz="4000" dirty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endParaRPr lang="en-AU" sz="36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Consumer Engagement</a:t>
            </a:r>
          </a:p>
          <a:p>
            <a:pPr eaLnBrk="1" hangingPunct="1"/>
            <a:endParaRPr lang="en-AU" sz="3600" dirty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To improve overall outcomes for our families </a:t>
            </a:r>
            <a:endParaRPr lang="en-AU" sz="36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endParaRPr lang="en-AU" sz="36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endParaRPr lang="en-AU" sz="7200" dirty="0" smtClean="0">
              <a:solidFill>
                <a:srgbClr val="660066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11219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5400" b="1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Parents Advisory Group</a:t>
            </a:r>
          </a:p>
        </p:txBody>
      </p:sp>
      <p:sp>
        <p:nvSpPr>
          <p:cNvPr id="15363" name="Rectangle 6"/>
          <p:cNvSpPr>
            <a:spLocks noGrp="1" noChangeArrowheads="1"/>
          </p:cNvSpPr>
          <p:nvPr>
            <p:ph idx="1"/>
          </p:nvPr>
        </p:nvSpPr>
        <p:spPr>
          <a:xfrm>
            <a:off x="838200" y="1528763"/>
            <a:ext cx="105156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1800" b="1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	          </a:t>
            </a:r>
            <a:r>
              <a:rPr lang="en-US" altLang="en-US" sz="2000" b="1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We listen to you  </a:t>
            </a:r>
          </a:p>
          <a:p>
            <a:pPr eaLnBrk="1" hangingPunct="1">
              <a:buFontTx/>
              <a:buNone/>
            </a:pPr>
            <a:r>
              <a:rPr lang="en-US" altLang="en-US" sz="2000" b="1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				     We support you</a:t>
            </a:r>
          </a:p>
          <a:p>
            <a:pPr eaLnBrk="1" hangingPunct="1">
              <a:buFontTx/>
              <a:buNone/>
            </a:pPr>
            <a:r>
              <a:rPr lang="en-US" altLang="en-US" sz="2000" b="1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						                  We report for you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pic>
        <p:nvPicPr>
          <p:cNvPr id="11" name="Content Placeholder 4"/>
          <p:cNvPicPr>
            <a:picLocks/>
          </p:cNvPicPr>
          <p:nvPr/>
        </p:nvPicPr>
        <p:blipFill rotWithShape="1">
          <a:blip r:embed="rId4"/>
          <a:srcRect l="65950" t="40263" r="8161" b="20501"/>
          <a:stretch/>
        </p:blipFill>
        <p:spPr bwMode="auto">
          <a:xfrm>
            <a:off x="1939925" y="2687638"/>
            <a:ext cx="6962775" cy="3838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Subtitle 8"/>
          <p:cNvSpPr>
            <a:spLocks noGrp="1"/>
          </p:cNvSpPr>
          <p:nvPr>
            <p:ph type="subTitle" idx="1"/>
          </p:nvPr>
        </p:nvSpPr>
        <p:spPr>
          <a:xfrm>
            <a:off x="1001713" y="1327150"/>
            <a:ext cx="9666287" cy="3930650"/>
          </a:xfrm>
        </p:spPr>
        <p:txBody>
          <a:bodyPr/>
          <a:lstStyle/>
          <a:p>
            <a:pPr eaLnBrk="1" hangingPunct="1"/>
            <a:endParaRPr lang="en-AU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36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endParaRPr lang="en-AU" sz="36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endParaRPr lang="en-AU" sz="7200" dirty="0" smtClean="0">
              <a:solidFill>
                <a:srgbClr val="660066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2" name="TextBox 1"/>
          <p:cNvSpPr txBox="1"/>
          <p:nvPr/>
        </p:nvSpPr>
        <p:spPr>
          <a:xfrm>
            <a:off x="583324" y="898634"/>
            <a:ext cx="88286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latin typeface="+mn-lt"/>
              </a:rPr>
              <a:t>Prior  to Starting</a:t>
            </a:r>
          </a:p>
          <a:p>
            <a:r>
              <a:rPr lang="en-IN" sz="2800" dirty="0" smtClean="0">
                <a:latin typeface="+mn-lt"/>
              </a:rPr>
              <a:t>Necessary support infrastructure</a:t>
            </a:r>
          </a:p>
          <a:p>
            <a:r>
              <a:rPr lang="en-IN" sz="2800" dirty="0" smtClean="0">
                <a:latin typeface="+mn-lt"/>
              </a:rPr>
              <a:t>Strategic plan</a:t>
            </a:r>
          </a:p>
          <a:p>
            <a:r>
              <a:rPr lang="en-IN" sz="2800" dirty="0" smtClean="0">
                <a:latin typeface="+mn-lt"/>
              </a:rPr>
              <a:t>Workshop / Forum</a:t>
            </a:r>
          </a:p>
          <a:p>
            <a:r>
              <a:rPr lang="en-IN" sz="2800" dirty="0" smtClean="0">
                <a:latin typeface="+mn-lt"/>
              </a:rPr>
              <a:t>Criteria</a:t>
            </a:r>
          </a:p>
          <a:p>
            <a:r>
              <a:rPr lang="en-IN" sz="2800" dirty="0" smtClean="0">
                <a:latin typeface="+mn-lt"/>
              </a:rPr>
              <a:t>Recruitment</a:t>
            </a:r>
          </a:p>
          <a:p>
            <a:r>
              <a:rPr lang="en-IN" sz="2800" dirty="0" smtClean="0">
                <a:latin typeface="+mn-lt"/>
              </a:rPr>
              <a:t>Orientation</a:t>
            </a:r>
          </a:p>
          <a:p>
            <a:r>
              <a:rPr lang="en-IN" sz="2800" dirty="0" smtClean="0">
                <a:latin typeface="+mn-lt"/>
              </a:rPr>
              <a:t>Retention and Recognition</a:t>
            </a:r>
          </a:p>
          <a:p>
            <a:r>
              <a:rPr lang="en-IN" sz="2800" dirty="0" smtClean="0">
                <a:latin typeface="+mn-lt"/>
              </a:rPr>
              <a:t>Regular Support </a:t>
            </a:r>
          </a:p>
          <a:p>
            <a:r>
              <a:rPr lang="en-IN" sz="2800" dirty="0" smtClean="0">
                <a:latin typeface="+mn-lt"/>
              </a:rPr>
              <a:t>Debrief</a:t>
            </a:r>
          </a:p>
          <a:p>
            <a:r>
              <a:rPr lang="en-IN" sz="2800" dirty="0" smtClean="0">
                <a:latin typeface="+mn-lt"/>
              </a:rPr>
              <a:t>Present at Staff Quality Meeting quarterly</a:t>
            </a:r>
            <a:endParaRPr lang="en-IN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674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5400" b="1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Our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79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9</a:t>
            </a: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parents  - 1 vacancy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solidFill>
                <a:srgbClr val="66006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CCC Medical Director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solidFill>
                <a:srgbClr val="66006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Nurse Unit Managers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</a:t>
            </a: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ard and </a:t>
            </a:r>
            <a:r>
              <a:rPr lang="en-US" altLang="en-US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</a:t>
            </a: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ay </a:t>
            </a:r>
            <a:r>
              <a:rPr lang="en-US" altLang="en-US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</a:t>
            </a: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ancer areas (rotate)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solidFill>
                <a:srgbClr val="66006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Social Worker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solidFill>
                <a:srgbClr val="66006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Community Liaison Manager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60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Our role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Liaise with RCH </a:t>
            </a:r>
          </a:p>
          <a:p>
            <a:pPr eaLnBrk="1" hangingPunct="1"/>
            <a:endParaRPr lang="en-US" altLang="en-US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US" altLang="en-US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Liaise with PICS</a:t>
            </a:r>
          </a:p>
          <a:p>
            <a:pPr eaLnBrk="1" hangingPunct="1"/>
            <a:endParaRPr lang="en-AU" altLang="en-US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altLang="en-US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Liaise with Children’s Cancer International </a:t>
            </a:r>
          </a:p>
          <a:p>
            <a:pPr eaLnBrk="1" hangingPunct="1"/>
            <a:endParaRPr lang="en-AU" smtClean="0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5400" b="1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Our accomplishments</a:t>
            </a:r>
            <a:endParaRPr lang="en-AU" sz="5400" b="1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8713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Annual Reports</a:t>
            </a:r>
          </a:p>
          <a:p>
            <a:pPr marL="228600" lvl="1" eaLnBrk="1" fontAlgn="auto" hangingPunct="1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Review Information &amp; Questionnaires (i.e. </a:t>
            </a: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  <a:hlinkClick r:id="rId3"/>
              </a:rPr>
              <a:t>http://www.pics.org.au/Informationforfamilies</a:t>
            </a:r>
            <a:r>
              <a:rPr lang="en-US" altLang="en-US" sz="2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)</a:t>
            </a:r>
            <a:endParaRPr lang="en-US" altLang="en-US" sz="2600" dirty="0" smtClean="0">
              <a:solidFill>
                <a:srgbClr val="66006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Letter campaigns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Parent Tip Sheets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Story Board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Monthly ward visits 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Parent </a:t>
            </a: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&amp; Family Information Day!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Family Christmas Movie 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Initiated and support International Gold Ribbon Day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Membership on other committees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200" dirty="0" smtClean="0">
              <a:solidFill>
                <a:srgbClr val="66006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dirty="0"/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Find PAG @</a:t>
            </a:r>
          </a:p>
        </p:txBody>
      </p:sp>
      <p:sp>
        <p:nvSpPr>
          <p:cNvPr id="19459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>
              <a:hlinkClick r:id="rId3"/>
            </a:endParaRPr>
          </a:p>
          <a:p>
            <a:pPr eaLnBrk="1" hangingPunct="1"/>
            <a:r>
              <a:rPr lang="en-US" altLang="en-US" smtClean="0">
                <a:solidFill>
                  <a:srgbClr val="660066"/>
                </a:solidFill>
                <a:latin typeface="Arial Black" pitchFamily="34" charset="0"/>
                <a:hlinkClick r:id="rId3"/>
              </a:rPr>
              <a:t>http://www.rch.org.au/ccc/pag/</a:t>
            </a:r>
            <a:endParaRPr lang="en-US" altLang="en-US" smtClean="0">
              <a:solidFill>
                <a:srgbClr val="660066"/>
              </a:solidFill>
              <a:latin typeface="Arial Black" pitchFamily="34" charset="0"/>
            </a:endParaRPr>
          </a:p>
          <a:p>
            <a:pPr eaLnBrk="1" hangingPunct="1"/>
            <a:endParaRPr lang="en-AU" smtClean="0"/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Community Liaison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09975"/>
          </a:xfrm>
        </p:spPr>
        <p:txBody>
          <a:bodyPr/>
          <a:lstStyle/>
          <a:p>
            <a:pPr eaLnBrk="1" hangingPunct="1"/>
            <a:r>
              <a:rPr lang="en-AU" sz="24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Feedback forms available from your</a:t>
            </a:r>
          </a:p>
          <a:p>
            <a:pPr lvl="1" eaLnBrk="1" hangingPunct="1"/>
            <a:r>
              <a:rPr lang="en-AU" sz="20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Ward clerk</a:t>
            </a:r>
          </a:p>
          <a:p>
            <a:pPr lvl="1" eaLnBrk="1" hangingPunct="1"/>
            <a:r>
              <a:rPr lang="en-AU" sz="20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Nursing staff</a:t>
            </a:r>
          </a:p>
          <a:p>
            <a:pPr lvl="1" eaLnBrk="1" hangingPunct="1"/>
            <a:r>
              <a:rPr lang="en-AU" sz="20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Family Resources &amp; Respite Centre</a:t>
            </a:r>
          </a:p>
          <a:p>
            <a:pPr lvl="1" eaLnBrk="1" hangingPunct="1"/>
            <a:r>
              <a:rPr lang="en-AU" sz="20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RCH website or your treating hospital</a:t>
            </a:r>
          </a:p>
          <a:p>
            <a:pPr algn="ctr" eaLnBrk="1" hangingPunct="1">
              <a:buFont typeface="Arial" charset="0"/>
              <a:buNone/>
            </a:pPr>
            <a:r>
              <a:rPr lang="en-US" altLang="en-US" dirty="0" smtClean="0">
                <a:hlinkClick r:id="rId4"/>
              </a:rPr>
              <a:t>http://www.rch.org.au/quality/consumer_liaison/</a:t>
            </a:r>
            <a:endParaRPr lang="en-US" altLang="en-US" dirty="0" smtClean="0"/>
          </a:p>
          <a:p>
            <a:pPr lvl="1" eaLnBrk="1" hangingPunct="1"/>
            <a:endParaRPr lang="en-AU" sz="20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r>
              <a:rPr lang="en-AU" sz="24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Your feedback will always be treated with confidentiality.</a:t>
            </a:r>
          </a:p>
          <a:p>
            <a:pPr eaLnBrk="1" hangingPunct="1"/>
            <a:r>
              <a:rPr lang="en-US" dirty="0" smtClean="0"/>
              <a:t>You will not be discriminated against because you have spoken out and expressed your concerns.  </a:t>
            </a:r>
            <a:endParaRPr lang="en-AU" sz="2400" dirty="0" smtClean="0">
              <a:solidFill>
                <a:srgbClr val="660066"/>
              </a:solidFill>
              <a:latin typeface="Open Sans Semibold"/>
              <a:ea typeface="Open Sans Semibold"/>
              <a:cs typeface="Open Sans Semibold"/>
            </a:endParaRPr>
          </a:p>
          <a:p>
            <a:pPr eaLnBrk="1" hangingPunct="1"/>
            <a:endParaRPr lang="en-US" altLang="en-US" dirty="0" smtClean="0"/>
          </a:p>
          <a:p>
            <a:pPr eaLnBrk="1" hangingPunct="1">
              <a:buFont typeface="Arial" charset="0"/>
              <a:buNone/>
            </a:pPr>
            <a:endParaRPr lang="en-AU" dirty="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887413" y="54943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1600" dirty="0" smtClean="0"/>
              <a:t>			       </a:t>
            </a:r>
            <a:r>
              <a:rPr lang="en-US" altLang="en-US" sz="1400" b="1" dirty="0" smtClean="0">
                <a:solidFill>
                  <a:schemeClr val="accent5">
                    <a:lumMod val="5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 great children's hospital, leading the way</a:t>
            </a:r>
            <a:r>
              <a:rPr lang="en-US" altLang="en-US" b="1" dirty="0" smtClean="0">
                <a:solidFill>
                  <a:srgbClr val="00206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</a:p>
        </p:txBody>
      </p:sp>
      <p:pic>
        <p:nvPicPr>
          <p:cNvPr id="20486" name="Picture 5" descr="The Royal Children's Hospital Melbourn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2825" y="5626100"/>
            <a:ext cx="28098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52686" cy="68358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5153" y="348253"/>
            <a:ext cx="91664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dirty="0">
                <a:solidFill>
                  <a:srgbClr val="660066"/>
                </a:solidFill>
              </a:rPr>
              <a:t>Victorian Paediatric Oncology Consumer Registry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985331" y="1822450"/>
            <a:ext cx="708384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dirty="0"/>
          </a:p>
          <a:p>
            <a:pPr lvl="4"/>
            <a:r>
              <a:rPr lang="en-US" dirty="0"/>
              <a:t>There are many ways in which children and families can provide feedback </a:t>
            </a:r>
            <a:r>
              <a:rPr lang="en-US" dirty="0" smtClean="0"/>
              <a:t>an </a:t>
            </a:r>
            <a:r>
              <a:rPr lang="en-US" dirty="0"/>
              <a:t>advice. These include:</a:t>
            </a:r>
          </a:p>
          <a:p>
            <a:pPr lvl="4"/>
            <a:r>
              <a:rPr lang="en-US" dirty="0"/>
              <a:t>• </a:t>
            </a:r>
            <a:r>
              <a:rPr lang="en-US" b="1" dirty="0"/>
              <a:t>Participate </a:t>
            </a:r>
            <a:r>
              <a:rPr lang="en-US" dirty="0"/>
              <a:t>in a phone interview</a:t>
            </a:r>
          </a:p>
          <a:p>
            <a:pPr lvl="4"/>
            <a:r>
              <a:rPr lang="en-US" dirty="0"/>
              <a:t>• </a:t>
            </a:r>
            <a:r>
              <a:rPr lang="en-US" b="1" dirty="0"/>
              <a:t>Complete </a:t>
            </a:r>
            <a:r>
              <a:rPr lang="en-US" dirty="0"/>
              <a:t>a survey</a:t>
            </a:r>
          </a:p>
          <a:p>
            <a:pPr lvl="4"/>
            <a:r>
              <a:rPr lang="en-US" dirty="0"/>
              <a:t>• </a:t>
            </a:r>
            <a:r>
              <a:rPr lang="en-US" b="1" dirty="0"/>
              <a:t>Join </a:t>
            </a:r>
            <a:r>
              <a:rPr lang="en-US" dirty="0"/>
              <a:t>a group discussion with other parents /patients</a:t>
            </a:r>
          </a:p>
          <a:p>
            <a:pPr lvl="4"/>
            <a:r>
              <a:rPr lang="en-US" dirty="0"/>
              <a:t>• </a:t>
            </a:r>
            <a:r>
              <a:rPr lang="en-US" b="1" dirty="0"/>
              <a:t>Join </a:t>
            </a:r>
            <a:r>
              <a:rPr lang="en-US" dirty="0"/>
              <a:t>a short-term working group with a specific focus</a:t>
            </a:r>
          </a:p>
          <a:p>
            <a:pPr lvl="4"/>
            <a:r>
              <a:rPr lang="en-US" dirty="0"/>
              <a:t>• </a:t>
            </a:r>
            <a:r>
              <a:rPr lang="en-US" b="1" dirty="0"/>
              <a:t>Participate </a:t>
            </a:r>
            <a:r>
              <a:rPr lang="en-US" dirty="0"/>
              <a:t>as a member of the Victorian PICS Consumer and Community Advisory Committee</a:t>
            </a:r>
          </a:p>
          <a:p>
            <a:r>
              <a:rPr lang="en-US" dirty="0"/>
              <a:t>In addition, we would like the opportunity to provide you with information that may be of interest to you from time to time.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itle 1"/>
          <p:cNvSpPr>
            <a:spLocks noGrp="1"/>
          </p:cNvSpPr>
          <p:nvPr>
            <p:ph type="ctrTitle"/>
          </p:nvPr>
        </p:nvSpPr>
        <p:spPr>
          <a:xfrm>
            <a:off x="918073" y="1139860"/>
            <a:ext cx="11136313" cy="1176337"/>
          </a:xfrm>
        </p:spPr>
        <p:txBody>
          <a:bodyPr/>
          <a:lstStyle/>
          <a:p>
            <a:pPr eaLnBrk="1" hangingPunct="1"/>
            <a:r>
              <a:rPr lang="en-AU" sz="4800" dirty="0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Victorian Paediatric Oncology Consumer Registry</a:t>
            </a:r>
          </a:p>
        </p:txBody>
      </p:sp>
      <p:sp>
        <p:nvSpPr>
          <p:cNvPr id="21507" name="Subtitle 2"/>
          <p:cNvSpPr>
            <a:spLocks noGrp="1"/>
          </p:cNvSpPr>
          <p:nvPr>
            <p:ph type="subTitle" idx="1"/>
          </p:nvPr>
        </p:nvSpPr>
        <p:spPr>
          <a:xfrm>
            <a:off x="1524000" y="4270375"/>
            <a:ext cx="9144000" cy="866775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hlinkClick r:id="rId3"/>
              </a:rPr>
              <a:t>http://www.pics.org.au/</a:t>
            </a:r>
            <a:endParaRPr lang="en-US" altLang="en-US" sz="3200" smtClean="0"/>
          </a:p>
          <a:p>
            <a:pPr eaLnBrk="1" hangingPunct="1"/>
            <a:endParaRPr lang="en-AU" sz="3200" smtClean="0"/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08450" y="5576888"/>
            <a:ext cx="41116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mtClean="0">
                <a:solidFill>
                  <a:srgbClr val="660066"/>
                </a:solidFill>
                <a:latin typeface="Open Sans Semibold"/>
                <a:ea typeface="Open Sans Semibold"/>
                <a:cs typeface="Open Sans Semibold"/>
              </a:rPr>
              <a:t>Chocolates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380413" cy="4851400"/>
          </a:xfrm>
        </p:spPr>
        <p:txBody>
          <a:bodyPr rtlCol="0"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BOOST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   </a:t>
            </a:r>
            <a:r>
              <a:rPr lang="en-AU" altLang="en-US" sz="3600" dirty="0">
                <a:solidFill>
                  <a:srgbClr val="CC00C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TWIRL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       TIME OUT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            </a:t>
            </a:r>
            <a:r>
              <a:rPr lang="en-AU" altLang="en-US" sz="3600" dirty="0">
                <a:solidFill>
                  <a:srgbClr val="CC00C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BREAKAWAY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                  AFTER EIGHT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                      </a:t>
            </a:r>
            <a:r>
              <a:rPr lang="en-AU" altLang="en-US" sz="3600" dirty="0">
                <a:solidFill>
                  <a:srgbClr val="CC00C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TAKE 5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                           PICNIC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AU" altLang="en-US" sz="3600" dirty="0">
                <a:solidFill>
                  <a:srgbClr val="6600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                                </a:t>
            </a:r>
            <a:r>
              <a:rPr lang="en-AU" altLang="en-US" sz="3600" dirty="0">
                <a:solidFill>
                  <a:srgbClr val="CC00C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DOUBLE DELIGHT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dirty="0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AU" smtClean="0"/>
          </a:p>
        </p:txBody>
      </p:sp>
      <p:pic>
        <p:nvPicPr>
          <p:cNvPr id="3584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 rotWithShape="1">
          <a:blip r:embed="rId3"/>
          <a:srcRect l="55530" t="17517" r="18868" b="17345"/>
          <a:stretch/>
        </p:blipFill>
        <p:spPr bwMode="auto">
          <a:xfrm>
            <a:off x="10004612" y="4630806"/>
            <a:ext cx="1882495" cy="1852599"/>
          </a:xfrm>
          <a:prstGeom prst="ellipse">
            <a:avLst/>
          </a:prstGeom>
          <a:ln>
            <a:noFill/>
          </a:ln>
          <a:extLst/>
        </p:spPr>
      </p:pic>
      <p:pic>
        <p:nvPicPr>
          <p:cNvPr id="7" name="Picture 4" descr="TakeTimeOu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90713" y="779463"/>
            <a:ext cx="7494587" cy="5300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 </a:t>
            </a:r>
          </a:p>
          <a:p>
            <a:r>
              <a:rPr lang="en-AU" u="sng" dirty="0">
                <a:hlinkClick r:id="rId2"/>
              </a:rPr>
              <a:t>https://www.youtube.com/watch?v=mHjzZyBdiGo</a:t>
            </a:r>
            <a:endParaRPr lang="en-AU" dirty="0"/>
          </a:p>
          <a:p>
            <a:pPr marL="0" indent="0">
              <a:buNone/>
            </a:pPr>
            <a:r>
              <a:rPr lang="en-AU" dirty="0"/>
              <a:t> </a:t>
            </a:r>
          </a:p>
          <a:p>
            <a:r>
              <a:rPr lang="en-AU" dirty="0"/>
              <a:t>If for, some reason, it doesn't work, just Google Little Stars </a:t>
            </a:r>
            <a:r>
              <a:rPr lang="en-AU" dirty="0" err="1"/>
              <a:t>Marmaduke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796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531</Words>
  <Application>Microsoft Office PowerPoint</Application>
  <PresentationFormat>Custom</PresentationFormat>
  <Paragraphs>165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Acrobat Document</vt:lpstr>
      <vt:lpstr>PowerPoint Presentation</vt:lpstr>
      <vt:lpstr>PowerPoint Presentation</vt:lpstr>
      <vt:lpstr>PowerPoint Presentation</vt:lpstr>
      <vt:lpstr>Paediatric Brain Tumours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Parents Advisory Group</vt:lpstr>
      <vt:lpstr>PowerPoint Presentation</vt:lpstr>
      <vt:lpstr>Our team</vt:lpstr>
      <vt:lpstr>Our role</vt:lpstr>
      <vt:lpstr>Our accomplishments</vt:lpstr>
      <vt:lpstr>Find PAG @</vt:lpstr>
      <vt:lpstr>Community Liaison</vt:lpstr>
      <vt:lpstr>Victorian Paediatric Oncology Consumer Registry</vt:lpstr>
      <vt:lpstr>Chocolates</vt:lpstr>
      <vt:lpstr>PowerPoint Presentation</vt:lpstr>
      <vt:lpstr>PowerPoint Presentation</vt:lpstr>
    </vt:vector>
  </TitlesOfParts>
  <Company>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Lomax</dc:creator>
  <cp:lastModifiedBy>OMICS</cp:lastModifiedBy>
  <cp:revision>42</cp:revision>
  <cp:lastPrinted>2015-06-16T05:49:51Z</cp:lastPrinted>
  <dcterms:created xsi:type="dcterms:W3CDTF">2015-02-11T23:13:15Z</dcterms:created>
  <dcterms:modified xsi:type="dcterms:W3CDTF">2015-07-21T22:29:49Z</dcterms:modified>
</cp:coreProperties>
</file>