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embeddings/oleObject1.bin" ContentType="application/vnd.openxmlformats-officedocument.oleObject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embeddings/oleObject2.bin" ContentType="application/vnd.openxmlformats-officedocument.oleObject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embeddings/oleObject3.bin" ContentType="application/vnd.openxmlformats-officedocument.oleObject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embeddings/oleObject4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  <p:sldMasterId id="2147483709" r:id="rId2"/>
  </p:sldMasterIdLst>
  <p:notesMasterIdLst>
    <p:notesMasterId r:id="rId29"/>
  </p:notesMasterIdLst>
  <p:sldIdLst>
    <p:sldId id="256" r:id="rId3"/>
    <p:sldId id="314" r:id="rId4"/>
    <p:sldId id="315" r:id="rId5"/>
    <p:sldId id="316" r:id="rId6"/>
    <p:sldId id="317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30" r:id="rId18"/>
    <p:sldId id="271" r:id="rId19"/>
    <p:sldId id="280" r:id="rId20"/>
    <p:sldId id="290" r:id="rId21"/>
    <p:sldId id="307" r:id="rId22"/>
    <p:sldId id="310" r:id="rId23"/>
    <p:sldId id="309" r:id="rId24"/>
    <p:sldId id="294" r:id="rId25"/>
    <p:sldId id="311" r:id="rId26"/>
    <p:sldId id="331" r:id="rId27"/>
    <p:sldId id="32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Sharp" initials="M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494" autoAdjust="0"/>
  </p:normalViewPr>
  <p:slideViewPr>
    <p:cSldViewPr snapToGrid="0">
      <p:cViewPr varScale="1">
        <p:scale>
          <a:sx n="93" d="100"/>
          <a:sy n="93" d="100"/>
        </p:scale>
        <p:origin x="-14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commentAuthors" Target="commentAuthors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../embeddings/oleObject2.bin"/><Relationship Id="rId3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../embeddings/oleObject3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29622336213086"/>
          <c:y val="0.116408437170504"/>
          <c:w val="0.728979404945511"/>
          <c:h val="0.68372085972209"/>
        </c:manualLayout>
      </c:layout>
      <c:scatterChart>
        <c:scatterStyle val="lineMarker"/>
        <c:varyColors val="0"/>
        <c:ser>
          <c:idx val="0"/>
          <c:order val="0"/>
          <c:tx>
            <c:v>BPA</c:v>
          </c:tx>
          <c:spPr>
            <a:ln>
              <a:solidFill>
                <a:srgbClr val="A2C777">
                  <a:lumMod val="75000"/>
                </a:srgbClr>
              </a:solidFill>
            </a:ln>
          </c:spPr>
          <c:marker>
            <c:symbol val="diamond"/>
            <c:size val="10"/>
            <c:spPr>
              <a:solidFill>
                <a:srgbClr val="A2C777"/>
              </a:solidFill>
              <a:ln>
                <a:noFill/>
              </a:ln>
            </c:spPr>
          </c:marker>
          <c:xVal>
            <c:numRef>
              <c:f>Sheet1!$A$1:$A$5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5.0</c:v>
                </c:pt>
                <c:pt idx="3">
                  <c:v>10.0</c:v>
                </c:pt>
                <c:pt idx="4">
                  <c:v>20.0</c:v>
                </c:pt>
              </c:numCache>
            </c:numRef>
          </c:xVal>
          <c:yVal>
            <c:numRef>
              <c:f>Sheet1!$B$1:$B$5</c:f>
              <c:numCache>
                <c:formatCode>General</c:formatCode>
                <c:ptCount val="5"/>
                <c:pt idx="0">
                  <c:v>0.0</c:v>
                </c:pt>
                <c:pt idx="1">
                  <c:v>20.0</c:v>
                </c:pt>
                <c:pt idx="2">
                  <c:v>80.0</c:v>
                </c:pt>
                <c:pt idx="3">
                  <c:v>100.0</c:v>
                </c:pt>
                <c:pt idx="4">
                  <c:v>100.0</c:v>
                </c:pt>
              </c:numCache>
            </c:numRef>
          </c:yVal>
          <c:smooth val="0"/>
        </c:ser>
        <c:ser>
          <c:idx val="1"/>
          <c:order val="1"/>
          <c:tx>
            <c:v>BGF</c:v>
          </c:tx>
          <c:xVal>
            <c:numRef>
              <c:f>Sheet1!$A$1:$A$5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5.0</c:v>
                </c:pt>
                <c:pt idx="3">
                  <c:v>10.0</c:v>
                </c:pt>
                <c:pt idx="4">
                  <c:v>20.0</c:v>
                </c:pt>
              </c:numCache>
            </c:numRef>
          </c:xVal>
          <c:yVal>
            <c:numRef>
              <c:f>Sheet1!$C$1:$C$5</c:f>
              <c:numCache>
                <c:formatCode>General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20.0</c:v>
                </c:pt>
                <c:pt idx="4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085064"/>
        <c:axId val="2125090760"/>
      </c:scatterChart>
      <c:valAx>
        <c:axId val="2125085064"/>
        <c:scaling>
          <c:orientation val="minMax"/>
          <c:max val="22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aseline="0" dirty="0"/>
                  <a:t>Concentration [ppm]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090760"/>
        <c:crosses val="autoZero"/>
        <c:crossBetween val="midCat"/>
      </c:valAx>
      <c:valAx>
        <c:axId val="2125090760"/>
        <c:scaling>
          <c:orientation val="minMax"/>
          <c:max val="105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smtClean="0"/>
                  <a:t>Fatality Rate at 24 hours [%]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085064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01290456428814"/>
          <c:y val="0.51874205370845"/>
          <c:w val="0.18960083930277"/>
          <c:h val="0.190611265721276"/>
        </c:manualLayout>
      </c:layout>
      <c:overlay val="1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8725090933644"/>
          <c:y val="0.0556333828908341"/>
          <c:w val="0.776766043481393"/>
          <c:h val="0.720567905558358"/>
        </c:manualLayout>
      </c:layout>
      <c:scatterChart>
        <c:scatterStyle val="lineMarker"/>
        <c:varyColors val="0"/>
        <c:ser>
          <c:idx val="0"/>
          <c:order val="0"/>
          <c:tx>
            <c:v>Control</c:v>
          </c:tx>
          <c:spPr>
            <a:ln w="28575" cmpd="sng"/>
          </c:spPr>
          <c:xVal>
            <c:numRef>
              <c:f>Sheet1!$A$5:$A$14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Sheet1!$B$5:$B$14</c:f>
              <c:numCache>
                <c:formatCode>General</c:formatCode>
                <c:ptCount val="1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BGF 8 ppm</c:v>
          </c:tx>
          <c:spPr>
            <a:ln>
              <a:prstDash val="sysDash"/>
            </a:ln>
          </c:spPr>
          <c:marker>
            <c:symbol val="square"/>
            <c:size val="5"/>
          </c:marker>
          <c:xVal>
            <c:numRef>
              <c:f>Sheet1!$M$5:$M$14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Sheet1!$N$5:$N$14</c:f>
              <c:numCache>
                <c:formatCode>General</c:formatCode>
                <c:ptCount val="1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60.0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ser>
          <c:idx val="2"/>
          <c:order val="2"/>
          <c:tx>
            <c:v>BPA 8 ppm</c:v>
          </c:tx>
          <c:spPr>
            <a:ln>
              <a:prstDash val="lgDashDot"/>
            </a:ln>
          </c:spPr>
          <c:xVal>
            <c:numRef>
              <c:f>Sheet1!$M$19:$M$28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Sheet1!$N$19:$N$28</c:f>
              <c:numCache>
                <c:formatCode>General</c:formatCode>
                <c:ptCount val="10"/>
                <c:pt idx="0">
                  <c:v>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172040"/>
        <c:axId val="2125177848"/>
      </c:scatterChart>
      <c:valAx>
        <c:axId val="2125172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Days</a:t>
                </a:r>
                <a:r>
                  <a:rPr lang="en-US" sz="1800" baseline="0" dirty="0"/>
                  <a:t> of Exposure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177848"/>
        <c:crosses val="autoZero"/>
        <c:crossBetween val="midCat"/>
        <c:majorUnit val="1.0"/>
      </c:valAx>
      <c:valAx>
        <c:axId val="2125177848"/>
        <c:scaling>
          <c:orientation val="minMax"/>
          <c:max val="105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% Lethality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60000"/>
          <a:lstStyle/>
          <a:p>
            <a:pPr>
              <a:defRPr sz="1600"/>
            </a:pPr>
            <a:endParaRPr lang="en-US"/>
          </a:p>
        </c:txPr>
        <c:crossAx val="2125172040"/>
        <c:crosses val="autoZero"/>
        <c:crossBetween val="midCat"/>
        <c:majorUnit val="20.0"/>
        <c:minorUnit val="5.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98031284241607"/>
          <c:y val="0.450589251004565"/>
          <c:w val="0.416889378858036"/>
          <c:h val="0.26995213555135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6457848134176"/>
          <c:y val="0.0416757950582342"/>
          <c:w val="0.752638307867297"/>
          <c:h val="0.706060857259588"/>
        </c:manualLayout>
      </c:layout>
      <c:scatterChart>
        <c:scatterStyle val="lineMarker"/>
        <c:varyColors val="0"/>
        <c:ser>
          <c:idx val="0"/>
          <c:order val="0"/>
          <c:tx>
            <c:v>Control</c:v>
          </c:tx>
          <c:xVal>
            <c:numRef>
              <c:f>Sheet1!$A$5:$A$14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Sheet1!$B$5:$B$14</c:f>
              <c:numCache>
                <c:formatCode>General</c:formatCode>
                <c:ptCount val="1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BGF 6 ppm</c:v>
          </c:tx>
          <c:spPr>
            <a:ln>
              <a:prstDash val="sysDash"/>
            </a:ln>
          </c:spPr>
          <c:marker>
            <c:symbol val="square"/>
            <c:size val="5"/>
          </c:marker>
          <c:xVal>
            <c:numRef>
              <c:f>Sheet1!$J$5:$J$14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Sheet1!$K$5:$K$14</c:f>
              <c:numCache>
                <c:formatCode>General</c:formatCode>
                <c:ptCount val="1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20.0</c:v>
                </c:pt>
                <c:pt idx="4">
                  <c:v>40.0</c:v>
                </c:pt>
                <c:pt idx="5">
                  <c:v>80.0</c:v>
                </c:pt>
                <c:pt idx="6">
                  <c:v>80.0</c:v>
                </c:pt>
                <c:pt idx="7">
                  <c:v>80.0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ser>
          <c:idx val="2"/>
          <c:order val="2"/>
          <c:tx>
            <c:v>BPA 6 ppm</c:v>
          </c:tx>
          <c:spPr>
            <a:ln>
              <a:prstDash val="lgDashDot"/>
            </a:ln>
          </c:spPr>
          <c:xVal>
            <c:numRef>
              <c:f>Sheet1!$J$19:$J$28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Sheet1!$K$19:$K$28</c:f>
              <c:numCache>
                <c:formatCode>General</c:formatCode>
                <c:ptCount val="10"/>
                <c:pt idx="0">
                  <c:v>0.0</c:v>
                </c:pt>
                <c:pt idx="1">
                  <c:v>80.0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220632"/>
        <c:axId val="2125226440"/>
      </c:scatterChart>
      <c:valAx>
        <c:axId val="2125220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Days</a:t>
                </a:r>
                <a:r>
                  <a:rPr lang="en-US" sz="1800" baseline="0" dirty="0"/>
                  <a:t> of Exposure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226440"/>
        <c:crosses val="autoZero"/>
        <c:crossBetween val="midCat"/>
        <c:majorUnit val="1.0"/>
      </c:valAx>
      <c:valAx>
        <c:axId val="2125226440"/>
        <c:scaling>
          <c:orientation val="minMax"/>
          <c:max val="105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% Lethality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60000"/>
          <a:lstStyle/>
          <a:p>
            <a:pPr>
              <a:defRPr sz="1600"/>
            </a:pPr>
            <a:endParaRPr lang="en-US"/>
          </a:p>
        </c:txPr>
        <c:crossAx val="2125220632"/>
        <c:crosses val="autoZero"/>
        <c:crossBetween val="midCat"/>
        <c:majorUnit val="20.0"/>
        <c:minorUnit val="4.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16423784613917"/>
          <c:y val="0.419891209309578"/>
          <c:w val="0.407599384514564"/>
          <c:h val="0.270145324047406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0139280877801"/>
          <c:y val="0.0480949807652179"/>
          <c:w val="0.745620009009661"/>
          <c:h val="0.735278100023584"/>
        </c:manualLayout>
      </c:layout>
      <c:scatterChart>
        <c:scatterStyle val="lineMarker"/>
        <c:varyColors val="0"/>
        <c:ser>
          <c:idx val="0"/>
          <c:order val="0"/>
          <c:tx>
            <c:v>Control</c:v>
          </c:tx>
          <c:xVal>
            <c:numRef>
              <c:f>Sheet1!$A$5:$A$14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Sheet1!$B$5:$B$14</c:f>
              <c:numCache>
                <c:formatCode>General</c:formatCode>
                <c:ptCount val="1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BGF 10 ppm</c:v>
          </c:tx>
          <c:spPr>
            <a:ln>
              <a:prstDash val="sysDash"/>
            </a:ln>
          </c:spPr>
          <c:marker>
            <c:symbol val="square"/>
            <c:size val="5"/>
          </c:marker>
          <c:xVal>
            <c:numRef>
              <c:f>Sheet1!$P$5:$P$14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Sheet1!$Q$5:$Q$14</c:f>
              <c:numCache>
                <c:formatCode>General</c:formatCode>
                <c:ptCount val="10"/>
                <c:pt idx="0">
                  <c:v>0.0</c:v>
                </c:pt>
                <c:pt idx="1">
                  <c:v>20.0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ser>
          <c:idx val="2"/>
          <c:order val="2"/>
          <c:tx>
            <c:v>BPA 10 ppm</c:v>
          </c:tx>
          <c:spPr>
            <a:ln>
              <a:prstDash val="lgDashDot"/>
            </a:ln>
          </c:spPr>
          <c:xVal>
            <c:numRef>
              <c:f>Sheet1!$P$19:$P$28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xVal>
          <c:yVal>
            <c:numRef>
              <c:f>Sheet1!$Q$19:$Q$28</c:f>
              <c:numCache>
                <c:formatCode>General</c:formatCode>
                <c:ptCount val="10"/>
                <c:pt idx="0">
                  <c:v>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270072"/>
        <c:axId val="2125275880"/>
      </c:scatterChart>
      <c:valAx>
        <c:axId val="2125270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Days</a:t>
                </a:r>
                <a:r>
                  <a:rPr lang="en-US" sz="1800" baseline="0" dirty="0"/>
                  <a:t> of Exposure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390453770616977"/>
              <c:y val="0.88757570883095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275880"/>
        <c:crosses val="autoZero"/>
        <c:crossBetween val="midCat"/>
        <c:majorUnit val="1.0"/>
      </c:valAx>
      <c:valAx>
        <c:axId val="2125275880"/>
        <c:scaling>
          <c:orientation val="minMax"/>
          <c:max val="105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% Lethality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60000"/>
          <a:lstStyle/>
          <a:p>
            <a:pPr>
              <a:defRPr sz="1600"/>
            </a:pPr>
            <a:endParaRPr lang="en-US"/>
          </a:p>
        </c:txPr>
        <c:crossAx val="2125270072"/>
        <c:crosses val="autoZero"/>
        <c:crossBetween val="midCat"/>
        <c:majorUnit val="20.0"/>
        <c:minorUnit val="4.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378360121782585"/>
          <c:y val="0.428773718010761"/>
          <c:w val="0.440548916143293"/>
          <c:h val="0.26503134682994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8432832110071"/>
          <c:y val="0.0521239012720276"/>
          <c:w val="0.824424566637706"/>
          <c:h val="0.772319752906876"/>
        </c:manualLayout>
      </c:layout>
      <c:scatterChart>
        <c:scatterStyle val="lineMarker"/>
        <c:varyColors val="0"/>
        <c:ser>
          <c:idx val="0"/>
          <c:order val="0"/>
          <c:tx>
            <c:v>BPA</c:v>
          </c:tx>
          <c:spPr>
            <a:ln>
              <a:solidFill>
                <a:srgbClr val="A2C777"/>
              </a:solidFill>
            </a:ln>
          </c:spPr>
          <c:marker>
            <c:symbol val="diamond"/>
            <c:size val="10"/>
            <c:spPr>
              <a:solidFill>
                <a:srgbClr val="A2C777">
                  <a:lumMod val="75000"/>
                </a:srgbClr>
              </a:solidFill>
              <a:ln>
                <a:noFill/>
              </a:ln>
            </c:spPr>
          </c:marker>
          <c:xVal>
            <c:numRef>
              <c:f>[LD50Stuff_BGF_BPA_Lethality.xlsx]BPA!$A$4:$A$12</c:f>
              <c:numCache>
                <c:formatCode>General</c:formatCode>
                <c:ptCount val="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</c:numCache>
            </c:numRef>
          </c:xVal>
          <c:yVal>
            <c:numRef>
              <c:f>[LD50Stuff_BGF_BPA_Lethality.xlsx]BPA!$J$4:$J$12</c:f>
              <c:numCache>
                <c:formatCode>General</c:formatCode>
                <c:ptCount val="9"/>
                <c:pt idx="0">
                  <c:v>5.249999986284633</c:v>
                </c:pt>
                <c:pt idx="1">
                  <c:v>4.999999938151523</c:v>
                </c:pt>
                <c:pt idx="2">
                  <c:v>4.999999938151536</c:v>
                </c:pt>
                <c:pt idx="3">
                  <c:v>4.999999938151536</c:v>
                </c:pt>
                <c:pt idx="4">
                  <c:v>4.999999938151536</c:v>
                </c:pt>
                <c:pt idx="5">
                  <c:v>4.999999938151536</c:v>
                </c:pt>
                <c:pt idx="6">
                  <c:v>4.999999938151536</c:v>
                </c:pt>
                <c:pt idx="7">
                  <c:v>4.999999938151536</c:v>
                </c:pt>
                <c:pt idx="8">
                  <c:v>4.999999938151536</c:v>
                </c:pt>
              </c:numCache>
            </c:numRef>
          </c:yVal>
          <c:smooth val="0"/>
        </c:ser>
        <c:ser>
          <c:idx val="1"/>
          <c:order val="1"/>
          <c:tx>
            <c:v>BGF</c:v>
          </c:tx>
          <c:xVal>
            <c:numRef>
              <c:f>[LD50Stuff_BGF_BPA_Lethality.xlsx]BPA!$O$6:$O$14</c:f>
              <c:numCache>
                <c:formatCode>General</c:formatCode>
                <c:ptCount val="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</c:numCache>
            </c:numRef>
          </c:xVal>
          <c:yVal>
            <c:numRef>
              <c:f>[LD50Stuff_BGF_BPA_Lethality.xlsx]BPA!$P$6:$P$14</c:f>
              <c:numCache>
                <c:formatCode>General</c:formatCode>
                <c:ptCount val="9"/>
                <c:pt idx="0" formatCode="0.00E+00">
                  <c:v>12.9999847308147</c:v>
                </c:pt>
                <c:pt idx="1">
                  <c:v>8.999999998294416</c:v>
                </c:pt>
                <c:pt idx="2">
                  <c:v>7.499999981639576</c:v>
                </c:pt>
                <c:pt idx="3">
                  <c:v>6.333333021582785</c:v>
                </c:pt>
                <c:pt idx="4">
                  <c:v>5.249999574827157</c:v>
                </c:pt>
                <c:pt idx="5">
                  <c:v>5.249999574827157</c:v>
                </c:pt>
                <c:pt idx="6">
                  <c:v>5.249999574827157</c:v>
                </c:pt>
                <c:pt idx="7">
                  <c:v>4.999999757837457</c:v>
                </c:pt>
                <c:pt idx="8">
                  <c:v>4.999999757837457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340184"/>
        <c:axId val="2123445224"/>
      </c:scatterChart>
      <c:valAx>
        <c:axId val="2125340184"/>
        <c:scaling>
          <c:orientation val="minMax"/>
          <c:max val="9.5"/>
          <c:min val="1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Time After</a:t>
                </a:r>
                <a:r>
                  <a:rPr lang="en-US" sz="1800" b="1" baseline="0" dirty="0"/>
                  <a:t> Exposure [days]</a:t>
                </a:r>
                <a:endParaRPr lang="en-US" sz="1800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445224"/>
        <c:crosses val="autoZero"/>
        <c:crossBetween val="midCat"/>
        <c:majorUnit val="1.0"/>
        <c:minorUnit val="0.4"/>
      </c:valAx>
      <c:valAx>
        <c:axId val="2123445224"/>
        <c:scaling>
          <c:orientation val="minMax"/>
          <c:max val="15.0"/>
          <c:min val="0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LD</a:t>
                </a:r>
                <a:r>
                  <a:rPr lang="en-US" sz="1800" b="1" baseline="-25000" dirty="0"/>
                  <a:t>50 </a:t>
                </a:r>
                <a:r>
                  <a:rPr lang="en-US" sz="1800" b="1" baseline="0" dirty="0"/>
                  <a:t>[ppm]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340184"/>
        <c:crosses val="autoZero"/>
        <c:crossBetween val="midCat"/>
        <c:minorUnit val="1.0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6368244566237"/>
          <c:y val="0.204193657850816"/>
          <c:w val="0.107309920749844"/>
          <c:h val="0.12723246005858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3294763388221"/>
          <c:y val="0.117426974166087"/>
          <c:w val="0.703574977062434"/>
          <c:h val="0.668113141764848"/>
        </c:manualLayout>
      </c:layout>
      <c:scatterChart>
        <c:scatterStyle val="lineMarker"/>
        <c:varyColors val="0"/>
        <c:ser>
          <c:idx val="2"/>
          <c:order val="0"/>
          <c:tx>
            <c:v>BPA-I</c:v>
          </c:tx>
          <c:errBars>
            <c:errDir val="y"/>
            <c:errBarType val="both"/>
            <c:errValType val="cust"/>
            <c:noEndCap val="0"/>
            <c:plus>
              <c:numRef>
                <c:f>'[Spring 2015 BPA5-weeks 1&amp;2-2PPM.xlsx]Calculations'!$I$14</c:f>
                <c:numCache>
                  <c:formatCode>General</c:formatCode>
                  <c:ptCount val="1"/>
                  <c:pt idx="0">
                    <c:v>0.142001561996665</c:v>
                  </c:pt>
                </c:numCache>
              </c:numRef>
            </c:plus>
            <c:minus>
              <c:numRef>
                <c:f>'[Spring 2015 BPA5-weeks 1&amp;2-2PPM.xlsx]Calculations'!$I$14</c:f>
                <c:numCache>
                  <c:formatCode>General</c:formatCode>
                  <c:ptCount val="1"/>
                  <c:pt idx="0">
                    <c:v>0.142001561996665</c:v>
                  </c:pt>
                </c:numCache>
              </c:numRef>
            </c:minus>
            <c:spPr>
              <a:ln w="25400">
                <a:solidFill>
                  <a:srgbClr val="92D050"/>
                </a:solidFill>
              </a:ln>
            </c:spPr>
          </c:errBars>
          <c:xVal>
            <c:numRef>
              <c:f>'[Spring 2015 BPA5-weeks 1&amp;2-2PPM.xlsx]Calculations'!$E$5:$E$11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xVal>
          <c:yVal>
            <c:numRef>
              <c:f>'[Spring 2015 BPA5-weeks 1&amp;2-2PPM.xlsx]Calculations'!$I$5:$I$11</c:f>
              <c:numCache>
                <c:formatCode>General</c:formatCode>
                <c:ptCount val="7"/>
                <c:pt idx="0">
                  <c:v>0.657911976332453</c:v>
                </c:pt>
                <c:pt idx="1">
                  <c:v>0.699515668924366</c:v>
                </c:pt>
                <c:pt idx="2">
                  <c:v>0.731830368829477</c:v>
                </c:pt>
                <c:pt idx="3">
                  <c:v>1.079063315518798</c:v>
                </c:pt>
                <c:pt idx="4">
                  <c:v>0.959594126861382</c:v>
                </c:pt>
                <c:pt idx="5">
                  <c:v>0.753793285580803</c:v>
                </c:pt>
                <c:pt idx="6">
                  <c:v>0.505901054499475</c:v>
                </c:pt>
              </c:numCache>
            </c:numRef>
          </c:yVal>
          <c:smooth val="0"/>
        </c:ser>
        <c:ser>
          <c:idx val="3"/>
          <c:order val="1"/>
          <c:tx>
            <c:v>Control-I</c:v>
          </c:tx>
          <c:errBars>
            <c:errDir val="y"/>
            <c:errBarType val="both"/>
            <c:errValType val="cust"/>
            <c:noEndCap val="0"/>
            <c:plus>
              <c:numRef>
                <c:f>'[Spring 2015 BPA5-weeks 1&amp;2-2PPM.xlsx]Calculations'!$H$14</c:f>
                <c:numCache>
                  <c:formatCode>General</c:formatCode>
                  <c:ptCount val="1"/>
                  <c:pt idx="0">
                    <c:v>0.344948476945402</c:v>
                  </c:pt>
                </c:numCache>
              </c:numRef>
            </c:plus>
            <c:minus>
              <c:numRef>
                <c:f>'[Spring 2015 BPA5-weeks 1&amp;2-2PPM.xlsx]Calculations'!$H$14</c:f>
                <c:numCache>
                  <c:formatCode>General</c:formatCode>
                  <c:ptCount val="1"/>
                  <c:pt idx="0">
                    <c:v>0.344948476945402</c:v>
                  </c:pt>
                </c:numCache>
              </c:numRef>
            </c:minus>
            <c:spPr>
              <a:ln w="19050">
                <a:solidFill>
                  <a:srgbClr val="7030A0"/>
                </a:solidFill>
              </a:ln>
            </c:spPr>
          </c:errBars>
          <c:xVal>
            <c:numRef>
              <c:f>'[Spring 2015 BPA5-weeks 1&amp;2-2PPM.xlsx]Calculations'!$E$5:$E$11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xVal>
          <c:yVal>
            <c:numRef>
              <c:f>'[Spring 2015 BPA5-weeks 1&amp;2-2PPM.xlsx]Calculations'!$H$5:$H$11</c:f>
              <c:numCache>
                <c:formatCode>General</c:formatCode>
                <c:ptCount val="7"/>
                <c:pt idx="0">
                  <c:v>0.832854404768024</c:v>
                </c:pt>
                <c:pt idx="1">
                  <c:v>2.143913328796198</c:v>
                </c:pt>
                <c:pt idx="2">
                  <c:v>1.196033897972607</c:v>
                </c:pt>
                <c:pt idx="3">
                  <c:v>1.20524236048573</c:v>
                </c:pt>
                <c:pt idx="4">
                  <c:v>1.618661206007676</c:v>
                </c:pt>
                <c:pt idx="5">
                  <c:v>1.526687467718191</c:v>
                </c:pt>
                <c:pt idx="6">
                  <c:v>0.843902711318648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438728"/>
        <c:axId val="2125444216"/>
      </c:scatterChart>
      <c:valAx>
        <c:axId val="2125438728"/>
        <c:scaling>
          <c:orientation val="minMax"/>
          <c:max val="9.0"/>
          <c:min val="3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Time (Days)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5444216"/>
        <c:crosses val="autoZero"/>
        <c:crossBetween val="midCat"/>
      </c:valAx>
      <c:valAx>
        <c:axId val="21254442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ICFS</a:t>
                </a:r>
              </a:p>
            </c:rich>
          </c:tx>
          <c:layout>
            <c:manualLayout>
              <c:xMode val="edge"/>
              <c:yMode val="edge"/>
              <c:x val="0.0248547355925016"/>
              <c:y val="0.42517406815817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5438728"/>
        <c:crosses val="autoZero"/>
        <c:crossBetween val="midCat"/>
      </c:valAx>
      <c:spPr>
        <a:solidFill>
          <a:schemeClr val="lt1"/>
        </a:solidFill>
        <a:ln w="1905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402027314471978"/>
          <c:y val="0.131196758636109"/>
          <c:w val="0.378614163150867"/>
          <c:h val="0.182143347481865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3684323113457"/>
          <c:y val="0.0883203859927584"/>
          <c:w val="0.699469257047997"/>
          <c:h val="0.687402506445091"/>
        </c:manualLayout>
      </c:layout>
      <c:scatterChart>
        <c:scatterStyle val="lineMarker"/>
        <c:varyColors val="0"/>
        <c:ser>
          <c:idx val="2"/>
          <c:order val="0"/>
          <c:tx>
            <c:v>BPA</c:v>
          </c:tx>
          <c:errBars>
            <c:errDir val="y"/>
            <c:errBarType val="both"/>
            <c:errValType val="cust"/>
            <c:noEndCap val="0"/>
            <c:plus>
              <c:numRef>
                <c:f>'[Spring 2015 BPA5-weeks 1&amp;2-2PPM.xlsx]Calculations'!$G$14</c:f>
                <c:numCache>
                  <c:formatCode>General</c:formatCode>
                  <c:ptCount val="1"/>
                  <c:pt idx="0">
                    <c:v>0.135649629294953</c:v>
                  </c:pt>
                </c:numCache>
              </c:numRef>
            </c:plus>
            <c:minus>
              <c:numRef>
                <c:f>'[Spring 2015 BPA5-weeks 1&amp;2-2PPM.xlsx]Calculations'!$G$14</c:f>
                <c:numCache>
                  <c:formatCode>General</c:formatCode>
                  <c:ptCount val="1"/>
                  <c:pt idx="0">
                    <c:v>0.135649629294953</c:v>
                  </c:pt>
                </c:numCache>
              </c:numRef>
            </c:minus>
            <c:spPr>
              <a:ln w="25400">
                <a:solidFill>
                  <a:srgbClr val="92D050"/>
                </a:solidFill>
              </a:ln>
            </c:spPr>
          </c:errBars>
          <c:xVal>
            <c:numRef>
              <c:f>'[Spring 2015 BPA5-weeks 1&amp;2-2PPM.xlsx]Calculations'!$E$5:$E$11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xVal>
          <c:yVal>
            <c:numRef>
              <c:f>'[Spring 2015 BPA5-weeks 1&amp;2-2PPM.xlsx]Calculations'!$G$5:$G$11</c:f>
              <c:numCache>
                <c:formatCode>General</c:formatCode>
                <c:ptCount val="7"/>
                <c:pt idx="0">
                  <c:v>0.328902590485398</c:v>
                </c:pt>
                <c:pt idx="1">
                  <c:v>0.292770806657086</c:v>
                </c:pt>
                <c:pt idx="2">
                  <c:v>0.302945111285595</c:v>
                </c:pt>
                <c:pt idx="3">
                  <c:v>0.329800613573664</c:v>
                </c:pt>
                <c:pt idx="4">
                  <c:v>0.55067936689675</c:v>
                </c:pt>
                <c:pt idx="5">
                  <c:v>0.788624596162321</c:v>
                </c:pt>
                <c:pt idx="6">
                  <c:v>0.489477014001833</c:v>
                </c:pt>
              </c:numCache>
            </c:numRef>
          </c:yVal>
          <c:smooth val="0"/>
        </c:ser>
        <c:ser>
          <c:idx val="3"/>
          <c:order val="1"/>
          <c:tx>
            <c:v>Control</c:v>
          </c:tx>
          <c:errBars>
            <c:errDir val="y"/>
            <c:errBarType val="both"/>
            <c:errValType val="cust"/>
            <c:noEndCap val="0"/>
            <c:plus>
              <c:numRef>
                <c:f>'[Spring 2015 BPA5-weeks 1&amp;2-2PPM.xlsx]Calculations'!$F$14</c:f>
                <c:numCache>
                  <c:formatCode>General</c:formatCode>
                  <c:ptCount val="1"/>
                  <c:pt idx="0">
                    <c:v>0.371501618446542</c:v>
                  </c:pt>
                </c:numCache>
              </c:numRef>
            </c:plus>
            <c:minus>
              <c:numRef>
                <c:f>'[Spring 2015 BPA5-weeks 1&amp;2-2PPM.xlsx]Calculations'!$F$14</c:f>
                <c:numCache>
                  <c:formatCode>General</c:formatCode>
                  <c:ptCount val="1"/>
                  <c:pt idx="0">
                    <c:v>0.371501618446542</c:v>
                  </c:pt>
                </c:numCache>
              </c:numRef>
            </c:minus>
            <c:spPr>
              <a:ln w="19050" cmpd="sng">
                <a:solidFill>
                  <a:srgbClr val="7030A0"/>
                </a:solidFill>
                <a:prstDash val="solid"/>
              </a:ln>
            </c:spPr>
          </c:errBars>
          <c:xVal>
            <c:numRef>
              <c:f>'[Spring 2015 BPA5-weeks 1&amp;2-2PPM.xlsx]Calculations'!$E$5:$E$11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xVal>
          <c:yVal>
            <c:numRef>
              <c:f>'[Spring 2015 BPA5-weeks 1&amp;2-2PPM.xlsx]Calculations'!$F$5:$F$11</c:f>
              <c:numCache>
                <c:formatCode>General</c:formatCode>
                <c:ptCount val="7"/>
                <c:pt idx="0">
                  <c:v>0.41595724981555</c:v>
                </c:pt>
                <c:pt idx="1">
                  <c:v>0.343805112570877</c:v>
                </c:pt>
                <c:pt idx="2">
                  <c:v>0.382321241864303</c:v>
                </c:pt>
                <c:pt idx="3">
                  <c:v>0.911137345756432</c:v>
                </c:pt>
                <c:pt idx="4">
                  <c:v>1.379740141783956</c:v>
                </c:pt>
                <c:pt idx="5">
                  <c:v>0.960298014957084</c:v>
                </c:pt>
                <c:pt idx="6">
                  <c:v>1.591107121897057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4517512"/>
        <c:axId val="2124523000"/>
      </c:scatterChart>
      <c:valAx>
        <c:axId val="2124517512"/>
        <c:scaling>
          <c:orientation val="minMax"/>
          <c:max val="9.0"/>
          <c:min val="3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Time (Days)</a:t>
                </a:r>
              </a:p>
            </c:rich>
          </c:tx>
          <c:layout>
            <c:manualLayout>
              <c:xMode val="edge"/>
              <c:yMode val="edge"/>
              <c:x val="0.43630538477186"/>
              <c:y val="0.88427558571153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4523000"/>
        <c:crosses val="autoZero"/>
        <c:crossBetween val="midCat"/>
      </c:valAx>
      <c:valAx>
        <c:axId val="2124523000"/>
        <c:scaling>
          <c:orientation val="minMax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ICFS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4517512"/>
        <c:crosses val="autoZero"/>
        <c:crossBetween val="midCat"/>
      </c:valAx>
      <c:spPr>
        <a:solidFill>
          <a:schemeClr val="lt1"/>
        </a:solidFill>
        <a:ln w="1905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213352332500093"/>
          <c:y val="0.18493080915086"/>
          <c:w val="0.278540087917646"/>
          <c:h val="0.218734999337373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81667899137762"/>
          <c:y val="0.0452865312942134"/>
          <c:w val="0.871500830262704"/>
          <c:h val="0.804649228168513"/>
        </c:manualLayout>
      </c:layout>
      <c:scatterChart>
        <c:scatterStyle val="lineMarker"/>
        <c:varyColors val="0"/>
        <c:ser>
          <c:idx val="0"/>
          <c:order val="0"/>
          <c:tx>
            <c:v>Control</c:v>
          </c:tx>
          <c:errBars>
            <c:errDir val="y"/>
            <c:errBarType val="both"/>
            <c:errValType val="cust"/>
            <c:noEndCap val="0"/>
            <c:plus>
              <c:numRef>
                <c:f>Sheet1!$B$12</c:f>
                <c:numCache>
                  <c:formatCode>General</c:formatCode>
                  <c:ptCount val="1"/>
                  <c:pt idx="0">
                    <c:v>0.227098912941917</c:v>
                  </c:pt>
                </c:numCache>
              </c:numRef>
            </c:plus>
            <c:minus>
              <c:numRef>
                <c:f>Sheet1!$B$12</c:f>
                <c:numCache>
                  <c:formatCode>General</c:formatCode>
                  <c:ptCount val="1"/>
                  <c:pt idx="0">
                    <c:v>0.227098912941917</c:v>
                  </c:pt>
                </c:numCache>
              </c:numRef>
            </c:minus>
            <c:spPr>
              <a:ln w="15875">
                <a:solidFill>
                  <a:schemeClr val="accent1"/>
                </a:solidFill>
              </a:ln>
            </c:spPr>
          </c:errBars>
          <c:xVal>
            <c:numRef>
              <c:f>Sheet1!$A$23:$A$29</c:f>
              <c:numCache>
                <c:formatCode>General</c:formatCode>
                <c:ptCount val="7"/>
                <c:pt idx="0">
                  <c:v>3.0</c:v>
                </c:pt>
                <c:pt idx="1">
                  <c:v>4.05</c:v>
                </c:pt>
                <c:pt idx="2">
                  <c:v>5.05</c:v>
                </c:pt>
                <c:pt idx="3">
                  <c:v>6.05</c:v>
                </c:pt>
                <c:pt idx="4">
                  <c:v>7.05</c:v>
                </c:pt>
                <c:pt idx="5">
                  <c:v>8.05</c:v>
                </c:pt>
                <c:pt idx="6">
                  <c:v>9.0</c:v>
                </c:pt>
              </c:numCache>
            </c:numRef>
          </c:xVal>
          <c:yVal>
            <c:numRef>
              <c:f>Sheet1!$B$3:$B$9</c:f>
              <c:numCache>
                <c:formatCode>General</c:formatCode>
                <c:ptCount val="7"/>
                <c:pt idx="0">
                  <c:v>0.355782175787078</c:v>
                </c:pt>
                <c:pt idx="1">
                  <c:v>0.312877014012399</c:v>
                </c:pt>
                <c:pt idx="2">
                  <c:v>0.533016043716467</c:v>
                </c:pt>
                <c:pt idx="3">
                  <c:v>0.762051643763028</c:v>
                </c:pt>
                <c:pt idx="4">
                  <c:v>1.051386039044272</c:v>
                </c:pt>
                <c:pt idx="5">
                  <c:v>0.838799237144035</c:v>
                </c:pt>
                <c:pt idx="6">
                  <c:v>1.047928778118234</c:v>
                </c:pt>
              </c:numCache>
            </c:numRef>
          </c:yVal>
          <c:smooth val="0"/>
        </c:ser>
        <c:ser>
          <c:idx val="1"/>
          <c:order val="1"/>
          <c:tx>
            <c:v>BPA 2PPM</c:v>
          </c:tx>
          <c:errBars>
            <c:errDir val="y"/>
            <c:errBarType val="both"/>
            <c:errValType val="cust"/>
            <c:noEndCap val="0"/>
            <c:plus>
              <c:numRef>
                <c:f>Sheet1!$C$12</c:f>
                <c:numCache>
                  <c:formatCode>General</c:formatCode>
                  <c:ptCount val="1"/>
                  <c:pt idx="0">
                    <c:v>0.135649629294953</c:v>
                  </c:pt>
                </c:numCache>
              </c:numRef>
            </c:plus>
            <c:minus>
              <c:numRef>
                <c:f>Sheet1!$C$12</c:f>
                <c:numCache>
                  <c:formatCode>General</c:formatCode>
                  <c:ptCount val="1"/>
                  <c:pt idx="0">
                    <c:v>0.135649629294953</c:v>
                  </c:pt>
                </c:numCache>
              </c:numRef>
            </c:minus>
            <c:spPr>
              <a:ln w="15875">
                <a:solidFill>
                  <a:srgbClr val="C00000"/>
                </a:solidFill>
                <a:prstDash val="solid"/>
              </a:ln>
            </c:spPr>
          </c:errBars>
          <c:xVal>
            <c:numRef>
              <c:f>Sheet1!$C$23:$C$29</c:f>
              <c:numCache>
                <c:formatCode>General</c:formatCode>
                <c:ptCount val="7"/>
                <c:pt idx="0">
                  <c:v>3.0</c:v>
                </c:pt>
                <c:pt idx="1">
                  <c:v>4.149999999999999</c:v>
                </c:pt>
                <c:pt idx="2">
                  <c:v>5.149999999999999</c:v>
                </c:pt>
                <c:pt idx="3">
                  <c:v>6.149999999999999</c:v>
                </c:pt>
                <c:pt idx="4">
                  <c:v>7.149999999999999</c:v>
                </c:pt>
                <c:pt idx="5">
                  <c:v>8.15</c:v>
                </c:pt>
                <c:pt idx="6">
                  <c:v>9.0</c:v>
                </c:pt>
              </c:numCache>
            </c:numRef>
          </c:xVal>
          <c:yVal>
            <c:numRef>
              <c:f>Sheet1!$C$3:$C$9</c:f>
              <c:numCache>
                <c:formatCode>General</c:formatCode>
                <c:ptCount val="7"/>
                <c:pt idx="0">
                  <c:v>0.328902590485398</c:v>
                </c:pt>
                <c:pt idx="1">
                  <c:v>0.292770806657086</c:v>
                </c:pt>
                <c:pt idx="2">
                  <c:v>0.302945111285595</c:v>
                </c:pt>
                <c:pt idx="3">
                  <c:v>0.329800613573664</c:v>
                </c:pt>
                <c:pt idx="4">
                  <c:v>0.55067936689675</c:v>
                </c:pt>
                <c:pt idx="5">
                  <c:v>0.788624596162321</c:v>
                </c:pt>
                <c:pt idx="6">
                  <c:v>0.489477014001833</c:v>
                </c:pt>
              </c:numCache>
            </c:numRef>
          </c:yVal>
          <c:smooth val="0"/>
        </c:ser>
        <c:ser>
          <c:idx val="2"/>
          <c:order val="2"/>
          <c:tx>
            <c:v>BGF 2PPM</c:v>
          </c:tx>
          <c:errBars>
            <c:errDir val="y"/>
            <c:errBarType val="both"/>
            <c:errValType val="cust"/>
            <c:noEndCap val="0"/>
            <c:plus>
              <c:numRef>
                <c:f>Sheet1!$D$12</c:f>
                <c:numCache>
                  <c:formatCode>General</c:formatCode>
                  <c:ptCount val="1"/>
                  <c:pt idx="0">
                    <c:v>0.224348566697884</c:v>
                  </c:pt>
                </c:numCache>
              </c:numRef>
            </c:plus>
            <c:minus>
              <c:numRef>
                <c:f>Sheet1!$D$12</c:f>
                <c:numCache>
                  <c:formatCode>General</c:formatCode>
                  <c:ptCount val="1"/>
                  <c:pt idx="0">
                    <c:v>0.224348566697884</c:v>
                  </c:pt>
                </c:numCache>
              </c:numRef>
            </c:minus>
            <c:spPr>
              <a:ln w="15875">
                <a:solidFill>
                  <a:srgbClr val="92D050"/>
                </a:solidFill>
              </a:ln>
            </c:spPr>
          </c:errBars>
          <c:xVal>
            <c:numRef>
              <c:f>Sheet1!$B$23:$B$29</c:f>
              <c:numCache>
                <c:formatCode>General</c:formatCode>
                <c:ptCount val="7"/>
                <c:pt idx="0">
                  <c:v>3.0</c:v>
                </c:pt>
                <c:pt idx="1">
                  <c:v>4.1</c:v>
                </c:pt>
                <c:pt idx="2">
                  <c:v>5.1</c:v>
                </c:pt>
                <c:pt idx="3">
                  <c:v>6.1</c:v>
                </c:pt>
                <c:pt idx="4">
                  <c:v>7.1</c:v>
                </c:pt>
                <c:pt idx="5">
                  <c:v>8.1</c:v>
                </c:pt>
                <c:pt idx="6">
                  <c:v>9.0</c:v>
                </c:pt>
              </c:numCache>
            </c:numRef>
          </c:xVal>
          <c:yVal>
            <c:numRef>
              <c:f>Sheet1!$D$3:$D$9</c:f>
              <c:numCache>
                <c:formatCode>General</c:formatCode>
                <c:ptCount val="7"/>
                <c:pt idx="0">
                  <c:v>0.323255721654216</c:v>
                </c:pt>
                <c:pt idx="1">
                  <c:v>0.372712198898633</c:v>
                </c:pt>
                <c:pt idx="2">
                  <c:v>0.370579786232631</c:v>
                </c:pt>
                <c:pt idx="3">
                  <c:v>0.385325730573411</c:v>
                </c:pt>
                <c:pt idx="4">
                  <c:v>0.766441413689019</c:v>
                </c:pt>
                <c:pt idx="5">
                  <c:v>0.673768881183364</c:v>
                </c:pt>
                <c:pt idx="6">
                  <c:v>1.142316732418616</c:v>
                </c:pt>
              </c:numCache>
            </c:numRef>
          </c:yVal>
          <c:smooth val="0"/>
        </c:ser>
        <c:ser>
          <c:idx val="3"/>
          <c:order val="3"/>
          <c:tx>
            <c:v>BGF 5 PPM</c:v>
          </c:tx>
          <c:errBars>
            <c:errDir val="y"/>
            <c:errBarType val="both"/>
            <c:errValType val="cust"/>
            <c:noEndCap val="0"/>
            <c:plus>
              <c:numRef>
                <c:f>Sheet1!$E$12</c:f>
                <c:numCache>
                  <c:formatCode>General</c:formatCode>
                  <c:ptCount val="1"/>
                  <c:pt idx="0">
                    <c:v>0.122960919013637</c:v>
                  </c:pt>
                </c:numCache>
              </c:numRef>
            </c:plus>
            <c:minus>
              <c:numRef>
                <c:f>Sheet1!$E$12</c:f>
                <c:numCache>
                  <c:formatCode>General</c:formatCode>
                  <c:ptCount val="1"/>
                  <c:pt idx="0">
                    <c:v>0.122960919013637</c:v>
                  </c:pt>
                </c:numCache>
              </c:numRef>
            </c:minus>
            <c:spPr>
              <a:ln w="15875">
                <a:solidFill>
                  <a:srgbClr val="7030A0"/>
                </a:solidFill>
                <a:prstDash val="solid"/>
              </a:ln>
            </c:spPr>
          </c:errBars>
          <c:xVal>
            <c:numRef>
              <c:f>Sheet1!$A$3:$A$9</c:f>
              <c:numCache>
                <c:formatCode>General</c:formatCode>
                <c:ptCount val="7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>
                  <c:v>7.0</c:v>
                </c:pt>
                <c:pt idx="5">
                  <c:v>8.0</c:v>
                </c:pt>
                <c:pt idx="6">
                  <c:v>9.0</c:v>
                </c:pt>
              </c:numCache>
            </c:numRef>
          </c:xVal>
          <c:yVal>
            <c:numRef>
              <c:f>Sheet1!$E$3:$E$9</c:f>
              <c:numCache>
                <c:formatCode>General</c:formatCode>
                <c:ptCount val="7"/>
                <c:pt idx="0">
                  <c:v>0.366800556886355</c:v>
                </c:pt>
                <c:pt idx="1">
                  <c:v>0.292070158572779</c:v>
                </c:pt>
                <c:pt idx="2">
                  <c:v>0.300004755824039</c:v>
                </c:pt>
                <c:pt idx="3">
                  <c:v>0.333138791163644</c:v>
                </c:pt>
                <c:pt idx="4">
                  <c:v>0.53243891860193</c:v>
                </c:pt>
                <c:pt idx="5">
                  <c:v>0.753412395392023</c:v>
                </c:pt>
                <c:pt idx="6">
                  <c:v>0.462357631772123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6805544"/>
        <c:axId val="2126811144"/>
      </c:scatterChart>
      <c:valAx>
        <c:axId val="2126805544"/>
        <c:scaling>
          <c:orientation val="minMax"/>
          <c:max val="9.0"/>
          <c:min val="3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Time (Day)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6811144"/>
        <c:crosses val="autoZero"/>
        <c:crossBetween val="midCat"/>
      </c:valAx>
      <c:valAx>
        <c:axId val="2126811144"/>
        <c:scaling>
          <c:orientation val="minMax"/>
          <c:max val="1.5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ICFS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6805544"/>
        <c:crosses val="autoZero"/>
        <c:crossBetween val="midCat"/>
        <c:majorUnit val="0.5"/>
      </c:valAx>
      <c:spPr>
        <a:ln w="254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0734767917394317"/>
          <c:y val="0.0516151560284193"/>
          <c:w val="0.501622620424105"/>
          <c:h val="0.135244364216693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0.36066</cdr:x>
      <cdr:y>0.41026</cdr:y>
    </cdr:from>
    <cdr:to>
      <cdr:x>0.36597</cdr:x>
      <cdr:y>0.62268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801504" y="1528551"/>
          <a:ext cx="26546" cy="791454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B603E-13C7-4BE5-85C4-0345A8381CA7}" type="datetimeFigureOut">
              <a:rPr lang="en-US" smtClean="0"/>
              <a:t>8/22/15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61A4E-25AF-46AE-841E-37C4EA2E0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1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61A4E-25AF-46AE-841E-37C4EA2E0C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8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slightly behind the results in </a:t>
            </a:r>
            <a:r>
              <a:rPr lang="en-US" dirty="0" err="1" smtClean="0"/>
              <a:t>Inuoe</a:t>
            </a:r>
            <a:r>
              <a:rPr lang="en-US" dirty="0" smtClean="0"/>
              <a:t>, but there are a number of factors that may influence</a:t>
            </a:r>
            <a:r>
              <a:rPr lang="en-US" baseline="0" dirty="0" smtClean="0"/>
              <a:t> that…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865F6-7D9E-6441-B36B-C267540C480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54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.35 / 1.08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865F6-7D9E-6441-B36B-C267540C480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9183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Lignin – second most abundant</a:t>
            </a:r>
            <a:r>
              <a:rPr lang="en-US" baseline="0" dirty="0" smtClean="0"/>
              <a:t> renewable resource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61A4E-25AF-46AE-841E-37C4EA2E0C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9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4975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61A4E-25AF-46AE-841E-37C4EA2E0C1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55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61A4E-25AF-46AE-841E-37C4EA2E0C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5A57CD2-9A0B-4F5F-B360-CE1A42A316BA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3532" y="6492875"/>
            <a:ext cx="770468" cy="365125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80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>
            <a:lvl2pPr marL="630000" indent="-3060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201D-B8A1-4494-929E-640E336AA7C6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3532" y="6492875"/>
            <a:ext cx="770468" cy="365125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A8F29A95-A785-4F98-A535-ADEF088CA9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6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2E50A9A-C22A-45C5-9277-CF254CD6875B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60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25853-19A9-4D80-A10B-AE425404314B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0DC5-6B8C-4E2E-BBB3-81C987590BF1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9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C58A5-78D5-40AA-867B-B4DBDCA94AD0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4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2DDB-B50A-4137-BC2F-7EFDB6A8C6F5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79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305A8E-60AE-47C5-989F-DD283B55E90B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7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39D-7F70-40B9-94CD-BEB5592D9E8E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5CB9-F643-4D29-8868-F60151FA5B20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53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5578FCA-CF40-4044-A68B-93AF6D079847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3" y="6333134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3983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7AEA7-F544-BE4B-9410-BD5A352EB0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7EBD-E7E9-3540-814C-13E609077B9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6648-BE1B-744C-9609-932370F9D70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5598-D9CC-704A-A456-C82FC15F52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2763-1411-5643-8DAA-AB2216A593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84CA-3596-1E40-A178-10FCD7DCDEA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B8F1-6A1E-8547-A408-02EDF651FD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78885-A0A5-2048-9CAB-AE6C3C88A0A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1F10F-3226-2745-81A6-413570A3451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Head Regenerating Planaria as a Model for FASD Research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RSA Annual Meeting          June 26, 2012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E8E0A2-7568-6E42-A3F3-5A5DAA574FB1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8/22/15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6CBF-F955-9549-B893-5C921D44A69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E8E0A2-7568-6E42-A3F3-5A5DAA574FB1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8/22/15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94001" y="6356350"/>
            <a:ext cx="3911817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6CBF-F955-9549-B893-5C921D44A69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BBF4AAD-1F15-4549-806F-535729FE248F}" type="datetime1">
              <a:rPr lang="en-US" smtClean="0"/>
              <a:t>8/22/15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735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17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517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6424" y="6356350"/>
            <a:ext cx="13025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0FC72-E757-C143-97FA-BA21C0CEF2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6.xml"/><Relationship Id="rId3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hyperlink" Target="http://blogs.discovermagazine.com/notrocketscience/2011/05/12/an-entire-flatworm-regenerated-from-a-single-adult-cell/%23.VJCsoyvF_To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286" y="1192114"/>
            <a:ext cx="8508999" cy="150484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i="1" dirty="0" err="1"/>
              <a:t>Schmidtea</a:t>
            </a:r>
            <a:r>
              <a:rPr lang="en-US" sz="3200" b="1" i="1" dirty="0"/>
              <a:t> </a:t>
            </a:r>
            <a:r>
              <a:rPr lang="en-US" sz="3200" b="1" i="1" dirty="0" err="1"/>
              <a:t>mediterranea</a:t>
            </a:r>
            <a:r>
              <a:rPr lang="en-US" sz="3200" b="1" dirty="0" smtClean="0"/>
              <a:t>:</a:t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r>
              <a:rPr lang="en-US" sz="3200" b="1" dirty="0"/>
              <a:t>A new animal model for </a:t>
            </a:r>
            <a:r>
              <a:rPr lang="en-US" sz="3200" b="1" dirty="0" smtClean="0"/>
              <a:t>neurodevelopmental </a:t>
            </a:r>
            <a:r>
              <a:rPr lang="en-US" sz="3200" b="1" dirty="0"/>
              <a:t>toxicology studies?</a:t>
            </a:r>
            <a:r>
              <a:rPr lang="en-US" sz="3200" b="1" dirty="0"/>
              <a:t> 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37" y="5223036"/>
            <a:ext cx="1833090" cy="926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747" y="3475165"/>
            <a:ext cx="752354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Mary M. Staehle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Rowan University Henry M. Rowan College of Engineering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Biomedical and Chemical Engineering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staehle@rowan.edu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28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857" y="274638"/>
            <a:ext cx="8547627" cy="1143000"/>
          </a:xfrm>
        </p:spPr>
        <p:txBody>
          <a:bodyPr>
            <a:normAutofit/>
          </a:bodyPr>
          <a:lstStyle/>
          <a:p>
            <a:r>
              <a:rPr lang="en-US" i="1" dirty="0" err="1" smtClean="0"/>
              <a:t>Schmidtea</a:t>
            </a:r>
            <a:r>
              <a:rPr lang="en-US" i="1" dirty="0" smtClean="0"/>
              <a:t> </a:t>
            </a:r>
            <a:r>
              <a:rPr lang="en-US" i="1" dirty="0" err="1" smtClean="0"/>
              <a:t>mediterranea</a:t>
            </a:r>
            <a:r>
              <a:rPr lang="en-US" i="1" dirty="0" smtClean="0"/>
              <a:t> </a:t>
            </a:r>
            <a:r>
              <a:rPr lang="en-US" dirty="0" err="1" smtClean="0"/>
              <a:t>Planaria</a:t>
            </a:r>
            <a:r>
              <a:rPr lang="en-US" dirty="0" smtClean="0"/>
              <a:t> (</a:t>
            </a:r>
            <a:r>
              <a:rPr lang="en-US" dirty="0" err="1" smtClean="0"/>
              <a:t>Smed</a:t>
            </a:r>
            <a:r>
              <a:rPr lang="en-US" dirty="0" smtClean="0"/>
              <a:t>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0334"/>
            <a:ext cx="4278671" cy="45259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err="1" smtClean="0"/>
              <a:t>Planaria</a:t>
            </a:r>
            <a:r>
              <a:rPr lang="en-US" sz="2400" dirty="0" smtClean="0"/>
              <a:t> are small, freshwater flatworms</a:t>
            </a:r>
          </a:p>
          <a:p>
            <a:pPr>
              <a:spcAft>
                <a:spcPts val="600"/>
              </a:spcAft>
            </a:pPr>
            <a:r>
              <a:rPr lang="en-US" sz="2400" i="1" dirty="0" err="1" smtClean="0"/>
              <a:t>Schmidtea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mediterranea</a:t>
            </a:r>
            <a:r>
              <a:rPr lang="en-US" sz="2400" i="1" dirty="0" smtClean="0"/>
              <a:t> </a:t>
            </a:r>
            <a:r>
              <a:rPr lang="en-US" sz="2400" dirty="0" smtClean="0"/>
              <a:t>were originally collected in 1998 from the </a:t>
            </a:r>
            <a:r>
              <a:rPr lang="en-US" sz="2400" dirty="0" err="1" smtClean="0"/>
              <a:t>Parc</a:t>
            </a:r>
            <a:r>
              <a:rPr lang="en-US" sz="2400" dirty="0" smtClean="0"/>
              <a:t> de </a:t>
            </a:r>
            <a:r>
              <a:rPr lang="en-US" sz="2400" dirty="0" err="1" smtClean="0"/>
              <a:t>Montjuïc</a:t>
            </a:r>
            <a:r>
              <a:rPr lang="en-US" sz="2400" dirty="0" smtClean="0"/>
              <a:t> in Barcelona (Sanchez Alvarado and </a:t>
            </a:r>
            <a:r>
              <a:rPr lang="en-US" sz="2400" dirty="0" err="1" smtClean="0"/>
              <a:t>Newmark</a:t>
            </a:r>
            <a:r>
              <a:rPr lang="en-US" sz="24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en-US" sz="2400" dirty="0" err="1" smtClean="0"/>
              <a:t>Smed</a:t>
            </a:r>
            <a:r>
              <a:rPr lang="en-US" sz="2400" dirty="0" smtClean="0"/>
              <a:t> are small (2-6mm), asexual worms</a:t>
            </a:r>
            <a:endParaRPr lang="en-US" sz="2400" dirty="0"/>
          </a:p>
        </p:txBody>
      </p:sp>
      <p:pic>
        <p:nvPicPr>
          <p:cNvPr id="6" name="Picture 5" descr="Screen shot 2012-06-21 at 2.36.0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030" y="2154316"/>
            <a:ext cx="3510118" cy="3793613"/>
          </a:xfrm>
          <a:prstGeom prst="rect">
            <a:avLst/>
          </a:prstGeom>
        </p:spPr>
      </p:pic>
      <p:sp>
        <p:nvSpPr>
          <p:cNvPr id="7" name="5-Point Star 6"/>
          <p:cNvSpPr/>
          <p:nvPr/>
        </p:nvSpPr>
        <p:spPr>
          <a:xfrm>
            <a:off x="7005483" y="4162320"/>
            <a:ext cx="286774" cy="270387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51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71713" y="274638"/>
            <a:ext cx="854938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i="1" dirty="0" err="1" smtClean="0"/>
              <a:t>Schmidtea</a:t>
            </a:r>
            <a:r>
              <a:rPr lang="en-US" i="1" dirty="0" smtClean="0"/>
              <a:t> </a:t>
            </a:r>
            <a:r>
              <a:rPr lang="en-US" i="1" dirty="0" err="1" smtClean="0"/>
              <a:t>mediterrania</a:t>
            </a:r>
            <a:r>
              <a:rPr lang="en-US" i="1" dirty="0" smtClean="0"/>
              <a:t> </a:t>
            </a:r>
            <a:r>
              <a:rPr lang="en-US" dirty="0" err="1" smtClean="0"/>
              <a:t>Planaria</a:t>
            </a:r>
            <a:r>
              <a:rPr lang="en-US" dirty="0" smtClean="0"/>
              <a:t> (</a:t>
            </a:r>
            <a:r>
              <a:rPr lang="en-US" dirty="0" err="1" smtClean="0"/>
              <a:t>Smed</a:t>
            </a:r>
            <a:r>
              <a:rPr lang="en-US" dirty="0" smtClean="0"/>
              <a:t>)</a:t>
            </a:r>
            <a:endParaRPr lang="en-US" i="1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457200" y="1481328"/>
            <a:ext cx="54864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smtClean="0"/>
              <a:t>Planaria are flatworms widely considered to be the simplest organism alive with a CNS</a:t>
            </a:r>
            <a:r>
              <a:rPr lang="en-US" sz="2400" baseline="30000" smtClean="0"/>
              <a:t>1</a:t>
            </a:r>
          </a:p>
          <a:p>
            <a:r>
              <a:rPr lang="en-US" sz="2400" smtClean="0"/>
              <a:t>The CNS consists of a bi-lobed </a:t>
            </a:r>
            <a:r>
              <a:rPr lang="en-US" sz="2400" smtClean="0">
                <a:solidFill>
                  <a:srgbClr val="FF0000"/>
                </a:solidFill>
              </a:rPr>
              <a:t>cephalic ganglia</a:t>
            </a:r>
            <a:r>
              <a:rPr lang="en-US" sz="2400" smtClean="0"/>
              <a:t>, which serves as the planarian brain, and two ventral nerve cords</a:t>
            </a:r>
            <a:r>
              <a:rPr lang="en-US" sz="2400" baseline="30000" smtClean="0"/>
              <a:t>2</a:t>
            </a:r>
          </a:p>
          <a:p>
            <a:r>
              <a:rPr lang="en-US" sz="2400" smtClean="0"/>
              <a:t>Planarian body consists of a collection of </a:t>
            </a:r>
            <a:r>
              <a:rPr lang="en-US" sz="2400" smtClean="0">
                <a:solidFill>
                  <a:srgbClr val="FF0000"/>
                </a:solidFill>
              </a:rPr>
              <a:t>pluripotent neoblasts</a:t>
            </a:r>
            <a:r>
              <a:rPr lang="en-US" sz="2400" baseline="30000" smtClean="0"/>
              <a:t>3</a:t>
            </a:r>
            <a:endParaRPr lang="en-US" sz="2400" baseline="30000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600200"/>
            <a:ext cx="2286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61023" y="5699485"/>
            <a:ext cx="62123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000" baseline="30000" dirty="0" smtClean="0"/>
              <a:t>1</a:t>
            </a:r>
            <a:r>
              <a:rPr lang="en-US" sz="1000" dirty="0" smtClean="0"/>
              <a:t> </a:t>
            </a:r>
            <a:r>
              <a:rPr lang="en-US" sz="1000" dirty="0" err="1" smtClean="0"/>
              <a:t>Umesono</a:t>
            </a:r>
            <a:r>
              <a:rPr lang="en-US" sz="1000" dirty="0" smtClean="0"/>
              <a:t> Y, Watanabe K, </a:t>
            </a:r>
            <a:r>
              <a:rPr lang="en-US" sz="1000" dirty="0" err="1" smtClean="0"/>
              <a:t>Agata</a:t>
            </a:r>
            <a:r>
              <a:rPr lang="en-US" sz="1000" dirty="0" smtClean="0"/>
              <a:t> K. “A planarian </a:t>
            </a:r>
            <a:r>
              <a:rPr lang="en-US" sz="1000" dirty="0" err="1" smtClean="0"/>
              <a:t>orthopedia</a:t>
            </a:r>
            <a:r>
              <a:rPr lang="en-US" sz="1000" dirty="0" smtClean="0"/>
              <a:t> homolog is specifically expressed in the branch region of both the mature and regenerating brain.” Development, Growth, and Differentiation 39:723-727. (1997) </a:t>
            </a:r>
          </a:p>
          <a:p>
            <a:pPr marL="458788" indent="-458788"/>
            <a:r>
              <a:rPr lang="en-US" sz="1000" baseline="30000" dirty="0" smtClean="0"/>
              <a:t>2</a:t>
            </a:r>
            <a:r>
              <a:rPr lang="en-US" sz="1000" dirty="0" smtClean="0"/>
              <a:t> </a:t>
            </a:r>
            <a:r>
              <a:rPr lang="en-US" sz="1000" dirty="0" err="1" smtClean="0"/>
              <a:t>Cebria</a:t>
            </a:r>
            <a:r>
              <a:rPr lang="en-US" sz="1000" dirty="0" smtClean="0"/>
              <a:t> F, et al.  “Dissecting planarian central nervous system regeneration by the expression of neural-specific genes.”  Development, Growth, and Differentiation 44:135-146. (2002) </a:t>
            </a:r>
          </a:p>
          <a:p>
            <a:pPr marL="458788" indent="-458788"/>
            <a:r>
              <a:rPr lang="en-US" sz="1000" baseline="30000" dirty="0" smtClean="0"/>
              <a:t>3</a:t>
            </a:r>
            <a:r>
              <a:rPr lang="en-US" sz="1000" dirty="0" smtClean="0"/>
              <a:t> </a:t>
            </a:r>
            <a:r>
              <a:rPr lang="en-US" sz="1000" dirty="0" err="1" smtClean="0"/>
              <a:t>Newmark</a:t>
            </a:r>
            <a:r>
              <a:rPr lang="en-US" sz="1000" dirty="0" smtClean="0"/>
              <a:t> PA, Alvarado AS . “Not your father’s planarian: A classic model enters the era of functional genomics.” Nature 3:210-219. (2002)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/>
          </a:p>
        </p:txBody>
      </p:sp>
      <p:sp>
        <p:nvSpPr>
          <p:cNvPr id="10" name="Rectangle 9"/>
          <p:cNvSpPr/>
          <p:nvPr/>
        </p:nvSpPr>
        <p:spPr>
          <a:xfrm>
            <a:off x="6505677" y="1600200"/>
            <a:ext cx="753807" cy="31709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81095" y="2118854"/>
            <a:ext cx="884904" cy="20811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00800" y="2966065"/>
            <a:ext cx="884904" cy="20811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9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9883" t="9785" r="13926" b="9145"/>
          <a:stretch>
            <a:fillRect/>
          </a:stretch>
        </p:blipFill>
        <p:spPr bwMode="auto">
          <a:xfrm>
            <a:off x="6707062" y="2193715"/>
            <a:ext cx="2289664" cy="17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1" y="99635"/>
            <a:ext cx="8251764" cy="1143000"/>
          </a:xfrm>
        </p:spPr>
        <p:txBody>
          <a:bodyPr/>
          <a:lstStyle/>
          <a:p>
            <a:r>
              <a:rPr lang="en-US" dirty="0" err="1" smtClean="0"/>
              <a:t>Planaria</a:t>
            </a:r>
            <a:r>
              <a:rPr lang="en-US" dirty="0" smtClean="0"/>
              <a:t>: Masters of Regeneration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694272" y="1921874"/>
            <a:ext cx="6186947" cy="4036248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/>
          <a:p>
            <a:pPr marL="396875" marR="0" lvl="0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Planaria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commonly studied for their ability to regenerate </a:t>
            </a:r>
          </a:p>
          <a:p>
            <a:pPr marL="396875" marR="0" lvl="0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(from as little as 1/279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96875" indent="-396875" defTabSz="914363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3200" dirty="0" smtClean="0"/>
          </a:p>
          <a:p>
            <a:pPr marL="396875" indent="-396875" defTabSz="914363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smtClean="0"/>
              <a:t>The </a:t>
            </a:r>
            <a:r>
              <a:rPr lang="en-US" sz="3200" dirty="0"/>
              <a:t>genome is sequenced</a:t>
            </a:r>
          </a:p>
          <a:p>
            <a:pPr marL="396875" marR="0" lvl="0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96875" marR="0" lvl="0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Previous behavioral teratology experiments have shown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adverse effects and withdrawal-like symptoms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914400" marR="0" lvl="1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Cocaine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</a:p>
          <a:p>
            <a:pPr marL="914400" marR="0" lvl="1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Marijuana substitutes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  <a:p>
            <a:pPr marL="914400" marR="0" lvl="1" indent="-3968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Opioid-dopamines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endParaRPr kumimoji="0" lang="en-US" sz="28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999" y="1397340"/>
            <a:ext cx="2376129" cy="536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84988" y="5998277"/>
            <a:ext cx="60312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800" baseline="30000" dirty="0" smtClean="0"/>
              <a:t>1</a:t>
            </a:r>
            <a:r>
              <a:rPr lang="en-US" sz="800" dirty="0" smtClean="0"/>
              <a:t>Palladini  et al. “A pharmacological study of cocaine activity in planaria.” Comparative Biochemistry and Physiology 115C:41-45. (1996) </a:t>
            </a:r>
          </a:p>
          <a:p>
            <a:pPr marL="458788" indent="-458788"/>
            <a:r>
              <a:rPr lang="en-US" sz="800" baseline="30000" dirty="0" smtClean="0"/>
              <a:t>2 </a:t>
            </a:r>
            <a:r>
              <a:rPr lang="en-US" sz="800" dirty="0" err="1" smtClean="0"/>
              <a:t>Raffa</a:t>
            </a:r>
            <a:r>
              <a:rPr lang="en-US" sz="800" dirty="0" smtClean="0"/>
              <a:t> RB, Valdez JM. “Cocaine withdrawal in Planaria.” European Journal of Pharmacology 430:143-145. (2001) </a:t>
            </a:r>
          </a:p>
          <a:p>
            <a:pPr marL="458788" indent="-458788"/>
            <a:r>
              <a:rPr lang="en-US" sz="800" baseline="30000" dirty="0" smtClean="0"/>
              <a:t>3</a:t>
            </a:r>
            <a:r>
              <a:rPr lang="en-US" sz="800" dirty="0" smtClean="0"/>
              <a:t>Rawls SM, Gomez T, </a:t>
            </a:r>
            <a:r>
              <a:rPr lang="en-US" sz="800" dirty="0" err="1" smtClean="0"/>
              <a:t>Raffa</a:t>
            </a:r>
            <a:r>
              <a:rPr lang="en-US" sz="800" dirty="0" smtClean="0"/>
              <a:t> RB. “An NMDA antagonist (LY 235959) attenuates abstinence-induced withdrawal of planarians following acute exposure to a </a:t>
            </a:r>
            <a:r>
              <a:rPr lang="en-US" sz="800" dirty="0" err="1" smtClean="0"/>
              <a:t>cannabinoid</a:t>
            </a:r>
            <a:r>
              <a:rPr lang="en-US" sz="800" dirty="0" smtClean="0"/>
              <a:t> agonist (WIN 52212-2).” Pharmacology Biochemistry and Behavior 86: 499-504. (2008) </a:t>
            </a:r>
          </a:p>
          <a:p>
            <a:pPr marL="458788" indent="-458788"/>
            <a:r>
              <a:rPr lang="en-US" sz="800" baseline="30000" dirty="0" smtClean="0"/>
              <a:t>4</a:t>
            </a:r>
            <a:r>
              <a:rPr lang="en-US" sz="800" dirty="0" smtClean="0"/>
              <a:t>Passarelli et al. “</a:t>
            </a:r>
            <a:r>
              <a:rPr lang="en-US" sz="800" dirty="0" err="1" smtClean="0"/>
              <a:t>Opiod</a:t>
            </a:r>
            <a:r>
              <a:rPr lang="en-US" sz="800" dirty="0" smtClean="0"/>
              <a:t>-dopamine interaction in planaria: a behavioral study. Comparative Biochemistry and Physiology 124:51-55. (1999)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25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9A95-A785-4F98-A535-ADEF088CA9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We hypothesize that head-regenerating </a:t>
            </a:r>
            <a:r>
              <a:rPr lang="en-US" sz="3600" dirty="0" err="1">
                <a:latin typeface="Arial"/>
                <a:cs typeface="Arial"/>
              </a:rPr>
              <a:t>p</a:t>
            </a:r>
            <a:r>
              <a:rPr lang="en-US" sz="3600" dirty="0" err="1" smtClean="0">
                <a:latin typeface="Arial"/>
                <a:cs typeface="Arial"/>
              </a:rPr>
              <a:t>lanaria</a:t>
            </a:r>
            <a:r>
              <a:rPr lang="en-US" sz="3600" dirty="0" smtClean="0">
                <a:latin typeface="Arial"/>
                <a:cs typeface="Arial"/>
              </a:rPr>
              <a:t> are a viable model for investigating the direct effects of </a:t>
            </a:r>
            <a:r>
              <a:rPr lang="en-US" sz="3600" dirty="0" smtClean="0">
                <a:latin typeface="Arial"/>
                <a:cs typeface="Arial"/>
              </a:rPr>
              <a:t>Toxin Exposure </a:t>
            </a:r>
            <a:r>
              <a:rPr lang="en-US" sz="3600" dirty="0" smtClean="0">
                <a:latin typeface="Arial"/>
                <a:cs typeface="Arial"/>
              </a:rPr>
              <a:t>during neurodevelopment.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239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Planarian Locomotive Velocity (</a:t>
            </a:r>
            <a:r>
              <a:rPr lang="en-US" b="1" dirty="0" err="1" smtClean="0">
                <a:solidFill>
                  <a:prstClr val="black"/>
                </a:solidFill>
                <a:latin typeface="Calibri"/>
              </a:rPr>
              <a:t>pLMV</a:t>
            </a:r>
            <a:r>
              <a:rPr lang="en-US" b="1" dirty="0" smtClean="0">
                <a:solidFill>
                  <a:prstClr val="black"/>
                </a:solidFill>
                <a:latin typeface="Calibri"/>
              </a:rPr>
              <a:t>)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 descr="IMG_0410.jpg"/>
          <p:cNvPicPr>
            <a:picLocks noChangeAspect="1"/>
          </p:cNvPicPr>
          <p:nvPr/>
        </p:nvPicPr>
        <p:blipFill>
          <a:blip r:embed="rId2" cstate="print"/>
          <a:srcRect l="16667" t="8889" r="16667" b="6667"/>
          <a:stretch>
            <a:fillRect/>
          </a:stretch>
        </p:blipFill>
        <p:spPr>
          <a:xfrm>
            <a:off x="729320" y="2489063"/>
            <a:ext cx="3051668" cy="289908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7388" y="1535112"/>
            <a:ext cx="4103636" cy="329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196712" y="4929426"/>
            <a:ext cx="45122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1963" indent="-461963"/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Rawls SM, Gomez T, </a:t>
            </a:r>
            <a:r>
              <a:rPr lang="en-US" sz="1000" dirty="0" err="1" smtClean="0">
                <a:solidFill>
                  <a:prstClr val="black"/>
                </a:solidFill>
                <a:latin typeface="Calibri"/>
              </a:rPr>
              <a:t>Raffa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 RB. “An NMDA antagonist (LY 235959) attenuates abstinence-induced withdrawal of planarians following acute exposure to a </a:t>
            </a:r>
            <a:r>
              <a:rPr lang="en-US" sz="1000" dirty="0" err="1" smtClean="0">
                <a:solidFill>
                  <a:prstClr val="black"/>
                </a:solidFill>
                <a:latin typeface="Calibri"/>
              </a:rPr>
              <a:t>cannabinoid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 agonist (WIN 52212-2).” Pharmacology Biochemistry and Behavior 86: 499-504. (2008) 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457200" y="138088"/>
            <a:ext cx="825176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Assessment Methods: </a:t>
            </a:r>
            <a:r>
              <a:rPr lang="en-US" sz="3600" dirty="0" err="1" smtClean="0"/>
              <a:t>pLMV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68275" y="646253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 algn="ctr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14467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99" y="1168559"/>
            <a:ext cx="8278331" cy="564152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974144"/>
            <a:ext cx="2034806" cy="88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37186" y="5895658"/>
            <a:ext cx="771777" cy="88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38088"/>
            <a:ext cx="825176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Assessment Methods:</a:t>
            </a:r>
            <a:br>
              <a:rPr lang="en-US" sz="3600" dirty="0" smtClean="0"/>
            </a:br>
            <a:r>
              <a:rPr lang="en-US" sz="3600" dirty="0" err="1" smtClean="0"/>
              <a:t>pLMV</a:t>
            </a:r>
            <a:r>
              <a:rPr lang="en-US" sz="3600" dirty="0" smtClean="0"/>
              <a:t> and Ethanol in </a:t>
            </a:r>
            <a:r>
              <a:rPr lang="en-US" sz="3600" dirty="0" err="1" smtClean="0"/>
              <a:t>Planaria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85426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622890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75373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Planarian Light Avoidance (</a:t>
            </a:r>
            <a:r>
              <a:rPr lang="en-US" dirty="0" err="1" smtClean="0"/>
              <a:t>pLA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21" name="Picture 20" descr="IMG_044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4" b="11678"/>
          <a:stretch/>
        </p:blipFill>
        <p:spPr>
          <a:xfrm rot="10800000">
            <a:off x="1194166" y="4258219"/>
            <a:ext cx="2899833" cy="15987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51" y="2016145"/>
            <a:ext cx="4227606" cy="2083345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4331" y="1803910"/>
            <a:ext cx="3958904" cy="291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4497388" y="5025945"/>
            <a:ext cx="46466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Inoue T, et al. “Morphological and functional recovery of the planarian </a:t>
            </a:r>
            <a:r>
              <a:rPr lang="en-US" sz="1000" dirty="0" err="1" smtClean="0">
                <a:solidFill>
                  <a:prstClr val="black"/>
                </a:solidFill>
                <a:latin typeface="Calibri"/>
              </a:rPr>
              <a:t>photosensing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 system during head regeneration.” Zoological Science 21:275-283. (2004)</a:t>
            </a: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itle 6"/>
          <p:cNvSpPr txBox="1">
            <a:spLocks/>
          </p:cNvSpPr>
          <p:nvPr/>
        </p:nvSpPr>
        <p:spPr>
          <a:xfrm>
            <a:off x="457200" y="138088"/>
            <a:ext cx="82517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Assessment Methods: </a:t>
            </a:r>
            <a:r>
              <a:rPr lang="en-US" sz="3600" dirty="0" err="1" smtClean="0"/>
              <a:t>pLA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8275" y="646253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 algn="ctr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46" y="1270446"/>
            <a:ext cx="8173633" cy="55701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887564"/>
            <a:ext cx="2655339" cy="88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3845" y="5598036"/>
            <a:ext cx="1276294" cy="88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70817" y="5884620"/>
            <a:ext cx="492462" cy="88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6"/>
          <p:cNvSpPr txBox="1">
            <a:spLocks/>
          </p:cNvSpPr>
          <p:nvPr/>
        </p:nvSpPr>
        <p:spPr>
          <a:xfrm>
            <a:off x="457200" y="138088"/>
            <a:ext cx="82517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Assessment Methods: </a:t>
            </a:r>
          </a:p>
          <a:p>
            <a:r>
              <a:rPr lang="en-US" sz="3600" dirty="0" err="1" smtClean="0"/>
              <a:t>pLA</a:t>
            </a:r>
            <a:r>
              <a:rPr lang="en-US" sz="3600" dirty="0" smtClean="0"/>
              <a:t> and Ethanol in </a:t>
            </a:r>
            <a:r>
              <a:rPr lang="en-US" sz="3600" dirty="0" err="1" smtClean="0"/>
              <a:t>Planaria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8275" y="6530806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21167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35284"/>
            <a:ext cx="8401050" cy="57251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075157"/>
            <a:ext cx="1847201" cy="765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94912" y="5953381"/>
            <a:ext cx="714052" cy="765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981644" y="3391695"/>
            <a:ext cx="515915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Cognitive Function Score</a:t>
            </a:r>
            <a:endParaRPr lang="en-US" sz="3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457200" y="138088"/>
            <a:ext cx="825176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Assessment Methods: </a:t>
            </a:r>
            <a:br>
              <a:rPr lang="en-US" sz="3600" dirty="0" smtClean="0"/>
            </a:br>
            <a:r>
              <a:rPr lang="en-US" sz="3600" dirty="0" smtClean="0"/>
              <a:t>Cognitive Function Score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-40965" y="659908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79365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55900"/>
            <a:ext cx="8251764" cy="4525963"/>
          </a:xfrm>
        </p:spPr>
        <p:txBody>
          <a:bodyPr/>
          <a:lstStyle/>
          <a:p>
            <a:r>
              <a:rPr lang="en-US" dirty="0" smtClean="0"/>
              <a:t>High doses of ethanol (2%) inhibit cognitive function in </a:t>
            </a:r>
            <a:r>
              <a:rPr lang="en-US" dirty="0" err="1" smtClean="0"/>
              <a:t>planaria</a:t>
            </a:r>
            <a:r>
              <a:rPr lang="en-US" dirty="0" smtClean="0"/>
              <a:t>*</a:t>
            </a:r>
          </a:p>
          <a:p>
            <a:r>
              <a:rPr lang="en-US" dirty="0" smtClean="0"/>
              <a:t>Lower doses of ethanol (1%) </a:t>
            </a:r>
            <a:r>
              <a:rPr lang="en-US" i="1" dirty="0" smtClean="0"/>
              <a:t>do not</a:t>
            </a:r>
            <a:r>
              <a:rPr lang="en-US" dirty="0" smtClean="0"/>
              <a:t> alter cognitive function in </a:t>
            </a:r>
            <a:r>
              <a:rPr lang="en-US" dirty="0" err="1" smtClean="0"/>
              <a:t>planaria</a:t>
            </a:r>
            <a:endParaRPr lang="en-US" dirty="0" smtClean="0"/>
          </a:p>
          <a:p>
            <a:pPr lvl="1"/>
            <a:r>
              <a:rPr lang="en-US" dirty="0" smtClean="0"/>
              <a:t>Acute exposure does slightly attenuate cognitive function – perhaps a response to de-ciliation</a:t>
            </a:r>
            <a:r>
              <a:rPr lang="en-US" baseline="30000" dirty="0" smtClean="0"/>
              <a:t>1,2</a:t>
            </a:r>
            <a:endParaRPr lang="en-US" baseline="300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38088"/>
            <a:ext cx="825176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Assessing Effects of Toxin Exposure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8275" y="646253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 algn="ctr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67383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1019" y="59358"/>
            <a:ext cx="891281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Does Alcohol Affect Planarian Regeneration?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-95" t="-89" r="-95" b="-89"/>
          <a:stretch/>
        </p:blipFill>
        <p:spPr>
          <a:xfrm>
            <a:off x="305609" y="973122"/>
            <a:ext cx="8401050" cy="57251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5974145"/>
            <a:ext cx="1847200" cy="852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05818" y="5800981"/>
            <a:ext cx="1008012" cy="59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49687" y="6356349"/>
            <a:ext cx="2733850" cy="469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4004" y="1481667"/>
            <a:ext cx="28892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own Arrow 17"/>
          <p:cNvSpPr/>
          <p:nvPr/>
        </p:nvSpPr>
        <p:spPr>
          <a:xfrm>
            <a:off x="1896529" y="3539067"/>
            <a:ext cx="321734" cy="2228048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275" y="6558116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87103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019" y="59358"/>
            <a:ext cx="891281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Does Alcohol Affect Planarian Regeneration?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95" t="-89" r="-95" b="-89"/>
          <a:stretch/>
        </p:blipFill>
        <p:spPr>
          <a:xfrm>
            <a:off x="305609" y="973122"/>
            <a:ext cx="8401050" cy="57251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974145"/>
            <a:ext cx="1847200" cy="852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5818" y="5800981"/>
            <a:ext cx="1008012" cy="59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49687" y="6356349"/>
            <a:ext cx="2733850" cy="469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9931" r="15360"/>
          <a:stretch/>
        </p:blipFill>
        <p:spPr bwMode="auto">
          <a:xfrm rot="16200000">
            <a:off x="3708124" y="-924473"/>
            <a:ext cx="1587333" cy="5543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Up Arrow 10"/>
          <p:cNvSpPr/>
          <p:nvPr/>
        </p:nvSpPr>
        <p:spPr>
          <a:xfrm>
            <a:off x="4675724" y="2554162"/>
            <a:ext cx="312076" cy="82252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5393649" y="2539732"/>
            <a:ext cx="312076" cy="82252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6025920" y="2539733"/>
            <a:ext cx="312076" cy="548352"/>
          </a:xfrm>
          <a:prstGeom prst="upArrow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75" y="6530806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8809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09" y="973122"/>
            <a:ext cx="8401050" cy="572516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1019" y="59358"/>
            <a:ext cx="891281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Does Alcohol Affect Planarian Regeneration?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0" y="5974145"/>
            <a:ext cx="1847200" cy="852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49687" y="6356349"/>
            <a:ext cx="2733850" cy="469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05818" y="5800981"/>
            <a:ext cx="1008012" cy="59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620" y="654446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09" y="973122"/>
            <a:ext cx="8401050" cy="572516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019" y="59358"/>
            <a:ext cx="891281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Does Alcohol Affect Planarian Regeneration?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0" y="5974145"/>
            <a:ext cx="1847200" cy="852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9687" y="6356349"/>
            <a:ext cx="2733850" cy="469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5818" y="5800981"/>
            <a:ext cx="1008012" cy="59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5858933" y="4351867"/>
            <a:ext cx="812801" cy="575733"/>
          </a:xfrm>
          <a:prstGeom prst="leftRightArrow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55" y="6530806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684270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Neurodevelopmental Effects of Ethanol Exposure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Alcohol affects intact </a:t>
            </a:r>
            <a:r>
              <a:rPr lang="en-US" dirty="0" err="1"/>
              <a:t>planaria</a:t>
            </a:r>
            <a:r>
              <a:rPr lang="en-US" dirty="0"/>
              <a:t> in a dose-dependent manner</a:t>
            </a:r>
          </a:p>
          <a:p>
            <a:r>
              <a:rPr lang="en-US" dirty="0"/>
              <a:t>Exposure to 1% ethanol delays the reacquisition of cognitive function in head regenerating </a:t>
            </a:r>
            <a:r>
              <a:rPr lang="en-US" dirty="0" err="1"/>
              <a:t>planaria</a:t>
            </a:r>
            <a:r>
              <a:rPr lang="en-US" dirty="0"/>
              <a:t>, suggesting that alcohol retards neurodevelopmental processes in </a:t>
            </a:r>
            <a:r>
              <a:rPr lang="en-US" dirty="0" err="1" smtClean="0"/>
              <a:t>planaria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275" y="646253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 algn="ctr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090493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Bisphenol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(BPA)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839" y="1679710"/>
            <a:ext cx="7989752" cy="3630795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Commonly used in plastics and epoxy resins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Estrogenic molecule 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Endocrine </a:t>
            </a:r>
            <a:r>
              <a:rPr lang="en-US" sz="2400" dirty="0" smtClean="0">
                <a:solidFill>
                  <a:schemeClr val="tx1"/>
                </a:solidFill>
              </a:rPr>
              <a:t>disruptor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Present in 93% of human population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Placental transfer of BPA</a:t>
            </a:r>
          </a:p>
        </p:txBody>
      </p:sp>
      <p:pic>
        <p:nvPicPr>
          <p:cNvPr id="14" name="Picture 2" descr="240px-Bisphenol-A-Skeletal.svg.png (240×9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58" y="4558352"/>
            <a:ext cx="3907698" cy="151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844942" y="6360546"/>
            <a:ext cx="32731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/>
              <a:t>http://upload.wikimedia.org/wikipedia/commons/thumb/6/61/Bisphenol-A-Skeletal.svg/240px-Bisphenol-A-Skeletal.svg.png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2685" y="5332661"/>
            <a:ext cx="508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small" dirty="0" smtClean="0"/>
              <a:t>Can We </a:t>
            </a:r>
            <a:r>
              <a:rPr lang="en-US" sz="3600" b="1" cap="small" dirty="0"/>
              <a:t>D</a:t>
            </a:r>
            <a:r>
              <a:rPr lang="en-US" sz="3600" b="1" cap="small" dirty="0" smtClean="0"/>
              <a:t>o </a:t>
            </a:r>
            <a:r>
              <a:rPr lang="en-US" sz="3600" b="1" cap="small" dirty="0"/>
              <a:t>B</a:t>
            </a:r>
            <a:r>
              <a:rPr lang="en-US" sz="3600" b="1" cap="small" dirty="0" smtClean="0"/>
              <a:t>etter?</a:t>
            </a:r>
            <a:endParaRPr lang="en-US" sz="3600" b="1" cap="small" dirty="0"/>
          </a:p>
        </p:txBody>
      </p:sp>
    </p:spTree>
    <p:extLst>
      <p:ext uri="{BB962C8B-B14F-4D97-AF65-F5344CB8AC3E}">
        <p14:creationId xmlns:p14="http://schemas.microsoft.com/office/powerpoint/2010/main" val="426811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Bis-Guaiacol F (BGF)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576" y="1545614"/>
            <a:ext cx="7989752" cy="3630795"/>
          </a:xfrm>
        </p:spPr>
        <p:txBody>
          <a:bodyPr/>
          <a:lstStyle/>
          <a:p>
            <a:r>
              <a:rPr lang="en-US" sz="2400" dirty="0" smtClean="0"/>
              <a:t>BPA alternative</a:t>
            </a:r>
          </a:p>
          <a:p>
            <a:r>
              <a:rPr lang="en-US" sz="2400" dirty="0" smtClean="0"/>
              <a:t>Green engineering</a:t>
            </a:r>
          </a:p>
          <a:p>
            <a:pPr lvl="1"/>
            <a:r>
              <a:rPr lang="en-US" sz="2400" dirty="0" smtClean="0"/>
              <a:t>Made from waste from paper/pulp industry</a:t>
            </a:r>
          </a:p>
          <a:p>
            <a:r>
              <a:rPr lang="en-US" sz="2400" dirty="0" smtClean="0"/>
              <a:t>Tests for human safety are still needed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3" t="57351" r="29245" b="12687"/>
          <a:stretch/>
        </p:blipFill>
        <p:spPr>
          <a:xfrm>
            <a:off x="2797792" y="3984154"/>
            <a:ext cx="3452884" cy="2181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74008" y="6342953"/>
            <a:ext cx="6858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Kaleigh H. Reno, </a:t>
            </a:r>
            <a:r>
              <a:rPr lang="en-US" sz="1100" b="1" dirty="0">
                <a:solidFill>
                  <a:srgbClr val="222222"/>
                </a:solidFill>
                <a:latin typeface="Calibri" panose="020F0502020204030204" pitchFamily="34" charset="0"/>
              </a:rPr>
              <a:t>Joseph F. </a:t>
            </a:r>
            <a:r>
              <a:rPr lang="en-US" sz="1100" b="1" dirty="0" err="1">
                <a:solidFill>
                  <a:srgbClr val="222222"/>
                </a:solidFill>
                <a:latin typeface="Calibri" panose="020F0502020204030204" pitchFamily="34" charset="0"/>
              </a:rPr>
              <a:t>Stanzione</a:t>
            </a:r>
            <a:r>
              <a:rPr lang="en-US" sz="1100" b="1" dirty="0">
                <a:solidFill>
                  <a:srgbClr val="222222"/>
                </a:solidFill>
                <a:latin typeface="Calibri" panose="020F0502020204030204" pitchFamily="34" charset="0"/>
              </a:rPr>
              <a:t>, III</a:t>
            </a:r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, Joshua M. Sadler, John J. La Scala, and Richard P. Wool, “</a:t>
            </a:r>
            <a:r>
              <a:rPr lang="en-US" sz="1100" dirty="0" err="1">
                <a:solidFill>
                  <a:srgbClr val="222222"/>
                </a:solidFill>
                <a:latin typeface="Calibri" panose="020F0502020204030204" pitchFamily="34" charset="0"/>
              </a:rPr>
              <a:t>Bisphenol</a:t>
            </a:r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 Alternatives Derived from Renewable Substituted </a:t>
            </a:r>
            <a:r>
              <a:rPr lang="en-US" sz="1100" dirty="0" err="1">
                <a:solidFill>
                  <a:srgbClr val="222222"/>
                </a:solidFill>
                <a:latin typeface="Calibri" panose="020F0502020204030204" pitchFamily="34" charset="0"/>
              </a:rPr>
              <a:t>Phenolics</a:t>
            </a:r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.” </a:t>
            </a:r>
            <a:r>
              <a:rPr lang="en-US" sz="1100" i="1" dirty="0">
                <a:solidFill>
                  <a:srgbClr val="222222"/>
                </a:solidFill>
                <a:latin typeface="Calibri" panose="020F0502020204030204" pitchFamily="34" charset="0"/>
              </a:rPr>
              <a:t>U.S. Provisional Pat. Appl.</a:t>
            </a:r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, filed </a:t>
            </a:r>
            <a:r>
              <a:rPr lang="en-US" sz="1100" b="1" dirty="0">
                <a:solidFill>
                  <a:srgbClr val="222222"/>
                </a:solidFill>
                <a:latin typeface="Calibri" panose="020F0502020204030204" pitchFamily="34" charset="0"/>
              </a:rPr>
              <a:t>May 27, 2014</a:t>
            </a:r>
            <a:r>
              <a:rPr lang="en-US" sz="1100" dirty="0">
                <a:solidFill>
                  <a:srgbClr val="222222"/>
                </a:solidFill>
                <a:latin typeface="Calibri" panose="020F0502020204030204" pitchFamily="34" charset="0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92090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54113" y="605502"/>
            <a:ext cx="7989887" cy="108267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Lethality Test Results</a:t>
            </a:r>
            <a:endParaRPr lang="en-US" sz="40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7971400"/>
              </p:ext>
            </p:extLst>
          </p:nvPr>
        </p:nvGraphicFramePr>
        <p:xfrm>
          <a:off x="150399" y="382138"/>
          <a:ext cx="4328612" cy="316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72953" y="3575714"/>
            <a:ext cx="4230808" cy="3138985"/>
            <a:chOff x="272953" y="3698542"/>
            <a:chExt cx="4026090" cy="2975213"/>
          </a:xfrm>
        </p:grpSpPr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48586374"/>
                </p:ext>
              </p:extLst>
            </p:nvPr>
          </p:nvGraphicFramePr>
          <p:xfrm>
            <a:off x="272953" y="3698542"/>
            <a:ext cx="4026090" cy="29752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961592" y="6016671"/>
              <a:ext cx="3138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76842" y="638897"/>
            <a:ext cx="4380933" cy="3039966"/>
            <a:chOff x="4393756" y="4129434"/>
            <a:chExt cx="4380933" cy="3039966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29432404"/>
                </p:ext>
              </p:extLst>
            </p:nvPr>
          </p:nvGraphicFramePr>
          <p:xfrm>
            <a:off x="4393756" y="4129434"/>
            <a:ext cx="4380933" cy="30399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8416118" y="6429777"/>
              <a:ext cx="3138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5537" y="3571500"/>
            <a:ext cx="4337566" cy="3177317"/>
            <a:chOff x="8570603" y="748950"/>
            <a:chExt cx="4337566" cy="2934268"/>
          </a:xfrm>
        </p:grpSpPr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95482195"/>
                </p:ext>
              </p:extLst>
            </p:nvPr>
          </p:nvGraphicFramePr>
          <p:xfrm>
            <a:off x="8570603" y="748950"/>
            <a:ext cx="4337566" cy="29342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8570603" y="3026598"/>
              <a:ext cx="3138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559375" y="6089014"/>
            <a:ext cx="329860" cy="389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29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Bgf</a:t>
            </a:r>
            <a:r>
              <a:rPr lang="en-US" dirty="0" smtClean="0"/>
              <a:t> was less lethal to the Smed on a dose-dependent scale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267737"/>
              </p:ext>
            </p:extLst>
          </p:nvPr>
        </p:nvGraphicFramePr>
        <p:xfrm>
          <a:off x="750628" y="1903862"/>
          <a:ext cx="7601802" cy="4954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Bpa</a:t>
            </a:r>
            <a:r>
              <a:rPr lang="en-US" sz="3200" dirty="0" smtClean="0"/>
              <a:t> represses cognitive function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939454" y="5831010"/>
            <a:ext cx="3593500" cy="576262"/>
          </a:xfrm>
        </p:spPr>
        <p:txBody>
          <a:bodyPr/>
          <a:lstStyle/>
          <a:p>
            <a:r>
              <a:rPr lang="en-US" dirty="0" smtClean="0"/>
              <a:t>Intact Smed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088280" y="5776771"/>
            <a:ext cx="3601635" cy="576262"/>
          </a:xfrm>
        </p:spPr>
        <p:txBody>
          <a:bodyPr/>
          <a:lstStyle/>
          <a:p>
            <a:r>
              <a:rPr lang="en-US" dirty="0" smtClean="0"/>
              <a:t>Regenerating Smed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4895223"/>
              </p:ext>
            </p:extLst>
          </p:nvPr>
        </p:nvGraphicFramePr>
        <p:xfrm>
          <a:off x="0" y="2251879"/>
          <a:ext cx="4995081" cy="372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ontent Placeholder 1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31814849"/>
              </p:ext>
            </p:extLst>
          </p:nvPr>
        </p:nvGraphicFramePr>
        <p:xfrm>
          <a:off x="4465275" y="2340957"/>
          <a:ext cx="4992624" cy="3732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H="1">
            <a:off x="7192370" y="4388549"/>
            <a:ext cx="979353" cy="0"/>
          </a:xfrm>
          <a:prstGeom prst="straightConnector1">
            <a:avLst/>
          </a:prstGeom>
          <a:ln w="539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380326" y="3043451"/>
            <a:ext cx="140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2 ppm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9024" y="2715063"/>
            <a:ext cx="140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2 ppm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85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58016664"/>
              </p:ext>
            </p:extLst>
          </p:nvPr>
        </p:nvGraphicFramePr>
        <p:xfrm>
          <a:off x="624701" y="818865"/>
          <a:ext cx="8134065" cy="5472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0772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" name="Shape 23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 dirty="0"/>
              <a:t>BGF worms withstand higher concentrations for longer periods of time than BPA worms</a:t>
            </a:r>
          </a:p>
          <a:p>
            <a:r>
              <a:rPr lang="en-US" sz="2400" dirty="0" err="1" smtClean="0"/>
              <a:t>Planaria</a:t>
            </a:r>
            <a:r>
              <a:rPr lang="en-US" sz="2400" dirty="0" smtClean="0"/>
              <a:t> </a:t>
            </a:r>
            <a:r>
              <a:rPr lang="en-US" sz="2400" dirty="0"/>
              <a:t>are a novel animal model for studying the direct effects of </a:t>
            </a:r>
            <a:r>
              <a:rPr lang="en-US" sz="2400" dirty="0" smtClean="0"/>
              <a:t>toxins </a:t>
            </a:r>
            <a:r>
              <a:rPr lang="en-US" sz="2400" dirty="0"/>
              <a:t>on:</a:t>
            </a:r>
          </a:p>
          <a:p>
            <a:pPr lvl="1"/>
            <a:r>
              <a:rPr lang="en-US" sz="2000" dirty="0"/>
              <a:t>Neurodevelopment</a:t>
            </a:r>
          </a:p>
          <a:p>
            <a:pPr lvl="1"/>
            <a:r>
              <a:rPr lang="en-US" sz="2000" i="1" dirty="0"/>
              <a:t>In vivo </a:t>
            </a:r>
            <a:r>
              <a:rPr lang="en-US" sz="2000" dirty="0"/>
              <a:t>Stem Cell (</a:t>
            </a:r>
            <a:r>
              <a:rPr lang="en-US" sz="2000" dirty="0" err="1"/>
              <a:t>Neoblast</a:t>
            </a:r>
            <a:r>
              <a:rPr lang="en-US" sz="2000" dirty="0"/>
              <a:t>) </a:t>
            </a:r>
            <a:r>
              <a:rPr lang="en-US" sz="2000" dirty="0" smtClean="0"/>
              <a:t>Differentiation</a:t>
            </a:r>
          </a:p>
          <a:p>
            <a:pPr lvl="1"/>
            <a:r>
              <a:rPr lang="en-US" sz="2000" dirty="0" smtClean="0"/>
              <a:t>Potential for high-throughput experiments</a:t>
            </a:r>
            <a:endParaRPr lang="en-US" sz="2000" dirty="0"/>
          </a:p>
          <a:p>
            <a:r>
              <a:rPr lang="en-US" sz="2400" dirty="0"/>
              <a:t>“Coal mine canary”?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306" y="5168783"/>
            <a:ext cx="2619909" cy="1090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3050688" y="6450848"/>
            <a:ext cx="582872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http</a:t>
            </a:r>
            <a:r>
              <a:rPr lang="en-US" sz="800" dirty="0">
                <a:solidFill>
                  <a:schemeClr val="accent1"/>
                </a:solidFill>
                <a:hlinkClick r:id="rId4"/>
              </a:rPr>
              <a:t>://blogs.discovermagazine.com/notrocketscience/2011/05/12/an-entire-flatworm-regenerated-from-a-single-adult-cell/#.VJCsoyvF_To</a:t>
            </a:r>
            <a:endParaRPr lang="en-US" sz="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60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Acknowledgements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62" y="1952601"/>
            <a:ext cx="7989752" cy="2662638"/>
          </a:xfrm>
        </p:spPr>
        <p:txBody>
          <a:bodyPr>
            <a:normAutofit/>
          </a:bodyPr>
          <a:lstStyle/>
          <a:p>
            <a:r>
              <a:rPr lang="en-US" sz="2400" dirty="0"/>
              <a:t>Dr. </a:t>
            </a:r>
            <a:r>
              <a:rPr lang="en-US" sz="2400" dirty="0" smtClean="0"/>
              <a:t>Joseph </a:t>
            </a:r>
            <a:r>
              <a:rPr lang="en-US" sz="2400" dirty="0" err="1" smtClean="0"/>
              <a:t>Stanzione</a:t>
            </a:r>
            <a:r>
              <a:rPr lang="en-US" sz="2400" dirty="0" smtClean="0"/>
              <a:t> III</a:t>
            </a:r>
            <a:endParaRPr lang="en-US" sz="2800" dirty="0"/>
          </a:p>
          <a:p>
            <a:r>
              <a:rPr lang="en-US" sz="2400" dirty="0" smtClean="0"/>
              <a:t>Dr</a:t>
            </a:r>
            <a:r>
              <a:rPr lang="en-US" sz="2400" dirty="0" smtClean="0"/>
              <a:t>. Kevin </a:t>
            </a:r>
            <a:r>
              <a:rPr lang="en-US" sz="2400" dirty="0" err="1" smtClean="0"/>
              <a:t>Dahm</a:t>
            </a:r>
            <a:endParaRPr lang="en-US" sz="2400" dirty="0" smtClean="0"/>
          </a:p>
          <a:p>
            <a:r>
              <a:rPr lang="en-US" sz="2400" dirty="0" smtClean="0"/>
              <a:t>Jesse R. Lowe</a:t>
            </a:r>
          </a:p>
          <a:p>
            <a:r>
              <a:rPr lang="en-US" sz="2400" dirty="0" smtClean="0"/>
              <a:t>Tyler D. </a:t>
            </a:r>
            <a:r>
              <a:rPr lang="en-US" sz="2400" dirty="0" err="1" smtClean="0"/>
              <a:t>Mahool</a:t>
            </a:r>
            <a:endParaRPr lang="en-US" sz="2400" dirty="0" smtClean="0"/>
          </a:p>
          <a:p>
            <a:r>
              <a:rPr lang="en-US" sz="2400" dirty="0" smtClean="0"/>
              <a:t>Undergraduate Students</a:t>
            </a: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952" y="2005799"/>
            <a:ext cx="3363454" cy="1700813"/>
          </a:xfrm>
          <a:prstGeom prst="rect">
            <a:avLst/>
          </a:prstGeom>
        </p:spPr>
      </p:pic>
      <p:pic>
        <p:nvPicPr>
          <p:cNvPr id="6" name="Picture 5" descr="P1060096.JPG"/>
          <p:cNvPicPr>
            <a:picLocks noChangeAspect="1"/>
          </p:cNvPicPr>
          <p:nvPr/>
        </p:nvPicPr>
        <p:blipFill>
          <a:blip r:embed="rId4"/>
          <a:srcRect l="17968" t="25380" r="13949" b="22046"/>
          <a:stretch>
            <a:fillRect/>
          </a:stretch>
        </p:blipFill>
        <p:spPr>
          <a:xfrm>
            <a:off x="4652826" y="4164462"/>
            <a:ext cx="4333880" cy="2509962"/>
          </a:xfrm>
          <a:prstGeom prst="rect">
            <a:avLst/>
          </a:prstGeom>
        </p:spPr>
      </p:pic>
      <p:pic>
        <p:nvPicPr>
          <p:cNvPr id="7" name="Picture 6" descr="P1040083.JPG"/>
          <p:cNvPicPr>
            <a:picLocks noChangeAspect="1"/>
          </p:cNvPicPr>
          <p:nvPr/>
        </p:nvPicPr>
        <p:blipFill>
          <a:blip r:embed="rId5"/>
          <a:srcRect l="15734" t="31466" r="9093" b="26190"/>
          <a:stretch>
            <a:fillRect/>
          </a:stretch>
        </p:blipFill>
        <p:spPr>
          <a:xfrm>
            <a:off x="146543" y="4653767"/>
            <a:ext cx="4333880" cy="18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28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286" y="1192114"/>
            <a:ext cx="8508999" cy="150484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i="1" dirty="0" err="1"/>
              <a:t>Schmidtea</a:t>
            </a:r>
            <a:r>
              <a:rPr lang="en-US" sz="3200" b="1" i="1" dirty="0"/>
              <a:t> </a:t>
            </a:r>
            <a:r>
              <a:rPr lang="en-US" sz="3200" b="1" i="1" dirty="0" err="1"/>
              <a:t>mediterranea</a:t>
            </a:r>
            <a:r>
              <a:rPr lang="en-US" sz="3200" b="1" dirty="0" smtClean="0"/>
              <a:t>:</a:t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r>
              <a:rPr lang="en-US" sz="3200" b="1" dirty="0"/>
              <a:t>A new animal model for </a:t>
            </a:r>
            <a:r>
              <a:rPr lang="en-US" sz="3200" b="1" dirty="0" smtClean="0"/>
              <a:t>neurodevelopmental </a:t>
            </a:r>
            <a:r>
              <a:rPr lang="en-US" sz="3200" b="1" dirty="0"/>
              <a:t>toxicology studies?</a:t>
            </a:r>
            <a:r>
              <a:rPr lang="en-US" sz="3200" b="1" dirty="0"/>
              <a:t> 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37" y="5223036"/>
            <a:ext cx="1833090" cy="926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747" y="3475165"/>
            <a:ext cx="752354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Mary M. Staehle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Rowan University Henry M. Rowan College of Engineering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Biomedical and Chemical Engineering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staehle@rowan.edu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74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Alcohol Exposure Affects Planarian Viability in a Dose-Dependent Manner</a:t>
            </a:r>
            <a:endParaRPr lang="en-US" dirty="0"/>
          </a:p>
        </p:txBody>
      </p:sp>
      <p:pic>
        <p:nvPicPr>
          <p:cNvPr id="7" name="Picture 6" descr="FI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829"/>
            <a:ext cx="9144000" cy="4244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275" y="6462531"/>
            <a:ext cx="8816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788" indent="-458788" algn="ctr"/>
            <a:r>
              <a:rPr lang="en-US" sz="1300" dirty="0" smtClean="0"/>
              <a:t>Lowe, J.R. et al.  </a:t>
            </a:r>
            <a:r>
              <a:rPr lang="en-US" sz="1300" dirty="0" err="1" smtClean="0"/>
              <a:t>Neurotoxicology</a:t>
            </a:r>
            <a:r>
              <a:rPr lang="en-US" sz="1300" dirty="0" smtClean="0"/>
              <a:t> and Teratology, 48 (2015) 28-32.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8302890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1075</TotalTime>
  <Words>1216</Words>
  <Application>Microsoft Macintosh PowerPoint</Application>
  <PresentationFormat>On-screen Show (4:3)</PresentationFormat>
  <Paragraphs>136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Dividend</vt:lpstr>
      <vt:lpstr>Office Theme</vt:lpstr>
      <vt:lpstr> Schmidtea mediterranea:  A new animal model for neurodevelopmental toxicology studies? </vt:lpstr>
      <vt:lpstr>Schmidtea mediterranea Planaria (Smed)</vt:lpstr>
      <vt:lpstr>PowerPoint Presentation</vt:lpstr>
      <vt:lpstr>Planaria: Masters of Regeneration</vt:lpstr>
      <vt:lpstr>We hypothesize that head-regenerating planaria are a viable model for investigating the direct effects of Toxin Exposure during neurodevelopment.</vt:lpstr>
      <vt:lpstr>Assessment Methods: pLMV</vt:lpstr>
      <vt:lpstr>Assessment Methods: pLMV and Ethanol in Planaria</vt:lpstr>
      <vt:lpstr>PowerPoint Presentation</vt:lpstr>
      <vt:lpstr>PowerPoint Presentation</vt:lpstr>
      <vt:lpstr>Assessment Methods:  Cognitive Function Score</vt:lpstr>
      <vt:lpstr>Assessing Effects of Toxin Exposure</vt:lpstr>
      <vt:lpstr>Does Alcohol Affect Planarian Regeneration?</vt:lpstr>
      <vt:lpstr>Does Alcohol Affect Planarian Regeneration?</vt:lpstr>
      <vt:lpstr>Does Alcohol Affect Planarian Regeneration?</vt:lpstr>
      <vt:lpstr>Does Alcohol Affect Planarian Regeneration?</vt:lpstr>
      <vt:lpstr>Neurodevelopmental Effects of Ethanol Exposure</vt:lpstr>
      <vt:lpstr>Bisphenol  A (BPA)</vt:lpstr>
      <vt:lpstr>Bis-Guaiacol F (BGF)</vt:lpstr>
      <vt:lpstr>Lethality Test Results</vt:lpstr>
      <vt:lpstr>Bgf was less lethal to the Smed on a dose-dependent scale</vt:lpstr>
      <vt:lpstr>Bpa represses cognitive function</vt:lpstr>
      <vt:lpstr>PowerPoint Presentation</vt:lpstr>
      <vt:lpstr>Conclusions</vt:lpstr>
      <vt:lpstr>Acknowledgements </vt:lpstr>
      <vt:lpstr> Schmidtea mediterranea:  A new animal model for neurodevelopmental toxicology studies? </vt:lpstr>
      <vt:lpstr>Alcohol Exposure Affects Planarian Viability in a Dose-Dependent Manner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BISPHENOL A EXPOSURE AFFECTS COGNITIVE DEVELOPMENT IN SCHMIDTEA MEDITERRANEA DURING HEAD REGENERATION</dc:title>
  <dc:creator>Mark Sharp</dc:creator>
  <cp:lastModifiedBy>Mary  Staehle</cp:lastModifiedBy>
  <cp:revision>141</cp:revision>
  <dcterms:created xsi:type="dcterms:W3CDTF">2015-04-09T00:13:04Z</dcterms:created>
  <dcterms:modified xsi:type="dcterms:W3CDTF">2015-08-23T02:28:08Z</dcterms:modified>
</cp:coreProperties>
</file>